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theme/themeOverride1.xml" ContentType="application/vnd.openxmlformats-officedocument.themeOverrid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2.xml" ContentType="application/vnd.openxmlformats-officedocument.theme+xml"/>
  <Override PartName="/ppt/theme/themeOverride2.xml" ContentType="application/vnd.openxmlformats-officedocument.themeOverrid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theme/themeOverride3.xml" ContentType="application/vnd.openxmlformats-officedocument.themeOverrid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charts/chart7.xml" ContentType="application/vnd.openxmlformats-officedocument.drawingml.chart+xml"/>
  <Override PartName="/ppt/notesSlides/notesSlide21.xml" ContentType="application/vnd.openxmlformats-officedocument.presentationml.notesSlide+xml"/>
  <Override PartName="/ppt/charts/chart8.xml" ContentType="application/vnd.openxmlformats-officedocument.drawingml.chart+xml"/>
  <Override PartName="/ppt/notesSlides/notesSlide22.xml" ContentType="application/vnd.openxmlformats-officedocument.presentationml.notesSlide+xml"/>
  <Override PartName="/ppt/charts/chart9.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0.xml" ContentType="application/vnd.openxmlformats-officedocument.drawingml.chart+xml"/>
  <Override PartName="/ppt/notesSlides/notesSlide26.xml" ContentType="application/vnd.openxmlformats-officedocument.presentationml.notesSlide+xml"/>
  <Override PartName="/ppt/charts/chart1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2.xml" ContentType="application/vnd.openxmlformats-officedocument.drawingml.chart+xml"/>
  <Override PartName="/ppt/notesSlides/notesSlide29.xml" ContentType="application/vnd.openxmlformats-officedocument.presentationml.notesSlide+xml"/>
  <Override PartName="/ppt/charts/chart13.xml" ContentType="application/vnd.openxmlformats-officedocument.drawingml.chart+xml"/>
  <Override PartName="/ppt/notesSlides/notesSlide30.xml" ContentType="application/vnd.openxmlformats-officedocument.presentationml.notesSlide+xml"/>
  <Override PartName="/ppt/charts/chart14.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15.xml" ContentType="application/vnd.openxmlformats-officedocument.drawingml.chart+xml"/>
  <Override PartName="/ppt/notesSlides/notesSlide32.xml" ContentType="application/vnd.openxmlformats-officedocument.presentationml.notesSlide+xml"/>
  <Override PartName="/ppt/charts/chart16.xml" ContentType="application/vnd.openxmlformats-officedocument.drawingml.chart+xml"/>
  <Override PartName="/ppt/drawings/drawing2.xml" ContentType="application/vnd.openxmlformats-officedocument.drawingml.chartshapes+xml"/>
  <Override PartName="/ppt/notesSlides/notesSlide33.xml" ContentType="application/vnd.openxmlformats-officedocument.presentationml.notesSlide+xml"/>
  <Override PartName="/ppt/charts/chart17.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8.xml" ContentType="application/vnd.openxmlformats-officedocument.drawingml.chart+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9.xml" ContentType="application/vnd.openxmlformats-officedocument.drawingml.chart+xml"/>
  <Override PartName="/ppt/theme/themeOverride4.xml" ContentType="application/vnd.openxmlformats-officedocument.themeOverride+xml"/>
  <Override PartName="/ppt/notesSlides/notesSlide64.xml" ContentType="application/vnd.openxmlformats-officedocument.presentationml.notesSlide+xml"/>
  <Override PartName="/ppt/charts/chart20.xml" ContentType="application/vnd.openxmlformats-officedocument.drawingml.chart+xml"/>
  <Override PartName="/ppt/drawings/drawing3.xml" ContentType="application/vnd.openxmlformats-officedocument.drawingml.chartshape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1" r:id="rId1"/>
    <p:sldMasterId id="2147483888" r:id="rId2"/>
    <p:sldMasterId id="2147483898" r:id="rId3"/>
    <p:sldMasterId id="2147483946" r:id="rId4"/>
    <p:sldMasterId id="2147483966" r:id="rId5"/>
    <p:sldMasterId id="2147483972" r:id="rId6"/>
    <p:sldMasterId id="2147483989" r:id="rId7"/>
    <p:sldMasterId id="2147484009" r:id="rId8"/>
    <p:sldMasterId id="2147484029" r:id="rId9"/>
    <p:sldMasterId id="2147484041" r:id="rId10"/>
    <p:sldMasterId id="2147484063" r:id="rId11"/>
    <p:sldMasterId id="2147484076" r:id="rId12"/>
    <p:sldMasterId id="2147484089" r:id="rId13"/>
  </p:sldMasterIdLst>
  <p:notesMasterIdLst>
    <p:notesMasterId r:id="rId109"/>
  </p:notesMasterIdLst>
  <p:handoutMasterIdLst>
    <p:handoutMasterId r:id="rId110"/>
  </p:handoutMasterIdLst>
  <p:sldIdLst>
    <p:sldId id="350" r:id="rId14"/>
    <p:sldId id="598" r:id="rId15"/>
    <p:sldId id="603" r:id="rId16"/>
    <p:sldId id="606" r:id="rId17"/>
    <p:sldId id="591" r:id="rId18"/>
    <p:sldId id="582" r:id="rId19"/>
    <p:sldId id="584" r:id="rId20"/>
    <p:sldId id="589" r:id="rId21"/>
    <p:sldId id="691" r:id="rId22"/>
    <p:sldId id="692" r:id="rId23"/>
    <p:sldId id="693" r:id="rId24"/>
    <p:sldId id="694" r:id="rId25"/>
    <p:sldId id="695" r:id="rId26"/>
    <p:sldId id="696" r:id="rId27"/>
    <p:sldId id="697" r:id="rId28"/>
    <p:sldId id="698" r:id="rId29"/>
    <p:sldId id="699" r:id="rId30"/>
    <p:sldId id="700" r:id="rId31"/>
    <p:sldId id="701" r:id="rId32"/>
    <p:sldId id="702" r:id="rId33"/>
    <p:sldId id="703" r:id="rId34"/>
    <p:sldId id="704" r:id="rId35"/>
    <p:sldId id="705" r:id="rId36"/>
    <p:sldId id="728" r:id="rId37"/>
    <p:sldId id="707" r:id="rId38"/>
    <p:sldId id="708" r:id="rId39"/>
    <p:sldId id="709" r:id="rId40"/>
    <p:sldId id="710" r:id="rId41"/>
    <p:sldId id="711" r:id="rId42"/>
    <p:sldId id="712" r:id="rId43"/>
    <p:sldId id="713" r:id="rId44"/>
    <p:sldId id="714" r:id="rId45"/>
    <p:sldId id="715" r:id="rId46"/>
    <p:sldId id="716" r:id="rId47"/>
    <p:sldId id="717" r:id="rId48"/>
    <p:sldId id="729" r:id="rId49"/>
    <p:sldId id="678" r:id="rId50"/>
    <p:sldId id="679" r:id="rId51"/>
    <p:sldId id="680" r:id="rId52"/>
    <p:sldId id="681" r:id="rId53"/>
    <p:sldId id="682" r:id="rId54"/>
    <p:sldId id="683" r:id="rId55"/>
    <p:sldId id="684" r:id="rId56"/>
    <p:sldId id="685" r:id="rId57"/>
    <p:sldId id="686" r:id="rId58"/>
    <p:sldId id="687" r:id="rId59"/>
    <p:sldId id="688" r:id="rId60"/>
    <p:sldId id="689" r:id="rId61"/>
    <p:sldId id="639" r:id="rId62"/>
    <p:sldId id="640" r:id="rId63"/>
    <p:sldId id="641" r:id="rId64"/>
    <p:sldId id="642" r:id="rId65"/>
    <p:sldId id="643" r:id="rId66"/>
    <p:sldId id="644" r:id="rId67"/>
    <p:sldId id="645" r:id="rId68"/>
    <p:sldId id="646" r:id="rId69"/>
    <p:sldId id="647" r:id="rId70"/>
    <p:sldId id="648" r:id="rId71"/>
    <p:sldId id="649" r:id="rId72"/>
    <p:sldId id="650" r:id="rId73"/>
    <p:sldId id="651" r:id="rId74"/>
    <p:sldId id="652" r:id="rId75"/>
    <p:sldId id="653" r:id="rId76"/>
    <p:sldId id="654" r:id="rId77"/>
    <p:sldId id="655" r:id="rId78"/>
    <p:sldId id="656" r:id="rId79"/>
    <p:sldId id="657" r:id="rId80"/>
    <p:sldId id="730" r:id="rId81"/>
    <p:sldId id="731" r:id="rId82"/>
    <p:sldId id="732" r:id="rId83"/>
    <p:sldId id="733" r:id="rId84"/>
    <p:sldId id="734" r:id="rId85"/>
    <p:sldId id="735" r:id="rId86"/>
    <p:sldId id="736" r:id="rId87"/>
    <p:sldId id="737" r:id="rId88"/>
    <p:sldId id="738" r:id="rId89"/>
    <p:sldId id="739" r:id="rId90"/>
    <p:sldId id="740" r:id="rId91"/>
    <p:sldId id="741" r:id="rId92"/>
    <p:sldId id="742" r:id="rId93"/>
    <p:sldId id="743" r:id="rId94"/>
    <p:sldId id="744" r:id="rId95"/>
    <p:sldId id="745" r:id="rId96"/>
    <p:sldId id="746" r:id="rId97"/>
    <p:sldId id="747" r:id="rId98"/>
    <p:sldId id="748" r:id="rId99"/>
    <p:sldId id="749" r:id="rId100"/>
    <p:sldId id="719" r:id="rId101"/>
    <p:sldId id="724" r:id="rId102"/>
    <p:sldId id="725" r:id="rId103"/>
    <p:sldId id="720" r:id="rId104"/>
    <p:sldId id="721" r:id="rId105"/>
    <p:sldId id="726" r:id="rId106"/>
    <p:sldId id="727" r:id="rId107"/>
    <p:sldId id="723" r:id="rId10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Yaemsiri, Sirin (CDC/OSELS/NCHS)" initials="SY" lastIdx="1" clrIdx="0"/>
  <p:cmAuthor id="1" name="Sartor, Elyse (HHS/OASH)" initials="SE(" lastIdx="1" clrIdx="1"/>
  <p:cmAuthor id="2" name="CDC User" initials="CU"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4F6228"/>
    <a:srgbClr val="D7E4B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05" autoAdjust="0"/>
    <p:restoredTop sz="93783" autoAdjust="0"/>
  </p:normalViewPr>
  <p:slideViewPr>
    <p:cSldViewPr>
      <p:cViewPr>
        <p:scale>
          <a:sx n="100" d="100"/>
          <a:sy n="100" d="100"/>
        </p:scale>
        <p:origin x="-264"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notesViewPr>
    <p:cSldViewPr>
      <p:cViewPr>
        <p:scale>
          <a:sx n="75" d="100"/>
          <a:sy n="75" d="100"/>
        </p:scale>
        <p:origin x="-1354"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presProps" Target="presProps.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slide" Target="slides/slide66.xml"/><Relationship Id="rId87" Type="http://schemas.openxmlformats.org/officeDocument/2006/relationships/slide" Target="slides/slide74.xml"/><Relationship Id="rId102" Type="http://schemas.openxmlformats.org/officeDocument/2006/relationships/slide" Target="slides/slide89.xml"/><Relationship Id="rId110" Type="http://schemas.openxmlformats.org/officeDocument/2006/relationships/handoutMaster" Target="handoutMasters/handoutMaster1.xml"/><Relationship Id="rId115"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slide" Target="slides/slide69.xml"/><Relationship Id="rId90" Type="http://schemas.openxmlformats.org/officeDocument/2006/relationships/slide" Target="slides/slide77.xml"/><Relationship Id="rId95" Type="http://schemas.openxmlformats.org/officeDocument/2006/relationships/slide" Target="slides/slide82.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13"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slide" Target="slides/slide72.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103" Type="http://schemas.openxmlformats.org/officeDocument/2006/relationships/slide" Target="slides/slide90.xml"/><Relationship Id="rId108" Type="http://schemas.openxmlformats.org/officeDocument/2006/relationships/slide" Target="slides/slide95.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slide" Target="slides/slide70.xml"/><Relationship Id="rId88" Type="http://schemas.openxmlformats.org/officeDocument/2006/relationships/slide" Target="slides/slide75.xml"/><Relationship Id="rId91" Type="http://schemas.openxmlformats.org/officeDocument/2006/relationships/slide" Target="slides/slide78.xml"/><Relationship Id="rId96" Type="http://schemas.openxmlformats.org/officeDocument/2006/relationships/slide" Target="slides/slide83.xml"/><Relationship Id="rId11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slide" Target="slides/slide93.xml"/><Relationship Id="rId114"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notesMaster" Target="notesMasters/notesMaster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2" Type="http://schemas.openxmlformats.org/officeDocument/2006/relationships/oleObject" Target="http://esp.cdc.gov/sites/nccdphp/DIV/OSH/OSHOD/policy/PE/Shared%20Documents/Healthy%20People%202020/HP%202020%20Objectives_Final.xlsx" TargetMode="External"/><Relationship Id="rId1" Type="http://schemas.openxmlformats.org/officeDocument/2006/relationships/themeOverride" Target="../theme/themeOverride4.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AQI-days</c:v>
                </c:pt>
              </c:strCache>
            </c:strRef>
          </c:tx>
          <c:spPr>
            <a:ln w="50800" cap="rnd">
              <a:solidFill>
                <a:srgbClr val="C00000"/>
              </a:solidFill>
              <a:miter lim="800000"/>
            </a:ln>
          </c:spPr>
          <c:marker>
            <c:symbol val="none"/>
          </c:marker>
          <c:cat>
            <c:strRef>
              <c:f>Sheet1!$B$1:$E$1</c:f>
              <c:strCache>
                <c:ptCount val="4"/>
                <c:pt idx="0">
                  <c:v>2008</c:v>
                </c:pt>
                <c:pt idx="1">
                  <c:v>2009</c:v>
                </c:pt>
                <c:pt idx="2">
                  <c:v>2010</c:v>
                </c:pt>
                <c:pt idx="3">
                  <c:v>2011</c:v>
                </c:pt>
              </c:strCache>
            </c:strRef>
          </c:cat>
          <c:val>
            <c:numRef>
              <c:f>Sheet1!$B$2:$E$2</c:f>
              <c:numCache>
                <c:formatCode>General</c:formatCode>
                <c:ptCount val="4"/>
                <c:pt idx="0" formatCode="0">
                  <c:v>2.2000000000000002</c:v>
                </c:pt>
                <c:pt idx="1">
                  <c:v>1.8759999999999999</c:v>
                </c:pt>
                <c:pt idx="2">
                  <c:v>1.399</c:v>
                </c:pt>
                <c:pt idx="3">
                  <c:v>1.252</c:v>
                </c:pt>
              </c:numCache>
            </c:numRef>
          </c:val>
          <c:smooth val="0"/>
        </c:ser>
        <c:ser>
          <c:idx val="1"/>
          <c:order val="1"/>
          <c:tx>
            <c:strRef>
              <c:f>Sheet1!$A$3</c:f>
              <c:strCache>
                <c:ptCount val="1"/>
                <c:pt idx="0">
                  <c:v>Target AQI-days</c:v>
                </c:pt>
              </c:strCache>
            </c:strRef>
          </c:tx>
          <c:spPr>
            <a:ln w="50800" cap="rnd">
              <a:solidFill>
                <a:srgbClr val="000080"/>
              </a:solidFill>
              <a:miter lim="800000"/>
            </a:ln>
          </c:spPr>
          <c:marker>
            <c:symbol val="none"/>
          </c:marker>
          <c:cat>
            <c:strRef>
              <c:f>Sheet1!$B$1:$E$1</c:f>
              <c:strCache>
                <c:ptCount val="4"/>
                <c:pt idx="0">
                  <c:v>2008</c:v>
                </c:pt>
                <c:pt idx="1">
                  <c:v>2009</c:v>
                </c:pt>
                <c:pt idx="2">
                  <c:v>2010</c:v>
                </c:pt>
                <c:pt idx="3">
                  <c:v>2011</c:v>
                </c:pt>
              </c:strCache>
            </c:strRef>
          </c:cat>
          <c:val>
            <c:numRef>
              <c:f>Sheet1!$B$3:$E$3</c:f>
              <c:numCache>
                <c:formatCode>General</c:formatCode>
                <c:ptCount val="4"/>
              </c:numCache>
            </c:numRef>
          </c:val>
          <c:smooth val="0"/>
        </c:ser>
        <c:dLbls>
          <c:showLegendKey val="0"/>
          <c:showVal val="0"/>
          <c:showCatName val="0"/>
          <c:showSerName val="0"/>
          <c:showPercent val="0"/>
          <c:showBubbleSize val="0"/>
        </c:dLbls>
        <c:marker val="1"/>
        <c:smooth val="0"/>
        <c:axId val="32830208"/>
        <c:axId val="32831744"/>
      </c:lineChart>
      <c:catAx>
        <c:axId val="32830208"/>
        <c:scaling>
          <c:orientation val="minMax"/>
        </c:scaling>
        <c:delete val="0"/>
        <c:axPos val="b"/>
        <c:majorTickMark val="none"/>
        <c:minorTickMark val="in"/>
        <c:tickLblPos val="nextTo"/>
        <c:spPr>
          <a:ln w="9525">
            <a:solidFill>
              <a:schemeClr val="tx1"/>
            </a:solidFill>
          </a:ln>
        </c:spPr>
        <c:crossAx val="32831744"/>
        <c:crosses val="autoZero"/>
        <c:auto val="1"/>
        <c:lblAlgn val="ctr"/>
        <c:lblOffset val="0"/>
        <c:tickLblSkip val="1"/>
        <c:noMultiLvlLbl val="0"/>
      </c:catAx>
      <c:valAx>
        <c:axId val="32831744"/>
        <c:scaling>
          <c:orientation val="minMax"/>
          <c:max val="3"/>
        </c:scaling>
        <c:delete val="0"/>
        <c:axPos val="l"/>
        <c:majorGridlines>
          <c:spPr>
            <a:ln>
              <a:solidFill>
                <a:schemeClr val="bg1">
                  <a:lumMod val="85000"/>
                </a:schemeClr>
              </a:solidFill>
              <a:prstDash val="sysDash"/>
            </a:ln>
          </c:spPr>
        </c:majorGridlines>
        <c:numFmt formatCode="0.0" sourceLinked="0"/>
        <c:majorTickMark val="in"/>
        <c:minorTickMark val="none"/>
        <c:tickLblPos val="nextTo"/>
        <c:spPr>
          <a:ln w="9525">
            <a:solidFill>
              <a:schemeClr val="tx1"/>
            </a:solidFill>
          </a:ln>
        </c:spPr>
        <c:crossAx val="32830208"/>
        <c:crossesAt val="1"/>
        <c:crossBetween val="between"/>
        <c:majorUnit val="0.5"/>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spPr>
            <a:ln w="44450">
              <a:solidFill>
                <a:schemeClr val="accent3">
                  <a:lumMod val="50000"/>
                </a:schemeClr>
              </a:solidFill>
            </a:ln>
          </c:spPr>
          <c:marker>
            <c:symbol val="circle"/>
            <c:size val="4"/>
            <c:spPr>
              <a:solidFill>
                <a:schemeClr val="accent3">
                  <a:lumMod val="50000"/>
                </a:schemeClr>
              </a:solidFill>
              <a:ln>
                <a:noFill/>
              </a:ln>
            </c:spPr>
          </c:marker>
          <c:cat>
            <c:strRef>
              <c:f>Sheet1!$B$1:$AX$1</c:f>
              <c:strCache>
                <c:ptCount val="49"/>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strCache>
            </c:strRef>
          </c:cat>
          <c:val>
            <c:numRef>
              <c:f>Sheet1!$B$2:$AX$2</c:f>
              <c:numCache>
                <c:formatCode>General</c:formatCode>
                <c:ptCount val="49"/>
                <c:pt idx="0">
                  <c:v>41.9</c:v>
                </c:pt>
                <c:pt idx="9">
                  <c:v>37</c:v>
                </c:pt>
                <c:pt idx="14">
                  <c:v>33.299999999999997</c:v>
                </c:pt>
                <c:pt idx="18" formatCode="0.0">
                  <c:v>31.9</c:v>
                </c:pt>
                <c:pt idx="20" formatCode="0.0">
                  <c:v>29.9</c:v>
                </c:pt>
                <c:pt idx="22" formatCode="0.0">
                  <c:v>28.6</c:v>
                </c:pt>
                <c:pt idx="23" formatCode="0.0">
                  <c:v>27.8</c:v>
                </c:pt>
                <c:pt idx="25" formatCode="0.0">
                  <c:v>25.3</c:v>
                </c:pt>
                <c:pt idx="26" formatCode="0.0">
                  <c:v>25.5</c:v>
                </c:pt>
                <c:pt idx="27" formatCode="0.0">
                  <c:v>26.3</c:v>
                </c:pt>
                <c:pt idx="28" formatCode="0.0">
                  <c:v>24.8</c:v>
                </c:pt>
                <c:pt idx="29" formatCode="0.0">
                  <c:v>25.3</c:v>
                </c:pt>
                <c:pt idx="30" formatCode="0.0">
                  <c:v>24.6</c:v>
                </c:pt>
                <c:pt idx="32" formatCode="0.0">
                  <c:v>24.6</c:v>
                </c:pt>
                <c:pt idx="33" formatCode="0.0">
                  <c:v>24</c:v>
                </c:pt>
                <c:pt idx="34" formatCode="0.0">
                  <c:v>23.3</c:v>
                </c:pt>
                <c:pt idx="35" formatCode="0.0">
                  <c:v>23.1</c:v>
                </c:pt>
                <c:pt idx="36" formatCode="0.0">
                  <c:v>22.6</c:v>
                </c:pt>
                <c:pt idx="37" formatCode="0.0">
                  <c:v>22.3</c:v>
                </c:pt>
                <c:pt idx="38" formatCode="0.0">
                  <c:v>21.5</c:v>
                </c:pt>
                <c:pt idx="39" formatCode="0.0">
                  <c:v>20.8</c:v>
                </c:pt>
                <c:pt idx="40" formatCode="0.0">
                  <c:v>20.8</c:v>
                </c:pt>
                <c:pt idx="41" formatCode="0.0">
                  <c:v>20.8</c:v>
                </c:pt>
                <c:pt idx="42" formatCode="0.0">
                  <c:v>19.7</c:v>
                </c:pt>
                <c:pt idx="43" formatCode="0.0">
                  <c:v>20.6</c:v>
                </c:pt>
                <c:pt idx="44" formatCode="0.0">
                  <c:v>20.6</c:v>
                </c:pt>
                <c:pt idx="45" formatCode="0.0">
                  <c:v>19.3</c:v>
                </c:pt>
                <c:pt idx="46" formatCode="0.0">
                  <c:v>19</c:v>
                </c:pt>
                <c:pt idx="47" formatCode="0.0">
                  <c:v>18.2</c:v>
                </c:pt>
                <c:pt idx="48" formatCode="0.0">
                  <c:v>17.899999999999999</c:v>
                </c:pt>
              </c:numCache>
            </c:numRef>
          </c:val>
          <c:smooth val="0"/>
        </c:ser>
        <c:ser>
          <c:idx val="1"/>
          <c:order val="1"/>
          <c:tx>
            <c:strRef>
              <c:f>Sheet1!$A$3</c:f>
              <c:strCache>
                <c:ptCount val="1"/>
                <c:pt idx="0">
                  <c:v>hp 2020 target</c:v>
                </c:pt>
              </c:strCache>
            </c:strRef>
          </c:tx>
          <c:spPr>
            <a:ln w="41275" cap="sq" cmpd="sng">
              <a:solidFill>
                <a:schemeClr val="tx1"/>
              </a:solidFill>
              <a:prstDash val="sysDot"/>
              <a:miter lim="800000"/>
            </a:ln>
          </c:spPr>
          <c:marker>
            <c:symbol val="none"/>
          </c:marker>
          <c:dPt>
            <c:idx val="48"/>
            <c:bubble3D val="0"/>
            <c:spPr>
              <a:ln w="44450" cap="sq" cmpd="sng">
                <a:solidFill>
                  <a:schemeClr val="tx1"/>
                </a:solidFill>
                <a:prstDash val="dash"/>
                <a:miter lim="800000"/>
              </a:ln>
            </c:spPr>
          </c:dPt>
          <c:cat>
            <c:strRef>
              <c:f>Sheet1!$B$1:$AX$1</c:f>
              <c:strCache>
                <c:ptCount val="49"/>
                <c:pt idx="0">
                  <c:v>1965</c:v>
                </c:pt>
                <c:pt idx="1">
                  <c:v>1966</c:v>
                </c:pt>
                <c:pt idx="2">
                  <c:v>1967</c:v>
                </c:pt>
                <c:pt idx="3">
                  <c:v>1968</c:v>
                </c:pt>
                <c:pt idx="4">
                  <c:v>1969</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pt idx="37">
                  <c:v>2002</c:v>
                </c:pt>
                <c:pt idx="38">
                  <c:v>2003</c:v>
                </c:pt>
                <c:pt idx="39">
                  <c:v>2004</c:v>
                </c:pt>
                <c:pt idx="40">
                  <c:v>2005</c:v>
                </c:pt>
                <c:pt idx="41">
                  <c:v>2006</c:v>
                </c:pt>
                <c:pt idx="42">
                  <c:v>2007</c:v>
                </c:pt>
                <c:pt idx="43">
                  <c:v>2008</c:v>
                </c:pt>
                <c:pt idx="44">
                  <c:v>2009</c:v>
                </c:pt>
                <c:pt idx="45">
                  <c:v>2010</c:v>
                </c:pt>
                <c:pt idx="46">
                  <c:v>2011</c:v>
                </c:pt>
                <c:pt idx="47">
                  <c:v>2012</c:v>
                </c:pt>
                <c:pt idx="48">
                  <c:v>2013</c:v>
                </c:pt>
              </c:strCache>
            </c:strRef>
          </c:cat>
          <c:val>
            <c:numRef>
              <c:f>Sheet1!$B$3:$AX$3</c:f>
              <c:numCache>
                <c:formatCode>General</c:formatCode>
                <c:ptCount val="49"/>
                <c:pt idx="43" formatCode="0.0">
                  <c:v>12</c:v>
                </c:pt>
                <c:pt idx="48" formatCode="0.0">
                  <c:v>12</c:v>
                </c:pt>
              </c:numCache>
            </c:numRef>
          </c:val>
          <c:smooth val="0"/>
        </c:ser>
        <c:dLbls>
          <c:showLegendKey val="0"/>
          <c:showVal val="0"/>
          <c:showCatName val="0"/>
          <c:showSerName val="0"/>
          <c:showPercent val="0"/>
          <c:showBubbleSize val="0"/>
        </c:dLbls>
        <c:marker val="1"/>
        <c:smooth val="0"/>
        <c:axId val="115075712"/>
        <c:axId val="115151232"/>
      </c:lineChart>
      <c:catAx>
        <c:axId val="115075712"/>
        <c:scaling>
          <c:orientation val="minMax"/>
        </c:scaling>
        <c:delete val="0"/>
        <c:axPos val="b"/>
        <c:majorTickMark val="none"/>
        <c:minorTickMark val="in"/>
        <c:tickLblPos val="nextTo"/>
        <c:spPr>
          <a:ln w="9525">
            <a:solidFill>
              <a:schemeClr val="tx1"/>
            </a:solidFill>
          </a:ln>
        </c:spPr>
        <c:txPr>
          <a:bodyPr rot="0"/>
          <a:lstStyle/>
          <a:p>
            <a:pPr>
              <a:defRPr/>
            </a:pPr>
            <a:endParaRPr lang="en-US"/>
          </a:p>
        </c:txPr>
        <c:crossAx val="115151232"/>
        <c:crosses val="autoZero"/>
        <c:auto val="1"/>
        <c:lblAlgn val="ctr"/>
        <c:lblOffset val="0"/>
        <c:tickLblSkip val="8"/>
        <c:noMultiLvlLbl val="0"/>
      </c:catAx>
      <c:valAx>
        <c:axId val="115151232"/>
        <c:scaling>
          <c:orientation val="minMax"/>
          <c:max val="60"/>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15075712"/>
        <c:crosses val="autoZero"/>
        <c:crossBetween val="between"/>
      </c:valAx>
    </c:plotArea>
    <c:plotVisOnly val="1"/>
    <c:dispBlanksAs val="span"/>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46924306976641"/>
          <c:y val="3.3383498433663512E-2"/>
          <c:w val="0.67915282856408021"/>
          <c:h val="0.81467389911138433"/>
        </c:manualLayout>
      </c:layout>
      <c:barChart>
        <c:barDir val="bar"/>
        <c:grouping val="clustered"/>
        <c:varyColors val="0"/>
        <c:ser>
          <c:idx val="0"/>
          <c:order val="0"/>
          <c:tx>
            <c:strRef>
              <c:f>Sheet1!$B$1</c:f>
              <c:strCache>
                <c:ptCount val="1"/>
                <c:pt idx="0">
                  <c:v>rate</c:v>
                </c:pt>
              </c:strCache>
            </c:strRef>
          </c:tx>
          <c:spPr>
            <a:ln>
              <a:solidFill>
                <a:schemeClr val="tx1"/>
              </a:solidFill>
            </a:ln>
          </c:spPr>
          <c:invertIfNegative val="0"/>
          <c:dPt>
            <c:idx val="0"/>
            <c:invertIfNegative val="0"/>
            <c:bubble3D val="0"/>
            <c:spPr>
              <a:solidFill>
                <a:schemeClr val="bg1">
                  <a:lumMod val="65000"/>
                </a:schemeClr>
              </a:solidFill>
              <a:ln>
                <a:solidFill>
                  <a:schemeClr val="tx1"/>
                </a:solidFill>
              </a:ln>
            </c:spPr>
          </c:dPt>
          <c:dPt>
            <c:idx val="1"/>
            <c:invertIfNegative val="0"/>
            <c:bubble3D val="0"/>
            <c:spPr>
              <a:solidFill>
                <a:schemeClr val="bg1">
                  <a:lumMod val="75000"/>
                </a:schemeClr>
              </a:solidFill>
              <a:ln>
                <a:solidFill>
                  <a:schemeClr val="tx1"/>
                </a:solidFill>
              </a:ln>
            </c:spPr>
          </c:dPt>
          <c:dPt>
            <c:idx val="2"/>
            <c:invertIfNegative val="0"/>
            <c:bubble3D val="0"/>
            <c:spPr>
              <a:solidFill>
                <a:srgbClr val="FB5192"/>
              </a:solidFill>
              <a:ln>
                <a:solidFill>
                  <a:schemeClr val="tx1"/>
                </a:solidFill>
              </a:ln>
            </c:spPr>
          </c:dPt>
          <c:dPt>
            <c:idx val="3"/>
            <c:invertIfNegative val="0"/>
            <c:bubble3D val="0"/>
            <c:spPr>
              <a:solidFill>
                <a:schemeClr val="accent4"/>
              </a:solidFill>
              <a:ln>
                <a:solidFill>
                  <a:schemeClr val="tx1"/>
                </a:solidFill>
              </a:ln>
            </c:spPr>
          </c:dPt>
          <c:dPt>
            <c:idx val="4"/>
            <c:invertIfNegative val="0"/>
            <c:bubble3D val="0"/>
            <c:spPr>
              <a:solidFill>
                <a:schemeClr val="accent5">
                  <a:lumMod val="50000"/>
                </a:schemeClr>
              </a:solidFill>
              <a:ln>
                <a:solidFill>
                  <a:schemeClr val="tx1"/>
                </a:solidFill>
              </a:ln>
            </c:spPr>
          </c:dPt>
          <c:dPt>
            <c:idx val="5"/>
            <c:invertIfNegative val="0"/>
            <c:bubble3D val="0"/>
            <c:spPr>
              <a:solidFill>
                <a:schemeClr val="accent5">
                  <a:lumMod val="75000"/>
                </a:schemeClr>
              </a:solidFill>
              <a:ln>
                <a:solidFill>
                  <a:schemeClr val="tx1"/>
                </a:solidFill>
              </a:ln>
            </c:spPr>
          </c:dPt>
          <c:dPt>
            <c:idx val="6"/>
            <c:invertIfNegative val="0"/>
            <c:bubble3D val="0"/>
            <c:spPr>
              <a:solidFill>
                <a:schemeClr val="accent5"/>
              </a:solidFill>
              <a:ln>
                <a:solidFill>
                  <a:schemeClr val="tx1"/>
                </a:solidFill>
              </a:ln>
            </c:spPr>
          </c:dPt>
          <c:dPt>
            <c:idx val="7"/>
            <c:invertIfNegative val="0"/>
            <c:bubble3D val="0"/>
            <c:spPr>
              <a:solidFill>
                <a:schemeClr val="accent5">
                  <a:lumMod val="60000"/>
                  <a:lumOff val="40000"/>
                </a:schemeClr>
              </a:solidFill>
              <a:ln>
                <a:solidFill>
                  <a:schemeClr val="tx1"/>
                </a:solidFill>
              </a:ln>
            </c:spPr>
          </c:dPt>
          <c:dPt>
            <c:idx val="8"/>
            <c:invertIfNegative val="0"/>
            <c:bubble3D val="0"/>
            <c:spPr>
              <a:solidFill>
                <a:schemeClr val="accent5">
                  <a:lumMod val="40000"/>
                  <a:lumOff val="60000"/>
                </a:schemeClr>
              </a:solidFill>
              <a:ln>
                <a:solidFill>
                  <a:schemeClr val="tx1"/>
                </a:solidFill>
              </a:ln>
            </c:spPr>
          </c:dPt>
          <c:dPt>
            <c:idx val="9"/>
            <c:invertIfNegative val="0"/>
            <c:bubble3D val="0"/>
            <c:spPr>
              <a:solidFill>
                <a:schemeClr val="accent5">
                  <a:lumMod val="20000"/>
                  <a:lumOff val="80000"/>
                </a:schemeClr>
              </a:solidFill>
              <a:ln>
                <a:solidFill>
                  <a:schemeClr val="tx1"/>
                </a:solidFill>
              </a:ln>
            </c:spPr>
          </c:dPt>
          <c:dPt>
            <c:idx val="10"/>
            <c:invertIfNegative val="0"/>
            <c:bubble3D val="0"/>
            <c:spPr>
              <a:solidFill>
                <a:schemeClr val="tx2">
                  <a:lumMod val="20000"/>
                  <a:lumOff val="80000"/>
                </a:schemeClr>
              </a:solidFill>
              <a:ln>
                <a:solidFill>
                  <a:schemeClr val="tx1"/>
                </a:solidFill>
              </a:ln>
            </c:spPr>
          </c:dPt>
          <c:dPt>
            <c:idx val="11"/>
            <c:invertIfNegative val="0"/>
            <c:bubble3D val="0"/>
            <c:spPr>
              <a:solidFill>
                <a:schemeClr val="accent5">
                  <a:lumMod val="50000"/>
                </a:schemeClr>
              </a:solidFill>
              <a:ln>
                <a:solidFill>
                  <a:schemeClr val="tx1"/>
                </a:solidFill>
              </a:ln>
            </c:spPr>
          </c:dPt>
          <c:dPt>
            <c:idx val="12"/>
            <c:invertIfNegative val="0"/>
            <c:bubble3D val="0"/>
            <c:spPr>
              <a:solidFill>
                <a:schemeClr val="accent6">
                  <a:lumMod val="50000"/>
                </a:schemeClr>
              </a:solidFill>
              <a:ln>
                <a:solidFill>
                  <a:schemeClr val="tx1"/>
                </a:solidFill>
              </a:ln>
            </c:spPr>
          </c:dPt>
          <c:dPt>
            <c:idx val="13"/>
            <c:invertIfNegative val="0"/>
            <c:bubble3D val="0"/>
            <c:spPr>
              <a:solidFill>
                <a:schemeClr val="accent6">
                  <a:lumMod val="75000"/>
                </a:schemeClr>
              </a:solidFill>
              <a:ln>
                <a:solidFill>
                  <a:schemeClr val="tx1"/>
                </a:solidFill>
              </a:ln>
            </c:spPr>
          </c:dPt>
          <c:dPt>
            <c:idx val="14"/>
            <c:invertIfNegative val="0"/>
            <c:bubble3D val="0"/>
            <c:spPr>
              <a:solidFill>
                <a:schemeClr val="accent6"/>
              </a:solidFill>
              <a:ln>
                <a:solidFill>
                  <a:schemeClr val="tx1"/>
                </a:solidFill>
              </a:ln>
            </c:spPr>
          </c:dPt>
          <c:dPt>
            <c:idx val="15"/>
            <c:invertIfNegative val="0"/>
            <c:bubble3D val="0"/>
            <c:spPr>
              <a:solidFill>
                <a:schemeClr val="accent6">
                  <a:lumMod val="60000"/>
                  <a:lumOff val="40000"/>
                </a:schemeClr>
              </a:solidFill>
              <a:ln>
                <a:solidFill>
                  <a:schemeClr val="tx1"/>
                </a:solidFill>
              </a:ln>
            </c:spPr>
          </c:dPt>
          <c:dPt>
            <c:idx val="16"/>
            <c:invertIfNegative val="0"/>
            <c:bubble3D val="0"/>
            <c:spPr>
              <a:solidFill>
                <a:schemeClr val="accent6">
                  <a:lumMod val="40000"/>
                  <a:lumOff val="60000"/>
                </a:schemeClr>
              </a:solidFill>
              <a:ln>
                <a:solidFill>
                  <a:schemeClr val="tx1"/>
                </a:solidFill>
              </a:ln>
            </c:spPr>
          </c:dPt>
          <c:dPt>
            <c:idx val="17"/>
            <c:invertIfNegative val="0"/>
            <c:bubble3D val="0"/>
            <c:spPr>
              <a:solidFill>
                <a:schemeClr val="accent6">
                  <a:lumMod val="20000"/>
                  <a:lumOff val="80000"/>
                </a:schemeClr>
              </a:solidFill>
              <a:ln>
                <a:solidFill>
                  <a:schemeClr val="tx1"/>
                </a:solidFill>
              </a:ln>
            </c:spPr>
          </c:dPt>
          <c:dPt>
            <c:idx val="18"/>
            <c:invertIfNegative val="0"/>
            <c:bubble3D val="0"/>
            <c:spPr>
              <a:solidFill>
                <a:schemeClr val="accent6">
                  <a:lumMod val="60000"/>
                  <a:lumOff val="40000"/>
                </a:schemeClr>
              </a:solidFill>
              <a:ln>
                <a:solidFill>
                  <a:schemeClr val="tx1"/>
                </a:solidFill>
              </a:ln>
            </c:spPr>
          </c:dPt>
          <c:dPt>
            <c:idx val="19"/>
            <c:invertIfNegative val="0"/>
            <c:bubble3D val="0"/>
            <c:spPr>
              <a:solidFill>
                <a:schemeClr val="accent6">
                  <a:lumMod val="40000"/>
                  <a:lumOff val="60000"/>
                </a:schemeClr>
              </a:solidFill>
              <a:ln>
                <a:solidFill>
                  <a:schemeClr val="tx1"/>
                </a:solidFill>
              </a:ln>
            </c:spPr>
          </c:dPt>
          <c:dPt>
            <c:idx val="20"/>
            <c:invertIfNegative val="0"/>
            <c:bubble3D val="0"/>
            <c:spPr>
              <a:solidFill>
                <a:schemeClr val="accent6">
                  <a:lumMod val="20000"/>
                  <a:lumOff val="80000"/>
                </a:schemeClr>
              </a:solidFill>
              <a:ln>
                <a:solidFill>
                  <a:schemeClr val="tx1"/>
                </a:solidFill>
              </a:ln>
            </c:spPr>
          </c:dPt>
          <c:errBars>
            <c:errBarType val="both"/>
            <c:errValType val="cust"/>
            <c:noEndCap val="0"/>
            <c:plus>
              <c:numRef>
                <c:f>Sheet1!$E$2:$E$23</c:f>
                <c:numCache>
                  <c:formatCode>General</c:formatCode>
                  <c:ptCount val="19"/>
                  <c:pt idx="1">
                    <c:v>0.76439999999999997</c:v>
                  </c:pt>
                  <c:pt idx="2">
                    <c:v>0.60172000000000003</c:v>
                  </c:pt>
                  <c:pt idx="4">
                    <c:v>12.95168</c:v>
                  </c:pt>
                  <c:pt idx="5">
                    <c:v>4.3257199999999996</c:v>
                  </c:pt>
                  <c:pt idx="6">
                    <c:v>5.4154799999999996</c:v>
                  </c:pt>
                  <c:pt idx="7">
                    <c:v>0.87024000000000001</c:v>
                  </c:pt>
                  <c:pt idx="8">
                    <c:v>1.3641599999999998</c:v>
                  </c:pt>
                  <c:pt idx="9">
                    <c:v>1.0642800000000001</c:v>
                  </c:pt>
                  <c:pt idx="10">
                    <c:v>1.6934400000000001</c:v>
                  </c:pt>
                  <c:pt idx="12">
                    <c:v>1.82084</c:v>
                  </c:pt>
                  <c:pt idx="13">
                    <c:v>1.41316</c:v>
                  </c:pt>
                  <c:pt idx="14">
                    <c:v>1.45628</c:v>
                  </c:pt>
                  <c:pt idx="15">
                    <c:v>1.6777599999999999</c:v>
                  </c:pt>
                  <c:pt idx="16">
                    <c:v>0.87416000000000005</c:v>
                  </c:pt>
                  <c:pt idx="17">
                    <c:v>0.96627999999999992</c:v>
                  </c:pt>
                </c:numCache>
              </c:numRef>
            </c:plus>
            <c:minus>
              <c:numRef>
                <c:f>Sheet1!$E$2:$E$23</c:f>
                <c:numCache>
                  <c:formatCode>General</c:formatCode>
                  <c:ptCount val="19"/>
                  <c:pt idx="1">
                    <c:v>0.76439999999999997</c:v>
                  </c:pt>
                  <c:pt idx="2">
                    <c:v>0.60172000000000003</c:v>
                  </c:pt>
                  <c:pt idx="4">
                    <c:v>12.95168</c:v>
                  </c:pt>
                  <c:pt idx="5">
                    <c:v>4.3257199999999996</c:v>
                  </c:pt>
                  <c:pt idx="6">
                    <c:v>5.4154799999999996</c:v>
                  </c:pt>
                  <c:pt idx="7">
                    <c:v>0.87024000000000001</c:v>
                  </c:pt>
                  <c:pt idx="8">
                    <c:v>1.3641599999999998</c:v>
                  </c:pt>
                  <c:pt idx="9">
                    <c:v>1.0642800000000001</c:v>
                  </c:pt>
                  <c:pt idx="10">
                    <c:v>1.6934400000000001</c:v>
                  </c:pt>
                  <c:pt idx="12">
                    <c:v>1.82084</c:v>
                  </c:pt>
                  <c:pt idx="13">
                    <c:v>1.41316</c:v>
                  </c:pt>
                  <c:pt idx="14">
                    <c:v>1.45628</c:v>
                  </c:pt>
                  <c:pt idx="15">
                    <c:v>1.6777599999999999</c:v>
                  </c:pt>
                  <c:pt idx="16">
                    <c:v>0.87416000000000005</c:v>
                  </c:pt>
                  <c:pt idx="17">
                    <c:v>0.96627999999999992</c:v>
                  </c:pt>
                </c:numCache>
              </c:numRef>
            </c:minus>
          </c:errBars>
          <c:cat>
            <c:strRef>
              <c:f>Sheet1!$A$2:$A$23</c:f>
              <c:strCache>
                <c:ptCount val="18"/>
                <c:pt idx="1">
                  <c:v>2008 Total *</c:v>
                </c:pt>
                <c:pt idx="2">
                  <c:v>2013 Total</c:v>
                </c:pt>
                <c:pt idx="4">
                  <c:v>Native Hawaiian</c:v>
                </c:pt>
                <c:pt idx="5">
                  <c:v>2 or more races</c:v>
                </c:pt>
                <c:pt idx="6">
                  <c:v>American Indian</c:v>
                </c:pt>
                <c:pt idx="7">
                  <c:v>White</c:v>
                </c:pt>
                <c:pt idx="8">
                  <c:v>Black</c:v>
                </c:pt>
                <c:pt idx="9">
                  <c:v>Hispanic</c:v>
                </c:pt>
                <c:pt idx="10">
                  <c:v>Asian</c:v>
                </c:pt>
                <c:pt idx="12">
                  <c:v>&lt;High School</c:v>
                </c:pt>
                <c:pt idx="13">
                  <c:v>High School Graduate or GED</c:v>
                </c:pt>
                <c:pt idx="14">
                  <c:v>Some College</c:v>
                </c:pt>
                <c:pt idx="15">
                  <c:v>Associates Degree</c:v>
                </c:pt>
                <c:pt idx="16">
                  <c:v>4 Year College Degree</c:v>
                </c:pt>
                <c:pt idx="17">
                  <c:v>Advanced Degree</c:v>
                </c:pt>
              </c:strCache>
            </c:strRef>
          </c:cat>
          <c:val>
            <c:numRef>
              <c:f>Sheet1!$B$2:$B$23</c:f>
              <c:numCache>
                <c:formatCode>0.0</c:formatCode>
                <c:ptCount val="19"/>
                <c:pt idx="1">
                  <c:v>20.6</c:v>
                </c:pt>
                <c:pt idx="2">
                  <c:v>17.899999999999999</c:v>
                </c:pt>
                <c:pt idx="4" formatCode="General">
                  <c:v>27.8</c:v>
                </c:pt>
                <c:pt idx="5" formatCode="General">
                  <c:v>26.2</c:v>
                </c:pt>
                <c:pt idx="6" formatCode="General">
                  <c:v>21.5</c:v>
                </c:pt>
                <c:pt idx="7">
                  <c:v>20.2</c:v>
                </c:pt>
                <c:pt idx="8" formatCode="General">
                  <c:v>18</c:v>
                </c:pt>
                <c:pt idx="9" formatCode="General">
                  <c:v>11.7</c:v>
                </c:pt>
                <c:pt idx="10">
                  <c:v>9.4</c:v>
                </c:pt>
                <c:pt idx="12">
                  <c:v>25.8</c:v>
                </c:pt>
                <c:pt idx="13">
                  <c:v>25.6</c:v>
                </c:pt>
                <c:pt idx="14">
                  <c:v>20.7</c:v>
                </c:pt>
                <c:pt idx="15">
                  <c:v>17.7</c:v>
                </c:pt>
                <c:pt idx="16">
                  <c:v>8.8000000000000007</c:v>
                </c:pt>
                <c:pt idx="17" formatCode="General">
                  <c:v>5.6</c:v>
                </c:pt>
              </c:numCache>
            </c:numRef>
          </c:val>
        </c:ser>
        <c:dLbls>
          <c:showLegendKey val="0"/>
          <c:showVal val="0"/>
          <c:showCatName val="0"/>
          <c:showSerName val="0"/>
          <c:showPercent val="0"/>
          <c:showBubbleSize val="0"/>
        </c:dLbls>
        <c:gapWidth val="0"/>
        <c:axId val="131808640"/>
        <c:axId val="131810432"/>
      </c:barChart>
      <c:barChart>
        <c:barDir val="bar"/>
        <c:grouping val="clustered"/>
        <c:varyColors val="0"/>
        <c:ser>
          <c:idx val="1"/>
          <c:order val="1"/>
          <c:tx>
            <c:strRef>
              <c:f>Sheet1!$F$1</c:f>
              <c:strCache>
                <c:ptCount val="1"/>
                <c:pt idx="0">
                  <c:v>Target</c:v>
                </c:pt>
              </c:strCache>
            </c:strRef>
          </c:tx>
          <c:spPr>
            <a:noFill/>
            <a:ln>
              <a:noFill/>
            </a:ln>
          </c:spPr>
          <c:invertIfNegative val="0"/>
          <c:trendline>
            <c:spPr>
              <a:ln w="44450">
                <a:solidFill>
                  <a:schemeClr val="tx1"/>
                </a:solidFill>
                <a:prstDash val="sysDash"/>
              </a:ln>
            </c:spPr>
            <c:trendlineType val="linear"/>
            <c:dispRSqr val="0"/>
            <c:dispEq val="0"/>
          </c:trendline>
          <c:cat>
            <c:strRef>
              <c:f>Sheet1!$A$2:$A$23</c:f>
              <c:strCache>
                <c:ptCount val="18"/>
                <c:pt idx="1">
                  <c:v>2008 Total *</c:v>
                </c:pt>
                <c:pt idx="2">
                  <c:v>2013 Total</c:v>
                </c:pt>
                <c:pt idx="4">
                  <c:v>Native Hawaiian</c:v>
                </c:pt>
                <c:pt idx="5">
                  <c:v>2 or more races</c:v>
                </c:pt>
                <c:pt idx="6">
                  <c:v>American Indian</c:v>
                </c:pt>
                <c:pt idx="7">
                  <c:v>White</c:v>
                </c:pt>
                <c:pt idx="8">
                  <c:v>Black</c:v>
                </c:pt>
                <c:pt idx="9">
                  <c:v>Hispanic</c:v>
                </c:pt>
                <c:pt idx="10">
                  <c:v>Asian</c:v>
                </c:pt>
                <c:pt idx="12">
                  <c:v>&lt;High School</c:v>
                </c:pt>
                <c:pt idx="13">
                  <c:v>High School Graduate or GED</c:v>
                </c:pt>
                <c:pt idx="14">
                  <c:v>Some College</c:v>
                </c:pt>
                <c:pt idx="15">
                  <c:v>Associates Degree</c:v>
                </c:pt>
                <c:pt idx="16">
                  <c:v>4 Year College Degree</c:v>
                </c:pt>
                <c:pt idx="17">
                  <c:v>Advanced Degree</c:v>
                </c:pt>
              </c:strCache>
            </c:strRef>
          </c:cat>
          <c:val>
            <c:numRef>
              <c:f>Sheet1!$F$2:$F$23</c:f>
              <c:numCache>
                <c:formatCode>General</c:formatCode>
                <c:ptCount val="19"/>
                <c:pt idx="2">
                  <c:v>12</c:v>
                </c:pt>
                <c:pt idx="11">
                  <c:v>12</c:v>
                </c:pt>
              </c:numCache>
            </c:numRef>
          </c:val>
        </c:ser>
        <c:dLbls>
          <c:showLegendKey val="0"/>
          <c:showVal val="0"/>
          <c:showCatName val="0"/>
          <c:showSerName val="0"/>
          <c:showPercent val="0"/>
          <c:showBubbleSize val="0"/>
        </c:dLbls>
        <c:gapWidth val="500"/>
        <c:overlap val="-100"/>
        <c:axId val="131822336"/>
        <c:axId val="131812352"/>
      </c:barChart>
      <c:catAx>
        <c:axId val="131808640"/>
        <c:scaling>
          <c:orientation val="maxMin"/>
        </c:scaling>
        <c:delete val="0"/>
        <c:axPos val="l"/>
        <c:numFmt formatCode="General" sourceLinked="1"/>
        <c:majorTickMark val="none"/>
        <c:minorTickMark val="none"/>
        <c:tickLblPos val="nextTo"/>
        <c:spPr>
          <a:ln>
            <a:solidFill>
              <a:schemeClr val="tx1"/>
            </a:solidFill>
          </a:ln>
        </c:spPr>
        <c:txPr>
          <a:bodyPr/>
          <a:lstStyle/>
          <a:p>
            <a:pPr>
              <a:defRPr sz="1100" baseline="0">
                <a:latin typeface="Tahoma" pitchFamily="34" charset="0"/>
                <a:ea typeface="Tahoma" pitchFamily="34" charset="0"/>
                <a:cs typeface="Tahoma" pitchFamily="34" charset="0"/>
              </a:defRPr>
            </a:pPr>
            <a:endParaRPr lang="en-US"/>
          </a:p>
        </c:txPr>
        <c:crossAx val="131810432"/>
        <c:crosses val="autoZero"/>
        <c:auto val="1"/>
        <c:lblAlgn val="ctr"/>
        <c:lblOffset val="9"/>
        <c:noMultiLvlLbl val="0"/>
      </c:catAx>
      <c:valAx>
        <c:axId val="131810432"/>
        <c:scaling>
          <c:orientation val="minMax"/>
          <c:min val="0"/>
        </c:scaling>
        <c:delete val="0"/>
        <c:axPos val="b"/>
        <c:majorGridlines>
          <c:spPr>
            <a:ln cmpd="sng">
              <a:solidFill>
                <a:schemeClr val="bg1">
                  <a:lumMod val="85000"/>
                </a:schemeClr>
              </a:solidFill>
              <a:prstDash val="sysDash"/>
            </a:ln>
          </c:spPr>
        </c:majorGridlines>
        <c:title>
          <c:tx>
            <c:rich>
              <a:bodyPr/>
              <a:lstStyle/>
              <a:p>
                <a:pPr algn="r">
                  <a:defRPr/>
                </a:pPr>
                <a:r>
                  <a:rPr lang="en-US" sz="1500" dirty="0" smtClean="0">
                    <a:latin typeface="Tahoma" pitchFamily="34" charset="0"/>
                    <a:ea typeface="Tahoma" pitchFamily="34" charset="0"/>
                    <a:cs typeface="Tahoma" pitchFamily="34" charset="0"/>
                  </a:rPr>
                  <a:t>Percent</a:t>
                </a:r>
                <a:endParaRPr lang="en-US" sz="1500" dirty="0">
                  <a:latin typeface="Tahoma" pitchFamily="34" charset="0"/>
                  <a:ea typeface="Tahoma" pitchFamily="34" charset="0"/>
                  <a:cs typeface="Tahoma" pitchFamily="34" charset="0"/>
                </a:endParaRPr>
              </a:p>
            </c:rich>
          </c:tx>
          <c:layout>
            <c:manualLayout>
              <c:xMode val="edge"/>
              <c:yMode val="edge"/>
              <c:x val="0.58996231563174428"/>
              <c:y val="0.92927008569325598"/>
            </c:manualLayout>
          </c:layout>
          <c:overlay val="0"/>
        </c:title>
        <c:numFmt formatCode="0" sourceLinked="0"/>
        <c:majorTickMark val="in"/>
        <c:minorTickMark val="none"/>
        <c:tickLblPos val="high"/>
        <c:spPr>
          <a:ln>
            <a:solidFill>
              <a:schemeClr val="tx1"/>
            </a:solidFill>
          </a:ln>
        </c:spPr>
        <c:txPr>
          <a:bodyPr/>
          <a:lstStyle/>
          <a:p>
            <a:pPr>
              <a:defRPr sz="1400">
                <a:latin typeface="Tahoma" pitchFamily="34" charset="0"/>
                <a:ea typeface="Tahoma" pitchFamily="34" charset="0"/>
                <a:cs typeface="Tahoma" pitchFamily="34" charset="0"/>
              </a:defRPr>
            </a:pPr>
            <a:endParaRPr lang="en-US"/>
          </a:p>
        </c:txPr>
        <c:crossAx val="131808640"/>
        <c:crosses val="max"/>
        <c:crossBetween val="between"/>
        <c:majorUnit val="5"/>
      </c:valAx>
      <c:valAx>
        <c:axId val="131812352"/>
        <c:scaling>
          <c:orientation val="minMax"/>
          <c:max val="300"/>
          <c:min val="0"/>
        </c:scaling>
        <c:delete val="1"/>
        <c:axPos val="t"/>
        <c:numFmt formatCode="General" sourceLinked="1"/>
        <c:majorTickMark val="out"/>
        <c:minorTickMark val="none"/>
        <c:tickLblPos val="none"/>
        <c:crossAx val="131822336"/>
        <c:crosses val="max"/>
        <c:crossBetween val="between"/>
        <c:majorUnit val="50"/>
      </c:valAx>
      <c:catAx>
        <c:axId val="131822336"/>
        <c:scaling>
          <c:orientation val="minMax"/>
        </c:scaling>
        <c:delete val="1"/>
        <c:axPos val="l"/>
        <c:majorTickMark val="out"/>
        <c:minorTickMark val="none"/>
        <c:tickLblPos val="none"/>
        <c:crossAx val="131812352"/>
        <c:crosses val="autoZero"/>
        <c:auto val="1"/>
        <c:lblAlgn val="ctr"/>
        <c:lblOffset val="100"/>
        <c:noMultiLvlLbl val="0"/>
      </c:catAx>
      <c:spPr>
        <a:ln>
          <a:noFill/>
        </a:ln>
      </c:spPr>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2.1 tobacco products</c:v>
                </c:pt>
              </c:strCache>
            </c:strRef>
          </c:tx>
          <c:spPr>
            <a:ln w="44450">
              <a:solidFill>
                <a:schemeClr val="accent1">
                  <a:lumMod val="75000"/>
                </a:schemeClr>
              </a:solidFill>
            </a:ln>
          </c:spPr>
          <c:marker>
            <c:symbol val="none"/>
          </c:marker>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Sheet1!$B$2:$M$2</c:f>
              <c:numCache>
                <c:formatCode>General</c:formatCode>
                <c:ptCount val="12"/>
                <c:pt idx="4" formatCode="0.0">
                  <c:v>40.200000000000003</c:v>
                </c:pt>
                <c:pt idx="5" formatCode="0.0">
                  <c:v>33.9</c:v>
                </c:pt>
                <c:pt idx="6" formatCode="0.0">
                  <c:v>27.5</c:v>
                </c:pt>
                <c:pt idx="7" formatCode="0.0">
                  <c:v>28.4</c:v>
                </c:pt>
                <c:pt idx="8" formatCode="0.0">
                  <c:v>25.7</c:v>
                </c:pt>
                <c:pt idx="9" formatCode="0.0">
                  <c:v>26</c:v>
                </c:pt>
                <c:pt idx="10" formatCode="0.0">
                  <c:v>23.4</c:v>
                </c:pt>
                <c:pt idx="11" formatCode="0.0">
                  <c:v>22.4</c:v>
                </c:pt>
              </c:numCache>
            </c:numRef>
          </c:val>
          <c:smooth val="0"/>
        </c:ser>
        <c:ser>
          <c:idx val="1"/>
          <c:order val="1"/>
          <c:tx>
            <c:strRef>
              <c:f>Sheet1!$A$3</c:f>
              <c:strCache>
                <c:ptCount val="1"/>
                <c:pt idx="0">
                  <c:v>2.1 target</c:v>
                </c:pt>
              </c:strCache>
            </c:strRef>
          </c:tx>
          <c:spPr>
            <a:ln w="44450">
              <a:solidFill>
                <a:schemeClr val="accent1">
                  <a:lumMod val="75000"/>
                </a:schemeClr>
              </a:solidFill>
              <a:prstDash val="dash"/>
            </a:ln>
          </c:spPr>
          <c:marker>
            <c:symbol val="none"/>
          </c:marker>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Sheet1!$B$3:$M$3</c:f>
              <c:numCache>
                <c:formatCode>General</c:formatCode>
                <c:ptCount val="12"/>
                <c:pt idx="9" formatCode="0.0">
                  <c:v>21</c:v>
                </c:pt>
                <c:pt idx="11" formatCode="0.0">
                  <c:v>21</c:v>
                </c:pt>
              </c:numCache>
            </c:numRef>
          </c:val>
          <c:smooth val="0"/>
        </c:ser>
        <c:ser>
          <c:idx val="2"/>
          <c:order val="2"/>
          <c:tx>
            <c:strRef>
              <c:f>Sheet1!$A$4</c:f>
              <c:strCache>
                <c:ptCount val="1"/>
                <c:pt idx="0">
                  <c:v>2.2 cigarettes</c:v>
                </c:pt>
              </c:strCache>
            </c:strRef>
          </c:tx>
          <c:spPr>
            <a:ln w="44450">
              <a:solidFill>
                <a:schemeClr val="accent3">
                  <a:lumMod val="75000"/>
                </a:schemeClr>
              </a:solidFill>
            </a:ln>
          </c:spPr>
          <c:marker>
            <c:symbol val="none"/>
          </c:marker>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Sheet1!$B$4:$M$4</c:f>
              <c:numCache>
                <c:formatCode>0.0</c:formatCode>
                <c:ptCount val="12"/>
                <c:pt idx="0">
                  <c:v>27.5</c:v>
                </c:pt>
                <c:pt idx="1">
                  <c:v>30.5</c:v>
                </c:pt>
                <c:pt idx="2">
                  <c:v>34.799999999999997</c:v>
                </c:pt>
                <c:pt idx="3">
                  <c:v>36.4</c:v>
                </c:pt>
                <c:pt idx="4">
                  <c:v>34.799999999999997</c:v>
                </c:pt>
                <c:pt idx="5">
                  <c:v>28.5</c:v>
                </c:pt>
                <c:pt idx="6">
                  <c:v>21.9</c:v>
                </c:pt>
                <c:pt idx="7">
                  <c:v>23</c:v>
                </c:pt>
                <c:pt idx="8">
                  <c:v>20</c:v>
                </c:pt>
                <c:pt idx="9">
                  <c:v>19.5</c:v>
                </c:pt>
                <c:pt idx="10">
                  <c:v>18.100000000000001</c:v>
                </c:pt>
                <c:pt idx="11">
                  <c:v>15.7</c:v>
                </c:pt>
              </c:numCache>
            </c:numRef>
          </c:val>
          <c:smooth val="0"/>
        </c:ser>
        <c:ser>
          <c:idx val="3"/>
          <c:order val="3"/>
          <c:tx>
            <c:strRef>
              <c:f>Sheet1!$A$5</c:f>
              <c:strCache>
                <c:ptCount val="1"/>
                <c:pt idx="0">
                  <c:v>2.2 target</c:v>
                </c:pt>
              </c:strCache>
            </c:strRef>
          </c:tx>
          <c:spPr>
            <a:ln w="44450">
              <a:solidFill>
                <a:schemeClr val="accent3">
                  <a:lumMod val="75000"/>
                </a:schemeClr>
              </a:solidFill>
              <a:prstDash val="dash"/>
            </a:ln>
          </c:spPr>
          <c:marker>
            <c:symbol val="none"/>
          </c:marker>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Sheet1!$B$5:$M$5</c:f>
              <c:numCache>
                <c:formatCode>General</c:formatCode>
                <c:ptCount val="12"/>
                <c:pt idx="9" formatCode="0.0">
                  <c:v>16</c:v>
                </c:pt>
                <c:pt idx="11" formatCode="0.0">
                  <c:v>16</c:v>
                </c:pt>
              </c:numCache>
            </c:numRef>
          </c:val>
          <c:smooth val="0"/>
        </c:ser>
        <c:ser>
          <c:idx val="4"/>
          <c:order val="4"/>
          <c:tx>
            <c:strRef>
              <c:f>Sheet1!$A$6</c:f>
              <c:strCache>
                <c:ptCount val="1"/>
                <c:pt idx="0">
                  <c:v>2.3 smokeless</c:v>
                </c:pt>
              </c:strCache>
            </c:strRef>
          </c:tx>
          <c:spPr>
            <a:ln w="44450">
              <a:solidFill>
                <a:schemeClr val="accent6">
                  <a:lumMod val="75000"/>
                </a:schemeClr>
              </a:solidFill>
              <a:prstDash val="solid"/>
            </a:ln>
          </c:spPr>
          <c:marker>
            <c:symbol val="none"/>
          </c:marker>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Sheet1!$B$6:$M$6</c:f>
              <c:numCache>
                <c:formatCode>General</c:formatCode>
                <c:ptCount val="12"/>
                <c:pt idx="2" formatCode="0.0">
                  <c:v>11.4</c:v>
                </c:pt>
                <c:pt idx="3" formatCode="0.0">
                  <c:v>9.3000000000000007</c:v>
                </c:pt>
                <c:pt idx="5" formatCode="0.0">
                  <c:v>8.1999999999999993</c:v>
                </c:pt>
                <c:pt idx="6" formatCode="0.0">
                  <c:v>6.7</c:v>
                </c:pt>
                <c:pt idx="7" formatCode="0.0">
                  <c:v>8</c:v>
                </c:pt>
                <c:pt idx="8" formatCode="0.0">
                  <c:v>7.9</c:v>
                </c:pt>
                <c:pt idx="9" formatCode="0.0">
                  <c:v>8.9</c:v>
                </c:pt>
                <c:pt idx="10" formatCode="0.0">
                  <c:v>7.7</c:v>
                </c:pt>
                <c:pt idx="11" formatCode="0.0">
                  <c:v>8.8000000000000007</c:v>
                </c:pt>
              </c:numCache>
            </c:numRef>
          </c:val>
          <c:smooth val="0"/>
        </c:ser>
        <c:ser>
          <c:idx val="5"/>
          <c:order val="5"/>
          <c:tx>
            <c:strRef>
              <c:f>Sheet1!$A$7</c:f>
              <c:strCache>
                <c:ptCount val="1"/>
                <c:pt idx="0">
                  <c:v>2.3 target</c:v>
                </c:pt>
              </c:strCache>
            </c:strRef>
          </c:tx>
          <c:spPr>
            <a:ln w="44450">
              <a:solidFill>
                <a:schemeClr val="accent6">
                  <a:lumMod val="75000"/>
                </a:schemeClr>
              </a:solidFill>
              <a:prstDash val="dash"/>
            </a:ln>
          </c:spPr>
          <c:marker>
            <c:symbol val="none"/>
          </c:marker>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Sheet1!$B$7:$M$7</c:f>
              <c:numCache>
                <c:formatCode>General</c:formatCode>
                <c:ptCount val="12"/>
                <c:pt idx="9" formatCode="0.0">
                  <c:v>6.9</c:v>
                </c:pt>
                <c:pt idx="11" formatCode="0.0">
                  <c:v>6.9</c:v>
                </c:pt>
              </c:numCache>
            </c:numRef>
          </c:val>
          <c:smooth val="0"/>
        </c:ser>
        <c:ser>
          <c:idx val="6"/>
          <c:order val="6"/>
          <c:tx>
            <c:strRef>
              <c:f>Sheet1!$A$8</c:f>
              <c:strCache>
                <c:ptCount val="1"/>
                <c:pt idx="0">
                  <c:v>2.4 cigar</c:v>
                </c:pt>
              </c:strCache>
            </c:strRef>
          </c:tx>
          <c:spPr>
            <a:ln w="44450">
              <a:solidFill>
                <a:schemeClr val="accent4">
                  <a:lumMod val="75000"/>
                </a:schemeClr>
              </a:solidFill>
            </a:ln>
          </c:spPr>
          <c:marker>
            <c:symbol val="none"/>
          </c:marker>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Sheet1!$B$8:$M$8</c:f>
              <c:numCache>
                <c:formatCode>General</c:formatCode>
                <c:ptCount val="12"/>
                <c:pt idx="4" formatCode="0.0">
                  <c:v>17.7</c:v>
                </c:pt>
                <c:pt idx="5" formatCode="0.0">
                  <c:v>15.2</c:v>
                </c:pt>
                <c:pt idx="6" formatCode="0.0">
                  <c:v>14.8</c:v>
                </c:pt>
                <c:pt idx="7" formatCode="0.0">
                  <c:v>14</c:v>
                </c:pt>
                <c:pt idx="8" formatCode="0.0">
                  <c:v>13.6</c:v>
                </c:pt>
                <c:pt idx="9" formatCode="0.0">
                  <c:v>14</c:v>
                </c:pt>
                <c:pt idx="10" formatCode="0.0">
                  <c:v>13.1</c:v>
                </c:pt>
                <c:pt idx="11" formatCode="0.0">
                  <c:v>12.6</c:v>
                </c:pt>
              </c:numCache>
            </c:numRef>
          </c:val>
          <c:smooth val="0"/>
        </c:ser>
        <c:ser>
          <c:idx val="7"/>
          <c:order val="7"/>
          <c:tx>
            <c:strRef>
              <c:f>Sheet1!$A$9</c:f>
              <c:strCache>
                <c:ptCount val="1"/>
                <c:pt idx="0">
                  <c:v>2.4 target</c:v>
                </c:pt>
              </c:strCache>
            </c:strRef>
          </c:tx>
          <c:spPr>
            <a:ln w="44450">
              <a:solidFill>
                <a:schemeClr val="accent4">
                  <a:lumMod val="75000"/>
                </a:schemeClr>
              </a:solidFill>
              <a:prstDash val="dash"/>
            </a:ln>
          </c:spPr>
          <c:dPt>
            <c:idx val="11"/>
            <c:marker>
              <c:symbol val="none"/>
            </c:marker>
            <c:bubble3D val="0"/>
          </c:dPt>
          <c:cat>
            <c:strRef>
              <c:f>Sheet1!$B$1:$M$1</c:f>
              <c:strCache>
                <c:ptCount val="12"/>
                <c:pt idx="0">
                  <c:v>1991</c:v>
                </c:pt>
                <c:pt idx="1">
                  <c:v>1993</c:v>
                </c:pt>
                <c:pt idx="2">
                  <c:v>1995</c:v>
                </c:pt>
                <c:pt idx="3">
                  <c:v>1997</c:v>
                </c:pt>
                <c:pt idx="4">
                  <c:v>1999</c:v>
                </c:pt>
                <c:pt idx="5">
                  <c:v>2001</c:v>
                </c:pt>
                <c:pt idx="6">
                  <c:v>2003</c:v>
                </c:pt>
                <c:pt idx="7">
                  <c:v>2005</c:v>
                </c:pt>
                <c:pt idx="8">
                  <c:v>2007</c:v>
                </c:pt>
                <c:pt idx="9">
                  <c:v>2009</c:v>
                </c:pt>
                <c:pt idx="10">
                  <c:v>2011</c:v>
                </c:pt>
                <c:pt idx="11">
                  <c:v>2013</c:v>
                </c:pt>
              </c:strCache>
            </c:strRef>
          </c:cat>
          <c:val>
            <c:numRef>
              <c:f>Sheet1!$B$9:$M$9</c:f>
              <c:numCache>
                <c:formatCode>General</c:formatCode>
                <c:ptCount val="12"/>
                <c:pt idx="9" formatCode="0.0">
                  <c:v>8</c:v>
                </c:pt>
                <c:pt idx="11" formatCode="0.0">
                  <c:v>8</c:v>
                </c:pt>
              </c:numCache>
            </c:numRef>
          </c:val>
          <c:smooth val="0"/>
        </c:ser>
        <c:dLbls>
          <c:showLegendKey val="0"/>
          <c:showVal val="0"/>
          <c:showCatName val="0"/>
          <c:showSerName val="0"/>
          <c:showPercent val="0"/>
          <c:showBubbleSize val="0"/>
        </c:dLbls>
        <c:marker val="1"/>
        <c:smooth val="0"/>
        <c:axId val="114886144"/>
        <c:axId val="114887680"/>
      </c:lineChart>
      <c:catAx>
        <c:axId val="114886144"/>
        <c:scaling>
          <c:orientation val="minMax"/>
        </c:scaling>
        <c:delete val="0"/>
        <c:axPos val="b"/>
        <c:majorTickMark val="none"/>
        <c:minorTickMark val="in"/>
        <c:tickLblPos val="nextTo"/>
        <c:spPr>
          <a:ln w="9525">
            <a:solidFill>
              <a:schemeClr val="tx1"/>
            </a:solidFill>
          </a:ln>
        </c:spPr>
        <c:txPr>
          <a:bodyPr rot="0"/>
          <a:lstStyle/>
          <a:p>
            <a:pPr>
              <a:defRPr/>
            </a:pPr>
            <a:endParaRPr lang="en-US"/>
          </a:p>
        </c:txPr>
        <c:crossAx val="114887680"/>
        <c:crosses val="autoZero"/>
        <c:auto val="1"/>
        <c:lblAlgn val="ctr"/>
        <c:lblOffset val="0"/>
        <c:tickLblSkip val="1"/>
        <c:noMultiLvlLbl val="0"/>
      </c:catAx>
      <c:valAx>
        <c:axId val="114887680"/>
        <c:scaling>
          <c:orientation val="minMax"/>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14886144"/>
        <c:crosses val="autoZero"/>
        <c:crossBetween val="between"/>
      </c:valAx>
    </c:plotArea>
    <c:plotVisOnly val="1"/>
    <c:dispBlanksAs val="span"/>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3.1</c:v>
                </c:pt>
              </c:strCache>
            </c:strRef>
          </c:tx>
          <c:spPr>
            <a:ln>
              <a:solidFill>
                <a:schemeClr val="accent1">
                  <a:lumMod val="75000"/>
                </a:schemeClr>
              </a:solidFill>
            </a:ln>
          </c:spPr>
          <c:marker>
            <c:symbol val="none"/>
          </c:marker>
          <c:cat>
            <c:strRef>
              <c:f>Sheet1!$B$1:$G$1</c:f>
              <c:strCache>
                <c:ptCount val="6"/>
                <c:pt idx="0">
                  <c:v>2008</c:v>
                </c:pt>
                <c:pt idx="1">
                  <c:v>2009</c:v>
                </c:pt>
                <c:pt idx="2">
                  <c:v>2010</c:v>
                </c:pt>
                <c:pt idx="3">
                  <c:v>2011</c:v>
                </c:pt>
                <c:pt idx="4">
                  <c:v>2012</c:v>
                </c:pt>
                <c:pt idx="5">
                  <c:v>2013</c:v>
                </c:pt>
              </c:strCache>
            </c:strRef>
          </c:cat>
          <c:val>
            <c:numRef>
              <c:f>Sheet1!$B$2:$G$2</c:f>
            </c:numRef>
          </c:val>
          <c:smooth val="0"/>
        </c:ser>
        <c:ser>
          <c:idx val="1"/>
          <c:order val="1"/>
          <c:tx>
            <c:strRef>
              <c:f>Sheet1!$A$3</c:f>
              <c:strCache>
                <c:ptCount val="1"/>
                <c:pt idx="0">
                  <c:v>3.1 target</c:v>
                </c:pt>
              </c:strCache>
            </c:strRef>
          </c:tx>
          <c:spPr>
            <a:ln>
              <a:solidFill>
                <a:schemeClr val="accent1">
                  <a:lumMod val="75000"/>
                </a:schemeClr>
              </a:solidFill>
              <a:prstDash val="dash"/>
            </a:ln>
          </c:spPr>
          <c:marker>
            <c:symbol val="none"/>
          </c:marker>
          <c:cat>
            <c:strRef>
              <c:f>Sheet1!$B$1:$G$1</c:f>
              <c:strCache>
                <c:ptCount val="6"/>
                <c:pt idx="0">
                  <c:v>2008</c:v>
                </c:pt>
                <c:pt idx="1">
                  <c:v>2009</c:v>
                </c:pt>
                <c:pt idx="2">
                  <c:v>2010</c:v>
                </c:pt>
                <c:pt idx="3">
                  <c:v>2011</c:v>
                </c:pt>
                <c:pt idx="4">
                  <c:v>2012</c:v>
                </c:pt>
                <c:pt idx="5">
                  <c:v>2013</c:v>
                </c:pt>
              </c:strCache>
            </c:strRef>
          </c:cat>
          <c:val>
            <c:numRef>
              <c:f>Sheet1!$B$3:$G$3</c:f>
            </c:numRef>
          </c:val>
          <c:smooth val="0"/>
        </c:ser>
        <c:ser>
          <c:idx val="2"/>
          <c:order val="2"/>
          <c:tx>
            <c:strRef>
              <c:f>Sheet1!$A$4</c:f>
              <c:strCache>
                <c:ptCount val="1"/>
                <c:pt idx="0">
                  <c:v>3.2</c:v>
                </c:pt>
              </c:strCache>
            </c:strRef>
          </c:tx>
          <c:spPr>
            <a:ln w="44450">
              <a:solidFill>
                <a:schemeClr val="accent3">
                  <a:lumMod val="50000"/>
                </a:schemeClr>
              </a:solidFill>
            </a:ln>
          </c:spPr>
          <c:marker>
            <c:symbol val="none"/>
          </c:marker>
          <c:cat>
            <c:strRef>
              <c:f>Sheet1!$B$1:$G$1</c:f>
              <c:strCache>
                <c:ptCount val="6"/>
                <c:pt idx="0">
                  <c:v>2008</c:v>
                </c:pt>
                <c:pt idx="1">
                  <c:v>2009</c:v>
                </c:pt>
                <c:pt idx="2">
                  <c:v>2010</c:v>
                </c:pt>
                <c:pt idx="3">
                  <c:v>2011</c:v>
                </c:pt>
                <c:pt idx="4">
                  <c:v>2012</c:v>
                </c:pt>
                <c:pt idx="5">
                  <c:v>2013</c:v>
                </c:pt>
              </c:strCache>
            </c:strRef>
          </c:cat>
          <c:val>
            <c:numRef>
              <c:f>Sheet1!$B$4:$G$4</c:f>
              <c:numCache>
                <c:formatCode>0.0</c:formatCode>
                <c:ptCount val="6"/>
                <c:pt idx="0">
                  <c:v>6.3</c:v>
                </c:pt>
                <c:pt idx="1">
                  <c:v>6.2</c:v>
                </c:pt>
                <c:pt idx="2">
                  <c:v>5.9</c:v>
                </c:pt>
                <c:pt idx="3">
                  <c:v>5.5</c:v>
                </c:pt>
                <c:pt idx="4">
                  <c:v>4.8</c:v>
                </c:pt>
                <c:pt idx="5">
                  <c:v>4.3</c:v>
                </c:pt>
              </c:numCache>
            </c:numRef>
          </c:val>
          <c:smooth val="0"/>
        </c:ser>
        <c:ser>
          <c:idx val="3"/>
          <c:order val="3"/>
          <c:tx>
            <c:strRef>
              <c:f>Sheet1!$A$5</c:f>
              <c:strCache>
                <c:ptCount val="1"/>
                <c:pt idx="0">
                  <c:v>3.2 target</c:v>
                </c:pt>
              </c:strCache>
            </c:strRef>
          </c:tx>
          <c:spPr>
            <a:ln w="44450">
              <a:solidFill>
                <a:schemeClr val="accent3">
                  <a:lumMod val="50000"/>
                </a:schemeClr>
              </a:solidFill>
              <a:prstDash val="dash"/>
            </a:ln>
          </c:spPr>
          <c:marker>
            <c:symbol val="none"/>
          </c:marker>
          <c:cat>
            <c:strRef>
              <c:f>Sheet1!$B$1:$G$1</c:f>
              <c:strCache>
                <c:ptCount val="6"/>
                <c:pt idx="0">
                  <c:v>2008</c:v>
                </c:pt>
                <c:pt idx="1">
                  <c:v>2009</c:v>
                </c:pt>
                <c:pt idx="2">
                  <c:v>2010</c:v>
                </c:pt>
                <c:pt idx="3">
                  <c:v>2011</c:v>
                </c:pt>
                <c:pt idx="4">
                  <c:v>2012</c:v>
                </c:pt>
                <c:pt idx="5">
                  <c:v>2013</c:v>
                </c:pt>
              </c:strCache>
            </c:strRef>
          </c:cat>
          <c:val>
            <c:numRef>
              <c:f>Sheet1!$B$5:$G$5</c:f>
              <c:numCache>
                <c:formatCode>0.0</c:formatCode>
                <c:ptCount val="6"/>
                <c:pt idx="0">
                  <c:v>4.3</c:v>
                </c:pt>
                <c:pt idx="1">
                  <c:v>4.3</c:v>
                </c:pt>
                <c:pt idx="2">
                  <c:v>4.3</c:v>
                </c:pt>
                <c:pt idx="3">
                  <c:v>4.3</c:v>
                </c:pt>
                <c:pt idx="4">
                  <c:v>4.3</c:v>
                </c:pt>
                <c:pt idx="5">
                  <c:v>4.3</c:v>
                </c:pt>
              </c:numCache>
            </c:numRef>
          </c:val>
          <c:smooth val="0"/>
        </c:ser>
        <c:ser>
          <c:idx val="4"/>
          <c:order val="4"/>
          <c:tx>
            <c:strRef>
              <c:f>Sheet1!$A$6</c:f>
              <c:strCache>
                <c:ptCount val="1"/>
                <c:pt idx="0">
                  <c:v>3.3</c:v>
                </c:pt>
              </c:strCache>
            </c:strRef>
          </c:tx>
          <c:spPr>
            <a:ln>
              <a:solidFill>
                <a:schemeClr val="accent6">
                  <a:lumMod val="75000"/>
                </a:schemeClr>
              </a:solidFill>
              <a:prstDash val="solid"/>
            </a:ln>
          </c:spPr>
          <c:marker>
            <c:symbol val="none"/>
          </c:marker>
          <c:cat>
            <c:strRef>
              <c:f>Sheet1!$B$1:$G$1</c:f>
              <c:strCache>
                <c:ptCount val="6"/>
                <c:pt idx="0">
                  <c:v>2008</c:v>
                </c:pt>
                <c:pt idx="1">
                  <c:v>2009</c:v>
                </c:pt>
                <c:pt idx="2">
                  <c:v>2010</c:v>
                </c:pt>
                <c:pt idx="3">
                  <c:v>2011</c:v>
                </c:pt>
                <c:pt idx="4">
                  <c:v>2012</c:v>
                </c:pt>
                <c:pt idx="5">
                  <c:v>2013</c:v>
                </c:pt>
              </c:strCache>
            </c:strRef>
          </c:cat>
          <c:val>
            <c:numRef>
              <c:f>Sheet1!$B$6:$G$6</c:f>
            </c:numRef>
          </c:val>
          <c:smooth val="0"/>
        </c:ser>
        <c:ser>
          <c:idx val="5"/>
          <c:order val="5"/>
          <c:tx>
            <c:strRef>
              <c:f>Sheet1!$A$7</c:f>
              <c:strCache>
                <c:ptCount val="1"/>
                <c:pt idx="0">
                  <c:v>3.3 target</c:v>
                </c:pt>
              </c:strCache>
            </c:strRef>
          </c:tx>
          <c:spPr>
            <a:ln>
              <a:solidFill>
                <a:schemeClr val="accent6">
                  <a:lumMod val="75000"/>
                </a:schemeClr>
              </a:solidFill>
              <a:prstDash val="dash"/>
            </a:ln>
          </c:spPr>
          <c:marker>
            <c:symbol val="none"/>
          </c:marker>
          <c:cat>
            <c:strRef>
              <c:f>Sheet1!$B$1:$G$1</c:f>
              <c:strCache>
                <c:ptCount val="6"/>
                <c:pt idx="0">
                  <c:v>2008</c:v>
                </c:pt>
                <c:pt idx="1">
                  <c:v>2009</c:v>
                </c:pt>
                <c:pt idx="2">
                  <c:v>2010</c:v>
                </c:pt>
                <c:pt idx="3">
                  <c:v>2011</c:v>
                </c:pt>
                <c:pt idx="4">
                  <c:v>2012</c:v>
                </c:pt>
                <c:pt idx="5">
                  <c:v>2013</c:v>
                </c:pt>
              </c:strCache>
            </c:strRef>
          </c:cat>
          <c:val>
            <c:numRef>
              <c:f>Sheet1!$B$7:$G$7</c:f>
            </c:numRef>
          </c:val>
          <c:smooth val="0"/>
        </c:ser>
        <c:ser>
          <c:idx val="6"/>
          <c:order val="6"/>
          <c:tx>
            <c:strRef>
              <c:f>Sheet1!$A$8</c:f>
              <c:strCache>
                <c:ptCount val="1"/>
                <c:pt idx="0">
                  <c:v>3.4</c:v>
                </c:pt>
              </c:strCache>
            </c:strRef>
          </c:tx>
          <c:spPr>
            <a:ln>
              <a:solidFill>
                <a:schemeClr val="accent4">
                  <a:lumMod val="75000"/>
                </a:schemeClr>
              </a:solidFill>
            </a:ln>
          </c:spPr>
          <c:marker>
            <c:symbol val="none"/>
          </c:marker>
          <c:cat>
            <c:strRef>
              <c:f>Sheet1!$B$1:$G$1</c:f>
              <c:strCache>
                <c:ptCount val="6"/>
                <c:pt idx="0">
                  <c:v>2008</c:v>
                </c:pt>
                <c:pt idx="1">
                  <c:v>2009</c:v>
                </c:pt>
                <c:pt idx="2">
                  <c:v>2010</c:v>
                </c:pt>
                <c:pt idx="3">
                  <c:v>2011</c:v>
                </c:pt>
                <c:pt idx="4">
                  <c:v>2012</c:v>
                </c:pt>
                <c:pt idx="5">
                  <c:v>2013</c:v>
                </c:pt>
              </c:strCache>
            </c:strRef>
          </c:cat>
          <c:val>
            <c:numRef>
              <c:f>Sheet1!$B$8:$G$8</c:f>
            </c:numRef>
          </c:val>
          <c:smooth val="0"/>
        </c:ser>
        <c:ser>
          <c:idx val="7"/>
          <c:order val="7"/>
          <c:tx>
            <c:strRef>
              <c:f>Sheet1!$A$9</c:f>
              <c:strCache>
                <c:ptCount val="1"/>
                <c:pt idx="0">
                  <c:v>3.4 target</c:v>
                </c:pt>
              </c:strCache>
            </c:strRef>
          </c:tx>
          <c:spPr>
            <a:ln>
              <a:solidFill>
                <a:schemeClr val="accent4">
                  <a:lumMod val="75000"/>
                </a:schemeClr>
              </a:solidFill>
              <a:prstDash val="dash"/>
            </a:ln>
          </c:spPr>
          <c:dPt>
            <c:idx val="11"/>
            <c:marker>
              <c:symbol val="none"/>
            </c:marker>
            <c:bubble3D val="0"/>
          </c:dPt>
          <c:cat>
            <c:strRef>
              <c:f>Sheet1!$B$1:$G$1</c:f>
              <c:strCache>
                <c:ptCount val="6"/>
                <c:pt idx="0">
                  <c:v>2008</c:v>
                </c:pt>
                <c:pt idx="1">
                  <c:v>2009</c:v>
                </c:pt>
                <c:pt idx="2">
                  <c:v>2010</c:v>
                </c:pt>
                <c:pt idx="3">
                  <c:v>2011</c:v>
                </c:pt>
                <c:pt idx="4">
                  <c:v>2012</c:v>
                </c:pt>
                <c:pt idx="5">
                  <c:v>2013</c:v>
                </c:pt>
              </c:strCache>
            </c:strRef>
          </c:cat>
          <c:val>
            <c:numRef>
              <c:f>Sheet1!$B$9:$G$9</c:f>
            </c:numRef>
          </c:val>
          <c:smooth val="0"/>
        </c:ser>
        <c:ser>
          <c:idx val="8"/>
          <c:order val="8"/>
          <c:tx>
            <c:strRef>
              <c:f>Sheet1!$A$10</c:f>
              <c:strCache>
                <c:ptCount val="1"/>
                <c:pt idx="0">
                  <c:v>3.5</c:v>
                </c:pt>
              </c:strCache>
            </c:strRef>
          </c:tx>
          <c:marker>
            <c:symbol val="none"/>
          </c:marker>
          <c:cat>
            <c:strRef>
              <c:f>Sheet1!$B$1:$G$1</c:f>
              <c:strCache>
                <c:ptCount val="6"/>
                <c:pt idx="0">
                  <c:v>2008</c:v>
                </c:pt>
                <c:pt idx="1">
                  <c:v>2009</c:v>
                </c:pt>
                <c:pt idx="2">
                  <c:v>2010</c:v>
                </c:pt>
                <c:pt idx="3">
                  <c:v>2011</c:v>
                </c:pt>
                <c:pt idx="4">
                  <c:v>2012</c:v>
                </c:pt>
                <c:pt idx="5">
                  <c:v>2013</c:v>
                </c:pt>
              </c:strCache>
            </c:strRef>
          </c:cat>
          <c:val>
            <c:numRef>
              <c:f>Sheet1!$B$10:$G$10</c:f>
            </c:numRef>
          </c:val>
          <c:smooth val="0"/>
        </c:ser>
        <c:ser>
          <c:idx val="9"/>
          <c:order val="9"/>
          <c:tx>
            <c:strRef>
              <c:f>Sheet1!$A$11</c:f>
              <c:strCache>
                <c:ptCount val="1"/>
                <c:pt idx="0">
                  <c:v>3.5 target</c:v>
                </c:pt>
              </c:strCache>
            </c:strRef>
          </c:tx>
          <c:spPr>
            <a:ln>
              <a:prstDash val="dash"/>
            </a:ln>
          </c:spPr>
          <c:marker>
            <c:symbol val="none"/>
          </c:marker>
          <c:cat>
            <c:strRef>
              <c:f>Sheet1!$B$1:$G$1</c:f>
              <c:strCache>
                <c:ptCount val="6"/>
                <c:pt idx="0">
                  <c:v>2008</c:v>
                </c:pt>
                <c:pt idx="1">
                  <c:v>2009</c:v>
                </c:pt>
                <c:pt idx="2">
                  <c:v>2010</c:v>
                </c:pt>
                <c:pt idx="3">
                  <c:v>2011</c:v>
                </c:pt>
                <c:pt idx="4">
                  <c:v>2012</c:v>
                </c:pt>
                <c:pt idx="5">
                  <c:v>2013</c:v>
                </c:pt>
              </c:strCache>
            </c:strRef>
          </c:cat>
          <c:val>
            <c:numRef>
              <c:f>Sheet1!$B$11:$G$11</c:f>
            </c:numRef>
          </c:val>
          <c:smooth val="0"/>
        </c:ser>
        <c:ser>
          <c:idx val="10"/>
          <c:order val="10"/>
          <c:tx>
            <c:strRef>
              <c:f>Sheet1!$A$12</c:f>
              <c:strCache>
                <c:ptCount val="1"/>
                <c:pt idx="0">
                  <c:v>3.6</c:v>
                </c:pt>
              </c:strCache>
            </c:strRef>
          </c:tx>
          <c:spPr>
            <a:ln w="44450">
              <a:solidFill>
                <a:schemeClr val="accent1"/>
              </a:solidFill>
            </a:ln>
          </c:spPr>
          <c:marker>
            <c:symbol val="none"/>
          </c:marker>
          <c:cat>
            <c:strRef>
              <c:f>Sheet1!$B$1:$G$1</c:f>
              <c:strCache>
                <c:ptCount val="6"/>
                <c:pt idx="0">
                  <c:v>2008</c:v>
                </c:pt>
                <c:pt idx="1">
                  <c:v>2009</c:v>
                </c:pt>
                <c:pt idx="2">
                  <c:v>2010</c:v>
                </c:pt>
                <c:pt idx="3">
                  <c:v>2011</c:v>
                </c:pt>
                <c:pt idx="4">
                  <c:v>2012</c:v>
                </c:pt>
                <c:pt idx="5">
                  <c:v>2013</c:v>
                </c:pt>
              </c:strCache>
            </c:strRef>
          </c:cat>
          <c:val>
            <c:numRef>
              <c:f>Sheet1!$B$12:$G$12</c:f>
              <c:numCache>
                <c:formatCode>0.0</c:formatCode>
                <c:ptCount val="6"/>
                <c:pt idx="0">
                  <c:v>8.4</c:v>
                </c:pt>
                <c:pt idx="1">
                  <c:v>8.6</c:v>
                </c:pt>
                <c:pt idx="2">
                  <c:v>8</c:v>
                </c:pt>
                <c:pt idx="3">
                  <c:v>8</c:v>
                </c:pt>
                <c:pt idx="4">
                  <c:v>7.9</c:v>
                </c:pt>
                <c:pt idx="5">
                  <c:v>6.6</c:v>
                </c:pt>
              </c:numCache>
            </c:numRef>
          </c:val>
          <c:smooth val="0"/>
        </c:ser>
        <c:ser>
          <c:idx val="11"/>
          <c:order val="11"/>
          <c:tx>
            <c:strRef>
              <c:f>Sheet1!$A$13</c:f>
              <c:strCache>
                <c:ptCount val="1"/>
                <c:pt idx="0">
                  <c:v>3.6 target</c:v>
                </c:pt>
              </c:strCache>
            </c:strRef>
          </c:tx>
          <c:spPr>
            <a:ln w="44450">
              <a:solidFill>
                <a:schemeClr val="accent1"/>
              </a:solidFill>
              <a:prstDash val="dash"/>
            </a:ln>
          </c:spPr>
          <c:marker>
            <c:symbol val="none"/>
          </c:marker>
          <c:cat>
            <c:strRef>
              <c:f>Sheet1!$B$1:$G$1</c:f>
              <c:strCache>
                <c:ptCount val="6"/>
                <c:pt idx="0">
                  <c:v>2008</c:v>
                </c:pt>
                <c:pt idx="1">
                  <c:v>2009</c:v>
                </c:pt>
                <c:pt idx="2">
                  <c:v>2010</c:v>
                </c:pt>
                <c:pt idx="3">
                  <c:v>2011</c:v>
                </c:pt>
                <c:pt idx="4">
                  <c:v>2012</c:v>
                </c:pt>
                <c:pt idx="5">
                  <c:v>2013</c:v>
                </c:pt>
              </c:strCache>
            </c:strRef>
          </c:cat>
          <c:val>
            <c:numRef>
              <c:f>Sheet1!$B$13:$G$13</c:f>
              <c:numCache>
                <c:formatCode>0.0</c:formatCode>
                <c:ptCount val="6"/>
                <c:pt idx="0">
                  <c:v>6.4</c:v>
                </c:pt>
                <c:pt idx="1">
                  <c:v>6.4</c:v>
                </c:pt>
                <c:pt idx="2">
                  <c:v>6.4</c:v>
                </c:pt>
                <c:pt idx="3">
                  <c:v>6.4</c:v>
                </c:pt>
                <c:pt idx="4">
                  <c:v>6.4</c:v>
                </c:pt>
                <c:pt idx="5">
                  <c:v>6.4</c:v>
                </c:pt>
              </c:numCache>
            </c:numRef>
          </c:val>
          <c:smooth val="0"/>
        </c:ser>
        <c:ser>
          <c:idx val="12"/>
          <c:order val="12"/>
          <c:tx>
            <c:strRef>
              <c:f>Sheet1!$A$14</c:f>
              <c:strCache>
                <c:ptCount val="1"/>
                <c:pt idx="0">
                  <c:v>3.7</c:v>
                </c:pt>
              </c:strCache>
            </c:strRef>
          </c:tx>
          <c:marker>
            <c:symbol val="none"/>
          </c:marker>
          <c:cat>
            <c:strRef>
              <c:f>Sheet1!$B$1:$G$1</c:f>
              <c:strCache>
                <c:ptCount val="6"/>
                <c:pt idx="0">
                  <c:v>2008</c:v>
                </c:pt>
                <c:pt idx="1">
                  <c:v>2009</c:v>
                </c:pt>
                <c:pt idx="2">
                  <c:v>2010</c:v>
                </c:pt>
                <c:pt idx="3">
                  <c:v>2011</c:v>
                </c:pt>
                <c:pt idx="4">
                  <c:v>2012</c:v>
                </c:pt>
                <c:pt idx="5">
                  <c:v>2013</c:v>
                </c:pt>
              </c:strCache>
            </c:strRef>
          </c:cat>
          <c:val>
            <c:numRef>
              <c:f>Sheet1!$B$14:$G$14</c:f>
            </c:numRef>
          </c:val>
          <c:smooth val="0"/>
        </c:ser>
        <c:ser>
          <c:idx val="13"/>
          <c:order val="13"/>
          <c:tx>
            <c:strRef>
              <c:f>Sheet1!$A$15</c:f>
              <c:strCache>
                <c:ptCount val="1"/>
                <c:pt idx="0">
                  <c:v>3.7 target</c:v>
                </c:pt>
              </c:strCache>
            </c:strRef>
          </c:tx>
          <c:spPr>
            <a:ln>
              <a:prstDash val="dash"/>
            </a:ln>
          </c:spPr>
          <c:marker>
            <c:symbol val="none"/>
          </c:marker>
          <c:cat>
            <c:strRef>
              <c:f>Sheet1!$B$1:$G$1</c:f>
              <c:strCache>
                <c:ptCount val="6"/>
                <c:pt idx="0">
                  <c:v>2008</c:v>
                </c:pt>
                <c:pt idx="1">
                  <c:v>2009</c:v>
                </c:pt>
                <c:pt idx="2">
                  <c:v>2010</c:v>
                </c:pt>
                <c:pt idx="3">
                  <c:v>2011</c:v>
                </c:pt>
                <c:pt idx="4">
                  <c:v>2012</c:v>
                </c:pt>
                <c:pt idx="5">
                  <c:v>2013</c:v>
                </c:pt>
              </c:strCache>
            </c:strRef>
          </c:cat>
          <c:val>
            <c:numRef>
              <c:f>Sheet1!$B$15:$G$15</c:f>
            </c:numRef>
          </c:val>
          <c:smooth val="0"/>
        </c:ser>
        <c:ser>
          <c:idx val="14"/>
          <c:order val="14"/>
          <c:tx>
            <c:strRef>
              <c:f>Sheet1!$A$16</c:f>
              <c:strCache>
                <c:ptCount val="1"/>
                <c:pt idx="0">
                  <c:v>3.8</c:v>
                </c:pt>
              </c:strCache>
            </c:strRef>
          </c:tx>
          <c:marker>
            <c:symbol val="none"/>
          </c:marker>
          <c:cat>
            <c:strRef>
              <c:f>Sheet1!$B$1:$G$1</c:f>
              <c:strCache>
                <c:ptCount val="6"/>
                <c:pt idx="0">
                  <c:v>2008</c:v>
                </c:pt>
                <c:pt idx="1">
                  <c:v>2009</c:v>
                </c:pt>
                <c:pt idx="2">
                  <c:v>2010</c:v>
                </c:pt>
                <c:pt idx="3">
                  <c:v>2011</c:v>
                </c:pt>
                <c:pt idx="4">
                  <c:v>2012</c:v>
                </c:pt>
                <c:pt idx="5">
                  <c:v>2013</c:v>
                </c:pt>
              </c:strCache>
            </c:strRef>
          </c:cat>
          <c:val>
            <c:numRef>
              <c:f>Sheet1!$B$16:$G$16</c:f>
            </c:numRef>
          </c:val>
          <c:smooth val="0"/>
        </c:ser>
        <c:ser>
          <c:idx val="15"/>
          <c:order val="15"/>
          <c:tx>
            <c:strRef>
              <c:f>Sheet1!$A$17</c:f>
              <c:strCache>
                <c:ptCount val="1"/>
                <c:pt idx="0">
                  <c:v>3.8 target</c:v>
                </c:pt>
              </c:strCache>
            </c:strRef>
          </c:tx>
          <c:spPr>
            <a:ln>
              <a:prstDash val="dash"/>
            </a:ln>
          </c:spPr>
          <c:marker>
            <c:symbol val="none"/>
          </c:marker>
          <c:cat>
            <c:strRef>
              <c:f>Sheet1!$B$1:$G$1</c:f>
              <c:strCache>
                <c:ptCount val="6"/>
                <c:pt idx="0">
                  <c:v>2008</c:v>
                </c:pt>
                <c:pt idx="1">
                  <c:v>2009</c:v>
                </c:pt>
                <c:pt idx="2">
                  <c:v>2010</c:v>
                </c:pt>
                <c:pt idx="3">
                  <c:v>2011</c:v>
                </c:pt>
                <c:pt idx="4">
                  <c:v>2012</c:v>
                </c:pt>
                <c:pt idx="5">
                  <c:v>2013</c:v>
                </c:pt>
              </c:strCache>
            </c:strRef>
          </c:cat>
          <c:val>
            <c:numRef>
              <c:f>Sheet1!$B$17:$G$17</c:f>
            </c:numRef>
          </c:val>
          <c:smooth val="0"/>
        </c:ser>
        <c:dLbls>
          <c:showLegendKey val="0"/>
          <c:showVal val="0"/>
          <c:showCatName val="0"/>
          <c:showSerName val="0"/>
          <c:showPercent val="0"/>
          <c:showBubbleSize val="0"/>
        </c:dLbls>
        <c:marker val="1"/>
        <c:smooth val="0"/>
        <c:axId val="132585344"/>
        <c:axId val="132586880"/>
      </c:lineChart>
      <c:catAx>
        <c:axId val="132585344"/>
        <c:scaling>
          <c:orientation val="minMax"/>
        </c:scaling>
        <c:delete val="0"/>
        <c:axPos val="b"/>
        <c:majorTickMark val="none"/>
        <c:minorTickMark val="in"/>
        <c:tickLblPos val="nextTo"/>
        <c:spPr>
          <a:ln w="9525">
            <a:solidFill>
              <a:schemeClr val="tx1"/>
            </a:solidFill>
          </a:ln>
        </c:spPr>
        <c:txPr>
          <a:bodyPr rot="0"/>
          <a:lstStyle/>
          <a:p>
            <a:pPr>
              <a:defRPr/>
            </a:pPr>
            <a:endParaRPr lang="en-US"/>
          </a:p>
        </c:txPr>
        <c:crossAx val="132586880"/>
        <c:crosses val="autoZero"/>
        <c:auto val="1"/>
        <c:lblAlgn val="ctr"/>
        <c:lblOffset val="0"/>
        <c:tickLblSkip val="1"/>
        <c:noMultiLvlLbl val="0"/>
      </c:catAx>
      <c:valAx>
        <c:axId val="132586880"/>
        <c:scaling>
          <c:orientation val="minMax"/>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32585344"/>
        <c:crosses val="autoZero"/>
        <c:crossBetween val="between"/>
        <c:majorUnit val="2"/>
        <c:minorUnit val="1"/>
      </c:valAx>
    </c:plotArea>
    <c:plotVisOnly val="1"/>
    <c:dispBlanksAs val="span"/>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291941644036628E-2"/>
          <c:y val="7.5695681718748548E-2"/>
          <c:w val="0.87681362330092849"/>
          <c:h val="0.67045020366942942"/>
        </c:manualLayout>
      </c:layout>
      <c:barChart>
        <c:barDir val="col"/>
        <c:grouping val="clustered"/>
        <c:varyColors val="0"/>
        <c:ser>
          <c:idx val="0"/>
          <c:order val="0"/>
          <c:spPr>
            <a:ln>
              <a:solidFill>
                <a:schemeClr val="tx1"/>
              </a:solidFill>
            </a:ln>
          </c:spPr>
          <c:invertIfNegative val="0"/>
          <c:dPt>
            <c:idx val="1"/>
            <c:invertIfNegative val="0"/>
            <c:bubble3D val="0"/>
            <c:spPr>
              <a:solidFill>
                <a:schemeClr val="accent1"/>
              </a:solidFill>
              <a:ln>
                <a:solidFill>
                  <a:schemeClr val="tx1"/>
                </a:solidFill>
              </a:ln>
            </c:spPr>
          </c:dPt>
          <c:dPt>
            <c:idx val="2"/>
            <c:invertIfNegative val="0"/>
            <c:bubble3D val="0"/>
            <c:spPr>
              <a:solidFill>
                <a:schemeClr val="tx2">
                  <a:lumMod val="40000"/>
                  <a:lumOff val="60000"/>
                </a:schemeClr>
              </a:solidFill>
              <a:ln>
                <a:solidFill>
                  <a:schemeClr val="tx1"/>
                </a:solidFill>
              </a:ln>
            </c:spPr>
          </c:dPt>
          <c:dPt>
            <c:idx val="3"/>
            <c:invertIfNegative val="0"/>
            <c:bubble3D val="0"/>
            <c:spPr>
              <a:solidFill>
                <a:schemeClr val="tx2">
                  <a:lumMod val="20000"/>
                  <a:lumOff val="80000"/>
                </a:schemeClr>
              </a:solidFill>
              <a:ln>
                <a:solidFill>
                  <a:schemeClr val="tx1"/>
                </a:solidFill>
              </a:ln>
            </c:spPr>
          </c:dPt>
          <c:dPt>
            <c:idx val="4"/>
            <c:invertIfNegative val="0"/>
            <c:bubble3D val="0"/>
            <c:spPr>
              <a:solidFill>
                <a:schemeClr val="tx2">
                  <a:lumMod val="40000"/>
                  <a:lumOff val="60000"/>
                </a:schemeClr>
              </a:solidFill>
              <a:ln>
                <a:solidFill>
                  <a:schemeClr val="tx1"/>
                </a:solidFill>
              </a:ln>
            </c:spPr>
          </c:dPt>
          <c:dPt>
            <c:idx val="6"/>
            <c:invertIfNegative val="0"/>
            <c:bubble3D val="0"/>
            <c:spPr>
              <a:solidFill>
                <a:schemeClr val="accent1"/>
              </a:solidFill>
              <a:ln>
                <a:solidFill>
                  <a:schemeClr val="tx1"/>
                </a:solidFill>
              </a:ln>
            </c:spPr>
          </c:dPt>
          <c:dPt>
            <c:idx val="7"/>
            <c:invertIfNegative val="0"/>
            <c:bubble3D val="0"/>
            <c:spPr>
              <a:solidFill>
                <a:schemeClr val="tx2">
                  <a:lumMod val="40000"/>
                  <a:lumOff val="60000"/>
                </a:schemeClr>
              </a:solidFill>
              <a:ln>
                <a:solidFill>
                  <a:schemeClr val="tx1"/>
                </a:solidFill>
              </a:ln>
            </c:spPr>
          </c:dPt>
          <c:dPt>
            <c:idx val="8"/>
            <c:invertIfNegative val="0"/>
            <c:bubble3D val="0"/>
            <c:spPr>
              <a:solidFill>
                <a:schemeClr val="tx2">
                  <a:lumMod val="20000"/>
                  <a:lumOff val="80000"/>
                </a:schemeClr>
              </a:solidFill>
              <a:ln>
                <a:solidFill>
                  <a:schemeClr val="tx1"/>
                </a:solidFill>
              </a:ln>
            </c:spPr>
          </c:dPt>
          <c:dPt>
            <c:idx val="10"/>
            <c:invertIfNegative val="0"/>
            <c:bubble3D val="0"/>
            <c:spPr>
              <a:solidFill>
                <a:schemeClr val="tx2">
                  <a:lumMod val="40000"/>
                  <a:lumOff val="60000"/>
                </a:schemeClr>
              </a:solidFill>
              <a:ln>
                <a:solidFill>
                  <a:schemeClr val="tx1"/>
                </a:solidFill>
              </a:ln>
            </c:spPr>
          </c:dPt>
          <c:dPt>
            <c:idx val="11"/>
            <c:invertIfNegative val="0"/>
            <c:bubble3D val="0"/>
            <c:spPr>
              <a:solidFill>
                <a:schemeClr val="accent1">
                  <a:lumMod val="20000"/>
                  <a:lumOff val="80000"/>
                </a:schemeClr>
              </a:solidFill>
              <a:ln>
                <a:solidFill>
                  <a:schemeClr val="tx1"/>
                </a:solidFill>
              </a:ln>
            </c:spPr>
          </c:dPt>
          <c:dPt>
            <c:idx val="12"/>
            <c:invertIfNegative val="0"/>
            <c:bubble3D val="0"/>
            <c:spPr>
              <a:solidFill>
                <a:schemeClr val="tx2">
                  <a:lumMod val="40000"/>
                  <a:lumOff val="60000"/>
                </a:schemeClr>
              </a:solidFill>
              <a:ln>
                <a:solidFill>
                  <a:schemeClr val="tx1"/>
                </a:solidFill>
              </a:ln>
            </c:spPr>
          </c:dPt>
          <c:dPt>
            <c:idx val="13"/>
            <c:invertIfNegative val="0"/>
            <c:bubble3D val="0"/>
            <c:spPr>
              <a:solidFill>
                <a:schemeClr val="tx2">
                  <a:lumMod val="20000"/>
                  <a:lumOff val="80000"/>
                </a:schemeClr>
              </a:solidFill>
              <a:ln>
                <a:solidFill>
                  <a:schemeClr val="tx1"/>
                </a:solidFill>
              </a:ln>
            </c:spPr>
          </c:dPt>
          <c:dPt>
            <c:idx val="14"/>
            <c:invertIfNegative val="0"/>
            <c:bubble3D val="0"/>
            <c:spPr>
              <a:solidFill>
                <a:schemeClr val="tx2">
                  <a:lumMod val="40000"/>
                  <a:lumOff val="60000"/>
                </a:schemeClr>
              </a:solidFill>
              <a:ln>
                <a:solidFill>
                  <a:schemeClr val="tx1"/>
                </a:solidFill>
              </a:ln>
            </c:spPr>
          </c:dPt>
          <c:dPt>
            <c:idx val="15"/>
            <c:invertIfNegative val="0"/>
            <c:bubble3D val="0"/>
            <c:spPr>
              <a:solidFill>
                <a:schemeClr val="accent1">
                  <a:lumMod val="20000"/>
                  <a:lumOff val="80000"/>
                </a:schemeClr>
              </a:solidFill>
              <a:ln>
                <a:solidFill>
                  <a:schemeClr val="tx1"/>
                </a:solidFill>
              </a:ln>
            </c:spPr>
          </c:dPt>
          <c:dPt>
            <c:idx val="17"/>
            <c:invertIfNegative val="0"/>
            <c:bubble3D val="0"/>
            <c:spPr>
              <a:solidFill>
                <a:schemeClr val="tx2">
                  <a:lumMod val="40000"/>
                  <a:lumOff val="60000"/>
                </a:schemeClr>
              </a:solidFill>
              <a:ln>
                <a:solidFill>
                  <a:schemeClr val="tx1"/>
                </a:solidFill>
              </a:ln>
            </c:spPr>
          </c:dPt>
          <c:dPt>
            <c:idx val="18"/>
            <c:invertIfNegative val="0"/>
            <c:bubble3D val="0"/>
            <c:spPr>
              <a:solidFill>
                <a:schemeClr val="tx2">
                  <a:lumMod val="20000"/>
                  <a:lumOff val="80000"/>
                </a:schemeClr>
              </a:solidFill>
              <a:ln>
                <a:solidFill>
                  <a:schemeClr val="tx1"/>
                </a:solidFill>
              </a:ln>
            </c:spPr>
          </c:dPt>
          <c:errBars>
            <c:errBarType val="both"/>
            <c:errValType val="cust"/>
            <c:noEndCap val="0"/>
            <c:plus>
              <c:numRef>
                <c:f>'sheet 1'!$H$3:$H$22</c:f>
                <c:numCache>
                  <c:formatCode>General</c:formatCode>
                  <c:ptCount val="20"/>
                  <c:pt idx="1">
                    <c:v>0.98</c:v>
                  </c:pt>
                  <c:pt idx="2">
                    <c:v>1.5</c:v>
                  </c:pt>
                  <c:pt idx="3">
                    <c:v>0.89999999999999858</c:v>
                  </c:pt>
                  <c:pt idx="6">
                    <c:v>0.78400000000000003</c:v>
                  </c:pt>
                  <c:pt idx="7">
                    <c:v>1.5</c:v>
                  </c:pt>
                  <c:pt idx="8">
                    <c:v>1</c:v>
                  </c:pt>
                  <c:pt idx="11">
                    <c:v>0</c:v>
                  </c:pt>
                  <c:pt idx="12">
                    <c:v>2.1000000000000085</c:v>
                  </c:pt>
                  <c:pt idx="13">
                    <c:v>0.79999999999999716</c:v>
                  </c:pt>
                  <c:pt idx="16">
                    <c:v>0</c:v>
                  </c:pt>
                  <c:pt idx="17">
                    <c:v>1.2000000000000028</c:v>
                  </c:pt>
                  <c:pt idx="18">
                    <c:v>0.70000000000000284</c:v>
                  </c:pt>
                </c:numCache>
              </c:numRef>
            </c:plus>
            <c:minus>
              <c:numRef>
                <c:f>'sheet 1'!$G$3:$G$22</c:f>
                <c:numCache>
                  <c:formatCode>General</c:formatCode>
                  <c:ptCount val="20"/>
                  <c:pt idx="1">
                    <c:v>0.98</c:v>
                  </c:pt>
                  <c:pt idx="2">
                    <c:v>1.5999999999999943</c:v>
                  </c:pt>
                  <c:pt idx="3">
                    <c:v>0.89999999999999858</c:v>
                  </c:pt>
                  <c:pt idx="6">
                    <c:v>0.78400000000000003</c:v>
                  </c:pt>
                  <c:pt idx="7">
                    <c:v>1.6000000000000014</c:v>
                  </c:pt>
                  <c:pt idx="8">
                    <c:v>1.1000000000000014</c:v>
                  </c:pt>
                  <c:pt idx="11">
                    <c:v>0</c:v>
                  </c:pt>
                  <c:pt idx="12">
                    <c:v>2.2999999999999972</c:v>
                  </c:pt>
                  <c:pt idx="13">
                    <c:v>0.90000000000000568</c:v>
                  </c:pt>
                  <c:pt idx="16">
                    <c:v>0</c:v>
                  </c:pt>
                  <c:pt idx="17">
                    <c:v>1.4000000000000057</c:v>
                  </c:pt>
                  <c:pt idx="18">
                    <c:v>0.70000000000000284</c:v>
                  </c:pt>
                </c:numCache>
              </c:numRef>
            </c:minus>
          </c:errBars>
          <c:cat>
            <c:strRef>
              <c:f>'sheet 1'!$A$3:$A$22</c:f>
              <c:strCache>
                <c:ptCount val="19"/>
                <c:pt idx="1">
                  <c:v>internet 2000</c:v>
                </c:pt>
                <c:pt idx="2">
                  <c:v>internet 2009</c:v>
                </c:pt>
                <c:pt idx="3">
                  <c:v>internet 2013</c:v>
                </c:pt>
                <c:pt idx="6">
                  <c:v>Mag and NP 2000</c:v>
                </c:pt>
                <c:pt idx="7">
                  <c:v>Mag and NP 2009</c:v>
                </c:pt>
                <c:pt idx="8">
                  <c:v>Mag and NP 2013</c:v>
                </c:pt>
                <c:pt idx="12">
                  <c:v>movies and tv 2009</c:v>
                </c:pt>
                <c:pt idx="13">
                  <c:v>movies and tv 2013</c:v>
                </c:pt>
                <c:pt idx="17">
                  <c:v>point of purchase 2009</c:v>
                </c:pt>
                <c:pt idx="18">
                  <c:v>point of purchase 2013</c:v>
                </c:pt>
              </c:strCache>
            </c:strRef>
          </c:cat>
          <c:val>
            <c:numRef>
              <c:f>'sheet 1'!$B$3:$B$22</c:f>
              <c:numCache>
                <c:formatCode>0.0</c:formatCode>
                <c:ptCount val="20"/>
                <c:pt idx="1">
                  <c:v>28</c:v>
                </c:pt>
                <c:pt idx="2">
                  <c:v>36.799999999999997</c:v>
                </c:pt>
                <c:pt idx="3">
                  <c:v>44.9</c:v>
                </c:pt>
                <c:pt idx="6">
                  <c:v>74</c:v>
                </c:pt>
                <c:pt idx="7">
                  <c:v>48.6</c:v>
                </c:pt>
                <c:pt idx="8">
                  <c:v>46.4</c:v>
                </c:pt>
                <c:pt idx="12">
                  <c:v>77.599999999999994</c:v>
                </c:pt>
                <c:pt idx="13">
                  <c:v>72.7</c:v>
                </c:pt>
                <c:pt idx="17">
                  <c:v>85.7</c:v>
                </c:pt>
                <c:pt idx="18">
                  <c:v>80.7</c:v>
                </c:pt>
              </c:numCache>
            </c:numRef>
          </c:val>
        </c:ser>
        <c:dLbls>
          <c:showLegendKey val="0"/>
          <c:showVal val="0"/>
          <c:showCatName val="0"/>
          <c:showSerName val="0"/>
          <c:showPercent val="0"/>
          <c:showBubbleSize val="0"/>
        </c:dLbls>
        <c:gapWidth val="0"/>
        <c:axId val="137166848"/>
        <c:axId val="137168384"/>
      </c:barChart>
      <c:lineChart>
        <c:grouping val="standard"/>
        <c:varyColors val="0"/>
        <c:ser>
          <c:idx val="1"/>
          <c:order val="1"/>
          <c:spPr>
            <a:ln w="44450">
              <a:solidFill>
                <a:schemeClr val="tx1"/>
              </a:solidFill>
              <a:prstDash val="dash"/>
            </a:ln>
          </c:spPr>
          <c:marker>
            <c:symbol val="none"/>
          </c:marker>
          <c:cat>
            <c:strRef>
              <c:f>'sheet 1'!$A$4:$A$21</c:f>
              <c:strCache>
                <c:ptCount val="18"/>
                <c:pt idx="0">
                  <c:v>internet 2000</c:v>
                </c:pt>
                <c:pt idx="1">
                  <c:v>internet 2009</c:v>
                </c:pt>
                <c:pt idx="2">
                  <c:v>internet 2013</c:v>
                </c:pt>
                <c:pt idx="5">
                  <c:v>Mag and NP 2000</c:v>
                </c:pt>
                <c:pt idx="6">
                  <c:v>Mag and NP 2009</c:v>
                </c:pt>
                <c:pt idx="7">
                  <c:v>Mag and NP 2013</c:v>
                </c:pt>
                <c:pt idx="11">
                  <c:v>movies and tv 2009</c:v>
                </c:pt>
                <c:pt idx="12">
                  <c:v>movies and tv 2013</c:v>
                </c:pt>
                <c:pt idx="16">
                  <c:v>point of purchase 2009</c:v>
                </c:pt>
                <c:pt idx="17">
                  <c:v>point of purchase 2013</c:v>
                </c:pt>
              </c:strCache>
            </c:strRef>
          </c:cat>
          <c:val>
            <c:numRef>
              <c:f>'sheet 1'!$E$3:$E$22</c:f>
              <c:numCache>
                <c:formatCode>0.0</c:formatCode>
                <c:ptCount val="20"/>
                <c:pt idx="1">
                  <c:v>33.1</c:v>
                </c:pt>
                <c:pt idx="2">
                  <c:v>33.1</c:v>
                </c:pt>
                <c:pt idx="3">
                  <c:v>33.1</c:v>
                </c:pt>
                <c:pt idx="4">
                  <c:v>33.1</c:v>
                </c:pt>
                <c:pt idx="6">
                  <c:v>19.3</c:v>
                </c:pt>
                <c:pt idx="7">
                  <c:v>19.3</c:v>
                </c:pt>
                <c:pt idx="8">
                  <c:v>19.3</c:v>
                </c:pt>
                <c:pt idx="9">
                  <c:v>19.3</c:v>
                </c:pt>
                <c:pt idx="11">
                  <c:v>69.8</c:v>
                </c:pt>
                <c:pt idx="12">
                  <c:v>69.8</c:v>
                </c:pt>
                <c:pt idx="13">
                  <c:v>69.8</c:v>
                </c:pt>
                <c:pt idx="14">
                  <c:v>69.8</c:v>
                </c:pt>
                <c:pt idx="16">
                  <c:v>77.099999999999994</c:v>
                </c:pt>
                <c:pt idx="17">
                  <c:v>77.099999999999994</c:v>
                </c:pt>
                <c:pt idx="18">
                  <c:v>77.099999999999994</c:v>
                </c:pt>
                <c:pt idx="19">
                  <c:v>77.099999999999994</c:v>
                </c:pt>
              </c:numCache>
            </c:numRef>
          </c:val>
          <c:smooth val="0"/>
        </c:ser>
        <c:dLbls>
          <c:showLegendKey val="0"/>
          <c:showVal val="0"/>
          <c:showCatName val="0"/>
          <c:showSerName val="0"/>
          <c:showPercent val="0"/>
          <c:showBubbleSize val="0"/>
        </c:dLbls>
        <c:marker val="1"/>
        <c:smooth val="0"/>
        <c:axId val="137166848"/>
        <c:axId val="137168384"/>
      </c:lineChart>
      <c:catAx>
        <c:axId val="137166848"/>
        <c:scaling>
          <c:orientation val="minMax"/>
        </c:scaling>
        <c:delete val="0"/>
        <c:axPos val="b"/>
        <c:numFmt formatCode="d\-mmm" sourceLinked="1"/>
        <c:majorTickMark val="none"/>
        <c:minorTickMark val="none"/>
        <c:tickLblPos val="none"/>
        <c:spPr>
          <a:ln>
            <a:solidFill>
              <a:schemeClr val="tx1"/>
            </a:solidFill>
          </a:ln>
        </c:spPr>
        <c:crossAx val="137168384"/>
        <c:crosses val="autoZero"/>
        <c:auto val="1"/>
        <c:lblAlgn val="ctr"/>
        <c:lblOffset val="100"/>
        <c:noMultiLvlLbl val="0"/>
      </c:catAx>
      <c:valAx>
        <c:axId val="137168384"/>
        <c:scaling>
          <c:orientation val="minMax"/>
          <c:min val="0"/>
        </c:scaling>
        <c:delete val="0"/>
        <c:axPos val="l"/>
        <c:majorGridlines>
          <c:spPr>
            <a:ln w="9525">
              <a:solidFill>
                <a:schemeClr val="bg1">
                  <a:lumMod val="85000"/>
                </a:schemeClr>
              </a:solidFill>
              <a:prstDash val="sysDash"/>
            </a:ln>
          </c:spPr>
        </c:majorGridlines>
        <c:numFmt formatCode="0" sourceLinked="0"/>
        <c:majorTickMark val="in"/>
        <c:minorTickMark val="none"/>
        <c:tickLblPos val="nextTo"/>
        <c:spPr>
          <a:ln w="952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37166848"/>
        <c:crosses val="autoZero"/>
        <c:crossBetween val="between"/>
        <c:majorUnit val="10"/>
      </c:valAx>
      <c:spPr>
        <a:noFill/>
        <a:ln w="25391">
          <a:noFill/>
        </a:ln>
      </c:spPr>
    </c:plotArea>
    <c:plotVisOnly val="1"/>
    <c:dispBlanksAs val="gap"/>
    <c:showDLblsOverMax val="0"/>
  </c:chart>
  <c:spPr>
    <a:noFill/>
    <a:ln>
      <a:noFill/>
    </a:ln>
  </c:spPr>
  <c:txPr>
    <a:bodyPr/>
    <a:lstStyle/>
    <a:p>
      <a:pPr>
        <a:defRPr sz="2233" b="1" i="0" u="none" strike="noStrike" baseline="0">
          <a:solidFill>
            <a:schemeClr val="tx1"/>
          </a:solidFill>
          <a:latin typeface="Trebuchet MS"/>
          <a:ea typeface="Trebuchet MS"/>
          <a:cs typeface="Trebuchet MS"/>
        </a:defRPr>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13.1 private workplaces</c:v>
                </c:pt>
              </c:strCache>
            </c:strRef>
          </c:tx>
          <c:spPr>
            <a:ln w="44450">
              <a:solidFill>
                <a:schemeClr val="accent1"/>
              </a:solidFill>
            </a:ln>
          </c:spPr>
          <c:marker>
            <c:symbol val="none"/>
          </c:marker>
          <c:dPt>
            <c:idx val="27"/>
            <c:bubble3D val="0"/>
          </c:dPt>
          <c:cat>
            <c:strRef>
              <c:f>Sheet1!$B$1:$R$1</c:f>
              <c:strCach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strCache>
            </c:strRef>
          </c:cat>
          <c:val>
            <c:numRef>
              <c:f>Sheet1!$B$2:$R$2</c:f>
              <c:numCache>
                <c:formatCode>###,###,###,##0.0</c:formatCode>
                <c:ptCount val="17"/>
                <c:pt idx="0">
                  <c:v>0</c:v>
                </c:pt>
                <c:pt idx="1">
                  <c:v>0</c:v>
                </c:pt>
                <c:pt idx="2">
                  <c:v>0</c:v>
                </c:pt>
                <c:pt idx="3">
                  <c:v>0</c:v>
                </c:pt>
                <c:pt idx="4">
                  <c:v>2</c:v>
                </c:pt>
                <c:pt idx="5">
                  <c:v>4</c:v>
                </c:pt>
                <c:pt idx="6">
                  <c:v>5</c:v>
                </c:pt>
                <c:pt idx="7">
                  <c:v>9</c:v>
                </c:pt>
                <c:pt idx="8">
                  <c:v>17</c:v>
                </c:pt>
                <c:pt idx="9">
                  <c:v>22</c:v>
                </c:pt>
                <c:pt idx="10">
                  <c:v>26</c:v>
                </c:pt>
                <c:pt idx="11">
                  <c:v>30</c:v>
                </c:pt>
                <c:pt idx="12">
                  <c:v>33</c:v>
                </c:pt>
                <c:pt idx="13">
                  <c:v>33</c:v>
                </c:pt>
                <c:pt idx="14">
                  <c:v>34</c:v>
                </c:pt>
                <c:pt idx="15" formatCode="0.0">
                  <c:v>34</c:v>
                </c:pt>
                <c:pt idx="16" formatCode="0.0">
                  <c:v>34</c:v>
                </c:pt>
              </c:numCache>
            </c:numRef>
          </c:val>
          <c:smooth val="0"/>
        </c:ser>
        <c:ser>
          <c:idx val="1"/>
          <c:order val="1"/>
          <c:tx>
            <c:strRef>
              <c:f>Sheet1!$A$3</c:f>
              <c:strCache>
                <c:ptCount val="1"/>
                <c:pt idx="0">
                  <c:v>13.3 restaurants</c:v>
                </c:pt>
              </c:strCache>
            </c:strRef>
          </c:tx>
          <c:spPr>
            <a:ln w="44450">
              <a:solidFill>
                <a:schemeClr val="accent3">
                  <a:lumMod val="75000"/>
                </a:schemeClr>
              </a:solidFill>
            </a:ln>
          </c:spPr>
          <c:marker>
            <c:symbol val="none"/>
          </c:marker>
          <c:cat>
            <c:strRef>
              <c:f>Sheet1!$B$1:$R$1</c:f>
              <c:strCach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strCache>
            </c:strRef>
          </c:cat>
          <c:val>
            <c:numRef>
              <c:f>Sheet1!$B$3:$R$3</c:f>
              <c:numCache>
                <c:formatCode>###,###,###,##0.0</c:formatCode>
                <c:ptCount val="17"/>
                <c:pt idx="0">
                  <c:v>1</c:v>
                </c:pt>
                <c:pt idx="1">
                  <c:v>1</c:v>
                </c:pt>
                <c:pt idx="2">
                  <c:v>1</c:v>
                </c:pt>
                <c:pt idx="3">
                  <c:v>1</c:v>
                </c:pt>
                <c:pt idx="4">
                  <c:v>2</c:v>
                </c:pt>
                <c:pt idx="5">
                  <c:v>4</c:v>
                </c:pt>
                <c:pt idx="6">
                  <c:v>7</c:v>
                </c:pt>
                <c:pt idx="7">
                  <c:v>10</c:v>
                </c:pt>
                <c:pt idx="8">
                  <c:v>15</c:v>
                </c:pt>
                <c:pt idx="9">
                  <c:v>21</c:v>
                </c:pt>
                <c:pt idx="10">
                  <c:v>25</c:v>
                </c:pt>
                <c:pt idx="11">
                  <c:v>28</c:v>
                </c:pt>
                <c:pt idx="12">
                  <c:v>32</c:v>
                </c:pt>
                <c:pt idx="13">
                  <c:v>32</c:v>
                </c:pt>
                <c:pt idx="14">
                  <c:v>34</c:v>
                </c:pt>
                <c:pt idx="15" formatCode="0.0">
                  <c:v>34</c:v>
                </c:pt>
                <c:pt idx="16" formatCode="0.0">
                  <c:v>34</c:v>
                </c:pt>
              </c:numCache>
            </c:numRef>
          </c:val>
          <c:smooth val="0"/>
        </c:ser>
        <c:ser>
          <c:idx val="2"/>
          <c:order val="2"/>
          <c:tx>
            <c:strRef>
              <c:f>Sheet1!$A$4</c:f>
              <c:strCache>
                <c:ptCount val="1"/>
                <c:pt idx="0">
                  <c:v>13.4 Bars</c:v>
                </c:pt>
              </c:strCache>
            </c:strRef>
          </c:tx>
          <c:spPr>
            <a:ln w="44450">
              <a:solidFill>
                <a:schemeClr val="accent6"/>
              </a:solidFill>
              <a:prstDash val="solid"/>
            </a:ln>
          </c:spPr>
          <c:marker>
            <c:symbol val="none"/>
          </c:marker>
          <c:dPt>
            <c:idx val="43"/>
            <c:bubble3D val="0"/>
          </c:dPt>
          <c:dPt>
            <c:idx val="44"/>
            <c:bubble3D val="0"/>
          </c:dPt>
          <c:dPt>
            <c:idx val="45"/>
            <c:bubble3D val="0"/>
          </c:dPt>
          <c:dPt>
            <c:idx val="46"/>
            <c:bubble3D val="0"/>
          </c:dPt>
          <c:dPt>
            <c:idx val="47"/>
            <c:bubble3D val="0"/>
          </c:dPt>
          <c:dPt>
            <c:idx val="48"/>
            <c:bubble3D val="0"/>
          </c:dPt>
          <c:cat>
            <c:strRef>
              <c:f>Sheet1!$B$1:$R$1</c:f>
              <c:strCach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strCache>
            </c:strRef>
          </c:cat>
          <c:val>
            <c:numRef>
              <c:f>Sheet1!$B$4:$R$4</c:f>
              <c:numCache>
                <c:formatCode>0.0</c:formatCode>
                <c:ptCount val="17"/>
                <c:pt idx="0">
                  <c:v>0</c:v>
                </c:pt>
                <c:pt idx="1">
                  <c:v>0</c:v>
                </c:pt>
                <c:pt idx="2">
                  <c:v>0</c:v>
                </c:pt>
                <c:pt idx="3">
                  <c:v>0</c:v>
                </c:pt>
                <c:pt idx="4">
                  <c:v>1</c:v>
                </c:pt>
                <c:pt idx="5">
                  <c:v>2</c:v>
                </c:pt>
                <c:pt idx="6">
                  <c:v>4</c:v>
                </c:pt>
                <c:pt idx="7">
                  <c:v>6</c:v>
                </c:pt>
                <c:pt idx="8">
                  <c:v>10</c:v>
                </c:pt>
                <c:pt idx="9">
                  <c:v>14</c:v>
                </c:pt>
                <c:pt idx="10">
                  <c:v>17</c:v>
                </c:pt>
                <c:pt idx="11">
                  <c:v>22</c:v>
                </c:pt>
                <c:pt idx="12">
                  <c:v>27</c:v>
                </c:pt>
                <c:pt idx="13">
                  <c:v>27</c:v>
                </c:pt>
                <c:pt idx="14">
                  <c:v>28</c:v>
                </c:pt>
                <c:pt idx="15">
                  <c:v>28</c:v>
                </c:pt>
                <c:pt idx="16">
                  <c:v>28</c:v>
                </c:pt>
              </c:numCache>
            </c:numRef>
          </c:val>
          <c:smooth val="0"/>
        </c:ser>
        <c:ser>
          <c:idx val="3"/>
          <c:order val="3"/>
          <c:tx>
            <c:strRef>
              <c:f>Sheet1!$A$5</c:f>
              <c:strCache>
                <c:ptCount val="1"/>
                <c:pt idx="0">
                  <c:v>HP2020 targets</c:v>
                </c:pt>
              </c:strCache>
            </c:strRef>
          </c:tx>
          <c:spPr>
            <a:ln w="44450">
              <a:solidFill>
                <a:schemeClr val="tx1"/>
              </a:solidFill>
              <a:prstDash val="dash"/>
            </a:ln>
          </c:spPr>
          <c:marker>
            <c:symbol val="none"/>
          </c:marker>
          <c:cat>
            <c:strRef>
              <c:f>Sheet1!$B$1:$R$1</c:f>
              <c:strCache>
                <c:ptCount val="17"/>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strCache>
            </c:strRef>
          </c:cat>
          <c:val>
            <c:numRef>
              <c:f>Sheet1!$B$5:$R$5</c:f>
              <c:numCache>
                <c:formatCode>General</c:formatCode>
                <c:ptCount val="17"/>
                <c:pt idx="11" formatCode="0.0">
                  <c:v>51</c:v>
                </c:pt>
                <c:pt idx="12" formatCode="0.0">
                  <c:v>51</c:v>
                </c:pt>
                <c:pt idx="13" formatCode="0.0">
                  <c:v>51</c:v>
                </c:pt>
                <c:pt idx="14" formatCode="0.0">
                  <c:v>51</c:v>
                </c:pt>
                <c:pt idx="15" formatCode="0.0">
                  <c:v>51</c:v>
                </c:pt>
                <c:pt idx="16" formatCode="0.0">
                  <c:v>51</c:v>
                </c:pt>
              </c:numCache>
            </c:numRef>
          </c:val>
          <c:smooth val="0"/>
        </c:ser>
        <c:dLbls>
          <c:showLegendKey val="0"/>
          <c:showVal val="0"/>
          <c:showCatName val="0"/>
          <c:showSerName val="0"/>
          <c:showPercent val="0"/>
          <c:showBubbleSize val="0"/>
        </c:dLbls>
        <c:marker val="1"/>
        <c:smooth val="0"/>
        <c:axId val="138482816"/>
        <c:axId val="138484352"/>
      </c:lineChart>
      <c:catAx>
        <c:axId val="138482816"/>
        <c:scaling>
          <c:orientation val="minMax"/>
        </c:scaling>
        <c:delete val="0"/>
        <c:axPos val="b"/>
        <c:majorTickMark val="none"/>
        <c:minorTickMark val="in"/>
        <c:tickLblPos val="nextTo"/>
        <c:spPr>
          <a:ln w="9525">
            <a:solidFill>
              <a:schemeClr val="tx1"/>
            </a:solidFill>
          </a:ln>
        </c:spPr>
        <c:txPr>
          <a:bodyPr rot="0"/>
          <a:lstStyle/>
          <a:p>
            <a:pPr>
              <a:defRPr/>
            </a:pPr>
            <a:endParaRPr lang="en-US"/>
          </a:p>
        </c:txPr>
        <c:crossAx val="138484352"/>
        <c:crosses val="autoZero"/>
        <c:auto val="1"/>
        <c:lblAlgn val="ctr"/>
        <c:lblOffset val="0"/>
        <c:tickLblSkip val="2"/>
        <c:noMultiLvlLbl val="0"/>
      </c:catAx>
      <c:valAx>
        <c:axId val="138484352"/>
        <c:scaling>
          <c:orientation val="minMax"/>
          <c:max val="51"/>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38482816"/>
        <c:crosses val="autoZero"/>
        <c:crossBetween val="between"/>
        <c:majorUnit val="10"/>
        <c:minorUnit val="2"/>
      </c:valAx>
    </c:plotArea>
    <c:plotVisOnly val="1"/>
    <c:dispBlanksAs val="span"/>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291941644036628E-2"/>
          <c:y val="7.5695681718748548E-2"/>
          <c:w val="0.87681362330092849"/>
          <c:h val="0.67045020366942942"/>
        </c:manualLayout>
      </c:layout>
      <c:barChart>
        <c:barDir val="col"/>
        <c:grouping val="clustered"/>
        <c:varyColors val="0"/>
        <c:ser>
          <c:idx val="0"/>
          <c:order val="0"/>
          <c:spPr>
            <a:ln>
              <a:solidFill>
                <a:schemeClr val="tx1"/>
              </a:solidFill>
            </a:ln>
          </c:spPr>
          <c:invertIfNegative val="0"/>
          <c:dPt>
            <c:idx val="1"/>
            <c:invertIfNegative val="0"/>
            <c:bubble3D val="0"/>
            <c:spPr>
              <a:solidFill>
                <a:schemeClr val="accent1">
                  <a:lumMod val="40000"/>
                  <a:lumOff val="60000"/>
                </a:schemeClr>
              </a:solidFill>
              <a:ln>
                <a:solidFill>
                  <a:schemeClr val="tx1"/>
                </a:solidFill>
              </a:ln>
            </c:spPr>
          </c:dPt>
          <c:dPt>
            <c:idx val="4"/>
            <c:invertIfNegative val="0"/>
            <c:bubble3D val="0"/>
            <c:spPr>
              <a:solidFill>
                <a:schemeClr val="tx2">
                  <a:lumMod val="40000"/>
                  <a:lumOff val="60000"/>
                </a:schemeClr>
              </a:solidFill>
              <a:ln>
                <a:solidFill>
                  <a:schemeClr val="tx1"/>
                </a:solidFill>
              </a:ln>
            </c:spPr>
          </c:dPt>
          <c:dPt>
            <c:idx val="6"/>
            <c:invertIfNegative val="0"/>
            <c:bubble3D val="0"/>
            <c:spPr>
              <a:solidFill>
                <a:schemeClr val="accent1">
                  <a:lumMod val="40000"/>
                  <a:lumOff val="60000"/>
                </a:schemeClr>
              </a:solidFill>
              <a:ln>
                <a:solidFill>
                  <a:schemeClr val="tx1"/>
                </a:solidFill>
              </a:ln>
            </c:spPr>
          </c:dPt>
          <c:dPt>
            <c:idx val="7"/>
            <c:invertIfNegative val="0"/>
            <c:bubble3D val="0"/>
            <c:spPr>
              <a:solidFill>
                <a:schemeClr val="accent1"/>
              </a:solidFill>
              <a:ln>
                <a:solidFill>
                  <a:schemeClr val="tx1"/>
                </a:solidFill>
              </a:ln>
            </c:spPr>
          </c:dPt>
          <c:dPt>
            <c:idx val="11"/>
            <c:invertIfNegative val="0"/>
            <c:bubble3D val="0"/>
            <c:spPr>
              <a:solidFill>
                <a:schemeClr val="accent1">
                  <a:lumMod val="40000"/>
                  <a:lumOff val="60000"/>
                </a:schemeClr>
              </a:solidFill>
              <a:ln>
                <a:solidFill>
                  <a:schemeClr val="tx1"/>
                </a:solidFill>
              </a:ln>
            </c:spPr>
          </c:dPt>
          <c:errBars>
            <c:errBarType val="both"/>
            <c:errValType val="cust"/>
            <c:noEndCap val="0"/>
            <c:plus>
              <c:numRef>
                <c:f>'sheet 1'!$H$2:$H$16</c:f>
                <c:numCache>
                  <c:formatCode>General</c:formatCode>
                  <c:ptCount val="14"/>
                  <c:pt idx="1">
                    <c:v>4.2999999999999972</c:v>
                  </c:pt>
                  <c:pt idx="2">
                    <c:v>4.2000000000000028</c:v>
                  </c:pt>
                  <c:pt idx="5">
                    <c:v>0</c:v>
                  </c:pt>
                  <c:pt idx="6">
                    <c:v>5.1000000000000014</c:v>
                  </c:pt>
                  <c:pt idx="7">
                    <c:v>4.3999999999999986</c:v>
                  </c:pt>
                  <c:pt idx="8">
                    <c:v>0</c:v>
                  </c:pt>
                  <c:pt idx="11">
                    <c:v>3</c:v>
                  </c:pt>
                  <c:pt idx="12">
                    <c:v>2.1000000000000014</c:v>
                  </c:pt>
                </c:numCache>
              </c:numRef>
            </c:plus>
            <c:minus>
              <c:numRef>
                <c:f>'sheet 1'!$G$2:$G$16</c:f>
                <c:numCache>
                  <c:formatCode>General</c:formatCode>
                  <c:ptCount val="14"/>
                  <c:pt idx="1">
                    <c:v>4.4000000000000057</c:v>
                  </c:pt>
                  <c:pt idx="2">
                    <c:v>4.0999999999999943</c:v>
                  </c:pt>
                  <c:pt idx="5">
                    <c:v>0</c:v>
                  </c:pt>
                  <c:pt idx="6">
                    <c:v>5.1000000000000014</c:v>
                  </c:pt>
                  <c:pt idx="7">
                    <c:v>4.2000000000000028</c:v>
                  </c:pt>
                  <c:pt idx="8">
                    <c:v>0</c:v>
                  </c:pt>
                  <c:pt idx="11">
                    <c:v>2.8999999999999986</c:v>
                  </c:pt>
                  <c:pt idx="12">
                    <c:v>2</c:v>
                  </c:pt>
                </c:numCache>
              </c:numRef>
            </c:minus>
          </c:errBars>
          <c:cat>
            <c:strRef>
              <c:f>'sheet 1'!$A$2:$A$16</c:f>
              <c:strCache>
                <c:ptCount val="13"/>
                <c:pt idx="1">
                  <c:v>3-11 2005-08</c:v>
                </c:pt>
                <c:pt idx="2">
                  <c:v>3 to 11 2009-12</c:v>
                </c:pt>
                <c:pt idx="6">
                  <c:v>12-17 2005-08</c:v>
                </c:pt>
                <c:pt idx="7">
                  <c:v>12 to 17 2009-12</c:v>
                </c:pt>
                <c:pt idx="11">
                  <c:v>18+ 2005-08</c:v>
                </c:pt>
                <c:pt idx="12">
                  <c:v>18+ 2009-12</c:v>
                </c:pt>
              </c:strCache>
            </c:strRef>
          </c:cat>
          <c:val>
            <c:numRef>
              <c:f>'sheet 1'!$B$2:$B$16</c:f>
              <c:numCache>
                <c:formatCode>0.0</c:formatCode>
                <c:ptCount val="14"/>
                <c:pt idx="1">
                  <c:v>52.2</c:v>
                </c:pt>
                <c:pt idx="2">
                  <c:v>41.3</c:v>
                </c:pt>
                <c:pt idx="6">
                  <c:v>45.5</c:v>
                </c:pt>
                <c:pt idx="7">
                  <c:v>33.6</c:v>
                </c:pt>
                <c:pt idx="11">
                  <c:v>37.6</c:v>
                </c:pt>
                <c:pt idx="12">
                  <c:v>25.5</c:v>
                </c:pt>
              </c:numCache>
            </c:numRef>
          </c:val>
        </c:ser>
        <c:dLbls>
          <c:showLegendKey val="0"/>
          <c:showVal val="0"/>
          <c:showCatName val="0"/>
          <c:showSerName val="0"/>
          <c:showPercent val="0"/>
          <c:showBubbleSize val="0"/>
        </c:dLbls>
        <c:gapWidth val="0"/>
        <c:axId val="138559488"/>
        <c:axId val="138561024"/>
      </c:barChart>
      <c:lineChart>
        <c:grouping val="standard"/>
        <c:varyColors val="0"/>
        <c:ser>
          <c:idx val="1"/>
          <c:order val="1"/>
          <c:spPr>
            <a:ln w="44450">
              <a:solidFill>
                <a:schemeClr val="tx1"/>
              </a:solidFill>
              <a:prstDash val="dash"/>
            </a:ln>
          </c:spPr>
          <c:marker>
            <c:symbol val="none"/>
          </c:marker>
          <c:cat>
            <c:strRef>
              <c:f>'sheet 1'!$A$3:$A$14</c:f>
              <c:strCache>
                <c:ptCount val="12"/>
                <c:pt idx="0">
                  <c:v>3-11 2005-08</c:v>
                </c:pt>
                <c:pt idx="1">
                  <c:v>3 to 11 2009-12</c:v>
                </c:pt>
                <c:pt idx="5">
                  <c:v>12-17 2005-08</c:v>
                </c:pt>
                <c:pt idx="6">
                  <c:v>12 to 17 2009-12</c:v>
                </c:pt>
                <c:pt idx="10">
                  <c:v>18+ 2005-08</c:v>
                </c:pt>
                <c:pt idx="11">
                  <c:v>18+ 2009-12</c:v>
                </c:pt>
              </c:strCache>
            </c:strRef>
          </c:cat>
          <c:val>
            <c:numRef>
              <c:f>'sheet 1'!$E$2:$E$16</c:f>
              <c:numCache>
                <c:formatCode>0.0</c:formatCode>
                <c:ptCount val="14"/>
                <c:pt idx="0" formatCode="General">
                  <c:v>47</c:v>
                </c:pt>
                <c:pt idx="1">
                  <c:v>47</c:v>
                </c:pt>
                <c:pt idx="2">
                  <c:v>47</c:v>
                </c:pt>
                <c:pt idx="3">
                  <c:v>47</c:v>
                </c:pt>
                <c:pt idx="5">
                  <c:v>41</c:v>
                </c:pt>
                <c:pt idx="6">
                  <c:v>41</c:v>
                </c:pt>
                <c:pt idx="7">
                  <c:v>41</c:v>
                </c:pt>
                <c:pt idx="8">
                  <c:v>41</c:v>
                </c:pt>
                <c:pt idx="10">
                  <c:v>33.799999999999997</c:v>
                </c:pt>
                <c:pt idx="11">
                  <c:v>33.799999999999997</c:v>
                </c:pt>
                <c:pt idx="12">
                  <c:v>33.799999999999997</c:v>
                </c:pt>
                <c:pt idx="13">
                  <c:v>33.799999999999997</c:v>
                </c:pt>
              </c:numCache>
            </c:numRef>
          </c:val>
          <c:smooth val="0"/>
        </c:ser>
        <c:dLbls>
          <c:showLegendKey val="0"/>
          <c:showVal val="0"/>
          <c:showCatName val="0"/>
          <c:showSerName val="0"/>
          <c:showPercent val="0"/>
          <c:showBubbleSize val="0"/>
        </c:dLbls>
        <c:marker val="1"/>
        <c:smooth val="0"/>
        <c:axId val="138559488"/>
        <c:axId val="138561024"/>
      </c:lineChart>
      <c:catAx>
        <c:axId val="138559488"/>
        <c:scaling>
          <c:orientation val="minMax"/>
        </c:scaling>
        <c:delete val="0"/>
        <c:axPos val="b"/>
        <c:numFmt formatCode="d\-mmm" sourceLinked="1"/>
        <c:majorTickMark val="none"/>
        <c:minorTickMark val="none"/>
        <c:tickLblPos val="none"/>
        <c:spPr>
          <a:ln>
            <a:solidFill>
              <a:schemeClr val="tx1"/>
            </a:solidFill>
          </a:ln>
        </c:spPr>
        <c:crossAx val="138561024"/>
        <c:crosses val="autoZero"/>
        <c:auto val="1"/>
        <c:lblAlgn val="ctr"/>
        <c:lblOffset val="100"/>
        <c:noMultiLvlLbl val="0"/>
      </c:catAx>
      <c:valAx>
        <c:axId val="138561024"/>
        <c:scaling>
          <c:orientation val="minMax"/>
          <c:max val="80"/>
          <c:min val="0"/>
        </c:scaling>
        <c:delete val="0"/>
        <c:axPos val="l"/>
        <c:majorGridlines>
          <c:spPr>
            <a:ln w="9525">
              <a:solidFill>
                <a:schemeClr val="bg1">
                  <a:lumMod val="85000"/>
                </a:schemeClr>
              </a:solidFill>
              <a:prstDash val="sysDash"/>
            </a:ln>
          </c:spPr>
        </c:majorGridlines>
        <c:numFmt formatCode="0" sourceLinked="0"/>
        <c:majorTickMark val="in"/>
        <c:minorTickMark val="none"/>
        <c:tickLblPos val="nextTo"/>
        <c:spPr>
          <a:ln w="952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138559488"/>
        <c:crosses val="autoZero"/>
        <c:crossBetween val="between"/>
        <c:majorUnit val="10"/>
      </c:valAx>
      <c:spPr>
        <a:noFill/>
        <a:ln w="25391">
          <a:noFill/>
        </a:ln>
      </c:spPr>
    </c:plotArea>
    <c:plotVisOnly val="1"/>
    <c:dispBlanksAs val="gap"/>
    <c:showDLblsOverMax val="0"/>
  </c:chart>
  <c:spPr>
    <a:noFill/>
    <a:ln>
      <a:noFill/>
    </a:ln>
  </c:spPr>
  <c:txPr>
    <a:bodyPr/>
    <a:lstStyle/>
    <a:p>
      <a:pPr>
        <a:defRPr sz="2233" b="1" i="0" u="none" strike="noStrike" baseline="0">
          <a:solidFill>
            <a:schemeClr val="tx1"/>
          </a:solidFill>
          <a:latin typeface="Trebuchet MS"/>
          <a:ea typeface="Trebuchet MS"/>
          <a:cs typeface="Trebuchet MS"/>
        </a:defRPr>
      </a:pPr>
      <a:endParaRPr lang="en-U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711377773551138E-2"/>
          <c:y val="7.5695681718748548E-2"/>
          <c:w val="0.91057872281563257"/>
          <c:h val="0.67045020366942942"/>
        </c:manualLayout>
      </c:layout>
      <c:barChart>
        <c:barDir val="col"/>
        <c:grouping val="clustered"/>
        <c:varyColors val="0"/>
        <c:ser>
          <c:idx val="0"/>
          <c:order val="0"/>
          <c:spPr>
            <a:ln>
              <a:solidFill>
                <a:schemeClr val="tx1"/>
              </a:solidFill>
            </a:ln>
          </c:spPr>
          <c:invertIfNegative val="0"/>
          <c:dPt>
            <c:idx val="0"/>
            <c:invertIfNegative val="0"/>
            <c:bubble3D val="0"/>
            <c:spPr>
              <a:solidFill>
                <a:srgbClr val="FF3399"/>
              </a:solidFill>
              <a:ln>
                <a:solidFill>
                  <a:schemeClr val="tx1"/>
                </a:solidFill>
              </a:ln>
            </c:spPr>
          </c:dPt>
          <c:dPt>
            <c:idx val="1"/>
            <c:invertIfNegative val="0"/>
            <c:bubble3D val="0"/>
            <c:spPr>
              <a:solidFill>
                <a:srgbClr val="FF3399"/>
              </a:solidFill>
              <a:ln>
                <a:solidFill>
                  <a:schemeClr val="tx1"/>
                </a:solidFill>
              </a:ln>
            </c:spPr>
          </c:dPt>
          <c:dPt>
            <c:idx val="2"/>
            <c:invertIfNegative val="0"/>
            <c:bubble3D val="0"/>
            <c:spPr>
              <a:solidFill>
                <a:schemeClr val="accent3">
                  <a:lumMod val="75000"/>
                </a:schemeClr>
              </a:solidFill>
              <a:ln>
                <a:solidFill>
                  <a:schemeClr val="tx1"/>
                </a:solidFill>
              </a:ln>
            </c:spPr>
          </c:dPt>
          <c:dPt>
            <c:idx val="3"/>
            <c:invertIfNegative val="0"/>
            <c:bubble3D val="0"/>
            <c:spPr>
              <a:solidFill>
                <a:schemeClr val="accent1">
                  <a:lumMod val="75000"/>
                </a:schemeClr>
              </a:solidFill>
              <a:ln>
                <a:solidFill>
                  <a:schemeClr val="tx1"/>
                </a:solidFill>
              </a:ln>
            </c:spPr>
          </c:dPt>
          <c:dPt>
            <c:idx val="4"/>
            <c:invertIfNegative val="0"/>
            <c:bubble3D val="0"/>
            <c:spPr>
              <a:solidFill>
                <a:schemeClr val="accent1"/>
              </a:solidFill>
              <a:ln>
                <a:solidFill>
                  <a:schemeClr val="tx1"/>
                </a:solidFill>
              </a:ln>
            </c:spPr>
          </c:dPt>
          <c:dPt>
            <c:idx val="5"/>
            <c:invertIfNegative val="0"/>
            <c:bubble3D val="0"/>
            <c:spPr>
              <a:solidFill>
                <a:schemeClr val="accent1">
                  <a:lumMod val="60000"/>
                  <a:lumOff val="40000"/>
                </a:schemeClr>
              </a:solidFill>
              <a:ln>
                <a:solidFill>
                  <a:schemeClr val="tx1"/>
                </a:solidFill>
              </a:ln>
            </c:spPr>
          </c:dPt>
          <c:dPt>
            <c:idx val="6"/>
            <c:invertIfNegative val="0"/>
            <c:bubble3D val="0"/>
            <c:spPr>
              <a:solidFill>
                <a:schemeClr val="accent4">
                  <a:lumMod val="50000"/>
                </a:schemeClr>
              </a:solidFill>
              <a:ln>
                <a:solidFill>
                  <a:schemeClr val="tx1"/>
                </a:solidFill>
              </a:ln>
            </c:spPr>
          </c:dPt>
          <c:dPt>
            <c:idx val="7"/>
            <c:invertIfNegative val="0"/>
            <c:bubble3D val="0"/>
            <c:spPr>
              <a:solidFill>
                <a:schemeClr val="accent3">
                  <a:lumMod val="50000"/>
                </a:schemeClr>
              </a:solidFill>
              <a:ln>
                <a:solidFill>
                  <a:schemeClr val="tx1"/>
                </a:solidFill>
              </a:ln>
            </c:spPr>
          </c:dPt>
          <c:dPt>
            <c:idx val="8"/>
            <c:invertIfNegative val="0"/>
            <c:bubble3D val="0"/>
            <c:spPr>
              <a:solidFill>
                <a:schemeClr val="accent3">
                  <a:lumMod val="75000"/>
                </a:schemeClr>
              </a:solidFill>
              <a:ln>
                <a:solidFill>
                  <a:schemeClr val="tx1"/>
                </a:solidFill>
              </a:ln>
            </c:spPr>
          </c:dPt>
          <c:dPt>
            <c:idx val="9"/>
            <c:invertIfNegative val="0"/>
            <c:bubble3D val="0"/>
            <c:spPr>
              <a:solidFill>
                <a:schemeClr val="accent3"/>
              </a:solidFill>
              <a:ln>
                <a:solidFill>
                  <a:schemeClr val="tx1"/>
                </a:solidFill>
              </a:ln>
            </c:spPr>
          </c:dPt>
          <c:dPt>
            <c:idx val="10"/>
            <c:invertIfNegative val="0"/>
            <c:bubble3D val="0"/>
            <c:spPr>
              <a:solidFill>
                <a:schemeClr val="accent3">
                  <a:lumMod val="60000"/>
                  <a:lumOff val="40000"/>
                </a:schemeClr>
              </a:solidFill>
              <a:ln>
                <a:solidFill>
                  <a:schemeClr val="tx1"/>
                </a:solidFill>
              </a:ln>
            </c:spPr>
          </c:dPt>
          <c:dPt>
            <c:idx val="11"/>
            <c:invertIfNegative val="0"/>
            <c:bubble3D val="0"/>
            <c:spPr>
              <a:solidFill>
                <a:schemeClr val="accent2">
                  <a:lumMod val="75000"/>
                </a:schemeClr>
              </a:solidFill>
              <a:ln>
                <a:solidFill>
                  <a:schemeClr val="tx1"/>
                </a:solidFill>
              </a:ln>
            </c:spPr>
          </c:dPt>
          <c:errBars>
            <c:errBarType val="both"/>
            <c:errValType val="cust"/>
            <c:noEndCap val="0"/>
            <c:plus>
              <c:numRef>
                <c:f>'sheet 1'!$H$2:$H$13</c:f>
                <c:numCache>
                  <c:formatCode>General</c:formatCode>
                  <c:ptCount val="12"/>
                  <c:pt idx="1">
                    <c:v>4.2000000000000028</c:v>
                  </c:pt>
                  <c:pt idx="3">
                    <c:v>6.2999999999999972</c:v>
                  </c:pt>
                  <c:pt idx="4">
                    <c:v>5</c:v>
                  </c:pt>
                  <c:pt idx="5">
                    <c:v>4.5</c:v>
                  </c:pt>
                  <c:pt idx="7">
                    <c:v>4.8999999999999986</c:v>
                  </c:pt>
                  <c:pt idx="8">
                    <c:v>7.5</c:v>
                  </c:pt>
                  <c:pt idx="9">
                    <c:v>7</c:v>
                  </c:pt>
                  <c:pt idx="10">
                    <c:v>7.6709999999999994</c:v>
                  </c:pt>
                </c:numCache>
              </c:numRef>
            </c:plus>
            <c:minus>
              <c:numRef>
                <c:f>'sheet 1'!$G$2:$G$13</c:f>
                <c:numCache>
                  <c:formatCode>General</c:formatCode>
                  <c:ptCount val="12"/>
                  <c:pt idx="1">
                    <c:v>4.0999999999999943</c:v>
                  </c:pt>
                  <c:pt idx="3">
                    <c:v>7.2000000000000028</c:v>
                  </c:pt>
                  <c:pt idx="4">
                    <c:v>4.7999999999999972</c:v>
                  </c:pt>
                  <c:pt idx="5">
                    <c:v>4.1999999999999993</c:v>
                  </c:pt>
                  <c:pt idx="7">
                    <c:v>5.2000000000000028</c:v>
                  </c:pt>
                  <c:pt idx="8">
                    <c:v>7.3999999999999986</c:v>
                  </c:pt>
                  <c:pt idx="9">
                    <c:v>6.2999999999999972</c:v>
                  </c:pt>
                  <c:pt idx="10">
                    <c:v>5.4760000000000009</c:v>
                  </c:pt>
                </c:numCache>
              </c:numRef>
            </c:minus>
          </c:errBars>
          <c:cat>
            <c:strRef>
              <c:f>'sheet 1'!$A$2:$A$13</c:f>
              <c:strCache>
                <c:ptCount val="11"/>
                <c:pt idx="1">
                  <c:v>Total</c:v>
                </c:pt>
                <c:pt idx="3">
                  <c:v>Black </c:v>
                </c:pt>
                <c:pt idx="4">
                  <c:v>White </c:v>
                </c:pt>
                <c:pt idx="5">
                  <c:v>Hispanic</c:v>
                </c:pt>
                <c:pt idx="7">
                  <c:v>   &lt;100</c:v>
                </c:pt>
                <c:pt idx="8">
                  <c:v>   100-199</c:v>
                </c:pt>
                <c:pt idx="9">
                  <c:v>   200-399</c:v>
                </c:pt>
                <c:pt idx="10">
                  <c:v>400+</c:v>
                </c:pt>
              </c:strCache>
            </c:strRef>
          </c:cat>
          <c:val>
            <c:numRef>
              <c:f>'sheet 1'!$B$2:$B$13</c:f>
              <c:numCache>
                <c:formatCode>General</c:formatCode>
                <c:ptCount val="12"/>
                <c:pt idx="1">
                  <c:v>41.3</c:v>
                </c:pt>
                <c:pt idx="3">
                  <c:v>67.900000000000006</c:v>
                </c:pt>
                <c:pt idx="4">
                  <c:v>39.4</c:v>
                </c:pt>
                <c:pt idx="5">
                  <c:v>31.4</c:v>
                </c:pt>
                <c:pt idx="7">
                  <c:v>62.1</c:v>
                </c:pt>
                <c:pt idx="8">
                  <c:v>47.6</c:v>
                </c:pt>
                <c:pt idx="9">
                  <c:v>35.4</c:v>
                </c:pt>
                <c:pt idx="10">
                  <c:v>15.605</c:v>
                </c:pt>
              </c:numCache>
            </c:numRef>
          </c:val>
        </c:ser>
        <c:dLbls>
          <c:showLegendKey val="0"/>
          <c:showVal val="0"/>
          <c:showCatName val="0"/>
          <c:showSerName val="0"/>
          <c:showPercent val="0"/>
          <c:showBubbleSize val="0"/>
        </c:dLbls>
        <c:gapWidth val="0"/>
        <c:overlap val="1"/>
        <c:axId val="138663424"/>
        <c:axId val="138664960"/>
      </c:barChart>
      <c:catAx>
        <c:axId val="138663424"/>
        <c:scaling>
          <c:orientation val="minMax"/>
        </c:scaling>
        <c:delete val="0"/>
        <c:axPos val="b"/>
        <c:numFmt formatCode="General" sourceLinked="1"/>
        <c:majorTickMark val="none"/>
        <c:minorTickMark val="none"/>
        <c:tickLblPos val="low"/>
        <c:spPr>
          <a:ln w="15762">
            <a:solidFill>
              <a:srgbClr val="000000"/>
            </a:solidFill>
            <a:prstDash val="solid"/>
          </a:ln>
        </c:spPr>
        <c:txPr>
          <a:bodyPr rot="0" vert="horz"/>
          <a:lstStyle/>
          <a:p>
            <a:pPr>
              <a:defRPr sz="12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138664960"/>
        <c:crosses val="autoZero"/>
        <c:auto val="1"/>
        <c:lblAlgn val="ctr"/>
        <c:lblOffset val="100"/>
        <c:noMultiLvlLbl val="0"/>
      </c:catAx>
      <c:valAx>
        <c:axId val="138664960"/>
        <c:scaling>
          <c:orientation val="minMax"/>
          <c:max val="80"/>
          <c:min val="0"/>
        </c:scaling>
        <c:delete val="0"/>
        <c:axPos val="l"/>
        <c:majorGridlines>
          <c:spPr>
            <a:ln w="9525">
              <a:solidFill>
                <a:schemeClr val="bg1">
                  <a:lumMod val="85000"/>
                </a:schemeClr>
              </a:solidFill>
              <a:prstDash val="sysDash"/>
            </a:ln>
          </c:spPr>
        </c:majorGridlines>
        <c:numFmt formatCode="0" sourceLinked="0"/>
        <c:majorTickMark val="in"/>
        <c:minorTickMark val="none"/>
        <c:tickLblPos val="nextTo"/>
        <c:spPr>
          <a:ln w="9525">
            <a:solidFill>
              <a:srgbClr val="000000"/>
            </a:solidFill>
            <a:prstDash val="solid"/>
          </a:ln>
        </c:spPr>
        <c:txPr>
          <a:bodyPr rot="0" vert="horz"/>
          <a:lstStyle/>
          <a:p>
            <a:pPr>
              <a:defRPr sz="16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en-US"/>
          </a:p>
        </c:txPr>
        <c:crossAx val="138663424"/>
        <c:crosses val="autoZero"/>
        <c:crossBetween val="midCat"/>
      </c:valAx>
      <c:spPr>
        <a:noFill/>
        <a:ln w="25391">
          <a:noFill/>
        </a:ln>
      </c:spPr>
    </c:plotArea>
    <c:plotVisOnly val="1"/>
    <c:dispBlanksAs val="span"/>
    <c:showDLblsOverMax val="0"/>
  </c:chart>
  <c:spPr>
    <a:noFill/>
    <a:ln>
      <a:noFill/>
    </a:ln>
  </c:spPr>
  <c:txPr>
    <a:bodyPr/>
    <a:lstStyle/>
    <a:p>
      <a:pPr>
        <a:defRPr sz="2233" b="1" i="0" u="none" strike="noStrike" baseline="0">
          <a:solidFill>
            <a:schemeClr val="tx1"/>
          </a:solidFill>
          <a:latin typeface="Trebuchet MS"/>
          <a:ea typeface="Trebuchet MS"/>
          <a:cs typeface="Trebuchet MS"/>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780479645926608E-2"/>
          <c:y val="0.14086096290396075"/>
          <c:w val="0.91424566414492303"/>
          <c:h val="0.83041672749987527"/>
        </c:manualLayout>
      </c:layout>
      <c:barChart>
        <c:barDir val="col"/>
        <c:grouping val="clustered"/>
        <c:varyColors val="0"/>
        <c:ser>
          <c:idx val="0"/>
          <c:order val="0"/>
          <c:tx>
            <c:strRef>
              <c:f>Sheet1!$B$1</c:f>
              <c:strCache>
                <c:ptCount val="1"/>
                <c:pt idx="0">
                  <c:v>Series 1</c:v>
                </c:pt>
              </c:strCache>
            </c:strRef>
          </c:tx>
          <c:spPr>
            <a:solidFill>
              <a:srgbClr val="3399FF"/>
            </a:solidFill>
          </c:spPr>
          <c:invertIfNegative val="0"/>
          <c:cat>
            <c:numRef>
              <c:f>Sheet1!$A$2</c:f>
              <c:numCache>
                <c:formatCode>General</c:formatCode>
                <c:ptCount val="1"/>
              </c:numCache>
            </c:numRef>
          </c:cat>
          <c:val>
            <c:numRef>
              <c:f>Sheet1!$B$2</c:f>
              <c:numCache>
                <c:formatCode>General</c:formatCode>
                <c:ptCount val="1"/>
                <c:pt idx="0">
                  <c:v>25.7</c:v>
                </c:pt>
              </c:numCache>
            </c:numRef>
          </c:val>
        </c:ser>
        <c:ser>
          <c:idx val="1"/>
          <c:order val="1"/>
          <c:tx>
            <c:strRef>
              <c:f>Sheet1!$C$1</c:f>
              <c:strCache>
                <c:ptCount val="1"/>
                <c:pt idx="0">
                  <c:v>Series 2</c:v>
                </c:pt>
              </c:strCache>
            </c:strRef>
          </c:tx>
          <c:spPr>
            <a:solidFill>
              <a:srgbClr val="C00000"/>
            </a:solidFill>
          </c:spPr>
          <c:invertIfNegative val="0"/>
          <c:cat>
            <c:numRef>
              <c:f>Sheet1!$A$2</c:f>
              <c:numCache>
                <c:formatCode>General</c:formatCode>
                <c:ptCount val="1"/>
              </c:numCache>
            </c:numRef>
          </c:cat>
          <c:val>
            <c:numRef>
              <c:f>Sheet1!$C$2</c:f>
              <c:numCache>
                <c:formatCode>General</c:formatCode>
                <c:ptCount val="1"/>
                <c:pt idx="0">
                  <c:v>15.3</c:v>
                </c:pt>
              </c:numCache>
            </c:numRef>
          </c:val>
        </c:ser>
        <c:ser>
          <c:idx val="2"/>
          <c:order val="2"/>
          <c:tx>
            <c:strRef>
              <c:f>Sheet1!$D$1</c:f>
              <c:strCache>
                <c:ptCount val="1"/>
                <c:pt idx="0">
                  <c:v>Series 3</c:v>
                </c:pt>
              </c:strCache>
            </c:strRef>
          </c:tx>
          <c:spPr>
            <a:solidFill>
              <a:srgbClr val="EE8E00"/>
            </a:solidFill>
          </c:spPr>
          <c:invertIfNegative val="0"/>
          <c:cat>
            <c:numRef>
              <c:f>Sheet1!$A$2</c:f>
              <c:numCache>
                <c:formatCode>General</c:formatCode>
                <c:ptCount val="1"/>
              </c:numCache>
            </c:numRef>
          </c:cat>
          <c:val>
            <c:numRef>
              <c:f>Sheet1!$D$2</c:f>
              <c:numCache>
                <c:formatCode>General</c:formatCode>
                <c:ptCount val="1"/>
                <c:pt idx="0">
                  <c:v>8.0500000000000007</c:v>
                </c:pt>
              </c:numCache>
            </c:numRef>
          </c:val>
        </c:ser>
        <c:ser>
          <c:idx val="3"/>
          <c:order val="3"/>
          <c:tx>
            <c:strRef>
              <c:f>Sheet1!$E$1</c:f>
              <c:strCache>
                <c:ptCount val="1"/>
                <c:pt idx="0">
                  <c:v>Series 4</c:v>
                </c:pt>
              </c:strCache>
            </c:strRef>
          </c:tx>
          <c:spPr>
            <a:solidFill>
              <a:srgbClr val="7030A0"/>
            </a:solidFill>
          </c:spPr>
          <c:invertIfNegative val="0"/>
          <c:cat>
            <c:numRef>
              <c:f>Sheet1!$A$2</c:f>
              <c:numCache>
                <c:formatCode>General</c:formatCode>
                <c:ptCount val="1"/>
              </c:numCache>
            </c:numRef>
          </c:cat>
          <c:val>
            <c:numRef>
              <c:f>Sheet1!$E$2</c:f>
              <c:numCache>
                <c:formatCode>General</c:formatCode>
                <c:ptCount val="1"/>
                <c:pt idx="0">
                  <c:v>3.7</c:v>
                </c:pt>
              </c:numCache>
            </c:numRef>
          </c:val>
        </c:ser>
        <c:ser>
          <c:idx val="4"/>
          <c:order val="4"/>
          <c:tx>
            <c:strRef>
              <c:f>Sheet1!$F$1</c:f>
              <c:strCache>
                <c:ptCount val="1"/>
                <c:pt idx="0">
                  <c:v>Series 5</c:v>
                </c:pt>
              </c:strCache>
            </c:strRef>
          </c:tx>
          <c:spPr>
            <a:solidFill>
              <a:srgbClr val="FF66CC"/>
            </a:solidFill>
          </c:spPr>
          <c:invertIfNegative val="0"/>
          <c:cat>
            <c:numRef>
              <c:f>Sheet1!$A$2</c:f>
              <c:numCache>
                <c:formatCode>General</c:formatCode>
                <c:ptCount val="1"/>
              </c:numCache>
            </c:numRef>
          </c:cat>
          <c:val>
            <c:numRef>
              <c:f>Sheet1!$F$2</c:f>
              <c:numCache>
                <c:formatCode>General</c:formatCode>
                <c:ptCount val="1"/>
                <c:pt idx="0">
                  <c:v>0.46</c:v>
                </c:pt>
              </c:numCache>
            </c:numRef>
          </c:val>
        </c:ser>
        <c:dLbls>
          <c:showLegendKey val="0"/>
          <c:showVal val="0"/>
          <c:showCatName val="0"/>
          <c:showSerName val="0"/>
          <c:showPercent val="0"/>
          <c:showBubbleSize val="0"/>
        </c:dLbls>
        <c:gapWidth val="115"/>
        <c:overlap val="-57"/>
        <c:axId val="151021824"/>
        <c:axId val="151023616"/>
      </c:barChart>
      <c:catAx>
        <c:axId val="151021824"/>
        <c:scaling>
          <c:orientation val="minMax"/>
        </c:scaling>
        <c:delete val="1"/>
        <c:axPos val="b"/>
        <c:numFmt formatCode="General" sourceLinked="1"/>
        <c:majorTickMark val="out"/>
        <c:minorTickMark val="none"/>
        <c:tickLblPos val="nextTo"/>
        <c:crossAx val="151023616"/>
        <c:crosses val="autoZero"/>
        <c:auto val="1"/>
        <c:lblAlgn val="ctr"/>
        <c:lblOffset val="100"/>
        <c:noMultiLvlLbl val="0"/>
      </c:catAx>
      <c:valAx>
        <c:axId val="151023616"/>
        <c:scaling>
          <c:orientation val="minMax"/>
        </c:scaling>
        <c:delete val="0"/>
        <c:axPos val="l"/>
        <c:numFmt formatCode="General" sourceLinked="1"/>
        <c:majorTickMark val="out"/>
        <c:minorTickMark val="none"/>
        <c:tickLblPos val="nextTo"/>
        <c:spPr>
          <a:ln>
            <a:solidFill>
              <a:schemeClr val="bg1">
                <a:lumMod val="50000"/>
              </a:schemeClr>
            </a:solidFill>
          </a:ln>
        </c:spPr>
        <c:txPr>
          <a:bodyPr/>
          <a:lstStyle/>
          <a:p>
            <a:pPr>
              <a:defRPr sz="1600"/>
            </a:pPr>
            <a:endParaRPr lang="en-US"/>
          </a:p>
        </c:txPr>
        <c:crossAx val="151021824"/>
        <c:crosses val="autoZero"/>
        <c:crossBetween val="between"/>
      </c:valAx>
      <c:spPr>
        <a:noFill/>
        <a:ln w="25411">
          <a:noFill/>
        </a:ln>
      </c:spPr>
    </c:plotArea>
    <c:plotVisOnly val="1"/>
    <c:dispBlanksAs val="gap"/>
    <c:showDLblsOverMax val="0"/>
  </c:chart>
  <c:txPr>
    <a:bodyPr/>
    <a:lstStyle/>
    <a:p>
      <a:pPr>
        <a:defRPr sz="1801">
          <a:solidFill>
            <a:schemeClr val="tx1"/>
          </a:solidFill>
        </a:defRPr>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Sheet3!$B$1</c:f>
              <c:strCache>
                <c:ptCount val="1"/>
                <c:pt idx="0">
                  <c:v>2010/2011</c:v>
                </c:pt>
              </c:strCache>
            </c:strRef>
          </c:tx>
          <c:spPr>
            <a:solidFill>
              <a:srgbClr val="0070C0"/>
            </a:solidFill>
          </c:spPr>
          <c:invertIfNegative val="0"/>
          <c:dLbls>
            <c:txPr>
              <a:bodyPr/>
              <a:lstStyle/>
              <a:p>
                <a:pPr>
                  <a:defRPr sz="1400" b="1">
                    <a:latin typeface="Georgia" panose="02040502050405020303" pitchFamily="18" charset="0"/>
                  </a:defRPr>
                </a:pPr>
                <a:endParaRPr lang="en-US"/>
              </a:p>
            </c:txPr>
            <c:showLegendKey val="0"/>
            <c:showVal val="1"/>
            <c:showCatName val="0"/>
            <c:showSerName val="0"/>
            <c:showPercent val="0"/>
            <c:showBubbleSize val="0"/>
            <c:showLeaderLines val="0"/>
          </c:dLbls>
          <c:cat>
            <c:strRef>
              <c:f>Sheet3!$A$2:$A$4</c:f>
              <c:strCache>
                <c:ptCount val="3"/>
                <c:pt idx="0">
                  <c:v>Never Smoker</c:v>
                </c:pt>
                <c:pt idx="1">
                  <c:v>Former Smoker</c:v>
                </c:pt>
                <c:pt idx="2">
                  <c:v>Current Smoker</c:v>
                </c:pt>
              </c:strCache>
            </c:strRef>
          </c:cat>
          <c:val>
            <c:numRef>
              <c:f>Sheet3!$B$2:$B$4</c:f>
              <c:numCache>
                <c:formatCode>0.0%</c:formatCode>
                <c:ptCount val="3"/>
                <c:pt idx="0">
                  <c:v>2E-3</c:v>
                </c:pt>
                <c:pt idx="1">
                  <c:v>0.01</c:v>
                </c:pt>
                <c:pt idx="2">
                  <c:v>4.9000000000000002E-2</c:v>
                </c:pt>
              </c:numCache>
            </c:numRef>
          </c:val>
        </c:ser>
        <c:ser>
          <c:idx val="1"/>
          <c:order val="1"/>
          <c:tx>
            <c:strRef>
              <c:f>Sheet3!$C$1</c:f>
              <c:strCache>
                <c:ptCount val="1"/>
                <c:pt idx="0">
                  <c:v>2012/2013</c:v>
                </c:pt>
              </c:strCache>
            </c:strRef>
          </c:tx>
          <c:spPr>
            <a:solidFill>
              <a:schemeClr val="accent5">
                <a:lumMod val="50000"/>
              </a:schemeClr>
            </a:solidFill>
          </c:spPr>
          <c:invertIfNegative val="0"/>
          <c:dLbls>
            <c:txPr>
              <a:bodyPr/>
              <a:lstStyle/>
              <a:p>
                <a:pPr>
                  <a:defRPr sz="1400" b="1">
                    <a:latin typeface="Georgia" panose="02040502050405020303" pitchFamily="18" charset="0"/>
                  </a:defRPr>
                </a:pPr>
                <a:endParaRPr lang="en-US"/>
              </a:p>
            </c:txPr>
            <c:showLegendKey val="0"/>
            <c:showVal val="1"/>
            <c:showCatName val="0"/>
            <c:showSerName val="0"/>
            <c:showPercent val="0"/>
            <c:showBubbleSize val="0"/>
            <c:showLeaderLines val="0"/>
          </c:dLbls>
          <c:cat>
            <c:strRef>
              <c:f>Sheet3!$A$2:$A$4</c:f>
              <c:strCache>
                <c:ptCount val="3"/>
                <c:pt idx="0">
                  <c:v>Never Smoker</c:v>
                </c:pt>
                <c:pt idx="1">
                  <c:v>Former Smoker</c:v>
                </c:pt>
                <c:pt idx="2">
                  <c:v>Current Smoker</c:v>
                </c:pt>
              </c:strCache>
            </c:strRef>
          </c:cat>
          <c:val>
            <c:numRef>
              <c:f>Sheet3!$C$2:$C$4</c:f>
              <c:numCache>
                <c:formatCode>0.0%</c:formatCode>
                <c:ptCount val="3"/>
                <c:pt idx="0">
                  <c:v>0.01</c:v>
                </c:pt>
                <c:pt idx="1">
                  <c:v>1.2999999999999999E-2</c:v>
                </c:pt>
                <c:pt idx="2">
                  <c:v>9.4E-2</c:v>
                </c:pt>
              </c:numCache>
            </c:numRef>
          </c:val>
        </c:ser>
        <c:dLbls>
          <c:showLegendKey val="0"/>
          <c:showVal val="1"/>
          <c:showCatName val="0"/>
          <c:showSerName val="0"/>
          <c:showPercent val="0"/>
          <c:showBubbleSize val="0"/>
        </c:dLbls>
        <c:gapWidth val="138"/>
        <c:overlap val="-36"/>
        <c:axId val="119732096"/>
        <c:axId val="119733632"/>
      </c:barChart>
      <c:catAx>
        <c:axId val="119732096"/>
        <c:scaling>
          <c:orientation val="minMax"/>
        </c:scaling>
        <c:delete val="0"/>
        <c:axPos val="b"/>
        <c:majorTickMark val="none"/>
        <c:minorTickMark val="none"/>
        <c:tickLblPos val="nextTo"/>
        <c:txPr>
          <a:bodyPr/>
          <a:lstStyle/>
          <a:p>
            <a:pPr>
              <a:defRPr sz="1600" b="1">
                <a:latin typeface="Georgia" panose="02040502050405020303" pitchFamily="18" charset="0"/>
              </a:defRPr>
            </a:pPr>
            <a:endParaRPr lang="en-US"/>
          </a:p>
        </c:txPr>
        <c:crossAx val="119733632"/>
        <c:crosses val="autoZero"/>
        <c:auto val="1"/>
        <c:lblAlgn val="ctr"/>
        <c:lblOffset val="100"/>
        <c:noMultiLvlLbl val="0"/>
      </c:catAx>
      <c:valAx>
        <c:axId val="119733632"/>
        <c:scaling>
          <c:orientation val="minMax"/>
          <c:max val="0.2"/>
        </c:scaling>
        <c:delete val="0"/>
        <c:axPos val="l"/>
        <c:title>
          <c:tx>
            <c:rich>
              <a:bodyPr rot="-5400000" vert="horz"/>
              <a:lstStyle/>
              <a:p>
                <a:pPr>
                  <a:defRPr sz="1400"/>
                </a:pPr>
                <a:r>
                  <a:rPr lang="en-US" sz="1400">
                    <a:latin typeface="Georgia" panose="02040502050405020303" pitchFamily="18" charset="0"/>
                  </a:rPr>
                  <a:t>Percent</a:t>
                </a:r>
              </a:p>
            </c:rich>
          </c:tx>
          <c:overlay val="0"/>
        </c:title>
        <c:numFmt formatCode="0%" sourceLinked="0"/>
        <c:majorTickMark val="out"/>
        <c:minorTickMark val="none"/>
        <c:tickLblPos val="nextTo"/>
        <c:txPr>
          <a:bodyPr/>
          <a:lstStyle/>
          <a:p>
            <a:pPr>
              <a:defRPr sz="1400">
                <a:latin typeface="Georgia" panose="02040502050405020303" pitchFamily="18" charset="0"/>
              </a:defRPr>
            </a:pPr>
            <a:endParaRPr lang="en-US"/>
          </a:p>
        </c:txPr>
        <c:crossAx val="119732096"/>
        <c:crosses val="autoZero"/>
        <c:crossBetween val="between"/>
        <c:majorUnit val="5.000000000000001E-2"/>
      </c:valAx>
    </c:plotArea>
    <c:legend>
      <c:legendPos val="t"/>
      <c:layout>
        <c:manualLayout>
          <c:xMode val="edge"/>
          <c:yMode val="edge"/>
          <c:x val="0.31994097957043988"/>
          <c:y val="6.3050542354398956E-2"/>
          <c:w val="0.48215178293550121"/>
          <c:h val="8.0670818053773727E-2"/>
        </c:manualLayout>
      </c:layout>
      <c:overlay val="0"/>
      <c:txPr>
        <a:bodyPr/>
        <a:lstStyle/>
        <a:p>
          <a:pPr>
            <a:defRPr sz="2000" b="1">
              <a:latin typeface="Georgia" panose="02040502050405020303" pitchFamily="18" charset="0"/>
            </a:defRPr>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TRI emissions</c:v>
                </c:pt>
              </c:strCache>
            </c:strRef>
          </c:tx>
          <c:spPr>
            <a:ln w="50800" cap="rnd">
              <a:solidFill>
                <a:srgbClr val="C00000"/>
              </a:solidFill>
              <a:miter lim="800000"/>
            </a:ln>
          </c:spPr>
          <c:marker>
            <c:symbol val="none"/>
          </c:marker>
          <c:cat>
            <c:strRef>
              <c:f>Sheet1!$B$1:$M$1</c:f>
              <c:strCach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strCache>
            </c:strRef>
          </c:cat>
          <c:val>
            <c:numRef>
              <c:f>Sheet1!$B$2:$M$2</c:f>
              <c:numCache>
                <c:formatCode>General</c:formatCode>
                <c:ptCount val="12"/>
                <c:pt idx="0">
                  <c:v>2386868.5690920749</c:v>
                </c:pt>
                <c:pt idx="1">
                  <c:v>2234341.081989645</c:v>
                </c:pt>
                <c:pt idx="2">
                  <c:v>2115757.6498013749</c:v>
                </c:pt>
                <c:pt idx="3">
                  <c:v>2179431.6994733647</c:v>
                </c:pt>
                <c:pt idx="4">
                  <c:v>2163429.2385508153</c:v>
                </c:pt>
                <c:pt idx="5">
                  <c:v>2064569.5778824151</c:v>
                </c:pt>
                <c:pt idx="6">
                  <c:v>1942734.8154862649</c:v>
                </c:pt>
                <c:pt idx="7">
                  <c:v>1699205.3305935098</c:v>
                </c:pt>
                <c:pt idx="8">
                  <c:v>1909992.881003425</c:v>
                </c:pt>
                <c:pt idx="9">
                  <c:v>2052213.9598464151</c:v>
                </c:pt>
                <c:pt idx="10">
                  <c:v>1808388.6516167549</c:v>
                </c:pt>
                <c:pt idx="11" formatCode="0.0">
                  <c:v>2072475.21156621</c:v>
                </c:pt>
              </c:numCache>
            </c:numRef>
          </c:val>
          <c:smooth val="0"/>
        </c:ser>
        <c:ser>
          <c:idx val="1"/>
          <c:order val="1"/>
          <c:tx>
            <c:strRef>
              <c:f>Sheet1!$A$3</c:f>
              <c:strCache>
                <c:ptCount val="1"/>
                <c:pt idx="0">
                  <c:v>Target TRI releases</c:v>
                </c:pt>
              </c:strCache>
            </c:strRef>
          </c:tx>
          <c:spPr>
            <a:ln w="50800" cap="rnd">
              <a:solidFill>
                <a:srgbClr val="000080"/>
              </a:solidFill>
              <a:miter lim="800000"/>
            </a:ln>
          </c:spPr>
          <c:marker>
            <c:symbol val="none"/>
          </c:marker>
          <c:cat>
            <c:strRef>
              <c:f>Sheet1!$B$1:$M$1</c:f>
              <c:strCache>
                <c:ptCount val="12"/>
                <c:pt idx="0">
                  <c:v>2002</c:v>
                </c:pt>
                <c:pt idx="1">
                  <c:v>2003</c:v>
                </c:pt>
                <c:pt idx="2">
                  <c:v>2004</c:v>
                </c:pt>
                <c:pt idx="3">
                  <c:v>2005</c:v>
                </c:pt>
                <c:pt idx="4">
                  <c:v>2006</c:v>
                </c:pt>
                <c:pt idx="5">
                  <c:v>2007</c:v>
                </c:pt>
                <c:pt idx="6">
                  <c:v>2008</c:v>
                </c:pt>
                <c:pt idx="7">
                  <c:v>2009</c:v>
                </c:pt>
                <c:pt idx="8">
                  <c:v>2010</c:v>
                </c:pt>
                <c:pt idx="9">
                  <c:v>2011</c:v>
                </c:pt>
                <c:pt idx="10">
                  <c:v>2012</c:v>
                </c:pt>
                <c:pt idx="11">
                  <c:v>2013</c:v>
                </c:pt>
              </c:strCache>
            </c:strRef>
          </c:cat>
          <c:val>
            <c:numRef>
              <c:f>Sheet1!$B$3:$M$3</c:f>
              <c:numCache>
                <c:formatCode>General</c:formatCode>
                <c:ptCount val="12"/>
              </c:numCache>
            </c:numRef>
          </c:val>
          <c:smooth val="0"/>
        </c:ser>
        <c:dLbls>
          <c:showLegendKey val="0"/>
          <c:showVal val="0"/>
          <c:showCatName val="0"/>
          <c:showSerName val="0"/>
          <c:showPercent val="0"/>
          <c:showBubbleSize val="0"/>
        </c:dLbls>
        <c:marker val="1"/>
        <c:smooth val="0"/>
        <c:axId val="32861568"/>
        <c:axId val="32883840"/>
      </c:lineChart>
      <c:catAx>
        <c:axId val="32861568"/>
        <c:scaling>
          <c:orientation val="minMax"/>
        </c:scaling>
        <c:delete val="0"/>
        <c:axPos val="b"/>
        <c:majorTickMark val="none"/>
        <c:minorTickMark val="in"/>
        <c:tickLblPos val="nextTo"/>
        <c:spPr>
          <a:ln w="9525">
            <a:solidFill>
              <a:schemeClr val="tx1"/>
            </a:solidFill>
          </a:ln>
        </c:spPr>
        <c:crossAx val="32883840"/>
        <c:crosses val="autoZero"/>
        <c:auto val="1"/>
        <c:lblAlgn val="ctr"/>
        <c:lblOffset val="0"/>
        <c:noMultiLvlLbl val="0"/>
      </c:catAx>
      <c:valAx>
        <c:axId val="32883840"/>
        <c:scaling>
          <c:orientation val="minMax"/>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32861568"/>
        <c:crosses val="autoZero"/>
        <c:crossBetween val="between"/>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en-US" sz="2200" b="1" i="1" u="sng" dirty="0" smtClean="0">
                <a:solidFill>
                  <a:schemeClr val="tx1"/>
                </a:solidFill>
              </a:rPr>
              <a:t>Current E-Cigarette Use</a:t>
            </a:r>
            <a:r>
              <a:rPr lang="en-US" sz="2200" b="1" i="1" dirty="0" smtClean="0">
                <a:solidFill>
                  <a:schemeClr val="tx1"/>
                </a:solidFill>
              </a:rPr>
              <a:t>*, National Youth </a:t>
            </a:r>
            <a:br>
              <a:rPr lang="en-US" sz="2200" b="1" i="1" dirty="0" smtClean="0">
                <a:solidFill>
                  <a:schemeClr val="tx1"/>
                </a:solidFill>
              </a:rPr>
            </a:br>
            <a:r>
              <a:rPr lang="en-US" sz="2200" b="1" i="1" dirty="0" smtClean="0">
                <a:solidFill>
                  <a:schemeClr val="tx1"/>
                </a:solidFill>
              </a:rPr>
              <a:t>Tobacco Survey, United States </a:t>
            </a:r>
          </a:p>
        </c:rich>
      </c:tx>
      <c:overlay val="0"/>
    </c:title>
    <c:autoTitleDeleted val="0"/>
    <c:plotArea>
      <c:layout>
        <c:manualLayout>
          <c:layoutTarget val="inner"/>
          <c:xMode val="edge"/>
          <c:yMode val="edge"/>
          <c:x val="1.6975308641975308E-2"/>
          <c:y val="0.33084419404470994"/>
          <c:w val="0.96604938271604934"/>
          <c:h val="0.55732307767084666"/>
        </c:manualLayout>
      </c:layout>
      <c:barChart>
        <c:barDir val="col"/>
        <c:grouping val="clustered"/>
        <c:varyColors val="0"/>
        <c:ser>
          <c:idx val="0"/>
          <c:order val="0"/>
          <c:tx>
            <c:strRef>
              <c:f>Sheet1!$B$1</c:f>
              <c:strCache>
                <c:ptCount val="1"/>
                <c:pt idx="0">
                  <c:v>2011</c:v>
                </c:pt>
              </c:strCache>
            </c:strRef>
          </c:tx>
          <c:spPr>
            <a:solidFill>
              <a:srgbClr val="0070C0"/>
            </a:solidFill>
          </c:spPr>
          <c:invertIfNegative val="0"/>
          <c:dLbls>
            <c:txPr>
              <a:bodyPr/>
              <a:lstStyle/>
              <a:p>
                <a:pPr>
                  <a:defRPr sz="1400" b="1"/>
                </a:pPr>
                <a:endParaRPr lang="en-US"/>
              </a:p>
            </c:txPr>
            <c:showLegendKey val="0"/>
            <c:showVal val="1"/>
            <c:showCatName val="0"/>
            <c:showSerName val="0"/>
            <c:showPercent val="0"/>
            <c:showBubbleSize val="0"/>
            <c:showLeaderLines val="0"/>
          </c:dLbls>
          <c:cat>
            <c:strRef>
              <c:f>Sheet1!$A$2:$A$4</c:f>
              <c:strCache>
                <c:ptCount val="3"/>
                <c:pt idx="0">
                  <c:v>All Students</c:v>
                </c:pt>
                <c:pt idx="1">
                  <c:v>High School </c:v>
                </c:pt>
                <c:pt idx="2">
                  <c:v>Middle School</c:v>
                </c:pt>
              </c:strCache>
            </c:strRef>
          </c:cat>
          <c:val>
            <c:numRef>
              <c:f>Sheet1!$B$2:$B$4</c:f>
              <c:numCache>
                <c:formatCode>0.0%</c:formatCode>
                <c:ptCount val="3"/>
                <c:pt idx="0">
                  <c:v>1.0999999999999999E-2</c:v>
                </c:pt>
                <c:pt idx="1">
                  <c:v>1.4999999999999999E-2</c:v>
                </c:pt>
                <c:pt idx="2">
                  <c:v>6.0000000000000001E-3</c:v>
                </c:pt>
              </c:numCache>
            </c:numRef>
          </c:val>
        </c:ser>
        <c:ser>
          <c:idx val="1"/>
          <c:order val="1"/>
          <c:tx>
            <c:strRef>
              <c:f>Sheet1!$C$1</c:f>
              <c:strCache>
                <c:ptCount val="1"/>
                <c:pt idx="0">
                  <c:v>2012</c:v>
                </c:pt>
              </c:strCache>
            </c:strRef>
          </c:tx>
          <c:spPr>
            <a:solidFill>
              <a:schemeClr val="accent6">
                <a:lumMod val="75000"/>
              </a:schemeClr>
            </a:solidFill>
          </c:spPr>
          <c:invertIfNegative val="0"/>
          <c:dLbls>
            <c:txPr>
              <a:bodyPr/>
              <a:lstStyle/>
              <a:p>
                <a:pPr>
                  <a:defRPr sz="1400" b="1"/>
                </a:pPr>
                <a:endParaRPr lang="en-US"/>
              </a:p>
            </c:txPr>
            <c:showLegendKey val="0"/>
            <c:showVal val="1"/>
            <c:showCatName val="0"/>
            <c:showSerName val="0"/>
            <c:showPercent val="0"/>
            <c:showBubbleSize val="0"/>
            <c:showLeaderLines val="0"/>
          </c:dLbls>
          <c:cat>
            <c:strRef>
              <c:f>Sheet1!$A$2:$A$4</c:f>
              <c:strCache>
                <c:ptCount val="3"/>
                <c:pt idx="0">
                  <c:v>All Students</c:v>
                </c:pt>
                <c:pt idx="1">
                  <c:v>High School </c:v>
                </c:pt>
                <c:pt idx="2">
                  <c:v>Middle School</c:v>
                </c:pt>
              </c:strCache>
            </c:strRef>
          </c:cat>
          <c:val>
            <c:numRef>
              <c:f>Sheet1!$C$2:$C$4</c:f>
              <c:numCache>
                <c:formatCode>0.0%</c:formatCode>
                <c:ptCount val="3"/>
                <c:pt idx="0">
                  <c:v>2.1000000000000001E-2</c:v>
                </c:pt>
                <c:pt idx="1">
                  <c:v>2.8000000000000001E-2</c:v>
                </c:pt>
                <c:pt idx="2">
                  <c:v>1.0999999999999999E-2</c:v>
                </c:pt>
              </c:numCache>
            </c:numRef>
          </c:val>
        </c:ser>
        <c:dLbls>
          <c:showLegendKey val="0"/>
          <c:showVal val="1"/>
          <c:showCatName val="0"/>
          <c:showSerName val="0"/>
          <c:showPercent val="0"/>
          <c:showBubbleSize val="0"/>
        </c:dLbls>
        <c:gapWidth val="150"/>
        <c:overlap val="-25"/>
        <c:axId val="153977600"/>
        <c:axId val="153979136"/>
      </c:barChart>
      <c:catAx>
        <c:axId val="153977600"/>
        <c:scaling>
          <c:orientation val="minMax"/>
        </c:scaling>
        <c:delete val="0"/>
        <c:axPos val="b"/>
        <c:majorTickMark val="none"/>
        <c:minorTickMark val="none"/>
        <c:tickLblPos val="nextTo"/>
        <c:spPr>
          <a:noFill/>
        </c:spPr>
        <c:txPr>
          <a:bodyPr/>
          <a:lstStyle/>
          <a:p>
            <a:pPr>
              <a:defRPr b="1">
                <a:solidFill>
                  <a:schemeClr val="tx1">
                    <a:lumMod val="95000"/>
                    <a:lumOff val="5000"/>
                  </a:schemeClr>
                </a:solidFill>
              </a:defRPr>
            </a:pPr>
            <a:endParaRPr lang="en-US"/>
          </a:p>
        </c:txPr>
        <c:crossAx val="153979136"/>
        <c:crosses val="autoZero"/>
        <c:auto val="1"/>
        <c:lblAlgn val="ctr"/>
        <c:lblOffset val="100"/>
        <c:noMultiLvlLbl val="0"/>
      </c:catAx>
      <c:valAx>
        <c:axId val="153979136"/>
        <c:scaling>
          <c:orientation val="minMax"/>
        </c:scaling>
        <c:delete val="1"/>
        <c:axPos val="l"/>
        <c:numFmt formatCode="0.0%" sourceLinked="1"/>
        <c:majorTickMark val="out"/>
        <c:minorTickMark val="none"/>
        <c:tickLblPos val="nextTo"/>
        <c:crossAx val="153977600"/>
        <c:crosses val="autoZero"/>
        <c:crossBetween val="between"/>
      </c:valAx>
    </c:plotArea>
    <c:legend>
      <c:legendPos val="t"/>
      <c:layout>
        <c:manualLayout>
          <c:xMode val="edge"/>
          <c:yMode val="edge"/>
          <c:x val="0.3923351074171284"/>
          <c:y val="0.22144158866934086"/>
          <c:w val="0.28168780985710118"/>
          <c:h val="7.4450855281020911E-2"/>
        </c:manualLayout>
      </c:layout>
      <c:overlay val="0"/>
      <c:txPr>
        <a:bodyPr/>
        <a:lstStyle/>
        <a:p>
          <a:pPr>
            <a:defRPr sz="2000" b="1">
              <a:solidFill>
                <a:schemeClr val="tx1"/>
              </a:solidFill>
            </a:defRPr>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Homes mitigated</c:v>
                </c:pt>
              </c:strCache>
            </c:strRef>
          </c:tx>
          <c:spPr>
            <a:ln w="50800" cap="rnd">
              <a:solidFill>
                <a:srgbClr val="C00000"/>
              </a:solidFill>
              <a:miter lim="800000"/>
            </a:ln>
          </c:spPr>
          <c:marker>
            <c:symbol val="none"/>
          </c:marker>
          <c:cat>
            <c:strRef>
              <c:f>Sheet1!$B$1:$K$1</c:f>
              <c:strCache>
                <c:ptCount val="10"/>
                <c:pt idx="0">
                  <c:v>2003</c:v>
                </c:pt>
                <c:pt idx="1">
                  <c:v>2004</c:v>
                </c:pt>
                <c:pt idx="2">
                  <c:v>2005</c:v>
                </c:pt>
                <c:pt idx="3">
                  <c:v>2006</c:v>
                </c:pt>
                <c:pt idx="4">
                  <c:v>2007</c:v>
                </c:pt>
                <c:pt idx="5">
                  <c:v>2008</c:v>
                </c:pt>
                <c:pt idx="6">
                  <c:v>2009</c:v>
                </c:pt>
                <c:pt idx="7">
                  <c:v>2010</c:v>
                </c:pt>
                <c:pt idx="8">
                  <c:v>2011</c:v>
                </c:pt>
                <c:pt idx="9">
                  <c:v>2012</c:v>
                </c:pt>
              </c:strCache>
            </c:strRef>
          </c:cat>
          <c:val>
            <c:numRef>
              <c:f>Sheet1!$B$2:$K$2</c:f>
              <c:numCache>
                <c:formatCode>General</c:formatCode>
                <c:ptCount val="10"/>
                <c:pt idx="0">
                  <c:v>6.9</c:v>
                </c:pt>
                <c:pt idx="1">
                  <c:v>7.6</c:v>
                </c:pt>
                <c:pt idx="2">
                  <c:v>8.4</c:v>
                </c:pt>
                <c:pt idx="3">
                  <c:v>9.4</c:v>
                </c:pt>
                <c:pt idx="4">
                  <c:v>10.199999999999999</c:v>
                </c:pt>
                <c:pt idx="5">
                  <c:v>11.1</c:v>
                </c:pt>
                <c:pt idx="6">
                  <c:v>11.7</c:v>
                </c:pt>
                <c:pt idx="7">
                  <c:v>12.3</c:v>
                </c:pt>
                <c:pt idx="8">
                  <c:v>12.9</c:v>
                </c:pt>
                <c:pt idx="9">
                  <c:v>16</c:v>
                </c:pt>
              </c:numCache>
            </c:numRef>
          </c:val>
          <c:smooth val="0"/>
        </c:ser>
        <c:ser>
          <c:idx val="1"/>
          <c:order val="1"/>
          <c:tx>
            <c:strRef>
              <c:f>Sheet1!$A$3</c:f>
              <c:strCache>
                <c:ptCount val="1"/>
                <c:pt idx="0">
                  <c:v>Target homes mitigated</c:v>
                </c:pt>
              </c:strCache>
            </c:strRef>
          </c:tx>
          <c:spPr>
            <a:ln w="50800" cap="rnd">
              <a:solidFill>
                <a:srgbClr val="000080"/>
              </a:solidFill>
              <a:miter lim="800000"/>
            </a:ln>
          </c:spPr>
          <c:marker>
            <c:symbol val="none"/>
          </c:marker>
          <c:cat>
            <c:strRef>
              <c:f>Sheet1!$B$1:$K$1</c:f>
              <c:strCache>
                <c:ptCount val="10"/>
                <c:pt idx="0">
                  <c:v>2003</c:v>
                </c:pt>
                <c:pt idx="1">
                  <c:v>2004</c:v>
                </c:pt>
                <c:pt idx="2">
                  <c:v>2005</c:v>
                </c:pt>
                <c:pt idx="3">
                  <c:v>2006</c:v>
                </c:pt>
                <c:pt idx="4">
                  <c:v>2007</c:v>
                </c:pt>
                <c:pt idx="5">
                  <c:v>2008</c:v>
                </c:pt>
                <c:pt idx="6">
                  <c:v>2009</c:v>
                </c:pt>
                <c:pt idx="7">
                  <c:v>2010</c:v>
                </c:pt>
                <c:pt idx="8">
                  <c:v>2011</c:v>
                </c:pt>
                <c:pt idx="9">
                  <c:v>2012</c:v>
                </c:pt>
              </c:strCache>
            </c:strRef>
          </c:cat>
          <c:val>
            <c:numRef>
              <c:f>Sheet1!$B$3:$K$3</c:f>
              <c:numCache>
                <c:formatCode>General</c:formatCode>
                <c:ptCount val="10"/>
              </c:numCache>
            </c:numRef>
          </c:val>
          <c:smooth val="0"/>
        </c:ser>
        <c:dLbls>
          <c:showLegendKey val="0"/>
          <c:showVal val="0"/>
          <c:showCatName val="0"/>
          <c:showSerName val="0"/>
          <c:showPercent val="0"/>
          <c:showBubbleSize val="0"/>
        </c:dLbls>
        <c:marker val="1"/>
        <c:smooth val="0"/>
        <c:axId val="33126656"/>
        <c:axId val="33128448"/>
      </c:lineChart>
      <c:catAx>
        <c:axId val="33126656"/>
        <c:scaling>
          <c:orientation val="minMax"/>
        </c:scaling>
        <c:delete val="0"/>
        <c:axPos val="b"/>
        <c:majorTickMark val="none"/>
        <c:minorTickMark val="in"/>
        <c:tickLblPos val="nextTo"/>
        <c:spPr>
          <a:ln w="9525">
            <a:solidFill>
              <a:schemeClr val="tx1"/>
            </a:solidFill>
          </a:ln>
        </c:spPr>
        <c:crossAx val="33128448"/>
        <c:crosses val="autoZero"/>
        <c:auto val="1"/>
        <c:lblAlgn val="ctr"/>
        <c:lblOffset val="0"/>
        <c:noMultiLvlLbl val="0"/>
      </c:catAx>
      <c:valAx>
        <c:axId val="33128448"/>
        <c:scaling>
          <c:orientation val="minMax"/>
          <c:max val="40"/>
        </c:scaling>
        <c:delete val="0"/>
        <c:axPos val="l"/>
        <c:majorGridlines>
          <c:spPr>
            <a:ln>
              <a:solidFill>
                <a:schemeClr val="bg1">
                  <a:lumMod val="75000"/>
                </a:schemeClr>
              </a:solidFill>
              <a:prstDash val="dash"/>
            </a:ln>
          </c:spPr>
        </c:majorGridlines>
        <c:numFmt formatCode="#,##0" sourceLinked="0"/>
        <c:majorTickMark val="in"/>
        <c:minorTickMark val="none"/>
        <c:tickLblPos val="nextTo"/>
        <c:spPr>
          <a:ln w="9525">
            <a:solidFill>
              <a:schemeClr val="tx1"/>
            </a:solidFill>
          </a:ln>
        </c:spPr>
        <c:crossAx val="33126656"/>
        <c:crosses val="autoZero"/>
        <c:crossBetween val="between"/>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barChart>
        <c:barDir val="col"/>
        <c:grouping val="clustered"/>
        <c:varyColors val="0"/>
        <c:ser>
          <c:idx val="0"/>
          <c:order val="0"/>
          <c:tx>
            <c:strRef>
              <c:f>Sheet1!$C$4</c:f>
              <c:strCache>
                <c:ptCount val="1"/>
              </c:strCache>
            </c:strRef>
          </c:tx>
          <c:spPr>
            <a:ln>
              <a:solidFill>
                <a:schemeClr val="tx1"/>
              </a:solidFill>
            </a:ln>
          </c:spPr>
          <c:invertIfNegative val="0"/>
          <c:dPt>
            <c:idx val="0"/>
            <c:invertIfNegative val="0"/>
            <c:bubble3D val="0"/>
            <c:spPr>
              <a:solidFill>
                <a:srgbClr val="D7E4BD"/>
              </a:solidFill>
              <a:ln>
                <a:solidFill>
                  <a:schemeClr val="tx1"/>
                </a:solidFill>
              </a:ln>
            </c:spPr>
          </c:dPt>
          <c:dPt>
            <c:idx val="1"/>
            <c:invertIfNegative val="0"/>
            <c:bubble3D val="0"/>
            <c:spPr>
              <a:solidFill>
                <a:srgbClr val="D7E4BD"/>
              </a:solidFill>
              <a:ln>
                <a:solidFill>
                  <a:schemeClr val="tx1"/>
                </a:solidFill>
              </a:ln>
            </c:spPr>
          </c:dPt>
          <c:dPt>
            <c:idx val="2"/>
            <c:invertIfNegative val="0"/>
            <c:bubble3D val="0"/>
            <c:spPr>
              <a:solidFill>
                <a:srgbClr val="4F6228"/>
              </a:solidFill>
              <a:ln>
                <a:solidFill>
                  <a:schemeClr val="tx1"/>
                </a:solidFill>
              </a:ln>
            </c:spPr>
          </c:dPt>
          <c:dPt>
            <c:idx val="3"/>
            <c:invertIfNegative val="0"/>
            <c:bubble3D val="0"/>
            <c:spPr>
              <a:solidFill>
                <a:srgbClr val="D7E4BD"/>
              </a:solidFill>
              <a:ln>
                <a:solidFill>
                  <a:schemeClr val="tx1"/>
                </a:solidFill>
              </a:ln>
            </c:spPr>
          </c:dPt>
          <c:dPt>
            <c:idx val="4"/>
            <c:invertIfNegative val="0"/>
            <c:bubble3D val="0"/>
            <c:spPr>
              <a:solidFill>
                <a:srgbClr val="D7E4BD"/>
              </a:solidFill>
              <a:ln>
                <a:solidFill>
                  <a:schemeClr val="tx1"/>
                </a:solidFill>
              </a:ln>
            </c:spPr>
          </c:dPt>
          <c:dPt>
            <c:idx val="5"/>
            <c:invertIfNegative val="0"/>
            <c:bubble3D val="0"/>
            <c:spPr>
              <a:solidFill>
                <a:srgbClr val="4F6228"/>
              </a:solidFill>
              <a:ln>
                <a:solidFill>
                  <a:schemeClr val="tx1"/>
                </a:solidFill>
              </a:ln>
            </c:spPr>
          </c:dPt>
          <c:dPt>
            <c:idx val="6"/>
            <c:invertIfNegative val="0"/>
            <c:bubble3D val="0"/>
            <c:spPr>
              <a:solidFill>
                <a:srgbClr val="D7E4BD"/>
              </a:solidFill>
              <a:ln>
                <a:solidFill>
                  <a:schemeClr val="tx1"/>
                </a:solidFill>
              </a:ln>
            </c:spPr>
          </c:dPt>
          <c:dPt>
            <c:idx val="7"/>
            <c:invertIfNegative val="0"/>
            <c:bubble3D val="0"/>
            <c:spPr>
              <a:solidFill>
                <a:srgbClr val="D7E4BD"/>
              </a:solidFill>
              <a:ln>
                <a:solidFill>
                  <a:schemeClr val="tx1"/>
                </a:solidFill>
              </a:ln>
            </c:spPr>
          </c:dPt>
          <c:dPt>
            <c:idx val="8"/>
            <c:invertIfNegative val="0"/>
            <c:bubble3D val="0"/>
            <c:spPr>
              <a:solidFill>
                <a:srgbClr val="4F6228"/>
              </a:solidFill>
              <a:ln>
                <a:solidFill>
                  <a:schemeClr val="tx1"/>
                </a:solidFill>
              </a:ln>
            </c:spPr>
          </c:dPt>
          <c:dPt>
            <c:idx val="9"/>
            <c:invertIfNegative val="0"/>
            <c:bubble3D val="0"/>
            <c:spPr>
              <a:solidFill>
                <a:srgbClr val="D7E4BD"/>
              </a:solidFill>
              <a:ln>
                <a:solidFill>
                  <a:schemeClr val="tx1"/>
                </a:solidFill>
              </a:ln>
            </c:spPr>
          </c:dPt>
          <c:dPt>
            <c:idx val="10"/>
            <c:invertIfNegative val="0"/>
            <c:bubble3D val="0"/>
            <c:spPr>
              <a:solidFill>
                <a:srgbClr val="4F6228"/>
              </a:solidFill>
              <a:ln>
                <a:solidFill>
                  <a:schemeClr val="tx1"/>
                </a:solidFill>
              </a:ln>
            </c:spPr>
          </c:dPt>
          <c:dPt>
            <c:idx val="11"/>
            <c:invertIfNegative val="0"/>
            <c:bubble3D val="0"/>
            <c:spPr>
              <a:solidFill>
                <a:srgbClr val="D7E4BD"/>
              </a:solidFill>
              <a:ln>
                <a:solidFill>
                  <a:schemeClr val="tx1"/>
                </a:solidFill>
              </a:ln>
            </c:spPr>
          </c:dPt>
          <c:dPt>
            <c:idx val="12"/>
            <c:invertIfNegative val="0"/>
            <c:bubble3D val="0"/>
            <c:spPr>
              <a:solidFill>
                <a:srgbClr val="D7E4BD"/>
              </a:solidFill>
              <a:ln>
                <a:solidFill>
                  <a:schemeClr val="tx1"/>
                </a:solidFill>
              </a:ln>
            </c:spPr>
          </c:dPt>
          <c:dPt>
            <c:idx val="13"/>
            <c:invertIfNegative val="0"/>
            <c:bubble3D val="0"/>
            <c:spPr>
              <a:solidFill>
                <a:srgbClr val="9BBB59"/>
              </a:solidFill>
              <a:ln>
                <a:solidFill>
                  <a:schemeClr val="tx1"/>
                </a:solidFill>
              </a:ln>
            </c:spPr>
          </c:dPt>
          <c:dPt>
            <c:idx val="14"/>
            <c:invertIfNegative val="0"/>
            <c:bubble3D val="0"/>
            <c:spPr>
              <a:solidFill>
                <a:srgbClr val="4F6228"/>
              </a:solidFill>
              <a:ln>
                <a:solidFill>
                  <a:schemeClr val="tx1"/>
                </a:solidFill>
              </a:ln>
            </c:spPr>
          </c:dPt>
          <c:dPt>
            <c:idx val="15"/>
            <c:invertIfNegative val="0"/>
            <c:bubble3D val="0"/>
            <c:spPr>
              <a:solidFill>
                <a:schemeClr val="bg2">
                  <a:lumMod val="75000"/>
                </a:schemeClr>
              </a:solidFill>
              <a:ln>
                <a:solidFill>
                  <a:schemeClr val="tx1"/>
                </a:solidFill>
              </a:ln>
            </c:spPr>
          </c:dPt>
          <c:dPt>
            <c:idx val="16"/>
            <c:invertIfNegative val="0"/>
            <c:bubble3D val="0"/>
            <c:spPr>
              <a:solidFill>
                <a:srgbClr val="D7E4BD"/>
              </a:solidFill>
              <a:ln>
                <a:solidFill>
                  <a:schemeClr val="tx1"/>
                </a:solidFill>
              </a:ln>
            </c:spPr>
          </c:dPt>
          <c:dPt>
            <c:idx val="17"/>
            <c:invertIfNegative val="0"/>
            <c:bubble3D val="0"/>
            <c:spPr>
              <a:solidFill>
                <a:srgbClr val="9BBB59"/>
              </a:solidFill>
              <a:ln>
                <a:solidFill>
                  <a:schemeClr val="tx1"/>
                </a:solidFill>
              </a:ln>
            </c:spPr>
          </c:dPt>
          <c:dPt>
            <c:idx val="18"/>
            <c:invertIfNegative val="0"/>
            <c:bubble3D val="0"/>
            <c:spPr>
              <a:solidFill>
                <a:srgbClr val="4F6228"/>
              </a:solidFill>
              <a:ln>
                <a:solidFill>
                  <a:schemeClr val="tx1"/>
                </a:solidFill>
              </a:ln>
            </c:spPr>
          </c:dPt>
          <c:dPt>
            <c:idx val="19"/>
            <c:invertIfNegative val="0"/>
            <c:bubble3D val="0"/>
            <c:spPr>
              <a:solidFill>
                <a:schemeClr val="accent3">
                  <a:lumMod val="50000"/>
                </a:schemeClr>
              </a:solidFill>
              <a:ln>
                <a:solidFill>
                  <a:schemeClr val="tx1"/>
                </a:solidFill>
              </a:ln>
            </c:spPr>
          </c:dPt>
          <c:dPt>
            <c:idx val="20"/>
            <c:invertIfNegative val="0"/>
            <c:bubble3D val="0"/>
            <c:spPr>
              <a:solidFill>
                <a:srgbClr val="D7E4BD"/>
              </a:solidFill>
              <a:ln>
                <a:solidFill>
                  <a:schemeClr val="tx1"/>
                </a:solidFill>
              </a:ln>
            </c:spPr>
          </c:dPt>
          <c:dPt>
            <c:idx val="21"/>
            <c:invertIfNegative val="0"/>
            <c:bubble3D val="0"/>
            <c:spPr>
              <a:solidFill>
                <a:srgbClr val="9BBB59"/>
              </a:solidFill>
              <a:ln>
                <a:solidFill>
                  <a:schemeClr val="tx1"/>
                </a:solidFill>
              </a:ln>
            </c:spPr>
          </c:dPt>
          <c:dPt>
            <c:idx val="22"/>
            <c:invertIfNegative val="0"/>
            <c:bubble3D val="0"/>
            <c:spPr>
              <a:solidFill>
                <a:srgbClr val="4F6228"/>
              </a:solidFill>
              <a:ln>
                <a:solidFill>
                  <a:schemeClr val="tx1"/>
                </a:solidFill>
              </a:ln>
            </c:spPr>
          </c:dPt>
          <c:dPt>
            <c:idx val="23"/>
            <c:invertIfNegative val="0"/>
            <c:bubble3D val="0"/>
            <c:spPr>
              <a:solidFill>
                <a:srgbClr val="4F6228"/>
              </a:solidFill>
              <a:ln>
                <a:solidFill>
                  <a:schemeClr val="tx1"/>
                </a:solidFill>
              </a:ln>
            </c:spPr>
          </c:dPt>
          <c:dPt>
            <c:idx val="25"/>
            <c:invertIfNegative val="0"/>
            <c:bubble3D val="0"/>
            <c:spPr>
              <a:solidFill>
                <a:schemeClr val="bg2">
                  <a:lumMod val="75000"/>
                </a:schemeClr>
              </a:solidFill>
              <a:ln>
                <a:solidFill>
                  <a:schemeClr val="tx1"/>
                </a:solidFill>
              </a:ln>
            </c:spPr>
          </c:dPt>
          <c:dPt>
            <c:idx val="26"/>
            <c:invertIfNegative val="0"/>
            <c:bubble3D val="0"/>
            <c:spPr>
              <a:solidFill>
                <a:srgbClr val="D7E4BD"/>
              </a:solidFill>
              <a:ln>
                <a:solidFill>
                  <a:schemeClr val="tx1"/>
                </a:solidFill>
              </a:ln>
            </c:spPr>
          </c:dPt>
          <c:dPt>
            <c:idx val="27"/>
            <c:invertIfNegative val="0"/>
            <c:bubble3D val="0"/>
            <c:spPr>
              <a:solidFill>
                <a:srgbClr val="9BBB59"/>
              </a:solidFill>
              <a:ln>
                <a:solidFill>
                  <a:schemeClr val="tx1"/>
                </a:solidFill>
              </a:ln>
            </c:spPr>
          </c:dPt>
          <c:dPt>
            <c:idx val="28"/>
            <c:invertIfNegative val="0"/>
            <c:bubble3D val="0"/>
            <c:spPr>
              <a:solidFill>
                <a:srgbClr val="4F6228"/>
              </a:solidFill>
              <a:ln>
                <a:solidFill>
                  <a:schemeClr val="tx1"/>
                </a:solidFill>
              </a:ln>
            </c:spPr>
          </c:dPt>
          <c:errBars>
            <c:errBarType val="both"/>
            <c:errValType val="cust"/>
            <c:noEndCap val="0"/>
            <c:plus>
              <c:numRef>
                <c:f>Sheet1!$E$4:$E$19</c:f>
                <c:numCache>
                  <c:formatCode>General</c:formatCode>
                  <c:ptCount val="10"/>
                  <c:pt idx="1">
                    <c:v>14.100000000000001</c:v>
                  </c:pt>
                  <c:pt idx="2">
                    <c:v>13.600000000000009</c:v>
                  </c:pt>
                  <c:pt idx="3">
                    <c:v>0</c:v>
                  </c:pt>
                  <c:pt idx="4">
                    <c:v>8.1</c:v>
                  </c:pt>
                  <c:pt idx="5">
                    <c:v>7.3</c:v>
                  </c:pt>
                  <c:pt idx="6">
                    <c:v>0</c:v>
                  </c:pt>
                  <c:pt idx="7">
                    <c:v>10.6</c:v>
                  </c:pt>
                  <c:pt idx="8">
                    <c:v>17.7</c:v>
                  </c:pt>
                </c:numCache>
              </c:numRef>
            </c:plus>
            <c:minus>
              <c:numRef>
                <c:f>Sheet1!$D$4:$D$19</c:f>
                <c:numCache>
                  <c:formatCode>General</c:formatCode>
                  <c:ptCount val="10"/>
                  <c:pt idx="1">
                    <c:v>10.100000000000001</c:v>
                  </c:pt>
                  <c:pt idx="2">
                    <c:v>20.299999999999997</c:v>
                  </c:pt>
                  <c:pt idx="3">
                    <c:v>0</c:v>
                  </c:pt>
                  <c:pt idx="4">
                    <c:v>7.1</c:v>
                  </c:pt>
                  <c:pt idx="5">
                    <c:v>7.6</c:v>
                  </c:pt>
                  <c:pt idx="6">
                    <c:v>0</c:v>
                  </c:pt>
                  <c:pt idx="7">
                    <c:v>8.5</c:v>
                  </c:pt>
                  <c:pt idx="8">
                    <c:v>17.3</c:v>
                  </c:pt>
                </c:numCache>
              </c:numRef>
            </c:minus>
          </c:errBars>
          <c:cat>
            <c:strRef>
              <c:f>Sheet1!$B$4:$B$19</c:f>
              <c:strCache>
                <c:ptCount val="9"/>
                <c:pt idx="1">
                  <c:v>2003-2004</c:v>
                </c:pt>
                <c:pt idx="2">
                  <c:v>2009-2010</c:v>
                </c:pt>
                <c:pt idx="4">
                  <c:v>2003-2004</c:v>
                </c:pt>
                <c:pt idx="5">
                  <c:v>2009-2010</c:v>
                </c:pt>
                <c:pt idx="7">
                  <c:v>2003-2004</c:v>
                </c:pt>
                <c:pt idx="8">
                  <c:v>2009-2010</c:v>
                </c:pt>
              </c:strCache>
            </c:strRef>
          </c:cat>
          <c:val>
            <c:numRef>
              <c:f>Sheet1!$C$4:$C$19</c:f>
              <c:numCache>
                <c:formatCode>General</c:formatCode>
                <c:ptCount val="10"/>
                <c:pt idx="1">
                  <c:v>50.4</c:v>
                </c:pt>
                <c:pt idx="2">
                  <c:v>80.8</c:v>
                </c:pt>
                <c:pt idx="4">
                  <c:v>27.8</c:v>
                </c:pt>
                <c:pt idx="5">
                  <c:v>28.4</c:v>
                </c:pt>
                <c:pt idx="6">
                  <c:v>0</c:v>
                </c:pt>
                <c:pt idx="7">
                  <c:v>53.9</c:v>
                </c:pt>
                <c:pt idx="8">
                  <c:v>87.3</c:v>
                </c:pt>
              </c:numCache>
            </c:numRef>
          </c:val>
        </c:ser>
        <c:dLbls>
          <c:showLegendKey val="0"/>
          <c:showVal val="0"/>
          <c:showCatName val="0"/>
          <c:showSerName val="0"/>
          <c:showPercent val="0"/>
          <c:showBubbleSize val="0"/>
        </c:dLbls>
        <c:gapWidth val="0"/>
        <c:axId val="34132736"/>
        <c:axId val="34134272"/>
      </c:barChart>
      <c:lineChart>
        <c:grouping val="standard"/>
        <c:varyColors val="0"/>
        <c:ser>
          <c:idx val="1"/>
          <c:order val="1"/>
          <c:tx>
            <c:v>target</c:v>
          </c:tx>
          <c:spPr>
            <a:ln w="44450" cmpd="sng">
              <a:solidFill>
                <a:schemeClr val="tx1"/>
              </a:solidFill>
              <a:prstDash val="sysDash"/>
            </a:ln>
          </c:spPr>
          <c:marker>
            <c:symbol val="none"/>
          </c:marker>
          <c:cat>
            <c:strRef>
              <c:f>Sheet1!$B$4:$B$19</c:f>
              <c:strCache>
                <c:ptCount val="9"/>
                <c:pt idx="1">
                  <c:v>2003-2004</c:v>
                </c:pt>
                <c:pt idx="2">
                  <c:v>2009-2010</c:v>
                </c:pt>
                <c:pt idx="4">
                  <c:v>2003-2004</c:v>
                </c:pt>
                <c:pt idx="5">
                  <c:v>2009-2010</c:v>
                </c:pt>
                <c:pt idx="7">
                  <c:v>2003-2004</c:v>
                </c:pt>
                <c:pt idx="8">
                  <c:v>2009-2010</c:v>
                </c:pt>
              </c:strCache>
            </c:strRef>
          </c:cat>
          <c:val>
            <c:numRef>
              <c:f>Sheet1!$F$4:$F$19</c:f>
              <c:numCache>
                <c:formatCode>General</c:formatCode>
                <c:ptCount val="10"/>
                <c:pt idx="0">
                  <c:v>35.28</c:v>
                </c:pt>
                <c:pt idx="1">
                  <c:v>35.28</c:v>
                </c:pt>
                <c:pt idx="2">
                  <c:v>35.28</c:v>
                </c:pt>
                <c:pt idx="3">
                  <c:v>35.28</c:v>
                </c:pt>
                <c:pt idx="4">
                  <c:v>35.28</c:v>
                </c:pt>
                <c:pt idx="5">
                  <c:v>35.28</c:v>
                </c:pt>
                <c:pt idx="6">
                  <c:v>35.28</c:v>
                </c:pt>
                <c:pt idx="7">
                  <c:v>35.28</c:v>
                </c:pt>
                <c:pt idx="8">
                  <c:v>35.28</c:v>
                </c:pt>
                <c:pt idx="9">
                  <c:v>35.28</c:v>
                </c:pt>
              </c:numCache>
            </c:numRef>
          </c:val>
          <c:smooth val="0"/>
        </c:ser>
        <c:dLbls>
          <c:showLegendKey val="0"/>
          <c:showVal val="0"/>
          <c:showCatName val="0"/>
          <c:showSerName val="0"/>
          <c:showPercent val="0"/>
          <c:showBubbleSize val="0"/>
        </c:dLbls>
        <c:marker val="1"/>
        <c:smooth val="0"/>
        <c:axId val="34132736"/>
        <c:axId val="34134272"/>
      </c:lineChart>
      <c:catAx>
        <c:axId val="34132736"/>
        <c:scaling>
          <c:orientation val="minMax"/>
        </c:scaling>
        <c:delete val="0"/>
        <c:axPos val="b"/>
        <c:numFmt formatCode="General" sourceLinked="1"/>
        <c:majorTickMark val="none"/>
        <c:minorTickMark val="none"/>
        <c:tickLblPos val="none"/>
        <c:spPr>
          <a:ln w="9525">
            <a:solidFill>
              <a:schemeClr val="tx1"/>
            </a:solidFill>
          </a:ln>
        </c:spPr>
        <c:txPr>
          <a:bodyPr rot="0"/>
          <a:lstStyle/>
          <a:p>
            <a:pPr>
              <a:defRPr/>
            </a:pPr>
            <a:endParaRPr lang="en-US"/>
          </a:p>
        </c:txPr>
        <c:crossAx val="34134272"/>
        <c:crosses val="autoZero"/>
        <c:auto val="1"/>
        <c:lblAlgn val="ctr"/>
        <c:lblOffset val="0"/>
        <c:noMultiLvlLbl val="0"/>
      </c:catAx>
      <c:valAx>
        <c:axId val="34134272"/>
        <c:scaling>
          <c:orientation val="minMax"/>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34132736"/>
        <c:crosses val="autoZero"/>
        <c:crossBetween val="between"/>
      </c:valAx>
    </c:plotArea>
    <c:plotVisOnly val="1"/>
    <c:dispBlanksAs val="gap"/>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barChart>
        <c:barDir val="col"/>
        <c:grouping val="clustered"/>
        <c:varyColors val="0"/>
        <c:ser>
          <c:idx val="0"/>
          <c:order val="0"/>
          <c:tx>
            <c:strRef>
              <c:f>Sheet1!$C$1</c:f>
              <c:strCache>
                <c:ptCount val="1"/>
                <c:pt idx="0">
                  <c:v>est</c:v>
                </c:pt>
              </c:strCache>
            </c:strRef>
          </c:tx>
          <c:spPr>
            <a:solidFill>
              <a:srgbClr val="4F6228"/>
            </a:solidFill>
            <a:ln>
              <a:solidFill>
                <a:schemeClr val="tx1"/>
              </a:solidFill>
            </a:ln>
          </c:spPr>
          <c:invertIfNegative val="0"/>
          <c:dPt>
            <c:idx val="0"/>
            <c:invertIfNegative val="0"/>
            <c:bubble3D val="0"/>
          </c:dPt>
          <c:dPt>
            <c:idx val="1"/>
            <c:invertIfNegative val="0"/>
            <c:bubble3D val="0"/>
            <c:spPr>
              <a:solidFill>
                <a:srgbClr val="D7E4BD"/>
              </a:solidFill>
              <a:ln>
                <a:solidFill>
                  <a:schemeClr val="tx1"/>
                </a:solidFill>
              </a:ln>
            </c:spPr>
          </c:dPt>
          <c:dPt>
            <c:idx val="2"/>
            <c:invertIfNegative val="0"/>
            <c:bubble3D val="0"/>
            <c:spPr>
              <a:solidFill>
                <a:srgbClr val="9BBB59"/>
              </a:solidFill>
              <a:ln>
                <a:solidFill>
                  <a:schemeClr val="tx1"/>
                </a:solidFill>
              </a:ln>
            </c:spPr>
          </c:dPt>
          <c:dPt>
            <c:idx val="3"/>
            <c:invertIfNegative val="0"/>
            <c:bubble3D val="0"/>
          </c:dPt>
          <c:dPt>
            <c:idx val="4"/>
            <c:invertIfNegative val="0"/>
            <c:bubble3D val="0"/>
          </c:dPt>
          <c:dPt>
            <c:idx val="5"/>
            <c:invertIfNegative val="0"/>
            <c:bubble3D val="0"/>
            <c:spPr>
              <a:solidFill>
                <a:srgbClr val="D7E4BD"/>
              </a:solidFill>
              <a:ln>
                <a:solidFill>
                  <a:schemeClr val="tx1"/>
                </a:solidFill>
              </a:ln>
            </c:spPr>
          </c:dPt>
          <c:dPt>
            <c:idx val="6"/>
            <c:invertIfNegative val="0"/>
            <c:bubble3D val="0"/>
            <c:spPr>
              <a:solidFill>
                <a:srgbClr val="9BBB59"/>
              </a:solidFill>
              <a:ln>
                <a:solidFill>
                  <a:schemeClr val="tx1"/>
                </a:solidFill>
              </a:ln>
            </c:spPr>
          </c:dPt>
          <c:dPt>
            <c:idx val="7"/>
            <c:invertIfNegative val="0"/>
            <c:bubble3D val="0"/>
          </c:dPt>
          <c:dPt>
            <c:idx val="8"/>
            <c:invertIfNegative val="0"/>
            <c:bubble3D val="0"/>
          </c:dPt>
          <c:dPt>
            <c:idx val="9"/>
            <c:invertIfNegative val="0"/>
            <c:bubble3D val="0"/>
            <c:spPr>
              <a:solidFill>
                <a:srgbClr val="D7E4BD"/>
              </a:solidFill>
              <a:ln>
                <a:solidFill>
                  <a:schemeClr val="tx1"/>
                </a:solidFill>
              </a:ln>
            </c:spPr>
          </c:dPt>
          <c:dPt>
            <c:idx val="10"/>
            <c:invertIfNegative val="0"/>
            <c:bubble3D val="0"/>
            <c:spPr>
              <a:solidFill>
                <a:srgbClr val="9BBB59"/>
              </a:solidFill>
              <a:ln>
                <a:solidFill>
                  <a:schemeClr val="tx1"/>
                </a:solidFill>
              </a:ln>
            </c:spPr>
          </c:dPt>
          <c:dPt>
            <c:idx val="11"/>
            <c:invertIfNegative val="0"/>
            <c:bubble3D val="0"/>
          </c:dPt>
          <c:dPt>
            <c:idx val="12"/>
            <c:invertIfNegative val="0"/>
            <c:bubble3D val="0"/>
          </c:dPt>
          <c:dPt>
            <c:idx val="13"/>
            <c:invertIfNegative val="0"/>
            <c:bubble3D val="0"/>
            <c:spPr>
              <a:solidFill>
                <a:srgbClr val="D7E4BD"/>
              </a:solidFill>
              <a:ln>
                <a:solidFill>
                  <a:schemeClr val="tx1"/>
                </a:solidFill>
              </a:ln>
            </c:spPr>
          </c:dPt>
          <c:dPt>
            <c:idx val="14"/>
            <c:invertIfNegative val="0"/>
            <c:bubble3D val="0"/>
            <c:spPr>
              <a:solidFill>
                <a:srgbClr val="9BBB59"/>
              </a:solidFill>
              <a:ln>
                <a:solidFill>
                  <a:schemeClr val="tx1"/>
                </a:solidFill>
              </a:ln>
            </c:spPr>
          </c:dPt>
          <c:dPt>
            <c:idx val="15"/>
            <c:invertIfNegative val="0"/>
            <c:bubble3D val="0"/>
          </c:dPt>
          <c:dPt>
            <c:idx val="16"/>
            <c:invertIfNegative val="0"/>
            <c:bubble3D val="0"/>
          </c:dPt>
          <c:dPt>
            <c:idx val="17"/>
            <c:invertIfNegative val="0"/>
            <c:bubble3D val="0"/>
            <c:spPr>
              <a:solidFill>
                <a:srgbClr val="D7E4BD"/>
              </a:solidFill>
              <a:ln>
                <a:solidFill>
                  <a:schemeClr val="tx1"/>
                </a:solidFill>
              </a:ln>
            </c:spPr>
          </c:dPt>
          <c:dPt>
            <c:idx val="18"/>
            <c:invertIfNegative val="0"/>
            <c:bubble3D val="0"/>
            <c:spPr>
              <a:solidFill>
                <a:srgbClr val="9BBB59"/>
              </a:solidFill>
              <a:ln>
                <a:solidFill>
                  <a:schemeClr val="tx1"/>
                </a:solidFill>
              </a:ln>
            </c:spPr>
          </c:dPt>
          <c:dPt>
            <c:idx val="19"/>
            <c:invertIfNegative val="0"/>
            <c:bubble3D val="0"/>
          </c:dPt>
          <c:dPt>
            <c:idx val="20"/>
            <c:invertIfNegative val="0"/>
            <c:bubble3D val="0"/>
          </c:dPt>
          <c:dPt>
            <c:idx val="21"/>
            <c:invertIfNegative val="0"/>
            <c:bubble3D val="0"/>
            <c:spPr>
              <a:solidFill>
                <a:srgbClr val="D7E4BD"/>
              </a:solidFill>
              <a:ln>
                <a:solidFill>
                  <a:schemeClr val="tx1"/>
                </a:solidFill>
              </a:ln>
            </c:spPr>
          </c:dPt>
          <c:dPt>
            <c:idx val="22"/>
            <c:invertIfNegative val="0"/>
            <c:bubble3D val="0"/>
            <c:spPr>
              <a:solidFill>
                <a:srgbClr val="9BBB59"/>
              </a:solidFill>
              <a:ln>
                <a:solidFill>
                  <a:schemeClr val="tx1"/>
                </a:solidFill>
              </a:ln>
            </c:spPr>
          </c:dPt>
          <c:dPt>
            <c:idx val="23"/>
            <c:invertIfNegative val="0"/>
            <c:bubble3D val="0"/>
          </c:dPt>
          <c:dPt>
            <c:idx val="25"/>
            <c:invertIfNegative val="0"/>
            <c:bubble3D val="0"/>
          </c:dPt>
          <c:dPt>
            <c:idx val="26"/>
            <c:invertIfNegative val="0"/>
            <c:bubble3D val="0"/>
          </c:dPt>
          <c:dPt>
            <c:idx val="27"/>
            <c:invertIfNegative val="0"/>
            <c:bubble3D val="0"/>
          </c:dPt>
          <c:dPt>
            <c:idx val="28"/>
            <c:invertIfNegative val="0"/>
            <c:bubble3D val="0"/>
          </c:dPt>
          <c:errBars>
            <c:errBarType val="both"/>
            <c:errValType val="cust"/>
            <c:noEndCap val="0"/>
            <c:plus>
              <c:numRef>
                <c:f>Sheet1!$E$2:$E$32</c:f>
                <c:numCache>
                  <c:formatCode>General</c:formatCode>
                  <c:ptCount val="25"/>
                  <c:pt idx="1">
                    <c:v>0.5</c:v>
                  </c:pt>
                  <c:pt idx="2">
                    <c:v>0.2</c:v>
                  </c:pt>
                  <c:pt idx="3">
                    <c:v>0.52</c:v>
                  </c:pt>
                  <c:pt idx="4">
                    <c:v>0</c:v>
                  </c:pt>
                  <c:pt idx="5">
                    <c:v>0.8</c:v>
                  </c:pt>
                  <c:pt idx="6">
                    <c:v>1.5</c:v>
                  </c:pt>
                  <c:pt idx="7">
                    <c:v>0.53</c:v>
                  </c:pt>
                  <c:pt idx="8">
                    <c:v>0</c:v>
                  </c:pt>
                  <c:pt idx="9">
                    <c:v>0.4</c:v>
                  </c:pt>
                  <c:pt idx="10">
                    <c:v>1.3</c:v>
                  </c:pt>
                  <c:pt idx="11">
                    <c:v>0.86</c:v>
                  </c:pt>
                  <c:pt idx="12">
                    <c:v>0</c:v>
                  </c:pt>
                  <c:pt idx="13">
                    <c:v>0.7</c:v>
                  </c:pt>
                  <c:pt idx="14">
                    <c:v>0.4</c:v>
                  </c:pt>
                  <c:pt idx="15">
                    <c:v>0.71</c:v>
                  </c:pt>
                  <c:pt idx="16">
                    <c:v>0</c:v>
                  </c:pt>
                  <c:pt idx="17">
                    <c:v>0.5</c:v>
                  </c:pt>
                  <c:pt idx="18">
                    <c:v>0.4</c:v>
                  </c:pt>
                  <c:pt idx="19">
                    <c:v>0.54</c:v>
                  </c:pt>
                  <c:pt idx="20">
                    <c:v>0</c:v>
                  </c:pt>
                  <c:pt idx="21">
                    <c:v>0.2</c:v>
                  </c:pt>
                  <c:pt idx="22">
                    <c:v>0.3</c:v>
                  </c:pt>
                  <c:pt idx="23">
                    <c:v>0.35</c:v>
                  </c:pt>
                </c:numCache>
              </c:numRef>
            </c:plus>
            <c:minus>
              <c:numRef>
                <c:f>Sheet1!$D$2:$D$32</c:f>
                <c:numCache>
                  <c:formatCode>General</c:formatCode>
                  <c:ptCount val="25"/>
                  <c:pt idx="1">
                    <c:v>0.3</c:v>
                  </c:pt>
                  <c:pt idx="2">
                    <c:v>0.3</c:v>
                  </c:pt>
                  <c:pt idx="3">
                    <c:v>0.39</c:v>
                  </c:pt>
                  <c:pt idx="4">
                    <c:v>0</c:v>
                  </c:pt>
                  <c:pt idx="5">
                    <c:v>0.7</c:v>
                  </c:pt>
                  <c:pt idx="6">
                    <c:v>1</c:v>
                  </c:pt>
                  <c:pt idx="7">
                    <c:v>0.72</c:v>
                  </c:pt>
                  <c:pt idx="8">
                    <c:v>0</c:v>
                  </c:pt>
                  <c:pt idx="9">
                    <c:v>0.5</c:v>
                  </c:pt>
                  <c:pt idx="10">
                    <c:v>0.7</c:v>
                  </c:pt>
                  <c:pt idx="11">
                    <c:v>0.68</c:v>
                  </c:pt>
                  <c:pt idx="12">
                    <c:v>0</c:v>
                  </c:pt>
                  <c:pt idx="13">
                    <c:v>0.6</c:v>
                  </c:pt>
                  <c:pt idx="14">
                    <c:v>0.3</c:v>
                  </c:pt>
                  <c:pt idx="15">
                    <c:v>0.47</c:v>
                  </c:pt>
                  <c:pt idx="16">
                    <c:v>0</c:v>
                  </c:pt>
                  <c:pt idx="17">
                    <c:v>0.5</c:v>
                  </c:pt>
                  <c:pt idx="18">
                    <c:v>0.3</c:v>
                  </c:pt>
                  <c:pt idx="19">
                    <c:v>0.5</c:v>
                  </c:pt>
                  <c:pt idx="20">
                    <c:v>0</c:v>
                  </c:pt>
                  <c:pt idx="21">
                    <c:v>0.2</c:v>
                  </c:pt>
                  <c:pt idx="22">
                    <c:v>0.4</c:v>
                  </c:pt>
                  <c:pt idx="23">
                    <c:v>0.27</c:v>
                  </c:pt>
                </c:numCache>
              </c:numRef>
            </c:minus>
          </c:errBars>
          <c:cat>
            <c:strRef>
              <c:f>Sheet1!$B$2:$B$32</c:f>
              <c:strCache>
                <c:ptCount val="24"/>
                <c:pt idx="1">
                  <c:v>1999-2000</c:v>
                </c:pt>
                <c:pt idx="2">
                  <c:v>2003-2004</c:v>
                </c:pt>
                <c:pt idx="3">
                  <c:v>2011-2012</c:v>
                </c:pt>
                <c:pt idx="5">
                  <c:v>1999-2000</c:v>
                </c:pt>
                <c:pt idx="6">
                  <c:v>2003-2004</c:v>
                </c:pt>
                <c:pt idx="7">
                  <c:v>2011-2012</c:v>
                </c:pt>
                <c:pt idx="9">
                  <c:v>1999-2000</c:v>
                </c:pt>
                <c:pt idx="10">
                  <c:v>2003-2004</c:v>
                </c:pt>
                <c:pt idx="11">
                  <c:v>2011-2012</c:v>
                </c:pt>
                <c:pt idx="13">
                  <c:v>1999-2000</c:v>
                </c:pt>
                <c:pt idx="14">
                  <c:v>2003-2004</c:v>
                </c:pt>
                <c:pt idx="15">
                  <c:v>2011-2012</c:v>
                </c:pt>
                <c:pt idx="17">
                  <c:v>1999-2000</c:v>
                </c:pt>
                <c:pt idx="18">
                  <c:v>2003-2004</c:v>
                </c:pt>
                <c:pt idx="19">
                  <c:v>2011-2012</c:v>
                </c:pt>
                <c:pt idx="21">
                  <c:v>1999-2000</c:v>
                </c:pt>
                <c:pt idx="22">
                  <c:v>2003-2004</c:v>
                </c:pt>
                <c:pt idx="23">
                  <c:v>2011-2012</c:v>
                </c:pt>
              </c:strCache>
            </c:strRef>
          </c:cat>
          <c:val>
            <c:numRef>
              <c:f>Sheet1!$C$2:$C$32</c:f>
              <c:numCache>
                <c:formatCode>General</c:formatCode>
                <c:ptCount val="25"/>
                <c:pt idx="1">
                  <c:v>6</c:v>
                </c:pt>
                <c:pt idx="2">
                  <c:v>4.2</c:v>
                </c:pt>
                <c:pt idx="3">
                  <c:v>3.16</c:v>
                </c:pt>
                <c:pt idx="4">
                  <c:v>0</c:v>
                </c:pt>
                <c:pt idx="5">
                  <c:v>5.8</c:v>
                </c:pt>
                <c:pt idx="6">
                  <c:v>4.9000000000000004</c:v>
                </c:pt>
                <c:pt idx="7">
                  <c:v>3.06</c:v>
                </c:pt>
                <c:pt idx="8">
                  <c:v>0</c:v>
                </c:pt>
                <c:pt idx="9">
                  <c:v>5.7</c:v>
                </c:pt>
                <c:pt idx="10">
                  <c:v>5.3</c:v>
                </c:pt>
                <c:pt idx="11">
                  <c:v>3.72</c:v>
                </c:pt>
                <c:pt idx="12">
                  <c:v>0</c:v>
                </c:pt>
                <c:pt idx="13">
                  <c:v>5</c:v>
                </c:pt>
                <c:pt idx="14">
                  <c:v>3.9</c:v>
                </c:pt>
                <c:pt idx="15">
                  <c:v>3.14</c:v>
                </c:pt>
                <c:pt idx="16">
                  <c:v>0</c:v>
                </c:pt>
                <c:pt idx="17">
                  <c:v>6</c:v>
                </c:pt>
                <c:pt idx="18">
                  <c:v>4.8</c:v>
                </c:pt>
                <c:pt idx="19">
                  <c:v>3.68</c:v>
                </c:pt>
                <c:pt idx="20">
                  <c:v>0</c:v>
                </c:pt>
                <c:pt idx="21">
                  <c:v>4</c:v>
                </c:pt>
                <c:pt idx="22">
                  <c:v>3.5</c:v>
                </c:pt>
                <c:pt idx="23">
                  <c:v>2.59</c:v>
                </c:pt>
              </c:numCache>
            </c:numRef>
          </c:val>
        </c:ser>
        <c:dLbls>
          <c:showLegendKey val="0"/>
          <c:showVal val="0"/>
          <c:showCatName val="0"/>
          <c:showSerName val="0"/>
          <c:showPercent val="0"/>
          <c:showBubbleSize val="0"/>
        </c:dLbls>
        <c:gapWidth val="0"/>
        <c:axId val="53145600"/>
        <c:axId val="53147136"/>
      </c:barChart>
      <c:lineChart>
        <c:grouping val="standard"/>
        <c:varyColors val="0"/>
        <c:ser>
          <c:idx val="1"/>
          <c:order val="1"/>
          <c:tx>
            <c:strRef>
              <c:f>Sheet1!$F$1</c:f>
              <c:strCache>
                <c:ptCount val="1"/>
                <c:pt idx="0">
                  <c:v>target</c:v>
                </c:pt>
              </c:strCache>
            </c:strRef>
          </c:tx>
          <c:spPr>
            <a:ln w="41275">
              <a:solidFill>
                <a:schemeClr val="tx1"/>
              </a:solidFill>
              <a:prstDash val="sysDash"/>
            </a:ln>
          </c:spPr>
          <c:marker>
            <c:symbol val="none"/>
          </c:marker>
          <c:cat>
            <c:strRef>
              <c:f>Sheet1!$B$2:$B$32</c:f>
              <c:strCache>
                <c:ptCount val="24"/>
                <c:pt idx="1">
                  <c:v>1999-2000</c:v>
                </c:pt>
                <c:pt idx="2">
                  <c:v>2003-2004</c:v>
                </c:pt>
                <c:pt idx="3">
                  <c:v>2011-2012</c:v>
                </c:pt>
                <c:pt idx="5">
                  <c:v>1999-2000</c:v>
                </c:pt>
                <c:pt idx="6">
                  <c:v>2003-2004</c:v>
                </c:pt>
                <c:pt idx="7">
                  <c:v>2011-2012</c:v>
                </c:pt>
                <c:pt idx="9">
                  <c:v>1999-2000</c:v>
                </c:pt>
                <c:pt idx="10">
                  <c:v>2003-2004</c:v>
                </c:pt>
                <c:pt idx="11">
                  <c:v>2011-2012</c:v>
                </c:pt>
                <c:pt idx="13">
                  <c:v>1999-2000</c:v>
                </c:pt>
                <c:pt idx="14">
                  <c:v>2003-2004</c:v>
                </c:pt>
                <c:pt idx="15">
                  <c:v>2011-2012</c:v>
                </c:pt>
                <c:pt idx="17">
                  <c:v>1999-2000</c:v>
                </c:pt>
                <c:pt idx="18">
                  <c:v>2003-2004</c:v>
                </c:pt>
                <c:pt idx="19">
                  <c:v>2011-2012</c:v>
                </c:pt>
                <c:pt idx="21">
                  <c:v>1999-2000</c:v>
                </c:pt>
                <c:pt idx="22">
                  <c:v>2003-2004</c:v>
                </c:pt>
                <c:pt idx="23">
                  <c:v>2011-2012</c:v>
                </c:pt>
              </c:strCache>
            </c:strRef>
          </c:cat>
          <c:val>
            <c:numRef>
              <c:f>Sheet1!$F$2:$F$32</c:f>
              <c:numCache>
                <c:formatCode>General</c:formatCode>
                <c:ptCount val="25"/>
                <c:pt idx="0">
                  <c:v>2.94</c:v>
                </c:pt>
                <c:pt idx="1">
                  <c:v>2.94</c:v>
                </c:pt>
                <c:pt idx="2">
                  <c:v>2.94</c:v>
                </c:pt>
                <c:pt idx="3">
                  <c:v>2.94</c:v>
                </c:pt>
                <c:pt idx="4">
                  <c:v>2.94</c:v>
                </c:pt>
                <c:pt idx="5">
                  <c:v>2.94</c:v>
                </c:pt>
                <c:pt idx="6">
                  <c:v>2.94</c:v>
                </c:pt>
                <c:pt idx="7">
                  <c:v>2.94</c:v>
                </c:pt>
                <c:pt idx="8">
                  <c:v>2.94</c:v>
                </c:pt>
                <c:pt idx="9">
                  <c:v>2.94</c:v>
                </c:pt>
                <c:pt idx="10">
                  <c:v>2.94</c:v>
                </c:pt>
                <c:pt idx="11">
                  <c:v>2.94</c:v>
                </c:pt>
                <c:pt idx="12">
                  <c:v>2.94</c:v>
                </c:pt>
                <c:pt idx="13">
                  <c:v>2.94</c:v>
                </c:pt>
                <c:pt idx="14">
                  <c:v>2.94</c:v>
                </c:pt>
                <c:pt idx="15">
                  <c:v>2.94</c:v>
                </c:pt>
                <c:pt idx="16">
                  <c:v>2.94</c:v>
                </c:pt>
                <c:pt idx="17">
                  <c:v>2.94</c:v>
                </c:pt>
                <c:pt idx="18">
                  <c:v>2.94</c:v>
                </c:pt>
                <c:pt idx="19">
                  <c:v>2.94</c:v>
                </c:pt>
                <c:pt idx="20">
                  <c:v>2.94</c:v>
                </c:pt>
                <c:pt idx="21">
                  <c:v>2.94</c:v>
                </c:pt>
                <c:pt idx="22">
                  <c:v>2.94</c:v>
                </c:pt>
                <c:pt idx="23">
                  <c:v>2.94</c:v>
                </c:pt>
                <c:pt idx="24">
                  <c:v>2.94</c:v>
                </c:pt>
              </c:numCache>
            </c:numRef>
          </c:val>
          <c:smooth val="0"/>
        </c:ser>
        <c:dLbls>
          <c:showLegendKey val="0"/>
          <c:showVal val="0"/>
          <c:showCatName val="0"/>
          <c:showSerName val="0"/>
          <c:showPercent val="0"/>
          <c:showBubbleSize val="0"/>
        </c:dLbls>
        <c:marker val="1"/>
        <c:smooth val="0"/>
        <c:axId val="53145600"/>
        <c:axId val="53147136"/>
      </c:lineChart>
      <c:catAx>
        <c:axId val="53145600"/>
        <c:scaling>
          <c:orientation val="minMax"/>
        </c:scaling>
        <c:delete val="0"/>
        <c:axPos val="b"/>
        <c:numFmt formatCode="General" sourceLinked="1"/>
        <c:majorTickMark val="none"/>
        <c:minorTickMark val="none"/>
        <c:tickLblPos val="none"/>
        <c:spPr>
          <a:ln w="9525">
            <a:solidFill>
              <a:schemeClr val="tx1"/>
            </a:solidFill>
          </a:ln>
        </c:spPr>
        <c:txPr>
          <a:bodyPr rot="0"/>
          <a:lstStyle/>
          <a:p>
            <a:pPr>
              <a:defRPr/>
            </a:pPr>
            <a:endParaRPr lang="en-US"/>
          </a:p>
        </c:txPr>
        <c:crossAx val="53147136"/>
        <c:crosses val="autoZero"/>
        <c:auto val="1"/>
        <c:lblAlgn val="ctr"/>
        <c:lblOffset val="0"/>
        <c:noMultiLvlLbl val="0"/>
      </c:catAx>
      <c:valAx>
        <c:axId val="53147136"/>
        <c:scaling>
          <c:orientation val="minMax"/>
          <c:max val="8"/>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53145600"/>
        <c:crosses val="autoZero"/>
        <c:crossBetween val="between"/>
        <c:majorUnit val="1"/>
      </c:valAx>
    </c:plotArea>
    <c:plotVisOnly val="1"/>
    <c:dispBlanksAs val="gap"/>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7533698118244"/>
          <c:y val="5.6412315930388202E-2"/>
          <c:w val="0.87430790960451976"/>
          <c:h val="0.80499310570049698"/>
        </c:manualLayout>
      </c:layout>
      <c:barChart>
        <c:barDir val="col"/>
        <c:grouping val="clustered"/>
        <c:varyColors val="0"/>
        <c:ser>
          <c:idx val="0"/>
          <c:order val="0"/>
          <c:tx>
            <c:strRef>
              <c:f>Sheet1!$C$1</c:f>
              <c:strCache>
                <c:ptCount val="1"/>
                <c:pt idx="0">
                  <c:v>est</c:v>
                </c:pt>
              </c:strCache>
            </c:strRef>
          </c:tx>
          <c:spPr>
            <a:ln>
              <a:solidFill>
                <a:schemeClr val="tx1"/>
              </a:solidFill>
            </a:ln>
          </c:spPr>
          <c:invertIfNegative val="0"/>
          <c:dPt>
            <c:idx val="0"/>
            <c:invertIfNegative val="0"/>
            <c:bubble3D val="0"/>
            <c:spPr>
              <a:solidFill>
                <a:srgbClr val="D7E4BD"/>
              </a:solidFill>
              <a:ln>
                <a:solidFill>
                  <a:schemeClr val="tx1"/>
                </a:solidFill>
              </a:ln>
            </c:spPr>
          </c:dPt>
          <c:dPt>
            <c:idx val="1"/>
            <c:invertIfNegative val="0"/>
            <c:bubble3D val="0"/>
            <c:spPr>
              <a:solidFill>
                <a:srgbClr val="D7E4BD"/>
              </a:solidFill>
              <a:ln>
                <a:solidFill>
                  <a:schemeClr val="tx1"/>
                </a:solidFill>
              </a:ln>
            </c:spPr>
          </c:dPt>
          <c:dPt>
            <c:idx val="2"/>
            <c:invertIfNegative val="0"/>
            <c:bubble3D val="0"/>
            <c:spPr>
              <a:solidFill>
                <a:srgbClr val="9BBB59"/>
              </a:solidFill>
              <a:ln>
                <a:solidFill>
                  <a:schemeClr val="tx1"/>
                </a:solidFill>
              </a:ln>
            </c:spPr>
          </c:dPt>
          <c:dPt>
            <c:idx val="3"/>
            <c:invertIfNegative val="0"/>
            <c:bubble3D val="0"/>
            <c:spPr>
              <a:solidFill>
                <a:srgbClr val="4F6228"/>
              </a:solidFill>
              <a:ln>
                <a:solidFill>
                  <a:schemeClr val="tx1"/>
                </a:solidFill>
              </a:ln>
            </c:spPr>
          </c:dPt>
          <c:dPt>
            <c:idx val="4"/>
            <c:invertIfNegative val="0"/>
            <c:bubble3D val="0"/>
            <c:spPr>
              <a:solidFill>
                <a:srgbClr val="D7E4BD"/>
              </a:solidFill>
              <a:ln>
                <a:solidFill>
                  <a:schemeClr val="tx1"/>
                </a:solidFill>
              </a:ln>
            </c:spPr>
          </c:dPt>
          <c:dPt>
            <c:idx val="5"/>
            <c:invertIfNegative val="0"/>
            <c:bubble3D val="0"/>
            <c:spPr>
              <a:solidFill>
                <a:srgbClr val="D7E4BD"/>
              </a:solidFill>
              <a:ln>
                <a:solidFill>
                  <a:schemeClr val="tx1"/>
                </a:solidFill>
              </a:ln>
            </c:spPr>
          </c:dPt>
          <c:dPt>
            <c:idx val="6"/>
            <c:invertIfNegative val="0"/>
            <c:bubble3D val="0"/>
            <c:spPr>
              <a:solidFill>
                <a:srgbClr val="9BBB59"/>
              </a:solidFill>
              <a:ln>
                <a:solidFill>
                  <a:schemeClr val="tx1"/>
                </a:solidFill>
              </a:ln>
            </c:spPr>
          </c:dPt>
          <c:dPt>
            <c:idx val="7"/>
            <c:invertIfNegative val="0"/>
            <c:bubble3D val="0"/>
            <c:spPr>
              <a:solidFill>
                <a:srgbClr val="4F6228"/>
              </a:solidFill>
              <a:ln>
                <a:solidFill>
                  <a:schemeClr val="tx1"/>
                </a:solidFill>
              </a:ln>
            </c:spPr>
          </c:dPt>
          <c:dPt>
            <c:idx val="8"/>
            <c:invertIfNegative val="0"/>
            <c:bubble3D val="0"/>
            <c:spPr>
              <a:solidFill>
                <a:srgbClr val="D7E4BD"/>
              </a:solidFill>
              <a:ln>
                <a:solidFill>
                  <a:schemeClr val="tx1"/>
                </a:solidFill>
              </a:ln>
            </c:spPr>
          </c:dPt>
          <c:dPt>
            <c:idx val="9"/>
            <c:invertIfNegative val="0"/>
            <c:bubble3D val="0"/>
            <c:spPr>
              <a:solidFill>
                <a:srgbClr val="D7E4BD"/>
              </a:solidFill>
              <a:ln>
                <a:solidFill>
                  <a:schemeClr val="tx1"/>
                </a:solidFill>
              </a:ln>
            </c:spPr>
          </c:dPt>
          <c:dPt>
            <c:idx val="10"/>
            <c:invertIfNegative val="0"/>
            <c:bubble3D val="0"/>
            <c:spPr>
              <a:solidFill>
                <a:srgbClr val="9BBB59"/>
              </a:solidFill>
              <a:ln>
                <a:solidFill>
                  <a:schemeClr val="tx1"/>
                </a:solidFill>
              </a:ln>
            </c:spPr>
          </c:dPt>
          <c:dPt>
            <c:idx val="11"/>
            <c:invertIfNegative val="0"/>
            <c:bubble3D val="0"/>
            <c:spPr>
              <a:solidFill>
                <a:srgbClr val="4F6228"/>
              </a:solidFill>
              <a:ln>
                <a:solidFill>
                  <a:schemeClr val="tx1"/>
                </a:solidFill>
              </a:ln>
            </c:spPr>
          </c:dPt>
          <c:dPt>
            <c:idx val="12"/>
            <c:invertIfNegative val="0"/>
            <c:bubble3D val="0"/>
            <c:spPr>
              <a:solidFill>
                <a:srgbClr val="D7E4BD"/>
              </a:solidFill>
              <a:ln>
                <a:solidFill>
                  <a:schemeClr val="tx1"/>
                </a:solidFill>
              </a:ln>
            </c:spPr>
          </c:dPt>
          <c:dPt>
            <c:idx val="13"/>
            <c:invertIfNegative val="0"/>
            <c:bubble3D val="0"/>
            <c:spPr>
              <a:solidFill>
                <a:srgbClr val="D7E4BD"/>
              </a:solidFill>
              <a:ln>
                <a:solidFill>
                  <a:schemeClr val="tx1"/>
                </a:solidFill>
              </a:ln>
            </c:spPr>
          </c:dPt>
          <c:dPt>
            <c:idx val="14"/>
            <c:invertIfNegative val="0"/>
            <c:bubble3D val="0"/>
            <c:spPr>
              <a:solidFill>
                <a:srgbClr val="9BBB59"/>
              </a:solidFill>
              <a:ln>
                <a:solidFill>
                  <a:schemeClr val="tx1"/>
                </a:solidFill>
              </a:ln>
            </c:spPr>
          </c:dPt>
          <c:dPt>
            <c:idx val="15"/>
            <c:invertIfNegative val="0"/>
            <c:bubble3D val="0"/>
            <c:spPr>
              <a:solidFill>
                <a:srgbClr val="4F6228"/>
              </a:solidFill>
              <a:ln>
                <a:solidFill>
                  <a:schemeClr val="tx1"/>
                </a:solidFill>
              </a:ln>
            </c:spPr>
          </c:dPt>
          <c:dPt>
            <c:idx val="16"/>
            <c:invertIfNegative val="0"/>
            <c:bubble3D val="0"/>
            <c:spPr>
              <a:solidFill>
                <a:srgbClr val="D7E4BD"/>
              </a:solidFill>
              <a:ln>
                <a:solidFill>
                  <a:schemeClr val="tx1"/>
                </a:solidFill>
              </a:ln>
            </c:spPr>
          </c:dPt>
          <c:dPt>
            <c:idx val="17"/>
            <c:invertIfNegative val="0"/>
            <c:bubble3D val="0"/>
            <c:spPr>
              <a:solidFill>
                <a:srgbClr val="9BBB59"/>
              </a:solidFill>
              <a:ln>
                <a:solidFill>
                  <a:schemeClr val="tx1"/>
                </a:solidFill>
              </a:ln>
            </c:spPr>
          </c:dPt>
          <c:dPt>
            <c:idx val="18"/>
            <c:invertIfNegative val="0"/>
            <c:bubble3D val="0"/>
            <c:spPr>
              <a:solidFill>
                <a:srgbClr val="4F6228"/>
              </a:solidFill>
              <a:ln>
                <a:solidFill>
                  <a:schemeClr val="tx1"/>
                </a:solidFill>
              </a:ln>
            </c:spPr>
          </c:dPt>
          <c:dPt>
            <c:idx val="19"/>
            <c:invertIfNegative val="0"/>
            <c:bubble3D val="0"/>
            <c:spPr>
              <a:solidFill>
                <a:schemeClr val="accent3">
                  <a:lumMod val="50000"/>
                </a:schemeClr>
              </a:solidFill>
              <a:ln>
                <a:solidFill>
                  <a:schemeClr val="tx1"/>
                </a:solidFill>
              </a:ln>
            </c:spPr>
          </c:dPt>
          <c:dPt>
            <c:idx val="20"/>
            <c:invertIfNegative val="0"/>
            <c:bubble3D val="0"/>
            <c:spPr>
              <a:solidFill>
                <a:srgbClr val="D7E4BD"/>
              </a:solidFill>
              <a:ln>
                <a:solidFill>
                  <a:schemeClr val="tx1"/>
                </a:solidFill>
              </a:ln>
            </c:spPr>
          </c:dPt>
          <c:dPt>
            <c:idx val="21"/>
            <c:invertIfNegative val="0"/>
            <c:bubble3D val="0"/>
            <c:spPr>
              <a:solidFill>
                <a:srgbClr val="9BBB59"/>
              </a:solidFill>
              <a:ln>
                <a:solidFill>
                  <a:schemeClr val="tx1"/>
                </a:solidFill>
              </a:ln>
            </c:spPr>
          </c:dPt>
          <c:dPt>
            <c:idx val="22"/>
            <c:invertIfNegative val="0"/>
            <c:bubble3D val="0"/>
            <c:spPr>
              <a:solidFill>
                <a:srgbClr val="4F6228"/>
              </a:solidFill>
              <a:ln>
                <a:solidFill>
                  <a:schemeClr val="tx1"/>
                </a:solidFill>
              </a:ln>
            </c:spPr>
          </c:dPt>
          <c:dPt>
            <c:idx val="23"/>
            <c:invertIfNegative val="0"/>
            <c:bubble3D val="0"/>
            <c:spPr>
              <a:solidFill>
                <a:srgbClr val="4F6228"/>
              </a:solidFill>
              <a:ln>
                <a:solidFill>
                  <a:schemeClr val="tx1"/>
                </a:solidFill>
              </a:ln>
            </c:spPr>
          </c:dPt>
          <c:dPt>
            <c:idx val="25"/>
            <c:invertIfNegative val="0"/>
            <c:bubble3D val="0"/>
            <c:spPr>
              <a:solidFill>
                <a:schemeClr val="bg2">
                  <a:lumMod val="75000"/>
                </a:schemeClr>
              </a:solidFill>
              <a:ln>
                <a:solidFill>
                  <a:schemeClr val="tx1"/>
                </a:solidFill>
              </a:ln>
            </c:spPr>
          </c:dPt>
          <c:dPt>
            <c:idx val="26"/>
            <c:invertIfNegative val="0"/>
            <c:bubble3D val="0"/>
            <c:spPr>
              <a:solidFill>
                <a:srgbClr val="D7E4BD"/>
              </a:solidFill>
              <a:ln>
                <a:solidFill>
                  <a:schemeClr val="tx1"/>
                </a:solidFill>
              </a:ln>
            </c:spPr>
          </c:dPt>
          <c:dPt>
            <c:idx val="27"/>
            <c:invertIfNegative val="0"/>
            <c:bubble3D val="0"/>
            <c:spPr>
              <a:solidFill>
                <a:srgbClr val="9BBB59"/>
              </a:solidFill>
              <a:ln>
                <a:solidFill>
                  <a:schemeClr val="tx1"/>
                </a:solidFill>
              </a:ln>
            </c:spPr>
          </c:dPt>
          <c:dPt>
            <c:idx val="28"/>
            <c:invertIfNegative val="0"/>
            <c:bubble3D val="0"/>
            <c:spPr>
              <a:solidFill>
                <a:srgbClr val="4F6228"/>
              </a:solidFill>
              <a:ln>
                <a:solidFill>
                  <a:schemeClr val="tx1"/>
                </a:solidFill>
              </a:ln>
            </c:spPr>
          </c:dPt>
          <c:errBars>
            <c:errBarType val="both"/>
            <c:errValType val="cust"/>
            <c:noEndCap val="0"/>
            <c:plus>
              <c:numRef>
                <c:f>Sheet1!$E$2:$E$24</c:f>
                <c:numCache>
                  <c:formatCode>General</c:formatCode>
                  <c:ptCount val="17"/>
                  <c:pt idx="1">
                    <c:v>1.3</c:v>
                  </c:pt>
                  <c:pt idx="2">
                    <c:v>1.5</c:v>
                  </c:pt>
                  <c:pt idx="3">
                    <c:v>0.92</c:v>
                  </c:pt>
                  <c:pt idx="4">
                    <c:v>0</c:v>
                  </c:pt>
                  <c:pt idx="5">
                    <c:v>1.7</c:v>
                  </c:pt>
                  <c:pt idx="6">
                    <c:v>1.3</c:v>
                  </c:pt>
                  <c:pt idx="7">
                    <c:v>1.05</c:v>
                  </c:pt>
                  <c:pt idx="8">
                    <c:v>0</c:v>
                  </c:pt>
                  <c:pt idx="9">
                    <c:v>0.1</c:v>
                  </c:pt>
                  <c:pt idx="10">
                    <c:v>0.4</c:v>
                  </c:pt>
                  <c:pt idx="11">
                    <c:v>0.34</c:v>
                  </c:pt>
                  <c:pt idx="12">
                    <c:v>0</c:v>
                  </c:pt>
                  <c:pt idx="13">
                    <c:v>0.4</c:v>
                  </c:pt>
                  <c:pt idx="14">
                    <c:v>0.3</c:v>
                  </c:pt>
                  <c:pt idx="15">
                    <c:v>0.56999999999999995</c:v>
                  </c:pt>
                </c:numCache>
              </c:numRef>
            </c:plus>
            <c:minus>
              <c:numRef>
                <c:f>Sheet1!$D$2:$D$24</c:f>
                <c:numCache>
                  <c:formatCode>General</c:formatCode>
                  <c:ptCount val="17"/>
                  <c:pt idx="1">
                    <c:v>0.9</c:v>
                  </c:pt>
                  <c:pt idx="2">
                    <c:v>1</c:v>
                  </c:pt>
                  <c:pt idx="3">
                    <c:v>0.5</c:v>
                  </c:pt>
                  <c:pt idx="4">
                    <c:v>0</c:v>
                  </c:pt>
                  <c:pt idx="5">
                    <c:v>1.1000000000000001</c:v>
                  </c:pt>
                  <c:pt idx="6">
                    <c:v>0.8</c:v>
                  </c:pt>
                  <c:pt idx="7">
                    <c:v>0.53</c:v>
                  </c:pt>
                  <c:pt idx="8">
                    <c:v>0</c:v>
                  </c:pt>
                  <c:pt idx="9">
                    <c:v>0.2</c:v>
                  </c:pt>
                  <c:pt idx="10">
                    <c:v>0.4</c:v>
                  </c:pt>
                  <c:pt idx="11">
                    <c:v>0.15</c:v>
                  </c:pt>
                  <c:pt idx="12">
                    <c:v>0</c:v>
                  </c:pt>
                  <c:pt idx="13">
                    <c:v>0.4</c:v>
                  </c:pt>
                  <c:pt idx="14">
                    <c:v>0.3</c:v>
                  </c:pt>
                  <c:pt idx="15">
                    <c:v>0.38</c:v>
                  </c:pt>
                </c:numCache>
              </c:numRef>
            </c:minus>
          </c:errBars>
          <c:cat>
            <c:strRef>
              <c:f>Sheet1!$B$2:$B$24</c:f>
              <c:strCache>
                <c:ptCount val="16"/>
                <c:pt idx="1">
                  <c:v>1999-2000</c:v>
                </c:pt>
                <c:pt idx="2">
                  <c:v>2003-2004</c:v>
                </c:pt>
                <c:pt idx="3">
                  <c:v>2011-2012</c:v>
                </c:pt>
                <c:pt idx="5">
                  <c:v>1999-2000</c:v>
                </c:pt>
                <c:pt idx="6">
                  <c:v>2003-2004</c:v>
                </c:pt>
                <c:pt idx="7">
                  <c:v>2011-2012</c:v>
                </c:pt>
                <c:pt idx="9">
                  <c:v>1999-2000</c:v>
                </c:pt>
                <c:pt idx="10">
                  <c:v>2003-2004</c:v>
                </c:pt>
                <c:pt idx="11">
                  <c:v>2011-2012</c:v>
                </c:pt>
                <c:pt idx="13">
                  <c:v>1999-2000</c:v>
                </c:pt>
                <c:pt idx="14">
                  <c:v>2003-2004</c:v>
                </c:pt>
                <c:pt idx="15">
                  <c:v>2011-2012</c:v>
                </c:pt>
              </c:strCache>
            </c:strRef>
          </c:cat>
          <c:val>
            <c:numRef>
              <c:f>Sheet1!$C$2:$C$24</c:f>
              <c:numCache>
                <c:formatCode>General</c:formatCode>
                <c:ptCount val="17"/>
                <c:pt idx="1">
                  <c:v>7</c:v>
                </c:pt>
                <c:pt idx="2">
                  <c:v>5.0999999999999996</c:v>
                </c:pt>
                <c:pt idx="3">
                  <c:v>2.91</c:v>
                </c:pt>
                <c:pt idx="4">
                  <c:v>0</c:v>
                </c:pt>
                <c:pt idx="5">
                  <c:v>4.5</c:v>
                </c:pt>
                <c:pt idx="6">
                  <c:v>3.3</c:v>
                </c:pt>
                <c:pt idx="7">
                  <c:v>1.89</c:v>
                </c:pt>
                <c:pt idx="8">
                  <c:v>0</c:v>
                </c:pt>
                <c:pt idx="9">
                  <c:v>2.9</c:v>
                </c:pt>
                <c:pt idx="10">
                  <c:v>2.6</c:v>
                </c:pt>
                <c:pt idx="11">
                  <c:v>1.31</c:v>
                </c:pt>
                <c:pt idx="12">
                  <c:v>0</c:v>
                </c:pt>
                <c:pt idx="13">
                  <c:v>5.2</c:v>
                </c:pt>
                <c:pt idx="14">
                  <c:v>4.3</c:v>
                </c:pt>
                <c:pt idx="15">
                  <c:v>3.36</c:v>
                </c:pt>
              </c:numCache>
            </c:numRef>
          </c:val>
        </c:ser>
        <c:dLbls>
          <c:showLegendKey val="0"/>
          <c:showVal val="0"/>
          <c:showCatName val="0"/>
          <c:showSerName val="0"/>
          <c:showPercent val="0"/>
          <c:showBubbleSize val="0"/>
        </c:dLbls>
        <c:gapWidth val="0"/>
        <c:axId val="114718976"/>
        <c:axId val="114728960"/>
      </c:barChart>
      <c:catAx>
        <c:axId val="114718976"/>
        <c:scaling>
          <c:orientation val="minMax"/>
        </c:scaling>
        <c:delete val="0"/>
        <c:axPos val="b"/>
        <c:numFmt formatCode="General" sourceLinked="1"/>
        <c:majorTickMark val="none"/>
        <c:minorTickMark val="none"/>
        <c:tickLblPos val="none"/>
        <c:spPr>
          <a:ln w="9525">
            <a:solidFill>
              <a:schemeClr val="tx1"/>
            </a:solidFill>
          </a:ln>
        </c:spPr>
        <c:txPr>
          <a:bodyPr rot="0"/>
          <a:lstStyle/>
          <a:p>
            <a:pPr>
              <a:defRPr/>
            </a:pPr>
            <a:endParaRPr lang="en-US"/>
          </a:p>
        </c:txPr>
        <c:crossAx val="114728960"/>
        <c:crosses val="autoZero"/>
        <c:auto val="1"/>
        <c:lblAlgn val="ctr"/>
        <c:lblOffset val="0"/>
        <c:noMultiLvlLbl val="0"/>
      </c:catAx>
      <c:valAx>
        <c:axId val="114728960"/>
        <c:scaling>
          <c:orientation val="minMax"/>
          <c:max val="9"/>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14718976"/>
        <c:crosses val="autoZero"/>
        <c:crossBetween val="between"/>
      </c:valAx>
    </c:plotArea>
    <c:plotVisOnly val="1"/>
    <c:dispBlanksAs val="gap"/>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Mercury level</c:v>
                </c:pt>
              </c:strCache>
            </c:strRef>
          </c:tx>
          <c:spPr>
            <a:ln w="50800" cap="rnd">
              <a:solidFill>
                <a:srgbClr val="C00000"/>
              </a:solidFill>
              <a:miter lim="800000"/>
            </a:ln>
          </c:spPr>
          <c:marker>
            <c:symbol val="none"/>
          </c:marker>
          <c:cat>
            <c:strRef>
              <c:f>Sheet1!$B$1:$F$1</c:f>
              <c:strCache>
                <c:ptCount val="5"/>
                <c:pt idx="0">
                  <c:v>2003-2004</c:v>
                </c:pt>
                <c:pt idx="1">
                  <c:v>2005-2006</c:v>
                </c:pt>
                <c:pt idx="2">
                  <c:v>2007-2008</c:v>
                </c:pt>
                <c:pt idx="3">
                  <c:v>2009-2010</c:v>
                </c:pt>
                <c:pt idx="4">
                  <c:v>2011-2012</c:v>
                </c:pt>
              </c:strCache>
            </c:strRef>
          </c:cat>
          <c:val>
            <c:numRef>
              <c:f>Sheet1!$B$2:$F$2</c:f>
              <c:numCache>
                <c:formatCode>#,##0.00</c:formatCode>
                <c:ptCount val="5"/>
                <c:pt idx="0">
                  <c:v>1.8</c:v>
                </c:pt>
                <c:pt idx="1">
                  <c:v>1.43</c:v>
                </c:pt>
                <c:pt idx="2">
                  <c:v>1.32</c:v>
                </c:pt>
                <c:pt idx="3">
                  <c:v>1.3</c:v>
                </c:pt>
                <c:pt idx="4">
                  <c:v>0.99</c:v>
                </c:pt>
              </c:numCache>
            </c:numRef>
          </c:val>
          <c:smooth val="0"/>
        </c:ser>
        <c:ser>
          <c:idx val="1"/>
          <c:order val="1"/>
          <c:tx>
            <c:strRef>
              <c:f>Sheet1!$A$3</c:f>
              <c:strCache>
                <c:ptCount val="1"/>
                <c:pt idx="0">
                  <c:v>Target mercurly level</c:v>
                </c:pt>
              </c:strCache>
            </c:strRef>
          </c:tx>
          <c:spPr>
            <a:ln w="50800" cap="rnd">
              <a:solidFill>
                <a:srgbClr val="000080"/>
              </a:solidFill>
              <a:miter lim="800000"/>
            </a:ln>
          </c:spPr>
          <c:marker>
            <c:symbol val="none"/>
          </c:marker>
          <c:cat>
            <c:strRef>
              <c:f>Sheet1!$B$1:$F$1</c:f>
              <c:strCache>
                <c:ptCount val="5"/>
                <c:pt idx="0">
                  <c:v>2003-2004</c:v>
                </c:pt>
                <c:pt idx="1">
                  <c:v>2005-2006</c:v>
                </c:pt>
                <c:pt idx="2">
                  <c:v>2007-2008</c:v>
                </c:pt>
                <c:pt idx="3">
                  <c:v>2009-2010</c:v>
                </c:pt>
                <c:pt idx="4">
                  <c:v>2011-2012</c:v>
                </c:pt>
              </c:strCache>
            </c:strRef>
          </c:cat>
          <c:val>
            <c:numRef>
              <c:f>Sheet1!$B$3:$F$3</c:f>
              <c:numCache>
                <c:formatCode>General</c:formatCode>
                <c:ptCount val="5"/>
              </c:numCache>
            </c:numRef>
          </c:val>
          <c:smooth val="0"/>
        </c:ser>
        <c:dLbls>
          <c:showLegendKey val="0"/>
          <c:showVal val="0"/>
          <c:showCatName val="0"/>
          <c:showSerName val="0"/>
          <c:showPercent val="0"/>
          <c:showBubbleSize val="0"/>
        </c:dLbls>
        <c:marker val="1"/>
        <c:smooth val="0"/>
        <c:axId val="33682176"/>
        <c:axId val="33683712"/>
      </c:lineChart>
      <c:catAx>
        <c:axId val="33682176"/>
        <c:scaling>
          <c:orientation val="minMax"/>
        </c:scaling>
        <c:delete val="0"/>
        <c:axPos val="b"/>
        <c:majorTickMark val="none"/>
        <c:minorTickMark val="in"/>
        <c:tickLblPos val="nextTo"/>
        <c:spPr>
          <a:ln w="9525">
            <a:solidFill>
              <a:schemeClr val="tx1"/>
            </a:solidFill>
          </a:ln>
        </c:spPr>
        <c:crossAx val="33683712"/>
        <c:crosses val="autoZero"/>
        <c:auto val="1"/>
        <c:lblAlgn val="ctr"/>
        <c:lblOffset val="0"/>
        <c:tickLblSkip val="1"/>
        <c:noMultiLvlLbl val="0"/>
      </c:catAx>
      <c:valAx>
        <c:axId val="33683712"/>
        <c:scaling>
          <c:orientation val="minMax"/>
          <c:max val="2"/>
          <c:min val="0"/>
        </c:scaling>
        <c:delete val="0"/>
        <c:axPos val="l"/>
        <c:majorGridlines>
          <c:spPr>
            <a:ln>
              <a:solidFill>
                <a:schemeClr val="bg1">
                  <a:lumMod val="85000"/>
                </a:schemeClr>
              </a:solidFill>
              <a:prstDash val="sysDash"/>
            </a:ln>
          </c:spPr>
        </c:majorGridlines>
        <c:numFmt formatCode="0.0" sourceLinked="0"/>
        <c:majorTickMark val="in"/>
        <c:minorTickMark val="none"/>
        <c:tickLblPos val="nextTo"/>
        <c:spPr>
          <a:ln w="9525">
            <a:solidFill>
              <a:schemeClr val="tx1"/>
            </a:solidFill>
          </a:ln>
        </c:spPr>
        <c:crossAx val="33682176"/>
        <c:crosses val="autoZero"/>
        <c:crossBetween val="between"/>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Cadmium level</c:v>
                </c:pt>
              </c:strCache>
            </c:strRef>
          </c:tx>
          <c:spPr>
            <a:ln w="50800" cap="rnd">
              <a:solidFill>
                <a:srgbClr val="C00000"/>
              </a:solidFill>
              <a:miter lim="800000"/>
            </a:ln>
          </c:spPr>
          <c:marker>
            <c:symbol val="none"/>
          </c:marker>
          <c:cat>
            <c:strRef>
              <c:f>Sheet1!$B$1:$E$1</c:f>
              <c:strCache>
                <c:ptCount val="4"/>
                <c:pt idx="0">
                  <c:v>2003-2004</c:v>
                </c:pt>
                <c:pt idx="1">
                  <c:v>2005-2006</c:v>
                </c:pt>
                <c:pt idx="2">
                  <c:v>2007-2008</c:v>
                </c:pt>
                <c:pt idx="3">
                  <c:v>2009-2010</c:v>
                </c:pt>
              </c:strCache>
            </c:strRef>
          </c:cat>
          <c:val>
            <c:numRef>
              <c:f>Sheet1!$B$2:$E$2</c:f>
              <c:numCache>
                <c:formatCode>#,##0.0</c:formatCode>
                <c:ptCount val="4"/>
                <c:pt idx="0">
                  <c:v>11.2</c:v>
                </c:pt>
                <c:pt idx="1">
                  <c:v>9.6999999999999993</c:v>
                </c:pt>
                <c:pt idx="2">
                  <c:v>10</c:v>
                </c:pt>
                <c:pt idx="3">
                  <c:v>8</c:v>
                </c:pt>
              </c:numCache>
            </c:numRef>
          </c:val>
          <c:smooth val="0"/>
        </c:ser>
        <c:ser>
          <c:idx val="1"/>
          <c:order val="1"/>
          <c:tx>
            <c:strRef>
              <c:f>Sheet1!$A$3</c:f>
              <c:strCache>
                <c:ptCount val="1"/>
                <c:pt idx="0">
                  <c:v>Target cadmium level</c:v>
                </c:pt>
              </c:strCache>
            </c:strRef>
          </c:tx>
          <c:spPr>
            <a:ln w="50800" cap="rnd">
              <a:solidFill>
                <a:srgbClr val="000080"/>
              </a:solidFill>
              <a:miter lim="800000"/>
            </a:ln>
          </c:spPr>
          <c:marker>
            <c:symbol val="none"/>
          </c:marker>
          <c:cat>
            <c:strRef>
              <c:f>Sheet1!$B$1:$E$1</c:f>
              <c:strCache>
                <c:ptCount val="4"/>
                <c:pt idx="0">
                  <c:v>2003-2004</c:v>
                </c:pt>
                <c:pt idx="1">
                  <c:v>2005-2006</c:v>
                </c:pt>
                <c:pt idx="2">
                  <c:v>2007-2008</c:v>
                </c:pt>
                <c:pt idx="3">
                  <c:v>2009-2010</c:v>
                </c:pt>
              </c:strCache>
            </c:strRef>
          </c:cat>
          <c:val>
            <c:numRef>
              <c:f>Sheet1!$B$3:$E$3</c:f>
              <c:numCache>
                <c:formatCode>General</c:formatCode>
                <c:ptCount val="4"/>
              </c:numCache>
            </c:numRef>
          </c:val>
          <c:smooth val="0"/>
        </c:ser>
        <c:dLbls>
          <c:showLegendKey val="0"/>
          <c:showVal val="0"/>
          <c:showCatName val="0"/>
          <c:showSerName val="0"/>
          <c:showPercent val="0"/>
          <c:showBubbleSize val="0"/>
        </c:dLbls>
        <c:marker val="1"/>
        <c:smooth val="0"/>
        <c:axId val="114429312"/>
        <c:axId val="114447488"/>
      </c:lineChart>
      <c:catAx>
        <c:axId val="114429312"/>
        <c:scaling>
          <c:orientation val="minMax"/>
        </c:scaling>
        <c:delete val="0"/>
        <c:axPos val="b"/>
        <c:majorTickMark val="none"/>
        <c:minorTickMark val="in"/>
        <c:tickLblPos val="nextTo"/>
        <c:spPr>
          <a:ln w="9525">
            <a:solidFill>
              <a:schemeClr val="tx1"/>
            </a:solidFill>
          </a:ln>
        </c:spPr>
        <c:crossAx val="114447488"/>
        <c:crosses val="autoZero"/>
        <c:auto val="1"/>
        <c:lblAlgn val="ctr"/>
        <c:lblOffset val="0"/>
        <c:tickLblSkip val="1"/>
        <c:noMultiLvlLbl val="0"/>
      </c:catAx>
      <c:valAx>
        <c:axId val="114447488"/>
        <c:scaling>
          <c:orientation val="minMax"/>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14429312"/>
        <c:crosses val="autoZero"/>
        <c:crossBetween val="between"/>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07533698118244"/>
          <c:y val="5.6412315930388202E-2"/>
          <c:w val="0.87430790960451976"/>
          <c:h val="0.80499310570049698"/>
        </c:manualLayout>
      </c:layout>
      <c:lineChart>
        <c:grouping val="standard"/>
        <c:varyColors val="0"/>
        <c:ser>
          <c:idx val="0"/>
          <c:order val="0"/>
          <c:tx>
            <c:strRef>
              <c:f>Sheet1!$A$2</c:f>
              <c:strCache>
                <c:ptCount val="1"/>
                <c:pt idx="0">
                  <c:v>Phthalate level</c:v>
                </c:pt>
              </c:strCache>
            </c:strRef>
          </c:tx>
          <c:spPr>
            <a:ln w="50800" cap="rnd">
              <a:solidFill>
                <a:srgbClr val="C00000"/>
              </a:solidFill>
              <a:miter lim="800000"/>
            </a:ln>
          </c:spPr>
          <c:marker>
            <c:symbol val="none"/>
          </c:marker>
          <c:cat>
            <c:strRef>
              <c:f>Sheet1!$B$1:$G$1</c:f>
              <c:strCache>
                <c:ptCount val="6"/>
                <c:pt idx="0">
                  <c:v>1999-2000</c:v>
                </c:pt>
                <c:pt idx="1">
                  <c:v>2001-2002</c:v>
                </c:pt>
                <c:pt idx="2">
                  <c:v>2003-2004</c:v>
                </c:pt>
                <c:pt idx="3">
                  <c:v>2005-2006</c:v>
                </c:pt>
                <c:pt idx="4">
                  <c:v>2007-2008</c:v>
                </c:pt>
                <c:pt idx="5">
                  <c:v>2009-2010</c:v>
                </c:pt>
              </c:strCache>
            </c:strRef>
          </c:cat>
          <c:val>
            <c:numRef>
              <c:f>Sheet1!$B$2:$G$2</c:f>
              <c:numCache>
                <c:formatCode>#,##0.0</c:formatCode>
                <c:ptCount val="6"/>
                <c:pt idx="0">
                  <c:v>97.7</c:v>
                </c:pt>
                <c:pt idx="1">
                  <c:v>81.3</c:v>
                </c:pt>
                <c:pt idx="2">
                  <c:v>91.6</c:v>
                </c:pt>
                <c:pt idx="3">
                  <c:v>77.8</c:v>
                </c:pt>
                <c:pt idx="4">
                  <c:v>77.099999999999994</c:v>
                </c:pt>
                <c:pt idx="5">
                  <c:v>57.4</c:v>
                </c:pt>
              </c:numCache>
            </c:numRef>
          </c:val>
          <c:smooth val="0"/>
        </c:ser>
        <c:ser>
          <c:idx val="1"/>
          <c:order val="1"/>
          <c:tx>
            <c:strRef>
              <c:f>Sheet1!$A$3</c:f>
              <c:strCache>
                <c:ptCount val="1"/>
                <c:pt idx="0">
                  <c:v>Target phthalate level</c:v>
                </c:pt>
              </c:strCache>
            </c:strRef>
          </c:tx>
          <c:spPr>
            <a:ln w="50800" cap="rnd">
              <a:solidFill>
                <a:srgbClr val="000080"/>
              </a:solidFill>
              <a:miter lim="800000"/>
            </a:ln>
          </c:spPr>
          <c:marker>
            <c:symbol val="none"/>
          </c:marker>
          <c:cat>
            <c:strRef>
              <c:f>Sheet1!$B$1:$G$1</c:f>
              <c:strCache>
                <c:ptCount val="6"/>
                <c:pt idx="0">
                  <c:v>1999-2000</c:v>
                </c:pt>
                <c:pt idx="1">
                  <c:v>2001-2002</c:v>
                </c:pt>
                <c:pt idx="2">
                  <c:v>2003-2004</c:v>
                </c:pt>
                <c:pt idx="3">
                  <c:v>2005-2006</c:v>
                </c:pt>
                <c:pt idx="4">
                  <c:v>2007-2008</c:v>
                </c:pt>
                <c:pt idx="5">
                  <c:v>2009-2010</c:v>
                </c:pt>
              </c:strCache>
            </c:strRef>
          </c:cat>
          <c:val>
            <c:numRef>
              <c:f>Sheet1!$B$3:$G$3</c:f>
              <c:numCache>
                <c:formatCode>General</c:formatCode>
                <c:ptCount val="6"/>
              </c:numCache>
            </c:numRef>
          </c:val>
          <c:smooth val="0"/>
        </c:ser>
        <c:dLbls>
          <c:showLegendKey val="0"/>
          <c:showVal val="0"/>
          <c:showCatName val="0"/>
          <c:showSerName val="0"/>
          <c:showPercent val="0"/>
          <c:showBubbleSize val="0"/>
        </c:dLbls>
        <c:marker val="1"/>
        <c:smooth val="0"/>
        <c:axId val="114579712"/>
        <c:axId val="114581504"/>
      </c:lineChart>
      <c:catAx>
        <c:axId val="114579712"/>
        <c:scaling>
          <c:orientation val="minMax"/>
        </c:scaling>
        <c:delete val="0"/>
        <c:axPos val="b"/>
        <c:majorTickMark val="none"/>
        <c:minorTickMark val="in"/>
        <c:tickLblPos val="nextTo"/>
        <c:spPr>
          <a:ln w="9525">
            <a:solidFill>
              <a:schemeClr val="tx1"/>
            </a:solidFill>
          </a:ln>
        </c:spPr>
        <c:crossAx val="114581504"/>
        <c:crosses val="autoZero"/>
        <c:auto val="1"/>
        <c:lblAlgn val="ctr"/>
        <c:lblOffset val="0"/>
        <c:tickLblSkip val="1"/>
        <c:noMultiLvlLbl val="0"/>
      </c:catAx>
      <c:valAx>
        <c:axId val="114581504"/>
        <c:scaling>
          <c:orientation val="minMax"/>
          <c:max val="100"/>
          <c:min val="0"/>
        </c:scaling>
        <c:delete val="0"/>
        <c:axPos val="l"/>
        <c:majorGridlines>
          <c:spPr>
            <a:ln>
              <a:solidFill>
                <a:schemeClr val="bg1">
                  <a:lumMod val="85000"/>
                </a:schemeClr>
              </a:solidFill>
              <a:prstDash val="sysDash"/>
            </a:ln>
          </c:spPr>
        </c:majorGridlines>
        <c:numFmt formatCode="0" sourceLinked="0"/>
        <c:majorTickMark val="in"/>
        <c:minorTickMark val="none"/>
        <c:tickLblPos val="nextTo"/>
        <c:spPr>
          <a:ln w="9525">
            <a:solidFill>
              <a:schemeClr val="tx1"/>
            </a:solidFill>
          </a:ln>
        </c:spPr>
        <c:crossAx val="114579712"/>
        <c:crosses val="autoZero"/>
        <c:crossBetween val="between"/>
      </c:valAx>
    </c:plotArea>
    <c:plotVisOnly val="1"/>
    <c:dispBlanksAs val="gap"/>
    <c:showDLblsOverMax val="0"/>
  </c:chart>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1.emf"/></Relationships>
</file>

<file path=ppt/drawings/drawing1.xml><?xml version="1.0" encoding="utf-8"?>
<c:userShapes xmlns:c="http://schemas.openxmlformats.org/drawingml/2006/chart">
  <cdr:relSizeAnchor xmlns:cdr="http://schemas.openxmlformats.org/drawingml/2006/chartDrawing">
    <cdr:from>
      <cdr:x>0.35092</cdr:x>
      <cdr:y>0.00946</cdr:y>
    </cdr:from>
    <cdr:to>
      <cdr:x>0.51739</cdr:x>
      <cdr:y>0.05073</cdr:y>
    </cdr:to>
    <cdr:grpSp>
      <cdr:nvGrpSpPr>
        <cdr:cNvPr id="2" name="Group 1" descr="2000"/>
        <cdr:cNvGrpSpPr/>
      </cdr:nvGrpSpPr>
      <cdr:grpSpPr>
        <a:xfrm xmlns:a="http://schemas.openxmlformats.org/drawingml/2006/main">
          <a:off x="3087925" y="50813"/>
          <a:ext cx="1464855" cy="221676"/>
          <a:chOff x="3087925" y="50813"/>
          <a:chExt cx="1464855" cy="221676"/>
        </a:xfrm>
      </cdr:grpSpPr>
      <cdr:sp macro="" textlink="">
        <cdr:nvSpPr>
          <cdr:cNvPr id="4" name="Rectangle 3"/>
          <cdr:cNvSpPr>
            <a:spLocks xmlns:a="http://schemas.openxmlformats.org/drawingml/2006/main" noChangeArrowheads="1"/>
          </cdr:cNvSpPr>
        </cdr:nvSpPr>
        <cdr:spPr bwMode="auto">
          <a:xfrm xmlns:a="http://schemas.openxmlformats.org/drawingml/2006/main">
            <a:off x="3087925" y="86694"/>
            <a:ext cx="216204" cy="185795"/>
          </a:xfrm>
          <a:prstGeom xmlns:a="http://schemas.openxmlformats.org/drawingml/2006/main" prst="rect">
            <a:avLst/>
          </a:prstGeom>
          <a:solidFill xmlns:a="http://schemas.openxmlformats.org/drawingml/2006/main">
            <a:schemeClr val="accent1"/>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sp macro="" textlink="">
        <cdr:nvSpPr>
          <cdr:cNvPr id="5" name="TextBox 2"/>
          <cdr:cNvSpPr txBox="1"/>
        </cdr:nvSpPr>
        <cdr:spPr>
          <a:xfrm xmlns:a="http://schemas.openxmlformats.org/drawingml/2006/main">
            <a:off x="3314600" y="50813"/>
            <a:ext cx="1238180" cy="209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2000</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grpSp>
  </cdr:relSizeAnchor>
  <cdr:relSizeAnchor xmlns:cdr="http://schemas.openxmlformats.org/drawingml/2006/chartDrawing">
    <cdr:from>
      <cdr:x>0.54609</cdr:x>
      <cdr:y>0.00915</cdr:y>
    </cdr:from>
    <cdr:to>
      <cdr:x>0.71256</cdr:x>
      <cdr:y>0.05042</cdr:y>
    </cdr:to>
    <cdr:grpSp>
      <cdr:nvGrpSpPr>
        <cdr:cNvPr id="3" name="Group 2" descr="2009"/>
        <cdr:cNvGrpSpPr/>
      </cdr:nvGrpSpPr>
      <cdr:grpSpPr>
        <a:xfrm xmlns:a="http://schemas.openxmlformats.org/drawingml/2006/main">
          <a:off x="4805326" y="49148"/>
          <a:ext cx="1464854" cy="221675"/>
          <a:chOff x="4805326" y="49148"/>
          <a:chExt cx="1464854" cy="221675"/>
        </a:xfrm>
      </cdr:grpSpPr>
      <cdr:sp macro="" textlink="">
        <cdr:nvSpPr>
          <cdr:cNvPr id="6" name="Rectangle 5"/>
          <cdr:cNvSpPr>
            <a:spLocks xmlns:a="http://schemas.openxmlformats.org/drawingml/2006/main" noChangeArrowheads="1"/>
          </cdr:cNvSpPr>
        </cdr:nvSpPr>
        <cdr:spPr bwMode="auto">
          <a:xfrm xmlns:a="http://schemas.openxmlformats.org/drawingml/2006/main">
            <a:off x="4805326" y="85028"/>
            <a:ext cx="216204" cy="185795"/>
          </a:xfrm>
          <a:prstGeom xmlns:a="http://schemas.openxmlformats.org/drawingml/2006/main" prst="rect">
            <a:avLst/>
          </a:prstGeom>
          <a:solidFill xmlns:a="http://schemas.openxmlformats.org/drawingml/2006/main">
            <a:schemeClr val="tx2">
              <a:lumMod val="40000"/>
              <a:lumOff val="60000"/>
            </a:schemeClr>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sp macro="" textlink="">
        <cdr:nvSpPr>
          <cdr:cNvPr id="7" name="TextBox 2"/>
          <cdr:cNvSpPr txBox="1"/>
        </cdr:nvSpPr>
        <cdr:spPr>
          <a:xfrm xmlns:a="http://schemas.openxmlformats.org/drawingml/2006/main">
            <a:off x="5032001" y="49148"/>
            <a:ext cx="1238179" cy="2098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2009*</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0.35092</cdr:x>
      <cdr:y>0.00946</cdr:y>
    </cdr:from>
    <cdr:to>
      <cdr:x>0.51739</cdr:x>
      <cdr:y>0.05073</cdr:y>
    </cdr:to>
    <cdr:grpSp>
      <cdr:nvGrpSpPr>
        <cdr:cNvPr id="2" name="Group 1" descr="2005 through 2008"/>
        <cdr:cNvGrpSpPr/>
      </cdr:nvGrpSpPr>
      <cdr:grpSpPr>
        <a:xfrm xmlns:a="http://schemas.openxmlformats.org/drawingml/2006/main">
          <a:off x="3087925" y="50813"/>
          <a:ext cx="1464855" cy="221676"/>
          <a:chOff x="3087925" y="50813"/>
          <a:chExt cx="1464855" cy="221676"/>
        </a:xfrm>
      </cdr:grpSpPr>
      <cdr:sp macro="" textlink="">
        <cdr:nvSpPr>
          <cdr:cNvPr id="4" name="Rectangle 3"/>
          <cdr:cNvSpPr>
            <a:spLocks xmlns:a="http://schemas.openxmlformats.org/drawingml/2006/main" noChangeArrowheads="1"/>
          </cdr:cNvSpPr>
        </cdr:nvSpPr>
        <cdr:spPr bwMode="auto">
          <a:xfrm xmlns:a="http://schemas.openxmlformats.org/drawingml/2006/main">
            <a:off x="3087925" y="86694"/>
            <a:ext cx="216204" cy="185795"/>
          </a:xfrm>
          <a:prstGeom xmlns:a="http://schemas.openxmlformats.org/drawingml/2006/main" prst="rect">
            <a:avLst/>
          </a:prstGeom>
          <a:solidFill xmlns:a="http://schemas.openxmlformats.org/drawingml/2006/main">
            <a:schemeClr val="accent1">
              <a:lumMod val="40000"/>
              <a:lumOff val="60000"/>
            </a:schemeClr>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sp macro="" textlink="">
        <cdr:nvSpPr>
          <cdr:cNvPr id="5" name="TextBox 2"/>
          <cdr:cNvSpPr txBox="1"/>
        </cdr:nvSpPr>
        <cdr:spPr>
          <a:xfrm xmlns:a="http://schemas.openxmlformats.org/drawingml/2006/main">
            <a:off x="3314600" y="50813"/>
            <a:ext cx="1238180" cy="20985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2005-2008</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grpSp>
  </cdr:relSizeAnchor>
  <cdr:relSizeAnchor xmlns:cdr="http://schemas.openxmlformats.org/drawingml/2006/chartDrawing">
    <cdr:from>
      <cdr:x>0.54609</cdr:x>
      <cdr:y>0.00915</cdr:y>
    </cdr:from>
    <cdr:to>
      <cdr:x>0.71256</cdr:x>
      <cdr:y>0.05042</cdr:y>
    </cdr:to>
    <cdr:grpSp>
      <cdr:nvGrpSpPr>
        <cdr:cNvPr id="3" name="Group 2" descr="2009 though 2012"/>
        <cdr:cNvGrpSpPr/>
      </cdr:nvGrpSpPr>
      <cdr:grpSpPr>
        <a:xfrm xmlns:a="http://schemas.openxmlformats.org/drawingml/2006/main">
          <a:off x="4805326" y="49148"/>
          <a:ext cx="1464854" cy="221675"/>
          <a:chOff x="4805326" y="49148"/>
          <a:chExt cx="1464854" cy="221675"/>
        </a:xfrm>
      </cdr:grpSpPr>
      <cdr:sp macro="" textlink="">
        <cdr:nvSpPr>
          <cdr:cNvPr id="6" name="Rectangle 5"/>
          <cdr:cNvSpPr>
            <a:spLocks xmlns:a="http://schemas.openxmlformats.org/drawingml/2006/main" noChangeArrowheads="1"/>
          </cdr:cNvSpPr>
        </cdr:nvSpPr>
        <cdr:spPr bwMode="auto">
          <a:xfrm xmlns:a="http://schemas.openxmlformats.org/drawingml/2006/main">
            <a:off x="4805326" y="85028"/>
            <a:ext cx="216204" cy="185795"/>
          </a:xfrm>
          <a:prstGeom xmlns:a="http://schemas.openxmlformats.org/drawingml/2006/main" prst="rect">
            <a:avLst/>
          </a:prstGeom>
          <a:solidFill xmlns:a="http://schemas.openxmlformats.org/drawingml/2006/main">
            <a:schemeClr val="accent1"/>
          </a:solidFill>
          <a:ln xmlns:a="http://schemas.openxmlformats.org/drawingml/2006/main" w="9525">
            <a:solidFill>
              <a:schemeClr val="tx1"/>
            </a:solidFill>
            <a:miter lim="800000"/>
            <a:headEnd/>
            <a:tailEnd/>
          </a:ln>
        </cdr:spPr>
        <cdr:txBody>
          <a:bodyPr xmlns:a="http://schemas.openxmlformats.org/drawingml/2006/main" wrap="none"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a:p>
        </cdr:txBody>
      </cdr:sp>
      <cdr:sp macro="" textlink="">
        <cdr:nvSpPr>
          <cdr:cNvPr id="7" name="TextBox 2"/>
          <cdr:cNvSpPr txBox="1"/>
        </cdr:nvSpPr>
        <cdr:spPr>
          <a:xfrm xmlns:a="http://schemas.openxmlformats.org/drawingml/2006/main">
            <a:off x="5032001" y="49148"/>
            <a:ext cx="1238179" cy="20985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latin typeface="Tahoma" panose="020B0604030504040204" pitchFamily="34" charset="0"/>
                <a:ea typeface="Tahoma" panose="020B0604030504040204" pitchFamily="34" charset="0"/>
                <a:cs typeface="Tahoma" panose="020B0604030504040204" pitchFamily="34" charset="0"/>
              </a:rPr>
              <a:t>2009-2012</a:t>
            </a:r>
            <a:endParaRPr lang="en-US" sz="1400" dirty="0">
              <a:latin typeface="Tahoma" panose="020B0604030504040204" pitchFamily="34" charset="0"/>
              <a:ea typeface="Tahoma" panose="020B0604030504040204" pitchFamily="34" charset="0"/>
              <a:cs typeface="Tahoma" panose="020B0604030504040204" pitchFamily="34" charset="0"/>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0.18519</cdr:x>
      <cdr:y>0.30878</cdr:y>
    </cdr:from>
    <cdr:to>
      <cdr:x>0.21297</cdr:x>
      <cdr:y>0.43244</cdr:y>
    </cdr:to>
    <cdr:cxnSp macro="">
      <cdr:nvCxnSpPr>
        <cdr:cNvPr id="2" name="Straight Arrow Connector 1" descr="arrow"/>
        <cdr:cNvCxnSpPr/>
      </cdr:nvCxnSpPr>
      <cdr:spPr>
        <a:xfrm xmlns:a="http://schemas.openxmlformats.org/drawingml/2006/main">
          <a:off x="1524000" y="1270575"/>
          <a:ext cx="228625" cy="508815"/>
        </a:xfrm>
        <a:prstGeom xmlns:a="http://schemas.openxmlformats.org/drawingml/2006/main" prst="straightConnector1">
          <a:avLst/>
        </a:prstGeom>
        <a:ln xmlns:a="http://schemas.openxmlformats.org/drawingml/2006/main" w="22225">
          <a:solidFill>
            <a:schemeClr val="tx1">
              <a:lumMod val="50000"/>
              <a:lumOff val="50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0.75926</cdr:x>
      <cdr:y>0.3755</cdr:y>
    </cdr:from>
    <cdr:to>
      <cdr:x>0.91666</cdr:x>
      <cdr:y>0.51835</cdr:y>
    </cdr:to>
    <cdr:sp macro="" textlink="">
      <cdr:nvSpPr>
        <cdr:cNvPr id="4" name="TextBox 1" descr="130,000 students"/>
        <cdr:cNvSpPr txBox="1"/>
      </cdr:nvSpPr>
      <cdr:spPr>
        <a:xfrm xmlns:a="http://schemas.openxmlformats.org/drawingml/2006/main">
          <a:off x="6248400" y="1545089"/>
          <a:ext cx="1295339" cy="58779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b="1" i="1" dirty="0" smtClean="0">
              <a:solidFill>
                <a:schemeClr val="tx2"/>
              </a:solidFill>
            </a:rPr>
            <a:t>130,000</a:t>
          </a:r>
        </a:p>
        <a:p xmlns:a="http://schemas.openxmlformats.org/drawingml/2006/main">
          <a:pPr algn="ctr"/>
          <a:r>
            <a:rPr lang="en-US" sz="1600" b="1" i="1" dirty="0" smtClean="0">
              <a:solidFill>
                <a:schemeClr val="tx2"/>
              </a:solidFill>
            </a:rPr>
            <a:t>students</a:t>
          </a:r>
          <a:endParaRPr lang="en-US" sz="1600" b="1" i="1" dirty="0">
            <a:solidFill>
              <a:schemeClr val="tx2"/>
            </a:solidFill>
          </a:endParaRPr>
        </a:p>
      </cdr:txBody>
    </cdr:sp>
  </cdr:relSizeAnchor>
  <cdr:relSizeAnchor xmlns:cdr="http://schemas.openxmlformats.org/drawingml/2006/chartDrawing">
    <cdr:from>
      <cdr:x>0.85185</cdr:x>
      <cdr:y>0.5</cdr:y>
    </cdr:from>
    <cdr:to>
      <cdr:x>0.87037</cdr:x>
      <cdr:y>0.62245</cdr:y>
    </cdr:to>
    <cdr:cxnSp macro="">
      <cdr:nvCxnSpPr>
        <cdr:cNvPr id="5" name="Straight Arrow Connector 4" descr="arrow"/>
        <cdr:cNvCxnSpPr/>
      </cdr:nvCxnSpPr>
      <cdr:spPr>
        <a:xfrm xmlns:a="http://schemas.openxmlformats.org/drawingml/2006/main">
          <a:off x="7010400" y="2057400"/>
          <a:ext cx="152412" cy="503858"/>
        </a:xfrm>
        <a:prstGeom xmlns:a="http://schemas.openxmlformats.org/drawingml/2006/main" prst="straightConnector1">
          <a:avLst/>
        </a:prstGeom>
        <a:ln xmlns:a="http://schemas.openxmlformats.org/drawingml/2006/main" w="22225">
          <a:solidFill>
            <a:schemeClr val="tx1">
              <a:lumMod val="50000"/>
              <a:lumOff val="50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5138"/>
          </a:xfrm>
          <a:prstGeom prst="rect">
            <a:avLst/>
          </a:prstGeom>
        </p:spPr>
        <p:txBody>
          <a:bodyPr vert="horz" lIns="91325" tIns="45662" rIns="91325" bIns="45662"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1925" y="0"/>
            <a:ext cx="3036888" cy="465138"/>
          </a:xfrm>
          <a:prstGeom prst="rect">
            <a:avLst/>
          </a:prstGeom>
        </p:spPr>
        <p:txBody>
          <a:bodyPr vert="horz" lIns="91325" tIns="45662" rIns="91325" bIns="45662" rtlCol="0"/>
          <a:lstStyle>
            <a:lvl1pPr algn="r" fontAlgn="auto">
              <a:spcBef>
                <a:spcPts val="0"/>
              </a:spcBef>
              <a:spcAft>
                <a:spcPts val="0"/>
              </a:spcAft>
              <a:defRPr sz="1200">
                <a:latin typeface="+mn-lt"/>
              </a:defRPr>
            </a:lvl1pPr>
          </a:lstStyle>
          <a:p>
            <a:pPr>
              <a:defRPr/>
            </a:pPr>
            <a:fld id="{B8EFD201-A4FD-4752-A420-DF1516DAC99A}" type="datetimeFigureOut">
              <a:rPr lang="en-US"/>
              <a:pPr>
                <a:defRPr/>
              </a:pPr>
              <a:t>12/12/2014</a:t>
            </a:fld>
            <a:endParaRPr lang="en-US" dirty="0"/>
          </a:p>
        </p:txBody>
      </p:sp>
      <p:sp>
        <p:nvSpPr>
          <p:cNvPr id="4" name="Footer Placeholder 3"/>
          <p:cNvSpPr>
            <a:spLocks noGrp="1"/>
          </p:cNvSpPr>
          <p:nvPr>
            <p:ph type="ftr" sz="quarter" idx="2"/>
          </p:nvPr>
        </p:nvSpPr>
        <p:spPr>
          <a:xfrm>
            <a:off x="0" y="8829675"/>
            <a:ext cx="3036888" cy="465138"/>
          </a:xfrm>
          <a:prstGeom prst="rect">
            <a:avLst/>
          </a:prstGeom>
        </p:spPr>
        <p:txBody>
          <a:bodyPr vert="horz" lIns="91325" tIns="45662" rIns="91325" bIns="45662"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1925" y="8829675"/>
            <a:ext cx="3036888" cy="465138"/>
          </a:xfrm>
          <a:prstGeom prst="rect">
            <a:avLst/>
          </a:prstGeom>
        </p:spPr>
        <p:txBody>
          <a:bodyPr vert="horz" lIns="91325" tIns="45662" rIns="91325" bIns="45662" rtlCol="0" anchor="b"/>
          <a:lstStyle>
            <a:lvl1pPr algn="r" fontAlgn="auto">
              <a:spcBef>
                <a:spcPts val="0"/>
              </a:spcBef>
              <a:spcAft>
                <a:spcPts val="0"/>
              </a:spcAft>
              <a:defRPr sz="1200">
                <a:latin typeface="+mn-lt"/>
              </a:defRPr>
            </a:lvl1pPr>
          </a:lstStyle>
          <a:p>
            <a:pPr>
              <a:defRPr/>
            </a:pPr>
            <a:fld id="{0A6F6A72-51DC-447A-972B-9A734CC9E8E2}" type="slidenum">
              <a:rPr lang="en-US"/>
              <a:pPr>
                <a:defRPr/>
              </a:pPr>
              <a:t>‹#›</a:t>
            </a:fld>
            <a:endParaRPr lang="en-US" dirty="0"/>
          </a:p>
        </p:txBody>
      </p:sp>
    </p:spTree>
    <p:extLst>
      <p:ext uri="{BB962C8B-B14F-4D97-AF65-F5344CB8AC3E}">
        <p14:creationId xmlns:p14="http://schemas.microsoft.com/office/powerpoint/2010/main" val="3766783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70" tIns="46585" rIns="93170" bIns="46585"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3170" tIns="46585" rIns="93170" bIns="46585" rtlCol="0"/>
          <a:lstStyle>
            <a:lvl1pPr algn="r" fontAlgn="auto">
              <a:spcBef>
                <a:spcPts val="0"/>
              </a:spcBef>
              <a:spcAft>
                <a:spcPts val="0"/>
              </a:spcAft>
              <a:defRPr sz="1200">
                <a:latin typeface="+mn-lt"/>
              </a:defRPr>
            </a:lvl1pPr>
          </a:lstStyle>
          <a:p>
            <a:pPr>
              <a:defRPr/>
            </a:pPr>
            <a:fld id="{65159214-0636-46C9-BE32-8B4F020D13A8}" type="datetimeFigureOut">
              <a:rPr lang="en-US"/>
              <a:pPr>
                <a:defRPr/>
              </a:pPr>
              <a:t>12/12/2014</a:t>
            </a:fld>
            <a:endParaRPr lang="en-US" dirty="0"/>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3170" tIns="46585" rIns="93170" bIns="46585" rtlCol="0" anchor="ctr"/>
          <a:lstStyle/>
          <a:p>
            <a:pPr lvl="0"/>
            <a:endParaRPr lang="en-US" noProof="0" dirty="0"/>
          </a:p>
        </p:txBody>
      </p:sp>
      <p:sp>
        <p:nvSpPr>
          <p:cNvPr id="5" name="Notes Placeholder 4"/>
          <p:cNvSpPr>
            <a:spLocks noGrp="1"/>
          </p:cNvSpPr>
          <p:nvPr>
            <p:ph type="body" sz="quarter" idx="3"/>
          </p:nvPr>
        </p:nvSpPr>
        <p:spPr>
          <a:xfrm>
            <a:off x="701676" y="4416427"/>
            <a:ext cx="5607050" cy="4183063"/>
          </a:xfrm>
          <a:prstGeom prst="rect">
            <a:avLst/>
          </a:prstGeom>
        </p:spPr>
        <p:txBody>
          <a:bodyPr vert="horz" lIns="93170" tIns="46585" rIns="93170" bIns="4658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675"/>
            <a:ext cx="3038475" cy="465138"/>
          </a:xfrm>
          <a:prstGeom prst="rect">
            <a:avLst/>
          </a:prstGeom>
        </p:spPr>
        <p:txBody>
          <a:bodyPr vert="horz" lIns="93170" tIns="46585" rIns="93170" bIns="46585"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3170" tIns="46585" rIns="93170" bIns="46585" rtlCol="0" anchor="b"/>
          <a:lstStyle>
            <a:lvl1pPr algn="r" fontAlgn="auto">
              <a:spcBef>
                <a:spcPts val="0"/>
              </a:spcBef>
              <a:spcAft>
                <a:spcPts val="0"/>
              </a:spcAft>
              <a:defRPr sz="1200">
                <a:latin typeface="+mn-lt"/>
              </a:defRPr>
            </a:lvl1pPr>
          </a:lstStyle>
          <a:p>
            <a:pPr>
              <a:defRPr/>
            </a:pPr>
            <a:fld id="{45F01CA2-976B-48D9-8990-041447674341}" type="slidenum">
              <a:rPr lang="en-US"/>
              <a:pPr>
                <a:defRPr/>
              </a:pPr>
              <a:t>‹#›</a:t>
            </a:fld>
            <a:endParaRPr lang="en-US" dirty="0"/>
          </a:p>
        </p:txBody>
      </p:sp>
    </p:spTree>
    <p:extLst>
      <p:ext uri="{BB962C8B-B14F-4D97-AF65-F5344CB8AC3E}">
        <p14:creationId xmlns:p14="http://schemas.microsoft.com/office/powerpoint/2010/main" val="28386851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Placeholder 2"/>
          <p:cNvSpPr>
            <a:spLocks noGrp="1" noRot="1" noChangeAspect="1" noChangeArrowheads="1" noTextEdit="1"/>
          </p:cNvSpPr>
          <p:nvPr>
            <p:ph type="sldImg"/>
          </p:nvPr>
        </p:nvSpPr>
        <p:spPr>
          <a:ln/>
        </p:spPr>
      </p:sp>
      <p:sp>
        <p:nvSpPr>
          <p:cNvPr id="22531" name="Placeholder 3"/>
          <p:cNvSpPr>
            <a:spLocks noGrp="1" noChangeArrowheads="1"/>
          </p:cNvSpPr>
          <p:nvPr>
            <p:ph type="body" idx="1"/>
          </p:nvPr>
        </p:nvSpPr>
        <p:spPr>
          <a:noFill/>
          <a:ln/>
        </p:spPr>
        <p:txBody>
          <a:bodyPr>
            <a:normAutofit/>
          </a:bodyPr>
          <a:lstStyle/>
          <a:p>
            <a:pPr defTabSz="914349" eaLnBrk="1" fontAlgn="auto" hangingPunct="1">
              <a:spcBef>
                <a:spcPts val="0"/>
              </a:spcBef>
              <a:spcAft>
                <a:spcPts val="0"/>
              </a:spcAft>
              <a:defRPr/>
            </a:pPr>
            <a:endParaRPr lang="en-US" dirty="0">
              <a:ea typeface="ＭＳ Ｐゴシック" pitchFamily="-107" charset="-128"/>
            </a:endParaRPr>
          </a:p>
        </p:txBody>
      </p:sp>
      <p:sp>
        <p:nvSpPr>
          <p:cNvPr id="4" name="Footer Placeholder 3"/>
          <p:cNvSpPr>
            <a:spLocks noGrp="1"/>
          </p:cNvSpPr>
          <p:nvPr>
            <p:ph type="ftr" sz="quarter" idx="4"/>
          </p:nvPr>
        </p:nvSpPr>
        <p:spPr/>
        <p:txBody>
          <a:bodyPr/>
          <a:lstStyle/>
          <a:p>
            <a:pPr>
              <a:defRPr/>
            </a:pPr>
            <a:endParaRPr lang="en-US" dirty="0">
              <a:solidFill>
                <a:prstClr val="black"/>
              </a:solidFill>
            </a:endParaRPr>
          </a:p>
        </p:txBody>
      </p:sp>
      <p:sp>
        <p:nvSpPr>
          <p:cNvPr id="22533" name="Slide Number Placeholder 4"/>
          <p:cNvSpPr>
            <a:spLocks noGrp="1"/>
          </p:cNvSpPr>
          <p:nvPr>
            <p:ph type="sldNum" sz="quarter" idx="5"/>
          </p:nvPr>
        </p:nvSpPr>
        <p:spPr>
          <a:noFill/>
        </p:spPr>
        <p:txBody>
          <a:bodyPr/>
          <a:lstStyle/>
          <a:p>
            <a:fld id="{9F8648A1-516E-474F-A172-5638897DB8D1}" type="slidenum">
              <a:rPr lang="en-US">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696549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3400" y="4267200"/>
            <a:ext cx="6096000" cy="502920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fontScale="85000" lnSpcReduction="20000"/>
          </a:bodyPr>
          <a:lstStyle/>
          <a:p>
            <a:pPr marL="0" indent="0">
              <a:buFontTx/>
              <a:buNone/>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4876800"/>
          </a:xfrm>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16</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 y="4038600"/>
            <a:ext cx="6781800" cy="5181600"/>
          </a:xfrm>
        </p:spPr>
        <p:txBody>
          <a:bodyPr>
            <a:normAutofit fontScale="92500" lnSpcReduction="10000"/>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4267200"/>
            <a:ext cx="5608320" cy="3874770"/>
          </a:xfrm>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8600" y="4267200"/>
            <a:ext cx="6629400" cy="46482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28600" y="4267200"/>
            <a:ext cx="6141720" cy="43434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4416430"/>
            <a:ext cx="6324600" cy="4183063"/>
          </a:xfrm>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 y="4267200"/>
            <a:ext cx="6934200" cy="4724400"/>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2" y="4415792"/>
            <a:ext cx="6553200" cy="457581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8602" y="4415792"/>
            <a:ext cx="6553200" cy="457581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138858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4038600"/>
            <a:ext cx="7010400" cy="5257800"/>
          </a:xfrm>
        </p:spPr>
        <p:txBody>
          <a:bodyPr>
            <a:noAutofit/>
          </a:bodyPr>
          <a:lstStyle/>
          <a:p>
            <a:pPr marL="171450" lvl="0" indent="-171450">
              <a:buFont typeface="Arial" panose="020B0604020202020204" pitchFamily="34" charset="0"/>
              <a:buChar char="•"/>
            </a:pPr>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3962400"/>
            <a:ext cx="7010400" cy="5334000"/>
          </a:xfrm>
        </p:spPr>
        <p:txBody>
          <a:bodyPr>
            <a:normAutofit/>
          </a:bodyPr>
          <a:lstStyle/>
          <a:p>
            <a:pPr lvl="0"/>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12/12/2014</a:t>
            </a:fld>
            <a:endParaRPr lang="en-US" dirty="0" smtClean="0">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2400" y="4267200"/>
            <a:ext cx="6705600" cy="5029200"/>
          </a:xfrm>
        </p:spPr>
        <p:txBody>
          <a:bodyPr>
            <a:normAutofit fontScale="92500" lnSpcReduction="20000"/>
          </a:bodyPr>
          <a:lstStyle/>
          <a:p>
            <a:pPr lvl="0"/>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solidFill>
                  <a:prstClr val="black"/>
                </a:solidFill>
              </a:rPr>
              <a:pPr/>
              <a:t>31</a:t>
            </a:fld>
            <a:endParaRPr lang="en-US" dirty="0">
              <a:solidFill>
                <a:prstClr val="black"/>
              </a:solidFill>
            </a:endParaRPr>
          </a:p>
        </p:txBody>
      </p:sp>
    </p:spTree>
    <p:extLst>
      <p:ext uri="{BB962C8B-B14F-4D97-AF65-F5344CB8AC3E}">
        <p14:creationId xmlns:p14="http://schemas.microsoft.com/office/powerpoint/2010/main" val="3081484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 y="4267200"/>
            <a:ext cx="6858000" cy="4724400"/>
          </a:xfrm>
        </p:spPr>
        <p:txBody>
          <a:bodyPr>
            <a:normAutofit/>
          </a:bodyPr>
          <a:lstStyle/>
          <a:p>
            <a:pPr lvl="0"/>
            <a:endParaRPr lang="en-US" dirty="0"/>
          </a:p>
        </p:txBody>
      </p:sp>
      <p:sp>
        <p:nvSpPr>
          <p:cNvPr id="13" name="Slide Image Placeholder 12"/>
          <p:cNvSpPr>
            <a:spLocks noGrp="1" noRot="1" noChangeAspect="1"/>
          </p:cNvSpPr>
          <p:nvPr>
            <p:ph type="sldImg"/>
          </p:nvPr>
        </p:nvSpPr>
        <p:spPr>
          <a:xfrm>
            <a:off x="1220788" y="457200"/>
            <a:ext cx="4641850" cy="3482975"/>
          </a:xfrm>
        </p:spPr>
      </p:sp>
      <p:sp>
        <p:nvSpPr>
          <p:cNvPr id="2" name="Slide Number Placeholder 1"/>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32657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252653"/>
            <a:ext cx="7010400" cy="4891346"/>
          </a:xfrm>
        </p:spPr>
        <p:txBody>
          <a:bodyPr>
            <a:noAutofit/>
          </a:bodyPr>
          <a:lstStyle/>
          <a:p>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0814849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416430"/>
            <a:ext cx="7010400" cy="4183063"/>
          </a:xfrm>
        </p:spPr>
        <p:txBody>
          <a:bodyPr/>
          <a:lstStyle/>
          <a:p>
            <a:pPr lvl="0"/>
            <a:endParaRPr lang="en-US" dirty="0"/>
          </a:p>
        </p:txBody>
      </p:sp>
      <p:sp>
        <p:nvSpPr>
          <p:cNvPr id="4" name="Slide Number Placeholder 3"/>
          <p:cNvSpPr>
            <a:spLocks noGrp="1"/>
          </p:cNvSpPr>
          <p:nvPr>
            <p:ph type="sldNum" sz="quarter" idx="10"/>
          </p:nvPr>
        </p:nvSpPr>
        <p:spPr/>
        <p:txBody>
          <a:bodyPr/>
          <a:lstStyle/>
          <a:p>
            <a:fld id="{2D8C1848-7B76-4953-99F7-6C79A0C568CD}"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081484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 y="4416430"/>
            <a:ext cx="6858000" cy="4183063"/>
          </a:xfrm>
        </p:spPr>
        <p:txBody>
          <a:bodyPr>
            <a:normAutofit lnSpcReduction="10000"/>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35</a:t>
            </a:fld>
            <a:endParaRPr lang="en-US" dirty="0">
              <a:solidFill>
                <a:prstClr val="black"/>
              </a:solidFill>
            </a:endParaRPr>
          </a:p>
        </p:txBody>
      </p:sp>
    </p:spTree>
    <p:extLst>
      <p:ext uri="{BB962C8B-B14F-4D97-AF65-F5344CB8AC3E}">
        <p14:creationId xmlns:p14="http://schemas.microsoft.com/office/powerpoint/2010/main" val="820901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pPr>
                <a:defRPr/>
              </a:pPr>
              <a:t>36</a:t>
            </a:fld>
            <a:endParaRPr lang="en-US" dirty="0"/>
          </a:p>
        </p:txBody>
      </p:sp>
    </p:spTree>
    <p:extLst>
      <p:ext uri="{BB962C8B-B14F-4D97-AF65-F5344CB8AC3E}">
        <p14:creationId xmlns:p14="http://schemas.microsoft.com/office/powerpoint/2010/main" val="2428095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233363"/>
            <a:ext cx="4648200" cy="3486150"/>
          </a:xfrm>
        </p:spPr>
      </p:sp>
      <p:sp>
        <p:nvSpPr>
          <p:cNvPr id="4" name="Slide Number Placeholder 3"/>
          <p:cNvSpPr>
            <a:spLocks noGrp="1"/>
          </p:cNvSpPr>
          <p:nvPr>
            <p:ph type="sldNum" sz="quarter" idx="10"/>
          </p:nvPr>
        </p:nvSpPr>
        <p:spPr/>
        <p:txBody>
          <a:bodyPr/>
          <a:lstStyle/>
          <a:p>
            <a:fld id="{89707C1A-6DE4-46CA-8024-DC50B288238F}" type="slidenum">
              <a:rPr lang="en-US" smtClean="0"/>
              <a:t>37</a:t>
            </a:fld>
            <a:endParaRPr lang="en-US"/>
          </a:p>
        </p:txBody>
      </p:sp>
    </p:spTree>
    <p:extLst>
      <p:ext uri="{BB962C8B-B14F-4D97-AF65-F5344CB8AC3E}">
        <p14:creationId xmlns:p14="http://schemas.microsoft.com/office/powerpoint/2010/main" val="2817352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85763"/>
            <a:ext cx="4648200" cy="3486150"/>
          </a:xfrm>
        </p:spPr>
      </p:sp>
      <p:sp>
        <p:nvSpPr>
          <p:cNvPr id="4" name="Slide Number Placeholder 3"/>
          <p:cNvSpPr>
            <a:spLocks noGrp="1"/>
          </p:cNvSpPr>
          <p:nvPr>
            <p:ph type="sldNum" sz="quarter" idx="10"/>
          </p:nvPr>
        </p:nvSpPr>
        <p:spPr/>
        <p:txBody>
          <a:bodyPr/>
          <a:lstStyle/>
          <a:p>
            <a:fld id="{89707C1A-6DE4-46CA-8024-DC50B288238F}" type="slidenum">
              <a:rPr lang="en-US" smtClean="0"/>
              <a:t>38</a:t>
            </a:fld>
            <a:endParaRPr lang="en-US"/>
          </a:p>
        </p:txBody>
      </p:sp>
    </p:spTree>
    <p:extLst>
      <p:ext uri="{BB962C8B-B14F-4D97-AF65-F5344CB8AC3E}">
        <p14:creationId xmlns:p14="http://schemas.microsoft.com/office/powerpoint/2010/main" val="1659512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563" y="690563"/>
            <a:ext cx="6389687" cy="4794250"/>
          </a:xfrm>
        </p:spPr>
      </p:sp>
      <p:sp>
        <p:nvSpPr>
          <p:cNvPr id="4" name="Slide Number Placeholder 3"/>
          <p:cNvSpPr>
            <a:spLocks noGrp="1"/>
          </p:cNvSpPr>
          <p:nvPr>
            <p:ph type="sldNum" sz="quarter" idx="10"/>
          </p:nvPr>
        </p:nvSpPr>
        <p:spPr/>
        <p:txBody>
          <a:bodyPr/>
          <a:lstStyle/>
          <a:p>
            <a:fld id="{89707C1A-6DE4-46CA-8024-DC50B288238F}" type="slidenum">
              <a:rPr lang="en-US" smtClean="0"/>
              <a:t>39</a:t>
            </a:fld>
            <a:endParaRPr lang="en-US"/>
          </a:p>
        </p:txBody>
      </p:sp>
    </p:spTree>
    <p:extLst>
      <p:ext uri="{BB962C8B-B14F-4D97-AF65-F5344CB8AC3E}">
        <p14:creationId xmlns:p14="http://schemas.microsoft.com/office/powerpoint/2010/main" val="2868792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89707C1A-6DE4-46CA-8024-DC50B288238F}" type="slidenum">
              <a:rPr lang="en-US" smtClean="0"/>
              <a:t>40</a:t>
            </a:fld>
            <a:endParaRPr lang="en-US"/>
          </a:p>
        </p:txBody>
      </p:sp>
    </p:spTree>
    <p:extLst>
      <p:ext uri="{BB962C8B-B14F-4D97-AF65-F5344CB8AC3E}">
        <p14:creationId xmlns:p14="http://schemas.microsoft.com/office/powerpoint/2010/main" val="3545210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5F01CA2-976B-48D9-8990-041447674341}"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385763"/>
            <a:ext cx="5072063" cy="3805237"/>
          </a:xfrm>
        </p:spPr>
      </p:sp>
      <p:sp>
        <p:nvSpPr>
          <p:cNvPr id="4" name="Slide Number Placeholder 3"/>
          <p:cNvSpPr>
            <a:spLocks noGrp="1"/>
          </p:cNvSpPr>
          <p:nvPr>
            <p:ph type="sldNum" sz="quarter" idx="10"/>
          </p:nvPr>
        </p:nvSpPr>
        <p:spPr/>
        <p:txBody>
          <a:bodyPr/>
          <a:lstStyle/>
          <a:p>
            <a:fld id="{89707C1A-6DE4-46CA-8024-DC50B288238F}" type="slidenum">
              <a:rPr lang="en-US" smtClean="0"/>
              <a:t>41</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5210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690563"/>
            <a:ext cx="6394450" cy="4795837"/>
          </a:xfrm>
        </p:spPr>
      </p:sp>
      <p:sp>
        <p:nvSpPr>
          <p:cNvPr id="4" name="Slide Number Placeholder 3"/>
          <p:cNvSpPr>
            <a:spLocks noGrp="1"/>
          </p:cNvSpPr>
          <p:nvPr>
            <p:ph type="sldNum" sz="quarter" idx="10"/>
          </p:nvPr>
        </p:nvSpPr>
        <p:spPr/>
        <p:txBody>
          <a:bodyPr/>
          <a:lstStyle/>
          <a:p>
            <a:fld id="{89707C1A-6DE4-46CA-8024-DC50B288238F}" type="slidenum">
              <a:rPr lang="en-US" smtClean="0"/>
              <a:t>42</a:t>
            </a:fld>
            <a:endParaRPr lang="en-US"/>
          </a:p>
        </p:txBody>
      </p:sp>
    </p:spTree>
    <p:extLst>
      <p:ext uri="{BB962C8B-B14F-4D97-AF65-F5344CB8AC3E}">
        <p14:creationId xmlns:p14="http://schemas.microsoft.com/office/powerpoint/2010/main" val="4949348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538163"/>
            <a:ext cx="6318250" cy="4738687"/>
          </a:xfrm>
        </p:spPr>
      </p:sp>
      <p:sp>
        <p:nvSpPr>
          <p:cNvPr id="4" name="Slide Number Placeholder 3"/>
          <p:cNvSpPr>
            <a:spLocks noGrp="1"/>
          </p:cNvSpPr>
          <p:nvPr>
            <p:ph type="sldNum" sz="quarter" idx="10"/>
          </p:nvPr>
        </p:nvSpPr>
        <p:spPr/>
        <p:txBody>
          <a:bodyPr/>
          <a:lstStyle/>
          <a:p>
            <a:fld id="{89707C1A-6DE4-46CA-8024-DC50B288238F}" type="slidenum">
              <a:rPr lang="en-US" smtClean="0"/>
              <a:t>43</a:t>
            </a:fld>
            <a:endParaRPr lang="en-US"/>
          </a:p>
        </p:txBody>
      </p:sp>
    </p:spTree>
    <p:extLst>
      <p:ext uri="{BB962C8B-B14F-4D97-AF65-F5344CB8AC3E}">
        <p14:creationId xmlns:p14="http://schemas.microsoft.com/office/powerpoint/2010/main" val="528663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614363"/>
            <a:ext cx="6357938" cy="4768850"/>
          </a:xfrm>
        </p:spPr>
      </p:sp>
      <p:sp>
        <p:nvSpPr>
          <p:cNvPr id="4" name="Slide Number Placeholder 3"/>
          <p:cNvSpPr>
            <a:spLocks noGrp="1"/>
          </p:cNvSpPr>
          <p:nvPr>
            <p:ph type="sldNum" sz="quarter" idx="10"/>
          </p:nvPr>
        </p:nvSpPr>
        <p:spPr/>
        <p:txBody>
          <a:bodyPr/>
          <a:lstStyle/>
          <a:p>
            <a:fld id="{89707C1A-6DE4-46CA-8024-DC50B288238F}" type="slidenum">
              <a:rPr lang="en-US" smtClean="0"/>
              <a:t>44</a:t>
            </a:fld>
            <a:endParaRPr lang="en-US"/>
          </a:p>
        </p:txBody>
      </p:sp>
    </p:spTree>
    <p:extLst>
      <p:ext uri="{BB962C8B-B14F-4D97-AF65-F5344CB8AC3E}">
        <p14:creationId xmlns:p14="http://schemas.microsoft.com/office/powerpoint/2010/main" val="12872644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975" y="614363"/>
            <a:ext cx="6242050" cy="4681537"/>
          </a:xfrm>
        </p:spPr>
      </p:sp>
      <p:sp>
        <p:nvSpPr>
          <p:cNvPr id="4" name="Slide Number Placeholder 3"/>
          <p:cNvSpPr>
            <a:spLocks noGrp="1"/>
          </p:cNvSpPr>
          <p:nvPr>
            <p:ph type="sldNum" sz="quarter" idx="10"/>
          </p:nvPr>
        </p:nvSpPr>
        <p:spPr/>
        <p:txBody>
          <a:bodyPr/>
          <a:lstStyle/>
          <a:p>
            <a:fld id="{89707C1A-6DE4-46CA-8024-DC50B288238F}" type="slidenum">
              <a:rPr lang="en-US" smtClean="0"/>
              <a:t>45</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6176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8575" y="233363"/>
            <a:ext cx="4260850" cy="3197225"/>
          </a:xfrm>
        </p:spPr>
      </p:sp>
      <p:sp>
        <p:nvSpPr>
          <p:cNvPr id="4" name="Slide Number Placeholder 3"/>
          <p:cNvSpPr>
            <a:spLocks noGrp="1"/>
          </p:cNvSpPr>
          <p:nvPr>
            <p:ph type="sldNum" sz="quarter" idx="10"/>
          </p:nvPr>
        </p:nvSpPr>
        <p:spPr/>
        <p:txBody>
          <a:bodyPr/>
          <a:lstStyle/>
          <a:p>
            <a:fld id="{89707C1A-6DE4-46CA-8024-DC50B288238F}" type="slidenum">
              <a:rPr lang="en-US" smtClean="0"/>
              <a:t>46</a:t>
            </a:fld>
            <a:endParaRPr lang="en-US"/>
          </a:p>
        </p:txBody>
      </p:sp>
    </p:spTree>
    <p:extLst>
      <p:ext uri="{BB962C8B-B14F-4D97-AF65-F5344CB8AC3E}">
        <p14:creationId xmlns:p14="http://schemas.microsoft.com/office/powerpoint/2010/main" val="35452101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775" y="690563"/>
            <a:ext cx="6394450" cy="4795837"/>
          </a:xfrm>
        </p:spPr>
      </p:sp>
      <p:sp>
        <p:nvSpPr>
          <p:cNvPr id="4" name="Slide Number Placeholder 3"/>
          <p:cNvSpPr>
            <a:spLocks noGrp="1"/>
          </p:cNvSpPr>
          <p:nvPr>
            <p:ph type="sldNum" sz="quarter" idx="10"/>
          </p:nvPr>
        </p:nvSpPr>
        <p:spPr/>
        <p:txBody>
          <a:bodyPr/>
          <a:lstStyle/>
          <a:p>
            <a:fld id="{89707C1A-6DE4-46CA-8024-DC50B288238F}" type="slidenum">
              <a:rPr lang="en-US" smtClean="0"/>
              <a:t>47</a:t>
            </a:fld>
            <a:endParaRPr lang="en-US"/>
          </a:p>
        </p:txBody>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52101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363" y="690563"/>
            <a:ext cx="6481762" cy="4862512"/>
          </a:xfrm>
        </p:spPr>
      </p:sp>
      <p:sp>
        <p:nvSpPr>
          <p:cNvPr id="4" name="Slide Number Placeholder 3"/>
          <p:cNvSpPr>
            <a:spLocks noGrp="1"/>
          </p:cNvSpPr>
          <p:nvPr>
            <p:ph type="sldNum" sz="quarter" idx="10"/>
          </p:nvPr>
        </p:nvSpPr>
        <p:spPr/>
        <p:txBody>
          <a:bodyPr/>
          <a:lstStyle/>
          <a:p>
            <a:fld id="{89707C1A-6DE4-46CA-8024-DC50B288238F}" type="slidenum">
              <a:rPr lang="en-US" smtClean="0"/>
              <a:t>48</a:t>
            </a:fld>
            <a:endParaRPr lang="en-US"/>
          </a:p>
        </p:txBody>
      </p:sp>
    </p:spTree>
    <p:extLst>
      <p:ext uri="{BB962C8B-B14F-4D97-AF65-F5344CB8AC3E}">
        <p14:creationId xmlns:p14="http://schemas.microsoft.com/office/powerpoint/2010/main" val="26035759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Arial" panose="020B0604020202020204" pitchFamily="34" charset="0"/>
              <a:buNone/>
            </a:pPr>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71D5C-0670-41C8-B435-462087EB516B}" type="slidenum">
              <a:rPr lang="en-US" smtClean="0"/>
              <a:pPr fontAlgn="base">
                <a:spcBef>
                  <a:spcPct val="0"/>
                </a:spcBef>
                <a:spcAft>
                  <a:spcPct val="0"/>
                </a:spcAft>
                <a:defRPr/>
              </a:pPr>
              <a:t>49</a:t>
            </a:fld>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50</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12/12/2014</a:t>
            </a:fld>
            <a:endParaRPr lang="en-US" dirty="0" smtClean="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0"/>
              </a:spcBef>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0" indent="0">
              <a:buFont typeface="Arial" panose="020B0604020202020204" pitchFamily="34" charset="0"/>
              <a:buNone/>
            </a:pPr>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51</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12/12/2014</a:t>
            </a:fld>
            <a:endParaRPr lang="en-US" dirty="0" smtClean="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4A05CECD-26D6-4AE7-B742-15E57311EBA3}" type="slidenum">
              <a:rPr lang="en-US" smtClean="0"/>
              <a:pPr>
                <a:defRPr/>
              </a:pPr>
              <a:t>52</a:t>
            </a:fld>
            <a:endParaRPr lang="en-US" dirty="0"/>
          </a:p>
        </p:txBody>
      </p:sp>
    </p:spTree>
    <p:extLst>
      <p:ext uri="{BB962C8B-B14F-4D97-AF65-F5344CB8AC3E}">
        <p14:creationId xmlns:p14="http://schemas.microsoft.com/office/powerpoint/2010/main" val="393713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53</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12/12/2014</a:t>
            </a:fld>
            <a:endParaRPr lang="en-US" dirty="0" smtClean="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54</a:t>
            </a:fld>
            <a:endParaRPr lang="en-US" dirty="0"/>
          </a:p>
        </p:txBody>
      </p:sp>
    </p:spTree>
    <p:extLst>
      <p:ext uri="{BB962C8B-B14F-4D97-AF65-F5344CB8AC3E}">
        <p14:creationId xmlns:p14="http://schemas.microsoft.com/office/powerpoint/2010/main" val="964670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1402D402-D8ED-4D78-BD4E-CEBC15D71EDE}" type="slidenum">
              <a:rPr lang="en-US" smtClean="0"/>
              <a:pPr/>
              <a:t>55</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AE37134-3AC0-4B01-9549-6AC6ADBA7921}" type="slidenum">
              <a:rPr lang="en-US" smtClean="0"/>
              <a:pPr/>
              <a:t>56</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A6ACA107-4C0E-4A69-8B4E-4CD8627E3435}" type="slidenum">
              <a:rPr lang="en-US" sz="1200" smtClean="0"/>
              <a:pPr eaLnBrk="1" hangingPunct="1"/>
              <a:t>57</a:t>
            </a:fld>
            <a:endParaRPr lang="en-US" sz="1200" dirty="0" smtClean="0"/>
          </a:p>
        </p:txBody>
      </p:sp>
      <p:sp>
        <p:nvSpPr>
          <p:cNvPr id="57347"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BD438AD4-A4A7-4E4F-B250-EBA6DA17498A}" type="slidenum">
              <a:rPr lang="en-US" sz="1200"/>
              <a:pPr algn="r" eaLnBrk="1" hangingPunct="1"/>
              <a:t>57</a:t>
            </a:fld>
            <a:endParaRPr lang="en-US" sz="1200" dirty="0"/>
          </a:p>
        </p:txBody>
      </p:sp>
      <p:sp>
        <p:nvSpPr>
          <p:cNvPr id="57348"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8" rIns="93150" bIns="46578"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7D6F1ED8-072F-4BD2-9B76-27BDDC954BA3}" type="slidenum">
              <a:rPr lang="en-US" sz="1200"/>
              <a:pPr algn="r" eaLnBrk="1" hangingPunct="1"/>
              <a:t>57</a:t>
            </a:fld>
            <a:endParaRPr lang="en-US" sz="1200" dirty="0"/>
          </a:p>
        </p:txBody>
      </p:sp>
      <p:sp>
        <p:nvSpPr>
          <p:cNvPr id="57349" name="Rectangle 2"/>
          <p:cNvSpPr>
            <a:spLocks noGrp="1" noRot="1" noChangeAspect="1" noChangeArrowheads="1" noTextEdit="1"/>
          </p:cNvSpPr>
          <p:nvPr>
            <p:ph type="sldImg"/>
          </p:nvPr>
        </p:nvSpPr>
        <p:spPr>
          <a:ln/>
        </p:spPr>
      </p:sp>
      <p:sp>
        <p:nvSpPr>
          <p:cNvPr id="57350" name="Notes Placeholder 9"/>
          <p:cNvSpPr>
            <a:spLocks noGrp="1"/>
          </p:cNvSpPr>
          <p:nvPr/>
        </p:nvSpPr>
        <p:spPr bwMode="auto">
          <a:xfrm>
            <a:off x="701675" y="4416427"/>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lstStyle/>
          <a:p>
            <a:pPr>
              <a:spcBef>
                <a:spcPct val="30000"/>
              </a:spcBef>
            </a:pPr>
            <a:endParaRPr lang="en-US" sz="1200" dirty="0"/>
          </a:p>
        </p:txBody>
      </p:sp>
      <p:sp>
        <p:nvSpPr>
          <p:cNvPr id="57351" name="Rectangle 3"/>
          <p:cNvSpPr>
            <a:spLocks noGrp="1" noChangeArrowheads="1"/>
          </p:cNvSpPr>
          <p:nvPr>
            <p:ph type="body" idx="3"/>
          </p:nvPr>
        </p:nvSpPr>
        <p:spPr>
          <a:xfrm>
            <a:off x="854075" y="45688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Arial" panose="020B0604020202020204" pitchFamily="34" charset="0"/>
              <a:buNone/>
            </a:pPr>
            <a:endParaRPr lang="en-US" dirty="0" smtClean="0">
              <a:latin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pPr/>
              <a:t>58</a:t>
            </a:fld>
            <a:endParaRPr lang="en-US" dirty="0"/>
          </a:p>
        </p:txBody>
      </p:sp>
    </p:spTree>
    <p:extLst>
      <p:ext uri="{BB962C8B-B14F-4D97-AF65-F5344CB8AC3E}">
        <p14:creationId xmlns:p14="http://schemas.microsoft.com/office/powerpoint/2010/main" val="12795788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A6ACA107-4C0E-4A69-8B4E-4CD8627E3435}" type="slidenum">
              <a:rPr lang="en-US" sz="1200" smtClean="0"/>
              <a:pPr eaLnBrk="1" hangingPunct="1"/>
              <a:t>59</a:t>
            </a:fld>
            <a:endParaRPr lang="en-US" sz="1200" dirty="0" smtClean="0"/>
          </a:p>
        </p:txBody>
      </p:sp>
      <p:sp>
        <p:nvSpPr>
          <p:cNvPr id="57347"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BD438AD4-A4A7-4E4F-B250-EBA6DA17498A}" type="slidenum">
              <a:rPr lang="en-US" sz="1200"/>
              <a:pPr algn="r" eaLnBrk="1" hangingPunct="1"/>
              <a:t>59</a:t>
            </a:fld>
            <a:endParaRPr lang="en-US" sz="1200" dirty="0"/>
          </a:p>
        </p:txBody>
      </p:sp>
      <p:sp>
        <p:nvSpPr>
          <p:cNvPr id="57348"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0" tIns="46578" rIns="93150" bIns="46578"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7D6F1ED8-072F-4BD2-9B76-27BDDC954BA3}" type="slidenum">
              <a:rPr lang="en-US" sz="1200"/>
              <a:pPr algn="r" eaLnBrk="1" hangingPunct="1"/>
              <a:t>59</a:t>
            </a:fld>
            <a:endParaRPr lang="en-US" sz="1200" dirty="0"/>
          </a:p>
        </p:txBody>
      </p:sp>
      <p:sp>
        <p:nvSpPr>
          <p:cNvPr id="57349" name="Rectangle 2"/>
          <p:cNvSpPr>
            <a:spLocks noGrp="1" noRot="1" noChangeAspect="1" noChangeArrowheads="1" noTextEdit="1"/>
          </p:cNvSpPr>
          <p:nvPr>
            <p:ph type="sldImg"/>
          </p:nvPr>
        </p:nvSpPr>
        <p:spPr>
          <a:ln/>
        </p:spPr>
      </p:sp>
      <p:sp>
        <p:nvSpPr>
          <p:cNvPr id="57350" name="Notes Placeholder 9"/>
          <p:cNvSpPr>
            <a:spLocks noGrp="1"/>
          </p:cNvSpPr>
          <p:nvPr/>
        </p:nvSpPr>
        <p:spPr bwMode="auto">
          <a:xfrm>
            <a:off x="701675" y="4416427"/>
            <a:ext cx="560705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3" rIns="93165" bIns="46583"/>
          <a:lstStyle/>
          <a:p>
            <a:pPr>
              <a:spcBef>
                <a:spcPct val="30000"/>
              </a:spcBef>
            </a:pPr>
            <a:endParaRPr lang="en-US" sz="1200" dirty="0"/>
          </a:p>
        </p:txBody>
      </p:sp>
      <p:sp>
        <p:nvSpPr>
          <p:cNvPr id="57351" name="Rectangle 3"/>
          <p:cNvSpPr>
            <a:spLocks noGrp="1" noChangeArrowheads="1"/>
          </p:cNvSpPr>
          <p:nvPr>
            <p:ph type="body" idx="3"/>
          </p:nvPr>
        </p:nvSpPr>
        <p:spPr>
          <a:xfrm>
            <a:off x="854075" y="4568827"/>
            <a:ext cx="560705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spcAft>
                <a:spcPts val="601"/>
              </a:spcAft>
              <a:buFont typeface="Arial" pitchFamily="34" charset="0"/>
              <a:buNone/>
            </a:pPr>
            <a:endParaRPr lang="en-US" dirty="0"/>
          </a:p>
        </p:txBody>
      </p:sp>
      <p:sp>
        <p:nvSpPr>
          <p:cNvPr id="4" name="Slide Number Placeholder 3"/>
          <p:cNvSpPr>
            <a:spLocks noGrp="1"/>
          </p:cNvSpPr>
          <p:nvPr>
            <p:ph type="sldNum" sz="quarter" idx="10"/>
          </p:nvPr>
        </p:nvSpPr>
        <p:spPr/>
        <p:txBody>
          <a:bodyPr/>
          <a:lstStyle/>
          <a:p>
            <a:pPr>
              <a:defRPr/>
            </a:pPr>
            <a:fld id="{4A05CECD-26D6-4AE7-B742-15E57311EBA3}" type="slidenum">
              <a:rPr lang="en-US" smtClean="0"/>
              <a:pPr>
                <a:defRPr/>
              </a:pPr>
              <a:t>60</a:t>
            </a:fld>
            <a:endParaRPr lang="en-US" dirty="0"/>
          </a:p>
        </p:txBody>
      </p:sp>
    </p:spTree>
    <p:extLst>
      <p:ext uri="{BB962C8B-B14F-4D97-AF65-F5344CB8AC3E}">
        <p14:creationId xmlns:p14="http://schemas.microsoft.com/office/powerpoint/2010/main" val="3832958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61</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12/12/2014</a:t>
            </a:fld>
            <a:endParaRPr lang="en-US" dirty="0" smtClean="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728210"/>
          </a:xfrm>
        </p:spPr>
        <p:txBody>
          <a:bodyPr>
            <a:normAutofit fontScale="85000" lnSpcReduction="20000"/>
          </a:bodyPr>
          <a:lstStyle/>
          <a:p>
            <a:pPr lvl="1">
              <a:buSzPct val="80000"/>
            </a:pPr>
            <a:endParaRPr lang="en-US"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4A05CECD-26D6-4AE7-B742-15E57311EBA3}" type="slidenum">
              <a:rPr lang="en-US" smtClean="0"/>
              <a:pPr>
                <a:defRPr/>
              </a:pPr>
              <a:t>62</a:t>
            </a:fld>
            <a:endParaRPr lang="en-US" dirty="0"/>
          </a:p>
        </p:txBody>
      </p:sp>
    </p:spTree>
    <p:extLst>
      <p:ext uri="{BB962C8B-B14F-4D97-AF65-F5344CB8AC3E}">
        <p14:creationId xmlns:p14="http://schemas.microsoft.com/office/powerpoint/2010/main" val="14346541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9F8CBA-C347-4133-A9F9-98E687A4FC23}" type="slidenum">
              <a:rPr lang="en-US" smtClean="0"/>
              <a:t>63</a:t>
            </a:fld>
            <a:endParaRPr lang="en-US"/>
          </a:p>
        </p:txBody>
      </p:sp>
    </p:spTree>
    <p:extLst>
      <p:ext uri="{BB962C8B-B14F-4D97-AF65-F5344CB8AC3E}">
        <p14:creationId xmlns:p14="http://schemas.microsoft.com/office/powerpoint/2010/main" val="38246917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54ECA2B5-2962-4936-835F-463E453758D7}" type="slidenum">
              <a:rPr lang="en-US" smtClean="0"/>
              <a:t>64</a:t>
            </a:fld>
            <a:endParaRPr lang="en-US"/>
          </a:p>
        </p:txBody>
      </p:sp>
    </p:spTree>
    <p:extLst>
      <p:ext uri="{BB962C8B-B14F-4D97-AF65-F5344CB8AC3E}">
        <p14:creationId xmlns:p14="http://schemas.microsoft.com/office/powerpoint/2010/main" val="33739208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E09F8CBA-C347-4133-A9F9-98E687A4FC23}" type="slidenum">
              <a:rPr lang="en-US" smtClean="0"/>
              <a:t>65</a:t>
            </a:fld>
            <a:endParaRPr lang="en-US"/>
          </a:p>
        </p:txBody>
      </p:sp>
    </p:spTree>
    <p:extLst>
      <p:ext uri="{BB962C8B-B14F-4D97-AF65-F5344CB8AC3E}">
        <p14:creationId xmlns:p14="http://schemas.microsoft.com/office/powerpoint/2010/main" val="28381494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1182688" y="698500"/>
            <a:ext cx="4645025" cy="34845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marL="0" indent="0">
              <a:buFont typeface="Arial" panose="020B0604020202020204" pitchFamily="34" charset="0"/>
              <a:buNone/>
            </a:pPr>
            <a:endParaRPr lang="en-US" dirty="0"/>
          </a:p>
        </p:txBody>
      </p:sp>
      <p:sp>
        <p:nvSpPr>
          <p:cNvPr id="23556"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r>
              <a:rPr lang="en-US" dirty="0" smtClean="0">
                <a:solidFill>
                  <a:prstClr val="black"/>
                </a:solidFill>
              </a:rPr>
              <a:t>Healthy People 2020 Progress Review</a:t>
            </a:r>
          </a:p>
        </p:txBody>
      </p:sp>
      <p:sp>
        <p:nvSpPr>
          <p:cNvPr id="2355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6DF62A-677D-4AF0-8EB6-DF24E153F3BC}" type="slidenum">
              <a:rPr lang="en-US" smtClean="0">
                <a:solidFill>
                  <a:prstClr val="black"/>
                </a:solidFill>
              </a:rPr>
              <a:pPr fontAlgn="base">
                <a:spcBef>
                  <a:spcPct val="0"/>
                </a:spcBef>
                <a:spcAft>
                  <a:spcPct val="0"/>
                </a:spcAft>
                <a:defRPr/>
              </a:pPr>
              <a:t>66</a:t>
            </a:fld>
            <a:endParaRPr lang="en-US" dirty="0" smtClean="0">
              <a:solidFill>
                <a:prstClr val="black"/>
              </a:solidFill>
            </a:endParaRPr>
          </a:p>
        </p:txBody>
      </p:sp>
      <p:sp>
        <p:nvSpPr>
          <p:cNvPr id="23558" name="Date Placeholder 5"/>
          <p:cNvSpPr>
            <a:spLocks noGrp="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512DD61F-439A-43EE-BEB8-4025473422C9}" type="datetime1">
              <a:rPr lang="en-US" smtClean="0">
                <a:solidFill>
                  <a:prstClr val="black"/>
                </a:solidFill>
              </a:rPr>
              <a:pPr fontAlgn="base">
                <a:spcBef>
                  <a:spcPct val="0"/>
                </a:spcBef>
                <a:spcAft>
                  <a:spcPct val="0"/>
                </a:spcAft>
                <a:defRPr/>
              </a:pPr>
              <a:t>12/12/2014</a:t>
            </a:fld>
            <a:endParaRPr lang="en-US" dirty="0" smtClean="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402D402-D8ED-4D78-BD4E-CEBC15D71EDE}" type="slidenum">
              <a:rPr lang="en-US" smtClean="0">
                <a:solidFill>
                  <a:prstClr val="black"/>
                </a:solidFill>
              </a:rPr>
              <a:pPr/>
              <a:t>67</a:t>
            </a:fld>
            <a:endParaRPr lang="en-US" dirty="0">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972560" y="8832851"/>
            <a:ext cx="3037840" cy="46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3" tIns="45911" rIns="91823" bIns="4591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D0CBCB55-BF76-49C2-B7BB-D9035D8C4FA4}" type="slidenum">
              <a:rPr lang="en-US" sz="1200">
                <a:solidFill>
                  <a:prstClr val="black"/>
                </a:solidFill>
              </a:rPr>
              <a:pPr algn="r" eaLnBrk="1" hangingPunct="1"/>
              <a:t>68</a:t>
            </a:fld>
            <a:endParaRPr lang="en-US" sz="1200">
              <a:solidFill>
                <a:prstClr val="black"/>
              </a:solidFill>
            </a:endParaRPr>
          </a:p>
        </p:txBody>
      </p:sp>
      <p:sp>
        <p:nvSpPr>
          <p:cNvPr id="50179" name="Rectangle 2"/>
          <p:cNvSpPr>
            <a:spLocks noGrp="1" noRot="1" noChangeAspect="1" noChangeArrowheads="1" noTextEdit="1"/>
          </p:cNvSpPr>
          <p:nvPr>
            <p:ph type="sldImg"/>
          </p:nvPr>
        </p:nvSpPr>
        <p:spPr>
          <a:xfrm>
            <a:off x="1182688" y="695325"/>
            <a:ext cx="4646612" cy="3486150"/>
          </a:xfrm>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3" tIns="45911" rIns="91823" bIns="45911"/>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p:spPr>
        <p:txBody>
          <a:bodyPr/>
          <a:lstStyle/>
          <a:p>
            <a:endParaRPr lang="en-US" alt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972257" y="8832196"/>
            <a:ext cx="3038144" cy="464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46" tIns="45922" rIns="91846" bIns="45922" anchor="b"/>
          <a:lstStyle>
            <a:lvl1pPr defTabSz="957263" eaLnBrk="0" hangingPunct="0">
              <a:defRPr sz="2400">
                <a:solidFill>
                  <a:schemeClr val="tx1"/>
                </a:solidFill>
                <a:latin typeface="Times New Roman" pitchFamily="18" charset="0"/>
              </a:defRPr>
            </a:lvl1pPr>
            <a:lvl2pPr marL="742950" indent="-285750" defTabSz="957263" eaLnBrk="0" hangingPunct="0">
              <a:defRPr sz="2400">
                <a:solidFill>
                  <a:schemeClr val="tx1"/>
                </a:solidFill>
                <a:latin typeface="Times New Roman" pitchFamily="18" charset="0"/>
              </a:defRPr>
            </a:lvl2pPr>
            <a:lvl3pPr marL="1143000" indent="-228600" defTabSz="957263" eaLnBrk="0" hangingPunct="0">
              <a:defRPr sz="2400">
                <a:solidFill>
                  <a:schemeClr val="tx1"/>
                </a:solidFill>
                <a:latin typeface="Times New Roman" pitchFamily="18" charset="0"/>
              </a:defRPr>
            </a:lvl3pPr>
            <a:lvl4pPr marL="1600200" indent="-228600" defTabSz="957263" eaLnBrk="0" hangingPunct="0">
              <a:defRPr sz="2400">
                <a:solidFill>
                  <a:schemeClr val="tx1"/>
                </a:solidFill>
                <a:latin typeface="Times New Roman" pitchFamily="18" charset="0"/>
              </a:defRPr>
            </a:lvl4pPr>
            <a:lvl5pPr marL="2057400" indent="-228600" defTabSz="957263" eaLnBrk="0" hangingPunct="0">
              <a:defRPr sz="2400">
                <a:solidFill>
                  <a:schemeClr val="tx1"/>
                </a:solidFill>
                <a:latin typeface="Times New Roman" pitchFamily="18" charset="0"/>
              </a:defRPr>
            </a:lvl5pPr>
            <a:lvl6pPr marL="2514600" indent="-228600" defTabSz="957263" eaLnBrk="0" fontAlgn="base" hangingPunct="0">
              <a:spcBef>
                <a:spcPct val="0"/>
              </a:spcBef>
              <a:spcAft>
                <a:spcPct val="0"/>
              </a:spcAft>
              <a:defRPr sz="2400">
                <a:solidFill>
                  <a:schemeClr val="tx1"/>
                </a:solidFill>
                <a:latin typeface="Times New Roman" pitchFamily="18" charset="0"/>
              </a:defRPr>
            </a:lvl6pPr>
            <a:lvl7pPr marL="2971800" indent="-228600" defTabSz="957263" eaLnBrk="0" fontAlgn="base" hangingPunct="0">
              <a:spcBef>
                <a:spcPct val="0"/>
              </a:spcBef>
              <a:spcAft>
                <a:spcPct val="0"/>
              </a:spcAft>
              <a:defRPr sz="2400">
                <a:solidFill>
                  <a:schemeClr val="tx1"/>
                </a:solidFill>
                <a:latin typeface="Times New Roman" pitchFamily="18" charset="0"/>
              </a:defRPr>
            </a:lvl7pPr>
            <a:lvl8pPr marL="3429000" indent="-228600" defTabSz="957263" eaLnBrk="0" fontAlgn="base" hangingPunct="0">
              <a:spcBef>
                <a:spcPct val="0"/>
              </a:spcBef>
              <a:spcAft>
                <a:spcPct val="0"/>
              </a:spcAft>
              <a:defRPr sz="2400">
                <a:solidFill>
                  <a:schemeClr val="tx1"/>
                </a:solidFill>
                <a:latin typeface="Times New Roman" pitchFamily="18" charset="0"/>
              </a:defRPr>
            </a:lvl8pPr>
            <a:lvl9pPr marL="3886200" indent="-228600" defTabSz="957263" eaLnBrk="0" fontAlgn="base" hangingPunct="0">
              <a:spcBef>
                <a:spcPct val="0"/>
              </a:spcBef>
              <a:spcAft>
                <a:spcPct val="0"/>
              </a:spcAft>
              <a:defRPr sz="2400">
                <a:solidFill>
                  <a:schemeClr val="tx1"/>
                </a:solidFill>
                <a:latin typeface="Times New Roman" pitchFamily="18" charset="0"/>
              </a:defRPr>
            </a:lvl9pPr>
          </a:lstStyle>
          <a:p>
            <a:pPr algn="r" eaLnBrk="1" hangingPunct="1"/>
            <a:fld id="{7BB6E4D3-19CB-42DC-BFFA-0EE68C223DEA}" type="slidenum">
              <a:rPr lang="en-US" altLang="en-US" sz="1200">
                <a:solidFill>
                  <a:prstClr val="black"/>
                </a:solidFill>
              </a:rPr>
              <a:pPr algn="r" eaLnBrk="1" hangingPunct="1"/>
              <a:t>74</a:t>
            </a:fld>
            <a:endParaRPr lang="en-US" altLang="en-US" sz="1200">
              <a:solidFill>
                <a:prstClr val="black"/>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6543" eaLnBrk="0" hangingPunct="0">
              <a:defRPr sz="2400">
                <a:solidFill>
                  <a:schemeClr val="tx1"/>
                </a:solidFill>
                <a:latin typeface="Times New Roman" pitchFamily="18" charset="0"/>
              </a:defRPr>
            </a:lvl1pPr>
            <a:lvl2pPr marL="739555" indent="-284444" defTabSz="916543" eaLnBrk="0" hangingPunct="0">
              <a:defRPr sz="2400">
                <a:solidFill>
                  <a:schemeClr val="tx1"/>
                </a:solidFill>
                <a:latin typeface="Times New Roman" pitchFamily="18" charset="0"/>
              </a:defRPr>
            </a:lvl2pPr>
            <a:lvl3pPr marL="1137777" indent="-227555" defTabSz="916543" eaLnBrk="0" hangingPunct="0">
              <a:defRPr sz="2400">
                <a:solidFill>
                  <a:schemeClr val="tx1"/>
                </a:solidFill>
                <a:latin typeface="Times New Roman" pitchFamily="18" charset="0"/>
              </a:defRPr>
            </a:lvl3pPr>
            <a:lvl4pPr marL="1592888" indent="-227555" defTabSz="916543" eaLnBrk="0" hangingPunct="0">
              <a:defRPr sz="2400">
                <a:solidFill>
                  <a:schemeClr val="tx1"/>
                </a:solidFill>
                <a:latin typeface="Times New Roman" pitchFamily="18" charset="0"/>
              </a:defRPr>
            </a:lvl4pPr>
            <a:lvl5pPr marL="2048000" indent="-227555" defTabSz="916543" eaLnBrk="0" hangingPunct="0">
              <a:defRPr sz="2400">
                <a:solidFill>
                  <a:schemeClr val="tx1"/>
                </a:solidFill>
                <a:latin typeface="Times New Roman" pitchFamily="18" charset="0"/>
              </a:defRPr>
            </a:lvl5pPr>
            <a:lvl6pPr marL="2503110" indent="-227555" defTabSz="916543" eaLnBrk="0" fontAlgn="base" hangingPunct="0">
              <a:spcBef>
                <a:spcPct val="0"/>
              </a:spcBef>
              <a:spcAft>
                <a:spcPct val="0"/>
              </a:spcAft>
              <a:defRPr sz="2400">
                <a:solidFill>
                  <a:schemeClr val="tx1"/>
                </a:solidFill>
                <a:latin typeface="Times New Roman" pitchFamily="18" charset="0"/>
              </a:defRPr>
            </a:lvl6pPr>
            <a:lvl7pPr marL="2958221" indent="-227555" defTabSz="916543" eaLnBrk="0" fontAlgn="base" hangingPunct="0">
              <a:spcBef>
                <a:spcPct val="0"/>
              </a:spcBef>
              <a:spcAft>
                <a:spcPct val="0"/>
              </a:spcAft>
              <a:defRPr sz="2400">
                <a:solidFill>
                  <a:schemeClr val="tx1"/>
                </a:solidFill>
                <a:latin typeface="Times New Roman" pitchFamily="18" charset="0"/>
              </a:defRPr>
            </a:lvl7pPr>
            <a:lvl8pPr marL="3413332" indent="-227555" defTabSz="916543" eaLnBrk="0" fontAlgn="base" hangingPunct="0">
              <a:spcBef>
                <a:spcPct val="0"/>
              </a:spcBef>
              <a:spcAft>
                <a:spcPct val="0"/>
              </a:spcAft>
              <a:defRPr sz="2400">
                <a:solidFill>
                  <a:schemeClr val="tx1"/>
                </a:solidFill>
                <a:latin typeface="Times New Roman" pitchFamily="18" charset="0"/>
              </a:defRPr>
            </a:lvl8pPr>
            <a:lvl9pPr marL="3868443" indent="-227555" defTabSz="916543" eaLnBrk="0" fontAlgn="base" hangingPunct="0">
              <a:spcBef>
                <a:spcPct val="0"/>
              </a:spcBef>
              <a:spcAft>
                <a:spcPct val="0"/>
              </a:spcAft>
              <a:defRPr sz="2400">
                <a:solidFill>
                  <a:schemeClr val="tx1"/>
                </a:solidFill>
                <a:latin typeface="Times New Roman" pitchFamily="18" charset="0"/>
              </a:defRPr>
            </a:lvl9pPr>
          </a:lstStyle>
          <a:p>
            <a:pPr eaLnBrk="1" hangingPunct="1"/>
            <a:fld id="{F1DCA072-4A70-4961-8ADF-FBEFA5E87136}" type="slidenum">
              <a:rPr lang="en-US" altLang="en-US" sz="1300">
                <a:solidFill>
                  <a:srgbClr val="000000"/>
                </a:solidFill>
              </a:rPr>
              <a:pPr eaLnBrk="1" hangingPunct="1"/>
              <a:t>75</a:t>
            </a:fld>
            <a:endParaRPr lang="en-US" altLang="en-US" sz="1300">
              <a:solidFill>
                <a:srgbClr val="0000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82688" y="695325"/>
            <a:ext cx="4646612" cy="348615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82688" y="695325"/>
            <a:ext cx="4646612" cy="3486150"/>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endParaRPr lang="en-US" dirty="0"/>
          </a:p>
        </p:txBody>
      </p:sp>
      <p:sp>
        <p:nvSpPr>
          <p:cNvPr id="18436" name="Footer Placeholder 3"/>
          <p:cNvSpPr>
            <a:spLocks noGrp="1"/>
          </p:cNvSpPr>
          <p:nvPr>
            <p:ph type="ftr" sz="quarter" idx="4"/>
          </p:nvPr>
        </p:nvSpPr>
        <p:spPr bwMode="auto">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843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F4571D5C-0670-41C8-B435-462087EB516B}" type="slidenum">
              <a:rPr lang="en-US" smtClean="0">
                <a:solidFill>
                  <a:prstClr val="black"/>
                </a:solidFill>
              </a:rPr>
              <a:pPr>
                <a:defRPr/>
              </a:pPr>
              <a:t>88</a:t>
            </a:fld>
            <a:endParaRPr lang="en-US" dirty="0" smtClean="0">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5BE952B-63EC-4786-9FD5-07DEE7ED1281}" type="slidenum">
              <a:rPr lang="en-US" smtClean="0">
                <a:solidFill>
                  <a:prstClr val="black"/>
                </a:solidFill>
              </a:rPr>
              <a:pPr>
                <a:defRPr/>
              </a:pPr>
              <a:t>91</a:t>
            </a:fld>
            <a:endParaRPr lang="en-US" dirty="0">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FC2EB6C-5AFA-4749-883B-D9716F27D1D9}" type="slidenum">
              <a:rPr lang="en-US" smtClean="0">
                <a:solidFill>
                  <a:srgbClr val="000000"/>
                </a:solidFill>
              </a:rPr>
              <a:pPr>
                <a:defRPr/>
              </a:pPr>
              <a:t>92</a:t>
            </a:fld>
            <a:endParaRPr lang="en-US" dirty="0" smtClean="0">
              <a:solidFill>
                <a:srgbClr val="000000"/>
              </a:solidFill>
            </a:endParaRPr>
          </a:p>
        </p:txBody>
      </p:sp>
      <p:sp>
        <p:nvSpPr>
          <p:cNvPr id="2662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26629" name="Slide Number Placeholder 3"/>
          <p:cNvSpPr txBox="1">
            <a:spLocks noGrp="1"/>
          </p:cNvSpPr>
          <p:nvPr/>
        </p:nvSpPr>
        <p:spPr bwMode="auto">
          <a:xfrm>
            <a:off x="3971927" y="8829677"/>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515" tIns="47258" rIns="94515" bIns="47258"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3022CF3-1D8A-4D87-BAD9-54583893A211}" type="slidenum">
              <a:rPr lang="en-US" sz="1200" b="1">
                <a:solidFill>
                  <a:srgbClr val="000000"/>
                </a:solidFill>
                <a:latin typeface="Times New Roman" pitchFamily="18" charset="0"/>
              </a:rPr>
              <a:pPr algn="r" eaLnBrk="1" hangingPunct="1"/>
              <a:t>92</a:t>
            </a:fld>
            <a:endParaRPr lang="en-US" sz="1200" b="1" dirty="0">
              <a:solidFill>
                <a:srgbClr val="000000"/>
              </a:solidFill>
              <a:latin typeface="Times New Roman"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5703"/>
            <a:r>
              <a:rPr lang="en-US" dirty="0" smtClean="0"/>
              <a:t>[ Scroll</a:t>
            </a:r>
            <a:r>
              <a:rPr lang="en-US" baseline="0" dirty="0" smtClean="0"/>
              <a:t> through for Q&amp;A ]</a:t>
            </a:r>
            <a:endParaRPr lang="en-US" dirty="0" smtClean="0"/>
          </a:p>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14104846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Scroll</a:t>
            </a:r>
            <a:r>
              <a:rPr lang="en-US" baseline="0" dirty="0" smtClean="0"/>
              <a:t> through for Q&amp;A ]</a:t>
            </a:r>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38883471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4BAC5F70-A2BC-409C-BD3D-4CB1ED26AC9F}" type="slidenum">
              <a:rPr lang="en-US" smtClean="0">
                <a:solidFill>
                  <a:prstClr val="black"/>
                </a:solidFill>
              </a:rPr>
              <a:pPr>
                <a:defRPr/>
              </a:pPr>
              <a:t>95</a:t>
            </a:fld>
            <a:endParaRPr lang="en-US" dirty="0" smtClean="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05CBE22-21B7-4090-A7D8-E04915029615}"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417339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ceholder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Placeholder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z="1400" dirty="0" smtClean="0">
              <a:latin typeface="Arial" pitchFamily="34" charset="0"/>
              <a:ea typeface="ＭＳ Ｐゴシック" pitchFamily="34" charset="-128"/>
            </a:endParaRPr>
          </a:p>
        </p:txBody>
      </p:sp>
      <p:sp>
        <p:nvSpPr>
          <p:cNvPr id="17412" name="Footer Placeholder 3"/>
          <p:cNvSpPr>
            <a:spLocks noGrp="1"/>
          </p:cNvSpPr>
          <p:nvPr>
            <p:ph type="ftr" sz="quarter" idx="4"/>
          </p:nvPr>
        </p:nvSpPr>
        <p:spPr bwMode="auto">
          <a:xfrm>
            <a:off x="1" y="8829675"/>
            <a:ext cx="3038475" cy="465138"/>
          </a:xfrm>
          <a:prstGeom prst="rect">
            <a:avLst/>
          </a:prstGeom>
          <a:ln>
            <a:miter lim="800000"/>
            <a:headEnd/>
            <a:tailEnd/>
          </a:ln>
        </p:spPr>
        <p:txBody>
          <a:bodyPr wrap="square" numCol="1" anchorCtr="0" compatLnSpc="1">
            <a:prstTxWarp prst="textNoShape">
              <a:avLst/>
            </a:prstTxWarp>
          </a:bodyPr>
          <a:lstStyle/>
          <a:p>
            <a:pPr>
              <a:defRPr/>
            </a:pPr>
            <a:endParaRPr lang="en-US" dirty="0" smtClean="0">
              <a:solidFill>
                <a:prstClr val="black"/>
              </a:solidFill>
            </a:endParaRPr>
          </a:p>
        </p:txBody>
      </p:sp>
      <p:sp>
        <p:nvSpPr>
          <p:cNvPr id="17413"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0A97B9C-8324-484B-9209-105D7E1F2347}" type="slidenum">
              <a:rPr lang="en-US" smtClean="0">
                <a:solidFill>
                  <a:prstClr val="black"/>
                </a:solidFill>
              </a:rPr>
              <a:pPr>
                <a:defRPr/>
              </a:pPr>
              <a:t>9</a:t>
            </a:fld>
            <a:endParaRPr lang="en-US" dirty="0"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11.xml"/><Relationship Id="rId1" Type="http://schemas.openxmlformats.org/officeDocument/2006/relationships/themeOverride" Target="../theme/themeOverride1.xml"/><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slideMaster" Target="../slideMasters/slideMaster12.xml"/><Relationship Id="rId1" Type="http://schemas.openxmlformats.org/officeDocument/2006/relationships/themeOverride" Target="../theme/themeOverride2.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3.jpeg"/><Relationship Id="rId2" Type="http://schemas.openxmlformats.org/officeDocument/2006/relationships/slideMaster" Target="../slideMasters/slideMaster13.xml"/><Relationship Id="rId1" Type="http://schemas.openxmlformats.org/officeDocument/2006/relationships/themeOverride" Target="../theme/themeOverride3.xml"/><Relationship Id="rId6" Type="http://schemas.openxmlformats.org/officeDocument/2006/relationships/image" Target="../media/image18.jpeg"/><Relationship Id="rId5" Type="http://schemas.openxmlformats.org/officeDocument/2006/relationships/image" Target="../media/image16.png"/><Relationship Id="rId4" Type="http://schemas.openxmlformats.org/officeDocument/2006/relationships/image" Target="../media/image15.jpe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2" name="Slide Number Placeholder 1"/>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4"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5"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141570892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57235041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437E692-5856-4F7F-BBE7-484B8BE70765}"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81392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3FBA25-BC88-4B5C-B7AB-A9EFCACF2FC8}"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59220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4897729-0203-438D-A024-848B6BDA8A30}"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23992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9D8A70-5E34-4077-AD5A-D39E35AB372F}" type="datetime1">
              <a:rPr lang="en-US" smtClean="0">
                <a:solidFill>
                  <a:prstClr val="black">
                    <a:tint val="75000"/>
                  </a:prstClr>
                </a:solidFill>
              </a:rPr>
              <a:pPr/>
              <a:t>12/12/2014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65955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CBAC8B-5A64-48F1-8AF4-965846463F99}" type="datetime1">
              <a:rPr lang="en-US" smtClean="0">
                <a:solidFill>
                  <a:prstClr val="black">
                    <a:tint val="75000"/>
                  </a:prstClr>
                </a:solidFill>
              </a:rPr>
              <a:pPr/>
              <a:t>12/12/2014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69667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A60B70-A102-4683-9904-292FC88A934A}" type="datetime1">
              <a:rPr lang="en-US" smtClean="0">
                <a:solidFill>
                  <a:prstClr val="black">
                    <a:tint val="75000"/>
                  </a:prstClr>
                </a:solidFill>
              </a:rPr>
              <a:pPr/>
              <a:t>12/12/2014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441084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618E02-C0BC-4DC5-90B3-9D0CB1BAD2D2}" type="datetime1">
              <a:rPr lang="en-US" smtClean="0">
                <a:solidFill>
                  <a:prstClr val="black">
                    <a:tint val="75000"/>
                  </a:prstClr>
                </a:solidFill>
              </a:rPr>
              <a:pPr/>
              <a:t>12/12/2014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7694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4FB4F-2DC6-4986-AFFD-8CCE3FB2E75B}" type="datetime1">
              <a:rPr lang="en-US" smtClean="0">
                <a:solidFill>
                  <a:prstClr val="black">
                    <a:tint val="75000"/>
                  </a:prstClr>
                </a:solidFill>
              </a:rPr>
              <a:pPr/>
              <a:t>12/12/2014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47789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09B05D-F839-4CCA-A360-5B0027A404C9}" type="datetime1">
              <a:rPr lang="en-US" smtClean="0">
                <a:solidFill>
                  <a:prstClr val="black">
                    <a:tint val="75000"/>
                  </a:prstClr>
                </a:solidFill>
              </a:rPr>
              <a:pPr/>
              <a:t>12/12/2014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76263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14D84-5DAC-4233-84F8-07538B12DBC0}"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44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95682683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F77338-C686-468B-AA5C-F7B680FB751B}"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224581-1D2A-4472-BF5C-01862D84138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0147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grpSp>
        <p:nvGrpSpPr>
          <p:cNvPr id="6" name="Group 8"/>
          <p:cNvGrpSpPr>
            <a:grpSpLocks/>
          </p:cNvGrpSpPr>
          <p:nvPr userDrawn="1"/>
        </p:nvGrpSpPr>
        <p:grpSpPr bwMode="auto">
          <a:xfrm>
            <a:off x="228600" y="4545013"/>
            <a:ext cx="2089150" cy="2084387"/>
            <a:chOff x="228602" y="4544646"/>
            <a:chExt cx="2089148" cy="2084753"/>
          </a:xfrm>
        </p:grpSpPr>
        <p:sp>
          <p:nvSpPr>
            <p:cNvPr id="7" name="Rectangle 6"/>
            <p:cNvSpPr/>
            <p:nvPr userDrawn="1"/>
          </p:nvSpPr>
          <p:spPr>
            <a:xfrm>
              <a:off x="228602" y="4544646"/>
              <a:ext cx="2089148" cy="2084753"/>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8" name="Rectangle 7"/>
            <p:cNvSpPr/>
            <p:nvPr userDrawn="1"/>
          </p:nvSpPr>
          <p:spPr>
            <a:xfrm>
              <a:off x="263527" y="4582753"/>
              <a:ext cx="2022473" cy="2011715"/>
            </a:xfrm>
            <a:prstGeom prst="rect">
              <a:avLst/>
            </a:prstGeom>
            <a:noFill/>
            <a:ln w="19050" cap="sq">
              <a:solidFill>
                <a:schemeClr val="bg2"/>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grpSp>
      <p:pic>
        <p:nvPicPr>
          <p:cNvPr id="9" name="Picture 12" descr="fda_ctp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5138" y="4791075"/>
            <a:ext cx="747712"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0"/>
          </p:nvPr>
        </p:nvSpPr>
        <p:spPr>
          <a:xfrm>
            <a:off x="6830387" y="228601"/>
            <a:ext cx="2085013" cy="6400799"/>
          </a:xfrm>
          <a:solidFill>
            <a:schemeClr val="accent4"/>
          </a:solidFill>
        </p:spPr>
        <p:txBody>
          <a:bodyPr>
            <a:normAutofit/>
          </a:bodyPr>
          <a:lstStyle>
            <a:lvl1pPr marL="0" indent="0">
              <a:buNone/>
              <a:defRPr sz="1000">
                <a:solidFill>
                  <a:schemeClr val="bg2"/>
                </a:solidFill>
              </a:defRPr>
            </a:lvl1pPr>
          </a:lstStyle>
          <a:p>
            <a:pPr lvl="0"/>
            <a:r>
              <a:rPr lang="en-US" noProof="0" smtClean="0"/>
              <a:t>Click icon to add picture</a:t>
            </a:r>
            <a:endParaRPr lang="en-US" noProof="0" dirty="0"/>
          </a:p>
        </p:txBody>
      </p:sp>
      <p:sp>
        <p:nvSpPr>
          <p:cNvPr id="20" name="Text Placeholder 19"/>
          <p:cNvSpPr>
            <a:spLocks noGrp="1"/>
          </p:cNvSpPr>
          <p:nvPr>
            <p:ph type="body" sz="quarter" idx="11"/>
          </p:nvPr>
        </p:nvSpPr>
        <p:spPr>
          <a:xfrm>
            <a:off x="220663" y="228600"/>
            <a:ext cx="6484936" cy="4198937"/>
          </a:xfrm>
          <a:solidFill>
            <a:schemeClr val="accent1"/>
          </a:solidFill>
        </p:spPr>
        <p:txBody>
          <a:bodyPr lIns="274320" tIns="1005840" rIns="914400" bIns="274320">
            <a:normAutofit/>
          </a:bodyPr>
          <a:lstStyle>
            <a:lvl1pPr marL="0" indent="0">
              <a:lnSpc>
                <a:spcPts val="3100"/>
              </a:lnSpc>
              <a:spcBef>
                <a:spcPts val="0"/>
              </a:spcBef>
              <a:spcAft>
                <a:spcPts val="600"/>
              </a:spcAft>
              <a:buNone/>
              <a:defRPr sz="2800" b="0" cap="all" spc="0" baseline="0">
                <a:solidFill>
                  <a:schemeClr val="bg1"/>
                </a:solidFill>
              </a:defRPr>
            </a:lvl1pPr>
            <a:lvl2pPr marL="457200" indent="0">
              <a:buNone/>
              <a:defRPr b="1"/>
            </a:lvl2pPr>
            <a:lvl3pPr marL="914400" indent="0">
              <a:buNone/>
              <a:defRPr b="1"/>
            </a:lvl3pPr>
            <a:lvl4pPr marL="1371600" indent="0">
              <a:buNone/>
              <a:defRPr b="1"/>
            </a:lvl4pPr>
            <a:lvl5pPr marL="1828800" indent="0">
              <a:buNone/>
              <a:defRPr b="1"/>
            </a:lvl5pPr>
          </a:lstStyle>
          <a:p>
            <a:pPr lvl="0"/>
            <a:r>
              <a:rPr lang="en-US" smtClean="0"/>
              <a:t>Click to edit Master text styles</a:t>
            </a:r>
          </a:p>
        </p:txBody>
      </p:sp>
      <p:sp>
        <p:nvSpPr>
          <p:cNvPr id="22" name="Text Placeholder 21"/>
          <p:cNvSpPr>
            <a:spLocks noGrp="1"/>
          </p:cNvSpPr>
          <p:nvPr>
            <p:ph type="body" sz="quarter" idx="12"/>
          </p:nvPr>
        </p:nvSpPr>
        <p:spPr>
          <a:xfrm>
            <a:off x="2430463" y="4545014"/>
            <a:ext cx="4283075" cy="1727701"/>
          </a:xfrm>
          <a:solidFill>
            <a:schemeClr val="bg2"/>
          </a:solidFill>
        </p:spPr>
        <p:txBody>
          <a:bodyPr rIns="914400" anchor="b" anchorCtr="0">
            <a:normAutofit/>
          </a:bodyPr>
          <a:lstStyle>
            <a:lvl1pPr marL="0" indent="0">
              <a:lnSpc>
                <a:spcPts val="1400"/>
              </a:lnSpc>
              <a:spcBef>
                <a:spcPts val="0"/>
              </a:spcBef>
              <a:spcAft>
                <a:spcPts val="400"/>
              </a:spcAft>
              <a:buNone/>
              <a:defRPr sz="1400" b="0" baseline="0">
                <a:solidFill>
                  <a:schemeClr val="accent4"/>
                </a:solidFill>
              </a:defRPr>
            </a:lvl1pPr>
            <a:lvl2pPr marL="0" indent="0">
              <a:lnSpc>
                <a:spcPct val="100000"/>
              </a:lnSpc>
              <a:spcAft>
                <a:spcPts val="400"/>
              </a:spcAft>
              <a:buNone/>
              <a:defRPr sz="1400" baseline="0">
                <a:solidFill>
                  <a:schemeClr val="accent4"/>
                </a:solidFill>
              </a:defRPr>
            </a:lvl2pPr>
            <a:lvl3pPr marL="914400" indent="0">
              <a:buNone/>
              <a:defRPr sz="1500">
                <a:solidFill>
                  <a:schemeClr val="accent4"/>
                </a:solidFill>
              </a:defRPr>
            </a:lvl3pPr>
            <a:lvl4pPr marL="1371600" indent="0">
              <a:buNone/>
              <a:defRPr sz="1500">
                <a:solidFill>
                  <a:schemeClr val="accent4"/>
                </a:solidFill>
              </a:defRPr>
            </a:lvl4pPr>
            <a:lvl5pPr marL="1828800" indent="0">
              <a:buNone/>
              <a:defRPr sz="1500">
                <a:solidFill>
                  <a:schemeClr val="accent4"/>
                </a:solidFill>
              </a:defRPr>
            </a:lvl5pPr>
          </a:lstStyle>
          <a:p>
            <a:pPr lvl="0"/>
            <a:r>
              <a:rPr lang="en-US" smtClean="0"/>
              <a:t>Click to edit Master text styles</a:t>
            </a:r>
          </a:p>
          <a:p>
            <a:pPr lvl="1"/>
            <a:r>
              <a:rPr lang="en-US" smtClean="0"/>
              <a:t>Second level</a:t>
            </a:r>
          </a:p>
        </p:txBody>
      </p:sp>
      <p:sp>
        <p:nvSpPr>
          <p:cNvPr id="24" name="Text Placeholder 23"/>
          <p:cNvSpPr>
            <a:spLocks noGrp="1"/>
          </p:cNvSpPr>
          <p:nvPr>
            <p:ph type="body" sz="quarter" idx="13"/>
          </p:nvPr>
        </p:nvSpPr>
        <p:spPr>
          <a:xfrm>
            <a:off x="2430463" y="6272715"/>
            <a:ext cx="4283075" cy="356685"/>
          </a:xfrm>
          <a:solidFill>
            <a:schemeClr val="bg2"/>
          </a:solidFill>
        </p:spPr>
        <p:txBody>
          <a:bodyPr rIns="914400"/>
          <a:lstStyle>
            <a:lvl1pPr marL="0" indent="0">
              <a:buNone/>
              <a:defRPr sz="1000" b="0" baseline="0">
                <a:solidFill>
                  <a:schemeClr val="accent4"/>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smtClean="0"/>
              <a:t>Click to edit Master text styles</a:t>
            </a:r>
          </a:p>
        </p:txBody>
      </p:sp>
    </p:spTree>
    <p:extLst>
      <p:ext uri="{BB962C8B-B14F-4D97-AF65-F5344CB8AC3E}">
        <p14:creationId xmlns:p14="http://schemas.microsoft.com/office/powerpoint/2010/main" val="29756269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col text red bar">
    <p:spTree>
      <p:nvGrpSpPr>
        <p:cNvPr id="1" name=""/>
        <p:cNvGrpSpPr/>
        <p:nvPr/>
      </p:nvGrpSpPr>
      <p:grpSpPr>
        <a:xfrm>
          <a:off x="0" y="0"/>
          <a:ext cx="0" cy="0"/>
          <a:chOff x="0" y="0"/>
          <a:chExt cx="0" cy="0"/>
        </a:xfrm>
      </p:grpSpPr>
      <p:sp>
        <p:nvSpPr>
          <p:cNvPr id="11" name="Text Placeholder 20"/>
          <p:cNvSpPr>
            <a:spLocks noGrp="1"/>
          </p:cNvSpPr>
          <p:nvPr>
            <p:ph type="body" sz="quarter" idx="13"/>
          </p:nvPr>
        </p:nvSpPr>
        <p:spPr>
          <a:xfrm>
            <a:off x="228600" y="1386840"/>
            <a:ext cx="8128000" cy="912934"/>
          </a:xfrm>
          <a:prstGeom prst="rect">
            <a:avLst/>
          </a:prstGeom>
        </p:spPr>
        <p:txBody>
          <a:bodyPr rIns="0"/>
          <a:lstStyle>
            <a:lvl1pPr marL="0" indent="0">
              <a:lnSpc>
                <a:spcPts val="2600"/>
              </a:lnSpc>
              <a:buClr>
                <a:schemeClr val="accent5"/>
              </a:buClr>
              <a:buFont typeface="Arial"/>
              <a:buNone/>
              <a:tabLst/>
              <a:defRPr sz="2400" b="0" baseline="0">
                <a:solidFill>
                  <a:srgbClr val="003865"/>
                </a:solidFill>
              </a:defRPr>
            </a:lvl1pPr>
            <a:lvl2pPr marL="0" indent="0">
              <a:buClr>
                <a:schemeClr val="accent5"/>
              </a:buClr>
              <a:buFont typeface="Arial"/>
              <a:buNone/>
              <a:tabLst/>
              <a:defRPr sz="2400">
                <a:solidFill>
                  <a:schemeClr val="accent4"/>
                </a:solidFill>
              </a:defRPr>
            </a:lvl2pPr>
            <a:lvl3pPr marL="228600" indent="0">
              <a:buClr>
                <a:schemeClr val="accent5"/>
              </a:buClr>
              <a:buFont typeface="Lucida Grande"/>
              <a:buNone/>
              <a:tabLst/>
              <a:defRPr sz="2200">
                <a:solidFill>
                  <a:schemeClr val="accent4"/>
                </a:solidFill>
              </a:defRPr>
            </a:lvl3pPr>
            <a:lvl4pPr marL="628650" indent="0">
              <a:buFont typeface="+mj-lt"/>
              <a:buNone/>
              <a:tabLst/>
              <a:defRPr sz="2800">
                <a:solidFill>
                  <a:schemeClr val="accent4"/>
                </a:solidFill>
              </a:defRPr>
            </a:lvl4pPr>
            <a:lvl5pPr marL="836612" marR="0" indent="0" algn="l" defTabSz="457200" rtl="0" eaLnBrk="1" fontAlgn="auto" latinLnBrk="0" hangingPunct="1">
              <a:lnSpc>
                <a:spcPct val="100000"/>
              </a:lnSpc>
              <a:spcBef>
                <a:spcPct val="20000"/>
              </a:spcBef>
              <a:spcAft>
                <a:spcPts val="0"/>
              </a:spcAft>
              <a:buClrTx/>
              <a:buSzTx/>
              <a:buFont typeface="+mj-lt"/>
              <a:buNone/>
              <a:tabLst/>
              <a:defRPr sz="2800">
                <a:solidFill>
                  <a:schemeClr val="accent4"/>
                </a:solidFill>
              </a:defRPr>
            </a:lvl5pPr>
            <a:lvl6pPr marL="1655763" indent="339725">
              <a:buFont typeface="Arial"/>
              <a:buChar char="•"/>
              <a:tabLst/>
              <a:defRPr sz="1800">
                <a:solidFill>
                  <a:srgbClr val="003865"/>
                </a:solidFill>
              </a:defRPr>
            </a:lvl6pPr>
            <a:lvl7pPr marL="2741613" indent="-60325">
              <a:tabLst/>
              <a:defRPr sz="1800">
                <a:solidFill>
                  <a:srgbClr val="003865"/>
                </a:solidFill>
              </a:defRPr>
            </a:lvl7pPr>
          </a:lstStyle>
          <a:p>
            <a:pPr lvl="0"/>
            <a:r>
              <a:rPr lang="en-US" dirty="0" smtClean="0"/>
              <a:t>Click to edit Master text styles</a:t>
            </a:r>
          </a:p>
        </p:txBody>
      </p:sp>
      <p:sp>
        <p:nvSpPr>
          <p:cNvPr id="12" name="Text Placeholder 3"/>
          <p:cNvSpPr>
            <a:spLocks noGrp="1"/>
          </p:cNvSpPr>
          <p:nvPr>
            <p:ph type="body" sz="quarter" idx="18"/>
          </p:nvPr>
        </p:nvSpPr>
        <p:spPr>
          <a:xfrm>
            <a:off x="228764" y="2426221"/>
            <a:ext cx="8127836" cy="3533253"/>
          </a:xfrm>
          <a:prstGeom prst="rect">
            <a:avLst/>
          </a:prstGeom>
        </p:spPr>
        <p:txBody>
          <a:bodyPr rIns="0"/>
          <a:lstStyle>
            <a:lvl1pPr>
              <a:buClr>
                <a:schemeClr val="accent4"/>
              </a:buClr>
              <a:defRPr b="1" i="0" baseline="0">
                <a:solidFill>
                  <a:srgbClr val="003865"/>
                </a:solidFill>
              </a:defRPr>
            </a:lvl1pPr>
            <a:lvl2pPr marL="0" indent="0">
              <a:buClr>
                <a:schemeClr val="accent4"/>
              </a:buClr>
              <a:buNone/>
              <a:defRPr>
                <a:solidFill>
                  <a:srgbClr val="003865"/>
                </a:solidFill>
              </a:defRPr>
            </a:lvl2pPr>
            <a:lvl3pPr marL="228600" indent="-228600">
              <a:buClr>
                <a:schemeClr val="accent4"/>
              </a:buClr>
              <a:buFont typeface="Arial"/>
              <a:buChar char="•"/>
              <a:defRPr>
                <a:solidFill>
                  <a:srgbClr val="003865"/>
                </a:solidFill>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solidFill>
                  <a:srgbClr val="003865"/>
                </a:solidFill>
              </a:defRPr>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solidFill>
                  <a:srgbClr val="003865"/>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10" name="Title 7"/>
          <p:cNvSpPr>
            <a:spLocks noGrp="1"/>
          </p:cNvSpPr>
          <p:nvPr>
            <p:ph type="title"/>
          </p:nvPr>
        </p:nvSpPr>
        <p:spPr>
          <a:xfrm>
            <a:off x="220663" y="228600"/>
            <a:ext cx="8694737" cy="987552"/>
          </a:xfrm>
        </p:spPr>
        <p:txBody>
          <a:bodyPr/>
          <a:lstStyle>
            <a:lvl1pPr>
              <a:defRPr sz="2800"/>
            </a:lvl1pPr>
          </a:lstStyle>
          <a:p>
            <a:r>
              <a:rPr lang="en-US" dirty="0" smtClean="0"/>
              <a:t>Click to edit Master title style</a:t>
            </a:r>
            <a:endParaRPr lang="en-US" dirty="0"/>
          </a:p>
        </p:txBody>
      </p:sp>
      <p:sp>
        <p:nvSpPr>
          <p:cNvPr id="5" name="Slide Number Placeholder 5"/>
          <p:cNvSpPr>
            <a:spLocks noGrp="1"/>
          </p:cNvSpPr>
          <p:nvPr>
            <p:ph type="sldNum" sz="quarter" idx="19"/>
          </p:nvPr>
        </p:nvSpPr>
        <p:spPr/>
        <p:txBody>
          <a:bodyPr/>
          <a:lstStyle>
            <a:lvl1pPr defTabSz="914400">
              <a:defRPr sz="1050">
                <a:solidFill>
                  <a:prstClr val="black"/>
                </a:solidFill>
                <a:latin typeface="Calibri"/>
              </a:defRPr>
            </a:lvl1pPr>
          </a:lstStyle>
          <a:p>
            <a:pPr>
              <a:defRPr/>
            </a:pPr>
            <a:fld id="{76DFD897-8AC0-4EA0-BC5F-602B52AEA44F}" type="slidenum">
              <a:rPr lang="en-US"/>
              <a:pPr>
                <a:defRPr/>
              </a:pPr>
              <a:t>‹#›</a:t>
            </a:fld>
            <a:endParaRPr lang="en-US" dirty="0"/>
          </a:p>
        </p:txBody>
      </p:sp>
    </p:spTree>
    <p:extLst>
      <p:ext uri="{BB962C8B-B14F-4D97-AF65-F5344CB8AC3E}">
        <p14:creationId xmlns:p14="http://schemas.microsoft.com/office/powerpoint/2010/main" val="37822258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col text red bar no intro">
    <p:spTree>
      <p:nvGrpSpPr>
        <p:cNvPr id="1" name=""/>
        <p:cNvGrpSpPr/>
        <p:nvPr/>
      </p:nvGrpSpPr>
      <p:grpSpPr>
        <a:xfrm>
          <a:off x="0" y="0"/>
          <a:ext cx="0" cy="0"/>
          <a:chOff x="0" y="0"/>
          <a:chExt cx="0" cy="0"/>
        </a:xfrm>
      </p:grpSpPr>
      <p:sp>
        <p:nvSpPr>
          <p:cNvPr id="12" name="Text Placeholder 3"/>
          <p:cNvSpPr>
            <a:spLocks noGrp="1"/>
          </p:cNvSpPr>
          <p:nvPr>
            <p:ph type="body" sz="quarter" idx="18"/>
          </p:nvPr>
        </p:nvSpPr>
        <p:spPr>
          <a:xfrm>
            <a:off x="228600" y="1386840"/>
            <a:ext cx="8127836"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err="1" smtClean="0"/>
              <a:t>Footnotel</a:t>
            </a:r>
            <a:endParaRPr lang="en-US" dirty="0" smtClean="0"/>
          </a:p>
        </p:txBody>
      </p:sp>
      <p:sp>
        <p:nvSpPr>
          <p:cNvPr id="13" name="Title 7"/>
          <p:cNvSpPr>
            <a:spLocks noGrp="1"/>
          </p:cNvSpPr>
          <p:nvPr>
            <p:ph type="title"/>
          </p:nvPr>
        </p:nvSpPr>
        <p:spPr>
          <a:xfrm>
            <a:off x="220663" y="228600"/>
            <a:ext cx="8694737" cy="987552"/>
          </a:xfrm>
        </p:spPr>
        <p:txBody>
          <a:bodyPr/>
          <a:lstStyle>
            <a:lvl1pPr>
              <a:defRPr sz="2800"/>
            </a:lvl1pPr>
          </a:lstStyle>
          <a:p>
            <a:r>
              <a:rPr lang="en-US" dirty="0" smtClean="0"/>
              <a:t>Click to edit Master title style</a:t>
            </a:r>
            <a:endParaRPr lang="en-US" dirty="0"/>
          </a:p>
        </p:txBody>
      </p:sp>
      <p:sp>
        <p:nvSpPr>
          <p:cNvPr id="4" name="Slide Number Placeholder 5"/>
          <p:cNvSpPr>
            <a:spLocks noGrp="1"/>
          </p:cNvSpPr>
          <p:nvPr>
            <p:ph type="sldNum" sz="quarter" idx="19"/>
          </p:nvPr>
        </p:nvSpPr>
        <p:spPr/>
        <p:txBody>
          <a:bodyPr/>
          <a:lstStyle>
            <a:lvl1pPr defTabSz="914400">
              <a:defRPr sz="1050">
                <a:solidFill>
                  <a:prstClr val="black"/>
                </a:solidFill>
                <a:latin typeface="Calibri"/>
              </a:defRPr>
            </a:lvl1pPr>
          </a:lstStyle>
          <a:p>
            <a:pPr>
              <a:defRPr/>
            </a:pPr>
            <a:fld id="{B609A32D-8401-43FC-AD27-92F9089C62E5}" type="slidenum">
              <a:rPr lang="en-US"/>
              <a:pPr>
                <a:defRPr/>
              </a:pPr>
              <a:t>‹#›</a:t>
            </a:fld>
            <a:endParaRPr lang="en-US" dirty="0"/>
          </a:p>
        </p:txBody>
      </p:sp>
    </p:spTree>
    <p:extLst>
      <p:ext uri="{BB962C8B-B14F-4D97-AF65-F5344CB8AC3E}">
        <p14:creationId xmlns:p14="http://schemas.microsoft.com/office/powerpoint/2010/main" val="249114526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col text 4 boxes red bar">
    <p:spTree>
      <p:nvGrpSpPr>
        <p:cNvPr id="1" name=""/>
        <p:cNvGrpSpPr/>
        <p:nvPr/>
      </p:nvGrpSpPr>
      <p:grpSpPr>
        <a:xfrm>
          <a:off x="0" y="0"/>
          <a:ext cx="0" cy="0"/>
          <a:chOff x="0" y="0"/>
          <a:chExt cx="0" cy="0"/>
        </a:xfrm>
      </p:grpSpPr>
      <p:sp>
        <p:nvSpPr>
          <p:cNvPr id="11" name="Picture Placeholder 11"/>
          <p:cNvSpPr>
            <a:spLocks noGrp="1"/>
          </p:cNvSpPr>
          <p:nvPr>
            <p:ph type="pic" sz="quarter" idx="32"/>
          </p:nvPr>
        </p:nvSpPr>
        <p:spPr>
          <a:xfrm>
            <a:off x="4626864"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0" name="Picture Placeholder 11"/>
          <p:cNvSpPr>
            <a:spLocks noGrp="1"/>
          </p:cNvSpPr>
          <p:nvPr>
            <p:ph type="pic" sz="quarter" idx="10"/>
          </p:nvPr>
        </p:nvSpPr>
        <p:spPr>
          <a:xfrm>
            <a:off x="6830387"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9" name="Text Placeholder 3"/>
          <p:cNvSpPr>
            <a:spLocks noGrp="1"/>
          </p:cNvSpPr>
          <p:nvPr>
            <p:ph type="body" sz="quarter" idx="18"/>
          </p:nvPr>
        </p:nvSpPr>
        <p:spPr>
          <a:xfrm>
            <a:off x="228600" y="1386840"/>
            <a:ext cx="8686800" cy="2358947"/>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9" name="Title 7"/>
          <p:cNvSpPr>
            <a:spLocks noGrp="1"/>
          </p:cNvSpPr>
          <p:nvPr>
            <p:ph type="title"/>
          </p:nvPr>
        </p:nvSpPr>
        <p:spPr>
          <a:xfrm>
            <a:off x="220663" y="228600"/>
            <a:ext cx="8694737" cy="987552"/>
          </a:xfrm>
        </p:spPr>
        <p:txBody>
          <a:bodyPr/>
          <a:lstStyle>
            <a:lvl1pPr>
              <a:defRPr sz="2800"/>
            </a:lvl1pPr>
          </a:lstStyle>
          <a:p>
            <a:r>
              <a:rPr lang="en-US" dirty="0" smtClean="0"/>
              <a:t>Click to edit Master title style</a:t>
            </a:r>
            <a:endParaRPr lang="en-US" dirty="0"/>
          </a:p>
        </p:txBody>
      </p:sp>
      <p:sp>
        <p:nvSpPr>
          <p:cNvPr id="12" name="Picture Placeholder 11"/>
          <p:cNvSpPr>
            <a:spLocks noGrp="1"/>
          </p:cNvSpPr>
          <p:nvPr>
            <p:ph type="pic" sz="quarter" idx="33"/>
          </p:nvPr>
        </p:nvSpPr>
        <p:spPr>
          <a:xfrm>
            <a:off x="2423160" y="3987800"/>
            <a:ext cx="2085013" cy="2082800"/>
          </a:xfrm>
          <a:noFill/>
        </p:spPr>
        <p:txBody>
          <a:bodyPr>
            <a:normAutofit/>
          </a:bodyPr>
          <a:lstStyle>
            <a:lvl1pPr marL="0" indent="0">
              <a:buNone/>
              <a:defRPr sz="1000">
                <a:solidFill>
                  <a:srgbClr val="003865"/>
                </a:solidFill>
              </a:defRPr>
            </a:lvl1pPr>
          </a:lstStyle>
          <a:p>
            <a:pPr lvl="0"/>
            <a:r>
              <a:rPr lang="en-US" noProof="0" smtClean="0"/>
              <a:t>Click icon to add picture</a:t>
            </a:r>
            <a:endParaRPr lang="en-US" noProof="0" dirty="0"/>
          </a:p>
        </p:txBody>
      </p:sp>
      <p:sp>
        <p:nvSpPr>
          <p:cNvPr id="15" name="Picture Placeholder 11"/>
          <p:cNvSpPr>
            <a:spLocks noGrp="1"/>
          </p:cNvSpPr>
          <p:nvPr>
            <p:ph type="pic" sz="quarter" idx="34"/>
          </p:nvPr>
        </p:nvSpPr>
        <p:spPr>
          <a:xfrm>
            <a:off x="228600" y="3987800"/>
            <a:ext cx="2085013" cy="2082800"/>
          </a:xfrm>
          <a:noFill/>
        </p:spPr>
        <p:txBody>
          <a:bodyPr>
            <a:normAutofit/>
          </a:bodyPr>
          <a:lstStyle>
            <a:lvl1pPr marL="0" indent="0">
              <a:buNone/>
              <a:defRPr sz="1000">
                <a:solidFill>
                  <a:schemeClr val="accent4"/>
                </a:solidFill>
              </a:defRPr>
            </a:lvl1pPr>
          </a:lstStyle>
          <a:p>
            <a:pPr lvl="0"/>
            <a:r>
              <a:rPr lang="en-US" noProof="0" smtClean="0"/>
              <a:t>Click icon to add picture</a:t>
            </a:r>
            <a:endParaRPr lang="en-US" noProof="0" dirty="0"/>
          </a:p>
        </p:txBody>
      </p:sp>
      <p:sp>
        <p:nvSpPr>
          <p:cNvPr id="8" name="Slide Number Placeholder 5"/>
          <p:cNvSpPr>
            <a:spLocks noGrp="1"/>
          </p:cNvSpPr>
          <p:nvPr>
            <p:ph type="sldNum" sz="quarter" idx="35"/>
          </p:nvPr>
        </p:nvSpPr>
        <p:spPr/>
        <p:txBody>
          <a:bodyPr/>
          <a:lstStyle>
            <a:lvl1pPr defTabSz="914400">
              <a:defRPr sz="1050">
                <a:solidFill>
                  <a:prstClr val="black"/>
                </a:solidFill>
                <a:latin typeface="Calibri"/>
              </a:defRPr>
            </a:lvl1pPr>
          </a:lstStyle>
          <a:p>
            <a:pPr>
              <a:defRPr/>
            </a:pPr>
            <a:fld id="{85BDCF93-7BE4-4539-A5C7-1C457DBE10D3}" type="slidenum">
              <a:rPr lang="en-US"/>
              <a:pPr>
                <a:defRPr/>
              </a:pPr>
              <a:t>‹#›</a:t>
            </a:fld>
            <a:endParaRPr lang="en-US" dirty="0"/>
          </a:p>
        </p:txBody>
      </p:sp>
    </p:spTree>
    <p:extLst>
      <p:ext uri="{BB962C8B-B14F-4D97-AF65-F5344CB8AC3E}">
        <p14:creationId xmlns:p14="http://schemas.microsoft.com/office/powerpoint/2010/main" val="15592596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col text 2 boxes red bar">
    <p:spTree>
      <p:nvGrpSpPr>
        <p:cNvPr id="1" name=""/>
        <p:cNvGrpSpPr/>
        <p:nvPr/>
      </p:nvGrpSpPr>
      <p:grpSpPr>
        <a:xfrm>
          <a:off x="0" y="0"/>
          <a:ext cx="0" cy="0"/>
          <a:chOff x="0" y="0"/>
          <a:chExt cx="0" cy="0"/>
        </a:xfrm>
      </p:grpSpPr>
      <p:sp>
        <p:nvSpPr>
          <p:cNvPr id="14" name="Text Placeholder 3"/>
          <p:cNvSpPr>
            <a:spLocks noGrp="1"/>
          </p:cNvSpPr>
          <p:nvPr>
            <p:ph type="body" sz="quarter" idx="18"/>
          </p:nvPr>
        </p:nvSpPr>
        <p:spPr>
          <a:xfrm>
            <a:off x="228599" y="1386840"/>
            <a:ext cx="6263640"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7" name="Title 7"/>
          <p:cNvSpPr>
            <a:spLocks noGrp="1"/>
          </p:cNvSpPr>
          <p:nvPr>
            <p:ph type="title"/>
          </p:nvPr>
        </p:nvSpPr>
        <p:spPr>
          <a:xfrm>
            <a:off x="220663" y="228600"/>
            <a:ext cx="8694737" cy="987552"/>
          </a:xfrm>
        </p:spPr>
        <p:txBody>
          <a:bodyPr/>
          <a:lstStyle>
            <a:lvl1pPr>
              <a:defRPr sz="2800"/>
            </a:lvl1pPr>
          </a:lstStyle>
          <a:p>
            <a:r>
              <a:rPr lang="en-US" dirty="0" smtClean="0"/>
              <a:t>Click to edit Master title style</a:t>
            </a:r>
            <a:endParaRPr lang="en-US" dirty="0"/>
          </a:p>
        </p:txBody>
      </p:sp>
      <p:sp>
        <p:nvSpPr>
          <p:cNvPr id="8" name="Picture Placeholder 11"/>
          <p:cNvSpPr>
            <a:spLocks noGrp="1"/>
          </p:cNvSpPr>
          <p:nvPr>
            <p:ph type="pic" sz="quarter" idx="10"/>
          </p:nvPr>
        </p:nvSpPr>
        <p:spPr>
          <a:xfrm>
            <a:off x="6601968" y="1335024"/>
            <a:ext cx="2313432" cy="2313432"/>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9" name="Picture Placeholder 11"/>
          <p:cNvSpPr>
            <a:spLocks noGrp="1"/>
          </p:cNvSpPr>
          <p:nvPr>
            <p:ph type="pic" sz="quarter" idx="19"/>
          </p:nvPr>
        </p:nvSpPr>
        <p:spPr>
          <a:xfrm>
            <a:off x="6601968" y="3767328"/>
            <a:ext cx="2313432" cy="2313432"/>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6" name="Slide Number Placeholder 5"/>
          <p:cNvSpPr>
            <a:spLocks noGrp="1"/>
          </p:cNvSpPr>
          <p:nvPr>
            <p:ph type="sldNum" sz="quarter" idx="20"/>
          </p:nvPr>
        </p:nvSpPr>
        <p:spPr/>
        <p:txBody>
          <a:bodyPr/>
          <a:lstStyle>
            <a:lvl1pPr defTabSz="914400">
              <a:defRPr sz="1050">
                <a:solidFill>
                  <a:prstClr val="black"/>
                </a:solidFill>
                <a:latin typeface="Calibri"/>
              </a:defRPr>
            </a:lvl1pPr>
          </a:lstStyle>
          <a:p>
            <a:pPr>
              <a:defRPr/>
            </a:pPr>
            <a:fld id="{07995DCD-CF42-441F-8D42-475C160A9CF3}" type="slidenum">
              <a:rPr lang="en-US"/>
              <a:pPr>
                <a:defRPr/>
              </a:pPr>
              <a:t>‹#›</a:t>
            </a:fld>
            <a:endParaRPr lang="en-US" dirty="0"/>
          </a:p>
        </p:txBody>
      </p:sp>
    </p:spTree>
    <p:extLst>
      <p:ext uri="{BB962C8B-B14F-4D97-AF65-F5344CB8AC3E}">
        <p14:creationId xmlns:p14="http://schemas.microsoft.com/office/powerpoint/2010/main" val="303485989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col red bar">
    <p:spTree>
      <p:nvGrpSpPr>
        <p:cNvPr id="1" name=""/>
        <p:cNvGrpSpPr/>
        <p:nvPr/>
      </p:nvGrpSpPr>
      <p:grpSpPr>
        <a:xfrm>
          <a:off x="0" y="0"/>
          <a:ext cx="0" cy="0"/>
          <a:chOff x="0" y="0"/>
          <a:chExt cx="0" cy="0"/>
        </a:xfrm>
      </p:grpSpPr>
      <p:sp>
        <p:nvSpPr>
          <p:cNvPr id="6" name="Title 7"/>
          <p:cNvSpPr>
            <a:spLocks noGrp="1"/>
          </p:cNvSpPr>
          <p:nvPr>
            <p:ph type="title"/>
          </p:nvPr>
        </p:nvSpPr>
        <p:spPr>
          <a:xfrm>
            <a:off x="220663" y="228600"/>
            <a:ext cx="8694737" cy="987552"/>
          </a:xfrm>
        </p:spPr>
        <p:txBody>
          <a:bodyPr/>
          <a:lstStyle>
            <a:lvl1pPr>
              <a:defRPr sz="2800"/>
            </a:lvl1pPr>
          </a:lstStyle>
          <a:p>
            <a:r>
              <a:rPr lang="en-US" dirty="0" smtClean="0"/>
              <a:t>Click to edit Master title style</a:t>
            </a:r>
            <a:endParaRPr lang="en-US" dirty="0"/>
          </a:p>
        </p:txBody>
      </p:sp>
      <p:sp>
        <p:nvSpPr>
          <p:cNvPr id="10" name="Text Placeholder 3"/>
          <p:cNvSpPr>
            <a:spLocks noGrp="1"/>
          </p:cNvSpPr>
          <p:nvPr>
            <p:ph type="body" sz="quarter" idx="18"/>
          </p:nvPr>
        </p:nvSpPr>
        <p:spPr>
          <a:xfrm>
            <a:off x="228600" y="1386840"/>
            <a:ext cx="4203700"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err="1" smtClean="0"/>
              <a:t>Footnotel</a:t>
            </a:r>
            <a:endParaRPr lang="en-US" dirty="0" smtClean="0"/>
          </a:p>
        </p:txBody>
      </p:sp>
      <p:sp>
        <p:nvSpPr>
          <p:cNvPr id="7" name="Text Placeholder 3"/>
          <p:cNvSpPr>
            <a:spLocks noGrp="1"/>
          </p:cNvSpPr>
          <p:nvPr>
            <p:ph type="body" sz="quarter" idx="19"/>
          </p:nvPr>
        </p:nvSpPr>
        <p:spPr>
          <a:xfrm>
            <a:off x="4699000" y="1386840"/>
            <a:ext cx="4203700"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err="1" smtClean="0"/>
              <a:t>Footnotel</a:t>
            </a:r>
            <a:endParaRPr lang="en-US" dirty="0" smtClean="0"/>
          </a:p>
        </p:txBody>
      </p:sp>
      <p:sp>
        <p:nvSpPr>
          <p:cNvPr id="5" name="Slide Number Placeholder 5"/>
          <p:cNvSpPr>
            <a:spLocks noGrp="1"/>
          </p:cNvSpPr>
          <p:nvPr>
            <p:ph type="sldNum" sz="quarter" idx="20"/>
          </p:nvPr>
        </p:nvSpPr>
        <p:spPr/>
        <p:txBody>
          <a:bodyPr/>
          <a:lstStyle>
            <a:lvl1pPr defTabSz="914400">
              <a:defRPr sz="1050">
                <a:solidFill>
                  <a:prstClr val="black"/>
                </a:solidFill>
                <a:latin typeface="Calibri"/>
              </a:defRPr>
            </a:lvl1pPr>
          </a:lstStyle>
          <a:p>
            <a:pPr>
              <a:defRPr/>
            </a:pPr>
            <a:fld id="{7A6B2DBF-5259-464C-9EA0-12FA2C477755}" type="slidenum">
              <a:rPr lang="en-US"/>
              <a:pPr>
                <a:defRPr/>
              </a:pPr>
              <a:t>‹#›</a:t>
            </a:fld>
            <a:endParaRPr lang="en-US" dirty="0"/>
          </a:p>
        </p:txBody>
      </p:sp>
    </p:spTree>
    <p:extLst>
      <p:ext uri="{BB962C8B-B14F-4D97-AF65-F5344CB8AC3E}">
        <p14:creationId xmlns:p14="http://schemas.microsoft.com/office/powerpoint/2010/main" val="39075503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footer only">
    <p:spTree>
      <p:nvGrpSpPr>
        <p:cNvPr id="1" name=""/>
        <p:cNvGrpSpPr/>
        <p:nvPr/>
      </p:nvGrpSpPr>
      <p:grpSpPr>
        <a:xfrm>
          <a:off x="0" y="0"/>
          <a:ext cx="0" cy="0"/>
          <a:chOff x="0" y="0"/>
          <a:chExt cx="0" cy="0"/>
        </a:xfrm>
      </p:grpSpPr>
      <p:sp>
        <p:nvSpPr>
          <p:cNvPr id="5" name="Title 7"/>
          <p:cNvSpPr>
            <a:spLocks noGrp="1"/>
          </p:cNvSpPr>
          <p:nvPr>
            <p:ph type="title"/>
          </p:nvPr>
        </p:nvSpPr>
        <p:spPr>
          <a:xfrm>
            <a:off x="220663" y="228600"/>
            <a:ext cx="8694737" cy="987552"/>
          </a:xfrm>
        </p:spPr>
        <p:txBody>
          <a:bodyPr/>
          <a:lstStyle>
            <a:lvl1pPr>
              <a:defRPr sz="28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defTabSz="914400">
              <a:defRPr sz="1050">
                <a:solidFill>
                  <a:prstClr val="black"/>
                </a:solidFill>
                <a:latin typeface="Calibri"/>
              </a:defRPr>
            </a:lvl1pPr>
          </a:lstStyle>
          <a:p>
            <a:pPr>
              <a:defRPr/>
            </a:pPr>
            <a:fld id="{C76BEB5D-8829-4632-86E2-86DE939C38D8}" type="slidenum">
              <a:rPr lang="en-US"/>
              <a:pPr>
                <a:defRPr/>
              </a:pPr>
              <a:t>‹#›</a:t>
            </a:fld>
            <a:endParaRPr lang="en-US" dirty="0"/>
          </a:p>
        </p:txBody>
      </p:sp>
    </p:spTree>
    <p:extLst>
      <p:ext uri="{BB962C8B-B14F-4D97-AF65-F5344CB8AC3E}">
        <p14:creationId xmlns:p14="http://schemas.microsoft.com/office/powerpoint/2010/main" val="32086867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col text purple bar">
    <p:spTree>
      <p:nvGrpSpPr>
        <p:cNvPr id="1" name=""/>
        <p:cNvGrpSpPr/>
        <p:nvPr/>
      </p:nvGrpSpPr>
      <p:grpSpPr>
        <a:xfrm>
          <a:off x="0" y="0"/>
          <a:ext cx="0" cy="0"/>
          <a:chOff x="0" y="0"/>
          <a:chExt cx="0" cy="0"/>
        </a:xfrm>
      </p:grpSpPr>
      <p:sp>
        <p:nvSpPr>
          <p:cNvPr id="9" name="Text Placeholder 20"/>
          <p:cNvSpPr>
            <a:spLocks noGrp="1"/>
          </p:cNvSpPr>
          <p:nvPr>
            <p:ph type="body" sz="quarter" idx="13"/>
          </p:nvPr>
        </p:nvSpPr>
        <p:spPr>
          <a:xfrm>
            <a:off x="228600" y="1386840"/>
            <a:ext cx="8128000" cy="912934"/>
          </a:xfrm>
          <a:prstGeom prst="rect">
            <a:avLst/>
          </a:prstGeom>
        </p:spPr>
        <p:txBody>
          <a:bodyPr rIns="0"/>
          <a:lstStyle>
            <a:lvl1pPr marL="0" indent="0">
              <a:lnSpc>
                <a:spcPts val="2600"/>
              </a:lnSpc>
              <a:buClr>
                <a:schemeClr val="accent6"/>
              </a:buClr>
              <a:buFont typeface="Arial"/>
              <a:buNone/>
              <a:tabLst/>
              <a:defRPr sz="2400" b="0" baseline="0">
                <a:solidFill>
                  <a:schemeClr val="accent4"/>
                </a:solidFill>
              </a:defRPr>
            </a:lvl1pPr>
            <a:lvl2pPr marL="0" indent="0">
              <a:buClr>
                <a:schemeClr val="accent6"/>
              </a:buClr>
              <a:buFont typeface="Arial"/>
              <a:buNone/>
              <a:tabLst/>
              <a:defRPr sz="2400">
                <a:solidFill>
                  <a:schemeClr val="accent6"/>
                </a:solidFill>
              </a:defRPr>
            </a:lvl2pPr>
            <a:lvl3pPr marL="228600" indent="0">
              <a:buClr>
                <a:schemeClr val="accent6"/>
              </a:buClr>
              <a:buFont typeface="Lucida Grande"/>
              <a:buNone/>
              <a:tabLst/>
              <a:defRPr sz="2200">
                <a:solidFill>
                  <a:schemeClr val="accent6"/>
                </a:solidFill>
              </a:defRPr>
            </a:lvl3pPr>
            <a:lvl4pPr marL="628650" indent="0">
              <a:buFont typeface="+mj-lt"/>
              <a:buNone/>
              <a:tabLst/>
              <a:defRPr sz="2800">
                <a:solidFill>
                  <a:schemeClr val="accent4"/>
                </a:solidFill>
              </a:defRPr>
            </a:lvl4pPr>
            <a:lvl5pPr marL="836612" marR="0" indent="0" algn="l" defTabSz="457200" rtl="0" eaLnBrk="1" fontAlgn="auto" latinLnBrk="0" hangingPunct="1">
              <a:lnSpc>
                <a:spcPct val="100000"/>
              </a:lnSpc>
              <a:spcBef>
                <a:spcPct val="20000"/>
              </a:spcBef>
              <a:spcAft>
                <a:spcPts val="0"/>
              </a:spcAft>
              <a:buClrTx/>
              <a:buSzTx/>
              <a:buFont typeface="+mj-lt"/>
              <a:buNone/>
              <a:tabLst/>
              <a:defRPr sz="2800">
                <a:solidFill>
                  <a:schemeClr val="accent4"/>
                </a:solidFill>
              </a:defRPr>
            </a:lvl5pPr>
            <a:lvl6pPr marL="1655763" indent="339725">
              <a:buFont typeface="Arial"/>
              <a:buChar char="•"/>
              <a:tabLst/>
              <a:defRPr sz="1800">
                <a:solidFill>
                  <a:srgbClr val="003865"/>
                </a:solidFill>
              </a:defRPr>
            </a:lvl6pPr>
            <a:lvl7pPr marL="2741613" indent="-60325">
              <a:tabLst/>
              <a:defRPr sz="1800">
                <a:solidFill>
                  <a:srgbClr val="003865"/>
                </a:solidFill>
              </a:defRPr>
            </a:lvl7pPr>
          </a:lstStyle>
          <a:p>
            <a:pPr lvl="0"/>
            <a:r>
              <a:rPr lang="en-US" dirty="0" smtClean="0"/>
              <a:t>Click to edit Master text styles</a:t>
            </a:r>
          </a:p>
        </p:txBody>
      </p:sp>
      <p:sp>
        <p:nvSpPr>
          <p:cNvPr id="8" name="Text Placeholder 3"/>
          <p:cNvSpPr>
            <a:spLocks noGrp="1"/>
          </p:cNvSpPr>
          <p:nvPr>
            <p:ph type="body" sz="quarter" idx="18"/>
          </p:nvPr>
        </p:nvSpPr>
        <p:spPr>
          <a:xfrm>
            <a:off x="228764" y="2426221"/>
            <a:ext cx="8127836" cy="3533253"/>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15" name="Title 7"/>
          <p:cNvSpPr>
            <a:spLocks noGrp="1"/>
          </p:cNvSpPr>
          <p:nvPr>
            <p:ph type="title"/>
          </p:nvPr>
        </p:nvSpPr>
        <p:spPr>
          <a:xfrm>
            <a:off x="220663" y="228600"/>
            <a:ext cx="8694737" cy="987552"/>
          </a:xfrm>
          <a:solidFill>
            <a:schemeClr val="accent6"/>
          </a:solidFill>
        </p:spPr>
        <p:txBody>
          <a:bodyPr/>
          <a:lstStyle>
            <a:lvl1pPr>
              <a:defRPr sz="2800"/>
            </a:lvl1pPr>
          </a:lstStyle>
          <a:p>
            <a:r>
              <a:rPr lang="en-US" dirty="0" smtClean="0"/>
              <a:t>Click to edit Master title style</a:t>
            </a:r>
            <a:endParaRPr lang="en-US" dirty="0"/>
          </a:p>
        </p:txBody>
      </p:sp>
      <p:sp>
        <p:nvSpPr>
          <p:cNvPr id="5" name="Slide Number Placeholder 5"/>
          <p:cNvSpPr>
            <a:spLocks noGrp="1"/>
          </p:cNvSpPr>
          <p:nvPr>
            <p:ph type="sldNum" sz="quarter" idx="19"/>
          </p:nvPr>
        </p:nvSpPr>
        <p:spPr/>
        <p:txBody>
          <a:bodyPr/>
          <a:lstStyle>
            <a:lvl1pPr defTabSz="914400">
              <a:defRPr sz="1050">
                <a:solidFill>
                  <a:prstClr val="black"/>
                </a:solidFill>
                <a:latin typeface="Calibri"/>
              </a:defRPr>
            </a:lvl1pPr>
          </a:lstStyle>
          <a:p>
            <a:pPr>
              <a:defRPr/>
            </a:pPr>
            <a:fld id="{A5C2B2BF-5348-46D0-A4D9-8DFD8FC787E0}" type="slidenum">
              <a:rPr lang="en-US"/>
              <a:pPr>
                <a:defRPr/>
              </a:pPr>
              <a:t>‹#›</a:t>
            </a:fld>
            <a:endParaRPr lang="en-US" dirty="0"/>
          </a:p>
        </p:txBody>
      </p:sp>
    </p:spTree>
    <p:extLst>
      <p:ext uri="{BB962C8B-B14F-4D97-AF65-F5344CB8AC3E}">
        <p14:creationId xmlns:p14="http://schemas.microsoft.com/office/powerpoint/2010/main" val="17269645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col text purple bar no intro">
    <p:spTree>
      <p:nvGrpSpPr>
        <p:cNvPr id="1" name=""/>
        <p:cNvGrpSpPr/>
        <p:nvPr/>
      </p:nvGrpSpPr>
      <p:grpSpPr>
        <a:xfrm>
          <a:off x="0" y="0"/>
          <a:ext cx="0" cy="0"/>
          <a:chOff x="0" y="0"/>
          <a:chExt cx="0" cy="0"/>
        </a:xfrm>
      </p:grpSpPr>
      <p:sp>
        <p:nvSpPr>
          <p:cNvPr id="10" name="Text Placeholder 3"/>
          <p:cNvSpPr>
            <a:spLocks noGrp="1"/>
          </p:cNvSpPr>
          <p:nvPr>
            <p:ph type="body" sz="quarter" idx="18"/>
          </p:nvPr>
        </p:nvSpPr>
        <p:spPr>
          <a:xfrm>
            <a:off x="228600" y="1386840"/>
            <a:ext cx="8127836" cy="4572000"/>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914400" indent="-228600">
              <a:lnSpc>
                <a:spcPts val="1800"/>
              </a:lnSpc>
              <a:buClr>
                <a:schemeClr val="tx1"/>
              </a:buClr>
              <a:buFont typeface="Lucida Grande"/>
              <a:buChar char="-"/>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5" name="Title 7"/>
          <p:cNvSpPr>
            <a:spLocks noGrp="1"/>
          </p:cNvSpPr>
          <p:nvPr>
            <p:ph type="title"/>
          </p:nvPr>
        </p:nvSpPr>
        <p:spPr>
          <a:xfrm>
            <a:off x="220663" y="228600"/>
            <a:ext cx="8694737" cy="987552"/>
          </a:xfrm>
          <a:solidFill>
            <a:schemeClr val="accent6"/>
          </a:solidFill>
        </p:spPr>
        <p:txBody>
          <a:bodyPr/>
          <a:lstStyle>
            <a:lvl1pPr>
              <a:defRPr sz="2800"/>
            </a:lvl1pPr>
          </a:lstStyle>
          <a:p>
            <a:r>
              <a:rPr lang="en-US" dirty="0" smtClean="0"/>
              <a:t>Click to edit Master title style</a:t>
            </a:r>
            <a:endParaRPr lang="en-US" dirty="0"/>
          </a:p>
        </p:txBody>
      </p:sp>
      <p:sp>
        <p:nvSpPr>
          <p:cNvPr id="4" name="Slide Number Placeholder 5"/>
          <p:cNvSpPr>
            <a:spLocks noGrp="1"/>
          </p:cNvSpPr>
          <p:nvPr>
            <p:ph type="sldNum" sz="quarter" idx="19"/>
          </p:nvPr>
        </p:nvSpPr>
        <p:spPr/>
        <p:txBody>
          <a:bodyPr/>
          <a:lstStyle>
            <a:lvl1pPr defTabSz="914400">
              <a:defRPr sz="1050">
                <a:solidFill>
                  <a:prstClr val="black"/>
                </a:solidFill>
                <a:latin typeface="Calibri"/>
              </a:defRPr>
            </a:lvl1pPr>
          </a:lstStyle>
          <a:p>
            <a:pPr>
              <a:defRPr/>
            </a:pPr>
            <a:fld id="{14B5B8A4-8019-4C7A-9602-9B26FAFB0F30}" type="slidenum">
              <a:rPr lang="en-US"/>
              <a:pPr>
                <a:defRPr/>
              </a:pPr>
              <a:t>‹#›</a:t>
            </a:fld>
            <a:endParaRPr lang="en-US" dirty="0"/>
          </a:p>
        </p:txBody>
      </p:sp>
    </p:spTree>
    <p:extLst>
      <p:ext uri="{BB962C8B-B14F-4D97-AF65-F5344CB8AC3E}">
        <p14:creationId xmlns:p14="http://schemas.microsoft.com/office/powerpoint/2010/main" val="2013795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54575197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col text 4 boxes purple bar">
    <p:spTree>
      <p:nvGrpSpPr>
        <p:cNvPr id="1" name=""/>
        <p:cNvGrpSpPr/>
        <p:nvPr/>
      </p:nvGrpSpPr>
      <p:grpSpPr>
        <a:xfrm>
          <a:off x="0" y="0"/>
          <a:ext cx="0" cy="0"/>
          <a:chOff x="0" y="0"/>
          <a:chExt cx="0" cy="0"/>
        </a:xfrm>
      </p:grpSpPr>
      <p:sp>
        <p:nvSpPr>
          <p:cNvPr id="19" name="Text Placeholder 3"/>
          <p:cNvSpPr>
            <a:spLocks noGrp="1"/>
          </p:cNvSpPr>
          <p:nvPr>
            <p:ph type="body" sz="quarter" idx="18"/>
          </p:nvPr>
        </p:nvSpPr>
        <p:spPr>
          <a:xfrm>
            <a:off x="228600" y="1386840"/>
            <a:ext cx="8686800" cy="2358947"/>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914400" indent="-228600">
              <a:lnSpc>
                <a:spcPts val="1800"/>
              </a:lnSpc>
              <a:buClr>
                <a:schemeClr val="tx1"/>
              </a:buClr>
              <a:buFont typeface="Lucida Grande"/>
              <a:buChar char="-"/>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9" name="Title 7"/>
          <p:cNvSpPr>
            <a:spLocks noGrp="1"/>
          </p:cNvSpPr>
          <p:nvPr>
            <p:ph type="title"/>
          </p:nvPr>
        </p:nvSpPr>
        <p:spPr>
          <a:xfrm>
            <a:off x="220663" y="228600"/>
            <a:ext cx="8694737" cy="987552"/>
          </a:xfrm>
          <a:solidFill>
            <a:schemeClr val="accent6"/>
          </a:solidFill>
        </p:spPr>
        <p:txBody>
          <a:bodyPr/>
          <a:lstStyle>
            <a:lvl1pPr>
              <a:defRPr sz="2800"/>
            </a:lvl1pPr>
          </a:lstStyle>
          <a:p>
            <a:r>
              <a:rPr lang="en-US" dirty="0" smtClean="0"/>
              <a:t>Click to edit Master title style</a:t>
            </a:r>
            <a:endParaRPr lang="en-US" dirty="0"/>
          </a:p>
        </p:txBody>
      </p:sp>
      <p:sp>
        <p:nvSpPr>
          <p:cNvPr id="10" name="Picture Placeholder 11"/>
          <p:cNvSpPr>
            <a:spLocks noGrp="1"/>
          </p:cNvSpPr>
          <p:nvPr>
            <p:ph type="pic" sz="quarter" idx="32"/>
          </p:nvPr>
        </p:nvSpPr>
        <p:spPr>
          <a:xfrm>
            <a:off x="4626864"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1" name="Picture Placeholder 11"/>
          <p:cNvSpPr>
            <a:spLocks noGrp="1"/>
          </p:cNvSpPr>
          <p:nvPr>
            <p:ph type="pic" sz="quarter" idx="10"/>
          </p:nvPr>
        </p:nvSpPr>
        <p:spPr>
          <a:xfrm>
            <a:off x="6830387"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2" name="Picture Placeholder 11"/>
          <p:cNvSpPr>
            <a:spLocks noGrp="1"/>
          </p:cNvSpPr>
          <p:nvPr>
            <p:ph type="pic" sz="quarter" idx="33"/>
          </p:nvPr>
        </p:nvSpPr>
        <p:spPr>
          <a:xfrm>
            <a:off x="2423160"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7" name="Picture Placeholder 11"/>
          <p:cNvSpPr>
            <a:spLocks noGrp="1"/>
          </p:cNvSpPr>
          <p:nvPr>
            <p:ph type="pic" sz="quarter" idx="34"/>
          </p:nvPr>
        </p:nvSpPr>
        <p:spPr>
          <a:xfrm>
            <a:off x="228600"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8" name="Slide Number Placeholder 5"/>
          <p:cNvSpPr>
            <a:spLocks noGrp="1"/>
          </p:cNvSpPr>
          <p:nvPr>
            <p:ph type="sldNum" sz="quarter" idx="35"/>
          </p:nvPr>
        </p:nvSpPr>
        <p:spPr/>
        <p:txBody>
          <a:bodyPr/>
          <a:lstStyle>
            <a:lvl1pPr defTabSz="914400">
              <a:defRPr sz="1050">
                <a:solidFill>
                  <a:prstClr val="black"/>
                </a:solidFill>
                <a:latin typeface="Calibri"/>
              </a:defRPr>
            </a:lvl1pPr>
          </a:lstStyle>
          <a:p>
            <a:pPr>
              <a:defRPr/>
            </a:pPr>
            <a:fld id="{FCD44EF3-30FA-4CDB-9DCD-13D52A22D9E1}" type="slidenum">
              <a:rPr lang="en-US"/>
              <a:pPr>
                <a:defRPr/>
              </a:pPr>
              <a:t>‹#›</a:t>
            </a:fld>
            <a:endParaRPr lang="en-US" dirty="0"/>
          </a:p>
        </p:txBody>
      </p:sp>
    </p:spTree>
    <p:extLst>
      <p:ext uri="{BB962C8B-B14F-4D97-AF65-F5344CB8AC3E}">
        <p14:creationId xmlns:p14="http://schemas.microsoft.com/office/powerpoint/2010/main" val="354769786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col text 2 boxes purple bar">
    <p:spTree>
      <p:nvGrpSpPr>
        <p:cNvPr id="1" name=""/>
        <p:cNvGrpSpPr/>
        <p:nvPr/>
      </p:nvGrpSpPr>
      <p:grpSpPr>
        <a:xfrm>
          <a:off x="0" y="0"/>
          <a:ext cx="0" cy="0"/>
          <a:chOff x="0" y="0"/>
          <a:chExt cx="0" cy="0"/>
        </a:xfrm>
      </p:grpSpPr>
      <p:sp>
        <p:nvSpPr>
          <p:cNvPr id="13" name="Text Placeholder 3"/>
          <p:cNvSpPr>
            <a:spLocks noGrp="1"/>
          </p:cNvSpPr>
          <p:nvPr>
            <p:ph type="body" sz="quarter" idx="18"/>
          </p:nvPr>
        </p:nvSpPr>
        <p:spPr>
          <a:xfrm>
            <a:off x="228599" y="1386840"/>
            <a:ext cx="6263640" cy="4572000"/>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914400" indent="-228600">
              <a:lnSpc>
                <a:spcPts val="1800"/>
              </a:lnSpc>
              <a:buClr>
                <a:schemeClr val="tx1"/>
              </a:buClr>
              <a:buFont typeface="Lucida Grande"/>
              <a:buChar char="-"/>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7" name="Title 7"/>
          <p:cNvSpPr>
            <a:spLocks noGrp="1"/>
          </p:cNvSpPr>
          <p:nvPr>
            <p:ph type="title"/>
          </p:nvPr>
        </p:nvSpPr>
        <p:spPr>
          <a:xfrm>
            <a:off x="220663" y="228600"/>
            <a:ext cx="8694737" cy="987552"/>
          </a:xfrm>
          <a:solidFill>
            <a:schemeClr val="accent6"/>
          </a:solidFill>
        </p:spPr>
        <p:txBody>
          <a:bodyPr/>
          <a:lstStyle>
            <a:lvl1pPr>
              <a:defRPr sz="2800"/>
            </a:lvl1pPr>
          </a:lstStyle>
          <a:p>
            <a:r>
              <a:rPr lang="en-US" dirty="0" smtClean="0"/>
              <a:t>Click to edit Master title style</a:t>
            </a:r>
            <a:endParaRPr lang="en-US" dirty="0"/>
          </a:p>
        </p:txBody>
      </p:sp>
      <p:sp>
        <p:nvSpPr>
          <p:cNvPr id="9" name="Picture Placeholder 11"/>
          <p:cNvSpPr>
            <a:spLocks noGrp="1"/>
          </p:cNvSpPr>
          <p:nvPr>
            <p:ph type="pic" sz="quarter" idx="10"/>
          </p:nvPr>
        </p:nvSpPr>
        <p:spPr>
          <a:xfrm>
            <a:off x="6601968" y="1335024"/>
            <a:ext cx="2313432" cy="2313432"/>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5" name="Picture Placeholder 11"/>
          <p:cNvSpPr>
            <a:spLocks noGrp="1"/>
          </p:cNvSpPr>
          <p:nvPr>
            <p:ph type="pic" sz="quarter" idx="19"/>
          </p:nvPr>
        </p:nvSpPr>
        <p:spPr>
          <a:xfrm>
            <a:off x="6601968" y="3767328"/>
            <a:ext cx="2313432" cy="2313432"/>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6" name="Slide Number Placeholder 5"/>
          <p:cNvSpPr>
            <a:spLocks noGrp="1"/>
          </p:cNvSpPr>
          <p:nvPr>
            <p:ph type="sldNum" sz="quarter" idx="20"/>
          </p:nvPr>
        </p:nvSpPr>
        <p:spPr/>
        <p:txBody>
          <a:bodyPr/>
          <a:lstStyle>
            <a:lvl1pPr defTabSz="914400">
              <a:defRPr sz="1050">
                <a:solidFill>
                  <a:prstClr val="black"/>
                </a:solidFill>
                <a:latin typeface="Calibri"/>
              </a:defRPr>
            </a:lvl1pPr>
          </a:lstStyle>
          <a:p>
            <a:pPr>
              <a:defRPr/>
            </a:pPr>
            <a:fld id="{E8A33D62-95A5-4B6C-A4AA-0163323F8021}" type="slidenum">
              <a:rPr lang="en-US"/>
              <a:pPr>
                <a:defRPr/>
              </a:pPr>
              <a:t>‹#›</a:t>
            </a:fld>
            <a:endParaRPr lang="en-US" dirty="0"/>
          </a:p>
        </p:txBody>
      </p:sp>
    </p:spTree>
    <p:extLst>
      <p:ext uri="{BB962C8B-B14F-4D97-AF65-F5344CB8AC3E}">
        <p14:creationId xmlns:p14="http://schemas.microsoft.com/office/powerpoint/2010/main" val="1450686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col purple bar">
    <p:spTree>
      <p:nvGrpSpPr>
        <p:cNvPr id="1" name=""/>
        <p:cNvGrpSpPr/>
        <p:nvPr/>
      </p:nvGrpSpPr>
      <p:grpSpPr>
        <a:xfrm>
          <a:off x="0" y="0"/>
          <a:ext cx="0" cy="0"/>
          <a:chOff x="0" y="0"/>
          <a:chExt cx="0" cy="0"/>
        </a:xfrm>
      </p:grpSpPr>
      <p:sp>
        <p:nvSpPr>
          <p:cNvPr id="7" name="Title 7"/>
          <p:cNvSpPr>
            <a:spLocks noGrp="1"/>
          </p:cNvSpPr>
          <p:nvPr>
            <p:ph type="title"/>
          </p:nvPr>
        </p:nvSpPr>
        <p:spPr>
          <a:xfrm>
            <a:off x="220663" y="228600"/>
            <a:ext cx="8694737" cy="987552"/>
          </a:xfrm>
          <a:solidFill>
            <a:schemeClr val="accent6"/>
          </a:solidFill>
        </p:spPr>
        <p:txBody>
          <a:bodyPr/>
          <a:lstStyle>
            <a:lvl1pPr>
              <a:defRPr sz="2800"/>
            </a:lvl1pPr>
          </a:lstStyle>
          <a:p>
            <a:r>
              <a:rPr lang="en-US" dirty="0" smtClean="0"/>
              <a:t>Click to edit Master title style</a:t>
            </a:r>
            <a:endParaRPr lang="en-US" dirty="0"/>
          </a:p>
        </p:txBody>
      </p:sp>
      <p:sp>
        <p:nvSpPr>
          <p:cNvPr id="6" name="Text Placeholder 3"/>
          <p:cNvSpPr>
            <a:spLocks noGrp="1"/>
          </p:cNvSpPr>
          <p:nvPr>
            <p:ph type="body" sz="quarter" idx="18"/>
          </p:nvPr>
        </p:nvSpPr>
        <p:spPr>
          <a:xfrm>
            <a:off x="228600" y="1386840"/>
            <a:ext cx="4203700"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err="1" smtClean="0"/>
              <a:t>Footnotel</a:t>
            </a:r>
            <a:endParaRPr lang="en-US" dirty="0" smtClean="0"/>
          </a:p>
        </p:txBody>
      </p:sp>
      <p:sp>
        <p:nvSpPr>
          <p:cNvPr id="8" name="Text Placeholder 3"/>
          <p:cNvSpPr>
            <a:spLocks noGrp="1"/>
          </p:cNvSpPr>
          <p:nvPr>
            <p:ph type="body" sz="quarter" idx="19"/>
          </p:nvPr>
        </p:nvSpPr>
        <p:spPr>
          <a:xfrm>
            <a:off x="4699000" y="1386840"/>
            <a:ext cx="4203700"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err="1" smtClean="0"/>
              <a:t>Footnotel</a:t>
            </a:r>
            <a:endParaRPr lang="en-US" dirty="0" smtClean="0"/>
          </a:p>
        </p:txBody>
      </p:sp>
      <p:sp>
        <p:nvSpPr>
          <p:cNvPr id="5" name="Slide Number Placeholder 5"/>
          <p:cNvSpPr>
            <a:spLocks noGrp="1"/>
          </p:cNvSpPr>
          <p:nvPr>
            <p:ph type="sldNum" sz="quarter" idx="20"/>
          </p:nvPr>
        </p:nvSpPr>
        <p:spPr/>
        <p:txBody>
          <a:bodyPr/>
          <a:lstStyle>
            <a:lvl1pPr defTabSz="914400">
              <a:defRPr sz="1050">
                <a:solidFill>
                  <a:prstClr val="black"/>
                </a:solidFill>
                <a:latin typeface="Calibri"/>
              </a:defRPr>
            </a:lvl1pPr>
          </a:lstStyle>
          <a:p>
            <a:pPr>
              <a:defRPr/>
            </a:pPr>
            <a:fld id="{92B92E48-C771-45A3-9E99-811136E5917C}" type="slidenum">
              <a:rPr lang="en-US"/>
              <a:pPr>
                <a:defRPr/>
              </a:pPr>
              <a:t>‹#›</a:t>
            </a:fld>
            <a:endParaRPr lang="en-US" dirty="0"/>
          </a:p>
        </p:txBody>
      </p:sp>
    </p:spTree>
    <p:extLst>
      <p:ext uri="{BB962C8B-B14F-4D97-AF65-F5344CB8AC3E}">
        <p14:creationId xmlns:p14="http://schemas.microsoft.com/office/powerpoint/2010/main" val="11801851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footer only">
    <p:spTree>
      <p:nvGrpSpPr>
        <p:cNvPr id="1" name=""/>
        <p:cNvGrpSpPr/>
        <p:nvPr/>
      </p:nvGrpSpPr>
      <p:grpSpPr>
        <a:xfrm>
          <a:off x="0" y="0"/>
          <a:ext cx="0" cy="0"/>
          <a:chOff x="0" y="0"/>
          <a:chExt cx="0" cy="0"/>
        </a:xfrm>
      </p:grpSpPr>
      <p:sp>
        <p:nvSpPr>
          <p:cNvPr id="5" name="Title 7"/>
          <p:cNvSpPr>
            <a:spLocks noGrp="1"/>
          </p:cNvSpPr>
          <p:nvPr>
            <p:ph type="title"/>
          </p:nvPr>
        </p:nvSpPr>
        <p:spPr>
          <a:xfrm>
            <a:off x="220663" y="228600"/>
            <a:ext cx="8694737" cy="987552"/>
          </a:xfrm>
          <a:solidFill>
            <a:schemeClr val="accent6"/>
          </a:solidFill>
        </p:spPr>
        <p:txBody>
          <a:bodyPr/>
          <a:lstStyle>
            <a:lvl1pPr>
              <a:defRPr sz="28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defTabSz="914400">
              <a:defRPr sz="1050">
                <a:solidFill>
                  <a:prstClr val="black"/>
                </a:solidFill>
                <a:latin typeface="Calibri"/>
              </a:defRPr>
            </a:lvl1pPr>
          </a:lstStyle>
          <a:p>
            <a:pPr>
              <a:defRPr/>
            </a:pPr>
            <a:fld id="{4494BCB6-A6F4-49DC-833C-BBE8802F1D08}" type="slidenum">
              <a:rPr lang="en-US"/>
              <a:pPr>
                <a:defRPr/>
              </a:pPr>
              <a:t>‹#›</a:t>
            </a:fld>
            <a:endParaRPr lang="en-US" dirty="0"/>
          </a:p>
        </p:txBody>
      </p:sp>
    </p:spTree>
    <p:extLst>
      <p:ext uri="{BB962C8B-B14F-4D97-AF65-F5344CB8AC3E}">
        <p14:creationId xmlns:p14="http://schemas.microsoft.com/office/powerpoint/2010/main" val="31879528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 1-col text green bar">
    <p:spTree>
      <p:nvGrpSpPr>
        <p:cNvPr id="1" name=""/>
        <p:cNvGrpSpPr/>
        <p:nvPr/>
      </p:nvGrpSpPr>
      <p:grpSpPr>
        <a:xfrm>
          <a:off x="0" y="0"/>
          <a:ext cx="0" cy="0"/>
          <a:chOff x="0" y="0"/>
          <a:chExt cx="0" cy="0"/>
        </a:xfrm>
      </p:grpSpPr>
      <p:sp>
        <p:nvSpPr>
          <p:cNvPr id="11" name="Text Placeholder 20"/>
          <p:cNvSpPr>
            <a:spLocks noGrp="1"/>
          </p:cNvSpPr>
          <p:nvPr>
            <p:ph type="body" sz="quarter" idx="13"/>
          </p:nvPr>
        </p:nvSpPr>
        <p:spPr>
          <a:xfrm>
            <a:off x="228600" y="1386840"/>
            <a:ext cx="8128000" cy="912934"/>
          </a:xfrm>
          <a:prstGeom prst="rect">
            <a:avLst/>
          </a:prstGeom>
        </p:spPr>
        <p:txBody>
          <a:bodyPr rIns="0"/>
          <a:lstStyle>
            <a:lvl1pPr marL="0" indent="0">
              <a:lnSpc>
                <a:spcPts val="2600"/>
              </a:lnSpc>
              <a:buClr>
                <a:schemeClr val="accent5"/>
              </a:buClr>
              <a:buFont typeface="Arial"/>
              <a:buNone/>
              <a:tabLst/>
              <a:defRPr sz="2400" b="0" baseline="0">
                <a:solidFill>
                  <a:schemeClr val="accent4"/>
                </a:solidFill>
              </a:defRPr>
            </a:lvl1pPr>
            <a:lvl2pPr marL="0" indent="0">
              <a:buClr>
                <a:schemeClr val="accent5"/>
              </a:buClr>
              <a:buFont typeface="Arial"/>
              <a:buNone/>
              <a:tabLst/>
              <a:defRPr sz="2400">
                <a:solidFill>
                  <a:schemeClr val="accent5"/>
                </a:solidFill>
              </a:defRPr>
            </a:lvl2pPr>
            <a:lvl3pPr marL="228600" indent="0">
              <a:buClr>
                <a:schemeClr val="accent5"/>
              </a:buClr>
              <a:buFont typeface="Lucida Grande"/>
              <a:buNone/>
              <a:tabLst/>
              <a:defRPr sz="2200">
                <a:solidFill>
                  <a:schemeClr val="accent5"/>
                </a:solidFill>
              </a:defRPr>
            </a:lvl3pPr>
            <a:lvl4pPr marL="628650" indent="0">
              <a:buFont typeface="+mj-lt"/>
              <a:buNone/>
              <a:tabLst/>
              <a:defRPr sz="2800">
                <a:solidFill>
                  <a:schemeClr val="accent4"/>
                </a:solidFill>
              </a:defRPr>
            </a:lvl4pPr>
            <a:lvl5pPr marL="836612" marR="0" indent="0" algn="l" defTabSz="457200" rtl="0" eaLnBrk="1" fontAlgn="auto" latinLnBrk="0" hangingPunct="1">
              <a:lnSpc>
                <a:spcPct val="100000"/>
              </a:lnSpc>
              <a:spcBef>
                <a:spcPct val="20000"/>
              </a:spcBef>
              <a:spcAft>
                <a:spcPts val="0"/>
              </a:spcAft>
              <a:buClrTx/>
              <a:buSzTx/>
              <a:buFont typeface="+mj-lt"/>
              <a:buNone/>
              <a:tabLst/>
              <a:defRPr sz="2800">
                <a:solidFill>
                  <a:schemeClr val="accent4"/>
                </a:solidFill>
              </a:defRPr>
            </a:lvl5pPr>
            <a:lvl6pPr marL="1655763" indent="339725">
              <a:buFont typeface="Arial"/>
              <a:buChar char="•"/>
              <a:tabLst/>
              <a:defRPr sz="1800">
                <a:solidFill>
                  <a:srgbClr val="003865"/>
                </a:solidFill>
              </a:defRPr>
            </a:lvl6pPr>
            <a:lvl7pPr marL="2741613" indent="-60325">
              <a:tabLst/>
              <a:defRPr sz="1800">
                <a:solidFill>
                  <a:srgbClr val="003865"/>
                </a:solidFill>
              </a:defRPr>
            </a:lvl7pPr>
          </a:lstStyle>
          <a:p>
            <a:pPr lvl="0"/>
            <a:r>
              <a:rPr lang="en-US" dirty="0" smtClean="0"/>
              <a:t>Click to edit Master text styles</a:t>
            </a:r>
          </a:p>
        </p:txBody>
      </p:sp>
      <p:sp>
        <p:nvSpPr>
          <p:cNvPr id="18" name="Text Placeholder 3"/>
          <p:cNvSpPr>
            <a:spLocks noGrp="1"/>
          </p:cNvSpPr>
          <p:nvPr>
            <p:ph type="body" sz="quarter" idx="18"/>
          </p:nvPr>
        </p:nvSpPr>
        <p:spPr>
          <a:xfrm>
            <a:off x="228764" y="2426221"/>
            <a:ext cx="8127836" cy="3533253"/>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914400" indent="-228600">
              <a:lnSpc>
                <a:spcPts val="1800"/>
              </a:lnSpc>
              <a:buClr>
                <a:schemeClr val="tx1"/>
              </a:buClr>
              <a:buFont typeface="Lucida Grande"/>
              <a:buChar char="-"/>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14" name="Title 7"/>
          <p:cNvSpPr>
            <a:spLocks noGrp="1"/>
          </p:cNvSpPr>
          <p:nvPr>
            <p:ph type="title"/>
          </p:nvPr>
        </p:nvSpPr>
        <p:spPr>
          <a:xfrm>
            <a:off x="220663" y="228600"/>
            <a:ext cx="8694737" cy="987552"/>
          </a:xfrm>
          <a:solidFill>
            <a:schemeClr val="accent2"/>
          </a:solidFill>
        </p:spPr>
        <p:txBody>
          <a:bodyPr/>
          <a:lstStyle>
            <a:lvl1pPr>
              <a:defRPr sz="2800"/>
            </a:lvl1pPr>
          </a:lstStyle>
          <a:p>
            <a:r>
              <a:rPr lang="en-US" dirty="0" smtClean="0"/>
              <a:t>Click to edit Master title style</a:t>
            </a:r>
            <a:endParaRPr lang="en-US" dirty="0"/>
          </a:p>
        </p:txBody>
      </p:sp>
      <p:sp>
        <p:nvSpPr>
          <p:cNvPr id="5" name="Slide Number Placeholder 5"/>
          <p:cNvSpPr>
            <a:spLocks noGrp="1"/>
          </p:cNvSpPr>
          <p:nvPr>
            <p:ph type="sldNum" sz="quarter" idx="19"/>
          </p:nvPr>
        </p:nvSpPr>
        <p:spPr/>
        <p:txBody>
          <a:bodyPr/>
          <a:lstStyle>
            <a:lvl1pPr defTabSz="914400">
              <a:defRPr sz="1050">
                <a:solidFill>
                  <a:prstClr val="black"/>
                </a:solidFill>
                <a:latin typeface="Calibri"/>
              </a:defRPr>
            </a:lvl1pPr>
          </a:lstStyle>
          <a:p>
            <a:pPr>
              <a:defRPr/>
            </a:pPr>
            <a:fld id="{8D409CF4-CD13-4CA4-95E8-F5496389FB79}" type="slidenum">
              <a:rPr lang="en-US"/>
              <a:pPr>
                <a:defRPr/>
              </a:pPr>
              <a:t>‹#›</a:t>
            </a:fld>
            <a:endParaRPr lang="en-US" dirty="0"/>
          </a:p>
        </p:txBody>
      </p:sp>
    </p:spTree>
    <p:extLst>
      <p:ext uri="{BB962C8B-B14F-4D97-AF65-F5344CB8AC3E}">
        <p14:creationId xmlns:p14="http://schemas.microsoft.com/office/powerpoint/2010/main" val="829651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col text green bar no intro">
    <p:spTree>
      <p:nvGrpSpPr>
        <p:cNvPr id="1" name=""/>
        <p:cNvGrpSpPr/>
        <p:nvPr/>
      </p:nvGrpSpPr>
      <p:grpSpPr>
        <a:xfrm>
          <a:off x="0" y="0"/>
          <a:ext cx="0" cy="0"/>
          <a:chOff x="0" y="0"/>
          <a:chExt cx="0" cy="0"/>
        </a:xfrm>
      </p:grpSpPr>
      <p:sp>
        <p:nvSpPr>
          <p:cNvPr id="9" name="Text Placeholder 3"/>
          <p:cNvSpPr>
            <a:spLocks noGrp="1"/>
          </p:cNvSpPr>
          <p:nvPr>
            <p:ph type="body" sz="quarter" idx="18"/>
          </p:nvPr>
        </p:nvSpPr>
        <p:spPr>
          <a:xfrm>
            <a:off x="228600" y="1386840"/>
            <a:ext cx="8127836" cy="4572000"/>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914400" indent="-228600">
              <a:lnSpc>
                <a:spcPts val="1800"/>
              </a:lnSpc>
              <a:buClr>
                <a:schemeClr val="tx1"/>
              </a:buClr>
              <a:buFont typeface="Lucida Grande"/>
              <a:buChar char="-"/>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5" name="Title 7"/>
          <p:cNvSpPr>
            <a:spLocks noGrp="1"/>
          </p:cNvSpPr>
          <p:nvPr>
            <p:ph type="title"/>
          </p:nvPr>
        </p:nvSpPr>
        <p:spPr>
          <a:xfrm>
            <a:off x="220663" y="228600"/>
            <a:ext cx="8694737" cy="987552"/>
          </a:xfrm>
          <a:solidFill>
            <a:schemeClr val="accent2"/>
          </a:solidFill>
        </p:spPr>
        <p:txBody>
          <a:bodyPr/>
          <a:lstStyle>
            <a:lvl1pPr>
              <a:defRPr sz="2800"/>
            </a:lvl1pPr>
          </a:lstStyle>
          <a:p>
            <a:r>
              <a:rPr lang="en-US" dirty="0" smtClean="0"/>
              <a:t>Click to edit Master title style</a:t>
            </a:r>
            <a:endParaRPr lang="en-US" dirty="0"/>
          </a:p>
        </p:txBody>
      </p:sp>
      <p:sp>
        <p:nvSpPr>
          <p:cNvPr id="4" name="Slide Number Placeholder 5"/>
          <p:cNvSpPr>
            <a:spLocks noGrp="1"/>
          </p:cNvSpPr>
          <p:nvPr>
            <p:ph type="sldNum" sz="quarter" idx="19"/>
          </p:nvPr>
        </p:nvSpPr>
        <p:spPr/>
        <p:txBody>
          <a:bodyPr/>
          <a:lstStyle>
            <a:lvl1pPr defTabSz="914400">
              <a:defRPr sz="1050">
                <a:solidFill>
                  <a:prstClr val="black"/>
                </a:solidFill>
                <a:latin typeface="Calibri"/>
              </a:defRPr>
            </a:lvl1pPr>
          </a:lstStyle>
          <a:p>
            <a:pPr>
              <a:defRPr/>
            </a:pPr>
            <a:fld id="{126C5544-C10E-46EC-884E-BE2DD0D1A38F}" type="slidenum">
              <a:rPr lang="en-US"/>
              <a:pPr>
                <a:defRPr/>
              </a:pPr>
              <a:t>‹#›</a:t>
            </a:fld>
            <a:endParaRPr lang="en-US" dirty="0"/>
          </a:p>
        </p:txBody>
      </p:sp>
    </p:spTree>
    <p:extLst>
      <p:ext uri="{BB962C8B-B14F-4D97-AF65-F5344CB8AC3E}">
        <p14:creationId xmlns:p14="http://schemas.microsoft.com/office/powerpoint/2010/main" val="39852281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col text 4 boxes green bar">
    <p:spTree>
      <p:nvGrpSpPr>
        <p:cNvPr id="1" name=""/>
        <p:cNvGrpSpPr/>
        <p:nvPr/>
      </p:nvGrpSpPr>
      <p:grpSpPr>
        <a:xfrm>
          <a:off x="0" y="0"/>
          <a:ext cx="0" cy="0"/>
          <a:chOff x="0" y="0"/>
          <a:chExt cx="0" cy="0"/>
        </a:xfrm>
      </p:grpSpPr>
      <p:sp>
        <p:nvSpPr>
          <p:cNvPr id="19" name="Text Placeholder 3"/>
          <p:cNvSpPr>
            <a:spLocks noGrp="1"/>
          </p:cNvSpPr>
          <p:nvPr>
            <p:ph type="body" sz="quarter" idx="18"/>
          </p:nvPr>
        </p:nvSpPr>
        <p:spPr>
          <a:xfrm>
            <a:off x="228600" y="1386840"/>
            <a:ext cx="8686800" cy="2358947"/>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914400" indent="-228600">
              <a:lnSpc>
                <a:spcPts val="1800"/>
              </a:lnSpc>
              <a:buClr>
                <a:schemeClr val="tx1"/>
              </a:buClr>
              <a:buFont typeface="Lucida Grande"/>
              <a:buChar char="-"/>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9" name="Title 7"/>
          <p:cNvSpPr>
            <a:spLocks noGrp="1"/>
          </p:cNvSpPr>
          <p:nvPr>
            <p:ph type="title"/>
          </p:nvPr>
        </p:nvSpPr>
        <p:spPr>
          <a:xfrm>
            <a:off x="220663" y="228600"/>
            <a:ext cx="8694737" cy="987552"/>
          </a:xfrm>
          <a:solidFill>
            <a:schemeClr val="accent2"/>
          </a:solidFill>
        </p:spPr>
        <p:txBody>
          <a:bodyPr/>
          <a:lstStyle>
            <a:lvl1pPr>
              <a:defRPr sz="2800"/>
            </a:lvl1pPr>
          </a:lstStyle>
          <a:p>
            <a:r>
              <a:rPr lang="en-US" dirty="0" smtClean="0"/>
              <a:t>Click to edit Master title style</a:t>
            </a:r>
            <a:endParaRPr lang="en-US" dirty="0"/>
          </a:p>
        </p:txBody>
      </p:sp>
      <p:sp>
        <p:nvSpPr>
          <p:cNvPr id="10" name="Picture Placeholder 11"/>
          <p:cNvSpPr>
            <a:spLocks noGrp="1"/>
          </p:cNvSpPr>
          <p:nvPr>
            <p:ph type="pic" sz="quarter" idx="32"/>
          </p:nvPr>
        </p:nvSpPr>
        <p:spPr>
          <a:xfrm>
            <a:off x="4626864"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1" name="Picture Placeholder 11"/>
          <p:cNvSpPr>
            <a:spLocks noGrp="1"/>
          </p:cNvSpPr>
          <p:nvPr>
            <p:ph type="pic" sz="quarter" idx="10"/>
          </p:nvPr>
        </p:nvSpPr>
        <p:spPr>
          <a:xfrm>
            <a:off x="6830387"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2" name="Picture Placeholder 11"/>
          <p:cNvSpPr>
            <a:spLocks noGrp="1"/>
          </p:cNvSpPr>
          <p:nvPr>
            <p:ph type="pic" sz="quarter" idx="33"/>
          </p:nvPr>
        </p:nvSpPr>
        <p:spPr>
          <a:xfrm>
            <a:off x="2423160"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17" name="Picture Placeholder 11"/>
          <p:cNvSpPr>
            <a:spLocks noGrp="1"/>
          </p:cNvSpPr>
          <p:nvPr>
            <p:ph type="pic" sz="quarter" idx="34"/>
          </p:nvPr>
        </p:nvSpPr>
        <p:spPr>
          <a:xfrm>
            <a:off x="228600" y="3987800"/>
            <a:ext cx="2085013" cy="2082800"/>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8" name="Slide Number Placeholder 5"/>
          <p:cNvSpPr>
            <a:spLocks noGrp="1"/>
          </p:cNvSpPr>
          <p:nvPr>
            <p:ph type="sldNum" sz="quarter" idx="35"/>
          </p:nvPr>
        </p:nvSpPr>
        <p:spPr/>
        <p:txBody>
          <a:bodyPr/>
          <a:lstStyle>
            <a:lvl1pPr defTabSz="914400">
              <a:defRPr sz="1050">
                <a:solidFill>
                  <a:prstClr val="black"/>
                </a:solidFill>
                <a:latin typeface="Calibri"/>
              </a:defRPr>
            </a:lvl1pPr>
          </a:lstStyle>
          <a:p>
            <a:pPr>
              <a:defRPr/>
            </a:pPr>
            <a:fld id="{084271AD-7B41-4D02-9DD8-E44D712C3EF5}" type="slidenum">
              <a:rPr lang="en-US"/>
              <a:pPr>
                <a:defRPr/>
              </a:pPr>
              <a:t>‹#›</a:t>
            </a:fld>
            <a:endParaRPr lang="en-US" dirty="0"/>
          </a:p>
        </p:txBody>
      </p:sp>
    </p:spTree>
    <p:extLst>
      <p:ext uri="{BB962C8B-B14F-4D97-AF65-F5344CB8AC3E}">
        <p14:creationId xmlns:p14="http://schemas.microsoft.com/office/powerpoint/2010/main" val="18211040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col text 2 boxes green bar">
    <p:spTree>
      <p:nvGrpSpPr>
        <p:cNvPr id="1" name=""/>
        <p:cNvGrpSpPr/>
        <p:nvPr/>
      </p:nvGrpSpPr>
      <p:grpSpPr>
        <a:xfrm>
          <a:off x="0" y="0"/>
          <a:ext cx="0" cy="0"/>
          <a:chOff x="0" y="0"/>
          <a:chExt cx="0" cy="0"/>
        </a:xfrm>
      </p:grpSpPr>
      <p:sp>
        <p:nvSpPr>
          <p:cNvPr id="13" name="Text Placeholder 3"/>
          <p:cNvSpPr>
            <a:spLocks noGrp="1"/>
          </p:cNvSpPr>
          <p:nvPr>
            <p:ph type="body" sz="quarter" idx="18"/>
          </p:nvPr>
        </p:nvSpPr>
        <p:spPr>
          <a:xfrm>
            <a:off x="228599" y="1386840"/>
            <a:ext cx="6263640" cy="4572000"/>
          </a:xfrm>
          <a:prstGeom prst="rect">
            <a:avLst/>
          </a:prstGeom>
        </p:spPr>
        <p:txBody>
          <a:bodyPr rIns="0"/>
          <a:lstStyle>
            <a:lvl1pPr>
              <a:buClr>
                <a:schemeClr val="accent4"/>
              </a:buClr>
              <a:defRPr b="1" i="0" baseline="0">
                <a:solidFill>
                  <a:schemeClr val="accent4"/>
                </a:solidFill>
              </a:defRPr>
            </a:lvl1pPr>
            <a:lvl2pPr marL="0" indent="0">
              <a:buClr>
                <a:schemeClr val="accent4"/>
              </a:buClr>
              <a:buNone/>
              <a:defRPr>
                <a:solidFill>
                  <a:schemeClr val="accent4"/>
                </a:solidFill>
              </a:defRPr>
            </a:lvl2pPr>
            <a:lvl3pPr marL="228600" indent="-228600">
              <a:buClr>
                <a:schemeClr val="accent4"/>
              </a:buClr>
              <a:buFont typeface="Arial"/>
              <a:buChar char="•"/>
              <a:defRPr>
                <a:solidFill>
                  <a:schemeClr val="accent4"/>
                </a:solidFill>
              </a:defRPr>
            </a:lvl3pPr>
            <a:lvl4pPr marL="457200" indent="-228600">
              <a:buClr>
                <a:schemeClr val="accent4"/>
              </a:buClr>
              <a:buFont typeface="Lucida Grande"/>
              <a:buChar char="-"/>
              <a:defRPr>
                <a:solidFill>
                  <a:schemeClr val="accent4"/>
                </a:solidFill>
              </a:defRPr>
            </a:lvl4pPr>
            <a:lvl5pPr marL="685800" indent="-228600">
              <a:lnSpc>
                <a:spcPts val="2000"/>
              </a:lnSpc>
              <a:spcAft>
                <a:spcPts val="400"/>
              </a:spcAft>
              <a:buClr>
                <a:schemeClr val="accent4"/>
              </a:buClr>
              <a:buFont typeface="Arial"/>
              <a:buChar char="•"/>
              <a:defRPr sz="1800" baseline="0">
                <a:solidFill>
                  <a:schemeClr val="accent4"/>
                </a:solidFill>
              </a:defRPr>
            </a:lvl5pPr>
            <a:lvl6pPr marL="914400" indent="-228600">
              <a:lnSpc>
                <a:spcPts val="1800"/>
              </a:lnSpc>
              <a:buClr>
                <a:schemeClr val="tx1"/>
              </a:buClr>
              <a:buFont typeface="Lucida Grande"/>
              <a:buChar char="-"/>
              <a:defRPr sz="1600"/>
            </a:lvl6pPr>
            <a:lvl7pPr marL="0" indent="0">
              <a:lnSpc>
                <a:spcPts val="1600"/>
              </a:lnSpc>
              <a:buClr>
                <a:schemeClr val="accent4"/>
              </a:buClr>
              <a:buFontTx/>
              <a:buNone/>
              <a:defRPr b="0" i="1">
                <a:solidFill>
                  <a:schemeClr val="accent4"/>
                </a:solidFill>
              </a:defRPr>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smtClean="0"/>
              <a:t>Footnote</a:t>
            </a:r>
          </a:p>
        </p:txBody>
      </p:sp>
      <p:sp>
        <p:nvSpPr>
          <p:cNvPr id="7" name="Title 7"/>
          <p:cNvSpPr>
            <a:spLocks noGrp="1"/>
          </p:cNvSpPr>
          <p:nvPr>
            <p:ph type="title"/>
          </p:nvPr>
        </p:nvSpPr>
        <p:spPr>
          <a:xfrm>
            <a:off x="220663" y="228600"/>
            <a:ext cx="8694737" cy="987552"/>
          </a:xfrm>
          <a:solidFill>
            <a:schemeClr val="accent2"/>
          </a:solidFill>
        </p:spPr>
        <p:txBody>
          <a:bodyPr/>
          <a:lstStyle>
            <a:lvl1pPr>
              <a:defRPr sz="2800"/>
            </a:lvl1pPr>
          </a:lstStyle>
          <a:p>
            <a:r>
              <a:rPr lang="en-US" dirty="0" smtClean="0"/>
              <a:t>Click to edit Master title style</a:t>
            </a:r>
            <a:endParaRPr lang="en-US" dirty="0"/>
          </a:p>
        </p:txBody>
      </p:sp>
      <p:sp>
        <p:nvSpPr>
          <p:cNvPr id="8" name="Picture Placeholder 11"/>
          <p:cNvSpPr>
            <a:spLocks noGrp="1"/>
          </p:cNvSpPr>
          <p:nvPr>
            <p:ph type="pic" sz="quarter" idx="10"/>
          </p:nvPr>
        </p:nvSpPr>
        <p:spPr>
          <a:xfrm>
            <a:off x="6601968" y="1335024"/>
            <a:ext cx="2313432" cy="2313432"/>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9" name="Picture Placeholder 11"/>
          <p:cNvSpPr>
            <a:spLocks noGrp="1"/>
          </p:cNvSpPr>
          <p:nvPr>
            <p:ph type="pic" sz="quarter" idx="19"/>
          </p:nvPr>
        </p:nvSpPr>
        <p:spPr>
          <a:xfrm>
            <a:off x="6601968" y="3767328"/>
            <a:ext cx="2313432" cy="2313432"/>
          </a:xfrm>
          <a:noFill/>
        </p:spPr>
        <p:txBody>
          <a:bodyPr>
            <a:normAutofit/>
          </a:bodyPr>
          <a:lstStyle>
            <a:lvl1pPr marL="0" marR="0" indent="0" algn="l" defTabSz="457200" rtl="0" eaLnBrk="1" fontAlgn="auto" latinLnBrk="0" hangingPunct="1">
              <a:lnSpc>
                <a:spcPts val="2600"/>
              </a:lnSpc>
              <a:spcBef>
                <a:spcPts val="0"/>
              </a:spcBef>
              <a:spcAft>
                <a:spcPts val="600"/>
              </a:spcAft>
              <a:buClr>
                <a:schemeClr val="accent4"/>
              </a:buClr>
              <a:buSzTx/>
              <a:buFont typeface="+mj-lt"/>
              <a:buNone/>
              <a:tabLst/>
              <a:defRPr sz="1000">
                <a:solidFill>
                  <a:srgbClr val="003865"/>
                </a:solidFill>
              </a:defRPr>
            </a:lvl1pPr>
          </a:lstStyle>
          <a:p>
            <a:pPr lvl="0"/>
            <a:r>
              <a:rPr lang="en-US" noProof="0" smtClean="0"/>
              <a:t>Click icon to add picture</a:t>
            </a:r>
            <a:endParaRPr lang="en-US" noProof="0" dirty="0"/>
          </a:p>
        </p:txBody>
      </p:sp>
      <p:sp>
        <p:nvSpPr>
          <p:cNvPr id="6" name="Slide Number Placeholder 5"/>
          <p:cNvSpPr>
            <a:spLocks noGrp="1"/>
          </p:cNvSpPr>
          <p:nvPr>
            <p:ph type="sldNum" sz="quarter" idx="20"/>
          </p:nvPr>
        </p:nvSpPr>
        <p:spPr/>
        <p:txBody>
          <a:bodyPr/>
          <a:lstStyle>
            <a:lvl1pPr defTabSz="914400">
              <a:defRPr sz="1050">
                <a:solidFill>
                  <a:prstClr val="black"/>
                </a:solidFill>
                <a:latin typeface="Calibri"/>
              </a:defRPr>
            </a:lvl1pPr>
          </a:lstStyle>
          <a:p>
            <a:pPr>
              <a:defRPr/>
            </a:pPr>
            <a:fld id="{08F34D82-EBF4-4408-8FCE-5BF031D5B99C}" type="slidenum">
              <a:rPr lang="en-US"/>
              <a:pPr>
                <a:defRPr/>
              </a:pPr>
              <a:t>‹#›</a:t>
            </a:fld>
            <a:endParaRPr lang="en-US" dirty="0"/>
          </a:p>
        </p:txBody>
      </p:sp>
    </p:spTree>
    <p:extLst>
      <p:ext uri="{BB962C8B-B14F-4D97-AF65-F5344CB8AC3E}">
        <p14:creationId xmlns:p14="http://schemas.microsoft.com/office/powerpoint/2010/main" val="24514838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col green bar">
    <p:spTree>
      <p:nvGrpSpPr>
        <p:cNvPr id="1" name=""/>
        <p:cNvGrpSpPr/>
        <p:nvPr/>
      </p:nvGrpSpPr>
      <p:grpSpPr>
        <a:xfrm>
          <a:off x="0" y="0"/>
          <a:ext cx="0" cy="0"/>
          <a:chOff x="0" y="0"/>
          <a:chExt cx="0" cy="0"/>
        </a:xfrm>
      </p:grpSpPr>
      <p:sp>
        <p:nvSpPr>
          <p:cNvPr id="6" name="Title 7"/>
          <p:cNvSpPr>
            <a:spLocks noGrp="1"/>
          </p:cNvSpPr>
          <p:nvPr>
            <p:ph type="title"/>
          </p:nvPr>
        </p:nvSpPr>
        <p:spPr>
          <a:xfrm>
            <a:off x="220663" y="228600"/>
            <a:ext cx="8694737" cy="987552"/>
          </a:xfrm>
          <a:solidFill>
            <a:schemeClr val="accent2"/>
          </a:solidFill>
        </p:spPr>
        <p:txBody>
          <a:bodyPr/>
          <a:lstStyle>
            <a:lvl1pPr>
              <a:defRPr sz="2800"/>
            </a:lvl1pPr>
          </a:lstStyle>
          <a:p>
            <a:r>
              <a:rPr lang="en-US" dirty="0" smtClean="0"/>
              <a:t>Click to edit Master title style</a:t>
            </a:r>
            <a:endParaRPr lang="en-US" dirty="0"/>
          </a:p>
        </p:txBody>
      </p:sp>
      <p:sp>
        <p:nvSpPr>
          <p:cNvPr id="7" name="Text Placeholder 3"/>
          <p:cNvSpPr>
            <a:spLocks noGrp="1"/>
          </p:cNvSpPr>
          <p:nvPr>
            <p:ph type="body" sz="quarter" idx="18"/>
          </p:nvPr>
        </p:nvSpPr>
        <p:spPr>
          <a:xfrm>
            <a:off x="228600" y="1386840"/>
            <a:ext cx="4203700"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err="1" smtClean="0"/>
              <a:t>Footnotel</a:t>
            </a:r>
            <a:endParaRPr lang="en-US" dirty="0" smtClean="0"/>
          </a:p>
        </p:txBody>
      </p:sp>
      <p:sp>
        <p:nvSpPr>
          <p:cNvPr id="8" name="Text Placeholder 3"/>
          <p:cNvSpPr>
            <a:spLocks noGrp="1"/>
          </p:cNvSpPr>
          <p:nvPr>
            <p:ph type="body" sz="quarter" idx="19"/>
          </p:nvPr>
        </p:nvSpPr>
        <p:spPr>
          <a:xfrm>
            <a:off x="4699000" y="1386840"/>
            <a:ext cx="4203700" cy="4572000"/>
          </a:xfrm>
          <a:prstGeom prst="rect">
            <a:avLst/>
          </a:prstGeom>
        </p:spPr>
        <p:txBody>
          <a:bodyPr rIns="0"/>
          <a:lstStyle>
            <a:lvl1pPr>
              <a:buClr>
                <a:schemeClr val="accent4"/>
              </a:buClr>
              <a:defRPr b="1" i="0" baseline="0"/>
            </a:lvl1pPr>
            <a:lvl2pPr marL="0" indent="0">
              <a:buClr>
                <a:schemeClr val="accent4"/>
              </a:buClr>
              <a:buNone/>
              <a:defRPr/>
            </a:lvl2pPr>
            <a:lvl3pPr marL="228600" indent="-228600">
              <a:buClr>
                <a:schemeClr val="accent4"/>
              </a:buClr>
              <a:buFont typeface="Arial"/>
              <a:buChar char="•"/>
              <a:defRPr/>
            </a:lvl3pPr>
            <a:lvl4pPr marL="457200" indent="-228600">
              <a:buClr>
                <a:schemeClr val="accent4"/>
              </a:buClr>
              <a:buFont typeface="Lucida Grande"/>
              <a:buChar char="-"/>
              <a:defRPr>
                <a:solidFill>
                  <a:srgbClr val="003865"/>
                </a:solidFill>
              </a:defRPr>
            </a:lvl4pPr>
            <a:lvl5pPr marL="685800" indent="-228600">
              <a:lnSpc>
                <a:spcPts val="2000"/>
              </a:lnSpc>
              <a:spcAft>
                <a:spcPts val="400"/>
              </a:spcAft>
              <a:buClr>
                <a:schemeClr val="accent4"/>
              </a:buClr>
              <a:buFont typeface="Arial"/>
              <a:buChar char="•"/>
              <a:defRPr sz="1800" baseline="0"/>
            </a:lvl5pPr>
            <a:lvl6pPr marL="685800" indent="0">
              <a:lnSpc>
                <a:spcPts val="1800"/>
              </a:lnSpc>
              <a:buClr>
                <a:schemeClr val="tx1"/>
              </a:buClr>
              <a:buFont typeface="Lucida Grande"/>
              <a:buNone/>
              <a:defRPr sz="1600"/>
            </a:lvl6pPr>
            <a:lvl7pPr marL="0" indent="0">
              <a:lnSpc>
                <a:spcPts val="1600"/>
              </a:lnSpc>
              <a:buClr>
                <a:schemeClr val="accent4"/>
              </a:buClr>
              <a:buFontTx/>
              <a:buNone/>
              <a:defRPr b="0" i="1"/>
            </a:lvl7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6"/>
            <a:r>
              <a:rPr lang="en-US" dirty="0" err="1" smtClean="0"/>
              <a:t>Footnotel</a:t>
            </a:r>
            <a:endParaRPr lang="en-US" dirty="0" smtClean="0"/>
          </a:p>
        </p:txBody>
      </p:sp>
      <p:sp>
        <p:nvSpPr>
          <p:cNvPr id="5" name="Slide Number Placeholder 5"/>
          <p:cNvSpPr>
            <a:spLocks noGrp="1"/>
          </p:cNvSpPr>
          <p:nvPr>
            <p:ph type="sldNum" sz="quarter" idx="20"/>
          </p:nvPr>
        </p:nvSpPr>
        <p:spPr/>
        <p:txBody>
          <a:bodyPr/>
          <a:lstStyle>
            <a:lvl1pPr defTabSz="914400">
              <a:defRPr sz="1050">
                <a:solidFill>
                  <a:prstClr val="black"/>
                </a:solidFill>
                <a:latin typeface="Calibri"/>
              </a:defRPr>
            </a:lvl1pPr>
          </a:lstStyle>
          <a:p>
            <a:pPr>
              <a:defRPr/>
            </a:pPr>
            <a:fld id="{47C905BA-7DF9-4A40-954A-7797175C8218}" type="slidenum">
              <a:rPr lang="en-US"/>
              <a:pPr>
                <a:defRPr/>
              </a:pPr>
              <a:t>‹#›</a:t>
            </a:fld>
            <a:endParaRPr lang="en-US" dirty="0"/>
          </a:p>
        </p:txBody>
      </p:sp>
    </p:spTree>
    <p:extLst>
      <p:ext uri="{BB962C8B-B14F-4D97-AF65-F5344CB8AC3E}">
        <p14:creationId xmlns:p14="http://schemas.microsoft.com/office/powerpoint/2010/main" val="389377535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and footer only">
    <p:spTree>
      <p:nvGrpSpPr>
        <p:cNvPr id="1" name=""/>
        <p:cNvGrpSpPr/>
        <p:nvPr/>
      </p:nvGrpSpPr>
      <p:grpSpPr>
        <a:xfrm>
          <a:off x="0" y="0"/>
          <a:ext cx="0" cy="0"/>
          <a:chOff x="0" y="0"/>
          <a:chExt cx="0" cy="0"/>
        </a:xfrm>
      </p:grpSpPr>
      <p:sp>
        <p:nvSpPr>
          <p:cNvPr id="5" name="Title 7"/>
          <p:cNvSpPr>
            <a:spLocks noGrp="1"/>
          </p:cNvSpPr>
          <p:nvPr>
            <p:ph type="title"/>
          </p:nvPr>
        </p:nvSpPr>
        <p:spPr>
          <a:xfrm>
            <a:off x="220663" y="228600"/>
            <a:ext cx="8694737" cy="987552"/>
          </a:xfrm>
          <a:solidFill>
            <a:schemeClr val="accent2"/>
          </a:solidFill>
        </p:spPr>
        <p:txBody>
          <a:bodyPr/>
          <a:lstStyle>
            <a:lvl1pPr>
              <a:defRPr sz="28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defTabSz="914400">
              <a:defRPr sz="1050">
                <a:solidFill>
                  <a:prstClr val="black"/>
                </a:solidFill>
                <a:latin typeface="Calibri"/>
              </a:defRPr>
            </a:lvl1pPr>
          </a:lstStyle>
          <a:p>
            <a:pPr>
              <a:defRPr/>
            </a:pPr>
            <a:fld id="{8ECC080F-7BB6-46C8-BBB4-9755321EA101}" type="slidenum">
              <a:rPr lang="en-US"/>
              <a:pPr>
                <a:defRPr/>
              </a:pPr>
              <a:t>‹#›</a:t>
            </a:fld>
            <a:endParaRPr lang="en-US" dirty="0"/>
          </a:p>
        </p:txBody>
      </p:sp>
    </p:spTree>
    <p:extLst>
      <p:ext uri="{BB962C8B-B14F-4D97-AF65-F5344CB8AC3E}">
        <p14:creationId xmlns:p14="http://schemas.microsoft.com/office/powerpoint/2010/main" val="1936356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123494735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defTabSz="914400">
              <a:defRPr/>
            </a:lvl1pPr>
          </a:lstStyle>
          <a:p>
            <a:pPr>
              <a:defRPr/>
            </a:pPr>
            <a:fld id="{9C882986-E1A9-48BA-90FE-3E4E37833488}" type="slidenum">
              <a:rPr lang="en-US"/>
              <a:pPr>
                <a:defRPr/>
              </a:pPr>
              <a:t>‹#›</a:t>
            </a:fld>
            <a:endParaRPr lang="en-US" dirty="0"/>
          </a:p>
        </p:txBody>
      </p:sp>
    </p:spTree>
    <p:extLst>
      <p:ext uri="{BB962C8B-B14F-4D97-AF65-F5344CB8AC3E}">
        <p14:creationId xmlns:p14="http://schemas.microsoft.com/office/powerpoint/2010/main" val="246986771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Full photo">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6858000"/>
          </a:xfrm>
        </p:spPr>
        <p:txBody>
          <a:bodyPr lIns="0" rIns="0" anchor="ctr" anchorCtr="0"/>
          <a:lstStyle>
            <a:lvl1pPr algn="ctr">
              <a:defRPr b="0"/>
            </a:lvl1pPr>
          </a:lstStyle>
          <a:p>
            <a:pPr lvl="0"/>
            <a:endParaRPr lang="en-US" noProof="0" dirty="0"/>
          </a:p>
        </p:txBody>
      </p:sp>
    </p:spTree>
    <p:extLst>
      <p:ext uri="{BB962C8B-B14F-4D97-AF65-F5344CB8AC3E}">
        <p14:creationId xmlns:p14="http://schemas.microsoft.com/office/powerpoint/2010/main" val="22932435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iStock_000000605008XSmall"/>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28"/>
          <p:cNvSpPr txBox="1">
            <a:spLocks noChangeArrowheads="1"/>
          </p:cNvSpPr>
          <p:nvPr/>
        </p:nvSpPr>
        <p:spPr bwMode="auto">
          <a:xfrm>
            <a:off x="7467600" y="5638800"/>
            <a:ext cx="1219200" cy="4572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6" name="Picture 1029" descr="LSF_logo_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381000"/>
            <a:ext cx="22860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1" descr="ANSR logo Bl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5791200"/>
            <a:ext cx="213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32"/>
          <p:cNvSpPr txBox="1">
            <a:spLocks noChangeArrowheads="1"/>
          </p:cNvSpPr>
          <p:nvPr/>
        </p:nvSpPr>
        <p:spPr bwMode="auto">
          <a:xfrm>
            <a:off x="914400" y="5334000"/>
            <a:ext cx="3886200" cy="4572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sp>
        <p:nvSpPr>
          <p:cNvPr id="342018" name="Rectangle 1026"/>
          <p:cNvSpPr>
            <a:spLocks noGrp="1" noChangeArrowheads="1"/>
          </p:cNvSpPr>
          <p:nvPr>
            <p:ph type="ctrTitle"/>
          </p:nvPr>
        </p:nvSpPr>
        <p:spPr>
          <a:xfrm>
            <a:off x="685800" y="2590800"/>
            <a:ext cx="7772400" cy="1470025"/>
          </a:xfrm>
        </p:spPr>
        <p:txBody>
          <a:bodyPr/>
          <a:lstStyle>
            <a:lvl1pPr>
              <a:defRPr sz="3500" baseline="0"/>
            </a:lvl1pPr>
          </a:lstStyle>
          <a:p>
            <a:endParaRPr lang="en-US" dirty="0"/>
          </a:p>
        </p:txBody>
      </p:sp>
      <p:sp>
        <p:nvSpPr>
          <p:cNvPr id="342019" name="Rectangle 1027"/>
          <p:cNvSpPr>
            <a:spLocks noGrp="1" noChangeArrowheads="1"/>
          </p:cNvSpPr>
          <p:nvPr>
            <p:ph type="subTitle" idx="1" hasCustomPrompt="1"/>
          </p:nvPr>
        </p:nvSpPr>
        <p:spPr>
          <a:xfrm>
            <a:off x="1371600" y="4343400"/>
            <a:ext cx="6400800" cy="1066800"/>
          </a:xfrm>
        </p:spPr>
        <p:txBody>
          <a:bodyPr/>
          <a:lstStyle>
            <a:lvl1pPr marL="0" indent="0" algn="ctr">
              <a:buFontTx/>
              <a:buNone/>
              <a:defRPr/>
            </a:lvl1pPr>
          </a:lstStyle>
          <a:p>
            <a:r>
              <a:rPr lang="en-US" dirty="0" smtClean="0"/>
              <a:t>December 5, 2014</a:t>
            </a:r>
            <a:endParaRPr lang="en-US" dirty="0"/>
          </a:p>
        </p:txBody>
      </p:sp>
    </p:spTree>
    <p:extLst>
      <p:ext uri="{BB962C8B-B14F-4D97-AF65-F5344CB8AC3E}">
        <p14:creationId xmlns:p14="http://schemas.microsoft.com/office/powerpoint/2010/main" val="261783001"/>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40766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5563140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79686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1443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191787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52728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4915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fontAlgn="auto">
              <a:spcBef>
                <a:spcPts val="0"/>
              </a:spcBef>
              <a:spcAft>
                <a:spcPts val="0"/>
              </a:spcAft>
            </a:pPr>
            <a:r>
              <a:rPr lang="en-US" sz="1300" b="1" dirty="0" smtClean="0">
                <a:solidFill>
                  <a:srgbClr val="FFFFFF"/>
                </a:solidFill>
                <a:latin typeface="Myriad Web Pro"/>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fontAlgn="auto">
              <a:spcBef>
                <a:spcPts val="0"/>
              </a:spcBef>
              <a:spcAft>
                <a:spcPts val="0"/>
              </a:spcAft>
            </a:pPr>
            <a:r>
              <a:rPr lang="en-US" sz="1200" dirty="0" smtClean="0">
                <a:solidFill>
                  <a:srgbClr val="FFFFFF"/>
                </a:solidFill>
                <a:latin typeface="Myriad Web Pro"/>
              </a:rPr>
              <a:t>1600 Clifton Road NE, Atlanta, GA 30333</a:t>
            </a:r>
          </a:p>
          <a:p>
            <a:pPr fontAlgn="auto">
              <a:spcBef>
                <a:spcPts val="0"/>
              </a:spcBef>
              <a:spcAft>
                <a:spcPts val="0"/>
              </a:spcAft>
            </a:pPr>
            <a:r>
              <a:rPr lang="en-US" sz="1200" dirty="0" smtClean="0">
                <a:solidFill>
                  <a:srgbClr val="FFFFFF"/>
                </a:solidFill>
                <a:latin typeface="Myriad Web Pro"/>
              </a:rPr>
              <a:t>Telephone, 1-800-CDC-INFO (232-4636)/TTY: 1-888-232-6348</a:t>
            </a:r>
          </a:p>
          <a:p>
            <a:pPr fontAlgn="auto">
              <a:spcBef>
                <a:spcPts val="0"/>
              </a:spcBef>
              <a:spcAft>
                <a:spcPts val="0"/>
              </a:spcAft>
            </a:pPr>
            <a:r>
              <a:rPr lang="en-US" sz="1200" dirty="0" smtClean="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fontAlgn="auto">
              <a:spcBef>
                <a:spcPts val="0"/>
              </a:spcBef>
              <a:spcAft>
                <a:spcPts val="0"/>
              </a:spcAft>
            </a:pPr>
            <a:r>
              <a:rPr lang="en-US" sz="900" dirty="0" smtClean="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62255843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91258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487383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048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47131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9342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52059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iStock_000000605008XSmall"/>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28"/>
          <p:cNvSpPr txBox="1">
            <a:spLocks noChangeArrowheads="1"/>
          </p:cNvSpPr>
          <p:nvPr/>
        </p:nvSpPr>
        <p:spPr bwMode="auto">
          <a:xfrm>
            <a:off x="7467600" y="5638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6" name="Picture 1029" descr="LSF_logo_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381000"/>
            <a:ext cx="22860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1" descr="ANSR logo Bl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638800"/>
            <a:ext cx="213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32"/>
          <p:cNvSpPr txBox="1">
            <a:spLocks noChangeArrowheads="1"/>
          </p:cNvSpPr>
          <p:nvPr/>
        </p:nvSpPr>
        <p:spPr bwMode="auto">
          <a:xfrm>
            <a:off x="914400" y="5334000"/>
            <a:ext cx="388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9" name="Picture 9" descr="CPPW_IdentityElement_1_27_FINAL"/>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22478" t="33524" r="22444"/>
          <a:stretch>
            <a:fillRect/>
          </a:stretch>
        </p:blipFill>
        <p:spPr bwMode="auto">
          <a:xfrm>
            <a:off x="7467600" y="5486400"/>
            <a:ext cx="10191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phlc-logo-vert"/>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191000" y="5549900"/>
            <a:ext cx="9239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ctrTitle"/>
          </p:nvPr>
        </p:nvSpPr>
        <p:spPr>
          <a:xfrm>
            <a:off x="685800" y="2590800"/>
            <a:ext cx="7772400" cy="1470025"/>
          </a:xfrm>
        </p:spPr>
        <p:txBody>
          <a:bodyPr/>
          <a:lstStyle>
            <a:lvl1pPr>
              <a:defRPr/>
            </a:lvl1pPr>
          </a:lstStyle>
          <a:p>
            <a:r>
              <a:rPr lang="en-US"/>
              <a:t>Click to edit Master title style</a:t>
            </a:r>
          </a:p>
        </p:txBody>
      </p:sp>
      <p:sp>
        <p:nvSpPr>
          <p:cNvPr id="342019" name="Rectangle 1027"/>
          <p:cNvSpPr>
            <a:spLocks noGrp="1" noChangeArrowheads="1"/>
          </p:cNvSpPr>
          <p:nvPr>
            <p:ph type="subTitle" idx="1"/>
          </p:nvPr>
        </p:nvSpPr>
        <p:spPr>
          <a:xfrm>
            <a:off x="1371600" y="4343400"/>
            <a:ext cx="6400800" cy="10668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872703102"/>
      </p:ext>
    </p:extLst>
  </p:cSld>
  <p:clrMapOvr>
    <a:overrideClrMapping bg1="lt1" tx1="dk1" bg2="lt2" tx2="dk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59647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24674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19012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4584602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25636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135947797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3727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639411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941094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4299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048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05767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9342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724400"/>
          </a:xfrm>
        </p:spPr>
        <p:txBody>
          <a:bodyPr/>
          <a:lstStyle/>
          <a:p>
            <a:pPr lvl="0"/>
            <a:endParaRPr lang="en-US" noProof="0"/>
          </a:p>
        </p:txBody>
      </p:sp>
    </p:spTree>
    <p:extLst>
      <p:ext uri="{BB962C8B-B14F-4D97-AF65-F5344CB8AC3E}">
        <p14:creationId xmlns:p14="http://schemas.microsoft.com/office/powerpoint/2010/main" val="13407590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iStock_000000605008XSmall"/>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028"/>
          <p:cNvSpPr txBox="1">
            <a:spLocks noChangeArrowheads="1"/>
          </p:cNvSpPr>
          <p:nvPr/>
        </p:nvSpPr>
        <p:spPr bwMode="auto">
          <a:xfrm>
            <a:off x="7467600" y="5638800"/>
            <a:ext cx="1219200" cy="4572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6" name="Picture 1029" descr="LSF_logo_col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381000"/>
            <a:ext cx="2286000"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31" descr="ANSR logo Bl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5638800"/>
            <a:ext cx="2133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32"/>
          <p:cNvSpPr txBox="1">
            <a:spLocks noChangeArrowheads="1"/>
          </p:cNvSpPr>
          <p:nvPr/>
        </p:nvSpPr>
        <p:spPr bwMode="auto">
          <a:xfrm>
            <a:off x="914400" y="5334000"/>
            <a:ext cx="3886200" cy="4572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9" name="Picture 9" descr="CPPW_IdentityElement_1_27_FINAL"/>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l="22478" t="33524" r="22444"/>
          <a:stretch>
            <a:fillRect/>
          </a:stretch>
        </p:blipFill>
        <p:spPr bwMode="auto">
          <a:xfrm>
            <a:off x="7467600" y="5486400"/>
            <a:ext cx="101917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phlc-logo-vert"/>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191000" y="5549900"/>
            <a:ext cx="9239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2018" name="Rectangle 1026"/>
          <p:cNvSpPr>
            <a:spLocks noGrp="1" noChangeArrowheads="1"/>
          </p:cNvSpPr>
          <p:nvPr>
            <p:ph type="ctrTitle"/>
          </p:nvPr>
        </p:nvSpPr>
        <p:spPr>
          <a:xfrm>
            <a:off x="685800" y="2590800"/>
            <a:ext cx="7772400" cy="1470025"/>
          </a:xfrm>
        </p:spPr>
        <p:txBody>
          <a:bodyPr/>
          <a:lstStyle>
            <a:lvl1pPr>
              <a:defRPr/>
            </a:lvl1pPr>
          </a:lstStyle>
          <a:p>
            <a:r>
              <a:rPr lang="en-US"/>
              <a:t>Click to edit Master title style</a:t>
            </a:r>
          </a:p>
        </p:txBody>
      </p:sp>
      <p:sp>
        <p:nvSpPr>
          <p:cNvPr id="342019" name="Rectangle 1027"/>
          <p:cNvSpPr>
            <a:spLocks noGrp="1" noChangeArrowheads="1"/>
          </p:cNvSpPr>
          <p:nvPr>
            <p:ph type="subTitle" idx="1"/>
          </p:nvPr>
        </p:nvSpPr>
        <p:spPr>
          <a:xfrm>
            <a:off x="1371600" y="4343400"/>
            <a:ext cx="6400800" cy="10668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446298320"/>
      </p:ext>
    </p:extLst>
  </p:cSld>
  <p:clrMapOvr>
    <a:overrideClrMapping bg1="lt1" tx1="dk1" bg2="lt2" tx2="dk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695863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08899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79936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78621581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02665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014028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96779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46819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063929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81822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304800"/>
            <a:ext cx="2057400" cy="6096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6019800" cy="6096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18993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934200" cy="990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6764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38100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6680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304800"/>
            <a:ext cx="6934200" cy="990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772400" cy="4724400"/>
          </a:xfrm>
        </p:spPr>
        <p:txBody>
          <a:bodyPr/>
          <a:lstStyle/>
          <a:p>
            <a:pPr lvl="0"/>
            <a:endParaRPr lang="en-US" noProof="0"/>
          </a:p>
        </p:txBody>
      </p:sp>
    </p:spTree>
    <p:extLst>
      <p:ext uri="{BB962C8B-B14F-4D97-AF65-F5344CB8AC3E}">
        <p14:creationId xmlns:p14="http://schemas.microsoft.com/office/powerpoint/2010/main" val="208748490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p:spPr>
        <p:txBody>
          <a:bodyPr/>
          <a:lstStyle>
            <a:lvl1pPr>
              <a:defRPr>
                <a:solidFill>
                  <a:srgbClr val="000000"/>
                </a:solidFill>
              </a:defRPr>
            </a:lvl1pPr>
          </a:lstStyle>
          <a:p>
            <a:pPr>
              <a:defRPr/>
            </a:pPr>
            <a:endParaRPr lang="en-US" sz="2400">
              <a:latin typeface="Times New Roman" pitchFamily="18" charset="0"/>
            </a:endParaRPr>
          </a:p>
        </p:txBody>
      </p:sp>
      <p:sp>
        <p:nvSpPr>
          <p:cNvPr id="4" name="Rectangle 5"/>
          <p:cNvSpPr>
            <a:spLocks noGrp="1" noChangeArrowheads="1"/>
          </p:cNvSpPr>
          <p:nvPr>
            <p:ph type="ftr" sz="quarter" idx="11"/>
          </p:nvPr>
        </p:nvSpPr>
        <p:spPr>
          <a:xfrm>
            <a:off x="3124200" y="6245225"/>
            <a:ext cx="2895600" cy="476250"/>
          </a:xfrm>
          <a:prstGeom prst="rect">
            <a:avLst/>
          </a:prstGeom>
        </p:spPr>
        <p:txBody>
          <a:bodyPr/>
          <a:lstStyle>
            <a:lvl1pPr>
              <a:defRPr>
                <a:solidFill>
                  <a:srgbClr val="000000"/>
                </a:solidFill>
              </a:defRPr>
            </a:lvl1pPr>
          </a:lstStyle>
          <a:p>
            <a:pPr>
              <a:defRPr/>
            </a:pPr>
            <a:endParaRPr lang="en-US" sz="2400">
              <a:latin typeface="Times New Roman" pitchFamily="18" charset="0"/>
            </a:endParaRPr>
          </a:p>
        </p:txBody>
      </p:sp>
      <p:sp>
        <p:nvSpPr>
          <p:cNvPr id="5" name="Rectangle 6"/>
          <p:cNvSpPr>
            <a:spLocks noGrp="1" noChangeArrowheads="1"/>
          </p:cNvSpPr>
          <p:nvPr>
            <p:ph type="sldNum" sz="quarter" idx="12"/>
          </p:nvPr>
        </p:nvSpPr>
        <p:spPr>
          <a:xfrm>
            <a:off x="6553200" y="6245225"/>
            <a:ext cx="2133600" cy="476250"/>
          </a:xfrm>
          <a:prstGeom prst="rect">
            <a:avLst/>
          </a:prstGeom>
        </p:spPr>
        <p:txBody>
          <a:bodyPr/>
          <a:lstStyle>
            <a:lvl1pPr>
              <a:defRPr>
                <a:solidFill>
                  <a:srgbClr val="000000"/>
                </a:solidFill>
              </a:defRPr>
            </a:lvl1pPr>
          </a:lstStyle>
          <a:p>
            <a:pPr>
              <a:defRPr/>
            </a:pPr>
            <a:fld id="{62637C8D-8048-4751-838D-32CFB8B25709}" type="slidenum">
              <a:rPr lang="en-US" sz="2400">
                <a:latin typeface="Times New Roman" pitchFamily="18" charset="0"/>
              </a:rPr>
              <a:pPr>
                <a:defRPr/>
              </a:pPr>
              <a:t>‹#›</a:t>
            </a:fld>
            <a:endParaRPr lang="en-US" sz="2400" dirty="0">
              <a:latin typeface="Times New Roman" pitchFamily="18" charset="0"/>
            </a:endParaRPr>
          </a:p>
        </p:txBody>
      </p:sp>
    </p:spTree>
    <p:extLst>
      <p:ext uri="{BB962C8B-B14F-4D97-AF65-F5344CB8AC3E}">
        <p14:creationId xmlns:p14="http://schemas.microsoft.com/office/powerpoint/2010/main" val="12191823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28525341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308649928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2216691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28467672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208214470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401356287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405213700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fontAlgn="auto">
              <a:spcBef>
                <a:spcPts val="0"/>
              </a:spcBef>
              <a:spcAft>
                <a:spcPts val="0"/>
              </a:spcAft>
            </a:pPr>
            <a:r>
              <a:rPr lang="en-US" sz="1300" b="1" dirty="0" smtClean="0">
                <a:solidFill>
                  <a:srgbClr val="FFFFFF"/>
                </a:solidFill>
                <a:latin typeface="Myriad Web Pro"/>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fontAlgn="auto">
              <a:spcBef>
                <a:spcPts val="0"/>
              </a:spcBef>
              <a:spcAft>
                <a:spcPts val="0"/>
              </a:spcAft>
            </a:pPr>
            <a:r>
              <a:rPr lang="en-US" sz="1200" dirty="0" smtClean="0">
                <a:solidFill>
                  <a:srgbClr val="FFFFFF"/>
                </a:solidFill>
                <a:latin typeface="Myriad Web Pro"/>
              </a:rPr>
              <a:t>1600 Clifton Road NE, Atlanta, GA 30333</a:t>
            </a:r>
          </a:p>
          <a:p>
            <a:pPr fontAlgn="auto">
              <a:spcBef>
                <a:spcPts val="0"/>
              </a:spcBef>
              <a:spcAft>
                <a:spcPts val="0"/>
              </a:spcAft>
            </a:pPr>
            <a:r>
              <a:rPr lang="en-US" sz="1200" dirty="0" smtClean="0">
                <a:solidFill>
                  <a:srgbClr val="FFFFFF"/>
                </a:solidFill>
                <a:latin typeface="Myriad Web Pro"/>
              </a:rPr>
              <a:t>Telephone, 1-800-CDC-INFO (232-4636)/TTY: 1-888-232-6348</a:t>
            </a:r>
          </a:p>
          <a:p>
            <a:pPr fontAlgn="auto">
              <a:spcBef>
                <a:spcPts val="0"/>
              </a:spcBef>
              <a:spcAft>
                <a:spcPts val="0"/>
              </a:spcAft>
            </a:pPr>
            <a:r>
              <a:rPr lang="en-US" sz="1200" dirty="0" smtClean="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Rectangle 6"/>
          <p:cNvSpPr/>
          <p:nvPr userDrawn="1"/>
        </p:nvSpPr>
        <p:spPr>
          <a:xfrm>
            <a:off x="1371600" y="5421868"/>
            <a:ext cx="5943600" cy="369332"/>
          </a:xfrm>
          <a:prstGeom prst="rect">
            <a:avLst/>
          </a:prstGeom>
        </p:spPr>
        <p:txBody>
          <a:bodyPr wrap="square">
            <a:spAutoFit/>
          </a:bodyPr>
          <a:lstStyle/>
          <a:p>
            <a:pPr fontAlgn="auto">
              <a:spcBef>
                <a:spcPts val="0"/>
              </a:spcBef>
              <a:spcAft>
                <a:spcPts val="0"/>
              </a:spcAft>
            </a:pPr>
            <a:r>
              <a:rPr lang="en-US" sz="900" dirty="0" smtClean="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29321108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12498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58007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17729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2591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90354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3447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4" name="Title 1"/>
          <p:cNvSpPr>
            <a:spLocks noGrp="1"/>
          </p:cNvSpPr>
          <p:nvPr>
            <p:ph type="title"/>
          </p:nvPr>
        </p:nvSpPr>
        <p:spPr>
          <a:xfrm>
            <a:off x="1371599" y="4406900"/>
            <a:ext cx="7123113" cy="1362075"/>
          </a:xfrm>
          <a:prstGeom prst="rect">
            <a:avLst/>
          </a:prstGeom>
        </p:spPr>
        <p:txBody>
          <a:bodyPr anchor="t"/>
          <a:lstStyle>
            <a:lvl1pPr algn="l">
              <a:defRPr sz="3200" b="1" cap="a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pic>
        <p:nvPicPr>
          <p:cNvPr id="8"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126186093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8244190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24124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5425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8885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364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39456007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569172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0972819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39158692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pPr fontAlgn="auto">
              <a:spcBef>
                <a:spcPts val="0"/>
              </a:spcBef>
              <a:spcAft>
                <a:spcPts val="0"/>
              </a:spcAft>
            </a:pPr>
            <a:fld id="{F8ECAD15-DF40-4D57-8D99-2197AD37FB1A}" type="slidenum">
              <a:rPr lang="en-US" smtClean="0">
                <a:solidFill>
                  <a:srgbClr val="000000"/>
                </a:solidFill>
                <a:latin typeface="Georgia"/>
              </a:rPr>
              <a:pPr fontAlgn="auto">
                <a:spcBef>
                  <a:spcPts val="0"/>
                </a:spcBef>
                <a:spcAft>
                  <a:spcPts val="0"/>
                </a:spcAft>
              </a:pPr>
              <a:t>‹#›</a:t>
            </a:fld>
            <a:endParaRPr lang="en-US">
              <a:solidFill>
                <a:srgbClr val="000000"/>
              </a:solidFill>
              <a:latin typeface="Georgia"/>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89128842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128984423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665038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924311"/>
      </p:ext>
    </p:extLst>
  </p:cSld>
  <p:clrMapOvr>
    <a:masterClrMapping/>
  </p:clrMapOvr>
  <p:transition spd="slow">
    <p:wipe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2" name="Slide Number Placeholder 1"/>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4"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5"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2904496078"/>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88905741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4" name="Title 1"/>
          <p:cNvSpPr>
            <a:spLocks noGrp="1"/>
          </p:cNvSpPr>
          <p:nvPr>
            <p:ph type="title"/>
          </p:nvPr>
        </p:nvSpPr>
        <p:spPr>
          <a:xfrm>
            <a:off x="1371599" y="4406900"/>
            <a:ext cx="7123113" cy="1362075"/>
          </a:xfrm>
          <a:prstGeom prst="rect">
            <a:avLst/>
          </a:prstGeom>
        </p:spPr>
        <p:txBody>
          <a:bodyPr anchor="t"/>
          <a:lstStyle>
            <a:lvl1pPr algn="l">
              <a:defRPr sz="3200" b="1" cap="a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pic>
        <p:nvPicPr>
          <p:cNvPr id="8"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349519823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173260795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648" cy="1066800"/>
          </a:xfrm>
        </p:spPr>
        <p:txBody>
          <a:bodyPr/>
          <a:lstStyle>
            <a:lvl1pPr>
              <a:defRPr sz="3200" b="0">
                <a:solidFill>
                  <a:srgbClr val="003F72"/>
                </a:solidFill>
                <a:latin typeface="Arial Black"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1600200" y="1676400"/>
            <a:ext cx="7086600" cy="4672584"/>
          </a:xfrm>
        </p:spPr>
        <p:txBody>
          <a:bodyPr/>
          <a:lstStyle>
            <a:lvl1pPr>
              <a:defRPr sz="2400">
                <a:latin typeface="Calibri" pitchFamily="34" charset="0"/>
                <a:cs typeface="Arial" pitchFamily="34" charset="0"/>
              </a:defRPr>
            </a:lvl1pPr>
            <a:lvl2pPr>
              <a:defRPr sz="2400">
                <a:latin typeface="Calibri" pitchFamily="34" charset="0"/>
                <a:cs typeface="Arial" pitchFamily="34" charset="0"/>
              </a:defRPr>
            </a:lvl2pPr>
            <a:lvl3pPr>
              <a:defRPr sz="2400">
                <a:latin typeface="Calibri" pitchFamily="34" charset="0"/>
                <a:cs typeface="Arial" pitchFamily="34" charset="0"/>
              </a:defRPr>
            </a:lvl3pPr>
            <a:lvl4pPr>
              <a:defRPr sz="2400">
                <a:latin typeface="Calibri" pitchFamily="34" charset="0"/>
                <a:cs typeface="Arial" pitchFamily="34" charset="0"/>
              </a:defRPr>
            </a:lvl4pPr>
            <a:lvl5pPr>
              <a:defRPr sz="2400">
                <a:latin typeface="Calibri"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60279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82551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97152"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486400" y="1600200"/>
            <a:ext cx="3584448" cy="49530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1564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67600" cy="106984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01576" y="1687514"/>
            <a:ext cx="358002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01576" y="2327275"/>
            <a:ext cx="3580024"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486400" y="1687514"/>
            <a:ext cx="35814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486400" y="2327275"/>
            <a:ext cx="3581400" cy="4302125"/>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48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dirty="0">
              <a:ea typeface="+mn-ea"/>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a:prstGeom prst="rect">
            <a:avLst/>
          </a:prstGeo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138812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916314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240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3687" y="152400"/>
            <a:ext cx="7275513" cy="1066800"/>
          </a:xfrm>
        </p:spPr>
        <p:txBody>
          <a:bodyPr anchor="b"/>
          <a:lstStyle>
            <a:lvl1pPr algn="l">
              <a:defRPr sz="3200" b="0"/>
            </a:lvl1pPr>
          </a:lstStyle>
          <a:p>
            <a:r>
              <a:rPr lang="en-US" smtClean="0"/>
              <a:t>Click to edit Master title style</a:t>
            </a:r>
            <a:endParaRPr lang="en-US" dirty="0"/>
          </a:p>
        </p:txBody>
      </p:sp>
      <p:sp>
        <p:nvSpPr>
          <p:cNvPr id="3" name="Content Placeholder 2"/>
          <p:cNvSpPr>
            <a:spLocks noGrp="1"/>
          </p:cNvSpPr>
          <p:nvPr>
            <p:ph idx="1"/>
          </p:nvPr>
        </p:nvSpPr>
        <p:spPr>
          <a:xfrm>
            <a:off x="4724400" y="1676400"/>
            <a:ext cx="4114800" cy="4449763"/>
          </a:xfrm>
        </p:spPr>
        <p:txBody>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1563687" y="1676400"/>
            <a:ext cx="3008313" cy="4449763"/>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2252264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6970712" cy="566738"/>
          </a:xfrm>
        </p:spPr>
        <p:txBody>
          <a:bodyPr anchor="b"/>
          <a:lstStyle>
            <a:lvl1pPr algn="l">
              <a:defRPr sz="2400" b="0">
                <a:solidFill>
                  <a:srgbClr val="003F7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69707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6970712"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343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550894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655762"/>
            <a:ext cx="2057400" cy="5049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1655762"/>
            <a:ext cx="5105400" cy="5049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04785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2714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470775"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600200" y="1673225"/>
            <a:ext cx="7315200" cy="4879975"/>
          </a:xfrm>
        </p:spPr>
        <p:txBody>
          <a:bodyPr/>
          <a:lstStyle/>
          <a:p>
            <a:pPr lvl="0"/>
            <a:endParaRPr lang="en-US" noProof="0" dirty="0"/>
          </a:p>
        </p:txBody>
      </p:sp>
    </p:spTree>
    <p:extLst>
      <p:ext uri="{BB962C8B-B14F-4D97-AF65-F5344CB8AC3E}">
        <p14:creationId xmlns:p14="http://schemas.microsoft.com/office/powerpoint/2010/main" val="14576390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a:buClr>
                <a:srgbClr val="97233F"/>
              </a:buClr>
              <a:buFont typeface="Arial" charset="0"/>
              <a:buNone/>
              <a:defRPr/>
            </a:pPr>
            <a:endParaRPr lang="en-US" b="1" dirty="0">
              <a:solidFill>
                <a:srgbClr val="000000"/>
              </a:solidFill>
              <a:latin typeface="Calibri" pitchFamily="34" charset="0"/>
              <a:ea typeface="ＭＳ Ｐゴシック" pitchFamily="-107" charset="-128"/>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278855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Data chart with floating legend items">
    <p:spTree>
      <p:nvGrpSpPr>
        <p:cNvPr id="1" name=""/>
        <p:cNvGrpSpPr/>
        <p:nvPr/>
      </p:nvGrpSpPr>
      <p:grpSpPr>
        <a:xfrm>
          <a:off x="0" y="0"/>
          <a:ext cx="0" cy="0"/>
          <a:chOff x="0" y="0"/>
          <a:chExt cx="0" cy="0"/>
        </a:xfrm>
      </p:grpSpPr>
      <p:sp>
        <p:nvSpPr>
          <p:cNvPr id="9" name="Chart Placeholder 8"/>
          <p:cNvSpPr>
            <a:spLocks noGrp="1"/>
          </p:cNvSpPr>
          <p:nvPr>
            <p:ph type="chart" sz="quarter" idx="14"/>
          </p:nvPr>
        </p:nvSpPr>
        <p:spPr>
          <a:xfrm>
            <a:off x="-1" y="570368"/>
            <a:ext cx="9134945" cy="4861711"/>
          </a:xfrm>
        </p:spPr>
        <p:txBody>
          <a:bodyPr/>
          <a:lstStyle/>
          <a:p>
            <a:endParaRPr lang="en-US" dirty="0"/>
          </a:p>
        </p:txBody>
      </p:sp>
      <p:sp>
        <p:nvSpPr>
          <p:cNvPr id="10" name="Title 9"/>
          <p:cNvSpPr>
            <a:spLocks noGrp="1"/>
          </p:cNvSpPr>
          <p:nvPr>
            <p:ph type="title"/>
          </p:nvPr>
        </p:nvSpPr>
        <p:spPr>
          <a:xfrm>
            <a:off x="457200" y="3048"/>
            <a:ext cx="8229600" cy="567320"/>
          </a:xfrm>
        </p:spPr>
        <p:txBody>
          <a:bodyPr>
            <a:noAutofit/>
          </a:bodyPr>
          <a:lstStyle>
            <a:lvl1pPr>
              <a:defRPr sz="3200"/>
            </a:lvl1pPr>
          </a:lstStyle>
          <a:p>
            <a:r>
              <a:rPr lang="en-US" dirty="0" smtClean="0"/>
              <a:t>Click to edit Master title style</a:t>
            </a:r>
            <a:endParaRPr lang="en-US" dirty="0"/>
          </a:p>
        </p:txBody>
      </p:sp>
      <p:sp>
        <p:nvSpPr>
          <p:cNvPr id="22" name="Text Placeholder 6"/>
          <p:cNvSpPr>
            <a:spLocks noGrp="1"/>
          </p:cNvSpPr>
          <p:nvPr>
            <p:ph type="body" sz="quarter" idx="25" hasCustomPrompt="1"/>
          </p:nvPr>
        </p:nvSpPr>
        <p:spPr>
          <a:xfrm>
            <a:off x="7179398" y="686567"/>
            <a:ext cx="1964603" cy="336486"/>
          </a:xfrm>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Direction desired</a:t>
            </a:r>
            <a:endParaRPr lang="en-US" dirty="0"/>
          </a:p>
        </p:txBody>
      </p:sp>
      <p:sp>
        <p:nvSpPr>
          <p:cNvPr id="3" name="Text Placeholder 2"/>
          <p:cNvSpPr>
            <a:spLocks noGrp="1"/>
          </p:cNvSpPr>
          <p:nvPr>
            <p:ph type="body" sz="quarter" idx="17" hasCustomPrompt="1"/>
          </p:nvPr>
        </p:nvSpPr>
        <p:spPr>
          <a:xfrm>
            <a:off x="8142051" y="2552699"/>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Legend1</a:t>
            </a:r>
            <a:endParaRPr lang="en-US" dirty="0"/>
          </a:p>
        </p:txBody>
      </p:sp>
      <p:sp>
        <p:nvSpPr>
          <p:cNvPr id="15" name="Text Placeholder 2"/>
          <p:cNvSpPr>
            <a:spLocks noGrp="1"/>
          </p:cNvSpPr>
          <p:nvPr>
            <p:ph type="body" sz="quarter" idx="18" hasCustomPrompt="1"/>
          </p:nvPr>
        </p:nvSpPr>
        <p:spPr>
          <a:xfrm>
            <a:off x="8142052" y="2849954"/>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Legend2</a:t>
            </a:r>
            <a:endParaRPr lang="en-US" dirty="0"/>
          </a:p>
        </p:txBody>
      </p:sp>
      <p:sp>
        <p:nvSpPr>
          <p:cNvPr id="16" name="Text Placeholder 2"/>
          <p:cNvSpPr>
            <a:spLocks noGrp="1"/>
          </p:cNvSpPr>
          <p:nvPr>
            <p:ph type="body" sz="quarter" idx="19" hasCustomPrompt="1"/>
          </p:nvPr>
        </p:nvSpPr>
        <p:spPr>
          <a:xfrm>
            <a:off x="8142051" y="3174370"/>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Legend3</a:t>
            </a:r>
            <a:endParaRPr lang="en-US" dirty="0"/>
          </a:p>
        </p:txBody>
      </p:sp>
      <p:sp>
        <p:nvSpPr>
          <p:cNvPr id="17" name="Text Placeholder 2"/>
          <p:cNvSpPr>
            <a:spLocks noGrp="1"/>
          </p:cNvSpPr>
          <p:nvPr>
            <p:ph type="body" sz="quarter" idx="20" hasCustomPrompt="1"/>
          </p:nvPr>
        </p:nvSpPr>
        <p:spPr>
          <a:xfrm>
            <a:off x="8103140" y="3509348"/>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Legend4</a:t>
            </a:r>
            <a:endParaRPr lang="en-US" dirty="0"/>
          </a:p>
        </p:txBody>
      </p:sp>
      <p:sp>
        <p:nvSpPr>
          <p:cNvPr id="18" name="Text Placeholder 2"/>
          <p:cNvSpPr>
            <a:spLocks noGrp="1"/>
          </p:cNvSpPr>
          <p:nvPr>
            <p:ph type="body" sz="quarter" idx="21" hasCustomPrompt="1"/>
          </p:nvPr>
        </p:nvSpPr>
        <p:spPr>
          <a:xfrm>
            <a:off x="8122597" y="3888085"/>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Legend5</a:t>
            </a:r>
            <a:endParaRPr lang="en-US" dirty="0"/>
          </a:p>
        </p:txBody>
      </p:sp>
      <p:sp>
        <p:nvSpPr>
          <p:cNvPr id="19" name="Text Placeholder 2"/>
          <p:cNvSpPr>
            <a:spLocks noGrp="1"/>
          </p:cNvSpPr>
          <p:nvPr>
            <p:ph type="body" sz="quarter" idx="22" hasCustomPrompt="1"/>
          </p:nvPr>
        </p:nvSpPr>
        <p:spPr>
          <a:xfrm>
            <a:off x="8132324" y="4239661"/>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Legend6</a:t>
            </a:r>
            <a:endParaRPr lang="en-US" dirty="0"/>
          </a:p>
        </p:txBody>
      </p:sp>
      <p:sp>
        <p:nvSpPr>
          <p:cNvPr id="20" name="Text Placeholder 2"/>
          <p:cNvSpPr>
            <a:spLocks noGrp="1"/>
          </p:cNvSpPr>
          <p:nvPr>
            <p:ph type="body" sz="quarter" idx="23" hasCustomPrompt="1"/>
          </p:nvPr>
        </p:nvSpPr>
        <p:spPr>
          <a:xfrm>
            <a:off x="8142051" y="4610853"/>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Legend7</a:t>
            </a:r>
            <a:endParaRPr lang="en-US" dirty="0"/>
          </a:p>
        </p:txBody>
      </p:sp>
      <p:sp>
        <p:nvSpPr>
          <p:cNvPr id="21" name="Text Placeholder 2"/>
          <p:cNvSpPr>
            <a:spLocks noGrp="1"/>
          </p:cNvSpPr>
          <p:nvPr>
            <p:ph type="body" sz="quarter" idx="24" hasCustomPrompt="1"/>
          </p:nvPr>
        </p:nvSpPr>
        <p:spPr>
          <a:xfrm>
            <a:off x="8151779" y="4945832"/>
            <a:ext cx="1005840" cy="274320"/>
          </a:xfrm>
        </p:spPr>
        <p:txBody>
          <a:bodyPr anchor="ctr">
            <a:noAutofit/>
          </a:bodyPr>
          <a:lstStyle>
            <a:lvl1pPr marL="0" indent="0" algn="r">
              <a:buNone/>
              <a:defRPr sz="1400" b="1"/>
            </a:lvl1pPr>
            <a:lvl2pPr>
              <a:defRPr sz="1400"/>
            </a:lvl2pPr>
            <a:lvl3pPr>
              <a:defRPr sz="1400"/>
            </a:lvl3pPr>
            <a:lvl4pPr>
              <a:defRPr sz="1400"/>
            </a:lvl4pPr>
            <a:lvl5pPr>
              <a:defRPr sz="1400"/>
            </a:lvl5pPr>
          </a:lstStyle>
          <a:p>
            <a:pPr lvl="0"/>
            <a:r>
              <a:rPr lang="en-US" dirty="0" smtClean="0"/>
              <a:t>Legend8</a:t>
            </a:r>
            <a:endParaRPr lang="en-US" dirty="0"/>
          </a:p>
        </p:txBody>
      </p:sp>
      <p:sp>
        <p:nvSpPr>
          <p:cNvPr id="8"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7" name="Text Placeholder 6"/>
          <p:cNvSpPr>
            <a:spLocks noGrp="1"/>
          </p:cNvSpPr>
          <p:nvPr>
            <p:ph type="body" sz="quarter" idx="13" hasCustomPrompt="1"/>
          </p:nvPr>
        </p:nvSpPr>
        <p:spPr>
          <a:xfrm>
            <a:off x="0" y="6301211"/>
            <a:ext cx="7297093"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4" name="Text Placeholder 6"/>
          <p:cNvSpPr>
            <a:spLocks noGrp="1"/>
          </p:cNvSpPr>
          <p:nvPr>
            <p:ph type="body" sz="quarter" idx="16" hasCustomPrompt="1"/>
          </p:nvPr>
        </p:nvSpPr>
        <p:spPr>
          <a:xfrm>
            <a:off x="7306147" y="6310264"/>
            <a:ext cx="1122629" cy="547735"/>
          </a:xfrm>
          <a:ln w="12700">
            <a:noFill/>
          </a:ln>
        </p:spPr>
        <p:txBody>
          <a:bodyPr>
            <a:noAutofit/>
          </a:bodyPr>
          <a:lstStyle>
            <a:lvl1pPr marL="0">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3786" y="6295869"/>
            <a:ext cx="706169" cy="562131"/>
          </a:xfrm>
          <a:prstGeom prst="rect">
            <a:avLst/>
          </a:prstGeom>
        </p:spPr>
      </p:pic>
    </p:spTree>
    <p:extLst>
      <p:ext uri="{BB962C8B-B14F-4D97-AF65-F5344CB8AC3E}">
        <p14:creationId xmlns:p14="http://schemas.microsoft.com/office/powerpoint/2010/main" val="2914214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accent1">
                    <a:lumMod val="50000"/>
                  </a:schemeClr>
                </a:solidFill>
              </a:defRPr>
            </a:lvl1pPr>
          </a:lstStyle>
          <a:p>
            <a:r>
              <a:rPr lang="en-US" dirty="0" smtClean="0"/>
              <a:t>Place Descriptor Here</a:t>
            </a:r>
            <a:endParaRPr lang="en-US" dirty="0"/>
          </a:p>
        </p:txBody>
      </p:sp>
    </p:spTree>
    <p:extLst>
      <p:ext uri="{BB962C8B-B14F-4D97-AF65-F5344CB8AC3E}">
        <p14:creationId xmlns:p14="http://schemas.microsoft.com/office/powerpoint/2010/main" val="279859581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46205063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Rectangle 8"/>
          <p:cNvSpPr/>
          <p:nvPr userDrawn="1"/>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0" name="Rectangle 9"/>
          <p:cNvSpPr/>
          <p:nvPr userDrawn="1"/>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1" name="Rectangle 19"/>
          <p:cNvSpPr>
            <a:spLocks noChangeArrowheads="1"/>
          </p:cNvSpPr>
          <p:nvPr userDrawn="1"/>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12" name="Picture 15" descr="map.png"/>
          <p:cNvPicPr>
            <a:picLocks noChangeAspect="1"/>
          </p:cNvPicPr>
          <p:nvPr userDrawn="1"/>
        </p:nvPicPr>
        <p:blipFill>
          <a:blip r:embed="rId2" cstate="print"/>
          <a:srcRect b="32175"/>
          <a:stretch>
            <a:fillRect/>
          </a:stretch>
        </p:blipFill>
        <p:spPr bwMode="auto">
          <a:xfrm>
            <a:off x="152400" y="304800"/>
            <a:ext cx="1111250" cy="725488"/>
          </a:xfrm>
          <a:prstGeom prst="rect">
            <a:avLst/>
          </a:prstGeom>
          <a:noFill/>
          <a:ln w="9525">
            <a:noFill/>
            <a:miter lim="800000"/>
            <a:headEnd/>
            <a:tailEnd/>
          </a:ln>
        </p:spPr>
      </p:pic>
      <p:sp>
        <p:nvSpPr>
          <p:cNvPr id="13" name="Rectangle 12"/>
          <p:cNvSpPr/>
          <p:nvPr userDrawn="1"/>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5" name="Content Placeholder 13"/>
          <p:cNvSpPr>
            <a:spLocks noGrp="1"/>
          </p:cNvSpPr>
          <p:nvPr>
            <p:ph sz="quarter" idx="14"/>
          </p:nvPr>
        </p:nvSpPr>
        <p:spPr>
          <a:xfrm>
            <a:off x="1355725" y="1447800"/>
            <a:ext cx="7788275" cy="4724400"/>
          </a:xfrm>
          <a:prstGeom prst="rect">
            <a:avLst/>
          </a:prstGeom>
        </p:spPr>
        <p:txBody>
          <a:bodyPr/>
          <a:lstStyle>
            <a:lvl1pPr marL="342900" indent="-342900">
              <a:buClr>
                <a:srgbClr val="C00000"/>
              </a:buClr>
              <a:buSzPct val="120000"/>
              <a:buFont typeface="Wingdings" pitchFamily="2" charset="2"/>
              <a:buChar cha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marL="1143000" indent="-228600">
              <a:buFont typeface="Wingdings" pitchFamily="2" charset="2"/>
              <a:buChar char="v"/>
              <a:defRPr>
                <a:latin typeface="Tahoma" pitchFamily="34" charset="0"/>
                <a:ea typeface="Tahoma" pitchFamily="34" charset="0"/>
                <a:cs typeface="Tahoma" pitchFamily="34" charset="0"/>
              </a:defRPr>
            </a:lvl3pPr>
            <a:lvl4pPr marL="1600200" indent="-228600">
              <a:buFont typeface="Arial" pitchFamily="34" charset="0"/>
              <a:buChar cha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Slide Number Placeholder 1"/>
          <p:cNvSpPr>
            <a:spLocks noGrp="1"/>
          </p:cNvSpPr>
          <p:nvPr>
            <p:ph type="sldNum" sz="quarter" idx="15"/>
          </p:nvPr>
        </p:nvSpPr>
        <p:spPr>
          <a:xfrm>
            <a:off x="8534400" y="6492503"/>
            <a:ext cx="609600" cy="365125"/>
          </a:xfrm>
          <a:prstGeom prst="rect">
            <a:avLst/>
          </a:prstGeom>
        </p:spPr>
        <p:txBody>
          <a:bodyPr/>
          <a:lstStyle/>
          <a:p>
            <a:pPr fontAlgn="auto">
              <a:spcBef>
                <a:spcPts val="0"/>
              </a:spcBef>
              <a:spcAft>
                <a:spcPts val="0"/>
              </a:spcAft>
            </a:pPr>
            <a:fld id="{F8ECAD15-DF40-4D57-8D99-2197AD37FB1A}" type="slidenum">
              <a:rPr lang="en-US" smtClean="0">
                <a:solidFill>
                  <a:srgbClr val="000000"/>
                </a:solidFill>
                <a:latin typeface="Georgia"/>
              </a:rPr>
              <a:pPr fontAlgn="auto">
                <a:spcBef>
                  <a:spcPts val="0"/>
                </a:spcBef>
                <a:spcAft>
                  <a:spcPts val="0"/>
                </a:spcAft>
              </a:pPr>
              <a:t>‹#›</a:t>
            </a:fld>
            <a:endParaRPr lang="en-US">
              <a:solidFill>
                <a:srgbClr val="000000"/>
              </a:solidFill>
              <a:latin typeface="Georgia"/>
            </a:endParaRPr>
          </a:p>
        </p:txBody>
      </p:sp>
      <p:sp>
        <p:nvSpPr>
          <p:cNvPr id="21" name="Title 10"/>
          <p:cNvSpPr>
            <a:spLocks noGrp="1"/>
          </p:cNvSpPr>
          <p:nvPr>
            <p:ph type="title"/>
          </p:nvPr>
        </p:nvSpPr>
        <p:spPr>
          <a:xfrm>
            <a:off x="1371600" y="76200"/>
            <a:ext cx="77724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4" name="Text Placeholder 12"/>
          <p:cNvSpPr>
            <a:spLocks noGrp="1"/>
          </p:cNvSpPr>
          <p:nvPr>
            <p:ph type="body" sz="quarter" idx="10" hasCustomPrompt="1"/>
          </p:nvPr>
        </p:nvSpPr>
        <p:spPr>
          <a:xfrm>
            <a:off x="1356361" y="6507798"/>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6" name="Text Placeholder 12"/>
          <p:cNvSpPr>
            <a:spLocks noGrp="1"/>
          </p:cNvSpPr>
          <p:nvPr>
            <p:ph type="body" sz="quarter" idx="13" hasCustomPrompt="1"/>
          </p:nvPr>
        </p:nvSpPr>
        <p:spPr>
          <a:xfrm>
            <a:off x="1356361" y="6162912"/>
            <a:ext cx="5806438"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pic>
        <p:nvPicPr>
          <p:cNvPr id="17" name="Picture 33" descr="HP2020_logo.png"/>
          <p:cNvPicPr>
            <a:picLocks noChangeAspect="1"/>
          </p:cNvPicPr>
          <p:nvPr userDrawn="1"/>
        </p:nvPicPr>
        <p:blipFill>
          <a:blip r:embed="rId3" cstate="print"/>
          <a:srcRect/>
          <a:stretch>
            <a:fillRect/>
          </a:stretch>
        </p:blipFill>
        <p:spPr bwMode="auto">
          <a:xfrm>
            <a:off x="76200" y="6224334"/>
            <a:ext cx="1280160" cy="598206"/>
          </a:xfrm>
          <a:prstGeom prst="rect">
            <a:avLst/>
          </a:prstGeom>
          <a:noFill/>
          <a:ln w="9525">
            <a:noFill/>
            <a:miter lim="800000"/>
            <a:headEnd/>
            <a:tailEnd/>
          </a:ln>
        </p:spPr>
      </p:pic>
    </p:spTree>
    <p:extLst>
      <p:ext uri="{BB962C8B-B14F-4D97-AF65-F5344CB8AC3E}">
        <p14:creationId xmlns:p14="http://schemas.microsoft.com/office/powerpoint/2010/main" val="1156868951"/>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9244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36460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96975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61627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020859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124756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4265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8882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98295525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37360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0247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75143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102688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9151469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9685729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3950967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263109137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58916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36117875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2701324733"/>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0141187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A9C771A-FD38-4123-8E02-FB38864B2A86}"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89320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3ED904-38FC-42F0-96CD-A43EB6259E28}"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662975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1E6D5-85AA-42EB-BACB-4B40237752EF}"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98125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6C34D7-E24B-4755-8E79-DFDE128172CE}" type="datetime1">
              <a:rPr lang="en-US" smtClean="0">
                <a:solidFill>
                  <a:prstClr val="black">
                    <a:tint val="75000"/>
                  </a:prstClr>
                </a:solidFill>
              </a:rPr>
              <a:pPr/>
              <a:t>12/12/2014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69780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A98C7A-A399-4FD3-9782-0D2B2D087125}" type="datetime1">
              <a:rPr lang="en-US" smtClean="0">
                <a:solidFill>
                  <a:prstClr val="black">
                    <a:tint val="75000"/>
                  </a:prstClr>
                </a:solidFill>
              </a:rPr>
              <a:pPr/>
              <a:t>12/12/2014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9078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D4C121-8459-4CC7-8896-B2E46E618216}" type="datetime1">
              <a:rPr lang="en-US" smtClean="0">
                <a:solidFill>
                  <a:prstClr val="black">
                    <a:tint val="75000"/>
                  </a:prstClr>
                </a:solidFill>
              </a:rPr>
              <a:pPr/>
              <a:t>12/12/2014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63434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4D14B-347F-4DAE-9FCC-93566F7A4CE2}" type="datetime1">
              <a:rPr lang="en-US" smtClean="0">
                <a:solidFill>
                  <a:prstClr val="black">
                    <a:tint val="75000"/>
                  </a:prstClr>
                </a:solidFill>
              </a:rPr>
              <a:pPr/>
              <a:t>12/12/2014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75492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924050-7EE8-4EB5-819B-D54BAB31B8BE}" type="datetime1">
              <a:rPr lang="en-US" smtClean="0">
                <a:solidFill>
                  <a:prstClr val="black">
                    <a:tint val="75000"/>
                  </a:prstClr>
                </a:solidFill>
              </a:rPr>
              <a:pPr/>
              <a:t>12/12/2014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11255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C9DC7C-8805-4042-87F4-28FAE48F3736}" type="datetime1">
              <a:rPr lang="en-US" smtClean="0">
                <a:solidFill>
                  <a:prstClr val="black">
                    <a:tint val="75000"/>
                  </a:prstClr>
                </a:solidFill>
              </a:rPr>
              <a:pPr/>
              <a:t>12/12/2014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791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392134838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4E279E-6F12-4AB8-8085-D0000A529A03}"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55208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83CA2F8-E11D-4FF6-B0C5-90FF6C9EC36C}" type="datetime1">
              <a:rPr lang="en-US" smtClean="0">
                <a:solidFill>
                  <a:prstClr val="black">
                    <a:tint val="75000"/>
                  </a:prstClr>
                </a:solidFill>
              </a:rPr>
              <a:pPr/>
              <a:t>12/12/2014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88FAF9D-AF5A-496A-B0B6-E10018E4505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70221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3" name="Rectangle 2"/>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4"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5" name="Picture 33" descr="HP2020_logo.png"/>
          <p:cNvPicPr>
            <a:picLocks noChangeAspect="1"/>
          </p:cNvPicPr>
          <p:nvPr userDrawn="1"/>
        </p:nvPicPr>
        <p:blipFill>
          <a:blip r:embed="rId3" cstate="print"/>
          <a:srcRect/>
          <a:stretch>
            <a:fillRect/>
          </a:stretch>
        </p:blipFill>
        <p:spPr bwMode="auto">
          <a:xfrm>
            <a:off x="123825" y="6229350"/>
            <a:ext cx="1019175" cy="476250"/>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4" cstate="print"/>
          <a:srcRect/>
          <a:stretch>
            <a:fillRect/>
          </a:stretch>
        </p:blipFill>
        <p:spPr bwMode="auto">
          <a:xfrm>
            <a:off x="7543800" y="6019800"/>
            <a:ext cx="1477963" cy="744538"/>
          </a:xfrm>
          <a:prstGeom prst="rect">
            <a:avLst/>
          </a:prstGeom>
          <a:noFill/>
          <a:ln w="9525">
            <a:noFill/>
            <a:miter lim="800000"/>
            <a:headEnd/>
            <a:tailEnd/>
          </a:ln>
        </p:spPr>
      </p:pic>
      <p:sp>
        <p:nvSpPr>
          <p:cNvPr id="2" name="Title 1"/>
          <p:cNvSpPr>
            <a:spLocks noGrp="1"/>
          </p:cNvSpPr>
          <p:nvPr>
            <p:ph type="title"/>
          </p:nvPr>
        </p:nvSpPr>
        <p:spPr>
          <a:xfrm>
            <a:off x="457200" y="356616"/>
            <a:ext cx="8229600" cy="1161288"/>
          </a:xfrm>
        </p:spPr>
        <p:txBody>
          <a:bodyPr anchor="b"/>
          <a:lstStyle>
            <a:lvl1pPr algn="ctr">
              <a:defRPr sz="3200" b="1" cap="none">
                <a:solidFill>
                  <a:srgbClr val="FADA63"/>
                </a:solidFill>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358341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12129161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12021364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11" name="Title 10"/>
          <p:cNvSpPr>
            <a:spLocks noGrp="1"/>
          </p:cNvSpPr>
          <p:nvPr>
            <p:ph type="title"/>
          </p:nvPr>
        </p:nvSpPr>
        <p:spPr>
          <a:xfrm>
            <a:off x="457200" y="0"/>
            <a:ext cx="8229600" cy="558140"/>
          </a:xfrm>
        </p:spPr>
        <p:txBody>
          <a:bodyPr>
            <a:normAutofit/>
          </a:bodyPr>
          <a:lstStyle>
            <a:lvl1pPr>
              <a:defRPr sz="3200"/>
            </a:lvl1pPr>
          </a:lstStyle>
          <a:p>
            <a:r>
              <a:rPr lang="en-US" dirty="0" smtClean="0"/>
              <a:t>Click to edit Master title style</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Tree>
    <p:extLst>
      <p:ext uri="{BB962C8B-B14F-4D97-AF65-F5344CB8AC3E}">
        <p14:creationId xmlns:p14="http://schemas.microsoft.com/office/powerpoint/2010/main" val="2778036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a:prstGeom prst="rect">
            <a:avLst/>
          </a:prstGeom>
        </p:spPr>
        <p:txBody>
          <a:bodyPr/>
          <a:lstStyle>
            <a:lvl1pPr>
              <a:defRPr>
                <a:solidFill>
                  <a:schemeClr val="tx1"/>
                </a:solidFill>
                <a:latin typeface="Tahoma" pitchFamily="34" charset="0"/>
                <a:ea typeface="Tahoma" pitchFamily="34" charset="0"/>
                <a:cs typeface="Tahoma" pitchFamily="34" charset="0"/>
              </a:defRPr>
            </a:lvl1pPr>
            <a:lvl2pPr>
              <a:defRPr>
                <a:solidFill>
                  <a:schemeClr val="tx1"/>
                </a:solidFill>
                <a:latin typeface="Tahoma" pitchFamily="34" charset="0"/>
                <a:ea typeface="Tahoma" pitchFamily="34" charset="0"/>
                <a:cs typeface="Tahoma" pitchFamily="34" charset="0"/>
              </a:defRPr>
            </a:lvl2pPr>
            <a:lvl3pPr>
              <a:defRPr>
                <a:solidFill>
                  <a:schemeClr val="tx1"/>
                </a:solidFill>
                <a:latin typeface="Tahoma" pitchFamily="34" charset="0"/>
                <a:ea typeface="Tahoma" pitchFamily="34" charset="0"/>
                <a:cs typeface="Tahoma" pitchFamily="34" charset="0"/>
              </a:defRPr>
            </a:lvl3pPr>
            <a:lvl4pPr>
              <a:defRPr>
                <a:solidFill>
                  <a:schemeClr val="tx1"/>
                </a:solidFill>
                <a:latin typeface="Tahoma" pitchFamily="34" charset="0"/>
                <a:ea typeface="Tahoma" pitchFamily="34" charset="0"/>
                <a:cs typeface="Tahoma" pitchFamily="34" charset="0"/>
              </a:defRPr>
            </a:lvl4pPr>
            <a:lvl5pPr>
              <a:defRPr>
                <a:solidFill>
                  <a:schemeClr val="tx1"/>
                </a:solidFill>
                <a:latin typeface="Tahoma" pitchFamily="34" charset="0"/>
                <a:ea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3"/>
          <p:cNvSpPr>
            <a:spLocks noGrp="1"/>
          </p:cNvSpPr>
          <p:nvPr>
            <p:ph type="sldNum" sz="quarter" idx="14"/>
          </p:nvPr>
        </p:nvSpPr>
        <p:spPr/>
        <p:txBody>
          <a:bodyPr/>
          <a:lstStyle/>
          <a:p>
            <a:fld id="{F8ECAD15-DF40-4D57-8D99-2197AD37FB1A}" type="slidenum">
              <a:rPr lang="en-US" smtClean="0">
                <a:solidFill>
                  <a:prstClr val="black">
                    <a:tint val="75000"/>
                  </a:prstClr>
                </a:solidFill>
              </a:rPr>
              <a:pPr/>
              <a:t>‹#›</a:t>
            </a:fld>
            <a:endParaRPr lang="en-US">
              <a:solidFill>
                <a:prstClr val="black">
                  <a:tint val="75000"/>
                </a:prstClr>
              </a:solidFill>
            </a:endParaRPr>
          </a:p>
        </p:txBody>
      </p:sp>
      <p:sp>
        <p:nvSpPr>
          <p:cNvPr id="12" name="Title 10"/>
          <p:cNvSpPr>
            <a:spLocks noGrp="1"/>
          </p:cNvSpPr>
          <p:nvPr>
            <p:ph type="title"/>
          </p:nvPr>
        </p:nvSpPr>
        <p:spPr>
          <a:xfrm>
            <a:off x="0" y="76200"/>
            <a:ext cx="9144000" cy="1219200"/>
          </a:xfrm>
          <a:prstGeom prst="rect">
            <a:avLst/>
          </a:prstGeom>
        </p:spPr>
        <p:txBody>
          <a:bodyPr anchor="ctr" anchorCtr="1"/>
          <a:lstStyle>
            <a:lvl1pPr>
              <a:defRPr sz="3200" b="1">
                <a:solidFill>
                  <a:schemeClr val="tx2"/>
                </a:solidFill>
                <a:latin typeface="Tahoma" pitchFamily="34" charset="0"/>
                <a:ea typeface="Tahoma" pitchFamily="34" charset="0"/>
                <a:cs typeface="Tahoma" pitchFamily="34" charset="0"/>
              </a:defRPr>
            </a:lvl1pPr>
          </a:lstStyle>
          <a:p>
            <a:r>
              <a:rPr lang="en-US" dirty="0" smtClean="0"/>
              <a:t>Click to edit Master title style</a:t>
            </a:r>
            <a:endParaRPr lang="en-US" dirty="0"/>
          </a:p>
        </p:txBody>
      </p:sp>
      <p:sp>
        <p:nvSpPr>
          <p:cNvPr id="10" name="Text Placeholder 12"/>
          <p:cNvSpPr>
            <a:spLocks noGrp="1"/>
          </p:cNvSpPr>
          <p:nvPr>
            <p:ph type="body" sz="quarter" idx="10" hasCustomPrompt="1"/>
          </p:nvPr>
        </p:nvSpPr>
        <p:spPr>
          <a:xfrm>
            <a:off x="0" y="6506629"/>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SOURCES:</a:t>
            </a:r>
            <a:endParaRPr lang="en-US" dirty="0"/>
          </a:p>
        </p:txBody>
      </p:sp>
      <p:sp>
        <p:nvSpPr>
          <p:cNvPr id="11" name="Text Placeholder 12"/>
          <p:cNvSpPr>
            <a:spLocks noGrp="1"/>
          </p:cNvSpPr>
          <p:nvPr>
            <p:ph type="body" sz="quarter" idx="13" hasCustomPrompt="1"/>
          </p:nvPr>
        </p:nvSpPr>
        <p:spPr>
          <a:xfrm>
            <a:off x="0" y="6162912"/>
            <a:ext cx="7315200" cy="344886"/>
          </a:xfrm>
          <a:prstGeom prst="rect">
            <a:avLst/>
          </a:prstGeom>
        </p:spPr>
        <p:txBody>
          <a:bodyPr/>
          <a:lstStyle>
            <a:lvl1pPr marL="0" indent="0">
              <a:lnSpc>
                <a:spcPct val="80000"/>
              </a:lnSpc>
              <a:spcBef>
                <a:spcPts val="0"/>
              </a:spcBef>
              <a:buNone/>
              <a:defRPr sz="1200">
                <a:latin typeface="Tahoma" pitchFamily="34" charset="0"/>
                <a:ea typeface="Tahoma" pitchFamily="34" charset="0"/>
                <a:cs typeface="Tahoma" pitchFamily="34" charset="0"/>
              </a:defRPr>
            </a:lvl1pPr>
          </a:lstStyle>
          <a:p>
            <a:pPr lvl="0"/>
            <a:r>
              <a:rPr lang="en-US" dirty="0" smtClean="0"/>
              <a:t>NOTES:</a:t>
            </a:r>
            <a:endParaRPr lang="en-US" dirty="0"/>
          </a:p>
        </p:txBody>
      </p:sp>
    </p:spTree>
    <p:extLst>
      <p:ext uri="{BB962C8B-B14F-4D97-AF65-F5344CB8AC3E}">
        <p14:creationId xmlns:p14="http://schemas.microsoft.com/office/powerpoint/2010/main" val="740925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a:prstGeom prst="rect">
            <a:avLst/>
          </a:prstGeom>
        </p:spPr>
        <p:txBody>
          <a:bodyPr/>
          <a:lstStyle/>
          <a:p>
            <a:pPr lvl="0"/>
            <a:endParaRPr lang="en-US" noProof="0" dirty="0" smtClean="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fld id="{B95AF003-ECFE-4D86-A676-D69772877966}" type="datetime1">
              <a:rPr lang="en-US" smtClean="0">
                <a:solidFill>
                  <a:prstClr val="black">
                    <a:tint val="75000"/>
                  </a:prstClr>
                </a:solidFill>
              </a:rPr>
              <a:pPr>
                <a:defRPr/>
              </a:pPr>
              <a:t>12/12/2014</a:t>
            </a:fld>
            <a:endParaRPr lang="en-US" dirty="0">
              <a:solidFill>
                <a:prstClr val="black">
                  <a:tint val="75000"/>
                </a:prstClr>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1A4EBD27-DC53-4898-B72E-5655E4B22A6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344858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0" y="0"/>
            <a:ext cx="9144000" cy="6019800"/>
          </a:xfrm>
          <a:prstGeom prst="rect">
            <a:avLst/>
          </a:prstGeom>
          <a:gradFill flip="none" rotWithShape="1">
            <a:gsLst>
              <a:gs pos="0">
                <a:srgbClr val="003F72"/>
              </a:gs>
              <a:gs pos="100000">
                <a:schemeClr val="bg1"/>
              </a:gs>
              <a:gs pos="100000">
                <a:schemeClr val="accent1">
                  <a:tint val="23500"/>
                  <a:satMod val="160000"/>
                </a:schemeClr>
              </a:gs>
            </a:gsLst>
            <a:lin ang="5400000" scaled="1"/>
            <a:tileRect/>
          </a:gradFill>
          <a:ln w="9525" cap="flat" cmpd="sng" algn="ctr">
            <a:noFill/>
            <a:prstDash val="solid"/>
            <a:round/>
            <a:headEnd type="none" w="med" len="med"/>
            <a:tailEnd type="none" w="med" len="med"/>
          </a:ln>
          <a:effectLst/>
        </p:spPr>
        <p:txBody>
          <a:bodyPr/>
          <a:lstStyle/>
          <a:p>
            <a:pPr algn="ctr" fontAlgn="auto">
              <a:spcBef>
                <a:spcPts val="0"/>
              </a:spcBef>
              <a:spcAft>
                <a:spcPts val="0"/>
              </a:spcAft>
              <a:buClr>
                <a:srgbClr val="97233F"/>
              </a:buClr>
              <a:buFont typeface="Arial" charset="0"/>
              <a:buNone/>
              <a:defRPr/>
            </a:pPr>
            <a:endParaRPr lang="en-US" dirty="0">
              <a:solidFill>
                <a:prstClr val="black"/>
              </a:solidFill>
              <a:latin typeface="Calibri"/>
            </a:endParaRPr>
          </a:p>
        </p:txBody>
      </p:sp>
      <p:pic>
        <p:nvPicPr>
          <p:cNvPr id="5" name="Picture 21" descr="HP2020 Map_PPT"/>
          <p:cNvPicPr>
            <a:picLocks noChangeAspect="1" noChangeArrowheads="1"/>
          </p:cNvPicPr>
          <p:nvPr userDrawn="1"/>
        </p:nvPicPr>
        <p:blipFill>
          <a:blip r:embed="rId2" cstate="print"/>
          <a:srcRect/>
          <a:stretch>
            <a:fillRect/>
          </a:stretch>
        </p:blipFill>
        <p:spPr bwMode="auto">
          <a:xfrm>
            <a:off x="1535113" y="2160588"/>
            <a:ext cx="6069012" cy="3859212"/>
          </a:xfrm>
          <a:prstGeom prst="rect">
            <a:avLst/>
          </a:prstGeom>
          <a:noFill/>
          <a:ln w="9525">
            <a:noFill/>
            <a:miter lim="800000"/>
            <a:headEnd/>
            <a:tailEnd/>
          </a:ln>
        </p:spPr>
      </p:pic>
      <p:pic>
        <p:nvPicPr>
          <p:cNvPr id="6" name="Picture 12" descr="Document Logos"/>
          <p:cNvPicPr>
            <a:picLocks noChangeAspect="1" noChangeArrowheads="1"/>
          </p:cNvPicPr>
          <p:nvPr userDrawn="1"/>
        </p:nvPicPr>
        <p:blipFill>
          <a:blip r:embed="rId3" cstate="print"/>
          <a:srcRect/>
          <a:stretch>
            <a:fillRect/>
          </a:stretch>
        </p:blipFill>
        <p:spPr bwMode="auto">
          <a:xfrm>
            <a:off x="7604125" y="6078002"/>
            <a:ext cx="1477963" cy="744538"/>
          </a:xfrm>
          <a:prstGeom prst="rect">
            <a:avLst/>
          </a:prstGeom>
          <a:noFill/>
          <a:ln w="9525">
            <a:noFill/>
            <a:miter lim="800000"/>
            <a:headEnd/>
            <a:tailEnd/>
          </a:ln>
        </p:spPr>
      </p:pic>
      <p:pic>
        <p:nvPicPr>
          <p:cNvPr id="7" name="Picture 33" descr="HP2020_logo.png"/>
          <p:cNvPicPr>
            <a:picLocks noChangeAspect="1"/>
          </p:cNvPicPr>
          <p:nvPr userDrawn="1"/>
        </p:nvPicPr>
        <p:blipFill>
          <a:blip r:embed="rId4" cstate="print"/>
          <a:srcRect/>
          <a:stretch>
            <a:fillRect/>
          </a:stretch>
        </p:blipFill>
        <p:spPr bwMode="auto">
          <a:xfrm>
            <a:off x="76200" y="6224334"/>
            <a:ext cx="1280160" cy="598206"/>
          </a:xfrm>
          <a:prstGeom prst="rect">
            <a:avLst/>
          </a:prstGeom>
          <a:noFill/>
          <a:ln w="9525">
            <a:noFill/>
            <a:miter lim="800000"/>
            <a:headEnd/>
            <a:tailEnd/>
          </a:ln>
        </p:spPr>
      </p:pic>
      <p:sp>
        <p:nvSpPr>
          <p:cNvPr id="2" name="Title 1"/>
          <p:cNvSpPr>
            <a:spLocks noGrp="1"/>
          </p:cNvSpPr>
          <p:nvPr>
            <p:ph type="title"/>
          </p:nvPr>
        </p:nvSpPr>
        <p:spPr>
          <a:xfrm>
            <a:off x="-2381" y="606426"/>
            <a:ext cx="9144000" cy="1554162"/>
          </a:xfrm>
          <a:prstGeom prst="rect">
            <a:avLst/>
          </a:prstGeom>
        </p:spPr>
        <p:txBody>
          <a:bodyPr/>
          <a:lstStyle>
            <a:lvl1pPr>
              <a:defRPr lang="en-US" sz="3200" b="1" kern="1200" dirty="0">
                <a:solidFill>
                  <a:srgbClr val="FADA63"/>
                </a:solidFill>
                <a:latin typeface="Tahoma" pitchFamily="34" charset="0"/>
                <a:ea typeface="Tahoma" pitchFamily="34" charset="0"/>
                <a:cs typeface="Tahoma" pitchFamily="34" charset="0"/>
              </a:defRPr>
            </a:lvl1pPr>
          </a:lstStyle>
          <a:p>
            <a:pPr marL="0" lvl="0" indent="0" algn="ctr" defTabSz="914400" rtl="0" eaLnBrk="1" latinLnBrk="0" hangingPunct="1">
              <a:spcBef>
                <a:spcPts val="0"/>
              </a:spcBef>
              <a:buFont typeface="Arial" pitchFamily="34" charset="0"/>
              <a:buNone/>
            </a:pPr>
            <a:r>
              <a:rPr lang="en-US" dirty="0" smtClean="0"/>
              <a:t>Click to edit Master title style</a:t>
            </a:r>
            <a:endParaRPr lang="en-US" dirty="0"/>
          </a:p>
        </p:txBody>
      </p:sp>
    </p:spTree>
    <p:extLst>
      <p:ext uri="{BB962C8B-B14F-4D97-AF65-F5344CB8AC3E}">
        <p14:creationId xmlns:p14="http://schemas.microsoft.com/office/powerpoint/2010/main" val="176821010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6171"/>
            <a:ext cx="8229600" cy="470780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4138" y="6295869"/>
            <a:ext cx="1055818" cy="562131"/>
          </a:xfrm>
          <a:prstGeom prst="rect">
            <a:avLst/>
          </a:prstGeom>
        </p:spPr>
      </p:pic>
      <p:sp>
        <p:nvSpPr>
          <p:cNvPr id="9" name="Text Placeholder 6"/>
          <p:cNvSpPr>
            <a:spLocks noGrp="1"/>
          </p:cNvSpPr>
          <p:nvPr>
            <p:ph type="body" sz="quarter" idx="15" hasCustomPrompt="1"/>
          </p:nvPr>
        </p:nvSpPr>
        <p:spPr>
          <a:xfrm>
            <a:off x="0" y="5423026"/>
            <a:ext cx="9144000" cy="84197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NOTES:</a:t>
            </a:r>
            <a:endParaRPr lang="en-US" dirty="0"/>
          </a:p>
        </p:txBody>
      </p:sp>
      <p:sp>
        <p:nvSpPr>
          <p:cNvPr id="8" name="Text Placeholder 6"/>
          <p:cNvSpPr>
            <a:spLocks noGrp="1"/>
          </p:cNvSpPr>
          <p:nvPr>
            <p:ph type="body" sz="quarter" idx="13" hasCustomPrompt="1"/>
          </p:nvPr>
        </p:nvSpPr>
        <p:spPr>
          <a:xfrm>
            <a:off x="1" y="6301211"/>
            <a:ext cx="6365965" cy="565841"/>
          </a:xfrm>
        </p:spPr>
        <p:txBody>
          <a:bodyPr>
            <a:noAutofit/>
          </a:bodyPr>
          <a:lstStyle>
            <a:lvl1pPr marL="0">
              <a:buFont typeface="Arial" pitchFamily="34" charset="0"/>
              <a:buNone/>
              <a:defRPr sz="1400"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SOURCES:</a:t>
            </a:r>
            <a:endParaRPr lang="en-US" dirty="0"/>
          </a:p>
        </p:txBody>
      </p:sp>
      <p:sp>
        <p:nvSpPr>
          <p:cNvPr id="13" name="Text Placeholder 6"/>
          <p:cNvSpPr>
            <a:spLocks noGrp="1"/>
          </p:cNvSpPr>
          <p:nvPr>
            <p:ph type="body" sz="quarter" idx="16" hasCustomPrompt="1"/>
          </p:nvPr>
        </p:nvSpPr>
        <p:spPr>
          <a:xfrm>
            <a:off x="6374674" y="6295869"/>
            <a:ext cx="1689464" cy="556788"/>
          </a:xfrm>
          <a:ln w="12700">
            <a:noFill/>
          </a:ln>
        </p:spPr>
        <p:txBody>
          <a:bodyPr>
            <a:noAutofit/>
          </a:bodyPr>
          <a:lstStyle>
            <a:lvl1pPr marL="0" algn="r">
              <a:buFont typeface="Arial" pitchFamily="34" charset="0"/>
              <a:buNone/>
              <a:defRPr sz="1600" b="1" baseline="0">
                <a:solidFill>
                  <a:schemeClr val="tx1"/>
                </a:solidFill>
              </a:defRPr>
            </a:lvl1pPr>
            <a:lvl2pPr>
              <a:buNone/>
              <a:defRPr sz="1400">
                <a:solidFill>
                  <a:schemeClr val="tx1"/>
                </a:solidFill>
              </a:defRPr>
            </a:lvl2pPr>
            <a:lvl3pPr>
              <a:buNone/>
              <a:defRPr sz="1400">
                <a:solidFill>
                  <a:schemeClr val="tx1"/>
                </a:solidFill>
              </a:defRPr>
            </a:lvl3pPr>
            <a:lvl4pPr>
              <a:buNone/>
              <a:defRPr sz="1400">
                <a:solidFill>
                  <a:schemeClr val="tx1"/>
                </a:solidFill>
              </a:defRPr>
            </a:lvl4pPr>
            <a:lvl5pPr>
              <a:buNone/>
              <a:defRPr sz="1400">
                <a:solidFill>
                  <a:schemeClr val="tx1"/>
                </a:solidFill>
              </a:defRPr>
            </a:lvl5pPr>
          </a:lstStyle>
          <a:p>
            <a:pPr lvl="0"/>
            <a:r>
              <a:rPr lang="en-US" dirty="0" smtClean="0"/>
              <a:t>Obj.</a:t>
            </a:r>
            <a:endParaRPr lang="en-US" dirty="0"/>
          </a:p>
        </p:txBody>
      </p:sp>
      <p:sp>
        <p:nvSpPr>
          <p:cNvPr id="10" name="Title 10"/>
          <p:cNvSpPr>
            <a:spLocks noGrp="1"/>
          </p:cNvSpPr>
          <p:nvPr>
            <p:ph type="title"/>
          </p:nvPr>
        </p:nvSpPr>
        <p:spPr>
          <a:xfrm>
            <a:off x="457200" y="0"/>
            <a:ext cx="8229600" cy="558140"/>
          </a:xfrm>
        </p:spPr>
        <p:txBody>
          <a:bodyPr>
            <a:normAutofit/>
          </a:bodyPr>
          <a:lstStyle>
            <a:lvl1pPr>
              <a:defRPr sz="3200" b="1">
                <a:solidFill>
                  <a:srgbClr val="003F72"/>
                </a:solidFill>
                <a:latin typeface="Arial Black" pitchFamily="34" charset="0"/>
                <a:ea typeface="Tahoma" pitchFamily="34" charset="0"/>
                <a:cs typeface="Tahoma"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4770934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10.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1.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13.jpeg"/><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1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2.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17.jpe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12.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6" Type="http://schemas.openxmlformats.org/officeDocument/2006/relationships/image" Target="../media/image12.jpeg"/><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3.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png"/><Relationship Id="rId5" Type="http://schemas.openxmlformats.org/officeDocument/2006/relationships/slideLayout" Target="../slideLayouts/slideLayout10.xml"/><Relationship Id="rId10"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5.pn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3.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theme" Target="../theme/theme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5.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6.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image" Target="../media/image3.png"/><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heme" Target="../theme/theme8.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8534400" y="6492503"/>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8ECAD15-DF40-4D57-8D99-2197AD37FB1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0191947"/>
      </p:ext>
    </p:extLst>
  </p:cSld>
  <p:clrMap bg1="lt1" tx1="dk1" bg2="lt2" tx2="dk2" accent1="accent1" accent2="accent2" accent3="accent3" accent4="accent4" accent5="accent5" accent6="accent6" hlink="hlink" folHlink="folHlink"/>
  <p:sldLayoutIdLst>
    <p:sldLayoutId id="2147483762" r:id="rId1"/>
    <p:sldLayoutId id="2147483764" r:id="rId2"/>
    <p:sldLayoutId id="2147483765" r:id="rId3"/>
    <p:sldLayoutId id="2147483766" r:id="rId4"/>
    <p:sldLayoutId id="2147483964" r:id="rId5"/>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228600" y="6308725"/>
            <a:ext cx="8686800" cy="43815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lIns="182880" tIns="182880" rIns="182880" bIns="182880" anchor="ctr"/>
          <a:lstStyle/>
          <a:p>
            <a:pPr algn="ctr" defTabSz="457200" fontAlgn="auto">
              <a:spcBef>
                <a:spcPts val="0"/>
              </a:spcBef>
              <a:spcAft>
                <a:spcPts val="0"/>
              </a:spcAft>
              <a:defRPr/>
            </a:pPr>
            <a:endParaRPr lang="en-US">
              <a:solidFill>
                <a:prstClr val="white"/>
              </a:solidFill>
            </a:endParaRPr>
          </a:p>
        </p:txBody>
      </p:sp>
      <p:sp>
        <p:nvSpPr>
          <p:cNvPr id="8" name="Rectangle 7"/>
          <p:cNvSpPr/>
          <p:nvPr userDrawn="1"/>
        </p:nvSpPr>
        <p:spPr>
          <a:xfrm>
            <a:off x="263525" y="6345238"/>
            <a:ext cx="8616950" cy="365125"/>
          </a:xfrm>
          <a:prstGeom prst="rect">
            <a:avLst/>
          </a:prstGeom>
          <a:noFill/>
          <a:ln w="19050" cap="sq">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dirty="0">
              <a:solidFill>
                <a:prstClr val="white"/>
              </a:solidFill>
            </a:endParaRPr>
          </a:p>
        </p:txBody>
      </p:sp>
      <p:sp>
        <p:nvSpPr>
          <p:cNvPr id="10" name="Slide Number Placeholder 5"/>
          <p:cNvSpPr>
            <a:spLocks noGrp="1"/>
          </p:cNvSpPr>
          <p:nvPr>
            <p:ph type="sldNum" sz="quarter" idx="4"/>
          </p:nvPr>
        </p:nvSpPr>
        <p:spPr>
          <a:xfrm>
            <a:off x="228600" y="6308725"/>
            <a:ext cx="495300" cy="438150"/>
          </a:xfrm>
          <a:prstGeom prst="rect">
            <a:avLst/>
          </a:prstGeom>
        </p:spPr>
        <p:txBody>
          <a:bodyPr lIns="182880" tIns="164592" rIns="91440" bIns="182880" anchor="ctr" anchorCtr="0"/>
          <a:lstStyle>
            <a:lvl1pPr defTabSz="457200" fontAlgn="auto">
              <a:spcBef>
                <a:spcPts val="0"/>
              </a:spcBef>
              <a:spcAft>
                <a:spcPts val="0"/>
              </a:spcAft>
              <a:defRPr sz="1050">
                <a:solidFill>
                  <a:prstClr val="black"/>
                </a:solidFill>
                <a:latin typeface="Calibri"/>
                <a:cs typeface="+mn-cs"/>
              </a:defRPr>
            </a:lvl1pPr>
          </a:lstStyle>
          <a:p>
            <a:pPr>
              <a:defRPr/>
            </a:pPr>
            <a:fld id="{41FDE6E7-36E6-4E09-8F6F-B74762E6202C}" type="slidenum">
              <a:rPr lang="en-US"/>
              <a:pPr>
                <a:defRPr/>
              </a:pPr>
              <a:t>‹#›</a:t>
            </a:fld>
            <a:endParaRPr lang="en-US" dirty="0"/>
          </a:p>
        </p:txBody>
      </p:sp>
      <p:sp>
        <p:nvSpPr>
          <p:cNvPr id="4" name="Text Placeholder 3"/>
          <p:cNvSpPr>
            <a:spLocks noGrp="1"/>
          </p:cNvSpPr>
          <p:nvPr>
            <p:ph type="body" idx="1"/>
          </p:nvPr>
        </p:nvSpPr>
        <p:spPr>
          <a:xfrm>
            <a:off x="228600" y="1387475"/>
            <a:ext cx="8686800" cy="4572000"/>
          </a:xfrm>
          <a:prstGeom prst="rect">
            <a:avLst/>
          </a:prstGeom>
        </p:spPr>
        <p:txBody>
          <a:bodyPr vert="horz" lIns="182880" tIns="0" rIns="18288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4"/>
            <a:r>
              <a:rPr lang="en-US" dirty="0" smtClean="0"/>
              <a:t>Fourth level</a:t>
            </a:r>
          </a:p>
          <a:p>
            <a:pPr lvl="5"/>
            <a:r>
              <a:rPr lang="en-US" dirty="0" smtClean="0"/>
              <a:t>Fifth level</a:t>
            </a:r>
          </a:p>
          <a:p>
            <a:pPr lvl="6"/>
            <a:r>
              <a:rPr lang="en-US" dirty="0" smtClean="0"/>
              <a:t>Footnote</a:t>
            </a:r>
            <a:endParaRPr lang="en-US" dirty="0"/>
          </a:p>
        </p:txBody>
      </p:sp>
      <p:sp>
        <p:nvSpPr>
          <p:cNvPr id="17" name="Title Placeholder 16"/>
          <p:cNvSpPr>
            <a:spLocks noGrp="1"/>
          </p:cNvSpPr>
          <p:nvPr>
            <p:ph type="title"/>
          </p:nvPr>
        </p:nvSpPr>
        <p:spPr>
          <a:xfrm>
            <a:off x="228600" y="228600"/>
            <a:ext cx="8686800" cy="987425"/>
          </a:xfrm>
          <a:prstGeom prst="rect">
            <a:avLst/>
          </a:prstGeom>
          <a:solidFill>
            <a:schemeClr val="accent1"/>
          </a:solidFill>
        </p:spPr>
        <p:txBody>
          <a:bodyPr vert="horz" lIns="182880" tIns="45720" rIns="182880" bIns="45720" rtlCol="0" anchor="ctr" anchorCtr="0">
            <a:noAutofit/>
          </a:bodyPr>
          <a:lstStyle/>
          <a:p>
            <a:r>
              <a:rPr lang="en-US" dirty="0" smtClean="0"/>
              <a:t>Click to edit Master title style</a:t>
            </a:r>
            <a:endParaRPr lang="en-US" dirty="0"/>
          </a:p>
        </p:txBody>
      </p:sp>
      <p:pic>
        <p:nvPicPr>
          <p:cNvPr id="1031" name="Picture 18"/>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7616825" y="6378575"/>
            <a:ext cx="1189038"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TextBox 1"/>
          <p:cNvSpPr txBox="1">
            <a:spLocks noChangeArrowheads="1"/>
          </p:cNvSpPr>
          <p:nvPr userDrawn="1"/>
        </p:nvSpPr>
        <p:spPr bwMode="auto">
          <a:xfrm>
            <a:off x="844550" y="6451600"/>
            <a:ext cx="48704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defRPr/>
            </a:pPr>
            <a:r>
              <a:rPr lang="en-US" altLang="en-US" sz="900" dirty="0" smtClean="0">
                <a:solidFill>
                  <a:srgbClr val="000000"/>
                </a:solidFill>
                <a:cs typeface="Arial" pitchFamily="34" charset="0"/>
              </a:rPr>
              <a:t>December 5, 2014 |  The FDA Center for Tobacco Products: Actions to Reduce Tobacco Use in the U.S.</a:t>
            </a:r>
          </a:p>
        </p:txBody>
      </p:sp>
    </p:spTree>
    <p:extLst>
      <p:ext uri="{BB962C8B-B14F-4D97-AF65-F5344CB8AC3E}">
        <p14:creationId xmlns:p14="http://schemas.microsoft.com/office/powerpoint/2010/main" val="3380864742"/>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5" r:id="rId14"/>
    <p:sldLayoutId id="2147484056" r:id="rId15"/>
    <p:sldLayoutId id="2147484057" r:id="rId16"/>
    <p:sldLayoutId id="2147484058" r:id="rId17"/>
    <p:sldLayoutId id="2147484059" r:id="rId18"/>
    <p:sldLayoutId id="2147484060" r:id="rId19"/>
    <p:sldLayoutId id="2147484061" r:id="rId20"/>
    <p:sldLayoutId id="2147484062" r:id="rId21"/>
  </p:sldLayoutIdLst>
  <p:hf hdr="0" ftr="0"/>
  <p:txStyles>
    <p:titleStyle>
      <a:lvl1pPr algn="l" defTabSz="457200" rtl="0" eaLnBrk="0" fontAlgn="base" hangingPunct="0">
        <a:lnSpc>
          <a:spcPts val="3100"/>
        </a:lnSpc>
        <a:spcBef>
          <a:spcPct val="0"/>
        </a:spcBef>
        <a:spcAft>
          <a:spcPct val="0"/>
        </a:spcAft>
        <a:defRPr sz="2800" kern="1200" cap="all">
          <a:solidFill>
            <a:schemeClr val="bg1"/>
          </a:solidFill>
          <a:latin typeface="Calibri"/>
          <a:ea typeface="+mj-ea"/>
          <a:cs typeface="+mj-cs"/>
        </a:defRPr>
      </a:lvl1pPr>
      <a:lvl2pPr algn="l" defTabSz="457200" rtl="0" eaLnBrk="0" fontAlgn="base" hangingPunct="0">
        <a:lnSpc>
          <a:spcPts val="3100"/>
        </a:lnSpc>
        <a:spcBef>
          <a:spcPct val="0"/>
        </a:spcBef>
        <a:spcAft>
          <a:spcPct val="0"/>
        </a:spcAft>
        <a:defRPr sz="2800">
          <a:solidFill>
            <a:schemeClr val="bg1"/>
          </a:solidFill>
          <a:latin typeface="Calibri" pitchFamily="34" charset="0"/>
        </a:defRPr>
      </a:lvl2pPr>
      <a:lvl3pPr algn="l" defTabSz="457200" rtl="0" eaLnBrk="0" fontAlgn="base" hangingPunct="0">
        <a:lnSpc>
          <a:spcPts val="3100"/>
        </a:lnSpc>
        <a:spcBef>
          <a:spcPct val="0"/>
        </a:spcBef>
        <a:spcAft>
          <a:spcPct val="0"/>
        </a:spcAft>
        <a:defRPr sz="2800">
          <a:solidFill>
            <a:schemeClr val="bg1"/>
          </a:solidFill>
          <a:latin typeface="Calibri" pitchFamily="34" charset="0"/>
        </a:defRPr>
      </a:lvl3pPr>
      <a:lvl4pPr algn="l" defTabSz="457200" rtl="0" eaLnBrk="0" fontAlgn="base" hangingPunct="0">
        <a:lnSpc>
          <a:spcPts val="3100"/>
        </a:lnSpc>
        <a:spcBef>
          <a:spcPct val="0"/>
        </a:spcBef>
        <a:spcAft>
          <a:spcPct val="0"/>
        </a:spcAft>
        <a:defRPr sz="2800">
          <a:solidFill>
            <a:schemeClr val="bg1"/>
          </a:solidFill>
          <a:latin typeface="Calibri" pitchFamily="34" charset="0"/>
        </a:defRPr>
      </a:lvl4pPr>
      <a:lvl5pPr algn="l" defTabSz="457200" rtl="0" eaLnBrk="0" fontAlgn="base" hangingPunct="0">
        <a:lnSpc>
          <a:spcPts val="3100"/>
        </a:lnSpc>
        <a:spcBef>
          <a:spcPct val="0"/>
        </a:spcBef>
        <a:spcAft>
          <a:spcPct val="0"/>
        </a:spcAft>
        <a:defRPr sz="2800">
          <a:solidFill>
            <a:schemeClr val="bg1"/>
          </a:solidFill>
          <a:latin typeface="Calibri" pitchFamily="34" charset="0"/>
        </a:defRPr>
      </a:lvl5pPr>
      <a:lvl6pPr marL="457200" algn="l" defTabSz="457200" rtl="0" fontAlgn="base">
        <a:lnSpc>
          <a:spcPts val="3100"/>
        </a:lnSpc>
        <a:spcBef>
          <a:spcPct val="0"/>
        </a:spcBef>
        <a:spcAft>
          <a:spcPct val="0"/>
        </a:spcAft>
        <a:defRPr sz="2800">
          <a:solidFill>
            <a:schemeClr val="bg1"/>
          </a:solidFill>
          <a:latin typeface="Calibri" pitchFamily="34" charset="0"/>
        </a:defRPr>
      </a:lvl6pPr>
      <a:lvl7pPr marL="914400" algn="l" defTabSz="457200" rtl="0" fontAlgn="base">
        <a:lnSpc>
          <a:spcPts val="3100"/>
        </a:lnSpc>
        <a:spcBef>
          <a:spcPct val="0"/>
        </a:spcBef>
        <a:spcAft>
          <a:spcPct val="0"/>
        </a:spcAft>
        <a:defRPr sz="2800">
          <a:solidFill>
            <a:schemeClr val="bg1"/>
          </a:solidFill>
          <a:latin typeface="Calibri" pitchFamily="34" charset="0"/>
        </a:defRPr>
      </a:lvl7pPr>
      <a:lvl8pPr marL="1371600" algn="l" defTabSz="457200" rtl="0" fontAlgn="base">
        <a:lnSpc>
          <a:spcPts val="3100"/>
        </a:lnSpc>
        <a:spcBef>
          <a:spcPct val="0"/>
        </a:spcBef>
        <a:spcAft>
          <a:spcPct val="0"/>
        </a:spcAft>
        <a:defRPr sz="2800">
          <a:solidFill>
            <a:schemeClr val="bg1"/>
          </a:solidFill>
          <a:latin typeface="Calibri" pitchFamily="34" charset="0"/>
        </a:defRPr>
      </a:lvl8pPr>
      <a:lvl9pPr marL="1828800" algn="l" defTabSz="457200" rtl="0" fontAlgn="base">
        <a:lnSpc>
          <a:spcPts val="3100"/>
        </a:lnSpc>
        <a:spcBef>
          <a:spcPct val="0"/>
        </a:spcBef>
        <a:spcAft>
          <a:spcPct val="0"/>
        </a:spcAft>
        <a:defRPr sz="2800">
          <a:solidFill>
            <a:schemeClr val="bg1"/>
          </a:solidFill>
          <a:latin typeface="Calibri" pitchFamily="34" charset="0"/>
        </a:defRPr>
      </a:lvl9pPr>
    </p:titleStyle>
    <p:bodyStyle>
      <a:lvl1pPr algn="l" defTabSz="457200" rtl="0" eaLnBrk="0" fontAlgn="base" hangingPunct="0">
        <a:lnSpc>
          <a:spcPts val="2600"/>
        </a:lnSpc>
        <a:spcBef>
          <a:spcPct val="0"/>
        </a:spcBef>
        <a:spcAft>
          <a:spcPts val="600"/>
        </a:spcAft>
        <a:buClr>
          <a:srgbClr val="003865"/>
        </a:buClr>
        <a:buFont typeface="+mj-lt"/>
        <a:defRPr sz="2400" b="1" kern="1200">
          <a:solidFill>
            <a:srgbClr val="003865"/>
          </a:solidFill>
          <a:latin typeface="Calibri"/>
          <a:ea typeface="Calibri" pitchFamily="34" charset="0"/>
          <a:cs typeface="Calibri"/>
        </a:defRPr>
      </a:lvl1pPr>
      <a:lvl2pPr algn="l" defTabSz="457200" rtl="0" eaLnBrk="0" fontAlgn="base" hangingPunct="0">
        <a:lnSpc>
          <a:spcPts val="2600"/>
        </a:lnSpc>
        <a:spcBef>
          <a:spcPct val="0"/>
        </a:spcBef>
        <a:spcAft>
          <a:spcPts val="600"/>
        </a:spcAft>
        <a:buClr>
          <a:srgbClr val="003865"/>
        </a:buClr>
        <a:buFont typeface="Arial" pitchFamily="34" charset="0"/>
        <a:defRPr sz="2400" kern="1200">
          <a:solidFill>
            <a:srgbClr val="003865"/>
          </a:solidFill>
          <a:latin typeface="Calibri"/>
          <a:ea typeface="Calibri" pitchFamily="34" charset="0"/>
          <a:cs typeface="Calibri"/>
        </a:defRPr>
      </a:lvl2pPr>
      <a:lvl3pPr marL="457200" indent="-228600" algn="l" defTabSz="457200" rtl="0" eaLnBrk="0" fontAlgn="base" hangingPunct="0">
        <a:lnSpc>
          <a:spcPts val="2400"/>
        </a:lnSpc>
        <a:spcBef>
          <a:spcPct val="0"/>
        </a:spcBef>
        <a:spcAft>
          <a:spcPts val="600"/>
        </a:spcAft>
        <a:buClr>
          <a:srgbClr val="003865"/>
        </a:buClr>
        <a:buFont typeface="Arial" pitchFamily="34" charset="0"/>
        <a:buChar char="•"/>
        <a:defRPr sz="2200" kern="1200">
          <a:solidFill>
            <a:srgbClr val="003865"/>
          </a:solidFill>
          <a:latin typeface="Calibri"/>
          <a:ea typeface="Calibri" pitchFamily="34" charset="0"/>
          <a:cs typeface="Calibri"/>
        </a:defRPr>
      </a:lvl3pPr>
      <a:lvl4pPr marL="685800" indent="-228600" algn="l" defTabSz="457200" rtl="0" eaLnBrk="0" fontAlgn="base" hangingPunct="0">
        <a:lnSpc>
          <a:spcPts val="2200"/>
        </a:lnSpc>
        <a:spcBef>
          <a:spcPct val="0"/>
        </a:spcBef>
        <a:spcAft>
          <a:spcPts val="600"/>
        </a:spcAft>
        <a:buFont typeface="Arial" pitchFamily="34" charset="0"/>
        <a:buChar char="•"/>
        <a:defRPr sz="2000" kern="1200">
          <a:solidFill>
            <a:schemeClr val="tx1"/>
          </a:solidFill>
          <a:latin typeface="Calibri"/>
          <a:ea typeface="Calibri" pitchFamily="34" charset="0"/>
          <a:cs typeface="Calibri"/>
        </a:defRPr>
      </a:lvl4pPr>
      <a:lvl5pPr marL="914400" indent="-228600" algn="l" defTabSz="387350" rtl="0" eaLnBrk="0" fontAlgn="base" hangingPunct="0">
        <a:lnSpc>
          <a:spcPts val="2000"/>
        </a:lnSpc>
        <a:spcBef>
          <a:spcPct val="0"/>
        </a:spcBef>
        <a:spcAft>
          <a:spcPts val="400"/>
        </a:spcAft>
        <a:buClr>
          <a:srgbClr val="003865"/>
        </a:buClr>
        <a:buFont typeface="Lucida Grande"/>
        <a:buChar char="-"/>
        <a:defRPr kern="1200">
          <a:solidFill>
            <a:srgbClr val="003865"/>
          </a:solidFill>
          <a:latin typeface="Calibri"/>
          <a:ea typeface="Calibri" pitchFamily="34" charset="0"/>
          <a:cs typeface="Calibri"/>
        </a:defRPr>
      </a:lvl5pPr>
      <a:lvl6pPr marL="1097280" indent="-182880" algn="l" defTabSz="457200" rtl="0" eaLnBrk="1" latinLnBrk="0" hangingPunct="1">
        <a:lnSpc>
          <a:spcPts val="1800"/>
        </a:lnSpc>
        <a:spcBef>
          <a:spcPts val="0"/>
        </a:spcBef>
        <a:spcAft>
          <a:spcPts val="400"/>
        </a:spcAft>
        <a:buClr>
          <a:schemeClr val="accent4"/>
        </a:buClr>
        <a:buFont typeface="Arial"/>
        <a:buChar char="•"/>
        <a:defRPr sz="1600" kern="1200">
          <a:solidFill>
            <a:schemeClr val="accent4"/>
          </a:solidFill>
          <a:latin typeface="Calibri"/>
          <a:ea typeface="+mn-ea"/>
          <a:cs typeface="Calibri"/>
        </a:defRPr>
      </a:lvl6pPr>
      <a:lvl7pPr marL="0" indent="0" algn="l" defTabSz="457200" rtl="0" eaLnBrk="1" latinLnBrk="0" hangingPunct="1">
        <a:lnSpc>
          <a:spcPts val="1800"/>
        </a:lnSpc>
        <a:spcBef>
          <a:spcPts val="0"/>
        </a:spcBef>
        <a:spcAft>
          <a:spcPts val="400"/>
        </a:spcAft>
        <a:buClr>
          <a:schemeClr val="accent4"/>
        </a:buClr>
        <a:buFontTx/>
        <a:buNone/>
        <a:defRPr sz="1200" b="0" i="1" kern="1200" baseline="0">
          <a:solidFill>
            <a:schemeClr val="accent4"/>
          </a:solidFill>
          <a:latin typeface="Calibri"/>
          <a:ea typeface="+mn-ea"/>
          <a:cs typeface="Calibri"/>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304800"/>
            <a:ext cx="6934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6764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Text Box 7"/>
          <p:cNvSpPr txBox="1">
            <a:spLocks noChangeArrowheads="1"/>
          </p:cNvSpPr>
          <p:nvPr/>
        </p:nvSpPr>
        <p:spPr bwMode="auto">
          <a:xfrm>
            <a:off x="7467600" y="5638800"/>
            <a:ext cx="1219200" cy="4572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1029" name="Picture 8" descr="LSF_logo_colo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0650" y="228600"/>
            <a:ext cx="10223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9"/>
          <p:cNvSpPr>
            <a:spLocks noChangeShapeType="1"/>
          </p:cNvSpPr>
          <p:nvPr/>
        </p:nvSpPr>
        <p:spPr bwMode="auto">
          <a:xfrm>
            <a:off x="1905000" y="1295400"/>
            <a:ext cx="5867400" cy="0"/>
          </a:xfrm>
          <a:prstGeom prst="line">
            <a:avLst/>
          </a:prstGeom>
          <a:noFill/>
          <a:ln w="9525">
            <a:solidFill>
              <a:srgbClr val="3333CC"/>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latin typeface="Times New Roman" pitchFamily="18" charset="0"/>
            </a:endParaRPr>
          </a:p>
        </p:txBody>
      </p:sp>
      <p:pic>
        <p:nvPicPr>
          <p:cNvPr id="1031" name="Picture 7" descr="phlc-logo-vert"/>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067675" y="228600"/>
            <a:ext cx="9239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4892231"/>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Lst>
  <p:txStyles>
    <p:titleStyle>
      <a:lvl1pPr algn="ctr" rtl="0" eaLnBrk="0" fontAlgn="base" hangingPunct="0">
        <a:spcBef>
          <a:spcPct val="0"/>
        </a:spcBef>
        <a:spcAft>
          <a:spcPct val="0"/>
        </a:spcAft>
        <a:defRPr sz="4000" b="1">
          <a:solidFill>
            <a:schemeClr val="accent2"/>
          </a:solidFill>
          <a:latin typeface="+mj-lt"/>
          <a:ea typeface="+mj-ea"/>
          <a:cs typeface="+mj-cs"/>
        </a:defRPr>
      </a:lvl1pPr>
      <a:lvl2pPr algn="ctr" rtl="0" eaLnBrk="0" fontAlgn="base" hangingPunct="0">
        <a:spcBef>
          <a:spcPct val="0"/>
        </a:spcBef>
        <a:spcAft>
          <a:spcPct val="0"/>
        </a:spcAft>
        <a:defRPr sz="4000" b="1">
          <a:solidFill>
            <a:schemeClr val="accent2"/>
          </a:solidFill>
          <a:latin typeface="Tahoma" pitchFamily="34" charset="0"/>
        </a:defRPr>
      </a:lvl2pPr>
      <a:lvl3pPr algn="ctr" rtl="0" eaLnBrk="0" fontAlgn="base" hangingPunct="0">
        <a:spcBef>
          <a:spcPct val="0"/>
        </a:spcBef>
        <a:spcAft>
          <a:spcPct val="0"/>
        </a:spcAft>
        <a:defRPr sz="4000" b="1">
          <a:solidFill>
            <a:schemeClr val="accent2"/>
          </a:solidFill>
          <a:latin typeface="Tahoma" pitchFamily="34" charset="0"/>
        </a:defRPr>
      </a:lvl3pPr>
      <a:lvl4pPr algn="ctr" rtl="0" eaLnBrk="0" fontAlgn="base" hangingPunct="0">
        <a:spcBef>
          <a:spcPct val="0"/>
        </a:spcBef>
        <a:spcAft>
          <a:spcPct val="0"/>
        </a:spcAft>
        <a:defRPr sz="4000" b="1">
          <a:solidFill>
            <a:schemeClr val="accent2"/>
          </a:solidFill>
          <a:latin typeface="Tahoma" pitchFamily="34" charset="0"/>
        </a:defRPr>
      </a:lvl4pPr>
      <a:lvl5pPr algn="ctr" rtl="0" eaLnBrk="0" fontAlgn="base" hangingPunct="0">
        <a:spcBef>
          <a:spcPct val="0"/>
        </a:spcBef>
        <a:spcAft>
          <a:spcPct val="0"/>
        </a:spcAft>
        <a:defRPr sz="4000" b="1">
          <a:solidFill>
            <a:schemeClr val="accent2"/>
          </a:solidFill>
          <a:latin typeface="Tahoma" pitchFamily="34" charset="0"/>
        </a:defRPr>
      </a:lvl5pPr>
      <a:lvl6pPr marL="457200" algn="ctr" rtl="0" fontAlgn="base">
        <a:spcBef>
          <a:spcPct val="0"/>
        </a:spcBef>
        <a:spcAft>
          <a:spcPct val="0"/>
        </a:spcAft>
        <a:defRPr sz="4000" b="1">
          <a:solidFill>
            <a:schemeClr val="accent2"/>
          </a:solidFill>
          <a:latin typeface="Tahoma" pitchFamily="34" charset="0"/>
        </a:defRPr>
      </a:lvl6pPr>
      <a:lvl7pPr marL="914400" algn="ctr" rtl="0" fontAlgn="base">
        <a:spcBef>
          <a:spcPct val="0"/>
        </a:spcBef>
        <a:spcAft>
          <a:spcPct val="0"/>
        </a:spcAft>
        <a:defRPr sz="4000" b="1">
          <a:solidFill>
            <a:schemeClr val="accent2"/>
          </a:solidFill>
          <a:latin typeface="Tahoma" pitchFamily="34" charset="0"/>
        </a:defRPr>
      </a:lvl7pPr>
      <a:lvl8pPr marL="1371600" algn="ctr" rtl="0" fontAlgn="base">
        <a:spcBef>
          <a:spcPct val="0"/>
        </a:spcBef>
        <a:spcAft>
          <a:spcPct val="0"/>
        </a:spcAft>
        <a:defRPr sz="4000" b="1">
          <a:solidFill>
            <a:schemeClr val="accent2"/>
          </a:solidFill>
          <a:latin typeface="Tahoma" pitchFamily="34" charset="0"/>
        </a:defRPr>
      </a:lvl8pPr>
      <a:lvl9pPr marL="1828800" algn="ctr" rtl="0" fontAlgn="base">
        <a:spcBef>
          <a:spcPct val="0"/>
        </a:spcBef>
        <a:spcAft>
          <a:spcPct val="0"/>
        </a:spcAft>
        <a:defRPr sz="4000" b="1">
          <a:solidFill>
            <a:schemeClr val="accent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43000" y="304800"/>
            <a:ext cx="6934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6764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Text Box 7"/>
          <p:cNvSpPr txBox="1">
            <a:spLocks noChangeArrowheads="1"/>
          </p:cNvSpPr>
          <p:nvPr/>
        </p:nvSpPr>
        <p:spPr bwMode="auto">
          <a:xfrm>
            <a:off x="7467600" y="5638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1029" name="Picture 8" descr="LSF_logo_colo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0650" y="228600"/>
            <a:ext cx="10223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Line 9"/>
          <p:cNvSpPr>
            <a:spLocks noChangeShapeType="1"/>
          </p:cNvSpPr>
          <p:nvPr/>
        </p:nvSpPr>
        <p:spPr bwMode="auto">
          <a:xfrm>
            <a:off x="1905000" y="1295400"/>
            <a:ext cx="5867400" cy="0"/>
          </a:xfrm>
          <a:prstGeom prst="line">
            <a:avLst/>
          </a:prstGeom>
          <a:noFill/>
          <a:ln w="9525">
            <a:solidFill>
              <a:srgbClr val="3333CC"/>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latin typeface="Times New Roman" pitchFamily="18" charset="0"/>
            </a:endParaRPr>
          </a:p>
        </p:txBody>
      </p:sp>
      <p:pic>
        <p:nvPicPr>
          <p:cNvPr id="1031" name="Picture 7" descr="phlc-logo-vert"/>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067675" y="228600"/>
            <a:ext cx="9239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917462"/>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Lst>
  <p:txStyles>
    <p:titleStyle>
      <a:lvl1pPr algn="ctr" rtl="0" eaLnBrk="0" fontAlgn="base" hangingPunct="0">
        <a:spcBef>
          <a:spcPct val="0"/>
        </a:spcBef>
        <a:spcAft>
          <a:spcPct val="0"/>
        </a:spcAft>
        <a:defRPr sz="4000" b="1">
          <a:solidFill>
            <a:schemeClr val="accent2"/>
          </a:solidFill>
          <a:latin typeface="+mj-lt"/>
          <a:ea typeface="+mj-ea"/>
          <a:cs typeface="+mj-cs"/>
        </a:defRPr>
      </a:lvl1pPr>
      <a:lvl2pPr algn="ctr" rtl="0" eaLnBrk="0" fontAlgn="base" hangingPunct="0">
        <a:spcBef>
          <a:spcPct val="0"/>
        </a:spcBef>
        <a:spcAft>
          <a:spcPct val="0"/>
        </a:spcAft>
        <a:defRPr sz="4000" b="1">
          <a:solidFill>
            <a:schemeClr val="accent2"/>
          </a:solidFill>
          <a:latin typeface="Tahoma" pitchFamily="34" charset="0"/>
        </a:defRPr>
      </a:lvl2pPr>
      <a:lvl3pPr algn="ctr" rtl="0" eaLnBrk="0" fontAlgn="base" hangingPunct="0">
        <a:spcBef>
          <a:spcPct val="0"/>
        </a:spcBef>
        <a:spcAft>
          <a:spcPct val="0"/>
        </a:spcAft>
        <a:defRPr sz="4000" b="1">
          <a:solidFill>
            <a:schemeClr val="accent2"/>
          </a:solidFill>
          <a:latin typeface="Tahoma" pitchFamily="34" charset="0"/>
        </a:defRPr>
      </a:lvl3pPr>
      <a:lvl4pPr algn="ctr" rtl="0" eaLnBrk="0" fontAlgn="base" hangingPunct="0">
        <a:spcBef>
          <a:spcPct val="0"/>
        </a:spcBef>
        <a:spcAft>
          <a:spcPct val="0"/>
        </a:spcAft>
        <a:defRPr sz="4000" b="1">
          <a:solidFill>
            <a:schemeClr val="accent2"/>
          </a:solidFill>
          <a:latin typeface="Tahoma" pitchFamily="34" charset="0"/>
        </a:defRPr>
      </a:lvl4pPr>
      <a:lvl5pPr algn="ctr" rtl="0" eaLnBrk="0" fontAlgn="base" hangingPunct="0">
        <a:spcBef>
          <a:spcPct val="0"/>
        </a:spcBef>
        <a:spcAft>
          <a:spcPct val="0"/>
        </a:spcAft>
        <a:defRPr sz="4000" b="1">
          <a:solidFill>
            <a:schemeClr val="accent2"/>
          </a:solidFill>
          <a:latin typeface="Tahoma" pitchFamily="34" charset="0"/>
        </a:defRPr>
      </a:lvl5pPr>
      <a:lvl6pPr marL="457200" algn="ctr" rtl="0" fontAlgn="base">
        <a:spcBef>
          <a:spcPct val="0"/>
        </a:spcBef>
        <a:spcAft>
          <a:spcPct val="0"/>
        </a:spcAft>
        <a:defRPr sz="4000" b="1">
          <a:solidFill>
            <a:schemeClr val="accent2"/>
          </a:solidFill>
          <a:latin typeface="Tahoma" pitchFamily="34" charset="0"/>
        </a:defRPr>
      </a:lvl6pPr>
      <a:lvl7pPr marL="914400" algn="ctr" rtl="0" fontAlgn="base">
        <a:spcBef>
          <a:spcPct val="0"/>
        </a:spcBef>
        <a:spcAft>
          <a:spcPct val="0"/>
        </a:spcAft>
        <a:defRPr sz="4000" b="1">
          <a:solidFill>
            <a:schemeClr val="accent2"/>
          </a:solidFill>
          <a:latin typeface="Tahoma" pitchFamily="34" charset="0"/>
        </a:defRPr>
      </a:lvl7pPr>
      <a:lvl8pPr marL="1371600" algn="ctr" rtl="0" fontAlgn="base">
        <a:spcBef>
          <a:spcPct val="0"/>
        </a:spcBef>
        <a:spcAft>
          <a:spcPct val="0"/>
        </a:spcAft>
        <a:defRPr sz="4000" b="1">
          <a:solidFill>
            <a:schemeClr val="accent2"/>
          </a:solidFill>
          <a:latin typeface="Tahoma" pitchFamily="34" charset="0"/>
        </a:defRPr>
      </a:lvl8pPr>
      <a:lvl9pPr marL="1828800" algn="ctr" rtl="0" fontAlgn="base">
        <a:spcBef>
          <a:spcPct val="0"/>
        </a:spcBef>
        <a:spcAft>
          <a:spcPct val="0"/>
        </a:spcAft>
        <a:defRPr sz="4000" b="1">
          <a:solidFill>
            <a:schemeClr val="accent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143000" y="304800"/>
            <a:ext cx="6934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685800" y="1676400"/>
            <a:ext cx="7772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Text Box 7"/>
          <p:cNvSpPr txBox="1">
            <a:spLocks noChangeArrowheads="1"/>
          </p:cNvSpPr>
          <p:nvPr/>
        </p:nvSpPr>
        <p:spPr bwMode="auto">
          <a:xfrm>
            <a:off x="7467600" y="5638800"/>
            <a:ext cx="1219200" cy="457200"/>
          </a:xfrm>
          <a:prstGeom prst="rect">
            <a:avLst/>
          </a:prstGeom>
          <a:noFill/>
          <a:ln>
            <a:noFill/>
          </a:ln>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defRPr/>
            </a:pPr>
            <a:endParaRPr lang="en-US" smtClean="0">
              <a:solidFill>
                <a:srgbClr val="000000"/>
              </a:solidFill>
            </a:endParaRPr>
          </a:p>
        </p:txBody>
      </p:sp>
      <p:pic>
        <p:nvPicPr>
          <p:cNvPr id="5125" name="Picture 8" descr="LSF_logo_colo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0650" y="228600"/>
            <a:ext cx="102235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Line 9"/>
          <p:cNvSpPr>
            <a:spLocks noChangeShapeType="1"/>
          </p:cNvSpPr>
          <p:nvPr/>
        </p:nvSpPr>
        <p:spPr bwMode="auto">
          <a:xfrm>
            <a:off x="1905000" y="1295400"/>
            <a:ext cx="5867400" cy="0"/>
          </a:xfrm>
          <a:prstGeom prst="line">
            <a:avLst/>
          </a:prstGeom>
          <a:noFill/>
          <a:ln w="9525">
            <a:solidFill>
              <a:srgbClr val="3333CC"/>
            </a:solidFill>
            <a:round/>
            <a:headEnd/>
            <a:tailEnd/>
          </a:ln>
          <a:extLst>
            <a:ext uri="{909E8E84-426E-40DD-AFC4-6F175D3DCCD1}">
              <a14:hiddenFill xmlns:a14="http://schemas.microsoft.com/office/drawing/2010/main">
                <a:noFill/>
              </a14:hiddenFill>
            </a:ext>
          </a:extLst>
        </p:spPr>
        <p:txBody>
          <a:bodyPr/>
          <a:lstStyle/>
          <a:p>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1537420941"/>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Lst>
  <p:timing>
    <p:tnLst>
      <p:par>
        <p:cTn id="1" dur="indefinite" restart="never" nodeType="tmRoot"/>
      </p:par>
    </p:tnLst>
  </p:timing>
  <p:txStyles>
    <p:titleStyle>
      <a:lvl1pPr algn="ctr" rtl="0" eaLnBrk="0" fontAlgn="base" hangingPunct="0">
        <a:spcBef>
          <a:spcPct val="0"/>
        </a:spcBef>
        <a:spcAft>
          <a:spcPct val="0"/>
        </a:spcAft>
        <a:defRPr sz="4000" b="1">
          <a:solidFill>
            <a:schemeClr val="accent2"/>
          </a:solidFill>
          <a:latin typeface="+mj-lt"/>
          <a:ea typeface="+mj-ea"/>
          <a:cs typeface="+mj-cs"/>
        </a:defRPr>
      </a:lvl1pPr>
      <a:lvl2pPr algn="ctr" rtl="0" eaLnBrk="0" fontAlgn="base" hangingPunct="0">
        <a:spcBef>
          <a:spcPct val="0"/>
        </a:spcBef>
        <a:spcAft>
          <a:spcPct val="0"/>
        </a:spcAft>
        <a:defRPr sz="4000" b="1">
          <a:solidFill>
            <a:schemeClr val="accent2"/>
          </a:solidFill>
          <a:latin typeface="Tahoma" pitchFamily="34" charset="0"/>
        </a:defRPr>
      </a:lvl2pPr>
      <a:lvl3pPr algn="ctr" rtl="0" eaLnBrk="0" fontAlgn="base" hangingPunct="0">
        <a:spcBef>
          <a:spcPct val="0"/>
        </a:spcBef>
        <a:spcAft>
          <a:spcPct val="0"/>
        </a:spcAft>
        <a:defRPr sz="4000" b="1">
          <a:solidFill>
            <a:schemeClr val="accent2"/>
          </a:solidFill>
          <a:latin typeface="Tahoma" pitchFamily="34" charset="0"/>
        </a:defRPr>
      </a:lvl3pPr>
      <a:lvl4pPr algn="ctr" rtl="0" eaLnBrk="0" fontAlgn="base" hangingPunct="0">
        <a:spcBef>
          <a:spcPct val="0"/>
        </a:spcBef>
        <a:spcAft>
          <a:spcPct val="0"/>
        </a:spcAft>
        <a:defRPr sz="4000" b="1">
          <a:solidFill>
            <a:schemeClr val="accent2"/>
          </a:solidFill>
          <a:latin typeface="Tahoma" pitchFamily="34" charset="0"/>
        </a:defRPr>
      </a:lvl4pPr>
      <a:lvl5pPr algn="ctr" rtl="0" eaLnBrk="0" fontAlgn="base" hangingPunct="0">
        <a:spcBef>
          <a:spcPct val="0"/>
        </a:spcBef>
        <a:spcAft>
          <a:spcPct val="0"/>
        </a:spcAft>
        <a:defRPr sz="4000" b="1">
          <a:solidFill>
            <a:schemeClr val="accent2"/>
          </a:solidFill>
          <a:latin typeface="Tahoma" pitchFamily="34" charset="0"/>
        </a:defRPr>
      </a:lvl5pPr>
      <a:lvl6pPr marL="457200" algn="ctr" rtl="0" fontAlgn="base">
        <a:spcBef>
          <a:spcPct val="0"/>
        </a:spcBef>
        <a:spcAft>
          <a:spcPct val="0"/>
        </a:spcAft>
        <a:defRPr sz="4000" b="1">
          <a:solidFill>
            <a:schemeClr val="accent2"/>
          </a:solidFill>
          <a:latin typeface="Tahoma" pitchFamily="34" charset="0"/>
        </a:defRPr>
      </a:lvl6pPr>
      <a:lvl7pPr marL="914400" algn="ctr" rtl="0" fontAlgn="base">
        <a:spcBef>
          <a:spcPct val="0"/>
        </a:spcBef>
        <a:spcAft>
          <a:spcPct val="0"/>
        </a:spcAft>
        <a:defRPr sz="4000" b="1">
          <a:solidFill>
            <a:schemeClr val="accent2"/>
          </a:solidFill>
          <a:latin typeface="Tahoma" pitchFamily="34" charset="0"/>
        </a:defRPr>
      </a:lvl7pPr>
      <a:lvl8pPr marL="1371600" algn="ctr" rtl="0" fontAlgn="base">
        <a:spcBef>
          <a:spcPct val="0"/>
        </a:spcBef>
        <a:spcAft>
          <a:spcPct val="0"/>
        </a:spcAft>
        <a:defRPr sz="4000" b="1">
          <a:solidFill>
            <a:schemeClr val="accent2"/>
          </a:solidFill>
          <a:latin typeface="Tahoma" pitchFamily="34" charset="0"/>
        </a:defRPr>
      </a:lvl8pPr>
      <a:lvl9pPr marL="1828800" algn="ctr" rtl="0" fontAlgn="base">
        <a:spcBef>
          <a:spcPct val="0"/>
        </a:spcBef>
        <a:spcAft>
          <a:spcPct val="0"/>
        </a:spcAft>
        <a:defRPr sz="4000" b="1">
          <a:solidFill>
            <a:schemeClr val="accent2"/>
          </a:solidFill>
          <a:latin typeface="Tahom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48418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141014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2055" name="Picture 15" descr="map.png"/>
          <p:cNvPicPr>
            <a:picLocks noChangeAspect="1"/>
          </p:cNvPicPr>
          <p:nvPr/>
        </p:nvPicPr>
        <p:blipFill>
          <a:blip r:embed="rId20"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21"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81482202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5" r:id="rId18"/>
  </p:sldLayoutIdLst>
  <p:hf hdr="0" ft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p:cNvSpPr>
            <a:spLocks noGrp="1"/>
          </p:cNvSpPr>
          <p:nvPr>
            <p:ph type="sldNum" sz="quarter" idx="4"/>
          </p:nvPr>
        </p:nvSpPr>
        <p:spPr>
          <a:xfrm>
            <a:off x="8534400" y="6492503"/>
            <a:ext cx="609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8ECAD15-DF40-4D57-8D99-2197AD37FB1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371997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21"/>
          <p:cNvSpPr>
            <a:spLocks noGrp="1"/>
          </p:cNvSpPr>
          <p:nvPr>
            <p:ph type="title"/>
          </p:nvPr>
        </p:nvSpPr>
        <p:spPr bwMode="auto">
          <a:xfrm>
            <a:off x="1600200" y="152400"/>
            <a:ext cx="7470775"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12"/>
          <p:cNvSpPr>
            <a:spLocks noGrp="1"/>
          </p:cNvSpPr>
          <p:nvPr>
            <p:ph type="body" idx="1"/>
          </p:nvPr>
        </p:nvSpPr>
        <p:spPr bwMode="auto">
          <a:xfrm>
            <a:off x="1600200" y="1673225"/>
            <a:ext cx="7315200" cy="4879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 name="Rectangle 11"/>
          <p:cNvSpPr/>
          <p:nvPr/>
        </p:nvSpPr>
        <p:spPr bwMode="auto">
          <a:xfrm>
            <a:off x="0" y="76200"/>
            <a:ext cx="1371600" cy="1447800"/>
          </a:xfrm>
          <a:prstGeom prst="rect">
            <a:avLst/>
          </a:prstGeom>
          <a:gradFill>
            <a:gsLst>
              <a:gs pos="0">
                <a:srgbClr val="003F72"/>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3F72"/>
              </a:solidFill>
              <a:latin typeface="Arial" charset="0"/>
              <a:ea typeface="ＭＳ Ｐゴシック" pitchFamily="-107" charset="-128"/>
            </a:endParaRPr>
          </a:p>
        </p:txBody>
      </p:sp>
      <p:sp>
        <p:nvSpPr>
          <p:cNvPr id="13" name="Rectangle 12"/>
          <p:cNvSpPr/>
          <p:nvPr/>
        </p:nvSpPr>
        <p:spPr bwMode="auto">
          <a:xfrm>
            <a:off x="457200" y="1295400"/>
            <a:ext cx="8686800" cy="228600"/>
          </a:xfrm>
          <a:prstGeom prst="rect">
            <a:avLst/>
          </a:prstGeom>
          <a:gradFill>
            <a:gsLst>
              <a:gs pos="0">
                <a:srgbClr val="FADA63"/>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sp>
        <p:nvSpPr>
          <p:cNvPr id="1030" name="Rectangle 19"/>
          <p:cNvSpPr>
            <a:spLocks noChangeArrowheads="1"/>
          </p:cNvSpPr>
          <p:nvPr/>
        </p:nvSpPr>
        <p:spPr bwMode="auto">
          <a:xfrm>
            <a:off x="0" y="0"/>
            <a:ext cx="9144000" cy="76200"/>
          </a:xfrm>
          <a:prstGeom prst="rect">
            <a:avLst/>
          </a:prstGeom>
          <a:solidFill>
            <a:srgbClr val="003F72"/>
          </a:solidFill>
          <a:ln w="9525">
            <a:noFill/>
            <a:round/>
            <a:headEnd/>
            <a:tailEnd/>
          </a:ln>
        </p:spPr>
        <p:txBody>
          <a:bodyPr/>
          <a:lstStyle/>
          <a:p>
            <a:pPr algn="ctr">
              <a:defRPr/>
            </a:pPr>
            <a:endParaRPr lang="en-US" dirty="0">
              <a:solidFill>
                <a:srgbClr val="003F72"/>
              </a:solidFill>
              <a:ea typeface="ＭＳ Ｐゴシック" charset="-128"/>
            </a:endParaRPr>
          </a:p>
        </p:txBody>
      </p:sp>
      <p:pic>
        <p:nvPicPr>
          <p:cNvPr id="2055" name="Picture 15" descr="map.png"/>
          <p:cNvPicPr>
            <a:picLocks noChangeAspect="1"/>
          </p:cNvPicPr>
          <p:nvPr/>
        </p:nvPicPr>
        <p:blipFill>
          <a:blip r:embed="rId18" cstate="print"/>
          <a:srcRect b="32175"/>
          <a:stretch>
            <a:fillRect/>
          </a:stretch>
        </p:blipFill>
        <p:spPr bwMode="auto">
          <a:xfrm>
            <a:off x="152400" y="304800"/>
            <a:ext cx="1111250" cy="725488"/>
          </a:xfrm>
          <a:prstGeom prst="rect">
            <a:avLst/>
          </a:prstGeom>
          <a:noFill/>
          <a:ln w="9525">
            <a:noFill/>
            <a:miter lim="800000"/>
            <a:headEnd/>
            <a:tailEnd/>
          </a:ln>
        </p:spPr>
      </p:pic>
      <p:sp>
        <p:nvSpPr>
          <p:cNvPr id="16" name="Rectangle 15"/>
          <p:cNvSpPr/>
          <p:nvPr/>
        </p:nvSpPr>
        <p:spPr bwMode="auto">
          <a:xfrm>
            <a:off x="0" y="1295400"/>
            <a:ext cx="1371600" cy="4800600"/>
          </a:xfrm>
          <a:prstGeom prst="rect">
            <a:avLst/>
          </a:prstGeom>
          <a:gradFill>
            <a:gsLst>
              <a:gs pos="0">
                <a:srgbClr val="4FA98D"/>
              </a:gs>
              <a:gs pos="100000">
                <a:schemeClr val="bg1"/>
              </a:gs>
              <a:gs pos="100000">
                <a:srgbClr val="003F72">
                  <a:shade val="100000"/>
                  <a:satMod val="115000"/>
                </a:srgbClr>
              </a:gs>
            </a:gsLst>
            <a:lin ang="5400000" scaled="1"/>
          </a:gradFill>
          <a:ln w="9525" cap="flat" cmpd="sng" algn="ctr">
            <a:noFill/>
            <a:prstDash val="solid"/>
            <a:round/>
            <a:headEnd type="none" w="med" len="med"/>
            <a:tailEnd type="none" w="med" len="med"/>
          </a:ln>
          <a:effectLst/>
        </p:spPr>
        <p:txBody>
          <a:bodyPr/>
          <a:lstStyle/>
          <a:p>
            <a:pPr algn="ctr">
              <a:defRPr/>
            </a:pPr>
            <a:endParaRPr lang="en-US" dirty="0">
              <a:solidFill>
                <a:srgbClr val="000000"/>
              </a:solidFill>
              <a:latin typeface="Arial" charset="0"/>
              <a:ea typeface="ＭＳ Ｐゴシック" pitchFamily="-107" charset="-128"/>
            </a:endParaRPr>
          </a:p>
        </p:txBody>
      </p:sp>
      <p:pic>
        <p:nvPicPr>
          <p:cNvPr id="2057" name="Picture 33" descr="HP2020_logo.png"/>
          <p:cNvPicPr>
            <a:picLocks noChangeAspect="1"/>
          </p:cNvPicPr>
          <p:nvPr/>
        </p:nvPicPr>
        <p:blipFill>
          <a:blip r:embed="rId19" cstate="print"/>
          <a:srcRect/>
          <a:stretch>
            <a:fillRect/>
          </a:stretch>
        </p:blipFill>
        <p:spPr bwMode="auto">
          <a:xfrm>
            <a:off x="123825" y="6229350"/>
            <a:ext cx="1019175" cy="476250"/>
          </a:xfrm>
          <a:prstGeom prst="rect">
            <a:avLst/>
          </a:prstGeom>
          <a:noFill/>
          <a:ln w="9525">
            <a:noFill/>
            <a:miter lim="800000"/>
            <a:headEnd/>
            <a:tailEnd/>
          </a:ln>
        </p:spPr>
      </p:pic>
    </p:spTree>
    <p:extLst>
      <p:ext uri="{BB962C8B-B14F-4D97-AF65-F5344CB8AC3E}">
        <p14:creationId xmlns:p14="http://schemas.microsoft.com/office/powerpoint/2010/main" val="413013674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Lst>
  <p:hf hdr="0" dt="0"/>
  <p:txStyles>
    <p:titleStyle>
      <a:lvl1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1pPr>
      <a:lvl2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2pPr>
      <a:lvl3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3pPr>
      <a:lvl4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4pPr>
      <a:lvl5pPr algn="l" rtl="0" eaLnBrk="0" fontAlgn="base" hangingPunct="0">
        <a:spcBef>
          <a:spcPct val="0"/>
        </a:spcBef>
        <a:spcAft>
          <a:spcPct val="0"/>
        </a:spcAft>
        <a:defRPr sz="3200">
          <a:solidFill>
            <a:srgbClr val="003F72"/>
          </a:solidFill>
          <a:latin typeface="Arial Black" pitchFamily="34" charset="0"/>
          <a:ea typeface="ＭＳ Ｐゴシック" pitchFamily="84" charset="-128"/>
          <a:cs typeface="ＭＳ Ｐゴシック" pitchFamily="84" charset="-128"/>
        </a:defRPr>
      </a:lvl5pPr>
      <a:lvl6pPr marL="457200" algn="l" rtl="0" eaLnBrk="1" fontAlgn="base" hangingPunct="1">
        <a:spcBef>
          <a:spcPct val="0"/>
        </a:spcBef>
        <a:spcAft>
          <a:spcPct val="0"/>
        </a:spcAft>
        <a:defRPr sz="4000">
          <a:solidFill>
            <a:schemeClr val="tx2"/>
          </a:solidFill>
          <a:latin typeface="Trebuchet MS" pitchFamily="34" charset="0"/>
        </a:defRPr>
      </a:lvl6pPr>
      <a:lvl7pPr marL="914400" algn="l" rtl="0" eaLnBrk="1" fontAlgn="base" hangingPunct="1">
        <a:spcBef>
          <a:spcPct val="0"/>
        </a:spcBef>
        <a:spcAft>
          <a:spcPct val="0"/>
        </a:spcAft>
        <a:defRPr sz="4000">
          <a:solidFill>
            <a:schemeClr val="tx2"/>
          </a:solidFill>
          <a:latin typeface="Trebuchet MS" pitchFamily="34" charset="0"/>
        </a:defRPr>
      </a:lvl7pPr>
      <a:lvl8pPr marL="1371600" algn="l" rtl="0" eaLnBrk="1" fontAlgn="base" hangingPunct="1">
        <a:spcBef>
          <a:spcPct val="0"/>
        </a:spcBef>
        <a:spcAft>
          <a:spcPct val="0"/>
        </a:spcAft>
        <a:defRPr sz="4000">
          <a:solidFill>
            <a:schemeClr val="tx2"/>
          </a:solidFill>
          <a:latin typeface="Trebuchet MS" pitchFamily="34" charset="0"/>
        </a:defRPr>
      </a:lvl8pPr>
      <a:lvl9pPr marL="1828800" algn="l" rtl="0" eaLnBrk="1" fontAlgn="base" hangingPunct="1">
        <a:spcBef>
          <a:spcPct val="0"/>
        </a:spcBef>
        <a:spcAft>
          <a:spcPct val="0"/>
        </a:spcAft>
        <a:defRPr sz="4000">
          <a:solidFill>
            <a:schemeClr val="tx2"/>
          </a:solidFill>
          <a:latin typeface="Trebuchet MS" pitchFamily="34" charset="0"/>
        </a:defRPr>
      </a:lvl9pPr>
    </p:titleStyle>
    <p:body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88FAF9D-AF5A-496A-B0B6-E10018E45057}"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881961082"/>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09ABEC0-E86F-4821-B0BC-B42DB35D1B01}" type="datetime1">
              <a:rPr lang="en-US" smtClean="0">
                <a:solidFill>
                  <a:prstClr val="black">
                    <a:tint val="75000"/>
                  </a:prstClr>
                </a:solidFill>
                <a:latin typeface="Calibri"/>
              </a:rPr>
              <a:pPr fontAlgn="auto">
                <a:spcBef>
                  <a:spcPts val="0"/>
                </a:spcBef>
                <a:spcAft>
                  <a:spcPts val="0"/>
                </a:spcAft>
              </a:pPr>
              <a:t>12/12/2014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88FAF9D-AF5A-496A-B0B6-E10018E45057}"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74885079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72DB53B-A596-4355-B6E8-601F1E22C4EA}" type="datetime1">
              <a:rPr lang="en-US" smtClean="0">
                <a:solidFill>
                  <a:prstClr val="black">
                    <a:tint val="75000"/>
                  </a:prstClr>
                </a:solidFill>
                <a:latin typeface="Calibri"/>
              </a:rPr>
              <a:pPr fontAlgn="auto">
                <a:spcBef>
                  <a:spcPts val="0"/>
                </a:spcBef>
                <a:spcAft>
                  <a:spcPts val="0"/>
                </a:spcAft>
              </a:pPr>
              <a:t>12/12/2014</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48224581-1D2A-4472-BF5C-01862D84138D}" type="slidenum">
              <a:rPr lang="en-US" smtClean="0">
                <a:solidFill>
                  <a:prstClr val="black">
                    <a:tint val="75000"/>
                  </a:prstClr>
                </a:solidFill>
                <a:latin typeface="Calibri"/>
              </a:rPr>
              <a:pPr fontAlgn="auto">
                <a:spcBef>
                  <a:spcPts val="0"/>
                </a:spcBef>
                <a:spcAft>
                  <a:spcPts val="0"/>
                </a:spcAft>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1715007688"/>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2" Type="http://schemas.openxmlformats.org/officeDocument/2006/relationships/hyperlink" Target="http://www.cdc.gov/tobacco/data_statistics/sgr/50th-anniversary/index.htm" TargetMode="Externa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hyperlink" Target="http://www.cdc.gov/tobacco/data_statistics/sgr/50th-anniversary/index.htm"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5.xml"/><Relationship Id="rId1" Type="http://schemas.openxmlformats.org/officeDocument/2006/relationships/slideLayout" Target="../slideLayouts/slideLayout87.xml"/></Relationships>
</file>

<file path=ppt/slides/_rels/slide2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6.xml"/><Relationship Id="rId1" Type="http://schemas.openxmlformats.org/officeDocument/2006/relationships/slideLayout" Target="../slideLayouts/slideLayout87.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9.xml"/><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87.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27.jpg"/><Relationship Id="rId4" Type="http://schemas.openxmlformats.org/officeDocument/2006/relationships/image" Target="../media/image26.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2.xml"/><Relationship Id="rId1" Type="http://schemas.openxmlformats.org/officeDocument/2006/relationships/slideLayout" Target="../slideLayouts/slideLayout24.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4.xml"/><Relationship Id="rId4" Type="http://schemas.openxmlformats.org/officeDocument/2006/relationships/image" Target="../media/image39.jpe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7.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4.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4.xml"/><Relationship Id="rId5" Type="http://schemas.openxmlformats.org/officeDocument/2006/relationships/image" Target="../media/image50.jpeg"/><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51.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openxmlformats.org/officeDocument/2006/relationships/hyperlink" Target="http://www.nap.edu/catalog/11795.html" TargetMode="External"/><Relationship Id="rId2" Type="http://schemas.openxmlformats.org/officeDocument/2006/relationships/notesSlide" Target="../notesSlides/notesSlide54.xml"/><Relationship Id="rId1" Type="http://schemas.openxmlformats.org/officeDocument/2006/relationships/slideLayout" Target="../slideLayouts/slideLayout30.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jpeg"/></Relationships>
</file>

<file path=ppt/slides/_rels/slide5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4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0.xml"/><Relationship Id="rId1" Type="http://schemas.openxmlformats.org/officeDocument/2006/relationships/slideLayout" Target="../slideLayouts/slideLayout24.xml"/><Relationship Id="rId5" Type="http://schemas.openxmlformats.org/officeDocument/2006/relationships/image" Target="../media/image69.png"/><Relationship Id="rId4" Type="http://schemas.openxmlformats.org/officeDocument/2006/relationships/image" Target="../media/image68.jp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1.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3.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5.xml"/><Relationship Id="rId1" Type="http://schemas.openxmlformats.org/officeDocument/2006/relationships/slideLayout" Target="../slideLayouts/slideLayout24.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3.jpeg"/><Relationship Id="rId7" Type="http://schemas.openxmlformats.org/officeDocument/2006/relationships/hyperlink" Target="http://www.nap.edu/catalog/11795.html" TargetMode="External"/><Relationship Id="rId2" Type="http://schemas.openxmlformats.org/officeDocument/2006/relationships/notesSlide" Target="../notesSlides/notesSlide66.xml"/><Relationship Id="rId1" Type="http://schemas.openxmlformats.org/officeDocument/2006/relationships/slideLayout" Target="../slideLayouts/slideLayout28.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2.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3.xml"/></Relationships>
</file>

<file path=ppt/slides/_rels/slide7.xml.rels><?xml version="1.0" encoding="UTF-8" standalone="yes"?>
<Relationships xmlns="http://schemas.openxmlformats.org/package/2006/relationships"><Relationship Id="rId3" Type="http://schemas.openxmlformats.org/officeDocument/2006/relationships/hyperlink" Target="http://www.cdc.gov/tobacco/data_statistics/sgr/50th-anniversary/index.htm"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45.xml"/><Relationship Id="rId4" Type="http://schemas.openxmlformats.org/officeDocument/2006/relationships/image" Target="../media/image76.jpeg"/></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5.png"/><Relationship Id="rId1" Type="http://schemas.openxmlformats.org/officeDocument/2006/relationships/slideLayout" Target="../slideLayouts/slideLayout133.xml"/></Relationships>
</file>

<file path=ppt/slides/_rels/slide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5.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5.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50.xml"/></Relationships>
</file>

<file path=ppt/slides/_rels/slide7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145.xml"/><Relationship Id="rId4" Type="http://schemas.openxmlformats.org/officeDocument/2006/relationships/image" Target="../media/image78.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145.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133.xml"/></Relationships>
</file>

<file path=ppt/slides/_rels/slide7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13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 Id="rId9" Type="http://schemas.openxmlformats.org/officeDocument/2006/relationships/image" Target="../media/image75.png"/></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3" Type="http://schemas.openxmlformats.org/officeDocument/2006/relationships/hyperlink" Target="http://www.cdc.gov/tobacco/data_statistics/sgr/50th-anniversary/index.htm"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2.xml"/><Relationship Id="rId1" Type="http://schemas.openxmlformats.org/officeDocument/2006/relationships/slideLayout" Target="../slideLayouts/slideLayout133.xml"/><Relationship Id="rId4" Type="http://schemas.openxmlformats.org/officeDocument/2006/relationships/image" Target="../media/image88.jpeg"/></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3.xml"/><Relationship Id="rId1" Type="http://schemas.openxmlformats.org/officeDocument/2006/relationships/slideLayout" Target="../slideLayouts/slideLayout133.xml"/><Relationship Id="rId4" Type="http://schemas.openxmlformats.org/officeDocument/2006/relationships/image" Target="../media/image90.jpeg"/></Relationships>
</file>

<file path=ppt/slides/_rels/slide8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3.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91.jpeg"/><Relationship Id="rId1" Type="http://schemas.openxmlformats.org/officeDocument/2006/relationships/slideLayout" Target="../slideLayouts/slideLayout133.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57.xml"/></Relationships>
</file>

<file path=ppt/slides/_rels/slide85.xml.rels><?xml version="1.0" encoding="UTF-8" standalone="yes"?>
<Relationships xmlns="http://schemas.openxmlformats.org/package/2006/relationships"><Relationship Id="rId3" Type="http://schemas.openxmlformats.org/officeDocument/2006/relationships/hyperlink" Target="http://www.mnsmokefreehousing.org/materials" TargetMode="External"/><Relationship Id="rId2" Type="http://schemas.openxmlformats.org/officeDocument/2006/relationships/hyperlink" Target="http://www.mnsmokefreehousing.org/organizations/Resources" TargetMode="External"/><Relationship Id="rId1" Type="http://schemas.openxmlformats.org/officeDocument/2006/relationships/slideLayout" Target="../slideLayouts/slideLayout157.xml"/><Relationship Id="rId5" Type="http://schemas.openxmlformats.org/officeDocument/2006/relationships/image" Target="../media/image95.png"/><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hyperlink" Target="http://www.mnsmokefreehousing.org/organizations/archivedweb" TargetMode="External"/><Relationship Id="rId2" Type="http://schemas.openxmlformats.org/officeDocument/2006/relationships/image" Target="../media/image96.jpeg"/><Relationship Id="rId1" Type="http://schemas.openxmlformats.org/officeDocument/2006/relationships/slideLayout" Target="../slideLayouts/slideLayout133.xml"/><Relationship Id="rId4"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hyperlink" Target="http://www.mnsmokefreehousing.org/" TargetMode="External"/><Relationship Id="rId2" Type="http://schemas.openxmlformats.org/officeDocument/2006/relationships/hyperlink" Target="mailto:kara@ansrmn.org" TargetMode="External"/><Relationship Id="rId1" Type="http://schemas.openxmlformats.org/officeDocument/2006/relationships/slideLayout" Target="../slideLayouts/slideLayout133.xml"/><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9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5.xml"/><Relationship Id="rId1" Type="http://schemas.openxmlformats.org/officeDocument/2006/relationships/slideLayout" Target="../slideLayouts/slideLayout24.xml"/><Relationship Id="rId4" Type="http://schemas.openxmlformats.org/officeDocument/2006/relationships/hyperlink" Target="http://healthypeople.gov/2020/implement/MapSharingLibrary.aspx"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24.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7.xml"/><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4.xml"/><Relationship Id="rId4" Type="http://schemas.openxmlformats.org/officeDocument/2006/relationships/image" Target="../media/image104.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6248400"/>
            <a:ext cx="2590800" cy="369332"/>
          </a:xfrm>
          <a:prstGeom prst="rect">
            <a:avLst/>
          </a:prstGeom>
          <a:noFill/>
        </p:spPr>
        <p:txBody>
          <a:bodyPr wrap="square" rtlCol="0">
            <a:spAutoFit/>
          </a:bodyPr>
          <a:lstStyle/>
          <a:p>
            <a:pPr algn="ctr"/>
            <a:r>
              <a:rPr lang="en-US" dirty="0">
                <a:latin typeface="Arial Black" panose="020B0A04020102020204" pitchFamily="34" charset="0"/>
                <a:cs typeface="Arial" pitchFamily="34" charset="0"/>
              </a:rPr>
              <a:t>December 5, 2014</a:t>
            </a:r>
            <a:endParaRPr lang="en-US" dirty="0">
              <a:latin typeface="Arial Black" panose="020B0A04020102020204" pitchFamily="34" charset="0"/>
            </a:endParaRPr>
          </a:p>
        </p:txBody>
      </p:sp>
      <p:sp>
        <p:nvSpPr>
          <p:cNvPr id="6" name="Title 5"/>
          <p:cNvSpPr>
            <a:spLocks noGrp="1"/>
          </p:cNvSpPr>
          <p:nvPr>
            <p:ph type="title"/>
          </p:nvPr>
        </p:nvSpPr>
        <p:spPr>
          <a:xfrm>
            <a:off x="0" y="298524"/>
            <a:ext cx="9144000" cy="1301676"/>
          </a:xfrm>
        </p:spPr>
        <p:txBody>
          <a:bodyPr/>
          <a:lstStyle/>
          <a:p>
            <a:r>
              <a:rPr lang="en-US" sz="2800" dirty="0" smtClean="0">
                <a:latin typeface="Arial Black" panose="020B0A04020102020204" pitchFamily="34" charset="0"/>
                <a:cs typeface="Arial" pitchFamily="34" charset="0"/>
              </a:rPr>
              <a:t>Reducing </a:t>
            </a:r>
            <a:r>
              <a:rPr lang="en-US" sz="2800" dirty="0">
                <a:latin typeface="Arial Black" panose="020B0A04020102020204" pitchFamily="34" charset="0"/>
                <a:cs typeface="Arial" pitchFamily="34" charset="0"/>
              </a:rPr>
              <a:t>Exposure: A Healthy People 2020 Progress Review of Environmental Health </a:t>
            </a:r>
            <a:r>
              <a:rPr lang="en-US" sz="2800" dirty="0" smtClean="0">
                <a:latin typeface="Arial Black" panose="020B0A04020102020204" pitchFamily="34" charset="0"/>
                <a:cs typeface="Arial" pitchFamily="34" charset="0"/>
              </a:rPr>
              <a:t/>
            </a:r>
            <a:br>
              <a:rPr lang="en-US" sz="2800" dirty="0" smtClean="0">
                <a:latin typeface="Arial Black" panose="020B0A04020102020204" pitchFamily="34" charset="0"/>
                <a:cs typeface="Arial" pitchFamily="34" charset="0"/>
              </a:rPr>
            </a:br>
            <a:r>
              <a:rPr lang="en-US" sz="2800" dirty="0" smtClean="0">
                <a:latin typeface="Arial Black" panose="020B0A04020102020204" pitchFamily="34" charset="0"/>
                <a:cs typeface="Arial" pitchFamily="34" charset="0"/>
              </a:rPr>
              <a:t>and </a:t>
            </a:r>
            <a:r>
              <a:rPr lang="en-US" sz="2800" dirty="0">
                <a:latin typeface="Arial Black" panose="020B0A04020102020204" pitchFamily="34" charset="0"/>
                <a:cs typeface="Arial" pitchFamily="34" charset="0"/>
              </a:rPr>
              <a:t>Tobacco </a:t>
            </a:r>
            <a:r>
              <a:rPr lang="en-US" sz="2800" dirty="0" smtClean="0">
                <a:latin typeface="Arial Black" panose="020B0A04020102020204" pitchFamily="34" charset="0"/>
                <a:cs typeface="Arial" pitchFamily="34" charset="0"/>
              </a:rPr>
              <a:t>Use</a:t>
            </a:r>
            <a:r>
              <a:rPr lang="en-US" dirty="0" smtClean="0">
                <a:latin typeface="Arial" pitchFamily="34" charset="0"/>
                <a:cs typeface="Arial" pitchFamily="34" charset="0"/>
              </a:rPr>
              <a:t/>
            </a:r>
            <a:br>
              <a:rPr lang="en-US" dirty="0" smtClean="0">
                <a:latin typeface="Arial" pitchFamily="34" charset="0"/>
                <a:cs typeface="Arial" pitchFamily="34" charset="0"/>
              </a:rPr>
            </a:br>
            <a:endParaRPr lang="en-US" dirty="0">
              <a:latin typeface="Arial" pitchFamily="34" charset="0"/>
              <a:cs typeface="Arial" pitchFamily="34" charset="0"/>
            </a:endParaRPr>
          </a:p>
        </p:txBody>
      </p:sp>
    </p:spTree>
    <p:extLst>
      <p:ext uri="{BB962C8B-B14F-4D97-AF65-F5344CB8AC3E}">
        <p14:creationId xmlns:p14="http://schemas.microsoft.com/office/powerpoint/2010/main" val="3930021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447800"/>
            <a:ext cx="7350432" cy="5257800"/>
          </a:xfrm>
        </p:spPr>
        <p:txBody>
          <a:bodyPr/>
          <a:lstStyle/>
          <a:p>
            <a:pPr>
              <a:spcAft>
                <a:spcPts val="1200"/>
              </a:spcAft>
            </a:pPr>
            <a:r>
              <a:rPr lang="en-US" dirty="0" smtClean="0">
                <a:latin typeface="Tahoma" panose="020B0604030504040204" pitchFamily="34" charset="0"/>
                <a:ea typeface="Tahoma" panose="020B0604030504040204" pitchFamily="34" charset="0"/>
                <a:cs typeface="Tahoma" panose="020B0604030504040204" pitchFamily="34" charset="0"/>
              </a:rPr>
              <a:t>Tracking the Nation’s Progress</a:t>
            </a:r>
          </a:p>
          <a:p>
            <a:pPr>
              <a:spcBef>
                <a:spcPts val="0"/>
              </a:spcBef>
            </a:pPr>
            <a:r>
              <a:rPr lang="en-US" dirty="0" smtClean="0">
                <a:latin typeface="Tahoma" panose="020B0604030504040204" pitchFamily="34" charset="0"/>
                <a:ea typeface="Tahoma" panose="020B0604030504040204" pitchFamily="34" charset="0"/>
                <a:cs typeface="Tahoma" panose="020B0604030504040204" pitchFamily="34" charset="0"/>
              </a:rPr>
              <a:t>Environmental Health</a:t>
            </a:r>
            <a:endParaRPr 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Background of Environmental Health Exposures</a:t>
            </a:r>
            <a:endParaRPr 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Burden of Toxic Air Pollution</a:t>
            </a:r>
            <a:endParaRPr lang="en-US"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Exposure to Hazardous Substances</a:t>
            </a:r>
          </a:p>
          <a:p>
            <a:pPr lvl="1">
              <a:spcBef>
                <a:spcPts val="0"/>
              </a:spcBef>
              <a:buFont typeface="Wingdings" panose="05000000000000000000" pitchFamily="2" charset="2"/>
              <a:buChar char="§"/>
            </a:pPr>
            <a:r>
              <a:rPr lang="en-US" dirty="0" smtClean="0">
                <a:latin typeface="Tahoma" panose="020B0604030504040204" pitchFamily="34" charset="0"/>
                <a:ea typeface="Tahoma" panose="020B0604030504040204" pitchFamily="34" charset="0"/>
                <a:cs typeface="Tahoma" panose="020B0604030504040204" pitchFamily="34" charset="0"/>
              </a:rPr>
              <a:t>Summary of Environmental Health Findings</a:t>
            </a:r>
          </a:p>
          <a:p>
            <a:pPr>
              <a:spcAft>
                <a:spcPts val="0"/>
              </a:spcAft>
            </a:pPr>
            <a:r>
              <a:rPr lang="en-US" dirty="0" smtClean="0">
                <a:latin typeface="Tahoma" panose="020B0604030504040204" pitchFamily="34" charset="0"/>
                <a:ea typeface="Tahoma" panose="020B0604030504040204" pitchFamily="34" charset="0"/>
                <a:cs typeface="Tahoma" panose="020B0604030504040204" pitchFamily="34" charset="0"/>
              </a:rPr>
              <a:t>Tobacco </a:t>
            </a:r>
            <a:r>
              <a:rPr lang="en-US" dirty="0">
                <a:latin typeface="Tahoma" panose="020B0604030504040204" pitchFamily="34" charset="0"/>
                <a:ea typeface="Tahoma" panose="020B0604030504040204" pitchFamily="34" charset="0"/>
                <a:cs typeface="Tahoma" panose="020B0604030504040204" pitchFamily="34" charset="0"/>
              </a:rPr>
              <a:t>U</a:t>
            </a:r>
            <a:r>
              <a:rPr lang="en-US" dirty="0" smtClean="0">
                <a:latin typeface="Tahoma" panose="020B0604030504040204" pitchFamily="34" charset="0"/>
                <a:ea typeface="Tahoma" panose="020B0604030504040204" pitchFamily="34" charset="0"/>
                <a:cs typeface="Tahoma" panose="020B0604030504040204" pitchFamily="34" charset="0"/>
              </a:rPr>
              <a:t>se</a:t>
            </a:r>
          </a:p>
          <a:p>
            <a:pPr lvl="1">
              <a:spcBef>
                <a:spcPts val="0"/>
              </a:spcBef>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Burden</a:t>
            </a:r>
          </a:p>
          <a:p>
            <a:pPr lvl="1">
              <a:spcBef>
                <a:spcPts val="0"/>
              </a:spcBef>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Prevalence of Cigarette Use</a:t>
            </a:r>
          </a:p>
          <a:p>
            <a:pPr lvl="1">
              <a:spcBef>
                <a:spcPts val="0"/>
              </a:spcBef>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Initiation of Cigarette Use</a:t>
            </a:r>
          </a:p>
          <a:p>
            <a:pPr lvl="1">
              <a:spcBef>
                <a:spcPts val="0"/>
              </a:spcBef>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Exposure to Tobacco Marketing</a:t>
            </a:r>
          </a:p>
          <a:p>
            <a:pPr lvl="1">
              <a:spcBef>
                <a:spcPts val="0"/>
              </a:spcBef>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Smoke-free Indoor Air Laws</a:t>
            </a:r>
          </a:p>
          <a:p>
            <a:pPr lvl="1">
              <a:spcBef>
                <a:spcPts val="0"/>
              </a:spcBef>
              <a:buFont typeface="Wingdings" panose="05000000000000000000" pitchFamily="2" charset="2"/>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Secondhand Smoke Exposure</a:t>
            </a:r>
            <a:endParaRPr lang="en-US"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10</a:t>
            </a:fld>
            <a:endParaRPr lang="en-US" sz="1200" dirty="0">
              <a:solidFill>
                <a:srgbClr val="898989"/>
              </a:solidFill>
              <a:latin typeface="Calibri" panose="020F0502020204030204" pitchFamily="34" charset="0"/>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519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81500" y="1530924"/>
            <a:ext cx="7620000" cy="5174675"/>
          </a:xfrm>
        </p:spPr>
        <p:txBody>
          <a:bodyPr/>
          <a:lstStyle/>
          <a:p>
            <a:pPr>
              <a:spcBef>
                <a:spcPts val="0"/>
              </a:spcBef>
              <a:buSzPct val="115000"/>
            </a:pPr>
            <a:r>
              <a:rPr lang="en-US" sz="2400" dirty="0" smtClean="0">
                <a:latin typeface="Tahoma" panose="020B0604030504040204" pitchFamily="34" charset="0"/>
                <a:ea typeface="Tahoma" panose="020B0604030504040204" pitchFamily="34" charset="0"/>
                <a:cs typeface="Tahoma" panose="020B0604030504040204" pitchFamily="34" charset="0"/>
              </a:rPr>
              <a:t>64 HP2020 Measurable Environmental Health Objectives</a:t>
            </a:r>
            <a:endParaRPr lang="en-US" sz="2400" dirty="0">
              <a:latin typeface="Tahoma" panose="020B0604030504040204" pitchFamily="34" charset="0"/>
              <a:ea typeface="Tahoma" panose="020B0604030504040204" pitchFamily="34" charset="0"/>
              <a:cs typeface="Tahoma" panose="020B0604030504040204" pitchFamily="34" charset="0"/>
            </a:endParaRPr>
          </a:p>
          <a:p>
            <a:pPr marL="346075" lvl="1" indent="0">
              <a:spcBef>
                <a:spcPts val="0"/>
              </a:spcBef>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p>
          <a:p>
            <a:pPr marL="346075" lvl="1" indent="0">
              <a:spcBef>
                <a:spcPts val="0"/>
              </a:spcBef>
              <a:buClr>
                <a:srgbClr val="008000"/>
              </a:buClr>
              <a:buSzPct val="150000"/>
              <a:buNone/>
            </a:pPr>
            <a:r>
              <a:rPr lang="en-US" dirty="0" smtClean="0">
                <a:latin typeface="Tahoma" panose="020B0604030504040204" pitchFamily="34" charset="0"/>
                <a:ea typeface="Tahoma" panose="020B0604030504040204" pitchFamily="34" charset="0"/>
                <a:cs typeface="Tahoma" panose="020B0604030504040204" pitchFamily="34" charset="0"/>
              </a:rPr>
              <a:t>	</a:t>
            </a:r>
          </a:p>
          <a:p>
            <a:pPr marL="346075" lvl="1" indent="0">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a:t>
            </a:r>
          </a:p>
          <a:p>
            <a:pPr marL="346075" lvl="1" indent="0">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a:t>
            </a:r>
          </a:p>
          <a:p>
            <a:pPr marL="346075" lvl="1" indent="0">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a:t>
            </a:r>
          </a:p>
          <a:p>
            <a:pPr marL="346075" lvl="1" indent="0">
              <a:spcBef>
                <a:spcPts val="0"/>
              </a:spcBef>
              <a:buNone/>
            </a:pPr>
            <a:endParaRPr lang="en-US" dirty="0" smtClean="0">
              <a:latin typeface="Tahoma" panose="020B0604030504040204" pitchFamily="34" charset="0"/>
              <a:ea typeface="Tahoma" panose="020B0604030504040204" pitchFamily="34" charset="0"/>
              <a:cs typeface="Tahoma" panose="020B0604030504040204" pitchFamily="34" charset="0"/>
            </a:endParaRPr>
          </a:p>
          <a:p>
            <a:pPr>
              <a:spcBef>
                <a:spcPts val="0"/>
              </a:spcBef>
              <a:buSzPct val="115000"/>
            </a:pPr>
            <a:r>
              <a:rPr lang="en-US" sz="2400" dirty="0" smtClean="0">
                <a:latin typeface="Tahoma" panose="020B0604030504040204" pitchFamily="34" charset="0"/>
                <a:ea typeface="Tahoma" panose="020B0604030504040204" pitchFamily="34" charset="0"/>
                <a:cs typeface="Tahoma" panose="020B0604030504040204" pitchFamily="34" charset="0"/>
              </a:rPr>
              <a:t>66 HP2020 Measurable Tobacco Use Objectives</a:t>
            </a:r>
            <a:r>
              <a:rPr lang="en-US" sz="2400" dirty="0">
                <a:latin typeface="Tahoma" panose="020B0604030504040204" pitchFamily="34" charset="0"/>
                <a:ea typeface="Tahoma" panose="020B0604030504040204" pitchFamily="34" charset="0"/>
                <a:cs typeface="Tahoma" panose="020B0604030504040204" pitchFamily="34" charset="0"/>
              </a:rPr>
              <a:t>:</a:t>
            </a:r>
          </a:p>
          <a:p>
            <a:pPr marL="346075" lvl="1" indent="0">
              <a:spcBef>
                <a:spcPts val="0"/>
              </a:spcBef>
              <a:buNone/>
            </a:pPr>
            <a:r>
              <a:rPr lang="en-US" dirty="0" smtClean="0">
                <a:latin typeface="Tahoma" panose="020B0604030504040204" pitchFamily="34" charset="0"/>
                <a:ea typeface="Tahoma" panose="020B0604030504040204" pitchFamily="34" charset="0"/>
                <a:cs typeface="Tahoma" panose="020B0604030504040204" pitchFamily="34" charset="0"/>
              </a:rPr>
              <a:t>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1371600" y="6248400"/>
            <a:ext cx="77724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buFont typeface="Arial" pitchFamily="34" charset="0"/>
              <a:buNone/>
            </a:pPr>
            <a:r>
              <a:rPr lang="en-US" sz="1000" kern="0" dirty="0" smtClean="0">
                <a:solidFill>
                  <a:srgbClr val="000000"/>
                </a:solidFill>
                <a:latin typeface="Tahoma" pitchFamily="34" charset="0"/>
                <a:ea typeface="Tahoma" pitchFamily="34" charset="0"/>
                <a:cs typeface="Tahoma" pitchFamily="34" charset="0"/>
              </a:rPr>
              <a:t>NOTES: The Tobacco Use topic area also has 10 developmental objectives. Measurable objectives are defined as having at least one data point currently available, and anticipate additional data points throughout the decade to track progress. Developmental objectives lack baseline data and targets</a:t>
            </a:r>
            <a:r>
              <a:rPr lang="en-US" altLang="en-US" sz="1000" kern="0" dirty="0" smtClean="0">
                <a:solidFill>
                  <a:srgbClr val="000000"/>
                </a:solidFill>
              </a:rPr>
              <a:t>.</a:t>
            </a:r>
          </a:p>
          <a:p>
            <a:pPr marL="0" indent="0">
              <a:buFont typeface="Arial" pitchFamily="34" charset="0"/>
              <a:buNone/>
            </a:pPr>
            <a:endParaRPr lang="en-US" sz="1000" kern="0" dirty="0">
              <a:solidFill>
                <a:srgbClr val="000000"/>
              </a:solidFill>
              <a:latin typeface="Tahoma" pitchFamily="34" charset="0"/>
              <a:ea typeface="Tahoma" pitchFamily="34" charset="0"/>
              <a:cs typeface="Tahoma" pitchFamily="34" charset="0"/>
            </a:endParaRPr>
          </a:p>
        </p:txBody>
      </p:sp>
      <p:graphicFrame>
        <p:nvGraphicFramePr>
          <p:cNvPr id="16" name="Table 15" descr="The table in this slide represents summary information on the status of 66 HP2020 Measurable Tobacco Use Objectives." title="Measurable Tobacco Use Objectives"/>
          <p:cNvGraphicFramePr>
            <a:graphicFrameLocks noGrp="1"/>
          </p:cNvGraphicFramePr>
          <p:nvPr>
            <p:extLst>
              <p:ext uri="{D42A27DB-BD31-4B8C-83A1-F6EECF244321}">
                <p14:modId xmlns:p14="http://schemas.microsoft.com/office/powerpoint/2010/main" val="1936224961"/>
              </p:ext>
            </p:extLst>
          </p:nvPr>
        </p:nvGraphicFramePr>
        <p:xfrm>
          <a:off x="2409700" y="4557157"/>
          <a:ext cx="4876800" cy="1608456"/>
        </p:xfrm>
        <a:graphic>
          <a:graphicData uri="http://schemas.openxmlformats.org/drawingml/2006/table">
            <a:tbl>
              <a:tblPr firstRow="1">
                <a:tableStyleId>{5C22544A-7EE6-4342-B048-85BDC9FD1C3A}</a:tableStyleId>
              </a:tblPr>
              <a:tblGrid>
                <a:gridCol w="533400"/>
                <a:gridCol w="4343400"/>
              </a:tblGrid>
              <a:tr h="304800">
                <a:tc>
                  <a:txBody>
                    <a:bodyPr/>
                    <a:lstStyle/>
                    <a:p>
                      <a:pPr algn="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6</a:t>
                      </a:r>
                      <a:endPar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Targets met</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22</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27</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4</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Getting worse</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7</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grpSp>
        <p:nvGrpSpPr>
          <p:cNvPr id="20" name="Group 19" descr="stop lights"/>
          <p:cNvGrpSpPr/>
          <p:nvPr/>
        </p:nvGrpSpPr>
        <p:grpSpPr>
          <a:xfrm>
            <a:off x="2129517" y="4557157"/>
            <a:ext cx="228600" cy="1538843"/>
            <a:chOff x="2129517" y="4557157"/>
            <a:chExt cx="228600" cy="1538843"/>
          </a:xfrm>
        </p:grpSpPr>
        <p:sp>
          <p:nvSpPr>
            <p:cNvPr id="15" name="Oval 14" descr="The gray circle is the symbol representing data that is &quot;Baseline data only&quot; on the slide." title="Gray circle"/>
            <p:cNvSpPr/>
            <p:nvPr/>
          </p:nvSpPr>
          <p:spPr bwMode="auto">
            <a:xfrm>
              <a:off x="2129517" y="5867400"/>
              <a:ext cx="228600" cy="228600"/>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14" name="Oval 13" descr="The red circle is the symbol representing data that is &quot;Getting worse&quot; on the slide." title="Red circle"/>
            <p:cNvSpPr/>
            <p:nvPr/>
          </p:nvSpPr>
          <p:spPr bwMode="auto">
            <a:xfrm>
              <a:off x="2129517" y="5548125"/>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13" name="Oval 12" descr="The yellow circle is the symbol representing data for which there is &quot;Little or no detectable change&quot; on the slide." title="Yellow circle"/>
            <p:cNvSpPr/>
            <p:nvPr/>
          </p:nvSpPr>
          <p:spPr bwMode="auto">
            <a:xfrm>
              <a:off x="2129517" y="5209186"/>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12" name="Oval 11" descr="The light green circle is the symbol representing data that is &quot;Improving&quot;  on the slide." title="Light green circle"/>
            <p:cNvSpPr/>
            <p:nvPr/>
          </p:nvSpPr>
          <p:spPr bwMode="auto">
            <a:xfrm>
              <a:off x="2129517" y="4879150"/>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11" name="Oval 10" descr="The green circle is the symbol representing for Target met on the slide." title="Green Circle"/>
            <p:cNvSpPr/>
            <p:nvPr/>
          </p:nvSpPr>
          <p:spPr bwMode="auto">
            <a:xfrm>
              <a:off x="2129517" y="4557157"/>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grpSp>
      <p:graphicFrame>
        <p:nvGraphicFramePr>
          <p:cNvPr id="18" name="Table 17" descr="The table in this slide represents summary information on the status of 64 HP2020 Measurable Environmental Health Objectives." title="Environmental Health Measurable Objetives"/>
          <p:cNvGraphicFramePr>
            <a:graphicFrameLocks noGrp="1"/>
          </p:cNvGraphicFramePr>
          <p:nvPr>
            <p:extLst>
              <p:ext uri="{D42A27DB-BD31-4B8C-83A1-F6EECF244321}">
                <p14:modId xmlns:p14="http://schemas.microsoft.com/office/powerpoint/2010/main" val="261613443"/>
              </p:ext>
            </p:extLst>
          </p:nvPr>
        </p:nvGraphicFramePr>
        <p:xfrm>
          <a:off x="2405617" y="2300672"/>
          <a:ext cx="4876800" cy="1608456"/>
        </p:xfrm>
        <a:graphic>
          <a:graphicData uri="http://schemas.openxmlformats.org/drawingml/2006/table">
            <a:tbl>
              <a:tblPr firstRow="1">
                <a:tableStyleId>{5C22544A-7EE6-4342-B048-85BDC9FD1C3A}</a:tableStyleId>
              </a:tblPr>
              <a:tblGrid>
                <a:gridCol w="533400"/>
                <a:gridCol w="4343400"/>
              </a:tblGrid>
              <a:tr h="304800">
                <a:tc>
                  <a:txBody>
                    <a:bodyPr/>
                    <a:lstStyle/>
                    <a:p>
                      <a:pPr algn="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7</a:t>
                      </a:r>
                      <a:endParaRPr lang="en-US" sz="2000" b="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1"/>
                          </a:solidFill>
                          <a:latin typeface="Tahoma" panose="020B0604030504040204" pitchFamily="34" charset="0"/>
                          <a:ea typeface="Tahoma" panose="020B0604030504040204" pitchFamily="34" charset="0"/>
                          <a:cs typeface="Tahoma" panose="020B0604030504040204" pitchFamily="34" charset="0"/>
                        </a:rPr>
                        <a:t>Targets met</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11</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Improving</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7</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ahoma" panose="020B0604030504040204" pitchFamily="34" charset="0"/>
                          <a:ea typeface="Tahoma" panose="020B0604030504040204" pitchFamily="34" charset="0"/>
                          <a:cs typeface="Tahoma" panose="020B0604030504040204" pitchFamily="34" charset="0"/>
                        </a:rPr>
                        <a:t>Little or no detectable change</a:t>
                      </a: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7</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Getting worse</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r h="325914">
                <a:tc>
                  <a:txBody>
                    <a:bodyPr/>
                    <a:lstStyle/>
                    <a:p>
                      <a:pPr algn="r"/>
                      <a:r>
                        <a:rPr lang="en-US" sz="2000" dirty="0" smtClean="0">
                          <a:latin typeface="Tahoma" panose="020B0604030504040204" pitchFamily="34" charset="0"/>
                          <a:ea typeface="Tahoma" panose="020B0604030504040204" pitchFamily="34" charset="0"/>
                          <a:cs typeface="Tahoma" panose="020B0604030504040204" pitchFamily="34" charset="0"/>
                        </a:rPr>
                        <a:t>32</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c>
                  <a:txBody>
                    <a:bodyPr/>
                    <a:lstStyle/>
                    <a:p>
                      <a:r>
                        <a:rPr lang="en-US" sz="2000" dirty="0" smtClean="0">
                          <a:latin typeface="Tahoma" panose="020B0604030504040204" pitchFamily="34" charset="0"/>
                          <a:ea typeface="Tahoma" panose="020B0604030504040204" pitchFamily="34" charset="0"/>
                          <a:cs typeface="Tahoma" panose="020B0604030504040204" pitchFamily="34" charset="0"/>
                        </a:rPr>
                        <a:t>Baseline data only</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T="0" marB="0">
                    <a:noFill/>
                  </a:tcPr>
                </a:tc>
              </a:tr>
            </a:tbl>
          </a:graphicData>
        </a:graphic>
      </p:graphicFrame>
      <p:grpSp>
        <p:nvGrpSpPr>
          <p:cNvPr id="19" name="Group 18" descr="stop lights"/>
          <p:cNvGrpSpPr/>
          <p:nvPr/>
        </p:nvGrpSpPr>
        <p:grpSpPr>
          <a:xfrm>
            <a:off x="2133600" y="2357250"/>
            <a:ext cx="228600" cy="1507175"/>
            <a:chOff x="2133600" y="2357250"/>
            <a:chExt cx="228600" cy="1507175"/>
          </a:xfrm>
        </p:grpSpPr>
        <p:sp>
          <p:nvSpPr>
            <p:cNvPr id="10" name="Oval 9" descr="The gray circle is the symbol representing for &quot;Baseline data only&quot;  on the slide." title="Gray Circle"/>
            <p:cNvSpPr/>
            <p:nvPr/>
          </p:nvSpPr>
          <p:spPr bwMode="auto">
            <a:xfrm>
              <a:off x="2133600" y="3635825"/>
              <a:ext cx="228600" cy="228600"/>
            </a:xfrm>
            <a:prstGeom prst="ellipse">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9" name="Oval 8" descr="The red circle is the symbol representing for Getting Worseon the slide." title="Red Circle"/>
            <p:cNvSpPr/>
            <p:nvPr/>
          </p:nvSpPr>
          <p:spPr bwMode="auto">
            <a:xfrm>
              <a:off x="2133600" y="3307275"/>
              <a:ext cx="228600" cy="228600"/>
            </a:xfrm>
            <a:prstGeom prst="ellipse">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7" name="Oval 6" descr="The yellow circle is the symbol representing for Target met on the slide." title="Yellow Circle"/>
            <p:cNvSpPr/>
            <p:nvPr/>
          </p:nvSpPr>
          <p:spPr bwMode="auto">
            <a:xfrm>
              <a:off x="2133600" y="2990600"/>
              <a:ext cx="228600" cy="228600"/>
            </a:xfrm>
            <a:prstGeom prst="ellipse">
              <a:avLst/>
            </a:prstGeom>
            <a:solidFill>
              <a:srgbClr val="FFCC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6" name="Oval 5" descr="Thelight green circle is the symbol representing for Improving on the slide." title="Light green circle"/>
            <p:cNvSpPr/>
            <p:nvPr/>
          </p:nvSpPr>
          <p:spPr bwMode="auto">
            <a:xfrm>
              <a:off x="2133600" y="2673925"/>
              <a:ext cx="228600" cy="228600"/>
            </a:xfrm>
            <a:prstGeom prst="ellipse">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4" name="Oval 3" descr="The green circle is the symbol representing for Target met on the slide." title="Green Circle"/>
            <p:cNvSpPr/>
            <p:nvPr/>
          </p:nvSpPr>
          <p:spPr bwMode="auto">
            <a:xfrm>
              <a:off x="2133600" y="2357250"/>
              <a:ext cx="228600" cy="228600"/>
            </a:xfrm>
            <a:prstGeom prst="ellipse">
              <a:avLst/>
            </a:prstGeom>
            <a:solidFill>
              <a:srgbClr val="00703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grpSp>
      <p:sp>
        <p:nvSpPr>
          <p:cNvPr id="17"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11</a:t>
            </a:fld>
            <a:endParaRPr lang="en-US" sz="1200" dirty="0">
              <a:solidFill>
                <a:srgbClr val="898989"/>
              </a:solidFill>
              <a:latin typeface="Calibri" panose="020F0502020204030204" pitchFamily="34" charset="0"/>
            </a:endParaRPr>
          </a:p>
        </p:txBody>
      </p:sp>
      <p:sp>
        <p:nvSpPr>
          <p:cNvPr id="2" name="Title 1"/>
          <p:cNvSpPr>
            <a:spLocks noGrp="1"/>
          </p:cNvSpPr>
          <p:nvPr>
            <p:ph type="title"/>
          </p:nvPr>
        </p:nvSpPr>
        <p:spPr>
          <a:xfrm>
            <a:off x="1371600" y="76200"/>
            <a:ext cx="7772400" cy="12192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Tracking the Nation’s Progress</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379381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447800"/>
            <a:ext cx="7658100" cy="5143500"/>
          </a:xfrm>
        </p:spPr>
        <p:txBody>
          <a:bodyPr/>
          <a:lstStyle/>
          <a:p>
            <a:r>
              <a:rPr lang="en-US" sz="2200" dirty="0">
                <a:latin typeface="Tahoma" panose="020B0604030504040204" pitchFamily="34" charset="0"/>
                <a:ea typeface="Tahoma" panose="020B0604030504040204" pitchFamily="34" charset="0"/>
                <a:cs typeface="Tahoma" panose="020B0604030504040204" pitchFamily="34" charset="0"/>
              </a:rPr>
              <a:t>Environmental health consists of preventing or controlling disease, injury, and disability related to the interactions between people and their environment</a:t>
            </a:r>
            <a:r>
              <a:rPr lang="en-US" sz="2200" dirty="0" smtClean="0">
                <a:latin typeface="Tahoma" panose="020B0604030504040204" pitchFamily="34" charset="0"/>
                <a:ea typeface="Tahoma" panose="020B0604030504040204" pitchFamily="34" charset="0"/>
                <a:cs typeface="Tahoma" panose="020B0604030504040204" pitchFamily="34" charset="0"/>
              </a:rPr>
              <a:t>.</a:t>
            </a:r>
          </a:p>
          <a:p>
            <a:endParaRPr lang="en-US" sz="1200" dirty="0" smtClean="0">
              <a:latin typeface="Tahoma" panose="020B0604030504040204" pitchFamily="34" charset="0"/>
              <a:ea typeface="Tahoma" panose="020B0604030504040204" pitchFamily="34" charset="0"/>
              <a:cs typeface="Tahoma" panose="020B0604030504040204" pitchFamily="34" charset="0"/>
            </a:endParaRPr>
          </a:p>
          <a:p>
            <a:r>
              <a:rPr lang="en-US" sz="2200" dirty="0">
                <a:latin typeface="Tahoma" panose="020B0604030504040204" pitchFamily="34" charset="0"/>
                <a:ea typeface="Tahoma" panose="020B0604030504040204" pitchFamily="34" charset="0"/>
                <a:cs typeface="Tahoma" panose="020B0604030504040204" pitchFamily="34" charset="0"/>
              </a:rPr>
              <a:t>The Healthy People 2020 Environmental Health objectives focus on 6 themes, each of which highlights an element of environmental health:</a:t>
            </a:r>
          </a:p>
          <a:p>
            <a:pPr lvl="2">
              <a:buFont typeface="Wingdings" panose="05000000000000000000" pitchFamily="2" charset="2"/>
              <a:buChar char="§"/>
            </a:pPr>
            <a:r>
              <a:rPr lang="en-US" sz="2100" dirty="0" smtClean="0">
                <a:latin typeface="Tahoma" panose="020B0604030504040204" pitchFamily="34" charset="0"/>
                <a:ea typeface="Tahoma" panose="020B0604030504040204" pitchFamily="34" charset="0"/>
                <a:cs typeface="Tahoma" panose="020B0604030504040204" pitchFamily="34" charset="0"/>
              </a:rPr>
              <a:t>Outdoor </a:t>
            </a:r>
            <a:r>
              <a:rPr lang="en-US" sz="2100" dirty="0">
                <a:latin typeface="Tahoma" panose="020B0604030504040204" pitchFamily="34" charset="0"/>
                <a:ea typeface="Tahoma" panose="020B0604030504040204" pitchFamily="34" charset="0"/>
                <a:cs typeface="Tahoma" panose="020B0604030504040204" pitchFamily="34" charset="0"/>
              </a:rPr>
              <a:t>air quality </a:t>
            </a:r>
          </a:p>
          <a:p>
            <a:pPr lvl="2">
              <a:buFont typeface="Wingdings" panose="05000000000000000000" pitchFamily="2" charset="2"/>
              <a:buChar char="§"/>
            </a:pPr>
            <a:r>
              <a:rPr lang="en-US" sz="2100" dirty="0">
                <a:latin typeface="Tahoma" panose="020B0604030504040204" pitchFamily="34" charset="0"/>
                <a:ea typeface="Tahoma" panose="020B0604030504040204" pitchFamily="34" charset="0"/>
                <a:cs typeface="Tahoma" panose="020B0604030504040204" pitchFamily="34" charset="0"/>
              </a:rPr>
              <a:t>Surface and ground water quality </a:t>
            </a:r>
          </a:p>
          <a:p>
            <a:pPr lvl="2">
              <a:buFont typeface="Wingdings" panose="05000000000000000000" pitchFamily="2" charset="2"/>
              <a:buChar char="§"/>
            </a:pPr>
            <a:r>
              <a:rPr lang="en-US" sz="2100" dirty="0">
                <a:latin typeface="Tahoma" panose="020B0604030504040204" pitchFamily="34" charset="0"/>
                <a:ea typeface="Tahoma" panose="020B0604030504040204" pitchFamily="34" charset="0"/>
                <a:cs typeface="Tahoma" panose="020B0604030504040204" pitchFamily="34" charset="0"/>
              </a:rPr>
              <a:t>Toxic substances and hazardous wastes </a:t>
            </a:r>
          </a:p>
          <a:p>
            <a:pPr lvl="2">
              <a:buFont typeface="Wingdings" panose="05000000000000000000" pitchFamily="2" charset="2"/>
              <a:buChar char="§"/>
            </a:pPr>
            <a:r>
              <a:rPr lang="en-US" sz="2100" dirty="0">
                <a:latin typeface="Tahoma" panose="020B0604030504040204" pitchFamily="34" charset="0"/>
                <a:ea typeface="Tahoma" panose="020B0604030504040204" pitchFamily="34" charset="0"/>
                <a:cs typeface="Tahoma" panose="020B0604030504040204" pitchFamily="34" charset="0"/>
              </a:rPr>
              <a:t>Homes and communities </a:t>
            </a:r>
          </a:p>
          <a:p>
            <a:pPr lvl="2">
              <a:buFont typeface="Wingdings" panose="05000000000000000000" pitchFamily="2" charset="2"/>
              <a:buChar char="§"/>
            </a:pPr>
            <a:r>
              <a:rPr lang="en-US" sz="2100" dirty="0">
                <a:latin typeface="Tahoma" panose="020B0604030504040204" pitchFamily="34" charset="0"/>
                <a:ea typeface="Tahoma" panose="020B0604030504040204" pitchFamily="34" charset="0"/>
                <a:cs typeface="Tahoma" panose="020B0604030504040204" pitchFamily="34" charset="0"/>
              </a:rPr>
              <a:t>Infrastructure and surveillance </a:t>
            </a:r>
          </a:p>
          <a:p>
            <a:pPr lvl="2">
              <a:buFont typeface="Wingdings" panose="05000000000000000000" pitchFamily="2" charset="2"/>
              <a:buChar char="§"/>
            </a:pPr>
            <a:r>
              <a:rPr lang="en-US" sz="2100" dirty="0">
                <a:latin typeface="Tahoma" panose="020B0604030504040204" pitchFamily="34" charset="0"/>
                <a:ea typeface="Tahoma" panose="020B0604030504040204" pitchFamily="34" charset="0"/>
                <a:cs typeface="Tahoma" panose="020B0604030504040204" pitchFamily="34" charset="0"/>
              </a:rPr>
              <a:t>Global environmental health </a:t>
            </a: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pPr lvl="1"/>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12</a:t>
            </a:fld>
            <a:endParaRPr lang="en-US" sz="1200" dirty="0">
              <a:solidFill>
                <a:srgbClr val="898989"/>
              </a:solidFill>
              <a:latin typeface="Calibri" panose="020F0502020204030204" pitchFamily="34" charset="0"/>
            </a:endParaRPr>
          </a:p>
        </p:txBody>
      </p:sp>
      <p:sp>
        <p:nvSpPr>
          <p:cNvPr id="7" name="Title 6"/>
          <p:cNvSpPr>
            <a:spLocks noGrp="1"/>
          </p:cNvSpPr>
          <p:nvPr>
            <p:ph type="title"/>
          </p:nvPr>
        </p:nvSpPr>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Our Environment, Our </a:t>
            </a:r>
            <a:r>
              <a:rPr lang="en-US" b="1" dirty="0" smtClean="0">
                <a:latin typeface="Tahoma" panose="020B0604030504040204" pitchFamily="34" charset="0"/>
                <a:ea typeface="Tahoma" panose="020B0604030504040204" pitchFamily="34" charset="0"/>
                <a:cs typeface="Tahoma" panose="020B0604030504040204" pitchFamily="34" charset="0"/>
              </a:rPr>
              <a:t>Health </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49762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469033"/>
            <a:ext cx="7350432" cy="4954677"/>
          </a:xfrm>
        </p:spPr>
        <p:txBody>
          <a:bodyPr tIns="0" bIns="0"/>
          <a:lstStyle/>
          <a:p>
            <a:pPr>
              <a:spcBef>
                <a:spcPts val="600"/>
              </a:spcBef>
            </a:pPr>
            <a:r>
              <a:rPr lang="en-US" altLang="en-US"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Globally:</a:t>
            </a:r>
          </a:p>
          <a:p>
            <a:pPr lvl="1">
              <a:buFont typeface="Wingdings" panose="05000000000000000000" pitchFamily="2" charset="2"/>
              <a:buChar char="§"/>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Poor environmental quality </a:t>
            </a: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accounts for one in eight </a:t>
            </a: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deaths</a:t>
            </a:r>
            <a:r>
              <a:rPr lang="en-US" altLang="en-US" sz="20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1</a:t>
            </a:r>
          </a:p>
          <a:p>
            <a:pPr lvl="1">
              <a:buFont typeface="Wingdings" panose="05000000000000000000" pitchFamily="2" charset="2"/>
              <a:buChar char="§"/>
            </a:pP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$3.5 trillion cost in premature mortality and health care </a:t>
            </a: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in 34 OECD countries including the US, plus China and India (2010)</a:t>
            </a:r>
            <a:r>
              <a:rPr lang="en-US" sz="20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a:t>
            </a:r>
          </a:p>
          <a:p>
            <a:pPr>
              <a:spcBef>
                <a:spcPts val="600"/>
              </a:spcBef>
            </a:pPr>
            <a:r>
              <a:rPr lang="en-US" sz="2000" b="1" dirty="0" smtClean="0">
                <a:solidFill>
                  <a:srgbClr val="000000"/>
                </a:solidFill>
                <a:latin typeface="Tahoma" panose="020B0604030504040204" pitchFamily="34" charset="0"/>
                <a:ea typeface="Tahoma" panose="020B0604030504040204" pitchFamily="34" charset="0"/>
                <a:cs typeface="Tahoma" panose="020B0604030504040204" pitchFamily="34" charset="0"/>
              </a:rPr>
              <a:t>In the United States:</a:t>
            </a:r>
            <a:endPar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200,000 premature deaths (2013)</a:t>
            </a:r>
            <a:r>
              <a:rPr lang="en-US" altLang="en-US" sz="2000"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3</a:t>
            </a:r>
            <a:endParaRPr lang="en-US" altLang="en-US" sz="20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130,000 particulate matter-related </a:t>
            </a:r>
            <a:r>
              <a:rPr lang="en-US" sz="2000" dirty="0">
                <a:latin typeface="Tahoma" panose="020B0604030504040204" pitchFamily="34" charset="0"/>
                <a:ea typeface="Tahoma" panose="020B0604030504040204" pitchFamily="34" charset="0"/>
                <a:cs typeface="Tahoma" panose="020B0604030504040204" pitchFamily="34" charset="0"/>
              </a:rPr>
              <a:t>deaths and 4,700 ozone-related deaths (</a:t>
            </a:r>
            <a:r>
              <a:rPr lang="en-US" sz="2000" dirty="0" smtClean="0">
                <a:latin typeface="Tahoma" panose="020B0604030504040204" pitchFamily="34" charset="0"/>
                <a:ea typeface="Tahoma" panose="020B0604030504040204" pitchFamily="34" charset="0"/>
                <a:cs typeface="Tahoma" panose="020B0604030504040204" pitchFamily="34" charset="0"/>
              </a:rPr>
              <a:t>2012)</a:t>
            </a:r>
            <a:r>
              <a:rPr lang="en-US" sz="20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4</a:t>
            </a:r>
          </a:p>
          <a:p>
            <a:pPr lvl="1">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a:t>
            </a:r>
            <a:r>
              <a:rPr lang="en-US" sz="2000" dirty="0">
                <a:latin typeface="Tahoma" panose="020B0604030504040204" pitchFamily="34" charset="0"/>
                <a:ea typeface="Tahoma" panose="020B0604030504040204" pitchFamily="34" charset="0"/>
                <a:cs typeface="Tahoma" panose="020B0604030504040204" pitchFamily="34" charset="0"/>
              </a:rPr>
              <a:t>76.6 </a:t>
            </a:r>
            <a:r>
              <a:rPr lang="en-US" sz="2000" dirty="0" smtClean="0">
                <a:latin typeface="Tahoma" panose="020B0604030504040204" pitchFamily="34" charset="0"/>
                <a:ea typeface="Tahoma" panose="020B0604030504040204" pitchFamily="34" charset="0"/>
                <a:cs typeface="Tahoma" panose="020B0604030504040204" pitchFamily="34" charset="0"/>
              </a:rPr>
              <a:t>billion spent </a:t>
            </a:r>
            <a:r>
              <a:rPr lang="en-US" sz="2000" dirty="0">
                <a:latin typeface="Tahoma" panose="020B0604030504040204" pitchFamily="34" charset="0"/>
                <a:ea typeface="Tahoma" panose="020B0604030504040204" pitchFamily="34" charset="0"/>
                <a:cs typeface="Tahoma" panose="020B0604030504040204" pitchFamily="34" charset="0"/>
              </a:rPr>
              <a:t>on diseases of environmental origin in </a:t>
            </a:r>
            <a:r>
              <a:rPr lang="en-US" sz="2000" dirty="0" smtClean="0">
                <a:latin typeface="Tahoma" panose="020B0604030504040204" pitchFamily="34" charset="0"/>
                <a:ea typeface="Tahoma" panose="020B0604030504040204" pitchFamily="34" charset="0"/>
                <a:cs typeface="Tahoma" panose="020B0604030504040204" pitchFamily="34" charset="0"/>
              </a:rPr>
              <a:t>children (2008)</a:t>
            </a:r>
            <a:r>
              <a:rPr lang="en-US" sz="20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5</a:t>
            </a:r>
          </a:p>
          <a:p>
            <a:pPr marL="0" indent="0">
              <a:spcBef>
                <a:spcPts val="600"/>
              </a:spcBef>
              <a:buNone/>
            </a:pPr>
            <a:endParaRPr lang="en-US" altLang="en-US" sz="20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altLang="en-US" sz="2000" baseline="30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buNone/>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lvl="1"/>
            <a:endParaRPr lang="en-US" sz="2000" dirty="0">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buNone/>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spcBef>
                <a:spcPts val="600"/>
              </a:spcBef>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16"/>
          <p:cNvSpPr txBox="1">
            <a:spLocks/>
          </p:cNvSpPr>
          <p:nvPr/>
        </p:nvSpPr>
        <p:spPr bwMode="auto">
          <a:xfrm>
            <a:off x="1437236" y="5835091"/>
            <a:ext cx="7249563"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0" indent="0">
              <a:spcBef>
                <a:spcPts val="0"/>
              </a:spcBef>
              <a:buFont typeface="Arial" pitchFamily="34" charset="0"/>
              <a:buNone/>
            </a:pPr>
            <a:r>
              <a:rPr lang="en-US" sz="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NOTE: Particulate matter is fine particulate matter (</a:t>
            </a:r>
            <a:r>
              <a:rPr lang="en-US" sz="800" u="sng"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&lt;</a:t>
            </a:r>
            <a:r>
              <a:rPr lang="en-US" sz="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 2.5 micrometers per cubic meter of air).</a:t>
            </a:r>
          </a:p>
          <a:p>
            <a:pPr marL="0" indent="0">
              <a:spcBef>
                <a:spcPts val="0"/>
              </a:spcBef>
              <a:buFont typeface="Arial" pitchFamily="34" charset="0"/>
              <a:buNone/>
            </a:pPr>
            <a:r>
              <a:rPr lang="en-US" sz="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SOURCES: </a:t>
            </a:r>
            <a:r>
              <a:rPr lang="en-US" sz="800" kern="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1</a:t>
            </a:r>
            <a:r>
              <a:rPr lang="en-US" sz="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00" kern="0" dirty="0">
                <a:solidFill>
                  <a:srgbClr val="000000"/>
                </a:solidFill>
                <a:latin typeface="Tahoma" panose="020B0604030504040204" pitchFamily="34" charset="0"/>
                <a:ea typeface="Tahoma" panose="020B0604030504040204" pitchFamily="34" charset="0"/>
                <a:cs typeface="Tahoma" panose="020B0604030504040204" pitchFamily="34" charset="0"/>
              </a:rPr>
              <a:t>Quantifying environmental health </a:t>
            </a:r>
            <a:r>
              <a:rPr lang="en-US" sz="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impacts. [online]. 2012. Available from: http</a:t>
            </a:r>
            <a:r>
              <a:rPr lang="en-US" sz="800" kern="0" dirty="0">
                <a:solidFill>
                  <a:srgbClr val="000000"/>
                </a:solidFill>
                <a:latin typeface="Tahoma" panose="020B0604030504040204" pitchFamily="34" charset="0"/>
                <a:ea typeface="Tahoma" panose="020B0604030504040204" pitchFamily="34" charset="0"/>
                <a:cs typeface="Tahoma" panose="020B0604030504040204" pitchFamily="34" charset="0"/>
              </a:rPr>
              <a:t>://www.who.int/quantifying_ehimpacts/global/en</a:t>
            </a:r>
            <a:r>
              <a:rPr lang="en-US" sz="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00" baseline="30000" dirty="0">
                <a:solidFill>
                  <a:srgbClr val="000000"/>
                </a:solidFill>
                <a:latin typeface="Tahoma" panose="020B0604030504040204" pitchFamily="34" charset="0"/>
                <a:ea typeface="Tahoma" panose="020B0604030504040204" pitchFamily="34" charset="0"/>
                <a:cs typeface="Tahoma" panose="020B0604030504040204" pitchFamily="34" charset="0"/>
              </a:rPr>
              <a:t>2</a:t>
            </a:r>
            <a:r>
              <a:rPr lang="en-US" sz="8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Regional</a:t>
            </a:r>
            <a:r>
              <a:rPr lang="en-US" sz="800" dirty="0">
                <a:solidFill>
                  <a:srgbClr val="000000"/>
                </a:solidFill>
                <a:latin typeface="Tahoma" panose="020B0604030504040204" pitchFamily="34" charset="0"/>
                <a:ea typeface="Tahoma" panose="020B0604030504040204" pitchFamily="34" charset="0"/>
                <a:cs typeface="Tahoma" panose="020B0604030504040204" pitchFamily="34" charset="0"/>
              </a:rPr>
              <a:t>, rural and urban development: The cost of air pollution: Health impacts of road </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transport. [online]. 2010. Available </a:t>
            </a:r>
            <a:r>
              <a:rPr lang="en-US" sz="800" dirty="0">
                <a:solidFill>
                  <a:srgbClr val="000000"/>
                </a:solidFill>
                <a:latin typeface="Tahoma" panose="020B0604030504040204" pitchFamily="34" charset="0"/>
                <a:ea typeface="Tahoma" panose="020B0604030504040204" pitchFamily="34" charset="0"/>
                <a:cs typeface="Tahoma" panose="020B0604030504040204" pitchFamily="34" charset="0"/>
              </a:rPr>
              <a:t>from: http://</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www.oecd.org/regional/cost-of-air-pollution.htm; </a:t>
            </a:r>
            <a:r>
              <a:rPr lang="en-US" sz="800" kern="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3</a:t>
            </a:r>
            <a:r>
              <a:rPr lang="en-US" sz="800" kern="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Caiazzo F, Ashok A, Waitz IA, Yim SHL, Barrett SRH.  Air pollution and early deaths in the United States.  Part I: Quantifying the impact of major sectors in 2005.  </a:t>
            </a:r>
            <a:r>
              <a:rPr lang="en-US" sz="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Atmos</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Environ 2013;79:198-208.;   </a:t>
            </a:r>
            <a:r>
              <a:rPr lang="en-US" sz="8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4</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Fann</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N, </a:t>
            </a:r>
            <a:r>
              <a:rPr lang="en-US" sz="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Lamson</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AD, </a:t>
            </a:r>
            <a:r>
              <a:rPr lang="en-US" sz="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Anenberg</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SC, Wesson K, </a:t>
            </a:r>
            <a:r>
              <a:rPr lang="en-US" sz="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Risley</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D, Hubbell BJ.  Estimating the </a:t>
            </a:r>
            <a:r>
              <a:rPr lang="en-US" sz="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nationnal</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public health burden associated with exposure to ambient PM</a:t>
            </a:r>
            <a:r>
              <a:rPr lang="en-US" sz="800" baseline="-25000" dirty="0" smtClean="0">
                <a:solidFill>
                  <a:srgbClr val="000000"/>
                </a:solidFill>
                <a:latin typeface="Tahoma" panose="020B0604030504040204" pitchFamily="34" charset="0"/>
                <a:ea typeface="Tahoma" panose="020B0604030504040204" pitchFamily="34" charset="0"/>
                <a:cs typeface="Tahoma" panose="020B0604030504040204" pitchFamily="34" charset="0"/>
              </a:rPr>
              <a:t>2.5</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and ozone.  Risk Analysis 2012;</a:t>
            </a:r>
            <a:r>
              <a:rPr lang="en-US" sz="800" i="1"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32(1):81-95.; </a:t>
            </a:r>
            <a:r>
              <a:rPr lang="en-US" sz="800"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5</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800" dirty="0" err="1" smtClean="0">
                <a:solidFill>
                  <a:srgbClr val="000000"/>
                </a:solidFill>
                <a:latin typeface="Tahoma" panose="020B0604030504040204" pitchFamily="34" charset="0"/>
                <a:ea typeface="Tahoma" panose="020B0604030504040204" pitchFamily="34" charset="0"/>
                <a:cs typeface="Tahoma" panose="020B0604030504040204" pitchFamily="34" charset="0"/>
              </a:rPr>
              <a:t>Trasande</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L</a:t>
            </a:r>
            <a:r>
              <a:rPr lang="en-US" sz="800" dirty="0">
                <a:solidFill>
                  <a:srgbClr val="000000"/>
                </a:solidFill>
                <a:latin typeface="Tahoma" panose="020B0604030504040204" pitchFamily="34" charset="0"/>
                <a:ea typeface="Tahoma" panose="020B0604030504040204" pitchFamily="34" charset="0"/>
                <a:cs typeface="Tahoma" panose="020B0604030504040204" pitchFamily="34" charset="0"/>
              </a:rPr>
              <a:t>, The economic costs of environmental health </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impacts [online].  2014. Available </a:t>
            </a:r>
            <a:r>
              <a:rPr lang="en-US" sz="800" dirty="0">
                <a:solidFill>
                  <a:srgbClr val="000000"/>
                </a:solidFill>
                <a:latin typeface="Tahoma" panose="020B0604030504040204" pitchFamily="34" charset="0"/>
                <a:ea typeface="Tahoma" panose="020B0604030504040204" pitchFamily="34" charset="0"/>
                <a:cs typeface="Tahoma" panose="020B0604030504040204" pitchFamily="34" charset="0"/>
              </a:rPr>
              <a:t>from : http://www.niehs.nih.gov/news/newsletter/2014/7/science-economic/</a:t>
            </a:r>
            <a:r>
              <a:rPr lang="en-US" sz="8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p>
          <a:p>
            <a:pPr marL="0" indent="0">
              <a:buFont typeface="Arial" pitchFamily="34" charset="0"/>
              <a:buNone/>
            </a:pPr>
            <a:endParaRPr lang="en-US" sz="800"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13</a:t>
            </a:fld>
            <a:endParaRPr lang="en-US" sz="1200" dirty="0">
              <a:solidFill>
                <a:srgbClr val="898989"/>
              </a:solidFill>
              <a:latin typeface="Calibri" panose="020F0502020204030204" pitchFamily="34" charset="0"/>
            </a:endParaRPr>
          </a:p>
        </p:txBody>
      </p:sp>
      <p:sp>
        <p:nvSpPr>
          <p:cNvPr id="7" name="Title 6"/>
          <p:cNvSpPr>
            <a:spLocks noGrp="1"/>
          </p:cNvSpPr>
          <p:nvPr>
            <p:ph type="title"/>
          </p:nvPr>
        </p:nvSpPr>
        <p:spPr/>
        <p:txBody>
          <a:bodyPr/>
          <a:lstStyle/>
          <a:p>
            <a:pPr algn="ctr"/>
            <a:r>
              <a:rPr lang="en-US" b="1" dirty="0" smtClean="0">
                <a:latin typeface="Tahoma" pitchFamily="34" charset="0"/>
                <a:ea typeface="Tahoma" pitchFamily="34" charset="0"/>
                <a:cs typeface="Tahoma" pitchFamily="34" charset="0"/>
              </a:rPr>
              <a:t>Outdoor Air Quality</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2465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7361281" y="6159331"/>
            <a:ext cx="134792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EH-1</a:t>
            </a:r>
          </a:p>
          <a:p>
            <a:pPr algn="l"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17" name="Text Placeholder 16"/>
          <p:cNvSpPr>
            <a:spLocks noGrp="1"/>
          </p:cNvSpPr>
          <p:nvPr>
            <p:ph type="body" sz="quarter" idx="4294967295"/>
          </p:nvPr>
        </p:nvSpPr>
        <p:spPr>
          <a:xfrm>
            <a:off x="0" y="6083131"/>
            <a:ext cx="6705600" cy="470069"/>
          </a:xfrm>
        </p:spPr>
        <p:txBody>
          <a:bodyPr>
            <a:noAutofit/>
          </a:bodyPr>
          <a:lstStyle/>
          <a:p>
            <a:pPr marL="0" indent="0">
              <a:buNone/>
            </a:pPr>
            <a:r>
              <a:rPr lang="en-US" sz="1000" dirty="0" smtClean="0">
                <a:latin typeface="Tahoma" pitchFamily="34" charset="0"/>
                <a:ea typeface="Tahoma" pitchFamily="34" charset="0"/>
                <a:cs typeface="Tahoma" pitchFamily="34" charset="0"/>
              </a:rPr>
              <a:t>NOTES</a:t>
            </a:r>
            <a:r>
              <a:rPr lang="en-US" sz="1000" dirty="0">
                <a:latin typeface="Tahoma" pitchFamily="34" charset="0"/>
                <a:ea typeface="Tahoma" pitchFamily="34" charset="0"/>
                <a:cs typeface="Tahoma" pitchFamily="34" charset="0"/>
              </a:rPr>
              <a:t>: AQI  days are weighted  by severity of air  quality (e.g. an  AQI of  130 counts  as  1.3 days, an AQI of 250 counts as 2.5 days, etc</a:t>
            </a:r>
            <a:r>
              <a:rPr lang="en-US" sz="1000" dirty="0" smtClean="0">
                <a:latin typeface="Tahoma" pitchFamily="34" charset="0"/>
                <a:ea typeface="Tahoma" pitchFamily="34" charset="0"/>
                <a:cs typeface="Tahoma" pitchFamily="34" charset="0"/>
              </a:rPr>
              <a:t>.).  The objective tracks concentrations of ozone and particulate matter, which account for over 95% of AQI action days</a:t>
            </a:r>
            <a:r>
              <a:rPr lang="en-US" sz="1000" dirty="0">
                <a:latin typeface="Tahoma" pitchFamily="34" charset="0"/>
                <a:ea typeface="Tahoma" pitchFamily="34" charset="0"/>
                <a:cs typeface="Tahoma" pitchFamily="34" charset="0"/>
              </a:rPr>
              <a:t>. Tests of significance are not </a:t>
            </a:r>
            <a:r>
              <a:rPr lang="en-US" sz="1000" dirty="0" smtClean="0">
                <a:latin typeface="Tahoma" pitchFamily="34" charset="0"/>
                <a:ea typeface="Tahoma" pitchFamily="34" charset="0"/>
                <a:cs typeface="Tahoma" pitchFamily="34" charset="0"/>
              </a:rPr>
              <a:t>available.</a:t>
            </a:r>
            <a:endParaRPr lang="en-US" sz="1000" dirty="0">
              <a:latin typeface="Tahoma" pitchFamily="34" charset="0"/>
              <a:ea typeface="Tahoma" pitchFamily="34" charset="0"/>
              <a:cs typeface="Tahoma" pitchFamily="34" charset="0"/>
            </a:endParaRPr>
          </a:p>
          <a:p>
            <a:pPr marL="0" indent="0">
              <a:buNone/>
            </a:pPr>
            <a:endParaRPr lang="en-US" sz="1000" dirty="0">
              <a:latin typeface="Tahoma" pitchFamily="34" charset="0"/>
              <a:ea typeface="Tahoma" pitchFamily="34" charset="0"/>
              <a:cs typeface="Tahoma" pitchFamily="34" charset="0"/>
            </a:endParaRPr>
          </a:p>
          <a:p>
            <a:pPr marL="0" indent="0">
              <a:buNone/>
            </a:pPr>
            <a:endParaRPr lang="en-US" sz="1000" dirty="0">
              <a:latin typeface="Tahoma" pitchFamily="34" charset="0"/>
              <a:ea typeface="Tahoma" pitchFamily="34" charset="0"/>
              <a:cs typeface="Tahoma"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2833674240"/>
              </p:ext>
            </p:extLst>
          </p:nvPr>
        </p:nvGraphicFramePr>
        <p:xfrm>
          <a:off x="3067" y="1511131"/>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000" dirty="0" smtClean="0">
                <a:solidFill>
                  <a:prstClr val="black"/>
                </a:solidFill>
                <a:latin typeface="Tahoma" pitchFamily="34" charset="0"/>
                <a:ea typeface="Tahoma" pitchFamily="34" charset="0"/>
                <a:cs typeface="Tahoma" pitchFamily="34" charset="0"/>
              </a:rPr>
              <a:t>SOURCE: </a:t>
            </a:r>
            <a:r>
              <a:rPr lang="en-US" sz="1000" dirty="0">
                <a:solidFill>
                  <a:prstClr val="black"/>
                </a:solidFill>
                <a:latin typeface="Tahoma" pitchFamily="34" charset="0"/>
                <a:ea typeface="Tahoma" pitchFamily="34" charset="0"/>
                <a:cs typeface="Tahoma" pitchFamily="34" charset="0"/>
              </a:rPr>
              <a:t>Air Quality System (AQS), EPA</a:t>
            </a:r>
            <a:r>
              <a:rPr lang="en-US" sz="1000" dirty="0" smtClean="0">
                <a:solidFill>
                  <a:prstClr val="black"/>
                </a:solidFill>
                <a:latin typeface="Tahoma" pitchFamily="34" charset="0"/>
                <a:ea typeface="Tahoma" pitchFamily="34" charset="0"/>
                <a:cs typeface="Tahoma" pitchFamily="34" charset="0"/>
              </a:rPr>
              <a:t>.</a:t>
            </a:r>
            <a:endParaRPr lang="en-US" sz="1000" dirty="0">
              <a:solidFill>
                <a:prstClr val="black"/>
              </a:solidFill>
              <a:latin typeface="Tahoma" pitchFamily="34" charset="0"/>
              <a:ea typeface="Tahoma" pitchFamily="34" charset="0"/>
              <a:cs typeface="Tahoma" pitchFamily="34" charset="0"/>
            </a:endParaRPr>
          </a:p>
        </p:txBody>
      </p:sp>
      <p:cxnSp>
        <p:nvCxnSpPr>
          <p:cNvPr id="6" name="Straight Connector 5" descr="This lines is a representation of the Healthy People 2020 Target for the Air Quality Index." title="HP2020 Target for AQI"/>
          <p:cNvCxnSpPr/>
          <p:nvPr/>
        </p:nvCxnSpPr>
        <p:spPr>
          <a:xfrm>
            <a:off x="1862468" y="3081668"/>
            <a:ext cx="5715000"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76636" y="5334000"/>
            <a:ext cx="479822" cy="369332"/>
          </a:xfrm>
          <a:prstGeom prst="rect">
            <a:avLst/>
          </a:prstGeom>
          <a:solidFill>
            <a:schemeClr val="bg1"/>
          </a:solidFill>
        </p:spPr>
        <p:txBody>
          <a:bodyPr wrap="square" rtlCol="0">
            <a:spAutoFit/>
          </a:bodyPr>
          <a:lstStyle/>
          <a:p>
            <a:pPr algn="r"/>
            <a:r>
              <a:rPr lang="en-US" dirty="0" smtClean="0">
                <a:solidFill>
                  <a:prstClr val="black"/>
                </a:solidFill>
              </a:rPr>
              <a:t>0</a:t>
            </a:r>
            <a:endParaRPr lang="en-US" dirty="0">
              <a:solidFill>
                <a:prstClr val="black"/>
              </a:solidFill>
            </a:endParaRPr>
          </a:p>
        </p:txBody>
      </p:sp>
      <p:sp>
        <p:nvSpPr>
          <p:cNvPr id="18" name="TextBox 13"/>
          <p:cNvSpPr txBox="1"/>
          <p:nvPr/>
        </p:nvSpPr>
        <p:spPr>
          <a:xfrm>
            <a:off x="276636" y="1216121"/>
            <a:ext cx="4543300" cy="369332"/>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800" b="1" dirty="0" smtClean="0">
                <a:solidFill>
                  <a:prstClr val="black"/>
                </a:solidFill>
                <a:latin typeface="Tahoma" pitchFamily="34" charset="0"/>
                <a:ea typeface="Tahoma" pitchFamily="34" charset="0"/>
                <a:cs typeface="Tahoma" pitchFamily="34" charset="0"/>
              </a:rPr>
              <a:t>AQI-weighted people days (billions)</a:t>
            </a:r>
          </a:p>
        </p:txBody>
      </p:sp>
      <p:sp>
        <p:nvSpPr>
          <p:cNvPr id="20" name="Rectangle 19"/>
          <p:cNvSpPr/>
          <p:nvPr/>
        </p:nvSpPr>
        <p:spPr>
          <a:xfrm>
            <a:off x="4821073" y="3074238"/>
            <a:ext cx="2689401"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1.98 billion</a:t>
            </a:r>
            <a:endParaRPr lang="en-US" sz="1400" b="1" dirty="0">
              <a:solidFill>
                <a:prstClr val="black"/>
              </a:solidFill>
              <a:latin typeface="Tahoma" pitchFamily="34" charset="0"/>
              <a:ea typeface="Tahoma" pitchFamily="34" charset="0"/>
              <a:cs typeface="Tahoma"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14</a:t>
            </a:fld>
            <a:endParaRPr lang="en-US" sz="1200" dirty="0">
              <a:solidFill>
                <a:srgbClr val="898989"/>
              </a:solidFill>
            </a:endParaRPr>
          </a:p>
        </p:txBody>
      </p:sp>
      <p:sp>
        <p:nvSpPr>
          <p:cNvPr id="2" name="Title 1"/>
          <p:cNvSpPr>
            <a:spLocks noGrp="1"/>
          </p:cNvSpPr>
          <p:nvPr>
            <p:ph type="title" idx="4294967295"/>
          </p:nvPr>
        </p:nvSpPr>
        <p:spPr>
          <a:xfrm>
            <a:off x="0" y="71250"/>
            <a:ext cx="9144000" cy="1066800"/>
          </a:xfrm>
        </p:spPr>
        <p:txBody>
          <a:bodyPr>
            <a:noAutofit/>
          </a:bodyPr>
          <a:lstStyle/>
          <a:p>
            <a:r>
              <a:rPr lang="en-US" sz="2800" b="1" dirty="0" smtClean="0">
                <a:solidFill>
                  <a:srgbClr val="003F72"/>
                </a:solidFill>
                <a:latin typeface="Tahoma" pitchFamily="34" charset="0"/>
                <a:ea typeface="Tahoma" pitchFamily="34" charset="0"/>
                <a:cs typeface="Tahoma" pitchFamily="34" charset="0"/>
              </a:rPr>
              <a:t>Number </a:t>
            </a:r>
            <a:r>
              <a:rPr lang="en-US" sz="2800" b="1" dirty="0">
                <a:solidFill>
                  <a:srgbClr val="003F72"/>
                </a:solidFill>
                <a:latin typeface="Tahoma" pitchFamily="34" charset="0"/>
                <a:ea typeface="Tahoma" pitchFamily="34" charset="0"/>
                <a:cs typeface="Tahoma" pitchFamily="34" charset="0"/>
              </a:rPr>
              <a:t>of </a:t>
            </a:r>
            <a:r>
              <a:rPr lang="en-US" sz="2800" b="1" dirty="0" smtClean="0">
                <a:solidFill>
                  <a:srgbClr val="003F72"/>
                </a:solidFill>
                <a:latin typeface="Tahoma" pitchFamily="34" charset="0"/>
                <a:ea typeface="Tahoma" pitchFamily="34" charset="0"/>
                <a:cs typeface="Tahoma" pitchFamily="34" charset="0"/>
              </a:rPr>
              <a:t>Days </a:t>
            </a:r>
            <a:r>
              <a:rPr lang="en-US" sz="2800" b="1" dirty="0">
                <a:solidFill>
                  <a:srgbClr val="003F72"/>
                </a:solidFill>
                <a:latin typeface="Tahoma" pitchFamily="34" charset="0"/>
                <a:ea typeface="Tahoma" pitchFamily="34" charset="0"/>
                <a:cs typeface="Tahoma" pitchFamily="34" charset="0"/>
              </a:rPr>
              <a:t>the Air Quality Index (AQI) </a:t>
            </a:r>
            <a:r>
              <a:rPr lang="en-US" sz="2800" b="1" dirty="0" smtClean="0">
                <a:solidFill>
                  <a:srgbClr val="003F72"/>
                </a:solidFill>
                <a:latin typeface="Tahoma" pitchFamily="34" charset="0"/>
                <a:ea typeface="Tahoma" pitchFamily="34" charset="0"/>
                <a:cs typeface="Tahoma" pitchFamily="34" charset="0"/>
              </a:rPr>
              <a:t>Exceeds </a:t>
            </a:r>
            <a:r>
              <a:rPr lang="en-US" sz="2800" b="1" dirty="0">
                <a:solidFill>
                  <a:srgbClr val="003F72"/>
                </a:solidFill>
                <a:latin typeface="Tahoma" pitchFamily="34" charset="0"/>
                <a:ea typeface="Tahoma" pitchFamily="34" charset="0"/>
                <a:cs typeface="Tahoma" pitchFamily="34" charset="0"/>
              </a:rPr>
              <a:t>100, </a:t>
            </a:r>
            <a:r>
              <a:rPr lang="en-US" sz="2800" b="1" dirty="0" smtClean="0">
                <a:solidFill>
                  <a:srgbClr val="003F72"/>
                </a:solidFill>
                <a:latin typeface="Tahoma" pitchFamily="34" charset="0"/>
                <a:ea typeface="Tahoma" pitchFamily="34" charset="0"/>
                <a:cs typeface="Tahoma" pitchFamily="34" charset="0"/>
              </a:rPr>
              <a:t>Weighted </a:t>
            </a:r>
            <a:r>
              <a:rPr lang="en-US" sz="2800" b="1" dirty="0">
                <a:solidFill>
                  <a:srgbClr val="003F72"/>
                </a:solidFill>
                <a:latin typeface="Tahoma" pitchFamily="34" charset="0"/>
                <a:ea typeface="Tahoma" pitchFamily="34" charset="0"/>
                <a:cs typeface="Tahoma" pitchFamily="34" charset="0"/>
              </a:rPr>
              <a:t>by </a:t>
            </a:r>
            <a:r>
              <a:rPr lang="en-US" sz="2800" b="1" dirty="0" smtClean="0">
                <a:solidFill>
                  <a:srgbClr val="003F72"/>
                </a:solidFill>
                <a:latin typeface="Tahoma" pitchFamily="34" charset="0"/>
                <a:ea typeface="Tahoma" pitchFamily="34" charset="0"/>
                <a:cs typeface="Tahoma" pitchFamily="34" charset="0"/>
              </a:rPr>
              <a:t>Population </a:t>
            </a:r>
            <a:r>
              <a:rPr lang="en-US" sz="2800" b="1" dirty="0">
                <a:solidFill>
                  <a:srgbClr val="003F72"/>
                </a:solidFill>
                <a:latin typeface="Tahoma" pitchFamily="34" charset="0"/>
                <a:ea typeface="Tahoma" pitchFamily="34" charset="0"/>
                <a:cs typeface="Tahoma" pitchFamily="34" charset="0"/>
              </a:rPr>
              <a:t>and AQI</a:t>
            </a:r>
          </a:p>
        </p:txBody>
      </p:sp>
    </p:spTree>
    <p:extLst>
      <p:ext uri="{BB962C8B-B14F-4D97-AF65-F5344CB8AC3E}">
        <p14:creationId xmlns:p14="http://schemas.microsoft.com/office/powerpoint/2010/main" val="807912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7361281" y="6159331"/>
            <a:ext cx="134792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EH-11</a:t>
            </a:r>
          </a:p>
          <a:p>
            <a:pPr algn="l"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noChangeAspect="1"/>
          </p:cNvGraphicFramePr>
          <p:nvPr>
            <p:ph type="chart" sz="quarter" idx="4294967295"/>
            <p:extLst>
              <p:ext uri="{D42A27DB-BD31-4B8C-83A1-F6EECF244321}">
                <p14:modId xmlns:p14="http://schemas.microsoft.com/office/powerpoint/2010/main" val="1751897341"/>
              </p:ext>
            </p:extLst>
          </p:nvPr>
        </p:nvGraphicFramePr>
        <p:xfrm>
          <a:off x="205281" y="1405189"/>
          <a:ext cx="8503920" cy="4510775"/>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Placeholder 16"/>
          <p:cNvSpPr>
            <a:spLocks noGrp="1"/>
          </p:cNvSpPr>
          <p:nvPr>
            <p:ph type="body" sz="quarter" idx="4294967295"/>
          </p:nvPr>
        </p:nvSpPr>
        <p:spPr>
          <a:xfrm>
            <a:off x="0" y="6083131"/>
            <a:ext cx="6705600" cy="470069"/>
          </a:xfrm>
        </p:spPr>
        <p:txBody>
          <a:bodyPr>
            <a:noAutofit/>
          </a:bodyPr>
          <a:lstStyle/>
          <a:p>
            <a:pPr marL="0" indent="0">
              <a:buNone/>
            </a:pPr>
            <a:r>
              <a:rPr lang="en-US" sz="1000" dirty="0">
                <a:latin typeface="Tahoma" pitchFamily="34" charset="0"/>
                <a:ea typeface="Tahoma" pitchFamily="34" charset="0"/>
                <a:cs typeface="Tahoma" pitchFamily="34" charset="0"/>
              </a:rPr>
              <a:t>NOTES: Mobile sources emissions, which account for approximately 50% of all air toxics, as well as smaller sources such as gas stations and dry cleaners are not included in TRI</a:t>
            </a:r>
            <a:r>
              <a:rPr lang="en-US" sz="1000" dirty="0" smtClean="0">
                <a:latin typeface="Tahoma" pitchFamily="34" charset="0"/>
                <a:ea typeface="Tahoma" pitchFamily="34" charset="0"/>
                <a:cs typeface="Tahoma" pitchFamily="34" charset="0"/>
              </a:rPr>
              <a:t>. </a:t>
            </a:r>
            <a:endParaRPr lang="en-US" sz="1000" dirty="0">
              <a:latin typeface="Tahoma" pitchFamily="34" charset="0"/>
              <a:ea typeface="Tahoma" pitchFamily="34" charset="0"/>
              <a:cs typeface="Tahoma" pitchFamily="34" charset="0"/>
            </a:endParaRPr>
          </a:p>
        </p:txBody>
      </p:sp>
      <p:sp>
        <p:nvSpPr>
          <p:cNvPr id="18" name="TextBox 13"/>
          <p:cNvSpPr txBox="1"/>
          <p:nvPr/>
        </p:nvSpPr>
        <p:spPr>
          <a:xfrm>
            <a:off x="126508" y="1156746"/>
            <a:ext cx="1981200" cy="369332"/>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800" b="1" dirty="0" smtClean="0">
                <a:solidFill>
                  <a:prstClr val="black"/>
                </a:solidFill>
                <a:latin typeface="Tahoma" pitchFamily="34" charset="0"/>
                <a:ea typeface="Tahoma" pitchFamily="34" charset="0"/>
                <a:cs typeface="Tahoma" pitchFamily="34" charset="0"/>
              </a:rPr>
              <a:t>Tons</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000" dirty="0" smtClean="0">
                <a:solidFill>
                  <a:prstClr val="black"/>
                </a:solidFill>
                <a:latin typeface="Tahoma" pitchFamily="34" charset="0"/>
                <a:ea typeface="Tahoma" pitchFamily="34" charset="0"/>
                <a:cs typeface="Tahoma" pitchFamily="34" charset="0"/>
              </a:rPr>
              <a:t>SOURCE: </a:t>
            </a:r>
            <a:r>
              <a:rPr lang="en-US" sz="1000" dirty="0">
                <a:solidFill>
                  <a:prstClr val="black"/>
                </a:solidFill>
                <a:latin typeface="Tahoma" pitchFamily="34" charset="0"/>
                <a:ea typeface="Tahoma" pitchFamily="34" charset="0"/>
                <a:cs typeface="Tahoma" pitchFamily="34" charset="0"/>
              </a:rPr>
              <a:t>Toxics Release Inventory (TRI), </a:t>
            </a:r>
            <a:r>
              <a:rPr lang="en-US" sz="1000" dirty="0" smtClean="0">
                <a:solidFill>
                  <a:prstClr val="black"/>
                </a:solidFill>
                <a:latin typeface="Tahoma" pitchFamily="34" charset="0"/>
                <a:ea typeface="Tahoma" pitchFamily="34" charset="0"/>
                <a:cs typeface="Tahoma" pitchFamily="34" charset="0"/>
              </a:rPr>
              <a:t>EPA.</a:t>
            </a:r>
            <a:endParaRPr lang="en-US" sz="1000" dirty="0">
              <a:solidFill>
                <a:prstClr val="black"/>
              </a:solidFill>
              <a:latin typeface="Tahoma" pitchFamily="34" charset="0"/>
              <a:ea typeface="Tahoma" pitchFamily="34" charset="0"/>
              <a:cs typeface="Tahoma" pitchFamily="34" charset="0"/>
            </a:endParaRPr>
          </a:p>
        </p:txBody>
      </p:sp>
      <p:sp>
        <p:nvSpPr>
          <p:cNvPr id="20" name="Rectangle 19"/>
          <p:cNvSpPr/>
          <p:nvPr/>
        </p:nvSpPr>
        <p:spPr>
          <a:xfrm>
            <a:off x="6091797" y="3186550"/>
            <a:ext cx="2689401"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a:t>
            </a:r>
            <a:r>
              <a:rPr lang="en-US" sz="1400" b="1" dirty="0">
                <a:solidFill>
                  <a:prstClr val="black"/>
                </a:solidFill>
                <a:latin typeface="Tahoma" pitchFamily="34" charset="0"/>
                <a:ea typeface="Tahoma" pitchFamily="34" charset="0"/>
                <a:cs typeface="Tahoma" pitchFamily="34" charset="0"/>
              </a:rPr>
              <a:t>1,750,000</a:t>
            </a:r>
          </a:p>
        </p:txBody>
      </p:sp>
      <p:cxnSp>
        <p:nvCxnSpPr>
          <p:cNvPr id="10" name="Straight Connector 9" descr="This line is a representation of the Healthy People 2020 Target for toxic pollutants released into the environment." title="Toxic Pollutants HP2020 Target"/>
          <p:cNvCxnSpPr/>
          <p:nvPr/>
        </p:nvCxnSpPr>
        <p:spPr>
          <a:xfrm>
            <a:off x="5334000" y="3200400"/>
            <a:ext cx="3186752"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15</a:t>
            </a:fld>
            <a:endParaRPr lang="en-US" sz="1200" dirty="0">
              <a:solidFill>
                <a:srgbClr val="898989"/>
              </a:solidFill>
            </a:endParaRPr>
          </a:p>
        </p:txBody>
      </p:sp>
      <p:sp>
        <p:nvSpPr>
          <p:cNvPr id="2" name="Title 1"/>
          <p:cNvSpPr>
            <a:spLocks noGrp="1"/>
          </p:cNvSpPr>
          <p:nvPr>
            <p:ph type="title" idx="4294967295"/>
          </p:nvPr>
        </p:nvSpPr>
        <p:spPr>
          <a:xfrm>
            <a:off x="0" y="71250"/>
            <a:ext cx="9144000" cy="1066800"/>
          </a:xfrm>
        </p:spPr>
        <p:txBody>
          <a:bodyPr>
            <a:noAutofit/>
          </a:bodyPr>
          <a:lstStyle/>
          <a:p>
            <a:r>
              <a:rPr lang="en-US" sz="2800" b="1" dirty="0" smtClean="0">
                <a:solidFill>
                  <a:srgbClr val="003F72"/>
                </a:solidFill>
                <a:latin typeface="Tahoma" pitchFamily="34" charset="0"/>
                <a:ea typeface="Tahoma" pitchFamily="34" charset="0"/>
                <a:cs typeface="Tahoma" pitchFamily="34" charset="0"/>
              </a:rPr>
              <a:t>Toxic Pollutants Released </a:t>
            </a:r>
            <a:r>
              <a:rPr lang="en-US" sz="2800" b="1" dirty="0">
                <a:solidFill>
                  <a:srgbClr val="003F72"/>
                </a:solidFill>
                <a:latin typeface="Tahoma" pitchFamily="34" charset="0"/>
                <a:ea typeface="Tahoma" pitchFamily="34" charset="0"/>
                <a:cs typeface="Tahoma" pitchFamily="34" charset="0"/>
              </a:rPr>
              <a:t>into the </a:t>
            </a:r>
            <a:r>
              <a:rPr lang="en-US" sz="2800" b="1" dirty="0" smtClean="0">
                <a:solidFill>
                  <a:srgbClr val="003F72"/>
                </a:solidFill>
                <a:latin typeface="Tahoma" pitchFamily="34" charset="0"/>
                <a:ea typeface="Tahoma" pitchFamily="34" charset="0"/>
                <a:cs typeface="Tahoma" pitchFamily="34" charset="0"/>
              </a:rPr>
              <a:t>Environment  </a:t>
            </a:r>
            <a:endParaRPr lang="en-US" sz="2800" b="1" dirty="0">
              <a:solidFill>
                <a:srgbClr val="003F72"/>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907077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7361281" y="6159331"/>
            <a:ext cx="1347920"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EH-14</a:t>
            </a:r>
          </a:p>
          <a:p>
            <a:pPr algn="l"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2019280033"/>
              </p:ext>
            </p:extLst>
          </p:nvPr>
        </p:nvGraphicFramePr>
        <p:xfrm>
          <a:off x="0" y="1371578"/>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 Placeholder 16"/>
          <p:cNvSpPr>
            <a:spLocks noGrp="1"/>
          </p:cNvSpPr>
          <p:nvPr>
            <p:ph type="body" sz="quarter" idx="4294967295"/>
          </p:nvPr>
        </p:nvSpPr>
        <p:spPr>
          <a:xfrm>
            <a:off x="0" y="6083131"/>
            <a:ext cx="6705600" cy="470069"/>
          </a:xfrm>
        </p:spPr>
        <p:txBody>
          <a:bodyPr>
            <a:noAutofit/>
          </a:bodyPr>
          <a:lstStyle/>
          <a:p>
            <a:pPr marL="0" indent="0">
              <a:buNone/>
            </a:pPr>
            <a:r>
              <a:rPr lang="en-US" sz="1000" dirty="0" smtClean="0">
                <a:latin typeface="Tahoma" pitchFamily="34" charset="0"/>
                <a:ea typeface="Tahoma" pitchFamily="34" charset="0"/>
                <a:cs typeface="Tahoma" pitchFamily="34" charset="0"/>
              </a:rPr>
              <a:t>NOTE: Proportion </a:t>
            </a:r>
            <a:r>
              <a:rPr lang="en-US" sz="1000" dirty="0">
                <a:latin typeface="Tahoma" pitchFamily="34" charset="0"/>
                <a:ea typeface="Tahoma" pitchFamily="34" charset="0"/>
                <a:cs typeface="Tahoma" pitchFamily="34" charset="0"/>
              </a:rPr>
              <a:t>of homes with an operating radon mitigation system for persons living in homes at risk for radon </a:t>
            </a:r>
            <a:r>
              <a:rPr lang="en-US" sz="1000" dirty="0" smtClean="0">
                <a:latin typeface="Tahoma" pitchFamily="34" charset="0"/>
                <a:ea typeface="Tahoma" pitchFamily="34" charset="0"/>
                <a:cs typeface="Tahoma" pitchFamily="34" charset="0"/>
              </a:rPr>
              <a:t>exposure.</a:t>
            </a:r>
            <a:endParaRPr lang="en-US" sz="1000" dirty="0">
              <a:latin typeface="Tahoma" pitchFamily="34" charset="0"/>
              <a:ea typeface="Tahoma" pitchFamily="34" charset="0"/>
              <a:cs typeface="Tahoma" pitchFamily="34" charset="0"/>
            </a:endParaRPr>
          </a:p>
        </p:txBody>
      </p:sp>
      <p:sp>
        <p:nvSpPr>
          <p:cNvPr id="18" name="TextBox 13"/>
          <p:cNvSpPr txBox="1"/>
          <p:nvPr/>
        </p:nvSpPr>
        <p:spPr>
          <a:xfrm>
            <a:off x="358524" y="1156746"/>
            <a:ext cx="1981200" cy="369332"/>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800" b="1" dirty="0" smtClean="0">
                <a:solidFill>
                  <a:prstClr val="black"/>
                </a:solidFill>
                <a:latin typeface="Tahoma" pitchFamily="34" charset="0"/>
                <a:ea typeface="Tahoma" pitchFamily="34" charset="0"/>
                <a:cs typeface="Tahoma" pitchFamily="34" charset="0"/>
              </a:rPr>
              <a:t>Percent</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000" dirty="0" smtClean="0">
                <a:solidFill>
                  <a:prstClr val="black"/>
                </a:solidFill>
                <a:latin typeface="Tahoma" pitchFamily="34" charset="0"/>
                <a:ea typeface="Tahoma" pitchFamily="34" charset="0"/>
                <a:cs typeface="Tahoma" pitchFamily="34" charset="0"/>
              </a:rPr>
              <a:t>SOURCE: </a:t>
            </a:r>
            <a:r>
              <a:rPr lang="en-US" sz="1000" dirty="0">
                <a:solidFill>
                  <a:prstClr val="black"/>
                </a:solidFill>
                <a:latin typeface="Tahoma" pitchFamily="34" charset="0"/>
                <a:ea typeface="Tahoma" pitchFamily="34" charset="0"/>
                <a:cs typeface="Tahoma" pitchFamily="34" charset="0"/>
              </a:rPr>
              <a:t>Homes with Radon Mitigation Systems, Radon Vent </a:t>
            </a:r>
            <a:r>
              <a:rPr lang="en-US" sz="1000" dirty="0" smtClean="0">
                <a:solidFill>
                  <a:prstClr val="black"/>
                </a:solidFill>
                <a:latin typeface="Tahoma" pitchFamily="34" charset="0"/>
                <a:ea typeface="Tahoma" pitchFamily="34" charset="0"/>
                <a:cs typeface="Tahoma" pitchFamily="34" charset="0"/>
              </a:rPr>
              <a:t>Fan </a:t>
            </a:r>
            <a:r>
              <a:rPr lang="en-US" sz="1000" dirty="0">
                <a:solidFill>
                  <a:prstClr val="black"/>
                </a:solidFill>
                <a:latin typeface="Tahoma" pitchFamily="34" charset="0"/>
                <a:ea typeface="Tahoma" pitchFamily="34" charset="0"/>
                <a:cs typeface="Tahoma" pitchFamily="34" charset="0"/>
              </a:rPr>
              <a:t>Manufacturers.</a:t>
            </a:r>
          </a:p>
        </p:txBody>
      </p:sp>
      <p:sp>
        <p:nvSpPr>
          <p:cNvPr id="20" name="Rectangle 19"/>
          <p:cNvSpPr/>
          <p:nvPr/>
        </p:nvSpPr>
        <p:spPr>
          <a:xfrm>
            <a:off x="5486400" y="2237498"/>
            <a:ext cx="2689401"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30%</a:t>
            </a:r>
            <a:endParaRPr lang="en-US" sz="1400" b="1" dirty="0">
              <a:solidFill>
                <a:prstClr val="black"/>
              </a:solidFill>
              <a:latin typeface="Tahoma" pitchFamily="34" charset="0"/>
              <a:ea typeface="Tahoma" pitchFamily="34" charset="0"/>
              <a:cs typeface="Tahoma" pitchFamily="34" charset="0"/>
            </a:endParaRPr>
          </a:p>
        </p:txBody>
      </p:sp>
      <p:cxnSp>
        <p:nvCxnSpPr>
          <p:cNvPr id="10" name="Straight Connector 9" descr="This line is a representation of the Healthy People 2020 Target for homes with an operating radon mitigation system." title="Operating Mitigation System HP2020 Target"/>
          <p:cNvCxnSpPr/>
          <p:nvPr/>
        </p:nvCxnSpPr>
        <p:spPr>
          <a:xfrm>
            <a:off x="4343400" y="2573107"/>
            <a:ext cx="3810000"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16</a:t>
            </a:fld>
            <a:endParaRPr lang="en-US" sz="1200" dirty="0">
              <a:solidFill>
                <a:srgbClr val="898989"/>
              </a:solidFill>
            </a:endParaRPr>
          </a:p>
        </p:txBody>
      </p:sp>
      <p:sp>
        <p:nvSpPr>
          <p:cNvPr id="2" name="Title 1"/>
          <p:cNvSpPr>
            <a:spLocks noGrp="1"/>
          </p:cNvSpPr>
          <p:nvPr>
            <p:ph type="title" idx="4294967295"/>
          </p:nvPr>
        </p:nvSpPr>
        <p:spPr>
          <a:xfrm>
            <a:off x="0" y="71250"/>
            <a:ext cx="9144000" cy="1066800"/>
          </a:xfrm>
        </p:spPr>
        <p:txBody>
          <a:bodyPr>
            <a:noAutofit/>
          </a:bodyPr>
          <a:lstStyle/>
          <a:p>
            <a:r>
              <a:rPr lang="en-US" sz="3000" b="1" dirty="0" smtClean="0">
                <a:solidFill>
                  <a:srgbClr val="003F72"/>
                </a:solidFill>
                <a:latin typeface="Tahoma" pitchFamily="34" charset="0"/>
                <a:ea typeface="Tahoma" pitchFamily="34" charset="0"/>
                <a:cs typeface="Tahoma" pitchFamily="34" charset="0"/>
              </a:rPr>
              <a:t>Homes </a:t>
            </a:r>
            <a:r>
              <a:rPr lang="en-US" sz="3000" b="1" dirty="0">
                <a:solidFill>
                  <a:srgbClr val="003F72"/>
                </a:solidFill>
                <a:latin typeface="Tahoma" pitchFamily="34" charset="0"/>
                <a:ea typeface="Tahoma" pitchFamily="34" charset="0"/>
                <a:cs typeface="Tahoma" pitchFamily="34" charset="0"/>
              </a:rPr>
              <a:t>with an </a:t>
            </a:r>
            <a:r>
              <a:rPr lang="en-US" sz="3000" b="1" dirty="0" smtClean="0">
                <a:solidFill>
                  <a:srgbClr val="003F72"/>
                </a:solidFill>
                <a:latin typeface="Tahoma" pitchFamily="34" charset="0"/>
                <a:ea typeface="Tahoma" pitchFamily="34" charset="0"/>
                <a:cs typeface="Tahoma" pitchFamily="34" charset="0"/>
              </a:rPr>
              <a:t>Operating Radon </a:t>
            </a:r>
            <a:br>
              <a:rPr lang="en-US" sz="3000" b="1" dirty="0" smtClean="0">
                <a:solidFill>
                  <a:srgbClr val="003F72"/>
                </a:solidFill>
                <a:latin typeface="Tahoma" pitchFamily="34" charset="0"/>
                <a:ea typeface="Tahoma" pitchFamily="34" charset="0"/>
                <a:cs typeface="Tahoma" pitchFamily="34" charset="0"/>
              </a:rPr>
            </a:br>
            <a:r>
              <a:rPr lang="en-US" sz="3000" b="1" dirty="0" smtClean="0">
                <a:solidFill>
                  <a:srgbClr val="003F72"/>
                </a:solidFill>
                <a:latin typeface="Tahoma" pitchFamily="34" charset="0"/>
                <a:ea typeface="Tahoma" pitchFamily="34" charset="0"/>
                <a:cs typeface="Tahoma" pitchFamily="34" charset="0"/>
              </a:rPr>
              <a:t>Mitigation System </a:t>
            </a:r>
            <a:endParaRPr lang="en-US" sz="3000" b="1" dirty="0">
              <a:solidFill>
                <a:srgbClr val="003F72"/>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05366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491741371"/>
              </p:ext>
            </p:extLst>
          </p:nvPr>
        </p:nvGraphicFramePr>
        <p:xfrm>
          <a:off x="228600" y="1314115"/>
          <a:ext cx="8534400" cy="4477085"/>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4"/>
          <p:cNvSpPr txBox="1">
            <a:spLocks/>
          </p:cNvSpPr>
          <p:nvPr/>
        </p:nvSpPr>
        <p:spPr>
          <a:xfrm>
            <a:off x="0" y="6477000"/>
            <a:ext cx="7113588"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itchFamily="34" charset="0"/>
                <a:ea typeface="Tahoma" pitchFamily="34" charset="0"/>
                <a:cs typeface="Tahoma" pitchFamily="34" charset="0"/>
              </a:rPr>
              <a:t>SOURCE: Fourth National Report on Human Exposure to Environmental Chemicals, Updated Tables, August, </a:t>
            </a:r>
            <a:r>
              <a:rPr lang="en-US" sz="1000" dirty="0" smtClean="0">
                <a:solidFill>
                  <a:prstClr val="black"/>
                </a:solidFill>
                <a:latin typeface="Tahoma" pitchFamily="34" charset="0"/>
                <a:ea typeface="Tahoma" pitchFamily="34" charset="0"/>
                <a:cs typeface="Tahoma" pitchFamily="34" charset="0"/>
              </a:rPr>
              <a:t>2014; National </a:t>
            </a:r>
            <a:r>
              <a:rPr lang="en-US" sz="1000" dirty="0">
                <a:solidFill>
                  <a:prstClr val="black"/>
                </a:solidFill>
                <a:latin typeface="Tahoma" pitchFamily="34" charset="0"/>
                <a:ea typeface="Tahoma" pitchFamily="34" charset="0"/>
                <a:cs typeface="Tahoma" pitchFamily="34" charset="0"/>
              </a:rPr>
              <a:t>Health and Nutrition Examination Survey (NHANES), CDC/NCHS.</a:t>
            </a:r>
          </a:p>
        </p:txBody>
      </p:sp>
      <p:sp>
        <p:nvSpPr>
          <p:cNvPr id="10" name="Text Placeholder 16"/>
          <p:cNvSpPr txBox="1">
            <a:spLocks/>
          </p:cNvSpPr>
          <p:nvPr/>
        </p:nvSpPr>
        <p:spPr>
          <a:xfrm>
            <a:off x="30163" y="5982120"/>
            <a:ext cx="6961187" cy="6363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The measure tracks the top 5% (highest concentration) of arsenic in the population.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*In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the literature this is referred to as the 95</a:t>
            </a:r>
            <a:r>
              <a:rPr lang="en-US" sz="1000" baseline="30000" dirty="0" smtClean="0">
                <a:solidFill>
                  <a:prstClr val="black"/>
                </a:solidFill>
                <a:latin typeface="Tahoma" panose="020B0604030504040204" pitchFamily="34" charset="0"/>
                <a:ea typeface="Tahoma" panose="020B0604030504040204" pitchFamily="34" charset="0"/>
                <a:cs typeface="Tahoma" panose="020B0604030504040204" pitchFamily="34" charset="0"/>
              </a:rPr>
              <a:t>th</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percentile.  The measure is micrograms per gram in urine, and is creatinine-adjusted to account for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in person-to-person and time of day differences in urine dilution.</a:t>
            </a:r>
          </a:p>
        </p:txBody>
      </p:sp>
      <p:sp>
        <p:nvSpPr>
          <p:cNvPr id="11" name="Text Placeholder 8"/>
          <p:cNvSpPr txBox="1">
            <a:spLocks/>
          </p:cNvSpPr>
          <p:nvPr/>
        </p:nvSpPr>
        <p:spPr>
          <a:xfrm>
            <a:off x="7239000" y="6315073"/>
            <a:ext cx="1600200" cy="457202"/>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EH-20.1</a:t>
            </a:r>
          </a:p>
          <a:p>
            <a:pPr algn="ctr">
              <a:spcBef>
                <a:spcPts val="0"/>
              </a:spcBef>
            </a:pP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Decrease </a:t>
            </a:r>
            <a:r>
              <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rPr>
              <a:t>desired</a:t>
            </a:r>
          </a:p>
          <a:p>
            <a:pPr algn="ctr">
              <a:spcBef>
                <a:spcPts val="0"/>
              </a:spcBef>
            </a:pPr>
            <a:endParaRPr lang="en-US" sz="1200" dirty="0" smtClean="0">
              <a:solidFill>
                <a:prstClr val="black"/>
              </a:solidFill>
              <a:latin typeface="Tahoma" pitchFamily="34" charset="0"/>
              <a:ea typeface="Tahoma" pitchFamily="34" charset="0"/>
              <a:cs typeface="Tahoma" pitchFamily="34" charset="0"/>
            </a:endParaRPr>
          </a:p>
        </p:txBody>
      </p:sp>
      <p:grpSp>
        <p:nvGrpSpPr>
          <p:cNvPr id="7" name="Group 6" descr="Symbols representing the data for 2003-2004" title="Legend symbol for 2003-2004 data"/>
          <p:cNvGrpSpPr/>
          <p:nvPr/>
        </p:nvGrpSpPr>
        <p:grpSpPr>
          <a:xfrm>
            <a:off x="3352800" y="1178955"/>
            <a:ext cx="1125185" cy="276999"/>
            <a:chOff x="5391150" y="1178955"/>
            <a:chExt cx="1125185" cy="276999"/>
          </a:xfrm>
        </p:grpSpPr>
        <p:sp>
          <p:nvSpPr>
            <p:cNvPr id="23" name="Rectangle 22"/>
            <p:cNvSpPr/>
            <p:nvPr/>
          </p:nvSpPr>
          <p:spPr>
            <a:xfrm>
              <a:off x="5391150" y="1236077"/>
              <a:ext cx="228600" cy="169277"/>
            </a:xfrm>
            <a:prstGeom prst="rect">
              <a:avLst/>
            </a:prstGeom>
            <a:solidFill>
              <a:srgbClr val="D7E4B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5600700" y="1178955"/>
              <a:ext cx="915635" cy="276999"/>
            </a:xfrm>
            <a:prstGeom prst="rect">
              <a:avLst/>
            </a:prstGeom>
            <a:noFill/>
          </p:spPr>
          <p:txBody>
            <a:bodyPr wrap="none" rtlCol="0">
              <a:spAutoFit/>
            </a:bodyPr>
            <a:lstStyle/>
            <a:p>
              <a:r>
                <a:rPr lang="en-US" sz="1200" dirty="0" smtClean="0">
                  <a:solidFill>
                    <a:prstClr val="black"/>
                  </a:solidFill>
                </a:rPr>
                <a:t>2003-2004</a:t>
              </a:r>
              <a:endParaRPr lang="en-US" sz="1200" dirty="0">
                <a:solidFill>
                  <a:prstClr val="black"/>
                </a:solidFill>
              </a:endParaRPr>
            </a:p>
          </p:txBody>
        </p:sp>
      </p:grpSp>
      <p:grpSp>
        <p:nvGrpSpPr>
          <p:cNvPr id="8" name="Group 7" descr="Symbol representing data for 2009-2010." title="Legend symbol for 2009-2010 "/>
          <p:cNvGrpSpPr/>
          <p:nvPr/>
        </p:nvGrpSpPr>
        <p:grpSpPr>
          <a:xfrm>
            <a:off x="4972050" y="1178955"/>
            <a:ext cx="1133475" cy="276999"/>
            <a:chOff x="7010400" y="1178955"/>
            <a:chExt cx="1133475" cy="276999"/>
          </a:xfrm>
        </p:grpSpPr>
        <p:sp>
          <p:nvSpPr>
            <p:cNvPr id="24" name="Rectangle 23"/>
            <p:cNvSpPr/>
            <p:nvPr/>
          </p:nvSpPr>
          <p:spPr>
            <a:xfrm>
              <a:off x="7010400" y="1236077"/>
              <a:ext cx="228600" cy="169277"/>
            </a:xfrm>
            <a:prstGeom prst="rect">
              <a:avLst/>
            </a:prstGeom>
            <a:solidFill>
              <a:srgbClr val="4F622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7228240" y="1178955"/>
              <a:ext cx="915635" cy="276999"/>
            </a:xfrm>
            <a:prstGeom prst="rect">
              <a:avLst/>
            </a:prstGeom>
            <a:noFill/>
          </p:spPr>
          <p:txBody>
            <a:bodyPr wrap="none" rtlCol="0">
              <a:spAutoFit/>
            </a:bodyPr>
            <a:lstStyle/>
            <a:p>
              <a:r>
                <a:rPr lang="en-US" sz="1200" dirty="0" smtClean="0">
                  <a:solidFill>
                    <a:prstClr val="black"/>
                  </a:solidFill>
                </a:rPr>
                <a:t>2009-2010</a:t>
              </a:r>
              <a:endParaRPr lang="en-US" sz="1200" dirty="0">
                <a:solidFill>
                  <a:prstClr val="black"/>
                </a:solidFill>
              </a:endParaRPr>
            </a:p>
          </p:txBody>
        </p:sp>
      </p:grpSp>
      <p:sp>
        <p:nvSpPr>
          <p:cNvPr id="34" name="Text Box 28"/>
          <p:cNvSpPr txBox="1">
            <a:spLocks noChangeArrowheads="1"/>
          </p:cNvSpPr>
          <p:nvPr/>
        </p:nvSpPr>
        <p:spPr bwMode="auto">
          <a:xfrm>
            <a:off x="1987656" y="5251607"/>
            <a:ext cx="1179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Total</a:t>
            </a:r>
            <a:endParaRPr lang="en-US" dirty="0">
              <a:solidFill>
                <a:prstClr val="black"/>
              </a:solidFill>
            </a:endParaRPr>
          </a:p>
        </p:txBody>
      </p:sp>
      <p:sp>
        <p:nvSpPr>
          <p:cNvPr id="40" name="Text Box 28"/>
          <p:cNvSpPr txBox="1">
            <a:spLocks noChangeArrowheads="1"/>
          </p:cNvSpPr>
          <p:nvPr/>
        </p:nvSpPr>
        <p:spPr bwMode="auto">
          <a:xfrm>
            <a:off x="4038600" y="5251607"/>
            <a:ext cx="15320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12-19 years</a:t>
            </a:r>
            <a:endParaRPr lang="en-US" dirty="0">
              <a:solidFill>
                <a:prstClr val="black"/>
              </a:solidFill>
            </a:endParaRPr>
          </a:p>
        </p:txBody>
      </p:sp>
      <p:sp>
        <p:nvSpPr>
          <p:cNvPr id="41" name="Text Box 28"/>
          <p:cNvSpPr txBox="1">
            <a:spLocks noChangeArrowheads="1"/>
          </p:cNvSpPr>
          <p:nvPr/>
        </p:nvSpPr>
        <p:spPr bwMode="auto">
          <a:xfrm>
            <a:off x="5972300" y="5232892"/>
            <a:ext cx="2133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20 years and over</a:t>
            </a:r>
            <a:endParaRPr lang="en-US" dirty="0">
              <a:solidFill>
                <a:prstClr val="black"/>
              </a:solidFill>
            </a:endParaRPr>
          </a:p>
        </p:txBody>
      </p:sp>
      <p:sp>
        <p:nvSpPr>
          <p:cNvPr id="43" name="Rectangle 42"/>
          <p:cNvSpPr/>
          <p:nvPr/>
        </p:nvSpPr>
        <p:spPr>
          <a:xfrm>
            <a:off x="2671950" y="3791202"/>
            <a:ext cx="2380643"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35.28</a:t>
            </a:r>
            <a:endParaRPr lang="en-US" sz="1400" b="1" dirty="0">
              <a:solidFill>
                <a:prstClr val="black"/>
              </a:solidFill>
              <a:latin typeface="Tahoma" pitchFamily="34" charset="0"/>
              <a:ea typeface="Tahoma" pitchFamily="34" charset="0"/>
              <a:cs typeface="Tahoma" pitchFamily="34" charset="0"/>
            </a:endParaRPr>
          </a:p>
        </p:txBody>
      </p:sp>
      <p:sp>
        <p:nvSpPr>
          <p:cNvPr id="26" name="TextBox 13"/>
          <p:cNvSpPr txBox="1"/>
          <p:nvPr/>
        </p:nvSpPr>
        <p:spPr>
          <a:xfrm>
            <a:off x="535104" y="1066800"/>
            <a:ext cx="18288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µg/g creatinine</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rPr>
              <a:pPr algn="r">
                <a:defRPr/>
              </a:pPr>
              <a:t>17</a:t>
            </a:fld>
            <a:endParaRPr lang="en-US" sz="1200" dirty="0">
              <a:solidFill>
                <a:srgbClr val="898989"/>
              </a:solidFill>
            </a:endParaRPr>
          </a:p>
        </p:txBody>
      </p:sp>
      <p:sp>
        <p:nvSpPr>
          <p:cNvPr id="2" name="Title 1"/>
          <p:cNvSpPr>
            <a:spLocks noGrp="1"/>
          </p:cNvSpPr>
          <p:nvPr>
            <p:ph type="title" idx="4294967295"/>
          </p:nvPr>
        </p:nvSpPr>
        <p:spPr>
          <a:xfrm>
            <a:off x="81888" y="23750"/>
            <a:ext cx="8953500" cy="1066800"/>
          </a:xfrm>
        </p:spPr>
        <p:txBody>
          <a:bodyPr>
            <a:noAutofit/>
          </a:bodyPr>
          <a:lstStyle/>
          <a:p>
            <a:pPr marL="342900" lvl="0" indent="-342900" eaLnBrk="0" fontAlgn="base" hangingPunct="0">
              <a:spcBef>
                <a:spcPct val="10000"/>
              </a:spcBef>
              <a:spcAft>
                <a:spcPct val="0"/>
              </a:spcAft>
            </a:pPr>
            <a:r>
              <a:rPr lang="en-US" sz="28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High-End* Arsenic Exposure by Age</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850045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noChangeAspect="1"/>
          </p:cNvGraphicFramePr>
          <p:nvPr>
            <p:ph type="chart" sz="quarter" idx="4294967295"/>
            <p:extLst>
              <p:ext uri="{D42A27DB-BD31-4B8C-83A1-F6EECF244321}">
                <p14:modId xmlns:p14="http://schemas.microsoft.com/office/powerpoint/2010/main" val="1921877294"/>
              </p:ext>
            </p:extLst>
          </p:nvPr>
        </p:nvGraphicFramePr>
        <p:xfrm>
          <a:off x="228600" y="1161715"/>
          <a:ext cx="8449056" cy="4432314"/>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16"/>
          <p:cNvSpPr txBox="1">
            <a:spLocks/>
          </p:cNvSpPr>
          <p:nvPr/>
        </p:nvSpPr>
        <p:spPr>
          <a:xfrm>
            <a:off x="157" y="5722138"/>
            <a:ext cx="6961187" cy="75056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a:t>
            </a:r>
            <a:r>
              <a:rPr lang="en-US" sz="1000" dirty="0">
                <a:solidFill>
                  <a:prstClr val="black"/>
                </a:solidFill>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Indicates Healthy People 2020 baseline year for this measure. Respondents were asked to select one or more races. The categories black and white include persons who reported only one racial group and exclude persons of Hispanic origin. Persons of Hispanic origin may be of any race</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The measure tracks the top 5% (highest concentration)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of lead in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the population</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In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the literature this is referred to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as the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95</a:t>
            </a:r>
            <a:r>
              <a:rPr lang="en-US" sz="10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th</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percentile.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The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measure is micrograms per deciliter of blood.</a:t>
            </a: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 Box 4"/>
          <p:cNvSpPr txBox="1">
            <a:spLocks noChangeArrowheads="1"/>
          </p:cNvSpPr>
          <p:nvPr/>
        </p:nvSpPr>
        <p:spPr bwMode="auto">
          <a:xfrm>
            <a:off x="3686175" y="4953000"/>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a:solidFill>
                  <a:prstClr val="black"/>
                </a:solidFill>
              </a:rPr>
              <a:t>Black</a:t>
            </a:r>
          </a:p>
        </p:txBody>
      </p:sp>
      <p:sp>
        <p:nvSpPr>
          <p:cNvPr id="29" name="Text Box 15"/>
          <p:cNvSpPr txBox="1">
            <a:spLocks noChangeArrowheads="1"/>
          </p:cNvSpPr>
          <p:nvPr/>
        </p:nvSpPr>
        <p:spPr bwMode="auto">
          <a:xfrm>
            <a:off x="4949825" y="4953000"/>
            <a:ext cx="803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a:solidFill>
                  <a:prstClr val="black"/>
                </a:solidFill>
              </a:rPr>
              <a:t>White</a:t>
            </a:r>
          </a:p>
        </p:txBody>
      </p:sp>
      <p:sp>
        <p:nvSpPr>
          <p:cNvPr id="30" name="Text Box 16"/>
          <p:cNvSpPr txBox="1">
            <a:spLocks noChangeArrowheads="1"/>
          </p:cNvSpPr>
          <p:nvPr/>
        </p:nvSpPr>
        <p:spPr bwMode="auto">
          <a:xfrm>
            <a:off x="7254875" y="4953000"/>
            <a:ext cx="987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a:solidFill>
                  <a:prstClr val="black"/>
                </a:solidFill>
              </a:rPr>
              <a:t>Female </a:t>
            </a:r>
          </a:p>
        </p:txBody>
      </p:sp>
      <p:sp>
        <p:nvSpPr>
          <p:cNvPr id="35" name="Text Box 17"/>
          <p:cNvSpPr txBox="1">
            <a:spLocks noChangeArrowheads="1"/>
          </p:cNvSpPr>
          <p:nvPr/>
        </p:nvSpPr>
        <p:spPr bwMode="auto">
          <a:xfrm>
            <a:off x="6096000" y="4953000"/>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smtClean="0">
                <a:solidFill>
                  <a:prstClr val="black"/>
                </a:solidFill>
              </a:rPr>
              <a:t>Male</a:t>
            </a:r>
            <a:endParaRPr lang="en-US" sz="1400" dirty="0">
              <a:solidFill>
                <a:prstClr val="black"/>
              </a:solidFill>
            </a:endParaRPr>
          </a:p>
        </p:txBody>
      </p:sp>
      <p:sp>
        <p:nvSpPr>
          <p:cNvPr id="39" name="Text Box 28"/>
          <p:cNvSpPr txBox="1">
            <a:spLocks noChangeArrowheads="1"/>
          </p:cNvSpPr>
          <p:nvPr/>
        </p:nvSpPr>
        <p:spPr bwMode="auto">
          <a:xfrm>
            <a:off x="1371600" y="4953000"/>
            <a:ext cx="914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Total</a:t>
            </a:r>
            <a:endParaRPr lang="en-US" dirty="0">
              <a:solidFill>
                <a:prstClr val="black"/>
              </a:solidFill>
            </a:endParaRPr>
          </a:p>
        </p:txBody>
      </p:sp>
      <p:grpSp>
        <p:nvGrpSpPr>
          <p:cNvPr id="6" name="Group 5" descr="Symbols representing the data for 1999-2000&#10;" title="Legend symbol"/>
          <p:cNvGrpSpPr/>
          <p:nvPr/>
        </p:nvGrpSpPr>
        <p:grpSpPr>
          <a:xfrm>
            <a:off x="2735263" y="990600"/>
            <a:ext cx="1128795" cy="276999"/>
            <a:chOff x="3992563" y="1178955"/>
            <a:chExt cx="1128795" cy="276999"/>
          </a:xfrm>
        </p:grpSpPr>
        <p:sp>
          <p:nvSpPr>
            <p:cNvPr id="22" name="Rectangle 21"/>
            <p:cNvSpPr/>
            <p:nvPr/>
          </p:nvSpPr>
          <p:spPr>
            <a:xfrm>
              <a:off x="3992563" y="1236077"/>
              <a:ext cx="228600" cy="169277"/>
            </a:xfrm>
            <a:prstGeom prst="rect">
              <a:avLst/>
            </a:prstGeom>
            <a:solidFill>
              <a:srgbClr val="D7E4B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4205723" y="1178955"/>
              <a:ext cx="915635" cy="276999"/>
            </a:xfrm>
            <a:prstGeom prst="rect">
              <a:avLst/>
            </a:prstGeom>
            <a:noFill/>
          </p:spPr>
          <p:txBody>
            <a:bodyPr wrap="none" rtlCol="0">
              <a:spAutoFit/>
            </a:bodyPr>
            <a:lstStyle/>
            <a:p>
              <a:r>
                <a:rPr lang="en-US" sz="1200" dirty="0" smtClean="0">
                  <a:solidFill>
                    <a:prstClr val="black"/>
                  </a:solidFill>
                </a:rPr>
                <a:t>1999-2000</a:t>
              </a:r>
              <a:endParaRPr lang="en-US" sz="1200" dirty="0">
                <a:solidFill>
                  <a:prstClr val="black"/>
                </a:solidFill>
              </a:endParaRPr>
            </a:p>
          </p:txBody>
        </p:sp>
      </p:grpSp>
      <p:grpSp>
        <p:nvGrpSpPr>
          <p:cNvPr id="7" name="Group 6" descr="Symbols representing the data for 2003-2004" title="Legend symbol"/>
          <p:cNvGrpSpPr/>
          <p:nvPr/>
        </p:nvGrpSpPr>
        <p:grpSpPr>
          <a:xfrm>
            <a:off x="4238625" y="990600"/>
            <a:ext cx="1210145" cy="276999"/>
            <a:chOff x="5391150" y="1178955"/>
            <a:chExt cx="1210145" cy="276999"/>
          </a:xfrm>
        </p:grpSpPr>
        <p:sp>
          <p:nvSpPr>
            <p:cNvPr id="23" name="Rectangle 22"/>
            <p:cNvSpPr/>
            <p:nvPr/>
          </p:nvSpPr>
          <p:spPr>
            <a:xfrm>
              <a:off x="5391150" y="1236077"/>
              <a:ext cx="228600" cy="169277"/>
            </a:xfrm>
            <a:prstGeom prst="rect">
              <a:avLst/>
            </a:prstGeom>
            <a:solidFill>
              <a:srgbClr val="9BBB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5600700" y="1178955"/>
              <a:ext cx="1000595" cy="276999"/>
            </a:xfrm>
            <a:prstGeom prst="rect">
              <a:avLst/>
            </a:prstGeom>
            <a:noFill/>
          </p:spPr>
          <p:txBody>
            <a:bodyPr wrap="none" rtlCol="0">
              <a:spAutoFit/>
            </a:bodyPr>
            <a:lstStyle/>
            <a:p>
              <a:r>
                <a:rPr lang="en-US" sz="1200" dirty="0" smtClean="0">
                  <a:solidFill>
                    <a:prstClr val="black"/>
                  </a:solidFill>
                </a:rPr>
                <a:t>2003-2004</a:t>
              </a:r>
              <a:r>
                <a:rPr lang="en-US" sz="1200" baseline="30000" dirty="0" smtClean="0">
                  <a:solidFill>
                    <a:prstClr val="black"/>
                  </a:solidFill>
                </a:rPr>
                <a:t>†</a:t>
              </a:r>
              <a:endParaRPr lang="en-US" sz="1200" baseline="30000" dirty="0">
                <a:solidFill>
                  <a:prstClr val="black"/>
                </a:solidFill>
              </a:endParaRPr>
            </a:p>
          </p:txBody>
        </p:sp>
      </p:grpSp>
      <p:grpSp>
        <p:nvGrpSpPr>
          <p:cNvPr id="8" name="Group 7" descr="Symbols representing the data for 2011-2012" title="Legend symbol"/>
          <p:cNvGrpSpPr/>
          <p:nvPr/>
        </p:nvGrpSpPr>
        <p:grpSpPr>
          <a:xfrm>
            <a:off x="5857875" y="990600"/>
            <a:ext cx="1122062" cy="276999"/>
            <a:chOff x="7010400" y="1178955"/>
            <a:chExt cx="1122062" cy="276999"/>
          </a:xfrm>
        </p:grpSpPr>
        <p:sp>
          <p:nvSpPr>
            <p:cNvPr id="24" name="Rectangle 23"/>
            <p:cNvSpPr/>
            <p:nvPr/>
          </p:nvSpPr>
          <p:spPr>
            <a:xfrm>
              <a:off x="7010400" y="1236077"/>
              <a:ext cx="228600" cy="169277"/>
            </a:xfrm>
            <a:prstGeom prst="rect">
              <a:avLst/>
            </a:prstGeom>
            <a:solidFill>
              <a:srgbClr val="4F622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7228240" y="1178955"/>
              <a:ext cx="904222" cy="276999"/>
            </a:xfrm>
            <a:prstGeom prst="rect">
              <a:avLst/>
            </a:prstGeom>
            <a:noFill/>
          </p:spPr>
          <p:txBody>
            <a:bodyPr wrap="none" rtlCol="0">
              <a:spAutoFit/>
            </a:bodyPr>
            <a:lstStyle/>
            <a:p>
              <a:r>
                <a:rPr lang="en-US" sz="1200" dirty="0" smtClean="0">
                  <a:solidFill>
                    <a:prstClr val="black"/>
                  </a:solidFill>
                </a:rPr>
                <a:t>2011-2012</a:t>
              </a:r>
              <a:endParaRPr lang="en-US" sz="1200" dirty="0">
                <a:solidFill>
                  <a:prstClr val="black"/>
                </a:solidFill>
              </a:endParaRPr>
            </a:p>
          </p:txBody>
        </p:sp>
      </p:grpSp>
      <p:sp>
        <p:nvSpPr>
          <p:cNvPr id="33" name="Text Box 28"/>
          <p:cNvSpPr txBox="1">
            <a:spLocks noChangeArrowheads="1"/>
          </p:cNvSpPr>
          <p:nvPr/>
        </p:nvSpPr>
        <p:spPr bwMode="auto">
          <a:xfrm>
            <a:off x="2439310" y="4953000"/>
            <a:ext cx="115479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sz="1400" dirty="0" smtClean="0">
                <a:solidFill>
                  <a:prstClr val="black"/>
                </a:solidFill>
              </a:rPr>
              <a:t>Mexican</a:t>
            </a:r>
          </a:p>
          <a:p>
            <a:pPr algn="ctr"/>
            <a:r>
              <a:rPr lang="en-US" sz="1400" dirty="0" smtClean="0">
                <a:solidFill>
                  <a:prstClr val="black"/>
                </a:solidFill>
              </a:rPr>
              <a:t>American</a:t>
            </a:r>
            <a:endParaRPr lang="en-US" sz="1400" dirty="0">
              <a:solidFill>
                <a:prstClr val="black"/>
              </a:solidFill>
            </a:endParaRPr>
          </a:p>
        </p:txBody>
      </p:sp>
      <p:sp>
        <p:nvSpPr>
          <p:cNvPr id="34" name="TextBox 13"/>
          <p:cNvSpPr txBox="1"/>
          <p:nvPr/>
        </p:nvSpPr>
        <p:spPr>
          <a:xfrm>
            <a:off x="679830" y="975518"/>
            <a:ext cx="855546"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µg/</a:t>
            </a:r>
            <a:r>
              <a:rPr lang="en-US" sz="16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dL</a:t>
            </a:r>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Text Placeholder 8"/>
          <p:cNvSpPr txBox="1">
            <a:spLocks/>
          </p:cNvSpPr>
          <p:nvPr/>
        </p:nvSpPr>
        <p:spPr>
          <a:xfrm>
            <a:off x="7239000" y="6315073"/>
            <a:ext cx="1600200" cy="457202"/>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EH-20.3</a:t>
            </a:r>
          </a:p>
          <a:p>
            <a:pPr algn="ctr">
              <a:spcBef>
                <a:spcPts val="0"/>
              </a:spcBef>
            </a:pP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Decrease </a:t>
            </a:r>
            <a:r>
              <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rPr>
              <a:t>desired</a:t>
            </a:r>
          </a:p>
          <a:p>
            <a:pPr algn="ctr">
              <a:spcBef>
                <a:spcPts val="0"/>
              </a:spcBef>
            </a:pPr>
            <a:endParaRPr lang="en-US" sz="1200" dirty="0" smtClean="0">
              <a:solidFill>
                <a:prstClr val="black"/>
              </a:solidFill>
              <a:latin typeface="Tahoma" pitchFamily="34" charset="0"/>
              <a:ea typeface="Tahoma" pitchFamily="34" charset="0"/>
              <a:cs typeface="Tahoma" pitchFamily="34" charset="0"/>
            </a:endParaRPr>
          </a:p>
        </p:txBody>
      </p:sp>
      <p:sp>
        <p:nvSpPr>
          <p:cNvPr id="42" name="Rectangle 41"/>
          <p:cNvSpPr/>
          <p:nvPr/>
        </p:nvSpPr>
        <p:spPr>
          <a:xfrm>
            <a:off x="6400800" y="2438400"/>
            <a:ext cx="2380643"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2.94</a:t>
            </a:r>
            <a:endParaRPr lang="en-US" sz="1400" b="1" dirty="0">
              <a:solidFill>
                <a:prstClr val="black"/>
              </a:solidFill>
              <a:latin typeface="Tahoma" pitchFamily="34" charset="0"/>
              <a:ea typeface="Tahoma" pitchFamily="34" charset="0"/>
              <a:cs typeface="Tahoma" pitchFamily="34" charset="0"/>
            </a:endParaRPr>
          </a:p>
        </p:txBody>
      </p:sp>
      <p:cxnSp>
        <p:nvCxnSpPr>
          <p:cNvPr id="5" name="Straight Arrow Connector 4" descr="This symbols represents the confidence interval for this data point." title="Lead Exposure"/>
          <p:cNvCxnSpPr/>
          <p:nvPr/>
        </p:nvCxnSpPr>
        <p:spPr>
          <a:xfrm>
            <a:off x="7162800" y="2746177"/>
            <a:ext cx="0" cy="91142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 name="Text Placeholder 4"/>
          <p:cNvSpPr txBox="1">
            <a:spLocks/>
          </p:cNvSpPr>
          <p:nvPr/>
        </p:nvSpPr>
        <p:spPr>
          <a:xfrm>
            <a:off x="0" y="6477000"/>
            <a:ext cx="7113588"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itchFamily="34" charset="0"/>
                <a:ea typeface="Tahoma" pitchFamily="34" charset="0"/>
                <a:cs typeface="Tahoma" pitchFamily="34" charset="0"/>
              </a:rPr>
              <a:t>SOURCE: Fourth National Report on Human Exposure to Environmental Chemicals, Updated Tables, August, </a:t>
            </a:r>
            <a:r>
              <a:rPr lang="en-US" sz="1000" dirty="0" smtClean="0">
                <a:solidFill>
                  <a:prstClr val="black"/>
                </a:solidFill>
                <a:latin typeface="Tahoma" pitchFamily="34" charset="0"/>
                <a:ea typeface="Tahoma" pitchFamily="34" charset="0"/>
                <a:cs typeface="Tahoma" pitchFamily="34" charset="0"/>
              </a:rPr>
              <a:t>2014; National </a:t>
            </a:r>
            <a:r>
              <a:rPr lang="en-US" sz="1000" dirty="0">
                <a:solidFill>
                  <a:prstClr val="black"/>
                </a:solidFill>
                <a:latin typeface="Tahoma" pitchFamily="34" charset="0"/>
                <a:ea typeface="Tahoma" pitchFamily="34" charset="0"/>
                <a:cs typeface="Tahoma" pitchFamily="34" charset="0"/>
              </a:rPr>
              <a:t>Health and Nutrition Examination Survey (NHANES), CDC/NCHS.</a:t>
            </a: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rPr>
              <a:pPr algn="r">
                <a:defRPr/>
              </a:pPr>
              <a:t>18</a:t>
            </a:fld>
            <a:endParaRPr lang="en-US" sz="1200" dirty="0">
              <a:solidFill>
                <a:srgbClr val="898989"/>
              </a:solidFill>
            </a:endParaRPr>
          </a:p>
        </p:txBody>
      </p:sp>
      <p:sp>
        <p:nvSpPr>
          <p:cNvPr id="2" name="Title 1"/>
          <p:cNvSpPr>
            <a:spLocks noGrp="1" noChangeAspect="1"/>
          </p:cNvSpPr>
          <p:nvPr>
            <p:ph type="title" idx="4294967295"/>
          </p:nvPr>
        </p:nvSpPr>
        <p:spPr>
          <a:xfrm>
            <a:off x="81887" y="23750"/>
            <a:ext cx="9004356" cy="1045464"/>
          </a:xfrm>
        </p:spPr>
        <p:txBody>
          <a:bodyPr>
            <a:noAutofit/>
          </a:bodyPr>
          <a:lstStyle/>
          <a:p>
            <a:pPr marL="342900" lvl="0" indent="-342900" eaLnBrk="0" fontAlgn="base" hangingPunct="0">
              <a:spcBef>
                <a:spcPct val="10000"/>
              </a:spcBef>
              <a:spcAft>
                <a:spcPct val="0"/>
              </a:spcAft>
            </a:pPr>
            <a:r>
              <a:rPr lang="en-US" sz="26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High-End* </a:t>
            </a:r>
            <a:r>
              <a:rPr lang="en-US" sz="2600" b="1" dirty="0">
                <a:solidFill>
                  <a:schemeClr val="tx2"/>
                </a:solidFill>
                <a:latin typeface="Tahoma" panose="020B0604030504040204" pitchFamily="34" charset="0"/>
                <a:ea typeface="Tahoma" panose="020B0604030504040204" pitchFamily="34" charset="0"/>
                <a:cs typeface="Tahoma" panose="020B0604030504040204" pitchFamily="34" charset="0"/>
              </a:rPr>
              <a:t>Lead Exposure </a:t>
            </a:r>
            <a:r>
              <a:rPr lang="en-US" sz="26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by Race/Ethnicity and Sex</a:t>
            </a:r>
            <a:endParaRPr lang="en-US" sz="26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191378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noChangeAspect="1"/>
          </p:cNvGraphicFramePr>
          <p:nvPr>
            <p:ph type="chart" sz="quarter" idx="4294967295"/>
            <p:extLst>
              <p:ext uri="{D42A27DB-BD31-4B8C-83A1-F6EECF244321}">
                <p14:modId xmlns:p14="http://schemas.microsoft.com/office/powerpoint/2010/main" val="2532619845"/>
              </p:ext>
            </p:extLst>
          </p:nvPr>
        </p:nvGraphicFramePr>
        <p:xfrm>
          <a:off x="228600" y="1314116"/>
          <a:ext cx="8363712" cy="438754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16"/>
          <p:cNvSpPr txBox="1">
            <a:spLocks/>
          </p:cNvSpPr>
          <p:nvPr/>
        </p:nvSpPr>
        <p:spPr>
          <a:xfrm>
            <a:off x="30163" y="5990889"/>
            <a:ext cx="6961187" cy="4534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NOTES: I = 95% confidence interval. </a:t>
            </a:r>
            <a:r>
              <a:rPr lang="en-US" sz="1000" dirty="0">
                <a:solidFill>
                  <a:prstClr val="black"/>
                </a:solidFill>
              </a:rPr>
              <a:t>†</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Indicates Healthy People 2020 baseline year for this measure. The measure tracks the top 5% (highest concentration) of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lead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in the population. In the literature this is referred to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as the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95</a:t>
            </a:r>
            <a:r>
              <a:rPr lang="en-US" sz="10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th</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percentile*. The measure is micrograms per deciliter of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blood. </a:t>
            </a: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Text Box 28"/>
          <p:cNvSpPr txBox="1">
            <a:spLocks noChangeArrowheads="1"/>
          </p:cNvSpPr>
          <p:nvPr/>
        </p:nvSpPr>
        <p:spPr bwMode="auto">
          <a:xfrm>
            <a:off x="1560396" y="5232892"/>
            <a:ext cx="11828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1-5 years</a:t>
            </a:r>
            <a:endParaRPr lang="en-US" dirty="0">
              <a:solidFill>
                <a:prstClr val="black"/>
              </a:solidFill>
            </a:endParaRPr>
          </a:p>
        </p:txBody>
      </p:sp>
      <p:grpSp>
        <p:nvGrpSpPr>
          <p:cNvPr id="6" name="Group 5" descr="Symbols representing the data for 1999-2000" title="Legend symbol"/>
          <p:cNvGrpSpPr/>
          <p:nvPr/>
        </p:nvGrpSpPr>
        <p:grpSpPr>
          <a:xfrm>
            <a:off x="2735263" y="1178955"/>
            <a:ext cx="1128795" cy="276999"/>
            <a:chOff x="3992563" y="1178955"/>
            <a:chExt cx="1128795" cy="276999"/>
          </a:xfrm>
        </p:grpSpPr>
        <p:sp>
          <p:nvSpPr>
            <p:cNvPr id="22" name="Rectangle 21"/>
            <p:cNvSpPr/>
            <p:nvPr/>
          </p:nvSpPr>
          <p:spPr>
            <a:xfrm>
              <a:off x="3992563" y="1236077"/>
              <a:ext cx="228600" cy="169277"/>
            </a:xfrm>
            <a:prstGeom prst="rect">
              <a:avLst/>
            </a:prstGeom>
            <a:solidFill>
              <a:srgbClr val="D7E4BD"/>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4205723" y="1178955"/>
              <a:ext cx="915635" cy="276999"/>
            </a:xfrm>
            <a:prstGeom prst="rect">
              <a:avLst/>
            </a:prstGeom>
            <a:noFill/>
          </p:spPr>
          <p:txBody>
            <a:bodyPr wrap="none" rtlCol="0">
              <a:spAutoFit/>
            </a:bodyPr>
            <a:lstStyle/>
            <a:p>
              <a:r>
                <a:rPr lang="en-US" sz="1200" dirty="0" smtClean="0">
                  <a:solidFill>
                    <a:prstClr val="black"/>
                  </a:solidFill>
                </a:rPr>
                <a:t>1999-2000</a:t>
              </a:r>
              <a:endParaRPr lang="en-US" sz="1200" dirty="0">
                <a:solidFill>
                  <a:prstClr val="black"/>
                </a:solidFill>
              </a:endParaRPr>
            </a:p>
          </p:txBody>
        </p:sp>
      </p:grpSp>
      <p:grpSp>
        <p:nvGrpSpPr>
          <p:cNvPr id="7" name="Group 6" descr="Symbols representing the data for 2003-2004" title="Legend symbol"/>
          <p:cNvGrpSpPr/>
          <p:nvPr/>
        </p:nvGrpSpPr>
        <p:grpSpPr>
          <a:xfrm>
            <a:off x="4238625" y="1178955"/>
            <a:ext cx="1210145" cy="276999"/>
            <a:chOff x="5391150" y="1178955"/>
            <a:chExt cx="1210145" cy="276999"/>
          </a:xfrm>
        </p:grpSpPr>
        <p:sp>
          <p:nvSpPr>
            <p:cNvPr id="23" name="Rectangle 22"/>
            <p:cNvSpPr/>
            <p:nvPr/>
          </p:nvSpPr>
          <p:spPr>
            <a:xfrm>
              <a:off x="5391150" y="1236077"/>
              <a:ext cx="228600" cy="169277"/>
            </a:xfrm>
            <a:prstGeom prst="rect">
              <a:avLst/>
            </a:prstGeom>
            <a:solidFill>
              <a:srgbClr val="9BBB5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TextBox 30"/>
            <p:cNvSpPr txBox="1"/>
            <p:nvPr/>
          </p:nvSpPr>
          <p:spPr>
            <a:xfrm>
              <a:off x="5600700" y="1178955"/>
              <a:ext cx="1000595" cy="276999"/>
            </a:xfrm>
            <a:prstGeom prst="rect">
              <a:avLst/>
            </a:prstGeom>
            <a:noFill/>
          </p:spPr>
          <p:txBody>
            <a:bodyPr wrap="none" rtlCol="0">
              <a:spAutoFit/>
            </a:bodyPr>
            <a:lstStyle/>
            <a:p>
              <a:r>
                <a:rPr lang="en-US" sz="1200" dirty="0" smtClean="0">
                  <a:solidFill>
                    <a:prstClr val="black"/>
                  </a:solidFill>
                </a:rPr>
                <a:t>2003-2004</a:t>
              </a:r>
              <a:r>
                <a:rPr lang="en-US" sz="1200" baseline="30000" dirty="0" smtClean="0">
                  <a:solidFill>
                    <a:prstClr val="black"/>
                  </a:solidFill>
                </a:rPr>
                <a:t>†</a:t>
              </a:r>
              <a:endParaRPr lang="en-US" sz="1200" baseline="30000" dirty="0">
                <a:solidFill>
                  <a:prstClr val="black"/>
                </a:solidFill>
              </a:endParaRPr>
            </a:p>
          </p:txBody>
        </p:sp>
      </p:grpSp>
      <p:grpSp>
        <p:nvGrpSpPr>
          <p:cNvPr id="8" name="Group 7" descr="Symbols representing the data for 2011-2012" title="Legend symbol"/>
          <p:cNvGrpSpPr/>
          <p:nvPr/>
        </p:nvGrpSpPr>
        <p:grpSpPr>
          <a:xfrm>
            <a:off x="5857875" y="1178955"/>
            <a:ext cx="1122062" cy="276999"/>
            <a:chOff x="7010400" y="1178955"/>
            <a:chExt cx="1122062" cy="276999"/>
          </a:xfrm>
        </p:grpSpPr>
        <p:sp>
          <p:nvSpPr>
            <p:cNvPr id="24" name="Rectangle 23"/>
            <p:cNvSpPr/>
            <p:nvPr/>
          </p:nvSpPr>
          <p:spPr>
            <a:xfrm>
              <a:off x="7010400" y="1236077"/>
              <a:ext cx="228600" cy="169277"/>
            </a:xfrm>
            <a:prstGeom prst="rect">
              <a:avLst/>
            </a:prstGeom>
            <a:solidFill>
              <a:srgbClr val="4F6228"/>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TextBox 31"/>
            <p:cNvSpPr txBox="1"/>
            <p:nvPr/>
          </p:nvSpPr>
          <p:spPr>
            <a:xfrm>
              <a:off x="7228240" y="1178955"/>
              <a:ext cx="904222" cy="276999"/>
            </a:xfrm>
            <a:prstGeom prst="rect">
              <a:avLst/>
            </a:prstGeom>
            <a:noFill/>
          </p:spPr>
          <p:txBody>
            <a:bodyPr wrap="none" rtlCol="0">
              <a:spAutoFit/>
            </a:bodyPr>
            <a:lstStyle/>
            <a:p>
              <a:r>
                <a:rPr lang="en-US" sz="1200" dirty="0" smtClean="0">
                  <a:solidFill>
                    <a:prstClr val="black"/>
                  </a:solidFill>
                </a:rPr>
                <a:t>2011-2012</a:t>
              </a:r>
              <a:endParaRPr lang="en-US" sz="1200" dirty="0">
                <a:solidFill>
                  <a:prstClr val="black"/>
                </a:solidFill>
              </a:endParaRPr>
            </a:p>
          </p:txBody>
        </p:sp>
      </p:grpSp>
      <p:sp>
        <p:nvSpPr>
          <p:cNvPr id="34" name="Text Box 28"/>
          <p:cNvSpPr txBox="1">
            <a:spLocks noChangeArrowheads="1"/>
          </p:cNvSpPr>
          <p:nvPr/>
        </p:nvSpPr>
        <p:spPr bwMode="auto">
          <a:xfrm>
            <a:off x="3224096" y="5232892"/>
            <a:ext cx="12971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6-11 years</a:t>
            </a:r>
            <a:endParaRPr lang="en-US" dirty="0">
              <a:solidFill>
                <a:prstClr val="black"/>
              </a:solidFill>
            </a:endParaRPr>
          </a:p>
        </p:txBody>
      </p:sp>
      <p:sp>
        <p:nvSpPr>
          <p:cNvPr id="40" name="Text Box 28"/>
          <p:cNvSpPr txBox="1">
            <a:spLocks noChangeArrowheads="1"/>
          </p:cNvSpPr>
          <p:nvPr/>
        </p:nvSpPr>
        <p:spPr bwMode="auto">
          <a:xfrm>
            <a:off x="4837048" y="5232892"/>
            <a:ext cx="15320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12-19 years</a:t>
            </a:r>
            <a:endParaRPr lang="en-US" dirty="0">
              <a:solidFill>
                <a:prstClr val="black"/>
              </a:solidFill>
            </a:endParaRPr>
          </a:p>
        </p:txBody>
      </p:sp>
      <p:sp>
        <p:nvSpPr>
          <p:cNvPr id="41" name="Text Box 28"/>
          <p:cNvSpPr txBox="1">
            <a:spLocks noChangeArrowheads="1"/>
          </p:cNvSpPr>
          <p:nvPr/>
        </p:nvSpPr>
        <p:spPr bwMode="auto">
          <a:xfrm>
            <a:off x="6096000" y="5232892"/>
            <a:ext cx="24256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algn="ctr"/>
            <a:r>
              <a:rPr lang="en-US" dirty="0" smtClean="0">
                <a:solidFill>
                  <a:prstClr val="black"/>
                </a:solidFill>
              </a:rPr>
              <a:t>20 years and over</a:t>
            </a:r>
            <a:endParaRPr lang="en-US" dirty="0">
              <a:solidFill>
                <a:prstClr val="black"/>
              </a:solidFill>
            </a:endParaRPr>
          </a:p>
        </p:txBody>
      </p:sp>
      <p:sp>
        <p:nvSpPr>
          <p:cNvPr id="25" name="TextBox 13"/>
          <p:cNvSpPr txBox="1"/>
          <p:nvPr/>
        </p:nvSpPr>
        <p:spPr>
          <a:xfrm>
            <a:off x="679830" y="1066800"/>
            <a:ext cx="855546"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µg/</a:t>
            </a:r>
            <a:r>
              <a:rPr lang="en-US" sz="1600" b="1"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dL</a:t>
            </a:r>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 Placeholder 8"/>
          <p:cNvSpPr txBox="1">
            <a:spLocks/>
          </p:cNvSpPr>
          <p:nvPr/>
        </p:nvSpPr>
        <p:spPr>
          <a:xfrm>
            <a:off x="7239000" y="6315073"/>
            <a:ext cx="1600200" cy="457202"/>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EH-20.3</a:t>
            </a:r>
          </a:p>
          <a:p>
            <a:pPr algn="ctr">
              <a:spcBef>
                <a:spcPts val="0"/>
              </a:spcBef>
            </a:pP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Decrease </a:t>
            </a:r>
            <a:r>
              <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rPr>
              <a:t>desired</a:t>
            </a:r>
          </a:p>
          <a:p>
            <a:pPr algn="ctr">
              <a:spcBef>
                <a:spcPts val="0"/>
              </a:spcBef>
            </a:pPr>
            <a:endParaRPr lang="en-US" sz="1200" dirty="0" smtClean="0">
              <a:solidFill>
                <a:prstClr val="black"/>
              </a:solidFill>
              <a:latin typeface="Tahoma" pitchFamily="34" charset="0"/>
              <a:ea typeface="Tahoma" pitchFamily="34" charset="0"/>
              <a:cs typeface="Tahoma" pitchFamily="34" charset="0"/>
            </a:endParaRPr>
          </a:p>
        </p:txBody>
      </p:sp>
      <p:sp>
        <p:nvSpPr>
          <p:cNvPr id="30" name="Text Placeholder 4"/>
          <p:cNvSpPr txBox="1">
            <a:spLocks/>
          </p:cNvSpPr>
          <p:nvPr/>
        </p:nvSpPr>
        <p:spPr>
          <a:xfrm>
            <a:off x="0" y="6477000"/>
            <a:ext cx="7113588"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itchFamily="34" charset="0"/>
                <a:ea typeface="Tahoma" pitchFamily="34" charset="0"/>
                <a:cs typeface="Tahoma" pitchFamily="34" charset="0"/>
              </a:rPr>
              <a:t>SOURCE: Fourth National Report on Human Exposure to Environmental Chemicals, Updated Tables, August, </a:t>
            </a:r>
            <a:r>
              <a:rPr lang="en-US" sz="1000" dirty="0" smtClean="0">
                <a:solidFill>
                  <a:prstClr val="black"/>
                </a:solidFill>
                <a:latin typeface="Tahoma" pitchFamily="34" charset="0"/>
                <a:ea typeface="Tahoma" pitchFamily="34" charset="0"/>
                <a:cs typeface="Tahoma" pitchFamily="34" charset="0"/>
              </a:rPr>
              <a:t>2014; National </a:t>
            </a:r>
            <a:r>
              <a:rPr lang="en-US" sz="1000" dirty="0">
                <a:solidFill>
                  <a:prstClr val="black"/>
                </a:solidFill>
                <a:latin typeface="Tahoma" pitchFamily="34" charset="0"/>
                <a:ea typeface="Tahoma" pitchFamily="34" charset="0"/>
                <a:cs typeface="Tahoma" pitchFamily="34" charset="0"/>
              </a:rPr>
              <a:t>Health and Nutrition Examination Survey (NHANES), CDC/NCHS.</a:t>
            </a: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A4EBD27-DC53-4898-B72E-5655E4B22A68}" type="slidenum">
              <a:rPr lang="en-US" sz="1200" smtClean="0">
                <a:solidFill>
                  <a:srgbClr val="898989"/>
                </a:solidFill>
              </a:rPr>
              <a:pPr algn="r">
                <a:defRPr/>
              </a:pPr>
              <a:t>19</a:t>
            </a:fld>
            <a:endParaRPr lang="en-US" sz="1200" dirty="0">
              <a:solidFill>
                <a:srgbClr val="898989"/>
              </a:solidFill>
            </a:endParaRPr>
          </a:p>
        </p:txBody>
      </p:sp>
      <p:sp>
        <p:nvSpPr>
          <p:cNvPr id="2" name="Title 1"/>
          <p:cNvSpPr>
            <a:spLocks noGrp="1"/>
          </p:cNvSpPr>
          <p:nvPr>
            <p:ph type="title" idx="4294967295"/>
          </p:nvPr>
        </p:nvSpPr>
        <p:spPr>
          <a:xfrm>
            <a:off x="81888" y="23750"/>
            <a:ext cx="8953500" cy="1066800"/>
          </a:xfrm>
        </p:spPr>
        <p:txBody>
          <a:bodyPr>
            <a:noAutofit/>
          </a:bodyPr>
          <a:lstStyle/>
          <a:p>
            <a:pPr marL="342900" lvl="0" indent="-342900" eaLnBrk="0" fontAlgn="base" hangingPunct="0">
              <a:spcBef>
                <a:spcPct val="10000"/>
              </a:spcBef>
              <a:spcAft>
                <a:spcPct val="0"/>
              </a:spcAft>
            </a:pPr>
            <a:r>
              <a:rPr lang="en-US" sz="28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High-End* </a:t>
            </a:r>
            <a:r>
              <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rPr>
              <a:t>Lead Exposure </a:t>
            </a:r>
            <a:r>
              <a:rPr lang="en-US" sz="28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by Age</a:t>
            </a:r>
            <a:endParaRPr lang="en-US" sz="2800" b="1"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8294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a:defRPr/>
            </a:pPr>
            <a:r>
              <a:rPr lang="en-US" dirty="0" smtClean="0">
                <a:latin typeface="Arial Black" panose="020B0A04020102020204" pitchFamily="34" charset="0"/>
              </a:rPr>
              <a:t>Karen DeSalvo, MD, MPH, MSc</a:t>
            </a:r>
            <a:r>
              <a:rPr lang="en-US" dirty="0"/>
              <a:t/>
            </a:r>
            <a:br>
              <a:rPr lang="en-US" dirty="0"/>
            </a:br>
            <a:r>
              <a:rPr lang="en-US" dirty="0" smtClean="0">
                <a:latin typeface="Arial Black" panose="020B0A04020102020204" pitchFamily="34" charset="0"/>
              </a:rPr>
              <a:t> </a:t>
            </a:r>
            <a:r>
              <a:rPr lang="en-US" sz="2400" dirty="0" smtClean="0">
                <a:latin typeface="Arial Black" panose="020B0A04020102020204" pitchFamily="34" charset="0"/>
              </a:rPr>
              <a:t>Acting </a:t>
            </a:r>
            <a:r>
              <a:rPr lang="en-US" sz="2200" dirty="0" smtClean="0">
                <a:latin typeface="Arial Black" panose="020B0A04020102020204" pitchFamily="34" charset="0"/>
              </a:rPr>
              <a:t>Assistant </a:t>
            </a:r>
            <a:r>
              <a:rPr lang="en-US" sz="2200" dirty="0">
                <a:latin typeface="Arial Black" panose="020B0A04020102020204" pitchFamily="34" charset="0"/>
              </a:rPr>
              <a:t>Secretary for Health</a:t>
            </a:r>
            <a:br>
              <a:rPr lang="en-US" sz="2200" dirty="0">
                <a:latin typeface="Arial Black" panose="020B0A04020102020204" pitchFamily="34" charset="0"/>
              </a:rPr>
            </a:br>
            <a:r>
              <a:rPr lang="en-US" sz="2200" dirty="0">
                <a:latin typeface="Arial Black" panose="020B0A04020102020204" pitchFamily="34" charset="0"/>
              </a:rPr>
              <a:t>U.S. Department of Health and Human Services</a:t>
            </a:r>
            <a:r>
              <a:rPr lang="en-US" sz="1600" dirty="0"/>
              <a:t/>
            </a:r>
            <a:br>
              <a:rPr lang="en-US" sz="1600" dirty="0"/>
            </a:br>
            <a:endParaRPr lang="en-US" sz="2200" dirty="0"/>
          </a:p>
        </p:txBody>
      </p:sp>
    </p:spTree>
    <p:extLst>
      <p:ext uri="{BB962C8B-B14F-4D97-AF65-F5344CB8AC3E}">
        <p14:creationId xmlns:p14="http://schemas.microsoft.com/office/powerpoint/2010/main" val="27832687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291378248"/>
              </p:ext>
            </p:extLst>
          </p:nvPr>
        </p:nvGraphicFramePr>
        <p:xfrm>
          <a:off x="0" y="1371600"/>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3"/>
          <p:cNvSpPr txBox="1"/>
          <p:nvPr/>
        </p:nvSpPr>
        <p:spPr>
          <a:xfrm>
            <a:off x="284038" y="1066800"/>
            <a:ext cx="855546"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µg/L </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Placeholder 8"/>
          <p:cNvSpPr txBox="1">
            <a:spLocks/>
          </p:cNvSpPr>
          <p:nvPr/>
        </p:nvSpPr>
        <p:spPr>
          <a:xfrm>
            <a:off x="7239000" y="6315073"/>
            <a:ext cx="1600200" cy="457202"/>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EH-20.4</a:t>
            </a:r>
          </a:p>
          <a:p>
            <a:pPr algn="ctr">
              <a:spcBef>
                <a:spcPts val="0"/>
              </a:spcBef>
            </a:pP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Decrease </a:t>
            </a:r>
            <a:r>
              <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rPr>
              <a:t>desired</a:t>
            </a:r>
          </a:p>
          <a:p>
            <a:pPr algn="ctr">
              <a:spcBef>
                <a:spcPts val="0"/>
              </a:spcBef>
            </a:pPr>
            <a:endParaRPr lang="en-US" sz="1200" dirty="0" smtClean="0">
              <a:solidFill>
                <a:prstClr val="black"/>
              </a:solidFill>
              <a:latin typeface="Tahoma" pitchFamily="34" charset="0"/>
              <a:ea typeface="Tahoma" pitchFamily="34" charset="0"/>
              <a:cs typeface="Tahoma" pitchFamily="34" charset="0"/>
            </a:endParaRPr>
          </a:p>
        </p:txBody>
      </p:sp>
      <p:sp>
        <p:nvSpPr>
          <p:cNvPr id="15" name="Text Placeholder 16"/>
          <p:cNvSpPr txBox="1">
            <a:spLocks/>
          </p:cNvSpPr>
          <p:nvPr/>
        </p:nvSpPr>
        <p:spPr>
          <a:xfrm>
            <a:off x="30163" y="6012661"/>
            <a:ext cx="6961187" cy="4534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NOTES: The measure tracks the top 5% (highest concentration) of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mercury in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the population. In the literature this is referred to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as the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95</a:t>
            </a:r>
            <a:r>
              <a:rPr lang="en-US" sz="10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th</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percentile*. The measure is micrograms per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liter of blood.  The most unhealthy form is methyl mercury.</a:t>
            </a: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4401157" y="3081650"/>
            <a:ext cx="2380643"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1.26</a:t>
            </a:r>
            <a:endParaRPr lang="en-US" sz="1400" b="1" dirty="0">
              <a:solidFill>
                <a:prstClr val="black"/>
              </a:solidFill>
              <a:latin typeface="Tahoma" pitchFamily="34" charset="0"/>
              <a:ea typeface="Tahoma" pitchFamily="34" charset="0"/>
              <a:cs typeface="Tahoma" pitchFamily="34" charset="0"/>
            </a:endParaRPr>
          </a:p>
        </p:txBody>
      </p:sp>
      <p:cxnSp>
        <p:nvCxnSpPr>
          <p:cNvPr id="12" name="Straight Connector 11" descr="This line is a representation of the Healthy People 2020 Target for Mercury Exposure in Children from ages 1 to 5.&#10;&#10;" title="Mercury Exposure HP2020 Target for children ages 1 to 5"/>
          <p:cNvCxnSpPr/>
          <p:nvPr/>
        </p:nvCxnSpPr>
        <p:spPr>
          <a:xfrm>
            <a:off x="1600200" y="3026238"/>
            <a:ext cx="6195555"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4"/>
          <p:cNvSpPr txBox="1">
            <a:spLocks/>
          </p:cNvSpPr>
          <p:nvPr/>
        </p:nvSpPr>
        <p:spPr>
          <a:xfrm>
            <a:off x="0" y="6477000"/>
            <a:ext cx="7113588"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itchFamily="34" charset="0"/>
                <a:ea typeface="Tahoma" pitchFamily="34" charset="0"/>
                <a:cs typeface="Tahoma" pitchFamily="34" charset="0"/>
              </a:rPr>
              <a:t>SOURCE: Fourth National Report on Human Exposure to Environmental Chemicals, Updated Tables, August, </a:t>
            </a:r>
            <a:r>
              <a:rPr lang="en-US" sz="1000" dirty="0" smtClean="0">
                <a:solidFill>
                  <a:prstClr val="black"/>
                </a:solidFill>
                <a:latin typeface="Tahoma" pitchFamily="34" charset="0"/>
                <a:ea typeface="Tahoma" pitchFamily="34" charset="0"/>
                <a:cs typeface="Tahoma" pitchFamily="34" charset="0"/>
              </a:rPr>
              <a:t>2014; National </a:t>
            </a:r>
            <a:r>
              <a:rPr lang="en-US" sz="1000" dirty="0">
                <a:solidFill>
                  <a:prstClr val="black"/>
                </a:solidFill>
                <a:latin typeface="Tahoma" pitchFamily="34" charset="0"/>
                <a:ea typeface="Tahoma" pitchFamily="34" charset="0"/>
                <a:cs typeface="Tahoma" pitchFamily="34" charset="0"/>
              </a:rPr>
              <a:t>Health and Nutrition Examination Survey (NHANES), CDC/NCHS.</a:t>
            </a: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20</a:t>
            </a:fld>
            <a:endParaRPr lang="en-US" sz="1200" dirty="0">
              <a:solidFill>
                <a:srgbClr val="898989"/>
              </a:solidFill>
            </a:endParaRPr>
          </a:p>
        </p:txBody>
      </p:sp>
      <p:sp>
        <p:nvSpPr>
          <p:cNvPr id="2" name="Title 1"/>
          <p:cNvSpPr>
            <a:spLocks noGrp="1"/>
          </p:cNvSpPr>
          <p:nvPr>
            <p:ph type="title"/>
          </p:nvPr>
        </p:nvSpPr>
        <p:spPr>
          <a:xfrm>
            <a:off x="457200" y="0"/>
            <a:ext cx="8229600" cy="1143000"/>
          </a:xfrm>
        </p:spPr>
        <p:txBody>
          <a:bodyPr>
            <a:noAutofit/>
          </a:bodyPr>
          <a:lstStyle/>
          <a:p>
            <a:pPr marL="342900" indent="-342900" eaLnBrk="0" hangingPunct="0">
              <a:spcBef>
                <a:spcPct val="10000"/>
              </a:spcBef>
            </a:pPr>
            <a:r>
              <a:rPr lang="en-US" sz="3400" b="1" dirty="0">
                <a:solidFill>
                  <a:srgbClr val="1F497D"/>
                </a:solidFill>
                <a:latin typeface="Tahoma" panose="020B0604030504040204" pitchFamily="34" charset="0"/>
                <a:ea typeface="Tahoma" panose="020B0604030504040204" pitchFamily="34" charset="0"/>
                <a:cs typeface="Tahoma" panose="020B0604030504040204" pitchFamily="34" charset="0"/>
              </a:rPr>
              <a:t>High-End* Mercury Exposure in </a:t>
            </a:r>
            <a:r>
              <a:rPr lang="en-US" sz="3400" b="1" dirty="0" smtClean="0">
                <a:solidFill>
                  <a:srgbClr val="1F497D"/>
                </a:solidFill>
                <a:latin typeface="Tahoma" panose="020B0604030504040204" pitchFamily="34" charset="0"/>
                <a:ea typeface="Tahoma" panose="020B0604030504040204" pitchFamily="34" charset="0"/>
                <a:cs typeface="Tahoma" panose="020B0604030504040204" pitchFamily="34" charset="0"/>
              </a:rPr>
              <a:t>Children, Ages </a:t>
            </a:r>
            <a:r>
              <a:rPr lang="en-US" sz="3400" b="1" dirty="0">
                <a:solidFill>
                  <a:srgbClr val="1F497D"/>
                </a:solidFill>
                <a:latin typeface="Tahoma" panose="020B0604030504040204" pitchFamily="34" charset="0"/>
                <a:ea typeface="Tahoma" panose="020B0604030504040204" pitchFamily="34" charset="0"/>
                <a:cs typeface="Tahoma" panose="020B0604030504040204" pitchFamily="34" charset="0"/>
              </a:rPr>
              <a:t>1 to 5 </a:t>
            </a:r>
            <a:r>
              <a:rPr lang="en-US" sz="3400" b="1" dirty="0" smtClean="0">
                <a:solidFill>
                  <a:srgbClr val="1F497D"/>
                </a:solidFill>
                <a:latin typeface="Tahoma" panose="020B0604030504040204" pitchFamily="34" charset="0"/>
                <a:ea typeface="Tahoma" panose="020B0604030504040204" pitchFamily="34" charset="0"/>
                <a:cs typeface="Tahoma" panose="020B0604030504040204" pitchFamily="34" charset="0"/>
              </a:rPr>
              <a:t>Years</a:t>
            </a:r>
            <a:endParaRPr lang="en-US" sz="3400" dirty="0"/>
          </a:p>
        </p:txBody>
      </p:sp>
    </p:spTree>
    <p:extLst>
      <p:ext uri="{BB962C8B-B14F-4D97-AF65-F5344CB8AC3E}">
        <p14:creationId xmlns:p14="http://schemas.microsoft.com/office/powerpoint/2010/main" val="34219177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4208594011"/>
              </p:ext>
            </p:extLst>
          </p:nvPr>
        </p:nvGraphicFramePr>
        <p:xfrm>
          <a:off x="0" y="1371600"/>
          <a:ext cx="8763000"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8"/>
          <p:cNvSpPr txBox="1">
            <a:spLocks/>
          </p:cNvSpPr>
          <p:nvPr/>
        </p:nvSpPr>
        <p:spPr>
          <a:xfrm>
            <a:off x="7239000" y="6315073"/>
            <a:ext cx="1600200" cy="457202"/>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EH-20.15</a:t>
            </a:r>
          </a:p>
          <a:p>
            <a:pPr algn="ctr">
              <a:spcBef>
                <a:spcPts val="0"/>
              </a:spcBef>
            </a:pP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Decrease </a:t>
            </a:r>
            <a:r>
              <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rPr>
              <a:t>desired</a:t>
            </a:r>
          </a:p>
          <a:p>
            <a:pPr algn="ctr">
              <a:spcBef>
                <a:spcPts val="0"/>
              </a:spcBef>
            </a:pPr>
            <a:endParaRPr lang="en-US" sz="1200" dirty="0" smtClean="0">
              <a:solidFill>
                <a:prstClr val="black"/>
              </a:solidFill>
              <a:latin typeface="Tahoma" pitchFamily="34" charset="0"/>
              <a:ea typeface="Tahoma" pitchFamily="34" charset="0"/>
              <a:cs typeface="Tahoma" pitchFamily="34" charset="0"/>
            </a:endParaRPr>
          </a:p>
        </p:txBody>
      </p:sp>
      <p:sp>
        <p:nvSpPr>
          <p:cNvPr id="15" name="Text Placeholder 16"/>
          <p:cNvSpPr txBox="1">
            <a:spLocks/>
          </p:cNvSpPr>
          <p:nvPr/>
        </p:nvSpPr>
        <p:spPr>
          <a:xfrm>
            <a:off x="30163" y="5943600"/>
            <a:ext cx="6961187" cy="4534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NOTES: The measure tracks the top 5% (highest concentration) of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b</a:t>
            </a:r>
            <a:r>
              <a:rPr lang="en-US" sz="10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isphenol</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in the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population.  In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the literature this is referred to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as the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95</a:t>
            </a:r>
            <a:r>
              <a:rPr lang="en-US" sz="10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th</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percentile*. The measure is micrograms per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gram of urine,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and is creatinine-adjusted to account for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in person-to-person and time of day differences in urine dilution.</a:t>
            </a: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Font typeface="Arial" pitchFamily="34" charset="0"/>
              <a:buNone/>
            </a:pP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Font typeface="Arial" pitchFamily="34" charset="0"/>
              <a:buNone/>
            </a:pP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5105400" y="2975746"/>
            <a:ext cx="2380643"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7.84</a:t>
            </a:r>
            <a:endParaRPr lang="en-US" sz="1400" b="1" dirty="0">
              <a:solidFill>
                <a:prstClr val="black"/>
              </a:solidFill>
              <a:latin typeface="Tahoma" pitchFamily="34" charset="0"/>
              <a:ea typeface="Tahoma" pitchFamily="34" charset="0"/>
              <a:cs typeface="Tahoma" pitchFamily="34" charset="0"/>
            </a:endParaRPr>
          </a:p>
        </p:txBody>
      </p:sp>
      <p:cxnSp>
        <p:nvCxnSpPr>
          <p:cNvPr id="12" name="Straight Connector 11" descr="This line is a representation of the Healthy People 2020 Target for Bisphenol A exposure in person ages 6 years and over" title="Bisphenol A Exposure HP2020 Target for persons 6 and older "/>
          <p:cNvCxnSpPr/>
          <p:nvPr/>
        </p:nvCxnSpPr>
        <p:spPr>
          <a:xfrm>
            <a:off x="1861344" y="2933700"/>
            <a:ext cx="5758656"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TextBox 13"/>
          <p:cNvSpPr txBox="1"/>
          <p:nvPr/>
        </p:nvSpPr>
        <p:spPr>
          <a:xfrm>
            <a:off x="354129" y="1066800"/>
            <a:ext cx="18288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µg/g creatinine</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 Placeholder 4"/>
          <p:cNvSpPr txBox="1">
            <a:spLocks/>
          </p:cNvSpPr>
          <p:nvPr/>
        </p:nvSpPr>
        <p:spPr>
          <a:xfrm>
            <a:off x="0" y="6477000"/>
            <a:ext cx="7113588"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itchFamily="34" charset="0"/>
                <a:ea typeface="Tahoma" pitchFamily="34" charset="0"/>
                <a:cs typeface="Tahoma" pitchFamily="34" charset="0"/>
              </a:rPr>
              <a:t>SOURCE: Fourth National Report on Human Exposure to Environmental Chemicals, Updated Tables, August, </a:t>
            </a:r>
            <a:r>
              <a:rPr lang="en-US" sz="1000" dirty="0" smtClean="0">
                <a:solidFill>
                  <a:prstClr val="black"/>
                </a:solidFill>
                <a:latin typeface="Tahoma" pitchFamily="34" charset="0"/>
                <a:ea typeface="Tahoma" pitchFamily="34" charset="0"/>
                <a:cs typeface="Tahoma" pitchFamily="34" charset="0"/>
              </a:rPr>
              <a:t>2014; National </a:t>
            </a:r>
            <a:r>
              <a:rPr lang="en-US" sz="1000" dirty="0">
                <a:solidFill>
                  <a:prstClr val="black"/>
                </a:solidFill>
                <a:latin typeface="Tahoma" pitchFamily="34" charset="0"/>
                <a:ea typeface="Tahoma" pitchFamily="34" charset="0"/>
                <a:cs typeface="Tahoma" pitchFamily="34" charset="0"/>
              </a:rPr>
              <a:t>Health and Nutrition Examination Survey (NHANES), CDC/NCHS.</a:t>
            </a: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21</a:t>
            </a:fld>
            <a:endParaRPr lang="en-US" sz="1200" dirty="0">
              <a:solidFill>
                <a:srgbClr val="898989"/>
              </a:solidFill>
            </a:endParaRPr>
          </a:p>
        </p:txBody>
      </p:sp>
      <p:sp>
        <p:nvSpPr>
          <p:cNvPr id="2" name="Title 1"/>
          <p:cNvSpPr>
            <a:spLocks noGrp="1"/>
          </p:cNvSpPr>
          <p:nvPr>
            <p:ph type="title"/>
          </p:nvPr>
        </p:nvSpPr>
        <p:spPr>
          <a:xfrm>
            <a:off x="457200" y="0"/>
            <a:ext cx="8229600" cy="1143000"/>
          </a:xfrm>
        </p:spPr>
        <p:txBody>
          <a:bodyPr>
            <a:normAutofit/>
          </a:bodyPr>
          <a:lstStyle/>
          <a:p>
            <a:r>
              <a:rPr lang="en-US" sz="3400" b="1" dirty="0">
                <a:solidFill>
                  <a:srgbClr val="1F497D"/>
                </a:solidFill>
                <a:latin typeface="Tahoma" panose="020B0604030504040204" pitchFamily="34" charset="0"/>
                <a:ea typeface="Tahoma" panose="020B0604030504040204" pitchFamily="34" charset="0"/>
                <a:cs typeface="Tahoma" panose="020B0604030504040204" pitchFamily="34" charset="0"/>
              </a:rPr>
              <a:t>High-End* </a:t>
            </a:r>
            <a:r>
              <a:rPr lang="en-US" sz="3400" b="1" dirty="0" err="1">
                <a:solidFill>
                  <a:srgbClr val="1F497D"/>
                </a:solidFill>
                <a:latin typeface="Tahoma" panose="020B0604030504040204" pitchFamily="34" charset="0"/>
                <a:ea typeface="Tahoma" panose="020B0604030504040204" pitchFamily="34" charset="0"/>
                <a:cs typeface="Tahoma" panose="020B0604030504040204" pitchFamily="34" charset="0"/>
              </a:rPr>
              <a:t>Bisphenol</a:t>
            </a:r>
            <a:r>
              <a:rPr lang="en-US" sz="3400" b="1" dirty="0">
                <a:solidFill>
                  <a:srgbClr val="1F497D"/>
                </a:solidFill>
                <a:latin typeface="Tahoma" panose="020B0604030504040204" pitchFamily="34" charset="0"/>
                <a:ea typeface="Tahoma" panose="020B0604030504040204" pitchFamily="34" charset="0"/>
                <a:cs typeface="Tahoma" panose="020B0604030504040204" pitchFamily="34" charset="0"/>
              </a:rPr>
              <a:t> A Exposure in Persons Ages 6 Years and </a:t>
            </a:r>
            <a:r>
              <a:rPr lang="en-US" sz="3400" b="1" dirty="0" smtClean="0">
                <a:solidFill>
                  <a:srgbClr val="1F497D"/>
                </a:solidFill>
                <a:latin typeface="Tahoma" panose="020B0604030504040204" pitchFamily="34" charset="0"/>
                <a:ea typeface="Tahoma" panose="020B0604030504040204" pitchFamily="34" charset="0"/>
                <a:cs typeface="Tahoma" panose="020B0604030504040204" pitchFamily="34" charset="0"/>
              </a:rPr>
              <a:t>Over</a:t>
            </a:r>
            <a:endParaRPr lang="en-US" sz="3400" dirty="0"/>
          </a:p>
        </p:txBody>
      </p:sp>
    </p:spTree>
    <p:extLst>
      <p:ext uri="{BB962C8B-B14F-4D97-AF65-F5344CB8AC3E}">
        <p14:creationId xmlns:p14="http://schemas.microsoft.com/office/powerpoint/2010/main" val="3346578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noChangeAspect="1"/>
          </p:cNvGraphicFramePr>
          <p:nvPr>
            <p:ph type="chart" sz="quarter" idx="4294967295"/>
            <p:extLst>
              <p:ext uri="{D42A27DB-BD31-4B8C-83A1-F6EECF244321}">
                <p14:modId xmlns:p14="http://schemas.microsoft.com/office/powerpoint/2010/main" val="1478185553"/>
              </p:ext>
            </p:extLst>
          </p:nvPr>
        </p:nvGraphicFramePr>
        <p:xfrm>
          <a:off x="0" y="1371600"/>
          <a:ext cx="8588375" cy="455453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 Placeholder 8"/>
          <p:cNvSpPr txBox="1">
            <a:spLocks/>
          </p:cNvSpPr>
          <p:nvPr/>
        </p:nvSpPr>
        <p:spPr>
          <a:xfrm>
            <a:off x="7239000" y="6315073"/>
            <a:ext cx="1600200" cy="457202"/>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pPr>
            <a:r>
              <a:rPr lang="en-US" sz="1200" dirty="0" smtClean="0">
                <a:solidFill>
                  <a:prstClr val="black"/>
                </a:solidFill>
                <a:latin typeface="Tahoma" pitchFamily="34" charset="0"/>
                <a:ea typeface="Tahoma" pitchFamily="34" charset="0"/>
                <a:cs typeface="Tahoma" pitchFamily="34" charset="0"/>
              </a:rPr>
              <a:t>Obj. EH-20.17</a:t>
            </a:r>
          </a:p>
          <a:p>
            <a:pPr algn="ctr">
              <a:spcBef>
                <a:spcPts val="0"/>
              </a:spcBef>
            </a:pPr>
            <a:r>
              <a:rPr lang="en-US" sz="1200" b="0" dirty="0" smtClean="0">
                <a:solidFill>
                  <a:prstClr val="black"/>
                </a:solidFill>
                <a:latin typeface="Tahoma" panose="020B0604030504040204" pitchFamily="34" charset="0"/>
                <a:ea typeface="Tahoma" panose="020B0604030504040204" pitchFamily="34" charset="0"/>
                <a:cs typeface="Tahoma" panose="020B0604030504040204" pitchFamily="34" charset="0"/>
              </a:rPr>
              <a:t>Decrease </a:t>
            </a:r>
            <a:r>
              <a:rPr lang="en-US" sz="1200" b="0" dirty="0">
                <a:solidFill>
                  <a:prstClr val="black"/>
                </a:solidFill>
                <a:latin typeface="Tahoma" panose="020B0604030504040204" pitchFamily="34" charset="0"/>
                <a:ea typeface="Tahoma" panose="020B0604030504040204" pitchFamily="34" charset="0"/>
                <a:cs typeface="Tahoma" panose="020B0604030504040204" pitchFamily="34" charset="0"/>
              </a:rPr>
              <a:t>desired</a:t>
            </a:r>
          </a:p>
          <a:p>
            <a:pPr algn="ctr">
              <a:spcBef>
                <a:spcPts val="0"/>
              </a:spcBef>
            </a:pPr>
            <a:endParaRPr lang="en-US" sz="1200" dirty="0" smtClean="0">
              <a:solidFill>
                <a:prstClr val="black"/>
              </a:solidFill>
              <a:latin typeface="Tahoma" pitchFamily="34" charset="0"/>
              <a:ea typeface="Tahoma" pitchFamily="34" charset="0"/>
              <a:cs typeface="Tahoma" pitchFamily="34" charset="0"/>
            </a:endParaRPr>
          </a:p>
        </p:txBody>
      </p:sp>
      <p:sp>
        <p:nvSpPr>
          <p:cNvPr id="15" name="Text Placeholder 16"/>
          <p:cNvSpPr txBox="1">
            <a:spLocks/>
          </p:cNvSpPr>
          <p:nvPr/>
        </p:nvSpPr>
        <p:spPr>
          <a:xfrm>
            <a:off x="30163" y="5807483"/>
            <a:ext cx="6961187" cy="4534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NOTES: Mono-</a:t>
            </a:r>
            <a:r>
              <a:rPr lang="en-US" sz="1000" i="1" dirty="0">
                <a:solidFill>
                  <a:prstClr val="black"/>
                </a:solidFill>
                <a:latin typeface="Tahoma" panose="020B0604030504040204" pitchFamily="34" charset="0"/>
                <a:ea typeface="Tahoma" panose="020B0604030504040204" pitchFamily="34" charset="0"/>
                <a:cs typeface="Tahoma" panose="020B0604030504040204" pitchFamily="34" charset="0"/>
              </a:rPr>
              <a:t>n</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-butyl phthalate is tracked in Healthy People and is representative of the phthalate class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of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chemicals. The measure tracks the top 5% (highest concentration) of p</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hthalate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in the population. In the literature this is referred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to as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the 95</a:t>
            </a:r>
            <a:r>
              <a:rPr lang="en-US" sz="1000" baseline="30000" dirty="0">
                <a:solidFill>
                  <a:prstClr val="black"/>
                </a:solidFill>
                <a:latin typeface="Tahoma" panose="020B0604030504040204" pitchFamily="34" charset="0"/>
                <a:ea typeface="Tahoma" panose="020B0604030504040204" pitchFamily="34" charset="0"/>
                <a:cs typeface="Tahoma" panose="020B0604030504040204" pitchFamily="34" charset="0"/>
              </a:rPr>
              <a:t>th</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percentile*. The measure is micrograms per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gram of urine,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and is creatinine-adjusted to account for in person-to-person and time of day differences in urine dilution.</a:t>
            </a:r>
          </a:p>
          <a:p>
            <a:pPr marL="0" indent="0">
              <a:buFont typeface="Arial" pitchFamily="34" charset="0"/>
              <a:buNone/>
            </a:pP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en-US"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4705957" y="3048000"/>
            <a:ext cx="2380643" cy="307777"/>
          </a:xfrm>
          <a:prstGeom prst="rect">
            <a:avLst/>
          </a:prstGeom>
        </p:spPr>
        <p:txBody>
          <a:bodyPr wrap="square">
            <a:spAutoFit/>
          </a:bodyPr>
          <a:lstStyle/>
          <a:p>
            <a:pPr algn="r" fontAlgn="auto">
              <a:spcBef>
                <a:spcPts val="0"/>
              </a:spcBef>
              <a:spcAft>
                <a:spcPts val="0"/>
              </a:spcAft>
            </a:pPr>
            <a:r>
              <a:rPr lang="en-US" sz="1400" b="1" dirty="0">
                <a:solidFill>
                  <a:prstClr val="black"/>
                </a:solidFill>
                <a:latin typeface="Tahoma" pitchFamily="34" charset="0"/>
                <a:ea typeface="Tahoma" pitchFamily="34" charset="0"/>
                <a:cs typeface="Tahoma" pitchFamily="34" charset="0"/>
              </a:rPr>
              <a:t>HP2020 </a:t>
            </a:r>
            <a:r>
              <a:rPr lang="en-US" sz="1400" b="1" dirty="0" smtClean="0">
                <a:solidFill>
                  <a:prstClr val="black"/>
                </a:solidFill>
                <a:latin typeface="Tahoma" pitchFamily="34" charset="0"/>
                <a:ea typeface="Tahoma" pitchFamily="34" charset="0"/>
                <a:cs typeface="Tahoma" pitchFamily="34" charset="0"/>
              </a:rPr>
              <a:t>Target: 64.12</a:t>
            </a:r>
            <a:endParaRPr lang="en-US" sz="1400" b="1" dirty="0">
              <a:solidFill>
                <a:prstClr val="black"/>
              </a:solidFill>
              <a:latin typeface="Tahoma" pitchFamily="34" charset="0"/>
              <a:ea typeface="Tahoma" pitchFamily="34" charset="0"/>
              <a:cs typeface="Tahoma" pitchFamily="34" charset="0"/>
            </a:endParaRPr>
          </a:p>
        </p:txBody>
      </p:sp>
      <p:sp>
        <p:nvSpPr>
          <p:cNvPr id="12" name="TextBox 13"/>
          <p:cNvSpPr txBox="1"/>
          <p:nvPr/>
        </p:nvSpPr>
        <p:spPr>
          <a:xfrm>
            <a:off x="239829" y="1143002"/>
            <a:ext cx="18288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µg/g creatinine</a:t>
            </a:r>
            <a:endParaRPr lang="en-US" sz="1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descr="This line is a representation of the Healthy People 2020 Target for phthalate exposure in persons age 6 and older." title="Phthalate Exposure HP2020 Target for ages 6 and older"/>
          <p:cNvCxnSpPr/>
          <p:nvPr/>
        </p:nvCxnSpPr>
        <p:spPr>
          <a:xfrm>
            <a:off x="4038600" y="2971802"/>
            <a:ext cx="3886200" cy="0"/>
          </a:xfrm>
          <a:prstGeom prst="line">
            <a:avLst/>
          </a:prstGeom>
          <a:ln w="317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 Placeholder 4"/>
          <p:cNvSpPr txBox="1">
            <a:spLocks/>
          </p:cNvSpPr>
          <p:nvPr/>
        </p:nvSpPr>
        <p:spPr>
          <a:xfrm>
            <a:off x="0" y="6477000"/>
            <a:ext cx="7113588"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000" dirty="0">
                <a:solidFill>
                  <a:prstClr val="black"/>
                </a:solidFill>
                <a:latin typeface="Tahoma" pitchFamily="34" charset="0"/>
                <a:ea typeface="Tahoma" pitchFamily="34" charset="0"/>
                <a:cs typeface="Tahoma" pitchFamily="34" charset="0"/>
              </a:rPr>
              <a:t>SOURCE: Fourth National Report on Human Exposure to Environmental Chemicals, Updated Tables, August, </a:t>
            </a:r>
            <a:r>
              <a:rPr lang="en-US" sz="1000" dirty="0" smtClean="0">
                <a:solidFill>
                  <a:prstClr val="black"/>
                </a:solidFill>
                <a:latin typeface="Tahoma" pitchFamily="34" charset="0"/>
                <a:ea typeface="Tahoma" pitchFamily="34" charset="0"/>
                <a:cs typeface="Tahoma" pitchFamily="34" charset="0"/>
              </a:rPr>
              <a:t>2014; National </a:t>
            </a:r>
            <a:r>
              <a:rPr lang="en-US" sz="1000" dirty="0">
                <a:solidFill>
                  <a:prstClr val="black"/>
                </a:solidFill>
                <a:latin typeface="Tahoma" pitchFamily="34" charset="0"/>
                <a:ea typeface="Tahoma" pitchFamily="34" charset="0"/>
                <a:cs typeface="Tahoma" pitchFamily="34" charset="0"/>
              </a:rPr>
              <a:t>Health and Nutrition Examination Survey (NHANES), CDC/NCHS.</a:t>
            </a: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22</a:t>
            </a:fld>
            <a:endParaRPr lang="en-US" sz="1200" dirty="0">
              <a:solidFill>
                <a:srgbClr val="898989"/>
              </a:solidFill>
            </a:endParaRPr>
          </a:p>
        </p:txBody>
      </p:sp>
      <p:sp>
        <p:nvSpPr>
          <p:cNvPr id="2" name="Title 1"/>
          <p:cNvSpPr>
            <a:spLocks noGrp="1"/>
          </p:cNvSpPr>
          <p:nvPr>
            <p:ph type="title"/>
          </p:nvPr>
        </p:nvSpPr>
        <p:spPr>
          <a:xfrm>
            <a:off x="457200" y="0"/>
            <a:ext cx="8229600" cy="1143000"/>
          </a:xfrm>
        </p:spPr>
        <p:txBody>
          <a:bodyPr>
            <a:normAutofit/>
          </a:bodyPr>
          <a:lstStyle/>
          <a:p>
            <a:r>
              <a:rPr lang="en-US" sz="3400" b="1" dirty="0">
                <a:solidFill>
                  <a:srgbClr val="1F497D"/>
                </a:solidFill>
                <a:latin typeface="Tahoma" panose="020B0604030504040204" pitchFamily="34" charset="0"/>
                <a:ea typeface="Tahoma" panose="020B0604030504040204" pitchFamily="34" charset="0"/>
                <a:cs typeface="Tahoma" panose="020B0604030504040204" pitchFamily="34" charset="0"/>
              </a:rPr>
              <a:t>High-End* Phthalate Exposure in Persons Ages 6 Years and </a:t>
            </a:r>
            <a:r>
              <a:rPr lang="en-US" sz="3400" b="1" dirty="0" smtClean="0">
                <a:solidFill>
                  <a:srgbClr val="1F497D"/>
                </a:solidFill>
                <a:latin typeface="Tahoma" panose="020B0604030504040204" pitchFamily="34" charset="0"/>
                <a:ea typeface="Tahoma" panose="020B0604030504040204" pitchFamily="34" charset="0"/>
                <a:cs typeface="Tahoma" panose="020B0604030504040204" pitchFamily="34" charset="0"/>
              </a:rPr>
              <a:t>Over</a:t>
            </a:r>
            <a:endParaRPr lang="en-US" sz="3400" dirty="0"/>
          </a:p>
        </p:txBody>
      </p:sp>
    </p:spTree>
    <p:extLst>
      <p:ext uri="{BB962C8B-B14F-4D97-AF65-F5344CB8AC3E}">
        <p14:creationId xmlns:p14="http://schemas.microsoft.com/office/powerpoint/2010/main" val="3402846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295400" y="1447800"/>
            <a:ext cx="7350432" cy="4901184"/>
          </a:xfrm>
        </p:spPr>
        <p:txBody>
          <a:bodyPr/>
          <a:lstStyle/>
          <a:p>
            <a:pPr>
              <a:spcAft>
                <a:spcPts val="1200"/>
              </a:spcAft>
            </a:pPr>
            <a:r>
              <a:rPr lang="en-US" sz="2000" dirty="0" smtClean="0">
                <a:latin typeface="Tahoma" panose="020B0604030504040204" pitchFamily="34" charset="0"/>
                <a:ea typeface="Tahoma" panose="020B0604030504040204" pitchFamily="34" charset="0"/>
                <a:cs typeface="Tahoma" panose="020B0604030504040204" pitchFamily="34" charset="0"/>
              </a:rPr>
              <a:t>Tracking the Nation’s Progress</a:t>
            </a:r>
          </a:p>
          <a:p>
            <a:pPr>
              <a:spcBef>
                <a:spcPts val="0"/>
              </a:spcBef>
            </a:pPr>
            <a:r>
              <a:rPr lang="en-US" sz="2000" dirty="0" smtClean="0">
                <a:latin typeface="Tahoma" panose="020B0604030504040204" pitchFamily="34" charset="0"/>
                <a:ea typeface="Tahoma" panose="020B0604030504040204" pitchFamily="34" charset="0"/>
                <a:cs typeface="Tahoma" panose="020B0604030504040204" pitchFamily="34" charset="0"/>
              </a:rPr>
              <a:t>Environmental Health</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Background of Environmental Health Exposures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Burden of Toxic Air Pollution</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Burden of Pesticide Use</a:t>
            </a:r>
          </a:p>
          <a:p>
            <a:pPr lvl="1">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Exposure to hazardous substances</a:t>
            </a:r>
          </a:p>
          <a:p>
            <a:pPr lvl="1">
              <a:spcBef>
                <a:spcPts val="0"/>
              </a:spcBef>
              <a:buFont typeface="Wingdings" panose="05000000000000000000" pitchFamily="2" charset="2"/>
              <a:buChar char="§"/>
            </a:pPr>
            <a:r>
              <a:rPr lang="en-US" sz="2000" dirty="0" smtClean="0">
                <a:latin typeface="Tahoma" panose="020B0604030504040204" pitchFamily="34" charset="0"/>
                <a:ea typeface="Tahoma" panose="020B0604030504040204" pitchFamily="34" charset="0"/>
                <a:cs typeface="Tahoma" panose="020B0604030504040204" pitchFamily="34" charset="0"/>
              </a:rPr>
              <a:t>Summary of Environmental Health Findings</a:t>
            </a:r>
          </a:p>
          <a:p>
            <a:pPr>
              <a:spcAft>
                <a:spcPts val="0"/>
              </a:spcAft>
            </a:pPr>
            <a:r>
              <a:rPr lang="en-US" sz="2000" dirty="0" smtClean="0">
                <a:latin typeface="Tahoma" panose="020B0604030504040204" pitchFamily="34" charset="0"/>
                <a:ea typeface="Tahoma" panose="020B0604030504040204" pitchFamily="34" charset="0"/>
                <a:cs typeface="Tahoma" panose="020B0604030504040204" pitchFamily="34" charset="0"/>
              </a:rPr>
              <a:t>Tobacco </a:t>
            </a:r>
            <a:r>
              <a:rPr lang="en-US" sz="2000" dirty="0">
                <a:latin typeface="Tahoma" panose="020B0604030504040204" pitchFamily="34" charset="0"/>
                <a:ea typeface="Tahoma" panose="020B0604030504040204" pitchFamily="34" charset="0"/>
                <a:cs typeface="Tahoma" panose="020B0604030504040204" pitchFamily="34" charset="0"/>
              </a:rPr>
              <a:t>U</a:t>
            </a:r>
            <a:r>
              <a:rPr lang="en-US" sz="2000" dirty="0" smtClean="0">
                <a:latin typeface="Tahoma" panose="020B0604030504040204" pitchFamily="34" charset="0"/>
                <a:ea typeface="Tahoma" panose="020B0604030504040204" pitchFamily="34" charset="0"/>
                <a:cs typeface="Tahoma" panose="020B0604030504040204" pitchFamily="34" charset="0"/>
              </a:rPr>
              <a:t>se</a:t>
            </a:r>
          </a:p>
          <a:p>
            <a:pPr lvl="1">
              <a:spcBef>
                <a:spcPts val="0"/>
              </a:spcBef>
              <a:buFont typeface="Wingdings" panose="05000000000000000000" pitchFamily="2" charset="2"/>
              <a:buChar char="§"/>
            </a:pPr>
            <a:r>
              <a:rPr lang="en-US" altLang="en-US" sz="2000" dirty="0" smtClean="0">
                <a:latin typeface="Tahoma" panose="020B0604030504040204" pitchFamily="34" charset="0"/>
                <a:ea typeface="Tahoma" panose="020B0604030504040204" pitchFamily="34" charset="0"/>
                <a:cs typeface="Tahoma" panose="020B0604030504040204" pitchFamily="34" charset="0"/>
              </a:rPr>
              <a:t>Burden</a:t>
            </a:r>
          </a:p>
          <a:p>
            <a:pPr lvl="1">
              <a:spcBef>
                <a:spcPts val="0"/>
              </a:spcBef>
              <a:buFont typeface="Wingdings" panose="05000000000000000000" pitchFamily="2" charset="2"/>
              <a:buChar char="§"/>
            </a:pPr>
            <a:r>
              <a:rPr lang="en-US" altLang="en-US" sz="2000" dirty="0" smtClean="0">
                <a:latin typeface="Tahoma" panose="020B0604030504040204" pitchFamily="34" charset="0"/>
                <a:ea typeface="Tahoma" panose="020B0604030504040204" pitchFamily="34" charset="0"/>
                <a:cs typeface="Tahoma" panose="020B0604030504040204" pitchFamily="34" charset="0"/>
              </a:rPr>
              <a:t>Prevalence of Cigarette Use</a:t>
            </a:r>
          </a:p>
          <a:p>
            <a:pPr lvl="1">
              <a:spcBef>
                <a:spcPts val="0"/>
              </a:spcBef>
              <a:buFont typeface="Wingdings" panose="05000000000000000000" pitchFamily="2" charset="2"/>
              <a:buChar char="§"/>
            </a:pPr>
            <a:r>
              <a:rPr lang="en-US" altLang="en-US" sz="2000" dirty="0" smtClean="0">
                <a:latin typeface="Tahoma" panose="020B0604030504040204" pitchFamily="34" charset="0"/>
                <a:ea typeface="Tahoma" panose="020B0604030504040204" pitchFamily="34" charset="0"/>
                <a:cs typeface="Tahoma" panose="020B0604030504040204" pitchFamily="34" charset="0"/>
              </a:rPr>
              <a:t>Initiation of Cigarette Use</a:t>
            </a:r>
          </a:p>
          <a:p>
            <a:pPr lvl="1">
              <a:spcBef>
                <a:spcPts val="0"/>
              </a:spcBef>
              <a:buFont typeface="Wingdings" panose="05000000000000000000" pitchFamily="2" charset="2"/>
              <a:buChar char="§"/>
            </a:pPr>
            <a:r>
              <a:rPr lang="en-US" altLang="en-US" sz="2000" dirty="0" smtClean="0">
                <a:latin typeface="Tahoma" panose="020B0604030504040204" pitchFamily="34" charset="0"/>
                <a:ea typeface="Tahoma" panose="020B0604030504040204" pitchFamily="34" charset="0"/>
                <a:cs typeface="Tahoma" panose="020B0604030504040204" pitchFamily="34" charset="0"/>
              </a:rPr>
              <a:t>Exposure to Tobacco Marketing</a:t>
            </a:r>
          </a:p>
          <a:p>
            <a:pPr lvl="1">
              <a:spcBef>
                <a:spcPts val="0"/>
              </a:spcBef>
              <a:buFont typeface="Wingdings" panose="05000000000000000000" pitchFamily="2" charset="2"/>
              <a:buChar char="§"/>
            </a:pPr>
            <a:r>
              <a:rPr lang="en-US" altLang="en-US" sz="2000" dirty="0" smtClean="0">
                <a:latin typeface="Tahoma" panose="020B0604030504040204" pitchFamily="34" charset="0"/>
                <a:ea typeface="Tahoma" panose="020B0604030504040204" pitchFamily="34" charset="0"/>
                <a:cs typeface="Tahoma" panose="020B0604030504040204" pitchFamily="34" charset="0"/>
              </a:rPr>
              <a:t>Smoke-free Indoor Air Laws</a:t>
            </a:r>
          </a:p>
          <a:p>
            <a:pPr lvl="1">
              <a:spcBef>
                <a:spcPts val="0"/>
              </a:spcBef>
              <a:buFont typeface="Wingdings" panose="05000000000000000000" pitchFamily="2" charset="2"/>
              <a:buChar char="§"/>
            </a:pPr>
            <a:r>
              <a:rPr lang="en-US" altLang="en-US" sz="2000" dirty="0" smtClean="0">
                <a:latin typeface="Tahoma" panose="020B0604030504040204" pitchFamily="34" charset="0"/>
                <a:ea typeface="Tahoma" panose="020B0604030504040204" pitchFamily="34" charset="0"/>
                <a:cs typeface="Tahoma" panose="020B0604030504040204" pitchFamily="34" charset="0"/>
              </a:rPr>
              <a:t>Secondhand Smoke Exposure</a:t>
            </a:r>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p>
          <a:p>
            <a:pPr lvl="1"/>
            <a:endParaRPr lang="en-US" dirty="0"/>
          </a:p>
          <a:p>
            <a:endParaRPr lang="en-US" dirty="0" smtClean="0"/>
          </a:p>
          <a:p>
            <a:endParaRPr lang="en-US" dirty="0" smtClean="0"/>
          </a:p>
          <a:p>
            <a:pPr marL="0" indent="0">
              <a:buNone/>
            </a:pPr>
            <a:endParaRPr lang="en-US" dirty="0" smtClean="0"/>
          </a:p>
          <a:p>
            <a:endParaRPr lang="en-US" dirty="0" smtClean="0"/>
          </a:p>
          <a:p>
            <a:endParaRPr lang="en-US" dirty="0"/>
          </a:p>
        </p:txBody>
      </p:sp>
      <p:sp>
        <p:nvSpPr>
          <p:cNvPr id="2" name="Rectangle 1" descr="This rectangle displays important bullets on Environmental Health. " title="Environmental Health"/>
          <p:cNvSpPr/>
          <p:nvPr/>
        </p:nvSpPr>
        <p:spPr bwMode="auto">
          <a:xfrm>
            <a:off x="1392866" y="1447800"/>
            <a:ext cx="6781800" cy="2362200"/>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mtClean="0">
              <a:solidFill>
                <a:srgbClr val="000000"/>
              </a:solidFill>
              <a:latin typeface="Arial"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23</a:t>
            </a:fld>
            <a:endParaRPr lang="en-US" sz="1200" dirty="0">
              <a:solidFill>
                <a:srgbClr val="898989"/>
              </a:solidFill>
              <a:latin typeface="Calibri" panose="020F0502020204030204" pitchFamily="34" charset="0"/>
            </a:endParaRPr>
          </a:p>
        </p:txBody>
      </p:sp>
      <p:sp>
        <p:nvSpPr>
          <p:cNvPr id="7" name="Title 6"/>
          <p:cNvSpPr>
            <a:spLocks noGrp="1"/>
          </p:cNvSpPr>
          <p:nvPr>
            <p:ph type="title"/>
          </p:nvPr>
        </p:nvSpPr>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Presentation Overview </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4736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43167" y="6096478"/>
            <a:ext cx="7496033"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t" hangingPunct="0"/>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U.S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Department of Health and Human Services.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hlinkClick r:id="rId2"/>
              </a:rPr>
              <a:t>The Health Consequences of Smoking—50 Years of Progress: A Report of the Surgeon General</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Atlanta, GA: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U.S. Department of Health and Human Services, Centers for Disease Control and Prevention, National Center for Chronic Disease Prevention and Health Promotion, Office on Smoking and Health,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 </a:t>
            </a:r>
            <a:endParaRPr lang="en-US" altLang="en-US" sz="1100" dirty="0" smtClean="0">
              <a:solidFill>
                <a:srgbClr val="564C8B"/>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1600200" y="1600200"/>
            <a:ext cx="7086600" cy="4672584"/>
          </a:xfrm>
        </p:spPr>
        <p:txBody>
          <a:bodyPr/>
          <a:lstStyle/>
          <a:p>
            <a:pPr>
              <a:spcBef>
                <a:spcPct val="50000"/>
              </a:spcBef>
            </a:pPr>
            <a:r>
              <a:rPr lang="en-US" altLang="en-US" dirty="0">
                <a:solidFill>
                  <a:srgbClr val="000000"/>
                </a:solidFill>
                <a:latin typeface="Tahoma" charset="0"/>
              </a:rPr>
              <a:t>According to the 2014 Surgeon General’s Report:</a:t>
            </a:r>
          </a:p>
          <a:p>
            <a:pPr lvl="1">
              <a:spcBef>
                <a:spcPct val="50000"/>
              </a:spcBef>
              <a:buClr>
                <a:srgbClr val="000000"/>
              </a:buClr>
              <a:buFont typeface="Wingdings" panose="05000000000000000000" pitchFamily="2" charset="2"/>
              <a:buChar char="§"/>
            </a:pPr>
            <a:r>
              <a:rPr lang="en-US" altLang="en-US" dirty="0">
                <a:solidFill>
                  <a:srgbClr val="000000"/>
                </a:solidFill>
                <a:latin typeface="Tahoma" charset="0"/>
              </a:rPr>
              <a:t>Leading cause of preventable death</a:t>
            </a:r>
          </a:p>
          <a:p>
            <a:pPr lvl="1">
              <a:spcBef>
                <a:spcPct val="50000"/>
              </a:spcBef>
              <a:buClr>
                <a:srgbClr val="000000"/>
              </a:buClr>
              <a:buFont typeface="Wingdings" panose="05000000000000000000" pitchFamily="2" charset="2"/>
              <a:buChar char="§"/>
            </a:pPr>
            <a:r>
              <a:rPr lang="en-US" altLang="en-US" dirty="0">
                <a:solidFill>
                  <a:srgbClr val="000000"/>
                </a:solidFill>
                <a:latin typeface="Tahoma" charset="0"/>
              </a:rPr>
              <a:t>480,000 smoking-attributable deaths each year (2005 – 2009, annual average)</a:t>
            </a:r>
          </a:p>
          <a:p>
            <a:pPr lvl="1">
              <a:spcBef>
                <a:spcPct val="50000"/>
              </a:spcBef>
              <a:buClr>
                <a:srgbClr val="000000"/>
              </a:buClr>
              <a:buFont typeface="Wingdings" panose="05000000000000000000" pitchFamily="2" charset="2"/>
              <a:buChar char="§"/>
            </a:pPr>
            <a:r>
              <a:rPr lang="en-US" altLang="en-US" dirty="0">
                <a:solidFill>
                  <a:srgbClr val="000000"/>
                </a:solidFill>
                <a:latin typeface="Tahoma" charset="0"/>
              </a:rPr>
              <a:t>16 million persons have smoking-attributable conditions </a:t>
            </a:r>
          </a:p>
          <a:p>
            <a:endParaRPr lang="en-US" dirty="0"/>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24</a:t>
            </a:fld>
            <a:endParaRPr lang="en-US" sz="1200" dirty="0">
              <a:solidFill>
                <a:srgbClr val="898989"/>
              </a:solidFill>
              <a:latin typeface="Calibri" panose="020F0502020204030204" pitchFamily="34" charset="0"/>
            </a:endParaRPr>
          </a:p>
        </p:txBody>
      </p:sp>
      <p:sp>
        <p:nvSpPr>
          <p:cNvPr id="2" name="Title 1"/>
          <p:cNvSpPr>
            <a:spLocks noGrp="1"/>
          </p:cNvSpPr>
          <p:nvPr>
            <p:ph type="title"/>
          </p:nvPr>
        </p:nvSpPr>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Burden of Cigarette Use</a:t>
            </a:r>
            <a:endParaRPr lang="en-US" dirty="0"/>
          </a:p>
        </p:txBody>
      </p:sp>
    </p:spTree>
    <p:extLst>
      <p:ext uri="{BB962C8B-B14F-4D97-AF65-F5344CB8AC3E}">
        <p14:creationId xmlns:p14="http://schemas.microsoft.com/office/powerpoint/2010/main" val="2301294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descr="This slide displays important bullets on secondhand Smoke.I includes information on know carcinogens, the number of deaths attributed to it, and various aliments it can cause.&#10;&#10;" title="Secondhand Smoke"/>
          <p:cNvSpPr>
            <a:spLocks noGrp="1"/>
          </p:cNvSpPr>
          <p:nvPr>
            <p:ph idx="1"/>
          </p:nvPr>
        </p:nvSpPr>
        <p:spPr>
          <a:xfrm>
            <a:off x="1295400" y="1447800"/>
            <a:ext cx="7350432" cy="4901184"/>
          </a:xfrm>
        </p:spPr>
        <p:txBody>
          <a:bodyPr/>
          <a:lstStyle/>
          <a:p>
            <a:pPr marL="346075" lvl="1" indent="0">
              <a:spcBef>
                <a:spcPct val="50000"/>
              </a:spcBef>
              <a:buClr>
                <a:srgbClr val="000000"/>
              </a:buClr>
              <a:buNone/>
            </a:pPr>
            <a:endPar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ct val="50000"/>
              </a:spcBef>
            </a:pPr>
            <a:endPar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ct val="50000"/>
              </a:spcBef>
            </a:pPr>
            <a:endPar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ct val="50000"/>
              </a:spcBef>
            </a:pPr>
            <a:endParaRPr lang="en-US" altLang="en-US" sz="2000" baseline="300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endParaRPr lang="en-US" sz="28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latin typeface="Tahoma" panose="020B0604030504040204" pitchFamily="34" charset="0"/>
              <a:ea typeface="Tahoma" panose="020B0604030504040204" pitchFamily="34" charset="0"/>
              <a:cs typeface="Tahoma" panose="020B0604030504040204" pitchFamily="34" charset="0"/>
            </a:endParaRPr>
          </a:p>
          <a:p>
            <a:pPr lvl="1"/>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smtClean="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1395482" y="5919281"/>
            <a:ext cx="7729183" cy="938719"/>
          </a:xfrm>
          <a:prstGeom prst="rect">
            <a:avLst/>
          </a:prstGeom>
        </p:spPr>
        <p:txBody>
          <a:bodyPr wrap="square">
            <a:spAutoFit/>
          </a:bodyPr>
          <a:lstStyle/>
          <a:p>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NOTE: Data are for non-smokers.</a:t>
            </a:r>
          </a:p>
          <a:p>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U.S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Department of Health and Human Services.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The Health Consequences of Smoking—50 Years of Progress: A Report of the Surgeon General</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Atlanta, GA: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U.S. Department of Health and Human Services, Centers for Disease Control and Prevention, National Center for Chronic Disease Prevention and Health Promotion, Office on Smoking and Health,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a:t>
            </a:r>
          </a:p>
        </p:txBody>
      </p:sp>
      <p:sp>
        <p:nvSpPr>
          <p:cNvPr id="14" name="Content Placeholder 3"/>
          <p:cNvSpPr txBox="1">
            <a:spLocks/>
          </p:cNvSpPr>
          <p:nvPr/>
        </p:nvSpPr>
        <p:spPr bwMode="auto">
          <a:xfrm>
            <a:off x="1395482" y="1600200"/>
            <a:ext cx="7672317"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marL="346075" lvl="1" indent="-346075">
              <a:spcBef>
                <a:spcPct val="50000"/>
              </a:spcBef>
              <a:buClr>
                <a:srgbClr val="97233F"/>
              </a:buClr>
              <a:buFont typeface="Arial" pitchFamily="34" charset="0"/>
              <a:buChar char="■"/>
            </a:pPr>
            <a:r>
              <a:rPr lang="en-US" altLang="en-US" sz="2800" dirty="0" smtClean="0">
                <a:solidFill>
                  <a:srgbClr val="000000"/>
                </a:solidFill>
                <a:latin typeface="Tahoma" charset="0"/>
              </a:rPr>
              <a:t>Contains over 70 known carcinogens</a:t>
            </a:r>
          </a:p>
          <a:p>
            <a:pPr marL="346075" lvl="1" indent="-346075">
              <a:spcBef>
                <a:spcPct val="50000"/>
              </a:spcBef>
              <a:buClr>
                <a:srgbClr val="97233F"/>
              </a:buClr>
              <a:buFont typeface="Arial" pitchFamily="34" charset="0"/>
              <a:buChar char="■"/>
            </a:pPr>
            <a:r>
              <a:rPr lang="en-US" altLang="en-US" sz="2800" dirty="0" smtClean="0">
                <a:solidFill>
                  <a:srgbClr val="000000"/>
                </a:solidFill>
                <a:latin typeface="Tahoma" charset="0"/>
              </a:rPr>
              <a:t>At least 40,000 deaths attributed to secondhand smoke each year</a:t>
            </a:r>
          </a:p>
          <a:p>
            <a:pPr>
              <a:spcBef>
                <a:spcPct val="50000"/>
              </a:spcBef>
            </a:pPr>
            <a:r>
              <a:rPr lang="en-US" altLang="en-US" sz="2800" dirty="0" smtClean="0">
                <a:solidFill>
                  <a:srgbClr val="000000"/>
                </a:solidFill>
                <a:latin typeface="Tahoma" charset="0"/>
              </a:rPr>
              <a:t>A known cause of:</a:t>
            </a:r>
          </a:p>
          <a:p>
            <a:pPr lvl="1">
              <a:spcBef>
                <a:spcPct val="50000"/>
              </a:spcBef>
              <a:buClr>
                <a:srgbClr val="000000"/>
              </a:buClr>
              <a:buFont typeface="Wingdings" panose="05000000000000000000" pitchFamily="2" charset="2"/>
              <a:buChar char="§"/>
            </a:pPr>
            <a:r>
              <a:rPr lang="en-US" altLang="en-US" sz="2000" dirty="0" smtClean="0">
                <a:solidFill>
                  <a:srgbClr val="000000"/>
                </a:solidFill>
                <a:latin typeface="Tahoma" charset="0"/>
              </a:rPr>
              <a:t>Infants:  Low </a:t>
            </a:r>
            <a:r>
              <a:rPr lang="en-US" altLang="en-US" sz="2000" dirty="0">
                <a:solidFill>
                  <a:srgbClr val="000000"/>
                </a:solidFill>
                <a:latin typeface="Tahoma" charset="0"/>
              </a:rPr>
              <a:t>birth weight and Sudden Infant </a:t>
            </a:r>
            <a:r>
              <a:rPr lang="en-US" alt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Death Syndrome (SIDS)</a:t>
            </a:r>
            <a:endParaRPr lang="en-US" altLang="en-US" sz="2000" dirty="0">
              <a:solidFill>
                <a:srgbClr val="000000"/>
              </a:solidFill>
              <a:latin typeface="Tahoma" pitchFamily="34" charset="0"/>
            </a:endParaRPr>
          </a:p>
          <a:p>
            <a:pPr lvl="1">
              <a:spcBef>
                <a:spcPct val="50000"/>
              </a:spcBef>
              <a:buClr>
                <a:srgbClr val="000000"/>
              </a:buClr>
              <a:buFont typeface="Wingdings" panose="05000000000000000000" pitchFamily="2" charset="2"/>
              <a:buChar char="§"/>
            </a:pPr>
            <a:r>
              <a:rPr lang="en-US" altLang="en-US" sz="2000" dirty="0" smtClean="0">
                <a:solidFill>
                  <a:srgbClr val="000000"/>
                </a:solidFill>
                <a:latin typeface="Tahoma" pitchFamily="34" charset="0"/>
                <a:ea typeface="Tahoma" panose="020B0604030504040204" pitchFamily="34" charset="0"/>
                <a:cs typeface="Tahoma" panose="020B0604030504040204" pitchFamily="34" charset="0"/>
              </a:rPr>
              <a:t>Children: Lung </a:t>
            </a:r>
            <a:r>
              <a:rPr lang="en-US" altLang="en-US" sz="2000" dirty="0">
                <a:solidFill>
                  <a:srgbClr val="000000"/>
                </a:solidFill>
                <a:latin typeface="Tahoma" pitchFamily="34" charset="0"/>
                <a:ea typeface="Tahoma" panose="020B0604030504040204" pitchFamily="34" charset="0"/>
                <a:cs typeface="Tahoma" panose="020B0604030504040204" pitchFamily="34" charset="0"/>
              </a:rPr>
              <a:t>problems, </a:t>
            </a:r>
            <a:r>
              <a:rPr lang="en-US" altLang="en-US" sz="2000" dirty="0" smtClean="0">
                <a:solidFill>
                  <a:srgbClr val="000000"/>
                </a:solidFill>
                <a:latin typeface="Tahoma" pitchFamily="34" charset="0"/>
                <a:ea typeface="Tahoma" panose="020B0604030504040204" pitchFamily="34" charset="0"/>
                <a:cs typeface="Tahoma" panose="020B0604030504040204" pitchFamily="34" charset="0"/>
              </a:rPr>
              <a:t>asthma, and ear infections</a:t>
            </a:r>
            <a:endParaRPr lang="en-US" altLang="en-US" sz="2000" dirty="0">
              <a:solidFill>
                <a:srgbClr val="000000"/>
              </a:solidFill>
              <a:latin typeface="Tahoma" pitchFamily="34" charset="0"/>
              <a:ea typeface="Tahoma" panose="020B0604030504040204" pitchFamily="34" charset="0"/>
              <a:cs typeface="Tahoma" panose="020B0604030504040204" pitchFamily="34" charset="0"/>
            </a:endParaRPr>
          </a:p>
          <a:p>
            <a:pPr lvl="1">
              <a:spcBef>
                <a:spcPct val="50000"/>
              </a:spcBef>
              <a:buClr>
                <a:srgbClr val="000000"/>
              </a:buClr>
              <a:buFont typeface="Wingdings" panose="05000000000000000000" pitchFamily="2" charset="2"/>
              <a:buChar char="§"/>
            </a:pPr>
            <a:r>
              <a:rPr lang="en-US" altLang="en-US" sz="2000" dirty="0" smtClean="0">
                <a:solidFill>
                  <a:srgbClr val="000000"/>
                </a:solidFill>
                <a:latin typeface="Tahoma" pitchFamily="34" charset="0"/>
                <a:ea typeface="Tahoma" panose="020B0604030504040204" pitchFamily="34" charset="0"/>
                <a:cs typeface="Tahoma" panose="020B0604030504040204" pitchFamily="34" charset="0"/>
              </a:rPr>
              <a:t>Adults:  Heart disease, stroke, </a:t>
            </a:r>
            <a:r>
              <a:rPr lang="en-US" altLang="en-US" sz="2000" dirty="0">
                <a:solidFill>
                  <a:srgbClr val="000000"/>
                </a:solidFill>
                <a:latin typeface="Tahoma" pitchFamily="34" charset="0"/>
                <a:ea typeface="Tahoma" panose="020B0604030504040204" pitchFamily="34" charset="0"/>
                <a:cs typeface="Tahoma" panose="020B0604030504040204" pitchFamily="34" charset="0"/>
              </a:rPr>
              <a:t>and lung </a:t>
            </a:r>
            <a:r>
              <a:rPr lang="en-US" altLang="en-US" sz="2000" dirty="0" smtClean="0">
                <a:solidFill>
                  <a:srgbClr val="000000"/>
                </a:solidFill>
                <a:latin typeface="Tahoma" pitchFamily="34" charset="0"/>
                <a:ea typeface="Tahoma" panose="020B0604030504040204" pitchFamily="34" charset="0"/>
                <a:cs typeface="Tahoma" panose="020B0604030504040204" pitchFamily="34" charset="0"/>
              </a:rPr>
              <a:t>cancer</a:t>
            </a: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25</a:t>
            </a:fld>
            <a:endParaRPr lang="en-US" sz="1200" dirty="0">
              <a:solidFill>
                <a:srgbClr val="898989"/>
              </a:solidFill>
              <a:latin typeface="Calibri" panose="020F0502020204030204" pitchFamily="34" charset="0"/>
            </a:endParaRPr>
          </a:p>
        </p:txBody>
      </p:sp>
      <p:sp>
        <p:nvSpPr>
          <p:cNvPr id="13" name="Title 1"/>
          <p:cNvSpPr>
            <a:spLocks noGrp="1"/>
          </p:cNvSpPr>
          <p:nvPr>
            <p:ph type="title"/>
          </p:nvPr>
        </p:nvSpPr>
        <p:spPr>
          <a:xfrm>
            <a:off x="1600200" y="152400"/>
            <a:ext cx="7470775" cy="10668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Secondhand Smoke</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08334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7315200" y="6179125"/>
            <a:ext cx="1564944"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TU-1.1</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003437538"/>
              </p:ext>
            </p:extLst>
          </p:nvPr>
        </p:nvGraphicFramePr>
        <p:xfrm>
          <a:off x="-209482" y="1096137"/>
          <a:ext cx="9052412" cy="4960877"/>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3"/>
          <p:cNvSpPr txBox="1"/>
          <p:nvPr/>
        </p:nvSpPr>
        <p:spPr>
          <a:xfrm>
            <a:off x="171893" y="1002176"/>
            <a:ext cx="1981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600" b="1" dirty="0" smtClean="0">
                <a:solidFill>
                  <a:prstClr val="black"/>
                </a:solidFill>
                <a:latin typeface="Tahoma" pitchFamily="34" charset="0"/>
                <a:ea typeface="Tahoma" pitchFamily="34" charset="0"/>
                <a:cs typeface="Tahoma" pitchFamily="34" charset="0"/>
              </a:rPr>
              <a:t>Percent</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itchFamily="34" charset="0"/>
                <a:ea typeface="Tahoma" pitchFamily="34" charset="0"/>
                <a:cs typeface="Tahoma" pitchFamily="34" charset="0"/>
              </a:rPr>
              <a:t>SOURCE: </a:t>
            </a:r>
            <a:r>
              <a:rPr lang="en-US" sz="1100" dirty="0">
                <a:solidFill>
                  <a:prstClr val="black"/>
                </a:solidFill>
                <a:latin typeface="Tahoma" pitchFamily="34" charset="0"/>
                <a:ea typeface="Tahoma" pitchFamily="34" charset="0"/>
                <a:cs typeface="Tahoma" pitchFamily="34" charset="0"/>
              </a:rPr>
              <a:t>National Health Interview Survey (NHIS), </a:t>
            </a:r>
            <a:r>
              <a:rPr lang="en-US" sz="1100" dirty="0" smtClean="0">
                <a:solidFill>
                  <a:prstClr val="black"/>
                </a:solidFill>
                <a:latin typeface="Tahoma" pitchFamily="34" charset="0"/>
                <a:ea typeface="Tahoma" pitchFamily="34" charset="0"/>
                <a:cs typeface="Tahoma" pitchFamily="34" charset="0"/>
              </a:rPr>
              <a:t>CDC/NCHS.</a:t>
            </a:r>
            <a:endParaRPr lang="en-US" sz="1100" dirty="0">
              <a:solidFill>
                <a:prstClr val="black"/>
              </a:solidFill>
              <a:latin typeface="Tahoma" pitchFamily="34" charset="0"/>
              <a:ea typeface="Tahoma" pitchFamily="34" charset="0"/>
              <a:cs typeface="Tahoma" pitchFamily="34" charset="0"/>
            </a:endParaRPr>
          </a:p>
        </p:txBody>
      </p:sp>
      <p:sp>
        <p:nvSpPr>
          <p:cNvPr id="10" name="Text Placeholder 16"/>
          <p:cNvSpPr txBox="1">
            <a:spLocks/>
          </p:cNvSpPr>
          <p:nvPr/>
        </p:nvSpPr>
        <p:spPr>
          <a:xfrm>
            <a:off x="0" y="6019800"/>
            <a:ext cx="7315200" cy="53486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sz="1100" dirty="0">
                <a:solidFill>
                  <a:prstClr val="black"/>
                </a:solidFill>
                <a:latin typeface="Tahoma" pitchFamily="34" charset="0"/>
                <a:ea typeface="Tahoma" pitchFamily="34" charset="0"/>
                <a:cs typeface="Tahoma" pitchFamily="34" charset="0"/>
              </a:rPr>
              <a:t>NOTES: Data are for adults 18+ who have smoked at least 100 cigarettes in their lifetime and currently report smoking every day or some days. Data are age adjusted to the 2000 standard population. Data prior to 1997 are not strictly comparable with data for later years due to the 1997 questionnaire redesign. </a:t>
            </a:r>
          </a:p>
        </p:txBody>
      </p:sp>
      <p:sp>
        <p:nvSpPr>
          <p:cNvPr id="21" name="Rectangle 20"/>
          <p:cNvSpPr>
            <a:spLocks noChangeArrowheads="1"/>
          </p:cNvSpPr>
          <p:nvPr/>
        </p:nvSpPr>
        <p:spPr bwMode="auto">
          <a:xfrm>
            <a:off x="6810840" y="4648200"/>
            <a:ext cx="2333160"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prstClr val="black"/>
                </a:solidFill>
                <a:latin typeface="Tahoma" pitchFamily="34" charset="0"/>
                <a:ea typeface="Tahoma" pitchFamily="34" charset="0"/>
                <a:cs typeface="Tahoma" pitchFamily="34" charset="0"/>
              </a:rPr>
              <a:t>HP2020 Target: 12.0%</a:t>
            </a:r>
            <a:endParaRPr lang="en-US" sz="1400" b="1" dirty="0">
              <a:solidFill>
                <a:prstClr val="black"/>
              </a:solidFill>
              <a:latin typeface="Tahoma" pitchFamily="34" charset="0"/>
              <a:ea typeface="Tahoma" pitchFamily="34" charset="0"/>
              <a:cs typeface="Tahoma"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26</a:t>
            </a:fld>
            <a:endParaRPr lang="en-US" sz="1200" dirty="0">
              <a:solidFill>
                <a:srgbClr val="898989"/>
              </a:solidFill>
            </a:endParaRPr>
          </a:p>
        </p:txBody>
      </p:sp>
      <p:sp>
        <p:nvSpPr>
          <p:cNvPr id="2" name="Title 1"/>
          <p:cNvSpPr>
            <a:spLocks noGrp="1"/>
          </p:cNvSpPr>
          <p:nvPr>
            <p:ph type="title" idx="4294967295"/>
          </p:nvPr>
        </p:nvSpPr>
        <p:spPr>
          <a:xfrm>
            <a:off x="0" y="23750"/>
            <a:ext cx="9144000" cy="1066800"/>
          </a:xfrm>
        </p:spPr>
        <p:txBody>
          <a:bodyPr>
            <a:noAutofit/>
          </a:bodyPr>
          <a:lstStyle/>
          <a:p>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Current Cigarette Smoking, Adults Ages 18 Years and Over</a:t>
            </a:r>
            <a:endParaRPr lang="en-US" sz="31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709280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Placeholder 15" descr="Current Cigarette smoking, adults ages 18 years and over in 2013"/>
          <p:cNvGraphicFramePr>
            <a:graphicFrameLocks noGrp="1"/>
          </p:cNvGraphicFramePr>
          <p:nvPr>
            <p:ph type="chart" sz="quarter" idx="4294967295"/>
            <p:extLst>
              <p:ext uri="{D42A27DB-BD31-4B8C-83A1-F6EECF244321}">
                <p14:modId xmlns:p14="http://schemas.microsoft.com/office/powerpoint/2010/main" val="3243054287"/>
              </p:ext>
            </p:extLst>
          </p:nvPr>
        </p:nvGraphicFramePr>
        <p:xfrm>
          <a:off x="201300" y="1143000"/>
          <a:ext cx="8942700" cy="441960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 Placeholder 35"/>
          <p:cNvSpPr>
            <a:spLocks noGrp="1"/>
          </p:cNvSpPr>
          <p:nvPr>
            <p:ph type="body" sz="quarter" idx="4294967295"/>
          </p:nvPr>
        </p:nvSpPr>
        <p:spPr>
          <a:xfrm>
            <a:off x="3265224" y="961032"/>
            <a:ext cx="32766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12.0%</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67601" y="6529810"/>
            <a:ext cx="1142999" cy="251989"/>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TU-1.1</a:t>
            </a: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14" name="Text Placeholder 7"/>
          <p:cNvSpPr txBox="1">
            <a:spLocks/>
          </p:cNvSpPr>
          <p:nvPr/>
        </p:nvSpPr>
        <p:spPr>
          <a:xfrm>
            <a:off x="0" y="5757991"/>
            <a:ext cx="89916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95% confidence interval. *2008 </a:t>
            </a:r>
            <a:r>
              <a:rPr lang="en-US" sz="1100" dirty="0">
                <a:solidFill>
                  <a:prstClr val="black"/>
                </a:solidFill>
                <a:latin typeface="Tahoma" pitchFamily="34" charset="0"/>
                <a:ea typeface="Tahoma" pitchFamily="34" charset="0"/>
                <a:cs typeface="Tahoma" pitchFamily="34" charset="0"/>
              </a:rPr>
              <a:t>data – HP2020 baseline. Data are for persons who have smoked at least 100 cigarettes in lifetime and currently report smoking every day or some days. Black and White exclude persons of Hispanic origin. Persons of Hispanic origin may be any race. American Indian includes Alaska Native. </a:t>
            </a:r>
            <a:r>
              <a:rPr lang="en-US" sz="1100" dirty="0" smtClean="0">
                <a:solidFill>
                  <a:prstClr val="black"/>
                </a:solidFill>
                <a:latin typeface="Tahoma" pitchFamily="34" charset="0"/>
                <a:ea typeface="Tahoma" pitchFamily="34" charset="0"/>
                <a:cs typeface="Tahoma" pitchFamily="34" charset="0"/>
              </a:rPr>
              <a:t>Native Hawaiian includes other Pacific Islander.  Respondents </a:t>
            </a:r>
            <a:r>
              <a:rPr lang="en-US" sz="1100" dirty="0">
                <a:solidFill>
                  <a:prstClr val="black"/>
                </a:solidFill>
                <a:latin typeface="Tahoma" pitchFamily="34" charset="0"/>
                <a:ea typeface="Tahoma" pitchFamily="34" charset="0"/>
                <a:cs typeface="Tahoma" pitchFamily="34" charset="0"/>
              </a:rPr>
              <a:t>were asked to select one or more races. Data for the single race categories shown are for persons who reported only one racial group. Data are age adjusted to the 2000 standard population. </a:t>
            </a:r>
            <a:endParaRPr lang="en-US" sz="1100" dirty="0" smtClean="0">
              <a:solidFill>
                <a:prstClr val="black"/>
              </a:solidFill>
              <a:latin typeface="Tahoma" pitchFamily="34" charset="0"/>
              <a:ea typeface="Tahoma" pitchFamily="34" charset="0"/>
              <a:cs typeface="Tahoma"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prstClr val="black"/>
                </a:solidFill>
                <a:latin typeface="Tahoma" pitchFamily="34" charset="0"/>
                <a:ea typeface="Tahoma" pitchFamily="34" charset="0"/>
                <a:cs typeface="Tahoma" pitchFamily="34" charset="0"/>
              </a:rPr>
              <a:t>National Health Interview Survey (NHIS), </a:t>
            </a:r>
            <a:r>
              <a:rPr lang="en-US" sz="1100" dirty="0" smtClean="0">
                <a:solidFill>
                  <a:prstClr val="black"/>
                </a:solidFill>
                <a:latin typeface="Tahoma" pitchFamily="34" charset="0"/>
                <a:ea typeface="Tahoma" pitchFamily="34" charset="0"/>
                <a:cs typeface="Tahoma" pitchFamily="34" charset="0"/>
              </a:rPr>
              <a:t>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Box 10"/>
          <p:cNvSpPr txBox="1">
            <a:spLocks noChangeArrowheads="1"/>
          </p:cNvSpPr>
          <p:nvPr/>
        </p:nvSpPr>
        <p:spPr bwMode="auto">
          <a:xfrm>
            <a:off x="-127269" y="3876499"/>
            <a:ext cx="999466" cy="600164"/>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100" dirty="0" smtClean="0">
                <a:solidFill>
                  <a:srgbClr val="000000"/>
                </a:solidFill>
                <a:latin typeface="Tahoma" pitchFamily="34" charset="0"/>
                <a:ea typeface="Tahoma" pitchFamily="34" charset="0"/>
                <a:cs typeface="Tahoma" pitchFamily="34" charset="0"/>
              </a:rPr>
              <a:t>Educational Attainment (Ages 25+)</a:t>
            </a:r>
            <a:endParaRPr lang="en-US" sz="1100" dirty="0">
              <a:solidFill>
                <a:srgbClr val="000000"/>
              </a:solidFill>
              <a:latin typeface="Tahoma" pitchFamily="34" charset="0"/>
              <a:ea typeface="Tahoma" pitchFamily="34" charset="0"/>
              <a:cs typeface="Tahoma" pitchFamily="34" charset="0"/>
            </a:endParaRPr>
          </a:p>
        </p:txBody>
      </p:sp>
      <p:sp>
        <p:nvSpPr>
          <p:cNvPr id="19" name="Left Bracket 18" descr="This symbols points to the educationl attainment (25+)." title="Current Cigarette Smoking"/>
          <p:cNvSpPr/>
          <p:nvPr/>
        </p:nvSpPr>
        <p:spPr>
          <a:xfrm>
            <a:off x="898232" y="3585948"/>
            <a:ext cx="45719" cy="1181267"/>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20" name="TextBox 19"/>
          <p:cNvSpPr txBox="1"/>
          <p:nvPr/>
        </p:nvSpPr>
        <p:spPr>
          <a:xfrm>
            <a:off x="6312308" y="2827709"/>
            <a:ext cx="1905000" cy="279815"/>
          </a:xfrm>
          <a:prstGeom prst="rect">
            <a:avLst/>
          </a:prstGeom>
          <a:noFill/>
          <a:ln>
            <a:noFill/>
          </a:ln>
        </p:spPr>
        <p:txBody>
          <a:bodyPr wrap="square" rtlCol="0">
            <a:spAutoFit/>
          </a:bodyPr>
          <a:lstStyle/>
          <a:p>
            <a:pPr algn="ctr" fontAlgn="auto">
              <a:spcBef>
                <a:spcPts val="0"/>
              </a:spcBef>
              <a:spcAft>
                <a:spcPts val="0"/>
              </a:spcAft>
            </a:pPr>
            <a:r>
              <a:rPr lang="en-US" sz="1400" b="1" dirty="0" smtClean="0">
                <a:solidFill>
                  <a:srgbClr val="FF0000"/>
                </a:solidFill>
                <a:latin typeface="Tahoma" pitchFamily="34" charset="0"/>
                <a:ea typeface="Tahoma" pitchFamily="34" charset="0"/>
                <a:cs typeface="Tahoma" pitchFamily="34" charset="0"/>
              </a:rPr>
              <a:t>Decrease desired</a:t>
            </a:r>
            <a:endParaRPr lang="en-US" sz="1400" b="1" dirty="0">
              <a:solidFill>
                <a:srgbClr val="FF0000"/>
              </a:solidFill>
              <a:latin typeface="Calibri"/>
            </a:endParaRPr>
          </a:p>
        </p:txBody>
      </p:sp>
      <p:cxnSp>
        <p:nvCxnSpPr>
          <p:cNvPr id="21" name="Straight Arrow Connector 20" descr="This arrow shows the direction for the decease desired" title="Decrease desired"/>
          <p:cNvCxnSpPr/>
          <p:nvPr/>
        </p:nvCxnSpPr>
        <p:spPr>
          <a:xfrm flipH="1">
            <a:off x="6763608" y="3181080"/>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8254" y="5690346"/>
            <a:ext cx="353943" cy="145233"/>
          </a:xfrm>
          <a:prstGeom prst="rect">
            <a:avLst/>
          </a:prstGeom>
          <a:noFill/>
        </p:spPr>
        <p:txBody>
          <a:bodyPr vert="vert" wrap="none" rtlCol="0">
            <a:spAutoFit/>
          </a:bodyPr>
          <a:lstStyle/>
          <a:p>
            <a:pPr fontAlgn="auto">
              <a:spcBef>
                <a:spcPts val="0"/>
              </a:spcBef>
              <a:spcAft>
                <a:spcPts val="0"/>
              </a:spcAft>
            </a:pP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solidFill>
                <a:latin typeface="Tahoma" pitchFamily="34" charset="0"/>
                <a:ea typeface="Tahoma" pitchFamily="34" charset="0"/>
                <a:cs typeface="Tahoma" pitchFamily="34" charset="0"/>
              </a:rPr>
              <a:pPr/>
              <a:t>27</a:t>
            </a:fld>
            <a:endParaRPr lang="en-US" dirty="0">
              <a:solidFill>
                <a:prstClr val="black"/>
              </a:solidFill>
              <a:latin typeface="Tahoma" pitchFamily="34" charset="0"/>
              <a:ea typeface="Tahoma" pitchFamily="34" charset="0"/>
              <a:cs typeface="Tahoma" pitchFamily="34" charset="0"/>
            </a:endParaRPr>
          </a:p>
        </p:txBody>
      </p:sp>
      <p:sp>
        <p:nvSpPr>
          <p:cNvPr id="10" name="Title 1"/>
          <p:cNvSpPr>
            <a:spLocks noGrp="1"/>
          </p:cNvSpPr>
          <p:nvPr>
            <p:ph type="title" idx="4294967295"/>
          </p:nvPr>
        </p:nvSpPr>
        <p:spPr>
          <a:xfrm>
            <a:off x="0" y="169225"/>
            <a:ext cx="9144000"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Current Cigarette Smoking, Adults Ages 18 Years and Over, 2013</a:t>
            </a:r>
            <a:endParaRPr lang="en-US" sz="3200" b="1" dirty="0">
              <a:solidFill>
                <a:srgbClr val="003F72"/>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659182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35"/>
          <p:cNvSpPr>
            <a:spLocks noGrp="1"/>
          </p:cNvSpPr>
          <p:nvPr>
            <p:ph type="body" sz="quarter" idx="4294967295"/>
          </p:nvPr>
        </p:nvSpPr>
        <p:spPr>
          <a:xfrm>
            <a:off x="3265224" y="961032"/>
            <a:ext cx="3276600" cy="381000"/>
          </a:xfrm>
          <a:prstGeom prst="rect">
            <a:avLst/>
          </a:prstGeom>
        </p:spPr>
        <p:txBody>
          <a:bodyPr>
            <a:noAutofit/>
          </a:bodyPr>
          <a:lstStyle/>
          <a:p>
            <a:pPr marL="0" indent="0" algn="l">
              <a:buNone/>
            </a:pPr>
            <a:r>
              <a:rPr lang="en-US" sz="1500" b="1" dirty="0" smtClean="0">
                <a:latin typeface="Tahoma" pitchFamily="34" charset="0"/>
                <a:ea typeface="Tahoma" pitchFamily="34" charset="0"/>
                <a:cs typeface="Tahoma" pitchFamily="34" charset="0"/>
              </a:rPr>
              <a:t>HP2020 Target: 12.0%</a:t>
            </a:r>
            <a:endParaRPr lang="en-US" sz="1500" b="1" dirty="0">
              <a:latin typeface="Tahoma" pitchFamily="34" charset="0"/>
              <a:ea typeface="Tahoma" pitchFamily="34" charset="0"/>
              <a:cs typeface="Tahoma" pitchFamily="34" charset="0"/>
            </a:endParaRPr>
          </a:p>
        </p:txBody>
      </p:sp>
      <p:sp>
        <p:nvSpPr>
          <p:cNvPr id="18" name="Text Placeholder 8"/>
          <p:cNvSpPr txBox="1">
            <a:spLocks/>
          </p:cNvSpPr>
          <p:nvPr/>
        </p:nvSpPr>
        <p:spPr>
          <a:xfrm>
            <a:off x="7478979" y="6520048"/>
            <a:ext cx="1207821" cy="261752"/>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TU-1.1</a:t>
            </a: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14" name="Text Placeholder 7"/>
          <p:cNvSpPr txBox="1">
            <a:spLocks/>
          </p:cNvSpPr>
          <p:nvPr/>
        </p:nvSpPr>
        <p:spPr>
          <a:xfrm>
            <a:off x="4593" y="5946773"/>
            <a:ext cx="8991600" cy="794083"/>
          </a:xfrm>
          <a:prstGeom prst="rect">
            <a:avLst/>
          </a:prstGeom>
        </p:spPr>
        <p:txBody>
          <a:bodyPr anchor="b"/>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 95% confidence interval. *2008 </a:t>
            </a:r>
            <a:r>
              <a:rPr lang="en-US" sz="1100" dirty="0">
                <a:solidFill>
                  <a:prstClr val="black"/>
                </a:solidFill>
                <a:latin typeface="Tahoma" pitchFamily="34" charset="0"/>
                <a:ea typeface="Tahoma" pitchFamily="34" charset="0"/>
                <a:cs typeface="Tahoma" pitchFamily="34" charset="0"/>
              </a:rPr>
              <a:t>data – HP2020 baseline. Data are for persons who have smoked at least 100 cigarettes in lifetime and currently report smoking every day or some </a:t>
            </a:r>
            <a:r>
              <a:rPr lang="en-US" sz="1100" dirty="0" smtClean="0">
                <a:solidFill>
                  <a:prstClr val="black"/>
                </a:solidFill>
                <a:latin typeface="Tahoma" pitchFamily="34" charset="0"/>
                <a:ea typeface="Tahoma" pitchFamily="34" charset="0"/>
                <a:cs typeface="Tahoma" pitchFamily="34" charset="0"/>
              </a:rPr>
              <a:t>days. </a:t>
            </a:r>
            <a:r>
              <a:rPr lang="en-US" sz="1100" dirty="0">
                <a:solidFill>
                  <a:prstClr val="black"/>
                </a:solidFill>
                <a:latin typeface="Tahoma" pitchFamily="34" charset="0"/>
                <a:ea typeface="Tahoma" pitchFamily="34" charset="0"/>
                <a:cs typeface="Tahoma" pitchFamily="34" charset="0"/>
              </a:rPr>
              <a:t>Data are age adjusted to the 2000 standard population. </a:t>
            </a:r>
            <a:r>
              <a:rPr lang="en-US" sz="1100" dirty="0" smtClean="0">
                <a:solidFill>
                  <a:prstClr val="black"/>
                </a:solidFill>
                <a:latin typeface="Tahoma" pitchFamily="34" charset="0"/>
                <a:ea typeface="Tahoma" pitchFamily="34" charset="0"/>
                <a:cs typeface="Tahoma" pitchFamily="34" charset="0"/>
              </a:rPr>
              <a:t> For data on sexual orientation, men were asked, “Which of the following best represents how you think of yourself? : Gay; Straight, that is, not gay; Bisexual; Something else; I don’t know the answer.”  Women were asked, “Which of the following best represents how you think of yourself?: Lesbian or gay; Straight, that is, not lesbian or gay; Bisexual; Something else; I don’t know the answer.”</a:t>
            </a:r>
            <a:endParaRPr lang="en-US" sz="1100" dirty="0">
              <a:solidFill>
                <a:prstClr val="black"/>
              </a:solidFill>
              <a:latin typeface="Tahoma" pitchFamily="34" charset="0"/>
              <a:ea typeface="Tahoma" pitchFamily="34" charset="0"/>
              <a:cs typeface="Tahoma" pitchFamily="34" charset="0"/>
            </a:endParaRPr>
          </a:p>
          <a:p>
            <a:pPr marL="0" indent="0" fontAlgn="auto">
              <a:spcAft>
                <a:spcPts val="0"/>
              </a:spcAft>
              <a:buFont typeface="Arial" pitchFamily="34" charset="0"/>
              <a:buNone/>
            </a:pPr>
            <a:endParaRPr lang="en-US" sz="1100" dirty="0" smtClean="0">
              <a:solidFill>
                <a:prstClr val="black"/>
              </a:solidFill>
              <a:latin typeface="Tahoma" pitchFamily="34" charset="0"/>
              <a:ea typeface="Tahoma" pitchFamily="34" charset="0"/>
              <a:cs typeface="Tahoma" pitchFamily="34" charset="0"/>
            </a:endParaRPr>
          </a:p>
        </p:txBody>
      </p:sp>
      <p:sp>
        <p:nvSpPr>
          <p:cNvPr id="17" name="Text Placeholder 2"/>
          <p:cNvSpPr txBox="1">
            <a:spLocks/>
          </p:cNvSpPr>
          <p:nvPr/>
        </p:nvSpPr>
        <p:spPr>
          <a:xfrm>
            <a:off x="0" y="6529811"/>
            <a:ext cx="7297093" cy="25198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prstClr val="black"/>
                </a:solidFill>
                <a:latin typeface="Tahoma" pitchFamily="34" charset="0"/>
                <a:ea typeface="Tahoma" pitchFamily="34" charset="0"/>
                <a:cs typeface="Tahoma" pitchFamily="34" charset="0"/>
              </a:rPr>
              <a:t>National Health Interview Survey (NHIS), </a:t>
            </a:r>
            <a:r>
              <a:rPr lang="en-US" sz="1100" dirty="0" smtClean="0">
                <a:solidFill>
                  <a:prstClr val="black"/>
                </a:solidFill>
                <a:latin typeface="Tahoma" pitchFamily="34" charset="0"/>
                <a:ea typeface="Tahoma" pitchFamily="34" charset="0"/>
                <a:cs typeface="Tahoma" pitchFamily="34" charset="0"/>
              </a:rPr>
              <a:t>CDC/NCHS.</a:t>
            </a:r>
            <a:endPar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6312308" y="1940256"/>
            <a:ext cx="1905000" cy="307777"/>
          </a:xfrm>
          <a:prstGeom prst="rect">
            <a:avLst/>
          </a:prstGeom>
          <a:noFill/>
          <a:ln>
            <a:noFill/>
          </a:ln>
        </p:spPr>
        <p:txBody>
          <a:bodyPr wrap="square" rtlCol="0">
            <a:spAutoFit/>
          </a:bodyPr>
          <a:lstStyle/>
          <a:p>
            <a:pPr algn="ctr" fontAlgn="auto">
              <a:spcBef>
                <a:spcPts val="0"/>
              </a:spcBef>
              <a:spcAft>
                <a:spcPts val="0"/>
              </a:spcAft>
            </a:pPr>
            <a:r>
              <a:rPr lang="en-US" sz="1400" b="1" dirty="0" smtClean="0">
                <a:solidFill>
                  <a:srgbClr val="FF0000"/>
                </a:solidFill>
                <a:latin typeface="Tahoma" pitchFamily="34" charset="0"/>
                <a:ea typeface="Tahoma" pitchFamily="34" charset="0"/>
                <a:cs typeface="Tahoma" pitchFamily="34" charset="0"/>
              </a:rPr>
              <a:t>Decrease desired</a:t>
            </a:r>
            <a:endParaRPr lang="en-US" sz="1400" b="1" dirty="0">
              <a:solidFill>
                <a:srgbClr val="FF0000"/>
              </a:solidFill>
              <a:latin typeface="Calibri"/>
            </a:endParaRPr>
          </a:p>
        </p:txBody>
      </p:sp>
      <p:cxnSp>
        <p:nvCxnSpPr>
          <p:cNvPr id="21" name="Straight Arrow Connector 20" descr="This line is a representation of the Healthy People 2020 desired decrease for current cigarette smoking in adults 18 years and over.  " title="Current Cigarette Smoking Adults 18 and over"/>
          <p:cNvCxnSpPr/>
          <p:nvPr/>
        </p:nvCxnSpPr>
        <p:spPr>
          <a:xfrm flipH="1">
            <a:off x="6763608" y="2307608"/>
            <a:ext cx="685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8254" y="5690346"/>
            <a:ext cx="353943" cy="145233"/>
          </a:xfrm>
          <a:prstGeom prst="rect">
            <a:avLst/>
          </a:prstGeom>
          <a:noFill/>
        </p:spPr>
        <p:txBody>
          <a:bodyPr vert="vert" wrap="none" rtlCol="0">
            <a:spAutoFit/>
          </a:bodyPr>
          <a:lstStyle/>
          <a:p>
            <a:pPr fontAlgn="auto">
              <a:spcBef>
                <a:spcPts val="0"/>
              </a:spcBef>
              <a:spcAft>
                <a:spcPts val="0"/>
              </a:spcAft>
            </a:pP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I</a:t>
            </a:r>
            <a:endParaRPr lang="en-US" sz="1100" dirty="0">
              <a:solidFill>
                <a:prstClr val="black"/>
              </a:solidFill>
              <a:latin typeface="Calibri"/>
            </a:endParaRPr>
          </a:p>
        </p:txBody>
      </p:sp>
      <p:sp>
        <p:nvSpPr>
          <p:cNvPr id="12" name="Text Box 10"/>
          <p:cNvSpPr txBox="1">
            <a:spLocks noChangeArrowheads="1"/>
          </p:cNvSpPr>
          <p:nvPr/>
        </p:nvSpPr>
        <p:spPr bwMode="auto">
          <a:xfrm>
            <a:off x="693967" y="2759914"/>
            <a:ext cx="999466" cy="276999"/>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200" dirty="0" smtClean="0">
                <a:solidFill>
                  <a:srgbClr val="000000"/>
                </a:solidFill>
                <a:latin typeface="Tahoma" pitchFamily="34" charset="0"/>
                <a:ea typeface="Tahoma" pitchFamily="34" charset="0"/>
                <a:cs typeface="Tahoma" pitchFamily="34" charset="0"/>
              </a:rPr>
              <a:t>Both Sexes</a:t>
            </a:r>
            <a:endParaRPr lang="en-US" sz="1200" dirty="0">
              <a:solidFill>
                <a:srgbClr val="000000"/>
              </a:solidFill>
              <a:latin typeface="Tahoma" pitchFamily="34" charset="0"/>
              <a:ea typeface="Tahoma" pitchFamily="34" charset="0"/>
              <a:cs typeface="Tahoma" pitchFamily="34" charset="0"/>
            </a:endParaRPr>
          </a:p>
        </p:txBody>
      </p:sp>
      <p:sp>
        <p:nvSpPr>
          <p:cNvPr id="13" name="Left Bracket 12" descr="This symbols points to the males and female data in this slide." title="Current Cigarette Smoking"/>
          <p:cNvSpPr/>
          <p:nvPr/>
        </p:nvSpPr>
        <p:spPr>
          <a:xfrm>
            <a:off x="1693433" y="2502893"/>
            <a:ext cx="45719" cy="77370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19" name="Text Box 10"/>
          <p:cNvSpPr txBox="1">
            <a:spLocks noChangeArrowheads="1"/>
          </p:cNvSpPr>
          <p:nvPr/>
        </p:nvSpPr>
        <p:spPr bwMode="auto">
          <a:xfrm>
            <a:off x="846367" y="3553770"/>
            <a:ext cx="999466" cy="276999"/>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200" dirty="0" smtClean="0">
                <a:solidFill>
                  <a:srgbClr val="000000"/>
                </a:solidFill>
                <a:latin typeface="Tahoma" pitchFamily="34" charset="0"/>
                <a:ea typeface="Tahoma" pitchFamily="34" charset="0"/>
                <a:cs typeface="Tahoma" pitchFamily="34" charset="0"/>
              </a:rPr>
              <a:t>Male</a:t>
            </a:r>
            <a:endParaRPr lang="en-US" sz="1200" dirty="0">
              <a:solidFill>
                <a:srgbClr val="000000"/>
              </a:solidFill>
              <a:latin typeface="Tahoma" pitchFamily="34" charset="0"/>
              <a:ea typeface="Tahoma" pitchFamily="34" charset="0"/>
              <a:cs typeface="Tahoma" pitchFamily="34" charset="0"/>
            </a:endParaRPr>
          </a:p>
        </p:txBody>
      </p:sp>
      <p:sp>
        <p:nvSpPr>
          <p:cNvPr id="22" name="Left Bracket 21" descr="This symbols points to the male data in this slide." title="Current Cigarette Smoking"/>
          <p:cNvSpPr/>
          <p:nvPr/>
        </p:nvSpPr>
        <p:spPr>
          <a:xfrm>
            <a:off x="1845833" y="3296749"/>
            <a:ext cx="45719" cy="77370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24" name="Text Box 10"/>
          <p:cNvSpPr txBox="1">
            <a:spLocks noChangeArrowheads="1"/>
          </p:cNvSpPr>
          <p:nvPr/>
        </p:nvSpPr>
        <p:spPr bwMode="auto">
          <a:xfrm>
            <a:off x="668943" y="4345354"/>
            <a:ext cx="999466" cy="276999"/>
          </a:xfrm>
          <a:prstGeom prst="rect">
            <a:avLst/>
          </a:prstGeom>
          <a:noFill/>
          <a:ln w="9525">
            <a:noFill/>
            <a:miter lim="800000"/>
            <a:headEnd/>
            <a:tailEnd/>
          </a:ln>
        </p:spPr>
        <p:txBody>
          <a:bodyPr wrap="square">
            <a:spAutoFit/>
          </a:bodyPr>
          <a:lstStyle/>
          <a:p>
            <a:pPr algn="r" eaLnBrk="0" fontAlgn="auto" hangingPunct="0">
              <a:spcBef>
                <a:spcPts val="0"/>
              </a:spcBef>
              <a:spcAft>
                <a:spcPts val="0"/>
              </a:spcAft>
            </a:pPr>
            <a:r>
              <a:rPr lang="en-US" sz="1200" dirty="0" smtClean="0">
                <a:solidFill>
                  <a:srgbClr val="000000"/>
                </a:solidFill>
                <a:latin typeface="Tahoma" pitchFamily="34" charset="0"/>
                <a:ea typeface="Tahoma" pitchFamily="34" charset="0"/>
                <a:cs typeface="Tahoma" pitchFamily="34" charset="0"/>
              </a:rPr>
              <a:t>Female</a:t>
            </a:r>
            <a:endParaRPr lang="en-US" sz="1200" dirty="0">
              <a:solidFill>
                <a:srgbClr val="000000"/>
              </a:solidFill>
              <a:latin typeface="Tahoma" pitchFamily="34" charset="0"/>
              <a:ea typeface="Tahoma" pitchFamily="34" charset="0"/>
              <a:cs typeface="Tahoma" pitchFamily="34" charset="0"/>
            </a:endParaRPr>
          </a:p>
        </p:txBody>
      </p:sp>
      <p:sp>
        <p:nvSpPr>
          <p:cNvPr id="25" name="Left Bracket 24" descr="This symbols points to the female data in this slide." title="Current Cigarette Smoking"/>
          <p:cNvSpPr/>
          <p:nvPr/>
        </p:nvSpPr>
        <p:spPr>
          <a:xfrm>
            <a:off x="1668409" y="4088333"/>
            <a:ext cx="45719" cy="773708"/>
          </a:xfrm>
          <a:prstGeom prst="leftBracket">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pic>
        <p:nvPicPr>
          <p:cNvPr id="2" name="Picture 1" descr="Current cigarette smoking, adults ages 18 years and over, 2013 by sexual orienta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347" y="1087131"/>
            <a:ext cx="8423976" cy="4419235"/>
          </a:xfrm>
          <a:prstGeom prst="rect">
            <a:avLst/>
          </a:prstGeom>
        </p:spPr>
      </p:pic>
      <p:sp>
        <p:nvSpPr>
          <p:cNvPr id="7" name="Slide Number Placeholder 2"/>
          <p:cNvSpPr>
            <a:spLocks noGrp="1"/>
          </p:cNvSpPr>
          <p:nvPr>
            <p:ph type="sldNum" sz="quarter" idx="4294967295"/>
          </p:nvPr>
        </p:nvSpPr>
        <p:spPr>
          <a:xfrm>
            <a:off x="8534400" y="6492503"/>
            <a:ext cx="609600" cy="365125"/>
          </a:xfrm>
          <a:prstGeom prst="rect">
            <a:avLst/>
          </a:prstGeom>
        </p:spPr>
        <p:txBody>
          <a:bodyPr/>
          <a:lstStyle/>
          <a:p>
            <a:fld id="{F8ECAD15-DF40-4D57-8D99-2197AD37FB1A}" type="slidenum">
              <a:rPr lang="en-US" smtClean="0">
                <a:solidFill>
                  <a:prstClr val="black"/>
                </a:solidFill>
                <a:latin typeface="Tahoma" pitchFamily="34" charset="0"/>
                <a:ea typeface="Tahoma" pitchFamily="34" charset="0"/>
                <a:cs typeface="Tahoma" pitchFamily="34" charset="0"/>
              </a:rPr>
              <a:pPr/>
              <a:t>28</a:t>
            </a:fld>
            <a:endParaRPr lang="en-US" dirty="0">
              <a:solidFill>
                <a:prstClr val="black"/>
              </a:solidFill>
              <a:latin typeface="Tahoma" pitchFamily="34" charset="0"/>
              <a:ea typeface="Tahoma" pitchFamily="34" charset="0"/>
              <a:cs typeface="Tahoma" pitchFamily="34" charset="0"/>
            </a:endParaRPr>
          </a:p>
        </p:txBody>
      </p:sp>
      <p:sp>
        <p:nvSpPr>
          <p:cNvPr id="10" name="Title 1"/>
          <p:cNvSpPr>
            <a:spLocks noGrp="1"/>
          </p:cNvSpPr>
          <p:nvPr>
            <p:ph type="title" idx="4294967295"/>
          </p:nvPr>
        </p:nvSpPr>
        <p:spPr>
          <a:xfrm>
            <a:off x="0" y="169225"/>
            <a:ext cx="9144000" cy="539750"/>
          </a:xfrm>
        </p:spPr>
        <p:txBody>
          <a:bodyPr>
            <a:noAutofit/>
          </a:bodyPr>
          <a:lstStyle/>
          <a:p>
            <a:r>
              <a:rPr lang="en-US" sz="3200" b="1" dirty="0" smtClean="0">
                <a:solidFill>
                  <a:srgbClr val="003F72"/>
                </a:solidFill>
                <a:latin typeface="Tahoma" pitchFamily="34" charset="0"/>
                <a:ea typeface="Tahoma" pitchFamily="34" charset="0"/>
                <a:cs typeface="Tahoma" pitchFamily="34" charset="0"/>
              </a:rPr>
              <a:t>Current Cigarette Smoking,</a:t>
            </a:r>
            <a:br>
              <a:rPr lang="en-US" sz="3200" b="1" dirty="0" smtClean="0">
                <a:solidFill>
                  <a:srgbClr val="003F72"/>
                </a:solidFill>
                <a:latin typeface="Tahoma" pitchFamily="34" charset="0"/>
                <a:ea typeface="Tahoma" pitchFamily="34" charset="0"/>
                <a:cs typeface="Tahoma" pitchFamily="34" charset="0"/>
              </a:rPr>
            </a:br>
            <a:r>
              <a:rPr lang="en-US" sz="3200" b="1" dirty="0" smtClean="0">
                <a:solidFill>
                  <a:srgbClr val="003F72"/>
                </a:solidFill>
                <a:latin typeface="Tahoma" pitchFamily="34" charset="0"/>
                <a:ea typeface="Tahoma" pitchFamily="34" charset="0"/>
                <a:cs typeface="Tahoma" pitchFamily="34" charset="0"/>
              </a:rPr>
              <a:t>Adults Ages 18 Years and Over, 2013</a:t>
            </a:r>
            <a:endParaRPr lang="en-US" sz="3200" b="1" dirty="0">
              <a:solidFill>
                <a:srgbClr val="003F72"/>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8484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7113588" y="6179125"/>
            <a:ext cx="1766556" cy="457200"/>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err="1" smtClean="0">
                <a:solidFill>
                  <a:prstClr val="black"/>
                </a:solidFill>
                <a:latin typeface="Tahoma" pitchFamily="34" charset="0"/>
                <a:ea typeface="Tahoma" pitchFamily="34" charset="0"/>
                <a:cs typeface="Tahoma" pitchFamily="34" charset="0"/>
              </a:rPr>
              <a:t>Objs</a:t>
            </a:r>
            <a:r>
              <a:rPr lang="en-US" sz="1200" dirty="0" smtClean="0">
                <a:solidFill>
                  <a:prstClr val="black"/>
                </a:solidFill>
                <a:latin typeface="Tahoma" pitchFamily="34" charset="0"/>
                <a:ea typeface="Tahoma" pitchFamily="34" charset="0"/>
                <a:cs typeface="Tahoma" pitchFamily="34" charset="0"/>
              </a:rPr>
              <a:t>. TU-2.1–2.4 </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1886576413"/>
              </p:ext>
            </p:extLst>
          </p:nvPr>
        </p:nvGraphicFramePr>
        <p:xfrm>
          <a:off x="-293182" y="1143099"/>
          <a:ext cx="7760782" cy="483462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3"/>
          <p:cNvSpPr txBox="1"/>
          <p:nvPr/>
        </p:nvSpPr>
        <p:spPr>
          <a:xfrm>
            <a:off x="21609" y="1011451"/>
            <a:ext cx="1981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600" b="1" dirty="0" smtClean="0">
                <a:solidFill>
                  <a:prstClr val="black"/>
                </a:solidFill>
                <a:latin typeface="Tahoma" pitchFamily="34" charset="0"/>
                <a:ea typeface="Tahoma" pitchFamily="34" charset="0"/>
                <a:cs typeface="Tahoma" pitchFamily="34" charset="0"/>
              </a:rPr>
              <a:t>Percent</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itchFamily="34" charset="0"/>
                <a:ea typeface="Tahoma" pitchFamily="34" charset="0"/>
                <a:cs typeface="Tahoma" pitchFamily="34" charset="0"/>
              </a:rPr>
              <a:t>SOURCE: Youth </a:t>
            </a:r>
            <a:r>
              <a:rPr lang="en-US" sz="1100" dirty="0">
                <a:solidFill>
                  <a:prstClr val="black"/>
                </a:solidFill>
                <a:latin typeface="Tahoma" pitchFamily="34" charset="0"/>
                <a:ea typeface="Tahoma" pitchFamily="34" charset="0"/>
                <a:cs typeface="Tahoma" pitchFamily="34" charset="0"/>
              </a:rPr>
              <a:t>Risk Behavior Surveillance System (YRBSS), </a:t>
            </a:r>
            <a:r>
              <a:rPr lang="en-US" sz="1100" dirty="0" smtClean="0">
                <a:solidFill>
                  <a:prstClr val="black"/>
                </a:solidFill>
                <a:latin typeface="Tahoma" pitchFamily="34" charset="0"/>
                <a:ea typeface="Tahoma" pitchFamily="34" charset="0"/>
                <a:cs typeface="Tahoma" pitchFamily="34" charset="0"/>
              </a:rPr>
              <a:t>CDC/NCCDPHP.</a:t>
            </a:r>
            <a:endParaRPr lang="en-US" sz="1100" dirty="0">
              <a:solidFill>
                <a:prstClr val="black"/>
              </a:solidFill>
              <a:latin typeface="Tahoma" pitchFamily="34" charset="0"/>
              <a:ea typeface="Tahoma" pitchFamily="34" charset="0"/>
              <a:cs typeface="Tahoma" pitchFamily="34" charset="0"/>
            </a:endParaRPr>
          </a:p>
        </p:txBody>
      </p:sp>
      <p:sp>
        <p:nvSpPr>
          <p:cNvPr id="10" name="Text Placeholder 16"/>
          <p:cNvSpPr txBox="1">
            <a:spLocks/>
          </p:cNvSpPr>
          <p:nvPr/>
        </p:nvSpPr>
        <p:spPr>
          <a:xfrm>
            <a:off x="21609" y="5977719"/>
            <a:ext cx="7113588"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Data are for the proportion of students in grades 9–12 who used any of the following tobacco products on 1 or more of the 30 days preceding the survey: cigarettes, cigars (including cigarillos or little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cigars) and smokeless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tobacco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(i.e.,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chewing tobacco, snuff, or dip</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a:spLocks noChangeArrowheads="1"/>
          </p:cNvSpPr>
          <p:nvPr/>
        </p:nvSpPr>
        <p:spPr bwMode="auto">
          <a:xfrm>
            <a:off x="6934200" y="3326086"/>
            <a:ext cx="2299795"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1F497D"/>
                </a:solidFill>
                <a:latin typeface="Tahoma" pitchFamily="34" charset="0"/>
                <a:ea typeface="Tahoma" pitchFamily="34" charset="0"/>
                <a:cs typeface="Tahoma" pitchFamily="34" charset="0"/>
              </a:rPr>
              <a:t>HP2020 Target: 21.0% </a:t>
            </a:r>
            <a:endParaRPr lang="en-US" sz="1400" b="1" dirty="0">
              <a:solidFill>
                <a:srgbClr val="1F497D"/>
              </a:solidFill>
              <a:latin typeface="Tahoma" pitchFamily="34" charset="0"/>
              <a:ea typeface="Tahoma" pitchFamily="34" charset="0"/>
              <a:cs typeface="Tahoma" pitchFamily="34" charset="0"/>
            </a:endParaRPr>
          </a:p>
        </p:txBody>
      </p:sp>
      <p:sp>
        <p:nvSpPr>
          <p:cNvPr id="11" name="Rectangle 10"/>
          <p:cNvSpPr>
            <a:spLocks noChangeArrowheads="1"/>
          </p:cNvSpPr>
          <p:nvPr/>
        </p:nvSpPr>
        <p:spPr bwMode="auto">
          <a:xfrm>
            <a:off x="6934200" y="3798605"/>
            <a:ext cx="2310681"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9BBB59">
                    <a:lumMod val="75000"/>
                  </a:srgbClr>
                </a:solidFill>
                <a:latin typeface="Tahoma" pitchFamily="34" charset="0"/>
                <a:ea typeface="Tahoma" pitchFamily="34" charset="0"/>
                <a:cs typeface="Tahoma" pitchFamily="34" charset="0"/>
              </a:rPr>
              <a:t>HP2020 Target: 16.0%</a:t>
            </a:r>
            <a:endParaRPr lang="en-US" sz="1400" b="1" dirty="0">
              <a:solidFill>
                <a:srgbClr val="9BBB59">
                  <a:lumMod val="75000"/>
                </a:srgbClr>
              </a:solidFill>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022304" y="4429083"/>
            <a:ext cx="2222577"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8064A2">
                    <a:lumMod val="50000"/>
                  </a:srgbClr>
                </a:solidFill>
                <a:latin typeface="Tahoma" pitchFamily="34" charset="0"/>
                <a:ea typeface="Tahoma" pitchFamily="34" charset="0"/>
                <a:cs typeface="Tahoma" pitchFamily="34" charset="0"/>
              </a:rPr>
              <a:t>HP2020 Target: 8.0%</a:t>
            </a:r>
            <a:endParaRPr lang="en-US" sz="1400" b="1" dirty="0">
              <a:solidFill>
                <a:srgbClr val="8064A2">
                  <a:lumMod val="50000"/>
                </a:srgbClr>
              </a:solidFill>
              <a:latin typeface="Tahoma" pitchFamily="34" charset="0"/>
              <a:ea typeface="Tahoma" pitchFamily="34" charset="0"/>
              <a:cs typeface="Tahoma" pitchFamily="34" charset="0"/>
            </a:endParaRPr>
          </a:p>
        </p:txBody>
      </p:sp>
      <p:sp>
        <p:nvSpPr>
          <p:cNvPr id="14" name="Rectangle 13"/>
          <p:cNvSpPr>
            <a:spLocks noChangeArrowheads="1"/>
          </p:cNvSpPr>
          <p:nvPr/>
        </p:nvSpPr>
        <p:spPr bwMode="auto">
          <a:xfrm>
            <a:off x="7022304" y="4614864"/>
            <a:ext cx="2222577"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F79646">
                    <a:lumMod val="75000"/>
                  </a:srgbClr>
                </a:solidFill>
                <a:latin typeface="Tahoma" pitchFamily="34" charset="0"/>
                <a:ea typeface="Tahoma" pitchFamily="34" charset="0"/>
                <a:cs typeface="Tahoma" pitchFamily="34" charset="0"/>
              </a:rPr>
              <a:t>HP2020 Target: 6.9%</a:t>
            </a:r>
            <a:endParaRPr lang="en-US" sz="1400" b="1" dirty="0">
              <a:solidFill>
                <a:srgbClr val="F79646">
                  <a:lumMod val="75000"/>
                </a:srgbClr>
              </a:solidFill>
              <a:latin typeface="Tahoma" pitchFamily="34" charset="0"/>
              <a:ea typeface="Tahoma" pitchFamily="34" charset="0"/>
              <a:cs typeface="Tahoma" pitchFamily="34" charset="0"/>
            </a:endParaRPr>
          </a:p>
        </p:txBody>
      </p:sp>
      <p:sp>
        <p:nvSpPr>
          <p:cNvPr id="15" name="Rectangle 14"/>
          <p:cNvSpPr>
            <a:spLocks noChangeArrowheads="1"/>
          </p:cNvSpPr>
          <p:nvPr/>
        </p:nvSpPr>
        <p:spPr bwMode="auto">
          <a:xfrm>
            <a:off x="5019263" y="2678693"/>
            <a:ext cx="2069304"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4F81BD">
                    <a:lumMod val="75000"/>
                  </a:srgbClr>
                </a:solidFill>
                <a:latin typeface="Tahoma" pitchFamily="34" charset="0"/>
                <a:ea typeface="Tahoma" pitchFamily="34" charset="0"/>
                <a:cs typeface="Tahoma" pitchFamily="34" charset="0"/>
              </a:rPr>
              <a:t>Any Tobacco Product</a:t>
            </a:r>
            <a:endParaRPr lang="en-US" sz="1400" b="1" dirty="0">
              <a:solidFill>
                <a:srgbClr val="4F81BD">
                  <a:lumMod val="75000"/>
                </a:srgbClr>
              </a:solidFill>
              <a:latin typeface="Tahoma" pitchFamily="34" charset="0"/>
              <a:ea typeface="Tahoma" pitchFamily="34" charset="0"/>
              <a:cs typeface="Tahoma" pitchFamily="34" charset="0"/>
            </a:endParaRPr>
          </a:p>
        </p:txBody>
      </p:sp>
      <p:sp>
        <p:nvSpPr>
          <p:cNvPr id="17" name="Rectangle 16"/>
          <p:cNvSpPr>
            <a:spLocks noChangeArrowheads="1"/>
          </p:cNvSpPr>
          <p:nvPr/>
        </p:nvSpPr>
        <p:spPr bwMode="auto">
          <a:xfrm>
            <a:off x="1523884" y="2290456"/>
            <a:ext cx="2069304"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9BBB59">
                    <a:lumMod val="75000"/>
                  </a:srgbClr>
                </a:solidFill>
                <a:latin typeface="Tahoma" pitchFamily="34" charset="0"/>
                <a:ea typeface="Tahoma" pitchFamily="34" charset="0"/>
                <a:cs typeface="Tahoma" pitchFamily="34" charset="0"/>
              </a:rPr>
              <a:t>Cigarettes</a:t>
            </a:r>
            <a:endParaRPr lang="en-US" sz="1400" b="1" dirty="0">
              <a:solidFill>
                <a:srgbClr val="9BBB59">
                  <a:lumMod val="75000"/>
                </a:srgbClr>
              </a:solidFill>
              <a:latin typeface="Tahoma" pitchFamily="34" charset="0"/>
              <a:ea typeface="Tahoma" pitchFamily="34" charset="0"/>
              <a:cs typeface="Tahoma" pitchFamily="34" charset="0"/>
            </a:endParaRPr>
          </a:p>
        </p:txBody>
      </p:sp>
      <p:sp>
        <p:nvSpPr>
          <p:cNvPr id="20" name="Rectangle 19"/>
          <p:cNvSpPr>
            <a:spLocks noChangeArrowheads="1"/>
          </p:cNvSpPr>
          <p:nvPr/>
        </p:nvSpPr>
        <p:spPr bwMode="auto">
          <a:xfrm>
            <a:off x="3728756" y="3787505"/>
            <a:ext cx="2069304"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8064A2">
                    <a:lumMod val="75000"/>
                  </a:srgbClr>
                </a:solidFill>
                <a:latin typeface="Tahoma" pitchFamily="34" charset="0"/>
                <a:ea typeface="Tahoma" pitchFamily="34" charset="0"/>
                <a:cs typeface="Tahoma" pitchFamily="34" charset="0"/>
              </a:rPr>
              <a:t>Cigars</a:t>
            </a:r>
            <a:endParaRPr lang="en-US" sz="1400" b="1" dirty="0">
              <a:solidFill>
                <a:srgbClr val="8064A2">
                  <a:lumMod val="75000"/>
                </a:srgbClr>
              </a:solidFill>
              <a:latin typeface="Tahoma" pitchFamily="34" charset="0"/>
              <a:ea typeface="Tahoma" pitchFamily="34" charset="0"/>
              <a:cs typeface="Tahoma" pitchFamily="34" charset="0"/>
            </a:endParaRPr>
          </a:p>
        </p:txBody>
      </p:sp>
      <p:sp>
        <p:nvSpPr>
          <p:cNvPr id="22" name="Rectangle 21"/>
          <p:cNvSpPr>
            <a:spLocks noChangeArrowheads="1"/>
          </p:cNvSpPr>
          <p:nvPr/>
        </p:nvSpPr>
        <p:spPr bwMode="auto">
          <a:xfrm>
            <a:off x="2558536" y="4614864"/>
            <a:ext cx="2069304"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F79646">
                    <a:lumMod val="75000"/>
                  </a:srgbClr>
                </a:solidFill>
                <a:latin typeface="Tahoma" pitchFamily="34" charset="0"/>
                <a:ea typeface="Tahoma" pitchFamily="34" charset="0"/>
                <a:cs typeface="Tahoma" pitchFamily="34" charset="0"/>
              </a:rPr>
              <a:t>Smokeless</a:t>
            </a:r>
            <a:endParaRPr lang="en-US" sz="1400" b="1" dirty="0">
              <a:solidFill>
                <a:srgbClr val="F79646">
                  <a:lumMod val="75000"/>
                </a:srgbClr>
              </a:solidFill>
              <a:latin typeface="Tahoma" pitchFamily="34" charset="0"/>
              <a:ea typeface="Tahoma" pitchFamily="34" charset="0"/>
              <a:cs typeface="Tahoma"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29</a:t>
            </a:fld>
            <a:endParaRPr lang="en-US" sz="1200" dirty="0">
              <a:solidFill>
                <a:srgbClr val="898989"/>
              </a:solidFill>
            </a:endParaRPr>
          </a:p>
        </p:txBody>
      </p:sp>
      <p:sp>
        <p:nvSpPr>
          <p:cNvPr id="2" name="Title 1"/>
          <p:cNvSpPr>
            <a:spLocks noGrp="1"/>
          </p:cNvSpPr>
          <p:nvPr>
            <p:ph type="title" idx="4294967295"/>
          </p:nvPr>
        </p:nvSpPr>
        <p:spPr>
          <a:xfrm>
            <a:off x="0" y="23750"/>
            <a:ext cx="9144000" cy="1066800"/>
          </a:xfrm>
        </p:spPr>
        <p:txBody>
          <a:bodyPr>
            <a:noAutofit/>
          </a:bodyPr>
          <a:lstStyle/>
          <a:p>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Tobacco Use in Past Month Among Students in Grades 9</a:t>
            </a:r>
            <a:r>
              <a:rPr lang="en-US" sz="3200" b="1" dirty="0">
                <a:solidFill>
                  <a:srgbClr val="003F72"/>
                </a:solidFill>
                <a:latin typeface="Tahoma" pitchFamily="34" charset="0"/>
                <a:ea typeface="Tahoma" pitchFamily="34" charset="0"/>
                <a:cs typeface="Tahoma" pitchFamily="34" charset="0"/>
              </a:rPr>
              <a:t>–</a:t>
            </a:r>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12, 1991</a:t>
            </a:r>
            <a:r>
              <a:rPr lang="en-US" sz="3200" b="1" dirty="0">
                <a:solidFill>
                  <a:srgbClr val="003F72"/>
                </a:solidFill>
                <a:latin typeface="Tahoma" pitchFamily="34" charset="0"/>
                <a:ea typeface="Tahoma" pitchFamily="34" charset="0"/>
                <a:cs typeface="Tahoma" pitchFamily="34" charset="0"/>
              </a:rPr>
              <a:t>–</a:t>
            </a:r>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2013</a:t>
            </a:r>
            <a:endParaRPr lang="en-US" sz="31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618856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a:xfrm>
            <a:off x="1447800" y="152400"/>
            <a:ext cx="7623175" cy="1066800"/>
          </a:xfrm>
        </p:spPr>
        <p:txBody>
          <a:bodyPr/>
          <a:lstStyle/>
          <a:p>
            <a:pPr algn="ctr"/>
            <a:r>
              <a:rPr lang="en-US" dirty="0" smtClean="0">
                <a:ea typeface="ＭＳ Ｐゴシック" pitchFamily="34" charset="-128"/>
              </a:rPr>
              <a:t>Overview and Presenters </a:t>
            </a:r>
          </a:p>
        </p:txBody>
      </p:sp>
      <p:sp>
        <p:nvSpPr>
          <p:cNvPr id="2" name="Content Placeholder 1"/>
          <p:cNvSpPr>
            <a:spLocks noGrp="1"/>
          </p:cNvSpPr>
          <p:nvPr>
            <p:ph idx="1"/>
          </p:nvPr>
        </p:nvSpPr>
        <p:spPr>
          <a:xfrm>
            <a:off x="1447800" y="1524000"/>
            <a:ext cx="7391400" cy="5257800"/>
          </a:xfrm>
        </p:spPr>
        <p:txBody>
          <a:bodyPr>
            <a:noAutofit/>
          </a:bodyPr>
          <a:lstStyle/>
          <a:p>
            <a:pPr>
              <a:spcBef>
                <a:spcPts val="0"/>
              </a:spcBef>
              <a:buFont typeface="Arial" pitchFamily="34" charset="0"/>
              <a:buNone/>
              <a:defRPr/>
            </a:pPr>
            <a:r>
              <a:rPr lang="en-US" sz="2100" b="1" dirty="0" smtClean="0"/>
              <a:t>Chair  </a:t>
            </a:r>
          </a:p>
          <a:p>
            <a:pPr>
              <a:spcBef>
                <a:spcPts val="0"/>
              </a:spcBef>
              <a:defRPr/>
            </a:pPr>
            <a:r>
              <a:rPr lang="en-US" sz="2100" dirty="0" smtClean="0"/>
              <a:t>Karen DeSalvo, MD, MPH, MSc, Acting Assistant Secretary for Health, U.S. Department of Health and Human Services</a:t>
            </a:r>
          </a:p>
          <a:p>
            <a:pPr>
              <a:spcBef>
                <a:spcPts val="0"/>
              </a:spcBef>
              <a:buFont typeface="Arial" pitchFamily="34" charset="0"/>
              <a:buNone/>
              <a:defRPr/>
            </a:pPr>
            <a:endParaRPr lang="en-US" sz="2100" b="1" dirty="0" smtClean="0"/>
          </a:p>
          <a:p>
            <a:pPr>
              <a:spcBef>
                <a:spcPts val="0"/>
              </a:spcBef>
              <a:buFont typeface="Arial" pitchFamily="34" charset="0"/>
              <a:buNone/>
              <a:defRPr/>
            </a:pPr>
            <a:r>
              <a:rPr lang="en-US" sz="2100" b="1" dirty="0" smtClean="0"/>
              <a:t>Presentations </a:t>
            </a:r>
            <a:endParaRPr lang="en-US" sz="2100" b="1" dirty="0"/>
          </a:p>
          <a:p>
            <a:pPr lvl="0">
              <a:spcBef>
                <a:spcPts val="0"/>
              </a:spcBef>
            </a:pPr>
            <a:r>
              <a:rPr lang="en-US" sz="2100" dirty="0" smtClean="0"/>
              <a:t>Irma </a:t>
            </a:r>
            <a:r>
              <a:rPr lang="en-US" sz="2100" dirty="0"/>
              <a:t>Arispe, PhD, Associate </a:t>
            </a:r>
            <a:r>
              <a:rPr lang="en-US" sz="2100" dirty="0" smtClean="0"/>
              <a:t>Director, National </a:t>
            </a:r>
            <a:r>
              <a:rPr lang="en-US" sz="2100" dirty="0"/>
              <a:t>Center for Health </a:t>
            </a:r>
            <a:r>
              <a:rPr lang="en-US" sz="2100" dirty="0" smtClean="0"/>
              <a:t>Statistics</a:t>
            </a:r>
          </a:p>
          <a:p>
            <a:pPr>
              <a:spcBef>
                <a:spcPts val="0"/>
              </a:spcBef>
            </a:pPr>
            <a:r>
              <a:rPr lang="en-US" sz="2100" dirty="0" smtClean="0"/>
              <a:t>Linda Birnbaum</a:t>
            </a:r>
            <a:r>
              <a:rPr lang="en-US" sz="2100" dirty="0"/>
              <a:t>, PhD, Director, National Institute of Environmental Health Sciences, NIH </a:t>
            </a:r>
          </a:p>
          <a:p>
            <a:pPr>
              <a:spcBef>
                <a:spcPts val="0"/>
              </a:spcBef>
            </a:pPr>
            <a:r>
              <a:rPr lang="en-US" sz="2100" dirty="0"/>
              <a:t>Tim McAfee, MD, MPH, Director, Office on Smoking and Health, </a:t>
            </a:r>
            <a:r>
              <a:rPr lang="en-US" sz="2100" dirty="0" smtClean="0"/>
              <a:t>CDC</a:t>
            </a:r>
          </a:p>
          <a:p>
            <a:pPr>
              <a:spcBef>
                <a:spcPts val="0"/>
              </a:spcBef>
            </a:pPr>
            <a:endParaRPr lang="en-US" sz="2100" dirty="0"/>
          </a:p>
          <a:p>
            <a:pPr marL="0" indent="0">
              <a:spcBef>
                <a:spcPts val="0"/>
              </a:spcBef>
              <a:buNone/>
            </a:pPr>
            <a:r>
              <a:rPr lang="en-US" sz="2100" b="1" dirty="0" smtClean="0"/>
              <a:t>Community </a:t>
            </a:r>
            <a:r>
              <a:rPr lang="en-US" sz="2100" b="1" dirty="0"/>
              <a:t>Highlight </a:t>
            </a:r>
          </a:p>
          <a:p>
            <a:pPr>
              <a:spcBef>
                <a:spcPts val="0"/>
              </a:spcBef>
            </a:pPr>
            <a:r>
              <a:rPr lang="en-US" sz="2100" dirty="0"/>
              <a:t>Kara </a:t>
            </a:r>
            <a:r>
              <a:rPr lang="en-US" sz="2100" dirty="0" err="1"/>
              <a:t>Skahen</a:t>
            </a:r>
            <a:r>
              <a:rPr lang="en-US" sz="2100" dirty="0"/>
              <a:t>, MSW, MPP, Program Director, Live Smoke Free, St. Paul, Minnesota</a:t>
            </a:r>
          </a:p>
          <a:p>
            <a:pPr lvl="0"/>
            <a:endParaRPr lang="en-US" sz="1600" dirty="0"/>
          </a:p>
          <a:p>
            <a:endParaRPr lang="en-US" sz="1600" dirty="0"/>
          </a:p>
          <a:p>
            <a:pPr>
              <a:spcBef>
                <a:spcPts val="0"/>
              </a:spcBef>
              <a:buFont typeface="Arial" pitchFamily="34" charset="0"/>
              <a:buNone/>
              <a:defRPr/>
            </a:pPr>
            <a:endParaRPr lang="en-US" sz="1700" b="1" dirty="0" smtClean="0"/>
          </a:p>
          <a:p>
            <a:pPr>
              <a:spcBef>
                <a:spcPts val="0"/>
              </a:spcBef>
              <a:defRPr/>
            </a:pPr>
            <a:endParaRPr lang="en-US" sz="1700" b="1" dirty="0" smtClean="0"/>
          </a:p>
        </p:txBody>
      </p:sp>
    </p:spTree>
    <p:extLst>
      <p:ext uri="{BB962C8B-B14F-4D97-AF65-F5344CB8AC3E}">
        <p14:creationId xmlns:p14="http://schemas.microsoft.com/office/powerpoint/2010/main" val="622579964"/>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6781800" y="6172200"/>
            <a:ext cx="2098344" cy="464125"/>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err="1" smtClean="0">
                <a:solidFill>
                  <a:prstClr val="black"/>
                </a:solidFill>
                <a:latin typeface="Tahoma" pitchFamily="34" charset="0"/>
                <a:ea typeface="Tahoma" pitchFamily="34" charset="0"/>
                <a:cs typeface="Tahoma" pitchFamily="34" charset="0"/>
              </a:rPr>
              <a:t>Objs</a:t>
            </a:r>
            <a:r>
              <a:rPr lang="en-US" sz="1200" dirty="0" smtClean="0">
                <a:solidFill>
                  <a:prstClr val="black"/>
                </a:solidFill>
                <a:latin typeface="Tahoma" pitchFamily="34" charset="0"/>
                <a:ea typeface="Tahoma" pitchFamily="34" charset="0"/>
                <a:cs typeface="Tahoma" pitchFamily="34" charset="0"/>
              </a:rPr>
              <a:t>. TU-3.2 and TU-3.6 </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2051887220"/>
              </p:ext>
            </p:extLst>
          </p:nvPr>
        </p:nvGraphicFramePr>
        <p:xfrm>
          <a:off x="-572" y="1143099"/>
          <a:ext cx="8763572" cy="4571901"/>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3"/>
          <p:cNvSpPr txBox="1"/>
          <p:nvPr/>
        </p:nvSpPr>
        <p:spPr>
          <a:xfrm>
            <a:off x="338080" y="1011451"/>
            <a:ext cx="198120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600" b="1" dirty="0" smtClean="0">
                <a:solidFill>
                  <a:prstClr val="black"/>
                </a:solidFill>
                <a:latin typeface="Tahoma" pitchFamily="34" charset="0"/>
                <a:ea typeface="Tahoma" pitchFamily="34" charset="0"/>
                <a:cs typeface="Tahoma" pitchFamily="34" charset="0"/>
              </a:rPr>
              <a:t>Percent</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National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Survey on Drug Use and Health (NSDUH),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SAMHSA.</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Placeholder 16"/>
          <p:cNvSpPr txBox="1">
            <a:spLocks/>
          </p:cNvSpPr>
          <p:nvPr/>
        </p:nvSpPr>
        <p:spPr>
          <a:xfrm>
            <a:off x="0" y="6172200"/>
            <a:ext cx="6781800" cy="609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NOTE</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Data are for the percent of never smoking adolescents (ages 12-17 years) or young adults (ages 18-25 years) who initiated cigarette use in the 12 months prior to the interview.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a:spLocks noChangeArrowheads="1"/>
          </p:cNvSpPr>
          <p:nvPr/>
        </p:nvSpPr>
        <p:spPr bwMode="auto">
          <a:xfrm>
            <a:off x="5044284" y="2743200"/>
            <a:ext cx="2347116"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4F81BD"/>
                </a:solidFill>
                <a:latin typeface="Tahoma" pitchFamily="34" charset="0"/>
                <a:ea typeface="Tahoma" pitchFamily="34" charset="0"/>
                <a:cs typeface="Tahoma" pitchFamily="34" charset="0"/>
              </a:rPr>
              <a:t>HP2020 Target: 6.4%</a:t>
            </a:r>
            <a:endParaRPr lang="en-US" sz="1400" b="1" dirty="0">
              <a:solidFill>
                <a:srgbClr val="4F81BD"/>
              </a:solidFill>
              <a:latin typeface="Tahoma" pitchFamily="34" charset="0"/>
              <a:ea typeface="Tahoma" pitchFamily="34" charset="0"/>
              <a:cs typeface="Tahoma" pitchFamily="34" charset="0"/>
            </a:endParaRPr>
          </a:p>
        </p:txBody>
      </p:sp>
      <p:sp>
        <p:nvSpPr>
          <p:cNvPr id="11" name="Rectangle 10"/>
          <p:cNvSpPr>
            <a:spLocks noChangeArrowheads="1"/>
          </p:cNvSpPr>
          <p:nvPr/>
        </p:nvSpPr>
        <p:spPr bwMode="auto">
          <a:xfrm>
            <a:off x="5044284" y="3497771"/>
            <a:ext cx="2347116"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9BBB59">
                    <a:lumMod val="50000"/>
                  </a:srgbClr>
                </a:solidFill>
                <a:latin typeface="Tahoma" pitchFamily="34" charset="0"/>
                <a:ea typeface="Tahoma" pitchFamily="34" charset="0"/>
                <a:cs typeface="Tahoma" pitchFamily="34" charset="0"/>
              </a:rPr>
              <a:t>HP2020 Target: 4.3%</a:t>
            </a:r>
            <a:endParaRPr lang="en-US" sz="1400" b="1" dirty="0">
              <a:solidFill>
                <a:srgbClr val="9BBB59">
                  <a:lumMod val="50000"/>
                </a:srgbClr>
              </a:solidFill>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6884196" y="2145069"/>
            <a:ext cx="2069304"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4F81BD"/>
                </a:solidFill>
                <a:latin typeface="Tahoma" pitchFamily="34" charset="0"/>
                <a:ea typeface="Tahoma" pitchFamily="34" charset="0"/>
                <a:cs typeface="Tahoma" pitchFamily="34" charset="0"/>
              </a:rPr>
              <a:t>18-25 years</a:t>
            </a:r>
            <a:endParaRPr lang="en-US" sz="1400" b="1" dirty="0">
              <a:solidFill>
                <a:srgbClr val="4F81BD"/>
              </a:solidFill>
              <a:latin typeface="Tahoma" pitchFamily="34" charset="0"/>
              <a:ea typeface="Tahoma" pitchFamily="34" charset="0"/>
              <a:cs typeface="Tahoma" pitchFamily="34" charset="0"/>
            </a:endParaRPr>
          </a:p>
        </p:txBody>
      </p:sp>
      <p:sp>
        <p:nvSpPr>
          <p:cNvPr id="14" name="Rectangle 13"/>
          <p:cNvSpPr>
            <a:spLocks noChangeArrowheads="1"/>
          </p:cNvSpPr>
          <p:nvPr/>
        </p:nvSpPr>
        <p:spPr bwMode="auto">
          <a:xfrm>
            <a:off x="6934200" y="3072708"/>
            <a:ext cx="2069304"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srgbClr val="9BBB59">
                    <a:lumMod val="50000"/>
                  </a:srgbClr>
                </a:solidFill>
                <a:latin typeface="Tahoma" pitchFamily="34" charset="0"/>
                <a:ea typeface="Tahoma" pitchFamily="34" charset="0"/>
                <a:cs typeface="Tahoma" pitchFamily="34" charset="0"/>
              </a:rPr>
              <a:t>12-17 years</a:t>
            </a:r>
            <a:endParaRPr lang="en-US" sz="1400" b="1" dirty="0">
              <a:solidFill>
                <a:srgbClr val="9BBB59">
                  <a:lumMod val="50000"/>
                </a:srgbClr>
              </a:solidFill>
              <a:latin typeface="Tahoma" pitchFamily="34" charset="0"/>
              <a:ea typeface="Tahoma" pitchFamily="34" charset="0"/>
              <a:cs typeface="Tahoma" pitchFamily="34" charset="0"/>
            </a:endParaRPr>
          </a:p>
        </p:txBody>
      </p: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30</a:t>
            </a:fld>
            <a:endParaRPr lang="en-US" sz="1200" dirty="0">
              <a:solidFill>
                <a:srgbClr val="898989"/>
              </a:solidFill>
            </a:endParaRPr>
          </a:p>
        </p:txBody>
      </p:sp>
      <p:sp>
        <p:nvSpPr>
          <p:cNvPr id="2" name="Title 1"/>
          <p:cNvSpPr>
            <a:spLocks noGrp="1"/>
          </p:cNvSpPr>
          <p:nvPr>
            <p:ph type="title" idx="4294967295"/>
          </p:nvPr>
        </p:nvSpPr>
        <p:spPr>
          <a:xfrm>
            <a:off x="0" y="23750"/>
            <a:ext cx="9144000" cy="1066800"/>
          </a:xfrm>
        </p:spPr>
        <p:txBody>
          <a:bodyPr>
            <a:noAutofit/>
          </a:bodyPr>
          <a:lstStyle/>
          <a:p>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Cigarette Initiation,</a:t>
            </a:r>
            <a:b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br>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Adolescents and Young Adults</a:t>
            </a:r>
            <a:endParaRPr lang="en-US" sz="31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129578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descr="Exposure to tobacco marketing, students in grade 6 through 12"/>
          <p:cNvGraphicFramePr>
            <a:graphicFrameLocks noChangeAspect="1"/>
          </p:cNvGraphicFramePr>
          <p:nvPr>
            <p:extLst>
              <p:ext uri="{D42A27DB-BD31-4B8C-83A1-F6EECF244321}">
                <p14:modId xmlns:p14="http://schemas.microsoft.com/office/powerpoint/2010/main" val="1873346003"/>
              </p:ext>
            </p:extLst>
          </p:nvPr>
        </p:nvGraphicFramePr>
        <p:xfrm>
          <a:off x="0" y="1253296"/>
          <a:ext cx="8799512" cy="537135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723900" y="3123164"/>
            <a:ext cx="2209800" cy="523220"/>
          </a:xfrm>
          <a:prstGeom prst="rect">
            <a:avLst/>
          </a:prstGeom>
          <a:noFill/>
        </p:spPr>
        <p:txBody>
          <a:bodyPr wrap="square" rtlCol="0">
            <a:spAutoFit/>
          </a:bodyPr>
          <a:lstStyle/>
          <a:p>
            <a:pPr algn="ctr" fontAlgn="auto">
              <a:spcBef>
                <a:spcPts val="0"/>
              </a:spcBef>
              <a:spcAft>
                <a:spcPts val="0"/>
              </a:spcAft>
            </a:pP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33.1%</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 Box 8"/>
          <p:cNvSpPr txBox="1">
            <a:spLocks noChangeArrowheads="1"/>
          </p:cNvSpPr>
          <p:nvPr/>
        </p:nvSpPr>
        <p:spPr bwMode="auto">
          <a:xfrm>
            <a:off x="194287" y="1256651"/>
            <a:ext cx="2609158" cy="30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eaLnBrk="1" fontAlgn="auto" hangingPunct="1">
              <a:lnSpc>
                <a:spcPct val="85000"/>
              </a:lnSpc>
              <a:spcBef>
                <a:spcPct val="50000"/>
              </a:spcBef>
              <a:spcAft>
                <a:spcPts val="0"/>
              </a:spcAft>
            </a:pPr>
            <a:r>
              <a:rPr lang="en-US" dirty="0" smtClean="0">
                <a:solidFill>
                  <a:prstClr val="black"/>
                </a:solidFill>
                <a:cs typeface="Tahoma" charset="0"/>
              </a:rPr>
              <a:t>Percent</a:t>
            </a:r>
          </a:p>
        </p:txBody>
      </p:sp>
      <p:sp>
        <p:nvSpPr>
          <p:cNvPr id="30" name="Rectangle 13"/>
          <p:cNvSpPr>
            <a:spLocks noChangeArrowheads="1"/>
          </p:cNvSpPr>
          <p:nvPr/>
        </p:nvSpPr>
        <p:spPr bwMode="auto">
          <a:xfrm>
            <a:off x="0" y="5842337"/>
            <a:ext cx="9144000" cy="861774"/>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NOTES: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I= 95% confidence interval. </a:t>
            </a:r>
            <a:r>
              <a:rPr lang="en-US" sz="1000" dirty="0" smtClean="0">
                <a:solidFill>
                  <a:prstClr val="black"/>
                </a:solidFill>
                <a:latin typeface="Tahoma" panose="020B0604030504040204" pitchFamily="34" charset="0"/>
                <a:ea typeface="Tahoma" panose="020B0604030504040204" pitchFamily="34" charset="0"/>
                <a:cs typeface="Tahoma" panose="020B0604030504040204" pitchFamily="34" charset="0"/>
              </a:rPr>
              <a:t>*2009 is HP2020 baseline.</a:t>
            </a:r>
            <a:endParaRPr lang="en-US" sz="1000" dirty="0">
              <a:solidFill>
                <a:prstClr val="black"/>
              </a:solidFill>
              <a:latin typeface="Tahoma" pitchFamily="34" charset="0"/>
              <a:ea typeface="Tahoma" pitchFamily="34" charset="0"/>
              <a:cs typeface="Tahoma" pitchFamily="34" charset="0"/>
            </a:endParaRPr>
          </a:p>
          <a:p>
            <a:pPr eaLnBrk="0" fontAlgn="auto" hangingPunct="0">
              <a:spcBef>
                <a:spcPts val="0"/>
              </a:spcBef>
              <a:spcAft>
                <a:spcPts val="0"/>
              </a:spcAft>
            </a:pPr>
            <a:r>
              <a:rPr lang="en-US" sz="1000" dirty="0">
                <a:solidFill>
                  <a:prstClr val="black"/>
                </a:solidFill>
                <a:latin typeface="Tahoma" pitchFamily="34" charset="0"/>
                <a:ea typeface="Tahoma" pitchFamily="34" charset="0"/>
                <a:cs typeface="Tahoma" pitchFamily="34" charset="0"/>
              </a:rPr>
              <a:t>Students are considered to be exposed to Internet tobacco advertising if they answered ‘always’ 'most of the time' or 'some of the time‘ as applicable to seeing marketing or promotion of cigarettes or tobacco products. The question wording and answer categories are periodically revised for this survey, which may affect the interpretation of the trend.  </a:t>
            </a:r>
          </a:p>
          <a:p>
            <a:pPr eaLnBrk="0" fontAlgn="auto" hangingPunct="0">
              <a:spcBef>
                <a:spcPts val="0"/>
              </a:spcBef>
              <a:spcAft>
                <a:spcPts val="0"/>
              </a:spcAft>
            </a:pPr>
            <a:endParaRPr lang="en-US" sz="1000" dirty="0" smtClean="0">
              <a:solidFill>
                <a:prstClr val="black"/>
              </a:solidFill>
              <a:latin typeface="Tahoma" pitchFamily="34" charset="0"/>
              <a:ea typeface="Tahoma" pitchFamily="34" charset="0"/>
              <a:cs typeface="Tahoma" pitchFamily="34" charset="0"/>
            </a:endParaRPr>
          </a:p>
        </p:txBody>
      </p:sp>
      <p:sp>
        <p:nvSpPr>
          <p:cNvPr id="21" name="TextBox 20"/>
          <p:cNvSpPr txBox="1"/>
          <p:nvPr/>
        </p:nvSpPr>
        <p:spPr>
          <a:xfrm>
            <a:off x="2558163" y="2075357"/>
            <a:ext cx="2209800" cy="523220"/>
          </a:xfrm>
          <a:prstGeom prst="rect">
            <a:avLst/>
          </a:prstGeom>
          <a:noFill/>
        </p:spPr>
        <p:txBody>
          <a:bodyPr wrap="square" rtlCol="0">
            <a:spAutoFit/>
          </a:bodyPr>
          <a:lstStyle/>
          <a:p>
            <a:pPr algn="ctr" fontAlgn="auto">
              <a:spcBef>
                <a:spcPts val="0"/>
              </a:spcBef>
              <a:spcAft>
                <a:spcPts val="0"/>
              </a:spcAft>
            </a:pP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19.3%</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p:cNvSpPr txBox="1"/>
          <p:nvPr/>
        </p:nvSpPr>
        <p:spPr>
          <a:xfrm>
            <a:off x="4660704" y="1863598"/>
            <a:ext cx="2209800" cy="523220"/>
          </a:xfrm>
          <a:prstGeom prst="rect">
            <a:avLst/>
          </a:prstGeom>
          <a:noFill/>
        </p:spPr>
        <p:txBody>
          <a:bodyPr wrap="square" rtlCol="0">
            <a:spAutoFit/>
          </a:bodyPr>
          <a:lstStyle/>
          <a:p>
            <a:pPr algn="ctr" fontAlgn="auto">
              <a:spcBef>
                <a:spcPts val="0"/>
              </a:spcBef>
              <a:spcAft>
                <a:spcPts val="0"/>
              </a:spcAft>
            </a:pP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69.8%</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 Placeholder 8"/>
          <p:cNvSpPr txBox="1">
            <a:spLocks/>
          </p:cNvSpPr>
          <p:nvPr/>
        </p:nvSpPr>
        <p:spPr>
          <a:xfrm>
            <a:off x="6977590" y="6373504"/>
            <a:ext cx="178541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TU-18.1 – 18.4</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desired</a:t>
            </a: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2" name="TextBox 1"/>
          <p:cNvSpPr txBox="1"/>
          <p:nvPr/>
        </p:nvSpPr>
        <p:spPr>
          <a:xfrm>
            <a:off x="1195843" y="5263486"/>
            <a:ext cx="1066800" cy="307777"/>
          </a:xfrm>
          <a:prstGeom prst="rect">
            <a:avLst/>
          </a:prstGeom>
          <a:noFill/>
        </p:spPr>
        <p:txBody>
          <a:bodyPr wrap="square" rtlCol="0">
            <a:spAutoFit/>
          </a:bodyPr>
          <a:lstStyle/>
          <a:p>
            <a:pPr algn="ctr"/>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Internet</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Box 2"/>
          <p:cNvSpPr txBox="1"/>
          <p:nvPr/>
        </p:nvSpPr>
        <p:spPr>
          <a:xfrm>
            <a:off x="2130184" y="5290734"/>
            <a:ext cx="3124200" cy="307777"/>
          </a:xfrm>
          <a:prstGeom prst="rect">
            <a:avLst/>
          </a:prstGeom>
          <a:noFill/>
        </p:spPr>
        <p:txBody>
          <a:bodyPr wrap="square" rtlCol="0">
            <a:spAutoFit/>
          </a:bodyPr>
          <a:lstStyle/>
          <a:p>
            <a:pPr algn="ctr"/>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Magazines and Newspapers</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p:cNvSpPr txBox="1"/>
          <p:nvPr/>
        </p:nvSpPr>
        <p:spPr>
          <a:xfrm>
            <a:off x="4849851" y="5288459"/>
            <a:ext cx="1884173" cy="307777"/>
          </a:xfrm>
          <a:prstGeom prst="rect">
            <a:avLst/>
          </a:prstGeom>
          <a:noFill/>
        </p:spPr>
        <p:txBody>
          <a:bodyPr wrap="square" rtlCol="0">
            <a:spAutoFit/>
          </a:bodyPr>
          <a:lstStyle/>
          <a:p>
            <a:pPr algn="ctr"/>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Movies and TV</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National Youth Tobacco Survey (NYTS),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CDC/NCCDPHP/OSH.</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fontAlgn="auto">
              <a:spcAft>
                <a:spcPts val="0"/>
              </a:spcAft>
              <a:buFont typeface="Arial" pitchFamily="34" charset="0"/>
              <a:buNone/>
            </a:pP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6614607" y="1641469"/>
            <a:ext cx="2209800" cy="523220"/>
          </a:xfrm>
          <a:prstGeom prst="rect">
            <a:avLst/>
          </a:prstGeom>
          <a:noFill/>
        </p:spPr>
        <p:txBody>
          <a:bodyPr wrap="square" rtlCol="0">
            <a:spAutoFit/>
          </a:bodyPr>
          <a:lstStyle/>
          <a:p>
            <a:pPr algn="ctr" fontAlgn="auto">
              <a:spcBef>
                <a:spcPts val="0"/>
              </a:spcBef>
              <a:spcAft>
                <a:spcPts val="0"/>
              </a:spcAft>
            </a:pPr>
            <a:r>
              <a:rPr lang="en-US" sz="1400" b="1" dirty="0" smtClean="0">
                <a:solidFill>
                  <a:prstClr val="black"/>
                </a:solidFill>
                <a:latin typeface="Tahoma" panose="020B0604030504040204" pitchFamily="34" charset="0"/>
                <a:ea typeface="Tahoma" panose="020B0604030504040204" pitchFamily="34" charset="0"/>
                <a:cs typeface="Tahoma" panose="020B0604030504040204" pitchFamily="34" charset="0"/>
              </a:rPr>
              <a:t>HP2020 Target: 77.1%</a:t>
            </a:r>
            <a:endParaRPr lang="en-US" sz="1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p:cNvSpPr txBox="1"/>
          <p:nvPr/>
        </p:nvSpPr>
        <p:spPr>
          <a:xfrm>
            <a:off x="6703164" y="5283862"/>
            <a:ext cx="2032687" cy="307777"/>
          </a:xfrm>
          <a:prstGeom prst="rect">
            <a:avLst/>
          </a:prstGeom>
          <a:noFill/>
        </p:spPr>
        <p:txBody>
          <a:bodyPr wrap="square" rtlCol="0">
            <a:spAutoFit/>
          </a:bodyPr>
          <a:lstStyle/>
          <a:p>
            <a:pPr algn="ctr"/>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Point of Purchase</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nvGrpSpPr>
          <p:cNvPr id="5" name="Group 4" descr="2013"/>
          <p:cNvGrpSpPr/>
          <p:nvPr/>
        </p:nvGrpSpPr>
        <p:grpSpPr>
          <a:xfrm>
            <a:off x="6131825" y="1302443"/>
            <a:ext cx="1464855" cy="221676"/>
            <a:chOff x="6131825" y="1302443"/>
            <a:chExt cx="1464855" cy="221676"/>
          </a:xfrm>
        </p:grpSpPr>
        <p:sp>
          <p:nvSpPr>
            <p:cNvPr id="24" name="Rectangle 23" descr="This symbols represents the data for 2013." title="Legend symbol"/>
            <p:cNvSpPr>
              <a:spLocks noChangeArrowheads="1"/>
            </p:cNvSpPr>
            <p:nvPr/>
          </p:nvSpPr>
          <p:spPr bwMode="auto">
            <a:xfrm>
              <a:off x="6131825" y="1338324"/>
              <a:ext cx="216204" cy="185795"/>
            </a:xfrm>
            <a:prstGeom prst="rect">
              <a:avLst/>
            </a:prstGeom>
            <a:solidFill>
              <a:schemeClr val="accent1">
                <a:lumMod val="20000"/>
                <a:lumOff val="80000"/>
              </a:schemeClr>
            </a:solidFill>
            <a:ln w="9525">
              <a:solidFill>
                <a:schemeClr val="tx1"/>
              </a:solidFill>
              <a:miter lim="800000"/>
              <a:headEnd/>
              <a:tailEnd/>
            </a:ln>
          </p:spPr>
          <p:txBody>
            <a:bodyPr wrap="none"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solidFill>
                  <a:prstClr val="black"/>
                </a:solidFill>
              </a:endParaRPr>
            </a:p>
          </p:txBody>
        </p:sp>
        <p:sp>
          <p:nvSpPr>
            <p:cNvPr id="25" name="TextBox 2"/>
            <p:cNvSpPr txBox="1"/>
            <p:nvPr/>
          </p:nvSpPr>
          <p:spPr>
            <a:xfrm>
              <a:off x="6358500" y="1302443"/>
              <a:ext cx="1238180" cy="20985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smtClean="0">
                  <a:solidFill>
                    <a:prstClr val="black"/>
                  </a:solidFill>
                  <a:latin typeface="Tahoma" panose="020B0604030504040204" pitchFamily="34" charset="0"/>
                  <a:ea typeface="Tahoma" panose="020B0604030504040204" pitchFamily="34" charset="0"/>
                  <a:cs typeface="Tahoma" panose="020B0604030504040204" pitchFamily="34" charset="0"/>
                </a:rPr>
                <a:t>2013</a:t>
              </a:r>
              <a:endParaRPr lang="en-US" sz="1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sp>
        <p:nvSpPr>
          <p:cNvPr id="6" name="Slide Number Placeholder 5"/>
          <p:cNvSpPr>
            <a:spLocks noGrp="1"/>
          </p:cNvSpPr>
          <p:nvPr>
            <p:ph type="sldNum" sz="quarter" idx="12"/>
          </p:nvPr>
        </p:nvSpPr>
        <p:spPr/>
        <p:txBody>
          <a:bodyPr/>
          <a:lstStyle/>
          <a:p>
            <a:fld id="{20D474E9-CF28-4CAE-8988-B28F8EDEE3E1}" type="slidenum">
              <a:rPr lang="en-US" smtClean="0">
                <a:solidFill>
                  <a:prstClr val="black">
                    <a:tint val="75000"/>
                  </a:prstClr>
                </a:solidFill>
              </a:rPr>
              <a:pPr/>
              <a:t>31</a:t>
            </a:fld>
            <a:endParaRPr lang="en-US" dirty="0">
              <a:solidFill>
                <a:prstClr val="black">
                  <a:tint val="75000"/>
                </a:prstClr>
              </a:solidFill>
            </a:endParaRPr>
          </a:p>
        </p:txBody>
      </p:sp>
      <p:sp>
        <p:nvSpPr>
          <p:cNvPr id="7" name="Title 6"/>
          <p:cNvSpPr>
            <a:spLocks noGrp="1"/>
          </p:cNvSpPr>
          <p:nvPr>
            <p:ph type="title"/>
          </p:nvPr>
        </p:nvSpPr>
        <p:spPr>
          <a:xfrm>
            <a:off x="457200" y="0"/>
            <a:ext cx="8229600" cy="990600"/>
          </a:xfrm>
        </p:spPr>
        <p:txBody>
          <a:bodyPr>
            <a:noAutofit/>
          </a:bodyPr>
          <a:lstStyle/>
          <a:p>
            <a:r>
              <a:rPr lang="en-US" sz="3400" b="1" dirty="0">
                <a:solidFill>
                  <a:srgbClr val="1F497D"/>
                </a:solidFill>
                <a:latin typeface="Tahoma" pitchFamily="34" charset="0"/>
                <a:ea typeface="Tahoma" pitchFamily="34" charset="0"/>
                <a:cs typeface="Tahoma" pitchFamily="34" charset="0"/>
              </a:rPr>
              <a:t>Exposure to Tobacco Marketing, Students in Grades </a:t>
            </a:r>
            <a:r>
              <a:rPr lang="en-US" sz="3400" b="1" dirty="0" smtClean="0">
                <a:solidFill>
                  <a:srgbClr val="1F497D"/>
                </a:solidFill>
                <a:latin typeface="Tahoma" pitchFamily="34" charset="0"/>
                <a:ea typeface="Tahoma" pitchFamily="34" charset="0"/>
                <a:cs typeface="Tahoma" pitchFamily="34" charset="0"/>
              </a:rPr>
              <a:t>6</a:t>
            </a:r>
            <a:r>
              <a:rPr lang="en-US" sz="3400" b="1" dirty="0" smtClean="0">
                <a:solidFill>
                  <a:srgbClr val="003F72"/>
                </a:solidFill>
                <a:latin typeface="Tahoma" pitchFamily="34" charset="0"/>
                <a:ea typeface="Tahoma" pitchFamily="34" charset="0"/>
                <a:cs typeface="Tahoma" pitchFamily="34" charset="0"/>
              </a:rPr>
              <a:t>–</a:t>
            </a:r>
            <a:r>
              <a:rPr lang="en-US" sz="3400" b="1" dirty="0" smtClean="0">
                <a:solidFill>
                  <a:srgbClr val="1F497D"/>
                </a:solidFill>
                <a:latin typeface="Tahoma" pitchFamily="34" charset="0"/>
                <a:ea typeface="Tahoma" pitchFamily="34" charset="0"/>
                <a:cs typeface="Tahoma" pitchFamily="34" charset="0"/>
              </a:rPr>
              <a:t>12</a:t>
            </a:r>
            <a:endParaRPr lang="en-US" sz="3400" dirty="0"/>
          </a:p>
        </p:txBody>
      </p:sp>
    </p:spTree>
    <p:extLst>
      <p:ext uri="{BB962C8B-B14F-4D97-AF65-F5344CB8AC3E}">
        <p14:creationId xmlns:p14="http://schemas.microsoft.com/office/powerpoint/2010/main" val="149591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8"/>
          <p:cNvSpPr txBox="1">
            <a:spLocks/>
          </p:cNvSpPr>
          <p:nvPr/>
        </p:nvSpPr>
        <p:spPr>
          <a:xfrm>
            <a:off x="6727208" y="5874324"/>
            <a:ext cx="2362200" cy="678876"/>
          </a:xfrm>
          <a:prstGeom prst="rect">
            <a:avLst/>
          </a:prstGeom>
          <a:ln w="19050">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err="1" smtClean="0">
                <a:solidFill>
                  <a:prstClr val="black"/>
                </a:solidFill>
                <a:latin typeface="Tahoma" pitchFamily="34" charset="0"/>
                <a:ea typeface="Tahoma" pitchFamily="34" charset="0"/>
                <a:cs typeface="Tahoma" pitchFamily="34" charset="0"/>
              </a:rPr>
              <a:t>Objs</a:t>
            </a:r>
            <a:r>
              <a:rPr lang="en-US" sz="1200" dirty="0" smtClean="0">
                <a:solidFill>
                  <a:prstClr val="black"/>
                </a:solidFill>
                <a:latin typeface="Tahoma" pitchFamily="34" charset="0"/>
                <a:ea typeface="Tahoma" pitchFamily="34" charset="0"/>
                <a:cs typeface="Tahoma" pitchFamily="34" charset="0"/>
              </a:rPr>
              <a:t>. TU-13.1, TU-13.3, </a:t>
            </a:r>
          </a:p>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and TU-13.4</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Increase </a:t>
            </a:r>
            <a:r>
              <a:rPr lang="en-US" sz="1200" b="0" dirty="0">
                <a:solidFill>
                  <a:prstClr val="black"/>
                </a:solidFill>
                <a:latin typeface="Tahoma" pitchFamily="34" charset="0"/>
                <a:ea typeface="Tahoma" pitchFamily="34" charset="0"/>
                <a:cs typeface="Tahoma" pitchFamily="34" charset="0"/>
              </a:rPr>
              <a:t>desired</a:t>
            </a: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graphicFrame>
        <p:nvGraphicFramePr>
          <p:cNvPr id="4" name="Content Placeholder 3" descr="This figure is a line chart showing trends in overall cancer mortality between 1999 and 2007 for the total population, as well as by five population subgroups (American Indian or Alaska Native, Asian or Pacific Islander, Hispanic, non-Hispanic black, and non-Hispanic white). &#10;&#10;The overall cancer death rate (tracked with Healthy People 2010 objective 3-1) declined 11.2% between 1999 and 2007, from 200.8 to 178.4 per 100,000 population (age adjusted), moving closer to the 2010 target of 158.6 per 100,000. This decline is reflected among all population subgroups. However, disparities persisted. In 2007, the Asian or Pacific Islander population remained with the lowest rate of overall cancer mortality, 106.7 per 100,000 (age adjusted), whereas the non-Hispanic black population remained with the highest rate, 221.7 per 100,000 (age adjusted), over twice the rate for the Asian or Pacific Islander population.&#10;" title="Trends in overall cancer mortality between 1999 and 2007"/>
          <p:cNvGraphicFramePr>
            <a:graphicFrameLocks noGrp="1"/>
          </p:cNvGraphicFramePr>
          <p:nvPr>
            <p:ph type="chart" sz="quarter" idx="4294967295"/>
            <p:extLst>
              <p:ext uri="{D42A27DB-BD31-4B8C-83A1-F6EECF244321}">
                <p14:modId xmlns:p14="http://schemas.microsoft.com/office/powerpoint/2010/main" val="3992552656"/>
              </p:ext>
            </p:extLst>
          </p:nvPr>
        </p:nvGraphicFramePr>
        <p:xfrm>
          <a:off x="-457200" y="1011451"/>
          <a:ext cx="9547178" cy="5092524"/>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3"/>
          <p:cNvSpPr txBox="1"/>
          <p:nvPr/>
        </p:nvSpPr>
        <p:spPr>
          <a:xfrm>
            <a:off x="0" y="1011451"/>
            <a:ext cx="3319520" cy="338554"/>
          </a:xfrm>
          <a:prstGeom prst="rect">
            <a:avLst/>
          </a:prstGeom>
          <a:noFill/>
        </p:spPr>
        <p:txBody>
          <a:bodyPr vert="horz"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auto">
              <a:spcBef>
                <a:spcPts val="0"/>
              </a:spcBef>
              <a:spcAft>
                <a:spcPts val="0"/>
              </a:spcAft>
            </a:pPr>
            <a:r>
              <a:rPr lang="en-US" sz="1600" b="1" dirty="0" smtClean="0">
                <a:solidFill>
                  <a:prstClr val="black"/>
                </a:solidFill>
                <a:latin typeface="Tahoma" pitchFamily="34" charset="0"/>
                <a:ea typeface="Tahoma" pitchFamily="34" charset="0"/>
                <a:cs typeface="Tahoma" pitchFamily="34" charset="0"/>
              </a:rPr>
              <a:t>Number of States and DC</a:t>
            </a:r>
          </a:p>
        </p:txBody>
      </p:sp>
      <p:sp>
        <p:nvSpPr>
          <p:cNvPr id="16" name="Text Placeholder 4"/>
          <p:cNvSpPr txBox="1">
            <a:spLocks/>
          </p:cNvSpPr>
          <p:nvPr/>
        </p:nvSpPr>
        <p:spPr>
          <a:xfrm>
            <a:off x="0" y="6553200"/>
            <a:ext cx="7113588" cy="2555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pP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State Tobacco Activities Tracking and Evaluation System (STATE),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CDC/NCCDPHP.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Placeholder 16"/>
          <p:cNvSpPr txBox="1">
            <a:spLocks/>
          </p:cNvSpPr>
          <p:nvPr/>
        </p:nvSpPr>
        <p:spPr>
          <a:xfrm>
            <a:off x="0" y="5816448"/>
            <a:ext cx="6781800" cy="73675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Font typeface="Arial" pitchFamily="34" charset="0"/>
              <a:buNone/>
            </a:pP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NOTES</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*Data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for 2014 are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as of September 30, 2014. These data will be updated through December 31, 2014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when available.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Data for 1998-2013 are as of December 31 of that year.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Target  applies to all three objectives shown.  Data </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are for the number of states and D.C. with comprehensive laws enacted that banned smoking in private workplaces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(TU-13.1</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restaurants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(TU-13.3</a:t>
            </a:r>
            <a:r>
              <a:rPr lang="en-US" sz="1100" dirty="0">
                <a:solidFill>
                  <a:prstClr val="black"/>
                </a:solidFill>
                <a:latin typeface="Tahoma" panose="020B0604030504040204" pitchFamily="34" charset="0"/>
                <a:ea typeface="Tahoma" panose="020B0604030504040204" pitchFamily="34" charset="0"/>
                <a:cs typeface="Tahoma" panose="020B0604030504040204" pitchFamily="34" charset="0"/>
              </a:rPr>
              <a:t>), and bars </a:t>
            </a:r>
            <a:r>
              <a:rPr lang="en-US" sz="1100" dirty="0" smtClean="0">
                <a:solidFill>
                  <a:prstClr val="black"/>
                </a:solidFill>
                <a:latin typeface="Tahoma" panose="020B0604030504040204" pitchFamily="34" charset="0"/>
                <a:ea typeface="Tahoma" panose="020B0604030504040204" pitchFamily="34" charset="0"/>
                <a:cs typeface="Tahoma" panose="020B0604030504040204" pitchFamily="34" charset="0"/>
              </a:rPr>
              <a:t>(TU-13.4).  </a:t>
            </a:r>
            <a:endParaRPr lang="en-US"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a:spLocks noChangeArrowheads="1"/>
          </p:cNvSpPr>
          <p:nvPr/>
        </p:nvSpPr>
        <p:spPr bwMode="auto">
          <a:xfrm>
            <a:off x="5583789" y="987649"/>
            <a:ext cx="3624903" cy="307764"/>
          </a:xfrm>
          <a:prstGeom prst="rect">
            <a:avLst/>
          </a:prstGeom>
          <a:noFill/>
          <a:ln w="9525">
            <a:noFill/>
            <a:miter lim="800000"/>
            <a:headEnd/>
            <a:tailEnd/>
          </a:ln>
        </p:spPr>
        <p:txBody>
          <a:bodyPr wrap="square" lIns="91429" tIns="45714" rIns="91429" bIns="45714">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fontAlgn="auto">
              <a:spcBef>
                <a:spcPts val="0"/>
              </a:spcBef>
              <a:spcAft>
                <a:spcPct val="50000"/>
              </a:spcAft>
            </a:pPr>
            <a:r>
              <a:rPr lang="en-US" altLang="ko-KR" sz="1400" b="1" dirty="0" smtClean="0">
                <a:solidFill>
                  <a:prstClr val="black"/>
                </a:solidFill>
                <a:latin typeface="Tahoma" pitchFamily="34" charset="0"/>
                <a:ea typeface="Tahoma" pitchFamily="34" charset="0"/>
                <a:cs typeface="Tahoma" pitchFamily="34" charset="0"/>
              </a:rPr>
              <a:t>HP2020 Targets: 51 (states and DC)</a:t>
            </a:r>
            <a:endParaRPr lang="en-US" sz="1400" b="1" dirty="0">
              <a:solidFill>
                <a:prstClr val="black"/>
              </a:solidFill>
              <a:latin typeface="Tahoma" pitchFamily="34" charset="0"/>
              <a:ea typeface="Tahoma" pitchFamily="34" charset="0"/>
              <a:cs typeface="Tahoma" pitchFamily="34" charset="0"/>
            </a:endParaRPr>
          </a:p>
        </p:txBody>
      </p:sp>
      <p:sp>
        <p:nvSpPr>
          <p:cNvPr id="3" name="TextBox 2"/>
          <p:cNvSpPr txBox="1"/>
          <p:nvPr/>
        </p:nvSpPr>
        <p:spPr>
          <a:xfrm>
            <a:off x="4064992" y="2647244"/>
            <a:ext cx="2357082" cy="369332"/>
          </a:xfrm>
          <a:prstGeom prst="rect">
            <a:avLst/>
          </a:prstGeom>
          <a:noFill/>
        </p:spPr>
        <p:txBody>
          <a:bodyPr wrap="square" rtlCol="0">
            <a:spAutoFit/>
          </a:bodyPr>
          <a:lstStyle/>
          <a:p>
            <a:r>
              <a:rPr lang="en-US" b="1" dirty="0" smtClean="0">
                <a:solidFill>
                  <a:srgbClr val="4F81BD"/>
                </a:solidFill>
              </a:rPr>
              <a:t>Private Workplaces</a:t>
            </a:r>
            <a:endParaRPr lang="en-US" b="1" dirty="0">
              <a:solidFill>
                <a:srgbClr val="4F81BD"/>
              </a:solidFill>
            </a:endParaRPr>
          </a:p>
        </p:txBody>
      </p:sp>
      <p:sp>
        <p:nvSpPr>
          <p:cNvPr id="5" name="TextBox 4"/>
          <p:cNvSpPr txBox="1"/>
          <p:nvPr/>
        </p:nvSpPr>
        <p:spPr>
          <a:xfrm>
            <a:off x="7581900" y="2682501"/>
            <a:ext cx="1562100" cy="369332"/>
          </a:xfrm>
          <a:prstGeom prst="rect">
            <a:avLst/>
          </a:prstGeom>
          <a:noFill/>
        </p:spPr>
        <p:txBody>
          <a:bodyPr wrap="square" rtlCol="0">
            <a:spAutoFit/>
          </a:bodyPr>
          <a:lstStyle/>
          <a:p>
            <a:r>
              <a:rPr lang="en-US" b="1" dirty="0" smtClean="0">
                <a:solidFill>
                  <a:srgbClr val="9BBB59">
                    <a:lumMod val="75000"/>
                  </a:srgbClr>
                </a:solidFill>
              </a:rPr>
              <a:t>Restaurants</a:t>
            </a:r>
            <a:endParaRPr lang="en-US" b="1" dirty="0">
              <a:solidFill>
                <a:srgbClr val="9BBB59">
                  <a:lumMod val="75000"/>
                </a:srgbClr>
              </a:solidFill>
            </a:endParaRPr>
          </a:p>
        </p:txBody>
      </p:sp>
      <p:sp>
        <p:nvSpPr>
          <p:cNvPr id="6" name="TextBox 5"/>
          <p:cNvSpPr txBox="1"/>
          <p:nvPr/>
        </p:nvSpPr>
        <p:spPr>
          <a:xfrm>
            <a:off x="7962900" y="3239785"/>
            <a:ext cx="697627" cy="369332"/>
          </a:xfrm>
          <a:prstGeom prst="rect">
            <a:avLst/>
          </a:prstGeom>
          <a:noFill/>
        </p:spPr>
        <p:txBody>
          <a:bodyPr wrap="none" rtlCol="0">
            <a:spAutoFit/>
          </a:bodyPr>
          <a:lstStyle/>
          <a:p>
            <a:r>
              <a:rPr lang="en-US" b="1" dirty="0" smtClean="0">
                <a:solidFill>
                  <a:srgbClr val="F79646"/>
                </a:solidFill>
              </a:rPr>
              <a:t>Bars</a:t>
            </a:r>
            <a:endParaRPr lang="en-US" b="1" dirty="0">
              <a:solidFill>
                <a:srgbClr val="F79646"/>
              </a:solidFill>
            </a:endParaRPr>
          </a:p>
        </p:txBody>
      </p:sp>
      <p:cxnSp>
        <p:nvCxnSpPr>
          <p:cNvPr id="24" name="Straight Connector 23" descr="This is line on the grid of the slide.  The  slide displays the number of states with smoke-free indoor air laws.&#10;&#10;" title="Smoke-Free Indoor Air Laws"/>
          <p:cNvCxnSpPr/>
          <p:nvPr/>
        </p:nvCxnSpPr>
        <p:spPr>
          <a:xfrm>
            <a:off x="502920" y="1295413"/>
            <a:ext cx="82296" cy="0"/>
          </a:xfrm>
          <a:prstGeom prst="line">
            <a:avLst/>
          </a:prstGeom>
          <a:ln w="889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rPr>
              <a:pPr algn="r" fontAlgn="auto">
                <a:spcBef>
                  <a:spcPts val="0"/>
                </a:spcBef>
                <a:spcAft>
                  <a:spcPts val="0"/>
                </a:spcAft>
                <a:defRPr/>
              </a:pPr>
              <a:t>32</a:t>
            </a:fld>
            <a:endParaRPr lang="en-US" sz="1200" dirty="0">
              <a:solidFill>
                <a:srgbClr val="898989"/>
              </a:solidFill>
            </a:endParaRPr>
          </a:p>
        </p:txBody>
      </p:sp>
      <p:sp>
        <p:nvSpPr>
          <p:cNvPr id="2" name="Title 1"/>
          <p:cNvSpPr>
            <a:spLocks noGrp="1"/>
          </p:cNvSpPr>
          <p:nvPr>
            <p:ph type="title" idx="4294967295"/>
          </p:nvPr>
        </p:nvSpPr>
        <p:spPr>
          <a:xfrm>
            <a:off x="0" y="23750"/>
            <a:ext cx="9144000" cy="1066800"/>
          </a:xfrm>
        </p:spPr>
        <p:txBody>
          <a:bodyPr>
            <a:noAutofit/>
          </a:bodyPr>
          <a:lstStyle/>
          <a:p>
            <a:r>
              <a:rPr lang="en-US" sz="3100" b="1" dirty="0" smtClean="0">
                <a:solidFill>
                  <a:srgbClr val="003F72"/>
                </a:solidFill>
                <a:latin typeface="Tahoma" panose="020B0604030504040204" pitchFamily="34" charset="0"/>
                <a:ea typeface="Tahoma" panose="020B0604030504040204" pitchFamily="34" charset="0"/>
                <a:cs typeface="Tahoma" panose="020B0604030504040204" pitchFamily="34" charset="0"/>
              </a:rPr>
              <a:t>Smoke-Free Indoor Air Laws</a:t>
            </a:r>
            <a:endParaRPr lang="en-US" sz="3100" b="1" dirty="0">
              <a:solidFill>
                <a:srgbClr val="003F72"/>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94896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descr="Exposure of non-smokers to second hand smoke"/>
          <p:cNvGraphicFramePr>
            <a:graphicFrameLocks noChangeAspect="1"/>
          </p:cNvGraphicFramePr>
          <p:nvPr>
            <p:extLst>
              <p:ext uri="{D42A27DB-BD31-4B8C-83A1-F6EECF244321}">
                <p14:modId xmlns:p14="http://schemas.microsoft.com/office/powerpoint/2010/main" val="3323385648"/>
              </p:ext>
            </p:extLst>
          </p:nvPr>
        </p:nvGraphicFramePr>
        <p:xfrm>
          <a:off x="0" y="1253296"/>
          <a:ext cx="8799512" cy="5371350"/>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814316" y="2242066"/>
            <a:ext cx="2309884" cy="369332"/>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HP2020 Target: 47.0%</a:t>
            </a:r>
            <a:endParaRPr lang="en-US" b="1" dirty="0">
              <a:solidFill>
                <a:prstClr val="black"/>
              </a:solidFill>
              <a:latin typeface="Calibri"/>
            </a:endParaRPr>
          </a:p>
        </p:txBody>
      </p:sp>
      <p:sp>
        <p:nvSpPr>
          <p:cNvPr id="27" name="Text Box 8"/>
          <p:cNvSpPr txBox="1">
            <a:spLocks noChangeArrowheads="1"/>
          </p:cNvSpPr>
          <p:nvPr/>
        </p:nvSpPr>
        <p:spPr bwMode="auto">
          <a:xfrm>
            <a:off x="271818" y="1256650"/>
            <a:ext cx="2609158" cy="30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eaLnBrk="1" fontAlgn="auto" hangingPunct="1">
              <a:lnSpc>
                <a:spcPct val="85000"/>
              </a:lnSpc>
              <a:spcBef>
                <a:spcPct val="50000"/>
              </a:spcBef>
              <a:spcAft>
                <a:spcPts val="0"/>
              </a:spcAft>
            </a:pPr>
            <a:r>
              <a:rPr lang="en-US" dirty="0" smtClean="0">
                <a:solidFill>
                  <a:prstClr val="black"/>
                </a:solidFill>
                <a:cs typeface="Tahoma" charset="0"/>
              </a:rPr>
              <a:t>Percent</a:t>
            </a:r>
          </a:p>
        </p:txBody>
      </p:sp>
      <p:sp>
        <p:nvSpPr>
          <p:cNvPr id="30" name="Rectangle 13"/>
          <p:cNvSpPr>
            <a:spLocks noChangeArrowheads="1"/>
          </p:cNvSpPr>
          <p:nvPr/>
        </p:nvSpPr>
        <p:spPr bwMode="auto">
          <a:xfrm>
            <a:off x="0" y="5775870"/>
            <a:ext cx="9144000" cy="1015663"/>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000" dirty="0" smtClean="0">
                <a:solidFill>
                  <a:prstClr val="black"/>
                </a:solidFill>
                <a:latin typeface="Tahoma" pitchFamily="34" charset="0"/>
                <a:ea typeface="Tahoma" pitchFamily="34" charset="0"/>
                <a:cs typeface="Tahoma" pitchFamily="34" charset="0"/>
              </a:rPr>
              <a:t>NOTES: </a:t>
            </a:r>
            <a:r>
              <a:rPr lang="en-US" sz="1000" dirty="0">
                <a:solidFill>
                  <a:prstClr val="black"/>
                </a:solidFill>
                <a:latin typeface="Tahoma" pitchFamily="34" charset="0"/>
                <a:ea typeface="Tahoma" pitchFamily="34" charset="0"/>
                <a:cs typeface="Tahoma" pitchFamily="34" charset="0"/>
              </a:rPr>
              <a:t>I= 95% confidence interval. Children </a:t>
            </a:r>
            <a:r>
              <a:rPr lang="en-US" sz="1000" dirty="0" smtClean="0">
                <a:solidFill>
                  <a:prstClr val="black"/>
                </a:solidFill>
                <a:latin typeface="Tahoma" pitchFamily="34" charset="0"/>
                <a:ea typeface="Tahoma" pitchFamily="34" charset="0"/>
                <a:cs typeface="Tahoma" pitchFamily="34" charset="0"/>
              </a:rPr>
              <a:t>ages 3-11 years </a:t>
            </a:r>
            <a:r>
              <a:rPr lang="en-US" sz="1000" dirty="0">
                <a:solidFill>
                  <a:prstClr val="black"/>
                </a:solidFill>
                <a:latin typeface="Tahoma" pitchFamily="34" charset="0"/>
                <a:ea typeface="Tahoma" pitchFamily="34" charset="0"/>
                <a:cs typeface="Tahoma" pitchFamily="34" charset="0"/>
              </a:rPr>
              <a:t>are considered to be non-smokers if they have a serum cotinine level of less than or equal to 10 ng/ml.  Adolescents and adults </a:t>
            </a:r>
            <a:r>
              <a:rPr lang="en-US" sz="1000" dirty="0" smtClean="0">
                <a:solidFill>
                  <a:prstClr val="black"/>
                </a:solidFill>
                <a:latin typeface="Tahoma" pitchFamily="34" charset="0"/>
                <a:ea typeface="Tahoma" pitchFamily="34" charset="0"/>
                <a:cs typeface="Tahoma" pitchFamily="34" charset="0"/>
              </a:rPr>
              <a:t>ages </a:t>
            </a:r>
            <a:r>
              <a:rPr lang="en-US" sz="1000" dirty="0">
                <a:solidFill>
                  <a:prstClr val="black"/>
                </a:solidFill>
                <a:latin typeface="Tahoma" pitchFamily="34" charset="0"/>
                <a:ea typeface="Tahoma" pitchFamily="34" charset="0"/>
                <a:cs typeface="Tahoma" pitchFamily="34" charset="0"/>
              </a:rPr>
              <a:t>12 years and </a:t>
            </a:r>
            <a:r>
              <a:rPr lang="en-US" sz="1000" dirty="0" smtClean="0">
                <a:solidFill>
                  <a:prstClr val="black"/>
                </a:solidFill>
                <a:latin typeface="Tahoma" pitchFamily="34" charset="0"/>
                <a:ea typeface="Tahoma" pitchFamily="34" charset="0"/>
                <a:cs typeface="Tahoma" pitchFamily="34" charset="0"/>
              </a:rPr>
              <a:t>over are </a:t>
            </a:r>
            <a:r>
              <a:rPr lang="en-US" sz="1000" dirty="0">
                <a:solidFill>
                  <a:prstClr val="black"/>
                </a:solidFill>
                <a:latin typeface="Tahoma" pitchFamily="34" charset="0"/>
                <a:ea typeface="Tahoma" pitchFamily="34" charset="0"/>
                <a:cs typeface="Tahoma" pitchFamily="34" charset="0"/>
              </a:rPr>
              <a:t>considered to be non-smokers if they reported that they did not use any product containing nicotine in the past 5 days and if their serum cotinine level is less than or equal to 10ng/ml.  Persons of all </a:t>
            </a:r>
            <a:r>
              <a:rPr lang="en-US" sz="1000" dirty="0" smtClean="0">
                <a:solidFill>
                  <a:prstClr val="black"/>
                </a:solidFill>
                <a:latin typeface="Tahoma" pitchFamily="34" charset="0"/>
                <a:ea typeface="Tahoma" pitchFamily="34" charset="0"/>
                <a:cs typeface="Tahoma" pitchFamily="34" charset="0"/>
              </a:rPr>
              <a:t>age groups shown </a:t>
            </a:r>
            <a:r>
              <a:rPr lang="en-US" sz="1000" dirty="0">
                <a:solidFill>
                  <a:prstClr val="black"/>
                </a:solidFill>
                <a:latin typeface="Tahoma" pitchFamily="34" charset="0"/>
                <a:ea typeface="Tahoma" pitchFamily="34" charset="0"/>
                <a:cs typeface="Tahoma" pitchFamily="34" charset="0"/>
              </a:rPr>
              <a:t>are considered to be exposed to </a:t>
            </a:r>
            <a:r>
              <a:rPr lang="en-US" sz="1000" dirty="0" smtClean="0">
                <a:solidFill>
                  <a:prstClr val="black"/>
                </a:solidFill>
                <a:latin typeface="Tahoma" pitchFamily="34" charset="0"/>
                <a:ea typeface="Tahoma" pitchFamily="34" charset="0"/>
                <a:cs typeface="Tahoma" pitchFamily="34" charset="0"/>
              </a:rPr>
              <a:t>secondhand </a:t>
            </a:r>
            <a:r>
              <a:rPr lang="en-US" sz="1000" dirty="0">
                <a:solidFill>
                  <a:prstClr val="black"/>
                </a:solidFill>
                <a:latin typeface="Tahoma" pitchFamily="34" charset="0"/>
                <a:ea typeface="Tahoma" pitchFamily="34" charset="0"/>
                <a:cs typeface="Tahoma" pitchFamily="34" charset="0"/>
              </a:rPr>
              <a:t>smoke if they have a serum cotinine level of greater than or equal to 0.05 ng/ml and less than or equal to 10 ng/ml.  Data for adults ages 18 years and older are age adjusted to the 2000 standard population.</a:t>
            </a:r>
          </a:p>
          <a:p>
            <a:pPr eaLnBrk="0" fontAlgn="auto" hangingPunct="0">
              <a:spcBef>
                <a:spcPts val="0"/>
              </a:spcBef>
              <a:spcAft>
                <a:spcPts val="0"/>
              </a:spcAft>
            </a:pPr>
            <a:r>
              <a:rPr lang="en-US" sz="1000" dirty="0">
                <a:solidFill>
                  <a:prstClr val="black"/>
                </a:solidFill>
                <a:latin typeface="Tahoma" pitchFamily="34" charset="0"/>
                <a:ea typeface="Tahoma" pitchFamily="34" charset="0"/>
                <a:cs typeface="Tahoma" pitchFamily="34" charset="0"/>
              </a:rPr>
              <a:t>SOURCE: National Health and Nutrition Examination Survey (NHANES), </a:t>
            </a:r>
            <a:r>
              <a:rPr lang="en-US" sz="1000" dirty="0" smtClean="0">
                <a:solidFill>
                  <a:prstClr val="black"/>
                </a:solidFill>
                <a:latin typeface="Tahoma" pitchFamily="34" charset="0"/>
                <a:ea typeface="Tahoma" pitchFamily="34" charset="0"/>
                <a:cs typeface="Tahoma" pitchFamily="34" charset="0"/>
              </a:rPr>
              <a:t>CDC/NCHS.</a:t>
            </a:r>
            <a:endParaRPr lang="en-US" sz="1000" dirty="0">
              <a:solidFill>
                <a:prstClr val="black"/>
              </a:solidFill>
              <a:latin typeface="Tahoma" pitchFamily="34" charset="0"/>
              <a:ea typeface="Tahoma" pitchFamily="34" charset="0"/>
              <a:cs typeface="Tahoma" pitchFamily="34" charset="0"/>
            </a:endParaRPr>
          </a:p>
        </p:txBody>
      </p:sp>
      <p:sp>
        <p:nvSpPr>
          <p:cNvPr id="21" name="TextBox 20"/>
          <p:cNvSpPr txBox="1"/>
          <p:nvPr/>
        </p:nvSpPr>
        <p:spPr>
          <a:xfrm>
            <a:off x="3474385" y="2607940"/>
            <a:ext cx="2318657" cy="369332"/>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HP2020 Target: 41.0%</a:t>
            </a:r>
            <a:endParaRPr lang="en-US" b="1" dirty="0">
              <a:solidFill>
                <a:prstClr val="black"/>
              </a:solidFill>
              <a:latin typeface="Calibri"/>
            </a:endParaRPr>
          </a:p>
        </p:txBody>
      </p:sp>
      <p:sp>
        <p:nvSpPr>
          <p:cNvPr id="22" name="TextBox 21"/>
          <p:cNvSpPr txBox="1"/>
          <p:nvPr/>
        </p:nvSpPr>
        <p:spPr>
          <a:xfrm>
            <a:off x="6243855" y="2977272"/>
            <a:ext cx="2285379" cy="369332"/>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HP2020 Target: 33.8%</a:t>
            </a:r>
            <a:endParaRPr lang="en-US" b="1" dirty="0">
              <a:solidFill>
                <a:prstClr val="black"/>
              </a:solidFill>
              <a:latin typeface="Calibri"/>
            </a:endParaRPr>
          </a:p>
        </p:txBody>
      </p:sp>
      <p:sp>
        <p:nvSpPr>
          <p:cNvPr id="20" name="Text Placeholder 8"/>
          <p:cNvSpPr txBox="1">
            <a:spLocks/>
          </p:cNvSpPr>
          <p:nvPr/>
        </p:nvSpPr>
        <p:spPr>
          <a:xfrm>
            <a:off x="7048500" y="6436056"/>
            <a:ext cx="1752600" cy="408296"/>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TU-11.1-11.3</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desired</a:t>
            </a: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2" name="TextBox 1"/>
          <p:cNvSpPr txBox="1"/>
          <p:nvPr/>
        </p:nvSpPr>
        <p:spPr>
          <a:xfrm>
            <a:off x="1183575" y="5279408"/>
            <a:ext cx="1447800" cy="369332"/>
          </a:xfrm>
          <a:prstGeom prst="rect">
            <a:avLst/>
          </a:prstGeom>
          <a:noFill/>
        </p:spPr>
        <p:txBody>
          <a:bodyPr wrap="square" rtlCol="0">
            <a:spAutoFit/>
          </a:bodyPr>
          <a:lstStyle/>
          <a:p>
            <a:pPr algn="ctr"/>
            <a:r>
              <a:rPr lang="en-US" dirty="0" smtClean="0">
                <a:solidFill>
                  <a:prstClr val="black"/>
                </a:solidFill>
              </a:rPr>
              <a:t>3-11 years</a:t>
            </a:r>
            <a:endParaRPr lang="en-US" dirty="0">
              <a:solidFill>
                <a:prstClr val="black"/>
              </a:solidFill>
            </a:endParaRPr>
          </a:p>
        </p:txBody>
      </p:sp>
      <p:sp>
        <p:nvSpPr>
          <p:cNvPr id="3" name="TextBox 2"/>
          <p:cNvSpPr txBox="1"/>
          <p:nvPr/>
        </p:nvSpPr>
        <p:spPr>
          <a:xfrm>
            <a:off x="3891150" y="5265760"/>
            <a:ext cx="1524000" cy="369332"/>
          </a:xfrm>
          <a:prstGeom prst="rect">
            <a:avLst/>
          </a:prstGeom>
          <a:noFill/>
        </p:spPr>
        <p:txBody>
          <a:bodyPr wrap="square" rtlCol="0">
            <a:spAutoFit/>
          </a:bodyPr>
          <a:lstStyle/>
          <a:p>
            <a:pPr algn="ctr"/>
            <a:r>
              <a:rPr lang="en-US" dirty="0" smtClean="0">
                <a:solidFill>
                  <a:prstClr val="black"/>
                </a:solidFill>
              </a:rPr>
              <a:t>12-17 years</a:t>
            </a:r>
            <a:endParaRPr lang="en-US" dirty="0">
              <a:solidFill>
                <a:prstClr val="black"/>
              </a:solidFill>
            </a:endParaRPr>
          </a:p>
        </p:txBody>
      </p:sp>
      <p:sp>
        <p:nvSpPr>
          <p:cNvPr id="4" name="TextBox 3"/>
          <p:cNvSpPr txBox="1"/>
          <p:nvPr/>
        </p:nvSpPr>
        <p:spPr>
          <a:xfrm>
            <a:off x="6315106" y="5279408"/>
            <a:ext cx="2138144" cy="369332"/>
          </a:xfrm>
          <a:prstGeom prst="rect">
            <a:avLst/>
          </a:prstGeom>
          <a:noFill/>
        </p:spPr>
        <p:txBody>
          <a:bodyPr wrap="square" rtlCol="0">
            <a:spAutoFit/>
          </a:bodyPr>
          <a:lstStyle/>
          <a:p>
            <a:pPr algn="ctr"/>
            <a:r>
              <a:rPr lang="en-US" dirty="0" smtClean="0">
                <a:solidFill>
                  <a:prstClr val="black"/>
                </a:solidFill>
              </a:rPr>
              <a:t>18 years and over</a:t>
            </a:r>
            <a:endParaRPr lang="en-US" dirty="0">
              <a:solidFill>
                <a:prstClr val="black"/>
              </a:solidFill>
            </a:endParaRPr>
          </a:p>
        </p:txBody>
      </p:sp>
      <p:sp>
        <p:nvSpPr>
          <p:cNvPr id="5" name="Title 4"/>
          <p:cNvSpPr>
            <a:spLocks noGrp="1"/>
          </p:cNvSpPr>
          <p:nvPr>
            <p:ph type="title"/>
          </p:nvPr>
        </p:nvSpPr>
        <p:spPr>
          <a:xfrm>
            <a:off x="457200" y="0"/>
            <a:ext cx="8229600" cy="1143000"/>
          </a:xfrm>
        </p:spPr>
        <p:txBody>
          <a:bodyPr>
            <a:normAutofit fontScale="90000"/>
          </a:bodyPr>
          <a:lstStyle/>
          <a:p>
            <a:r>
              <a:rPr lang="en-US" b="1" dirty="0">
                <a:solidFill>
                  <a:srgbClr val="1F497D"/>
                </a:solidFill>
                <a:latin typeface="Tahoma" pitchFamily="34" charset="0"/>
                <a:ea typeface="Tahoma" pitchFamily="34" charset="0"/>
                <a:cs typeface="Tahoma" pitchFamily="34" charset="0"/>
              </a:rPr>
              <a:t>Exposure of Non-Smokers to Secondhand </a:t>
            </a:r>
            <a:r>
              <a:rPr lang="en-US" b="1" dirty="0" smtClean="0">
                <a:solidFill>
                  <a:srgbClr val="1F497D"/>
                </a:solidFill>
                <a:latin typeface="Tahoma" pitchFamily="34" charset="0"/>
                <a:ea typeface="Tahoma" pitchFamily="34" charset="0"/>
                <a:cs typeface="Tahoma" pitchFamily="34" charset="0"/>
              </a:rPr>
              <a:t>Smoke</a:t>
            </a:r>
            <a:endParaRPr lang="en-US" dirty="0"/>
          </a:p>
        </p:txBody>
      </p:sp>
      <p:sp>
        <p:nvSpPr>
          <p:cNvPr id="6" name="Slide Number Placeholder 5"/>
          <p:cNvSpPr>
            <a:spLocks noGrp="1"/>
          </p:cNvSpPr>
          <p:nvPr>
            <p:ph type="sldNum" sz="quarter" idx="12"/>
          </p:nvPr>
        </p:nvSpPr>
        <p:spPr/>
        <p:txBody>
          <a:bodyPr/>
          <a:lstStyle/>
          <a:p>
            <a:fld id="{20D474E9-CF28-4CAE-8988-B28F8EDEE3E1}"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13732574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 descr="Exposure of Non-Smokers to Secondhand Smoke, Children Ages 3–11 Years, 2009–2012&#10;"/>
          <p:cNvGraphicFramePr>
            <a:graphicFrameLocks noChangeAspect="1"/>
          </p:cNvGraphicFramePr>
          <p:nvPr>
            <p:extLst>
              <p:ext uri="{D42A27DB-BD31-4B8C-83A1-F6EECF244321}">
                <p14:modId xmlns:p14="http://schemas.microsoft.com/office/powerpoint/2010/main" val="1769818585"/>
              </p:ext>
            </p:extLst>
          </p:nvPr>
        </p:nvGraphicFramePr>
        <p:xfrm>
          <a:off x="-109480" y="1066801"/>
          <a:ext cx="9405880" cy="5648458"/>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p:cNvSpPr txBox="1"/>
          <p:nvPr/>
        </p:nvSpPr>
        <p:spPr>
          <a:xfrm>
            <a:off x="3200400" y="2700526"/>
            <a:ext cx="2362200" cy="369332"/>
          </a:xfrm>
          <a:prstGeom prst="rect">
            <a:avLst/>
          </a:prstGeom>
          <a:noFill/>
        </p:spPr>
        <p:txBody>
          <a:bodyPr wrap="square" rtlCol="0">
            <a:spAutoFit/>
          </a:bodyPr>
          <a:lstStyle/>
          <a:p>
            <a:pPr algn="ctr" fontAlgn="auto">
              <a:spcBef>
                <a:spcPts val="0"/>
              </a:spcBef>
              <a:spcAft>
                <a:spcPts val="0"/>
              </a:spcAft>
            </a:pPr>
            <a:r>
              <a:rPr lang="en-US" b="1" dirty="0" smtClean="0">
                <a:solidFill>
                  <a:prstClr val="black"/>
                </a:solidFill>
                <a:latin typeface="Calibri"/>
              </a:rPr>
              <a:t>HP2020 Target: 47.0%</a:t>
            </a:r>
            <a:endParaRPr lang="en-US" b="1" dirty="0">
              <a:solidFill>
                <a:prstClr val="black"/>
              </a:solidFill>
              <a:latin typeface="Calibri"/>
            </a:endParaRPr>
          </a:p>
        </p:txBody>
      </p:sp>
      <p:sp>
        <p:nvSpPr>
          <p:cNvPr id="27" name="Text Box 8"/>
          <p:cNvSpPr txBox="1">
            <a:spLocks noChangeArrowheads="1"/>
          </p:cNvSpPr>
          <p:nvPr/>
        </p:nvSpPr>
        <p:spPr bwMode="auto">
          <a:xfrm>
            <a:off x="-35625" y="1142999"/>
            <a:ext cx="2609158" cy="301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b="1">
                <a:solidFill>
                  <a:srgbClr val="777777"/>
                </a:solidFill>
                <a:latin typeface="Tahoma" charset="0"/>
              </a:defRPr>
            </a:lvl1pPr>
            <a:lvl2pPr marL="742950" indent="-285750" eaLnBrk="0" hangingPunct="0">
              <a:defRPr sz="1600" b="1">
                <a:solidFill>
                  <a:srgbClr val="777777"/>
                </a:solidFill>
                <a:latin typeface="Tahoma" charset="0"/>
              </a:defRPr>
            </a:lvl2pPr>
            <a:lvl3pPr marL="1143000" indent="-228600" eaLnBrk="0" hangingPunct="0">
              <a:defRPr sz="1600" b="1">
                <a:solidFill>
                  <a:srgbClr val="777777"/>
                </a:solidFill>
                <a:latin typeface="Tahoma" charset="0"/>
              </a:defRPr>
            </a:lvl3pPr>
            <a:lvl4pPr marL="1600200" indent="-228600" eaLnBrk="0" hangingPunct="0">
              <a:defRPr sz="1600" b="1">
                <a:solidFill>
                  <a:srgbClr val="777777"/>
                </a:solidFill>
                <a:latin typeface="Tahoma" charset="0"/>
              </a:defRPr>
            </a:lvl4pPr>
            <a:lvl5pPr marL="2057400" indent="-228600" eaLnBrk="0" hangingPunct="0">
              <a:defRPr sz="1600" b="1">
                <a:solidFill>
                  <a:srgbClr val="777777"/>
                </a:solidFill>
                <a:latin typeface="Tahoma" charset="0"/>
              </a:defRPr>
            </a:lvl5pPr>
            <a:lvl6pPr marL="2514600" indent="-228600" algn="r" eaLnBrk="0" fontAlgn="base" hangingPunct="0">
              <a:spcBef>
                <a:spcPct val="0"/>
              </a:spcBef>
              <a:spcAft>
                <a:spcPct val="0"/>
              </a:spcAft>
              <a:defRPr sz="1600" b="1">
                <a:solidFill>
                  <a:srgbClr val="777777"/>
                </a:solidFill>
                <a:latin typeface="Tahoma" charset="0"/>
              </a:defRPr>
            </a:lvl6pPr>
            <a:lvl7pPr marL="2971800" indent="-228600" algn="r" eaLnBrk="0" fontAlgn="base" hangingPunct="0">
              <a:spcBef>
                <a:spcPct val="0"/>
              </a:spcBef>
              <a:spcAft>
                <a:spcPct val="0"/>
              </a:spcAft>
              <a:defRPr sz="1600" b="1">
                <a:solidFill>
                  <a:srgbClr val="777777"/>
                </a:solidFill>
                <a:latin typeface="Tahoma" charset="0"/>
              </a:defRPr>
            </a:lvl7pPr>
            <a:lvl8pPr marL="3429000" indent="-228600" algn="r" eaLnBrk="0" fontAlgn="base" hangingPunct="0">
              <a:spcBef>
                <a:spcPct val="0"/>
              </a:spcBef>
              <a:spcAft>
                <a:spcPct val="0"/>
              </a:spcAft>
              <a:defRPr sz="1600" b="1">
                <a:solidFill>
                  <a:srgbClr val="777777"/>
                </a:solidFill>
                <a:latin typeface="Tahoma" charset="0"/>
              </a:defRPr>
            </a:lvl8pPr>
            <a:lvl9pPr marL="3886200" indent="-228600" algn="r" eaLnBrk="0" fontAlgn="base" hangingPunct="0">
              <a:spcBef>
                <a:spcPct val="0"/>
              </a:spcBef>
              <a:spcAft>
                <a:spcPct val="0"/>
              </a:spcAft>
              <a:defRPr sz="1600" b="1">
                <a:solidFill>
                  <a:srgbClr val="777777"/>
                </a:solidFill>
                <a:latin typeface="Tahoma" charset="0"/>
              </a:defRPr>
            </a:lvl9pPr>
          </a:lstStyle>
          <a:p>
            <a:pPr eaLnBrk="1" fontAlgn="auto" hangingPunct="1">
              <a:lnSpc>
                <a:spcPct val="85000"/>
              </a:lnSpc>
              <a:spcBef>
                <a:spcPct val="50000"/>
              </a:spcBef>
              <a:spcAft>
                <a:spcPts val="0"/>
              </a:spcAft>
            </a:pPr>
            <a:r>
              <a:rPr lang="en-US" dirty="0" smtClean="0">
                <a:solidFill>
                  <a:prstClr val="black"/>
                </a:solidFill>
                <a:cs typeface="Tahoma" charset="0"/>
              </a:rPr>
              <a:t>Percent</a:t>
            </a:r>
          </a:p>
        </p:txBody>
      </p:sp>
      <p:sp>
        <p:nvSpPr>
          <p:cNvPr id="30" name="Rectangle 13"/>
          <p:cNvSpPr>
            <a:spLocks noChangeArrowheads="1"/>
          </p:cNvSpPr>
          <p:nvPr/>
        </p:nvSpPr>
        <p:spPr bwMode="auto">
          <a:xfrm>
            <a:off x="0" y="5920026"/>
            <a:ext cx="9144000" cy="861774"/>
          </a:xfrm>
          <a:prstGeom prst="rect">
            <a:avLst/>
          </a:prstGeom>
          <a:noFill/>
          <a:ln w="9525">
            <a:noFill/>
            <a:miter lim="800000"/>
            <a:headEnd/>
            <a:tailEnd/>
          </a:ln>
        </p:spPr>
        <p:txBody>
          <a:bodyPr wrap="square">
            <a:spAutoFit/>
          </a:bodyPr>
          <a:lstStyle/>
          <a:p>
            <a:pPr eaLnBrk="0" fontAlgn="auto" hangingPunct="0">
              <a:spcBef>
                <a:spcPts val="0"/>
              </a:spcBef>
              <a:spcAft>
                <a:spcPts val="0"/>
              </a:spcAft>
            </a:pPr>
            <a:r>
              <a:rPr lang="en-US" sz="1000" dirty="0" smtClean="0">
                <a:solidFill>
                  <a:prstClr val="black"/>
                </a:solidFill>
                <a:latin typeface="Tahoma" pitchFamily="34" charset="0"/>
                <a:ea typeface="Tahoma" pitchFamily="34" charset="0"/>
                <a:cs typeface="Tahoma" pitchFamily="34" charset="0"/>
              </a:rPr>
              <a:t>NOTES: </a:t>
            </a:r>
            <a:r>
              <a:rPr lang="en-US" sz="1000" dirty="0">
                <a:solidFill>
                  <a:prstClr val="black"/>
                </a:solidFill>
                <a:latin typeface="Tahoma" pitchFamily="34" charset="0"/>
                <a:ea typeface="Tahoma" pitchFamily="34" charset="0"/>
                <a:cs typeface="Tahoma" pitchFamily="34" charset="0"/>
              </a:rPr>
              <a:t>I= 95% confidence interval. Children </a:t>
            </a:r>
            <a:r>
              <a:rPr lang="en-US" sz="1000" dirty="0" smtClean="0">
                <a:solidFill>
                  <a:prstClr val="black"/>
                </a:solidFill>
                <a:latin typeface="Tahoma" pitchFamily="34" charset="0"/>
                <a:ea typeface="Tahoma" pitchFamily="34" charset="0"/>
                <a:cs typeface="Tahoma" pitchFamily="34" charset="0"/>
              </a:rPr>
              <a:t>ages </a:t>
            </a:r>
            <a:r>
              <a:rPr lang="en-US" sz="1000" dirty="0">
                <a:solidFill>
                  <a:prstClr val="black"/>
                </a:solidFill>
                <a:latin typeface="Tahoma" pitchFamily="34" charset="0"/>
                <a:ea typeface="Tahoma" pitchFamily="34" charset="0"/>
                <a:cs typeface="Tahoma" pitchFamily="34" charset="0"/>
              </a:rPr>
              <a:t>3-11 years are considered to be non-smokers if they had a serum cotinine level of less than or equal to 10 ng/ml.  Children are considered to be exposed to </a:t>
            </a:r>
            <a:r>
              <a:rPr lang="en-US" sz="1000" dirty="0" smtClean="0">
                <a:solidFill>
                  <a:prstClr val="black"/>
                </a:solidFill>
                <a:latin typeface="Tahoma" pitchFamily="34" charset="0"/>
                <a:ea typeface="Tahoma" pitchFamily="34" charset="0"/>
                <a:cs typeface="Tahoma" pitchFamily="34" charset="0"/>
              </a:rPr>
              <a:t>secondhand </a:t>
            </a:r>
            <a:r>
              <a:rPr lang="en-US" sz="1000" dirty="0">
                <a:solidFill>
                  <a:prstClr val="black"/>
                </a:solidFill>
                <a:latin typeface="Tahoma" pitchFamily="34" charset="0"/>
                <a:ea typeface="Tahoma" pitchFamily="34" charset="0"/>
                <a:cs typeface="Tahoma" pitchFamily="34" charset="0"/>
              </a:rPr>
              <a:t>smoke if they had a cotinine level greater than or equal to </a:t>
            </a:r>
            <a:r>
              <a:rPr lang="en-US" sz="1000" dirty="0" smtClean="0">
                <a:solidFill>
                  <a:prstClr val="black"/>
                </a:solidFill>
                <a:latin typeface="Tahoma" pitchFamily="34" charset="0"/>
                <a:ea typeface="Tahoma" pitchFamily="34" charset="0"/>
                <a:cs typeface="Tahoma" pitchFamily="34" charset="0"/>
              </a:rPr>
              <a:t>0.05ng/ml </a:t>
            </a:r>
            <a:r>
              <a:rPr lang="en-US" sz="1000" dirty="0">
                <a:solidFill>
                  <a:prstClr val="black"/>
                </a:solidFill>
                <a:latin typeface="Tahoma" pitchFamily="34" charset="0"/>
                <a:ea typeface="Tahoma" pitchFamily="34" charset="0"/>
                <a:cs typeface="Tahoma" pitchFamily="34" charset="0"/>
              </a:rPr>
              <a:t>and less than or equal to 10 </a:t>
            </a:r>
            <a:r>
              <a:rPr lang="en-US" sz="1000" dirty="0" smtClean="0">
                <a:solidFill>
                  <a:prstClr val="black"/>
                </a:solidFill>
                <a:latin typeface="Tahoma" pitchFamily="34" charset="0"/>
                <a:ea typeface="Tahoma" pitchFamily="34" charset="0"/>
                <a:cs typeface="Tahoma" pitchFamily="34" charset="0"/>
              </a:rPr>
              <a:t>ng/ml.  Black </a:t>
            </a:r>
            <a:r>
              <a:rPr lang="en-US" sz="1000" dirty="0">
                <a:solidFill>
                  <a:prstClr val="black"/>
                </a:solidFill>
                <a:latin typeface="Tahoma" pitchFamily="34" charset="0"/>
                <a:ea typeface="Tahoma" pitchFamily="34" charset="0"/>
                <a:cs typeface="Tahoma" pitchFamily="34" charset="0"/>
              </a:rPr>
              <a:t>and White exclude persons of Hispanic origin. Persons of Hispanic origin </a:t>
            </a:r>
            <a:r>
              <a:rPr lang="en-US" sz="1000" dirty="0" smtClean="0">
                <a:solidFill>
                  <a:prstClr val="black"/>
                </a:solidFill>
                <a:latin typeface="Tahoma" pitchFamily="34" charset="0"/>
                <a:ea typeface="Tahoma" pitchFamily="34" charset="0"/>
                <a:cs typeface="Tahoma" pitchFamily="34" charset="0"/>
              </a:rPr>
              <a:t>may </a:t>
            </a:r>
            <a:r>
              <a:rPr lang="en-US" sz="1000" dirty="0">
                <a:solidFill>
                  <a:prstClr val="black"/>
                </a:solidFill>
                <a:latin typeface="Tahoma" pitchFamily="34" charset="0"/>
                <a:ea typeface="Tahoma" pitchFamily="34" charset="0"/>
                <a:cs typeface="Tahoma" pitchFamily="34" charset="0"/>
              </a:rPr>
              <a:t>be any race. </a:t>
            </a:r>
            <a:r>
              <a:rPr lang="en-US" sz="1000" dirty="0" smtClean="0">
                <a:solidFill>
                  <a:prstClr val="black"/>
                </a:solidFill>
                <a:latin typeface="Tahoma" pitchFamily="34" charset="0"/>
                <a:ea typeface="Tahoma" pitchFamily="34" charset="0"/>
                <a:cs typeface="Tahoma" pitchFamily="34" charset="0"/>
              </a:rPr>
              <a:t>Respondents </a:t>
            </a:r>
          </a:p>
          <a:p>
            <a:pPr eaLnBrk="0" fontAlgn="auto" hangingPunct="0">
              <a:spcBef>
                <a:spcPts val="0"/>
              </a:spcBef>
              <a:spcAft>
                <a:spcPts val="0"/>
              </a:spcAft>
            </a:pPr>
            <a:r>
              <a:rPr lang="en-US" sz="1000" dirty="0" smtClean="0">
                <a:solidFill>
                  <a:prstClr val="black"/>
                </a:solidFill>
                <a:latin typeface="Tahoma" pitchFamily="34" charset="0"/>
                <a:ea typeface="Tahoma" pitchFamily="34" charset="0"/>
                <a:cs typeface="Tahoma" pitchFamily="34" charset="0"/>
              </a:rPr>
              <a:t>were </a:t>
            </a:r>
            <a:r>
              <a:rPr lang="en-US" sz="1000" dirty="0">
                <a:solidFill>
                  <a:prstClr val="black"/>
                </a:solidFill>
                <a:latin typeface="Tahoma" pitchFamily="34" charset="0"/>
                <a:ea typeface="Tahoma" pitchFamily="34" charset="0"/>
                <a:cs typeface="Tahoma" pitchFamily="34" charset="0"/>
              </a:rPr>
              <a:t>asked to select one or more races. Single race categories are for persons who reported </a:t>
            </a:r>
            <a:r>
              <a:rPr lang="en-US" sz="1000" dirty="0" smtClean="0">
                <a:solidFill>
                  <a:prstClr val="black"/>
                </a:solidFill>
                <a:latin typeface="Tahoma" pitchFamily="34" charset="0"/>
                <a:ea typeface="Tahoma" pitchFamily="34" charset="0"/>
                <a:cs typeface="Tahoma" pitchFamily="34" charset="0"/>
              </a:rPr>
              <a:t>only </a:t>
            </a:r>
            <a:r>
              <a:rPr lang="en-US" sz="1000" dirty="0">
                <a:solidFill>
                  <a:prstClr val="black"/>
                </a:solidFill>
                <a:latin typeface="Tahoma" pitchFamily="34" charset="0"/>
                <a:ea typeface="Tahoma" pitchFamily="34" charset="0"/>
                <a:cs typeface="Tahoma" pitchFamily="34" charset="0"/>
              </a:rPr>
              <a:t>one racial group. </a:t>
            </a:r>
            <a:endParaRPr lang="en-US" sz="1000" dirty="0" smtClean="0">
              <a:solidFill>
                <a:prstClr val="black"/>
              </a:solidFill>
              <a:latin typeface="Tahoma" pitchFamily="34" charset="0"/>
              <a:ea typeface="Tahoma" pitchFamily="34" charset="0"/>
              <a:cs typeface="Tahoma" pitchFamily="34" charset="0"/>
            </a:endParaRPr>
          </a:p>
          <a:p>
            <a:pPr eaLnBrk="0" fontAlgn="auto" hangingPunct="0">
              <a:spcBef>
                <a:spcPts val="0"/>
              </a:spcBef>
              <a:spcAft>
                <a:spcPts val="0"/>
              </a:spcAft>
            </a:pPr>
            <a:r>
              <a:rPr lang="en-US" sz="1000" dirty="0" smtClean="0">
                <a:solidFill>
                  <a:prstClr val="black"/>
                </a:solidFill>
                <a:latin typeface="Tahoma" pitchFamily="34" charset="0"/>
                <a:ea typeface="Tahoma" pitchFamily="34" charset="0"/>
                <a:cs typeface="Tahoma" pitchFamily="34" charset="0"/>
              </a:rPr>
              <a:t>SOURCE: </a:t>
            </a:r>
            <a:r>
              <a:rPr lang="en-US" sz="1000" dirty="0">
                <a:solidFill>
                  <a:prstClr val="black"/>
                </a:solidFill>
                <a:latin typeface="Tahoma" pitchFamily="34" charset="0"/>
                <a:ea typeface="Tahoma" pitchFamily="34" charset="0"/>
                <a:cs typeface="Tahoma" pitchFamily="34" charset="0"/>
              </a:rPr>
              <a:t>National Health and Nutrition Examination Survey (NHANES), </a:t>
            </a:r>
            <a:r>
              <a:rPr lang="en-US" sz="1000" dirty="0" smtClean="0">
                <a:solidFill>
                  <a:prstClr val="black"/>
                </a:solidFill>
                <a:latin typeface="Tahoma" pitchFamily="34" charset="0"/>
                <a:ea typeface="Tahoma" pitchFamily="34" charset="0"/>
                <a:cs typeface="Tahoma" pitchFamily="34" charset="0"/>
              </a:rPr>
              <a:t>CDC/NCHS.</a:t>
            </a:r>
            <a:endParaRPr lang="en-US" sz="1000" dirty="0">
              <a:solidFill>
                <a:prstClr val="black"/>
              </a:solidFill>
              <a:latin typeface="Tahoma" pitchFamily="34" charset="0"/>
              <a:ea typeface="Tahoma" pitchFamily="34" charset="0"/>
              <a:cs typeface="Tahoma" pitchFamily="34" charset="0"/>
            </a:endParaRPr>
          </a:p>
        </p:txBody>
      </p:sp>
      <p:cxnSp>
        <p:nvCxnSpPr>
          <p:cNvPr id="17" name="Straight Connector 16" descr="This line is a representation of the Race and Ethnicity of groups displayed in the slide for exposure o non-smokers to secondhand smoke.&#10;&#10;" title="Exposure of Non-Smokers to Secondhand Smoke"/>
          <p:cNvCxnSpPr/>
          <p:nvPr/>
        </p:nvCxnSpPr>
        <p:spPr>
          <a:xfrm>
            <a:off x="2231950" y="5574593"/>
            <a:ext cx="25603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descr="This line is drawn to highlight the data for family income (percent poverty threshold) for exposure of non-smokers to second hand smoke.&#10;&#10;" title="Exposure of Non-Smokers to Secondhand"/>
          <p:cNvCxnSpPr/>
          <p:nvPr/>
        </p:nvCxnSpPr>
        <p:spPr>
          <a:xfrm>
            <a:off x="5297066" y="5564062"/>
            <a:ext cx="356616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Box 6" descr="This line is a representation of the income and poverty level of non-smokers exposed to secondhand smoke.&#10;&#10;" title="Exposure of Non-Smokers to Secondhand Smoke, Children 3 to 11"/>
          <p:cNvSpPr txBox="1">
            <a:spLocks noChangeArrowheads="1"/>
          </p:cNvSpPr>
          <p:nvPr/>
        </p:nvSpPr>
        <p:spPr bwMode="auto">
          <a:xfrm>
            <a:off x="5228826" y="5583927"/>
            <a:ext cx="3846934" cy="295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fontAlgn="auto">
              <a:lnSpc>
                <a:spcPct val="110000"/>
              </a:lnSpc>
              <a:spcBef>
                <a:spcPts val="0"/>
              </a:spcBef>
              <a:spcAft>
                <a:spcPts val="0"/>
              </a:spcAft>
              <a:buClr>
                <a:srgbClr val="FFFF66"/>
              </a:buClr>
            </a:pPr>
            <a:r>
              <a:rPr lang="en-US" sz="1200" b="1" dirty="0" smtClean="0">
                <a:solidFill>
                  <a:prstClr val="black"/>
                </a:solidFill>
                <a:latin typeface="Tahoma" pitchFamily="34" charset="0"/>
                <a:ea typeface="Tahoma" pitchFamily="34" charset="0"/>
                <a:cs typeface="Tahoma" pitchFamily="34" charset="0"/>
              </a:rPr>
              <a:t>Family Income (percent poverty threshold)</a:t>
            </a:r>
            <a:endParaRPr lang="en-US" sz="1200" b="1" dirty="0">
              <a:solidFill>
                <a:prstClr val="black"/>
              </a:solidFill>
              <a:latin typeface="Tahoma" pitchFamily="34" charset="0"/>
              <a:ea typeface="Tahoma" pitchFamily="34" charset="0"/>
              <a:cs typeface="Tahoma" pitchFamily="34" charset="0"/>
            </a:endParaRPr>
          </a:p>
        </p:txBody>
      </p:sp>
      <p:sp>
        <p:nvSpPr>
          <p:cNvPr id="25" name="Text Box 6"/>
          <p:cNvSpPr txBox="1">
            <a:spLocks noChangeArrowheads="1"/>
          </p:cNvSpPr>
          <p:nvPr/>
        </p:nvSpPr>
        <p:spPr bwMode="auto">
          <a:xfrm>
            <a:off x="2598560" y="5567600"/>
            <a:ext cx="2127562" cy="27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a:defRPr>
                <a:solidFill>
                  <a:schemeClr val="tx1"/>
                </a:solidFill>
                <a:latin typeface="Arial" charset="0"/>
              </a:defRPr>
            </a:lvl1pPr>
            <a:lvl2pPr algn="l">
              <a:defRPr>
                <a:solidFill>
                  <a:schemeClr val="tx1"/>
                </a:solidFill>
                <a:latin typeface="Arial" charset="0"/>
              </a:defRPr>
            </a:lvl2pPr>
            <a:lvl3pPr algn="l">
              <a:defRPr>
                <a:solidFill>
                  <a:schemeClr val="tx1"/>
                </a:solidFill>
                <a:latin typeface="Arial" charset="0"/>
              </a:defRPr>
            </a:lvl3pPr>
            <a:lvl4pPr algn="l">
              <a:defRPr>
                <a:solidFill>
                  <a:schemeClr val="tx1"/>
                </a:solidFill>
                <a:latin typeface="Arial" charset="0"/>
              </a:defRPr>
            </a:lvl4pPr>
            <a:lvl5pPr algn="l">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marL="0" indent="0" algn="ctr" fontAlgn="auto">
              <a:lnSpc>
                <a:spcPct val="110000"/>
              </a:lnSpc>
              <a:spcBef>
                <a:spcPts val="0"/>
              </a:spcBef>
              <a:spcAft>
                <a:spcPts val="0"/>
              </a:spcAft>
              <a:buClr>
                <a:srgbClr val="FFFF66"/>
              </a:buClr>
            </a:pPr>
            <a:r>
              <a:rPr lang="en-US" sz="1200" b="1" dirty="0" smtClean="0">
                <a:solidFill>
                  <a:prstClr val="black"/>
                </a:solidFill>
                <a:latin typeface="Tahoma" pitchFamily="34" charset="0"/>
                <a:ea typeface="Tahoma" pitchFamily="34" charset="0"/>
                <a:cs typeface="Tahoma" pitchFamily="34" charset="0"/>
              </a:rPr>
              <a:t>Race/Ethnicity</a:t>
            </a:r>
            <a:endParaRPr lang="en-US" sz="1200" b="1" dirty="0">
              <a:solidFill>
                <a:prstClr val="black"/>
              </a:solidFill>
              <a:latin typeface="Tahoma" pitchFamily="34" charset="0"/>
              <a:ea typeface="Tahoma" pitchFamily="34" charset="0"/>
              <a:cs typeface="Tahoma" pitchFamily="34" charset="0"/>
            </a:endParaRPr>
          </a:p>
        </p:txBody>
      </p:sp>
      <p:cxnSp>
        <p:nvCxnSpPr>
          <p:cNvPr id="6" name="Straight Connector 5" descr="This line is a representation of the Healthy People 2020 Target for exposure of non-smoker to secondhand smoke.&#10;&#10;" title="Children ages 3 to 11 exposed to secondhand smoke"/>
          <p:cNvCxnSpPr/>
          <p:nvPr/>
        </p:nvCxnSpPr>
        <p:spPr>
          <a:xfrm>
            <a:off x="990600" y="3129098"/>
            <a:ext cx="7619999" cy="0"/>
          </a:xfrm>
          <a:prstGeom prst="line">
            <a:avLst/>
          </a:prstGeom>
          <a:ln w="44450" cap="rnd">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2" name="Text Placeholder 8"/>
          <p:cNvSpPr txBox="1">
            <a:spLocks/>
          </p:cNvSpPr>
          <p:nvPr/>
        </p:nvSpPr>
        <p:spPr>
          <a:xfrm>
            <a:off x="7026526" y="6350913"/>
            <a:ext cx="1752600" cy="457200"/>
          </a:xfrm>
          <a:prstGeom prst="rect">
            <a:avLst/>
          </a:prstGeom>
          <a:ln w="15875">
            <a:solidFill>
              <a:schemeClr val="accent2"/>
            </a:solidFill>
          </a:ln>
          <a:effectLst/>
        </p:spPr>
        <p:txBody>
          <a:bodyPr vert="horz" lIns="91440" tIns="45720" rIns="91440" bIns="45720" rtlCol="0" anchor="t">
            <a:noAutofit/>
          </a:bodyPr>
          <a:lstStyle>
            <a:lvl1pPr marL="0" indent="-342900" algn="r" defTabSz="914400" rtl="0" eaLnBrk="1" latinLnBrk="0" hangingPunct="1">
              <a:spcBef>
                <a:spcPct val="20000"/>
              </a:spcBef>
              <a:buFont typeface="Arial" pitchFamily="34" charset="0"/>
              <a:buNone/>
              <a:defRPr sz="1600" b="1"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None/>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None/>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fontAlgn="auto">
              <a:spcBef>
                <a:spcPts val="0"/>
              </a:spcBef>
              <a:spcAft>
                <a:spcPts val="0"/>
              </a:spcAft>
            </a:pPr>
            <a:r>
              <a:rPr lang="en-US" sz="1200" dirty="0" smtClean="0">
                <a:solidFill>
                  <a:prstClr val="black"/>
                </a:solidFill>
                <a:latin typeface="Tahoma" pitchFamily="34" charset="0"/>
                <a:ea typeface="Tahoma" pitchFamily="34" charset="0"/>
                <a:cs typeface="Tahoma" pitchFamily="34" charset="0"/>
              </a:rPr>
              <a:t>Obj. TU-11.1</a:t>
            </a:r>
          </a:p>
          <a:p>
            <a:pPr algn="ctr" fontAlgn="auto">
              <a:spcBef>
                <a:spcPts val="0"/>
              </a:spcBef>
              <a:spcAft>
                <a:spcPts val="0"/>
              </a:spcAft>
            </a:pPr>
            <a:r>
              <a:rPr lang="en-US" sz="1200" b="0" dirty="0" smtClean="0">
                <a:solidFill>
                  <a:prstClr val="black"/>
                </a:solidFill>
                <a:latin typeface="Tahoma" pitchFamily="34" charset="0"/>
                <a:ea typeface="Tahoma" pitchFamily="34" charset="0"/>
                <a:cs typeface="Tahoma" pitchFamily="34" charset="0"/>
              </a:rPr>
              <a:t>Decrease desired</a:t>
            </a:r>
            <a:endParaRPr lang="en-US" sz="1200" b="0" dirty="0">
              <a:solidFill>
                <a:prstClr val="black"/>
              </a:solidFill>
              <a:latin typeface="Tahoma" pitchFamily="34" charset="0"/>
              <a:ea typeface="Tahoma" pitchFamily="34" charset="0"/>
              <a:cs typeface="Tahoma" pitchFamily="34" charset="0"/>
            </a:endParaRPr>
          </a:p>
          <a:p>
            <a:pPr algn="l" fontAlgn="auto">
              <a:spcBef>
                <a:spcPts val="0"/>
              </a:spcBef>
              <a:spcAft>
                <a:spcPts val="0"/>
              </a:spcAft>
            </a:pPr>
            <a:endParaRPr lang="en-US" sz="1400" dirty="0" smtClean="0">
              <a:solidFill>
                <a:prstClr val="black"/>
              </a:solidFill>
              <a:latin typeface="Arial" pitchFamily="34" charset="0"/>
              <a:cs typeface="Arial" pitchFamily="34" charset="0"/>
            </a:endParaRPr>
          </a:p>
          <a:p>
            <a:pPr algn="l" fontAlgn="auto">
              <a:spcBef>
                <a:spcPts val="0"/>
              </a:spcBef>
              <a:spcAft>
                <a:spcPts val="0"/>
              </a:spcAft>
            </a:pPr>
            <a:endParaRPr lang="en-US" sz="1400" b="0" dirty="0" smtClean="0">
              <a:solidFill>
                <a:prstClr val="black"/>
              </a:solidFill>
              <a:latin typeface="Arial" pitchFamily="34" charset="0"/>
              <a:cs typeface="Arial" pitchFamily="34" charset="0"/>
            </a:endParaRPr>
          </a:p>
        </p:txBody>
      </p:sp>
      <p:sp>
        <p:nvSpPr>
          <p:cNvPr id="2" name="Title 1"/>
          <p:cNvSpPr>
            <a:spLocks noGrp="1"/>
          </p:cNvSpPr>
          <p:nvPr>
            <p:ph type="title"/>
          </p:nvPr>
        </p:nvSpPr>
        <p:spPr>
          <a:xfrm>
            <a:off x="381000" y="0"/>
            <a:ext cx="8305800" cy="1417638"/>
          </a:xfrm>
        </p:spPr>
        <p:txBody>
          <a:bodyPr>
            <a:noAutofit/>
          </a:bodyPr>
          <a:lstStyle/>
          <a:p>
            <a:r>
              <a:rPr lang="en-US" sz="3400" b="1" dirty="0">
                <a:solidFill>
                  <a:srgbClr val="1F497D"/>
                </a:solidFill>
                <a:latin typeface="Tahoma" pitchFamily="34" charset="0"/>
                <a:ea typeface="Tahoma" pitchFamily="34" charset="0"/>
                <a:cs typeface="Tahoma" pitchFamily="34" charset="0"/>
              </a:rPr>
              <a:t>Exposure of Non-Smokers to Secondhand Smoke, Children Ages 3–11 Years, </a:t>
            </a:r>
            <a:r>
              <a:rPr lang="en-US" sz="3400" b="1" dirty="0" smtClean="0">
                <a:solidFill>
                  <a:srgbClr val="1F497D"/>
                </a:solidFill>
                <a:latin typeface="Tahoma" pitchFamily="34" charset="0"/>
                <a:ea typeface="Tahoma" pitchFamily="34" charset="0"/>
                <a:cs typeface="Tahoma" pitchFamily="34" charset="0"/>
              </a:rPr>
              <a:t>2009–2012</a:t>
            </a:r>
            <a:endParaRPr lang="en-US" sz="3400" dirty="0"/>
          </a:p>
        </p:txBody>
      </p:sp>
      <p:sp>
        <p:nvSpPr>
          <p:cNvPr id="3" name="Slide Number Placeholder 2"/>
          <p:cNvSpPr>
            <a:spLocks noGrp="1"/>
          </p:cNvSpPr>
          <p:nvPr>
            <p:ph type="sldNum" sz="quarter" idx="12"/>
          </p:nvPr>
        </p:nvSpPr>
        <p:spPr/>
        <p:txBody>
          <a:bodyPr/>
          <a:lstStyle/>
          <a:p>
            <a:fld id="{48224581-1D2A-4472-BF5C-01862D84138D}"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27527915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0463" y="1905000"/>
            <a:ext cx="7772400" cy="4953000"/>
          </a:xfrm>
        </p:spPr>
        <p:txBody>
          <a:bodyPr anchor="ctr"/>
          <a:lstStyle/>
          <a:p>
            <a:pPr>
              <a:spcBef>
                <a:spcPts val="600"/>
              </a:spcBef>
              <a:spcAft>
                <a:spcPts val="600"/>
              </a:spcAft>
            </a:pPr>
            <a:endParaRPr lang="en-US" kern="1200" dirty="0" smtClean="0">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spcAft>
                <a:spcPts val="600"/>
              </a:spcAft>
              <a:buNone/>
            </a:pPr>
            <a:endParaRPr lang="en-US" kern="1200" dirty="0" smtClean="0">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en-US" sz="1800" dirty="0">
                <a:solidFill>
                  <a:srgbClr val="000000"/>
                </a:solidFill>
                <a:latin typeface="Tahoma" pitchFamily="34" charset="0"/>
              </a:rPr>
              <a:t>Mixed results for </a:t>
            </a:r>
            <a:r>
              <a:rPr lang="en-US" altLang="en-US" sz="1800" dirty="0" smtClean="0">
                <a:solidFill>
                  <a:srgbClr val="000000"/>
                </a:solidFill>
                <a:latin typeface="Tahoma" pitchFamily="34" charset="0"/>
              </a:rPr>
              <a:t>Tobacco Use thus far in the decade.</a:t>
            </a:r>
          </a:p>
          <a:p>
            <a:pPr>
              <a:spcBef>
                <a:spcPts val="600"/>
              </a:spcBef>
              <a:spcAft>
                <a:spcPts val="600"/>
              </a:spcAft>
            </a:pPr>
            <a:r>
              <a:rPr lang="en-US" altLang="en-US" sz="1800" dirty="0" smtClean="0">
                <a:solidFill>
                  <a:srgbClr val="000000"/>
                </a:solidFill>
                <a:latin typeface="Tahoma" pitchFamily="34" charset="0"/>
              </a:rPr>
              <a:t>28 </a:t>
            </a:r>
            <a:r>
              <a:rPr lang="en-US" altLang="en-US" sz="1800" dirty="0">
                <a:solidFill>
                  <a:srgbClr val="000000"/>
                </a:solidFill>
                <a:latin typeface="Tahoma" pitchFamily="34" charset="0"/>
              </a:rPr>
              <a:t>objectives have improved or met their </a:t>
            </a:r>
            <a:r>
              <a:rPr lang="en-US" altLang="en-US" sz="1800" dirty="0" smtClean="0">
                <a:solidFill>
                  <a:srgbClr val="000000"/>
                </a:solidFill>
                <a:latin typeface="Tahoma" pitchFamily="34" charset="0"/>
              </a:rPr>
              <a:t>target.</a:t>
            </a:r>
            <a:endParaRPr lang="en-US" altLang="en-US" sz="1800" dirty="0">
              <a:solidFill>
                <a:srgbClr val="000000"/>
              </a:solidFill>
              <a:latin typeface="Tahoma" pitchFamily="34" charset="0"/>
            </a:endParaRPr>
          </a:p>
          <a:p>
            <a:pPr lvl="1">
              <a:spcAft>
                <a:spcPts val="600"/>
              </a:spcAft>
              <a:buFont typeface="Wingdings" panose="05000000000000000000" pitchFamily="2" charset="2"/>
              <a:buChar char="§"/>
            </a:pPr>
            <a:r>
              <a:rPr lang="en-US" altLang="en-US" sz="1800" dirty="0" smtClean="0">
                <a:solidFill>
                  <a:srgbClr val="000000"/>
                </a:solidFill>
                <a:latin typeface="Tahoma" pitchFamily="34" charset="0"/>
              </a:rPr>
              <a:t>Tobacco use among adults has continued to decline gradually.</a:t>
            </a:r>
          </a:p>
          <a:p>
            <a:pPr lvl="1">
              <a:spcAft>
                <a:spcPts val="600"/>
              </a:spcAft>
              <a:buFont typeface="Wingdings" panose="05000000000000000000" pitchFamily="2" charset="2"/>
              <a:buChar char="§"/>
            </a:pPr>
            <a:r>
              <a:rPr lang="en-US" sz="1800" kern="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Cigarette use among adolescents has decreased considerably, exceeding the Healthy People 2020 target.</a:t>
            </a:r>
          </a:p>
          <a:p>
            <a:pPr lvl="1">
              <a:spcAft>
                <a:spcPts val="600"/>
              </a:spcAft>
              <a:buFont typeface="Wingdings" panose="05000000000000000000" pitchFamily="2" charset="2"/>
              <a:buChar char="§"/>
            </a:pPr>
            <a:r>
              <a:rPr lang="en-US" sz="1800" kern="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Initiation of cigarette/tobacco use has decreased.</a:t>
            </a:r>
          </a:p>
          <a:p>
            <a:pPr lvl="1">
              <a:spcAft>
                <a:spcPts val="600"/>
              </a:spcAft>
              <a:buFont typeface="Wingdings" panose="05000000000000000000" pitchFamily="2" charset="2"/>
              <a:buChar char="§"/>
            </a:pPr>
            <a:r>
              <a:rPr lang="en-US" altLang="en-US" sz="1800" dirty="0" smtClean="0">
                <a:solidFill>
                  <a:srgbClr val="000000"/>
                </a:solidFill>
                <a:latin typeface="Tahoma" pitchFamily="34" charset="0"/>
              </a:rPr>
              <a:t>Number of states with smoke </a:t>
            </a:r>
            <a:r>
              <a:rPr lang="en-US" altLang="en-US" sz="1800" dirty="0">
                <a:solidFill>
                  <a:srgbClr val="000000"/>
                </a:solidFill>
                <a:latin typeface="Tahoma" pitchFamily="34" charset="0"/>
              </a:rPr>
              <a:t>free indoor air laws </a:t>
            </a:r>
            <a:r>
              <a:rPr lang="en-US" altLang="en-US" sz="1800" dirty="0" smtClean="0">
                <a:solidFill>
                  <a:srgbClr val="000000"/>
                </a:solidFill>
                <a:latin typeface="Tahoma" pitchFamily="34" charset="0"/>
              </a:rPr>
              <a:t>has increased substantially since 1998, </a:t>
            </a:r>
            <a:r>
              <a:rPr lang="en-US" altLang="en-US" sz="1800" dirty="0">
                <a:solidFill>
                  <a:srgbClr val="000000"/>
                </a:solidFill>
                <a:latin typeface="Tahoma" pitchFamily="34" charset="0"/>
              </a:rPr>
              <a:t>but </a:t>
            </a:r>
            <a:r>
              <a:rPr lang="en-US" altLang="en-US" sz="1800" dirty="0" smtClean="0">
                <a:solidFill>
                  <a:srgbClr val="000000"/>
                </a:solidFill>
                <a:latin typeface="Tahoma" pitchFamily="34" charset="0"/>
              </a:rPr>
              <a:t>less progress is seen in Healthy </a:t>
            </a:r>
            <a:r>
              <a:rPr lang="en-US" altLang="en-US" sz="1800" dirty="0">
                <a:solidFill>
                  <a:srgbClr val="000000"/>
                </a:solidFill>
                <a:latin typeface="Tahoma" pitchFamily="34" charset="0"/>
              </a:rPr>
              <a:t>People 2020 tracking </a:t>
            </a:r>
            <a:r>
              <a:rPr lang="en-US" altLang="en-US" sz="1800" dirty="0" smtClean="0">
                <a:solidFill>
                  <a:srgbClr val="000000"/>
                </a:solidFill>
                <a:latin typeface="Tahoma" pitchFamily="34" charset="0"/>
              </a:rPr>
              <a:t>period.</a:t>
            </a:r>
            <a:endParaRPr lang="en-US" altLang="en-US" sz="1800" dirty="0">
              <a:solidFill>
                <a:srgbClr val="000000"/>
              </a:solidFill>
              <a:latin typeface="Tahoma" pitchFamily="34" charset="0"/>
            </a:endParaRPr>
          </a:p>
          <a:p>
            <a:pPr lvl="1">
              <a:spcAft>
                <a:spcPts val="600"/>
              </a:spcAft>
              <a:buFont typeface="Wingdings" panose="05000000000000000000" pitchFamily="2" charset="2"/>
              <a:buChar char="§"/>
            </a:pPr>
            <a:r>
              <a:rPr lang="en-US" sz="1800" kern="1200" dirty="0">
                <a:solidFill>
                  <a:srgbClr val="000000"/>
                </a:solidFill>
                <a:latin typeface="Tahoma" panose="020B0604030504040204" pitchFamily="34" charset="0"/>
                <a:ea typeface="Tahoma" panose="020B0604030504040204" pitchFamily="34" charset="0"/>
                <a:cs typeface="Tahoma" panose="020B0604030504040204" pitchFamily="34" charset="0"/>
              </a:rPr>
              <a:t>Exposure to secondhand tobacco smoke has decreased, although disparities </a:t>
            </a:r>
            <a:r>
              <a:rPr lang="en-US" sz="1800" kern="1200" dirty="0" smtClean="0">
                <a:solidFill>
                  <a:srgbClr val="000000"/>
                </a:solidFill>
                <a:latin typeface="Tahoma" panose="020B0604030504040204" pitchFamily="34" charset="0"/>
                <a:ea typeface="Tahoma" panose="020B0604030504040204" pitchFamily="34" charset="0"/>
                <a:cs typeface="Tahoma" panose="020B0604030504040204" pitchFamily="34" charset="0"/>
              </a:rPr>
              <a:t>remain.</a:t>
            </a:r>
            <a:endParaRPr lang="en-US" sz="1800" kern="120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US" altLang="en-US" sz="1800" dirty="0" smtClean="0">
                <a:solidFill>
                  <a:srgbClr val="000000"/>
                </a:solidFill>
                <a:latin typeface="Tahoma" pitchFamily="34" charset="0"/>
              </a:rPr>
              <a:t>27 Objectives have seen little or no change so far this decade.</a:t>
            </a:r>
          </a:p>
          <a:p>
            <a:pPr>
              <a:spcBef>
                <a:spcPts val="600"/>
              </a:spcBef>
              <a:spcAft>
                <a:spcPts val="600"/>
              </a:spcAft>
            </a:pPr>
            <a:r>
              <a:rPr lang="en-US" altLang="en-US" sz="1800" dirty="0" smtClean="0">
                <a:solidFill>
                  <a:srgbClr val="000000"/>
                </a:solidFill>
                <a:latin typeface="Tahoma" pitchFamily="34" charset="0"/>
              </a:rPr>
              <a:t>4 objectives are getting worse.</a:t>
            </a:r>
          </a:p>
          <a:p>
            <a:pPr lvl="1">
              <a:spcAft>
                <a:spcPts val="600"/>
              </a:spcAft>
              <a:buFont typeface="Wingdings" panose="05000000000000000000" pitchFamily="2" charset="2"/>
              <a:buChar char="§"/>
            </a:pPr>
            <a:r>
              <a:rPr lang="en-US" altLang="en-US" sz="1800" dirty="0" smtClean="0">
                <a:solidFill>
                  <a:srgbClr val="000000"/>
                </a:solidFill>
                <a:latin typeface="Tahoma" pitchFamily="34" charset="0"/>
              </a:rPr>
              <a:t>Exposure </a:t>
            </a:r>
            <a:r>
              <a:rPr lang="en-US" altLang="en-US" sz="1800" dirty="0">
                <a:solidFill>
                  <a:srgbClr val="000000"/>
                </a:solidFill>
                <a:latin typeface="Tahoma" pitchFamily="34" charset="0"/>
              </a:rPr>
              <a:t>to tobacco marketing has increased among </a:t>
            </a:r>
            <a:r>
              <a:rPr lang="en-US" altLang="en-US" sz="1800" dirty="0" smtClean="0">
                <a:solidFill>
                  <a:srgbClr val="000000"/>
                </a:solidFill>
                <a:latin typeface="Tahoma" pitchFamily="34" charset="0"/>
              </a:rPr>
              <a:t>students.</a:t>
            </a:r>
            <a:endParaRPr lang="en-US" altLang="en-US" sz="1800" dirty="0">
              <a:solidFill>
                <a:srgbClr val="000000"/>
              </a:solidFill>
              <a:latin typeface="Tahoma" pitchFamily="34" charset="0"/>
            </a:endParaRPr>
          </a:p>
          <a:p>
            <a:pPr>
              <a:spcBef>
                <a:spcPts val="600"/>
              </a:spcBef>
              <a:spcAft>
                <a:spcPts val="600"/>
              </a:spcAft>
            </a:pPr>
            <a:endParaRPr lang="en-US" kern="1200"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spcBef>
                <a:spcPts val="600"/>
              </a:spcBef>
              <a:spcAft>
                <a:spcPts val="600"/>
              </a:spcAft>
              <a:buNone/>
            </a:pPr>
            <a:endParaRPr lang="en-US" kern="1200" dirty="0" smtClean="0">
              <a:latin typeface="Tahoma" panose="020B0604030504040204" pitchFamily="34" charset="0"/>
              <a:ea typeface="Tahoma" panose="020B0604030504040204" pitchFamily="34" charset="0"/>
              <a:cs typeface="Tahoma" panose="020B0604030504040204" pitchFamily="34" charset="0"/>
            </a:endParaRPr>
          </a:p>
          <a:p>
            <a:pPr marL="61912" lvl="0" indent="0">
              <a:spcBef>
                <a:spcPts val="600"/>
              </a:spcBef>
              <a:spcAft>
                <a:spcPts val="600"/>
              </a:spcAft>
              <a:buNone/>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a:xfrm>
            <a:off x="1295400" y="81150"/>
            <a:ext cx="7772400" cy="1214250"/>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Key </a:t>
            </a:r>
            <a:r>
              <a:rPr lang="en-US" b="1" dirty="0" smtClean="0">
                <a:latin typeface="Tahoma" panose="020B0604030504040204" pitchFamily="34" charset="0"/>
                <a:ea typeface="Tahoma" panose="020B0604030504040204" pitchFamily="34" charset="0"/>
                <a:cs typeface="Tahoma" panose="020B0604030504040204" pitchFamily="34" charset="0"/>
              </a:rPr>
              <a:t>Takeaways – Tobacco Use</a:t>
            </a:r>
            <a:endParaRPr 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35</a:t>
            </a:fld>
            <a:endParaRPr lang="en-US" sz="1200" dirty="0">
              <a:solidFill>
                <a:srgbClr val="898989"/>
              </a:solidFill>
              <a:latin typeface="Calibri" panose="020F0502020204030204" pitchFamily="34" charset="0"/>
            </a:endParaRPr>
          </a:p>
        </p:txBody>
      </p:sp>
    </p:spTree>
    <p:extLst>
      <p:ext uri="{BB962C8B-B14F-4D97-AF65-F5344CB8AC3E}">
        <p14:creationId xmlns:p14="http://schemas.microsoft.com/office/powerpoint/2010/main" val="5566108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775448" cy="1066800"/>
          </a:xfrm>
        </p:spPr>
        <p:txBody>
          <a:bodyPr/>
          <a:lstStyle/>
          <a:p>
            <a:r>
              <a:rPr lang="en-US" sz="2950" b="1" dirty="0">
                <a:latin typeface="Tahoma" panose="020B0604030504040204" pitchFamily="34" charset="0"/>
                <a:ea typeface="Tahoma" panose="020B0604030504040204" pitchFamily="34" charset="0"/>
                <a:cs typeface="Tahoma" panose="020B0604030504040204" pitchFamily="34" charset="0"/>
              </a:rPr>
              <a:t>Key Takeaways – Environmental Health</a:t>
            </a:r>
            <a:endParaRPr lang="en-US" dirty="0"/>
          </a:p>
        </p:txBody>
      </p:sp>
      <p:sp>
        <p:nvSpPr>
          <p:cNvPr id="3" name="Content Placeholder 2"/>
          <p:cNvSpPr>
            <a:spLocks noGrp="1"/>
          </p:cNvSpPr>
          <p:nvPr>
            <p:ph idx="1"/>
          </p:nvPr>
        </p:nvSpPr>
        <p:spPr/>
        <p:txBody>
          <a:bodyPr/>
          <a:lstStyle/>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Data show mixed results for Environmental Health thus far in the decade.</a:t>
            </a: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Overall arsenic exposure has gotten worse since the baseline.</a:t>
            </a: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The use of in-home radon mitigation and reduction features has improved.</a:t>
            </a: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Since 1999-2000 lead concentrations have improved significantly for all population groups tracked.</a:t>
            </a: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Similarly, concentrations of Bisphenol and Phthalate have decreased, with levels meeting or exceeding the target.</a:t>
            </a:r>
          </a:p>
          <a:p>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Ambient air quality as measured by ozone and particulate matter has met the Healthy People target and continues to improve.</a:t>
            </a:r>
          </a:p>
          <a:p>
            <a:endParaRPr lang="en-US" sz="2000" dirty="0"/>
          </a:p>
        </p:txBody>
      </p:sp>
    </p:spTree>
    <p:extLst>
      <p:ext uri="{BB962C8B-B14F-4D97-AF65-F5344CB8AC3E}">
        <p14:creationId xmlns:p14="http://schemas.microsoft.com/office/powerpoint/2010/main" val="33103223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57600" y="4876800"/>
            <a:ext cx="3581400" cy="461665"/>
          </a:xfrm>
          <a:prstGeom prst="rect">
            <a:avLst/>
          </a:prstGeom>
          <a:noFill/>
        </p:spPr>
        <p:txBody>
          <a:bodyPr wrap="square" rtlCol="0">
            <a:spAutoFit/>
          </a:bodyPr>
          <a:lstStyle/>
          <a:p>
            <a:r>
              <a:rPr lang="en-US" sz="2400" dirty="0" smtClean="0">
                <a:solidFill>
                  <a:srgbClr val="003F72"/>
                </a:solidFill>
                <a:latin typeface="Arial Black" pitchFamily="34" charset="0"/>
                <a:ea typeface="ＭＳ Ｐゴシック" pitchFamily="84" charset="-128"/>
                <a:cs typeface="ＭＳ Ｐゴシック" pitchFamily="84" charset="-128"/>
              </a:rPr>
              <a:t>December 5</a:t>
            </a:r>
            <a:r>
              <a:rPr lang="en-US" sz="2400" dirty="0">
                <a:solidFill>
                  <a:srgbClr val="003F72"/>
                </a:solidFill>
                <a:latin typeface="Arial Black" pitchFamily="34" charset="0"/>
                <a:ea typeface="ＭＳ Ｐゴシック" pitchFamily="84" charset="-128"/>
                <a:cs typeface="ＭＳ Ｐゴシック" pitchFamily="84" charset="-128"/>
              </a:rPr>
              <a:t>, </a:t>
            </a:r>
            <a:r>
              <a:rPr lang="en-US" sz="2400" dirty="0" smtClean="0">
                <a:solidFill>
                  <a:srgbClr val="003F72"/>
                </a:solidFill>
                <a:latin typeface="Arial Black" pitchFamily="34" charset="0"/>
                <a:ea typeface="ＭＳ Ｐゴシック" pitchFamily="84" charset="-128"/>
                <a:cs typeface="ＭＳ Ｐゴシック" pitchFamily="84" charset="-128"/>
              </a:rPr>
              <a:t>2014</a:t>
            </a:r>
            <a:endParaRPr lang="en-US" sz="2400" dirty="0">
              <a:solidFill>
                <a:srgbClr val="003F72"/>
              </a:solidFill>
              <a:latin typeface="Arial Black" pitchFamily="34" charset="0"/>
              <a:ea typeface="ＭＳ Ｐゴシック" pitchFamily="84" charset="-128"/>
              <a:cs typeface="ＭＳ Ｐゴシック" pitchFamily="84" charset="-128"/>
            </a:endParaRPr>
          </a:p>
        </p:txBody>
      </p:sp>
      <p:sp>
        <p:nvSpPr>
          <p:cNvPr id="2" name="Title 1"/>
          <p:cNvSpPr>
            <a:spLocks noGrp="1"/>
          </p:cNvSpPr>
          <p:nvPr>
            <p:ph type="ctrTitle"/>
          </p:nvPr>
        </p:nvSpPr>
        <p:spPr>
          <a:xfrm>
            <a:off x="1295400" y="2133600"/>
            <a:ext cx="7772400" cy="2743200"/>
          </a:xfrm>
        </p:spPr>
        <p:txBody>
          <a:bodyPr>
            <a:normAutofit/>
          </a:bodyPr>
          <a:lstStyle/>
          <a:p>
            <a:pPr algn="ctr"/>
            <a:r>
              <a:rPr lang="en-US" sz="2600" dirty="0" smtClean="0"/>
              <a:t>Linda S. Birnbaum, Ph.D., D.A.B.T., A.T.S.</a:t>
            </a:r>
            <a:br>
              <a:rPr lang="en-US" sz="2600" dirty="0" smtClean="0"/>
            </a:br>
            <a:r>
              <a:rPr lang="en-US" sz="2600" dirty="0" smtClean="0"/>
              <a:t/>
            </a:r>
            <a:br>
              <a:rPr lang="en-US" sz="2600" dirty="0" smtClean="0"/>
            </a:br>
            <a:r>
              <a:rPr lang="en-US" sz="2600" dirty="0" smtClean="0"/>
              <a:t>Director, </a:t>
            </a:r>
            <a:br>
              <a:rPr lang="en-US" sz="2600" dirty="0" smtClean="0"/>
            </a:br>
            <a:r>
              <a:rPr lang="en-US" sz="2600" dirty="0" smtClean="0"/>
              <a:t>National Institute of Environmental Health Sciences (NIEHS)</a:t>
            </a:r>
            <a:endParaRPr lang="en-US" sz="2600" dirty="0"/>
          </a:p>
        </p:txBody>
      </p:sp>
    </p:spTree>
    <p:extLst>
      <p:ext uri="{BB962C8B-B14F-4D97-AF65-F5344CB8AC3E}">
        <p14:creationId xmlns:p14="http://schemas.microsoft.com/office/powerpoint/2010/main" val="3276486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This slide defines the Mission and Vision for the National Institute of Environmental Health Sciences (NIES)." title="National Institute of Environmental Health Sciences"/>
          <p:cNvSpPr/>
          <p:nvPr/>
        </p:nvSpPr>
        <p:spPr bwMode="auto">
          <a:xfrm>
            <a:off x="-12700" y="1447800"/>
            <a:ext cx="7251700" cy="5410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9" name="Picture 8" descr="This picture displays visual description of the mission statement and vision for the National Institute of Environmental Health Sciences.  It includes details for collaborative and integrative approaches and knowledge management.&#10;&#10;" title="National Institute of Environmental Health Sciences (NIEH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1" y="1905000"/>
            <a:ext cx="5871592" cy="4340924"/>
          </a:xfrm>
          <a:prstGeom prst="rect">
            <a:avLst/>
          </a:prstGeom>
        </p:spPr>
      </p:pic>
      <p:pic>
        <p:nvPicPr>
          <p:cNvPr id="10" name="Picture 2" descr="The mission of statement for the National Institute of Environmental Health Sciences" title="National Institute of Environmental Health Sciences (NIEHS)"/>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00" y="1324137"/>
            <a:ext cx="7363646" cy="302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descr="&quot; &quot;"/>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950" t="9996" b="9508"/>
          <a:stretch/>
        </p:blipFill>
        <p:spPr bwMode="auto">
          <a:xfrm>
            <a:off x="152400" y="4160520"/>
            <a:ext cx="6649316" cy="239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sz="2800" dirty="0" smtClean="0"/>
              <a:t>National Institute of Environmental Health Sciences (NIEHS)</a:t>
            </a:r>
            <a:endParaRPr lang="en-US" sz="2800" dirty="0"/>
          </a:p>
        </p:txBody>
      </p:sp>
    </p:spTree>
    <p:extLst>
      <p:ext uri="{BB962C8B-B14F-4D97-AF65-F5344CB8AC3E}">
        <p14:creationId xmlns:p14="http://schemas.microsoft.com/office/powerpoint/2010/main" val="2052795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7086600" cy="4672584"/>
          </a:xfrm>
        </p:spPr>
        <p:txBody>
          <a:bodyPr/>
          <a:lstStyle/>
          <a:p>
            <a:r>
              <a:rPr lang="en-US" dirty="0" smtClean="0"/>
              <a:t>HP 2020 Environmental Health Goal: “Promote </a:t>
            </a:r>
            <a:r>
              <a:rPr lang="en-US" dirty="0"/>
              <a:t>health for all </a:t>
            </a:r>
            <a:r>
              <a:rPr lang="en-US" dirty="0" smtClean="0"/>
              <a:t>through a </a:t>
            </a:r>
            <a:r>
              <a:rPr lang="en-US" dirty="0"/>
              <a:t>healthy </a:t>
            </a:r>
            <a:r>
              <a:rPr lang="en-US" dirty="0" smtClean="0"/>
              <a:t>environment” is similar to the NIEHS mission.</a:t>
            </a:r>
          </a:p>
          <a:p>
            <a:r>
              <a:rPr lang="en-US" dirty="0" smtClean="0"/>
              <a:t>The NIEHS conducts or funds research that relates to a number of objectives in Healthy People 2020</a:t>
            </a:r>
          </a:p>
          <a:p>
            <a:endParaRPr lang="en-US" dirty="0"/>
          </a:p>
        </p:txBody>
      </p:sp>
      <p:sp>
        <p:nvSpPr>
          <p:cNvPr id="2" name="Title 1"/>
          <p:cNvSpPr>
            <a:spLocks noGrp="1"/>
          </p:cNvSpPr>
          <p:nvPr>
            <p:ph type="title"/>
          </p:nvPr>
        </p:nvSpPr>
        <p:spPr/>
        <p:txBody>
          <a:bodyPr/>
          <a:lstStyle/>
          <a:p>
            <a:r>
              <a:rPr lang="en-US" dirty="0" smtClean="0"/>
              <a:t>NIEHS and Healthy People 2020</a:t>
            </a:r>
            <a:endParaRPr lang="en-US" dirty="0"/>
          </a:p>
        </p:txBody>
      </p:sp>
      <p:pic>
        <p:nvPicPr>
          <p:cNvPr id="1029" name="Picture 5" descr="This is a photograph displaying how the National Institute of Environmental Health's mission related to the Healthy People 2020 objectives." title="Phot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766078"/>
            <a:ext cx="4267200" cy="2925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7279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meline of public health events that have shaped Healthy People objectives over the decade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2" y="1295400"/>
            <a:ext cx="9149612"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0" y="152400"/>
            <a:ext cx="7546975" cy="1066800"/>
          </a:xfrm>
        </p:spPr>
        <p:txBody>
          <a:bodyPr/>
          <a:lstStyle/>
          <a:p>
            <a:r>
              <a:rPr lang="en-US" b="1" dirty="0" smtClean="0"/>
              <a:t>Healthy People 2020 Evolves</a:t>
            </a:r>
            <a:endParaRPr lang="en-US" b="1" dirty="0"/>
          </a:p>
        </p:txBody>
      </p:sp>
    </p:spTree>
    <p:extLst>
      <p:ext uri="{BB962C8B-B14F-4D97-AF65-F5344CB8AC3E}">
        <p14:creationId xmlns:p14="http://schemas.microsoft.com/office/powerpoint/2010/main" val="320596533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71800" y="1571416"/>
            <a:ext cx="6019800" cy="4339650"/>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a:t>
            </a:r>
            <a:r>
              <a:rPr lang="en-US" sz="2000" dirty="0">
                <a:latin typeface="Arial" panose="020B0604020202020204" pitchFamily="34" charset="0"/>
                <a:cs typeface="Arial" panose="020B0604020202020204" pitchFamily="34" charset="0"/>
              </a:rPr>
              <a:t>within 75m of a major roadway associated with increased risk of asthma.  This is particularly the case for children without a family history of asthma</a:t>
            </a:r>
            <a:r>
              <a:rPr lang="en-US"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Genetic variations may offer protection or make a child more susceptible to </a:t>
            </a:r>
            <a:r>
              <a:rPr lang="en-US" sz="2000" dirty="0" smtClean="0">
                <a:latin typeface="Arial" panose="020B0604020202020204" pitchFamily="34" charset="0"/>
                <a:cs typeface="Arial" panose="020B0604020202020204" pitchFamily="34" charset="0"/>
              </a:rPr>
              <a:t>asthma and autism.  Genetic </a:t>
            </a:r>
            <a:r>
              <a:rPr lang="en-US" sz="2000" dirty="0">
                <a:latin typeface="Arial" panose="020B0604020202020204" pitchFamily="34" charset="0"/>
                <a:cs typeface="Arial" panose="020B0604020202020204" pitchFamily="34" charset="0"/>
              </a:rPr>
              <a:t>differences vary between ethnic groups, could contribute to health disparities</a:t>
            </a:r>
            <a:r>
              <a:rPr lang="en-US" sz="2000"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Mothers exposed to urban air pollutants, known as polycyclic aromatic hydrocarbons (PAHs), had children with lower IQ’s</a:t>
            </a:r>
          </a:p>
          <a:p>
            <a:r>
              <a:rPr lang="en-US" sz="1600" dirty="0" smtClean="0">
                <a:latin typeface="Arial" panose="020B0604020202020204" pitchFamily="34" charset="0"/>
                <a:cs typeface="Arial" panose="020B0604020202020204" pitchFamily="34" charset="0"/>
              </a:rPr>
              <a:t> </a:t>
            </a:r>
          </a:p>
        </p:txBody>
      </p:sp>
      <p:pic>
        <p:nvPicPr>
          <p:cNvPr id="9" name="Picture 2" descr="This pictures shows how living within 75m of a major roadway is associated with increased risk of asthma." title="Air Pollution"/>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4169" b="18195"/>
          <a:stretch/>
        </p:blipFill>
        <p:spPr bwMode="auto">
          <a:xfrm>
            <a:off x="0" y="1363001"/>
            <a:ext cx="2852258" cy="157961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descr="This is a picture of a child drinking juice.  The bullet describes how genetic variations may offer protection or make a child more susceptible to asthma and autism." title="Air Pollution"/>
          <p:cNvPicPr>
            <a:picLocks noChangeAspect="1"/>
          </p:cNvPicPr>
          <p:nvPr/>
        </p:nvPicPr>
        <p:blipFill rotWithShape="1">
          <a:blip r:embed="rId4" cstate="email">
            <a:extLst>
              <a:ext uri="{28A0092B-C50C-407E-A947-70E740481C1C}">
                <a14:useLocalDpi xmlns:a14="http://schemas.microsoft.com/office/drawing/2010/main" val="0"/>
              </a:ext>
            </a:extLst>
          </a:blip>
          <a:srcRect t="618" r="2344"/>
          <a:stretch/>
        </p:blipFill>
        <p:spPr bwMode="auto">
          <a:xfrm>
            <a:off x="-1543" y="2942618"/>
            <a:ext cx="2852258" cy="132458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This picture shows an expecting mother.  The bullet discusses how exposure to polycyclic aromatic hydrocarbons lowers the IQ of children." title="Air Pollution "/>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6157" y="4267200"/>
            <a:ext cx="2850715" cy="19004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76600" y="5772310"/>
            <a:ext cx="1143000" cy="523220"/>
          </a:xfrm>
          <a:prstGeom prst="rect">
            <a:avLst/>
          </a:prstGeom>
          <a:noFill/>
        </p:spPr>
        <p:txBody>
          <a:bodyPr wrap="square" rtlCol="0">
            <a:spAutoFit/>
          </a:bodyPr>
          <a:lstStyle/>
          <a:p>
            <a:r>
              <a:rPr lang="en-US" sz="1400" dirty="0" smtClean="0">
                <a:solidFill>
                  <a:schemeClr val="accent6">
                    <a:lumMod val="75000"/>
                  </a:schemeClr>
                </a:solidFill>
              </a:rPr>
              <a:t>Objectives – EH 1 &amp; 3</a:t>
            </a:r>
            <a:endParaRPr lang="en-US" sz="1400" dirty="0">
              <a:solidFill>
                <a:schemeClr val="accent6">
                  <a:lumMod val="75000"/>
                </a:schemeClr>
              </a:solidFill>
            </a:endParaRPr>
          </a:p>
        </p:txBody>
      </p:sp>
      <p:sp>
        <p:nvSpPr>
          <p:cNvPr id="2" name="Title 1"/>
          <p:cNvSpPr>
            <a:spLocks noGrp="1"/>
          </p:cNvSpPr>
          <p:nvPr>
            <p:ph type="title"/>
          </p:nvPr>
        </p:nvSpPr>
        <p:spPr/>
        <p:txBody>
          <a:bodyPr/>
          <a:lstStyle/>
          <a:p>
            <a:r>
              <a:rPr lang="en-US" dirty="0" smtClean="0"/>
              <a:t>AIR Pollution</a:t>
            </a:r>
            <a:endParaRPr lang="en-US" dirty="0"/>
          </a:p>
        </p:txBody>
      </p:sp>
    </p:spTree>
    <p:extLst>
      <p:ext uri="{BB962C8B-B14F-4D97-AF65-F5344CB8AC3E}">
        <p14:creationId xmlns:p14="http://schemas.microsoft.com/office/powerpoint/2010/main" val="13927052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descr="These bullet points provides a description Bisphenol A and how it impacts the environment as well as provide insight from research of how it effects animal and humans. " title="Bisphenol A"/>
          <p:cNvSpPr txBox="1"/>
          <p:nvPr/>
        </p:nvSpPr>
        <p:spPr>
          <a:xfrm>
            <a:off x="1524000" y="2971800"/>
            <a:ext cx="7315200" cy="34778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Ubiquitous in the environment and many possible exposures</a:t>
            </a:r>
          </a:p>
          <a:p>
            <a:pPr marL="285750" indent="-285750">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Animal </a:t>
            </a:r>
            <a:r>
              <a:rPr lang="en-US" sz="1600" dirty="0">
                <a:latin typeface="Arial" panose="020B0604020202020204" pitchFamily="34" charset="0"/>
                <a:cs typeface="Arial" panose="020B0604020202020204" pitchFamily="34" charset="0"/>
              </a:rPr>
              <a:t>and human research has associated BPA with many health problems including infertility, weight gain, behavioral changes, early-onset puberty, prostate and mammary gland cancers, cardiovascular effects, and diabetes. </a:t>
            </a:r>
          </a:p>
          <a:p>
            <a:r>
              <a:rPr lang="en-US" sz="16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CLARITY BPA Program: Consortium-based science - </a:t>
            </a:r>
            <a:r>
              <a:rPr lang="en-US" sz="1600" dirty="0">
                <a:latin typeface="Arial" panose="020B0604020202020204" pitchFamily="34" charset="0"/>
                <a:cs typeface="Arial" panose="020B0604020202020204" pitchFamily="34" charset="0"/>
              </a:rPr>
              <a:t>the NIEHS's multipronged, collaborative approach to assessing the health effects of </a:t>
            </a:r>
            <a:r>
              <a:rPr lang="en-US" sz="1600" dirty="0" err="1">
                <a:latin typeface="Arial" panose="020B0604020202020204" pitchFamily="34" charset="0"/>
                <a:cs typeface="Arial" panose="020B0604020202020204" pitchFamily="34" charset="0"/>
              </a:rPr>
              <a:t>bisphenol</a:t>
            </a:r>
            <a:r>
              <a:rPr lang="en-US" sz="1600" dirty="0">
                <a:latin typeface="Arial" panose="020B0604020202020204" pitchFamily="34" charset="0"/>
                <a:cs typeface="Arial" panose="020B0604020202020204" pitchFamily="34" charset="0"/>
              </a:rPr>
              <a:t> A</a:t>
            </a:r>
            <a:r>
              <a:rPr lang="en-US" sz="160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Recent NIEHS funded research: Association of BPA exposure during </a:t>
            </a:r>
            <a:r>
              <a:rPr lang="en-US" sz="1600" dirty="0">
                <a:latin typeface="Arial" panose="020B0604020202020204" pitchFamily="34" charset="0"/>
                <a:cs typeface="Arial" panose="020B0604020202020204" pitchFamily="34" charset="0"/>
              </a:rPr>
              <a:t>fetal development may </a:t>
            </a:r>
            <a:r>
              <a:rPr lang="en-US" sz="1600" dirty="0" smtClean="0">
                <a:latin typeface="Arial" panose="020B0604020202020204" pitchFamily="34" charset="0"/>
                <a:cs typeface="Arial" panose="020B0604020202020204" pitchFamily="34" charset="0"/>
              </a:rPr>
              <a:t>adversely impact </a:t>
            </a:r>
            <a:r>
              <a:rPr lang="en-US" sz="1600" dirty="0">
                <a:latin typeface="Arial" panose="020B0604020202020204" pitchFamily="34" charset="0"/>
                <a:cs typeface="Arial" panose="020B0604020202020204" pitchFamily="34" charset="0"/>
              </a:rPr>
              <a:t>cardiovascular fitness. </a:t>
            </a:r>
            <a:endParaRPr lang="en-US" sz="1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p:txBody>
      </p:sp>
      <p:pic>
        <p:nvPicPr>
          <p:cNvPr id="1026" name="Picture 2" descr="The picture in this slide is a representation of the molecular structure. &#10;&#10;" title="Bisphenol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81000"/>
            <a:ext cx="2362200" cy="2249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The picture in this slide shows a can of green beans.  It another example of how we are exposed to BPA in our environment.&#10;&#10;" title="Bisphenol 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454" y="1064506"/>
            <a:ext cx="1250801" cy="1565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picture in this slide is of plastic containers.  Research shows how BPA is associated with various diseases and illnesses.  &#10;&#10;" title="Bisphenol 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174971"/>
            <a:ext cx="2590799" cy="1718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descr="Description of objective EH 20.15" title="Objective 20.15"/>
          <p:cNvSpPr txBox="1"/>
          <p:nvPr/>
        </p:nvSpPr>
        <p:spPr>
          <a:xfrm>
            <a:off x="152400" y="5257800"/>
            <a:ext cx="1143000" cy="523220"/>
          </a:xfrm>
          <a:prstGeom prst="rect">
            <a:avLst/>
          </a:prstGeom>
          <a:noFill/>
        </p:spPr>
        <p:txBody>
          <a:bodyPr wrap="square" rtlCol="0">
            <a:spAutoFit/>
          </a:bodyPr>
          <a:lstStyle/>
          <a:p>
            <a:r>
              <a:rPr lang="en-US" sz="1400" dirty="0" smtClean="0">
                <a:solidFill>
                  <a:schemeClr val="accent6">
                    <a:lumMod val="75000"/>
                  </a:schemeClr>
                </a:solidFill>
              </a:rPr>
              <a:t>Objective – EH 20.15</a:t>
            </a:r>
            <a:endParaRPr lang="en-US" sz="1400" dirty="0">
              <a:solidFill>
                <a:schemeClr val="accent6">
                  <a:lumMod val="75000"/>
                </a:schemeClr>
              </a:solidFill>
            </a:endParaRPr>
          </a:p>
        </p:txBody>
      </p:sp>
      <p:sp>
        <p:nvSpPr>
          <p:cNvPr id="2" name="Title 1"/>
          <p:cNvSpPr>
            <a:spLocks noGrp="1"/>
          </p:cNvSpPr>
          <p:nvPr>
            <p:ph type="title"/>
          </p:nvPr>
        </p:nvSpPr>
        <p:spPr/>
        <p:txBody>
          <a:bodyPr/>
          <a:lstStyle/>
          <a:p>
            <a:r>
              <a:rPr lang="en-US" dirty="0" err="1" smtClean="0"/>
              <a:t>Bisphenol</a:t>
            </a:r>
            <a:r>
              <a:rPr lang="en-US" dirty="0" smtClean="0"/>
              <a:t> A</a:t>
            </a:r>
            <a:endParaRPr lang="en-US" dirty="0"/>
          </a:p>
        </p:txBody>
      </p:sp>
    </p:spTree>
    <p:extLst>
      <p:ext uri="{BB962C8B-B14F-4D97-AF65-F5344CB8AC3E}">
        <p14:creationId xmlns:p14="http://schemas.microsoft.com/office/powerpoint/2010/main" val="15728705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1447800" y="1600200"/>
            <a:ext cx="7620000" cy="4225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5425" indent="-225425" algn="l" rtl="0" eaLnBrk="1" fontAlgn="base" hangingPunct="1">
              <a:lnSpc>
                <a:spcPct val="90000"/>
              </a:lnSpc>
              <a:spcBef>
                <a:spcPct val="70000"/>
              </a:spcBef>
              <a:spcAft>
                <a:spcPct val="0"/>
              </a:spcAft>
              <a:buClr>
                <a:schemeClr val="tx2"/>
              </a:buClr>
              <a:buChar char="•"/>
              <a:defRPr lang="en-US" sz="23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0000"/>
              </a:lnSpc>
              <a:spcBef>
                <a:spcPts val="1400"/>
              </a:spcBef>
              <a:spcAft>
                <a:spcPct val="0"/>
              </a:spcAft>
              <a:buClr>
                <a:schemeClr val="tx2"/>
              </a:buClr>
              <a:buChar char="–"/>
              <a:defRPr lang="en-US" sz="2100">
                <a:solidFill>
                  <a:schemeClr val="tx1"/>
                </a:solidFill>
                <a:latin typeface="+mn-lt"/>
                <a:ea typeface="MS PGothic" pitchFamily="34" charset="-128"/>
              </a:defRPr>
            </a:lvl2pPr>
            <a:lvl3pPr marL="857250" indent="-166688" algn="l" rtl="0" eaLnBrk="1" fontAlgn="base" hangingPunct="1">
              <a:lnSpc>
                <a:spcPct val="90000"/>
              </a:lnSpc>
              <a:spcBef>
                <a:spcPts val="900"/>
              </a:spcBef>
              <a:spcAft>
                <a:spcPct val="0"/>
              </a:spcAft>
              <a:buClr>
                <a:schemeClr val="tx2"/>
              </a:buClr>
              <a:buChar char="•"/>
              <a:defRPr lang="en-US" sz="1900">
                <a:solidFill>
                  <a:schemeClr val="tx1"/>
                </a:solidFill>
                <a:latin typeface="+mn-lt"/>
                <a:ea typeface="MS PGothic" pitchFamily="34" charset="-128"/>
              </a:defRPr>
            </a:lvl3pPr>
            <a:lvl4pPr marL="1139825" indent="-168275" algn="l" rtl="0" eaLnBrk="1" fontAlgn="base" hangingPunct="1">
              <a:lnSpc>
                <a:spcPct val="90000"/>
              </a:lnSpc>
              <a:spcBef>
                <a:spcPts val="600"/>
              </a:spcBef>
              <a:spcAft>
                <a:spcPct val="0"/>
              </a:spcAft>
              <a:buClr>
                <a:schemeClr val="tx2"/>
              </a:buClr>
              <a:buChar char="–"/>
              <a:defRPr lang="en-US" sz="1900">
                <a:solidFill>
                  <a:schemeClr val="tx1"/>
                </a:solidFill>
                <a:latin typeface="+mn-lt"/>
                <a:ea typeface="MS PGothic" pitchFamily="34" charset="-128"/>
              </a:defRPr>
            </a:lvl4pPr>
            <a:lvl5pPr marL="1433513" indent="-179388" algn="l" rtl="0" eaLnBrk="1" fontAlgn="base" hangingPunct="1">
              <a:lnSpc>
                <a:spcPct val="90000"/>
              </a:lnSpc>
              <a:spcBef>
                <a:spcPts val="600"/>
              </a:spcBef>
              <a:spcAft>
                <a:spcPct val="0"/>
              </a:spcAft>
              <a:buClr>
                <a:schemeClr val="tx2"/>
              </a:buClr>
              <a:buChar char="•"/>
              <a:defRPr lang="en-US" sz="19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a:lstStyle>
          <a:p>
            <a:pPr marL="225425" marR="0" lvl="0" indent="-225425" algn="l" defTabSz="914400" rtl="0" eaLnBrk="1" fontAlgn="base" latinLnBrk="0" hangingPunct="1">
              <a:lnSpc>
                <a:spcPct val="100000"/>
              </a:lnSpc>
              <a:spcBef>
                <a:spcPts val="1800"/>
              </a:spcBef>
              <a:spcAft>
                <a:spcPct val="0"/>
              </a:spcAft>
              <a:buClr>
                <a:srgbClr val="00447C"/>
              </a:buClr>
              <a:buSzTx/>
              <a:buFontTx/>
              <a:buChar char="•"/>
              <a:tabLst/>
              <a:defRPr/>
            </a:pPr>
            <a:r>
              <a:rPr kumimoji="0" lang="en-US" sz="2000" b="0" i="0" u="none" strike="noStrike" kern="0" cap="none" spc="0" normalizeH="0" baseline="0" noProof="0" dirty="0" smtClean="0">
                <a:ln>
                  <a:noFill/>
                </a:ln>
                <a:solidFill>
                  <a:srgbClr val="000000"/>
                </a:solidFill>
                <a:effectLst/>
                <a:uLnTx/>
                <a:uFillTx/>
                <a:latin typeface="Arial"/>
                <a:ea typeface="MS PGothic" pitchFamily="34" charset="-128"/>
              </a:rPr>
              <a:t>V</a:t>
            </a:r>
            <a:r>
              <a:rPr kumimoji="0" lang="en-US" sz="2000" b="0" i="0" u="none" strike="noStrike" kern="0" cap="none" spc="0" normalizeH="0" baseline="0" noProof="0" dirty="0" smtClean="0">
                <a:ln>
                  <a:noFill/>
                </a:ln>
                <a:solidFill>
                  <a:srgbClr val="000000"/>
                </a:solidFill>
                <a:effectLst/>
                <a:uLnTx/>
                <a:uFillTx/>
                <a:latin typeface="Arial"/>
                <a:ea typeface="MS PGothic" pitchFamily="34" charset="-128"/>
                <a:cs typeface="Calibri" pitchFamily="34" charset="0"/>
              </a:rPr>
              <a:t>ery low levels of Arsenic exposure (5-10ug/L) in drinking water </a:t>
            </a:r>
            <a:r>
              <a:rPr kumimoji="0" lang="en-US" sz="2000" b="0" i="0" u="none" strike="noStrike" kern="0" cap="none" spc="0" normalizeH="0" baseline="0" noProof="0" dirty="0" smtClean="0">
                <a:ln>
                  <a:noFill/>
                </a:ln>
                <a:solidFill>
                  <a:srgbClr val="000000"/>
                </a:solidFill>
                <a:effectLst/>
                <a:uLnTx/>
                <a:uFillTx/>
                <a:latin typeface="Arial"/>
                <a:ea typeface="MS PGothic" pitchFamily="34" charset="-128"/>
              </a:rPr>
              <a:t>are associated with lower IQ</a:t>
            </a:r>
            <a:r>
              <a:rPr kumimoji="0" lang="en-US" sz="2000" b="0" i="0" u="none" strike="noStrike" kern="0" cap="none" spc="0" normalizeH="0" noProof="0" dirty="0" smtClean="0">
                <a:ln>
                  <a:noFill/>
                </a:ln>
                <a:solidFill>
                  <a:srgbClr val="000000"/>
                </a:solidFill>
                <a:effectLst/>
                <a:uLnTx/>
                <a:uFillTx/>
                <a:latin typeface="Arial"/>
                <a:ea typeface="MS PGothic" pitchFamily="34" charset="-128"/>
              </a:rPr>
              <a:t>  </a:t>
            </a:r>
            <a:r>
              <a:rPr kumimoji="0" lang="en-US" sz="1400" b="0" i="0" u="none" strike="noStrike" kern="0" cap="none" spc="0" normalizeH="0" baseline="0" noProof="0" dirty="0" smtClean="0">
                <a:ln>
                  <a:noFill/>
                </a:ln>
                <a:solidFill>
                  <a:srgbClr val="000000"/>
                </a:solidFill>
                <a:effectLst/>
                <a:uLnTx/>
                <a:uFillTx/>
                <a:latin typeface="Arial"/>
                <a:ea typeface="MS PGothic" pitchFamily="34" charset="-128"/>
              </a:rPr>
              <a:t>Wasserman </a:t>
            </a:r>
            <a:r>
              <a:rPr kumimoji="0" lang="en-US" sz="1400" b="0" i="1" u="none" strike="noStrike" kern="0" cap="none" spc="0" normalizeH="0" baseline="0" noProof="0" dirty="0" smtClean="0">
                <a:ln>
                  <a:noFill/>
                </a:ln>
                <a:solidFill>
                  <a:srgbClr val="000000"/>
                </a:solidFill>
                <a:effectLst/>
                <a:uLnTx/>
                <a:uFillTx/>
                <a:latin typeface="Arial"/>
                <a:ea typeface="MS PGothic" pitchFamily="34" charset="-128"/>
              </a:rPr>
              <a:t>et al.</a:t>
            </a:r>
            <a:r>
              <a:rPr kumimoji="0" lang="en-US" sz="1400" b="0" i="0" u="none" strike="noStrike" kern="0" cap="none" spc="0" normalizeH="0" baseline="0" noProof="0" dirty="0" smtClean="0">
                <a:ln>
                  <a:noFill/>
                </a:ln>
                <a:solidFill>
                  <a:srgbClr val="000000"/>
                </a:solidFill>
                <a:effectLst/>
                <a:uLnTx/>
                <a:uFillTx/>
                <a:latin typeface="Arial"/>
                <a:ea typeface="MS PGothic" pitchFamily="34" charset="-128"/>
              </a:rPr>
              <a:t>, Environ Health (2014)</a:t>
            </a:r>
          </a:p>
          <a:p>
            <a:pPr marL="285750" indent="-285750">
              <a:lnSpc>
                <a:spcPct val="100000"/>
              </a:lnSpc>
              <a:spcBef>
                <a:spcPts val="1800"/>
              </a:spcBef>
              <a:buClr>
                <a:srgbClr val="00447C"/>
              </a:buClr>
              <a:buFont typeface="Arial" panose="020B0604020202020204" pitchFamily="34" charset="0"/>
              <a:buChar char="•"/>
            </a:pPr>
            <a:r>
              <a:rPr lang="en-US" sz="2000" dirty="0" smtClean="0">
                <a:solidFill>
                  <a:srgbClr val="000000"/>
                </a:solidFill>
                <a:latin typeface="Arial"/>
              </a:rPr>
              <a:t>Exposure to Manganese is </a:t>
            </a:r>
            <a:r>
              <a:rPr lang="en-US" sz="2000" dirty="0">
                <a:solidFill>
                  <a:srgbClr val="000000"/>
                </a:solidFill>
                <a:latin typeface="Arial"/>
              </a:rPr>
              <a:t>associated with poorer memory and attention in children, even at low levels commonly encountered in North </a:t>
            </a:r>
            <a:r>
              <a:rPr lang="en-US" sz="2000" dirty="0" smtClean="0">
                <a:solidFill>
                  <a:srgbClr val="000000"/>
                </a:solidFill>
                <a:latin typeface="Arial"/>
              </a:rPr>
              <a:t>America. </a:t>
            </a:r>
            <a:r>
              <a:rPr lang="en-US" sz="1400" dirty="0" err="1">
                <a:solidFill>
                  <a:srgbClr val="000000"/>
                </a:solidFill>
                <a:latin typeface="Arial"/>
              </a:rPr>
              <a:t>Oulhote</a:t>
            </a:r>
            <a:r>
              <a:rPr lang="en-US" sz="1400" dirty="0">
                <a:solidFill>
                  <a:srgbClr val="000000"/>
                </a:solidFill>
                <a:latin typeface="Arial"/>
              </a:rPr>
              <a:t> </a:t>
            </a:r>
            <a:r>
              <a:rPr lang="en-US" sz="1400" i="1" dirty="0">
                <a:solidFill>
                  <a:srgbClr val="000000"/>
                </a:solidFill>
                <a:latin typeface="Arial"/>
              </a:rPr>
              <a:t>et al.</a:t>
            </a:r>
            <a:r>
              <a:rPr lang="en-US" sz="1400" dirty="0">
                <a:solidFill>
                  <a:srgbClr val="000000"/>
                </a:solidFill>
                <a:latin typeface="Arial"/>
              </a:rPr>
              <a:t>, EHP (2014)</a:t>
            </a:r>
          </a:p>
          <a:p>
            <a:pPr marL="285750" indent="-285750">
              <a:lnSpc>
                <a:spcPct val="100000"/>
              </a:lnSpc>
              <a:spcBef>
                <a:spcPts val="1800"/>
              </a:spcBef>
              <a:buClr>
                <a:srgbClr val="00447C"/>
              </a:buClr>
              <a:buFont typeface="Arial" panose="020B0604020202020204" pitchFamily="34" charset="0"/>
              <a:buChar char="•"/>
            </a:pPr>
            <a:r>
              <a:rPr lang="en-US" sz="2000" dirty="0">
                <a:solidFill>
                  <a:srgbClr val="000000"/>
                </a:solidFill>
                <a:latin typeface="Arial"/>
              </a:rPr>
              <a:t>V</a:t>
            </a:r>
            <a:r>
              <a:rPr lang="en-US" sz="2000" dirty="0">
                <a:solidFill>
                  <a:srgbClr val="000000"/>
                </a:solidFill>
                <a:latin typeface="Arial"/>
                <a:cs typeface="Calibri" pitchFamily="34" charset="0"/>
              </a:rPr>
              <a:t>ery low levels of lead exposure </a:t>
            </a:r>
            <a:r>
              <a:rPr lang="en-US" sz="2000" dirty="0" smtClean="0">
                <a:solidFill>
                  <a:srgbClr val="000000"/>
                </a:solidFill>
                <a:latin typeface="Arial"/>
                <a:cs typeface="Calibri" pitchFamily="34" charset="0"/>
              </a:rPr>
              <a:t>(mean 6.4 mg/dl)</a:t>
            </a:r>
            <a:r>
              <a:rPr lang="en-US" sz="2000" dirty="0" smtClean="0">
                <a:solidFill>
                  <a:srgbClr val="000000"/>
                </a:solidFill>
                <a:latin typeface="Arial"/>
              </a:rPr>
              <a:t>) </a:t>
            </a:r>
            <a:r>
              <a:rPr lang="en-US" sz="2000" dirty="0">
                <a:solidFill>
                  <a:srgbClr val="000000"/>
                </a:solidFill>
                <a:latin typeface="Arial"/>
              </a:rPr>
              <a:t>are associated with increased risk of behavioral and emotional problems, such as being anxious, depressed, or </a:t>
            </a:r>
            <a:r>
              <a:rPr lang="en-US" sz="2000" dirty="0" smtClean="0">
                <a:solidFill>
                  <a:srgbClr val="000000"/>
                </a:solidFill>
                <a:latin typeface="Arial"/>
              </a:rPr>
              <a:t>aggressive.   </a:t>
            </a:r>
            <a:r>
              <a:rPr lang="en-US" sz="1400" dirty="0" smtClean="0">
                <a:solidFill>
                  <a:srgbClr val="000000"/>
                </a:solidFill>
                <a:latin typeface="Arial"/>
              </a:rPr>
              <a:t>(Liu </a:t>
            </a:r>
            <a:r>
              <a:rPr lang="en-US" sz="1400" i="1" dirty="0" smtClean="0">
                <a:solidFill>
                  <a:srgbClr val="000000"/>
                </a:solidFill>
                <a:latin typeface="Arial"/>
              </a:rPr>
              <a:t>et al</a:t>
            </a:r>
            <a:r>
              <a:rPr lang="en-US" sz="1400" dirty="0" smtClean="0">
                <a:solidFill>
                  <a:srgbClr val="000000"/>
                </a:solidFill>
                <a:latin typeface="Arial"/>
              </a:rPr>
              <a:t>., JAMA </a:t>
            </a:r>
            <a:r>
              <a:rPr lang="en-US" sz="1400" dirty="0" err="1" smtClean="0">
                <a:solidFill>
                  <a:srgbClr val="000000"/>
                </a:solidFill>
                <a:latin typeface="Arial"/>
              </a:rPr>
              <a:t>Pediatr</a:t>
            </a:r>
            <a:r>
              <a:rPr lang="en-US" sz="1400" dirty="0" smtClean="0">
                <a:solidFill>
                  <a:srgbClr val="000000"/>
                </a:solidFill>
                <a:latin typeface="Arial"/>
              </a:rPr>
              <a:t> 2014)</a:t>
            </a:r>
          </a:p>
          <a:p>
            <a:pPr marL="285750" indent="-285750">
              <a:lnSpc>
                <a:spcPct val="100000"/>
              </a:lnSpc>
              <a:spcBef>
                <a:spcPts val="1800"/>
              </a:spcBef>
              <a:buClr>
                <a:srgbClr val="00447C"/>
              </a:buClr>
              <a:buFont typeface="Arial" panose="020B0604020202020204" pitchFamily="34" charset="0"/>
              <a:buChar char="•"/>
            </a:pPr>
            <a:r>
              <a:rPr lang="en-US" sz="2000" kern="0" dirty="0">
                <a:solidFill>
                  <a:srgbClr val="000000"/>
                </a:solidFill>
                <a:latin typeface="Arial"/>
              </a:rPr>
              <a:t>Children exposed to Mercury show decreased visuospatial processing and memory. </a:t>
            </a:r>
            <a:r>
              <a:rPr lang="en-US" sz="1400" kern="0" dirty="0">
                <a:solidFill>
                  <a:srgbClr val="000000"/>
                </a:solidFill>
                <a:latin typeface="Arial"/>
              </a:rPr>
              <a:t>Grandjean </a:t>
            </a:r>
            <a:r>
              <a:rPr lang="en-US" sz="1400" i="1" kern="0" dirty="0">
                <a:solidFill>
                  <a:srgbClr val="000000"/>
                </a:solidFill>
                <a:latin typeface="Arial"/>
              </a:rPr>
              <a:t>et al.</a:t>
            </a:r>
            <a:r>
              <a:rPr lang="en-US" sz="1400" kern="0" dirty="0">
                <a:solidFill>
                  <a:srgbClr val="000000"/>
                </a:solidFill>
                <a:latin typeface="Arial"/>
              </a:rPr>
              <a:t>, </a:t>
            </a:r>
            <a:r>
              <a:rPr lang="en-US" sz="1400" kern="0" dirty="0" err="1">
                <a:solidFill>
                  <a:srgbClr val="000000"/>
                </a:solidFill>
                <a:latin typeface="Arial"/>
              </a:rPr>
              <a:t>Neurotoxicol</a:t>
            </a:r>
            <a:r>
              <a:rPr lang="en-US" sz="1400" kern="0" dirty="0">
                <a:solidFill>
                  <a:srgbClr val="000000"/>
                </a:solidFill>
                <a:latin typeface="Arial"/>
              </a:rPr>
              <a:t> </a:t>
            </a:r>
            <a:r>
              <a:rPr lang="en-US" sz="1400" kern="0" dirty="0" err="1">
                <a:solidFill>
                  <a:srgbClr val="000000"/>
                </a:solidFill>
                <a:latin typeface="Arial"/>
              </a:rPr>
              <a:t>Teratol</a:t>
            </a:r>
            <a:r>
              <a:rPr lang="en-US" sz="1400" kern="0" dirty="0">
                <a:solidFill>
                  <a:srgbClr val="000000"/>
                </a:solidFill>
                <a:latin typeface="Arial"/>
              </a:rPr>
              <a:t> (2014</a:t>
            </a:r>
            <a:r>
              <a:rPr lang="en-US" sz="1400" kern="0" dirty="0" smtClean="0">
                <a:solidFill>
                  <a:srgbClr val="000000"/>
                </a:solidFill>
                <a:latin typeface="Arial"/>
              </a:rPr>
              <a:t>)</a:t>
            </a:r>
            <a:endParaRPr kumimoji="0" lang="en-US" sz="2000" b="0" i="0" u="none" strike="noStrike" kern="0" cap="none" spc="0" normalizeH="0" baseline="0" noProof="0" dirty="0" smtClean="0">
              <a:ln>
                <a:noFill/>
              </a:ln>
              <a:solidFill>
                <a:srgbClr val="000000"/>
              </a:solidFill>
              <a:effectLst/>
              <a:uLnTx/>
              <a:uFillTx/>
              <a:latin typeface="Arial"/>
              <a:ea typeface="MS PGothic" pitchFamily="34" charset="-128"/>
            </a:endParaRPr>
          </a:p>
        </p:txBody>
      </p:sp>
      <p:sp>
        <p:nvSpPr>
          <p:cNvPr id="13" name="Rectangle 12"/>
          <p:cNvSpPr/>
          <p:nvPr/>
        </p:nvSpPr>
        <p:spPr>
          <a:xfrm>
            <a:off x="1586060" y="850760"/>
            <a:ext cx="8305800" cy="430887"/>
          </a:xfrm>
          <a:prstGeom prst="rect">
            <a:avLst/>
          </a:prstGeom>
        </p:spPr>
        <p:txBody>
          <a:bodyPr wrap="square">
            <a:spAutoFit/>
          </a:bodyPr>
          <a:lstStyle/>
          <a:p>
            <a:r>
              <a:rPr lang="en-US" sz="2200" b="1" dirty="0">
                <a:solidFill>
                  <a:srgbClr val="BA7F2E">
                    <a:lumMod val="75000"/>
                  </a:srgbClr>
                </a:solidFill>
                <a:latin typeface="Arial"/>
              </a:rPr>
              <a:t>Real-world </a:t>
            </a:r>
            <a:r>
              <a:rPr lang="en-US" sz="2200" b="1" dirty="0" smtClean="0">
                <a:solidFill>
                  <a:srgbClr val="BA7F2E">
                    <a:lumMod val="75000"/>
                  </a:srgbClr>
                </a:solidFill>
                <a:latin typeface="Arial"/>
              </a:rPr>
              <a:t>Exposures </a:t>
            </a:r>
            <a:r>
              <a:rPr lang="en-US" sz="2200" b="1" dirty="0">
                <a:solidFill>
                  <a:srgbClr val="BA7F2E">
                    <a:lumMod val="75000"/>
                  </a:srgbClr>
                </a:solidFill>
                <a:latin typeface="Arial"/>
              </a:rPr>
              <a:t>to </a:t>
            </a:r>
            <a:r>
              <a:rPr lang="en-US" sz="2200" b="1" dirty="0" smtClean="0">
                <a:solidFill>
                  <a:srgbClr val="BA7F2E">
                    <a:lumMod val="75000"/>
                  </a:srgbClr>
                </a:solidFill>
                <a:latin typeface="Arial"/>
              </a:rPr>
              <a:t>Metals Often at Low Doses </a:t>
            </a:r>
            <a:endParaRPr lang="en-US" sz="2200" b="1" dirty="0">
              <a:solidFill>
                <a:srgbClr val="BA7F2E">
                  <a:lumMod val="75000"/>
                </a:srgbClr>
              </a:solidFill>
              <a:latin typeface="Arial"/>
            </a:endParaRPr>
          </a:p>
        </p:txBody>
      </p:sp>
      <p:sp>
        <p:nvSpPr>
          <p:cNvPr id="5" name="TextBox 4"/>
          <p:cNvSpPr txBox="1"/>
          <p:nvPr/>
        </p:nvSpPr>
        <p:spPr>
          <a:xfrm>
            <a:off x="152400" y="5181600"/>
            <a:ext cx="1143000" cy="954107"/>
          </a:xfrm>
          <a:prstGeom prst="rect">
            <a:avLst/>
          </a:prstGeom>
          <a:noFill/>
        </p:spPr>
        <p:txBody>
          <a:bodyPr wrap="square" rtlCol="0">
            <a:spAutoFit/>
          </a:bodyPr>
          <a:lstStyle/>
          <a:p>
            <a:r>
              <a:rPr lang="en-US" sz="1400" dirty="0" smtClean="0">
                <a:solidFill>
                  <a:schemeClr val="accent6">
                    <a:lumMod val="75000"/>
                  </a:schemeClr>
                </a:solidFill>
              </a:rPr>
              <a:t>Objectives – EH 8, 16.7, 18, 20.1, 20.3-5</a:t>
            </a:r>
            <a:endParaRPr lang="en-US" sz="1400" dirty="0">
              <a:solidFill>
                <a:schemeClr val="accent6">
                  <a:lumMod val="75000"/>
                </a:schemeClr>
              </a:solidFill>
            </a:endParaRPr>
          </a:p>
        </p:txBody>
      </p:sp>
      <p:sp>
        <p:nvSpPr>
          <p:cNvPr id="2" name="Title 1"/>
          <p:cNvSpPr>
            <a:spLocks noGrp="1"/>
          </p:cNvSpPr>
          <p:nvPr>
            <p:ph type="title"/>
          </p:nvPr>
        </p:nvSpPr>
        <p:spPr>
          <a:xfrm>
            <a:off x="1600200" y="0"/>
            <a:ext cx="7470648" cy="1066800"/>
          </a:xfrm>
        </p:spPr>
        <p:txBody>
          <a:bodyPr/>
          <a:lstStyle/>
          <a:p>
            <a:r>
              <a:rPr lang="en-US" dirty="0" smtClean="0"/>
              <a:t>Heavy Metals</a:t>
            </a:r>
            <a:endParaRPr lang="en-US" dirty="0"/>
          </a:p>
        </p:txBody>
      </p:sp>
    </p:spTree>
    <p:extLst>
      <p:ext uri="{BB962C8B-B14F-4D97-AF65-F5344CB8AC3E}">
        <p14:creationId xmlns:p14="http://schemas.microsoft.com/office/powerpoint/2010/main" val="40796774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NIEHS funded researchers at Columbia University found an association between </a:t>
            </a:r>
            <a:r>
              <a:rPr lang="en-US" dirty="0"/>
              <a:t>childhood asthma and prenatal exposure to two phthalates used in a diverse array of household </a:t>
            </a:r>
            <a:r>
              <a:rPr lang="en-US" dirty="0" smtClean="0"/>
              <a:t>products.</a:t>
            </a:r>
            <a:endParaRPr lang="en-US" dirty="0"/>
          </a:p>
        </p:txBody>
      </p:sp>
      <p:pic>
        <p:nvPicPr>
          <p:cNvPr id="1026" name="Picture 2" descr="This is a photo representing hold cleaning products that contain Phtalates.  Researcher found an association between childhood exposure and asthma and prenatal exposure to products containing this substance." title="Phthal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3886200"/>
            <a:ext cx="238274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title="Phthalat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3239219"/>
            <a:ext cx="1981200" cy="2971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2400" y="5181600"/>
            <a:ext cx="1143000" cy="523220"/>
          </a:xfrm>
          <a:prstGeom prst="rect">
            <a:avLst/>
          </a:prstGeom>
          <a:noFill/>
        </p:spPr>
        <p:txBody>
          <a:bodyPr wrap="square" rtlCol="0">
            <a:spAutoFit/>
          </a:bodyPr>
          <a:lstStyle/>
          <a:p>
            <a:r>
              <a:rPr lang="en-US" sz="1400" dirty="0" smtClean="0">
                <a:solidFill>
                  <a:schemeClr val="accent6">
                    <a:lumMod val="75000"/>
                  </a:schemeClr>
                </a:solidFill>
              </a:rPr>
              <a:t>Objective – EH 20.17</a:t>
            </a:r>
            <a:endParaRPr lang="en-US" sz="1400" dirty="0">
              <a:solidFill>
                <a:schemeClr val="accent6">
                  <a:lumMod val="75000"/>
                </a:schemeClr>
              </a:solidFill>
            </a:endParaRPr>
          </a:p>
        </p:txBody>
      </p:sp>
      <p:sp>
        <p:nvSpPr>
          <p:cNvPr id="2" name="Title 1"/>
          <p:cNvSpPr>
            <a:spLocks noGrp="1"/>
          </p:cNvSpPr>
          <p:nvPr>
            <p:ph type="title"/>
          </p:nvPr>
        </p:nvSpPr>
        <p:spPr/>
        <p:txBody>
          <a:bodyPr/>
          <a:lstStyle/>
          <a:p>
            <a:r>
              <a:rPr lang="en-US" dirty="0" smtClean="0"/>
              <a:t>Phthalates</a:t>
            </a:r>
            <a:endParaRPr lang="en-US" dirty="0"/>
          </a:p>
        </p:txBody>
      </p:sp>
    </p:spTree>
    <p:extLst>
      <p:ext uri="{BB962C8B-B14F-4D97-AF65-F5344CB8AC3E}">
        <p14:creationId xmlns:p14="http://schemas.microsoft.com/office/powerpoint/2010/main" val="162155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524000"/>
            <a:ext cx="7086600" cy="4672584"/>
          </a:xfrm>
        </p:spPr>
        <p:txBody>
          <a:bodyPr/>
          <a:lstStyle/>
          <a:p>
            <a:r>
              <a:rPr lang="en-US" sz="2000" dirty="0" smtClean="0"/>
              <a:t>NIEHS funded researchers at the University </a:t>
            </a:r>
            <a:r>
              <a:rPr lang="en-US" sz="2000" dirty="0"/>
              <a:t>of Cincinnati </a:t>
            </a:r>
            <a:r>
              <a:rPr lang="en-US" sz="2000" dirty="0" smtClean="0"/>
              <a:t>found that prenatal </a:t>
            </a:r>
            <a:r>
              <a:rPr lang="en-US" sz="2000" dirty="0"/>
              <a:t>exposure to  </a:t>
            </a:r>
            <a:r>
              <a:rPr lang="en-US" sz="2000" dirty="0" err="1"/>
              <a:t>Polybrominated</a:t>
            </a:r>
            <a:r>
              <a:rPr lang="en-US" sz="2000" dirty="0"/>
              <a:t> </a:t>
            </a:r>
            <a:r>
              <a:rPr lang="en-US" sz="2000" dirty="0" err="1"/>
              <a:t>Diphenyl</a:t>
            </a:r>
            <a:r>
              <a:rPr lang="en-US" sz="2000" dirty="0"/>
              <a:t> </a:t>
            </a:r>
            <a:r>
              <a:rPr lang="en-US" sz="2000" dirty="0" smtClean="0"/>
              <a:t>Ether (PBDE) </a:t>
            </a:r>
            <a:r>
              <a:rPr lang="en-US" sz="2000" dirty="0"/>
              <a:t>was associated with lower IQ and higher hyperactivity scores in children.</a:t>
            </a:r>
          </a:p>
        </p:txBody>
      </p:sp>
      <p:sp>
        <p:nvSpPr>
          <p:cNvPr id="6" name="TextBox 5"/>
          <p:cNvSpPr txBox="1"/>
          <p:nvPr/>
        </p:nvSpPr>
        <p:spPr>
          <a:xfrm>
            <a:off x="152400" y="5181600"/>
            <a:ext cx="1143000" cy="523220"/>
          </a:xfrm>
          <a:prstGeom prst="rect">
            <a:avLst/>
          </a:prstGeom>
          <a:noFill/>
        </p:spPr>
        <p:txBody>
          <a:bodyPr wrap="square" rtlCol="0">
            <a:spAutoFit/>
          </a:bodyPr>
          <a:lstStyle/>
          <a:p>
            <a:r>
              <a:rPr lang="en-US" sz="1400" dirty="0" smtClean="0">
                <a:solidFill>
                  <a:schemeClr val="accent6">
                    <a:lumMod val="75000"/>
                  </a:schemeClr>
                </a:solidFill>
              </a:rPr>
              <a:t>Objective– EH 20.18</a:t>
            </a:r>
            <a:endParaRPr lang="en-US" sz="1400" dirty="0">
              <a:solidFill>
                <a:schemeClr val="accent6">
                  <a:lumMod val="75000"/>
                </a:schemeClr>
              </a:solidFill>
            </a:endParaRPr>
          </a:p>
        </p:txBody>
      </p:sp>
      <p:pic>
        <p:nvPicPr>
          <p:cNvPr id="3074" name="Picture 2" descr="This graphic displays a variety of everyday household items that contain Polybrominated Diphenyl Ether (PBDE).  Prenatal exposure to PBDE is associated with lower IQ and higher hyperactivity scores in children." title="Flame Retardan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2971799"/>
            <a:ext cx="4953000" cy="3467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Flame Retardants</a:t>
            </a:r>
            <a:endParaRPr lang="en-US" dirty="0"/>
          </a:p>
        </p:txBody>
      </p:sp>
    </p:spTree>
    <p:extLst>
      <p:ext uri="{BB962C8B-B14F-4D97-AF65-F5344CB8AC3E}">
        <p14:creationId xmlns:p14="http://schemas.microsoft.com/office/powerpoint/2010/main" val="23114781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1478562"/>
            <a:ext cx="6934200" cy="4693637"/>
          </a:xfrm>
        </p:spPr>
        <p:txBody>
          <a:bodyPr/>
          <a:lstStyle/>
          <a:p>
            <a:r>
              <a:rPr lang="en-US" sz="2000" dirty="0"/>
              <a:t>HP 2020 </a:t>
            </a:r>
            <a:r>
              <a:rPr lang="en-US" sz="2000" dirty="0" smtClean="0"/>
              <a:t>has 4 “Overarching Goals” that relate </a:t>
            </a:r>
            <a:r>
              <a:rPr lang="en-US" sz="2000" dirty="0"/>
              <a:t>to </a:t>
            </a:r>
            <a:r>
              <a:rPr lang="en-US" sz="2000" dirty="0" smtClean="0"/>
              <a:t>disease prevention and health promotion</a:t>
            </a:r>
            <a:endParaRPr lang="en-US" sz="2000" dirty="0"/>
          </a:p>
          <a:p>
            <a:r>
              <a:rPr lang="en-US" sz="2000" dirty="0"/>
              <a:t>An integral part of the NIEHS research mission</a:t>
            </a:r>
          </a:p>
          <a:p>
            <a:r>
              <a:rPr lang="en-US" sz="2000" dirty="0"/>
              <a:t>Prevention is </a:t>
            </a:r>
            <a:r>
              <a:rPr lang="en-US" sz="2000" dirty="0" smtClean="0"/>
              <a:t>30% (&gt; $230 million) of </a:t>
            </a:r>
            <a:r>
              <a:rPr lang="en-US" sz="2000" dirty="0"/>
              <a:t>the </a:t>
            </a:r>
            <a:r>
              <a:rPr lang="en-US" sz="2000" dirty="0" smtClean="0"/>
              <a:t>NIEHS </a:t>
            </a:r>
            <a:r>
              <a:rPr lang="en-US" sz="2000" dirty="0"/>
              <a:t>budget</a:t>
            </a:r>
          </a:p>
          <a:p>
            <a:r>
              <a:rPr lang="en-US" sz="2000" dirty="0"/>
              <a:t>Educate and train the next generation of prevention scientists</a:t>
            </a:r>
          </a:p>
          <a:p>
            <a:r>
              <a:rPr lang="en-US" sz="2000" dirty="0"/>
              <a:t>Educate the public and health </a:t>
            </a:r>
            <a:r>
              <a:rPr lang="en-US" sz="2000" dirty="0" smtClean="0"/>
              <a:t>professionals</a:t>
            </a:r>
          </a:p>
          <a:p>
            <a:pPr marL="0" indent="0">
              <a:buNone/>
            </a:pPr>
            <a:endParaRPr lang="en-US" dirty="0" smtClean="0"/>
          </a:p>
          <a:p>
            <a:endParaRPr lang="en-US" dirty="0"/>
          </a:p>
          <a:p>
            <a:endParaRPr lang="en-US" dirty="0"/>
          </a:p>
        </p:txBody>
      </p:sp>
      <p:pic>
        <p:nvPicPr>
          <p:cNvPr id="2051" name="Picture 3" descr="The picture in this slide is a representation of the health and nutritious food which is an essential part of disease prevention and health promotion.&#10;&#10;" title="Disease Prevention and Health Promo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267200"/>
            <a:ext cx="2583180" cy="17298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picture in this slide is a representation of the public and health professionals being educated.  " title="Disease Prevention and Health Promo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4267200"/>
            <a:ext cx="1981316" cy="198131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picture in this slide is a representation of the NIEHS research mission." title="Disease Prevention and Health Promo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1968" y="1524000"/>
            <a:ext cx="119583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picture in this slide is a representation of the next generation of children being educated and trained as prevention scientists.  " title="Disease Prevention and Health Promo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4419716"/>
            <a:ext cx="1981084" cy="19810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ltLang="en-US" b="1" dirty="0" smtClean="0"/>
              <a:t>Disease Prevention and </a:t>
            </a:r>
            <a:r>
              <a:rPr lang="en-US" altLang="en-US" b="1" dirty="0"/>
              <a:t/>
            </a:r>
            <a:br>
              <a:rPr lang="en-US" altLang="en-US" b="1" dirty="0"/>
            </a:br>
            <a:r>
              <a:rPr lang="en-US" altLang="en-US" b="1" dirty="0"/>
              <a:t>Health Promotion</a:t>
            </a:r>
            <a:endParaRPr lang="en-US" dirty="0"/>
          </a:p>
        </p:txBody>
      </p:sp>
    </p:spTree>
    <p:extLst>
      <p:ext uri="{BB962C8B-B14F-4D97-AF65-F5344CB8AC3E}">
        <p14:creationId xmlns:p14="http://schemas.microsoft.com/office/powerpoint/2010/main" val="3641732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2600" y="1447800"/>
            <a:ext cx="7086600" cy="1752600"/>
          </a:xfrm>
        </p:spPr>
        <p:txBody>
          <a:bodyPr>
            <a:normAutofit fontScale="25000" lnSpcReduction="20000"/>
          </a:bodyPr>
          <a:lstStyle/>
          <a:p>
            <a:r>
              <a:rPr lang="en-US" sz="8000" dirty="0" smtClean="0"/>
              <a:t>Sister Study</a:t>
            </a:r>
          </a:p>
          <a:p>
            <a:pPr lvl="1"/>
            <a:r>
              <a:rPr lang="en-US" sz="6400" dirty="0" smtClean="0"/>
              <a:t>Women exposed to solvents before the birth of their 1</a:t>
            </a:r>
            <a:r>
              <a:rPr lang="en-US" sz="6400" baseline="30000" dirty="0" smtClean="0"/>
              <a:t>st</a:t>
            </a:r>
            <a:r>
              <a:rPr lang="en-US" sz="6400" dirty="0" smtClean="0"/>
              <a:t> child may have an increased risk of breast cancer</a:t>
            </a:r>
          </a:p>
          <a:p>
            <a:r>
              <a:rPr lang="en-US" sz="8000" dirty="0" smtClean="0"/>
              <a:t>Agricultural Health Study</a:t>
            </a:r>
          </a:p>
          <a:p>
            <a:pPr lvl="1"/>
            <a:r>
              <a:rPr lang="en-US" sz="6400" dirty="0" smtClean="0"/>
              <a:t>Genetic susceptibilities that increase risk of Parkinson disease when exposed to pesticides</a:t>
            </a:r>
          </a:p>
          <a:p>
            <a:r>
              <a:rPr lang="en-US" sz="8000" dirty="0" smtClean="0"/>
              <a:t>Superfund Worker </a:t>
            </a:r>
            <a:r>
              <a:rPr lang="en-US" sz="8000" dirty="0"/>
              <a:t>Training Program</a:t>
            </a:r>
          </a:p>
          <a:p>
            <a:pPr lvl="1"/>
            <a:r>
              <a:rPr lang="en-US" sz="6400" dirty="0"/>
              <a:t>National network of over 100 non-profit safety and health training organizations that trained nearly 1,200 Native Americans in FY 2014</a:t>
            </a:r>
          </a:p>
          <a:p>
            <a:r>
              <a:rPr lang="en-US" sz="8000" dirty="0" smtClean="0"/>
              <a:t>Alaska Community Forums</a:t>
            </a:r>
          </a:p>
          <a:p>
            <a:pPr lvl="1"/>
            <a:r>
              <a:rPr lang="en-US" sz="6400" dirty="0" smtClean="0"/>
              <a:t>St. Lawrence Island, </a:t>
            </a:r>
            <a:r>
              <a:rPr lang="en-US" sz="6400" dirty="0" err="1" smtClean="0"/>
              <a:t>Chickaloon</a:t>
            </a:r>
            <a:r>
              <a:rPr lang="en-US" sz="6400" dirty="0" smtClean="0"/>
              <a:t> Village</a:t>
            </a:r>
          </a:p>
          <a:p>
            <a:r>
              <a:rPr lang="en-US" sz="8000" dirty="0" smtClean="0"/>
              <a:t>Hazardous Waste Risk and Remediation in the Southwest </a:t>
            </a:r>
          </a:p>
          <a:p>
            <a:pPr lvl="1"/>
            <a:r>
              <a:rPr lang="en-US" sz="6400" dirty="0" smtClean="0"/>
              <a:t>Training modules for </a:t>
            </a:r>
            <a:r>
              <a:rPr lang="en-US" sz="6400" dirty="0" err="1" smtClean="0"/>
              <a:t>Promotores</a:t>
            </a:r>
            <a:r>
              <a:rPr lang="en-US" sz="6400" dirty="0" smtClean="0"/>
              <a:t> (Mexican women health advocates) are available online in Spanish and English for arsenic, pesticides, and environmental toxicology</a:t>
            </a:r>
          </a:p>
          <a:p>
            <a:endParaRPr lang="en-US" dirty="0" smtClean="0"/>
          </a:p>
        </p:txBody>
      </p:sp>
      <p:pic>
        <p:nvPicPr>
          <p:cNvPr id="8" name="Picture 4" descr="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03" y="1506132"/>
            <a:ext cx="1199996" cy="1352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mg008.pdf"/>
          <p:cNvPicPr>
            <a:picLocks noChangeAspect="1"/>
          </p:cNvPicPr>
          <p:nvPr/>
        </p:nvPicPr>
        <p:blipFill rotWithShape="1">
          <a:blip r:embed="rId4" cstate="print">
            <a:extLst>
              <a:ext uri="{28A0092B-C50C-407E-A947-70E740481C1C}">
                <a14:useLocalDpi xmlns:a14="http://schemas.microsoft.com/office/drawing/2010/main" val="0"/>
              </a:ext>
            </a:extLst>
          </a:blip>
          <a:srcRect r="16809"/>
          <a:stretch/>
        </p:blipFill>
        <p:spPr>
          <a:xfrm>
            <a:off x="37487" y="3432048"/>
            <a:ext cx="1709687" cy="2740152"/>
          </a:xfrm>
          <a:prstGeom prst="rect">
            <a:avLst/>
          </a:prstGeom>
        </p:spPr>
      </p:pic>
      <p:sp>
        <p:nvSpPr>
          <p:cNvPr id="2" name="Title 1"/>
          <p:cNvSpPr>
            <a:spLocks noGrp="1"/>
          </p:cNvSpPr>
          <p:nvPr>
            <p:ph type="title"/>
          </p:nvPr>
        </p:nvSpPr>
        <p:spPr/>
        <p:txBody>
          <a:bodyPr/>
          <a:lstStyle/>
          <a:p>
            <a:r>
              <a:rPr lang="en-US" dirty="0" smtClean="0"/>
              <a:t>Health Disparities</a:t>
            </a:r>
            <a:endParaRPr lang="en-US" dirty="0"/>
          </a:p>
        </p:txBody>
      </p:sp>
    </p:spTree>
    <p:extLst>
      <p:ext uri="{BB962C8B-B14F-4D97-AF65-F5344CB8AC3E}">
        <p14:creationId xmlns:p14="http://schemas.microsoft.com/office/powerpoint/2010/main" val="30123586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The picture in this slide is a representation of the United States.  It shows how environmental influences" title="Early Expos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943886"/>
            <a:ext cx="5910262" cy="3540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1752600" y="1447800"/>
            <a:ext cx="7086600" cy="1752600"/>
          </a:xfrm>
        </p:spPr>
        <p:txBody>
          <a:bodyPr>
            <a:normAutofit fontScale="77500" lnSpcReduction="20000"/>
          </a:bodyPr>
          <a:lstStyle/>
          <a:p>
            <a:r>
              <a:rPr lang="en-US" dirty="0"/>
              <a:t>Developmental Origins of Health and Disease (</a:t>
            </a:r>
            <a:r>
              <a:rPr lang="en-US" dirty="0" err="1"/>
              <a:t>DOHaD</a:t>
            </a:r>
            <a:r>
              <a:rPr lang="en-US" dirty="0" smtClean="0"/>
              <a:t>)</a:t>
            </a:r>
          </a:p>
          <a:p>
            <a:pPr lvl="1"/>
            <a:r>
              <a:rPr lang="en-US" dirty="0" smtClean="0"/>
              <a:t>NIEHS/EPA </a:t>
            </a:r>
            <a:r>
              <a:rPr lang="en-US" dirty="0"/>
              <a:t>Children’s Environmental Health and Disease Prevention Research </a:t>
            </a:r>
            <a:r>
              <a:rPr lang="en-US" dirty="0" smtClean="0"/>
              <a:t>Centers</a:t>
            </a:r>
          </a:p>
          <a:p>
            <a:pPr lvl="1"/>
            <a:r>
              <a:rPr lang="en-US" dirty="0"/>
              <a:t>Markers of Autism Risk in Babies – Learning Early </a:t>
            </a:r>
            <a:r>
              <a:rPr lang="en-US" dirty="0" smtClean="0"/>
              <a:t>Signs</a:t>
            </a:r>
          </a:p>
          <a:p>
            <a:pPr lvl="1"/>
            <a:r>
              <a:rPr lang="en-US" dirty="0"/>
              <a:t>Breast Cancer and the Environment Research Program (BCERP)</a:t>
            </a:r>
          </a:p>
        </p:txBody>
      </p:sp>
      <p:pic>
        <p:nvPicPr>
          <p:cNvPr id="15" name="Picture 2" descr="The picture in this slide is of a pregnant woman.  It is a representation of the how various elements in the environment can cause disease and health challenges.&#10;&#10;" title="Early Expos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905000"/>
            <a:ext cx="1476375" cy="386715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Early Exposures</a:t>
            </a:r>
            <a:endParaRPr lang="en-US" dirty="0"/>
          </a:p>
        </p:txBody>
      </p:sp>
    </p:spTree>
    <p:extLst>
      <p:ext uri="{BB962C8B-B14F-4D97-AF65-F5344CB8AC3E}">
        <p14:creationId xmlns:p14="http://schemas.microsoft.com/office/powerpoint/2010/main" val="3669804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97152" y="3657600"/>
            <a:ext cx="7165848" cy="2590800"/>
          </a:xfrm>
        </p:spPr>
        <p:txBody>
          <a:bodyPr/>
          <a:lstStyle/>
          <a:p>
            <a:r>
              <a:rPr lang="en-US" sz="2400" dirty="0" smtClean="0"/>
              <a:t>NIEHS will continue to invest in research that has a significant, measurable public health impact. </a:t>
            </a:r>
          </a:p>
          <a:p>
            <a:r>
              <a:rPr lang="en-US" sz="2400" dirty="0" smtClean="0"/>
              <a:t>NIEHS brings </a:t>
            </a:r>
            <a:r>
              <a:rPr lang="en-US" sz="2400" dirty="0"/>
              <a:t>new understanding </a:t>
            </a:r>
            <a:r>
              <a:rPr lang="en-US" sz="2400" dirty="0" smtClean="0"/>
              <a:t>through stakeholder and community engagement in            21</a:t>
            </a:r>
            <a:r>
              <a:rPr lang="en-US" sz="2400" baseline="30000" dirty="0" smtClean="0"/>
              <a:t>st</a:t>
            </a:r>
            <a:r>
              <a:rPr lang="en-US" sz="2400" dirty="0"/>
              <a:t> </a:t>
            </a:r>
            <a:r>
              <a:rPr lang="en-US" sz="2400" dirty="0" smtClean="0"/>
              <a:t>century environmental </a:t>
            </a:r>
            <a:r>
              <a:rPr lang="en-US" sz="2400" dirty="0"/>
              <a:t>health </a:t>
            </a:r>
            <a:r>
              <a:rPr lang="en-US" sz="2400" dirty="0" smtClean="0"/>
              <a:t>challenges. </a:t>
            </a:r>
            <a:endParaRPr lang="en-US" sz="2400" dirty="0"/>
          </a:p>
        </p:txBody>
      </p:sp>
      <p:sp>
        <p:nvSpPr>
          <p:cNvPr id="6" name="Content Placeholder 5"/>
          <p:cNvSpPr>
            <a:spLocks noGrp="1"/>
          </p:cNvSpPr>
          <p:nvPr>
            <p:ph sz="half" idx="2"/>
          </p:nvPr>
        </p:nvSpPr>
        <p:spPr>
          <a:xfrm>
            <a:off x="1600200" y="1524000"/>
            <a:ext cx="4800600" cy="2286000"/>
          </a:xfrm>
        </p:spPr>
        <p:txBody>
          <a:bodyPr/>
          <a:lstStyle/>
          <a:p>
            <a:endParaRPr lang="en-US" sz="2400" dirty="0" smtClean="0">
              <a:cs typeface="Calibri" panose="020F0502020204030204" pitchFamily="34" charset="0"/>
            </a:endParaRPr>
          </a:p>
          <a:p>
            <a:r>
              <a:rPr lang="en-US" sz="2400" dirty="0" smtClean="0">
                <a:cs typeface="Calibri" panose="020F0502020204030204" pitchFamily="34" charset="0"/>
              </a:rPr>
              <a:t>NIEHS has made </a:t>
            </a:r>
            <a:r>
              <a:rPr lang="en-US" sz="2400" dirty="0">
                <a:cs typeface="Calibri" panose="020F0502020204030204" pitchFamily="34" charset="0"/>
              </a:rPr>
              <a:t>great strides in identifying and understanding the role of environment in health and disease. </a:t>
            </a:r>
          </a:p>
          <a:p>
            <a:endParaRPr lang="en-US" dirty="0"/>
          </a:p>
        </p:txBody>
      </p:sp>
      <p:pic>
        <p:nvPicPr>
          <p:cNvPr id="4" name="Picture 3" descr="This is a picture of a child's face and eye.  The bullets on the slide discusses the strides the NIEHS in addition to their continued committment to invest in public health and impact public.  " title="Future Dir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648849"/>
            <a:ext cx="2346325" cy="2780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Future Direction</a:t>
            </a:r>
            <a:endParaRPr lang="en-US" dirty="0"/>
          </a:p>
        </p:txBody>
      </p:sp>
    </p:spTree>
    <p:extLst>
      <p:ext uri="{BB962C8B-B14F-4D97-AF65-F5344CB8AC3E}">
        <p14:creationId xmlns:p14="http://schemas.microsoft.com/office/powerpoint/2010/main" val="11388069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r>
              <a:rPr lang="en-US" sz="2400" dirty="0" smtClean="0">
                <a:solidFill>
                  <a:schemeClr val="bg1"/>
                </a:solidFill>
                <a:latin typeface="+mj-lt"/>
              </a:rPr>
              <a:t>Dr</a:t>
            </a:r>
            <a:r>
              <a:rPr lang="en-US" sz="2400" dirty="0">
                <a:solidFill>
                  <a:schemeClr val="bg1"/>
                </a:solidFill>
                <a:latin typeface="+mj-lt"/>
              </a:rPr>
              <a:t>. Tim McAfee, MD, MPH</a:t>
            </a:r>
            <a:br>
              <a:rPr lang="en-US" sz="2400" dirty="0">
                <a:solidFill>
                  <a:schemeClr val="bg1"/>
                </a:solidFill>
                <a:latin typeface="+mj-lt"/>
              </a:rPr>
            </a:br>
            <a:r>
              <a:rPr lang="en-US" sz="2000" i="1" dirty="0">
                <a:solidFill>
                  <a:schemeClr val="bg1"/>
                </a:solidFill>
                <a:latin typeface="+mj-lt"/>
              </a:rPr>
              <a:t>Director, Office of Smoking and Health </a:t>
            </a:r>
            <a:br>
              <a:rPr lang="en-US" sz="2000" i="1" dirty="0">
                <a:solidFill>
                  <a:schemeClr val="bg1"/>
                </a:solidFill>
                <a:latin typeface="+mj-lt"/>
              </a:rPr>
            </a:br>
            <a:r>
              <a:rPr lang="en-US" sz="2000" i="1" dirty="0">
                <a:solidFill>
                  <a:schemeClr val="bg1"/>
                </a:solidFill>
                <a:latin typeface="+mj-lt"/>
              </a:rPr>
              <a:t>Centers for Disease Control and Prevention</a:t>
            </a:r>
            <a:r>
              <a:rPr lang="en-US" sz="2400" i="1" dirty="0">
                <a:solidFill>
                  <a:schemeClr val="bg1"/>
                </a:solidFill>
                <a:latin typeface="+mj-lt"/>
              </a:rPr>
              <a:t/>
            </a:r>
            <a:br>
              <a:rPr lang="en-US" sz="2400" i="1" dirty="0">
                <a:solidFill>
                  <a:schemeClr val="bg1"/>
                </a:solidFill>
                <a:latin typeface="+mj-lt"/>
              </a:rPr>
            </a:br>
            <a:endParaRPr lang="en-US" sz="2200" dirty="0">
              <a:solidFill>
                <a:schemeClr val="bg1"/>
              </a:solidFill>
              <a:latin typeface="+mj-lt"/>
            </a:endParaRPr>
          </a:p>
        </p:txBody>
      </p:sp>
    </p:spTree>
    <p:extLst>
      <p:ext uri="{BB962C8B-B14F-4D97-AF65-F5344CB8AC3E}">
        <p14:creationId xmlns:p14="http://schemas.microsoft.com/office/powerpoint/2010/main" val="379185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447800" y="1600200"/>
            <a:ext cx="7198032" cy="4748784"/>
          </a:xfrm>
        </p:spPr>
        <p:txBody>
          <a:bodyPr/>
          <a:lstStyle/>
          <a:p>
            <a:pPr marL="411162" indent="-342900"/>
            <a:r>
              <a:rPr lang="en-US" dirty="0" smtClean="0">
                <a:latin typeface="Tahoma" panose="020B0604030504040204" pitchFamily="34" charset="0"/>
                <a:ea typeface="Tahoma" panose="020B0604030504040204" pitchFamily="34" charset="0"/>
                <a:cs typeface="Tahoma" panose="020B0604030504040204" pitchFamily="34" charset="0"/>
              </a:rPr>
              <a:t>Limiting </a:t>
            </a:r>
            <a:r>
              <a:rPr lang="en-US" dirty="0">
                <a:latin typeface="Tahoma" panose="020B0604030504040204" pitchFamily="34" charset="0"/>
                <a:ea typeface="Tahoma" panose="020B0604030504040204" pitchFamily="34" charset="0"/>
                <a:cs typeface="Tahoma" panose="020B0604030504040204" pitchFamily="34" charset="0"/>
              </a:rPr>
              <a:t>e</a:t>
            </a:r>
            <a:r>
              <a:rPr lang="en-US" dirty="0" smtClean="0">
                <a:latin typeface="Tahoma" panose="020B0604030504040204" pitchFamily="34" charset="0"/>
                <a:ea typeface="Tahoma" panose="020B0604030504040204" pitchFamily="34" charset="0"/>
                <a:cs typeface="Tahoma" panose="020B0604030504040204" pitchFamily="34" charset="0"/>
              </a:rPr>
              <a:t>xposure </a:t>
            </a:r>
            <a:r>
              <a:rPr lang="en-US" dirty="0">
                <a:latin typeface="Tahoma" panose="020B0604030504040204" pitchFamily="34" charset="0"/>
                <a:ea typeface="Tahoma" panose="020B0604030504040204" pitchFamily="34" charset="0"/>
                <a:cs typeface="Tahoma" panose="020B0604030504040204" pitchFamily="34" charset="0"/>
              </a:rPr>
              <a:t>to hazardous </a:t>
            </a:r>
            <a:r>
              <a:rPr lang="en-US" dirty="0" smtClean="0">
                <a:latin typeface="Tahoma" panose="020B0604030504040204" pitchFamily="34" charset="0"/>
                <a:ea typeface="Tahoma" panose="020B0604030504040204" pitchFamily="34" charset="0"/>
                <a:cs typeface="Tahoma" panose="020B0604030504040204" pitchFamily="34" charset="0"/>
              </a:rPr>
              <a:t>substances in air, water, soil, food improves quality of life</a:t>
            </a:r>
          </a:p>
          <a:p>
            <a:pPr marL="688975" lvl="1" indent="-342900"/>
            <a:r>
              <a:rPr lang="en-US" dirty="0" smtClean="0">
                <a:latin typeface="Tahoma" panose="020B0604030504040204" pitchFamily="34" charset="0"/>
                <a:ea typeface="Tahoma" panose="020B0604030504040204" pitchFamily="34" charset="0"/>
                <a:cs typeface="Tahoma" panose="020B0604030504040204" pitchFamily="34" charset="0"/>
              </a:rPr>
              <a:t>Natural environment (e.g., ambient air, beaches and drinking water, and soil)</a:t>
            </a:r>
          </a:p>
          <a:p>
            <a:pPr marL="688975" lvl="1" indent="-342900"/>
            <a:r>
              <a:rPr lang="en-US" dirty="0" smtClean="0">
                <a:latin typeface="Tahoma" panose="020B0604030504040204" pitchFamily="34" charset="0"/>
                <a:ea typeface="Tahoma" panose="020B0604030504040204" pitchFamily="34" charset="0"/>
                <a:cs typeface="Tahoma" panose="020B0604030504040204" pitchFamily="34" charset="0"/>
              </a:rPr>
              <a:t>Built environment (e.g., radon, lead paint, and other indoor allergens)</a:t>
            </a: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r>
              <a:rPr lang="en-US" dirty="0" smtClean="0">
                <a:latin typeface="Tahoma" panose="020B0604030504040204" pitchFamily="34" charset="0"/>
                <a:ea typeface="Tahoma" panose="020B0604030504040204" pitchFamily="34" charset="0"/>
                <a:cs typeface="Tahoma" panose="020B0604030504040204" pitchFamily="34" charset="0"/>
              </a:rPr>
              <a:t>Poor </a:t>
            </a:r>
            <a:r>
              <a:rPr lang="en-US" dirty="0">
                <a:latin typeface="Tahoma" panose="020B0604030504040204" pitchFamily="34" charset="0"/>
                <a:ea typeface="Tahoma" panose="020B0604030504040204" pitchFamily="34" charset="0"/>
                <a:cs typeface="Tahoma" panose="020B0604030504040204" pitchFamily="34" charset="0"/>
              </a:rPr>
              <a:t>environmental quality has its greatest impact on people whose health status is already at </a:t>
            </a:r>
            <a:r>
              <a:rPr lang="en-US" dirty="0" smtClean="0">
                <a:latin typeface="Tahoma" panose="020B0604030504040204" pitchFamily="34" charset="0"/>
                <a:ea typeface="Tahoma" panose="020B0604030504040204" pitchFamily="34" charset="0"/>
                <a:cs typeface="Tahoma" panose="020B0604030504040204" pitchFamily="34" charset="0"/>
              </a:rPr>
              <a:t>risk</a:t>
            </a:r>
          </a:p>
          <a:p>
            <a:pPr lvl="1"/>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2000" dirty="0" smtClean="0">
              <a:latin typeface="Tahoma" panose="020B0604030504040204" pitchFamily="34" charset="0"/>
              <a:ea typeface="Tahoma" panose="020B0604030504040204" pitchFamily="34" charset="0"/>
              <a:cs typeface="Tahoma" panose="020B0604030504040204" pitchFamily="34" charset="0"/>
            </a:endParaRPr>
          </a:p>
          <a:p>
            <a:endParaRPr lang="en-US" sz="2000" dirty="0" smtClean="0">
              <a:latin typeface="Tahoma" panose="020B0604030504040204" pitchFamily="34" charset="0"/>
              <a:ea typeface="Tahoma" panose="020B0604030504040204" pitchFamily="34" charset="0"/>
              <a:cs typeface="Tahoma" panose="020B0604030504040204" pitchFamily="34" charset="0"/>
            </a:endParaRPr>
          </a:p>
          <a:p>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5</a:t>
            </a:fld>
            <a:endParaRPr lang="en-US" sz="1200" dirty="0">
              <a:solidFill>
                <a:srgbClr val="898989"/>
              </a:solidFill>
              <a:latin typeface="Calibri" panose="020F0502020204030204" pitchFamily="34" charset="0"/>
            </a:endParaRPr>
          </a:p>
        </p:txBody>
      </p:sp>
      <p:sp>
        <p:nvSpPr>
          <p:cNvPr id="7" name="Title 6"/>
          <p:cNvSpPr>
            <a:spLocks noGrp="1"/>
          </p:cNvSpPr>
          <p:nvPr>
            <p:ph type="title"/>
          </p:nvPr>
        </p:nvSpPr>
        <p:spPr>
          <a:xfrm>
            <a:off x="1447800" y="152400"/>
            <a:ext cx="7623048" cy="1066800"/>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Our Environment, Our Health</a:t>
            </a:r>
          </a:p>
        </p:txBody>
      </p:sp>
    </p:spTree>
    <p:extLst>
      <p:ext uri="{BB962C8B-B14F-4D97-AF65-F5344CB8AC3E}">
        <p14:creationId xmlns:p14="http://schemas.microsoft.com/office/powerpoint/2010/main" val="34732740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Image of Fred and Wilma from “The Flinstones” smoking a cigarette. " title="50 Years Ago"/>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24000"/>
            <a:ext cx="2857500" cy="2124075"/>
          </a:xfrm>
        </p:spPr>
      </p:pic>
      <p:pic>
        <p:nvPicPr>
          <p:cNvPr id="5" name="Picture 4" descr="Image of icons of the music industry in the 60s and 70s, the Beatles, smoking cigarettes." title="50 Years A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4114800"/>
            <a:ext cx="2857500" cy="1914525"/>
          </a:xfrm>
          <a:prstGeom prst="rect">
            <a:avLst/>
          </a:prstGeom>
        </p:spPr>
      </p:pic>
      <p:pic>
        <p:nvPicPr>
          <p:cNvPr id="6" name="Picture 5" descr="Image of attractive, successful men smoking cigarettes." title="50 Years A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524000"/>
            <a:ext cx="2857500" cy="1876425"/>
          </a:xfrm>
          <a:prstGeom prst="rect">
            <a:avLst/>
          </a:prstGeom>
        </p:spPr>
      </p:pic>
      <p:pic>
        <p:nvPicPr>
          <p:cNvPr id="7" name="Picture 6" descr="Image of man and woman sitting side-by-side on an airplane. The woman is holding a cigarettes while the man is striking a match to light the cigarette for her. Behind this couple there is a woman holding a cigarette in her right hand and being offered a refreshment. " title="50 Years A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5999" y="4648200"/>
            <a:ext cx="2695575" cy="1504950"/>
          </a:xfrm>
          <a:prstGeom prst="rect">
            <a:avLst/>
          </a:prstGeom>
        </p:spPr>
      </p:pic>
      <p:pic>
        <p:nvPicPr>
          <p:cNvPr id="8" name="Picture 7" descr="Image of a Physician grasping a box of  a popular brand of cigarettes in the 60s, Luckies. The image quotes that 20,679 Physicians say that “Luckies are less irritating”. " title="50 Years A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6200" y="2133600"/>
            <a:ext cx="2028825" cy="2857500"/>
          </a:xfrm>
          <a:prstGeom prst="rect">
            <a:avLst/>
          </a:prstGeom>
        </p:spPr>
      </p:pic>
      <p:sp>
        <p:nvSpPr>
          <p:cNvPr id="11266" name="Title 3"/>
          <p:cNvSpPr>
            <a:spLocks noGrp="1"/>
          </p:cNvSpPr>
          <p:nvPr>
            <p:ph type="title"/>
          </p:nvPr>
        </p:nvSpPr>
        <p:spPr>
          <a:xfrm>
            <a:off x="1600208" y="152400"/>
            <a:ext cx="7470775" cy="1066800"/>
          </a:xfrm>
        </p:spPr>
        <p:txBody>
          <a:bodyPr/>
          <a:lstStyle/>
          <a:p>
            <a:r>
              <a:rPr lang="en-US" dirty="0" smtClean="0">
                <a:ea typeface="ＭＳ Ｐゴシック" pitchFamily="34" charset="-128"/>
              </a:rPr>
              <a:t>50 Years Ago</a:t>
            </a:r>
          </a:p>
        </p:txBody>
      </p:sp>
    </p:spTree>
    <p:extLst>
      <p:ext uri="{BB962C8B-B14F-4D97-AF65-F5344CB8AC3E}">
        <p14:creationId xmlns:p14="http://schemas.microsoft.com/office/powerpoint/2010/main" val="235464724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r>
              <a:rPr lang="en-US" sz="1600" dirty="0" smtClean="0"/>
              <a:t>Bulleted Text </a:t>
            </a:r>
          </a:p>
        </p:txBody>
      </p:sp>
      <p:pic>
        <p:nvPicPr>
          <p:cNvPr id="4" name="Picture 3" descr="This infographic depicts the progress made with Leading Health Indicators in the Tobacco Use objectives for Health People 2020. In 2008, the baseline year for this objective, 19.5% of adolescents in grades 9 through 12 smoked cigarettes in the past 30 days. Five years later, in 2013, this percentage decreased to 15.7% of adolescents in grades 9 through 12 smoked cigarettes in the past 30 days in 2013. This target has been met, as the target for 2020 was to reduce the use of cigarettes by adolescents to 16%." title="Progress with Leading Health Indica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557" y="3060700"/>
            <a:ext cx="7642514" cy="1533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This infographic depicts the progress made with Leading Health Indicators in the Tobacco Use objectives for Health People 2020. Between 2005 and 2008, 52.2% of children aged 3 to 11 were exposed to secondhand smoke. Between 2009 and 2012, this percentage was greatly reduced- 41.3% of children aged 3 to 11 years were exposed to secondhand smoke, surpassing the target of 47% of children between the ages of 3 and 11 being exposed to secondhand smoke in 2020. " title="Progress with Leading Health Indica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25" y="4724400"/>
            <a:ext cx="7953375"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11" descr="This infographic depicts the progress made with Leading Health Indicators in the Tobacco Use objectives for Healthy People 2020. In 2008, the baseline year for this objective, 20.6% of adults aged 18 years and older were current smokers. Five years later, in 2013, this percentage decreased to 17.9%. The target for this objective is 12% of adults aged 18 years and older will be current smokers in 2020." title="Progress with Leading Health Indicators"/>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336964"/>
            <a:ext cx="7696201" cy="155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Title 3"/>
          <p:cNvSpPr>
            <a:spLocks noGrp="1"/>
          </p:cNvSpPr>
          <p:nvPr>
            <p:ph type="title"/>
          </p:nvPr>
        </p:nvSpPr>
        <p:spPr>
          <a:xfrm>
            <a:off x="1600208" y="152400"/>
            <a:ext cx="7470775" cy="1066800"/>
          </a:xfrm>
        </p:spPr>
        <p:txBody>
          <a:bodyPr/>
          <a:lstStyle/>
          <a:p>
            <a:r>
              <a:rPr lang="en-US" sz="2400" smtClean="0">
                <a:ea typeface="ＭＳ Ｐゴシック" pitchFamily="34" charset="-128"/>
              </a:rPr>
              <a:t>Progress with Leading Health Indicators </a:t>
            </a:r>
            <a:endParaRPr lang="en-US" sz="2400" dirty="0" smtClean="0">
              <a:ea typeface="ＭＳ Ｐゴシック" pitchFamily="34" charset="-128"/>
            </a:endParaRPr>
          </a:p>
        </p:txBody>
      </p:sp>
    </p:spTree>
    <p:extLst>
      <p:ext uri="{BB962C8B-B14F-4D97-AF65-F5344CB8AC3E}">
        <p14:creationId xmlns:p14="http://schemas.microsoft.com/office/powerpoint/2010/main" val="2873625307"/>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4"/>
          <p:cNvSpPr txBox="1">
            <a:spLocks noChangeArrowheads="1"/>
          </p:cNvSpPr>
          <p:nvPr/>
        </p:nvSpPr>
        <p:spPr bwMode="auto">
          <a:xfrm>
            <a:off x="828675" y="6287388"/>
            <a:ext cx="7639050" cy="466281"/>
          </a:xfrm>
          <a:prstGeom prst="rect">
            <a:avLst/>
          </a:prstGeom>
          <a:noFill/>
          <a:ln w="9525" algn="ctr">
            <a:noFill/>
            <a:miter lim="800000"/>
            <a:headEnd/>
            <a:tailEnd/>
          </a:ln>
        </p:spPr>
        <p:txBody>
          <a:bodyPr wrap="square" lIns="45720" rIns="45720">
            <a:spAutoFit/>
          </a:bodyPr>
          <a:lstStyle/>
          <a:p>
            <a:pPr eaLnBrk="0" hangingPunct="0">
              <a:lnSpc>
                <a:spcPct val="90000"/>
              </a:lnSpc>
              <a:buClr>
                <a:srgbClr val="FFFF00"/>
              </a:buClr>
            </a:pPr>
            <a:r>
              <a:rPr lang="en-US" sz="900" i="1" dirty="0"/>
              <a:t>Sources: </a:t>
            </a:r>
            <a:r>
              <a:rPr lang="en-US" sz="900" dirty="0"/>
              <a:t>Adapted from Warner 1985 with permission from Massachusetts Medical Society, ©1985; U.S. Department of Health and Human Services 1989; Creek et al. 1994; U.S. Department of Agriculture 2000; U.S. Census Bureau 2013; U.S. Department of the Treasury 2013. </a:t>
            </a:r>
            <a:r>
              <a:rPr lang="en-US" sz="900" dirty="0" smtClean="0"/>
              <a:t/>
            </a:r>
            <a:br>
              <a:rPr lang="en-US" sz="900" dirty="0" smtClean="0"/>
            </a:br>
            <a:r>
              <a:rPr lang="en-US" sz="900" dirty="0" smtClean="0"/>
              <a:t>*</a:t>
            </a:r>
            <a:r>
              <a:rPr lang="en-US" sz="900" dirty="0"/>
              <a:t>Adults ≥18 years of age as reported annually by the Census Bureau. </a:t>
            </a:r>
          </a:p>
        </p:txBody>
      </p:sp>
      <p:grpSp>
        <p:nvGrpSpPr>
          <p:cNvPr id="2" name="Group 1" descr="Adult Per Capital Cigarette Consumption and major smoking-and-health events in the United States, 1900-2013"/>
          <p:cNvGrpSpPr/>
          <p:nvPr/>
        </p:nvGrpSpPr>
        <p:grpSpPr>
          <a:xfrm>
            <a:off x="381000" y="1006475"/>
            <a:ext cx="8610600" cy="5089525"/>
            <a:chOff x="228600" y="625475"/>
            <a:chExt cx="8610600" cy="5089525"/>
          </a:xfrm>
        </p:grpSpPr>
        <p:graphicFrame>
          <p:nvGraphicFramePr>
            <p:cNvPr id="6" name="Object 3" descr="Statistics adapted from Warner 1985 with permission from Massachusetts Medical Society depicting the relationship between adult per capita cigarette consumption and major smoking-and-health events in the United States from 1900-2013. Consumption by number of cigarettes peaked (over 4,000) just before the release of the 1964 report and has been continuously decreasing in the decades following.&#10;&#10;" title="Adults Per Capita Cigarette Consumption and Major Smoking and Health Events - United States, 1900-2013"/>
            <p:cNvGraphicFramePr>
              <a:graphicFrameLocks noChangeAspect="1"/>
            </p:cNvGraphicFramePr>
            <p:nvPr>
              <p:extLst>
                <p:ext uri="{D42A27DB-BD31-4B8C-83A1-F6EECF244321}">
                  <p14:modId xmlns:p14="http://schemas.microsoft.com/office/powerpoint/2010/main" val="544769623"/>
                </p:ext>
              </p:extLst>
            </p:nvPr>
          </p:nvGraphicFramePr>
          <p:xfrm>
            <a:off x="228600" y="625475"/>
            <a:ext cx="8259763" cy="5089525"/>
          </p:xfrm>
          <a:graphic>
            <a:graphicData uri="http://schemas.openxmlformats.org/presentationml/2006/ole">
              <mc:AlternateContent xmlns:mc="http://schemas.openxmlformats.org/markup-compatibility/2006">
                <mc:Choice xmlns:v="urn:schemas-microsoft-com:vml" Requires="v">
                  <p:oleObj spid="_x0000_s1146" name="Chart" r:id="rId4" imgW="7858163" imgH="4848320" progId="MSGraph.Chart.8">
                    <p:embed followColorScheme="full"/>
                  </p:oleObj>
                </mc:Choice>
                <mc:Fallback>
                  <p:oleObj name="Chart" r:id="rId4" imgW="7858163" imgH="4848320" progId="MSGraph.Chart.8">
                    <p:embed followColorScheme="full"/>
                    <p:pic>
                      <p:nvPicPr>
                        <p:cNvPr id="0" name=""/>
                        <p:cNvPicPr>
                          <a:picLocks noChangeAspect="1" noChangeArrowheads="1"/>
                        </p:cNvPicPr>
                        <p:nvPr/>
                      </p:nvPicPr>
                      <p:blipFill>
                        <a:blip r:embed="rId5"/>
                        <a:srcRect/>
                        <a:stretch>
                          <a:fillRect/>
                        </a:stretch>
                      </p:blipFill>
                      <p:spPr bwMode="auto">
                        <a:xfrm>
                          <a:off x="228600" y="625475"/>
                          <a:ext cx="8259763" cy="5089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99"/>
                              </a:solidFill>
                              <a:miter lim="800000"/>
                              <a:headEnd/>
                              <a:tailEnd/>
                            </a14:hiddenLine>
                          </a:ext>
                          <a:ext uri="{AF507438-7753-43E0-B8FC-AC1667EBCBE1}">
                            <a14:hiddenEffects xmlns:a14="http://schemas.microsoft.com/office/drawing/2010/main">
                              <a:effectLst>
                                <a:outerShdw dist="28398" dir="3806097" algn="ctr" rotWithShape="0">
                                  <a:srgbClr val="808080"/>
                                </a:outerShdw>
                              </a:effectLst>
                            </a14:hiddenEffects>
                          </a:ext>
                        </a:extLst>
                      </p:spPr>
                    </p:pic>
                  </p:oleObj>
                </mc:Fallback>
              </mc:AlternateContent>
            </a:graphicData>
          </a:graphic>
        </p:graphicFrame>
        <p:sp>
          <p:nvSpPr>
            <p:cNvPr id="7" name="Text Box 5"/>
            <p:cNvSpPr txBox="1">
              <a:spLocks noChangeArrowheads="1"/>
            </p:cNvSpPr>
            <p:nvPr/>
          </p:nvSpPr>
          <p:spPr bwMode="auto">
            <a:xfrm>
              <a:off x="2266950" y="4432343"/>
              <a:ext cx="2076450" cy="396791"/>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a:t>Great </a:t>
              </a:r>
              <a:r>
                <a:rPr lang="en-US" sz="1200" b="1" dirty="0" smtClean="0"/>
                <a:t>Depression</a:t>
              </a:r>
            </a:p>
            <a:p>
              <a:pPr algn="ctr" defTabSz="820738" eaLnBrk="0" hangingPunct="0">
                <a:lnSpc>
                  <a:spcPct val="85000"/>
                </a:lnSpc>
              </a:pPr>
              <a:r>
                <a:rPr lang="en-US" sz="1200" b="1" dirty="0" smtClean="0"/>
                <a:t>begins</a:t>
              </a:r>
              <a:endParaRPr lang="en-US" sz="1200" b="1" dirty="0"/>
            </a:p>
          </p:txBody>
        </p:sp>
        <p:sp>
          <p:nvSpPr>
            <p:cNvPr id="8" name="Text Box 6"/>
            <p:cNvSpPr txBox="1">
              <a:spLocks noChangeArrowheads="1"/>
            </p:cNvSpPr>
            <p:nvPr/>
          </p:nvSpPr>
          <p:spPr bwMode="auto">
            <a:xfrm>
              <a:off x="4191000" y="1119228"/>
              <a:ext cx="2028825" cy="553757"/>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a:t>1st Surgeon</a:t>
              </a:r>
            </a:p>
            <a:p>
              <a:pPr algn="ctr" defTabSz="820738" eaLnBrk="0" hangingPunct="0">
                <a:lnSpc>
                  <a:spcPct val="85000"/>
                </a:lnSpc>
              </a:pPr>
              <a:r>
                <a:rPr lang="en-US" sz="1200" b="1" dirty="0"/>
                <a:t>General’s </a:t>
              </a:r>
              <a:r>
                <a:rPr lang="en-US" sz="1200" b="1" dirty="0" smtClean="0"/>
                <a:t>Report</a:t>
              </a:r>
            </a:p>
            <a:p>
              <a:pPr algn="ctr" defTabSz="820738" eaLnBrk="0" hangingPunct="0">
                <a:lnSpc>
                  <a:spcPct val="85000"/>
                </a:lnSpc>
              </a:pPr>
              <a:r>
                <a:rPr lang="en-US" sz="1200" b="1" dirty="0" smtClean="0"/>
                <a:t>On smoking and health</a:t>
              </a:r>
              <a:endParaRPr lang="en-US" sz="1200" b="1" dirty="0"/>
            </a:p>
          </p:txBody>
        </p:sp>
        <p:sp>
          <p:nvSpPr>
            <p:cNvPr id="9" name="Text Box 7"/>
            <p:cNvSpPr txBox="1">
              <a:spLocks noChangeArrowheads="1"/>
            </p:cNvSpPr>
            <p:nvPr/>
          </p:nvSpPr>
          <p:spPr bwMode="auto">
            <a:xfrm>
              <a:off x="4648200" y="2434655"/>
              <a:ext cx="1600200" cy="553757"/>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a:t>Fairness Doctrine</a:t>
              </a:r>
            </a:p>
            <a:p>
              <a:pPr algn="ctr" defTabSz="820738" eaLnBrk="0" hangingPunct="0">
                <a:lnSpc>
                  <a:spcPct val="85000"/>
                </a:lnSpc>
              </a:pPr>
              <a:r>
                <a:rPr lang="en-US" sz="1200" b="1" dirty="0"/>
                <a:t>Messages on TV</a:t>
              </a:r>
            </a:p>
            <a:p>
              <a:pPr algn="ctr" defTabSz="820738" eaLnBrk="0" hangingPunct="0">
                <a:lnSpc>
                  <a:spcPct val="85000"/>
                </a:lnSpc>
              </a:pPr>
              <a:r>
                <a:rPr lang="en-US" sz="1200" b="1" dirty="0"/>
                <a:t>and Radio</a:t>
              </a:r>
            </a:p>
          </p:txBody>
        </p:sp>
        <p:sp>
          <p:nvSpPr>
            <p:cNvPr id="13" name="Text Box 15"/>
            <p:cNvSpPr txBox="1">
              <a:spLocks noChangeArrowheads="1"/>
            </p:cNvSpPr>
            <p:nvPr/>
          </p:nvSpPr>
          <p:spPr bwMode="auto">
            <a:xfrm>
              <a:off x="7620000" y="2434655"/>
              <a:ext cx="990600" cy="553757"/>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a:t>Master</a:t>
              </a:r>
            </a:p>
            <a:p>
              <a:pPr algn="ctr" defTabSz="820738" eaLnBrk="0" hangingPunct="0">
                <a:lnSpc>
                  <a:spcPct val="85000"/>
                </a:lnSpc>
              </a:pPr>
              <a:r>
                <a:rPr lang="en-US" sz="1200" b="1" dirty="0"/>
                <a:t>Settlement</a:t>
              </a:r>
            </a:p>
            <a:p>
              <a:pPr algn="ctr" defTabSz="820738" eaLnBrk="0" hangingPunct="0">
                <a:lnSpc>
                  <a:spcPct val="85000"/>
                </a:lnSpc>
              </a:pPr>
              <a:r>
                <a:rPr lang="en-US" sz="1200" b="1" dirty="0"/>
                <a:t>Agreement</a:t>
              </a:r>
            </a:p>
          </p:txBody>
        </p:sp>
        <p:sp>
          <p:nvSpPr>
            <p:cNvPr id="14" name="Text Box 16"/>
            <p:cNvSpPr txBox="1">
              <a:spLocks noChangeArrowheads="1"/>
            </p:cNvSpPr>
            <p:nvPr/>
          </p:nvSpPr>
          <p:spPr bwMode="auto">
            <a:xfrm>
              <a:off x="3733800" y="3123464"/>
              <a:ext cx="1600200" cy="553757"/>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smtClean="0"/>
                <a:t>Confluence of evidence linking smoking and cancer</a:t>
              </a:r>
              <a:endParaRPr lang="en-US" sz="1200" b="1" dirty="0"/>
            </a:p>
          </p:txBody>
        </p:sp>
        <p:sp>
          <p:nvSpPr>
            <p:cNvPr id="15" name="Line 18"/>
            <p:cNvSpPr>
              <a:spLocks noChangeShapeType="1"/>
            </p:cNvSpPr>
            <p:nvPr/>
          </p:nvSpPr>
          <p:spPr bwMode="auto">
            <a:xfrm flipH="1">
              <a:off x="5186464" y="1658228"/>
              <a:ext cx="1588" cy="304800"/>
            </a:xfrm>
            <a:prstGeom prst="line">
              <a:avLst/>
            </a:prstGeom>
            <a:noFill/>
            <a:ln w="25400">
              <a:solidFill>
                <a:schemeClr val="tx1"/>
              </a:solidFill>
              <a:round/>
              <a:headEnd/>
              <a:tailEnd type="triangle" w="sm" len="med"/>
            </a:ln>
          </p:spPr>
          <p:txBody>
            <a:bodyPr wrap="none" anchor="ctr"/>
            <a:lstStyle/>
            <a:p>
              <a:endParaRPr lang="en-US"/>
            </a:p>
          </p:txBody>
        </p:sp>
        <p:sp>
          <p:nvSpPr>
            <p:cNvPr id="18" name="Line 26"/>
            <p:cNvSpPr>
              <a:spLocks noChangeShapeType="1"/>
            </p:cNvSpPr>
            <p:nvPr/>
          </p:nvSpPr>
          <p:spPr bwMode="auto">
            <a:xfrm>
              <a:off x="7391400" y="2775360"/>
              <a:ext cx="0" cy="649371"/>
            </a:xfrm>
            <a:prstGeom prst="line">
              <a:avLst/>
            </a:prstGeom>
            <a:noFill/>
            <a:ln w="25400">
              <a:solidFill>
                <a:schemeClr val="tx1"/>
              </a:solidFill>
              <a:round/>
              <a:headEnd/>
              <a:tailEnd type="triangle" w="sm" len="med"/>
            </a:ln>
          </p:spPr>
          <p:txBody>
            <a:bodyPr wrap="none" anchor="ctr"/>
            <a:lstStyle/>
            <a:p>
              <a:endParaRPr lang="en-US"/>
            </a:p>
          </p:txBody>
        </p:sp>
        <p:sp>
          <p:nvSpPr>
            <p:cNvPr id="20" name="Text Box 29"/>
            <p:cNvSpPr txBox="1">
              <a:spLocks noChangeArrowheads="1"/>
            </p:cNvSpPr>
            <p:nvPr/>
          </p:nvSpPr>
          <p:spPr bwMode="auto">
            <a:xfrm>
              <a:off x="3048000" y="2212595"/>
              <a:ext cx="1371600" cy="406265"/>
            </a:xfrm>
            <a:prstGeom prst="rect">
              <a:avLst/>
            </a:prstGeom>
            <a:noFill/>
            <a:ln w="9525">
              <a:noFill/>
              <a:miter lim="800000"/>
              <a:headEnd/>
              <a:tailEnd/>
            </a:ln>
          </p:spPr>
          <p:txBody>
            <a:bodyPr anchor="ctr">
              <a:spAutoFit/>
            </a:bodyPr>
            <a:lstStyle/>
            <a:p>
              <a:pPr algn="ctr" eaLnBrk="0" hangingPunct="0">
                <a:lnSpc>
                  <a:spcPct val="85000"/>
                </a:lnSpc>
              </a:pPr>
              <a:r>
                <a:rPr lang="en-US" sz="1200" b="1" dirty="0" smtClean="0"/>
                <a:t>U.S. entry</a:t>
              </a:r>
            </a:p>
            <a:p>
              <a:pPr algn="ctr" eaLnBrk="0" hangingPunct="0">
                <a:lnSpc>
                  <a:spcPct val="85000"/>
                </a:lnSpc>
              </a:pPr>
              <a:r>
                <a:rPr lang="en-US" sz="1200" b="1" dirty="0" smtClean="0"/>
                <a:t>Into WW </a:t>
              </a:r>
              <a:r>
                <a:rPr lang="en-US" sz="1200" b="1" dirty="0"/>
                <a:t>II</a:t>
              </a:r>
            </a:p>
          </p:txBody>
        </p:sp>
        <p:sp>
          <p:nvSpPr>
            <p:cNvPr id="21" name="Line 30"/>
            <p:cNvSpPr>
              <a:spLocks noChangeShapeType="1"/>
            </p:cNvSpPr>
            <p:nvPr/>
          </p:nvSpPr>
          <p:spPr bwMode="auto">
            <a:xfrm>
              <a:off x="8130729" y="3800789"/>
              <a:ext cx="0" cy="444500"/>
            </a:xfrm>
            <a:prstGeom prst="line">
              <a:avLst/>
            </a:prstGeom>
            <a:noFill/>
            <a:ln w="25400">
              <a:solidFill>
                <a:schemeClr val="tx1"/>
              </a:solidFill>
              <a:round/>
              <a:headEnd/>
              <a:tailEnd type="triangle" w="sm" len="med"/>
            </a:ln>
          </p:spPr>
          <p:txBody>
            <a:bodyPr wrap="none" anchor="ctr"/>
            <a:lstStyle/>
            <a:p>
              <a:endParaRPr lang="en-US"/>
            </a:p>
          </p:txBody>
        </p:sp>
        <p:sp>
          <p:nvSpPr>
            <p:cNvPr id="22" name="Text Box 31"/>
            <p:cNvSpPr txBox="1">
              <a:spLocks noChangeArrowheads="1"/>
            </p:cNvSpPr>
            <p:nvPr/>
          </p:nvSpPr>
          <p:spPr bwMode="auto">
            <a:xfrm>
              <a:off x="7658100" y="3069369"/>
              <a:ext cx="1181100" cy="710724"/>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i="1" dirty="0" smtClean="0"/>
                <a:t>Family Smoking Prevention and Tobacco Control Act</a:t>
              </a:r>
              <a:endParaRPr lang="en-US" sz="1200" b="1" i="1" dirty="0"/>
            </a:p>
          </p:txBody>
        </p:sp>
        <p:sp>
          <p:nvSpPr>
            <p:cNvPr id="32" name="Text Box 8"/>
            <p:cNvSpPr txBox="1">
              <a:spLocks noChangeArrowheads="1"/>
            </p:cNvSpPr>
            <p:nvPr/>
          </p:nvSpPr>
          <p:spPr bwMode="auto">
            <a:xfrm>
              <a:off x="5150743" y="3061420"/>
              <a:ext cx="1524000" cy="553757"/>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a:t>Federal </a:t>
              </a:r>
              <a:endParaRPr lang="en-US" sz="1200" b="1" dirty="0" smtClean="0"/>
            </a:p>
            <a:p>
              <a:pPr algn="ctr" defTabSz="820738" eaLnBrk="0" hangingPunct="0">
                <a:lnSpc>
                  <a:spcPct val="85000"/>
                </a:lnSpc>
              </a:pPr>
              <a:r>
                <a:rPr lang="en-US" sz="1200" b="1" dirty="0"/>
                <a:t>c</a:t>
              </a:r>
              <a:r>
                <a:rPr lang="en-US" sz="1200" b="1" dirty="0" smtClean="0"/>
                <a:t>igarette</a:t>
              </a:r>
              <a:endParaRPr lang="en-US" sz="1200" b="1" dirty="0"/>
            </a:p>
            <a:p>
              <a:pPr algn="ctr" defTabSz="820738" eaLnBrk="0" hangingPunct="0">
                <a:lnSpc>
                  <a:spcPct val="85000"/>
                </a:lnSpc>
              </a:pPr>
              <a:r>
                <a:rPr lang="en-US" sz="1200" b="1" dirty="0"/>
                <a:t>t</a:t>
              </a:r>
              <a:r>
                <a:rPr lang="en-US" sz="1200" b="1" dirty="0" smtClean="0"/>
                <a:t>ax </a:t>
              </a:r>
              <a:r>
                <a:rPr lang="en-US" sz="1200" b="1" dirty="0"/>
                <a:t>d</a:t>
              </a:r>
              <a:r>
                <a:rPr lang="en-US" sz="1200" b="1" dirty="0" smtClean="0"/>
                <a:t>oubles</a:t>
              </a:r>
              <a:endParaRPr lang="en-US" sz="1200" b="1" dirty="0"/>
            </a:p>
          </p:txBody>
        </p:sp>
        <p:sp>
          <p:nvSpPr>
            <p:cNvPr id="33" name="Line 24"/>
            <p:cNvSpPr>
              <a:spLocks noChangeShapeType="1"/>
            </p:cNvSpPr>
            <p:nvPr/>
          </p:nvSpPr>
          <p:spPr bwMode="auto">
            <a:xfrm>
              <a:off x="6293743" y="2467183"/>
              <a:ext cx="0" cy="609600"/>
            </a:xfrm>
            <a:prstGeom prst="line">
              <a:avLst/>
            </a:prstGeom>
            <a:noFill/>
            <a:ln w="25400">
              <a:solidFill>
                <a:schemeClr val="tx1"/>
              </a:solidFill>
              <a:round/>
              <a:headEnd type="triangle" w="sm" len="med"/>
              <a:tailEnd/>
            </a:ln>
          </p:spPr>
          <p:txBody>
            <a:bodyPr/>
            <a:lstStyle/>
            <a:p>
              <a:endParaRPr lang="en-US"/>
            </a:p>
          </p:txBody>
        </p:sp>
        <p:sp>
          <p:nvSpPr>
            <p:cNvPr id="35" name="Text Box 31"/>
            <p:cNvSpPr txBox="1">
              <a:spLocks noChangeArrowheads="1"/>
            </p:cNvSpPr>
            <p:nvPr/>
          </p:nvSpPr>
          <p:spPr bwMode="auto">
            <a:xfrm>
              <a:off x="7010400" y="4181017"/>
              <a:ext cx="1181100" cy="867690"/>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smtClean="0"/>
                <a:t>2006 Surgeon </a:t>
              </a:r>
              <a:r>
                <a:rPr lang="en-US" sz="1200" b="1" dirty="0"/>
                <a:t>General’s </a:t>
              </a:r>
              <a:r>
                <a:rPr lang="en-US" sz="1200" b="1" dirty="0" smtClean="0"/>
                <a:t>report </a:t>
              </a:r>
              <a:r>
                <a:rPr lang="en-US" sz="1200" b="1" dirty="0"/>
                <a:t>on </a:t>
              </a:r>
              <a:r>
                <a:rPr lang="en-US" sz="1200" b="1" dirty="0" smtClean="0"/>
                <a:t>secondhand </a:t>
              </a:r>
              <a:r>
                <a:rPr lang="en-US" sz="1200" b="1" dirty="0"/>
                <a:t>s</a:t>
              </a:r>
              <a:r>
                <a:rPr lang="en-US" sz="1200" b="1" dirty="0" smtClean="0"/>
                <a:t>moke</a:t>
              </a:r>
              <a:endParaRPr lang="en-US" sz="1200" b="1" dirty="0"/>
            </a:p>
          </p:txBody>
        </p:sp>
        <p:sp>
          <p:nvSpPr>
            <p:cNvPr id="36" name="Line 24"/>
            <p:cNvSpPr>
              <a:spLocks noChangeShapeType="1"/>
            </p:cNvSpPr>
            <p:nvPr/>
          </p:nvSpPr>
          <p:spPr bwMode="auto">
            <a:xfrm>
              <a:off x="7696200" y="3902075"/>
              <a:ext cx="0" cy="304800"/>
            </a:xfrm>
            <a:prstGeom prst="line">
              <a:avLst/>
            </a:prstGeom>
            <a:noFill/>
            <a:ln w="25400">
              <a:solidFill>
                <a:schemeClr val="tx1"/>
              </a:solidFill>
              <a:round/>
              <a:headEnd type="triangle" w="sm" len="med"/>
              <a:tailEnd/>
            </a:ln>
          </p:spPr>
          <p:txBody>
            <a:bodyPr/>
            <a:lstStyle/>
            <a:p>
              <a:endParaRPr lang="en-US"/>
            </a:p>
          </p:txBody>
        </p:sp>
        <p:sp>
          <p:nvSpPr>
            <p:cNvPr id="34" name="Line 14"/>
            <p:cNvSpPr>
              <a:spLocks noChangeShapeType="1"/>
            </p:cNvSpPr>
            <p:nvPr/>
          </p:nvSpPr>
          <p:spPr bwMode="auto">
            <a:xfrm flipV="1">
              <a:off x="2971800" y="4141218"/>
              <a:ext cx="0" cy="341882"/>
            </a:xfrm>
            <a:prstGeom prst="line">
              <a:avLst/>
            </a:prstGeom>
            <a:noFill/>
            <a:ln w="25400">
              <a:solidFill>
                <a:schemeClr val="tx1"/>
              </a:solidFill>
              <a:round/>
              <a:headEnd/>
              <a:tailEnd type="triangle" w="sm" len="med"/>
            </a:ln>
          </p:spPr>
          <p:txBody>
            <a:bodyPr wrap="none" anchor="ctr"/>
            <a:lstStyle/>
            <a:p>
              <a:endParaRPr lang="en-US"/>
            </a:p>
          </p:txBody>
        </p:sp>
        <p:sp>
          <p:nvSpPr>
            <p:cNvPr id="37" name="Text Box 5"/>
            <p:cNvSpPr txBox="1">
              <a:spLocks noChangeArrowheads="1"/>
            </p:cNvSpPr>
            <p:nvPr/>
          </p:nvSpPr>
          <p:spPr bwMode="auto">
            <a:xfrm>
              <a:off x="1188578" y="4041395"/>
              <a:ext cx="2076450" cy="396791"/>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smtClean="0"/>
                <a:t>U.S. entry</a:t>
              </a:r>
            </a:p>
            <a:p>
              <a:pPr algn="ctr" defTabSz="820738" eaLnBrk="0" hangingPunct="0">
                <a:lnSpc>
                  <a:spcPct val="85000"/>
                </a:lnSpc>
              </a:pPr>
              <a:r>
                <a:rPr lang="en-US" sz="1200" b="1" dirty="0" smtClean="0"/>
                <a:t>Into WWI</a:t>
              </a:r>
              <a:endParaRPr lang="en-US" sz="1200" b="1" dirty="0"/>
            </a:p>
          </p:txBody>
        </p:sp>
        <p:sp>
          <p:nvSpPr>
            <p:cNvPr id="38" name="Line 26"/>
            <p:cNvSpPr>
              <a:spLocks noChangeShapeType="1"/>
            </p:cNvSpPr>
            <p:nvPr/>
          </p:nvSpPr>
          <p:spPr bwMode="auto">
            <a:xfrm>
              <a:off x="2199440" y="4364121"/>
              <a:ext cx="0" cy="376154"/>
            </a:xfrm>
            <a:prstGeom prst="line">
              <a:avLst/>
            </a:prstGeom>
            <a:noFill/>
            <a:ln w="25400">
              <a:solidFill>
                <a:schemeClr val="tx1"/>
              </a:solidFill>
              <a:round/>
              <a:headEnd/>
              <a:tailEnd type="triangle" w="sm" len="med"/>
            </a:ln>
          </p:spPr>
          <p:txBody>
            <a:bodyPr wrap="none" anchor="ctr"/>
            <a:lstStyle/>
            <a:p>
              <a:endParaRPr lang="en-US"/>
            </a:p>
          </p:txBody>
        </p:sp>
        <p:sp>
          <p:nvSpPr>
            <p:cNvPr id="39" name="Line 26"/>
            <p:cNvSpPr>
              <a:spLocks noChangeShapeType="1"/>
            </p:cNvSpPr>
            <p:nvPr/>
          </p:nvSpPr>
          <p:spPr bwMode="auto">
            <a:xfrm>
              <a:off x="3718455" y="2605779"/>
              <a:ext cx="0" cy="722373"/>
            </a:xfrm>
            <a:prstGeom prst="line">
              <a:avLst/>
            </a:prstGeom>
            <a:noFill/>
            <a:ln w="25400">
              <a:solidFill>
                <a:schemeClr val="tx1"/>
              </a:solidFill>
              <a:round/>
              <a:headEnd/>
              <a:tailEnd type="triangle" w="sm" len="med"/>
            </a:ln>
          </p:spPr>
          <p:txBody>
            <a:bodyPr wrap="none" anchor="ctr"/>
            <a:lstStyle/>
            <a:p>
              <a:endParaRPr lang="en-US"/>
            </a:p>
          </p:txBody>
        </p:sp>
        <p:sp>
          <p:nvSpPr>
            <p:cNvPr id="40" name="Line 24"/>
            <p:cNvSpPr>
              <a:spLocks noChangeShapeType="1"/>
            </p:cNvSpPr>
            <p:nvPr/>
          </p:nvSpPr>
          <p:spPr bwMode="auto">
            <a:xfrm>
              <a:off x="5334000" y="1997075"/>
              <a:ext cx="0" cy="457200"/>
            </a:xfrm>
            <a:prstGeom prst="line">
              <a:avLst/>
            </a:prstGeom>
            <a:noFill/>
            <a:ln w="25400">
              <a:solidFill>
                <a:schemeClr val="tx1"/>
              </a:solidFill>
              <a:round/>
              <a:headEnd type="triangle" w="sm" len="med"/>
              <a:tailEnd/>
            </a:ln>
          </p:spPr>
          <p:txBody>
            <a:bodyPr/>
            <a:lstStyle/>
            <a:p>
              <a:endParaRPr lang="en-US"/>
            </a:p>
          </p:txBody>
        </p:sp>
        <p:sp>
          <p:nvSpPr>
            <p:cNvPr id="41" name="Line 24"/>
            <p:cNvSpPr>
              <a:spLocks noChangeShapeType="1"/>
            </p:cNvSpPr>
            <p:nvPr/>
          </p:nvSpPr>
          <p:spPr bwMode="auto">
            <a:xfrm>
              <a:off x="6477000" y="2667000"/>
              <a:ext cx="0" cy="990600"/>
            </a:xfrm>
            <a:prstGeom prst="line">
              <a:avLst/>
            </a:prstGeom>
            <a:noFill/>
            <a:ln w="25400">
              <a:solidFill>
                <a:schemeClr val="tx1"/>
              </a:solidFill>
              <a:round/>
              <a:headEnd type="triangle" w="sm" len="med"/>
              <a:tailEnd/>
            </a:ln>
          </p:spPr>
          <p:txBody>
            <a:bodyPr/>
            <a:lstStyle/>
            <a:p>
              <a:endParaRPr lang="en-US"/>
            </a:p>
          </p:txBody>
        </p:sp>
        <p:cxnSp>
          <p:nvCxnSpPr>
            <p:cNvPr id="5" name="Straight Connector 4"/>
            <p:cNvCxnSpPr/>
            <p:nvPr/>
          </p:nvCxnSpPr>
          <p:spPr>
            <a:xfrm flipH="1">
              <a:off x="5984080" y="3062192"/>
              <a:ext cx="304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Box 8"/>
            <p:cNvSpPr txBox="1">
              <a:spLocks noChangeArrowheads="1"/>
            </p:cNvSpPr>
            <p:nvPr/>
          </p:nvSpPr>
          <p:spPr bwMode="auto">
            <a:xfrm>
              <a:off x="5715000" y="3672739"/>
              <a:ext cx="1524000" cy="553757"/>
            </a:xfrm>
            <a:prstGeom prst="rect">
              <a:avLst/>
            </a:prstGeom>
            <a:noFill/>
            <a:ln w="9525">
              <a:noFill/>
              <a:miter lim="800000"/>
              <a:headEnd/>
              <a:tailEnd/>
            </a:ln>
          </p:spPr>
          <p:txBody>
            <a:bodyPr lIns="82058" tIns="41029" rIns="82058" bIns="41029" anchor="ctr">
              <a:spAutoFit/>
            </a:bodyPr>
            <a:lstStyle/>
            <a:p>
              <a:pPr algn="ctr" defTabSz="820738" eaLnBrk="0" hangingPunct="0">
                <a:lnSpc>
                  <a:spcPct val="85000"/>
                </a:lnSpc>
              </a:pPr>
              <a:r>
                <a:rPr lang="en-US" sz="1200" b="1" dirty="0" smtClean="0"/>
                <a:t>1986 Surgeon</a:t>
              </a:r>
            </a:p>
            <a:p>
              <a:pPr algn="ctr" defTabSz="820738" eaLnBrk="0" hangingPunct="0">
                <a:lnSpc>
                  <a:spcPct val="85000"/>
                </a:lnSpc>
              </a:pPr>
              <a:r>
                <a:rPr lang="en-US" sz="1200" b="1" dirty="0" smtClean="0"/>
                <a:t>General’s report on</a:t>
              </a:r>
            </a:p>
            <a:p>
              <a:pPr algn="ctr" defTabSz="820738" eaLnBrk="0" hangingPunct="0">
                <a:lnSpc>
                  <a:spcPct val="85000"/>
                </a:lnSpc>
              </a:pPr>
              <a:r>
                <a:rPr lang="en-US" sz="1200" b="1" dirty="0"/>
                <a:t>s</a:t>
              </a:r>
              <a:r>
                <a:rPr lang="en-US" sz="1200" b="1" dirty="0" smtClean="0"/>
                <a:t>econdhand smoke</a:t>
              </a:r>
              <a:endParaRPr lang="en-US" sz="1200" b="1" dirty="0"/>
            </a:p>
          </p:txBody>
        </p:sp>
        <p:sp>
          <p:nvSpPr>
            <p:cNvPr id="43" name="Text Box 8"/>
            <p:cNvSpPr txBox="1">
              <a:spLocks noChangeArrowheads="1"/>
            </p:cNvSpPr>
            <p:nvPr/>
          </p:nvSpPr>
          <p:spPr bwMode="auto">
            <a:xfrm>
              <a:off x="6324600" y="1805267"/>
              <a:ext cx="1771650" cy="553757"/>
            </a:xfrm>
            <a:prstGeom prst="rect">
              <a:avLst/>
            </a:prstGeom>
            <a:noFill/>
            <a:ln w="9525">
              <a:noFill/>
              <a:miter lim="800000"/>
              <a:headEnd/>
              <a:tailEnd/>
            </a:ln>
          </p:spPr>
          <p:txBody>
            <a:bodyPr wrap="square" lIns="82058" tIns="41029" rIns="82058" bIns="41029" anchor="ctr">
              <a:spAutoFit/>
            </a:bodyPr>
            <a:lstStyle/>
            <a:p>
              <a:pPr algn="ctr" defTabSz="820738" eaLnBrk="0" hangingPunct="0">
                <a:lnSpc>
                  <a:spcPct val="85000"/>
                </a:lnSpc>
              </a:pPr>
              <a:r>
                <a:rPr lang="en-US" sz="1200" b="1" dirty="0" smtClean="0"/>
                <a:t>Nicotine medications available </a:t>
              </a:r>
            </a:p>
            <a:p>
              <a:pPr algn="ctr" defTabSz="820738" eaLnBrk="0" hangingPunct="0">
                <a:lnSpc>
                  <a:spcPct val="85000"/>
                </a:lnSpc>
              </a:pPr>
              <a:r>
                <a:rPr lang="en-US" sz="1200" b="1" dirty="0" smtClean="0"/>
                <a:t>over-the-counter</a:t>
              </a:r>
              <a:endParaRPr lang="en-US" sz="1200" b="1" dirty="0"/>
            </a:p>
          </p:txBody>
        </p:sp>
        <p:sp>
          <p:nvSpPr>
            <p:cNvPr id="44" name="Line 26"/>
            <p:cNvSpPr>
              <a:spLocks noChangeShapeType="1"/>
            </p:cNvSpPr>
            <p:nvPr/>
          </p:nvSpPr>
          <p:spPr bwMode="auto">
            <a:xfrm>
              <a:off x="7239000" y="2310745"/>
              <a:ext cx="0" cy="1042055"/>
            </a:xfrm>
            <a:prstGeom prst="line">
              <a:avLst/>
            </a:prstGeom>
            <a:noFill/>
            <a:ln w="25400">
              <a:solidFill>
                <a:schemeClr val="tx1"/>
              </a:solidFill>
              <a:round/>
              <a:headEnd/>
              <a:tailEnd type="triangle" w="sm" len="med"/>
            </a:ln>
          </p:spPr>
          <p:txBody>
            <a:bodyPr wrap="none" anchor="ctr"/>
            <a:lstStyle/>
            <a:p>
              <a:endParaRPr lang="en-US"/>
            </a:p>
          </p:txBody>
        </p:sp>
        <p:cxnSp>
          <p:nvCxnSpPr>
            <p:cNvPr id="45" name="Straight Connector 44"/>
            <p:cNvCxnSpPr/>
            <p:nvPr/>
          </p:nvCxnSpPr>
          <p:spPr>
            <a:xfrm flipH="1">
              <a:off x="7389464" y="2782583"/>
              <a:ext cx="304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Line 24"/>
            <p:cNvSpPr>
              <a:spLocks noChangeShapeType="1"/>
            </p:cNvSpPr>
            <p:nvPr/>
          </p:nvSpPr>
          <p:spPr bwMode="auto">
            <a:xfrm>
              <a:off x="4343400" y="2514600"/>
              <a:ext cx="0" cy="585445"/>
            </a:xfrm>
            <a:prstGeom prst="line">
              <a:avLst/>
            </a:prstGeom>
            <a:noFill/>
            <a:ln w="25400">
              <a:solidFill>
                <a:schemeClr val="tx1"/>
              </a:solidFill>
              <a:round/>
              <a:headEnd type="triangle" w="sm" len="med"/>
              <a:tailEnd/>
            </a:ln>
          </p:spPr>
          <p:txBody>
            <a:bodyPr/>
            <a:lstStyle/>
            <a:p>
              <a:endParaRPr lang="en-US"/>
            </a:p>
          </p:txBody>
        </p:sp>
      </p:grpSp>
      <p:sp>
        <p:nvSpPr>
          <p:cNvPr id="11" name="Title 10"/>
          <p:cNvSpPr>
            <a:spLocks noGrp="1"/>
          </p:cNvSpPr>
          <p:nvPr>
            <p:ph type="title"/>
          </p:nvPr>
        </p:nvSpPr>
        <p:spPr/>
        <p:txBody>
          <a:bodyPr/>
          <a:lstStyle/>
          <a:p>
            <a:pPr lvl="0" eaLnBrk="1" fontAlgn="auto" hangingPunct="1">
              <a:spcAft>
                <a:spcPts val="0"/>
              </a:spcAft>
              <a:defRPr/>
            </a:pPr>
            <a:r>
              <a:rPr lang="en-US" sz="2000" kern="1200" dirty="0">
                <a:ea typeface="ＭＳ Ｐゴシック" pitchFamily="34" charset="-128"/>
                <a:cs typeface="Arial" pitchFamily="34" charset="0"/>
              </a:rPr>
              <a:t>Adult Per Capita Cigarette Consumption and Major Smoking-and-Health Events—United States, </a:t>
            </a:r>
            <a:br>
              <a:rPr lang="en-US" sz="2000" kern="1200" dirty="0">
                <a:ea typeface="ＭＳ Ｐゴシック" pitchFamily="34" charset="-128"/>
                <a:cs typeface="Arial" pitchFamily="34" charset="0"/>
              </a:rPr>
            </a:br>
            <a:r>
              <a:rPr lang="en-US" sz="2000" kern="1200" dirty="0" smtClean="0">
                <a:ea typeface="ＭＳ Ｐゴシック" pitchFamily="34" charset="-128"/>
                <a:cs typeface="Arial" pitchFamily="34" charset="0"/>
              </a:rPr>
              <a:t>1900-2013</a:t>
            </a:r>
            <a:endParaRPr lang="en-US" dirty="0"/>
          </a:p>
        </p:txBody>
      </p:sp>
      <p:sp>
        <p:nvSpPr>
          <p:cNvPr id="4" name="Slide Number Placeholder 3"/>
          <p:cNvSpPr>
            <a:spLocks noGrp="1"/>
          </p:cNvSpPr>
          <p:nvPr>
            <p:ph type="sldNum" sz="quarter" idx="4294967295"/>
          </p:nvPr>
        </p:nvSpPr>
        <p:spPr>
          <a:xfrm>
            <a:off x="8686800" y="6472238"/>
            <a:ext cx="457200" cy="349250"/>
          </a:xfrm>
          <a:prstGeom prst="rect">
            <a:avLst/>
          </a:prstGeom>
        </p:spPr>
        <p:txBody>
          <a:bodyPr/>
          <a:lstStyle/>
          <a:p>
            <a:fld id="{C88FAF9D-AF5A-496A-B0B6-E10018E45057}" type="slidenum">
              <a:rPr lang="en-US" smtClean="0"/>
              <a:pPr/>
              <a:t>52</a:t>
            </a:fld>
            <a:endParaRPr lang="en-US" dirty="0"/>
          </a:p>
        </p:txBody>
      </p:sp>
    </p:spTree>
    <p:extLst>
      <p:ext uri="{BB962C8B-B14F-4D97-AF65-F5344CB8AC3E}">
        <p14:creationId xmlns:p14="http://schemas.microsoft.com/office/powerpoint/2010/main" val="3828077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1524000"/>
            <a:ext cx="7543800" cy="4495800"/>
          </a:xfrm>
        </p:spPr>
        <p:txBody>
          <a:bodyPr>
            <a:noAutofit/>
          </a:bodyPr>
          <a:lstStyle/>
          <a:p>
            <a:pPr>
              <a:spcBef>
                <a:spcPts val="0"/>
              </a:spcBef>
              <a:defRPr/>
            </a:pPr>
            <a:r>
              <a:rPr lang="en-US" sz="1600" dirty="0" smtClean="0"/>
              <a:t>Bulleted Text </a:t>
            </a:r>
          </a:p>
        </p:txBody>
      </p:sp>
      <p:pic>
        <p:nvPicPr>
          <p:cNvPr id="4" name="Picture 3" descr="Information for this infographic was taken from The Health Consequences of Smoking- 50 years of progress: a report of the Surgeon General. If every smoker could be given the help to quit and keep young people from starting, ½ million premature deaths could be prevented every year, 5.6 million children alive today could be saved from dying of a smoking-related illness, and at least $130 billion in direct medical costs for adults could be saved every year. Additionally, 1 out of 3 cancer deaths could be prevented and 88 million Americans who continue to be exposed to the dangerous chemicals in secondhand smoke could breathe freely. " title="Smoking costs lives and mone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100" y="1447800"/>
            <a:ext cx="7480927" cy="4117865"/>
          </a:xfrm>
          <a:prstGeom prst="rect">
            <a:avLst/>
          </a:prstGeom>
        </p:spPr>
      </p:pic>
      <p:sp>
        <p:nvSpPr>
          <p:cNvPr id="5" name="Rectangle 4"/>
          <p:cNvSpPr/>
          <p:nvPr/>
        </p:nvSpPr>
        <p:spPr>
          <a:xfrm>
            <a:off x="1460500" y="5792926"/>
            <a:ext cx="7252327" cy="461665"/>
          </a:xfrm>
          <a:prstGeom prst="rect">
            <a:avLst/>
          </a:prstGeom>
        </p:spPr>
        <p:txBody>
          <a:bodyPr wrap="square">
            <a:spAutoFit/>
          </a:bodyPr>
          <a:lstStyle/>
          <a:p>
            <a:r>
              <a:rPr lang="en-US" sz="800" b="1" dirty="0" smtClean="0">
                <a:solidFill>
                  <a:schemeClr val="tx1">
                    <a:lumMod val="95000"/>
                    <a:lumOff val="5000"/>
                  </a:schemeClr>
                </a:solidFill>
              </a:rPr>
              <a:t>Source</a:t>
            </a:r>
            <a:r>
              <a:rPr lang="en-US" sz="800" b="1" dirty="0">
                <a:solidFill>
                  <a:schemeClr val="tx1">
                    <a:lumMod val="95000"/>
                    <a:lumOff val="5000"/>
                  </a:schemeClr>
                </a:solidFill>
              </a:rPr>
              <a:t>: </a:t>
            </a:r>
            <a:r>
              <a:rPr lang="en-US" sz="800" dirty="0">
                <a:solidFill>
                  <a:schemeClr val="tx1">
                    <a:lumMod val="95000"/>
                    <a:lumOff val="5000"/>
                  </a:schemeClr>
                </a:solidFill>
              </a:rPr>
              <a:t>The health consequences of smoking – 50 years of progress: a report of the Surgeon General. – Atlanta, GA. : U.S. Department of Health and Human Services, Centers for Disease Control and Prevention, National Center for Chronic Disease Prevention and Health Promotion, Office on Smoking and Health, 2014. </a:t>
            </a:r>
          </a:p>
        </p:txBody>
      </p:sp>
      <p:sp>
        <p:nvSpPr>
          <p:cNvPr id="7" name="TextBox 6"/>
          <p:cNvSpPr txBox="1"/>
          <p:nvPr/>
        </p:nvSpPr>
        <p:spPr>
          <a:xfrm>
            <a:off x="1676400" y="1659930"/>
            <a:ext cx="4532481" cy="461665"/>
          </a:xfrm>
          <a:prstGeom prst="rect">
            <a:avLst/>
          </a:prstGeom>
          <a:solidFill>
            <a:schemeClr val="bg1"/>
          </a:solidFill>
        </p:spPr>
        <p:txBody>
          <a:bodyPr wrap="square" rtlCol="0">
            <a:spAutoFit/>
          </a:bodyPr>
          <a:lstStyle/>
          <a:p>
            <a:r>
              <a:rPr lang="en-US" sz="2400" b="1" dirty="0" smtClean="0">
                <a:solidFill>
                  <a:schemeClr val="bg2">
                    <a:lumMod val="25000"/>
                  </a:schemeClr>
                </a:solidFill>
              </a:rPr>
              <a:t>CURRENT SITUATION</a:t>
            </a:r>
            <a:endParaRPr lang="en-US" sz="2400" b="1" dirty="0">
              <a:solidFill>
                <a:schemeClr val="bg2">
                  <a:lumMod val="25000"/>
                </a:schemeClr>
              </a:solidFill>
            </a:endParaRPr>
          </a:p>
        </p:txBody>
      </p:sp>
      <p:sp>
        <p:nvSpPr>
          <p:cNvPr id="11266" name="Title 3"/>
          <p:cNvSpPr>
            <a:spLocks noGrp="1"/>
          </p:cNvSpPr>
          <p:nvPr>
            <p:ph type="title"/>
          </p:nvPr>
        </p:nvSpPr>
        <p:spPr>
          <a:xfrm>
            <a:off x="1600208" y="152400"/>
            <a:ext cx="7470775" cy="1066800"/>
          </a:xfrm>
        </p:spPr>
        <p:txBody>
          <a:bodyPr/>
          <a:lstStyle/>
          <a:p>
            <a:r>
              <a:rPr lang="en-US" dirty="0" smtClean="0">
                <a:ea typeface="ＭＳ Ｐゴシック" pitchFamily="34" charset="-128"/>
              </a:rPr>
              <a:t>Smoking costs lives and money</a:t>
            </a:r>
          </a:p>
        </p:txBody>
      </p:sp>
    </p:spTree>
    <p:extLst>
      <p:ext uri="{BB962C8B-B14F-4D97-AF65-F5344CB8AC3E}">
        <p14:creationId xmlns:p14="http://schemas.microsoft.com/office/powerpoint/2010/main" val="1797824660"/>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162801" y="3276600"/>
            <a:ext cx="1981199" cy="452432"/>
          </a:xfrm>
          <a:prstGeom prst="rect">
            <a:avLst/>
          </a:prstGeom>
          <a:noFill/>
          <a:ln w="38100">
            <a:noFill/>
            <a:miter lim="800000"/>
            <a:headEnd/>
            <a:tailEnd/>
          </a:ln>
        </p:spPr>
        <p:txBody>
          <a:bodyPr wrap="square">
            <a:spAutoFit/>
          </a:bodyPr>
          <a:lstStyle/>
          <a:p>
            <a:pPr algn="ctr" eaLnBrk="0" fontAlgn="base" hangingPunct="0">
              <a:lnSpc>
                <a:spcPct val="90000"/>
              </a:lnSpc>
              <a:spcBef>
                <a:spcPct val="0"/>
              </a:spcBef>
              <a:spcAft>
                <a:spcPct val="0"/>
              </a:spcAft>
            </a:pPr>
            <a:r>
              <a:rPr lang="en-US" sz="1300" b="1" dirty="0" smtClean="0">
                <a:cs typeface="Arial" charset="0"/>
              </a:rPr>
              <a:t>Smoking Prevalence</a:t>
            </a:r>
            <a:br>
              <a:rPr lang="en-US" sz="1300" b="1" dirty="0" smtClean="0">
                <a:cs typeface="Arial" charset="0"/>
              </a:rPr>
            </a:br>
            <a:r>
              <a:rPr lang="en-US" sz="1300" b="1" dirty="0" smtClean="0">
                <a:cs typeface="Arial" charset="0"/>
              </a:rPr>
              <a:t>(percent)</a:t>
            </a:r>
            <a:endParaRPr lang="en-US" sz="1300" b="1" dirty="0">
              <a:cs typeface="Arial" charset="0"/>
            </a:endParaRPr>
          </a:p>
        </p:txBody>
      </p:sp>
      <p:sp>
        <p:nvSpPr>
          <p:cNvPr id="6" name="Freeform 5" descr="This is a pictorial representation of the state of Hawaii." title="HI"/>
          <p:cNvSpPr>
            <a:spLocks noEditPoints="1"/>
          </p:cNvSpPr>
          <p:nvPr/>
        </p:nvSpPr>
        <p:spPr bwMode="auto">
          <a:xfrm rot="-3514915">
            <a:off x="2440780" y="4663282"/>
            <a:ext cx="436563" cy="863600"/>
          </a:xfrm>
          <a:custGeom>
            <a:avLst/>
            <a:gdLst>
              <a:gd name="T0" fmla="*/ 2147483647 w 190"/>
              <a:gd name="T1" fmla="*/ 2147483647 h 399"/>
              <a:gd name="T2" fmla="*/ 2147483647 w 190"/>
              <a:gd name="T3" fmla="*/ 2147483647 h 399"/>
              <a:gd name="T4" fmla="*/ 2147483647 w 190"/>
              <a:gd name="T5" fmla="*/ 2147483647 h 399"/>
              <a:gd name="T6" fmla="*/ 2147483647 w 190"/>
              <a:gd name="T7" fmla="*/ 2147483647 h 399"/>
              <a:gd name="T8" fmla="*/ 2147483647 w 190"/>
              <a:gd name="T9" fmla="*/ 2147483647 h 399"/>
              <a:gd name="T10" fmla="*/ 2147483647 w 190"/>
              <a:gd name="T11" fmla="*/ 2147483647 h 399"/>
              <a:gd name="T12" fmla="*/ 2147483647 w 190"/>
              <a:gd name="T13" fmla="*/ 0 h 399"/>
              <a:gd name="T14" fmla="*/ 2147483647 w 190"/>
              <a:gd name="T15" fmla="*/ 2147483647 h 399"/>
              <a:gd name="T16" fmla="*/ 2147483647 w 190"/>
              <a:gd name="T17" fmla="*/ 2147483647 h 399"/>
              <a:gd name="T18" fmla="*/ 2147483647 w 190"/>
              <a:gd name="T19" fmla="*/ 0 h 399"/>
              <a:gd name="T20" fmla="*/ 2147483647 w 190"/>
              <a:gd name="T21" fmla="*/ 0 h 399"/>
              <a:gd name="T22" fmla="*/ 2147483647 w 190"/>
              <a:gd name="T23" fmla="*/ 2147483647 h 399"/>
              <a:gd name="T24" fmla="*/ 2147483647 w 190"/>
              <a:gd name="T25" fmla="*/ 2147483647 h 399"/>
              <a:gd name="T26" fmla="*/ 2147483647 w 190"/>
              <a:gd name="T27" fmla="*/ 2147483647 h 399"/>
              <a:gd name="T28" fmla="*/ 2147483647 w 190"/>
              <a:gd name="T29" fmla="*/ 2147483647 h 399"/>
              <a:gd name="T30" fmla="*/ 2147483647 w 190"/>
              <a:gd name="T31" fmla="*/ 2147483647 h 399"/>
              <a:gd name="T32" fmla="*/ 2147483647 w 190"/>
              <a:gd name="T33" fmla="*/ 2147483647 h 399"/>
              <a:gd name="T34" fmla="*/ 2147483647 w 190"/>
              <a:gd name="T35" fmla="*/ 2147483647 h 399"/>
              <a:gd name="T36" fmla="*/ 2147483647 w 190"/>
              <a:gd name="T37" fmla="*/ 2147483647 h 399"/>
              <a:gd name="T38" fmla="*/ 2147483647 w 190"/>
              <a:gd name="T39" fmla="*/ 2147483647 h 399"/>
              <a:gd name="T40" fmla="*/ 2147483647 w 190"/>
              <a:gd name="T41" fmla="*/ 2147483647 h 399"/>
              <a:gd name="T42" fmla="*/ 2147483647 w 190"/>
              <a:gd name="T43" fmla="*/ 2147483647 h 399"/>
              <a:gd name="T44" fmla="*/ 2147483647 w 190"/>
              <a:gd name="T45" fmla="*/ 2147483647 h 399"/>
              <a:gd name="T46" fmla="*/ 2147483647 w 190"/>
              <a:gd name="T47" fmla="*/ 2147483647 h 399"/>
              <a:gd name="T48" fmla="*/ 2147483647 w 190"/>
              <a:gd name="T49" fmla="*/ 2147483647 h 399"/>
              <a:gd name="T50" fmla="*/ 2147483647 w 190"/>
              <a:gd name="T51" fmla="*/ 2147483647 h 399"/>
              <a:gd name="T52" fmla="*/ 2147483647 w 190"/>
              <a:gd name="T53" fmla="*/ 2147483647 h 399"/>
              <a:gd name="T54" fmla="*/ 2147483647 w 190"/>
              <a:gd name="T55" fmla="*/ 2147483647 h 399"/>
              <a:gd name="T56" fmla="*/ 2147483647 w 190"/>
              <a:gd name="T57" fmla="*/ 2147483647 h 399"/>
              <a:gd name="T58" fmla="*/ 2147483647 w 190"/>
              <a:gd name="T59" fmla="*/ 2147483647 h 399"/>
              <a:gd name="T60" fmla="*/ 2147483647 w 190"/>
              <a:gd name="T61" fmla="*/ 2147483647 h 399"/>
              <a:gd name="T62" fmla="*/ 2147483647 w 190"/>
              <a:gd name="T63" fmla="*/ 2147483647 h 399"/>
              <a:gd name="T64" fmla="*/ 2147483647 w 190"/>
              <a:gd name="T65" fmla="*/ 2147483647 h 399"/>
              <a:gd name="T66" fmla="*/ 2147483647 w 190"/>
              <a:gd name="T67" fmla="*/ 2147483647 h 399"/>
              <a:gd name="T68" fmla="*/ 2147483647 w 190"/>
              <a:gd name="T69" fmla="*/ 2147483647 h 399"/>
              <a:gd name="T70" fmla="*/ 2147483647 w 190"/>
              <a:gd name="T71" fmla="*/ 2147483647 h 399"/>
              <a:gd name="T72" fmla="*/ 2147483647 w 190"/>
              <a:gd name="T73" fmla="*/ 2147483647 h 399"/>
              <a:gd name="T74" fmla="*/ 2147483647 w 190"/>
              <a:gd name="T75" fmla="*/ 2147483647 h 399"/>
              <a:gd name="T76" fmla="*/ 2147483647 w 190"/>
              <a:gd name="T77" fmla="*/ 2147483647 h 399"/>
              <a:gd name="T78" fmla="*/ 2147483647 w 190"/>
              <a:gd name="T79" fmla="*/ 2147483647 h 399"/>
              <a:gd name="T80" fmla="*/ 2147483647 w 190"/>
              <a:gd name="T81" fmla="*/ 2147483647 h 399"/>
              <a:gd name="T82" fmla="*/ 2147483647 w 190"/>
              <a:gd name="T83" fmla="*/ 2147483647 h 399"/>
              <a:gd name="T84" fmla="*/ 2147483647 w 190"/>
              <a:gd name="T85" fmla="*/ 2147483647 h 399"/>
              <a:gd name="T86" fmla="*/ 2147483647 w 190"/>
              <a:gd name="T87" fmla="*/ 2147483647 h 399"/>
              <a:gd name="T88" fmla="*/ 2147483647 w 190"/>
              <a:gd name="T89" fmla="*/ 2147483647 h 399"/>
              <a:gd name="T90" fmla="*/ 2147483647 w 190"/>
              <a:gd name="T91" fmla="*/ 2147483647 h 399"/>
              <a:gd name="T92" fmla="*/ 2147483647 w 190"/>
              <a:gd name="T93" fmla="*/ 2147483647 h 399"/>
              <a:gd name="T94" fmla="*/ 2147483647 w 190"/>
              <a:gd name="T95" fmla="*/ 2147483647 h 399"/>
              <a:gd name="T96" fmla="*/ 2147483647 w 190"/>
              <a:gd name="T97" fmla="*/ 2147483647 h 399"/>
              <a:gd name="T98" fmla="*/ 2147483647 w 190"/>
              <a:gd name="T99" fmla="*/ 2147483647 h 399"/>
              <a:gd name="T100" fmla="*/ 2147483647 w 190"/>
              <a:gd name="T101" fmla="*/ 2147483647 h 399"/>
              <a:gd name="T102" fmla="*/ 2147483647 w 190"/>
              <a:gd name="T103" fmla="*/ 2147483647 h 399"/>
              <a:gd name="T104" fmla="*/ 2147483647 w 190"/>
              <a:gd name="T105" fmla="*/ 2147483647 h 399"/>
              <a:gd name="T106" fmla="*/ 2147483647 w 190"/>
              <a:gd name="T107" fmla="*/ 2147483647 h 399"/>
              <a:gd name="T108" fmla="*/ 2147483647 w 190"/>
              <a:gd name="T109" fmla="*/ 2147483647 h 399"/>
              <a:gd name="T110" fmla="*/ 2147483647 w 190"/>
              <a:gd name="T111" fmla="*/ 2147483647 h 399"/>
              <a:gd name="T112" fmla="*/ 2147483647 w 190"/>
              <a:gd name="T113" fmla="*/ 2147483647 h 39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0"/>
              <a:gd name="T172" fmla="*/ 0 h 399"/>
              <a:gd name="T173" fmla="*/ 190 w 190"/>
              <a:gd name="T174" fmla="*/ 399 h 39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0" h="399">
                <a:moveTo>
                  <a:pt x="55" y="40"/>
                </a:moveTo>
                <a:lnTo>
                  <a:pt x="46" y="38"/>
                </a:lnTo>
                <a:lnTo>
                  <a:pt x="40" y="31"/>
                </a:lnTo>
                <a:lnTo>
                  <a:pt x="40" y="25"/>
                </a:lnTo>
                <a:lnTo>
                  <a:pt x="34" y="19"/>
                </a:lnTo>
                <a:lnTo>
                  <a:pt x="34" y="12"/>
                </a:lnTo>
                <a:lnTo>
                  <a:pt x="46" y="10"/>
                </a:lnTo>
                <a:lnTo>
                  <a:pt x="55" y="13"/>
                </a:lnTo>
                <a:lnTo>
                  <a:pt x="67" y="21"/>
                </a:lnTo>
                <a:lnTo>
                  <a:pt x="69" y="25"/>
                </a:lnTo>
                <a:lnTo>
                  <a:pt x="67" y="31"/>
                </a:lnTo>
                <a:lnTo>
                  <a:pt x="61" y="35"/>
                </a:lnTo>
                <a:lnTo>
                  <a:pt x="55" y="40"/>
                </a:lnTo>
                <a:close/>
                <a:moveTo>
                  <a:pt x="19" y="0"/>
                </a:moveTo>
                <a:lnTo>
                  <a:pt x="19" y="2"/>
                </a:lnTo>
                <a:lnTo>
                  <a:pt x="13" y="6"/>
                </a:lnTo>
                <a:lnTo>
                  <a:pt x="7" y="4"/>
                </a:lnTo>
                <a:lnTo>
                  <a:pt x="1" y="6"/>
                </a:lnTo>
                <a:lnTo>
                  <a:pt x="0" y="4"/>
                </a:lnTo>
                <a:lnTo>
                  <a:pt x="5" y="0"/>
                </a:lnTo>
                <a:lnTo>
                  <a:pt x="15" y="0"/>
                </a:lnTo>
                <a:lnTo>
                  <a:pt x="19" y="0"/>
                </a:lnTo>
                <a:close/>
                <a:moveTo>
                  <a:pt x="113" y="156"/>
                </a:moveTo>
                <a:lnTo>
                  <a:pt x="111" y="157"/>
                </a:lnTo>
                <a:lnTo>
                  <a:pt x="109" y="156"/>
                </a:lnTo>
                <a:lnTo>
                  <a:pt x="101" y="152"/>
                </a:lnTo>
                <a:lnTo>
                  <a:pt x="103" y="144"/>
                </a:lnTo>
                <a:lnTo>
                  <a:pt x="99" y="142"/>
                </a:lnTo>
                <a:lnTo>
                  <a:pt x="90" y="136"/>
                </a:lnTo>
                <a:lnTo>
                  <a:pt x="90" y="131"/>
                </a:lnTo>
                <a:lnTo>
                  <a:pt x="92" y="119"/>
                </a:lnTo>
                <a:lnTo>
                  <a:pt x="94" y="115"/>
                </a:lnTo>
                <a:lnTo>
                  <a:pt x="96" y="111"/>
                </a:lnTo>
                <a:lnTo>
                  <a:pt x="103" y="119"/>
                </a:lnTo>
                <a:lnTo>
                  <a:pt x="111" y="117"/>
                </a:lnTo>
                <a:lnTo>
                  <a:pt x="117" y="117"/>
                </a:lnTo>
                <a:lnTo>
                  <a:pt x="117" y="125"/>
                </a:lnTo>
                <a:lnTo>
                  <a:pt x="115" y="136"/>
                </a:lnTo>
                <a:lnTo>
                  <a:pt x="113" y="142"/>
                </a:lnTo>
                <a:lnTo>
                  <a:pt x="117" y="142"/>
                </a:lnTo>
                <a:lnTo>
                  <a:pt x="115" y="150"/>
                </a:lnTo>
                <a:lnTo>
                  <a:pt x="113" y="156"/>
                </a:lnTo>
                <a:close/>
                <a:moveTo>
                  <a:pt x="159" y="211"/>
                </a:moveTo>
                <a:lnTo>
                  <a:pt x="151" y="213"/>
                </a:lnTo>
                <a:lnTo>
                  <a:pt x="144" y="207"/>
                </a:lnTo>
                <a:lnTo>
                  <a:pt x="136" y="196"/>
                </a:lnTo>
                <a:lnTo>
                  <a:pt x="124" y="188"/>
                </a:lnTo>
                <a:lnTo>
                  <a:pt x="126" y="182"/>
                </a:lnTo>
                <a:lnTo>
                  <a:pt x="130" y="184"/>
                </a:lnTo>
                <a:lnTo>
                  <a:pt x="134" y="180"/>
                </a:lnTo>
                <a:lnTo>
                  <a:pt x="136" y="186"/>
                </a:lnTo>
                <a:lnTo>
                  <a:pt x="144" y="194"/>
                </a:lnTo>
                <a:lnTo>
                  <a:pt x="147" y="196"/>
                </a:lnTo>
                <a:lnTo>
                  <a:pt x="147" y="198"/>
                </a:lnTo>
                <a:lnTo>
                  <a:pt x="159" y="211"/>
                </a:lnTo>
                <a:close/>
                <a:moveTo>
                  <a:pt x="163" y="265"/>
                </a:moveTo>
                <a:lnTo>
                  <a:pt x="155" y="265"/>
                </a:lnTo>
                <a:lnTo>
                  <a:pt x="147" y="259"/>
                </a:lnTo>
                <a:lnTo>
                  <a:pt x="147" y="253"/>
                </a:lnTo>
                <a:lnTo>
                  <a:pt x="151" y="248"/>
                </a:lnTo>
                <a:lnTo>
                  <a:pt x="153" y="242"/>
                </a:lnTo>
                <a:lnTo>
                  <a:pt x="151" y="242"/>
                </a:lnTo>
                <a:lnTo>
                  <a:pt x="145" y="234"/>
                </a:lnTo>
                <a:lnTo>
                  <a:pt x="147" y="225"/>
                </a:lnTo>
                <a:lnTo>
                  <a:pt x="155" y="221"/>
                </a:lnTo>
                <a:lnTo>
                  <a:pt x="161" y="223"/>
                </a:lnTo>
                <a:lnTo>
                  <a:pt x="161" y="228"/>
                </a:lnTo>
                <a:lnTo>
                  <a:pt x="159" y="236"/>
                </a:lnTo>
                <a:lnTo>
                  <a:pt x="169" y="238"/>
                </a:lnTo>
                <a:lnTo>
                  <a:pt x="174" y="244"/>
                </a:lnTo>
                <a:lnTo>
                  <a:pt x="182" y="263"/>
                </a:lnTo>
                <a:lnTo>
                  <a:pt x="180" y="267"/>
                </a:lnTo>
                <a:lnTo>
                  <a:pt x="172" y="271"/>
                </a:lnTo>
                <a:lnTo>
                  <a:pt x="165" y="269"/>
                </a:lnTo>
                <a:lnTo>
                  <a:pt x="163" y="265"/>
                </a:lnTo>
                <a:close/>
                <a:moveTo>
                  <a:pt x="130" y="207"/>
                </a:moveTo>
                <a:lnTo>
                  <a:pt x="138" y="213"/>
                </a:lnTo>
                <a:lnTo>
                  <a:pt x="138" y="225"/>
                </a:lnTo>
                <a:lnTo>
                  <a:pt x="136" y="227"/>
                </a:lnTo>
                <a:lnTo>
                  <a:pt x="128" y="227"/>
                </a:lnTo>
                <a:lnTo>
                  <a:pt x="124" y="223"/>
                </a:lnTo>
                <a:lnTo>
                  <a:pt x="126" y="219"/>
                </a:lnTo>
                <a:lnTo>
                  <a:pt x="128" y="217"/>
                </a:lnTo>
                <a:lnTo>
                  <a:pt x="126" y="209"/>
                </a:lnTo>
                <a:lnTo>
                  <a:pt x="130" y="207"/>
                </a:lnTo>
                <a:close/>
                <a:moveTo>
                  <a:pt x="107" y="394"/>
                </a:moveTo>
                <a:lnTo>
                  <a:pt x="105" y="382"/>
                </a:lnTo>
                <a:lnTo>
                  <a:pt x="101" y="378"/>
                </a:lnTo>
                <a:lnTo>
                  <a:pt x="105" y="369"/>
                </a:lnTo>
                <a:lnTo>
                  <a:pt x="119" y="355"/>
                </a:lnTo>
                <a:lnTo>
                  <a:pt x="119" y="346"/>
                </a:lnTo>
                <a:lnTo>
                  <a:pt x="126" y="336"/>
                </a:lnTo>
                <a:lnTo>
                  <a:pt x="128" y="323"/>
                </a:lnTo>
                <a:lnTo>
                  <a:pt x="134" y="324"/>
                </a:lnTo>
                <a:lnTo>
                  <a:pt x="145" y="323"/>
                </a:lnTo>
                <a:lnTo>
                  <a:pt x="153" y="321"/>
                </a:lnTo>
                <a:lnTo>
                  <a:pt x="155" y="317"/>
                </a:lnTo>
                <a:lnTo>
                  <a:pt x="157" y="307"/>
                </a:lnTo>
                <a:lnTo>
                  <a:pt x="163" y="303"/>
                </a:lnTo>
                <a:lnTo>
                  <a:pt x="167" y="313"/>
                </a:lnTo>
                <a:lnTo>
                  <a:pt x="174" y="324"/>
                </a:lnTo>
                <a:lnTo>
                  <a:pt x="188" y="349"/>
                </a:lnTo>
                <a:lnTo>
                  <a:pt x="188" y="361"/>
                </a:lnTo>
                <a:lnTo>
                  <a:pt x="182" y="372"/>
                </a:lnTo>
                <a:lnTo>
                  <a:pt x="188" y="376"/>
                </a:lnTo>
                <a:lnTo>
                  <a:pt x="184" y="380"/>
                </a:lnTo>
                <a:lnTo>
                  <a:pt x="190" y="397"/>
                </a:lnTo>
                <a:lnTo>
                  <a:pt x="184" y="399"/>
                </a:lnTo>
                <a:lnTo>
                  <a:pt x="174" y="397"/>
                </a:lnTo>
                <a:lnTo>
                  <a:pt x="167" y="399"/>
                </a:lnTo>
                <a:lnTo>
                  <a:pt x="155" y="396"/>
                </a:lnTo>
                <a:lnTo>
                  <a:pt x="144" y="392"/>
                </a:lnTo>
                <a:lnTo>
                  <a:pt x="126" y="388"/>
                </a:lnTo>
                <a:lnTo>
                  <a:pt x="121" y="392"/>
                </a:lnTo>
                <a:lnTo>
                  <a:pt x="107" y="394"/>
                </a:lnTo>
                <a:close/>
              </a:path>
            </a:pathLst>
          </a:custGeom>
          <a:solidFill>
            <a:srgbClr val="FFCC66"/>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 name="Freeform 5" descr="This is the state of WA shown in the map of the United States.  &#10;&#10;" title="WA"/>
          <p:cNvSpPr>
            <a:spLocks noEditPoints="1"/>
          </p:cNvSpPr>
          <p:nvPr/>
        </p:nvSpPr>
        <p:spPr bwMode="auto">
          <a:xfrm>
            <a:off x="1175470" y="1066800"/>
            <a:ext cx="865076" cy="652748"/>
          </a:xfrm>
          <a:custGeom>
            <a:avLst/>
            <a:gdLst>
              <a:gd name="T0" fmla="*/ 117 w 395"/>
              <a:gd name="T1" fmla="*/ 65 h 293"/>
              <a:gd name="T2" fmla="*/ 121 w 395"/>
              <a:gd name="T3" fmla="*/ 44 h 293"/>
              <a:gd name="T4" fmla="*/ 126 w 395"/>
              <a:gd name="T5" fmla="*/ 42 h 293"/>
              <a:gd name="T6" fmla="*/ 132 w 395"/>
              <a:gd name="T7" fmla="*/ 21 h 293"/>
              <a:gd name="T8" fmla="*/ 124 w 395"/>
              <a:gd name="T9" fmla="*/ 0 h 293"/>
              <a:gd name="T10" fmla="*/ 395 w 395"/>
              <a:gd name="T11" fmla="*/ 76 h 293"/>
              <a:gd name="T12" fmla="*/ 364 w 395"/>
              <a:gd name="T13" fmla="*/ 201 h 293"/>
              <a:gd name="T14" fmla="*/ 347 w 395"/>
              <a:gd name="T15" fmla="*/ 266 h 293"/>
              <a:gd name="T16" fmla="*/ 349 w 395"/>
              <a:gd name="T17" fmla="*/ 282 h 293"/>
              <a:gd name="T18" fmla="*/ 320 w 395"/>
              <a:gd name="T19" fmla="*/ 286 h 293"/>
              <a:gd name="T20" fmla="*/ 241 w 395"/>
              <a:gd name="T21" fmla="*/ 268 h 293"/>
              <a:gd name="T22" fmla="*/ 220 w 395"/>
              <a:gd name="T23" fmla="*/ 266 h 293"/>
              <a:gd name="T24" fmla="*/ 199 w 395"/>
              <a:gd name="T25" fmla="*/ 266 h 293"/>
              <a:gd name="T26" fmla="*/ 178 w 395"/>
              <a:gd name="T27" fmla="*/ 270 h 293"/>
              <a:gd name="T28" fmla="*/ 159 w 395"/>
              <a:gd name="T29" fmla="*/ 263 h 293"/>
              <a:gd name="T30" fmla="*/ 140 w 395"/>
              <a:gd name="T31" fmla="*/ 265 h 293"/>
              <a:gd name="T32" fmla="*/ 128 w 395"/>
              <a:gd name="T33" fmla="*/ 265 h 293"/>
              <a:gd name="T34" fmla="*/ 122 w 395"/>
              <a:gd name="T35" fmla="*/ 255 h 293"/>
              <a:gd name="T36" fmla="*/ 103 w 395"/>
              <a:gd name="T37" fmla="*/ 249 h 293"/>
              <a:gd name="T38" fmla="*/ 88 w 395"/>
              <a:gd name="T39" fmla="*/ 249 h 293"/>
              <a:gd name="T40" fmla="*/ 69 w 395"/>
              <a:gd name="T41" fmla="*/ 249 h 293"/>
              <a:gd name="T42" fmla="*/ 49 w 395"/>
              <a:gd name="T43" fmla="*/ 236 h 293"/>
              <a:gd name="T44" fmla="*/ 53 w 395"/>
              <a:gd name="T45" fmla="*/ 220 h 293"/>
              <a:gd name="T46" fmla="*/ 49 w 395"/>
              <a:gd name="T47" fmla="*/ 201 h 293"/>
              <a:gd name="T48" fmla="*/ 38 w 395"/>
              <a:gd name="T49" fmla="*/ 193 h 293"/>
              <a:gd name="T50" fmla="*/ 9 w 395"/>
              <a:gd name="T51" fmla="*/ 178 h 293"/>
              <a:gd name="T52" fmla="*/ 5 w 395"/>
              <a:gd name="T53" fmla="*/ 165 h 293"/>
              <a:gd name="T54" fmla="*/ 17 w 395"/>
              <a:gd name="T55" fmla="*/ 145 h 293"/>
              <a:gd name="T56" fmla="*/ 11 w 395"/>
              <a:gd name="T57" fmla="*/ 136 h 293"/>
              <a:gd name="T58" fmla="*/ 15 w 395"/>
              <a:gd name="T59" fmla="*/ 130 h 293"/>
              <a:gd name="T60" fmla="*/ 11 w 395"/>
              <a:gd name="T61" fmla="*/ 124 h 293"/>
              <a:gd name="T62" fmla="*/ 19 w 395"/>
              <a:gd name="T63" fmla="*/ 71 h 293"/>
              <a:gd name="T64" fmla="*/ 19 w 395"/>
              <a:gd name="T65" fmla="*/ 13 h 293"/>
              <a:gd name="T66" fmla="*/ 97 w 395"/>
              <a:gd name="T67" fmla="*/ 61 h 293"/>
              <a:gd name="T68" fmla="*/ 105 w 395"/>
              <a:gd name="T69" fmla="*/ 78 h 293"/>
              <a:gd name="T70" fmla="*/ 94 w 395"/>
              <a:gd name="T71" fmla="*/ 82 h 293"/>
              <a:gd name="T72" fmla="*/ 76 w 395"/>
              <a:gd name="T73" fmla="*/ 113 h 293"/>
              <a:gd name="T74" fmla="*/ 86 w 395"/>
              <a:gd name="T75" fmla="*/ 96 h 293"/>
              <a:gd name="T76" fmla="*/ 111 w 395"/>
              <a:gd name="T77" fmla="*/ 80 h 293"/>
              <a:gd name="T78" fmla="*/ 103 w 395"/>
              <a:gd name="T79" fmla="*/ 107 h 293"/>
              <a:gd name="T80" fmla="*/ 97 w 395"/>
              <a:gd name="T81" fmla="*/ 124 h 293"/>
              <a:gd name="T82" fmla="*/ 96 w 395"/>
              <a:gd name="T83" fmla="*/ 115 h 293"/>
              <a:gd name="T84" fmla="*/ 84 w 395"/>
              <a:gd name="T85" fmla="*/ 130 h 293"/>
              <a:gd name="T86" fmla="*/ 69 w 395"/>
              <a:gd name="T87" fmla="*/ 120 h 293"/>
              <a:gd name="T88" fmla="*/ 84 w 395"/>
              <a:gd name="T89" fmla="*/ 136 h 293"/>
              <a:gd name="T90" fmla="*/ 103 w 395"/>
              <a:gd name="T91" fmla="*/ 128 h 293"/>
              <a:gd name="T92" fmla="*/ 111 w 395"/>
              <a:gd name="T93" fmla="*/ 120 h 293"/>
              <a:gd name="T94" fmla="*/ 122 w 395"/>
              <a:gd name="T95" fmla="*/ 82 h 293"/>
              <a:gd name="T96" fmla="*/ 103 w 395"/>
              <a:gd name="T97" fmla="*/ 36 h 293"/>
              <a:gd name="T98" fmla="*/ 99 w 395"/>
              <a:gd name="T99" fmla="*/ 23 h 293"/>
              <a:gd name="T100" fmla="*/ 101 w 395"/>
              <a:gd name="T101" fmla="*/ 32 h 293"/>
              <a:gd name="T102" fmla="*/ 121 w 395"/>
              <a:gd name="T103" fmla="*/ 51 h 293"/>
              <a:gd name="T104" fmla="*/ 115 w 395"/>
              <a:gd name="T105" fmla="*/ 69 h 293"/>
              <a:gd name="T106" fmla="*/ 117 w 395"/>
              <a:gd name="T107" fmla="*/ 82 h 293"/>
              <a:gd name="T108" fmla="*/ 107 w 395"/>
              <a:gd name="T109" fmla="*/ 55 h 2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5"/>
              <a:gd name="T166" fmla="*/ 0 h 293"/>
              <a:gd name="T167" fmla="*/ 395 w 395"/>
              <a:gd name="T168" fmla="*/ 293 h 29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5" h="293">
                <a:moveTo>
                  <a:pt x="124" y="61"/>
                </a:moveTo>
                <a:lnTo>
                  <a:pt x="122" y="59"/>
                </a:lnTo>
                <a:lnTo>
                  <a:pt x="121" y="67"/>
                </a:lnTo>
                <a:lnTo>
                  <a:pt x="122" y="72"/>
                </a:lnTo>
                <a:lnTo>
                  <a:pt x="117" y="65"/>
                </a:lnTo>
                <a:lnTo>
                  <a:pt x="119" y="59"/>
                </a:lnTo>
                <a:lnTo>
                  <a:pt x="121" y="57"/>
                </a:lnTo>
                <a:lnTo>
                  <a:pt x="124" y="59"/>
                </a:lnTo>
                <a:lnTo>
                  <a:pt x="128" y="55"/>
                </a:lnTo>
                <a:lnTo>
                  <a:pt x="121" y="44"/>
                </a:lnTo>
                <a:lnTo>
                  <a:pt x="117" y="44"/>
                </a:lnTo>
                <a:lnTo>
                  <a:pt x="117" y="36"/>
                </a:lnTo>
                <a:lnTo>
                  <a:pt x="122" y="36"/>
                </a:lnTo>
                <a:lnTo>
                  <a:pt x="124" y="42"/>
                </a:lnTo>
                <a:lnTo>
                  <a:pt x="126" y="42"/>
                </a:lnTo>
                <a:lnTo>
                  <a:pt x="128" y="34"/>
                </a:lnTo>
                <a:lnTo>
                  <a:pt x="132" y="34"/>
                </a:lnTo>
                <a:lnTo>
                  <a:pt x="130" y="30"/>
                </a:lnTo>
                <a:lnTo>
                  <a:pt x="130" y="24"/>
                </a:lnTo>
                <a:lnTo>
                  <a:pt x="132" y="21"/>
                </a:lnTo>
                <a:lnTo>
                  <a:pt x="124" y="15"/>
                </a:lnTo>
                <a:lnTo>
                  <a:pt x="124" y="7"/>
                </a:lnTo>
                <a:lnTo>
                  <a:pt x="121" y="3"/>
                </a:lnTo>
                <a:lnTo>
                  <a:pt x="124" y="3"/>
                </a:lnTo>
                <a:lnTo>
                  <a:pt x="124" y="0"/>
                </a:lnTo>
                <a:lnTo>
                  <a:pt x="215" y="26"/>
                </a:lnTo>
                <a:lnTo>
                  <a:pt x="309" y="53"/>
                </a:lnTo>
                <a:lnTo>
                  <a:pt x="339" y="61"/>
                </a:lnTo>
                <a:lnTo>
                  <a:pt x="376" y="71"/>
                </a:lnTo>
                <a:lnTo>
                  <a:pt x="395" y="76"/>
                </a:lnTo>
                <a:lnTo>
                  <a:pt x="393" y="88"/>
                </a:lnTo>
                <a:lnTo>
                  <a:pt x="378" y="145"/>
                </a:lnTo>
                <a:lnTo>
                  <a:pt x="376" y="149"/>
                </a:lnTo>
                <a:lnTo>
                  <a:pt x="366" y="193"/>
                </a:lnTo>
                <a:lnTo>
                  <a:pt x="364" y="201"/>
                </a:lnTo>
                <a:lnTo>
                  <a:pt x="361" y="211"/>
                </a:lnTo>
                <a:lnTo>
                  <a:pt x="351" y="253"/>
                </a:lnTo>
                <a:lnTo>
                  <a:pt x="349" y="261"/>
                </a:lnTo>
                <a:lnTo>
                  <a:pt x="349" y="265"/>
                </a:lnTo>
                <a:lnTo>
                  <a:pt x="347" y="266"/>
                </a:lnTo>
                <a:lnTo>
                  <a:pt x="347" y="268"/>
                </a:lnTo>
                <a:lnTo>
                  <a:pt x="349" y="270"/>
                </a:lnTo>
                <a:lnTo>
                  <a:pt x="349" y="274"/>
                </a:lnTo>
                <a:lnTo>
                  <a:pt x="349" y="278"/>
                </a:lnTo>
                <a:lnTo>
                  <a:pt x="349" y="282"/>
                </a:lnTo>
                <a:lnTo>
                  <a:pt x="347" y="286"/>
                </a:lnTo>
                <a:lnTo>
                  <a:pt x="345" y="288"/>
                </a:lnTo>
                <a:lnTo>
                  <a:pt x="347" y="288"/>
                </a:lnTo>
                <a:lnTo>
                  <a:pt x="347" y="293"/>
                </a:lnTo>
                <a:lnTo>
                  <a:pt x="320" y="286"/>
                </a:lnTo>
                <a:lnTo>
                  <a:pt x="313" y="284"/>
                </a:lnTo>
                <a:lnTo>
                  <a:pt x="295" y="280"/>
                </a:lnTo>
                <a:lnTo>
                  <a:pt x="293" y="280"/>
                </a:lnTo>
                <a:lnTo>
                  <a:pt x="245" y="266"/>
                </a:lnTo>
                <a:lnTo>
                  <a:pt x="241" y="268"/>
                </a:lnTo>
                <a:lnTo>
                  <a:pt x="236" y="270"/>
                </a:lnTo>
                <a:lnTo>
                  <a:pt x="234" y="270"/>
                </a:lnTo>
                <a:lnTo>
                  <a:pt x="228" y="266"/>
                </a:lnTo>
                <a:lnTo>
                  <a:pt x="224" y="266"/>
                </a:lnTo>
                <a:lnTo>
                  <a:pt x="220" y="266"/>
                </a:lnTo>
                <a:lnTo>
                  <a:pt x="217" y="266"/>
                </a:lnTo>
                <a:lnTo>
                  <a:pt x="213" y="265"/>
                </a:lnTo>
                <a:lnTo>
                  <a:pt x="211" y="265"/>
                </a:lnTo>
                <a:lnTo>
                  <a:pt x="207" y="268"/>
                </a:lnTo>
                <a:lnTo>
                  <a:pt x="199" y="266"/>
                </a:lnTo>
                <a:lnTo>
                  <a:pt x="197" y="266"/>
                </a:lnTo>
                <a:lnTo>
                  <a:pt x="192" y="266"/>
                </a:lnTo>
                <a:lnTo>
                  <a:pt x="186" y="266"/>
                </a:lnTo>
                <a:lnTo>
                  <a:pt x="182" y="268"/>
                </a:lnTo>
                <a:lnTo>
                  <a:pt x="178" y="270"/>
                </a:lnTo>
                <a:lnTo>
                  <a:pt x="174" y="268"/>
                </a:lnTo>
                <a:lnTo>
                  <a:pt x="167" y="268"/>
                </a:lnTo>
                <a:lnTo>
                  <a:pt x="163" y="266"/>
                </a:lnTo>
                <a:lnTo>
                  <a:pt x="161" y="263"/>
                </a:lnTo>
                <a:lnTo>
                  <a:pt x="159" y="263"/>
                </a:lnTo>
                <a:lnTo>
                  <a:pt x="155" y="263"/>
                </a:lnTo>
                <a:lnTo>
                  <a:pt x="153" y="263"/>
                </a:lnTo>
                <a:lnTo>
                  <a:pt x="145" y="265"/>
                </a:lnTo>
                <a:lnTo>
                  <a:pt x="142" y="266"/>
                </a:lnTo>
                <a:lnTo>
                  <a:pt x="140" y="265"/>
                </a:lnTo>
                <a:lnTo>
                  <a:pt x="136" y="263"/>
                </a:lnTo>
                <a:lnTo>
                  <a:pt x="134" y="263"/>
                </a:lnTo>
                <a:lnTo>
                  <a:pt x="130" y="265"/>
                </a:lnTo>
                <a:lnTo>
                  <a:pt x="128" y="265"/>
                </a:lnTo>
                <a:lnTo>
                  <a:pt x="126" y="263"/>
                </a:lnTo>
                <a:lnTo>
                  <a:pt x="128" y="261"/>
                </a:lnTo>
                <a:lnTo>
                  <a:pt x="126" y="259"/>
                </a:lnTo>
                <a:lnTo>
                  <a:pt x="124" y="257"/>
                </a:lnTo>
                <a:lnTo>
                  <a:pt x="122" y="255"/>
                </a:lnTo>
                <a:lnTo>
                  <a:pt x="121" y="255"/>
                </a:lnTo>
                <a:lnTo>
                  <a:pt x="117" y="255"/>
                </a:lnTo>
                <a:lnTo>
                  <a:pt x="117" y="253"/>
                </a:lnTo>
                <a:lnTo>
                  <a:pt x="113" y="251"/>
                </a:lnTo>
                <a:lnTo>
                  <a:pt x="103" y="249"/>
                </a:lnTo>
                <a:lnTo>
                  <a:pt x="101" y="249"/>
                </a:lnTo>
                <a:lnTo>
                  <a:pt x="97" y="247"/>
                </a:lnTo>
                <a:lnTo>
                  <a:pt x="94" y="247"/>
                </a:lnTo>
                <a:lnTo>
                  <a:pt x="92" y="249"/>
                </a:lnTo>
                <a:lnTo>
                  <a:pt x="88" y="249"/>
                </a:lnTo>
                <a:lnTo>
                  <a:pt x="88" y="251"/>
                </a:lnTo>
                <a:lnTo>
                  <a:pt x="82" y="251"/>
                </a:lnTo>
                <a:lnTo>
                  <a:pt x="73" y="251"/>
                </a:lnTo>
                <a:lnTo>
                  <a:pt x="71" y="251"/>
                </a:lnTo>
                <a:lnTo>
                  <a:pt x="69" y="249"/>
                </a:lnTo>
                <a:lnTo>
                  <a:pt x="65" y="247"/>
                </a:lnTo>
                <a:lnTo>
                  <a:pt x="59" y="243"/>
                </a:lnTo>
                <a:lnTo>
                  <a:pt x="55" y="241"/>
                </a:lnTo>
                <a:lnTo>
                  <a:pt x="53" y="240"/>
                </a:lnTo>
                <a:lnTo>
                  <a:pt x="49" y="236"/>
                </a:lnTo>
                <a:lnTo>
                  <a:pt x="51" y="232"/>
                </a:lnTo>
                <a:lnTo>
                  <a:pt x="53" y="228"/>
                </a:lnTo>
                <a:lnTo>
                  <a:pt x="51" y="226"/>
                </a:lnTo>
                <a:lnTo>
                  <a:pt x="53" y="222"/>
                </a:lnTo>
                <a:lnTo>
                  <a:pt x="53" y="220"/>
                </a:lnTo>
                <a:lnTo>
                  <a:pt x="53" y="218"/>
                </a:lnTo>
                <a:lnTo>
                  <a:pt x="55" y="215"/>
                </a:lnTo>
                <a:lnTo>
                  <a:pt x="53" y="209"/>
                </a:lnTo>
                <a:lnTo>
                  <a:pt x="53" y="205"/>
                </a:lnTo>
                <a:lnTo>
                  <a:pt x="49" y="201"/>
                </a:lnTo>
                <a:lnTo>
                  <a:pt x="48" y="197"/>
                </a:lnTo>
                <a:lnTo>
                  <a:pt x="44" y="193"/>
                </a:lnTo>
                <a:lnTo>
                  <a:pt x="42" y="192"/>
                </a:lnTo>
                <a:lnTo>
                  <a:pt x="40" y="193"/>
                </a:lnTo>
                <a:lnTo>
                  <a:pt x="38" y="193"/>
                </a:lnTo>
                <a:lnTo>
                  <a:pt x="34" y="193"/>
                </a:lnTo>
                <a:lnTo>
                  <a:pt x="30" y="182"/>
                </a:lnTo>
                <a:lnTo>
                  <a:pt x="23" y="180"/>
                </a:lnTo>
                <a:lnTo>
                  <a:pt x="17" y="176"/>
                </a:lnTo>
                <a:lnTo>
                  <a:pt x="9" y="178"/>
                </a:lnTo>
                <a:lnTo>
                  <a:pt x="5" y="170"/>
                </a:lnTo>
                <a:lnTo>
                  <a:pt x="0" y="172"/>
                </a:lnTo>
                <a:lnTo>
                  <a:pt x="9" y="145"/>
                </a:lnTo>
                <a:lnTo>
                  <a:pt x="9" y="151"/>
                </a:lnTo>
                <a:lnTo>
                  <a:pt x="5" y="165"/>
                </a:lnTo>
                <a:lnTo>
                  <a:pt x="15" y="167"/>
                </a:lnTo>
                <a:lnTo>
                  <a:pt x="11" y="159"/>
                </a:lnTo>
                <a:lnTo>
                  <a:pt x="15" y="159"/>
                </a:lnTo>
                <a:lnTo>
                  <a:pt x="13" y="149"/>
                </a:lnTo>
                <a:lnTo>
                  <a:pt x="17" y="145"/>
                </a:lnTo>
                <a:lnTo>
                  <a:pt x="23" y="144"/>
                </a:lnTo>
                <a:lnTo>
                  <a:pt x="19" y="142"/>
                </a:lnTo>
                <a:lnTo>
                  <a:pt x="11" y="142"/>
                </a:lnTo>
                <a:lnTo>
                  <a:pt x="9" y="140"/>
                </a:lnTo>
                <a:lnTo>
                  <a:pt x="11" y="136"/>
                </a:lnTo>
                <a:lnTo>
                  <a:pt x="11" y="126"/>
                </a:lnTo>
                <a:lnTo>
                  <a:pt x="13" y="126"/>
                </a:lnTo>
                <a:lnTo>
                  <a:pt x="13" y="130"/>
                </a:lnTo>
                <a:lnTo>
                  <a:pt x="15" y="134"/>
                </a:lnTo>
                <a:lnTo>
                  <a:pt x="15" y="130"/>
                </a:lnTo>
                <a:lnTo>
                  <a:pt x="28" y="128"/>
                </a:lnTo>
                <a:lnTo>
                  <a:pt x="21" y="124"/>
                </a:lnTo>
                <a:lnTo>
                  <a:pt x="19" y="119"/>
                </a:lnTo>
                <a:lnTo>
                  <a:pt x="17" y="117"/>
                </a:lnTo>
                <a:lnTo>
                  <a:pt x="11" y="124"/>
                </a:lnTo>
                <a:lnTo>
                  <a:pt x="15" y="107"/>
                </a:lnTo>
                <a:lnTo>
                  <a:pt x="17" y="99"/>
                </a:lnTo>
                <a:lnTo>
                  <a:pt x="13" y="92"/>
                </a:lnTo>
                <a:lnTo>
                  <a:pt x="17" y="80"/>
                </a:lnTo>
                <a:lnTo>
                  <a:pt x="19" y="71"/>
                </a:lnTo>
                <a:lnTo>
                  <a:pt x="17" y="57"/>
                </a:lnTo>
                <a:lnTo>
                  <a:pt x="13" y="51"/>
                </a:lnTo>
                <a:lnTo>
                  <a:pt x="13" y="30"/>
                </a:lnTo>
                <a:lnTo>
                  <a:pt x="17" y="24"/>
                </a:lnTo>
                <a:lnTo>
                  <a:pt x="19" y="13"/>
                </a:lnTo>
                <a:lnTo>
                  <a:pt x="26" y="17"/>
                </a:lnTo>
                <a:lnTo>
                  <a:pt x="48" y="40"/>
                </a:lnTo>
                <a:lnTo>
                  <a:pt x="74" y="53"/>
                </a:lnTo>
                <a:lnTo>
                  <a:pt x="90" y="55"/>
                </a:lnTo>
                <a:lnTo>
                  <a:pt x="97" y="61"/>
                </a:lnTo>
                <a:lnTo>
                  <a:pt x="96" y="63"/>
                </a:lnTo>
                <a:lnTo>
                  <a:pt x="101" y="61"/>
                </a:lnTo>
                <a:lnTo>
                  <a:pt x="105" y="61"/>
                </a:lnTo>
                <a:lnTo>
                  <a:pt x="103" y="65"/>
                </a:lnTo>
                <a:lnTo>
                  <a:pt x="105" y="78"/>
                </a:lnTo>
                <a:lnTo>
                  <a:pt x="105" y="82"/>
                </a:lnTo>
                <a:lnTo>
                  <a:pt x="99" y="84"/>
                </a:lnTo>
                <a:lnTo>
                  <a:pt x="97" y="84"/>
                </a:lnTo>
                <a:lnTo>
                  <a:pt x="97" y="80"/>
                </a:lnTo>
                <a:lnTo>
                  <a:pt x="94" y="82"/>
                </a:lnTo>
                <a:lnTo>
                  <a:pt x="88" y="92"/>
                </a:lnTo>
                <a:lnTo>
                  <a:pt x="84" y="96"/>
                </a:lnTo>
                <a:lnTo>
                  <a:pt x="74" y="103"/>
                </a:lnTo>
                <a:lnTo>
                  <a:pt x="69" y="111"/>
                </a:lnTo>
                <a:lnTo>
                  <a:pt x="76" y="113"/>
                </a:lnTo>
                <a:lnTo>
                  <a:pt x="86" y="109"/>
                </a:lnTo>
                <a:lnTo>
                  <a:pt x="74" y="113"/>
                </a:lnTo>
                <a:lnTo>
                  <a:pt x="73" y="109"/>
                </a:lnTo>
                <a:lnTo>
                  <a:pt x="78" y="101"/>
                </a:lnTo>
                <a:lnTo>
                  <a:pt x="86" y="96"/>
                </a:lnTo>
                <a:lnTo>
                  <a:pt x="96" y="96"/>
                </a:lnTo>
                <a:lnTo>
                  <a:pt x="99" y="88"/>
                </a:lnTo>
                <a:lnTo>
                  <a:pt x="107" y="84"/>
                </a:lnTo>
                <a:lnTo>
                  <a:pt x="109" y="78"/>
                </a:lnTo>
                <a:lnTo>
                  <a:pt x="111" y="80"/>
                </a:lnTo>
                <a:lnTo>
                  <a:pt x="111" y="92"/>
                </a:lnTo>
                <a:lnTo>
                  <a:pt x="103" y="94"/>
                </a:lnTo>
                <a:lnTo>
                  <a:pt x="101" y="103"/>
                </a:lnTo>
                <a:lnTo>
                  <a:pt x="103" y="103"/>
                </a:lnTo>
                <a:lnTo>
                  <a:pt x="103" y="107"/>
                </a:lnTo>
                <a:lnTo>
                  <a:pt x="103" y="109"/>
                </a:lnTo>
                <a:lnTo>
                  <a:pt x="99" y="117"/>
                </a:lnTo>
                <a:lnTo>
                  <a:pt x="99" y="119"/>
                </a:lnTo>
                <a:lnTo>
                  <a:pt x="96" y="120"/>
                </a:lnTo>
                <a:lnTo>
                  <a:pt x="97" y="124"/>
                </a:lnTo>
                <a:lnTo>
                  <a:pt x="94" y="126"/>
                </a:lnTo>
                <a:lnTo>
                  <a:pt x="94" y="122"/>
                </a:lnTo>
                <a:lnTo>
                  <a:pt x="94" y="124"/>
                </a:lnTo>
                <a:lnTo>
                  <a:pt x="90" y="122"/>
                </a:lnTo>
                <a:lnTo>
                  <a:pt x="96" y="115"/>
                </a:lnTo>
                <a:lnTo>
                  <a:pt x="90" y="119"/>
                </a:lnTo>
                <a:lnTo>
                  <a:pt x="86" y="122"/>
                </a:lnTo>
                <a:lnTo>
                  <a:pt x="88" y="126"/>
                </a:lnTo>
                <a:lnTo>
                  <a:pt x="84" y="130"/>
                </a:lnTo>
                <a:lnTo>
                  <a:pt x="82" y="124"/>
                </a:lnTo>
                <a:lnTo>
                  <a:pt x="88" y="117"/>
                </a:lnTo>
                <a:lnTo>
                  <a:pt x="86" y="115"/>
                </a:lnTo>
                <a:lnTo>
                  <a:pt x="82" y="119"/>
                </a:lnTo>
                <a:lnTo>
                  <a:pt x="69" y="120"/>
                </a:lnTo>
                <a:lnTo>
                  <a:pt x="67" y="130"/>
                </a:lnTo>
                <a:lnTo>
                  <a:pt x="69" y="130"/>
                </a:lnTo>
                <a:lnTo>
                  <a:pt x="74" y="136"/>
                </a:lnTo>
                <a:lnTo>
                  <a:pt x="82" y="132"/>
                </a:lnTo>
                <a:lnTo>
                  <a:pt x="84" y="136"/>
                </a:lnTo>
                <a:lnTo>
                  <a:pt x="86" y="136"/>
                </a:lnTo>
                <a:lnTo>
                  <a:pt x="92" y="132"/>
                </a:lnTo>
                <a:lnTo>
                  <a:pt x="97" y="124"/>
                </a:lnTo>
                <a:lnTo>
                  <a:pt x="97" y="122"/>
                </a:lnTo>
                <a:lnTo>
                  <a:pt x="103" y="128"/>
                </a:lnTo>
                <a:lnTo>
                  <a:pt x="105" y="128"/>
                </a:lnTo>
                <a:lnTo>
                  <a:pt x="103" y="124"/>
                </a:lnTo>
                <a:lnTo>
                  <a:pt x="109" y="124"/>
                </a:lnTo>
                <a:lnTo>
                  <a:pt x="111" y="120"/>
                </a:lnTo>
                <a:lnTo>
                  <a:pt x="109" y="111"/>
                </a:lnTo>
                <a:lnTo>
                  <a:pt x="111" y="105"/>
                </a:lnTo>
                <a:lnTo>
                  <a:pt x="111" y="99"/>
                </a:lnTo>
                <a:lnTo>
                  <a:pt x="115" y="92"/>
                </a:lnTo>
                <a:lnTo>
                  <a:pt x="122" y="82"/>
                </a:lnTo>
                <a:lnTo>
                  <a:pt x="126" y="80"/>
                </a:lnTo>
                <a:lnTo>
                  <a:pt x="128" y="78"/>
                </a:lnTo>
                <a:lnTo>
                  <a:pt x="124" y="67"/>
                </a:lnTo>
                <a:lnTo>
                  <a:pt x="124" y="61"/>
                </a:lnTo>
                <a:close/>
                <a:moveTo>
                  <a:pt x="103" y="36"/>
                </a:moveTo>
                <a:lnTo>
                  <a:pt x="97" y="32"/>
                </a:lnTo>
                <a:lnTo>
                  <a:pt x="96" y="28"/>
                </a:lnTo>
                <a:lnTo>
                  <a:pt x="96" y="24"/>
                </a:lnTo>
                <a:lnTo>
                  <a:pt x="99" y="21"/>
                </a:lnTo>
                <a:lnTo>
                  <a:pt x="99" y="23"/>
                </a:lnTo>
                <a:lnTo>
                  <a:pt x="103" y="28"/>
                </a:lnTo>
                <a:lnTo>
                  <a:pt x="103" y="30"/>
                </a:lnTo>
                <a:lnTo>
                  <a:pt x="105" y="30"/>
                </a:lnTo>
                <a:lnTo>
                  <a:pt x="101" y="30"/>
                </a:lnTo>
                <a:lnTo>
                  <a:pt x="101" y="32"/>
                </a:lnTo>
                <a:lnTo>
                  <a:pt x="103" y="36"/>
                </a:lnTo>
                <a:close/>
                <a:moveTo>
                  <a:pt x="111" y="51"/>
                </a:moveTo>
                <a:lnTo>
                  <a:pt x="117" y="44"/>
                </a:lnTo>
                <a:lnTo>
                  <a:pt x="119" y="44"/>
                </a:lnTo>
                <a:lnTo>
                  <a:pt x="121" y="51"/>
                </a:lnTo>
                <a:lnTo>
                  <a:pt x="121" y="53"/>
                </a:lnTo>
                <a:lnTo>
                  <a:pt x="117" y="51"/>
                </a:lnTo>
                <a:lnTo>
                  <a:pt x="109" y="55"/>
                </a:lnTo>
                <a:lnTo>
                  <a:pt x="115" y="59"/>
                </a:lnTo>
                <a:lnTo>
                  <a:pt x="115" y="69"/>
                </a:lnTo>
                <a:lnTo>
                  <a:pt x="117" y="69"/>
                </a:lnTo>
                <a:lnTo>
                  <a:pt x="122" y="74"/>
                </a:lnTo>
                <a:lnTo>
                  <a:pt x="121" y="80"/>
                </a:lnTo>
                <a:lnTo>
                  <a:pt x="119" y="84"/>
                </a:lnTo>
                <a:lnTo>
                  <a:pt x="117" y="82"/>
                </a:lnTo>
                <a:lnTo>
                  <a:pt x="117" y="76"/>
                </a:lnTo>
                <a:lnTo>
                  <a:pt x="113" y="76"/>
                </a:lnTo>
                <a:lnTo>
                  <a:pt x="111" y="71"/>
                </a:lnTo>
                <a:lnTo>
                  <a:pt x="109" y="59"/>
                </a:lnTo>
                <a:lnTo>
                  <a:pt x="107" y="55"/>
                </a:lnTo>
                <a:lnTo>
                  <a:pt x="111" y="51"/>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 name="Freeform 6" descr="The state of MT shown on on the United States map." title="MT"/>
          <p:cNvSpPr>
            <a:spLocks/>
          </p:cNvSpPr>
          <p:nvPr/>
        </p:nvSpPr>
        <p:spPr bwMode="auto">
          <a:xfrm>
            <a:off x="2104058" y="1262847"/>
            <a:ext cx="1307469" cy="864390"/>
          </a:xfrm>
          <a:custGeom>
            <a:avLst/>
            <a:gdLst>
              <a:gd name="T0" fmla="*/ 180 w 597"/>
              <a:gd name="T1" fmla="*/ 363 h 388"/>
              <a:gd name="T2" fmla="*/ 178 w 597"/>
              <a:gd name="T3" fmla="*/ 369 h 388"/>
              <a:gd name="T4" fmla="*/ 173 w 597"/>
              <a:gd name="T5" fmla="*/ 369 h 388"/>
              <a:gd name="T6" fmla="*/ 161 w 597"/>
              <a:gd name="T7" fmla="*/ 369 h 388"/>
              <a:gd name="T8" fmla="*/ 150 w 597"/>
              <a:gd name="T9" fmla="*/ 365 h 388"/>
              <a:gd name="T10" fmla="*/ 140 w 597"/>
              <a:gd name="T11" fmla="*/ 363 h 388"/>
              <a:gd name="T12" fmla="*/ 132 w 597"/>
              <a:gd name="T13" fmla="*/ 365 h 388"/>
              <a:gd name="T14" fmla="*/ 123 w 597"/>
              <a:gd name="T15" fmla="*/ 363 h 388"/>
              <a:gd name="T16" fmla="*/ 109 w 597"/>
              <a:gd name="T17" fmla="*/ 363 h 388"/>
              <a:gd name="T18" fmla="*/ 104 w 597"/>
              <a:gd name="T19" fmla="*/ 369 h 388"/>
              <a:gd name="T20" fmla="*/ 98 w 597"/>
              <a:gd name="T21" fmla="*/ 361 h 388"/>
              <a:gd name="T22" fmla="*/ 96 w 597"/>
              <a:gd name="T23" fmla="*/ 351 h 388"/>
              <a:gd name="T24" fmla="*/ 96 w 597"/>
              <a:gd name="T25" fmla="*/ 338 h 388"/>
              <a:gd name="T26" fmla="*/ 86 w 597"/>
              <a:gd name="T27" fmla="*/ 334 h 388"/>
              <a:gd name="T28" fmla="*/ 81 w 597"/>
              <a:gd name="T29" fmla="*/ 321 h 388"/>
              <a:gd name="T30" fmla="*/ 84 w 597"/>
              <a:gd name="T31" fmla="*/ 313 h 388"/>
              <a:gd name="T32" fmla="*/ 79 w 597"/>
              <a:gd name="T33" fmla="*/ 307 h 388"/>
              <a:gd name="T34" fmla="*/ 77 w 597"/>
              <a:gd name="T35" fmla="*/ 299 h 388"/>
              <a:gd name="T36" fmla="*/ 73 w 597"/>
              <a:gd name="T37" fmla="*/ 284 h 388"/>
              <a:gd name="T38" fmla="*/ 71 w 597"/>
              <a:gd name="T39" fmla="*/ 274 h 388"/>
              <a:gd name="T40" fmla="*/ 69 w 597"/>
              <a:gd name="T41" fmla="*/ 265 h 388"/>
              <a:gd name="T42" fmla="*/ 65 w 597"/>
              <a:gd name="T43" fmla="*/ 261 h 388"/>
              <a:gd name="T44" fmla="*/ 59 w 597"/>
              <a:gd name="T45" fmla="*/ 267 h 388"/>
              <a:gd name="T46" fmla="*/ 50 w 597"/>
              <a:gd name="T47" fmla="*/ 269 h 388"/>
              <a:gd name="T48" fmla="*/ 44 w 597"/>
              <a:gd name="T49" fmla="*/ 271 h 388"/>
              <a:gd name="T50" fmla="*/ 36 w 597"/>
              <a:gd name="T51" fmla="*/ 265 h 388"/>
              <a:gd name="T52" fmla="*/ 40 w 597"/>
              <a:gd name="T53" fmla="*/ 257 h 388"/>
              <a:gd name="T54" fmla="*/ 40 w 597"/>
              <a:gd name="T55" fmla="*/ 246 h 388"/>
              <a:gd name="T56" fmla="*/ 48 w 597"/>
              <a:gd name="T57" fmla="*/ 244 h 388"/>
              <a:gd name="T58" fmla="*/ 46 w 597"/>
              <a:gd name="T59" fmla="*/ 234 h 388"/>
              <a:gd name="T60" fmla="*/ 48 w 597"/>
              <a:gd name="T61" fmla="*/ 226 h 388"/>
              <a:gd name="T62" fmla="*/ 50 w 597"/>
              <a:gd name="T63" fmla="*/ 221 h 388"/>
              <a:gd name="T64" fmla="*/ 56 w 597"/>
              <a:gd name="T65" fmla="*/ 205 h 388"/>
              <a:gd name="T66" fmla="*/ 61 w 597"/>
              <a:gd name="T67" fmla="*/ 198 h 388"/>
              <a:gd name="T68" fmla="*/ 58 w 597"/>
              <a:gd name="T69" fmla="*/ 186 h 388"/>
              <a:gd name="T70" fmla="*/ 48 w 597"/>
              <a:gd name="T71" fmla="*/ 182 h 388"/>
              <a:gd name="T72" fmla="*/ 42 w 597"/>
              <a:gd name="T73" fmla="*/ 178 h 388"/>
              <a:gd name="T74" fmla="*/ 38 w 597"/>
              <a:gd name="T75" fmla="*/ 171 h 388"/>
              <a:gd name="T76" fmla="*/ 34 w 597"/>
              <a:gd name="T77" fmla="*/ 159 h 388"/>
              <a:gd name="T78" fmla="*/ 31 w 597"/>
              <a:gd name="T79" fmla="*/ 148 h 388"/>
              <a:gd name="T80" fmla="*/ 23 w 597"/>
              <a:gd name="T81" fmla="*/ 132 h 388"/>
              <a:gd name="T82" fmla="*/ 13 w 597"/>
              <a:gd name="T83" fmla="*/ 125 h 388"/>
              <a:gd name="T84" fmla="*/ 6 w 597"/>
              <a:gd name="T85" fmla="*/ 115 h 388"/>
              <a:gd name="T86" fmla="*/ 10 w 597"/>
              <a:gd name="T87" fmla="*/ 113 h 388"/>
              <a:gd name="T88" fmla="*/ 10 w 597"/>
              <a:gd name="T89" fmla="*/ 102 h 388"/>
              <a:gd name="T90" fmla="*/ 8 w 597"/>
              <a:gd name="T91" fmla="*/ 88 h 388"/>
              <a:gd name="T92" fmla="*/ 2 w 597"/>
              <a:gd name="T93" fmla="*/ 75 h 388"/>
              <a:gd name="T94" fmla="*/ 81 w 597"/>
              <a:gd name="T95" fmla="*/ 13 h 388"/>
              <a:gd name="T96" fmla="*/ 332 w 597"/>
              <a:gd name="T97" fmla="*/ 59 h 388"/>
              <a:gd name="T98" fmla="*/ 597 w 597"/>
              <a:gd name="T99" fmla="*/ 94 h 388"/>
              <a:gd name="T100" fmla="*/ 586 w 597"/>
              <a:gd name="T101" fmla="*/ 217 h 388"/>
              <a:gd name="T102" fmla="*/ 576 w 597"/>
              <a:gd name="T103" fmla="*/ 322 h 388"/>
              <a:gd name="T104" fmla="*/ 516 w 597"/>
              <a:gd name="T105" fmla="*/ 382 h 388"/>
              <a:gd name="T106" fmla="*/ 332 w 597"/>
              <a:gd name="T107" fmla="*/ 361 h 388"/>
              <a:gd name="T108" fmla="*/ 207 w 597"/>
              <a:gd name="T109" fmla="*/ 340 h 388"/>
              <a:gd name="T110" fmla="*/ 196 w 597"/>
              <a:gd name="T111" fmla="*/ 372 h 388"/>
              <a:gd name="T112" fmla="*/ 194 w 597"/>
              <a:gd name="T113" fmla="*/ 367 h 388"/>
              <a:gd name="T114" fmla="*/ 190 w 597"/>
              <a:gd name="T115" fmla="*/ 359 h 388"/>
              <a:gd name="T116" fmla="*/ 184 w 597"/>
              <a:gd name="T117" fmla="*/ 357 h 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7"/>
              <a:gd name="T178" fmla="*/ 0 h 388"/>
              <a:gd name="T179" fmla="*/ 597 w 597"/>
              <a:gd name="T180" fmla="*/ 388 h 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7" h="388">
                <a:moveTo>
                  <a:pt x="180" y="357"/>
                </a:moveTo>
                <a:lnTo>
                  <a:pt x="180" y="359"/>
                </a:lnTo>
                <a:lnTo>
                  <a:pt x="180" y="361"/>
                </a:lnTo>
                <a:lnTo>
                  <a:pt x="180" y="363"/>
                </a:lnTo>
                <a:lnTo>
                  <a:pt x="178" y="363"/>
                </a:lnTo>
                <a:lnTo>
                  <a:pt x="177" y="365"/>
                </a:lnTo>
                <a:lnTo>
                  <a:pt x="178" y="369"/>
                </a:lnTo>
                <a:lnTo>
                  <a:pt x="180" y="370"/>
                </a:lnTo>
                <a:lnTo>
                  <a:pt x="178" y="369"/>
                </a:lnTo>
                <a:lnTo>
                  <a:pt x="178" y="370"/>
                </a:lnTo>
                <a:lnTo>
                  <a:pt x="175" y="367"/>
                </a:lnTo>
                <a:lnTo>
                  <a:pt x="173" y="369"/>
                </a:lnTo>
                <a:lnTo>
                  <a:pt x="169" y="367"/>
                </a:lnTo>
                <a:lnTo>
                  <a:pt x="167" y="367"/>
                </a:lnTo>
                <a:lnTo>
                  <a:pt x="163" y="369"/>
                </a:lnTo>
                <a:lnTo>
                  <a:pt x="161" y="369"/>
                </a:lnTo>
                <a:lnTo>
                  <a:pt x="157" y="365"/>
                </a:lnTo>
                <a:lnTo>
                  <a:pt x="155" y="365"/>
                </a:lnTo>
                <a:lnTo>
                  <a:pt x="152" y="365"/>
                </a:lnTo>
                <a:lnTo>
                  <a:pt x="150" y="365"/>
                </a:lnTo>
                <a:lnTo>
                  <a:pt x="148" y="365"/>
                </a:lnTo>
                <a:lnTo>
                  <a:pt x="146" y="365"/>
                </a:lnTo>
                <a:lnTo>
                  <a:pt x="144" y="365"/>
                </a:lnTo>
                <a:lnTo>
                  <a:pt x="140" y="363"/>
                </a:lnTo>
                <a:lnTo>
                  <a:pt x="140" y="361"/>
                </a:lnTo>
                <a:lnTo>
                  <a:pt x="138" y="361"/>
                </a:lnTo>
                <a:lnTo>
                  <a:pt x="136" y="361"/>
                </a:lnTo>
                <a:lnTo>
                  <a:pt x="134" y="363"/>
                </a:lnTo>
                <a:lnTo>
                  <a:pt x="132" y="365"/>
                </a:lnTo>
                <a:lnTo>
                  <a:pt x="130" y="367"/>
                </a:lnTo>
                <a:lnTo>
                  <a:pt x="129" y="367"/>
                </a:lnTo>
                <a:lnTo>
                  <a:pt x="127" y="365"/>
                </a:lnTo>
                <a:lnTo>
                  <a:pt x="125" y="365"/>
                </a:lnTo>
                <a:lnTo>
                  <a:pt x="123" y="363"/>
                </a:lnTo>
                <a:lnTo>
                  <a:pt x="117" y="363"/>
                </a:lnTo>
                <a:lnTo>
                  <a:pt x="113" y="361"/>
                </a:lnTo>
                <a:lnTo>
                  <a:pt x="109" y="361"/>
                </a:lnTo>
                <a:lnTo>
                  <a:pt x="109" y="363"/>
                </a:lnTo>
                <a:lnTo>
                  <a:pt x="107" y="365"/>
                </a:lnTo>
                <a:lnTo>
                  <a:pt x="107" y="367"/>
                </a:lnTo>
                <a:lnTo>
                  <a:pt x="107" y="369"/>
                </a:lnTo>
                <a:lnTo>
                  <a:pt x="106" y="369"/>
                </a:lnTo>
                <a:lnTo>
                  <a:pt x="104" y="369"/>
                </a:lnTo>
                <a:lnTo>
                  <a:pt x="104" y="367"/>
                </a:lnTo>
                <a:lnTo>
                  <a:pt x="102" y="365"/>
                </a:lnTo>
                <a:lnTo>
                  <a:pt x="100" y="363"/>
                </a:lnTo>
                <a:lnTo>
                  <a:pt x="98" y="361"/>
                </a:lnTo>
                <a:lnTo>
                  <a:pt x="98" y="359"/>
                </a:lnTo>
                <a:lnTo>
                  <a:pt x="100" y="357"/>
                </a:lnTo>
                <a:lnTo>
                  <a:pt x="98" y="355"/>
                </a:lnTo>
                <a:lnTo>
                  <a:pt x="98" y="353"/>
                </a:lnTo>
                <a:lnTo>
                  <a:pt x="96" y="351"/>
                </a:lnTo>
                <a:lnTo>
                  <a:pt x="98" y="347"/>
                </a:lnTo>
                <a:lnTo>
                  <a:pt x="98" y="344"/>
                </a:lnTo>
                <a:lnTo>
                  <a:pt x="96" y="342"/>
                </a:lnTo>
                <a:lnTo>
                  <a:pt x="98" y="340"/>
                </a:lnTo>
                <a:lnTo>
                  <a:pt x="96" y="338"/>
                </a:lnTo>
                <a:lnTo>
                  <a:pt x="92" y="332"/>
                </a:lnTo>
                <a:lnTo>
                  <a:pt x="90" y="332"/>
                </a:lnTo>
                <a:lnTo>
                  <a:pt x="86" y="334"/>
                </a:lnTo>
                <a:lnTo>
                  <a:pt x="86" y="332"/>
                </a:lnTo>
                <a:lnTo>
                  <a:pt x="82" y="328"/>
                </a:lnTo>
                <a:lnTo>
                  <a:pt x="81" y="326"/>
                </a:lnTo>
                <a:lnTo>
                  <a:pt x="81" y="321"/>
                </a:lnTo>
                <a:lnTo>
                  <a:pt x="82" y="321"/>
                </a:lnTo>
                <a:lnTo>
                  <a:pt x="84" y="317"/>
                </a:lnTo>
                <a:lnTo>
                  <a:pt x="82" y="315"/>
                </a:lnTo>
                <a:lnTo>
                  <a:pt x="84" y="313"/>
                </a:lnTo>
                <a:lnTo>
                  <a:pt x="82" y="311"/>
                </a:lnTo>
                <a:lnTo>
                  <a:pt x="81" y="309"/>
                </a:lnTo>
                <a:lnTo>
                  <a:pt x="82" y="307"/>
                </a:lnTo>
                <a:lnTo>
                  <a:pt x="79" y="307"/>
                </a:lnTo>
                <a:lnTo>
                  <a:pt x="79" y="305"/>
                </a:lnTo>
                <a:lnTo>
                  <a:pt x="79" y="303"/>
                </a:lnTo>
                <a:lnTo>
                  <a:pt x="79" y="301"/>
                </a:lnTo>
                <a:lnTo>
                  <a:pt x="77" y="299"/>
                </a:lnTo>
                <a:lnTo>
                  <a:pt x="75" y="296"/>
                </a:lnTo>
                <a:lnTo>
                  <a:pt x="75" y="294"/>
                </a:lnTo>
                <a:lnTo>
                  <a:pt x="73" y="290"/>
                </a:lnTo>
                <a:lnTo>
                  <a:pt x="75" y="286"/>
                </a:lnTo>
                <a:lnTo>
                  <a:pt x="73" y="284"/>
                </a:lnTo>
                <a:lnTo>
                  <a:pt x="73" y="280"/>
                </a:lnTo>
                <a:lnTo>
                  <a:pt x="75" y="278"/>
                </a:lnTo>
                <a:lnTo>
                  <a:pt x="75" y="276"/>
                </a:lnTo>
                <a:lnTo>
                  <a:pt x="71" y="274"/>
                </a:lnTo>
                <a:lnTo>
                  <a:pt x="73" y="271"/>
                </a:lnTo>
                <a:lnTo>
                  <a:pt x="73" y="269"/>
                </a:lnTo>
                <a:lnTo>
                  <a:pt x="71" y="269"/>
                </a:lnTo>
                <a:lnTo>
                  <a:pt x="69" y="267"/>
                </a:lnTo>
                <a:lnTo>
                  <a:pt x="69" y="265"/>
                </a:lnTo>
                <a:lnTo>
                  <a:pt x="69" y="263"/>
                </a:lnTo>
                <a:lnTo>
                  <a:pt x="67" y="261"/>
                </a:lnTo>
                <a:lnTo>
                  <a:pt x="65" y="261"/>
                </a:lnTo>
                <a:lnTo>
                  <a:pt x="63" y="261"/>
                </a:lnTo>
                <a:lnTo>
                  <a:pt x="65" y="263"/>
                </a:lnTo>
                <a:lnTo>
                  <a:pt x="63" y="265"/>
                </a:lnTo>
                <a:lnTo>
                  <a:pt x="61" y="265"/>
                </a:lnTo>
                <a:lnTo>
                  <a:pt x="59" y="267"/>
                </a:lnTo>
                <a:lnTo>
                  <a:pt x="58" y="269"/>
                </a:lnTo>
                <a:lnTo>
                  <a:pt x="54" y="269"/>
                </a:lnTo>
                <a:lnTo>
                  <a:pt x="54" y="271"/>
                </a:lnTo>
                <a:lnTo>
                  <a:pt x="50" y="269"/>
                </a:lnTo>
                <a:lnTo>
                  <a:pt x="50" y="273"/>
                </a:lnTo>
                <a:lnTo>
                  <a:pt x="46" y="274"/>
                </a:lnTo>
                <a:lnTo>
                  <a:pt x="44" y="273"/>
                </a:lnTo>
                <a:lnTo>
                  <a:pt x="44" y="271"/>
                </a:lnTo>
                <a:lnTo>
                  <a:pt x="42" y="271"/>
                </a:lnTo>
                <a:lnTo>
                  <a:pt x="40" y="269"/>
                </a:lnTo>
                <a:lnTo>
                  <a:pt x="40" y="267"/>
                </a:lnTo>
                <a:lnTo>
                  <a:pt x="38" y="265"/>
                </a:lnTo>
                <a:lnTo>
                  <a:pt x="36" y="265"/>
                </a:lnTo>
                <a:lnTo>
                  <a:pt x="34" y="265"/>
                </a:lnTo>
                <a:lnTo>
                  <a:pt x="36" y="261"/>
                </a:lnTo>
                <a:lnTo>
                  <a:pt x="36" y="259"/>
                </a:lnTo>
                <a:lnTo>
                  <a:pt x="40" y="257"/>
                </a:lnTo>
                <a:lnTo>
                  <a:pt x="40" y="255"/>
                </a:lnTo>
                <a:lnTo>
                  <a:pt x="38" y="253"/>
                </a:lnTo>
                <a:lnTo>
                  <a:pt x="38" y="251"/>
                </a:lnTo>
                <a:lnTo>
                  <a:pt x="38" y="249"/>
                </a:lnTo>
                <a:lnTo>
                  <a:pt x="40" y="246"/>
                </a:lnTo>
                <a:lnTo>
                  <a:pt x="42" y="244"/>
                </a:lnTo>
                <a:lnTo>
                  <a:pt x="44" y="246"/>
                </a:lnTo>
                <a:lnTo>
                  <a:pt x="46" y="244"/>
                </a:lnTo>
                <a:lnTo>
                  <a:pt x="48" y="246"/>
                </a:lnTo>
                <a:lnTo>
                  <a:pt x="48" y="244"/>
                </a:lnTo>
                <a:lnTo>
                  <a:pt x="48" y="240"/>
                </a:lnTo>
                <a:lnTo>
                  <a:pt x="50" y="238"/>
                </a:lnTo>
                <a:lnTo>
                  <a:pt x="48" y="236"/>
                </a:lnTo>
                <a:lnTo>
                  <a:pt x="46" y="234"/>
                </a:lnTo>
                <a:lnTo>
                  <a:pt x="46" y="232"/>
                </a:lnTo>
                <a:lnTo>
                  <a:pt x="48" y="230"/>
                </a:lnTo>
                <a:lnTo>
                  <a:pt x="48" y="228"/>
                </a:lnTo>
                <a:lnTo>
                  <a:pt x="48" y="226"/>
                </a:lnTo>
                <a:lnTo>
                  <a:pt x="46" y="225"/>
                </a:lnTo>
                <a:lnTo>
                  <a:pt x="46" y="223"/>
                </a:lnTo>
                <a:lnTo>
                  <a:pt x="46" y="221"/>
                </a:lnTo>
                <a:lnTo>
                  <a:pt x="50" y="223"/>
                </a:lnTo>
                <a:lnTo>
                  <a:pt x="50" y="221"/>
                </a:lnTo>
                <a:lnTo>
                  <a:pt x="52" y="217"/>
                </a:lnTo>
                <a:lnTo>
                  <a:pt x="50" y="215"/>
                </a:lnTo>
                <a:lnTo>
                  <a:pt x="54" y="213"/>
                </a:lnTo>
                <a:lnTo>
                  <a:pt x="56" y="205"/>
                </a:lnTo>
                <a:lnTo>
                  <a:pt x="58" y="203"/>
                </a:lnTo>
                <a:lnTo>
                  <a:pt x="58" y="200"/>
                </a:lnTo>
                <a:lnTo>
                  <a:pt x="59" y="198"/>
                </a:lnTo>
                <a:lnTo>
                  <a:pt x="61" y="198"/>
                </a:lnTo>
                <a:lnTo>
                  <a:pt x="61" y="192"/>
                </a:lnTo>
                <a:lnTo>
                  <a:pt x="63" y="190"/>
                </a:lnTo>
                <a:lnTo>
                  <a:pt x="63" y="188"/>
                </a:lnTo>
                <a:lnTo>
                  <a:pt x="61" y="186"/>
                </a:lnTo>
                <a:lnTo>
                  <a:pt x="58" y="186"/>
                </a:lnTo>
                <a:lnTo>
                  <a:pt x="56" y="188"/>
                </a:lnTo>
                <a:lnTo>
                  <a:pt x="54" y="186"/>
                </a:lnTo>
                <a:lnTo>
                  <a:pt x="50" y="186"/>
                </a:lnTo>
                <a:lnTo>
                  <a:pt x="48" y="184"/>
                </a:lnTo>
                <a:lnTo>
                  <a:pt x="48" y="182"/>
                </a:lnTo>
                <a:lnTo>
                  <a:pt x="50" y="182"/>
                </a:lnTo>
                <a:lnTo>
                  <a:pt x="48" y="178"/>
                </a:lnTo>
                <a:lnTo>
                  <a:pt x="46" y="178"/>
                </a:lnTo>
                <a:lnTo>
                  <a:pt x="44" y="180"/>
                </a:lnTo>
                <a:lnTo>
                  <a:pt x="42" y="178"/>
                </a:lnTo>
                <a:lnTo>
                  <a:pt x="42" y="175"/>
                </a:lnTo>
                <a:lnTo>
                  <a:pt x="40" y="173"/>
                </a:lnTo>
                <a:lnTo>
                  <a:pt x="38" y="171"/>
                </a:lnTo>
                <a:lnTo>
                  <a:pt x="36" y="167"/>
                </a:lnTo>
                <a:lnTo>
                  <a:pt x="36" y="163"/>
                </a:lnTo>
                <a:lnTo>
                  <a:pt x="38" y="163"/>
                </a:lnTo>
                <a:lnTo>
                  <a:pt x="36" y="161"/>
                </a:lnTo>
                <a:lnTo>
                  <a:pt x="34" y="159"/>
                </a:lnTo>
                <a:lnTo>
                  <a:pt x="33" y="157"/>
                </a:lnTo>
                <a:lnTo>
                  <a:pt x="33" y="153"/>
                </a:lnTo>
                <a:lnTo>
                  <a:pt x="31" y="150"/>
                </a:lnTo>
                <a:lnTo>
                  <a:pt x="31" y="148"/>
                </a:lnTo>
                <a:lnTo>
                  <a:pt x="29" y="146"/>
                </a:lnTo>
                <a:lnTo>
                  <a:pt x="29" y="144"/>
                </a:lnTo>
                <a:lnTo>
                  <a:pt x="25" y="140"/>
                </a:lnTo>
                <a:lnTo>
                  <a:pt x="23" y="134"/>
                </a:lnTo>
                <a:lnTo>
                  <a:pt x="23" y="132"/>
                </a:lnTo>
                <a:lnTo>
                  <a:pt x="19" y="132"/>
                </a:lnTo>
                <a:lnTo>
                  <a:pt x="19" y="130"/>
                </a:lnTo>
                <a:lnTo>
                  <a:pt x="15" y="129"/>
                </a:lnTo>
                <a:lnTo>
                  <a:pt x="13" y="125"/>
                </a:lnTo>
                <a:lnTo>
                  <a:pt x="11" y="123"/>
                </a:lnTo>
                <a:lnTo>
                  <a:pt x="10" y="121"/>
                </a:lnTo>
                <a:lnTo>
                  <a:pt x="10" y="119"/>
                </a:lnTo>
                <a:lnTo>
                  <a:pt x="6" y="117"/>
                </a:lnTo>
                <a:lnTo>
                  <a:pt x="6" y="115"/>
                </a:lnTo>
                <a:lnTo>
                  <a:pt x="8" y="115"/>
                </a:lnTo>
                <a:lnTo>
                  <a:pt x="11" y="115"/>
                </a:lnTo>
                <a:lnTo>
                  <a:pt x="11" y="113"/>
                </a:lnTo>
                <a:lnTo>
                  <a:pt x="10" y="113"/>
                </a:lnTo>
                <a:lnTo>
                  <a:pt x="10" y="109"/>
                </a:lnTo>
                <a:lnTo>
                  <a:pt x="8" y="109"/>
                </a:lnTo>
                <a:lnTo>
                  <a:pt x="11" y="105"/>
                </a:lnTo>
                <a:lnTo>
                  <a:pt x="11" y="104"/>
                </a:lnTo>
                <a:lnTo>
                  <a:pt x="10" y="102"/>
                </a:lnTo>
                <a:lnTo>
                  <a:pt x="11" y="98"/>
                </a:lnTo>
                <a:lnTo>
                  <a:pt x="10" y="96"/>
                </a:lnTo>
                <a:lnTo>
                  <a:pt x="10" y="92"/>
                </a:lnTo>
                <a:lnTo>
                  <a:pt x="8" y="92"/>
                </a:lnTo>
                <a:lnTo>
                  <a:pt x="8" y="88"/>
                </a:lnTo>
                <a:lnTo>
                  <a:pt x="6" y="86"/>
                </a:lnTo>
                <a:lnTo>
                  <a:pt x="6" y="84"/>
                </a:lnTo>
                <a:lnTo>
                  <a:pt x="4" y="82"/>
                </a:lnTo>
                <a:lnTo>
                  <a:pt x="2" y="77"/>
                </a:lnTo>
                <a:lnTo>
                  <a:pt x="2" y="75"/>
                </a:lnTo>
                <a:lnTo>
                  <a:pt x="0" y="73"/>
                </a:lnTo>
                <a:lnTo>
                  <a:pt x="4" y="56"/>
                </a:lnTo>
                <a:lnTo>
                  <a:pt x="10" y="34"/>
                </a:lnTo>
                <a:lnTo>
                  <a:pt x="17" y="0"/>
                </a:lnTo>
                <a:lnTo>
                  <a:pt x="81" y="13"/>
                </a:lnTo>
                <a:lnTo>
                  <a:pt x="113" y="21"/>
                </a:lnTo>
                <a:lnTo>
                  <a:pt x="203" y="38"/>
                </a:lnTo>
                <a:lnTo>
                  <a:pt x="246" y="46"/>
                </a:lnTo>
                <a:lnTo>
                  <a:pt x="273" y="50"/>
                </a:lnTo>
                <a:lnTo>
                  <a:pt x="332" y="59"/>
                </a:lnTo>
                <a:lnTo>
                  <a:pt x="394" y="69"/>
                </a:lnTo>
                <a:lnTo>
                  <a:pt x="443" y="77"/>
                </a:lnTo>
                <a:lnTo>
                  <a:pt x="495" y="82"/>
                </a:lnTo>
                <a:lnTo>
                  <a:pt x="547" y="88"/>
                </a:lnTo>
                <a:lnTo>
                  <a:pt x="597" y="94"/>
                </a:lnTo>
                <a:lnTo>
                  <a:pt x="595" y="119"/>
                </a:lnTo>
                <a:lnTo>
                  <a:pt x="593" y="138"/>
                </a:lnTo>
                <a:lnTo>
                  <a:pt x="589" y="167"/>
                </a:lnTo>
                <a:lnTo>
                  <a:pt x="586" y="211"/>
                </a:lnTo>
                <a:lnTo>
                  <a:pt x="586" y="217"/>
                </a:lnTo>
                <a:lnTo>
                  <a:pt x="582" y="267"/>
                </a:lnTo>
                <a:lnTo>
                  <a:pt x="580" y="274"/>
                </a:lnTo>
                <a:lnTo>
                  <a:pt x="578" y="294"/>
                </a:lnTo>
                <a:lnTo>
                  <a:pt x="576" y="319"/>
                </a:lnTo>
                <a:lnTo>
                  <a:pt x="576" y="322"/>
                </a:lnTo>
                <a:lnTo>
                  <a:pt x="572" y="372"/>
                </a:lnTo>
                <a:lnTo>
                  <a:pt x="570" y="388"/>
                </a:lnTo>
                <a:lnTo>
                  <a:pt x="568" y="388"/>
                </a:lnTo>
                <a:lnTo>
                  <a:pt x="518" y="382"/>
                </a:lnTo>
                <a:lnTo>
                  <a:pt x="516" y="382"/>
                </a:lnTo>
                <a:lnTo>
                  <a:pt x="467" y="378"/>
                </a:lnTo>
                <a:lnTo>
                  <a:pt x="455" y="376"/>
                </a:lnTo>
                <a:lnTo>
                  <a:pt x="370" y="365"/>
                </a:lnTo>
                <a:lnTo>
                  <a:pt x="351" y="363"/>
                </a:lnTo>
                <a:lnTo>
                  <a:pt x="332" y="361"/>
                </a:lnTo>
                <a:lnTo>
                  <a:pt x="271" y="351"/>
                </a:lnTo>
                <a:lnTo>
                  <a:pt x="261" y="349"/>
                </a:lnTo>
                <a:lnTo>
                  <a:pt x="240" y="345"/>
                </a:lnTo>
                <a:lnTo>
                  <a:pt x="238" y="345"/>
                </a:lnTo>
                <a:lnTo>
                  <a:pt x="207" y="340"/>
                </a:lnTo>
                <a:lnTo>
                  <a:pt x="202" y="365"/>
                </a:lnTo>
                <a:lnTo>
                  <a:pt x="200" y="378"/>
                </a:lnTo>
                <a:lnTo>
                  <a:pt x="198" y="376"/>
                </a:lnTo>
                <a:lnTo>
                  <a:pt x="196" y="376"/>
                </a:lnTo>
                <a:lnTo>
                  <a:pt x="196" y="372"/>
                </a:lnTo>
                <a:lnTo>
                  <a:pt x="194" y="372"/>
                </a:lnTo>
                <a:lnTo>
                  <a:pt x="194" y="370"/>
                </a:lnTo>
                <a:lnTo>
                  <a:pt x="192" y="369"/>
                </a:lnTo>
                <a:lnTo>
                  <a:pt x="192" y="367"/>
                </a:lnTo>
                <a:lnTo>
                  <a:pt x="194" y="367"/>
                </a:lnTo>
                <a:lnTo>
                  <a:pt x="192" y="365"/>
                </a:lnTo>
                <a:lnTo>
                  <a:pt x="190" y="363"/>
                </a:lnTo>
                <a:lnTo>
                  <a:pt x="192" y="361"/>
                </a:lnTo>
                <a:lnTo>
                  <a:pt x="190" y="361"/>
                </a:lnTo>
                <a:lnTo>
                  <a:pt x="190" y="359"/>
                </a:lnTo>
                <a:lnTo>
                  <a:pt x="190" y="357"/>
                </a:lnTo>
                <a:lnTo>
                  <a:pt x="188" y="357"/>
                </a:lnTo>
                <a:lnTo>
                  <a:pt x="186" y="355"/>
                </a:lnTo>
                <a:lnTo>
                  <a:pt x="184" y="357"/>
                </a:lnTo>
                <a:lnTo>
                  <a:pt x="182" y="357"/>
                </a:lnTo>
                <a:lnTo>
                  <a:pt x="180" y="357"/>
                </a:lnTo>
                <a:close/>
              </a:path>
            </a:pathLst>
          </a:custGeom>
          <a:solidFill>
            <a:srgbClr val="944510"/>
          </a:solidFill>
          <a:ln w="6350">
            <a:solidFill>
              <a:srgbClr val="7B7B7B"/>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9" name="Freeform 7" descr="The state of ME shown on the United States map." title="ME"/>
          <p:cNvSpPr>
            <a:spLocks noEditPoints="1"/>
          </p:cNvSpPr>
          <p:nvPr/>
        </p:nvSpPr>
        <p:spPr bwMode="auto">
          <a:xfrm>
            <a:off x="7075508" y="1291809"/>
            <a:ext cx="473054" cy="752999"/>
          </a:xfrm>
          <a:custGeom>
            <a:avLst/>
            <a:gdLst>
              <a:gd name="T0" fmla="*/ 99 w 216"/>
              <a:gd name="T1" fmla="*/ 277 h 338"/>
              <a:gd name="T2" fmla="*/ 94 w 216"/>
              <a:gd name="T3" fmla="*/ 273 h 338"/>
              <a:gd name="T4" fmla="*/ 90 w 216"/>
              <a:gd name="T5" fmla="*/ 279 h 338"/>
              <a:gd name="T6" fmla="*/ 84 w 216"/>
              <a:gd name="T7" fmla="*/ 275 h 338"/>
              <a:gd name="T8" fmla="*/ 80 w 216"/>
              <a:gd name="T9" fmla="*/ 296 h 338"/>
              <a:gd name="T10" fmla="*/ 72 w 216"/>
              <a:gd name="T11" fmla="*/ 317 h 338"/>
              <a:gd name="T12" fmla="*/ 59 w 216"/>
              <a:gd name="T13" fmla="*/ 338 h 338"/>
              <a:gd name="T14" fmla="*/ 51 w 216"/>
              <a:gd name="T15" fmla="*/ 329 h 338"/>
              <a:gd name="T16" fmla="*/ 46 w 216"/>
              <a:gd name="T17" fmla="*/ 321 h 338"/>
              <a:gd name="T18" fmla="*/ 44 w 216"/>
              <a:gd name="T19" fmla="*/ 313 h 338"/>
              <a:gd name="T20" fmla="*/ 44 w 216"/>
              <a:gd name="T21" fmla="*/ 309 h 338"/>
              <a:gd name="T22" fmla="*/ 24 w 216"/>
              <a:gd name="T23" fmla="*/ 260 h 338"/>
              <a:gd name="T24" fmla="*/ 5 w 216"/>
              <a:gd name="T25" fmla="*/ 183 h 338"/>
              <a:gd name="T26" fmla="*/ 13 w 216"/>
              <a:gd name="T27" fmla="*/ 181 h 338"/>
              <a:gd name="T28" fmla="*/ 21 w 216"/>
              <a:gd name="T29" fmla="*/ 175 h 338"/>
              <a:gd name="T30" fmla="*/ 26 w 216"/>
              <a:gd name="T31" fmla="*/ 148 h 338"/>
              <a:gd name="T32" fmla="*/ 28 w 216"/>
              <a:gd name="T33" fmla="*/ 131 h 338"/>
              <a:gd name="T34" fmla="*/ 23 w 216"/>
              <a:gd name="T35" fmla="*/ 123 h 338"/>
              <a:gd name="T36" fmla="*/ 23 w 216"/>
              <a:gd name="T37" fmla="*/ 102 h 338"/>
              <a:gd name="T38" fmla="*/ 24 w 216"/>
              <a:gd name="T39" fmla="*/ 73 h 338"/>
              <a:gd name="T40" fmla="*/ 59 w 216"/>
              <a:gd name="T41" fmla="*/ 19 h 338"/>
              <a:gd name="T42" fmla="*/ 88 w 216"/>
              <a:gd name="T43" fmla="*/ 8 h 338"/>
              <a:gd name="T44" fmla="*/ 122 w 216"/>
              <a:gd name="T45" fmla="*/ 14 h 338"/>
              <a:gd name="T46" fmla="*/ 149 w 216"/>
              <a:gd name="T47" fmla="*/ 96 h 338"/>
              <a:gd name="T48" fmla="*/ 155 w 216"/>
              <a:gd name="T49" fmla="*/ 110 h 338"/>
              <a:gd name="T50" fmla="*/ 165 w 216"/>
              <a:gd name="T51" fmla="*/ 112 h 338"/>
              <a:gd name="T52" fmla="*/ 174 w 216"/>
              <a:gd name="T53" fmla="*/ 119 h 338"/>
              <a:gd name="T54" fmla="*/ 184 w 216"/>
              <a:gd name="T55" fmla="*/ 139 h 338"/>
              <a:gd name="T56" fmla="*/ 197 w 216"/>
              <a:gd name="T57" fmla="*/ 137 h 338"/>
              <a:gd name="T58" fmla="*/ 205 w 216"/>
              <a:gd name="T59" fmla="*/ 154 h 338"/>
              <a:gd name="T60" fmla="*/ 209 w 216"/>
              <a:gd name="T61" fmla="*/ 171 h 338"/>
              <a:gd name="T62" fmla="*/ 192 w 216"/>
              <a:gd name="T63" fmla="*/ 183 h 338"/>
              <a:gd name="T64" fmla="*/ 178 w 216"/>
              <a:gd name="T65" fmla="*/ 192 h 338"/>
              <a:gd name="T66" fmla="*/ 174 w 216"/>
              <a:gd name="T67" fmla="*/ 196 h 338"/>
              <a:gd name="T68" fmla="*/ 170 w 216"/>
              <a:gd name="T69" fmla="*/ 206 h 338"/>
              <a:gd name="T70" fmla="*/ 155 w 216"/>
              <a:gd name="T71" fmla="*/ 208 h 338"/>
              <a:gd name="T72" fmla="*/ 151 w 216"/>
              <a:gd name="T73" fmla="*/ 219 h 338"/>
              <a:gd name="T74" fmla="*/ 136 w 216"/>
              <a:gd name="T75" fmla="*/ 221 h 338"/>
              <a:gd name="T76" fmla="*/ 134 w 216"/>
              <a:gd name="T77" fmla="*/ 206 h 338"/>
              <a:gd name="T78" fmla="*/ 126 w 216"/>
              <a:gd name="T79" fmla="*/ 202 h 338"/>
              <a:gd name="T80" fmla="*/ 126 w 216"/>
              <a:gd name="T81" fmla="*/ 217 h 338"/>
              <a:gd name="T82" fmla="*/ 128 w 216"/>
              <a:gd name="T83" fmla="*/ 244 h 338"/>
              <a:gd name="T84" fmla="*/ 115 w 216"/>
              <a:gd name="T85" fmla="*/ 252 h 338"/>
              <a:gd name="T86" fmla="*/ 107 w 216"/>
              <a:gd name="T87" fmla="*/ 267 h 338"/>
              <a:gd name="T88" fmla="*/ 101 w 216"/>
              <a:gd name="T89" fmla="*/ 256 h 338"/>
              <a:gd name="T90" fmla="*/ 101 w 216"/>
              <a:gd name="T91" fmla="*/ 275 h 338"/>
              <a:gd name="T92" fmla="*/ 92 w 216"/>
              <a:gd name="T93" fmla="*/ 260 h 338"/>
              <a:gd name="T94" fmla="*/ 155 w 216"/>
              <a:gd name="T95" fmla="*/ 212 h 338"/>
              <a:gd name="T96" fmla="*/ 161 w 216"/>
              <a:gd name="T97" fmla="*/ 204 h 338"/>
              <a:gd name="T98" fmla="*/ 163 w 216"/>
              <a:gd name="T99" fmla="*/ 221 h 3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6"/>
              <a:gd name="T151" fmla="*/ 0 h 338"/>
              <a:gd name="T152" fmla="*/ 216 w 216"/>
              <a:gd name="T153" fmla="*/ 338 h 3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6" h="338">
                <a:moveTo>
                  <a:pt x="92" y="256"/>
                </a:moveTo>
                <a:lnTo>
                  <a:pt x="90" y="261"/>
                </a:lnTo>
                <a:lnTo>
                  <a:pt x="99" y="277"/>
                </a:lnTo>
                <a:lnTo>
                  <a:pt x="97" y="281"/>
                </a:lnTo>
                <a:lnTo>
                  <a:pt x="96" y="279"/>
                </a:lnTo>
                <a:lnTo>
                  <a:pt x="94" y="273"/>
                </a:lnTo>
                <a:lnTo>
                  <a:pt x="92" y="271"/>
                </a:lnTo>
                <a:lnTo>
                  <a:pt x="92" y="277"/>
                </a:lnTo>
                <a:lnTo>
                  <a:pt x="90" y="279"/>
                </a:lnTo>
                <a:lnTo>
                  <a:pt x="88" y="279"/>
                </a:lnTo>
                <a:lnTo>
                  <a:pt x="86" y="275"/>
                </a:lnTo>
                <a:lnTo>
                  <a:pt x="84" y="275"/>
                </a:lnTo>
                <a:lnTo>
                  <a:pt x="78" y="281"/>
                </a:lnTo>
                <a:lnTo>
                  <a:pt x="76" y="290"/>
                </a:lnTo>
                <a:lnTo>
                  <a:pt x="80" y="296"/>
                </a:lnTo>
                <a:lnTo>
                  <a:pt x="74" y="302"/>
                </a:lnTo>
                <a:lnTo>
                  <a:pt x="76" y="309"/>
                </a:lnTo>
                <a:lnTo>
                  <a:pt x="72" y="317"/>
                </a:lnTo>
                <a:lnTo>
                  <a:pt x="69" y="319"/>
                </a:lnTo>
                <a:lnTo>
                  <a:pt x="69" y="338"/>
                </a:lnTo>
                <a:lnTo>
                  <a:pt x="59" y="338"/>
                </a:lnTo>
                <a:lnTo>
                  <a:pt x="57" y="336"/>
                </a:lnTo>
                <a:lnTo>
                  <a:pt x="57" y="331"/>
                </a:lnTo>
                <a:lnTo>
                  <a:pt x="51" y="329"/>
                </a:lnTo>
                <a:lnTo>
                  <a:pt x="51" y="327"/>
                </a:lnTo>
                <a:lnTo>
                  <a:pt x="46" y="323"/>
                </a:lnTo>
                <a:lnTo>
                  <a:pt x="46" y="321"/>
                </a:lnTo>
                <a:lnTo>
                  <a:pt x="46" y="317"/>
                </a:lnTo>
                <a:lnTo>
                  <a:pt x="44" y="315"/>
                </a:lnTo>
                <a:lnTo>
                  <a:pt x="44" y="313"/>
                </a:lnTo>
                <a:lnTo>
                  <a:pt x="44" y="311"/>
                </a:lnTo>
                <a:lnTo>
                  <a:pt x="44" y="309"/>
                </a:lnTo>
                <a:lnTo>
                  <a:pt x="42" y="309"/>
                </a:lnTo>
                <a:lnTo>
                  <a:pt x="36" y="294"/>
                </a:lnTo>
                <a:lnTo>
                  <a:pt x="24" y="260"/>
                </a:lnTo>
                <a:lnTo>
                  <a:pt x="17" y="233"/>
                </a:lnTo>
                <a:lnTo>
                  <a:pt x="0" y="188"/>
                </a:lnTo>
                <a:lnTo>
                  <a:pt x="5" y="183"/>
                </a:lnTo>
                <a:lnTo>
                  <a:pt x="13" y="190"/>
                </a:lnTo>
                <a:lnTo>
                  <a:pt x="13" y="187"/>
                </a:lnTo>
                <a:lnTo>
                  <a:pt x="13" y="181"/>
                </a:lnTo>
                <a:lnTo>
                  <a:pt x="11" y="179"/>
                </a:lnTo>
                <a:lnTo>
                  <a:pt x="11" y="175"/>
                </a:lnTo>
                <a:lnTo>
                  <a:pt x="21" y="175"/>
                </a:lnTo>
                <a:lnTo>
                  <a:pt x="15" y="167"/>
                </a:lnTo>
                <a:lnTo>
                  <a:pt x="19" y="154"/>
                </a:lnTo>
                <a:lnTo>
                  <a:pt x="26" y="148"/>
                </a:lnTo>
                <a:lnTo>
                  <a:pt x="23" y="144"/>
                </a:lnTo>
                <a:lnTo>
                  <a:pt x="28" y="133"/>
                </a:lnTo>
                <a:lnTo>
                  <a:pt x="28" y="131"/>
                </a:lnTo>
                <a:lnTo>
                  <a:pt x="24" y="129"/>
                </a:lnTo>
                <a:lnTo>
                  <a:pt x="24" y="123"/>
                </a:lnTo>
                <a:lnTo>
                  <a:pt x="23" y="123"/>
                </a:lnTo>
                <a:lnTo>
                  <a:pt x="24" y="116"/>
                </a:lnTo>
                <a:lnTo>
                  <a:pt x="21" y="114"/>
                </a:lnTo>
                <a:lnTo>
                  <a:pt x="23" y="102"/>
                </a:lnTo>
                <a:lnTo>
                  <a:pt x="28" y="92"/>
                </a:lnTo>
                <a:lnTo>
                  <a:pt x="26" y="83"/>
                </a:lnTo>
                <a:lnTo>
                  <a:pt x="24" y="73"/>
                </a:lnTo>
                <a:lnTo>
                  <a:pt x="44" y="8"/>
                </a:lnTo>
                <a:lnTo>
                  <a:pt x="53" y="8"/>
                </a:lnTo>
                <a:lnTo>
                  <a:pt x="59" y="19"/>
                </a:lnTo>
                <a:lnTo>
                  <a:pt x="67" y="21"/>
                </a:lnTo>
                <a:lnTo>
                  <a:pt x="82" y="8"/>
                </a:lnTo>
                <a:lnTo>
                  <a:pt x="88" y="8"/>
                </a:lnTo>
                <a:lnTo>
                  <a:pt x="90" y="0"/>
                </a:lnTo>
                <a:lnTo>
                  <a:pt x="96" y="0"/>
                </a:lnTo>
                <a:lnTo>
                  <a:pt x="122" y="14"/>
                </a:lnTo>
                <a:lnTo>
                  <a:pt x="149" y="91"/>
                </a:lnTo>
                <a:lnTo>
                  <a:pt x="151" y="92"/>
                </a:lnTo>
                <a:lnTo>
                  <a:pt x="149" y="96"/>
                </a:lnTo>
                <a:lnTo>
                  <a:pt x="153" y="100"/>
                </a:lnTo>
                <a:lnTo>
                  <a:pt x="151" y="102"/>
                </a:lnTo>
                <a:lnTo>
                  <a:pt x="155" y="110"/>
                </a:lnTo>
                <a:lnTo>
                  <a:pt x="157" y="112"/>
                </a:lnTo>
                <a:lnTo>
                  <a:pt x="159" y="110"/>
                </a:lnTo>
                <a:lnTo>
                  <a:pt x="165" y="112"/>
                </a:lnTo>
                <a:lnTo>
                  <a:pt x="174" y="110"/>
                </a:lnTo>
                <a:lnTo>
                  <a:pt x="178" y="116"/>
                </a:lnTo>
                <a:lnTo>
                  <a:pt x="174" y="119"/>
                </a:lnTo>
                <a:lnTo>
                  <a:pt x="180" y="125"/>
                </a:lnTo>
                <a:lnTo>
                  <a:pt x="180" y="133"/>
                </a:lnTo>
                <a:lnTo>
                  <a:pt x="184" y="139"/>
                </a:lnTo>
                <a:lnTo>
                  <a:pt x="190" y="142"/>
                </a:lnTo>
                <a:lnTo>
                  <a:pt x="192" y="137"/>
                </a:lnTo>
                <a:lnTo>
                  <a:pt x="197" y="137"/>
                </a:lnTo>
                <a:lnTo>
                  <a:pt x="199" y="139"/>
                </a:lnTo>
                <a:lnTo>
                  <a:pt x="207" y="148"/>
                </a:lnTo>
                <a:lnTo>
                  <a:pt x="205" y="154"/>
                </a:lnTo>
                <a:lnTo>
                  <a:pt x="216" y="156"/>
                </a:lnTo>
                <a:lnTo>
                  <a:pt x="215" y="160"/>
                </a:lnTo>
                <a:lnTo>
                  <a:pt x="209" y="171"/>
                </a:lnTo>
                <a:lnTo>
                  <a:pt x="203" y="173"/>
                </a:lnTo>
                <a:lnTo>
                  <a:pt x="197" y="173"/>
                </a:lnTo>
                <a:lnTo>
                  <a:pt x="192" y="183"/>
                </a:lnTo>
                <a:lnTo>
                  <a:pt x="190" y="187"/>
                </a:lnTo>
                <a:lnTo>
                  <a:pt x="180" y="188"/>
                </a:lnTo>
                <a:lnTo>
                  <a:pt x="178" y="192"/>
                </a:lnTo>
                <a:lnTo>
                  <a:pt x="178" y="198"/>
                </a:lnTo>
                <a:lnTo>
                  <a:pt x="174" y="198"/>
                </a:lnTo>
                <a:lnTo>
                  <a:pt x="174" y="196"/>
                </a:lnTo>
                <a:lnTo>
                  <a:pt x="172" y="196"/>
                </a:lnTo>
                <a:lnTo>
                  <a:pt x="174" y="204"/>
                </a:lnTo>
                <a:lnTo>
                  <a:pt x="170" y="206"/>
                </a:lnTo>
                <a:lnTo>
                  <a:pt x="167" y="200"/>
                </a:lnTo>
                <a:lnTo>
                  <a:pt x="161" y="202"/>
                </a:lnTo>
                <a:lnTo>
                  <a:pt x="155" y="208"/>
                </a:lnTo>
                <a:lnTo>
                  <a:pt x="151" y="206"/>
                </a:lnTo>
                <a:lnTo>
                  <a:pt x="147" y="212"/>
                </a:lnTo>
                <a:lnTo>
                  <a:pt x="151" y="219"/>
                </a:lnTo>
                <a:lnTo>
                  <a:pt x="149" y="223"/>
                </a:lnTo>
                <a:lnTo>
                  <a:pt x="138" y="219"/>
                </a:lnTo>
                <a:lnTo>
                  <a:pt x="136" y="221"/>
                </a:lnTo>
                <a:lnTo>
                  <a:pt x="134" y="215"/>
                </a:lnTo>
                <a:lnTo>
                  <a:pt x="134" y="208"/>
                </a:lnTo>
                <a:lnTo>
                  <a:pt x="134" y="206"/>
                </a:lnTo>
                <a:lnTo>
                  <a:pt x="128" y="202"/>
                </a:lnTo>
                <a:lnTo>
                  <a:pt x="126" y="198"/>
                </a:lnTo>
                <a:lnTo>
                  <a:pt x="126" y="202"/>
                </a:lnTo>
                <a:lnTo>
                  <a:pt x="130" y="204"/>
                </a:lnTo>
                <a:lnTo>
                  <a:pt x="132" y="210"/>
                </a:lnTo>
                <a:lnTo>
                  <a:pt x="126" y="217"/>
                </a:lnTo>
                <a:lnTo>
                  <a:pt x="128" y="229"/>
                </a:lnTo>
                <a:lnTo>
                  <a:pt x="126" y="231"/>
                </a:lnTo>
                <a:lnTo>
                  <a:pt x="128" y="244"/>
                </a:lnTo>
                <a:lnTo>
                  <a:pt x="122" y="256"/>
                </a:lnTo>
                <a:lnTo>
                  <a:pt x="120" y="256"/>
                </a:lnTo>
                <a:lnTo>
                  <a:pt x="115" y="252"/>
                </a:lnTo>
                <a:lnTo>
                  <a:pt x="113" y="252"/>
                </a:lnTo>
                <a:lnTo>
                  <a:pt x="111" y="263"/>
                </a:lnTo>
                <a:lnTo>
                  <a:pt x="107" y="267"/>
                </a:lnTo>
                <a:lnTo>
                  <a:pt x="103" y="269"/>
                </a:lnTo>
                <a:lnTo>
                  <a:pt x="101" y="260"/>
                </a:lnTo>
                <a:lnTo>
                  <a:pt x="101" y="256"/>
                </a:lnTo>
                <a:lnTo>
                  <a:pt x="97" y="263"/>
                </a:lnTo>
                <a:lnTo>
                  <a:pt x="97" y="267"/>
                </a:lnTo>
                <a:lnTo>
                  <a:pt x="101" y="275"/>
                </a:lnTo>
                <a:lnTo>
                  <a:pt x="101" y="277"/>
                </a:lnTo>
                <a:lnTo>
                  <a:pt x="97" y="275"/>
                </a:lnTo>
                <a:lnTo>
                  <a:pt x="92" y="260"/>
                </a:lnTo>
                <a:lnTo>
                  <a:pt x="94" y="256"/>
                </a:lnTo>
                <a:lnTo>
                  <a:pt x="92" y="256"/>
                </a:lnTo>
                <a:close/>
                <a:moveTo>
                  <a:pt x="155" y="212"/>
                </a:moveTo>
                <a:lnTo>
                  <a:pt x="157" y="210"/>
                </a:lnTo>
                <a:lnTo>
                  <a:pt x="155" y="208"/>
                </a:lnTo>
                <a:lnTo>
                  <a:pt x="161" y="204"/>
                </a:lnTo>
                <a:lnTo>
                  <a:pt x="168" y="212"/>
                </a:lnTo>
                <a:lnTo>
                  <a:pt x="161" y="215"/>
                </a:lnTo>
                <a:lnTo>
                  <a:pt x="163" y="221"/>
                </a:lnTo>
                <a:lnTo>
                  <a:pt x="157" y="219"/>
                </a:lnTo>
                <a:lnTo>
                  <a:pt x="155" y="212"/>
                </a:lnTo>
                <a:close/>
              </a:path>
            </a:pathLst>
          </a:custGeom>
          <a:solidFill>
            <a:srgbClr val="94451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0" name="Freeform 8" descr="The state of North Dakota shown in a map of the United States." title="North Dakota"/>
          <p:cNvSpPr>
            <a:spLocks/>
          </p:cNvSpPr>
          <p:nvPr/>
        </p:nvSpPr>
        <p:spPr bwMode="auto">
          <a:xfrm>
            <a:off x="3365536" y="1472261"/>
            <a:ext cx="845365" cy="543585"/>
          </a:xfrm>
          <a:custGeom>
            <a:avLst/>
            <a:gdLst>
              <a:gd name="T0" fmla="*/ 223 w 386"/>
              <a:gd name="T1" fmla="*/ 240 h 244"/>
              <a:gd name="T2" fmla="*/ 106 w 386"/>
              <a:gd name="T3" fmla="*/ 234 h 244"/>
              <a:gd name="T4" fmla="*/ 0 w 386"/>
              <a:gd name="T5" fmla="*/ 225 h 244"/>
              <a:gd name="T6" fmla="*/ 6 w 386"/>
              <a:gd name="T7" fmla="*/ 173 h 244"/>
              <a:gd name="T8" fmla="*/ 13 w 386"/>
              <a:gd name="T9" fmla="*/ 73 h 244"/>
              <a:gd name="T10" fmla="*/ 21 w 386"/>
              <a:gd name="T11" fmla="*/ 0 h 244"/>
              <a:gd name="T12" fmla="*/ 146 w 386"/>
              <a:gd name="T13" fmla="*/ 10 h 244"/>
              <a:gd name="T14" fmla="*/ 267 w 386"/>
              <a:gd name="T15" fmla="*/ 15 h 244"/>
              <a:gd name="T16" fmla="*/ 355 w 386"/>
              <a:gd name="T17" fmla="*/ 21 h 244"/>
              <a:gd name="T18" fmla="*/ 357 w 386"/>
              <a:gd name="T19" fmla="*/ 31 h 244"/>
              <a:gd name="T20" fmla="*/ 357 w 386"/>
              <a:gd name="T21" fmla="*/ 33 h 244"/>
              <a:gd name="T22" fmla="*/ 359 w 386"/>
              <a:gd name="T23" fmla="*/ 36 h 244"/>
              <a:gd name="T24" fmla="*/ 359 w 386"/>
              <a:gd name="T25" fmla="*/ 40 h 244"/>
              <a:gd name="T26" fmla="*/ 359 w 386"/>
              <a:gd name="T27" fmla="*/ 44 h 244"/>
              <a:gd name="T28" fmla="*/ 357 w 386"/>
              <a:gd name="T29" fmla="*/ 48 h 244"/>
              <a:gd name="T30" fmla="*/ 357 w 386"/>
              <a:gd name="T31" fmla="*/ 50 h 244"/>
              <a:gd name="T32" fmla="*/ 357 w 386"/>
              <a:gd name="T33" fmla="*/ 52 h 244"/>
              <a:gd name="T34" fmla="*/ 359 w 386"/>
              <a:gd name="T35" fmla="*/ 54 h 244"/>
              <a:gd name="T36" fmla="*/ 359 w 386"/>
              <a:gd name="T37" fmla="*/ 59 h 244"/>
              <a:gd name="T38" fmla="*/ 359 w 386"/>
              <a:gd name="T39" fmla="*/ 61 h 244"/>
              <a:gd name="T40" fmla="*/ 359 w 386"/>
              <a:gd name="T41" fmla="*/ 63 h 244"/>
              <a:gd name="T42" fmla="*/ 357 w 386"/>
              <a:gd name="T43" fmla="*/ 67 h 244"/>
              <a:gd name="T44" fmla="*/ 359 w 386"/>
              <a:gd name="T45" fmla="*/ 69 h 244"/>
              <a:gd name="T46" fmla="*/ 359 w 386"/>
              <a:gd name="T47" fmla="*/ 71 h 244"/>
              <a:gd name="T48" fmla="*/ 359 w 386"/>
              <a:gd name="T49" fmla="*/ 73 h 244"/>
              <a:gd name="T50" fmla="*/ 357 w 386"/>
              <a:gd name="T51" fmla="*/ 75 h 244"/>
              <a:gd name="T52" fmla="*/ 357 w 386"/>
              <a:gd name="T53" fmla="*/ 77 h 244"/>
              <a:gd name="T54" fmla="*/ 359 w 386"/>
              <a:gd name="T55" fmla="*/ 79 h 244"/>
              <a:gd name="T56" fmla="*/ 359 w 386"/>
              <a:gd name="T57" fmla="*/ 83 h 244"/>
              <a:gd name="T58" fmla="*/ 361 w 386"/>
              <a:gd name="T59" fmla="*/ 88 h 244"/>
              <a:gd name="T60" fmla="*/ 363 w 386"/>
              <a:gd name="T61" fmla="*/ 100 h 244"/>
              <a:gd name="T62" fmla="*/ 365 w 386"/>
              <a:gd name="T63" fmla="*/ 106 h 244"/>
              <a:gd name="T64" fmla="*/ 369 w 386"/>
              <a:gd name="T65" fmla="*/ 113 h 244"/>
              <a:gd name="T66" fmla="*/ 372 w 386"/>
              <a:gd name="T67" fmla="*/ 121 h 244"/>
              <a:gd name="T68" fmla="*/ 371 w 386"/>
              <a:gd name="T69" fmla="*/ 127 h 244"/>
              <a:gd name="T70" fmla="*/ 371 w 386"/>
              <a:gd name="T71" fmla="*/ 132 h 244"/>
              <a:gd name="T72" fmla="*/ 372 w 386"/>
              <a:gd name="T73" fmla="*/ 136 h 244"/>
              <a:gd name="T74" fmla="*/ 372 w 386"/>
              <a:gd name="T75" fmla="*/ 142 h 244"/>
              <a:gd name="T76" fmla="*/ 372 w 386"/>
              <a:gd name="T77" fmla="*/ 148 h 244"/>
              <a:gd name="T78" fmla="*/ 372 w 386"/>
              <a:gd name="T79" fmla="*/ 159 h 244"/>
              <a:gd name="T80" fmla="*/ 372 w 386"/>
              <a:gd name="T81" fmla="*/ 165 h 244"/>
              <a:gd name="T82" fmla="*/ 374 w 386"/>
              <a:gd name="T83" fmla="*/ 167 h 244"/>
              <a:gd name="T84" fmla="*/ 374 w 386"/>
              <a:gd name="T85" fmla="*/ 171 h 244"/>
              <a:gd name="T86" fmla="*/ 374 w 386"/>
              <a:gd name="T87" fmla="*/ 175 h 244"/>
              <a:gd name="T88" fmla="*/ 374 w 386"/>
              <a:gd name="T89" fmla="*/ 182 h 244"/>
              <a:gd name="T90" fmla="*/ 374 w 386"/>
              <a:gd name="T91" fmla="*/ 194 h 244"/>
              <a:gd name="T92" fmla="*/ 376 w 386"/>
              <a:gd name="T93" fmla="*/ 196 h 244"/>
              <a:gd name="T94" fmla="*/ 378 w 386"/>
              <a:gd name="T95" fmla="*/ 207 h 244"/>
              <a:gd name="T96" fmla="*/ 382 w 386"/>
              <a:gd name="T97" fmla="*/ 213 h 244"/>
              <a:gd name="T98" fmla="*/ 384 w 386"/>
              <a:gd name="T99" fmla="*/ 225 h 244"/>
              <a:gd name="T100" fmla="*/ 386 w 386"/>
              <a:gd name="T101" fmla="*/ 232 h 244"/>
              <a:gd name="T102" fmla="*/ 386 w 386"/>
              <a:gd name="T103" fmla="*/ 244 h 244"/>
              <a:gd name="T104" fmla="*/ 311 w 386"/>
              <a:gd name="T105" fmla="*/ 244 h 2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6"/>
              <a:gd name="T160" fmla="*/ 0 h 244"/>
              <a:gd name="T161" fmla="*/ 386 w 386"/>
              <a:gd name="T162" fmla="*/ 244 h 2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6" h="244">
                <a:moveTo>
                  <a:pt x="273" y="242"/>
                </a:moveTo>
                <a:lnTo>
                  <a:pt x="259" y="242"/>
                </a:lnTo>
                <a:lnTo>
                  <a:pt x="223" y="240"/>
                </a:lnTo>
                <a:lnTo>
                  <a:pt x="215" y="240"/>
                </a:lnTo>
                <a:lnTo>
                  <a:pt x="182" y="238"/>
                </a:lnTo>
                <a:lnTo>
                  <a:pt x="106" y="234"/>
                </a:lnTo>
                <a:lnTo>
                  <a:pt x="58" y="230"/>
                </a:lnTo>
                <a:lnTo>
                  <a:pt x="54" y="230"/>
                </a:lnTo>
                <a:lnTo>
                  <a:pt x="0" y="225"/>
                </a:lnTo>
                <a:lnTo>
                  <a:pt x="2" y="200"/>
                </a:lnTo>
                <a:lnTo>
                  <a:pt x="4" y="180"/>
                </a:lnTo>
                <a:lnTo>
                  <a:pt x="6" y="173"/>
                </a:lnTo>
                <a:lnTo>
                  <a:pt x="10" y="123"/>
                </a:lnTo>
                <a:lnTo>
                  <a:pt x="10" y="117"/>
                </a:lnTo>
                <a:lnTo>
                  <a:pt x="13" y="73"/>
                </a:lnTo>
                <a:lnTo>
                  <a:pt x="17" y="44"/>
                </a:lnTo>
                <a:lnTo>
                  <a:pt x="19" y="25"/>
                </a:lnTo>
                <a:lnTo>
                  <a:pt x="21" y="0"/>
                </a:lnTo>
                <a:lnTo>
                  <a:pt x="75" y="4"/>
                </a:lnTo>
                <a:lnTo>
                  <a:pt x="119" y="8"/>
                </a:lnTo>
                <a:lnTo>
                  <a:pt x="146" y="10"/>
                </a:lnTo>
                <a:lnTo>
                  <a:pt x="209" y="13"/>
                </a:lnTo>
                <a:lnTo>
                  <a:pt x="242" y="13"/>
                </a:lnTo>
                <a:lnTo>
                  <a:pt x="267" y="15"/>
                </a:lnTo>
                <a:lnTo>
                  <a:pt x="319" y="17"/>
                </a:lnTo>
                <a:lnTo>
                  <a:pt x="353" y="17"/>
                </a:lnTo>
                <a:lnTo>
                  <a:pt x="355" y="21"/>
                </a:lnTo>
                <a:lnTo>
                  <a:pt x="357" y="27"/>
                </a:lnTo>
                <a:lnTo>
                  <a:pt x="357" y="29"/>
                </a:lnTo>
                <a:lnTo>
                  <a:pt x="357" y="31"/>
                </a:lnTo>
                <a:lnTo>
                  <a:pt x="357" y="33"/>
                </a:lnTo>
                <a:lnTo>
                  <a:pt x="359" y="35"/>
                </a:lnTo>
                <a:lnTo>
                  <a:pt x="357" y="35"/>
                </a:lnTo>
                <a:lnTo>
                  <a:pt x="359" y="36"/>
                </a:lnTo>
                <a:lnTo>
                  <a:pt x="359" y="38"/>
                </a:lnTo>
                <a:lnTo>
                  <a:pt x="359" y="40"/>
                </a:lnTo>
                <a:lnTo>
                  <a:pt x="361" y="40"/>
                </a:lnTo>
                <a:lnTo>
                  <a:pt x="359" y="44"/>
                </a:lnTo>
                <a:lnTo>
                  <a:pt x="359" y="46"/>
                </a:lnTo>
                <a:lnTo>
                  <a:pt x="357" y="46"/>
                </a:lnTo>
                <a:lnTo>
                  <a:pt x="357" y="48"/>
                </a:lnTo>
                <a:lnTo>
                  <a:pt x="357" y="50"/>
                </a:lnTo>
                <a:lnTo>
                  <a:pt x="357" y="52"/>
                </a:lnTo>
                <a:lnTo>
                  <a:pt x="357" y="54"/>
                </a:lnTo>
                <a:lnTo>
                  <a:pt x="359" y="54"/>
                </a:lnTo>
                <a:lnTo>
                  <a:pt x="357" y="59"/>
                </a:lnTo>
                <a:lnTo>
                  <a:pt x="359" y="59"/>
                </a:lnTo>
                <a:lnTo>
                  <a:pt x="357" y="59"/>
                </a:lnTo>
                <a:lnTo>
                  <a:pt x="357" y="61"/>
                </a:lnTo>
                <a:lnTo>
                  <a:pt x="359" y="61"/>
                </a:lnTo>
                <a:lnTo>
                  <a:pt x="357" y="63"/>
                </a:lnTo>
                <a:lnTo>
                  <a:pt x="359" y="63"/>
                </a:lnTo>
                <a:lnTo>
                  <a:pt x="357" y="65"/>
                </a:lnTo>
                <a:lnTo>
                  <a:pt x="359" y="65"/>
                </a:lnTo>
                <a:lnTo>
                  <a:pt x="357" y="67"/>
                </a:lnTo>
                <a:lnTo>
                  <a:pt x="359" y="67"/>
                </a:lnTo>
                <a:lnTo>
                  <a:pt x="359" y="69"/>
                </a:lnTo>
                <a:lnTo>
                  <a:pt x="359" y="71"/>
                </a:lnTo>
                <a:lnTo>
                  <a:pt x="357" y="71"/>
                </a:lnTo>
                <a:lnTo>
                  <a:pt x="359" y="73"/>
                </a:lnTo>
                <a:lnTo>
                  <a:pt x="359" y="75"/>
                </a:lnTo>
                <a:lnTo>
                  <a:pt x="357" y="75"/>
                </a:lnTo>
                <a:lnTo>
                  <a:pt x="359" y="77"/>
                </a:lnTo>
                <a:lnTo>
                  <a:pt x="357" y="77"/>
                </a:lnTo>
                <a:lnTo>
                  <a:pt x="357" y="79"/>
                </a:lnTo>
                <a:lnTo>
                  <a:pt x="359" y="79"/>
                </a:lnTo>
                <a:lnTo>
                  <a:pt x="357" y="81"/>
                </a:lnTo>
                <a:lnTo>
                  <a:pt x="359" y="81"/>
                </a:lnTo>
                <a:lnTo>
                  <a:pt x="359" y="83"/>
                </a:lnTo>
                <a:lnTo>
                  <a:pt x="359" y="84"/>
                </a:lnTo>
                <a:lnTo>
                  <a:pt x="359" y="86"/>
                </a:lnTo>
                <a:lnTo>
                  <a:pt x="361" y="88"/>
                </a:lnTo>
                <a:lnTo>
                  <a:pt x="363" y="94"/>
                </a:lnTo>
                <a:lnTo>
                  <a:pt x="363" y="98"/>
                </a:lnTo>
                <a:lnTo>
                  <a:pt x="363" y="100"/>
                </a:lnTo>
                <a:lnTo>
                  <a:pt x="365" y="102"/>
                </a:lnTo>
                <a:lnTo>
                  <a:pt x="365" y="104"/>
                </a:lnTo>
                <a:lnTo>
                  <a:pt x="365" y="106"/>
                </a:lnTo>
                <a:lnTo>
                  <a:pt x="367" y="107"/>
                </a:lnTo>
                <a:lnTo>
                  <a:pt x="369" y="109"/>
                </a:lnTo>
                <a:lnTo>
                  <a:pt x="369" y="113"/>
                </a:lnTo>
                <a:lnTo>
                  <a:pt x="371" y="115"/>
                </a:lnTo>
                <a:lnTo>
                  <a:pt x="371" y="119"/>
                </a:lnTo>
                <a:lnTo>
                  <a:pt x="372" y="121"/>
                </a:lnTo>
                <a:lnTo>
                  <a:pt x="371" y="125"/>
                </a:lnTo>
                <a:lnTo>
                  <a:pt x="372" y="125"/>
                </a:lnTo>
                <a:lnTo>
                  <a:pt x="371" y="127"/>
                </a:lnTo>
                <a:lnTo>
                  <a:pt x="372" y="129"/>
                </a:lnTo>
                <a:lnTo>
                  <a:pt x="371" y="131"/>
                </a:lnTo>
                <a:lnTo>
                  <a:pt x="371" y="132"/>
                </a:lnTo>
                <a:lnTo>
                  <a:pt x="371" y="134"/>
                </a:lnTo>
                <a:lnTo>
                  <a:pt x="372" y="134"/>
                </a:lnTo>
                <a:lnTo>
                  <a:pt x="372" y="136"/>
                </a:lnTo>
                <a:lnTo>
                  <a:pt x="371" y="138"/>
                </a:lnTo>
                <a:lnTo>
                  <a:pt x="372" y="140"/>
                </a:lnTo>
                <a:lnTo>
                  <a:pt x="372" y="142"/>
                </a:lnTo>
                <a:lnTo>
                  <a:pt x="372" y="144"/>
                </a:lnTo>
                <a:lnTo>
                  <a:pt x="371" y="146"/>
                </a:lnTo>
                <a:lnTo>
                  <a:pt x="372" y="148"/>
                </a:lnTo>
                <a:lnTo>
                  <a:pt x="372" y="154"/>
                </a:lnTo>
                <a:lnTo>
                  <a:pt x="372" y="159"/>
                </a:lnTo>
                <a:lnTo>
                  <a:pt x="372" y="163"/>
                </a:lnTo>
                <a:lnTo>
                  <a:pt x="372" y="165"/>
                </a:lnTo>
                <a:lnTo>
                  <a:pt x="372" y="167"/>
                </a:lnTo>
                <a:lnTo>
                  <a:pt x="374" y="167"/>
                </a:lnTo>
                <a:lnTo>
                  <a:pt x="374" y="169"/>
                </a:lnTo>
                <a:lnTo>
                  <a:pt x="374" y="171"/>
                </a:lnTo>
                <a:lnTo>
                  <a:pt x="376" y="171"/>
                </a:lnTo>
                <a:lnTo>
                  <a:pt x="374" y="175"/>
                </a:lnTo>
                <a:lnTo>
                  <a:pt x="374" y="177"/>
                </a:lnTo>
                <a:lnTo>
                  <a:pt x="374" y="179"/>
                </a:lnTo>
                <a:lnTo>
                  <a:pt x="374" y="182"/>
                </a:lnTo>
                <a:lnTo>
                  <a:pt x="374" y="188"/>
                </a:lnTo>
                <a:lnTo>
                  <a:pt x="374" y="190"/>
                </a:lnTo>
                <a:lnTo>
                  <a:pt x="374" y="194"/>
                </a:lnTo>
                <a:lnTo>
                  <a:pt x="374" y="196"/>
                </a:lnTo>
                <a:lnTo>
                  <a:pt x="376" y="196"/>
                </a:lnTo>
                <a:lnTo>
                  <a:pt x="376" y="203"/>
                </a:lnTo>
                <a:lnTo>
                  <a:pt x="378" y="205"/>
                </a:lnTo>
                <a:lnTo>
                  <a:pt x="378" y="207"/>
                </a:lnTo>
                <a:lnTo>
                  <a:pt x="378" y="209"/>
                </a:lnTo>
                <a:lnTo>
                  <a:pt x="380" y="213"/>
                </a:lnTo>
                <a:lnTo>
                  <a:pt x="382" y="213"/>
                </a:lnTo>
                <a:lnTo>
                  <a:pt x="384" y="215"/>
                </a:lnTo>
                <a:lnTo>
                  <a:pt x="384" y="223"/>
                </a:lnTo>
                <a:lnTo>
                  <a:pt x="384" y="225"/>
                </a:lnTo>
                <a:lnTo>
                  <a:pt x="386" y="227"/>
                </a:lnTo>
                <a:lnTo>
                  <a:pt x="386" y="232"/>
                </a:lnTo>
                <a:lnTo>
                  <a:pt x="384" y="238"/>
                </a:lnTo>
                <a:lnTo>
                  <a:pt x="386" y="244"/>
                </a:lnTo>
                <a:lnTo>
                  <a:pt x="351" y="244"/>
                </a:lnTo>
                <a:lnTo>
                  <a:pt x="313" y="244"/>
                </a:lnTo>
                <a:lnTo>
                  <a:pt x="311" y="244"/>
                </a:lnTo>
                <a:lnTo>
                  <a:pt x="273" y="242"/>
                </a:lnTo>
                <a:close/>
              </a:path>
            </a:pathLst>
          </a:custGeom>
          <a:solidFill>
            <a:srgbClr val="944510"/>
          </a:solidFill>
          <a:ln w="6350">
            <a:solidFill>
              <a:srgbClr val="7B7B7B"/>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1" name="Freeform 9" descr="The state of SD shown on the United States map." title="SD"/>
          <p:cNvSpPr>
            <a:spLocks/>
          </p:cNvSpPr>
          <p:nvPr/>
        </p:nvSpPr>
        <p:spPr bwMode="auto">
          <a:xfrm>
            <a:off x="3319545" y="1973518"/>
            <a:ext cx="900117" cy="610419"/>
          </a:xfrm>
          <a:custGeom>
            <a:avLst/>
            <a:gdLst>
              <a:gd name="T0" fmla="*/ 31 w 411"/>
              <a:gd name="T1" fmla="*/ 218 h 274"/>
              <a:gd name="T2" fmla="*/ 4 w 411"/>
              <a:gd name="T3" fmla="*/ 178 h 274"/>
              <a:gd name="T4" fmla="*/ 8 w 411"/>
              <a:gd name="T5" fmla="*/ 128 h 274"/>
              <a:gd name="T6" fmla="*/ 15 w 411"/>
              <a:gd name="T7" fmla="*/ 69 h 274"/>
              <a:gd name="T8" fmla="*/ 21 w 411"/>
              <a:gd name="T9" fmla="*/ 0 h 274"/>
              <a:gd name="T10" fmla="*/ 127 w 411"/>
              <a:gd name="T11" fmla="*/ 9 h 274"/>
              <a:gd name="T12" fmla="*/ 244 w 411"/>
              <a:gd name="T13" fmla="*/ 15 h 274"/>
              <a:gd name="T14" fmla="*/ 332 w 411"/>
              <a:gd name="T15" fmla="*/ 19 h 274"/>
              <a:gd name="T16" fmla="*/ 407 w 411"/>
              <a:gd name="T17" fmla="*/ 19 h 274"/>
              <a:gd name="T18" fmla="*/ 401 w 411"/>
              <a:gd name="T19" fmla="*/ 34 h 274"/>
              <a:gd name="T20" fmla="*/ 392 w 411"/>
              <a:gd name="T21" fmla="*/ 46 h 274"/>
              <a:gd name="T22" fmla="*/ 399 w 411"/>
              <a:gd name="T23" fmla="*/ 57 h 274"/>
              <a:gd name="T24" fmla="*/ 411 w 411"/>
              <a:gd name="T25" fmla="*/ 65 h 274"/>
              <a:gd name="T26" fmla="*/ 411 w 411"/>
              <a:gd name="T27" fmla="*/ 90 h 274"/>
              <a:gd name="T28" fmla="*/ 411 w 411"/>
              <a:gd name="T29" fmla="*/ 122 h 274"/>
              <a:gd name="T30" fmla="*/ 411 w 411"/>
              <a:gd name="T31" fmla="*/ 199 h 274"/>
              <a:gd name="T32" fmla="*/ 403 w 411"/>
              <a:gd name="T33" fmla="*/ 203 h 274"/>
              <a:gd name="T34" fmla="*/ 407 w 411"/>
              <a:gd name="T35" fmla="*/ 209 h 274"/>
              <a:gd name="T36" fmla="*/ 405 w 411"/>
              <a:gd name="T37" fmla="*/ 217 h 274"/>
              <a:gd name="T38" fmla="*/ 405 w 411"/>
              <a:gd name="T39" fmla="*/ 218 h 274"/>
              <a:gd name="T40" fmla="*/ 411 w 411"/>
              <a:gd name="T41" fmla="*/ 226 h 274"/>
              <a:gd name="T42" fmla="*/ 409 w 411"/>
              <a:gd name="T43" fmla="*/ 232 h 274"/>
              <a:gd name="T44" fmla="*/ 407 w 411"/>
              <a:gd name="T45" fmla="*/ 238 h 274"/>
              <a:gd name="T46" fmla="*/ 407 w 411"/>
              <a:gd name="T47" fmla="*/ 243 h 274"/>
              <a:gd name="T48" fmla="*/ 403 w 411"/>
              <a:gd name="T49" fmla="*/ 247 h 274"/>
              <a:gd name="T50" fmla="*/ 401 w 411"/>
              <a:gd name="T51" fmla="*/ 255 h 274"/>
              <a:gd name="T52" fmla="*/ 405 w 411"/>
              <a:gd name="T53" fmla="*/ 261 h 274"/>
              <a:gd name="T54" fmla="*/ 409 w 411"/>
              <a:gd name="T55" fmla="*/ 266 h 274"/>
              <a:gd name="T56" fmla="*/ 411 w 411"/>
              <a:gd name="T57" fmla="*/ 274 h 274"/>
              <a:gd name="T58" fmla="*/ 403 w 411"/>
              <a:gd name="T59" fmla="*/ 270 h 274"/>
              <a:gd name="T60" fmla="*/ 401 w 411"/>
              <a:gd name="T61" fmla="*/ 268 h 274"/>
              <a:gd name="T62" fmla="*/ 397 w 411"/>
              <a:gd name="T63" fmla="*/ 263 h 274"/>
              <a:gd name="T64" fmla="*/ 392 w 411"/>
              <a:gd name="T65" fmla="*/ 261 h 274"/>
              <a:gd name="T66" fmla="*/ 386 w 411"/>
              <a:gd name="T67" fmla="*/ 255 h 274"/>
              <a:gd name="T68" fmla="*/ 382 w 411"/>
              <a:gd name="T69" fmla="*/ 253 h 274"/>
              <a:gd name="T70" fmla="*/ 374 w 411"/>
              <a:gd name="T71" fmla="*/ 251 h 274"/>
              <a:gd name="T72" fmla="*/ 368 w 411"/>
              <a:gd name="T73" fmla="*/ 247 h 274"/>
              <a:gd name="T74" fmla="*/ 365 w 411"/>
              <a:gd name="T75" fmla="*/ 245 h 274"/>
              <a:gd name="T76" fmla="*/ 355 w 411"/>
              <a:gd name="T77" fmla="*/ 245 h 274"/>
              <a:gd name="T78" fmla="*/ 347 w 411"/>
              <a:gd name="T79" fmla="*/ 245 h 274"/>
              <a:gd name="T80" fmla="*/ 340 w 411"/>
              <a:gd name="T81" fmla="*/ 245 h 274"/>
              <a:gd name="T82" fmla="*/ 334 w 411"/>
              <a:gd name="T83" fmla="*/ 245 h 274"/>
              <a:gd name="T84" fmla="*/ 328 w 411"/>
              <a:gd name="T85" fmla="*/ 251 h 274"/>
              <a:gd name="T86" fmla="*/ 320 w 411"/>
              <a:gd name="T87" fmla="*/ 249 h 274"/>
              <a:gd name="T88" fmla="*/ 319 w 411"/>
              <a:gd name="T89" fmla="*/ 245 h 274"/>
              <a:gd name="T90" fmla="*/ 303 w 411"/>
              <a:gd name="T91" fmla="*/ 238 h 274"/>
              <a:gd name="T92" fmla="*/ 244 w 411"/>
              <a:gd name="T93" fmla="*/ 232 h 274"/>
              <a:gd name="T94" fmla="*/ 107 w 411"/>
              <a:gd name="T95" fmla="*/ 224 h 2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1"/>
              <a:gd name="T145" fmla="*/ 0 h 274"/>
              <a:gd name="T146" fmla="*/ 411 w 411"/>
              <a:gd name="T147" fmla="*/ 274 h 2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1" h="274">
                <a:moveTo>
                  <a:pt x="69" y="222"/>
                </a:moveTo>
                <a:lnTo>
                  <a:pt x="57" y="220"/>
                </a:lnTo>
                <a:lnTo>
                  <a:pt x="31" y="218"/>
                </a:lnTo>
                <a:lnTo>
                  <a:pt x="0" y="215"/>
                </a:lnTo>
                <a:lnTo>
                  <a:pt x="4" y="180"/>
                </a:lnTo>
                <a:lnTo>
                  <a:pt x="4" y="178"/>
                </a:lnTo>
                <a:lnTo>
                  <a:pt x="6" y="153"/>
                </a:lnTo>
                <a:lnTo>
                  <a:pt x="8" y="132"/>
                </a:lnTo>
                <a:lnTo>
                  <a:pt x="8" y="128"/>
                </a:lnTo>
                <a:lnTo>
                  <a:pt x="11" y="99"/>
                </a:lnTo>
                <a:lnTo>
                  <a:pt x="13" y="69"/>
                </a:lnTo>
                <a:lnTo>
                  <a:pt x="15" y="69"/>
                </a:lnTo>
                <a:lnTo>
                  <a:pt x="17" y="53"/>
                </a:lnTo>
                <a:lnTo>
                  <a:pt x="21" y="3"/>
                </a:lnTo>
                <a:lnTo>
                  <a:pt x="21" y="0"/>
                </a:lnTo>
                <a:lnTo>
                  <a:pt x="75" y="5"/>
                </a:lnTo>
                <a:lnTo>
                  <a:pt x="79" y="5"/>
                </a:lnTo>
                <a:lnTo>
                  <a:pt x="127" y="9"/>
                </a:lnTo>
                <a:lnTo>
                  <a:pt x="203" y="13"/>
                </a:lnTo>
                <a:lnTo>
                  <a:pt x="236" y="15"/>
                </a:lnTo>
                <a:lnTo>
                  <a:pt x="244" y="15"/>
                </a:lnTo>
                <a:lnTo>
                  <a:pt x="280" y="17"/>
                </a:lnTo>
                <a:lnTo>
                  <a:pt x="294" y="17"/>
                </a:lnTo>
                <a:lnTo>
                  <a:pt x="332" y="19"/>
                </a:lnTo>
                <a:lnTo>
                  <a:pt x="334" y="19"/>
                </a:lnTo>
                <a:lnTo>
                  <a:pt x="372" y="19"/>
                </a:lnTo>
                <a:lnTo>
                  <a:pt x="407" y="19"/>
                </a:lnTo>
                <a:lnTo>
                  <a:pt x="405" y="28"/>
                </a:lnTo>
                <a:lnTo>
                  <a:pt x="401" y="34"/>
                </a:lnTo>
                <a:lnTo>
                  <a:pt x="392" y="40"/>
                </a:lnTo>
                <a:lnTo>
                  <a:pt x="392" y="44"/>
                </a:lnTo>
                <a:lnTo>
                  <a:pt x="392" y="46"/>
                </a:lnTo>
                <a:lnTo>
                  <a:pt x="395" y="50"/>
                </a:lnTo>
                <a:lnTo>
                  <a:pt x="397" y="55"/>
                </a:lnTo>
                <a:lnTo>
                  <a:pt x="399" y="57"/>
                </a:lnTo>
                <a:lnTo>
                  <a:pt x="403" y="59"/>
                </a:lnTo>
                <a:lnTo>
                  <a:pt x="407" y="61"/>
                </a:lnTo>
                <a:lnTo>
                  <a:pt x="411" y="65"/>
                </a:lnTo>
                <a:lnTo>
                  <a:pt x="411" y="67"/>
                </a:lnTo>
                <a:lnTo>
                  <a:pt x="411" y="69"/>
                </a:lnTo>
                <a:lnTo>
                  <a:pt x="411" y="90"/>
                </a:lnTo>
                <a:lnTo>
                  <a:pt x="411" y="103"/>
                </a:lnTo>
                <a:lnTo>
                  <a:pt x="411" y="117"/>
                </a:lnTo>
                <a:lnTo>
                  <a:pt x="411" y="122"/>
                </a:lnTo>
                <a:lnTo>
                  <a:pt x="411" y="147"/>
                </a:lnTo>
                <a:lnTo>
                  <a:pt x="411" y="172"/>
                </a:lnTo>
                <a:lnTo>
                  <a:pt x="411" y="199"/>
                </a:lnTo>
                <a:lnTo>
                  <a:pt x="403" y="199"/>
                </a:lnTo>
                <a:lnTo>
                  <a:pt x="403" y="201"/>
                </a:lnTo>
                <a:lnTo>
                  <a:pt x="403" y="203"/>
                </a:lnTo>
                <a:lnTo>
                  <a:pt x="405" y="207"/>
                </a:lnTo>
                <a:lnTo>
                  <a:pt x="407" y="207"/>
                </a:lnTo>
                <a:lnTo>
                  <a:pt x="407" y="209"/>
                </a:lnTo>
                <a:lnTo>
                  <a:pt x="407" y="213"/>
                </a:lnTo>
                <a:lnTo>
                  <a:pt x="405" y="215"/>
                </a:lnTo>
                <a:lnTo>
                  <a:pt x="405" y="217"/>
                </a:lnTo>
                <a:lnTo>
                  <a:pt x="405" y="218"/>
                </a:lnTo>
                <a:lnTo>
                  <a:pt x="409" y="220"/>
                </a:lnTo>
                <a:lnTo>
                  <a:pt x="411" y="220"/>
                </a:lnTo>
                <a:lnTo>
                  <a:pt x="411" y="226"/>
                </a:lnTo>
                <a:lnTo>
                  <a:pt x="411" y="230"/>
                </a:lnTo>
                <a:lnTo>
                  <a:pt x="409" y="232"/>
                </a:lnTo>
                <a:lnTo>
                  <a:pt x="407" y="232"/>
                </a:lnTo>
                <a:lnTo>
                  <a:pt x="409" y="236"/>
                </a:lnTo>
                <a:lnTo>
                  <a:pt x="407" y="238"/>
                </a:lnTo>
                <a:lnTo>
                  <a:pt x="407" y="240"/>
                </a:lnTo>
                <a:lnTo>
                  <a:pt x="405" y="242"/>
                </a:lnTo>
                <a:lnTo>
                  <a:pt x="407" y="243"/>
                </a:lnTo>
                <a:lnTo>
                  <a:pt x="405" y="247"/>
                </a:lnTo>
                <a:lnTo>
                  <a:pt x="403" y="247"/>
                </a:lnTo>
                <a:lnTo>
                  <a:pt x="403" y="251"/>
                </a:lnTo>
                <a:lnTo>
                  <a:pt x="401" y="253"/>
                </a:lnTo>
                <a:lnTo>
                  <a:pt x="401" y="255"/>
                </a:lnTo>
                <a:lnTo>
                  <a:pt x="401" y="257"/>
                </a:lnTo>
                <a:lnTo>
                  <a:pt x="405" y="261"/>
                </a:lnTo>
                <a:lnTo>
                  <a:pt x="407" y="263"/>
                </a:lnTo>
                <a:lnTo>
                  <a:pt x="409" y="266"/>
                </a:lnTo>
                <a:lnTo>
                  <a:pt x="409" y="268"/>
                </a:lnTo>
                <a:lnTo>
                  <a:pt x="409" y="272"/>
                </a:lnTo>
                <a:lnTo>
                  <a:pt x="411" y="274"/>
                </a:lnTo>
                <a:lnTo>
                  <a:pt x="409" y="274"/>
                </a:lnTo>
                <a:lnTo>
                  <a:pt x="405" y="270"/>
                </a:lnTo>
                <a:lnTo>
                  <a:pt x="403" y="270"/>
                </a:lnTo>
                <a:lnTo>
                  <a:pt x="403" y="272"/>
                </a:lnTo>
                <a:lnTo>
                  <a:pt x="401" y="270"/>
                </a:lnTo>
                <a:lnTo>
                  <a:pt x="401" y="268"/>
                </a:lnTo>
                <a:lnTo>
                  <a:pt x="397" y="265"/>
                </a:lnTo>
                <a:lnTo>
                  <a:pt x="397" y="263"/>
                </a:lnTo>
                <a:lnTo>
                  <a:pt x="397" y="261"/>
                </a:lnTo>
                <a:lnTo>
                  <a:pt x="395" y="261"/>
                </a:lnTo>
                <a:lnTo>
                  <a:pt x="392" y="261"/>
                </a:lnTo>
                <a:lnTo>
                  <a:pt x="392" y="259"/>
                </a:lnTo>
                <a:lnTo>
                  <a:pt x="392" y="257"/>
                </a:lnTo>
                <a:lnTo>
                  <a:pt x="386" y="255"/>
                </a:lnTo>
                <a:lnTo>
                  <a:pt x="382" y="257"/>
                </a:lnTo>
                <a:lnTo>
                  <a:pt x="382" y="255"/>
                </a:lnTo>
                <a:lnTo>
                  <a:pt x="382" y="253"/>
                </a:lnTo>
                <a:lnTo>
                  <a:pt x="380" y="253"/>
                </a:lnTo>
                <a:lnTo>
                  <a:pt x="374" y="251"/>
                </a:lnTo>
                <a:lnTo>
                  <a:pt x="372" y="251"/>
                </a:lnTo>
                <a:lnTo>
                  <a:pt x="370" y="249"/>
                </a:lnTo>
                <a:lnTo>
                  <a:pt x="368" y="247"/>
                </a:lnTo>
                <a:lnTo>
                  <a:pt x="368" y="245"/>
                </a:lnTo>
                <a:lnTo>
                  <a:pt x="367" y="247"/>
                </a:lnTo>
                <a:lnTo>
                  <a:pt x="365" y="245"/>
                </a:lnTo>
                <a:lnTo>
                  <a:pt x="361" y="245"/>
                </a:lnTo>
                <a:lnTo>
                  <a:pt x="357" y="245"/>
                </a:lnTo>
                <a:lnTo>
                  <a:pt x="355" y="245"/>
                </a:lnTo>
                <a:lnTo>
                  <a:pt x="353" y="245"/>
                </a:lnTo>
                <a:lnTo>
                  <a:pt x="349" y="245"/>
                </a:lnTo>
                <a:lnTo>
                  <a:pt x="347" y="245"/>
                </a:lnTo>
                <a:lnTo>
                  <a:pt x="344" y="247"/>
                </a:lnTo>
                <a:lnTo>
                  <a:pt x="342" y="245"/>
                </a:lnTo>
                <a:lnTo>
                  <a:pt x="340" y="245"/>
                </a:lnTo>
                <a:lnTo>
                  <a:pt x="338" y="245"/>
                </a:lnTo>
                <a:lnTo>
                  <a:pt x="334" y="245"/>
                </a:lnTo>
                <a:lnTo>
                  <a:pt x="332" y="247"/>
                </a:lnTo>
                <a:lnTo>
                  <a:pt x="330" y="249"/>
                </a:lnTo>
                <a:lnTo>
                  <a:pt x="328" y="251"/>
                </a:lnTo>
                <a:lnTo>
                  <a:pt x="326" y="251"/>
                </a:lnTo>
                <a:lnTo>
                  <a:pt x="324" y="251"/>
                </a:lnTo>
                <a:lnTo>
                  <a:pt x="320" y="249"/>
                </a:lnTo>
                <a:lnTo>
                  <a:pt x="320" y="247"/>
                </a:lnTo>
                <a:lnTo>
                  <a:pt x="319" y="247"/>
                </a:lnTo>
                <a:lnTo>
                  <a:pt x="319" y="245"/>
                </a:lnTo>
                <a:lnTo>
                  <a:pt x="311" y="243"/>
                </a:lnTo>
                <a:lnTo>
                  <a:pt x="305" y="240"/>
                </a:lnTo>
                <a:lnTo>
                  <a:pt x="303" y="238"/>
                </a:lnTo>
                <a:lnTo>
                  <a:pt x="301" y="234"/>
                </a:lnTo>
                <a:lnTo>
                  <a:pt x="259" y="234"/>
                </a:lnTo>
                <a:lnTo>
                  <a:pt x="244" y="232"/>
                </a:lnTo>
                <a:lnTo>
                  <a:pt x="209" y="232"/>
                </a:lnTo>
                <a:lnTo>
                  <a:pt x="153" y="228"/>
                </a:lnTo>
                <a:lnTo>
                  <a:pt x="107" y="224"/>
                </a:lnTo>
                <a:lnTo>
                  <a:pt x="69" y="222"/>
                </a:lnTo>
                <a:close/>
              </a:path>
            </a:pathLst>
          </a:custGeom>
          <a:solidFill>
            <a:srgbClr val="944510"/>
          </a:solidFill>
          <a:ln w="6350">
            <a:solidFill>
              <a:srgbClr val="7B7B7B"/>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2" name="Freeform 10" descr="The state of WY shown on the United States map." title="WY"/>
          <p:cNvSpPr>
            <a:spLocks/>
          </p:cNvSpPr>
          <p:nvPr/>
        </p:nvSpPr>
        <p:spPr bwMode="auto">
          <a:xfrm>
            <a:off x="2443518" y="2020302"/>
            <a:ext cx="904497" cy="759683"/>
          </a:xfrm>
          <a:custGeom>
            <a:avLst/>
            <a:gdLst>
              <a:gd name="T0" fmla="*/ 392 w 413"/>
              <a:gd name="T1" fmla="*/ 290 h 341"/>
              <a:gd name="T2" fmla="*/ 390 w 413"/>
              <a:gd name="T3" fmla="*/ 299 h 341"/>
              <a:gd name="T4" fmla="*/ 390 w 413"/>
              <a:gd name="T5" fmla="*/ 313 h 341"/>
              <a:gd name="T6" fmla="*/ 388 w 413"/>
              <a:gd name="T7" fmla="*/ 341 h 341"/>
              <a:gd name="T8" fmla="*/ 338 w 413"/>
              <a:gd name="T9" fmla="*/ 338 h 341"/>
              <a:gd name="T10" fmla="*/ 319 w 413"/>
              <a:gd name="T11" fmla="*/ 334 h 341"/>
              <a:gd name="T12" fmla="*/ 267 w 413"/>
              <a:gd name="T13" fmla="*/ 328 h 341"/>
              <a:gd name="T14" fmla="*/ 262 w 413"/>
              <a:gd name="T15" fmla="*/ 328 h 341"/>
              <a:gd name="T16" fmla="*/ 231 w 413"/>
              <a:gd name="T17" fmla="*/ 324 h 341"/>
              <a:gd name="T18" fmla="*/ 208 w 413"/>
              <a:gd name="T19" fmla="*/ 320 h 341"/>
              <a:gd name="T20" fmla="*/ 173 w 413"/>
              <a:gd name="T21" fmla="*/ 317 h 341"/>
              <a:gd name="T22" fmla="*/ 112 w 413"/>
              <a:gd name="T23" fmla="*/ 307 h 341"/>
              <a:gd name="T24" fmla="*/ 58 w 413"/>
              <a:gd name="T25" fmla="*/ 299 h 341"/>
              <a:gd name="T26" fmla="*/ 56 w 413"/>
              <a:gd name="T27" fmla="*/ 299 h 341"/>
              <a:gd name="T28" fmla="*/ 0 w 413"/>
              <a:gd name="T29" fmla="*/ 290 h 341"/>
              <a:gd name="T30" fmla="*/ 4 w 413"/>
              <a:gd name="T31" fmla="*/ 270 h 341"/>
              <a:gd name="T32" fmla="*/ 8 w 413"/>
              <a:gd name="T33" fmla="*/ 247 h 341"/>
              <a:gd name="T34" fmla="*/ 14 w 413"/>
              <a:gd name="T35" fmla="*/ 217 h 341"/>
              <a:gd name="T36" fmla="*/ 20 w 413"/>
              <a:gd name="T37" fmla="*/ 180 h 341"/>
              <a:gd name="T38" fmla="*/ 27 w 413"/>
              <a:gd name="T39" fmla="*/ 144 h 341"/>
              <a:gd name="T40" fmla="*/ 29 w 413"/>
              <a:gd name="T41" fmla="*/ 125 h 341"/>
              <a:gd name="T42" fmla="*/ 33 w 413"/>
              <a:gd name="T43" fmla="*/ 107 h 341"/>
              <a:gd name="T44" fmla="*/ 39 w 413"/>
              <a:gd name="T45" fmla="*/ 73 h 341"/>
              <a:gd name="T46" fmla="*/ 45 w 413"/>
              <a:gd name="T47" fmla="*/ 38 h 341"/>
              <a:gd name="T48" fmla="*/ 47 w 413"/>
              <a:gd name="T49" fmla="*/ 25 h 341"/>
              <a:gd name="T50" fmla="*/ 52 w 413"/>
              <a:gd name="T51" fmla="*/ 0 h 341"/>
              <a:gd name="T52" fmla="*/ 83 w 413"/>
              <a:gd name="T53" fmla="*/ 5 h 341"/>
              <a:gd name="T54" fmla="*/ 85 w 413"/>
              <a:gd name="T55" fmla="*/ 5 h 341"/>
              <a:gd name="T56" fmla="*/ 106 w 413"/>
              <a:gd name="T57" fmla="*/ 9 h 341"/>
              <a:gd name="T58" fmla="*/ 116 w 413"/>
              <a:gd name="T59" fmla="*/ 11 h 341"/>
              <a:gd name="T60" fmla="*/ 177 w 413"/>
              <a:gd name="T61" fmla="*/ 21 h 341"/>
              <a:gd name="T62" fmla="*/ 196 w 413"/>
              <a:gd name="T63" fmla="*/ 23 h 341"/>
              <a:gd name="T64" fmla="*/ 215 w 413"/>
              <a:gd name="T65" fmla="*/ 25 h 341"/>
              <a:gd name="T66" fmla="*/ 300 w 413"/>
              <a:gd name="T67" fmla="*/ 36 h 341"/>
              <a:gd name="T68" fmla="*/ 312 w 413"/>
              <a:gd name="T69" fmla="*/ 38 h 341"/>
              <a:gd name="T70" fmla="*/ 361 w 413"/>
              <a:gd name="T71" fmla="*/ 42 h 341"/>
              <a:gd name="T72" fmla="*/ 363 w 413"/>
              <a:gd name="T73" fmla="*/ 42 h 341"/>
              <a:gd name="T74" fmla="*/ 413 w 413"/>
              <a:gd name="T75" fmla="*/ 48 h 341"/>
              <a:gd name="T76" fmla="*/ 411 w 413"/>
              <a:gd name="T77" fmla="*/ 78 h 341"/>
              <a:gd name="T78" fmla="*/ 408 w 413"/>
              <a:gd name="T79" fmla="*/ 107 h 341"/>
              <a:gd name="T80" fmla="*/ 408 w 413"/>
              <a:gd name="T81" fmla="*/ 111 h 341"/>
              <a:gd name="T82" fmla="*/ 406 w 413"/>
              <a:gd name="T83" fmla="*/ 132 h 341"/>
              <a:gd name="T84" fmla="*/ 404 w 413"/>
              <a:gd name="T85" fmla="*/ 157 h 341"/>
              <a:gd name="T86" fmla="*/ 404 w 413"/>
              <a:gd name="T87" fmla="*/ 159 h 341"/>
              <a:gd name="T88" fmla="*/ 400 w 413"/>
              <a:gd name="T89" fmla="*/ 194 h 341"/>
              <a:gd name="T90" fmla="*/ 398 w 413"/>
              <a:gd name="T91" fmla="*/ 222 h 341"/>
              <a:gd name="T92" fmla="*/ 394 w 413"/>
              <a:gd name="T93" fmla="*/ 269 h 341"/>
              <a:gd name="T94" fmla="*/ 392 w 413"/>
              <a:gd name="T95" fmla="*/ 290 h 3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3"/>
              <a:gd name="T145" fmla="*/ 0 h 341"/>
              <a:gd name="T146" fmla="*/ 413 w 413"/>
              <a:gd name="T147" fmla="*/ 341 h 3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3" h="341">
                <a:moveTo>
                  <a:pt x="392" y="290"/>
                </a:moveTo>
                <a:lnTo>
                  <a:pt x="390" y="299"/>
                </a:lnTo>
                <a:lnTo>
                  <a:pt x="390" y="313"/>
                </a:lnTo>
                <a:lnTo>
                  <a:pt x="388" y="341"/>
                </a:lnTo>
                <a:lnTo>
                  <a:pt x="338" y="338"/>
                </a:lnTo>
                <a:lnTo>
                  <a:pt x="319" y="334"/>
                </a:lnTo>
                <a:lnTo>
                  <a:pt x="267" y="328"/>
                </a:lnTo>
                <a:lnTo>
                  <a:pt x="262" y="328"/>
                </a:lnTo>
                <a:lnTo>
                  <a:pt x="231" y="324"/>
                </a:lnTo>
                <a:lnTo>
                  <a:pt x="208" y="320"/>
                </a:lnTo>
                <a:lnTo>
                  <a:pt x="173" y="317"/>
                </a:lnTo>
                <a:lnTo>
                  <a:pt x="112" y="307"/>
                </a:lnTo>
                <a:lnTo>
                  <a:pt x="58" y="299"/>
                </a:lnTo>
                <a:lnTo>
                  <a:pt x="56" y="299"/>
                </a:lnTo>
                <a:lnTo>
                  <a:pt x="0" y="290"/>
                </a:lnTo>
                <a:lnTo>
                  <a:pt x="4" y="270"/>
                </a:lnTo>
                <a:lnTo>
                  <a:pt x="8" y="247"/>
                </a:lnTo>
                <a:lnTo>
                  <a:pt x="14" y="217"/>
                </a:lnTo>
                <a:lnTo>
                  <a:pt x="20" y="180"/>
                </a:lnTo>
                <a:lnTo>
                  <a:pt x="27" y="144"/>
                </a:lnTo>
                <a:lnTo>
                  <a:pt x="29" y="125"/>
                </a:lnTo>
                <a:lnTo>
                  <a:pt x="33" y="107"/>
                </a:lnTo>
                <a:lnTo>
                  <a:pt x="39" y="73"/>
                </a:lnTo>
                <a:lnTo>
                  <a:pt x="45" y="38"/>
                </a:lnTo>
                <a:lnTo>
                  <a:pt x="47" y="25"/>
                </a:lnTo>
                <a:lnTo>
                  <a:pt x="52" y="0"/>
                </a:lnTo>
                <a:lnTo>
                  <a:pt x="83" y="5"/>
                </a:lnTo>
                <a:lnTo>
                  <a:pt x="85" y="5"/>
                </a:lnTo>
                <a:lnTo>
                  <a:pt x="106" y="9"/>
                </a:lnTo>
                <a:lnTo>
                  <a:pt x="116" y="11"/>
                </a:lnTo>
                <a:lnTo>
                  <a:pt x="177" y="21"/>
                </a:lnTo>
                <a:lnTo>
                  <a:pt x="196" y="23"/>
                </a:lnTo>
                <a:lnTo>
                  <a:pt x="215" y="25"/>
                </a:lnTo>
                <a:lnTo>
                  <a:pt x="300" y="36"/>
                </a:lnTo>
                <a:lnTo>
                  <a:pt x="312" y="38"/>
                </a:lnTo>
                <a:lnTo>
                  <a:pt x="361" y="42"/>
                </a:lnTo>
                <a:lnTo>
                  <a:pt x="363" y="42"/>
                </a:lnTo>
                <a:lnTo>
                  <a:pt x="413" y="48"/>
                </a:lnTo>
                <a:lnTo>
                  <a:pt x="411" y="78"/>
                </a:lnTo>
                <a:lnTo>
                  <a:pt x="408" y="107"/>
                </a:lnTo>
                <a:lnTo>
                  <a:pt x="408" y="111"/>
                </a:lnTo>
                <a:lnTo>
                  <a:pt x="406" y="132"/>
                </a:lnTo>
                <a:lnTo>
                  <a:pt x="404" y="157"/>
                </a:lnTo>
                <a:lnTo>
                  <a:pt x="404" y="159"/>
                </a:lnTo>
                <a:lnTo>
                  <a:pt x="400" y="194"/>
                </a:lnTo>
                <a:lnTo>
                  <a:pt x="398" y="222"/>
                </a:lnTo>
                <a:lnTo>
                  <a:pt x="394" y="269"/>
                </a:lnTo>
                <a:lnTo>
                  <a:pt x="392" y="290"/>
                </a:lnTo>
                <a:close/>
              </a:path>
            </a:pathLst>
          </a:custGeom>
          <a:solidFill>
            <a:srgbClr val="944510"/>
          </a:solidFill>
          <a:ln w="6350">
            <a:solidFill>
              <a:srgbClr val="7B7B7B"/>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3" name="Freeform 11" descr="The state of WI shown on the United States map." title="WI"/>
          <p:cNvSpPr>
            <a:spLocks noEditPoints="1"/>
          </p:cNvSpPr>
          <p:nvPr/>
        </p:nvSpPr>
        <p:spPr bwMode="auto">
          <a:xfrm>
            <a:off x="4627014" y="1830938"/>
            <a:ext cx="676730" cy="728493"/>
          </a:xfrm>
          <a:custGeom>
            <a:avLst/>
            <a:gdLst>
              <a:gd name="T0" fmla="*/ 259 w 309"/>
              <a:gd name="T1" fmla="*/ 158 h 327"/>
              <a:gd name="T2" fmla="*/ 261 w 309"/>
              <a:gd name="T3" fmla="*/ 167 h 327"/>
              <a:gd name="T4" fmla="*/ 278 w 309"/>
              <a:gd name="T5" fmla="*/ 144 h 327"/>
              <a:gd name="T6" fmla="*/ 294 w 309"/>
              <a:gd name="T7" fmla="*/ 144 h 327"/>
              <a:gd name="T8" fmla="*/ 280 w 309"/>
              <a:gd name="T9" fmla="*/ 198 h 327"/>
              <a:gd name="T10" fmla="*/ 275 w 309"/>
              <a:gd name="T11" fmla="*/ 254 h 327"/>
              <a:gd name="T12" fmla="*/ 280 w 309"/>
              <a:gd name="T13" fmla="*/ 290 h 327"/>
              <a:gd name="T14" fmla="*/ 257 w 309"/>
              <a:gd name="T15" fmla="*/ 319 h 327"/>
              <a:gd name="T16" fmla="*/ 198 w 309"/>
              <a:gd name="T17" fmla="*/ 323 h 327"/>
              <a:gd name="T18" fmla="*/ 131 w 309"/>
              <a:gd name="T19" fmla="*/ 325 h 327"/>
              <a:gd name="T20" fmla="*/ 115 w 309"/>
              <a:gd name="T21" fmla="*/ 315 h 327"/>
              <a:gd name="T22" fmla="*/ 104 w 309"/>
              <a:gd name="T23" fmla="*/ 302 h 327"/>
              <a:gd name="T24" fmla="*/ 100 w 309"/>
              <a:gd name="T25" fmla="*/ 282 h 327"/>
              <a:gd name="T26" fmla="*/ 96 w 309"/>
              <a:gd name="T27" fmla="*/ 265 h 327"/>
              <a:gd name="T28" fmla="*/ 94 w 309"/>
              <a:gd name="T29" fmla="*/ 248 h 327"/>
              <a:gd name="T30" fmla="*/ 84 w 309"/>
              <a:gd name="T31" fmla="*/ 223 h 327"/>
              <a:gd name="T32" fmla="*/ 69 w 309"/>
              <a:gd name="T33" fmla="*/ 215 h 327"/>
              <a:gd name="T34" fmla="*/ 54 w 309"/>
              <a:gd name="T35" fmla="*/ 198 h 327"/>
              <a:gd name="T36" fmla="*/ 36 w 309"/>
              <a:gd name="T37" fmla="*/ 188 h 327"/>
              <a:gd name="T38" fmla="*/ 17 w 309"/>
              <a:gd name="T39" fmla="*/ 177 h 327"/>
              <a:gd name="T40" fmla="*/ 8 w 309"/>
              <a:gd name="T41" fmla="*/ 160 h 327"/>
              <a:gd name="T42" fmla="*/ 8 w 309"/>
              <a:gd name="T43" fmla="*/ 148 h 327"/>
              <a:gd name="T44" fmla="*/ 8 w 309"/>
              <a:gd name="T45" fmla="*/ 133 h 327"/>
              <a:gd name="T46" fmla="*/ 13 w 309"/>
              <a:gd name="T47" fmla="*/ 117 h 327"/>
              <a:gd name="T48" fmla="*/ 2 w 309"/>
              <a:gd name="T49" fmla="*/ 108 h 327"/>
              <a:gd name="T50" fmla="*/ 4 w 309"/>
              <a:gd name="T51" fmla="*/ 92 h 327"/>
              <a:gd name="T52" fmla="*/ 15 w 309"/>
              <a:gd name="T53" fmla="*/ 79 h 327"/>
              <a:gd name="T54" fmla="*/ 27 w 309"/>
              <a:gd name="T55" fmla="*/ 73 h 327"/>
              <a:gd name="T56" fmla="*/ 27 w 309"/>
              <a:gd name="T57" fmla="*/ 25 h 327"/>
              <a:gd name="T58" fmla="*/ 63 w 309"/>
              <a:gd name="T59" fmla="*/ 18 h 327"/>
              <a:gd name="T60" fmla="*/ 106 w 309"/>
              <a:gd name="T61" fmla="*/ 23 h 327"/>
              <a:gd name="T62" fmla="*/ 129 w 309"/>
              <a:gd name="T63" fmla="*/ 29 h 327"/>
              <a:gd name="T64" fmla="*/ 136 w 309"/>
              <a:gd name="T65" fmla="*/ 37 h 327"/>
              <a:gd name="T66" fmla="*/ 192 w 309"/>
              <a:gd name="T67" fmla="*/ 54 h 327"/>
              <a:gd name="T68" fmla="*/ 209 w 309"/>
              <a:gd name="T69" fmla="*/ 62 h 327"/>
              <a:gd name="T70" fmla="*/ 217 w 309"/>
              <a:gd name="T71" fmla="*/ 64 h 327"/>
              <a:gd name="T72" fmla="*/ 223 w 309"/>
              <a:gd name="T73" fmla="*/ 62 h 327"/>
              <a:gd name="T74" fmla="*/ 230 w 309"/>
              <a:gd name="T75" fmla="*/ 62 h 327"/>
              <a:gd name="T76" fmla="*/ 240 w 309"/>
              <a:gd name="T77" fmla="*/ 64 h 327"/>
              <a:gd name="T78" fmla="*/ 248 w 309"/>
              <a:gd name="T79" fmla="*/ 69 h 327"/>
              <a:gd name="T80" fmla="*/ 252 w 309"/>
              <a:gd name="T81" fmla="*/ 75 h 327"/>
              <a:gd name="T82" fmla="*/ 261 w 309"/>
              <a:gd name="T83" fmla="*/ 81 h 327"/>
              <a:gd name="T84" fmla="*/ 263 w 309"/>
              <a:gd name="T85" fmla="*/ 87 h 327"/>
              <a:gd name="T86" fmla="*/ 263 w 309"/>
              <a:gd name="T87" fmla="*/ 96 h 327"/>
              <a:gd name="T88" fmla="*/ 261 w 309"/>
              <a:gd name="T89" fmla="*/ 106 h 327"/>
              <a:gd name="T90" fmla="*/ 267 w 309"/>
              <a:gd name="T91" fmla="*/ 106 h 327"/>
              <a:gd name="T92" fmla="*/ 271 w 309"/>
              <a:gd name="T93" fmla="*/ 114 h 327"/>
              <a:gd name="T94" fmla="*/ 273 w 309"/>
              <a:gd name="T95" fmla="*/ 121 h 327"/>
              <a:gd name="T96" fmla="*/ 269 w 309"/>
              <a:gd name="T97" fmla="*/ 135 h 327"/>
              <a:gd name="T98" fmla="*/ 303 w 309"/>
              <a:gd name="T99" fmla="*/ 110 h 327"/>
              <a:gd name="T100" fmla="*/ 303 w 309"/>
              <a:gd name="T101" fmla="*/ 125 h 327"/>
              <a:gd name="T102" fmla="*/ 294 w 309"/>
              <a:gd name="T103" fmla="*/ 144 h 327"/>
              <a:gd name="T104" fmla="*/ 296 w 309"/>
              <a:gd name="T105" fmla="*/ 117 h 3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09"/>
              <a:gd name="T160" fmla="*/ 0 h 327"/>
              <a:gd name="T161" fmla="*/ 309 w 309"/>
              <a:gd name="T162" fmla="*/ 327 h 3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09" h="327">
                <a:moveTo>
                  <a:pt x="269" y="135"/>
                </a:moveTo>
                <a:lnTo>
                  <a:pt x="265" y="138"/>
                </a:lnTo>
                <a:lnTo>
                  <a:pt x="267" y="142"/>
                </a:lnTo>
                <a:lnTo>
                  <a:pt x="259" y="154"/>
                </a:lnTo>
                <a:lnTo>
                  <a:pt x="259" y="158"/>
                </a:lnTo>
                <a:lnTo>
                  <a:pt x="257" y="160"/>
                </a:lnTo>
                <a:lnTo>
                  <a:pt x="261" y="163"/>
                </a:lnTo>
                <a:lnTo>
                  <a:pt x="257" y="162"/>
                </a:lnTo>
                <a:lnTo>
                  <a:pt x="257" y="165"/>
                </a:lnTo>
                <a:lnTo>
                  <a:pt x="261" y="167"/>
                </a:lnTo>
                <a:lnTo>
                  <a:pt x="263" y="167"/>
                </a:lnTo>
                <a:lnTo>
                  <a:pt x="265" y="162"/>
                </a:lnTo>
                <a:lnTo>
                  <a:pt x="271" y="158"/>
                </a:lnTo>
                <a:lnTo>
                  <a:pt x="273" y="154"/>
                </a:lnTo>
                <a:lnTo>
                  <a:pt x="278" y="144"/>
                </a:lnTo>
                <a:lnTo>
                  <a:pt x="280" y="142"/>
                </a:lnTo>
                <a:lnTo>
                  <a:pt x="280" y="144"/>
                </a:lnTo>
                <a:lnTo>
                  <a:pt x="286" y="138"/>
                </a:lnTo>
                <a:lnTo>
                  <a:pt x="290" y="144"/>
                </a:lnTo>
                <a:lnTo>
                  <a:pt x="294" y="144"/>
                </a:lnTo>
                <a:lnTo>
                  <a:pt x="292" y="154"/>
                </a:lnTo>
                <a:lnTo>
                  <a:pt x="288" y="165"/>
                </a:lnTo>
                <a:lnTo>
                  <a:pt x="286" y="181"/>
                </a:lnTo>
                <a:lnTo>
                  <a:pt x="288" y="192"/>
                </a:lnTo>
                <a:lnTo>
                  <a:pt x="280" y="198"/>
                </a:lnTo>
                <a:lnTo>
                  <a:pt x="278" y="213"/>
                </a:lnTo>
                <a:lnTo>
                  <a:pt x="280" y="229"/>
                </a:lnTo>
                <a:lnTo>
                  <a:pt x="278" y="238"/>
                </a:lnTo>
                <a:lnTo>
                  <a:pt x="276" y="246"/>
                </a:lnTo>
                <a:lnTo>
                  <a:pt x="275" y="254"/>
                </a:lnTo>
                <a:lnTo>
                  <a:pt x="275" y="265"/>
                </a:lnTo>
                <a:lnTo>
                  <a:pt x="276" y="273"/>
                </a:lnTo>
                <a:lnTo>
                  <a:pt x="275" y="277"/>
                </a:lnTo>
                <a:lnTo>
                  <a:pt x="278" y="282"/>
                </a:lnTo>
                <a:lnTo>
                  <a:pt x="280" y="290"/>
                </a:lnTo>
                <a:lnTo>
                  <a:pt x="284" y="296"/>
                </a:lnTo>
                <a:lnTo>
                  <a:pt x="284" y="304"/>
                </a:lnTo>
                <a:lnTo>
                  <a:pt x="284" y="317"/>
                </a:lnTo>
                <a:lnTo>
                  <a:pt x="263" y="319"/>
                </a:lnTo>
                <a:lnTo>
                  <a:pt x="257" y="319"/>
                </a:lnTo>
                <a:lnTo>
                  <a:pt x="234" y="321"/>
                </a:lnTo>
                <a:lnTo>
                  <a:pt x="232" y="321"/>
                </a:lnTo>
                <a:lnTo>
                  <a:pt x="223" y="321"/>
                </a:lnTo>
                <a:lnTo>
                  <a:pt x="200" y="323"/>
                </a:lnTo>
                <a:lnTo>
                  <a:pt x="198" y="323"/>
                </a:lnTo>
                <a:lnTo>
                  <a:pt x="173" y="325"/>
                </a:lnTo>
                <a:lnTo>
                  <a:pt x="169" y="325"/>
                </a:lnTo>
                <a:lnTo>
                  <a:pt x="142" y="327"/>
                </a:lnTo>
                <a:lnTo>
                  <a:pt x="131" y="327"/>
                </a:lnTo>
                <a:lnTo>
                  <a:pt x="131" y="325"/>
                </a:lnTo>
                <a:lnTo>
                  <a:pt x="131" y="323"/>
                </a:lnTo>
                <a:lnTo>
                  <a:pt x="129" y="323"/>
                </a:lnTo>
                <a:lnTo>
                  <a:pt x="127" y="317"/>
                </a:lnTo>
                <a:lnTo>
                  <a:pt x="123" y="317"/>
                </a:lnTo>
                <a:lnTo>
                  <a:pt x="115" y="315"/>
                </a:lnTo>
                <a:lnTo>
                  <a:pt x="113" y="315"/>
                </a:lnTo>
                <a:lnTo>
                  <a:pt x="109" y="313"/>
                </a:lnTo>
                <a:lnTo>
                  <a:pt x="106" y="311"/>
                </a:lnTo>
                <a:lnTo>
                  <a:pt x="106" y="307"/>
                </a:lnTo>
                <a:lnTo>
                  <a:pt x="104" y="302"/>
                </a:lnTo>
                <a:lnTo>
                  <a:pt x="102" y="298"/>
                </a:lnTo>
                <a:lnTo>
                  <a:pt x="100" y="292"/>
                </a:lnTo>
                <a:lnTo>
                  <a:pt x="100" y="286"/>
                </a:lnTo>
                <a:lnTo>
                  <a:pt x="98" y="286"/>
                </a:lnTo>
                <a:lnTo>
                  <a:pt x="100" y="282"/>
                </a:lnTo>
                <a:lnTo>
                  <a:pt x="104" y="273"/>
                </a:lnTo>
                <a:lnTo>
                  <a:pt x="104" y="271"/>
                </a:lnTo>
                <a:lnTo>
                  <a:pt x="102" y="269"/>
                </a:lnTo>
                <a:lnTo>
                  <a:pt x="98" y="267"/>
                </a:lnTo>
                <a:lnTo>
                  <a:pt x="96" y="265"/>
                </a:lnTo>
                <a:lnTo>
                  <a:pt x="96" y="261"/>
                </a:lnTo>
                <a:lnTo>
                  <a:pt x="94" y="259"/>
                </a:lnTo>
                <a:lnTo>
                  <a:pt x="94" y="256"/>
                </a:lnTo>
                <a:lnTo>
                  <a:pt x="92" y="252"/>
                </a:lnTo>
                <a:lnTo>
                  <a:pt x="94" y="248"/>
                </a:lnTo>
                <a:lnTo>
                  <a:pt x="92" y="242"/>
                </a:lnTo>
                <a:lnTo>
                  <a:pt x="92" y="240"/>
                </a:lnTo>
                <a:lnTo>
                  <a:pt x="92" y="234"/>
                </a:lnTo>
                <a:lnTo>
                  <a:pt x="88" y="231"/>
                </a:lnTo>
                <a:lnTo>
                  <a:pt x="84" y="223"/>
                </a:lnTo>
                <a:lnTo>
                  <a:pt x="81" y="221"/>
                </a:lnTo>
                <a:lnTo>
                  <a:pt x="75" y="217"/>
                </a:lnTo>
                <a:lnTo>
                  <a:pt x="73" y="217"/>
                </a:lnTo>
                <a:lnTo>
                  <a:pt x="71" y="217"/>
                </a:lnTo>
                <a:lnTo>
                  <a:pt x="69" y="215"/>
                </a:lnTo>
                <a:lnTo>
                  <a:pt x="63" y="211"/>
                </a:lnTo>
                <a:lnTo>
                  <a:pt x="58" y="208"/>
                </a:lnTo>
                <a:lnTo>
                  <a:pt x="56" y="202"/>
                </a:lnTo>
                <a:lnTo>
                  <a:pt x="54" y="200"/>
                </a:lnTo>
                <a:lnTo>
                  <a:pt x="54" y="198"/>
                </a:lnTo>
                <a:lnTo>
                  <a:pt x="54" y="196"/>
                </a:lnTo>
                <a:lnTo>
                  <a:pt x="52" y="194"/>
                </a:lnTo>
                <a:lnTo>
                  <a:pt x="44" y="190"/>
                </a:lnTo>
                <a:lnTo>
                  <a:pt x="38" y="190"/>
                </a:lnTo>
                <a:lnTo>
                  <a:pt x="36" y="188"/>
                </a:lnTo>
                <a:lnTo>
                  <a:pt x="35" y="186"/>
                </a:lnTo>
                <a:lnTo>
                  <a:pt x="33" y="183"/>
                </a:lnTo>
                <a:lnTo>
                  <a:pt x="31" y="181"/>
                </a:lnTo>
                <a:lnTo>
                  <a:pt x="23" y="181"/>
                </a:lnTo>
                <a:lnTo>
                  <a:pt x="17" y="177"/>
                </a:lnTo>
                <a:lnTo>
                  <a:pt x="15" y="175"/>
                </a:lnTo>
                <a:lnTo>
                  <a:pt x="10" y="171"/>
                </a:lnTo>
                <a:lnTo>
                  <a:pt x="6" y="167"/>
                </a:lnTo>
                <a:lnTo>
                  <a:pt x="8" y="162"/>
                </a:lnTo>
                <a:lnTo>
                  <a:pt x="8" y="160"/>
                </a:lnTo>
                <a:lnTo>
                  <a:pt x="8" y="158"/>
                </a:lnTo>
                <a:lnTo>
                  <a:pt x="8" y="156"/>
                </a:lnTo>
                <a:lnTo>
                  <a:pt x="8" y="154"/>
                </a:lnTo>
                <a:lnTo>
                  <a:pt x="8" y="150"/>
                </a:lnTo>
                <a:lnTo>
                  <a:pt x="8" y="148"/>
                </a:lnTo>
                <a:lnTo>
                  <a:pt x="6" y="144"/>
                </a:lnTo>
                <a:lnTo>
                  <a:pt x="8" y="140"/>
                </a:lnTo>
                <a:lnTo>
                  <a:pt x="8" y="138"/>
                </a:lnTo>
                <a:lnTo>
                  <a:pt x="8" y="135"/>
                </a:lnTo>
                <a:lnTo>
                  <a:pt x="8" y="133"/>
                </a:lnTo>
                <a:lnTo>
                  <a:pt x="8" y="127"/>
                </a:lnTo>
                <a:lnTo>
                  <a:pt x="10" y="125"/>
                </a:lnTo>
                <a:lnTo>
                  <a:pt x="12" y="123"/>
                </a:lnTo>
                <a:lnTo>
                  <a:pt x="13" y="119"/>
                </a:lnTo>
                <a:lnTo>
                  <a:pt x="13" y="117"/>
                </a:lnTo>
                <a:lnTo>
                  <a:pt x="12" y="115"/>
                </a:lnTo>
                <a:lnTo>
                  <a:pt x="10" y="115"/>
                </a:lnTo>
                <a:lnTo>
                  <a:pt x="8" y="110"/>
                </a:lnTo>
                <a:lnTo>
                  <a:pt x="6" y="108"/>
                </a:lnTo>
                <a:lnTo>
                  <a:pt x="2" y="108"/>
                </a:lnTo>
                <a:lnTo>
                  <a:pt x="0" y="108"/>
                </a:lnTo>
                <a:lnTo>
                  <a:pt x="0" y="102"/>
                </a:lnTo>
                <a:lnTo>
                  <a:pt x="0" y="96"/>
                </a:lnTo>
                <a:lnTo>
                  <a:pt x="2" y="96"/>
                </a:lnTo>
                <a:lnTo>
                  <a:pt x="4" y="92"/>
                </a:lnTo>
                <a:lnTo>
                  <a:pt x="6" y="87"/>
                </a:lnTo>
                <a:lnTo>
                  <a:pt x="8" y="87"/>
                </a:lnTo>
                <a:lnTo>
                  <a:pt x="8" y="83"/>
                </a:lnTo>
                <a:lnTo>
                  <a:pt x="10" y="81"/>
                </a:lnTo>
                <a:lnTo>
                  <a:pt x="15" y="79"/>
                </a:lnTo>
                <a:lnTo>
                  <a:pt x="17" y="77"/>
                </a:lnTo>
                <a:lnTo>
                  <a:pt x="21" y="77"/>
                </a:lnTo>
                <a:lnTo>
                  <a:pt x="23" y="73"/>
                </a:lnTo>
                <a:lnTo>
                  <a:pt x="25" y="73"/>
                </a:lnTo>
                <a:lnTo>
                  <a:pt x="27" y="73"/>
                </a:lnTo>
                <a:lnTo>
                  <a:pt x="27" y="71"/>
                </a:lnTo>
                <a:lnTo>
                  <a:pt x="29" y="69"/>
                </a:lnTo>
                <a:lnTo>
                  <a:pt x="29" y="64"/>
                </a:lnTo>
                <a:lnTo>
                  <a:pt x="29" y="44"/>
                </a:lnTo>
                <a:lnTo>
                  <a:pt x="27" y="25"/>
                </a:lnTo>
                <a:lnTo>
                  <a:pt x="31" y="27"/>
                </a:lnTo>
                <a:lnTo>
                  <a:pt x="36" y="19"/>
                </a:lnTo>
                <a:lnTo>
                  <a:pt x="42" y="23"/>
                </a:lnTo>
                <a:lnTo>
                  <a:pt x="46" y="23"/>
                </a:lnTo>
                <a:lnTo>
                  <a:pt x="63" y="18"/>
                </a:lnTo>
                <a:lnTo>
                  <a:pt x="98" y="0"/>
                </a:lnTo>
                <a:lnTo>
                  <a:pt x="104" y="2"/>
                </a:lnTo>
                <a:lnTo>
                  <a:pt x="104" y="6"/>
                </a:lnTo>
                <a:lnTo>
                  <a:pt x="96" y="27"/>
                </a:lnTo>
                <a:lnTo>
                  <a:pt x="106" y="23"/>
                </a:lnTo>
                <a:lnTo>
                  <a:pt x="117" y="27"/>
                </a:lnTo>
                <a:lnTo>
                  <a:pt x="123" y="27"/>
                </a:lnTo>
                <a:lnTo>
                  <a:pt x="125" y="29"/>
                </a:lnTo>
                <a:lnTo>
                  <a:pt x="129" y="29"/>
                </a:lnTo>
                <a:lnTo>
                  <a:pt x="129" y="31"/>
                </a:lnTo>
                <a:lnTo>
                  <a:pt x="131" y="31"/>
                </a:lnTo>
                <a:lnTo>
                  <a:pt x="134" y="31"/>
                </a:lnTo>
                <a:lnTo>
                  <a:pt x="136" y="37"/>
                </a:lnTo>
                <a:lnTo>
                  <a:pt x="138" y="39"/>
                </a:lnTo>
                <a:lnTo>
                  <a:pt x="138" y="42"/>
                </a:lnTo>
                <a:lnTo>
                  <a:pt x="140" y="42"/>
                </a:lnTo>
                <a:lnTo>
                  <a:pt x="150" y="46"/>
                </a:lnTo>
                <a:lnTo>
                  <a:pt x="192" y="54"/>
                </a:lnTo>
                <a:lnTo>
                  <a:pt x="198" y="56"/>
                </a:lnTo>
                <a:lnTo>
                  <a:pt x="202" y="58"/>
                </a:lnTo>
                <a:lnTo>
                  <a:pt x="207" y="62"/>
                </a:lnTo>
                <a:lnTo>
                  <a:pt x="209" y="60"/>
                </a:lnTo>
                <a:lnTo>
                  <a:pt x="209" y="62"/>
                </a:lnTo>
                <a:lnTo>
                  <a:pt x="211" y="62"/>
                </a:lnTo>
                <a:lnTo>
                  <a:pt x="213" y="62"/>
                </a:lnTo>
                <a:lnTo>
                  <a:pt x="215" y="62"/>
                </a:lnTo>
                <a:lnTo>
                  <a:pt x="217" y="64"/>
                </a:lnTo>
                <a:lnTo>
                  <a:pt x="219" y="64"/>
                </a:lnTo>
                <a:lnTo>
                  <a:pt x="219" y="62"/>
                </a:lnTo>
                <a:lnTo>
                  <a:pt x="221" y="62"/>
                </a:lnTo>
                <a:lnTo>
                  <a:pt x="223" y="62"/>
                </a:lnTo>
                <a:lnTo>
                  <a:pt x="225" y="62"/>
                </a:lnTo>
                <a:lnTo>
                  <a:pt x="227" y="62"/>
                </a:lnTo>
                <a:lnTo>
                  <a:pt x="228" y="64"/>
                </a:lnTo>
                <a:lnTo>
                  <a:pt x="230" y="62"/>
                </a:lnTo>
                <a:lnTo>
                  <a:pt x="234" y="64"/>
                </a:lnTo>
                <a:lnTo>
                  <a:pt x="236" y="64"/>
                </a:lnTo>
                <a:lnTo>
                  <a:pt x="238" y="66"/>
                </a:lnTo>
                <a:lnTo>
                  <a:pt x="240" y="64"/>
                </a:lnTo>
                <a:lnTo>
                  <a:pt x="242" y="66"/>
                </a:lnTo>
                <a:lnTo>
                  <a:pt x="244" y="66"/>
                </a:lnTo>
                <a:lnTo>
                  <a:pt x="246" y="66"/>
                </a:lnTo>
                <a:lnTo>
                  <a:pt x="246" y="67"/>
                </a:lnTo>
                <a:lnTo>
                  <a:pt x="248" y="69"/>
                </a:lnTo>
                <a:lnTo>
                  <a:pt x="244" y="73"/>
                </a:lnTo>
                <a:lnTo>
                  <a:pt x="246" y="75"/>
                </a:lnTo>
                <a:lnTo>
                  <a:pt x="248" y="75"/>
                </a:lnTo>
                <a:lnTo>
                  <a:pt x="252" y="75"/>
                </a:lnTo>
                <a:lnTo>
                  <a:pt x="253" y="77"/>
                </a:lnTo>
                <a:lnTo>
                  <a:pt x="257" y="77"/>
                </a:lnTo>
                <a:lnTo>
                  <a:pt x="259" y="79"/>
                </a:lnTo>
                <a:lnTo>
                  <a:pt x="261" y="81"/>
                </a:lnTo>
                <a:lnTo>
                  <a:pt x="263" y="83"/>
                </a:lnTo>
                <a:lnTo>
                  <a:pt x="261" y="83"/>
                </a:lnTo>
                <a:lnTo>
                  <a:pt x="261" y="85"/>
                </a:lnTo>
                <a:lnTo>
                  <a:pt x="263" y="87"/>
                </a:lnTo>
                <a:lnTo>
                  <a:pt x="263" y="89"/>
                </a:lnTo>
                <a:lnTo>
                  <a:pt x="263" y="90"/>
                </a:lnTo>
                <a:lnTo>
                  <a:pt x="261" y="90"/>
                </a:lnTo>
                <a:lnTo>
                  <a:pt x="263" y="92"/>
                </a:lnTo>
                <a:lnTo>
                  <a:pt x="263" y="96"/>
                </a:lnTo>
                <a:lnTo>
                  <a:pt x="263" y="98"/>
                </a:lnTo>
                <a:lnTo>
                  <a:pt x="261" y="100"/>
                </a:lnTo>
                <a:lnTo>
                  <a:pt x="261" y="102"/>
                </a:lnTo>
                <a:lnTo>
                  <a:pt x="259" y="106"/>
                </a:lnTo>
                <a:lnTo>
                  <a:pt x="261" y="106"/>
                </a:lnTo>
                <a:lnTo>
                  <a:pt x="263" y="108"/>
                </a:lnTo>
                <a:lnTo>
                  <a:pt x="263" y="106"/>
                </a:lnTo>
                <a:lnTo>
                  <a:pt x="267" y="106"/>
                </a:lnTo>
                <a:lnTo>
                  <a:pt x="269" y="104"/>
                </a:lnTo>
                <a:lnTo>
                  <a:pt x="273" y="106"/>
                </a:lnTo>
                <a:lnTo>
                  <a:pt x="271" y="112"/>
                </a:lnTo>
                <a:lnTo>
                  <a:pt x="271" y="114"/>
                </a:lnTo>
                <a:lnTo>
                  <a:pt x="269" y="115"/>
                </a:lnTo>
                <a:lnTo>
                  <a:pt x="269" y="117"/>
                </a:lnTo>
                <a:lnTo>
                  <a:pt x="269" y="119"/>
                </a:lnTo>
                <a:lnTo>
                  <a:pt x="273" y="121"/>
                </a:lnTo>
                <a:lnTo>
                  <a:pt x="273" y="123"/>
                </a:lnTo>
                <a:lnTo>
                  <a:pt x="278" y="125"/>
                </a:lnTo>
                <a:lnTo>
                  <a:pt x="276" y="127"/>
                </a:lnTo>
                <a:lnTo>
                  <a:pt x="276" y="133"/>
                </a:lnTo>
                <a:lnTo>
                  <a:pt x="269" y="135"/>
                </a:lnTo>
                <a:close/>
                <a:moveTo>
                  <a:pt x="305" y="108"/>
                </a:moveTo>
                <a:lnTo>
                  <a:pt x="307" y="106"/>
                </a:lnTo>
                <a:lnTo>
                  <a:pt x="309" y="110"/>
                </a:lnTo>
                <a:lnTo>
                  <a:pt x="307" y="112"/>
                </a:lnTo>
                <a:lnTo>
                  <a:pt x="303" y="110"/>
                </a:lnTo>
                <a:lnTo>
                  <a:pt x="305" y="117"/>
                </a:lnTo>
                <a:lnTo>
                  <a:pt x="303" y="117"/>
                </a:lnTo>
                <a:lnTo>
                  <a:pt x="305" y="121"/>
                </a:lnTo>
                <a:lnTo>
                  <a:pt x="303" y="121"/>
                </a:lnTo>
                <a:lnTo>
                  <a:pt x="303" y="125"/>
                </a:lnTo>
                <a:lnTo>
                  <a:pt x="301" y="123"/>
                </a:lnTo>
                <a:lnTo>
                  <a:pt x="300" y="131"/>
                </a:lnTo>
                <a:lnTo>
                  <a:pt x="300" y="135"/>
                </a:lnTo>
                <a:lnTo>
                  <a:pt x="300" y="138"/>
                </a:lnTo>
                <a:lnTo>
                  <a:pt x="294" y="144"/>
                </a:lnTo>
                <a:lnTo>
                  <a:pt x="290" y="142"/>
                </a:lnTo>
                <a:lnTo>
                  <a:pt x="288" y="137"/>
                </a:lnTo>
                <a:lnTo>
                  <a:pt x="290" y="129"/>
                </a:lnTo>
                <a:lnTo>
                  <a:pt x="294" y="125"/>
                </a:lnTo>
                <a:lnTo>
                  <a:pt x="296" y="117"/>
                </a:lnTo>
                <a:lnTo>
                  <a:pt x="298" y="117"/>
                </a:lnTo>
                <a:lnTo>
                  <a:pt x="303" y="108"/>
                </a:lnTo>
                <a:lnTo>
                  <a:pt x="305" y="108"/>
                </a:lnTo>
                <a:close/>
              </a:path>
            </a:pathLst>
          </a:custGeom>
          <a:solidFill>
            <a:srgbClr val="D5890D"/>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4" name="Freeform 12" descr="The state of ID shown on the United States map." title="ID"/>
          <p:cNvSpPr>
            <a:spLocks/>
          </p:cNvSpPr>
          <p:nvPr/>
        </p:nvSpPr>
        <p:spPr bwMode="auto">
          <a:xfrm>
            <a:off x="1771168" y="1236113"/>
            <a:ext cx="770903" cy="1267623"/>
          </a:xfrm>
          <a:custGeom>
            <a:avLst/>
            <a:gdLst>
              <a:gd name="T0" fmla="*/ 33 w 352"/>
              <a:gd name="T1" fmla="*/ 369 h 569"/>
              <a:gd name="T2" fmla="*/ 41 w 352"/>
              <a:gd name="T3" fmla="*/ 359 h 569"/>
              <a:gd name="T4" fmla="*/ 41 w 352"/>
              <a:gd name="T5" fmla="*/ 346 h 569"/>
              <a:gd name="T6" fmla="*/ 37 w 352"/>
              <a:gd name="T7" fmla="*/ 338 h 569"/>
              <a:gd name="T8" fmla="*/ 31 w 352"/>
              <a:gd name="T9" fmla="*/ 333 h 569"/>
              <a:gd name="T10" fmla="*/ 39 w 352"/>
              <a:gd name="T11" fmla="*/ 319 h 569"/>
              <a:gd name="T12" fmla="*/ 52 w 352"/>
              <a:gd name="T13" fmla="*/ 304 h 569"/>
              <a:gd name="T14" fmla="*/ 62 w 352"/>
              <a:gd name="T15" fmla="*/ 292 h 569"/>
              <a:gd name="T16" fmla="*/ 65 w 352"/>
              <a:gd name="T17" fmla="*/ 285 h 569"/>
              <a:gd name="T18" fmla="*/ 85 w 352"/>
              <a:gd name="T19" fmla="*/ 260 h 569"/>
              <a:gd name="T20" fmla="*/ 89 w 352"/>
              <a:gd name="T21" fmla="*/ 240 h 569"/>
              <a:gd name="T22" fmla="*/ 77 w 352"/>
              <a:gd name="T23" fmla="*/ 219 h 569"/>
              <a:gd name="T24" fmla="*/ 77 w 352"/>
              <a:gd name="T25" fmla="*/ 202 h 569"/>
              <a:gd name="T26" fmla="*/ 77 w 352"/>
              <a:gd name="T27" fmla="*/ 185 h 569"/>
              <a:gd name="T28" fmla="*/ 106 w 352"/>
              <a:gd name="T29" fmla="*/ 69 h 569"/>
              <a:gd name="T30" fmla="*/ 152 w 352"/>
              <a:gd name="T31" fmla="*/ 85 h 569"/>
              <a:gd name="T32" fmla="*/ 160 w 352"/>
              <a:gd name="T33" fmla="*/ 100 h 569"/>
              <a:gd name="T34" fmla="*/ 163 w 352"/>
              <a:gd name="T35" fmla="*/ 116 h 569"/>
              <a:gd name="T36" fmla="*/ 163 w 352"/>
              <a:gd name="T37" fmla="*/ 127 h 569"/>
              <a:gd name="T38" fmla="*/ 162 w 352"/>
              <a:gd name="T39" fmla="*/ 133 h 569"/>
              <a:gd name="T40" fmla="*/ 171 w 352"/>
              <a:gd name="T41" fmla="*/ 144 h 569"/>
              <a:gd name="T42" fmla="*/ 183 w 352"/>
              <a:gd name="T43" fmla="*/ 160 h 569"/>
              <a:gd name="T44" fmla="*/ 188 w 352"/>
              <a:gd name="T45" fmla="*/ 173 h 569"/>
              <a:gd name="T46" fmla="*/ 192 w 352"/>
              <a:gd name="T47" fmla="*/ 185 h 569"/>
              <a:gd name="T48" fmla="*/ 200 w 352"/>
              <a:gd name="T49" fmla="*/ 190 h 569"/>
              <a:gd name="T50" fmla="*/ 208 w 352"/>
              <a:gd name="T51" fmla="*/ 200 h 569"/>
              <a:gd name="T52" fmla="*/ 213 w 352"/>
              <a:gd name="T53" fmla="*/ 210 h 569"/>
              <a:gd name="T54" fmla="*/ 206 w 352"/>
              <a:gd name="T55" fmla="*/ 225 h 569"/>
              <a:gd name="T56" fmla="*/ 198 w 352"/>
              <a:gd name="T57" fmla="*/ 233 h 569"/>
              <a:gd name="T58" fmla="*/ 198 w 352"/>
              <a:gd name="T59" fmla="*/ 244 h 569"/>
              <a:gd name="T60" fmla="*/ 200 w 352"/>
              <a:gd name="T61" fmla="*/ 252 h 569"/>
              <a:gd name="T62" fmla="*/ 192 w 352"/>
              <a:gd name="T63" fmla="*/ 258 h 569"/>
              <a:gd name="T64" fmla="*/ 192 w 352"/>
              <a:gd name="T65" fmla="*/ 269 h 569"/>
              <a:gd name="T66" fmla="*/ 192 w 352"/>
              <a:gd name="T67" fmla="*/ 279 h 569"/>
              <a:gd name="T68" fmla="*/ 202 w 352"/>
              <a:gd name="T69" fmla="*/ 285 h 569"/>
              <a:gd name="T70" fmla="*/ 210 w 352"/>
              <a:gd name="T71" fmla="*/ 281 h 569"/>
              <a:gd name="T72" fmla="*/ 217 w 352"/>
              <a:gd name="T73" fmla="*/ 273 h 569"/>
              <a:gd name="T74" fmla="*/ 221 w 352"/>
              <a:gd name="T75" fmla="*/ 279 h 569"/>
              <a:gd name="T76" fmla="*/ 227 w 352"/>
              <a:gd name="T77" fmla="*/ 288 h 569"/>
              <a:gd name="T78" fmla="*/ 227 w 352"/>
              <a:gd name="T79" fmla="*/ 306 h 569"/>
              <a:gd name="T80" fmla="*/ 231 w 352"/>
              <a:gd name="T81" fmla="*/ 319 h 569"/>
              <a:gd name="T82" fmla="*/ 236 w 352"/>
              <a:gd name="T83" fmla="*/ 325 h 569"/>
              <a:gd name="T84" fmla="*/ 233 w 352"/>
              <a:gd name="T85" fmla="*/ 333 h 569"/>
              <a:gd name="T86" fmla="*/ 242 w 352"/>
              <a:gd name="T87" fmla="*/ 344 h 569"/>
              <a:gd name="T88" fmla="*/ 250 w 352"/>
              <a:gd name="T89" fmla="*/ 356 h 569"/>
              <a:gd name="T90" fmla="*/ 250 w 352"/>
              <a:gd name="T91" fmla="*/ 371 h 569"/>
              <a:gd name="T92" fmla="*/ 256 w 352"/>
              <a:gd name="T93" fmla="*/ 381 h 569"/>
              <a:gd name="T94" fmla="*/ 261 w 352"/>
              <a:gd name="T95" fmla="*/ 373 h 569"/>
              <a:gd name="T96" fmla="*/ 279 w 352"/>
              <a:gd name="T97" fmla="*/ 377 h 569"/>
              <a:gd name="T98" fmla="*/ 290 w 352"/>
              <a:gd name="T99" fmla="*/ 373 h 569"/>
              <a:gd name="T100" fmla="*/ 300 w 352"/>
              <a:gd name="T101" fmla="*/ 377 h 569"/>
              <a:gd name="T102" fmla="*/ 313 w 352"/>
              <a:gd name="T103" fmla="*/ 381 h 569"/>
              <a:gd name="T104" fmla="*/ 327 w 352"/>
              <a:gd name="T105" fmla="*/ 379 h 569"/>
              <a:gd name="T106" fmla="*/ 329 w 352"/>
              <a:gd name="T107" fmla="*/ 377 h 569"/>
              <a:gd name="T108" fmla="*/ 332 w 352"/>
              <a:gd name="T109" fmla="*/ 371 h 569"/>
              <a:gd name="T110" fmla="*/ 340 w 352"/>
              <a:gd name="T111" fmla="*/ 369 h 569"/>
              <a:gd name="T112" fmla="*/ 344 w 352"/>
              <a:gd name="T113" fmla="*/ 377 h 569"/>
              <a:gd name="T114" fmla="*/ 348 w 352"/>
              <a:gd name="T115" fmla="*/ 384 h 569"/>
              <a:gd name="T116" fmla="*/ 336 w 352"/>
              <a:gd name="T117" fmla="*/ 477 h 569"/>
              <a:gd name="T118" fmla="*/ 261 w 352"/>
              <a:gd name="T119" fmla="*/ 559 h 569"/>
              <a:gd name="T120" fmla="*/ 2 w 352"/>
              <a:gd name="T121" fmla="*/ 503 h 5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2"/>
              <a:gd name="T184" fmla="*/ 0 h 569"/>
              <a:gd name="T185" fmla="*/ 352 w 352"/>
              <a:gd name="T186" fmla="*/ 569 h 5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2" h="569">
                <a:moveTo>
                  <a:pt x="29" y="382"/>
                </a:moveTo>
                <a:lnTo>
                  <a:pt x="31" y="377"/>
                </a:lnTo>
                <a:lnTo>
                  <a:pt x="31" y="373"/>
                </a:lnTo>
                <a:lnTo>
                  <a:pt x="31" y="371"/>
                </a:lnTo>
                <a:lnTo>
                  <a:pt x="33" y="371"/>
                </a:lnTo>
                <a:lnTo>
                  <a:pt x="33" y="369"/>
                </a:lnTo>
                <a:lnTo>
                  <a:pt x="35" y="369"/>
                </a:lnTo>
                <a:lnTo>
                  <a:pt x="35" y="367"/>
                </a:lnTo>
                <a:lnTo>
                  <a:pt x="37" y="365"/>
                </a:lnTo>
                <a:lnTo>
                  <a:pt x="37" y="363"/>
                </a:lnTo>
                <a:lnTo>
                  <a:pt x="41" y="359"/>
                </a:lnTo>
                <a:lnTo>
                  <a:pt x="39" y="354"/>
                </a:lnTo>
                <a:lnTo>
                  <a:pt x="41" y="354"/>
                </a:lnTo>
                <a:lnTo>
                  <a:pt x="44" y="350"/>
                </a:lnTo>
                <a:lnTo>
                  <a:pt x="44" y="348"/>
                </a:lnTo>
                <a:lnTo>
                  <a:pt x="41" y="346"/>
                </a:lnTo>
                <a:lnTo>
                  <a:pt x="41" y="344"/>
                </a:lnTo>
                <a:lnTo>
                  <a:pt x="41" y="342"/>
                </a:lnTo>
                <a:lnTo>
                  <a:pt x="39" y="342"/>
                </a:lnTo>
                <a:lnTo>
                  <a:pt x="37" y="340"/>
                </a:lnTo>
                <a:lnTo>
                  <a:pt x="37" y="338"/>
                </a:lnTo>
                <a:lnTo>
                  <a:pt x="35" y="338"/>
                </a:lnTo>
                <a:lnTo>
                  <a:pt x="33" y="340"/>
                </a:lnTo>
                <a:lnTo>
                  <a:pt x="33" y="338"/>
                </a:lnTo>
                <a:lnTo>
                  <a:pt x="31" y="336"/>
                </a:lnTo>
                <a:lnTo>
                  <a:pt x="31" y="334"/>
                </a:lnTo>
                <a:lnTo>
                  <a:pt x="31" y="333"/>
                </a:lnTo>
                <a:lnTo>
                  <a:pt x="31" y="329"/>
                </a:lnTo>
                <a:lnTo>
                  <a:pt x="33" y="327"/>
                </a:lnTo>
                <a:lnTo>
                  <a:pt x="33" y="323"/>
                </a:lnTo>
                <a:lnTo>
                  <a:pt x="35" y="323"/>
                </a:lnTo>
                <a:lnTo>
                  <a:pt x="35" y="321"/>
                </a:lnTo>
                <a:lnTo>
                  <a:pt x="39" y="319"/>
                </a:lnTo>
                <a:lnTo>
                  <a:pt x="39" y="317"/>
                </a:lnTo>
                <a:lnTo>
                  <a:pt x="41" y="317"/>
                </a:lnTo>
                <a:lnTo>
                  <a:pt x="44" y="309"/>
                </a:lnTo>
                <a:lnTo>
                  <a:pt x="48" y="306"/>
                </a:lnTo>
                <a:lnTo>
                  <a:pt x="52" y="304"/>
                </a:lnTo>
                <a:lnTo>
                  <a:pt x="56" y="302"/>
                </a:lnTo>
                <a:lnTo>
                  <a:pt x="56" y="300"/>
                </a:lnTo>
                <a:lnTo>
                  <a:pt x="58" y="298"/>
                </a:lnTo>
                <a:lnTo>
                  <a:pt x="62" y="296"/>
                </a:lnTo>
                <a:lnTo>
                  <a:pt x="62" y="292"/>
                </a:lnTo>
                <a:lnTo>
                  <a:pt x="62" y="290"/>
                </a:lnTo>
                <a:lnTo>
                  <a:pt x="62" y="288"/>
                </a:lnTo>
                <a:lnTo>
                  <a:pt x="64" y="286"/>
                </a:lnTo>
                <a:lnTo>
                  <a:pt x="65" y="285"/>
                </a:lnTo>
                <a:lnTo>
                  <a:pt x="67" y="283"/>
                </a:lnTo>
                <a:lnTo>
                  <a:pt x="69" y="281"/>
                </a:lnTo>
                <a:lnTo>
                  <a:pt x="75" y="273"/>
                </a:lnTo>
                <a:lnTo>
                  <a:pt x="77" y="267"/>
                </a:lnTo>
                <a:lnTo>
                  <a:pt x="85" y="260"/>
                </a:lnTo>
                <a:lnTo>
                  <a:pt x="85" y="258"/>
                </a:lnTo>
                <a:lnTo>
                  <a:pt x="90" y="254"/>
                </a:lnTo>
                <a:lnTo>
                  <a:pt x="90" y="250"/>
                </a:lnTo>
                <a:lnTo>
                  <a:pt x="90" y="246"/>
                </a:lnTo>
                <a:lnTo>
                  <a:pt x="90" y="242"/>
                </a:lnTo>
                <a:lnTo>
                  <a:pt x="89" y="240"/>
                </a:lnTo>
                <a:lnTo>
                  <a:pt x="85" y="237"/>
                </a:lnTo>
                <a:lnTo>
                  <a:pt x="83" y="233"/>
                </a:lnTo>
                <a:lnTo>
                  <a:pt x="79" y="233"/>
                </a:lnTo>
                <a:lnTo>
                  <a:pt x="79" y="229"/>
                </a:lnTo>
                <a:lnTo>
                  <a:pt x="77" y="225"/>
                </a:lnTo>
                <a:lnTo>
                  <a:pt x="77" y="219"/>
                </a:lnTo>
                <a:lnTo>
                  <a:pt x="75" y="217"/>
                </a:lnTo>
                <a:lnTo>
                  <a:pt x="75" y="212"/>
                </a:lnTo>
                <a:lnTo>
                  <a:pt x="73" y="212"/>
                </a:lnTo>
                <a:lnTo>
                  <a:pt x="75" y="210"/>
                </a:lnTo>
                <a:lnTo>
                  <a:pt x="77" y="206"/>
                </a:lnTo>
                <a:lnTo>
                  <a:pt x="77" y="202"/>
                </a:lnTo>
                <a:lnTo>
                  <a:pt x="77" y="198"/>
                </a:lnTo>
                <a:lnTo>
                  <a:pt x="77" y="194"/>
                </a:lnTo>
                <a:lnTo>
                  <a:pt x="75" y="192"/>
                </a:lnTo>
                <a:lnTo>
                  <a:pt x="75" y="190"/>
                </a:lnTo>
                <a:lnTo>
                  <a:pt x="77" y="189"/>
                </a:lnTo>
                <a:lnTo>
                  <a:pt x="77" y="185"/>
                </a:lnTo>
                <a:lnTo>
                  <a:pt x="79" y="177"/>
                </a:lnTo>
                <a:lnTo>
                  <a:pt x="89" y="135"/>
                </a:lnTo>
                <a:lnTo>
                  <a:pt x="92" y="125"/>
                </a:lnTo>
                <a:lnTo>
                  <a:pt x="94" y="117"/>
                </a:lnTo>
                <a:lnTo>
                  <a:pt x="104" y="73"/>
                </a:lnTo>
                <a:lnTo>
                  <a:pt x="106" y="69"/>
                </a:lnTo>
                <a:lnTo>
                  <a:pt x="121" y="12"/>
                </a:lnTo>
                <a:lnTo>
                  <a:pt x="123" y="0"/>
                </a:lnTo>
                <a:lnTo>
                  <a:pt x="169" y="12"/>
                </a:lnTo>
                <a:lnTo>
                  <a:pt x="162" y="46"/>
                </a:lnTo>
                <a:lnTo>
                  <a:pt x="156" y="68"/>
                </a:lnTo>
                <a:lnTo>
                  <a:pt x="152" y="85"/>
                </a:lnTo>
                <a:lnTo>
                  <a:pt x="154" y="87"/>
                </a:lnTo>
                <a:lnTo>
                  <a:pt x="154" y="89"/>
                </a:lnTo>
                <a:lnTo>
                  <a:pt x="156" y="94"/>
                </a:lnTo>
                <a:lnTo>
                  <a:pt x="158" y="96"/>
                </a:lnTo>
                <a:lnTo>
                  <a:pt x="158" y="98"/>
                </a:lnTo>
                <a:lnTo>
                  <a:pt x="160" y="100"/>
                </a:lnTo>
                <a:lnTo>
                  <a:pt x="160" y="104"/>
                </a:lnTo>
                <a:lnTo>
                  <a:pt x="162" y="104"/>
                </a:lnTo>
                <a:lnTo>
                  <a:pt x="162" y="108"/>
                </a:lnTo>
                <a:lnTo>
                  <a:pt x="163" y="110"/>
                </a:lnTo>
                <a:lnTo>
                  <a:pt x="162" y="114"/>
                </a:lnTo>
                <a:lnTo>
                  <a:pt x="163" y="116"/>
                </a:lnTo>
                <a:lnTo>
                  <a:pt x="163" y="117"/>
                </a:lnTo>
                <a:lnTo>
                  <a:pt x="160" y="121"/>
                </a:lnTo>
                <a:lnTo>
                  <a:pt x="162" y="121"/>
                </a:lnTo>
                <a:lnTo>
                  <a:pt x="162" y="125"/>
                </a:lnTo>
                <a:lnTo>
                  <a:pt x="163" y="125"/>
                </a:lnTo>
                <a:lnTo>
                  <a:pt x="163" y="127"/>
                </a:lnTo>
                <a:lnTo>
                  <a:pt x="160" y="127"/>
                </a:lnTo>
                <a:lnTo>
                  <a:pt x="158" y="127"/>
                </a:lnTo>
                <a:lnTo>
                  <a:pt x="158" y="129"/>
                </a:lnTo>
                <a:lnTo>
                  <a:pt x="162" y="131"/>
                </a:lnTo>
                <a:lnTo>
                  <a:pt x="162" y="133"/>
                </a:lnTo>
                <a:lnTo>
                  <a:pt x="163" y="135"/>
                </a:lnTo>
                <a:lnTo>
                  <a:pt x="165" y="137"/>
                </a:lnTo>
                <a:lnTo>
                  <a:pt x="167" y="141"/>
                </a:lnTo>
                <a:lnTo>
                  <a:pt x="171" y="142"/>
                </a:lnTo>
                <a:lnTo>
                  <a:pt x="171" y="144"/>
                </a:lnTo>
                <a:lnTo>
                  <a:pt x="175" y="144"/>
                </a:lnTo>
                <a:lnTo>
                  <a:pt x="175" y="146"/>
                </a:lnTo>
                <a:lnTo>
                  <a:pt x="177" y="152"/>
                </a:lnTo>
                <a:lnTo>
                  <a:pt x="181" y="156"/>
                </a:lnTo>
                <a:lnTo>
                  <a:pt x="181" y="158"/>
                </a:lnTo>
                <a:lnTo>
                  <a:pt x="183" y="160"/>
                </a:lnTo>
                <a:lnTo>
                  <a:pt x="183" y="162"/>
                </a:lnTo>
                <a:lnTo>
                  <a:pt x="185" y="165"/>
                </a:lnTo>
                <a:lnTo>
                  <a:pt x="185" y="169"/>
                </a:lnTo>
                <a:lnTo>
                  <a:pt x="186" y="171"/>
                </a:lnTo>
                <a:lnTo>
                  <a:pt x="188" y="173"/>
                </a:lnTo>
                <a:lnTo>
                  <a:pt x="190" y="175"/>
                </a:lnTo>
                <a:lnTo>
                  <a:pt x="188" y="175"/>
                </a:lnTo>
                <a:lnTo>
                  <a:pt x="188" y="179"/>
                </a:lnTo>
                <a:lnTo>
                  <a:pt x="190" y="183"/>
                </a:lnTo>
                <a:lnTo>
                  <a:pt x="192" y="185"/>
                </a:lnTo>
                <a:lnTo>
                  <a:pt x="194" y="187"/>
                </a:lnTo>
                <a:lnTo>
                  <a:pt x="194" y="190"/>
                </a:lnTo>
                <a:lnTo>
                  <a:pt x="196" y="192"/>
                </a:lnTo>
                <a:lnTo>
                  <a:pt x="198" y="190"/>
                </a:lnTo>
                <a:lnTo>
                  <a:pt x="200" y="190"/>
                </a:lnTo>
                <a:lnTo>
                  <a:pt x="202" y="194"/>
                </a:lnTo>
                <a:lnTo>
                  <a:pt x="200" y="194"/>
                </a:lnTo>
                <a:lnTo>
                  <a:pt x="200" y="196"/>
                </a:lnTo>
                <a:lnTo>
                  <a:pt x="202" y="198"/>
                </a:lnTo>
                <a:lnTo>
                  <a:pt x="206" y="198"/>
                </a:lnTo>
                <a:lnTo>
                  <a:pt x="208" y="200"/>
                </a:lnTo>
                <a:lnTo>
                  <a:pt x="210" y="198"/>
                </a:lnTo>
                <a:lnTo>
                  <a:pt x="213" y="198"/>
                </a:lnTo>
                <a:lnTo>
                  <a:pt x="215" y="200"/>
                </a:lnTo>
                <a:lnTo>
                  <a:pt x="215" y="202"/>
                </a:lnTo>
                <a:lnTo>
                  <a:pt x="213" y="204"/>
                </a:lnTo>
                <a:lnTo>
                  <a:pt x="213" y="210"/>
                </a:lnTo>
                <a:lnTo>
                  <a:pt x="211" y="210"/>
                </a:lnTo>
                <a:lnTo>
                  <a:pt x="210" y="212"/>
                </a:lnTo>
                <a:lnTo>
                  <a:pt x="210" y="215"/>
                </a:lnTo>
                <a:lnTo>
                  <a:pt x="208" y="217"/>
                </a:lnTo>
                <a:lnTo>
                  <a:pt x="206" y="225"/>
                </a:lnTo>
                <a:lnTo>
                  <a:pt x="202" y="227"/>
                </a:lnTo>
                <a:lnTo>
                  <a:pt x="204" y="229"/>
                </a:lnTo>
                <a:lnTo>
                  <a:pt x="202" y="233"/>
                </a:lnTo>
                <a:lnTo>
                  <a:pt x="202" y="235"/>
                </a:lnTo>
                <a:lnTo>
                  <a:pt x="198" y="233"/>
                </a:lnTo>
                <a:lnTo>
                  <a:pt x="198" y="235"/>
                </a:lnTo>
                <a:lnTo>
                  <a:pt x="198" y="237"/>
                </a:lnTo>
                <a:lnTo>
                  <a:pt x="200" y="238"/>
                </a:lnTo>
                <a:lnTo>
                  <a:pt x="200" y="240"/>
                </a:lnTo>
                <a:lnTo>
                  <a:pt x="200" y="242"/>
                </a:lnTo>
                <a:lnTo>
                  <a:pt x="198" y="244"/>
                </a:lnTo>
                <a:lnTo>
                  <a:pt x="198" y="246"/>
                </a:lnTo>
                <a:lnTo>
                  <a:pt x="200" y="248"/>
                </a:lnTo>
                <a:lnTo>
                  <a:pt x="202" y="250"/>
                </a:lnTo>
                <a:lnTo>
                  <a:pt x="200" y="252"/>
                </a:lnTo>
                <a:lnTo>
                  <a:pt x="200" y="256"/>
                </a:lnTo>
                <a:lnTo>
                  <a:pt x="200" y="258"/>
                </a:lnTo>
                <a:lnTo>
                  <a:pt x="198" y="256"/>
                </a:lnTo>
                <a:lnTo>
                  <a:pt x="196" y="258"/>
                </a:lnTo>
                <a:lnTo>
                  <a:pt x="194" y="256"/>
                </a:lnTo>
                <a:lnTo>
                  <a:pt x="192" y="258"/>
                </a:lnTo>
                <a:lnTo>
                  <a:pt x="190" y="261"/>
                </a:lnTo>
                <a:lnTo>
                  <a:pt x="190" y="263"/>
                </a:lnTo>
                <a:lnTo>
                  <a:pt x="190" y="265"/>
                </a:lnTo>
                <a:lnTo>
                  <a:pt x="192" y="267"/>
                </a:lnTo>
                <a:lnTo>
                  <a:pt x="192" y="269"/>
                </a:lnTo>
                <a:lnTo>
                  <a:pt x="188" y="271"/>
                </a:lnTo>
                <a:lnTo>
                  <a:pt x="188" y="273"/>
                </a:lnTo>
                <a:lnTo>
                  <a:pt x="186" y="277"/>
                </a:lnTo>
                <a:lnTo>
                  <a:pt x="188" y="277"/>
                </a:lnTo>
                <a:lnTo>
                  <a:pt x="190" y="277"/>
                </a:lnTo>
                <a:lnTo>
                  <a:pt x="192" y="279"/>
                </a:lnTo>
                <a:lnTo>
                  <a:pt x="192" y="281"/>
                </a:lnTo>
                <a:lnTo>
                  <a:pt x="194" y="283"/>
                </a:lnTo>
                <a:lnTo>
                  <a:pt x="196" y="283"/>
                </a:lnTo>
                <a:lnTo>
                  <a:pt x="196" y="285"/>
                </a:lnTo>
                <a:lnTo>
                  <a:pt x="198" y="286"/>
                </a:lnTo>
                <a:lnTo>
                  <a:pt x="202" y="285"/>
                </a:lnTo>
                <a:lnTo>
                  <a:pt x="202" y="281"/>
                </a:lnTo>
                <a:lnTo>
                  <a:pt x="206" y="283"/>
                </a:lnTo>
                <a:lnTo>
                  <a:pt x="206" y="281"/>
                </a:lnTo>
                <a:lnTo>
                  <a:pt x="210" y="281"/>
                </a:lnTo>
                <a:lnTo>
                  <a:pt x="211" y="279"/>
                </a:lnTo>
                <a:lnTo>
                  <a:pt x="213" y="277"/>
                </a:lnTo>
                <a:lnTo>
                  <a:pt x="215" y="277"/>
                </a:lnTo>
                <a:lnTo>
                  <a:pt x="217" y="275"/>
                </a:lnTo>
                <a:lnTo>
                  <a:pt x="215" y="273"/>
                </a:lnTo>
                <a:lnTo>
                  <a:pt x="217" y="273"/>
                </a:lnTo>
                <a:lnTo>
                  <a:pt x="219" y="273"/>
                </a:lnTo>
                <a:lnTo>
                  <a:pt x="221" y="275"/>
                </a:lnTo>
                <a:lnTo>
                  <a:pt x="221" y="277"/>
                </a:lnTo>
                <a:lnTo>
                  <a:pt x="221" y="279"/>
                </a:lnTo>
                <a:lnTo>
                  <a:pt x="223" y="281"/>
                </a:lnTo>
                <a:lnTo>
                  <a:pt x="225" y="281"/>
                </a:lnTo>
                <a:lnTo>
                  <a:pt x="225" y="283"/>
                </a:lnTo>
                <a:lnTo>
                  <a:pt x="223" y="286"/>
                </a:lnTo>
                <a:lnTo>
                  <a:pt x="227" y="288"/>
                </a:lnTo>
                <a:lnTo>
                  <a:pt x="227" y="290"/>
                </a:lnTo>
                <a:lnTo>
                  <a:pt x="225" y="292"/>
                </a:lnTo>
                <a:lnTo>
                  <a:pt x="225" y="296"/>
                </a:lnTo>
                <a:lnTo>
                  <a:pt x="227" y="298"/>
                </a:lnTo>
                <a:lnTo>
                  <a:pt x="225" y="302"/>
                </a:lnTo>
                <a:lnTo>
                  <a:pt x="227" y="306"/>
                </a:lnTo>
                <a:lnTo>
                  <a:pt x="227" y="308"/>
                </a:lnTo>
                <a:lnTo>
                  <a:pt x="229" y="311"/>
                </a:lnTo>
                <a:lnTo>
                  <a:pt x="231" y="313"/>
                </a:lnTo>
                <a:lnTo>
                  <a:pt x="231" y="315"/>
                </a:lnTo>
                <a:lnTo>
                  <a:pt x="231" y="317"/>
                </a:lnTo>
                <a:lnTo>
                  <a:pt x="231" y="319"/>
                </a:lnTo>
                <a:lnTo>
                  <a:pt x="234" y="319"/>
                </a:lnTo>
                <a:lnTo>
                  <a:pt x="233" y="321"/>
                </a:lnTo>
                <a:lnTo>
                  <a:pt x="234" y="323"/>
                </a:lnTo>
                <a:lnTo>
                  <a:pt x="236" y="325"/>
                </a:lnTo>
                <a:lnTo>
                  <a:pt x="234" y="327"/>
                </a:lnTo>
                <a:lnTo>
                  <a:pt x="236" y="329"/>
                </a:lnTo>
                <a:lnTo>
                  <a:pt x="234" y="333"/>
                </a:lnTo>
                <a:lnTo>
                  <a:pt x="233" y="333"/>
                </a:lnTo>
                <a:lnTo>
                  <a:pt x="233" y="338"/>
                </a:lnTo>
                <a:lnTo>
                  <a:pt x="234" y="340"/>
                </a:lnTo>
                <a:lnTo>
                  <a:pt x="238" y="344"/>
                </a:lnTo>
                <a:lnTo>
                  <a:pt x="238" y="346"/>
                </a:lnTo>
                <a:lnTo>
                  <a:pt x="242" y="344"/>
                </a:lnTo>
                <a:lnTo>
                  <a:pt x="244" y="344"/>
                </a:lnTo>
                <a:lnTo>
                  <a:pt x="248" y="350"/>
                </a:lnTo>
                <a:lnTo>
                  <a:pt x="250" y="352"/>
                </a:lnTo>
                <a:lnTo>
                  <a:pt x="248" y="354"/>
                </a:lnTo>
                <a:lnTo>
                  <a:pt x="250" y="356"/>
                </a:lnTo>
                <a:lnTo>
                  <a:pt x="250" y="359"/>
                </a:lnTo>
                <a:lnTo>
                  <a:pt x="248" y="363"/>
                </a:lnTo>
                <a:lnTo>
                  <a:pt x="250" y="365"/>
                </a:lnTo>
                <a:lnTo>
                  <a:pt x="250" y="367"/>
                </a:lnTo>
                <a:lnTo>
                  <a:pt x="252" y="369"/>
                </a:lnTo>
                <a:lnTo>
                  <a:pt x="250" y="371"/>
                </a:lnTo>
                <a:lnTo>
                  <a:pt x="250" y="373"/>
                </a:lnTo>
                <a:lnTo>
                  <a:pt x="252" y="375"/>
                </a:lnTo>
                <a:lnTo>
                  <a:pt x="254" y="377"/>
                </a:lnTo>
                <a:lnTo>
                  <a:pt x="256" y="379"/>
                </a:lnTo>
                <a:lnTo>
                  <a:pt x="256" y="381"/>
                </a:lnTo>
                <a:lnTo>
                  <a:pt x="258" y="381"/>
                </a:lnTo>
                <a:lnTo>
                  <a:pt x="259" y="381"/>
                </a:lnTo>
                <a:lnTo>
                  <a:pt x="259" y="379"/>
                </a:lnTo>
                <a:lnTo>
                  <a:pt x="259" y="377"/>
                </a:lnTo>
                <a:lnTo>
                  <a:pt x="261" y="375"/>
                </a:lnTo>
                <a:lnTo>
                  <a:pt x="261" y="373"/>
                </a:lnTo>
                <a:lnTo>
                  <a:pt x="265" y="373"/>
                </a:lnTo>
                <a:lnTo>
                  <a:pt x="269" y="375"/>
                </a:lnTo>
                <a:lnTo>
                  <a:pt x="275" y="375"/>
                </a:lnTo>
                <a:lnTo>
                  <a:pt x="277" y="377"/>
                </a:lnTo>
                <a:lnTo>
                  <a:pt x="279" y="377"/>
                </a:lnTo>
                <a:lnTo>
                  <a:pt x="281" y="379"/>
                </a:lnTo>
                <a:lnTo>
                  <a:pt x="282" y="379"/>
                </a:lnTo>
                <a:lnTo>
                  <a:pt x="284" y="377"/>
                </a:lnTo>
                <a:lnTo>
                  <a:pt x="286" y="375"/>
                </a:lnTo>
                <a:lnTo>
                  <a:pt x="288" y="373"/>
                </a:lnTo>
                <a:lnTo>
                  <a:pt x="290" y="373"/>
                </a:lnTo>
                <a:lnTo>
                  <a:pt x="292" y="373"/>
                </a:lnTo>
                <a:lnTo>
                  <a:pt x="292" y="375"/>
                </a:lnTo>
                <a:lnTo>
                  <a:pt x="296" y="377"/>
                </a:lnTo>
                <a:lnTo>
                  <a:pt x="298" y="377"/>
                </a:lnTo>
                <a:lnTo>
                  <a:pt x="300" y="377"/>
                </a:lnTo>
                <a:lnTo>
                  <a:pt x="302" y="377"/>
                </a:lnTo>
                <a:lnTo>
                  <a:pt x="304" y="377"/>
                </a:lnTo>
                <a:lnTo>
                  <a:pt x="307" y="377"/>
                </a:lnTo>
                <a:lnTo>
                  <a:pt x="309" y="377"/>
                </a:lnTo>
                <a:lnTo>
                  <a:pt x="313" y="381"/>
                </a:lnTo>
                <a:lnTo>
                  <a:pt x="315" y="381"/>
                </a:lnTo>
                <a:lnTo>
                  <a:pt x="319" y="379"/>
                </a:lnTo>
                <a:lnTo>
                  <a:pt x="321" y="379"/>
                </a:lnTo>
                <a:lnTo>
                  <a:pt x="325" y="381"/>
                </a:lnTo>
                <a:lnTo>
                  <a:pt x="327" y="379"/>
                </a:lnTo>
                <a:lnTo>
                  <a:pt x="330" y="382"/>
                </a:lnTo>
                <a:lnTo>
                  <a:pt x="330" y="381"/>
                </a:lnTo>
                <a:lnTo>
                  <a:pt x="332" y="382"/>
                </a:lnTo>
                <a:lnTo>
                  <a:pt x="330" y="381"/>
                </a:lnTo>
                <a:lnTo>
                  <a:pt x="329" y="377"/>
                </a:lnTo>
                <a:lnTo>
                  <a:pt x="330" y="375"/>
                </a:lnTo>
                <a:lnTo>
                  <a:pt x="332" y="375"/>
                </a:lnTo>
                <a:lnTo>
                  <a:pt x="332" y="373"/>
                </a:lnTo>
                <a:lnTo>
                  <a:pt x="332" y="371"/>
                </a:lnTo>
                <a:lnTo>
                  <a:pt x="332" y="369"/>
                </a:lnTo>
                <a:lnTo>
                  <a:pt x="334" y="369"/>
                </a:lnTo>
                <a:lnTo>
                  <a:pt x="336" y="369"/>
                </a:lnTo>
                <a:lnTo>
                  <a:pt x="338" y="367"/>
                </a:lnTo>
                <a:lnTo>
                  <a:pt x="340" y="369"/>
                </a:lnTo>
                <a:lnTo>
                  <a:pt x="342" y="369"/>
                </a:lnTo>
                <a:lnTo>
                  <a:pt x="342" y="371"/>
                </a:lnTo>
                <a:lnTo>
                  <a:pt x="342" y="373"/>
                </a:lnTo>
                <a:lnTo>
                  <a:pt x="344" y="373"/>
                </a:lnTo>
                <a:lnTo>
                  <a:pt x="342" y="375"/>
                </a:lnTo>
                <a:lnTo>
                  <a:pt x="344" y="377"/>
                </a:lnTo>
                <a:lnTo>
                  <a:pt x="346" y="379"/>
                </a:lnTo>
                <a:lnTo>
                  <a:pt x="344" y="379"/>
                </a:lnTo>
                <a:lnTo>
                  <a:pt x="344" y="381"/>
                </a:lnTo>
                <a:lnTo>
                  <a:pt x="346" y="382"/>
                </a:lnTo>
                <a:lnTo>
                  <a:pt x="346" y="384"/>
                </a:lnTo>
                <a:lnTo>
                  <a:pt x="348" y="384"/>
                </a:lnTo>
                <a:lnTo>
                  <a:pt x="348" y="388"/>
                </a:lnTo>
                <a:lnTo>
                  <a:pt x="350" y="388"/>
                </a:lnTo>
                <a:lnTo>
                  <a:pt x="352" y="390"/>
                </a:lnTo>
                <a:lnTo>
                  <a:pt x="346" y="425"/>
                </a:lnTo>
                <a:lnTo>
                  <a:pt x="340" y="459"/>
                </a:lnTo>
                <a:lnTo>
                  <a:pt x="336" y="477"/>
                </a:lnTo>
                <a:lnTo>
                  <a:pt x="334" y="496"/>
                </a:lnTo>
                <a:lnTo>
                  <a:pt x="327" y="532"/>
                </a:lnTo>
                <a:lnTo>
                  <a:pt x="321" y="569"/>
                </a:lnTo>
                <a:lnTo>
                  <a:pt x="296" y="565"/>
                </a:lnTo>
                <a:lnTo>
                  <a:pt x="263" y="559"/>
                </a:lnTo>
                <a:lnTo>
                  <a:pt x="261" y="559"/>
                </a:lnTo>
                <a:lnTo>
                  <a:pt x="215" y="549"/>
                </a:lnTo>
                <a:lnTo>
                  <a:pt x="160" y="538"/>
                </a:lnTo>
                <a:lnTo>
                  <a:pt x="148" y="536"/>
                </a:lnTo>
                <a:lnTo>
                  <a:pt x="106" y="526"/>
                </a:lnTo>
                <a:lnTo>
                  <a:pt x="58" y="517"/>
                </a:lnTo>
                <a:lnTo>
                  <a:pt x="2" y="503"/>
                </a:lnTo>
                <a:lnTo>
                  <a:pt x="0" y="503"/>
                </a:lnTo>
                <a:lnTo>
                  <a:pt x="29" y="382"/>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5" name="Freeform 13" descr="This is the state of Vermont represented on the map of the United States.  This map displays data for current cigarette smoking among adults aged 18 and older." title="Current cigarette smoking among adults aged 18 and older"/>
          <p:cNvSpPr>
            <a:spLocks/>
          </p:cNvSpPr>
          <p:nvPr/>
        </p:nvSpPr>
        <p:spPr bwMode="auto">
          <a:xfrm>
            <a:off x="6838981" y="1770787"/>
            <a:ext cx="219007" cy="416600"/>
          </a:xfrm>
          <a:custGeom>
            <a:avLst/>
            <a:gdLst>
              <a:gd name="T0" fmla="*/ 44 w 100"/>
              <a:gd name="T1" fmla="*/ 183 h 187"/>
              <a:gd name="T2" fmla="*/ 38 w 100"/>
              <a:gd name="T3" fmla="*/ 146 h 187"/>
              <a:gd name="T4" fmla="*/ 31 w 100"/>
              <a:gd name="T5" fmla="*/ 127 h 187"/>
              <a:gd name="T6" fmla="*/ 29 w 100"/>
              <a:gd name="T7" fmla="*/ 123 h 187"/>
              <a:gd name="T8" fmla="*/ 23 w 100"/>
              <a:gd name="T9" fmla="*/ 129 h 187"/>
              <a:gd name="T10" fmla="*/ 23 w 100"/>
              <a:gd name="T11" fmla="*/ 116 h 187"/>
              <a:gd name="T12" fmla="*/ 19 w 100"/>
              <a:gd name="T13" fmla="*/ 106 h 187"/>
              <a:gd name="T14" fmla="*/ 15 w 100"/>
              <a:gd name="T15" fmla="*/ 96 h 187"/>
              <a:gd name="T16" fmla="*/ 13 w 100"/>
              <a:gd name="T17" fmla="*/ 91 h 187"/>
              <a:gd name="T18" fmla="*/ 13 w 100"/>
              <a:gd name="T19" fmla="*/ 83 h 187"/>
              <a:gd name="T20" fmla="*/ 13 w 100"/>
              <a:gd name="T21" fmla="*/ 68 h 187"/>
              <a:gd name="T22" fmla="*/ 10 w 100"/>
              <a:gd name="T23" fmla="*/ 58 h 187"/>
              <a:gd name="T24" fmla="*/ 6 w 100"/>
              <a:gd name="T25" fmla="*/ 52 h 187"/>
              <a:gd name="T26" fmla="*/ 4 w 100"/>
              <a:gd name="T27" fmla="*/ 46 h 187"/>
              <a:gd name="T28" fmla="*/ 2 w 100"/>
              <a:gd name="T29" fmla="*/ 37 h 187"/>
              <a:gd name="T30" fmla="*/ 0 w 100"/>
              <a:gd name="T31" fmla="*/ 25 h 187"/>
              <a:gd name="T32" fmla="*/ 73 w 100"/>
              <a:gd name="T33" fmla="*/ 6 h 187"/>
              <a:gd name="T34" fmla="*/ 94 w 100"/>
              <a:gd name="T35" fmla="*/ 4 h 187"/>
              <a:gd name="T36" fmla="*/ 94 w 100"/>
              <a:gd name="T37" fmla="*/ 18 h 187"/>
              <a:gd name="T38" fmla="*/ 96 w 100"/>
              <a:gd name="T39" fmla="*/ 27 h 187"/>
              <a:gd name="T40" fmla="*/ 100 w 100"/>
              <a:gd name="T41" fmla="*/ 31 h 187"/>
              <a:gd name="T42" fmla="*/ 100 w 100"/>
              <a:gd name="T43" fmla="*/ 35 h 187"/>
              <a:gd name="T44" fmla="*/ 98 w 100"/>
              <a:gd name="T45" fmla="*/ 39 h 187"/>
              <a:gd name="T46" fmla="*/ 96 w 100"/>
              <a:gd name="T47" fmla="*/ 45 h 187"/>
              <a:gd name="T48" fmla="*/ 90 w 100"/>
              <a:gd name="T49" fmla="*/ 52 h 187"/>
              <a:gd name="T50" fmla="*/ 84 w 100"/>
              <a:gd name="T51" fmla="*/ 54 h 187"/>
              <a:gd name="T52" fmla="*/ 81 w 100"/>
              <a:gd name="T53" fmla="*/ 62 h 187"/>
              <a:gd name="T54" fmla="*/ 83 w 100"/>
              <a:gd name="T55" fmla="*/ 68 h 187"/>
              <a:gd name="T56" fmla="*/ 84 w 100"/>
              <a:gd name="T57" fmla="*/ 71 h 187"/>
              <a:gd name="T58" fmla="*/ 84 w 100"/>
              <a:gd name="T59" fmla="*/ 79 h 187"/>
              <a:gd name="T60" fmla="*/ 84 w 100"/>
              <a:gd name="T61" fmla="*/ 83 h 187"/>
              <a:gd name="T62" fmla="*/ 83 w 100"/>
              <a:gd name="T63" fmla="*/ 91 h 187"/>
              <a:gd name="T64" fmla="*/ 83 w 100"/>
              <a:gd name="T65" fmla="*/ 100 h 187"/>
              <a:gd name="T66" fmla="*/ 79 w 100"/>
              <a:gd name="T67" fmla="*/ 112 h 187"/>
              <a:gd name="T68" fmla="*/ 79 w 100"/>
              <a:gd name="T69" fmla="*/ 121 h 187"/>
              <a:gd name="T70" fmla="*/ 81 w 100"/>
              <a:gd name="T71" fmla="*/ 131 h 187"/>
              <a:gd name="T72" fmla="*/ 81 w 100"/>
              <a:gd name="T73" fmla="*/ 139 h 187"/>
              <a:gd name="T74" fmla="*/ 84 w 100"/>
              <a:gd name="T75" fmla="*/ 150 h 187"/>
              <a:gd name="T76" fmla="*/ 84 w 100"/>
              <a:gd name="T77" fmla="*/ 158 h 187"/>
              <a:gd name="T78" fmla="*/ 83 w 100"/>
              <a:gd name="T79" fmla="*/ 164 h 187"/>
              <a:gd name="T80" fmla="*/ 86 w 100"/>
              <a:gd name="T81" fmla="*/ 171 h 187"/>
              <a:gd name="T82" fmla="*/ 90 w 100"/>
              <a:gd name="T83" fmla="*/ 175 h 187"/>
              <a:gd name="T84" fmla="*/ 60 w 100"/>
              <a:gd name="T85" fmla="*/ 183 h 18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87"/>
              <a:gd name="T131" fmla="*/ 100 w 100"/>
              <a:gd name="T132" fmla="*/ 187 h 18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87">
                <a:moveTo>
                  <a:pt x="48" y="185"/>
                </a:moveTo>
                <a:lnTo>
                  <a:pt x="48" y="187"/>
                </a:lnTo>
                <a:lnTo>
                  <a:pt x="44" y="183"/>
                </a:lnTo>
                <a:lnTo>
                  <a:pt x="44" y="179"/>
                </a:lnTo>
                <a:lnTo>
                  <a:pt x="42" y="171"/>
                </a:lnTo>
                <a:lnTo>
                  <a:pt x="38" y="146"/>
                </a:lnTo>
                <a:lnTo>
                  <a:pt x="35" y="131"/>
                </a:lnTo>
                <a:lnTo>
                  <a:pt x="33" y="127"/>
                </a:lnTo>
                <a:lnTo>
                  <a:pt x="31" y="127"/>
                </a:lnTo>
                <a:lnTo>
                  <a:pt x="31" y="125"/>
                </a:lnTo>
                <a:lnTo>
                  <a:pt x="29" y="123"/>
                </a:lnTo>
                <a:lnTo>
                  <a:pt x="25" y="125"/>
                </a:lnTo>
                <a:lnTo>
                  <a:pt x="25" y="129"/>
                </a:lnTo>
                <a:lnTo>
                  <a:pt x="23" y="129"/>
                </a:lnTo>
                <a:lnTo>
                  <a:pt x="23" y="125"/>
                </a:lnTo>
                <a:lnTo>
                  <a:pt x="23" y="117"/>
                </a:lnTo>
                <a:lnTo>
                  <a:pt x="23" y="116"/>
                </a:lnTo>
                <a:lnTo>
                  <a:pt x="23" y="114"/>
                </a:lnTo>
                <a:lnTo>
                  <a:pt x="21" y="112"/>
                </a:lnTo>
                <a:lnTo>
                  <a:pt x="19" y="106"/>
                </a:lnTo>
                <a:lnTo>
                  <a:pt x="17" y="104"/>
                </a:lnTo>
                <a:lnTo>
                  <a:pt x="15" y="100"/>
                </a:lnTo>
                <a:lnTo>
                  <a:pt x="15" y="96"/>
                </a:lnTo>
                <a:lnTo>
                  <a:pt x="13" y="96"/>
                </a:lnTo>
                <a:lnTo>
                  <a:pt x="13" y="94"/>
                </a:lnTo>
                <a:lnTo>
                  <a:pt x="13" y="91"/>
                </a:lnTo>
                <a:lnTo>
                  <a:pt x="13" y="89"/>
                </a:lnTo>
                <a:lnTo>
                  <a:pt x="13" y="87"/>
                </a:lnTo>
                <a:lnTo>
                  <a:pt x="13" y="83"/>
                </a:lnTo>
                <a:lnTo>
                  <a:pt x="17" y="79"/>
                </a:lnTo>
                <a:lnTo>
                  <a:pt x="13" y="71"/>
                </a:lnTo>
                <a:lnTo>
                  <a:pt x="13" y="68"/>
                </a:lnTo>
                <a:lnTo>
                  <a:pt x="13" y="66"/>
                </a:lnTo>
                <a:lnTo>
                  <a:pt x="10" y="58"/>
                </a:lnTo>
                <a:lnTo>
                  <a:pt x="8" y="56"/>
                </a:lnTo>
                <a:lnTo>
                  <a:pt x="6" y="54"/>
                </a:lnTo>
                <a:lnTo>
                  <a:pt x="6" y="52"/>
                </a:lnTo>
                <a:lnTo>
                  <a:pt x="6" y="50"/>
                </a:lnTo>
                <a:lnTo>
                  <a:pt x="6" y="48"/>
                </a:lnTo>
                <a:lnTo>
                  <a:pt x="4" y="46"/>
                </a:lnTo>
                <a:lnTo>
                  <a:pt x="6" y="41"/>
                </a:lnTo>
                <a:lnTo>
                  <a:pt x="2" y="39"/>
                </a:lnTo>
                <a:lnTo>
                  <a:pt x="2" y="37"/>
                </a:lnTo>
                <a:lnTo>
                  <a:pt x="2" y="31"/>
                </a:lnTo>
                <a:lnTo>
                  <a:pt x="0" y="27"/>
                </a:lnTo>
                <a:lnTo>
                  <a:pt x="0" y="25"/>
                </a:lnTo>
                <a:lnTo>
                  <a:pt x="8" y="23"/>
                </a:lnTo>
                <a:lnTo>
                  <a:pt x="40" y="16"/>
                </a:lnTo>
                <a:lnTo>
                  <a:pt x="73" y="6"/>
                </a:lnTo>
                <a:lnTo>
                  <a:pt x="92" y="0"/>
                </a:lnTo>
                <a:lnTo>
                  <a:pt x="92" y="2"/>
                </a:lnTo>
                <a:lnTo>
                  <a:pt x="94" y="4"/>
                </a:lnTo>
                <a:lnTo>
                  <a:pt x="96" y="8"/>
                </a:lnTo>
                <a:lnTo>
                  <a:pt x="94" y="14"/>
                </a:lnTo>
                <a:lnTo>
                  <a:pt x="94" y="18"/>
                </a:lnTo>
                <a:lnTo>
                  <a:pt x="92" y="21"/>
                </a:lnTo>
                <a:lnTo>
                  <a:pt x="94" y="25"/>
                </a:lnTo>
                <a:lnTo>
                  <a:pt x="96" y="27"/>
                </a:lnTo>
                <a:lnTo>
                  <a:pt x="98" y="27"/>
                </a:lnTo>
                <a:lnTo>
                  <a:pt x="100" y="29"/>
                </a:lnTo>
                <a:lnTo>
                  <a:pt x="100" y="31"/>
                </a:lnTo>
                <a:lnTo>
                  <a:pt x="98" y="33"/>
                </a:lnTo>
                <a:lnTo>
                  <a:pt x="98" y="35"/>
                </a:lnTo>
                <a:lnTo>
                  <a:pt x="100" y="35"/>
                </a:lnTo>
                <a:lnTo>
                  <a:pt x="100" y="37"/>
                </a:lnTo>
                <a:lnTo>
                  <a:pt x="98" y="39"/>
                </a:lnTo>
                <a:lnTo>
                  <a:pt x="98" y="41"/>
                </a:lnTo>
                <a:lnTo>
                  <a:pt x="98" y="43"/>
                </a:lnTo>
                <a:lnTo>
                  <a:pt x="96" y="45"/>
                </a:lnTo>
                <a:lnTo>
                  <a:pt x="92" y="46"/>
                </a:lnTo>
                <a:lnTo>
                  <a:pt x="90" y="48"/>
                </a:lnTo>
                <a:lnTo>
                  <a:pt x="90" y="52"/>
                </a:lnTo>
                <a:lnTo>
                  <a:pt x="84" y="54"/>
                </a:lnTo>
                <a:lnTo>
                  <a:pt x="83" y="56"/>
                </a:lnTo>
                <a:lnTo>
                  <a:pt x="81" y="58"/>
                </a:lnTo>
                <a:lnTo>
                  <a:pt x="81" y="62"/>
                </a:lnTo>
                <a:lnTo>
                  <a:pt x="83" y="68"/>
                </a:lnTo>
                <a:lnTo>
                  <a:pt x="84" y="71"/>
                </a:lnTo>
                <a:lnTo>
                  <a:pt x="84" y="73"/>
                </a:lnTo>
                <a:lnTo>
                  <a:pt x="84" y="77"/>
                </a:lnTo>
                <a:lnTo>
                  <a:pt x="84" y="79"/>
                </a:lnTo>
                <a:lnTo>
                  <a:pt x="83" y="81"/>
                </a:lnTo>
                <a:lnTo>
                  <a:pt x="83" y="83"/>
                </a:lnTo>
                <a:lnTo>
                  <a:pt x="84" y="83"/>
                </a:lnTo>
                <a:lnTo>
                  <a:pt x="84" y="85"/>
                </a:lnTo>
                <a:lnTo>
                  <a:pt x="84" y="87"/>
                </a:lnTo>
                <a:lnTo>
                  <a:pt x="83" y="91"/>
                </a:lnTo>
                <a:lnTo>
                  <a:pt x="83" y="96"/>
                </a:lnTo>
                <a:lnTo>
                  <a:pt x="83" y="98"/>
                </a:lnTo>
                <a:lnTo>
                  <a:pt x="83" y="100"/>
                </a:lnTo>
                <a:lnTo>
                  <a:pt x="81" y="102"/>
                </a:lnTo>
                <a:lnTo>
                  <a:pt x="79" y="104"/>
                </a:lnTo>
                <a:lnTo>
                  <a:pt x="79" y="112"/>
                </a:lnTo>
                <a:lnTo>
                  <a:pt x="79" y="114"/>
                </a:lnTo>
                <a:lnTo>
                  <a:pt x="79" y="119"/>
                </a:lnTo>
                <a:lnTo>
                  <a:pt x="79" y="121"/>
                </a:lnTo>
                <a:lnTo>
                  <a:pt x="81" y="127"/>
                </a:lnTo>
                <a:lnTo>
                  <a:pt x="79" y="129"/>
                </a:lnTo>
                <a:lnTo>
                  <a:pt x="81" y="131"/>
                </a:lnTo>
                <a:lnTo>
                  <a:pt x="81" y="133"/>
                </a:lnTo>
                <a:lnTo>
                  <a:pt x="81" y="139"/>
                </a:lnTo>
                <a:lnTo>
                  <a:pt x="83" y="144"/>
                </a:lnTo>
                <a:lnTo>
                  <a:pt x="83" y="148"/>
                </a:lnTo>
                <a:lnTo>
                  <a:pt x="84" y="150"/>
                </a:lnTo>
                <a:lnTo>
                  <a:pt x="84" y="152"/>
                </a:lnTo>
                <a:lnTo>
                  <a:pt x="84" y="156"/>
                </a:lnTo>
                <a:lnTo>
                  <a:pt x="84" y="158"/>
                </a:lnTo>
                <a:lnTo>
                  <a:pt x="83" y="160"/>
                </a:lnTo>
                <a:lnTo>
                  <a:pt x="83" y="164"/>
                </a:lnTo>
                <a:lnTo>
                  <a:pt x="83" y="167"/>
                </a:lnTo>
                <a:lnTo>
                  <a:pt x="84" y="171"/>
                </a:lnTo>
                <a:lnTo>
                  <a:pt x="86" y="171"/>
                </a:lnTo>
                <a:lnTo>
                  <a:pt x="86" y="173"/>
                </a:lnTo>
                <a:lnTo>
                  <a:pt x="88" y="173"/>
                </a:lnTo>
                <a:lnTo>
                  <a:pt x="90" y="175"/>
                </a:lnTo>
                <a:lnTo>
                  <a:pt x="65" y="181"/>
                </a:lnTo>
                <a:lnTo>
                  <a:pt x="60" y="183"/>
                </a:lnTo>
                <a:lnTo>
                  <a:pt x="48" y="185"/>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6" name="Freeform 14" descr="The state of MN shown on the United States map" title="MN"/>
          <p:cNvSpPr>
            <a:spLocks/>
          </p:cNvSpPr>
          <p:nvPr/>
        </p:nvSpPr>
        <p:spPr bwMode="auto">
          <a:xfrm>
            <a:off x="4138629" y="1449983"/>
            <a:ext cx="836605" cy="966869"/>
          </a:xfrm>
          <a:custGeom>
            <a:avLst/>
            <a:gdLst>
              <a:gd name="T0" fmla="*/ 221 w 382"/>
              <a:gd name="T1" fmla="*/ 430 h 434"/>
              <a:gd name="T2" fmla="*/ 156 w 382"/>
              <a:gd name="T3" fmla="*/ 432 h 434"/>
              <a:gd name="T4" fmla="*/ 91 w 382"/>
              <a:gd name="T5" fmla="*/ 434 h 434"/>
              <a:gd name="T6" fmla="*/ 37 w 382"/>
              <a:gd name="T7" fmla="*/ 382 h 434"/>
              <a:gd name="T8" fmla="*/ 37 w 382"/>
              <a:gd name="T9" fmla="*/ 304 h 434"/>
              <a:gd name="T10" fmla="*/ 25 w 382"/>
              <a:gd name="T11" fmla="*/ 292 h 434"/>
              <a:gd name="T12" fmla="*/ 18 w 382"/>
              <a:gd name="T13" fmla="*/ 275 h 434"/>
              <a:gd name="T14" fmla="*/ 33 w 382"/>
              <a:gd name="T15" fmla="*/ 254 h 434"/>
              <a:gd name="T16" fmla="*/ 31 w 382"/>
              <a:gd name="T17" fmla="*/ 235 h 434"/>
              <a:gd name="T18" fmla="*/ 25 w 382"/>
              <a:gd name="T19" fmla="*/ 219 h 434"/>
              <a:gd name="T20" fmla="*/ 21 w 382"/>
              <a:gd name="T21" fmla="*/ 206 h 434"/>
              <a:gd name="T22" fmla="*/ 21 w 382"/>
              <a:gd name="T23" fmla="*/ 192 h 434"/>
              <a:gd name="T24" fmla="*/ 23 w 382"/>
              <a:gd name="T25" fmla="*/ 181 h 434"/>
              <a:gd name="T26" fmla="*/ 19 w 382"/>
              <a:gd name="T27" fmla="*/ 177 h 434"/>
              <a:gd name="T28" fmla="*/ 19 w 382"/>
              <a:gd name="T29" fmla="*/ 169 h 434"/>
              <a:gd name="T30" fmla="*/ 19 w 382"/>
              <a:gd name="T31" fmla="*/ 154 h 434"/>
              <a:gd name="T32" fmla="*/ 19 w 382"/>
              <a:gd name="T33" fmla="*/ 144 h 434"/>
              <a:gd name="T34" fmla="*/ 18 w 382"/>
              <a:gd name="T35" fmla="*/ 137 h 434"/>
              <a:gd name="T36" fmla="*/ 18 w 382"/>
              <a:gd name="T37" fmla="*/ 125 h 434"/>
              <a:gd name="T38" fmla="*/ 12 w 382"/>
              <a:gd name="T39" fmla="*/ 114 h 434"/>
              <a:gd name="T40" fmla="*/ 8 w 382"/>
              <a:gd name="T41" fmla="*/ 98 h 434"/>
              <a:gd name="T42" fmla="*/ 4 w 382"/>
              <a:gd name="T43" fmla="*/ 91 h 434"/>
              <a:gd name="T44" fmla="*/ 6 w 382"/>
              <a:gd name="T45" fmla="*/ 87 h 434"/>
              <a:gd name="T46" fmla="*/ 6 w 382"/>
              <a:gd name="T47" fmla="*/ 83 h 434"/>
              <a:gd name="T48" fmla="*/ 6 w 382"/>
              <a:gd name="T49" fmla="*/ 79 h 434"/>
              <a:gd name="T50" fmla="*/ 6 w 382"/>
              <a:gd name="T51" fmla="*/ 75 h 434"/>
              <a:gd name="T52" fmla="*/ 6 w 382"/>
              <a:gd name="T53" fmla="*/ 71 h 434"/>
              <a:gd name="T54" fmla="*/ 4 w 382"/>
              <a:gd name="T55" fmla="*/ 69 h 434"/>
              <a:gd name="T56" fmla="*/ 4 w 382"/>
              <a:gd name="T57" fmla="*/ 60 h 434"/>
              <a:gd name="T58" fmla="*/ 4 w 382"/>
              <a:gd name="T59" fmla="*/ 58 h 434"/>
              <a:gd name="T60" fmla="*/ 8 w 382"/>
              <a:gd name="T61" fmla="*/ 50 h 434"/>
              <a:gd name="T62" fmla="*/ 4 w 382"/>
              <a:gd name="T63" fmla="*/ 45 h 434"/>
              <a:gd name="T64" fmla="*/ 4 w 382"/>
              <a:gd name="T65" fmla="*/ 41 h 434"/>
              <a:gd name="T66" fmla="*/ 41 w 382"/>
              <a:gd name="T67" fmla="*/ 27 h 434"/>
              <a:gd name="T68" fmla="*/ 125 w 382"/>
              <a:gd name="T69" fmla="*/ 37 h 434"/>
              <a:gd name="T70" fmla="*/ 148 w 382"/>
              <a:gd name="T71" fmla="*/ 52 h 434"/>
              <a:gd name="T72" fmla="*/ 187 w 382"/>
              <a:gd name="T73" fmla="*/ 60 h 434"/>
              <a:gd name="T74" fmla="*/ 223 w 382"/>
              <a:gd name="T75" fmla="*/ 58 h 434"/>
              <a:gd name="T76" fmla="*/ 235 w 382"/>
              <a:gd name="T77" fmla="*/ 66 h 434"/>
              <a:gd name="T78" fmla="*/ 244 w 382"/>
              <a:gd name="T79" fmla="*/ 75 h 434"/>
              <a:gd name="T80" fmla="*/ 271 w 382"/>
              <a:gd name="T81" fmla="*/ 81 h 434"/>
              <a:gd name="T82" fmla="*/ 298 w 382"/>
              <a:gd name="T83" fmla="*/ 89 h 434"/>
              <a:gd name="T84" fmla="*/ 332 w 382"/>
              <a:gd name="T85" fmla="*/ 87 h 434"/>
              <a:gd name="T86" fmla="*/ 373 w 382"/>
              <a:gd name="T87" fmla="*/ 89 h 434"/>
              <a:gd name="T88" fmla="*/ 336 w 382"/>
              <a:gd name="T89" fmla="*/ 114 h 434"/>
              <a:gd name="T90" fmla="*/ 254 w 382"/>
              <a:gd name="T91" fmla="*/ 196 h 434"/>
              <a:gd name="T92" fmla="*/ 252 w 382"/>
              <a:gd name="T93" fmla="*/ 240 h 434"/>
              <a:gd name="T94" fmla="*/ 244 w 382"/>
              <a:gd name="T95" fmla="*/ 248 h 434"/>
              <a:gd name="T96" fmla="*/ 231 w 382"/>
              <a:gd name="T97" fmla="*/ 258 h 434"/>
              <a:gd name="T98" fmla="*/ 223 w 382"/>
              <a:gd name="T99" fmla="*/ 273 h 434"/>
              <a:gd name="T100" fmla="*/ 233 w 382"/>
              <a:gd name="T101" fmla="*/ 286 h 434"/>
              <a:gd name="T102" fmla="*/ 233 w 382"/>
              <a:gd name="T103" fmla="*/ 296 h 434"/>
              <a:gd name="T104" fmla="*/ 231 w 382"/>
              <a:gd name="T105" fmla="*/ 311 h 434"/>
              <a:gd name="T106" fmla="*/ 231 w 382"/>
              <a:gd name="T107" fmla="*/ 327 h 434"/>
              <a:gd name="T108" fmla="*/ 233 w 382"/>
              <a:gd name="T109" fmla="*/ 342 h 434"/>
              <a:gd name="T110" fmla="*/ 256 w 382"/>
              <a:gd name="T111" fmla="*/ 354 h 434"/>
              <a:gd name="T112" fmla="*/ 275 w 382"/>
              <a:gd name="T113" fmla="*/ 365 h 434"/>
              <a:gd name="T114" fmla="*/ 281 w 382"/>
              <a:gd name="T115" fmla="*/ 379 h 434"/>
              <a:gd name="T116" fmla="*/ 298 w 382"/>
              <a:gd name="T117" fmla="*/ 388 h 434"/>
              <a:gd name="T118" fmla="*/ 315 w 382"/>
              <a:gd name="T119" fmla="*/ 411 h 434"/>
              <a:gd name="T120" fmla="*/ 296 w 382"/>
              <a:gd name="T121" fmla="*/ 429 h 4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2"/>
              <a:gd name="T184" fmla="*/ 0 h 434"/>
              <a:gd name="T185" fmla="*/ 382 w 382"/>
              <a:gd name="T186" fmla="*/ 434 h 4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2" h="434">
                <a:moveTo>
                  <a:pt x="290" y="429"/>
                </a:moveTo>
                <a:lnTo>
                  <a:pt x="271" y="429"/>
                </a:lnTo>
                <a:lnTo>
                  <a:pt x="252" y="430"/>
                </a:lnTo>
                <a:lnTo>
                  <a:pt x="246" y="430"/>
                </a:lnTo>
                <a:lnTo>
                  <a:pt x="221" y="430"/>
                </a:lnTo>
                <a:lnTo>
                  <a:pt x="219" y="430"/>
                </a:lnTo>
                <a:lnTo>
                  <a:pt x="196" y="432"/>
                </a:lnTo>
                <a:lnTo>
                  <a:pt x="187" y="432"/>
                </a:lnTo>
                <a:lnTo>
                  <a:pt x="169" y="432"/>
                </a:lnTo>
                <a:lnTo>
                  <a:pt x="156" y="432"/>
                </a:lnTo>
                <a:lnTo>
                  <a:pt x="144" y="434"/>
                </a:lnTo>
                <a:lnTo>
                  <a:pt x="123" y="434"/>
                </a:lnTo>
                <a:lnTo>
                  <a:pt x="119" y="434"/>
                </a:lnTo>
                <a:lnTo>
                  <a:pt x="94" y="434"/>
                </a:lnTo>
                <a:lnTo>
                  <a:pt x="91" y="434"/>
                </a:lnTo>
                <a:lnTo>
                  <a:pt x="67" y="434"/>
                </a:lnTo>
                <a:lnTo>
                  <a:pt x="58" y="434"/>
                </a:lnTo>
                <a:lnTo>
                  <a:pt x="37" y="434"/>
                </a:lnTo>
                <a:lnTo>
                  <a:pt x="37" y="407"/>
                </a:lnTo>
                <a:lnTo>
                  <a:pt x="37" y="382"/>
                </a:lnTo>
                <a:lnTo>
                  <a:pt x="37" y="357"/>
                </a:lnTo>
                <a:lnTo>
                  <a:pt x="37" y="352"/>
                </a:lnTo>
                <a:lnTo>
                  <a:pt x="37" y="338"/>
                </a:lnTo>
                <a:lnTo>
                  <a:pt x="37" y="325"/>
                </a:lnTo>
                <a:lnTo>
                  <a:pt x="37" y="304"/>
                </a:lnTo>
                <a:lnTo>
                  <a:pt x="37" y="302"/>
                </a:lnTo>
                <a:lnTo>
                  <a:pt x="37" y="300"/>
                </a:lnTo>
                <a:lnTo>
                  <a:pt x="33" y="296"/>
                </a:lnTo>
                <a:lnTo>
                  <a:pt x="29" y="294"/>
                </a:lnTo>
                <a:lnTo>
                  <a:pt x="25" y="292"/>
                </a:lnTo>
                <a:lnTo>
                  <a:pt x="23" y="290"/>
                </a:lnTo>
                <a:lnTo>
                  <a:pt x="21" y="285"/>
                </a:lnTo>
                <a:lnTo>
                  <a:pt x="18" y="281"/>
                </a:lnTo>
                <a:lnTo>
                  <a:pt x="18" y="279"/>
                </a:lnTo>
                <a:lnTo>
                  <a:pt x="18" y="275"/>
                </a:lnTo>
                <a:lnTo>
                  <a:pt x="27" y="269"/>
                </a:lnTo>
                <a:lnTo>
                  <a:pt x="31" y="263"/>
                </a:lnTo>
                <a:lnTo>
                  <a:pt x="33" y="254"/>
                </a:lnTo>
                <a:lnTo>
                  <a:pt x="31" y="248"/>
                </a:lnTo>
                <a:lnTo>
                  <a:pt x="33" y="242"/>
                </a:lnTo>
                <a:lnTo>
                  <a:pt x="33" y="237"/>
                </a:lnTo>
                <a:lnTo>
                  <a:pt x="31" y="235"/>
                </a:lnTo>
                <a:lnTo>
                  <a:pt x="31" y="233"/>
                </a:lnTo>
                <a:lnTo>
                  <a:pt x="31" y="225"/>
                </a:lnTo>
                <a:lnTo>
                  <a:pt x="29" y="223"/>
                </a:lnTo>
                <a:lnTo>
                  <a:pt x="27" y="223"/>
                </a:lnTo>
                <a:lnTo>
                  <a:pt x="25" y="219"/>
                </a:lnTo>
                <a:lnTo>
                  <a:pt x="25" y="217"/>
                </a:lnTo>
                <a:lnTo>
                  <a:pt x="25" y="215"/>
                </a:lnTo>
                <a:lnTo>
                  <a:pt x="23" y="213"/>
                </a:lnTo>
                <a:lnTo>
                  <a:pt x="23" y="206"/>
                </a:lnTo>
                <a:lnTo>
                  <a:pt x="21" y="206"/>
                </a:lnTo>
                <a:lnTo>
                  <a:pt x="21" y="204"/>
                </a:lnTo>
                <a:lnTo>
                  <a:pt x="21" y="200"/>
                </a:lnTo>
                <a:lnTo>
                  <a:pt x="21" y="198"/>
                </a:lnTo>
                <a:lnTo>
                  <a:pt x="21" y="192"/>
                </a:lnTo>
                <a:lnTo>
                  <a:pt x="21" y="189"/>
                </a:lnTo>
                <a:lnTo>
                  <a:pt x="21" y="187"/>
                </a:lnTo>
                <a:lnTo>
                  <a:pt x="21" y="185"/>
                </a:lnTo>
                <a:lnTo>
                  <a:pt x="23" y="181"/>
                </a:lnTo>
                <a:lnTo>
                  <a:pt x="21" y="181"/>
                </a:lnTo>
                <a:lnTo>
                  <a:pt x="21" y="179"/>
                </a:lnTo>
                <a:lnTo>
                  <a:pt x="21" y="177"/>
                </a:lnTo>
                <a:lnTo>
                  <a:pt x="19" y="177"/>
                </a:lnTo>
                <a:lnTo>
                  <a:pt x="19" y="175"/>
                </a:lnTo>
                <a:lnTo>
                  <a:pt x="19" y="173"/>
                </a:lnTo>
                <a:lnTo>
                  <a:pt x="19" y="169"/>
                </a:lnTo>
                <a:lnTo>
                  <a:pt x="19" y="164"/>
                </a:lnTo>
                <a:lnTo>
                  <a:pt x="19" y="158"/>
                </a:lnTo>
                <a:lnTo>
                  <a:pt x="18" y="156"/>
                </a:lnTo>
                <a:lnTo>
                  <a:pt x="19" y="154"/>
                </a:lnTo>
                <a:lnTo>
                  <a:pt x="19" y="152"/>
                </a:lnTo>
                <a:lnTo>
                  <a:pt x="19" y="150"/>
                </a:lnTo>
                <a:lnTo>
                  <a:pt x="18" y="148"/>
                </a:lnTo>
                <a:lnTo>
                  <a:pt x="19" y="146"/>
                </a:lnTo>
                <a:lnTo>
                  <a:pt x="19" y="144"/>
                </a:lnTo>
                <a:lnTo>
                  <a:pt x="18" y="144"/>
                </a:lnTo>
                <a:lnTo>
                  <a:pt x="18" y="142"/>
                </a:lnTo>
                <a:lnTo>
                  <a:pt x="18" y="141"/>
                </a:lnTo>
                <a:lnTo>
                  <a:pt x="19" y="139"/>
                </a:lnTo>
                <a:lnTo>
                  <a:pt x="18" y="137"/>
                </a:lnTo>
                <a:lnTo>
                  <a:pt x="19" y="135"/>
                </a:lnTo>
                <a:lnTo>
                  <a:pt x="18" y="135"/>
                </a:lnTo>
                <a:lnTo>
                  <a:pt x="19" y="131"/>
                </a:lnTo>
                <a:lnTo>
                  <a:pt x="18" y="129"/>
                </a:lnTo>
                <a:lnTo>
                  <a:pt x="18" y="125"/>
                </a:lnTo>
                <a:lnTo>
                  <a:pt x="16" y="123"/>
                </a:lnTo>
                <a:lnTo>
                  <a:pt x="16" y="119"/>
                </a:lnTo>
                <a:lnTo>
                  <a:pt x="14" y="117"/>
                </a:lnTo>
                <a:lnTo>
                  <a:pt x="12" y="116"/>
                </a:lnTo>
                <a:lnTo>
                  <a:pt x="12" y="114"/>
                </a:lnTo>
                <a:lnTo>
                  <a:pt x="12" y="112"/>
                </a:lnTo>
                <a:lnTo>
                  <a:pt x="10" y="110"/>
                </a:lnTo>
                <a:lnTo>
                  <a:pt x="10" y="108"/>
                </a:lnTo>
                <a:lnTo>
                  <a:pt x="10" y="104"/>
                </a:lnTo>
                <a:lnTo>
                  <a:pt x="8" y="98"/>
                </a:lnTo>
                <a:lnTo>
                  <a:pt x="6" y="96"/>
                </a:lnTo>
                <a:lnTo>
                  <a:pt x="6" y="94"/>
                </a:lnTo>
                <a:lnTo>
                  <a:pt x="6" y="93"/>
                </a:lnTo>
                <a:lnTo>
                  <a:pt x="6" y="91"/>
                </a:lnTo>
                <a:lnTo>
                  <a:pt x="4" y="91"/>
                </a:lnTo>
                <a:lnTo>
                  <a:pt x="6" y="89"/>
                </a:lnTo>
                <a:lnTo>
                  <a:pt x="4" y="89"/>
                </a:lnTo>
                <a:lnTo>
                  <a:pt x="4" y="87"/>
                </a:lnTo>
                <a:lnTo>
                  <a:pt x="6" y="87"/>
                </a:lnTo>
                <a:lnTo>
                  <a:pt x="4" y="85"/>
                </a:lnTo>
                <a:lnTo>
                  <a:pt x="6" y="85"/>
                </a:lnTo>
                <a:lnTo>
                  <a:pt x="6" y="83"/>
                </a:lnTo>
                <a:lnTo>
                  <a:pt x="4" y="81"/>
                </a:lnTo>
                <a:lnTo>
                  <a:pt x="6" y="81"/>
                </a:lnTo>
                <a:lnTo>
                  <a:pt x="6" y="79"/>
                </a:lnTo>
                <a:lnTo>
                  <a:pt x="6" y="77"/>
                </a:lnTo>
                <a:lnTo>
                  <a:pt x="4" y="77"/>
                </a:lnTo>
                <a:lnTo>
                  <a:pt x="6" y="75"/>
                </a:lnTo>
                <a:lnTo>
                  <a:pt x="4" y="75"/>
                </a:lnTo>
                <a:lnTo>
                  <a:pt x="6" y="73"/>
                </a:lnTo>
                <a:lnTo>
                  <a:pt x="4" y="73"/>
                </a:lnTo>
                <a:lnTo>
                  <a:pt x="6" y="71"/>
                </a:lnTo>
                <a:lnTo>
                  <a:pt x="4" y="71"/>
                </a:lnTo>
                <a:lnTo>
                  <a:pt x="4" y="69"/>
                </a:lnTo>
                <a:lnTo>
                  <a:pt x="6" y="69"/>
                </a:lnTo>
                <a:lnTo>
                  <a:pt x="4" y="69"/>
                </a:lnTo>
                <a:lnTo>
                  <a:pt x="6" y="64"/>
                </a:lnTo>
                <a:lnTo>
                  <a:pt x="4" y="64"/>
                </a:lnTo>
                <a:lnTo>
                  <a:pt x="4" y="62"/>
                </a:lnTo>
                <a:lnTo>
                  <a:pt x="4" y="60"/>
                </a:lnTo>
                <a:lnTo>
                  <a:pt x="4" y="58"/>
                </a:lnTo>
                <a:lnTo>
                  <a:pt x="4" y="56"/>
                </a:lnTo>
                <a:lnTo>
                  <a:pt x="6" y="56"/>
                </a:lnTo>
                <a:lnTo>
                  <a:pt x="6" y="54"/>
                </a:lnTo>
                <a:lnTo>
                  <a:pt x="8" y="50"/>
                </a:lnTo>
                <a:lnTo>
                  <a:pt x="6" y="50"/>
                </a:lnTo>
                <a:lnTo>
                  <a:pt x="6" y="48"/>
                </a:lnTo>
                <a:lnTo>
                  <a:pt x="6" y="46"/>
                </a:lnTo>
                <a:lnTo>
                  <a:pt x="4" y="45"/>
                </a:lnTo>
                <a:lnTo>
                  <a:pt x="6" y="45"/>
                </a:lnTo>
                <a:lnTo>
                  <a:pt x="4" y="43"/>
                </a:lnTo>
                <a:lnTo>
                  <a:pt x="4" y="41"/>
                </a:lnTo>
                <a:lnTo>
                  <a:pt x="4" y="39"/>
                </a:lnTo>
                <a:lnTo>
                  <a:pt x="4" y="37"/>
                </a:lnTo>
                <a:lnTo>
                  <a:pt x="2" y="31"/>
                </a:lnTo>
                <a:lnTo>
                  <a:pt x="0" y="27"/>
                </a:lnTo>
                <a:lnTo>
                  <a:pt x="41" y="27"/>
                </a:lnTo>
                <a:lnTo>
                  <a:pt x="96" y="27"/>
                </a:lnTo>
                <a:lnTo>
                  <a:pt x="102" y="27"/>
                </a:lnTo>
                <a:lnTo>
                  <a:pt x="102" y="0"/>
                </a:lnTo>
                <a:lnTo>
                  <a:pt x="117" y="2"/>
                </a:lnTo>
                <a:lnTo>
                  <a:pt x="125" y="37"/>
                </a:lnTo>
                <a:lnTo>
                  <a:pt x="125" y="43"/>
                </a:lnTo>
                <a:lnTo>
                  <a:pt x="131" y="48"/>
                </a:lnTo>
                <a:lnTo>
                  <a:pt x="139" y="48"/>
                </a:lnTo>
                <a:lnTo>
                  <a:pt x="146" y="48"/>
                </a:lnTo>
                <a:lnTo>
                  <a:pt x="148" y="52"/>
                </a:lnTo>
                <a:lnTo>
                  <a:pt x="167" y="54"/>
                </a:lnTo>
                <a:lnTo>
                  <a:pt x="169" y="62"/>
                </a:lnTo>
                <a:lnTo>
                  <a:pt x="171" y="62"/>
                </a:lnTo>
                <a:lnTo>
                  <a:pt x="185" y="60"/>
                </a:lnTo>
                <a:lnTo>
                  <a:pt x="187" y="60"/>
                </a:lnTo>
                <a:lnTo>
                  <a:pt x="187" y="56"/>
                </a:lnTo>
                <a:lnTo>
                  <a:pt x="194" y="52"/>
                </a:lnTo>
                <a:lnTo>
                  <a:pt x="204" y="52"/>
                </a:lnTo>
                <a:lnTo>
                  <a:pt x="211" y="52"/>
                </a:lnTo>
                <a:lnTo>
                  <a:pt x="223" y="58"/>
                </a:lnTo>
                <a:lnTo>
                  <a:pt x="227" y="58"/>
                </a:lnTo>
                <a:lnTo>
                  <a:pt x="227" y="62"/>
                </a:lnTo>
                <a:lnTo>
                  <a:pt x="225" y="62"/>
                </a:lnTo>
                <a:lnTo>
                  <a:pt x="223" y="64"/>
                </a:lnTo>
                <a:lnTo>
                  <a:pt x="235" y="66"/>
                </a:lnTo>
                <a:lnTo>
                  <a:pt x="236" y="68"/>
                </a:lnTo>
                <a:lnTo>
                  <a:pt x="236" y="71"/>
                </a:lnTo>
                <a:lnTo>
                  <a:pt x="242" y="81"/>
                </a:lnTo>
                <a:lnTo>
                  <a:pt x="246" y="79"/>
                </a:lnTo>
                <a:lnTo>
                  <a:pt x="244" y="75"/>
                </a:lnTo>
                <a:lnTo>
                  <a:pt x="246" y="71"/>
                </a:lnTo>
                <a:lnTo>
                  <a:pt x="254" y="69"/>
                </a:lnTo>
                <a:lnTo>
                  <a:pt x="258" y="71"/>
                </a:lnTo>
                <a:lnTo>
                  <a:pt x="261" y="79"/>
                </a:lnTo>
                <a:lnTo>
                  <a:pt x="271" y="81"/>
                </a:lnTo>
                <a:lnTo>
                  <a:pt x="275" y="81"/>
                </a:lnTo>
                <a:lnTo>
                  <a:pt x="275" y="89"/>
                </a:lnTo>
                <a:lnTo>
                  <a:pt x="281" y="89"/>
                </a:lnTo>
                <a:lnTo>
                  <a:pt x="281" y="93"/>
                </a:lnTo>
                <a:lnTo>
                  <a:pt x="298" y="89"/>
                </a:lnTo>
                <a:lnTo>
                  <a:pt x="307" y="81"/>
                </a:lnTo>
                <a:lnTo>
                  <a:pt x="315" y="75"/>
                </a:lnTo>
                <a:lnTo>
                  <a:pt x="323" y="87"/>
                </a:lnTo>
                <a:lnTo>
                  <a:pt x="331" y="85"/>
                </a:lnTo>
                <a:lnTo>
                  <a:pt x="332" y="87"/>
                </a:lnTo>
                <a:lnTo>
                  <a:pt x="352" y="83"/>
                </a:lnTo>
                <a:lnTo>
                  <a:pt x="357" y="85"/>
                </a:lnTo>
                <a:lnTo>
                  <a:pt x="359" y="89"/>
                </a:lnTo>
                <a:lnTo>
                  <a:pt x="365" y="93"/>
                </a:lnTo>
                <a:lnTo>
                  <a:pt x="373" y="89"/>
                </a:lnTo>
                <a:lnTo>
                  <a:pt x="382" y="89"/>
                </a:lnTo>
                <a:lnTo>
                  <a:pt x="379" y="91"/>
                </a:lnTo>
                <a:lnTo>
                  <a:pt x="379" y="93"/>
                </a:lnTo>
                <a:lnTo>
                  <a:pt x="361" y="104"/>
                </a:lnTo>
                <a:lnTo>
                  <a:pt x="336" y="114"/>
                </a:lnTo>
                <a:lnTo>
                  <a:pt x="311" y="135"/>
                </a:lnTo>
                <a:lnTo>
                  <a:pt x="290" y="160"/>
                </a:lnTo>
                <a:lnTo>
                  <a:pt x="275" y="175"/>
                </a:lnTo>
                <a:lnTo>
                  <a:pt x="259" y="187"/>
                </a:lnTo>
                <a:lnTo>
                  <a:pt x="254" y="196"/>
                </a:lnTo>
                <a:lnTo>
                  <a:pt x="250" y="196"/>
                </a:lnTo>
                <a:lnTo>
                  <a:pt x="252" y="215"/>
                </a:lnTo>
                <a:lnTo>
                  <a:pt x="252" y="235"/>
                </a:lnTo>
                <a:lnTo>
                  <a:pt x="252" y="240"/>
                </a:lnTo>
                <a:lnTo>
                  <a:pt x="250" y="242"/>
                </a:lnTo>
                <a:lnTo>
                  <a:pt x="250" y="244"/>
                </a:lnTo>
                <a:lnTo>
                  <a:pt x="248" y="244"/>
                </a:lnTo>
                <a:lnTo>
                  <a:pt x="246" y="244"/>
                </a:lnTo>
                <a:lnTo>
                  <a:pt x="244" y="248"/>
                </a:lnTo>
                <a:lnTo>
                  <a:pt x="240" y="248"/>
                </a:lnTo>
                <a:lnTo>
                  <a:pt x="238" y="250"/>
                </a:lnTo>
                <a:lnTo>
                  <a:pt x="233" y="252"/>
                </a:lnTo>
                <a:lnTo>
                  <a:pt x="231" y="254"/>
                </a:lnTo>
                <a:lnTo>
                  <a:pt x="231" y="258"/>
                </a:lnTo>
                <a:lnTo>
                  <a:pt x="229" y="258"/>
                </a:lnTo>
                <a:lnTo>
                  <a:pt x="227" y="263"/>
                </a:lnTo>
                <a:lnTo>
                  <a:pt x="225" y="267"/>
                </a:lnTo>
                <a:lnTo>
                  <a:pt x="223" y="267"/>
                </a:lnTo>
                <a:lnTo>
                  <a:pt x="223" y="273"/>
                </a:lnTo>
                <a:lnTo>
                  <a:pt x="223" y="279"/>
                </a:lnTo>
                <a:lnTo>
                  <a:pt x="225" y="279"/>
                </a:lnTo>
                <a:lnTo>
                  <a:pt x="229" y="279"/>
                </a:lnTo>
                <a:lnTo>
                  <a:pt x="231" y="281"/>
                </a:lnTo>
                <a:lnTo>
                  <a:pt x="233" y="286"/>
                </a:lnTo>
                <a:lnTo>
                  <a:pt x="235" y="286"/>
                </a:lnTo>
                <a:lnTo>
                  <a:pt x="236" y="288"/>
                </a:lnTo>
                <a:lnTo>
                  <a:pt x="236" y="290"/>
                </a:lnTo>
                <a:lnTo>
                  <a:pt x="235" y="294"/>
                </a:lnTo>
                <a:lnTo>
                  <a:pt x="233" y="296"/>
                </a:lnTo>
                <a:lnTo>
                  <a:pt x="231" y="298"/>
                </a:lnTo>
                <a:lnTo>
                  <a:pt x="231" y="304"/>
                </a:lnTo>
                <a:lnTo>
                  <a:pt x="231" y="306"/>
                </a:lnTo>
                <a:lnTo>
                  <a:pt x="231" y="309"/>
                </a:lnTo>
                <a:lnTo>
                  <a:pt x="231" y="311"/>
                </a:lnTo>
                <a:lnTo>
                  <a:pt x="229" y="315"/>
                </a:lnTo>
                <a:lnTo>
                  <a:pt x="231" y="319"/>
                </a:lnTo>
                <a:lnTo>
                  <a:pt x="231" y="321"/>
                </a:lnTo>
                <a:lnTo>
                  <a:pt x="231" y="325"/>
                </a:lnTo>
                <a:lnTo>
                  <a:pt x="231" y="327"/>
                </a:lnTo>
                <a:lnTo>
                  <a:pt x="231" y="329"/>
                </a:lnTo>
                <a:lnTo>
                  <a:pt x="231" y="331"/>
                </a:lnTo>
                <a:lnTo>
                  <a:pt x="231" y="333"/>
                </a:lnTo>
                <a:lnTo>
                  <a:pt x="229" y="338"/>
                </a:lnTo>
                <a:lnTo>
                  <a:pt x="233" y="342"/>
                </a:lnTo>
                <a:lnTo>
                  <a:pt x="238" y="346"/>
                </a:lnTo>
                <a:lnTo>
                  <a:pt x="240" y="348"/>
                </a:lnTo>
                <a:lnTo>
                  <a:pt x="246" y="352"/>
                </a:lnTo>
                <a:lnTo>
                  <a:pt x="254" y="352"/>
                </a:lnTo>
                <a:lnTo>
                  <a:pt x="256" y="354"/>
                </a:lnTo>
                <a:lnTo>
                  <a:pt x="258" y="357"/>
                </a:lnTo>
                <a:lnTo>
                  <a:pt x="259" y="359"/>
                </a:lnTo>
                <a:lnTo>
                  <a:pt x="261" y="361"/>
                </a:lnTo>
                <a:lnTo>
                  <a:pt x="267" y="361"/>
                </a:lnTo>
                <a:lnTo>
                  <a:pt x="275" y="365"/>
                </a:lnTo>
                <a:lnTo>
                  <a:pt x="277" y="367"/>
                </a:lnTo>
                <a:lnTo>
                  <a:pt x="277" y="369"/>
                </a:lnTo>
                <a:lnTo>
                  <a:pt x="277" y="371"/>
                </a:lnTo>
                <a:lnTo>
                  <a:pt x="279" y="373"/>
                </a:lnTo>
                <a:lnTo>
                  <a:pt x="281" y="379"/>
                </a:lnTo>
                <a:lnTo>
                  <a:pt x="286" y="382"/>
                </a:lnTo>
                <a:lnTo>
                  <a:pt x="292" y="386"/>
                </a:lnTo>
                <a:lnTo>
                  <a:pt x="294" y="388"/>
                </a:lnTo>
                <a:lnTo>
                  <a:pt x="296" y="388"/>
                </a:lnTo>
                <a:lnTo>
                  <a:pt x="298" y="388"/>
                </a:lnTo>
                <a:lnTo>
                  <a:pt x="304" y="392"/>
                </a:lnTo>
                <a:lnTo>
                  <a:pt x="307" y="394"/>
                </a:lnTo>
                <a:lnTo>
                  <a:pt x="311" y="402"/>
                </a:lnTo>
                <a:lnTo>
                  <a:pt x="315" y="405"/>
                </a:lnTo>
                <a:lnTo>
                  <a:pt x="315" y="411"/>
                </a:lnTo>
                <a:lnTo>
                  <a:pt x="315" y="413"/>
                </a:lnTo>
                <a:lnTo>
                  <a:pt x="317" y="419"/>
                </a:lnTo>
                <a:lnTo>
                  <a:pt x="315" y="423"/>
                </a:lnTo>
                <a:lnTo>
                  <a:pt x="317" y="427"/>
                </a:lnTo>
                <a:lnTo>
                  <a:pt x="296" y="429"/>
                </a:lnTo>
                <a:lnTo>
                  <a:pt x="290" y="429"/>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7" name="Freeform 15" descr="The state of OR shown on the United States map." title="OR"/>
          <p:cNvSpPr>
            <a:spLocks/>
          </p:cNvSpPr>
          <p:nvPr/>
        </p:nvSpPr>
        <p:spPr bwMode="auto">
          <a:xfrm>
            <a:off x="930183" y="1463350"/>
            <a:ext cx="1038091" cy="893351"/>
          </a:xfrm>
          <a:custGeom>
            <a:avLst/>
            <a:gdLst>
              <a:gd name="T0" fmla="*/ 42 w 474"/>
              <a:gd name="T1" fmla="*/ 302 h 401"/>
              <a:gd name="T2" fmla="*/ 0 w 474"/>
              <a:gd name="T3" fmla="*/ 269 h 401"/>
              <a:gd name="T4" fmla="*/ 6 w 474"/>
              <a:gd name="T5" fmla="*/ 227 h 401"/>
              <a:gd name="T6" fmla="*/ 37 w 474"/>
              <a:gd name="T7" fmla="*/ 188 h 401"/>
              <a:gd name="T8" fmla="*/ 75 w 474"/>
              <a:gd name="T9" fmla="*/ 108 h 401"/>
              <a:gd name="T10" fmla="*/ 98 w 474"/>
              <a:gd name="T11" fmla="*/ 50 h 401"/>
              <a:gd name="T12" fmla="*/ 102 w 474"/>
              <a:gd name="T13" fmla="*/ 44 h 401"/>
              <a:gd name="T14" fmla="*/ 108 w 474"/>
              <a:gd name="T15" fmla="*/ 19 h 401"/>
              <a:gd name="T16" fmla="*/ 123 w 474"/>
              <a:gd name="T17" fmla="*/ 8 h 401"/>
              <a:gd name="T18" fmla="*/ 129 w 474"/>
              <a:gd name="T19" fmla="*/ 8 h 401"/>
              <a:gd name="T20" fmla="*/ 150 w 474"/>
              <a:gd name="T21" fmla="*/ 15 h 401"/>
              <a:gd name="T22" fmla="*/ 160 w 474"/>
              <a:gd name="T23" fmla="*/ 19 h 401"/>
              <a:gd name="T24" fmla="*/ 167 w 474"/>
              <a:gd name="T25" fmla="*/ 37 h 401"/>
              <a:gd name="T26" fmla="*/ 163 w 474"/>
              <a:gd name="T27" fmla="*/ 48 h 401"/>
              <a:gd name="T28" fmla="*/ 165 w 474"/>
              <a:gd name="T29" fmla="*/ 62 h 401"/>
              <a:gd name="T30" fmla="*/ 181 w 474"/>
              <a:gd name="T31" fmla="*/ 71 h 401"/>
              <a:gd name="T32" fmla="*/ 200 w 474"/>
              <a:gd name="T33" fmla="*/ 73 h 401"/>
              <a:gd name="T34" fmla="*/ 209 w 474"/>
              <a:gd name="T35" fmla="*/ 69 h 401"/>
              <a:gd name="T36" fmla="*/ 229 w 474"/>
              <a:gd name="T37" fmla="*/ 75 h 401"/>
              <a:gd name="T38" fmla="*/ 236 w 474"/>
              <a:gd name="T39" fmla="*/ 79 h 401"/>
              <a:gd name="T40" fmla="*/ 240 w 474"/>
              <a:gd name="T41" fmla="*/ 87 h 401"/>
              <a:gd name="T42" fmla="*/ 252 w 474"/>
              <a:gd name="T43" fmla="*/ 87 h 401"/>
              <a:gd name="T44" fmla="*/ 265 w 474"/>
              <a:gd name="T45" fmla="*/ 85 h 401"/>
              <a:gd name="T46" fmla="*/ 275 w 474"/>
              <a:gd name="T47" fmla="*/ 88 h 401"/>
              <a:gd name="T48" fmla="*/ 294 w 474"/>
              <a:gd name="T49" fmla="*/ 90 h 401"/>
              <a:gd name="T50" fmla="*/ 311 w 474"/>
              <a:gd name="T51" fmla="*/ 88 h 401"/>
              <a:gd name="T52" fmla="*/ 329 w 474"/>
              <a:gd name="T53" fmla="*/ 88 h 401"/>
              <a:gd name="T54" fmla="*/ 346 w 474"/>
              <a:gd name="T55" fmla="*/ 92 h 401"/>
              <a:gd name="T56" fmla="*/ 405 w 474"/>
              <a:gd name="T57" fmla="*/ 102 h 401"/>
              <a:gd name="T58" fmla="*/ 459 w 474"/>
              <a:gd name="T59" fmla="*/ 115 h 401"/>
              <a:gd name="T60" fmla="*/ 463 w 474"/>
              <a:gd name="T61" fmla="*/ 131 h 401"/>
              <a:gd name="T62" fmla="*/ 474 w 474"/>
              <a:gd name="T63" fmla="*/ 140 h 401"/>
              <a:gd name="T64" fmla="*/ 469 w 474"/>
              <a:gd name="T65" fmla="*/ 156 h 401"/>
              <a:gd name="T66" fmla="*/ 453 w 474"/>
              <a:gd name="T67" fmla="*/ 179 h 401"/>
              <a:gd name="T68" fmla="*/ 448 w 474"/>
              <a:gd name="T69" fmla="*/ 184 h 401"/>
              <a:gd name="T70" fmla="*/ 446 w 474"/>
              <a:gd name="T71" fmla="*/ 190 h 401"/>
              <a:gd name="T72" fmla="*/ 442 w 474"/>
              <a:gd name="T73" fmla="*/ 196 h 401"/>
              <a:gd name="T74" fmla="*/ 432 w 474"/>
              <a:gd name="T75" fmla="*/ 204 h 401"/>
              <a:gd name="T76" fmla="*/ 423 w 474"/>
              <a:gd name="T77" fmla="*/ 215 h 401"/>
              <a:gd name="T78" fmla="*/ 417 w 474"/>
              <a:gd name="T79" fmla="*/ 221 h 401"/>
              <a:gd name="T80" fmla="*/ 415 w 474"/>
              <a:gd name="T81" fmla="*/ 232 h 401"/>
              <a:gd name="T82" fmla="*/ 419 w 474"/>
              <a:gd name="T83" fmla="*/ 236 h 401"/>
              <a:gd name="T84" fmla="*/ 423 w 474"/>
              <a:gd name="T85" fmla="*/ 240 h 401"/>
              <a:gd name="T86" fmla="*/ 428 w 474"/>
              <a:gd name="T87" fmla="*/ 246 h 401"/>
              <a:gd name="T88" fmla="*/ 423 w 474"/>
              <a:gd name="T89" fmla="*/ 252 h 401"/>
              <a:gd name="T90" fmla="*/ 419 w 474"/>
              <a:gd name="T91" fmla="*/ 265 h 401"/>
              <a:gd name="T92" fmla="*/ 417 w 474"/>
              <a:gd name="T93" fmla="*/ 269 h 401"/>
              <a:gd name="T94" fmla="*/ 413 w 474"/>
              <a:gd name="T95" fmla="*/ 280 h 401"/>
              <a:gd name="T96" fmla="*/ 259 w 474"/>
              <a:gd name="T97" fmla="*/ 369 h 40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4"/>
              <a:gd name="T148" fmla="*/ 0 h 401"/>
              <a:gd name="T149" fmla="*/ 474 w 474"/>
              <a:gd name="T150" fmla="*/ 401 h 40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4" h="401">
                <a:moveTo>
                  <a:pt x="150" y="336"/>
                </a:moveTo>
                <a:lnTo>
                  <a:pt x="106" y="323"/>
                </a:lnTo>
                <a:lnTo>
                  <a:pt x="58" y="307"/>
                </a:lnTo>
                <a:lnTo>
                  <a:pt x="42" y="302"/>
                </a:lnTo>
                <a:lnTo>
                  <a:pt x="25" y="298"/>
                </a:lnTo>
                <a:lnTo>
                  <a:pt x="6" y="290"/>
                </a:lnTo>
                <a:lnTo>
                  <a:pt x="0" y="280"/>
                </a:lnTo>
                <a:lnTo>
                  <a:pt x="0" y="269"/>
                </a:lnTo>
                <a:lnTo>
                  <a:pt x="4" y="255"/>
                </a:lnTo>
                <a:lnTo>
                  <a:pt x="10" y="248"/>
                </a:lnTo>
                <a:lnTo>
                  <a:pt x="10" y="244"/>
                </a:lnTo>
                <a:lnTo>
                  <a:pt x="6" y="227"/>
                </a:lnTo>
                <a:lnTo>
                  <a:pt x="14" y="219"/>
                </a:lnTo>
                <a:lnTo>
                  <a:pt x="25" y="200"/>
                </a:lnTo>
                <a:lnTo>
                  <a:pt x="25" y="196"/>
                </a:lnTo>
                <a:lnTo>
                  <a:pt x="37" y="188"/>
                </a:lnTo>
                <a:lnTo>
                  <a:pt x="42" y="179"/>
                </a:lnTo>
                <a:lnTo>
                  <a:pt x="52" y="161"/>
                </a:lnTo>
                <a:lnTo>
                  <a:pt x="64" y="133"/>
                </a:lnTo>
                <a:lnTo>
                  <a:pt x="75" y="108"/>
                </a:lnTo>
                <a:lnTo>
                  <a:pt x="77" y="96"/>
                </a:lnTo>
                <a:lnTo>
                  <a:pt x="87" y="81"/>
                </a:lnTo>
                <a:lnTo>
                  <a:pt x="94" y="65"/>
                </a:lnTo>
                <a:lnTo>
                  <a:pt x="98" y="50"/>
                </a:lnTo>
                <a:lnTo>
                  <a:pt x="100" y="50"/>
                </a:lnTo>
                <a:lnTo>
                  <a:pt x="102" y="52"/>
                </a:lnTo>
                <a:lnTo>
                  <a:pt x="104" y="52"/>
                </a:lnTo>
                <a:lnTo>
                  <a:pt x="102" y="44"/>
                </a:lnTo>
                <a:lnTo>
                  <a:pt x="106" y="37"/>
                </a:lnTo>
                <a:lnTo>
                  <a:pt x="106" y="31"/>
                </a:lnTo>
                <a:lnTo>
                  <a:pt x="108" y="23"/>
                </a:lnTo>
                <a:lnTo>
                  <a:pt x="108" y="19"/>
                </a:lnTo>
                <a:lnTo>
                  <a:pt x="113" y="15"/>
                </a:lnTo>
                <a:lnTo>
                  <a:pt x="115" y="0"/>
                </a:lnTo>
                <a:lnTo>
                  <a:pt x="121" y="10"/>
                </a:lnTo>
                <a:lnTo>
                  <a:pt x="123" y="8"/>
                </a:lnTo>
                <a:lnTo>
                  <a:pt x="123" y="4"/>
                </a:lnTo>
                <a:lnTo>
                  <a:pt x="125" y="4"/>
                </a:lnTo>
                <a:lnTo>
                  <a:pt x="127" y="8"/>
                </a:lnTo>
                <a:lnTo>
                  <a:pt x="129" y="8"/>
                </a:lnTo>
                <a:lnTo>
                  <a:pt x="138" y="6"/>
                </a:lnTo>
                <a:lnTo>
                  <a:pt x="144" y="14"/>
                </a:lnTo>
                <a:lnTo>
                  <a:pt x="146" y="15"/>
                </a:lnTo>
                <a:lnTo>
                  <a:pt x="150" y="15"/>
                </a:lnTo>
                <a:lnTo>
                  <a:pt x="152" y="15"/>
                </a:lnTo>
                <a:lnTo>
                  <a:pt x="154" y="14"/>
                </a:lnTo>
                <a:lnTo>
                  <a:pt x="156" y="15"/>
                </a:lnTo>
                <a:lnTo>
                  <a:pt x="160" y="19"/>
                </a:lnTo>
                <a:lnTo>
                  <a:pt x="161" y="23"/>
                </a:lnTo>
                <a:lnTo>
                  <a:pt x="165" y="27"/>
                </a:lnTo>
                <a:lnTo>
                  <a:pt x="165" y="31"/>
                </a:lnTo>
                <a:lnTo>
                  <a:pt x="167" y="37"/>
                </a:lnTo>
                <a:lnTo>
                  <a:pt x="165" y="40"/>
                </a:lnTo>
                <a:lnTo>
                  <a:pt x="165" y="42"/>
                </a:lnTo>
                <a:lnTo>
                  <a:pt x="165" y="44"/>
                </a:lnTo>
                <a:lnTo>
                  <a:pt x="163" y="48"/>
                </a:lnTo>
                <a:lnTo>
                  <a:pt x="165" y="50"/>
                </a:lnTo>
                <a:lnTo>
                  <a:pt x="163" y="54"/>
                </a:lnTo>
                <a:lnTo>
                  <a:pt x="161" y="58"/>
                </a:lnTo>
                <a:lnTo>
                  <a:pt x="165" y="62"/>
                </a:lnTo>
                <a:lnTo>
                  <a:pt x="167" y="63"/>
                </a:lnTo>
                <a:lnTo>
                  <a:pt x="171" y="65"/>
                </a:lnTo>
                <a:lnTo>
                  <a:pt x="177" y="69"/>
                </a:lnTo>
                <a:lnTo>
                  <a:pt x="181" y="71"/>
                </a:lnTo>
                <a:lnTo>
                  <a:pt x="183" y="73"/>
                </a:lnTo>
                <a:lnTo>
                  <a:pt x="185" y="73"/>
                </a:lnTo>
                <a:lnTo>
                  <a:pt x="194" y="73"/>
                </a:lnTo>
                <a:lnTo>
                  <a:pt x="200" y="73"/>
                </a:lnTo>
                <a:lnTo>
                  <a:pt x="200" y="71"/>
                </a:lnTo>
                <a:lnTo>
                  <a:pt x="204" y="71"/>
                </a:lnTo>
                <a:lnTo>
                  <a:pt x="206" y="69"/>
                </a:lnTo>
                <a:lnTo>
                  <a:pt x="209" y="69"/>
                </a:lnTo>
                <a:lnTo>
                  <a:pt x="213" y="71"/>
                </a:lnTo>
                <a:lnTo>
                  <a:pt x="215" y="71"/>
                </a:lnTo>
                <a:lnTo>
                  <a:pt x="225" y="73"/>
                </a:lnTo>
                <a:lnTo>
                  <a:pt x="229" y="75"/>
                </a:lnTo>
                <a:lnTo>
                  <a:pt x="229" y="77"/>
                </a:lnTo>
                <a:lnTo>
                  <a:pt x="233" y="77"/>
                </a:lnTo>
                <a:lnTo>
                  <a:pt x="234" y="77"/>
                </a:lnTo>
                <a:lnTo>
                  <a:pt x="236" y="79"/>
                </a:lnTo>
                <a:lnTo>
                  <a:pt x="238" y="81"/>
                </a:lnTo>
                <a:lnTo>
                  <a:pt x="240" y="83"/>
                </a:lnTo>
                <a:lnTo>
                  <a:pt x="238" y="85"/>
                </a:lnTo>
                <a:lnTo>
                  <a:pt x="240" y="87"/>
                </a:lnTo>
                <a:lnTo>
                  <a:pt x="242" y="87"/>
                </a:lnTo>
                <a:lnTo>
                  <a:pt x="246" y="85"/>
                </a:lnTo>
                <a:lnTo>
                  <a:pt x="248" y="85"/>
                </a:lnTo>
                <a:lnTo>
                  <a:pt x="252" y="87"/>
                </a:lnTo>
                <a:lnTo>
                  <a:pt x="254" y="88"/>
                </a:lnTo>
                <a:lnTo>
                  <a:pt x="257" y="87"/>
                </a:lnTo>
                <a:lnTo>
                  <a:pt x="265" y="85"/>
                </a:lnTo>
                <a:lnTo>
                  <a:pt x="267" y="85"/>
                </a:lnTo>
                <a:lnTo>
                  <a:pt x="271" y="85"/>
                </a:lnTo>
                <a:lnTo>
                  <a:pt x="273" y="85"/>
                </a:lnTo>
                <a:lnTo>
                  <a:pt x="275" y="88"/>
                </a:lnTo>
                <a:lnTo>
                  <a:pt x="279" y="90"/>
                </a:lnTo>
                <a:lnTo>
                  <a:pt x="286" y="90"/>
                </a:lnTo>
                <a:lnTo>
                  <a:pt x="290" y="92"/>
                </a:lnTo>
                <a:lnTo>
                  <a:pt x="294" y="90"/>
                </a:lnTo>
                <a:lnTo>
                  <a:pt x="298" y="88"/>
                </a:lnTo>
                <a:lnTo>
                  <a:pt x="304" y="88"/>
                </a:lnTo>
                <a:lnTo>
                  <a:pt x="309" y="88"/>
                </a:lnTo>
                <a:lnTo>
                  <a:pt x="311" y="88"/>
                </a:lnTo>
                <a:lnTo>
                  <a:pt x="319" y="90"/>
                </a:lnTo>
                <a:lnTo>
                  <a:pt x="323" y="87"/>
                </a:lnTo>
                <a:lnTo>
                  <a:pt x="325" y="87"/>
                </a:lnTo>
                <a:lnTo>
                  <a:pt x="329" y="88"/>
                </a:lnTo>
                <a:lnTo>
                  <a:pt x="332" y="88"/>
                </a:lnTo>
                <a:lnTo>
                  <a:pt x="336" y="88"/>
                </a:lnTo>
                <a:lnTo>
                  <a:pt x="340" y="88"/>
                </a:lnTo>
                <a:lnTo>
                  <a:pt x="346" y="92"/>
                </a:lnTo>
                <a:lnTo>
                  <a:pt x="348" y="92"/>
                </a:lnTo>
                <a:lnTo>
                  <a:pt x="353" y="90"/>
                </a:lnTo>
                <a:lnTo>
                  <a:pt x="357" y="88"/>
                </a:lnTo>
                <a:lnTo>
                  <a:pt x="405" y="102"/>
                </a:lnTo>
                <a:lnTo>
                  <a:pt x="407" y="102"/>
                </a:lnTo>
                <a:lnTo>
                  <a:pt x="425" y="106"/>
                </a:lnTo>
                <a:lnTo>
                  <a:pt x="432" y="108"/>
                </a:lnTo>
                <a:lnTo>
                  <a:pt x="459" y="115"/>
                </a:lnTo>
                <a:lnTo>
                  <a:pt x="461" y="117"/>
                </a:lnTo>
                <a:lnTo>
                  <a:pt x="461" y="123"/>
                </a:lnTo>
                <a:lnTo>
                  <a:pt x="463" y="127"/>
                </a:lnTo>
                <a:lnTo>
                  <a:pt x="463" y="131"/>
                </a:lnTo>
                <a:lnTo>
                  <a:pt x="467" y="131"/>
                </a:lnTo>
                <a:lnTo>
                  <a:pt x="469" y="135"/>
                </a:lnTo>
                <a:lnTo>
                  <a:pt x="473" y="138"/>
                </a:lnTo>
                <a:lnTo>
                  <a:pt x="474" y="140"/>
                </a:lnTo>
                <a:lnTo>
                  <a:pt x="474" y="144"/>
                </a:lnTo>
                <a:lnTo>
                  <a:pt x="474" y="148"/>
                </a:lnTo>
                <a:lnTo>
                  <a:pt x="474" y="152"/>
                </a:lnTo>
                <a:lnTo>
                  <a:pt x="469" y="156"/>
                </a:lnTo>
                <a:lnTo>
                  <a:pt x="469" y="158"/>
                </a:lnTo>
                <a:lnTo>
                  <a:pt x="461" y="165"/>
                </a:lnTo>
                <a:lnTo>
                  <a:pt x="459" y="171"/>
                </a:lnTo>
                <a:lnTo>
                  <a:pt x="453" y="179"/>
                </a:lnTo>
                <a:lnTo>
                  <a:pt x="451" y="181"/>
                </a:lnTo>
                <a:lnTo>
                  <a:pt x="449" y="183"/>
                </a:lnTo>
                <a:lnTo>
                  <a:pt x="448" y="184"/>
                </a:lnTo>
                <a:lnTo>
                  <a:pt x="446" y="186"/>
                </a:lnTo>
                <a:lnTo>
                  <a:pt x="446" y="188"/>
                </a:lnTo>
                <a:lnTo>
                  <a:pt x="446" y="190"/>
                </a:lnTo>
                <a:lnTo>
                  <a:pt x="446" y="194"/>
                </a:lnTo>
                <a:lnTo>
                  <a:pt x="442" y="196"/>
                </a:lnTo>
                <a:lnTo>
                  <a:pt x="440" y="198"/>
                </a:lnTo>
                <a:lnTo>
                  <a:pt x="440" y="200"/>
                </a:lnTo>
                <a:lnTo>
                  <a:pt x="436" y="202"/>
                </a:lnTo>
                <a:lnTo>
                  <a:pt x="432" y="204"/>
                </a:lnTo>
                <a:lnTo>
                  <a:pt x="428" y="207"/>
                </a:lnTo>
                <a:lnTo>
                  <a:pt x="425" y="215"/>
                </a:lnTo>
                <a:lnTo>
                  <a:pt x="423" y="215"/>
                </a:lnTo>
                <a:lnTo>
                  <a:pt x="423" y="217"/>
                </a:lnTo>
                <a:lnTo>
                  <a:pt x="419" y="219"/>
                </a:lnTo>
                <a:lnTo>
                  <a:pt x="419" y="221"/>
                </a:lnTo>
                <a:lnTo>
                  <a:pt x="417" y="221"/>
                </a:lnTo>
                <a:lnTo>
                  <a:pt x="417" y="225"/>
                </a:lnTo>
                <a:lnTo>
                  <a:pt x="415" y="227"/>
                </a:lnTo>
                <a:lnTo>
                  <a:pt x="415" y="231"/>
                </a:lnTo>
                <a:lnTo>
                  <a:pt x="415" y="232"/>
                </a:lnTo>
                <a:lnTo>
                  <a:pt x="415" y="234"/>
                </a:lnTo>
                <a:lnTo>
                  <a:pt x="417" y="236"/>
                </a:lnTo>
                <a:lnTo>
                  <a:pt x="417" y="238"/>
                </a:lnTo>
                <a:lnTo>
                  <a:pt x="419" y="236"/>
                </a:lnTo>
                <a:lnTo>
                  <a:pt x="421" y="236"/>
                </a:lnTo>
                <a:lnTo>
                  <a:pt x="421" y="238"/>
                </a:lnTo>
                <a:lnTo>
                  <a:pt x="423" y="240"/>
                </a:lnTo>
                <a:lnTo>
                  <a:pt x="425" y="240"/>
                </a:lnTo>
                <a:lnTo>
                  <a:pt x="425" y="242"/>
                </a:lnTo>
                <a:lnTo>
                  <a:pt x="425" y="244"/>
                </a:lnTo>
                <a:lnTo>
                  <a:pt x="428" y="246"/>
                </a:lnTo>
                <a:lnTo>
                  <a:pt x="428" y="248"/>
                </a:lnTo>
                <a:lnTo>
                  <a:pt x="425" y="252"/>
                </a:lnTo>
                <a:lnTo>
                  <a:pt x="423" y="252"/>
                </a:lnTo>
                <a:lnTo>
                  <a:pt x="425" y="257"/>
                </a:lnTo>
                <a:lnTo>
                  <a:pt x="421" y="261"/>
                </a:lnTo>
                <a:lnTo>
                  <a:pt x="421" y="263"/>
                </a:lnTo>
                <a:lnTo>
                  <a:pt x="419" y="265"/>
                </a:lnTo>
                <a:lnTo>
                  <a:pt x="419" y="267"/>
                </a:lnTo>
                <a:lnTo>
                  <a:pt x="417" y="267"/>
                </a:lnTo>
                <a:lnTo>
                  <a:pt x="417" y="269"/>
                </a:lnTo>
                <a:lnTo>
                  <a:pt x="415" y="269"/>
                </a:lnTo>
                <a:lnTo>
                  <a:pt x="415" y="271"/>
                </a:lnTo>
                <a:lnTo>
                  <a:pt x="415" y="275"/>
                </a:lnTo>
                <a:lnTo>
                  <a:pt x="413" y="280"/>
                </a:lnTo>
                <a:lnTo>
                  <a:pt x="384" y="401"/>
                </a:lnTo>
                <a:lnTo>
                  <a:pt x="323" y="384"/>
                </a:lnTo>
                <a:lnTo>
                  <a:pt x="261" y="369"/>
                </a:lnTo>
                <a:lnTo>
                  <a:pt x="259" y="369"/>
                </a:lnTo>
                <a:lnTo>
                  <a:pt x="227" y="359"/>
                </a:lnTo>
                <a:lnTo>
                  <a:pt x="181" y="346"/>
                </a:lnTo>
                <a:lnTo>
                  <a:pt x="150" y="336"/>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8" name="Freeform 16" descr="This is the state of New Hampshire shown in a map of the United States.  &#10;" title="Current cigarette smoking among adults 18 and over in New Hampshire "/>
          <p:cNvSpPr>
            <a:spLocks/>
          </p:cNvSpPr>
          <p:nvPr/>
        </p:nvSpPr>
        <p:spPr bwMode="auto">
          <a:xfrm>
            <a:off x="7011996" y="1710637"/>
            <a:ext cx="205866" cy="450017"/>
          </a:xfrm>
          <a:custGeom>
            <a:avLst/>
            <a:gdLst>
              <a:gd name="T0" fmla="*/ 11 w 94"/>
              <a:gd name="T1" fmla="*/ 202 h 202"/>
              <a:gd name="T2" fmla="*/ 9 w 94"/>
              <a:gd name="T3" fmla="*/ 200 h 202"/>
              <a:gd name="T4" fmla="*/ 7 w 94"/>
              <a:gd name="T5" fmla="*/ 198 h 202"/>
              <a:gd name="T6" fmla="*/ 4 w 94"/>
              <a:gd name="T7" fmla="*/ 194 h 202"/>
              <a:gd name="T8" fmla="*/ 4 w 94"/>
              <a:gd name="T9" fmla="*/ 187 h 202"/>
              <a:gd name="T10" fmla="*/ 5 w 94"/>
              <a:gd name="T11" fmla="*/ 185 h 202"/>
              <a:gd name="T12" fmla="*/ 5 w 94"/>
              <a:gd name="T13" fmla="*/ 179 h 202"/>
              <a:gd name="T14" fmla="*/ 4 w 94"/>
              <a:gd name="T15" fmla="*/ 175 h 202"/>
              <a:gd name="T16" fmla="*/ 2 w 94"/>
              <a:gd name="T17" fmla="*/ 166 h 202"/>
              <a:gd name="T18" fmla="*/ 2 w 94"/>
              <a:gd name="T19" fmla="*/ 160 h 202"/>
              <a:gd name="T20" fmla="*/ 0 w 94"/>
              <a:gd name="T21" fmla="*/ 156 h 202"/>
              <a:gd name="T22" fmla="*/ 0 w 94"/>
              <a:gd name="T23" fmla="*/ 148 h 202"/>
              <a:gd name="T24" fmla="*/ 0 w 94"/>
              <a:gd name="T25" fmla="*/ 141 h 202"/>
              <a:gd name="T26" fmla="*/ 0 w 94"/>
              <a:gd name="T27" fmla="*/ 131 h 202"/>
              <a:gd name="T28" fmla="*/ 4 w 94"/>
              <a:gd name="T29" fmla="*/ 127 h 202"/>
              <a:gd name="T30" fmla="*/ 4 w 94"/>
              <a:gd name="T31" fmla="*/ 123 h 202"/>
              <a:gd name="T32" fmla="*/ 5 w 94"/>
              <a:gd name="T33" fmla="*/ 114 h 202"/>
              <a:gd name="T34" fmla="*/ 5 w 94"/>
              <a:gd name="T35" fmla="*/ 110 h 202"/>
              <a:gd name="T36" fmla="*/ 4 w 94"/>
              <a:gd name="T37" fmla="*/ 108 h 202"/>
              <a:gd name="T38" fmla="*/ 5 w 94"/>
              <a:gd name="T39" fmla="*/ 104 h 202"/>
              <a:gd name="T40" fmla="*/ 5 w 94"/>
              <a:gd name="T41" fmla="*/ 98 h 202"/>
              <a:gd name="T42" fmla="*/ 5 w 94"/>
              <a:gd name="T43" fmla="*/ 98 h 202"/>
              <a:gd name="T44" fmla="*/ 4 w 94"/>
              <a:gd name="T45" fmla="*/ 95 h 202"/>
              <a:gd name="T46" fmla="*/ 2 w 94"/>
              <a:gd name="T47" fmla="*/ 89 h 202"/>
              <a:gd name="T48" fmla="*/ 4 w 94"/>
              <a:gd name="T49" fmla="*/ 83 h 202"/>
              <a:gd name="T50" fmla="*/ 5 w 94"/>
              <a:gd name="T51" fmla="*/ 81 h 202"/>
              <a:gd name="T52" fmla="*/ 11 w 94"/>
              <a:gd name="T53" fmla="*/ 79 h 202"/>
              <a:gd name="T54" fmla="*/ 13 w 94"/>
              <a:gd name="T55" fmla="*/ 73 h 202"/>
              <a:gd name="T56" fmla="*/ 19 w 94"/>
              <a:gd name="T57" fmla="*/ 70 h 202"/>
              <a:gd name="T58" fmla="*/ 19 w 94"/>
              <a:gd name="T59" fmla="*/ 66 h 202"/>
              <a:gd name="T60" fmla="*/ 21 w 94"/>
              <a:gd name="T61" fmla="*/ 64 h 202"/>
              <a:gd name="T62" fmla="*/ 19 w 94"/>
              <a:gd name="T63" fmla="*/ 62 h 202"/>
              <a:gd name="T64" fmla="*/ 21 w 94"/>
              <a:gd name="T65" fmla="*/ 58 h 202"/>
              <a:gd name="T66" fmla="*/ 19 w 94"/>
              <a:gd name="T67" fmla="*/ 54 h 202"/>
              <a:gd name="T68" fmla="*/ 15 w 94"/>
              <a:gd name="T69" fmla="*/ 52 h 202"/>
              <a:gd name="T70" fmla="*/ 15 w 94"/>
              <a:gd name="T71" fmla="*/ 45 h 202"/>
              <a:gd name="T72" fmla="*/ 17 w 94"/>
              <a:gd name="T73" fmla="*/ 35 h 202"/>
              <a:gd name="T74" fmla="*/ 13 w 94"/>
              <a:gd name="T75" fmla="*/ 29 h 202"/>
              <a:gd name="T76" fmla="*/ 13 w 94"/>
              <a:gd name="T77" fmla="*/ 24 h 202"/>
              <a:gd name="T78" fmla="*/ 15 w 94"/>
              <a:gd name="T79" fmla="*/ 12 h 202"/>
              <a:gd name="T80" fmla="*/ 15 w 94"/>
              <a:gd name="T81" fmla="*/ 10 h 202"/>
              <a:gd name="T82" fmla="*/ 27 w 94"/>
              <a:gd name="T83" fmla="*/ 6 h 202"/>
              <a:gd name="T84" fmla="*/ 46 w 94"/>
              <a:gd name="T85" fmla="*/ 45 h 202"/>
              <a:gd name="T86" fmla="*/ 65 w 94"/>
              <a:gd name="T87" fmla="*/ 106 h 202"/>
              <a:gd name="T88" fmla="*/ 73 w 94"/>
              <a:gd name="T89" fmla="*/ 121 h 202"/>
              <a:gd name="T90" fmla="*/ 73 w 94"/>
              <a:gd name="T91" fmla="*/ 123 h 202"/>
              <a:gd name="T92" fmla="*/ 73 w 94"/>
              <a:gd name="T93" fmla="*/ 127 h 202"/>
              <a:gd name="T94" fmla="*/ 75 w 94"/>
              <a:gd name="T95" fmla="*/ 133 h 202"/>
              <a:gd name="T96" fmla="*/ 80 w 94"/>
              <a:gd name="T97" fmla="*/ 139 h 202"/>
              <a:gd name="T98" fmla="*/ 86 w 94"/>
              <a:gd name="T99" fmla="*/ 143 h 202"/>
              <a:gd name="T100" fmla="*/ 88 w 94"/>
              <a:gd name="T101" fmla="*/ 150 h 202"/>
              <a:gd name="T102" fmla="*/ 86 w 94"/>
              <a:gd name="T103" fmla="*/ 152 h 202"/>
              <a:gd name="T104" fmla="*/ 86 w 94"/>
              <a:gd name="T105" fmla="*/ 156 h 202"/>
              <a:gd name="T106" fmla="*/ 94 w 94"/>
              <a:gd name="T107" fmla="*/ 154 h 202"/>
              <a:gd name="T108" fmla="*/ 92 w 94"/>
              <a:gd name="T109" fmla="*/ 169 h 202"/>
              <a:gd name="T110" fmla="*/ 88 w 94"/>
              <a:gd name="T111" fmla="*/ 168 h 202"/>
              <a:gd name="T112" fmla="*/ 82 w 94"/>
              <a:gd name="T113" fmla="*/ 177 h 202"/>
              <a:gd name="T114" fmla="*/ 77 w 94"/>
              <a:gd name="T115" fmla="*/ 177 h 202"/>
              <a:gd name="T116" fmla="*/ 75 w 94"/>
              <a:gd name="T117" fmla="*/ 183 h 202"/>
              <a:gd name="T118" fmla="*/ 73 w 94"/>
              <a:gd name="T119" fmla="*/ 187 h 202"/>
              <a:gd name="T120" fmla="*/ 38 w 94"/>
              <a:gd name="T121" fmla="*/ 196 h 2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
              <a:gd name="T184" fmla="*/ 0 h 202"/>
              <a:gd name="T185" fmla="*/ 94 w 94"/>
              <a:gd name="T186" fmla="*/ 202 h 2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 h="202">
                <a:moveTo>
                  <a:pt x="21" y="200"/>
                </a:moveTo>
                <a:lnTo>
                  <a:pt x="11" y="202"/>
                </a:lnTo>
                <a:lnTo>
                  <a:pt x="9" y="200"/>
                </a:lnTo>
                <a:lnTo>
                  <a:pt x="7" y="200"/>
                </a:lnTo>
                <a:lnTo>
                  <a:pt x="7" y="198"/>
                </a:lnTo>
                <a:lnTo>
                  <a:pt x="5" y="198"/>
                </a:lnTo>
                <a:lnTo>
                  <a:pt x="4" y="194"/>
                </a:lnTo>
                <a:lnTo>
                  <a:pt x="4" y="191"/>
                </a:lnTo>
                <a:lnTo>
                  <a:pt x="4" y="187"/>
                </a:lnTo>
                <a:lnTo>
                  <a:pt x="5" y="185"/>
                </a:lnTo>
                <a:lnTo>
                  <a:pt x="5" y="183"/>
                </a:lnTo>
                <a:lnTo>
                  <a:pt x="5" y="179"/>
                </a:lnTo>
                <a:lnTo>
                  <a:pt x="5" y="177"/>
                </a:lnTo>
                <a:lnTo>
                  <a:pt x="4" y="175"/>
                </a:lnTo>
                <a:lnTo>
                  <a:pt x="4" y="171"/>
                </a:lnTo>
                <a:lnTo>
                  <a:pt x="2" y="166"/>
                </a:lnTo>
                <a:lnTo>
                  <a:pt x="2" y="160"/>
                </a:lnTo>
                <a:lnTo>
                  <a:pt x="2" y="158"/>
                </a:lnTo>
                <a:lnTo>
                  <a:pt x="0" y="156"/>
                </a:lnTo>
                <a:lnTo>
                  <a:pt x="2" y="154"/>
                </a:lnTo>
                <a:lnTo>
                  <a:pt x="0" y="148"/>
                </a:lnTo>
                <a:lnTo>
                  <a:pt x="0" y="146"/>
                </a:lnTo>
                <a:lnTo>
                  <a:pt x="0" y="141"/>
                </a:lnTo>
                <a:lnTo>
                  <a:pt x="0" y="139"/>
                </a:lnTo>
                <a:lnTo>
                  <a:pt x="0" y="131"/>
                </a:lnTo>
                <a:lnTo>
                  <a:pt x="2" y="129"/>
                </a:lnTo>
                <a:lnTo>
                  <a:pt x="4" y="127"/>
                </a:lnTo>
                <a:lnTo>
                  <a:pt x="4" y="125"/>
                </a:lnTo>
                <a:lnTo>
                  <a:pt x="4" y="123"/>
                </a:lnTo>
                <a:lnTo>
                  <a:pt x="4" y="118"/>
                </a:lnTo>
                <a:lnTo>
                  <a:pt x="5" y="114"/>
                </a:lnTo>
                <a:lnTo>
                  <a:pt x="5" y="112"/>
                </a:lnTo>
                <a:lnTo>
                  <a:pt x="5" y="110"/>
                </a:lnTo>
                <a:lnTo>
                  <a:pt x="4" y="110"/>
                </a:lnTo>
                <a:lnTo>
                  <a:pt x="4" y="108"/>
                </a:lnTo>
                <a:lnTo>
                  <a:pt x="5" y="106"/>
                </a:lnTo>
                <a:lnTo>
                  <a:pt x="5" y="104"/>
                </a:lnTo>
                <a:lnTo>
                  <a:pt x="5" y="100"/>
                </a:lnTo>
                <a:lnTo>
                  <a:pt x="5" y="98"/>
                </a:lnTo>
                <a:lnTo>
                  <a:pt x="4" y="95"/>
                </a:lnTo>
                <a:lnTo>
                  <a:pt x="2" y="89"/>
                </a:lnTo>
                <a:lnTo>
                  <a:pt x="2" y="85"/>
                </a:lnTo>
                <a:lnTo>
                  <a:pt x="4" y="83"/>
                </a:lnTo>
                <a:lnTo>
                  <a:pt x="5" y="81"/>
                </a:lnTo>
                <a:lnTo>
                  <a:pt x="11" y="79"/>
                </a:lnTo>
                <a:lnTo>
                  <a:pt x="11" y="75"/>
                </a:lnTo>
                <a:lnTo>
                  <a:pt x="13" y="73"/>
                </a:lnTo>
                <a:lnTo>
                  <a:pt x="17" y="72"/>
                </a:lnTo>
                <a:lnTo>
                  <a:pt x="19" y="70"/>
                </a:lnTo>
                <a:lnTo>
                  <a:pt x="19" y="68"/>
                </a:lnTo>
                <a:lnTo>
                  <a:pt x="19" y="66"/>
                </a:lnTo>
                <a:lnTo>
                  <a:pt x="21" y="64"/>
                </a:lnTo>
                <a:lnTo>
                  <a:pt x="21" y="62"/>
                </a:lnTo>
                <a:lnTo>
                  <a:pt x="19" y="62"/>
                </a:lnTo>
                <a:lnTo>
                  <a:pt x="19" y="60"/>
                </a:lnTo>
                <a:lnTo>
                  <a:pt x="21" y="58"/>
                </a:lnTo>
                <a:lnTo>
                  <a:pt x="21" y="56"/>
                </a:lnTo>
                <a:lnTo>
                  <a:pt x="19" y="54"/>
                </a:lnTo>
                <a:lnTo>
                  <a:pt x="17" y="54"/>
                </a:lnTo>
                <a:lnTo>
                  <a:pt x="15" y="52"/>
                </a:lnTo>
                <a:lnTo>
                  <a:pt x="13" y="48"/>
                </a:lnTo>
                <a:lnTo>
                  <a:pt x="15" y="45"/>
                </a:lnTo>
                <a:lnTo>
                  <a:pt x="15" y="41"/>
                </a:lnTo>
                <a:lnTo>
                  <a:pt x="17" y="35"/>
                </a:lnTo>
                <a:lnTo>
                  <a:pt x="15" y="31"/>
                </a:lnTo>
                <a:lnTo>
                  <a:pt x="13" y="29"/>
                </a:lnTo>
                <a:lnTo>
                  <a:pt x="13" y="27"/>
                </a:lnTo>
                <a:lnTo>
                  <a:pt x="13" y="24"/>
                </a:lnTo>
                <a:lnTo>
                  <a:pt x="15" y="18"/>
                </a:lnTo>
                <a:lnTo>
                  <a:pt x="15" y="12"/>
                </a:lnTo>
                <a:lnTo>
                  <a:pt x="13" y="10"/>
                </a:lnTo>
                <a:lnTo>
                  <a:pt x="15" y="10"/>
                </a:lnTo>
                <a:lnTo>
                  <a:pt x="19" y="4"/>
                </a:lnTo>
                <a:lnTo>
                  <a:pt x="27" y="6"/>
                </a:lnTo>
                <a:lnTo>
                  <a:pt x="29" y="0"/>
                </a:lnTo>
                <a:lnTo>
                  <a:pt x="46" y="45"/>
                </a:lnTo>
                <a:lnTo>
                  <a:pt x="53" y="72"/>
                </a:lnTo>
                <a:lnTo>
                  <a:pt x="65" y="106"/>
                </a:lnTo>
                <a:lnTo>
                  <a:pt x="71" y="121"/>
                </a:lnTo>
                <a:lnTo>
                  <a:pt x="73" y="121"/>
                </a:lnTo>
                <a:lnTo>
                  <a:pt x="73" y="123"/>
                </a:lnTo>
                <a:lnTo>
                  <a:pt x="73" y="125"/>
                </a:lnTo>
                <a:lnTo>
                  <a:pt x="73" y="127"/>
                </a:lnTo>
                <a:lnTo>
                  <a:pt x="75" y="129"/>
                </a:lnTo>
                <a:lnTo>
                  <a:pt x="75" y="133"/>
                </a:lnTo>
                <a:lnTo>
                  <a:pt x="75" y="135"/>
                </a:lnTo>
                <a:lnTo>
                  <a:pt x="80" y="139"/>
                </a:lnTo>
                <a:lnTo>
                  <a:pt x="80" y="141"/>
                </a:lnTo>
                <a:lnTo>
                  <a:pt x="86" y="143"/>
                </a:lnTo>
                <a:lnTo>
                  <a:pt x="86" y="148"/>
                </a:lnTo>
                <a:lnTo>
                  <a:pt x="88" y="150"/>
                </a:lnTo>
                <a:lnTo>
                  <a:pt x="84" y="150"/>
                </a:lnTo>
                <a:lnTo>
                  <a:pt x="86" y="152"/>
                </a:lnTo>
                <a:lnTo>
                  <a:pt x="84" y="154"/>
                </a:lnTo>
                <a:lnTo>
                  <a:pt x="86" y="156"/>
                </a:lnTo>
                <a:lnTo>
                  <a:pt x="90" y="152"/>
                </a:lnTo>
                <a:lnTo>
                  <a:pt x="94" y="154"/>
                </a:lnTo>
                <a:lnTo>
                  <a:pt x="94" y="168"/>
                </a:lnTo>
                <a:lnTo>
                  <a:pt x="92" y="169"/>
                </a:lnTo>
                <a:lnTo>
                  <a:pt x="90" y="168"/>
                </a:lnTo>
                <a:lnTo>
                  <a:pt x="88" y="168"/>
                </a:lnTo>
                <a:lnTo>
                  <a:pt x="82" y="173"/>
                </a:lnTo>
                <a:lnTo>
                  <a:pt x="82" y="177"/>
                </a:lnTo>
                <a:lnTo>
                  <a:pt x="78" y="177"/>
                </a:lnTo>
                <a:lnTo>
                  <a:pt x="77" y="177"/>
                </a:lnTo>
                <a:lnTo>
                  <a:pt x="77" y="183"/>
                </a:lnTo>
                <a:lnTo>
                  <a:pt x="75" y="183"/>
                </a:lnTo>
                <a:lnTo>
                  <a:pt x="75" y="185"/>
                </a:lnTo>
                <a:lnTo>
                  <a:pt x="73" y="187"/>
                </a:lnTo>
                <a:lnTo>
                  <a:pt x="40" y="196"/>
                </a:lnTo>
                <a:lnTo>
                  <a:pt x="38" y="196"/>
                </a:lnTo>
                <a:lnTo>
                  <a:pt x="21" y="200"/>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9" name="Freeform 17" descr="The state of IA shown on the United States map." title="IA"/>
          <p:cNvSpPr>
            <a:spLocks/>
          </p:cNvSpPr>
          <p:nvPr/>
        </p:nvSpPr>
        <p:spPr bwMode="auto">
          <a:xfrm>
            <a:off x="4197761" y="2401257"/>
            <a:ext cx="777473" cy="512396"/>
          </a:xfrm>
          <a:custGeom>
            <a:avLst/>
            <a:gdLst>
              <a:gd name="T0" fmla="*/ 302 w 355"/>
              <a:gd name="T1" fmla="*/ 209 h 230"/>
              <a:gd name="T2" fmla="*/ 292 w 355"/>
              <a:gd name="T3" fmla="*/ 217 h 230"/>
              <a:gd name="T4" fmla="*/ 294 w 355"/>
              <a:gd name="T5" fmla="*/ 228 h 230"/>
              <a:gd name="T6" fmla="*/ 288 w 355"/>
              <a:gd name="T7" fmla="*/ 230 h 230"/>
              <a:gd name="T8" fmla="*/ 286 w 355"/>
              <a:gd name="T9" fmla="*/ 226 h 230"/>
              <a:gd name="T10" fmla="*/ 282 w 355"/>
              <a:gd name="T11" fmla="*/ 222 h 230"/>
              <a:gd name="T12" fmla="*/ 277 w 355"/>
              <a:gd name="T13" fmla="*/ 217 h 230"/>
              <a:gd name="T14" fmla="*/ 248 w 355"/>
              <a:gd name="T15" fmla="*/ 217 h 230"/>
              <a:gd name="T16" fmla="*/ 196 w 355"/>
              <a:gd name="T17" fmla="*/ 218 h 230"/>
              <a:gd name="T18" fmla="*/ 146 w 355"/>
              <a:gd name="T19" fmla="*/ 220 h 230"/>
              <a:gd name="T20" fmla="*/ 94 w 355"/>
              <a:gd name="T21" fmla="*/ 222 h 230"/>
              <a:gd name="T22" fmla="*/ 48 w 355"/>
              <a:gd name="T23" fmla="*/ 218 h 230"/>
              <a:gd name="T24" fmla="*/ 42 w 355"/>
              <a:gd name="T25" fmla="*/ 201 h 230"/>
              <a:gd name="T26" fmla="*/ 42 w 355"/>
              <a:gd name="T27" fmla="*/ 192 h 230"/>
              <a:gd name="T28" fmla="*/ 40 w 355"/>
              <a:gd name="T29" fmla="*/ 178 h 230"/>
              <a:gd name="T30" fmla="*/ 39 w 355"/>
              <a:gd name="T31" fmla="*/ 176 h 230"/>
              <a:gd name="T32" fmla="*/ 40 w 355"/>
              <a:gd name="T33" fmla="*/ 170 h 230"/>
              <a:gd name="T34" fmla="*/ 39 w 355"/>
              <a:gd name="T35" fmla="*/ 157 h 230"/>
              <a:gd name="T36" fmla="*/ 35 w 355"/>
              <a:gd name="T37" fmla="*/ 153 h 230"/>
              <a:gd name="T38" fmla="*/ 29 w 355"/>
              <a:gd name="T39" fmla="*/ 151 h 230"/>
              <a:gd name="T40" fmla="*/ 29 w 355"/>
              <a:gd name="T41" fmla="*/ 144 h 230"/>
              <a:gd name="T42" fmla="*/ 29 w 355"/>
              <a:gd name="T43" fmla="*/ 138 h 230"/>
              <a:gd name="T44" fmla="*/ 25 w 355"/>
              <a:gd name="T45" fmla="*/ 124 h 230"/>
              <a:gd name="T46" fmla="*/ 23 w 355"/>
              <a:gd name="T47" fmla="*/ 117 h 230"/>
              <a:gd name="T48" fmla="*/ 19 w 355"/>
              <a:gd name="T49" fmla="*/ 109 h 230"/>
              <a:gd name="T50" fmla="*/ 15 w 355"/>
              <a:gd name="T51" fmla="*/ 98 h 230"/>
              <a:gd name="T52" fmla="*/ 12 w 355"/>
              <a:gd name="T53" fmla="*/ 92 h 230"/>
              <a:gd name="T54" fmla="*/ 14 w 355"/>
              <a:gd name="T55" fmla="*/ 82 h 230"/>
              <a:gd name="T56" fmla="*/ 8 w 355"/>
              <a:gd name="T57" fmla="*/ 74 h 230"/>
              <a:gd name="T58" fmla="*/ 4 w 355"/>
              <a:gd name="T59" fmla="*/ 69 h 230"/>
              <a:gd name="T60" fmla="*/ 2 w 355"/>
              <a:gd name="T61" fmla="*/ 59 h 230"/>
              <a:gd name="T62" fmla="*/ 6 w 355"/>
              <a:gd name="T63" fmla="*/ 51 h 230"/>
              <a:gd name="T64" fmla="*/ 8 w 355"/>
              <a:gd name="T65" fmla="*/ 44 h 230"/>
              <a:gd name="T66" fmla="*/ 10 w 355"/>
              <a:gd name="T67" fmla="*/ 38 h 230"/>
              <a:gd name="T68" fmla="*/ 4 w 355"/>
              <a:gd name="T69" fmla="*/ 26 h 230"/>
              <a:gd name="T70" fmla="*/ 4 w 355"/>
              <a:gd name="T71" fmla="*/ 23 h 230"/>
              <a:gd name="T72" fmla="*/ 4 w 355"/>
              <a:gd name="T73" fmla="*/ 15 h 230"/>
              <a:gd name="T74" fmla="*/ 10 w 355"/>
              <a:gd name="T75" fmla="*/ 7 h 230"/>
              <a:gd name="T76" fmla="*/ 67 w 355"/>
              <a:gd name="T77" fmla="*/ 7 h 230"/>
              <a:gd name="T78" fmla="*/ 129 w 355"/>
              <a:gd name="T79" fmla="*/ 5 h 230"/>
              <a:gd name="T80" fmla="*/ 192 w 355"/>
              <a:gd name="T81" fmla="*/ 3 h 230"/>
              <a:gd name="T82" fmla="*/ 244 w 355"/>
              <a:gd name="T83" fmla="*/ 2 h 230"/>
              <a:gd name="T84" fmla="*/ 290 w 355"/>
              <a:gd name="T85" fmla="*/ 3 h 230"/>
              <a:gd name="T86" fmla="*/ 298 w 355"/>
              <a:gd name="T87" fmla="*/ 13 h 230"/>
              <a:gd name="T88" fmla="*/ 294 w 355"/>
              <a:gd name="T89" fmla="*/ 30 h 230"/>
              <a:gd name="T90" fmla="*/ 300 w 355"/>
              <a:gd name="T91" fmla="*/ 46 h 230"/>
              <a:gd name="T92" fmla="*/ 309 w 355"/>
              <a:gd name="T93" fmla="*/ 59 h 230"/>
              <a:gd name="T94" fmla="*/ 325 w 355"/>
              <a:gd name="T95" fmla="*/ 67 h 230"/>
              <a:gd name="T96" fmla="*/ 325 w 355"/>
              <a:gd name="T97" fmla="*/ 73 h 230"/>
              <a:gd name="T98" fmla="*/ 334 w 355"/>
              <a:gd name="T99" fmla="*/ 80 h 230"/>
              <a:gd name="T100" fmla="*/ 340 w 355"/>
              <a:gd name="T101" fmla="*/ 90 h 230"/>
              <a:gd name="T102" fmla="*/ 352 w 355"/>
              <a:gd name="T103" fmla="*/ 98 h 230"/>
              <a:gd name="T104" fmla="*/ 355 w 355"/>
              <a:gd name="T105" fmla="*/ 103 h 230"/>
              <a:gd name="T106" fmla="*/ 350 w 355"/>
              <a:gd name="T107" fmla="*/ 122 h 230"/>
              <a:gd name="T108" fmla="*/ 346 w 355"/>
              <a:gd name="T109" fmla="*/ 136 h 230"/>
              <a:gd name="T110" fmla="*/ 340 w 355"/>
              <a:gd name="T111" fmla="*/ 142 h 230"/>
              <a:gd name="T112" fmla="*/ 327 w 355"/>
              <a:gd name="T113" fmla="*/ 149 h 230"/>
              <a:gd name="T114" fmla="*/ 311 w 355"/>
              <a:gd name="T115" fmla="*/ 151 h 230"/>
              <a:gd name="T116" fmla="*/ 305 w 355"/>
              <a:gd name="T117" fmla="*/ 163 h 230"/>
              <a:gd name="T118" fmla="*/ 313 w 355"/>
              <a:gd name="T119" fmla="*/ 172 h 230"/>
              <a:gd name="T120" fmla="*/ 313 w 355"/>
              <a:gd name="T121" fmla="*/ 188 h 230"/>
              <a:gd name="T122" fmla="*/ 307 w 355"/>
              <a:gd name="T123" fmla="*/ 205 h 2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55"/>
              <a:gd name="T187" fmla="*/ 0 h 230"/>
              <a:gd name="T188" fmla="*/ 355 w 355"/>
              <a:gd name="T189" fmla="*/ 230 h 2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55" h="230">
                <a:moveTo>
                  <a:pt x="307" y="205"/>
                </a:moveTo>
                <a:lnTo>
                  <a:pt x="307" y="207"/>
                </a:lnTo>
                <a:lnTo>
                  <a:pt x="305" y="209"/>
                </a:lnTo>
                <a:lnTo>
                  <a:pt x="302" y="209"/>
                </a:lnTo>
                <a:lnTo>
                  <a:pt x="300" y="211"/>
                </a:lnTo>
                <a:lnTo>
                  <a:pt x="294" y="213"/>
                </a:lnTo>
                <a:lnTo>
                  <a:pt x="292" y="215"/>
                </a:lnTo>
                <a:lnTo>
                  <a:pt x="292" y="217"/>
                </a:lnTo>
                <a:lnTo>
                  <a:pt x="294" y="218"/>
                </a:lnTo>
                <a:lnTo>
                  <a:pt x="294" y="220"/>
                </a:lnTo>
                <a:lnTo>
                  <a:pt x="294" y="224"/>
                </a:lnTo>
                <a:lnTo>
                  <a:pt x="294" y="228"/>
                </a:lnTo>
                <a:lnTo>
                  <a:pt x="292" y="230"/>
                </a:lnTo>
                <a:lnTo>
                  <a:pt x="290" y="230"/>
                </a:lnTo>
                <a:lnTo>
                  <a:pt x="288" y="230"/>
                </a:lnTo>
                <a:lnTo>
                  <a:pt x="286" y="228"/>
                </a:lnTo>
                <a:lnTo>
                  <a:pt x="286" y="226"/>
                </a:lnTo>
                <a:lnTo>
                  <a:pt x="284" y="226"/>
                </a:lnTo>
                <a:lnTo>
                  <a:pt x="284" y="224"/>
                </a:lnTo>
                <a:lnTo>
                  <a:pt x="282" y="224"/>
                </a:lnTo>
                <a:lnTo>
                  <a:pt x="282" y="222"/>
                </a:lnTo>
                <a:lnTo>
                  <a:pt x="280" y="220"/>
                </a:lnTo>
                <a:lnTo>
                  <a:pt x="280" y="218"/>
                </a:lnTo>
                <a:lnTo>
                  <a:pt x="277" y="218"/>
                </a:lnTo>
                <a:lnTo>
                  <a:pt x="277" y="217"/>
                </a:lnTo>
                <a:lnTo>
                  <a:pt x="275" y="215"/>
                </a:lnTo>
                <a:lnTo>
                  <a:pt x="273" y="215"/>
                </a:lnTo>
                <a:lnTo>
                  <a:pt x="261" y="215"/>
                </a:lnTo>
                <a:lnTo>
                  <a:pt x="248" y="217"/>
                </a:lnTo>
                <a:lnTo>
                  <a:pt x="238" y="217"/>
                </a:lnTo>
                <a:lnTo>
                  <a:pt x="223" y="217"/>
                </a:lnTo>
                <a:lnTo>
                  <a:pt x="219" y="218"/>
                </a:lnTo>
                <a:lnTo>
                  <a:pt x="196" y="218"/>
                </a:lnTo>
                <a:lnTo>
                  <a:pt x="183" y="220"/>
                </a:lnTo>
                <a:lnTo>
                  <a:pt x="171" y="220"/>
                </a:lnTo>
                <a:lnTo>
                  <a:pt x="158" y="220"/>
                </a:lnTo>
                <a:lnTo>
                  <a:pt x="146" y="220"/>
                </a:lnTo>
                <a:lnTo>
                  <a:pt x="133" y="222"/>
                </a:lnTo>
                <a:lnTo>
                  <a:pt x="119" y="222"/>
                </a:lnTo>
                <a:lnTo>
                  <a:pt x="110" y="222"/>
                </a:lnTo>
                <a:lnTo>
                  <a:pt x="94" y="222"/>
                </a:lnTo>
                <a:lnTo>
                  <a:pt x="79" y="222"/>
                </a:lnTo>
                <a:lnTo>
                  <a:pt x="69" y="222"/>
                </a:lnTo>
                <a:lnTo>
                  <a:pt x="48" y="220"/>
                </a:lnTo>
                <a:lnTo>
                  <a:pt x="48" y="218"/>
                </a:lnTo>
                <a:lnTo>
                  <a:pt x="48" y="217"/>
                </a:lnTo>
                <a:lnTo>
                  <a:pt x="40" y="211"/>
                </a:lnTo>
                <a:lnTo>
                  <a:pt x="42" y="207"/>
                </a:lnTo>
                <a:lnTo>
                  <a:pt x="42" y="201"/>
                </a:lnTo>
                <a:lnTo>
                  <a:pt x="44" y="201"/>
                </a:lnTo>
                <a:lnTo>
                  <a:pt x="44" y="197"/>
                </a:lnTo>
                <a:lnTo>
                  <a:pt x="42" y="194"/>
                </a:lnTo>
                <a:lnTo>
                  <a:pt x="42" y="192"/>
                </a:lnTo>
                <a:lnTo>
                  <a:pt x="42" y="188"/>
                </a:lnTo>
                <a:lnTo>
                  <a:pt x="40" y="186"/>
                </a:lnTo>
                <a:lnTo>
                  <a:pt x="42" y="182"/>
                </a:lnTo>
                <a:lnTo>
                  <a:pt x="40" y="178"/>
                </a:lnTo>
                <a:lnTo>
                  <a:pt x="42" y="178"/>
                </a:lnTo>
                <a:lnTo>
                  <a:pt x="39" y="176"/>
                </a:lnTo>
                <a:lnTo>
                  <a:pt x="39" y="174"/>
                </a:lnTo>
                <a:lnTo>
                  <a:pt x="39" y="169"/>
                </a:lnTo>
                <a:lnTo>
                  <a:pt x="40" y="170"/>
                </a:lnTo>
                <a:lnTo>
                  <a:pt x="40" y="169"/>
                </a:lnTo>
                <a:lnTo>
                  <a:pt x="37" y="167"/>
                </a:lnTo>
                <a:lnTo>
                  <a:pt x="37" y="163"/>
                </a:lnTo>
                <a:lnTo>
                  <a:pt x="39" y="157"/>
                </a:lnTo>
                <a:lnTo>
                  <a:pt x="37" y="157"/>
                </a:lnTo>
                <a:lnTo>
                  <a:pt x="35" y="155"/>
                </a:lnTo>
                <a:lnTo>
                  <a:pt x="33" y="155"/>
                </a:lnTo>
                <a:lnTo>
                  <a:pt x="35" y="153"/>
                </a:lnTo>
                <a:lnTo>
                  <a:pt x="35" y="151"/>
                </a:lnTo>
                <a:lnTo>
                  <a:pt x="31" y="153"/>
                </a:lnTo>
                <a:lnTo>
                  <a:pt x="29" y="151"/>
                </a:lnTo>
                <a:lnTo>
                  <a:pt x="29" y="149"/>
                </a:lnTo>
                <a:lnTo>
                  <a:pt x="29" y="147"/>
                </a:lnTo>
                <a:lnTo>
                  <a:pt x="29" y="144"/>
                </a:lnTo>
                <a:lnTo>
                  <a:pt x="27" y="140"/>
                </a:lnTo>
                <a:lnTo>
                  <a:pt x="29" y="140"/>
                </a:lnTo>
                <a:lnTo>
                  <a:pt x="29" y="138"/>
                </a:lnTo>
                <a:lnTo>
                  <a:pt x="29" y="136"/>
                </a:lnTo>
                <a:lnTo>
                  <a:pt x="31" y="132"/>
                </a:lnTo>
                <a:lnTo>
                  <a:pt x="27" y="128"/>
                </a:lnTo>
                <a:lnTo>
                  <a:pt x="25" y="124"/>
                </a:lnTo>
                <a:lnTo>
                  <a:pt x="27" y="122"/>
                </a:lnTo>
                <a:lnTo>
                  <a:pt x="27" y="121"/>
                </a:lnTo>
                <a:lnTo>
                  <a:pt x="23" y="119"/>
                </a:lnTo>
                <a:lnTo>
                  <a:pt x="23" y="117"/>
                </a:lnTo>
                <a:lnTo>
                  <a:pt x="21" y="117"/>
                </a:lnTo>
                <a:lnTo>
                  <a:pt x="21" y="115"/>
                </a:lnTo>
                <a:lnTo>
                  <a:pt x="19" y="113"/>
                </a:lnTo>
                <a:lnTo>
                  <a:pt x="19" y="109"/>
                </a:lnTo>
                <a:lnTo>
                  <a:pt x="15" y="105"/>
                </a:lnTo>
                <a:lnTo>
                  <a:pt x="14" y="101"/>
                </a:lnTo>
                <a:lnTo>
                  <a:pt x="15" y="101"/>
                </a:lnTo>
                <a:lnTo>
                  <a:pt x="15" y="98"/>
                </a:lnTo>
                <a:lnTo>
                  <a:pt x="14" y="96"/>
                </a:lnTo>
                <a:lnTo>
                  <a:pt x="14" y="94"/>
                </a:lnTo>
                <a:lnTo>
                  <a:pt x="12" y="92"/>
                </a:lnTo>
                <a:lnTo>
                  <a:pt x="12" y="90"/>
                </a:lnTo>
                <a:lnTo>
                  <a:pt x="12" y="86"/>
                </a:lnTo>
                <a:lnTo>
                  <a:pt x="12" y="84"/>
                </a:lnTo>
                <a:lnTo>
                  <a:pt x="14" y="82"/>
                </a:lnTo>
                <a:lnTo>
                  <a:pt x="10" y="82"/>
                </a:lnTo>
                <a:lnTo>
                  <a:pt x="8" y="80"/>
                </a:lnTo>
                <a:lnTo>
                  <a:pt x="8" y="76"/>
                </a:lnTo>
                <a:lnTo>
                  <a:pt x="8" y="74"/>
                </a:lnTo>
                <a:lnTo>
                  <a:pt x="6" y="71"/>
                </a:lnTo>
                <a:lnTo>
                  <a:pt x="4" y="69"/>
                </a:lnTo>
                <a:lnTo>
                  <a:pt x="0" y="65"/>
                </a:lnTo>
                <a:lnTo>
                  <a:pt x="0" y="63"/>
                </a:lnTo>
                <a:lnTo>
                  <a:pt x="0" y="61"/>
                </a:lnTo>
                <a:lnTo>
                  <a:pt x="2" y="59"/>
                </a:lnTo>
                <a:lnTo>
                  <a:pt x="2" y="55"/>
                </a:lnTo>
                <a:lnTo>
                  <a:pt x="4" y="55"/>
                </a:lnTo>
                <a:lnTo>
                  <a:pt x="6" y="51"/>
                </a:lnTo>
                <a:lnTo>
                  <a:pt x="4" y="50"/>
                </a:lnTo>
                <a:lnTo>
                  <a:pt x="6" y="48"/>
                </a:lnTo>
                <a:lnTo>
                  <a:pt x="6" y="46"/>
                </a:lnTo>
                <a:lnTo>
                  <a:pt x="8" y="44"/>
                </a:lnTo>
                <a:lnTo>
                  <a:pt x="6" y="40"/>
                </a:lnTo>
                <a:lnTo>
                  <a:pt x="8" y="40"/>
                </a:lnTo>
                <a:lnTo>
                  <a:pt x="10" y="38"/>
                </a:lnTo>
                <a:lnTo>
                  <a:pt x="10" y="34"/>
                </a:lnTo>
                <a:lnTo>
                  <a:pt x="10" y="28"/>
                </a:lnTo>
                <a:lnTo>
                  <a:pt x="8" y="28"/>
                </a:lnTo>
                <a:lnTo>
                  <a:pt x="4" y="26"/>
                </a:lnTo>
                <a:lnTo>
                  <a:pt x="4" y="25"/>
                </a:lnTo>
                <a:lnTo>
                  <a:pt x="4" y="23"/>
                </a:lnTo>
                <a:lnTo>
                  <a:pt x="6" y="21"/>
                </a:lnTo>
                <a:lnTo>
                  <a:pt x="6" y="17"/>
                </a:lnTo>
                <a:lnTo>
                  <a:pt x="6" y="15"/>
                </a:lnTo>
                <a:lnTo>
                  <a:pt x="4" y="15"/>
                </a:lnTo>
                <a:lnTo>
                  <a:pt x="2" y="11"/>
                </a:lnTo>
                <a:lnTo>
                  <a:pt x="2" y="9"/>
                </a:lnTo>
                <a:lnTo>
                  <a:pt x="2" y="7"/>
                </a:lnTo>
                <a:lnTo>
                  <a:pt x="10" y="7"/>
                </a:lnTo>
                <a:lnTo>
                  <a:pt x="31" y="7"/>
                </a:lnTo>
                <a:lnTo>
                  <a:pt x="40" y="7"/>
                </a:lnTo>
                <a:lnTo>
                  <a:pt x="64" y="7"/>
                </a:lnTo>
                <a:lnTo>
                  <a:pt x="67" y="7"/>
                </a:lnTo>
                <a:lnTo>
                  <a:pt x="92" y="7"/>
                </a:lnTo>
                <a:lnTo>
                  <a:pt x="96" y="7"/>
                </a:lnTo>
                <a:lnTo>
                  <a:pt x="117" y="7"/>
                </a:lnTo>
                <a:lnTo>
                  <a:pt x="129" y="5"/>
                </a:lnTo>
                <a:lnTo>
                  <a:pt x="142" y="5"/>
                </a:lnTo>
                <a:lnTo>
                  <a:pt x="160" y="5"/>
                </a:lnTo>
                <a:lnTo>
                  <a:pt x="169" y="5"/>
                </a:lnTo>
                <a:lnTo>
                  <a:pt x="192" y="3"/>
                </a:lnTo>
                <a:lnTo>
                  <a:pt x="194" y="3"/>
                </a:lnTo>
                <a:lnTo>
                  <a:pt x="219" y="3"/>
                </a:lnTo>
                <a:lnTo>
                  <a:pt x="225" y="3"/>
                </a:lnTo>
                <a:lnTo>
                  <a:pt x="244" y="2"/>
                </a:lnTo>
                <a:lnTo>
                  <a:pt x="263" y="2"/>
                </a:lnTo>
                <a:lnTo>
                  <a:pt x="269" y="2"/>
                </a:lnTo>
                <a:lnTo>
                  <a:pt x="290" y="0"/>
                </a:lnTo>
                <a:lnTo>
                  <a:pt x="290" y="3"/>
                </a:lnTo>
                <a:lnTo>
                  <a:pt x="292" y="5"/>
                </a:lnTo>
                <a:lnTo>
                  <a:pt x="292" y="9"/>
                </a:lnTo>
                <a:lnTo>
                  <a:pt x="294" y="11"/>
                </a:lnTo>
                <a:lnTo>
                  <a:pt x="298" y="13"/>
                </a:lnTo>
                <a:lnTo>
                  <a:pt x="300" y="15"/>
                </a:lnTo>
                <a:lnTo>
                  <a:pt x="300" y="17"/>
                </a:lnTo>
                <a:lnTo>
                  <a:pt x="296" y="26"/>
                </a:lnTo>
                <a:lnTo>
                  <a:pt x="294" y="30"/>
                </a:lnTo>
                <a:lnTo>
                  <a:pt x="296" y="30"/>
                </a:lnTo>
                <a:lnTo>
                  <a:pt x="296" y="36"/>
                </a:lnTo>
                <a:lnTo>
                  <a:pt x="298" y="42"/>
                </a:lnTo>
                <a:lnTo>
                  <a:pt x="300" y="46"/>
                </a:lnTo>
                <a:lnTo>
                  <a:pt x="302" y="51"/>
                </a:lnTo>
                <a:lnTo>
                  <a:pt x="302" y="55"/>
                </a:lnTo>
                <a:lnTo>
                  <a:pt x="305" y="57"/>
                </a:lnTo>
                <a:lnTo>
                  <a:pt x="309" y="59"/>
                </a:lnTo>
                <a:lnTo>
                  <a:pt x="311" y="59"/>
                </a:lnTo>
                <a:lnTo>
                  <a:pt x="319" y="61"/>
                </a:lnTo>
                <a:lnTo>
                  <a:pt x="323" y="61"/>
                </a:lnTo>
                <a:lnTo>
                  <a:pt x="325" y="67"/>
                </a:lnTo>
                <a:lnTo>
                  <a:pt x="327" y="67"/>
                </a:lnTo>
                <a:lnTo>
                  <a:pt x="327" y="69"/>
                </a:lnTo>
                <a:lnTo>
                  <a:pt x="327" y="71"/>
                </a:lnTo>
                <a:lnTo>
                  <a:pt x="325" y="73"/>
                </a:lnTo>
                <a:lnTo>
                  <a:pt x="328" y="74"/>
                </a:lnTo>
                <a:lnTo>
                  <a:pt x="330" y="76"/>
                </a:lnTo>
                <a:lnTo>
                  <a:pt x="334" y="80"/>
                </a:lnTo>
                <a:lnTo>
                  <a:pt x="338" y="82"/>
                </a:lnTo>
                <a:lnTo>
                  <a:pt x="340" y="88"/>
                </a:lnTo>
                <a:lnTo>
                  <a:pt x="340" y="90"/>
                </a:lnTo>
                <a:lnTo>
                  <a:pt x="342" y="92"/>
                </a:lnTo>
                <a:lnTo>
                  <a:pt x="344" y="94"/>
                </a:lnTo>
                <a:lnTo>
                  <a:pt x="350" y="96"/>
                </a:lnTo>
                <a:lnTo>
                  <a:pt x="352" y="98"/>
                </a:lnTo>
                <a:lnTo>
                  <a:pt x="353" y="98"/>
                </a:lnTo>
                <a:lnTo>
                  <a:pt x="353" y="99"/>
                </a:lnTo>
                <a:lnTo>
                  <a:pt x="353" y="101"/>
                </a:lnTo>
                <a:lnTo>
                  <a:pt x="355" y="103"/>
                </a:lnTo>
                <a:lnTo>
                  <a:pt x="355" y="107"/>
                </a:lnTo>
                <a:lnTo>
                  <a:pt x="355" y="111"/>
                </a:lnTo>
                <a:lnTo>
                  <a:pt x="353" y="121"/>
                </a:lnTo>
                <a:lnTo>
                  <a:pt x="350" y="122"/>
                </a:lnTo>
                <a:lnTo>
                  <a:pt x="348" y="124"/>
                </a:lnTo>
                <a:lnTo>
                  <a:pt x="346" y="128"/>
                </a:lnTo>
                <a:lnTo>
                  <a:pt x="346" y="134"/>
                </a:lnTo>
                <a:lnTo>
                  <a:pt x="346" y="136"/>
                </a:lnTo>
                <a:lnTo>
                  <a:pt x="346" y="138"/>
                </a:lnTo>
                <a:lnTo>
                  <a:pt x="342" y="140"/>
                </a:lnTo>
                <a:lnTo>
                  <a:pt x="342" y="142"/>
                </a:lnTo>
                <a:lnTo>
                  <a:pt x="340" y="142"/>
                </a:lnTo>
                <a:lnTo>
                  <a:pt x="336" y="144"/>
                </a:lnTo>
                <a:lnTo>
                  <a:pt x="332" y="144"/>
                </a:lnTo>
                <a:lnTo>
                  <a:pt x="330" y="147"/>
                </a:lnTo>
                <a:lnTo>
                  <a:pt x="327" y="149"/>
                </a:lnTo>
                <a:lnTo>
                  <a:pt x="323" y="149"/>
                </a:lnTo>
                <a:lnTo>
                  <a:pt x="319" y="149"/>
                </a:lnTo>
                <a:lnTo>
                  <a:pt x="313" y="151"/>
                </a:lnTo>
                <a:lnTo>
                  <a:pt x="311" y="151"/>
                </a:lnTo>
                <a:lnTo>
                  <a:pt x="309" y="151"/>
                </a:lnTo>
                <a:lnTo>
                  <a:pt x="307" y="153"/>
                </a:lnTo>
                <a:lnTo>
                  <a:pt x="307" y="159"/>
                </a:lnTo>
                <a:lnTo>
                  <a:pt x="305" y="163"/>
                </a:lnTo>
                <a:lnTo>
                  <a:pt x="305" y="167"/>
                </a:lnTo>
                <a:lnTo>
                  <a:pt x="309" y="170"/>
                </a:lnTo>
                <a:lnTo>
                  <a:pt x="311" y="170"/>
                </a:lnTo>
                <a:lnTo>
                  <a:pt x="313" y="172"/>
                </a:lnTo>
                <a:lnTo>
                  <a:pt x="315" y="174"/>
                </a:lnTo>
                <a:lnTo>
                  <a:pt x="315" y="178"/>
                </a:lnTo>
                <a:lnTo>
                  <a:pt x="315" y="186"/>
                </a:lnTo>
                <a:lnTo>
                  <a:pt x="313" y="188"/>
                </a:lnTo>
                <a:lnTo>
                  <a:pt x="311" y="192"/>
                </a:lnTo>
                <a:lnTo>
                  <a:pt x="309" y="195"/>
                </a:lnTo>
                <a:lnTo>
                  <a:pt x="309" y="201"/>
                </a:lnTo>
                <a:lnTo>
                  <a:pt x="307" y="205"/>
                </a:lnTo>
                <a:close/>
              </a:path>
            </a:pathLst>
          </a:custGeom>
          <a:solidFill>
            <a:srgbClr val="944510"/>
          </a:solidFill>
          <a:ln w="6350">
            <a:solidFill>
              <a:srgbClr val="7B7B7B"/>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0" name="Freeform 18" descr="This is the state of Massachusetts shown in a map of the United States." title="Massachusetts"/>
          <p:cNvSpPr>
            <a:spLocks noEditPoints="1"/>
          </p:cNvSpPr>
          <p:nvPr/>
        </p:nvSpPr>
        <p:spPr bwMode="auto">
          <a:xfrm>
            <a:off x="6944104" y="2084908"/>
            <a:ext cx="446773" cy="247287"/>
          </a:xfrm>
          <a:custGeom>
            <a:avLst/>
            <a:gdLst>
              <a:gd name="T0" fmla="*/ 119 w 204"/>
              <a:gd name="T1" fmla="*/ 84 h 111"/>
              <a:gd name="T2" fmla="*/ 119 w 204"/>
              <a:gd name="T3" fmla="*/ 80 h 111"/>
              <a:gd name="T4" fmla="*/ 117 w 204"/>
              <a:gd name="T5" fmla="*/ 76 h 111"/>
              <a:gd name="T6" fmla="*/ 113 w 204"/>
              <a:gd name="T7" fmla="*/ 71 h 111"/>
              <a:gd name="T8" fmla="*/ 108 w 204"/>
              <a:gd name="T9" fmla="*/ 71 h 111"/>
              <a:gd name="T10" fmla="*/ 90 w 204"/>
              <a:gd name="T11" fmla="*/ 74 h 111"/>
              <a:gd name="T12" fmla="*/ 73 w 204"/>
              <a:gd name="T13" fmla="*/ 80 h 111"/>
              <a:gd name="T14" fmla="*/ 50 w 204"/>
              <a:gd name="T15" fmla="*/ 86 h 111"/>
              <a:gd name="T16" fmla="*/ 48 w 204"/>
              <a:gd name="T17" fmla="*/ 86 h 111"/>
              <a:gd name="T18" fmla="*/ 40 w 204"/>
              <a:gd name="T19" fmla="*/ 88 h 111"/>
              <a:gd name="T20" fmla="*/ 36 w 204"/>
              <a:gd name="T21" fmla="*/ 92 h 111"/>
              <a:gd name="T22" fmla="*/ 27 w 204"/>
              <a:gd name="T23" fmla="*/ 92 h 111"/>
              <a:gd name="T24" fmla="*/ 2 w 204"/>
              <a:gd name="T25" fmla="*/ 97 h 111"/>
              <a:gd name="T26" fmla="*/ 0 w 204"/>
              <a:gd name="T27" fmla="*/ 63 h 111"/>
              <a:gd name="T28" fmla="*/ 12 w 204"/>
              <a:gd name="T29" fmla="*/ 42 h 111"/>
              <a:gd name="T30" fmla="*/ 42 w 204"/>
              <a:gd name="T31" fmla="*/ 34 h 111"/>
              <a:gd name="T32" fmla="*/ 69 w 204"/>
              <a:gd name="T33" fmla="*/ 28 h 111"/>
              <a:gd name="T34" fmla="*/ 104 w 204"/>
              <a:gd name="T35" fmla="*/ 19 h 111"/>
              <a:gd name="T36" fmla="*/ 106 w 204"/>
              <a:gd name="T37" fmla="*/ 15 h 111"/>
              <a:gd name="T38" fmla="*/ 108 w 204"/>
              <a:gd name="T39" fmla="*/ 9 h 111"/>
              <a:gd name="T40" fmla="*/ 113 w 204"/>
              <a:gd name="T41" fmla="*/ 9 h 111"/>
              <a:gd name="T42" fmla="*/ 119 w 204"/>
              <a:gd name="T43" fmla="*/ 0 h 111"/>
              <a:gd name="T44" fmla="*/ 123 w 204"/>
              <a:gd name="T45" fmla="*/ 1 h 111"/>
              <a:gd name="T46" fmla="*/ 132 w 204"/>
              <a:gd name="T47" fmla="*/ 13 h 111"/>
              <a:gd name="T48" fmla="*/ 140 w 204"/>
              <a:gd name="T49" fmla="*/ 17 h 111"/>
              <a:gd name="T50" fmla="*/ 129 w 204"/>
              <a:gd name="T51" fmla="*/ 30 h 111"/>
              <a:gd name="T52" fmla="*/ 125 w 204"/>
              <a:gd name="T53" fmla="*/ 44 h 111"/>
              <a:gd name="T54" fmla="*/ 132 w 204"/>
              <a:gd name="T55" fmla="*/ 44 h 111"/>
              <a:gd name="T56" fmla="*/ 140 w 204"/>
              <a:gd name="T57" fmla="*/ 44 h 111"/>
              <a:gd name="T58" fmla="*/ 154 w 204"/>
              <a:gd name="T59" fmla="*/ 61 h 111"/>
              <a:gd name="T60" fmla="*/ 161 w 204"/>
              <a:gd name="T61" fmla="*/ 71 h 111"/>
              <a:gd name="T62" fmla="*/ 177 w 204"/>
              <a:gd name="T63" fmla="*/ 72 h 111"/>
              <a:gd name="T64" fmla="*/ 180 w 204"/>
              <a:gd name="T65" fmla="*/ 72 h 111"/>
              <a:gd name="T66" fmla="*/ 188 w 204"/>
              <a:gd name="T67" fmla="*/ 59 h 111"/>
              <a:gd name="T68" fmla="*/ 171 w 204"/>
              <a:gd name="T69" fmla="*/ 48 h 111"/>
              <a:gd name="T70" fmla="*/ 182 w 204"/>
              <a:gd name="T71" fmla="*/ 48 h 111"/>
              <a:gd name="T72" fmla="*/ 196 w 204"/>
              <a:gd name="T73" fmla="*/ 63 h 111"/>
              <a:gd name="T74" fmla="*/ 173 w 204"/>
              <a:gd name="T75" fmla="*/ 82 h 111"/>
              <a:gd name="T76" fmla="*/ 161 w 204"/>
              <a:gd name="T77" fmla="*/ 92 h 111"/>
              <a:gd name="T78" fmla="*/ 159 w 204"/>
              <a:gd name="T79" fmla="*/ 76 h 111"/>
              <a:gd name="T80" fmla="*/ 146 w 204"/>
              <a:gd name="T81" fmla="*/ 88 h 111"/>
              <a:gd name="T82" fmla="*/ 138 w 204"/>
              <a:gd name="T83" fmla="*/ 101 h 111"/>
              <a:gd name="T84" fmla="*/ 129 w 204"/>
              <a:gd name="T85" fmla="*/ 90 h 111"/>
              <a:gd name="T86" fmla="*/ 125 w 204"/>
              <a:gd name="T87" fmla="*/ 86 h 111"/>
              <a:gd name="T88" fmla="*/ 165 w 204"/>
              <a:gd name="T89" fmla="*/ 97 h 111"/>
              <a:gd name="T90" fmla="*/ 169 w 204"/>
              <a:gd name="T91" fmla="*/ 97 h 111"/>
              <a:gd name="T92" fmla="*/ 171 w 204"/>
              <a:gd name="T93" fmla="*/ 99 h 111"/>
              <a:gd name="T94" fmla="*/ 161 w 204"/>
              <a:gd name="T95" fmla="*/ 107 h 111"/>
              <a:gd name="T96" fmla="*/ 156 w 204"/>
              <a:gd name="T97" fmla="*/ 107 h 111"/>
              <a:gd name="T98" fmla="*/ 159 w 204"/>
              <a:gd name="T99" fmla="*/ 109 h 111"/>
              <a:gd name="T100" fmla="*/ 161 w 204"/>
              <a:gd name="T101" fmla="*/ 97 h 111"/>
              <a:gd name="T102" fmla="*/ 165 w 204"/>
              <a:gd name="T103" fmla="*/ 97 h 111"/>
              <a:gd name="T104" fmla="*/ 200 w 204"/>
              <a:gd name="T105" fmla="*/ 96 h 111"/>
              <a:gd name="T106" fmla="*/ 196 w 204"/>
              <a:gd name="T107" fmla="*/ 99 h 111"/>
              <a:gd name="T108" fmla="*/ 196 w 204"/>
              <a:gd name="T109" fmla="*/ 92 h 111"/>
              <a:gd name="T110" fmla="*/ 204 w 204"/>
              <a:gd name="T111" fmla="*/ 101 h 111"/>
              <a:gd name="T112" fmla="*/ 190 w 204"/>
              <a:gd name="T113" fmla="*/ 103 h 111"/>
              <a:gd name="T114" fmla="*/ 196 w 204"/>
              <a:gd name="T115" fmla="*/ 101 h 1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4"/>
              <a:gd name="T175" fmla="*/ 0 h 111"/>
              <a:gd name="T176" fmla="*/ 204 w 204"/>
              <a:gd name="T177" fmla="*/ 111 h 1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4" h="111">
                <a:moveTo>
                  <a:pt x="121" y="86"/>
                </a:moveTo>
                <a:lnTo>
                  <a:pt x="119" y="84"/>
                </a:lnTo>
                <a:lnTo>
                  <a:pt x="119" y="82"/>
                </a:lnTo>
                <a:lnTo>
                  <a:pt x="119" y="80"/>
                </a:lnTo>
                <a:lnTo>
                  <a:pt x="117" y="78"/>
                </a:lnTo>
                <a:lnTo>
                  <a:pt x="117" y="76"/>
                </a:lnTo>
                <a:lnTo>
                  <a:pt x="115" y="78"/>
                </a:lnTo>
                <a:lnTo>
                  <a:pt x="113" y="71"/>
                </a:lnTo>
                <a:lnTo>
                  <a:pt x="113" y="69"/>
                </a:lnTo>
                <a:lnTo>
                  <a:pt x="108" y="71"/>
                </a:lnTo>
                <a:lnTo>
                  <a:pt x="90" y="76"/>
                </a:lnTo>
                <a:lnTo>
                  <a:pt x="90" y="74"/>
                </a:lnTo>
                <a:lnTo>
                  <a:pt x="75" y="78"/>
                </a:lnTo>
                <a:lnTo>
                  <a:pt x="73" y="80"/>
                </a:lnTo>
                <a:lnTo>
                  <a:pt x="54" y="84"/>
                </a:lnTo>
                <a:lnTo>
                  <a:pt x="50" y="86"/>
                </a:lnTo>
                <a:lnTo>
                  <a:pt x="48" y="86"/>
                </a:lnTo>
                <a:lnTo>
                  <a:pt x="40" y="88"/>
                </a:lnTo>
                <a:lnTo>
                  <a:pt x="40" y="90"/>
                </a:lnTo>
                <a:lnTo>
                  <a:pt x="36" y="92"/>
                </a:lnTo>
                <a:lnTo>
                  <a:pt x="36" y="90"/>
                </a:lnTo>
                <a:lnTo>
                  <a:pt x="27" y="92"/>
                </a:lnTo>
                <a:lnTo>
                  <a:pt x="25" y="92"/>
                </a:lnTo>
                <a:lnTo>
                  <a:pt x="2" y="97"/>
                </a:lnTo>
                <a:lnTo>
                  <a:pt x="0" y="96"/>
                </a:lnTo>
                <a:lnTo>
                  <a:pt x="0" y="63"/>
                </a:lnTo>
                <a:lnTo>
                  <a:pt x="0" y="44"/>
                </a:lnTo>
                <a:lnTo>
                  <a:pt x="12" y="42"/>
                </a:lnTo>
                <a:lnTo>
                  <a:pt x="17" y="40"/>
                </a:lnTo>
                <a:lnTo>
                  <a:pt x="42" y="34"/>
                </a:lnTo>
                <a:lnTo>
                  <a:pt x="52" y="32"/>
                </a:lnTo>
                <a:lnTo>
                  <a:pt x="69" y="28"/>
                </a:lnTo>
                <a:lnTo>
                  <a:pt x="71" y="28"/>
                </a:lnTo>
                <a:lnTo>
                  <a:pt x="104" y="19"/>
                </a:lnTo>
                <a:lnTo>
                  <a:pt x="106" y="17"/>
                </a:lnTo>
                <a:lnTo>
                  <a:pt x="106" y="15"/>
                </a:lnTo>
                <a:lnTo>
                  <a:pt x="108" y="15"/>
                </a:lnTo>
                <a:lnTo>
                  <a:pt x="108" y="9"/>
                </a:lnTo>
                <a:lnTo>
                  <a:pt x="109" y="9"/>
                </a:lnTo>
                <a:lnTo>
                  <a:pt x="113" y="9"/>
                </a:lnTo>
                <a:lnTo>
                  <a:pt x="113" y="5"/>
                </a:lnTo>
                <a:lnTo>
                  <a:pt x="119" y="0"/>
                </a:lnTo>
                <a:lnTo>
                  <a:pt x="121" y="0"/>
                </a:lnTo>
                <a:lnTo>
                  <a:pt x="123" y="1"/>
                </a:lnTo>
                <a:lnTo>
                  <a:pt x="125" y="0"/>
                </a:lnTo>
                <a:lnTo>
                  <a:pt x="132" y="13"/>
                </a:lnTo>
                <a:lnTo>
                  <a:pt x="140" y="13"/>
                </a:lnTo>
                <a:lnTo>
                  <a:pt x="140" y="17"/>
                </a:lnTo>
                <a:lnTo>
                  <a:pt x="132" y="23"/>
                </a:lnTo>
                <a:lnTo>
                  <a:pt x="129" y="30"/>
                </a:lnTo>
                <a:lnTo>
                  <a:pt x="127" y="32"/>
                </a:lnTo>
                <a:lnTo>
                  <a:pt x="125" y="44"/>
                </a:lnTo>
                <a:lnTo>
                  <a:pt x="132" y="46"/>
                </a:lnTo>
                <a:lnTo>
                  <a:pt x="132" y="44"/>
                </a:lnTo>
                <a:lnTo>
                  <a:pt x="136" y="44"/>
                </a:lnTo>
                <a:lnTo>
                  <a:pt x="140" y="44"/>
                </a:lnTo>
                <a:lnTo>
                  <a:pt x="146" y="48"/>
                </a:lnTo>
                <a:lnTo>
                  <a:pt x="154" y="61"/>
                </a:lnTo>
                <a:lnTo>
                  <a:pt x="159" y="61"/>
                </a:lnTo>
                <a:lnTo>
                  <a:pt x="161" y="71"/>
                </a:lnTo>
                <a:lnTo>
                  <a:pt x="169" y="72"/>
                </a:lnTo>
                <a:lnTo>
                  <a:pt x="177" y="72"/>
                </a:lnTo>
                <a:lnTo>
                  <a:pt x="175" y="74"/>
                </a:lnTo>
                <a:lnTo>
                  <a:pt x="180" y="72"/>
                </a:lnTo>
                <a:lnTo>
                  <a:pt x="190" y="65"/>
                </a:lnTo>
                <a:lnTo>
                  <a:pt x="188" y="59"/>
                </a:lnTo>
                <a:lnTo>
                  <a:pt x="180" y="49"/>
                </a:lnTo>
                <a:lnTo>
                  <a:pt x="171" y="48"/>
                </a:lnTo>
                <a:lnTo>
                  <a:pt x="177" y="46"/>
                </a:lnTo>
                <a:lnTo>
                  <a:pt x="182" y="48"/>
                </a:lnTo>
                <a:lnTo>
                  <a:pt x="190" y="55"/>
                </a:lnTo>
                <a:lnTo>
                  <a:pt x="196" y="63"/>
                </a:lnTo>
                <a:lnTo>
                  <a:pt x="196" y="71"/>
                </a:lnTo>
                <a:lnTo>
                  <a:pt x="173" y="82"/>
                </a:lnTo>
                <a:lnTo>
                  <a:pt x="173" y="86"/>
                </a:lnTo>
                <a:lnTo>
                  <a:pt x="161" y="92"/>
                </a:lnTo>
                <a:lnTo>
                  <a:pt x="159" y="90"/>
                </a:lnTo>
                <a:lnTo>
                  <a:pt x="159" y="76"/>
                </a:lnTo>
                <a:lnTo>
                  <a:pt x="150" y="88"/>
                </a:lnTo>
                <a:lnTo>
                  <a:pt x="146" y="88"/>
                </a:lnTo>
                <a:lnTo>
                  <a:pt x="144" y="97"/>
                </a:lnTo>
                <a:lnTo>
                  <a:pt x="138" y="101"/>
                </a:lnTo>
                <a:lnTo>
                  <a:pt x="132" y="90"/>
                </a:lnTo>
                <a:lnTo>
                  <a:pt x="129" y="90"/>
                </a:lnTo>
                <a:lnTo>
                  <a:pt x="127" y="88"/>
                </a:lnTo>
                <a:lnTo>
                  <a:pt x="125" y="86"/>
                </a:lnTo>
                <a:lnTo>
                  <a:pt x="121" y="86"/>
                </a:lnTo>
                <a:close/>
                <a:moveTo>
                  <a:pt x="165" y="97"/>
                </a:moveTo>
                <a:lnTo>
                  <a:pt x="167" y="96"/>
                </a:lnTo>
                <a:lnTo>
                  <a:pt x="169" y="97"/>
                </a:lnTo>
                <a:lnTo>
                  <a:pt x="167" y="99"/>
                </a:lnTo>
                <a:lnTo>
                  <a:pt x="171" y="99"/>
                </a:lnTo>
                <a:lnTo>
                  <a:pt x="175" y="103"/>
                </a:lnTo>
                <a:lnTo>
                  <a:pt x="161" y="107"/>
                </a:lnTo>
                <a:lnTo>
                  <a:pt x="159" y="111"/>
                </a:lnTo>
                <a:lnTo>
                  <a:pt x="156" y="107"/>
                </a:lnTo>
                <a:lnTo>
                  <a:pt x="157" y="107"/>
                </a:lnTo>
                <a:lnTo>
                  <a:pt x="159" y="109"/>
                </a:lnTo>
                <a:lnTo>
                  <a:pt x="159" y="103"/>
                </a:lnTo>
                <a:lnTo>
                  <a:pt x="161" y="97"/>
                </a:lnTo>
                <a:lnTo>
                  <a:pt x="165" y="96"/>
                </a:lnTo>
                <a:lnTo>
                  <a:pt x="165" y="97"/>
                </a:lnTo>
                <a:close/>
                <a:moveTo>
                  <a:pt x="200" y="97"/>
                </a:moveTo>
                <a:lnTo>
                  <a:pt x="200" y="96"/>
                </a:lnTo>
                <a:lnTo>
                  <a:pt x="198" y="96"/>
                </a:lnTo>
                <a:lnTo>
                  <a:pt x="196" y="99"/>
                </a:lnTo>
                <a:lnTo>
                  <a:pt x="198" y="96"/>
                </a:lnTo>
                <a:lnTo>
                  <a:pt x="196" y="92"/>
                </a:lnTo>
                <a:lnTo>
                  <a:pt x="204" y="97"/>
                </a:lnTo>
                <a:lnTo>
                  <a:pt x="204" y="101"/>
                </a:lnTo>
                <a:lnTo>
                  <a:pt x="196" y="103"/>
                </a:lnTo>
                <a:lnTo>
                  <a:pt x="190" y="103"/>
                </a:lnTo>
                <a:lnTo>
                  <a:pt x="190" y="101"/>
                </a:lnTo>
                <a:lnTo>
                  <a:pt x="196" y="101"/>
                </a:lnTo>
                <a:lnTo>
                  <a:pt x="200" y="97"/>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1" name="Freeform 19" descr="The state of NE shown on the United States map." title="NE"/>
          <p:cNvSpPr>
            <a:spLocks/>
          </p:cNvSpPr>
          <p:nvPr/>
        </p:nvSpPr>
        <p:spPr bwMode="auto">
          <a:xfrm>
            <a:off x="3293264" y="2452497"/>
            <a:ext cx="1064372" cy="539130"/>
          </a:xfrm>
          <a:custGeom>
            <a:avLst/>
            <a:gdLst>
              <a:gd name="T0" fmla="*/ 108 w 486"/>
              <a:gd name="T1" fmla="*/ 197 h 242"/>
              <a:gd name="T2" fmla="*/ 79 w 486"/>
              <a:gd name="T3" fmla="*/ 153 h 242"/>
              <a:gd name="T4" fmla="*/ 0 w 486"/>
              <a:gd name="T5" fmla="*/ 147 h 242"/>
              <a:gd name="T6" fmla="*/ 6 w 486"/>
              <a:gd name="T7" fmla="*/ 75 h 242"/>
              <a:gd name="T8" fmla="*/ 69 w 486"/>
              <a:gd name="T9" fmla="*/ 5 h 242"/>
              <a:gd name="T10" fmla="*/ 221 w 486"/>
              <a:gd name="T11" fmla="*/ 17 h 242"/>
              <a:gd name="T12" fmla="*/ 315 w 486"/>
              <a:gd name="T13" fmla="*/ 23 h 242"/>
              <a:gd name="T14" fmla="*/ 331 w 486"/>
              <a:gd name="T15" fmla="*/ 32 h 242"/>
              <a:gd name="T16" fmla="*/ 338 w 486"/>
              <a:gd name="T17" fmla="*/ 36 h 242"/>
              <a:gd name="T18" fmla="*/ 346 w 486"/>
              <a:gd name="T19" fmla="*/ 30 h 242"/>
              <a:gd name="T20" fmla="*/ 354 w 486"/>
              <a:gd name="T21" fmla="*/ 30 h 242"/>
              <a:gd name="T22" fmla="*/ 365 w 486"/>
              <a:gd name="T23" fmla="*/ 30 h 242"/>
              <a:gd name="T24" fmla="*/ 377 w 486"/>
              <a:gd name="T25" fmla="*/ 30 h 242"/>
              <a:gd name="T26" fmla="*/ 382 w 486"/>
              <a:gd name="T27" fmla="*/ 34 h 242"/>
              <a:gd name="T28" fmla="*/ 394 w 486"/>
              <a:gd name="T29" fmla="*/ 38 h 242"/>
              <a:gd name="T30" fmla="*/ 398 w 486"/>
              <a:gd name="T31" fmla="*/ 40 h 242"/>
              <a:gd name="T32" fmla="*/ 407 w 486"/>
              <a:gd name="T33" fmla="*/ 46 h 242"/>
              <a:gd name="T34" fmla="*/ 409 w 486"/>
              <a:gd name="T35" fmla="*/ 50 h 242"/>
              <a:gd name="T36" fmla="*/ 415 w 486"/>
              <a:gd name="T37" fmla="*/ 55 h 242"/>
              <a:gd name="T38" fmla="*/ 427 w 486"/>
              <a:gd name="T39" fmla="*/ 59 h 242"/>
              <a:gd name="T40" fmla="*/ 425 w 486"/>
              <a:gd name="T41" fmla="*/ 69 h 242"/>
              <a:gd name="T42" fmla="*/ 428 w 486"/>
              <a:gd name="T43" fmla="*/ 75 h 242"/>
              <a:gd name="T44" fmla="*/ 432 w 486"/>
              <a:gd name="T45" fmla="*/ 86 h 242"/>
              <a:gd name="T46" fmla="*/ 436 w 486"/>
              <a:gd name="T47" fmla="*/ 94 h 242"/>
              <a:gd name="T48" fmla="*/ 438 w 486"/>
              <a:gd name="T49" fmla="*/ 101 h 242"/>
              <a:gd name="T50" fmla="*/ 442 w 486"/>
              <a:gd name="T51" fmla="*/ 115 h 242"/>
              <a:gd name="T52" fmla="*/ 442 w 486"/>
              <a:gd name="T53" fmla="*/ 121 h 242"/>
              <a:gd name="T54" fmla="*/ 442 w 486"/>
              <a:gd name="T55" fmla="*/ 128 h 242"/>
              <a:gd name="T56" fmla="*/ 448 w 486"/>
              <a:gd name="T57" fmla="*/ 130 h 242"/>
              <a:gd name="T58" fmla="*/ 452 w 486"/>
              <a:gd name="T59" fmla="*/ 134 h 242"/>
              <a:gd name="T60" fmla="*/ 453 w 486"/>
              <a:gd name="T61" fmla="*/ 147 h 242"/>
              <a:gd name="T62" fmla="*/ 452 w 486"/>
              <a:gd name="T63" fmla="*/ 153 h 242"/>
              <a:gd name="T64" fmla="*/ 453 w 486"/>
              <a:gd name="T65" fmla="*/ 155 h 242"/>
              <a:gd name="T66" fmla="*/ 455 w 486"/>
              <a:gd name="T67" fmla="*/ 169 h 242"/>
              <a:gd name="T68" fmla="*/ 455 w 486"/>
              <a:gd name="T69" fmla="*/ 178 h 242"/>
              <a:gd name="T70" fmla="*/ 461 w 486"/>
              <a:gd name="T71" fmla="*/ 195 h 242"/>
              <a:gd name="T72" fmla="*/ 465 w 486"/>
              <a:gd name="T73" fmla="*/ 203 h 242"/>
              <a:gd name="T74" fmla="*/ 467 w 486"/>
              <a:gd name="T75" fmla="*/ 203 h 242"/>
              <a:gd name="T76" fmla="*/ 467 w 486"/>
              <a:gd name="T77" fmla="*/ 215 h 242"/>
              <a:gd name="T78" fmla="*/ 467 w 486"/>
              <a:gd name="T79" fmla="*/ 219 h 242"/>
              <a:gd name="T80" fmla="*/ 477 w 486"/>
              <a:gd name="T81" fmla="*/ 226 h 242"/>
              <a:gd name="T82" fmla="*/ 482 w 486"/>
              <a:gd name="T83" fmla="*/ 234 h 242"/>
              <a:gd name="T84" fmla="*/ 482 w 486"/>
              <a:gd name="T85" fmla="*/ 240 h 242"/>
              <a:gd name="T86" fmla="*/ 459 w 486"/>
              <a:gd name="T87" fmla="*/ 242 h 242"/>
              <a:gd name="T88" fmla="*/ 402 w 486"/>
              <a:gd name="T89" fmla="*/ 242 h 242"/>
              <a:gd name="T90" fmla="*/ 338 w 486"/>
              <a:gd name="T91" fmla="*/ 240 h 242"/>
              <a:gd name="T92" fmla="*/ 275 w 486"/>
              <a:gd name="T93" fmla="*/ 238 h 242"/>
              <a:gd name="T94" fmla="*/ 210 w 486"/>
              <a:gd name="T95" fmla="*/ 236 h 242"/>
              <a:gd name="T96" fmla="*/ 142 w 486"/>
              <a:gd name="T97" fmla="*/ 232 h 24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6"/>
              <a:gd name="T148" fmla="*/ 0 h 242"/>
              <a:gd name="T149" fmla="*/ 486 w 486"/>
              <a:gd name="T150" fmla="*/ 242 h 24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6" h="242">
                <a:moveTo>
                  <a:pt x="142" y="232"/>
                </a:moveTo>
                <a:lnTo>
                  <a:pt x="106" y="230"/>
                </a:lnTo>
                <a:lnTo>
                  <a:pt x="108" y="205"/>
                </a:lnTo>
                <a:lnTo>
                  <a:pt x="108" y="197"/>
                </a:lnTo>
                <a:lnTo>
                  <a:pt x="110" y="178"/>
                </a:lnTo>
                <a:lnTo>
                  <a:pt x="110" y="174"/>
                </a:lnTo>
                <a:lnTo>
                  <a:pt x="110" y="157"/>
                </a:lnTo>
                <a:lnTo>
                  <a:pt x="79" y="153"/>
                </a:lnTo>
                <a:lnTo>
                  <a:pt x="77" y="153"/>
                </a:lnTo>
                <a:lnTo>
                  <a:pt x="37" y="151"/>
                </a:lnTo>
                <a:lnTo>
                  <a:pt x="25" y="149"/>
                </a:lnTo>
                <a:lnTo>
                  <a:pt x="0" y="147"/>
                </a:lnTo>
                <a:lnTo>
                  <a:pt x="2" y="119"/>
                </a:lnTo>
                <a:lnTo>
                  <a:pt x="2" y="105"/>
                </a:lnTo>
                <a:lnTo>
                  <a:pt x="4" y="96"/>
                </a:lnTo>
                <a:lnTo>
                  <a:pt x="6" y="75"/>
                </a:lnTo>
                <a:lnTo>
                  <a:pt x="10" y="28"/>
                </a:lnTo>
                <a:lnTo>
                  <a:pt x="12" y="0"/>
                </a:lnTo>
                <a:lnTo>
                  <a:pt x="43" y="3"/>
                </a:lnTo>
                <a:lnTo>
                  <a:pt x="69" y="5"/>
                </a:lnTo>
                <a:lnTo>
                  <a:pt x="81" y="7"/>
                </a:lnTo>
                <a:lnTo>
                  <a:pt x="119" y="9"/>
                </a:lnTo>
                <a:lnTo>
                  <a:pt x="165" y="13"/>
                </a:lnTo>
                <a:lnTo>
                  <a:pt x="221" y="17"/>
                </a:lnTo>
                <a:lnTo>
                  <a:pt x="256" y="17"/>
                </a:lnTo>
                <a:lnTo>
                  <a:pt x="271" y="19"/>
                </a:lnTo>
                <a:lnTo>
                  <a:pt x="313" y="19"/>
                </a:lnTo>
                <a:lnTo>
                  <a:pt x="315" y="23"/>
                </a:lnTo>
                <a:lnTo>
                  <a:pt x="317" y="25"/>
                </a:lnTo>
                <a:lnTo>
                  <a:pt x="323" y="28"/>
                </a:lnTo>
                <a:lnTo>
                  <a:pt x="331" y="30"/>
                </a:lnTo>
                <a:lnTo>
                  <a:pt x="331" y="32"/>
                </a:lnTo>
                <a:lnTo>
                  <a:pt x="332" y="32"/>
                </a:lnTo>
                <a:lnTo>
                  <a:pt x="332" y="34"/>
                </a:lnTo>
                <a:lnTo>
                  <a:pt x="336" y="36"/>
                </a:lnTo>
                <a:lnTo>
                  <a:pt x="338" y="36"/>
                </a:lnTo>
                <a:lnTo>
                  <a:pt x="340" y="36"/>
                </a:lnTo>
                <a:lnTo>
                  <a:pt x="342" y="34"/>
                </a:lnTo>
                <a:lnTo>
                  <a:pt x="344" y="32"/>
                </a:lnTo>
                <a:lnTo>
                  <a:pt x="346" y="30"/>
                </a:lnTo>
                <a:lnTo>
                  <a:pt x="350" y="30"/>
                </a:lnTo>
                <a:lnTo>
                  <a:pt x="352" y="30"/>
                </a:lnTo>
                <a:lnTo>
                  <a:pt x="354" y="30"/>
                </a:lnTo>
                <a:lnTo>
                  <a:pt x="356" y="32"/>
                </a:lnTo>
                <a:lnTo>
                  <a:pt x="359" y="30"/>
                </a:lnTo>
                <a:lnTo>
                  <a:pt x="361" y="30"/>
                </a:lnTo>
                <a:lnTo>
                  <a:pt x="365" y="30"/>
                </a:lnTo>
                <a:lnTo>
                  <a:pt x="367" y="30"/>
                </a:lnTo>
                <a:lnTo>
                  <a:pt x="369" y="30"/>
                </a:lnTo>
                <a:lnTo>
                  <a:pt x="373" y="30"/>
                </a:lnTo>
                <a:lnTo>
                  <a:pt x="377" y="30"/>
                </a:lnTo>
                <a:lnTo>
                  <a:pt x="379" y="32"/>
                </a:lnTo>
                <a:lnTo>
                  <a:pt x="380" y="30"/>
                </a:lnTo>
                <a:lnTo>
                  <a:pt x="380" y="32"/>
                </a:lnTo>
                <a:lnTo>
                  <a:pt x="382" y="34"/>
                </a:lnTo>
                <a:lnTo>
                  <a:pt x="384" y="36"/>
                </a:lnTo>
                <a:lnTo>
                  <a:pt x="386" y="36"/>
                </a:lnTo>
                <a:lnTo>
                  <a:pt x="392" y="38"/>
                </a:lnTo>
                <a:lnTo>
                  <a:pt x="394" y="38"/>
                </a:lnTo>
                <a:lnTo>
                  <a:pt x="394" y="40"/>
                </a:lnTo>
                <a:lnTo>
                  <a:pt x="394" y="42"/>
                </a:lnTo>
                <a:lnTo>
                  <a:pt x="398" y="40"/>
                </a:lnTo>
                <a:lnTo>
                  <a:pt x="404" y="42"/>
                </a:lnTo>
                <a:lnTo>
                  <a:pt x="404" y="44"/>
                </a:lnTo>
                <a:lnTo>
                  <a:pt x="404" y="46"/>
                </a:lnTo>
                <a:lnTo>
                  <a:pt x="407" y="46"/>
                </a:lnTo>
                <a:lnTo>
                  <a:pt x="409" y="46"/>
                </a:lnTo>
                <a:lnTo>
                  <a:pt x="409" y="48"/>
                </a:lnTo>
                <a:lnTo>
                  <a:pt x="409" y="50"/>
                </a:lnTo>
                <a:lnTo>
                  <a:pt x="413" y="53"/>
                </a:lnTo>
                <a:lnTo>
                  <a:pt x="413" y="55"/>
                </a:lnTo>
                <a:lnTo>
                  <a:pt x="415" y="57"/>
                </a:lnTo>
                <a:lnTo>
                  <a:pt x="415" y="55"/>
                </a:lnTo>
                <a:lnTo>
                  <a:pt x="417" y="55"/>
                </a:lnTo>
                <a:lnTo>
                  <a:pt x="421" y="59"/>
                </a:lnTo>
                <a:lnTo>
                  <a:pt x="423" y="59"/>
                </a:lnTo>
                <a:lnTo>
                  <a:pt x="427" y="59"/>
                </a:lnTo>
                <a:lnTo>
                  <a:pt x="425" y="61"/>
                </a:lnTo>
                <a:lnTo>
                  <a:pt x="425" y="63"/>
                </a:lnTo>
                <a:lnTo>
                  <a:pt x="425" y="67"/>
                </a:lnTo>
                <a:lnTo>
                  <a:pt x="425" y="69"/>
                </a:lnTo>
                <a:lnTo>
                  <a:pt x="427" y="71"/>
                </a:lnTo>
                <a:lnTo>
                  <a:pt x="427" y="73"/>
                </a:lnTo>
                <a:lnTo>
                  <a:pt x="428" y="75"/>
                </a:lnTo>
                <a:lnTo>
                  <a:pt x="428" y="78"/>
                </a:lnTo>
                <a:lnTo>
                  <a:pt x="427" y="78"/>
                </a:lnTo>
                <a:lnTo>
                  <a:pt x="428" y="82"/>
                </a:lnTo>
                <a:lnTo>
                  <a:pt x="432" y="86"/>
                </a:lnTo>
                <a:lnTo>
                  <a:pt x="432" y="90"/>
                </a:lnTo>
                <a:lnTo>
                  <a:pt x="434" y="92"/>
                </a:lnTo>
                <a:lnTo>
                  <a:pt x="434" y="94"/>
                </a:lnTo>
                <a:lnTo>
                  <a:pt x="436" y="94"/>
                </a:lnTo>
                <a:lnTo>
                  <a:pt x="436" y="96"/>
                </a:lnTo>
                <a:lnTo>
                  <a:pt x="440" y="98"/>
                </a:lnTo>
                <a:lnTo>
                  <a:pt x="440" y="99"/>
                </a:lnTo>
                <a:lnTo>
                  <a:pt x="438" y="101"/>
                </a:lnTo>
                <a:lnTo>
                  <a:pt x="440" y="105"/>
                </a:lnTo>
                <a:lnTo>
                  <a:pt x="444" y="109"/>
                </a:lnTo>
                <a:lnTo>
                  <a:pt x="442" y="113"/>
                </a:lnTo>
                <a:lnTo>
                  <a:pt x="442" y="115"/>
                </a:lnTo>
                <a:lnTo>
                  <a:pt x="442" y="117"/>
                </a:lnTo>
                <a:lnTo>
                  <a:pt x="440" y="117"/>
                </a:lnTo>
                <a:lnTo>
                  <a:pt x="442" y="121"/>
                </a:lnTo>
                <a:lnTo>
                  <a:pt x="442" y="124"/>
                </a:lnTo>
                <a:lnTo>
                  <a:pt x="442" y="126"/>
                </a:lnTo>
                <a:lnTo>
                  <a:pt x="442" y="128"/>
                </a:lnTo>
                <a:lnTo>
                  <a:pt x="444" y="130"/>
                </a:lnTo>
                <a:lnTo>
                  <a:pt x="448" y="128"/>
                </a:lnTo>
                <a:lnTo>
                  <a:pt x="448" y="130"/>
                </a:lnTo>
                <a:lnTo>
                  <a:pt x="446" y="132"/>
                </a:lnTo>
                <a:lnTo>
                  <a:pt x="448" y="132"/>
                </a:lnTo>
                <a:lnTo>
                  <a:pt x="450" y="134"/>
                </a:lnTo>
                <a:lnTo>
                  <a:pt x="452" y="134"/>
                </a:lnTo>
                <a:lnTo>
                  <a:pt x="450" y="140"/>
                </a:lnTo>
                <a:lnTo>
                  <a:pt x="450" y="144"/>
                </a:lnTo>
                <a:lnTo>
                  <a:pt x="453" y="146"/>
                </a:lnTo>
                <a:lnTo>
                  <a:pt x="453" y="147"/>
                </a:lnTo>
                <a:lnTo>
                  <a:pt x="452" y="146"/>
                </a:lnTo>
                <a:lnTo>
                  <a:pt x="452" y="151"/>
                </a:lnTo>
                <a:lnTo>
                  <a:pt x="452" y="153"/>
                </a:lnTo>
                <a:lnTo>
                  <a:pt x="455" y="155"/>
                </a:lnTo>
                <a:lnTo>
                  <a:pt x="453" y="155"/>
                </a:lnTo>
                <a:lnTo>
                  <a:pt x="455" y="159"/>
                </a:lnTo>
                <a:lnTo>
                  <a:pt x="453" y="163"/>
                </a:lnTo>
                <a:lnTo>
                  <a:pt x="455" y="165"/>
                </a:lnTo>
                <a:lnTo>
                  <a:pt x="455" y="169"/>
                </a:lnTo>
                <a:lnTo>
                  <a:pt x="455" y="171"/>
                </a:lnTo>
                <a:lnTo>
                  <a:pt x="457" y="174"/>
                </a:lnTo>
                <a:lnTo>
                  <a:pt x="457" y="178"/>
                </a:lnTo>
                <a:lnTo>
                  <a:pt x="455" y="178"/>
                </a:lnTo>
                <a:lnTo>
                  <a:pt x="455" y="184"/>
                </a:lnTo>
                <a:lnTo>
                  <a:pt x="453" y="188"/>
                </a:lnTo>
                <a:lnTo>
                  <a:pt x="461" y="194"/>
                </a:lnTo>
                <a:lnTo>
                  <a:pt x="461" y="195"/>
                </a:lnTo>
                <a:lnTo>
                  <a:pt x="461" y="197"/>
                </a:lnTo>
                <a:lnTo>
                  <a:pt x="461" y="201"/>
                </a:lnTo>
                <a:lnTo>
                  <a:pt x="461" y="203"/>
                </a:lnTo>
                <a:lnTo>
                  <a:pt x="465" y="203"/>
                </a:lnTo>
                <a:lnTo>
                  <a:pt x="465" y="199"/>
                </a:lnTo>
                <a:lnTo>
                  <a:pt x="467" y="201"/>
                </a:lnTo>
                <a:lnTo>
                  <a:pt x="467" y="203"/>
                </a:lnTo>
                <a:lnTo>
                  <a:pt x="465" y="203"/>
                </a:lnTo>
                <a:lnTo>
                  <a:pt x="465" y="205"/>
                </a:lnTo>
                <a:lnTo>
                  <a:pt x="467" y="213"/>
                </a:lnTo>
                <a:lnTo>
                  <a:pt x="467" y="215"/>
                </a:lnTo>
                <a:lnTo>
                  <a:pt x="469" y="217"/>
                </a:lnTo>
                <a:lnTo>
                  <a:pt x="467" y="219"/>
                </a:lnTo>
                <a:lnTo>
                  <a:pt x="471" y="219"/>
                </a:lnTo>
                <a:lnTo>
                  <a:pt x="473" y="222"/>
                </a:lnTo>
                <a:lnTo>
                  <a:pt x="477" y="224"/>
                </a:lnTo>
                <a:lnTo>
                  <a:pt x="477" y="226"/>
                </a:lnTo>
                <a:lnTo>
                  <a:pt x="478" y="228"/>
                </a:lnTo>
                <a:lnTo>
                  <a:pt x="480" y="232"/>
                </a:lnTo>
                <a:lnTo>
                  <a:pt x="482" y="232"/>
                </a:lnTo>
                <a:lnTo>
                  <a:pt x="482" y="234"/>
                </a:lnTo>
                <a:lnTo>
                  <a:pt x="480" y="236"/>
                </a:lnTo>
                <a:lnTo>
                  <a:pt x="480" y="238"/>
                </a:lnTo>
                <a:lnTo>
                  <a:pt x="482" y="238"/>
                </a:lnTo>
                <a:lnTo>
                  <a:pt x="482" y="240"/>
                </a:lnTo>
                <a:lnTo>
                  <a:pt x="484" y="240"/>
                </a:lnTo>
                <a:lnTo>
                  <a:pt x="486" y="242"/>
                </a:lnTo>
                <a:lnTo>
                  <a:pt x="459" y="242"/>
                </a:lnTo>
                <a:lnTo>
                  <a:pt x="448" y="242"/>
                </a:lnTo>
                <a:lnTo>
                  <a:pt x="434" y="242"/>
                </a:lnTo>
                <a:lnTo>
                  <a:pt x="421" y="242"/>
                </a:lnTo>
                <a:lnTo>
                  <a:pt x="402" y="242"/>
                </a:lnTo>
                <a:lnTo>
                  <a:pt x="396" y="242"/>
                </a:lnTo>
                <a:lnTo>
                  <a:pt x="371" y="242"/>
                </a:lnTo>
                <a:lnTo>
                  <a:pt x="344" y="240"/>
                </a:lnTo>
                <a:lnTo>
                  <a:pt x="338" y="240"/>
                </a:lnTo>
                <a:lnTo>
                  <a:pt x="319" y="240"/>
                </a:lnTo>
                <a:lnTo>
                  <a:pt x="306" y="240"/>
                </a:lnTo>
                <a:lnTo>
                  <a:pt x="294" y="240"/>
                </a:lnTo>
                <a:lnTo>
                  <a:pt x="275" y="238"/>
                </a:lnTo>
                <a:lnTo>
                  <a:pt x="267" y="238"/>
                </a:lnTo>
                <a:lnTo>
                  <a:pt x="242" y="238"/>
                </a:lnTo>
                <a:lnTo>
                  <a:pt x="212" y="236"/>
                </a:lnTo>
                <a:lnTo>
                  <a:pt x="210" y="236"/>
                </a:lnTo>
                <a:lnTo>
                  <a:pt x="179" y="234"/>
                </a:lnTo>
                <a:lnTo>
                  <a:pt x="146" y="232"/>
                </a:lnTo>
                <a:lnTo>
                  <a:pt x="142" y="232"/>
                </a:lnTo>
                <a:close/>
              </a:path>
            </a:pathLst>
          </a:custGeom>
          <a:solidFill>
            <a:srgbClr val="D5890D"/>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2" name="Freeform 20" descr="The state of New York shown on the United States map." title="New York"/>
          <p:cNvSpPr>
            <a:spLocks noEditPoints="1"/>
          </p:cNvSpPr>
          <p:nvPr/>
        </p:nvSpPr>
        <p:spPr bwMode="auto">
          <a:xfrm>
            <a:off x="6203862" y="1826483"/>
            <a:ext cx="972389" cy="744088"/>
          </a:xfrm>
          <a:custGeom>
            <a:avLst/>
            <a:gdLst>
              <a:gd name="T0" fmla="*/ 29 w 444"/>
              <a:gd name="T1" fmla="*/ 244 h 334"/>
              <a:gd name="T2" fmla="*/ 37 w 444"/>
              <a:gd name="T3" fmla="*/ 210 h 334"/>
              <a:gd name="T4" fmla="*/ 23 w 444"/>
              <a:gd name="T5" fmla="*/ 194 h 334"/>
              <a:gd name="T6" fmla="*/ 102 w 444"/>
              <a:gd name="T7" fmla="*/ 179 h 334"/>
              <a:gd name="T8" fmla="*/ 146 w 444"/>
              <a:gd name="T9" fmla="*/ 164 h 334"/>
              <a:gd name="T10" fmla="*/ 169 w 444"/>
              <a:gd name="T11" fmla="*/ 135 h 334"/>
              <a:gd name="T12" fmla="*/ 167 w 444"/>
              <a:gd name="T13" fmla="*/ 114 h 334"/>
              <a:gd name="T14" fmla="*/ 152 w 444"/>
              <a:gd name="T15" fmla="*/ 104 h 334"/>
              <a:gd name="T16" fmla="*/ 209 w 444"/>
              <a:gd name="T17" fmla="*/ 25 h 334"/>
              <a:gd name="T18" fmla="*/ 290 w 444"/>
              <a:gd name="T19" fmla="*/ 2 h 334"/>
              <a:gd name="T20" fmla="*/ 296 w 444"/>
              <a:gd name="T21" fmla="*/ 16 h 334"/>
              <a:gd name="T22" fmla="*/ 296 w 444"/>
              <a:gd name="T23" fmla="*/ 27 h 334"/>
              <a:gd name="T24" fmla="*/ 300 w 444"/>
              <a:gd name="T25" fmla="*/ 33 h 334"/>
              <a:gd name="T26" fmla="*/ 307 w 444"/>
              <a:gd name="T27" fmla="*/ 54 h 334"/>
              <a:gd name="T28" fmla="*/ 303 w 444"/>
              <a:gd name="T29" fmla="*/ 66 h 334"/>
              <a:gd name="T30" fmla="*/ 305 w 444"/>
              <a:gd name="T31" fmla="*/ 75 h 334"/>
              <a:gd name="T32" fmla="*/ 313 w 444"/>
              <a:gd name="T33" fmla="*/ 89 h 334"/>
              <a:gd name="T34" fmla="*/ 313 w 444"/>
              <a:gd name="T35" fmla="*/ 104 h 334"/>
              <a:gd name="T36" fmla="*/ 319 w 444"/>
              <a:gd name="T37" fmla="*/ 98 h 334"/>
              <a:gd name="T38" fmla="*/ 325 w 444"/>
              <a:gd name="T39" fmla="*/ 106 h 334"/>
              <a:gd name="T40" fmla="*/ 334 w 444"/>
              <a:gd name="T41" fmla="*/ 158 h 334"/>
              <a:gd name="T42" fmla="*/ 338 w 444"/>
              <a:gd name="T43" fmla="*/ 212 h 334"/>
              <a:gd name="T44" fmla="*/ 350 w 444"/>
              <a:gd name="T45" fmla="*/ 263 h 334"/>
              <a:gd name="T46" fmla="*/ 350 w 444"/>
              <a:gd name="T47" fmla="*/ 290 h 334"/>
              <a:gd name="T48" fmla="*/ 338 w 444"/>
              <a:gd name="T49" fmla="*/ 308 h 334"/>
              <a:gd name="T50" fmla="*/ 338 w 444"/>
              <a:gd name="T51" fmla="*/ 302 h 334"/>
              <a:gd name="T52" fmla="*/ 317 w 444"/>
              <a:gd name="T53" fmla="*/ 290 h 334"/>
              <a:gd name="T54" fmla="*/ 286 w 444"/>
              <a:gd name="T55" fmla="*/ 279 h 334"/>
              <a:gd name="T56" fmla="*/ 280 w 444"/>
              <a:gd name="T57" fmla="*/ 275 h 334"/>
              <a:gd name="T58" fmla="*/ 273 w 444"/>
              <a:gd name="T59" fmla="*/ 273 h 334"/>
              <a:gd name="T60" fmla="*/ 263 w 444"/>
              <a:gd name="T61" fmla="*/ 267 h 334"/>
              <a:gd name="T62" fmla="*/ 261 w 444"/>
              <a:gd name="T63" fmla="*/ 258 h 334"/>
              <a:gd name="T64" fmla="*/ 259 w 444"/>
              <a:gd name="T65" fmla="*/ 252 h 334"/>
              <a:gd name="T66" fmla="*/ 252 w 444"/>
              <a:gd name="T67" fmla="*/ 250 h 334"/>
              <a:gd name="T68" fmla="*/ 242 w 444"/>
              <a:gd name="T69" fmla="*/ 242 h 334"/>
              <a:gd name="T70" fmla="*/ 198 w 444"/>
              <a:gd name="T71" fmla="*/ 252 h 334"/>
              <a:gd name="T72" fmla="*/ 119 w 444"/>
              <a:gd name="T73" fmla="*/ 269 h 334"/>
              <a:gd name="T74" fmla="*/ 50 w 444"/>
              <a:gd name="T75" fmla="*/ 284 h 334"/>
              <a:gd name="T76" fmla="*/ 0 w 444"/>
              <a:gd name="T77" fmla="*/ 273 h 334"/>
              <a:gd name="T78" fmla="*/ 350 w 444"/>
              <a:gd name="T79" fmla="*/ 317 h 334"/>
              <a:gd name="T80" fmla="*/ 338 w 444"/>
              <a:gd name="T81" fmla="*/ 325 h 334"/>
              <a:gd name="T82" fmla="*/ 348 w 444"/>
              <a:gd name="T83" fmla="*/ 308 h 334"/>
              <a:gd name="T84" fmla="*/ 363 w 444"/>
              <a:gd name="T85" fmla="*/ 292 h 334"/>
              <a:gd name="T86" fmla="*/ 405 w 444"/>
              <a:gd name="T87" fmla="*/ 277 h 334"/>
              <a:gd name="T88" fmla="*/ 415 w 444"/>
              <a:gd name="T89" fmla="*/ 271 h 334"/>
              <a:gd name="T90" fmla="*/ 422 w 444"/>
              <a:gd name="T91" fmla="*/ 269 h 334"/>
              <a:gd name="T92" fmla="*/ 444 w 444"/>
              <a:gd name="T93" fmla="*/ 260 h 334"/>
              <a:gd name="T94" fmla="*/ 351 w 444"/>
              <a:gd name="T95" fmla="*/ 321 h 334"/>
              <a:gd name="T96" fmla="*/ 388 w 444"/>
              <a:gd name="T97" fmla="*/ 306 h 334"/>
              <a:gd name="T98" fmla="*/ 401 w 444"/>
              <a:gd name="T99" fmla="*/ 294 h 334"/>
              <a:gd name="T100" fmla="*/ 376 w 444"/>
              <a:gd name="T101" fmla="*/ 311 h 334"/>
              <a:gd name="T102" fmla="*/ 334 w 444"/>
              <a:gd name="T103" fmla="*/ 321 h 334"/>
              <a:gd name="T104" fmla="*/ 326 w 444"/>
              <a:gd name="T105" fmla="*/ 334 h 33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44"/>
              <a:gd name="T160" fmla="*/ 0 h 334"/>
              <a:gd name="T161" fmla="*/ 444 w 444"/>
              <a:gd name="T162" fmla="*/ 334 h 33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44" h="334">
                <a:moveTo>
                  <a:pt x="0" y="273"/>
                </a:moveTo>
                <a:lnTo>
                  <a:pt x="15" y="260"/>
                </a:lnTo>
                <a:lnTo>
                  <a:pt x="19" y="254"/>
                </a:lnTo>
                <a:lnTo>
                  <a:pt x="29" y="244"/>
                </a:lnTo>
                <a:lnTo>
                  <a:pt x="33" y="235"/>
                </a:lnTo>
                <a:lnTo>
                  <a:pt x="40" y="227"/>
                </a:lnTo>
                <a:lnTo>
                  <a:pt x="35" y="213"/>
                </a:lnTo>
                <a:lnTo>
                  <a:pt x="37" y="210"/>
                </a:lnTo>
                <a:lnTo>
                  <a:pt x="35" y="208"/>
                </a:lnTo>
                <a:lnTo>
                  <a:pt x="27" y="206"/>
                </a:lnTo>
                <a:lnTo>
                  <a:pt x="27" y="202"/>
                </a:lnTo>
                <a:lnTo>
                  <a:pt x="23" y="194"/>
                </a:lnTo>
                <a:lnTo>
                  <a:pt x="54" y="181"/>
                </a:lnTo>
                <a:lnTo>
                  <a:pt x="79" y="175"/>
                </a:lnTo>
                <a:lnTo>
                  <a:pt x="92" y="175"/>
                </a:lnTo>
                <a:lnTo>
                  <a:pt x="102" y="179"/>
                </a:lnTo>
                <a:lnTo>
                  <a:pt x="111" y="175"/>
                </a:lnTo>
                <a:lnTo>
                  <a:pt x="136" y="169"/>
                </a:lnTo>
                <a:lnTo>
                  <a:pt x="144" y="164"/>
                </a:lnTo>
                <a:lnTo>
                  <a:pt x="146" y="164"/>
                </a:lnTo>
                <a:lnTo>
                  <a:pt x="150" y="156"/>
                </a:lnTo>
                <a:lnTo>
                  <a:pt x="157" y="148"/>
                </a:lnTo>
                <a:lnTo>
                  <a:pt x="169" y="142"/>
                </a:lnTo>
                <a:lnTo>
                  <a:pt x="169" y="135"/>
                </a:lnTo>
                <a:lnTo>
                  <a:pt x="167" y="133"/>
                </a:lnTo>
                <a:lnTo>
                  <a:pt x="163" y="121"/>
                </a:lnTo>
                <a:lnTo>
                  <a:pt x="163" y="116"/>
                </a:lnTo>
                <a:lnTo>
                  <a:pt x="167" y="114"/>
                </a:lnTo>
                <a:lnTo>
                  <a:pt x="165" y="108"/>
                </a:lnTo>
                <a:lnTo>
                  <a:pt x="161" y="104"/>
                </a:lnTo>
                <a:lnTo>
                  <a:pt x="156" y="108"/>
                </a:lnTo>
                <a:lnTo>
                  <a:pt x="152" y="104"/>
                </a:lnTo>
                <a:lnTo>
                  <a:pt x="173" y="77"/>
                </a:lnTo>
                <a:lnTo>
                  <a:pt x="177" y="68"/>
                </a:lnTo>
                <a:lnTo>
                  <a:pt x="194" y="41"/>
                </a:lnTo>
                <a:lnTo>
                  <a:pt x="209" y="25"/>
                </a:lnTo>
                <a:lnTo>
                  <a:pt x="221" y="20"/>
                </a:lnTo>
                <a:lnTo>
                  <a:pt x="257" y="12"/>
                </a:lnTo>
                <a:lnTo>
                  <a:pt x="290" y="0"/>
                </a:lnTo>
                <a:lnTo>
                  <a:pt x="290" y="2"/>
                </a:lnTo>
                <a:lnTo>
                  <a:pt x="292" y="6"/>
                </a:lnTo>
                <a:lnTo>
                  <a:pt x="292" y="12"/>
                </a:lnTo>
                <a:lnTo>
                  <a:pt x="292" y="14"/>
                </a:lnTo>
                <a:lnTo>
                  <a:pt x="296" y="16"/>
                </a:lnTo>
                <a:lnTo>
                  <a:pt x="294" y="21"/>
                </a:lnTo>
                <a:lnTo>
                  <a:pt x="296" y="23"/>
                </a:lnTo>
                <a:lnTo>
                  <a:pt x="296" y="25"/>
                </a:lnTo>
                <a:lnTo>
                  <a:pt x="296" y="27"/>
                </a:lnTo>
                <a:lnTo>
                  <a:pt x="296" y="29"/>
                </a:lnTo>
                <a:lnTo>
                  <a:pt x="298" y="31"/>
                </a:lnTo>
                <a:lnTo>
                  <a:pt x="300" y="33"/>
                </a:lnTo>
                <a:lnTo>
                  <a:pt x="303" y="41"/>
                </a:lnTo>
                <a:lnTo>
                  <a:pt x="303" y="43"/>
                </a:lnTo>
                <a:lnTo>
                  <a:pt x="303" y="46"/>
                </a:lnTo>
                <a:lnTo>
                  <a:pt x="307" y="54"/>
                </a:lnTo>
                <a:lnTo>
                  <a:pt x="303" y="58"/>
                </a:lnTo>
                <a:lnTo>
                  <a:pt x="303" y="62"/>
                </a:lnTo>
                <a:lnTo>
                  <a:pt x="303" y="64"/>
                </a:lnTo>
                <a:lnTo>
                  <a:pt x="303" y="66"/>
                </a:lnTo>
                <a:lnTo>
                  <a:pt x="303" y="69"/>
                </a:lnTo>
                <a:lnTo>
                  <a:pt x="303" y="71"/>
                </a:lnTo>
                <a:lnTo>
                  <a:pt x="305" y="71"/>
                </a:lnTo>
                <a:lnTo>
                  <a:pt x="305" y="75"/>
                </a:lnTo>
                <a:lnTo>
                  <a:pt x="307" y="79"/>
                </a:lnTo>
                <a:lnTo>
                  <a:pt x="309" y="81"/>
                </a:lnTo>
                <a:lnTo>
                  <a:pt x="311" y="87"/>
                </a:lnTo>
                <a:lnTo>
                  <a:pt x="313" y="89"/>
                </a:lnTo>
                <a:lnTo>
                  <a:pt x="313" y="91"/>
                </a:lnTo>
                <a:lnTo>
                  <a:pt x="313" y="92"/>
                </a:lnTo>
                <a:lnTo>
                  <a:pt x="313" y="100"/>
                </a:lnTo>
                <a:lnTo>
                  <a:pt x="313" y="104"/>
                </a:lnTo>
                <a:lnTo>
                  <a:pt x="315" y="104"/>
                </a:lnTo>
                <a:lnTo>
                  <a:pt x="315" y="100"/>
                </a:lnTo>
                <a:lnTo>
                  <a:pt x="319" y="98"/>
                </a:lnTo>
                <a:lnTo>
                  <a:pt x="321" y="100"/>
                </a:lnTo>
                <a:lnTo>
                  <a:pt x="321" y="102"/>
                </a:lnTo>
                <a:lnTo>
                  <a:pt x="323" y="102"/>
                </a:lnTo>
                <a:lnTo>
                  <a:pt x="325" y="106"/>
                </a:lnTo>
                <a:lnTo>
                  <a:pt x="328" y="121"/>
                </a:lnTo>
                <a:lnTo>
                  <a:pt x="332" y="146"/>
                </a:lnTo>
                <a:lnTo>
                  <a:pt x="334" y="154"/>
                </a:lnTo>
                <a:lnTo>
                  <a:pt x="334" y="158"/>
                </a:lnTo>
                <a:lnTo>
                  <a:pt x="338" y="162"/>
                </a:lnTo>
                <a:lnTo>
                  <a:pt x="338" y="160"/>
                </a:lnTo>
                <a:lnTo>
                  <a:pt x="338" y="179"/>
                </a:lnTo>
                <a:lnTo>
                  <a:pt x="338" y="212"/>
                </a:lnTo>
                <a:lnTo>
                  <a:pt x="340" y="213"/>
                </a:lnTo>
                <a:lnTo>
                  <a:pt x="344" y="240"/>
                </a:lnTo>
                <a:lnTo>
                  <a:pt x="346" y="252"/>
                </a:lnTo>
                <a:lnTo>
                  <a:pt x="350" y="263"/>
                </a:lnTo>
                <a:lnTo>
                  <a:pt x="350" y="267"/>
                </a:lnTo>
                <a:lnTo>
                  <a:pt x="355" y="273"/>
                </a:lnTo>
                <a:lnTo>
                  <a:pt x="344" y="284"/>
                </a:lnTo>
                <a:lnTo>
                  <a:pt x="350" y="290"/>
                </a:lnTo>
                <a:lnTo>
                  <a:pt x="346" y="300"/>
                </a:lnTo>
                <a:lnTo>
                  <a:pt x="346" y="304"/>
                </a:lnTo>
                <a:lnTo>
                  <a:pt x="338" y="308"/>
                </a:lnTo>
                <a:lnTo>
                  <a:pt x="336" y="317"/>
                </a:lnTo>
                <a:lnTo>
                  <a:pt x="336" y="313"/>
                </a:lnTo>
                <a:lnTo>
                  <a:pt x="336" y="309"/>
                </a:lnTo>
                <a:lnTo>
                  <a:pt x="338" y="302"/>
                </a:lnTo>
                <a:lnTo>
                  <a:pt x="338" y="300"/>
                </a:lnTo>
                <a:lnTo>
                  <a:pt x="338" y="296"/>
                </a:lnTo>
                <a:lnTo>
                  <a:pt x="336" y="294"/>
                </a:lnTo>
                <a:lnTo>
                  <a:pt x="317" y="290"/>
                </a:lnTo>
                <a:lnTo>
                  <a:pt x="315" y="288"/>
                </a:lnTo>
                <a:lnTo>
                  <a:pt x="307" y="286"/>
                </a:lnTo>
                <a:lnTo>
                  <a:pt x="286" y="281"/>
                </a:lnTo>
                <a:lnTo>
                  <a:pt x="286" y="279"/>
                </a:lnTo>
                <a:lnTo>
                  <a:pt x="284" y="277"/>
                </a:lnTo>
                <a:lnTo>
                  <a:pt x="284" y="275"/>
                </a:lnTo>
                <a:lnTo>
                  <a:pt x="282" y="275"/>
                </a:lnTo>
                <a:lnTo>
                  <a:pt x="280" y="275"/>
                </a:lnTo>
                <a:lnTo>
                  <a:pt x="277" y="275"/>
                </a:lnTo>
                <a:lnTo>
                  <a:pt x="275" y="275"/>
                </a:lnTo>
                <a:lnTo>
                  <a:pt x="273" y="273"/>
                </a:lnTo>
                <a:lnTo>
                  <a:pt x="271" y="273"/>
                </a:lnTo>
                <a:lnTo>
                  <a:pt x="267" y="271"/>
                </a:lnTo>
                <a:lnTo>
                  <a:pt x="265" y="269"/>
                </a:lnTo>
                <a:lnTo>
                  <a:pt x="263" y="267"/>
                </a:lnTo>
                <a:lnTo>
                  <a:pt x="263" y="265"/>
                </a:lnTo>
                <a:lnTo>
                  <a:pt x="263" y="263"/>
                </a:lnTo>
                <a:lnTo>
                  <a:pt x="261" y="260"/>
                </a:lnTo>
                <a:lnTo>
                  <a:pt x="261" y="258"/>
                </a:lnTo>
                <a:lnTo>
                  <a:pt x="259" y="254"/>
                </a:lnTo>
                <a:lnTo>
                  <a:pt x="257" y="254"/>
                </a:lnTo>
                <a:lnTo>
                  <a:pt x="259" y="252"/>
                </a:lnTo>
                <a:lnTo>
                  <a:pt x="255" y="250"/>
                </a:lnTo>
                <a:lnTo>
                  <a:pt x="254" y="250"/>
                </a:lnTo>
                <a:lnTo>
                  <a:pt x="252" y="250"/>
                </a:lnTo>
                <a:lnTo>
                  <a:pt x="248" y="250"/>
                </a:lnTo>
                <a:lnTo>
                  <a:pt x="246" y="244"/>
                </a:lnTo>
                <a:lnTo>
                  <a:pt x="242" y="244"/>
                </a:lnTo>
                <a:lnTo>
                  <a:pt x="242" y="242"/>
                </a:lnTo>
                <a:lnTo>
                  <a:pt x="238" y="242"/>
                </a:lnTo>
                <a:lnTo>
                  <a:pt x="234" y="244"/>
                </a:lnTo>
                <a:lnTo>
                  <a:pt x="200" y="252"/>
                </a:lnTo>
                <a:lnTo>
                  <a:pt x="198" y="252"/>
                </a:lnTo>
                <a:lnTo>
                  <a:pt x="177" y="258"/>
                </a:lnTo>
                <a:lnTo>
                  <a:pt x="156" y="261"/>
                </a:lnTo>
                <a:lnTo>
                  <a:pt x="154" y="261"/>
                </a:lnTo>
                <a:lnTo>
                  <a:pt x="119" y="269"/>
                </a:lnTo>
                <a:lnTo>
                  <a:pt x="113" y="271"/>
                </a:lnTo>
                <a:lnTo>
                  <a:pt x="88" y="277"/>
                </a:lnTo>
                <a:lnTo>
                  <a:pt x="83" y="277"/>
                </a:lnTo>
                <a:lnTo>
                  <a:pt x="50" y="284"/>
                </a:lnTo>
                <a:lnTo>
                  <a:pt x="42" y="284"/>
                </a:lnTo>
                <a:lnTo>
                  <a:pt x="12" y="290"/>
                </a:lnTo>
                <a:lnTo>
                  <a:pt x="4" y="292"/>
                </a:lnTo>
                <a:lnTo>
                  <a:pt x="0" y="273"/>
                </a:lnTo>
                <a:close/>
                <a:moveTo>
                  <a:pt x="351" y="321"/>
                </a:moveTo>
                <a:lnTo>
                  <a:pt x="344" y="325"/>
                </a:lnTo>
                <a:lnTo>
                  <a:pt x="351" y="319"/>
                </a:lnTo>
                <a:lnTo>
                  <a:pt x="350" y="317"/>
                </a:lnTo>
                <a:lnTo>
                  <a:pt x="346" y="317"/>
                </a:lnTo>
                <a:lnTo>
                  <a:pt x="342" y="321"/>
                </a:lnTo>
                <a:lnTo>
                  <a:pt x="346" y="323"/>
                </a:lnTo>
                <a:lnTo>
                  <a:pt x="338" y="325"/>
                </a:lnTo>
                <a:lnTo>
                  <a:pt x="336" y="321"/>
                </a:lnTo>
                <a:lnTo>
                  <a:pt x="338" y="313"/>
                </a:lnTo>
                <a:lnTo>
                  <a:pt x="340" y="308"/>
                </a:lnTo>
                <a:lnTo>
                  <a:pt x="348" y="308"/>
                </a:lnTo>
                <a:lnTo>
                  <a:pt x="348" y="302"/>
                </a:lnTo>
                <a:lnTo>
                  <a:pt x="355" y="296"/>
                </a:lnTo>
                <a:lnTo>
                  <a:pt x="361" y="296"/>
                </a:lnTo>
                <a:lnTo>
                  <a:pt x="363" y="292"/>
                </a:lnTo>
                <a:lnTo>
                  <a:pt x="374" y="290"/>
                </a:lnTo>
                <a:lnTo>
                  <a:pt x="378" y="286"/>
                </a:lnTo>
                <a:lnTo>
                  <a:pt x="384" y="283"/>
                </a:lnTo>
                <a:lnTo>
                  <a:pt x="405" y="277"/>
                </a:lnTo>
                <a:lnTo>
                  <a:pt x="419" y="260"/>
                </a:lnTo>
                <a:lnTo>
                  <a:pt x="421" y="260"/>
                </a:lnTo>
                <a:lnTo>
                  <a:pt x="417" y="263"/>
                </a:lnTo>
                <a:lnTo>
                  <a:pt x="415" y="271"/>
                </a:lnTo>
                <a:lnTo>
                  <a:pt x="409" y="277"/>
                </a:lnTo>
                <a:lnTo>
                  <a:pt x="407" y="283"/>
                </a:lnTo>
                <a:lnTo>
                  <a:pt x="415" y="279"/>
                </a:lnTo>
                <a:lnTo>
                  <a:pt x="422" y="269"/>
                </a:lnTo>
                <a:lnTo>
                  <a:pt x="426" y="267"/>
                </a:lnTo>
                <a:lnTo>
                  <a:pt x="434" y="267"/>
                </a:lnTo>
                <a:lnTo>
                  <a:pt x="442" y="260"/>
                </a:lnTo>
                <a:lnTo>
                  <a:pt x="444" y="260"/>
                </a:lnTo>
                <a:lnTo>
                  <a:pt x="442" y="263"/>
                </a:lnTo>
                <a:lnTo>
                  <a:pt x="415" y="286"/>
                </a:lnTo>
                <a:lnTo>
                  <a:pt x="369" y="311"/>
                </a:lnTo>
                <a:lnTo>
                  <a:pt x="351" y="321"/>
                </a:lnTo>
                <a:close/>
                <a:moveTo>
                  <a:pt x="376" y="311"/>
                </a:moveTo>
                <a:lnTo>
                  <a:pt x="376" y="311"/>
                </a:lnTo>
                <a:lnTo>
                  <a:pt x="378" y="311"/>
                </a:lnTo>
                <a:lnTo>
                  <a:pt x="388" y="306"/>
                </a:lnTo>
                <a:lnTo>
                  <a:pt x="396" y="298"/>
                </a:lnTo>
                <a:lnTo>
                  <a:pt x="401" y="294"/>
                </a:lnTo>
                <a:lnTo>
                  <a:pt x="394" y="302"/>
                </a:lnTo>
                <a:lnTo>
                  <a:pt x="390" y="306"/>
                </a:lnTo>
                <a:lnTo>
                  <a:pt x="378" y="311"/>
                </a:lnTo>
                <a:lnTo>
                  <a:pt x="376" y="311"/>
                </a:lnTo>
                <a:close/>
                <a:moveTo>
                  <a:pt x="326" y="334"/>
                </a:moveTo>
                <a:lnTo>
                  <a:pt x="326" y="331"/>
                </a:lnTo>
                <a:lnTo>
                  <a:pt x="328" y="325"/>
                </a:lnTo>
                <a:lnTo>
                  <a:pt x="334" y="321"/>
                </a:lnTo>
                <a:lnTo>
                  <a:pt x="334" y="325"/>
                </a:lnTo>
                <a:lnTo>
                  <a:pt x="332" y="329"/>
                </a:lnTo>
                <a:lnTo>
                  <a:pt x="330" y="332"/>
                </a:lnTo>
                <a:lnTo>
                  <a:pt x="326" y="334"/>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3" name="Freeform 21" descr="The state of Pennsylvania shown on the United States map." title="Pennsylvania"/>
          <p:cNvSpPr>
            <a:spLocks/>
          </p:cNvSpPr>
          <p:nvPr/>
        </p:nvSpPr>
        <p:spPr bwMode="auto">
          <a:xfrm>
            <a:off x="6125019" y="2365612"/>
            <a:ext cx="751193" cy="496801"/>
          </a:xfrm>
          <a:custGeom>
            <a:avLst/>
            <a:gdLst>
              <a:gd name="T0" fmla="*/ 151 w 343"/>
              <a:gd name="T1" fmla="*/ 200 h 223"/>
              <a:gd name="T2" fmla="*/ 117 w 343"/>
              <a:gd name="T3" fmla="*/ 206 h 223"/>
              <a:gd name="T4" fmla="*/ 71 w 343"/>
              <a:gd name="T5" fmla="*/ 215 h 223"/>
              <a:gd name="T6" fmla="*/ 28 w 343"/>
              <a:gd name="T7" fmla="*/ 223 h 223"/>
              <a:gd name="T8" fmla="*/ 23 w 343"/>
              <a:gd name="T9" fmla="*/ 190 h 223"/>
              <a:gd name="T10" fmla="*/ 17 w 343"/>
              <a:gd name="T11" fmla="*/ 158 h 223"/>
              <a:gd name="T12" fmla="*/ 11 w 343"/>
              <a:gd name="T13" fmla="*/ 121 h 223"/>
              <a:gd name="T14" fmla="*/ 1 w 343"/>
              <a:gd name="T15" fmla="*/ 69 h 223"/>
              <a:gd name="T16" fmla="*/ 40 w 343"/>
              <a:gd name="T17" fmla="*/ 50 h 223"/>
              <a:gd name="T18" fmla="*/ 86 w 343"/>
              <a:gd name="T19" fmla="*/ 42 h 223"/>
              <a:gd name="T20" fmla="*/ 149 w 343"/>
              <a:gd name="T21" fmla="*/ 29 h 223"/>
              <a:gd name="T22" fmla="*/ 192 w 343"/>
              <a:gd name="T23" fmla="*/ 19 h 223"/>
              <a:gd name="T24" fmla="*/ 236 w 343"/>
              <a:gd name="T25" fmla="*/ 10 h 223"/>
              <a:gd name="T26" fmla="*/ 278 w 343"/>
              <a:gd name="T27" fmla="*/ 0 h 223"/>
              <a:gd name="T28" fmla="*/ 284 w 343"/>
              <a:gd name="T29" fmla="*/ 8 h 223"/>
              <a:gd name="T30" fmla="*/ 291 w 343"/>
              <a:gd name="T31" fmla="*/ 8 h 223"/>
              <a:gd name="T32" fmla="*/ 293 w 343"/>
              <a:gd name="T33" fmla="*/ 12 h 223"/>
              <a:gd name="T34" fmla="*/ 297 w 343"/>
              <a:gd name="T35" fmla="*/ 16 h 223"/>
              <a:gd name="T36" fmla="*/ 299 w 343"/>
              <a:gd name="T37" fmla="*/ 23 h 223"/>
              <a:gd name="T38" fmla="*/ 303 w 343"/>
              <a:gd name="T39" fmla="*/ 29 h 223"/>
              <a:gd name="T40" fmla="*/ 311 w 343"/>
              <a:gd name="T41" fmla="*/ 33 h 223"/>
              <a:gd name="T42" fmla="*/ 316 w 343"/>
              <a:gd name="T43" fmla="*/ 33 h 223"/>
              <a:gd name="T44" fmla="*/ 320 w 343"/>
              <a:gd name="T45" fmla="*/ 35 h 223"/>
              <a:gd name="T46" fmla="*/ 318 w 343"/>
              <a:gd name="T47" fmla="*/ 42 h 223"/>
              <a:gd name="T48" fmla="*/ 316 w 343"/>
              <a:gd name="T49" fmla="*/ 48 h 223"/>
              <a:gd name="T50" fmla="*/ 314 w 343"/>
              <a:gd name="T51" fmla="*/ 58 h 223"/>
              <a:gd name="T52" fmla="*/ 313 w 343"/>
              <a:gd name="T53" fmla="*/ 60 h 223"/>
              <a:gd name="T54" fmla="*/ 309 w 343"/>
              <a:gd name="T55" fmla="*/ 67 h 223"/>
              <a:gd name="T56" fmla="*/ 307 w 343"/>
              <a:gd name="T57" fmla="*/ 71 h 223"/>
              <a:gd name="T58" fmla="*/ 313 w 343"/>
              <a:gd name="T59" fmla="*/ 77 h 223"/>
              <a:gd name="T60" fmla="*/ 311 w 343"/>
              <a:gd name="T61" fmla="*/ 81 h 223"/>
              <a:gd name="T62" fmla="*/ 307 w 343"/>
              <a:gd name="T63" fmla="*/ 85 h 223"/>
              <a:gd name="T64" fmla="*/ 307 w 343"/>
              <a:gd name="T65" fmla="*/ 92 h 223"/>
              <a:gd name="T66" fmla="*/ 309 w 343"/>
              <a:gd name="T67" fmla="*/ 96 h 223"/>
              <a:gd name="T68" fmla="*/ 309 w 343"/>
              <a:gd name="T69" fmla="*/ 100 h 223"/>
              <a:gd name="T70" fmla="*/ 316 w 343"/>
              <a:gd name="T71" fmla="*/ 100 h 223"/>
              <a:gd name="T72" fmla="*/ 320 w 343"/>
              <a:gd name="T73" fmla="*/ 110 h 223"/>
              <a:gd name="T74" fmla="*/ 324 w 343"/>
              <a:gd name="T75" fmla="*/ 110 h 223"/>
              <a:gd name="T76" fmla="*/ 330 w 343"/>
              <a:gd name="T77" fmla="*/ 115 h 223"/>
              <a:gd name="T78" fmla="*/ 341 w 343"/>
              <a:gd name="T79" fmla="*/ 121 h 223"/>
              <a:gd name="T80" fmla="*/ 338 w 343"/>
              <a:gd name="T81" fmla="*/ 127 h 223"/>
              <a:gd name="T82" fmla="*/ 330 w 343"/>
              <a:gd name="T83" fmla="*/ 135 h 223"/>
              <a:gd name="T84" fmla="*/ 326 w 343"/>
              <a:gd name="T85" fmla="*/ 140 h 223"/>
              <a:gd name="T86" fmla="*/ 324 w 343"/>
              <a:gd name="T87" fmla="*/ 144 h 223"/>
              <a:gd name="T88" fmla="*/ 322 w 343"/>
              <a:gd name="T89" fmla="*/ 150 h 223"/>
              <a:gd name="T90" fmla="*/ 314 w 343"/>
              <a:gd name="T91" fmla="*/ 154 h 223"/>
              <a:gd name="T92" fmla="*/ 301 w 343"/>
              <a:gd name="T93" fmla="*/ 158 h 223"/>
              <a:gd name="T94" fmla="*/ 293 w 343"/>
              <a:gd name="T95" fmla="*/ 163 h 223"/>
              <a:gd name="T96" fmla="*/ 272 w 343"/>
              <a:gd name="T97" fmla="*/ 173 h 223"/>
              <a:gd name="T98" fmla="*/ 236 w 343"/>
              <a:gd name="T99" fmla="*/ 181 h 223"/>
              <a:gd name="T100" fmla="*/ 199 w 343"/>
              <a:gd name="T101" fmla="*/ 190 h 22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43"/>
              <a:gd name="T154" fmla="*/ 0 h 223"/>
              <a:gd name="T155" fmla="*/ 343 w 343"/>
              <a:gd name="T156" fmla="*/ 223 h 22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43" h="223">
                <a:moveTo>
                  <a:pt x="199" y="190"/>
                </a:moveTo>
                <a:lnTo>
                  <a:pt x="165" y="196"/>
                </a:lnTo>
                <a:lnTo>
                  <a:pt x="151" y="200"/>
                </a:lnTo>
                <a:lnTo>
                  <a:pt x="147" y="200"/>
                </a:lnTo>
                <a:lnTo>
                  <a:pt x="124" y="206"/>
                </a:lnTo>
                <a:lnTo>
                  <a:pt x="117" y="206"/>
                </a:lnTo>
                <a:lnTo>
                  <a:pt x="92" y="211"/>
                </a:lnTo>
                <a:lnTo>
                  <a:pt x="86" y="213"/>
                </a:lnTo>
                <a:lnTo>
                  <a:pt x="71" y="215"/>
                </a:lnTo>
                <a:lnTo>
                  <a:pt x="63" y="217"/>
                </a:lnTo>
                <a:lnTo>
                  <a:pt x="34" y="223"/>
                </a:lnTo>
                <a:lnTo>
                  <a:pt x="28" y="223"/>
                </a:lnTo>
                <a:lnTo>
                  <a:pt x="25" y="206"/>
                </a:lnTo>
                <a:lnTo>
                  <a:pt x="25" y="202"/>
                </a:lnTo>
                <a:lnTo>
                  <a:pt x="23" y="190"/>
                </a:lnTo>
                <a:lnTo>
                  <a:pt x="19" y="173"/>
                </a:lnTo>
                <a:lnTo>
                  <a:pt x="19" y="169"/>
                </a:lnTo>
                <a:lnTo>
                  <a:pt x="17" y="158"/>
                </a:lnTo>
                <a:lnTo>
                  <a:pt x="15" y="140"/>
                </a:lnTo>
                <a:lnTo>
                  <a:pt x="13" y="138"/>
                </a:lnTo>
                <a:lnTo>
                  <a:pt x="11" y="121"/>
                </a:lnTo>
                <a:lnTo>
                  <a:pt x="5" y="94"/>
                </a:lnTo>
                <a:lnTo>
                  <a:pt x="1" y="69"/>
                </a:lnTo>
                <a:lnTo>
                  <a:pt x="0" y="60"/>
                </a:lnTo>
                <a:lnTo>
                  <a:pt x="36" y="31"/>
                </a:lnTo>
                <a:lnTo>
                  <a:pt x="40" y="50"/>
                </a:lnTo>
                <a:lnTo>
                  <a:pt x="48" y="48"/>
                </a:lnTo>
                <a:lnTo>
                  <a:pt x="78" y="42"/>
                </a:lnTo>
                <a:lnTo>
                  <a:pt x="86" y="42"/>
                </a:lnTo>
                <a:lnTo>
                  <a:pt x="119" y="35"/>
                </a:lnTo>
                <a:lnTo>
                  <a:pt x="124" y="35"/>
                </a:lnTo>
                <a:lnTo>
                  <a:pt x="149" y="29"/>
                </a:lnTo>
                <a:lnTo>
                  <a:pt x="155" y="27"/>
                </a:lnTo>
                <a:lnTo>
                  <a:pt x="190" y="19"/>
                </a:lnTo>
                <a:lnTo>
                  <a:pt x="192" y="19"/>
                </a:lnTo>
                <a:lnTo>
                  <a:pt x="213" y="16"/>
                </a:lnTo>
                <a:lnTo>
                  <a:pt x="234" y="10"/>
                </a:lnTo>
                <a:lnTo>
                  <a:pt x="236" y="10"/>
                </a:lnTo>
                <a:lnTo>
                  <a:pt x="270" y="2"/>
                </a:lnTo>
                <a:lnTo>
                  <a:pt x="274" y="0"/>
                </a:lnTo>
                <a:lnTo>
                  <a:pt x="278" y="0"/>
                </a:lnTo>
                <a:lnTo>
                  <a:pt x="278" y="2"/>
                </a:lnTo>
                <a:lnTo>
                  <a:pt x="282" y="2"/>
                </a:lnTo>
                <a:lnTo>
                  <a:pt x="284" y="8"/>
                </a:lnTo>
                <a:lnTo>
                  <a:pt x="288" y="8"/>
                </a:lnTo>
                <a:lnTo>
                  <a:pt x="290" y="8"/>
                </a:lnTo>
                <a:lnTo>
                  <a:pt x="291" y="8"/>
                </a:lnTo>
                <a:lnTo>
                  <a:pt x="295" y="10"/>
                </a:lnTo>
                <a:lnTo>
                  <a:pt x="293" y="12"/>
                </a:lnTo>
                <a:lnTo>
                  <a:pt x="295" y="12"/>
                </a:lnTo>
                <a:lnTo>
                  <a:pt x="297" y="16"/>
                </a:lnTo>
                <a:lnTo>
                  <a:pt x="297" y="18"/>
                </a:lnTo>
                <a:lnTo>
                  <a:pt x="299" y="21"/>
                </a:lnTo>
                <a:lnTo>
                  <a:pt x="299" y="23"/>
                </a:lnTo>
                <a:lnTo>
                  <a:pt x="299" y="25"/>
                </a:lnTo>
                <a:lnTo>
                  <a:pt x="301" y="27"/>
                </a:lnTo>
                <a:lnTo>
                  <a:pt x="303" y="29"/>
                </a:lnTo>
                <a:lnTo>
                  <a:pt x="307" y="31"/>
                </a:lnTo>
                <a:lnTo>
                  <a:pt x="309" y="31"/>
                </a:lnTo>
                <a:lnTo>
                  <a:pt x="311" y="33"/>
                </a:lnTo>
                <a:lnTo>
                  <a:pt x="313" y="33"/>
                </a:lnTo>
                <a:lnTo>
                  <a:pt x="316" y="33"/>
                </a:lnTo>
                <a:lnTo>
                  <a:pt x="318" y="33"/>
                </a:lnTo>
                <a:lnTo>
                  <a:pt x="320" y="33"/>
                </a:lnTo>
                <a:lnTo>
                  <a:pt x="320" y="35"/>
                </a:lnTo>
                <a:lnTo>
                  <a:pt x="322" y="37"/>
                </a:lnTo>
                <a:lnTo>
                  <a:pt x="322" y="39"/>
                </a:lnTo>
                <a:lnTo>
                  <a:pt x="318" y="42"/>
                </a:lnTo>
                <a:lnTo>
                  <a:pt x="316" y="44"/>
                </a:lnTo>
                <a:lnTo>
                  <a:pt x="316" y="48"/>
                </a:lnTo>
                <a:lnTo>
                  <a:pt x="316" y="50"/>
                </a:lnTo>
                <a:lnTo>
                  <a:pt x="314" y="56"/>
                </a:lnTo>
                <a:lnTo>
                  <a:pt x="314" y="58"/>
                </a:lnTo>
                <a:lnTo>
                  <a:pt x="313" y="60"/>
                </a:lnTo>
                <a:lnTo>
                  <a:pt x="313" y="62"/>
                </a:lnTo>
                <a:lnTo>
                  <a:pt x="313" y="60"/>
                </a:lnTo>
                <a:lnTo>
                  <a:pt x="313" y="62"/>
                </a:lnTo>
                <a:lnTo>
                  <a:pt x="311" y="66"/>
                </a:lnTo>
                <a:lnTo>
                  <a:pt x="309" y="67"/>
                </a:lnTo>
                <a:lnTo>
                  <a:pt x="307" y="67"/>
                </a:lnTo>
                <a:lnTo>
                  <a:pt x="305" y="69"/>
                </a:lnTo>
                <a:lnTo>
                  <a:pt x="307" y="71"/>
                </a:lnTo>
                <a:lnTo>
                  <a:pt x="311" y="75"/>
                </a:lnTo>
                <a:lnTo>
                  <a:pt x="313" y="77"/>
                </a:lnTo>
                <a:lnTo>
                  <a:pt x="311" y="79"/>
                </a:lnTo>
                <a:lnTo>
                  <a:pt x="311" y="81"/>
                </a:lnTo>
                <a:lnTo>
                  <a:pt x="311" y="83"/>
                </a:lnTo>
                <a:lnTo>
                  <a:pt x="311" y="85"/>
                </a:lnTo>
                <a:lnTo>
                  <a:pt x="307" y="85"/>
                </a:lnTo>
                <a:lnTo>
                  <a:pt x="307" y="87"/>
                </a:lnTo>
                <a:lnTo>
                  <a:pt x="307" y="89"/>
                </a:lnTo>
                <a:lnTo>
                  <a:pt x="307" y="92"/>
                </a:lnTo>
                <a:lnTo>
                  <a:pt x="309" y="92"/>
                </a:lnTo>
                <a:lnTo>
                  <a:pt x="307" y="94"/>
                </a:lnTo>
                <a:lnTo>
                  <a:pt x="309" y="96"/>
                </a:lnTo>
                <a:lnTo>
                  <a:pt x="309" y="98"/>
                </a:lnTo>
                <a:lnTo>
                  <a:pt x="309" y="100"/>
                </a:lnTo>
                <a:lnTo>
                  <a:pt x="311" y="100"/>
                </a:lnTo>
                <a:lnTo>
                  <a:pt x="314" y="100"/>
                </a:lnTo>
                <a:lnTo>
                  <a:pt x="316" y="100"/>
                </a:lnTo>
                <a:lnTo>
                  <a:pt x="318" y="102"/>
                </a:lnTo>
                <a:lnTo>
                  <a:pt x="318" y="106"/>
                </a:lnTo>
                <a:lnTo>
                  <a:pt x="320" y="110"/>
                </a:lnTo>
                <a:lnTo>
                  <a:pt x="322" y="110"/>
                </a:lnTo>
                <a:lnTo>
                  <a:pt x="324" y="110"/>
                </a:lnTo>
                <a:lnTo>
                  <a:pt x="328" y="114"/>
                </a:lnTo>
                <a:lnTo>
                  <a:pt x="330" y="115"/>
                </a:lnTo>
                <a:lnTo>
                  <a:pt x="332" y="115"/>
                </a:lnTo>
                <a:lnTo>
                  <a:pt x="336" y="117"/>
                </a:lnTo>
                <a:lnTo>
                  <a:pt x="341" y="121"/>
                </a:lnTo>
                <a:lnTo>
                  <a:pt x="343" y="123"/>
                </a:lnTo>
                <a:lnTo>
                  <a:pt x="341" y="125"/>
                </a:lnTo>
                <a:lnTo>
                  <a:pt x="338" y="127"/>
                </a:lnTo>
                <a:lnTo>
                  <a:pt x="336" y="131"/>
                </a:lnTo>
                <a:lnTo>
                  <a:pt x="332" y="133"/>
                </a:lnTo>
                <a:lnTo>
                  <a:pt x="330" y="135"/>
                </a:lnTo>
                <a:lnTo>
                  <a:pt x="328" y="138"/>
                </a:lnTo>
                <a:lnTo>
                  <a:pt x="326" y="140"/>
                </a:lnTo>
                <a:lnTo>
                  <a:pt x="324" y="140"/>
                </a:lnTo>
                <a:lnTo>
                  <a:pt x="324" y="142"/>
                </a:lnTo>
                <a:lnTo>
                  <a:pt x="324" y="144"/>
                </a:lnTo>
                <a:lnTo>
                  <a:pt x="324" y="148"/>
                </a:lnTo>
                <a:lnTo>
                  <a:pt x="322" y="150"/>
                </a:lnTo>
                <a:lnTo>
                  <a:pt x="320" y="152"/>
                </a:lnTo>
                <a:lnTo>
                  <a:pt x="318" y="152"/>
                </a:lnTo>
                <a:lnTo>
                  <a:pt x="314" y="154"/>
                </a:lnTo>
                <a:lnTo>
                  <a:pt x="311" y="158"/>
                </a:lnTo>
                <a:lnTo>
                  <a:pt x="307" y="158"/>
                </a:lnTo>
                <a:lnTo>
                  <a:pt x="301" y="158"/>
                </a:lnTo>
                <a:lnTo>
                  <a:pt x="297" y="158"/>
                </a:lnTo>
                <a:lnTo>
                  <a:pt x="295" y="160"/>
                </a:lnTo>
                <a:lnTo>
                  <a:pt x="293" y="163"/>
                </a:lnTo>
                <a:lnTo>
                  <a:pt x="293" y="167"/>
                </a:lnTo>
                <a:lnTo>
                  <a:pt x="291" y="169"/>
                </a:lnTo>
                <a:lnTo>
                  <a:pt x="272" y="173"/>
                </a:lnTo>
                <a:lnTo>
                  <a:pt x="266" y="175"/>
                </a:lnTo>
                <a:lnTo>
                  <a:pt x="249" y="179"/>
                </a:lnTo>
                <a:lnTo>
                  <a:pt x="236" y="181"/>
                </a:lnTo>
                <a:lnTo>
                  <a:pt x="224" y="185"/>
                </a:lnTo>
                <a:lnTo>
                  <a:pt x="213" y="186"/>
                </a:lnTo>
                <a:lnTo>
                  <a:pt x="199" y="190"/>
                </a:lnTo>
                <a:close/>
              </a:path>
            </a:pathLst>
          </a:custGeom>
          <a:solidFill>
            <a:srgbClr val="94451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4" name="Freeform 22" descr="This is the state of Connecticut shown in a map of the United States.  The map depicts the prevalence of current cigarette smokers aged 18 and over  " title="Current Cigarette smokers 18 years and over"/>
          <p:cNvSpPr>
            <a:spLocks/>
          </p:cNvSpPr>
          <p:nvPr/>
        </p:nvSpPr>
        <p:spPr bwMode="auto">
          <a:xfrm>
            <a:off x="6948484" y="2249766"/>
            <a:ext cx="219007" cy="222781"/>
          </a:xfrm>
          <a:custGeom>
            <a:avLst/>
            <a:gdLst>
              <a:gd name="T0" fmla="*/ 6 w 100"/>
              <a:gd name="T1" fmla="*/ 62 h 100"/>
              <a:gd name="T2" fmla="*/ 4 w 100"/>
              <a:gd name="T3" fmla="*/ 50 h 100"/>
              <a:gd name="T4" fmla="*/ 0 w 100"/>
              <a:gd name="T5" fmla="*/ 23 h 100"/>
              <a:gd name="T6" fmla="*/ 23 w 100"/>
              <a:gd name="T7" fmla="*/ 18 h 100"/>
              <a:gd name="T8" fmla="*/ 25 w 100"/>
              <a:gd name="T9" fmla="*/ 18 h 100"/>
              <a:gd name="T10" fmla="*/ 34 w 100"/>
              <a:gd name="T11" fmla="*/ 16 h 100"/>
              <a:gd name="T12" fmla="*/ 34 w 100"/>
              <a:gd name="T13" fmla="*/ 18 h 100"/>
              <a:gd name="T14" fmla="*/ 38 w 100"/>
              <a:gd name="T15" fmla="*/ 16 h 100"/>
              <a:gd name="T16" fmla="*/ 38 w 100"/>
              <a:gd name="T17" fmla="*/ 14 h 100"/>
              <a:gd name="T18" fmla="*/ 46 w 100"/>
              <a:gd name="T19" fmla="*/ 12 h 100"/>
              <a:gd name="T20" fmla="*/ 46 w 100"/>
              <a:gd name="T21" fmla="*/ 12 h 100"/>
              <a:gd name="T22" fmla="*/ 48 w 100"/>
              <a:gd name="T23" fmla="*/ 12 h 100"/>
              <a:gd name="T24" fmla="*/ 48 w 100"/>
              <a:gd name="T25" fmla="*/ 12 h 100"/>
              <a:gd name="T26" fmla="*/ 52 w 100"/>
              <a:gd name="T27" fmla="*/ 10 h 100"/>
              <a:gd name="T28" fmla="*/ 71 w 100"/>
              <a:gd name="T29" fmla="*/ 6 h 100"/>
              <a:gd name="T30" fmla="*/ 73 w 100"/>
              <a:gd name="T31" fmla="*/ 4 h 100"/>
              <a:gd name="T32" fmla="*/ 88 w 100"/>
              <a:gd name="T33" fmla="*/ 0 h 100"/>
              <a:gd name="T34" fmla="*/ 88 w 100"/>
              <a:gd name="T35" fmla="*/ 2 h 100"/>
              <a:gd name="T36" fmla="*/ 96 w 100"/>
              <a:gd name="T37" fmla="*/ 22 h 100"/>
              <a:gd name="T38" fmla="*/ 96 w 100"/>
              <a:gd name="T39" fmla="*/ 27 h 100"/>
              <a:gd name="T40" fmla="*/ 98 w 100"/>
              <a:gd name="T41" fmla="*/ 31 h 100"/>
              <a:gd name="T42" fmla="*/ 100 w 100"/>
              <a:gd name="T43" fmla="*/ 45 h 100"/>
              <a:gd name="T44" fmla="*/ 98 w 100"/>
              <a:gd name="T45" fmla="*/ 45 h 100"/>
              <a:gd name="T46" fmla="*/ 100 w 100"/>
              <a:gd name="T47" fmla="*/ 50 h 100"/>
              <a:gd name="T48" fmla="*/ 100 w 100"/>
              <a:gd name="T49" fmla="*/ 50 h 100"/>
              <a:gd name="T50" fmla="*/ 100 w 100"/>
              <a:gd name="T51" fmla="*/ 50 h 100"/>
              <a:gd name="T52" fmla="*/ 79 w 100"/>
              <a:gd name="T53" fmla="*/ 60 h 100"/>
              <a:gd name="T54" fmla="*/ 75 w 100"/>
              <a:gd name="T55" fmla="*/ 60 h 100"/>
              <a:gd name="T56" fmla="*/ 71 w 100"/>
              <a:gd name="T57" fmla="*/ 56 h 100"/>
              <a:gd name="T58" fmla="*/ 73 w 100"/>
              <a:gd name="T59" fmla="*/ 62 h 100"/>
              <a:gd name="T60" fmla="*/ 65 w 100"/>
              <a:gd name="T61" fmla="*/ 66 h 100"/>
              <a:gd name="T62" fmla="*/ 44 w 100"/>
              <a:gd name="T63" fmla="*/ 70 h 100"/>
              <a:gd name="T64" fmla="*/ 36 w 100"/>
              <a:gd name="T65" fmla="*/ 81 h 100"/>
              <a:gd name="T66" fmla="*/ 10 w 100"/>
              <a:gd name="T67" fmla="*/ 100 h 100"/>
              <a:gd name="T68" fmla="*/ 10 w 100"/>
              <a:gd name="T69" fmla="*/ 100 h 100"/>
              <a:gd name="T70" fmla="*/ 4 w 100"/>
              <a:gd name="T71" fmla="*/ 94 h 100"/>
              <a:gd name="T72" fmla="*/ 15 w 100"/>
              <a:gd name="T73" fmla="*/ 83 h 100"/>
              <a:gd name="T74" fmla="*/ 10 w 100"/>
              <a:gd name="T75" fmla="*/ 77 h 100"/>
              <a:gd name="T76" fmla="*/ 10 w 100"/>
              <a:gd name="T77" fmla="*/ 73 h 100"/>
              <a:gd name="T78" fmla="*/ 6 w 100"/>
              <a:gd name="T79" fmla="*/ 62 h 1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0"/>
              <a:gd name="T121" fmla="*/ 0 h 100"/>
              <a:gd name="T122" fmla="*/ 100 w 100"/>
              <a:gd name="T123" fmla="*/ 100 h 1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0" h="100">
                <a:moveTo>
                  <a:pt x="6" y="62"/>
                </a:moveTo>
                <a:lnTo>
                  <a:pt x="4" y="50"/>
                </a:lnTo>
                <a:lnTo>
                  <a:pt x="0" y="23"/>
                </a:lnTo>
                <a:lnTo>
                  <a:pt x="23" y="18"/>
                </a:lnTo>
                <a:lnTo>
                  <a:pt x="25" y="18"/>
                </a:lnTo>
                <a:lnTo>
                  <a:pt x="34" y="16"/>
                </a:lnTo>
                <a:lnTo>
                  <a:pt x="34" y="18"/>
                </a:lnTo>
                <a:lnTo>
                  <a:pt x="38" y="16"/>
                </a:lnTo>
                <a:lnTo>
                  <a:pt x="38" y="14"/>
                </a:lnTo>
                <a:lnTo>
                  <a:pt x="46" y="12"/>
                </a:lnTo>
                <a:lnTo>
                  <a:pt x="48" y="12"/>
                </a:lnTo>
                <a:lnTo>
                  <a:pt x="52" y="10"/>
                </a:lnTo>
                <a:lnTo>
                  <a:pt x="71" y="6"/>
                </a:lnTo>
                <a:lnTo>
                  <a:pt x="73" y="4"/>
                </a:lnTo>
                <a:lnTo>
                  <a:pt x="88" y="0"/>
                </a:lnTo>
                <a:lnTo>
                  <a:pt x="88" y="2"/>
                </a:lnTo>
                <a:lnTo>
                  <a:pt x="96" y="22"/>
                </a:lnTo>
                <a:lnTo>
                  <a:pt x="96" y="27"/>
                </a:lnTo>
                <a:lnTo>
                  <a:pt x="98" y="31"/>
                </a:lnTo>
                <a:lnTo>
                  <a:pt x="100" y="45"/>
                </a:lnTo>
                <a:lnTo>
                  <a:pt x="98" y="45"/>
                </a:lnTo>
                <a:lnTo>
                  <a:pt x="100" y="50"/>
                </a:lnTo>
                <a:lnTo>
                  <a:pt x="79" y="60"/>
                </a:lnTo>
                <a:lnTo>
                  <a:pt x="75" y="60"/>
                </a:lnTo>
                <a:lnTo>
                  <a:pt x="71" y="56"/>
                </a:lnTo>
                <a:lnTo>
                  <a:pt x="73" y="62"/>
                </a:lnTo>
                <a:lnTo>
                  <a:pt x="65" y="66"/>
                </a:lnTo>
                <a:lnTo>
                  <a:pt x="44" y="70"/>
                </a:lnTo>
                <a:lnTo>
                  <a:pt x="36" y="81"/>
                </a:lnTo>
                <a:lnTo>
                  <a:pt x="10" y="100"/>
                </a:lnTo>
                <a:lnTo>
                  <a:pt x="4" y="94"/>
                </a:lnTo>
                <a:lnTo>
                  <a:pt x="15" y="83"/>
                </a:lnTo>
                <a:lnTo>
                  <a:pt x="10" y="77"/>
                </a:lnTo>
                <a:lnTo>
                  <a:pt x="10" y="73"/>
                </a:lnTo>
                <a:lnTo>
                  <a:pt x="6" y="62"/>
                </a:lnTo>
                <a:close/>
              </a:path>
            </a:pathLst>
          </a:custGeom>
          <a:solidFill>
            <a:srgbClr val="FFCC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5" name="Freeform 23" descr="The state of Rhode Island shown on the United States map.Rhode Island"/>
          <p:cNvSpPr>
            <a:spLocks noEditPoints="1"/>
          </p:cNvSpPr>
          <p:nvPr/>
        </p:nvSpPr>
        <p:spPr bwMode="auto">
          <a:xfrm>
            <a:off x="7141210" y="2238627"/>
            <a:ext cx="105123" cy="122529"/>
          </a:xfrm>
          <a:custGeom>
            <a:avLst/>
            <a:gdLst>
              <a:gd name="T0" fmla="*/ 10 w 48"/>
              <a:gd name="T1" fmla="*/ 36 h 55"/>
              <a:gd name="T2" fmla="*/ 8 w 48"/>
              <a:gd name="T3" fmla="*/ 32 h 55"/>
              <a:gd name="T4" fmla="*/ 8 w 48"/>
              <a:gd name="T5" fmla="*/ 27 h 55"/>
              <a:gd name="T6" fmla="*/ 0 w 48"/>
              <a:gd name="T7" fmla="*/ 7 h 55"/>
              <a:gd name="T8" fmla="*/ 18 w 48"/>
              <a:gd name="T9" fmla="*/ 2 h 55"/>
              <a:gd name="T10" fmla="*/ 23 w 48"/>
              <a:gd name="T11" fmla="*/ 0 h 55"/>
              <a:gd name="T12" fmla="*/ 23 w 48"/>
              <a:gd name="T13" fmla="*/ 2 h 55"/>
              <a:gd name="T14" fmla="*/ 25 w 48"/>
              <a:gd name="T15" fmla="*/ 9 h 55"/>
              <a:gd name="T16" fmla="*/ 27 w 48"/>
              <a:gd name="T17" fmla="*/ 7 h 55"/>
              <a:gd name="T18" fmla="*/ 27 w 48"/>
              <a:gd name="T19" fmla="*/ 9 h 55"/>
              <a:gd name="T20" fmla="*/ 29 w 48"/>
              <a:gd name="T21" fmla="*/ 11 h 55"/>
              <a:gd name="T22" fmla="*/ 29 w 48"/>
              <a:gd name="T23" fmla="*/ 13 h 55"/>
              <a:gd name="T24" fmla="*/ 29 w 48"/>
              <a:gd name="T25" fmla="*/ 15 h 55"/>
              <a:gd name="T26" fmla="*/ 31 w 48"/>
              <a:gd name="T27" fmla="*/ 17 h 55"/>
              <a:gd name="T28" fmla="*/ 35 w 48"/>
              <a:gd name="T29" fmla="*/ 17 h 55"/>
              <a:gd name="T30" fmla="*/ 37 w 48"/>
              <a:gd name="T31" fmla="*/ 19 h 55"/>
              <a:gd name="T32" fmla="*/ 35 w 48"/>
              <a:gd name="T33" fmla="*/ 23 h 55"/>
              <a:gd name="T34" fmla="*/ 29 w 48"/>
              <a:gd name="T35" fmla="*/ 19 h 55"/>
              <a:gd name="T36" fmla="*/ 27 w 48"/>
              <a:gd name="T37" fmla="*/ 19 h 55"/>
              <a:gd name="T38" fmla="*/ 29 w 48"/>
              <a:gd name="T39" fmla="*/ 23 h 55"/>
              <a:gd name="T40" fmla="*/ 29 w 48"/>
              <a:gd name="T41" fmla="*/ 27 h 55"/>
              <a:gd name="T42" fmla="*/ 31 w 48"/>
              <a:gd name="T43" fmla="*/ 38 h 55"/>
              <a:gd name="T44" fmla="*/ 29 w 48"/>
              <a:gd name="T45" fmla="*/ 46 h 55"/>
              <a:gd name="T46" fmla="*/ 19 w 48"/>
              <a:gd name="T47" fmla="*/ 53 h 55"/>
              <a:gd name="T48" fmla="*/ 12 w 48"/>
              <a:gd name="T49" fmla="*/ 55 h 55"/>
              <a:gd name="T50" fmla="*/ 12 w 48"/>
              <a:gd name="T51" fmla="*/ 55 h 55"/>
              <a:gd name="T52" fmla="*/ 12 w 48"/>
              <a:gd name="T53" fmla="*/ 55 h 55"/>
              <a:gd name="T54" fmla="*/ 10 w 48"/>
              <a:gd name="T55" fmla="*/ 50 h 55"/>
              <a:gd name="T56" fmla="*/ 12 w 48"/>
              <a:gd name="T57" fmla="*/ 50 h 55"/>
              <a:gd name="T58" fmla="*/ 10 w 48"/>
              <a:gd name="T59" fmla="*/ 36 h 55"/>
              <a:gd name="T60" fmla="*/ 39 w 48"/>
              <a:gd name="T61" fmla="*/ 21 h 55"/>
              <a:gd name="T62" fmla="*/ 42 w 48"/>
              <a:gd name="T63" fmla="*/ 21 h 55"/>
              <a:gd name="T64" fmla="*/ 48 w 48"/>
              <a:gd name="T65" fmla="*/ 32 h 55"/>
              <a:gd name="T66" fmla="*/ 44 w 48"/>
              <a:gd name="T67" fmla="*/ 36 h 55"/>
              <a:gd name="T68" fmla="*/ 39 w 48"/>
              <a:gd name="T69" fmla="*/ 21 h 55"/>
              <a:gd name="T70" fmla="*/ 37 w 48"/>
              <a:gd name="T71" fmla="*/ 27 h 55"/>
              <a:gd name="T72" fmla="*/ 39 w 48"/>
              <a:gd name="T73" fmla="*/ 25 h 55"/>
              <a:gd name="T74" fmla="*/ 41 w 48"/>
              <a:gd name="T75" fmla="*/ 36 h 55"/>
              <a:gd name="T76" fmla="*/ 39 w 48"/>
              <a:gd name="T77" fmla="*/ 36 h 55"/>
              <a:gd name="T78" fmla="*/ 37 w 48"/>
              <a:gd name="T79" fmla="*/ 40 h 55"/>
              <a:gd name="T80" fmla="*/ 37 w 48"/>
              <a:gd name="T81" fmla="*/ 2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8"/>
              <a:gd name="T124" fmla="*/ 0 h 55"/>
              <a:gd name="T125" fmla="*/ 48 w 48"/>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8" h="55">
                <a:moveTo>
                  <a:pt x="10" y="36"/>
                </a:moveTo>
                <a:lnTo>
                  <a:pt x="8" y="32"/>
                </a:lnTo>
                <a:lnTo>
                  <a:pt x="8" y="27"/>
                </a:lnTo>
                <a:lnTo>
                  <a:pt x="0" y="7"/>
                </a:lnTo>
                <a:lnTo>
                  <a:pt x="18" y="2"/>
                </a:lnTo>
                <a:lnTo>
                  <a:pt x="23" y="0"/>
                </a:lnTo>
                <a:lnTo>
                  <a:pt x="23" y="2"/>
                </a:lnTo>
                <a:lnTo>
                  <a:pt x="25" y="9"/>
                </a:lnTo>
                <a:lnTo>
                  <a:pt x="27" y="7"/>
                </a:lnTo>
                <a:lnTo>
                  <a:pt x="27" y="9"/>
                </a:lnTo>
                <a:lnTo>
                  <a:pt x="29" y="11"/>
                </a:lnTo>
                <a:lnTo>
                  <a:pt x="29" y="13"/>
                </a:lnTo>
                <a:lnTo>
                  <a:pt x="29" y="15"/>
                </a:lnTo>
                <a:lnTo>
                  <a:pt x="31" y="17"/>
                </a:lnTo>
                <a:lnTo>
                  <a:pt x="35" y="17"/>
                </a:lnTo>
                <a:lnTo>
                  <a:pt x="37" y="19"/>
                </a:lnTo>
                <a:lnTo>
                  <a:pt x="35" y="23"/>
                </a:lnTo>
                <a:lnTo>
                  <a:pt x="29" y="19"/>
                </a:lnTo>
                <a:lnTo>
                  <a:pt x="27" y="19"/>
                </a:lnTo>
                <a:lnTo>
                  <a:pt x="29" y="23"/>
                </a:lnTo>
                <a:lnTo>
                  <a:pt x="29" y="27"/>
                </a:lnTo>
                <a:lnTo>
                  <a:pt x="31" y="38"/>
                </a:lnTo>
                <a:lnTo>
                  <a:pt x="29" y="46"/>
                </a:lnTo>
                <a:lnTo>
                  <a:pt x="19" y="53"/>
                </a:lnTo>
                <a:lnTo>
                  <a:pt x="12" y="55"/>
                </a:lnTo>
                <a:lnTo>
                  <a:pt x="10" y="50"/>
                </a:lnTo>
                <a:lnTo>
                  <a:pt x="12" y="50"/>
                </a:lnTo>
                <a:lnTo>
                  <a:pt x="10" y="36"/>
                </a:lnTo>
                <a:close/>
                <a:moveTo>
                  <a:pt x="39" y="21"/>
                </a:moveTo>
                <a:lnTo>
                  <a:pt x="42" y="21"/>
                </a:lnTo>
                <a:lnTo>
                  <a:pt x="48" y="32"/>
                </a:lnTo>
                <a:lnTo>
                  <a:pt x="44" y="36"/>
                </a:lnTo>
                <a:lnTo>
                  <a:pt x="39" y="21"/>
                </a:lnTo>
                <a:close/>
                <a:moveTo>
                  <a:pt x="37" y="27"/>
                </a:moveTo>
                <a:lnTo>
                  <a:pt x="39" y="25"/>
                </a:lnTo>
                <a:lnTo>
                  <a:pt x="41" y="36"/>
                </a:lnTo>
                <a:lnTo>
                  <a:pt x="39" y="36"/>
                </a:lnTo>
                <a:lnTo>
                  <a:pt x="37" y="40"/>
                </a:lnTo>
                <a:lnTo>
                  <a:pt x="37" y="27"/>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6" name="Freeform 24" descr="This is the state of New Jersey on a map of the United States.  The  map depicts Cigarette smoking among adults age 18 and over.&#10;" title="Current Cigarette smoking "/>
          <p:cNvSpPr>
            <a:spLocks/>
          </p:cNvSpPr>
          <p:nvPr/>
        </p:nvSpPr>
        <p:spPr bwMode="auto">
          <a:xfrm>
            <a:off x="6792989" y="2452497"/>
            <a:ext cx="168635" cy="383183"/>
          </a:xfrm>
          <a:custGeom>
            <a:avLst/>
            <a:gdLst>
              <a:gd name="T0" fmla="*/ 4 w 77"/>
              <a:gd name="T1" fmla="*/ 126 h 172"/>
              <a:gd name="T2" fmla="*/ 4 w 77"/>
              <a:gd name="T3" fmla="*/ 123 h 172"/>
              <a:gd name="T4" fmla="*/ 6 w 77"/>
              <a:gd name="T5" fmla="*/ 121 h 172"/>
              <a:gd name="T6" fmla="*/ 9 w 77"/>
              <a:gd name="T7" fmla="*/ 115 h 172"/>
              <a:gd name="T8" fmla="*/ 15 w 77"/>
              <a:gd name="T9" fmla="*/ 113 h 172"/>
              <a:gd name="T10" fmla="*/ 19 w 77"/>
              <a:gd name="T11" fmla="*/ 109 h 172"/>
              <a:gd name="T12" fmla="*/ 19 w 77"/>
              <a:gd name="T13" fmla="*/ 105 h 172"/>
              <a:gd name="T14" fmla="*/ 19 w 77"/>
              <a:gd name="T15" fmla="*/ 101 h 172"/>
              <a:gd name="T16" fmla="*/ 21 w 77"/>
              <a:gd name="T17" fmla="*/ 101 h 172"/>
              <a:gd name="T18" fmla="*/ 25 w 77"/>
              <a:gd name="T19" fmla="*/ 96 h 172"/>
              <a:gd name="T20" fmla="*/ 31 w 77"/>
              <a:gd name="T21" fmla="*/ 92 h 172"/>
              <a:gd name="T22" fmla="*/ 36 w 77"/>
              <a:gd name="T23" fmla="*/ 86 h 172"/>
              <a:gd name="T24" fmla="*/ 36 w 77"/>
              <a:gd name="T25" fmla="*/ 82 h 172"/>
              <a:gd name="T26" fmla="*/ 27 w 77"/>
              <a:gd name="T27" fmla="*/ 76 h 172"/>
              <a:gd name="T28" fmla="*/ 23 w 77"/>
              <a:gd name="T29" fmla="*/ 75 h 172"/>
              <a:gd name="T30" fmla="*/ 19 w 77"/>
              <a:gd name="T31" fmla="*/ 71 h 172"/>
              <a:gd name="T32" fmla="*/ 17 w 77"/>
              <a:gd name="T33" fmla="*/ 71 h 172"/>
              <a:gd name="T34" fmla="*/ 13 w 77"/>
              <a:gd name="T35" fmla="*/ 67 h 172"/>
              <a:gd name="T36" fmla="*/ 11 w 77"/>
              <a:gd name="T37" fmla="*/ 61 h 172"/>
              <a:gd name="T38" fmla="*/ 6 w 77"/>
              <a:gd name="T39" fmla="*/ 61 h 172"/>
              <a:gd name="T40" fmla="*/ 4 w 77"/>
              <a:gd name="T41" fmla="*/ 59 h 172"/>
              <a:gd name="T42" fmla="*/ 4 w 77"/>
              <a:gd name="T43" fmla="*/ 57 h 172"/>
              <a:gd name="T44" fmla="*/ 4 w 77"/>
              <a:gd name="T45" fmla="*/ 53 h 172"/>
              <a:gd name="T46" fmla="*/ 2 w 77"/>
              <a:gd name="T47" fmla="*/ 50 h 172"/>
              <a:gd name="T48" fmla="*/ 2 w 77"/>
              <a:gd name="T49" fmla="*/ 46 h 172"/>
              <a:gd name="T50" fmla="*/ 6 w 77"/>
              <a:gd name="T51" fmla="*/ 44 h 172"/>
              <a:gd name="T52" fmla="*/ 6 w 77"/>
              <a:gd name="T53" fmla="*/ 40 h 172"/>
              <a:gd name="T54" fmla="*/ 8 w 77"/>
              <a:gd name="T55" fmla="*/ 38 h 172"/>
              <a:gd name="T56" fmla="*/ 6 w 77"/>
              <a:gd name="T57" fmla="*/ 36 h 172"/>
              <a:gd name="T58" fmla="*/ 0 w 77"/>
              <a:gd name="T59" fmla="*/ 30 h 172"/>
              <a:gd name="T60" fmla="*/ 4 w 77"/>
              <a:gd name="T61" fmla="*/ 28 h 172"/>
              <a:gd name="T62" fmla="*/ 8 w 77"/>
              <a:gd name="T63" fmla="*/ 23 h 172"/>
              <a:gd name="T64" fmla="*/ 8 w 77"/>
              <a:gd name="T65" fmla="*/ 23 h 172"/>
              <a:gd name="T66" fmla="*/ 9 w 77"/>
              <a:gd name="T67" fmla="*/ 19 h 172"/>
              <a:gd name="T68" fmla="*/ 11 w 77"/>
              <a:gd name="T69" fmla="*/ 11 h 172"/>
              <a:gd name="T70" fmla="*/ 11 w 77"/>
              <a:gd name="T71" fmla="*/ 5 h 172"/>
              <a:gd name="T72" fmla="*/ 13 w 77"/>
              <a:gd name="T73" fmla="*/ 3 h 172"/>
              <a:gd name="T74" fmla="*/ 38 w 77"/>
              <a:gd name="T75" fmla="*/ 5 h 172"/>
              <a:gd name="T76" fmla="*/ 48 w 77"/>
              <a:gd name="T77" fmla="*/ 9 h 172"/>
              <a:gd name="T78" fmla="*/ 69 w 77"/>
              <a:gd name="T79" fmla="*/ 15 h 172"/>
              <a:gd name="T80" fmla="*/ 69 w 77"/>
              <a:gd name="T81" fmla="*/ 21 h 172"/>
              <a:gd name="T82" fmla="*/ 67 w 77"/>
              <a:gd name="T83" fmla="*/ 32 h 172"/>
              <a:gd name="T84" fmla="*/ 61 w 77"/>
              <a:gd name="T85" fmla="*/ 42 h 172"/>
              <a:gd name="T86" fmla="*/ 59 w 77"/>
              <a:gd name="T87" fmla="*/ 40 h 172"/>
              <a:gd name="T88" fmla="*/ 56 w 77"/>
              <a:gd name="T89" fmla="*/ 53 h 172"/>
              <a:gd name="T90" fmla="*/ 59 w 77"/>
              <a:gd name="T91" fmla="*/ 57 h 172"/>
              <a:gd name="T92" fmla="*/ 75 w 77"/>
              <a:gd name="T93" fmla="*/ 61 h 172"/>
              <a:gd name="T94" fmla="*/ 73 w 77"/>
              <a:gd name="T95" fmla="*/ 78 h 172"/>
              <a:gd name="T96" fmla="*/ 77 w 77"/>
              <a:gd name="T97" fmla="*/ 80 h 172"/>
              <a:gd name="T98" fmla="*/ 73 w 77"/>
              <a:gd name="T99" fmla="*/ 84 h 172"/>
              <a:gd name="T100" fmla="*/ 73 w 77"/>
              <a:gd name="T101" fmla="*/ 96 h 172"/>
              <a:gd name="T102" fmla="*/ 75 w 77"/>
              <a:gd name="T103" fmla="*/ 115 h 172"/>
              <a:gd name="T104" fmla="*/ 71 w 77"/>
              <a:gd name="T105" fmla="*/ 124 h 172"/>
              <a:gd name="T106" fmla="*/ 67 w 77"/>
              <a:gd name="T107" fmla="*/ 126 h 172"/>
              <a:gd name="T108" fmla="*/ 67 w 77"/>
              <a:gd name="T109" fmla="*/ 136 h 172"/>
              <a:gd name="T110" fmla="*/ 59 w 77"/>
              <a:gd name="T111" fmla="*/ 146 h 172"/>
              <a:gd name="T112" fmla="*/ 54 w 77"/>
              <a:gd name="T113" fmla="*/ 167 h 172"/>
              <a:gd name="T114" fmla="*/ 50 w 77"/>
              <a:gd name="T115" fmla="*/ 172 h 172"/>
              <a:gd name="T116" fmla="*/ 48 w 77"/>
              <a:gd name="T117" fmla="*/ 161 h 172"/>
              <a:gd name="T118" fmla="*/ 38 w 77"/>
              <a:gd name="T119" fmla="*/ 157 h 172"/>
              <a:gd name="T120" fmla="*/ 13 w 77"/>
              <a:gd name="T121" fmla="*/ 149 h 172"/>
              <a:gd name="T122" fmla="*/ 4 w 77"/>
              <a:gd name="T123" fmla="*/ 138 h 172"/>
              <a:gd name="T124" fmla="*/ 4 w 77"/>
              <a:gd name="T125" fmla="*/ 126 h 1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7"/>
              <a:gd name="T190" fmla="*/ 0 h 172"/>
              <a:gd name="T191" fmla="*/ 77 w 77"/>
              <a:gd name="T192" fmla="*/ 172 h 17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7" h="172">
                <a:moveTo>
                  <a:pt x="4" y="126"/>
                </a:moveTo>
                <a:lnTo>
                  <a:pt x="4" y="126"/>
                </a:lnTo>
                <a:lnTo>
                  <a:pt x="4" y="124"/>
                </a:lnTo>
                <a:lnTo>
                  <a:pt x="4" y="123"/>
                </a:lnTo>
                <a:lnTo>
                  <a:pt x="6" y="121"/>
                </a:lnTo>
                <a:lnTo>
                  <a:pt x="6" y="119"/>
                </a:lnTo>
                <a:lnTo>
                  <a:pt x="9" y="115"/>
                </a:lnTo>
                <a:lnTo>
                  <a:pt x="13" y="113"/>
                </a:lnTo>
                <a:lnTo>
                  <a:pt x="15" y="113"/>
                </a:lnTo>
                <a:lnTo>
                  <a:pt x="17" y="111"/>
                </a:lnTo>
                <a:lnTo>
                  <a:pt x="19" y="109"/>
                </a:lnTo>
                <a:lnTo>
                  <a:pt x="19" y="105"/>
                </a:lnTo>
                <a:lnTo>
                  <a:pt x="19" y="103"/>
                </a:lnTo>
                <a:lnTo>
                  <a:pt x="19" y="101"/>
                </a:lnTo>
                <a:lnTo>
                  <a:pt x="21" y="101"/>
                </a:lnTo>
                <a:lnTo>
                  <a:pt x="23" y="99"/>
                </a:lnTo>
                <a:lnTo>
                  <a:pt x="25" y="96"/>
                </a:lnTo>
                <a:lnTo>
                  <a:pt x="27" y="94"/>
                </a:lnTo>
                <a:lnTo>
                  <a:pt x="31" y="92"/>
                </a:lnTo>
                <a:lnTo>
                  <a:pt x="33" y="88"/>
                </a:lnTo>
                <a:lnTo>
                  <a:pt x="36" y="86"/>
                </a:lnTo>
                <a:lnTo>
                  <a:pt x="38" y="84"/>
                </a:lnTo>
                <a:lnTo>
                  <a:pt x="36" y="82"/>
                </a:lnTo>
                <a:lnTo>
                  <a:pt x="31" y="78"/>
                </a:lnTo>
                <a:lnTo>
                  <a:pt x="27" y="76"/>
                </a:lnTo>
                <a:lnTo>
                  <a:pt x="25" y="76"/>
                </a:lnTo>
                <a:lnTo>
                  <a:pt x="23" y="75"/>
                </a:lnTo>
                <a:lnTo>
                  <a:pt x="19" y="71"/>
                </a:lnTo>
                <a:lnTo>
                  <a:pt x="17" y="71"/>
                </a:lnTo>
                <a:lnTo>
                  <a:pt x="15" y="71"/>
                </a:lnTo>
                <a:lnTo>
                  <a:pt x="13" y="67"/>
                </a:lnTo>
                <a:lnTo>
                  <a:pt x="13" y="63"/>
                </a:lnTo>
                <a:lnTo>
                  <a:pt x="11" y="61"/>
                </a:lnTo>
                <a:lnTo>
                  <a:pt x="9" y="61"/>
                </a:lnTo>
                <a:lnTo>
                  <a:pt x="6" y="61"/>
                </a:lnTo>
                <a:lnTo>
                  <a:pt x="4" y="61"/>
                </a:lnTo>
                <a:lnTo>
                  <a:pt x="4" y="59"/>
                </a:lnTo>
                <a:lnTo>
                  <a:pt x="4" y="57"/>
                </a:lnTo>
                <a:lnTo>
                  <a:pt x="2" y="55"/>
                </a:lnTo>
                <a:lnTo>
                  <a:pt x="4" y="53"/>
                </a:lnTo>
                <a:lnTo>
                  <a:pt x="2" y="53"/>
                </a:lnTo>
                <a:lnTo>
                  <a:pt x="2" y="50"/>
                </a:lnTo>
                <a:lnTo>
                  <a:pt x="2" y="48"/>
                </a:lnTo>
                <a:lnTo>
                  <a:pt x="2" y="46"/>
                </a:lnTo>
                <a:lnTo>
                  <a:pt x="6" y="46"/>
                </a:lnTo>
                <a:lnTo>
                  <a:pt x="6" y="44"/>
                </a:lnTo>
                <a:lnTo>
                  <a:pt x="6" y="42"/>
                </a:lnTo>
                <a:lnTo>
                  <a:pt x="6" y="40"/>
                </a:lnTo>
                <a:lnTo>
                  <a:pt x="8" y="38"/>
                </a:lnTo>
                <a:lnTo>
                  <a:pt x="6" y="36"/>
                </a:lnTo>
                <a:lnTo>
                  <a:pt x="2" y="32"/>
                </a:lnTo>
                <a:lnTo>
                  <a:pt x="0" y="30"/>
                </a:lnTo>
                <a:lnTo>
                  <a:pt x="2" y="28"/>
                </a:lnTo>
                <a:lnTo>
                  <a:pt x="4" y="28"/>
                </a:lnTo>
                <a:lnTo>
                  <a:pt x="6" y="27"/>
                </a:lnTo>
                <a:lnTo>
                  <a:pt x="8" y="23"/>
                </a:lnTo>
                <a:lnTo>
                  <a:pt x="8" y="21"/>
                </a:lnTo>
                <a:lnTo>
                  <a:pt x="8" y="23"/>
                </a:lnTo>
                <a:lnTo>
                  <a:pt x="8" y="21"/>
                </a:lnTo>
                <a:lnTo>
                  <a:pt x="9" y="19"/>
                </a:lnTo>
                <a:lnTo>
                  <a:pt x="9" y="17"/>
                </a:lnTo>
                <a:lnTo>
                  <a:pt x="11" y="11"/>
                </a:lnTo>
                <a:lnTo>
                  <a:pt x="11" y="9"/>
                </a:lnTo>
                <a:lnTo>
                  <a:pt x="11" y="5"/>
                </a:lnTo>
                <a:lnTo>
                  <a:pt x="13" y="3"/>
                </a:lnTo>
                <a:lnTo>
                  <a:pt x="17" y="0"/>
                </a:lnTo>
                <a:lnTo>
                  <a:pt x="38" y="5"/>
                </a:lnTo>
                <a:lnTo>
                  <a:pt x="46" y="7"/>
                </a:lnTo>
                <a:lnTo>
                  <a:pt x="48" y="9"/>
                </a:lnTo>
                <a:lnTo>
                  <a:pt x="67" y="13"/>
                </a:lnTo>
                <a:lnTo>
                  <a:pt x="69" y="15"/>
                </a:lnTo>
                <a:lnTo>
                  <a:pt x="69" y="19"/>
                </a:lnTo>
                <a:lnTo>
                  <a:pt x="69" y="21"/>
                </a:lnTo>
                <a:lnTo>
                  <a:pt x="67" y="28"/>
                </a:lnTo>
                <a:lnTo>
                  <a:pt x="67" y="32"/>
                </a:lnTo>
                <a:lnTo>
                  <a:pt x="67" y="36"/>
                </a:lnTo>
                <a:lnTo>
                  <a:pt x="61" y="42"/>
                </a:lnTo>
                <a:lnTo>
                  <a:pt x="61" y="36"/>
                </a:lnTo>
                <a:lnTo>
                  <a:pt x="59" y="40"/>
                </a:lnTo>
                <a:lnTo>
                  <a:pt x="57" y="46"/>
                </a:lnTo>
                <a:lnTo>
                  <a:pt x="56" y="53"/>
                </a:lnTo>
                <a:lnTo>
                  <a:pt x="57" y="55"/>
                </a:lnTo>
                <a:lnTo>
                  <a:pt x="59" y="57"/>
                </a:lnTo>
                <a:lnTo>
                  <a:pt x="65" y="55"/>
                </a:lnTo>
                <a:lnTo>
                  <a:pt x="75" y="61"/>
                </a:lnTo>
                <a:lnTo>
                  <a:pt x="77" y="78"/>
                </a:lnTo>
                <a:lnTo>
                  <a:pt x="73" y="78"/>
                </a:lnTo>
                <a:lnTo>
                  <a:pt x="75" y="80"/>
                </a:lnTo>
                <a:lnTo>
                  <a:pt x="77" y="80"/>
                </a:lnTo>
                <a:lnTo>
                  <a:pt x="77" y="82"/>
                </a:lnTo>
                <a:lnTo>
                  <a:pt x="73" y="84"/>
                </a:lnTo>
                <a:lnTo>
                  <a:pt x="75" y="84"/>
                </a:lnTo>
                <a:lnTo>
                  <a:pt x="73" y="96"/>
                </a:lnTo>
                <a:lnTo>
                  <a:pt x="77" y="107"/>
                </a:lnTo>
                <a:lnTo>
                  <a:pt x="75" y="115"/>
                </a:lnTo>
                <a:lnTo>
                  <a:pt x="71" y="121"/>
                </a:lnTo>
                <a:lnTo>
                  <a:pt x="71" y="124"/>
                </a:lnTo>
                <a:lnTo>
                  <a:pt x="65" y="124"/>
                </a:lnTo>
                <a:lnTo>
                  <a:pt x="67" y="126"/>
                </a:lnTo>
                <a:lnTo>
                  <a:pt x="65" y="132"/>
                </a:lnTo>
                <a:lnTo>
                  <a:pt x="67" y="136"/>
                </a:lnTo>
                <a:lnTo>
                  <a:pt x="57" y="146"/>
                </a:lnTo>
                <a:lnTo>
                  <a:pt x="59" y="146"/>
                </a:lnTo>
                <a:lnTo>
                  <a:pt x="59" y="147"/>
                </a:lnTo>
                <a:lnTo>
                  <a:pt x="54" y="167"/>
                </a:lnTo>
                <a:lnTo>
                  <a:pt x="50" y="171"/>
                </a:lnTo>
                <a:lnTo>
                  <a:pt x="50" y="172"/>
                </a:lnTo>
                <a:lnTo>
                  <a:pt x="46" y="172"/>
                </a:lnTo>
                <a:lnTo>
                  <a:pt x="48" y="161"/>
                </a:lnTo>
                <a:lnTo>
                  <a:pt x="44" y="157"/>
                </a:lnTo>
                <a:lnTo>
                  <a:pt x="38" y="157"/>
                </a:lnTo>
                <a:lnTo>
                  <a:pt x="33" y="159"/>
                </a:lnTo>
                <a:lnTo>
                  <a:pt x="13" y="149"/>
                </a:lnTo>
                <a:lnTo>
                  <a:pt x="4" y="144"/>
                </a:lnTo>
                <a:lnTo>
                  <a:pt x="4" y="138"/>
                </a:lnTo>
                <a:lnTo>
                  <a:pt x="0" y="134"/>
                </a:lnTo>
                <a:lnTo>
                  <a:pt x="4" y="126"/>
                </a:lnTo>
                <a:close/>
              </a:path>
            </a:pathLst>
          </a:custGeom>
          <a:solidFill>
            <a:srgbClr val="FFCC66"/>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7" name="Freeform 25" descr="The state of IN shown on the United States map." title="IN"/>
          <p:cNvSpPr>
            <a:spLocks/>
          </p:cNvSpPr>
          <p:nvPr/>
        </p:nvSpPr>
        <p:spPr bwMode="auto">
          <a:xfrm>
            <a:off x="5279654" y="2615127"/>
            <a:ext cx="402972" cy="692848"/>
          </a:xfrm>
          <a:custGeom>
            <a:avLst/>
            <a:gdLst>
              <a:gd name="T0" fmla="*/ 99 w 184"/>
              <a:gd name="T1" fmla="*/ 272 h 311"/>
              <a:gd name="T2" fmla="*/ 94 w 184"/>
              <a:gd name="T3" fmla="*/ 276 h 311"/>
              <a:gd name="T4" fmla="*/ 94 w 184"/>
              <a:gd name="T5" fmla="*/ 280 h 311"/>
              <a:gd name="T6" fmla="*/ 92 w 184"/>
              <a:gd name="T7" fmla="*/ 290 h 311"/>
              <a:gd name="T8" fmla="*/ 86 w 184"/>
              <a:gd name="T9" fmla="*/ 297 h 311"/>
              <a:gd name="T10" fmla="*/ 84 w 184"/>
              <a:gd name="T11" fmla="*/ 293 h 311"/>
              <a:gd name="T12" fmla="*/ 75 w 184"/>
              <a:gd name="T13" fmla="*/ 288 h 311"/>
              <a:gd name="T14" fmla="*/ 63 w 184"/>
              <a:gd name="T15" fmla="*/ 293 h 311"/>
              <a:gd name="T16" fmla="*/ 55 w 184"/>
              <a:gd name="T17" fmla="*/ 303 h 311"/>
              <a:gd name="T18" fmla="*/ 42 w 184"/>
              <a:gd name="T19" fmla="*/ 295 h 311"/>
              <a:gd name="T20" fmla="*/ 30 w 184"/>
              <a:gd name="T21" fmla="*/ 299 h 311"/>
              <a:gd name="T22" fmla="*/ 25 w 184"/>
              <a:gd name="T23" fmla="*/ 299 h 311"/>
              <a:gd name="T24" fmla="*/ 15 w 184"/>
              <a:gd name="T25" fmla="*/ 301 h 311"/>
              <a:gd name="T26" fmla="*/ 11 w 184"/>
              <a:gd name="T27" fmla="*/ 305 h 311"/>
              <a:gd name="T28" fmla="*/ 5 w 184"/>
              <a:gd name="T29" fmla="*/ 309 h 311"/>
              <a:gd name="T30" fmla="*/ 2 w 184"/>
              <a:gd name="T31" fmla="*/ 305 h 311"/>
              <a:gd name="T32" fmla="*/ 3 w 184"/>
              <a:gd name="T33" fmla="*/ 301 h 311"/>
              <a:gd name="T34" fmla="*/ 3 w 184"/>
              <a:gd name="T35" fmla="*/ 297 h 311"/>
              <a:gd name="T36" fmla="*/ 3 w 184"/>
              <a:gd name="T37" fmla="*/ 291 h 311"/>
              <a:gd name="T38" fmla="*/ 3 w 184"/>
              <a:gd name="T39" fmla="*/ 288 h 311"/>
              <a:gd name="T40" fmla="*/ 5 w 184"/>
              <a:gd name="T41" fmla="*/ 280 h 311"/>
              <a:gd name="T42" fmla="*/ 9 w 184"/>
              <a:gd name="T43" fmla="*/ 272 h 311"/>
              <a:gd name="T44" fmla="*/ 13 w 184"/>
              <a:gd name="T45" fmla="*/ 272 h 311"/>
              <a:gd name="T46" fmla="*/ 17 w 184"/>
              <a:gd name="T47" fmla="*/ 259 h 311"/>
              <a:gd name="T48" fmla="*/ 23 w 184"/>
              <a:gd name="T49" fmla="*/ 255 h 311"/>
              <a:gd name="T50" fmla="*/ 23 w 184"/>
              <a:gd name="T51" fmla="*/ 247 h 311"/>
              <a:gd name="T52" fmla="*/ 28 w 184"/>
              <a:gd name="T53" fmla="*/ 236 h 311"/>
              <a:gd name="T54" fmla="*/ 26 w 184"/>
              <a:gd name="T55" fmla="*/ 226 h 311"/>
              <a:gd name="T56" fmla="*/ 23 w 184"/>
              <a:gd name="T57" fmla="*/ 218 h 311"/>
              <a:gd name="T58" fmla="*/ 17 w 184"/>
              <a:gd name="T59" fmla="*/ 211 h 311"/>
              <a:gd name="T60" fmla="*/ 21 w 184"/>
              <a:gd name="T61" fmla="*/ 205 h 311"/>
              <a:gd name="T62" fmla="*/ 19 w 184"/>
              <a:gd name="T63" fmla="*/ 197 h 311"/>
              <a:gd name="T64" fmla="*/ 21 w 184"/>
              <a:gd name="T65" fmla="*/ 174 h 311"/>
              <a:gd name="T66" fmla="*/ 13 w 184"/>
              <a:gd name="T67" fmla="*/ 90 h 311"/>
              <a:gd name="T68" fmla="*/ 5 w 184"/>
              <a:gd name="T69" fmla="*/ 19 h 311"/>
              <a:gd name="T70" fmla="*/ 23 w 184"/>
              <a:gd name="T71" fmla="*/ 25 h 311"/>
              <a:gd name="T72" fmla="*/ 86 w 184"/>
              <a:gd name="T73" fmla="*/ 7 h 311"/>
              <a:gd name="T74" fmla="*/ 153 w 184"/>
              <a:gd name="T75" fmla="*/ 0 h 311"/>
              <a:gd name="T76" fmla="*/ 161 w 184"/>
              <a:gd name="T77" fmla="*/ 34 h 311"/>
              <a:gd name="T78" fmla="*/ 167 w 184"/>
              <a:gd name="T79" fmla="*/ 84 h 311"/>
              <a:gd name="T80" fmla="*/ 174 w 184"/>
              <a:gd name="T81" fmla="*/ 147 h 311"/>
              <a:gd name="T82" fmla="*/ 180 w 184"/>
              <a:gd name="T83" fmla="*/ 194 h 311"/>
              <a:gd name="T84" fmla="*/ 178 w 184"/>
              <a:gd name="T85" fmla="*/ 201 h 311"/>
              <a:gd name="T86" fmla="*/ 178 w 184"/>
              <a:gd name="T87" fmla="*/ 209 h 311"/>
              <a:gd name="T88" fmla="*/ 182 w 184"/>
              <a:gd name="T89" fmla="*/ 217 h 311"/>
              <a:gd name="T90" fmla="*/ 163 w 184"/>
              <a:gd name="T91" fmla="*/ 226 h 311"/>
              <a:gd name="T92" fmla="*/ 147 w 184"/>
              <a:gd name="T93" fmla="*/ 226 h 311"/>
              <a:gd name="T94" fmla="*/ 147 w 184"/>
              <a:gd name="T95" fmla="*/ 242 h 311"/>
              <a:gd name="T96" fmla="*/ 138 w 184"/>
              <a:gd name="T97" fmla="*/ 259 h 311"/>
              <a:gd name="T98" fmla="*/ 128 w 184"/>
              <a:gd name="T99" fmla="*/ 265 h 311"/>
              <a:gd name="T100" fmla="*/ 121 w 184"/>
              <a:gd name="T101" fmla="*/ 282 h 311"/>
              <a:gd name="T102" fmla="*/ 107 w 184"/>
              <a:gd name="T103" fmla="*/ 282 h 31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4"/>
              <a:gd name="T157" fmla="*/ 0 h 311"/>
              <a:gd name="T158" fmla="*/ 184 w 184"/>
              <a:gd name="T159" fmla="*/ 311 h 31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4" h="311">
                <a:moveTo>
                  <a:pt x="99" y="272"/>
                </a:moveTo>
                <a:lnTo>
                  <a:pt x="99" y="270"/>
                </a:lnTo>
                <a:lnTo>
                  <a:pt x="98" y="270"/>
                </a:lnTo>
                <a:lnTo>
                  <a:pt x="98" y="272"/>
                </a:lnTo>
                <a:lnTo>
                  <a:pt x="99" y="272"/>
                </a:lnTo>
                <a:lnTo>
                  <a:pt x="101" y="274"/>
                </a:lnTo>
                <a:lnTo>
                  <a:pt x="99" y="274"/>
                </a:lnTo>
                <a:lnTo>
                  <a:pt x="98" y="276"/>
                </a:lnTo>
                <a:lnTo>
                  <a:pt x="94" y="276"/>
                </a:lnTo>
                <a:lnTo>
                  <a:pt x="94" y="278"/>
                </a:lnTo>
                <a:lnTo>
                  <a:pt x="96" y="278"/>
                </a:lnTo>
                <a:lnTo>
                  <a:pt x="96" y="280"/>
                </a:lnTo>
                <a:lnTo>
                  <a:pt x="94" y="280"/>
                </a:lnTo>
                <a:lnTo>
                  <a:pt x="92" y="282"/>
                </a:lnTo>
                <a:lnTo>
                  <a:pt x="90" y="284"/>
                </a:lnTo>
                <a:lnTo>
                  <a:pt x="90" y="286"/>
                </a:lnTo>
                <a:lnTo>
                  <a:pt x="92" y="290"/>
                </a:lnTo>
                <a:lnTo>
                  <a:pt x="92" y="291"/>
                </a:lnTo>
                <a:lnTo>
                  <a:pt x="90" y="291"/>
                </a:lnTo>
                <a:lnTo>
                  <a:pt x="88" y="291"/>
                </a:lnTo>
                <a:lnTo>
                  <a:pt x="86" y="297"/>
                </a:lnTo>
                <a:lnTo>
                  <a:pt x="84" y="297"/>
                </a:lnTo>
                <a:lnTo>
                  <a:pt x="84" y="293"/>
                </a:lnTo>
                <a:lnTo>
                  <a:pt x="82" y="293"/>
                </a:lnTo>
                <a:lnTo>
                  <a:pt x="80" y="295"/>
                </a:lnTo>
                <a:lnTo>
                  <a:pt x="78" y="295"/>
                </a:lnTo>
                <a:lnTo>
                  <a:pt x="75" y="290"/>
                </a:lnTo>
                <a:lnTo>
                  <a:pt x="75" y="288"/>
                </a:lnTo>
                <a:lnTo>
                  <a:pt x="71" y="290"/>
                </a:lnTo>
                <a:lnTo>
                  <a:pt x="69" y="291"/>
                </a:lnTo>
                <a:lnTo>
                  <a:pt x="69" y="293"/>
                </a:lnTo>
                <a:lnTo>
                  <a:pt x="65" y="293"/>
                </a:lnTo>
                <a:lnTo>
                  <a:pt x="63" y="293"/>
                </a:lnTo>
                <a:lnTo>
                  <a:pt x="63" y="295"/>
                </a:lnTo>
                <a:lnTo>
                  <a:pt x="61" y="303"/>
                </a:lnTo>
                <a:lnTo>
                  <a:pt x="59" y="305"/>
                </a:lnTo>
                <a:lnTo>
                  <a:pt x="57" y="305"/>
                </a:lnTo>
                <a:lnTo>
                  <a:pt x="55" y="303"/>
                </a:lnTo>
                <a:lnTo>
                  <a:pt x="55" y="301"/>
                </a:lnTo>
                <a:lnTo>
                  <a:pt x="51" y="301"/>
                </a:lnTo>
                <a:lnTo>
                  <a:pt x="50" y="299"/>
                </a:lnTo>
                <a:lnTo>
                  <a:pt x="46" y="297"/>
                </a:lnTo>
                <a:lnTo>
                  <a:pt x="42" y="295"/>
                </a:lnTo>
                <a:lnTo>
                  <a:pt x="38" y="295"/>
                </a:lnTo>
                <a:lnTo>
                  <a:pt x="34" y="297"/>
                </a:lnTo>
                <a:lnTo>
                  <a:pt x="28" y="293"/>
                </a:lnTo>
                <a:lnTo>
                  <a:pt x="28" y="297"/>
                </a:lnTo>
                <a:lnTo>
                  <a:pt x="30" y="299"/>
                </a:lnTo>
                <a:lnTo>
                  <a:pt x="30" y="301"/>
                </a:lnTo>
                <a:lnTo>
                  <a:pt x="30" y="303"/>
                </a:lnTo>
                <a:lnTo>
                  <a:pt x="26" y="305"/>
                </a:lnTo>
                <a:lnTo>
                  <a:pt x="25" y="305"/>
                </a:lnTo>
                <a:lnTo>
                  <a:pt x="25" y="299"/>
                </a:lnTo>
                <a:lnTo>
                  <a:pt x="23" y="299"/>
                </a:lnTo>
                <a:lnTo>
                  <a:pt x="23" y="301"/>
                </a:lnTo>
                <a:lnTo>
                  <a:pt x="21" y="301"/>
                </a:lnTo>
                <a:lnTo>
                  <a:pt x="17" y="303"/>
                </a:lnTo>
                <a:lnTo>
                  <a:pt x="15" y="301"/>
                </a:lnTo>
                <a:lnTo>
                  <a:pt x="11" y="299"/>
                </a:lnTo>
                <a:lnTo>
                  <a:pt x="9" y="301"/>
                </a:lnTo>
                <a:lnTo>
                  <a:pt x="9" y="303"/>
                </a:lnTo>
                <a:lnTo>
                  <a:pt x="11" y="305"/>
                </a:lnTo>
                <a:lnTo>
                  <a:pt x="11" y="307"/>
                </a:lnTo>
                <a:lnTo>
                  <a:pt x="11" y="309"/>
                </a:lnTo>
                <a:lnTo>
                  <a:pt x="9" y="311"/>
                </a:lnTo>
                <a:lnTo>
                  <a:pt x="5" y="309"/>
                </a:lnTo>
                <a:lnTo>
                  <a:pt x="2" y="309"/>
                </a:lnTo>
                <a:lnTo>
                  <a:pt x="2" y="307"/>
                </a:lnTo>
                <a:lnTo>
                  <a:pt x="3" y="307"/>
                </a:lnTo>
                <a:lnTo>
                  <a:pt x="5" y="307"/>
                </a:lnTo>
                <a:lnTo>
                  <a:pt x="2" y="305"/>
                </a:lnTo>
                <a:lnTo>
                  <a:pt x="0" y="303"/>
                </a:lnTo>
                <a:lnTo>
                  <a:pt x="0" y="301"/>
                </a:lnTo>
                <a:lnTo>
                  <a:pt x="3" y="303"/>
                </a:lnTo>
                <a:lnTo>
                  <a:pt x="5" y="301"/>
                </a:lnTo>
                <a:lnTo>
                  <a:pt x="3" y="301"/>
                </a:lnTo>
                <a:lnTo>
                  <a:pt x="2" y="301"/>
                </a:lnTo>
                <a:lnTo>
                  <a:pt x="2" y="299"/>
                </a:lnTo>
                <a:lnTo>
                  <a:pt x="3" y="299"/>
                </a:lnTo>
                <a:lnTo>
                  <a:pt x="3" y="297"/>
                </a:lnTo>
                <a:lnTo>
                  <a:pt x="5" y="295"/>
                </a:lnTo>
                <a:lnTo>
                  <a:pt x="3" y="293"/>
                </a:lnTo>
                <a:lnTo>
                  <a:pt x="3" y="291"/>
                </a:lnTo>
                <a:lnTo>
                  <a:pt x="3" y="290"/>
                </a:lnTo>
                <a:lnTo>
                  <a:pt x="7" y="290"/>
                </a:lnTo>
                <a:lnTo>
                  <a:pt x="7" y="288"/>
                </a:lnTo>
                <a:lnTo>
                  <a:pt x="3" y="288"/>
                </a:lnTo>
                <a:lnTo>
                  <a:pt x="5" y="284"/>
                </a:lnTo>
                <a:lnTo>
                  <a:pt x="7" y="284"/>
                </a:lnTo>
                <a:lnTo>
                  <a:pt x="9" y="282"/>
                </a:lnTo>
                <a:lnTo>
                  <a:pt x="5" y="280"/>
                </a:lnTo>
                <a:lnTo>
                  <a:pt x="5" y="276"/>
                </a:lnTo>
                <a:lnTo>
                  <a:pt x="7" y="272"/>
                </a:lnTo>
                <a:lnTo>
                  <a:pt x="9" y="272"/>
                </a:lnTo>
                <a:lnTo>
                  <a:pt x="9" y="270"/>
                </a:lnTo>
                <a:lnTo>
                  <a:pt x="11" y="270"/>
                </a:lnTo>
                <a:lnTo>
                  <a:pt x="11" y="272"/>
                </a:lnTo>
                <a:lnTo>
                  <a:pt x="13" y="272"/>
                </a:lnTo>
                <a:lnTo>
                  <a:pt x="13" y="268"/>
                </a:lnTo>
                <a:lnTo>
                  <a:pt x="15" y="265"/>
                </a:lnTo>
                <a:lnTo>
                  <a:pt x="17" y="263"/>
                </a:lnTo>
                <a:lnTo>
                  <a:pt x="17" y="261"/>
                </a:lnTo>
                <a:lnTo>
                  <a:pt x="17" y="259"/>
                </a:lnTo>
                <a:lnTo>
                  <a:pt x="21" y="257"/>
                </a:lnTo>
                <a:lnTo>
                  <a:pt x="21" y="255"/>
                </a:lnTo>
                <a:lnTo>
                  <a:pt x="23" y="255"/>
                </a:lnTo>
                <a:lnTo>
                  <a:pt x="21" y="253"/>
                </a:lnTo>
                <a:lnTo>
                  <a:pt x="21" y="251"/>
                </a:lnTo>
                <a:lnTo>
                  <a:pt x="23" y="249"/>
                </a:lnTo>
                <a:lnTo>
                  <a:pt x="23" y="247"/>
                </a:lnTo>
                <a:lnTo>
                  <a:pt x="23" y="245"/>
                </a:lnTo>
                <a:lnTo>
                  <a:pt x="25" y="243"/>
                </a:lnTo>
                <a:lnTo>
                  <a:pt x="26" y="242"/>
                </a:lnTo>
                <a:lnTo>
                  <a:pt x="28" y="238"/>
                </a:lnTo>
                <a:lnTo>
                  <a:pt x="28" y="236"/>
                </a:lnTo>
                <a:lnTo>
                  <a:pt x="28" y="234"/>
                </a:lnTo>
                <a:lnTo>
                  <a:pt x="25" y="228"/>
                </a:lnTo>
                <a:lnTo>
                  <a:pt x="26" y="226"/>
                </a:lnTo>
                <a:lnTo>
                  <a:pt x="26" y="224"/>
                </a:lnTo>
                <a:lnTo>
                  <a:pt x="26" y="220"/>
                </a:lnTo>
                <a:lnTo>
                  <a:pt x="25" y="220"/>
                </a:lnTo>
                <a:lnTo>
                  <a:pt x="23" y="218"/>
                </a:lnTo>
                <a:lnTo>
                  <a:pt x="23" y="215"/>
                </a:lnTo>
                <a:lnTo>
                  <a:pt x="21" y="213"/>
                </a:lnTo>
                <a:lnTo>
                  <a:pt x="19" y="213"/>
                </a:lnTo>
                <a:lnTo>
                  <a:pt x="19" y="211"/>
                </a:lnTo>
                <a:lnTo>
                  <a:pt x="17" y="211"/>
                </a:lnTo>
                <a:lnTo>
                  <a:pt x="17" y="209"/>
                </a:lnTo>
                <a:lnTo>
                  <a:pt x="19" y="207"/>
                </a:lnTo>
                <a:lnTo>
                  <a:pt x="21" y="205"/>
                </a:lnTo>
                <a:lnTo>
                  <a:pt x="21" y="203"/>
                </a:lnTo>
                <a:lnTo>
                  <a:pt x="21" y="201"/>
                </a:lnTo>
                <a:lnTo>
                  <a:pt x="19" y="199"/>
                </a:lnTo>
                <a:lnTo>
                  <a:pt x="19" y="197"/>
                </a:lnTo>
                <a:lnTo>
                  <a:pt x="19" y="194"/>
                </a:lnTo>
                <a:lnTo>
                  <a:pt x="23" y="194"/>
                </a:lnTo>
                <a:lnTo>
                  <a:pt x="23" y="184"/>
                </a:lnTo>
                <a:lnTo>
                  <a:pt x="21" y="174"/>
                </a:lnTo>
                <a:lnTo>
                  <a:pt x="19" y="153"/>
                </a:lnTo>
                <a:lnTo>
                  <a:pt x="17" y="134"/>
                </a:lnTo>
                <a:lnTo>
                  <a:pt x="15" y="109"/>
                </a:lnTo>
                <a:lnTo>
                  <a:pt x="13" y="90"/>
                </a:lnTo>
                <a:lnTo>
                  <a:pt x="11" y="71"/>
                </a:lnTo>
                <a:lnTo>
                  <a:pt x="9" y="59"/>
                </a:lnTo>
                <a:lnTo>
                  <a:pt x="9" y="50"/>
                </a:lnTo>
                <a:lnTo>
                  <a:pt x="7" y="38"/>
                </a:lnTo>
                <a:lnTo>
                  <a:pt x="5" y="19"/>
                </a:lnTo>
                <a:lnTo>
                  <a:pt x="11" y="23"/>
                </a:lnTo>
                <a:lnTo>
                  <a:pt x="13" y="23"/>
                </a:lnTo>
                <a:lnTo>
                  <a:pt x="11" y="23"/>
                </a:lnTo>
                <a:lnTo>
                  <a:pt x="15" y="25"/>
                </a:lnTo>
                <a:lnTo>
                  <a:pt x="23" y="25"/>
                </a:lnTo>
                <a:lnTo>
                  <a:pt x="38" y="17"/>
                </a:lnTo>
                <a:lnTo>
                  <a:pt x="44" y="13"/>
                </a:lnTo>
                <a:lnTo>
                  <a:pt x="61" y="11"/>
                </a:lnTo>
                <a:lnTo>
                  <a:pt x="76" y="9"/>
                </a:lnTo>
                <a:lnTo>
                  <a:pt x="86" y="7"/>
                </a:lnTo>
                <a:lnTo>
                  <a:pt x="101" y="5"/>
                </a:lnTo>
                <a:lnTo>
                  <a:pt x="109" y="5"/>
                </a:lnTo>
                <a:lnTo>
                  <a:pt x="128" y="3"/>
                </a:lnTo>
                <a:lnTo>
                  <a:pt x="134" y="2"/>
                </a:lnTo>
                <a:lnTo>
                  <a:pt x="153" y="0"/>
                </a:lnTo>
                <a:lnTo>
                  <a:pt x="155" y="0"/>
                </a:lnTo>
                <a:lnTo>
                  <a:pt x="157" y="3"/>
                </a:lnTo>
                <a:lnTo>
                  <a:pt x="157" y="17"/>
                </a:lnTo>
                <a:lnTo>
                  <a:pt x="159" y="25"/>
                </a:lnTo>
                <a:lnTo>
                  <a:pt x="161" y="34"/>
                </a:lnTo>
                <a:lnTo>
                  <a:pt x="161" y="36"/>
                </a:lnTo>
                <a:lnTo>
                  <a:pt x="163" y="55"/>
                </a:lnTo>
                <a:lnTo>
                  <a:pt x="163" y="59"/>
                </a:lnTo>
                <a:lnTo>
                  <a:pt x="165" y="74"/>
                </a:lnTo>
                <a:lnTo>
                  <a:pt x="167" y="84"/>
                </a:lnTo>
                <a:lnTo>
                  <a:pt x="169" y="101"/>
                </a:lnTo>
                <a:lnTo>
                  <a:pt x="169" y="105"/>
                </a:lnTo>
                <a:lnTo>
                  <a:pt x="172" y="126"/>
                </a:lnTo>
                <a:lnTo>
                  <a:pt x="172" y="134"/>
                </a:lnTo>
                <a:lnTo>
                  <a:pt x="174" y="147"/>
                </a:lnTo>
                <a:lnTo>
                  <a:pt x="176" y="159"/>
                </a:lnTo>
                <a:lnTo>
                  <a:pt x="176" y="163"/>
                </a:lnTo>
                <a:lnTo>
                  <a:pt x="178" y="178"/>
                </a:lnTo>
                <a:lnTo>
                  <a:pt x="180" y="194"/>
                </a:lnTo>
                <a:lnTo>
                  <a:pt x="178" y="194"/>
                </a:lnTo>
                <a:lnTo>
                  <a:pt x="176" y="197"/>
                </a:lnTo>
                <a:lnTo>
                  <a:pt x="176" y="199"/>
                </a:lnTo>
                <a:lnTo>
                  <a:pt x="178" y="201"/>
                </a:lnTo>
                <a:lnTo>
                  <a:pt x="180" y="203"/>
                </a:lnTo>
                <a:lnTo>
                  <a:pt x="178" y="205"/>
                </a:lnTo>
                <a:lnTo>
                  <a:pt x="178" y="207"/>
                </a:lnTo>
                <a:lnTo>
                  <a:pt x="178" y="209"/>
                </a:lnTo>
                <a:lnTo>
                  <a:pt x="182" y="209"/>
                </a:lnTo>
                <a:lnTo>
                  <a:pt x="184" y="209"/>
                </a:lnTo>
                <a:lnTo>
                  <a:pt x="184" y="211"/>
                </a:lnTo>
                <a:lnTo>
                  <a:pt x="182" y="213"/>
                </a:lnTo>
                <a:lnTo>
                  <a:pt x="182" y="217"/>
                </a:lnTo>
                <a:lnTo>
                  <a:pt x="172" y="218"/>
                </a:lnTo>
                <a:lnTo>
                  <a:pt x="171" y="220"/>
                </a:lnTo>
                <a:lnTo>
                  <a:pt x="169" y="220"/>
                </a:lnTo>
                <a:lnTo>
                  <a:pt x="167" y="224"/>
                </a:lnTo>
                <a:lnTo>
                  <a:pt x="163" y="226"/>
                </a:lnTo>
                <a:lnTo>
                  <a:pt x="161" y="226"/>
                </a:lnTo>
                <a:lnTo>
                  <a:pt x="157" y="222"/>
                </a:lnTo>
                <a:lnTo>
                  <a:pt x="153" y="224"/>
                </a:lnTo>
                <a:lnTo>
                  <a:pt x="149" y="224"/>
                </a:lnTo>
                <a:lnTo>
                  <a:pt x="147" y="226"/>
                </a:lnTo>
                <a:lnTo>
                  <a:pt x="147" y="228"/>
                </a:lnTo>
                <a:lnTo>
                  <a:pt x="149" y="236"/>
                </a:lnTo>
                <a:lnTo>
                  <a:pt x="149" y="238"/>
                </a:lnTo>
                <a:lnTo>
                  <a:pt x="149" y="240"/>
                </a:lnTo>
                <a:lnTo>
                  <a:pt x="147" y="242"/>
                </a:lnTo>
                <a:lnTo>
                  <a:pt x="146" y="245"/>
                </a:lnTo>
                <a:lnTo>
                  <a:pt x="140" y="247"/>
                </a:lnTo>
                <a:lnTo>
                  <a:pt x="138" y="251"/>
                </a:lnTo>
                <a:lnTo>
                  <a:pt x="138" y="255"/>
                </a:lnTo>
                <a:lnTo>
                  <a:pt x="138" y="259"/>
                </a:lnTo>
                <a:lnTo>
                  <a:pt x="134" y="261"/>
                </a:lnTo>
                <a:lnTo>
                  <a:pt x="132" y="261"/>
                </a:lnTo>
                <a:lnTo>
                  <a:pt x="130" y="261"/>
                </a:lnTo>
                <a:lnTo>
                  <a:pt x="128" y="261"/>
                </a:lnTo>
                <a:lnTo>
                  <a:pt x="128" y="265"/>
                </a:lnTo>
                <a:lnTo>
                  <a:pt x="124" y="268"/>
                </a:lnTo>
                <a:lnTo>
                  <a:pt x="126" y="276"/>
                </a:lnTo>
                <a:lnTo>
                  <a:pt x="124" y="280"/>
                </a:lnTo>
                <a:lnTo>
                  <a:pt x="124" y="282"/>
                </a:lnTo>
                <a:lnTo>
                  <a:pt x="121" y="282"/>
                </a:lnTo>
                <a:lnTo>
                  <a:pt x="119" y="284"/>
                </a:lnTo>
                <a:lnTo>
                  <a:pt x="119" y="286"/>
                </a:lnTo>
                <a:lnTo>
                  <a:pt x="115" y="282"/>
                </a:lnTo>
                <a:lnTo>
                  <a:pt x="111" y="282"/>
                </a:lnTo>
                <a:lnTo>
                  <a:pt x="107" y="282"/>
                </a:lnTo>
                <a:lnTo>
                  <a:pt x="105" y="280"/>
                </a:lnTo>
                <a:lnTo>
                  <a:pt x="103" y="278"/>
                </a:lnTo>
                <a:lnTo>
                  <a:pt x="103" y="272"/>
                </a:lnTo>
                <a:lnTo>
                  <a:pt x="99" y="272"/>
                </a:lnTo>
                <a:close/>
              </a:path>
            </a:pathLst>
          </a:custGeom>
          <a:solidFill>
            <a:srgbClr val="944510"/>
          </a:solidFill>
          <a:ln w="6350">
            <a:solidFill>
              <a:srgbClr val="7B7B7B"/>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8" name="Freeform 26" descr="This is the state of Nevada shown in a map of the United States." title="Nevada"/>
          <p:cNvSpPr>
            <a:spLocks/>
          </p:cNvSpPr>
          <p:nvPr/>
        </p:nvSpPr>
        <p:spPr bwMode="auto">
          <a:xfrm>
            <a:off x="1291544" y="2263133"/>
            <a:ext cx="830035" cy="1278762"/>
          </a:xfrm>
          <a:custGeom>
            <a:avLst/>
            <a:gdLst>
              <a:gd name="T0" fmla="*/ 29 w 379"/>
              <a:gd name="T1" fmla="*/ 256 h 574"/>
              <a:gd name="T2" fmla="*/ 6 w 379"/>
              <a:gd name="T3" fmla="*/ 219 h 574"/>
              <a:gd name="T4" fmla="*/ 2 w 379"/>
              <a:gd name="T5" fmla="*/ 208 h 574"/>
              <a:gd name="T6" fmla="*/ 4 w 379"/>
              <a:gd name="T7" fmla="*/ 200 h 574"/>
              <a:gd name="T8" fmla="*/ 10 w 379"/>
              <a:gd name="T9" fmla="*/ 181 h 574"/>
              <a:gd name="T10" fmla="*/ 44 w 379"/>
              <a:gd name="T11" fmla="*/ 58 h 574"/>
              <a:gd name="T12" fmla="*/ 94 w 379"/>
              <a:gd name="T13" fmla="*/ 10 h 574"/>
              <a:gd name="T14" fmla="*/ 158 w 379"/>
              <a:gd name="T15" fmla="*/ 25 h 574"/>
              <a:gd name="T16" fmla="*/ 221 w 379"/>
              <a:gd name="T17" fmla="*/ 42 h 574"/>
              <a:gd name="T18" fmla="*/ 325 w 379"/>
              <a:gd name="T19" fmla="*/ 65 h 574"/>
              <a:gd name="T20" fmla="*/ 379 w 379"/>
              <a:gd name="T21" fmla="*/ 77 h 574"/>
              <a:gd name="T22" fmla="*/ 350 w 379"/>
              <a:gd name="T23" fmla="*/ 213 h 574"/>
              <a:gd name="T24" fmla="*/ 342 w 379"/>
              <a:gd name="T25" fmla="*/ 254 h 574"/>
              <a:gd name="T26" fmla="*/ 327 w 379"/>
              <a:gd name="T27" fmla="*/ 325 h 574"/>
              <a:gd name="T28" fmla="*/ 311 w 379"/>
              <a:gd name="T29" fmla="*/ 394 h 574"/>
              <a:gd name="T30" fmla="*/ 300 w 379"/>
              <a:gd name="T31" fmla="*/ 449 h 574"/>
              <a:gd name="T32" fmla="*/ 290 w 379"/>
              <a:gd name="T33" fmla="*/ 496 h 574"/>
              <a:gd name="T34" fmla="*/ 283 w 379"/>
              <a:gd name="T35" fmla="*/ 505 h 574"/>
              <a:gd name="T36" fmla="*/ 277 w 379"/>
              <a:gd name="T37" fmla="*/ 505 h 574"/>
              <a:gd name="T38" fmla="*/ 273 w 379"/>
              <a:gd name="T39" fmla="*/ 499 h 574"/>
              <a:gd name="T40" fmla="*/ 273 w 379"/>
              <a:gd name="T41" fmla="*/ 496 h 574"/>
              <a:gd name="T42" fmla="*/ 265 w 379"/>
              <a:gd name="T43" fmla="*/ 496 h 574"/>
              <a:gd name="T44" fmla="*/ 261 w 379"/>
              <a:gd name="T45" fmla="*/ 492 h 574"/>
              <a:gd name="T46" fmla="*/ 256 w 379"/>
              <a:gd name="T47" fmla="*/ 492 h 574"/>
              <a:gd name="T48" fmla="*/ 248 w 379"/>
              <a:gd name="T49" fmla="*/ 496 h 574"/>
              <a:gd name="T50" fmla="*/ 248 w 379"/>
              <a:gd name="T51" fmla="*/ 497 h 574"/>
              <a:gd name="T52" fmla="*/ 248 w 379"/>
              <a:gd name="T53" fmla="*/ 507 h 574"/>
              <a:gd name="T54" fmla="*/ 250 w 379"/>
              <a:gd name="T55" fmla="*/ 511 h 574"/>
              <a:gd name="T56" fmla="*/ 246 w 379"/>
              <a:gd name="T57" fmla="*/ 519 h 574"/>
              <a:gd name="T58" fmla="*/ 246 w 379"/>
              <a:gd name="T59" fmla="*/ 524 h 574"/>
              <a:gd name="T60" fmla="*/ 246 w 379"/>
              <a:gd name="T61" fmla="*/ 528 h 574"/>
              <a:gd name="T62" fmla="*/ 246 w 379"/>
              <a:gd name="T63" fmla="*/ 532 h 574"/>
              <a:gd name="T64" fmla="*/ 242 w 379"/>
              <a:gd name="T65" fmla="*/ 536 h 574"/>
              <a:gd name="T66" fmla="*/ 246 w 379"/>
              <a:gd name="T67" fmla="*/ 549 h 574"/>
              <a:gd name="T68" fmla="*/ 246 w 379"/>
              <a:gd name="T69" fmla="*/ 559 h 574"/>
              <a:gd name="T70" fmla="*/ 244 w 379"/>
              <a:gd name="T71" fmla="*/ 565 h 574"/>
              <a:gd name="T72" fmla="*/ 240 w 379"/>
              <a:gd name="T73" fmla="*/ 565 h 574"/>
              <a:gd name="T74" fmla="*/ 240 w 379"/>
              <a:gd name="T75" fmla="*/ 569 h 574"/>
              <a:gd name="T76" fmla="*/ 238 w 379"/>
              <a:gd name="T77" fmla="*/ 574 h 574"/>
              <a:gd name="T78" fmla="*/ 179 w 379"/>
              <a:gd name="T79" fmla="*/ 486 h 574"/>
              <a:gd name="T80" fmla="*/ 92 w 379"/>
              <a:gd name="T81" fmla="*/ 353 h 574"/>
              <a:gd name="T82" fmla="*/ 37 w 379"/>
              <a:gd name="T83" fmla="*/ 267 h 5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9"/>
              <a:gd name="T127" fmla="*/ 0 h 574"/>
              <a:gd name="T128" fmla="*/ 379 w 379"/>
              <a:gd name="T129" fmla="*/ 574 h 5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9" h="574">
                <a:moveTo>
                  <a:pt x="37" y="267"/>
                </a:moveTo>
                <a:lnTo>
                  <a:pt x="29" y="256"/>
                </a:lnTo>
                <a:lnTo>
                  <a:pt x="20" y="240"/>
                </a:lnTo>
                <a:lnTo>
                  <a:pt x="6" y="219"/>
                </a:lnTo>
                <a:lnTo>
                  <a:pt x="0" y="211"/>
                </a:lnTo>
                <a:lnTo>
                  <a:pt x="2" y="208"/>
                </a:lnTo>
                <a:lnTo>
                  <a:pt x="4" y="204"/>
                </a:lnTo>
                <a:lnTo>
                  <a:pt x="4" y="200"/>
                </a:lnTo>
                <a:lnTo>
                  <a:pt x="8" y="190"/>
                </a:lnTo>
                <a:lnTo>
                  <a:pt x="10" y="181"/>
                </a:lnTo>
                <a:lnTo>
                  <a:pt x="16" y="161"/>
                </a:lnTo>
                <a:lnTo>
                  <a:pt x="44" y="58"/>
                </a:lnTo>
                <a:lnTo>
                  <a:pt x="62" y="0"/>
                </a:lnTo>
                <a:lnTo>
                  <a:pt x="94" y="10"/>
                </a:lnTo>
                <a:lnTo>
                  <a:pt x="96" y="10"/>
                </a:lnTo>
                <a:lnTo>
                  <a:pt x="158" y="25"/>
                </a:lnTo>
                <a:lnTo>
                  <a:pt x="219" y="42"/>
                </a:lnTo>
                <a:lnTo>
                  <a:pt x="221" y="42"/>
                </a:lnTo>
                <a:lnTo>
                  <a:pt x="277" y="56"/>
                </a:lnTo>
                <a:lnTo>
                  <a:pt x="325" y="65"/>
                </a:lnTo>
                <a:lnTo>
                  <a:pt x="367" y="75"/>
                </a:lnTo>
                <a:lnTo>
                  <a:pt x="379" y="77"/>
                </a:lnTo>
                <a:lnTo>
                  <a:pt x="363" y="150"/>
                </a:lnTo>
                <a:lnTo>
                  <a:pt x="350" y="213"/>
                </a:lnTo>
                <a:lnTo>
                  <a:pt x="348" y="229"/>
                </a:lnTo>
                <a:lnTo>
                  <a:pt x="342" y="254"/>
                </a:lnTo>
                <a:lnTo>
                  <a:pt x="329" y="317"/>
                </a:lnTo>
                <a:lnTo>
                  <a:pt x="327" y="325"/>
                </a:lnTo>
                <a:lnTo>
                  <a:pt x="319" y="355"/>
                </a:lnTo>
                <a:lnTo>
                  <a:pt x="311" y="394"/>
                </a:lnTo>
                <a:lnTo>
                  <a:pt x="302" y="438"/>
                </a:lnTo>
                <a:lnTo>
                  <a:pt x="300" y="449"/>
                </a:lnTo>
                <a:lnTo>
                  <a:pt x="292" y="494"/>
                </a:lnTo>
                <a:lnTo>
                  <a:pt x="290" y="496"/>
                </a:lnTo>
                <a:lnTo>
                  <a:pt x="286" y="499"/>
                </a:lnTo>
                <a:lnTo>
                  <a:pt x="283" y="505"/>
                </a:lnTo>
                <a:lnTo>
                  <a:pt x="279" y="507"/>
                </a:lnTo>
                <a:lnTo>
                  <a:pt x="277" y="505"/>
                </a:lnTo>
                <a:lnTo>
                  <a:pt x="273" y="501"/>
                </a:lnTo>
                <a:lnTo>
                  <a:pt x="273" y="499"/>
                </a:lnTo>
                <a:lnTo>
                  <a:pt x="273" y="497"/>
                </a:lnTo>
                <a:lnTo>
                  <a:pt x="273" y="496"/>
                </a:lnTo>
                <a:lnTo>
                  <a:pt x="271" y="494"/>
                </a:lnTo>
                <a:lnTo>
                  <a:pt x="265" y="496"/>
                </a:lnTo>
                <a:lnTo>
                  <a:pt x="261" y="492"/>
                </a:lnTo>
                <a:lnTo>
                  <a:pt x="258" y="492"/>
                </a:lnTo>
                <a:lnTo>
                  <a:pt x="256" y="492"/>
                </a:lnTo>
                <a:lnTo>
                  <a:pt x="250" y="494"/>
                </a:lnTo>
                <a:lnTo>
                  <a:pt x="248" y="496"/>
                </a:lnTo>
                <a:lnTo>
                  <a:pt x="248" y="497"/>
                </a:lnTo>
                <a:lnTo>
                  <a:pt x="246" y="501"/>
                </a:lnTo>
                <a:lnTo>
                  <a:pt x="248" y="507"/>
                </a:lnTo>
                <a:lnTo>
                  <a:pt x="250" y="511"/>
                </a:lnTo>
                <a:lnTo>
                  <a:pt x="248" y="513"/>
                </a:lnTo>
                <a:lnTo>
                  <a:pt x="246" y="519"/>
                </a:lnTo>
                <a:lnTo>
                  <a:pt x="246" y="521"/>
                </a:lnTo>
                <a:lnTo>
                  <a:pt x="246" y="524"/>
                </a:lnTo>
                <a:lnTo>
                  <a:pt x="246" y="526"/>
                </a:lnTo>
                <a:lnTo>
                  <a:pt x="246" y="528"/>
                </a:lnTo>
                <a:lnTo>
                  <a:pt x="246" y="530"/>
                </a:lnTo>
                <a:lnTo>
                  <a:pt x="246" y="532"/>
                </a:lnTo>
                <a:lnTo>
                  <a:pt x="244" y="534"/>
                </a:lnTo>
                <a:lnTo>
                  <a:pt x="242" y="536"/>
                </a:lnTo>
                <a:lnTo>
                  <a:pt x="244" y="542"/>
                </a:lnTo>
                <a:lnTo>
                  <a:pt x="246" y="549"/>
                </a:lnTo>
                <a:lnTo>
                  <a:pt x="244" y="553"/>
                </a:lnTo>
                <a:lnTo>
                  <a:pt x="246" y="559"/>
                </a:lnTo>
                <a:lnTo>
                  <a:pt x="244" y="563"/>
                </a:lnTo>
                <a:lnTo>
                  <a:pt x="244" y="565"/>
                </a:lnTo>
                <a:lnTo>
                  <a:pt x="242" y="565"/>
                </a:lnTo>
                <a:lnTo>
                  <a:pt x="240" y="565"/>
                </a:lnTo>
                <a:lnTo>
                  <a:pt x="238" y="565"/>
                </a:lnTo>
                <a:lnTo>
                  <a:pt x="240" y="569"/>
                </a:lnTo>
                <a:lnTo>
                  <a:pt x="238" y="570"/>
                </a:lnTo>
                <a:lnTo>
                  <a:pt x="238" y="574"/>
                </a:lnTo>
                <a:lnTo>
                  <a:pt x="192" y="503"/>
                </a:lnTo>
                <a:lnTo>
                  <a:pt x="179" y="486"/>
                </a:lnTo>
                <a:lnTo>
                  <a:pt x="123" y="400"/>
                </a:lnTo>
                <a:lnTo>
                  <a:pt x="92" y="353"/>
                </a:lnTo>
                <a:lnTo>
                  <a:pt x="68" y="315"/>
                </a:lnTo>
                <a:lnTo>
                  <a:pt x="37" y="267"/>
                </a:lnTo>
                <a:close/>
              </a:path>
            </a:pathLst>
          </a:custGeom>
          <a:solidFill>
            <a:srgbClr val="94451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29" name="Freeform 27" descr="The state of Utah shown on the United States map." title="Utah"/>
          <p:cNvSpPr>
            <a:spLocks/>
          </p:cNvSpPr>
          <p:nvPr/>
        </p:nvSpPr>
        <p:spPr bwMode="auto">
          <a:xfrm>
            <a:off x="1952944" y="2434674"/>
            <a:ext cx="735862" cy="920085"/>
          </a:xfrm>
          <a:custGeom>
            <a:avLst/>
            <a:gdLst>
              <a:gd name="T0" fmla="*/ 17 w 336"/>
              <a:gd name="T1" fmla="*/ 278 h 413"/>
              <a:gd name="T2" fmla="*/ 25 w 336"/>
              <a:gd name="T3" fmla="*/ 248 h 413"/>
              <a:gd name="T4" fmla="*/ 27 w 336"/>
              <a:gd name="T5" fmla="*/ 240 h 413"/>
              <a:gd name="T6" fmla="*/ 40 w 336"/>
              <a:gd name="T7" fmla="*/ 177 h 413"/>
              <a:gd name="T8" fmla="*/ 46 w 336"/>
              <a:gd name="T9" fmla="*/ 152 h 413"/>
              <a:gd name="T10" fmla="*/ 48 w 336"/>
              <a:gd name="T11" fmla="*/ 136 h 413"/>
              <a:gd name="T12" fmla="*/ 61 w 336"/>
              <a:gd name="T13" fmla="*/ 73 h 413"/>
              <a:gd name="T14" fmla="*/ 77 w 336"/>
              <a:gd name="T15" fmla="*/ 0 h 413"/>
              <a:gd name="T16" fmla="*/ 132 w 336"/>
              <a:gd name="T17" fmla="*/ 11 h 413"/>
              <a:gd name="T18" fmla="*/ 178 w 336"/>
              <a:gd name="T19" fmla="*/ 21 h 413"/>
              <a:gd name="T20" fmla="*/ 180 w 336"/>
              <a:gd name="T21" fmla="*/ 21 h 413"/>
              <a:gd name="T22" fmla="*/ 213 w 336"/>
              <a:gd name="T23" fmla="*/ 27 h 413"/>
              <a:gd name="T24" fmla="*/ 238 w 336"/>
              <a:gd name="T25" fmla="*/ 31 h 413"/>
              <a:gd name="T26" fmla="*/ 232 w 336"/>
              <a:gd name="T27" fmla="*/ 61 h 413"/>
              <a:gd name="T28" fmla="*/ 228 w 336"/>
              <a:gd name="T29" fmla="*/ 84 h 413"/>
              <a:gd name="T30" fmla="*/ 224 w 336"/>
              <a:gd name="T31" fmla="*/ 104 h 413"/>
              <a:gd name="T32" fmla="*/ 280 w 336"/>
              <a:gd name="T33" fmla="*/ 113 h 413"/>
              <a:gd name="T34" fmla="*/ 282 w 336"/>
              <a:gd name="T35" fmla="*/ 113 h 413"/>
              <a:gd name="T36" fmla="*/ 336 w 336"/>
              <a:gd name="T37" fmla="*/ 121 h 413"/>
              <a:gd name="T38" fmla="*/ 332 w 336"/>
              <a:gd name="T39" fmla="*/ 146 h 413"/>
              <a:gd name="T40" fmla="*/ 326 w 336"/>
              <a:gd name="T41" fmla="*/ 179 h 413"/>
              <a:gd name="T42" fmla="*/ 320 w 336"/>
              <a:gd name="T43" fmla="*/ 219 h 413"/>
              <a:gd name="T44" fmla="*/ 319 w 336"/>
              <a:gd name="T45" fmla="*/ 228 h 413"/>
              <a:gd name="T46" fmla="*/ 317 w 336"/>
              <a:gd name="T47" fmla="*/ 240 h 413"/>
              <a:gd name="T48" fmla="*/ 307 w 336"/>
              <a:gd name="T49" fmla="*/ 303 h 413"/>
              <a:gd name="T50" fmla="*/ 305 w 336"/>
              <a:gd name="T51" fmla="*/ 323 h 413"/>
              <a:gd name="T52" fmla="*/ 303 w 336"/>
              <a:gd name="T53" fmla="*/ 328 h 413"/>
              <a:gd name="T54" fmla="*/ 301 w 336"/>
              <a:gd name="T55" fmla="*/ 347 h 413"/>
              <a:gd name="T56" fmla="*/ 297 w 336"/>
              <a:gd name="T57" fmla="*/ 367 h 413"/>
              <a:gd name="T58" fmla="*/ 292 w 336"/>
              <a:gd name="T59" fmla="*/ 413 h 413"/>
              <a:gd name="T60" fmla="*/ 236 w 336"/>
              <a:gd name="T61" fmla="*/ 405 h 413"/>
              <a:gd name="T62" fmla="*/ 209 w 336"/>
              <a:gd name="T63" fmla="*/ 399 h 413"/>
              <a:gd name="T64" fmla="*/ 207 w 336"/>
              <a:gd name="T65" fmla="*/ 399 h 413"/>
              <a:gd name="T66" fmla="*/ 192 w 336"/>
              <a:gd name="T67" fmla="*/ 397 h 413"/>
              <a:gd name="T68" fmla="*/ 157 w 336"/>
              <a:gd name="T69" fmla="*/ 390 h 413"/>
              <a:gd name="T70" fmla="*/ 105 w 336"/>
              <a:gd name="T71" fmla="*/ 382 h 413"/>
              <a:gd name="T72" fmla="*/ 88 w 336"/>
              <a:gd name="T73" fmla="*/ 378 h 413"/>
              <a:gd name="T74" fmla="*/ 67 w 336"/>
              <a:gd name="T75" fmla="*/ 374 h 413"/>
              <a:gd name="T76" fmla="*/ 0 w 336"/>
              <a:gd name="T77" fmla="*/ 361 h 413"/>
              <a:gd name="T78" fmla="*/ 9 w 336"/>
              <a:gd name="T79" fmla="*/ 317 h 413"/>
              <a:gd name="T80" fmla="*/ 17 w 336"/>
              <a:gd name="T81" fmla="*/ 278 h 41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36"/>
              <a:gd name="T124" fmla="*/ 0 h 413"/>
              <a:gd name="T125" fmla="*/ 336 w 336"/>
              <a:gd name="T126" fmla="*/ 413 h 41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36" h="413">
                <a:moveTo>
                  <a:pt x="17" y="278"/>
                </a:moveTo>
                <a:lnTo>
                  <a:pt x="25" y="248"/>
                </a:lnTo>
                <a:lnTo>
                  <a:pt x="27" y="240"/>
                </a:lnTo>
                <a:lnTo>
                  <a:pt x="40" y="177"/>
                </a:lnTo>
                <a:lnTo>
                  <a:pt x="46" y="152"/>
                </a:lnTo>
                <a:lnTo>
                  <a:pt x="48" y="136"/>
                </a:lnTo>
                <a:lnTo>
                  <a:pt x="61" y="73"/>
                </a:lnTo>
                <a:lnTo>
                  <a:pt x="77" y="0"/>
                </a:lnTo>
                <a:lnTo>
                  <a:pt x="132" y="11"/>
                </a:lnTo>
                <a:lnTo>
                  <a:pt x="178" y="21"/>
                </a:lnTo>
                <a:lnTo>
                  <a:pt x="180" y="21"/>
                </a:lnTo>
                <a:lnTo>
                  <a:pt x="213" y="27"/>
                </a:lnTo>
                <a:lnTo>
                  <a:pt x="238" y="31"/>
                </a:lnTo>
                <a:lnTo>
                  <a:pt x="232" y="61"/>
                </a:lnTo>
                <a:lnTo>
                  <a:pt x="228" y="84"/>
                </a:lnTo>
                <a:lnTo>
                  <a:pt x="224" y="104"/>
                </a:lnTo>
                <a:lnTo>
                  <a:pt x="280" y="113"/>
                </a:lnTo>
                <a:lnTo>
                  <a:pt x="282" y="113"/>
                </a:lnTo>
                <a:lnTo>
                  <a:pt x="336" y="121"/>
                </a:lnTo>
                <a:lnTo>
                  <a:pt x="332" y="146"/>
                </a:lnTo>
                <a:lnTo>
                  <a:pt x="326" y="179"/>
                </a:lnTo>
                <a:lnTo>
                  <a:pt x="320" y="219"/>
                </a:lnTo>
                <a:lnTo>
                  <a:pt x="319" y="228"/>
                </a:lnTo>
                <a:lnTo>
                  <a:pt x="317" y="240"/>
                </a:lnTo>
                <a:lnTo>
                  <a:pt x="307" y="303"/>
                </a:lnTo>
                <a:lnTo>
                  <a:pt x="305" y="323"/>
                </a:lnTo>
                <a:lnTo>
                  <a:pt x="303" y="328"/>
                </a:lnTo>
                <a:lnTo>
                  <a:pt x="301" y="347"/>
                </a:lnTo>
                <a:lnTo>
                  <a:pt x="297" y="367"/>
                </a:lnTo>
                <a:lnTo>
                  <a:pt x="292" y="413"/>
                </a:lnTo>
                <a:lnTo>
                  <a:pt x="236" y="405"/>
                </a:lnTo>
                <a:lnTo>
                  <a:pt x="209" y="399"/>
                </a:lnTo>
                <a:lnTo>
                  <a:pt x="207" y="399"/>
                </a:lnTo>
                <a:lnTo>
                  <a:pt x="192" y="397"/>
                </a:lnTo>
                <a:lnTo>
                  <a:pt x="157" y="390"/>
                </a:lnTo>
                <a:lnTo>
                  <a:pt x="105" y="382"/>
                </a:lnTo>
                <a:lnTo>
                  <a:pt x="88" y="378"/>
                </a:lnTo>
                <a:lnTo>
                  <a:pt x="67" y="374"/>
                </a:lnTo>
                <a:lnTo>
                  <a:pt x="0" y="361"/>
                </a:lnTo>
                <a:lnTo>
                  <a:pt x="9" y="317"/>
                </a:lnTo>
                <a:lnTo>
                  <a:pt x="17" y="278"/>
                </a:lnTo>
                <a:close/>
              </a:path>
            </a:pathLst>
          </a:custGeom>
          <a:solidFill>
            <a:srgbClr val="FFFFC9"/>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0" name="Freeform 28" descr="The state of California shown on a map of the United States." title="California"/>
          <p:cNvSpPr>
            <a:spLocks noEditPoints="1"/>
          </p:cNvSpPr>
          <p:nvPr/>
        </p:nvSpPr>
        <p:spPr bwMode="auto">
          <a:xfrm>
            <a:off x="838200" y="2109414"/>
            <a:ext cx="1014001" cy="1800069"/>
          </a:xfrm>
          <a:custGeom>
            <a:avLst/>
            <a:gdLst>
              <a:gd name="T0" fmla="*/ 65 w 463"/>
              <a:gd name="T1" fmla="*/ 309 h 808"/>
              <a:gd name="T2" fmla="*/ 63 w 463"/>
              <a:gd name="T3" fmla="*/ 307 h 808"/>
              <a:gd name="T4" fmla="*/ 52 w 463"/>
              <a:gd name="T5" fmla="*/ 303 h 808"/>
              <a:gd name="T6" fmla="*/ 44 w 463"/>
              <a:gd name="T7" fmla="*/ 323 h 808"/>
              <a:gd name="T8" fmla="*/ 23 w 463"/>
              <a:gd name="T9" fmla="*/ 303 h 808"/>
              <a:gd name="T10" fmla="*/ 23 w 463"/>
              <a:gd name="T11" fmla="*/ 269 h 808"/>
              <a:gd name="T12" fmla="*/ 8 w 463"/>
              <a:gd name="T13" fmla="*/ 192 h 808"/>
              <a:gd name="T14" fmla="*/ 10 w 463"/>
              <a:gd name="T15" fmla="*/ 134 h 808"/>
              <a:gd name="T16" fmla="*/ 31 w 463"/>
              <a:gd name="T17" fmla="*/ 61 h 808"/>
              <a:gd name="T18" fmla="*/ 44 w 463"/>
              <a:gd name="T19" fmla="*/ 12 h 808"/>
              <a:gd name="T20" fmla="*/ 148 w 463"/>
              <a:gd name="T21" fmla="*/ 33 h 808"/>
              <a:gd name="T22" fmla="*/ 223 w 463"/>
              <a:gd name="T23" fmla="*/ 230 h 808"/>
              <a:gd name="T24" fmla="*/ 209 w 463"/>
              <a:gd name="T25" fmla="*/ 277 h 808"/>
              <a:gd name="T26" fmla="*/ 244 w 463"/>
              <a:gd name="T27" fmla="*/ 336 h 808"/>
              <a:gd name="T28" fmla="*/ 399 w 463"/>
              <a:gd name="T29" fmla="*/ 572 h 808"/>
              <a:gd name="T30" fmla="*/ 443 w 463"/>
              <a:gd name="T31" fmla="*/ 653 h 808"/>
              <a:gd name="T32" fmla="*/ 449 w 463"/>
              <a:gd name="T33" fmla="*/ 666 h 808"/>
              <a:gd name="T34" fmla="*/ 451 w 463"/>
              <a:gd name="T35" fmla="*/ 684 h 808"/>
              <a:gd name="T36" fmla="*/ 457 w 463"/>
              <a:gd name="T37" fmla="*/ 691 h 808"/>
              <a:gd name="T38" fmla="*/ 463 w 463"/>
              <a:gd name="T39" fmla="*/ 703 h 808"/>
              <a:gd name="T40" fmla="*/ 443 w 463"/>
              <a:gd name="T41" fmla="*/ 712 h 808"/>
              <a:gd name="T42" fmla="*/ 434 w 463"/>
              <a:gd name="T43" fmla="*/ 728 h 808"/>
              <a:gd name="T44" fmla="*/ 432 w 463"/>
              <a:gd name="T45" fmla="*/ 739 h 808"/>
              <a:gd name="T46" fmla="*/ 428 w 463"/>
              <a:gd name="T47" fmla="*/ 749 h 808"/>
              <a:gd name="T48" fmla="*/ 419 w 463"/>
              <a:gd name="T49" fmla="*/ 757 h 808"/>
              <a:gd name="T50" fmla="*/ 413 w 463"/>
              <a:gd name="T51" fmla="*/ 770 h 808"/>
              <a:gd name="T52" fmla="*/ 411 w 463"/>
              <a:gd name="T53" fmla="*/ 785 h 808"/>
              <a:gd name="T54" fmla="*/ 420 w 463"/>
              <a:gd name="T55" fmla="*/ 787 h 808"/>
              <a:gd name="T56" fmla="*/ 417 w 463"/>
              <a:gd name="T57" fmla="*/ 805 h 808"/>
              <a:gd name="T58" fmla="*/ 413 w 463"/>
              <a:gd name="T59" fmla="*/ 806 h 808"/>
              <a:gd name="T60" fmla="*/ 405 w 463"/>
              <a:gd name="T61" fmla="*/ 806 h 808"/>
              <a:gd name="T62" fmla="*/ 251 w 463"/>
              <a:gd name="T63" fmla="*/ 772 h 808"/>
              <a:gd name="T64" fmla="*/ 250 w 463"/>
              <a:gd name="T65" fmla="*/ 760 h 808"/>
              <a:gd name="T66" fmla="*/ 215 w 463"/>
              <a:gd name="T67" fmla="*/ 684 h 808"/>
              <a:gd name="T68" fmla="*/ 200 w 463"/>
              <a:gd name="T69" fmla="*/ 676 h 808"/>
              <a:gd name="T70" fmla="*/ 157 w 463"/>
              <a:gd name="T71" fmla="*/ 638 h 808"/>
              <a:gd name="T72" fmla="*/ 117 w 463"/>
              <a:gd name="T73" fmla="*/ 603 h 808"/>
              <a:gd name="T74" fmla="*/ 86 w 463"/>
              <a:gd name="T75" fmla="*/ 576 h 808"/>
              <a:gd name="T76" fmla="*/ 94 w 463"/>
              <a:gd name="T77" fmla="*/ 549 h 808"/>
              <a:gd name="T78" fmla="*/ 86 w 463"/>
              <a:gd name="T79" fmla="*/ 518 h 808"/>
              <a:gd name="T80" fmla="*/ 61 w 463"/>
              <a:gd name="T81" fmla="*/ 478 h 808"/>
              <a:gd name="T82" fmla="*/ 54 w 463"/>
              <a:gd name="T83" fmla="*/ 419 h 808"/>
              <a:gd name="T84" fmla="*/ 50 w 463"/>
              <a:gd name="T85" fmla="*/ 392 h 808"/>
              <a:gd name="T86" fmla="*/ 40 w 463"/>
              <a:gd name="T87" fmla="*/ 348 h 808"/>
              <a:gd name="T88" fmla="*/ 52 w 463"/>
              <a:gd name="T89" fmla="*/ 332 h 808"/>
              <a:gd name="T90" fmla="*/ 59 w 463"/>
              <a:gd name="T91" fmla="*/ 351 h 808"/>
              <a:gd name="T92" fmla="*/ 54 w 463"/>
              <a:gd name="T93" fmla="*/ 313 h 808"/>
              <a:gd name="T94" fmla="*/ 102 w 463"/>
              <a:gd name="T95" fmla="*/ 319 h 808"/>
              <a:gd name="T96" fmla="*/ 98 w 463"/>
              <a:gd name="T97" fmla="*/ 317 h 808"/>
              <a:gd name="T98" fmla="*/ 136 w 463"/>
              <a:gd name="T99" fmla="*/ 641 h 808"/>
              <a:gd name="T100" fmla="*/ 115 w 463"/>
              <a:gd name="T101" fmla="*/ 636 h 808"/>
              <a:gd name="T102" fmla="*/ 106 w 463"/>
              <a:gd name="T103" fmla="*/ 632 h 808"/>
              <a:gd name="T104" fmla="*/ 194 w 463"/>
              <a:gd name="T105" fmla="*/ 705 h 808"/>
              <a:gd name="T106" fmla="*/ 182 w 463"/>
              <a:gd name="T107" fmla="*/ 699 h 808"/>
              <a:gd name="T108" fmla="*/ 173 w 463"/>
              <a:gd name="T109" fmla="*/ 728 h 80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63"/>
              <a:gd name="T166" fmla="*/ 0 h 808"/>
              <a:gd name="T167" fmla="*/ 463 w 463"/>
              <a:gd name="T168" fmla="*/ 808 h 80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63" h="808">
                <a:moveTo>
                  <a:pt x="98" y="313"/>
                </a:moveTo>
                <a:lnTo>
                  <a:pt x="90" y="317"/>
                </a:lnTo>
                <a:lnTo>
                  <a:pt x="83" y="315"/>
                </a:lnTo>
                <a:lnTo>
                  <a:pt x="81" y="309"/>
                </a:lnTo>
                <a:lnTo>
                  <a:pt x="65" y="309"/>
                </a:lnTo>
                <a:lnTo>
                  <a:pt x="65" y="303"/>
                </a:lnTo>
                <a:lnTo>
                  <a:pt x="63" y="300"/>
                </a:lnTo>
                <a:lnTo>
                  <a:pt x="61" y="300"/>
                </a:lnTo>
                <a:lnTo>
                  <a:pt x="63" y="301"/>
                </a:lnTo>
                <a:lnTo>
                  <a:pt x="63" y="307"/>
                </a:lnTo>
                <a:lnTo>
                  <a:pt x="58" y="300"/>
                </a:lnTo>
                <a:lnTo>
                  <a:pt x="56" y="303"/>
                </a:lnTo>
                <a:lnTo>
                  <a:pt x="52" y="301"/>
                </a:lnTo>
                <a:lnTo>
                  <a:pt x="50" y="300"/>
                </a:lnTo>
                <a:lnTo>
                  <a:pt x="52" y="303"/>
                </a:lnTo>
                <a:lnTo>
                  <a:pt x="48" y="309"/>
                </a:lnTo>
                <a:lnTo>
                  <a:pt x="52" y="313"/>
                </a:lnTo>
                <a:lnTo>
                  <a:pt x="48" y="315"/>
                </a:lnTo>
                <a:lnTo>
                  <a:pt x="48" y="323"/>
                </a:lnTo>
                <a:lnTo>
                  <a:pt x="44" y="323"/>
                </a:lnTo>
                <a:lnTo>
                  <a:pt x="36" y="313"/>
                </a:lnTo>
                <a:lnTo>
                  <a:pt x="31" y="303"/>
                </a:lnTo>
                <a:lnTo>
                  <a:pt x="25" y="300"/>
                </a:lnTo>
                <a:lnTo>
                  <a:pt x="23" y="303"/>
                </a:lnTo>
                <a:lnTo>
                  <a:pt x="19" y="301"/>
                </a:lnTo>
                <a:lnTo>
                  <a:pt x="27" y="292"/>
                </a:lnTo>
                <a:lnTo>
                  <a:pt x="27" y="280"/>
                </a:lnTo>
                <a:lnTo>
                  <a:pt x="25" y="280"/>
                </a:lnTo>
                <a:lnTo>
                  <a:pt x="23" y="269"/>
                </a:lnTo>
                <a:lnTo>
                  <a:pt x="17" y="257"/>
                </a:lnTo>
                <a:lnTo>
                  <a:pt x="10" y="238"/>
                </a:lnTo>
                <a:lnTo>
                  <a:pt x="2" y="223"/>
                </a:lnTo>
                <a:lnTo>
                  <a:pt x="8" y="215"/>
                </a:lnTo>
                <a:lnTo>
                  <a:pt x="8" y="192"/>
                </a:lnTo>
                <a:lnTo>
                  <a:pt x="15" y="179"/>
                </a:lnTo>
                <a:lnTo>
                  <a:pt x="17" y="169"/>
                </a:lnTo>
                <a:lnTo>
                  <a:pt x="17" y="157"/>
                </a:lnTo>
                <a:lnTo>
                  <a:pt x="11" y="144"/>
                </a:lnTo>
                <a:lnTo>
                  <a:pt x="10" y="134"/>
                </a:lnTo>
                <a:lnTo>
                  <a:pt x="0" y="119"/>
                </a:lnTo>
                <a:lnTo>
                  <a:pt x="2" y="115"/>
                </a:lnTo>
                <a:lnTo>
                  <a:pt x="2" y="106"/>
                </a:lnTo>
                <a:lnTo>
                  <a:pt x="29" y="73"/>
                </a:lnTo>
                <a:lnTo>
                  <a:pt x="31" y="61"/>
                </a:lnTo>
                <a:lnTo>
                  <a:pt x="38" y="50"/>
                </a:lnTo>
                <a:lnTo>
                  <a:pt x="42" y="40"/>
                </a:lnTo>
                <a:lnTo>
                  <a:pt x="44" y="21"/>
                </a:lnTo>
                <a:lnTo>
                  <a:pt x="40" y="15"/>
                </a:lnTo>
                <a:lnTo>
                  <a:pt x="44" y="12"/>
                </a:lnTo>
                <a:lnTo>
                  <a:pt x="48" y="0"/>
                </a:lnTo>
                <a:lnTo>
                  <a:pt x="67" y="8"/>
                </a:lnTo>
                <a:lnTo>
                  <a:pt x="84" y="12"/>
                </a:lnTo>
                <a:lnTo>
                  <a:pt x="100" y="17"/>
                </a:lnTo>
                <a:lnTo>
                  <a:pt x="148" y="33"/>
                </a:lnTo>
                <a:lnTo>
                  <a:pt x="192" y="46"/>
                </a:lnTo>
                <a:lnTo>
                  <a:pt x="223" y="56"/>
                </a:lnTo>
                <a:lnTo>
                  <a:pt x="269" y="69"/>
                </a:lnTo>
                <a:lnTo>
                  <a:pt x="251" y="127"/>
                </a:lnTo>
                <a:lnTo>
                  <a:pt x="223" y="230"/>
                </a:lnTo>
                <a:lnTo>
                  <a:pt x="217" y="250"/>
                </a:lnTo>
                <a:lnTo>
                  <a:pt x="215" y="259"/>
                </a:lnTo>
                <a:lnTo>
                  <a:pt x="211" y="269"/>
                </a:lnTo>
                <a:lnTo>
                  <a:pt x="211" y="273"/>
                </a:lnTo>
                <a:lnTo>
                  <a:pt x="209" y="277"/>
                </a:lnTo>
                <a:lnTo>
                  <a:pt x="207" y="280"/>
                </a:lnTo>
                <a:lnTo>
                  <a:pt x="213" y="288"/>
                </a:lnTo>
                <a:lnTo>
                  <a:pt x="227" y="309"/>
                </a:lnTo>
                <a:lnTo>
                  <a:pt x="236" y="325"/>
                </a:lnTo>
                <a:lnTo>
                  <a:pt x="244" y="336"/>
                </a:lnTo>
                <a:lnTo>
                  <a:pt x="275" y="384"/>
                </a:lnTo>
                <a:lnTo>
                  <a:pt x="299" y="422"/>
                </a:lnTo>
                <a:lnTo>
                  <a:pt x="330" y="469"/>
                </a:lnTo>
                <a:lnTo>
                  <a:pt x="386" y="555"/>
                </a:lnTo>
                <a:lnTo>
                  <a:pt x="399" y="572"/>
                </a:lnTo>
                <a:lnTo>
                  <a:pt x="445" y="643"/>
                </a:lnTo>
                <a:lnTo>
                  <a:pt x="443" y="643"/>
                </a:lnTo>
                <a:lnTo>
                  <a:pt x="443" y="647"/>
                </a:lnTo>
                <a:lnTo>
                  <a:pt x="443" y="649"/>
                </a:lnTo>
                <a:lnTo>
                  <a:pt x="443" y="653"/>
                </a:lnTo>
                <a:lnTo>
                  <a:pt x="445" y="657"/>
                </a:lnTo>
                <a:lnTo>
                  <a:pt x="445" y="662"/>
                </a:lnTo>
                <a:lnTo>
                  <a:pt x="447" y="662"/>
                </a:lnTo>
                <a:lnTo>
                  <a:pt x="449" y="662"/>
                </a:lnTo>
                <a:lnTo>
                  <a:pt x="449" y="666"/>
                </a:lnTo>
                <a:lnTo>
                  <a:pt x="451" y="674"/>
                </a:lnTo>
                <a:lnTo>
                  <a:pt x="449" y="674"/>
                </a:lnTo>
                <a:lnTo>
                  <a:pt x="451" y="676"/>
                </a:lnTo>
                <a:lnTo>
                  <a:pt x="453" y="680"/>
                </a:lnTo>
                <a:lnTo>
                  <a:pt x="451" y="684"/>
                </a:lnTo>
                <a:lnTo>
                  <a:pt x="451" y="686"/>
                </a:lnTo>
                <a:lnTo>
                  <a:pt x="453" y="686"/>
                </a:lnTo>
                <a:lnTo>
                  <a:pt x="455" y="687"/>
                </a:lnTo>
                <a:lnTo>
                  <a:pt x="457" y="689"/>
                </a:lnTo>
                <a:lnTo>
                  <a:pt x="457" y="691"/>
                </a:lnTo>
                <a:lnTo>
                  <a:pt x="461" y="695"/>
                </a:lnTo>
                <a:lnTo>
                  <a:pt x="463" y="697"/>
                </a:lnTo>
                <a:lnTo>
                  <a:pt x="463" y="699"/>
                </a:lnTo>
                <a:lnTo>
                  <a:pt x="463" y="703"/>
                </a:lnTo>
                <a:lnTo>
                  <a:pt x="455" y="707"/>
                </a:lnTo>
                <a:lnTo>
                  <a:pt x="453" y="707"/>
                </a:lnTo>
                <a:lnTo>
                  <a:pt x="449" y="709"/>
                </a:lnTo>
                <a:lnTo>
                  <a:pt x="443" y="710"/>
                </a:lnTo>
                <a:lnTo>
                  <a:pt x="443" y="712"/>
                </a:lnTo>
                <a:lnTo>
                  <a:pt x="442" y="716"/>
                </a:lnTo>
                <a:lnTo>
                  <a:pt x="436" y="720"/>
                </a:lnTo>
                <a:lnTo>
                  <a:pt x="434" y="720"/>
                </a:lnTo>
                <a:lnTo>
                  <a:pt x="436" y="722"/>
                </a:lnTo>
                <a:lnTo>
                  <a:pt x="434" y="728"/>
                </a:lnTo>
                <a:lnTo>
                  <a:pt x="432" y="730"/>
                </a:lnTo>
                <a:lnTo>
                  <a:pt x="432" y="734"/>
                </a:lnTo>
                <a:lnTo>
                  <a:pt x="432" y="735"/>
                </a:lnTo>
                <a:lnTo>
                  <a:pt x="432" y="739"/>
                </a:lnTo>
                <a:lnTo>
                  <a:pt x="430" y="739"/>
                </a:lnTo>
                <a:lnTo>
                  <a:pt x="430" y="741"/>
                </a:lnTo>
                <a:lnTo>
                  <a:pt x="430" y="745"/>
                </a:lnTo>
                <a:lnTo>
                  <a:pt x="428" y="747"/>
                </a:lnTo>
                <a:lnTo>
                  <a:pt x="428" y="749"/>
                </a:lnTo>
                <a:lnTo>
                  <a:pt x="424" y="751"/>
                </a:lnTo>
                <a:lnTo>
                  <a:pt x="422" y="753"/>
                </a:lnTo>
                <a:lnTo>
                  <a:pt x="420" y="755"/>
                </a:lnTo>
                <a:lnTo>
                  <a:pt x="420" y="757"/>
                </a:lnTo>
                <a:lnTo>
                  <a:pt x="419" y="757"/>
                </a:lnTo>
                <a:lnTo>
                  <a:pt x="415" y="757"/>
                </a:lnTo>
                <a:lnTo>
                  <a:pt x="415" y="762"/>
                </a:lnTo>
                <a:lnTo>
                  <a:pt x="411" y="764"/>
                </a:lnTo>
                <a:lnTo>
                  <a:pt x="415" y="768"/>
                </a:lnTo>
                <a:lnTo>
                  <a:pt x="413" y="770"/>
                </a:lnTo>
                <a:lnTo>
                  <a:pt x="413" y="776"/>
                </a:lnTo>
                <a:lnTo>
                  <a:pt x="411" y="778"/>
                </a:lnTo>
                <a:lnTo>
                  <a:pt x="409" y="780"/>
                </a:lnTo>
                <a:lnTo>
                  <a:pt x="411" y="785"/>
                </a:lnTo>
                <a:lnTo>
                  <a:pt x="413" y="785"/>
                </a:lnTo>
                <a:lnTo>
                  <a:pt x="415" y="785"/>
                </a:lnTo>
                <a:lnTo>
                  <a:pt x="419" y="785"/>
                </a:lnTo>
                <a:lnTo>
                  <a:pt x="420" y="787"/>
                </a:lnTo>
                <a:lnTo>
                  <a:pt x="422" y="791"/>
                </a:lnTo>
                <a:lnTo>
                  <a:pt x="422" y="795"/>
                </a:lnTo>
                <a:lnTo>
                  <a:pt x="420" y="801"/>
                </a:lnTo>
                <a:lnTo>
                  <a:pt x="417" y="803"/>
                </a:lnTo>
                <a:lnTo>
                  <a:pt x="417" y="805"/>
                </a:lnTo>
                <a:lnTo>
                  <a:pt x="417" y="806"/>
                </a:lnTo>
                <a:lnTo>
                  <a:pt x="415" y="806"/>
                </a:lnTo>
                <a:lnTo>
                  <a:pt x="413" y="806"/>
                </a:lnTo>
                <a:lnTo>
                  <a:pt x="413" y="808"/>
                </a:lnTo>
                <a:lnTo>
                  <a:pt x="411" y="806"/>
                </a:lnTo>
                <a:lnTo>
                  <a:pt x="411" y="808"/>
                </a:lnTo>
                <a:lnTo>
                  <a:pt x="405" y="806"/>
                </a:lnTo>
                <a:lnTo>
                  <a:pt x="403" y="806"/>
                </a:lnTo>
                <a:lnTo>
                  <a:pt x="317" y="795"/>
                </a:lnTo>
                <a:lnTo>
                  <a:pt x="253" y="785"/>
                </a:lnTo>
                <a:lnTo>
                  <a:pt x="251" y="772"/>
                </a:lnTo>
                <a:lnTo>
                  <a:pt x="255" y="782"/>
                </a:lnTo>
                <a:lnTo>
                  <a:pt x="255" y="776"/>
                </a:lnTo>
                <a:lnTo>
                  <a:pt x="251" y="770"/>
                </a:lnTo>
                <a:lnTo>
                  <a:pt x="248" y="774"/>
                </a:lnTo>
                <a:lnTo>
                  <a:pt x="250" y="760"/>
                </a:lnTo>
                <a:lnTo>
                  <a:pt x="251" y="758"/>
                </a:lnTo>
                <a:lnTo>
                  <a:pt x="251" y="741"/>
                </a:lnTo>
                <a:lnTo>
                  <a:pt x="248" y="732"/>
                </a:lnTo>
                <a:lnTo>
                  <a:pt x="240" y="716"/>
                </a:lnTo>
                <a:lnTo>
                  <a:pt x="215" y="684"/>
                </a:lnTo>
                <a:lnTo>
                  <a:pt x="207" y="680"/>
                </a:lnTo>
                <a:lnTo>
                  <a:pt x="203" y="684"/>
                </a:lnTo>
                <a:lnTo>
                  <a:pt x="198" y="680"/>
                </a:lnTo>
                <a:lnTo>
                  <a:pt x="198" y="678"/>
                </a:lnTo>
                <a:lnTo>
                  <a:pt x="200" y="676"/>
                </a:lnTo>
                <a:lnTo>
                  <a:pt x="200" y="670"/>
                </a:lnTo>
                <a:lnTo>
                  <a:pt x="196" y="657"/>
                </a:lnTo>
                <a:lnTo>
                  <a:pt x="180" y="655"/>
                </a:lnTo>
                <a:lnTo>
                  <a:pt x="171" y="649"/>
                </a:lnTo>
                <a:lnTo>
                  <a:pt x="157" y="638"/>
                </a:lnTo>
                <a:lnTo>
                  <a:pt x="155" y="630"/>
                </a:lnTo>
                <a:lnTo>
                  <a:pt x="146" y="616"/>
                </a:lnTo>
                <a:lnTo>
                  <a:pt x="140" y="613"/>
                </a:lnTo>
                <a:lnTo>
                  <a:pt x="123" y="609"/>
                </a:lnTo>
                <a:lnTo>
                  <a:pt x="117" y="603"/>
                </a:lnTo>
                <a:lnTo>
                  <a:pt x="109" y="599"/>
                </a:lnTo>
                <a:lnTo>
                  <a:pt x="90" y="597"/>
                </a:lnTo>
                <a:lnTo>
                  <a:pt x="88" y="590"/>
                </a:lnTo>
                <a:lnTo>
                  <a:pt x="83" y="584"/>
                </a:lnTo>
                <a:lnTo>
                  <a:pt x="86" y="576"/>
                </a:lnTo>
                <a:lnTo>
                  <a:pt x="86" y="570"/>
                </a:lnTo>
                <a:lnTo>
                  <a:pt x="90" y="565"/>
                </a:lnTo>
                <a:lnTo>
                  <a:pt x="86" y="561"/>
                </a:lnTo>
                <a:lnTo>
                  <a:pt x="90" y="555"/>
                </a:lnTo>
                <a:lnTo>
                  <a:pt x="94" y="549"/>
                </a:lnTo>
                <a:lnTo>
                  <a:pt x="94" y="543"/>
                </a:lnTo>
                <a:lnTo>
                  <a:pt x="83" y="536"/>
                </a:lnTo>
                <a:lnTo>
                  <a:pt x="83" y="532"/>
                </a:lnTo>
                <a:lnTo>
                  <a:pt x="86" y="524"/>
                </a:lnTo>
                <a:lnTo>
                  <a:pt x="86" y="518"/>
                </a:lnTo>
                <a:lnTo>
                  <a:pt x="79" y="515"/>
                </a:lnTo>
                <a:lnTo>
                  <a:pt x="75" y="501"/>
                </a:lnTo>
                <a:lnTo>
                  <a:pt x="67" y="495"/>
                </a:lnTo>
                <a:lnTo>
                  <a:pt x="67" y="486"/>
                </a:lnTo>
                <a:lnTo>
                  <a:pt x="61" y="478"/>
                </a:lnTo>
                <a:lnTo>
                  <a:pt x="56" y="451"/>
                </a:lnTo>
                <a:lnTo>
                  <a:pt x="46" y="440"/>
                </a:lnTo>
                <a:lnTo>
                  <a:pt x="48" y="419"/>
                </a:lnTo>
                <a:lnTo>
                  <a:pt x="52" y="417"/>
                </a:lnTo>
                <a:lnTo>
                  <a:pt x="54" y="419"/>
                </a:lnTo>
                <a:lnTo>
                  <a:pt x="58" y="417"/>
                </a:lnTo>
                <a:lnTo>
                  <a:pt x="65" y="405"/>
                </a:lnTo>
                <a:lnTo>
                  <a:pt x="63" y="403"/>
                </a:lnTo>
                <a:lnTo>
                  <a:pt x="61" y="394"/>
                </a:lnTo>
                <a:lnTo>
                  <a:pt x="50" y="392"/>
                </a:lnTo>
                <a:lnTo>
                  <a:pt x="44" y="386"/>
                </a:lnTo>
                <a:lnTo>
                  <a:pt x="42" y="376"/>
                </a:lnTo>
                <a:lnTo>
                  <a:pt x="36" y="365"/>
                </a:lnTo>
                <a:lnTo>
                  <a:pt x="40" y="357"/>
                </a:lnTo>
                <a:lnTo>
                  <a:pt x="40" y="348"/>
                </a:lnTo>
                <a:lnTo>
                  <a:pt x="38" y="344"/>
                </a:lnTo>
                <a:lnTo>
                  <a:pt x="42" y="330"/>
                </a:lnTo>
                <a:lnTo>
                  <a:pt x="44" y="325"/>
                </a:lnTo>
                <a:lnTo>
                  <a:pt x="50" y="325"/>
                </a:lnTo>
                <a:lnTo>
                  <a:pt x="52" y="332"/>
                </a:lnTo>
                <a:lnTo>
                  <a:pt x="50" y="332"/>
                </a:lnTo>
                <a:lnTo>
                  <a:pt x="48" y="340"/>
                </a:lnTo>
                <a:lnTo>
                  <a:pt x="59" y="355"/>
                </a:lnTo>
                <a:lnTo>
                  <a:pt x="65" y="357"/>
                </a:lnTo>
                <a:lnTo>
                  <a:pt x="59" y="351"/>
                </a:lnTo>
                <a:lnTo>
                  <a:pt x="59" y="334"/>
                </a:lnTo>
                <a:lnTo>
                  <a:pt x="54" y="328"/>
                </a:lnTo>
                <a:lnTo>
                  <a:pt x="58" y="321"/>
                </a:lnTo>
                <a:lnTo>
                  <a:pt x="54" y="319"/>
                </a:lnTo>
                <a:lnTo>
                  <a:pt x="54" y="313"/>
                </a:lnTo>
                <a:lnTo>
                  <a:pt x="59" y="313"/>
                </a:lnTo>
                <a:lnTo>
                  <a:pt x="77" y="315"/>
                </a:lnTo>
                <a:lnTo>
                  <a:pt x="94" y="323"/>
                </a:lnTo>
                <a:lnTo>
                  <a:pt x="98" y="319"/>
                </a:lnTo>
                <a:lnTo>
                  <a:pt x="102" y="319"/>
                </a:lnTo>
                <a:lnTo>
                  <a:pt x="102" y="321"/>
                </a:lnTo>
                <a:lnTo>
                  <a:pt x="104" y="323"/>
                </a:lnTo>
                <a:lnTo>
                  <a:pt x="102" y="317"/>
                </a:lnTo>
                <a:lnTo>
                  <a:pt x="104" y="317"/>
                </a:lnTo>
                <a:lnTo>
                  <a:pt x="98" y="317"/>
                </a:lnTo>
                <a:lnTo>
                  <a:pt x="98" y="313"/>
                </a:lnTo>
                <a:close/>
                <a:moveTo>
                  <a:pt x="117" y="632"/>
                </a:moveTo>
                <a:lnTo>
                  <a:pt x="129" y="639"/>
                </a:lnTo>
                <a:lnTo>
                  <a:pt x="134" y="639"/>
                </a:lnTo>
                <a:lnTo>
                  <a:pt x="136" y="641"/>
                </a:lnTo>
                <a:lnTo>
                  <a:pt x="136" y="643"/>
                </a:lnTo>
                <a:lnTo>
                  <a:pt x="125" y="643"/>
                </a:lnTo>
                <a:lnTo>
                  <a:pt x="117" y="639"/>
                </a:lnTo>
                <a:lnTo>
                  <a:pt x="115" y="638"/>
                </a:lnTo>
                <a:lnTo>
                  <a:pt x="115" y="636"/>
                </a:lnTo>
                <a:lnTo>
                  <a:pt x="113" y="632"/>
                </a:lnTo>
                <a:lnTo>
                  <a:pt x="117" y="632"/>
                </a:lnTo>
                <a:close/>
                <a:moveTo>
                  <a:pt x="96" y="638"/>
                </a:moveTo>
                <a:lnTo>
                  <a:pt x="94" y="630"/>
                </a:lnTo>
                <a:lnTo>
                  <a:pt x="106" y="632"/>
                </a:lnTo>
                <a:lnTo>
                  <a:pt x="109" y="639"/>
                </a:lnTo>
                <a:lnTo>
                  <a:pt x="100" y="641"/>
                </a:lnTo>
                <a:lnTo>
                  <a:pt x="96" y="638"/>
                </a:lnTo>
                <a:close/>
                <a:moveTo>
                  <a:pt x="182" y="695"/>
                </a:moveTo>
                <a:lnTo>
                  <a:pt x="194" y="705"/>
                </a:lnTo>
                <a:lnTo>
                  <a:pt x="198" y="710"/>
                </a:lnTo>
                <a:lnTo>
                  <a:pt x="196" y="712"/>
                </a:lnTo>
                <a:lnTo>
                  <a:pt x="186" y="709"/>
                </a:lnTo>
                <a:lnTo>
                  <a:pt x="188" y="701"/>
                </a:lnTo>
                <a:lnTo>
                  <a:pt x="182" y="699"/>
                </a:lnTo>
                <a:lnTo>
                  <a:pt x="182" y="695"/>
                </a:lnTo>
                <a:close/>
                <a:moveTo>
                  <a:pt x="184" y="747"/>
                </a:moveTo>
                <a:lnTo>
                  <a:pt x="179" y="747"/>
                </a:lnTo>
                <a:lnTo>
                  <a:pt x="175" y="739"/>
                </a:lnTo>
                <a:lnTo>
                  <a:pt x="173" y="728"/>
                </a:lnTo>
                <a:lnTo>
                  <a:pt x="175" y="728"/>
                </a:lnTo>
                <a:lnTo>
                  <a:pt x="175" y="732"/>
                </a:lnTo>
                <a:lnTo>
                  <a:pt x="184" y="747"/>
                </a:lnTo>
                <a:close/>
              </a:path>
            </a:pathLst>
          </a:custGeom>
          <a:solidFill>
            <a:srgbClr val="FFFFC9"/>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1" name="Freeform 29" descr="The state of Ohio shown on the United States map." title="Ohio"/>
          <p:cNvSpPr>
            <a:spLocks/>
          </p:cNvSpPr>
          <p:nvPr/>
        </p:nvSpPr>
        <p:spPr bwMode="auto">
          <a:xfrm>
            <a:off x="5623494" y="2499281"/>
            <a:ext cx="538756" cy="619331"/>
          </a:xfrm>
          <a:custGeom>
            <a:avLst/>
            <a:gdLst>
              <a:gd name="T0" fmla="*/ 113 w 246"/>
              <a:gd name="T1" fmla="*/ 270 h 278"/>
              <a:gd name="T2" fmla="*/ 102 w 246"/>
              <a:gd name="T3" fmla="*/ 265 h 278"/>
              <a:gd name="T4" fmla="*/ 94 w 246"/>
              <a:gd name="T5" fmla="*/ 270 h 278"/>
              <a:gd name="T6" fmla="*/ 86 w 246"/>
              <a:gd name="T7" fmla="*/ 270 h 278"/>
              <a:gd name="T8" fmla="*/ 77 w 246"/>
              <a:gd name="T9" fmla="*/ 263 h 278"/>
              <a:gd name="T10" fmla="*/ 62 w 246"/>
              <a:gd name="T11" fmla="*/ 263 h 278"/>
              <a:gd name="T12" fmla="*/ 54 w 246"/>
              <a:gd name="T13" fmla="*/ 253 h 278"/>
              <a:gd name="T14" fmla="*/ 46 w 246"/>
              <a:gd name="T15" fmla="*/ 247 h 278"/>
              <a:gd name="T16" fmla="*/ 40 w 246"/>
              <a:gd name="T17" fmla="*/ 244 h 278"/>
              <a:gd name="T18" fmla="*/ 27 w 246"/>
              <a:gd name="T19" fmla="*/ 242 h 278"/>
              <a:gd name="T20" fmla="*/ 21 w 246"/>
              <a:gd name="T21" fmla="*/ 230 h 278"/>
              <a:gd name="T22" fmla="*/ 15 w 246"/>
              <a:gd name="T23" fmla="*/ 186 h 278"/>
              <a:gd name="T24" fmla="*/ 10 w 246"/>
              <a:gd name="T25" fmla="*/ 136 h 278"/>
              <a:gd name="T26" fmla="*/ 4 w 246"/>
              <a:gd name="T27" fmla="*/ 88 h 278"/>
              <a:gd name="T28" fmla="*/ 0 w 246"/>
              <a:gd name="T29" fmla="*/ 55 h 278"/>
              <a:gd name="T30" fmla="*/ 56 w 246"/>
              <a:gd name="T31" fmla="*/ 48 h 278"/>
              <a:gd name="T32" fmla="*/ 110 w 246"/>
              <a:gd name="T33" fmla="*/ 52 h 278"/>
              <a:gd name="T34" fmla="*/ 115 w 246"/>
              <a:gd name="T35" fmla="*/ 57 h 278"/>
              <a:gd name="T36" fmla="*/ 156 w 246"/>
              <a:gd name="T37" fmla="*/ 48 h 278"/>
              <a:gd name="T38" fmla="*/ 204 w 246"/>
              <a:gd name="T39" fmla="*/ 13 h 278"/>
              <a:gd name="T40" fmla="*/ 234 w 246"/>
              <a:gd name="T41" fmla="*/ 34 h 278"/>
              <a:gd name="T42" fmla="*/ 246 w 246"/>
              <a:gd name="T43" fmla="*/ 98 h 278"/>
              <a:gd name="T44" fmla="*/ 238 w 246"/>
              <a:gd name="T45" fmla="*/ 102 h 278"/>
              <a:gd name="T46" fmla="*/ 244 w 246"/>
              <a:gd name="T47" fmla="*/ 109 h 278"/>
              <a:gd name="T48" fmla="*/ 246 w 246"/>
              <a:gd name="T49" fmla="*/ 121 h 278"/>
              <a:gd name="T50" fmla="*/ 242 w 246"/>
              <a:gd name="T51" fmla="*/ 132 h 278"/>
              <a:gd name="T52" fmla="*/ 242 w 246"/>
              <a:gd name="T53" fmla="*/ 150 h 278"/>
              <a:gd name="T54" fmla="*/ 240 w 246"/>
              <a:gd name="T55" fmla="*/ 151 h 278"/>
              <a:gd name="T56" fmla="*/ 238 w 246"/>
              <a:gd name="T57" fmla="*/ 157 h 278"/>
              <a:gd name="T58" fmla="*/ 240 w 246"/>
              <a:gd name="T59" fmla="*/ 167 h 278"/>
              <a:gd name="T60" fmla="*/ 238 w 246"/>
              <a:gd name="T61" fmla="*/ 174 h 278"/>
              <a:gd name="T62" fmla="*/ 230 w 246"/>
              <a:gd name="T63" fmla="*/ 180 h 278"/>
              <a:gd name="T64" fmla="*/ 225 w 246"/>
              <a:gd name="T65" fmla="*/ 190 h 278"/>
              <a:gd name="T66" fmla="*/ 219 w 246"/>
              <a:gd name="T67" fmla="*/ 196 h 278"/>
              <a:gd name="T68" fmla="*/ 209 w 246"/>
              <a:gd name="T69" fmla="*/ 196 h 278"/>
              <a:gd name="T70" fmla="*/ 204 w 246"/>
              <a:gd name="T71" fmla="*/ 207 h 278"/>
              <a:gd name="T72" fmla="*/ 196 w 246"/>
              <a:gd name="T73" fmla="*/ 211 h 278"/>
              <a:gd name="T74" fmla="*/ 194 w 246"/>
              <a:gd name="T75" fmla="*/ 222 h 278"/>
              <a:gd name="T76" fmla="*/ 196 w 246"/>
              <a:gd name="T77" fmla="*/ 226 h 278"/>
              <a:gd name="T78" fmla="*/ 194 w 246"/>
              <a:gd name="T79" fmla="*/ 232 h 278"/>
              <a:gd name="T80" fmla="*/ 190 w 246"/>
              <a:gd name="T81" fmla="*/ 238 h 278"/>
              <a:gd name="T82" fmla="*/ 186 w 246"/>
              <a:gd name="T83" fmla="*/ 230 h 278"/>
              <a:gd name="T84" fmla="*/ 181 w 246"/>
              <a:gd name="T85" fmla="*/ 230 h 278"/>
              <a:gd name="T86" fmla="*/ 177 w 246"/>
              <a:gd name="T87" fmla="*/ 244 h 278"/>
              <a:gd name="T88" fmla="*/ 177 w 246"/>
              <a:gd name="T89" fmla="*/ 255 h 278"/>
              <a:gd name="T90" fmla="*/ 173 w 246"/>
              <a:gd name="T91" fmla="*/ 261 h 278"/>
              <a:gd name="T92" fmla="*/ 167 w 246"/>
              <a:gd name="T93" fmla="*/ 274 h 278"/>
              <a:gd name="T94" fmla="*/ 158 w 246"/>
              <a:gd name="T95" fmla="*/ 278 h 278"/>
              <a:gd name="T96" fmla="*/ 150 w 246"/>
              <a:gd name="T97" fmla="*/ 269 h 278"/>
              <a:gd name="T98" fmla="*/ 140 w 246"/>
              <a:gd name="T99" fmla="*/ 267 h 278"/>
              <a:gd name="T100" fmla="*/ 136 w 246"/>
              <a:gd name="T101" fmla="*/ 257 h 278"/>
              <a:gd name="T102" fmla="*/ 127 w 246"/>
              <a:gd name="T103" fmla="*/ 263 h 278"/>
              <a:gd name="T104" fmla="*/ 117 w 246"/>
              <a:gd name="T105" fmla="*/ 269 h 2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278"/>
              <a:gd name="T161" fmla="*/ 246 w 246"/>
              <a:gd name="T162" fmla="*/ 278 h 2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278">
                <a:moveTo>
                  <a:pt x="115" y="269"/>
                </a:moveTo>
                <a:lnTo>
                  <a:pt x="115" y="270"/>
                </a:lnTo>
                <a:lnTo>
                  <a:pt x="113" y="270"/>
                </a:lnTo>
                <a:lnTo>
                  <a:pt x="111" y="269"/>
                </a:lnTo>
                <a:lnTo>
                  <a:pt x="110" y="267"/>
                </a:lnTo>
                <a:lnTo>
                  <a:pt x="104" y="267"/>
                </a:lnTo>
                <a:lnTo>
                  <a:pt x="102" y="265"/>
                </a:lnTo>
                <a:lnTo>
                  <a:pt x="100" y="265"/>
                </a:lnTo>
                <a:lnTo>
                  <a:pt x="94" y="267"/>
                </a:lnTo>
                <a:lnTo>
                  <a:pt x="94" y="269"/>
                </a:lnTo>
                <a:lnTo>
                  <a:pt x="94" y="270"/>
                </a:lnTo>
                <a:lnTo>
                  <a:pt x="92" y="272"/>
                </a:lnTo>
                <a:lnTo>
                  <a:pt x="90" y="270"/>
                </a:lnTo>
                <a:lnTo>
                  <a:pt x="86" y="270"/>
                </a:lnTo>
                <a:lnTo>
                  <a:pt x="85" y="267"/>
                </a:lnTo>
                <a:lnTo>
                  <a:pt x="83" y="267"/>
                </a:lnTo>
                <a:lnTo>
                  <a:pt x="81" y="265"/>
                </a:lnTo>
                <a:lnTo>
                  <a:pt x="77" y="263"/>
                </a:lnTo>
                <a:lnTo>
                  <a:pt x="75" y="263"/>
                </a:lnTo>
                <a:lnTo>
                  <a:pt x="69" y="265"/>
                </a:lnTo>
                <a:lnTo>
                  <a:pt x="67" y="265"/>
                </a:lnTo>
                <a:lnTo>
                  <a:pt x="62" y="263"/>
                </a:lnTo>
                <a:lnTo>
                  <a:pt x="60" y="263"/>
                </a:lnTo>
                <a:lnTo>
                  <a:pt x="58" y="257"/>
                </a:lnTo>
                <a:lnTo>
                  <a:pt x="56" y="255"/>
                </a:lnTo>
                <a:lnTo>
                  <a:pt x="54" y="253"/>
                </a:lnTo>
                <a:lnTo>
                  <a:pt x="52" y="247"/>
                </a:lnTo>
                <a:lnTo>
                  <a:pt x="50" y="247"/>
                </a:lnTo>
                <a:lnTo>
                  <a:pt x="48" y="247"/>
                </a:lnTo>
                <a:lnTo>
                  <a:pt x="46" y="247"/>
                </a:lnTo>
                <a:lnTo>
                  <a:pt x="44" y="244"/>
                </a:lnTo>
                <a:lnTo>
                  <a:pt x="44" y="242"/>
                </a:lnTo>
                <a:lnTo>
                  <a:pt x="40" y="244"/>
                </a:lnTo>
                <a:lnTo>
                  <a:pt x="35" y="246"/>
                </a:lnTo>
                <a:lnTo>
                  <a:pt x="31" y="246"/>
                </a:lnTo>
                <a:lnTo>
                  <a:pt x="27" y="242"/>
                </a:lnTo>
                <a:lnTo>
                  <a:pt x="23" y="246"/>
                </a:lnTo>
                <a:lnTo>
                  <a:pt x="21" y="230"/>
                </a:lnTo>
                <a:lnTo>
                  <a:pt x="19" y="215"/>
                </a:lnTo>
                <a:lnTo>
                  <a:pt x="19" y="211"/>
                </a:lnTo>
                <a:lnTo>
                  <a:pt x="17" y="199"/>
                </a:lnTo>
                <a:lnTo>
                  <a:pt x="15" y="186"/>
                </a:lnTo>
                <a:lnTo>
                  <a:pt x="15" y="178"/>
                </a:lnTo>
                <a:lnTo>
                  <a:pt x="12" y="157"/>
                </a:lnTo>
                <a:lnTo>
                  <a:pt x="12" y="153"/>
                </a:lnTo>
                <a:lnTo>
                  <a:pt x="10" y="136"/>
                </a:lnTo>
                <a:lnTo>
                  <a:pt x="8" y="126"/>
                </a:lnTo>
                <a:lnTo>
                  <a:pt x="6" y="111"/>
                </a:lnTo>
                <a:lnTo>
                  <a:pt x="6" y="107"/>
                </a:lnTo>
                <a:lnTo>
                  <a:pt x="4" y="88"/>
                </a:lnTo>
                <a:lnTo>
                  <a:pt x="4" y="86"/>
                </a:lnTo>
                <a:lnTo>
                  <a:pt x="2" y="77"/>
                </a:lnTo>
                <a:lnTo>
                  <a:pt x="0" y="69"/>
                </a:lnTo>
                <a:lnTo>
                  <a:pt x="0" y="55"/>
                </a:lnTo>
                <a:lnTo>
                  <a:pt x="21" y="52"/>
                </a:lnTo>
                <a:lnTo>
                  <a:pt x="23" y="52"/>
                </a:lnTo>
                <a:lnTo>
                  <a:pt x="50" y="48"/>
                </a:lnTo>
                <a:lnTo>
                  <a:pt x="56" y="48"/>
                </a:lnTo>
                <a:lnTo>
                  <a:pt x="71" y="44"/>
                </a:lnTo>
                <a:lnTo>
                  <a:pt x="90" y="50"/>
                </a:lnTo>
                <a:lnTo>
                  <a:pt x="98" y="54"/>
                </a:lnTo>
                <a:lnTo>
                  <a:pt x="110" y="52"/>
                </a:lnTo>
                <a:lnTo>
                  <a:pt x="111" y="54"/>
                </a:lnTo>
                <a:lnTo>
                  <a:pt x="96" y="61"/>
                </a:lnTo>
                <a:lnTo>
                  <a:pt x="106" y="61"/>
                </a:lnTo>
                <a:lnTo>
                  <a:pt x="115" y="57"/>
                </a:lnTo>
                <a:lnTo>
                  <a:pt x="125" y="61"/>
                </a:lnTo>
                <a:lnTo>
                  <a:pt x="136" y="55"/>
                </a:lnTo>
                <a:lnTo>
                  <a:pt x="154" y="48"/>
                </a:lnTo>
                <a:lnTo>
                  <a:pt x="156" y="48"/>
                </a:lnTo>
                <a:lnTo>
                  <a:pt x="169" y="46"/>
                </a:lnTo>
                <a:lnTo>
                  <a:pt x="181" y="34"/>
                </a:lnTo>
                <a:lnTo>
                  <a:pt x="186" y="27"/>
                </a:lnTo>
                <a:lnTo>
                  <a:pt x="204" y="13"/>
                </a:lnTo>
                <a:lnTo>
                  <a:pt x="229" y="0"/>
                </a:lnTo>
                <a:lnTo>
                  <a:pt x="230" y="9"/>
                </a:lnTo>
                <a:lnTo>
                  <a:pt x="234" y="34"/>
                </a:lnTo>
                <a:lnTo>
                  <a:pt x="240" y="61"/>
                </a:lnTo>
                <a:lnTo>
                  <a:pt x="242" y="78"/>
                </a:lnTo>
                <a:lnTo>
                  <a:pt x="244" y="80"/>
                </a:lnTo>
                <a:lnTo>
                  <a:pt x="246" y="98"/>
                </a:lnTo>
                <a:lnTo>
                  <a:pt x="244" y="100"/>
                </a:lnTo>
                <a:lnTo>
                  <a:pt x="240" y="100"/>
                </a:lnTo>
                <a:lnTo>
                  <a:pt x="238" y="102"/>
                </a:lnTo>
                <a:lnTo>
                  <a:pt x="238" y="103"/>
                </a:lnTo>
                <a:lnTo>
                  <a:pt x="240" y="105"/>
                </a:lnTo>
                <a:lnTo>
                  <a:pt x="242" y="107"/>
                </a:lnTo>
                <a:lnTo>
                  <a:pt x="244" y="109"/>
                </a:lnTo>
                <a:lnTo>
                  <a:pt x="244" y="115"/>
                </a:lnTo>
                <a:lnTo>
                  <a:pt x="244" y="117"/>
                </a:lnTo>
                <a:lnTo>
                  <a:pt x="246" y="121"/>
                </a:lnTo>
                <a:lnTo>
                  <a:pt x="246" y="125"/>
                </a:lnTo>
                <a:lnTo>
                  <a:pt x="244" y="126"/>
                </a:lnTo>
                <a:lnTo>
                  <a:pt x="242" y="130"/>
                </a:lnTo>
                <a:lnTo>
                  <a:pt x="242" y="132"/>
                </a:lnTo>
                <a:lnTo>
                  <a:pt x="242" y="134"/>
                </a:lnTo>
                <a:lnTo>
                  <a:pt x="242" y="142"/>
                </a:lnTo>
                <a:lnTo>
                  <a:pt x="242" y="146"/>
                </a:lnTo>
                <a:lnTo>
                  <a:pt x="242" y="150"/>
                </a:lnTo>
                <a:lnTo>
                  <a:pt x="242" y="151"/>
                </a:lnTo>
                <a:lnTo>
                  <a:pt x="240" y="151"/>
                </a:lnTo>
                <a:lnTo>
                  <a:pt x="238" y="153"/>
                </a:lnTo>
                <a:lnTo>
                  <a:pt x="240" y="155"/>
                </a:lnTo>
                <a:lnTo>
                  <a:pt x="238" y="157"/>
                </a:lnTo>
                <a:lnTo>
                  <a:pt x="240" y="159"/>
                </a:lnTo>
                <a:lnTo>
                  <a:pt x="238" y="163"/>
                </a:lnTo>
                <a:lnTo>
                  <a:pt x="238" y="165"/>
                </a:lnTo>
                <a:lnTo>
                  <a:pt x="240" y="167"/>
                </a:lnTo>
                <a:lnTo>
                  <a:pt x="238" y="169"/>
                </a:lnTo>
                <a:lnTo>
                  <a:pt x="238" y="171"/>
                </a:lnTo>
                <a:lnTo>
                  <a:pt x="238" y="174"/>
                </a:lnTo>
                <a:lnTo>
                  <a:pt x="236" y="176"/>
                </a:lnTo>
                <a:lnTo>
                  <a:pt x="234" y="178"/>
                </a:lnTo>
                <a:lnTo>
                  <a:pt x="230" y="180"/>
                </a:lnTo>
                <a:lnTo>
                  <a:pt x="230" y="182"/>
                </a:lnTo>
                <a:lnTo>
                  <a:pt x="229" y="186"/>
                </a:lnTo>
                <a:lnTo>
                  <a:pt x="227" y="188"/>
                </a:lnTo>
                <a:lnTo>
                  <a:pt x="225" y="190"/>
                </a:lnTo>
                <a:lnTo>
                  <a:pt x="223" y="192"/>
                </a:lnTo>
                <a:lnTo>
                  <a:pt x="223" y="194"/>
                </a:lnTo>
                <a:lnTo>
                  <a:pt x="221" y="194"/>
                </a:lnTo>
                <a:lnTo>
                  <a:pt x="219" y="196"/>
                </a:lnTo>
                <a:lnTo>
                  <a:pt x="217" y="198"/>
                </a:lnTo>
                <a:lnTo>
                  <a:pt x="215" y="199"/>
                </a:lnTo>
                <a:lnTo>
                  <a:pt x="211" y="196"/>
                </a:lnTo>
                <a:lnTo>
                  <a:pt x="209" y="196"/>
                </a:lnTo>
                <a:lnTo>
                  <a:pt x="206" y="199"/>
                </a:lnTo>
                <a:lnTo>
                  <a:pt x="204" y="201"/>
                </a:lnTo>
                <a:lnTo>
                  <a:pt x="204" y="207"/>
                </a:lnTo>
                <a:lnTo>
                  <a:pt x="200" y="207"/>
                </a:lnTo>
                <a:lnTo>
                  <a:pt x="198" y="207"/>
                </a:lnTo>
                <a:lnTo>
                  <a:pt x="198" y="211"/>
                </a:lnTo>
                <a:lnTo>
                  <a:pt x="196" y="211"/>
                </a:lnTo>
                <a:lnTo>
                  <a:pt x="194" y="215"/>
                </a:lnTo>
                <a:lnTo>
                  <a:pt x="196" y="219"/>
                </a:lnTo>
                <a:lnTo>
                  <a:pt x="196" y="221"/>
                </a:lnTo>
                <a:lnTo>
                  <a:pt x="194" y="222"/>
                </a:lnTo>
                <a:lnTo>
                  <a:pt x="192" y="222"/>
                </a:lnTo>
                <a:lnTo>
                  <a:pt x="194" y="224"/>
                </a:lnTo>
                <a:lnTo>
                  <a:pt x="196" y="226"/>
                </a:lnTo>
                <a:lnTo>
                  <a:pt x="196" y="230"/>
                </a:lnTo>
                <a:lnTo>
                  <a:pt x="198" y="232"/>
                </a:lnTo>
                <a:lnTo>
                  <a:pt x="196" y="234"/>
                </a:lnTo>
                <a:lnTo>
                  <a:pt x="194" y="232"/>
                </a:lnTo>
                <a:lnTo>
                  <a:pt x="192" y="236"/>
                </a:lnTo>
                <a:lnTo>
                  <a:pt x="190" y="238"/>
                </a:lnTo>
                <a:lnTo>
                  <a:pt x="188" y="236"/>
                </a:lnTo>
                <a:lnTo>
                  <a:pt x="190" y="234"/>
                </a:lnTo>
                <a:lnTo>
                  <a:pt x="188" y="230"/>
                </a:lnTo>
                <a:lnTo>
                  <a:pt x="186" y="230"/>
                </a:lnTo>
                <a:lnTo>
                  <a:pt x="184" y="230"/>
                </a:lnTo>
                <a:lnTo>
                  <a:pt x="182" y="228"/>
                </a:lnTo>
                <a:lnTo>
                  <a:pt x="181" y="228"/>
                </a:lnTo>
                <a:lnTo>
                  <a:pt x="181" y="230"/>
                </a:lnTo>
                <a:lnTo>
                  <a:pt x="179" y="232"/>
                </a:lnTo>
                <a:lnTo>
                  <a:pt x="179" y="234"/>
                </a:lnTo>
                <a:lnTo>
                  <a:pt x="177" y="238"/>
                </a:lnTo>
                <a:lnTo>
                  <a:pt x="177" y="244"/>
                </a:lnTo>
                <a:lnTo>
                  <a:pt x="175" y="246"/>
                </a:lnTo>
                <a:lnTo>
                  <a:pt x="173" y="247"/>
                </a:lnTo>
                <a:lnTo>
                  <a:pt x="177" y="253"/>
                </a:lnTo>
                <a:lnTo>
                  <a:pt x="177" y="255"/>
                </a:lnTo>
                <a:lnTo>
                  <a:pt x="179" y="257"/>
                </a:lnTo>
                <a:lnTo>
                  <a:pt x="177" y="261"/>
                </a:lnTo>
                <a:lnTo>
                  <a:pt x="173" y="261"/>
                </a:lnTo>
                <a:lnTo>
                  <a:pt x="171" y="263"/>
                </a:lnTo>
                <a:lnTo>
                  <a:pt x="171" y="270"/>
                </a:lnTo>
                <a:lnTo>
                  <a:pt x="171" y="272"/>
                </a:lnTo>
                <a:lnTo>
                  <a:pt x="167" y="274"/>
                </a:lnTo>
                <a:lnTo>
                  <a:pt x="161" y="278"/>
                </a:lnTo>
                <a:lnTo>
                  <a:pt x="159" y="278"/>
                </a:lnTo>
                <a:lnTo>
                  <a:pt x="158" y="278"/>
                </a:lnTo>
                <a:lnTo>
                  <a:pt x="154" y="274"/>
                </a:lnTo>
                <a:lnTo>
                  <a:pt x="152" y="272"/>
                </a:lnTo>
                <a:lnTo>
                  <a:pt x="150" y="269"/>
                </a:lnTo>
                <a:lnTo>
                  <a:pt x="146" y="269"/>
                </a:lnTo>
                <a:lnTo>
                  <a:pt x="142" y="269"/>
                </a:lnTo>
                <a:lnTo>
                  <a:pt x="140" y="267"/>
                </a:lnTo>
                <a:lnTo>
                  <a:pt x="138" y="263"/>
                </a:lnTo>
                <a:lnTo>
                  <a:pt x="136" y="261"/>
                </a:lnTo>
                <a:lnTo>
                  <a:pt x="136" y="257"/>
                </a:lnTo>
                <a:lnTo>
                  <a:pt x="134" y="257"/>
                </a:lnTo>
                <a:lnTo>
                  <a:pt x="131" y="259"/>
                </a:lnTo>
                <a:lnTo>
                  <a:pt x="129" y="259"/>
                </a:lnTo>
                <a:lnTo>
                  <a:pt x="127" y="263"/>
                </a:lnTo>
                <a:lnTo>
                  <a:pt x="125" y="265"/>
                </a:lnTo>
                <a:lnTo>
                  <a:pt x="123" y="267"/>
                </a:lnTo>
                <a:lnTo>
                  <a:pt x="121" y="269"/>
                </a:lnTo>
                <a:lnTo>
                  <a:pt x="117" y="269"/>
                </a:lnTo>
                <a:lnTo>
                  <a:pt x="115" y="269"/>
                </a:lnTo>
                <a:close/>
              </a:path>
            </a:pathLst>
          </a:custGeom>
          <a:solidFill>
            <a:srgbClr val="58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2" name="Freeform 30" descr="The state of Illinois shown on the United States map." title="Illinois"/>
          <p:cNvSpPr>
            <a:spLocks/>
          </p:cNvSpPr>
          <p:nvPr/>
        </p:nvSpPr>
        <p:spPr bwMode="auto">
          <a:xfrm>
            <a:off x="4828500" y="2537153"/>
            <a:ext cx="512475" cy="911174"/>
          </a:xfrm>
          <a:custGeom>
            <a:avLst/>
            <a:gdLst>
              <a:gd name="T0" fmla="*/ 188 w 234"/>
              <a:gd name="T1" fmla="*/ 376 h 409"/>
              <a:gd name="T2" fmla="*/ 190 w 234"/>
              <a:gd name="T3" fmla="*/ 399 h 409"/>
              <a:gd name="T4" fmla="*/ 173 w 234"/>
              <a:gd name="T5" fmla="*/ 396 h 409"/>
              <a:gd name="T6" fmla="*/ 152 w 234"/>
              <a:gd name="T7" fmla="*/ 399 h 409"/>
              <a:gd name="T8" fmla="*/ 148 w 234"/>
              <a:gd name="T9" fmla="*/ 409 h 409"/>
              <a:gd name="T10" fmla="*/ 140 w 234"/>
              <a:gd name="T11" fmla="*/ 405 h 409"/>
              <a:gd name="T12" fmla="*/ 136 w 234"/>
              <a:gd name="T13" fmla="*/ 401 h 409"/>
              <a:gd name="T14" fmla="*/ 127 w 234"/>
              <a:gd name="T15" fmla="*/ 390 h 409"/>
              <a:gd name="T16" fmla="*/ 131 w 234"/>
              <a:gd name="T17" fmla="*/ 376 h 409"/>
              <a:gd name="T18" fmla="*/ 125 w 234"/>
              <a:gd name="T19" fmla="*/ 359 h 409"/>
              <a:gd name="T20" fmla="*/ 104 w 234"/>
              <a:gd name="T21" fmla="*/ 346 h 409"/>
              <a:gd name="T22" fmla="*/ 98 w 234"/>
              <a:gd name="T23" fmla="*/ 342 h 409"/>
              <a:gd name="T24" fmla="*/ 81 w 234"/>
              <a:gd name="T25" fmla="*/ 330 h 409"/>
              <a:gd name="T26" fmla="*/ 73 w 234"/>
              <a:gd name="T27" fmla="*/ 311 h 409"/>
              <a:gd name="T28" fmla="*/ 81 w 234"/>
              <a:gd name="T29" fmla="*/ 290 h 409"/>
              <a:gd name="T30" fmla="*/ 85 w 234"/>
              <a:gd name="T31" fmla="*/ 278 h 409"/>
              <a:gd name="T32" fmla="*/ 64 w 234"/>
              <a:gd name="T33" fmla="*/ 271 h 409"/>
              <a:gd name="T34" fmla="*/ 50 w 234"/>
              <a:gd name="T35" fmla="*/ 263 h 409"/>
              <a:gd name="T36" fmla="*/ 44 w 234"/>
              <a:gd name="T37" fmla="*/ 246 h 409"/>
              <a:gd name="T38" fmla="*/ 21 w 234"/>
              <a:gd name="T39" fmla="*/ 229 h 409"/>
              <a:gd name="T40" fmla="*/ 4 w 234"/>
              <a:gd name="T41" fmla="*/ 207 h 409"/>
              <a:gd name="T42" fmla="*/ 0 w 234"/>
              <a:gd name="T43" fmla="*/ 192 h 409"/>
              <a:gd name="T44" fmla="*/ 4 w 234"/>
              <a:gd name="T45" fmla="*/ 169 h 409"/>
              <a:gd name="T46" fmla="*/ 4 w 234"/>
              <a:gd name="T47" fmla="*/ 156 h 409"/>
              <a:gd name="T48" fmla="*/ 19 w 234"/>
              <a:gd name="T49" fmla="*/ 146 h 409"/>
              <a:gd name="T50" fmla="*/ 27 w 234"/>
              <a:gd name="T51" fmla="*/ 125 h 409"/>
              <a:gd name="T52" fmla="*/ 17 w 234"/>
              <a:gd name="T53" fmla="*/ 106 h 409"/>
              <a:gd name="T54" fmla="*/ 25 w 234"/>
              <a:gd name="T55" fmla="*/ 90 h 409"/>
              <a:gd name="T56" fmla="*/ 48 w 234"/>
              <a:gd name="T57" fmla="*/ 83 h 409"/>
              <a:gd name="T58" fmla="*/ 58 w 234"/>
              <a:gd name="T59" fmla="*/ 73 h 409"/>
              <a:gd name="T60" fmla="*/ 67 w 234"/>
              <a:gd name="T61" fmla="*/ 46 h 409"/>
              <a:gd name="T62" fmla="*/ 62 w 234"/>
              <a:gd name="T63" fmla="*/ 35 h 409"/>
              <a:gd name="T64" fmla="*/ 50 w 234"/>
              <a:gd name="T65" fmla="*/ 21 h 409"/>
              <a:gd name="T66" fmla="*/ 39 w 234"/>
              <a:gd name="T67" fmla="*/ 10 h 409"/>
              <a:gd name="T68" fmla="*/ 131 w 234"/>
              <a:gd name="T69" fmla="*/ 4 h 409"/>
              <a:gd name="T70" fmla="*/ 192 w 234"/>
              <a:gd name="T71" fmla="*/ 12 h 409"/>
              <a:gd name="T72" fmla="*/ 215 w 234"/>
              <a:gd name="T73" fmla="*/ 85 h 409"/>
              <a:gd name="T74" fmla="*/ 223 w 234"/>
              <a:gd name="T75" fmla="*/ 169 h 409"/>
              <a:gd name="T76" fmla="*/ 225 w 234"/>
              <a:gd name="T77" fmla="*/ 232 h 409"/>
              <a:gd name="T78" fmla="*/ 227 w 234"/>
              <a:gd name="T79" fmla="*/ 240 h 409"/>
              <a:gd name="T80" fmla="*/ 225 w 234"/>
              <a:gd name="T81" fmla="*/ 246 h 409"/>
              <a:gd name="T82" fmla="*/ 231 w 234"/>
              <a:gd name="T83" fmla="*/ 255 h 409"/>
              <a:gd name="T84" fmla="*/ 234 w 234"/>
              <a:gd name="T85" fmla="*/ 269 h 409"/>
              <a:gd name="T86" fmla="*/ 229 w 234"/>
              <a:gd name="T87" fmla="*/ 280 h 409"/>
              <a:gd name="T88" fmla="*/ 229 w 234"/>
              <a:gd name="T89" fmla="*/ 290 h 409"/>
              <a:gd name="T90" fmla="*/ 223 w 234"/>
              <a:gd name="T91" fmla="*/ 296 h 409"/>
              <a:gd name="T92" fmla="*/ 217 w 234"/>
              <a:gd name="T93" fmla="*/ 305 h 409"/>
              <a:gd name="T94" fmla="*/ 211 w 234"/>
              <a:gd name="T95" fmla="*/ 311 h 409"/>
              <a:gd name="T96" fmla="*/ 211 w 234"/>
              <a:gd name="T97" fmla="*/ 319 h 409"/>
              <a:gd name="T98" fmla="*/ 209 w 234"/>
              <a:gd name="T99" fmla="*/ 326 h 409"/>
              <a:gd name="T100" fmla="*/ 209 w 234"/>
              <a:gd name="T101" fmla="*/ 334 h 409"/>
              <a:gd name="T102" fmla="*/ 209 w 234"/>
              <a:gd name="T103" fmla="*/ 338 h 409"/>
              <a:gd name="T104" fmla="*/ 208 w 234"/>
              <a:gd name="T105" fmla="*/ 342 h 409"/>
              <a:gd name="T106" fmla="*/ 206 w 234"/>
              <a:gd name="T107" fmla="*/ 357 h 40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34"/>
              <a:gd name="T163" fmla="*/ 0 h 409"/>
              <a:gd name="T164" fmla="*/ 234 w 234"/>
              <a:gd name="T165" fmla="*/ 409 h 40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34" h="409">
                <a:moveTo>
                  <a:pt x="211" y="365"/>
                </a:moveTo>
                <a:lnTo>
                  <a:pt x="209" y="369"/>
                </a:lnTo>
                <a:lnTo>
                  <a:pt x="198" y="373"/>
                </a:lnTo>
                <a:lnTo>
                  <a:pt x="194" y="374"/>
                </a:lnTo>
                <a:lnTo>
                  <a:pt x="190" y="374"/>
                </a:lnTo>
                <a:lnTo>
                  <a:pt x="188" y="376"/>
                </a:lnTo>
                <a:lnTo>
                  <a:pt x="186" y="384"/>
                </a:lnTo>
                <a:lnTo>
                  <a:pt x="186" y="386"/>
                </a:lnTo>
                <a:lnTo>
                  <a:pt x="190" y="390"/>
                </a:lnTo>
                <a:lnTo>
                  <a:pt x="192" y="394"/>
                </a:lnTo>
                <a:lnTo>
                  <a:pt x="190" y="398"/>
                </a:lnTo>
                <a:lnTo>
                  <a:pt x="190" y="399"/>
                </a:lnTo>
                <a:lnTo>
                  <a:pt x="188" y="399"/>
                </a:lnTo>
                <a:lnTo>
                  <a:pt x="188" y="401"/>
                </a:lnTo>
                <a:lnTo>
                  <a:pt x="184" y="399"/>
                </a:lnTo>
                <a:lnTo>
                  <a:pt x="181" y="398"/>
                </a:lnTo>
                <a:lnTo>
                  <a:pt x="177" y="396"/>
                </a:lnTo>
                <a:lnTo>
                  <a:pt x="173" y="396"/>
                </a:lnTo>
                <a:lnTo>
                  <a:pt x="165" y="392"/>
                </a:lnTo>
                <a:lnTo>
                  <a:pt x="161" y="392"/>
                </a:lnTo>
                <a:lnTo>
                  <a:pt x="158" y="392"/>
                </a:lnTo>
                <a:lnTo>
                  <a:pt x="154" y="394"/>
                </a:lnTo>
                <a:lnTo>
                  <a:pt x="152" y="399"/>
                </a:lnTo>
                <a:lnTo>
                  <a:pt x="150" y="401"/>
                </a:lnTo>
                <a:lnTo>
                  <a:pt x="150" y="403"/>
                </a:lnTo>
                <a:lnTo>
                  <a:pt x="150" y="407"/>
                </a:lnTo>
                <a:lnTo>
                  <a:pt x="150" y="409"/>
                </a:lnTo>
                <a:lnTo>
                  <a:pt x="152" y="409"/>
                </a:lnTo>
                <a:lnTo>
                  <a:pt x="148" y="409"/>
                </a:lnTo>
                <a:lnTo>
                  <a:pt x="146" y="407"/>
                </a:lnTo>
                <a:lnTo>
                  <a:pt x="146" y="405"/>
                </a:lnTo>
                <a:lnTo>
                  <a:pt x="144" y="403"/>
                </a:lnTo>
                <a:lnTo>
                  <a:pt x="142" y="401"/>
                </a:lnTo>
                <a:lnTo>
                  <a:pt x="140" y="403"/>
                </a:lnTo>
                <a:lnTo>
                  <a:pt x="140" y="405"/>
                </a:lnTo>
                <a:lnTo>
                  <a:pt x="144" y="407"/>
                </a:lnTo>
                <a:lnTo>
                  <a:pt x="144" y="409"/>
                </a:lnTo>
                <a:lnTo>
                  <a:pt x="142" y="409"/>
                </a:lnTo>
                <a:lnTo>
                  <a:pt x="140" y="409"/>
                </a:lnTo>
                <a:lnTo>
                  <a:pt x="136" y="405"/>
                </a:lnTo>
                <a:lnTo>
                  <a:pt x="136" y="401"/>
                </a:lnTo>
                <a:lnTo>
                  <a:pt x="135" y="399"/>
                </a:lnTo>
                <a:lnTo>
                  <a:pt x="133" y="398"/>
                </a:lnTo>
                <a:lnTo>
                  <a:pt x="131" y="394"/>
                </a:lnTo>
                <a:lnTo>
                  <a:pt x="131" y="392"/>
                </a:lnTo>
                <a:lnTo>
                  <a:pt x="129" y="392"/>
                </a:lnTo>
                <a:lnTo>
                  <a:pt x="127" y="390"/>
                </a:lnTo>
                <a:lnTo>
                  <a:pt x="127" y="388"/>
                </a:lnTo>
                <a:lnTo>
                  <a:pt x="129" y="386"/>
                </a:lnTo>
                <a:lnTo>
                  <a:pt x="131" y="384"/>
                </a:lnTo>
                <a:lnTo>
                  <a:pt x="133" y="384"/>
                </a:lnTo>
                <a:lnTo>
                  <a:pt x="133" y="380"/>
                </a:lnTo>
                <a:lnTo>
                  <a:pt x="131" y="376"/>
                </a:lnTo>
                <a:lnTo>
                  <a:pt x="127" y="374"/>
                </a:lnTo>
                <a:lnTo>
                  <a:pt x="125" y="369"/>
                </a:lnTo>
                <a:lnTo>
                  <a:pt x="125" y="365"/>
                </a:lnTo>
                <a:lnTo>
                  <a:pt x="125" y="363"/>
                </a:lnTo>
                <a:lnTo>
                  <a:pt x="125" y="359"/>
                </a:lnTo>
                <a:lnTo>
                  <a:pt x="121" y="359"/>
                </a:lnTo>
                <a:lnTo>
                  <a:pt x="115" y="355"/>
                </a:lnTo>
                <a:lnTo>
                  <a:pt x="115" y="353"/>
                </a:lnTo>
                <a:lnTo>
                  <a:pt x="113" y="351"/>
                </a:lnTo>
                <a:lnTo>
                  <a:pt x="112" y="350"/>
                </a:lnTo>
                <a:lnTo>
                  <a:pt x="104" y="346"/>
                </a:lnTo>
                <a:lnTo>
                  <a:pt x="102" y="348"/>
                </a:lnTo>
                <a:lnTo>
                  <a:pt x="100" y="348"/>
                </a:lnTo>
                <a:lnTo>
                  <a:pt x="96" y="346"/>
                </a:lnTo>
                <a:lnTo>
                  <a:pt x="98" y="342"/>
                </a:lnTo>
                <a:lnTo>
                  <a:pt x="94" y="342"/>
                </a:lnTo>
                <a:lnTo>
                  <a:pt x="92" y="340"/>
                </a:lnTo>
                <a:lnTo>
                  <a:pt x="88" y="336"/>
                </a:lnTo>
                <a:lnTo>
                  <a:pt x="87" y="336"/>
                </a:lnTo>
                <a:lnTo>
                  <a:pt x="83" y="332"/>
                </a:lnTo>
                <a:lnTo>
                  <a:pt x="81" y="330"/>
                </a:lnTo>
                <a:lnTo>
                  <a:pt x="77" y="328"/>
                </a:lnTo>
                <a:lnTo>
                  <a:pt x="75" y="326"/>
                </a:lnTo>
                <a:lnTo>
                  <a:pt x="73" y="323"/>
                </a:lnTo>
                <a:lnTo>
                  <a:pt x="73" y="317"/>
                </a:lnTo>
                <a:lnTo>
                  <a:pt x="73" y="313"/>
                </a:lnTo>
                <a:lnTo>
                  <a:pt x="73" y="311"/>
                </a:lnTo>
                <a:lnTo>
                  <a:pt x="75" y="309"/>
                </a:lnTo>
                <a:lnTo>
                  <a:pt x="77" y="301"/>
                </a:lnTo>
                <a:lnTo>
                  <a:pt x="77" y="300"/>
                </a:lnTo>
                <a:lnTo>
                  <a:pt x="79" y="298"/>
                </a:lnTo>
                <a:lnTo>
                  <a:pt x="81" y="294"/>
                </a:lnTo>
                <a:lnTo>
                  <a:pt x="81" y="290"/>
                </a:lnTo>
                <a:lnTo>
                  <a:pt x="81" y="288"/>
                </a:lnTo>
                <a:lnTo>
                  <a:pt x="81" y="286"/>
                </a:lnTo>
                <a:lnTo>
                  <a:pt x="83" y="282"/>
                </a:lnTo>
                <a:lnTo>
                  <a:pt x="85" y="280"/>
                </a:lnTo>
                <a:lnTo>
                  <a:pt x="85" y="278"/>
                </a:lnTo>
                <a:lnTo>
                  <a:pt x="83" y="277"/>
                </a:lnTo>
                <a:lnTo>
                  <a:pt x="77" y="273"/>
                </a:lnTo>
                <a:lnTo>
                  <a:pt x="75" y="273"/>
                </a:lnTo>
                <a:lnTo>
                  <a:pt x="73" y="273"/>
                </a:lnTo>
                <a:lnTo>
                  <a:pt x="67" y="269"/>
                </a:lnTo>
                <a:lnTo>
                  <a:pt x="64" y="271"/>
                </a:lnTo>
                <a:lnTo>
                  <a:pt x="60" y="275"/>
                </a:lnTo>
                <a:lnTo>
                  <a:pt x="58" y="277"/>
                </a:lnTo>
                <a:lnTo>
                  <a:pt x="56" y="277"/>
                </a:lnTo>
                <a:lnTo>
                  <a:pt x="52" y="273"/>
                </a:lnTo>
                <a:lnTo>
                  <a:pt x="50" y="265"/>
                </a:lnTo>
                <a:lnTo>
                  <a:pt x="50" y="263"/>
                </a:lnTo>
                <a:lnTo>
                  <a:pt x="50" y="261"/>
                </a:lnTo>
                <a:lnTo>
                  <a:pt x="48" y="257"/>
                </a:lnTo>
                <a:lnTo>
                  <a:pt x="48" y="253"/>
                </a:lnTo>
                <a:lnTo>
                  <a:pt x="48" y="252"/>
                </a:lnTo>
                <a:lnTo>
                  <a:pt x="46" y="250"/>
                </a:lnTo>
                <a:lnTo>
                  <a:pt x="44" y="246"/>
                </a:lnTo>
                <a:lnTo>
                  <a:pt x="40" y="242"/>
                </a:lnTo>
                <a:lnTo>
                  <a:pt x="35" y="240"/>
                </a:lnTo>
                <a:lnTo>
                  <a:pt x="29" y="236"/>
                </a:lnTo>
                <a:lnTo>
                  <a:pt x="27" y="234"/>
                </a:lnTo>
                <a:lnTo>
                  <a:pt x="25" y="230"/>
                </a:lnTo>
                <a:lnTo>
                  <a:pt x="21" y="229"/>
                </a:lnTo>
                <a:lnTo>
                  <a:pt x="19" y="225"/>
                </a:lnTo>
                <a:lnTo>
                  <a:pt x="12" y="219"/>
                </a:lnTo>
                <a:lnTo>
                  <a:pt x="10" y="217"/>
                </a:lnTo>
                <a:lnTo>
                  <a:pt x="8" y="213"/>
                </a:lnTo>
                <a:lnTo>
                  <a:pt x="8" y="211"/>
                </a:lnTo>
                <a:lnTo>
                  <a:pt x="4" y="207"/>
                </a:lnTo>
                <a:lnTo>
                  <a:pt x="4" y="205"/>
                </a:lnTo>
                <a:lnTo>
                  <a:pt x="4" y="204"/>
                </a:lnTo>
                <a:lnTo>
                  <a:pt x="4" y="202"/>
                </a:lnTo>
                <a:lnTo>
                  <a:pt x="2" y="196"/>
                </a:lnTo>
                <a:lnTo>
                  <a:pt x="0" y="192"/>
                </a:lnTo>
                <a:lnTo>
                  <a:pt x="0" y="186"/>
                </a:lnTo>
                <a:lnTo>
                  <a:pt x="0" y="182"/>
                </a:lnTo>
                <a:lnTo>
                  <a:pt x="0" y="179"/>
                </a:lnTo>
                <a:lnTo>
                  <a:pt x="0" y="175"/>
                </a:lnTo>
                <a:lnTo>
                  <a:pt x="2" y="169"/>
                </a:lnTo>
                <a:lnTo>
                  <a:pt x="4" y="169"/>
                </a:lnTo>
                <a:lnTo>
                  <a:pt x="6" y="167"/>
                </a:lnTo>
                <a:lnTo>
                  <a:pt x="6" y="163"/>
                </a:lnTo>
                <a:lnTo>
                  <a:pt x="6" y="159"/>
                </a:lnTo>
                <a:lnTo>
                  <a:pt x="6" y="157"/>
                </a:lnTo>
                <a:lnTo>
                  <a:pt x="4" y="156"/>
                </a:lnTo>
                <a:lnTo>
                  <a:pt x="4" y="154"/>
                </a:lnTo>
                <a:lnTo>
                  <a:pt x="6" y="152"/>
                </a:lnTo>
                <a:lnTo>
                  <a:pt x="12" y="150"/>
                </a:lnTo>
                <a:lnTo>
                  <a:pt x="14" y="148"/>
                </a:lnTo>
                <a:lnTo>
                  <a:pt x="17" y="148"/>
                </a:lnTo>
                <a:lnTo>
                  <a:pt x="19" y="146"/>
                </a:lnTo>
                <a:lnTo>
                  <a:pt x="19" y="144"/>
                </a:lnTo>
                <a:lnTo>
                  <a:pt x="21" y="140"/>
                </a:lnTo>
                <a:lnTo>
                  <a:pt x="21" y="134"/>
                </a:lnTo>
                <a:lnTo>
                  <a:pt x="23" y="131"/>
                </a:lnTo>
                <a:lnTo>
                  <a:pt x="25" y="127"/>
                </a:lnTo>
                <a:lnTo>
                  <a:pt x="27" y="125"/>
                </a:lnTo>
                <a:lnTo>
                  <a:pt x="27" y="117"/>
                </a:lnTo>
                <a:lnTo>
                  <a:pt x="27" y="113"/>
                </a:lnTo>
                <a:lnTo>
                  <a:pt x="25" y="111"/>
                </a:lnTo>
                <a:lnTo>
                  <a:pt x="23" y="109"/>
                </a:lnTo>
                <a:lnTo>
                  <a:pt x="21" y="109"/>
                </a:lnTo>
                <a:lnTo>
                  <a:pt x="17" y="106"/>
                </a:lnTo>
                <a:lnTo>
                  <a:pt x="17" y="102"/>
                </a:lnTo>
                <a:lnTo>
                  <a:pt x="19" y="98"/>
                </a:lnTo>
                <a:lnTo>
                  <a:pt x="19" y="92"/>
                </a:lnTo>
                <a:lnTo>
                  <a:pt x="21" y="90"/>
                </a:lnTo>
                <a:lnTo>
                  <a:pt x="23" y="90"/>
                </a:lnTo>
                <a:lnTo>
                  <a:pt x="25" y="90"/>
                </a:lnTo>
                <a:lnTo>
                  <a:pt x="31" y="88"/>
                </a:lnTo>
                <a:lnTo>
                  <a:pt x="35" y="88"/>
                </a:lnTo>
                <a:lnTo>
                  <a:pt x="39" y="88"/>
                </a:lnTo>
                <a:lnTo>
                  <a:pt x="42" y="86"/>
                </a:lnTo>
                <a:lnTo>
                  <a:pt x="44" y="83"/>
                </a:lnTo>
                <a:lnTo>
                  <a:pt x="48" y="83"/>
                </a:lnTo>
                <a:lnTo>
                  <a:pt x="52" y="81"/>
                </a:lnTo>
                <a:lnTo>
                  <a:pt x="54" y="81"/>
                </a:lnTo>
                <a:lnTo>
                  <a:pt x="54" y="79"/>
                </a:lnTo>
                <a:lnTo>
                  <a:pt x="58" y="77"/>
                </a:lnTo>
                <a:lnTo>
                  <a:pt x="58" y="75"/>
                </a:lnTo>
                <a:lnTo>
                  <a:pt x="58" y="73"/>
                </a:lnTo>
                <a:lnTo>
                  <a:pt x="58" y="67"/>
                </a:lnTo>
                <a:lnTo>
                  <a:pt x="60" y="63"/>
                </a:lnTo>
                <a:lnTo>
                  <a:pt x="62" y="61"/>
                </a:lnTo>
                <a:lnTo>
                  <a:pt x="65" y="60"/>
                </a:lnTo>
                <a:lnTo>
                  <a:pt x="67" y="50"/>
                </a:lnTo>
                <a:lnTo>
                  <a:pt x="67" y="46"/>
                </a:lnTo>
                <a:lnTo>
                  <a:pt x="67" y="42"/>
                </a:lnTo>
                <a:lnTo>
                  <a:pt x="65" y="40"/>
                </a:lnTo>
                <a:lnTo>
                  <a:pt x="65" y="38"/>
                </a:lnTo>
                <a:lnTo>
                  <a:pt x="65" y="37"/>
                </a:lnTo>
                <a:lnTo>
                  <a:pt x="64" y="37"/>
                </a:lnTo>
                <a:lnTo>
                  <a:pt x="62" y="35"/>
                </a:lnTo>
                <a:lnTo>
                  <a:pt x="56" y="33"/>
                </a:lnTo>
                <a:lnTo>
                  <a:pt x="54" y="31"/>
                </a:lnTo>
                <a:lnTo>
                  <a:pt x="52" y="29"/>
                </a:lnTo>
                <a:lnTo>
                  <a:pt x="52" y="27"/>
                </a:lnTo>
                <a:lnTo>
                  <a:pt x="50" y="21"/>
                </a:lnTo>
                <a:lnTo>
                  <a:pt x="46" y="19"/>
                </a:lnTo>
                <a:lnTo>
                  <a:pt x="42" y="15"/>
                </a:lnTo>
                <a:lnTo>
                  <a:pt x="40" y="13"/>
                </a:lnTo>
                <a:lnTo>
                  <a:pt x="37" y="12"/>
                </a:lnTo>
                <a:lnTo>
                  <a:pt x="39" y="10"/>
                </a:lnTo>
                <a:lnTo>
                  <a:pt x="50" y="10"/>
                </a:lnTo>
                <a:lnTo>
                  <a:pt x="77" y="8"/>
                </a:lnTo>
                <a:lnTo>
                  <a:pt x="81" y="8"/>
                </a:lnTo>
                <a:lnTo>
                  <a:pt x="106" y="6"/>
                </a:lnTo>
                <a:lnTo>
                  <a:pt x="108" y="6"/>
                </a:lnTo>
                <a:lnTo>
                  <a:pt x="131" y="4"/>
                </a:lnTo>
                <a:lnTo>
                  <a:pt x="140" y="4"/>
                </a:lnTo>
                <a:lnTo>
                  <a:pt x="142" y="4"/>
                </a:lnTo>
                <a:lnTo>
                  <a:pt x="165" y="2"/>
                </a:lnTo>
                <a:lnTo>
                  <a:pt x="171" y="2"/>
                </a:lnTo>
                <a:lnTo>
                  <a:pt x="192" y="0"/>
                </a:lnTo>
                <a:lnTo>
                  <a:pt x="192" y="12"/>
                </a:lnTo>
                <a:lnTo>
                  <a:pt x="196" y="23"/>
                </a:lnTo>
                <a:lnTo>
                  <a:pt x="202" y="31"/>
                </a:lnTo>
                <a:lnTo>
                  <a:pt x="208" y="46"/>
                </a:lnTo>
                <a:lnTo>
                  <a:pt x="211" y="54"/>
                </a:lnTo>
                <a:lnTo>
                  <a:pt x="213" y="73"/>
                </a:lnTo>
                <a:lnTo>
                  <a:pt x="215" y="85"/>
                </a:lnTo>
                <a:lnTo>
                  <a:pt x="215" y="94"/>
                </a:lnTo>
                <a:lnTo>
                  <a:pt x="217" y="106"/>
                </a:lnTo>
                <a:lnTo>
                  <a:pt x="219" y="125"/>
                </a:lnTo>
                <a:lnTo>
                  <a:pt x="221" y="144"/>
                </a:lnTo>
                <a:lnTo>
                  <a:pt x="223" y="169"/>
                </a:lnTo>
                <a:lnTo>
                  <a:pt x="225" y="188"/>
                </a:lnTo>
                <a:lnTo>
                  <a:pt x="227" y="209"/>
                </a:lnTo>
                <a:lnTo>
                  <a:pt x="229" y="219"/>
                </a:lnTo>
                <a:lnTo>
                  <a:pt x="229" y="229"/>
                </a:lnTo>
                <a:lnTo>
                  <a:pt x="225" y="229"/>
                </a:lnTo>
                <a:lnTo>
                  <a:pt x="225" y="232"/>
                </a:lnTo>
                <a:lnTo>
                  <a:pt x="225" y="234"/>
                </a:lnTo>
                <a:lnTo>
                  <a:pt x="227" y="236"/>
                </a:lnTo>
                <a:lnTo>
                  <a:pt x="227" y="238"/>
                </a:lnTo>
                <a:lnTo>
                  <a:pt x="227" y="240"/>
                </a:lnTo>
                <a:lnTo>
                  <a:pt x="225" y="242"/>
                </a:lnTo>
                <a:lnTo>
                  <a:pt x="223" y="244"/>
                </a:lnTo>
                <a:lnTo>
                  <a:pt x="223" y="246"/>
                </a:lnTo>
                <a:lnTo>
                  <a:pt x="225" y="246"/>
                </a:lnTo>
                <a:lnTo>
                  <a:pt x="225" y="248"/>
                </a:lnTo>
                <a:lnTo>
                  <a:pt x="227" y="248"/>
                </a:lnTo>
                <a:lnTo>
                  <a:pt x="229" y="250"/>
                </a:lnTo>
                <a:lnTo>
                  <a:pt x="229" y="253"/>
                </a:lnTo>
                <a:lnTo>
                  <a:pt x="231" y="255"/>
                </a:lnTo>
                <a:lnTo>
                  <a:pt x="232" y="255"/>
                </a:lnTo>
                <a:lnTo>
                  <a:pt x="232" y="259"/>
                </a:lnTo>
                <a:lnTo>
                  <a:pt x="232" y="261"/>
                </a:lnTo>
                <a:lnTo>
                  <a:pt x="231" y="263"/>
                </a:lnTo>
                <a:lnTo>
                  <a:pt x="234" y="269"/>
                </a:lnTo>
                <a:lnTo>
                  <a:pt x="234" y="271"/>
                </a:lnTo>
                <a:lnTo>
                  <a:pt x="234" y="273"/>
                </a:lnTo>
                <a:lnTo>
                  <a:pt x="232" y="277"/>
                </a:lnTo>
                <a:lnTo>
                  <a:pt x="231" y="278"/>
                </a:lnTo>
                <a:lnTo>
                  <a:pt x="229" y="280"/>
                </a:lnTo>
                <a:lnTo>
                  <a:pt x="229" y="282"/>
                </a:lnTo>
                <a:lnTo>
                  <a:pt x="229" y="284"/>
                </a:lnTo>
                <a:lnTo>
                  <a:pt x="227" y="286"/>
                </a:lnTo>
                <a:lnTo>
                  <a:pt x="227" y="288"/>
                </a:lnTo>
                <a:lnTo>
                  <a:pt x="229" y="290"/>
                </a:lnTo>
                <a:lnTo>
                  <a:pt x="227" y="290"/>
                </a:lnTo>
                <a:lnTo>
                  <a:pt x="227" y="292"/>
                </a:lnTo>
                <a:lnTo>
                  <a:pt x="223" y="294"/>
                </a:lnTo>
                <a:lnTo>
                  <a:pt x="223" y="296"/>
                </a:lnTo>
                <a:lnTo>
                  <a:pt x="223" y="298"/>
                </a:lnTo>
                <a:lnTo>
                  <a:pt x="221" y="300"/>
                </a:lnTo>
                <a:lnTo>
                  <a:pt x="219" y="303"/>
                </a:lnTo>
                <a:lnTo>
                  <a:pt x="219" y="307"/>
                </a:lnTo>
                <a:lnTo>
                  <a:pt x="217" y="307"/>
                </a:lnTo>
                <a:lnTo>
                  <a:pt x="217" y="305"/>
                </a:lnTo>
                <a:lnTo>
                  <a:pt x="215" y="305"/>
                </a:lnTo>
                <a:lnTo>
                  <a:pt x="215" y="307"/>
                </a:lnTo>
                <a:lnTo>
                  <a:pt x="213" y="307"/>
                </a:lnTo>
                <a:lnTo>
                  <a:pt x="211" y="311"/>
                </a:lnTo>
                <a:lnTo>
                  <a:pt x="211" y="315"/>
                </a:lnTo>
                <a:lnTo>
                  <a:pt x="215" y="317"/>
                </a:lnTo>
                <a:lnTo>
                  <a:pt x="213" y="319"/>
                </a:lnTo>
                <a:lnTo>
                  <a:pt x="211" y="319"/>
                </a:lnTo>
                <a:lnTo>
                  <a:pt x="209" y="323"/>
                </a:lnTo>
                <a:lnTo>
                  <a:pt x="213" y="323"/>
                </a:lnTo>
                <a:lnTo>
                  <a:pt x="213" y="325"/>
                </a:lnTo>
                <a:lnTo>
                  <a:pt x="209" y="325"/>
                </a:lnTo>
                <a:lnTo>
                  <a:pt x="209" y="326"/>
                </a:lnTo>
                <a:lnTo>
                  <a:pt x="209" y="328"/>
                </a:lnTo>
                <a:lnTo>
                  <a:pt x="211" y="330"/>
                </a:lnTo>
                <a:lnTo>
                  <a:pt x="209" y="332"/>
                </a:lnTo>
                <a:lnTo>
                  <a:pt x="209" y="334"/>
                </a:lnTo>
                <a:lnTo>
                  <a:pt x="208" y="334"/>
                </a:lnTo>
                <a:lnTo>
                  <a:pt x="208" y="336"/>
                </a:lnTo>
                <a:lnTo>
                  <a:pt x="209" y="336"/>
                </a:lnTo>
                <a:lnTo>
                  <a:pt x="211" y="336"/>
                </a:lnTo>
                <a:lnTo>
                  <a:pt x="209" y="338"/>
                </a:lnTo>
                <a:lnTo>
                  <a:pt x="206" y="336"/>
                </a:lnTo>
                <a:lnTo>
                  <a:pt x="206" y="338"/>
                </a:lnTo>
                <a:lnTo>
                  <a:pt x="208" y="340"/>
                </a:lnTo>
                <a:lnTo>
                  <a:pt x="211" y="342"/>
                </a:lnTo>
                <a:lnTo>
                  <a:pt x="209" y="342"/>
                </a:lnTo>
                <a:lnTo>
                  <a:pt x="208" y="342"/>
                </a:lnTo>
                <a:lnTo>
                  <a:pt x="208" y="344"/>
                </a:lnTo>
                <a:lnTo>
                  <a:pt x="211" y="344"/>
                </a:lnTo>
                <a:lnTo>
                  <a:pt x="209" y="350"/>
                </a:lnTo>
                <a:lnTo>
                  <a:pt x="206" y="351"/>
                </a:lnTo>
                <a:lnTo>
                  <a:pt x="204" y="355"/>
                </a:lnTo>
                <a:lnTo>
                  <a:pt x="206" y="357"/>
                </a:lnTo>
                <a:lnTo>
                  <a:pt x="206" y="361"/>
                </a:lnTo>
                <a:lnTo>
                  <a:pt x="211" y="365"/>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3" name="Freeform 31" descr="This is the territory of the District of Columbia shown in a map of the United States." title="District of Columbia"/>
          <p:cNvSpPr>
            <a:spLocks/>
          </p:cNvSpPr>
          <p:nvPr/>
        </p:nvSpPr>
        <p:spPr bwMode="auto">
          <a:xfrm>
            <a:off x="6628734" y="2891375"/>
            <a:ext cx="28471" cy="35645"/>
          </a:xfrm>
          <a:custGeom>
            <a:avLst/>
            <a:gdLst>
              <a:gd name="T0" fmla="*/ 6 w 13"/>
              <a:gd name="T1" fmla="*/ 2 h 16"/>
              <a:gd name="T2" fmla="*/ 13 w 13"/>
              <a:gd name="T3" fmla="*/ 6 h 16"/>
              <a:gd name="T4" fmla="*/ 8 w 13"/>
              <a:gd name="T5" fmla="*/ 16 h 16"/>
              <a:gd name="T6" fmla="*/ 8 w 13"/>
              <a:gd name="T7" fmla="*/ 14 h 16"/>
              <a:gd name="T8" fmla="*/ 6 w 13"/>
              <a:gd name="T9" fmla="*/ 12 h 16"/>
              <a:gd name="T10" fmla="*/ 6 w 13"/>
              <a:gd name="T11" fmla="*/ 12 h 16"/>
              <a:gd name="T12" fmla="*/ 6 w 13"/>
              <a:gd name="T13" fmla="*/ 10 h 16"/>
              <a:gd name="T14" fmla="*/ 4 w 13"/>
              <a:gd name="T15" fmla="*/ 8 h 16"/>
              <a:gd name="T16" fmla="*/ 4 w 13"/>
              <a:gd name="T17" fmla="*/ 6 h 16"/>
              <a:gd name="T18" fmla="*/ 0 w 13"/>
              <a:gd name="T19" fmla="*/ 6 h 16"/>
              <a:gd name="T20" fmla="*/ 4 w 13"/>
              <a:gd name="T21" fmla="*/ 0 h 16"/>
              <a:gd name="T22" fmla="*/ 6 w 13"/>
              <a:gd name="T23" fmla="*/ 2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
              <a:gd name="T37" fmla="*/ 0 h 16"/>
              <a:gd name="T38" fmla="*/ 13 w 13"/>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 h="16">
                <a:moveTo>
                  <a:pt x="6" y="2"/>
                </a:moveTo>
                <a:lnTo>
                  <a:pt x="13" y="6"/>
                </a:lnTo>
                <a:lnTo>
                  <a:pt x="8" y="16"/>
                </a:lnTo>
                <a:lnTo>
                  <a:pt x="8" y="14"/>
                </a:lnTo>
                <a:lnTo>
                  <a:pt x="6" y="12"/>
                </a:lnTo>
                <a:lnTo>
                  <a:pt x="6" y="10"/>
                </a:lnTo>
                <a:lnTo>
                  <a:pt x="4" y="8"/>
                </a:lnTo>
                <a:lnTo>
                  <a:pt x="4" y="6"/>
                </a:lnTo>
                <a:lnTo>
                  <a:pt x="0" y="6"/>
                </a:lnTo>
                <a:lnTo>
                  <a:pt x="4" y="0"/>
                </a:lnTo>
                <a:lnTo>
                  <a:pt x="6" y="2"/>
                </a:lnTo>
                <a:close/>
              </a:path>
            </a:pathLst>
          </a:custGeom>
          <a:solidFill>
            <a:srgbClr val="FAD155"/>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4" name="Freeform 32" descr="This is the state of Delaware shown in a map of the United States." title="Delaware"/>
          <p:cNvSpPr>
            <a:spLocks/>
          </p:cNvSpPr>
          <p:nvPr/>
        </p:nvSpPr>
        <p:spPr bwMode="auto">
          <a:xfrm>
            <a:off x="6762328" y="2717606"/>
            <a:ext cx="140164" cy="222781"/>
          </a:xfrm>
          <a:custGeom>
            <a:avLst/>
            <a:gdLst>
              <a:gd name="T0" fmla="*/ 25 w 64"/>
              <a:gd name="T1" fmla="*/ 92 h 100"/>
              <a:gd name="T2" fmla="*/ 23 w 64"/>
              <a:gd name="T3" fmla="*/ 86 h 100"/>
              <a:gd name="T4" fmla="*/ 20 w 64"/>
              <a:gd name="T5" fmla="*/ 73 h 100"/>
              <a:gd name="T6" fmla="*/ 12 w 64"/>
              <a:gd name="T7" fmla="*/ 52 h 100"/>
              <a:gd name="T8" fmla="*/ 10 w 64"/>
              <a:gd name="T9" fmla="*/ 44 h 100"/>
              <a:gd name="T10" fmla="*/ 10 w 64"/>
              <a:gd name="T11" fmla="*/ 40 h 100"/>
              <a:gd name="T12" fmla="*/ 8 w 64"/>
              <a:gd name="T13" fmla="*/ 34 h 100"/>
              <a:gd name="T14" fmla="*/ 0 w 64"/>
              <a:gd name="T15" fmla="*/ 11 h 100"/>
              <a:gd name="T16" fmla="*/ 2 w 64"/>
              <a:gd name="T17" fmla="*/ 9 h 100"/>
              <a:gd name="T18" fmla="*/ 2 w 64"/>
              <a:gd name="T19" fmla="*/ 5 h 100"/>
              <a:gd name="T20" fmla="*/ 4 w 64"/>
              <a:gd name="T21" fmla="*/ 2 h 100"/>
              <a:gd name="T22" fmla="*/ 6 w 64"/>
              <a:gd name="T23" fmla="*/ 0 h 100"/>
              <a:gd name="T24" fmla="*/ 10 w 64"/>
              <a:gd name="T25" fmla="*/ 0 h 100"/>
              <a:gd name="T26" fmla="*/ 16 w 64"/>
              <a:gd name="T27" fmla="*/ 0 h 100"/>
              <a:gd name="T28" fmla="*/ 20 w 64"/>
              <a:gd name="T29" fmla="*/ 0 h 100"/>
              <a:gd name="T30" fmla="*/ 20 w 64"/>
              <a:gd name="T31" fmla="*/ 2 h 100"/>
              <a:gd name="T32" fmla="*/ 20 w 64"/>
              <a:gd name="T33" fmla="*/ 2 h 100"/>
              <a:gd name="T34" fmla="*/ 18 w 64"/>
              <a:gd name="T35" fmla="*/ 4 h 100"/>
              <a:gd name="T36" fmla="*/ 18 w 64"/>
              <a:gd name="T37" fmla="*/ 5 h 100"/>
              <a:gd name="T38" fmla="*/ 18 w 64"/>
              <a:gd name="T39" fmla="*/ 7 h 100"/>
              <a:gd name="T40" fmla="*/ 18 w 64"/>
              <a:gd name="T41" fmla="*/ 7 h 100"/>
              <a:gd name="T42" fmla="*/ 12 w 64"/>
              <a:gd name="T43" fmla="*/ 15 h 100"/>
              <a:gd name="T44" fmla="*/ 16 w 64"/>
              <a:gd name="T45" fmla="*/ 19 h 100"/>
              <a:gd name="T46" fmla="*/ 16 w 64"/>
              <a:gd name="T47" fmla="*/ 27 h 100"/>
              <a:gd name="T48" fmla="*/ 22 w 64"/>
              <a:gd name="T49" fmla="*/ 32 h 100"/>
              <a:gd name="T50" fmla="*/ 29 w 64"/>
              <a:gd name="T51" fmla="*/ 38 h 100"/>
              <a:gd name="T52" fmla="*/ 33 w 64"/>
              <a:gd name="T53" fmla="*/ 52 h 100"/>
              <a:gd name="T54" fmla="*/ 39 w 64"/>
              <a:gd name="T55" fmla="*/ 55 h 100"/>
              <a:gd name="T56" fmla="*/ 41 w 64"/>
              <a:gd name="T57" fmla="*/ 59 h 100"/>
              <a:gd name="T58" fmla="*/ 50 w 64"/>
              <a:gd name="T59" fmla="*/ 69 h 100"/>
              <a:gd name="T60" fmla="*/ 56 w 64"/>
              <a:gd name="T61" fmla="*/ 67 h 100"/>
              <a:gd name="T62" fmla="*/ 64 w 64"/>
              <a:gd name="T63" fmla="*/ 92 h 100"/>
              <a:gd name="T64" fmla="*/ 62 w 64"/>
              <a:gd name="T65" fmla="*/ 92 h 100"/>
              <a:gd name="T66" fmla="*/ 62 w 64"/>
              <a:gd name="T67" fmla="*/ 92 h 100"/>
              <a:gd name="T68" fmla="*/ 47 w 64"/>
              <a:gd name="T69" fmla="*/ 96 h 100"/>
              <a:gd name="T70" fmla="*/ 27 w 64"/>
              <a:gd name="T71" fmla="*/ 100 h 100"/>
              <a:gd name="T72" fmla="*/ 25 w 64"/>
              <a:gd name="T73" fmla="*/ 92 h 1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4"/>
              <a:gd name="T112" fmla="*/ 0 h 100"/>
              <a:gd name="T113" fmla="*/ 64 w 64"/>
              <a:gd name="T114" fmla="*/ 100 h 1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4" h="100">
                <a:moveTo>
                  <a:pt x="25" y="92"/>
                </a:moveTo>
                <a:lnTo>
                  <a:pt x="23" y="86"/>
                </a:lnTo>
                <a:lnTo>
                  <a:pt x="20" y="73"/>
                </a:lnTo>
                <a:lnTo>
                  <a:pt x="12" y="52"/>
                </a:lnTo>
                <a:lnTo>
                  <a:pt x="10" y="44"/>
                </a:lnTo>
                <a:lnTo>
                  <a:pt x="10" y="40"/>
                </a:lnTo>
                <a:lnTo>
                  <a:pt x="8" y="34"/>
                </a:lnTo>
                <a:lnTo>
                  <a:pt x="0" y="11"/>
                </a:lnTo>
                <a:lnTo>
                  <a:pt x="2" y="9"/>
                </a:lnTo>
                <a:lnTo>
                  <a:pt x="2" y="5"/>
                </a:lnTo>
                <a:lnTo>
                  <a:pt x="4" y="2"/>
                </a:lnTo>
                <a:lnTo>
                  <a:pt x="6" y="0"/>
                </a:lnTo>
                <a:lnTo>
                  <a:pt x="10" y="0"/>
                </a:lnTo>
                <a:lnTo>
                  <a:pt x="16" y="0"/>
                </a:lnTo>
                <a:lnTo>
                  <a:pt x="20" y="0"/>
                </a:lnTo>
                <a:lnTo>
                  <a:pt x="20" y="2"/>
                </a:lnTo>
                <a:lnTo>
                  <a:pt x="18" y="4"/>
                </a:lnTo>
                <a:lnTo>
                  <a:pt x="18" y="5"/>
                </a:lnTo>
                <a:lnTo>
                  <a:pt x="18" y="7"/>
                </a:lnTo>
                <a:lnTo>
                  <a:pt x="12" y="15"/>
                </a:lnTo>
                <a:lnTo>
                  <a:pt x="16" y="19"/>
                </a:lnTo>
                <a:lnTo>
                  <a:pt x="16" y="27"/>
                </a:lnTo>
                <a:lnTo>
                  <a:pt x="22" y="32"/>
                </a:lnTo>
                <a:lnTo>
                  <a:pt x="29" y="38"/>
                </a:lnTo>
                <a:lnTo>
                  <a:pt x="33" y="52"/>
                </a:lnTo>
                <a:lnTo>
                  <a:pt x="39" y="55"/>
                </a:lnTo>
                <a:lnTo>
                  <a:pt x="41" y="59"/>
                </a:lnTo>
                <a:lnTo>
                  <a:pt x="50" y="69"/>
                </a:lnTo>
                <a:lnTo>
                  <a:pt x="56" y="67"/>
                </a:lnTo>
                <a:lnTo>
                  <a:pt x="64" y="92"/>
                </a:lnTo>
                <a:lnTo>
                  <a:pt x="62" y="92"/>
                </a:lnTo>
                <a:lnTo>
                  <a:pt x="47" y="96"/>
                </a:lnTo>
                <a:lnTo>
                  <a:pt x="27" y="100"/>
                </a:lnTo>
                <a:lnTo>
                  <a:pt x="25" y="92"/>
                </a:lnTo>
                <a:close/>
              </a:path>
            </a:pathLst>
          </a:custGeom>
          <a:solidFill>
            <a:srgbClr val="94451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5" name="Freeform 33" descr="The  map depicts Cigarette smoking among adults age 18 and over.&#10;" title="Current cigarette smoking"/>
          <p:cNvSpPr>
            <a:spLocks/>
          </p:cNvSpPr>
          <p:nvPr/>
        </p:nvSpPr>
        <p:spPr bwMode="auto">
          <a:xfrm>
            <a:off x="5965144" y="2717606"/>
            <a:ext cx="575987" cy="577002"/>
          </a:xfrm>
          <a:custGeom>
            <a:avLst/>
            <a:gdLst>
              <a:gd name="T0" fmla="*/ 165 w 263"/>
              <a:gd name="T1" fmla="*/ 142 h 259"/>
              <a:gd name="T2" fmla="*/ 161 w 263"/>
              <a:gd name="T3" fmla="*/ 159 h 259"/>
              <a:gd name="T4" fmla="*/ 155 w 263"/>
              <a:gd name="T5" fmla="*/ 174 h 259"/>
              <a:gd name="T6" fmla="*/ 149 w 263"/>
              <a:gd name="T7" fmla="*/ 194 h 259"/>
              <a:gd name="T8" fmla="*/ 144 w 263"/>
              <a:gd name="T9" fmla="*/ 207 h 259"/>
              <a:gd name="T10" fmla="*/ 146 w 263"/>
              <a:gd name="T11" fmla="*/ 217 h 259"/>
              <a:gd name="T12" fmla="*/ 140 w 263"/>
              <a:gd name="T13" fmla="*/ 226 h 259"/>
              <a:gd name="T14" fmla="*/ 130 w 263"/>
              <a:gd name="T15" fmla="*/ 228 h 259"/>
              <a:gd name="T16" fmla="*/ 117 w 263"/>
              <a:gd name="T17" fmla="*/ 238 h 259"/>
              <a:gd name="T18" fmla="*/ 109 w 263"/>
              <a:gd name="T19" fmla="*/ 245 h 259"/>
              <a:gd name="T20" fmla="*/ 88 w 263"/>
              <a:gd name="T21" fmla="*/ 249 h 259"/>
              <a:gd name="T22" fmla="*/ 74 w 263"/>
              <a:gd name="T23" fmla="*/ 257 h 259"/>
              <a:gd name="T24" fmla="*/ 57 w 263"/>
              <a:gd name="T25" fmla="*/ 255 h 259"/>
              <a:gd name="T26" fmla="*/ 46 w 263"/>
              <a:gd name="T27" fmla="*/ 242 h 259"/>
              <a:gd name="T28" fmla="*/ 42 w 263"/>
              <a:gd name="T29" fmla="*/ 240 h 259"/>
              <a:gd name="T30" fmla="*/ 32 w 263"/>
              <a:gd name="T31" fmla="*/ 232 h 259"/>
              <a:gd name="T32" fmla="*/ 19 w 263"/>
              <a:gd name="T33" fmla="*/ 222 h 259"/>
              <a:gd name="T34" fmla="*/ 9 w 263"/>
              <a:gd name="T35" fmla="*/ 207 h 259"/>
              <a:gd name="T36" fmla="*/ 2 w 263"/>
              <a:gd name="T37" fmla="*/ 192 h 259"/>
              <a:gd name="T38" fmla="*/ 3 w 263"/>
              <a:gd name="T39" fmla="*/ 180 h 259"/>
              <a:gd name="T40" fmla="*/ 17 w 263"/>
              <a:gd name="T41" fmla="*/ 163 h 259"/>
              <a:gd name="T42" fmla="*/ 19 w 263"/>
              <a:gd name="T43" fmla="*/ 148 h 259"/>
              <a:gd name="T44" fmla="*/ 26 w 263"/>
              <a:gd name="T45" fmla="*/ 130 h 259"/>
              <a:gd name="T46" fmla="*/ 34 w 263"/>
              <a:gd name="T47" fmla="*/ 140 h 259"/>
              <a:gd name="T48" fmla="*/ 40 w 263"/>
              <a:gd name="T49" fmla="*/ 128 h 259"/>
              <a:gd name="T50" fmla="*/ 38 w 263"/>
              <a:gd name="T51" fmla="*/ 117 h 259"/>
              <a:gd name="T52" fmla="*/ 50 w 263"/>
              <a:gd name="T53" fmla="*/ 101 h 259"/>
              <a:gd name="T54" fmla="*/ 65 w 263"/>
              <a:gd name="T55" fmla="*/ 96 h 259"/>
              <a:gd name="T56" fmla="*/ 74 w 263"/>
              <a:gd name="T57" fmla="*/ 82 h 259"/>
              <a:gd name="T58" fmla="*/ 84 w 263"/>
              <a:gd name="T59" fmla="*/ 69 h 259"/>
              <a:gd name="T60" fmla="*/ 84 w 263"/>
              <a:gd name="T61" fmla="*/ 57 h 259"/>
              <a:gd name="T62" fmla="*/ 86 w 263"/>
              <a:gd name="T63" fmla="*/ 48 h 259"/>
              <a:gd name="T64" fmla="*/ 90 w 263"/>
              <a:gd name="T65" fmla="*/ 23 h 259"/>
              <a:gd name="T66" fmla="*/ 82 w 263"/>
              <a:gd name="T67" fmla="*/ 5 h 259"/>
              <a:gd name="T68" fmla="*/ 92 w 263"/>
              <a:gd name="T69" fmla="*/ 15 h 259"/>
              <a:gd name="T70" fmla="*/ 144 w 263"/>
              <a:gd name="T71" fmla="*/ 57 h 259"/>
              <a:gd name="T72" fmla="*/ 176 w 263"/>
              <a:gd name="T73" fmla="*/ 82 h 259"/>
              <a:gd name="T74" fmla="*/ 184 w 263"/>
              <a:gd name="T75" fmla="*/ 69 h 259"/>
              <a:gd name="T76" fmla="*/ 197 w 263"/>
              <a:gd name="T77" fmla="*/ 61 h 259"/>
              <a:gd name="T78" fmla="*/ 201 w 263"/>
              <a:gd name="T79" fmla="*/ 53 h 259"/>
              <a:gd name="T80" fmla="*/ 205 w 263"/>
              <a:gd name="T81" fmla="*/ 57 h 259"/>
              <a:gd name="T82" fmla="*/ 218 w 263"/>
              <a:gd name="T83" fmla="*/ 57 h 259"/>
              <a:gd name="T84" fmla="*/ 220 w 263"/>
              <a:gd name="T85" fmla="*/ 50 h 259"/>
              <a:gd name="T86" fmla="*/ 230 w 263"/>
              <a:gd name="T87" fmla="*/ 46 h 259"/>
              <a:gd name="T88" fmla="*/ 245 w 263"/>
              <a:gd name="T89" fmla="*/ 46 h 259"/>
              <a:gd name="T90" fmla="*/ 249 w 263"/>
              <a:gd name="T91" fmla="*/ 44 h 259"/>
              <a:gd name="T92" fmla="*/ 253 w 263"/>
              <a:gd name="T93" fmla="*/ 50 h 259"/>
              <a:gd name="T94" fmla="*/ 255 w 263"/>
              <a:gd name="T95" fmla="*/ 52 h 259"/>
              <a:gd name="T96" fmla="*/ 257 w 263"/>
              <a:gd name="T97" fmla="*/ 55 h 259"/>
              <a:gd name="T98" fmla="*/ 263 w 263"/>
              <a:gd name="T99" fmla="*/ 63 h 259"/>
              <a:gd name="T100" fmla="*/ 247 w 263"/>
              <a:gd name="T101" fmla="*/ 71 h 259"/>
              <a:gd name="T102" fmla="*/ 228 w 263"/>
              <a:gd name="T103" fmla="*/ 69 h 259"/>
              <a:gd name="T104" fmla="*/ 226 w 263"/>
              <a:gd name="T105" fmla="*/ 86 h 259"/>
              <a:gd name="T106" fmla="*/ 220 w 263"/>
              <a:gd name="T107" fmla="*/ 100 h 259"/>
              <a:gd name="T108" fmla="*/ 213 w 263"/>
              <a:gd name="T109" fmla="*/ 105 h 259"/>
              <a:gd name="T110" fmla="*/ 197 w 263"/>
              <a:gd name="T111" fmla="*/ 119 h 2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3"/>
              <a:gd name="T169" fmla="*/ 0 h 259"/>
              <a:gd name="T170" fmla="*/ 263 w 263"/>
              <a:gd name="T171" fmla="*/ 259 h 2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3" h="259">
                <a:moveTo>
                  <a:pt x="192" y="142"/>
                </a:moveTo>
                <a:lnTo>
                  <a:pt x="190" y="146"/>
                </a:lnTo>
                <a:lnTo>
                  <a:pt x="188" y="148"/>
                </a:lnTo>
                <a:lnTo>
                  <a:pt x="176" y="146"/>
                </a:lnTo>
                <a:lnTo>
                  <a:pt x="172" y="140"/>
                </a:lnTo>
                <a:lnTo>
                  <a:pt x="167" y="138"/>
                </a:lnTo>
                <a:lnTo>
                  <a:pt x="165" y="142"/>
                </a:lnTo>
                <a:lnTo>
                  <a:pt x="167" y="144"/>
                </a:lnTo>
                <a:lnTo>
                  <a:pt x="165" y="146"/>
                </a:lnTo>
                <a:lnTo>
                  <a:pt x="167" y="149"/>
                </a:lnTo>
                <a:lnTo>
                  <a:pt x="165" y="153"/>
                </a:lnTo>
                <a:lnTo>
                  <a:pt x="165" y="155"/>
                </a:lnTo>
                <a:lnTo>
                  <a:pt x="163" y="157"/>
                </a:lnTo>
                <a:lnTo>
                  <a:pt x="161" y="159"/>
                </a:lnTo>
                <a:lnTo>
                  <a:pt x="161" y="161"/>
                </a:lnTo>
                <a:lnTo>
                  <a:pt x="163" y="161"/>
                </a:lnTo>
                <a:lnTo>
                  <a:pt x="163" y="163"/>
                </a:lnTo>
                <a:lnTo>
                  <a:pt x="161" y="165"/>
                </a:lnTo>
                <a:lnTo>
                  <a:pt x="157" y="171"/>
                </a:lnTo>
                <a:lnTo>
                  <a:pt x="157" y="172"/>
                </a:lnTo>
                <a:lnTo>
                  <a:pt x="155" y="174"/>
                </a:lnTo>
                <a:lnTo>
                  <a:pt x="157" y="176"/>
                </a:lnTo>
                <a:lnTo>
                  <a:pt x="155" y="178"/>
                </a:lnTo>
                <a:lnTo>
                  <a:pt x="155" y="182"/>
                </a:lnTo>
                <a:lnTo>
                  <a:pt x="153" y="186"/>
                </a:lnTo>
                <a:lnTo>
                  <a:pt x="151" y="188"/>
                </a:lnTo>
                <a:lnTo>
                  <a:pt x="149" y="192"/>
                </a:lnTo>
                <a:lnTo>
                  <a:pt x="149" y="194"/>
                </a:lnTo>
                <a:lnTo>
                  <a:pt x="146" y="196"/>
                </a:lnTo>
                <a:lnTo>
                  <a:pt x="146" y="197"/>
                </a:lnTo>
                <a:lnTo>
                  <a:pt x="144" y="201"/>
                </a:lnTo>
                <a:lnTo>
                  <a:pt x="144" y="203"/>
                </a:lnTo>
                <a:lnTo>
                  <a:pt x="142" y="205"/>
                </a:lnTo>
                <a:lnTo>
                  <a:pt x="144" y="207"/>
                </a:lnTo>
                <a:lnTo>
                  <a:pt x="140" y="211"/>
                </a:lnTo>
                <a:lnTo>
                  <a:pt x="142" y="211"/>
                </a:lnTo>
                <a:lnTo>
                  <a:pt x="142" y="213"/>
                </a:lnTo>
                <a:lnTo>
                  <a:pt x="144" y="213"/>
                </a:lnTo>
                <a:lnTo>
                  <a:pt x="146" y="215"/>
                </a:lnTo>
                <a:lnTo>
                  <a:pt x="146" y="217"/>
                </a:lnTo>
                <a:lnTo>
                  <a:pt x="142" y="219"/>
                </a:lnTo>
                <a:lnTo>
                  <a:pt x="142" y="222"/>
                </a:lnTo>
                <a:lnTo>
                  <a:pt x="144" y="220"/>
                </a:lnTo>
                <a:lnTo>
                  <a:pt x="144" y="222"/>
                </a:lnTo>
                <a:lnTo>
                  <a:pt x="140" y="224"/>
                </a:lnTo>
                <a:lnTo>
                  <a:pt x="140" y="226"/>
                </a:lnTo>
                <a:lnTo>
                  <a:pt x="138" y="226"/>
                </a:lnTo>
                <a:lnTo>
                  <a:pt x="138" y="230"/>
                </a:lnTo>
                <a:lnTo>
                  <a:pt x="134" y="232"/>
                </a:lnTo>
                <a:lnTo>
                  <a:pt x="134" y="230"/>
                </a:lnTo>
                <a:lnTo>
                  <a:pt x="132" y="228"/>
                </a:lnTo>
                <a:lnTo>
                  <a:pt x="130" y="228"/>
                </a:lnTo>
                <a:lnTo>
                  <a:pt x="126" y="230"/>
                </a:lnTo>
                <a:lnTo>
                  <a:pt x="121" y="236"/>
                </a:lnTo>
                <a:lnTo>
                  <a:pt x="119" y="236"/>
                </a:lnTo>
                <a:lnTo>
                  <a:pt x="119" y="238"/>
                </a:lnTo>
                <a:lnTo>
                  <a:pt x="117" y="238"/>
                </a:lnTo>
                <a:lnTo>
                  <a:pt x="117" y="236"/>
                </a:lnTo>
                <a:lnTo>
                  <a:pt x="115" y="236"/>
                </a:lnTo>
                <a:lnTo>
                  <a:pt x="113" y="236"/>
                </a:lnTo>
                <a:lnTo>
                  <a:pt x="111" y="238"/>
                </a:lnTo>
                <a:lnTo>
                  <a:pt x="113" y="240"/>
                </a:lnTo>
                <a:lnTo>
                  <a:pt x="113" y="242"/>
                </a:lnTo>
                <a:lnTo>
                  <a:pt x="109" y="245"/>
                </a:lnTo>
                <a:lnTo>
                  <a:pt x="107" y="245"/>
                </a:lnTo>
                <a:lnTo>
                  <a:pt x="105" y="245"/>
                </a:lnTo>
                <a:lnTo>
                  <a:pt x="103" y="247"/>
                </a:lnTo>
                <a:lnTo>
                  <a:pt x="98" y="249"/>
                </a:lnTo>
                <a:lnTo>
                  <a:pt x="94" y="251"/>
                </a:lnTo>
                <a:lnTo>
                  <a:pt x="88" y="249"/>
                </a:lnTo>
                <a:lnTo>
                  <a:pt x="84" y="245"/>
                </a:lnTo>
                <a:lnTo>
                  <a:pt x="82" y="249"/>
                </a:lnTo>
                <a:lnTo>
                  <a:pt x="82" y="251"/>
                </a:lnTo>
                <a:lnTo>
                  <a:pt x="78" y="253"/>
                </a:lnTo>
                <a:lnTo>
                  <a:pt x="76" y="253"/>
                </a:lnTo>
                <a:lnTo>
                  <a:pt x="76" y="255"/>
                </a:lnTo>
                <a:lnTo>
                  <a:pt x="74" y="257"/>
                </a:lnTo>
                <a:lnTo>
                  <a:pt x="69" y="259"/>
                </a:lnTo>
                <a:lnTo>
                  <a:pt x="65" y="257"/>
                </a:lnTo>
                <a:lnTo>
                  <a:pt x="63" y="257"/>
                </a:lnTo>
                <a:lnTo>
                  <a:pt x="63" y="255"/>
                </a:lnTo>
                <a:lnTo>
                  <a:pt x="59" y="255"/>
                </a:lnTo>
                <a:lnTo>
                  <a:pt x="57" y="255"/>
                </a:lnTo>
                <a:lnTo>
                  <a:pt x="55" y="253"/>
                </a:lnTo>
                <a:lnTo>
                  <a:pt x="55" y="251"/>
                </a:lnTo>
                <a:lnTo>
                  <a:pt x="53" y="251"/>
                </a:lnTo>
                <a:lnTo>
                  <a:pt x="51" y="249"/>
                </a:lnTo>
                <a:lnTo>
                  <a:pt x="51" y="245"/>
                </a:lnTo>
                <a:lnTo>
                  <a:pt x="46" y="244"/>
                </a:lnTo>
                <a:lnTo>
                  <a:pt x="46" y="242"/>
                </a:lnTo>
                <a:lnTo>
                  <a:pt x="48" y="240"/>
                </a:lnTo>
                <a:lnTo>
                  <a:pt x="50" y="240"/>
                </a:lnTo>
                <a:lnTo>
                  <a:pt x="48" y="238"/>
                </a:lnTo>
                <a:lnTo>
                  <a:pt x="46" y="238"/>
                </a:lnTo>
                <a:lnTo>
                  <a:pt x="44" y="238"/>
                </a:lnTo>
                <a:lnTo>
                  <a:pt x="42" y="238"/>
                </a:lnTo>
                <a:lnTo>
                  <a:pt x="42" y="240"/>
                </a:lnTo>
                <a:lnTo>
                  <a:pt x="40" y="238"/>
                </a:lnTo>
                <a:lnTo>
                  <a:pt x="36" y="238"/>
                </a:lnTo>
                <a:lnTo>
                  <a:pt x="36" y="236"/>
                </a:lnTo>
                <a:lnTo>
                  <a:pt x="34" y="236"/>
                </a:lnTo>
                <a:lnTo>
                  <a:pt x="32" y="232"/>
                </a:lnTo>
                <a:lnTo>
                  <a:pt x="32" y="234"/>
                </a:lnTo>
                <a:lnTo>
                  <a:pt x="30" y="232"/>
                </a:lnTo>
                <a:lnTo>
                  <a:pt x="26" y="232"/>
                </a:lnTo>
                <a:lnTo>
                  <a:pt x="23" y="226"/>
                </a:lnTo>
                <a:lnTo>
                  <a:pt x="23" y="224"/>
                </a:lnTo>
                <a:lnTo>
                  <a:pt x="23" y="222"/>
                </a:lnTo>
                <a:lnTo>
                  <a:pt x="19" y="222"/>
                </a:lnTo>
                <a:lnTo>
                  <a:pt x="17" y="217"/>
                </a:lnTo>
                <a:lnTo>
                  <a:pt x="15" y="217"/>
                </a:lnTo>
                <a:lnTo>
                  <a:pt x="11" y="215"/>
                </a:lnTo>
                <a:lnTo>
                  <a:pt x="11" y="213"/>
                </a:lnTo>
                <a:lnTo>
                  <a:pt x="11" y="211"/>
                </a:lnTo>
                <a:lnTo>
                  <a:pt x="9" y="207"/>
                </a:lnTo>
                <a:lnTo>
                  <a:pt x="3" y="201"/>
                </a:lnTo>
                <a:lnTo>
                  <a:pt x="0" y="199"/>
                </a:lnTo>
                <a:lnTo>
                  <a:pt x="0" y="197"/>
                </a:lnTo>
                <a:lnTo>
                  <a:pt x="2" y="197"/>
                </a:lnTo>
                <a:lnTo>
                  <a:pt x="2" y="196"/>
                </a:lnTo>
                <a:lnTo>
                  <a:pt x="2" y="192"/>
                </a:lnTo>
                <a:lnTo>
                  <a:pt x="3" y="192"/>
                </a:lnTo>
                <a:lnTo>
                  <a:pt x="2" y="188"/>
                </a:lnTo>
                <a:lnTo>
                  <a:pt x="3" y="188"/>
                </a:lnTo>
                <a:lnTo>
                  <a:pt x="0" y="182"/>
                </a:lnTo>
                <a:lnTo>
                  <a:pt x="2" y="180"/>
                </a:lnTo>
                <a:lnTo>
                  <a:pt x="3" y="180"/>
                </a:lnTo>
                <a:lnTo>
                  <a:pt x="5" y="180"/>
                </a:lnTo>
                <a:lnTo>
                  <a:pt x="11" y="176"/>
                </a:lnTo>
                <a:lnTo>
                  <a:pt x="15" y="174"/>
                </a:lnTo>
                <a:lnTo>
                  <a:pt x="15" y="172"/>
                </a:lnTo>
                <a:lnTo>
                  <a:pt x="15" y="165"/>
                </a:lnTo>
                <a:lnTo>
                  <a:pt x="17" y="163"/>
                </a:lnTo>
                <a:lnTo>
                  <a:pt x="21" y="163"/>
                </a:lnTo>
                <a:lnTo>
                  <a:pt x="23" y="159"/>
                </a:lnTo>
                <a:lnTo>
                  <a:pt x="21" y="157"/>
                </a:lnTo>
                <a:lnTo>
                  <a:pt x="21" y="155"/>
                </a:lnTo>
                <a:lnTo>
                  <a:pt x="17" y="149"/>
                </a:lnTo>
                <a:lnTo>
                  <a:pt x="19" y="148"/>
                </a:lnTo>
                <a:lnTo>
                  <a:pt x="21" y="146"/>
                </a:lnTo>
                <a:lnTo>
                  <a:pt x="21" y="140"/>
                </a:lnTo>
                <a:lnTo>
                  <a:pt x="23" y="136"/>
                </a:lnTo>
                <a:lnTo>
                  <a:pt x="23" y="134"/>
                </a:lnTo>
                <a:lnTo>
                  <a:pt x="25" y="132"/>
                </a:lnTo>
                <a:lnTo>
                  <a:pt x="25" y="130"/>
                </a:lnTo>
                <a:lnTo>
                  <a:pt x="26" y="130"/>
                </a:lnTo>
                <a:lnTo>
                  <a:pt x="28" y="132"/>
                </a:lnTo>
                <a:lnTo>
                  <a:pt x="30" y="132"/>
                </a:lnTo>
                <a:lnTo>
                  <a:pt x="32" y="132"/>
                </a:lnTo>
                <a:lnTo>
                  <a:pt x="34" y="136"/>
                </a:lnTo>
                <a:lnTo>
                  <a:pt x="32" y="138"/>
                </a:lnTo>
                <a:lnTo>
                  <a:pt x="34" y="140"/>
                </a:lnTo>
                <a:lnTo>
                  <a:pt x="36" y="138"/>
                </a:lnTo>
                <a:lnTo>
                  <a:pt x="38" y="134"/>
                </a:lnTo>
                <a:lnTo>
                  <a:pt x="40" y="136"/>
                </a:lnTo>
                <a:lnTo>
                  <a:pt x="42" y="134"/>
                </a:lnTo>
                <a:lnTo>
                  <a:pt x="40" y="132"/>
                </a:lnTo>
                <a:lnTo>
                  <a:pt x="40" y="128"/>
                </a:lnTo>
                <a:lnTo>
                  <a:pt x="38" y="126"/>
                </a:lnTo>
                <a:lnTo>
                  <a:pt x="36" y="124"/>
                </a:lnTo>
                <a:lnTo>
                  <a:pt x="38" y="124"/>
                </a:lnTo>
                <a:lnTo>
                  <a:pt x="40" y="123"/>
                </a:lnTo>
                <a:lnTo>
                  <a:pt x="40" y="121"/>
                </a:lnTo>
                <a:lnTo>
                  <a:pt x="38" y="117"/>
                </a:lnTo>
                <a:lnTo>
                  <a:pt x="40" y="113"/>
                </a:lnTo>
                <a:lnTo>
                  <a:pt x="42" y="113"/>
                </a:lnTo>
                <a:lnTo>
                  <a:pt x="42" y="109"/>
                </a:lnTo>
                <a:lnTo>
                  <a:pt x="44" y="109"/>
                </a:lnTo>
                <a:lnTo>
                  <a:pt x="48" y="109"/>
                </a:lnTo>
                <a:lnTo>
                  <a:pt x="48" y="103"/>
                </a:lnTo>
                <a:lnTo>
                  <a:pt x="50" y="101"/>
                </a:lnTo>
                <a:lnTo>
                  <a:pt x="53" y="98"/>
                </a:lnTo>
                <a:lnTo>
                  <a:pt x="55" y="98"/>
                </a:lnTo>
                <a:lnTo>
                  <a:pt x="59" y="101"/>
                </a:lnTo>
                <a:lnTo>
                  <a:pt x="61" y="100"/>
                </a:lnTo>
                <a:lnTo>
                  <a:pt x="63" y="98"/>
                </a:lnTo>
                <a:lnTo>
                  <a:pt x="65" y="96"/>
                </a:lnTo>
                <a:lnTo>
                  <a:pt x="67" y="96"/>
                </a:lnTo>
                <a:lnTo>
                  <a:pt x="67" y="94"/>
                </a:lnTo>
                <a:lnTo>
                  <a:pt x="69" y="92"/>
                </a:lnTo>
                <a:lnTo>
                  <a:pt x="71" y="90"/>
                </a:lnTo>
                <a:lnTo>
                  <a:pt x="73" y="88"/>
                </a:lnTo>
                <a:lnTo>
                  <a:pt x="74" y="84"/>
                </a:lnTo>
                <a:lnTo>
                  <a:pt x="74" y="82"/>
                </a:lnTo>
                <a:lnTo>
                  <a:pt x="78" y="80"/>
                </a:lnTo>
                <a:lnTo>
                  <a:pt x="80" y="78"/>
                </a:lnTo>
                <a:lnTo>
                  <a:pt x="82" y="76"/>
                </a:lnTo>
                <a:lnTo>
                  <a:pt x="82" y="73"/>
                </a:lnTo>
                <a:lnTo>
                  <a:pt x="82" y="71"/>
                </a:lnTo>
                <a:lnTo>
                  <a:pt x="84" y="69"/>
                </a:lnTo>
                <a:lnTo>
                  <a:pt x="82" y="67"/>
                </a:lnTo>
                <a:lnTo>
                  <a:pt x="82" y="65"/>
                </a:lnTo>
                <a:lnTo>
                  <a:pt x="84" y="61"/>
                </a:lnTo>
                <a:lnTo>
                  <a:pt x="82" y="59"/>
                </a:lnTo>
                <a:lnTo>
                  <a:pt x="84" y="57"/>
                </a:lnTo>
                <a:lnTo>
                  <a:pt x="82" y="55"/>
                </a:lnTo>
                <a:lnTo>
                  <a:pt x="84" y="53"/>
                </a:lnTo>
                <a:lnTo>
                  <a:pt x="86" y="53"/>
                </a:lnTo>
                <a:lnTo>
                  <a:pt x="86" y="52"/>
                </a:lnTo>
                <a:lnTo>
                  <a:pt x="86" y="48"/>
                </a:lnTo>
                <a:lnTo>
                  <a:pt x="86" y="44"/>
                </a:lnTo>
                <a:lnTo>
                  <a:pt x="86" y="36"/>
                </a:lnTo>
                <a:lnTo>
                  <a:pt x="86" y="34"/>
                </a:lnTo>
                <a:lnTo>
                  <a:pt x="86" y="32"/>
                </a:lnTo>
                <a:lnTo>
                  <a:pt x="88" y="28"/>
                </a:lnTo>
                <a:lnTo>
                  <a:pt x="90" y="27"/>
                </a:lnTo>
                <a:lnTo>
                  <a:pt x="90" y="23"/>
                </a:lnTo>
                <a:lnTo>
                  <a:pt x="88" y="19"/>
                </a:lnTo>
                <a:lnTo>
                  <a:pt x="88" y="17"/>
                </a:lnTo>
                <a:lnTo>
                  <a:pt x="88" y="11"/>
                </a:lnTo>
                <a:lnTo>
                  <a:pt x="86" y="9"/>
                </a:lnTo>
                <a:lnTo>
                  <a:pt x="84" y="7"/>
                </a:lnTo>
                <a:lnTo>
                  <a:pt x="82" y="5"/>
                </a:lnTo>
                <a:lnTo>
                  <a:pt x="82" y="4"/>
                </a:lnTo>
                <a:lnTo>
                  <a:pt x="84" y="2"/>
                </a:lnTo>
                <a:lnTo>
                  <a:pt x="88" y="2"/>
                </a:lnTo>
                <a:lnTo>
                  <a:pt x="90" y="0"/>
                </a:lnTo>
                <a:lnTo>
                  <a:pt x="92" y="11"/>
                </a:lnTo>
                <a:lnTo>
                  <a:pt x="92" y="15"/>
                </a:lnTo>
                <a:lnTo>
                  <a:pt x="96" y="32"/>
                </a:lnTo>
                <a:lnTo>
                  <a:pt x="98" y="44"/>
                </a:lnTo>
                <a:lnTo>
                  <a:pt x="98" y="48"/>
                </a:lnTo>
                <a:lnTo>
                  <a:pt x="101" y="65"/>
                </a:lnTo>
                <a:lnTo>
                  <a:pt x="107" y="65"/>
                </a:lnTo>
                <a:lnTo>
                  <a:pt x="136" y="59"/>
                </a:lnTo>
                <a:lnTo>
                  <a:pt x="144" y="57"/>
                </a:lnTo>
                <a:lnTo>
                  <a:pt x="159" y="55"/>
                </a:lnTo>
                <a:lnTo>
                  <a:pt x="167" y="92"/>
                </a:lnTo>
                <a:lnTo>
                  <a:pt x="169" y="90"/>
                </a:lnTo>
                <a:lnTo>
                  <a:pt x="170" y="86"/>
                </a:lnTo>
                <a:lnTo>
                  <a:pt x="172" y="84"/>
                </a:lnTo>
                <a:lnTo>
                  <a:pt x="176" y="82"/>
                </a:lnTo>
                <a:lnTo>
                  <a:pt x="176" y="80"/>
                </a:lnTo>
                <a:lnTo>
                  <a:pt x="178" y="78"/>
                </a:lnTo>
                <a:lnTo>
                  <a:pt x="182" y="75"/>
                </a:lnTo>
                <a:lnTo>
                  <a:pt x="182" y="73"/>
                </a:lnTo>
                <a:lnTo>
                  <a:pt x="184" y="73"/>
                </a:lnTo>
                <a:lnTo>
                  <a:pt x="184" y="71"/>
                </a:lnTo>
                <a:lnTo>
                  <a:pt x="184" y="69"/>
                </a:lnTo>
                <a:lnTo>
                  <a:pt x="186" y="69"/>
                </a:lnTo>
                <a:lnTo>
                  <a:pt x="186" y="67"/>
                </a:lnTo>
                <a:lnTo>
                  <a:pt x="188" y="67"/>
                </a:lnTo>
                <a:lnTo>
                  <a:pt x="192" y="69"/>
                </a:lnTo>
                <a:lnTo>
                  <a:pt x="194" y="67"/>
                </a:lnTo>
                <a:lnTo>
                  <a:pt x="197" y="61"/>
                </a:lnTo>
                <a:lnTo>
                  <a:pt x="197" y="59"/>
                </a:lnTo>
                <a:lnTo>
                  <a:pt x="199" y="57"/>
                </a:lnTo>
                <a:lnTo>
                  <a:pt x="199" y="55"/>
                </a:lnTo>
                <a:lnTo>
                  <a:pt x="199" y="53"/>
                </a:lnTo>
                <a:lnTo>
                  <a:pt x="201" y="52"/>
                </a:lnTo>
                <a:lnTo>
                  <a:pt x="201" y="53"/>
                </a:lnTo>
                <a:lnTo>
                  <a:pt x="203" y="53"/>
                </a:lnTo>
                <a:lnTo>
                  <a:pt x="201" y="55"/>
                </a:lnTo>
                <a:lnTo>
                  <a:pt x="201" y="57"/>
                </a:lnTo>
                <a:lnTo>
                  <a:pt x="203" y="57"/>
                </a:lnTo>
                <a:lnTo>
                  <a:pt x="205" y="57"/>
                </a:lnTo>
                <a:lnTo>
                  <a:pt x="207" y="59"/>
                </a:lnTo>
                <a:lnTo>
                  <a:pt x="209" y="59"/>
                </a:lnTo>
                <a:lnTo>
                  <a:pt x="211" y="57"/>
                </a:lnTo>
                <a:lnTo>
                  <a:pt x="215" y="59"/>
                </a:lnTo>
                <a:lnTo>
                  <a:pt x="217" y="57"/>
                </a:lnTo>
                <a:lnTo>
                  <a:pt x="218" y="57"/>
                </a:lnTo>
                <a:lnTo>
                  <a:pt x="220" y="57"/>
                </a:lnTo>
                <a:lnTo>
                  <a:pt x="220" y="55"/>
                </a:lnTo>
                <a:lnTo>
                  <a:pt x="218" y="53"/>
                </a:lnTo>
                <a:lnTo>
                  <a:pt x="218" y="52"/>
                </a:lnTo>
                <a:lnTo>
                  <a:pt x="222" y="52"/>
                </a:lnTo>
                <a:lnTo>
                  <a:pt x="220" y="50"/>
                </a:lnTo>
                <a:lnTo>
                  <a:pt x="222" y="50"/>
                </a:lnTo>
                <a:lnTo>
                  <a:pt x="224" y="48"/>
                </a:lnTo>
                <a:lnTo>
                  <a:pt x="228" y="48"/>
                </a:lnTo>
                <a:lnTo>
                  <a:pt x="230" y="46"/>
                </a:lnTo>
                <a:lnTo>
                  <a:pt x="230" y="44"/>
                </a:lnTo>
                <a:lnTo>
                  <a:pt x="232" y="44"/>
                </a:lnTo>
                <a:lnTo>
                  <a:pt x="232" y="42"/>
                </a:lnTo>
                <a:lnTo>
                  <a:pt x="238" y="42"/>
                </a:lnTo>
                <a:lnTo>
                  <a:pt x="242" y="46"/>
                </a:lnTo>
                <a:lnTo>
                  <a:pt x="243" y="46"/>
                </a:lnTo>
                <a:lnTo>
                  <a:pt x="245" y="46"/>
                </a:lnTo>
                <a:lnTo>
                  <a:pt x="247" y="48"/>
                </a:lnTo>
                <a:lnTo>
                  <a:pt x="247" y="46"/>
                </a:lnTo>
                <a:lnTo>
                  <a:pt x="247" y="44"/>
                </a:lnTo>
                <a:lnTo>
                  <a:pt x="249" y="46"/>
                </a:lnTo>
                <a:lnTo>
                  <a:pt x="249" y="44"/>
                </a:lnTo>
                <a:lnTo>
                  <a:pt x="251" y="44"/>
                </a:lnTo>
                <a:lnTo>
                  <a:pt x="253" y="44"/>
                </a:lnTo>
                <a:lnTo>
                  <a:pt x="253" y="46"/>
                </a:lnTo>
                <a:lnTo>
                  <a:pt x="253" y="48"/>
                </a:lnTo>
                <a:lnTo>
                  <a:pt x="251" y="48"/>
                </a:lnTo>
                <a:lnTo>
                  <a:pt x="253" y="50"/>
                </a:lnTo>
                <a:lnTo>
                  <a:pt x="253" y="52"/>
                </a:lnTo>
                <a:lnTo>
                  <a:pt x="253" y="50"/>
                </a:lnTo>
                <a:lnTo>
                  <a:pt x="255" y="50"/>
                </a:lnTo>
                <a:lnTo>
                  <a:pt x="255" y="52"/>
                </a:lnTo>
                <a:lnTo>
                  <a:pt x="253" y="52"/>
                </a:lnTo>
                <a:lnTo>
                  <a:pt x="255" y="52"/>
                </a:lnTo>
                <a:lnTo>
                  <a:pt x="259" y="52"/>
                </a:lnTo>
                <a:lnTo>
                  <a:pt x="257" y="53"/>
                </a:lnTo>
                <a:lnTo>
                  <a:pt x="259" y="53"/>
                </a:lnTo>
                <a:lnTo>
                  <a:pt x="257" y="53"/>
                </a:lnTo>
                <a:lnTo>
                  <a:pt x="257" y="55"/>
                </a:lnTo>
                <a:lnTo>
                  <a:pt x="261" y="55"/>
                </a:lnTo>
                <a:lnTo>
                  <a:pt x="261" y="57"/>
                </a:lnTo>
                <a:lnTo>
                  <a:pt x="263" y="57"/>
                </a:lnTo>
                <a:lnTo>
                  <a:pt x="261" y="59"/>
                </a:lnTo>
                <a:lnTo>
                  <a:pt x="263" y="61"/>
                </a:lnTo>
                <a:lnTo>
                  <a:pt x="261" y="63"/>
                </a:lnTo>
                <a:lnTo>
                  <a:pt x="263" y="63"/>
                </a:lnTo>
                <a:lnTo>
                  <a:pt x="263" y="67"/>
                </a:lnTo>
                <a:lnTo>
                  <a:pt x="263" y="69"/>
                </a:lnTo>
                <a:lnTo>
                  <a:pt x="261" y="73"/>
                </a:lnTo>
                <a:lnTo>
                  <a:pt x="261" y="76"/>
                </a:lnTo>
                <a:lnTo>
                  <a:pt x="261" y="78"/>
                </a:lnTo>
                <a:lnTo>
                  <a:pt x="247" y="71"/>
                </a:lnTo>
                <a:lnTo>
                  <a:pt x="234" y="65"/>
                </a:lnTo>
                <a:lnTo>
                  <a:pt x="232" y="63"/>
                </a:lnTo>
                <a:lnTo>
                  <a:pt x="226" y="61"/>
                </a:lnTo>
                <a:lnTo>
                  <a:pt x="228" y="67"/>
                </a:lnTo>
                <a:lnTo>
                  <a:pt x="228" y="69"/>
                </a:lnTo>
                <a:lnTo>
                  <a:pt x="226" y="76"/>
                </a:lnTo>
                <a:lnTo>
                  <a:pt x="226" y="80"/>
                </a:lnTo>
                <a:lnTo>
                  <a:pt x="228" y="82"/>
                </a:lnTo>
                <a:lnTo>
                  <a:pt x="226" y="84"/>
                </a:lnTo>
                <a:lnTo>
                  <a:pt x="226" y="86"/>
                </a:lnTo>
                <a:lnTo>
                  <a:pt x="224" y="88"/>
                </a:lnTo>
                <a:lnTo>
                  <a:pt x="222" y="92"/>
                </a:lnTo>
                <a:lnTo>
                  <a:pt x="220" y="94"/>
                </a:lnTo>
                <a:lnTo>
                  <a:pt x="222" y="94"/>
                </a:lnTo>
                <a:lnTo>
                  <a:pt x="222" y="96"/>
                </a:lnTo>
                <a:lnTo>
                  <a:pt x="220" y="100"/>
                </a:lnTo>
                <a:lnTo>
                  <a:pt x="218" y="98"/>
                </a:lnTo>
                <a:lnTo>
                  <a:pt x="217" y="101"/>
                </a:lnTo>
                <a:lnTo>
                  <a:pt x="217" y="103"/>
                </a:lnTo>
                <a:lnTo>
                  <a:pt x="215" y="105"/>
                </a:lnTo>
                <a:lnTo>
                  <a:pt x="213" y="103"/>
                </a:lnTo>
                <a:lnTo>
                  <a:pt x="213" y="105"/>
                </a:lnTo>
                <a:lnTo>
                  <a:pt x="211" y="107"/>
                </a:lnTo>
                <a:lnTo>
                  <a:pt x="209" y="111"/>
                </a:lnTo>
                <a:lnTo>
                  <a:pt x="207" y="117"/>
                </a:lnTo>
                <a:lnTo>
                  <a:pt x="199" y="113"/>
                </a:lnTo>
                <a:lnTo>
                  <a:pt x="197" y="117"/>
                </a:lnTo>
                <a:lnTo>
                  <a:pt x="197" y="119"/>
                </a:lnTo>
                <a:lnTo>
                  <a:pt x="195" y="123"/>
                </a:lnTo>
                <a:lnTo>
                  <a:pt x="197" y="126"/>
                </a:lnTo>
                <a:lnTo>
                  <a:pt x="195" y="126"/>
                </a:lnTo>
                <a:lnTo>
                  <a:pt x="194" y="126"/>
                </a:lnTo>
                <a:lnTo>
                  <a:pt x="192" y="142"/>
                </a:lnTo>
                <a:close/>
              </a:path>
            </a:pathLst>
          </a:custGeom>
          <a:solidFill>
            <a:srgbClr val="2E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6" name="Freeform 34" descr="The  map depicts Cigarette smoking among adults age 18 and over.&#10;" title="Current cigarette smoking"/>
          <p:cNvSpPr>
            <a:spLocks noEditPoints="1"/>
          </p:cNvSpPr>
          <p:nvPr/>
        </p:nvSpPr>
        <p:spPr bwMode="auto">
          <a:xfrm>
            <a:off x="6313365" y="2742112"/>
            <a:ext cx="589128" cy="282932"/>
          </a:xfrm>
          <a:custGeom>
            <a:avLst/>
            <a:gdLst>
              <a:gd name="T0" fmla="*/ 267 w 269"/>
              <a:gd name="T1" fmla="*/ 81 h 127"/>
              <a:gd name="T2" fmla="*/ 257 w 269"/>
              <a:gd name="T3" fmla="*/ 115 h 127"/>
              <a:gd name="T4" fmla="*/ 227 w 269"/>
              <a:gd name="T5" fmla="*/ 112 h 127"/>
              <a:gd name="T6" fmla="*/ 225 w 269"/>
              <a:gd name="T7" fmla="*/ 98 h 127"/>
              <a:gd name="T8" fmla="*/ 215 w 269"/>
              <a:gd name="T9" fmla="*/ 108 h 127"/>
              <a:gd name="T10" fmla="*/ 211 w 269"/>
              <a:gd name="T11" fmla="*/ 85 h 127"/>
              <a:gd name="T12" fmla="*/ 202 w 269"/>
              <a:gd name="T13" fmla="*/ 77 h 127"/>
              <a:gd name="T14" fmla="*/ 194 w 269"/>
              <a:gd name="T15" fmla="*/ 69 h 127"/>
              <a:gd name="T16" fmla="*/ 202 w 269"/>
              <a:gd name="T17" fmla="*/ 62 h 127"/>
              <a:gd name="T18" fmla="*/ 192 w 269"/>
              <a:gd name="T19" fmla="*/ 50 h 127"/>
              <a:gd name="T20" fmla="*/ 207 w 269"/>
              <a:gd name="T21" fmla="*/ 25 h 127"/>
              <a:gd name="T22" fmla="*/ 192 w 269"/>
              <a:gd name="T23" fmla="*/ 16 h 127"/>
              <a:gd name="T24" fmla="*/ 173 w 269"/>
              <a:gd name="T25" fmla="*/ 42 h 127"/>
              <a:gd name="T26" fmla="*/ 171 w 269"/>
              <a:gd name="T27" fmla="*/ 50 h 127"/>
              <a:gd name="T28" fmla="*/ 182 w 269"/>
              <a:gd name="T29" fmla="*/ 81 h 127"/>
              <a:gd name="T30" fmla="*/ 190 w 269"/>
              <a:gd name="T31" fmla="*/ 108 h 127"/>
              <a:gd name="T32" fmla="*/ 186 w 269"/>
              <a:gd name="T33" fmla="*/ 117 h 127"/>
              <a:gd name="T34" fmla="*/ 159 w 269"/>
              <a:gd name="T35" fmla="*/ 108 h 127"/>
              <a:gd name="T36" fmla="*/ 148 w 269"/>
              <a:gd name="T37" fmla="*/ 90 h 127"/>
              <a:gd name="T38" fmla="*/ 152 w 269"/>
              <a:gd name="T39" fmla="*/ 83 h 127"/>
              <a:gd name="T40" fmla="*/ 142 w 269"/>
              <a:gd name="T41" fmla="*/ 71 h 127"/>
              <a:gd name="T42" fmla="*/ 125 w 269"/>
              <a:gd name="T43" fmla="*/ 67 h 127"/>
              <a:gd name="T44" fmla="*/ 121 w 269"/>
              <a:gd name="T45" fmla="*/ 60 h 127"/>
              <a:gd name="T46" fmla="*/ 113 w 269"/>
              <a:gd name="T47" fmla="*/ 52 h 127"/>
              <a:gd name="T48" fmla="*/ 102 w 269"/>
              <a:gd name="T49" fmla="*/ 52 h 127"/>
              <a:gd name="T50" fmla="*/ 102 w 269"/>
              <a:gd name="T51" fmla="*/ 44 h 127"/>
              <a:gd name="T52" fmla="*/ 100 w 269"/>
              <a:gd name="T53" fmla="*/ 42 h 127"/>
              <a:gd name="T54" fmla="*/ 96 w 269"/>
              <a:gd name="T55" fmla="*/ 41 h 127"/>
              <a:gd name="T56" fmla="*/ 94 w 269"/>
              <a:gd name="T57" fmla="*/ 39 h 127"/>
              <a:gd name="T58" fmla="*/ 94 w 269"/>
              <a:gd name="T59" fmla="*/ 33 h 127"/>
              <a:gd name="T60" fmla="*/ 88 w 269"/>
              <a:gd name="T61" fmla="*/ 33 h 127"/>
              <a:gd name="T62" fmla="*/ 84 w 269"/>
              <a:gd name="T63" fmla="*/ 35 h 127"/>
              <a:gd name="T64" fmla="*/ 71 w 269"/>
              <a:gd name="T65" fmla="*/ 33 h 127"/>
              <a:gd name="T66" fmla="*/ 65 w 269"/>
              <a:gd name="T67" fmla="*/ 37 h 127"/>
              <a:gd name="T68" fmla="*/ 59 w 269"/>
              <a:gd name="T69" fmla="*/ 41 h 127"/>
              <a:gd name="T70" fmla="*/ 59 w 269"/>
              <a:gd name="T71" fmla="*/ 46 h 127"/>
              <a:gd name="T72" fmla="*/ 50 w 269"/>
              <a:gd name="T73" fmla="*/ 48 h 127"/>
              <a:gd name="T74" fmla="*/ 42 w 269"/>
              <a:gd name="T75" fmla="*/ 44 h 127"/>
              <a:gd name="T76" fmla="*/ 42 w 269"/>
              <a:gd name="T77" fmla="*/ 41 h 127"/>
              <a:gd name="T78" fmla="*/ 38 w 269"/>
              <a:gd name="T79" fmla="*/ 48 h 127"/>
              <a:gd name="T80" fmla="*/ 27 w 269"/>
              <a:gd name="T81" fmla="*/ 56 h 127"/>
              <a:gd name="T82" fmla="*/ 25 w 269"/>
              <a:gd name="T83" fmla="*/ 62 h 127"/>
              <a:gd name="T84" fmla="*/ 17 w 269"/>
              <a:gd name="T85" fmla="*/ 71 h 127"/>
              <a:gd name="T86" fmla="*/ 8 w 269"/>
              <a:gd name="T87" fmla="*/ 81 h 127"/>
              <a:gd name="T88" fmla="*/ 61 w 269"/>
              <a:gd name="T89" fmla="*/ 31 h 127"/>
              <a:gd name="T90" fmla="*/ 127 w 269"/>
              <a:gd name="T91" fmla="*/ 17 h 127"/>
              <a:gd name="T92" fmla="*/ 186 w 269"/>
              <a:gd name="T93" fmla="*/ 4 h 127"/>
              <a:gd name="T94" fmla="*/ 217 w 269"/>
              <a:gd name="T95" fmla="*/ 41 h 127"/>
              <a:gd name="T96" fmla="*/ 188 w 269"/>
              <a:gd name="T97" fmla="*/ 62 h 127"/>
              <a:gd name="T98" fmla="*/ 188 w 269"/>
              <a:gd name="T99" fmla="*/ 69 h 127"/>
              <a:gd name="T100" fmla="*/ 192 w 269"/>
              <a:gd name="T101" fmla="*/ 62 h 127"/>
              <a:gd name="T102" fmla="*/ 267 w 269"/>
              <a:gd name="T103" fmla="*/ 81 h 127"/>
              <a:gd name="T104" fmla="*/ 269 w 269"/>
              <a:gd name="T105" fmla="*/ 90 h 12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9"/>
              <a:gd name="T160" fmla="*/ 0 h 127"/>
              <a:gd name="T161" fmla="*/ 269 w 269"/>
              <a:gd name="T162" fmla="*/ 127 h 12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9" h="127">
                <a:moveTo>
                  <a:pt x="228" y="75"/>
                </a:moveTo>
                <a:lnTo>
                  <a:pt x="230" y="81"/>
                </a:lnTo>
                <a:lnTo>
                  <a:pt x="232" y="89"/>
                </a:lnTo>
                <a:lnTo>
                  <a:pt x="252" y="85"/>
                </a:lnTo>
                <a:lnTo>
                  <a:pt x="267" y="81"/>
                </a:lnTo>
                <a:lnTo>
                  <a:pt x="265" y="89"/>
                </a:lnTo>
                <a:lnTo>
                  <a:pt x="267" y="94"/>
                </a:lnTo>
                <a:lnTo>
                  <a:pt x="261" y="102"/>
                </a:lnTo>
                <a:lnTo>
                  <a:pt x="257" y="112"/>
                </a:lnTo>
                <a:lnTo>
                  <a:pt x="257" y="115"/>
                </a:lnTo>
                <a:lnTo>
                  <a:pt x="244" y="121"/>
                </a:lnTo>
                <a:lnTo>
                  <a:pt x="244" y="123"/>
                </a:lnTo>
                <a:lnTo>
                  <a:pt x="230" y="125"/>
                </a:lnTo>
                <a:lnTo>
                  <a:pt x="234" y="115"/>
                </a:lnTo>
                <a:lnTo>
                  <a:pt x="227" y="112"/>
                </a:lnTo>
                <a:lnTo>
                  <a:pt x="228" y="108"/>
                </a:lnTo>
                <a:lnTo>
                  <a:pt x="227" y="106"/>
                </a:lnTo>
                <a:lnTo>
                  <a:pt x="230" y="104"/>
                </a:lnTo>
                <a:lnTo>
                  <a:pt x="225" y="106"/>
                </a:lnTo>
                <a:lnTo>
                  <a:pt x="225" y="98"/>
                </a:lnTo>
                <a:lnTo>
                  <a:pt x="223" y="98"/>
                </a:lnTo>
                <a:lnTo>
                  <a:pt x="221" y="104"/>
                </a:lnTo>
                <a:lnTo>
                  <a:pt x="219" y="106"/>
                </a:lnTo>
                <a:lnTo>
                  <a:pt x="217" y="102"/>
                </a:lnTo>
                <a:lnTo>
                  <a:pt x="215" y="108"/>
                </a:lnTo>
                <a:lnTo>
                  <a:pt x="200" y="98"/>
                </a:lnTo>
                <a:lnTo>
                  <a:pt x="198" y="94"/>
                </a:lnTo>
                <a:lnTo>
                  <a:pt x="204" y="89"/>
                </a:lnTo>
                <a:lnTo>
                  <a:pt x="200" y="87"/>
                </a:lnTo>
                <a:lnTo>
                  <a:pt x="211" y="85"/>
                </a:lnTo>
                <a:lnTo>
                  <a:pt x="211" y="81"/>
                </a:lnTo>
                <a:lnTo>
                  <a:pt x="211" y="85"/>
                </a:lnTo>
                <a:lnTo>
                  <a:pt x="209" y="83"/>
                </a:lnTo>
                <a:lnTo>
                  <a:pt x="204" y="77"/>
                </a:lnTo>
                <a:lnTo>
                  <a:pt x="202" y="77"/>
                </a:lnTo>
                <a:lnTo>
                  <a:pt x="198" y="73"/>
                </a:lnTo>
                <a:lnTo>
                  <a:pt x="196" y="73"/>
                </a:lnTo>
                <a:lnTo>
                  <a:pt x="192" y="81"/>
                </a:lnTo>
                <a:lnTo>
                  <a:pt x="194" y="69"/>
                </a:lnTo>
                <a:lnTo>
                  <a:pt x="200" y="73"/>
                </a:lnTo>
                <a:lnTo>
                  <a:pt x="200" y="71"/>
                </a:lnTo>
                <a:lnTo>
                  <a:pt x="202" y="64"/>
                </a:lnTo>
                <a:lnTo>
                  <a:pt x="204" y="64"/>
                </a:lnTo>
                <a:lnTo>
                  <a:pt x="202" y="62"/>
                </a:lnTo>
                <a:lnTo>
                  <a:pt x="202" y="60"/>
                </a:lnTo>
                <a:lnTo>
                  <a:pt x="202" y="62"/>
                </a:lnTo>
                <a:lnTo>
                  <a:pt x="196" y="58"/>
                </a:lnTo>
                <a:lnTo>
                  <a:pt x="198" y="46"/>
                </a:lnTo>
                <a:lnTo>
                  <a:pt x="192" y="50"/>
                </a:lnTo>
                <a:lnTo>
                  <a:pt x="190" y="48"/>
                </a:lnTo>
                <a:lnTo>
                  <a:pt x="190" y="42"/>
                </a:lnTo>
                <a:lnTo>
                  <a:pt x="194" y="33"/>
                </a:lnTo>
                <a:lnTo>
                  <a:pt x="198" y="29"/>
                </a:lnTo>
                <a:lnTo>
                  <a:pt x="207" y="25"/>
                </a:lnTo>
                <a:lnTo>
                  <a:pt x="202" y="25"/>
                </a:lnTo>
                <a:lnTo>
                  <a:pt x="202" y="19"/>
                </a:lnTo>
                <a:lnTo>
                  <a:pt x="200" y="16"/>
                </a:lnTo>
                <a:lnTo>
                  <a:pt x="196" y="14"/>
                </a:lnTo>
                <a:lnTo>
                  <a:pt x="192" y="16"/>
                </a:lnTo>
                <a:lnTo>
                  <a:pt x="190" y="27"/>
                </a:lnTo>
                <a:lnTo>
                  <a:pt x="188" y="31"/>
                </a:lnTo>
                <a:lnTo>
                  <a:pt x="179" y="31"/>
                </a:lnTo>
                <a:lnTo>
                  <a:pt x="180" y="42"/>
                </a:lnTo>
                <a:lnTo>
                  <a:pt x="173" y="42"/>
                </a:lnTo>
                <a:lnTo>
                  <a:pt x="169" y="42"/>
                </a:lnTo>
                <a:lnTo>
                  <a:pt x="171" y="44"/>
                </a:lnTo>
                <a:lnTo>
                  <a:pt x="171" y="46"/>
                </a:lnTo>
                <a:lnTo>
                  <a:pt x="169" y="48"/>
                </a:lnTo>
                <a:lnTo>
                  <a:pt x="171" y="50"/>
                </a:lnTo>
                <a:lnTo>
                  <a:pt x="171" y="46"/>
                </a:lnTo>
                <a:lnTo>
                  <a:pt x="180" y="50"/>
                </a:lnTo>
                <a:lnTo>
                  <a:pt x="180" y="67"/>
                </a:lnTo>
                <a:lnTo>
                  <a:pt x="179" y="79"/>
                </a:lnTo>
                <a:lnTo>
                  <a:pt x="182" y="81"/>
                </a:lnTo>
                <a:lnTo>
                  <a:pt x="186" y="94"/>
                </a:lnTo>
                <a:lnTo>
                  <a:pt x="194" y="102"/>
                </a:lnTo>
                <a:lnTo>
                  <a:pt x="194" y="106"/>
                </a:lnTo>
                <a:lnTo>
                  <a:pt x="194" y="108"/>
                </a:lnTo>
                <a:lnTo>
                  <a:pt x="190" y="108"/>
                </a:lnTo>
                <a:lnTo>
                  <a:pt x="186" y="104"/>
                </a:lnTo>
                <a:lnTo>
                  <a:pt x="179" y="102"/>
                </a:lnTo>
                <a:lnTo>
                  <a:pt x="200" y="115"/>
                </a:lnTo>
                <a:lnTo>
                  <a:pt x="204" y="127"/>
                </a:lnTo>
                <a:lnTo>
                  <a:pt x="186" y="117"/>
                </a:lnTo>
                <a:lnTo>
                  <a:pt x="177" y="119"/>
                </a:lnTo>
                <a:lnTo>
                  <a:pt x="167" y="108"/>
                </a:lnTo>
                <a:lnTo>
                  <a:pt x="167" y="115"/>
                </a:lnTo>
                <a:lnTo>
                  <a:pt x="163" y="113"/>
                </a:lnTo>
                <a:lnTo>
                  <a:pt x="159" y="108"/>
                </a:lnTo>
                <a:lnTo>
                  <a:pt x="148" y="113"/>
                </a:lnTo>
                <a:lnTo>
                  <a:pt x="146" y="112"/>
                </a:lnTo>
                <a:lnTo>
                  <a:pt x="142" y="108"/>
                </a:lnTo>
                <a:lnTo>
                  <a:pt x="148" y="94"/>
                </a:lnTo>
                <a:lnTo>
                  <a:pt x="148" y="90"/>
                </a:lnTo>
                <a:lnTo>
                  <a:pt x="150" y="89"/>
                </a:lnTo>
                <a:lnTo>
                  <a:pt x="152" y="89"/>
                </a:lnTo>
                <a:lnTo>
                  <a:pt x="152" y="87"/>
                </a:lnTo>
                <a:lnTo>
                  <a:pt x="152" y="83"/>
                </a:lnTo>
                <a:lnTo>
                  <a:pt x="157" y="73"/>
                </a:lnTo>
                <a:lnTo>
                  <a:pt x="150" y="69"/>
                </a:lnTo>
                <a:lnTo>
                  <a:pt x="148" y="67"/>
                </a:lnTo>
                <a:lnTo>
                  <a:pt x="144" y="73"/>
                </a:lnTo>
                <a:lnTo>
                  <a:pt x="142" y="71"/>
                </a:lnTo>
                <a:lnTo>
                  <a:pt x="136" y="71"/>
                </a:lnTo>
                <a:lnTo>
                  <a:pt x="136" y="67"/>
                </a:lnTo>
                <a:lnTo>
                  <a:pt x="131" y="65"/>
                </a:lnTo>
                <a:lnTo>
                  <a:pt x="125" y="67"/>
                </a:lnTo>
                <a:lnTo>
                  <a:pt x="123" y="67"/>
                </a:lnTo>
                <a:lnTo>
                  <a:pt x="121" y="65"/>
                </a:lnTo>
                <a:lnTo>
                  <a:pt x="119" y="65"/>
                </a:lnTo>
                <a:lnTo>
                  <a:pt x="119" y="62"/>
                </a:lnTo>
                <a:lnTo>
                  <a:pt x="121" y="60"/>
                </a:lnTo>
                <a:lnTo>
                  <a:pt x="121" y="56"/>
                </a:lnTo>
                <a:lnTo>
                  <a:pt x="119" y="54"/>
                </a:lnTo>
                <a:lnTo>
                  <a:pt x="115" y="54"/>
                </a:lnTo>
                <a:lnTo>
                  <a:pt x="113" y="52"/>
                </a:lnTo>
                <a:lnTo>
                  <a:pt x="111" y="52"/>
                </a:lnTo>
                <a:lnTo>
                  <a:pt x="107" y="52"/>
                </a:lnTo>
                <a:lnTo>
                  <a:pt x="104" y="52"/>
                </a:lnTo>
                <a:lnTo>
                  <a:pt x="102" y="52"/>
                </a:lnTo>
                <a:lnTo>
                  <a:pt x="104" y="50"/>
                </a:lnTo>
                <a:lnTo>
                  <a:pt x="102" y="48"/>
                </a:lnTo>
                <a:lnTo>
                  <a:pt x="104" y="46"/>
                </a:lnTo>
                <a:lnTo>
                  <a:pt x="102" y="46"/>
                </a:lnTo>
                <a:lnTo>
                  <a:pt x="102" y="44"/>
                </a:lnTo>
                <a:lnTo>
                  <a:pt x="98" y="44"/>
                </a:lnTo>
                <a:lnTo>
                  <a:pt x="98" y="42"/>
                </a:lnTo>
                <a:lnTo>
                  <a:pt x="100" y="42"/>
                </a:lnTo>
                <a:lnTo>
                  <a:pt x="98" y="42"/>
                </a:lnTo>
                <a:lnTo>
                  <a:pt x="100" y="41"/>
                </a:lnTo>
                <a:lnTo>
                  <a:pt x="96" y="41"/>
                </a:lnTo>
                <a:lnTo>
                  <a:pt x="94" y="41"/>
                </a:lnTo>
                <a:lnTo>
                  <a:pt x="96" y="41"/>
                </a:lnTo>
                <a:lnTo>
                  <a:pt x="96" y="39"/>
                </a:lnTo>
                <a:lnTo>
                  <a:pt x="94" y="39"/>
                </a:lnTo>
                <a:lnTo>
                  <a:pt x="94" y="41"/>
                </a:lnTo>
                <a:lnTo>
                  <a:pt x="94" y="39"/>
                </a:lnTo>
                <a:lnTo>
                  <a:pt x="92" y="37"/>
                </a:lnTo>
                <a:lnTo>
                  <a:pt x="94" y="37"/>
                </a:lnTo>
                <a:lnTo>
                  <a:pt x="94" y="35"/>
                </a:lnTo>
                <a:lnTo>
                  <a:pt x="94" y="33"/>
                </a:lnTo>
                <a:lnTo>
                  <a:pt x="92" y="33"/>
                </a:lnTo>
                <a:lnTo>
                  <a:pt x="90" y="33"/>
                </a:lnTo>
                <a:lnTo>
                  <a:pt x="90" y="35"/>
                </a:lnTo>
                <a:lnTo>
                  <a:pt x="88" y="33"/>
                </a:lnTo>
                <a:lnTo>
                  <a:pt x="88" y="35"/>
                </a:lnTo>
                <a:lnTo>
                  <a:pt x="88" y="37"/>
                </a:lnTo>
                <a:lnTo>
                  <a:pt x="86" y="35"/>
                </a:lnTo>
                <a:lnTo>
                  <a:pt x="84" y="35"/>
                </a:lnTo>
                <a:lnTo>
                  <a:pt x="83" y="35"/>
                </a:lnTo>
                <a:lnTo>
                  <a:pt x="79" y="31"/>
                </a:lnTo>
                <a:lnTo>
                  <a:pt x="73" y="31"/>
                </a:lnTo>
                <a:lnTo>
                  <a:pt x="73" y="33"/>
                </a:lnTo>
                <a:lnTo>
                  <a:pt x="71" y="33"/>
                </a:lnTo>
                <a:lnTo>
                  <a:pt x="71" y="35"/>
                </a:lnTo>
                <a:lnTo>
                  <a:pt x="69" y="37"/>
                </a:lnTo>
                <a:lnTo>
                  <a:pt x="65" y="37"/>
                </a:lnTo>
                <a:lnTo>
                  <a:pt x="63" y="39"/>
                </a:lnTo>
                <a:lnTo>
                  <a:pt x="61" y="39"/>
                </a:lnTo>
                <a:lnTo>
                  <a:pt x="63" y="41"/>
                </a:lnTo>
                <a:lnTo>
                  <a:pt x="59" y="41"/>
                </a:lnTo>
                <a:lnTo>
                  <a:pt x="59" y="42"/>
                </a:lnTo>
                <a:lnTo>
                  <a:pt x="61" y="44"/>
                </a:lnTo>
                <a:lnTo>
                  <a:pt x="61" y="46"/>
                </a:lnTo>
                <a:lnTo>
                  <a:pt x="59" y="46"/>
                </a:lnTo>
                <a:lnTo>
                  <a:pt x="58" y="46"/>
                </a:lnTo>
                <a:lnTo>
                  <a:pt x="56" y="48"/>
                </a:lnTo>
                <a:lnTo>
                  <a:pt x="52" y="46"/>
                </a:lnTo>
                <a:lnTo>
                  <a:pt x="50" y="48"/>
                </a:lnTo>
                <a:lnTo>
                  <a:pt x="48" y="48"/>
                </a:lnTo>
                <a:lnTo>
                  <a:pt x="46" y="46"/>
                </a:lnTo>
                <a:lnTo>
                  <a:pt x="44" y="46"/>
                </a:lnTo>
                <a:lnTo>
                  <a:pt x="42" y="46"/>
                </a:lnTo>
                <a:lnTo>
                  <a:pt x="42" y="44"/>
                </a:lnTo>
                <a:lnTo>
                  <a:pt x="44" y="42"/>
                </a:lnTo>
                <a:lnTo>
                  <a:pt x="42" y="42"/>
                </a:lnTo>
                <a:lnTo>
                  <a:pt x="42" y="41"/>
                </a:lnTo>
                <a:lnTo>
                  <a:pt x="40" y="42"/>
                </a:lnTo>
                <a:lnTo>
                  <a:pt x="40" y="44"/>
                </a:lnTo>
                <a:lnTo>
                  <a:pt x="40" y="46"/>
                </a:lnTo>
                <a:lnTo>
                  <a:pt x="38" y="48"/>
                </a:lnTo>
                <a:lnTo>
                  <a:pt x="38" y="50"/>
                </a:lnTo>
                <a:lnTo>
                  <a:pt x="35" y="56"/>
                </a:lnTo>
                <a:lnTo>
                  <a:pt x="33" y="58"/>
                </a:lnTo>
                <a:lnTo>
                  <a:pt x="29" y="56"/>
                </a:lnTo>
                <a:lnTo>
                  <a:pt x="27" y="56"/>
                </a:lnTo>
                <a:lnTo>
                  <a:pt x="27" y="58"/>
                </a:lnTo>
                <a:lnTo>
                  <a:pt x="25" y="58"/>
                </a:lnTo>
                <a:lnTo>
                  <a:pt x="25" y="60"/>
                </a:lnTo>
                <a:lnTo>
                  <a:pt x="25" y="62"/>
                </a:lnTo>
                <a:lnTo>
                  <a:pt x="23" y="62"/>
                </a:lnTo>
                <a:lnTo>
                  <a:pt x="23" y="64"/>
                </a:lnTo>
                <a:lnTo>
                  <a:pt x="19" y="67"/>
                </a:lnTo>
                <a:lnTo>
                  <a:pt x="17" y="69"/>
                </a:lnTo>
                <a:lnTo>
                  <a:pt x="17" y="71"/>
                </a:lnTo>
                <a:lnTo>
                  <a:pt x="13" y="73"/>
                </a:lnTo>
                <a:lnTo>
                  <a:pt x="11" y="75"/>
                </a:lnTo>
                <a:lnTo>
                  <a:pt x="10" y="79"/>
                </a:lnTo>
                <a:lnTo>
                  <a:pt x="8" y="81"/>
                </a:lnTo>
                <a:lnTo>
                  <a:pt x="0" y="44"/>
                </a:lnTo>
                <a:lnTo>
                  <a:pt x="6" y="42"/>
                </a:lnTo>
                <a:lnTo>
                  <a:pt x="31" y="37"/>
                </a:lnTo>
                <a:lnTo>
                  <a:pt x="38" y="37"/>
                </a:lnTo>
                <a:lnTo>
                  <a:pt x="61" y="31"/>
                </a:lnTo>
                <a:lnTo>
                  <a:pt x="65" y="31"/>
                </a:lnTo>
                <a:lnTo>
                  <a:pt x="79" y="27"/>
                </a:lnTo>
                <a:lnTo>
                  <a:pt x="113" y="21"/>
                </a:lnTo>
                <a:lnTo>
                  <a:pt x="127" y="17"/>
                </a:lnTo>
                <a:lnTo>
                  <a:pt x="138" y="16"/>
                </a:lnTo>
                <a:lnTo>
                  <a:pt x="150" y="12"/>
                </a:lnTo>
                <a:lnTo>
                  <a:pt x="163" y="10"/>
                </a:lnTo>
                <a:lnTo>
                  <a:pt x="180" y="6"/>
                </a:lnTo>
                <a:lnTo>
                  <a:pt x="186" y="4"/>
                </a:lnTo>
                <a:lnTo>
                  <a:pt x="205" y="0"/>
                </a:lnTo>
                <a:lnTo>
                  <a:pt x="213" y="23"/>
                </a:lnTo>
                <a:lnTo>
                  <a:pt x="215" y="29"/>
                </a:lnTo>
                <a:lnTo>
                  <a:pt x="215" y="33"/>
                </a:lnTo>
                <a:lnTo>
                  <a:pt x="217" y="41"/>
                </a:lnTo>
                <a:lnTo>
                  <a:pt x="225" y="62"/>
                </a:lnTo>
                <a:lnTo>
                  <a:pt x="228" y="75"/>
                </a:lnTo>
                <a:close/>
                <a:moveTo>
                  <a:pt x="192" y="64"/>
                </a:moveTo>
                <a:lnTo>
                  <a:pt x="190" y="60"/>
                </a:lnTo>
                <a:lnTo>
                  <a:pt x="188" y="62"/>
                </a:lnTo>
                <a:lnTo>
                  <a:pt x="190" y="62"/>
                </a:lnTo>
                <a:lnTo>
                  <a:pt x="190" y="64"/>
                </a:lnTo>
                <a:lnTo>
                  <a:pt x="188" y="64"/>
                </a:lnTo>
                <a:lnTo>
                  <a:pt x="190" y="67"/>
                </a:lnTo>
                <a:lnTo>
                  <a:pt x="188" y="69"/>
                </a:lnTo>
                <a:lnTo>
                  <a:pt x="186" y="62"/>
                </a:lnTo>
                <a:lnTo>
                  <a:pt x="188" y="54"/>
                </a:lnTo>
                <a:lnTo>
                  <a:pt x="192" y="58"/>
                </a:lnTo>
                <a:lnTo>
                  <a:pt x="194" y="64"/>
                </a:lnTo>
                <a:lnTo>
                  <a:pt x="192" y="62"/>
                </a:lnTo>
                <a:lnTo>
                  <a:pt x="192" y="64"/>
                </a:lnTo>
                <a:close/>
                <a:moveTo>
                  <a:pt x="267" y="81"/>
                </a:moveTo>
                <a:lnTo>
                  <a:pt x="269" y="81"/>
                </a:lnTo>
                <a:lnTo>
                  <a:pt x="269" y="90"/>
                </a:lnTo>
                <a:lnTo>
                  <a:pt x="267" y="81"/>
                </a:lnTo>
                <a:close/>
                <a:moveTo>
                  <a:pt x="263" y="113"/>
                </a:moveTo>
                <a:lnTo>
                  <a:pt x="265" y="113"/>
                </a:lnTo>
                <a:lnTo>
                  <a:pt x="267" y="108"/>
                </a:lnTo>
                <a:lnTo>
                  <a:pt x="267" y="100"/>
                </a:lnTo>
                <a:lnTo>
                  <a:pt x="269" y="90"/>
                </a:lnTo>
                <a:lnTo>
                  <a:pt x="267" y="106"/>
                </a:lnTo>
                <a:lnTo>
                  <a:pt x="265" y="113"/>
                </a:lnTo>
                <a:lnTo>
                  <a:pt x="263" y="113"/>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7" name="Freeform 35" descr="The state of Colorado shown on a map of the United States." title="Colorado"/>
          <p:cNvSpPr>
            <a:spLocks/>
          </p:cNvSpPr>
          <p:nvPr/>
        </p:nvSpPr>
        <p:spPr bwMode="auto">
          <a:xfrm>
            <a:off x="2592443" y="2704239"/>
            <a:ext cx="941728" cy="752999"/>
          </a:xfrm>
          <a:custGeom>
            <a:avLst/>
            <a:gdLst>
              <a:gd name="T0" fmla="*/ 414 w 430"/>
              <a:gd name="T1" fmla="*/ 290 h 338"/>
              <a:gd name="T2" fmla="*/ 412 w 430"/>
              <a:gd name="T3" fmla="*/ 309 h 338"/>
              <a:gd name="T4" fmla="*/ 411 w 430"/>
              <a:gd name="T5" fmla="*/ 338 h 338"/>
              <a:gd name="T6" fmla="*/ 355 w 430"/>
              <a:gd name="T7" fmla="*/ 332 h 338"/>
              <a:gd name="T8" fmla="*/ 349 w 430"/>
              <a:gd name="T9" fmla="*/ 332 h 338"/>
              <a:gd name="T10" fmla="*/ 295 w 430"/>
              <a:gd name="T11" fmla="*/ 328 h 338"/>
              <a:gd name="T12" fmla="*/ 228 w 430"/>
              <a:gd name="T13" fmla="*/ 321 h 338"/>
              <a:gd name="T14" fmla="*/ 224 w 430"/>
              <a:gd name="T15" fmla="*/ 321 h 338"/>
              <a:gd name="T16" fmla="*/ 194 w 430"/>
              <a:gd name="T17" fmla="*/ 317 h 338"/>
              <a:gd name="T18" fmla="*/ 178 w 430"/>
              <a:gd name="T19" fmla="*/ 317 h 338"/>
              <a:gd name="T20" fmla="*/ 149 w 430"/>
              <a:gd name="T21" fmla="*/ 313 h 338"/>
              <a:gd name="T22" fmla="*/ 126 w 430"/>
              <a:gd name="T23" fmla="*/ 311 h 338"/>
              <a:gd name="T24" fmla="*/ 126 w 430"/>
              <a:gd name="T25" fmla="*/ 309 h 338"/>
              <a:gd name="T26" fmla="*/ 96 w 430"/>
              <a:gd name="T27" fmla="*/ 305 h 338"/>
              <a:gd name="T28" fmla="*/ 92 w 430"/>
              <a:gd name="T29" fmla="*/ 305 h 338"/>
              <a:gd name="T30" fmla="*/ 38 w 430"/>
              <a:gd name="T31" fmla="*/ 298 h 338"/>
              <a:gd name="T32" fmla="*/ 0 w 430"/>
              <a:gd name="T33" fmla="*/ 292 h 338"/>
              <a:gd name="T34" fmla="*/ 5 w 430"/>
              <a:gd name="T35" fmla="*/ 246 h 338"/>
              <a:gd name="T36" fmla="*/ 9 w 430"/>
              <a:gd name="T37" fmla="*/ 226 h 338"/>
              <a:gd name="T38" fmla="*/ 11 w 430"/>
              <a:gd name="T39" fmla="*/ 207 h 338"/>
              <a:gd name="T40" fmla="*/ 13 w 430"/>
              <a:gd name="T41" fmla="*/ 202 h 338"/>
              <a:gd name="T42" fmla="*/ 15 w 430"/>
              <a:gd name="T43" fmla="*/ 182 h 338"/>
              <a:gd name="T44" fmla="*/ 25 w 430"/>
              <a:gd name="T45" fmla="*/ 119 h 338"/>
              <a:gd name="T46" fmla="*/ 27 w 430"/>
              <a:gd name="T47" fmla="*/ 107 h 338"/>
              <a:gd name="T48" fmla="*/ 28 w 430"/>
              <a:gd name="T49" fmla="*/ 98 h 338"/>
              <a:gd name="T50" fmla="*/ 34 w 430"/>
              <a:gd name="T51" fmla="*/ 58 h 338"/>
              <a:gd name="T52" fmla="*/ 40 w 430"/>
              <a:gd name="T53" fmla="*/ 25 h 338"/>
              <a:gd name="T54" fmla="*/ 44 w 430"/>
              <a:gd name="T55" fmla="*/ 0 h 338"/>
              <a:gd name="T56" fmla="*/ 105 w 430"/>
              <a:gd name="T57" fmla="*/ 10 h 338"/>
              <a:gd name="T58" fmla="*/ 140 w 430"/>
              <a:gd name="T59" fmla="*/ 13 h 338"/>
              <a:gd name="T60" fmla="*/ 163 w 430"/>
              <a:gd name="T61" fmla="*/ 17 h 338"/>
              <a:gd name="T62" fmla="*/ 194 w 430"/>
              <a:gd name="T63" fmla="*/ 21 h 338"/>
              <a:gd name="T64" fmla="*/ 199 w 430"/>
              <a:gd name="T65" fmla="*/ 21 h 338"/>
              <a:gd name="T66" fmla="*/ 251 w 430"/>
              <a:gd name="T67" fmla="*/ 27 h 338"/>
              <a:gd name="T68" fmla="*/ 270 w 430"/>
              <a:gd name="T69" fmla="*/ 31 h 338"/>
              <a:gd name="T70" fmla="*/ 320 w 430"/>
              <a:gd name="T71" fmla="*/ 34 h 338"/>
              <a:gd name="T72" fmla="*/ 345 w 430"/>
              <a:gd name="T73" fmla="*/ 36 h 338"/>
              <a:gd name="T74" fmla="*/ 357 w 430"/>
              <a:gd name="T75" fmla="*/ 38 h 338"/>
              <a:gd name="T76" fmla="*/ 397 w 430"/>
              <a:gd name="T77" fmla="*/ 40 h 338"/>
              <a:gd name="T78" fmla="*/ 399 w 430"/>
              <a:gd name="T79" fmla="*/ 40 h 338"/>
              <a:gd name="T80" fmla="*/ 430 w 430"/>
              <a:gd name="T81" fmla="*/ 44 h 338"/>
              <a:gd name="T82" fmla="*/ 430 w 430"/>
              <a:gd name="T83" fmla="*/ 61 h 338"/>
              <a:gd name="T84" fmla="*/ 430 w 430"/>
              <a:gd name="T85" fmla="*/ 65 h 338"/>
              <a:gd name="T86" fmla="*/ 428 w 430"/>
              <a:gd name="T87" fmla="*/ 84 h 338"/>
              <a:gd name="T88" fmla="*/ 428 w 430"/>
              <a:gd name="T89" fmla="*/ 92 h 338"/>
              <a:gd name="T90" fmla="*/ 426 w 430"/>
              <a:gd name="T91" fmla="*/ 117 h 338"/>
              <a:gd name="T92" fmla="*/ 424 w 430"/>
              <a:gd name="T93" fmla="*/ 148 h 338"/>
              <a:gd name="T94" fmla="*/ 424 w 430"/>
              <a:gd name="T95" fmla="*/ 148 h 338"/>
              <a:gd name="T96" fmla="*/ 420 w 430"/>
              <a:gd name="T97" fmla="*/ 180 h 338"/>
              <a:gd name="T98" fmla="*/ 420 w 430"/>
              <a:gd name="T99" fmla="*/ 188 h 338"/>
              <a:gd name="T100" fmla="*/ 418 w 430"/>
              <a:gd name="T101" fmla="*/ 213 h 338"/>
              <a:gd name="T102" fmla="*/ 418 w 430"/>
              <a:gd name="T103" fmla="*/ 219 h 338"/>
              <a:gd name="T104" fmla="*/ 416 w 430"/>
              <a:gd name="T105" fmla="*/ 244 h 338"/>
              <a:gd name="T106" fmla="*/ 416 w 430"/>
              <a:gd name="T107" fmla="*/ 246 h 338"/>
              <a:gd name="T108" fmla="*/ 414 w 430"/>
              <a:gd name="T109" fmla="*/ 282 h 338"/>
              <a:gd name="T110" fmla="*/ 414 w 430"/>
              <a:gd name="T111" fmla="*/ 290 h 3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30"/>
              <a:gd name="T169" fmla="*/ 0 h 338"/>
              <a:gd name="T170" fmla="*/ 430 w 430"/>
              <a:gd name="T171" fmla="*/ 338 h 3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30" h="338">
                <a:moveTo>
                  <a:pt x="414" y="290"/>
                </a:moveTo>
                <a:lnTo>
                  <a:pt x="412" y="309"/>
                </a:lnTo>
                <a:lnTo>
                  <a:pt x="411" y="338"/>
                </a:lnTo>
                <a:lnTo>
                  <a:pt x="355" y="332"/>
                </a:lnTo>
                <a:lnTo>
                  <a:pt x="349" y="332"/>
                </a:lnTo>
                <a:lnTo>
                  <a:pt x="295" y="328"/>
                </a:lnTo>
                <a:lnTo>
                  <a:pt x="228" y="321"/>
                </a:lnTo>
                <a:lnTo>
                  <a:pt x="224" y="321"/>
                </a:lnTo>
                <a:lnTo>
                  <a:pt x="194" y="317"/>
                </a:lnTo>
                <a:lnTo>
                  <a:pt x="178" y="317"/>
                </a:lnTo>
                <a:lnTo>
                  <a:pt x="149" y="313"/>
                </a:lnTo>
                <a:lnTo>
                  <a:pt x="126" y="311"/>
                </a:lnTo>
                <a:lnTo>
                  <a:pt x="126" y="309"/>
                </a:lnTo>
                <a:lnTo>
                  <a:pt x="96" y="305"/>
                </a:lnTo>
                <a:lnTo>
                  <a:pt x="92" y="305"/>
                </a:lnTo>
                <a:lnTo>
                  <a:pt x="38" y="298"/>
                </a:lnTo>
                <a:lnTo>
                  <a:pt x="0" y="292"/>
                </a:lnTo>
                <a:lnTo>
                  <a:pt x="5" y="246"/>
                </a:lnTo>
                <a:lnTo>
                  <a:pt x="9" y="226"/>
                </a:lnTo>
                <a:lnTo>
                  <a:pt x="11" y="207"/>
                </a:lnTo>
                <a:lnTo>
                  <a:pt x="13" y="202"/>
                </a:lnTo>
                <a:lnTo>
                  <a:pt x="15" y="182"/>
                </a:lnTo>
                <a:lnTo>
                  <a:pt x="25" y="119"/>
                </a:lnTo>
                <a:lnTo>
                  <a:pt x="27" y="107"/>
                </a:lnTo>
                <a:lnTo>
                  <a:pt x="28" y="98"/>
                </a:lnTo>
                <a:lnTo>
                  <a:pt x="34" y="58"/>
                </a:lnTo>
                <a:lnTo>
                  <a:pt x="40" y="25"/>
                </a:lnTo>
                <a:lnTo>
                  <a:pt x="44" y="0"/>
                </a:lnTo>
                <a:lnTo>
                  <a:pt x="105" y="10"/>
                </a:lnTo>
                <a:lnTo>
                  <a:pt x="140" y="13"/>
                </a:lnTo>
                <a:lnTo>
                  <a:pt x="163" y="17"/>
                </a:lnTo>
                <a:lnTo>
                  <a:pt x="194" y="21"/>
                </a:lnTo>
                <a:lnTo>
                  <a:pt x="199" y="21"/>
                </a:lnTo>
                <a:lnTo>
                  <a:pt x="251" y="27"/>
                </a:lnTo>
                <a:lnTo>
                  <a:pt x="270" y="31"/>
                </a:lnTo>
                <a:lnTo>
                  <a:pt x="320" y="34"/>
                </a:lnTo>
                <a:lnTo>
                  <a:pt x="345" y="36"/>
                </a:lnTo>
                <a:lnTo>
                  <a:pt x="357" y="38"/>
                </a:lnTo>
                <a:lnTo>
                  <a:pt x="397" y="40"/>
                </a:lnTo>
                <a:lnTo>
                  <a:pt x="399" y="40"/>
                </a:lnTo>
                <a:lnTo>
                  <a:pt x="430" y="44"/>
                </a:lnTo>
                <a:lnTo>
                  <a:pt x="430" y="61"/>
                </a:lnTo>
                <a:lnTo>
                  <a:pt x="430" y="65"/>
                </a:lnTo>
                <a:lnTo>
                  <a:pt x="428" y="84"/>
                </a:lnTo>
                <a:lnTo>
                  <a:pt x="428" y="92"/>
                </a:lnTo>
                <a:lnTo>
                  <a:pt x="426" y="117"/>
                </a:lnTo>
                <a:lnTo>
                  <a:pt x="424" y="148"/>
                </a:lnTo>
                <a:lnTo>
                  <a:pt x="420" y="180"/>
                </a:lnTo>
                <a:lnTo>
                  <a:pt x="420" y="188"/>
                </a:lnTo>
                <a:lnTo>
                  <a:pt x="418" y="213"/>
                </a:lnTo>
                <a:lnTo>
                  <a:pt x="418" y="219"/>
                </a:lnTo>
                <a:lnTo>
                  <a:pt x="416" y="244"/>
                </a:lnTo>
                <a:lnTo>
                  <a:pt x="416" y="246"/>
                </a:lnTo>
                <a:lnTo>
                  <a:pt x="414" y="282"/>
                </a:lnTo>
                <a:lnTo>
                  <a:pt x="414" y="290"/>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8" name="Freeform 36" descr="The state of Kentucky shown of a map of the United States." title="Kentucky"/>
          <p:cNvSpPr>
            <a:spLocks noEditPoints="1"/>
          </p:cNvSpPr>
          <p:nvPr/>
        </p:nvSpPr>
        <p:spPr bwMode="auto">
          <a:xfrm>
            <a:off x="5111019" y="3038410"/>
            <a:ext cx="959249" cy="494573"/>
          </a:xfrm>
          <a:custGeom>
            <a:avLst/>
            <a:gdLst>
              <a:gd name="T0" fmla="*/ 113 w 438"/>
              <a:gd name="T1" fmla="*/ 201 h 222"/>
              <a:gd name="T2" fmla="*/ 90 w 438"/>
              <a:gd name="T3" fmla="*/ 211 h 222"/>
              <a:gd name="T4" fmla="*/ 44 w 438"/>
              <a:gd name="T5" fmla="*/ 219 h 222"/>
              <a:gd name="T6" fmla="*/ 13 w 438"/>
              <a:gd name="T7" fmla="*/ 211 h 222"/>
              <a:gd name="T8" fmla="*/ 23 w 438"/>
              <a:gd name="T9" fmla="*/ 209 h 222"/>
              <a:gd name="T10" fmla="*/ 25 w 438"/>
              <a:gd name="T11" fmla="*/ 199 h 222"/>
              <a:gd name="T12" fmla="*/ 25 w 438"/>
              <a:gd name="T13" fmla="*/ 186 h 222"/>
              <a:gd name="T14" fmla="*/ 21 w 438"/>
              <a:gd name="T15" fmla="*/ 176 h 222"/>
              <a:gd name="T16" fmla="*/ 44 w 438"/>
              <a:gd name="T17" fmla="*/ 171 h 222"/>
              <a:gd name="T18" fmla="*/ 59 w 438"/>
              <a:gd name="T19" fmla="*/ 174 h 222"/>
              <a:gd name="T20" fmla="*/ 57 w 438"/>
              <a:gd name="T21" fmla="*/ 159 h 222"/>
              <a:gd name="T22" fmla="*/ 82 w 438"/>
              <a:gd name="T23" fmla="*/ 140 h 222"/>
              <a:gd name="T24" fmla="*/ 82 w 438"/>
              <a:gd name="T25" fmla="*/ 119 h 222"/>
              <a:gd name="T26" fmla="*/ 86 w 438"/>
              <a:gd name="T27" fmla="*/ 113 h 222"/>
              <a:gd name="T28" fmla="*/ 98 w 438"/>
              <a:gd name="T29" fmla="*/ 111 h 222"/>
              <a:gd name="T30" fmla="*/ 107 w 438"/>
              <a:gd name="T31" fmla="*/ 113 h 222"/>
              <a:gd name="T32" fmla="*/ 115 w 438"/>
              <a:gd name="T33" fmla="*/ 105 h 222"/>
              <a:gd name="T34" fmla="*/ 132 w 438"/>
              <a:gd name="T35" fmla="*/ 113 h 222"/>
              <a:gd name="T36" fmla="*/ 142 w 438"/>
              <a:gd name="T37" fmla="*/ 103 h 222"/>
              <a:gd name="T38" fmla="*/ 155 w 438"/>
              <a:gd name="T39" fmla="*/ 105 h 222"/>
              <a:gd name="T40" fmla="*/ 161 w 438"/>
              <a:gd name="T41" fmla="*/ 107 h 222"/>
              <a:gd name="T42" fmla="*/ 169 w 438"/>
              <a:gd name="T43" fmla="*/ 101 h 222"/>
              <a:gd name="T44" fmla="*/ 171 w 438"/>
              <a:gd name="T45" fmla="*/ 90 h 222"/>
              <a:gd name="T46" fmla="*/ 175 w 438"/>
              <a:gd name="T47" fmla="*/ 86 h 222"/>
              <a:gd name="T48" fmla="*/ 175 w 438"/>
              <a:gd name="T49" fmla="*/ 80 h 222"/>
              <a:gd name="T50" fmla="*/ 184 w 438"/>
              <a:gd name="T51" fmla="*/ 92 h 222"/>
              <a:gd name="T52" fmla="*/ 201 w 438"/>
              <a:gd name="T53" fmla="*/ 92 h 222"/>
              <a:gd name="T54" fmla="*/ 207 w 438"/>
              <a:gd name="T55" fmla="*/ 71 h 222"/>
              <a:gd name="T56" fmla="*/ 217 w 438"/>
              <a:gd name="T57" fmla="*/ 57 h 222"/>
              <a:gd name="T58" fmla="*/ 224 w 438"/>
              <a:gd name="T59" fmla="*/ 38 h 222"/>
              <a:gd name="T60" fmla="*/ 240 w 438"/>
              <a:gd name="T61" fmla="*/ 36 h 222"/>
              <a:gd name="T62" fmla="*/ 259 w 438"/>
              <a:gd name="T63" fmla="*/ 23 h 222"/>
              <a:gd name="T64" fmla="*/ 255 w 438"/>
              <a:gd name="T65" fmla="*/ 17 h 222"/>
              <a:gd name="T66" fmla="*/ 253 w 438"/>
              <a:gd name="T67" fmla="*/ 7 h 222"/>
              <a:gd name="T68" fmla="*/ 269 w 438"/>
              <a:gd name="T69" fmla="*/ 4 h 222"/>
              <a:gd name="T70" fmla="*/ 280 w 438"/>
              <a:gd name="T71" fmla="*/ 5 h 222"/>
              <a:gd name="T72" fmla="*/ 292 w 438"/>
              <a:gd name="T73" fmla="*/ 15 h 222"/>
              <a:gd name="T74" fmla="*/ 311 w 438"/>
              <a:gd name="T75" fmla="*/ 21 h 222"/>
              <a:gd name="T76" fmla="*/ 326 w 438"/>
              <a:gd name="T77" fmla="*/ 30 h 222"/>
              <a:gd name="T78" fmla="*/ 336 w 438"/>
              <a:gd name="T79" fmla="*/ 23 h 222"/>
              <a:gd name="T80" fmla="*/ 349 w 438"/>
              <a:gd name="T81" fmla="*/ 28 h 222"/>
              <a:gd name="T82" fmla="*/ 361 w 438"/>
              <a:gd name="T83" fmla="*/ 21 h 222"/>
              <a:gd name="T84" fmla="*/ 370 w 438"/>
              <a:gd name="T85" fmla="*/ 19 h 222"/>
              <a:gd name="T86" fmla="*/ 384 w 438"/>
              <a:gd name="T87" fmla="*/ 27 h 222"/>
              <a:gd name="T88" fmla="*/ 392 w 438"/>
              <a:gd name="T89" fmla="*/ 44 h 222"/>
              <a:gd name="T90" fmla="*/ 390 w 438"/>
              <a:gd name="T91" fmla="*/ 53 h 222"/>
              <a:gd name="T92" fmla="*/ 401 w 438"/>
              <a:gd name="T93" fmla="*/ 69 h 222"/>
              <a:gd name="T94" fmla="*/ 413 w 438"/>
              <a:gd name="T95" fmla="*/ 80 h 222"/>
              <a:gd name="T96" fmla="*/ 424 w 438"/>
              <a:gd name="T97" fmla="*/ 92 h 222"/>
              <a:gd name="T98" fmla="*/ 432 w 438"/>
              <a:gd name="T99" fmla="*/ 96 h 222"/>
              <a:gd name="T100" fmla="*/ 416 w 438"/>
              <a:gd name="T101" fmla="*/ 117 h 222"/>
              <a:gd name="T102" fmla="*/ 399 w 438"/>
              <a:gd name="T103" fmla="*/ 134 h 222"/>
              <a:gd name="T104" fmla="*/ 392 w 438"/>
              <a:gd name="T105" fmla="*/ 149 h 222"/>
              <a:gd name="T106" fmla="*/ 378 w 438"/>
              <a:gd name="T107" fmla="*/ 163 h 222"/>
              <a:gd name="T108" fmla="*/ 355 w 438"/>
              <a:gd name="T109" fmla="*/ 171 h 222"/>
              <a:gd name="T110" fmla="*/ 313 w 438"/>
              <a:gd name="T111" fmla="*/ 182 h 222"/>
              <a:gd name="T112" fmla="*/ 251 w 438"/>
              <a:gd name="T113" fmla="*/ 188 h 222"/>
              <a:gd name="T114" fmla="*/ 180 w 438"/>
              <a:gd name="T115" fmla="*/ 194 h 222"/>
              <a:gd name="T116" fmla="*/ 4 w 438"/>
              <a:gd name="T117" fmla="*/ 217 h 22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38"/>
              <a:gd name="T178" fmla="*/ 0 h 222"/>
              <a:gd name="T179" fmla="*/ 438 w 438"/>
              <a:gd name="T180" fmla="*/ 222 h 222"/>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38" h="222">
                <a:moveTo>
                  <a:pt x="180" y="194"/>
                </a:moveTo>
                <a:lnTo>
                  <a:pt x="165" y="196"/>
                </a:lnTo>
                <a:lnTo>
                  <a:pt x="146" y="197"/>
                </a:lnTo>
                <a:lnTo>
                  <a:pt x="144" y="197"/>
                </a:lnTo>
                <a:lnTo>
                  <a:pt x="130" y="199"/>
                </a:lnTo>
                <a:lnTo>
                  <a:pt x="113" y="201"/>
                </a:lnTo>
                <a:lnTo>
                  <a:pt x="109" y="201"/>
                </a:lnTo>
                <a:lnTo>
                  <a:pt x="100" y="203"/>
                </a:lnTo>
                <a:lnTo>
                  <a:pt x="100" y="201"/>
                </a:lnTo>
                <a:lnTo>
                  <a:pt x="88" y="201"/>
                </a:lnTo>
                <a:lnTo>
                  <a:pt x="90" y="209"/>
                </a:lnTo>
                <a:lnTo>
                  <a:pt x="90" y="211"/>
                </a:lnTo>
                <a:lnTo>
                  <a:pt x="90" y="215"/>
                </a:lnTo>
                <a:lnTo>
                  <a:pt x="63" y="217"/>
                </a:lnTo>
                <a:lnTo>
                  <a:pt x="44" y="219"/>
                </a:lnTo>
                <a:lnTo>
                  <a:pt x="13" y="221"/>
                </a:lnTo>
                <a:lnTo>
                  <a:pt x="9" y="221"/>
                </a:lnTo>
                <a:lnTo>
                  <a:pt x="11" y="213"/>
                </a:lnTo>
                <a:lnTo>
                  <a:pt x="11" y="211"/>
                </a:lnTo>
                <a:lnTo>
                  <a:pt x="13" y="211"/>
                </a:lnTo>
                <a:lnTo>
                  <a:pt x="13" y="213"/>
                </a:lnTo>
                <a:lnTo>
                  <a:pt x="15" y="215"/>
                </a:lnTo>
                <a:lnTo>
                  <a:pt x="19" y="215"/>
                </a:lnTo>
                <a:lnTo>
                  <a:pt x="21" y="215"/>
                </a:lnTo>
                <a:lnTo>
                  <a:pt x="21" y="211"/>
                </a:lnTo>
                <a:lnTo>
                  <a:pt x="23" y="209"/>
                </a:lnTo>
                <a:lnTo>
                  <a:pt x="23" y="207"/>
                </a:lnTo>
                <a:lnTo>
                  <a:pt x="21" y="205"/>
                </a:lnTo>
                <a:lnTo>
                  <a:pt x="21" y="203"/>
                </a:lnTo>
                <a:lnTo>
                  <a:pt x="21" y="201"/>
                </a:lnTo>
                <a:lnTo>
                  <a:pt x="23" y="201"/>
                </a:lnTo>
                <a:lnTo>
                  <a:pt x="25" y="199"/>
                </a:lnTo>
                <a:lnTo>
                  <a:pt x="21" y="197"/>
                </a:lnTo>
                <a:lnTo>
                  <a:pt x="21" y="196"/>
                </a:lnTo>
                <a:lnTo>
                  <a:pt x="23" y="194"/>
                </a:lnTo>
                <a:lnTo>
                  <a:pt x="25" y="186"/>
                </a:lnTo>
                <a:lnTo>
                  <a:pt x="25" y="184"/>
                </a:lnTo>
                <a:lnTo>
                  <a:pt x="23" y="184"/>
                </a:lnTo>
                <a:lnTo>
                  <a:pt x="21" y="184"/>
                </a:lnTo>
                <a:lnTo>
                  <a:pt x="21" y="182"/>
                </a:lnTo>
                <a:lnTo>
                  <a:pt x="21" y="178"/>
                </a:lnTo>
                <a:lnTo>
                  <a:pt x="21" y="176"/>
                </a:lnTo>
                <a:lnTo>
                  <a:pt x="23" y="174"/>
                </a:lnTo>
                <a:lnTo>
                  <a:pt x="25" y="169"/>
                </a:lnTo>
                <a:lnTo>
                  <a:pt x="29" y="167"/>
                </a:lnTo>
                <a:lnTo>
                  <a:pt x="32" y="167"/>
                </a:lnTo>
                <a:lnTo>
                  <a:pt x="36" y="167"/>
                </a:lnTo>
                <a:lnTo>
                  <a:pt x="44" y="171"/>
                </a:lnTo>
                <a:lnTo>
                  <a:pt x="48" y="171"/>
                </a:lnTo>
                <a:lnTo>
                  <a:pt x="52" y="173"/>
                </a:lnTo>
                <a:lnTo>
                  <a:pt x="55" y="174"/>
                </a:lnTo>
                <a:lnTo>
                  <a:pt x="59" y="176"/>
                </a:lnTo>
                <a:lnTo>
                  <a:pt x="59" y="174"/>
                </a:lnTo>
                <a:lnTo>
                  <a:pt x="61" y="174"/>
                </a:lnTo>
                <a:lnTo>
                  <a:pt x="61" y="173"/>
                </a:lnTo>
                <a:lnTo>
                  <a:pt x="63" y="169"/>
                </a:lnTo>
                <a:lnTo>
                  <a:pt x="61" y="165"/>
                </a:lnTo>
                <a:lnTo>
                  <a:pt x="57" y="161"/>
                </a:lnTo>
                <a:lnTo>
                  <a:pt x="57" y="159"/>
                </a:lnTo>
                <a:lnTo>
                  <a:pt x="59" y="151"/>
                </a:lnTo>
                <a:lnTo>
                  <a:pt x="61" y="149"/>
                </a:lnTo>
                <a:lnTo>
                  <a:pt x="65" y="149"/>
                </a:lnTo>
                <a:lnTo>
                  <a:pt x="69" y="148"/>
                </a:lnTo>
                <a:lnTo>
                  <a:pt x="80" y="144"/>
                </a:lnTo>
                <a:lnTo>
                  <a:pt x="82" y="140"/>
                </a:lnTo>
                <a:lnTo>
                  <a:pt x="77" y="136"/>
                </a:lnTo>
                <a:lnTo>
                  <a:pt x="77" y="132"/>
                </a:lnTo>
                <a:lnTo>
                  <a:pt x="75" y="130"/>
                </a:lnTo>
                <a:lnTo>
                  <a:pt x="77" y="126"/>
                </a:lnTo>
                <a:lnTo>
                  <a:pt x="80" y="125"/>
                </a:lnTo>
                <a:lnTo>
                  <a:pt x="82" y="119"/>
                </a:lnTo>
                <a:lnTo>
                  <a:pt x="86" y="121"/>
                </a:lnTo>
                <a:lnTo>
                  <a:pt x="88" y="119"/>
                </a:lnTo>
                <a:lnTo>
                  <a:pt x="88" y="117"/>
                </a:lnTo>
                <a:lnTo>
                  <a:pt x="88" y="115"/>
                </a:lnTo>
                <a:lnTo>
                  <a:pt x="86" y="113"/>
                </a:lnTo>
                <a:lnTo>
                  <a:pt x="86" y="111"/>
                </a:lnTo>
                <a:lnTo>
                  <a:pt x="88" y="109"/>
                </a:lnTo>
                <a:lnTo>
                  <a:pt x="92" y="111"/>
                </a:lnTo>
                <a:lnTo>
                  <a:pt x="94" y="113"/>
                </a:lnTo>
                <a:lnTo>
                  <a:pt x="98" y="111"/>
                </a:lnTo>
                <a:lnTo>
                  <a:pt x="100" y="111"/>
                </a:lnTo>
                <a:lnTo>
                  <a:pt x="100" y="109"/>
                </a:lnTo>
                <a:lnTo>
                  <a:pt x="102" y="109"/>
                </a:lnTo>
                <a:lnTo>
                  <a:pt x="102" y="115"/>
                </a:lnTo>
                <a:lnTo>
                  <a:pt x="103" y="115"/>
                </a:lnTo>
                <a:lnTo>
                  <a:pt x="107" y="113"/>
                </a:lnTo>
                <a:lnTo>
                  <a:pt x="107" y="111"/>
                </a:lnTo>
                <a:lnTo>
                  <a:pt x="107" y="109"/>
                </a:lnTo>
                <a:lnTo>
                  <a:pt x="105" y="107"/>
                </a:lnTo>
                <a:lnTo>
                  <a:pt x="105" y="103"/>
                </a:lnTo>
                <a:lnTo>
                  <a:pt x="111" y="107"/>
                </a:lnTo>
                <a:lnTo>
                  <a:pt x="115" y="105"/>
                </a:lnTo>
                <a:lnTo>
                  <a:pt x="119" y="105"/>
                </a:lnTo>
                <a:lnTo>
                  <a:pt x="123" y="107"/>
                </a:lnTo>
                <a:lnTo>
                  <a:pt x="127" y="109"/>
                </a:lnTo>
                <a:lnTo>
                  <a:pt x="128" y="111"/>
                </a:lnTo>
                <a:lnTo>
                  <a:pt x="132" y="111"/>
                </a:lnTo>
                <a:lnTo>
                  <a:pt x="132" y="113"/>
                </a:lnTo>
                <a:lnTo>
                  <a:pt x="134" y="115"/>
                </a:lnTo>
                <a:lnTo>
                  <a:pt x="136" y="115"/>
                </a:lnTo>
                <a:lnTo>
                  <a:pt x="138" y="113"/>
                </a:lnTo>
                <a:lnTo>
                  <a:pt x="140" y="105"/>
                </a:lnTo>
                <a:lnTo>
                  <a:pt x="140" y="103"/>
                </a:lnTo>
                <a:lnTo>
                  <a:pt x="142" y="103"/>
                </a:lnTo>
                <a:lnTo>
                  <a:pt x="146" y="103"/>
                </a:lnTo>
                <a:lnTo>
                  <a:pt x="146" y="101"/>
                </a:lnTo>
                <a:lnTo>
                  <a:pt x="148" y="100"/>
                </a:lnTo>
                <a:lnTo>
                  <a:pt x="152" y="98"/>
                </a:lnTo>
                <a:lnTo>
                  <a:pt x="152" y="100"/>
                </a:lnTo>
                <a:lnTo>
                  <a:pt x="155" y="105"/>
                </a:lnTo>
                <a:lnTo>
                  <a:pt x="157" y="105"/>
                </a:lnTo>
                <a:lnTo>
                  <a:pt x="159" y="103"/>
                </a:lnTo>
                <a:lnTo>
                  <a:pt x="161" y="103"/>
                </a:lnTo>
                <a:lnTo>
                  <a:pt x="161" y="107"/>
                </a:lnTo>
                <a:lnTo>
                  <a:pt x="163" y="107"/>
                </a:lnTo>
                <a:lnTo>
                  <a:pt x="165" y="101"/>
                </a:lnTo>
                <a:lnTo>
                  <a:pt x="167" y="101"/>
                </a:lnTo>
                <a:lnTo>
                  <a:pt x="169" y="101"/>
                </a:lnTo>
                <a:lnTo>
                  <a:pt x="169" y="100"/>
                </a:lnTo>
                <a:lnTo>
                  <a:pt x="167" y="96"/>
                </a:lnTo>
                <a:lnTo>
                  <a:pt x="167" y="94"/>
                </a:lnTo>
                <a:lnTo>
                  <a:pt x="169" y="92"/>
                </a:lnTo>
                <a:lnTo>
                  <a:pt x="171" y="90"/>
                </a:lnTo>
                <a:lnTo>
                  <a:pt x="173" y="90"/>
                </a:lnTo>
                <a:lnTo>
                  <a:pt x="173" y="88"/>
                </a:lnTo>
                <a:lnTo>
                  <a:pt x="171" y="88"/>
                </a:lnTo>
                <a:lnTo>
                  <a:pt x="171" y="86"/>
                </a:lnTo>
                <a:lnTo>
                  <a:pt x="175" y="86"/>
                </a:lnTo>
                <a:lnTo>
                  <a:pt x="176" y="84"/>
                </a:lnTo>
                <a:lnTo>
                  <a:pt x="178" y="84"/>
                </a:lnTo>
                <a:lnTo>
                  <a:pt x="176" y="82"/>
                </a:lnTo>
                <a:lnTo>
                  <a:pt x="175" y="82"/>
                </a:lnTo>
                <a:lnTo>
                  <a:pt x="175" y="80"/>
                </a:lnTo>
                <a:lnTo>
                  <a:pt x="176" y="80"/>
                </a:lnTo>
                <a:lnTo>
                  <a:pt x="176" y="82"/>
                </a:lnTo>
                <a:lnTo>
                  <a:pt x="180" y="82"/>
                </a:lnTo>
                <a:lnTo>
                  <a:pt x="180" y="88"/>
                </a:lnTo>
                <a:lnTo>
                  <a:pt x="182" y="90"/>
                </a:lnTo>
                <a:lnTo>
                  <a:pt x="184" y="92"/>
                </a:lnTo>
                <a:lnTo>
                  <a:pt x="188" y="92"/>
                </a:lnTo>
                <a:lnTo>
                  <a:pt x="192" y="92"/>
                </a:lnTo>
                <a:lnTo>
                  <a:pt x="196" y="96"/>
                </a:lnTo>
                <a:lnTo>
                  <a:pt x="196" y="94"/>
                </a:lnTo>
                <a:lnTo>
                  <a:pt x="198" y="92"/>
                </a:lnTo>
                <a:lnTo>
                  <a:pt x="201" y="92"/>
                </a:lnTo>
                <a:lnTo>
                  <a:pt x="201" y="90"/>
                </a:lnTo>
                <a:lnTo>
                  <a:pt x="203" y="86"/>
                </a:lnTo>
                <a:lnTo>
                  <a:pt x="201" y="78"/>
                </a:lnTo>
                <a:lnTo>
                  <a:pt x="205" y="75"/>
                </a:lnTo>
                <a:lnTo>
                  <a:pt x="205" y="71"/>
                </a:lnTo>
                <a:lnTo>
                  <a:pt x="207" y="71"/>
                </a:lnTo>
                <a:lnTo>
                  <a:pt x="209" y="71"/>
                </a:lnTo>
                <a:lnTo>
                  <a:pt x="211" y="71"/>
                </a:lnTo>
                <a:lnTo>
                  <a:pt x="215" y="69"/>
                </a:lnTo>
                <a:lnTo>
                  <a:pt x="215" y="65"/>
                </a:lnTo>
                <a:lnTo>
                  <a:pt x="215" y="61"/>
                </a:lnTo>
                <a:lnTo>
                  <a:pt x="217" y="57"/>
                </a:lnTo>
                <a:lnTo>
                  <a:pt x="223" y="55"/>
                </a:lnTo>
                <a:lnTo>
                  <a:pt x="224" y="52"/>
                </a:lnTo>
                <a:lnTo>
                  <a:pt x="226" y="50"/>
                </a:lnTo>
                <a:lnTo>
                  <a:pt x="226" y="48"/>
                </a:lnTo>
                <a:lnTo>
                  <a:pt x="226" y="46"/>
                </a:lnTo>
                <a:lnTo>
                  <a:pt x="224" y="38"/>
                </a:lnTo>
                <a:lnTo>
                  <a:pt x="224" y="36"/>
                </a:lnTo>
                <a:lnTo>
                  <a:pt x="226" y="34"/>
                </a:lnTo>
                <a:lnTo>
                  <a:pt x="230" y="34"/>
                </a:lnTo>
                <a:lnTo>
                  <a:pt x="234" y="32"/>
                </a:lnTo>
                <a:lnTo>
                  <a:pt x="238" y="36"/>
                </a:lnTo>
                <a:lnTo>
                  <a:pt x="240" y="36"/>
                </a:lnTo>
                <a:lnTo>
                  <a:pt x="244" y="34"/>
                </a:lnTo>
                <a:lnTo>
                  <a:pt x="246" y="30"/>
                </a:lnTo>
                <a:lnTo>
                  <a:pt x="248" y="30"/>
                </a:lnTo>
                <a:lnTo>
                  <a:pt x="249" y="28"/>
                </a:lnTo>
                <a:lnTo>
                  <a:pt x="259" y="27"/>
                </a:lnTo>
                <a:lnTo>
                  <a:pt x="259" y="23"/>
                </a:lnTo>
                <a:lnTo>
                  <a:pt x="261" y="21"/>
                </a:lnTo>
                <a:lnTo>
                  <a:pt x="261" y="19"/>
                </a:lnTo>
                <a:lnTo>
                  <a:pt x="259" y="19"/>
                </a:lnTo>
                <a:lnTo>
                  <a:pt x="255" y="19"/>
                </a:lnTo>
                <a:lnTo>
                  <a:pt x="255" y="17"/>
                </a:lnTo>
                <a:lnTo>
                  <a:pt x="255" y="15"/>
                </a:lnTo>
                <a:lnTo>
                  <a:pt x="257" y="13"/>
                </a:lnTo>
                <a:lnTo>
                  <a:pt x="255" y="11"/>
                </a:lnTo>
                <a:lnTo>
                  <a:pt x="253" y="9"/>
                </a:lnTo>
                <a:lnTo>
                  <a:pt x="253" y="7"/>
                </a:lnTo>
                <a:lnTo>
                  <a:pt x="255" y="4"/>
                </a:lnTo>
                <a:lnTo>
                  <a:pt x="257" y="4"/>
                </a:lnTo>
                <a:lnTo>
                  <a:pt x="261" y="0"/>
                </a:lnTo>
                <a:lnTo>
                  <a:pt x="265" y="4"/>
                </a:lnTo>
                <a:lnTo>
                  <a:pt x="269" y="4"/>
                </a:lnTo>
                <a:lnTo>
                  <a:pt x="274" y="2"/>
                </a:lnTo>
                <a:lnTo>
                  <a:pt x="278" y="0"/>
                </a:lnTo>
                <a:lnTo>
                  <a:pt x="278" y="2"/>
                </a:lnTo>
                <a:lnTo>
                  <a:pt x="280" y="5"/>
                </a:lnTo>
                <a:lnTo>
                  <a:pt x="282" y="5"/>
                </a:lnTo>
                <a:lnTo>
                  <a:pt x="284" y="5"/>
                </a:lnTo>
                <a:lnTo>
                  <a:pt x="286" y="5"/>
                </a:lnTo>
                <a:lnTo>
                  <a:pt x="288" y="11"/>
                </a:lnTo>
                <a:lnTo>
                  <a:pt x="290" y="13"/>
                </a:lnTo>
                <a:lnTo>
                  <a:pt x="292" y="15"/>
                </a:lnTo>
                <a:lnTo>
                  <a:pt x="294" y="21"/>
                </a:lnTo>
                <a:lnTo>
                  <a:pt x="296" y="21"/>
                </a:lnTo>
                <a:lnTo>
                  <a:pt x="301" y="23"/>
                </a:lnTo>
                <a:lnTo>
                  <a:pt x="303" y="23"/>
                </a:lnTo>
                <a:lnTo>
                  <a:pt x="309" y="21"/>
                </a:lnTo>
                <a:lnTo>
                  <a:pt x="311" y="21"/>
                </a:lnTo>
                <a:lnTo>
                  <a:pt x="315" y="23"/>
                </a:lnTo>
                <a:lnTo>
                  <a:pt x="317" y="25"/>
                </a:lnTo>
                <a:lnTo>
                  <a:pt x="319" y="25"/>
                </a:lnTo>
                <a:lnTo>
                  <a:pt x="320" y="28"/>
                </a:lnTo>
                <a:lnTo>
                  <a:pt x="324" y="28"/>
                </a:lnTo>
                <a:lnTo>
                  <a:pt x="326" y="30"/>
                </a:lnTo>
                <a:lnTo>
                  <a:pt x="328" y="28"/>
                </a:lnTo>
                <a:lnTo>
                  <a:pt x="328" y="27"/>
                </a:lnTo>
                <a:lnTo>
                  <a:pt x="328" y="25"/>
                </a:lnTo>
                <a:lnTo>
                  <a:pt x="334" y="23"/>
                </a:lnTo>
                <a:lnTo>
                  <a:pt x="336" y="23"/>
                </a:lnTo>
                <a:lnTo>
                  <a:pt x="338" y="25"/>
                </a:lnTo>
                <a:lnTo>
                  <a:pt x="344" y="25"/>
                </a:lnTo>
                <a:lnTo>
                  <a:pt x="345" y="27"/>
                </a:lnTo>
                <a:lnTo>
                  <a:pt x="347" y="28"/>
                </a:lnTo>
                <a:lnTo>
                  <a:pt x="349" y="28"/>
                </a:lnTo>
                <a:lnTo>
                  <a:pt x="349" y="27"/>
                </a:lnTo>
                <a:lnTo>
                  <a:pt x="351" y="27"/>
                </a:lnTo>
                <a:lnTo>
                  <a:pt x="355" y="27"/>
                </a:lnTo>
                <a:lnTo>
                  <a:pt x="357" y="25"/>
                </a:lnTo>
                <a:lnTo>
                  <a:pt x="359" y="23"/>
                </a:lnTo>
                <a:lnTo>
                  <a:pt x="361" y="21"/>
                </a:lnTo>
                <a:lnTo>
                  <a:pt x="363" y="17"/>
                </a:lnTo>
                <a:lnTo>
                  <a:pt x="365" y="17"/>
                </a:lnTo>
                <a:lnTo>
                  <a:pt x="368" y="15"/>
                </a:lnTo>
                <a:lnTo>
                  <a:pt x="370" y="15"/>
                </a:lnTo>
                <a:lnTo>
                  <a:pt x="370" y="19"/>
                </a:lnTo>
                <a:lnTo>
                  <a:pt x="372" y="21"/>
                </a:lnTo>
                <a:lnTo>
                  <a:pt x="374" y="25"/>
                </a:lnTo>
                <a:lnTo>
                  <a:pt x="376" y="27"/>
                </a:lnTo>
                <a:lnTo>
                  <a:pt x="380" y="27"/>
                </a:lnTo>
                <a:lnTo>
                  <a:pt x="384" y="27"/>
                </a:lnTo>
                <a:lnTo>
                  <a:pt x="386" y="30"/>
                </a:lnTo>
                <a:lnTo>
                  <a:pt x="388" y="32"/>
                </a:lnTo>
                <a:lnTo>
                  <a:pt x="392" y="36"/>
                </a:lnTo>
                <a:lnTo>
                  <a:pt x="390" y="38"/>
                </a:lnTo>
                <a:lnTo>
                  <a:pt x="393" y="44"/>
                </a:lnTo>
                <a:lnTo>
                  <a:pt x="392" y="44"/>
                </a:lnTo>
                <a:lnTo>
                  <a:pt x="393" y="48"/>
                </a:lnTo>
                <a:lnTo>
                  <a:pt x="392" y="48"/>
                </a:lnTo>
                <a:lnTo>
                  <a:pt x="392" y="52"/>
                </a:lnTo>
                <a:lnTo>
                  <a:pt x="392" y="53"/>
                </a:lnTo>
                <a:lnTo>
                  <a:pt x="390" y="53"/>
                </a:lnTo>
                <a:lnTo>
                  <a:pt x="390" y="55"/>
                </a:lnTo>
                <a:lnTo>
                  <a:pt x="393" y="57"/>
                </a:lnTo>
                <a:lnTo>
                  <a:pt x="399" y="63"/>
                </a:lnTo>
                <a:lnTo>
                  <a:pt x="401" y="67"/>
                </a:lnTo>
                <a:lnTo>
                  <a:pt x="401" y="69"/>
                </a:lnTo>
                <a:lnTo>
                  <a:pt x="401" y="71"/>
                </a:lnTo>
                <a:lnTo>
                  <a:pt x="405" y="73"/>
                </a:lnTo>
                <a:lnTo>
                  <a:pt x="407" y="73"/>
                </a:lnTo>
                <a:lnTo>
                  <a:pt x="409" y="78"/>
                </a:lnTo>
                <a:lnTo>
                  <a:pt x="413" y="78"/>
                </a:lnTo>
                <a:lnTo>
                  <a:pt x="413" y="80"/>
                </a:lnTo>
                <a:lnTo>
                  <a:pt x="413" y="82"/>
                </a:lnTo>
                <a:lnTo>
                  <a:pt x="416" y="88"/>
                </a:lnTo>
                <a:lnTo>
                  <a:pt x="420" y="88"/>
                </a:lnTo>
                <a:lnTo>
                  <a:pt x="422" y="90"/>
                </a:lnTo>
                <a:lnTo>
                  <a:pt x="422" y="88"/>
                </a:lnTo>
                <a:lnTo>
                  <a:pt x="424" y="92"/>
                </a:lnTo>
                <a:lnTo>
                  <a:pt x="426" y="92"/>
                </a:lnTo>
                <a:lnTo>
                  <a:pt x="426" y="94"/>
                </a:lnTo>
                <a:lnTo>
                  <a:pt x="430" y="94"/>
                </a:lnTo>
                <a:lnTo>
                  <a:pt x="432" y="96"/>
                </a:lnTo>
                <a:lnTo>
                  <a:pt x="432" y="94"/>
                </a:lnTo>
                <a:lnTo>
                  <a:pt x="434" y="94"/>
                </a:lnTo>
                <a:lnTo>
                  <a:pt x="436" y="94"/>
                </a:lnTo>
                <a:lnTo>
                  <a:pt x="438" y="94"/>
                </a:lnTo>
                <a:lnTo>
                  <a:pt x="420" y="113"/>
                </a:lnTo>
                <a:lnTo>
                  <a:pt x="416" y="117"/>
                </a:lnTo>
                <a:lnTo>
                  <a:pt x="415" y="119"/>
                </a:lnTo>
                <a:lnTo>
                  <a:pt x="407" y="125"/>
                </a:lnTo>
                <a:lnTo>
                  <a:pt x="405" y="125"/>
                </a:lnTo>
                <a:lnTo>
                  <a:pt x="397" y="132"/>
                </a:lnTo>
                <a:lnTo>
                  <a:pt x="399" y="134"/>
                </a:lnTo>
                <a:lnTo>
                  <a:pt x="397" y="134"/>
                </a:lnTo>
                <a:lnTo>
                  <a:pt x="399" y="138"/>
                </a:lnTo>
                <a:lnTo>
                  <a:pt x="393" y="140"/>
                </a:lnTo>
                <a:lnTo>
                  <a:pt x="392" y="144"/>
                </a:lnTo>
                <a:lnTo>
                  <a:pt x="392" y="146"/>
                </a:lnTo>
                <a:lnTo>
                  <a:pt x="392" y="149"/>
                </a:lnTo>
                <a:lnTo>
                  <a:pt x="388" y="151"/>
                </a:lnTo>
                <a:lnTo>
                  <a:pt x="382" y="153"/>
                </a:lnTo>
                <a:lnTo>
                  <a:pt x="380" y="153"/>
                </a:lnTo>
                <a:lnTo>
                  <a:pt x="378" y="159"/>
                </a:lnTo>
                <a:lnTo>
                  <a:pt x="378" y="161"/>
                </a:lnTo>
                <a:lnTo>
                  <a:pt x="378" y="163"/>
                </a:lnTo>
                <a:lnTo>
                  <a:pt x="374" y="163"/>
                </a:lnTo>
                <a:lnTo>
                  <a:pt x="367" y="167"/>
                </a:lnTo>
                <a:lnTo>
                  <a:pt x="363" y="169"/>
                </a:lnTo>
                <a:lnTo>
                  <a:pt x="359" y="171"/>
                </a:lnTo>
                <a:lnTo>
                  <a:pt x="355" y="171"/>
                </a:lnTo>
                <a:lnTo>
                  <a:pt x="349" y="176"/>
                </a:lnTo>
                <a:lnTo>
                  <a:pt x="347" y="176"/>
                </a:lnTo>
                <a:lnTo>
                  <a:pt x="345" y="178"/>
                </a:lnTo>
                <a:lnTo>
                  <a:pt x="332" y="180"/>
                </a:lnTo>
                <a:lnTo>
                  <a:pt x="328" y="180"/>
                </a:lnTo>
                <a:lnTo>
                  <a:pt x="313" y="182"/>
                </a:lnTo>
                <a:lnTo>
                  <a:pt x="282" y="186"/>
                </a:lnTo>
                <a:lnTo>
                  <a:pt x="269" y="186"/>
                </a:lnTo>
                <a:lnTo>
                  <a:pt x="253" y="188"/>
                </a:lnTo>
                <a:lnTo>
                  <a:pt x="251" y="188"/>
                </a:lnTo>
                <a:lnTo>
                  <a:pt x="244" y="190"/>
                </a:lnTo>
                <a:lnTo>
                  <a:pt x="223" y="192"/>
                </a:lnTo>
                <a:lnTo>
                  <a:pt x="211" y="192"/>
                </a:lnTo>
                <a:lnTo>
                  <a:pt x="198" y="194"/>
                </a:lnTo>
                <a:lnTo>
                  <a:pt x="186" y="194"/>
                </a:lnTo>
                <a:lnTo>
                  <a:pt x="180" y="194"/>
                </a:lnTo>
                <a:close/>
                <a:moveTo>
                  <a:pt x="2" y="222"/>
                </a:moveTo>
                <a:lnTo>
                  <a:pt x="0" y="221"/>
                </a:lnTo>
                <a:lnTo>
                  <a:pt x="0" y="219"/>
                </a:lnTo>
                <a:lnTo>
                  <a:pt x="2" y="217"/>
                </a:lnTo>
                <a:lnTo>
                  <a:pt x="4" y="217"/>
                </a:lnTo>
                <a:lnTo>
                  <a:pt x="4" y="219"/>
                </a:lnTo>
                <a:lnTo>
                  <a:pt x="6" y="221"/>
                </a:lnTo>
                <a:lnTo>
                  <a:pt x="6" y="222"/>
                </a:lnTo>
                <a:lnTo>
                  <a:pt x="2" y="222"/>
                </a:lnTo>
                <a:close/>
              </a:path>
            </a:pathLst>
          </a:custGeom>
          <a:solidFill>
            <a:srgbClr val="2E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39" name="Freeform 37" descr="This is the state of Kansas shown in a map of the United States." title="Kansas"/>
          <p:cNvSpPr>
            <a:spLocks/>
          </p:cNvSpPr>
          <p:nvPr/>
        </p:nvSpPr>
        <p:spPr bwMode="auto">
          <a:xfrm>
            <a:off x="3492560" y="2964893"/>
            <a:ext cx="957059" cy="516852"/>
          </a:xfrm>
          <a:custGeom>
            <a:avLst/>
            <a:gdLst>
              <a:gd name="T0" fmla="*/ 391 w 437"/>
              <a:gd name="T1" fmla="*/ 232 h 232"/>
              <a:gd name="T2" fmla="*/ 368 w 437"/>
              <a:gd name="T3" fmla="*/ 232 h 232"/>
              <a:gd name="T4" fmla="*/ 357 w 437"/>
              <a:gd name="T5" fmla="*/ 232 h 232"/>
              <a:gd name="T6" fmla="*/ 313 w 437"/>
              <a:gd name="T7" fmla="*/ 232 h 232"/>
              <a:gd name="T8" fmla="*/ 270 w 437"/>
              <a:gd name="T9" fmla="*/ 232 h 232"/>
              <a:gd name="T10" fmla="*/ 232 w 437"/>
              <a:gd name="T11" fmla="*/ 230 h 232"/>
              <a:gd name="T12" fmla="*/ 207 w 437"/>
              <a:gd name="T13" fmla="*/ 230 h 232"/>
              <a:gd name="T14" fmla="*/ 153 w 437"/>
              <a:gd name="T15" fmla="*/ 229 h 232"/>
              <a:gd name="T16" fmla="*/ 121 w 437"/>
              <a:gd name="T17" fmla="*/ 227 h 232"/>
              <a:gd name="T18" fmla="*/ 82 w 437"/>
              <a:gd name="T19" fmla="*/ 225 h 232"/>
              <a:gd name="T20" fmla="*/ 57 w 437"/>
              <a:gd name="T21" fmla="*/ 223 h 232"/>
              <a:gd name="T22" fmla="*/ 1 w 437"/>
              <a:gd name="T23" fmla="*/ 221 h 232"/>
              <a:gd name="T24" fmla="*/ 1 w 437"/>
              <a:gd name="T25" fmla="*/ 192 h 232"/>
              <a:gd name="T26" fmla="*/ 3 w 437"/>
              <a:gd name="T27" fmla="*/ 165 h 232"/>
              <a:gd name="T28" fmla="*/ 5 w 437"/>
              <a:gd name="T29" fmla="*/ 127 h 232"/>
              <a:gd name="T30" fmla="*/ 7 w 437"/>
              <a:gd name="T31" fmla="*/ 96 h 232"/>
              <a:gd name="T32" fmla="*/ 9 w 437"/>
              <a:gd name="T33" fmla="*/ 63 h 232"/>
              <a:gd name="T34" fmla="*/ 13 w 437"/>
              <a:gd name="T35" fmla="*/ 31 h 232"/>
              <a:gd name="T36" fmla="*/ 51 w 437"/>
              <a:gd name="T37" fmla="*/ 2 h 232"/>
              <a:gd name="T38" fmla="*/ 88 w 437"/>
              <a:gd name="T39" fmla="*/ 4 h 232"/>
              <a:gd name="T40" fmla="*/ 119 w 437"/>
              <a:gd name="T41" fmla="*/ 6 h 232"/>
              <a:gd name="T42" fmla="*/ 151 w 437"/>
              <a:gd name="T43" fmla="*/ 8 h 232"/>
              <a:gd name="T44" fmla="*/ 184 w 437"/>
              <a:gd name="T45" fmla="*/ 8 h 232"/>
              <a:gd name="T46" fmla="*/ 215 w 437"/>
              <a:gd name="T47" fmla="*/ 10 h 232"/>
              <a:gd name="T48" fmla="*/ 247 w 437"/>
              <a:gd name="T49" fmla="*/ 10 h 232"/>
              <a:gd name="T50" fmla="*/ 280 w 437"/>
              <a:gd name="T51" fmla="*/ 12 h 232"/>
              <a:gd name="T52" fmla="*/ 311 w 437"/>
              <a:gd name="T53" fmla="*/ 12 h 232"/>
              <a:gd name="T54" fmla="*/ 343 w 437"/>
              <a:gd name="T55" fmla="*/ 12 h 232"/>
              <a:gd name="T56" fmla="*/ 368 w 437"/>
              <a:gd name="T57" fmla="*/ 12 h 232"/>
              <a:gd name="T58" fmla="*/ 395 w 437"/>
              <a:gd name="T59" fmla="*/ 12 h 232"/>
              <a:gd name="T60" fmla="*/ 401 w 437"/>
              <a:gd name="T61" fmla="*/ 15 h 232"/>
              <a:gd name="T62" fmla="*/ 405 w 437"/>
              <a:gd name="T63" fmla="*/ 17 h 232"/>
              <a:gd name="T64" fmla="*/ 409 w 437"/>
              <a:gd name="T65" fmla="*/ 21 h 232"/>
              <a:gd name="T66" fmla="*/ 412 w 437"/>
              <a:gd name="T67" fmla="*/ 19 h 232"/>
              <a:gd name="T68" fmla="*/ 416 w 437"/>
              <a:gd name="T69" fmla="*/ 19 h 232"/>
              <a:gd name="T70" fmla="*/ 418 w 437"/>
              <a:gd name="T71" fmla="*/ 23 h 232"/>
              <a:gd name="T72" fmla="*/ 420 w 437"/>
              <a:gd name="T73" fmla="*/ 25 h 232"/>
              <a:gd name="T74" fmla="*/ 416 w 437"/>
              <a:gd name="T75" fmla="*/ 27 h 232"/>
              <a:gd name="T76" fmla="*/ 418 w 437"/>
              <a:gd name="T77" fmla="*/ 29 h 232"/>
              <a:gd name="T78" fmla="*/ 420 w 437"/>
              <a:gd name="T79" fmla="*/ 29 h 232"/>
              <a:gd name="T80" fmla="*/ 418 w 437"/>
              <a:gd name="T81" fmla="*/ 31 h 232"/>
              <a:gd name="T82" fmla="*/ 416 w 437"/>
              <a:gd name="T83" fmla="*/ 31 h 232"/>
              <a:gd name="T84" fmla="*/ 414 w 437"/>
              <a:gd name="T85" fmla="*/ 35 h 232"/>
              <a:gd name="T86" fmla="*/ 410 w 437"/>
              <a:gd name="T87" fmla="*/ 38 h 232"/>
              <a:gd name="T88" fmla="*/ 407 w 437"/>
              <a:gd name="T89" fmla="*/ 44 h 232"/>
              <a:gd name="T90" fmla="*/ 410 w 437"/>
              <a:gd name="T91" fmla="*/ 50 h 232"/>
              <a:gd name="T92" fmla="*/ 414 w 437"/>
              <a:gd name="T93" fmla="*/ 52 h 232"/>
              <a:gd name="T94" fmla="*/ 418 w 437"/>
              <a:gd name="T95" fmla="*/ 56 h 232"/>
              <a:gd name="T96" fmla="*/ 418 w 437"/>
              <a:gd name="T97" fmla="*/ 60 h 232"/>
              <a:gd name="T98" fmla="*/ 420 w 437"/>
              <a:gd name="T99" fmla="*/ 63 h 232"/>
              <a:gd name="T100" fmla="*/ 424 w 437"/>
              <a:gd name="T101" fmla="*/ 69 h 232"/>
              <a:gd name="T102" fmla="*/ 430 w 437"/>
              <a:gd name="T103" fmla="*/ 71 h 232"/>
              <a:gd name="T104" fmla="*/ 434 w 437"/>
              <a:gd name="T105" fmla="*/ 73 h 232"/>
              <a:gd name="T106" fmla="*/ 435 w 437"/>
              <a:gd name="T107" fmla="*/ 75 h 232"/>
              <a:gd name="T108" fmla="*/ 435 w 437"/>
              <a:gd name="T109" fmla="*/ 81 h 232"/>
              <a:gd name="T110" fmla="*/ 435 w 437"/>
              <a:gd name="T111" fmla="*/ 104 h 232"/>
              <a:gd name="T112" fmla="*/ 435 w 437"/>
              <a:gd name="T113" fmla="*/ 129 h 232"/>
              <a:gd name="T114" fmla="*/ 437 w 437"/>
              <a:gd name="T115" fmla="*/ 156 h 232"/>
              <a:gd name="T116" fmla="*/ 437 w 437"/>
              <a:gd name="T117" fmla="*/ 184 h 232"/>
              <a:gd name="T118" fmla="*/ 437 w 437"/>
              <a:gd name="T119" fmla="*/ 207 h 232"/>
              <a:gd name="T120" fmla="*/ 437 w 437"/>
              <a:gd name="T121" fmla="*/ 232 h 232"/>
              <a:gd name="T122" fmla="*/ 410 w 437"/>
              <a:gd name="T123" fmla="*/ 232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37"/>
              <a:gd name="T187" fmla="*/ 0 h 232"/>
              <a:gd name="T188" fmla="*/ 437 w 437"/>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37" h="232">
                <a:moveTo>
                  <a:pt x="410" y="232"/>
                </a:moveTo>
                <a:lnTo>
                  <a:pt x="391" y="232"/>
                </a:lnTo>
                <a:lnTo>
                  <a:pt x="384" y="232"/>
                </a:lnTo>
                <a:lnTo>
                  <a:pt x="368" y="232"/>
                </a:lnTo>
                <a:lnTo>
                  <a:pt x="359" y="232"/>
                </a:lnTo>
                <a:lnTo>
                  <a:pt x="357" y="232"/>
                </a:lnTo>
                <a:lnTo>
                  <a:pt x="326" y="232"/>
                </a:lnTo>
                <a:lnTo>
                  <a:pt x="313" y="232"/>
                </a:lnTo>
                <a:lnTo>
                  <a:pt x="289" y="232"/>
                </a:lnTo>
                <a:lnTo>
                  <a:pt x="270" y="232"/>
                </a:lnTo>
                <a:lnTo>
                  <a:pt x="249" y="230"/>
                </a:lnTo>
                <a:lnTo>
                  <a:pt x="232" y="230"/>
                </a:lnTo>
                <a:lnTo>
                  <a:pt x="218" y="230"/>
                </a:lnTo>
                <a:lnTo>
                  <a:pt x="207" y="230"/>
                </a:lnTo>
                <a:lnTo>
                  <a:pt x="178" y="229"/>
                </a:lnTo>
                <a:lnTo>
                  <a:pt x="153" y="229"/>
                </a:lnTo>
                <a:lnTo>
                  <a:pt x="147" y="229"/>
                </a:lnTo>
                <a:lnTo>
                  <a:pt x="121" y="227"/>
                </a:lnTo>
                <a:lnTo>
                  <a:pt x="115" y="227"/>
                </a:lnTo>
                <a:lnTo>
                  <a:pt x="82" y="225"/>
                </a:lnTo>
                <a:lnTo>
                  <a:pt x="65" y="225"/>
                </a:lnTo>
                <a:lnTo>
                  <a:pt x="57" y="223"/>
                </a:lnTo>
                <a:lnTo>
                  <a:pt x="28" y="223"/>
                </a:lnTo>
                <a:lnTo>
                  <a:pt x="1" y="221"/>
                </a:lnTo>
                <a:lnTo>
                  <a:pt x="0" y="221"/>
                </a:lnTo>
                <a:lnTo>
                  <a:pt x="1" y="192"/>
                </a:lnTo>
                <a:lnTo>
                  <a:pt x="3" y="173"/>
                </a:lnTo>
                <a:lnTo>
                  <a:pt x="3" y="165"/>
                </a:lnTo>
                <a:lnTo>
                  <a:pt x="5" y="129"/>
                </a:lnTo>
                <a:lnTo>
                  <a:pt x="5" y="127"/>
                </a:lnTo>
                <a:lnTo>
                  <a:pt x="7" y="102"/>
                </a:lnTo>
                <a:lnTo>
                  <a:pt x="7" y="96"/>
                </a:lnTo>
                <a:lnTo>
                  <a:pt x="9" y="71"/>
                </a:lnTo>
                <a:lnTo>
                  <a:pt x="9" y="63"/>
                </a:lnTo>
                <a:lnTo>
                  <a:pt x="13" y="31"/>
                </a:lnTo>
                <a:lnTo>
                  <a:pt x="15" y="0"/>
                </a:lnTo>
                <a:lnTo>
                  <a:pt x="51" y="2"/>
                </a:lnTo>
                <a:lnTo>
                  <a:pt x="55" y="2"/>
                </a:lnTo>
                <a:lnTo>
                  <a:pt x="88" y="4"/>
                </a:lnTo>
                <a:lnTo>
                  <a:pt x="119" y="6"/>
                </a:lnTo>
                <a:lnTo>
                  <a:pt x="121" y="6"/>
                </a:lnTo>
                <a:lnTo>
                  <a:pt x="151" y="8"/>
                </a:lnTo>
                <a:lnTo>
                  <a:pt x="176" y="8"/>
                </a:lnTo>
                <a:lnTo>
                  <a:pt x="184" y="8"/>
                </a:lnTo>
                <a:lnTo>
                  <a:pt x="203" y="10"/>
                </a:lnTo>
                <a:lnTo>
                  <a:pt x="215" y="10"/>
                </a:lnTo>
                <a:lnTo>
                  <a:pt x="228" y="10"/>
                </a:lnTo>
                <a:lnTo>
                  <a:pt x="247" y="10"/>
                </a:lnTo>
                <a:lnTo>
                  <a:pt x="253" y="10"/>
                </a:lnTo>
                <a:lnTo>
                  <a:pt x="280" y="12"/>
                </a:lnTo>
                <a:lnTo>
                  <a:pt x="305" y="12"/>
                </a:lnTo>
                <a:lnTo>
                  <a:pt x="311" y="12"/>
                </a:lnTo>
                <a:lnTo>
                  <a:pt x="330" y="12"/>
                </a:lnTo>
                <a:lnTo>
                  <a:pt x="343" y="12"/>
                </a:lnTo>
                <a:lnTo>
                  <a:pt x="357" y="12"/>
                </a:lnTo>
                <a:lnTo>
                  <a:pt x="368" y="12"/>
                </a:lnTo>
                <a:lnTo>
                  <a:pt x="395" y="12"/>
                </a:lnTo>
                <a:lnTo>
                  <a:pt x="399" y="15"/>
                </a:lnTo>
                <a:lnTo>
                  <a:pt x="401" y="15"/>
                </a:lnTo>
                <a:lnTo>
                  <a:pt x="403" y="17"/>
                </a:lnTo>
                <a:lnTo>
                  <a:pt x="405" y="17"/>
                </a:lnTo>
                <a:lnTo>
                  <a:pt x="407" y="21"/>
                </a:lnTo>
                <a:lnTo>
                  <a:pt x="409" y="21"/>
                </a:lnTo>
                <a:lnTo>
                  <a:pt x="410" y="19"/>
                </a:lnTo>
                <a:lnTo>
                  <a:pt x="412" y="19"/>
                </a:lnTo>
                <a:lnTo>
                  <a:pt x="414" y="19"/>
                </a:lnTo>
                <a:lnTo>
                  <a:pt x="416" y="19"/>
                </a:lnTo>
                <a:lnTo>
                  <a:pt x="416" y="23"/>
                </a:lnTo>
                <a:lnTo>
                  <a:pt x="418" y="23"/>
                </a:lnTo>
                <a:lnTo>
                  <a:pt x="420" y="25"/>
                </a:lnTo>
                <a:lnTo>
                  <a:pt x="418" y="27"/>
                </a:lnTo>
                <a:lnTo>
                  <a:pt x="416" y="27"/>
                </a:lnTo>
                <a:lnTo>
                  <a:pt x="418" y="29"/>
                </a:lnTo>
                <a:lnTo>
                  <a:pt x="420" y="29"/>
                </a:lnTo>
                <a:lnTo>
                  <a:pt x="420" y="31"/>
                </a:lnTo>
                <a:lnTo>
                  <a:pt x="418" y="31"/>
                </a:lnTo>
                <a:lnTo>
                  <a:pt x="416" y="31"/>
                </a:lnTo>
                <a:lnTo>
                  <a:pt x="414" y="31"/>
                </a:lnTo>
                <a:lnTo>
                  <a:pt x="414" y="35"/>
                </a:lnTo>
                <a:lnTo>
                  <a:pt x="412" y="37"/>
                </a:lnTo>
                <a:lnTo>
                  <a:pt x="410" y="38"/>
                </a:lnTo>
                <a:lnTo>
                  <a:pt x="410" y="42"/>
                </a:lnTo>
                <a:lnTo>
                  <a:pt x="407" y="44"/>
                </a:lnTo>
                <a:lnTo>
                  <a:pt x="407" y="46"/>
                </a:lnTo>
                <a:lnTo>
                  <a:pt x="410" y="50"/>
                </a:lnTo>
                <a:lnTo>
                  <a:pt x="414" y="52"/>
                </a:lnTo>
                <a:lnTo>
                  <a:pt x="416" y="54"/>
                </a:lnTo>
                <a:lnTo>
                  <a:pt x="418" y="56"/>
                </a:lnTo>
                <a:lnTo>
                  <a:pt x="420" y="56"/>
                </a:lnTo>
                <a:lnTo>
                  <a:pt x="418" y="60"/>
                </a:lnTo>
                <a:lnTo>
                  <a:pt x="418" y="61"/>
                </a:lnTo>
                <a:lnTo>
                  <a:pt x="420" y="63"/>
                </a:lnTo>
                <a:lnTo>
                  <a:pt x="424" y="65"/>
                </a:lnTo>
                <a:lnTo>
                  <a:pt x="424" y="69"/>
                </a:lnTo>
                <a:lnTo>
                  <a:pt x="426" y="69"/>
                </a:lnTo>
                <a:lnTo>
                  <a:pt x="430" y="71"/>
                </a:lnTo>
                <a:lnTo>
                  <a:pt x="432" y="71"/>
                </a:lnTo>
                <a:lnTo>
                  <a:pt x="434" y="73"/>
                </a:lnTo>
                <a:lnTo>
                  <a:pt x="435" y="73"/>
                </a:lnTo>
                <a:lnTo>
                  <a:pt x="435" y="75"/>
                </a:lnTo>
                <a:lnTo>
                  <a:pt x="435" y="77"/>
                </a:lnTo>
                <a:lnTo>
                  <a:pt x="435" y="81"/>
                </a:lnTo>
                <a:lnTo>
                  <a:pt x="435" y="96"/>
                </a:lnTo>
                <a:lnTo>
                  <a:pt x="435" y="104"/>
                </a:lnTo>
                <a:lnTo>
                  <a:pt x="435" y="123"/>
                </a:lnTo>
                <a:lnTo>
                  <a:pt x="435" y="129"/>
                </a:lnTo>
                <a:lnTo>
                  <a:pt x="437" y="154"/>
                </a:lnTo>
                <a:lnTo>
                  <a:pt x="437" y="156"/>
                </a:lnTo>
                <a:lnTo>
                  <a:pt x="437" y="182"/>
                </a:lnTo>
                <a:lnTo>
                  <a:pt x="437" y="184"/>
                </a:lnTo>
                <a:lnTo>
                  <a:pt x="437" y="206"/>
                </a:lnTo>
                <a:lnTo>
                  <a:pt x="437" y="207"/>
                </a:lnTo>
                <a:lnTo>
                  <a:pt x="437" y="227"/>
                </a:lnTo>
                <a:lnTo>
                  <a:pt x="437" y="232"/>
                </a:lnTo>
                <a:lnTo>
                  <a:pt x="414" y="232"/>
                </a:lnTo>
                <a:lnTo>
                  <a:pt x="410" y="232"/>
                </a:lnTo>
                <a:close/>
              </a:path>
            </a:pathLst>
          </a:custGeom>
          <a:solidFill>
            <a:srgbClr val="94451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0" name="Freeform 38" descr="This is the state of Virginia shown on a map of the United States for current cigarette smoking." title="Current cigarett smokers among adults age 18 and over in Virginia"/>
          <p:cNvSpPr>
            <a:spLocks noEditPoints="1"/>
          </p:cNvSpPr>
          <p:nvPr/>
        </p:nvSpPr>
        <p:spPr bwMode="auto">
          <a:xfrm>
            <a:off x="5870972" y="2853502"/>
            <a:ext cx="1022761" cy="577002"/>
          </a:xfrm>
          <a:custGeom>
            <a:avLst/>
            <a:gdLst>
              <a:gd name="T0" fmla="*/ 190 w 467"/>
              <a:gd name="T1" fmla="*/ 232 h 259"/>
              <a:gd name="T2" fmla="*/ 108 w 467"/>
              <a:gd name="T3" fmla="*/ 242 h 259"/>
              <a:gd name="T4" fmla="*/ 48 w 467"/>
              <a:gd name="T5" fmla="*/ 254 h 259"/>
              <a:gd name="T6" fmla="*/ 2 w 467"/>
              <a:gd name="T7" fmla="*/ 259 h 259"/>
              <a:gd name="T8" fmla="*/ 31 w 467"/>
              <a:gd name="T9" fmla="*/ 246 h 259"/>
              <a:gd name="T10" fmla="*/ 45 w 467"/>
              <a:gd name="T11" fmla="*/ 229 h 259"/>
              <a:gd name="T12" fmla="*/ 50 w 467"/>
              <a:gd name="T13" fmla="*/ 215 h 259"/>
              <a:gd name="T14" fmla="*/ 93 w 467"/>
              <a:gd name="T15" fmla="*/ 179 h 259"/>
              <a:gd name="T16" fmla="*/ 98 w 467"/>
              <a:gd name="T17" fmla="*/ 190 h 259"/>
              <a:gd name="T18" fmla="*/ 108 w 467"/>
              <a:gd name="T19" fmla="*/ 196 h 259"/>
              <a:gd name="T20" fmla="*/ 125 w 467"/>
              <a:gd name="T21" fmla="*/ 188 h 259"/>
              <a:gd name="T22" fmla="*/ 150 w 467"/>
              <a:gd name="T23" fmla="*/ 184 h 259"/>
              <a:gd name="T24" fmla="*/ 158 w 467"/>
              <a:gd name="T25" fmla="*/ 175 h 259"/>
              <a:gd name="T26" fmla="*/ 164 w 467"/>
              <a:gd name="T27" fmla="*/ 175 h 259"/>
              <a:gd name="T28" fmla="*/ 181 w 467"/>
              <a:gd name="T29" fmla="*/ 169 h 259"/>
              <a:gd name="T30" fmla="*/ 185 w 467"/>
              <a:gd name="T31" fmla="*/ 161 h 259"/>
              <a:gd name="T32" fmla="*/ 185 w 467"/>
              <a:gd name="T33" fmla="*/ 150 h 259"/>
              <a:gd name="T34" fmla="*/ 189 w 467"/>
              <a:gd name="T35" fmla="*/ 135 h 259"/>
              <a:gd name="T36" fmla="*/ 198 w 467"/>
              <a:gd name="T37" fmla="*/ 117 h 259"/>
              <a:gd name="T38" fmla="*/ 206 w 467"/>
              <a:gd name="T39" fmla="*/ 100 h 259"/>
              <a:gd name="T40" fmla="*/ 208 w 467"/>
              <a:gd name="T41" fmla="*/ 85 h 259"/>
              <a:gd name="T42" fmla="*/ 233 w 467"/>
              <a:gd name="T43" fmla="*/ 85 h 259"/>
              <a:gd name="T44" fmla="*/ 240 w 467"/>
              <a:gd name="T45" fmla="*/ 56 h 259"/>
              <a:gd name="T46" fmla="*/ 256 w 467"/>
              <a:gd name="T47" fmla="*/ 42 h 259"/>
              <a:gd name="T48" fmla="*/ 265 w 467"/>
              <a:gd name="T49" fmla="*/ 35 h 259"/>
              <a:gd name="T50" fmla="*/ 269 w 467"/>
              <a:gd name="T51" fmla="*/ 23 h 259"/>
              <a:gd name="T52" fmla="*/ 271 w 467"/>
              <a:gd name="T53" fmla="*/ 8 h 259"/>
              <a:gd name="T54" fmla="*/ 304 w 467"/>
              <a:gd name="T55" fmla="*/ 17 h 259"/>
              <a:gd name="T56" fmla="*/ 313 w 467"/>
              <a:gd name="T57" fmla="*/ 2 h 259"/>
              <a:gd name="T58" fmla="*/ 321 w 467"/>
              <a:gd name="T59" fmla="*/ 12 h 259"/>
              <a:gd name="T60" fmla="*/ 338 w 467"/>
              <a:gd name="T61" fmla="*/ 17 h 259"/>
              <a:gd name="T62" fmla="*/ 352 w 467"/>
              <a:gd name="T63" fmla="*/ 29 h 259"/>
              <a:gd name="T64" fmla="*/ 352 w 467"/>
              <a:gd name="T65" fmla="*/ 39 h 259"/>
              <a:gd name="T66" fmla="*/ 342 w 467"/>
              <a:gd name="T67" fmla="*/ 62 h 259"/>
              <a:gd name="T68" fmla="*/ 388 w 467"/>
              <a:gd name="T69" fmla="*/ 75 h 259"/>
              <a:gd name="T70" fmla="*/ 413 w 467"/>
              <a:gd name="T71" fmla="*/ 90 h 259"/>
              <a:gd name="T72" fmla="*/ 396 w 467"/>
              <a:gd name="T73" fmla="*/ 100 h 259"/>
              <a:gd name="T74" fmla="*/ 415 w 467"/>
              <a:gd name="T75" fmla="*/ 111 h 259"/>
              <a:gd name="T76" fmla="*/ 419 w 467"/>
              <a:gd name="T77" fmla="*/ 127 h 259"/>
              <a:gd name="T78" fmla="*/ 415 w 467"/>
              <a:gd name="T79" fmla="*/ 131 h 259"/>
              <a:gd name="T80" fmla="*/ 415 w 467"/>
              <a:gd name="T81" fmla="*/ 142 h 259"/>
              <a:gd name="T82" fmla="*/ 425 w 467"/>
              <a:gd name="T83" fmla="*/ 150 h 259"/>
              <a:gd name="T84" fmla="*/ 404 w 467"/>
              <a:gd name="T85" fmla="*/ 146 h 259"/>
              <a:gd name="T86" fmla="*/ 386 w 467"/>
              <a:gd name="T87" fmla="*/ 136 h 259"/>
              <a:gd name="T88" fmla="*/ 400 w 467"/>
              <a:gd name="T89" fmla="*/ 146 h 259"/>
              <a:gd name="T90" fmla="*/ 415 w 467"/>
              <a:gd name="T91" fmla="*/ 159 h 259"/>
              <a:gd name="T92" fmla="*/ 425 w 467"/>
              <a:gd name="T93" fmla="*/ 161 h 259"/>
              <a:gd name="T94" fmla="*/ 430 w 467"/>
              <a:gd name="T95" fmla="*/ 154 h 259"/>
              <a:gd name="T96" fmla="*/ 450 w 467"/>
              <a:gd name="T97" fmla="*/ 167 h 259"/>
              <a:gd name="T98" fmla="*/ 421 w 467"/>
              <a:gd name="T99" fmla="*/ 186 h 259"/>
              <a:gd name="T100" fmla="*/ 338 w 467"/>
              <a:gd name="T101" fmla="*/ 204 h 259"/>
              <a:gd name="T102" fmla="*/ 465 w 467"/>
              <a:gd name="T103" fmla="*/ 63 h 259"/>
              <a:gd name="T104" fmla="*/ 463 w 467"/>
              <a:gd name="T105" fmla="*/ 73 h 259"/>
              <a:gd name="T106" fmla="*/ 442 w 467"/>
              <a:gd name="T107" fmla="*/ 94 h 259"/>
              <a:gd name="T108" fmla="*/ 446 w 467"/>
              <a:gd name="T109" fmla="*/ 71 h 259"/>
              <a:gd name="T110" fmla="*/ 448 w 467"/>
              <a:gd name="T111" fmla="*/ 108 h 259"/>
              <a:gd name="T112" fmla="*/ 444 w 467"/>
              <a:gd name="T113" fmla="*/ 136 h 259"/>
              <a:gd name="T114" fmla="*/ 440 w 467"/>
              <a:gd name="T115" fmla="*/ 106 h 25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67"/>
              <a:gd name="T175" fmla="*/ 0 h 259"/>
              <a:gd name="T176" fmla="*/ 467 w 467"/>
              <a:gd name="T177" fmla="*/ 259 h 25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67" h="259">
                <a:moveTo>
                  <a:pt x="267" y="219"/>
                </a:moveTo>
                <a:lnTo>
                  <a:pt x="261" y="219"/>
                </a:lnTo>
                <a:lnTo>
                  <a:pt x="244" y="223"/>
                </a:lnTo>
                <a:lnTo>
                  <a:pt x="233" y="225"/>
                </a:lnTo>
                <a:lnTo>
                  <a:pt x="215" y="229"/>
                </a:lnTo>
                <a:lnTo>
                  <a:pt x="213" y="229"/>
                </a:lnTo>
                <a:lnTo>
                  <a:pt x="190" y="232"/>
                </a:lnTo>
                <a:lnTo>
                  <a:pt x="181" y="234"/>
                </a:lnTo>
                <a:lnTo>
                  <a:pt x="167" y="236"/>
                </a:lnTo>
                <a:lnTo>
                  <a:pt x="164" y="236"/>
                </a:lnTo>
                <a:lnTo>
                  <a:pt x="137" y="240"/>
                </a:lnTo>
                <a:lnTo>
                  <a:pt x="117" y="242"/>
                </a:lnTo>
                <a:lnTo>
                  <a:pt x="119" y="242"/>
                </a:lnTo>
                <a:lnTo>
                  <a:pt x="108" y="242"/>
                </a:lnTo>
                <a:lnTo>
                  <a:pt x="104" y="244"/>
                </a:lnTo>
                <a:lnTo>
                  <a:pt x="102" y="244"/>
                </a:lnTo>
                <a:lnTo>
                  <a:pt x="89" y="246"/>
                </a:lnTo>
                <a:lnTo>
                  <a:pt x="87" y="248"/>
                </a:lnTo>
                <a:lnTo>
                  <a:pt x="81" y="248"/>
                </a:lnTo>
                <a:lnTo>
                  <a:pt x="64" y="252"/>
                </a:lnTo>
                <a:lnTo>
                  <a:pt x="48" y="254"/>
                </a:lnTo>
                <a:lnTo>
                  <a:pt x="41" y="256"/>
                </a:lnTo>
                <a:lnTo>
                  <a:pt x="27" y="257"/>
                </a:lnTo>
                <a:lnTo>
                  <a:pt x="25" y="257"/>
                </a:lnTo>
                <a:lnTo>
                  <a:pt x="23" y="257"/>
                </a:lnTo>
                <a:lnTo>
                  <a:pt x="12" y="257"/>
                </a:lnTo>
                <a:lnTo>
                  <a:pt x="0" y="259"/>
                </a:lnTo>
                <a:lnTo>
                  <a:pt x="2" y="259"/>
                </a:lnTo>
                <a:lnTo>
                  <a:pt x="8" y="254"/>
                </a:lnTo>
                <a:lnTo>
                  <a:pt x="12" y="254"/>
                </a:lnTo>
                <a:lnTo>
                  <a:pt x="16" y="252"/>
                </a:lnTo>
                <a:lnTo>
                  <a:pt x="20" y="250"/>
                </a:lnTo>
                <a:lnTo>
                  <a:pt x="27" y="246"/>
                </a:lnTo>
                <a:lnTo>
                  <a:pt x="31" y="246"/>
                </a:lnTo>
                <a:lnTo>
                  <a:pt x="31" y="244"/>
                </a:lnTo>
                <a:lnTo>
                  <a:pt x="31" y="242"/>
                </a:lnTo>
                <a:lnTo>
                  <a:pt x="33" y="236"/>
                </a:lnTo>
                <a:lnTo>
                  <a:pt x="35" y="236"/>
                </a:lnTo>
                <a:lnTo>
                  <a:pt x="41" y="234"/>
                </a:lnTo>
                <a:lnTo>
                  <a:pt x="45" y="232"/>
                </a:lnTo>
                <a:lnTo>
                  <a:pt x="45" y="229"/>
                </a:lnTo>
                <a:lnTo>
                  <a:pt x="45" y="227"/>
                </a:lnTo>
                <a:lnTo>
                  <a:pt x="46" y="223"/>
                </a:lnTo>
                <a:lnTo>
                  <a:pt x="52" y="221"/>
                </a:lnTo>
                <a:lnTo>
                  <a:pt x="50" y="217"/>
                </a:lnTo>
                <a:lnTo>
                  <a:pt x="52" y="217"/>
                </a:lnTo>
                <a:lnTo>
                  <a:pt x="50" y="215"/>
                </a:lnTo>
                <a:lnTo>
                  <a:pt x="58" y="208"/>
                </a:lnTo>
                <a:lnTo>
                  <a:pt x="60" y="208"/>
                </a:lnTo>
                <a:lnTo>
                  <a:pt x="68" y="202"/>
                </a:lnTo>
                <a:lnTo>
                  <a:pt x="69" y="200"/>
                </a:lnTo>
                <a:lnTo>
                  <a:pt x="73" y="196"/>
                </a:lnTo>
                <a:lnTo>
                  <a:pt x="91" y="177"/>
                </a:lnTo>
                <a:lnTo>
                  <a:pt x="93" y="179"/>
                </a:lnTo>
                <a:lnTo>
                  <a:pt x="91" y="179"/>
                </a:lnTo>
                <a:lnTo>
                  <a:pt x="89" y="181"/>
                </a:lnTo>
                <a:lnTo>
                  <a:pt x="89" y="183"/>
                </a:lnTo>
                <a:lnTo>
                  <a:pt x="94" y="184"/>
                </a:lnTo>
                <a:lnTo>
                  <a:pt x="94" y="188"/>
                </a:lnTo>
                <a:lnTo>
                  <a:pt x="96" y="190"/>
                </a:lnTo>
                <a:lnTo>
                  <a:pt x="98" y="190"/>
                </a:lnTo>
                <a:lnTo>
                  <a:pt x="98" y="192"/>
                </a:lnTo>
                <a:lnTo>
                  <a:pt x="100" y="194"/>
                </a:lnTo>
                <a:lnTo>
                  <a:pt x="102" y="194"/>
                </a:lnTo>
                <a:lnTo>
                  <a:pt x="106" y="194"/>
                </a:lnTo>
                <a:lnTo>
                  <a:pt x="106" y="196"/>
                </a:lnTo>
                <a:lnTo>
                  <a:pt x="108" y="196"/>
                </a:lnTo>
                <a:lnTo>
                  <a:pt x="112" y="198"/>
                </a:lnTo>
                <a:lnTo>
                  <a:pt x="117" y="196"/>
                </a:lnTo>
                <a:lnTo>
                  <a:pt x="119" y="194"/>
                </a:lnTo>
                <a:lnTo>
                  <a:pt x="119" y="192"/>
                </a:lnTo>
                <a:lnTo>
                  <a:pt x="121" y="192"/>
                </a:lnTo>
                <a:lnTo>
                  <a:pt x="125" y="190"/>
                </a:lnTo>
                <a:lnTo>
                  <a:pt x="125" y="188"/>
                </a:lnTo>
                <a:lnTo>
                  <a:pt x="127" y="184"/>
                </a:lnTo>
                <a:lnTo>
                  <a:pt x="131" y="188"/>
                </a:lnTo>
                <a:lnTo>
                  <a:pt x="137" y="190"/>
                </a:lnTo>
                <a:lnTo>
                  <a:pt x="141" y="188"/>
                </a:lnTo>
                <a:lnTo>
                  <a:pt x="146" y="186"/>
                </a:lnTo>
                <a:lnTo>
                  <a:pt x="148" y="184"/>
                </a:lnTo>
                <a:lnTo>
                  <a:pt x="150" y="184"/>
                </a:lnTo>
                <a:lnTo>
                  <a:pt x="152" y="184"/>
                </a:lnTo>
                <a:lnTo>
                  <a:pt x="156" y="181"/>
                </a:lnTo>
                <a:lnTo>
                  <a:pt x="156" y="179"/>
                </a:lnTo>
                <a:lnTo>
                  <a:pt x="154" y="177"/>
                </a:lnTo>
                <a:lnTo>
                  <a:pt x="156" y="175"/>
                </a:lnTo>
                <a:lnTo>
                  <a:pt x="158" y="175"/>
                </a:lnTo>
                <a:lnTo>
                  <a:pt x="160" y="175"/>
                </a:lnTo>
                <a:lnTo>
                  <a:pt x="160" y="177"/>
                </a:lnTo>
                <a:lnTo>
                  <a:pt x="162" y="177"/>
                </a:lnTo>
                <a:lnTo>
                  <a:pt x="162" y="175"/>
                </a:lnTo>
                <a:lnTo>
                  <a:pt x="164" y="175"/>
                </a:lnTo>
                <a:lnTo>
                  <a:pt x="169" y="169"/>
                </a:lnTo>
                <a:lnTo>
                  <a:pt x="173" y="167"/>
                </a:lnTo>
                <a:lnTo>
                  <a:pt x="175" y="167"/>
                </a:lnTo>
                <a:lnTo>
                  <a:pt x="177" y="169"/>
                </a:lnTo>
                <a:lnTo>
                  <a:pt x="177" y="171"/>
                </a:lnTo>
                <a:lnTo>
                  <a:pt x="181" y="169"/>
                </a:lnTo>
                <a:lnTo>
                  <a:pt x="181" y="165"/>
                </a:lnTo>
                <a:lnTo>
                  <a:pt x="183" y="165"/>
                </a:lnTo>
                <a:lnTo>
                  <a:pt x="183" y="163"/>
                </a:lnTo>
                <a:lnTo>
                  <a:pt x="187" y="161"/>
                </a:lnTo>
                <a:lnTo>
                  <a:pt x="187" y="159"/>
                </a:lnTo>
                <a:lnTo>
                  <a:pt x="185" y="161"/>
                </a:lnTo>
                <a:lnTo>
                  <a:pt x="185" y="158"/>
                </a:lnTo>
                <a:lnTo>
                  <a:pt x="189" y="156"/>
                </a:lnTo>
                <a:lnTo>
                  <a:pt x="189" y="154"/>
                </a:lnTo>
                <a:lnTo>
                  <a:pt x="187" y="152"/>
                </a:lnTo>
                <a:lnTo>
                  <a:pt x="185" y="152"/>
                </a:lnTo>
                <a:lnTo>
                  <a:pt x="185" y="150"/>
                </a:lnTo>
                <a:lnTo>
                  <a:pt x="183" y="150"/>
                </a:lnTo>
                <a:lnTo>
                  <a:pt x="187" y="146"/>
                </a:lnTo>
                <a:lnTo>
                  <a:pt x="185" y="144"/>
                </a:lnTo>
                <a:lnTo>
                  <a:pt x="187" y="142"/>
                </a:lnTo>
                <a:lnTo>
                  <a:pt x="187" y="140"/>
                </a:lnTo>
                <a:lnTo>
                  <a:pt x="189" y="136"/>
                </a:lnTo>
                <a:lnTo>
                  <a:pt x="189" y="135"/>
                </a:lnTo>
                <a:lnTo>
                  <a:pt x="192" y="133"/>
                </a:lnTo>
                <a:lnTo>
                  <a:pt x="192" y="131"/>
                </a:lnTo>
                <a:lnTo>
                  <a:pt x="194" y="127"/>
                </a:lnTo>
                <a:lnTo>
                  <a:pt x="196" y="125"/>
                </a:lnTo>
                <a:lnTo>
                  <a:pt x="198" y="121"/>
                </a:lnTo>
                <a:lnTo>
                  <a:pt x="198" y="117"/>
                </a:lnTo>
                <a:lnTo>
                  <a:pt x="200" y="115"/>
                </a:lnTo>
                <a:lnTo>
                  <a:pt x="198" y="113"/>
                </a:lnTo>
                <a:lnTo>
                  <a:pt x="200" y="111"/>
                </a:lnTo>
                <a:lnTo>
                  <a:pt x="200" y="110"/>
                </a:lnTo>
                <a:lnTo>
                  <a:pt x="204" y="104"/>
                </a:lnTo>
                <a:lnTo>
                  <a:pt x="206" y="102"/>
                </a:lnTo>
                <a:lnTo>
                  <a:pt x="206" y="100"/>
                </a:lnTo>
                <a:lnTo>
                  <a:pt x="204" y="100"/>
                </a:lnTo>
                <a:lnTo>
                  <a:pt x="204" y="98"/>
                </a:lnTo>
                <a:lnTo>
                  <a:pt x="206" y="96"/>
                </a:lnTo>
                <a:lnTo>
                  <a:pt x="208" y="94"/>
                </a:lnTo>
                <a:lnTo>
                  <a:pt x="208" y="92"/>
                </a:lnTo>
                <a:lnTo>
                  <a:pt x="210" y="88"/>
                </a:lnTo>
                <a:lnTo>
                  <a:pt x="208" y="85"/>
                </a:lnTo>
                <a:lnTo>
                  <a:pt x="210" y="83"/>
                </a:lnTo>
                <a:lnTo>
                  <a:pt x="208" y="81"/>
                </a:lnTo>
                <a:lnTo>
                  <a:pt x="210" y="77"/>
                </a:lnTo>
                <a:lnTo>
                  <a:pt x="215" y="79"/>
                </a:lnTo>
                <a:lnTo>
                  <a:pt x="219" y="85"/>
                </a:lnTo>
                <a:lnTo>
                  <a:pt x="231" y="87"/>
                </a:lnTo>
                <a:lnTo>
                  <a:pt x="233" y="85"/>
                </a:lnTo>
                <a:lnTo>
                  <a:pt x="235" y="81"/>
                </a:lnTo>
                <a:lnTo>
                  <a:pt x="237" y="65"/>
                </a:lnTo>
                <a:lnTo>
                  <a:pt x="238" y="65"/>
                </a:lnTo>
                <a:lnTo>
                  <a:pt x="240" y="65"/>
                </a:lnTo>
                <a:lnTo>
                  <a:pt x="238" y="62"/>
                </a:lnTo>
                <a:lnTo>
                  <a:pt x="240" y="58"/>
                </a:lnTo>
                <a:lnTo>
                  <a:pt x="240" y="56"/>
                </a:lnTo>
                <a:lnTo>
                  <a:pt x="242" y="52"/>
                </a:lnTo>
                <a:lnTo>
                  <a:pt x="250" y="56"/>
                </a:lnTo>
                <a:lnTo>
                  <a:pt x="252" y="50"/>
                </a:lnTo>
                <a:lnTo>
                  <a:pt x="254" y="46"/>
                </a:lnTo>
                <a:lnTo>
                  <a:pt x="256" y="44"/>
                </a:lnTo>
                <a:lnTo>
                  <a:pt x="256" y="42"/>
                </a:lnTo>
                <a:lnTo>
                  <a:pt x="258" y="44"/>
                </a:lnTo>
                <a:lnTo>
                  <a:pt x="260" y="42"/>
                </a:lnTo>
                <a:lnTo>
                  <a:pt x="260" y="40"/>
                </a:lnTo>
                <a:lnTo>
                  <a:pt x="261" y="37"/>
                </a:lnTo>
                <a:lnTo>
                  <a:pt x="263" y="39"/>
                </a:lnTo>
                <a:lnTo>
                  <a:pt x="265" y="35"/>
                </a:lnTo>
                <a:lnTo>
                  <a:pt x="265" y="33"/>
                </a:lnTo>
                <a:lnTo>
                  <a:pt x="263" y="33"/>
                </a:lnTo>
                <a:lnTo>
                  <a:pt x="265" y="31"/>
                </a:lnTo>
                <a:lnTo>
                  <a:pt x="267" y="27"/>
                </a:lnTo>
                <a:lnTo>
                  <a:pt x="269" y="25"/>
                </a:lnTo>
                <a:lnTo>
                  <a:pt x="269" y="23"/>
                </a:lnTo>
                <a:lnTo>
                  <a:pt x="271" y="21"/>
                </a:lnTo>
                <a:lnTo>
                  <a:pt x="269" y="19"/>
                </a:lnTo>
                <a:lnTo>
                  <a:pt x="269" y="15"/>
                </a:lnTo>
                <a:lnTo>
                  <a:pt x="271" y="8"/>
                </a:lnTo>
                <a:lnTo>
                  <a:pt x="271" y="6"/>
                </a:lnTo>
                <a:lnTo>
                  <a:pt x="269" y="0"/>
                </a:lnTo>
                <a:lnTo>
                  <a:pt x="275" y="2"/>
                </a:lnTo>
                <a:lnTo>
                  <a:pt x="277" y="4"/>
                </a:lnTo>
                <a:lnTo>
                  <a:pt x="290" y="10"/>
                </a:lnTo>
                <a:lnTo>
                  <a:pt x="304" y="17"/>
                </a:lnTo>
                <a:lnTo>
                  <a:pt x="304" y="15"/>
                </a:lnTo>
                <a:lnTo>
                  <a:pt x="304" y="12"/>
                </a:lnTo>
                <a:lnTo>
                  <a:pt x="306" y="8"/>
                </a:lnTo>
                <a:lnTo>
                  <a:pt x="306" y="6"/>
                </a:lnTo>
                <a:lnTo>
                  <a:pt x="306" y="2"/>
                </a:lnTo>
                <a:lnTo>
                  <a:pt x="309" y="2"/>
                </a:lnTo>
                <a:lnTo>
                  <a:pt x="313" y="2"/>
                </a:lnTo>
                <a:lnTo>
                  <a:pt x="315" y="2"/>
                </a:lnTo>
                <a:lnTo>
                  <a:pt x="317" y="4"/>
                </a:lnTo>
                <a:lnTo>
                  <a:pt x="321" y="4"/>
                </a:lnTo>
                <a:lnTo>
                  <a:pt x="323" y="6"/>
                </a:lnTo>
                <a:lnTo>
                  <a:pt x="323" y="10"/>
                </a:lnTo>
                <a:lnTo>
                  <a:pt x="321" y="12"/>
                </a:lnTo>
                <a:lnTo>
                  <a:pt x="321" y="15"/>
                </a:lnTo>
                <a:lnTo>
                  <a:pt x="323" y="15"/>
                </a:lnTo>
                <a:lnTo>
                  <a:pt x="325" y="17"/>
                </a:lnTo>
                <a:lnTo>
                  <a:pt x="327" y="17"/>
                </a:lnTo>
                <a:lnTo>
                  <a:pt x="333" y="15"/>
                </a:lnTo>
                <a:lnTo>
                  <a:pt x="338" y="17"/>
                </a:lnTo>
                <a:lnTo>
                  <a:pt x="338" y="21"/>
                </a:lnTo>
                <a:lnTo>
                  <a:pt x="344" y="21"/>
                </a:lnTo>
                <a:lnTo>
                  <a:pt x="346" y="23"/>
                </a:lnTo>
                <a:lnTo>
                  <a:pt x="350" y="23"/>
                </a:lnTo>
                <a:lnTo>
                  <a:pt x="350" y="25"/>
                </a:lnTo>
                <a:lnTo>
                  <a:pt x="352" y="27"/>
                </a:lnTo>
                <a:lnTo>
                  <a:pt x="352" y="29"/>
                </a:lnTo>
                <a:lnTo>
                  <a:pt x="354" y="31"/>
                </a:lnTo>
                <a:lnTo>
                  <a:pt x="354" y="33"/>
                </a:lnTo>
                <a:lnTo>
                  <a:pt x="354" y="37"/>
                </a:lnTo>
                <a:lnTo>
                  <a:pt x="354" y="39"/>
                </a:lnTo>
                <a:lnTo>
                  <a:pt x="352" y="39"/>
                </a:lnTo>
                <a:lnTo>
                  <a:pt x="350" y="40"/>
                </a:lnTo>
                <a:lnTo>
                  <a:pt x="350" y="44"/>
                </a:lnTo>
                <a:lnTo>
                  <a:pt x="348" y="46"/>
                </a:lnTo>
                <a:lnTo>
                  <a:pt x="346" y="44"/>
                </a:lnTo>
                <a:lnTo>
                  <a:pt x="344" y="44"/>
                </a:lnTo>
                <a:lnTo>
                  <a:pt x="342" y="56"/>
                </a:lnTo>
                <a:lnTo>
                  <a:pt x="342" y="62"/>
                </a:lnTo>
                <a:lnTo>
                  <a:pt x="346" y="65"/>
                </a:lnTo>
                <a:lnTo>
                  <a:pt x="344" y="67"/>
                </a:lnTo>
                <a:lnTo>
                  <a:pt x="350" y="67"/>
                </a:lnTo>
                <a:lnTo>
                  <a:pt x="359" y="62"/>
                </a:lnTo>
                <a:lnTo>
                  <a:pt x="363" y="69"/>
                </a:lnTo>
                <a:lnTo>
                  <a:pt x="369" y="73"/>
                </a:lnTo>
                <a:lnTo>
                  <a:pt x="388" y="75"/>
                </a:lnTo>
                <a:lnTo>
                  <a:pt x="392" y="77"/>
                </a:lnTo>
                <a:lnTo>
                  <a:pt x="392" y="81"/>
                </a:lnTo>
                <a:lnTo>
                  <a:pt x="392" y="83"/>
                </a:lnTo>
                <a:lnTo>
                  <a:pt x="394" y="81"/>
                </a:lnTo>
                <a:lnTo>
                  <a:pt x="406" y="83"/>
                </a:lnTo>
                <a:lnTo>
                  <a:pt x="411" y="87"/>
                </a:lnTo>
                <a:lnTo>
                  <a:pt x="413" y="90"/>
                </a:lnTo>
                <a:lnTo>
                  <a:pt x="409" y="94"/>
                </a:lnTo>
                <a:lnTo>
                  <a:pt x="411" y="100"/>
                </a:lnTo>
                <a:lnTo>
                  <a:pt x="409" y="102"/>
                </a:lnTo>
                <a:lnTo>
                  <a:pt x="411" y="104"/>
                </a:lnTo>
                <a:lnTo>
                  <a:pt x="411" y="108"/>
                </a:lnTo>
                <a:lnTo>
                  <a:pt x="402" y="108"/>
                </a:lnTo>
                <a:lnTo>
                  <a:pt x="396" y="100"/>
                </a:lnTo>
                <a:lnTo>
                  <a:pt x="392" y="98"/>
                </a:lnTo>
                <a:lnTo>
                  <a:pt x="382" y="92"/>
                </a:lnTo>
                <a:lnTo>
                  <a:pt x="381" y="92"/>
                </a:lnTo>
                <a:lnTo>
                  <a:pt x="386" y="100"/>
                </a:lnTo>
                <a:lnTo>
                  <a:pt x="390" y="100"/>
                </a:lnTo>
                <a:lnTo>
                  <a:pt x="398" y="110"/>
                </a:lnTo>
                <a:lnTo>
                  <a:pt x="415" y="111"/>
                </a:lnTo>
                <a:lnTo>
                  <a:pt x="413" y="113"/>
                </a:lnTo>
                <a:lnTo>
                  <a:pt x="404" y="115"/>
                </a:lnTo>
                <a:lnTo>
                  <a:pt x="407" y="115"/>
                </a:lnTo>
                <a:lnTo>
                  <a:pt x="413" y="115"/>
                </a:lnTo>
                <a:lnTo>
                  <a:pt x="421" y="123"/>
                </a:lnTo>
                <a:lnTo>
                  <a:pt x="421" y="127"/>
                </a:lnTo>
                <a:lnTo>
                  <a:pt x="419" y="127"/>
                </a:lnTo>
                <a:lnTo>
                  <a:pt x="415" y="123"/>
                </a:lnTo>
                <a:lnTo>
                  <a:pt x="409" y="121"/>
                </a:lnTo>
                <a:lnTo>
                  <a:pt x="407" y="123"/>
                </a:lnTo>
                <a:lnTo>
                  <a:pt x="411" y="123"/>
                </a:lnTo>
                <a:lnTo>
                  <a:pt x="413" y="125"/>
                </a:lnTo>
                <a:lnTo>
                  <a:pt x="409" y="127"/>
                </a:lnTo>
                <a:lnTo>
                  <a:pt x="415" y="131"/>
                </a:lnTo>
                <a:lnTo>
                  <a:pt x="411" y="135"/>
                </a:lnTo>
                <a:lnTo>
                  <a:pt x="398" y="127"/>
                </a:lnTo>
                <a:lnTo>
                  <a:pt x="394" y="127"/>
                </a:lnTo>
                <a:lnTo>
                  <a:pt x="398" y="129"/>
                </a:lnTo>
                <a:lnTo>
                  <a:pt x="404" y="135"/>
                </a:lnTo>
                <a:lnTo>
                  <a:pt x="413" y="138"/>
                </a:lnTo>
                <a:lnTo>
                  <a:pt x="415" y="142"/>
                </a:lnTo>
                <a:lnTo>
                  <a:pt x="415" y="140"/>
                </a:lnTo>
                <a:lnTo>
                  <a:pt x="419" y="142"/>
                </a:lnTo>
                <a:lnTo>
                  <a:pt x="419" y="138"/>
                </a:lnTo>
                <a:lnTo>
                  <a:pt x="423" y="142"/>
                </a:lnTo>
                <a:lnTo>
                  <a:pt x="417" y="144"/>
                </a:lnTo>
                <a:lnTo>
                  <a:pt x="425" y="146"/>
                </a:lnTo>
                <a:lnTo>
                  <a:pt x="425" y="150"/>
                </a:lnTo>
                <a:lnTo>
                  <a:pt x="419" y="154"/>
                </a:lnTo>
                <a:lnTo>
                  <a:pt x="417" y="156"/>
                </a:lnTo>
                <a:lnTo>
                  <a:pt x="409" y="150"/>
                </a:lnTo>
                <a:lnTo>
                  <a:pt x="411" y="148"/>
                </a:lnTo>
                <a:lnTo>
                  <a:pt x="407" y="146"/>
                </a:lnTo>
                <a:lnTo>
                  <a:pt x="407" y="150"/>
                </a:lnTo>
                <a:lnTo>
                  <a:pt x="404" y="146"/>
                </a:lnTo>
                <a:lnTo>
                  <a:pt x="404" y="142"/>
                </a:lnTo>
                <a:lnTo>
                  <a:pt x="400" y="140"/>
                </a:lnTo>
                <a:lnTo>
                  <a:pt x="398" y="140"/>
                </a:lnTo>
                <a:lnTo>
                  <a:pt x="396" y="144"/>
                </a:lnTo>
                <a:lnTo>
                  <a:pt x="392" y="140"/>
                </a:lnTo>
                <a:lnTo>
                  <a:pt x="388" y="140"/>
                </a:lnTo>
                <a:lnTo>
                  <a:pt x="386" y="136"/>
                </a:lnTo>
                <a:lnTo>
                  <a:pt x="386" y="140"/>
                </a:lnTo>
                <a:lnTo>
                  <a:pt x="384" y="142"/>
                </a:lnTo>
                <a:lnTo>
                  <a:pt x="386" y="144"/>
                </a:lnTo>
                <a:lnTo>
                  <a:pt x="392" y="142"/>
                </a:lnTo>
                <a:lnTo>
                  <a:pt x="398" y="146"/>
                </a:lnTo>
                <a:lnTo>
                  <a:pt x="400" y="142"/>
                </a:lnTo>
                <a:lnTo>
                  <a:pt x="400" y="146"/>
                </a:lnTo>
                <a:lnTo>
                  <a:pt x="402" y="152"/>
                </a:lnTo>
                <a:lnTo>
                  <a:pt x="407" y="154"/>
                </a:lnTo>
                <a:lnTo>
                  <a:pt x="406" y="156"/>
                </a:lnTo>
                <a:lnTo>
                  <a:pt x="409" y="154"/>
                </a:lnTo>
                <a:lnTo>
                  <a:pt x="413" y="156"/>
                </a:lnTo>
                <a:lnTo>
                  <a:pt x="413" y="159"/>
                </a:lnTo>
                <a:lnTo>
                  <a:pt x="415" y="159"/>
                </a:lnTo>
                <a:lnTo>
                  <a:pt x="415" y="161"/>
                </a:lnTo>
                <a:lnTo>
                  <a:pt x="411" y="165"/>
                </a:lnTo>
                <a:lnTo>
                  <a:pt x="413" y="169"/>
                </a:lnTo>
                <a:lnTo>
                  <a:pt x="415" y="163"/>
                </a:lnTo>
                <a:lnTo>
                  <a:pt x="419" y="159"/>
                </a:lnTo>
                <a:lnTo>
                  <a:pt x="423" y="158"/>
                </a:lnTo>
                <a:lnTo>
                  <a:pt x="425" y="161"/>
                </a:lnTo>
                <a:lnTo>
                  <a:pt x="421" y="165"/>
                </a:lnTo>
                <a:lnTo>
                  <a:pt x="427" y="163"/>
                </a:lnTo>
                <a:lnTo>
                  <a:pt x="429" y="163"/>
                </a:lnTo>
                <a:lnTo>
                  <a:pt x="425" y="156"/>
                </a:lnTo>
                <a:lnTo>
                  <a:pt x="427" y="154"/>
                </a:lnTo>
                <a:lnTo>
                  <a:pt x="430" y="154"/>
                </a:lnTo>
                <a:lnTo>
                  <a:pt x="432" y="158"/>
                </a:lnTo>
                <a:lnTo>
                  <a:pt x="436" y="154"/>
                </a:lnTo>
                <a:lnTo>
                  <a:pt x="444" y="152"/>
                </a:lnTo>
                <a:lnTo>
                  <a:pt x="455" y="177"/>
                </a:lnTo>
                <a:lnTo>
                  <a:pt x="455" y="179"/>
                </a:lnTo>
                <a:lnTo>
                  <a:pt x="455" y="175"/>
                </a:lnTo>
                <a:lnTo>
                  <a:pt x="450" y="167"/>
                </a:lnTo>
                <a:lnTo>
                  <a:pt x="450" y="179"/>
                </a:lnTo>
                <a:lnTo>
                  <a:pt x="448" y="179"/>
                </a:lnTo>
                <a:lnTo>
                  <a:pt x="444" y="177"/>
                </a:lnTo>
                <a:lnTo>
                  <a:pt x="446" y="181"/>
                </a:lnTo>
                <a:lnTo>
                  <a:pt x="442" y="181"/>
                </a:lnTo>
                <a:lnTo>
                  <a:pt x="430" y="184"/>
                </a:lnTo>
                <a:lnTo>
                  <a:pt x="421" y="186"/>
                </a:lnTo>
                <a:lnTo>
                  <a:pt x="417" y="186"/>
                </a:lnTo>
                <a:lnTo>
                  <a:pt x="396" y="192"/>
                </a:lnTo>
                <a:lnTo>
                  <a:pt x="381" y="194"/>
                </a:lnTo>
                <a:lnTo>
                  <a:pt x="373" y="196"/>
                </a:lnTo>
                <a:lnTo>
                  <a:pt x="346" y="202"/>
                </a:lnTo>
                <a:lnTo>
                  <a:pt x="338" y="204"/>
                </a:lnTo>
                <a:lnTo>
                  <a:pt x="331" y="206"/>
                </a:lnTo>
                <a:lnTo>
                  <a:pt x="315" y="209"/>
                </a:lnTo>
                <a:lnTo>
                  <a:pt x="306" y="211"/>
                </a:lnTo>
                <a:lnTo>
                  <a:pt x="290" y="215"/>
                </a:lnTo>
                <a:lnTo>
                  <a:pt x="286" y="215"/>
                </a:lnTo>
                <a:lnTo>
                  <a:pt x="267" y="219"/>
                </a:lnTo>
                <a:close/>
                <a:moveTo>
                  <a:pt x="465" y="63"/>
                </a:moveTo>
                <a:lnTo>
                  <a:pt x="467" y="63"/>
                </a:lnTo>
                <a:lnTo>
                  <a:pt x="465" y="69"/>
                </a:lnTo>
                <a:lnTo>
                  <a:pt x="465" y="75"/>
                </a:lnTo>
                <a:lnTo>
                  <a:pt x="461" y="77"/>
                </a:lnTo>
                <a:lnTo>
                  <a:pt x="463" y="73"/>
                </a:lnTo>
                <a:lnTo>
                  <a:pt x="461" y="75"/>
                </a:lnTo>
                <a:lnTo>
                  <a:pt x="463" y="73"/>
                </a:lnTo>
                <a:lnTo>
                  <a:pt x="465" y="63"/>
                </a:lnTo>
                <a:close/>
                <a:moveTo>
                  <a:pt x="440" y="106"/>
                </a:moveTo>
                <a:lnTo>
                  <a:pt x="436" y="106"/>
                </a:lnTo>
                <a:lnTo>
                  <a:pt x="436" y="104"/>
                </a:lnTo>
                <a:lnTo>
                  <a:pt x="438" y="104"/>
                </a:lnTo>
                <a:lnTo>
                  <a:pt x="436" y="104"/>
                </a:lnTo>
                <a:lnTo>
                  <a:pt x="442" y="94"/>
                </a:lnTo>
                <a:lnTo>
                  <a:pt x="440" y="88"/>
                </a:lnTo>
                <a:lnTo>
                  <a:pt x="446" y="85"/>
                </a:lnTo>
                <a:lnTo>
                  <a:pt x="446" y="81"/>
                </a:lnTo>
                <a:lnTo>
                  <a:pt x="442" y="77"/>
                </a:lnTo>
                <a:lnTo>
                  <a:pt x="446" y="75"/>
                </a:lnTo>
                <a:lnTo>
                  <a:pt x="446" y="73"/>
                </a:lnTo>
                <a:lnTo>
                  <a:pt x="446" y="71"/>
                </a:lnTo>
                <a:lnTo>
                  <a:pt x="459" y="65"/>
                </a:lnTo>
                <a:lnTo>
                  <a:pt x="452" y="92"/>
                </a:lnTo>
                <a:lnTo>
                  <a:pt x="454" y="92"/>
                </a:lnTo>
                <a:lnTo>
                  <a:pt x="450" y="102"/>
                </a:lnTo>
                <a:lnTo>
                  <a:pt x="452" y="102"/>
                </a:lnTo>
                <a:lnTo>
                  <a:pt x="448" y="104"/>
                </a:lnTo>
                <a:lnTo>
                  <a:pt x="448" y="108"/>
                </a:lnTo>
                <a:lnTo>
                  <a:pt x="450" y="108"/>
                </a:lnTo>
                <a:lnTo>
                  <a:pt x="444" y="111"/>
                </a:lnTo>
                <a:lnTo>
                  <a:pt x="444" y="113"/>
                </a:lnTo>
                <a:lnTo>
                  <a:pt x="446" y="115"/>
                </a:lnTo>
                <a:lnTo>
                  <a:pt x="444" y="115"/>
                </a:lnTo>
                <a:lnTo>
                  <a:pt x="442" y="119"/>
                </a:lnTo>
                <a:lnTo>
                  <a:pt x="444" y="136"/>
                </a:lnTo>
                <a:lnTo>
                  <a:pt x="442" y="138"/>
                </a:lnTo>
                <a:lnTo>
                  <a:pt x="436" y="125"/>
                </a:lnTo>
                <a:lnTo>
                  <a:pt x="438" y="111"/>
                </a:lnTo>
                <a:lnTo>
                  <a:pt x="436" y="111"/>
                </a:lnTo>
                <a:lnTo>
                  <a:pt x="436" y="110"/>
                </a:lnTo>
                <a:lnTo>
                  <a:pt x="436" y="106"/>
                </a:lnTo>
                <a:lnTo>
                  <a:pt x="440" y="106"/>
                </a:lnTo>
                <a:close/>
              </a:path>
            </a:pathLst>
          </a:custGeom>
          <a:solidFill>
            <a:srgbClr val="94451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1" name="Freeform 39" descr="The state of Missouri shown on a map of the United States" title="Missouri"/>
          <p:cNvSpPr>
            <a:spLocks/>
          </p:cNvSpPr>
          <p:nvPr/>
        </p:nvSpPr>
        <p:spPr bwMode="auto">
          <a:xfrm>
            <a:off x="4302884" y="2880236"/>
            <a:ext cx="862886" cy="744088"/>
          </a:xfrm>
          <a:custGeom>
            <a:avLst/>
            <a:gdLst>
              <a:gd name="T0" fmla="*/ 394 w 394"/>
              <a:gd name="T1" fmla="*/ 270 h 334"/>
              <a:gd name="T2" fmla="*/ 392 w 394"/>
              <a:gd name="T3" fmla="*/ 278 h 334"/>
              <a:gd name="T4" fmla="*/ 382 w 394"/>
              <a:gd name="T5" fmla="*/ 284 h 334"/>
              <a:gd name="T6" fmla="*/ 376 w 394"/>
              <a:gd name="T7" fmla="*/ 295 h 334"/>
              <a:gd name="T8" fmla="*/ 373 w 394"/>
              <a:gd name="T9" fmla="*/ 290 h 334"/>
              <a:gd name="T10" fmla="*/ 371 w 394"/>
              <a:gd name="T11" fmla="*/ 293 h 334"/>
              <a:gd name="T12" fmla="*/ 367 w 394"/>
              <a:gd name="T13" fmla="*/ 303 h 334"/>
              <a:gd name="T14" fmla="*/ 367 w 394"/>
              <a:gd name="T15" fmla="*/ 313 h 334"/>
              <a:gd name="T16" fmla="*/ 369 w 394"/>
              <a:gd name="T17" fmla="*/ 318 h 334"/>
              <a:gd name="T18" fmla="*/ 348 w 394"/>
              <a:gd name="T19" fmla="*/ 332 h 334"/>
              <a:gd name="T20" fmla="*/ 330 w 394"/>
              <a:gd name="T21" fmla="*/ 322 h 334"/>
              <a:gd name="T22" fmla="*/ 340 w 394"/>
              <a:gd name="T23" fmla="*/ 313 h 334"/>
              <a:gd name="T24" fmla="*/ 336 w 394"/>
              <a:gd name="T25" fmla="*/ 303 h 334"/>
              <a:gd name="T26" fmla="*/ 309 w 394"/>
              <a:gd name="T27" fmla="*/ 297 h 334"/>
              <a:gd name="T28" fmla="*/ 217 w 394"/>
              <a:gd name="T29" fmla="*/ 303 h 334"/>
              <a:gd name="T30" fmla="*/ 146 w 394"/>
              <a:gd name="T31" fmla="*/ 305 h 334"/>
              <a:gd name="T32" fmla="*/ 67 w 394"/>
              <a:gd name="T33" fmla="*/ 288 h 334"/>
              <a:gd name="T34" fmla="*/ 67 w 394"/>
              <a:gd name="T35" fmla="*/ 220 h 334"/>
              <a:gd name="T36" fmla="*/ 65 w 394"/>
              <a:gd name="T37" fmla="*/ 134 h 334"/>
              <a:gd name="T38" fmla="*/ 62 w 394"/>
              <a:gd name="T39" fmla="*/ 109 h 334"/>
              <a:gd name="T40" fmla="*/ 48 w 394"/>
              <a:gd name="T41" fmla="*/ 99 h 334"/>
              <a:gd name="T42" fmla="*/ 40 w 394"/>
              <a:gd name="T43" fmla="*/ 88 h 334"/>
              <a:gd name="T44" fmla="*/ 42 w 394"/>
              <a:gd name="T45" fmla="*/ 75 h 334"/>
              <a:gd name="T46" fmla="*/ 50 w 394"/>
              <a:gd name="T47" fmla="*/ 69 h 334"/>
              <a:gd name="T48" fmla="*/ 48 w 394"/>
              <a:gd name="T49" fmla="*/ 65 h 334"/>
              <a:gd name="T50" fmla="*/ 44 w 394"/>
              <a:gd name="T51" fmla="*/ 57 h 334"/>
              <a:gd name="T52" fmla="*/ 33 w 394"/>
              <a:gd name="T53" fmla="*/ 55 h 334"/>
              <a:gd name="T54" fmla="*/ 21 w 394"/>
              <a:gd name="T55" fmla="*/ 46 h 334"/>
              <a:gd name="T56" fmla="*/ 17 w 394"/>
              <a:gd name="T57" fmla="*/ 36 h 334"/>
              <a:gd name="T58" fmla="*/ 6 w 394"/>
              <a:gd name="T59" fmla="*/ 27 h 334"/>
              <a:gd name="T60" fmla="*/ 4 w 394"/>
              <a:gd name="T61" fmla="*/ 11 h 334"/>
              <a:gd name="T62" fmla="*/ 0 w 394"/>
              <a:gd name="T63" fmla="*/ 11 h 334"/>
              <a:gd name="T64" fmla="*/ 62 w 394"/>
              <a:gd name="T65" fmla="*/ 7 h 334"/>
              <a:gd name="T66" fmla="*/ 135 w 394"/>
              <a:gd name="T67" fmla="*/ 5 h 334"/>
              <a:gd name="T68" fmla="*/ 213 w 394"/>
              <a:gd name="T69" fmla="*/ 0 h 334"/>
              <a:gd name="T70" fmla="*/ 232 w 394"/>
              <a:gd name="T71" fmla="*/ 5 h 334"/>
              <a:gd name="T72" fmla="*/ 238 w 394"/>
              <a:gd name="T73" fmla="*/ 13 h 334"/>
              <a:gd name="T74" fmla="*/ 240 w 394"/>
              <a:gd name="T75" fmla="*/ 25 h 334"/>
              <a:gd name="T76" fmla="*/ 244 w 394"/>
              <a:gd name="T77" fmla="*/ 48 h 334"/>
              <a:gd name="T78" fmla="*/ 250 w 394"/>
              <a:gd name="T79" fmla="*/ 63 h 334"/>
              <a:gd name="T80" fmla="*/ 269 w 394"/>
              <a:gd name="T81" fmla="*/ 82 h 334"/>
              <a:gd name="T82" fmla="*/ 288 w 394"/>
              <a:gd name="T83" fmla="*/ 99 h 334"/>
              <a:gd name="T84" fmla="*/ 296 w 394"/>
              <a:gd name="T85" fmla="*/ 123 h 334"/>
              <a:gd name="T86" fmla="*/ 315 w 394"/>
              <a:gd name="T87" fmla="*/ 119 h 334"/>
              <a:gd name="T88" fmla="*/ 323 w 394"/>
              <a:gd name="T89" fmla="*/ 128 h 334"/>
              <a:gd name="T90" fmla="*/ 317 w 394"/>
              <a:gd name="T91" fmla="*/ 146 h 334"/>
              <a:gd name="T92" fmla="*/ 313 w 394"/>
              <a:gd name="T93" fmla="*/ 169 h 334"/>
              <a:gd name="T94" fmla="*/ 328 w 394"/>
              <a:gd name="T95" fmla="*/ 182 h 334"/>
              <a:gd name="T96" fmla="*/ 342 w 394"/>
              <a:gd name="T97" fmla="*/ 194 h 334"/>
              <a:gd name="T98" fmla="*/ 355 w 394"/>
              <a:gd name="T99" fmla="*/ 199 h 334"/>
              <a:gd name="T100" fmla="*/ 365 w 394"/>
              <a:gd name="T101" fmla="*/ 211 h 334"/>
              <a:gd name="T102" fmla="*/ 371 w 394"/>
              <a:gd name="T103" fmla="*/ 230 h 334"/>
              <a:gd name="T104" fmla="*/ 371 w 394"/>
              <a:gd name="T105" fmla="*/ 240 h 334"/>
              <a:gd name="T106" fmla="*/ 382 w 394"/>
              <a:gd name="T107" fmla="*/ 255 h 334"/>
              <a:gd name="T108" fmla="*/ 384 w 394"/>
              <a:gd name="T109" fmla="*/ 249 h 334"/>
              <a:gd name="T110" fmla="*/ 394 w 394"/>
              <a:gd name="T111" fmla="*/ 257 h 33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94"/>
              <a:gd name="T169" fmla="*/ 0 h 334"/>
              <a:gd name="T170" fmla="*/ 394 w 394"/>
              <a:gd name="T171" fmla="*/ 334 h 33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94" h="334">
                <a:moveTo>
                  <a:pt x="394" y="257"/>
                </a:moveTo>
                <a:lnTo>
                  <a:pt x="392" y="265"/>
                </a:lnTo>
                <a:lnTo>
                  <a:pt x="390" y="267"/>
                </a:lnTo>
                <a:lnTo>
                  <a:pt x="390" y="268"/>
                </a:lnTo>
                <a:lnTo>
                  <a:pt x="394" y="270"/>
                </a:lnTo>
                <a:lnTo>
                  <a:pt x="392" y="272"/>
                </a:lnTo>
                <a:lnTo>
                  <a:pt x="390" y="272"/>
                </a:lnTo>
                <a:lnTo>
                  <a:pt x="390" y="274"/>
                </a:lnTo>
                <a:lnTo>
                  <a:pt x="390" y="276"/>
                </a:lnTo>
                <a:lnTo>
                  <a:pt x="392" y="278"/>
                </a:lnTo>
                <a:lnTo>
                  <a:pt x="392" y="280"/>
                </a:lnTo>
                <a:lnTo>
                  <a:pt x="390" y="282"/>
                </a:lnTo>
                <a:lnTo>
                  <a:pt x="390" y="286"/>
                </a:lnTo>
                <a:lnTo>
                  <a:pt x="388" y="286"/>
                </a:lnTo>
                <a:lnTo>
                  <a:pt x="384" y="286"/>
                </a:lnTo>
                <a:lnTo>
                  <a:pt x="382" y="284"/>
                </a:lnTo>
                <a:lnTo>
                  <a:pt x="382" y="282"/>
                </a:lnTo>
                <a:lnTo>
                  <a:pt x="380" y="282"/>
                </a:lnTo>
                <a:lnTo>
                  <a:pt x="380" y="284"/>
                </a:lnTo>
                <a:lnTo>
                  <a:pt x="378" y="292"/>
                </a:lnTo>
                <a:lnTo>
                  <a:pt x="376" y="295"/>
                </a:lnTo>
                <a:lnTo>
                  <a:pt x="375" y="297"/>
                </a:lnTo>
                <a:lnTo>
                  <a:pt x="373" y="295"/>
                </a:lnTo>
                <a:lnTo>
                  <a:pt x="375" y="293"/>
                </a:lnTo>
                <a:lnTo>
                  <a:pt x="375" y="292"/>
                </a:lnTo>
                <a:lnTo>
                  <a:pt x="373" y="290"/>
                </a:lnTo>
                <a:lnTo>
                  <a:pt x="373" y="288"/>
                </a:lnTo>
                <a:lnTo>
                  <a:pt x="371" y="288"/>
                </a:lnTo>
                <a:lnTo>
                  <a:pt x="369" y="290"/>
                </a:lnTo>
                <a:lnTo>
                  <a:pt x="369" y="292"/>
                </a:lnTo>
                <a:lnTo>
                  <a:pt x="371" y="293"/>
                </a:lnTo>
                <a:lnTo>
                  <a:pt x="373" y="295"/>
                </a:lnTo>
                <a:lnTo>
                  <a:pt x="371" y="297"/>
                </a:lnTo>
                <a:lnTo>
                  <a:pt x="373" y="299"/>
                </a:lnTo>
                <a:lnTo>
                  <a:pt x="373" y="303"/>
                </a:lnTo>
                <a:lnTo>
                  <a:pt x="371" y="305"/>
                </a:lnTo>
                <a:lnTo>
                  <a:pt x="367" y="303"/>
                </a:lnTo>
                <a:lnTo>
                  <a:pt x="367" y="305"/>
                </a:lnTo>
                <a:lnTo>
                  <a:pt x="367" y="307"/>
                </a:lnTo>
                <a:lnTo>
                  <a:pt x="371" y="309"/>
                </a:lnTo>
                <a:lnTo>
                  <a:pt x="373" y="311"/>
                </a:lnTo>
                <a:lnTo>
                  <a:pt x="371" y="311"/>
                </a:lnTo>
                <a:lnTo>
                  <a:pt x="367" y="313"/>
                </a:lnTo>
                <a:lnTo>
                  <a:pt x="363" y="311"/>
                </a:lnTo>
                <a:lnTo>
                  <a:pt x="363" y="313"/>
                </a:lnTo>
                <a:lnTo>
                  <a:pt x="363" y="315"/>
                </a:lnTo>
                <a:lnTo>
                  <a:pt x="367" y="316"/>
                </a:lnTo>
                <a:lnTo>
                  <a:pt x="369" y="318"/>
                </a:lnTo>
                <a:lnTo>
                  <a:pt x="369" y="320"/>
                </a:lnTo>
                <a:lnTo>
                  <a:pt x="365" y="322"/>
                </a:lnTo>
                <a:lnTo>
                  <a:pt x="365" y="324"/>
                </a:lnTo>
                <a:lnTo>
                  <a:pt x="365" y="328"/>
                </a:lnTo>
                <a:lnTo>
                  <a:pt x="363" y="330"/>
                </a:lnTo>
                <a:lnTo>
                  <a:pt x="348" y="332"/>
                </a:lnTo>
                <a:lnTo>
                  <a:pt x="328" y="334"/>
                </a:lnTo>
                <a:lnTo>
                  <a:pt x="323" y="334"/>
                </a:lnTo>
                <a:lnTo>
                  <a:pt x="327" y="326"/>
                </a:lnTo>
                <a:lnTo>
                  <a:pt x="328" y="324"/>
                </a:lnTo>
                <a:lnTo>
                  <a:pt x="330" y="322"/>
                </a:lnTo>
                <a:lnTo>
                  <a:pt x="330" y="320"/>
                </a:lnTo>
                <a:lnTo>
                  <a:pt x="332" y="320"/>
                </a:lnTo>
                <a:lnTo>
                  <a:pt x="334" y="318"/>
                </a:lnTo>
                <a:lnTo>
                  <a:pt x="336" y="316"/>
                </a:lnTo>
                <a:lnTo>
                  <a:pt x="338" y="313"/>
                </a:lnTo>
                <a:lnTo>
                  <a:pt x="340" y="313"/>
                </a:lnTo>
                <a:lnTo>
                  <a:pt x="342" y="309"/>
                </a:lnTo>
                <a:lnTo>
                  <a:pt x="340" y="309"/>
                </a:lnTo>
                <a:lnTo>
                  <a:pt x="340" y="305"/>
                </a:lnTo>
                <a:lnTo>
                  <a:pt x="340" y="303"/>
                </a:lnTo>
                <a:lnTo>
                  <a:pt x="338" y="303"/>
                </a:lnTo>
                <a:lnTo>
                  <a:pt x="336" y="303"/>
                </a:lnTo>
                <a:lnTo>
                  <a:pt x="336" y="301"/>
                </a:lnTo>
                <a:lnTo>
                  <a:pt x="336" y="299"/>
                </a:lnTo>
                <a:lnTo>
                  <a:pt x="334" y="299"/>
                </a:lnTo>
                <a:lnTo>
                  <a:pt x="334" y="295"/>
                </a:lnTo>
                <a:lnTo>
                  <a:pt x="330" y="295"/>
                </a:lnTo>
                <a:lnTo>
                  <a:pt x="309" y="297"/>
                </a:lnTo>
                <a:lnTo>
                  <a:pt x="296" y="299"/>
                </a:lnTo>
                <a:lnTo>
                  <a:pt x="277" y="299"/>
                </a:lnTo>
                <a:lnTo>
                  <a:pt x="259" y="301"/>
                </a:lnTo>
                <a:lnTo>
                  <a:pt x="257" y="301"/>
                </a:lnTo>
                <a:lnTo>
                  <a:pt x="242" y="301"/>
                </a:lnTo>
                <a:lnTo>
                  <a:pt x="217" y="303"/>
                </a:lnTo>
                <a:lnTo>
                  <a:pt x="215" y="303"/>
                </a:lnTo>
                <a:lnTo>
                  <a:pt x="194" y="303"/>
                </a:lnTo>
                <a:lnTo>
                  <a:pt x="179" y="305"/>
                </a:lnTo>
                <a:lnTo>
                  <a:pt x="173" y="305"/>
                </a:lnTo>
                <a:lnTo>
                  <a:pt x="148" y="305"/>
                </a:lnTo>
                <a:lnTo>
                  <a:pt x="146" y="305"/>
                </a:lnTo>
                <a:lnTo>
                  <a:pt x="129" y="305"/>
                </a:lnTo>
                <a:lnTo>
                  <a:pt x="113" y="307"/>
                </a:lnTo>
                <a:lnTo>
                  <a:pt x="100" y="307"/>
                </a:lnTo>
                <a:lnTo>
                  <a:pt x="69" y="307"/>
                </a:lnTo>
                <a:lnTo>
                  <a:pt x="67" y="293"/>
                </a:lnTo>
                <a:lnTo>
                  <a:pt x="67" y="288"/>
                </a:lnTo>
                <a:lnTo>
                  <a:pt x="67" y="270"/>
                </a:lnTo>
                <a:lnTo>
                  <a:pt x="67" y="265"/>
                </a:lnTo>
                <a:lnTo>
                  <a:pt x="67" y="245"/>
                </a:lnTo>
                <a:lnTo>
                  <a:pt x="67" y="244"/>
                </a:lnTo>
                <a:lnTo>
                  <a:pt x="67" y="222"/>
                </a:lnTo>
                <a:lnTo>
                  <a:pt x="67" y="220"/>
                </a:lnTo>
                <a:lnTo>
                  <a:pt x="67" y="194"/>
                </a:lnTo>
                <a:lnTo>
                  <a:pt x="67" y="192"/>
                </a:lnTo>
                <a:lnTo>
                  <a:pt x="65" y="167"/>
                </a:lnTo>
                <a:lnTo>
                  <a:pt x="65" y="161"/>
                </a:lnTo>
                <a:lnTo>
                  <a:pt x="65" y="142"/>
                </a:lnTo>
                <a:lnTo>
                  <a:pt x="65" y="134"/>
                </a:lnTo>
                <a:lnTo>
                  <a:pt x="65" y="119"/>
                </a:lnTo>
                <a:lnTo>
                  <a:pt x="65" y="115"/>
                </a:lnTo>
                <a:lnTo>
                  <a:pt x="65" y="113"/>
                </a:lnTo>
                <a:lnTo>
                  <a:pt x="65" y="111"/>
                </a:lnTo>
                <a:lnTo>
                  <a:pt x="64" y="111"/>
                </a:lnTo>
                <a:lnTo>
                  <a:pt x="62" y="109"/>
                </a:lnTo>
                <a:lnTo>
                  <a:pt x="60" y="109"/>
                </a:lnTo>
                <a:lnTo>
                  <a:pt x="56" y="107"/>
                </a:lnTo>
                <a:lnTo>
                  <a:pt x="54" y="107"/>
                </a:lnTo>
                <a:lnTo>
                  <a:pt x="54" y="103"/>
                </a:lnTo>
                <a:lnTo>
                  <a:pt x="50" y="101"/>
                </a:lnTo>
                <a:lnTo>
                  <a:pt x="48" y="99"/>
                </a:lnTo>
                <a:lnTo>
                  <a:pt x="48" y="98"/>
                </a:lnTo>
                <a:lnTo>
                  <a:pt x="50" y="94"/>
                </a:lnTo>
                <a:lnTo>
                  <a:pt x="48" y="94"/>
                </a:lnTo>
                <a:lnTo>
                  <a:pt x="46" y="92"/>
                </a:lnTo>
                <a:lnTo>
                  <a:pt x="44" y="90"/>
                </a:lnTo>
                <a:lnTo>
                  <a:pt x="40" y="88"/>
                </a:lnTo>
                <a:lnTo>
                  <a:pt x="37" y="84"/>
                </a:lnTo>
                <a:lnTo>
                  <a:pt x="37" y="82"/>
                </a:lnTo>
                <a:lnTo>
                  <a:pt x="40" y="80"/>
                </a:lnTo>
                <a:lnTo>
                  <a:pt x="40" y="76"/>
                </a:lnTo>
                <a:lnTo>
                  <a:pt x="42" y="75"/>
                </a:lnTo>
                <a:lnTo>
                  <a:pt x="44" y="73"/>
                </a:lnTo>
                <a:lnTo>
                  <a:pt x="44" y="69"/>
                </a:lnTo>
                <a:lnTo>
                  <a:pt x="46" y="69"/>
                </a:lnTo>
                <a:lnTo>
                  <a:pt x="48" y="69"/>
                </a:lnTo>
                <a:lnTo>
                  <a:pt x="50" y="69"/>
                </a:lnTo>
                <a:lnTo>
                  <a:pt x="50" y="67"/>
                </a:lnTo>
                <a:lnTo>
                  <a:pt x="48" y="67"/>
                </a:lnTo>
                <a:lnTo>
                  <a:pt x="46" y="65"/>
                </a:lnTo>
                <a:lnTo>
                  <a:pt x="48" y="65"/>
                </a:lnTo>
                <a:lnTo>
                  <a:pt x="50" y="63"/>
                </a:lnTo>
                <a:lnTo>
                  <a:pt x="48" y="61"/>
                </a:lnTo>
                <a:lnTo>
                  <a:pt x="46" y="61"/>
                </a:lnTo>
                <a:lnTo>
                  <a:pt x="46" y="57"/>
                </a:lnTo>
                <a:lnTo>
                  <a:pt x="44" y="57"/>
                </a:lnTo>
                <a:lnTo>
                  <a:pt x="42" y="57"/>
                </a:lnTo>
                <a:lnTo>
                  <a:pt x="40" y="57"/>
                </a:lnTo>
                <a:lnTo>
                  <a:pt x="39" y="59"/>
                </a:lnTo>
                <a:lnTo>
                  <a:pt x="37" y="59"/>
                </a:lnTo>
                <a:lnTo>
                  <a:pt x="35" y="55"/>
                </a:lnTo>
                <a:lnTo>
                  <a:pt x="33" y="55"/>
                </a:lnTo>
                <a:lnTo>
                  <a:pt x="31" y="53"/>
                </a:lnTo>
                <a:lnTo>
                  <a:pt x="29" y="53"/>
                </a:lnTo>
                <a:lnTo>
                  <a:pt x="25" y="50"/>
                </a:lnTo>
                <a:lnTo>
                  <a:pt x="23" y="48"/>
                </a:lnTo>
                <a:lnTo>
                  <a:pt x="21" y="48"/>
                </a:lnTo>
                <a:lnTo>
                  <a:pt x="21" y="46"/>
                </a:lnTo>
                <a:lnTo>
                  <a:pt x="19" y="46"/>
                </a:lnTo>
                <a:lnTo>
                  <a:pt x="19" y="44"/>
                </a:lnTo>
                <a:lnTo>
                  <a:pt x="21" y="42"/>
                </a:lnTo>
                <a:lnTo>
                  <a:pt x="21" y="40"/>
                </a:lnTo>
                <a:lnTo>
                  <a:pt x="19" y="40"/>
                </a:lnTo>
                <a:lnTo>
                  <a:pt x="17" y="36"/>
                </a:lnTo>
                <a:lnTo>
                  <a:pt x="16" y="34"/>
                </a:lnTo>
                <a:lnTo>
                  <a:pt x="16" y="32"/>
                </a:lnTo>
                <a:lnTo>
                  <a:pt x="12" y="30"/>
                </a:lnTo>
                <a:lnTo>
                  <a:pt x="10" y="27"/>
                </a:lnTo>
                <a:lnTo>
                  <a:pt x="6" y="27"/>
                </a:lnTo>
                <a:lnTo>
                  <a:pt x="8" y="25"/>
                </a:lnTo>
                <a:lnTo>
                  <a:pt x="6" y="23"/>
                </a:lnTo>
                <a:lnTo>
                  <a:pt x="6" y="21"/>
                </a:lnTo>
                <a:lnTo>
                  <a:pt x="4" y="13"/>
                </a:lnTo>
                <a:lnTo>
                  <a:pt x="4" y="11"/>
                </a:lnTo>
                <a:lnTo>
                  <a:pt x="6" y="11"/>
                </a:lnTo>
                <a:lnTo>
                  <a:pt x="6" y="9"/>
                </a:lnTo>
                <a:lnTo>
                  <a:pt x="4" y="7"/>
                </a:lnTo>
                <a:lnTo>
                  <a:pt x="4" y="11"/>
                </a:lnTo>
                <a:lnTo>
                  <a:pt x="0" y="11"/>
                </a:lnTo>
                <a:lnTo>
                  <a:pt x="0" y="9"/>
                </a:lnTo>
                <a:lnTo>
                  <a:pt x="0" y="5"/>
                </a:lnTo>
                <a:lnTo>
                  <a:pt x="21" y="7"/>
                </a:lnTo>
                <a:lnTo>
                  <a:pt x="31" y="7"/>
                </a:lnTo>
                <a:lnTo>
                  <a:pt x="46" y="7"/>
                </a:lnTo>
                <a:lnTo>
                  <a:pt x="62" y="7"/>
                </a:lnTo>
                <a:lnTo>
                  <a:pt x="71" y="7"/>
                </a:lnTo>
                <a:lnTo>
                  <a:pt x="85" y="7"/>
                </a:lnTo>
                <a:lnTo>
                  <a:pt x="98" y="5"/>
                </a:lnTo>
                <a:lnTo>
                  <a:pt x="110" y="5"/>
                </a:lnTo>
                <a:lnTo>
                  <a:pt x="123" y="5"/>
                </a:lnTo>
                <a:lnTo>
                  <a:pt x="135" y="5"/>
                </a:lnTo>
                <a:lnTo>
                  <a:pt x="148" y="3"/>
                </a:lnTo>
                <a:lnTo>
                  <a:pt x="171" y="3"/>
                </a:lnTo>
                <a:lnTo>
                  <a:pt x="175" y="2"/>
                </a:lnTo>
                <a:lnTo>
                  <a:pt x="190" y="2"/>
                </a:lnTo>
                <a:lnTo>
                  <a:pt x="200" y="2"/>
                </a:lnTo>
                <a:lnTo>
                  <a:pt x="213" y="0"/>
                </a:lnTo>
                <a:lnTo>
                  <a:pt x="225" y="0"/>
                </a:lnTo>
                <a:lnTo>
                  <a:pt x="227" y="0"/>
                </a:lnTo>
                <a:lnTo>
                  <a:pt x="229" y="2"/>
                </a:lnTo>
                <a:lnTo>
                  <a:pt x="229" y="3"/>
                </a:lnTo>
                <a:lnTo>
                  <a:pt x="232" y="3"/>
                </a:lnTo>
                <a:lnTo>
                  <a:pt x="232" y="5"/>
                </a:lnTo>
                <a:lnTo>
                  <a:pt x="234" y="7"/>
                </a:lnTo>
                <a:lnTo>
                  <a:pt x="234" y="9"/>
                </a:lnTo>
                <a:lnTo>
                  <a:pt x="236" y="9"/>
                </a:lnTo>
                <a:lnTo>
                  <a:pt x="236" y="11"/>
                </a:lnTo>
                <a:lnTo>
                  <a:pt x="238" y="11"/>
                </a:lnTo>
                <a:lnTo>
                  <a:pt x="238" y="13"/>
                </a:lnTo>
                <a:lnTo>
                  <a:pt x="240" y="15"/>
                </a:lnTo>
                <a:lnTo>
                  <a:pt x="242" y="15"/>
                </a:lnTo>
                <a:lnTo>
                  <a:pt x="240" y="21"/>
                </a:lnTo>
                <a:lnTo>
                  <a:pt x="240" y="25"/>
                </a:lnTo>
                <a:lnTo>
                  <a:pt x="240" y="28"/>
                </a:lnTo>
                <a:lnTo>
                  <a:pt x="240" y="32"/>
                </a:lnTo>
                <a:lnTo>
                  <a:pt x="240" y="38"/>
                </a:lnTo>
                <a:lnTo>
                  <a:pt x="242" y="42"/>
                </a:lnTo>
                <a:lnTo>
                  <a:pt x="244" y="48"/>
                </a:lnTo>
                <a:lnTo>
                  <a:pt x="244" y="50"/>
                </a:lnTo>
                <a:lnTo>
                  <a:pt x="244" y="51"/>
                </a:lnTo>
                <a:lnTo>
                  <a:pt x="244" y="53"/>
                </a:lnTo>
                <a:lnTo>
                  <a:pt x="248" y="57"/>
                </a:lnTo>
                <a:lnTo>
                  <a:pt x="248" y="59"/>
                </a:lnTo>
                <a:lnTo>
                  <a:pt x="250" y="63"/>
                </a:lnTo>
                <a:lnTo>
                  <a:pt x="252" y="65"/>
                </a:lnTo>
                <a:lnTo>
                  <a:pt x="259" y="71"/>
                </a:lnTo>
                <a:lnTo>
                  <a:pt x="261" y="75"/>
                </a:lnTo>
                <a:lnTo>
                  <a:pt x="265" y="76"/>
                </a:lnTo>
                <a:lnTo>
                  <a:pt x="267" y="80"/>
                </a:lnTo>
                <a:lnTo>
                  <a:pt x="269" y="82"/>
                </a:lnTo>
                <a:lnTo>
                  <a:pt x="275" y="86"/>
                </a:lnTo>
                <a:lnTo>
                  <a:pt x="280" y="88"/>
                </a:lnTo>
                <a:lnTo>
                  <a:pt x="284" y="92"/>
                </a:lnTo>
                <a:lnTo>
                  <a:pt x="286" y="96"/>
                </a:lnTo>
                <a:lnTo>
                  <a:pt x="288" y="98"/>
                </a:lnTo>
                <a:lnTo>
                  <a:pt x="288" y="99"/>
                </a:lnTo>
                <a:lnTo>
                  <a:pt x="288" y="103"/>
                </a:lnTo>
                <a:lnTo>
                  <a:pt x="290" y="107"/>
                </a:lnTo>
                <a:lnTo>
                  <a:pt x="290" y="109"/>
                </a:lnTo>
                <a:lnTo>
                  <a:pt x="290" y="111"/>
                </a:lnTo>
                <a:lnTo>
                  <a:pt x="292" y="119"/>
                </a:lnTo>
                <a:lnTo>
                  <a:pt x="296" y="123"/>
                </a:lnTo>
                <a:lnTo>
                  <a:pt x="298" y="123"/>
                </a:lnTo>
                <a:lnTo>
                  <a:pt x="300" y="121"/>
                </a:lnTo>
                <a:lnTo>
                  <a:pt x="304" y="117"/>
                </a:lnTo>
                <a:lnTo>
                  <a:pt x="307" y="115"/>
                </a:lnTo>
                <a:lnTo>
                  <a:pt x="313" y="119"/>
                </a:lnTo>
                <a:lnTo>
                  <a:pt x="315" y="119"/>
                </a:lnTo>
                <a:lnTo>
                  <a:pt x="317" y="119"/>
                </a:lnTo>
                <a:lnTo>
                  <a:pt x="323" y="123"/>
                </a:lnTo>
                <a:lnTo>
                  <a:pt x="325" y="124"/>
                </a:lnTo>
                <a:lnTo>
                  <a:pt x="325" y="126"/>
                </a:lnTo>
                <a:lnTo>
                  <a:pt x="323" y="128"/>
                </a:lnTo>
                <a:lnTo>
                  <a:pt x="321" y="132"/>
                </a:lnTo>
                <a:lnTo>
                  <a:pt x="321" y="134"/>
                </a:lnTo>
                <a:lnTo>
                  <a:pt x="321" y="136"/>
                </a:lnTo>
                <a:lnTo>
                  <a:pt x="321" y="140"/>
                </a:lnTo>
                <a:lnTo>
                  <a:pt x="319" y="144"/>
                </a:lnTo>
                <a:lnTo>
                  <a:pt x="317" y="146"/>
                </a:lnTo>
                <a:lnTo>
                  <a:pt x="317" y="147"/>
                </a:lnTo>
                <a:lnTo>
                  <a:pt x="315" y="155"/>
                </a:lnTo>
                <a:lnTo>
                  <a:pt x="313" y="157"/>
                </a:lnTo>
                <a:lnTo>
                  <a:pt x="313" y="159"/>
                </a:lnTo>
                <a:lnTo>
                  <a:pt x="313" y="163"/>
                </a:lnTo>
                <a:lnTo>
                  <a:pt x="313" y="169"/>
                </a:lnTo>
                <a:lnTo>
                  <a:pt x="315" y="172"/>
                </a:lnTo>
                <a:lnTo>
                  <a:pt x="317" y="174"/>
                </a:lnTo>
                <a:lnTo>
                  <a:pt x="321" y="176"/>
                </a:lnTo>
                <a:lnTo>
                  <a:pt x="323" y="178"/>
                </a:lnTo>
                <a:lnTo>
                  <a:pt x="327" y="182"/>
                </a:lnTo>
                <a:lnTo>
                  <a:pt x="328" y="182"/>
                </a:lnTo>
                <a:lnTo>
                  <a:pt x="332" y="186"/>
                </a:lnTo>
                <a:lnTo>
                  <a:pt x="334" y="188"/>
                </a:lnTo>
                <a:lnTo>
                  <a:pt x="338" y="188"/>
                </a:lnTo>
                <a:lnTo>
                  <a:pt x="336" y="192"/>
                </a:lnTo>
                <a:lnTo>
                  <a:pt x="340" y="194"/>
                </a:lnTo>
                <a:lnTo>
                  <a:pt x="342" y="194"/>
                </a:lnTo>
                <a:lnTo>
                  <a:pt x="344" y="192"/>
                </a:lnTo>
                <a:lnTo>
                  <a:pt x="352" y="196"/>
                </a:lnTo>
                <a:lnTo>
                  <a:pt x="353" y="197"/>
                </a:lnTo>
                <a:lnTo>
                  <a:pt x="355" y="199"/>
                </a:lnTo>
                <a:lnTo>
                  <a:pt x="355" y="201"/>
                </a:lnTo>
                <a:lnTo>
                  <a:pt x="361" y="205"/>
                </a:lnTo>
                <a:lnTo>
                  <a:pt x="365" y="205"/>
                </a:lnTo>
                <a:lnTo>
                  <a:pt x="365" y="209"/>
                </a:lnTo>
                <a:lnTo>
                  <a:pt x="365" y="211"/>
                </a:lnTo>
                <a:lnTo>
                  <a:pt x="365" y="215"/>
                </a:lnTo>
                <a:lnTo>
                  <a:pt x="367" y="220"/>
                </a:lnTo>
                <a:lnTo>
                  <a:pt x="371" y="222"/>
                </a:lnTo>
                <a:lnTo>
                  <a:pt x="373" y="226"/>
                </a:lnTo>
                <a:lnTo>
                  <a:pt x="373" y="230"/>
                </a:lnTo>
                <a:lnTo>
                  <a:pt x="371" y="230"/>
                </a:lnTo>
                <a:lnTo>
                  <a:pt x="369" y="232"/>
                </a:lnTo>
                <a:lnTo>
                  <a:pt x="367" y="234"/>
                </a:lnTo>
                <a:lnTo>
                  <a:pt x="367" y="236"/>
                </a:lnTo>
                <a:lnTo>
                  <a:pt x="369" y="238"/>
                </a:lnTo>
                <a:lnTo>
                  <a:pt x="371" y="238"/>
                </a:lnTo>
                <a:lnTo>
                  <a:pt x="371" y="240"/>
                </a:lnTo>
                <a:lnTo>
                  <a:pt x="373" y="244"/>
                </a:lnTo>
                <a:lnTo>
                  <a:pt x="375" y="245"/>
                </a:lnTo>
                <a:lnTo>
                  <a:pt x="376" y="247"/>
                </a:lnTo>
                <a:lnTo>
                  <a:pt x="376" y="251"/>
                </a:lnTo>
                <a:lnTo>
                  <a:pt x="380" y="255"/>
                </a:lnTo>
                <a:lnTo>
                  <a:pt x="382" y="255"/>
                </a:lnTo>
                <a:lnTo>
                  <a:pt x="384" y="255"/>
                </a:lnTo>
                <a:lnTo>
                  <a:pt x="384" y="253"/>
                </a:lnTo>
                <a:lnTo>
                  <a:pt x="380" y="251"/>
                </a:lnTo>
                <a:lnTo>
                  <a:pt x="380" y="249"/>
                </a:lnTo>
                <a:lnTo>
                  <a:pt x="382" y="247"/>
                </a:lnTo>
                <a:lnTo>
                  <a:pt x="384" y="249"/>
                </a:lnTo>
                <a:lnTo>
                  <a:pt x="386" y="251"/>
                </a:lnTo>
                <a:lnTo>
                  <a:pt x="386" y="253"/>
                </a:lnTo>
                <a:lnTo>
                  <a:pt x="388" y="255"/>
                </a:lnTo>
                <a:lnTo>
                  <a:pt x="392" y="255"/>
                </a:lnTo>
                <a:lnTo>
                  <a:pt x="394" y="255"/>
                </a:lnTo>
                <a:lnTo>
                  <a:pt x="394" y="257"/>
                </a:lnTo>
                <a:close/>
              </a:path>
            </a:pathLst>
          </a:custGeom>
          <a:solidFill>
            <a:srgbClr val="58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2" name="Freeform 40" descr="The state of Nevada shown on a map of the United States." title="Nevada"/>
          <p:cNvSpPr>
            <a:spLocks/>
          </p:cNvSpPr>
          <p:nvPr/>
        </p:nvSpPr>
        <p:spPr bwMode="auto">
          <a:xfrm>
            <a:off x="1701086" y="3238913"/>
            <a:ext cx="891357" cy="1035931"/>
          </a:xfrm>
          <a:custGeom>
            <a:avLst/>
            <a:gdLst>
              <a:gd name="T0" fmla="*/ 21 w 407"/>
              <a:gd name="T1" fmla="*/ 278 h 465"/>
              <a:gd name="T2" fmla="*/ 17 w 407"/>
              <a:gd name="T3" fmla="*/ 278 h 465"/>
              <a:gd name="T4" fmla="*/ 19 w 407"/>
              <a:gd name="T5" fmla="*/ 269 h 465"/>
              <a:gd name="T6" fmla="*/ 21 w 407"/>
              <a:gd name="T7" fmla="*/ 261 h 465"/>
              <a:gd name="T8" fmla="*/ 21 w 407"/>
              <a:gd name="T9" fmla="*/ 250 h 465"/>
              <a:gd name="T10" fmla="*/ 26 w 407"/>
              <a:gd name="T11" fmla="*/ 248 h 465"/>
              <a:gd name="T12" fmla="*/ 34 w 407"/>
              <a:gd name="T13" fmla="*/ 242 h 465"/>
              <a:gd name="T14" fmla="*/ 36 w 407"/>
              <a:gd name="T15" fmla="*/ 234 h 465"/>
              <a:gd name="T16" fmla="*/ 38 w 407"/>
              <a:gd name="T17" fmla="*/ 228 h 465"/>
              <a:gd name="T18" fmla="*/ 40 w 407"/>
              <a:gd name="T19" fmla="*/ 221 h 465"/>
              <a:gd name="T20" fmla="*/ 40 w 407"/>
              <a:gd name="T21" fmla="*/ 213 h 465"/>
              <a:gd name="T22" fmla="*/ 49 w 407"/>
              <a:gd name="T23" fmla="*/ 205 h 465"/>
              <a:gd name="T24" fmla="*/ 59 w 407"/>
              <a:gd name="T25" fmla="*/ 200 h 465"/>
              <a:gd name="T26" fmla="*/ 69 w 407"/>
              <a:gd name="T27" fmla="*/ 196 h 465"/>
              <a:gd name="T28" fmla="*/ 67 w 407"/>
              <a:gd name="T29" fmla="*/ 188 h 465"/>
              <a:gd name="T30" fmla="*/ 61 w 407"/>
              <a:gd name="T31" fmla="*/ 180 h 465"/>
              <a:gd name="T32" fmla="*/ 57 w 407"/>
              <a:gd name="T33" fmla="*/ 177 h 465"/>
              <a:gd name="T34" fmla="*/ 55 w 407"/>
              <a:gd name="T35" fmla="*/ 167 h 465"/>
              <a:gd name="T36" fmla="*/ 55 w 407"/>
              <a:gd name="T37" fmla="*/ 155 h 465"/>
              <a:gd name="T38" fmla="*/ 51 w 407"/>
              <a:gd name="T39" fmla="*/ 150 h 465"/>
              <a:gd name="T40" fmla="*/ 49 w 407"/>
              <a:gd name="T41" fmla="*/ 140 h 465"/>
              <a:gd name="T42" fmla="*/ 51 w 407"/>
              <a:gd name="T43" fmla="*/ 132 h 465"/>
              <a:gd name="T44" fmla="*/ 53 w 407"/>
              <a:gd name="T45" fmla="*/ 127 h 465"/>
              <a:gd name="T46" fmla="*/ 57 w 407"/>
              <a:gd name="T47" fmla="*/ 125 h 465"/>
              <a:gd name="T48" fmla="*/ 59 w 407"/>
              <a:gd name="T49" fmla="*/ 111 h 465"/>
              <a:gd name="T50" fmla="*/ 57 w 407"/>
              <a:gd name="T51" fmla="*/ 96 h 465"/>
              <a:gd name="T52" fmla="*/ 59 w 407"/>
              <a:gd name="T53" fmla="*/ 90 h 465"/>
              <a:gd name="T54" fmla="*/ 59 w 407"/>
              <a:gd name="T55" fmla="*/ 83 h 465"/>
              <a:gd name="T56" fmla="*/ 63 w 407"/>
              <a:gd name="T57" fmla="*/ 73 h 465"/>
              <a:gd name="T58" fmla="*/ 59 w 407"/>
              <a:gd name="T59" fmla="*/ 63 h 465"/>
              <a:gd name="T60" fmla="*/ 61 w 407"/>
              <a:gd name="T61" fmla="*/ 58 h 465"/>
              <a:gd name="T62" fmla="*/ 71 w 407"/>
              <a:gd name="T63" fmla="*/ 54 h 465"/>
              <a:gd name="T64" fmla="*/ 78 w 407"/>
              <a:gd name="T65" fmla="*/ 58 h 465"/>
              <a:gd name="T66" fmla="*/ 86 w 407"/>
              <a:gd name="T67" fmla="*/ 59 h 465"/>
              <a:gd name="T68" fmla="*/ 90 w 407"/>
              <a:gd name="T69" fmla="*/ 67 h 465"/>
              <a:gd name="T70" fmla="*/ 99 w 407"/>
              <a:gd name="T71" fmla="*/ 61 h 465"/>
              <a:gd name="T72" fmla="*/ 113 w 407"/>
              <a:gd name="T73" fmla="*/ 11 h 465"/>
              <a:gd name="T74" fmla="*/ 203 w 407"/>
              <a:gd name="T75" fmla="*/ 17 h 465"/>
              <a:gd name="T76" fmla="*/ 307 w 407"/>
              <a:gd name="T77" fmla="*/ 36 h 465"/>
              <a:gd name="T78" fmla="*/ 351 w 407"/>
              <a:gd name="T79" fmla="*/ 44 h 465"/>
              <a:gd name="T80" fmla="*/ 384 w 407"/>
              <a:gd name="T81" fmla="*/ 202 h 465"/>
              <a:gd name="T82" fmla="*/ 364 w 407"/>
              <a:gd name="T83" fmla="*/ 328 h 465"/>
              <a:gd name="T84" fmla="*/ 343 w 407"/>
              <a:gd name="T85" fmla="*/ 465 h 465"/>
              <a:gd name="T86" fmla="*/ 199 w 407"/>
              <a:gd name="T87" fmla="*/ 436 h 465"/>
              <a:gd name="T88" fmla="*/ 1 w 407"/>
              <a:gd name="T89" fmla="*/ 307 h 465"/>
              <a:gd name="T90" fmla="*/ 11 w 407"/>
              <a:gd name="T91" fmla="*/ 299 h 465"/>
              <a:gd name="T92" fmla="*/ 19 w 407"/>
              <a:gd name="T93" fmla="*/ 301 h 465"/>
              <a:gd name="T94" fmla="*/ 19 w 407"/>
              <a:gd name="T95" fmla="*/ 299 h 465"/>
              <a:gd name="T96" fmla="*/ 23 w 407"/>
              <a:gd name="T97" fmla="*/ 299 h 465"/>
              <a:gd name="T98" fmla="*/ 26 w 407"/>
              <a:gd name="T99" fmla="*/ 294 h 465"/>
              <a:gd name="T100" fmla="*/ 26 w 407"/>
              <a:gd name="T101" fmla="*/ 280 h 46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7"/>
              <a:gd name="T154" fmla="*/ 0 h 465"/>
              <a:gd name="T155" fmla="*/ 407 w 407"/>
              <a:gd name="T156" fmla="*/ 465 h 46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7" h="465">
                <a:moveTo>
                  <a:pt x="26" y="280"/>
                </a:moveTo>
                <a:lnTo>
                  <a:pt x="25" y="278"/>
                </a:lnTo>
                <a:lnTo>
                  <a:pt x="21" y="278"/>
                </a:lnTo>
                <a:lnTo>
                  <a:pt x="19" y="278"/>
                </a:lnTo>
                <a:lnTo>
                  <a:pt x="17" y="278"/>
                </a:lnTo>
                <a:lnTo>
                  <a:pt x="15" y="273"/>
                </a:lnTo>
                <a:lnTo>
                  <a:pt x="17" y="271"/>
                </a:lnTo>
                <a:lnTo>
                  <a:pt x="19" y="269"/>
                </a:lnTo>
                <a:lnTo>
                  <a:pt x="19" y="263"/>
                </a:lnTo>
                <a:lnTo>
                  <a:pt x="21" y="261"/>
                </a:lnTo>
                <a:lnTo>
                  <a:pt x="17" y="257"/>
                </a:lnTo>
                <a:lnTo>
                  <a:pt x="21" y="255"/>
                </a:lnTo>
                <a:lnTo>
                  <a:pt x="21" y="250"/>
                </a:lnTo>
                <a:lnTo>
                  <a:pt x="25" y="250"/>
                </a:lnTo>
                <a:lnTo>
                  <a:pt x="26" y="250"/>
                </a:lnTo>
                <a:lnTo>
                  <a:pt x="26" y="248"/>
                </a:lnTo>
                <a:lnTo>
                  <a:pt x="28" y="246"/>
                </a:lnTo>
                <a:lnTo>
                  <a:pt x="30" y="244"/>
                </a:lnTo>
                <a:lnTo>
                  <a:pt x="34" y="242"/>
                </a:lnTo>
                <a:lnTo>
                  <a:pt x="34" y="240"/>
                </a:lnTo>
                <a:lnTo>
                  <a:pt x="36" y="238"/>
                </a:lnTo>
                <a:lnTo>
                  <a:pt x="36" y="234"/>
                </a:lnTo>
                <a:lnTo>
                  <a:pt x="36" y="232"/>
                </a:lnTo>
                <a:lnTo>
                  <a:pt x="38" y="232"/>
                </a:lnTo>
                <a:lnTo>
                  <a:pt x="38" y="228"/>
                </a:lnTo>
                <a:lnTo>
                  <a:pt x="38" y="227"/>
                </a:lnTo>
                <a:lnTo>
                  <a:pt x="38" y="223"/>
                </a:lnTo>
                <a:lnTo>
                  <a:pt x="40" y="221"/>
                </a:lnTo>
                <a:lnTo>
                  <a:pt x="42" y="215"/>
                </a:lnTo>
                <a:lnTo>
                  <a:pt x="40" y="213"/>
                </a:lnTo>
                <a:lnTo>
                  <a:pt x="42" y="213"/>
                </a:lnTo>
                <a:lnTo>
                  <a:pt x="48" y="209"/>
                </a:lnTo>
                <a:lnTo>
                  <a:pt x="49" y="205"/>
                </a:lnTo>
                <a:lnTo>
                  <a:pt x="49" y="203"/>
                </a:lnTo>
                <a:lnTo>
                  <a:pt x="55" y="202"/>
                </a:lnTo>
                <a:lnTo>
                  <a:pt x="59" y="200"/>
                </a:lnTo>
                <a:lnTo>
                  <a:pt x="61" y="200"/>
                </a:lnTo>
                <a:lnTo>
                  <a:pt x="69" y="196"/>
                </a:lnTo>
                <a:lnTo>
                  <a:pt x="69" y="192"/>
                </a:lnTo>
                <a:lnTo>
                  <a:pt x="69" y="190"/>
                </a:lnTo>
                <a:lnTo>
                  <a:pt x="67" y="188"/>
                </a:lnTo>
                <a:lnTo>
                  <a:pt x="63" y="184"/>
                </a:lnTo>
                <a:lnTo>
                  <a:pt x="63" y="182"/>
                </a:lnTo>
                <a:lnTo>
                  <a:pt x="61" y="180"/>
                </a:lnTo>
                <a:lnTo>
                  <a:pt x="59" y="179"/>
                </a:lnTo>
                <a:lnTo>
                  <a:pt x="57" y="179"/>
                </a:lnTo>
                <a:lnTo>
                  <a:pt x="57" y="177"/>
                </a:lnTo>
                <a:lnTo>
                  <a:pt x="59" y="173"/>
                </a:lnTo>
                <a:lnTo>
                  <a:pt x="57" y="169"/>
                </a:lnTo>
                <a:lnTo>
                  <a:pt x="55" y="167"/>
                </a:lnTo>
                <a:lnTo>
                  <a:pt x="57" y="167"/>
                </a:lnTo>
                <a:lnTo>
                  <a:pt x="55" y="159"/>
                </a:lnTo>
                <a:lnTo>
                  <a:pt x="55" y="155"/>
                </a:lnTo>
                <a:lnTo>
                  <a:pt x="53" y="155"/>
                </a:lnTo>
                <a:lnTo>
                  <a:pt x="51" y="155"/>
                </a:lnTo>
                <a:lnTo>
                  <a:pt x="51" y="150"/>
                </a:lnTo>
                <a:lnTo>
                  <a:pt x="49" y="146"/>
                </a:lnTo>
                <a:lnTo>
                  <a:pt x="49" y="142"/>
                </a:lnTo>
                <a:lnTo>
                  <a:pt x="49" y="140"/>
                </a:lnTo>
                <a:lnTo>
                  <a:pt x="49" y="136"/>
                </a:lnTo>
                <a:lnTo>
                  <a:pt x="51" y="136"/>
                </a:lnTo>
                <a:lnTo>
                  <a:pt x="51" y="132"/>
                </a:lnTo>
                <a:lnTo>
                  <a:pt x="53" y="131"/>
                </a:lnTo>
                <a:lnTo>
                  <a:pt x="51" y="127"/>
                </a:lnTo>
                <a:lnTo>
                  <a:pt x="53" y="127"/>
                </a:lnTo>
                <a:lnTo>
                  <a:pt x="55" y="127"/>
                </a:lnTo>
                <a:lnTo>
                  <a:pt x="57" y="127"/>
                </a:lnTo>
                <a:lnTo>
                  <a:pt x="57" y="125"/>
                </a:lnTo>
                <a:lnTo>
                  <a:pt x="59" y="121"/>
                </a:lnTo>
                <a:lnTo>
                  <a:pt x="57" y="115"/>
                </a:lnTo>
                <a:lnTo>
                  <a:pt x="59" y="111"/>
                </a:lnTo>
                <a:lnTo>
                  <a:pt x="57" y="104"/>
                </a:lnTo>
                <a:lnTo>
                  <a:pt x="55" y="98"/>
                </a:lnTo>
                <a:lnTo>
                  <a:pt x="57" y="96"/>
                </a:lnTo>
                <a:lnTo>
                  <a:pt x="59" y="94"/>
                </a:lnTo>
                <a:lnTo>
                  <a:pt x="59" y="92"/>
                </a:lnTo>
                <a:lnTo>
                  <a:pt x="59" y="90"/>
                </a:lnTo>
                <a:lnTo>
                  <a:pt x="59" y="88"/>
                </a:lnTo>
                <a:lnTo>
                  <a:pt x="59" y="86"/>
                </a:lnTo>
                <a:lnTo>
                  <a:pt x="59" y="83"/>
                </a:lnTo>
                <a:lnTo>
                  <a:pt x="59" y="81"/>
                </a:lnTo>
                <a:lnTo>
                  <a:pt x="61" y="75"/>
                </a:lnTo>
                <a:lnTo>
                  <a:pt x="63" y="73"/>
                </a:lnTo>
                <a:lnTo>
                  <a:pt x="61" y="69"/>
                </a:lnTo>
                <a:lnTo>
                  <a:pt x="59" y="63"/>
                </a:lnTo>
                <a:lnTo>
                  <a:pt x="61" y="59"/>
                </a:lnTo>
                <a:lnTo>
                  <a:pt x="61" y="58"/>
                </a:lnTo>
                <a:lnTo>
                  <a:pt x="63" y="56"/>
                </a:lnTo>
                <a:lnTo>
                  <a:pt x="69" y="54"/>
                </a:lnTo>
                <a:lnTo>
                  <a:pt x="71" y="54"/>
                </a:lnTo>
                <a:lnTo>
                  <a:pt x="74" y="54"/>
                </a:lnTo>
                <a:lnTo>
                  <a:pt x="78" y="58"/>
                </a:lnTo>
                <a:lnTo>
                  <a:pt x="84" y="56"/>
                </a:lnTo>
                <a:lnTo>
                  <a:pt x="86" y="58"/>
                </a:lnTo>
                <a:lnTo>
                  <a:pt x="86" y="59"/>
                </a:lnTo>
                <a:lnTo>
                  <a:pt x="86" y="61"/>
                </a:lnTo>
                <a:lnTo>
                  <a:pt x="86" y="63"/>
                </a:lnTo>
                <a:lnTo>
                  <a:pt x="90" y="67"/>
                </a:lnTo>
                <a:lnTo>
                  <a:pt x="92" y="69"/>
                </a:lnTo>
                <a:lnTo>
                  <a:pt x="96" y="67"/>
                </a:lnTo>
                <a:lnTo>
                  <a:pt x="99" y="61"/>
                </a:lnTo>
                <a:lnTo>
                  <a:pt x="103" y="58"/>
                </a:lnTo>
                <a:lnTo>
                  <a:pt x="105" y="56"/>
                </a:lnTo>
                <a:lnTo>
                  <a:pt x="113" y="11"/>
                </a:lnTo>
                <a:lnTo>
                  <a:pt x="115" y="0"/>
                </a:lnTo>
                <a:lnTo>
                  <a:pt x="182" y="13"/>
                </a:lnTo>
                <a:lnTo>
                  <a:pt x="203" y="17"/>
                </a:lnTo>
                <a:lnTo>
                  <a:pt x="220" y="21"/>
                </a:lnTo>
                <a:lnTo>
                  <a:pt x="272" y="29"/>
                </a:lnTo>
                <a:lnTo>
                  <a:pt x="307" y="36"/>
                </a:lnTo>
                <a:lnTo>
                  <a:pt x="322" y="38"/>
                </a:lnTo>
                <a:lnTo>
                  <a:pt x="324" y="38"/>
                </a:lnTo>
                <a:lnTo>
                  <a:pt x="351" y="44"/>
                </a:lnTo>
                <a:lnTo>
                  <a:pt x="407" y="52"/>
                </a:lnTo>
                <a:lnTo>
                  <a:pt x="395" y="125"/>
                </a:lnTo>
                <a:lnTo>
                  <a:pt x="384" y="202"/>
                </a:lnTo>
                <a:lnTo>
                  <a:pt x="380" y="227"/>
                </a:lnTo>
                <a:lnTo>
                  <a:pt x="370" y="286"/>
                </a:lnTo>
                <a:lnTo>
                  <a:pt x="364" y="328"/>
                </a:lnTo>
                <a:lnTo>
                  <a:pt x="359" y="361"/>
                </a:lnTo>
                <a:lnTo>
                  <a:pt x="357" y="384"/>
                </a:lnTo>
                <a:lnTo>
                  <a:pt x="343" y="465"/>
                </a:lnTo>
                <a:lnTo>
                  <a:pt x="255" y="451"/>
                </a:lnTo>
                <a:lnTo>
                  <a:pt x="217" y="445"/>
                </a:lnTo>
                <a:lnTo>
                  <a:pt x="199" y="436"/>
                </a:lnTo>
                <a:lnTo>
                  <a:pt x="84" y="367"/>
                </a:lnTo>
                <a:lnTo>
                  <a:pt x="0" y="315"/>
                </a:lnTo>
                <a:lnTo>
                  <a:pt x="1" y="307"/>
                </a:lnTo>
                <a:lnTo>
                  <a:pt x="9" y="299"/>
                </a:lnTo>
                <a:lnTo>
                  <a:pt x="11" y="299"/>
                </a:lnTo>
                <a:lnTo>
                  <a:pt x="17" y="301"/>
                </a:lnTo>
                <a:lnTo>
                  <a:pt x="17" y="299"/>
                </a:lnTo>
                <a:lnTo>
                  <a:pt x="19" y="301"/>
                </a:lnTo>
                <a:lnTo>
                  <a:pt x="19" y="299"/>
                </a:lnTo>
                <a:lnTo>
                  <a:pt x="21" y="299"/>
                </a:lnTo>
                <a:lnTo>
                  <a:pt x="23" y="299"/>
                </a:lnTo>
                <a:lnTo>
                  <a:pt x="23" y="298"/>
                </a:lnTo>
                <a:lnTo>
                  <a:pt x="23" y="296"/>
                </a:lnTo>
                <a:lnTo>
                  <a:pt x="26" y="294"/>
                </a:lnTo>
                <a:lnTo>
                  <a:pt x="28" y="288"/>
                </a:lnTo>
                <a:lnTo>
                  <a:pt x="28" y="284"/>
                </a:lnTo>
                <a:lnTo>
                  <a:pt x="26" y="280"/>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3" name="Freeform 41" descr="The state of Oklahoma shown on the United States map." title="OKlahoma"/>
          <p:cNvSpPr>
            <a:spLocks/>
          </p:cNvSpPr>
          <p:nvPr/>
        </p:nvSpPr>
        <p:spPr bwMode="auto">
          <a:xfrm>
            <a:off x="3361156" y="3443871"/>
            <a:ext cx="1119124" cy="590369"/>
          </a:xfrm>
          <a:custGeom>
            <a:avLst/>
            <a:gdLst>
              <a:gd name="T0" fmla="*/ 511 w 511"/>
              <a:gd name="T1" fmla="*/ 242 h 265"/>
              <a:gd name="T2" fmla="*/ 509 w 511"/>
              <a:gd name="T3" fmla="*/ 265 h 265"/>
              <a:gd name="T4" fmla="*/ 507 w 511"/>
              <a:gd name="T5" fmla="*/ 263 h 265"/>
              <a:gd name="T6" fmla="*/ 505 w 511"/>
              <a:gd name="T7" fmla="*/ 261 h 265"/>
              <a:gd name="T8" fmla="*/ 501 w 511"/>
              <a:gd name="T9" fmla="*/ 263 h 265"/>
              <a:gd name="T10" fmla="*/ 499 w 511"/>
              <a:gd name="T11" fmla="*/ 261 h 265"/>
              <a:gd name="T12" fmla="*/ 494 w 511"/>
              <a:gd name="T13" fmla="*/ 259 h 265"/>
              <a:gd name="T14" fmla="*/ 494 w 511"/>
              <a:gd name="T15" fmla="*/ 255 h 265"/>
              <a:gd name="T16" fmla="*/ 486 w 511"/>
              <a:gd name="T17" fmla="*/ 255 h 265"/>
              <a:gd name="T18" fmla="*/ 482 w 511"/>
              <a:gd name="T19" fmla="*/ 250 h 265"/>
              <a:gd name="T20" fmla="*/ 476 w 511"/>
              <a:gd name="T21" fmla="*/ 248 h 265"/>
              <a:gd name="T22" fmla="*/ 472 w 511"/>
              <a:gd name="T23" fmla="*/ 246 h 265"/>
              <a:gd name="T24" fmla="*/ 470 w 511"/>
              <a:gd name="T25" fmla="*/ 242 h 265"/>
              <a:gd name="T26" fmla="*/ 461 w 511"/>
              <a:gd name="T27" fmla="*/ 246 h 265"/>
              <a:gd name="T28" fmla="*/ 457 w 511"/>
              <a:gd name="T29" fmla="*/ 248 h 265"/>
              <a:gd name="T30" fmla="*/ 444 w 511"/>
              <a:gd name="T31" fmla="*/ 248 h 265"/>
              <a:gd name="T32" fmla="*/ 444 w 511"/>
              <a:gd name="T33" fmla="*/ 244 h 265"/>
              <a:gd name="T34" fmla="*/ 434 w 511"/>
              <a:gd name="T35" fmla="*/ 246 h 265"/>
              <a:gd name="T36" fmla="*/ 428 w 511"/>
              <a:gd name="T37" fmla="*/ 248 h 265"/>
              <a:gd name="T38" fmla="*/ 419 w 511"/>
              <a:gd name="T39" fmla="*/ 248 h 265"/>
              <a:gd name="T40" fmla="*/ 415 w 511"/>
              <a:gd name="T41" fmla="*/ 250 h 265"/>
              <a:gd name="T42" fmla="*/ 407 w 511"/>
              <a:gd name="T43" fmla="*/ 252 h 265"/>
              <a:gd name="T44" fmla="*/ 407 w 511"/>
              <a:gd name="T45" fmla="*/ 252 h 265"/>
              <a:gd name="T46" fmla="*/ 399 w 511"/>
              <a:gd name="T47" fmla="*/ 255 h 265"/>
              <a:gd name="T48" fmla="*/ 394 w 511"/>
              <a:gd name="T49" fmla="*/ 257 h 265"/>
              <a:gd name="T50" fmla="*/ 382 w 511"/>
              <a:gd name="T51" fmla="*/ 252 h 265"/>
              <a:gd name="T52" fmla="*/ 374 w 511"/>
              <a:gd name="T53" fmla="*/ 246 h 265"/>
              <a:gd name="T54" fmla="*/ 367 w 511"/>
              <a:gd name="T55" fmla="*/ 248 h 265"/>
              <a:gd name="T56" fmla="*/ 361 w 511"/>
              <a:gd name="T57" fmla="*/ 242 h 265"/>
              <a:gd name="T58" fmla="*/ 355 w 511"/>
              <a:gd name="T59" fmla="*/ 248 h 265"/>
              <a:gd name="T60" fmla="*/ 349 w 511"/>
              <a:gd name="T61" fmla="*/ 250 h 265"/>
              <a:gd name="T62" fmla="*/ 348 w 511"/>
              <a:gd name="T63" fmla="*/ 259 h 265"/>
              <a:gd name="T64" fmla="*/ 344 w 511"/>
              <a:gd name="T65" fmla="*/ 250 h 265"/>
              <a:gd name="T66" fmla="*/ 340 w 511"/>
              <a:gd name="T67" fmla="*/ 248 h 265"/>
              <a:gd name="T68" fmla="*/ 334 w 511"/>
              <a:gd name="T69" fmla="*/ 248 h 265"/>
              <a:gd name="T70" fmla="*/ 326 w 511"/>
              <a:gd name="T71" fmla="*/ 246 h 265"/>
              <a:gd name="T72" fmla="*/ 319 w 511"/>
              <a:gd name="T73" fmla="*/ 244 h 265"/>
              <a:gd name="T74" fmla="*/ 307 w 511"/>
              <a:gd name="T75" fmla="*/ 242 h 265"/>
              <a:gd name="T76" fmla="*/ 296 w 511"/>
              <a:gd name="T77" fmla="*/ 246 h 265"/>
              <a:gd name="T78" fmla="*/ 296 w 511"/>
              <a:gd name="T79" fmla="*/ 240 h 265"/>
              <a:gd name="T80" fmla="*/ 288 w 511"/>
              <a:gd name="T81" fmla="*/ 236 h 265"/>
              <a:gd name="T82" fmla="*/ 282 w 511"/>
              <a:gd name="T83" fmla="*/ 229 h 265"/>
              <a:gd name="T84" fmla="*/ 269 w 511"/>
              <a:gd name="T85" fmla="*/ 231 h 265"/>
              <a:gd name="T86" fmla="*/ 259 w 511"/>
              <a:gd name="T87" fmla="*/ 229 h 265"/>
              <a:gd name="T88" fmla="*/ 252 w 511"/>
              <a:gd name="T89" fmla="*/ 225 h 265"/>
              <a:gd name="T90" fmla="*/ 234 w 511"/>
              <a:gd name="T91" fmla="*/ 221 h 265"/>
              <a:gd name="T92" fmla="*/ 221 w 511"/>
              <a:gd name="T93" fmla="*/ 219 h 265"/>
              <a:gd name="T94" fmla="*/ 217 w 511"/>
              <a:gd name="T95" fmla="*/ 207 h 265"/>
              <a:gd name="T96" fmla="*/ 207 w 511"/>
              <a:gd name="T97" fmla="*/ 206 h 265"/>
              <a:gd name="T98" fmla="*/ 198 w 511"/>
              <a:gd name="T99" fmla="*/ 204 h 265"/>
              <a:gd name="T100" fmla="*/ 184 w 511"/>
              <a:gd name="T101" fmla="*/ 202 h 265"/>
              <a:gd name="T102" fmla="*/ 175 w 511"/>
              <a:gd name="T103" fmla="*/ 190 h 265"/>
              <a:gd name="T104" fmla="*/ 175 w 511"/>
              <a:gd name="T105" fmla="*/ 146 h 265"/>
              <a:gd name="T106" fmla="*/ 179 w 511"/>
              <a:gd name="T107" fmla="*/ 50 h 265"/>
              <a:gd name="T108" fmla="*/ 83 w 511"/>
              <a:gd name="T109" fmla="*/ 44 h 265"/>
              <a:gd name="T110" fmla="*/ 60 w 511"/>
              <a:gd name="T111" fmla="*/ 6 h 265"/>
              <a:gd name="T112" fmla="*/ 142 w 511"/>
              <a:gd name="T113" fmla="*/ 10 h 265"/>
              <a:gd name="T114" fmla="*/ 238 w 511"/>
              <a:gd name="T115" fmla="*/ 14 h 265"/>
              <a:gd name="T116" fmla="*/ 330 w 511"/>
              <a:gd name="T117" fmla="*/ 17 h 265"/>
              <a:gd name="T118" fmla="*/ 419 w 511"/>
              <a:gd name="T119" fmla="*/ 17 h 265"/>
              <a:gd name="T120" fmla="*/ 474 w 511"/>
              <a:gd name="T121" fmla="*/ 17 h 265"/>
              <a:gd name="T122" fmla="*/ 499 w 511"/>
              <a:gd name="T123" fmla="*/ 56 h 265"/>
              <a:gd name="T124" fmla="*/ 511 w 511"/>
              <a:gd name="T125" fmla="*/ 135 h 2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11"/>
              <a:gd name="T190" fmla="*/ 0 h 265"/>
              <a:gd name="T191" fmla="*/ 511 w 511"/>
              <a:gd name="T192" fmla="*/ 265 h 2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11" h="265">
                <a:moveTo>
                  <a:pt x="511" y="169"/>
                </a:moveTo>
                <a:lnTo>
                  <a:pt x="511" y="183"/>
                </a:lnTo>
                <a:lnTo>
                  <a:pt x="511" y="200"/>
                </a:lnTo>
                <a:lnTo>
                  <a:pt x="511" y="223"/>
                </a:lnTo>
                <a:lnTo>
                  <a:pt x="511" y="242"/>
                </a:lnTo>
                <a:lnTo>
                  <a:pt x="511" y="265"/>
                </a:lnTo>
                <a:lnTo>
                  <a:pt x="509" y="265"/>
                </a:lnTo>
                <a:lnTo>
                  <a:pt x="507" y="265"/>
                </a:lnTo>
                <a:lnTo>
                  <a:pt x="509" y="265"/>
                </a:lnTo>
                <a:lnTo>
                  <a:pt x="507" y="265"/>
                </a:lnTo>
                <a:lnTo>
                  <a:pt x="505" y="265"/>
                </a:lnTo>
                <a:lnTo>
                  <a:pt x="507" y="263"/>
                </a:lnTo>
                <a:lnTo>
                  <a:pt x="505" y="263"/>
                </a:lnTo>
                <a:lnTo>
                  <a:pt x="503" y="263"/>
                </a:lnTo>
                <a:lnTo>
                  <a:pt x="505" y="263"/>
                </a:lnTo>
                <a:lnTo>
                  <a:pt x="505" y="261"/>
                </a:lnTo>
                <a:lnTo>
                  <a:pt x="505" y="263"/>
                </a:lnTo>
                <a:lnTo>
                  <a:pt x="503" y="261"/>
                </a:lnTo>
                <a:lnTo>
                  <a:pt x="503" y="263"/>
                </a:lnTo>
                <a:lnTo>
                  <a:pt x="501" y="261"/>
                </a:lnTo>
                <a:lnTo>
                  <a:pt x="501" y="263"/>
                </a:lnTo>
                <a:lnTo>
                  <a:pt x="499" y="263"/>
                </a:lnTo>
                <a:lnTo>
                  <a:pt x="499" y="261"/>
                </a:lnTo>
                <a:lnTo>
                  <a:pt x="497" y="261"/>
                </a:lnTo>
                <a:lnTo>
                  <a:pt x="494" y="259"/>
                </a:lnTo>
                <a:lnTo>
                  <a:pt x="494" y="257"/>
                </a:lnTo>
                <a:lnTo>
                  <a:pt x="492" y="257"/>
                </a:lnTo>
                <a:lnTo>
                  <a:pt x="494" y="255"/>
                </a:lnTo>
                <a:lnTo>
                  <a:pt x="492" y="255"/>
                </a:lnTo>
                <a:lnTo>
                  <a:pt x="490" y="257"/>
                </a:lnTo>
                <a:lnTo>
                  <a:pt x="488" y="257"/>
                </a:lnTo>
                <a:lnTo>
                  <a:pt x="486" y="255"/>
                </a:lnTo>
                <a:lnTo>
                  <a:pt x="484" y="254"/>
                </a:lnTo>
                <a:lnTo>
                  <a:pt x="484" y="252"/>
                </a:lnTo>
                <a:lnTo>
                  <a:pt x="482" y="252"/>
                </a:lnTo>
                <a:lnTo>
                  <a:pt x="482" y="250"/>
                </a:lnTo>
                <a:lnTo>
                  <a:pt x="480" y="250"/>
                </a:lnTo>
                <a:lnTo>
                  <a:pt x="480" y="248"/>
                </a:lnTo>
                <a:lnTo>
                  <a:pt x="478" y="250"/>
                </a:lnTo>
                <a:lnTo>
                  <a:pt x="478" y="248"/>
                </a:lnTo>
                <a:lnTo>
                  <a:pt x="476" y="248"/>
                </a:lnTo>
                <a:lnTo>
                  <a:pt x="474" y="246"/>
                </a:lnTo>
                <a:lnTo>
                  <a:pt x="474" y="244"/>
                </a:lnTo>
                <a:lnTo>
                  <a:pt x="472" y="246"/>
                </a:lnTo>
                <a:lnTo>
                  <a:pt x="472" y="244"/>
                </a:lnTo>
                <a:lnTo>
                  <a:pt x="470" y="244"/>
                </a:lnTo>
                <a:lnTo>
                  <a:pt x="470" y="242"/>
                </a:lnTo>
                <a:lnTo>
                  <a:pt x="469" y="242"/>
                </a:lnTo>
                <a:lnTo>
                  <a:pt x="463" y="240"/>
                </a:lnTo>
                <a:lnTo>
                  <a:pt x="463" y="244"/>
                </a:lnTo>
                <a:lnTo>
                  <a:pt x="463" y="246"/>
                </a:lnTo>
                <a:lnTo>
                  <a:pt x="461" y="246"/>
                </a:lnTo>
                <a:lnTo>
                  <a:pt x="461" y="244"/>
                </a:lnTo>
                <a:lnTo>
                  <a:pt x="461" y="246"/>
                </a:lnTo>
                <a:lnTo>
                  <a:pt x="459" y="248"/>
                </a:lnTo>
                <a:lnTo>
                  <a:pt x="457" y="246"/>
                </a:lnTo>
                <a:lnTo>
                  <a:pt x="457" y="248"/>
                </a:lnTo>
                <a:lnTo>
                  <a:pt x="449" y="248"/>
                </a:lnTo>
                <a:lnTo>
                  <a:pt x="447" y="248"/>
                </a:lnTo>
                <a:lnTo>
                  <a:pt x="446" y="246"/>
                </a:lnTo>
                <a:lnTo>
                  <a:pt x="444" y="248"/>
                </a:lnTo>
                <a:lnTo>
                  <a:pt x="444" y="246"/>
                </a:lnTo>
                <a:lnTo>
                  <a:pt x="446" y="246"/>
                </a:lnTo>
                <a:lnTo>
                  <a:pt x="444" y="246"/>
                </a:lnTo>
                <a:lnTo>
                  <a:pt x="444" y="244"/>
                </a:lnTo>
                <a:lnTo>
                  <a:pt x="440" y="242"/>
                </a:lnTo>
                <a:lnTo>
                  <a:pt x="440" y="244"/>
                </a:lnTo>
                <a:lnTo>
                  <a:pt x="434" y="246"/>
                </a:lnTo>
                <a:lnTo>
                  <a:pt x="432" y="246"/>
                </a:lnTo>
                <a:lnTo>
                  <a:pt x="430" y="246"/>
                </a:lnTo>
                <a:lnTo>
                  <a:pt x="430" y="248"/>
                </a:lnTo>
                <a:lnTo>
                  <a:pt x="430" y="250"/>
                </a:lnTo>
                <a:lnTo>
                  <a:pt x="428" y="248"/>
                </a:lnTo>
                <a:lnTo>
                  <a:pt x="426" y="250"/>
                </a:lnTo>
                <a:lnTo>
                  <a:pt x="421" y="246"/>
                </a:lnTo>
                <a:lnTo>
                  <a:pt x="419" y="248"/>
                </a:lnTo>
                <a:lnTo>
                  <a:pt x="417" y="250"/>
                </a:lnTo>
                <a:lnTo>
                  <a:pt x="417" y="248"/>
                </a:lnTo>
                <a:lnTo>
                  <a:pt x="417" y="250"/>
                </a:lnTo>
                <a:lnTo>
                  <a:pt x="415" y="250"/>
                </a:lnTo>
                <a:lnTo>
                  <a:pt x="413" y="250"/>
                </a:lnTo>
                <a:lnTo>
                  <a:pt x="411" y="250"/>
                </a:lnTo>
                <a:lnTo>
                  <a:pt x="409" y="252"/>
                </a:lnTo>
                <a:lnTo>
                  <a:pt x="407" y="252"/>
                </a:lnTo>
                <a:lnTo>
                  <a:pt x="405" y="252"/>
                </a:lnTo>
                <a:lnTo>
                  <a:pt x="405" y="254"/>
                </a:lnTo>
                <a:lnTo>
                  <a:pt x="407" y="252"/>
                </a:lnTo>
                <a:lnTo>
                  <a:pt x="407" y="254"/>
                </a:lnTo>
                <a:lnTo>
                  <a:pt x="405" y="255"/>
                </a:lnTo>
                <a:lnTo>
                  <a:pt x="405" y="257"/>
                </a:lnTo>
                <a:lnTo>
                  <a:pt x="403" y="257"/>
                </a:lnTo>
                <a:lnTo>
                  <a:pt x="399" y="255"/>
                </a:lnTo>
                <a:lnTo>
                  <a:pt x="397" y="255"/>
                </a:lnTo>
                <a:lnTo>
                  <a:pt x="397" y="259"/>
                </a:lnTo>
                <a:lnTo>
                  <a:pt x="397" y="261"/>
                </a:lnTo>
                <a:lnTo>
                  <a:pt x="396" y="261"/>
                </a:lnTo>
                <a:lnTo>
                  <a:pt x="394" y="257"/>
                </a:lnTo>
                <a:lnTo>
                  <a:pt x="390" y="254"/>
                </a:lnTo>
                <a:lnTo>
                  <a:pt x="386" y="255"/>
                </a:lnTo>
                <a:lnTo>
                  <a:pt x="386" y="254"/>
                </a:lnTo>
                <a:lnTo>
                  <a:pt x="384" y="252"/>
                </a:lnTo>
                <a:lnTo>
                  <a:pt x="382" y="252"/>
                </a:lnTo>
                <a:lnTo>
                  <a:pt x="378" y="250"/>
                </a:lnTo>
                <a:lnTo>
                  <a:pt x="378" y="248"/>
                </a:lnTo>
                <a:lnTo>
                  <a:pt x="380" y="246"/>
                </a:lnTo>
                <a:lnTo>
                  <a:pt x="374" y="244"/>
                </a:lnTo>
                <a:lnTo>
                  <a:pt x="374" y="246"/>
                </a:lnTo>
                <a:lnTo>
                  <a:pt x="373" y="250"/>
                </a:lnTo>
                <a:lnTo>
                  <a:pt x="373" y="252"/>
                </a:lnTo>
                <a:lnTo>
                  <a:pt x="371" y="252"/>
                </a:lnTo>
                <a:lnTo>
                  <a:pt x="367" y="248"/>
                </a:lnTo>
                <a:lnTo>
                  <a:pt x="365" y="250"/>
                </a:lnTo>
                <a:lnTo>
                  <a:pt x="363" y="248"/>
                </a:lnTo>
                <a:lnTo>
                  <a:pt x="361" y="244"/>
                </a:lnTo>
                <a:lnTo>
                  <a:pt x="361" y="242"/>
                </a:lnTo>
                <a:lnTo>
                  <a:pt x="359" y="242"/>
                </a:lnTo>
                <a:lnTo>
                  <a:pt x="357" y="242"/>
                </a:lnTo>
                <a:lnTo>
                  <a:pt x="355" y="242"/>
                </a:lnTo>
                <a:lnTo>
                  <a:pt x="355" y="248"/>
                </a:lnTo>
                <a:lnTo>
                  <a:pt x="353" y="250"/>
                </a:lnTo>
                <a:lnTo>
                  <a:pt x="349" y="250"/>
                </a:lnTo>
                <a:lnTo>
                  <a:pt x="351" y="252"/>
                </a:lnTo>
                <a:lnTo>
                  <a:pt x="349" y="252"/>
                </a:lnTo>
                <a:lnTo>
                  <a:pt x="349" y="257"/>
                </a:lnTo>
                <a:lnTo>
                  <a:pt x="348" y="259"/>
                </a:lnTo>
                <a:lnTo>
                  <a:pt x="346" y="257"/>
                </a:lnTo>
                <a:lnTo>
                  <a:pt x="342" y="255"/>
                </a:lnTo>
                <a:lnTo>
                  <a:pt x="342" y="252"/>
                </a:lnTo>
                <a:lnTo>
                  <a:pt x="342" y="250"/>
                </a:lnTo>
                <a:lnTo>
                  <a:pt x="344" y="250"/>
                </a:lnTo>
                <a:lnTo>
                  <a:pt x="344" y="248"/>
                </a:lnTo>
                <a:lnTo>
                  <a:pt x="344" y="246"/>
                </a:lnTo>
                <a:lnTo>
                  <a:pt x="342" y="246"/>
                </a:lnTo>
                <a:lnTo>
                  <a:pt x="340" y="246"/>
                </a:lnTo>
                <a:lnTo>
                  <a:pt x="340" y="248"/>
                </a:lnTo>
                <a:lnTo>
                  <a:pt x="338" y="248"/>
                </a:lnTo>
                <a:lnTo>
                  <a:pt x="336" y="246"/>
                </a:lnTo>
                <a:lnTo>
                  <a:pt x="334" y="248"/>
                </a:lnTo>
                <a:lnTo>
                  <a:pt x="332" y="250"/>
                </a:lnTo>
                <a:lnTo>
                  <a:pt x="328" y="252"/>
                </a:lnTo>
                <a:lnTo>
                  <a:pt x="326" y="250"/>
                </a:lnTo>
                <a:lnTo>
                  <a:pt x="326" y="246"/>
                </a:lnTo>
                <a:lnTo>
                  <a:pt x="325" y="244"/>
                </a:lnTo>
                <a:lnTo>
                  <a:pt x="323" y="244"/>
                </a:lnTo>
                <a:lnTo>
                  <a:pt x="321" y="244"/>
                </a:lnTo>
                <a:lnTo>
                  <a:pt x="319" y="246"/>
                </a:lnTo>
                <a:lnTo>
                  <a:pt x="319" y="244"/>
                </a:lnTo>
                <a:lnTo>
                  <a:pt x="317" y="240"/>
                </a:lnTo>
                <a:lnTo>
                  <a:pt x="313" y="238"/>
                </a:lnTo>
                <a:lnTo>
                  <a:pt x="311" y="240"/>
                </a:lnTo>
                <a:lnTo>
                  <a:pt x="309" y="242"/>
                </a:lnTo>
                <a:lnTo>
                  <a:pt x="307" y="242"/>
                </a:lnTo>
                <a:lnTo>
                  <a:pt x="305" y="246"/>
                </a:lnTo>
                <a:lnTo>
                  <a:pt x="301" y="248"/>
                </a:lnTo>
                <a:lnTo>
                  <a:pt x="298" y="246"/>
                </a:lnTo>
                <a:lnTo>
                  <a:pt x="296" y="246"/>
                </a:lnTo>
                <a:lnTo>
                  <a:pt x="294" y="244"/>
                </a:lnTo>
                <a:lnTo>
                  <a:pt x="296" y="242"/>
                </a:lnTo>
                <a:lnTo>
                  <a:pt x="296" y="240"/>
                </a:lnTo>
                <a:lnTo>
                  <a:pt x="294" y="236"/>
                </a:lnTo>
                <a:lnTo>
                  <a:pt x="292" y="238"/>
                </a:lnTo>
                <a:lnTo>
                  <a:pt x="290" y="238"/>
                </a:lnTo>
                <a:lnTo>
                  <a:pt x="288" y="236"/>
                </a:lnTo>
                <a:lnTo>
                  <a:pt x="286" y="232"/>
                </a:lnTo>
                <a:lnTo>
                  <a:pt x="288" y="227"/>
                </a:lnTo>
                <a:lnTo>
                  <a:pt x="286" y="227"/>
                </a:lnTo>
                <a:lnTo>
                  <a:pt x="284" y="227"/>
                </a:lnTo>
                <a:lnTo>
                  <a:pt x="282" y="229"/>
                </a:lnTo>
                <a:lnTo>
                  <a:pt x="277" y="229"/>
                </a:lnTo>
                <a:lnTo>
                  <a:pt x="273" y="227"/>
                </a:lnTo>
                <a:lnTo>
                  <a:pt x="271" y="227"/>
                </a:lnTo>
                <a:lnTo>
                  <a:pt x="269" y="229"/>
                </a:lnTo>
                <a:lnTo>
                  <a:pt x="269" y="231"/>
                </a:lnTo>
                <a:lnTo>
                  <a:pt x="267" y="232"/>
                </a:lnTo>
                <a:lnTo>
                  <a:pt x="265" y="232"/>
                </a:lnTo>
                <a:lnTo>
                  <a:pt x="263" y="232"/>
                </a:lnTo>
                <a:lnTo>
                  <a:pt x="259" y="229"/>
                </a:lnTo>
                <a:lnTo>
                  <a:pt x="257" y="227"/>
                </a:lnTo>
                <a:lnTo>
                  <a:pt x="255" y="225"/>
                </a:lnTo>
                <a:lnTo>
                  <a:pt x="253" y="225"/>
                </a:lnTo>
                <a:lnTo>
                  <a:pt x="252" y="225"/>
                </a:lnTo>
                <a:lnTo>
                  <a:pt x="250" y="227"/>
                </a:lnTo>
                <a:lnTo>
                  <a:pt x="246" y="227"/>
                </a:lnTo>
                <a:lnTo>
                  <a:pt x="244" y="225"/>
                </a:lnTo>
                <a:lnTo>
                  <a:pt x="238" y="223"/>
                </a:lnTo>
                <a:lnTo>
                  <a:pt x="234" y="221"/>
                </a:lnTo>
                <a:lnTo>
                  <a:pt x="232" y="221"/>
                </a:lnTo>
                <a:lnTo>
                  <a:pt x="230" y="221"/>
                </a:lnTo>
                <a:lnTo>
                  <a:pt x="227" y="219"/>
                </a:lnTo>
                <a:lnTo>
                  <a:pt x="225" y="221"/>
                </a:lnTo>
                <a:lnTo>
                  <a:pt x="221" y="219"/>
                </a:lnTo>
                <a:lnTo>
                  <a:pt x="219" y="215"/>
                </a:lnTo>
                <a:lnTo>
                  <a:pt x="221" y="213"/>
                </a:lnTo>
                <a:lnTo>
                  <a:pt x="219" y="211"/>
                </a:lnTo>
                <a:lnTo>
                  <a:pt x="217" y="207"/>
                </a:lnTo>
                <a:lnTo>
                  <a:pt x="217" y="206"/>
                </a:lnTo>
                <a:lnTo>
                  <a:pt x="213" y="204"/>
                </a:lnTo>
                <a:lnTo>
                  <a:pt x="209" y="202"/>
                </a:lnTo>
                <a:lnTo>
                  <a:pt x="209" y="204"/>
                </a:lnTo>
                <a:lnTo>
                  <a:pt x="207" y="206"/>
                </a:lnTo>
                <a:lnTo>
                  <a:pt x="207" y="207"/>
                </a:lnTo>
                <a:lnTo>
                  <a:pt x="205" y="207"/>
                </a:lnTo>
                <a:lnTo>
                  <a:pt x="204" y="206"/>
                </a:lnTo>
                <a:lnTo>
                  <a:pt x="202" y="204"/>
                </a:lnTo>
                <a:lnTo>
                  <a:pt x="198" y="204"/>
                </a:lnTo>
                <a:lnTo>
                  <a:pt x="196" y="206"/>
                </a:lnTo>
                <a:lnTo>
                  <a:pt x="196" y="207"/>
                </a:lnTo>
                <a:lnTo>
                  <a:pt x="190" y="206"/>
                </a:lnTo>
                <a:lnTo>
                  <a:pt x="184" y="202"/>
                </a:lnTo>
                <a:lnTo>
                  <a:pt x="182" y="196"/>
                </a:lnTo>
                <a:lnTo>
                  <a:pt x="181" y="196"/>
                </a:lnTo>
                <a:lnTo>
                  <a:pt x="179" y="192"/>
                </a:lnTo>
                <a:lnTo>
                  <a:pt x="177" y="190"/>
                </a:lnTo>
                <a:lnTo>
                  <a:pt x="175" y="190"/>
                </a:lnTo>
                <a:lnTo>
                  <a:pt x="173" y="192"/>
                </a:lnTo>
                <a:lnTo>
                  <a:pt x="173" y="179"/>
                </a:lnTo>
                <a:lnTo>
                  <a:pt x="173" y="158"/>
                </a:lnTo>
                <a:lnTo>
                  <a:pt x="175" y="146"/>
                </a:lnTo>
                <a:lnTo>
                  <a:pt x="175" y="129"/>
                </a:lnTo>
                <a:lnTo>
                  <a:pt x="175" y="113"/>
                </a:lnTo>
                <a:lnTo>
                  <a:pt x="177" y="94"/>
                </a:lnTo>
                <a:lnTo>
                  <a:pt x="177" y="81"/>
                </a:lnTo>
                <a:lnTo>
                  <a:pt x="179" y="50"/>
                </a:lnTo>
                <a:lnTo>
                  <a:pt x="179" y="48"/>
                </a:lnTo>
                <a:lnTo>
                  <a:pt x="146" y="48"/>
                </a:lnTo>
                <a:lnTo>
                  <a:pt x="121" y="46"/>
                </a:lnTo>
                <a:lnTo>
                  <a:pt x="113" y="46"/>
                </a:lnTo>
                <a:lnTo>
                  <a:pt x="83" y="44"/>
                </a:lnTo>
                <a:lnTo>
                  <a:pt x="58" y="42"/>
                </a:lnTo>
                <a:lnTo>
                  <a:pt x="50" y="42"/>
                </a:lnTo>
                <a:lnTo>
                  <a:pt x="0" y="39"/>
                </a:lnTo>
                <a:lnTo>
                  <a:pt x="4" y="0"/>
                </a:lnTo>
                <a:lnTo>
                  <a:pt x="60" y="6"/>
                </a:lnTo>
                <a:lnTo>
                  <a:pt x="61" y="6"/>
                </a:lnTo>
                <a:lnTo>
                  <a:pt x="88" y="8"/>
                </a:lnTo>
                <a:lnTo>
                  <a:pt x="117" y="8"/>
                </a:lnTo>
                <a:lnTo>
                  <a:pt x="125" y="10"/>
                </a:lnTo>
                <a:lnTo>
                  <a:pt x="142" y="10"/>
                </a:lnTo>
                <a:lnTo>
                  <a:pt x="175" y="12"/>
                </a:lnTo>
                <a:lnTo>
                  <a:pt x="181" y="12"/>
                </a:lnTo>
                <a:lnTo>
                  <a:pt x="207" y="14"/>
                </a:lnTo>
                <a:lnTo>
                  <a:pt x="213" y="14"/>
                </a:lnTo>
                <a:lnTo>
                  <a:pt x="238" y="14"/>
                </a:lnTo>
                <a:lnTo>
                  <a:pt x="267" y="15"/>
                </a:lnTo>
                <a:lnTo>
                  <a:pt x="278" y="15"/>
                </a:lnTo>
                <a:lnTo>
                  <a:pt x="292" y="15"/>
                </a:lnTo>
                <a:lnTo>
                  <a:pt x="309" y="15"/>
                </a:lnTo>
                <a:lnTo>
                  <a:pt x="330" y="17"/>
                </a:lnTo>
                <a:lnTo>
                  <a:pt x="349" y="17"/>
                </a:lnTo>
                <a:lnTo>
                  <a:pt x="373" y="17"/>
                </a:lnTo>
                <a:lnTo>
                  <a:pt x="386" y="17"/>
                </a:lnTo>
                <a:lnTo>
                  <a:pt x="417" y="17"/>
                </a:lnTo>
                <a:lnTo>
                  <a:pt x="419" y="17"/>
                </a:lnTo>
                <a:lnTo>
                  <a:pt x="428" y="17"/>
                </a:lnTo>
                <a:lnTo>
                  <a:pt x="444" y="17"/>
                </a:lnTo>
                <a:lnTo>
                  <a:pt x="451" y="17"/>
                </a:lnTo>
                <a:lnTo>
                  <a:pt x="470" y="17"/>
                </a:lnTo>
                <a:lnTo>
                  <a:pt x="474" y="17"/>
                </a:lnTo>
                <a:lnTo>
                  <a:pt x="497" y="17"/>
                </a:lnTo>
                <a:lnTo>
                  <a:pt x="497" y="35"/>
                </a:lnTo>
                <a:lnTo>
                  <a:pt x="497" y="40"/>
                </a:lnTo>
                <a:lnTo>
                  <a:pt x="499" y="54"/>
                </a:lnTo>
                <a:lnTo>
                  <a:pt x="499" y="56"/>
                </a:lnTo>
                <a:lnTo>
                  <a:pt x="503" y="79"/>
                </a:lnTo>
                <a:lnTo>
                  <a:pt x="503" y="83"/>
                </a:lnTo>
                <a:lnTo>
                  <a:pt x="507" y="108"/>
                </a:lnTo>
                <a:lnTo>
                  <a:pt x="509" y="117"/>
                </a:lnTo>
                <a:lnTo>
                  <a:pt x="511" y="135"/>
                </a:lnTo>
                <a:lnTo>
                  <a:pt x="511" y="169"/>
                </a:lnTo>
                <a:close/>
              </a:path>
            </a:pathLst>
          </a:custGeom>
          <a:solidFill>
            <a:srgbClr val="58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4" name="Freeform 42" descr="This is the state of Virginia shown in a map of the United States." title="Virginai"/>
          <p:cNvSpPr>
            <a:spLocks noEditPoints="1"/>
          </p:cNvSpPr>
          <p:nvPr/>
        </p:nvSpPr>
        <p:spPr bwMode="auto">
          <a:xfrm>
            <a:off x="5820600" y="3247824"/>
            <a:ext cx="1145404" cy="507940"/>
          </a:xfrm>
          <a:custGeom>
            <a:avLst/>
            <a:gdLst>
              <a:gd name="T0" fmla="*/ 4 w 523"/>
              <a:gd name="T1" fmla="*/ 186 h 228"/>
              <a:gd name="T2" fmla="*/ 16 w 523"/>
              <a:gd name="T3" fmla="*/ 178 h 228"/>
              <a:gd name="T4" fmla="*/ 21 w 523"/>
              <a:gd name="T5" fmla="*/ 165 h 228"/>
              <a:gd name="T6" fmla="*/ 41 w 523"/>
              <a:gd name="T7" fmla="*/ 159 h 228"/>
              <a:gd name="T8" fmla="*/ 56 w 523"/>
              <a:gd name="T9" fmla="*/ 150 h 228"/>
              <a:gd name="T10" fmla="*/ 64 w 523"/>
              <a:gd name="T11" fmla="*/ 140 h 228"/>
              <a:gd name="T12" fmla="*/ 77 w 523"/>
              <a:gd name="T13" fmla="*/ 130 h 228"/>
              <a:gd name="T14" fmla="*/ 83 w 523"/>
              <a:gd name="T15" fmla="*/ 123 h 228"/>
              <a:gd name="T16" fmla="*/ 92 w 523"/>
              <a:gd name="T17" fmla="*/ 115 h 228"/>
              <a:gd name="T18" fmla="*/ 98 w 523"/>
              <a:gd name="T19" fmla="*/ 119 h 228"/>
              <a:gd name="T20" fmla="*/ 112 w 523"/>
              <a:gd name="T21" fmla="*/ 105 h 228"/>
              <a:gd name="T22" fmla="*/ 125 w 523"/>
              <a:gd name="T23" fmla="*/ 102 h 228"/>
              <a:gd name="T24" fmla="*/ 142 w 523"/>
              <a:gd name="T25" fmla="*/ 84 h 228"/>
              <a:gd name="T26" fmla="*/ 140 w 523"/>
              <a:gd name="T27" fmla="*/ 65 h 228"/>
              <a:gd name="T28" fmla="*/ 213 w 523"/>
              <a:gd name="T29" fmla="*/ 55 h 228"/>
              <a:gd name="T30" fmla="*/ 284 w 523"/>
              <a:gd name="T31" fmla="*/ 42 h 228"/>
              <a:gd name="T32" fmla="*/ 338 w 523"/>
              <a:gd name="T33" fmla="*/ 32 h 228"/>
              <a:gd name="T34" fmla="*/ 404 w 523"/>
              <a:gd name="T35" fmla="*/ 17 h 228"/>
              <a:gd name="T36" fmla="*/ 453 w 523"/>
              <a:gd name="T37" fmla="*/ 7 h 228"/>
              <a:gd name="T38" fmla="*/ 475 w 523"/>
              <a:gd name="T39" fmla="*/ 11 h 228"/>
              <a:gd name="T40" fmla="*/ 480 w 523"/>
              <a:gd name="T41" fmla="*/ 15 h 228"/>
              <a:gd name="T42" fmla="*/ 480 w 523"/>
              <a:gd name="T43" fmla="*/ 23 h 228"/>
              <a:gd name="T44" fmla="*/ 465 w 523"/>
              <a:gd name="T45" fmla="*/ 23 h 228"/>
              <a:gd name="T46" fmla="*/ 461 w 523"/>
              <a:gd name="T47" fmla="*/ 31 h 228"/>
              <a:gd name="T48" fmla="*/ 446 w 523"/>
              <a:gd name="T49" fmla="*/ 50 h 228"/>
              <a:gd name="T50" fmla="*/ 436 w 523"/>
              <a:gd name="T51" fmla="*/ 31 h 228"/>
              <a:gd name="T52" fmla="*/ 434 w 523"/>
              <a:gd name="T53" fmla="*/ 34 h 228"/>
              <a:gd name="T54" fmla="*/ 457 w 523"/>
              <a:gd name="T55" fmla="*/ 50 h 228"/>
              <a:gd name="T56" fmla="*/ 480 w 523"/>
              <a:gd name="T57" fmla="*/ 61 h 228"/>
              <a:gd name="T58" fmla="*/ 484 w 523"/>
              <a:gd name="T59" fmla="*/ 50 h 228"/>
              <a:gd name="T60" fmla="*/ 494 w 523"/>
              <a:gd name="T61" fmla="*/ 67 h 228"/>
              <a:gd name="T62" fmla="*/ 463 w 523"/>
              <a:gd name="T63" fmla="*/ 84 h 228"/>
              <a:gd name="T64" fmla="*/ 453 w 523"/>
              <a:gd name="T65" fmla="*/ 90 h 228"/>
              <a:gd name="T66" fmla="*/ 457 w 523"/>
              <a:gd name="T67" fmla="*/ 103 h 228"/>
              <a:gd name="T68" fmla="*/ 459 w 523"/>
              <a:gd name="T69" fmla="*/ 113 h 228"/>
              <a:gd name="T70" fmla="*/ 442 w 523"/>
              <a:gd name="T71" fmla="*/ 121 h 228"/>
              <a:gd name="T72" fmla="*/ 446 w 523"/>
              <a:gd name="T73" fmla="*/ 130 h 228"/>
              <a:gd name="T74" fmla="*/ 475 w 523"/>
              <a:gd name="T75" fmla="*/ 123 h 228"/>
              <a:gd name="T76" fmla="*/ 465 w 523"/>
              <a:gd name="T77" fmla="*/ 142 h 228"/>
              <a:gd name="T78" fmla="*/ 415 w 523"/>
              <a:gd name="T79" fmla="*/ 175 h 228"/>
              <a:gd name="T80" fmla="*/ 400 w 523"/>
              <a:gd name="T81" fmla="*/ 198 h 228"/>
              <a:gd name="T82" fmla="*/ 394 w 523"/>
              <a:gd name="T83" fmla="*/ 219 h 228"/>
              <a:gd name="T84" fmla="*/ 298 w 523"/>
              <a:gd name="T85" fmla="*/ 184 h 228"/>
              <a:gd name="T86" fmla="*/ 229 w 523"/>
              <a:gd name="T87" fmla="*/ 184 h 228"/>
              <a:gd name="T88" fmla="*/ 204 w 523"/>
              <a:gd name="T89" fmla="*/ 167 h 228"/>
              <a:gd name="T90" fmla="*/ 196 w 523"/>
              <a:gd name="T91" fmla="*/ 165 h 228"/>
              <a:gd name="T92" fmla="*/ 140 w 523"/>
              <a:gd name="T93" fmla="*/ 171 h 228"/>
              <a:gd name="T94" fmla="*/ 117 w 523"/>
              <a:gd name="T95" fmla="*/ 175 h 228"/>
              <a:gd name="T96" fmla="*/ 108 w 523"/>
              <a:gd name="T97" fmla="*/ 178 h 228"/>
              <a:gd name="T98" fmla="*/ 98 w 523"/>
              <a:gd name="T99" fmla="*/ 184 h 228"/>
              <a:gd name="T100" fmla="*/ 50 w 523"/>
              <a:gd name="T101" fmla="*/ 199 h 228"/>
              <a:gd name="T102" fmla="*/ 473 w 523"/>
              <a:gd name="T103" fmla="*/ 2 h 228"/>
              <a:gd name="T104" fmla="*/ 471 w 523"/>
              <a:gd name="T105" fmla="*/ 2 h 228"/>
              <a:gd name="T106" fmla="*/ 498 w 523"/>
              <a:gd name="T107" fmla="*/ 34 h 228"/>
              <a:gd name="T108" fmla="*/ 513 w 523"/>
              <a:gd name="T109" fmla="*/ 52 h 228"/>
              <a:gd name="T110" fmla="*/ 523 w 523"/>
              <a:gd name="T111" fmla="*/ 86 h 228"/>
              <a:gd name="T112" fmla="*/ 503 w 523"/>
              <a:gd name="T113" fmla="*/ 100 h 228"/>
              <a:gd name="T114" fmla="*/ 496 w 523"/>
              <a:gd name="T115" fmla="*/ 109 h 228"/>
              <a:gd name="T116" fmla="*/ 477 w 523"/>
              <a:gd name="T117" fmla="*/ 138 h 2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23"/>
              <a:gd name="T178" fmla="*/ 0 h 228"/>
              <a:gd name="T179" fmla="*/ 523 w 523"/>
              <a:gd name="T180" fmla="*/ 228 h 22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23" h="228">
                <a:moveTo>
                  <a:pt x="21" y="203"/>
                </a:moveTo>
                <a:lnTo>
                  <a:pt x="14" y="205"/>
                </a:lnTo>
                <a:lnTo>
                  <a:pt x="0" y="205"/>
                </a:lnTo>
                <a:lnTo>
                  <a:pt x="0" y="190"/>
                </a:lnTo>
                <a:lnTo>
                  <a:pt x="4" y="186"/>
                </a:lnTo>
                <a:lnTo>
                  <a:pt x="8" y="186"/>
                </a:lnTo>
                <a:lnTo>
                  <a:pt x="12" y="186"/>
                </a:lnTo>
                <a:lnTo>
                  <a:pt x="16" y="182"/>
                </a:lnTo>
                <a:lnTo>
                  <a:pt x="16" y="178"/>
                </a:lnTo>
                <a:lnTo>
                  <a:pt x="16" y="175"/>
                </a:lnTo>
                <a:lnTo>
                  <a:pt x="16" y="173"/>
                </a:lnTo>
                <a:lnTo>
                  <a:pt x="18" y="169"/>
                </a:lnTo>
                <a:lnTo>
                  <a:pt x="21" y="167"/>
                </a:lnTo>
                <a:lnTo>
                  <a:pt x="21" y="165"/>
                </a:lnTo>
                <a:lnTo>
                  <a:pt x="25" y="163"/>
                </a:lnTo>
                <a:lnTo>
                  <a:pt x="27" y="161"/>
                </a:lnTo>
                <a:lnTo>
                  <a:pt x="35" y="159"/>
                </a:lnTo>
                <a:lnTo>
                  <a:pt x="37" y="157"/>
                </a:lnTo>
                <a:lnTo>
                  <a:pt x="41" y="159"/>
                </a:lnTo>
                <a:lnTo>
                  <a:pt x="44" y="157"/>
                </a:lnTo>
                <a:lnTo>
                  <a:pt x="46" y="155"/>
                </a:lnTo>
                <a:lnTo>
                  <a:pt x="50" y="151"/>
                </a:lnTo>
                <a:lnTo>
                  <a:pt x="52" y="150"/>
                </a:lnTo>
                <a:lnTo>
                  <a:pt x="56" y="150"/>
                </a:lnTo>
                <a:lnTo>
                  <a:pt x="58" y="146"/>
                </a:lnTo>
                <a:lnTo>
                  <a:pt x="58" y="144"/>
                </a:lnTo>
                <a:lnTo>
                  <a:pt x="62" y="142"/>
                </a:lnTo>
                <a:lnTo>
                  <a:pt x="64" y="140"/>
                </a:lnTo>
                <a:lnTo>
                  <a:pt x="66" y="140"/>
                </a:lnTo>
                <a:lnTo>
                  <a:pt x="68" y="138"/>
                </a:lnTo>
                <a:lnTo>
                  <a:pt x="73" y="138"/>
                </a:lnTo>
                <a:lnTo>
                  <a:pt x="73" y="136"/>
                </a:lnTo>
                <a:lnTo>
                  <a:pt x="77" y="130"/>
                </a:lnTo>
                <a:lnTo>
                  <a:pt x="75" y="125"/>
                </a:lnTo>
                <a:lnTo>
                  <a:pt x="77" y="125"/>
                </a:lnTo>
                <a:lnTo>
                  <a:pt x="79" y="123"/>
                </a:lnTo>
                <a:lnTo>
                  <a:pt x="81" y="125"/>
                </a:lnTo>
                <a:lnTo>
                  <a:pt x="83" y="123"/>
                </a:lnTo>
                <a:lnTo>
                  <a:pt x="83" y="121"/>
                </a:lnTo>
                <a:lnTo>
                  <a:pt x="83" y="119"/>
                </a:lnTo>
                <a:lnTo>
                  <a:pt x="91" y="113"/>
                </a:lnTo>
                <a:lnTo>
                  <a:pt x="92" y="115"/>
                </a:lnTo>
                <a:lnTo>
                  <a:pt x="92" y="117"/>
                </a:lnTo>
                <a:lnTo>
                  <a:pt x="94" y="121"/>
                </a:lnTo>
                <a:lnTo>
                  <a:pt x="96" y="121"/>
                </a:lnTo>
                <a:lnTo>
                  <a:pt x="98" y="119"/>
                </a:lnTo>
                <a:lnTo>
                  <a:pt x="100" y="117"/>
                </a:lnTo>
                <a:lnTo>
                  <a:pt x="104" y="109"/>
                </a:lnTo>
                <a:lnTo>
                  <a:pt x="106" y="107"/>
                </a:lnTo>
                <a:lnTo>
                  <a:pt x="110" y="105"/>
                </a:lnTo>
                <a:lnTo>
                  <a:pt x="112" y="105"/>
                </a:lnTo>
                <a:lnTo>
                  <a:pt x="116" y="103"/>
                </a:lnTo>
                <a:lnTo>
                  <a:pt x="117" y="103"/>
                </a:lnTo>
                <a:lnTo>
                  <a:pt x="121" y="105"/>
                </a:lnTo>
                <a:lnTo>
                  <a:pt x="123" y="105"/>
                </a:lnTo>
                <a:lnTo>
                  <a:pt x="125" y="102"/>
                </a:lnTo>
                <a:lnTo>
                  <a:pt x="129" y="92"/>
                </a:lnTo>
                <a:lnTo>
                  <a:pt x="131" y="90"/>
                </a:lnTo>
                <a:lnTo>
                  <a:pt x="135" y="86"/>
                </a:lnTo>
                <a:lnTo>
                  <a:pt x="140" y="84"/>
                </a:lnTo>
                <a:lnTo>
                  <a:pt x="142" y="84"/>
                </a:lnTo>
                <a:lnTo>
                  <a:pt x="140" y="82"/>
                </a:lnTo>
                <a:lnTo>
                  <a:pt x="139" y="80"/>
                </a:lnTo>
                <a:lnTo>
                  <a:pt x="140" y="75"/>
                </a:lnTo>
                <a:lnTo>
                  <a:pt x="140" y="71"/>
                </a:lnTo>
                <a:lnTo>
                  <a:pt x="140" y="65"/>
                </a:lnTo>
                <a:lnTo>
                  <a:pt x="160" y="63"/>
                </a:lnTo>
                <a:lnTo>
                  <a:pt x="187" y="59"/>
                </a:lnTo>
                <a:lnTo>
                  <a:pt x="190" y="59"/>
                </a:lnTo>
                <a:lnTo>
                  <a:pt x="204" y="57"/>
                </a:lnTo>
                <a:lnTo>
                  <a:pt x="213" y="55"/>
                </a:lnTo>
                <a:lnTo>
                  <a:pt x="236" y="52"/>
                </a:lnTo>
                <a:lnTo>
                  <a:pt x="238" y="52"/>
                </a:lnTo>
                <a:lnTo>
                  <a:pt x="256" y="48"/>
                </a:lnTo>
                <a:lnTo>
                  <a:pt x="267" y="46"/>
                </a:lnTo>
                <a:lnTo>
                  <a:pt x="284" y="42"/>
                </a:lnTo>
                <a:lnTo>
                  <a:pt x="290" y="42"/>
                </a:lnTo>
                <a:lnTo>
                  <a:pt x="309" y="38"/>
                </a:lnTo>
                <a:lnTo>
                  <a:pt x="313" y="38"/>
                </a:lnTo>
                <a:lnTo>
                  <a:pt x="329" y="34"/>
                </a:lnTo>
                <a:lnTo>
                  <a:pt x="338" y="32"/>
                </a:lnTo>
                <a:lnTo>
                  <a:pt x="354" y="29"/>
                </a:lnTo>
                <a:lnTo>
                  <a:pt x="361" y="27"/>
                </a:lnTo>
                <a:lnTo>
                  <a:pt x="369" y="25"/>
                </a:lnTo>
                <a:lnTo>
                  <a:pt x="396" y="19"/>
                </a:lnTo>
                <a:lnTo>
                  <a:pt x="404" y="17"/>
                </a:lnTo>
                <a:lnTo>
                  <a:pt x="419" y="15"/>
                </a:lnTo>
                <a:lnTo>
                  <a:pt x="440" y="9"/>
                </a:lnTo>
                <a:lnTo>
                  <a:pt x="444" y="9"/>
                </a:lnTo>
                <a:lnTo>
                  <a:pt x="453" y="7"/>
                </a:lnTo>
                <a:lnTo>
                  <a:pt x="465" y="4"/>
                </a:lnTo>
                <a:lnTo>
                  <a:pt x="469" y="4"/>
                </a:lnTo>
                <a:lnTo>
                  <a:pt x="471" y="6"/>
                </a:lnTo>
                <a:lnTo>
                  <a:pt x="467" y="7"/>
                </a:lnTo>
                <a:lnTo>
                  <a:pt x="475" y="11"/>
                </a:lnTo>
                <a:lnTo>
                  <a:pt x="477" y="11"/>
                </a:lnTo>
                <a:lnTo>
                  <a:pt x="475" y="11"/>
                </a:lnTo>
                <a:lnTo>
                  <a:pt x="478" y="15"/>
                </a:lnTo>
                <a:lnTo>
                  <a:pt x="478" y="11"/>
                </a:lnTo>
                <a:lnTo>
                  <a:pt x="480" y="15"/>
                </a:lnTo>
                <a:lnTo>
                  <a:pt x="492" y="31"/>
                </a:lnTo>
                <a:lnTo>
                  <a:pt x="492" y="34"/>
                </a:lnTo>
                <a:lnTo>
                  <a:pt x="488" y="32"/>
                </a:lnTo>
                <a:lnTo>
                  <a:pt x="482" y="23"/>
                </a:lnTo>
                <a:lnTo>
                  <a:pt x="480" y="23"/>
                </a:lnTo>
                <a:lnTo>
                  <a:pt x="480" y="21"/>
                </a:lnTo>
                <a:lnTo>
                  <a:pt x="475" y="19"/>
                </a:lnTo>
                <a:lnTo>
                  <a:pt x="480" y="27"/>
                </a:lnTo>
                <a:lnTo>
                  <a:pt x="480" y="31"/>
                </a:lnTo>
                <a:lnTo>
                  <a:pt x="465" y="23"/>
                </a:lnTo>
                <a:lnTo>
                  <a:pt x="463" y="23"/>
                </a:lnTo>
                <a:lnTo>
                  <a:pt x="473" y="31"/>
                </a:lnTo>
                <a:lnTo>
                  <a:pt x="471" y="32"/>
                </a:lnTo>
                <a:lnTo>
                  <a:pt x="465" y="34"/>
                </a:lnTo>
                <a:lnTo>
                  <a:pt x="461" y="31"/>
                </a:lnTo>
                <a:lnTo>
                  <a:pt x="463" y="38"/>
                </a:lnTo>
                <a:lnTo>
                  <a:pt x="452" y="42"/>
                </a:lnTo>
                <a:lnTo>
                  <a:pt x="455" y="44"/>
                </a:lnTo>
                <a:lnTo>
                  <a:pt x="452" y="48"/>
                </a:lnTo>
                <a:lnTo>
                  <a:pt x="446" y="50"/>
                </a:lnTo>
                <a:lnTo>
                  <a:pt x="442" y="46"/>
                </a:lnTo>
                <a:lnTo>
                  <a:pt x="444" y="48"/>
                </a:lnTo>
                <a:lnTo>
                  <a:pt x="440" y="48"/>
                </a:lnTo>
                <a:lnTo>
                  <a:pt x="436" y="40"/>
                </a:lnTo>
                <a:lnTo>
                  <a:pt x="436" y="31"/>
                </a:lnTo>
                <a:lnTo>
                  <a:pt x="430" y="27"/>
                </a:lnTo>
                <a:lnTo>
                  <a:pt x="421" y="27"/>
                </a:lnTo>
                <a:lnTo>
                  <a:pt x="432" y="29"/>
                </a:lnTo>
                <a:lnTo>
                  <a:pt x="436" y="32"/>
                </a:lnTo>
                <a:lnTo>
                  <a:pt x="434" y="34"/>
                </a:lnTo>
                <a:lnTo>
                  <a:pt x="434" y="42"/>
                </a:lnTo>
                <a:lnTo>
                  <a:pt x="440" y="52"/>
                </a:lnTo>
                <a:lnTo>
                  <a:pt x="440" y="57"/>
                </a:lnTo>
                <a:lnTo>
                  <a:pt x="442" y="55"/>
                </a:lnTo>
                <a:lnTo>
                  <a:pt x="457" y="50"/>
                </a:lnTo>
                <a:lnTo>
                  <a:pt x="461" y="52"/>
                </a:lnTo>
                <a:lnTo>
                  <a:pt x="469" y="46"/>
                </a:lnTo>
                <a:lnTo>
                  <a:pt x="477" y="46"/>
                </a:lnTo>
                <a:lnTo>
                  <a:pt x="480" y="48"/>
                </a:lnTo>
                <a:lnTo>
                  <a:pt x="480" y="61"/>
                </a:lnTo>
                <a:lnTo>
                  <a:pt x="484" y="65"/>
                </a:lnTo>
                <a:lnTo>
                  <a:pt x="477" y="67"/>
                </a:lnTo>
                <a:lnTo>
                  <a:pt x="480" y="67"/>
                </a:lnTo>
                <a:lnTo>
                  <a:pt x="486" y="67"/>
                </a:lnTo>
                <a:lnTo>
                  <a:pt x="484" y="50"/>
                </a:lnTo>
                <a:lnTo>
                  <a:pt x="494" y="46"/>
                </a:lnTo>
                <a:lnTo>
                  <a:pt x="498" y="48"/>
                </a:lnTo>
                <a:lnTo>
                  <a:pt x="503" y="63"/>
                </a:lnTo>
                <a:lnTo>
                  <a:pt x="501" y="69"/>
                </a:lnTo>
                <a:lnTo>
                  <a:pt x="494" y="67"/>
                </a:lnTo>
                <a:lnTo>
                  <a:pt x="488" y="84"/>
                </a:lnTo>
                <a:lnTo>
                  <a:pt x="482" y="92"/>
                </a:lnTo>
                <a:lnTo>
                  <a:pt x="461" y="90"/>
                </a:lnTo>
                <a:lnTo>
                  <a:pt x="459" y="88"/>
                </a:lnTo>
                <a:lnTo>
                  <a:pt x="463" y="84"/>
                </a:lnTo>
                <a:lnTo>
                  <a:pt x="463" y="80"/>
                </a:lnTo>
                <a:lnTo>
                  <a:pt x="457" y="79"/>
                </a:lnTo>
                <a:lnTo>
                  <a:pt x="459" y="82"/>
                </a:lnTo>
                <a:lnTo>
                  <a:pt x="452" y="84"/>
                </a:lnTo>
                <a:lnTo>
                  <a:pt x="453" y="90"/>
                </a:lnTo>
                <a:lnTo>
                  <a:pt x="450" y="94"/>
                </a:lnTo>
                <a:lnTo>
                  <a:pt x="425" y="90"/>
                </a:lnTo>
                <a:lnTo>
                  <a:pt x="432" y="96"/>
                </a:lnTo>
                <a:lnTo>
                  <a:pt x="452" y="98"/>
                </a:lnTo>
                <a:lnTo>
                  <a:pt x="457" y="103"/>
                </a:lnTo>
                <a:lnTo>
                  <a:pt x="457" y="100"/>
                </a:lnTo>
                <a:lnTo>
                  <a:pt x="461" y="100"/>
                </a:lnTo>
                <a:lnTo>
                  <a:pt x="465" y="103"/>
                </a:lnTo>
                <a:lnTo>
                  <a:pt x="457" y="111"/>
                </a:lnTo>
                <a:lnTo>
                  <a:pt x="459" y="113"/>
                </a:lnTo>
                <a:lnTo>
                  <a:pt x="459" y="117"/>
                </a:lnTo>
                <a:lnTo>
                  <a:pt x="457" y="121"/>
                </a:lnTo>
                <a:lnTo>
                  <a:pt x="448" y="127"/>
                </a:lnTo>
                <a:lnTo>
                  <a:pt x="442" y="125"/>
                </a:lnTo>
                <a:lnTo>
                  <a:pt x="442" y="121"/>
                </a:lnTo>
                <a:lnTo>
                  <a:pt x="434" y="121"/>
                </a:lnTo>
                <a:lnTo>
                  <a:pt x="430" y="123"/>
                </a:lnTo>
                <a:lnTo>
                  <a:pt x="430" y="125"/>
                </a:lnTo>
                <a:lnTo>
                  <a:pt x="438" y="123"/>
                </a:lnTo>
                <a:lnTo>
                  <a:pt x="446" y="130"/>
                </a:lnTo>
                <a:lnTo>
                  <a:pt x="461" y="130"/>
                </a:lnTo>
                <a:lnTo>
                  <a:pt x="459" y="125"/>
                </a:lnTo>
                <a:lnTo>
                  <a:pt x="467" y="123"/>
                </a:lnTo>
                <a:lnTo>
                  <a:pt x="471" y="119"/>
                </a:lnTo>
                <a:lnTo>
                  <a:pt x="475" y="123"/>
                </a:lnTo>
                <a:lnTo>
                  <a:pt x="478" y="123"/>
                </a:lnTo>
                <a:lnTo>
                  <a:pt x="478" y="121"/>
                </a:lnTo>
                <a:lnTo>
                  <a:pt x="480" y="123"/>
                </a:lnTo>
                <a:lnTo>
                  <a:pt x="475" y="136"/>
                </a:lnTo>
                <a:lnTo>
                  <a:pt x="465" y="142"/>
                </a:lnTo>
                <a:lnTo>
                  <a:pt x="440" y="150"/>
                </a:lnTo>
                <a:lnTo>
                  <a:pt x="434" y="146"/>
                </a:lnTo>
                <a:lnTo>
                  <a:pt x="436" y="151"/>
                </a:lnTo>
                <a:lnTo>
                  <a:pt x="434" y="153"/>
                </a:lnTo>
                <a:lnTo>
                  <a:pt x="415" y="175"/>
                </a:lnTo>
                <a:lnTo>
                  <a:pt x="413" y="176"/>
                </a:lnTo>
                <a:lnTo>
                  <a:pt x="411" y="176"/>
                </a:lnTo>
                <a:lnTo>
                  <a:pt x="413" y="178"/>
                </a:lnTo>
                <a:lnTo>
                  <a:pt x="405" y="188"/>
                </a:lnTo>
                <a:lnTo>
                  <a:pt x="400" y="198"/>
                </a:lnTo>
                <a:lnTo>
                  <a:pt x="400" y="207"/>
                </a:lnTo>
                <a:lnTo>
                  <a:pt x="398" y="207"/>
                </a:lnTo>
                <a:lnTo>
                  <a:pt x="394" y="198"/>
                </a:lnTo>
                <a:lnTo>
                  <a:pt x="398" y="213"/>
                </a:lnTo>
                <a:lnTo>
                  <a:pt x="394" y="219"/>
                </a:lnTo>
                <a:lnTo>
                  <a:pt x="361" y="228"/>
                </a:lnTo>
                <a:lnTo>
                  <a:pt x="356" y="224"/>
                </a:lnTo>
                <a:lnTo>
                  <a:pt x="325" y="203"/>
                </a:lnTo>
                <a:lnTo>
                  <a:pt x="298" y="186"/>
                </a:lnTo>
                <a:lnTo>
                  <a:pt x="298" y="184"/>
                </a:lnTo>
                <a:lnTo>
                  <a:pt x="283" y="175"/>
                </a:lnTo>
                <a:lnTo>
                  <a:pt x="267" y="176"/>
                </a:lnTo>
                <a:lnTo>
                  <a:pt x="244" y="180"/>
                </a:lnTo>
                <a:lnTo>
                  <a:pt x="229" y="184"/>
                </a:lnTo>
                <a:lnTo>
                  <a:pt x="215" y="186"/>
                </a:lnTo>
                <a:lnTo>
                  <a:pt x="213" y="176"/>
                </a:lnTo>
                <a:lnTo>
                  <a:pt x="210" y="173"/>
                </a:lnTo>
                <a:lnTo>
                  <a:pt x="206" y="169"/>
                </a:lnTo>
                <a:lnTo>
                  <a:pt x="204" y="167"/>
                </a:lnTo>
                <a:lnTo>
                  <a:pt x="198" y="173"/>
                </a:lnTo>
                <a:lnTo>
                  <a:pt x="196" y="171"/>
                </a:lnTo>
                <a:lnTo>
                  <a:pt x="198" y="167"/>
                </a:lnTo>
                <a:lnTo>
                  <a:pt x="196" y="165"/>
                </a:lnTo>
                <a:lnTo>
                  <a:pt x="179" y="167"/>
                </a:lnTo>
                <a:lnTo>
                  <a:pt x="177" y="167"/>
                </a:lnTo>
                <a:lnTo>
                  <a:pt x="152" y="169"/>
                </a:lnTo>
                <a:lnTo>
                  <a:pt x="146" y="171"/>
                </a:lnTo>
                <a:lnTo>
                  <a:pt x="140" y="171"/>
                </a:lnTo>
                <a:lnTo>
                  <a:pt x="125" y="173"/>
                </a:lnTo>
                <a:lnTo>
                  <a:pt x="121" y="173"/>
                </a:lnTo>
                <a:lnTo>
                  <a:pt x="119" y="175"/>
                </a:lnTo>
                <a:lnTo>
                  <a:pt x="117" y="175"/>
                </a:lnTo>
                <a:lnTo>
                  <a:pt x="116" y="175"/>
                </a:lnTo>
                <a:lnTo>
                  <a:pt x="116" y="173"/>
                </a:lnTo>
                <a:lnTo>
                  <a:pt x="112" y="176"/>
                </a:lnTo>
                <a:lnTo>
                  <a:pt x="110" y="176"/>
                </a:lnTo>
                <a:lnTo>
                  <a:pt x="108" y="178"/>
                </a:lnTo>
                <a:lnTo>
                  <a:pt x="104" y="178"/>
                </a:lnTo>
                <a:lnTo>
                  <a:pt x="100" y="182"/>
                </a:lnTo>
                <a:lnTo>
                  <a:pt x="98" y="182"/>
                </a:lnTo>
                <a:lnTo>
                  <a:pt x="98" y="184"/>
                </a:lnTo>
                <a:lnTo>
                  <a:pt x="92" y="186"/>
                </a:lnTo>
                <a:lnTo>
                  <a:pt x="87" y="188"/>
                </a:lnTo>
                <a:lnTo>
                  <a:pt x="79" y="192"/>
                </a:lnTo>
                <a:lnTo>
                  <a:pt x="73" y="196"/>
                </a:lnTo>
                <a:lnTo>
                  <a:pt x="50" y="199"/>
                </a:lnTo>
                <a:lnTo>
                  <a:pt x="48" y="199"/>
                </a:lnTo>
                <a:lnTo>
                  <a:pt x="23" y="203"/>
                </a:lnTo>
                <a:lnTo>
                  <a:pt x="21" y="203"/>
                </a:lnTo>
                <a:close/>
                <a:moveTo>
                  <a:pt x="471" y="2"/>
                </a:moveTo>
                <a:lnTo>
                  <a:pt x="473" y="2"/>
                </a:lnTo>
                <a:lnTo>
                  <a:pt x="477" y="2"/>
                </a:lnTo>
                <a:lnTo>
                  <a:pt x="478" y="7"/>
                </a:lnTo>
                <a:lnTo>
                  <a:pt x="475" y="7"/>
                </a:lnTo>
                <a:lnTo>
                  <a:pt x="475" y="4"/>
                </a:lnTo>
                <a:lnTo>
                  <a:pt x="471" y="2"/>
                </a:lnTo>
                <a:close/>
                <a:moveTo>
                  <a:pt x="478" y="2"/>
                </a:moveTo>
                <a:lnTo>
                  <a:pt x="478" y="0"/>
                </a:lnTo>
                <a:lnTo>
                  <a:pt x="490" y="23"/>
                </a:lnTo>
                <a:lnTo>
                  <a:pt x="511" y="52"/>
                </a:lnTo>
                <a:lnTo>
                  <a:pt x="498" y="34"/>
                </a:lnTo>
                <a:lnTo>
                  <a:pt x="496" y="34"/>
                </a:lnTo>
                <a:lnTo>
                  <a:pt x="490" y="23"/>
                </a:lnTo>
                <a:lnTo>
                  <a:pt x="478" y="2"/>
                </a:lnTo>
                <a:close/>
                <a:moveTo>
                  <a:pt x="517" y="59"/>
                </a:moveTo>
                <a:lnTo>
                  <a:pt x="513" y="52"/>
                </a:lnTo>
                <a:lnTo>
                  <a:pt x="519" y="61"/>
                </a:lnTo>
                <a:lnTo>
                  <a:pt x="523" y="90"/>
                </a:lnTo>
                <a:lnTo>
                  <a:pt x="509" y="98"/>
                </a:lnTo>
                <a:lnTo>
                  <a:pt x="513" y="92"/>
                </a:lnTo>
                <a:lnTo>
                  <a:pt x="523" y="86"/>
                </a:lnTo>
                <a:lnTo>
                  <a:pt x="519" y="67"/>
                </a:lnTo>
                <a:lnTo>
                  <a:pt x="517" y="59"/>
                </a:lnTo>
                <a:close/>
                <a:moveTo>
                  <a:pt x="496" y="109"/>
                </a:moveTo>
                <a:lnTo>
                  <a:pt x="498" y="105"/>
                </a:lnTo>
                <a:lnTo>
                  <a:pt x="503" y="100"/>
                </a:lnTo>
                <a:lnTo>
                  <a:pt x="509" y="98"/>
                </a:lnTo>
                <a:lnTo>
                  <a:pt x="507" y="100"/>
                </a:lnTo>
                <a:lnTo>
                  <a:pt x="501" y="103"/>
                </a:lnTo>
                <a:lnTo>
                  <a:pt x="498" y="109"/>
                </a:lnTo>
                <a:lnTo>
                  <a:pt x="496" y="109"/>
                </a:lnTo>
                <a:close/>
                <a:moveTo>
                  <a:pt x="473" y="151"/>
                </a:moveTo>
                <a:lnTo>
                  <a:pt x="471" y="150"/>
                </a:lnTo>
                <a:lnTo>
                  <a:pt x="473" y="150"/>
                </a:lnTo>
                <a:lnTo>
                  <a:pt x="475" y="142"/>
                </a:lnTo>
                <a:lnTo>
                  <a:pt x="477" y="138"/>
                </a:lnTo>
                <a:lnTo>
                  <a:pt x="478" y="132"/>
                </a:lnTo>
                <a:lnTo>
                  <a:pt x="482" y="127"/>
                </a:lnTo>
                <a:lnTo>
                  <a:pt x="475" y="142"/>
                </a:lnTo>
                <a:lnTo>
                  <a:pt x="473" y="151"/>
                </a:lnTo>
                <a:close/>
              </a:path>
            </a:pathLst>
          </a:custGeom>
          <a:solidFill>
            <a:srgbClr val="94451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5" name="Freeform 43" descr="The state of Tennessee shown on a map of the United States. " title="Tennessee"/>
          <p:cNvSpPr>
            <a:spLocks/>
          </p:cNvSpPr>
          <p:nvPr/>
        </p:nvSpPr>
        <p:spPr bwMode="auto">
          <a:xfrm>
            <a:off x="5029986" y="3392632"/>
            <a:ext cx="1101603" cy="394322"/>
          </a:xfrm>
          <a:custGeom>
            <a:avLst/>
            <a:gdLst>
              <a:gd name="T0" fmla="*/ 377 w 503"/>
              <a:gd name="T1" fmla="*/ 113 h 177"/>
              <a:gd name="T2" fmla="*/ 369 w 503"/>
              <a:gd name="T3" fmla="*/ 121 h 177"/>
              <a:gd name="T4" fmla="*/ 344 w 503"/>
              <a:gd name="T5" fmla="*/ 144 h 177"/>
              <a:gd name="T6" fmla="*/ 323 w 503"/>
              <a:gd name="T7" fmla="*/ 146 h 177"/>
              <a:gd name="T8" fmla="*/ 285 w 503"/>
              <a:gd name="T9" fmla="*/ 152 h 177"/>
              <a:gd name="T10" fmla="*/ 213 w 503"/>
              <a:gd name="T11" fmla="*/ 158 h 177"/>
              <a:gd name="T12" fmla="*/ 164 w 503"/>
              <a:gd name="T13" fmla="*/ 163 h 177"/>
              <a:gd name="T14" fmla="*/ 119 w 503"/>
              <a:gd name="T15" fmla="*/ 167 h 177"/>
              <a:gd name="T16" fmla="*/ 79 w 503"/>
              <a:gd name="T17" fmla="*/ 171 h 177"/>
              <a:gd name="T18" fmla="*/ 35 w 503"/>
              <a:gd name="T19" fmla="*/ 175 h 177"/>
              <a:gd name="T20" fmla="*/ 8 w 503"/>
              <a:gd name="T21" fmla="*/ 171 h 177"/>
              <a:gd name="T22" fmla="*/ 14 w 503"/>
              <a:gd name="T23" fmla="*/ 167 h 177"/>
              <a:gd name="T24" fmla="*/ 14 w 503"/>
              <a:gd name="T25" fmla="*/ 159 h 177"/>
              <a:gd name="T26" fmla="*/ 6 w 503"/>
              <a:gd name="T27" fmla="*/ 156 h 177"/>
              <a:gd name="T28" fmla="*/ 10 w 503"/>
              <a:gd name="T29" fmla="*/ 148 h 177"/>
              <a:gd name="T30" fmla="*/ 10 w 503"/>
              <a:gd name="T31" fmla="*/ 144 h 177"/>
              <a:gd name="T32" fmla="*/ 6 w 503"/>
              <a:gd name="T33" fmla="*/ 144 h 177"/>
              <a:gd name="T34" fmla="*/ 12 w 503"/>
              <a:gd name="T35" fmla="*/ 140 h 177"/>
              <a:gd name="T36" fmla="*/ 16 w 503"/>
              <a:gd name="T37" fmla="*/ 142 h 177"/>
              <a:gd name="T38" fmla="*/ 16 w 503"/>
              <a:gd name="T39" fmla="*/ 134 h 177"/>
              <a:gd name="T40" fmla="*/ 21 w 503"/>
              <a:gd name="T41" fmla="*/ 134 h 177"/>
              <a:gd name="T42" fmla="*/ 23 w 503"/>
              <a:gd name="T43" fmla="*/ 129 h 177"/>
              <a:gd name="T44" fmla="*/ 21 w 503"/>
              <a:gd name="T45" fmla="*/ 127 h 177"/>
              <a:gd name="T46" fmla="*/ 20 w 503"/>
              <a:gd name="T47" fmla="*/ 119 h 177"/>
              <a:gd name="T48" fmla="*/ 27 w 503"/>
              <a:gd name="T49" fmla="*/ 115 h 177"/>
              <a:gd name="T50" fmla="*/ 33 w 503"/>
              <a:gd name="T51" fmla="*/ 111 h 177"/>
              <a:gd name="T52" fmla="*/ 29 w 503"/>
              <a:gd name="T53" fmla="*/ 108 h 177"/>
              <a:gd name="T54" fmla="*/ 35 w 503"/>
              <a:gd name="T55" fmla="*/ 106 h 177"/>
              <a:gd name="T56" fmla="*/ 33 w 503"/>
              <a:gd name="T57" fmla="*/ 98 h 177"/>
              <a:gd name="T58" fmla="*/ 37 w 503"/>
              <a:gd name="T59" fmla="*/ 88 h 177"/>
              <a:gd name="T60" fmla="*/ 31 w 503"/>
              <a:gd name="T61" fmla="*/ 83 h 177"/>
              <a:gd name="T62" fmla="*/ 41 w 503"/>
              <a:gd name="T63" fmla="*/ 81 h 177"/>
              <a:gd name="T64" fmla="*/ 35 w 503"/>
              <a:gd name="T65" fmla="*/ 73 h 177"/>
              <a:gd name="T66" fmla="*/ 39 w 503"/>
              <a:gd name="T67" fmla="*/ 67 h 177"/>
              <a:gd name="T68" fmla="*/ 41 w 503"/>
              <a:gd name="T69" fmla="*/ 65 h 177"/>
              <a:gd name="T70" fmla="*/ 50 w 503"/>
              <a:gd name="T71" fmla="*/ 62 h 177"/>
              <a:gd name="T72" fmla="*/ 100 w 503"/>
              <a:gd name="T73" fmla="*/ 58 h 177"/>
              <a:gd name="T74" fmla="*/ 127 w 503"/>
              <a:gd name="T75" fmla="*/ 50 h 177"/>
              <a:gd name="T76" fmla="*/ 146 w 503"/>
              <a:gd name="T77" fmla="*/ 42 h 177"/>
              <a:gd name="T78" fmla="*/ 183 w 503"/>
              <a:gd name="T79" fmla="*/ 38 h 177"/>
              <a:gd name="T80" fmla="*/ 235 w 503"/>
              <a:gd name="T81" fmla="*/ 35 h 177"/>
              <a:gd name="T82" fmla="*/ 288 w 503"/>
              <a:gd name="T83" fmla="*/ 29 h 177"/>
              <a:gd name="T84" fmla="*/ 319 w 503"/>
              <a:gd name="T85" fmla="*/ 27 h 177"/>
              <a:gd name="T86" fmla="*/ 369 w 503"/>
              <a:gd name="T87" fmla="*/ 21 h 177"/>
              <a:gd name="T88" fmla="*/ 407 w 503"/>
              <a:gd name="T89" fmla="*/ 15 h 177"/>
              <a:gd name="T90" fmla="*/ 432 w 503"/>
              <a:gd name="T91" fmla="*/ 12 h 177"/>
              <a:gd name="T92" fmla="*/ 473 w 503"/>
              <a:gd name="T93" fmla="*/ 4 h 177"/>
              <a:gd name="T94" fmla="*/ 503 w 503"/>
              <a:gd name="T95" fmla="*/ 0 h 177"/>
              <a:gd name="T96" fmla="*/ 500 w 503"/>
              <a:gd name="T97" fmla="*/ 15 h 177"/>
              <a:gd name="T98" fmla="*/ 496 w 503"/>
              <a:gd name="T99" fmla="*/ 21 h 177"/>
              <a:gd name="T100" fmla="*/ 484 w 503"/>
              <a:gd name="T101" fmla="*/ 40 h 177"/>
              <a:gd name="T102" fmla="*/ 473 w 503"/>
              <a:gd name="T103" fmla="*/ 40 h 177"/>
              <a:gd name="T104" fmla="*/ 461 w 503"/>
              <a:gd name="T105" fmla="*/ 52 h 177"/>
              <a:gd name="T106" fmla="*/ 453 w 503"/>
              <a:gd name="T107" fmla="*/ 52 h 177"/>
              <a:gd name="T108" fmla="*/ 452 w 503"/>
              <a:gd name="T109" fmla="*/ 48 h 177"/>
              <a:gd name="T110" fmla="*/ 442 w 503"/>
              <a:gd name="T111" fmla="*/ 60 h 177"/>
              <a:gd name="T112" fmla="*/ 438 w 503"/>
              <a:gd name="T113" fmla="*/ 65 h 177"/>
              <a:gd name="T114" fmla="*/ 427 w 503"/>
              <a:gd name="T115" fmla="*/ 75 h 177"/>
              <a:gd name="T116" fmla="*/ 419 w 503"/>
              <a:gd name="T117" fmla="*/ 81 h 177"/>
              <a:gd name="T118" fmla="*/ 411 w 503"/>
              <a:gd name="T119" fmla="*/ 86 h 177"/>
              <a:gd name="T120" fmla="*/ 398 w 503"/>
              <a:gd name="T121" fmla="*/ 92 h 177"/>
              <a:gd name="T122" fmla="*/ 382 w 503"/>
              <a:gd name="T123" fmla="*/ 100 h 1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03"/>
              <a:gd name="T187" fmla="*/ 0 h 177"/>
              <a:gd name="T188" fmla="*/ 503 w 503"/>
              <a:gd name="T189" fmla="*/ 177 h 1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03" h="177">
                <a:moveTo>
                  <a:pt x="379" y="104"/>
                </a:moveTo>
                <a:lnTo>
                  <a:pt x="377" y="108"/>
                </a:lnTo>
                <a:lnTo>
                  <a:pt x="377" y="110"/>
                </a:lnTo>
                <a:lnTo>
                  <a:pt x="377" y="113"/>
                </a:lnTo>
                <a:lnTo>
                  <a:pt x="377" y="117"/>
                </a:lnTo>
                <a:lnTo>
                  <a:pt x="373" y="121"/>
                </a:lnTo>
                <a:lnTo>
                  <a:pt x="369" y="121"/>
                </a:lnTo>
                <a:lnTo>
                  <a:pt x="365" y="121"/>
                </a:lnTo>
                <a:lnTo>
                  <a:pt x="361" y="125"/>
                </a:lnTo>
                <a:lnTo>
                  <a:pt x="361" y="140"/>
                </a:lnTo>
                <a:lnTo>
                  <a:pt x="344" y="144"/>
                </a:lnTo>
                <a:lnTo>
                  <a:pt x="334" y="144"/>
                </a:lnTo>
                <a:lnTo>
                  <a:pt x="333" y="144"/>
                </a:lnTo>
                <a:lnTo>
                  <a:pt x="323" y="146"/>
                </a:lnTo>
                <a:lnTo>
                  <a:pt x="306" y="148"/>
                </a:lnTo>
                <a:lnTo>
                  <a:pt x="300" y="150"/>
                </a:lnTo>
                <a:lnTo>
                  <a:pt x="292" y="150"/>
                </a:lnTo>
                <a:lnTo>
                  <a:pt x="285" y="152"/>
                </a:lnTo>
                <a:lnTo>
                  <a:pt x="269" y="152"/>
                </a:lnTo>
                <a:lnTo>
                  <a:pt x="242" y="156"/>
                </a:lnTo>
                <a:lnTo>
                  <a:pt x="213" y="158"/>
                </a:lnTo>
                <a:lnTo>
                  <a:pt x="210" y="159"/>
                </a:lnTo>
                <a:lnTo>
                  <a:pt x="189" y="159"/>
                </a:lnTo>
                <a:lnTo>
                  <a:pt x="187" y="159"/>
                </a:lnTo>
                <a:lnTo>
                  <a:pt x="164" y="163"/>
                </a:lnTo>
                <a:lnTo>
                  <a:pt x="140" y="163"/>
                </a:lnTo>
                <a:lnTo>
                  <a:pt x="127" y="165"/>
                </a:lnTo>
                <a:lnTo>
                  <a:pt x="127" y="167"/>
                </a:lnTo>
                <a:lnTo>
                  <a:pt x="119" y="167"/>
                </a:lnTo>
                <a:lnTo>
                  <a:pt x="117" y="167"/>
                </a:lnTo>
                <a:lnTo>
                  <a:pt x="92" y="169"/>
                </a:lnTo>
                <a:lnTo>
                  <a:pt x="91" y="169"/>
                </a:lnTo>
                <a:lnTo>
                  <a:pt x="79" y="171"/>
                </a:lnTo>
                <a:lnTo>
                  <a:pt x="68" y="171"/>
                </a:lnTo>
                <a:lnTo>
                  <a:pt x="58" y="173"/>
                </a:lnTo>
                <a:lnTo>
                  <a:pt x="41" y="173"/>
                </a:lnTo>
                <a:lnTo>
                  <a:pt x="35" y="175"/>
                </a:lnTo>
                <a:lnTo>
                  <a:pt x="0" y="177"/>
                </a:lnTo>
                <a:lnTo>
                  <a:pt x="0" y="173"/>
                </a:lnTo>
                <a:lnTo>
                  <a:pt x="6" y="173"/>
                </a:lnTo>
                <a:lnTo>
                  <a:pt x="8" y="171"/>
                </a:lnTo>
                <a:lnTo>
                  <a:pt x="8" y="167"/>
                </a:lnTo>
                <a:lnTo>
                  <a:pt x="10" y="165"/>
                </a:lnTo>
                <a:lnTo>
                  <a:pt x="14" y="167"/>
                </a:lnTo>
                <a:lnTo>
                  <a:pt x="14" y="165"/>
                </a:lnTo>
                <a:lnTo>
                  <a:pt x="14" y="163"/>
                </a:lnTo>
                <a:lnTo>
                  <a:pt x="14" y="161"/>
                </a:lnTo>
                <a:lnTo>
                  <a:pt x="14" y="159"/>
                </a:lnTo>
                <a:lnTo>
                  <a:pt x="12" y="158"/>
                </a:lnTo>
                <a:lnTo>
                  <a:pt x="10" y="156"/>
                </a:lnTo>
                <a:lnTo>
                  <a:pt x="8" y="156"/>
                </a:lnTo>
                <a:lnTo>
                  <a:pt x="6" y="156"/>
                </a:lnTo>
                <a:lnTo>
                  <a:pt x="8" y="154"/>
                </a:lnTo>
                <a:lnTo>
                  <a:pt x="10" y="152"/>
                </a:lnTo>
                <a:lnTo>
                  <a:pt x="12" y="150"/>
                </a:lnTo>
                <a:lnTo>
                  <a:pt x="10" y="148"/>
                </a:lnTo>
                <a:lnTo>
                  <a:pt x="12" y="148"/>
                </a:lnTo>
                <a:lnTo>
                  <a:pt x="12" y="146"/>
                </a:lnTo>
                <a:lnTo>
                  <a:pt x="12" y="144"/>
                </a:lnTo>
                <a:lnTo>
                  <a:pt x="10" y="144"/>
                </a:lnTo>
                <a:lnTo>
                  <a:pt x="8" y="146"/>
                </a:lnTo>
                <a:lnTo>
                  <a:pt x="8" y="148"/>
                </a:lnTo>
                <a:lnTo>
                  <a:pt x="6" y="148"/>
                </a:lnTo>
                <a:lnTo>
                  <a:pt x="6" y="144"/>
                </a:lnTo>
                <a:lnTo>
                  <a:pt x="8" y="144"/>
                </a:lnTo>
                <a:lnTo>
                  <a:pt x="10" y="140"/>
                </a:lnTo>
                <a:lnTo>
                  <a:pt x="12" y="140"/>
                </a:lnTo>
                <a:lnTo>
                  <a:pt x="12" y="144"/>
                </a:lnTo>
                <a:lnTo>
                  <a:pt x="14" y="144"/>
                </a:lnTo>
                <a:lnTo>
                  <a:pt x="16" y="142"/>
                </a:lnTo>
                <a:lnTo>
                  <a:pt x="14" y="138"/>
                </a:lnTo>
                <a:lnTo>
                  <a:pt x="14" y="134"/>
                </a:lnTo>
                <a:lnTo>
                  <a:pt x="16" y="134"/>
                </a:lnTo>
                <a:lnTo>
                  <a:pt x="18" y="136"/>
                </a:lnTo>
                <a:lnTo>
                  <a:pt x="20" y="136"/>
                </a:lnTo>
                <a:lnTo>
                  <a:pt x="21" y="134"/>
                </a:lnTo>
                <a:lnTo>
                  <a:pt x="18" y="133"/>
                </a:lnTo>
                <a:lnTo>
                  <a:pt x="18" y="131"/>
                </a:lnTo>
                <a:lnTo>
                  <a:pt x="23" y="129"/>
                </a:lnTo>
                <a:lnTo>
                  <a:pt x="25" y="127"/>
                </a:lnTo>
                <a:lnTo>
                  <a:pt x="23" y="125"/>
                </a:lnTo>
                <a:lnTo>
                  <a:pt x="21" y="127"/>
                </a:lnTo>
                <a:lnTo>
                  <a:pt x="20" y="125"/>
                </a:lnTo>
                <a:lnTo>
                  <a:pt x="18" y="123"/>
                </a:lnTo>
                <a:lnTo>
                  <a:pt x="18" y="121"/>
                </a:lnTo>
                <a:lnTo>
                  <a:pt x="20" y="119"/>
                </a:lnTo>
                <a:lnTo>
                  <a:pt x="23" y="119"/>
                </a:lnTo>
                <a:lnTo>
                  <a:pt x="25" y="119"/>
                </a:lnTo>
                <a:lnTo>
                  <a:pt x="27" y="117"/>
                </a:lnTo>
                <a:lnTo>
                  <a:pt x="27" y="115"/>
                </a:lnTo>
                <a:lnTo>
                  <a:pt x="29" y="113"/>
                </a:lnTo>
                <a:lnTo>
                  <a:pt x="31" y="115"/>
                </a:lnTo>
                <a:lnTo>
                  <a:pt x="33" y="113"/>
                </a:lnTo>
                <a:lnTo>
                  <a:pt x="33" y="111"/>
                </a:lnTo>
                <a:lnTo>
                  <a:pt x="29" y="110"/>
                </a:lnTo>
                <a:lnTo>
                  <a:pt x="27" y="110"/>
                </a:lnTo>
                <a:lnTo>
                  <a:pt x="29" y="108"/>
                </a:lnTo>
                <a:lnTo>
                  <a:pt x="31" y="108"/>
                </a:lnTo>
                <a:lnTo>
                  <a:pt x="35" y="108"/>
                </a:lnTo>
                <a:lnTo>
                  <a:pt x="35" y="106"/>
                </a:lnTo>
                <a:lnTo>
                  <a:pt x="35" y="104"/>
                </a:lnTo>
                <a:lnTo>
                  <a:pt x="31" y="104"/>
                </a:lnTo>
                <a:lnTo>
                  <a:pt x="31" y="100"/>
                </a:lnTo>
                <a:lnTo>
                  <a:pt x="33" y="98"/>
                </a:lnTo>
                <a:lnTo>
                  <a:pt x="33" y="94"/>
                </a:lnTo>
                <a:lnTo>
                  <a:pt x="33" y="92"/>
                </a:lnTo>
                <a:lnTo>
                  <a:pt x="37" y="90"/>
                </a:lnTo>
                <a:lnTo>
                  <a:pt x="37" y="88"/>
                </a:lnTo>
                <a:lnTo>
                  <a:pt x="35" y="86"/>
                </a:lnTo>
                <a:lnTo>
                  <a:pt x="31" y="85"/>
                </a:lnTo>
                <a:lnTo>
                  <a:pt x="31" y="83"/>
                </a:lnTo>
                <a:lnTo>
                  <a:pt x="31" y="81"/>
                </a:lnTo>
                <a:lnTo>
                  <a:pt x="35" y="83"/>
                </a:lnTo>
                <a:lnTo>
                  <a:pt x="39" y="81"/>
                </a:lnTo>
                <a:lnTo>
                  <a:pt x="41" y="81"/>
                </a:lnTo>
                <a:lnTo>
                  <a:pt x="39" y="79"/>
                </a:lnTo>
                <a:lnTo>
                  <a:pt x="35" y="77"/>
                </a:lnTo>
                <a:lnTo>
                  <a:pt x="35" y="75"/>
                </a:lnTo>
                <a:lnTo>
                  <a:pt x="35" y="73"/>
                </a:lnTo>
                <a:lnTo>
                  <a:pt x="39" y="75"/>
                </a:lnTo>
                <a:lnTo>
                  <a:pt x="41" y="73"/>
                </a:lnTo>
                <a:lnTo>
                  <a:pt x="41" y="69"/>
                </a:lnTo>
                <a:lnTo>
                  <a:pt x="39" y="67"/>
                </a:lnTo>
                <a:lnTo>
                  <a:pt x="41" y="65"/>
                </a:lnTo>
                <a:lnTo>
                  <a:pt x="39" y="63"/>
                </a:lnTo>
                <a:lnTo>
                  <a:pt x="43" y="63"/>
                </a:lnTo>
                <a:lnTo>
                  <a:pt x="41" y="65"/>
                </a:lnTo>
                <a:lnTo>
                  <a:pt x="43" y="67"/>
                </a:lnTo>
                <a:lnTo>
                  <a:pt x="44" y="65"/>
                </a:lnTo>
                <a:lnTo>
                  <a:pt x="46" y="62"/>
                </a:lnTo>
                <a:lnTo>
                  <a:pt x="50" y="62"/>
                </a:lnTo>
                <a:lnTo>
                  <a:pt x="81" y="60"/>
                </a:lnTo>
                <a:lnTo>
                  <a:pt x="100" y="58"/>
                </a:lnTo>
                <a:lnTo>
                  <a:pt x="127" y="56"/>
                </a:lnTo>
                <a:lnTo>
                  <a:pt x="127" y="52"/>
                </a:lnTo>
                <a:lnTo>
                  <a:pt x="127" y="50"/>
                </a:lnTo>
                <a:lnTo>
                  <a:pt x="125" y="42"/>
                </a:lnTo>
                <a:lnTo>
                  <a:pt x="137" y="42"/>
                </a:lnTo>
                <a:lnTo>
                  <a:pt x="137" y="44"/>
                </a:lnTo>
                <a:lnTo>
                  <a:pt x="146" y="42"/>
                </a:lnTo>
                <a:lnTo>
                  <a:pt x="150" y="42"/>
                </a:lnTo>
                <a:lnTo>
                  <a:pt x="167" y="40"/>
                </a:lnTo>
                <a:lnTo>
                  <a:pt x="181" y="38"/>
                </a:lnTo>
                <a:lnTo>
                  <a:pt x="183" y="38"/>
                </a:lnTo>
                <a:lnTo>
                  <a:pt x="202" y="37"/>
                </a:lnTo>
                <a:lnTo>
                  <a:pt x="217" y="35"/>
                </a:lnTo>
                <a:lnTo>
                  <a:pt x="223" y="35"/>
                </a:lnTo>
                <a:lnTo>
                  <a:pt x="235" y="35"/>
                </a:lnTo>
                <a:lnTo>
                  <a:pt x="248" y="33"/>
                </a:lnTo>
                <a:lnTo>
                  <a:pt x="260" y="33"/>
                </a:lnTo>
                <a:lnTo>
                  <a:pt x="281" y="31"/>
                </a:lnTo>
                <a:lnTo>
                  <a:pt x="288" y="29"/>
                </a:lnTo>
                <a:lnTo>
                  <a:pt x="290" y="29"/>
                </a:lnTo>
                <a:lnTo>
                  <a:pt x="306" y="27"/>
                </a:lnTo>
                <a:lnTo>
                  <a:pt x="319" y="27"/>
                </a:lnTo>
                <a:lnTo>
                  <a:pt x="350" y="23"/>
                </a:lnTo>
                <a:lnTo>
                  <a:pt x="365" y="21"/>
                </a:lnTo>
                <a:lnTo>
                  <a:pt x="369" y="21"/>
                </a:lnTo>
                <a:lnTo>
                  <a:pt x="382" y="19"/>
                </a:lnTo>
                <a:lnTo>
                  <a:pt x="384" y="17"/>
                </a:lnTo>
                <a:lnTo>
                  <a:pt x="396" y="15"/>
                </a:lnTo>
                <a:lnTo>
                  <a:pt x="407" y="15"/>
                </a:lnTo>
                <a:lnTo>
                  <a:pt x="409" y="15"/>
                </a:lnTo>
                <a:lnTo>
                  <a:pt x="411" y="15"/>
                </a:lnTo>
                <a:lnTo>
                  <a:pt x="425" y="14"/>
                </a:lnTo>
                <a:lnTo>
                  <a:pt x="432" y="12"/>
                </a:lnTo>
                <a:lnTo>
                  <a:pt x="448" y="10"/>
                </a:lnTo>
                <a:lnTo>
                  <a:pt x="465" y="6"/>
                </a:lnTo>
                <a:lnTo>
                  <a:pt x="471" y="6"/>
                </a:lnTo>
                <a:lnTo>
                  <a:pt x="473" y="4"/>
                </a:lnTo>
                <a:lnTo>
                  <a:pt x="486" y="2"/>
                </a:lnTo>
                <a:lnTo>
                  <a:pt x="488" y="2"/>
                </a:lnTo>
                <a:lnTo>
                  <a:pt x="492" y="0"/>
                </a:lnTo>
                <a:lnTo>
                  <a:pt x="503" y="0"/>
                </a:lnTo>
                <a:lnTo>
                  <a:pt x="501" y="0"/>
                </a:lnTo>
                <a:lnTo>
                  <a:pt x="501" y="6"/>
                </a:lnTo>
                <a:lnTo>
                  <a:pt x="501" y="10"/>
                </a:lnTo>
                <a:lnTo>
                  <a:pt x="500" y="15"/>
                </a:lnTo>
                <a:lnTo>
                  <a:pt x="501" y="17"/>
                </a:lnTo>
                <a:lnTo>
                  <a:pt x="503" y="19"/>
                </a:lnTo>
                <a:lnTo>
                  <a:pt x="501" y="19"/>
                </a:lnTo>
                <a:lnTo>
                  <a:pt x="496" y="21"/>
                </a:lnTo>
                <a:lnTo>
                  <a:pt x="492" y="25"/>
                </a:lnTo>
                <a:lnTo>
                  <a:pt x="490" y="27"/>
                </a:lnTo>
                <a:lnTo>
                  <a:pt x="486" y="37"/>
                </a:lnTo>
                <a:lnTo>
                  <a:pt x="484" y="40"/>
                </a:lnTo>
                <a:lnTo>
                  <a:pt x="482" y="40"/>
                </a:lnTo>
                <a:lnTo>
                  <a:pt x="478" y="38"/>
                </a:lnTo>
                <a:lnTo>
                  <a:pt x="477" y="38"/>
                </a:lnTo>
                <a:lnTo>
                  <a:pt x="473" y="40"/>
                </a:lnTo>
                <a:lnTo>
                  <a:pt x="471" y="40"/>
                </a:lnTo>
                <a:lnTo>
                  <a:pt x="467" y="42"/>
                </a:lnTo>
                <a:lnTo>
                  <a:pt x="465" y="44"/>
                </a:lnTo>
                <a:lnTo>
                  <a:pt x="461" y="52"/>
                </a:lnTo>
                <a:lnTo>
                  <a:pt x="459" y="54"/>
                </a:lnTo>
                <a:lnTo>
                  <a:pt x="457" y="56"/>
                </a:lnTo>
                <a:lnTo>
                  <a:pt x="455" y="56"/>
                </a:lnTo>
                <a:lnTo>
                  <a:pt x="453" y="52"/>
                </a:lnTo>
                <a:lnTo>
                  <a:pt x="453" y="50"/>
                </a:lnTo>
                <a:lnTo>
                  <a:pt x="452" y="48"/>
                </a:lnTo>
                <a:lnTo>
                  <a:pt x="444" y="54"/>
                </a:lnTo>
                <a:lnTo>
                  <a:pt x="444" y="56"/>
                </a:lnTo>
                <a:lnTo>
                  <a:pt x="444" y="58"/>
                </a:lnTo>
                <a:lnTo>
                  <a:pt x="442" y="60"/>
                </a:lnTo>
                <a:lnTo>
                  <a:pt x="440" y="58"/>
                </a:lnTo>
                <a:lnTo>
                  <a:pt x="438" y="60"/>
                </a:lnTo>
                <a:lnTo>
                  <a:pt x="436" y="60"/>
                </a:lnTo>
                <a:lnTo>
                  <a:pt x="438" y="65"/>
                </a:lnTo>
                <a:lnTo>
                  <a:pt x="434" y="71"/>
                </a:lnTo>
                <a:lnTo>
                  <a:pt x="434" y="73"/>
                </a:lnTo>
                <a:lnTo>
                  <a:pt x="429" y="73"/>
                </a:lnTo>
                <a:lnTo>
                  <a:pt x="427" y="75"/>
                </a:lnTo>
                <a:lnTo>
                  <a:pt x="425" y="75"/>
                </a:lnTo>
                <a:lnTo>
                  <a:pt x="423" y="77"/>
                </a:lnTo>
                <a:lnTo>
                  <a:pt x="419" y="79"/>
                </a:lnTo>
                <a:lnTo>
                  <a:pt x="419" y="81"/>
                </a:lnTo>
                <a:lnTo>
                  <a:pt x="417" y="85"/>
                </a:lnTo>
                <a:lnTo>
                  <a:pt x="413" y="85"/>
                </a:lnTo>
                <a:lnTo>
                  <a:pt x="411" y="86"/>
                </a:lnTo>
                <a:lnTo>
                  <a:pt x="407" y="90"/>
                </a:lnTo>
                <a:lnTo>
                  <a:pt x="405" y="92"/>
                </a:lnTo>
                <a:lnTo>
                  <a:pt x="402" y="94"/>
                </a:lnTo>
                <a:lnTo>
                  <a:pt x="398" y="92"/>
                </a:lnTo>
                <a:lnTo>
                  <a:pt x="396" y="94"/>
                </a:lnTo>
                <a:lnTo>
                  <a:pt x="388" y="96"/>
                </a:lnTo>
                <a:lnTo>
                  <a:pt x="386" y="98"/>
                </a:lnTo>
                <a:lnTo>
                  <a:pt x="382" y="100"/>
                </a:lnTo>
                <a:lnTo>
                  <a:pt x="382" y="102"/>
                </a:lnTo>
                <a:lnTo>
                  <a:pt x="379" y="104"/>
                </a:lnTo>
                <a:close/>
              </a:path>
            </a:pathLst>
          </a:custGeom>
          <a:solidFill>
            <a:srgbClr val="58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6" name="Freeform 44" descr="Statistics taken from the 2013 Behavioral Risk Factor Surveillance System showing current cigarette smoking among adults 18 and over, by state. Highest rates are in West Virginia, Arkansas and Kentucky." title="Current cigarette smoking among adults aged 18 years and older, by state - U.S. 2013"/>
          <p:cNvSpPr>
            <a:spLocks noEditPoints="1"/>
          </p:cNvSpPr>
          <p:nvPr/>
        </p:nvSpPr>
        <p:spPr bwMode="auto">
          <a:xfrm>
            <a:off x="2799960" y="3531687"/>
            <a:ext cx="1824325" cy="1800069"/>
          </a:xfrm>
          <a:custGeom>
            <a:avLst/>
            <a:gdLst>
              <a:gd name="T0" fmla="*/ 17 w 833"/>
              <a:gd name="T1" fmla="*/ 309 h 808"/>
              <a:gd name="T2" fmla="*/ 236 w 833"/>
              <a:gd name="T3" fmla="*/ 228 h 808"/>
              <a:gd name="T4" fmla="*/ 307 w 833"/>
              <a:gd name="T5" fmla="*/ 3 h 808"/>
              <a:gd name="T6" fmla="*/ 432 w 833"/>
              <a:gd name="T7" fmla="*/ 107 h 808"/>
              <a:gd name="T8" fmla="*/ 453 w 833"/>
              <a:gd name="T9" fmla="*/ 167 h 808"/>
              <a:gd name="T10" fmla="*/ 476 w 833"/>
              <a:gd name="T11" fmla="*/ 172 h 808"/>
              <a:gd name="T12" fmla="*/ 507 w 833"/>
              <a:gd name="T13" fmla="*/ 188 h 808"/>
              <a:gd name="T14" fmla="*/ 530 w 833"/>
              <a:gd name="T15" fmla="*/ 188 h 808"/>
              <a:gd name="T16" fmla="*/ 553 w 833"/>
              <a:gd name="T17" fmla="*/ 203 h 808"/>
              <a:gd name="T18" fmla="*/ 576 w 833"/>
              <a:gd name="T19" fmla="*/ 207 h 808"/>
              <a:gd name="T20" fmla="*/ 597 w 833"/>
              <a:gd name="T21" fmla="*/ 207 h 808"/>
              <a:gd name="T22" fmla="*/ 608 w 833"/>
              <a:gd name="T23" fmla="*/ 213 h 808"/>
              <a:gd name="T24" fmla="*/ 628 w 833"/>
              <a:gd name="T25" fmla="*/ 213 h 808"/>
              <a:gd name="T26" fmla="*/ 647 w 833"/>
              <a:gd name="T27" fmla="*/ 215 h 808"/>
              <a:gd name="T28" fmla="*/ 662 w 833"/>
              <a:gd name="T29" fmla="*/ 215 h 808"/>
              <a:gd name="T30" fmla="*/ 683 w 833"/>
              <a:gd name="T31" fmla="*/ 211 h 808"/>
              <a:gd name="T32" fmla="*/ 701 w 833"/>
              <a:gd name="T33" fmla="*/ 207 h 808"/>
              <a:gd name="T34" fmla="*/ 720 w 833"/>
              <a:gd name="T35" fmla="*/ 205 h 808"/>
              <a:gd name="T36" fmla="*/ 737 w 833"/>
              <a:gd name="T37" fmla="*/ 209 h 808"/>
              <a:gd name="T38" fmla="*/ 751 w 833"/>
              <a:gd name="T39" fmla="*/ 218 h 808"/>
              <a:gd name="T40" fmla="*/ 760 w 833"/>
              <a:gd name="T41" fmla="*/ 224 h 808"/>
              <a:gd name="T42" fmla="*/ 774 w 833"/>
              <a:gd name="T43" fmla="*/ 230 h 808"/>
              <a:gd name="T44" fmla="*/ 785 w 833"/>
              <a:gd name="T45" fmla="*/ 232 h 808"/>
              <a:gd name="T46" fmla="*/ 797 w 833"/>
              <a:gd name="T47" fmla="*/ 332 h 808"/>
              <a:gd name="T48" fmla="*/ 810 w 833"/>
              <a:gd name="T49" fmla="*/ 360 h 808"/>
              <a:gd name="T50" fmla="*/ 814 w 833"/>
              <a:gd name="T51" fmla="*/ 382 h 808"/>
              <a:gd name="T52" fmla="*/ 822 w 833"/>
              <a:gd name="T53" fmla="*/ 389 h 808"/>
              <a:gd name="T54" fmla="*/ 827 w 833"/>
              <a:gd name="T55" fmla="*/ 407 h 808"/>
              <a:gd name="T56" fmla="*/ 831 w 833"/>
              <a:gd name="T57" fmla="*/ 418 h 808"/>
              <a:gd name="T58" fmla="*/ 829 w 833"/>
              <a:gd name="T59" fmla="*/ 432 h 808"/>
              <a:gd name="T60" fmla="*/ 822 w 833"/>
              <a:gd name="T61" fmla="*/ 447 h 808"/>
              <a:gd name="T62" fmla="*/ 820 w 833"/>
              <a:gd name="T63" fmla="*/ 462 h 808"/>
              <a:gd name="T64" fmla="*/ 823 w 833"/>
              <a:gd name="T65" fmla="*/ 485 h 808"/>
              <a:gd name="T66" fmla="*/ 754 w 833"/>
              <a:gd name="T67" fmla="*/ 545 h 808"/>
              <a:gd name="T68" fmla="*/ 756 w 833"/>
              <a:gd name="T69" fmla="*/ 512 h 808"/>
              <a:gd name="T70" fmla="*/ 745 w 833"/>
              <a:gd name="T71" fmla="*/ 539 h 808"/>
              <a:gd name="T72" fmla="*/ 704 w 833"/>
              <a:gd name="T73" fmla="*/ 587 h 808"/>
              <a:gd name="T74" fmla="*/ 662 w 833"/>
              <a:gd name="T75" fmla="*/ 600 h 808"/>
              <a:gd name="T76" fmla="*/ 645 w 833"/>
              <a:gd name="T77" fmla="*/ 595 h 808"/>
              <a:gd name="T78" fmla="*/ 635 w 833"/>
              <a:gd name="T79" fmla="*/ 585 h 808"/>
              <a:gd name="T80" fmla="*/ 647 w 833"/>
              <a:gd name="T81" fmla="*/ 614 h 808"/>
              <a:gd name="T82" fmla="*/ 622 w 833"/>
              <a:gd name="T83" fmla="*/ 624 h 808"/>
              <a:gd name="T84" fmla="*/ 597 w 833"/>
              <a:gd name="T85" fmla="*/ 635 h 808"/>
              <a:gd name="T86" fmla="*/ 589 w 833"/>
              <a:gd name="T87" fmla="*/ 660 h 808"/>
              <a:gd name="T88" fmla="*/ 583 w 833"/>
              <a:gd name="T89" fmla="*/ 668 h 808"/>
              <a:gd name="T90" fmla="*/ 566 w 833"/>
              <a:gd name="T91" fmla="*/ 698 h 808"/>
              <a:gd name="T92" fmla="*/ 576 w 833"/>
              <a:gd name="T93" fmla="*/ 758 h 808"/>
              <a:gd name="T94" fmla="*/ 578 w 833"/>
              <a:gd name="T95" fmla="*/ 808 h 808"/>
              <a:gd name="T96" fmla="*/ 518 w 833"/>
              <a:gd name="T97" fmla="*/ 787 h 808"/>
              <a:gd name="T98" fmla="*/ 462 w 833"/>
              <a:gd name="T99" fmla="*/ 762 h 808"/>
              <a:gd name="T100" fmla="*/ 436 w 833"/>
              <a:gd name="T101" fmla="*/ 679 h 808"/>
              <a:gd name="T102" fmla="*/ 384 w 833"/>
              <a:gd name="T103" fmla="*/ 610 h 808"/>
              <a:gd name="T104" fmla="*/ 342 w 833"/>
              <a:gd name="T105" fmla="*/ 528 h 808"/>
              <a:gd name="T106" fmla="*/ 309 w 833"/>
              <a:gd name="T107" fmla="*/ 503 h 808"/>
              <a:gd name="T108" fmla="*/ 246 w 833"/>
              <a:gd name="T109" fmla="*/ 499 h 808"/>
              <a:gd name="T110" fmla="*/ 194 w 833"/>
              <a:gd name="T111" fmla="*/ 552 h 808"/>
              <a:gd name="T112" fmla="*/ 136 w 833"/>
              <a:gd name="T113" fmla="*/ 510 h 808"/>
              <a:gd name="T114" fmla="*/ 94 w 833"/>
              <a:gd name="T115" fmla="*/ 420 h 808"/>
              <a:gd name="T116" fmla="*/ 36 w 833"/>
              <a:gd name="T117" fmla="*/ 357 h 808"/>
              <a:gd name="T118" fmla="*/ 645 w 833"/>
              <a:gd name="T119" fmla="*/ 618 h 808"/>
              <a:gd name="T120" fmla="*/ 580 w 833"/>
              <a:gd name="T121" fmla="*/ 706 h 808"/>
              <a:gd name="T122" fmla="*/ 585 w 833"/>
              <a:gd name="T123" fmla="*/ 752 h 808"/>
              <a:gd name="T124" fmla="*/ 593 w 833"/>
              <a:gd name="T125" fmla="*/ 791 h 8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33"/>
              <a:gd name="T190" fmla="*/ 0 h 808"/>
              <a:gd name="T191" fmla="*/ 833 w 833"/>
              <a:gd name="T192" fmla="*/ 808 h 8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33" h="808">
                <a:moveTo>
                  <a:pt x="36" y="357"/>
                </a:moveTo>
                <a:lnTo>
                  <a:pt x="23" y="349"/>
                </a:lnTo>
                <a:lnTo>
                  <a:pt x="15" y="328"/>
                </a:lnTo>
                <a:lnTo>
                  <a:pt x="5" y="324"/>
                </a:lnTo>
                <a:lnTo>
                  <a:pt x="2" y="320"/>
                </a:lnTo>
                <a:lnTo>
                  <a:pt x="2" y="318"/>
                </a:lnTo>
                <a:lnTo>
                  <a:pt x="0" y="314"/>
                </a:lnTo>
                <a:lnTo>
                  <a:pt x="2" y="312"/>
                </a:lnTo>
                <a:lnTo>
                  <a:pt x="2" y="309"/>
                </a:lnTo>
                <a:lnTo>
                  <a:pt x="0" y="309"/>
                </a:lnTo>
                <a:lnTo>
                  <a:pt x="2" y="307"/>
                </a:lnTo>
                <a:lnTo>
                  <a:pt x="17" y="309"/>
                </a:lnTo>
                <a:lnTo>
                  <a:pt x="42" y="311"/>
                </a:lnTo>
                <a:lnTo>
                  <a:pt x="109" y="318"/>
                </a:lnTo>
                <a:lnTo>
                  <a:pt x="113" y="320"/>
                </a:lnTo>
                <a:lnTo>
                  <a:pt x="167" y="324"/>
                </a:lnTo>
                <a:lnTo>
                  <a:pt x="169" y="324"/>
                </a:lnTo>
                <a:lnTo>
                  <a:pt x="184" y="326"/>
                </a:lnTo>
                <a:lnTo>
                  <a:pt x="209" y="328"/>
                </a:lnTo>
                <a:lnTo>
                  <a:pt x="226" y="330"/>
                </a:lnTo>
                <a:lnTo>
                  <a:pt x="228" y="324"/>
                </a:lnTo>
                <a:lnTo>
                  <a:pt x="230" y="291"/>
                </a:lnTo>
                <a:lnTo>
                  <a:pt x="234" y="259"/>
                </a:lnTo>
                <a:lnTo>
                  <a:pt x="236" y="228"/>
                </a:lnTo>
                <a:lnTo>
                  <a:pt x="238" y="215"/>
                </a:lnTo>
                <a:lnTo>
                  <a:pt x="240" y="195"/>
                </a:lnTo>
                <a:lnTo>
                  <a:pt x="242" y="159"/>
                </a:lnTo>
                <a:lnTo>
                  <a:pt x="246" y="128"/>
                </a:lnTo>
                <a:lnTo>
                  <a:pt x="247" y="111"/>
                </a:lnTo>
                <a:lnTo>
                  <a:pt x="247" y="96"/>
                </a:lnTo>
                <a:lnTo>
                  <a:pt x="251" y="63"/>
                </a:lnTo>
                <a:lnTo>
                  <a:pt x="251" y="53"/>
                </a:lnTo>
                <a:lnTo>
                  <a:pt x="253" y="30"/>
                </a:lnTo>
                <a:lnTo>
                  <a:pt x="255" y="0"/>
                </a:lnTo>
                <a:lnTo>
                  <a:pt x="257" y="0"/>
                </a:lnTo>
                <a:lnTo>
                  <a:pt x="307" y="3"/>
                </a:lnTo>
                <a:lnTo>
                  <a:pt x="315" y="3"/>
                </a:lnTo>
                <a:lnTo>
                  <a:pt x="340" y="5"/>
                </a:lnTo>
                <a:lnTo>
                  <a:pt x="370" y="7"/>
                </a:lnTo>
                <a:lnTo>
                  <a:pt x="378" y="7"/>
                </a:lnTo>
                <a:lnTo>
                  <a:pt x="403" y="9"/>
                </a:lnTo>
                <a:lnTo>
                  <a:pt x="436" y="9"/>
                </a:lnTo>
                <a:lnTo>
                  <a:pt x="436" y="11"/>
                </a:lnTo>
                <a:lnTo>
                  <a:pt x="434" y="42"/>
                </a:lnTo>
                <a:lnTo>
                  <a:pt x="434" y="55"/>
                </a:lnTo>
                <a:lnTo>
                  <a:pt x="432" y="74"/>
                </a:lnTo>
                <a:lnTo>
                  <a:pt x="432" y="90"/>
                </a:lnTo>
                <a:lnTo>
                  <a:pt x="432" y="107"/>
                </a:lnTo>
                <a:lnTo>
                  <a:pt x="430" y="119"/>
                </a:lnTo>
                <a:lnTo>
                  <a:pt x="430" y="140"/>
                </a:lnTo>
                <a:lnTo>
                  <a:pt x="430" y="153"/>
                </a:lnTo>
                <a:lnTo>
                  <a:pt x="432" y="151"/>
                </a:lnTo>
                <a:lnTo>
                  <a:pt x="434" y="151"/>
                </a:lnTo>
                <a:lnTo>
                  <a:pt x="436" y="153"/>
                </a:lnTo>
                <a:lnTo>
                  <a:pt x="438" y="157"/>
                </a:lnTo>
                <a:lnTo>
                  <a:pt x="439" y="157"/>
                </a:lnTo>
                <a:lnTo>
                  <a:pt x="441" y="163"/>
                </a:lnTo>
                <a:lnTo>
                  <a:pt x="447" y="167"/>
                </a:lnTo>
                <a:lnTo>
                  <a:pt x="453" y="168"/>
                </a:lnTo>
                <a:lnTo>
                  <a:pt x="453" y="167"/>
                </a:lnTo>
                <a:lnTo>
                  <a:pt x="455" y="165"/>
                </a:lnTo>
                <a:lnTo>
                  <a:pt x="459" y="165"/>
                </a:lnTo>
                <a:lnTo>
                  <a:pt x="461" y="167"/>
                </a:lnTo>
                <a:lnTo>
                  <a:pt x="462" y="168"/>
                </a:lnTo>
                <a:lnTo>
                  <a:pt x="464" y="168"/>
                </a:lnTo>
                <a:lnTo>
                  <a:pt x="464" y="167"/>
                </a:lnTo>
                <a:lnTo>
                  <a:pt x="466" y="165"/>
                </a:lnTo>
                <a:lnTo>
                  <a:pt x="466" y="163"/>
                </a:lnTo>
                <a:lnTo>
                  <a:pt x="470" y="165"/>
                </a:lnTo>
                <a:lnTo>
                  <a:pt x="474" y="167"/>
                </a:lnTo>
                <a:lnTo>
                  <a:pt x="474" y="168"/>
                </a:lnTo>
                <a:lnTo>
                  <a:pt x="476" y="172"/>
                </a:lnTo>
                <a:lnTo>
                  <a:pt x="478" y="174"/>
                </a:lnTo>
                <a:lnTo>
                  <a:pt x="476" y="176"/>
                </a:lnTo>
                <a:lnTo>
                  <a:pt x="478" y="180"/>
                </a:lnTo>
                <a:lnTo>
                  <a:pt x="482" y="182"/>
                </a:lnTo>
                <a:lnTo>
                  <a:pt x="484" y="180"/>
                </a:lnTo>
                <a:lnTo>
                  <a:pt x="487" y="182"/>
                </a:lnTo>
                <a:lnTo>
                  <a:pt x="489" y="182"/>
                </a:lnTo>
                <a:lnTo>
                  <a:pt x="491" y="182"/>
                </a:lnTo>
                <a:lnTo>
                  <a:pt x="495" y="184"/>
                </a:lnTo>
                <a:lnTo>
                  <a:pt x="501" y="186"/>
                </a:lnTo>
                <a:lnTo>
                  <a:pt x="503" y="188"/>
                </a:lnTo>
                <a:lnTo>
                  <a:pt x="507" y="188"/>
                </a:lnTo>
                <a:lnTo>
                  <a:pt x="509" y="186"/>
                </a:lnTo>
                <a:lnTo>
                  <a:pt x="510" y="186"/>
                </a:lnTo>
                <a:lnTo>
                  <a:pt x="512" y="186"/>
                </a:lnTo>
                <a:lnTo>
                  <a:pt x="514" y="188"/>
                </a:lnTo>
                <a:lnTo>
                  <a:pt x="516" y="190"/>
                </a:lnTo>
                <a:lnTo>
                  <a:pt x="520" y="193"/>
                </a:lnTo>
                <a:lnTo>
                  <a:pt x="522" y="193"/>
                </a:lnTo>
                <a:lnTo>
                  <a:pt x="524" y="193"/>
                </a:lnTo>
                <a:lnTo>
                  <a:pt x="526" y="192"/>
                </a:lnTo>
                <a:lnTo>
                  <a:pt x="526" y="190"/>
                </a:lnTo>
                <a:lnTo>
                  <a:pt x="528" y="188"/>
                </a:lnTo>
                <a:lnTo>
                  <a:pt x="530" y="188"/>
                </a:lnTo>
                <a:lnTo>
                  <a:pt x="534" y="190"/>
                </a:lnTo>
                <a:lnTo>
                  <a:pt x="539" y="190"/>
                </a:lnTo>
                <a:lnTo>
                  <a:pt x="541" y="188"/>
                </a:lnTo>
                <a:lnTo>
                  <a:pt x="543" y="188"/>
                </a:lnTo>
                <a:lnTo>
                  <a:pt x="545" y="188"/>
                </a:lnTo>
                <a:lnTo>
                  <a:pt x="543" y="193"/>
                </a:lnTo>
                <a:lnTo>
                  <a:pt x="545" y="197"/>
                </a:lnTo>
                <a:lnTo>
                  <a:pt x="547" y="199"/>
                </a:lnTo>
                <a:lnTo>
                  <a:pt x="549" y="199"/>
                </a:lnTo>
                <a:lnTo>
                  <a:pt x="551" y="197"/>
                </a:lnTo>
                <a:lnTo>
                  <a:pt x="553" y="201"/>
                </a:lnTo>
                <a:lnTo>
                  <a:pt x="553" y="203"/>
                </a:lnTo>
                <a:lnTo>
                  <a:pt x="551" y="205"/>
                </a:lnTo>
                <a:lnTo>
                  <a:pt x="553" y="207"/>
                </a:lnTo>
                <a:lnTo>
                  <a:pt x="555" y="207"/>
                </a:lnTo>
                <a:lnTo>
                  <a:pt x="558" y="209"/>
                </a:lnTo>
                <a:lnTo>
                  <a:pt x="562" y="207"/>
                </a:lnTo>
                <a:lnTo>
                  <a:pt x="564" y="203"/>
                </a:lnTo>
                <a:lnTo>
                  <a:pt x="566" y="203"/>
                </a:lnTo>
                <a:lnTo>
                  <a:pt x="568" y="201"/>
                </a:lnTo>
                <a:lnTo>
                  <a:pt x="570" y="199"/>
                </a:lnTo>
                <a:lnTo>
                  <a:pt x="574" y="201"/>
                </a:lnTo>
                <a:lnTo>
                  <a:pt x="576" y="205"/>
                </a:lnTo>
                <a:lnTo>
                  <a:pt x="576" y="207"/>
                </a:lnTo>
                <a:lnTo>
                  <a:pt x="578" y="205"/>
                </a:lnTo>
                <a:lnTo>
                  <a:pt x="580" y="205"/>
                </a:lnTo>
                <a:lnTo>
                  <a:pt x="582" y="205"/>
                </a:lnTo>
                <a:lnTo>
                  <a:pt x="583" y="207"/>
                </a:lnTo>
                <a:lnTo>
                  <a:pt x="583" y="211"/>
                </a:lnTo>
                <a:lnTo>
                  <a:pt x="585" y="213"/>
                </a:lnTo>
                <a:lnTo>
                  <a:pt x="589" y="211"/>
                </a:lnTo>
                <a:lnTo>
                  <a:pt x="591" y="209"/>
                </a:lnTo>
                <a:lnTo>
                  <a:pt x="593" y="207"/>
                </a:lnTo>
                <a:lnTo>
                  <a:pt x="595" y="209"/>
                </a:lnTo>
                <a:lnTo>
                  <a:pt x="597" y="209"/>
                </a:lnTo>
                <a:lnTo>
                  <a:pt x="597" y="207"/>
                </a:lnTo>
                <a:lnTo>
                  <a:pt x="599" y="207"/>
                </a:lnTo>
                <a:lnTo>
                  <a:pt x="601" y="207"/>
                </a:lnTo>
                <a:lnTo>
                  <a:pt x="601" y="209"/>
                </a:lnTo>
                <a:lnTo>
                  <a:pt x="601" y="211"/>
                </a:lnTo>
                <a:lnTo>
                  <a:pt x="599" y="211"/>
                </a:lnTo>
                <a:lnTo>
                  <a:pt x="599" y="213"/>
                </a:lnTo>
                <a:lnTo>
                  <a:pt x="599" y="216"/>
                </a:lnTo>
                <a:lnTo>
                  <a:pt x="603" y="218"/>
                </a:lnTo>
                <a:lnTo>
                  <a:pt x="605" y="220"/>
                </a:lnTo>
                <a:lnTo>
                  <a:pt x="606" y="218"/>
                </a:lnTo>
                <a:lnTo>
                  <a:pt x="606" y="213"/>
                </a:lnTo>
                <a:lnTo>
                  <a:pt x="608" y="213"/>
                </a:lnTo>
                <a:lnTo>
                  <a:pt x="606" y="211"/>
                </a:lnTo>
                <a:lnTo>
                  <a:pt x="610" y="211"/>
                </a:lnTo>
                <a:lnTo>
                  <a:pt x="612" y="209"/>
                </a:lnTo>
                <a:lnTo>
                  <a:pt x="612" y="203"/>
                </a:lnTo>
                <a:lnTo>
                  <a:pt x="614" y="203"/>
                </a:lnTo>
                <a:lnTo>
                  <a:pt x="616" y="203"/>
                </a:lnTo>
                <a:lnTo>
                  <a:pt x="618" y="203"/>
                </a:lnTo>
                <a:lnTo>
                  <a:pt x="618" y="205"/>
                </a:lnTo>
                <a:lnTo>
                  <a:pt x="620" y="209"/>
                </a:lnTo>
                <a:lnTo>
                  <a:pt x="622" y="211"/>
                </a:lnTo>
                <a:lnTo>
                  <a:pt x="624" y="209"/>
                </a:lnTo>
                <a:lnTo>
                  <a:pt x="628" y="213"/>
                </a:lnTo>
                <a:lnTo>
                  <a:pt x="630" y="213"/>
                </a:lnTo>
                <a:lnTo>
                  <a:pt x="630" y="211"/>
                </a:lnTo>
                <a:lnTo>
                  <a:pt x="631" y="207"/>
                </a:lnTo>
                <a:lnTo>
                  <a:pt x="631" y="205"/>
                </a:lnTo>
                <a:lnTo>
                  <a:pt x="637" y="207"/>
                </a:lnTo>
                <a:lnTo>
                  <a:pt x="635" y="209"/>
                </a:lnTo>
                <a:lnTo>
                  <a:pt x="635" y="211"/>
                </a:lnTo>
                <a:lnTo>
                  <a:pt x="639" y="213"/>
                </a:lnTo>
                <a:lnTo>
                  <a:pt x="641" y="213"/>
                </a:lnTo>
                <a:lnTo>
                  <a:pt x="643" y="215"/>
                </a:lnTo>
                <a:lnTo>
                  <a:pt x="643" y="216"/>
                </a:lnTo>
                <a:lnTo>
                  <a:pt x="647" y="215"/>
                </a:lnTo>
                <a:lnTo>
                  <a:pt x="651" y="218"/>
                </a:lnTo>
                <a:lnTo>
                  <a:pt x="653" y="222"/>
                </a:lnTo>
                <a:lnTo>
                  <a:pt x="654" y="222"/>
                </a:lnTo>
                <a:lnTo>
                  <a:pt x="654" y="220"/>
                </a:lnTo>
                <a:lnTo>
                  <a:pt x="654" y="216"/>
                </a:lnTo>
                <a:lnTo>
                  <a:pt x="656" y="216"/>
                </a:lnTo>
                <a:lnTo>
                  <a:pt x="660" y="218"/>
                </a:lnTo>
                <a:lnTo>
                  <a:pt x="662" y="218"/>
                </a:lnTo>
                <a:lnTo>
                  <a:pt x="662" y="216"/>
                </a:lnTo>
                <a:lnTo>
                  <a:pt x="664" y="215"/>
                </a:lnTo>
                <a:lnTo>
                  <a:pt x="664" y="213"/>
                </a:lnTo>
                <a:lnTo>
                  <a:pt x="662" y="215"/>
                </a:lnTo>
                <a:lnTo>
                  <a:pt x="662" y="213"/>
                </a:lnTo>
                <a:lnTo>
                  <a:pt x="664" y="213"/>
                </a:lnTo>
                <a:lnTo>
                  <a:pt x="666" y="213"/>
                </a:lnTo>
                <a:lnTo>
                  <a:pt x="668" y="211"/>
                </a:lnTo>
                <a:lnTo>
                  <a:pt x="670" y="211"/>
                </a:lnTo>
                <a:lnTo>
                  <a:pt x="672" y="211"/>
                </a:lnTo>
                <a:lnTo>
                  <a:pt x="674" y="211"/>
                </a:lnTo>
                <a:lnTo>
                  <a:pt x="674" y="209"/>
                </a:lnTo>
                <a:lnTo>
                  <a:pt x="674" y="211"/>
                </a:lnTo>
                <a:lnTo>
                  <a:pt x="676" y="209"/>
                </a:lnTo>
                <a:lnTo>
                  <a:pt x="678" y="207"/>
                </a:lnTo>
                <a:lnTo>
                  <a:pt x="683" y="211"/>
                </a:lnTo>
                <a:lnTo>
                  <a:pt x="685" y="209"/>
                </a:lnTo>
                <a:lnTo>
                  <a:pt x="687" y="211"/>
                </a:lnTo>
                <a:lnTo>
                  <a:pt x="687" y="209"/>
                </a:lnTo>
                <a:lnTo>
                  <a:pt x="687" y="207"/>
                </a:lnTo>
                <a:lnTo>
                  <a:pt x="689" y="207"/>
                </a:lnTo>
                <a:lnTo>
                  <a:pt x="691" y="207"/>
                </a:lnTo>
                <a:lnTo>
                  <a:pt x="697" y="205"/>
                </a:lnTo>
                <a:lnTo>
                  <a:pt x="697" y="203"/>
                </a:lnTo>
                <a:lnTo>
                  <a:pt x="701" y="205"/>
                </a:lnTo>
                <a:lnTo>
                  <a:pt x="701" y="207"/>
                </a:lnTo>
                <a:lnTo>
                  <a:pt x="703" y="207"/>
                </a:lnTo>
                <a:lnTo>
                  <a:pt x="701" y="207"/>
                </a:lnTo>
                <a:lnTo>
                  <a:pt x="701" y="209"/>
                </a:lnTo>
                <a:lnTo>
                  <a:pt x="703" y="207"/>
                </a:lnTo>
                <a:lnTo>
                  <a:pt x="704" y="209"/>
                </a:lnTo>
                <a:lnTo>
                  <a:pt x="706" y="209"/>
                </a:lnTo>
                <a:lnTo>
                  <a:pt x="714" y="209"/>
                </a:lnTo>
                <a:lnTo>
                  <a:pt x="714" y="207"/>
                </a:lnTo>
                <a:lnTo>
                  <a:pt x="716" y="209"/>
                </a:lnTo>
                <a:lnTo>
                  <a:pt x="718" y="207"/>
                </a:lnTo>
                <a:lnTo>
                  <a:pt x="718" y="205"/>
                </a:lnTo>
                <a:lnTo>
                  <a:pt x="718" y="207"/>
                </a:lnTo>
                <a:lnTo>
                  <a:pt x="720" y="207"/>
                </a:lnTo>
                <a:lnTo>
                  <a:pt x="720" y="205"/>
                </a:lnTo>
                <a:lnTo>
                  <a:pt x="720" y="201"/>
                </a:lnTo>
                <a:lnTo>
                  <a:pt x="726" y="203"/>
                </a:lnTo>
                <a:lnTo>
                  <a:pt x="727" y="203"/>
                </a:lnTo>
                <a:lnTo>
                  <a:pt x="727" y="205"/>
                </a:lnTo>
                <a:lnTo>
                  <a:pt x="729" y="205"/>
                </a:lnTo>
                <a:lnTo>
                  <a:pt x="729" y="207"/>
                </a:lnTo>
                <a:lnTo>
                  <a:pt x="731" y="205"/>
                </a:lnTo>
                <a:lnTo>
                  <a:pt x="731" y="207"/>
                </a:lnTo>
                <a:lnTo>
                  <a:pt x="733" y="209"/>
                </a:lnTo>
                <a:lnTo>
                  <a:pt x="735" y="209"/>
                </a:lnTo>
                <a:lnTo>
                  <a:pt x="735" y="211"/>
                </a:lnTo>
                <a:lnTo>
                  <a:pt x="737" y="209"/>
                </a:lnTo>
                <a:lnTo>
                  <a:pt x="737" y="211"/>
                </a:lnTo>
                <a:lnTo>
                  <a:pt x="739" y="211"/>
                </a:lnTo>
                <a:lnTo>
                  <a:pt x="739" y="213"/>
                </a:lnTo>
                <a:lnTo>
                  <a:pt x="741" y="213"/>
                </a:lnTo>
                <a:lnTo>
                  <a:pt x="741" y="215"/>
                </a:lnTo>
                <a:lnTo>
                  <a:pt x="743" y="216"/>
                </a:lnTo>
                <a:lnTo>
                  <a:pt x="745" y="218"/>
                </a:lnTo>
                <a:lnTo>
                  <a:pt x="747" y="218"/>
                </a:lnTo>
                <a:lnTo>
                  <a:pt x="749" y="216"/>
                </a:lnTo>
                <a:lnTo>
                  <a:pt x="751" y="216"/>
                </a:lnTo>
                <a:lnTo>
                  <a:pt x="749" y="218"/>
                </a:lnTo>
                <a:lnTo>
                  <a:pt x="751" y="218"/>
                </a:lnTo>
                <a:lnTo>
                  <a:pt x="751" y="220"/>
                </a:lnTo>
                <a:lnTo>
                  <a:pt x="754" y="222"/>
                </a:lnTo>
                <a:lnTo>
                  <a:pt x="756" y="222"/>
                </a:lnTo>
                <a:lnTo>
                  <a:pt x="756" y="224"/>
                </a:lnTo>
                <a:lnTo>
                  <a:pt x="758" y="224"/>
                </a:lnTo>
                <a:lnTo>
                  <a:pt x="758" y="222"/>
                </a:lnTo>
                <a:lnTo>
                  <a:pt x="760" y="224"/>
                </a:lnTo>
                <a:lnTo>
                  <a:pt x="760" y="222"/>
                </a:lnTo>
                <a:lnTo>
                  <a:pt x="762" y="224"/>
                </a:lnTo>
                <a:lnTo>
                  <a:pt x="762" y="222"/>
                </a:lnTo>
                <a:lnTo>
                  <a:pt x="762" y="224"/>
                </a:lnTo>
                <a:lnTo>
                  <a:pt x="760" y="224"/>
                </a:lnTo>
                <a:lnTo>
                  <a:pt x="762" y="224"/>
                </a:lnTo>
                <a:lnTo>
                  <a:pt x="764" y="224"/>
                </a:lnTo>
                <a:lnTo>
                  <a:pt x="762" y="226"/>
                </a:lnTo>
                <a:lnTo>
                  <a:pt x="764" y="226"/>
                </a:lnTo>
                <a:lnTo>
                  <a:pt x="766" y="226"/>
                </a:lnTo>
                <a:lnTo>
                  <a:pt x="764" y="226"/>
                </a:lnTo>
                <a:lnTo>
                  <a:pt x="766" y="226"/>
                </a:lnTo>
                <a:lnTo>
                  <a:pt x="768" y="226"/>
                </a:lnTo>
                <a:lnTo>
                  <a:pt x="770" y="226"/>
                </a:lnTo>
                <a:lnTo>
                  <a:pt x="770" y="228"/>
                </a:lnTo>
                <a:lnTo>
                  <a:pt x="772" y="230"/>
                </a:lnTo>
                <a:lnTo>
                  <a:pt x="774" y="230"/>
                </a:lnTo>
                <a:lnTo>
                  <a:pt x="774" y="228"/>
                </a:lnTo>
                <a:lnTo>
                  <a:pt x="774" y="230"/>
                </a:lnTo>
                <a:lnTo>
                  <a:pt x="774" y="232"/>
                </a:lnTo>
                <a:lnTo>
                  <a:pt x="777" y="230"/>
                </a:lnTo>
                <a:lnTo>
                  <a:pt x="779" y="232"/>
                </a:lnTo>
                <a:lnTo>
                  <a:pt x="779" y="230"/>
                </a:lnTo>
                <a:lnTo>
                  <a:pt x="781" y="230"/>
                </a:lnTo>
                <a:lnTo>
                  <a:pt x="779" y="232"/>
                </a:lnTo>
                <a:lnTo>
                  <a:pt x="783" y="228"/>
                </a:lnTo>
                <a:lnTo>
                  <a:pt x="783" y="230"/>
                </a:lnTo>
                <a:lnTo>
                  <a:pt x="783" y="232"/>
                </a:lnTo>
                <a:lnTo>
                  <a:pt x="785" y="232"/>
                </a:lnTo>
                <a:lnTo>
                  <a:pt x="785" y="230"/>
                </a:lnTo>
                <a:lnTo>
                  <a:pt x="787" y="228"/>
                </a:lnTo>
                <a:lnTo>
                  <a:pt x="787" y="230"/>
                </a:lnTo>
                <a:lnTo>
                  <a:pt x="791" y="230"/>
                </a:lnTo>
                <a:lnTo>
                  <a:pt x="793" y="230"/>
                </a:lnTo>
                <a:lnTo>
                  <a:pt x="795" y="232"/>
                </a:lnTo>
                <a:lnTo>
                  <a:pt x="795" y="253"/>
                </a:lnTo>
                <a:lnTo>
                  <a:pt x="797" y="270"/>
                </a:lnTo>
                <a:lnTo>
                  <a:pt x="797" y="282"/>
                </a:lnTo>
                <a:lnTo>
                  <a:pt x="797" y="295"/>
                </a:lnTo>
                <a:lnTo>
                  <a:pt x="797" y="318"/>
                </a:lnTo>
                <a:lnTo>
                  <a:pt x="797" y="332"/>
                </a:lnTo>
                <a:lnTo>
                  <a:pt x="799" y="347"/>
                </a:lnTo>
                <a:lnTo>
                  <a:pt x="800" y="349"/>
                </a:lnTo>
                <a:lnTo>
                  <a:pt x="802" y="351"/>
                </a:lnTo>
                <a:lnTo>
                  <a:pt x="802" y="353"/>
                </a:lnTo>
                <a:lnTo>
                  <a:pt x="804" y="353"/>
                </a:lnTo>
                <a:lnTo>
                  <a:pt x="806" y="353"/>
                </a:lnTo>
                <a:lnTo>
                  <a:pt x="804" y="355"/>
                </a:lnTo>
                <a:lnTo>
                  <a:pt x="806" y="355"/>
                </a:lnTo>
                <a:lnTo>
                  <a:pt x="806" y="357"/>
                </a:lnTo>
                <a:lnTo>
                  <a:pt x="808" y="357"/>
                </a:lnTo>
                <a:lnTo>
                  <a:pt x="808" y="360"/>
                </a:lnTo>
                <a:lnTo>
                  <a:pt x="810" y="360"/>
                </a:lnTo>
                <a:lnTo>
                  <a:pt x="812" y="362"/>
                </a:lnTo>
                <a:lnTo>
                  <a:pt x="812" y="364"/>
                </a:lnTo>
                <a:lnTo>
                  <a:pt x="812" y="366"/>
                </a:lnTo>
                <a:lnTo>
                  <a:pt x="812" y="368"/>
                </a:lnTo>
                <a:lnTo>
                  <a:pt x="814" y="368"/>
                </a:lnTo>
                <a:lnTo>
                  <a:pt x="812" y="370"/>
                </a:lnTo>
                <a:lnTo>
                  <a:pt x="812" y="372"/>
                </a:lnTo>
                <a:lnTo>
                  <a:pt x="812" y="374"/>
                </a:lnTo>
                <a:lnTo>
                  <a:pt x="812" y="376"/>
                </a:lnTo>
                <a:lnTo>
                  <a:pt x="812" y="378"/>
                </a:lnTo>
                <a:lnTo>
                  <a:pt x="812" y="380"/>
                </a:lnTo>
                <a:lnTo>
                  <a:pt x="814" y="382"/>
                </a:lnTo>
                <a:lnTo>
                  <a:pt x="816" y="382"/>
                </a:lnTo>
                <a:lnTo>
                  <a:pt x="818" y="380"/>
                </a:lnTo>
                <a:lnTo>
                  <a:pt x="818" y="382"/>
                </a:lnTo>
                <a:lnTo>
                  <a:pt x="820" y="382"/>
                </a:lnTo>
                <a:lnTo>
                  <a:pt x="818" y="384"/>
                </a:lnTo>
                <a:lnTo>
                  <a:pt x="816" y="384"/>
                </a:lnTo>
                <a:lnTo>
                  <a:pt x="818" y="385"/>
                </a:lnTo>
                <a:lnTo>
                  <a:pt x="820" y="385"/>
                </a:lnTo>
                <a:lnTo>
                  <a:pt x="820" y="387"/>
                </a:lnTo>
                <a:lnTo>
                  <a:pt x="822" y="387"/>
                </a:lnTo>
                <a:lnTo>
                  <a:pt x="820" y="389"/>
                </a:lnTo>
                <a:lnTo>
                  <a:pt x="822" y="389"/>
                </a:lnTo>
                <a:lnTo>
                  <a:pt x="822" y="391"/>
                </a:lnTo>
                <a:lnTo>
                  <a:pt x="823" y="393"/>
                </a:lnTo>
                <a:lnTo>
                  <a:pt x="822" y="395"/>
                </a:lnTo>
                <a:lnTo>
                  <a:pt x="822" y="397"/>
                </a:lnTo>
                <a:lnTo>
                  <a:pt x="823" y="399"/>
                </a:lnTo>
                <a:lnTo>
                  <a:pt x="825" y="401"/>
                </a:lnTo>
                <a:lnTo>
                  <a:pt x="825" y="399"/>
                </a:lnTo>
                <a:lnTo>
                  <a:pt x="825" y="401"/>
                </a:lnTo>
                <a:lnTo>
                  <a:pt x="825" y="403"/>
                </a:lnTo>
                <a:lnTo>
                  <a:pt x="827" y="403"/>
                </a:lnTo>
                <a:lnTo>
                  <a:pt x="827" y="405"/>
                </a:lnTo>
                <a:lnTo>
                  <a:pt x="827" y="407"/>
                </a:lnTo>
                <a:lnTo>
                  <a:pt x="829" y="407"/>
                </a:lnTo>
                <a:lnTo>
                  <a:pt x="831" y="407"/>
                </a:lnTo>
                <a:lnTo>
                  <a:pt x="831" y="408"/>
                </a:lnTo>
                <a:lnTo>
                  <a:pt x="831" y="410"/>
                </a:lnTo>
                <a:lnTo>
                  <a:pt x="831" y="412"/>
                </a:lnTo>
                <a:lnTo>
                  <a:pt x="829" y="412"/>
                </a:lnTo>
                <a:lnTo>
                  <a:pt x="831" y="412"/>
                </a:lnTo>
                <a:lnTo>
                  <a:pt x="831" y="414"/>
                </a:lnTo>
                <a:lnTo>
                  <a:pt x="833" y="414"/>
                </a:lnTo>
                <a:lnTo>
                  <a:pt x="831" y="416"/>
                </a:lnTo>
                <a:lnTo>
                  <a:pt x="833" y="418"/>
                </a:lnTo>
                <a:lnTo>
                  <a:pt x="831" y="418"/>
                </a:lnTo>
                <a:lnTo>
                  <a:pt x="829" y="418"/>
                </a:lnTo>
                <a:lnTo>
                  <a:pt x="829" y="420"/>
                </a:lnTo>
                <a:lnTo>
                  <a:pt x="829" y="422"/>
                </a:lnTo>
                <a:lnTo>
                  <a:pt x="831" y="422"/>
                </a:lnTo>
                <a:lnTo>
                  <a:pt x="831" y="424"/>
                </a:lnTo>
                <a:lnTo>
                  <a:pt x="833" y="426"/>
                </a:lnTo>
                <a:lnTo>
                  <a:pt x="831" y="426"/>
                </a:lnTo>
                <a:lnTo>
                  <a:pt x="831" y="428"/>
                </a:lnTo>
                <a:lnTo>
                  <a:pt x="829" y="428"/>
                </a:lnTo>
                <a:lnTo>
                  <a:pt x="829" y="430"/>
                </a:lnTo>
                <a:lnTo>
                  <a:pt x="831" y="430"/>
                </a:lnTo>
                <a:lnTo>
                  <a:pt x="829" y="432"/>
                </a:lnTo>
                <a:lnTo>
                  <a:pt x="831" y="432"/>
                </a:lnTo>
                <a:lnTo>
                  <a:pt x="831" y="433"/>
                </a:lnTo>
                <a:lnTo>
                  <a:pt x="829" y="435"/>
                </a:lnTo>
                <a:lnTo>
                  <a:pt x="829" y="437"/>
                </a:lnTo>
                <a:lnTo>
                  <a:pt x="827" y="439"/>
                </a:lnTo>
                <a:lnTo>
                  <a:pt x="827" y="441"/>
                </a:lnTo>
                <a:lnTo>
                  <a:pt x="827" y="439"/>
                </a:lnTo>
                <a:lnTo>
                  <a:pt x="827" y="441"/>
                </a:lnTo>
                <a:lnTo>
                  <a:pt x="827" y="443"/>
                </a:lnTo>
                <a:lnTo>
                  <a:pt x="823" y="445"/>
                </a:lnTo>
                <a:lnTo>
                  <a:pt x="823" y="447"/>
                </a:lnTo>
                <a:lnTo>
                  <a:pt x="822" y="447"/>
                </a:lnTo>
                <a:lnTo>
                  <a:pt x="823" y="449"/>
                </a:lnTo>
                <a:lnTo>
                  <a:pt x="822" y="449"/>
                </a:lnTo>
                <a:lnTo>
                  <a:pt x="823" y="451"/>
                </a:lnTo>
                <a:lnTo>
                  <a:pt x="822" y="451"/>
                </a:lnTo>
                <a:lnTo>
                  <a:pt x="820" y="451"/>
                </a:lnTo>
                <a:lnTo>
                  <a:pt x="820" y="453"/>
                </a:lnTo>
                <a:lnTo>
                  <a:pt x="820" y="455"/>
                </a:lnTo>
                <a:lnTo>
                  <a:pt x="822" y="456"/>
                </a:lnTo>
                <a:lnTo>
                  <a:pt x="822" y="458"/>
                </a:lnTo>
                <a:lnTo>
                  <a:pt x="822" y="460"/>
                </a:lnTo>
                <a:lnTo>
                  <a:pt x="822" y="462"/>
                </a:lnTo>
                <a:lnTo>
                  <a:pt x="820" y="462"/>
                </a:lnTo>
                <a:lnTo>
                  <a:pt x="820" y="464"/>
                </a:lnTo>
                <a:lnTo>
                  <a:pt x="818" y="466"/>
                </a:lnTo>
                <a:lnTo>
                  <a:pt x="820" y="468"/>
                </a:lnTo>
                <a:lnTo>
                  <a:pt x="818" y="468"/>
                </a:lnTo>
                <a:lnTo>
                  <a:pt x="818" y="470"/>
                </a:lnTo>
                <a:lnTo>
                  <a:pt x="820" y="472"/>
                </a:lnTo>
                <a:lnTo>
                  <a:pt x="822" y="472"/>
                </a:lnTo>
                <a:lnTo>
                  <a:pt x="822" y="478"/>
                </a:lnTo>
                <a:lnTo>
                  <a:pt x="822" y="481"/>
                </a:lnTo>
                <a:lnTo>
                  <a:pt x="823" y="481"/>
                </a:lnTo>
                <a:lnTo>
                  <a:pt x="823" y="483"/>
                </a:lnTo>
                <a:lnTo>
                  <a:pt x="823" y="485"/>
                </a:lnTo>
                <a:lnTo>
                  <a:pt x="822" y="487"/>
                </a:lnTo>
                <a:lnTo>
                  <a:pt x="822" y="491"/>
                </a:lnTo>
                <a:lnTo>
                  <a:pt x="820" y="495"/>
                </a:lnTo>
                <a:lnTo>
                  <a:pt x="812" y="497"/>
                </a:lnTo>
                <a:lnTo>
                  <a:pt x="812" y="499"/>
                </a:lnTo>
                <a:lnTo>
                  <a:pt x="806" y="508"/>
                </a:lnTo>
                <a:lnTo>
                  <a:pt x="814" y="520"/>
                </a:lnTo>
                <a:lnTo>
                  <a:pt x="800" y="520"/>
                </a:lnTo>
                <a:lnTo>
                  <a:pt x="781" y="529"/>
                </a:lnTo>
                <a:lnTo>
                  <a:pt x="779" y="529"/>
                </a:lnTo>
                <a:lnTo>
                  <a:pt x="760" y="539"/>
                </a:lnTo>
                <a:lnTo>
                  <a:pt x="754" y="545"/>
                </a:lnTo>
                <a:lnTo>
                  <a:pt x="752" y="543"/>
                </a:lnTo>
                <a:lnTo>
                  <a:pt x="760" y="535"/>
                </a:lnTo>
                <a:lnTo>
                  <a:pt x="766" y="531"/>
                </a:lnTo>
                <a:lnTo>
                  <a:pt x="772" y="531"/>
                </a:lnTo>
                <a:lnTo>
                  <a:pt x="774" y="529"/>
                </a:lnTo>
                <a:lnTo>
                  <a:pt x="772" y="529"/>
                </a:lnTo>
                <a:lnTo>
                  <a:pt x="770" y="529"/>
                </a:lnTo>
                <a:lnTo>
                  <a:pt x="768" y="528"/>
                </a:lnTo>
                <a:lnTo>
                  <a:pt x="752" y="531"/>
                </a:lnTo>
                <a:lnTo>
                  <a:pt x="758" y="522"/>
                </a:lnTo>
                <a:lnTo>
                  <a:pt x="758" y="514"/>
                </a:lnTo>
                <a:lnTo>
                  <a:pt x="756" y="512"/>
                </a:lnTo>
                <a:lnTo>
                  <a:pt x="751" y="514"/>
                </a:lnTo>
                <a:lnTo>
                  <a:pt x="747" y="522"/>
                </a:lnTo>
                <a:lnTo>
                  <a:pt x="743" y="520"/>
                </a:lnTo>
                <a:lnTo>
                  <a:pt x="733" y="512"/>
                </a:lnTo>
                <a:lnTo>
                  <a:pt x="735" y="518"/>
                </a:lnTo>
                <a:lnTo>
                  <a:pt x="739" y="520"/>
                </a:lnTo>
                <a:lnTo>
                  <a:pt x="737" y="529"/>
                </a:lnTo>
                <a:lnTo>
                  <a:pt x="745" y="533"/>
                </a:lnTo>
                <a:lnTo>
                  <a:pt x="739" y="537"/>
                </a:lnTo>
                <a:lnTo>
                  <a:pt x="743" y="537"/>
                </a:lnTo>
                <a:lnTo>
                  <a:pt x="743" y="539"/>
                </a:lnTo>
                <a:lnTo>
                  <a:pt x="745" y="539"/>
                </a:lnTo>
                <a:lnTo>
                  <a:pt x="745" y="537"/>
                </a:lnTo>
                <a:lnTo>
                  <a:pt x="747" y="541"/>
                </a:lnTo>
                <a:lnTo>
                  <a:pt x="751" y="543"/>
                </a:lnTo>
                <a:lnTo>
                  <a:pt x="747" y="541"/>
                </a:lnTo>
                <a:lnTo>
                  <a:pt x="745" y="549"/>
                </a:lnTo>
                <a:lnTo>
                  <a:pt x="743" y="547"/>
                </a:lnTo>
                <a:lnTo>
                  <a:pt x="735" y="556"/>
                </a:lnTo>
                <a:lnTo>
                  <a:pt x="727" y="556"/>
                </a:lnTo>
                <a:lnTo>
                  <a:pt x="727" y="562"/>
                </a:lnTo>
                <a:lnTo>
                  <a:pt x="726" y="564"/>
                </a:lnTo>
                <a:lnTo>
                  <a:pt x="724" y="574"/>
                </a:lnTo>
                <a:lnTo>
                  <a:pt x="704" y="587"/>
                </a:lnTo>
                <a:lnTo>
                  <a:pt x="695" y="593"/>
                </a:lnTo>
                <a:lnTo>
                  <a:pt x="695" y="591"/>
                </a:lnTo>
                <a:lnTo>
                  <a:pt x="687" y="591"/>
                </a:lnTo>
                <a:lnTo>
                  <a:pt x="678" y="595"/>
                </a:lnTo>
                <a:lnTo>
                  <a:pt x="676" y="600"/>
                </a:lnTo>
                <a:lnTo>
                  <a:pt x="693" y="593"/>
                </a:lnTo>
                <a:lnTo>
                  <a:pt x="660" y="610"/>
                </a:lnTo>
                <a:lnTo>
                  <a:pt x="674" y="602"/>
                </a:lnTo>
                <a:lnTo>
                  <a:pt x="674" y="599"/>
                </a:lnTo>
                <a:lnTo>
                  <a:pt x="658" y="604"/>
                </a:lnTo>
                <a:lnTo>
                  <a:pt x="658" y="602"/>
                </a:lnTo>
                <a:lnTo>
                  <a:pt x="662" y="600"/>
                </a:lnTo>
                <a:lnTo>
                  <a:pt x="656" y="599"/>
                </a:lnTo>
                <a:lnTo>
                  <a:pt x="664" y="589"/>
                </a:lnTo>
                <a:lnTo>
                  <a:pt x="658" y="595"/>
                </a:lnTo>
                <a:lnTo>
                  <a:pt x="654" y="597"/>
                </a:lnTo>
                <a:lnTo>
                  <a:pt x="654" y="593"/>
                </a:lnTo>
                <a:lnTo>
                  <a:pt x="653" y="599"/>
                </a:lnTo>
                <a:lnTo>
                  <a:pt x="649" y="600"/>
                </a:lnTo>
                <a:lnTo>
                  <a:pt x="647" y="597"/>
                </a:lnTo>
                <a:lnTo>
                  <a:pt x="647" y="593"/>
                </a:lnTo>
                <a:lnTo>
                  <a:pt x="645" y="593"/>
                </a:lnTo>
                <a:lnTo>
                  <a:pt x="643" y="591"/>
                </a:lnTo>
                <a:lnTo>
                  <a:pt x="645" y="595"/>
                </a:lnTo>
                <a:lnTo>
                  <a:pt x="647" y="593"/>
                </a:lnTo>
                <a:lnTo>
                  <a:pt x="645" y="599"/>
                </a:lnTo>
                <a:lnTo>
                  <a:pt x="649" y="600"/>
                </a:lnTo>
                <a:lnTo>
                  <a:pt x="641" y="604"/>
                </a:lnTo>
                <a:lnTo>
                  <a:pt x="645" y="602"/>
                </a:lnTo>
                <a:lnTo>
                  <a:pt x="643" y="597"/>
                </a:lnTo>
                <a:lnTo>
                  <a:pt x="641" y="602"/>
                </a:lnTo>
                <a:lnTo>
                  <a:pt x="639" y="600"/>
                </a:lnTo>
                <a:lnTo>
                  <a:pt x="639" y="599"/>
                </a:lnTo>
                <a:lnTo>
                  <a:pt x="635" y="599"/>
                </a:lnTo>
                <a:lnTo>
                  <a:pt x="635" y="595"/>
                </a:lnTo>
                <a:lnTo>
                  <a:pt x="635" y="585"/>
                </a:lnTo>
                <a:lnTo>
                  <a:pt x="635" y="595"/>
                </a:lnTo>
                <a:lnTo>
                  <a:pt x="633" y="593"/>
                </a:lnTo>
                <a:lnTo>
                  <a:pt x="630" y="593"/>
                </a:lnTo>
                <a:lnTo>
                  <a:pt x="630" y="595"/>
                </a:lnTo>
                <a:lnTo>
                  <a:pt x="633" y="600"/>
                </a:lnTo>
                <a:lnTo>
                  <a:pt x="633" y="604"/>
                </a:lnTo>
                <a:lnTo>
                  <a:pt x="635" y="604"/>
                </a:lnTo>
                <a:lnTo>
                  <a:pt x="641" y="608"/>
                </a:lnTo>
                <a:lnTo>
                  <a:pt x="635" y="612"/>
                </a:lnTo>
                <a:lnTo>
                  <a:pt x="639" y="612"/>
                </a:lnTo>
                <a:lnTo>
                  <a:pt x="641" y="610"/>
                </a:lnTo>
                <a:lnTo>
                  <a:pt x="647" y="614"/>
                </a:lnTo>
                <a:lnTo>
                  <a:pt x="630" y="624"/>
                </a:lnTo>
                <a:lnTo>
                  <a:pt x="626" y="622"/>
                </a:lnTo>
                <a:lnTo>
                  <a:pt x="626" y="618"/>
                </a:lnTo>
                <a:lnTo>
                  <a:pt x="624" y="616"/>
                </a:lnTo>
                <a:lnTo>
                  <a:pt x="622" y="610"/>
                </a:lnTo>
                <a:lnTo>
                  <a:pt x="618" y="612"/>
                </a:lnTo>
                <a:lnTo>
                  <a:pt x="622" y="614"/>
                </a:lnTo>
                <a:lnTo>
                  <a:pt x="624" y="616"/>
                </a:lnTo>
                <a:lnTo>
                  <a:pt x="622" y="618"/>
                </a:lnTo>
                <a:lnTo>
                  <a:pt x="616" y="616"/>
                </a:lnTo>
                <a:lnTo>
                  <a:pt x="620" y="620"/>
                </a:lnTo>
                <a:lnTo>
                  <a:pt x="622" y="624"/>
                </a:lnTo>
                <a:lnTo>
                  <a:pt x="620" y="625"/>
                </a:lnTo>
                <a:lnTo>
                  <a:pt x="622" y="629"/>
                </a:lnTo>
                <a:lnTo>
                  <a:pt x="620" y="631"/>
                </a:lnTo>
                <a:lnTo>
                  <a:pt x="610" y="637"/>
                </a:lnTo>
                <a:lnTo>
                  <a:pt x="612" y="627"/>
                </a:lnTo>
                <a:lnTo>
                  <a:pt x="608" y="631"/>
                </a:lnTo>
                <a:lnTo>
                  <a:pt x="610" y="633"/>
                </a:lnTo>
                <a:lnTo>
                  <a:pt x="608" y="637"/>
                </a:lnTo>
                <a:lnTo>
                  <a:pt x="605" y="637"/>
                </a:lnTo>
                <a:lnTo>
                  <a:pt x="605" y="631"/>
                </a:lnTo>
                <a:lnTo>
                  <a:pt x="597" y="637"/>
                </a:lnTo>
                <a:lnTo>
                  <a:pt x="597" y="635"/>
                </a:lnTo>
                <a:lnTo>
                  <a:pt x="595" y="635"/>
                </a:lnTo>
                <a:lnTo>
                  <a:pt x="597" y="637"/>
                </a:lnTo>
                <a:lnTo>
                  <a:pt x="589" y="641"/>
                </a:lnTo>
                <a:lnTo>
                  <a:pt x="591" y="643"/>
                </a:lnTo>
                <a:lnTo>
                  <a:pt x="589" y="645"/>
                </a:lnTo>
                <a:lnTo>
                  <a:pt x="591" y="643"/>
                </a:lnTo>
                <a:lnTo>
                  <a:pt x="599" y="643"/>
                </a:lnTo>
                <a:lnTo>
                  <a:pt x="605" y="639"/>
                </a:lnTo>
                <a:lnTo>
                  <a:pt x="605" y="645"/>
                </a:lnTo>
                <a:lnTo>
                  <a:pt x="599" y="652"/>
                </a:lnTo>
                <a:lnTo>
                  <a:pt x="593" y="660"/>
                </a:lnTo>
                <a:lnTo>
                  <a:pt x="589" y="660"/>
                </a:lnTo>
                <a:lnTo>
                  <a:pt x="591" y="658"/>
                </a:lnTo>
                <a:lnTo>
                  <a:pt x="587" y="656"/>
                </a:lnTo>
                <a:lnTo>
                  <a:pt x="582" y="658"/>
                </a:lnTo>
                <a:lnTo>
                  <a:pt x="583" y="656"/>
                </a:lnTo>
                <a:lnTo>
                  <a:pt x="574" y="656"/>
                </a:lnTo>
                <a:lnTo>
                  <a:pt x="572" y="656"/>
                </a:lnTo>
                <a:lnTo>
                  <a:pt x="574" y="658"/>
                </a:lnTo>
                <a:lnTo>
                  <a:pt x="574" y="660"/>
                </a:lnTo>
                <a:lnTo>
                  <a:pt x="580" y="658"/>
                </a:lnTo>
                <a:lnTo>
                  <a:pt x="580" y="664"/>
                </a:lnTo>
                <a:lnTo>
                  <a:pt x="585" y="668"/>
                </a:lnTo>
                <a:lnTo>
                  <a:pt x="583" y="668"/>
                </a:lnTo>
                <a:lnTo>
                  <a:pt x="585" y="670"/>
                </a:lnTo>
                <a:lnTo>
                  <a:pt x="582" y="673"/>
                </a:lnTo>
                <a:lnTo>
                  <a:pt x="580" y="673"/>
                </a:lnTo>
                <a:lnTo>
                  <a:pt x="583" y="673"/>
                </a:lnTo>
                <a:lnTo>
                  <a:pt x="585" y="668"/>
                </a:lnTo>
                <a:lnTo>
                  <a:pt x="589" y="670"/>
                </a:lnTo>
                <a:lnTo>
                  <a:pt x="583" y="679"/>
                </a:lnTo>
                <a:lnTo>
                  <a:pt x="578" y="697"/>
                </a:lnTo>
                <a:lnTo>
                  <a:pt x="572" y="697"/>
                </a:lnTo>
                <a:lnTo>
                  <a:pt x="572" y="689"/>
                </a:lnTo>
                <a:lnTo>
                  <a:pt x="570" y="695"/>
                </a:lnTo>
                <a:lnTo>
                  <a:pt x="566" y="698"/>
                </a:lnTo>
                <a:lnTo>
                  <a:pt x="555" y="689"/>
                </a:lnTo>
                <a:lnTo>
                  <a:pt x="560" y="698"/>
                </a:lnTo>
                <a:lnTo>
                  <a:pt x="553" y="698"/>
                </a:lnTo>
                <a:lnTo>
                  <a:pt x="568" y="704"/>
                </a:lnTo>
                <a:lnTo>
                  <a:pt x="578" y="702"/>
                </a:lnTo>
                <a:lnTo>
                  <a:pt x="572" y="716"/>
                </a:lnTo>
                <a:lnTo>
                  <a:pt x="574" y="721"/>
                </a:lnTo>
                <a:lnTo>
                  <a:pt x="568" y="723"/>
                </a:lnTo>
                <a:lnTo>
                  <a:pt x="568" y="733"/>
                </a:lnTo>
                <a:lnTo>
                  <a:pt x="572" y="737"/>
                </a:lnTo>
                <a:lnTo>
                  <a:pt x="574" y="752"/>
                </a:lnTo>
                <a:lnTo>
                  <a:pt x="576" y="758"/>
                </a:lnTo>
                <a:lnTo>
                  <a:pt x="572" y="762"/>
                </a:lnTo>
                <a:lnTo>
                  <a:pt x="576" y="768"/>
                </a:lnTo>
                <a:lnTo>
                  <a:pt x="580" y="769"/>
                </a:lnTo>
                <a:lnTo>
                  <a:pt x="582" y="783"/>
                </a:lnTo>
                <a:lnTo>
                  <a:pt x="587" y="793"/>
                </a:lnTo>
                <a:lnTo>
                  <a:pt x="585" y="796"/>
                </a:lnTo>
                <a:lnTo>
                  <a:pt x="591" y="796"/>
                </a:lnTo>
                <a:lnTo>
                  <a:pt x="593" y="800"/>
                </a:lnTo>
                <a:lnTo>
                  <a:pt x="583" y="800"/>
                </a:lnTo>
                <a:lnTo>
                  <a:pt x="583" y="802"/>
                </a:lnTo>
                <a:lnTo>
                  <a:pt x="578" y="804"/>
                </a:lnTo>
                <a:lnTo>
                  <a:pt x="578" y="808"/>
                </a:lnTo>
                <a:lnTo>
                  <a:pt x="576" y="808"/>
                </a:lnTo>
                <a:lnTo>
                  <a:pt x="564" y="802"/>
                </a:lnTo>
                <a:lnTo>
                  <a:pt x="566" y="800"/>
                </a:lnTo>
                <a:lnTo>
                  <a:pt x="562" y="800"/>
                </a:lnTo>
                <a:lnTo>
                  <a:pt x="560" y="794"/>
                </a:lnTo>
                <a:lnTo>
                  <a:pt x="545" y="793"/>
                </a:lnTo>
                <a:lnTo>
                  <a:pt x="534" y="793"/>
                </a:lnTo>
                <a:lnTo>
                  <a:pt x="532" y="793"/>
                </a:lnTo>
                <a:lnTo>
                  <a:pt x="532" y="791"/>
                </a:lnTo>
                <a:lnTo>
                  <a:pt x="522" y="793"/>
                </a:lnTo>
                <a:lnTo>
                  <a:pt x="516" y="789"/>
                </a:lnTo>
                <a:lnTo>
                  <a:pt x="518" y="787"/>
                </a:lnTo>
                <a:lnTo>
                  <a:pt x="516" y="785"/>
                </a:lnTo>
                <a:lnTo>
                  <a:pt x="514" y="787"/>
                </a:lnTo>
                <a:lnTo>
                  <a:pt x="512" y="783"/>
                </a:lnTo>
                <a:lnTo>
                  <a:pt x="510" y="783"/>
                </a:lnTo>
                <a:lnTo>
                  <a:pt x="507" y="779"/>
                </a:lnTo>
                <a:lnTo>
                  <a:pt x="503" y="781"/>
                </a:lnTo>
                <a:lnTo>
                  <a:pt x="495" y="775"/>
                </a:lnTo>
                <a:lnTo>
                  <a:pt x="491" y="777"/>
                </a:lnTo>
                <a:lnTo>
                  <a:pt x="482" y="766"/>
                </a:lnTo>
                <a:lnTo>
                  <a:pt x="476" y="768"/>
                </a:lnTo>
                <a:lnTo>
                  <a:pt x="472" y="764"/>
                </a:lnTo>
                <a:lnTo>
                  <a:pt x="462" y="762"/>
                </a:lnTo>
                <a:lnTo>
                  <a:pt x="462" y="758"/>
                </a:lnTo>
                <a:lnTo>
                  <a:pt x="459" y="752"/>
                </a:lnTo>
                <a:lnTo>
                  <a:pt x="459" y="750"/>
                </a:lnTo>
                <a:lnTo>
                  <a:pt x="451" y="729"/>
                </a:lnTo>
                <a:lnTo>
                  <a:pt x="443" y="721"/>
                </a:lnTo>
                <a:lnTo>
                  <a:pt x="443" y="718"/>
                </a:lnTo>
                <a:lnTo>
                  <a:pt x="439" y="716"/>
                </a:lnTo>
                <a:lnTo>
                  <a:pt x="441" y="702"/>
                </a:lnTo>
                <a:lnTo>
                  <a:pt x="439" y="697"/>
                </a:lnTo>
                <a:lnTo>
                  <a:pt x="436" y="693"/>
                </a:lnTo>
                <a:lnTo>
                  <a:pt x="439" y="681"/>
                </a:lnTo>
                <a:lnTo>
                  <a:pt x="436" y="679"/>
                </a:lnTo>
                <a:lnTo>
                  <a:pt x="436" y="672"/>
                </a:lnTo>
                <a:lnTo>
                  <a:pt x="424" y="668"/>
                </a:lnTo>
                <a:lnTo>
                  <a:pt x="418" y="658"/>
                </a:lnTo>
                <a:lnTo>
                  <a:pt x="414" y="656"/>
                </a:lnTo>
                <a:lnTo>
                  <a:pt x="411" y="643"/>
                </a:lnTo>
                <a:lnTo>
                  <a:pt x="407" y="641"/>
                </a:lnTo>
                <a:lnTo>
                  <a:pt x="401" y="629"/>
                </a:lnTo>
                <a:lnTo>
                  <a:pt x="393" y="625"/>
                </a:lnTo>
                <a:lnTo>
                  <a:pt x="391" y="622"/>
                </a:lnTo>
                <a:lnTo>
                  <a:pt x="388" y="618"/>
                </a:lnTo>
                <a:lnTo>
                  <a:pt x="388" y="616"/>
                </a:lnTo>
                <a:lnTo>
                  <a:pt x="384" y="610"/>
                </a:lnTo>
                <a:lnTo>
                  <a:pt x="384" y="604"/>
                </a:lnTo>
                <a:lnTo>
                  <a:pt x="386" y="602"/>
                </a:lnTo>
                <a:lnTo>
                  <a:pt x="380" y="599"/>
                </a:lnTo>
                <a:lnTo>
                  <a:pt x="382" y="595"/>
                </a:lnTo>
                <a:lnTo>
                  <a:pt x="376" y="589"/>
                </a:lnTo>
                <a:lnTo>
                  <a:pt x="370" y="572"/>
                </a:lnTo>
                <a:lnTo>
                  <a:pt x="366" y="570"/>
                </a:lnTo>
                <a:lnTo>
                  <a:pt x="366" y="558"/>
                </a:lnTo>
                <a:lnTo>
                  <a:pt x="361" y="551"/>
                </a:lnTo>
                <a:lnTo>
                  <a:pt x="359" y="545"/>
                </a:lnTo>
                <a:lnTo>
                  <a:pt x="345" y="535"/>
                </a:lnTo>
                <a:lnTo>
                  <a:pt x="342" y="528"/>
                </a:lnTo>
                <a:lnTo>
                  <a:pt x="330" y="522"/>
                </a:lnTo>
                <a:lnTo>
                  <a:pt x="330" y="514"/>
                </a:lnTo>
                <a:lnTo>
                  <a:pt x="326" y="518"/>
                </a:lnTo>
                <a:lnTo>
                  <a:pt x="326" y="512"/>
                </a:lnTo>
                <a:lnTo>
                  <a:pt x="322" y="512"/>
                </a:lnTo>
                <a:lnTo>
                  <a:pt x="320" y="504"/>
                </a:lnTo>
                <a:lnTo>
                  <a:pt x="320" y="503"/>
                </a:lnTo>
                <a:lnTo>
                  <a:pt x="318" y="504"/>
                </a:lnTo>
                <a:lnTo>
                  <a:pt x="317" y="501"/>
                </a:lnTo>
                <a:lnTo>
                  <a:pt x="313" y="503"/>
                </a:lnTo>
                <a:lnTo>
                  <a:pt x="313" y="499"/>
                </a:lnTo>
                <a:lnTo>
                  <a:pt x="309" y="503"/>
                </a:lnTo>
                <a:lnTo>
                  <a:pt x="305" y="503"/>
                </a:lnTo>
                <a:lnTo>
                  <a:pt x="297" y="501"/>
                </a:lnTo>
                <a:lnTo>
                  <a:pt x="295" y="501"/>
                </a:lnTo>
                <a:lnTo>
                  <a:pt x="294" y="499"/>
                </a:lnTo>
                <a:lnTo>
                  <a:pt x="288" y="499"/>
                </a:lnTo>
                <a:lnTo>
                  <a:pt x="284" y="497"/>
                </a:lnTo>
                <a:lnTo>
                  <a:pt x="278" y="499"/>
                </a:lnTo>
                <a:lnTo>
                  <a:pt x="261" y="491"/>
                </a:lnTo>
                <a:lnTo>
                  <a:pt x="259" y="493"/>
                </a:lnTo>
                <a:lnTo>
                  <a:pt x="257" y="499"/>
                </a:lnTo>
                <a:lnTo>
                  <a:pt x="249" y="497"/>
                </a:lnTo>
                <a:lnTo>
                  <a:pt x="246" y="499"/>
                </a:lnTo>
                <a:lnTo>
                  <a:pt x="246" y="497"/>
                </a:lnTo>
                <a:lnTo>
                  <a:pt x="240" y="501"/>
                </a:lnTo>
                <a:lnTo>
                  <a:pt x="238" y="499"/>
                </a:lnTo>
                <a:lnTo>
                  <a:pt x="228" y="514"/>
                </a:lnTo>
                <a:lnTo>
                  <a:pt x="226" y="524"/>
                </a:lnTo>
                <a:lnTo>
                  <a:pt x="222" y="528"/>
                </a:lnTo>
                <a:lnTo>
                  <a:pt x="221" y="533"/>
                </a:lnTo>
                <a:lnTo>
                  <a:pt x="222" y="537"/>
                </a:lnTo>
                <a:lnTo>
                  <a:pt x="215" y="539"/>
                </a:lnTo>
                <a:lnTo>
                  <a:pt x="201" y="554"/>
                </a:lnTo>
                <a:lnTo>
                  <a:pt x="196" y="551"/>
                </a:lnTo>
                <a:lnTo>
                  <a:pt x="194" y="552"/>
                </a:lnTo>
                <a:lnTo>
                  <a:pt x="190" y="547"/>
                </a:lnTo>
                <a:lnTo>
                  <a:pt x="188" y="549"/>
                </a:lnTo>
                <a:lnTo>
                  <a:pt x="182" y="545"/>
                </a:lnTo>
                <a:lnTo>
                  <a:pt x="178" y="539"/>
                </a:lnTo>
                <a:lnTo>
                  <a:pt x="167" y="535"/>
                </a:lnTo>
                <a:lnTo>
                  <a:pt x="165" y="531"/>
                </a:lnTo>
                <a:lnTo>
                  <a:pt x="163" y="531"/>
                </a:lnTo>
                <a:lnTo>
                  <a:pt x="165" y="528"/>
                </a:lnTo>
                <a:lnTo>
                  <a:pt x="163" y="529"/>
                </a:lnTo>
                <a:lnTo>
                  <a:pt x="146" y="524"/>
                </a:lnTo>
                <a:lnTo>
                  <a:pt x="138" y="516"/>
                </a:lnTo>
                <a:lnTo>
                  <a:pt x="136" y="510"/>
                </a:lnTo>
                <a:lnTo>
                  <a:pt x="126" y="504"/>
                </a:lnTo>
                <a:lnTo>
                  <a:pt x="117" y="493"/>
                </a:lnTo>
                <a:lnTo>
                  <a:pt x="115" y="483"/>
                </a:lnTo>
                <a:lnTo>
                  <a:pt x="109" y="476"/>
                </a:lnTo>
                <a:lnTo>
                  <a:pt x="109" y="464"/>
                </a:lnTo>
                <a:lnTo>
                  <a:pt x="111" y="458"/>
                </a:lnTo>
                <a:lnTo>
                  <a:pt x="109" y="451"/>
                </a:lnTo>
                <a:lnTo>
                  <a:pt x="103" y="441"/>
                </a:lnTo>
                <a:lnTo>
                  <a:pt x="103" y="439"/>
                </a:lnTo>
                <a:lnTo>
                  <a:pt x="101" y="439"/>
                </a:lnTo>
                <a:lnTo>
                  <a:pt x="100" y="426"/>
                </a:lnTo>
                <a:lnTo>
                  <a:pt x="94" y="420"/>
                </a:lnTo>
                <a:lnTo>
                  <a:pt x="94" y="416"/>
                </a:lnTo>
                <a:lnTo>
                  <a:pt x="90" y="416"/>
                </a:lnTo>
                <a:lnTo>
                  <a:pt x="82" y="405"/>
                </a:lnTo>
                <a:lnTo>
                  <a:pt x="78" y="407"/>
                </a:lnTo>
                <a:lnTo>
                  <a:pt x="77" y="403"/>
                </a:lnTo>
                <a:lnTo>
                  <a:pt x="75" y="405"/>
                </a:lnTo>
                <a:lnTo>
                  <a:pt x="71" y="401"/>
                </a:lnTo>
                <a:lnTo>
                  <a:pt x="69" y="397"/>
                </a:lnTo>
                <a:lnTo>
                  <a:pt x="61" y="389"/>
                </a:lnTo>
                <a:lnTo>
                  <a:pt x="59" y="382"/>
                </a:lnTo>
                <a:lnTo>
                  <a:pt x="50" y="374"/>
                </a:lnTo>
                <a:lnTo>
                  <a:pt x="36" y="357"/>
                </a:lnTo>
                <a:close/>
                <a:moveTo>
                  <a:pt x="745" y="552"/>
                </a:moveTo>
                <a:lnTo>
                  <a:pt x="754" y="545"/>
                </a:lnTo>
                <a:lnTo>
                  <a:pt x="756" y="547"/>
                </a:lnTo>
                <a:lnTo>
                  <a:pt x="731" y="564"/>
                </a:lnTo>
                <a:lnTo>
                  <a:pt x="745" y="552"/>
                </a:lnTo>
                <a:close/>
                <a:moveTo>
                  <a:pt x="647" y="622"/>
                </a:moveTo>
                <a:lnTo>
                  <a:pt x="618" y="641"/>
                </a:lnTo>
                <a:lnTo>
                  <a:pt x="620" y="633"/>
                </a:lnTo>
                <a:lnTo>
                  <a:pt x="624" y="633"/>
                </a:lnTo>
                <a:lnTo>
                  <a:pt x="637" y="624"/>
                </a:lnTo>
                <a:lnTo>
                  <a:pt x="643" y="622"/>
                </a:lnTo>
                <a:lnTo>
                  <a:pt x="645" y="618"/>
                </a:lnTo>
                <a:lnTo>
                  <a:pt x="647" y="622"/>
                </a:lnTo>
                <a:close/>
                <a:moveTo>
                  <a:pt x="610" y="643"/>
                </a:moveTo>
                <a:lnTo>
                  <a:pt x="614" y="637"/>
                </a:lnTo>
                <a:lnTo>
                  <a:pt x="618" y="639"/>
                </a:lnTo>
                <a:lnTo>
                  <a:pt x="616" y="643"/>
                </a:lnTo>
                <a:lnTo>
                  <a:pt x="603" y="658"/>
                </a:lnTo>
                <a:lnTo>
                  <a:pt x="605" y="652"/>
                </a:lnTo>
                <a:lnTo>
                  <a:pt x="610" y="648"/>
                </a:lnTo>
                <a:lnTo>
                  <a:pt x="608" y="647"/>
                </a:lnTo>
                <a:lnTo>
                  <a:pt x="610" y="643"/>
                </a:lnTo>
                <a:close/>
                <a:moveTo>
                  <a:pt x="582" y="700"/>
                </a:moveTo>
                <a:lnTo>
                  <a:pt x="580" y="706"/>
                </a:lnTo>
                <a:lnTo>
                  <a:pt x="580" y="700"/>
                </a:lnTo>
                <a:lnTo>
                  <a:pt x="583" y="689"/>
                </a:lnTo>
                <a:lnTo>
                  <a:pt x="589" y="677"/>
                </a:lnTo>
                <a:lnTo>
                  <a:pt x="589" y="672"/>
                </a:lnTo>
                <a:lnTo>
                  <a:pt x="593" y="675"/>
                </a:lnTo>
                <a:lnTo>
                  <a:pt x="595" y="668"/>
                </a:lnTo>
                <a:lnTo>
                  <a:pt x="601" y="660"/>
                </a:lnTo>
                <a:lnTo>
                  <a:pt x="599" y="660"/>
                </a:lnTo>
                <a:lnTo>
                  <a:pt x="603" y="660"/>
                </a:lnTo>
                <a:lnTo>
                  <a:pt x="591" y="679"/>
                </a:lnTo>
                <a:lnTo>
                  <a:pt x="582" y="700"/>
                </a:lnTo>
                <a:close/>
                <a:moveTo>
                  <a:pt x="585" y="752"/>
                </a:moveTo>
                <a:lnTo>
                  <a:pt x="582" y="745"/>
                </a:lnTo>
                <a:lnTo>
                  <a:pt x="580" y="735"/>
                </a:lnTo>
                <a:lnTo>
                  <a:pt x="580" y="727"/>
                </a:lnTo>
                <a:lnTo>
                  <a:pt x="580" y="714"/>
                </a:lnTo>
                <a:lnTo>
                  <a:pt x="580" y="706"/>
                </a:lnTo>
                <a:lnTo>
                  <a:pt x="580" y="714"/>
                </a:lnTo>
                <a:lnTo>
                  <a:pt x="580" y="725"/>
                </a:lnTo>
                <a:lnTo>
                  <a:pt x="582" y="737"/>
                </a:lnTo>
                <a:lnTo>
                  <a:pt x="585" y="752"/>
                </a:lnTo>
                <a:lnTo>
                  <a:pt x="589" y="766"/>
                </a:lnTo>
                <a:lnTo>
                  <a:pt x="591" y="777"/>
                </a:lnTo>
                <a:lnTo>
                  <a:pt x="593" y="791"/>
                </a:lnTo>
                <a:lnTo>
                  <a:pt x="593" y="793"/>
                </a:lnTo>
                <a:lnTo>
                  <a:pt x="591" y="779"/>
                </a:lnTo>
                <a:lnTo>
                  <a:pt x="589" y="771"/>
                </a:lnTo>
                <a:lnTo>
                  <a:pt x="587" y="766"/>
                </a:lnTo>
                <a:lnTo>
                  <a:pt x="587" y="762"/>
                </a:lnTo>
                <a:lnTo>
                  <a:pt x="585" y="756"/>
                </a:lnTo>
                <a:lnTo>
                  <a:pt x="585" y="752"/>
                </a:lnTo>
                <a:close/>
              </a:path>
            </a:pathLst>
          </a:custGeom>
          <a:solidFill>
            <a:srgbClr val="FFCC66"/>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7" name="Freeform 45" descr="This is the state of New Mexico shown in a map of the United States." title="New Mexico"/>
          <p:cNvSpPr>
            <a:spLocks/>
          </p:cNvSpPr>
          <p:nvPr/>
        </p:nvSpPr>
        <p:spPr bwMode="auto">
          <a:xfrm>
            <a:off x="2452279" y="3354759"/>
            <a:ext cx="917638" cy="935679"/>
          </a:xfrm>
          <a:custGeom>
            <a:avLst/>
            <a:gdLst>
              <a:gd name="T0" fmla="*/ 14 w 419"/>
              <a:gd name="T1" fmla="*/ 332 h 420"/>
              <a:gd name="T2" fmla="*/ 16 w 419"/>
              <a:gd name="T3" fmla="*/ 309 h 420"/>
              <a:gd name="T4" fmla="*/ 21 w 419"/>
              <a:gd name="T5" fmla="*/ 276 h 420"/>
              <a:gd name="T6" fmla="*/ 27 w 419"/>
              <a:gd name="T7" fmla="*/ 234 h 420"/>
              <a:gd name="T8" fmla="*/ 37 w 419"/>
              <a:gd name="T9" fmla="*/ 175 h 420"/>
              <a:gd name="T10" fmla="*/ 41 w 419"/>
              <a:gd name="T11" fmla="*/ 150 h 420"/>
              <a:gd name="T12" fmla="*/ 52 w 419"/>
              <a:gd name="T13" fmla="*/ 73 h 420"/>
              <a:gd name="T14" fmla="*/ 64 w 419"/>
              <a:gd name="T15" fmla="*/ 0 h 420"/>
              <a:gd name="T16" fmla="*/ 102 w 419"/>
              <a:gd name="T17" fmla="*/ 6 h 420"/>
              <a:gd name="T18" fmla="*/ 156 w 419"/>
              <a:gd name="T19" fmla="*/ 13 h 420"/>
              <a:gd name="T20" fmla="*/ 160 w 419"/>
              <a:gd name="T21" fmla="*/ 13 h 420"/>
              <a:gd name="T22" fmla="*/ 190 w 419"/>
              <a:gd name="T23" fmla="*/ 17 h 420"/>
              <a:gd name="T24" fmla="*/ 190 w 419"/>
              <a:gd name="T25" fmla="*/ 19 h 420"/>
              <a:gd name="T26" fmla="*/ 213 w 419"/>
              <a:gd name="T27" fmla="*/ 21 h 420"/>
              <a:gd name="T28" fmla="*/ 242 w 419"/>
              <a:gd name="T29" fmla="*/ 25 h 420"/>
              <a:gd name="T30" fmla="*/ 258 w 419"/>
              <a:gd name="T31" fmla="*/ 25 h 420"/>
              <a:gd name="T32" fmla="*/ 288 w 419"/>
              <a:gd name="T33" fmla="*/ 29 h 420"/>
              <a:gd name="T34" fmla="*/ 292 w 419"/>
              <a:gd name="T35" fmla="*/ 29 h 420"/>
              <a:gd name="T36" fmla="*/ 359 w 419"/>
              <a:gd name="T37" fmla="*/ 36 h 420"/>
              <a:gd name="T38" fmla="*/ 413 w 419"/>
              <a:gd name="T39" fmla="*/ 40 h 420"/>
              <a:gd name="T40" fmla="*/ 419 w 419"/>
              <a:gd name="T41" fmla="*/ 40 h 420"/>
              <a:gd name="T42" fmla="*/ 415 w 419"/>
              <a:gd name="T43" fmla="*/ 79 h 420"/>
              <a:gd name="T44" fmla="*/ 413 w 419"/>
              <a:gd name="T45" fmla="*/ 79 h 420"/>
              <a:gd name="T46" fmla="*/ 411 w 419"/>
              <a:gd name="T47" fmla="*/ 109 h 420"/>
              <a:gd name="T48" fmla="*/ 409 w 419"/>
              <a:gd name="T49" fmla="*/ 132 h 420"/>
              <a:gd name="T50" fmla="*/ 409 w 419"/>
              <a:gd name="T51" fmla="*/ 142 h 420"/>
              <a:gd name="T52" fmla="*/ 405 w 419"/>
              <a:gd name="T53" fmla="*/ 175 h 420"/>
              <a:gd name="T54" fmla="*/ 405 w 419"/>
              <a:gd name="T55" fmla="*/ 190 h 420"/>
              <a:gd name="T56" fmla="*/ 404 w 419"/>
              <a:gd name="T57" fmla="*/ 207 h 420"/>
              <a:gd name="T58" fmla="*/ 400 w 419"/>
              <a:gd name="T59" fmla="*/ 238 h 420"/>
              <a:gd name="T60" fmla="*/ 398 w 419"/>
              <a:gd name="T61" fmla="*/ 274 h 420"/>
              <a:gd name="T62" fmla="*/ 396 w 419"/>
              <a:gd name="T63" fmla="*/ 294 h 420"/>
              <a:gd name="T64" fmla="*/ 394 w 419"/>
              <a:gd name="T65" fmla="*/ 307 h 420"/>
              <a:gd name="T66" fmla="*/ 392 w 419"/>
              <a:gd name="T67" fmla="*/ 338 h 420"/>
              <a:gd name="T68" fmla="*/ 388 w 419"/>
              <a:gd name="T69" fmla="*/ 370 h 420"/>
              <a:gd name="T70" fmla="*/ 386 w 419"/>
              <a:gd name="T71" fmla="*/ 403 h 420"/>
              <a:gd name="T72" fmla="*/ 384 w 419"/>
              <a:gd name="T73" fmla="*/ 409 h 420"/>
              <a:gd name="T74" fmla="*/ 367 w 419"/>
              <a:gd name="T75" fmla="*/ 407 h 420"/>
              <a:gd name="T76" fmla="*/ 342 w 419"/>
              <a:gd name="T77" fmla="*/ 405 h 420"/>
              <a:gd name="T78" fmla="*/ 327 w 419"/>
              <a:gd name="T79" fmla="*/ 403 h 420"/>
              <a:gd name="T80" fmla="*/ 325 w 419"/>
              <a:gd name="T81" fmla="*/ 403 h 420"/>
              <a:gd name="T82" fmla="*/ 271 w 419"/>
              <a:gd name="T83" fmla="*/ 399 h 420"/>
              <a:gd name="T84" fmla="*/ 267 w 419"/>
              <a:gd name="T85" fmla="*/ 397 h 420"/>
              <a:gd name="T86" fmla="*/ 200 w 419"/>
              <a:gd name="T87" fmla="*/ 390 h 420"/>
              <a:gd name="T88" fmla="*/ 175 w 419"/>
              <a:gd name="T89" fmla="*/ 388 h 420"/>
              <a:gd name="T90" fmla="*/ 160 w 419"/>
              <a:gd name="T91" fmla="*/ 386 h 420"/>
              <a:gd name="T92" fmla="*/ 158 w 419"/>
              <a:gd name="T93" fmla="*/ 388 h 420"/>
              <a:gd name="T94" fmla="*/ 160 w 419"/>
              <a:gd name="T95" fmla="*/ 388 h 420"/>
              <a:gd name="T96" fmla="*/ 160 w 419"/>
              <a:gd name="T97" fmla="*/ 391 h 420"/>
              <a:gd name="T98" fmla="*/ 158 w 419"/>
              <a:gd name="T99" fmla="*/ 393 h 420"/>
              <a:gd name="T100" fmla="*/ 160 w 419"/>
              <a:gd name="T101" fmla="*/ 397 h 420"/>
              <a:gd name="T102" fmla="*/ 160 w 419"/>
              <a:gd name="T103" fmla="*/ 399 h 420"/>
              <a:gd name="T104" fmla="*/ 163 w 419"/>
              <a:gd name="T105" fmla="*/ 403 h 420"/>
              <a:gd name="T106" fmla="*/ 117 w 419"/>
              <a:gd name="T107" fmla="*/ 397 h 420"/>
              <a:gd name="T108" fmla="*/ 58 w 419"/>
              <a:gd name="T109" fmla="*/ 390 h 420"/>
              <a:gd name="T110" fmla="*/ 54 w 419"/>
              <a:gd name="T111" fmla="*/ 420 h 420"/>
              <a:gd name="T112" fmla="*/ 0 w 419"/>
              <a:gd name="T113" fmla="*/ 413 h 420"/>
              <a:gd name="T114" fmla="*/ 14 w 419"/>
              <a:gd name="T115" fmla="*/ 332 h 42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19"/>
              <a:gd name="T175" fmla="*/ 0 h 420"/>
              <a:gd name="T176" fmla="*/ 419 w 419"/>
              <a:gd name="T177" fmla="*/ 420 h 42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19" h="420">
                <a:moveTo>
                  <a:pt x="14" y="332"/>
                </a:moveTo>
                <a:lnTo>
                  <a:pt x="16" y="309"/>
                </a:lnTo>
                <a:lnTo>
                  <a:pt x="21" y="276"/>
                </a:lnTo>
                <a:lnTo>
                  <a:pt x="27" y="234"/>
                </a:lnTo>
                <a:lnTo>
                  <a:pt x="37" y="175"/>
                </a:lnTo>
                <a:lnTo>
                  <a:pt x="41" y="150"/>
                </a:lnTo>
                <a:lnTo>
                  <a:pt x="52" y="73"/>
                </a:lnTo>
                <a:lnTo>
                  <a:pt x="64" y="0"/>
                </a:lnTo>
                <a:lnTo>
                  <a:pt x="102" y="6"/>
                </a:lnTo>
                <a:lnTo>
                  <a:pt x="156" y="13"/>
                </a:lnTo>
                <a:lnTo>
                  <a:pt x="160" y="13"/>
                </a:lnTo>
                <a:lnTo>
                  <a:pt x="190" y="17"/>
                </a:lnTo>
                <a:lnTo>
                  <a:pt x="190" y="19"/>
                </a:lnTo>
                <a:lnTo>
                  <a:pt x="213" y="21"/>
                </a:lnTo>
                <a:lnTo>
                  <a:pt x="242" y="25"/>
                </a:lnTo>
                <a:lnTo>
                  <a:pt x="258" y="25"/>
                </a:lnTo>
                <a:lnTo>
                  <a:pt x="288" y="29"/>
                </a:lnTo>
                <a:lnTo>
                  <a:pt x="292" y="29"/>
                </a:lnTo>
                <a:lnTo>
                  <a:pt x="359" y="36"/>
                </a:lnTo>
                <a:lnTo>
                  <a:pt x="413" y="40"/>
                </a:lnTo>
                <a:lnTo>
                  <a:pt x="419" y="40"/>
                </a:lnTo>
                <a:lnTo>
                  <a:pt x="415" y="79"/>
                </a:lnTo>
                <a:lnTo>
                  <a:pt x="413" y="79"/>
                </a:lnTo>
                <a:lnTo>
                  <a:pt x="411" y="109"/>
                </a:lnTo>
                <a:lnTo>
                  <a:pt x="409" y="132"/>
                </a:lnTo>
                <a:lnTo>
                  <a:pt x="409" y="142"/>
                </a:lnTo>
                <a:lnTo>
                  <a:pt x="405" y="175"/>
                </a:lnTo>
                <a:lnTo>
                  <a:pt x="405" y="190"/>
                </a:lnTo>
                <a:lnTo>
                  <a:pt x="404" y="207"/>
                </a:lnTo>
                <a:lnTo>
                  <a:pt x="400" y="238"/>
                </a:lnTo>
                <a:lnTo>
                  <a:pt x="398" y="274"/>
                </a:lnTo>
                <a:lnTo>
                  <a:pt x="396" y="294"/>
                </a:lnTo>
                <a:lnTo>
                  <a:pt x="394" y="307"/>
                </a:lnTo>
                <a:lnTo>
                  <a:pt x="392" y="338"/>
                </a:lnTo>
                <a:lnTo>
                  <a:pt x="388" y="370"/>
                </a:lnTo>
                <a:lnTo>
                  <a:pt x="386" y="403"/>
                </a:lnTo>
                <a:lnTo>
                  <a:pt x="384" y="409"/>
                </a:lnTo>
                <a:lnTo>
                  <a:pt x="367" y="407"/>
                </a:lnTo>
                <a:lnTo>
                  <a:pt x="342" y="405"/>
                </a:lnTo>
                <a:lnTo>
                  <a:pt x="327" y="403"/>
                </a:lnTo>
                <a:lnTo>
                  <a:pt x="325" y="403"/>
                </a:lnTo>
                <a:lnTo>
                  <a:pt x="271" y="399"/>
                </a:lnTo>
                <a:lnTo>
                  <a:pt x="267" y="397"/>
                </a:lnTo>
                <a:lnTo>
                  <a:pt x="200" y="390"/>
                </a:lnTo>
                <a:lnTo>
                  <a:pt x="175" y="388"/>
                </a:lnTo>
                <a:lnTo>
                  <a:pt x="160" y="386"/>
                </a:lnTo>
                <a:lnTo>
                  <a:pt x="158" y="388"/>
                </a:lnTo>
                <a:lnTo>
                  <a:pt x="160" y="388"/>
                </a:lnTo>
                <a:lnTo>
                  <a:pt x="160" y="391"/>
                </a:lnTo>
                <a:lnTo>
                  <a:pt x="158" y="393"/>
                </a:lnTo>
                <a:lnTo>
                  <a:pt x="160" y="397"/>
                </a:lnTo>
                <a:lnTo>
                  <a:pt x="160" y="399"/>
                </a:lnTo>
                <a:lnTo>
                  <a:pt x="163" y="403"/>
                </a:lnTo>
                <a:lnTo>
                  <a:pt x="117" y="397"/>
                </a:lnTo>
                <a:lnTo>
                  <a:pt x="58" y="390"/>
                </a:lnTo>
                <a:lnTo>
                  <a:pt x="54" y="420"/>
                </a:lnTo>
                <a:lnTo>
                  <a:pt x="0" y="413"/>
                </a:lnTo>
                <a:lnTo>
                  <a:pt x="14" y="332"/>
                </a:lnTo>
                <a:close/>
              </a:path>
            </a:pathLst>
          </a:custGeom>
          <a:solidFill>
            <a:srgbClr val="94451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8" name="Freeform 46" descr="This is the state of Alabama shown in a map of the United States." title="Alabama"/>
          <p:cNvSpPr>
            <a:spLocks/>
          </p:cNvSpPr>
          <p:nvPr/>
        </p:nvSpPr>
        <p:spPr bwMode="auto">
          <a:xfrm>
            <a:off x="5308125" y="3731259"/>
            <a:ext cx="503715" cy="815378"/>
          </a:xfrm>
          <a:custGeom>
            <a:avLst/>
            <a:gdLst>
              <a:gd name="T0" fmla="*/ 215 w 230"/>
              <a:gd name="T1" fmla="*/ 226 h 366"/>
              <a:gd name="T2" fmla="*/ 217 w 230"/>
              <a:gd name="T3" fmla="*/ 234 h 366"/>
              <a:gd name="T4" fmla="*/ 221 w 230"/>
              <a:gd name="T5" fmla="*/ 242 h 366"/>
              <a:gd name="T6" fmla="*/ 223 w 230"/>
              <a:gd name="T7" fmla="*/ 253 h 366"/>
              <a:gd name="T8" fmla="*/ 223 w 230"/>
              <a:gd name="T9" fmla="*/ 265 h 366"/>
              <a:gd name="T10" fmla="*/ 223 w 230"/>
              <a:gd name="T11" fmla="*/ 272 h 366"/>
              <a:gd name="T12" fmla="*/ 225 w 230"/>
              <a:gd name="T13" fmla="*/ 276 h 366"/>
              <a:gd name="T14" fmla="*/ 230 w 230"/>
              <a:gd name="T15" fmla="*/ 288 h 366"/>
              <a:gd name="T16" fmla="*/ 165 w 230"/>
              <a:gd name="T17" fmla="*/ 295 h 366"/>
              <a:gd name="T18" fmla="*/ 123 w 230"/>
              <a:gd name="T19" fmla="*/ 301 h 366"/>
              <a:gd name="T20" fmla="*/ 65 w 230"/>
              <a:gd name="T21" fmla="*/ 307 h 366"/>
              <a:gd name="T22" fmla="*/ 65 w 230"/>
              <a:gd name="T23" fmla="*/ 318 h 366"/>
              <a:gd name="T24" fmla="*/ 77 w 230"/>
              <a:gd name="T25" fmla="*/ 328 h 366"/>
              <a:gd name="T26" fmla="*/ 81 w 230"/>
              <a:gd name="T27" fmla="*/ 334 h 366"/>
              <a:gd name="T28" fmla="*/ 81 w 230"/>
              <a:gd name="T29" fmla="*/ 343 h 366"/>
              <a:gd name="T30" fmla="*/ 71 w 230"/>
              <a:gd name="T31" fmla="*/ 357 h 366"/>
              <a:gd name="T32" fmla="*/ 44 w 230"/>
              <a:gd name="T33" fmla="*/ 366 h 366"/>
              <a:gd name="T34" fmla="*/ 50 w 230"/>
              <a:gd name="T35" fmla="*/ 351 h 366"/>
              <a:gd name="T36" fmla="*/ 37 w 230"/>
              <a:gd name="T37" fmla="*/ 359 h 366"/>
              <a:gd name="T38" fmla="*/ 15 w 230"/>
              <a:gd name="T39" fmla="*/ 330 h 366"/>
              <a:gd name="T40" fmla="*/ 8 w 230"/>
              <a:gd name="T41" fmla="*/ 278 h 366"/>
              <a:gd name="T42" fmla="*/ 4 w 230"/>
              <a:gd name="T43" fmla="*/ 221 h 366"/>
              <a:gd name="T44" fmla="*/ 6 w 230"/>
              <a:gd name="T45" fmla="*/ 169 h 366"/>
              <a:gd name="T46" fmla="*/ 6 w 230"/>
              <a:gd name="T47" fmla="*/ 123 h 366"/>
              <a:gd name="T48" fmla="*/ 6 w 230"/>
              <a:gd name="T49" fmla="*/ 82 h 366"/>
              <a:gd name="T50" fmla="*/ 8 w 230"/>
              <a:gd name="T51" fmla="*/ 46 h 366"/>
              <a:gd name="T52" fmla="*/ 4 w 230"/>
              <a:gd name="T53" fmla="*/ 19 h 366"/>
              <a:gd name="T54" fmla="*/ 13 w 230"/>
              <a:gd name="T55" fmla="*/ 11 h 366"/>
              <a:gd name="T56" fmla="*/ 62 w 230"/>
              <a:gd name="T57" fmla="*/ 7 h 366"/>
              <a:gd name="T58" fmla="*/ 115 w 230"/>
              <a:gd name="T59" fmla="*/ 4 h 366"/>
              <a:gd name="T60" fmla="*/ 158 w 230"/>
              <a:gd name="T61" fmla="*/ 0 h 366"/>
              <a:gd name="T62" fmla="*/ 165 w 230"/>
              <a:gd name="T63" fmla="*/ 29 h 366"/>
              <a:gd name="T64" fmla="*/ 177 w 230"/>
              <a:gd name="T65" fmla="*/ 63 h 366"/>
              <a:gd name="T66" fmla="*/ 186 w 230"/>
              <a:gd name="T67" fmla="*/ 96 h 366"/>
              <a:gd name="T68" fmla="*/ 198 w 230"/>
              <a:gd name="T69" fmla="*/ 132 h 366"/>
              <a:gd name="T70" fmla="*/ 204 w 230"/>
              <a:gd name="T71" fmla="*/ 155 h 366"/>
              <a:gd name="T72" fmla="*/ 207 w 230"/>
              <a:gd name="T73" fmla="*/ 161 h 366"/>
              <a:gd name="T74" fmla="*/ 209 w 230"/>
              <a:gd name="T75" fmla="*/ 165 h 366"/>
              <a:gd name="T76" fmla="*/ 211 w 230"/>
              <a:gd name="T77" fmla="*/ 171 h 366"/>
              <a:gd name="T78" fmla="*/ 219 w 230"/>
              <a:gd name="T79" fmla="*/ 180 h 366"/>
              <a:gd name="T80" fmla="*/ 219 w 230"/>
              <a:gd name="T81" fmla="*/ 186 h 366"/>
              <a:gd name="T82" fmla="*/ 219 w 230"/>
              <a:gd name="T83" fmla="*/ 190 h 366"/>
              <a:gd name="T84" fmla="*/ 227 w 230"/>
              <a:gd name="T85" fmla="*/ 194 h 366"/>
              <a:gd name="T86" fmla="*/ 225 w 230"/>
              <a:gd name="T87" fmla="*/ 196 h 366"/>
              <a:gd name="T88" fmla="*/ 223 w 230"/>
              <a:gd name="T89" fmla="*/ 199 h 366"/>
              <a:gd name="T90" fmla="*/ 217 w 230"/>
              <a:gd name="T91" fmla="*/ 205 h 366"/>
              <a:gd name="T92" fmla="*/ 217 w 230"/>
              <a:gd name="T93" fmla="*/ 211 h 36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0"/>
              <a:gd name="T142" fmla="*/ 0 h 366"/>
              <a:gd name="T143" fmla="*/ 230 w 230"/>
              <a:gd name="T144" fmla="*/ 366 h 36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0" h="366">
                <a:moveTo>
                  <a:pt x="217" y="217"/>
                </a:moveTo>
                <a:lnTo>
                  <a:pt x="215" y="222"/>
                </a:lnTo>
                <a:lnTo>
                  <a:pt x="215" y="226"/>
                </a:lnTo>
                <a:lnTo>
                  <a:pt x="215" y="230"/>
                </a:lnTo>
                <a:lnTo>
                  <a:pt x="215" y="232"/>
                </a:lnTo>
                <a:lnTo>
                  <a:pt x="217" y="234"/>
                </a:lnTo>
                <a:lnTo>
                  <a:pt x="217" y="236"/>
                </a:lnTo>
                <a:lnTo>
                  <a:pt x="217" y="238"/>
                </a:lnTo>
                <a:lnTo>
                  <a:pt x="221" y="242"/>
                </a:lnTo>
                <a:lnTo>
                  <a:pt x="223" y="247"/>
                </a:lnTo>
                <a:lnTo>
                  <a:pt x="225" y="249"/>
                </a:lnTo>
                <a:lnTo>
                  <a:pt x="223" y="253"/>
                </a:lnTo>
                <a:lnTo>
                  <a:pt x="223" y="255"/>
                </a:lnTo>
                <a:lnTo>
                  <a:pt x="223" y="261"/>
                </a:lnTo>
                <a:lnTo>
                  <a:pt x="223" y="265"/>
                </a:lnTo>
                <a:lnTo>
                  <a:pt x="223" y="267"/>
                </a:lnTo>
                <a:lnTo>
                  <a:pt x="223" y="269"/>
                </a:lnTo>
                <a:lnTo>
                  <a:pt x="223" y="272"/>
                </a:lnTo>
                <a:lnTo>
                  <a:pt x="223" y="274"/>
                </a:lnTo>
                <a:lnTo>
                  <a:pt x="225" y="276"/>
                </a:lnTo>
                <a:lnTo>
                  <a:pt x="229" y="278"/>
                </a:lnTo>
                <a:lnTo>
                  <a:pt x="229" y="282"/>
                </a:lnTo>
                <a:lnTo>
                  <a:pt x="230" y="288"/>
                </a:lnTo>
                <a:lnTo>
                  <a:pt x="200" y="292"/>
                </a:lnTo>
                <a:lnTo>
                  <a:pt x="165" y="295"/>
                </a:lnTo>
                <a:lnTo>
                  <a:pt x="156" y="297"/>
                </a:lnTo>
                <a:lnTo>
                  <a:pt x="144" y="299"/>
                </a:lnTo>
                <a:lnTo>
                  <a:pt x="123" y="301"/>
                </a:lnTo>
                <a:lnTo>
                  <a:pt x="117" y="301"/>
                </a:lnTo>
                <a:lnTo>
                  <a:pt x="94" y="303"/>
                </a:lnTo>
                <a:lnTo>
                  <a:pt x="65" y="307"/>
                </a:lnTo>
                <a:lnTo>
                  <a:pt x="67" y="309"/>
                </a:lnTo>
                <a:lnTo>
                  <a:pt x="65" y="317"/>
                </a:lnTo>
                <a:lnTo>
                  <a:pt x="65" y="318"/>
                </a:lnTo>
                <a:lnTo>
                  <a:pt x="71" y="322"/>
                </a:lnTo>
                <a:lnTo>
                  <a:pt x="71" y="324"/>
                </a:lnTo>
                <a:lnTo>
                  <a:pt x="77" y="328"/>
                </a:lnTo>
                <a:lnTo>
                  <a:pt x="79" y="328"/>
                </a:lnTo>
                <a:lnTo>
                  <a:pt x="81" y="330"/>
                </a:lnTo>
                <a:lnTo>
                  <a:pt x="81" y="334"/>
                </a:lnTo>
                <a:lnTo>
                  <a:pt x="81" y="338"/>
                </a:lnTo>
                <a:lnTo>
                  <a:pt x="79" y="340"/>
                </a:lnTo>
                <a:lnTo>
                  <a:pt x="81" y="343"/>
                </a:lnTo>
                <a:lnTo>
                  <a:pt x="83" y="347"/>
                </a:lnTo>
                <a:lnTo>
                  <a:pt x="79" y="353"/>
                </a:lnTo>
                <a:lnTo>
                  <a:pt x="71" y="357"/>
                </a:lnTo>
                <a:lnTo>
                  <a:pt x="71" y="361"/>
                </a:lnTo>
                <a:lnTo>
                  <a:pt x="58" y="365"/>
                </a:lnTo>
                <a:lnTo>
                  <a:pt x="44" y="366"/>
                </a:lnTo>
                <a:lnTo>
                  <a:pt x="60" y="361"/>
                </a:lnTo>
                <a:lnTo>
                  <a:pt x="60" y="359"/>
                </a:lnTo>
                <a:lnTo>
                  <a:pt x="50" y="351"/>
                </a:lnTo>
                <a:lnTo>
                  <a:pt x="48" y="336"/>
                </a:lnTo>
                <a:lnTo>
                  <a:pt x="40" y="328"/>
                </a:lnTo>
                <a:lnTo>
                  <a:pt x="37" y="359"/>
                </a:lnTo>
                <a:lnTo>
                  <a:pt x="23" y="355"/>
                </a:lnTo>
                <a:lnTo>
                  <a:pt x="17" y="357"/>
                </a:lnTo>
                <a:lnTo>
                  <a:pt x="15" y="330"/>
                </a:lnTo>
                <a:lnTo>
                  <a:pt x="12" y="311"/>
                </a:lnTo>
                <a:lnTo>
                  <a:pt x="12" y="303"/>
                </a:lnTo>
                <a:lnTo>
                  <a:pt x="8" y="278"/>
                </a:lnTo>
                <a:lnTo>
                  <a:pt x="6" y="259"/>
                </a:lnTo>
                <a:lnTo>
                  <a:pt x="4" y="246"/>
                </a:lnTo>
                <a:lnTo>
                  <a:pt x="4" y="221"/>
                </a:lnTo>
                <a:lnTo>
                  <a:pt x="4" y="215"/>
                </a:lnTo>
                <a:lnTo>
                  <a:pt x="4" y="194"/>
                </a:lnTo>
                <a:lnTo>
                  <a:pt x="6" y="169"/>
                </a:lnTo>
                <a:lnTo>
                  <a:pt x="6" y="163"/>
                </a:lnTo>
                <a:lnTo>
                  <a:pt x="6" y="142"/>
                </a:lnTo>
                <a:lnTo>
                  <a:pt x="6" y="123"/>
                </a:lnTo>
                <a:lnTo>
                  <a:pt x="6" y="107"/>
                </a:lnTo>
                <a:lnTo>
                  <a:pt x="6" y="84"/>
                </a:lnTo>
                <a:lnTo>
                  <a:pt x="6" y="82"/>
                </a:lnTo>
                <a:lnTo>
                  <a:pt x="8" y="65"/>
                </a:lnTo>
                <a:lnTo>
                  <a:pt x="8" y="54"/>
                </a:lnTo>
                <a:lnTo>
                  <a:pt x="8" y="46"/>
                </a:lnTo>
                <a:lnTo>
                  <a:pt x="8" y="21"/>
                </a:lnTo>
                <a:lnTo>
                  <a:pt x="4" y="19"/>
                </a:lnTo>
                <a:lnTo>
                  <a:pt x="0" y="15"/>
                </a:lnTo>
                <a:lnTo>
                  <a:pt x="0" y="13"/>
                </a:lnTo>
                <a:lnTo>
                  <a:pt x="13" y="11"/>
                </a:lnTo>
                <a:lnTo>
                  <a:pt x="37" y="11"/>
                </a:lnTo>
                <a:lnTo>
                  <a:pt x="60" y="7"/>
                </a:lnTo>
                <a:lnTo>
                  <a:pt x="62" y="7"/>
                </a:lnTo>
                <a:lnTo>
                  <a:pt x="83" y="7"/>
                </a:lnTo>
                <a:lnTo>
                  <a:pt x="86" y="6"/>
                </a:lnTo>
                <a:lnTo>
                  <a:pt x="115" y="4"/>
                </a:lnTo>
                <a:lnTo>
                  <a:pt x="142" y="0"/>
                </a:lnTo>
                <a:lnTo>
                  <a:pt x="158" y="0"/>
                </a:lnTo>
                <a:lnTo>
                  <a:pt x="159" y="7"/>
                </a:lnTo>
                <a:lnTo>
                  <a:pt x="165" y="25"/>
                </a:lnTo>
                <a:lnTo>
                  <a:pt x="165" y="29"/>
                </a:lnTo>
                <a:lnTo>
                  <a:pt x="167" y="32"/>
                </a:lnTo>
                <a:lnTo>
                  <a:pt x="173" y="50"/>
                </a:lnTo>
                <a:lnTo>
                  <a:pt x="177" y="63"/>
                </a:lnTo>
                <a:lnTo>
                  <a:pt x="179" y="73"/>
                </a:lnTo>
                <a:lnTo>
                  <a:pt x="181" y="77"/>
                </a:lnTo>
                <a:lnTo>
                  <a:pt x="186" y="96"/>
                </a:lnTo>
                <a:lnTo>
                  <a:pt x="190" y="107"/>
                </a:lnTo>
                <a:lnTo>
                  <a:pt x="190" y="111"/>
                </a:lnTo>
                <a:lnTo>
                  <a:pt x="198" y="132"/>
                </a:lnTo>
                <a:lnTo>
                  <a:pt x="198" y="134"/>
                </a:lnTo>
                <a:lnTo>
                  <a:pt x="202" y="151"/>
                </a:lnTo>
                <a:lnTo>
                  <a:pt x="204" y="155"/>
                </a:lnTo>
                <a:lnTo>
                  <a:pt x="207" y="157"/>
                </a:lnTo>
                <a:lnTo>
                  <a:pt x="207" y="159"/>
                </a:lnTo>
                <a:lnTo>
                  <a:pt x="207" y="161"/>
                </a:lnTo>
                <a:lnTo>
                  <a:pt x="209" y="165"/>
                </a:lnTo>
                <a:lnTo>
                  <a:pt x="209" y="167"/>
                </a:lnTo>
                <a:lnTo>
                  <a:pt x="211" y="169"/>
                </a:lnTo>
                <a:lnTo>
                  <a:pt x="211" y="171"/>
                </a:lnTo>
                <a:lnTo>
                  <a:pt x="211" y="173"/>
                </a:lnTo>
                <a:lnTo>
                  <a:pt x="217" y="176"/>
                </a:lnTo>
                <a:lnTo>
                  <a:pt x="219" y="180"/>
                </a:lnTo>
                <a:lnTo>
                  <a:pt x="221" y="182"/>
                </a:lnTo>
                <a:lnTo>
                  <a:pt x="221" y="184"/>
                </a:lnTo>
                <a:lnTo>
                  <a:pt x="219" y="186"/>
                </a:lnTo>
                <a:lnTo>
                  <a:pt x="221" y="186"/>
                </a:lnTo>
                <a:lnTo>
                  <a:pt x="219" y="188"/>
                </a:lnTo>
                <a:lnTo>
                  <a:pt x="219" y="190"/>
                </a:lnTo>
                <a:lnTo>
                  <a:pt x="225" y="192"/>
                </a:lnTo>
                <a:lnTo>
                  <a:pt x="227" y="194"/>
                </a:lnTo>
                <a:lnTo>
                  <a:pt x="225" y="196"/>
                </a:lnTo>
                <a:lnTo>
                  <a:pt x="225" y="198"/>
                </a:lnTo>
                <a:lnTo>
                  <a:pt x="221" y="198"/>
                </a:lnTo>
                <a:lnTo>
                  <a:pt x="223" y="199"/>
                </a:lnTo>
                <a:lnTo>
                  <a:pt x="219" y="201"/>
                </a:lnTo>
                <a:lnTo>
                  <a:pt x="217" y="205"/>
                </a:lnTo>
                <a:lnTo>
                  <a:pt x="219" y="207"/>
                </a:lnTo>
                <a:lnTo>
                  <a:pt x="217" y="209"/>
                </a:lnTo>
                <a:lnTo>
                  <a:pt x="217" y="211"/>
                </a:lnTo>
                <a:lnTo>
                  <a:pt x="219" y="213"/>
                </a:lnTo>
                <a:lnTo>
                  <a:pt x="217" y="217"/>
                </a:lnTo>
                <a:close/>
              </a:path>
            </a:pathLst>
          </a:custGeom>
          <a:solidFill>
            <a:srgbClr val="94451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49" name="Freeform 47" descr="The state of Arkansas shown on a map of the United States." title="Arkansas"/>
          <p:cNvSpPr>
            <a:spLocks/>
          </p:cNvSpPr>
          <p:nvPr/>
        </p:nvSpPr>
        <p:spPr bwMode="auto">
          <a:xfrm>
            <a:off x="4883252" y="3764676"/>
            <a:ext cx="466484" cy="804239"/>
          </a:xfrm>
          <a:custGeom>
            <a:avLst/>
            <a:gdLst>
              <a:gd name="T0" fmla="*/ 209 w 213"/>
              <a:gd name="T1" fmla="*/ 346 h 361"/>
              <a:gd name="T2" fmla="*/ 156 w 213"/>
              <a:gd name="T3" fmla="*/ 348 h 361"/>
              <a:gd name="T4" fmla="*/ 135 w 213"/>
              <a:gd name="T5" fmla="*/ 359 h 361"/>
              <a:gd name="T6" fmla="*/ 135 w 213"/>
              <a:gd name="T7" fmla="*/ 351 h 361"/>
              <a:gd name="T8" fmla="*/ 129 w 213"/>
              <a:gd name="T9" fmla="*/ 342 h 361"/>
              <a:gd name="T10" fmla="*/ 121 w 213"/>
              <a:gd name="T11" fmla="*/ 336 h 361"/>
              <a:gd name="T12" fmla="*/ 117 w 213"/>
              <a:gd name="T13" fmla="*/ 327 h 361"/>
              <a:gd name="T14" fmla="*/ 119 w 213"/>
              <a:gd name="T15" fmla="*/ 323 h 361"/>
              <a:gd name="T16" fmla="*/ 121 w 213"/>
              <a:gd name="T17" fmla="*/ 313 h 361"/>
              <a:gd name="T18" fmla="*/ 123 w 213"/>
              <a:gd name="T19" fmla="*/ 305 h 361"/>
              <a:gd name="T20" fmla="*/ 85 w 213"/>
              <a:gd name="T21" fmla="*/ 305 h 361"/>
              <a:gd name="T22" fmla="*/ 2 w 213"/>
              <a:gd name="T23" fmla="*/ 309 h 361"/>
              <a:gd name="T24" fmla="*/ 0 w 213"/>
              <a:gd name="T25" fmla="*/ 292 h 361"/>
              <a:gd name="T26" fmla="*/ 6 w 213"/>
              <a:gd name="T27" fmla="*/ 284 h 361"/>
              <a:gd name="T28" fmla="*/ 6 w 213"/>
              <a:gd name="T29" fmla="*/ 280 h 361"/>
              <a:gd name="T30" fmla="*/ 8 w 213"/>
              <a:gd name="T31" fmla="*/ 271 h 361"/>
              <a:gd name="T32" fmla="*/ 8 w 213"/>
              <a:gd name="T33" fmla="*/ 263 h 361"/>
              <a:gd name="T34" fmla="*/ 15 w 213"/>
              <a:gd name="T35" fmla="*/ 254 h 361"/>
              <a:gd name="T36" fmla="*/ 15 w 213"/>
              <a:gd name="T37" fmla="*/ 252 h 361"/>
              <a:gd name="T38" fmla="*/ 23 w 213"/>
              <a:gd name="T39" fmla="*/ 248 h 361"/>
              <a:gd name="T40" fmla="*/ 33 w 213"/>
              <a:gd name="T41" fmla="*/ 232 h 361"/>
              <a:gd name="T42" fmla="*/ 33 w 213"/>
              <a:gd name="T43" fmla="*/ 227 h 361"/>
              <a:gd name="T44" fmla="*/ 33 w 213"/>
              <a:gd name="T45" fmla="*/ 225 h 361"/>
              <a:gd name="T46" fmla="*/ 31 w 213"/>
              <a:gd name="T47" fmla="*/ 219 h 361"/>
              <a:gd name="T48" fmla="*/ 39 w 213"/>
              <a:gd name="T49" fmla="*/ 211 h 361"/>
              <a:gd name="T50" fmla="*/ 37 w 213"/>
              <a:gd name="T51" fmla="*/ 207 h 361"/>
              <a:gd name="T52" fmla="*/ 33 w 213"/>
              <a:gd name="T53" fmla="*/ 202 h 361"/>
              <a:gd name="T54" fmla="*/ 37 w 213"/>
              <a:gd name="T55" fmla="*/ 196 h 361"/>
              <a:gd name="T56" fmla="*/ 35 w 213"/>
              <a:gd name="T57" fmla="*/ 186 h 361"/>
              <a:gd name="T58" fmla="*/ 31 w 213"/>
              <a:gd name="T59" fmla="*/ 181 h 361"/>
              <a:gd name="T60" fmla="*/ 27 w 213"/>
              <a:gd name="T61" fmla="*/ 161 h 361"/>
              <a:gd name="T62" fmla="*/ 21 w 213"/>
              <a:gd name="T63" fmla="*/ 165 h 361"/>
              <a:gd name="T64" fmla="*/ 23 w 213"/>
              <a:gd name="T65" fmla="*/ 154 h 361"/>
              <a:gd name="T66" fmla="*/ 27 w 213"/>
              <a:gd name="T67" fmla="*/ 144 h 361"/>
              <a:gd name="T68" fmla="*/ 23 w 213"/>
              <a:gd name="T69" fmla="*/ 136 h 361"/>
              <a:gd name="T70" fmla="*/ 27 w 213"/>
              <a:gd name="T71" fmla="*/ 125 h 361"/>
              <a:gd name="T72" fmla="*/ 23 w 213"/>
              <a:gd name="T73" fmla="*/ 127 h 361"/>
              <a:gd name="T74" fmla="*/ 17 w 213"/>
              <a:gd name="T75" fmla="*/ 127 h 361"/>
              <a:gd name="T76" fmla="*/ 17 w 213"/>
              <a:gd name="T77" fmla="*/ 119 h 361"/>
              <a:gd name="T78" fmla="*/ 17 w 213"/>
              <a:gd name="T79" fmla="*/ 110 h 361"/>
              <a:gd name="T80" fmla="*/ 27 w 213"/>
              <a:gd name="T81" fmla="*/ 108 h 361"/>
              <a:gd name="T82" fmla="*/ 25 w 213"/>
              <a:gd name="T83" fmla="*/ 102 h 361"/>
              <a:gd name="T84" fmla="*/ 27 w 213"/>
              <a:gd name="T85" fmla="*/ 98 h 361"/>
              <a:gd name="T86" fmla="*/ 29 w 213"/>
              <a:gd name="T87" fmla="*/ 87 h 361"/>
              <a:gd name="T88" fmla="*/ 33 w 213"/>
              <a:gd name="T89" fmla="*/ 83 h 361"/>
              <a:gd name="T90" fmla="*/ 39 w 213"/>
              <a:gd name="T91" fmla="*/ 75 h 361"/>
              <a:gd name="T92" fmla="*/ 37 w 213"/>
              <a:gd name="T93" fmla="*/ 69 h 361"/>
              <a:gd name="T94" fmla="*/ 42 w 213"/>
              <a:gd name="T95" fmla="*/ 58 h 361"/>
              <a:gd name="T96" fmla="*/ 48 w 213"/>
              <a:gd name="T97" fmla="*/ 58 h 361"/>
              <a:gd name="T98" fmla="*/ 56 w 213"/>
              <a:gd name="T99" fmla="*/ 44 h 361"/>
              <a:gd name="T100" fmla="*/ 54 w 213"/>
              <a:gd name="T101" fmla="*/ 37 h 361"/>
              <a:gd name="T102" fmla="*/ 54 w 213"/>
              <a:gd name="T103" fmla="*/ 25 h 361"/>
              <a:gd name="T104" fmla="*/ 58 w 213"/>
              <a:gd name="T105" fmla="*/ 31 h 361"/>
              <a:gd name="T106" fmla="*/ 60 w 213"/>
              <a:gd name="T107" fmla="*/ 17 h 361"/>
              <a:gd name="T108" fmla="*/ 67 w 213"/>
              <a:gd name="T109" fmla="*/ 21 h 361"/>
              <a:gd name="T110" fmla="*/ 67 w 213"/>
              <a:gd name="T111" fmla="*/ 12 h 361"/>
              <a:gd name="T112" fmla="*/ 158 w 213"/>
              <a:gd name="T113" fmla="*/ 2 h 361"/>
              <a:gd name="T114" fmla="*/ 202 w 213"/>
              <a:gd name="T115" fmla="*/ 6 h 361"/>
              <a:gd name="T116" fmla="*/ 200 w 213"/>
              <a:gd name="T117" fmla="*/ 108 h 361"/>
              <a:gd name="T118" fmla="*/ 198 w 213"/>
              <a:gd name="T119" fmla="*/ 231 h 3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3"/>
              <a:gd name="T181" fmla="*/ 0 h 361"/>
              <a:gd name="T182" fmla="*/ 213 w 213"/>
              <a:gd name="T183" fmla="*/ 361 h 3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3" h="361">
                <a:moveTo>
                  <a:pt x="202" y="263"/>
                </a:moveTo>
                <a:lnTo>
                  <a:pt x="206" y="288"/>
                </a:lnTo>
                <a:lnTo>
                  <a:pt x="206" y="296"/>
                </a:lnTo>
                <a:lnTo>
                  <a:pt x="209" y="315"/>
                </a:lnTo>
                <a:lnTo>
                  <a:pt x="211" y="342"/>
                </a:lnTo>
                <a:lnTo>
                  <a:pt x="213" y="344"/>
                </a:lnTo>
                <a:lnTo>
                  <a:pt x="209" y="346"/>
                </a:lnTo>
                <a:lnTo>
                  <a:pt x="202" y="344"/>
                </a:lnTo>
                <a:lnTo>
                  <a:pt x="194" y="346"/>
                </a:lnTo>
                <a:lnTo>
                  <a:pt x="181" y="342"/>
                </a:lnTo>
                <a:lnTo>
                  <a:pt x="179" y="342"/>
                </a:lnTo>
                <a:lnTo>
                  <a:pt x="181" y="344"/>
                </a:lnTo>
                <a:lnTo>
                  <a:pt x="156" y="351"/>
                </a:lnTo>
                <a:lnTo>
                  <a:pt x="156" y="348"/>
                </a:lnTo>
                <a:lnTo>
                  <a:pt x="152" y="348"/>
                </a:lnTo>
                <a:lnTo>
                  <a:pt x="150" y="348"/>
                </a:lnTo>
                <a:lnTo>
                  <a:pt x="154" y="351"/>
                </a:lnTo>
                <a:lnTo>
                  <a:pt x="148" y="357"/>
                </a:lnTo>
                <a:lnTo>
                  <a:pt x="146" y="361"/>
                </a:lnTo>
                <a:lnTo>
                  <a:pt x="138" y="361"/>
                </a:lnTo>
                <a:lnTo>
                  <a:pt x="135" y="359"/>
                </a:lnTo>
                <a:lnTo>
                  <a:pt x="135" y="357"/>
                </a:lnTo>
                <a:lnTo>
                  <a:pt x="135" y="355"/>
                </a:lnTo>
                <a:lnTo>
                  <a:pt x="133" y="355"/>
                </a:lnTo>
                <a:lnTo>
                  <a:pt x="133" y="353"/>
                </a:lnTo>
                <a:lnTo>
                  <a:pt x="135" y="353"/>
                </a:lnTo>
                <a:lnTo>
                  <a:pt x="135" y="351"/>
                </a:lnTo>
                <a:lnTo>
                  <a:pt x="133" y="350"/>
                </a:lnTo>
                <a:lnTo>
                  <a:pt x="131" y="350"/>
                </a:lnTo>
                <a:lnTo>
                  <a:pt x="131" y="348"/>
                </a:lnTo>
                <a:lnTo>
                  <a:pt x="131" y="344"/>
                </a:lnTo>
                <a:lnTo>
                  <a:pt x="129" y="342"/>
                </a:lnTo>
                <a:lnTo>
                  <a:pt x="127" y="342"/>
                </a:lnTo>
                <a:lnTo>
                  <a:pt x="127" y="340"/>
                </a:lnTo>
                <a:lnTo>
                  <a:pt x="125" y="340"/>
                </a:lnTo>
                <a:lnTo>
                  <a:pt x="125" y="338"/>
                </a:lnTo>
                <a:lnTo>
                  <a:pt x="123" y="336"/>
                </a:lnTo>
                <a:lnTo>
                  <a:pt x="121" y="336"/>
                </a:lnTo>
                <a:lnTo>
                  <a:pt x="119" y="330"/>
                </a:lnTo>
                <a:lnTo>
                  <a:pt x="121" y="328"/>
                </a:lnTo>
                <a:lnTo>
                  <a:pt x="119" y="328"/>
                </a:lnTo>
                <a:lnTo>
                  <a:pt x="117" y="328"/>
                </a:lnTo>
                <a:lnTo>
                  <a:pt x="119" y="327"/>
                </a:lnTo>
                <a:lnTo>
                  <a:pt x="117" y="327"/>
                </a:lnTo>
                <a:lnTo>
                  <a:pt x="119" y="325"/>
                </a:lnTo>
                <a:lnTo>
                  <a:pt x="117" y="325"/>
                </a:lnTo>
                <a:lnTo>
                  <a:pt x="117" y="323"/>
                </a:lnTo>
                <a:lnTo>
                  <a:pt x="119" y="323"/>
                </a:lnTo>
                <a:lnTo>
                  <a:pt x="119" y="319"/>
                </a:lnTo>
                <a:lnTo>
                  <a:pt x="119" y="317"/>
                </a:lnTo>
                <a:lnTo>
                  <a:pt x="119" y="315"/>
                </a:lnTo>
                <a:lnTo>
                  <a:pt x="121" y="315"/>
                </a:lnTo>
                <a:lnTo>
                  <a:pt x="121" y="313"/>
                </a:lnTo>
                <a:lnTo>
                  <a:pt x="121" y="311"/>
                </a:lnTo>
                <a:lnTo>
                  <a:pt x="123" y="309"/>
                </a:lnTo>
                <a:lnTo>
                  <a:pt x="121" y="309"/>
                </a:lnTo>
                <a:lnTo>
                  <a:pt x="123" y="309"/>
                </a:lnTo>
                <a:lnTo>
                  <a:pt x="123" y="307"/>
                </a:lnTo>
                <a:lnTo>
                  <a:pt x="123" y="305"/>
                </a:lnTo>
                <a:lnTo>
                  <a:pt x="125" y="305"/>
                </a:lnTo>
                <a:lnTo>
                  <a:pt x="123" y="303"/>
                </a:lnTo>
                <a:lnTo>
                  <a:pt x="123" y="302"/>
                </a:lnTo>
                <a:lnTo>
                  <a:pt x="117" y="303"/>
                </a:lnTo>
                <a:lnTo>
                  <a:pt x="88" y="305"/>
                </a:lnTo>
                <a:lnTo>
                  <a:pt x="85" y="305"/>
                </a:lnTo>
                <a:lnTo>
                  <a:pt x="71" y="305"/>
                </a:lnTo>
                <a:lnTo>
                  <a:pt x="69" y="305"/>
                </a:lnTo>
                <a:lnTo>
                  <a:pt x="52" y="307"/>
                </a:lnTo>
                <a:lnTo>
                  <a:pt x="39" y="309"/>
                </a:lnTo>
                <a:lnTo>
                  <a:pt x="31" y="309"/>
                </a:lnTo>
                <a:lnTo>
                  <a:pt x="2" y="309"/>
                </a:lnTo>
                <a:lnTo>
                  <a:pt x="6" y="307"/>
                </a:lnTo>
                <a:lnTo>
                  <a:pt x="6" y="305"/>
                </a:lnTo>
                <a:lnTo>
                  <a:pt x="6" y="303"/>
                </a:lnTo>
                <a:lnTo>
                  <a:pt x="2" y="302"/>
                </a:lnTo>
                <a:lnTo>
                  <a:pt x="4" y="298"/>
                </a:lnTo>
                <a:lnTo>
                  <a:pt x="2" y="294"/>
                </a:lnTo>
                <a:lnTo>
                  <a:pt x="0" y="292"/>
                </a:lnTo>
                <a:lnTo>
                  <a:pt x="0" y="290"/>
                </a:lnTo>
                <a:lnTo>
                  <a:pt x="6" y="290"/>
                </a:lnTo>
                <a:lnTo>
                  <a:pt x="8" y="288"/>
                </a:lnTo>
                <a:lnTo>
                  <a:pt x="8" y="286"/>
                </a:lnTo>
                <a:lnTo>
                  <a:pt x="6" y="284"/>
                </a:lnTo>
                <a:lnTo>
                  <a:pt x="6" y="282"/>
                </a:lnTo>
                <a:lnTo>
                  <a:pt x="4" y="280"/>
                </a:lnTo>
                <a:lnTo>
                  <a:pt x="4" y="279"/>
                </a:lnTo>
                <a:lnTo>
                  <a:pt x="6" y="279"/>
                </a:lnTo>
                <a:lnTo>
                  <a:pt x="6" y="280"/>
                </a:lnTo>
                <a:lnTo>
                  <a:pt x="8" y="280"/>
                </a:lnTo>
                <a:lnTo>
                  <a:pt x="10" y="282"/>
                </a:lnTo>
                <a:lnTo>
                  <a:pt x="10" y="280"/>
                </a:lnTo>
                <a:lnTo>
                  <a:pt x="10" y="279"/>
                </a:lnTo>
                <a:lnTo>
                  <a:pt x="8" y="277"/>
                </a:lnTo>
                <a:lnTo>
                  <a:pt x="8" y="271"/>
                </a:lnTo>
                <a:lnTo>
                  <a:pt x="10" y="269"/>
                </a:lnTo>
                <a:lnTo>
                  <a:pt x="14" y="267"/>
                </a:lnTo>
                <a:lnTo>
                  <a:pt x="14" y="265"/>
                </a:lnTo>
                <a:lnTo>
                  <a:pt x="8" y="265"/>
                </a:lnTo>
                <a:lnTo>
                  <a:pt x="8" y="263"/>
                </a:lnTo>
                <a:lnTo>
                  <a:pt x="8" y="261"/>
                </a:lnTo>
                <a:lnTo>
                  <a:pt x="10" y="263"/>
                </a:lnTo>
                <a:lnTo>
                  <a:pt x="14" y="263"/>
                </a:lnTo>
                <a:lnTo>
                  <a:pt x="14" y="261"/>
                </a:lnTo>
                <a:lnTo>
                  <a:pt x="14" y="255"/>
                </a:lnTo>
                <a:lnTo>
                  <a:pt x="15" y="254"/>
                </a:lnTo>
                <a:lnTo>
                  <a:pt x="17" y="254"/>
                </a:lnTo>
                <a:lnTo>
                  <a:pt x="21" y="254"/>
                </a:lnTo>
                <a:lnTo>
                  <a:pt x="21" y="252"/>
                </a:lnTo>
                <a:lnTo>
                  <a:pt x="17" y="252"/>
                </a:lnTo>
                <a:lnTo>
                  <a:pt x="15" y="252"/>
                </a:lnTo>
                <a:lnTo>
                  <a:pt x="17" y="250"/>
                </a:lnTo>
                <a:lnTo>
                  <a:pt x="17" y="246"/>
                </a:lnTo>
                <a:lnTo>
                  <a:pt x="19" y="246"/>
                </a:lnTo>
                <a:lnTo>
                  <a:pt x="21" y="248"/>
                </a:lnTo>
                <a:lnTo>
                  <a:pt x="23" y="248"/>
                </a:lnTo>
                <a:lnTo>
                  <a:pt x="21" y="244"/>
                </a:lnTo>
                <a:lnTo>
                  <a:pt x="23" y="244"/>
                </a:lnTo>
                <a:lnTo>
                  <a:pt x="25" y="240"/>
                </a:lnTo>
                <a:lnTo>
                  <a:pt x="27" y="234"/>
                </a:lnTo>
                <a:lnTo>
                  <a:pt x="31" y="234"/>
                </a:lnTo>
                <a:lnTo>
                  <a:pt x="33" y="232"/>
                </a:lnTo>
                <a:lnTo>
                  <a:pt x="33" y="231"/>
                </a:lnTo>
                <a:lnTo>
                  <a:pt x="29" y="229"/>
                </a:lnTo>
                <a:lnTo>
                  <a:pt x="33" y="231"/>
                </a:lnTo>
                <a:lnTo>
                  <a:pt x="33" y="227"/>
                </a:lnTo>
                <a:lnTo>
                  <a:pt x="35" y="227"/>
                </a:lnTo>
                <a:lnTo>
                  <a:pt x="37" y="225"/>
                </a:lnTo>
                <a:lnTo>
                  <a:pt x="37" y="221"/>
                </a:lnTo>
                <a:lnTo>
                  <a:pt x="35" y="221"/>
                </a:lnTo>
                <a:lnTo>
                  <a:pt x="33" y="221"/>
                </a:lnTo>
                <a:lnTo>
                  <a:pt x="35" y="223"/>
                </a:lnTo>
                <a:lnTo>
                  <a:pt x="33" y="225"/>
                </a:lnTo>
                <a:lnTo>
                  <a:pt x="33" y="223"/>
                </a:lnTo>
                <a:lnTo>
                  <a:pt x="31" y="225"/>
                </a:lnTo>
                <a:lnTo>
                  <a:pt x="27" y="223"/>
                </a:lnTo>
                <a:lnTo>
                  <a:pt x="27" y="221"/>
                </a:lnTo>
                <a:lnTo>
                  <a:pt x="27" y="219"/>
                </a:lnTo>
                <a:lnTo>
                  <a:pt x="29" y="217"/>
                </a:lnTo>
                <a:lnTo>
                  <a:pt x="31" y="219"/>
                </a:lnTo>
                <a:lnTo>
                  <a:pt x="31" y="217"/>
                </a:lnTo>
                <a:lnTo>
                  <a:pt x="33" y="217"/>
                </a:lnTo>
                <a:lnTo>
                  <a:pt x="35" y="215"/>
                </a:lnTo>
                <a:lnTo>
                  <a:pt x="39" y="217"/>
                </a:lnTo>
                <a:lnTo>
                  <a:pt x="39" y="213"/>
                </a:lnTo>
                <a:lnTo>
                  <a:pt x="37" y="213"/>
                </a:lnTo>
                <a:lnTo>
                  <a:pt x="39" y="211"/>
                </a:lnTo>
                <a:lnTo>
                  <a:pt x="40" y="211"/>
                </a:lnTo>
                <a:lnTo>
                  <a:pt x="42" y="211"/>
                </a:lnTo>
                <a:lnTo>
                  <a:pt x="44" y="206"/>
                </a:lnTo>
                <a:lnTo>
                  <a:pt x="42" y="206"/>
                </a:lnTo>
                <a:lnTo>
                  <a:pt x="42" y="207"/>
                </a:lnTo>
                <a:lnTo>
                  <a:pt x="37" y="207"/>
                </a:lnTo>
                <a:lnTo>
                  <a:pt x="35" y="204"/>
                </a:lnTo>
                <a:lnTo>
                  <a:pt x="39" y="202"/>
                </a:lnTo>
                <a:lnTo>
                  <a:pt x="37" y="200"/>
                </a:lnTo>
                <a:lnTo>
                  <a:pt x="35" y="202"/>
                </a:lnTo>
                <a:lnTo>
                  <a:pt x="33" y="202"/>
                </a:lnTo>
                <a:lnTo>
                  <a:pt x="29" y="198"/>
                </a:lnTo>
                <a:lnTo>
                  <a:pt x="29" y="196"/>
                </a:lnTo>
                <a:lnTo>
                  <a:pt x="29" y="194"/>
                </a:lnTo>
                <a:lnTo>
                  <a:pt x="33" y="198"/>
                </a:lnTo>
                <a:lnTo>
                  <a:pt x="35" y="198"/>
                </a:lnTo>
                <a:lnTo>
                  <a:pt x="37" y="198"/>
                </a:lnTo>
                <a:lnTo>
                  <a:pt x="37" y="196"/>
                </a:lnTo>
                <a:lnTo>
                  <a:pt x="31" y="194"/>
                </a:lnTo>
                <a:lnTo>
                  <a:pt x="31" y="192"/>
                </a:lnTo>
                <a:lnTo>
                  <a:pt x="33" y="190"/>
                </a:lnTo>
                <a:lnTo>
                  <a:pt x="35" y="188"/>
                </a:lnTo>
                <a:lnTo>
                  <a:pt x="35" y="186"/>
                </a:lnTo>
                <a:lnTo>
                  <a:pt x="33" y="186"/>
                </a:lnTo>
                <a:lnTo>
                  <a:pt x="33" y="188"/>
                </a:lnTo>
                <a:lnTo>
                  <a:pt x="31" y="188"/>
                </a:lnTo>
                <a:lnTo>
                  <a:pt x="29" y="190"/>
                </a:lnTo>
                <a:lnTo>
                  <a:pt x="25" y="186"/>
                </a:lnTo>
                <a:lnTo>
                  <a:pt x="27" y="184"/>
                </a:lnTo>
                <a:lnTo>
                  <a:pt x="31" y="181"/>
                </a:lnTo>
                <a:lnTo>
                  <a:pt x="29" y="179"/>
                </a:lnTo>
                <a:lnTo>
                  <a:pt x="25" y="179"/>
                </a:lnTo>
                <a:lnTo>
                  <a:pt x="25" y="173"/>
                </a:lnTo>
                <a:lnTo>
                  <a:pt x="29" y="169"/>
                </a:lnTo>
                <a:lnTo>
                  <a:pt x="29" y="163"/>
                </a:lnTo>
                <a:lnTo>
                  <a:pt x="27" y="161"/>
                </a:lnTo>
                <a:lnTo>
                  <a:pt x="25" y="161"/>
                </a:lnTo>
                <a:lnTo>
                  <a:pt x="25" y="165"/>
                </a:lnTo>
                <a:lnTo>
                  <a:pt x="25" y="167"/>
                </a:lnTo>
                <a:lnTo>
                  <a:pt x="23" y="167"/>
                </a:lnTo>
                <a:lnTo>
                  <a:pt x="21" y="167"/>
                </a:lnTo>
                <a:lnTo>
                  <a:pt x="21" y="165"/>
                </a:lnTo>
                <a:lnTo>
                  <a:pt x="23" y="159"/>
                </a:lnTo>
                <a:lnTo>
                  <a:pt x="23" y="158"/>
                </a:lnTo>
                <a:lnTo>
                  <a:pt x="25" y="158"/>
                </a:lnTo>
                <a:lnTo>
                  <a:pt x="25" y="156"/>
                </a:lnTo>
                <a:lnTo>
                  <a:pt x="23" y="154"/>
                </a:lnTo>
                <a:lnTo>
                  <a:pt x="21" y="152"/>
                </a:lnTo>
                <a:lnTo>
                  <a:pt x="21" y="150"/>
                </a:lnTo>
                <a:lnTo>
                  <a:pt x="25" y="150"/>
                </a:lnTo>
                <a:lnTo>
                  <a:pt x="27" y="150"/>
                </a:lnTo>
                <a:lnTo>
                  <a:pt x="27" y="148"/>
                </a:lnTo>
                <a:lnTo>
                  <a:pt x="27" y="144"/>
                </a:lnTo>
                <a:lnTo>
                  <a:pt x="29" y="142"/>
                </a:lnTo>
                <a:lnTo>
                  <a:pt x="29" y="138"/>
                </a:lnTo>
                <a:lnTo>
                  <a:pt x="27" y="138"/>
                </a:lnTo>
                <a:lnTo>
                  <a:pt x="25" y="142"/>
                </a:lnTo>
                <a:lnTo>
                  <a:pt x="25" y="140"/>
                </a:lnTo>
                <a:lnTo>
                  <a:pt x="23" y="136"/>
                </a:lnTo>
                <a:lnTo>
                  <a:pt x="23" y="135"/>
                </a:lnTo>
                <a:lnTo>
                  <a:pt x="25" y="131"/>
                </a:lnTo>
                <a:lnTo>
                  <a:pt x="27" y="129"/>
                </a:lnTo>
                <a:lnTo>
                  <a:pt x="27" y="127"/>
                </a:lnTo>
                <a:lnTo>
                  <a:pt x="27" y="125"/>
                </a:lnTo>
                <a:lnTo>
                  <a:pt x="25" y="129"/>
                </a:lnTo>
                <a:lnTo>
                  <a:pt x="23" y="131"/>
                </a:lnTo>
                <a:lnTo>
                  <a:pt x="21" y="131"/>
                </a:lnTo>
                <a:lnTo>
                  <a:pt x="19" y="131"/>
                </a:lnTo>
                <a:lnTo>
                  <a:pt x="19" y="129"/>
                </a:lnTo>
                <a:lnTo>
                  <a:pt x="23" y="127"/>
                </a:lnTo>
                <a:lnTo>
                  <a:pt x="23" y="125"/>
                </a:lnTo>
                <a:lnTo>
                  <a:pt x="23" y="123"/>
                </a:lnTo>
                <a:lnTo>
                  <a:pt x="21" y="123"/>
                </a:lnTo>
                <a:lnTo>
                  <a:pt x="21" y="125"/>
                </a:lnTo>
                <a:lnTo>
                  <a:pt x="19" y="127"/>
                </a:lnTo>
                <a:lnTo>
                  <a:pt x="17" y="127"/>
                </a:lnTo>
                <a:lnTo>
                  <a:pt x="19" y="125"/>
                </a:lnTo>
                <a:lnTo>
                  <a:pt x="19" y="123"/>
                </a:lnTo>
                <a:lnTo>
                  <a:pt x="19" y="121"/>
                </a:lnTo>
                <a:lnTo>
                  <a:pt x="17" y="121"/>
                </a:lnTo>
                <a:lnTo>
                  <a:pt x="17" y="119"/>
                </a:lnTo>
                <a:lnTo>
                  <a:pt x="17" y="117"/>
                </a:lnTo>
                <a:lnTo>
                  <a:pt x="19" y="117"/>
                </a:lnTo>
                <a:lnTo>
                  <a:pt x="21" y="117"/>
                </a:lnTo>
                <a:lnTo>
                  <a:pt x="21" y="115"/>
                </a:lnTo>
                <a:lnTo>
                  <a:pt x="21" y="113"/>
                </a:lnTo>
                <a:lnTo>
                  <a:pt x="17" y="111"/>
                </a:lnTo>
                <a:lnTo>
                  <a:pt x="17" y="110"/>
                </a:lnTo>
                <a:lnTo>
                  <a:pt x="17" y="108"/>
                </a:lnTo>
                <a:lnTo>
                  <a:pt x="21" y="108"/>
                </a:lnTo>
                <a:lnTo>
                  <a:pt x="23" y="110"/>
                </a:lnTo>
                <a:lnTo>
                  <a:pt x="25" y="111"/>
                </a:lnTo>
                <a:lnTo>
                  <a:pt x="29" y="110"/>
                </a:lnTo>
                <a:lnTo>
                  <a:pt x="29" y="108"/>
                </a:lnTo>
                <a:lnTo>
                  <a:pt x="27" y="108"/>
                </a:lnTo>
                <a:lnTo>
                  <a:pt x="23" y="108"/>
                </a:lnTo>
                <a:lnTo>
                  <a:pt x="21" y="108"/>
                </a:lnTo>
                <a:lnTo>
                  <a:pt x="21" y="104"/>
                </a:lnTo>
                <a:lnTo>
                  <a:pt x="21" y="102"/>
                </a:lnTo>
                <a:lnTo>
                  <a:pt x="23" y="102"/>
                </a:lnTo>
                <a:lnTo>
                  <a:pt x="25" y="102"/>
                </a:lnTo>
                <a:lnTo>
                  <a:pt x="27" y="104"/>
                </a:lnTo>
                <a:lnTo>
                  <a:pt x="29" y="104"/>
                </a:lnTo>
                <a:lnTo>
                  <a:pt x="31" y="102"/>
                </a:lnTo>
                <a:lnTo>
                  <a:pt x="31" y="100"/>
                </a:lnTo>
                <a:lnTo>
                  <a:pt x="29" y="100"/>
                </a:lnTo>
                <a:lnTo>
                  <a:pt x="27" y="98"/>
                </a:lnTo>
                <a:lnTo>
                  <a:pt x="25" y="96"/>
                </a:lnTo>
                <a:lnTo>
                  <a:pt x="29" y="90"/>
                </a:lnTo>
                <a:lnTo>
                  <a:pt x="25" y="88"/>
                </a:lnTo>
                <a:lnTo>
                  <a:pt x="23" y="87"/>
                </a:lnTo>
                <a:lnTo>
                  <a:pt x="25" y="87"/>
                </a:lnTo>
                <a:lnTo>
                  <a:pt x="27" y="87"/>
                </a:lnTo>
                <a:lnTo>
                  <a:pt x="29" y="87"/>
                </a:lnTo>
                <a:lnTo>
                  <a:pt x="29" y="88"/>
                </a:lnTo>
                <a:lnTo>
                  <a:pt x="31" y="88"/>
                </a:lnTo>
                <a:lnTo>
                  <a:pt x="31" y="87"/>
                </a:lnTo>
                <a:lnTo>
                  <a:pt x="31" y="85"/>
                </a:lnTo>
                <a:lnTo>
                  <a:pt x="33" y="83"/>
                </a:lnTo>
                <a:lnTo>
                  <a:pt x="37" y="83"/>
                </a:lnTo>
                <a:lnTo>
                  <a:pt x="37" y="77"/>
                </a:lnTo>
                <a:lnTo>
                  <a:pt x="35" y="79"/>
                </a:lnTo>
                <a:lnTo>
                  <a:pt x="33" y="77"/>
                </a:lnTo>
                <a:lnTo>
                  <a:pt x="31" y="75"/>
                </a:lnTo>
                <a:lnTo>
                  <a:pt x="33" y="71"/>
                </a:lnTo>
                <a:lnTo>
                  <a:pt x="39" y="75"/>
                </a:lnTo>
                <a:lnTo>
                  <a:pt x="40" y="73"/>
                </a:lnTo>
                <a:lnTo>
                  <a:pt x="39" y="71"/>
                </a:lnTo>
                <a:lnTo>
                  <a:pt x="33" y="71"/>
                </a:lnTo>
                <a:lnTo>
                  <a:pt x="33" y="67"/>
                </a:lnTo>
                <a:lnTo>
                  <a:pt x="37" y="69"/>
                </a:lnTo>
                <a:lnTo>
                  <a:pt x="39" y="67"/>
                </a:lnTo>
                <a:lnTo>
                  <a:pt x="39" y="65"/>
                </a:lnTo>
                <a:lnTo>
                  <a:pt x="40" y="63"/>
                </a:lnTo>
                <a:lnTo>
                  <a:pt x="42" y="63"/>
                </a:lnTo>
                <a:lnTo>
                  <a:pt x="42" y="62"/>
                </a:lnTo>
                <a:lnTo>
                  <a:pt x="42" y="58"/>
                </a:lnTo>
                <a:lnTo>
                  <a:pt x="46" y="58"/>
                </a:lnTo>
                <a:lnTo>
                  <a:pt x="48" y="58"/>
                </a:lnTo>
                <a:lnTo>
                  <a:pt x="46" y="62"/>
                </a:lnTo>
                <a:lnTo>
                  <a:pt x="48" y="62"/>
                </a:lnTo>
                <a:lnTo>
                  <a:pt x="48" y="60"/>
                </a:lnTo>
                <a:lnTo>
                  <a:pt x="48" y="58"/>
                </a:lnTo>
                <a:lnTo>
                  <a:pt x="52" y="54"/>
                </a:lnTo>
                <a:lnTo>
                  <a:pt x="54" y="52"/>
                </a:lnTo>
                <a:lnTo>
                  <a:pt x="54" y="50"/>
                </a:lnTo>
                <a:lnTo>
                  <a:pt x="52" y="48"/>
                </a:lnTo>
                <a:lnTo>
                  <a:pt x="52" y="46"/>
                </a:lnTo>
                <a:lnTo>
                  <a:pt x="54" y="44"/>
                </a:lnTo>
                <a:lnTo>
                  <a:pt x="56" y="44"/>
                </a:lnTo>
                <a:lnTo>
                  <a:pt x="56" y="42"/>
                </a:lnTo>
                <a:lnTo>
                  <a:pt x="52" y="40"/>
                </a:lnTo>
                <a:lnTo>
                  <a:pt x="52" y="39"/>
                </a:lnTo>
                <a:lnTo>
                  <a:pt x="52" y="37"/>
                </a:lnTo>
                <a:lnTo>
                  <a:pt x="54" y="33"/>
                </a:lnTo>
                <a:lnTo>
                  <a:pt x="54" y="37"/>
                </a:lnTo>
                <a:lnTo>
                  <a:pt x="56" y="37"/>
                </a:lnTo>
                <a:lnTo>
                  <a:pt x="60" y="35"/>
                </a:lnTo>
                <a:lnTo>
                  <a:pt x="58" y="33"/>
                </a:lnTo>
                <a:lnTo>
                  <a:pt x="56" y="33"/>
                </a:lnTo>
                <a:lnTo>
                  <a:pt x="54" y="31"/>
                </a:lnTo>
                <a:lnTo>
                  <a:pt x="54" y="25"/>
                </a:lnTo>
                <a:lnTo>
                  <a:pt x="56" y="25"/>
                </a:lnTo>
                <a:lnTo>
                  <a:pt x="56" y="27"/>
                </a:lnTo>
                <a:lnTo>
                  <a:pt x="56" y="29"/>
                </a:lnTo>
                <a:lnTo>
                  <a:pt x="56" y="31"/>
                </a:lnTo>
                <a:lnTo>
                  <a:pt x="58" y="31"/>
                </a:lnTo>
                <a:lnTo>
                  <a:pt x="60" y="29"/>
                </a:lnTo>
                <a:lnTo>
                  <a:pt x="60" y="27"/>
                </a:lnTo>
                <a:lnTo>
                  <a:pt x="58" y="25"/>
                </a:lnTo>
                <a:lnTo>
                  <a:pt x="60" y="23"/>
                </a:lnTo>
                <a:lnTo>
                  <a:pt x="58" y="21"/>
                </a:lnTo>
                <a:lnTo>
                  <a:pt x="58" y="19"/>
                </a:lnTo>
                <a:lnTo>
                  <a:pt x="60" y="17"/>
                </a:lnTo>
                <a:lnTo>
                  <a:pt x="60" y="19"/>
                </a:lnTo>
                <a:lnTo>
                  <a:pt x="60" y="21"/>
                </a:lnTo>
                <a:lnTo>
                  <a:pt x="62" y="23"/>
                </a:lnTo>
                <a:lnTo>
                  <a:pt x="62" y="21"/>
                </a:lnTo>
                <a:lnTo>
                  <a:pt x="65" y="19"/>
                </a:lnTo>
                <a:lnTo>
                  <a:pt x="67" y="21"/>
                </a:lnTo>
                <a:lnTo>
                  <a:pt x="67" y="19"/>
                </a:lnTo>
                <a:lnTo>
                  <a:pt x="67" y="17"/>
                </a:lnTo>
                <a:lnTo>
                  <a:pt x="69" y="17"/>
                </a:lnTo>
                <a:lnTo>
                  <a:pt x="71" y="15"/>
                </a:lnTo>
                <a:lnTo>
                  <a:pt x="71" y="14"/>
                </a:lnTo>
                <a:lnTo>
                  <a:pt x="67" y="12"/>
                </a:lnTo>
                <a:lnTo>
                  <a:pt x="67" y="10"/>
                </a:lnTo>
                <a:lnTo>
                  <a:pt x="102" y="8"/>
                </a:lnTo>
                <a:lnTo>
                  <a:pt x="108" y="6"/>
                </a:lnTo>
                <a:lnTo>
                  <a:pt x="125" y="6"/>
                </a:lnTo>
                <a:lnTo>
                  <a:pt x="135" y="4"/>
                </a:lnTo>
                <a:lnTo>
                  <a:pt x="146" y="4"/>
                </a:lnTo>
                <a:lnTo>
                  <a:pt x="158" y="2"/>
                </a:lnTo>
                <a:lnTo>
                  <a:pt x="159" y="2"/>
                </a:lnTo>
                <a:lnTo>
                  <a:pt x="184" y="0"/>
                </a:lnTo>
                <a:lnTo>
                  <a:pt x="186" y="0"/>
                </a:lnTo>
                <a:lnTo>
                  <a:pt x="194" y="0"/>
                </a:lnTo>
                <a:lnTo>
                  <a:pt x="198" y="4"/>
                </a:lnTo>
                <a:lnTo>
                  <a:pt x="202" y="6"/>
                </a:lnTo>
                <a:lnTo>
                  <a:pt x="202" y="31"/>
                </a:lnTo>
                <a:lnTo>
                  <a:pt x="202" y="39"/>
                </a:lnTo>
                <a:lnTo>
                  <a:pt x="202" y="50"/>
                </a:lnTo>
                <a:lnTo>
                  <a:pt x="200" y="67"/>
                </a:lnTo>
                <a:lnTo>
                  <a:pt x="200" y="69"/>
                </a:lnTo>
                <a:lnTo>
                  <a:pt x="200" y="92"/>
                </a:lnTo>
                <a:lnTo>
                  <a:pt x="200" y="108"/>
                </a:lnTo>
                <a:lnTo>
                  <a:pt x="200" y="127"/>
                </a:lnTo>
                <a:lnTo>
                  <a:pt x="200" y="148"/>
                </a:lnTo>
                <a:lnTo>
                  <a:pt x="200" y="154"/>
                </a:lnTo>
                <a:lnTo>
                  <a:pt x="198" y="179"/>
                </a:lnTo>
                <a:lnTo>
                  <a:pt x="198" y="200"/>
                </a:lnTo>
                <a:lnTo>
                  <a:pt x="198" y="206"/>
                </a:lnTo>
                <a:lnTo>
                  <a:pt x="198" y="231"/>
                </a:lnTo>
                <a:lnTo>
                  <a:pt x="200" y="244"/>
                </a:lnTo>
                <a:lnTo>
                  <a:pt x="202" y="263"/>
                </a:lnTo>
                <a:close/>
              </a:path>
            </a:pathLst>
          </a:custGeom>
          <a:solidFill>
            <a:srgbClr val="58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0" name="Freeform 48" descr="This is the state of Georgia shown in a map of the United States." title="Georgia"/>
          <p:cNvSpPr>
            <a:spLocks noEditPoints="1"/>
          </p:cNvSpPr>
          <p:nvPr/>
        </p:nvSpPr>
        <p:spPr bwMode="auto">
          <a:xfrm>
            <a:off x="5654155" y="3684475"/>
            <a:ext cx="700821" cy="735177"/>
          </a:xfrm>
          <a:custGeom>
            <a:avLst/>
            <a:gdLst>
              <a:gd name="T0" fmla="*/ 61 w 320"/>
              <a:gd name="T1" fmla="*/ 234 h 330"/>
              <a:gd name="T2" fmla="*/ 61 w 320"/>
              <a:gd name="T3" fmla="*/ 222 h 330"/>
              <a:gd name="T4" fmla="*/ 67 w 320"/>
              <a:gd name="T5" fmla="*/ 217 h 330"/>
              <a:gd name="T6" fmla="*/ 63 w 320"/>
              <a:gd name="T7" fmla="*/ 207 h 330"/>
              <a:gd name="T8" fmla="*/ 53 w 320"/>
              <a:gd name="T9" fmla="*/ 194 h 330"/>
              <a:gd name="T10" fmla="*/ 49 w 320"/>
              <a:gd name="T11" fmla="*/ 182 h 330"/>
              <a:gd name="T12" fmla="*/ 40 w 320"/>
              <a:gd name="T13" fmla="*/ 155 h 330"/>
              <a:gd name="T14" fmla="*/ 21 w 320"/>
              <a:gd name="T15" fmla="*/ 94 h 330"/>
              <a:gd name="T16" fmla="*/ 1 w 320"/>
              <a:gd name="T17" fmla="*/ 28 h 330"/>
              <a:gd name="T18" fmla="*/ 38 w 320"/>
              <a:gd name="T19" fmla="*/ 15 h 330"/>
              <a:gd name="T20" fmla="*/ 97 w 320"/>
              <a:gd name="T21" fmla="*/ 7 h 330"/>
              <a:gd name="T22" fmla="*/ 149 w 320"/>
              <a:gd name="T23" fmla="*/ 2 h 330"/>
              <a:gd name="T24" fmla="*/ 147 w 320"/>
              <a:gd name="T25" fmla="*/ 3 h 330"/>
              <a:gd name="T26" fmla="*/ 144 w 320"/>
              <a:gd name="T27" fmla="*/ 9 h 330"/>
              <a:gd name="T28" fmla="*/ 140 w 320"/>
              <a:gd name="T29" fmla="*/ 15 h 330"/>
              <a:gd name="T30" fmla="*/ 142 w 320"/>
              <a:gd name="T31" fmla="*/ 25 h 330"/>
              <a:gd name="T32" fmla="*/ 157 w 320"/>
              <a:gd name="T33" fmla="*/ 34 h 330"/>
              <a:gd name="T34" fmla="*/ 172 w 320"/>
              <a:gd name="T35" fmla="*/ 40 h 330"/>
              <a:gd name="T36" fmla="*/ 180 w 320"/>
              <a:gd name="T37" fmla="*/ 53 h 330"/>
              <a:gd name="T38" fmla="*/ 193 w 320"/>
              <a:gd name="T39" fmla="*/ 71 h 330"/>
              <a:gd name="T40" fmla="*/ 209 w 320"/>
              <a:gd name="T41" fmla="*/ 76 h 330"/>
              <a:gd name="T42" fmla="*/ 220 w 320"/>
              <a:gd name="T43" fmla="*/ 92 h 330"/>
              <a:gd name="T44" fmla="*/ 232 w 320"/>
              <a:gd name="T45" fmla="*/ 96 h 330"/>
              <a:gd name="T46" fmla="*/ 241 w 320"/>
              <a:gd name="T47" fmla="*/ 103 h 330"/>
              <a:gd name="T48" fmla="*/ 241 w 320"/>
              <a:gd name="T49" fmla="*/ 109 h 330"/>
              <a:gd name="T50" fmla="*/ 247 w 320"/>
              <a:gd name="T51" fmla="*/ 113 h 330"/>
              <a:gd name="T52" fmla="*/ 251 w 320"/>
              <a:gd name="T53" fmla="*/ 117 h 330"/>
              <a:gd name="T54" fmla="*/ 263 w 320"/>
              <a:gd name="T55" fmla="*/ 124 h 330"/>
              <a:gd name="T56" fmla="*/ 272 w 320"/>
              <a:gd name="T57" fmla="*/ 128 h 330"/>
              <a:gd name="T58" fmla="*/ 274 w 320"/>
              <a:gd name="T59" fmla="*/ 138 h 330"/>
              <a:gd name="T60" fmla="*/ 278 w 320"/>
              <a:gd name="T61" fmla="*/ 142 h 330"/>
              <a:gd name="T62" fmla="*/ 280 w 320"/>
              <a:gd name="T63" fmla="*/ 151 h 330"/>
              <a:gd name="T64" fmla="*/ 286 w 320"/>
              <a:gd name="T65" fmla="*/ 159 h 330"/>
              <a:gd name="T66" fmla="*/ 297 w 320"/>
              <a:gd name="T67" fmla="*/ 165 h 330"/>
              <a:gd name="T68" fmla="*/ 303 w 320"/>
              <a:gd name="T69" fmla="*/ 174 h 330"/>
              <a:gd name="T70" fmla="*/ 307 w 320"/>
              <a:gd name="T71" fmla="*/ 192 h 330"/>
              <a:gd name="T72" fmla="*/ 303 w 320"/>
              <a:gd name="T73" fmla="*/ 207 h 330"/>
              <a:gd name="T74" fmla="*/ 303 w 320"/>
              <a:gd name="T75" fmla="*/ 205 h 330"/>
              <a:gd name="T76" fmla="*/ 309 w 320"/>
              <a:gd name="T77" fmla="*/ 219 h 330"/>
              <a:gd name="T78" fmla="*/ 309 w 320"/>
              <a:gd name="T79" fmla="*/ 228 h 330"/>
              <a:gd name="T80" fmla="*/ 299 w 320"/>
              <a:gd name="T81" fmla="*/ 249 h 330"/>
              <a:gd name="T82" fmla="*/ 301 w 320"/>
              <a:gd name="T83" fmla="*/ 265 h 330"/>
              <a:gd name="T84" fmla="*/ 293 w 320"/>
              <a:gd name="T85" fmla="*/ 280 h 330"/>
              <a:gd name="T86" fmla="*/ 293 w 320"/>
              <a:gd name="T87" fmla="*/ 297 h 330"/>
              <a:gd name="T88" fmla="*/ 282 w 320"/>
              <a:gd name="T89" fmla="*/ 295 h 330"/>
              <a:gd name="T90" fmla="*/ 270 w 320"/>
              <a:gd name="T91" fmla="*/ 293 h 330"/>
              <a:gd name="T92" fmla="*/ 264 w 320"/>
              <a:gd name="T93" fmla="*/ 299 h 330"/>
              <a:gd name="T94" fmla="*/ 268 w 320"/>
              <a:gd name="T95" fmla="*/ 324 h 330"/>
              <a:gd name="T96" fmla="*/ 257 w 320"/>
              <a:gd name="T97" fmla="*/ 320 h 330"/>
              <a:gd name="T98" fmla="*/ 232 w 320"/>
              <a:gd name="T99" fmla="*/ 318 h 330"/>
              <a:gd name="T100" fmla="*/ 157 w 320"/>
              <a:gd name="T101" fmla="*/ 322 h 330"/>
              <a:gd name="T102" fmla="*/ 84 w 320"/>
              <a:gd name="T103" fmla="*/ 328 h 330"/>
              <a:gd name="T104" fmla="*/ 78 w 320"/>
              <a:gd name="T105" fmla="*/ 316 h 330"/>
              <a:gd name="T106" fmla="*/ 71 w 320"/>
              <a:gd name="T107" fmla="*/ 299 h 330"/>
              <a:gd name="T108" fmla="*/ 65 w 320"/>
              <a:gd name="T109" fmla="*/ 288 h 330"/>
              <a:gd name="T110" fmla="*/ 65 w 320"/>
              <a:gd name="T111" fmla="*/ 268 h 330"/>
              <a:gd name="T112" fmla="*/ 297 w 320"/>
              <a:gd name="T113" fmla="*/ 284 h 330"/>
              <a:gd name="T114" fmla="*/ 297 w 320"/>
              <a:gd name="T115" fmla="*/ 286 h 33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0"/>
              <a:gd name="T175" fmla="*/ 0 h 330"/>
              <a:gd name="T176" fmla="*/ 320 w 320"/>
              <a:gd name="T177" fmla="*/ 330 h 33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0" h="330">
                <a:moveTo>
                  <a:pt x="57" y="253"/>
                </a:moveTo>
                <a:lnTo>
                  <a:pt x="57" y="251"/>
                </a:lnTo>
                <a:lnTo>
                  <a:pt x="57" y="247"/>
                </a:lnTo>
                <a:lnTo>
                  <a:pt x="57" y="243"/>
                </a:lnTo>
                <a:lnTo>
                  <a:pt x="59" y="238"/>
                </a:lnTo>
                <a:lnTo>
                  <a:pt x="61" y="234"/>
                </a:lnTo>
                <a:lnTo>
                  <a:pt x="59" y="232"/>
                </a:lnTo>
                <a:lnTo>
                  <a:pt x="59" y="230"/>
                </a:lnTo>
                <a:lnTo>
                  <a:pt x="61" y="228"/>
                </a:lnTo>
                <a:lnTo>
                  <a:pt x="59" y="226"/>
                </a:lnTo>
                <a:lnTo>
                  <a:pt x="61" y="222"/>
                </a:lnTo>
                <a:lnTo>
                  <a:pt x="65" y="220"/>
                </a:lnTo>
                <a:lnTo>
                  <a:pt x="63" y="219"/>
                </a:lnTo>
                <a:lnTo>
                  <a:pt x="67" y="219"/>
                </a:lnTo>
                <a:lnTo>
                  <a:pt x="67" y="217"/>
                </a:lnTo>
                <a:lnTo>
                  <a:pt x="69" y="215"/>
                </a:lnTo>
                <a:lnTo>
                  <a:pt x="67" y="213"/>
                </a:lnTo>
                <a:lnTo>
                  <a:pt x="61" y="211"/>
                </a:lnTo>
                <a:lnTo>
                  <a:pt x="61" y="209"/>
                </a:lnTo>
                <a:lnTo>
                  <a:pt x="63" y="207"/>
                </a:lnTo>
                <a:lnTo>
                  <a:pt x="61" y="207"/>
                </a:lnTo>
                <a:lnTo>
                  <a:pt x="63" y="205"/>
                </a:lnTo>
                <a:lnTo>
                  <a:pt x="63" y="203"/>
                </a:lnTo>
                <a:lnTo>
                  <a:pt x="61" y="201"/>
                </a:lnTo>
                <a:lnTo>
                  <a:pt x="59" y="197"/>
                </a:lnTo>
                <a:lnTo>
                  <a:pt x="53" y="194"/>
                </a:lnTo>
                <a:lnTo>
                  <a:pt x="53" y="192"/>
                </a:lnTo>
                <a:lnTo>
                  <a:pt x="53" y="190"/>
                </a:lnTo>
                <a:lnTo>
                  <a:pt x="51" y="188"/>
                </a:lnTo>
                <a:lnTo>
                  <a:pt x="51" y="186"/>
                </a:lnTo>
                <a:lnTo>
                  <a:pt x="49" y="182"/>
                </a:lnTo>
                <a:lnTo>
                  <a:pt x="49" y="180"/>
                </a:lnTo>
                <a:lnTo>
                  <a:pt x="49" y="178"/>
                </a:lnTo>
                <a:lnTo>
                  <a:pt x="46" y="176"/>
                </a:lnTo>
                <a:lnTo>
                  <a:pt x="44" y="172"/>
                </a:lnTo>
                <a:lnTo>
                  <a:pt x="40" y="155"/>
                </a:lnTo>
                <a:lnTo>
                  <a:pt x="40" y="153"/>
                </a:lnTo>
                <a:lnTo>
                  <a:pt x="32" y="132"/>
                </a:lnTo>
                <a:lnTo>
                  <a:pt x="32" y="128"/>
                </a:lnTo>
                <a:lnTo>
                  <a:pt x="28" y="117"/>
                </a:lnTo>
                <a:lnTo>
                  <a:pt x="23" y="98"/>
                </a:lnTo>
                <a:lnTo>
                  <a:pt x="21" y="94"/>
                </a:lnTo>
                <a:lnTo>
                  <a:pt x="19" y="84"/>
                </a:lnTo>
                <a:lnTo>
                  <a:pt x="15" y="71"/>
                </a:lnTo>
                <a:lnTo>
                  <a:pt x="9" y="53"/>
                </a:lnTo>
                <a:lnTo>
                  <a:pt x="7" y="50"/>
                </a:lnTo>
                <a:lnTo>
                  <a:pt x="7" y="46"/>
                </a:lnTo>
                <a:lnTo>
                  <a:pt x="1" y="28"/>
                </a:lnTo>
                <a:lnTo>
                  <a:pt x="0" y="21"/>
                </a:lnTo>
                <a:lnTo>
                  <a:pt x="7" y="19"/>
                </a:lnTo>
                <a:lnTo>
                  <a:pt x="15" y="19"/>
                </a:lnTo>
                <a:lnTo>
                  <a:pt x="21" y="17"/>
                </a:lnTo>
                <a:lnTo>
                  <a:pt x="38" y="15"/>
                </a:lnTo>
                <a:lnTo>
                  <a:pt x="48" y="13"/>
                </a:lnTo>
                <a:lnTo>
                  <a:pt x="49" y="13"/>
                </a:lnTo>
                <a:lnTo>
                  <a:pt x="59" y="13"/>
                </a:lnTo>
                <a:lnTo>
                  <a:pt x="76" y="9"/>
                </a:lnTo>
                <a:lnTo>
                  <a:pt x="90" y="9"/>
                </a:lnTo>
                <a:lnTo>
                  <a:pt x="97" y="7"/>
                </a:lnTo>
                <a:lnTo>
                  <a:pt x="99" y="7"/>
                </a:lnTo>
                <a:lnTo>
                  <a:pt x="124" y="3"/>
                </a:lnTo>
                <a:lnTo>
                  <a:pt x="126" y="3"/>
                </a:lnTo>
                <a:lnTo>
                  <a:pt x="149" y="0"/>
                </a:lnTo>
                <a:lnTo>
                  <a:pt x="151" y="0"/>
                </a:lnTo>
                <a:lnTo>
                  <a:pt x="149" y="2"/>
                </a:lnTo>
                <a:lnTo>
                  <a:pt x="151" y="3"/>
                </a:lnTo>
                <a:lnTo>
                  <a:pt x="149" y="3"/>
                </a:lnTo>
                <a:lnTo>
                  <a:pt x="147" y="3"/>
                </a:lnTo>
                <a:lnTo>
                  <a:pt x="147" y="5"/>
                </a:lnTo>
                <a:lnTo>
                  <a:pt x="145" y="7"/>
                </a:lnTo>
                <a:lnTo>
                  <a:pt x="144" y="7"/>
                </a:lnTo>
                <a:lnTo>
                  <a:pt x="144" y="9"/>
                </a:lnTo>
                <a:lnTo>
                  <a:pt x="144" y="11"/>
                </a:lnTo>
                <a:lnTo>
                  <a:pt x="142" y="11"/>
                </a:lnTo>
                <a:lnTo>
                  <a:pt x="142" y="13"/>
                </a:lnTo>
                <a:lnTo>
                  <a:pt x="140" y="15"/>
                </a:lnTo>
                <a:lnTo>
                  <a:pt x="140" y="17"/>
                </a:lnTo>
                <a:lnTo>
                  <a:pt x="140" y="19"/>
                </a:lnTo>
                <a:lnTo>
                  <a:pt x="138" y="21"/>
                </a:lnTo>
                <a:lnTo>
                  <a:pt x="138" y="23"/>
                </a:lnTo>
                <a:lnTo>
                  <a:pt x="140" y="25"/>
                </a:lnTo>
                <a:lnTo>
                  <a:pt x="142" y="25"/>
                </a:lnTo>
                <a:lnTo>
                  <a:pt x="145" y="28"/>
                </a:lnTo>
                <a:lnTo>
                  <a:pt x="151" y="28"/>
                </a:lnTo>
                <a:lnTo>
                  <a:pt x="151" y="30"/>
                </a:lnTo>
                <a:lnTo>
                  <a:pt x="153" y="30"/>
                </a:lnTo>
                <a:lnTo>
                  <a:pt x="155" y="32"/>
                </a:lnTo>
                <a:lnTo>
                  <a:pt x="157" y="34"/>
                </a:lnTo>
                <a:lnTo>
                  <a:pt x="159" y="36"/>
                </a:lnTo>
                <a:lnTo>
                  <a:pt x="161" y="36"/>
                </a:lnTo>
                <a:lnTo>
                  <a:pt x="163" y="36"/>
                </a:lnTo>
                <a:lnTo>
                  <a:pt x="168" y="36"/>
                </a:lnTo>
                <a:lnTo>
                  <a:pt x="170" y="36"/>
                </a:lnTo>
                <a:lnTo>
                  <a:pt x="172" y="40"/>
                </a:lnTo>
                <a:lnTo>
                  <a:pt x="172" y="42"/>
                </a:lnTo>
                <a:lnTo>
                  <a:pt x="176" y="44"/>
                </a:lnTo>
                <a:lnTo>
                  <a:pt x="178" y="48"/>
                </a:lnTo>
                <a:lnTo>
                  <a:pt x="180" y="51"/>
                </a:lnTo>
                <a:lnTo>
                  <a:pt x="180" y="53"/>
                </a:lnTo>
                <a:lnTo>
                  <a:pt x="182" y="55"/>
                </a:lnTo>
                <a:lnTo>
                  <a:pt x="188" y="59"/>
                </a:lnTo>
                <a:lnTo>
                  <a:pt x="192" y="65"/>
                </a:lnTo>
                <a:lnTo>
                  <a:pt x="192" y="67"/>
                </a:lnTo>
                <a:lnTo>
                  <a:pt x="193" y="69"/>
                </a:lnTo>
                <a:lnTo>
                  <a:pt x="193" y="71"/>
                </a:lnTo>
                <a:lnTo>
                  <a:pt x="197" y="71"/>
                </a:lnTo>
                <a:lnTo>
                  <a:pt x="201" y="75"/>
                </a:lnTo>
                <a:lnTo>
                  <a:pt x="205" y="76"/>
                </a:lnTo>
                <a:lnTo>
                  <a:pt x="207" y="76"/>
                </a:lnTo>
                <a:lnTo>
                  <a:pt x="209" y="76"/>
                </a:lnTo>
                <a:lnTo>
                  <a:pt x="211" y="78"/>
                </a:lnTo>
                <a:lnTo>
                  <a:pt x="213" y="80"/>
                </a:lnTo>
                <a:lnTo>
                  <a:pt x="215" y="82"/>
                </a:lnTo>
                <a:lnTo>
                  <a:pt x="218" y="86"/>
                </a:lnTo>
                <a:lnTo>
                  <a:pt x="220" y="92"/>
                </a:lnTo>
                <a:lnTo>
                  <a:pt x="222" y="92"/>
                </a:lnTo>
                <a:lnTo>
                  <a:pt x="224" y="92"/>
                </a:lnTo>
                <a:lnTo>
                  <a:pt x="226" y="92"/>
                </a:lnTo>
                <a:lnTo>
                  <a:pt x="230" y="94"/>
                </a:lnTo>
                <a:lnTo>
                  <a:pt x="232" y="96"/>
                </a:lnTo>
                <a:lnTo>
                  <a:pt x="234" y="96"/>
                </a:lnTo>
                <a:lnTo>
                  <a:pt x="236" y="99"/>
                </a:lnTo>
                <a:lnTo>
                  <a:pt x="238" y="99"/>
                </a:lnTo>
                <a:lnTo>
                  <a:pt x="240" y="101"/>
                </a:lnTo>
                <a:lnTo>
                  <a:pt x="241" y="103"/>
                </a:lnTo>
                <a:lnTo>
                  <a:pt x="240" y="103"/>
                </a:lnTo>
                <a:lnTo>
                  <a:pt x="240" y="107"/>
                </a:lnTo>
                <a:lnTo>
                  <a:pt x="240" y="109"/>
                </a:lnTo>
                <a:lnTo>
                  <a:pt x="241" y="109"/>
                </a:lnTo>
                <a:lnTo>
                  <a:pt x="243" y="109"/>
                </a:lnTo>
                <a:lnTo>
                  <a:pt x="243" y="111"/>
                </a:lnTo>
                <a:lnTo>
                  <a:pt x="245" y="111"/>
                </a:lnTo>
                <a:lnTo>
                  <a:pt x="247" y="111"/>
                </a:lnTo>
                <a:lnTo>
                  <a:pt x="245" y="111"/>
                </a:lnTo>
                <a:lnTo>
                  <a:pt x="247" y="113"/>
                </a:lnTo>
                <a:lnTo>
                  <a:pt x="247" y="115"/>
                </a:lnTo>
                <a:lnTo>
                  <a:pt x="245" y="115"/>
                </a:lnTo>
                <a:lnTo>
                  <a:pt x="249" y="117"/>
                </a:lnTo>
                <a:lnTo>
                  <a:pt x="251" y="117"/>
                </a:lnTo>
                <a:lnTo>
                  <a:pt x="253" y="119"/>
                </a:lnTo>
                <a:lnTo>
                  <a:pt x="253" y="121"/>
                </a:lnTo>
                <a:lnTo>
                  <a:pt x="255" y="121"/>
                </a:lnTo>
                <a:lnTo>
                  <a:pt x="257" y="123"/>
                </a:lnTo>
                <a:lnTo>
                  <a:pt x="263" y="124"/>
                </a:lnTo>
                <a:lnTo>
                  <a:pt x="264" y="124"/>
                </a:lnTo>
                <a:lnTo>
                  <a:pt x="266" y="126"/>
                </a:lnTo>
                <a:lnTo>
                  <a:pt x="268" y="126"/>
                </a:lnTo>
                <a:lnTo>
                  <a:pt x="270" y="128"/>
                </a:lnTo>
                <a:lnTo>
                  <a:pt x="272" y="128"/>
                </a:lnTo>
                <a:lnTo>
                  <a:pt x="272" y="132"/>
                </a:lnTo>
                <a:lnTo>
                  <a:pt x="270" y="132"/>
                </a:lnTo>
                <a:lnTo>
                  <a:pt x="270" y="134"/>
                </a:lnTo>
                <a:lnTo>
                  <a:pt x="274" y="136"/>
                </a:lnTo>
                <a:lnTo>
                  <a:pt x="274" y="138"/>
                </a:lnTo>
                <a:lnTo>
                  <a:pt x="276" y="138"/>
                </a:lnTo>
                <a:lnTo>
                  <a:pt x="276" y="140"/>
                </a:lnTo>
                <a:lnTo>
                  <a:pt x="278" y="140"/>
                </a:lnTo>
                <a:lnTo>
                  <a:pt x="278" y="142"/>
                </a:lnTo>
                <a:lnTo>
                  <a:pt x="278" y="144"/>
                </a:lnTo>
                <a:lnTo>
                  <a:pt x="280" y="146"/>
                </a:lnTo>
                <a:lnTo>
                  <a:pt x="278" y="147"/>
                </a:lnTo>
                <a:lnTo>
                  <a:pt x="280" y="147"/>
                </a:lnTo>
                <a:lnTo>
                  <a:pt x="280" y="151"/>
                </a:lnTo>
                <a:lnTo>
                  <a:pt x="282" y="153"/>
                </a:lnTo>
                <a:lnTo>
                  <a:pt x="282" y="155"/>
                </a:lnTo>
                <a:lnTo>
                  <a:pt x="284" y="157"/>
                </a:lnTo>
                <a:lnTo>
                  <a:pt x="284" y="159"/>
                </a:lnTo>
                <a:lnTo>
                  <a:pt x="286" y="159"/>
                </a:lnTo>
                <a:lnTo>
                  <a:pt x="289" y="159"/>
                </a:lnTo>
                <a:lnTo>
                  <a:pt x="291" y="161"/>
                </a:lnTo>
                <a:lnTo>
                  <a:pt x="293" y="161"/>
                </a:lnTo>
                <a:lnTo>
                  <a:pt x="297" y="165"/>
                </a:lnTo>
                <a:lnTo>
                  <a:pt x="297" y="169"/>
                </a:lnTo>
                <a:lnTo>
                  <a:pt x="299" y="171"/>
                </a:lnTo>
                <a:lnTo>
                  <a:pt x="299" y="172"/>
                </a:lnTo>
                <a:lnTo>
                  <a:pt x="301" y="174"/>
                </a:lnTo>
                <a:lnTo>
                  <a:pt x="303" y="174"/>
                </a:lnTo>
                <a:lnTo>
                  <a:pt x="303" y="178"/>
                </a:lnTo>
                <a:lnTo>
                  <a:pt x="303" y="180"/>
                </a:lnTo>
                <a:lnTo>
                  <a:pt x="303" y="182"/>
                </a:lnTo>
                <a:lnTo>
                  <a:pt x="305" y="184"/>
                </a:lnTo>
                <a:lnTo>
                  <a:pt x="305" y="190"/>
                </a:lnTo>
                <a:lnTo>
                  <a:pt x="307" y="192"/>
                </a:lnTo>
                <a:lnTo>
                  <a:pt x="320" y="195"/>
                </a:lnTo>
                <a:lnTo>
                  <a:pt x="316" y="201"/>
                </a:lnTo>
                <a:lnTo>
                  <a:pt x="318" y="205"/>
                </a:lnTo>
                <a:lnTo>
                  <a:pt x="307" y="209"/>
                </a:lnTo>
                <a:lnTo>
                  <a:pt x="305" y="207"/>
                </a:lnTo>
                <a:lnTo>
                  <a:pt x="303" y="207"/>
                </a:lnTo>
                <a:lnTo>
                  <a:pt x="303" y="205"/>
                </a:lnTo>
                <a:lnTo>
                  <a:pt x="301" y="207"/>
                </a:lnTo>
                <a:lnTo>
                  <a:pt x="297" y="205"/>
                </a:lnTo>
                <a:lnTo>
                  <a:pt x="301" y="207"/>
                </a:lnTo>
                <a:lnTo>
                  <a:pt x="303" y="205"/>
                </a:lnTo>
                <a:lnTo>
                  <a:pt x="303" y="207"/>
                </a:lnTo>
                <a:lnTo>
                  <a:pt x="305" y="207"/>
                </a:lnTo>
                <a:lnTo>
                  <a:pt x="307" y="209"/>
                </a:lnTo>
                <a:lnTo>
                  <a:pt x="314" y="211"/>
                </a:lnTo>
                <a:lnTo>
                  <a:pt x="312" y="215"/>
                </a:lnTo>
                <a:lnTo>
                  <a:pt x="309" y="219"/>
                </a:lnTo>
                <a:lnTo>
                  <a:pt x="307" y="215"/>
                </a:lnTo>
                <a:lnTo>
                  <a:pt x="305" y="215"/>
                </a:lnTo>
                <a:lnTo>
                  <a:pt x="307" y="219"/>
                </a:lnTo>
                <a:lnTo>
                  <a:pt x="299" y="215"/>
                </a:lnTo>
                <a:lnTo>
                  <a:pt x="311" y="224"/>
                </a:lnTo>
                <a:lnTo>
                  <a:pt x="309" y="228"/>
                </a:lnTo>
                <a:lnTo>
                  <a:pt x="305" y="226"/>
                </a:lnTo>
                <a:lnTo>
                  <a:pt x="305" y="232"/>
                </a:lnTo>
                <a:lnTo>
                  <a:pt x="309" y="236"/>
                </a:lnTo>
                <a:lnTo>
                  <a:pt x="309" y="240"/>
                </a:lnTo>
                <a:lnTo>
                  <a:pt x="303" y="249"/>
                </a:lnTo>
                <a:lnTo>
                  <a:pt x="299" y="249"/>
                </a:lnTo>
                <a:lnTo>
                  <a:pt x="297" y="253"/>
                </a:lnTo>
                <a:lnTo>
                  <a:pt x="299" y="255"/>
                </a:lnTo>
                <a:lnTo>
                  <a:pt x="299" y="253"/>
                </a:lnTo>
                <a:lnTo>
                  <a:pt x="305" y="253"/>
                </a:lnTo>
                <a:lnTo>
                  <a:pt x="305" y="257"/>
                </a:lnTo>
                <a:lnTo>
                  <a:pt x="301" y="265"/>
                </a:lnTo>
                <a:lnTo>
                  <a:pt x="291" y="267"/>
                </a:lnTo>
                <a:lnTo>
                  <a:pt x="293" y="270"/>
                </a:lnTo>
                <a:lnTo>
                  <a:pt x="297" y="272"/>
                </a:lnTo>
                <a:lnTo>
                  <a:pt x="293" y="270"/>
                </a:lnTo>
                <a:lnTo>
                  <a:pt x="297" y="278"/>
                </a:lnTo>
                <a:lnTo>
                  <a:pt x="293" y="280"/>
                </a:lnTo>
                <a:lnTo>
                  <a:pt x="297" y="280"/>
                </a:lnTo>
                <a:lnTo>
                  <a:pt x="295" y="286"/>
                </a:lnTo>
                <a:lnTo>
                  <a:pt x="299" y="293"/>
                </a:lnTo>
                <a:lnTo>
                  <a:pt x="297" y="297"/>
                </a:lnTo>
                <a:lnTo>
                  <a:pt x="293" y="297"/>
                </a:lnTo>
                <a:lnTo>
                  <a:pt x="291" y="297"/>
                </a:lnTo>
                <a:lnTo>
                  <a:pt x="289" y="297"/>
                </a:lnTo>
                <a:lnTo>
                  <a:pt x="286" y="297"/>
                </a:lnTo>
                <a:lnTo>
                  <a:pt x="284" y="295"/>
                </a:lnTo>
                <a:lnTo>
                  <a:pt x="282" y="295"/>
                </a:lnTo>
                <a:lnTo>
                  <a:pt x="282" y="297"/>
                </a:lnTo>
                <a:lnTo>
                  <a:pt x="280" y="295"/>
                </a:lnTo>
                <a:lnTo>
                  <a:pt x="274" y="295"/>
                </a:lnTo>
                <a:lnTo>
                  <a:pt x="272" y="293"/>
                </a:lnTo>
                <a:lnTo>
                  <a:pt x="270" y="293"/>
                </a:lnTo>
                <a:lnTo>
                  <a:pt x="268" y="293"/>
                </a:lnTo>
                <a:lnTo>
                  <a:pt x="268" y="295"/>
                </a:lnTo>
                <a:lnTo>
                  <a:pt x="268" y="297"/>
                </a:lnTo>
                <a:lnTo>
                  <a:pt x="264" y="297"/>
                </a:lnTo>
                <a:lnTo>
                  <a:pt x="266" y="299"/>
                </a:lnTo>
                <a:lnTo>
                  <a:pt x="264" y="299"/>
                </a:lnTo>
                <a:lnTo>
                  <a:pt x="264" y="307"/>
                </a:lnTo>
                <a:lnTo>
                  <a:pt x="268" y="311"/>
                </a:lnTo>
                <a:lnTo>
                  <a:pt x="268" y="313"/>
                </a:lnTo>
                <a:lnTo>
                  <a:pt x="268" y="320"/>
                </a:lnTo>
                <a:lnTo>
                  <a:pt x="268" y="322"/>
                </a:lnTo>
                <a:lnTo>
                  <a:pt x="268" y="324"/>
                </a:lnTo>
                <a:lnTo>
                  <a:pt x="268" y="328"/>
                </a:lnTo>
                <a:lnTo>
                  <a:pt x="261" y="330"/>
                </a:lnTo>
                <a:lnTo>
                  <a:pt x="257" y="326"/>
                </a:lnTo>
                <a:lnTo>
                  <a:pt x="257" y="320"/>
                </a:lnTo>
                <a:lnTo>
                  <a:pt x="255" y="320"/>
                </a:lnTo>
                <a:lnTo>
                  <a:pt x="255" y="318"/>
                </a:lnTo>
                <a:lnTo>
                  <a:pt x="255" y="315"/>
                </a:lnTo>
                <a:lnTo>
                  <a:pt x="243" y="316"/>
                </a:lnTo>
                <a:lnTo>
                  <a:pt x="240" y="316"/>
                </a:lnTo>
                <a:lnTo>
                  <a:pt x="232" y="318"/>
                </a:lnTo>
                <a:lnTo>
                  <a:pt x="224" y="318"/>
                </a:lnTo>
                <a:lnTo>
                  <a:pt x="195" y="320"/>
                </a:lnTo>
                <a:lnTo>
                  <a:pt x="186" y="320"/>
                </a:lnTo>
                <a:lnTo>
                  <a:pt x="184" y="320"/>
                </a:lnTo>
                <a:lnTo>
                  <a:pt x="165" y="322"/>
                </a:lnTo>
                <a:lnTo>
                  <a:pt x="157" y="322"/>
                </a:lnTo>
                <a:lnTo>
                  <a:pt x="140" y="324"/>
                </a:lnTo>
                <a:lnTo>
                  <a:pt x="136" y="324"/>
                </a:lnTo>
                <a:lnTo>
                  <a:pt x="122" y="326"/>
                </a:lnTo>
                <a:lnTo>
                  <a:pt x="117" y="326"/>
                </a:lnTo>
                <a:lnTo>
                  <a:pt x="84" y="330"/>
                </a:lnTo>
                <a:lnTo>
                  <a:pt x="84" y="328"/>
                </a:lnTo>
                <a:lnTo>
                  <a:pt x="82" y="326"/>
                </a:lnTo>
                <a:lnTo>
                  <a:pt x="80" y="326"/>
                </a:lnTo>
                <a:lnTo>
                  <a:pt x="80" y="324"/>
                </a:lnTo>
                <a:lnTo>
                  <a:pt x="80" y="322"/>
                </a:lnTo>
                <a:lnTo>
                  <a:pt x="80" y="320"/>
                </a:lnTo>
                <a:lnTo>
                  <a:pt x="78" y="316"/>
                </a:lnTo>
                <a:lnTo>
                  <a:pt x="76" y="315"/>
                </a:lnTo>
                <a:lnTo>
                  <a:pt x="76" y="311"/>
                </a:lnTo>
                <a:lnTo>
                  <a:pt x="74" y="311"/>
                </a:lnTo>
                <a:lnTo>
                  <a:pt x="72" y="309"/>
                </a:lnTo>
                <a:lnTo>
                  <a:pt x="71" y="303"/>
                </a:lnTo>
                <a:lnTo>
                  <a:pt x="71" y="299"/>
                </a:lnTo>
                <a:lnTo>
                  <a:pt x="67" y="297"/>
                </a:lnTo>
                <a:lnTo>
                  <a:pt x="65" y="295"/>
                </a:lnTo>
                <a:lnTo>
                  <a:pt x="65" y="293"/>
                </a:lnTo>
                <a:lnTo>
                  <a:pt x="65" y="290"/>
                </a:lnTo>
                <a:lnTo>
                  <a:pt x="65" y="288"/>
                </a:lnTo>
                <a:lnTo>
                  <a:pt x="65" y="286"/>
                </a:lnTo>
                <a:lnTo>
                  <a:pt x="65" y="282"/>
                </a:lnTo>
                <a:lnTo>
                  <a:pt x="65" y="276"/>
                </a:lnTo>
                <a:lnTo>
                  <a:pt x="65" y="274"/>
                </a:lnTo>
                <a:lnTo>
                  <a:pt x="67" y="270"/>
                </a:lnTo>
                <a:lnTo>
                  <a:pt x="65" y="268"/>
                </a:lnTo>
                <a:lnTo>
                  <a:pt x="63" y="263"/>
                </a:lnTo>
                <a:lnTo>
                  <a:pt x="59" y="259"/>
                </a:lnTo>
                <a:lnTo>
                  <a:pt x="59" y="257"/>
                </a:lnTo>
                <a:lnTo>
                  <a:pt x="59" y="255"/>
                </a:lnTo>
                <a:lnTo>
                  <a:pt x="57" y="253"/>
                </a:lnTo>
                <a:close/>
                <a:moveTo>
                  <a:pt x="297" y="284"/>
                </a:moveTo>
                <a:lnTo>
                  <a:pt x="301" y="278"/>
                </a:lnTo>
                <a:lnTo>
                  <a:pt x="303" y="280"/>
                </a:lnTo>
                <a:lnTo>
                  <a:pt x="301" y="297"/>
                </a:lnTo>
                <a:lnTo>
                  <a:pt x="301" y="295"/>
                </a:lnTo>
                <a:lnTo>
                  <a:pt x="299" y="286"/>
                </a:lnTo>
                <a:lnTo>
                  <a:pt x="297" y="286"/>
                </a:lnTo>
                <a:lnTo>
                  <a:pt x="297" y="284"/>
                </a:lnTo>
                <a:close/>
              </a:path>
            </a:pathLst>
          </a:custGeom>
          <a:solidFill>
            <a:srgbClr val="D5890D"/>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1" name="Freeform 49" descr="This is the state of South Carollina shown in a map of the United States." title="South Carolina"/>
          <p:cNvSpPr>
            <a:spLocks noEditPoints="1"/>
          </p:cNvSpPr>
          <p:nvPr/>
        </p:nvSpPr>
        <p:spPr bwMode="auto">
          <a:xfrm>
            <a:off x="5956384" y="3615413"/>
            <a:ext cx="654830" cy="496801"/>
          </a:xfrm>
          <a:custGeom>
            <a:avLst/>
            <a:gdLst>
              <a:gd name="T0" fmla="*/ 111 w 299"/>
              <a:gd name="T1" fmla="*/ 148 h 223"/>
              <a:gd name="T2" fmla="*/ 109 w 299"/>
              <a:gd name="T3" fmla="*/ 144 h 223"/>
              <a:gd name="T4" fmla="*/ 107 w 299"/>
              <a:gd name="T5" fmla="*/ 142 h 223"/>
              <a:gd name="T6" fmla="*/ 103 w 299"/>
              <a:gd name="T7" fmla="*/ 140 h 223"/>
              <a:gd name="T8" fmla="*/ 102 w 299"/>
              <a:gd name="T9" fmla="*/ 134 h 223"/>
              <a:gd name="T10" fmla="*/ 100 w 299"/>
              <a:gd name="T11" fmla="*/ 130 h 223"/>
              <a:gd name="T12" fmla="*/ 94 w 299"/>
              <a:gd name="T13" fmla="*/ 127 h 223"/>
              <a:gd name="T14" fmla="*/ 84 w 299"/>
              <a:gd name="T15" fmla="*/ 123 h 223"/>
              <a:gd name="T16" fmla="*/ 77 w 299"/>
              <a:gd name="T17" fmla="*/ 113 h 223"/>
              <a:gd name="T18" fmla="*/ 71 w 299"/>
              <a:gd name="T19" fmla="*/ 107 h 223"/>
              <a:gd name="T20" fmla="*/ 59 w 299"/>
              <a:gd name="T21" fmla="*/ 102 h 223"/>
              <a:gd name="T22" fmla="*/ 54 w 299"/>
              <a:gd name="T23" fmla="*/ 96 h 223"/>
              <a:gd name="T24" fmla="*/ 42 w 299"/>
              <a:gd name="T25" fmla="*/ 82 h 223"/>
              <a:gd name="T26" fmla="*/ 34 w 299"/>
              <a:gd name="T27" fmla="*/ 73 h 223"/>
              <a:gd name="T28" fmla="*/ 25 w 299"/>
              <a:gd name="T29" fmla="*/ 67 h 223"/>
              <a:gd name="T30" fmla="*/ 17 w 299"/>
              <a:gd name="T31" fmla="*/ 63 h 223"/>
              <a:gd name="T32" fmla="*/ 7 w 299"/>
              <a:gd name="T33" fmla="*/ 59 h 223"/>
              <a:gd name="T34" fmla="*/ 0 w 299"/>
              <a:gd name="T35" fmla="*/ 52 h 223"/>
              <a:gd name="T36" fmla="*/ 4 w 299"/>
              <a:gd name="T37" fmla="*/ 44 h 223"/>
              <a:gd name="T38" fmla="*/ 6 w 299"/>
              <a:gd name="T39" fmla="*/ 40 h 223"/>
              <a:gd name="T40" fmla="*/ 7 w 299"/>
              <a:gd name="T41" fmla="*/ 38 h 223"/>
              <a:gd name="T42" fmla="*/ 11 w 299"/>
              <a:gd name="T43" fmla="*/ 34 h 223"/>
              <a:gd name="T44" fmla="*/ 11 w 299"/>
              <a:gd name="T45" fmla="*/ 33 h 223"/>
              <a:gd name="T46" fmla="*/ 17 w 299"/>
              <a:gd name="T47" fmla="*/ 27 h 223"/>
              <a:gd name="T48" fmla="*/ 36 w 299"/>
              <a:gd name="T49" fmla="*/ 19 h 223"/>
              <a:gd name="T50" fmla="*/ 46 w 299"/>
              <a:gd name="T51" fmla="*/ 13 h 223"/>
              <a:gd name="T52" fmla="*/ 54 w 299"/>
              <a:gd name="T53" fmla="*/ 10 h 223"/>
              <a:gd name="T54" fmla="*/ 59 w 299"/>
              <a:gd name="T55" fmla="*/ 8 h 223"/>
              <a:gd name="T56" fmla="*/ 90 w 299"/>
              <a:gd name="T57" fmla="*/ 4 h 223"/>
              <a:gd name="T58" fmla="*/ 134 w 299"/>
              <a:gd name="T59" fmla="*/ 0 h 223"/>
              <a:gd name="T60" fmla="*/ 142 w 299"/>
              <a:gd name="T61" fmla="*/ 2 h 223"/>
              <a:gd name="T62" fmla="*/ 153 w 299"/>
              <a:gd name="T63" fmla="*/ 21 h 223"/>
              <a:gd name="T64" fmla="*/ 221 w 299"/>
              <a:gd name="T65" fmla="*/ 10 h 223"/>
              <a:gd name="T66" fmla="*/ 263 w 299"/>
              <a:gd name="T67" fmla="*/ 38 h 223"/>
              <a:gd name="T68" fmla="*/ 299 w 299"/>
              <a:gd name="T69" fmla="*/ 65 h 223"/>
              <a:gd name="T70" fmla="*/ 272 w 299"/>
              <a:gd name="T71" fmla="*/ 111 h 223"/>
              <a:gd name="T72" fmla="*/ 270 w 299"/>
              <a:gd name="T73" fmla="*/ 125 h 223"/>
              <a:gd name="T74" fmla="*/ 261 w 299"/>
              <a:gd name="T75" fmla="*/ 136 h 223"/>
              <a:gd name="T76" fmla="*/ 251 w 299"/>
              <a:gd name="T77" fmla="*/ 148 h 223"/>
              <a:gd name="T78" fmla="*/ 232 w 299"/>
              <a:gd name="T79" fmla="*/ 154 h 223"/>
              <a:gd name="T80" fmla="*/ 236 w 299"/>
              <a:gd name="T81" fmla="*/ 163 h 223"/>
              <a:gd name="T82" fmla="*/ 215 w 299"/>
              <a:gd name="T83" fmla="*/ 184 h 223"/>
              <a:gd name="T84" fmla="*/ 207 w 299"/>
              <a:gd name="T85" fmla="*/ 184 h 223"/>
              <a:gd name="T86" fmla="*/ 192 w 299"/>
              <a:gd name="T87" fmla="*/ 186 h 223"/>
              <a:gd name="T88" fmla="*/ 205 w 299"/>
              <a:gd name="T89" fmla="*/ 200 h 223"/>
              <a:gd name="T90" fmla="*/ 182 w 299"/>
              <a:gd name="T91" fmla="*/ 192 h 223"/>
              <a:gd name="T92" fmla="*/ 182 w 299"/>
              <a:gd name="T93" fmla="*/ 198 h 223"/>
              <a:gd name="T94" fmla="*/ 167 w 299"/>
              <a:gd name="T95" fmla="*/ 221 h 223"/>
              <a:gd name="T96" fmla="*/ 165 w 299"/>
              <a:gd name="T97" fmla="*/ 209 h 223"/>
              <a:gd name="T98" fmla="*/ 161 w 299"/>
              <a:gd name="T99" fmla="*/ 203 h 223"/>
              <a:gd name="T100" fmla="*/ 155 w 299"/>
              <a:gd name="T101" fmla="*/ 192 h 223"/>
              <a:gd name="T102" fmla="*/ 148 w 299"/>
              <a:gd name="T103" fmla="*/ 190 h 223"/>
              <a:gd name="T104" fmla="*/ 146 w 299"/>
              <a:gd name="T105" fmla="*/ 188 h 223"/>
              <a:gd name="T106" fmla="*/ 142 w 299"/>
              <a:gd name="T107" fmla="*/ 182 h 223"/>
              <a:gd name="T108" fmla="*/ 140 w 299"/>
              <a:gd name="T109" fmla="*/ 175 h 223"/>
              <a:gd name="T110" fmla="*/ 140 w 299"/>
              <a:gd name="T111" fmla="*/ 171 h 223"/>
              <a:gd name="T112" fmla="*/ 136 w 299"/>
              <a:gd name="T113" fmla="*/ 167 h 223"/>
              <a:gd name="T114" fmla="*/ 134 w 299"/>
              <a:gd name="T115" fmla="*/ 163 h 223"/>
              <a:gd name="T116" fmla="*/ 130 w 299"/>
              <a:gd name="T117" fmla="*/ 157 h 223"/>
              <a:gd name="T118" fmla="*/ 119 w 299"/>
              <a:gd name="T119" fmla="*/ 154 h 223"/>
              <a:gd name="T120" fmla="*/ 188 w 299"/>
              <a:gd name="T121" fmla="*/ 207 h 223"/>
              <a:gd name="T122" fmla="*/ 188 w 299"/>
              <a:gd name="T123" fmla="*/ 207 h 2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9"/>
              <a:gd name="T187" fmla="*/ 0 h 223"/>
              <a:gd name="T188" fmla="*/ 299 w 299"/>
              <a:gd name="T189" fmla="*/ 223 h 2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9" h="223">
                <a:moveTo>
                  <a:pt x="115" y="150"/>
                </a:moveTo>
                <a:lnTo>
                  <a:pt x="113" y="148"/>
                </a:lnTo>
                <a:lnTo>
                  <a:pt x="111" y="148"/>
                </a:lnTo>
                <a:lnTo>
                  <a:pt x="107" y="146"/>
                </a:lnTo>
                <a:lnTo>
                  <a:pt x="109" y="146"/>
                </a:lnTo>
                <a:lnTo>
                  <a:pt x="109" y="144"/>
                </a:lnTo>
                <a:lnTo>
                  <a:pt x="107" y="142"/>
                </a:lnTo>
                <a:lnTo>
                  <a:pt x="109" y="142"/>
                </a:lnTo>
                <a:lnTo>
                  <a:pt x="107" y="142"/>
                </a:lnTo>
                <a:lnTo>
                  <a:pt x="105" y="142"/>
                </a:lnTo>
                <a:lnTo>
                  <a:pt x="105" y="140"/>
                </a:lnTo>
                <a:lnTo>
                  <a:pt x="103" y="140"/>
                </a:lnTo>
                <a:lnTo>
                  <a:pt x="102" y="140"/>
                </a:lnTo>
                <a:lnTo>
                  <a:pt x="102" y="138"/>
                </a:lnTo>
                <a:lnTo>
                  <a:pt x="102" y="134"/>
                </a:lnTo>
                <a:lnTo>
                  <a:pt x="103" y="134"/>
                </a:lnTo>
                <a:lnTo>
                  <a:pt x="102" y="132"/>
                </a:lnTo>
                <a:lnTo>
                  <a:pt x="100" y="130"/>
                </a:lnTo>
                <a:lnTo>
                  <a:pt x="98" y="130"/>
                </a:lnTo>
                <a:lnTo>
                  <a:pt x="96" y="127"/>
                </a:lnTo>
                <a:lnTo>
                  <a:pt x="94" y="127"/>
                </a:lnTo>
                <a:lnTo>
                  <a:pt x="92" y="125"/>
                </a:lnTo>
                <a:lnTo>
                  <a:pt x="88" y="123"/>
                </a:lnTo>
                <a:lnTo>
                  <a:pt x="86" y="123"/>
                </a:lnTo>
                <a:lnTo>
                  <a:pt x="84" y="123"/>
                </a:lnTo>
                <a:lnTo>
                  <a:pt x="82" y="123"/>
                </a:lnTo>
                <a:lnTo>
                  <a:pt x="80" y="117"/>
                </a:lnTo>
                <a:lnTo>
                  <a:pt x="77" y="113"/>
                </a:lnTo>
                <a:lnTo>
                  <a:pt x="75" y="111"/>
                </a:lnTo>
                <a:lnTo>
                  <a:pt x="73" y="109"/>
                </a:lnTo>
                <a:lnTo>
                  <a:pt x="71" y="107"/>
                </a:lnTo>
                <a:lnTo>
                  <a:pt x="69" y="107"/>
                </a:lnTo>
                <a:lnTo>
                  <a:pt x="67" y="107"/>
                </a:lnTo>
                <a:lnTo>
                  <a:pt x="63" y="106"/>
                </a:lnTo>
                <a:lnTo>
                  <a:pt x="59" y="102"/>
                </a:lnTo>
                <a:lnTo>
                  <a:pt x="55" y="102"/>
                </a:lnTo>
                <a:lnTo>
                  <a:pt x="55" y="100"/>
                </a:lnTo>
                <a:lnTo>
                  <a:pt x="54" y="98"/>
                </a:lnTo>
                <a:lnTo>
                  <a:pt x="54" y="96"/>
                </a:lnTo>
                <a:lnTo>
                  <a:pt x="50" y="90"/>
                </a:lnTo>
                <a:lnTo>
                  <a:pt x="44" y="86"/>
                </a:lnTo>
                <a:lnTo>
                  <a:pt x="42" y="84"/>
                </a:lnTo>
                <a:lnTo>
                  <a:pt x="42" y="82"/>
                </a:lnTo>
                <a:lnTo>
                  <a:pt x="40" y="79"/>
                </a:lnTo>
                <a:lnTo>
                  <a:pt x="38" y="75"/>
                </a:lnTo>
                <a:lnTo>
                  <a:pt x="34" y="73"/>
                </a:lnTo>
                <a:lnTo>
                  <a:pt x="34" y="71"/>
                </a:lnTo>
                <a:lnTo>
                  <a:pt x="32" y="67"/>
                </a:lnTo>
                <a:lnTo>
                  <a:pt x="30" y="67"/>
                </a:lnTo>
                <a:lnTo>
                  <a:pt x="25" y="67"/>
                </a:lnTo>
                <a:lnTo>
                  <a:pt x="23" y="67"/>
                </a:lnTo>
                <a:lnTo>
                  <a:pt x="21" y="67"/>
                </a:lnTo>
                <a:lnTo>
                  <a:pt x="19" y="65"/>
                </a:lnTo>
                <a:lnTo>
                  <a:pt x="17" y="63"/>
                </a:lnTo>
                <a:lnTo>
                  <a:pt x="15" y="61"/>
                </a:lnTo>
                <a:lnTo>
                  <a:pt x="13" y="61"/>
                </a:lnTo>
                <a:lnTo>
                  <a:pt x="13" y="59"/>
                </a:lnTo>
                <a:lnTo>
                  <a:pt x="7" y="59"/>
                </a:lnTo>
                <a:lnTo>
                  <a:pt x="4" y="56"/>
                </a:lnTo>
                <a:lnTo>
                  <a:pt x="2" y="56"/>
                </a:lnTo>
                <a:lnTo>
                  <a:pt x="0" y="54"/>
                </a:lnTo>
                <a:lnTo>
                  <a:pt x="0" y="52"/>
                </a:lnTo>
                <a:lnTo>
                  <a:pt x="2" y="50"/>
                </a:lnTo>
                <a:lnTo>
                  <a:pt x="2" y="48"/>
                </a:lnTo>
                <a:lnTo>
                  <a:pt x="2" y="46"/>
                </a:lnTo>
                <a:lnTo>
                  <a:pt x="4" y="44"/>
                </a:lnTo>
                <a:lnTo>
                  <a:pt x="4" y="42"/>
                </a:lnTo>
                <a:lnTo>
                  <a:pt x="6" y="42"/>
                </a:lnTo>
                <a:lnTo>
                  <a:pt x="6" y="40"/>
                </a:lnTo>
                <a:lnTo>
                  <a:pt x="6" y="38"/>
                </a:lnTo>
                <a:lnTo>
                  <a:pt x="7" y="38"/>
                </a:lnTo>
                <a:lnTo>
                  <a:pt x="9" y="36"/>
                </a:lnTo>
                <a:lnTo>
                  <a:pt x="9" y="34"/>
                </a:lnTo>
                <a:lnTo>
                  <a:pt x="11" y="34"/>
                </a:lnTo>
                <a:lnTo>
                  <a:pt x="13" y="34"/>
                </a:lnTo>
                <a:lnTo>
                  <a:pt x="11" y="33"/>
                </a:lnTo>
                <a:lnTo>
                  <a:pt x="13" y="31"/>
                </a:lnTo>
                <a:lnTo>
                  <a:pt x="11" y="31"/>
                </a:lnTo>
                <a:lnTo>
                  <a:pt x="17" y="27"/>
                </a:lnTo>
                <a:lnTo>
                  <a:pt x="25" y="23"/>
                </a:lnTo>
                <a:lnTo>
                  <a:pt x="30" y="21"/>
                </a:lnTo>
                <a:lnTo>
                  <a:pt x="36" y="19"/>
                </a:lnTo>
                <a:lnTo>
                  <a:pt x="36" y="17"/>
                </a:lnTo>
                <a:lnTo>
                  <a:pt x="38" y="17"/>
                </a:lnTo>
                <a:lnTo>
                  <a:pt x="42" y="13"/>
                </a:lnTo>
                <a:lnTo>
                  <a:pt x="46" y="13"/>
                </a:lnTo>
                <a:lnTo>
                  <a:pt x="48" y="11"/>
                </a:lnTo>
                <a:lnTo>
                  <a:pt x="50" y="11"/>
                </a:lnTo>
                <a:lnTo>
                  <a:pt x="54" y="8"/>
                </a:lnTo>
                <a:lnTo>
                  <a:pt x="54" y="10"/>
                </a:lnTo>
                <a:lnTo>
                  <a:pt x="55" y="10"/>
                </a:lnTo>
                <a:lnTo>
                  <a:pt x="57" y="10"/>
                </a:lnTo>
                <a:lnTo>
                  <a:pt x="59" y="8"/>
                </a:lnTo>
                <a:lnTo>
                  <a:pt x="63" y="8"/>
                </a:lnTo>
                <a:lnTo>
                  <a:pt x="78" y="6"/>
                </a:lnTo>
                <a:lnTo>
                  <a:pt x="84" y="6"/>
                </a:lnTo>
                <a:lnTo>
                  <a:pt x="90" y="4"/>
                </a:lnTo>
                <a:lnTo>
                  <a:pt x="115" y="2"/>
                </a:lnTo>
                <a:lnTo>
                  <a:pt x="117" y="2"/>
                </a:lnTo>
                <a:lnTo>
                  <a:pt x="134" y="0"/>
                </a:lnTo>
                <a:lnTo>
                  <a:pt x="136" y="2"/>
                </a:lnTo>
                <a:lnTo>
                  <a:pt x="134" y="6"/>
                </a:lnTo>
                <a:lnTo>
                  <a:pt x="136" y="8"/>
                </a:lnTo>
                <a:lnTo>
                  <a:pt x="142" y="2"/>
                </a:lnTo>
                <a:lnTo>
                  <a:pt x="144" y="4"/>
                </a:lnTo>
                <a:lnTo>
                  <a:pt x="148" y="8"/>
                </a:lnTo>
                <a:lnTo>
                  <a:pt x="151" y="11"/>
                </a:lnTo>
                <a:lnTo>
                  <a:pt x="153" y="21"/>
                </a:lnTo>
                <a:lnTo>
                  <a:pt x="167" y="19"/>
                </a:lnTo>
                <a:lnTo>
                  <a:pt x="182" y="15"/>
                </a:lnTo>
                <a:lnTo>
                  <a:pt x="205" y="11"/>
                </a:lnTo>
                <a:lnTo>
                  <a:pt x="221" y="10"/>
                </a:lnTo>
                <a:lnTo>
                  <a:pt x="236" y="19"/>
                </a:lnTo>
                <a:lnTo>
                  <a:pt x="236" y="21"/>
                </a:lnTo>
                <a:lnTo>
                  <a:pt x="263" y="38"/>
                </a:lnTo>
                <a:lnTo>
                  <a:pt x="294" y="59"/>
                </a:lnTo>
                <a:lnTo>
                  <a:pt x="299" y="63"/>
                </a:lnTo>
                <a:lnTo>
                  <a:pt x="297" y="65"/>
                </a:lnTo>
                <a:lnTo>
                  <a:pt x="299" y="65"/>
                </a:lnTo>
                <a:lnTo>
                  <a:pt x="286" y="79"/>
                </a:lnTo>
                <a:lnTo>
                  <a:pt x="278" y="90"/>
                </a:lnTo>
                <a:lnTo>
                  <a:pt x="272" y="104"/>
                </a:lnTo>
                <a:lnTo>
                  <a:pt x="272" y="111"/>
                </a:lnTo>
                <a:lnTo>
                  <a:pt x="272" y="109"/>
                </a:lnTo>
                <a:lnTo>
                  <a:pt x="267" y="115"/>
                </a:lnTo>
                <a:lnTo>
                  <a:pt x="272" y="121"/>
                </a:lnTo>
                <a:lnTo>
                  <a:pt x="270" y="125"/>
                </a:lnTo>
                <a:lnTo>
                  <a:pt x="263" y="125"/>
                </a:lnTo>
                <a:lnTo>
                  <a:pt x="267" y="127"/>
                </a:lnTo>
                <a:lnTo>
                  <a:pt x="267" y="129"/>
                </a:lnTo>
                <a:lnTo>
                  <a:pt x="261" y="136"/>
                </a:lnTo>
                <a:lnTo>
                  <a:pt x="251" y="138"/>
                </a:lnTo>
                <a:lnTo>
                  <a:pt x="249" y="142"/>
                </a:lnTo>
                <a:lnTo>
                  <a:pt x="251" y="146"/>
                </a:lnTo>
                <a:lnTo>
                  <a:pt x="251" y="148"/>
                </a:lnTo>
                <a:lnTo>
                  <a:pt x="244" y="157"/>
                </a:lnTo>
                <a:lnTo>
                  <a:pt x="234" y="159"/>
                </a:lnTo>
                <a:lnTo>
                  <a:pt x="238" y="148"/>
                </a:lnTo>
                <a:lnTo>
                  <a:pt x="232" y="154"/>
                </a:lnTo>
                <a:lnTo>
                  <a:pt x="230" y="150"/>
                </a:lnTo>
                <a:lnTo>
                  <a:pt x="228" y="152"/>
                </a:lnTo>
                <a:lnTo>
                  <a:pt x="230" y="157"/>
                </a:lnTo>
                <a:lnTo>
                  <a:pt x="236" y="163"/>
                </a:lnTo>
                <a:lnTo>
                  <a:pt x="236" y="167"/>
                </a:lnTo>
                <a:lnTo>
                  <a:pt x="230" y="173"/>
                </a:lnTo>
                <a:lnTo>
                  <a:pt x="219" y="178"/>
                </a:lnTo>
                <a:lnTo>
                  <a:pt x="215" y="184"/>
                </a:lnTo>
                <a:lnTo>
                  <a:pt x="211" y="184"/>
                </a:lnTo>
                <a:lnTo>
                  <a:pt x="205" y="175"/>
                </a:lnTo>
                <a:lnTo>
                  <a:pt x="203" y="173"/>
                </a:lnTo>
                <a:lnTo>
                  <a:pt x="207" y="184"/>
                </a:lnTo>
                <a:lnTo>
                  <a:pt x="201" y="186"/>
                </a:lnTo>
                <a:lnTo>
                  <a:pt x="198" y="182"/>
                </a:lnTo>
                <a:lnTo>
                  <a:pt x="199" y="186"/>
                </a:lnTo>
                <a:lnTo>
                  <a:pt x="192" y="186"/>
                </a:lnTo>
                <a:lnTo>
                  <a:pt x="192" y="188"/>
                </a:lnTo>
                <a:lnTo>
                  <a:pt x="203" y="192"/>
                </a:lnTo>
                <a:lnTo>
                  <a:pt x="207" y="196"/>
                </a:lnTo>
                <a:lnTo>
                  <a:pt x="205" y="200"/>
                </a:lnTo>
                <a:lnTo>
                  <a:pt x="196" y="203"/>
                </a:lnTo>
                <a:lnTo>
                  <a:pt x="194" y="203"/>
                </a:lnTo>
                <a:lnTo>
                  <a:pt x="188" y="200"/>
                </a:lnTo>
                <a:lnTo>
                  <a:pt x="182" y="192"/>
                </a:lnTo>
                <a:lnTo>
                  <a:pt x="184" y="190"/>
                </a:lnTo>
                <a:lnTo>
                  <a:pt x="180" y="188"/>
                </a:lnTo>
                <a:lnTo>
                  <a:pt x="178" y="188"/>
                </a:lnTo>
                <a:lnTo>
                  <a:pt x="182" y="198"/>
                </a:lnTo>
                <a:lnTo>
                  <a:pt x="186" y="207"/>
                </a:lnTo>
                <a:lnTo>
                  <a:pt x="182" y="223"/>
                </a:lnTo>
                <a:lnTo>
                  <a:pt x="169" y="223"/>
                </a:lnTo>
                <a:lnTo>
                  <a:pt x="167" y="221"/>
                </a:lnTo>
                <a:lnTo>
                  <a:pt x="167" y="215"/>
                </a:lnTo>
                <a:lnTo>
                  <a:pt x="165" y="213"/>
                </a:lnTo>
                <a:lnTo>
                  <a:pt x="165" y="211"/>
                </a:lnTo>
                <a:lnTo>
                  <a:pt x="165" y="209"/>
                </a:lnTo>
                <a:lnTo>
                  <a:pt x="165" y="205"/>
                </a:lnTo>
                <a:lnTo>
                  <a:pt x="163" y="205"/>
                </a:lnTo>
                <a:lnTo>
                  <a:pt x="161" y="203"/>
                </a:lnTo>
                <a:lnTo>
                  <a:pt x="161" y="202"/>
                </a:lnTo>
                <a:lnTo>
                  <a:pt x="159" y="200"/>
                </a:lnTo>
                <a:lnTo>
                  <a:pt x="159" y="196"/>
                </a:lnTo>
                <a:lnTo>
                  <a:pt x="155" y="192"/>
                </a:lnTo>
                <a:lnTo>
                  <a:pt x="153" y="192"/>
                </a:lnTo>
                <a:lnTo>
                  <a:pt x="151" y="190"/>
                </a:lnTo>
                <a:lnTo>
                  <a:pt x="148" y="190"/>
                </a:lnTo>
                <a:lnTo>
                  <a:pt x="146" y="190"/>
                </a:lnTo>
                <a:lnTo>
                  <a:pt x="146" y="188"/>
                </a:lnTo>
                <a:lnTo>
                  <a:pt x="144" y="186"/>
                </a:lnTo>
                <a:lnTo>
                  <a:pt x="144" y="184"/>
                </a:lnTo>
                <a:lnTo>
                  <a:pt x="142" y="182"/>
                </a:lnTo>
                <a:lnTo>
                  <a:pt x="142" y="178"/>
                </a:lnTo>
                <a:lnTo>
                  <a:pt x="140" y="178"/>
                </a:lnTo>
                <a:lnTo>
                  <a:pt x="142" y="177"/>
                </a:lnTo>
                <a:lnTo>
                  <a:pt x="140" y="175"/>
                </a:lnTo>
                <a:lnTo>
                  <a:pt x="140" y="173"/>
                </a:lnTo>
                <a:lnTo>
                  <a:pt x="140" y="171"/>
                </a:lnTo>
                <a:lnTo>
                  <a:pt x="138" y="171"/>
                </a:lnTo>
                <a:lnTo>
                  <a:pt x="138" y="169"/>
                </a:lnTo>
                <a:lnTo>
                  <a:pt x="136" y="169"/>
                </a:lnTo>
                <a:lnTo>
                  <a:pt x="136" y="167"/>
                </a:lnTo>
                <a:lnTo>
                  <a:pt x="132" y="165"/>
                </a:lnTo>
                <a:lnTo>
                  <a:pt x="132" y="163"/>
                </a:lnTo>
                <a:lnTo>
                  <a:pt x="134" y="163"/>
                </a:lnTo>
                <a:lnTo>
                  <a:pt x="134" y="159"/>
                </a:lnTo>
                <a:lnTo>
                  <a:pt x="132" y="159"/>
                </a:lnTo>
                <a:lnTo>
                  <a:pt x="130" y="157"/>
                </a:lnTo>
                <a:lnTo>
                  <a:pt x="128" y="157"/>
                </a:lnTo>
                <a:lnTo>
                  <a:pt x="126" y="155"/>
                </a:lnTo>
                <a:lnTo>
                  <a:pt x="125" y="155"/>
                </a:lnTo>
                <a:lnTo>
                  <a:pt x="119" y="154"/>
                </a:lnTo>
                <a:lnTo>
                  <a:pt x="117" y="152"/>
                </a:lnTo>
                <a:lnTo>
                  <a:pt x="115" y="152"/>
                </a:lnTo>
                <a:lnTo>
                  <a:pt x="115" y="150"/>
                </a:lnTo>
                <a:close/>
                <a:moveTo>
                  <a:pt x="188" y="207"/>
                </a:moveTo>
                <a:lnTo>
                  <a:pt x="190" y="205"/>
                </a:lnTo>
                <a:lnTo>
                  <a:pt x="194" y="209"/>
                </a:lnTo>
                <a:lnTo>
                  <a:pt x="186" y="219"/>
                </a:lnTo>
                <a:lnTo>
                  <a:pt x="188" y="207"/>
                </a:lnTo>
                <a:close/>
              </a:path>
            </a:pathLst>
          </a:custGeom>
          <a:solidFill>
            <a:srgbClr val="64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2" name="Freeform 50" descr="This is the state of Arkansas shown in a map of the United States." title="Arkansas"/>
          <p:cNvSpPr>
            <a:spLocks/>
          </p:cNvSpPr>
          <p:nvPr/>
        </p:nvSpPr>
        <p:spPr bwMode="auto">
          <a:xfrm>
            <a:off x="4453999" y="3537439"/>
            <a:ext cx="652640" cy="594825"/>
          </a:xfrm>
          <a:custGeom>
            <a:avLst/>
            <a:gdLst>
              <a:gd name="T0" fmla="*/ 10 w 298"/>
              <a:gd name="T1" fmla="*/ 75 h 267"/>
              <a:gd name="T2" fmla="*/ 31 w 298"/>
              <a:gd name="T3" fmla="*/ 12 h 267"/>
              <a:gd name="T4" fmla="*/ 110 w 298"/>
              <a:gd name="T5" fmla="*/ 10 h 267"/>
              <a:gd name="T6" fmla="*/ 190 w 298"/>
              <a:gd name="T7" fmla="*/ 6 h 267"/>
              <a:gd name="T8" fmla="*/ 265 w 298"/>
              <a:gd name="T9" fmla="*/ 4 h 267"/>
              <a:gd name="T10" fmla="*/ 271 w 298"/>
              <a:gd name="T11" fmla="*/ 10 h 267"/>
              <a:gd name="T12" fmla="*/ 265 w 298"/>
              <a:gd name="T13" fmla="*/ 23 h 267"/>
              <a:gd name="T14" fmla="*/ 258 w 298"/>
              <a:gd name="T15" fmla="*/ 31 h 267"/>
              <a:gd name="T16" fmla="*/ 298 w 298"/>
              <a:gd name="T17" fmla="*/ 39 h 267"/>
              <a:gd name="T18" fmla="*/ 292 w 298"/>
              <a:gd name="T19" fmla="*/ 43 h 267"/>
              <a:gd name="T20" fmla="*/ 292 w 298"/>
              <a:gd name="T21" fmla="*/ 48 h 267"/>
              <a:gd name="T22" fmla="*/ 281 w 298"/>
              <a:gd name="T23" fmla="*/ 56 h 267"/>
              <a:gd name="T24" fmla="*/ 288 w 298"/>
              <a:gd name="T25" fmla="*/ 62 h 267"/>
              <a:gd name="T26" fmla="*/ 283 w 298"/>
              <a:gd name="T27" fmla="*/ 71 h 267"/>
              <a:gd name="T28" fmla="*/ 277 w 298"/>
              <a:gd name="T29" fmla="*/ 73 h 267"/>
              <a:gd name="T30" fmla="*/ 275 w 298"/>
              <a:gd name="T31" fmla="*/ 75 h 267"/>
              <a:gd name="T32" fmla="*/ 271 w 298"/>
              <a:gd name="T33" fmla="*/ 81 h 267"/>
              <a:gd name="T34" fmla="*/ 275 w 298"/>
              <a:gd name="T35" fmla="*/ 85 h 267"/>
              <a:gd name="T36" fmla="*/ 275 w 298"/>
              <a:gd name="T37" fmla="*/ 93 h 267"/>
              <a:gd name="T38" fmla="*/ 273 w 298"/>
              <a:gd name="T39" fmla="*/ 100 h 267"/>
              <a:gd name="T40" fmla="*/ 263 w 298"/>
              <a:gd name="T41" fmla="*/ 112 h 267"/>
              <a:gd name="T42" fmla="*/ 263 w 298"/>
              <a:gd name="T43" fmla="*/ 119 h 267"/>
              <a:gd name="T44" fmla="*/ 258 w 298"/>
              <a:gd name="T45" fmla="*/ 125 h 267"/>
              <a:gd name="T46" fmla="*/ 256 w 298"/>
              <a:gd name="T47" fmla="*/ 125 h 267"/>
              <a:gd name="T48" fmla="*/ 252 w 298"/>
              <a:gd name="T49" fmla="*/ 131 h 267"/>
              <a:gd name="T50" fmla="*/ 250 w 298"/>
              <a:gd name="T51" fmla="*/ 133 h 267"/>
              <a:gd name="T52" fmla="*/ 250 w 298"/>
              <a:gd name="T53" fmla="*/ 139 h 267"/>
              <a:gd name="T54" fmla="*/ 252 w 298"/>
              <a:gd name="T55" fmla="*/ 144 h 267"/>
              <a:gd name="T56" fmla="*/ 250 w 298"/>
              <a:gd name="T57" fmla="*/ 154 h 267"/>
              <a:gd name="T58" fmla="*/ 244 w 298"/>
              <a:gd name="T59" fmla="*/ 160 h 267"/>
              <a:gd name="T60" fmla="*/ 236 w 298"/>
              <a:gd name="T61" fmla="*/ 165 h 267"/>
              <a:gd name="T62" fmla="*/ 229 w 298"/>
              <a:gd name="T63" fmla="*/ 169 h 267"/>
              <a:gd name="T64" fmla="*/ 229 w 298"/>
              <a:gd name="T65" fmla="*/ 173 h 267"/>
              <a:gd name="T66" fmla="*/ 229 w 298"/>
              <a:gd name="T67" fmla="*/ 185 h 267"/>
              <a:gd name="T68" fmla="*/ 225 w 298"/>
              <a:gd name="T69" fmla="*/ 190 h 267"/>
              <a:gd name="T70" fmla="*/ 225 w 298"/>
              <a:gd name="T71" fmla="*/ 192 h 267"/>
              <a:gd name="T72" fmla="*/ 227 w 298"/>
              <a:gd name="T73" fmla="*/ 204 h 267"/>
              <a:gd name="T74" fmla="*/ 217 w 298"/>
              <a:gd name="T75" fmla="*/ 206 h 267"/>
              <a:gd name="T76" fmla="*/ 225 w 298"/>
              <a:gd name="T77" fmla="*/ 212 h 267"/>
              <a:gd name="T78" fmla="*/ 213 w 298"/>
              <a:gd name="T79" fmla="*/ 213 h 267"/>
              <a:gd name="T80" fmla="*/ 213 w 298"/>
              <a:gd name="T81" fmla="*/ 221 h 267"/>
              <a:gd name="T82" fmla="*/ 213 w 298"/>
              <a:gd name="T83" fmla="*/ 229 h 267"/>
              <a:gd name="T84" fmla="*/ 219 w 298"/>
              <a:gd name="T85" fmla="*/ 225 h 267"/>
              <a:gd name="T86" fmla="*/ 217 w 298"/>
              <a:gd name="T87" fmla="*/ 233 h 267"/>
              <a:gd name="T88" fmla="*/ 223 w 298"/>
              <a:gd name="T89" fmla="*/ 231 h 267"/>
              <a:gd name="T90" fmla="*/ 221 w 298"/>
              <a:gd name="T91" fmla="*/ 244 h 267"/>
              <a:gd name="T92" fmla="*/ 223 w 298"/>
              <a:gd name="T93" fmla="*/ 250 h 267"/>
              <a:gd name="T94" fmla="*/ 219 w 298"/>
              <a:gd name="T95" fmla="*/ 256 h 267"/>
              <a:gd name="T96" fmla="*/ 213 w 298"/>
              <a:gd name="T97" fmla="*/ 261 h 267"/>
              <a:gd name="T98" fmla="*/ 91 w 298"/>
              <a:gd name="T99" fmla="*/ 267 h 267"/>
              <a:gd name="T100" fmla="*/ 39 w 298"/>
              <a:gd name="T101" fmla="*/ 229 h 267"/>
              <a:gd name="T102" fmla="*/ 29 w 298"/>
              <a:gd name="T103" fmla="*/ 227 h 267"/>
              <a:gd name="T104" fmla="*/ 25 w 298"/>
              <a:gd name="T105" fmla="*/ 227 h 267"/>
              <a:gd name="T106" fmla="*/ 18 w 298"/>
              <a:gd name="T107" fmla="*/ 229 h 267"/>
              <a:gd name="T108" fmla="*/ 14 w 298"/>
              <a:gd name="T109" fmla="*/ 225 h 267"/>
              <a:gd name="T110" fmla="*/ 12 w 298"/>
              <a:gd name="T111" fmla="*/ 200 h 2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98"/>
              <a:gd name="T169" fmla="*/ 0 h 267"/>
              <a:gd name="T170" fmla="*/ 298 w 298"/>
              <a:gd name="T171" fmla="*/ 267 h 26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98" h="267">
                <a:moveTo>
                  <a:pt x="12" y="181"/>
                </a:moveTo>
                <a:lnTo>
                  <a:pt x="12" y="158"/>
                </a:lnTo>
                <a:lnTo>
                  <a:pt x="12" y="141"/>
                </a:lnTo>
                <a:lnTo>
                  <a:pt x="12" y="127"/>
                </a:lnTo>
                <a:lnTo>
                  <a:pt x="12" y="93"/>
                </a:lnTo>
                <a:lnTo>
                  <a:pt x="10" y="75"/>
                </a:lnTo>
                <a:lnTo>
                  <a:pt x="8" y="66"/>
                </a:lnTo>
                <a:lnTo>
                  <a:pt x="4" y="41"/>
                </a:lnTo>
                <a:lnTo>
                  <a:pt x="4" y="37"/>
                </a:lnTo>
                <a:lnTo>
                  <a:pt x="0" y="14"/>
                </a:lnTo>
                <a:lnTo>
                  <a:pt x="0" y="12"/>
                </a:lnTo>
                <a:lnTo>
                  <a:pt x="31" y="12"/>
                </a:lnTo>
                <a:lnTo>
                  <a:pt x="44" y="12"/>
                </a:lnTo>
                <a:lnTo>
                  <a:pt x="60" y="10"/>
                </a:lnTo>
                <a:lnTo>
                  <a:pt x="77" y="10"/>
                </a:lnTo>
                <a:lnTo>
                  <a:pt x="79" y="10"/>
                </a:lnTo>
                <a:lnTo>
                  <a:pt x="104" y="10"/>
                </a:lnTo>
                <a:lnTo>
                  <a:pt x="110" y="10"/>
                </a:lnTo>
                <a:lnTo>
                  <a:pt x="125" y="8"/>
                </a:lnTo>
                <a:lnTo>
                  <a:pt x="146" y="8"/>
                </a:lnTo>
                <a:lnTo>
                  <a:pt x="148" y="8"/>
                </a:lnTo>
                <a:lnTo>
                  <a:pt x="173" y="6"/>
                </a:lnTo>
                <a:lnTo>
                  <a:pt x="188" y="6"/>
                </a:lnTo>
                <a:lnTo>
                  <a:pt x="190" y="6"/>
                </a:lnTo>
                <a:lnTo>
                  <a:pt x="208" y="4"/>
                </a:lnTo>
                <a:lnTo>
                  <a:pt x="227" y="4"/>
                </a:lnTo>
                <a:lnTo>
                  <a:pt x="240" y="2"/>
                </a:lnTo>
                <a:lnTo>
                  <a:pt x="261" y="0"/>
                </a:lnTo>
                <a:lnTo>
                  <a:pt x="265" y="0"/>
                </a:lnTo>
                <a:lnTo>
                  <a:pt x="265" y="4"/>
                </a:lnTo>
                <a:lnTo>
                  <a:pt x="267" y="4"/>
                </a:lnTo>
                <a:lnTo>
                  <a:pt x="267" y="6"/>
                </a:lnTo>
                <a:lnTo>
                  <a:pt x="267" y="8"/>
                </a:lnTo>
                <a:lnTo>
                  <a:pt x="269" y="8"/>
                </a:lnTo>
                <a:lnTo>
                  <a:pt x="271" y="8"/>
                </a:lnTo>
                <a:lnTo>
                  <a:pt x="271" y="10"/>
                </a:lnTo>
                <a:lnTo>
                  <a:pt x="271" y="14"/>
                </a:lnTo>
                <a:lnTo>
                  <a:pt x="273" y="14"/>
                </a:lnTo>
                <a:lnTo>
                  <a:pt x="271" y="18"/>
                </a:lnTo>
                <a:lnTo>
                  <a:pt x="269" y="18"/>
                </a:lnTo>
                <a:lnTo>
                  <a:pt x="267" y="21"/>
                </a:lnTo>
                <a:lnTo>
                  <a:pt x="265" y="23"/>
                </a:lnTo>
                <a:lnTo>
                  <a:pt x="263" y="25"/>
                </a:lnTo>
                <a:lnTo>
                  <a:pt x="261" y="25"/>
                </a:lnTo>
                <a:lnTo>
                  <a:pt x="261" y="27"/>
                </a:lnTo>
                <a:lnTo>
                  <a:pt x="259" y="29"/>
                </a:lnTo>
                <a:lnTo>
                  <a:pt x="258" y="31"/>
                </a:lnTo>
                <a:lnTo>
                  <a:pt x="254" y="39"/>
                </a:lnTo>
                <a:lnTo>
                  <a:pt x="259" y="39"/>
                </a:lnTo>
                <a:lnTo>
                  <a:pt x="279" y="37"/>
                </a:lnTo>
                <a:lnTo>
                  <a:pt x="294" y="35"/>
                </a:lnTo>
                <a:lnTo>
                  <a:pt x="294" y="39"/>
                </a:lnTo>
                <a:lnTo>
                  <a:pt x="298" y="39"/>
                </a:lnTo>
                <a:lnTo>
                  <a:pt x="298" y="41"/>
                </a:lnTo>
                <a:lnTo>
                  <a:pt x="298" y="43"/>
                </a:lnTo>
                <a:lnTo>
                  <a:pt x="294" y="43"/>
                </a:lnTo>
                <a:lnTo>
                  <a:pt x="292" y="43"/>
                </a:lnTo>
                <a:lnTo>
                  <a:pt x="290" y="45"/>
                </a:lnTo>
                <a:lnTo>
                  <a:pt x="292" y="45"/>
                </a:lnTo>
                <a:lnTo>
                  <a:pt x="296" y="46"/>
                </a:lnTo>
                <a:lnTo>
                  <a:pt x="296" y="48"/>
                </a:lnTo>
                <a:lnTo>
                  <a:pt x="294" y="50"/>
                </a:lnTo>
                <a:lnTo>
                  <a:pt x="292" y="48"/>
                </a:lnTo>
                <a:lnTo>
                  <a:pt x="290" y="50"/>
                </a:lnTo>
                <a:lnTo>
                  <a:pt x="290" y="52"/>
                </a:lnTo>
                <a:lnTo>
                  <a:pt x="288" y="54"/>
                </a:lnTo>
                <a:lnTo>
                  <a:pt x="286" y="54"/>
                </a:lnTo>
                <a:lnTo>
                  <a:pt x="283" y="54"/>
                </a:lnTo>
                <a:lnTo>
                  <a:pt x="281" y="56"/>
                </a:lnTo>
                <a:lnTo>
                  <a:pt x="281" y="58"/>
                </a:lnTo>
                <a:lnTo>
                  <a:pt x="283" y="60"/>
                </a:lnTo>
                <a:lnTo>
                  <a:pt x="284" y="62"/>
                </a:lnTo>
                <a:lnTo>
                  <a:pt x="286" y="60"/>
                </a:lnTo>
                <a:lnTo>
                  <a:pt x="288" y="62"/>
                </a:lnTo>
                <a:lnTo>
                  <a:pt x="286" y="64"/>
                </a:lnTo>
                <a:lnTo>
                  <a:pt x="281" y="66"/>
                </a:lnTo>
                <a:lnTo>
                  <a:pt x="281" y="68"/>
                </a:lnTo>
                <a:lnTo>
                  <a:pt x="284" y="69"/>
                </a:lnTo>
                <a:lnTo>
                  <a:pt x="283" y="71"/>
                </a:lnTo>
                <a:lnTo>
                  <a:pt x="281" y="71"/>
                </a:lnTo>
                <a:lnTo>
                  <a:pt x="279" y="69"/>
                </a:lnTo>
                <a:lnTo>
                  <a:pt x="277" y="69"/>
                </a:lnTo>
                <a:lnTo>
                  <a:pt x="277" y="73"/>
                </a:lnTo>
                <a:lnTo>
                  <a:pt x="279" y="77"/>
                </a:lnTo>
                <a:lnTo>
                  <a:pt x="277" y="79"/>
                </a:lnTo>
                <a:lnTo>
                  <a:pt x="275" y="79"/>
                </a:lnTo>
                <a:lnTo>
                  <a:pt x="275" y="75"/>
                </a:lnTo>
                <a:lnTo>
                  <a:pt x="273" y="75"/>
                </a:lnTo>
                <a:lnTo>
                  <a:pt x="271" y="79"/>
                </a:lnTo>
                <a:lnTo>
                  <a:pt x="269" y="79"/>
                </a:lnTo>
                <a:lnTo>
                  <a:pt x="269" y="83"/>
                </a:lnTo>
                <a:lnTo>
                  <a:pt x="271" y="83"/>
                </a:lnTo>
                <a:lnTo>
                  <a:pt x="271" y="81"/>
                </a:lnTo>
                <a:lnTo>
                  <a:pt x="273" y="79"/>
                </a:lnTo>
                <a:lnTo>
                  <a:pt x="275" y="79"/>
                </a:lnTo>
                <a:lnTo>
                  <a:pt x="275" y="81"/>
                </a:lnTo>
                <a:lnTo>
                  <a:pt x="275" y="83"/>
                </a:lnTo>
                <a:lnTo>
                  <a:pt x="273" y="83"/>
                </a:lnTo>
                <a:lnTo>
                  <a:pt x="275" y="85"/>
                </a:lnTo>
                <a:lnTo>
                  <a:pt x="273" y="87"/>
                </a:lnTo>
                <a:lnTo>
                  <a:pt x="271" y="89"/>
                </a:lnTo>
                <a:lnTo>
                  <a:pt x="269" y="91"/>
                </a:lnTo>
                <a:lnTo>
                  <a:pt x="271" y="91"/>
                </a:lnTo>
                <a:lnTo>
                  <a:pt x="273" y="91"/>
                </a:lnTo>
                <a:lnTo>
                  <a:pt x="275" y="93"/>
                </a:lnTo>
                <a:lnTo>
                  <a:pt x="277" y="94"/>
                </a:lnTo>
                <a:lnTo>
                  <a:pt x="277" y="96"/>
                </a:lnTo>
                <a:lnTo>
                  <a:pt x="277" y="98"/>
                </a:lnTo>
                <a:lnTo>
                  <a:pt x="277" y="100"/>
                </a:lnTo>
                <a:lnTo>
                  <a:pt x="277" y="102"/>
                </a:lnTo>
                <a:lnTo>
                  <a:pt x="273" y="100"/>
                </a:lnTo>
                <a:lnTo>
                  <a:pt x="271" y="102"/>
                </a:lnTo>
                <a:lnTo>
                  <a:pt x="271" y="106"/>
                </a:lnTo>
                <a:lnTo>
                  <a:pt x="269" y="108"/>
                </a:lnTo>
                <a:lnTo>
                  <a:pt x="263" y="108"/>
                </a:lnTo>
                <a:lnTo>
                  <a:pt x="263" y="112"/>
                </a:lnTo>
                <a:lnTo>
                  <a:pt x="263" y="114"/>
                </a:lnTo>
                <a:lnTo>
                  <a:pt x="267" y="116"/>
                </a:lnTo>
                <a:lnTo>
                  <a:pt x="267" y="117"/>
                </a:lnTo>
                <a:lnTo>
                  <a:pt x="265" y="119"/>
                </a:lnTo>
                <a:lnTo>
                  <a:pt x="263" y="119"/>
                </a:lnTo>
                <a:lnTo>
                  <a:pt x="263" y="121"/>
                </a:lnTo>
                <a:lnTo>
                  <a:pt x="263" y="123"/>
                </a:lnTo>
                <a:lnTo>
                  <a:pt x="261" y="121"/>
                </a:lnTo>
                <a:lnTo>
                  <a:pt x="258" y="123"/>
                </a:lnTo>
                <a:lnTo>
                  <a:pt x="258" y="125"/>
                </a:lnTo>
                <a:lnTo>
                  <a:pt x="256" y="123"/>
                </a:lnTo>
                <a:lnTo>
                  <a:pt x="256" y="121"/>
                </a:lnTo>
                <a:lnTo>
                  <a:pt x="256" y="119"/>
                </a:lnTo>
                <a:lnTo>
                  <a:pt x="254" y="121"/>
                </a:lnTo>
                <a:lnTo>
                  <a:pt x="254" y="123"/>
                </a:lnTo>
                <a:lnTo>
                  <a:pt x="256" y="125"/>
                </a:lnTo>
                <a:lnTo>
                  <a:pt x="254" y="127"/>
                </a:lnTo>
                <a:lnTo>
                  <a:pt x="256" y="129"/>
                </a:lnTo>
                <a:lnTo>
                  <a:pt x="256" y="131"/>
                </a:lnTo>
                <a:lnTo>
                  <a:pt x="254" y="133"/>
                </a:lnTo>
                <a:lnTo>
                  <a:pt x="252" y="133"/>
                </a:lnTo>
                <a:lnTo>
                  <a:pt x="252" y="131"/>
                </a:lnTo>
                <a:lnTo>
                  <a:pt x="252" y="129"/>
                </a:lnTo>
                <a:lnTo>
                  <a:pt x="252" y="127"/>
                </a:lnTo>
                <a:lnTo>
                  <a:pt x="250" y="127"/>
                </a:lnTo>
                <a:lnTo>
                  <a:pt x="250" y="133"/>
                </a:lnTo>
                <a:lnTo>
                  <a:pt x="252" y="135"/>
                </a:lnTo>
                <a:lnTo>
                  <a:pt x="254" y="135"/>
                </a:lnTo>
                <a:lnTo>
                  <a:pt x="256" y="137"/>
                </a:lnTo>
                <a:lnTo>
                  <a:pt x="252" y="139"/>
                </a:lnTo>
                <a:lnTo>
                  <a:pt x="250" y="139"/>
                </a:lnTo>
                <a:lnTo>
                  <a:pt x="250" y="135"/>
                </a:lnTo>
                <a:lnTo>
                  <a:pt x="248" y="139"/>
                </a:lnTo>
                <a:lnTo>
                  <a:pt x="248" y="141"/>
                </a:lnTo>
                <a:lnTo>
                  <a:pt x="248" y="142"/>
                </a:lnTo>
                <a:lnTo>
                  <a:pt x="252" y="144"/>
                </a:lnTo>
                <a:lnTo>
                  <a:pt x="252" y="146"/>
                </a:lnTo>
                <a:lnTo>
                  <a:pt x="250" y="146"/>
                </a:lnTo>
                <a:lnTo>
                  <a:pt x="248" y="148"/>
                </a:lnTo>
                <a:lnTo>
                  <a:pt x="248" y="150"/>
                </a:lnTo>
                <a:lnTo>
                  <a:pt x="250" y="152"/>
                </a:lnTo>
                <a:lnTo>
                  <a:pt x="250" y="154"/>
                </a:lnTo>
                <a:lnTo>
                  <a:pt x="248" y="156"/>
                </a:lnTo>
                <a:lnTo>
                  <a:pt x="244" y="160"/>
                </a:lnTo>
                <a:lnTo>
                  <a:pt x="244" y="162"/>
                </a:lnTo>
                <a:lnTo>
                  <a:pt x="244" y="164"/>
                </a:lnTo>
                <a:lnTo>
                  <a:pt x="242" y="164"/>
                </a:lnTo>
                <a:lnTo>
                  <a:pt x="244" y="160"/>
                </a:lnTo>
                <a:lnTo>
                  <a:pt x="242" y="160"/>
                </a:lnTo>
                <a:lnTo>
                  <a:pt x="238" y="160"/>
                </a:lnTo>
                <a:lnTo>
                  <a:pt x="238" y="164"/>
                </a:lnTo>
                <a:lnTo>
                  <a:pt x="238" y="165"/>
                </a:lnTo>
                <a:lnTo>
                  <a:pt x="236" y="165"/>
                </a:lnTo>
                <a:lnTo>
                  <a:pt x="235" y="167"/>
                </a:lnTo>
                <a:lnTo>
                  <a:pt x="235" y="169"/>
                </a:lnTo>
                <a:lnTo>
                  <a:pt x="233" y="171"/>
                </a:lnTo>
                <a:lnTo>
                  <a:pt x="229" y="169"/>
                </a:lnTo>
                <a:lnTo>
                  <a:pt x="229" y="173"/>
                </a:lnTo>
                <a:lnTo>
                  <a:pt x="235" y="173"/>
                </a:lnTo>
                <a:lnTo>
                  <a:pt x="236" y="175"/>
                </a:lnTo>
                <a:lnTo>
                  <a:pt x="235" y="177"/>
                </a:lnTo>
                <a:lnTo>
                  <a:pt x="229" y="173"/>
                </a:lnTo>
                <a:lnTo>
                  <a:pt x="227" y="177"/>
                </a:lnTo>
                <a:lnTo>
                  <a:pt x="229" y="179"/>
                </a:lnTo>
                <a:lnTo>
                  <a:pt x="231" y="181"/>
                </a:lnTo>
                <a:lnTo>
                  <a:pt x="233" y="179"/>
                </a:lnTo>
                <a:lnTo>
                  <a:pt x="233" y="185"/>
                </a:lnTo>
                <a:lnTo>
                  <a:pt x="229" y="185"/>
                </a:lnTo>
                <a:lnTo>
                  <a:pt x="227" y="187"/>
                </a:lnTo>
                <a:lnTo>
                  <a:pt x="227" y="189"/>
                </a:lnTo>
                <a:lnTo>
                  <a:pt x="227" y="190"/>
                </a:lnTo>
                <a:lnTo>
                  <a:pt x="225" y="190"/>
                </a:lnTo>
                <a:lnTo>
                  <a:pt x="225" y="189"/>
                </a:lnTo>
                <a:lnTo>
                  <a:pt x="223" y="189"/>
                </a:lnTo>
                <a:lnTo>
                  <a:pt x="221" y="189"/>
                </a:lnTo>
                <a:lnTo>
                  <a:pt x="219" y="189"/>
                </a:lnTo>
                <a:lnTo>
                  <a:pt x="221" y="190"/>
                </a:lnTo>
                <a:lnTo>
                  <a:pt x="225" y="192"/>
                </a:lnTo>
                <a:lnTo>
                  <a:pt x="221" y="198"/>
                </a:lnTo>
                <a:lnTo>
                  <a:pt x="223" y="200"/>
                </a:lnTo>
                <a:lnTo>
                  <a:pt x="225" y="202"/>
                </a:lnTo>
                <a:lnTo>
                  <a:pt x="227" y="202"/>
                </a:lnTo>
                <a:lnTo>
                  <a:pt x="227" y="204"/>
                </a:lnTo>
                <a:lnTo>
                  <a:pt x="225" y="206"/>
                </a:lnTo>
                <a:lnTo>
                  <a:pt x="223" y="206"/>
                </a:lnTo>
                <a:lnTo>
                  <a:pt x="221" y="204"/>
                </a:lnTo>
                <a:lnTo>
                  <a:pt x="219" y="204"/>
                </a:lnTo>
                <a:lnTo>
                  <a:pt x="217" y="204"/>
                </a:lnTo>
                <a:lnTo>
                  <a:pt x="217" y="206"/>
                </a:lnTo>
                <a:lnTo>
                  <a:pt x="217" y="210"/>
                </a:lnTo>
                <a:lnTo>
                  <a:pt x="219" y="210"/>
                </a:lnTo>
                <a:lnTo>
                  <a:pt x="223" y="210"/>
                </a:lnTo>
                <a:lnTo>
                  <a:pt x="225" y="210"/>
                </a:lnTo>
                <a:lnTo>
                  <a:pt x="225" y="212"/>
                </a:lnTo>
                <a:lnTo>
                  <a:pt x="221" y="213"/>
                </a:lnTo>
                <a:lnTo>
                  <a:pt x="219" y="212"/>
                </a:lnTo>
                <a:lnTo>
                  <a:pt x="217" y="210"/>
                </a:lnTo>
                <a:lnTo>
                  <a:pt x="213" y="210"/>
                </a:lnTo>
                <a:lnTo>
                  <a:pt x="213" y="212"/>
                </a:lnTo>
                <a:lnTo>
                  <a:pt x="213" y="213"/>
                </a:lnTo>
                <a:lnTo>
                  <a:pt x="217" y="215"/>
                </a:lnTo>
                <a:lnTo>
                  <a:pt x="217" y="217"/>
                </a:lnTo>
                <a:lnTo>
                  <a:pt x="217" y="219"/>
                </a:lnTo>
                <a:lnTo>
                  <a:pt x="215" y="219"/>
                </a:lnTo>
                <a:lnTo>
                  <a:pt x="213" y="219"/>
                </a:lnTo>
                <a:lnTo>
                  <a:pt x="213" y="221"/>
                </a:lnTo>
                <a:lnTo>
                  <a:pt x="213" y="223"/>
                </a:lnTo>
                <a:lnTo>
                  <a:pt x="215" y="223"/>
                </a:lnTo>
                <a:lnTo>
                  <a:pt x="215" y="225"/>
                </a:lnTo>
                <a:lnTo>
                  <a:pt x="215" y="227"/>
                </a:lnTo>
                <a:lnTo>
                  <a:pt x="213" y="229"/>
                </a:lnTo>
                <a:lnTo>
                  <a:pt x="215" y="229"/>
                </a:lnTo>
                <a:lnTo>
                  <a:pt x="217" y="227"/>
                </a:lnTo>
                <a:lnTo>
                  <a:pt x="217" y="225"/>
                </a:lnTo>
                <a:lnTo>
                  <a:pt x="219" y="225"/>
                </a:lnTo>
                <a:lnTo>
                  <a:pt x="219" y="227"/>
                </a:lnTo>
                <a:lnTo>
                  <a:pt x="219" y="229"/>
                </a:lnTo>
                <a:lnTo>
                  <a:pt x="215" y="231"/>
                </a:lnTo>
                <a:lnTo>
                  <a:pt x="215" y="233"/>
                </a:lnTo>
                <a:lnTo>
                  <a:pt x="217" y="233"/>
                </a:lnTo>
                <a:lnTo>
                  <a:pt x="219" y="233"/>
                </a:lnTo>
                <a:lnTo>
                  <a:pt x="221" y="231"/>
                </a:lnTo>
                <a:lnTo>
                  <a:pt x="223" y="227"/>
                </a:lnTo>
                <a:lnTo>
                  <a:pt x="223" y="229"/>
                </a:lnTo>
                <a:lnTo>
                  <a:pt x="223" y="231"/>
                </a:lnTo>
                <a:lnTo>
                  <a:pt x="221" y="233"/>
                </a:lnTo>
                <a:lnTo>
                  <a:pt x="219" y="237"/>
                </a:lnTo>
                <a:lnTo>
                  <a:pt x="219" y="238"/>
                </a:lnTo>
                <a:lnTo>
                  <a:pt x="221" y="242"/>
                </a:lnTo>
                <a:lnTo>
                  <a:pt x="221" y="244"/>
                </a:lnTo>
                <a:lnTo>
                  <a:pt x="223" y="240"/>
                </a:lnTo>
                <a:lnTo>
                  <a:pt x="225" y="240"/>
                </a:lnTo>
                <a:lnTo>
                  <a:pt x="225" y="244"/>
                </a:lnTo>
                <a:lnTo>
                  <a:pt x="223" y="246"/>
                </a:lnTo>
                <a:lnTo>
                  <a:pt x="223" y="250"/>
                </a:lnTo>
                <a:lnTo>
                  <a:pt x="223" y="252"/>
                </a:lnTo>
                <a:lnTo>
                  <a:pt x="221" y="252"/>
                </a:lnTo>
                <a:lnTo>
                  <a:pt x="217" y="252"/>
                </a:lnTo>
                <a:lnTo>
                  <a:pt x="217" y="254"/>
                </a:lnTo>
                <a:lnTo>
                  <a:pt x="219" y="256"/>
                </a:lnTo>
                <a:lnTo>
                  <a:pt x="221" y="258"/>
                </a:lnTo>
                <a:lnTo>
                  <a:pt x="221" y="260"/>
                </a:lnTo>
                <a:lnTo>
                  <a:pt x="219" y="260"/>
                </a:lnTo>
                <a:lnTo>
                  <a:pt x="219" y="261"/>
                </a:lnTo>
                <a:lnTo>
                  <a:pt x="213" y="261"/>
                </a:lnTo>
                <a:lnTo>
                  <a:pt x="202" y="261"/>
                </a:lnTo>
                <a:lnTo>
                  <a:pt x="163" y="265"/>
                </a:lnTo>
                <a:lnTo>
                  <a:pt x="123" y="265"/>
                </a:lnTo>
                <a:lnTo>
                  <a:pt x="106" y="265"/>
                </a:lnTo>
                <a:lnTo>
                  <a:pt x="91" y="267"/>
                </a:lnTo>
                <a:lnTo>
                  <a:pt x="75" y="267"/>
                </a:lnTo>
                <a:lnTo>
                  <a:pt x="73" y="267"/>
                </a:lnTo>
                <a:lnTo>
                  <a:pt x="54" y="267"/>
                </a:lnTo>
                <a:lnTo>
                  <a:pt x="41" y="267"/>
                </a:lnTo>
                <a:lnTo>
                  <a:pt x="39" y="250"/>
                </a:lnTo>
                <a:lnTo>
                  <a:pt x="39" y="229"/>
                </a:lnTo>
                <a:lnTo>
                  <a:pt x="37" y="227"/>
                </a:lnTo>
                <a:lnTo>
                  <a:pt x="35" y="227"/>
                </a:lnTo>
                <a:lnTo>
                  <a:pt x="31" y="227"/>
                </a:lnTo>
                <a:lnTo>
                  <a:pt x="31" y="225"/>
                </a:lnTo>
                <a:lnTo>
                  <a:pt x="29" y="227"/>
                </a:lnTo>
                <a:lnTo>
                  <a:pt x="29" y="229"/>
                </a:lnTo>
                <a:lnTo>
                  <a:pt x="27" y="229"/>
                </a:lnTo>
                <a:lnTo>
                  <a:pt x="27" y="227"/>
                </a:lnTo>
                <a:lnTo>
                  <a:pt x="27" y="225"/>
                </a:lnTo>
                <a:lnTo>
                  <a:pt x="23" y="229"/>
                </a:lnTo>
                <a:lnTo>
                  <a:pt x="25" y="227"/>
                </a:lnTo>
                <a:lnTo>
                  <a:pt x="23" y="227"/>
                </a:lnTo>
                <a:lnTo>
                  <a:pt x="23" y="229"/>
                </a:lnTo>
                <a:lnTo>
                  <a:pt x="21" y="227"/>
                </a:lnTo>
                <a:lnTo>
                  <a:pt x="18" y="229"/>
                </a:lnTo>
                <a:lnTo>
                  <a:pt x="18" y="227"/>
                </a:lnTo>
                <a:lnTo>
                  <a:pt x="18" y="225"/>
                </a:lnTo>
                <a:lnTo>
                  <a:pt x="18" y="227"/>
                </a:lnTo>
                <a:lnTo>
                  <a:pt x="16" y="227"/>
                </a:lnTo>
                <a:lnTo>
                  <a:pt x="14" y="225"/>
                </a:lnTo>
                <a:lnTo>
                  <a:pt x="14" y="223"/>
                </a:lnTo>
                <a:lnTo>
                  <a:pt x="12" y="223"/>
                </a:lnTo>
                <a:lnTo>
                  <a:pt x="12" y="200"/>
                </a:lnTo>
                <a:lnTo>
                  <a:pt x="12" y="181"/>
                </a:lnTo>
                <a:close/>
              </a:path>
            </a:pathLst>
          </a:custGeom>
          <a:solidFill>
            <a:srgbClr val="2E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3" name="Freeform 51" descr="This is the state of Louisana shown in a map of the United States." title="Louisana"/>
          <p:cNvSpPr>
            <a:spLocks noEditPoints="1"/>
          </p:cNvSpPr>
          <p:nvPr/>
        </p:nvSpPr>
        <p:spPr bwMode="auto">
          <a:xfrm>
            <a:off x="4543792" y="4118897"/>
            <a:ext cx="735862" cy="659431"/>
          </a:xfrm>
          <a:custGeom>
            <a:avLst/>
            <a:gdLst>
              <a:gd name="T0" fmla="*/ 23 w 336"/>
              <a:gd name="T1" fmla="*/ 200 h 296"/>
              <a:gd name="T2" fmla="*/ 23 w 336"/>
              <a:gd name="T3" fmla="*/ 187 h 296"/>
              <a:gd name="T4" fmla="*/ 30 w 336"/>
              <a:gd name="T5" fmla="*/ 179 h 296"/>
              <a:gd name="T6" fmla="*/ 34 w 336"/>
              <a:gd name="T7" fmla="*/ 168 h 296"/>
              <a:gd name="T8" fmla="*/ 34 w 336"/>
              <a:gd name="T9" fmla="*/ 160 h 296"/>
              <a:gd name="T10" fmla="*/ 36 w 336"/>
              <a:gd name="T11" fmla="*/ 150 h 296"/>
              <a:gd name="T12" fmla="*/ 32 w 336"/>
              <a:gd name="T13" fmla="*/ 143 h 296"/>
              <a:gd name="T14" fmla="*/ 26 w 336"/>
              <a:gd name="T15" fmla="*/ 135 h 296"/>
              <a:gd name="T16" fmla="*/ 23 w 336"/>
              <a:gd name="T17" fmla="*/ 123 h 296"/>
              <a:gd name="T18" fmla="*/ 19 w 336"/>
              <a:gd name="T19" fmla="*/ 118 h 296"/>
              <a:gd name="T20" fmla="*/ 17 w 336"/>
              <a:gd name="T21" fmla="*/ 104 h 296"/>
              <a:gd name="T22" fmla="*/ 9 w 336"/>
              <a:gd name="T23" fmla="*/ 93 h 296"/>
              <a:gd name="T24" fmla="*/ 2 w 336"/>
              <a:gd name="T25" fmla="*/ 83 h 296"/>
              <a:gd name="T26" fmla="*/ 34 w 336"/>
              <a:gd name="T27" fmla="*/ 6 h 296"/>
              <a:gd name="T28" fmla="*/ 176 w 336"/>
              <a:gd name="T29" fmla="*/ 6 h 296"/>
              <a:gd name="T30" fmla="*/ 184 w 336"/>
              <a:gd name="T31" fmla="*/ 10 h 296"/>
              <a:gd name="T32" fmla="*/ 186 w 336"/>
              <a:gd name="T33" fmla="*/ 29 h 296"/>
              <a:gd name="T34" fmla="*/ 192 w 336"/>
              <a:gd name="T35" fmla="*/ 37 h 296"/>
              <a:gd name="T36" fmla="*/ 190 w 336"/>
              <a:gd name="T37" fmla="*/ 43 h 296"/>
              <a:gd name="T38" fmla="*/ 197 w 336"/>
              <a:gd name="T39" fmla="*/ 52 h 296"/>
              <a:gd name="T40" fmla="*/ 186 w 336"/>
              <a:gd name="T41" fmla="*/ 58 h 296"/>
              <a:gd name="T42" fmla="*/ 188 w 336"/>
              <a:gd name="T43" fmla="*/ 66 h 296"/>
              <a:gd name="T44" fmla="*/ 188 w 336"/>
              <a:gd name="T45" fmla="*/ 72 h 296"/>
              <a:gd name="T46" fmla="*/ 176 w 336"/>
              <a:gd name="T47" fmla="*/ 85 h 296"/>
              <a:gd name="T48" fmla="*/ 176 w 336"/>
              <a:gd name="T49" fmla="*/ 93 h 296"/>
              <a:gd name="T50" fmla="*/ 163 w 336"/>
              <a:gd name="T51" fmla="*/ 102 h 296"/>
              <a:gd name="T52" fmla="*/ 165 w 336"/>
              <a:gd name="T53" fmla="*/ 120 h 296"/>
              <a:gd name="T54" fmla="*/ 161 w 336"/>
              <a:gd name="T55" fmla="*/ 123 h 296"/>
              <a:gd name="T56" fmla="*/ 159 w 336"/>
              <a:gd name="T57" fmla="*/ 139 h 296"/>
              <a:gd name="T58" fmla="*/ 207 w 336"/>
              <a:gd name="T59" fmla="*/ 148 h 296"/>
              <a:gd name="T60" fmla="*/ 280 w 336"/>
              <a:gd name="T61" fmla="*/ 146 h 296"/>
              <a:gd name="T62" fmla="*/ 276 w 336"/>
              <a:gd name="T63" fmla="*/ 156 h 296"/>
              <a:gd name="T64" fmla="*/ 272 w 336"/>
              <a:gd name="T65" fmla="*/ 168 h 296"/>
              <a:gd name="T66" fmla="*/ 280 w 336"/>
              <a:gd name="T67" fmla="*/ 179 h 296"/>
              <a:gd name="T68" fmla="*/ 288 w 336"/>
              <a:gd name="T69" fmla="*/ 191 h 296"/>
              <a:gd name="T70" fmla="*/ 293 w 336"/>
              <a:gd name="T71" fmla="*/ 202 h 296"/>
              <a:gd name="T72" fmla="*/ 240 w 336"/>
              <a:gd name="T73" fmla="*/ 214 h 296"/>
              <a:gd name="T74" fmla="*/ 288 w 336"/>
              <a:gd name="T75" fmla="*/ 206 h 296"/>
              <a:gd name="T76" fmla="*/ 293 w 336"/>
              <a:gd name="T77" fmla="*/ 225 h 296"/>
              <a:gd name="T78" fmla="*/ 305 w 336"/>
              <a:gd name="T79" fmla="*/ 233 h 296"/>
              <a:gd name="T80" fmla="*/ 293 w 336"/>
              <a:gd name="T81" fmla="*/ 242 h 296"/>
              <a:gd name="T82" fmla="*/ 299 w 336"/>
              <a:gd name="T83" fmla="*/ 256 h 296"/>
              <a:gd name="T84" fmla="*/ 328 w 336"/>
              <a:gd name="T85" fmla="*/ 273 h 296"/>
              <a:gd name="T86" fmla="*/ 328 w 336"/>
              <a:gd name="T87" fmla="*/ 288 h 296"/>
              <a:gd name="T88" fmla="*/ 311 w 336"/>
              <a:gd name="T89" fmla="*/ 281 h 296"/>
              <a:gd name="T90" fmla="*/ 280 w 336"/>
              <a:gd name="T91" fmla="*/ 262 h 296"/>
              <a:gd name="T92" fmla="*/ 255 w 336"/>
              <a:gd name="T93" fmla="*/ 254 h 296"/>
              <a:gd name="T94" fmla="*/ 265 w 336"/>
              <a:gd name="T95" fmla="*/ 279 h 296"/>
              <a:gd name="T96" fmla="*/ 247 w 336"/>
              <a:gd name="T97" fmla="*/ 273 h 296"/>
              <a:gd name="T98" fmla="*/ 228 w 336"/>
              <a:gd name="T99" fmla="*/ 279 h 296"/>
              <a:gd name="T100" fmla="*/ 211 w 336"/>
              <a:gd name="T101" fmla="*/ 285 h 296"/>
              <a:gd name="T102" fmla="*/ 186 w 336"/>
              <a:gd name="T103" fmla="*/ 264 h 296"/>
              <a:gd name="T104" fmla="*/ 147 w 336"/>
              <a:gd name="T105" fmla="*/ 240 h 296"/>
              <a:gd name="T106" fmla="*/ 134 w 336"/>
              <a:gd name="T107" fmla="*/ 256 h 296"/>
              <a:gd name="T108" fmla="*/ 23 w 336"/>
              <a:gd name="T109" fmla="*/ 231 h 296"/>
              <a:gd name="T110" fmla="*/ 136 w 336"/>
              <a:gd name="T111" fmla="*/ 258 h 296"/>
              <a:gd name="T112" fmla="*/ 182 w 336"/>
              <a:gd name="T113" fmla="*/ 273 h 296"/>
              <a:gd name="T114" fmla="*/ 194 w 336"/>
              <a:gd name="T115" fmla="*/ 279 h 296"/>
              <a:gd name="T116" fmla="*/ 207 w 336"/>
              <a:gd name="T117" fmla="*/ 277 h 296"/>
              <a:gd name="T118" fmla="*/ 203 w 336"/>
              <a:gd name="T119" fmla="*/ 277 h 2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6"/>
              <a:gd name="T181" fmla="*/ 0 h 296"/>
              <a:gd name="T182" fmla="*/ 336 w 336"/>
              <a:gd name="T183" fmla="*/ 296 h 29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6" h="296">
                <a:moveTo>
                  <a:pt x="25" y="214"/>
                </a:moveTo>
                <a:lnTo>
                  <a:pt x="25" y="208"/>
                </a:lnTo>
                <a:lnTo>
                  <a:pt x="23" y="208"/>
                </a:lnTo>
                <a:lnTo>
                  <a:pt x="21" y="206"/>
                </a:lnTo>
                <a:lnTo>
                  <a:pt x="21" y="204"/>
                </a:lnTo>
                <a:lnTo>
                  <a:pt x="23" y="204"/>
                </a:lnTo>
                <a:lnTo>
                  <a:pt x="21" y="202"/>
                </a:lnTo>
                <a:lnTo>
                  <a:pt x="23" y="200"/>
                </a:lnTo>
                <a:lnTo>
                  <a:pt x="23" y="198"/>
                </a:lnTo>
                <a:lnTo>
                  <a:pt x="25" y="198"/>
                </a:lnTo>
                <a:lnTo>
                  <a:pt x="25" y="196"/>
                </a:lnTo>
                <a:lnTo>
                  <a:pt x="25" y="194"/>
                </a:lnTo>
                <a:lnTo>
                  <a:pt x="25" y="192"/>
                </a:lnTo>
                <a:lnTo>
                  <a:pt x="23" y="191"/>
                </a:lnTo>
                <a:lnTo>
                  <a:pt x="23" y="189"/>
                </a:lnTo>
                <a:lnTo>
                  <a:pt x="23" y="187"/>
                </a:lnTo>
                <a:lnTo>
                  <a:pt x="25" y="187"/>
                </a:lnTo>
                <a:lnTo>
                  <a:pt x="26" y="187"/>
                </a:lnTo>
                <a:lnTo>
                  <a:pt x="25" y="185"/>
                </a:lnTo>
                <a:lnTo>
                  <a:pt x="26" y="185"/>
                </a:lnTo>
                <a:lnTo>
                  <a:pt x="25" y="183"/>
                </a:lnTo>
                <a:lnTo>
                  <a:pt x="26" y="183"/>
                </a:lnTo>
                <a:lnTo>
                  <a:pt x="26" y="181"/>
                </a:lnTo>
                <a:lnTo>
                  <a:pt x="30" y="179"/>
                </a:lnTo>
                <a:lnTo>
                  <a:pt x="30" y="177"/>
                </a:lnTo>
                <a:lnTo>
                  <a:pt x="30" y="175"/>
                </a:lnTo>
                <a:lnTo>
                  <a:pt x="30" y="177"/>
                </a:lnTo>
                <a:lnTo>
                  <a:pt x="30" y="175"/>
                </a:lnTo>
                <a:lnTo>
                  <a:pt x="32" y="173"/>
                </a:lnTo>
                <a:lnTo>
                  <a:pt x="32" y="171"/>
                </a:lnTo>
                <a:lnTo>
                  <a:pt x="34" y="169"/>
                </a:lnTo>
                <a:lnTo>
                  <a:pt x="34" y="168"/>
                </a:lnTo>
                <a:lnTo>
                  <a:pt x="32" y="168"/>
                </a:lnTo>
                <a:lnTo>
                  <a:pt x="34" y="166"/>
                </a:lnTo>
                <a:lnTo>
                  <a:pt x="32" y="166"/>
                </a:lnTo>
                <a:lnTo>
                  <a:pt x="32" y="164"/>
                </a:lnTo>
                <a:lnTo>
                  <a:pt x="34" y="164"/>
                </a:lnTo>
                <a:lnTo>
                  <a:pt x="34" y="162"/>
                </a:lnTo>
                <a:lnTo>
                  <a:pt x="36" y="162"/>
                </a:lnTo>
                <a:lnTo>
                  <a:pt x="34" y="160"/>
                </a:lnTo>
                <a:lnTo>
                  <a:pt x="34" y="158"/>
                </a:lnTo>
                <a:lnTo>
                  <a:pt x="32" y="158"/>
                </a:lnTo>
                <a:lnTo>
                  <a:pt x="32" y="156"/>
                </a:lnTo>
                <a:lnTo>
                  <a:pt x="32" y="154"/>
                </a:lnTo>
                <a:lnTo>
                  <a:pt x="34" y="154"/>
                </a:lnTo>
                <a:lnTo>
                  <a:pt x="36" y="154"/>
                </a:lnTo>
                <a:lnTo>
                  <a:pt x="34" y="152"/>
                </a:lnTo>
                <a:lnTo>
                  <a:pt x="36" y="150"/>
                </a:lnTo>
                <a:lnTo>
                  <a:pt x="34" y="150"/>
                </a:lnTo>
                <a:lnTo>
                  <a:pt x="34" y="148"/>
                </a:lnTo>
                <a:lnTo>
                  <a:pt x="32" y="148"/>
                </a:lnTo>
                <a:lnTo>
                  <a:pt x="34" y="148"/>
                </a:lnTo>
                <a:lnTo>
                  <a:pt x="34" y="146"/>
                </a:lnTo>
                <a:lnTo>
                  <a:pt x="34" y="144"/>
                </a:lnTo>
                <a:lnTo>
                  <a:pt x="34" y="143"/>
                </a:lnTo>
                <a:lnTo>
                  <a:pt x="32" y="143"/>
                </a:lnTo>
                <a:lnTo>
                  <a:pt x="30" y="143"/>
                </a:lnTo>
                <a:lnTo>
                  <a:pt x="30" y="141"/>
                </a:lnTo>
                <a:lnTo>
                  <a:pt x="30" y="139"/>
                </a:lnTo>
                <a:lnTo>
                  <a:pt x="28" y="139"/>
                </a:lnTo>
                <a:lnTo>
                  <a:pt x="28" y="137"/>
                </a:lnTo>
                <a:lnTo>
                  <a:pt x="28" y="135"/>
                </a:lnTo>
                <a:lnTo>
                  <a:pt x="28" y="137"/>
                </a:lnTo>
                <a:lnTo>
                  <a:pt x="26" y="135"/>
                </a:lnTo>
                <a:lnTo>
                  <a:pt x="25" y="133"/>
                </a:lnTo>
                <a:lnTo>
                  <a:pt x="25" y="131"/>
                </a:lnTo>
                <a:lnTo>
                  <a:pt x="26" y="129"/>
                </a:lnTo>
                <a:lnTo>
                  <a:pt x="25" y="127"/>
                </a:lnTo>
                <a:lnTo>
                  <a:pt x="25" y="125"/>
                </a:lnTo>
                <a:lnTo>
                  <a:pt x="23" y="125"/>
                </a:lnTo>
                <a:lnTo>
                  <a:pt x="25" y="123"/>
                </a:lnTo>
                <a:lnTo>
                  <a:pt x="23" y="123"/>
                </a:lnTo>
                <a:lnTo>
                  <a:pt x="23" y="121"/>
                </a:lnTo>
                <a:lnTo>
                  <a:pt x="21" y="121"/>
                </a:lnTo>
                <a:lnTo>
                  <a:pt x="19" y="120"/>
                </a:lnTo>
                <a:lnTo>
                  <a:pt x="21" y="120"/>
                </a:lnTo>
                <a:lnTo>
                  <a:pt x="23" y="118"/>
                </a:lnTo>
                <a:lnTo>
                  <a:pt x="21" y="118"/>
                </a:lnTo>
                <a:lnTo>
                  <a:pt x="21" y="116"/>
                </a:lnTo>
                <a:lnTo>
                  <a:pt x="19" y="118"/>
                </a:lnTo>
                <a:lnTo>
                  <a:pt x="17" y="118"/>
                </a:lnTo>
                <a:lnTo>
                  <a:pt x="15" y="116"/>
                </a:lnTo>
                <a:lnTo>
                  <a:pt x="15" y="114"/>
                </a:lnTo>
                <a:lnTo>
                  <a:pt x="15" y="112"/>
                </a:lnTo>
                <a:lnTo>
                  <a:pt x="15" y="110"/>
                </a:lnTo>
                <a:lnTo>
                  <a:pt x="15" y="108"/>
                </a:lnTo>
                <a:lnTo>
                  <a:pt x="15" y="106"/>
                </a:lnTo>
                <a:lnTo>
                  <a:pt x="17" y="104"/>
                </a:lnTo>
                <a:lnTo>
                  <a:pt x="15" y="104"/>
                </a:lnTo>
                <a:lnTo>
                  <a:pt x="15" y="102"/>
                </a:lnTo>
                <a:lnTo>
                  <a:pt x="15" y="100"/>
                </a:lnTo>
                <a:lnTo>
                  <a:pt x="15" y="98"/>
                </a:lnTo>
                <a:lnTo>
                  <a:pt x="13" y="96"/>
                </a:lnTo>
                <a:lnTo>
                  <a:pt x="11" y="96"/>
                </a:lnTo>
                <a:lnTo>
                  <a:pt x="11" y="93"/>
                </a:lnTo>
                <a:lnTo>
                  <a:pt x="9" y="93"/>
                </a:lnTo>
                <a:lnTo>
                  <a:pt x="9" y="91"/>
                </a:lnTo>
                <a:lnTo>
                  <a:pt x="7" y="91"/>
                </a:lnTo>
                <a:lnTo>
                  <a:pt x="9" y="89"/>
                </a:lnTo>
                <a:lnTo>
                  <a:pt x="7" y="89"/>
                </a:lnTo>
                <a:lnTo>
                  <a:pt x="5" y="89"/>
                </a:lnTo>
                <a:lnTo>
                  <a:pt x="5" y="87"/>
                </a:lnTo>
                <a:lnTo>
                  <a:pt x="3" y="85"/>
                </a:lnTo>
                <a:lnTo>
                  <a:pt x="2" y="83"/>
                </a:lnTo>
                <a:lnTo>
                  <a:pt x="0" y="68"/>
                </a:lnTo>
                <a:lnTo>
                  <a:pt x="0" y="54"/>
                </a:lnTo>
                <a:lnTo>
                  <a:pt x="0" y="31"/>
                </a:lnTo>
                <a:lnTo>
                  <a:pt x="0" y="18"/>
                </a:lnTo>
                <a:lnTo>
                  <a:pt x="0" y="6"/>
                </a:lnTo>
                <a:lnTo>
                  <a:pt x="13" y="6"/>
                </a:lnTo>
                <a:lnTo>
                  <a:pt x="32" y="6"/>
                </a:lnTo>
                <a:lnTo>
                  <a:pt x="34" y="6"/>
                </a:lnTo>
                <a:lnTo>
                  <a:pt x="50" y="6"/>
                </a:lnTo>
                <a:lnTo>
                  <a:pt x="65" y="4"/>
                </a:lnTo>
                <a:lnTo>
                  <a:pt x="82" y="4"/>
                </a:lnTo>
                <a:lnTo>
                  <a:pt x="122" y="4"/>
                </a:lnTo>
                <a:lnTo>
                  <a:pt x="161" y="0"/>
                </a:lnTo>
                <a:lnTo>
                  <a:pt x="172" y="0"/>
                </a:lnTo>
                <a:lnTo>
                  <a:pt x="178" y="0"/>
                </a:lnTo>
                <a:lnTo>
                  <a:pt x="176" y="6"/>
                </a:lnTo>
                <a:lnTo>
                  <a:pt x="176" y="8"/>
                </a:lnTo>
                <a:lnTo>
                  <a:pt x="178" y="8"/>
                </a:lnTo>
                <a:lnTo>
                  <a:pt x="180" y="8"/>
                </a:lnTo>
                <a:lnTo>
                  <a:pt x="180" y="6"/>
                </a:lnTo>
                <a:lnTo>
                  <a:pt x="180" y="2"/>
                </a:lnTo>
                <a:lnTo>
                  <a:pt x="182" y="2"/>
                </a:lnTo>
                <a:lnTo>
                  <a:pt x="184" y="4"/>
                </a:lnTo>
                <a:lnTo>
                  <a:pt x="184" y="10"/>
                </a:lnTo>
                <a:lnTo>
                  <a:pt x="180" y="14"/>
                </a:lnTo>
                <a:lnTo>
                  <a:pt x="180" y="20"/>
                </a:lnTo>
                <a:lnTo>
                  <a:pt x="184" y="20"/>
                </a:lnTo>
                <a:lnTo>
                  <a:pt x="186" y="22"/>
                </a:lnTo>
                <a:lnTo>
                  <a:pt x="182" y="25"/>
                </a:lnTo>
                <a:lnTo>
                  <a:pt x="180" y="27"/>
                </a:lnTo>
                <a:lnTo>
                  <a:pt x="184" y="31"/>
                </a:lnTo>
                <a:lnTo>
                  <a:pt x="186" y="29"/>
                </a:lnTo>
                <a:lnTo>
                  <a:pt x="188" y="29"/>
                </a:lnTo>
                <a:lnTo>
                  <a:pt x="188" y="27"/>
                </a:lnTo>
                <a:lnTo>
                  <a:pt x="190" y="27"/>
                </a:lnTo>
                <a:lnTo>
                  <a:pt x="190" y="29"/>
                </a:lnTo>
                <a:lnTo>
                  <a:pt x="188" y="31"/>
                </a:lnTo>
                <a:lnTo>
                  <a:pt x="186" y="33"/>
                </a:lnTo>
                <a:lnTo>
                  <a:pt x="186" y="35"/>
                </a:lnTo>
                <a:lnTo>
                  <a:pt x="192" y="37"/>
                </a:lnTo>
                <a:lnTo>
                  <a:pt x="192" y="39"/>
                </a:lnTo>
                <a:lnTo>
                  <a:pt x="190" y="39"/>
                </a:lnTo>
                <a:lnTo>
                  <a:pt x="188" y="39"/>
                </a:lnTo>
                <a:lnTo>
                  <a:pt x="184" y="35"/>
                </a:lnTo>
                <a:lnTo>
                  <a:pt x="184" y="37"/>
                </a:lnTo>
                <a:lnTo>
                  <a:pt x="184" y="39"/>
                </a:lnTo>
                <a:lnTo>
                  <a:pt x="188" y="43"/>
                </a:lnTo>
                <a:lnTo>
                  <a:pt x="190" y="43"/>
                </a:lnTo>
                <a:lnTo>
                  <a:pt x="192" y="41"/>
                </a:lnTo>
                <a:lnTo>
                  <a:pt x="194" y="43"/>
                </a:lnTo>
                <a:lnTo>
                  <a:pt x="190" y="45"/>
                </a:lnTo>
                <a:lnTo>
                  <a:pt x="192" y="48"/>
                </a:lnTo>
                <a:lnTo>
                  <a:pt x="197" y="48"/>
                </a:lnTo>
                <a:lnTo>
                  <a:pt x="197" y="47"/>
                </a:lnTo>
                <a:lnTo>
                  <a:pt x="199" y="47"/>
                </a:lnTo>
                <a:lnTo>
                  <a:pt x="197" y="52"/>
                </a:lnTo>
                <a:lnTo>
                  <a:pt x="195" y="52"/>
                </a:lnTo>
                <a:lnTo>
                  <a:pt x="194" y="52"/>
                </a:lnTo>
                <a:lnTo>
                  <a:pt x="192" y="54"/>
                </a:lnTo>
                <a:lnTo>
                  <a:pt x="194" y="54"/>
                </a:lnTo>
                <a:lnTo>
                  <a:pt x="194" y="58"/>
                </a:lnTo>
                <a:lnTo>
                  <a:pt x="190" y="56"/>
                </a:lnTo>
                <a:lnTo>
                  <a:pt x="188" y="58"/>
                </a:lnTo>
                <a:lnTo>
                  <a:pt x="186" y="58"/>
                </a:lnTo>
                <a:lnTo>
                  <a:pt x="186" y="60"/>
                </a:lnTo>
                <a:lnTo>
                  <a:pt x="184" y="58"/>
                </a:lnTo>
                <a:lnTo>
                  <a:pt x="182" y="60"/>
                </a:lnTo>
                <a:lnTo>
                  <a:pt x="182" y="62"/>
                </a:lnTo>
                <a:lnTo>
                  <a:pt x="182" y="64"/>
                </a:lnTo>
                <a:lnTo>
                  <a:pt x="186" y="66"/>
                </a:lnTo>
                <a:lnTo>
                  <a:pt x="188" y="64"/>
                </a:lnTo>
                <a:lnTo>
                  <a:pt x="188" y="66"/>
                </a:lnTo>
                <a:lnTo>
                  <a:pt x="190" y="64"/>
                </a:lnTo>
                <a:lnTo>
                  <a:pt x="188" y="62"/>
                </a:lnTo>
                <a:lnTo>
                  <a:pt x="190" y="62"/>
                </a:lnTo>
                <a:lnTo>
                  <a:pt x="192" y="62"/>
                </a:lnTo>
                <a:lnTo>
                  <a:pt x="192" y="66"/>
                </a:lnTo>
                <a:lnTo>
                  <a:pt x="190" y="68"/>
                </a:lnTo>
                <a:lnTo>
                  <a:pt x="188" y="68"/>
                </a:lnTo>
                <a:lnTo>
                  <a:pt x="188" y="72"/>
                </a:lnTo>
                <a:lnTo>
                  <a:pt x="184" y="70"/>
                </a:lnTo>
                <a:lnTo>
                  <a:pt x="188" y="72"/>
                </a:lnTo>
                <a:lnTo>
                  <a:pt x="188" y="73"/>
                </a:lnTo>
                <a:lnTo>
                  <a:pt x="186" y="75"/>
                </a:lnTo>
                <a:lnTo>
                  <a:pt x="182" y="75"/>
                </a:lnTo>
                <a:lnTo>
                  <a:pt x="180" y="81"/>
                </a:lnTo>
                <a:lnTo>
                  <a:pt x="178" y="85"/>
                </a:lnTo>
                <a:lnTo>
                  <a:pt x="176" y="85"/>
                </a:lnTo>
                <a:lnTo>
                  <a:pt x="178" y="89"/>
                </a:lnTo>
                <a:lnTo>
                  <a:pt x="176" y="89"/>
                </a:lnTo>
                <a:lnTo>
                  <a:pt x="174" y="87"/>
                </a:lnTo>
                <a:lnTo>
                  <a:pt x="172" y="87"/>
                </a:lnTo>
                <a:lnTo>
                  <a:pt x="172" y="91"/>
                </a:lnTo>
                <a:lnTo>
                  <a:pt x="170" y="93"/>
                </a:lnTo>
                <a:lnTo>
                  <a:pt x="172" y="93"/>
                </a:lnTo>
                <a:lnTo>
                  <a:pt x="176" y="93"/>
                </a:lnTo>
                <a:lnTo>
                  <a:pt x="176" y="95"/>
                </a:lnTo>
                <a:lnTo>
                  <a:pt x="172" y="95"/>
                </a:lnTo>
                <a:lnTo>
                  <a:pt x="170" y="95"/>
                </a:lnTo>
                <a:lnTo>
                  <a:pt x="169" y="96"/>
                </a:lnTo>
                <a:lnTo>
                  <a:pt x="169" y="102"/>
                </a:lnTo>
                <a:lnTo>
                  <a:pt x="169" y="104"/>
                </a:lnTo>
                <a:lnTo>
                  <a:pt x="165" y="104"/>
                </a:lnTo>
                <a:lnTo>
                  <a:pt x="163" y="102"/>
                </a:lnTo>
                <a:lnTo>
                  <a:pt x="163" y="104"/>
                </a:lnTo>
                <a:lnTo>
                  <a:pt x="163" y="106"/>
                </a:lnTo>
                <a:lnTo>
                  <a:pt x="169" y="106"/>
                </a:lnTo>
                <a:lnTo>
                  <a:pt x="169" y="108"/>
                </a:lnTo>
                <a:lnTo>
                  <a:pt x="165" y="110"/>
                </a:lnTo>
                <a:lnTo>
                  <a:pt x="163" y="112"/>
                </a:lnTo>
                <a:lnTo>
                  <a:pt x="163" y="118"/>
                </a:lnTo>
                <a:lnTo>
                  <a:pt x="165" y="120"/>
                </a:lnTo>
                <a:lnTo>
                  <a:pt x="165" y="121"/>
                </a:lnTo>
                <a:lnTo>
                  <a:pt x="165" y="123"/>
                </a:lnTo>
                <a:lnTo>
                  <a:pt x="163" y="121"/>
                </a:lnTo>
                <a:lnTo>
                  <a:pt x="161" y="121"/>
                </a:lnTo>
                <a:lnTo>
                  <a:pt x="161" y="120"/>
                </a:lnTo>
                <a:lnTo>
                  <a:pt x="159" y="120"/>
                </a:lnTo>
                <a:lnTo>
                  <a:pt x="159" y="121"/>
                </a:lnTo>
                <a:lnTo>
                  <a:pt x="161" y="123"/>
                </a:lnTo>
                <a:lnTo>
                  <a:pt x="161" y="125"/>
                </a:lnTo>
                <a:lnTo>
                  <a:pt x="163" y="127"/>
                </a:lnTo>
                <a:lnTo>
                  <a:pt x="163" y="129"/>
                </a:lnTo>
                <a:lnTo>
                  <a:pt x="161" y="131"/>
                </a:lnTo>
                <a:lnTo>
                  <a:pt x="155" y="131"/>
                </a:lnTo>
                <a:lnTo>
                  <a:pt x="155" y="133"/>
                </a:lnTo>
                <a:lnTo>
                  <a:pt x="157" y="135"/>
                </a:lnTo>
                <a:lnTo>
                  <a:pt x="159" y="139"/>
                </a:lnTo>
                <a:lnTo>
                  <a:pt x="157" y="143"/>
                </a:lnTo>
                <a:lnTo>
                  <a:pt x="161" y="144"/>
                </a:lnTo>
                <a:lnTo>
                  <a:pt x="161" y="146"/>
                </a:lnTo>
                <a:lnTo>
                  <a:pt x="161" y="148"/>
                </a:lnTo>
                <a:lnTo>
                  <a:pt x="157" y="150"/>
                </a:lnTo>
                <a:lnTo>
                  <a:pt x="186" y="150"/>
                </a:lnTo>
                <a:lnTo>
                  <a:pt x="194" y="150"/>
                </a:lnTo>
                <a:lnTo>
                  <a:pt x="207" y="148"/>
                </a:lnTo>
                <a:lnTo>
                  <a:pt x="224" y="146"/>
                </a:lnTo>
                <a:lnTo>
                  <a:pt x="226" y="146"/>
                </a:lnTo>
                <a:lnTo>
                  <a:pt x="240" y="146"/>
                </a:lnTo>
                <a:lnTo>
                  <a:pt x="243" y="146"/>
                </a:lnTo>
                <a:lnTo>
                  <a:pt x="272" y="144"/>
                </a:lnTo>
                <a:lnTo>
                  <a:pt x="278" y="143"/>
                </a:lnTo>
                <a:lnTo>
                  <a:pt x="278" y="144"/>
                </a:lnTo>
                <a:lnTo>
                  <a:pt x="280" y="146"/>
                </a:lnTo>
                <a:lnTo>
                  <a:pt x="278" y="146"/>
                </a:lnTo>
                <a:lnTo>
                  <a:pt x="278" y="148"/>
                </a:lnTo>
                <a:lnTo>
                  <a:pt x="278" y="150"/>
                </a:lnTo>
                <a:lnTo>
                  <a:pt x="276" y="150"/>
                </a:lnTo>
                <a:lnTo>
                  <a:pt x="278" y="150"/>
                </a:lnTo>
                <a:lnTo>
                  <a:pt x="276" y="152"/>
                </a:lnTo>
                <a:lnTo>
                  <a:pt x="276" y="154"/>
                </a:lnTo>
                <a:lnTo>
                  <a:pt x="276" y="156"/>
                </a:lnTo>
                <a:lnTo>
                  <a:pt x="274" y="156"/>
                </a:lnTo>
                <a:lnTo>
                  <a:pt x="274" y="158"/>
                </a:lnTo>
                <a:lnTo>
                  <a:pt x="274" y="160"/>
                </a:lnTo>
                <a:lnTo>
                  <a:pt x="274" y="164"/>
                </a:lnTo>
                <a:lnTo>
                  <a:pt x="272" y="164"/>
                </a:lnTo>
                <a:lnTo>
                  <a:pt x="272" y="166"/>
                </a:lnTo>
                <a:lnTo>
                  <a:pt x="274" y="166"/>
                </a:lnTo>
                <a:lnTo>
                  <a:pt x="272" y="168"/>
                </a:lnTo>
                <a:lnTo>
                  <a:pt x="274" y="168"/>
                </a:lnTo>
                <a:lnTo>
                  <a:pt x="272" y="169"/>
                </a:lnTo>
                <a:lnTo>
                  <a:pt x="274" y="169"/>
                </a:lnTo>
                <a:lnTo>
                  <a:pt x="276" y="169"/>
                </a:lnTo>
                <a:lnTo>
                  <a:pt x="274" y="171"/>
                </a:lnTo>
                <a:lnTo>
                  <a:pt x="276" y="177"/>
                </a:lnTo>
                <a:lnTo>
                  <a:pt x="278" y="177"/>
                </a:lnTo>
                <a:lnTo>
                  <a:pt x="280" y="179"/>
                </a:lnTo>
                <a:lnTo>
                  <a:pt x="280" y="181"/>
                </a:lnTo>
                <a:lnTo>
                  <a:pt x="282" y="181"/>
                </a:lnTo>
                <a:lnTo>
                  <a:pt x="282" y="183"/>
                </a:lnTo>
                <a:lnTo>
                  <a:pt x="284" y="183"/>
                </a:lnTo>
                <a:lnTo>
                  <a:pt x="286" y="185"/>
                </a:lnTo>
                <a:lnTo>
                  <a:pt x="286" y="189"/>
                </a:lnTo>
                <a:lnTo>
                  <a:pt x="286" y="191"/>
                </a:lnTo>
                <a:lnTo>
                  <a:pt x="288" y="191"/>
                </a:lnTo>
                <a:lnTo>
                  <a:pt x="290" y="192"/>
                </a:lnTo>
                <a:lnTo>
                  <a:pt x="290" y="194"/>
                </a:lnTo>
                <a:lnTo>
                  <a:pt x="288" y="194"/>
                </a:lnTo>
                <a:lnTo>
                  <a:pt x="288" y="196"/>
                </a:lnTo>
                <a:lnTo>
                  <a:pt x="290" y="196"/>
                </a:lnTo>
                <a:lnTo>
                  <a:pt x="290" y="198"/>
                </a:lnTo>
                <a:lnTo>
                  <a:pt x="290" y="200"/>
                </a:lnTo>
                <a:lnTo>
                  <a:pt x="293" y="202"/>
                </a:lnTo>
                <a:lnTo>
                  <a:pt x="282" y="204"/>
                </a:lnTo>
                <a:lnTo>
                  <a:pt x="280" y="202"/>
                </a:lnTo>
                <a:lnTo>
                  <a:pt x="268" y="198"/>
                </a:lnTo>
                <a:lnTo>
                  <a:pt x="259" y="192"/>
                </a:lnTo>
                <a:lnTo>
                  <a:pt x="249" y="192"/>
                </a:lnTo>
                <a:lnTo>
                  <a:pt x="245" y="198"/>
                </a:lnTo>
                <a:lnTo>
                  <a:pt x="238" y="208"/>
                </a:lnTo>
                <a:lnTo>
                  <a:pt x="240" y="214"/>
                </a:lnTo>
                <a:lnTo>
                  <a:pt x="247" y="216"/>
                </a:lnTo>
                <a:lnTo>
                  <a:pt x="259" y="217"/>
                </a:lnTo>
                <a:lnTo>
                  <a:pt x="266" y="216"/>
                </a:lnTo>
                <a:lnTo>
                  <a:pt x="272" y="208"/>
                </a:lnTo>
                <a:lnTo>
                  <a:pt x="278" y="212"/>
                </a:lnTo>
                <a:lnTo>
                  <a:pt x="282" y="206"/>
                </a:lnTo>
                <a:lnTo>
                  <a:pt x="284" y="210"/>
                </a:lnTo>
                <a:lnTo>
                  <a:pt x="288" y="206"/>
                </a:lnTo>
                <a:lnTo>
                  <a:pt x="288" y="208"/>
                </a:lnTo>
                <a:lnTo>
                  <a:pt x="284" y="214"/>
                </a:lnTo>
                <a:lnTo>
                  <a:pt x="276" y="217"/>
                </a:lnTo>
                <a:lnTo>
                  <a:pt x="278" y="223"/>
                </a:lnTo>
                <a:lnTo>
                  <a:pt x="286" y="221"/>
                </a:lnTo>
                <a:lnTo>
                  <a:pt x="286" y="225"/>
                </a:lnTo>
                <a:lnTo>
                  <a:pt x="291" y="227"/>
                </a:lnTo>
                <a:lnTo>
                  <a:pt x="293" y="225"/>
                </a:lnTo>
                <a:lnTo>
                  <a:pt x="293" y="217"/>
                </a:lnTo>
                <a:lnTo>
                  <a:pt x="303" y="214"/>
                </a:lnTo>
                <a:lnTo>
                  <a:pt x="301" y="217"/>
                </a:lnTo>
                <a:lnTo>
                  <a:pt x="307" y="219"/>
                </a:lnTo>
                <a:lnTo>
                  <a:pt x="303" y="221"/>
                </a:lnTo>
                <a:lnTo>
                  <a:pt x="305" y="229"/>
                </a:lnTo>
                <a:lnTo>
                  <a:pt x="309" y="231"/>
                </a:lnTo>
                <a:lnTo>
                  <a:pt x="305" y="233"/>
                </a:lnTo>
                <a:lnTo>
                  <a:pt x="301" y="229"/>
                </a:lnTo>
                <a:lnTo>
                  <a:pt x="297" y="235"/>
                </a:lnTo>
                <a:lnTo>
                  <a:pt x="290" y="235"/>
                </a:lnTo>
                <a:lnTo>
                  <a:pt x="293" y="239"/>
                </a:lnTo>
                <a:lnTo>
                  <a:pt x="293" y="240"/>
                </a:lnTo>
                <a:lnTo>
                  <a:pt x="299" y="242"/>
                </a:lnTo>
                <a:lnTo>
                  <a:pt x="301" y="244"/>
                </a:lnTo>
                <a:lnTo>
                  <a:pt x="293" y="242"/>
                </a:lnTo>
                <a:lnTo>
                  <a:pt x="290" y="240"/>
                </a:lnTo>
                <a:lnTo>
                  <a:pt x="288" y="240"/>
                </a:lnTo>
                <a:lnTo>
                  <a:pt x="291" y="246"/>
                </a:lnTo>
                <a:lnTo>
                  <a:pt x="286" y="244"/>
                </a:lnTo>
                <a:lnTo>
                  <a:pt x="284" y="246"/>
                </a:lnTo>
                <a:lnTo>
                  <a:pt x="286" y="248"/>
                </a:lnTo>
                <a:lnTo>
                  <a:pt x="284" y="248"/>
                </a:lnTo>
                <a:lnTo>
                  <a:pt x="299" y="256"/>
                </a:lnTo>
                <a:lnTo>
                  <a:pt x="299" y="262"/>
                </a:lnTo>
                <a:lnTo>
                  <a:pt x="309" y="262"/>
                </a:lnTo>
                <a:lnTo>
                  <a:pt x="313" y="265"/>
                </a:lnTo>
                <a:lnTo>
                  <a:pt x="318" y="264"/>
                </a:lnTo>
                <a:lnTo>
                  <a:pt x="318" y="269"/>
                </a:lnTo>
                <a:lnTo>
                  <a:pt x="322" y="264"/>
                </a:lnTo>
                <a:lnTo>
                  <a:pt x="326" y="267"/>
                </a:lnTo>
                <a:lnTo>
                  <a:pt x="328" y="273"/>
                </a:lnTo>
                <a:lnTo>
                  <a:pt x="334" y="273"/>
                </a:lnTo>
                <a:lnTo>
                  <a:pt x="330" y="277"/>
                </a:lnTo>
                <a:lnTo>
                  <a:pt x="336" y="279"/>
                </a:lnTo>
                <a:lnTo>
                  <a:pt x="332" y="283"/>
                </a:lnTo>
                <a:lnTo>
                  <a:pt x="328" y="279"/>
                </a:lnTo>
                <a:lnTo>
                  <a:pt x="330" y="283"/>
                </a:lnTo>
                <a:lnTo>
                  <a:pt x="326" y="287"/>
                </a:lnTo>
                <a:lnTo>
                  <a:pt x="328" y="288"/>
                </a:lnTo>
                <a:lnTo>
                  <a:pt x="320" y="281"/>
                </a:lnTo>
                <a:lnTo>
                  <a:pt x="320" y="287"/>
                </a:lnTo>
                <a:lnTo>
                  <a:pt x="311" y="296"/>
                </a:lnTo>
                <a:lnTo>
                  <a:pt x="318" y="279"/>
                </a:lnTo>
                <a:lnTo>
                  <a:pt x="314" y="277"/>
                </a:lnTo>
                <a:lnTo>
                  <a:pt x="314" y="283"/>
                </a:lnTo>
                <a:lnTo>
                  <a:pt x="311" y="285"/>
                </a:lnTo>
                <a:lnTo>
                  <a:pt x="311" y="281"/>
                </a:lnTo>
                <a:lnTo>
                  <a:pt x="305" y="275"/>
                </a:lnTo>
                <a:lnTo>
                  <a:pt x="305" y="273"/>
                </a:lnTo>
                <a:lnTo>
                  <a:pt x="303" y="275"/>
                </a:lnTo>
                <a:lnTo>
                  <a:pt x="295" y="271"/>
                </a:lnTo>
                <a:lnTo>
                  <a:pt x="295" y="267"/>
                </a:lnTo>
                <a:lnTo>
                  <a:pt x="284" y="269"/>
                </a:lnTo>
                <a:lnTo>
                  <a:pt x="286" y="265"/>
                </a:lnTo>
                <a:lnTo>
                  <a:pt x="280" y="262"/>
                </a:lnTo>
                <a:lnTo>
                  <a:pt x="280" y="258"/>
                </a:lnTo>
                <a:lnTo>
                  <a:pt x="270" y="258"/>
                </a:lnTo>
                <a:lnTo>
                  <a:pt x="270" y="256"/>
                </a:lnTo>
                <a:lnTo>
                  <a:pt x="268" y="258"/>
                </a:lnTo>
                <a:lnTo>
                  <a:pt x="261" y="254"/>
                </a:lnTo>
                <a:lnTo>
                  <a:pt x="259" y="256"/>
                </a:lnTo>
                <a:lnTo>
                  <a:pt x="259" y="250"/>
                </a:lnTo>
                <a:lnTo>
                  <a:pt x="255" y="254"/>
                </a:lnTo>
                <a:lnTo>
                  <a:pt x="257" y="258"/>
                </a:lnTo>
                <a:lnTo>
                  <a:pt x="266" y="262"/>
                </a:lnTo>
                <a:lnTo>
                  <a:pt x="265" y="262"/>
                </a:lnTo>
                <a:lnTo>
                  <a:pt x="266" y="265"/>
                </a:lnTo>
                <a:lnTo>
                  <a:pt x="266" y="267"/>
                </a:lnTo>
                <a:lnTo>
                  <a:pt x="268" y="271"/>
                </a:lnTo>
                <a:lnTo>
                  <a:pt x="263" y="271"/>
                </a:lnTo>
                <a:lnTo>
                  <a:pt x="265" y="279"/>
                </a:lnTo>
                <a:lnTo>
                  <a:pt x="266" y="277"/>
                </a:lnTo>
                <a:lnTo>
                  <a:pt x="265" y="281"/>
                </a:lnTo>
                <a:lnTo>
                  <a:pt x="255" y="288"/>
                </a:lnTo>
                <a:lnTo>
                  <a:pt x="253" y="281"/>
                </a:lnTo>
                <a:lnTo>
                  <a:pt x="255" y="277"/>
                </a:lnTo>
                <a:lnTo>
                  <a:pt x="251" y="275"/>
                </a:lnTo>
                <a:lnTo>
                  <a:pt x="251" y="277"/>
                </a:lnTo>
                <a:lnTo>
                  <a:pt x="247" y="273"/>
                </a:lnTo>
                <a:lnTo>
                  <a:pt x="243" y="275"/>
                </a:lnTo>
                <a:lnTo>
                  <a:pt x="243" y="271"/>
                </a:lnTo>
                <a:lnTo>
                  <a:pt x="240" y="269"/>
                </a:lnTo>
                <a:lnTo>
                  <a:pt x="238" y="273"/>
                </a:lnTo>
                <a:lnTo>
                  <a:pt x="230" y="273"/>
                </a:lnTo>
                <a:lnTo>
                  <a:pt x="232" y="277"/>
                </a:lnTo>
                <a:lnTo>
                  <a:pt x="230" y="281"/>
                </a:lnTo>
                <a:lnTo>
                  <a:pt x="228" y="279"/>
                </a:lnTo>
                <a:lnTo>
                  <a:pt x="228" y="285"/>
                </a:lnTo>
                <a:lnTo>
                  <a:pt x="226" y="283"/>
                </a:lnTo>
                <a:lnTo>
                  <a:pt x="226" y="287"/>
                </a:lnTo>
                <a:lnTo>
                  <a:pt x="218" y="288"/>
                </a:lnTo>
                <a:lnTo>
                  <a:pt x="220" y="285"/>
                </a:lnTo>
                <a:lnTo>
                  <a:pt x="215" y="285"/>
                </a:lnTo>
                <a:lnTo>
                  <a:pt x="213" y="288"/>
                </a:lnTo>
                <a:lnTo>
                  <a:pt x="211" y="285"/>
                </a:lnTo>
                <a:lnTo>
                  <a:pt x="217" y="281"/>
                </a:lnTo>
                <a:lnTo>
                  <a:pt x="217" y="279"/>
                </a:lnTo>
                <a:lnTo>
                  <a:pt x="211" y="277"/>
                </a:lnTo>
                <a:lnTo>
                  <a:pt x="209" y="273"/>
                </a:lnTo>
                <a:lnTo>
                  <a:pt x="199" y="271"/>
                </a:lnTo>
                <a:lnTo>
                  <a:pt x="197" y="275"/>
                </a:lnTo>
                <a:lnTo>
                  <a:pt x="190" y="269"/>
                </a:lnTo>
                <a:lnTo>
                  <a:pt x="186" y="264"/>
                </a:lnTo>
                <a:lnTo>
                  <a:pt x="174" y="258"/>
                </a:lnTo>
                <a:lnTo>
                  <a:pt x="167" y="260"/>
                </a:lnTo>
                <a:lnTo>
                  <a:pt x="167" y="252"/>
                </a:lnTo>
                <a:lnTo>
                  <a:pt x="161" y="252"/>
                </a:lnTo>
                <a:lnTo>
                  <a:pt x="163" y="242"/>
                </a:lnTo>
                <a:lnTo>
                  <a:pt x="146" y="246"/>
                </a:lnTo>
                <a:lnTo>
                  <a:pt x="146" y="244"/>
                </a:lnTo>
                <a:lnTo>
                  <a:pt x="147" y="240"/>
                </a:lnTo>
                <a:lnTo>
                  <a:pt x="149" y="242"/>
                </a:lnTo>
                <a:lnTo>
                  <a:pt x="147" y="239"/>
                </a:lnTo>
                <a:lnTo>
                  <a:pt x="140" y="239"/>
                </a:lnTo>
                <a:lnTo>
                  <a:pt x="138" y="240"/>
                </a:lnTo>
                <a:lnTo>
                  <a:pt x="128" y="248"/>
                </a:lnTo>
                <a:lnTo>
                  <a:pt x="128" y="244"/>
                </a:lnTo>
                <a:lnTo>
                  <a:pt x="124" y="244"/>
                </a:lnTo>
                <a:lnTo>
                  <a:pt x="134" y="256"/>
                </a:lnTo>
                <a:lnTo>
                  <a:pt x="119" y="262"/>
                </a:lnTo>
                <a:lnTo>
                  <a:pt x="98" y="260"/>
                </a:lnTo>
                <a:lnTo>
                  <a:pt x="57" y="246"/>
                </a:lnTo>
                <a:lnTo>
                  <a:pt x="25" y="248"/>
                </a:lnTo>
                <a:lnTo>
                  <a:pt x="19" y="252"/>
                </a:lnTo>
                <a:lnTo>
                  <a:pt x="13" y="246"/>
                </a:lnTo>
                <a:lnTo>
                  <a:pt x="21" y="242"/>
                </a:lnTo>
                <a:lnTo>
                  <a:pt x="23" y="231"/>
                </a:lnTo>
                <a:lnTo>
                  <a:pt x="25" y="227"/>
                </a:lnTo>
                <a:lnTo>
                  <a:pt x="25" y="223"/>
                </a:lnTo>
                <a:lnTo>
                  <a:pt x="26" y="221"/>
                </a:lnTo>
                <a:lnTo>
                  <a:pt x="26" y="219"/>
                </a:lnTo>
                <a:lnTo>
                  <a:pt x="26" y="217"/>
                </a:lnTo>
                <a:lnTo>
                  <a:pt x="25" y="217"/>
                </a:lnTo>
                <a:lnTo>
                  <a:pt x="25" y="214"/>
                </a:lnTo>
                <a:close/>
                <a:moveTo>
                  <a:pt x="136" y="258"/>
                </a:moveTo>
                <a:lnTo>
                  <a:pt x="144" y="252"/>
                </a:lnTo>
                <a:lnTo>
                  <a:pt x="153" y="258"/>
                </a:lnTo>
                <a:lnTo>
                  <a:pt x="157" y="258"/>
                </a:lnTo>
                <a:lnTo>
                  <a:pt x="153" y="262"/>
                </a:lnTo>
                <a:lnTo>
                  <a:pt x="153" y="264"/>
                </a:lnTo>
                <a:lnTo>
                  <a:pt x="147" y="265"/>
                </a:lnTo>
                <a:lnTo>
                  <a:pt x="136" y="258"/>
                </a:lnTo>
                <a:close/>
                <a:moveTo>
                  <a:pt x="182" y="273"/>
                </a:moveTo>
                <a:lnTo>
                  <a:pt x="184" y="275"/>
                </a:lnTo>
                <a:lnTo>
                  <a:pt x="190" y="271"/>
                </a:lnTo>
                <a:lnTo>
                  <a:pt x="192" y="277"/>
                </a:lnTo>
                <a:lnTo>
                  <a:pt x="194" y="275"/>
                </a:lnTo>
                <a:lnTo>
                  <a:pt x="194" y="277"/>
                </a:lnTo>
                <a:lnTo>
                  <a:pt x="192" y="277"/>
                </a:lnTo>
                <a:lnTo>
                  <a:pt x="192" y="279"/>
                </a:lnTo>
                <a:lnTo>
                  <a:pt x="194" y="279"/>
                </a:lnTo>
                <a:lnTo>
                  <a:pt x="194" y="281"/>
                </a:lnTo>
                <a:lnTo>
                  <a:pt x="195" y="279"/>
                </a:lnTo>
                <a:lnTo>
                  <a:pt x="195" y="283"/>
                </a:lnTo>
                <a:lnTo>
                  <a:pt x="186" y="281"/>
                </a:lnTo>
                <a:lnTo>
                  <a:pt x="182" y="273"/>
                </a:lnTo>
                <a:close/>
                <a:moveTo>
                  <a:pt x="209" y="279"/>
                </a:moveTo>
                <a:lnTo>
                  <a:pt x="207" y="281"/>
                </a:lnTo>
                <a:lnTo>
                  <a:pt x="207" y="277"/>
                </a:lnTo>
                <a:lnTo>
                  <a:pt x="205" y="277"/>
                </a:lnTo>
                <a:lnTo>
                  <a:pt x="205" y="283"/>
                </a:lnTo>
                <a:lnTo>
                  <a:pt x="209" y="281"/>
                </a:lnTo>
                <a:lnTo>
                  <a:pt x="207" y="285"/>
                </a:lnTo>
                <a:lnTo>
                  <a:pt x="205" y="285"/>
                </a:lnTo>
                <a:lnTo>
                  <a:pt x="205" y="281"/>
                </a:lnTo>
                <a:lnTo>
                  <a:pt x="201" y="283"/>
                </a:lnTo>
                <a:lnTo>
                  <a:pt x="203" y="277"/>
                </a:lnTo>
                <a:lnTo>
                  <a:pt x="199" y="279"/>
                </a:lnTo>
                <a:lnTo>
                  <a:pt x="201" y="285"/>
                </a:lnTo>
                <a:lnTo>
                  <a:pt x="197" y="283"/>
                </a:lnTo>
                <a:lnTo>
                  <a:pt x="195" y="277"/>
                </a:lnTo>
                <a:lnTo>
                  <a:pt x="203" y="277"/>
                </a:lnTo>
                <a:lnTo>
                  <a:pt x="205" y="275"/>
                </a:lnTo>
                <a:lnTo>
                  <a:pt x="209" y="279"/>
                </a:lnTo>
                <a:close/>
              </a:path>
            </a:pathLst>
          </a:custGeom>
          <a:solidFill>
            <a:srgbClr val="580000"/>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4" name="Freeform 52" descr="The state of Florida shown on the United States map." title="Florida"/>
          <p:cNvSpPr>
            <a:spLocks noEditPoints="1"/>
          </p:cNvSpPr>
          <p:nvPr/>
        </p:nvSpPr>
        <p:spPr bwMode="auto">
          <a:xfrm>
            <a:off x="5450479" y="4337223"/>
            <a:ext cx="1191396" cy="937907"/>
          </a:xfrm>
          <a:custGeom>
            <a:avLst/>
            <a:gdLst>
              <a:gd name="T0" fmla="*/ 494 w 544"/>
              <a:gd name="T1" fmla="*/ 202 h 421"/>
              <a:gd name="T2" fmla="*/ 523 w 544"/>
              <a:gd name="T3" fmla="*/ 250 h 421"/>
              <a:gd name="T4" fmla="*/ 526 w 544"/>
              <a:gd name="T5" fmla="*/ 256 h 421"/>
              <a:gd name="T6" fmla="*/ 542 w 544"/>
              <a:gd name="T7" fmla="*/ 356 h 421"/>
              <a:gd name="T8" fmla="*/ 525 w 544"/>
              <a:gd name="T9" fmla="*/ 402 h 421"/>
              <a:gd name="T10" fmla="*/ 482 w 544"/>
              <a:gd name="T11" fmla="*/ 404 h 421"/>
              <a:gd name="T12" fmla="*/ 482 w 544"/>
              <a:gd name="T13" fmla="*/ 394 h 421"/>
              <a:gd name="T14" fmla="*/ 436 w 544"/>
              <a:gd name="T15" fmla="*/ 356 h 421"/>
              <a:gd name="T16" fmla="*/ 413 w 544"/>
              <a:gd name="T17" fmla="*/ 319 h 421"/>
              <a:gd name="T18" fmla="*/ 409 w 544"/>
              <a:gd name="T19" fmla="*/ 319 h 421"/>
              <a:gd name="T20" fmla="*/ 405 w 544"/>
              <a:gd name="T21" fmla="*/ 283 h 421"/>
              <a:gd name="T22" fmla="*/ 388 w 544"/>
              <a:gd name="T23" fmla="*/ 286 h 421"/>
              <a:gd name="T24" fmla="*/ 381 w 544"/>
              <a:gd name="T25" fmla="*/ 292 h 421"/>
              <a:gd name="T26" fmla="*/ 363 w 544"/>
              <a:gd name="T27" fmla="*/ 269 h 421"/>
              <a:gd name="T28" fmla="*/ 354 w 544"/>
              <a:gd name="T29" fmla="*/ 252 h 421"/>
              <a:gd name="T30" fmla="*/ 361 w 544"/>
              <a:gd name="T31" fmla="*/ 250 h 421"/>
              <a:gd name="T32" fmla="*/ 367 w 544"/>
              <a:gd name="T33" fmla="*/ 221 h 421"/>
              <a:gd name="T34" fmla="*/ 350 w 544"/>
              <a:gd name="T35" fmla="*/ 215 h 421"/>
              <a:gd name="T36" fmla="*/ 357 w 544"/>
              <a:gd name="T37" fmla="*/ 225 h 421"/>
              <a:gd name="T38" fmla="*/ 348 w 544"/>
              <a:gd name="T39" fmla="*/ 240 h 421"/>
              <a:gd name="T40" fmla="*/ 342 w 544"/>
              <a:gd name="T41" fmla="*/ 156 h 421"/>
              <a:gd name="T42" fmla="*/ 304 w 544"/>
              <a:gd name="T43" fmla="*/ 125 h 421"/>
              <a:gd name="T44" fmla="*/ 271 w 544"/>
              <a:gd name="T45" fmla="*/ 96 h 421"/>
              <a:gd name="T46" fmla="*/ 217 w 544"/>
              <a:gd name="T47" fmla="*/ 79 h 421"/>
              <a:gd name="T48" fmla="*/ 212 w 544"/>
              <a:gd name="T49" fmla="*/ 91 h 421"/>
              <a:gd name="T50" fmla="*/ 152 w 544"/>
              <a:gd name="T51" fmla="*/ 110 h 421"/>
              <a:gd name="T52" fmla="*/ 158 w 544"/>
              <a:gd name="T53" fmla="*/ 106 h 421"/>
              <a:gd name="T54" fmla="*/ 148 w 544"/>
              <a:gd name="T55" fmla="*/ 91 h 421"/>
              <a:gd name="T56" fmla="*/ 129 w 544"/>
              <a:gd name="T57" fmla="*/ 83 h 421"/>
              <a:gd name="T58" fmla="*/ 117 w 544"/>
              <a:gd name="T59" fmla="*/ 75 h 421"/>
              <a:gd name="T60" fmla="*/ 75 w 544"/>
              <a:gd name="T61" fmla="*/ 71 h 421"/>
              <a:gd name="T62" fmla="*/ 93 w 544"/>
              <a:gd name="T63" fmla="*/ 64 h 421"/>
              <a:gd name="T64" fmla="*/ 46 w 544"/>
              <a:gd name="T65" fmla="*/ 70 h 421"/>
              <a:gd name="T66" fmla="*/ 31 w 544"/>
              <a:gd name="T67" fmla="*/ 64 h 421"/>
              <a:gd name="T68" fmla="*/ 21 w 544"/>
              <a:gd name="T69" fmla="*/ 73 h 421"/>
              <a:gd name="T70" fmla="*/ 14 w 544"/>
              <a:gd name="T71" fmla="*/ 56 h 421"/>
              <a:gd name="T72" fmla="*/ 2 w 544"/>
              <a:gd name="T73" fmla="*/ 37 h 421"/>
              <a:gd name="T74" fmla="*/ 91 w 544"/>
              <a:gd name="T75" fmla="*/ 25 h 421"/>
              <a:gd name="T76" fmla="*/ 169 w 544"/>
              <a:gd name="T77" fmla="*/ 18 h 421"/>
              <a:gd name="T78" fmla="*/ 173 w 544"/>
              <a:gd name="T79" fmla="*/ 33 h 421"/>
              <a:gd name="T80" fmla="*/ 229 w 544"/>
              <a:gd name="T81" fmla="*/ 31 h 421"/>
              <a:gd name="T82" fmla="*/ 288 w 544"/>
              <a:gd name="T83" fmla="*/ 27 h 421"/>
              <a:gd name="T84" fmla="*/ 348 w 544"/>
              <a:gd name="T85" fmla="*/ 25 h 421"/>
              <a:gd name="T86" fmla="*/ 361 w 544"/>
              <a:gd name="T87" fmla="*/ 35 h 421"/>
              <a:gd name="T88" fmla="*/ 361 w 544"/>
              <a:gd name="T89" fmla="*/ 18 h 421"/>
              <a:gd name="T90" fmla="*/ 361 w 544"/>
              <a:gd name="T91" fmla="*/ 2 h 421"/>
              <a:gd name="T92" fmla="*/ 373 w 544"/>
              <a:gd name="T93" fmla="*/ 2 h 421"/>
              <a:gd name="T94" fmla="*/ 384 w 544"/>
              <a:gd name="T95" fmla="*/ 4 h 421"/>
              <a:gd name="T96" fmla="*/ 392 w 544"/>
              <a:gd name="T97" fmla="*/ 16 h 421"/>
              <a:gd name="T98" fmla="*/ 415 w 544"/>
              <a:gd name="T99" fmla="*/ 68 h 421"/>
              <a:gd name="T100" fmla="*/ 54 w 544"/>
              <a:gd name="T101" fmla="*/ 73 h 421"/>
              <a:gd name="T102" fmla="*/ 60 w 544"/>
              <a:gd name="T103" fmla="*/ 73 h 421"/>
              <a:gd name="T104" fmla="*/ 25 w 544"/>
              <a:gd name="T105" fmla="*/ 81 h 421"/>
              <a:gd name="T106" fmla="*/ 465 w 544"/>
              <a:gd name="T107" fmla="*/ 137 h 421"/>
              <a:gd name="T108" fmla="*/ 455 w 544"/>
              <a:gd name="T109" fmla="*/ 123 h 421"/>
              <a:gd name="T110" fmla="*/ 478 w 544"/>
              <a:gd name="T111" fmla="*/ 164 h 421"/>
              <a:gd name="T112" fmla="*/ 463 w 544"/>
              <a:gd name="T113" fmla="*/ 146 h 421"/>
              <a:gd name="T114" fmla="*/ 473 w 544"/>
              <a:gd name="T115" fmla="*/ 150 h 421"/>
              <a:gd name="T116" fmla="*/ 471 w 544"/>
              <a:gd name="T117" fmla="*/ 152 h 421"/>
              <a:gd name="T118" fmla="*/ 400 w 544"/>
              <a:gd name="T119" fmla="*/ 308 h 421"/>
              <a:gd name="T120" fmla="*/ 540 w 544"/>
              <a:gd name="T121" fmla="*/ 394 h 42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4"/>
              <a:gd name="T184" fmla="*/ 0 h 421"/>
              <a:gd name="T185" fmla="*/ 544 w 544"/>
              <a:gd name="T186" fmla="*/ 421 h 42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4" h="421">
                <a:moveTo>
                  <a:pt x="463" y="139"/>
                </a:moveTo>
                <a:lnTo>
                  <a:pt x="465" y="142"/>
                </a:lnTo>
                <a:lnTo>
                  <a:pt x="459" y="139"/>
                </a:lnTo>
                <a:lnTo>
                  <a:pt x="457" y="139"/>
                </a:lnTo>
                <a:lnTo>
                  <a:pt x="471" y="167"/>
                </a:lnTo>
                <a:lnTo>
                  <a:pt x="494" y="202"/>
                </a:lnTo>
                <a:lnTo>
                  <a:pt x="494" y="206"/>
                </a:lnTo>
                <a:lnTo>
                  <a:pt x="494" y="204"/>
                </a:lnTo>
                <a:lnTo>
                  <a:pt x="501" y="214"/>
                </a:lnTo>
                <a:lnTo>
                  <a:pt x="507" y="225"/>
                </a:lnTo>
                <a:lnTo>
                  <a:pt x="519" y="244"/>
                </a:lnTo>
                <a:lnTo>
                  <a:pt x="523" y="250"/>
                </a:lnTo>
                <a:lnTo>
                  <a:pt x="521" y="248"/>
                </a:lnTo>
                <a:lnTo>
                  <a:pt x="515" y="246"/>
                </a:lnTo>
                <a:lnTo>
                  <a:pt x="513" y="246"/>
                </a:lnTo>
                <a:lnTo>
                  <a:pt x="515" y="248"/>
                </a:lnTo>
                <a:lnTo>
                  <a:pt x="521" y="248"/>
                </a:lnTo>
                <a:lnTo>
                  <a:pt x="526" y="256"/>
                </a:lnTo>
                <a:lnTo>
                  <a:pt x="532" y="263"/>
                </a:lnTo>
                <a:lnTo>
                  <a:pt x="530" y="265"/>
                </a:lnTo>
                <a:lnTo>
                  <a:pt x="538" y="277"/>
                </a:lnTo>
                <a:lnTo>
                  <a:pt x="542" y="311"/>
                </a:lnTo>
                <a:lnTo>
                  <a:pt x="544" y="338"/>
                </a:lnTo>
                <a:lnTo>
                  <a:pt x="542" y="356"/>
                </a:lnTo>
                <a:lnTo>
                  <a:pt x="536" y="369"/>
                </a:lnTo>
                <a:lnTo>
                  <a:pt x="536" y="379"/>
                </a:lnTo>
                <a:lnTo>
                  <a:pt x="540" y="384"/>
                </a:lnTo>
                <a:lnTo>
                  <a:pt x="534" y="396"/>
                </a:lnTo>
                <a:lnTo>
                  <a:pt x="534" y="402"/>
                </a:lnTo>
                <a:lnTo>
                  <a:pt x="525" y="402"/>
                </a:lnTo>
                <a:lnTo>
                  <a:pt x="517" y="407"/>
                </a:lnTo>
                <a:lnTo>
                  <a:pt x="505" y="407"/>
                </a:lnTo>
                <a:lnTo>
                  <a:pt x="498" y="413"/>
                </a:lnTo>
                <a:lnTo>
                  <a:pt x="488" y="413"/>
                </a:lnTo>
                <a:lnTo>
                  <a:pt x="486" y="411"/>
                </a:lnTo>
                <a:lnTo>
                  <a:pt x="482" y="404"/>
                </a:lnTo>
                <a:lnTo>
                  <a:pt x="484" y="400"/>
                </a:lnTo>
                <a:lnTo>
                  <a:pt x="494" y="407"/>
                </a:lnTo>
                <a:lnTo>
                  <a:pt x="498" y="407"/>
                </a:lnTo>
                <a:lnTo>
                  <a:pt x="500" y="404"/>
                </a:lnTo>
                <a:lnTo>
                  <a:pt x="496" y="398"/>
                </a:lnTo>
                <a:lnTo>
                  <a:pt x="482" y="394"/>
                </a:lnTo>
                <a:lnTo>
                  <a:pt x="471" y="375"/>
                </a:lnTo>
                <a:lnTo>
                  <a:pt x="475" y="371"/>
                </a:lnTo>
                <a:lnTo>
                  <a:pt x="469" y="365"/>
                </a:lnTo>
                <a:lnTo>
                  <a:pt x="450" y="359"/>
                </a:lnTo>
                <a:lnTo>
                  <a:pt x="436" y="361"/>
                </a:lnTo>
                <a:lnTo>
                  <a:pt x="436" y="356"/>
                </a:lnTo>
                <a:lnTo>
                  <a:pt x="429" y="348"/>
                </a:lnTo>
                <a:lnTo>
                  <a:pt x="427" y="336"/>
                </a:lnTo>
                <a:lnTo>
                  <a:pt x="423" y="333"/>
                </a:lnTo>
                <a:lnTo>
                  <a:pt x="421" y="325"/>
                </a:lnTo>
                <a:lnTo>
                  <a:pt x="415" y="323"/>
                </a:lnTo>
                <a:lnTo>
                  <a:pt x="413" y="319"/>
                </a:lnTo>
                <a:lnTo>
                  <a:pt x="415" y="319"/>
                </a:lnTo>
                <a:lnTo>
                  <a:pt x="417" y="310"/>
                </a:lnTo>
                <a:lnTo>
                  <a:pt x="423" y="304"/>
                </a:lnTo>
                <a:lnTo>
                  <a:pt x="415" y="308"/>
                </a:lnTo>
                <a:lnTo>
                  <a:pt x="413" y="317"/>
                </a:lnTo>
                <a:lnTo>
                  <a:pt x="409" y="319"/>
                </a:lnTo>
                <a:lnTo>
                  <a:pt x="404" y="306"/>
                </a:lnTo>
                <a:lnTo>
                  <a:pt x="404" y="302"/>
                </a:lnTo>
                <a:lnTo>
                  <a:pt x="404" y="294"/>
                </a:lnTo>
                <a:lnTo>
                  <a:pt x="400" y="290"/>
                </a:lnTo>
                <a:lnTo>
                  <a:pt x="405" y="286"/>
                </a:lnTo>
                <a:lnTo>
                  <a:pt x="405" y="283"/>
                </a:lnTo>
                <a:lnTo>
                  <a:pt x="404" y="286"/>
                </a:lnTo>
                <a:lnTo>
                  <a:pt x="396" y="290"/>
                </a:lnTo>
                <a:lnTo>
                  <a:pt x="388" y="286"/>
                </a:lnTo>
                <a:lnTo>
                  <a:pt x="386" y="286"/>
                </a:lnTo>
                <a:lnTo>
                  <a:pt x="388" y="286"/>
                </a:lnTo>
                <a:lnTo>
                  <a:pt x="394" y="292"/>
                </a:lnTo>
                <a:lnTo>
                  <a:pt x="398" y="302"/>
                </a:lnTo>
                <a:lnTo>
                  <a:pt x="386" y="298"/>
                </a:lnTo>
                <a:lnTo>
                  <a:pt x="382" y="292"/>
                </a:lnTo>
                <a:lnTo>
                  <a:pt x="379" y="288"/>
                </a:lnTo>
                <a:lnTo>
                  <a:pt x="381" y="292"/>
                </a:lnTo>
                <a:lnTo>
                  <a:pt x="382" y="296"/>
                </a:lnTo>
                <a:lnTo>
                  <a:pt x="381" y="292"/>
                </a:lnTo>
                <a:lnTo>
                  <a:pt x="369" y="271"/>
                </a:lnTo>
                <a:lnTo>
                  <a:pt x="367" y="271"/>
                </a:lnTo>
                <a:lnTo>
                  <a:pt x="367" y="275"/>
                </a:lnTo>
                <a:lnTo>
                  <a:pt x="363" y="269"/>
                </a:lnTo>
                <a:lnTo>
                  <a:pt x="365" y="265"/>
                </a:lnTo>
                <a:lnTo>
                  <a:pt x="363" y="262"/>
                </a:lnTo>
                <a:lnTo>
                  <a:pt x="354" y="256"/>
                </a:lnTo>
                <a:lnTo>
                  <a:pt x="356" y="254"/>
                </a:lnTo>
                <a:lnTo>
                  <a:pt x="354" y="252"/>
                </a:lnTo>
                <a:lnTo>
                  <a:pt x="367" y="254"/>
                </a:lnTo>
                <a:lnTo>
                  <a:pt x="365" y="252"/>
                </a:lnTo>
                <a:lnTo>
                  <a:pt x="371" y="250"/>
                </a:lnTo>
                <a:lnTo>
                  <a:pt x="361" y="252"/>
                </a:lnTo>
                <a:lnTo>
                  <a:pt x="356" y="252"/>
                </a:lnTo>
                <a:lnTo>
                  <a:pt x="361" y="250"/>
                </a:lnTo>
                <a:lnTo>
                  <a:pt x="361" y="246"/>
                </a:lnTo>
                <a:lnTo>
                  <a:pt x="357" y="250"/>
                </a:lnTo>
                <a:lnTo>
                  <a:pt x="361" y="244"/>
                </a:lnTo>
                <a:lnTo>
                  <a:pt x="361" y="242"/>
                </a:lnTo>
                <a:lnTo>
                  <a:pt x="369" y="229"/>
                </a:lnTo>
                <a:lnTo>
                  <a:pt x="367" y="221"/>
                </a:lnTo>
                <a:lnTo>
                  <a:pt x="363" y="219"/>
                </a:lnTo>
                <a:lnTo>
                  <a:pt x="363" y="229"/>
                </a:lnTo>
                <a:lnTo>
                  <a:pt x="361" y="227"/>
                </a:lnTo>
                <a:lnTo>
                  <a:pt x="357" y="221"/>
                </a:lnTo>
                <a:lnTo>
                  <a:pt x="350" y="215"/>
                </a:lnTo>
                <a:lnTo>
                  <a:pt x="346" y="214"/>
                </a:lnTo>
                <a:lnTo>
                  <a:pt x="348" y="215"/>
                </a:lnTo>
                <a:lnTo>
                  <a:pt x="346" y="219"/>
                </a:lnTo>
                <a:lnTo>
                  <a:pt x="350" y="219"/>
                </a:lnTo>
                <a:lnTo>
                  <a:pt x="346" y="221"/>
                </a:lnTo>
                <a:lnTo>
                  <a:pt x="357" y="225"/>
                </a:lnTo>
                <a:lnTo>
                  <a:pt x="354" y="227"/>
                </a:lnTo>
                <a:lnTo>
                  <a:pt x="354" y="238"/>
                </a:lnTo>
                <a:lnTo>
                  <a:pt x="352" y="238"/>
                </a:lnTo>
                <a:lnTo>
                  <a:pt x="342" y="231"/>
                </a:lnTo>
                <a:lnTo>
                  <a:pt x="348" y="238"/>
                </a:lnTo>
                <a:lnTo>
                  <a:pt x="348" y="240"/>
                </a:lnTo>
                <a:lnTo>
                  <a:pt x="338" y="229"/>
                </a:lnTo>
                <a:lnTo>
                  <a:pt x="340" y="206"/>
                </a:lnTo>
                <a:lnTo>
                  <a:pt x="344" y="185"/>
                </a:lnTo>
                <a:lnTo>
                  <a:pt x="342" y="166"/>
                </a:lnTo>
                <a:lnTo>
                  <a:pt x="338" y="158"/>
                </a:lnTo>
                <a:lnTo>
                  <a:pt x="342" y="156"/>
                </a:lnTo>
                <a:lnTo>
                  <a:pt x="340" y="150"/>
                </a:lnTo>
                <a:lnTo>
                  <a:pt x="331" y="142"/>
                </a:lnTo>
                <a:lnTo>
                  <a:pt x="327" y="133"/>
                </a:lnTo>
                <a:lnTo>
                  <a:pt x="311" y="133"/>
                </a:lnTo>
                <a:lnTo>
                  <a:pt x="308" y="127"/>
                </a:lnTo>
                <a:lnTo>
                  <a:pt x="304" y="125"/>
                </a:lnTo>
                <a:lnTo>
                  <a:pt x="306" y="123"/>
                </a:lnTo>
                <a:lnTo>
                  <a:pt x="300" y="121"/>
                </a:lnTo>
                <a:lnTo>
                  <a:pt x="296" y="116"/>
                </a:lnTo>
                <a:lnTo>
                  <a:pt x="285" y="112"/>
                </a:lnTo>
                <a:lnTo>
                  <a:pt x="283" y="100"/>
                </a:lnTo>
                <a:lnTo>
                  <a:pt x="271" y="96"/>
                </a:lnTo>
                <a:lnTo>
                  <a:pt x="263" y="85"/>
                </a:lnTo>
                <a:lnTo>
                  <a:pt x="240" y="75"/>
                </a:lnTo>
                <a:lnTo>
                  <a:pt x="235" y="75"/>
                </a:lnTo>
                <a:lnTo>
                  <a:pt x="231" y="77"/>
                </a:lnTo>
                <a:lnTo>
                  <a:pt x="225" y="75"/>
                </a:lnTo>
                <a:lnTo>
                  <a:pt x="217" y="79"/>
                </a:lnTo>
                <a:lnTo>
                  <a:pt x="217" y="87"/>
                </a:lnTo>
                <a:lnTo>
                  <a:pt x="212" y="85"/>
                </a:lnTo>
                <a:lnTo>
                  <a:pt x="213" y="89"/>
                </a:lnTo>
                <a:lnTo>
                  <a:pt x="219" y="89"/>
                </a:lnTo>
                <a:lnTo>
                  <a:pt x="219" y="91"/>
                </a:lnTo>
                <a:lnTo>
                  <a:pt x="212" y="91"/>
                </a:lnTo>
                <a:lnTo>
                  <a:pt x="187" y="108"/>
                </a:lnTo>
                <a:lnTo>
                  <a:pt x="183" y="106"/>
                </a:lnTo>
                <a:lnTo>
                  <a:pt x="179" y="110"/>
                </a:lnTo>
                <a:lnTo>
                  <a:pt x="165" y="114"/>
                </a:lnTo>
                <a:lnTo>
                  <a:pt x="156" y="116"/>
                </a:lnTo>
                <a:lnTo>
                  <a:pt x="152" y="110"/>
                </a:lnTo>
                <a:lnTo>
                  <a:pt x="150" y="104"/>
                </a:lnTo>
                <a:lnTo>
                  <a:pt x="152" y="102"/>
                </a:lnTo>
                <a:lnTo>
                  <a:pt x="152" y="108"/>
                </a:lnTo>
                <a:lnTo>
                  <a:pt x="156" y="116"/>
                </a:lnTo>
                <a:lnTo>
                  <a:pt x="158" y="114"/>
                </a:lnTo>
                <a:lnTo>
                  <a:pt x="158" y="106"/>
                </a:lnTo>
                <a:lnTo>
                  <a:pt x="152" y="98"/>
                </a:lnTo>
                <a:lnTo>
                  <a:pt x="135" y="89"/>
                </a:lnTo>
                <a:lnTo>
                  <a:pt x="139" y="87"/>
                </a:lnTo>
                <a:lnTo>
                  <a:pt x="144" y="93"/>
                </a:lnTo>
                <a:lnTo>
                  <a:pt x="148" y="91"/>
                </a:lnTo>
                <a:lnTo>
                  <a:pt x="150" y="91"/>
                </a:lnTo>
                <a:lnTo>
                  <a:pt x="150" y="89"/>
                </a:lnTo>
                <a:lnTo>
                  <a:pt x="144" y="91"/>
                </a:lnTo>
                <a:lnTo>
                  <a:pt x="141" y="85"/>
                </a:lnTo>
                <a:lnTo>
                  <a:pt x="129" y="83"/>
                </a:lnTo>
                <a:lnTo>
                  <a:pt x="131" y="77"/>
                </a:lnTo>
                <a:lnTo>
                  <a:pt x="135" y="75"/>
                </a:lnTo>
                <a:lnTo>
                  <a:pt x="137" y="71"/>
                </a:lnTo>
                <a:lnTo>
                  <a:pt x="127" y="75"/>
                </a:lnTo>
                <a:lnTo>
                  <a:pt x="125" y="73"/>
                </a:lnTo>
                <a:lnTo>
                  <a:pt x="117" y="75"/>
                </a:lnTo>
                <a:lnTo>
                  <a:pt x="119" y="79"/>
                </a:lnTo>
                <a:lnTo>
                  <a:pt x="125" y="79"/>
                </a:lnTo>
                <a:lnTo>
                  <a:pt x="127" y="87"/>
                </a:lnTo>
                <a:lnTo>
                  <a:pt x="110" y="77"/>
                </a:lnTo>
                <a:lnTo>
                  <a:pt x="83" y="71"/>
                </a:lnTo>
                <a:lnTo>
                  <a:pt x="75" y="71"/>
                </a:lnTo>
                <a:lnTo>
                  <a:pt x="83" y="70"/>
                </a:lnTo>
                <a:lnTo>
                  <a:pt x="93" y="70"/>
                </a:lnTo>
                <a:lnTo>
                  <a:pt x="93" y="68"/>
                </a:lnTo>
                <a:lnTo>
                  <a:pt x="100" y="70"/>
                </a:lnTo>
                <a:lnTo>
                  <a:pt x="100" y="68"/>
                </a:lnTo>
                <a:lnTo>
                  <a:pt x="93" y="64"/>
                </a:lnTo>
                <a:lnTo>
                  <a:pt x="83" y="66"/>
                </a:lnTo>
                <a:lnTo>
                  <a:pt x="77" y="64"/>
                </a:lnTo>
                <a:lnTo>
                  <a:pt x="68" y="71"/>
                </a:lnTo>
                <a:lnTo>
                  <a:pt x="56" y="71"/>
                </a:lnTo>
                <a:lnTo>
                  <a:pt x="31" y="79"/>
                </a:lnTo>
                <a:lnTo>
                  <a:pt x="46" y="70"/>
                </a:lnTo>
                <a:lnTo>
                  <a:pt x="43" y="68"/>
                </a:lnTo>
                <a:lnTo>
                  <a:pt x="43" y="60"/>
                </a:lnTo>
                <a:lnTo>
                  <a:pt x="41" y="62"/>
                </a:lnTo>
                <a:lnTo>
                  <a:pt x="39" y="71"/>
                </a:lnTo>
                <a:lnTo>
                  <a:pt x="35" y="64"/>
                </a:lnTo>
                <a:lnTo>
                  <a:pt x="31" y="64"/>
                </a:lnTo>
                <a:lnTo>
                  <a:pt x="33" y="71"/>
                </a:lnTo>
                <a:lnTo>
                  <a:pt x="25" y="79"/>
                </a:lnTo>
                <a:lnTo>
                  <a:pt x="18" y="83"/>
                </a:lnTo>
                <a:lnTo>
                  <a:pt x="18" y="77"/>
                </a:lnTo>
                <a:lnTo>
                  <a:pt x="21" y="75"/>
                </a:lnTo>
                <a:lnTo>
                  <a:pt x="21" y="73"/>
                </a:lnTo>
                <a:lnTo>
                  <a:pt x="16" y="71"/>
                </a:lnTo>
                <a:lnTo>
                  <a:pt x="14" y="68"/>
                </a:lnTo>
                <a:lnTo>
                  <a:pt x="16" y="66"/>
                </a:lnTo>
                <a:lnTo>
                  <a:pt x="16" y="62"/>
                </a:lnTo>
                <a:lnTo>
                  <a:pt x="16" y="58"/>
                </a:lnTo>
                <a:lnTo>
                  <a:pt x="14" y="56"/>
                </a:lnTo>
                <a:lnTo>
                  <a:pt x="12" y="56"/>
                </a:lnTo>
                <a:lnTo>
                  <a:pt x="6" y="52"/>
                </a:lnTo>
                <a:lnTo>
                  <a:pt x="6" y="50"/>
                </a:lnTo>
                <a:lnTo>
                  <a:pt x="0" y="46"/>
                </a:lnTo>
                <a:lnTo>
                  <a:pt x="0" y="45"/>
                </a:lnTo>
                <a:lnTo>
                  <a:pt x="2" y="37"/>
                </a:lnTo>
                <a:lnTo>
                  <a:pt x="0" y="35"/>
                </a:lnTo>
                <a:lnTo>
                  <a:pt x="29" y="31"/>
                </a:lnTo>
                <a:lnTo>
                  <a:pt x="52" y="29"/>
                </a:lnTo>
                <a:lnTo>
                  <a:pt x="58" y="29"/>
                </a:lnTo>
                <a:lnTo>
                  <a:pt x="79" y="27"/>
                </a:lnTo>
                <a:lnTo>
                  <a:pt x="91" y="25"/>
                </a:lnTo>
                <a:lnTo>
                  <a:pt x="100" y="23"/>
                </a:lnTo>
                <a:lnTo>
                  <a:pt x="135" y="20"/>
                </a:lnTo>
                <a:lnTo>
                  <a:pt x="165" y="16"/>
                </a:lnTo>
                <a:lnTo>
                  <a:pt x="167" y="18"/>
                </a:lnTo>
                <a:lnTo>
                  <a:pt x="169" y="18"/>
                </a:lnTo>
                <a:lnTo>
                  <a:pt x="169" y="22"/>
                </a:lnTo>
                <a:lnTo>
                  <a:pt x="171" y="23"/>
                </a:lnTo>
                <a:lnTo>
                  <a:pt x="173" y="27"/>
                </a:lnTo>
                <a:lnTo>
                  <a:pt x="173" y="29"/>
                </a:lnTo>
                <a:lnTo>
                  <a:pt x="173" y="31"/>
                </a:lnTo>
                <a:lnTo>
                  <a:pt x="173" y="33"/>
                </a:lnTo>
                <a:lnTo>
                  <a:pt x="175" y="33"/>
                </a:lnTo>
                <a:lnTo>
                  <a:pt x="177" y="35"/>
                </a:lnTo>
                <a:lnTo>
                  <a:pt x="177" y="37"/>
                </a:lnTo>
                <a:lnTo>
                  <a:pt x="210" y="33"/>
                </a:lnTo>
                <a:lnTo>
                  <a:pt x="215" y="33"/>
                </a:lnTo>
                <a:lnTo>
                  <a:pt x="229" y="31"/>
                </a:lnTo>
                <a:lnTo>
                  <a:pt x="233" y="31"/>
                </a:lnTo>
                <a:lnTo>
                  <a:pt x="250" y="29"/>
                </a:lnTo>
                <a:lnTo>
                  <a:pt x="258" y="29"/>
                </a:lnTo>
                <a:lnTo>
                  <a:pt x="277" y="27"/>
                </a:lnTo>
                <a:lnTo>
                  <a:pt x="279" y="27"/>
                </a:lnTo>
                <a:lnTo>
                  <a:pt x="288" y="27"/>
                </a:lnTo>
                <a:lnTo>
                  <a:pt x="317" y="25"/>
                </a:lnTo>
                <a:lnTo>
                  <a:pt x="325" y="25"/>
                </a:lnTo>
                <a:lnTo>
                  <a:pt x="333" y="23"/>
                </a:lnTo>
                <a:lnTo>
                  <a:pt x="336" y="23"/>
                </a:lnTo>
                <a:lnTo>
                  <a:pt x="348" y="22"/>
                </a:lnTo>
                <a:lnTo>
                  <a:pt x="348" y="25"/>
                </a:lnTo>
                <a:lnTo>
                  <a:pt x="348" y="27"/>
                </a:lnTo>
                <a:lnTo>
                  <a:pt x="350" y="27"/>
                </a:lnTo>
                <a:lnTo>
                  <a:pt x="350" y="33"/>
                </a:lnTo>
                <a:lnTo>
                  <a:pt x="354" y="37"/>
                </a:lnTo>
                <a:lnTo>
                  <a:pt x="361" y="35"/>
                </a:lnTo>
                <a:lnTo>
                  <a:pt x="361" y="31"/>
                </a:lnTo>
                <a:lnTo>
                  <a:pt x="361" y="29"/>
                </a:lnTo>
                <a:lnTo>
                  <a:pt x="361" y="27"/>
                </a:lnTo>
                <a:lnTo>
                  <a:pt x="361" y="20"/>
                </a:lnTo>
                <a:lnTo>
                  <a:pt x="361" y="18"/>
                </a:lnTo>
                <a:lnTo>
                  <a:pt x="357" y="14"/>
                </a:lnTo>
                <a:lnTo>
                  <a:pt x="357" y="6"/>
                </a:lnTo>
                <a:lnTo>
                  <a:pt x="359" y="6"/>
                </a:lnTo>
                <a:lnTo>
                  <a:pt x="357" y="4"/>
                </a:lnTo>
                <a:lnTo>
                  <a:pt x="361" y="4"/>
                </a:lnTo>
                <a:lnTo>
                  <a:pt x="361" y="2"/>
                </a:lnTo>
                <a:lnTo>
                  <a:pt x="361" y="0"/>
                </a:lnTo>
                <a:lnTo>
                  <a:pt x="363" y="0"/>
                </a:lnTo>
                <a:lnTo>
                  <a:pt x="365" y="0"/>
                </a:lnTo>
                <a:lnTo>
                  <a:pt x="367" y="2"/>
                </a:lnTo>
                <a:lnTo>
                  <a:pt x="373" y="2"/>
                </a:lnTo>
                <a:lnTo>
                  <a:pt x="375" y="4"/>
                </a:lnTo>
                <a:lnTo>
                  <a:pt x="375" y="2"/>
                </a:lnTo>
                <a:lnTo>
                  <a:pt x="377" y="2"/>
                </a:lnTo>
                <a:lnTo>
                  <a:pt x="379" y="4"/>
                </a:lnTo>
                <a:lnTo>
                  <a:pt x="382" y="4"/>
                </a:lnTo>
                <a:lnTo>
                  <a:pt x="384" y="4"/>
                </a:lnTo>
                <a:lnTo>
                  <a:pt x="386" y="4"/>
                </a:lnTo>
                <a:lnTo>
                  <a:pt x="390" y="4"/>
                </a:lnTo>
                <a:lnTo>
                  <a:pt x="394" y="12"/>
                </a:lnTo>
                <a:lnTo>
                  <a:pt x="392" y="16"/>
                </a:lnTo>
                <a:lnTo>
                  <a:pt x="398" y="23"/>
                </a:lnTo>
                <a:lnTo>
                  <a:pt x="398" y="29"/>
                </a:lnTo>
                <a:lnTo>
                  <a:pt x="400" y="29"/>
                </a:lnTo>
                <a:lnTo>
                  <a:pt x="402" y="37"/>
                </a:lnTo>
                <a:lnTo>
                  <a:pt x="415" y="62"/>
                </a:lnTo>
                <a:lnTo>
                  <a:pt x="415" y="68"/>
                </a:lnTo>
                <a:lnTo>
                  <a:pt x="421" y="73"/>
                </a:lnTo>
                <a:lnTo>
                  <a:pt x="423" y="79"/>
                </a:lnTo>
                <a:lnTo>
                  <a:pt x="432" y="94"/>
                </a:lnTo>
                <a:lnTo>
                  <a:pt x="434" y="100"/>
                </a:lnTo>
                <a:lnTo>
                  <a:pt x="463" y="139"/>
                </a:lnTo>
                <a:close/>
                <a:moveTo>
                  <a:pt x="54" y="73"/>
                </a:moveTo>
                <a:lnTo>
                  <a:pt x="56" y="73"/>
                </a:lnTo>
                <a:lnTo>
                  <a:pt x="68" y="71"/>
                </a:lnTo>
                <a:lnTo>
                  <a:pt x="73" y="71"/>
                </a:lnTo>
                <a:lnTo>
                  <a:pt x="60" y="73"/>
                </a:lnTo>
                <a:lnTo>
                  <a:pt x="56" y="75"/>
                </a:lnTo>
                <a:lnTo>
                  <a:pt x="54" y="75"/>
                </a:lnTo>
                <a:lnTo>
                  <a:pt x="29" y="83"/>
                </a:lnTo>
                <a:lnTo>
                  <a:pt x="27" y="83"/>
                </a:lnTo>
                <a:lnTo>
                  <a:pt x="25" y="81"/>
                </a:lnTo>
                <a:lnTo>
                  <a:pt x="31" y="81"/>
                </a:lnTo>
                <a:lnTo>
                  <a:pt x="35" y="79"/>
                </a:lnTo>
                <a:lnTo>
                  <a:pt x="41" y="77"/>
                </a:lnTo>
                <a:lnTo>
                  <a:pt x="48" y="75"/>
                </a:lnTo>
                <a:lnTo>
                  <a:pt x="54" y="73"/>
                </a:lnTo>
                <a:close/>
                <a:moveTo>
                  <a:pt x="465" y="137"/>
                </a:moveTo>
                <a:lnTo>
                  <a:pt x="463" y="135"/>
                </a:lnTo>
                <a:lnTo>
                  <a:pt x="459" y="131"/>
                </a:lnTo>
                <a:lnTo>
                  <a:pt x="453" y="123"/>
                </a:lnTo>
                <a:lnTo>
                  <a:pt x="450" y="119"/>
                </a:lnTo>
                <a:lnTo>
                  <a:pt x="452" y="119"/>
                </a:lnTo>
                <a:lnTo>
                  <a:pt x="455" y="123"/>
                </a:lnTo>
                <a:lnTo>
                  <a:pt x="465" y="137"/>
                </a:lnTo>
                <a:close/>
                <a:moveTo>
                  <a:pt x="467" y="139"/>
                </a:moveTo>
                <a:lnTo>
                  <a:pt x="478" y="150"/>
                </a:lnTo>
                <a:lnTo>
                  <a:pt x="484" y="160"/>
                </a:lnTo>
                <a:lnTo>
                  <a:pt x="480" y="164"/>
                </a:lnTo>
                <a:lnTo>
                  <a:pt x="478" y="164"/>
                </a:lnTo>
                <a:lnTo>
                  <a:pt x="478" y="154"/>
                </a:lnTo>
                <a:lnTo>
                  <a:pt x="477" y="150"/>
                </a:lnTo>
                <a:lnTo>
                  <a:pt x="473" y="150"/>
                </a:lnTo>
                <a:lnTo>
                  <a:pt x="471" y="152"/>
                </a:lnTo>
                <a:lnTo>
                  <a:pt x="465" y="150"/>
                </a:lnTo>
                <a:lnTo>
                  <a:pt x="463" y="146"/>
                </a:lnTo>
                <a:lnTo>
                  <a:pt x="467" y="144"/>
                </a:lnTo>
                <a:lnTo>
                  <a:pt x="465" y="142"/>
                </a:lnTo>
                <a:lnTo>
                  <a:pt x="473" y="146"/>
                </a:lnTo>
                <a:lnTo>
                  <a:pt x="467" y="139"/>
                </a:lnTo>
                <a:close/>
                <a:moveTo>
                  <a:pt x="471" y="152"/>
                </a:moveTo>
                <a:lnTo>
                  <a:pt x="473" y="150"/>
                </a:lnTo>
                <a:lnTo>
                  <a:pt x="477" y="152"/>
                </a:lnTo>
                <a:lnTo>
                  <a:pt x="475" y="164"/>
                </a:lnTo>
                <a:lnTo>
                  <a:pt x="477" y="173"/>
                </a:lnTo>
                <a:lnTo>
                  <a:pt x="482" y="183"/>
                </a:lnTo>
                <a:lnTo>
                  <a:pt x="473" y="167"/>
                </a:lnTo>
                <a:lnTo>
                  <a:pt x="471" y="152"/>
                </a:lnTo>
                <a:close/>
                <a:moveTo>
                  <a:pt x="404" y="317"/>
                </a:moveTo>
                <a:lnTo>
                  <a:pt x="405" y="323"/>
                </a:lnTo>
                <a:lnTo>
                  <a:pt x="404" y="323"/>
                </a:lnTo>
                <a:lnTo>
                  <a:pt x="400" y="313"/>
                </a:lnTo>
                <a:lnTo>
                  <a:pt x="396" y="310"/>
                </a:lnTo>
                <a:lnTo>
                  <a:pt x="400" y="308"/>
                </a:lnTo>
                <a:lnTo>
                  <a:pt x="404" y="317"/>
                </a:lnTo>
                <a:close/>
                <a:moveTo>
                  <a:pt x="544" y="386"/>
                </a:moveTo>
                <a:lnTo>
                  <a:pt x="540" y="404"/>
                </a:lnTo>
                <a:lnTo>
                  <a:pt x="526" y="421"/>
                </a:lnTo>
                <a:lnTo>
                  <a:pt x="538" y="398"/>
                </a:lnTo>
                <a:lnTo>
                  <a:pt x="540" y="394"/>
                </a:lnTo>
                <a:lnTo>
                  <a:pt x="536" y="392"/>
                </a:lnTo>
                <a:lnTo>
                  <a:pt x="544" y="386"/>
                </a:lnTo>
                <a:close/>
              </a:path>
            </a:pathLst>
          </a:custGeom>
          <a:solidFill>
            <a:srgbClr val="D5890D"/>
          </a:solidFill>
          <a:ln w="6350">
            <a:solidFill>
              <a:srgbClr val="6E6E6E"/>
            </a:solidFill>
            <a:prstDash val="solid"/>
            <a:round/>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5" name="Freeform 53" descr="The state of Michigan shown on a map of the United States" title="Michigan"/>
          <p:cNvSpPr>
            <a:spLocks noEditPoints="1"/>
          </p:cNvSpPr>
          <p:nvPr/>
        </p:nvSpPr>
        <p:spPr bwMode="auto">
          <a:xfrm>
            <a:off x="4896392" y="1612613"/>
            <a:ext cx="974579" cy="1031475"/>
          </a:xfrm>
          <a:custGeom>
            <a:avLst/>
            <a:gdLst>
              <a:gd name="T0" fmla="*/ 56 w 445"/>
              <a:gd name="T1" fmla="*/ 27 h 463"/>
              <a:gd name="T2" fmla="*/ 105 w 445"/>
              <a:gd name="T3" fmla="*/ 52 h 463"/>
              <a:gd name="T4" fmla="*/ 100 w 445"/>
              <a:gd name="T5" fmla="*/ 87 h 463"/>
              <a:gd name="T6" fmla="*/ 234 w 445"/>
              <a:gd name="T7" fmla="*/ 150 h 463"/>
              <a:gd name="T8" fmla="*/ 207 w 445"/>
              <a:gd name="T9" fmla="*/ 167 h 463"/>
              <a:gd name="T10" fmla="*/ 196 w 445"/>
              <a:gd name="T11" fmla="*/ 173 h 463"/>
              <a:gd name="T12" fmla="*/ 165 w 445"/>
              <a:gd name="T13" fmla="*/ 196 h 463"/>
              <a:gd name="T14" fmla="*/ 146 w 445"/>
              <a:gd name="T15" fmla="*/ 213 h 463"/>
              <a:gd name="T16" fmla="*/ 146 w 445"/>
              <a:gd name="T17" fmla="*/ 202 h 463"/>
              <a:gd name="T18" fmla="*/ 138 w 445"/>
              <a:gd name="T19" fmla="*/ 204 h 463"/>
              <a:gd name="T20" fmla="*/ 140 w 445"/>
              <a:gd name="T21" fmla="*/ 190 h 463"/>
              <a:gd name="T22" fmla="*/ 138 w 445"/>
              <a:gd name="T23" fmla="*/ 181 h 463"/>
              <a:gd name="T24" fmla="*/ 134 w 445"/>
              <a:gd name="T25" fmla="*/ 175 h 463"/>
              <a:gd name="T26" fmla="*/ 121 w 445"/>
              <a:gd name="T27" fmla="*/ 171 h 463"/>
              <a:gd name="T28" fmla="*/ 117 w 445"/>
              <a:gd name="T29" fmla="*/ 162 h 463"/>
              <a:gd name="T30" fmla="*/ 105 w 445"/>
              <a:gd name="T31" fmla="*/ 162 h 463"/>
              <a:gd name="T32" fmla="*/ 98 w 445"/>
              <a:gd name="T33" fmla="*/ 160 h 463"/>
              <a:gd name="T34" fmla="*/ 88 w 445"/>
              <a:gd name="T35" fmla="*/ 160 h 463"/>
              <a:gd name="T36" fmla="*/ 75 w 445"/>
              <a:gd name="T37" fmla="*/ 154 h 463"/>
              <a:gd name="T38" fmla="*/ 13 w 445"/>
              <a:gd name="T39" fmla="*/ 135 h 463"/>
              <a:gd name="T40" fmla="*/ 6 w 445"/>
              <a:gd name="T41" fmla="*/ 127 h 463"/>
              <a:gd name="T42" fmla="*/ 50 w 445"/>
              <a:gd name="T43" fmla="*/ 100 h 463"/>
              <a:gd name="T44" fmla="*/ 86 w 445"/>
              <a:gd name="T45" fmla="*/ 69 h 463"/>
              <a:gd name="T46" fmla="*/ 96 w 445"/>
              <a:gd name="T47" fmla="*/ 96 h 463"/>
              <a:gd name="T48" fmla="*/ 138 w 445"/>
              <a:gd name="T49" fmla="*/ 94 h 463"/>
              <a:gd name="T50" fmla="*/ 194 w 445"/>
              <a:gd name="T51" fmla="*/ 119 h 463"/>
              <a:gd name="T52" fmla="*/ 261 w 445"/>
              <a:gd name="T53" fmla="*/ 87 h 463"/>
              <a:gd name="T54" fmla="*/ 278 w 445"/>
              <a:gd name="T55" fmla="*/ 104 h 463"/>
              <a:gd name="T56" fmla="*/ 319 w 445"/>
              <a:gd name="T57" fmla="*/ 117 h 463"/>
              <a:gd name="T58" fmla="*/ 332 w 445"/>
              <a:gd name="T59" fmla="*/ 133 h 463"/>
              <a:gd name="T60" fmla="*/ 299 w 445"/>
              <a:gd name="T61" fmla="*/ 137 h 463"/>
              <a:gd name="T62" fmla="*/ 253 w 445"/>
              <a:gd name="T63" fmla="*/ 137 h 463"/>
              <a:gd name="T64" fmla="*/ 347 w 445"/>
              <a:gd name="T65" fmla="*/ 129 h 463"/>
              <a:gd name="T66" fmla="*/ 359 w 445"/>
              <a:gd name="T67" fmla="*/ 131 h 463"/>
              <a:gd name="T68" fmla="*/ 338 w 445"/>
              <a:gd name="T69" fmla="*/ 135 h 463"/>
              <a:gd name="T70" fmla="*/ 244 w 445"/>
              <a:gd name="T71" fmla="*/ 411 h 463"/>
              <a:gd name="T72" fmla="*/ 226 w 445"/>
              <a:gd name="T73" fmla="*/ 313 h 463"/>
              <a:gd name="T74" fmla="*/ 225 w 445"/>
              <a:gd name="T75" fmla="*/ 283 h 463"/>
              <a:gd name="T76" fmla="*/ 234 w 445"/>
              <a:gd name="T77" fmla="*/ 233 h 463"/>
              <a:gd name="T78" fmla="*/ 259 w 445"/>
              <a:gd name="T79" fmla="*/ 235 h 463"/>
              <a:gd name="T80" fmla="*/ 271 w 445"/>
              <a:gd name="T81" fmla="*/ 192 h 463"/>
              <a:gd name="T82" fmla="*/ 280 w 445"/>
              <a:gd name="T83" fmla="*/ 169 h 463"/>
              <a:gd name="T84" fmla="*/ 324 w 445"/>
              <a:gd name="T85" fmla="*/ 164 h 463"/>
              <a:gd name="T86" fmla="*/ 359 w 445"/>
              <a:gd name="T87" fmla="*/ 179 h 463"/>
              <a:gd name="T88" fmla="*/ 376 w 445"/>
              <a:gd name="T89" fmla="*/ 194 h 463"/>
              <a:gd name="T90" fmla="*/ 382 w 445"/>
              <a:gd name="T91" fmla="*/ 223 h 463"/>
              <a:gd name="T92" fmla="*/ 367 w 445"/>
              <a:gd name="T93" fmla="*/ 279 h 463"/>
              <a:gd name="T94" fmla="*/ 378 w 445"/>
              <a:gd name="T95" fmla="*/ 296 h 463"/>
              <a:gd name="T96" fmla="*/ 415 w 445"/>
              <a:gd name="T97" fmla="*/ 269 h 463"/>
              <a:gd name="T98" fmla="*/ 443 w 445"/>
              <a:gd name="T99" fmla="*/ 348 h 463"/>
              <a:gd name="T100" fmla="*/ 428 w 445"/>
              <a:gd name="T101" fmla="*/ 371 h 463"/>
              <a:gd name="T102" fmla="*/ 415 w 445"/>
              <a:gd name="T103" fmla="*/ 411 h 463"/>
              <a:gd name="T104" fmla="*/ 353 w 445"/>
              <a:gd name="T105" fmla="*/ 450 h 463"/>
              <a:gd name="T106" fmla="*/ 284 w 445"/>
              <a:gd name="T107" fmla="*/ 455 h 4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5"/>
              <a:gd name="T163" fmla="*/ 0 h 463"/>
              <a:gd name="T164" fmla="*/ 445 w 445"/>
              <a:gd name="T165" fmla="*/ 463 h 4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5" h="463">
                <a:moveTo>
                  <a:pt x="86" y="0"/>
                </a:moveTo>
                <a:lnTo>
                  <a:pt x="82" y="10"/>
                </a:lnTo>
                <a:lnTo>
                  <a:pt x="69" y="18"/>
                </a:lnTo>
                <a:lnTo>
                  <a:pt x="63" y="25"/>
                </a:lnTo>
                <a:lnTo>
                  <a:pt x="57" y="29"/>
                </a:lnTo>
                <a:lnTo>
                  <a:pt x="56" y="27"/>
                </a:lnTo>
                <a:lnTo>
                  <a:pt x="54" y="23"/>
                </a:lnTo>
                <a:lnTo>
                  <a:pt x="56" y="20"/>
                </a:lnTo>
                <a:lnTo>
                  <a:pt x="86" y="0"/>
                </a:lnTo>
                <a:close/>
                <a:moveTo>
                  <a:pt x="92" y="66"/>
                </a:moveTo>
                <a:lnTo>
                  <a:pt x="96" y="60"/>
                </a:lnTo>
                <a:lnTo>
                  <a:pt x="105" y="52"/>
                </a:lnTo>
                <a:lnTo>
                  <a:pt x="127" y="48"/>
                </a:lnTo>
                <a:lnTo>
                  <a:pt x="132" y="52"/>
                </a:lnTo>
                <a:lnTo>
                  <a:pt x="130" y="54"/>
                </a:lnTo>
                <a:lnTo>
                  <a:pt x="121" y="58"/>
                </a:lnTo>
                <a:lnTo>
                  <a:pt x="107" y="69"/>
                </a:lnTo>
                <a:lnTo>
                  <a:pt x="100" y="87"/>
                </a:lnTo>
                <a:lnTo>
                  <a:pt x="96" y="77"/>
                </a:lnTo>
                <a:lnTo>
                  <a:pt x="88" y="77"/>
                </a:lnTo>
                <a:lnTo>
                  <a:pt x="88" y="69"/>
                </a:lnTo>
                <a:lnTo>
                  <a:pt x="92" y="66"/>
                </a:lnTo>
                <a:close/>
                <a:moveTo>
                  <a:pt x="236" y="148"/>
                </a:moveTo>
                <a:lnTo>
                  <a:pt x="234" y="150"/>
                </a:lnTo>
                <a:lnTo>
                  <a:pt x="234" y="152"/>
                </a:lnTo>
                <a:lnTo>
                  <a:pt x="226" y="150"/>
                </a:lnTo>
                <a:lnTo>
                  <a:pt x="217" y="152"/>
                </a:lnTo>
                <a:lnTo>
                  <a:pt x="213" y="156"/>
                </a:lnTo>
                <a:lnTo>
                  <a:pt x="213" y="162"/>
                </a:lnTo>
                <a:lnTo>
                  <a:pt x="207" y="167"/>
                </a:lnTo>
                <a:lnTo>
                  <a:pt x="203" y="169"/>
                </a:lnTo>
                <a:lnTo>
                  <a:pt x="205" y="171"/>
                </a:lnTo>
                <a:lnTo>
                  <a:pt x="201" y="171"/>
                </a:lnTo>
                <a:lnTo>
                  <a:pt x="200" y="179"/>
                </a:lnTo>
                <a:lnTo>
                  <a:pt x="196" y="177"/>
                </a:lnTo>
                <a:lnTo>
                  <a:pt x="196" y="173"/>
                </a:lnTo>
                <a:lnTo>
                  <a:pt x="201" y="164"/>
                </a:lnTo>
                <a:lnTo>
                  <a:pt x="192" y="164"/>
                </a:lnTo>
                <a:lnTo>
                  <a:pt x="184" y="173"/>
                </a:lnTo>
                <a:lnTo>
                  <a:pt x="175" y="175"/>
                </a:lnTo>
                <a:lnTo>
                  <a:pt x="167" y="187"/>
                </a:lnTo>
                <a:lnTo>
                  <a:pt x="165" y="196"/>
                </a:lnTo>
                <a:lnTo>
                  <a:pt x="153" y="217"/>
                </a:lnTo>
                <a:lnTo>
                  <a:pt x="153" y="221"/>
                </a:lnTo>
                <a:lnTo>
                  <a:pt x="150" y="219"/>
                </a:lnTo>
                <a:lnTo>
                  <a:pt x="146" y="217"/>
                </a:lnTo>
                <a:lnTo>
                  <a:pt x="146" y="215"/>
                </a:lnTo>
                <a:lnTo>
                  <a:pt x="146" y="213"/>
                </a:lnTo>
                <a:lnTo>
                  <a:pt x="148" y="212"/>
                </a:lnTo>
                <a:lnTo>
                  <a:pt x="148" y="210"/>
                </a:lnTo>
                <a:lnTo>
                  <a:pt x="150" y="204"/>
                </a:lnTo>
                <a:lnTo>
                  <a:pt x="146" y="202"/>
                </a:lnTo>
                <a:lnTo>
                  <a:pt x="144" y="204"/>
                </a:lnTo>
                <a:lnTo>
                  <a:pt x="140" y="204"/>
                </a:lnTo>
                <a:lnTo>
                  <a:pt x="140" y="206"/>
                </a:lnTo>
                <a:lnTo>
                  <a:pt x="138" y="204"/>
                </a:lnTo>
                <a:lnTo>
                  <a:pt x="136" y="204"/>
                </a:lnTo>
                <a:lnTo>
                  <a:pt x="138" y="200"/>
                </a:lnTo>
                <a:lnTo>
                  <a:pt x="138" y="198"/>
                </a:lnTo>
                <a:lnTo>
                  <a:pt x="140" y="196"/>
                </a:lnTo>
                <a:lnTo>
                  <a:pt x="140" y="194"/>
                </a:lnTo>
                <a:lnTo>
                  <a:pt x="140" y="190"/>
                </a:lnTo>
                <a:lnTo>
                  <a:pt x="138" y="188"/>
                </a:lnTo>
                <a:lnTo>
                  <a:pt x="140" y="188"/>
                </a:lnTo>
                <a:lnTo>
                  <a:pt x="140" y="187"/>
                </a:lnTo>
                <a:lnTo>
                  <a:pt x="140" y="185"/>
                </a:lnTo>
                <a:lnTo>
                  <a:pt x="138" y="183"/>
                </a:lnTo>
                <a:lnTo>
                  <a:pt x="138" y="181"/>
                </a:lnTo>
                <a:lnTo>
                  <a:pt x="140" y="181"/>
                </a:lnTo>
                <a:lnTo>
                  <a:pt x="138" y="179"/>
                </a:lnTo>
                <a:lnTo>
                  <a:pt x="136" y="177"/>
                </a:lnTo>
                <a:lnTo>
                  <a:pt x="134" y="175"/>
                </a:lnTo>
                <a:lnTo>
                  <a:pt x="130" y="175"/>
                </a:lnTo>
                <a:lnTo>
                  <a:pt x="129" y="173"/>
                </a:lnTo>
                <a:lnTo>
                  <a:pt x="125" y="173"/>
                </a:lnTo>
                <a:lnTo>
                  <a:pt x="123" y="173"/>
                </a:lnTo>
                <a:lnTo>
                  <a:pt x="121" y="171"/>
                </a:lnTo>
                <a:lnTo>
                  <a:pt x="125" y="167"/>
                </a:lnTo>
                <a:lnTo>
                  <a:pt x="123" y="165"/>
                </a:lnTo>
                <a:lnTo>
                  <a:pt x="123" y="164"/>
                </a:lnTo>
                <a:lnTo>
                  <a:pt x="121" y="164"/>
                </a:lnTo>
                <a:lnTo>
                  <a:pt x="119" y="164"/>
                </a:lnTo>
                <a:lnTo>
                  <a:pt x="117" y="162"/>
                </a:lnTo>
                <a:lnTo>
                  <a:pt x="115" y="164"/>
                </a:lnTo>
                <a:lnTo>
                  <a:pt x="113" y="162"/>
                </a:lnTo>
                <a:lnTo>
                  <a:pt x="111" y="162"/>
                </a:lnTo>
                <a:lnTo>
                  <a:pt x="107" y="160"/>
                </a:lnTo>
                <a:lnTo>
                  <a:pt x="105" y="162"/>
                </a:lnTo>
                <a:lnTo>
                  <a:pt x="104" y="160"/>
                </a:lnTo>
                <a:lnTo>
                  <a:pt x="102" y="160"/>
                </a:lnTo>
                <a:lnTo>
                  <a:pt x="100" y="160"/>
                </a:lnTo>
                <a:lnTo>
                  <a:pt x="98" y="160"/>
                </a:lnTo>
                <a:lnTo>
                  <a:pt x="96" y="160"/>
                </a:lnTo>
                <a:lnTo>
                  <a:pt x="96" y="162"/>
                </a:lnTo>
                <a:lnTo>
                  <a:pt x="94" y="162"/>
                </a:lnTo>
                <a:lnTo>
                  <a:pt x="92" y="160"/>
                </a:lnTo>
                <a:lnTo>
                  <a:pt x="90" y="160"/>
                </a:lnTo>
                <a:lnTo>
                  <a:pt x="88" y="160"/>
                </a:lnTo>
                <a:lnTo>
                  <a:pt x="86" y="160"/>
                </a:lnTo>
                <a:lnTo>
                  <a:pt x="86" y="158"/>
                </a:lnTo>
                <a:lnTo>
                  <a:pt x="84" y="160"/>
                </a:lnTo>
                <a:lnTo>
                  <a:pt x="79" y="156"/>
                </a:lnTo>
                <a:lnTo>
                  <a:pt x="75" y="154"/>
                </a:lnTo>
                <a:lnTo>
                  <a:pt x="69" y="152"/>
                </a:lnTo>
                <a:lnTo>
                  <a:pt x="27" y="144"/>
                </a:lnTo>
                <a:lnTo>
                  <a:pt x="17" y="140"/>
                </a:lnTo>
                <a:lnTo>
                  <a:pt x="15" y="140"/>
                </a:lnTo>
                <a:lnTo>
                  <a:pt x="15" y="137"/>
                </a:lnTo>
                <a:lnTo>
                  <a:pt x="13" y="135"/>
                </a:lnTo>
                <a:lnTo>
                  <a:pt x="11" y="129"/>
                </a:lnTo>
                <a:lnTo>
                  <a:pt x="8" y="129"/>
                </a:lnTo>
                <a:lnTo>
                  <a:pt x="6" y="129"/>
                </a:lnTo>
                <a:lnTo>
                  <a:pt x="6" y="127"/>
                </a:lnTo>
                <a:lnTo>
                  <a:pt x="2" y="127"/>
                </a:lnTo>
                <a:lnTo>
                  <a:pt x="0" y="125"/>
                </a:lnTo>
                <a:lnTo>
                  <a:pt x="19" y="116"/>
                </a:lnTo>
                <a:lnTo>
                  <a:pt x="25" y="110"/>
                </a:lnTo>
                <a:lnTo>
                  <a:pt x="31" y="104"/>
                </a:lnTo>
                <a:lnTo>
                  <a:pt x="50" y="100"/>
                </a:lnTo>
                <a:lnTo>
                  <a:pt x="59" y="94"/>
                </a:lnTo>
                <a:lnTo>
                  <a:pt x="63" y="89"/>
                </a:lnTo>
                <a:lnTo>
                  <a:pt x="69" y="89"/>
                </a:lnTo>
                <a:lnTo>
                  <a:pt x="73" y="87"/>
                </a:lnTo>
                <a:lnTo>
                  <a:pt x="75" y="81"/>
                </a:lnTo>
                <a:lnTo>
                  <a:pt x="86" y="69"/>
                </a:lnTo>
                <a:lnTo>
                  <a:pt x="88" y="77"/>
                </a:lnTo>
                <a:lnTo>
                  <a:pt x="94" y="79"/>
                </a:lnTo>
                <a:lnTo>
                  <a:pt x="94" y="85"/>
                </a:lnTo>
                <a:lnTo>
                  <a:pt x="98" y="87"/>
                </a:lnTo>
                <a:lnTo>
                  <a:pt x="98" y="91"/>
                </a:lnTo>
                <a:lnTo>
                  <a:pt x="96" y="96"/>
                </a:lnTo>
                <a:lnTo>
                  <a:pt x="98" y="100"/>
                </a:lnTo>
                <a:lnTo>
                  <a:pt x="111" y="89"/>
                </a:lnTo>
                <a:lnTo>
                  <a:pt x="111" y="92"/>
                </a:lnTo>
                <a:lnTo>
                  <a:pt x="119" y="91"/>
                </a:lnTo>
                <a:lnTo>
                  <a:pt x="125" y="91"/>
                </a:lnTo>
                <a:lnTo>
                  <a:pt x="138" y="94"/>
                </a:lnTo>
                <a:lnTo>
                  <a:pt x="155" y="117"/>
                </a:lnTo>
                <a:lnTo>
                  <a:pt x="169" y="117"/>
                </a:lnTo>
                <a:lnTo>
                  <a:pt x="173" y="114"/>
                </a:lnTo>
                <a:lnTo>
                  <a:pt x="180" y="119"/>
                </a:lnTo>
                <a:lnTo>
                  <a:pt x="186" y="116"/>
                </a:lnTo>
                <a:lnTo>
                  <a:pt x="194" y="119"/>
                </a:lnTo>
                <a:lnTo>
                  <a:pt x="201" y="108"/>
                </a:lnTo>
                <a:lnTo>
                  <a:pt x="215" y="98"/>
                </a:lnTo>
                <a:lnTo>
                  <a:pt x="219" y="100"/>
                </a:lnTo>
                <a:lnTo>
                  <a:pt x="230" y="94"/>
                </a:lnTo>
                <a:lnTo>
                  <a:pt x="248" y="94"/>
                </a:lnTo>
                <a:lnTo>
                  <a:pt x="261" y="87"/>
                </a:lnTo>
                <a:lnTo>
                  <a:pt x="274" y="85"/>
                </a:lnTo>
                <a:lnTo>
                  <a:pt x="273" y="91"/>
                </a:lnTo>
                <a:lnTo>
                  <a:pt x="274" y="100"/>
                </a:lnTo>
                <a:lnTo>
                  <a:pt x="273" y="104"/>
                </a:lnTo>
                <a:lnTo>
                  <a:pt x="274" y="106"/>
                </a:lnTo>
                <a:lnTo>
                  <a:pt x="278" y="104"/>
                </a:lnTo>
                <a:lnTo>
                  <a:pt x="286" y="108"/>
                </a:lnTo>
                <a:lnTo>
                  <a:pt x="294" y="104"/>
                </a:lnTo>
                <a:lnTo>
                  <a:pt x="298" y="108"/>
                </a:lnTo>
                <a:lnTo>
                  <a:pt x="305" y="102"/>
                </a:lnTo>
                <a:lnTo>
                  <a:pt x="311" y="100"/>
                </a:lnTo>
                <a:lnTo>
                  <a:pt x="319" y="117"/>
                </a:lnTo>
                <a:lnTo>
                  <a:pt x="315" y="121"/>
                </a:lnTo>
                <a:lnTo>
                  <a:pt x="317" y="123"/>
                </a:lnTo>
                <a:lnTo>
                  <a:pt x="322" y="121"/>
                </a:lnTo>
                <a:lnTo>
                  <a:pt x="328" y="125"/>
                </a:lnTo>
                <a:lnTo>
                  <a:pt x="326" y="127"/>
                </a:lnTo>
                <a:lnTo>
                  <a:pt x="332" y="133"/>
                </a:lnTo>
                <a:lnTo>
                  <a:pt x="336" y="133"/>
                </a:lnTo>
                <a:lnTo>
                  <a:pt x="336" y="137"/>
                </a:lnTo>
                <a:lnTo>
                  <a:pt x="326" y="137"/>
                </a:lnTo>
                <a:lnTo>
                  <a:pt x="313" y="137"/>
                </a:lnTo>
                <a:lnTo>
                  <a:pt x="305" y="139"/>
                </a:lnTo>
                <a:lnTo>
                  <a:pt x="299" y="137"/>
                </a:lnTo>
                <a:lnTo>
                  <a:pt x="296" y="137"/>
                </a:lnTo>
                <a:lnTo>
                  <a:pt x="296" y="150"/>
                </a:lnTo>
                <a:lnTo>
                  <a:pt x="288" y="148"/>
                </a:lnTo>
                <a:lnTo>
                  <a:pt x="276" y="140"/>
                </a:lnTo>
                <a:lnTo>
                  <a:pt x="259" y="137"/>
                </a:lnTo>
                <a:lnTo>
                  <a:pt x="253" y="137"/>
                </a:lnTo>
                <a:lnTo>
                  <a:pt x="248" y="146"/>
                </a:lnTo>
                <a:lnTo>
                  <a:pt x="236" y="148"/>
                </a:lnTo>
                <a:close/>
                <a:moveTo>
                  <a:pt x="338" y="133"/>
                </a:moveTo>
                <a:lnTo>
                  <a:pt x="342" y="133"/>
                </a:lnTo>
                <a:lnTo>
                  <a:pt x="344" y="131"/>
                </a:lnTo>
                <a:lnTo>
                  <a:pt x="347" y="129"/>
                </a:lnTo>
                <a:lnTo>
                  <a:pt x="347" y="127"/>
                </a:lnTo>
                <a:lnTo>
                  <a:pt x="344" y="127"/>
                </a:lnTo>
                <a:lnTo>
                  <a:pt x="347" y="123"/>
                </a:lnTo>
                <a:lnTo>
                  <a:pt x="351" y="125"/>
                </a:lnTo>
                <a:lnTo>
                  <a:pt x="355" y="131"/>
                </a:lnTo>
                <a:lnTo>
                  <a:pt x="359" y="131"/>
                </a:lnTo>
                <a:lnTo>
                  <a:pt x="357" y="137"/>
                </a:lnTo>
                <a:lnTo>
                  <a:pt x="353" y="137"/>
                </a:lnTo>
                <a:lnTo>
                  <a:pt x="351" y="135"/>
                </a:lnTo>
                <a:lnTo>
                  <a:pt x="342" y="137"/>
                </a:lnTo>
                <a:lnTo>
                  <a:pt x="338" y="133"/>
                </a:lnTo>
                <a:lnTo>
                  <a:pt x="338" y="135"/>
                </a:lnTo>
                <a:lnTo>
                  <a:pt x="338" y="133"/>
                </a:lnTo>
                <a:close/>
                <a:moveTo>
                  <a:pt x="219" y="463"/>
                </a:moveTo>
                <a:lnTo>
                  <a:pt x="230" y="450"/>
                </a:lnTo>
                <a:lnTo>
                  <a:pt x="234" y="434"/>
                </a:lnTo>
                <a:lnTo>
                  <a:pt x="240" y="425"/>
                </a:lnTo>
                <a:lnTo>
                  <a:pt x="244" y="411"/>
                </a:lnTo>
                <a:lnTo>
                  <a:pt x="244" y="384"/>
                </a:lnTo>
                <a:lnTo>
                  <a:pt x="238" y="359"/>
                </a:lnTo>
                <a:lnTo>
                  <a:pt x="226" y="334"/>
                </a:lnTo>
                <a:lnTo>
                  <a:pt x="221" y="321"/>
                </a:lnTo>
                <a:lnTo>
                  <a:pt x="225" y="313"/>
                </a:lnTo>
                <a:lnTo>
                  <a:pt x="226" y="313"/>
                </a:lnTo>
                <a:lnTo>
                  <a:pt x="225" y="313"/>
                </a:lnTo>
                <a:lnTo>
                  <a:pt x="225" y="309"/>
                </a:lnTo>
                <a:lnTo>
                  <a:pt x="223" y="300"/>
                </a:lnTo>
                <a:lnTo>
                  <a:pt x="219" y="292"/>
                </a:lnTo>
                <a:lnTo>
                  <a:pt x="225" y="283"/>
                </a:lnTo>
                <a:lnTo>
                  <a:pt x="228" y="269"/>
                </a:lnTo>
                <a:lnTo>
                  <a:pt x="228" y="258"/>
                </a:lnTo>
                <a:lnTo>
                  <a:pt x="226" y="244"/>
                </a:lnTo>
                <a:lnTo>
                  <a:pt x="234" y="240"/>
                </a:lnTo>
                <a:lnTo>
                  <a:pt x="234" y="236"/>
                </a:lnTo>
                <a:lnTo>
                  <a:pt x="234" y="233"/>
                </a:lnTo>
                <a:lnTo>
                  <a:pt x="234" y="229"/>
                </a:lnTo>
                <a:lnTo>
                  <a:pt x="248" y="221"/>
                </a:lnTo>
                <a:lnTo>
                  <a:pt x="255" y="204"/>
                </a:lnTo>
                <a:lnTo>
                  <a:pt x="259" y="204"/>
                </a:lnTo>
                <a:lnTo>
                  <a:pt x="255" y="221"/>
                </a:lnTo>
                <a:lnTo>
                  <a:pt x="259" y="235"/>
                </a:lnTo>
                <a:lnTo>
                  <a:pt x="265" y="235"/>
                </a:lnTo>
                <a:lnTo>
                  <a:pt x="267" y="227"/>
                </a:lnTo>
                <a:lnTo>
                  <a:pt x="269" y="215"/>
                </a:lnTo>
                <a:lnTo>
                  <a:pt x="267" y="202"/>
                </a:lnTo>
                <a:lnTo>
                  <a:pt x="267" y="196"/>
                </a:lnTo>
                <a:lnTo>
                  <a:pt x="271" y="192"/>
                </a:lnTo>
                <a:lnTo>
                  <a:pt x="280" y="188"/>
                </a:lnTo>
                <a:lnTo>
                  <a:pt x="286" y="187"/>
                </a:lnTo>
                <a:lnTo>
                  <a:pt x="290" y="185"/>
                </a:lnTo>
                <a:lnTo>
                  <a:pt x="280" y="181"/>
                </a:lnTo>
                <a:lnTo>
                  <a:pt x="278" y="173"/>
                </a:lnTo>
                <a:lnTo>
                  <a:pt x="280" y="169"/>
                </a:lnTo>
                <a:lnTo>
                  <a:pt x="284" y="164"/>
                </a:lnTo>
                <a:lnTo>
                  <a:pt x="284" y="160"/>
                </a:lnTo>
                <a:lnTo>
                  <a:pt x="296" y="156"/>
                </a:lnTo>
                <a:lnTo>
                  <a:pt x="311" y="164"/>
                </a:lnTo>
                <a:lnTo>
                  <a:pt x="319" y="162"/>
                </a:lnTo>
                <a:lnTo>
                  <a:pt x="324" y="164"/>
                </a:lnTo>
                <a:lnTo>
                  <a:pt x="328" y="167"/>
                </a:lnTo>
                <a:lnTo>
                  <a:pt x="330" y="171"/>
                </a:lnTo>
                <a:lnTo>
                  <a:pt x="340" y="171"/>
                </a:lnTo>
                <a:lnTo>
                  <a:pt x="347" y="175"/>
                </a:lnTo>
                <a:lnTo>
                  <a:pt x="351" y="175"/>
                </a:lnTo>
                <a:lnTo>
                  <a:pt x="359" y="179"/>
                </a:lnTo>
                <a:lnTo>
                  <a:pt x="363" y="177"/>
                </a:lnTo>
                <a:lnTo>
                  <a:pt x="365" y="179"/>
                </a:lnTo>
                <a:lnTo>
                  <a:pt x="370" y="183"/>
                </a:lnTo>
                <a:lnTo>
                  <a:pt x="369" y="185"/>
                </a:lnTo>
                <a:lnTo>
                  <a:pt x="370" y="187"/>
                </a:lnTo>
                <a:lnTo>
                  <a:pt x="376" y="194"/>
                </a:lnTo>
                <a:lnTo>
                  <a:pt x="369" y="200"/>
                </a:lnTo>
                <a:lnTo>
                  <a:pt x="370" y="202"/>
                </a:lnTo>
                <a:lnTo>
                  <a:pt x="369" y="204"/>
                </a:lnTo>
                <a:lnTo>
                  <a:pt x="372" y="208"/>
                </a:lnTo>
                <a:lnTo>
                  <a:pt x="378" y="213"/>
                </a:lnTo>
                <a:lnTo>
                  <a:pt x="382" y="223"/>
                </a:lnTo>
                <a:lnTo>
                  <a:pt x="382" y="238"/>
                </a:lnTo>
                <a:lnTo>
                  <a:pt x="382" y="252"/>
                </a:lnTo>
                <a:lnTo>
                  <a:pt x="374" y="258"/>
                </a:lnTo>
                <a:lnTo>
                  <a:pt x="372" y="265"/>
                </a:lnTo>
                <a:lnTo>
                  <a:pt x="372" y="273"/>
                </a:lnTo>
                <a:lnTo>
                  <a:pt x="367" y="279"/>
                </a:lnTo>
                <a:lnTo>
                  <a:pt x="359" y="283"/>
                </a:lnTo>
                <a:lnTo>
                  <a:pt x="357" y="286"/>
                </a:lnTo>
                <a:lnTo>
                  <a:pt x="357" y="302"/>
                </a:lnTo>
                <a:lnTo>
                  <a:pt x="370" y="308"/>
                </a:lnTo>
                <a:lnTo>
                  <a:pt x="374" y="306"/>
                </a:lnTo>
                <a:lnTo>
                  <a:pt x="378" y="296"/>
                </a:lnTo>
                <a:lnTo>
                  <a:pt x="382" y="298"/>
                </a:lnTo>
                <a:lnTo>
                  <a:pt x="382" y="294"/>
                </a:lnTo>
                <a:lnTo>
                  <a:pt x="386" y="286"/>
                </a:lnTo>
                <a:lnTo>
                  <a:pt x="388" y="279"/>
                </a:lnTo>
                <a:lnTo>
                  <a:pt x="407" y="267"/>
                </a:lnTo>
                <a:lnTo>
                  <a:pt x="415" y="269"/>
                </a:lnTo>
                <a:lnTo>
                  <a:pt x="418" y="273"/>
                </a:lnTo>
                <a:lnTo>
                  <a:pt x="426" y="284"/>
                </a:lnTo>
                <a:lnTo>
                  <a:pt x="428" y="292"/>
                </a:lnTo>
                <a:lnTo>
                  <a:pt x="440" y="329"/>
                </a:lnTo>
                <a:lnTo>
                  <a:pt x="445" y="342"/>
                </a:lnTo>
                <a:lnTo>
                  <a:pt x="443" y="348"/>
                </a:lnTo>
                <a:lnTo>
                  <a:pt x="445" y="359"/>
                </a:lnTo>
                <a:lnTo>
                  <a:pt x="445" y="369"/>
                </a:lnTo>
                <a:lnTo>
                  <a:pt x="438" y="369"/>
                </a:lnTo>
                <a:lnTo>
                  <a:pt x="438" y="367"/>
                </a:lnTo>
                <a:lnTo>
                  <a:pt x="434" y="367"/>
                </a:lnTo>
                <a:lnTo>
                  <a:pt x="428" y="371"/>
                </a:lnTo>
                <a:lnTo>
                  <a:pt x="430" y="373"/>
                </a:lnTo>
                <a:lnTo>
                  <a:pt x="426" y="380"/>
                </a:lnTo>
                <a:lnTo>
                  <a:pt x="428" y="384"/>
                </a:lnTo>
                <a:lnTo>
                  <a:pt x="426" y="392"/>
                </a:lnTo>
                <a:lnTo>
                  <a:pt x="417" y="398"/>
                </a:lnTo>
                <a:lnTo>
                  <a:pt x="415" y="411"/>
                </a:lnTo>
                <a:lnTo>
                  <a:pt x="415" y="417"/>
                </a:lnTo>
                <a:lnTo>
                  <a:pt x="403" y="442"/>
                </a:lnTo>
                <a:lnTo>
                  <a:pt x="388" y="446"/>
                </a:lnTo>
                <a:lnTo>
                  <a:pt x="382" y="446"/>
                </a:lnTo>
                <a:lnTo>
                  <a:pt x="355" y="450"/>
                </a:lnTo>
                <a:lnTo>
                  <a:pt x="353" y="450"/>
                </a:lnTo>
                <a:lnTo>
                  <a:pt x="332" y="453"/>
                </a:lnTo>
                <a:lnTo>
                  <a:pt x="330" y="450"/>
                </a:lnTo>
                <a:lnTo>
                  <a:pt x="328" y="450"/>
                </a:lnTo>
                <a:lnTo>
                  <a:pt x="309" y="452"/>
                </a:lnTo>
                <a:lnTo>
                  <a:pt x="303" y="453"/>
                </a:lnTo>
                <a:lnTo>
                  <a:pt x="284" y="455"/>
                </a:lnTo>
                <a:lnTo>
                  <a:pt x="276" y="455"/>
                </a:lnTo>
                <a:lnTo>
                  <a:pt x="261" y="457"/>
                </a:lnTo>
                <a:lnTo>
                  <a:pt x="251" y="459"/>
                </a:lnTo>
                <a:lnTo>
                  <a:pt x="236" y="461"/>
                </a:lnTo>
                <a:lnTo>
                  <a:pt x="219" y="463"/>
                </a:lnTo>
                <a:close/>
              </a:path>
            </a:pathLst>
          </a:custGeom>
          <a:solidFill>
            <a:srgbClr val="94451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grpSp>
        <p:nvGrpSpPr>
          <p:cNvPr id="56" name="Group 54" descr="The  map depicts Cigarette smoking among adults age 18 and over.&#10;" title="Current cigarette smoking among adults"/>
          <p:cNvGrpSpPr>
            <a:grpSpLocks/>
          </p:cNvGrpSpPr>
          <p:nvPr/>
        </p:nvGrpSpPr>
        <p:grpSpPr bwMode="auto">
          <a:xfrm rot="-1980000">
            <a:off x="419100" y="4697413"/>
            <a:ext cx="1981200" cy="1620837"/>
            <a:chOff x="-5098" y="-368"/>
            <a:chExt cx="1988" cy="1663"/>
          </a:xfrm>
          <a:solidFill>
            <a:srgbClr val="944510"/>
          </a:solidFill>
        </p:grpSpPr>
        <p:sp>
          <p:nvSpPr>
            <p:cNvPr id="57" name="Freeform 55"/>
            <p:cNvSpPr>
              <a:spLocks noEditPoints="1"/>
            </p:cNvSpPr>
            <p:nvPr/>
          </p:nvSpPr>
          <p:spPr bwMode="auto">
            <a:xfrm>
              <a:off x="-5098" y="-368"/>
              <a:ext cx="1988" cy="1663"/>
            </a:xfrm>
            <a:custGeom>
              <a:avLst/>
              <a:gdLst>
                <a:gd name="T0" fmla="*/ 959 w 1988"/>
                <a:gd name="T1" fmla="*/ 582 h 1663"/>
                <a:gd name="T2" fmla="*/ 903 w 1988"/>
                <a:gd name="T3" fmla="*/ 495 h 1663"/>
                <a:gd name="T4" fmla="*/ 911 w 1988"/>
                <a:gd name="T5" fmla="*/ 470 h 1663"/>
                <a:gd name="T6" fmla="*/ 989 w 1988"/>
                <a:gd name="T7" fmla="*/ 395 h 1663"/>
                <a:gd name="T8" fmla="*/ 1124 w 1988"/>
                <a:gd name="T9" fmla="*/ 418 h 1663"/>
                <a:gd name="T10" fmla="*/ 1147 w 1988"/>
                <a:gd name="T11" fmla="*/ 336 h 1663"/>
                <a:gd name="T12" fmla="*/ 1120 w 1988"/>
                <a:gd name="T13" fmla="*/ 148 h 1663"/>
                <a:gd name="T14" fmla="*/ 1293 w 1988"/>
                <a:gd name="T15" fmla="*/ 263 h 1663"/>
                <a:gd name="T16" fmla="*/ 1310 w 1988"/>
                <a:gd name="T17" fmla="*/ 226 h 1663"/>
                <a:gd name="T18" fmla="*/ 1462 w 1988"/>
                <a:gd name="T19" fmla="*/ 17 h 1663"/>
                <a:gd name="T20" fmla="*/ 1604 w 1988"/>
                <a:gd name="T21" fmla="*/ 27 h 1663"/>
                <a:gd name="T22" fmla="*/ 1711 w 1988"/>
                <a:gd name="T23" fmla="*/ 88 h 1663"/>
                <a:gd name="T24" fmla="*/ 1838 w 1988"/>
                <a:gd name="T25" fmla="*/ 253 h 1663"/>
                <a:gd name="T26" fmla="*/ 1671 w 1988"/>
                <a:gd name="T27" fmla="*/ 1171 h 1663"/>
                <a:gd name="T28" fmla="*/ 1819 w 1988"/>
                <a:gd name="T29" fmla="*/ 1499 h 1663"/>
                <a:gd name="T30" fmla="*/ 1809 w 1988"/>
                <a:gd name="T31" fmla="*/ 1622 h 1663"/>
                <a:gd name="T32" fmla="*/ 1796 w 1988"/>
                <a:gd name="T33" fmla="*/ 1517 h 1663"/>
                <a:gd name="T34" fmla="*/ 1784 w 1988"/>
                <a:gd name="T35" fmla="*/ 1402 h 1663"/>
                <a:gd name="T36" fmla="*/ 1775 w 1988"/>
                <a:gd name="T37" fmla="*/ 1252 h 1663"/>
                <a:gd name="T38" fmla="*/ 1727 w 1988"/>
                <a:gd name="T39" fmla="*/ 1281 h 1663"/>
                <a:gd name="T40" fmla="*/ 1696 w 1988"/>
                <a:gd name="T41" fmla="*/ 1307 h 1663"/>
                <a:gd name="T42" fmla="*/ 1640 w 1988"/>
                <a:gd name="T43" fmla="*/ 1144 h 1663"/>
                <a:gd name="T44" fmla="*/ 1489 w 1988"/>
                <a:gd name="T45" fmla="*/ 1002 h 1663"/>
                <a:gd name="T46" fmla="*/ 1452 w 1988"/>
                <a:gd name="T47" fmla="*/ 925 h 1663"/>
                <a:gd name="T48" fmla="*/ 1423 w 1988"/>
                <a:gd name="T49" fmla="*/ 891 h 1663"/>
                <a:gd name="T50" fmla="*/ 1387 w 1988"/>
                <a:gd name="T51" fmla="*/ 923 h 1663"/>
                <a:gd name="T52" fmla="*/ 1300 w 1988"/>
                <a:gd name="T53" fmla="*/ 948 h 1663"/>
                <a:gd name="T54" fmla="*/ 1206 w 1988"/>
                <a:gd name="T55" fmla="*/ 929 h 1663"/>
                <a:gd name="T56" fmla="*/ 1354 w 1988"/>
                <a:gd name="T57" fmla="*/ 841 h 1663"/>
                <a:gd name="T58" fmla="*/ 1170 w 1988"/>
                <a:gd name="T59" fmla="*/ 854 h 1663"/>
                <a:gd name="T60" fmla="*/ 1076 w 1988"/>
                <a:gd name="T61" fmla="*/ 929 h 1663"/>
                <a:gd name="T62" fmla="*/ 953 w 1988"/>
                <a:gd name="T63" fmla="*/ 937 h 1663"/>
                <a:gd name="T64" fmla="*/ 857 w 1988"/>
                <a:gd name="T65" fmla="*/ 945 h 1663"/>
                <a:gd name="T66" fmla="*/ 786 w 1988"/>
                <a:gd name="T67" fmla="*/ 925 h 1663"/>
                <a:gd name="T68" fmla="*/ 657 w 1988"/>
                <a:gd name="T69" fmla="*/ 879 h 1663"/>
                <a:gd name="T70" fmla="*/ 722 w 1988"/>
                <a:gd name="T71" fmla="*/ 858 h 1663"/>
                <a:gd name="T72" fmla="*/ 926 w 1988"/>
                <a:gd name="T73" fmla="*/ 875 h 1663"/>
                <a:gd name="T74" fmla="*/ 986 w 1988"/>
                <a:gd name="T75" fmla="*/ 776 h 1663"/>
                <a:gd name="T76" fmla="*/ 907 w 1988"/>
                <a:gd name="T77" fmla="*/ 718 h 1663"/>
                <a:gd name="T78" fmla="*/ 578 w 1988"/>
                <a:gd name="T79" fmla="*/ 856 h 1663"/>
                <a:gd name="T80" fmla="*/ 425 w 1988"/>
                <a:gd name="T81" fmla="*/ 822 h 1663"/>
                <a:gd name="T82" fmla="*/ 446 w 1988"/>
                <a:gd name="T83" fmla="*/ 831 h 1663"/>
                <a:gd name="T84" fmla="*/ 108 w 1988"/>
                <a:gd name="T85" fmla="*/ 620 h 1663"/>
                <a:gd name="T86" fmla="*/ 0 w 1988"/>
                <a:gd name="T87" fmla="*/ 532 h 1663"/>
                <a:gd name="T88" fmla="*/ 1429 w 1988"/>
                <a:gd name="T89" fmla="*/ 973 h 1663"/>
                <a:gd name="T90" fmla="*/ 1124 w 1988"/>
                <a:gd name="T91" fmla="*/ 979 h 1663"/>
                <a:gd name="T92" fmla="*/ 1748 w 1988"/>
                <a:gd name="T93" fmla="*/ 1403 h 1663"/>
                <a:gd name="T94" fmla="*/ 1754 w 1988"/>
                <a:gd name="T95" fmla="*/ 1413 h 1663"/>
                <a:gd name="T96" fmla="*/ 1686 w 1988"/>
                <a:gd name="T97" fmla="*/ 1354 h 1663"/>
                <a:gd name="T98" fmla="*/ 1051 w 1988"/>
                <a:gd name="T99" fmla="*/ 1010 h 1663"/>
                <a:gd name="T100" fmla="*/ 1016 w 1988"/>
                <a:gd name="T101" fmla="*/ 971 h 1663"/>
                <a:gd name="T102" fmla="*/ 1089 w 1988"/>
                <a:gd name="T103" fmla="*/ 987 h 1663"/>
                <a:gd name="T104" fmla="*/ 1700 w 1988"/>
                <a:gd name="T105" fmla="*/ 1455 h 1663"/>
                <a:gd name="T106" fmla="*/ 1717 w 1988"/>
                <a:gd name="T107" fmla="*/ 1409 h 1663"/>
                <a:gd name="T108" fmla="*/ 1742 w 1988"/>
                <a:gd name="T109" fmla="*/ 1484 h 1663"/>
                <a:gd name="T110" fmla="*/ 1721 w 1988"/>
                <a:gd name="T111" fmla="*/ 1482 h 1663"/>
                <a:gd name="T112" fmla="*/ 1782 w 1988"/>
                <a:gd name="T113" fmla="*/ 1484 h 1663"/>
                <a:gd name="T114" fmla="*/ 1761 w 1988"/>
                <a:gd name="T115" fmla="*/ 1607 h 1663"/>
                <a:gd name="T116" fmla="*/ 1732 w 1988"/>
                <a:gd name="T117" fmla="*/ 1595 h 1663"/>
                <a:gd name="T118" fmla="*/ 1763 w 1988"/>
                <a:gd name="T119" fmla="*/ 1557 h 1663"/>
                <a:gd name="T120" fmla="*/ 1725 w 1988"/>
                <a:gd name="T121" fmla="*/ 1519 h 1663"/>
                <a:gd name="T122" fmla="*/ 1790 w 1988"/>
                <a:gd name="T123" fmla="*/ 1607 h 1663"/>
                <a:gd name="T124" fmla="*/ 1717 w 1988"/>
                <a:gd name="T125" fmla="*/ 1595 h 16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988"/>
                <a:gd name="T190" fmla="*/ 0 h 1663"/>
                <a:gd name="T191" fmla="*/ 1988 w 1988"/>
                <a:gd name="T192" fmla="*/ 1663 h 16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988" h="1663">
                  <a:moveTo>
                    <a:pt x="886" y="710"/>
                  </a:moveTo>
                  <a:lnTo>
                    <a:pt x="882" y="712"/>
                  </a:lnTo>
                  <a:lnTo>
                    <a:pt x="882" y="714"/>
                  </a:lnTo>
                  <a:lnTo>
                    <a:pt x="863" y="710"/>
                  </a:lnTo>
                  <a:lnTo>
                    <a:pt x="868" y="708"/>
                  </a:lnTo>
                  <a:lnTo>
                    <a:pt x="868" y="705"/>
                  </a:lnTo>
                  <a:lnTo>
                    <a:pt x="866" y="706"/>
                  </a:lnTo>
                  <a:lnTo>
                    <a:pt x="857" y="693"/>
                  </a:lnTo>
                  <a:lnTo>
                    <a:pt x="865" y="701"/>
                  </a:lnTo>
                  <a:lnTo>
                    <a:pt x="880" y="699"/>
                  </a:lnTo>
                  <a:lnTo>
                    <a:pt x="876" y="697"/>
                  </a:lnTo>
                  <a:lnTo>
                    <a:pt x="884" y="685"/>
                  </a:lnTo>
                  <a:lnTo>
                    <a:pt x="886" y="680"/>
                  </a:lnTo>
                  <a:lnTo>
                    <a:pt x="899" y="683"/>
                  </a:lnTo>
                  <a:lnTo>
                    <a:pt x="891" y="676"/>
                  </a:lnTo>
                  <a:lnTo>
                    <a:pt x="888" y="678"/>
                  </a:lnTo>
                  <a:lnTo>
                    <a:pt x="888" y="670"/>
                  </a:lnTo>
                  <a:lnTo>
                    <a:pt x="893" y="660"/>
                  </a:lnTo>
                  <a:lnTo>
                    <a:pt x="897" y="660"/>
                  </a:lnTo>
                  <a:lnTo>
                    <a:pt x="893" y="664"/>
                  </a:lnTo>
                  <a:lnTo>
                    <a:pt x="901" y="657"/>
                  </a:lnTo>
                  <a:lnTo>
                    <a:pt x="914" y="657"/>
                  </a:lnTo>
                  <a:lnTo>
                    <a:pt x="930" y="610"/>
                  </a:lnTo>
                  <a:lnTo>
                    <a:pt x="936" y="607"/>
                  </a:lnTo>
                  <a:lnTo>
                    <a:pt x="938" y="603"/>
                  </a:lnTo>
                  <a:lnTo>
                    <a:pt x="943" y="603"/>
                  </a:lnTo>
                  <a:lnTo>
                    <a:pt x="939" y="599"/>
                  </a:lnTo>
                  <a:lnTo>
                    <a:pt x="936" y="605"/>
                  </a:lnTo>
                  <a:lnTo>
                    <a:pt x="932" y="603"/>
                  </a:lnTo>
                  <a:lnTo>
                    <a:pt x="936" y="599"/>
                  </a:lnTo>
                  <a:lnTo>
                    <a:pt x="936" y="591"/>
                  </a:lnTo>
                  <a:lnTo>
                    <a:pt x="955" y="585"/>
                  </a:lnTo>
                  <a:lnTo>
                    <a:pt x="959" y="582"/>
                  </a:lnTo>
                  <a:lnTo>
                    <a:pt x="976" y="584"/>
                  </a:lnTo>
                  <a:lnTo>
                    <a:pt x="966" y="582"/>
                  </a:lnTo>
                  <a:lnTo>
                    <a:pt x="968" y="574"/>
                  </a:lnTo>
                  <a:lnTo>
                    <a:pt x="966" y="580"/>
                  </a:lnTo>
                  <a:lnTo>
                    <a:pt x="959" y="578"/>
                  </a:lnTo>
                  <a:lnTo>
                    <a:pt x="945" y="584"/>
                  </a:lnTo>
                  <a:lnTo>
                    <a:pt x="941" y="587"/>
                  </a:lnTo>
                  <a:lnTo>
                    <a:pt x="934" y="585"/>
                  </a:lnTo>
                  <a:lnTo>
                    <a:pt x="932" y="591"/>
                  </a:lnTo>
                  <a:lnTo>
                    <a:pt x="928" y="587"/>
                  </a:lnTo>
                  <a:lnTo>
                    <a:pt x="932" y="597"/>
                  </a:lnTo>
                  <a:lnTo>
                    <a:pt x="920" y="607"/>
                  </a:lnTo>
                  <a:lnTo>
                    <a:pt x="913" y="601"/>
                  </a:lnTo>
                  <a:lnTo>
                    <a:pt x="907" y="603"/>
                  </a:lnTo>
                  <a:lnTo>
                    <a:pt x="886" y="593"/>
                  </a:lnTo>
                  <a:lnTo>
                    <a:pt x="865" y="572"/>
                  </a:lnTo>
                  <a:lnTo>
                    <a:pt x="868" y="562"/>
                  </a:lnTo>
                  <a:lnTo>
                    <a:pt x="874" y="562"/>
                  </a:lnTo>
                  <a:lnTo>
                    <a:pt x="870" y="549"/>
                  </a:lnTo>
                  <a:lnTo>
                    <a:pt x="874" y="534"/>
                  </a:lnTo>
                  <a:lnTo>
                    <a:pt x="878" y="530"/>
                  </a:lnTo>
                  <a:lnTo>
                    <a:pt x="872" y="528"/>
                  </a:lnTo>
                  <a:lnTo>
                    <a:pt x="868" y="514"/>
                  </a:lnTo>
                  <a:lnTo>
                    <a:pt x="870" y="509"/>
                  </a:lnTo>
                  <a:lnTo>
                    <a:pt x="874" y="513"/>
                  </a:lnTo>
                  <a:lnTo>
                    <a:pt x="880" y="509"/>
                  </a:lnTo>
                  <a:lnTo>
                    <a:pt x="870" y="503"/>
                  </a:lnTo>
                  <a:lnTo>
                    <a:pt x="868" y="495"/>
                  </a:lnTo>
                  <a:lnTo>
                    <a:pt x="890" y="499"/>
                  </a:lnTo>
                  <a:lnTo>
                    <a:pt x="893" y="493"/>
                  </a:lnTo>
                  <a:lnTo>
                    <a:pt x="901" y="495"/>
                  </a:lnTo>
                  <a:lnTo>
                    <a:pt x="903" y="489"/>
                  </a:lnTo>
                  <a:lnTo>
                    <a:pt x="903" y="495"/>
                  </a:lnTo>
                  <a:lnTo>
                    <a:pt x="911" y="497"/>
                  </a:lnTo>
                  <a:lnTo>
                    <a:pt x="905" y="499"/>
                  </a:lnTo>
                  <a:lnTo>
                    <a:pt x="905" y="503"/>
                  </a:lnTo>
                  <a:lnTo>
                    <a:pt x="913" y="514"/>
                  </a:lnTo>
                  <a:lnTo>
                    <a:pt x="909" y="522"/>
                  </a:lnTo>
                  <a:lnTo>
                    <a:pt x="895" y="524"/>
                  </a:lnTo>
                  <a:lnTo>
                    <a:pt x="922" y="524"/>
                  </a:lnTo>
                  <a:lnTo>
                    <a:pt x="924" y="530"/>
                  </a:lnTo>
                  <a:lnTo>
                    <a:pt x="914" y="539"/>
                  </a:lnTo>
                  <a:lnTo>
                    <a:pt x="930" y="543"/>
                  </a:lnTo>
                  <a:lnTo>
                    <a:pt x="934" y="537"/>
                  </a:lnTo>
                  <a:lnTo>
                    <a:pt x="936" y="539"/>
                  </a:lnTo>
                  <a:lnTo>
                    <a:pt x="926" y="520"/>
                  </a:lnTo>
                  <a:lnTo>
                    <a:pt x="939" y="528"/>
                  </a:lnTo>
                  <a:lnTo>
                    <a:pt x="936" y="520"/>
                  </a:lnTo>
                  <a:lnTo>
                    <a:pt x="941" y="518"/>
                  </a:lnTo>
                  <a:lnTo>
                    <a:pt x="926" y="518"/>
                  </a:lnTo>
                  <a:lnTo>
                    <a:pt x="909" y="503"/>
                  </a:lnTo>
                  <a:lnTo>
                    <a:pt x="911" y="497"/>
                  </a:lnTo>
                  <a:lnTo>
                    <a:pt x="907" y="489"/>
                  </a:lnTo>
                  <a:lnTo>
                    <a:pt x="905" y="488"/>
                  </a:lnTo>
                  <a:lnTo>
                    <a:pt x="903" y="488"/>
                  </a:lnTo>
                  <a:lnTo>
                    <a:pt x="899" y="486"/>
                  </a:lnTo>
                  <a:lnTo>
                    <a:pt x="899" y="484"/>
                  </a:lnTo>
                  <a:lnTo>
                    <a:pt x="899" y="480"/>
                  </a:lnTo>
                  <a:lnTo>
                    <a:pt x="918" y="484"/>
                  </a:lnTo>
                  <a:lnTo>
                    <a:pt x="913" y="476"/>
                  </a:lnTo>
                  <a:lnTo>
                    <a:pt x="907" y="478"/>
                  </a:lnTo>
                  <a:lnTo>
                    <a:pt x="907" y="470"/>
                  </a:lnTo>
                  <a:lnTo>
                    <a:pt x="916" y="468"/>
                  </a:lnTo>
                  <a:lnTo>
                    <a:pt x="916" y="465"/>
                  </a:lnTo>
                  <a:lnTo>
                    <a:pt x="914" y="468"/>
                  </a:lnTo>
                  <a:lnTo>
                    <a:pt x="911" y="470"/>
                  </a:lnTo>
                  <a:lnTo>
                    <a:pt x="907" y="461"/>
                  </a:lnTo>
                  <a:lnTo>
                    <a:pt x="914" y="463"/>
                  </a:lnTo>
                  <a:lnTo>
                    <a:pt x="918" y="459"/>
                  </a:lnTo>
                  <a:lnTo>
                    <a:pt x="916" y="457"/>
                  </a:lnTo>
                  <a:lnTo>
                    <a:pt x="922" y="459"/>
                  </a:lnTo>
                  <a:lnTo>
                    <a:pt x="924" y="455"/>
                  </a:lnTo>
                  <a:lnTo>
                    <a:pt x="938" y="459"/>
                  </a:lnTo>
                  <a:lnTo>
                    <a:pt x="949" y="455"/>
                  </a:lnTo>
                  <a:lnTo>
                    <a:pt x="926" y="455"/>
                  </a:lnTo>
                  <a:lnTo>
                    <a:pt x="916" y="457"/>
                  </a:lnTo>
                  <a:lnTo>
                    <a:pt x="914" y="461"/>
                  </a:lnTo>
                  <a:lnTo>
                    <a:pt x="907" y="461"/>
                  </a:lnTo>
                  <a:lnTo>
                    <a:pt x="905" y="465"/>
                  </a:lnTo>
                  <a:lnTo>
                    <a:pt x="899" y="468"/>
                  </a:lnTo>
                  <a:lnTo>
                    <a:pt x="895" y="461"/>
                  </a:lnTo>
                  <a:lnTo>
                    <a:pt x="901" y="451"/>
                  </a:lnTo>
                  <a:lnTo>
                    <a:pt x="905" y="451"/>
                  </a:lnTo>
                  <a:lnTo>
                    <a:pt x="901" y="441"/>
                  </a:lnTo>
                  <a:lnTo>
                    <a:pt x="905" y="434"/>
                  </a:lnTo>
                  <a:lnTo>
                    <a:pt x="911" y="436"/>
                  </a:lnTo>
                  <a:lnTo>
                    <a:pt x="914" y="432"/>
                  </a:lnTo>
                  <a:lnTo>
                    <a:pt x="913" y="428"/>
                  </a:lnTo>
                  <a:lnTo>
                    <a:pt x="903" y="424"/>
                  </a:lnTo>
                  <a:lnTo>
                    <a:pt x="907" y="417"/>
                  </a:lnTo>
                  <a:lnTo>
                    <a:pt x="914" y="411"/>
                  </a:lnTo>
                  <a:lnTo>
                    <a:pt x="911" y="417"/>
                  </a:lnTo>
                  <a:lnTo>
                    <a:pt x="924" y="424"/>
                  </a:lnTo>
                  <a:lnTo>
                    <a:pt x="920" y="415"/>
                  </a:lnTo>
                  <a:lnTo>
                    <a:pt x="922" y="407"/>
                  </a:lnTo>
                  <a:lnTo>
                    <a:pt x="938" y="420"/>
                  </a:lnTo>
                  <a:lnTo>
                    <a:pt x="941" y="407"/>
                  </a:lnTo>
                  <a:lnTo>
                    <a:pt x="951" y="401"/>
                  </a:lnTo>
                  <a:lnTo>
                    <a:pt x="989" y="395"/>
                  </a:lnTo>
                  <a:lnTo>
                    <a:pt x="995" y="401"/>
                  </a:lnTo>
                  <a:lnTo>
                    <a:pt x="993" y="405"/>
                  </a:lnTo>
                  <a:lnTo>
                    <a:pt x="997" y="413"/>
                  </a:lnTo>
                  <a:lnTo>
                    <a:pt x="989" y="413"/>
                  </a:lnTo>
                  <a:lnTo>
                    <a:pt x="997" y="415"/>
                  </a:lnTo>
                  <a:lnTo>
                    <a:pt x="997" y="409"/>
                  </a:lnTo>
                  <a:lnTo>
                    <a:pt x="1001" y="407"/>
                  </a:lnTo>
                  <a:lnTo>
                    <a:pt x="993" y="405"/>
                  </a:lnTo>
                  <a:lnTo>
                    <a:pt x="999" y="401"/>
                  </a:lnTo>
                  <a:lnTo>
                    <a:pt x="997" y="399"/>
                  </a:lnTo>
                  <a:lnTo>
                    <a:pt x="1018" y="399"/>
                  </a:lnTo>
                  <a:lnTo>
                    <a:pt x="1003" y="397"/>
                  </a:lnTo>
                  <a:lnTo>
                    <a:pt x="1009" y="386"/>
                  </a:lnTo>
                  <a:lnTo>
                    <a:pt x="1012" y="388"/>
                  </a:lnTo>
                  <a:lnTo>
                    <a:pt x="1012" y="384"/>
                  </a:lnTo>
                  <a:lnTo>
                    <a:pt x="1028" y="378"/>
                  </a:lnTo>
                  <a:lnTo>
                    <a:pt x="1037" y="388"/>
                  </a:lnTo>
                  <a:lnTo>
                    <a:pt x="1037" y="374"/>
                  </a:lnTo>
                  <a:lnTo>
                    <a:pt x="1047" y="374"/>
                  </a:lnTo>
                  <a:lnTo>
                    <a:pt x="1057" y="378"/>
                  </a:lnTo>
                  <a:lnTo>
                    <a:pt x="1064" y="392"/>
                  </a:lnTo>
                  <a:lnTo>
                    <a:pt x="1062" y="397"/>
                  </a:lnTo>
                  <a:lnTo>
                    <a:pt x="1060" y="399"/>
                  </a:lnTo>
                  <a:lnTo>
                    <a:pt x="1064" y="401"/>
                  </a:lnTo>
                  <a:lnTo>
                    <a:pt x="1049" y="403"/>
                  </a:lnTo>
                  <a:lnTo>
                    <a:pt x="1062" y="403"/>
                  </a:lnTo>
                  <a:lnTo>
                    <a:pt x="1064" y="413"/>
                  </a:lnTo>
                  <a:lnTo>
                    <a:pt x="1072" y="417"/>
                  </a:lnTo>
                  <a:lnTo>
                    <a:pt x="1093" y="417"/>
                  </a:lnTo>
                  <a:lnTo>
                    <a:pt x="1097" y="417"/>
                  </a:lnTo>
                  <a:lnTo>
                    <a:pt x="1118" y="413"/>
                  </a:lnTo>
                  <a:lnTo>
                    <a:pt x="1120" y="407"/>
                  </a:lnTo>
                  <a:lnTo>
                    <a:pt x="1124" y="418"/>
                  </a:lnTo>
                  <a:lnTo>
                    <a:pt x="1118" y="418"/>
                  </a:lnTo>
                  <a:lnTo>
                    <a:pt x="1149" y="438"/>
                  </a:lnTo>
                  <a:lnTo>
                    <a:pt x="1170" y="434"/>
                  </a:lnTo>
                  <a:lnTo>
                    <a:pt x="1178" y="426"/>
                  </a:lnTo>
                  <a:lnTo>
                    <a:pt x="1185" y="411"/>
                  </a:lnTo>
                  <a:lnTo>
                    <a:pt x="1193" y="399"/>
                  </a:lnTo>
                  <a:lnTo>
                    <a:pt x="1195" y="384"/>
                  </a:lnTo>
                  <a:lnTo>
                    <a:pt x="1197" y="384"/>
                  </a:lnTo>
                  <a:lnTo>
                    <a:pt x="1187" y="376"/>
                  </a:lnTo>
                  <a:lnTo>
                    <a:pt x="1199" y="370"/>
                  </a:lnTo>
                  <a:lnTo>
                    <a:pt x="1208" y="382"/>
                  </a:lnTo>
                  <a:lnTo>
                    <a:pt x="1208" y="378"/>
                  </a:lnTo>
                  <a:lnTo>
                    <a:pt x="1218" y="380"/>
                  </a:lnTo>
                  <a:lnTo>
                    <a:pt x="1224" y="374"/>
                  </a:lnTo>
                  <a:lnTo>
                    <a:pt x="1226" y="353"/>
                  </a:lnTo>
                  <a:lnTo>
                    <a:pt x="1231" y="357"/>
                  </a:lnTo>
                  <a:lnTo>
                    <a:pt x="1226" y="351"/>
                  </a:lnTo>
                  <a:lnTo>
                    <a:pt x="1214" y="357"/>
                  </a:lnTo>
                  <a:lnTo>
                    <a:pt x="1206" y="355"/>
                  </a:lnTo>
                  <a:lnTo>
                    <a:pt x="1204" y="345"/>
                  </a:lnTo>
                  <a:lnTo>
                    <a:pt x="1204" y="349"/>
                  </a:lnTo>
                  <a:lnTo>
                    <a:pt x="1197" y="349"/>
                  </a:lnTo>
                  <a:lnTo>
                    <a:pt x="1191" y="344"/>
                  </a:lnTo>
                  <a:lnTo>
                    <a:pt x="1168" y="344"/>
                  </a:lnTo>
                  <a:lnTo>
                    <a:pt x="1158" y="349"/>
                  </a:lnTo>
                  <a:lnTo>
                    <a:pt x="1153" y="349"/>
                  </a:lnTo>
                  <a:lnTo>
                    <a:pt x="1156" y="340"/>
                  </a:lnTo>
                  <a:lnTo>
                    <a:pt x="1160" y="340"/>
                  </a:lnTo>
                  <a:lnTo>
                    <a:pt x="1156" y="330"/>
                  </a:lnTo>
                  <a:lnTo>
                    <a:pt x="1160" y="322"/>
                  </a:lnTo>
                  <a:lnTo>
                    <a:pt x="1151" y="321"/>
                  </a:lnTo>
                  <a:lnTo>
                    <a:pt x="1156" y="332"/>
                  </a:lnTo>
                  <a:lnTo>
                    <a:pt x="1147" y="336"/>
                  </a:lnTo>
                  <a:lnTo>
                    <a:pt x="1145" y="317"/>
                  </a:lnTo>
                  <a:lnTo>
                    <a:pt x="1126" y="296"/>
                  </a:lnTo>
                  <a:lnTo>
                    <a:pt x="1112" y="294"/>
                  </a:lnTo>
                  <a:lnTo>
                    <a:pt x="1116" y="292"/>
                  </a:lnTo>
                  <a:lnTo>
                    <a:pt x="1108" y="288"/>
                  </a:lnTo>
                  <a:lnTo>
                    <a:pt x="1108" y="284"/>
                  </a:lnTo>
                  <a:lnTo>
                    <a:pt x="1105" y="290"/>
                  </a:lnTo>
                  <a:lnTo>
                    <a:pt x="1110" y="292"/>
                  </a:lnTo>
                  <a:lnTo>
                    <a:pt x="1101" y="288"/>
                  </a:lnTo>
                  <a:lnTo>
                    <a:pt x="1082" y="248"/>
                  </a:lnTo>
                  <a:lnTo>
                    <a:pt x="1083" y="234"/>
                  </a:lnTo>
                  <a:lnTo>
                    <a:pt x="1095" y="228"/>
                  </a:lnTo>
                  <a:lnTo>
                    <a:pt x="1093" y="215"/>
                  </a:lnTo>
                  <a:lnTo>
                    <a:pt x="1097" y="201"/>
                  </a:lnTo>
                  <a:lnTo>
                    <a:pt x="1101" y="196"/>
                  </a:lnTo>
                  <a:lnTo>
                    <a:pt x="1106" y="194"/>
                  </a:lnTo>
                  <a:lnTo>
                    <a:pt x="1097" y="200"/>
                  </a:lnTo>
                  <a:lnTo>
                    <a:pt x="1101" y="207"/>
                  </a:lnTo>
                  <a:lnTo>
                    <a:pt x="1105" y="211"/>
                  </a:lnTo>
                  <a:lnTo>
                    <a:pt x="1110" y="209"/>
                  </a:lnTo>
                  <a:lnTo>
                    <a:pt x="1112" y="205"/>
                  </a:lnTo>
                  <a:lnTo>
                    <a:pt x="1118" y="207"/>
                  </a:lnTo>
                  <a:lnTo>
                    <a:pt x="1124" y="215"/>
                  </a:lnTo>
                  <a:lnTo>
                    <a:pt x="1116" y="196"/>
                  </a:lnTo>
                  <a:lnTo>
                    <a:pt x="1101" y="171"/>
                  </a:lnTo>
                  <a:lnTo>
                    <a:pt x="1097" y="148"/>
                  </a:lnTo>
                  <a:lnTo>
                    <a:pt x="1101" y="140"/>
                  </a:lnTo>
                  <a:lnTo>
                    <a:pt x="1112" y="142"/>
                  </a:lnTo>
                  <a:lnTo>
                    <a:pt x="1105" y="142"/>
                  </a:lnTo>
                  <a:lnTo>
                    <a:pt x="1101" y="144"/>
                  </a:lnTo>
                  <a:lnTo>
                    <a:pt x="1110" y="146"/>
                  </a:lnTo>
                  <a:lnTo>
                    <a:pt x="1118" y="152"/>
                  </a:lnTo>
                  <a:lnTo>
                    <a:pt x="1120" y="148"/>
                  </a:lnTo>
                  <a:lnTo>
                    <a:pt x="1131" y="148"/>
                  </a:lnTo>
                  <a:lnTo>
                    <a:pt x="1137" y="155"/>
                  </a:lnTo>
                  <a:lnTo>
                    <a:pt x="1145" y="157"/>
                  </a:lnTo>
                  <a:lnTo>
                    <a:pt x="1145" y="152"/>
                  </a:lnTo>
                  <a:lnTo>
                    <a:pt x="1151" y="155"/>
                  </a:lnTo>
                  <a:lnTo>
                    <a:pt x="1156" y="153"/>
                  </a:lnTo>
                  <a:lnTo>
                    <a:pt x="1174" y="157"/>
                  </a:lnTo>
                  <a:lnTo>
                    <a:pt x="1181" y="173"/>
                  </a:lnTo>
                  <a:lnTo>
                    <a:pt x="1191" y="178"/>
                  </a:lnTo>
                  <a:lnTo>
                    <a:pt x="1185" y="165"/>
                  </a:lnTo>
                  <a:lnTo>
                    <a:pt x="1195" y="161"/>
                  </a:lnTo>
                  <a:lnTo>
                    <a:pt x="1216" y="169"/>
                  </a:lnTo>
                  <a:lnTo>
                    <a:pt x="1216" y="175"/>
                  </a:lnTo>
                  <a:lnTo>
                    <a:pt x="1233" y="173"/>
                  </a:lnTo>
                  <a:lnTo>
                    <a:pt x="1243" y="178"/>
                  </a:lnTo>
                  <a:lnTo>
                    <a:pt x="1254" y="188"/>
                  </a:lnTo>
                  <a:lnTo>
                    <a:pt x="1260" y="198"/>
                  </a:lnTo>
                  <a:lnTo>
                    <a:pt x="1252" y="190"/>
                  </a:lnTo>
                  <a:lnTo>
                    <a:pt x="1254" y="198"/>
                  </a:lnTo>
                  <a:lnTo>
                    <a:pt x="1243" y="201"/>
                  </a:lnTo>
                  <a:lnTo>
                    <a:pt x="1237" y="209"/>
                  </a:lnTo>
                  <a:lnTo>
                    <a:pt x="1224" y="207"/>
                  </a:lnTo>
                  <a:lnTo>
                    <a:pt x="1231" y="211"/>
                  </a:lnTo>
                  <a:lnTo>
                    <a:pt x="1227" y="219"/>
                  </a:lnTo>
                  <a:lnTo>
                    <a:pt x="1229" y="226"/>
                  </a:lnTo>
                  <a:lnTo>
                    <a:pt x="1254" y="246"/>
                  </a:lnTo>
                  <a:lnTo>
                    <a:pt x="1249" y="253"/>
                  </a:lnTo>
                  <a:lnTo>
                    <a:pt x="1266" y="261"/>
                  </a:lnTo>
                  <a:lnTo>
                    <a:pt x="1270" y="274"/>
                  </a:lnTo>
                  <a:lnTo>
                    <a:pt x="1270" y="273"/>
                  </a:lnTo>
                  <a:lnTo>
                    <a:pt x="1277" y="271"/>
                  </a:lnTo>
                  <a:lnTo>
                    <a:pt x="1275" y="269"/>
                  </a:lnTo>
                  <a:lnTo>
                    <a:pt x="1293" y="263"/>
                  </a:lnTo>
                  <a:lnTo>
                    <a:pt x="1302" y="276"/>
                  </a:lnTo>
                  <a:lnTo>
                    <a:pt x="1295" y="282"/>
                  </a:lnTo>
                  <a:lnTo>
                    <a:pt x="1293" y="280"/>
                  </a:lnTo>
                  <a:lnTo>
                    <a:pt x="1297" y="282"/>
                  </a:lnTo>
                  <a:lnTo>
                    <a:pt x="1304" y="276"/>
                  </a:lnTo>
                  <a:lnTo>
                    <a:pt x="1306" y="269"/>
                  </a:lnTo>
                  <a:lnTo>
                    <a:pt x="1297" y="251"/>
                  </a:lnTo>
                  <a:lnTo>
                    <a:pt x="1289" y="249"/>
                  </a:lnTo>
                  <a:lnTo>
                    <a:pt x="1285" y="255"/>
                  </a:lnTo>
                  <a:lnTo>
                    <a:pt x="1283" y="255"/>
                  </a:lnTo>
                  <a:lnTo>
                    <a:pt x="1285" y="249"/>
                  </a:lnTo>
                  <a:lnTo>
                    <a:pt x="1295" y="246"/>
                  </a:lnTo>
                  <a:lnTo>
                    <a:pt x="1299" y="238"/>
                  </a:lnTo>
                  <a:lnTo>
                    <a:pt x="1300" y="221"/>
                  </a:lnTo>
                  <a:lnTo>
                    <a:pt x="1297" y="213"/>
                  </a:lnTo>
                  <a:lnTo>
                    <a:pt x="1300" y="203"/>
                  </a:lnTo>
                  <a:lnTo>
                    <a:pt x="1310" y="200"/>
                  </a:lnTo>
                  <a:lnTo>
                    <a:pt x="1314" y="203"/>
                  </a:lnTo>
                  <a:lnTo>
                    <a:pt x="1310" y="223"/>
                  </a:lnTo>
                  <a:lnTo>
                    <a:pt x="1302" y="228"/>
                  </a:lnTo>
                  <a:lnTo>
                    <a:pt x="1302" y="251"/>
                  </a:lnTo>
                  <a:lnTo>
                    <a:pt x="1316" y="255"/>
                  </a:lnTo>
                  <a:lnTo>
                    <a:pt x="1316" y="273"/>
                  </a:lnTo>
                  <a:lnTo>
                    <a:pt x="1331" y="286"/>
                  </a:lnTo>
                  <a:lnTo>
                    <a:pt x="1339" y="278"/>
                  </a:lnTo>
                  <a:lnTo>
                    <a:pt x="1341" y="271"/>
                  </a:lnTo>
                  <a:lnTo>
                    <a:pt x="1347" y="271"/>
                  </a:lnTo>
                  <a:lnTo>
                    <a:pt x="1335" y="267"/>
                  </a:lnTo>
                  <a:lnTo>
                    <a:pt x="1331" y="255"/>
                  </a:lnTo>
                  <a:lnTo>
                    <a:pt x="1323" y="249"/>
                  </a:lnTo>
                  <a:lnTo>
                    <a:pt x="1316" y="253"/>
                  </a:lnTo>
                  <a:lnTo>
                    <a:pt x="1308" y="248"/>
                  </a:lnTo>
                  <a:lnTo>
                    <a:pt x="1310" y="226"/>
                  </a:lnTo>
                  <a:lnTo>
                    <a:pt x="1322" y="219"/>
                  </a:lnTo>
                  <a:lnTo>
                    <a:pt x="1333" y="221"/>
                  </a:lnTo>
                  <a:lnTo>
                    <a:pt x="1329" y="209"/>
                  </a:lnTo>
                  <a:lnTo>
                    <a:pt x="1318" y="203"/>
                  </a:lnTo>
                  <a:lnTo>
                    <a:pt x="1320" y="198"/>
                  </a:lnTo>
                  <a:lnTo>
                    <a:pt x="1316" y="201"/>
                  </a:lnTo>
                  <a:lnTo>
                    <a:pt x="1312" y="200"/>
                  </a:lnTo>
                  <a:lnTo>
                    <a:pt x="1323" y="192"/>
                  </a:lnTo>
                  <a:lnTo>
                    <a:pt x="1323" y="190"/>
                  </a:lnTo>
                  <a:lnTo>
                    <a:pt x="1310" y="196"/>
                  </a:lnTo>
                  <a:lnTo>
                    <a:pt x="1289" y="163"/>
                  </a:lnTo>
                  <a:lnTo>
                    <a:pt x="1300" y="146"/>
                  </a:lnTo>
                  <a:lnTo>
                    <a:pt x="1308" y="130"/>
                  </a:lnTo>
                  <a:lnTo>
                    <a:pt x="1308" y="98"/>
                  </a:lnTo>
                  <a:lnTo>
                    <a:pt x="1308" y="73"/>
                  </a:lnTo>
                  <a:lnTo>
                    <a:pt x="1306" y="69"/>
                  </a:lnTo>
                  <a:lnTo>
                    <a:pt x="1300" y="52"/>
                  </a:lnTo>
                  <a:lnTo>
                    <a:pt x="1302" y="34"/>
                  </a:lnTo>
                  <a:lnTo>
                    <a:pt x="1295" y="17"/>
                  </a:lnTo>
                  <a:lnTo>
                    <a:pt x="1308" y="27"/>
                  </a:lnTo>
                  <a:lnTo>
                    <a:pt x="1310" y="23"/>
                  </a:lnTo>
                  <a:lnTo>
                    <a:pt x="1322" y="19"/>
                  </a:lnTo>
                  <a:lnTo>
                    <a:pt x="1329" y="11"/>
                  </a:lnTo>
                  <a:lnTo>
                    <a:pt x="1339" y="0"/>
                  </a:lnTo>
                  <a:lnTo>
                    <a:pt x="1385" y="38"/>
                  </a:lnTo>
                  <a:lnTo>
                    <a:pt x="1414" y="42"/>
                  </a:lnTo>
                  <a:lnTo>
                    <a:pt x="1439" y="34"/>
                  </a:lnTo>
                  <a:lnTo>
                    <a:pt x="1429" y="40"/>
                  </a:lnTo>
                  <a:lnTo>
                    <a:pt x="1439" y="36"/>
                  </a:lnTo>
                  <a:lnTo>
                    <a:pt x="1450" y="27"/>
                  </a:lnTo>
                  <a:lnTo>
                    <a:pt x="1450" y="23"/>
                  </a:lnTo>
                  <a:lnTo>
                    <a:pt x="1460" y="21"/>
                  </a:lnTo>
                  <a:lnTo>
                    <a:pt x="1462" y="17"/>
                  </a:lnTo>
                  <a:lnTo>
                    <a:pt x="1466" y="15"/>
                  </a:lnTo>
                  <a:lnTo>
                    <a:pt x="1519" y="4"/>
                  </a:lnTo>
                  <a:lnTo>
                    <a:pt x="1521" y="11"/>
                  </a:lnTo>
                  <a:lnTo>
                    <a:pt x="1517" y="8"/>
                  </a:lnTo>
                  <a:lnTo>
                    <a:pt x="1517" y="11"/>
                  </a:lnTo>
                  <a:lnTo>
                    <a:pt x="1512" y="9"/>
                  </a:lnTo>
                  <a:lnTo>
                    <a:pt x="1506" y="9"/>
                  </a:lnTo>
                  <a:lnTo>
                    <a:pt x="1517" y="15"/>
                  </a:lnTo>
                  <a:lnTo>
                    <a:pt x="1523" y="13"/>
                  </a:lnTo>
                  <a:lnTo>
                    <a:pt x="1540" y="25"/>
                  </a:lnTo>
                  <a:lnTo>
                    <a:pt x="1540" y="21"/>
                  </a:lnTo>
                  <a:lnTo>
                    <a:pt x="1575" y="21"/>
                  </a:lnTo>
                  <a:lnTo>
                    <a:pt x="1579" y="25"/>
                  </a:lnTo>
                  <a:lnTo>
                    <a:pt x="1577" y="29"/>
                  </a:lnTo>
                  <a:lnTo>
                    <a:pt x="1567" y="29"/>
                  </a:lnTo>
                  <a:lnTo>
                    <a:pt x="1573" y="33"/>
                  </a:lnTo>
                  <a:lnTo>
                    <a:pt x="1560" y="38"/>
                  </a:lnTo>
                  <a:lnTo>
                    <a:pt x="1565" y="40"/>
                  </a:lnTo>
                  <a:lnTo>
                    <a:pt x="1560" y="54"/>
                  </a:lnTo>
                  <a:lnTo>
                    <a:pt x="1569" y="38"/>
                  </a:lnTo>
                  <a:lnTo>
                    <a:pt x="1577" y="34"/>
                  </a:lnTo>
                  <a:lnTo>
                    <a:pt x="1579" y="38"/>
                  </a:lnTo>
                  <a:lnTo>
                    <a:pt x="1590" y="42"/>
                  </a:lnTo>
                  <a:lnTo>
                    <a:pt x="1579" y="36"/>
                  </a:lnTo>
                  <a:lnTo>
                    <a:pt x="1583" y="23"/>
                  </a:lnTo>
                  <a:lnTo>
                    <a:pt x="1577" y="21"/>
                  </a:lnTo>
                  <a:lnTo>
                    <a:pt x="1598" y="17"/>
                  </a:lnTo>
                  <a:lnTo>
                    <a:pt x="1613" y="21"/>
                  </a:lnTo>
                  <a:lnTo>
                    <a:pt x="1606" y="19"/>
                  </a:lnTo>
                  <a:lnTo>
                    <a:pt x="1610" y="25"/>
                  </a:lnTo>
                  <a:lnTo>
                    <a:pt x="1602" y="23"/>
                  </a:lnTo>
                  <a:lnTo>
                    <a:pt x="1600" y="33"/>
                  </a:lnTo>
                  <a:lnTo>
                    <a:pt x="1604" y="27"/>
                  </a:lnTo>
                  <a:lnTo>
                    <a:pt x="1610" y="31"/>
                  </a:lnTo>
                  <a:lnTo>
                    <a:pt x="1611" y="27"/>
                  </a:lnTo>
                  <a:lnTo>
                    <a:pt x="1619" y="36"/>
                  </a:lnTo>
                  <a:lnTo>
                    <a:pt x="1627" y="40"/>
                  </a:lnTo>
                  <a:lnTo>
                    <a:pt x="1625" y="36"/>
                  </a:lnTo>
                  <a:lnTo>
                    <a:pt x="1640" y="48"/>
                  </a:lnTo>
                  <a:lnTo>
                    <a:pt x="1665" y="46"/>
                  </a:lnTo>
                  <a:lnTo>
                    <a:pt x="1688" y="36"/>
                  </a:lnTo>
                  <a:lnTo>
                    <a:pt x="1702" y="36"/>
                  </a:lnTo>
                  <a:lnTo>
                    <a:pt x="1702" y="40"/>
                  </a:lnTo>
                  <a:lnTo>
                    <a:pt x="1696" y="38"/>
                  </a:lnTo>
                  <a:lnTo>
                    <a:pt x="1694" y="46"/>
                  </a:lnTo>
                  <a:lnTo>
                    <a:pt x="1702" y="54"/>
                  </a:lnTo>
                  <a:lnTo>
                    <a:pt x="1700" y="57"/>
                  </a:lnTo>
                  <a:lnTo>
                    <a:pt x="1698" y="59"/>
                  </a:lnTo>
                  <a:lnTo>
                    <a:pt x="1704" y="57"/>
                  </a:lnTo>
                  <a:lnTo>
                    <a:pt x="1708" y="67"/>
                  </a:lnTo>
                  <a:lnTo>
                    <a:pt x="1708" y="73"/>
                  </a:lnTo>
                  <a:lnTo>
                    <a:pt x="1696" y="77"/>
                  </a:lnTo>
                  <a:lnTo>
                    <a:pt x="1681" y="75"/>
                  </a:lnTo>
                  <a:lnTo>
                    <a:pt x="1684" y="81"/>
                  </a:lnTo>
                  <a:lnTo>
                    <a:pt x="1677" y="90"/>
                  </a:lnTo>
                  <a:lnTo>
                    <a:pt x="1679" y="90"/>
                  </a:lnTo>
                  <a:lnTo>
                    <a:pt x="1683" y="86"/>
                  </a:lnTo>
                  <a:lnTo>
                    <a:pt x="1690" y="90"/>
                  </a:lnTo>
                  <a:lnTo>
                    <a:pt x="1696" y="86"/>
                  </a:lnTo>
                  <a:lnTo>
                    <a:pt x="1704" y="82"/>
                  </a:lnTo>
                  <a:lnTo>
                    <a:pt x="1708" y="88"/>
                  </a:lnTo>
                  <a:lnTo>
                    <a:pt x="1711" y="79"/>
                  </a:lnTo>
                  <a:lnTo>
                    <a:pt x="1715" y="82"/>
                  </a:lnTo>
                  <a:lnTo>
                    <a:pt x="1719" y="79"/>
                  </a:lnTo>
                  <a:lnTo>
                    <a:pt x="1719" y="81"/>
                  </a:lnTo>
                  <a:lnTo>
                    <a:pt x="1711" y="88"/>
                  </a:lnTo>
                  <a:lnTo>
                    <a:pt x="1713" y="88"/>
                  </a:lnTo>
                  <a:lnTo>
                    <a:pt x="1719" y="82"/>
                  </a:lnTo>
                  <a:lnTo>
                    <a:pt x="1723" y="96"/>
                  </a:lnTo>
                  <a:lnTo>
                    <a:pt x="1715" y="104"/>
                  </a:lnTo>
                  <a:lnTo>
                    <a:pt x="1709" y="104"/>
                  </a:lnTo>
                  <a:lnTo>
                    <a:pt x="1719" y="121"/>
                  </a:lnTo>
                  <a:lnTo>
                    <a:pt x="1731" y="117"/>
                  </a:lnTo>
                  <a:lnTo>
                    <a:pt x="1748" y="127"/>
                  </a:lnTo>
                  <a:lnTo>
                    <a:pt x="1756" y="138"/>
                  </a:lnTo>
                  <a:lnTo>
                    <a:pt x="1754" y="146"/>
                  </a:lnTo>
                  <a:lnTo>
                    <a:pt x="1757" y="142"/>
                  </a:lnTo>
                  <a:lnTo>
                    <a:pt x="1757" y="140"/>
                  </a:lnTo>
                  <a:lnTo>
                    <a:pt x="1763" y="146"/>
                  </a:lnTo>
                  <a:lnTo>
                    <a:pt x="1765" y="153"/>
                  </a:lnTo>
                  <a:lnTo>
                    <a:pt x="1754" y="157"/>
                  </a:lnTo>
                  <a:lnTo>
                    <a:pt x="1750" y="161"/>
                  </a:lnTo>
                  <a:lnTo>
                    <a:pt x="1757" y="173"/>
                  </a:lnTo>
                  <a:lnTo>
                    <a:pt x="1742" y="165"/>
                  </a:lnTo>
                  <a:lnTo>
                    <a:pt x="1763" y="180"/>
                  </a:lnTo>
                  <a:lnTo>
                    <a:pt x="1757" y="180"/>
                  </a:lnTo>
                  <a:lnTo>
                    <a:pt x="1759" y="184"/>
                  </a:lnTo>
                  <a:lnTo>
                    <a:pt x="1752" y="184"/>
                  </a:lnTo>
                  <a:lnTo>
                    <a:pt x="1765" y="201"/>
                  </a:lnTo>
                  <a:lnTo>
                    <a:pt x="1767" y="201"/>
                  </a:lnTo>
                  <a:lnTo>
                    <a:pt x="1769" y="198"/>
                  </a:lnTo>
                  <a:lnTo>
                    <a:pt x="1782" y="200"/>
                  </a:lnTo>
                  <a:lnTo>
                    <a:pt x="1792" y="209"/>
                  </a:lnTo>
                  <a:lnTo>
                    <a:pt x="1788" y="213"/>
                  </a:lnTo>
                  <a:lnTo>
                    <a:pt x="1805" y="215"/>
                  </a:lnTo>
                  <a:lnTo>
                    <a:pt x="1815" y="221"/>
                  </a:lnTo>
                  <a:lnTo>
                    <a:pt x="1830" y="244"/>
                  </a:lnTo>
                  <a:lnTo>
                    <a:pt x="1828" y="253"/>
                  </a:lnTo>
                  <a:lnTo>
                    <a:pt x="1838" y="253"/>
                  </a:lnTo>
                  <a:lnTo>
                    <a:pt x="1844" y="263"/>
                  </a:lnTo>
                  <a:lnTo>
                    <a:pt x="1844" y="274"/>
                  </a:lnTo>
                  <a:lnTo>
                    <a:pt x="1888" y="307"/>
                  </a:lnTo>
                  <a:lnTo>
                    <a:pt x="1888" y="319"/>
                  </a:lnTo>
                  <a:lnTo>
                    <a:pt x="1900" y="336"/>
                  </a:lnTo>
                  <a:lnTo>
                    <a:pt x="1926" y="342"/>
                  </a:lnTo>
                  <a:lnTo>
                    <a:pt x="1923" y="349"/>
                  </a:lnTo>
                  <a:lnTo>
                    <a:pt x="1926" y="345"/>
                  </a:lnTo>
                  <a:lnTo>
                    <a:pt x="1928" y="342"/>
                  </a:lnTo>
                  <a:lnTo>
                    <a:pt x="1936" y="344"/>
                  </a:lnTo>
                  <a:lnTo>
                    <a:pt x="1948" y="351"/>
                  </a:lnTo>
                  <a:lnTo>
                    <a:pt x="1946" y="357"/>
                  </a:lnTo>
                  <a:lnTo>
                    <a:pt x="1949" y="351"/>
                  </a:lnTo>
                  <a:lnTo>
                    <a:pt x="1963" y="370"/>
                  </a:lnTo>
                  <a:lnTo>
                    <a:pt x="1963" y="386"/>
                  </a:lnTo>
                  <a:lnTo>
                    <a:pt x="1974" y="399"/>
                  </a:lnTo>
                  <a:lnTo>
                    <a:pt x="1978" y="415"/>
                  </a:lnTo>
                  <a:lnTo>
                    <a:pt x="1980" y="418"/>
                  </a:lnTo>
                  <a:lnTo>
                    <a:pt x="1984" y="415"/>
                  </a:lnTo>
                  <a:lnTo>
                    <a:pt x="1982" y="413"/>
                  </a:lnTo>
                  <a:lnTo>
                    <a:pt x="1988" y="420"/>
                  </a:lnTo>
                  <a:lnTo>
                    <a:pt x="1936" y="513"/>
                  </a:lnTo>
                  <a:lnTo>
                    <a:pt x="1828" y="701"/>
                  </a:lnTo>
                  <a:lnTo>
                    <a:pt x="1671" y="981"/>
                  </a:lnTo>
                  <a:lnTo>
                    <a:pt x="1610" y="1090"/>
                  </a:lnTo>
                  <a:lnTo>
                    <a:pt x="1621" y="1104"/>
                  </a:lnTo>
                  <a:lnTo>
                    <a:pt x="1627" y="1100"/>
                  </a:lnTo>
                  <a:lnTo>
                    <a:pt x="1638" y="1117"/>
                  </a:lnTo>
                  <a:lnTo>
                    <a:pt x="1656" y="1112"/>
                  </a:lnTo>
                  <a:lnTo>
                    <a:pt x="1677" y="1123"/>
                  </a:lnTo>
                  <a:lnTo>
                    <a:pt x="1661" y="1138"/>
                  </a:lnTo>
                  <a:lnTo>
                    <a:pt x="1673" y="1162"/>
                  </a:lnTo>
                  <a:lnTo>
                    <a:pt x="1671" y="1171"/>
                  </a:lnTo>
                  <a:lnTo>
                    <a:pt x="1686" y="1227"/>
                  </a:lnTo>
                  <a:lnTo>
                    <a:pt x="1681" y="1252"/>
                  </a:lnTo>
                  <a:lnTo>
                    <a:pt x="1713" y="1246"/>
                  </a:lnTo>
                  <a:lnTo>
                    <a:pt x="1721" y="1252"/>
                  </a:lnTo>
                  <a:lnTo>
                    <a:pt x="1727" y="1246"/>
                  </a:lnTo>
                  <a:lnTo>
                    <a:pt x="1729" y="1244"/>
                  </a:lnTo>
                  <a:lnTo>
                    <a:pt x="1736" y="1231"/>
                  </a:lnTo>
                  <a:lnTo>
                    <a:pt x="1746" y="1233"/>
                  </a:lnTo>
                  <a:lnTo>
                    <a:pt x="1744" y="1225"/>
                  </a:lnTo>
                  <a:lnTo>
                    <a:pt x="1771" y="1225"/>
                  </a:lnTo>
                  <a:lnTo>
                    <a:pt x="1782" y="1225"/>
                  </a:lnTo>
                  <a:lnTo>
                    <a:pt x="1790" y="1250"/>
                  </a:lnTo>
                  <a:lnTo>
                    <a:pt x="1786" y="1258"/>
                  </a:lnTo>
                  <a:lnTo>
                    <a:pt x="1782" y="1259"/>
                  </a:lnTo>
                  <a:lnTo>
                    <a:pt x="1786" y="1263"/>
                  </a:lnTo>
                  <a:lnTo>
                    <a:pt x="1784" y="1265"/>
                  </a:lnTo>
                  <a:lnTo>
                    <a:pt x="1782" y="1271"/>
                  </a:lnTo>
                  <a:lnTo>
                    <a:pt x="1792" y="1279"/>
                  </a:lnTo>
                  <a:lnTo>
                    <a:pt x="1792" y="1288"/>
                  </a:lnTo>
                  <a:lnTo>
                    <a:pt x="1796" y="1290"/>
                  </a:lnTo>
                  <a:lnTo>
                    <a:pt x="1796" y="1304"/>
                  </a:lnTo>
                  <a:lnTo>
                    <a:pt x="1794" y="1313"/>
                  </a:lnTo>
                  <a:lnTo>
                    <a:pt x="1805" y="1330"/>
                  </a:lnTo>
                  <a:lnTo>
                    <a:pt x="1811" y="1355"/>
                  </a:lnTo>
                  <a:lnTo>
                    <a:pt x="1809" y="1369"/>
                  </a:lnTo>
                  <a:lnTo>
                    <a:pt x="1811" y="1380"/>
                  </a:lnTo>
                  <a:lnTo>
                    <a:pt x="1811" y="1382"/>
                  </a:lnTo>
                  <a:lnTo>
                    <a:pt x="1817" y="1451"/>
                  </a:lnTo>
                  <a:lnTo>
                    <a:pt x="1817" y="1465"/>
                  </a:lnTo>
                  <a:lnTo>
                    <a:pt x="1809" y="1471"/>
                  </a:lnTo>
                  <a:lnTo>
                    <a:pt x="1819" y="1480"/>
                  </a:lnTo>
                  <a:lnTo>
                    <a:pt x="1811" y="1490"/>
                  </a:lnTo>
                  <a:lnTo>
                    <a:pt x="1819" y="1499"/>
                  </a:lnTo>
                  <a:lnTo>
                    <a:pt x="1813" y="1515"/>
                  </a:lnTo>
                  <a:lnTo>
                    <a:pt x="1825" y="1519"/>
                  </a:lnTo>
                  <a:lnTo>
                    <a:pt x="1838" y="1540"/>
                  </a:lnTo>
                  <a:lnTo>
                    <a:pt x="1838" y="1542"/>
                  </a:lnTo>
                  <a:lnTo>
                    <a:pt x="1848" y="1547"/>
                  </a:lnTo>
                  <a:lnTo>
                    <a:pt x="1850" y="1557"/>
                  </a:lnTo>
                  <a:lnTo>
                    <a:pt x="1855" y="1563"/>
                  </a:lnTo>
                  <a:lnTo>
                    <a:pt x="1855" y="1571"/>
                  </a:lnTo>
                  <a:lnTo>
                    <a:pt x="1867" y="1576"/>
                  </a:lnTo>
                  <a:lnTo>
                    <a:pt x="1865" y="1592"/>
                  </a:lnTo>
                  <a:lnTo>
                    <a:pt x="1853" y="1601"/>
                  </a:lnTo>
                  <a:lnTo>
                    <a:pt x="1848" y="1617"/>
                  </a:lnTo>
                  <a:lnTo>
                    <a:pt x="1848" y="1638"/>
                  </a:lnTo>
                  <a:lnTo>
                    <a:pt x="1842" y="1640"/>
                  </a:lnTo>
                  <a:lnTo>
                    <a:pt x="1821" y="1657"/>
                  </a:lnTo>
                  <a:lnTo>
                    <a:pt x="1809" y="1661"/>
                  </a:lnTo>
                  <a:lnTo>
                    <a:pt x="1811" y="1657"/>
                  </a:lnTo>
                  <a:lnTo>
                    <a:pt x="1804" y="1663"/>
                  </a:lnTo>
                  <a:lnTo>
                    <a:pt x="1807" y="1647"/>
                  </a:lnTo>
                  <a:lnTo>
                    <a:pt x="1804" y="1657"/>
                  </a:lnTo>
                  <a:lnTo>
                    <a:pt x="1798" y="1659"/>
                  </a:lnTo>
                  <a:lnTo>
                    <a:pt x="1796" y="1655"/>
                  </a:lnTo>
                  <a:lnTo>
                    <a:pt x="1800" y="1643"/>
                  </a:lnTo>
                  <a:lnTo>
                    <a:pt x="1798" y="1640"/>
                  </a:lnTo>
                  <a:lnTo>
                    <a:pt x="1807" y="1636"/>
                  </a:lnTo>
                  <a:lnTo>
                    <a:pt x="1811" y="1640"/>
                  </a:lnTo>
                  <a:lnTo>
                    <a:pt x="1830" y="1626"/>
                  </a:lnTo>
                  <a:lnTo>
                    <a:pt x="1811" y="1638"/>
                  </a:lnTo>
                  <a:lnTo>
                    <a:pt x="1809" y="1634"/>
                  </a:lnTo>
                  <a:lnTo>
                    <a:pt x="1804" y="1636"/>
                  </a:lnTo>
                  <a:lnTo>
                    <a:pt x="1800" y="1630"/>
                  </a:lnTo>
                  <a:lnTo>
                    <a:pt x="1802" y="1626"/>
                  </a:lnTo>
                  <a:lnTo>
                    <a:pt x="1809" y="1622"/>
                  </a:lnTo>
                  <a:lnTo>
                    <a:pt x="1823" y="1626"/>
                  </a:lnTo>
                  <a:lnTo>
                    <a:pt x="1823" y="1622"/>
                  </a:lnTo>
                  <a:lnTo>
                    <a:pt x="1813" y="1620"/>
                  </a:lnTo>
                  <a:lnTo>
                    <a:pt x="1825" y="1592"/>
                  </a:lnTo>
                  <a:lnTo>
                    <a:pt x="1823" y="1586"/>
                  </a:lnTo>
                  <a:lnTo>
                    <a:pt x="1827" y="1584"/>
                  </a:lnTo>
                  <a:lnTo>
                    <a:pt x="1823" y="1584"/>
                  </a:lnTo>
                  <a:lnTo>
                    <a:pt x="1819" y="1569"/>
                  </a:lnTo>
                  <a:lnTo>
                    <a:pt x="1830" y="1563"/>
                  </a:lnTo>
                  <a:lnTo>
                    <a:pt x="1815" y="1567"/>
                  </a:lnTo>
                  <a:lnTo>
                    <a:pt x="1811" y="1563"/>
                  </a:lnTo>
                  <a:lnTo>
                    <a:pt x="1788" y="1565"/>
                  </a:lnTo>
                  <a:lnTo>
                    <a:pt x="1792" y="1571"/>
                  </a:lnTo>
                  <a:lnTo>
                    <a:pt x="1786" y="1574"/>
                  </a:lnTo>
                  <a:lnTo>
                    <a:pt x="1786" y="1580"/>
                  </a:lnTo>
                  <a:lnTo>
                    <a:pt x="1780" y="1584"/>
                  </a:lnTo>
                  <a:lnTo>
                    <a:pt x="1779" y="1576"/>
                  </a:lnTo>
                  <a:lnTo>
                    <a:pt x="1779" y="1582"/>
                  </a:lnTo>
                  <a:lnTo>
                    <a:pt x="1775" y="1588"/>
                  </a:lnTo>
                  <a:lnTo>
                    <a:pt x="1769" y="1578"/>
                  </a:lnTo>
                  <a:lnTo>
                    <a:pt x="1771" y="1565"/>
                  </a:lnTo>
                  <a:lnTo>
                    <a:pt x="1771" y="1567"/>
                  </a:lnTo>
                  <a:lnTo>
                    <a:pt x="1773" y="1569"/>
                  </a:lnTo>
                  <a:lnTo>
                    <a:pt x="1775" y="1565"/>
                  </a:lnTo>
                  <a:lnTo>
                    <a:pt x="1780" y="1565"/>
                  </a:lnTo>
                  <a:lnTo>
                    <a:pt x="1784" y="1557"/>
                  </a:lnTo>
                  <a:lnTo>
                    <a:pt x="1790" y="1555"/>
                  </a:lnTo>
                  <a:lnTo>
                    <a:pt x="1796" y="1542"/>
                  </a:lnTo>
                  <a:lnTo>
                    <a:pt x="1815" y="1546"/>
                  </a:lnTo>
                  <a:lnTo>
                    <a:pt x="1800" y="1538"/>
                  </a:lnTo>
                  <a:lnTo>
                    <a:pt x="1802" y="1528"/>
                  </a:lnTo>
                  <a:lnTo>
                    <a:pt x="1794" y="1524"/>
                  </a:lnTo>
                  <a:lnTo>
                    <a:pt x="1796" y="1517"/>
                  </a:lnTo>
                  <a:lnTo>
                    <a:pt x="1792" y="1509"/>
                  </a:lnTo>
                  <a:lnTo>
                    <a:pt x="1796" y="1503"/>
                  </a:lnTo>
                  <a:lnTo>
                    <a:pt x="1786" y="1499"/>
                  </a:lnTo>
                  <a:lnTo>
                    <a:pt x="1792" y="1498"/>
                  </a:lnTo>
                  <a:lnTo>
                    <a:pt x="1790" y="1494"/>
                  </a:lnTo>
                  <a:lnTo>
                    <a:pt x="1800" y="1490"/>
                  </a:lnTo>
                  <a:lnTo>
                    <a:pt x="1792" y="1492"/>
                  </a:lnTo>
                  <a:lnTo>
                    <a:pt x="1784" y="1480"/>
                  </a:lnTo>
                  <a:lnTo>
                    <a:pt x="1782" y="1469"/>
                  </a:lnTo>
                  <a:lnTo>
                    <a:pt x="1788" y="1473"/>
                  </a:lnTo>
                  <a:lnTo>
                    <a:pt x="1792" y="1463"/>
                  </a:lnTo>
                  <a:lnTo>
                    <a:pt x="1786" y="1467"/>
                  </a:lnTo>
                  <a:lnTo>
                    <a:pt x="1777" y="1457"/>
                  </a:lnTo>
                  <a:lnTo>
                    <a:pt x="1780" y="1453"/>
                  </a:lnTo>
                  <a:lnTo>
                    <a:pt x="1780" y="1451"/>
                  </a:lnTo>
                  <a:lnTo>
                    <a:pt x="1777" y="1450"/>
                  </a:lnTo>
                  <a:lnTo>
                    <a:pt x="1773" y="1453"/>
                  </a:lnTo>
                  <a:lnTo>
                    <a:pt x="1767" y="1444"/>
                  </a:lnTo>
                  <a:lnTo>
                    <a:pt x="1765" y="1444"/>
                  </a:lnTo>
                  <a:lnTo>
                    <a:pt x="1773" y="1438"/>
                  </a:lnTo>
                  <a:lnTo>
                    <a:pt x="1780" y="1442"/>
                  </a:lnTo>
                  <a:lnTo>
                    <a:pt x="1792" y="1438"/>
                  </a:lnTo>
                  <a:lnTo>
                    <a:pt x="1782" y="1440"/>
                  </a:lnTo>
                  <a:lnTo>
                    <a:pt x="1775" y="1434"/>
                  </a:lnTo>
                  <a:lnTo>
                    <a:pt x="1782" y="1428"/>
                  </a:lnTo>
                  <a:lnTo>
                    <a:pt x="1777" y="1426"/>
                  </a:lnTo>
                  <a:lnTo>
                    <a:pt x="1779" y="1419"/>
                  </a:lnTo>
                  <a:lnTo>
                    <a:pt x="1788" y="1419"/>
                  </a:lnTo>
                  <a:lnTo>
                    <a:pt x="1777" y="1415"/>
                  </a:lnTo>
                  <a:lnTo>
                    <a:pt x="1777" y="1409"/>
                  </a:lnTo>
                  <a:lnTo>
                    <a:pt x="1779" y="1405"/>
                  </a:lnTo>
                  <a:lnTo>
                    <a:pt x="1798" y="1430"/>
                  </a:lnTo>
                  <a:lnTo>
                    <a:pt x="1784" y="1402"/>
                  </a:lnTo>
                  <a:lnTo>
                    <a:pt x="1790" y="1392"/>
                  </a:lnTo>
                  <a:lnTo>
                    <a:pt x="1804" y="1403"/>
                  </a:lnTo>
                  <a:lnTo>
                    <a:pt x="1790" y="1392"/>
                  </a:lnTo>
                  <a:lnTo>
                    <a:pt x="1790" y="1390"/>
                  </a:lnTo>
                  <a:lnTo>
                    <a:pt x="1780" y="1398"/>
                  </a:lnTo>
                  <a:lnTo>
                    <a:pt x="1779" y="1384"/>
                  </a:lnTo>
                  <a:lnTo>
                    <a:pt x="1784" y="1382"/>
                  </a:lnTo>
                  <a:lnTo>
                    <a:pt x="1786" y="1388"/>
                  </a:lnTo>
                  <a:lnTo>
                    <a:pt x="1788" y="1382"/>
                  </a:lnTo>
                  <a:lnTo>
                    <a:pt x="1786" y="1378"/>
                  </a:lnTo>
                  <a:lnTo>
                    <a:pt x="1792" y="1373"/>
                  </a:lnTo>
                  <a:lnTo>
                    <a:pt x="1779" y="1382"/>
                  </a:lnTo>
                  <a:lnTo>
                    <a:pt x="1777" y="1371"/>
                  </a:lnTo>
                  <a:lnTo>
                    <a:pt x="1782" y="1357"/>
                  </a:lnTo>
                  <a:lnTo>
                    <a:pt x="1786" y="1355"/>
                  </a:lnTo>
                  <a:lnTo>
                    <a:pt x="1788" y="1350"/>
                  </a:lnTo>
                  <a:lnTo>
                    <a:pt x="1794" y="1344"/>
                  </a:lnTo>
                  <a:lnTo>
                    <a:pt x="1802" y="1346"/>
                  </a:lnTo>
                  <a:lnTo>
                    <a:pt x="1792" y="1344"/>
                  </a:lnTo>
                  <a:lnTo>
                    <a:pt x="1775" y="1361"/>
                  </a:lnTo>
                  <a:lnTo>
                    <a:pt x="1769" y="1344"/>
                  </a:lnTo>
                  <a:lnTo>
                    <a:pt x="1759" y="1338"/>
                  </a:lnTo>
                  <a:lnTo>
                    <a:pt x="1763" y="1330"/>
                  </a:lnTo>
                  <a:lnTo>
                    <a:pt x="1761" y="1313"/>
                  </a:lnTo>
                  <a:lnTo>
                    <a:pt x="1763" y="1315"/>
                  </a:lnTo>
                  <a:lnTo>
                    <a:pt x="1767" y="1304"/>
                  </a:lnTo>
                  <a:lnTo>
                    <a:pt x="1761" y="1307"/>
                  </a:lnTo>
                  <a:lnTo>
                    <a:pt x="1761" y="1300"/>
                  </a:lnTo>
                  <a:lnTo>
                    <a:pt x="1765" y="1290"/>
                  </a:lnTo>
                  <a:lnTo>
                    <a:pt x="1765" y="1288"/>
                  </a:lnTo>
                  <a:lnTo>
                    <a:pt x="1767" y="1265"/>
                  </a:lnTo>
                  <a:lnTo>
                    <a:pt x="1771" y="1259"/>
                  </a:lnTo>
                  <a:lnTo>
                    <a:pt x="1775" y="1252"/>
                  </a:lnTo>
                  <a:lnTo>
                    <a:pt x="1771" y="1258"/>
                  </a:lnTo>
                  <a:lnTo>
                    <a:pt x="1767" y="1261"/>
                  </a:lnTo>
                  <a:lnTo>
                    <a:pt x="1763" y="1258"/>
                  </a:lnTo>
                  <a:lnTo>
                    <a:pt x="1765" y="1269"/>
                  </a:lnTo>
                  <a:lnTo>
                    <a:pt x="1763" y="1279"/>
                  </a:lnTo>
                  <a:lnTo>
                    <a:pt x="1763" y="1269"/>
                  </a:lnTo>
                  <a:lnTo>
                    <a:pt x="1759" y="1265"/>
                  </a:lnTo>
                  <a:lnTo>
                    <a:pt x="1761" y="1277"/>
                  </a:lnTo>
                  <a:lnTo>
                    <a:pt x="1756" y="1286"/>
                  </a:lnTo>
                  <a:lnTo>
                    <a:pt x="1754" y="1313"/>
                  </a:lnTo>
                  <a:lnTo>
                    <a:pt x="1750" y="1315"/>
                  </a:lnTo>
                  <a:lnTo>
                    <a:pt x="1750" y="1329"/>
                  </a:lnTo>
                  <a:lnTo>
                    <a:pt x="1742" y="1342"/>
                  </a:lnTo>
                  <a:lnTo>
                    <a:pt x="1734" y="1336"/>
                  </a:lnTo>
                  <a:lnTo>
                    <a:pt x="1736" y="1319"/>
                  </a:lnTo>
                  <a:lnTo>
                    <a:pt x="1732" y="1327"/>
                  </a:lnTo>
                  <a:lnTo>
                    <a:pt x="1729" y="1319"/>
                  </a:lnTo>
                  <a:lnTo>
                    <a:pt x="1717" y="1317"/>
                  </a:lnTo>
                  <a:lnTo>
                    <a:pt x="1721" y="1313"/>
                  </a:lnTo>
                  <a:lnTo>
                    <a:pt x="1719" y="1311"/>
                  </a:lnTo>
                  <a:lnTo>
                    <a:pt x="1723" y="1313"/>
                  </a:lnTo>
                  <a:lnTo>
                    <a:pt x="1725" y="1304"/>
                  </a:lnTo>
                  <a:lnTo>
                    <a:pt x="1729" y="1304"/>
                  </a:lnTo>
                  <a:lnTo>
                    <a:pt x="1727" y="1284"/>
                  </a:lnTo>
                  <a:lnTo>
                    <a:pt x="1740" y="1284"/>
                  </a:lnTo>
                  <a:lnTo>
                    <a:pt x="1734" y="1279"/>
                  </a:lnTo>
                  <a:lnTo>
                    <a:pt x="1729" y="1282"/>
                  </a:lnTo>
                  <a:lnTo>
                    <a:pt x="1732" y="1279"/>
                  </a:lnTo>
                  <a:lnTo>
                    <a:pt x="1731" y="1267"/>
                  </a:lnTo>
                  <a:lnTo>
                    <a:pt x="1729" y="1273"/>
                  </a:lnTo>
                  <a:lnTo>
                    <a:pt x="1725" y="1275"/>
                  </a:lnTo>
                  <a:lnTo>
                    <a:pt x="1729" y="1275"/>
                  </a:lnTo>
                  <a:lnTo>
                    <a:pt x="1727" y="1281"/>
                  </a:lnTo>
                  <a:lnTo>
                    <a:pt x="1719" y="1286"/>
                  </a:lnTo>
                  <a:lnTo>
                    <a:pt x="1715" y="1279"/>
                  </a:lnTo>
                  <a:lnTo>
                    <a:pt x="1719" y="1281"/>
                  </a:lnTo>
                  <a:lnTo>
                    <a:pt x="1713" y="1275"/>
                  </a:lnTo>
                  <a:lnTo>
                    <a:pt x="1717" y="1267"/>
                  </a:lnTo>
                  <a:lnTo>
                    <a:pt x="1711" y="1269"/>
                  </a:lnTo>
                  <a:lnTo>
                    <a:pt x="1711" y="1259"/>
                  </a:lnTo>
                  <a:lnTo>
                    <a:pt x="1711" y="1269"/>
                  </a:lnTo>
                  <a:lnTo>
                    <a:pt x="1708" y="1269"/>
                  </a:lnTo>
                  <a:lnTo>
                    <a:pt x="1700" y="1250"/>
                  </a:lnTo>
                  <a:lnTo>
                    <a:pt x="1700" y="1261"/>
                  </a:lnTo>
                  <a:lnTo>
                    <a:pt x="1696" y="1259"/>
                  </a:lnTo>
                  <a:lnTo>
                    <a:pt x="1688" y="1265"/>
                  </a:lnTo>
                  <a:lnTo>
                    <a:pt x="1696" y="1261"/>
                  </a:lnTo>
                  <a:lnTo>
                    <a:pt x="1709" y="1273"/>
                  </a:lnTo>
                  <a:lnTo>
                    <a:pt x="1711" y="1279"/>
                  </a:lnTo>
                  <a:lnTo>
                    <a:pt x="1708" y="1273"/>
                  </a:lnTo>
                  <a:lnTo>
                    <a:pt x="1706" y="1284"/>
                  </a:lnTo>
                  <a:lnTo>
                    <a:pt x="1708" y="1288"/>
                  </a:lnTo>
                  <a:lnTo>
                    <a:pt x="1709" y="1281"/>
                  </a:lnTo>
                  <a:lnTo>
                    <a:pt x="1713" y="1288"/>
                  </a:lnTo>
                  <a:lnTo>
                    <a:pt x="1704" y="1290"/>
                  </a:lnTo>
                  <a:lnTo>
                    <a:pt x="1709" y="1296"/>
                  </a:lnTo>
                  <a:lnTo>
                    <a:pt x="1713" y="1290"/>
                  </a:lnTo>
                  <a:lnTo>
                    <a:pt x="1715" y="1302"/>
                  </a:lnTo>
                  <a:lnTo>
                    <a:pt x="1711" y="1304"/>
                  </a:lnTo>
                  <a:lnTo>
                    <a:pt x="1715" y="1306"/>
                  </a:lnTo>
                  <a:lnTo>
                    <a:pt x="1713" y="1315"/>
                  </a:lnTo>
                  <a:lnTo>
                    <a:pt x="1709" y="1317"/>
                  </a:lnTo>
                  <a:lnTo>
                    <a:pt x="1702" y="1315"/>
                  </a:lnTo>
                  <a:lnTo>
                    <a:pt x="1704" y="1309"/>
                  </a:lnTo>
                  <a:lnTo>
                    <a:pt x="1698" y="1302"/>
                  </a:lnTo>
                  <a:lnTo>
                    <a:pt x="1696" y="1307"/>
                  </a:lnTo>
                  <a:lnTo>
                    <a:pt x="1694" y="1306"/>
                  </a:lnTo>
                  <a:lnTo>
                    <a:pt x="1696" y="1311"/>
                  </a:lnTo>
                  <a:lnTo>
                    <a:pt x="1700" y="1309"/>
                  </a:lnTo>
                  <a:lnTo>
                    <a:pt x="1698" y="1315"/>
                  </a:lnTo>
                  <a:lnTo>
                    <a:pt x="1692" y="1307"/>
                  </a:lnTo>
                  <a:lnTo>
                    <a:pt x="1688" y="1307"/>
                  </a:lnTo>
                  <a:lnTo>
                    <a:pt x="1690" y="1315"/>
                  </a:lnTo>
                  <a:lnTo>
                    <a:pt x="1684" y="1315"/>
                  </a:lnTo>
                  <a:lnTo>
                    <a:pt x="1684" y="1311"/>
                  </a:lnTo>
                  <a:lnTo>
                    <a:pt x="1686" y="1309"/>
                  </a:lnTo>
                  <a:lnTo>
                    <a:pt x="1681" y="1306"/>
                  </a:lnTo>
                  <a:lnTo>
                    <a:pt x="1683" y="1300"/>
                  </a:lnTo>
                  <a:lnTo>
                    <a:pt x="1681" y="1302"/>
                  </a:lnTo>
                  <a:lnTo>
                    <a:pt x="1681" y="1298"/>
                  </a:lnTo>
                  <a:lnTo>
                    <a:pt x="1675" y="1296"/>
                  </a:lnTo>
                  <a:lnTo>
                    <a:pt x="1663" y="1271"/>
                  </a:lnTo>
                  <a:lnTo>
                    <a:pt x="1671" y="1271"/>
                  </a:lnTo>
                  <a:lnTo>
                    <a:pt x="1661" y="1269"/>
                  </a:lnTo>
                  <a:lnTo>
                    <a:pt x="1659" y="1252"/>
                  </a:lnTo>
                  <a:lnTo>
                    <a:pt x="1661" y="1244"/>
                  </a:lnTo>
                  <a:lnTo>
                    <a:pt x="1656" y="1225"/>
                  </a:lnTo>
                  <a:lnTo>
                    <a:pt x="1646" y="1217"/>
                  </a:lnTo>
                  <a:lnTo>
                    <a:pt x="1650" y="1219"/>
                  </a:lnTo>
                  <a:lnTo>
                    <a:pt x="1656" y="1215"/>
                  </a:lnTo>
                  <a:lnTo>
                    <a:pt x="1646" y="1215"/>
                  </a:lnTo>
                  <a:lnTo>
                    <a:pt x="1633" y="1192"/>
                  </a:lnTo>
                  <a:lnTo>
                    <a:pt x="1636" y="1194"/>
                  </a:lnTo>
                  <a:lnTo>
                    <a:pt x="1635" y="1186"/>
                  </a:lnTo>
                  <a:lnTo>
                    <a:pt x="1631" y="1188"/>
                  </a:lnTo>
                  <a:lnTo>
                    <a:pt x="1619" y="1165"/>
                  </a:lnTo>
                  <a:lnTo>
                    <a:pt x="1631" y="1165"/>
                  </a:lnTo>
                  <a:lnTo>
                    <a:pt x="1638" y="1160"/>
                  </a:lnTo>
                  <a:lnTo>
                    <a:pt x="1640" y="1144"/>
                  </a:lnTo>
                  <a:lnTo>
                    <a:pt x="1648" y="1140"/>
                  </a:lnTo>
                  <a:lnTo>
                    <a:pt x="1650" y="1154"/>
                  </a:lnTo>
                  <a:lnTo>
                    <a:pt x="1644" y="1162"/>
                  </a:lnTo>
                  <a:lnTo>
                    <a:pt x="1642" y="1169"/>
                  </a:lnTo>
                  <a:lnTo>
                    <a:pt x="1638" y="1169"/>
                  </a:lnTo>
                  <a:lnTo>
                    <a:pt x="1640" y="1173"/>
                  </a:lnTo>
                  <a:lnTo>
                    <a:pt x="1644" y="1171"/>
                  </a:lnTo>
                  <a:lnTo>
                    <a:pt x="1650" y="1156"/>
                  </a:lnTo>
                  <a:lnTo>
                    <a:pt x="1661" y="1163"/>
                  </a:lnTo>
                  <a:lnTo>
                    <a:pt x="1652" y="1154"/>
                  </a:lnTo>
                  <a:lnTo>
                    <a:pt x="1650" y="1135"/>
                  </a:lnTo>
                  <a:lnTo>
                    <a:pt x="1644" y="1140"/>
                  </a:lnTo>
                  <a:lnTo>
                    <a:pt x="1631" y="1144"/>
                  </a:lnTo>
                  <a:lnTo>
                    <a:pt x="1606" y="1142"/>
                  </a:lnTo>
                  <a:lnTo>
                    <a:pt x="1588" y="1123"/>
                  </a:lnTo>
                  <a:lnTo>
                    <a:pt x="1577" y="1110"/>
                  </a:lnTo>
                  <a:lnTo>
                    <a:pt x="1587" y="1108"/>
                  </a:lnTo>
                  <a:lnTo>
                    <a:pt x="1590" y="1100"/>
                  </a:lnTo>
                  <a:lnTo>
                    <a:pt x="1588" y="1094"/>
                  </a:lnTo>
                  <a:lnTo>
                    <a:pt x="1585" y="1092"/>
                  </a:lnTo>
                  <a:lnTo>
                    <a:pt x="1585" y="1102"/>
                  </a:lnTo>
                  <a:lnTo>
                    <a:pt x="1571" y="1100"/>
                  </a:lnTo>
                  <a:lnTo>
                    <a:pt x="1542" y="1069"/>
                  </a:lnTo>
                  <a:lnTo>
                    <a:pt x="1498" y="1054"/>
                  </a:lnTo>
                  <a:lnTo>
                    <a:pt x="1491" y="1044"/>
                  </a:lnTo>
                  <a:lnTo>
                    <a:pt x="1496" y="1048"/>
                  </a:lnTo>
                  <a:lnTo>
                    <a:pt x="1492" y="1035"/>
                  </a:lnTo>
                  <a:lnTo>
                    <a:pt x="1496" y="1033"/>
                  </a:lnTo>
                  <a:lnTo>
                    <a:pt x="1483" y="1027"/>
                  </a:lnTo>
                  <a:lnTo>
                    <a:pt x="1483" y="1018"/>
                  </a:lnTo>
                  <a:lnTo>
                    <a:pt x="1477" y="1012"/>
                  </a:lnTo>
                  <a:lnTo>
                    <a:pt x="1487" y="1004"/>
                  </a:lnTo>
                  <a:lnTo>
                    <a:pt x="1489" y="1002"/>
                  </a:lnTo>
                  <a:lnTo>
                    <a:pt x="1485" y="1000"/>
                  </a:lnTo>
                  <a:lnTo>
                    <a:pt x="1496" y="991"/>
                  </a:lnTo>
                  <a:lnTo>
                    <a:pt x="1504" y="991"/>
                  </a:lnTo>
                  <a:lnTo>
                    <a:pt x="1498" y="989"/>
                  </a:lnTo>
                  <a:lnTo>
                    <a:pt x="1492" y="994"/>
                  </a:lnTo>
                  <a:lnTo>
                    <a:pt x="1469" y="1000"/>
                  </a:lnTo>
                  <a:lnTo>
                    <a:pt x="1466" y="998"/>
                  </a:lnTo>
                  <a:lnTo>
                    <a:pt x="1460" y="985"/>
                  </a:lnTo>
                  <a:lnTo>
                    <a:pt x="1450" y="979"/>
                  </a:lnTo>
                  <a:lnTo>
                    <a:pt x="1469" y="971"/>
                  </a:lnTo>
                  <a:lnTo>
                    <a:pt x="1460" y="970"/>
                  </a:lnTo>
                  <a:lnTo>
                    <a:pt x="1464" y="970"/>
                  </a:lnTo>
                  <a:lnTo>
                    <a:pt x="1460" y="968"/>
                  </a:lnTo>
                  <a:lnTo>
                    <a:pt x="1464" y="966"/>
                  </a:lnTo>
                  <a:lnTo>
                    <a:pt x="1456" y="968"/>
                  </a:lnTo>
                  <a:lnTo>
                    <a:pt x="1462" y="964"/>
                  </a:lnTo>
                  <a:lnTo>
                    <a:pt x="1448" y="962"/>
                  </a:lnTo>
                  <a:lnTo>
                    <a:pt x="1460" y="960"/>
                  </a:lnTo>
                  <a:lnTo>
                    <a:pt x="1462" y="954"/>
                  </a:lnTo>
                  <a:lnTo>
                    <a:pt x="1450" y="956"/>
                  </a:lnTo>
                  <a:lnTo>
                    <a:pt x="1452" y="950"/>
                  </a:lnTo>
                  <a:lnTo>
                    <a:pt x="1443" y="954"/>
                  </a:lnTo>
                  <a:lnTo>
                    <a:pt x="1437" y="948"/>
                  </a:lnTo>
                  <a:lnTo>
                    <a:pt x="1439" y="945"/>
                  </a:lnTo>
                  <a:lnTo>
                    <a:pt x="1462" y="952"/>
                  </a:lnTo>
                  <a:lnTo>
                    <a:pt x="1460" y="945"/>
                  </a:lnTo>
                  <a:lnTo>
                    <a:pt x="1452" y="946"/>
                  </a:lnTo>
                  <a:lnTo>
                    <a:pt x="1443" y="941"/>
                  </a:lnTo>
                  <a:lnTo>
                    <a:pt x="1446" y="937"/>
                  </a:lnTo>
                  <a:lnTo>
                    <a:pt x="1444" y="929"/>
                  </a:lnTo>
                  <a:lnTo>
                    <a:pt x="1450" y="935"/>
                  </a:lnTo>
                  <a:lnTo>
                    <a:pt x="1448" y="929"/>
                  </a:lnTo>
                  <a:lnTo>
                    <a:pt x="1452" y="925"/>
                  </a:lnTo>
                  <a:lnTo>
                    <a:pt x="1454" y="929"/>
                  </a:lnTo>
                  <a:lnTo>
                    <a:pt x="1454" y="923"/>
                  </a:lnTo>
                  <a:lnTo>
                    <a:pt x="1467" y="931"/>
                  </a:lnTo>
                  <a:lnTo>
                    <a:pt x="1467" y="927"/>
                  </a:lnTo>
                  <a:lnTo>
                    <a:pt x="1458" y="922"/>
                  </a:lnTo>
                  <a:lnTo>
                    <a:pt x="1437" y="925"/>
                  </a:lnTo>
                  <a:lnTo>
                    <a:pt x="1437" y="923"/>
                  </a:lnTo>
                  <a:lnTo>
                    <a:pt x="1439" y="922"/>
                  </a:lnTo>
                  <a:lnTo>
                    <a:pt x="1437" y="918"/>
                  </a:lnTo>
                  <a:lnTo>
                    <a:pt x="1431" y="922"/>
                  </a:lnTo>
                  <a:lnTo>
                    <a:pt x="1433" y="916"/>
                  </a:lnTo>
                  <a:lnTo>
                    <a:pt x="1431" y="916"/>
                  </a:lnTo>
                  <a:lnTo>
                    <a:pt x="1427" y="920"/>
                  </a:lnTo>
                  <a:lnTo>
                    <a:pt x="1421" y="922"/>
                  </a:lnTo>
                  <a:lnTo>
                    <a:pt x="1419" y="918"/>
                  </a:lnTo>
                  <a:lnTo>
                    <a:pt x="1425" y="914"/>
                  </a:lnTo>
                  <a:lnTo>
                    <a:pt x="1423" y="914"/>
                  </a:lnTo>
                  <a:lnTo>
                    <a:pt x="1425" y="912"/>
                  </a:lnTo>
                  <a:lnTo>
                    <a:pt x="1418" y="916"/>
                  </a:lnTo>
                  <a:lnTo>
                    <a:pt x="1427" y="906"/>
                  </a:lnTo>
                  <a:lnTo>
                    <a:pt x="1429" y="900"/>
                  </a:lnTo>
                  <a:lnTo>
                    <a:pt x="1421" y="906"/>
                  </a:lnTo>
                  <a:lnTo>
                    <a:pt x="1418" y="906"/>
                  </a:lnTo>
                  <a:lnTo>
                    <a:pt x="1419" y="908"/>
                  </a:lnTo>
                  <a:lnTo>
                    <a:pt x="1414" y="918"/>
                  </a:lnTo>
                  <a:lnTo>
                    <a:pt x="1410" y="914"/>
                  </a:lnTo>
                  <a:lnTo>
                    <a:pt x="1414" y="910"/>
                  </a:lnTo>
                  <a:lnTo>
                    <a:pt x="1408" y="912"/>
                  </a:lnTo>
                  <a:lnTo>
                    <a:pt x="1408" y="916"/>
                  </a:lnTo>
                  <a:lnTo>
                    <a:pt x="1404" y="914"/>
                  </a:lnTo>
                  <a:lnTo>
                    <a:pt x="1404" y="902"/>
                  </a:lnTo>
                  <a:lnTo>
                    <a:pt x="1425" y="893"/>
                  </a:lnTo>
                  <a:lnTo>
                    <a:pt x="1423" y="891"/>
                  </a:lnTo>
                  <a:lnTo>
                    <a:pt x="1427" y="887"/>
                  </a:lnTo>
                  <a:lnTo>
                    <a:pt x="1406" y="897"/>
                  </a:lnTo>
                  <a:lnTo>
                    <a:pt x="1408" y="889"/>
                  </a:lnTo>
                  <a:lnTo>
                    <a:pt x="1396" y="887"/>
                  </a:lnTo>
                  <a:lnTo>
                    <a:pt x="1398" y="889"/>
                  </a:lnTo>
                  <a:lnTo>
                    <a:pt x="1393" y="893"/>
                  </a:lnTo>
                  <a:lnTo>
                    <a:pt x="1406" y="893"/>
                  </a:lnTo>
                  <a:lnTo>
                    <a:pt x="1396" y="898"/>
                  </a:lnTo>
                  <a:lnTo>
                    <a:pt x="1395" y="895"/>
                  </a:lnTo>
                  <a:lnTo>
                    <a:pt x="1395" y="898"/>
                  </a:lnTo>
                  <a:lnTo>
                    <a:pt x="1391" y="904"/>
                  </a:lnTo>
                  <a:lnTo>
                    <a:pt x="1389" y="900"/>
                  </a:lnTo>
                  <a:lnTo>
                    <a:pt x="1389" y="904"/>
                  </a:lnTo>
                  <a:lnTo>
                    <a:pt x="1375" y="898"/>
                  </a:lnTo>
                  <a:lnTo>
                    <a:pt x="1385" y="902"/>
                  </a:lnTo>
                  <a:lnTo>
                    <a:pt x="1375" y="902"/>
                  </a:lnTo>
                  <a:lnTo>
                    <a:pt x="1375" y="904"/>
                  </a:lnTo>
                  <a:lnTo>
                    <a:pt x="1371" y="906"/>
                  </a:lnTo>
                  <a:lnTo>
                    <a:pt x="1385" y="906"/>
                  </a:lnTo>
                  <a:lnTo>
                    <a:pt x="1377" y="916"/>
                  </a:lnTo>
                  <a:lnTo>
                    <a:pt x="1389" y="910"/>
                  </a:lnTo>
                  <a:lnTo>
                    <a:pt x="1385" y="920"/>
                  </a:lnTo>
                  <a:lnTo>
                    <a:pt x="1375" y="923"/>
                  </a:lnTo>
                  <a:lnTo>
                    <a:pt x="1373" y="918"/>
                  </a:lnTo>
                  <a:lnTo>
                    <a:pt x="1362" y="920"/>
                  </a:lnTo>
                  <a:lnTo>
                    <a:pt x="1360" y="922"/>
                  </a:lnTo>
                  <a:lnTo>
                    <a:pt x="1362" y="922"/>
                  </a:lnTo>
                  <a:lnTo>
                    <a:pt x="1371" y="920"/>
                  </a:lnTo>
                  <a:lnTo>
                    <a:pt x="1375" y="931"/>
                  </a:lnTo>
                  <a:lnTo>
                    <a:pt x="1377" y="927"/>
                  </a:lnTo>
                  <a:lnTo>
                    <a:pt x="1381" y="925"/>
                  </a:lnTo>
                  <a:lnTo>
                    <a:pt x="1379" y="929"/>
                  </a:lnTo>
                  <a:lnTo>
                    <a:pt x="1387" y="923"/>
                  </a:lnTo>
                  <a:lnTo>
                    <a:pt x="1385" y="937"/>
                  </a:lnTo>
                  <a:lnTo>
                    <a:pt x="1377" y="939"/>
                  </a:lnTo>
                  <a:lnTo>
                    <a:pt x="1375" y="935"/>
                  </a:lnTo>
                  <a:lnTo>
                    <a:pt x="1373" y="939"/>
                  </a:lnTo>
                  <a:lnTo>
                    <a:pt x="1371" y="935"/>
                  </a:lnTo>
                  <a:lnTo>
                    <a:pt x="1371" y="939"/>
                  </a:lnTo>
                  <a:lnTo>
                    <a:pt x="1364" y="943"/>
                  </a:lnTo>
                  <a:lnTo>
                    <a:pt x="1362" y="939"/>
                  </a:lnTo>
                  <a:lnTo>
                    <a:pt x="1362" y="943"/>
                  </a:lnTo>
                  <a:lnTo>
                    <a:pt x="1356" y="945"/>
                  </a:lnTo>
                  <a:lnTo>
                    <a:pt x="1368" y="945"/>
                  </a:lnTo>
                  <a:lnTo>
                    <a:pt x="1364" y="945"/>
                  </a:lnTo>
                  <a:lnTo>
                    <a:pt x="1366" y="948"/>
                  </a:lnTo>
                  <a:lnTo>
                    <a:pt x="1362" y="950"/>
                  </a:lnTo>
                  <a:lnTo>
                    <a:pt x="1370" y="948"/>
                  </a:lnTo>
                  <a:lnTo>
                    <a:pt x="1362" y="952"/>
                  </a:lnTo>
                  <a:lnTo>
                    <a:pt x="1360" y="946"/>
                  </a:lnTo>
                  <a:lnTo>
                    <a:pt x="1350" y="954"/>
                  </a:lnTo>
                  <a:lnTo>
                    <a:pt x="1347" y="958"/>
                  </a:lnTo>
                  <a:lnTo>
                    <a:pt x="1347" y="950"/>
                  </a:lnTo>
                  <a:lnTo>
                    <a:pt x="1343" y="956"/>
                  </a:lnTo>
                  <a:lnTo>
                    <a:pt x="1341" y="956"/>
                  </a:lnTo>
                  <a:lnTo>
                    <a:pt x="1339" y="956"/>
                  </a:lnTo>
                  <a:lnTo>
                    <a:pt x="1327" y="945"/>
                  </a:lnTo>
                  <a:lnTo>
                    <a:pt x="1325" y="941"/>
                  </a:lnTo>
                  <a:lnTo>
                    <a:pt x="1331" y="939"/>
                  </a:lnTo>
                  <a:lnTo>
                    <a:pt x="1329" y="937"/>
                  </a:lnTo>
                  <a:lnTo>
                    <a:pt x="1316" y="945"/>
                  </a:lnTo>
                  <a:lnTo>
                    <a:pt x="1322" y="935"/>
                  </a:lnTo>
                  <a:lnTo>
                    <a:pt x="1322" y="925"/>
                  </a:lnTo>
                  <a:lnTo>
                    <a:pt x="1318" y="935"/>
                  </a:lnTo>
                  <a:lnTo>
                    <a:pt x="1302" y="941"/>
                  </a:lnTo>
                  <a:lnTo>
                    <a:pt x="1300" y="948"/>
                  </a:lnTo>
                  <a:lnTo>
                    <a:pt x="1299" y="945"/>
                  </a:lnTo>
                  <a:lnTo>
                    <a:pt x="1304" y="935"/>
                  </a:lnTo>
                  <a:lnTo>
                    <a:pt x="1306" y="929"/>
                  </a:lnTo>
                  <a:lnTo>
                    <a:pt x="1299" y="937"/>
                  </a:lnTo>
                  <a:lnTo>
                    <a:pt x="1295" y="933"/>
                  </a:lnTo>
                  <a:lnTo>
                    <a:pt x="1297" y="939"/>
                  </a:lnTo>
                  <a:lnTo>
                    <a:pt x="1291" y="948"/>
                  </a:lnTo>
                  <a:lnTo>
                    <a:pt x="1287" y="933"/>
                  </a:lnTo>
                  <a:lnTo>
                    <a:pt x="1287" y="941"/>
                  </a:lnTo>
                  <a:lnTo>
                    <a:pt x="1285" y="943"/>
                  </a:lnTo>
                  <a:lnTo>
                    <a:pt x="1281" y="943"/>
                  </a:lnTo>
                  <a:lnTo>
                    <a:pt x="1279" y="937"/>
                  </a:lnTo>
                  <a:lnTo>
                    <a:pt x="1277" y="945"/>
                  </a:lnTo>
                  <a:lnTo>
                    <a:pt x="1274" y="943"/>
                  </a:lnTo>
                  <a:lnTo>
                    <a:pt x="1272" y="946"/>
                  </a:lnTo>
                  <a:lnTo>
                    <a:pt x="1262" y="946"/>
                  </a:lnTo>
                  <a:lnTo>
                    <a:pt x="1277" y="933"/>
                  </a:lnTo>
                  <a:lnTo>
                    <a:pt x="1258" y="943"/>
                  </a:lnTo>
                  <a:lnTo>
                    <a:pt x="1258" y="939"/>
                  </a:lnTo>
                  <a:lnTo>
                    <a:pt x="1264" y="935"/>
                  </a:lnTo>
                  <a:lnTo>
                    <a:pt x="1256" y="935"/>
                  </a:lnTo>
                  <a:lnTo>
                    <a:pt x="1256" y="939"/>
                  </a:lnTo>
                  <a:lnTo>
                    <a:pt x="1252" y="941"/>
                  </a:lnTo>
                  <a:lnTo>
                    <a:pt x="1252" y="943"/>
                  </a:lnTo>
                  <a:lnTo>
                    <a:pt x="1237" y="943"/>
                  </a:lnTo>
                  <a:lnTo>
                    <a:pt x="1235" y="946"/>
                  </a:lnTo>
                  <a:lnTo>
                    <a:pt x="1231" y="948"/>
                  </a:lnTo>
                  <a:lnTo>
                    <a:pt x="1233" y="941"/>
                  </a:lnTo>
                  <a:lnTo>
                    <a:pt x="1226" y="935"/>
                  </a:lnTo>
                  <a:lnTo>
                    <a:pt x="1226" y="945"/>
                  </a:lnTo>
                  <a:lnTo>
                    <a:pt x="1218" y="935"/>
                  </a:lnTo>
                  <a:lnTo>
                    <a:pt x="1204" y="933"/>
                  </a:lnTo>
                  <a:lnTo>
                    <a:pt x="1206" y="929"/>
                  </a:lnTo>
                  <a:lnTo>
                    <a:pt x="1201" y="920"/>
                  </a:lnTo>
                  <a:lnTo>
                    <a:pt x="1206" y="916"/>
                  </a:lnTo>
                  <a:lnTo>
                    <a:pt x="1210" y="920"/>
                  </a:lnTo>
                  <a:lnTo>
                    <a:pt x="1210" y="914"/>
                  </a:lnTo>
                  <a:lnTo>
                    <a:pt x="1220" y="914"/>
                  </a:lnTo>
                  <a:lnTo>
                    <a:pt x="1229" y="923"/>
                  </a:lnTo>
                  <a:lnTo>
                    <a:pt x="1231" y="916"/>
                  </a:lnTo>
                  <a:lnTo>
                    <a:pt x="1243" y="920"/>
                  </a:lnTo>
                  <a:lnTo>
                    <a:pt x="1243" y="916"/>
                  </a:lnTo>
                  <a:lnTo>
                    <a:pt x="1256" y="912"/>
                  </a:lnTo>
                  <a:lnTo>
                    <a:pt x="1237" y="908"/>
                  </a:lnTo>
                  <a:lnTo>
                    <a:pt x="1235" y="910"/>
                  </a:lnTo>
                  <a:lnTo>
                    <a:pt x="1235" y="912"/>
                  </a:lnTo>
                  <a:lnTo>
                    <a:pt x="1227" y="893"/>
                  </a:lnTo>
                  <a:lnTo>
                    <a:pt x="1245" y="879"/>
                  </a:lnTo>
                  <a:lnTo>
                    <a:pt x="1262" y="874"/>
                  </a:lnTo>
                  <a:lnTo>
                    <a:pt x="1272" y="866"/>
                  </a:lnTo>
                  <a:lnTo>
                    <a:pt x="1275" y="866"/>
                  </a:lnTo>
                  <a:lnTo>
                    <a:pt x="1283" y="856"/>
                  </a:lnTo>
                  <a:lnTo>
                    <a:pt x="1287" y="841"/>
                  </a:lnTo>
                  <a:lnTo>
                    <a:pt x="1300" y="847"/>
                  </a:lnTo>
                  <a:lnTo>
                    <a:pt x="1331" y="845"/>
                  </a:lnTo>
                  <a:lnTo>
                    <a:pt x="1339" y="860"/>
                  </a:lnTo>
                  <a:lnTo>
                    <a:pt x="1348" y="862"/>
                  </a:lnTo>
                  <a:lnTo>
                    <a:pt x="1368" y="887"/>
                  </a:lnTo>
                  <a:lnTo>
                    <a:pt x="1368" y="877"/>
                  </a:lnTo>
                  <a:lnTo>
                    <a:pt x="1362" y="875"/>
                  </a:lnTo>
                  <a:lnTo>
                    <a:pt x="1348" y="845"/>
                  </a:lnTo>
                  <a:lnTo>
                    <a:pt x="1371" y="837"/>
                  </a:lnTo>
                  <a:lnTo>
                    <a:pt x="1391" y="841"/>
                  </a:lnTo>
                  <a:lnTo>
                    <a:pt x="1375" y="831"/>
                  </a:lnTo>
                  <a:lnTo>
                    <a:pt x="1366" y="833"/>
                  </a:lnTo>
                  <a:lnTo>
                    <a:pt x="1354" y="841"/>
                  </a:lnTo>
                  <a:lnTo>
                    <a:pt x="1341" y="829"/>
                  </a:lnTo>
                  <a:lnTo>
                    <a:pt x="1343" y="820"/>
                  </a:lnTo>
                  <a:lnTo>
                    <a:pt x="1339" y="826"/>
                  </a:lnTo>
                  <a:lnTo>
                    <a:pt x="1323" y="822"/>
                  </a:lnTo>
                  <a:lnTo>
                    <a:pt x="1310" y="827"/>
                  </a:lnTo>
                  <a:lnTo>
                    <a:pt x="1285" y="822"/>
                  </a:lnTo>
                  <a:lnTo>
                    <a:pt x="1279" y="826"/>
                  </a:lnTo>
                  <a:lnTo>
                    <a:pt x="1277" y="835"/>
                  </a:lnTo>
                  <a:lnTo>
                    <a:pt x="1274" y="829"/>
                  </a:lnTo>
                  <a:lnTo>
                    <a:pt x="1264" y="829"/>
                  </a:lnTo>
                  <a:lnTo>
                    <a:pt x="1249" y="835"/>
                  </a:lnTo>
                  <a:lnTo>
                    <a:pt x="1245" y="839"/>
                  </a:lnTo>
                  <a:lnTo>
                    <a:pt x="1245" y="843"/>
                  </a:lnTo>
                  <a:lnTo>
                    <a:pt x="1235" y="845"/>
                  </a:lnTo>
                  <a:lnTo>
                    <a:pt x="1226" y="845"/>
                  </a:lnTo>
                  <a:lnTo>
                    <a:pt x="1218" y="837"/>
                  </a:lnTo>
                  <a:lnTo>
                    <a:pt x="1222" y="833"/>
                  </a:lnTo>
                  <a:lnTo>
                    <a:pt x="1214" y="829"/>
                  </a:lnTo>
                  <a:lnTo>
                    <a:pt x="1220" y="833"/>
                  </a:lnTo>
                  <a:lnTo>
                    <a:pt x="1218" y="837"/>
                  </a:lnTo>
                  <a:lnTo>
                    <a:pt x="1220" y="854"/>
                  </a:lnTo>
                  <a:lnTo>
                    <a:pt x="1208" y="862"/>
                  </a:lnTo>
                  <a:lnTo>
                    <a:pt x="1191" y="852"/>
                  </a:lnTo>
                  <a:lnTo>
                    <a:pt x="1187" y="854"/>
                  </a:lnTo>
                  <a:lnTo>
                    <a:pt x="1195" y="860"/>
                  </a:lnTo>
                  <a:lnTo>
                    <a:pt x="1187" y="868"/>
                  </a:lnTo>
                  <a:lnTo>
                    <a:pt x="1179" y="866"/>
                  </a:lnTo>
                  <a:lnTo>
                    <a:pt x="1174" y="862"/>
                  </a:lnTo>
                  <a:lnTo>
                    <a:pt x="1179" y="860"/>
                  </a:lnTo>
                  <a:lnTo>
                    <a:pt x="1179" y="852"/>
                  </a:lnTo>
                  <a:lnTo>
                    <a:pt x="1172" y="860"/>
                  </a:lnTo>
                  <a:lnTo>
                    <a:pt x="1168" y="860"/>
                  </a:lnTo>
                  <a:lnTo>
                    <a:pt x="1170" y="854"/>
                  </a:lnTo>
                  <a:lnTo>
                    <a:pt x="1164" y="856"/>
                  </a:lnTo>
                  <a:lnTo>
                    <a:pt x="1166" y="860"/>
                  </a:lnTo>
                  <a:lnTo>
                    <a:pt x="1164" y="864"/>
                  </a:lnTo>
                  <a:lnTo>
                    <a:pt x="1155" y="856"/>
                  </a:lnTo>
                  <a:lnTo>
                    <a:pt x="1156" y="862"/>
                  </a:lnTo>
                  <a:lnTo>
                    <a:pt x="1153" y="868"/>
                  </a:lnTo>
                  <a:lnTo>
                    <a:pt x="1137" y="860"/>
                  </a:lnTo>
                  <a:lnTo>
                    <a:pt x="1143" y="868"/>
                  </a:lnTo>
                  <a:lnTo>
                    <a:pt x="1135" y="866"/>
                  </a:lnTo>
                  <a:lnTo>
                    <a:pt x="1130" y="872"/>
                  </a:lnTo>
                  <a:lnTo>
                    <a:pt x="1122" y="872"/>
                  </a:lnTo>
                  <a:lnTo>
                    <a:pt x="1124" y="875"/>
                  </a:lnTo>
                  <a:lnTo>
                    <a:pt x="1120" y="883"/>
                  </a:lnTo>
                  <a:lnTo>
                    <a:pt x="1126" y="881"/>
                  </a:lnTo>
                  <a:lnTo>
                    <a:pt x="1137" y="891"/>
                  </a:lnTo>
                  <a:lnTo>
                    <a:pt x="1141" y="902"/>
                  </a:lnTo>
                  <a:lnTo>
                    <a:pt x="1141" y="912"/>
                  </a:lnTo>
                  <a:lnTo>
                    <a:pt x="1137" y="912"/>
                  </a:lnTo>
                  <a:lnTo>
                    <a:pt x="1141" y="914"/>
                  </a:lnTo>
                  <a:lnTo>
                    <a:pt x="1137" y="914"/>
                  </a:lnTo>
                  <a:lnTo>
                    <a:pt x="1128" y="920"/>
                  </a:lnTo>
                  <a:lnTo>
                    <a:pt x="1118" y="920"/>
                  </a:lnTo>
                  <a:lnTo>
                    <a:pt x="1108" y="914"/>
                  </a:lnTo>
                  <a:lnTo>
                    <a:pt x="1103" y="918"/>
                  </a:lnTo>
                  <a:lnTo>
                    <a:pt x="1103" y="920"/>
                  </a:lnTo>
                  <a:lnTo>
                    <a:pt x="1095" y="916"/>
                  </a:lnTo>
                  <a:lnTo>
                    <a:pt x="1095" y="925"/>
                  </a:lnTo>
                  <a:lnTo>
                    <a:pt x="1078" y="922"/>
                  </a:lnTo>
                  <a:lnTo>
                    <a:pt x="1085" y="929"/>
                  </a:lnTo>
                  <a:lnTo>
                    <a:pt x="1080" y="927"/>
                  </a:lnTo>
                  <a:lnTo>
                    <a:pt x="1082" y="931"/>
                  </a:lnTo>
                  <a:lnTo>
                    <a:pt x="1078" y="931"/>
                  </a:lnTo>
                  <a:lnTo>
                    <a:pt x="1076" y="929"/>
                  </a:lnTo>
                  <a:lnTo>
                    <a:pt x="1076" y="935"/>
                  </a:lnTo>
                  <a:lnTo>
                    <a:pt x="1072" y="931"/>
                  </a:lnTo>
                  <a:lnTo>
                    <a:pt x="1068" y="935"/>
                  </a:lnTo>
                  <a:lnTo>
                    <a:pt x="1070" y="923"/>
                  </a:lnTo>
                  <a:lnTo>
                    <a:pt x="1066" y="931"/>
                  </a:lnTo>
                  <a:lnTo>
                    <a:pt x="1062" y="925"/>
                  </a:lnTo>
                  <a:lnTo>
                    <a:pt x="1062" y="931"/>
                  </a:lnTo>
                  <a:lnTo>
                    <a:pt x="1058" y="933"/>
                  </a:lnTo>
                  <a:lnTo>
                    <a:pt x="1058" y="927"/>
                  </a:lnTo>
                  <a:lnTo>
                    <a:pt x="1051" y="929"/>
                  </a:lnTo>
                  <a:lnTo>
                    <a:pt x="1043" y="922"/>
                  </a:lnTo>
                  <a:lnTo>
                    <a:pt x="1037" y="923"/>
                  </a:lnTo>
                  <a:lnTo>
                    <a:pt x="1035" y="927"/>
                  </a:lnTo>
                  <a:lnTo>
                    <a:pt x="1026" y="925"/>
                  </a:lnTo>
                  <a:lnTo>
                    <a:pt x="1020" y="931"/>
                  </a:lnTo>
                  <a:lnTo>
                    <a:pt x="1014" y="920"/>
                  </a:lnTo>
                  <a:lnTo>
                    <a:pt x="1010" y="923"/>
                  </a:lnTo>
                  <a:lnTo>
                    <a:pt x="1009" y="927"/>
                  </a:lnTo>
                  <a:lnTo>
                    <a:pt x="1001" y="925"/>
                  </a:lnTo>
                  <a:lnTo>
                    <a:pt x="999" y="931"/>
                  </a:lnTo>
                  <a:lnTo>
                    <a:pt x="989" y="922"/>
                  </a:lnTo>
                  <a:lnTo>
                    <a:pt x="987" y="925"/>
                  </a:lnTo>
                  <a:lnTo>
                    <a:pt x="986" y="923"/>
                  </a:lnTo>
                  <a:lnTo>
                    <a:pt x="984" y="929"/>
                  </a:lnTo>
                  <a:lnTo>
                    <a:pt x="980" y="923"/>
                  </a:lnTo>
                  <a:lnTo>
                    <a:pt x="961" y="923"/>
                  </a:lnTo>
                  <a:lnTo>
                    <a:pt x="959" y="925"/>
                  </a:lnTo>
                  <a:lnTo>
                    <a:pt x="966" y="931"/>
                  </a:lnTo>
                  <a:lnTo>
                    <a:pt x="959" y="931"/>
                  </a:lnTo>
                  <a:lnTo>
                    <a:pt x="961" y="935"/>
                  </a:lnTo>
                  <a:lnTo>
                    <a:pt x="961" y="937"/>
                  </a:lnTo>
                  <a:lnTo>
                    <a:pt x="959" y="939"/>
                  </a:lnTo>
                  <a:lnTo>
                    <a:pt x="953" y="937"/>
                  </a:lnTo>
                  <a:lnTo>
                    <a:pt x="949" y="941"/>
                  </a:lnTo>
                  <a:lnTo>
                    <a:pt x="945" y="937"/>
                  </a:lnTo>
                  <a:lnTo>
                    <a:pt x="943" y="943"/>
                  </a:lnTo>
                  <a:lnTo>
                    <a:pt x="939" y="933"/>
                  </a:lnTo>
                  <a:lnTo>
                    <a:pt x="932" y="941"/>
                  </a:lnTo>
                  <a:lnTo>
                    <a:pt x="932" y="933"/>
                  </a:lnTo>
                  <a:lnTo>
                    <a:pt x="928" y="937"/>
                  </a:lnTo>
                  <a:lnTo>
                    <a:pt x="918" y="939"/>
                  </a:lnTo>
                  <a:lnTo>
                    <a:pt x="916" y="933"/>
                  </a:lnTo>
                  <a:lnTo>
                    <a:pt x="916" y="937"/>
                  </a:lnTo>
                  <a:lnTo>
                    <a:pt x="913" y="937"/>
                  </a:lnTo>
                  <a:lnTo>
                    <a:pt x="909" y="927"/>
                  </a:lnTo>
                  <a:lnTo>
                    <a:pt x="907" y="933"/>
                  </a:lnTo>
                  <a:lnTo>
                    <a:pt x="897" y="929"/>
                  </a:lnTo>
                  <a:lnTo>
                    <a:pt x="899" y="937"/>
                  </a:lnTo>
                  <a:lnTo>
                    <a:pt x="895" y="939"/>
                  </a:lnTo>
                  <a:lnTo>
                    <a:pt x="890" y="935"/>
                  </a:lnTo>
                  <a:lnTo>
                    <a:pt x="890" y="927"/>
                  </a:lnTo>
                  <a:lnTo>
                    <a:pt x="874" y="925"/>
                  </a:lnTo>
                  <a:lnTo>
                    <a:pt x="870" y="927"/>
                  </a:lnTo>
                  <a:lnTo>
                    <a:pt x="882" y="933"/>
                  </a:lnTo>
                  <a:lnTo>
                    <a:pt x="876" y="937"/>
                  </a:lnTo>
                  <a:lnTo>
                    <a:pt x="870" y="927"/>
                  </a:lnTo>
                  <a:lnTo>
                    <a:pt x="866" y="931"/>
                  </a:lnTo>
                  <a:lnTo>
                    <a:pt x="857" y="923"/>
                  </a:lnTo>
                  <a:lnTo>
                    <a:pt x="842" y="927"/>
                  </a:lnTo>
                  <a:lnTo>
                    <a:pt x="843" y="931"/>
                  </a:lnTo>
                  <a:lnTo>
                    <a:pt x="845" y="927"/>
                  </a:lnTo>
                  <a:lnTo>
                    <a:pt x="851" y="929"/>
                  </a:lnTo>
                  <a:lnTo>
                    <a:pt x="855" y="939"/>
                  </a:lnTo>
                  <a:lnTo>
                    <a:pt x="847" y="937"/>
                  </a:lnTo>
                  <a:lnTo>
                    <a:pt x="845" y="941"/>
                  </a:lnTo>
                  <a:lnTo>
                    <a:pt x="857" y="945"/>
                  </a:lnTo>
                  <a:lnTo>
                    <a:pt x="843" y="945"/>
                  </a:lnTo>
                  <a:lnTo>
                    <a:pt x="843" y="939"/>
                  </a:lnTo>
                  <a:lnTo>
                    <a:pt x="838" y="946"/>
                  </a:lnTo>
                  <a:lnTo>
                    <a:pt x="838" y="941"/>
                  </a:lnTo>
                  <a:lnTo>
                    <a:pt x="834" y="948"/>
                  </a:lnTo>
                  <a:lnTo>
                    <a:pt x="832" y="945"/>
                  </a:lnTo>
                  <a:lnTo>
                    <a:pt x="836" y="943"/>
                  </a:lnTo>
                  <a:lnTo>
                    <a:pt x="830" y="943"/>
                  </a:lnTo>
                  <a:lnTo>
                    <a:pt x="834" y="939"/>
                  </a:lnTo>
                  <a:lnTo>
                    <a:pt x="842" y="937"/>
                  </a:lnTo>
                  <a:lnTo>
                    <a:pt x="838" y="931"/>
                  </a:lnTo>
                  <a:lnTo>
                    <a:pt x="838" y="935"/>
                  </a:lnTo>
                  <a:lnTo>
                    <a:pt x="832" y="937"/>
                  </a:lnTo>
                  <a:lnTo>
                    <a:pt x="834" y="933"/>
                  </a:lnTo>
                  <a:lnTo>
                    <a:pt x="830" y="939"/>
                  </a:lnTo>
                  <a:lnTo>
                    <a:pt x="826" y="939"/>
                  </a:lnTo>
                  <a:lnTo>
                    <a:pt x="828" y="941"/>
                  </a:lnTo>
                  <a:lnTo>
                    <a:pt x="824" y="945"/>
                  </a:lnTo>
                  <a:lnTo>
                    <a:pt x="820" y="937"/>
                  </a:lnTo>
                  <a:lnTo>
                    <a:pt x="815" y="939"/>
                  </a:lnTo>
                  <a:lnTo>
                    <a:pt x="797" y="929"/>
                  </a:lnTo>
                  <a:lnTo>
                    <a:pt x="792" y="933"/>
                  </a:lnTo>
                  <a:lnTo>
                    <a:pt x="795" y="925"/>
                  </a:lnTo>
                  <a:lnTo>
                    <a:pt x="794" y="923"/>
                  </a:lnTo>
                  <a:lnTo>
                    <a:pt x="788" y="933"/>
                  </a:lnTo>
                  <a:lnTo>
                    <a:pt x="782" y="935"/>
                  </a:lnTo>
                  <a:lnTo>
                    <a:pt x="774" y="939"/>
                  </a:lnTo>
                  <a:lnTo>
                    <a:pt x="772" y="933"/>
                  </a:lnTo>
                  <a:lnTo>
                    <a:pt x="778" y="937"/>
                  </a:lnTo>
                  <a:lnTo>
                    <a:pt x="776" y="931"/>
                  </a:lnTo>
                  <a:lnTo>
                    <a:pt x="780" y="933"/>
                  </a:lnTo>
                  <a:lnTo>
                    <a:pt x="780" y="929"/>
                  </a:lnTo>
                  <a:lnTo>
                    <a:pt x="786" y="925"/>
                  </a:lnTo>
                  <a:lnTo>
                    <a:pt x="782" y="918"/>
                  </a:lnTo>
                  <a:lnTo>
                    <a:pt x="778" y="920"/>
                  </a:lnTo>
                  <a:lnTo>
                    <a:pt x="772" y="916"/>
                  </a:lnTo>
                  <a:lnTo>
                    <a:pt x="767" y="920"/>
                  </a:lnTo>
                  <a:lnTo>
                    <a:pt x="765" y="916"/>
                  </a:lnTo>
                  <a:lnTo>
                    <a:pt x="763" y="920"/>
                  </a:lnTo>
                  <a:lnTo>
                    <a:pt x="751" y="912"/>
                  </a:lnTo>
                  <a:lnTo>
                    <a:pt x="751" y="916"/>
                  </a:lnTo>
                  <a:lnTo>
                    <a:pt x="742" y="920"/>
                  </a:lnTo>
                  <a:lnTo>
                    <a:pt x="746" y="910"/>
                  </a:lnTo>
                  <a:lnTo>
                    <a:pt x="736" y="908"/>
                  </a:lnTo>
                  <a:lnTo>
                    <a:pt x="738" y="914"/>
                  </a:lnTo>
                  <a:lnTo>
                    <a:pt x="736" y="916"/>
                  </a:lnTo>
                  <a:lnTo>
                    <a:pt x="730" y="912"/>
                  </a:lnTo>
                  <a:lnTo>
                    <a:pt x="730" y="906"/>
                  </a:lnTo>
                  <a:lnTo>
                    <a:pt x="711" y="904"/>
                  </a:lnTo>
                  <a:lnTo>
                    <a:pt x="703" y="897"/>
                  </a:lnTo>
                  <a:lnTo>
                    <a:pt x="711" y="891"/>
                  </a:lnTo>
                  <a:lnTo>
                    <a:pt x="719" y="889"/>
                  </a:lnTo>
                  <a:lnTo>
                    <a:pt x="724" y="897"/>
                  </a:lnTo>
                  <a:lnTo>
                    <a:pt x="715" y="879"/>
                  </a:lnTo>
                  <a:lnTo>
                    <a:pt x="705" y="881"/>
                  </a:lnTo>
                  <a:lnTo>
                    <a:pt x="699" y="889"/>
                  </a:lnTo>
                  <a:lnTo>
                    <a:pt x="682" y="893"/>
                  </a:lnTo>
                  <a:lnTo>
                    <a:pt x="680" y="887"/>
                  </a:lnTo>
                  <a:lnTo>
                    <a:pt x="674" y="897"/>
                  </a:lnTo>
                  <a:lnTo>
                    <a:pt x="671" y="895"/>
                  </a:lnTo>
                  <a:lnTo>
                    <a:pt x="671" y="891"/>
                  </a:lnTo>
                  <a:lnTo>
                    <a:pt x="674" y="889"/>
                  </a:lnTo>
                  <a:lnTo>
                    <a:pt x="667" y="889"/>
                  </a:lnTo>
                  <a:lnTo>
                    <a:pt x="663" y="893"/>
                  </a:lnTo>
                  <a:lnTo>
                    <a:pt x="657" y="887"/>
                  </a:lnTo>
                  <a:lnTo>
                    <a:pt x="657" y="879"/>
                  </a:lnTo>
                  <a:lnTo>
                    <a:pt x="663" y="885"/>
                  </a:lnTo>
                  <a:lnTo>
                    <a:pt x="663" y="868"/>
                  </a:lnTo>
                  <a:lnTo>
                    <a:pt x="667" y="868"/>
                  </a:lnTo>
                  <a:lnTo>
                    <a:pt x="663" y="866"/>
                  </a:lnTo>
                  <a:lnTo>
                    <a:pt x="657" y="868"/>
                  </a:lnTo>
                  <a:lnTo>
                    <a:pt x="657" y="874"/>
                  </a:lnTo>
                  <a:lnTo>
                    <a:pt x="651" y="877"/>
                  </a:lnTo>
                  <a:lnTo>
                    <a:pt x="648" y="887"/>
                  </a:lnTo>
                  <a:lnTo>
                    <a:pt x="651" y="879"/>
                  </a:lnTo>
                  <a:lnTo>
                    <a:pt x="642" y="883"/>
                  </a:lnTo>
                  <a:lnTo>
                    <a:pt x="638" y="879"/>
                  </a:lnTo>
                  <a:lnTo>
                    <a:pt x="638" y="872"/>
                  </a:lnTo>
                  <a:lnTo>
                    <a:pt x="640" y="874"/>
                  </a:lnTo>
                  <a:lnTo>
                    <a:pt x="638" y="858"/>
                  </a:lnTo>
                  <a:lnTo>
                    <a:pt x="634" y="858"/>
                  </a:lnTo>
                  <a:lnTo>
                    <a:pt x="630" y="864"/>
                  </a:lnTo>
                  <a:lnTo>
                    <a:pt x="632" y="874"/>
                  </a:lnTo>
                  <a:lnTo>
                    <a:pt x="615" y="870"/>
                  </a:lnTo>
                  <a:lnTo>
                    <a:pt x="617" y="868"/>
                  </a:lnTo>
                  <a:lnTo>
                    <a:pt x="625" y="868"/>
                  </a:lnTo>
                  <a:lnTo>
                    <a:pt x="621" y="866"/>
                  </a:lnTo>
                  <a:lnTo>
                    <a:pt x="625" y="864"/>
                  </a:lnTo>
                  <a:lnTo>
                    <a:pt x="626" y="866"/>
                  </a:lnTo>
                  <a:lnTo>
                    <a:pt x="634" y="854"/>
                  </a:lnTo>
                  <a:lnTo>
                    <a:pt x="650" y="858"/>
                  </a:lnTo>
                  <a:lnTo>
                    <a:pt x="644" y="860"/>
                  </a:lnTo>
                  <a:lnTo>
                    <a:pt x="651" y="864"/>
                  </a:lnTo>
                  <a:lnTo>
                    <a:pt x="653" y="864"/>
                  </a:lnTo>
                  <a:lnTo>
                    <a:pt x="655" y="860"/>
                  </a:lnTo>
                  <a:lnTo>
                    <a:pt x="673" y="866"/>
                  </a:lnTo>
                  <a:lnTo>
                    <a:pt x="676" y="862"/>
                  </a:lnTo>
                  <a:lnTo>
                    <a:pt x="673" y="860"/>
                  </a:lnTo>
                  <a:lnTo>
                    <a:pt x="722" y="858"/>
                  </a:lnTo>
                  <a:lnTo>
                    <a:pt x="747" y="870"/>
                  </a:lnTo>
                  <a:lnTo>
                    <a:pt x="738" y="868"/>
                  </a:lnTo>
                  <a:lnTo>
                    <a:pt x="742" y="872"/>
                  </a:lnTo>
                  <a:lnTo>
                    <a:pt x="755" y="879"/>
                  </a:lnTo>
                  <a:lnTo>
                    <a:pt x="753" y="883"/>
                  </a:lnTo>
                  <a:lnTo>
                    <a:pt x="746" y="881"/>
                  </a:lnTo>
                  <a:lnTo>
                    <a:pt x="747" y="885"/>
                  </a:lnTo>
                  <a:lnTo>
                    <a:pt x="746" y="887"/>
                  </a:lnTo>
                  <a:lnTo>
                    <a:pt x="744" y="897"/>
                  </a:lnTo>
                  <a:lnTo>
                    <a:pt x="749" y="900"/>
                  </a:lnTo>
                  <a:lnTo>
                    <a:pt x="749" y="895"/>
                  </a:lnTo>
                  <a:lnTo>
                    <a:pt x="753" y="889"/>
                  </a:lnTo>
                  <a:lnTo>
                    <a:pt x="761" y="897"/>
                  </a:lnTo>
                  <a:lnTo>
                    <a:pt x="759" y="902"/>
                  </a:lnTo>
                  <a:lnTo>
                    <a:pt x="765" y="910"/>
                  </a:lnTo>
                  <a:lnTo>
                    <a:pt x="765" y="906"/>
                  </a:lnTo>
                  <a:lnTo>
                    <a:pt x="769" y="906"/>
                  </a:lnTo>
                  <a:lnTo>
                    <a:pt x="763" y="891"/>
                  </a:lnTo>
                  <a:lnTo>
                    <a:pt x="786" y="879"/>
                  </a:lnTo>
                  <a:lnTo>
                    <a:pt x="817" y="877"/>
                  </a:lnTo>
                  <a:lnTo>
                    <a:pt x="845" y="887"/>
                  </a:lnTo>
                  <a:lnTo>
                    <a:pt x="843" y="885"/>
                  </a:lnTo>
                  <a:lnTo>
                    <a:pt x="845" y="885"/>
                  </a:lnTo>
                  <a:lnTo>
                    <a:pt x="866" y="885"/>
                  </a:lnTo>
                  <a:lnTo>
                    <a:pt x="855" y="887"/>
                  </a:lnTo>
                  <a:lnTo>
                    <a:pt x="861" y="885"/>
                  </a:lnTo>
                  <a:lnTo>
                    <a:pt x="863" y="893"/>
                  </a:lnTo>
                  <a:lnTo>
                    <a:pt x="866" y="898"/>
                  </a:lnTo>
                  <a:lnTo>
                    <a:pt x="876" y="885"/>
                  </a:lnTo>
                  <a:lnTo>
                    <a:pt x="880" y="881"/>
                  </a:lnTo>
                  <a:lnTo>
                    <a:pt x="905" y="875"/>
                  </a:lnTo>
                  <a:lnTo>
                    <a:pt x="914" y="879"/>
                  </a:lnTo>
                  <a:lnTo>
                    <a:pt x="926" y="875"/>
                  </a:lnTo>
                  <a:lnTo>
                    <a:pt x="938" y="877"/>
                  </a:lnTo>
                  <a:lnTo>
                    <a:pt x="934" y="885"/>
                  </a:lnTo>
                  <a:lnTo>
                    <a:pt x="943" y="891"/>
                  </a:lnTo>
                  <a:lnTo>
                    <a:pt x="945" y="887"/>
                  </a:lnTo>
                  <a:lnTo>
                    <a:pt x="943" y="885"/>
                  </a:lnTo>
                  <a:lnTo>
                    <a:pt x="941" y="889"/>
                  </a:lnTo>
                  <a:lnTo>
                    <a:pt x="936" y="885"/>
                  </a:lnTo>
                  <a:lnTo>
                    <a:pt x="943" y="877"/>
                  </a:lnTo>
                  <a:lnTo>
                    <a:pt x="939" y="874"/>
                  </a:lnTo>
                  <a:lnTo>
                    <a:pt x="966" y="849"/>
                  </a:lnTo>
                  <a:lnTo>
                    <a:pt x="978" y="849"/>
                  </a:lnTo>
                  <a:lnTo>
                    <a:pt x="984" y="858"/>
                  </a:lnTo>
                  <a:lnTo>
                    <a:pt x="982" y="849"/>
                  </a:lnTo>
                  <a:lnTo>
                    <a:pt x="976" y="847"/>
                  </a:lnTo>
                  <a:lnTo>
                    <a:pt x="978" y="837"/>
                  </a:lnTo>
                  <a:lnTo>
                    <a:pt x="984" y="833"/>
                  </a:lnTo>
                  <a:lnTo>
                    <a:pt x="1003" y="827"/>
                  </a:lnTo>
                  <a:lnTo>
                    <a:pt x="1005" y="827"/>
                  </a:lnTo>
                  <a:lnTo>
                    <a:pt x="1018" y="829"/>
                  </a:lnTo>
                  <a:lnTo>
                    <a:pt x="1016" y="824"/>
                  </a:lnTo>
                  <a:lnTo>
                    <a:pt x="1028" y="820"/>
                  </a:lnTo>
                  <a:lnTo>
                    <a:pt x="1035" y="816"/>
                  </a:lnTo>
                  <a:lnTo>
                    <a:pt x="1045" y="808"/>
                  </a:lnTo>
                  <a:lnTo>
                    <a:pt x="1039" y="808"/>
                  </a:lnTo>
                  <a:lnTo>
                    <a:pt x="1034" y="814"/>
                  </a:lnTo>
                  <a:lnTo>
                    <a:pt x="1020" y="816"/>
                  </a:lnTo>
                  <a:lnTo>
                    <a:pt x="1018" y="816"/>
                  </a:lnTo>
                  <a:lnTo>
                    <a:pt x="974" y="802"/>
                  </a:lnTo>
                  <a:lnTo>
                    <a:pt x="972" y="797"/>
                  </a:lnTo>
                  <a:lnTo>
                    <a:pt x="976" y="791"/>
                  </a:lnTo>
                  <a:lnTo>
                    <a:pt x="972" y="781"/>
                  </a:lnTo>
                  <a:lnTo>
                    <a:pt x="982" y="776"/>
                  </a:lnTo>
                  <a:lnTo>
                    <a:pt x="986" y="776"/>
                  </a:lnTo>
                  <a:lnTo>
                    <a:pt x="986" y="772"/>
                  </a:lnTo>
                  <a:lnTo>
                    <a:pt x="995" y="779"/>
                  </a:lnTo>
                  <a:lnTo>
                    <a:pt x="993" y="793"/>
                  </a:lnTo>
                  <a:lnTo>
                    <a:pt x="995" y="791"/>
                  </a:lnTo>
                  <a:lnTo>
                    <a:pt x="997" y="779"/>
                  </a:lnTo>
                  <a:lnTo>
                    <a:pt x="991" y="770"/>
                  </a:lnTo>
                  <a:lnTo>
                    <a:pt x="993" y="760"/>
                  </a:lnTo>
                  <a:lnTo>
                    <a:pt x="989" y="770"/>
                  </a:lnTo>
                  <a:lnTo>
                    <a:pt x="970" y="774"/>
                  </a:lnTo>
                  <a:lnTo>
                    <a:pt x="974" y="766"/>
                  </a:lnTo>
                  <a:lnTo>
                    <a:pt x="976" y="766"/>
                  </a:lnTo>
                  <a:lnTo>
                    <a:pt x="974" y="766"/>
                  </a:lnTo>
                  <a:lnTo>
                    <a:pt x="972" y="770"/>
                  </a:lnTo>
                  <a:lnTo>
                    <a:pt x="964" y="778"/>
                  </a:lnTo>
                  <a:lnTo>
                    <a:pt x="959" y="778"/>
                  </a:lnTo>
                  <a:lnTo>
                    <a:pt x="964" y="776"/>
                  </a:lnTo>
                  <a:lnTo>
                    <a:pt x="964" y="774"/>
                  </a:lnTo>
                  <a:lnTo>
                    <a:pt x="961" y="776"/>
                  </a:lnTo>
                  <a:lnTo>
                    <a:pt x="953" y="797"/>
                  </a:lnTo>
                  <a:lnTo>
                    <a:pt x="943" y="799"/>
                  </a:lnTo>
                  <a:lnTo>
                    <a:pt x="938" y="791"/>
                  </a:lnTo>
                  <a:lnTo>
                    <a:pt x="945" y="760"/>
                  </a:lnTo>
                  <a:lnTo>
                    <a:pt x="941" y="751"/>
                  </a:lnTo>
                  <a:lnTo>
                    <a:pt x="947" y="745"/>
                  </a:lnTo>
                  <a:lnTo>
                    <a:pt x="943" y="743"/>
                  </a:lnTo>
                  <a:lnTo>
                    <a:pt x="939" y="747"/>
                  </a:lnTo>
                  <a:lnTo>
                    <a:pt x="930" y="747"/>
                  </a:lnTo>
                  <a:lnTo>
                    <a:pt x="934" y="739"/>
                  </a:lnTo>
                  <a:lnTo>
                    <a:pt x="926" y="731"/>
                  </a:lnTo>
                  <a:lnTo>
                    <a:pt x="928" y="726"/>
                  </a:lnTo>
                  <a:lnTo>
                    <a:pt x="930" y="726"/>
                  </a:lnTo>
                  <a:lnTo>
                    <a:pt x="932" y="720"/>
                  </a:lnTo>
                  <a:lnTo>
                    <a:pt x="907" y="718"/>
                  </a:lnTo>
                  <a:lnTo>
                    <a:pt x="907" y="714"/>
                  </a:lnTo>
                  <a:lnTo>
                    <a:pt x="891" y="708"/>
                  </a:lnTo>
                  <a:lnTo>
                    <a:pt x="890" y="710"/>
                  </a:lnTo>
                  <a:lnTo>
                    <a:pt x="886" y="710"/>
                  </a:lnTo>
                  <a:close/>
                  <a:moveTo>
                    <a:pt x="674" y="311"/>
                  </a:moveTo>
                  <a:lnTo>
                    <a:pt x="669" y="301"/>
                  </a:lnTo>
                  <a:lnTo>
                    <a:pt x="667" y="278"/>
                  </a:lnTo>
                  <a:lnTo>
                    <a:pt x="671" y="276"/>
                  </a:lnTo>
                  <a:lnTo>
                    <a:pt x="678" y="276"/>
                  </a:lnTo>
                  <a:lnTo>
                    <a:pt x="673" y="286"/>
                  </a:lnTo>
                  <a:lnTo>
                    <a:pt x="678" y="303"/>
                  </a:lnTo>
                  <a:lnTo>
                    <a:pt x="678" y="313"/>
                  </a:lnTo>
                  <a:lnTo>
                    <a:pt x="674" y="311"/>
                  </a:lnTo>
                  <a:close/>
                  <a:moveTo>
                    <a:pt x="842" y="484"/>
                  </a:moveTo>
                  <a:lnTo>
                    <a:pt x="840" y="489"/>
                  </a:lnTo>
                  <a:lnTo>
                    <a:pt x="847" y="503"/>
                  </a:lnTo>
                  <a:lnTo>
                    <a:pt x="840" y="509"/>
                  </a:lnTo>
                  <a:lnTo>
                    <a:pt x="836" y="514"/>
                  </a:lnTo>
                  <a:lnTo>
                    <a:pt x="834" y="514"/>
                  </a:lnTo>
                  <a:lnTo>
                    <a:pt x="834" y="524"/>
                  </a:lnTo>
                  <a:lnTo>
                    <a:pt x="826" y="526"/>
                  </a:lnTo>
                  <a:lnTo>
                    <a:pt x="805" y="511"/>
                  </a:lnTo>
                  <a:lnTo>
                    <a:pt x="809" y="516"/>
                  </a:lnTo>
                  <a:lnTo>
                    <a:pt x="805" y="520"/>
                  </a:lnTo>
                  <a:lnTo>
                    <a:pt x="792" y="478"/>
                  </a:lnTo>
                  <a:lnTo>
                    <a:pt x="790" y="468"/>
                  </a:lnTo>
                  <a:lnTo>
                    <a:pt x="795" y="457"/>
                  </a:lnTo>
                  <a:lnTo>
                    <a:pt x="811" y="476"/>
                  </a:lnTo>
                  <a:lnTo>
                    <a:pt x="817" y="472"/>
                  </a:lnTo>
                  <a:lnTo>
                    <a:pt x="830" y="476"/>
                  </a:lnTo>
                  <a:lnTo>
                    <a:pt x="830" y="480"/>
                  </a:lnTo>
                  <a:lnTo>
                    <a:pt x="842" y="484"/>
                  </a:lnTo>
                  <a:close/>
                  <a:moveTo>
                    <a:pt x="578" y="856"/>
                  </a:moveTo>
                  <a:lnTo>
                    <a:pt x="563" y="858"/>
                  </a:lnTo>
                  <a:lnTo>
                    <a:pt x="553" y="854"/>
                  </a:lnTo>
                  <a:lnTo>
                    <a:pt x="548" y="845"/>
                  </a:lnTo>
                  <a:lnTo>
                    <a:pt x="553" y="833"/>
                  </a:lnTo>
                  <a:lnTo>
                    <a:pt x="565" y="837"/>
                  </a:lnTo>
                  <a:lnTo>
                    <a:pt x="586" y="829"/>
                  </a:lnTo>
                  <a:lnTo>
                    <a:pt x="592" y="841"/>
                  </a:lnTo>
                  <a:lnTo>
                    <a:pt x="600" y="839"/>
                  </a:lnTo>
                  <a:lnTo>
                    <a:pt x="615" y="845"/>
                  </a:lnTo>
                  <a:lnTo>
                    <a:pt x="623" y="852"/>
                  </a:lnTo>
                  <a:lnTo>
                    <a:pt x="613" y="872"/>
                  </a:lnTo>
                  <a:lnTo>
                    <a:pt x="621" y="879"/>
                  </a:lnTo>
                  <a:lnTo>
                    <a:pt x="619" y="889"/>
                  </a:lnTo>
                  <a:lnTo>
                    <a:pt x="613" y="874"/>
                  </a:lnTo>
                  <a:lnTo>
                    <a:pt x="605" y="877"/>
                  </a:lnTo>
                  <a:lnTo>
                    <a:pt x="598" y="874"/>
                  </a:lnTo>
                  <a:lnTo>
                    <a:pt x="578" y="856"/>
                  </a:lnTo>
                  <a:close/>
                  <a:moveTo>
                    <a:pt x="444" y="835"/>
                  </a:moveTo>
                  <a:lnTo>
                    <a:pt x="442" y="831"/>
                  </a:lnTo>
                  <a:lnTo>
                    <a:pt x="440" y="837"/>
                  </a:lnTo>
                  <a:lnTo>
                    <a:pt x="442" y="829"/>
                  </a:lnTo>
                  <a:lnTo>
                    <a:pt x="436" y="835"/>
                  </a:lnTo>
                  <a:lnTo>
                    <a:pt x="434" y="829"/>
                  </a:lnTo>
                  <a:lnTo>
                    <a:pt x="423" y="826"/>
                  </a:lnTo>
                  <a:lnTo>
                    <a:pt x="402" y="822"/>
                  </a:lnTo>
                  <a:lnTo>
                    <a:pt x="396" y="816"/>
                  </a:lnTo>
                  <a:lnTo>
                    <a:pt x="394" y="806"/>
                  </a:lnTo>
                  <a:lnTo>
                    <a:pt x="404" y="808"/>
                  </a:lnTo>
                  <a:lnTo>
                    <a:pt x="409" y="816"/>
                  </a:lnTo>
                  <a:lnTo>
                    <a:pt x="413" y="812"/>
                  </a:lnTo>
                  <a:lnTo>
                    <a:pt x="415" y="820"/>
                  </a:lnTo>
                  <a:lnTo>
                    <a:pt x="421" y="816"/>
                  </a:lnTo>
                  <a:lnTo>
                    <a:pt x="425" y="822"/>
                  </a:lnTo>
                  <a:lnTo>
                    <a:pt x="427" y="818"/>
                  </a:lnTo>
                  <a:lnTo>
                    <a:pt x="434" y="826"/>
                  </a:lnTo>
                  <a:lnTo>
                    <a:pt x="431" y="814"/>
                  </a:lnTo>
                  <a:lnTo>
                    <a:pt x="438" y="820"/>
                  </a:lnTo>
                  <a:lnTo>
                    <a:pt x="438" y="814"/>
                  </a:lnTo>
                  <a:lnTo>
                    <a:pt x="442" y="814"/>
                  </a:lnTo>
                  <a:lnTo>
                    <a:pt x="446" y="818"/>
                  </a:lnTo>
                  <a:lnTo>
                    <a:pt x="444" y="826"/>
                  </a:lnTo>
                  <a:lnTo>
                    <a:pt x="448" y="820"/>
                  </a:lnTo>
                  <a:lnTo>
                    <a:pt x="452" y="824"/>
                  </a:lnTo>
                  <a:lnTo>
                    <a:pt x="444" y="810"/>
                  </a:lnTo>
                  <a:lnTo>
                    <a:pt x="446" y="801"/>
                  </a:lnTo>
                  <a:lnTo>
                    <a:pt x="467" y="806"/>
                  </a:lnTo>
                  <a:lnTo>
                    <a:pt x="469" y="814"/>
                  </a:lnTo>
                  <a:lnTo>
                    <a:pt x="465" y="814"/>
                  </a:lnTo>
                  <a:lnTo>
                    <a:pt x="461" y="822"/>
                  </a:lnTo>
                  <a:lnTo>
                    <a:pt x="469" y="822"/>
                  </a:lnTo>
                  <a:lnTo>
                    <a:pt x="479" y="820"/>
                  </a:lnTo>
                  <a:lnTo>
                    <a:pt x="475" y="822"/>
                  </a:lnTo>
                  <a:lnTo>
                    <a:pt x="481" y="824"/>
                  </a:lnTo>
                  <a:lnTo>
                    <a:pt x="477" y="827"/>
                  </a:lnTo>
                  <a:lnTo>
                    <a:pt x="479" y="827"/>
                  </a:lnTo>
                  <a:lnTo>
                    <a:pt x="461" y="826"/>
                  </a:lnTo>
                  <a:lnTo>
                    <a:pt x="461" y="827"/>
                  </a:lnTo>
                  <a:lnTo>
                    <a:pt x="456" y="827"/>
                  </a:lnTo>
                  <a:lnTo>
                    <a:pt x="457" y="831"/>
                  </a:lnTo>
                  <a:lnTo>
                    <a:pt x="463" y="831"/>
                  </a:lnTo>
                  <a:lnTo>
                    <a:pt x="463" y="833"/>
                  </a:lnTo>
                  <a:lnTo>
                    <a:pt x="467" y="831"/>
                  </a:lnTo>
                  <a:lnTo>
                    <a:pt x="463" y="839"/>
                  </a:lnTo>
                  <a:lnTo>
                    <a:pt x="452" y="833"/>
                  </a:lnTo>
                  <a:lnTo>
                    <a:pt x="446" y="837"/>
                  </a:lnTo>
                  <a:lnTo>
                    <a:pt x="446" y="831"/>
                  </a:lnTo>
                  <a:lnTo>
                    <a:pt x="444" y="835"/>
                  </a:lnTo>
                  <a:close/>
                  <a:moveTo>
                    <a:pt x="467" y="839"/>
                  </a:moveTo>
                  <a:lnTo>
                    <a:pt x="469" y="833"/>
                  </a:lnTo>
                  <a:lnTo>
                    <a:pt x="479" y="837"/>
                  </a:lnTo>
                  <a:lnTo>
                    <a:pt x="467" y="839"/>
                  </a:lnTo>
                  <a:close/>
                  <a:moveTo>
                    <a:pt x="406" y="799"/>
                  </a:moveTo>
                  <a:lnTo>
                    <a:pt x="398" y="802"/>
                  </a:lnTo>
                  <a:lnTo>
                    <a:pt x="377" y="797"/>
                  </a:lnTo>
                  <a:lnTo>
                    <a:pt x="361" y="799"/>
                  </a:lnTo>
                  <a:lnTo>
                    <a:pt x="329" y="789"/>
                  </a:lnTo>
                  <a:lnTo>
                    <a:pt x="342" y="791"/>
                  </a:lnTo>
                  <a:lnTo>
                    <a:pt x="354" y="789"/>
                  </a:lnTo>
                  <a:lnTo>
                    <a:pt x="356" y="783"/>
                  </a:lnTo>
                  <a:lnTo>
                    <a:pt x="369" y="783"/>
                  </a:lnTo>
                  <a:lnTo>
                    <a:pt x="377" y="793"/>
                  </a:lnTo>
                  <a:lnTo>
                    <a:pt x="379" y="787"/>
                  </a:lnTo>
                  <a:lnTo>
                    <a:pt x="388" y="781"/>
                  </a:lnTo>
                  <a:lnTo>
                    <a:pt x="404" y="789"/>
                  </a:lnTo>
                  <a:lnTo>
                    <a:pt x="406" y="799"/>
                  </a:lnTo>
                  <a:close/>
                  <a:moveTo>
                    <a:pt x="156" y="632"/>
                  </a:moveTo>
                  <a:lnTo>
                    <a:pt x="154" y="643"/>
                  </a:lnTo>
                  <a:lnTo>
                    <a:pt x="146" y="645"/>
                  </a:lnTo>
                  <a:lnTo>
                    <a:pt x="143" y="641"/>
                  </a:lnTo>
                  <a:lnTo>
                    <a:pt x="139" y="649"/>
                  </a:lnTo>
                  <a:lnTo>
                    <a:pt x="129" y="637"/>
                  </a:lnTo>
                  <a:lnTo>
                    <a:pt x="131" y="639"/>
                  </a:lnTo>
                  <a:lnTo>
                    <a:pt x="125" y="641"/>
                  </a:lnTo>
                  <a:lnTo>
                    <a:pt x="125" y="635"/>
                  </a:lnTo>
                  <a:lnTo>
                    <a:pt x="123" y="639"/>
                  </a:lnTo>
                  <a:lnTo>
                    <a:pt x="120" y="630"/>
                  </a:lnTo>
                  <a:lnTo>
                    <a:pt x="116" y="632"/>
                  </a:lnTo>
                  <a:lnTo>
                    <a:pt x="98" y="609"/>
                  </a:lnTo>
                  <a:lnTo>
                    <a:pt x="108" y="620"/>
                  </a:lnTo>
                  <a:lnTo>
                    <a:pt x="116" y="620"/>
                  </a:lnTo>
                  <a:lnTo>
                    <a:pt x="125" y="632"/>
                  </a:lnTo>
                  <a:lnTo>
                    <a:pt x="129" y="633"/>
                  </a:lnTo>
                  <a:lnTo>
                    <a:pt x="131" y="630"/>
                  </a:lnTo>
                  <a:lnTo>
                    <a:pt x="143" y="637"/>
                  </a:lnTo>
                  <a:lnTo>
                    <a:pt x="141" y="628"/>
                  </a:lnTo>
                  <a:lnTo>
                    <a:pt x="156" y="632"/>
                  </a:lnTo>
                  <a:close/>
                  <a:moveTo>
                    <a:pt x="27" y="568"/>
                  </a:moveTo>
                  <a:lnTo>
                    <a:pt x="31" y="564"/>
                  </a:lnTo>
                  <a:lnTo>
                    <a:pt x="43" y="564"/>
                  </a:lnTo>
                  <a:lnTo>
                    <a:pt x="41" y="561"/>
                  </a:lnTo>
                  <a:lnTo>
                    <a:pt x="47" y="568"/>
                  </a:lnTo>
                  <a:lnTo>
                    <a:pt x="47" y="564"/>
                  </a:lnTo>
                  <a:lnTo>
                    <a:pt x="50" y="566"/>
                  </a:lnTo>
                  <a:lnTo>
                    <a:pt x="54" y="559"/>
                  </a:lnTo>
                  <a:lnTo>
                    <a:pt x="62" y="564"/>
                  </a:lnTo>
                  <a:lnTo>
                    <a:pt x="58" y="568"/>
                  </a:lnTo>
                  <a:lnTo>
                    <a:pt x="52" y="568"/>
                  </a:lnTo>
                  <a:lnTo>
                    <a:pt x="56" y="576"/>
                  </a:lnTo>
                  <a:lnTo>
                    <a:pt x="50" y="582"/>
                  </a:lnTo>
                  <a:lnTo>
                    <a:pt x="50" y="578"/>
                  </a:lnTo>
                  <a:lnTo>
                    <a:pt x="33" y="574"/>
                  </a:lnTo>
                  <a:lnTo>
                    <a:pt x="39" y="566"/>
                  </a:lnTo>
                  <a:lnTo>
                    <a:pt x="27" y="568"/>
                  </a:lnTo>
                  <a:close/>
                  <a:moveTo>
                    <a:pt x="0" y="532"/>
                  </a:moveTo>
                  <a:lnTo>
                    <a:pt x="0" y="522"/>
                  </a:lnTo>
                  <a:lnTo>
                    <a:pt x="10" y="522"/>
                  </a:lnTo>
                  <a:lnTo>
                    <a:pt x="10" y="509"/>
                  </a:lnTo>
                  <a:lnTo>
                    <a:pt x="20" y="516"/>
                  </a:lnTo>
                  <a:lnTo>
                    <a:pt x="18" y="524"/>
                  </a:lnTo>
                  <a:lnTo>
                    <a:pt x="25" y="532"/>
                  </a:lnTo>
                  <a:lnTo>
                    <a:pt x="16" y="528"/>
                  </a:lnTo>
                  <a:lnTo>
                    <a:pt x="0" y="532"/>
                  </a:lnTo>
                  <a:close/>
                  <a:moveTo>
                    <a:pt x="895" y="184"/>
                  </a:moveTo>
                  <a:lnTo>
                    <a:pt x="878" y="180"/>
                  </a:lnTo>
                  <a:lnTo>
                    <a:pt x="876" y="169"/>
                  </a:lnTo>
                  <a:lnTo>
                    <a:pt x="882" y="159"/>
                  </a:lnTo>
                  <a:lnTo>
                    <a:pt x="893" y="153"/>
                  </a:lnTo>
                  <a:lnTo>
                    <a:pt x="901" y="148"/>
                  </a:lnTo>
                  <a:lnTo>
                    <a:pt x="903" y="150"/>
                  </a:lnTo>
                  <a:lnTo>
                    <a:pt x="897" y="155"/>
                  </a:lnTo>
                  <a:lnTo>
                    <a:pt x="901" y="165"/>
                  </a:lnTo>
                  <a:lnTo>
                    <a:pt x="897" y="161"/>
                  </a:lnTo>
                  <a:lnTo>
                    <a:pt x="895" y="161"/>
                  </a:lnTo>
                  <a:lnTo>
                    <a:pt x="895" y="165"/>
                  </a:lnTo>
                  <a:lnTo>
                    <a:pt x="901" y="167"/>
                  </a:lnTo>
                  <a:lnTo>
                    <a:pt x="907" y="182"/>
                  </a:lnTo>
                  <a:lnTo>
                    <a:pt x="920" y="182"/>
                  </a:lnTo>
                  <a:lnTo>
                    <a:pt x="930" y="192"/>
                  </a:lnTo>
                  <a:lnTo>
                    <a:pt x="928" y="203"/>
                  </a:lnTo>
                  <a:lnTo>
                    <a:pt x="926" y="207"/>
                  </a:lnTo>
                  <a:lnTo>
                    <a:pt x="922" y="209"/>
                  </a:lnTo>
                  <a:lnTo>
                    <a:pt x="932" y="244"/>
                  </a:lnTo>
                  <a:lnTo>
                    <a:pt x="945" y="255"/>
                  </a:lnTo>
                  <a:lnTo>
                    <a:pt x="932" y="259"/>
                  </a:lnTo>
                  <a:lnTo>
                    <a:pt x="922" y="246"/>
                  </a:lnTo>
                  <a:lnTo>
                    <a:pt x="899" y="249"/>
                  </a:lnTo>
                  <a:lnTo>
                    <a:pt x="907" y="236"/>
                  </a:lnTo>
                  <a:lnTo>
                    <a:pt x="903" y="230"/>
                  </a:lnTo>
                  <a:lnTo>
                    <a:pt x="905" y="215"/>
                  </a:lnTo>
                  <a:lnTo>
                    <a:pt x="901" y="188"/>
                  </a:lnTo>
                  <a:lnTo>
                    <a:pt x="895" y="184"/>
                  </a:lnTo>
                  <a:close/>
                  <a:moveTo>
                    <a:pt x="1443" y="981"/>
                  </a:moveTo>
                  <a:lnTo>
                    <a:pt x="1419" y="979"/>
                  </a:lnTo>
                  <a:lnTo>
                    <a:pt x="1418" y="975"/>
                  </a:lnTo>
                  <a:lnTo>
                    <a:pt x="1429" y="973"/>
                  </a:lnTo>
                  <a:lnTo>
                    <a:pt x="1421" y="968"/>
                  </a:lnTo>
                  <a:lnTo>
                    <a:pt x="1431" y="964"/>
                  </a:lnTo>
                  <a:lnTo>
                    <a:pt x="1443" y="981"/>
                  </a:lnTo>
                  <a:close/>
                  <a:moveTo>
                    <a:pt x="1410" y="970"/>
                  </a:moveTo>
                  <a:lnTo>
                    <a:pt x="1393" y="973"/>
                  </a:lnTo>
                  <a:lnTo>
                    <a:pt x="1385" y="977"/>
                  </a:lnTo>
                  <a:lnTo>
                    <a:pt x="1383" y="981"/>
                  </a:lnTo>
                  <a:lnTo>
                    <a:pt x="1377" y="979"/>
                  </a:lnTo>
                  <a:lnTo>
                    <a:pt x="1373" y="985"/>
                  </a:lnTo>
                  <a:lnTo>
                    <a:pt x="1356" y="981"/>
                  </a:lnTo>
                  <a:lnTo>
                    <a:pt x="1366" y="977"/>
                  </a:lnTo>
                  <a:lnTo>
                    <a:pt x="1366" y="975"/>
                  </a:lnTo>
                  <a:lnTo>
                    <a:pt x="1371" y="975"/>
                  </a:lnTo>
                  <a:lnTo>
                    <a:pt x="1373" y="971"/>
                  </a:lnTo>
                  <a:lnTo>
                    <a:pt x="1400" y="968"/>
                  </a:lnTo>
                  <a:lnTo>
                    <a:pt x="1404" y="960"/>
                  </a:lnTo>
                  <a:lnTo>
                    <a:pt x="1410" y="964"/>
                  </a:lnTo>
                  <a:lnTo>
                    <a:pt x="1404" y="968"/>
                  </a:lnTo>
                  <a:lnTo>
                    <a:pt x="1410" y="970"/>
                  </a:lnTo>
                  <a:close/>
                  <a:moveTo>
                    <a:pt x="1155" y="973"/>
                  </a:moveTo>
                  <a:lnTo>
                    <a:pt x="1147" y="981"/>
                  </a:lnTo>
                  <a:lnTo>
                    <a:pt x="1158" y="977"/>
                  </a:lnTo>
                  <a:lnTo>
                    <a:pt x="1156" y="983"/>
                  </a:lnTo>
                  <a:lnTo>
                    <a:pt x="1147" y="987"/>
                  </a:lnTo>
                  <a:lnTo>
                    <a:pt x="1143" y="983"/>
                  </a:lnTo>
                  <a:lnTo>
                    <a:pt x="1145" y="975"/>
                  </a:lnTo>
                  <a:lnTo>
                    <a:pt x="1141" y="975"/>
                  </a:lnTo>
                  <a:lnTo>
                    <a:pt x="1141" y="979"/>
                  </a:lnTo>
                  <a:lnTo>
                    <a:pt x="1139" y="977"/>
                  </a:lnTo>
                  <a:lnTo>
                    <a:pt x="1139" y="985"/>
                  </a:lnTo>
                  <a:lnTo>
                    <a:pt x="1128" y="979"/>
                  </a:lnTo>
                  <a:lnTo>
                    <a:pt x="1133" y="971"/>
                  </a:lnTo>
                  <a:lnTo>
                    <a:pt x="1124" y="979"/>
                  </a:lnTo>
                  <a:lnTo>
                    <a:pt x="1120" y="975"/>
                  </a:lnTo>
                  <a:lnTo>
                    <a:pt x="1114" y="979"/>
                  </a:lnTo>
                  <a:lnTo>
                    <a:pt x="1108" y="958"/>
                  </a:lnTo>
                  <a:lnTo>
                    <a:pt x="1112" y="956"/>
                  </a:lnTo>
                  <a:lnTo>
                    <a:pt x="1120" y="966"/>
                  </a:lnTo>
                  <a:lnTo>
                    <a:pt x="1118" y="954"/>
                  </a:lnTo>
                  <a:lnTo>
                    <a:pt x="1122" y="954"/>
                  </a:lnTo>
                  <a:lnTo>
                    <a:pt x="1128" y="964"/>
                  </a:lnTo>
                  <a:lnTo>
                    <a:pt x="1133" y="958"/>
                  </a:lnTo>
                  <a:lnTo>
                    <a:pt x="1131" y="952"/>
                  </a:lnTo>
                  <a:lnTo>
                    <a:pt x="1139" y="956"/>
                  </a:lnTo>
                  <a:lnTo>
                    <a:pt x="1143" y="952"/>
                  </a:lnTo>
                  <a:lnTo>
                    <a:pt x="1147" y="958"/>
                  </a:lnTo>
                  <a:lnTo>
                    <a:pt x="1143" y="960"/>
                  </a:lnTo>
                  <a:lnTo>
                    <a:pt x="1143" y="970"/>
                  </a:lnTo>
                  <a:lnTo>
                    <a:pt x="1149" y="964"/>
                  </a:lnTo>
                  <a:lnTo>
                    <a:pt x="1155" y="973"/>
                  </a:lnTo>
                  <a:close/>
                  <a:moveTo>
                    <a:pt x="1754" y="1428"/>
                  </a:moveTo>
                  <a:lnTo>
                    <a:pt x="1748" y="1419"/>
                  </a:lnTo>
                  <a:lnTo>
                    <a:pt x="1748" y="1428"/>
                  </a:lnTo>
                  <a:lnTo>
                    <a:pt x="1732" y="1436"/>
                  </a:lnTo>
                  <a:lnTo>
                    <a:pt x="1719" y="1436"/>
                  </a:lnTo>
                  <a:lnTo>
                    <a:pt x="1727" y="1426"/>
                  </a:lnTo>
                  <a:lnTo>
                    <a:pt x="1727" y="1421"/>
                  </a:lnTo>
                  <a:lnTo>
                    <a:pt x="1731" y="1423"/>
                  </a:lnTo>
                  <a:lnTo>
                    <a:pt x="1731" y="1419"/>
                  </a:lnTo>
                  <a:lnTo>
                    <a:pt x="1736" y="1419"/>
                  </a:lnTo>
                  <a:lnTo>
                    <a:pt x="1734" y="1411"/>
                  </a:lnTo>
                  <a:lnTo>
                    <a:pt x="1740" y="1419"/>
                  </a:lnTo>
                  <a:lnTo>
                    <a:pt x="1744" y="1415"/>
                  </a:lnTo>
                  <a:lnTo>
                    <a:pt x="1738" y="1413"/>
                  </a:lnTo>
                  <a:lnTo>
                    <a:pt x="1736" y="1403"/>
                  </a:lnTo>
                  <a:lnTo>
                    <a:pt x="1748" y="1403"/>
                  </a:lnTo>
                  <a:lnTo>
                    <a:pt x="1738" y="1402"/>
                  </a:lnTo>
                  <a:lnTo>
                    <a:pt x="1738" y="1394"/>
                  </a:lnTo>
                  <a:lnTo>
                    <a:pt x="1748" y="1361"/>
                  </a:lnTo>
                  <a:lnTo>
                    <a:pt x="1754" y="1352"/>
                  </a:lnTo>
                  <a:lnTo>
                    <a:pt x="1750" y="1357"/>
                  </a:lnTo>
                  <a:lnTo>
                    <a:pt x="1748" y="1348"/>
                  </a:lnTo>
                  <a:lnTo>
                    <a:pt x="1752" y="1344"/>
                  </a:lnTo>
                  <a:lnTo>
                    <a:pt x="1750" y="1342"/>
                  </a:lnTo>
                  <a:lnTo>
                    <a:pt x="1754" y="1332"/>
                  </a:lnTo>
                  <a:lnTo>
                    <a:pt x="1756" y="1342"/>
                  </a:lnTo>
                  <a:lnTo>
                    <a:pt x="1756" y="1355"/>
                  </a:lnTo>
                  <a:lnTo>
                    <a:pt x="1775" y="1363"/>
                  </a:lnTo>
                  <a:lnTo>
                    <a:pt x="1771" y="1369"/>
                  </a:lnTo>
                  <a:lnTo>
                    <a:pt x="1773" y="1394"/>
                  </a:lnTo>
                  <a:lnTo>
                    <a:pt x="1769" y="1403"/>
                  </a:lnTo>
                  <a:lnTo>
                    <a:pt x="1771" y="1409"/>
                  </a:lnTo>
                  <a:lnTo>
                    <a:pt x="1767" y="1402"/>
                  </a:lnTo>
                  <a:lnTo>
                    <a:pt x="1767" y="1373"/>
                  </a:lnTo>
                  <a:lnTo>
                    <a:pt x="1769" y="1377"/>
                  </a:lnTo>
                  <a:lnTo>
                    <a:pt x="1767" y="1367"/>
                  </a:lnTo>
                  <a:lnTo>
                    <a:pt x="1767" y="1371"/>
                  </a:lnTo>
                  <a:lnTo>
                    <a:pt x="1765" y="1371"/>
                  </a:lnTo>
                  <a:lnTo>
                    <a:pt x="1767" y="1377"/>
                  </a:lnTo>
                  <a:lnTo>
                    <a:pt x="1763" y="1373"/>
                  </a:lnTo>
                  <a:lnTo>
                    <a:pt x="1759" y="1384"/>
                  </a:lnTo>
                  <a:lnTo>
                    <a:pt x="1761" y="1384"/>
                  </a:lnTo>
                  <a:lnTo>
                    <a:pt x="1763" y="1400"/>
                  </a:lnTo>
                  <a:lnTo>
                    <a:pt x="1761" y="1402"/>
                  </a:lnTo>
                  <a:lnTo>
                    <a:pt x="1765" y="1405"/>
                  </a:lnTo>
                  <a:lnTo>
                    <a:pt x="1763" y="1419"/>
                  </a:lnTo>
                  <a:lnTo>
                    <a:pt x="1756" y="1411"/>
                  </a:lnTo>
                  <a:lnTo>
                    <a:pt x="1757" y="1413"/>
                  </a:lnTo>
                  <a:lnTo>
                    <a:pt x="1754" y="1413"/>
                  </a:lnTo>
                  <a:lnTo>
                    <a:pt x="1759" y="1417"/>
                  </a:lnTo>
                  <a:lnTo>
                    <a:pt x="1756" y="1419"/>
                  </a:lnTo>
                  <a:lnTo>
                    <a:pt x="1761" y="1421"/>
                  </a:lnTo>
                  <a:lnTo>
                    <a:pt x="1759" y="1426"/>
                  </a:lnTo>
                  <a:lnTo>
                    <a:pt x="1754" y="1428"/>
                  </a:lnTo>
                  <a:close/>
                  <a:moveTo>
                    <a:pt x="1767" y="1346"/>
                  </a:moveTo>
                  <a:lnTo>
                    <a:pt x="1773" y="1359"/>
                  </a:lnTo>
                  <a:lnTo>
                    <a:pt x="1761" y="1352"/>
                  </a:lnTo>
                  <a:lnTo>
                    <a:pt x="1759" y="1344"/>
                  </a:lnTo>
                  <a:lnTo>
                    <a:pt x="1767" y="1346"/>
                  </a:lnTo>
                  <a:close/>
                  <a:moveTo>
                    <a:pt x="1706" y="1346"/>
                  </a:moveTo>
                  <a:lnTo>
                    <a:pt x="1719" y="1369"/>
                  </a:lnTo>
                  <a:lnTo>
                    <a:pt x="1719" y="1373"/>
                  </a:lnTo>
                  <a:lnTo>
                    <a:pt x="1715" y="1373"/>
                  </a:lnTo>
                  <a:lnTo>
                    <a:pt x="1732" y="1378"/>
                  </a:lnTo>
                  <a:lnTo>
                    <a:pt x="1729" y="1400"/>
                  </a:lnTo>
                  <a:lnTo>
                    <a:pt x="1721" y="1400"/>
                  </a:lnTo>
                  <a:lnTo>
                    <a:pt x="1700" y="1363"/>
                  </a:lnTo>
                  <a:lnTo>
                    <a:pt x="1702" y="1371"/>
                  </a:lnTo>
                  <a:lnTo>
                    <a:pt x="1696" y="1371"/>
                  </a:lnTo>
                  <a:lnTo>
                    <a:pt x="1704" y="1378"/>
                  </a:lnTo>
                  <a:lnTo>
                    <a:pt x="1698" y="1380"/>
                  </a:lnTo>
                  <a:lnTo>
                    <a:pt x="1702" y="1382"/>
                  </a:lnTo>
                  <a:lnTo>
                    <a:pt x="1700" y="1388"/>
                  </a:lnTo>
                  <a:lnTo>
                    <a:pt x="1690" y="1392"/>
                  </a:lnTo>
                  <a:lnTo>
                    <a:pt x="1686" y="1388"/>
                  </a:lnTo>
                  <a:lnTo>
                    <a:pt x="1684" y="1377"/>
                  </a:lnTo>
                  <a:lnTo>
                    <a:pt x="1690" y="1386"/>
                  </a:lnTo>
                  <a:lnTo>
                    <a:pt x="1684" y="1369"/>
                  </a:lnTo>
                  <a:lnTo>
                    <a:pt x="1690" y="1371"/>
                  </a:lnTo>
                  <a:lnTo>
                    <a:pt x="1684" y="1367"/>
                  </a:lnTo>
                  <a:lnTo>
                    <a:pt x="1686" y="1363"/>
                  </a:lnTo>
                  <a:lnTo>
                    <a:pt x="1686" y="1354"/>
                  </a:lnTo>
                  <a:lnTo>
                    <a:pt x="1681" y="1348"/>
                  </a:lnTo>
                  <a:lnTo>
                    <a:pt x="1681" y="1346"/>
                  </a:lnTo>
                  <a:lnTo>
                    <a:pt x="1688" y="1336"/>
                  </a:lnTo>
                  <a:lnTo>
                    <a:pt x="1694" y="1354"/>
                  </a:lnTo>
                  <a:lnTo>
                    <a:pt x="1688" y="1327"/>
                  </a:lnTo>
                  <a:lnTo>
                    <a:pt x="1694" y="1330"/>
                  </a:lnTo>
                  <a:lnTo>
                    <a:pt x="1696" y="1321"/>
                  </a:lnTo>
                  <a:lnTo>
                    <a:pt x="1698" y="1323"/>
                  </a:lnTo>
                  <a:lnTo>
                    <a:pt x="1696" y="1332"/>
                  </a:lnTo>
                  <a:lnTo>
                    <a:pt x="1700" y="1336"/>
                  </a:lnTo>
                  <a:lnTo>
                    <a:pt x="1700" y="1327"/>
                  </a:lnTo>
                  <a:lnTo>
                    <a:pt x="1706" y="1325"/>
                  </a:lnTo>
                  <a:lnTo>
                    <a:pt x="1708" y="1332"/>
                  </a:lnTo>
                  <a:lnTo>
                    <a:pt x="1719" y="1327"/>
                  </a:lnTo>
                  <a:lnTo>
                    <a:pt x="1725" y="1340"/>
                  </a:lnTo>
                  <a:lnTo>
                    <a:pt x="1717" y="1346"/>
                  </a:lnTo>
                  <a:lnTo>
                    <a:pt x="1711" y="1344"/>
                  </a:lnTo>
                  <a:lnTo>
                    <a:pt x="1715" y="1348"/>
                  </a:lnTo>
                  <a:lnTo>
                    <a:pt x="1708" y="1348"/>
                  </a:lnTo>
                  <a:lnTo>
                    <a:pt x="1713" y="1354"/>
                  </a:lnTo>
                  <a:lnTo>
                    <a:pt x="1729" y="1344"/>
                  </a:lnTo>
                  <a:lnTo>
                    <a:pt x="1742" y="1359"/>
                  </a:lnTo>
                  <a:lnTo>
                    <a:pt x="1740" y="1367"/>
                  </a:lnTo>
                  <a:lnTo>
                    <a:pt x="1736" y="1369"/>
                  </a:lnTo>
                  <a:lnTo>
                    <a:pt x="1736" y="1373"/>
                  </a:lnTo>
                  <a:lnTo>
                    <a:pt x="1729" y="1361"/>
                  </a:lnTo>
                  <a:lnTo>
                    <a:pt x="1734" y="1375"/>
                  </a:lnTo>
                  <a:lnTo>
                    <a:pt x="1731" y="1377"/>
                  </a:lnTo>
                  <a:lnTo>
                    <a:pt x="1723" y="1371"/>
                  </a:lnTo>
                  <a:lnTo>
                    <a:pt x="1706" y="1346"/>
                  </a:lnTo>
                  <a:close/>
                  <a:moveTo>
                    <a:pt x="1057" y="1016"/>
                  </a:moveTo>
                  <a:lnTo>
                    <a:pt x="1051" y="1018"/>
                  </a:lnTo>
                  <a:lnTo>
                    <a:pt x="1051" y="1010"/>
                  </a:lnTo>
                  <a:lnTo>
                    <a:pt x="1047" y="1019"/>
                  </a:lnTo>
                  <a:lnTo>
                    <a:pt x="1039" y="1014"/>
                  </a:lnTo>
                  <a:lnTo>
                    <a:pt x="1043" y="1018"/>
                  </a:lnTo>
                  <a:lnTo>
                    <a:pt x="1039" y="1018"/>
                  </a:lnTo>
                  <a:lnTo>
                    <a:pt x="1041" y="1021"/>
                  </a:lnTo>
                  <a:lnTo>
                    <a:pt x="1037" y="1023"/>
                  </a:lnTo>
                  <a:lnTo>
                    <a:pt x="1037" y="1019"/>
                  </a:lnTo>
                  <a:lnTo>
                    <a:pt x="1030" y="1021"/>
                  </a:lnTo>
                  <a:lnTo>
                    <a:pt x="1032" y="1025"/>
                  </a:lnTo>
                  <a:lnTo>
                    <a:pt x="1016" y="1025"/>
                  </a:lnTo>
                  <a:lnTo>
                    <a:pt x="1010" y="1021"/>
                  </a:lnTo>
                  <a:lnTo>
                    <a:pt x="1035" y="1016"/>
                  </a:lnTo>
                  <a:lnTo>
                    <a:pt x="1030" y="1012"/>
                  </a:lnTo>
                  <a:lnTo>
                    <a:pt x="1043" y="1008"/>
                  </a:lnTo>
                  <a:lnTo>
                    <a:pt x="1041" y="1006"/>
                  </a:lnTo>
                  <a:lnTo>
                    <a:pt x="1024" y="1010"/>
                  </a:lnTo>
                  <a:lnTo>
                    <a:pt x="1026" y="1004"/>
                  </a:lnTo>
                  <a:lnTo>
                    <a:pt x="1035" y="1004"/>
                  </a:lnTo>
                  <a:lnTo>
                    <a:pt x="1018" y="989"/>
                  </a:lnTo>
                  <a:lnTo>
                    <a:pt x="1016" y="993"/>
                  </a:lnTo>
                  <a:lnTo>
                    <a:pt x="1018" y="996"/>
                  </a:lnTo>
                  <a:lnTo>
                    <a:pt x="1026" y="996"/>
                  </a:lnTo>
                  <a:lnTo>
                    <a:pt x="1030" y="1000"/>
                  </a:lnTo>
                  <a:lnTo>
                    <a:pt x="1020" y="1008"/>
                  </a:lnTo>
                  <a:lnTo>
                    <a:pt x="1014" y="1008"/>
                  </a:lnTo>
                  <a:lnTo>
                    <a:pt x="1012" y="1010"/>
                  </a:lnTo>
                  <a:lnTo>
                    <a:pt x="1014" y="1010"/>
                  </a:lnTo>
                  <a:lnTo>
                    <a:pt x="1010" y="1012"/>
                  </a:lnTo>
                  <a:lnTo>
                    <a:pt x="1014" y="1006"/>
                  </a:lnTo>
                  <a:lnTo>
                    <a:pt x="1010" y="996"/>
                  </a:lnTo>
                  <a:lnTo>
                    <a:pt x="1018" y="987"/>
                  </a:lnTo>
                  <a:lnTo>
                    <a:pt x="1020" y="977"/>
                  </a:lnTo>
                  <a:lnTo>
                    <a:pt x="1016" y="971"/>
                  </a:lnTo>
                  <a:lnTo>
                    <a:pt x="1018" y="971"/>
                  </a:lnTo>
                  <a:lnTo>
                    <a:pt x="1018" y="968"/>
                  </a:lnTo>
                  <a:lnTo>
                    <a:pt x="1022" y="971"/>
                  </a:lnTo>
                  <a:lnTo>
                    <a:pt x="1024" y="966"/>
                  </a:lnTo>
                  <a:lnTo>
                    <a:pt x="1035" y="962"/>
                  </a:lnTo>
                  <a:lnTo>
                    <a:pt x="1035" y="966"/>
                  </a:lnTo>
                  <a:lnTo>
                    <a:pt x="1039" y="962"/>
                  </a:lnTo>
                  <a:lnTo>
                    <a:pt x="1041" y="966"/>
                  </a:lnTo>
                  <a:lnTo>
                    <a:pt x="1041" y="964"/>
                  </a:lnTo>
                  <a:lnTo>
                    <a:pt x="1047" y="962"/>
                  </a:lnTo>
                  <a:lnTo>
                    <a:pt x="1053" y="964"/>
                  </a:lnTo>
                  <a:lnTo>
                    <a:pt x="1058" y="971"/>
                  </a:lnTo>
                  <a:lnTo>
                    <a:pt x="1057" y="975"/>
                  </a:lnTo>
                  <a:lnTo>
                    <a:pt x="1051" y="973"/>
                  </a:lnTo>
                  <a:lnTo>
                    <a:pt x="1057" y="977"/>
                  </a:lnTo>
                  <a:lnTo>
                    <a:pt x="1051" y="989"/>
                  </a:lnTo>
                  <a:lnTo>
                    <a:pt x="1053" y="1002"/>
                  </a:lnTo>
                  <a:lnTo>
                    <a:pt x="1053" y="991"/>
                  </a:lnTo>
                  <a:lnTo>
                    <a:pt x="1060" y="979"/>
                  </a:lnTo>
                  <a:lnTo>
                    <a:pt x="1064" y="985"/>
                  </a:lnTo>
                  <a:lnTo>
                    <a:pt x="1062" y="973"/>
                  </a:lnTo>
                  <a:lnTo>
                    <a:pt x="1072" y="983"/>
                  </a:lnTo>
                  <a:lnTo>
                    <a:pt x="1064" y="970"/>
                  </a:lnTo>
                  <a:lnTo>
                    <a:pt x="1070" y="962"/>
                  </a:lnTo>
                  <a:lnTo>
                    <a:pt x="1082" y="964"/>
                  </a:lnTo>
                  <a:lnTo>
                    <a:pt x="1074" y="985"/>
                  </a:lnTo>
                  <a:lnTo>
                    <a:pt x="1078" y="977"/>
                  </a:lnTo>
                  <a:lnTo>
                    <a:pt x="1080" y="981"/>
                  </a:lnTo>
                  <a:lnTo>
                    <a:pt x="1082" y="975"/>
                  </a:lnTo>
                  <a:lnTo>
                    <a:pt x="1085" y="983"/>
                  </a:lnTo>
                  <a:lnTo>
                    <a:pt x="1085" y="971"/>
                  </a:lnTo>
                  <a:lnTo>
                    <a:pt x="1091" y="981"/>
                  </a:lnTo>
                  <a:lnTo>
                    <a:pt x="1089" y="987"/>
                  </a:lnTo>
                  <a:lnTo>
                    <a:pt x="1095" y="973"/>
                  </a:lnTo>
                  <a:lnTo>
                    <a:pt x="1099" y="983"/>
                  </a:lnTo>
                  <a:lnTo>
                    <a:pt x="1099" y="968"/>
                  </a:lnTo>
                  <a:lnTo>
                    <a:pt x="1110" y="983"/>
                  </a:lnTo>
                  <a:lnTo>
                    <a:pt x="1103" y="987"/>
                  </a:lnTo>
                  <a:lnTo>
                    <a:pt x="1099" y="994"/>
                  </a:lnTo>
                  <a:lnTo>
                    <a:pt x="1106" y="987"/>
                  </a:lnTo>
                  <a:lnTo>
                    <a:pt x="1114" y="993"/>
                  </a:lnTo>
                  <a:lnTo>
                    <a:pt x="1118" y="989"/>
                  </a:lnTo>
                  <a:lnTo>
                    <a:pt x="1122" y="1002"/>
                  </a:lnTo>
                  <a:lnTo>
                    <a:pt x="1108" y="1004"/>
                  </a:lnTo>
                  <a:lnTo>
                    <a:pt x="1114" y="1004"/>
                  </a:lnTo>
                  <a:lnTo>
                    <a:pt x="1108" y="1008"/>
                  </a:lnTo>
                  <a:lnTo>
                    <a:pt x="1114" y="1008"/>
                  </a:lnTo>
                  <a:lnTo>
                    <a:pt x="1108" y="1012"/>
                  </a:lnTo>
                  <a:lnTo>
                    <a:pt x="1118" y="1019"/>
                  </a:lnTo>
                  <a:lnTo>
                    <a:pt x="1103" y="1025"/>
                  </a:lnTo>
                  <a:lnTo>
                    <a:pt x="1087" y="1004"/>
                  </a:lnTo>
                  <a:lnTo>
                    <a:pt x="1087" y="1008"/>
                  </a:lnTo>
                  <a:lnTo>
                    <a:pt x="1080" y="1008"/>
                  </a:lnTo>
                  <a:lnTo>
                    <a:pt x="1089" y="1012"/>
                  </a:lnTo>
                  <a:lnTo>
                    <a:pt x="1093" y="1021"/>
                  </a:lnTo>
                  <a:lnTo>
                    <a:pt x="1089" y="1025"/>
                  </a:lnTo>
                  <a:lnTo>
                    <a:pt x="1080" y="1023"/>
                  </a:lnTo>
                  <a:lnTo>
                    <a:pt x="1082" y="1018"/>
                  </a:lnTo>
                  <a:lnTo>
                    <a:pt x="1072" y="1010"/>
                  </a:lnTo>
                  <a:lnTo>
                    <a:pt x="1070" y="1012"/>
                  </a:lnTo>
                  <a:lnTo>
                    <a:pt x="1076" y="1021"/>
                  </a:lnTo>
                  <a:lnTo>
                    <a:pt x="1058" y="1012"/>
                  </a:lnTo>
                  <a:lnTo>
                    <a:pt x="1057" y="1016"/>
                  </a:lnTo>
                  <a:close/>
                  <a:moveTo>
                    <a:pt x="1690" y="1494"/>
                  </a:moveTo>
                  <a:lnTo>
                    <a:pt x="1688" y="1461"/>
                  </a:lnTo>
                  <a:lnTo>
                    <a:pt x="1700" y="1455"/>
                  </a:lnTo>
                  <a:lnTo>
                    <a:pt x="1694" y="1457"/>
                  </a:lnTo>
                  <a:lnTo>
                    <a:pt x="1698" y="1451"/>
                  </a:lnTo>
                  <a:lnTo>
                    <a:pt x="1696" y="1450"/>
                  </a:lnTo>
                  <a:lnTo>
                    <a:pt x="1686" y="1455"/>
                  </a:lnTo>
                  <a:lnTo>
                    <a:pt x="1688" y="1451"/>
                  </a:lnTo>
                  <a:lnTo>
                    <a:pt x="1698" y="1448"/>
                  </a:lnTo>
                  <a:lnTo>
                    <a:pt x="1686" y="1450"/>
                  </a:lnTo>
                  <a:lnTo>
                    <a:pt x="1694" y="1440"/>
                  </a:lnTo>
                  <a:lnTo>
                    <a:pt x="1688" y="1440"/>
                  </a:lnTo>
                  <a:lnTo>
                    <a:pt x="1684" y="1434"/>
                  </a:lnTo>
                  <a:lnTo>
                    <a:pt x="1690" y="1432"/>
                  </a:lnTo>
                  <a:lnTo>
                    <a:pt x="1690" y="1426"/>
                  </a:lnTo>
                  <a:lnTo>
                    <a:pt x="1700" y="1425"/>
                  </a:lnTo>
                  <a:lnTo>
                    <a:pt x="1694" y="1417"/>
                  </a:lnTo>
                  <a:lnTo>
                    <a:pt x="1696" y="1413"/>
                  </a:lnTo>
                  <a:lnTo>
                    <a:pt x="1700" y="1413"/>
                  </a:lnTo>
                  <a:lnTo>
                    <a:pt x="1694" y="1413"/>
                  </a:lnTo>
                  <a:lnTo>
                    <a:pt x="1700" y="1407"/>
                  </a:lnTo>
                  <a:lnTo>
                    <a:pt x="1692" y="1403"/>
                  </a:lnTo>
                  <a:lnTo>
                    <a:pt x="1690" y="1394"/>
                  </a:lnTo>
                  <a:lnTo>
                    <a:pt x="1700" y="1398"/>
                  </a:lnTo>
                  <a:lnTo>
                    <a:pt x="1696" y="1392"/>
                  </a:lnTo>
                  <a:lnTo>
                    <a:pt x="1700" y="1390"/>
                  </a:lnTo>
                  <a:lnTo>
                    <a:pt x="1702" y="1386"/>
                  </a:lnTo>
                  <a:lnTo>
                    <a:pt x="1711" y="1388"/>
                  </a:lnTo>
                  <a:lnTo>
                    <a:pt x="1711" y="1390"/>
                  </a:lnTo>
                  <a:lnTo>
                    <a:pt x="1704" y="1392"/>
                  </a:lnTo>
                  <a:lnTo>
                    <a:pt x="1715" y="1394"/>
                  </a:lnTo>
                  <a:lnTo>
                    <a:pt x="1711" y="1398"/>
                  </a:lnTo>
                  <a:lnTo>
                    <a:pt x="1719" y="1402"/>
                  </a:lnTo>
                  <a:lnTo>
                    <a:pt x="1719" y="1409"/>
                  </a:lnTo>
                  <a:lnTo>
                    <a:pt x="1717" y="1405"/>
                  </a:lnTo>
                  <a:lnTo>
                    <a:pt x="1717" y="1409"/>
                  </a:lnTo>
                  <a:lnTo>
                    <a:pt x="1715" y="1409"/>
                  </a:lnTo>
                  <a:lnTo>
                    <a:pt x="1719" y="1415"/>
                  </a:lnTo>
                  <a:lnTo>
                    <a:pt x="1709" y="1457"/>
                  </a:lnTo>
                  <a:lnTo>
                    <a:pt x="1690" y="1494"/>
                  </a:lnTo>
                  <a:close/>
                  <a:moveTo>
                    <a:pt x="1688" y="1396"/>
                  </a:moveTo>
                  <a:lnTo>
                    <a:pt x="1692" y="1403"/>
                  </a:lnTo>
                  <a:lnTo>
                    <a:pt x="1688" y="1403"/>
                  </a:lnTo>
                  <a:lnTo>
                    <a:pt x="1688" y="1411"/>
                  </a:lnTo>
                  <a:lnTo>
                    <a:pt x="1681" y="1419"/>
                  </a:lnTo>
                  <a:lnTo>
                    <a:pt x="1673" y="1415"/>
                  </a:lnTo>
                  <a:lnTo>
                    <a:pt x="1677" y="1409"/>
                  </a:lnTo>
                  <a:lnTo>
                    <a:pt x="1684" y="1405"/>
                  </a:lnTo>
                  <a:lnTo>
                    <a:pt x="1681" y="1403"/>
                  </a:lnTo>
                  <a:lnTo>
                    <a:pt x="1684" y="1392"/>
                  </a:lnTo>
                  <a:lnTo>
                    <a:pt x="1688" y="1396"/>
                  </a:lnTo>
                  <a:close/>
                  <a:moveTo>
                    <a:pt x="1779" y="1467"/>
                  </a:moveTo>
                  <a:lnTo>
                    <a:pt x="1779" y="1476"/>
                  </a:lnTo>
                  <a:lnTo>
                    <a:pt x="1775" y="1478"/>
                  </a:lnTo>
                  <a:lnTo>
                    <a:pt x="1773" y="1492"/>
                  </a:lnTo>
                  <a:lnTo>
                    <a:pt x="1767" y="1494"/>
                  </a:lnTo>
                  <a:lnTo>
                    <a:pt x="1763" y="1471"/>
                  </a:lnTo>
                  <a:lnTo>
                    <a:pt x="1761" y="1478"/>
                  </a:lnTo>
                  <a:lnTo>
                    <a:pt x="1763" y="1482"/>
                  </a:lnTo>
                  <a:lnTo>
                    <a:pt x="1759" y="1488"/>
                  </a:lnTo>
                  <a:lnTo>
                    <a:pt x="1765" y="1490"/>
                  </a:lnTo>
                  <a:lnTo>
                    <a:pt x="1761" y="1490"/>
                  </a:lnTo>
                  <a:lnTo>
                    <a:pt x="1763" y="1498"/>
                  </a:lnTo>
                  <a:lnTo>
                    <a:pt x="1757" y="1501"/>
                  </a:lnTo>
                  <a:lnTo>
                    <a:pt x="1748" y="1494"/>
                  </a:lnTo>
                  <a:lnTo>
                    <a:pt x="1748" y="1496"/>
                  </a:lnTo>
                  <a:lnTo>
                    <a:pt x="1740" y="1496"/>
                  </a:lnTo>
                  <a:lnTo>
                    <a:pt x="1738" y="1494"/>
                  </a:lnTo>
                  <a:lnTo>
                    <a:pt x="1742" y="1484"/>
                  </a:lnTo>
                  <a:lnTo>
                    <a:pt x="1740" y="1484"/>
                  </a:lnTo>
                  <a:lnTo>
                    <a:pt x="1744" y="1482"/>
                  </a:lnTo>
                  <a:lnTo>
                    <a:pt x="1744" y="1476"/>
                  </a:lnTo>
                  <a:lnTo>
                    <a:pt x="1752" y="1463"/>
                  </a:lnTo>
                  <a:lnTo>
                    <a:pt x="1746" y="1467"/>
                  </a:lnTo>
                  <a:lnTo>
                    <a:pt x="1744" y="1457"/>
                  </a:lnTo>
                  <a:lnTo>
                    <a:pt x="1750" y="1459"/>
                  </a:lnTo>
                  <a:lnTo>
                    <a:pt x="1742" y="1446"/>
                  </a:lnTo>
                  <a:lnTo>
                    <a:pt x="1750" y="1444"/>
                  </a:lnTo>
                  <a:lnTo>
                    <a:pt x="1769" y="1459"/>
                  </a:lnTo>
                  <a:lnTo>
                    <a:pt x="1769" y="1467"/>
                  </a:lnTo>
                  <a:lnTo>
                    <a:pt x="1771" y="1459"/>
                  </a:lnTo>
                  <a:lnTo>
                    <a:pt x="1779" y="1467"/>
                  </a:lnTo>
                  <a:close/>
                  <a:moveTo>
                    <a:pt x="1715" y="1513"/>
                  </a:moveTo>
                  <a:lnTo>
                    <a:pt x="1713" y="1509"/>
                  </a:lnTo>
                  <a:lnTo>
                    <a:pt x="1719" y="1496"/>
                  </a:lnTo>
                  <a:lnTo>
                    <a:pt x="1711" y="1503"/>
                  </a:lnTo>
                  <a:lnTo>
                    <a:pt x="1709" y="1501"/>
                  </a:lnTo>
                  <a:lnTo>
                    <a:pt x="1711" y="1507"/>
                  </a:lnTo>
                  <a:lnTo>
                    <a:pt x="1706" y="1515"/>
                  </a:lnTo>
                  <a:lnTo>
                    <a:pt x="1704" y="1509"/>
                  </a:lnTo>
                  <a:lnTo>
                    <a:pt x="1708" y="1503"/>
                  </a:lnTo>
                  <a:lnTo>
                    <a:pt x="1709" y="1496"/>
                  </a:lnTo>
                  <a:lnTo>
                    <a:pt x="1713" y="1494"/>
                  </a:lnTo>
                  <a:lnTo>
                    <a:pt x="1709" y="1492"/>
                  </a:lnTo>
                  <a:lnTo>
                    <a:pt x="1711" y="1488"/>
                  </a:lnTo>
                  <a:lnTo>
                    <a:pt x="1717" y="1484"/>
                  </a:lnTo>
                  <a:lnTo>
                    <a:pt x="1717" y="1490"/>
                  </a:lnTo>
                  <a:lnTo>
                    <a:pt x="1719" y="1488"/>
                  </a:lnTo>
                  <a:lnTo>
                    <a:pt x="1721" y="1492"/>
                  </a:lnTo>
                  <a:lnTo>
                    <a:pt x="1725" y="1484"/>
                  </a:lnTo>
                  <a:lnTo>
                    <a:pt x="1727" y="1478"/>
                  </a:lnTo>
                  <a:lnTo>
                    <a:pt x="1721" y="1482"/>
                  </a:lnTo>
                  <a:lnTo>
                    <a:pt x="1717" y="1473"/>
                  </a:lnTo>
                  <a:lnTo>
                    <a:pt x="1729" y="1471"/>
                  </a:lnTo>
                  <a:lnTo>
                    <a:pt x="1721" y="1471"/>
                  </a:lnTo>
                  <a:lnTo>
                    <a:pt x="1725" y="1465"/>
                  </a:lnTo>
                  <a:lnTo>
                    <a:pt x="1719" y="1467"/>
                  </a:lnTo>
                  <a:lnTo>
                    <a:pt x="1719" y="1461"/>
                  </a:lnTo>
                  <a:lnTo>
                    <a:pt x="1723" y="1451"/>
                  </a:lnTo>
                  <a:lnTo>
                    <a:pt x="1727" y="1457"/>
                  </a:lnTo>
                  <a:lnTo>
                    <a:pt x="1727" y="1450"/>
                  </a:lnTo>
                  <a:lnTo>
                    <a:pt x="1734" y="1457"/>
                  </a:lnTo>
                  <a:lnTo>
                    <a:pt x="1731" y="1448"/>
                  </a:lnTo>
                  <a:lnTo>
                    <a:pt x="1738" y="1457"/>
                  </a:lnTo>
                  <a:lnTo>
                    <a:pt x="1740" y="1463"/>
                  </a:lnTo>
                  <a:lnTo>
                    <a:pt x="1736" y="1469"/>
                  </a:lnTo>
                  <a:lnTo>
                    <a:pt x="1731" y="1473"/>
                  </a:lnTo>
                  <a:lnTo>
                    <a:pt x="1738" y="1469"/>
                  </a:lnTo>
                  <a:lnTo>
                    <a:pt x="1742" y="1463"/>
                  </a:lnTo>
                  <a:lnTo>
                    <a:pt x="1746" y="1469"/>
                  </a:lnTo>
                  <a:lnTo>
                    <a:pt x="1742" y="1474"/>
                  </a:lnTo>
                  <a:lnTo>
                    <a:pt x="1742" y="1482"/>
                  </a:lnTo>
                  <a:lnTo>
                    <a:pt x="1738" y="1484"/>
                  </a:lnTo>
                  <a:lnTo>
                    <a:pt x="1732" y="1476"/>
                  </a:lnTo>
                  <a:lnTo>
                    <a:pt x="1734" y="1480"/>
                  </a:lnTo>
                  <a:lnTo>
                    <a:pt x="1731" y="1484"/>
                  </a:lnTo>
                  <a:lnTo>
                    <a:pt x="1731" y="1490"/>
                  </a:lnTo>
                  <a:lnTo>
                    <a:pt x="1729" y="1490"/>
                  </a:lnTo>
                  <a:lnTo>
                    <a:pt x="1725" y="1501"/>
                  </a:lnTo>
                  <a:lnTo>
                    <a:pt x="1723" y="1494"/>
                  </a:lnTo>
                  <a:lnTo>
                    <a:pt x="1719" y="1499"/>
                  </a:lnTo>
                  <a:lnTo>
                    <a:pt x="1723" y="1503"/>
                  </a:lnTo>
                  <a:lnTo>
                    <a:pt x="1719" y="1505"/>
                  </a:lnTo>
                  <a:lnTo>
                    <a:pt x="1715" y="1513"/>
                  </a:lnTo>
                  <a:close/>
                  <a:moveTo>
                    <a:pt x="1782" y="1484"/>
                  </a:moveTo>
                  <a:lnTo>
                    <a:pt x="1786" y="1503"/>
                  </a:lnTo>
                  <a:lnTo>
                    <a:pt x="1777" y="1501"/>
                  </a:lnTo>
                  <a:lnTo>
                    <a:pt x="1777" y="1505"/>
                  </a:lnTo>
                  <a:lnTo>
                    <a:pt x="1775" y="1505"/>
                  </a:lnTo>
                  <a:lnTo>
                    <a:pt x="1767" y="1501"/>
                  </a:lnTo>
                  <a:lnTo>
                    <a:pt x="1769" y="1496"/>
                  </a:lnTo>
                  <a:lnTo>
                    <a:pt x="1775" y="1494"/>
                  </a:lnTo>
                  <a:lnTo>
                    <a:pt x="1777" y="1480"/>
                  </a:lnTo>
                  <a:lnTo>
                    <a:pt x="1782" y="1484"/>
                  </a:lnTo>
                  <a:close/>
                  <a:moveTo>
                    <a:pt x="1790" y="1513"/>
                  </a:moveTo>
                  <a:lnTo>
                    <a:pt x="1794" y="1524"/>
                  </a:lnTo>
                  <a:lnTo>
                    <a:pt x="1800" y="1528"/>
                  </a:lnTo>
                  <a:lnTo>
                    <a:pt x="1798" y="1540"/>
                  </a:lnTo>
                  <a:lnTo>
                    <a:pt x="1790" y="1544"/>
                  </a:lnTo>
                  <a:lnTo>
                    <a:pt x="1784" y="1532"/>
                  </a:lnTo>
                  <a:lnTo>
                    <a:pt x="1784" y="1528"/>
                  </a:lnTo>
                  <a:lnTo>
                    <a:pt x="1790" y="1513"/>
                  </a:lnTo>
                  <a:close/>
                  <a:moveTo>
                    <a:pt x="1775" y="1509"/>
                  </a:moveTo>
                  <a:lnTo>
                    <a:pt x="1777" y="1515"/>
                  </a:lnTo>
                  <a:lnTo>
                    <a:pt x="1771" y="1522"/>
                  </a:lnTo>
                  <a:lnTo>
                    <a:pt x="1763" y="1522"/>
                  </a:lnTo>
                  <a:lnTo>
                    <a:pt x="1757" y="1511"/>
                  </a:lnTo>
                  <a:lnTo>
                    <a:pt x="1765" y="1505"/>
                  </a:lnTo>
                  <a:lnTo>
                    <a:pt x="1775" y="1509"/>
                  </a:lnTo>
                  <a:close/>
                  <a:moveTo>
                    <a:pt x="1754" y="1580"/>
                  </a:moveTo>
                  <a:lnTo>
                    <a:pt x="1761" y="1588"/>
                  </a:lnTo>
                  <a:lnTo>
                    <a:pt x="1752" y="1588"/>
                  </a:lnTo>
                  <a:lnTo>
                    <a:pt x="1761" y="1590"/>
                  </a:lnTo>
                  <a:lnTo>
                    <a:pt x="1763" y="1595"/>
                  </a:lnTo>
                  <a:lnTo>
                    <a:pt x="1763" y="1603"/>
                  </a:lnTo>
                  <a:lnTo>
                    <a:pt x="1756" y="1601"/>
                  </a:lnTo>
                  <a:lnTo>
                    <a:pt x="1754" y="1605"/>
                  </a:lnTo>
                  <a:lnTo>
                    <a:pt x="1761" y="1607"/>
                  </a:lnTo>
                  <a:lnTo>
                    <a:pt x="1765" y="1603"/>
                  </a:lnTo>
                  <a:lnTo>
                    <a:pt x="1767" y="1607"/>
                  </a:lnTo>
                  <a:lnTo>
                    <a:pt x="1761" y="1617"/>
                  </a:lnTo>
                  <a:lnTo>
                    <a:pt x="1757" y="1615"/>
                  </a:lnTo>
                  <a:lnTo>
                    <a:pt x="1756" y="1619"/>
                  </a:lnTo>
                  <a:lnTo>
                    <a:pt x="1750" y="1619"/>
                  </a:lnTo>
                  <a:lnTo>
                    <a:pt x="1759" y="1622"/>
                  </a:lnTo>
                  <a:lnTo>
                    <a:pt x="1757" y="1624"/>
                  </a:lnTo>
                  <a:lnTo>
                    <a:pt x="1756" y="1630"/>
                  </a:lnTo>
                  <a:lnTo>
                    <a:pt x="1752" y="1630"/>
                  </a:lnTo>
                  <a:lnTo>
                    <a:pt x="1754" y="1638"/>
                  </a:lnTo>
                  <a:lnTo>
                    <a:pt x="1752" y="1638"/>
                  </a:lnTo>
                  <a:lnTo>
                    <a:pt x="1748" y="1643"/>
                  </a:lnTo>
                  <a:lnTo>
                    <a:pt x="1738" y="1638"/>
                  </a:lnTo>
                  <a:lnTo>
                    <a:pt x="1744" y="1634"/>
                  </a:lnTo>
                  <a:lnTo>
                    <a:pt x="1738" y="1630"/>
                  </a:lnTo>
                  <a:lnTo>
                    <a:pt x="1742" y="1630"/>
                  </a:lnTo>
                  <a:lnTo>
                    <a:pt x="1740" y="1620"/>
                  </a:lnTo>
                  <a:lnTo>
                    <a:pt x="1744" y="1615"/>
                  </a:lnTo>
                  <a:lnTo>
                    <a:pt x="1736" y="1620"/>
                  </a:lnTo>
                  <a:lnTo>
                    <a:pt x="1740" y="1617"/>
                  </a:lnTo>
                  <a:lnTo>
                    <a:pt x="1734" y="1619"/>
                  </a:lnTo>
                  <a:lnTo>
                    <a:pt x="1732" y="1615"/>
                  </a:lnTo>
                  <a:lnTo>
                    <a:pt x="1736" y="1613"/>
                  </a:lnTo>
                  <a:lnTo>
                    <a:pt x="1736" y="1611"/>
                  </a:lnTo>
                  <a:lnTo>
                    <a:pt x="1740" y="1611"/>
                  </a:lnTo>
                  <a:lnTo>
                    <a:pt x="1740" y="1605"/>
                  </a:lnTo>
                  <a:lnTo>
                    <a:pt x="1734" y="1607"/>
                  </a:lnTo>
                  <a:lnTo>
                    <a:pt x="1740" y="1601"/>
                  </a:lnTo>
                  <a:lnTo>
                    <a:pt x="1740" y="1594"/>
                  </a:lnTo>
                  <a:lnTo>
                    <a:pt x="1738" y="1601"/>
                  </a:lnTo>
                  <a:lnTo>
                    <a:pt x="1736" y="1601"/>
                  </a:lnTo>
                  <a:lnTo>
                    <a:pt x="1732" y="1595"/>
                  </a:lnTo>
                  <a:lnTo>
                    <a:pt x="1734" y="1590"/>
                  </a:lnTo>
                  <a:lnTo>
                    <a:pt x="1725" y="1592"/>
                  </a:lnTo>
                  <a:lnTo>
                    <a:pt x="1731" y="1588"/>
                  </a:lnTo>
                  <a:lnTo>
                    <a:pt x="1719" y="1582"/>
                  </a:lnTo>
                  <a:lnTo>
                    <a:pt x="1719" y="1576"/>
                  </a:lnTo>
                  <a:lnTo>
                    <a:pt x="1723" y="1574"/>
                  </a:lnTo>
                  <a:lnTo>
                    <a:pt x="1734" y="1584"/>
                  </a:lnTo>
                  <a:lnTo>
                    <a:pt x="1731" y="1578"/>
                  </a:lnTo>
                  <a:lnTo>
                    <a:pt x="1729" y="1574"/>
                  </a:lnTo>
                  <a:lnTo>
                    <a:pt x="1732" y="1574"/>
                  </a:lnTo>
                  <a:lnTo>
                    <a:pt x="1729" y="1569"/>
                  </a:lnTo>
                  <a:lnTo>
                    <a:pt x="1732" y="1565"/>
                  </a:lnTo>
                  <a:lnTo>
                    <a:pt x="1742" y="1563"/>
                  </a:lnTo>
                  <a:lnTo>
                    <a:pt x="1727" y="1561"/>
                  </a:lnTo>
                  <a:lnTo>
                    <a:pt x="1723" y="1557"/>
                  </a:lnTo>
                  <a:lnTo>
                    <a:pt x="1727" y="1547"/>
                  </a:lnTo>
                  <a:lnTo>
                    <a:pt x="1732" y="1549"/>
                  </a:lnTo>
                  <a:lnTo>
                    <a:pt x="1740" y="1542"/>
                  </a:lnTo>
                  <a:lnTo>
                    <a:pt x="1736" y="1538"/>
                  </a:lnTo>
                  <a:lnTo>
                    <a:pt x="1744" y="1521"/>
                  </a:lnTo>
                  <a:lnTo>
                    <a:pt x="1732" y="1509"/>
                  </a:lnTo>
                  <a:lnTo>
                    <a:pt x="1734" y="1505"/>
                  </a:lnTo>
                  <a:lnTo>
                    <a:pt x="1736" y="1505"/>
                  </a:lnTo>
                  <a:lnTo>
                    <a:pt x="1736" y="1499"/>
                  </a:lnTo>
                  <a:lnTo>
                    <a:pt x="1748" y="1507"/>
                  </a:lnTo>
                  <a:lnTo>
                    <a:pt x="1746" y="1511"/>
                  </a:lnTo>
                  <a:lnTo>
                    <a:pt x="1752" y="1509"/>
                  </a:lnTo>
                  <a:lnTo>
                    <a:pt x="1756" y="1517"/>
                  </a:lnTo>
                  <a:lnTo>
                    <a:pt x="1754" y="1522"/>
                  </a:lnTo>
                  <a:lnTo>
                    <a:pt x="1748" y="1524"/>
                  </a:lnTo>
                  <a:lnTo>
                    <a:pt x="1748" y="1530"/>
                  </a:lnTo>
                  <a:lnTo>
                    <a:pt x="1759" y="1542"/>
                  </a:lnTo>
                  <a:lnTo>
                    <a:pt x="1763" y="1557"/>
                  </a:lnTo>
                  <a:lnTo>
                    <a:pt x="1759" y="1572"/>
                  </a:lnTo>
                  <a:lnTo>
                    <a:pt x="1763" y="1569"/>
                  </a:lnTo>
                  <a:lnTo>
                    <a:pt x="1763" y="1580"/>
                  </a:lnTo>
                  <a:lnTo>
                    <a:pt x="1767" y="1586"/>
                  </a:lnTo>
                  <a:lnTo>
                    <a:pt x="1765" y="1588"/>
                  </a:lnTo>
                  <a:lnTo>
                    <a:pt x="1756" y="1571"/>
                  </a:lnTo>
                  <a:lnTo>
                    <a:pt x="1754" y="1572"/>
                  </a:lnTo>
                  <a:lnTo>
                    <a:pt x="1754" y="1576"/>
                  </a:lnTo>
                  <a:lnTo>
                    <a:pt x="1746" y="1580"/>
                  </a:lnTo>
                  <a:lnTo>
                    <a:pt x="1754" y="1580"/>
                  </a:lnTo>
                  <a:close/>
                  <a:moveTo>
                    <a:pt x="1784" y="1522"/>
                  </a:moveTo>
                  <a:lnTo>
                    <a:pt x="1780" y="1530"/>
                  </a:lnTo>
                  <a:lnTo>
                    <a:pt x="1777" y="1532"/>
                  </a:lnTo>
                  <a:lnTo>
                    <a:pt x="1782" y="1532"/>
                  </a:lnTo>
                  <a:lnTo>
                    <a:pt x="1788" y="1544"/>
                  </a:lnTo>
                  <a:lnTo>
                    <a:pt x="1784" y="1544"/>
                  </a:lnTo>
                  <a:lnTo>
                    <a:pt x="1780" y="1555"/>
                  </a:lnTo>
                  <a:lnTo>
                    <a:pt x="1780" y="1551"/>
                  </a:lnTo>
                  <a:lnTo>
                    <a:pt x="1773" y="1553"/>
                  </a:lnTo>
                  <a:lnTo>
                    <a:pt x="1771" y="1549"/>
                  </a:lnTo>
                  <a:lnTo>
                    <a:pt x="1775" y="1544"/>
                  </a:lnTo>
                  <a:lnTo>
                    <a:pt x="1765" y="1538"/>
                  </a:lnTo>
                  <a:lnTo>
                    <a:pt x="1765" y="1534"/>
                  </a:lnTo>
                  <a:lnTo>
                    <a:pt x="1769" y="1524"/>
                  </a:lnTo>
                  <a:lnTo>
                    <a:pt x="1773" y="1526"/>
                  </a:lnTo>
                  <a:lnTo>
                    <a:pt x="1779" y="1521"/>
                  </a:lnTo>
                  <a:lnTo>
                    <a:pt x="1784" y="1522"/>
                  </a:lnTo>
                  <a:close/>
                  <a:moveTo>
                    <a:pt x="1742" y="1521"/>
                  </a:moveTo>
                  <a:lnTo>
                    <a:pt x="1736" y="1530"/>
                  </a:lnTo>
                  <a:lnTo>
                    <a:pt x="1732" y="1524"/>
                  </a:lnTo>
                  <a:lnTo>
                    <a:pt x="1723" y="1530"/>
                  </a:lnTo>
                  <a:lnTo>
                    <a:pt x="1715" y="1526"/>
                  </a:lnTo>
                  <a:lnTo>
                    <a:pt x="1725" y="1519"/>
                  </a:lnTo>
                  <a:lnTo>
                    <a:pt x="1732" y="1521"/>
                  </a:lnTo>
                  <a:lnTo>
                    <a:pt x="1729" y="1515"/>
                  </a:lnTo>
                  <a:lnTo>
                    <a:pt x="1742" y="1521"/>
                  </a:lnTo>
                  <a:close/>
                  <a:moveTo>
                    <a:pt x="1784" y="1607"/>
                  </a:moveTo>
                  <a:lnTo>
                    <a:pt x="1779" y="1594"/>
                  </a:lnTo>
                  <a:lnTo>
                    <a:pt x="1788" y="1592"/>
                  </a:lnTo>
                  <a:lnTo>
                    <a:pt x="1792" y="1588"/>
                  </a:lnTo>
                  <a:lnTo>
                    <a:pt x="1788" y="1584"/>
                  </a:lnTo>
                  <a:lnTo>
                    <a:pt x="1790" y="1580"/>
                  </a:lnTo>
                  <a:lnTo>
                    <a:pt x="1800" y="1580"/>
                  </a:lnTo>
                  <a:lnTo>
                    <a:pt x="1792" y="1576"/>
                  </a:lnTo>
                  <a:lnTo>
                    <a:pt x="1804" y="1576"/>
                  </a:lnTo>
                  <a:lnTo>
                    <a:pt x="1796" y="1571"/>
                  </a:lnTo>
                  <a:lnTo>
                    <a:pt x="1805" y="1574"/>
                  </a:lnTo>
                  <a:lnTo>
                    <a:pt x="1804" y="1567"/>
                  </a:lnTo>
                  <a:lnTo>
                    <a:pt x="1817" y="1569"/>
                  </a:lnTo>
                  <a:lnTo>
                    <a:pt x="1821" y="1595"/>
                  </a:lnTo>
                  <a:lnTo>
                    <a:pt x="1811" y="1613"/>
                  </a:lnTo>
                  <a:lnTo>
                    <a:pt x="1809" y="1611"/>
                  </a:lnTo>
                  <a:lnTo>
                    <a:pt x="1804" y="1620"/>
                  </a:lnTo>
                  <a:lnTo>
                    <a:pt x="1798" y="1624"/>
                  </a:lnTo>
                  <a:lnTo>
                    <a:pt x="1792" y="1619"/>
                  </a:lnTo>
                  <a:lnTo>
                    <a:pt x="1798" y="1615"/>
                  </a:lnTo>
                  <a:lnTo>
                    <a:pt x="1802" y="1607"/>
                  </a:lnTo>
                  <a:lnTo>
                    <a:pt x="1794" y="1617"/>
                  </a:lnTo>
                  <a:lnTo>
                    <a:pt x="1788" y="1613"/>
                  </a:lnTo>
                  <a:lnTo>
                    <a:pt x="1800" y="1605"/>
                  </a:lnTo>
                  <a:lnTo>
                    <a:pt x="1804" y="1590"/>
                  </a:lnTo>
                  <a:lnTo>
                    <a:pt x="1798" y="1605"/>
                  </a:lnTo>
                  <a:lnTo>
                    <a:pt x="1790" y="1609"/>
                  </a:lnTo>
                  <a:lnTo>
                    <a:pt x="1796" y="1595"/>
                  </a:lnTo>
                  <a:lnTo>
                    <a:pt x="1792" y="1597"/>
                  </a:lnTo>
                  <a:lnTo>
                    <a:pt x="1790" y="1607"/>
                  </a:lnTo>
                  <a:lnTo>
                    <a:pt x="1786" y="1611"/>
                  </a:lnTo>
                  <a:lnTo>
                    <a:pt x="1784" y="1607"/>
                  </a:lnTo>
                  <a:close/>
                  <a:moveTo>
                    <a:pt x="1779" y="1597"/>
                  </a:moveTo>
                  <a:lnTo>
                    <a:pt x="1782" y="1609"/>
                  </a:lnTo>
                  <a:lnTo>
                    <a:pt x="1775" y="1609"/>
                  </a:lnTo>
                  <a:lnTo>
                    <a:pt x="1773" y="1619"/>
                  </a:lnTo>
                  <a:lnTo>
                    <a:pt x="1771" y="1611"/>
                  </a:lnTo>
                  <a:lnTo>
                    <a:pt x="1775" y="1599"/>
                  </a:lnTo>
                  <a:lnTo>
                    <a:pt x="1779" y="1597"/>
                  </a:lnTo>
                  <a:close/>
                  <a:moveTo>
                    <a:pt x="1786" y="1615"/>
                  </a:moveTo>
                  <a:lnTo>
                    <a:pt x="1788" y="1620"/>
                  </a:lnTo>
                  <a:lnTo>
                    <a:pt x="1784" y="1632"/>
                  </a:lnTo>
                  <a:lnTo>
                    <a:pt x="1779" y="1632"/>
                  </a:lnTo>
                  <a:lnTo>
                    <a:pt x="1779" y="1624"/>
                  </a:lnTo>
                  <a:lnTo>
                    <a:pt x="1779" y="1628"/>
                  </a:lnTo>
                  <a:lnTo>
                    <a:pt x="1775" y="1630"/>
                  </a:lnTo>
                  <a:lnTo>
                    <a:pt x="1777" y="1622"/>
                  </a:lnTo>
                  <a:lnTo>
                    <a:pt x="1780" y="1622"/>
                  </a:lnTo>
                  <a:lnTo>
                    <a:pt x="1782" y="1613"/>
                  </a:lnTo>
                  <a:lnTo>
                    <a:pt x="1786" y="1615"/>
                  </a:lnTo>
                  <a:close/>
                  <a:moveTo>
                    <a:pt x="1721" y="1586"/>
                  </a:moveTo>
                  <a:lnTo>
                    <a:pt x="1721" y="1601"/>
                  </a:lnTo>
                  <a:lnTo>
                    <a:pt x="1717" y="1597"/>
                  </a:lnTo>
                  <a:lnTo>
                    <a:pt x="1723" y="1622"/>
                  </a:lnTo>
                  <a:lnTo>
                    <a:pt x="1723" y="1626"/>
                  </a:lnTo>
                  <a:lnTo>
                    <a:pt x="1719" y="1628"/>
                  </a:lnTo>
                  <a:lnTo>
                    <a:pt x="1721" y="1634"/>
                  </a:lnTo>
                  <a:lnTo>
                    <a:pt x="1715" y="1630"/>
                  </a:lnTo>
                  <a:lnTo>
                    <a:pt x="1713" y="1620"/>
                  </a:lnTo>
                  <a:lnTo>
                    <a:pt x="1717" y="1619"/>
                  </a:lnTo>
                  <a:lnTo>
                    <a:pt x="1709" y="1607"/>
                  </a:lnTo>
                  <a:lnTo>
                    <a:pt x="1713" y="1595"/>
                  </a:lnTo>
                  <a:lnTo>
                    <a:pt x="1717" y="1595"/>
                  </a:lnTo>
                  <a:lnTo>
                    <a:pt x="1715" y="1590"/>
                  </a:lnTo>
                  <a:lnTo>
                    <a:pt x="1721" y="1586"/>
                  </a:lnTo>
                  <a:close/>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8" name="Freeform 56"/>
            <p:cNvSpPr>
              <a:spLocks/>
            </p:cNvSpPr>
            <p:nvPr/>
          </p:nvSpPr>
          <p:spPr bwMode="auto">
            <a:xfrm>
              <a:off x="-4241" y="-368"/>
              <a:ext cx="1131" cy="1663"/>
            </a:xfrm>
            <a:custGeom>
              <a:avLst/>
              <a:gdLst>
                <a:gd name="T0" fmla="*/ 31 w 1131"/>
                <a:gd name="T1" fmla="*/ 670 h 1663"/>
                <a:gd name="T2" fmla="*/ 119 w 1131"/>
                <a:gd name="T3" fmla="*/ 584 h 1663"/>
                <a:gd name="T4" fmla="*/ 17 w 1131"/>
                <a:gd name="T5" fmla="*/ 562 h 1663"/>
                <a:gd name="T6" fmla="*/ 48 w 1131"/>
                <a:gd name="T7" fmla="*/ 499 h 1663"/>
                <a:gd name="T8" fmla="*/ 54 w 1131"/>
                <a:gd name="T9" fmla="*/ 497 h 1663"/>
                <a:gd name="T10" fmla="*/ 61 w 1131"/>
                <a:gd name="T11" fmla="*/ 459 h 1663"/>
                <a:gd name="T12" fmla="*/ 54 w 1131"/>
                <a:gd name="T13" fmla="*/ 436 h 1663"/>
                <a:gd name="T14" fmla="*/ 132 w 1131"/>
                <a:gd name="T15" fmla="*/ 413 h 1663"/>
                <a:gd name="T16" fmla="*/ 207 w 1131"/>
                <a:gd name="T17" fmla="*/ 392 h 1663"/>
                <a:gd name="T18" fmla="*/ 328 w 1131"/>
                <a:gd name="T19" fmla="*/ 411 h 1663"/>
                <a:gd name="T20" fmla="*/ 340 w 1131"/>
                <a:gd name="T21" fmla="*/ 349 h 1663"/>
                <a:gd name="T22" fmla="*/ 251 w 1131"/>
                <a:gd name="T23" fmla="*/ 284 h 1663"/>
                <a:gd name="T24" fmla="*/ 267 w 1131"/>
                <a:gd name="T25" fmla="*/ 215 h 1663"/>
                <a:gd name="T26" fmla="*/ 317 w 1131"/>
                <a:gd name="T27" fmla="*/ 157 h 1663"/>
                <a:gd name="T28" fmla="*/ 370 w 1131"/>
                <a:gd name="T29" fmla="*/ 219 h 1663"/>
                <a:gd name="T30" fmla="*/ 432 w 1131"/>
                <a:gd name="T31" fmla="*/ 249 h 1663"/>
                <a:gd name="T32" fmla="*/ 482 w 1131"/>
                <a:gd name="T33" fmla="*/ 278 h 1663"/>
                <a:gd name="T34" fmla="*/ 466 w 1131"/>
                <a:gd name="T35" fmla="*/ 190 h 1663"/>
                <a:gd name="T36" fmla="*/ 557 w 1131"/>
                <a:gd name="T37" fmla="*/ 42 h 1663"/>
                <a:gd name="T38" fmla="*/ 683 w 1131"/>
                <a:gd name="T39" fmla="*/ 25 h 1663"/>
                <a:gd name="T40" fmla="*/ 741 w 1131"/>
                <a:gd name="T41" fmla="*/ 17 h 1663"/>
                <a:gd name="T42" fmla="*/ 839 w 1131"/>
                <a:gd name="T43" fmla="*/ 38 h 1663"/>
                <a:gd name="T44" fmla="*/ 851 w 1131"/>
                <a:gd name="T45" fmla="*/ 88 h 1663"/>
                <a:gd name="T46" fmla="*/ 900 w 1131"/>
                <a:gd name="T47" fmla="*/ 140 h 1663"/>
                <a:gd name="T48" fmla="*/ 948 w 1131"/>
                <a:gd name="T49" fmla="*/ 215 h 1663"/>
                <a:gd name="T50" fmla="*/ 1092 w 1131"/>
                <a:gd name="T51" fmla="*/ 351 h 1663"/>
                <a:gd name="T52" fmla="*/ 820 w 1131"/>
                <a:gd name="T53" fmla="*/ 1123 h 1663"/>
                <a:gd name="T54" fmla="*/ 925 w 1131"/>
                <a:gd name="T55" fmla="*/ 1259 h 1663"/>
                <a:gd name="T56" fmla="*/ 962 w 1131"/>
                <a:gd name="T57" fmla="*/ 1480 h 1663"/>
                <a:gd name="T58" fmla="*/ 964 w 1131"/>
                <a:gd name="T59" fmla="*/ 1657 h 1663"/>
                <a:gd name="T60" fmla="*/ 945 w 1131"/>
                <a:gd name="T61" fmla="*/ 1626 h 1663"/>
                <a:gd name="T62" fmla="*/ 923 w 1131"/>
                <a:gd name="T63" fmla="*/ 1584 h 1663"/>
                <a:gd name="T64" fmla="*/ 939 w 1131"/>
                <a:gd name="T65" fmla="*/ 1517 h 1663"/>
                <a:gd name="T66" fmla="*/ 916 w 1131"/>
                <a:gd name="T67" fmla="*/ 1453 h 1663"/>
                <a:gd name="T68" fmla="*/ 933 w 1131"/>
                <a:gd name="T69" fmla="*/ 1392 h 1663"/>
                <a:gd name="T70" fmla="*/ 945 w 1131"/>
                <a:gd name="T71" fmla="*/ 1346 h 1663"/>
                <a:gd name="T72" fmla="*/ 910 w 1131"/>
                <a:gd name="T73" fmla="*/ 1261 h 1663"/>
                <a:gd name="T74" fmla="*/ 864 w 1131"/>
                <a:gd name="T75" fmla="*/ 1313 h 1663"/>
                <a:gd name="T76" fmla="*/ 862 w 1131"/>
                <a:gd name="T77" fmla="*/ 1281 h 1663"/>
                <a:gd name="T78" fmla="*/ 852 w 1131"/>
                <a:gd name="T79" fmla="*/ 1281 h 1663"/>
                <a:gd name="T80" fmla="*/ 841 w 1131"/>
                <a:gd name="T81" fmla="*/ 1315 h 1663"/>
                <a:gd name="T82" fmla="*/ 799 w 1131"/>
                <a:gd name="T83" fmla="*/ 1225 h 1663"/>
                <a:gd name="T84" fmla="*/ 781 w 1131"/>
                <a:gd name="T85" fmla="*/ 1169 h 1663"/>
                <a:gd name="T86" fmla="*/ 714 w 1131"/>
                <a:gd name="T87" fmla="*/ 1100 h 1663"/>
                <a:gd name="T88" fmla="*/ 612 w 1131"/>
                <a:gd name="T89" fmla="*/ 1000 h 1663"/>
                <a:gd name="T90" fmla="*/ 580 w 1131"/>
                <a:gd name="T91" fmla="*/ 948 h 1663"/>
                <a:gd name="T92" fmla="*/ 580 w 1131"/>
                <a:gd name="T93" fmla="*/ 923 h 1663"/>
                <a:gd name="T94" fmla="*/ 562 w 1131"/>
                <a:gd name="T95" fmla="*/ 908 h 1663"/>
                <a:gd name="T96" fmla="*/ 539 w 1131"/>
                <a:gd name="T97" fmla="*/ 898 h 1663"/>
                <a:gd name="T98" fmla="*/ 505 w 1131"/>
                <a:gd name="T99" fmla="*/ 920 h 1663"/>
                <a:gd name="T100" fmla="*/ 505 w 1131"/>
                <a:gd name="T101" fmla="*/ 943 h 1663"/>
                <a:gd name="T102" fmla="*/ 474 w 1131"/>
                <a:gd name="T103" fmla="*/ 939 h 1663"/>
                <a:gd name="T104" fmla="*/ 428 w 1131"/>
                <a:gd name="T105" fmla="*/ 943 h 1663"/>
                <a:gd name="T106" fmla="*/ 374 w 1131"/>
                <a:gd name="T107" fmla="*/ 948 h 1663"/>
                <a:gd name="T108" fmla="*/ 380 w 1131"/>
                <a:gd name="T109" fmla="*/ 908 h 1663"/>
                <a:gd name="T110" fmla="*/ 491 w 1131"/>
                <a:gd name="T111" fmla="*/ 845 h 1663"/>
                <a:gd name="T112" fmla="*/ 388 w 1131"/>
                <a:gd name="T113" fmla="*/ 839 h 1663"/>
                <a:gd name="T114" fmla="*/ 322 w 1131"/>
                <a:gd name="T115" fmla="*/ 860 h 1663"/>
                <a:gd name="T116" fmla="*/ 263 w 1131"/>
                <a:gd name="T117" fmla="*/ 883 h 1663"/>
                <a:gd name="T118" fmla="*/ 223 w 1131"/>
                <a:gd name="T119" fmla="*/ 927 h 1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31"/>
                <a:gd name="T181" fmla="*/ 0 h 1663"/>
                <a:gd name="T182" fmla="*/ 1131 w 1131"/>
                <a:gd name="T183" fmla="*/ 1663 h 1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31" h="1663">
                  <a:moveTo>
                    <a:pt x="29" y="710"/>
                  </a:moveTo>
                  <a:lnTo>
                    <a:pt x="25" y="712"/>
                  </a:lnTo>
                  <a:lnTo>
                    <a:pt x="25" y="714"/>
                  </a:lnTo>
                  <a:lnTo>
                    <a:pt x="6" y="710"/>
                  </a:lnTo>
                  <a:lnTo>
                    <a:pt x="11" y="708"/>
                  </a:lnTo>
                  <a:lnTo>
                    <a:pt x="11" y="705"/>
                  </a:lnTo>
                  <a:lnTo>
                    <a:pt x="9" y="706"/>
                  </a:lnTo>
                  <a:lnTo>
                    <a:pt x="0" y="693"/>
                  </a:lnTo>
                  <a:lnTo>
                    <a:pt x="8" y="701"/>
                  </a:lnTo>
                  <a:lnTo>
                    <a:pt x="23" y="699"/>
                  </a:lnTo>
                  <a:lnTo>
                    <a:pt x="19" y="697"/>
                  </a:lnTo>
                  <a:lnTo>
                    <a:pt x="27" y="685"/>
                  </a:lnTo>
                  <a:lnTo>
                    <a:pt x="29" y="680"/>
                  </a:lnTo>
                  <a:lnTo>
                    <a:pt x="42" y="683"/>
                  </a:lnTo>
                  <a:lnTo>
                    <a:pt x="34" y="676"/>
                  </a:lnTo>
                  <a:lnTo>
                    <a:pt x="31" y="678"/>
                  </a:lnTo>
                  <a:lnTo>
                    <a:pt x="31" y="670"/>
                  </a:lnTo>
                  <a:lnTo>
                    <a:pt x="36" y="660"/>
                  </a:lnTo>
                  <a:lnTo>
                    <a:pt x="40" y="660"/>
                  </a:lnTo>
                  <a:lnTo>
                    <a:pt x="36" y="664"/>
                  </a:lnTo>
                  <a:lnTo>
                    <a:pt x="44" y="657"/>
                  </a:lnTo>
                  <a:lnTo>
                    <a:pt x="57" y="657"/>
                  </a:lnTo>
                  <a:lnTo>
                    <a:pt x="73" y="610"/>
                  </a:lnTo>
                  <a:lnTo>
                    <a:pt x="79" y="607"/>
                  </a:lnTo>
                  <a:lnTo>
                    <a:pt x="81" y="603"/>
                  </a:lnTo>
                  <a:lnTo>
                    <a:pt x="86" y="603"/>
                  </a:lnTo>
                  <a:lnTo>
                    <a:pt x="82" y="599"/>
                  </a:lnTo>
                  <a:lnTo>
                    <a:pt x="79" y="605"/>
                  </a:lnTo>
                  <a:lnTo>
                    <a:pt x="75" y="603"/>
                  </a:lnTo>
                  <a:lnTo>
                    <a:pt x="79" y="599"/>
                  </a:lnTo>
                  <a:lnTo>
                    <a:pt x="79" y="591"/>
                  </a:lnTo>
                  <a:lnTo>
                    <a:pt x="98" y="585"/>
                  </a:lnTo>
                  <a:lnTo>
                    <a:pt x="102" y="582"/>
                  </a:lnTo>
                  <a:lnTo>
                    <a:pt x="119" y="584"/>
                  </a:lnTo>
                  <a:lnTo>
                    <a:pt x="109" y="582"/>
                  </a:lnTo>
                  <a:lnTo>
                    <a:pt x="111" y="574"/>
                  </a:lnTo>
                  <a:lnTo>
                    <a:pt x="109" y="580"/>
                  </a:lnTo>
                  <a:lnTo>
                    <a:pt x="102" y="578"/>
                  </a:lnTo>
                  <a:lnTo>
                    <a:pt x="88" y="584"/>
                  </a:lnTo>
                  <a:lnTo>
                    <a:pt x="84" y="587"/>
                  </a:lnTo>
                  <a:lnTo>
                    <a:pt x="77" y="585"/>
                  </a:lnTo>
                  <a:lnTo>
                    <a:pt x="75" y="591"/>
                  </a:lnTo>
                  <a:lnTo>
                    <a:pt x="71" y="587"/>
                  </a:lnTo>
                  <a:lnTo>
                    <a:pt x="75" y="597"/>
                  </a:lnTo>
                  <a:lnTo>
                    <a:pt x="63" y="607"/>
                  </a:lnTo>
                  <a:lnTo>
                    <a:pt x="56" y="601"/>
                  </a:lnTo>
                  <a:lnTo>
                    <a:pt x="50" y="603"/>
                  </a:lnTo>
                  <a:lnTo>
                    <a:pt x="29" y="593"/>
                  </a:lnTo>
                  <a:lnTo>
                    <a:pt x="8" y="572"/>
                  </a:lnTo>
                  <a:lnTo>
                    <a:pt x="11" y="562"/>
                  </a:lnTo>
                  <a:lnTo>
                    <a:pt x="17" y="562"/>
                  </a:lnTo>
                  <a:lnTo>
                    <a:pt x="13" y="549"/>
                  </a:lnTo>
                  <a:lnTo>
                    <a:pt x="17" y="534"/>
                  </a:lnTo>
                  <a:lnTo>
                    <a:pt x="21" y="530"/>
                  </a:lnTo>
                  <a:lnTo>
                    <a:pt x="15" y="528"/>
                  </a:lnTo>
                  <a:lnTo>
                    <a:pt x="11" y="514"/>
                  </a:lnTo>
                  <a:lnTo>
                    <a:pt x="13" y="509"/>
                  </a:lnTo>
                  <a:lnTo>
                    <a:pt x="17" y="513"/>
                  </a:lnTo>
                  <a:lnTo>
                    <a:pt x="23" y="509"/>
                  </a:lnTo>
                  <a:lnTo>
                    <a:pt x="13" y="503"/>
                  </a:lnTo>
                  <a:lnTo>
                    <a:pt x="11" y="495"/>
                  </a:lnTo>
                  <a:lnTo>
                    <a:pt x="33" y="499"/>
                  </a:lnTo>
                  <a:lnTo>
                    <a:pt x="36" y="493"/>
                  </a:lnTo>
                  <a:lnTo>
                    <a:pt x="44" y="495"/>
                  </a:lnTo>
                  <a:lnTo>
                    <a:pt x="46" y="489"/>
                  </a:lnTo>
                  <a:lnTo>
                    <a:pt x="46" y="495"/>
                  </a:lnTo>
                  <a:lnTo>
                    <a:pt x="54" y="497"/>
                  </a:lnTo>
                  <a:lnTo>
                    <a:pt x="48" y="499"/>
                  </a:lnTo>
                  <a:lnTo>
                    <a:pt x="48" y="503"/>
                  </a:lnTo>
                  <a:lnTo>
                    <a:pt x="56" y="514"/>
                  </a:lnTo>
                  <a:lnTo>
                    <a:pt x="52" y="522"/>
                  </a:lnTo>
                  <a:lnTo>
                    <a:pt x="38" y="524"/>
                  </a:lnTo>
                  <a:lnTo>
                    <a:pt x="65" y="524"/>
                  </a:lnTo>
                  <a:lnTo>
                    <a:pt x="67" y="530"/>
                  </a:lnTo>
                  <a:lnTo>
                    <a:pt x="57" y="539"/>
                  </a:lnTo>
                  <a:lnTo>
                    <a:pt x="73" y="543"/>
                  </a:lnTo>
                  <a:lnTo>
                    <a:pt x="77" y="537"/>
                  </a:lnTo>
                  <a:lnTo>
                    <a:pt x="79" y="539"/>
                  </a:lnTo>
                  <a:lnTo>
                    <a:pt x="69" y="520"/>
                  </a:lnTo>
                  <a:lnTo>
                    <a:pt x="82" y="528"/>
                  </a:lnTo>
                  <a:lnTo>
                    <a:pt x="79" y="520"/>
                  </a:lnTo>
                  <a:lnTo>
                    <a:pt x="84" y="518"/>
                  </a:lnTo>
                  <a:lnTo>
                    <a:pt x="69" y="518"/>
                  </a:lnTo>
                  <a:lnTo>
                    <a:pt x="52" y="503"/>
                  </a:lnTo>
                  <a:lnTo>
                    <a:pt x="54" y="497"/>
                  </a:lnTo>
                  <a:lnTo>
                    <a:pt x="50" y="489"/>
                  </a:lnTo>
                  <a:lnTo>
                    <a:pt x="48" y="488"/>
                  </a:lnTo>
                  <a:lnTo>
                    <a:pt x="46" y="488"/>
                  </a:lnTo>
                  <a:lnTo>
                    <a:pt x="42" y="486"/>
                  </a:lnTo>
                  <a:lnTo>
                    <a:pt x="42" y="484"/>
                  </a:lnTo>
                  <a:lnTo>
                    <a:pt x="42" y="480"/>
                  </a:lnTo>
                  <a:lnTo>
                    <a:pt x="61" y="484"/>
                  </a:lnTo>
                  <a:lnTo>
                    <a:pt x="56" y="476"/>
                  </a:lnTo>
                  <a:lnTo>
                    <a:pt x="50" y="478"/>
                  </a:lnTo>
                  <a:lnTo>
                    <a:pt x="50" y="470"/>
                  </a:lnTo>
                  <a:lnTo>
                    <a:pt x="59" y="468"/>
                  </a:lnTo>
                  <a:lnTo>
                    <a:pt x="59" y="465"/>
                  </a:lnTo>
                  <a:lnTo>
                    <a:pt x="57" y="468"/>
                  </a:lnTo>
                  <a:lnTo>
                    <a:pt x="54" y="470"/>
                  </a:lnTo>
                  <a:lnTo>
                    <a:pt x="50" y="461"/>
                  </a:lnTo>
                  <a:lnTo>
                    <a:pt x="57" y="463"/>
                  </a:lnTo>
                  <a:lnTo>
                    <a:pt x="61" y="459"/>
                  </a:lnTo>
                  <a:lnTo>
                    <a:pt x="59" y="457"/>
                  </a:lnTo>
                  <a:lnTo>
                    <a:pt x="65" y="459"/>
                  </a:lnTo>
                  <a:lnTo>
                    <a:pt x="67" y="455"/>
                  </a:lnTo>
                  <a:lnTo>
                    <a:pt x="81" y="459"/>
                  </a:lnTo>
                  <a:lnTo>
                    <a:pt x="92" y="455"/>
                  </a:lnTo>
                  <a:lnTo>
                    <a:pt x="69" y="455"/>
                  </a:lnTo>
                  <a:lnTo>
                    <a:pt x="59" y="457"/>
                  </a:lnTo>
                  <a:lnTo>
                    <a:pt x="57" y="461"/>
                  </a:lnTo>
                  <a:lnTo>
                    <a:pt x="50" y="461"/>
                  </a:lnTo>
                  <a:lnTo>
                    <a:pt x="48" y="465"/>
                  </a:lnTo>
                  <a:lnTo>
                    <a:pt x="42" y="468"/>
                  </a:lnTo>
                  <a:lnTo>
                    <a:pt x="38" y="461"/>
                  </a:lnTo>
                  <a:lnTo>
                    <a:pt x="44" y="451"/>
                  </a:lnTo>
                  <a:lnTo>
                    <a:pt x="48" y="451"/>
                  </a:lnTo>
                  <a:lnTo>
                    <a:pt x="44" y="441"/>
                  </a:lnTo>
                  <a:lnTo>
                    <a:pt x="48" y="434"/>
                  </a:lnTo>
                  <a:lnTo>
                    <a:pt x="54" y="436"/>
                  </a:lnTo>
                  <a:lnTo>
                    <a:pt x="57" y="432"/>
                  </a:lnTo>
                  <a:lnTo>
                    <a:pt x="56" y="428"/>
                  </a:lnTo>
                  <a:lnTo>
                    <a:pt x="46" y="424"/>
                  </a:lnTo>
                  <a:lnTo>
                    <a:pt x="50" y="417"/>
                  </a:lnTo>
                  <a:lnTo>
                    <a:pt x="57" y="411"/>
                  </a:lnTo>
                  <a:lnTo>
                    <a:pt x="54" y="417"/>
                  </a:lnTo>
                  <a:lnTo>
                    <a:pt x="67" y="424"/>
                  </a:lnTo>
                  <a:lnTo>
                    <a:pt x="63" y="415"/>
                  </a:lnTo>
                  <a:lnTo>
                    <a:pt x="65" y="407"/>
                  </a:lnTo>
                  <a:lnTo>
                    <a:pt x="81" y="420"/>
                  </a:lnTo>
                  <a:lnTo>
                    <a:pt x="84" y="407"/>
                  </a:lnTo>
                  <a:lnTo>
                    <a:pt x="94" y="401"/>
                  </a:lnTo>
                  <a:lnTo>
                    <a:pt x="132" y="395"/>
                  </a:lnTo>
                  <a:lnTo>
                    <a:pt x="138" y="401"/>
                  </a:lnTo>
                  <a:lnTo>
                    <a:pt x="136" y="405"/>
                  </a:lnTo>
                  <a:lnTo>
                    <a:pt x="140" y="413"/>
                  </a:lnTo>
                  <a:lnTo>
                    <a:pt x="132" y="413"/>
                  </a:lnTo>
                  <a:lnTo>
                    <a:pt x="140" y="415"/>
                  </a:lnTo>
                  <a:lnTo>
                    <a:pt x="140" y="409"/>
                  </a:lnTo>
                  <a:lnTo>
                    <a:pt x="144" y="407"/>
                  </a:lnTo>
                  <a:lnTo>
                    <a:pt x="136" y="405"/>
                  </a:lnTo>
                  <a:lnTo>
                    <a:pt x="142" y="401"/>
                  </a:lnTo>
                  <a:lnTo>
                    <a:pt x="140" y="399"/>
                  </a:lnTo>
                  <a:lnTo>
                    <a:pt x="161" y="399"/>
                  </a:lnTo>
                  <a:lnTo>
                    <a:pt x="146" y="397"/>
                  </a:lnTo>
                  <a:lnTo>
                    <a:pt x="152" y="386"/>
                  </a:lnTo>
                  <a:lnTo>
                    <a:pt x="155" y="388"/>
                  </a:lnTo>
                  <a:lnTo>
                    <a:pt x="155" y="384"/>
                  </a:lnTo>
                  <a:lnTo>
                    <a:pt x="171" y="378"/>
                  </a:lnTo>
                  <a:lnTo>
                    <a:pt x="180" y="388"/>
                  </a:lnTo>
                  <a:lnTo>
                    <a:pt x="180" y="374"/>
                  </a:lnTo>
                  <a:lnTo>
                    <a:pt x="190" y="374"/>
                  </a:lnTo>
                  <a:lnTo>
                    <a:pt x="200" y="378"/>
                  </a:lnTo>
                  <a:lnTo>
                    <a:pt x="207" y="392"/>
                  </a:lnTo>
                  <a:lnTo>
                    <a:pt x="205" y="397"/>
                  </a:lnTo>
                  <a:lnTo>
                    <a:pt x="203" y="399"/>
                  </a:lnTo>
                  <a:lnTo>
                    <a:pt x="207" y="401"/>
                  </a:lnTo>
                  <a:lnTo>
                    <a:pt x="192" y="403"/>
                  </a:lnTo>
                  <a:lnTo>
                    <a:pt x="205" y="403"/>
                  </a:lnTo>
                  <a:lnTo>
                    <a:pt x="207" y="413"/>
                  </a:lnTo>
                  <a:lnTo>
                    <a:pt x="215" y="417"/>
                  </a:lnTo>
                  <a:lnTo>
                    <a:pt x="236" y="417"/>
                  </a:lnTo>
                  <a:lnTo>
                    <a:pt x="240" y="417"/>
                  </a:lnTo>
                  <a:lnTo>
                    <a:pt x="261" y="413"/>
                  </a:lnTo>
                  <a:lnTo>
                    <a:pt x="263" y="407"/>
                  </a:lnTo>
                  <a:lnTo>
                    <a:pt x="267" y="418"/>
                  </a:lnTo>
                  <a:lnTo>
                    <a:pt x="261" y="418"/>
                  </a:lnTo>
                  <a:lnTo>
                    <a:pt x="292" y="438"/>
                  </a:lnTo>
                  <a:lnTo>
                    <a:pt x="313" y="434"/>
                  </a:lnTo>
                  <a:lnTo>
                    <a:pt x="321" y="426"/>
                  </a:lnTo>
                  <a:lnTo>
                    <a:pt x="328" y="411"/>
                  </a:lnTo>
                  <a:lnTo>
                    <a:pt x="336" y="399"/>
                  </a:lnTo>
                  <a:lnTo>
                    <a:pt x="338" y="384"/>
                  </a:lnTo>
                  <a:lnTo>
                    <a:pt x="340" y="384"/>
                  </a:lnTo>
                  <a:lnTo>
                    <a:pt x="330" y="376"/>
                  </a:lnTo>
                  <a:lnTo>
                    <a:pt x="342" y="370"/>
                  </a:lnTo>
                  <a:lnTo>
                    <a:pt x="351" y="382"/>
                  </a:lnTo>
                  <a:lnTo>
                    <a:pt x="351" y="378"/>
                  </a:lnTo>
                  <a:lnTo>
                    <a:pt x="361" y="380"/>
                  </a:lnTo>
                  <a:lnTo>
                    <a:pt x="367" y="374"/>
                  </a:lnTo>
                  <a:lnTo>
                    <a:pt x="369" y="353"/>
                  </a:lnTo>
                  <a:lnTo>
                    <a:pt x="374" y="357"/>
                  </a:lnTo>
                  <a:lnTo>
                    <a:pt x="369" y="351"/>
                  </a:lnTo>
                  <a:lnTo>
                    <a:pt x="357" y="357"/>
                  </a:lnTo>
                  <a:lnTo>
                    <a:pt x="349" y="355"/>
                  </a:lnTo>
                  <a:lnTo>
                    <a:pt x="347" y="345"/>
                  </a:lnTo>
                  <a:lnTo>
                    <a:pt x="347" y="349"/>
                  </a:lnTo>
                  <a:lnTo>
                    <a:pt x="340" y="349"/>
                  </a:lnTo>
                  <a:lnTo>
                    <a:pt x="334" y="344"/>
                  </a:lnTo>
                  <a:lnTo>
                    <a:pt x="311" y="344"/>
                  </a:lnTo>
                  <a:lnTo>
                    <a:pt x="301" y="349"/>
                  </a:lnTo>
                  <a:lnTo>
                    <a:pt x="296" y="349"/>
                  </a:lnTo>
                  <a:lnTo>
                    <a:pt x="299" y="340"/>
                  </a:lnTo>
                  <a:lnTo>
                    <a:pt x="303" y="340"/>
                  </a:lnTo>
                  <a:lnTo>
                    <a:pt x="299" y="330"/>
                  </a:lnTo>
                  <a:lnTo>
                    <a:pt x="303" y="322"/>
                  </a:lnTo>
                  <a:lnTo>
                    <a:pt x="294" y="321"/>
                  </a:lnTo>
                  <a:lnTo>
                    <a:pt x="299" y="332"/>
                  </a:lnTo>
                  <a:lnTo>
                    <a:pt x="290" y="336"/>
                  </a:lnTo>
                  <a:lnTo>
                    <a:pt x="288" y="317"/>
                  </a:lnTo>
                  <a:lnTo>
                    <a:pt x="269" y="296"/>
                  </a:lnTo>
                  <a:lnTo>
                    <a:pt x="255" y="294"/>
                  </a:lnTo>
                  <a:lnTo>
                    <a:pt x="259" y="292"/>
                  </a:lnTo>
                  <a:lnTo>
                    <a:pt x="251" y="288"/>
                  </a:lnTo>
                  <a:lnTo>
                    <a:pt x="251" y="284"/>
                  </a:lnTo>
                  <a:lnTo>
                    <a:pt x="248" y="290"/>
                  </a:lnTo>
                  <a:lnTo>
                    <a:pt x="253" y="292"/>
                  </a:lnTo>
                  <a:lnTo>
                    <a:pt x="244" y="288"/>
                  </a:lnTo>
                  <a:lnTo>
                    <a:pt x="225" y="248"/>
                  </a:lnTo>
                  <a:lnTo>
                    <a:pt x="226" y="234"/>
                  </a:lnTo>
                  <a:lnTo>
                    <a:pt x="238" y="228"/>
                  </a:lnTo>
                  <a:lnTo>
                    <a:pt x="236" y="215"/>
                  </a:lnTo>
                  <a:lnTo>
                    <a:pt x="240" y="201"/>
                  </a:lnTo>
                  <a:lnTo>
                    <a:pt x="244" y="196"/>
                  </a:lnTo>
                  <a:lnTo>
                    <a:pt x="249" y="194"/>
                  </a:lnTo>
                  <a:lnTo>
                    <a:pt x="240" y="200"/>
                  </a:lnTo>
                  <a:lnTo>
                    <a:pt x="244" y="207"/>
                  </a:lnTo>
                  <a:lnTo>
                    <a:pt x="248" y="211"/>
                  </a:lnTo>
                  <a:lnTo>
                    <a:pt x="253" y="209"/>
                  </a:lnTo>
                  <a:lnTo>
                    <a:pt x="255" y="205"/>
                  </a:lnTo>
                  <a:lnTo>
                    <a:pt x="261" y="207"/>
                  </a:lnTo>
                  <a:lnTo>
                    <a:pt x="267" y="215"/>
                  </a:lnTo>
                  <a:lnTo>
                    <a:pt x="259" y="196"/>
                  </a:lnTo>
                  <a:lnTo>
                    <a:pt x="244" y="171"/>
                  </a:lnTo>
                  <a:lnTo>
                    <a:pt x="240" y="148"/>
                  </a:lnTo>
                  <a:lnTo>
                    <a:pt x="244" y="140"/>
                  </a:lnTo>
                  <a:lnTo>
                    <a:pt x="255" y="142"/>
                  </a:lnTo>
                  <a:lnTo>
                    <a:pt x="248" y="142"/>
                  </a:lnTo>
                  <a:lnTo>
                    <a:pt x="244" y="144"/>
                  </a:lnTo>
                  <a:lnTo>
                    <a:pt x="253" y="146"/>
                  </a:lnTo>
                  <a:lnTo>
                    <a:pt x="261" y="152"/>
                  </a:lnTo>
                  <a:lnTo>
                    <a:pt x="263" y="148"/>
                  </a:lnTo>
                  <a:lnTo>
                    <a:pt x="274" y="148"/>
                  </a:lnTo>
                  <a:lnTo>
                    <a:pt x="280" y="155"/>
                  </a:lnTo>
                  <a:lnTo>
                    <a:pt x="288" y="157"/>
                  </a:lnTo>
                  <a:lnTo>
                    <a:pt x="288" y="152"/>
                  </a:lnTo>
                  <a:lnTo>
                    <a:pt x="294" y="155"/>
                  </a:lnTo>
                  <a:lnTo>
                    <a:pt x="299" y="153"/>
                  </a:lnTo>
                  <a:lnTo>
                    <a:pt x="317" y="157"/>
                  </a:lnTo>
                  <a:lnTo>
                    <a:pt x="324" y="173"/>
                  </a:lnTo>
                  <a:lnTo>
                    <a:pt x="334" y="178"/>
                  </a:lnTo>
                  <a:lnTo>
                    <a:pt x="328" y="165"/>
                  </a:lnTo>
                  <a:lnTo>
                    <a:pt x="338" y="161"/>
                  </a:lnTo>
                  <a:lnTo>
                    <a:pt x="359" y="169"/>
                  </a:lnTo>
                  <a:lnTo>
                    <a:pt x="359" y="175"/>
                  </a:lnTo>
                  <a:lnTo>
                    <a:pt x="376" y="173"/>
                  </a:lnTo>
                  <a:lnTo>
                    <a:pt x="386" y="178"/>
                  </a:lnTo>
                  <a:lnTo>
                    <a:pt x="397" y="188"/>
                  </a:lnTo>
                  <a:lnTo>
                    <a:pt x="403" y="198"/>
                  </a:lnTo>
                  <a:lnTo>
                    <a:pt x="395" y="190"/>
                  </a:lnTo>
                  <a:lnTo>
                    <a:pt x="397" y="198"/>
                  </a:lnTo>
                  <a:lnTo>
                    <a:pt x="386" y="201"/>
                  </a:lnTo>
                  <a:lnTo>
                    <a:pt x="380" y="209"/>
                  </a:lnTo>
                  <a:lnTo>
                    <a:pt x="367" y="207"/>
                  </a:lnTo>
                  <a:lnTo>
                    <a:pt x="374" y="211"/>
                  </a:lnTo>
                  <a:lnTo>
                    <a:pt x="370" y="219"/>
                  </a:lnTo>
                  <a:lnTo>
                    <a:pt x="372" y="226"/>
                  </a:lnTo>
                  <a:lnTo>
                    <a:pt x="397" y="246"/>
                  </a:lnTo>
                  <a:lnTo>
                    <a:pt x="392" y="253"/>
                  </a:lnTo>
                  <a:lnTo>
                    <a:pt x="409" y="261"/>
                  </a:lnTo>
                  <a:lnTo>
                    <a:pt x="413" y="274"/>
                  </a:lnTo>
                  <a:lnTo>
                    <a:pt x="413" y="273"/>
                  </a:lnTo>
                  <a:lnTo>
                    <a:pt x="420" y="271"/>
                  </a:lnTo>
                  <a:lnTo>
                    <a:pt x="418" y="269"/>
                  </a:lnTo>
                  <a:lnTo>
                    <a:pt x="436" y="263"/>
                  </a:lnTo>
                  <a:lnTo>
                    <a:pt x="445" y="276"/>
                  </a:lnTo>
                  <a:lnTo>
                    <a:pt x="438" y="282"/>
                  </a:lnTo>
                  <a:lnTo>
                    <a:pt x="436" y="280"/>
                  </a:lnTo>
                  <a:lnTo>
                    <a:pt x="440" y="282"/>
                  </a:lnTo>
                  <a:lnTo>
                    <a:pt x="447" y="276"/>
                  </a:lnTo>
                  <a:lnTo>
                    <a:pt x="449" y="269"/>
                  </a:lnTo>
                  <a:lnTo>
                    <a:pt x="440" y="251"/>
                  </a:lnTo>
                  <a:lnTo>
                    <a:pt x="432" y="249"/>
                  </a:lnTo>
                  <a:lnTo>
                    <a:pt x="428" y="255"/>
                  </a:lnTo>
                  <a:lnTo>
                    <a:pt x="426" y="255"/>
                  </a:lnTo>
                  <a:lnTo>
                    <a:pt x="428" y="249"/>
                  </a:lnTo>
                  <a:lnTo>
                    <a:pt x="438" y="246"/>
                  </a:lnTo>
                  <a:lnTo>
                    <a:pt x="442" y="238"/>
                  </a:lnTo>
                  <a:lnTo>
                    <a:pt x="443" y="221"/>
                  </a:lnTo>
                  <a:lnTo>
                    <a:pt x="440" y="213"/>
                  </a:lnTo>
                  <a:lnTo>
                    <a:pt x="443" y="203"/>
                  </a:lnTo>
                  <a:lnTo>
                    <a:pt x="453" y="200"/>
                  </a:lnTo>
                  <a:lnTo>
                    <a:pt x="457" y="203"/>
                  </a:lnTo>
                  <a:lnTo>
                    <a:pt x="453" y="223"/>
                  </a:lnTo>
                  <a:lnTo>
                    <a:pt x="445" y="228"/>
                  </a:lnTo>
                  <a:lnTo>
                    <a:pt x="445" y="251"/>
                  </a:lnTo>
                  <a:lnTo>
                    <a:pt x="459" y="255"/>
                  </a:lnTo>
                  <a:lnTo>
                    <a:pt x="459" y="273"/>
                  </a:lnTo>
                  <a:lnTo>
                    <a:pt x="474" y="286"/>
                  </a:lnTo>
                  <a:lnTo>
                    <a:pt x="482" y="278"/>
                  </a:lnTo>
                  <a:lnTo>
                    <a:pt x="484" y="271"/>
                  </a:lnTo>
                  <a:lnTo>
                    <a:pt x="490" y="271"/>
                  </a:lnTo>
                  <a:lnTo>
                    <a:pt x="478" y="267"/>
                  </a:lnTo>
                  <a:lnTo>
                    <a:pt x="474" y="255"/>
                  </a:lnTo>
                  <a:lnTo>
                    <a:pt x="466" y="249"/>
                  </a:lnTo>
                  <a:lnTo>
                    <a:pt x="459" y="253"/>
                  </a:lnTo>
                  <a:lnTo>
                    <a:pt x="451" y="248"/>
                  </a:lnTo>
                  <a:lnTo>
                    <a:pt x="453" y="226"/>
                  </a:lnTo>
                  <a:lnTo>
                    <a:pt x="465" y="219"/>
                  </a:lnTo>
                  <a:lnTo>
                    <a:pt x="476" y="221"/>
                  </a:lnTo>
                  <a:lnTo>
                    <a:pt x="472" y="209"/>
                  </a:lnTo>
                  <a:lnTo>
                    <a:pt x="461" y="203"/>
                  </a:lnTo>
                  <a:lnTo>
                    <a:pt x="463" y="198"/>
                  </a:lnTo>
                  <a:lnTo>
                    <a:pt x="459" y="201"/>
                  </a:lnTo>
                  <a:lnTo>
                    <a:pt x="455" y="200"/>
                  </a:lnTo>
                  <a:lnTo>
                    <a:pt x="466" y="192"/>
                  </a:lnTo>
                  <a:lnTo>
                    <a:pt x="466" y="190"/>
                  </a:lnTo>
                  <a:lnTo>
                    <a:pt x="453" y="196"/>
                  </a:lnTo>
                  <a:lnTo>
                    <a:pt x="432" y="163"/>
                  </a:lnTo>
                  <a:lnTo>
                    <a:pt x="443" y="146"/>
                  </a:lnTo>
                  <a:lnTo>
                    <a:pt x="451" y="130"/>
                  </a:lnTo>
                  <a:lnTo>
                    <a:pt x="451" y="98"/>
                  </a:lnTo>
                  <a:lnTo>
                    <a:pt x="451" y="73"/>
                  </a:lnTo>
                  <a:lnTo>
                    <a:pt x="449" y="69"/>
                  </a:lnTo>
                  <a:lnTo>
                    <a:pt x="443" y="52"/>
                  </a:lnTo>
                  <a:lnTo>
                    <a:pt x="445" y="34"/>
                  </a:lnTo>
                  <a:lnTo>
                    <a:pt x="438" y="17"/>
                  </a:lnTo>
                  <a:lnTo>
                    <a:pt x="451" y="27"/>
                  </a:lnTo>
                  <a:lnTo>
                    <a:pt x="453" y="23"/>
                  </a:lnTo>
                  <a:lnTo>
                    <a:pt x="465" y="19"/>
                  </a:lnTo>
                  <a:lnTo>
                    <a:pt x="472" y="11"/>
                  </a:lnTo>
                  <a:lnTo>
                    <a:pt x="482" y="0"/>
                  </a:lnTo>
                  <a:lnTo>
                    <a:pt x="528" y="38"/>
                  </a:lnTo>
                  <a:lnTo>
                    <a:pt x="557" y="42"/>
                  </a:lnTo>
                  <a:lnTo>
                    <a:pt x="582" y="34"/>
                  </a:lnTo>
                  <a:lnTo>
                    <a:pt x="572" y="40"/>
                  </a:lnTo>
                  <a:lnTo>
                    <a:pt x="582" y="36"/>
                  </a:lnTo>
                  <a:lnTo>
                    <a:pt x="593" y="27"/>
                  </a:lnTo>
                  <a:lnTo>
                    <a:pt x="593" y="23"/>
                  </a:lnTo>
                  <a:lnTo>
                    <a:pt x="603" y="21"/>
                  </a:lnTo>
                  <a:lnTo>
                    <a:pt x="605" y="17"/>
                  </a:lnTo>
                  <a:lnTo>
                    <a:pt x="609" y="15"/>
                  </a:lnTo>
                  <a:lnTo>
                    <a:pt x="662" y="4"/>
                  </a:lnTo>
                  <a:lnTo>
                    <a:pt x="664" y="11"/>
                  </a:lnTo>
                  <a:lnTo>
                    <a:pt x="660" y="8"/>
                  </a:lnTo>
                  <a:lnTo>
                    <a:pt x="660" y="11"/>
                  </a:lnTo>
                  <a:lnTo>
                    <a:pt x="655" y="9"/>
                  </a:lnTo>
                  <a:lnTo>
                    <a:pt x="649" y="9"/>
                  </a:lnTo>
                  <a:lnTo>
                    <a:pt x="660" y="15"/>
                  </a:lnTo>
                  <a:lnTo>
                    <a:pt x="666" y="13"/>
                  </a:lnTo>
                  <a:lnTo>
                    <a:pt x="683" y="25"/>
                  </a:lnTo>
                  <a:lnTo>
                    <a:pt x="683" y="21"/>
                  </a:lnTo>
                  <a:lnTo>
                    <a:pt x="718" y="21"/>
                  </a:lnTo>
                  <a:lnTo>
                    <a:pt x="722" y="25"/>
                  </a:lnTo>
                  <a:lnTo>
                    <a:pt x="720" y="29"/>
                  </a:lnTo>
                  <a:lnTo>
                    <a:pt x="710" y="29"/>
                  </a:lnTo>
                  <a:lnTo>
                    <a:pt x="716" y="33"/>
                  </a:lnTo>
                  <a:lnTo>
                    <a:pt x="703" y="38"/>
                  </a:lnTo>
                  <a:lnTo>
                    <a:pt x="708" y="40"/>
                  </a:lnTo>
                  <a:lnTo>
                    <a:pt x="703" y="54"/>
                  </a:lnTo>
                  <a:lnTo>
                    <a:pt x="712" y="38"/>
                  </a:lnTo>
                  <a:lnTo>
                    <a:pt x="720" y="34"/>
                  </a:lnTo>
                  <a:lnTo>
                    <a:pt x="722" y="38"/>
                  </a:lnTo>
                  <a:lnTo>
                    <a:pt x="733" y="42"/>
                  </a:lnTo>
                  <a:lnTo>
                    <a:pt x="722" y="36"/>
                  </a:lnTo>
                  <a:lnTo>
                    <a:pt x="726" y="23"/>
                  </a:lnTo>
                  <a:lnTo>
                    <a:pt x="720" y="21"/>
                  </a:lnTo>
                  <a:lnTo>
                    <a:pt x="741" y="17"/>
                  </a:lnTo>
                  <a:lnTo>
                    <a:pt x="756" y="21"/>
                  </a:lnTo>
                  <a:lnTo>
                    <a:pt x="749" y="19"/>
                  </a:lnTo>
                  <a:lnTo>
                    <a:pt x="753" y="25"/>
                  </a:lnTo>
                  <a:lnTo>
                    <a:pt x="745" y="23"/>
                  </a:lnTo>
                  <a:lnTo>
                    <a:pt x="743" y="33"/>
                  </a:lnTo>
                  <a:lnTo>
                    <a:pt x="747" y="27"/>
                  </a:lnTo>
                  <a:lnTo>
                    <a:pt x="753" y="31"/>
                  </a:lnTo>
                  <a:lnTo>
                    <a:pt x="754" y="27"/>
                  </a:lnTo>
                  <a:lnTo>
                    <a:pt x="762" y="36"/>
                  </a:lnTo>
                  <a:lnTo>
                    <a:pt x="770" y="40"/>
                  </a:lnTo>
                  <a:lnTo>
                    <a:pt x="768" y="36"/>
                  </a:lnTo>
                  <a:lnTo>
                    <a:pt x="783" y="48"/>
                  </a:lnTo>
                  <a:lnTo>
                    <a:pt x="808" y="46"/>
                  </a:lnTo>
                  <a:lnTo>
                    <a:pt x="831" y="36"/>
                  </a:lnTo>
                  <a:lnTo>
                    <a:pt x="845" y="36"/>
                  </a:lnTo>
                  <a:lnTo>
                    <a:pt x="845" y="40"/>
                  </a:lnTo>
                  <a:lnTo>
                    <a:pt x="839" y="38"/>
                  </a:lnTo>
                  <a:lnTo>
                    <a:pt x="837" y="46"/>
                  </a:lnTo>
                  <a:lnTo>
                    <a:pt x="845" y="54"/>
                  </a:lnTo>
                  <a:lnTo>
                    <a:pt x="843" y="57"/>
                  </a:lnTo>
                  <a:lnTo>
                    <a:pt x="841" y="59"/>
                  </a:lnTo>
                  <a:lnTo>
                    <a:pt x="847" y="57"/>
                  </a:lnTo>
                  <a:lnTo>
                    <a:pt x="851" y="67"/>
                  </a:lnTo>
                  <a:lnTo>
                    <a:pt x="851" y="73"/>
                  </a:lnTo>
                  <a:lnTo>
                    <a:pt x="839" y="77"/>
                  </a:lnTo>
                  <a:lnTo>
                    <a:pt x="824" y="75"/>
                  </a:lnTo>
                  <a:lnTo>
                    <a:pt x="827" y="81"/>
                  </a:lnTo>
                  <a:lnTo>
                    <a:pt x="820" y="90"/>
                  </a:lnTo>
                  <a:lnTo>
                    <a:pt x="822" y="90"/>
                  </a:lnTo>
                  <a:lnTo>
                    <a:pt x="826" y="86"/>
                  </a:lnTo>
                  <a:lnTo>
                    <a:pt x="833" y="90"/>
                  </a:lnTo>
                  <a:lnTo>
                    <a:pt x="839" y="86"/>
                  </a:lnTo>
                  <a:lnTo>
                    <a:pt x="847" y="82"/>
                  </a:lnTo>
                  <a:lnTo>
                    <a:pt x="851" y="88"/>
                  </a:lnTo>
                  <a:lnTo>
                    <a:pt x="854" y="79"/>
                  </a:lnTo>
                  <a:lnTo>
                    <a:pt x="858" y="82"/>
                  </a:lnTo>
                  <a:lnTo>
                    <a:pt x="862" y="79"/>
                  </a:lnTo>
                  <a:lnTo>
                    <a:pt x="862" y="81"/>
                  </a:lnTo>
                  <a:lnTo>
                    <a:pt x="854" y="88"/>
                  </a:lnTo>
                  <a:lnTo>
                    <a:pt x="856" y="88"/>
                  </a:lnTo>
                  <a:lnTo>
                    <a:pt x="862" y="82"/>
                  </a:lnTo>
                  <a:lnTo>
                    <a:pt x="866" y="96"/>
                  </a:lnTo>
                  <a:lnTo>
                    <a:pt x="858" y="104"/>
                  </a:lnTo>
                  <a:lnTo>
                    <a:pt x="852" y="104"/>
                  </a:lnTo>
                  <a:lnTo>
                    <a:pt x="862" y="121"/>
                  </a:lnTo>
                  <a:lnTo>
                    <a:pt x="874" y="117"/>
                  </a:lnTo>
                  <a:lnTo>
                    <a:pt x="891" y="127"/>
                  </a:lnTo>
                  <a:lnTo>
                    <a:pt x="899" y="138"/>
                  </a:lnTo>
                  <a:lnTo>
                    <a:pt x="897" y="146"/>
                  </a:lnTo>
                  <a:lnTo>
                    <a:pt x="900" y="142"/>
                  </a:lnTo>
                  <a:lnTo>
                    <a:pt x="900" y="140"/>
                  </a:lnTo>
                  <a:lnTo>
                    <a:pt x="906" y="146"/>
                  </a:lnTo>
                  <a:lnTo>
                    <a:pt x="908" y="153"/>
                  </a:lnTo>
                  <a:lnTo>
                    <a:pt x="897" y="157"/>
                  </a:lnTo>
                  <a:lnTo>
                    <a:pt x="893" y="161"/>
                  </a:lnTo>
                  <a:lnTo>
                    <a:pt x="900" y="173"/>
                  </a:lnTo>
                  <a:lnTo>
                    <a:pt x="885" y="165"/>
                  </a:lnTo>
                  <a:lnTo>
                    <a:pt x="906" y="180"/>
                  </a:lnTo>
                  <a:lnTo>
                    <a:pt x="900" y="180"/>
                  </a:lnTo>
                  <a:lnTo>
                    <a:pt x="902" y="184"/>
                  </a:lnTo>
                  <a:lnTo>
                    <a:pt x="895" y="184"/>
                  </a:lnTo>
                  <a:lnTo>
                    <a:pt x="908" y="201"/>
                  </a:lnTo>
                  <a:lnTo>
                    <a:pt x="910" y="201"/>
                  </a:lnTo>
                  <a:lnTo>
                    <a:pt x="912" y="198"/>
                  </a:lnTo>
                  <a:lnTo>
                    <a:pt x="925" y="200"/>
                  </a:lnTo>
                  <a:lnTo>
                    <a:pt x="935" y="209"/>
                  </a:lnTo>
                  <a:lnTo>
                    <a:pt x="931" y="213"/>
                  </a:lnTo>
                  <a:lnTo>
                    <a:pt x="948" y="215"/>
                  </a:lnTo>
                  <a:lnTo>
                    <a:pt x="958" y="221"/>
                  </a:lnTo>
                  <a:lnTo>
                    <a:pt x="973" y="244"/>
                  </a:lnTo>
                  <a:lnTo>
                    <a:pt x="971" y="253"/>
                  </a:lnTo>
                  <a:lnTo>
                    <a:pt x="981" y="253"/>
                  </a:lnTo>
                  <a:lnTo>
                    <a:pt x="987" y="263"/>
                  </a:lnTo>
                  <a:lnTo>
                    <a:pt x="987" y="274"/>
                  </a:lnTo>
                  <a:lnTo>
                    <a:pt x="1031" y="307"/>
                  </a:lnTo>
                  <a:lnTo>
                    <a:pt x="1031" y="319"/>
                  </a:lnTo>
                  <a:lnTo>
                    <a:pt x="1043" y="336"/>
                  </a:lnTo>
                  <a:lnTo>
                    <a:pt x="1069" y="342"/>
                  </a:lnTo>
                  <a:lnTo>
                    <a:pt x="1066" y="349"/>
                  </a:lnTo>
                  <a:lnTo>
                    <a:pt x="1069" y="345"/>
                  </a:lnTo>
                  <a:lnTo>
                    <a:pt x="1071" y="342"/>
                  </a:lnTo>
                  <a:lnTo>
                    <a:pt x="1079" y="344"/>
                  </a:lnTo>
                  <a:lnTo>
                    <a:pt x="1091" y="351"/>
                  </a:lnTo>
                  <a:lnTo>
                    <a:pt x="1089" y="357"/>
                  </a:lnTo>
                  <a:lnTo>
                    <a:pt x="1092" y="351"/>
                  </a:lnTo>
                  <a:lnTo>
                    <a:pt x="1106" y="370"/>
                  </a:lnTo>
                  <a:lnTo>
                    <a:pt x="1106" y="386"/>
                  </a:lnTo>
                  <a:lnTo>
                    <a:pt x="1117" y="399"/>
                  </a:lnTo>
                  <a:lnTo>
                    <a:pt x="1121" y="415"/>
                  </a:lnTo>
                  <a:lnTo>
                    <a:pt x="1123" y="418"/>
                  </a:lnTo>
                  <a:lnTo>
                    <a:pt x="1127" y="415"/>
                  </a:lnTo>
                  <a:lnTo>
                    <a:pt x="1125" y="413"/>
                  </a:lnTo>
                  <a:lnTo>
                    <a:pt x="1131" y="420"/>
                  </a:lnTo>
                  <a:lnTo>
                    <a:pt x="1079" y="513"/>
                  </a:lnTo>
                  <a:lnTo>
                    <a:pt x="971" y="701"/>
                  </a:lnTo>
                  <a:lnTo>
                    <a:pt x="814" y="981"/>
                  </a:lnTo>
                  <a:lnTo>
                    <a:pt x="753" y="1090"/>
                  </a:lnTo>
                  <a:lnTo>
                    <a:pt x="764" y="1104"/>
                  </a:lnTo>
                  <a:lnTo>
                    <a:pt x="770" y="1100"/>
                  </a:lnTo>
                  <a:lnTo>
                    <a:pt x="781" y="1117"/>
                  </a:lnTo>
                  <a:lnTo>
                    <a:pt x="799" y="1112"/>
                  </a:lnTo>
                  <a:lnTo>
                    <a:pt x="820" y="1123"/>
                  </a:lnTo>
                  <a:lnTo>
                    <a:pt x="804" y="1138"/>
                  </a:lnTo>
                  <a:lnTo>
                    <a:pt x="816" y="1162"/>
                  </a:lnTo>
                  <a:lnTo>
                    <a:pt x="814" y="1171"/>
                  </a:lnTo>
                  <a:lnTo>
                    <a:pt x="829" y="1227"/>
                  </a:lnTo>
                  <a:lnTo>
                    <a:pt x="824" y="1252"/>
                  </a:lnTo>
                  <a:lnTo>
                    <a:pt x="856" y="1246"/>
                  </a:lnTo>
                  <a:lnTo>
                    <a:pt x="864" y="1252"/>
                  </a:lnTo>
                  <a:lnTo>
                    <a:pt x="870" y="1246"/>
                  </a:lnTo>
                  <a:lnTo>
                    <a:pt x="872" y="1244"/>
                  </a:lnTo>
                  <a:lnTo>
                    <a:pt x="879" y="1231"/>
                  </a:lnTo>
                  <a:lnTo>
                    <a:pt x="889" y="1233"/>
                  </a:lnTo>
                  <a:lnTo>
                    <a:pt x="887" y="1225"/>
                  </a:lnTo>
                  <a:lnTo>
                    <a:pt x="914" y="1225"/>
                  </a:lnTo>
                  <a:lnTo>
                    <a:pt x="925" y="1225"/>
                  </a:lnTo>
                  <a:lnTo>
                    <a:pt x="933" y="1250"/>
                  </a:lnTo>
                  <a:lnTo>
                    <a:pt x="929" y="1258"/>
                  </a:lnTo>
                  <a:lnTo>
                    <a:pt x="925" y="1259"/>
                  </a:lnTo>
                  <a:lnTo>
                    <a:pt x="929" y="1263"/>
                  </a:lnTo>
                  <a:lnTo>
                    <a:pt x="927" y="1265"/>
                  </a:lnTo>
                  <a:lnTo>
                    <a:pt x="925" y="1271"/>
                  </a:lnTo>
                  <a:lnTo>
                    <a:pt x="935" y="1279"/>
                  </a:lnTo>
                  <a:lnTo>
                    <a:pt x="935" y="1288"/>
                  </a:lnTo>
                  <a:lnTo>
                    <a:pt x="939" y="1290"/>
                  </a:lnTo>
                  <a:lnTo>
                    <a:pt x="939" y="1304"/>
                  </a:lnTo>
                  <a:lnTo>
                    <a:pt x="937" y="1313"/>
                  </a:lnTo>
                  <a:lnTo>
                    <a:pt x="948" y="1330"/>
                  </a:lnTo>
                  <a:lnTo>
                    <a:pt x="954" y="1355"/>
                  </a:lnTo>
                  <a:lnTo>
                    <a:pt x="952" y="1369"/>
                  </a:lnTo>
                  <a:lnTo>
                    <a:pt x="954" y="1380"/>
                  </a:lnTo>
                  <a:lnTo>
                    <a:pt x="954" y="1382"/>
                  </a:lnTo>
                  <a:lnTo>
                    <a:pt x="960" y="1451"/>
                  </a:lnTo>
                  <a:lnTo>
                    <a:pt x="960" y="1465"/>
                  </a:lnTo>
                  <a:lnTo>
                    <a:pt x="952" y="1471"/>
                  </a:lnTo>
                  <a:lnTo>
                    <a:pt x="962" y="1480"/>
                  </a:lnTo>
                  <a:lnTo>
                    <a:pt x="954" y="1490"/>
                  </a:lnTo>
                  <a:lnTo>
                    <a:pt x="962" y="1499"/>
                  </a:lnTo>
                  <a:lnTo>
                    <a:pt x="956" y="1515"/>
                  </a:lnTo>
                  <a:lnTo>
                    <a:pt x="968" y="1519"/>
                  </a:lnTo>
                  <a:lnTo>
                    <a:pt x="981" y="1540"/>
                  </a:lnTo>
                  <a:lnTo>
                    <a:pt x="981" y="1542"/>
                  </a:lnTo>
                  <a:lnTo>
                    <a:pt x="991" y="1547"/>
                  </a:lnTo>
                  <a:lnTo>
                    <a:pt x="993" y="1557"/>
                  </a:lnTo>
                  <a:lnTo>
                    <a:pt x="998" y="1563"/>
                  </a:lnTo>
                  <a:lnTo>
                    <a:pt x="998" y="1571"/>
                  </a:lnTo>
                  <a:lnTo>
                    <a:pt x="1010" y="1576"/>
                  </a:lnTo>
                  <a:lnTo>
                    <a:pt x="1008" y="1592"/>
                  </a:lnTo>
                  <a:lnTo>
                    <a:pt x="996" y="1601"/>
                  </a:lnTo>
                  <a:lnTo>
                    <a:pt x="991" y="1617"/>
                  </a:lnTo>
                  <a:lnTo>
                    <a:pt x="991" y="1638"/>
                  </a:lnTo>
                  <a:lnTo>
                    <a:pt x="985" y="1640"/>
                  </a:lnTo>
                  <a:lnTo>
                    <a:pt x="964" y="1657"/>
                  </a:lnTo>
                  <a:lnTo>
                    <a:pt x="952" y="1661"/>
                  </a:lnTo>
                  <a:lnTo>
                    <a:pt x="954" y="1657"/>
                  </a:lnTo>
                  <a:lnTo>
                    <a:pt x="947" y="1663"/>
                  </a:lnTo>
                  <a:lnTo>
                    <a:pt x="950" y="1647"/>
                  </a:lnTo>
                  <a:lnTo>
                    <a:pt x="947" y="1657"/>
                  </a:lnTo>
                  <a:lnTo>
                    <a:pt x="941" y="1659"/>
                  </a:lnTo>
                  <a:lnTo>
                    <a:pt x="939" y="1655"/>
                  </a:lnTo>
                  <a:lnTo>
                    <a:pt x="943" y="1643"/>
                  </a:lnTo>
                  <a:lnTo>
                    <a:pt x="941" y="1640"/>
                  </a:lnTo>
                  <a:lnTo>
                    <a:pt x="950" y="1636"/>
                  </a:lnTo>
                  <a:lnTo>
                    <a:pt x="954" y="1640"/>
                  </a:lnTo>
                  <a:lnTo>
                    <a:pt x="973" y="1626"/>
                  </a:lnTo>
                  <a:lnTo>
                    <a:pt x="954" y="1638"/>
                  </a:lnTo>
                  <a:lnTo>
                    <a:pt x="952" y="1634"/>
                  </a:lnTo>
                  <a:lnTo>
                    <a:pt x="947" y="1636"/>
                  </a:lnTo>
                  <a:lnTo>
                    <a:pt x="943" y="1630"/>
                  </a:lnTo>
                  <a:lnTo>
                    <a:pt x="945" y="1626"/>
                  </a:lnTo>
                  <a:lnTo>
                    <a:pt x="952" y="1622"/>
                  </a:lnTo>
                  <a:lnTo>
                    <a:pt x="966" y="1626"/>
                  </a:lnTo>
                  <a:lnTo>
                    <a:pt x="966" y="1622"/>
                  </a:lnTo>
                  <a:lnTo>
                    <a:pt x="956" y="1620"/>
                  </a:lnTo>
                  <a:lnTo>
                    <a:pt x="968" y="1592"/>
                  </a:lnTo>
                  <a:lnTo>
                    <a:pt x="966" y="1586"/>
                  </a:lnTo>
                  <a:lnTo>
                    <a:pt x="970" y="1584"/>
                  </a:lnTo>
                  <a:lnTo>
                    <a:pt x="966" y="1584"/>
                  </a:lnTo>
                  <a:lnTo>
                    <a:pt x="962" y="1569"/>
                  </a:lnTo>
                  <a:lnTo>
                    <a:pt x="973" y="1563"/>
                  </a:lnTo>
                  <a:lnTo>
                    <a:pt x="958" y="1567"/>
                  </a:lnTo>
                  <a:lnTo>
                    <a:pt x="954" y="1563"/>
                  </a:lnTo>
                  <a:lnTo>
                    <a:pt x="931" y="1565"/>
                  </a:lnTo>
                  <a:lnTo>
                    <a:pt x="935" y="1571"/>
                  </a:lnTo>
                  <a:lnTo>
                    <a:pt x="929" y="1574"/>
                  </a:lnTo>
                  <a:lnTo>
                    <a:pt x="929" y="1580"/>
                  </a:lnTo>
                  <a:lnTo>
                    <a:pt x="923" y="1584"/>
                  </a:lnTo>
                  <a:lnTo>
                    <a:pt x="922" y="1576"/>
                  </a:lnTo>
                  <a:lnTo>
                    <a:pt x="922" y="1582"/>
                  </a:lnTo>
                  <a:lnTo>
                    <a:pt x="918" y="1588"/>
                  </a:lnTo>
                  <a:lnTo>
                    <a:pt x="912" y="1578"/>
                  </a:lnTo>
                  <a:lnTo>
                    <a:pt x="914" y="1565"/>
                  </a:lnTo>
                  <a:lnTo>
                    <a:pt x="914" y="1567"/>
                  </a:lnTo>
                  <a:lnTo>
                    <a:pt x="916" y="1569"/>
                  </a:lnTo>
                  <a:lnTo>
                    <a:pt x="918" y="1565"/>
                  </a:lnTo>
                  <a:lnTo>
                    <a:pt x="923" y="1565"/>
                  </a:lnTo>
                  <a:lnTo>
                    <a:pt x="927" y="1557"/>
                  </a:lnTo>
                  <a:lnTo>
                    <a:pt x="933" y="1555"/>
                  </a:lnTo>
                  <a:lnTo>
                    <a:pt x="939" y="1542"/>
                  </a:lnTo>
                  <a:lnTo>
                    <a:pt x="958" y="1546"/>
                  </a:lnTo>
                  <a:lnTo>
                    <a:pt x="943" y="1538"/>
                  </a:lnTo>
                  <a:lnTo>
                    <a:pt x="945" y="1528"/>
                  </a:lnTo>
                  <a:lnTo>
                    <a:pt x="937" y="1524"/>
                  </a:lnTo>
                  <a:lnTo>
                    <a:pt x="939" y="1517"/>
                  </a:lnTo>
                  <a:lnTo>
                    <a:pt x="935" y="1509"/>
                  </a:lnTo>
                  <a:lnTo>
                    <a:pt x="939" y="1503"/>
                  </a:lnTo>
                  <a:lnTo>
                    <a:pt x="929" y="1499"/>
                  </a:lnTo>
                  <a:lnTo>
                    <a:pt x="935" y="1498"/>
                  </a:lnTo>
                  <a:lnTo>
                    <a:pt x="933" y="1494"/>
                  </a:lnTo>
                  <a:lnTo>
                    <a:pt x="943" y="1490"/>
                  </a:lnTo>
                  <a:lnTo>
                    <a:pt x="935" y="1492"/>
                  </a:lnTo>
                  <a:lnTo>
                    <a:pt x="927" y="1480"/>
                  </a:lnTo>
                  <a:lnTo>
                    <a:pt x="925" y="1469"/>
                  </a:lnTo>
                  <a:lnTo>
                    <a:pt x="931" y="1473"/>
                  </a:lnTo>
                  <a:lnTo>
                    <a:pt x="935" y="1463"/>
                  </a:lnTo>
                  <a:lnTo>
                    <a:pt x="929" y="1467"/>
                  </a:lnTo>
                  <a:lnTo>
                    <a:pt x="920" y="1457"/>
                  </a:lnTo>
                  <a:lnTo>
                    <a:pt x="923" y="1453"/>
                  </a:lnTo>
                  <a:lnTo>
                    <a:pt x="923" y="1451"/>
                  </a:lnTo>
                  <a:lnTo>
                    <a:pt x="920" y="1450"/>
                  </a:lnTo>
                  <a:lnTo>
                    <a:pt x="916" y="1453"/>
                  </a:lnTo>
                  <a:lnTo>
                    <a:pt x="910" y="1444"/>
                  </a:lnTo>
                  <a:lnTo>
                    <a:pt x="908" y="1444"/>
                  </a:lnTo>
                  <a:lnTo>
                    <a:pt x="916" y="1438"/>
                  </a:lnTo>
                  <a:lnTo>
                    <a:pt x="923" y="1442"/>
                  </a:lnTo>
                  <a:lnTo>
                    <a:pt x="935" y="1438"/>
                  </a:lnTo>
                  <a:lnTo>
                    <a:pt x="925" y="1440"/>
                  </a:lnTo>
                  <a:lnTo>
                    <a:pt x="918" y="1434"/>
                  </a:lnTo>
                  <a:lnTo>
                    <a:pt x="925" y="1428"/>
                  </a:lnTo>
                  <a:lnTo>
                    <a:pt x="920" y="1426"/>
                  </a:lnTo>
                  <a:lnTo>
                    <a:pt x="922" y="1419"/>
                  </a:lnTo>
                  <a:lnTo>
                    <a:pt x="931" y="1419"/>
                  </a:lnTo>
                  <a:lnTo>
                    <a:pt x="920" y="1415"/>
                  </a:lnTo>
                  <a:lnTo>
                    <a:pt x="920" y="1409"/>
                  </a:lnTo>
                  <a:lnTo>
                    <a:pt x="922" y="1405"/>
                  </a:lnTo>
                  <a:lnTo>
                    <a:pt x="941" y="1430"/>
                  </a:lnTo>
                  <a:lnTo>
                    <a:pt x="927" y="1402"/>
                  </a:lnTo>
                  <a:lnTo>
                    <a:pt x="933" y="1392"/>
                  </a:lnTo>
                  <a:lnTo>
                    <a:pt x="947" y="1403"/>
                  </a:lnTo>
                  <a:lnTo>
                    <a:pt x="933" y="1392"/>
                  </a:lnTo>
                  <a:lnTo>
                    <a:pt x="933" y="1390"/>
                  </a:lnTo>
                  <a:lnTo>
                    <a:pt x="923" y="1398"/>
                  </a:lnTo>
                  <a:lnTo>
                    <a:pt x="922" y="1384"/>
                  </a:lnTo>
                  <a:lnTo>
                    <a:pt x="927" y="1382"/>
                  </a:lnTo>
                  <a:lnTo>
                    <a:pt x="929" y="1388"/>
                  </a:lnTo>
                  <a:lnTo>
                    <a:pt x="931" y="1382"/>
                  </a:lnTo>
                  <a:lnTo>
                    <a:pt x="929" y="1378"/>
                  </a:lnTo>
                  <a:lnTo>
                    <a:pt x="935" y="1373"/>
                  </a:lnTo>
                  <a:lnTo>
                    <a:pt x="922" y="1382"/>
                  </a:lnTo>
                  <a:lnTo>
                    <a:pt x="920" y="1371"/>
                  </a:lnTo>
                  <a:lnTo>
                    <a:pt x="925" y="1357"/>
                  </a:lnTo>
                  <a:lnTo>
                    <a:pt x="929" y="1355"/>
                  </a:lnTo>
                  <a:lnTo>
                    <a:pt x="931" y="1350"/>
                  </a:lnTo>
                  <a:lnTo>
                    <a:pt x="937" y="1344"/>
                  </a:lnTo>
                  <a:lnTo>
                    <a:pt x="945" y="1346"/>
                  </a:lnTo>
                  <a:lnTo>
                    <a:pt x="935" y="1344"/>
                  </a:lnTo>
                  <a:lnTo>
                    <a:pt x="918" y="1361"/>
                  </a:lnTo>
                  <a:lnTo>
                    <a:pt x="912" y="1344"/>
                  </a:lnTo>
                  <a:lnTo>
                    <a:pt x="902" y="1338"/>
                  </a:lnTo>
                  <a:lnTo>
                    <a:pt x="906" y="1330"/>
                  </a:lnTo>
                  <a:lnTo>
                    <a:pt x="904" y="1313"/>
                  </a:lnTo>
                  <a:lnTo>
                    <a:pt x="906" y="1315"/>
                  </a:lnTo>
                  <a:lnTo>
                    <a:pt x="910" y="1304"/>
                  </a:lnTo>
                  <a:lnTo>
                    <a:pt x="904" y="1307"/>
                  </a:lnTo>
                  <a:lnTo>
                    <a:pt x="904" y="1300"/>
                  </a:lnTo>
                  <a:lnTo>
                    <a:pt x="908" y="1290"/>
                  </a:lnTo>
                  <a:lnTo>
                    <a:pt x="908" y="1288"/>
                  </a:lnTo>
                  <a:lnTo>
                    <a:pt x="910" y="1265"/>
                  </a:lnTo>
                  <a:lnTo>
                    <a:pt x="914" y="1259"/>
                  </a:lnTo>
                  <a:lnTo>
                    <a:pt x="918" y="1252"/>
                  </a:lnTo>
                  <a:lnTo>
                    <a:pt x="914" y="1258"/>
                  </a:lnTo>
                  <a:lnTo>
                    <a:pt x="910" y="1261"/>
                  </a:lnTo>
                  <a:lnTo>
                    <a:pt x="906" y="1258"/>
                  </a:lnTo>
                  <a:lnTo>
                    <a:pt x="908" y="1269"/>
                  </a:lnTo>
                  <a:lnTo>
                    <a:pt x="906" y="1279"/>
                  </a:lnTo>
                  <a:lnTo>
                    <a:pt x="906" y="1269"/>
                  </a:lnTo>
                  <a:lnTo>
                    <a:pt x="902" y="1265"/>
                  </a:lnTo>
                  <a:lnTo>
                    <a:pt x="904" y="1277"/>
                  </a:lnTo>
                  <a:lnTo>
                    <a:pt x="899" y="1286"/>
                  </a:lnTo>
                  <a:lnTo>
                    <a:pt x="897" y="1313"/>
                  </a:lnTo>
                  <a:lnTo>
                    <a:pt x="893" y="1315"/>
                  </a:lnTo>
                  <a:lnTo>
                    <a:pt x="893" y="1329"/>
                  </a:lnTo>
                  <a:lnTo>
                    <a:pt x="885" y="1342"/>
                  </a:lnTo>
                  <a:lnTo>
                    <a:pt x="877" y="1336"/>
                  </a:lnTo>
                  <a:lnTo>
                    <a:pt x="879" y="1319"/>
                  </a:lnTo>
                  <a:lnTo>
                    <a:pt x="875" y="1327"/>
                  </a:lnTo>
                  <a:lnTo>
                    <a:pt x="872" y="1319"/>
                  </a:lnTo>
                  <a:lnTo>
                    <a:pt x="860" y="1317"/>
                  </a:lnTo>
                  <a:lnTo>
                    <a:pt x="864" y="1313"/>
                  </a:lnTo>
                  <a:lnTo>
                    <a:pt x="862" y="1311"/>
                  </a:lnTo>
                  <a:lnTo>
                    <a:pt x="866" y="1313"/>
                  </a:lnTo>
                  <a:lnTo>
                    <a:pt x="868" y="1304"/>
                  </a:lnTo>
                  <a:lnTo>
                    <a:pt x="872" y="1304"/>
                  </a:lnTo>
                  <a:lnTo>
                    <a:pt x="870" y="1284"/>
                  </a:lnTo>
                  <a:lnTo>
                    <a:pt x="883" y="1284"/>
                  </a:lnTo>
                  <a:lnTo>
                    <a:pt x="877" y="1279"/>
                  </a:lnTo>
                  <a:lnTo>
                    <a:pt x="872" y="1282"/>
                  </a:lnTo>
                  <a:lnTo>
                    <a:pt x="875" y="1279"/>
                  </a:lnTo>
                  <a:lnTo>
                    <a:pt x="874" y="1267"/>
                  </a:lnTo>
                  <a:lnTo>
                    <a:pt x="872" y="1273"/>
                  </a:lnTo>
                  <a:lnTo>
                    <a:pt x="868" y="1275"/>
                  </a:lnTo>
                  <a:lnTo>
                    <a:pt x="872" y="1275"/>
                  </a:lnTo>
                  <a:lnTo>
                    <a:pt x="870" y="1281"/>
                  </a:lnTo>
                  <a:lnTo>
                    <a:pt x="862" y="1286"/>
                  </a:lnTo>
                  <a:lnTo>
                    <a:pt x="858" y="1279"/>
                  </a:lnTo>
                  <a:lnTo>
                    <a:pt x="862" y="1281"/>
                  </a:lnTo>
                  <a:lnTo>
                    <a:pt x="856" y="1275"/>
                  </a:lnTo>
                  <a:lnTo>
                    <a:pt x="860" y="1267"/>
                  </a:lnTo>
                  <a:lnTo>
                    <a:pt x="854" y="1269"/>
                  </a:lnTo>
                  <a:lnTo>
                    <a:pt x="854" y="1259"/>
                  </a:lnTo>
                  <a:lnTo>
                    <a:pt x="854" y="1269"/>
                  </a:lnTo>
                  <a:lnTo>
                    <a:pt x="851" y="1269"/>
                  </a:lnTo>
                  <a:lnTo>
                    <a:pt x="843" y="1250"/>
                  </a:lnTo>
                  <a:lnTo>
                    <a:pt x="843" y="1261"/>
                  </a:lnTo>
                  <a:lnTo>
                    <a:pt x="839" y="1259"/>
                  </a:lnTo>
                  <a:lnTo>
                    <a:pt x="831" y="1265"/>
                  </a:lnTo>
                  <a:lnTo>
                    <a:pt x="839" y="1261"/>
                  </a:lnTo>
                  <a:lnTo>
                    <a:pt x="852" y="1273"/>
                  </a:lnTo>
                  <a:lnTo>
                    <a:pt x="854" y="1279"/>
                  </a:lnTo>
                  <a:lnTo>
                    <a:pt x="851" y="1273"/>
                  </a:lnTo>
                  <a:lnTo>
                    <a:pt x="849" y="1284"/>
                  </a:lnTo>
                  <a:lnTo>
                    <a:pt x="851" y="1288"/>
                  </a:lnTo>
                  <a:lnTo>
                    <a:pt x="852" y="1281"/>
                  </a:lnTo>
                  <a:lnTo>
                    <a:pt x="856" y="1288"/>
                  </a:lnTo>
                  <a:lnTo>
                    <a:pt x="847" y="1290"/>
                  </a:lnTo>
                  <a:lnTo>
                    <a:pt x="852" y="1296"/>
                  </a:lnTo>
                  <a:lnTo>
                    <a:pt x="856" y="1290"/>
                  </a:lnTo>
                  <a:lnTo>
                    <a:pt x="858" y="1302"/>
                  </a:lnTo>
                  <a:lnTo>
                    <a:pt x="854" y="1304"/>
                  </a:lnTo>
                  <a:lnTo>
                    <a:pt x="858" y="1306"/>
                  </a:lnTo>
                  <a:lnTo>
                    <a:pt x="856" y="1315"/>
                  </a:lnTo>
                  <a:lnTo>
                    <a:pt x="852" y="1317"/>
                  </a:lnTo>
                  <a:lnTo>
                    <a:pt x="845" y="1315"/>
                  </a:lnTo>
                  <a:lnTo>
                    <a:pt x="847" y="1309"/>
                  </a:lnTo>
                  <a:lnTo>
                    <a:pt x="841" y="1302"/>
                  </a:lnTo>
                  <a:lnTo>
                    <a:pt x="839" y="1307"/>
                  </a:lnTo>
                  <a:lnTo>
                    <a:pt x="837" y="1306"/>
                  </a:lnTo>
                  <a:lnTo>
                    <a:pt x="839" y="1311"/>
                  </a:lnTo>
                  <a:lnTo>
                    <a:pt x="843" y="1309"/>
                  </a:lnTo>
                  <a:lnTo>
                    <a:pt x="841" y="1315"/>
                  </a:lnTo>
                  <a:lnTo>
                    <a:pt x="835" y="1307"/>
                  </a:lnTo>
                  <a:lnTo>
                    <a:pt x="831" y="1307"/>
                  </a:lnTo>
                  <a:lnTo>
                    <a:pt x="833" y="1315"/>
                  </a:lnTo>
                  <a:lnTo>
                    <a:pt x="827" y="1315"/>
                  </a:lnTo>
                  <a:lnTo>
                    <a:pt x="827" y="1311"/>
                  </a:lnTo>
                  <a:lnTo>
                    <a:pt x="829" y="1309"/>
                  </a:lnTo>
                  <a:lnTo>
                    <a:pt x="824" y="1306"/>
                  </a:lnTo>
                  <a:lnTo>
                    <a:pt x="826" y="1300"/>
                  </a:lnTo>
                  <a:lnTo>
                    <a:pt x="824" y="1302"/>
                  </a:lnTo>
                  <a:lnTo>
                    <a:pt x="824" y="1298"/>
                  </a:lnTo>
                  <a:lnTo>
                    <a:pt x="818" y="1296"/>
                  </a:lnTo>
                  <a:lnTo>
                    <a:pt x="806" y="1271"/>
                  </a:lnTo>
                  <a:lnTo>
                    <a:pt x="814" y="1271"/>
                  </a:lnTo>
                  <a:lnTo>
                    <a:pt x="804" y="1269"/>
                  </a:lnTo>
                  <a:lnTo>
                    <a:pt x="802" y="1252"/>
                  </a:lnTo>
                  <a:lnTo>
                    <a:pt x="804" y="1244"/>
                  </a:lnTo>
                  <a:lnTo>
                    <a:pt x="799" y="1225"/>
                  </a:lnTo>
                  <a:lnTo>
                    <a:pt x="789" y="1217"/>
                  </a:lnTo>
                  <a:lnTo>
                    <a:pt x="793" y="1219"/>
                  </a:lnTo>
                  <a:lnTo>
                    <a:pt x="799" y="1215"/>
                  </a:lnTo>
                  <a:lnTo>
                    <a:pt x="789" y="1215"/>
                  </a:lnTo>
                  <a:lnTo>
                    <a:pt x="776" y="1192"/>
                  </a:lnTo>
                  <a:lnTo>
                    <a:pt x="779" y="1194"/>
                  </a:lnTo>
                  <a:lnTo>
                    <a:pt x="778" y="1186"/>
                  </a:lnTo>
                  <a:lnTo>
                    <a:pt x="774" y="1188"/>
                  </a:lnTo>
                  <a:lnTo>
                    <a:pt x="762" y="1165"/>
                  </a:lnTo>
                  <a:lnTo>
                    <a:pt x="774" y="1165"/>
                  </a:lnTo>
                  <a:lnTo>
                    <a:pt x="781" y="1160"/>
                  </a:lnTo>
                  <a:lnTo>
                    <a:pt x="783" y="1144"/>
                  </a:lnTo>
                  <a:lnTo>
                    <a:pt x="791" y="1140"/>
                  </a:lnTo>
                  <a:lnTo>
                    <a:pt x="793" y="1154"/>
                  </a:lnTo>
                  <a:lnTo>
                    <a:pt x="787" y="1162"/>
                  </a:lnTo>
                  <a:lnTo>
                    <a:pt x="785" y="1169"/>
                  </a:lnTo>
                  <a:lnTo>
                    <a:pt x="781" y="1169"/>
                  </a:lnTo>
                  <a:lnTo>
                    <a:pt x="783" y="1173"/>
                  </a:lnTo>
                  <a:lnTo>
                    <a:pt x="787" y="1171"/>
                  </a:lnTo>
                  <a:lnTo>
                    <a:pt x="793" y="1156"/>
                  </a:lnTo>
                  <a:lnTo>
                    <a:pt x="804" y="1163"/>
                  </a:lnTo>
                  <a:lnTo>
                    <a:pt x="795" y="1154"/>
                  </a:lnTo>
                  <a:lnTo>
                    <a:pt x="793" y="1135"/>
                  </a:lnTo>
                  <a:lnTo>
                    <a:pt x="787" y="1140"/>
                  </a:lnTo>
                  <a:lnTo>
                    <a:pt x="774" y="1144"/>
                  </a:lnTo>
                  <a:lnTo>
                    <a:pt x="749" y="1142"/>
                  </a:lnTo>
                  <a:lnTo>
                    <a:pt x="731" y="1123"/>
                  </a:lnTo>
                  <a:lnTo>
                    <a:pt x="720" y="1110"/>
                  </a:lnTo>
                  <a:lnTo>
                    <a:pt x="730" y="1108"/>
                  </a:lnTo>
                  <a:lnTo>
                    <a:pt x="733" y="1100"/>
                  </a:lnTo>
                  <a:lnTo>
                    <a:pt x="731" y="1094"/>
                  </a:lnTo>
                  <a:lnTo>
                    <a:pt x="728" y="1092"/>
                  </a:lnTo>
                  <a:lnTo>
                    <a:pt x="728" y="1102"/>
                  </a:lnTo>
                  <a:lnTo>
                    <a:pt x="714" y="1100"/>
                  </a:lnTo>
                  <a:lnTo>
                    <a:pt x="685" y="1069"/>
                  </a:lnTo>
                  <a:lnTo>
                    <a:pt x="641" y="1054"/>
                  </a:lnTo>
                  <a:lnTo>
                    <a:pt x="634" y="1044"/>
                  </a:lnTo>
                  <a:lnTo>
                    <a:pt x="639" y="1048"/>
                  </a:lnTo>
                  <a:lnTo>
                    <a:pt x="635" y="1035"/>
                  </a:lnTo>
                  <a:lnTo>
                    <a:pt x="639" y="1033"/>
                  </a:lnTo>
                  <a:lnTo>
                    <a:pt x="626" y="1027"/>
                  </a:lnTo>
                  <a:lnTo>
                    <a:pt x="626" y="1018"/>
                  </a:lnTo>
                  <a:lnTo>
                    <a:pt x="620" y="1012"/>
                  </a:lnTo>
                  <a:lnTo>
                    <a:pt x="630" y="1004"/>
                  </a:lnTo>
                  <a:lnTo>
                    <a:pt x="632" y="1002"/>
                  </a:lnTo>
                  <a:lnTo>
                    <a:pt x="628" y="1000"/>
                  </a:lnTo>
                  <a:lnTo>
                    <a:pt x="639" y="991"/>
                  </a:lnTo>
                  <a:lnTo>
                    <a:pt x="647" y="991"/>
                  </a:lnTo>
                  <a:lnTo>
                    <a:pt x="641" y="989"/>
                  </a:lnTo>
                  <a:lnTo>
                    <a:pt x="635" y="994"/>
                  </a:lnTo>
                  <a:lnTo>
                    <a:pt x="612" y="1000"/>
                  </a:lnTo>
                  <a:lnTo>
                    <a:pt x="609" y="998"/>
                  </a:lnTo>
                  <a:lnTo>
                    <a:pt x="603" y="985"/>
                  </a:lnTo>
                  <a:lnTo>
                    <a:pt x="593" y="979"/>
                  </a:lnTo>
                  <a:lnTo>
                    <a:pt x="612" y="971"/>
                  </a:lnTo>
                  <a:lnTo>
                    <a:pt x="603" y="970"/>
                  </a:lnTo>
                  <a:lnTo>
                    <a:pt x="607" y="970"/>
                  </a:lnTo>
                  <a:lnTo>
                    <a:pt x="603" y="968"/>
                  </a:lnTo>
                  <a:lnTo>
                    <a:pt x="607" y="966"/>
                  </a:lnTo>
                  <a:lnTo>
                    <a:pt x="599" y="968"/>
                  </a:lnTo>
                  <a:lnTo>
                    <a:pt x="605" y="964"/>
                  </a:lnTo>
                  <a:lnTo>
                    <a:pt x="591" y="962"/>
                  </a:lnTo>
                  <a:lnTo>
                    <a:pt x="603" y="960"/>
                  </a:lnTo>
                  <a:lnTo>
                    <a:pt x="605" y="954"/>
                  </a:lnTo>
                  <a:lnTo>
                    <a:pt x="593" y="956"/>
                  </a:lnTo>
                  <a:lnTo>
                    <a:pt x="595" y="950"/>
                  </a:lnTo>
                  <a:lnTo>
                    <a:pt x="586" y="954"/>
                  </a:lnTo>
                  <a:lnTo>
                    <a:pt x="580" y="948"/>
                  </a:lnTo>
                  <a:lnTo>
                    <a:pt x="582" y="945"/>
                  </a:lnTo>
                  <a:lnTo>
                    <a:pt x="605" y="952"/>
                  </a:lnTo>
                  <a:lnTo>
                    <a:pt x="603" y="945"/>
                  </a:lnTo>
                  <a:lnTo>
                    <a:pt x="595" y="946"/>
                  </a:lnTo>
                  <a:lnTo>
                    <a:pt x="586" y="941"/>
                  </a:lnTo>
                  <a:lnTo>
                    <a:pt x="589" y="937"/>
                  </a:lnTo>
                  <a:lnTo>
                    <a:pt x="587" y="929"/>
                  </a:lnTo>
                  <a:lnTo>
                    <a:pt x="593" y="935"/>
                  </a:lnTo>
                  <a:lnTo>
                    <a:pt x="591" y="929"/>
                  </a:lnTo>
                  <a:lnTo>
                    <a:pt x="595" y="925"/>
                  </a:lnTo>
                  <a:lnTo>
                    <a:pt x="597" y="929"/>
                  </a:lnTo>
                  <a:lnTo>
                    <a:pt x="597" y="923"/>
                  </a:lnTo>
                  <a:lnTo>
                    <a:pt x="610" y="931"/>
                  </a:lnTo>
                  <a:lnTo>
                    <a:pt x="610" y="927"/>
                  </a:lnTo>
                  <a:lnTo>
                    <a:pt x="601" y="922"/>
                  </a:lnTo>
                  <a:lnTo>
                    <a:pt x="580" y="925"/>
                  </a:lnTo>
                  <a:lnTo>
                    <a:pt x="580" y="923"/>
                  </a:lnTo>
                  <a:lnTo>
                    <a:pt x="582" y="922"/>
                  </a:lnTo>
                  <a:lnTo>
                    <a:pt x="580" y="918"/>
                  </a:lnTo>
                  <a:lnTo>
                    <a:pt x="574" y="922"/>
                  </a:lnTo>
                  <a:lnTo>
                    <a:pt x="576" y="916"/>
                  </a:lnTo>
                  <a:lnTo>
                    <a:pt x="574" y="916"/>
                  </a:lnTo>
                  <a:lnTo>
                    <a:pt x="570" y="920"/>
                  </a:lnTo>
                  <a:lnTo>
                    <a:pt x="564" y="922"/>
                  </a:lnTo>
                  <a:lnTo>
                    <a:pt x="562" y="918"/>
                  </a:lnTo>
                  <a:lnTo>
                    <a:pt x="568" y="914"/>
                  </a:lnTo>
                  <a:lnTo>
                    <a:pt x="566" y="914"/>
                  </a:lnTo>
                  <a:lnTo>
                    <a:pt x="568" y="912"/>
                  </a:lnTo>
                  <a:lnTo>
                    <a:pt x="561" y="916"/>
                  </a:lnTo>
                  <a:lnTo>
                    <a:pt x="570" y="906"/>
                  </a:lnTo>
                  <a:lnTo>
                    <a:pt x="572" y="900"/>
                  </a:lnTo>
                  <a:lnTo>
                    <a:pt x="564" y="906"/>
                  </a:lnTo>
                  <a:lnTo>
                    <a:pt x="561" y="906"/>
                  </a:lnTo>
                  <a:lnTo>
                    <a:pt x="562" y="908"/>
                  </a:lnTo>
                  <a:lnTo>
                    <a:pt x="557" y="918"/>
                  </a:lnTo>
                  <a:lnTo>
                    <a:pt x="553" y="914"/>
                  </a:lnTo>
                  <a:lnTo>
                    <a:pt x="557" y="910"/>
                  </a:lnTo>
                  <a:lnTo>
                    <a:pt x="551" y="912"/>
                  </a:lnTo>
                  <a:lnTo>
                    <a:pt x="551" y="916"/>
                  </a:lnTo>
                  <a:lnTo>
                    <a:pt x="547" y="914"/>
                  </a:lnTo>
                  <a:lnTo>
                    <a:pt x="547" y="902"/>
                  </a:lnTo>
                  <a:lnTo>
                    <a:pt x="568" y="893"/>
                  </a:lnTo>
                  <a:lnTo>
                    <a:pt x="566" y="891"/>
                  </a:lnTo>
                  <a:lnTo>
                    <a:pt x="570" y="887"/>
                  </a:lnTo>
                  <a:lnTo>
                    <a:pt x="549" y="897"/>
                  </a:lnTo>
                  <a:lnTo>
                    <a:pt x="551" y="889"/>
                  </a:lnTo>
                  <a:lnTo>
                    <a:pt x="539" y="887"/>
                  </a:lnTo>
                  <a:lnTo>
                    <a:pt x="541" y="889"/>
                  </a:lnTo>
                  <a:lnTo>
                    <a:pt x="536" y="893"/>
                  </a:lnTo>
                  <a:lnTo>
                    <a:pt x="549" y="893"/>
                  </a:lnTo>
                  <a:lnTo>
                    <a:pt x="539" y="898"/>
                  </a:lnTo>
                  <a:lnTo>
                    <a:pt x="538" y="895"/>
                  </a:lnTo>
                  <a:lnTo>
                    <a:pt x="538" y="898"/>
                  </a:lnTo>
                  <a:lnTo>
                    <a:pt x="534" y="904"/>
                  </a:lnTo>
                  <a:lnTo>
                    <a:pt x="532" y="900"/>
                  </a:lnTo>
                  <a:lnTo>
                    <a:pt x="532" y="904"/>
                  </a:lnTo>
                  <a:lnTo>
                    <a:pt x="518" y="898"/>
                  </a:lnTo>
                  <a:lnTo>
                    <a:pt x="528" y="902"/>
                  </a:lnTo>
                  <a:lnTo>
                    <a:pt x="518" y="902"/>
                  </a:lnTo>
                  <a:lnTo>
                    <a:pt x="518" y="904"/>
                  </a:lnTo>
                  <a:lnTo>
                    <a:pt x="514" y="906"/>
                  </a:lnTo>
                  <a:lnTo>
                    <a:pt x="528" y="906"/>
                  </a:lnTo>
                  <a:lnTo>
                    <a:pt x="520" y="916"/>
                  </a:lnTo>
                  <a:lnTo>
                    <a:pt x="532" y="910"/>
                  </a:lnTo>
                  <a:lnTo>
                    <a:pt x="528" y="920"/>
                  </a:lnTo>
                  <a:lnTo>
                    <a:pt x="518" y="923"/>
                  </a:lnTo>
                  <a:lnTo>
                    <a:pt x="516" y="918"/>
                  </a:lnTo>
                  <a:lnTo>
                    <a:pt x="505" y="920"/>
                  </a:lnTo>
                  <a:lnTo>
                    <a:pt x="503" y="922"/>
                  </a:lnTo>
                  <a:lnTo>
                    <a:pt x="505" y="922"/>
                  </a:lnTo>
                  <a:lnTo>
                    <a:pt x="514" y="920"/>
                  </a:lnTo>
                  <a:lnTo>
                    <a:pt x="518" y="931"/>
                  </a:lnTo>
                  <a:lnTo>
                    <a:pt x="520" y="927"/>
                  </a:lnTo>
                  <a:lnTo>
                    <a:pt x="524" y="925"/>
                  </a:lnTo>
                  <a:lnTo>
                    <a:pt x="522" y="929"/>
                  </a:lnTo>
                  <a:lnTo>
                    <a:pt x="530" y="923"/>
                  </a:lnTo>
                  <a:lnTo>
                    <a:pt x="528" y="937"/>
                  </a:lnTo>
                  <a:lnTo>
                    <a:pt x="520" y="939"/>
                  </a:lnTo>
                  <a:lnTo>
                    <a:pt x="518" y="935"/>
                  </a:lnTo>
                  <a:lnTo>
                    <a:pt x="516" y="939"/>
                  </a:lnTo>
                  <a:lnTo>
                    <a:pt x="514" y="935"/>
                  </a:lnTo>
                  <a:lnTo>
                    <a:pt x="514" y="939"/>
                  </a:lnTo>
                  <a:lnTo>
                    <a:pt x="507" y="943"/>
                  </a:lnTo>
                  <a:lnTo>
                    <a:pt x="505" y="939"/>
                  </a:lnTo>
                  <a:lnTo>
                    <a:pt x="505" y="943"/>
                  </a:lnTo>
                  <a:lnTo>
                    <a:pt x="499" y="945"/>
                  </a:lnTo>
                  <a:lnTo>
                    <a:pt x="511" y="945"/>
                  </a:lnTo>
                  <a:lnTo>
                    <a:pt x="507" y="945"/>
                  </a:lnTo>
                  <a:lnTo>
                    <a:pt x="509" y="948"/>
                  </a:lnTo>
                  <a:lnTo>
                    <a:pt x="505" y="950"/>
                  </a:lnTo>
                  <a:lnTo>
                    <a:pt x="513" y="948"/>
                  </a:lnTo>
                  <a:lnTo>
                    <a:pt x="505" y="952"/>
                  </a:lnTo>
                  <a:lnTo>
                    <a:pt x="503" y="946"/>
                  </a:lnTo>
                  <a:lnTo>
                    <a:pt x="493" y="954"/>
                  </a:lnTo>
                  <a:lnTo>
                    <a:pt x="490" y="958"/>
                  </a:lnTo>
                  <a:lnTo>
                    <a:pt x="490" y="950"/>
                  </a:lnTo>
                  <a:lnTo>
                    <a:pt x="486" y="956"/>
                  </a:lnTo>
                  <a:lnTo>
                    <a:pt x="484" y="956"/>
                  </a:lnTo>
                  <a:lnTo>
                    <a:pt x="482" y="956"/>
                  </a:lnTo>
                  <a:lnTo>
                    <a:pt x="470" y="945"/>
                  </a:lnTo>
                  <a:lnTo>
                    <a:pt x="468" y="941"/>
                  </a:lnTo>
                  <a:lnTo>
                    <a:pt x="474" y="939"/>
                  </a:lnTo>
                  <a:lnTo>
                    <a:pt x="472" y="937"/>
                  </a:lnTo>
                  <a:lnTo>
                    <a:pt x="459" y="945"/>
                  </a:lnTo>
                  <a:lnTo>
                    <a:pt x="465" y="935"/>
                  </a:lnTo>
                  <a:lnTo>
                    <a:pt x="465" y="925"/>
                  </a:lnTo>
                  <a:lnTo>
                    <a:pt x="461" y="935"/>
                  </a:lnTo>
                  <a:lnTo>
                    <a:pt x="445" y="941"/>
                  </a:lnTo>
                  <a:lnTo>
                    <a:pt x="443" y="948"/>
                  </a:lnTo>
                  <a:lnTo>
                    <a:pt x="442" y="945"/>
                  </a:lnTo>
                  <a:lnTo>
                    <a:pt x="447" y="935"/>
                  </a:lnTo>
                  <a:lnTo>
                    <a:pt x="449" y="929"/>
                  </a:lnTo>
                  <a:lnTo>
                    <a:pt x="442" y="937"/>
                  </a:lnTo>
                  <a:lnTo>
                    <a:pt x="438" y="933"/>
                  </a:lnTo>
                  <a:lnTo>
                    <a:pt x="440" y="939"/>
                  </a:lnTo>
                  <a:lnTo>
                    <a:pt x="434" y="948"/>
                  </a:lnTo>
                  <a:lnTo>
                    <a:pt x="430" y="933"/>
                  </a:lnTo>
                  <a:lnTo>
                    <a:pt x="430" y="941"/>
                  </a:lnTo>
                  <a:lnTo>
                    <a:pt x="428" y="943"/>
                  </a:lnTo>
                  <a:lnTo>
                    <a:pt x="424" y="943"/>
                  </a:lnTo>
                  <a:lnTo>
                    <a:pt x="422" y="937"/>
                  </a:lnTo>
                  <a:lnTo>
                    <a:pt x="420" y="945"/>
                  </a:lnTo>
                  <a:lnTo>
                    <a:pt x="417" y="943"/>
                  </a:lnTo>
                  <a:lnTo>
                    <a:pt x="415" y="946"/>
                  </a:lnTo>
                  <a:lnTo>
                    <a:pt x="405" y="946"/>
                  </a:lnTo>
                  <a:lnTo>
                    <a:pt x="420" y="933"/>
                  </a:lnTo>
                  <a:lnTo>
                    <a:pt x="401" y="943"/>
                  </a:lnTo>
                  <a:lnTo>
                    <a:pt x="401" y="939"/>
                  </a:lnTo>
                  <a:lnTo>
                    <a:pt x="407" y="935"/>
                  </a:lnTo>
                  <a:lnTo>
                    <a:pt x="399" y="935"/>
                  </a:lnTo>
                  <a:lnTo>
                    <a:pt x="399" y="939"/>
                  </a:lnTo>
                  <a:lnTo>
                    <a:pt x="395" y="941"/>
                  </a:lnTo>
                  <a:lnTo>
                    <a:pt x="395" y="943"/>
                  </a:lnTo>
                  <a:lnTo>
                    <a:pt x="380" y="943"/>
                  </a:lnTo>
                  <a:lnTo>
                    <a:pt x="378" y="946"/>
                  </a:lnTo>
                  <a:lnTo>
                    <a:pt x="374" y="948"/>
                  </a:lnTo>
                  <a:lnTo>
                    <a:pt x="376" y="941"/>
                  </a:lnTo>
                  <a:lnTo>
                    <a:pt x="369" y="935"/>
                  </a:lnTo>
                  <a:lnTo>
                    <a:pt x="369" y="945"/>
                  </a:lnTo>
                  <a:lnTo>
                    <a:pt x="361" y="935"/>
                  </a:lnTo>
                  <a:lnTo>
                    <a:pt x="347" y="933"/>
                  </a:lnTo>
                  <a:lnTo>
                    <a:pt x="349" y="929"/>
                  </a:lnTo>
                  <a:lnTo>
                    <a:pt x="344" y="920"/>
                  </a:lnTo>
                  <a:lnTo>
                    <a:pt x="349" y="916"/>
                  </a:lnTo>
                  <a:lnTo>
                    <a:pt x="353" y="920"/>
                  </a:lnTo>
                  <a:lnTo>
                    <a:pt x="353" y="914"/>
                  </a:lnTo>
                  <a:lnTo>
                    <a:pt x="363" y="914"/>
                  </a:lnTo>
                  <a:lnTo>
                    <a:pt x="372" y="923"/>
                  </a:lnTo>
                  <a:lnTo>
                    <a:pt x="374" y="916"/>
                  </a:lnTo>
                  <a:lnTo>
                    <a:pt x="386" y="920"/>
                  </a:lnTo>
                  <a:lnTo>
                    <a:pt x="386" y="916"/>
                  </a:lnTo>
                  <a:lnTo>
                    <a:pt x="399" y="912"/>
                  </a:lnTo>
                  <a:lnTo>
                    <a:pt x="380" y="908"/>
                  </a:lnTo>
                  <a:lnTo>
                    <a:pt x="378" y="910"/>
                  </a:lnTo>
                  <a:lnTo>
                    <a:pt x="378" y="912"/>
                  </a:lnTo>
                  <a:lnTo>
                    <a:pt x="370" y="893"/>
                  </a:lnTo>
                  <a:lnTo>
                    <a:pt x="388" y="879"/>
                  </a:lnTo>
                  <a:lnTo>
                    <a:pt x="405" y="874"/>
                  </a:lnTo>
                  <a:lnTo>
                    <a:pt x="415" y="866"/>
                  </a:lnTo>
                  <a:lnTo>
                    <a:pt x="418" y="866"/>
                  </a:lnTo>
                  <a:lnTo>
                    <a:pt x="426" y="856"/>
                  </a:lnTo>
                  <a:lnTo>
                    <a:pt x="430" y="841"/>
                  </a:lnTo>
                  <a:lnTo>
                    <a:pt x="443" y="847"/>
                  </a:lnTo>
                  <a:lnTo>
                    <a:pt x="474" y="845"/>
                  </a:lnTo>
                  <a:lnTo>
                    <a:pt x="482" y="860"/>
                  </a:lnTo>
                  <a:lnTo>
                    <a:pt x="491" y="862"/>
                  </a:lnTo>
                  <a:lnTo>
                    <a:pt x="511" y="887"/>
                  </a:lnTo>
                  <a:lnTo>
                    <a:pt x="511" y="877"/>
                  </a:lnTo>
                  <a:lnTo>
                    <a:pt x="505" y="875"/>
                  </a:lnTo>
                  <a:lnTo>
                    <a:pt x="491" y="845"/>
                  </a:lnTo>
                  <a:lnTo>
                    <a:pt x="514" y="837"/>
                  </a:lnTo>
                  <a:lnTo>
                    <a:pt x="534" y="841"/>
                  </a:lnTo>
                  <a:lnTo>
                    <a:pt x="518" y="831"/>
                  </a:lnTo>
                  <a:lnTo>
                    <a:pt x="509" y="833"/>
                  </a:lnTo>
                  <a:lnTo>
                    <a:pt x="497" y="841"/>
                  </a:lnTo>
                  <a:lnTo>
                    <a:pt x="484" y="829"/>
                  </a:lnTo>
                  <a:lnTo>
                    <a:pt x="486" y="820"/>
                  </a:lnTo>
                  <a:lnTo>
                    <a:pt x="482" y="826"/>
                  </a:lnTo>
                  <a:lnTo>
                    <a:pt x="466" y="822"/>
                  </a:lnTo>
                  <a:lnTo>
                    <a:pt x="453" y="827"/>
                  </a:lnTo>
                  <a:lnTo>
                    <a:pt x="428" y="822"/>
                  </a:lnTo>
                  <a:lnTo>
                    <a:pt x="422" y="826"/>
                  </a:lnTo>
                  <a:lnTo>
                    <a:pt x="420" y="835"/>
                  </a:lnTo>
                  <a:lnTo>
                    <a:pt x="417" y="829"/>
                  </a:lnTo>
                  <a:lnTo>
                    <a:pt x="407" y="829"/>
                  </a:lnTo>
                  <a:lnTo>
                    <a:pt x="392" y="835"/>
                  </a:lnTo>
                  <a:lnTo>
                    <a:pt x="388" y="839"/>
                  </a:lnTo>
                  <a:lnTo>
                    <a:pt x="388" y="843"/>
                  </a:lnTo>
                  <a:lnTo>
                    <a:pt x="378" y="845"/>
                  </a:lnTo>
                  <a:lnTo>
                    <a:pt x="369" y="845"/>
                  </a:lnTo>
                  <a:lnTo>
                    <a:pt x="361" y="837"/>
                  </a:lnTo>
                  <a:lnTo>
                    <a:pt x="365" y="833"/>
                  </a:lnTo>
                  <a:lnTo>
                    <a:pt x="357" y="829"/>
                  </a:lnTo>
                  <a:lnTo>
                    <a:pt x="363" y="833"/>
                  </a:lnTo>
                  <a:lnTo>
                    <a:pt x="361" y="837"/>
                  </a:lnTo>
                  <a:lnTo>
                    <a:pt x="363" y="854"/>
                  </a:lnTo>
                  <a:lnTo>
                    <a:pt x="351" y="862"/>
                  </a:lnTo>
                  <a:lnTo>
                    <a:pt x="334" y="852"/>
                  </a:lnTo>
                  <a:lnTo>
                    <a:pt x="330" y="854"/>
                  </a:lnTo>
                  <a:lnTo>
                    <a:pt x="338" y="860"/>
                  </a:lnTo>
                  <a:lnTo>
                    <a:pt x="330" y="868"/>
                  </a:lnTo>
                  <a:lnTo>
                    <a:pt x="322" y="866"/>
                  </a:lnTo>
                  <a:lnTo>
                    <a:pt x="317" y="862"/>
                  </a:lnTo>
                  <a:lnTo>
                    <a:pt x="322" y="860"/>
                  </a:lnTo>
                  <a:lnTo>
                    <a:pt x="322" y="852"/>
                  </a:lnTo>
                  <a:lnTo>
                    <a:pt x="315" y="860"/>
                  </a:lnTo>
                  <a:lnTo>
                    <a:pt x="311" y="860"/>
                  </a:lnTo>
                  <a:lnTo>
                    <a:pt x="313" y="854"/>
                  </a:lnTo>
                  <a:lnTo>
                    <a:pt x="307" y="856"/>
                  </a:lnTo>
                  <a:lnTo>
                    <a:pt x="309" y="860"/>
                  </a:lnTo>
                  <a:lnTo>
                    <a:pt x="307" y="864"/>
                  </a:lnTo>
                  <a:lnTo>
                    <a:pt x="298" y="856"/>
                  </a:lnTo>
                  <a:lnTo>
                    <a:pt x="299" y="862"/>
                  </a:lnTo>
                  <a:lnTo>
                    <a:pt x="296" y="868"/>
                  </a:lnTo>
                  <a:lnTo>
                    <a:pt x="280" y="860"/>
                  </a:lnTo>
                  <a:lnTo>
                    <a:pt x="286" y="868"/>
                  </a:lnTo>
                  <a:lnTo>
                    <a:pt x="278" y="866"/>
                  </a:lnTo>
                  <a:lnTo>
                    <a:pt x="273" y="872"/>
                  </a:lnTo>
                  <a:lnTo>
                    <a:pt x="265" y="872"/>
                  </a:lnTo>
                  <a:lnTo>
                    <a:pt x="267" y="875"/>
                  </a:lnTo>
                  <a:lnTo>
                    <a:pt x="263" y="883"/>
                  </a:lnTo>
                  <a:lnTo>
                    <a:pt x="269" y="881"/>
                  </a:lnTo>
                  <a:lnTo>
                    <a:pt x="280" y="891"/>
                  </a:lnTo>
                  <a:lnTo>
                    <a:pt x="284" y="902"/>
                  </a:lnTo>
                  <a:lnTo>
                    <a:pt x="284" y="912"/>
                  </a:lnTo>
                  <a:lnTo>
                    <a:pt x="280" y="912"/>
                  </a:lnTo>
                  <a:lnTo>
                    <a:pt x="284" y="914"/>
                  </a:lnTo>
                  <a:lnTo>
                    <a:pt x="280" y="914"/>
                  </a:lnTo>
                  <a:lnTo>
                    <a:pt x="271" y="920"/>
                  </a:lnTo>
                  <a:lnTo>
                    <a:pt x="261" y="920"/>
                  </a:lnTo>
                  <a:lnTo>
                    <a:pt x="251" y="914"/>
                  </a:lnTo>
                  <a:lnTo>
                    <a:pt x="246" y="918"/>
                  </a:lnTo>
                  <a:lnTo>
                    <a:pt x="246" y="920"/>
                  </a:lnTo>
                  <a:lnTo>
                    <a:pt x="238" y="916"/>
                  </a:lnTo>
                  <a:lnTo>
                    <a:pt x="238" y="925"/>
                  </a:lnTo>
                  <a:lnTo>
                    <a:pt x="221" y="922"/>
                  </a:lnTo>
                  <a:lnTo>
                    <a:pt x="228" y="929"/>
                  </a:lnTo>
                  <a:lnTo>
                    <a:pt x="223" y="927"/>
                  </a:lnTo>
                  <a:lnTo>
                    <a:pt x="225" y="931"/>
                  </a:lnTo>
                  <a:lnTo>
                    <a:pt x="221" y="931"/>
                  </a:lnTo>
                  <a:lnTo>
                    <a:pt x="219" y="929"/>
                  </a:lnTo>
                  <a:lnTo>
                    <a:pt x="219" y="935"/>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59" name="Freeform 57"/>
            <p:cNvSpPr>
              <a:spLocks/>
            </p:cNvSpPr>
            <p:nvPr/>
          </p:nvSpPr>
          <p:spPr bwMode="auto">
            <a:xfrm>
              <a:off x="-4483" y="340"/>
              <a:ext cx="461" cy="240"/>
            </a:xfrm>
            <a:custGeom>
              <a:avLst/>
              <a:gdLst>
                <a:gd name="T0" fmla="*/ 451 w 461"/>
                <a:gd name="T1" fmla="*/ 223 h 240"/>
                <a:gd name="T2" fmla="*/ 436 w 461"/>
                <a:gd name="T3" fmla="*/ 221 h 240"/>
                <a:gd name="T4" fmla="*/ 405 w 461"/>
                <a:gd name="T5" fmla="*/ 223 h 240"/>
                <a:gd name="T6" fmla="*/ 384 w 461"/>
                <a:gd name="T7" fmla="*/ 223 h 240"/>
                <a:gd name="T8" fmla="*/ 365 w 461"/>
                <a:gd name="T9" fmla="*/ 215 h 240"/>
                <a:gd name="T10" fmla="*/ 346 w 461"/>
                <a:gd name="T11" fmla="*/ 227 h 240"/>
                <a:gd name="T12" fmla="*/ 330 w 461"/>
                <a:gd name="T13" fmla="*/ 229 h 240"/>
                <a:gd name="T14" fmla="*/ 313 w 461"/>
                <a:gd name="T15" fmla="*/ 229 h 240"/>
                <a:gd name="T16" fmla="*/ 294 w 461"/>
                <a:gd name="T17" fmla="*/ 219 h 240"/>
                <a:gd name="T18" fmla="*/ 275 w 461"/>
                <a:gd name="T19" fmla="*/ 227 h 240"/>
                <a:gd name="T20" fmla="*/ 261 w 461"/>
                <a:gd name="T21" fmla="*/ 229 h 240"/>
                <a:gd name="T22" fmla="*/ 228 w 461"/>
                <a:gd name="T23" fmla="*/ 223 h 240"/>
                <a:gd name="T24" fmla="*/ 230 w 461"/>
                <a:gd name="T25" fmla="*/ 233 h 240"/>
                <a:gd name="T26" fmla="*/ 223 w 461"/>
                <a:gd name="T27" fmla="*/ 233 h 240"/>
                <a:gd name="T28" fmla="*/ 219 w 461"/>
                <a:gd name="T29" fmla="*/ 231 h 240"/>
                <a:gd name="T30" fmla="*/ 219 w 461"/>
                <a:gd name="T31" fmla="*/ 225 h 240"/>
                <a:gd name="T32" fmla="*/ 205 w 461"/>
                <a:gd name="T33" fmla="*/ 229 h 240"/>
                <a:gd name="T34" fmla="*/ 179 w 461"/>
                <a:gd name="T35" fmla="*/ 215 h 240"/>
                <a:gd name="T36" fmla="*/ 163 w 461"/>
                <a:gd name="T37" fmla="*/ 229 h 240"/>
                <a:gd name="T38" fmla="*/ 167 w 461"/>
                <a:gd name="T39" fmla="*/ 210 h 240"/>
                <a:gd name="T40" fmla="*/ 148 w 461"/>
                <a:gd name="T41" fmla="*/ 212 h 240"/>
                <a:gd name="T42" fmla="*/ 121 w 461"/>
                <a:gd name="T43" fmla="*/ 200 h 240"/>
                <a:gd name="T44" fmla="*/ 96 w 461"/>
                <a:gd name="T45" fmla="*/ 196 h 240"/>
                <a:gd name="T46" fmla="*/ 100 w 461"/>
                <a:gd name="T47" fmla="*/ 171 h 240"/>
                <a:gd name="T48" fmla="*/ 59 w 461"/>
                <a:gd name="T49" fmla="*/ 189 h 240"/>
                <a:gd name="T50" fmla="*/ 48 w 461"/>
                <a:gd name="T51" fmla="*/ 185 h 240"/>
                <a:gd name="T52" fmla="*/ 52 w 461"/>
                <a:gd name="T53" fmla="*/ 160 h 240"/>
                <a:gd name="T54" fmla="*/ 33 w 461"/>
                <a:gd name="T55" fmla="*/ 179 h 240"/>
                <a:gd name="T56" fmla="*/ 25 w 461"/>
                <a:gd name="T57" fmla="*/ 166 h 240"/>
                <a:gd name="T58" fmla="*/ 0 w 461"/>
                <a:gd name="T59" fmla="*/ 162 h 240"/>
                <a:gd name="T60" fmla="*/ 11 w 461"/>
                <a:gd name="T61" fmla="*/ 158 h 240"/>
                <a:gd name="T62" fmla="*/ 38 w 461"/>
                <a:gd name="T63" fmla="*/ 156 h 240"/>
                <a:gd name="T64" fmla="*/ 107 w 461"/>
                <a:gd name="T65" fmla="*/ 150 h 240"/>
                <a:gd name="T66" fmla="*/ 138 w 461"/>
                <a:gd name="T67" fmla="*/ 175 h 240"/>
                <a:gd name="T68" fmla="*/ 134 w 461"/>
                <a:gd name="T69" fmla="*/ 192 h 240"/>
                <a:gd name="T70" fmla="*/ 150 w 461"/>
                <a:gd name="T71" fmla="*/ 202 h 240"/>
                <a:gd name="T72" fmla="*/ 202 w 461"/>
                <a:gd name="T73" fmla="*/ 169 h 240"/>
                <a:gd name="T74" fmla="*/ 240 w 461"/>
                <a:gd name="T75" fmla="*/ 179 h 240"/>
                <a:gd name="T76" fmla="*/ 265 w 461"/>
                <a:gd name="T77" fmla="*/ 173 h 240"/>
                <a:gd name="T78" fmla="*/ 319 w 461"/>
                <a:gd name="T79" fmla="*/ 177 h 240"/>
                <a:gd name="T80" fmla="*/ 321 w 461"/>
                <a:gd name="T81" fmla="*/ 177 h 240"/>
                <a:gd name="T82" fmla="*/ 369 w 461"/>
                <a:gd name="T83" fmla="*/ 150 h 240"/>
                <a:gd name="T84" fmla="*/ 388 w 461"/>
                <a:gd name="T85" fmla="*/ 119 h 240"/>
                <a:gd name="T86" fmla="*/ 420 w 461"/>
                <a:gd name="T87" fmla="*/ 108 h 240"/>
                <a:gd name="T88" fmla="*/ 403 w 461"/>
                <a:gd name="T89" fmla="*/ 108 h 240"/>
                <a:gd name="T90" fmla="*/ 367 w 461"/>
                <a:gd name="T91" fmla="*/ 68 h 240"/>
                <a:gd name="T92" fmla="*/ 380 w 461"/>
                <a:gd name="T93" fmla="*/ 83 h 240"/>
                <a:gd name="T94" fmla="*/ 355 w 461"/>
                <a:gd name="T95" fmla="*/ 66 h 240"/>
                <a:gd name="T96" fmla="*/ 349 w 461"/>
                <a:gd name="T97" fmla="*/ 70 h 240"/>
                <a:gd name="T98" fmla="*/ 338 w 461"/>
                <a:gd name="T99" fmla="*/ 89 h 240"/>
                <a:gd name="T100" fmla="*/ 332 w 461"/>
                <a:gd name="T101" fmla="*/ 37 h 240"/>
                <a:gd name="T102" fmla="*/ 311 w 461"/>
                <a:gd name="T103" fmla="*/ 23 h 240"/>
                <a:gd name="T104" fmla="*/ 292 w 461"/>
                <a:gd name="T105" fmla="*/ 6 h 2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61"/>
                <a:gd name="T160" fmla="*/ 0 h 240"/>
                <a:gd name="T161" fmla="*/ 461 w 461"/>
                <a:gd name="T162" fmla="*/ 240 h 24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61" h="240">
                  <a:moveTo>
                    <a:pt x="461" y="227"/>
                  </a:moveTo>
                  <a:lnTo>
                    <a:pt x="457" y="223"/>
                  </a:lnTo>
                  <a:lnTo>
                    <a:pt x="453" y="227"/>
                  </a:lnTo>
                  <a:lnTo>
                    <a:pt x="455" y="215"/>
                  </a:lnTo>
                  <a:lnTo>
                    <a:pt x="451" y="223"/>
                  </a:lnTo>
                  <a:lnTo>
                    <a:pt x="447" y="217"/>
                  </a:lnTo>
                  <a:lnTo>
                    <a:pt x="447" y="223"/>
                  </a:lnTo>
                  <a:lnTo>
                    <a:pt x="443" y="225"/>
                  </a:lnTo>
                  <a:lnTo>
                    <a:pt x="443" y="219"/>
                  </a:lnTo>
                  <a:lnTo>
                    <a:pt x="436" y="221"/>
                  </a:lnTo>
                  <a:lnTo>
                    <a:pt x="428" y="214"/>
                  </a:lnTo>
                  <a:lnTo>
                    <a:pt x="422" y="215"/>
                  </a:lnTo>
                  <a:lnTo>
                    <a:pt x="420" y="219"/>
                  </a:lnTo>
                  <a:lnTo>
                    <a:pt x="411" y="217"/>
                  </a:lnTo>
                  <a:lnTo>
                    <a:pt x="405" y="223"/>
                  </a:lnTo>
                  <a:lnTo>
                    <a:pt x="399" y="212"/>
                  </a:lnTo>
                  <a:lnTo>
                    <a:pt x="395" y="215"/>
                  </a:lnTo>
                  <a:lnTo>
                    <a:pt x="394" y="219"/>
                  </a:lnTo>
                  <a:lnTo>
                    <a:pt x="386" y="217"/>
                  </a:lnTo>
                  <a:lnTo>
                    <a:pt x="384" y="223"/>
                  </a:lnTo>
                  <a:lnTo>
                    <a:pt x="374" y="214"/>
                  </a:lnTo>
                  <a:lnTo>
                    <a:pt x="372" y="217"/>
                  </a:lnTo>
                  <a:lnTo>
                    <a:pt x="371" y="215"/>
                  </a:lnTo>
                  <a:lnTo>
                    <a:pt x="369" y="221"/>
                  </a:lnTo>
                  <a:lnTo>
                    <a:pt x="365" y="215"/>
                  </a:lnTo>
                  <a:lnTo>
                    <a:pt x="346" y="215"/>
                  </a:lnTo>
                  <a:lnTo>
                    <a:pt x="344" y="217"/>
                  </a:lnTo>
                  <a:lnTo>
                    <a:pt x="351" y="223"/>
                  </a:lnTo>
                  <a:lnTo>
                    <a:pt x="344" y="223"/>
                  </a:lnTo>
                  <a:lnTo>
                    <a:pt x="346" y="227"/>
                  </a:lnTo>
                  <a:lnTo>
                    <a:pt x="346" y="229"/>
                  </a:lnTo>
                  <a:lnTo>
                    <a:pt x="344" y="231"/>
                  </a:lnTo>
                  <a:lnTo>
                    <a:pt x="338" y="229"/>
                  </a:lnTo>
                  <a:lnTo>
                    <a:pt x="334" y="233"/>
                  </a:lnTo>
                  <a:lnTo>
                    <a:pt x="330" y="229"/>
                  </a:lnTo>
                  <a:lnTo>
                    <a:pt x="328" y="235"/>
                  </a:lnTo>
                  <a:lnTo>
                    <a:pt x="324" y="225"/>
                  </a:lnTo>
                  <a:lnTo>
                    <a:pt x="317" y="233"/>
                  </a:lnTo>
                  <a:lnTo>
                    <a:pt x="317" y="225"/>
                  </a:lnTo>
                  <a:lnTo>
                    <a:pt x="313" y="229"/>
                  </a:lnTo>
                  <a:lnTo>
                    <a:pt x="303" y="231"/>
                  </a:lnTo>
                  <a:lnTo>
                    <a:pt x="301" y="225"/>
                  </a:lnTo>
                  <a:lnTo>
                    <a:pt x="301" y="229"/>
                  </a:lnTo>
                  <a:lnTo>
                    <a:pt x="298" y="229"/>
                  </a:lnTo>
                  <a:lnTo>
                    <a:pt x="294" y="219"/>
                  </a:lnTo>
                  <a:lnTo>
                    <a:pt x="292" y="225"/>
                  </a:lnTo>
                  <a:lnTo>
                    <a:pt x="282" y="221"/>
                  </a:lnTo>
                  <a:lnTo>
                    <a:pt x="284" y="229"/>
                  </a:lnTo>
                  <a:lnTo>
                    <a:pt x="280" y="231"/>
                  </a:lnTo>
                  <a:lnTo>
                    <a:pt x="275" y="227"/>
                  </a:lnTo>
                  <a:lnTo>
                    <a:pt x="275" y="219"/>
                  </a:lnTo>
                  <a:lnTo>
                    <a:pt x="259" y="217"/>
                  </a:lnTo>
                  <a:lnTo>
                    <a:pt x="255" y="219"/>
                  </a:lnTo>
                  <a:lnTo>
                    <a:pt x="267" y="225"/>
                  </a:lnTo>
                  <a:lnTo>
                    <a:pt x="261" y="229"/>
                  </a:lnTo>
                  <a:lnTo>
                    <a:pt x="255" y="219"/>
                  </a:lnTo>
                  <a:lnTo>
                    <a:pt x="251" y="223"/>
                  </a:lnTo>
                  <a:lnTo>
                    <a:pt x="242" y="215"/>
                  </a:lnTo>
                  <a:lnTo>
                    <a:pt x="227" y="219"/>
                  </a:lnTo>
                  <a:lnTo>
                    <a:pt x="228" y="223"/>
                  </a:lnTo>
                  <a:lnTo>
                    <a:pt x="230" y="219"/>
                  </a:lnTo>
                  <a:lnTo>
                    <a:pt x="236" y="221"/>
                  </a:lnTo>
                  <a:lnTo>
                    <a:pt x="240" y="231"/>
                  </a:lnTo>
                  <a:lnTo>
                    <a:pt x="232" y="229"/>
                  </a:lnTo>
                  <a:lnTo>
                    <a:pt x="230" y="233"/>
                  </a:lnTo>
                  <a:lnTo>
                    <a:pt x="242" y="237"/>
                  </a:lnTo>
                  <a:lnTo>
                    <a:pt x="228" y="237"/>
                  </a:lnTo>
                  <a:lnTo>
                    <a:pt x="228" y="231"/>
                  </a:lnTo>
                  <a:lnTo>
                    <a:pt x="223" y="238"/>
                  </a:lnTo>
                  <a:lnTo>
                    <a:pt x="223" y="233"/>
                  </a:lnTo>
                  <a:lnTo>
                    <a:pt x="219" y="240"/>
                  </a:lnTo>
                  <a:lnTo>
                    <a:pt x="217" y="237"/>
                  </a:lnTo>
                  <a:lnTo>
                    <a:pt x="221" y="235"/>
                  </a:lnTo>
                  <a:lnTo>
                    <a:pt x="215" y="235"/>
                  </a:lnTo>
                  <a:lnTo>
                    <a:pt x="219" y="231"/>
                  </a:lnTo>
                  <a:lnTo>
                    <a:pt x="227" y="229"/>
                  </a:lnTo>
                  <a:lnTo>
                    <a:pt x="223" y="223"/>
                  </a:lnTo>
                  <a:lnTo>
                    <a:pt x="223" y="227"/>
                  </a:lnTo>
                  <a:lnTo>
                    <a:pt x="217" y="229"/>
                  </a:lnTo>
                  <a:lnTo>
                    <a:pt x="219" y="225"/>
                  </a:lnTo>
                  <a:lnTo>
                    <a:pt x="215" y="231"/>
                  </a:lnTo>
                  <a:lnTo>
                    <a:pt x="211" y="231"/>
                  </a:lnTo>
                  <a:lnTo>
                    <a:pt x="213" y="233"/>
                  </a:lnTo>
                  <a:lnTo>
                    <a:pt x="209" y="237"/>
                  </a:lnTo>
                  <a:lnTo>
                    <a:pt x="205" y="229"/>
                  </a:lnTo>
                  <a:lnTo>
                    <a:pt x="200" y="231"/>
                  </a:lnTo>
                  <a:lnTo>
                    <a:pt x="182" y="221"/>
                  </a:lnTo>
                  <a:lnTo>
                    <a:pt x="177" y="225"/>
                  </a:lnTo>
                  <a:lnTo>
                    <a:pt x="180" y="217"/>
                  </a:lnTo>
                  <a:lnTo>
                    <a:pt x="179" y="215"/>
                  </a:lnTo>
                  <a:lnTo>
                    <a:pt x="173" y="225"/>
                  </a:lnTo>
                  <a:lnTo>
                    <a:pt x="167" y="227"/>
                  </a:lnTo>
                  <a:lnTo>
                    <a:pt x="159" y="231"/>
                  </a:lnTo>
                  <a:lnTo>
                    <a:pt x="157" y="225"/>
                  </a:lnTo>
                  <a:lnTo>
                    <a:pt x="163" y="229"/>
                  </a:lnTo>
                  <a:lnTo>
                    <a:pt x="161" y="223"/>
                  </a:lnTo>
                  <a:lnTo>
                    <a:pt x="165" y="225"/>
                  </a:lnTo>
                  <a:lnTo>
                    <a:pt x="165" y="221"/>
                  </a:lnTo>
                  <a:lnTo>
                    <a:pt x="171" y="217"/>
                  </a:lnTo>
                  <a:lnTo>
                    <a:pt x="167" y="210"/>
                  </a:lnTo>
                  <a:lnTo>
                    <a:pt x="163" y="212"/>
                  </a:lnTo>
                  <a:lnTo>
                    <a:pt x="157" y="208"/>
                  </a:lnTo>
                  <a:lnTo>
                    <a:pt x="152" y="212"/>
                  </a:lnTo>
                  <a:lnTo>
                    <a:pt x="150" y="208"/>
                  </a:lnTo>
                  <a:lnTo>
                    <a:pt x="148" y="212"/>
                  </a:lnTo>
                  <a:lnTo>
                    <a:pt x="136" y="204"/>
                  </a:lnTo>
                  <a:lnTo>
                    <a:pt x="136" y="208"/>
                  </a:lnTo>
                  <a:lnTo>
                    <a:pt x="127" y="212"/>
                  </a:lnTo>
                  <a:lnTo>
                    <a:pt x="131" y="202"/>
                  </a:lnTo>
                  <a:lnTo>
                    <a:pt x="121" y="200"/>
                  </a:lnTo>
                  <a:lnTo>
                    <a:pt x="123" y="206"/>
                  </a:lnTo>
                  <a:lnTo>
                    <a:pt x="121" y="208"/>
                  </a:lnTo>
                  <a:lnTo>
                    <a:pt x="115" y="204"/>
                  </a:lnTo>
                  <a:lnTo>
                    <a:pt x="115" y="198"/>
                  </a:lnTo>
                  <a:lnTo>
                    <a:pt x="96" y="196"/>
                  </a:lnTo>
                  <a:lnTo>
                    <a:pt x="88" y="189"/>
                  </a:lnTo>
                  <a:lnTo>
                    <a:pt x="96" y="183"/>
                  </a:lnTo>
                  <a:lnTo>
                    <a:pt x="104" y="181"/>
                  </a:lnTo>
                  <a:lnTo>
                    <a:pt x="109" y="189"/>
                  </a:lnTo>
                  <a:lnTo>
                    <a:pt x="100" y="171"/>
                  </a:lnTo>
                  <a:lnTo>
                    <a:pt x="90" y="173"/>
                  </a:lnTo>
                  <a:lnTo>
                    <a:pt x="84" y="181"/>
                  </a:lnTo>
                  <a:lnTo>
                    <a:pt x="67" y="185"/>
                  </a:lnTo>
                  <a:lnTo>
                    <a:pt x="65" y="179"/>
                  </a:lnTo>
                  <a:lnTo>
                    <a:pt x="59" y="189"/>
                  </a:lnTo>
                  <a:lnTo>
                    <a:pt x="56" y="187"/>
                  </a:lnTo>
                  <a:lnTo>
                    <a:pt x="56" y="183"/>
                  </a:lnTo>
                  <a:lnTo>
                    <a:pt x="59" y="181"/>
                  </a:lnTo>
                  <a:lnTo>
                    <a:pt x="52" y="181"/>
                  </a:lnTo>
                  <a:lnTo>
                    <a:pt x="48" y="185"/>
                  </a:lnTo>
                  <a:lnTo>
                    <a:pt x="42" y="179"/>
                  </a:lnTo>
                  <a:lnTo>
                    <a:pt x="42" y="171"/>
                  </a:lnTo>
                  <a:lnTo>
                    <a:pt x="48" y="177"/>
                  </a:lnTo>
                  <a:lnTo>
                    <a:pt x="48" y="160"/>
                  </a:lnTo>
                  <a:lnTo>
                    <a:pt x="52" y="160"/>
                  </a:lnTo>
                  <a:lnTo>
                    <a:pt x="48" y="158"/>
                  </a:lnTo>
                  <a:lnTo>
                    <a:pt x="42" y="160"/>
                  </a:lnTo>
                  <a:lnTo>
                    <a:pt x="42" y="166"/>
                  </a:lnTo>
                  <a:lnTo>
                    <a:pt x="36" y="169"/>
                  </a:lnTo>
                  <a:lnTo>
                    <a:pt x="33" y="179"/>
                  </a:lnTo>
                  <a:lnTo>
                    <a:pt x="36" y="171"/>
                  </a:lnTo>
                  <a:lnTo>
                    <a:pt x="27" y="175"/>
                  </a:lnTo>
                  <a:lnTo>
                    <a:pt x="23" y="171"/>
                  </a:lnTo>
                  <a:lnTo>
                    <a:pt x="23" y="164"/>
                  </a:lnTo>
                  <a:lnTo>
                    <a:pt x="25" y="166"/>
                  </a:lnTo>
                  <a:lnTo>
                    <a:pt x="23" y="150"/>
                  </a:lnTo>
                  <a:lnTo>
                    <a:pt x="19" y="150"/>
                  </a:lnTo>
                  <a:lnTo>
                    <a:pt x="15" y="156"/>
                  </a:lnTo>
                  <a:lnTo>
                    <a:pt x="17" y="166"/>
                  </a:lnTo>
                  <a:lnTo>
                    <a:pt x="0" y="162"/>
                  </a:lnTo>
                  <a:lnTo>
                    <a:pt x="2" y="160"/>
                  </a:lnTo>
                  <a:lnTo>
                    <a:pt x="10" y="160"/>
                  </a:lnTo>
                  <a:lnTo>
                    <a:pt x="6" y="158"/>
                  </a:lnTo>
                  <a:lnTo>
                    <a:pt x="10" y="156"/>
                  </a:lnTo>
                  <a:lnTo>
                    <a:pt x="11" y="158"/>
                  </a:lnTo>
                  <a:lnTo>
                    <a:pt x="19" y="146"/>
                  </a:lnTo>
                  <a:lnTo>
                    <a:pt x="35" y="150"/>
                  </a:lnTo>
                  <a:lnTo>
                    <a:pt x="29" y="152"/>
                  </a:lnTo>
                  <a:lnTo>
                    <a:pt x="36" y="156"/>
                  </a:lnTo>
                  <a:lnTo>
                    <a:pt x="38" y="156"/>
                  </a:lnTo>
                  <a:lnTo>
                    <a:pt x="40" y="152"/>
                  </a:lnTo>
                  <a:lnTo>
                    <a:pt x="58" y="158"/>
                  </a:lnTo>
                  <a:lnTo>
                    <a:pt x="61" y="154"/>
                  </a:lnTo>
                  <a:lnTo>
                    <a:pt x="58" y="152"/>
                  </a:lnTo>
                  <a:lnTo>
                    <a:pt x="107" y="150"/>
                  </a:lnTo>
                  <a:lnTo>
                    <a:pt x="132" y="162"/>
                  </a:lnTo>
                  <a:lnTo>
                    <a:pt x="123" y="160"/>
                  </a:lnTo>
                  <a:lnTo>
                    <a:pt x="127" y="164"/>
                  </a:lnTo>
                  <a:lnTo>
                    <a:pt x="140" y="171"/>
                  </a:lnTo>
                  <a:lnTo>
                    <a:pt x="138" y="175"/>
                  </a:lnTo>
                  <a:lnTo>
                    <a:pt x="131" y="173"/>
                  </a:lnTo>
                  <a:lnTo>
                    <a:pt x="132" y="177"/>
                  </a:lnTo>
                  <a:lnTo>
                    <a:pt x="131" y="179"/>
                  </a:lnTo>
                  <a:lnTo>
                    <a:pt x="129" y="189"/>
                  </a:lnTo>
                  <a:lnTo>
                    <a:pt x="134" y="192"/>
                  </a:lnTo>
                  <a:lnTo>
                    <a:pt x="134" y="187"/>
                  </a:lnTo>
                  <a:lnTo>
                    <a:pt x="138" y="181"/>
                  </a:lnTo>
                  <a:lnTo>
                    <a:pt x="146" y="189"/>
                  </a:lnTo>
                  <a:lnTo>
                    <a:pt x="144" y="194"/>
                  </a:lnTo>
                  <a:lnTo>
                    <a:pt x="150" y="202"/>
                  </a:lnTo>
                  <a:lnTo>
                    <a:pt x="150" y="198"/>
                  </a:lnTo>
                  <a:lnTo>
                    <a:pt x="154" y="198"/>
                  </a:lnTo>
                  <a:lnTo>
                    <a:pt x="148" y="183"/>
                  </a:lnTo>
                  <a:lnTo>
                    <a:pt x="171" y="171"/>
                  </a:lnTo>
                  <a:lnTo>
                    <a:pt x="202" y="169"/>
                  </a:lnTo>
                  <a:lnTo>
                    <a:pt x="230" y="179"/>
                  </a:lnTo>
                  <a:lnTo>
                    <a:pt x="228" y="177"/>
                  </a:lnTo>
                  <a:lnTo>
                    <a:pt x="230" y="177"/>
                  </a:lnTo>
                  <a:lnTo>
                    <a:pt x="251" y="177"/>
                  </a:lnTo>
                  <a:lnTo>
                    <a:pt x="240" y="179"/>
                  </a:lnTo>
                  <a:lnTo>
                    <a:pt x="246" y="177"/>
                  </a:lnTo>
                  <a:lnTo>
                    <a:pt x="248" y="185"/>
                  </a:lnTo>
                  <a:lnTo>
                    <a:pt x="251" y="190"/>
                  </a:lnTo>
                  <a:lnTo>
                    <a:pt x="261" y="177"/>
                  </a:lnTo>
                  <a:lnTo>
                    <a:pt x="265" y="173"/>
                  </a:lnTo>
                  <a:lnTo>
                    <a:pt x="290" y="167"/>
                  </a:lnTo>
                  <a:lnTo>
                    <a:pt x="299" y="171"/>
                  </a:lnTo>
                  <a:lnTo>
                    <a:pt x="311" y="167"/>
                  </a:lnTo>
                  <a:lnTo>
                    <a:pt x="323" y="169"/>
                  </a:lnTo>
                  <a:lnTo>
                    <a:pt x="319" y="177"/>
                  </a:lnTo>
                  <a:lnTo>
                    <a:pt x="328" y="183"/>
                  </a:lnTo>
                  <a:lnTo>
                    <a:pt x="330" y="179"/>
                  </a:lnTo>
                  <a:lnTo>
                    <a:pt x="328" y="177"/>
                  </a:lnTo>
                  <a:lnTo>
                    <a:pt x="326" y="181"/>
                  </a:lnTo>
                  <a:lnTo>
                    <a:pt x="321" y="177"/>
                  </a:lnTo>
                  <a:lnTo>
                    <a:pt x="328" y="169"/>
                  </a:lnTo>
                  <a:lnTo>
                    <a:pt x="324" y="166"/>
                  </a:lnTo>
                  <a:lnTo>
                    <a:pt x="351" y="141"/>
                  </a:lnTo>
                  <a:lnTo>
                    <a:pt x="363" y="141"/>
                  </a:lnTo>
                  <a:lnTo>
                    <a:pt x="369" y="150"/>
                  </a:lnTo>
                  <a:lnTo>
                    <a:pt x="367" y="141"/>
                  </a:lnTo>
                  <a:lnTo>
                    <a:pt x="361" y="139"/>
                  </a:lnTo>
                  <a:lnTo>
                    <a:pt x="363" y="129"/>
                  </a:lnTo>
                  <a:lnTo>
                    <a:pt x="369" y="125"/>
                  </a:lnTo>
                  <a:lnTo>
                    <a:pt x="388" y="119"/>
                  </a:lnTo>
                  <a:lnTo>
                    <a:pt x="390" y="119"/>
                  </a:lnTo>
                  <a:lnTo>
                    <a:pt x="403" y="121"/>
                  </a:lnTo>
                  <a:lnTo>
                    <a:pt x="401" y="116"/>
                  </a:lnTo>
                  <a:lnTo>
                    <a:pt x="413" y="112"/>
                  </a:lnTo>
                  <a:lnTo>
                    <a:pt x="420" y="108"/>
                  </a:lnTo>
                  <a:lnTo>
                    <a:pt x="430" y="100"/>
                  </a:lnTo>
                  <a:lnTo>
                    <a:pt x="424" y="100"/>
                  </a:lnTo>
                  <a:lnTo>
                    <a:pt x="419" y="106"/>
                  </a:lnTo>
                  <a:lnTo>
                    <a:pt x="405" y="108"/>
                  </a:lnTo>
                  <a:lnTo>
                    <a:pt x="403" y="108"/>
                  </a:lnTo>
                  <a:lnTo>
                    <a:pt x="359" y="94"/>
                  </a:lnTo>
                  <a:lnTo>
                    <a:pt x="357" y="89"/>
                  </a:lnTo>
                  <a:lnTo>
                    <a:pt x="361" y="83"/>
                  </a:lnTo>
                  <a:lnTo>
                    <a:pt x="357" y="73"/>
                  </a:lnTo>
                  <a:lnTo>
                    <a:pt x="367" y="68"/>
                  </a:lnTo>
                  <a:lnTo>
                    <a:pt x="371" y="68"/>
                  </a:lnTo>
                  <a:lnTo>
                    <a:pt x="371" y="64"/>
                  </a:lnTo>
                  <a:lnTo>
                    <a:pt x="380" y="71"/>
                  </a:lnTo>
                  <a:lnTo>
                    <a:pt x="378" y="85"/>
                  </a:lnTo>
                  <a:lnTo>
                    <a:pt x="380" y="83"/>
                  </a:lnTo>
                  <a:lnTo>
                    <a:pt x="382" y="71"/>
                  </a:lnTo>
                  <a:lnTo>
                    <a:pt x="376" y="62"/>
                  </a:lnTo>
                  <a:lnTo>
                    <a:pt x="378" y="52"/>
                  </a:lnTo>
                  <a:lnTo>
                    <a:pt x="374" y="62"/>
                  </a:lnTo>
                  <a:lnTo>
                    <a:pt x="355" y="66"/>
                  </a:lnTo>
                  <a:lnTo>
                    <a:pt x="359" y="58"/>
                  </a:lnTo>
                  <a:lnTo>
                    <a:pt x="361" y="58"/>
                  </a:lnTo>
                  <a:lnTo>
                    <a:pt x="359" y="58"/>
                  </a:lnTo>
                  <a:lnTo>
                    <a:pt x="357" y="62"/>
                  </a:lnTo>
                  <a:lnTo>
                    <a:pt x="349" y="70"/>
                  </a:lnTo>
                  <a:lnTo>
                    <a:pt x="344" y="70"/>
                  </a:lnTo>
                  <a:lnTo>
                    <a:pt x="349" y="68"/>
                  </a:lnTo>
                  <a:lnTo>
                    <a:pt x="349" y="66"/>
                  </a:lnTo>
                  <a:lnTo>
                    <a:pt x="346" y="68"/>
                  </a:lnTo>
                  <a:lnTo>
                    <a:pt x="338" y="89"/>
                  </a:lnTo>
                  <a:lnTo>
                    <a:pt x="328" y="91"/>
                  </a:lnTo>
                  <a:lnTo>
                    <a:pt x="323" y="83"/>
                  </a:lnTo>
                  <a:lnTo>
                    <a:pt x="330" y="52"/>
                  </a:lnTo>
                  <a:lnTo>
                    <a:pt x="326" y="43"/>
                  </a:lnTo>
                  <a:lnTo>
                    <a:pt x="332" y="37"/>
                  </a:lnTo>
                  <a:lnTo>
                    <a:pt x="328" y="35"/>
                  </a:lnTo>
                  <a:lnTo>
                    <a:pt x="324" y="39"/>
                  </a:lnTo>
                  <a:lnTo>
                    <a:pt x="315" y="39"/>
                  </a:lnTo>
                  <a:lnTo>
                    <a:pt x="319" y="31"/>
                  </a:lnTo>
                  <a:lnTo>
                    <a:pt x="311" y="23"/>
                  </a:lnTo>
                  <a:lnTo>
                    <a:pt x="313" y="18"/>
                  </a:lnTo>
                  <a:lnTo>
                    <a:pt x="315" y="18"/>
                  </a:lnTo>
                  <a:lnTo>
                    <a:pt x="317" y="12"/>
                  </a:lnTo>
                  <a:lnTo>
                    <a:pt x="292" y="10"/>
                  </a:lnTo>
                  <a:lnTo>
                    <a:pt x="292" y="6"/>
                  </a:lnTo>
                  <a:lnTo>
                    <a:pt x="276" y="0"/>
                  </a:lnTo>
                  <a:lnTo>
                    <a:pt x="275" y="2"/>
                  </a:lnTo>
                  <a:lnTo>
                    <a:pt x="271" y="2"/>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0" name="Freeform 58"/>
            <p:cNvSpPr>
              <a:spLocks/>
            </p:cNvSpPr>
            <p:nvPr/>
          </p:nvSpPr>
          <p:spPr bwMode="auto">
            <a:xfrm>
              <a:off x="-4431" y="-92"/>
              <a:ext cx="11" cy="37"/>
            </a:xfrm>
            <a:custGeom>
              <a:avLst/>
              <a:gdLst>
                <a:gd name="T0" fmla="*/ 7 w 11"/>
                <a:gd name="T1" fmla="*/ 35 h 37"/>
                <a:gd name="T2" fmla="*/ 2 w 11"/>
                <a:gd name="T3" fmla="*/ 25 h 37"/>
                <a:gd name="T4" fmla="*/ 0 w 11"/>
                <a:gd name="T5" fmla="*/ 2 h 37"/>
                <a:gd name="T6" fmla="*/ 4 w 11"/>
                <a:gd name="T7" fmla="*/ 0 h 37"/>
                <a:gd name="T8" fmla="*/ 11 w 11"/>
                <a:gd name="T9" fmla="*/ 0 h 37"/>
                <a:gd name="T10" fmla="*/ 6 w 11"/>
                <a:gd name="T11" fmla="*/ 10 h 37"/>
                <a:gd name="T12" fmla="*/ 11 w 11"/>
                <a:gd name="T13" fmla="*/ 27 h 37"/>
                <a:gd name="T14" fmla="*/ 11 w 11"/>
                <a:gd name="T15" fmla="*/ 37 h 37"/>
                <a:gd name="T16" fmla="*/ 7 w 11"/>
                <a:gd name="T17" fmla="*/ 35 h 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37"/>
                <a:gd name="T29" fmla="*/ 11 w 11"/>
                <a:gd name="T30" fmla="*/ 37 h 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37">
                  <a:moveTo>
                    <a:pt x="7" y="35"/>
                  </a:moveTo>
                  <a:lnTo>
                    <a:pt x="2" y="25"/>
                  </a:lnTo>
                  <a:lnTo>
                    <a:pt x="0" y="2"/>
                  </a:lnTo>
                  <a:lnTo>
                    <a:pt x="4" y="0"/>
                  </a:lnTo>
                  <a:lnTo>
                    <a:pt x="11" y="0"/>
                  </a:lnTo>
                  <a:lnTo>
                    <a:pt x="6" y="10"/>
                  </a:lnTo>
                  <a:lnTo>
                    <a:pt x="11" y="27"/>
                  </a:lnTo>
                  <a:lnTo>
                    <a:pt x="11" y="37"/>
                  </a:lnTo>
                  <a:lnTo>
                    <a:pt x="7" y="35"/>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1" name="Freeform 59"/>
            <p:cNvSpPr>
              <a:spLocks/>
            </p:cNvSpPr>
            <p:nvPr/>
          </p:nvSpPr>
          <p:spPr bwMode="auto">
            <a:xfrm>
              <a:off x="-4308" y="89"/>
              <a:ext cx="57" cy="69"/>
            </a:xfrm>
            <a:custGeom>
              <a:avLst/>
              <a:gdLst>
                <a:gd name="T0" fmla="*/ 52 w 57"/>
                <a:gd name="T1" fmla="*/ 27 h 69"/>
                <a:gd name="T2" fmla="*/ 50 w 57"/>
                <a:gd name="T3" fmla="*/ 32 h 69"/>
                <a:gd name="T4" fmla="*/ 57 w 57"/>
                <a:gd name="T5" fmla="*/ 46 h 69"/>
                <a:gd name="T6" fmla="*/ 50 w 57"/>
                <a:gd name="T7" fmla="*/ 52 h 69"/>
                <a:gd name="T8" fmla="*/ 46 w 57"/>
                <a:gd name="T9" fmla="*/ 57 h 69"/>
                <a:gd name="T10" fmla="*/ 44 w 57"/>
                <a:gd name="T11" fmla="*/ 57 h 69"/>
                <a:gd name="T12" fmla="*/ 44 w 57"/>
                <a:gd name="T13" fmla="*/ 67 h 69"/>
                <a:gd name="T14" fmla="*/ 36 w 57"/>
                <a:gd name="T15" fmla="*/ 69 h 69"/>
                <a:gd name="T16" fmla="*/ 15 w 57"/>
                <a:gd name="T17" fmla="*/ 54 h 69"/>
                <a:gd name="T18" fmla="*/ 19 w 57"/>
                <a:gd name="T19" fmla="*/ 59 h 69"/>
                <a:gd name="T20" fmla="*/ 15 w 57"/>
                <a:gd name="T21" fmla="*/ 63 h 69"/>
                <a:gd name="T22" fmla="*/ 2 w 57"/>
                <a:gd name="T23" fmla="*/ 21 h 69"/>
                <a:gd name="T24" fmla="*/ 0 w 57"/>
                <a:gd name="T25" fmla="*/ 11 h 69"/>
                <a:gd name="T26" fmla="*/ 5 w 57"/>
                <a:gd name="T27" fmla="*/ 0 h 69"/>
                <a:gd name="T28" fmla="*/ 21 w 57"/>
                <a:gd name="T29" fmla="*/ 19 h 69"/>
                <a:gd name="T30" fmla="*/ 27 w 57"/>
                <a:gd name="T31" fmla="*/ 15 h 69"/>
                <a:gd name="T32" fmla="*/ 40 w 57"/>
                <a:gd name="T33" fmla="*/ 19 h 69"/>
                <a:gd name="T34" fmla="*/ 40 w 57"/>
                <a:gd name="T35" fmla="*/ 23 h 69"/>
                <a:gd name="T36" fmla="*/ 52 w 57"/>
                <a:gd name="T37" fmla="*/ 27 h 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7"/>
                <a:gd name="T58" fmla="*/ 0 h 69"/>
                <a:gd name="T59" fmla="*/ 57 w 57"/>
                <a:gd name="T60" fmla="*/ 69 h 6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7" h="69">
                  <a:moveTo>
                    <a:pt x="52" y="27"/>
                  </a:moveTo>
                  <a:lnTo>
                    <a:pt x="50" y="32"/>
                  </a:lnTo>
                  <a:lnTo>
                    <a:pt x="57" y="46"/>
                  </a:lnTo>
                  <a:lnTo>
                    <a:pt x="50" y="52"/>
                  </a:lnTo>
                  <a:lnTo>
                    <a:pt x="46" y="57"/>
                  </a:lnTo>
                  <a:lnTo>
                    <a:pt x="44" y="57"/>
                  </a:lnTo>
                  <a:lnTo>
                    <a:pt x="44" y="67"/>
                  </a:lnTo>
                  <a:lnTo>
                    <a:pt x="36" y="69"/>
                  </a:lnTo>
                  <a:lnTo>
                    <a:pt x="15" y="54"/>
                  </a:lnTo>
                  <a:lnTo>
                    <a:pt x="19" y="59"/>
                  </a:lnTo>
                  <a:lnTo>
                    <a:pt x="15" y="63"/>
                  </a:lnTo>
                  <a:lnTo>
                    <a:pt x="2" y="21"/>
                  </a:lnTo>
                  <a:lnTo>
                    <a:pt x="0" y="11"/>
                  </a:lnTo>
                  <a:lnTo>
                    <a:pt x="5" y="0"/>
                  </a:lnTo>
                  <a:lnTo>
                    <a:pt x="21" y="19"/>
                  </a:lnTo>
                  <a:lnTo>
                    <a:pt x="27" y="15"/>
                  </a:lnTo>
                  <a:lnTo>
                    <a:pt x="40" y="19"/>
                  </a:lnTo>
                  <a:lnTo>
                    <a:pt x="40" y="23"/>
                  </a:lnTo>
                  <a:lnTo>
                    <a:pt x="52" y="27"/>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2" name="Freeform 60"/>
            <p:cNvSpPr>
              <a:spLocks/>
            </p:cNvSpPr>
            <p:nvPr/>
          </p:nvSpPr>
          <p:spPr bwMode="auto">
            <a:xfrm>
              <a:off x="-4550" y="461"/>
              <a:ext cx="75" cy="60"/>
            </a:xfrm>
            <a:custGeom>
              <a:avLst/>
              <a:gdLst>
                <a:gd name="T0" fmla="*/ 30 w 75"/>
                <a:gd name="T1" fmla="*/ 27 h 60"/>
                <a:gd name="T2" fmla="*/ 15 w 75"/>
                <a:gd name="T3" fmla="*/ 29 h 60"/>
                <a:gd name="T4" fmla="*/ 5 w 75"/>
                <a:gd name="T5" fmla="*/ 25 h 60"/>
                <a:gd name="T6" fmla="*/ 0 w 75"/>
                <a:gd name="T7" fmla="*/ 16 h 60"/>
                <a:gd name="T8" fmla="*/ 5 w 75"/>
                <a:gd name="T9" fmla="*/ 4 h 60"/>
                <a:gd name="T10" fmla="*/ 17 w 75"/>
                <a:gd name="T11" fmla="*/ 8 h 60"/>
                <a:gd name="T12" fmla="*/ 38 w 75"/>
                <a:gd name="T13" fmla="*/ 0 h 60"/>
                <a:gd name="T14" fmla="*/ 44 w 75"/>
                <a:gd name="T15" fmla="*/ 12 h 60"/>
                <a:gd name="T16" fmla="*/ 52 w 75"/>
                <a:gd name="T17" fmla="*/ 10 h 60"/>
                <a:gd name="T18" fmla="*/ 67 w 75"/>
                <a:gd name="T19" fmla="*/ 16 h 60"/>
                <a:gd name="T20" fmla="*/ 75 w 75"/>
                <a:gd name="T21" fmla="*/ 23 h 60"/>
                <a:gd name="T22" fmla="*/ 65 w 75"/>
                <a:gd name="T23" fmla="*/ 43 h 60"/>
                <a:gd name="T24" fmla="*/ 73 w 75"/>
                <a:gd name="T25" fmla="*/ 50 h 60"/>
                <a:gd name="T26" fmla="*/ 71 w 75"/>
                <a:gd name="T27" fmla="*/ 60 h 60"/>
                <a:gd name="T28" fmla="*/ 65 w 75"/>
                <a:gd name="T29" fmla="*/ 45 h 60"/>
                <a:gd name="T30" fmla="*/ 57 w 75"/>
                <a:gd name="T31" fmla="*/ 48 h 60"/>
                <a:gd name="T32" fmla="*/ 50 w 75"/>
                <a:gd name="T33" fmla="*/ 45 h 60"/>
                <a:gd name="T34" fmla="*/ 30 w 75"/>
                <a:gd name="T35" fmla="*/ 2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5"/>
                <a:gd name="T55" fmla="*/ 0 h 60"/>
                <a:gd name="T56" fmla="*/ 75 w 75"/>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5" h="60">
                  <a:moveTo>
                    <a:pt x="30" y="27"/>
                  </a:moveTo>
                  <a:lnTo>
                    <a:pt x="15" y="29"/>
                  </a:lnTo>
                  <a:lnTo>
                    <a:pt x="5" y="25"/>
                  </a:lnTo>
                  <a:lnTo>
                    <a:pt x="0" y="16"/>
                  </a:lnTo>
                  <a:lnTo>
                    <a:pt x="5" y="4"/>
                  </a:lnTo>
                  <a:lnTo>
                    <a:pt x="17" y="8"/>
                  </a:lnTo>
                  <a:lnTo>
                    <a:pt x="38" y="0"/>
                  </a:lnTo>
                  <a:lnTo>
                    <a:pt x="44" y="12"/>
                  </a:lnTo>
                  <a:lnTo>
                    <a:pt x="52" y="10"/>
                  </a:lnTo>
                  <a:lnTo>
                    <a:pt x="67" y="16"/>
                  </a:lnTo>
                  <a:lnTo>
                    <a:pt x="75" y="23"/>
                  </a:lnTo>
                  <a:lnTo>
                    <a:pt x="65" y="43"/>
                  </a:lnTo>
                  <a:lnTo>
                    <a:pt x="73" y="50"/>
                  </a:lnTo>
                  <a:lnTo>
                    <a:pt x="71" y="60"/>
                  </a:lnTo>
                  <a:lnTo>
                    <a:pt x="65" y="45"/>
                  </a:lnTo>
                  <a:lnTo>
                    <a:pt x="57" y="48"/>
                  </a:lnTo>
                  <a:lnTo>
                    <a:pt x="50" y="45"/>
                  </a:lnTo>
                  <a:lnTo>
                    <a:pt x="30" y="27"/>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3" name="Freeform 61"/>
            <p:cNvSpPr>
              <a:spLocks/>
            </p:cNvSpPr>
            <p:nvPr/>
          </p:nvSpPr>
          <p:spPr bwMode="auto">
            <a:xfrm>
              <a:off x="-4704" y="433"/>
              <a:ext cx="87" cy="38"/>
            </a:xfrm>
            <a:custGeom>
              <a:avLst/>
              <a:gdLst>
                <a:gd name="T0" fmla="*/ 50 w 87"/>
                <a:gd name="T1" fmla="*/ 34 h 38"/>
                <a:gd name="T2" fmla="*/ 48 w 87"/>
                <a:gd name="T3" fmla="*/ 30 h 38"/>
                <a:gd name="T4" fmla="*/ 46 w 87"/>
                <a:gd name="T5" fmla="*/ 36 h 38"/>
                <a:gd name="T6" fmla="*/ 48 w 87"/>
                <a:gd name="T7" fmla="*/ 28 h 38"/>
                <a:gd name="T8" fmla="*/ 42 w 87"/>
                <a:gd name="T9" fmla="*/ 34 h 38"/>
                <a:gd name="T10" fmla="*/ 40 w 87"/>
                <a:gd name="T11" fmla="*/ 28 h 38"/>
                <a:gd name="T12" fmla="*/ 29 w 87"/>
                <a:gd name="T13" fmla="*/ 25 h 38"/>
                <a:gd name="T14" fmla="*/ 8 w 87"/>
                <a:gd name="T15" fmla="*/ 21 h 38"/>
                <a:gd name="T16" fmla="*/ 2 w 87"/>
                <a:gd name="T17" fmla="*/ 15 h 38"/>
                <a:gd name="T18" fmla="*/ 0 w 87"/>
                <a:gd name="T19" fmla="*/ 5 h 38"/>
                <a:gd name="T20" fmla="*/ 10 w 87"/>
                <a:gd name="T21" fmla="*/ 7 h 38"/>
                <a:gd name="T22" fmla="*/ 15 w 87"/>
                <a:gd name="T23" fmla="*/ 15 h 38"/>
                <a:gd name="T24" fmla="*/ 19 w 87"/>
                <a:gd name="T25" fmla="*/ 11 h 38"/>
                <a:gd name="T26" fmla="*/ 21 w 87"/>
                <a:gd name="T27" fmla="*/ 19 h 38"/>
                <a:gd name="T28" fmla="*/ 27 w 87"/>
                <a:gd name="T29" fmla="*/ 15 h 38"/>
                <a:gd name="T30" fmla="*/ 31 w 87"/>
                <a:gd name="T31" fmla="*/ 21 h 38"/>
                <a:gd name="T32" fmla="*/ 33 w 87"/>
                <a:gd name="T33" fmla="*/ 17 h 38"/>
                <a:gd name="T34" fmla="*/ 40 w 87"/>
                <a:gd name="T35" fmla="*/ 25 h 38"/>
                <a:gd name="T36" fmla="*/ 37 w 87"/>
                <a:gd name="T37" fmla="*/ 13 h 38"/>
                <a:gd name="T38" fmla="*/ 44 w 87"/>
                <a:gd name="T39" fmla="*/ 19 h 38"/>
                <a:gd name="T40" fmla="*/ 44 w 87"/>
                <a:gd name="T41" fmla="*/ 13 h 38"/>
                <a:gd name="T42" fmla="*/ 48 w 87"/>
                <a:gd name="T43" fmla="*/ 13 h 38"/>
                <a:gd name="T44" fmla="*/ 52 w 87"/>
                <a:gd name="T45" fmla="*/ 17 h 38"/>
                <a:gd name="T46" fmla="*/ 50 w 87"/>
                <a:gd name="T47" fmla="*/ 25 h 38"/>
                <a:gd name="T48" fmla="*/ 54 w 87"/>
                <a:gd name="T49" fmla="*/ 19 h 38"/>
                <a:gd name="T50" fmla="*/ 58 w 87"/>
                <a:gd name="T51" fmla="*/ 23 h 38"/>
                <a:gd name="T52" fmla="*/ 50 w 87"/>
                <a:gd name="T53" fmla="*/ 9 h 38"/>
                <a:gd name="T54" fmla="*/ 52 w 87"/>
                <a:gd name="T55" fmla="*/ 0 h 38"/>
                <a:gd name="T56" fmla="*/ 73 w 87"/>
                <a:gd name="T57" fmla="*/ 5 h 38"/>
                <a:gd name="T58" fmla="*/ 75 w 87"/>
                <a:gd name="T59" fmla="*/ 13 h 38"/>
                <a:gd name="T60" fmla="*/ 71 w 87"/>
                <a:gd name="T61" fmla="*/ 13 h 38"/>
                <a:gd name="T62" fmla="*/ 67 w 87"/>
                <a:gd name="T63" fmla="*/ 21 h 38"/>
                <a:gd name="T64" fmla="*/ 75 w 87"/>
                <a:gd name="T65" fmla="*/ 21 h 38"/>
                <a:gd name="T66" fmla="*/ 85 w 87"/>
                <a:gd name="T67" fmla="*/ 19 h 38"/>
                <a:gd name="T68" fmla="*/ 81 w 87"/>
                <a:gd name="T69" fmla="*/ 21 h 38"/>
                <a:gd name="T70" fmla="*/ 87 w 87"/>
                <a:gd name="T71" fmla="*/ 23 h 38"/>
                <a:gd name="T72" fmla="*/ 83 w 87"/>
                <a:gd name="T73" fmla="*/ 26 h 38"/>
                <a:gd name="T74" fmla="*/ 85 w 87"/>
                <a:gd name="T75" fmla="*/ 26 h 38"/>
                <a:gd name="T76" fmla="*/ 67 w 87"/>
                <a:gd name="T77" fmla="*/ 25 h 38"/>
                <a:gd name="T78" fmla="*/ 67 w 87"/>
                <a:gd name="T79" fmla="*/ 26 h 38"/>
                <a:gd name="T80" fmla="*/ 62 w 87"/>
                <a:gd name="T81" fmla="*/ 26 h 38"/>
                <a:gd name="T82" fmla="*/ 63 w 87"/>
                <a:gd name="T83" fmla="*/ 30 h 38"/>
                <a:gd name="T84" fmla="*/ 69 w 87"/>
                <a:gd name="T85" fmla="*/ 30 h 38"/>
                <a:gd name="T86" fmla="*/ 69 w 87"/>
                <a:gd name="T87" fmla="*/ 32 h 38"/>
                <a:gd name="T88" fmla="*/ 73 w 87"/>
                <a:gd name="T89" fmla="*/ 30 h 38"/>
                <a:gd name="T90" fmla="*/ 69 w 87"/>
                <a:gd name="T91" fmla="*/ 38 h 38"/>
                <a:gd name="T92" fmla="*/ 58 w 87"/>
                <a:gd name="T93" fmla="*/ 32 h 38"/>
                <a:gd name="T94" fmla="*/ 52 w 87"/>
                <a:gd name="T95" fmla="*/ 36 h 38"/>
                <a:gd name="T96" fmla="*/ 52 w 87"/>
                <a:gd name="T97" fmla="*/ 30 h 38"/>
                <a:gd name="T98" fmla="*/ 50 w 87"/>
                <a:gd name="T99" fmla="*/ 34 h 3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
                <a:gd name="T151" fmla="*/ 0 h 38"/>
                <a:gd name="T152" fmla="*/ 87 w 87"/>
                <a:gd name="T153" fmla="*/ 38 h 3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 h="38">
                  <a:moveTo>
                    <a:pt x="50" y="34"/>
                  </a:moveTo>
                  <a:lnTo>
                    <a:pt x="48" y="30"/>
                  </a:lnTo>
                  <a:lnTo>
                    <a:pt x="46" y="36"/>
                  </a:lnTo>
                  <a:lnTo>
                    <a:pt x="48" y="28"/>
                  </a:lnTo>
                  <a:lnTo>
                    <a:pt x="42" y="34"/>
                  </a:lnTo>
                  <a:lnTo>
                    <a:pt x="40" y="28"/>
                  </a:lnTo>
                  <a:lnTo>
                    <a:pt x="29" y="25"/>
                  </a:lnTo>
                  <a:lnTo>
                    <a:pt x="8" y="21"/>
                  </a:lnTo>
                  <a:lnTo>
                    <a:pt x="2" y="15"/>
                  </a:lnTo>
                  <a:lnTo>
                    <a:pt x="0" y="5"/>
                  </a:lnTo>
                  <a:lnTo>
                    <a:pt x="10" y="7"/>
                  </a:lnTo>
                  <a:lnTo>
                    <a:pt x="15" y="15"/>
                  </a:lnTo>
                  <a:lnTo>
                    <a:pt x="19" y="11"/>
                  </a:lnTo>
                  <a:lnTo>
                    <a:pt x="21" y="19"/>
                  </a:lnTo>
                  <a:lnTo>
                    <a:pt x="27" y="15"/>
                  </a:lnTo>
                  <a:lnTo>
                    <a:pt x="31" y="21"/>
                  </a:lnTo>
                  <a:lnTo>
                    <a:pt x="33" y="17"/>
                  </a:lnTo>
                  <a:lnTo>
                    <a:pt x="40" y="25"/>
                  </a:lnTo>
                  <a:lnTo>
                    <a:pt x="37" y="13"/>
                  </a:lnTo>
                  <a:lnTo>
                    <a:pt x="44" y="19"/>
                  </a:lnTo>
                  <a:lnTo>
                    <a:pt x="44" y="13"/>
                  </a:lnTo>
                  <a:lnTo>
                    <a:pt x="48" y="13"/>
                  </a:lnTo>
                  <a:lnTo>
                    <a:pt x="52" y="17"/>
                  </a:lnTo>
                  <a:lnTo>
                    <a:pt x="50" y="25"/>
                  </a:lnTo>
                  <a:lnTo>
                    <a:pt x="54" y="19"/>
                  </a:lnTo>
                  <a:lnTo>
                    <a:pt x="58" y="23"/>
                  </a:lnTo>
                  <a:lnTo>
                    <a:pt x="50" y="9"/>
                  </a:lnTo>
                  <a:lnTo>
                    <a:pt x="52" y="0"/>
                  </a:lnTo>
                  <a:lnTo>
                    <a:pt x="73" y="5"/>
                  </a:lnTo>
                  <a:lnTo>
                    <a:pt x="75" y="13"/>
                  </a:lnTo>
                  <a:lnTo>
                    <a:pt x="71" y="13"/>
                  </a:lnTo>
                  <a:lnTo>
                    <a:pt x="67" y="21"/>
                  </a:lnTo>
                  <a:lnTo>
                    <a:pt x="75" y="21"/>
                  </a:lnTo>
                  <a:lnTo>
                    <a:pt x="85" y="19"/>
                  </a:lnTo>
                  <a:lnTo>
                    <a:pt x="81" y="21"/>
                  </a:lnTo>
                  <a:lnTo>
                    <a:pt x="87" y="23"/>
                  </a:lnTo>
                  <a:lnTo>
                    <a:pt x="83" y="26"/>
                  </a:lnTo>
                  <a:lnTo>
                    <a:pt x="85" y="26"/>
                  </a:lnTo>
                  <a:lnTo>
                    <a:pt x="67" y="25"/>
                  </a:lnTo>
                  <a:lnTo>
                    <a:pt x="67" y="26"/>
                  </a:lnTo>
                  <a:lnTo>
                    <a:pt x="62" y="26"/>
                  </a:lnTo>
                  <a:lnTo>
                    <a:pt x="63" y="30"/>
                  </a:lnTo>
                  <a:lnTo>
                    <a:pt x="69" y="30"/>
                  </a:lnTo>
                  <a:lnTo>
                    <a:pt x="69" y="32"/>
                  </a:lnTo>
                  <a:lnTo>
                    <a:pt x="73" y="30"/>
                  </a:lnTo>
                  <a:lnTo>
                    <a:pt x="69" y="38"/>
                  </a:lnTo>
                  <a:lnTo>
                    <a:pt x="58" y="32"/>
                  </a:lnTo>
                  <a:lnTo>
                    <a:pt x="52" y="36"/>
                  </a:lnTo>
                  <a:lnTo>
                    <a:pt x="52" y="30"/>
                  </a:lnTo>
                  <a:lnTo>
                    <a:pt x="50" y="34"/>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4" name="Freeform 62"/>
            <p:cNvSpPr>
              <a:spLocks/>
            </p:cNvSpPr>
            <p:nvPr/>
          </p:nvSpPr>
          <p:spPr bwMode="auto">
            <a:xfrm>
              <a:off x="-4631" y="465"/>
              <a:ext cx="12" cy="6"/>
            </a:xfrm>
            <a:custGeom>
              <a:avLst/>
              <a:gdLst>
                <a:gd name="T0" fmla="*/ 0 w 12"/>
                <a:gd name="T1" fmla="*/ 6 h 6"/>
                <a:gd name="T2" fmla="*/ 2 w 12"/>
                <a:gd name="T3" fmla="*/ 0 h 6"/>
                <a:gd name="T4" fmla="*/ 12 w 12"/>
                <a:gd name="T5" fmla="*/ 4 h 6"/>
                <a:gd name="T6" fmla="*/ 0 w 12"/>
                <a:gd name="T7" fmla="*/ 6 h 6"/>
                <a:gd name="T8" fmla="*/ 0 60000 65536"/>
                <a:gd name="T9" fmla="*/ 0 60000 65536"/>
                <a:gd name="T10" fmla="*/ 0 60000 65536"/>
                <a:gd name="T11" fmla="*/ 0 60000 65536"/>
                <a:gd name="T12" fmla="*/ 0 w 12"/>
                <a:gd name="T13" fmla="*/ 0 h 6"/>
                <a:gd name="T14" fmla="*/ 12 w 12"/>
                <a:gd name="T15" fmla="*/ 6 h 6"/>
              </a:gdLst>
              <a:ahLst/>
              <a:cxnLst>
                <a:cxn ang="T8">
                  <a:pos x="T0" y="T1"/>
                </a:cxn>
                <a:cxn ang="T9">
                  <a:pos x="T2" y="T3"/>
                </a:cxn>
                <a:cxn ang="T10">
                  <a:pos x="T4" y="T5"/>
                </a:cxn>
                <a:cxn ang="T11">
                  <a:pos x="T6" y="T7"/>
                </a:cxn>
              </a:cxnLst>
              <a:rect l="T12" t="T13" r="T14" b="T15"/>
              <a:pathLst>
                <a:path w="12" h="6">
                  <a:moveTo>
                    <a:pt x="0" y="6"/>
                  </a:moveTo>
                  <a:lnTo>
                    <a:pt x="2" y="0"/>
                  </a:lnTo>
                  <a:lnTo>
                    <a:pt x="12" y="4"/>
                  </a:lnTo>
                  <a:lnTo>
                    <a:pt x="0" y="6"/>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5" name="Freeform 63"/>
            <p:cNvSpPr>
              <a:spLocks/>
            </p:cNvSpPr>
            <p:nvPr/>
          </p:nvSpPr>
          <p:spPr bwMode="auto">
            <a:xfrm>
              <a:off x="-4769" y="413"/>
              <a:ext cx="77" cy="21"/>
            </a:xfrm>
            <a:custGeom>
              <a:avLst/>
              <a:gdLst>
                <a:gd name="T0" fmla="*/ 77 w 77"/>
                <a:gd name="T1" fmla="*/ 18 h 21"/>
                <a:gd name="T2" fmla="*/ 69 w 77"/>
                <a:gd name="T3" fmla="*/ 21 h 21"/>
                <a:gd name="T4" fmla="*/ 48 w 77"/>
                <a:gd name="T5" fmla="*/ 16 h 21"/>
                <a:gd name="T6" fmla="*/ 32 w 77"/>
                <a:gd name="T7" fmla="*/ 18 h 21"/>
                <a:gd name="T8" fmla="*/ 0 w 77"/>
                <a:gd name="T9" fmla="*/ 8 h 21"/>
                <a:gd name="T10" fmla="*/ 13 w 77"/>
                <a:gd name="T11" fmla="*/ 10 h 21"/>
                <a:gd name="T12" fmla="*/ 25 w 77"/>
                <a:gd name="T13" fmla="*/ 8 h 21"/>
                <a:gd name="T14" fmla="*/ 27 w 77"/>
                <a:gd name="T15" fmla="*/ 2 h 21"/>
                <a:gd name="T16" fmla="*/ 40 w 77"/>
                <a:gd name="T17" fmla="*/ 2 h 21"/>
                <a:gd name="T18" fmla="*/ 48 w 77"/>
                <a:gd name="T19" fmla="*/ 12 h 21"/>
                <a:gd name="T20" fmla="*/ 50 w 77"/>
                <a:gd name="T21" fmla="*/ 6 h 21"/>
                <a:gd name="T22" fmla="*/ 59 w 77"/>
                <a:gd name="T23" fmla="*/ 0 h 21"/>
                <a:gd name="T24" fmla="*/ 75 w 77"/>
                <a:gd name="T25" fmla="*/ 8 h 21"/>
                <a:gd name="T26" fmla="*/ 77 w 77"/>
                <a:gd name="T27" fmla="*/ 18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7"/>
                <a:gd name="T43" fmla="*/ 0 h 21"/>
                <a:gd name="T44" fmla="*/ 77 w 77"/>
                <a:gd name="T45" fmla="*/ 21 h 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7" h="21">
                  <a:moveTo>
                    <a:pt x="77" y="18"/>
                  </a:moveTo>
                  <a:lnTo>
                    <a:pt x="69" y="21"/>
                  </a:lnTo>
                  <a:lnTo>
                    <a:pt x="48" y="16"/>
                  </a:lnTo>
                  <a:lnTo>
                    <a:pt x="32" y="18"/>
                  </a:lnTo>
                  <a:lnTo>
                    <a:pt x="0" y="8"/>
                  </a:lnTo>
                  <a:lnTo>
                    <a:pt x="13" y="10"/>
                  </a:lnTo>
                  <a:lnTo>
                    <a:pt x="25" y="8"/>
                  </a:lnTo>
                  <a:lnTo>
                    <a:pt x="27" y="2"/>
                  </a:lnTo>
                  <a:lnTo>
                    <a:pt x="40" y="2"/>
                  </a:lnTo>
                  <a:lnTo>
                    <a:pt x="48" y="12"/>
                  </a:lnTo>
                  <a:lnTo>
                    <a:pt x="50" y="6"/>
                  </a:lnTo>
                  <a:lnTo>
                    <a:pt x="59" y="0"/>
                  </a:lnTo>
                  <a:lnTo>
                    <a:pt x="75" y="8"/>
                  </a:lnTo>
                  <a:lnTo>
                    <a:pt x="77" y="18"/>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6" name="Freeform 64"/>
            <p:cNvSpPr>
              <a:spLocks/>
            </p:cNvSpPr>
            <p:nvPr/>
          </p:nvSpPr>
          <p:spPr bwMode="auto">
            <a:xfrm>
              <a:off x="-5000" y="241"/>
              <a:ext cx="58" cy="40"/>
            </a:xfrm>
            <a:custGeom>
              <a:avLst/>
              <a:gdLst>
                <a:gd name="T0" fmla="*/ 58 w 58"/>
                <a:gd name="T1" fmla="*/ 23 h 40"/>
                <a:gd name="T2" fmla="*/ 56 w 58"/>
                <a:gd name="T3" fmla="*/ 34 h 40"/>
                <a:gd name="T4" fmla="*/ 48 w 58"/>
                <a:gd name="T5" fmla="*/ 36 h 40"/>
                <a:gd name="T6" fmla="*/ 45 w 58"/>
                <a:gd name="T7" fmla="*/ 32 h 40"/>
                <a:gd name="T8" fmla="*/ 41 w 58"/>
                <a:gd name="T9" fmla="*/ 40 h 40"/>
                <a:gd name="T10" fmla="*/ 31 w 58"/>
                <a:gd name="T11" fmla="*/ 28 h 40"/>
                <a:gd name="T12" fmla="*/ 33 w 58"/>
                <a:gd name="T13" fmla="*/ 30 h 40"/>
                <a:gd name="T14" fmla="*/ 27 w 58"/>
                <a:gd name="T15" fmla="*/ 32 h 40"/>
                <a:gd name="T16" fmla="*/ 27 w 58"/>
                <a:gd name="T17" fmla="*/ 26 h 40"/>
                <a:gd name="T18" fmla="*/ 25 w 58"/>
                <a:gd name="T19" fmla="*/ 30 h 40"/>
                <a:gd name="T20" fmla="*/ 22 w 58"/>
                <a:gd name="T21" fmla="*/ 21 h 40"/>
                <a:gd name="T22" fmla="*/ 18 w 58"/>
                <a:gd name="T23" fmla="*/ 23 h 40"/>
                <a:gd name="T24" fmla="*/ 0 w 58"/>
                <a:gd name="T25" fmla="*/ 0 h 40"/>
                <a:gd name="T26" fmla="*/ 10 w 58"/>
                <a:gd name="T27" fmla="*/ 11 h 40"/>
                <a:gd name="T28" fmla="*/ 18 w 58"/>
                <a:gd name="T29" fmla="*/ 11 h 40"/>
                <a:gd name="T30" fmla="*/ 27 w 58"/>
                <a:gd name="T31" fmla="*/ 23 h 40"/>
                <a:gd name="T32" fmla="*/ 31 w 58"/>
                <a:gd name="T33" fmla="*/ 24 h 40"/>
                <a:gd name="T34" fmla="*/ 33 w 58"/>
                <a:gd name="T35" fmla="*/ 21 h 40"/>
                <a:gd name="T36" fmla="*/ 45 w 58"/>
                <a:gd name="T37" fmla="*/ 28 h 40"/>
                <a:gd name="T38" fmla="*/ 43 w 58"/>
                <a:gd name="T39" fmla="*/ 19 h 40"/>
                <a:gd name="T40" fmla="*/ 58 w 58"/>
                <a:gd name="T41" fmla="*/ 23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40"/>
                <a:gd name="T65" fmla="*/ 58 w 58"/>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40">
                  <a:moveTo>
                    <a:pt x="58" y="23"/>
                  </a:moveTo>
                  <a:lnTo>
                    <a:pt x="56" y="34"/>
                  </a:lnTo>
                  <a:lnTo>
                    <a:pt x="48" y="36"/>
                  </a:lnTo>
                  <a:lnTo>
                    <a:pt x="45" y="32"/>
                  </a:lnTo>
                  <a:lnTo>
                    <a:pt x="41" y="40"/>
                  </a:lnTo>
                  <a:lnTo>
                    <a:pt x="31" y="28"/>
                  </a:lnTo>
                  <a:lnTo>
                    <a:pt x="33" y="30"/>
                  </a:lnTo>
                  <a:lnTo>
                    <a:pt x="27" y="32"/>
                  </a:lnTo>
                  <a:lnTo>
                    <a:pt x="27" y="26"/>
                  </a:lnTo>
                  <a:lnTo>
                    <a:pt x="25" y="30"/>
                  </a:lnTo>
                  <a:lnTo>
                    <a:pt x="22" y="21"/>
                  </a:lnTo>
                  <a:lnTo>
                    <a:pt x="18" y="23"/>
                  </a:lnTo>
                  <a:lnTo>
                    <a:pt x="0" y="0"/>
                  </a:lnTo>
                  <a:lnTo>
                    <a:pt x="10" y="11"/>
                  </a:lnTo>
                  <a:lnTo>
                    <a:pt x="18" y="11"/>
                  </a:lnTo>
                  <a:lnTo>
                    <a:pt x="27" y="23"/>
                  </a:lnTo>
                  <a:lnTo>
                    <a:pt x="31" y="24"/>
                  </a:lnTo>
                  <a:lnTo>
                    <a:pt x="33" y="21"/>
                  </a:lnTo>
                  <a:lnTo>
                    <a:pt x="45" y="28"/>
                  </a:lnTo>
                  <a:lnTo>
                    <a:pt x="43" y="19"/>
                  </a:lnTo>
                  <a:lnTo>
                    <a:pt x="58" y="23"/>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7" name="Freeform 65"/>
            <p:cNvSpPr>
              <a:spLocks/>
            </p:cNvSpPr>
            <p:nvPr/>
          </p:nvSpPr>
          <p:spPr bwMode="auto">
            <a:xfrm>
              <a:off x="-5071" y="191"/>
              <a:ext cx="35" cy="23"/>
            </a:xfrm>
            <a:custGeom>
              <a:avLst/>
              <a:gdLst>
                <a:gd name="T0" fmla="*/ 0 w 35"/>
                <a:gd name="T1" fmla="*/ 9 h 23"/>
                <a:gd name="T2" fmla="*/ 4 w 35"/>
                <a:gd name="T3" fmla="*/ 5 h 23"/>
                <a:gd name="T4" fmla="*/ 16 w 35"/>
                <a:gd name="T5" fmla="*/ 5 h 23"/>
                <a:gd name="T6" fmla="*/ 14 w 35"/>
                <a:gd name="T7" fmla="*/ 2 h 23"/>
                <a:gd name="T8" fmla="*/ 20 w 35"/>
                <a:gd name="T9" fmla="*/ 9 h 23"/>
                <a:gd name="T10" fmla="*/ 20 w 35"/>
                <a:gd name="T11" fmla="*/ 5 h 23"/>
                <a:gd name="T12" fmla="*/ 23 w 35"/>
                <a:gd name="T13" fmla="*/ 7 h 23"/>
                <a:gd name="T14" fmla="*/ 27 w 35"/>
                <a:gd name="T15" fmla="*/ 0 h 23"/>
                <a:gd name="T16" fmla="*/ 35 w 35"/>
                <a:gd name="T17" fmla="*/ 5 h 23"/>
                <a:gd name="T18" fmla="*/ 31 w 35"/>
                <a:gd name="T19" fmla="*/ 9 h 23"/>
                <a:gd name="T20" fmla="*/ 25 w 35"/>
                <a:gd name="T21" fmla="*/ 9 h 23"/>
                <a:gd name="T22" fmla="*/ 29 w 35"/>
                <a:gd name="T23" fmla="*/ 17 h 23"/>
                <a:gd name="T24" fmla="*/ 23 w 35"/>
                <a:gd name="T25" fmla="*/ 23 h 23"/>
                <a:gd name="T26" fmla="*/ 23 w 35"/>
                <a:gd name="T27" fmla="*/ 19 h 23"/>
                <a:gd name="T28" fmla="*/ 6 w 35"/>
                <a:gd name="T29" fmla="*/ 15 h 23"/>
                <a:gd name="T30" fmla="*/ 12 w 35"/>
                <a:gd name="T31" fmla="*/ 7 h 23"/>
                <a:gd name="T32" fmla="*/ 0 w 35"/>
                <a:gd name="T33" fmla="*/ 9 h 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23"/>
                <a:gd name="T53" fmla="*/ 35 w 35"/>
                <a:gd name="T54" fmla="*/ 23 h 2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23">
                  <a:moveTo>
                    <a:pt x="0" y="9"/>
                  </a:moveTo>
                  <a:lnTo>
                    <a:pt x="4" y="5"/>
                  </a:lnTo>
                  <a:lnTo>
                    <a:pt x="16" y="5"/>
                  </a:lnTo>
                  <a:lnTo>
                    <a:pt x="14" y="2"/>
                  </a:lnTo>
                  <a:lnTo>
                    <a:pt x="20" y="9"/>
                  </a:lnTo>
                  <a:lnTo>
                    <a:pt x="20" y="5"/>
                  </a:lnTo>
                  <a:lnTo>
                    <a:pt x="23" y="7"/>
                  </a:lnTo>
                  <a:lnTo>
                    <a:pt x="27" y="0"/>
                  </a:lnTo>
                  <a:lnTo>
                    <a:pt x="35" y="5"/>
                  </a:lnTo>
                  <a:lnTo>
                    <a:pt x="31" y="9"/>
                  </a:lnTo>
                  <a:lnTo>
                    <a:pt x="25" y="9"/>
                  </a:lnTo>
                  <a:lnTo>
                    <a:pt x="29" y="17"/>
                  </a:lnTo>
                  <a:lnTo>
                    <a:pt x="23" y="23"/>
                  </a:lnTo>
                  <a:lnTo>
                    <a:pt x="23" y="19"/>
                  </a:lnTo>
                  <a:lnTo>
                    <a:pt x="6" y="15"/>
                  </a:lnTo>
                  <a:lnTo>
                    <a:pt x="12" y="7"/>
                  </a:lnTo>
                  <a:lnTo>
                    <a:pt x="0" y="9"/>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8" name="Freeform 66"/>
            <p:cNvSpPr>
              <a:spLocks/>
            </p:cNvSpPr>
            <p:nvPr/>
          </p:nvSpPr>
          <p:spPr bwMode="auto">
            <a:xfrm>
              <a:off x="-5098" y="141"/>
              <a:ext cx="25" cy="23"/>
            </a:xfrm>
            <a:custGeom>
              <a:avLst/>
              <a:gdLst>
                <a:gd name="T0" fmla="*/ 0 w 25"/>
                <a:gd name="T1" fmla="*/ 23 h 23"/>
                <a:gd name="T2" fmla="*/ 0 w 25"/>
                <a:gd name="T3" fmla="*/ 13 h 23"/>
                <a:gd name="T4" fmla="*/ 10 w 25"/>
                <a:gd name="T5" fmla="*/ 13 h 23"/>
                <a:gd name="T6" fmla="*/ 10 w 25"/>
                <a:gd name="T7" fmla="*/ 0 h 23"/>
                <a:gd name="T8" fmla="*/ 20 w 25"/>
                <a:gd name="T9" fmla="*/ 7 h 23"/>
                <a:gd name="T10" fmla="*/ 18 w 25"/>
                <a:gd name="T11" fmla="*/ 15 h 23"/>
                <a:gd name="T12" fmla="*/ 25 w 25"/>
                <a:gd name="T13" fmla="*/ 23 h 23"/>
                <a:gd name="T14" fmla="*/ 16 w 25"/>
                <a:gd name="T15" fmla="*/ 19 h 23"/>
                <a:gd name="T16" fmla="*/ 0 w 25"/>
                <a:gd name="T17" fmla="*/ 23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3"/>
                <a:gd name="T29" fmla="*/ 25 w 2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3">
                  <a:moveTo>
                    <a:pt x="0" y="23"/>
                  </a:moveTo>
                  <a:lnTo>
                    <a:pt x="0" y="13"/>
                  </a:lnTo>
                  <a:lnTo>
                    <a:pt x="10" y="13"/>
                  </a:lnTo>
                  <a:lnTo>
                    <a:pt x="10" y="0"/>
                  </a:lnTo>
                  <a:lnTo>
                    <a:pt x="20" y="7"/>
                  </a:lnTo>
                  <a:lnTo>
                    <a:pt x="18" y="15"/>
                  </a:lnTo>
                  <a:lnTo>
                    <a:pt x="25" y="23"/>
                  </a:lnTo>
                  <a:lnTo>
                    <a:pt x="16" y="19"/>
                  </a:lnTo>
                  <a:lnTo>
                    <a:pt x="0" y="23"/>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69" name="Freeform 67"/>
            <p:cNvSpPr>
              <a:spLocks/>
            </p:cNvSpPr>
            <p:nvPr/>
          </p:nvSpPr>
          <p:spPr bwMode="auto">
            <a:xfrm>
              <a:off x="-4222" y="-220"/>
              <a:ext cx="69" cy="111"/>
            </a:xfrm>
            <a:custGeom>
              <a:avLst/>
              <a:gdLst>
                <a:gd name="T0" fmla="*/ 19 w 69"/>
                <a:gd name="T1" fmla="*/ 36 h 111"/>
                <a:gd name="T2" fmla="*/ 2 w 69"/>
                <a:gd name="T3" fmla="*/ 32 h 111"/>
                <a:gd name="T4" fmla="*/ 0 w 69"/>
                <a:gd name="T5" fmla="*/ 21 h 111"/>
                <a:gd name="T6" fmla="*/ 6 w 69"/>
                <a:gd name="T7" fmla="*/ 11 h 111"/>
                <a:gd name="T8" fmla="*/ 17 w 69"/>
                <a:gd name="T9" fmla="*/ 5 h 111"/>
                <a:gd name="T10" fmla="*/ 25 w 69"/>
                <a:gd name="T11" fmla="*/ 0 h 111"/>
                <a:gd name="T12" fmla="*/ 27 w 69"/>
                <a:gd name="T13" fmla="*/ 2 h 111"/>
                <a:gd name="T14" fmla="*/ 21 w 69"/>
                <a:gd name="T15" fmla="*/ 7 h 111"/>
                <a:gd name="T16" fmla="*/ 25 w 69"/>
                <a:gd name="T17" fmla="*/ 17 h 111"/>
                <a:gd name="T18" fmla="*/ 21 w 69"/>
                <a:gd name="T19" fmla="*/ 13 h 111"/>
                <a:gd name="T20" fmla="*/ 19 w 69"/>
                <a:gd name="T21" fmla="*/ 13 h 111"/>
                <a:gd name="T22" fmla="*/ 19 w 69"/>
                <a:gd name="T23" fmla="*/ 17 h 111"/>
                <a:gd name="T24" fmla="*/ 25 w 69"/>
                <a:gd name="T25" fmla="*/ 19 h 111"/>
                <a:gd name="T26" fmla="*/ 31 w 69"/>
                <a:gd name="T27" fmla="*/ 34 h 111"/>
                <a:gd name="T28" fmla="*/ 44 w 69"/>
                <a:gd name="T29" fmla="*/ 34 h 111"/>
                <a:gd name="T30" fmla="*/ 54 w 69"/>
                <a:gd name="T31" fmla="*/ 44 h 111"/>
                <a:gd name="T32" fmla="*/ 52 w 69"/>
                <a:gd name="T33" fmla="*/ 55 h 111"/>
                <a:gd name="T34" fmla="*/ 50 w 69"/>
                <a:gd name="T35" fmla="*/ 59 h 111"/>
                <a:gd name="T36" fmla="*/ 46 w 69"/>
                <a:gd name="T37" fmla="*/ 61 h 111"/>
                <a:gd name="T38" fmla="*/ 56 w 69"/>
                <a:gd name="T39" fmla="*/ 96 h 111"/>
                <a:gd name="T40" fmla="*/ 69 w 69"/>
                <a:gd name="T41" fmla="*/ 107 h 111"/>
                <a:gd name="T42" fmla="*/ 56 w 69"/>
                <a:gd name="T43" fmla="*/ 111 h 111"/>
                <a:gd name="T44" fmla="*/ 46 w 69"/>
                <a:gd name="T45" fmla="*/ 98 h 111"/>
                <a:gd name="T46" fmla="*/ 23 w 69"/>
                <a:gd name="T47" fmla="*/ 101 h 111"/>
                <a:gd name="T48" fmla="*/ 31 w 69"/>
                <a:gd name="T49" fmla="*/ 88 h 111"/>
                <a:gd name="T50" fmla="*/ 27 w 69"/>
                <a:gd name="T51" fmla="*/ 82 h 111"/>
                <a:gd name="T52" fmla="*/ 29 w 69"/>
                <a:gd name="T53" fmla="*/ 67 h 111"/>
                <a:gd name="T54" fmla="*/ 25 w 69"/>
                <a:gd name="T55" fmla="*/ 40 h 111"/>
                <a:gd name="T56" fmla="*/ 19 w 69"/>
                <a:gd name="T57" fmla="*/ 36 h 1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9"/>
                <a:gd name="T88" fmla="*/ 0 h 111"/>
                <a:gd name="T89" fmla="*/ 69 w 69"/>
                <a:gd name="T90" fmla="*/ 111 h 1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9" h="111">
                  <a:moveTo>
                    <a:pt x="19" y="36"/>
                  </a:moveTo>
                  <a:lnTo>
                    <a:pt x="2" y="32"/>
                  </a:lnTo>
                  <a:lnTo>
                    <a:pt x="0" y="21"/>
                  </a:lnTo>
                  <a:lnTo>
                    <a:pt x="6" y="11"/>
                  </a:lnTo>
                  <a:lnTo>
                    <a:pt x="17" y="5"/>
                  </a:lnTo>
                  <a:lnTo>
                    <a:pt x="25" y="0"/>
                  </a:lnTo>
                  <a:lnTo>
                    <a:pt x="27" y="2"/>
                  </a:lnTo>
                  <a:lnTo>
                    <a:pt x="21" y="7"/>
                  </a:lnTo>
                  <a:lnTo>
                    <a:pt x="25" y="17"/>
                  </a:lnTo>
                  <a:lnTo>
                    <a:pt x="21" y="13"/>
                  </a:lnTo>
                  <a:lnTo>
                    <a:pt x="19" y="13"/>
                  </a:lnTo>
                  <a:lnTo>
                    <a:pt x="19" y="17"/>
                  </a:lnTo>
                  <a:lnTo>
                    <a:pt x="25" y="19"/>
                  </a:lnTo>
                  <a:lnTo>
                    <a:pt x="31" y="34"/>
                  </a:lnTo>
                  <a:lnTo>
                    <a:pt x="44" y="34"/>
                  </a:lnTo>
                  <a:lnTo>
                    <a:pt x="54" y="44"/>
                  </a:lnTo>
                  <a:lnTo>
                    <a:pt x="52" y="55"/>
                  </a:lnTo>
                  <a:lnTo>
                    <a:pt x="50" y="59"/>
                  </a:lnTo>
                  <a:lnTo>
                    <a:pt x="46" y="61"/>
                  </a:lnTo>
                  <a:lnTo>
                    <a:pt x="56" y="96"/>
                  </a:lnTo>
                  <a:lnTo>
                    <a:pt x="69" y="107"/>
                  </a:lnTo>
                  <a:lnTo>
                    <a:pt x="56" y="111"/>
                  </a:lnTo>
                  <a:lnTo>
                    <a:pt x="46" y="98"/>
                  </a:lnTo>
                  <a:lnTo>
                    <a:pt x="23" y="101"/>
                  </a:lnTo>
                  <a:lnTo>
                    <a:pt x="31" y="88"/>
                  </a:lnTo>
                  <a:lnTo>
                    <a:pt x="27" y="82"/>
                  </a:lnTo>
                  <a:lnTo>
                    <a:pt x="29" y="67"/>
                  </a:lnTo>
                  <a:lnTo>
                    <a:pt x="25" y="40"/>
                  </a:lnTo>
                  <a:lnTo>
                    <a:pt x="19" y="36"/>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0" name="Freeform 68"/>
            <p:cNvSpPr>
              <a:spLocks/>
            </p:cNvSpPr>
            <p:nvPr/>
          </p:nvSpPr>
          <p:spPr bwMode="auto">
            <a:xfrm>
              <a:off x="-3680" y="596"/>
              <a:ext cx="25" cy="17"/>
            </a:xfrm>
            <a:custGeom>
              <a:avLst/>
              <a:gdLst>
                <a:gd name="T0" fmla="*/ 25 w 25"/>
                <a:gd name="T1" fmla="*/ 17 h 17"/>
                <a:gd name="T2" fmla="*/ 1 w 25"/>
                <a:gd name="T3" fmla="*/ 15 h 17"/>
                <a:gd name="T4" fmla="*/ 0 w 25"/>
                <a:gd name="T5" fmla="*/ 11 h 17"/>
                <a:gd name="T6" fmla="*/ 11 w 25"/>
                <a:gd name="T7" fmla="*/ 9 h 17"/>
                <a:gd name="T8" fmla="*/ 3 w 25"/>
                <a:gd name="T9" fmla="*/ 4 h 17"/>
                <a:gd name="T10" fmla="*/ 13 w 25"/>
                <a:gd name="T11" fmla="*/ 0 h 17"/>
                <a:gd name="T12" fmla="*/ 25 w 25"/>
                <a:gd name="T13" fmla="*/ 17 h 17"/>
                <a:gd name="T14" fmla="*/ 0 60000 65536"/>
                <a:gd name="T15" fmla="*/ 0 60000 65536"/>
                <a:gd name="T16" fmla="*/ 0 60000 65536"/>
                <a:gd name="T17" fmla="*/ 0 60000 65536"/>
                <a:gd name="T18" fmla="*/ 0 60000 65536"/>
                <a:gd name="T19" fmla="*/ 0 60000 65536"/>
                <a:gd name="T20" fmla="*/ 0 60000 65536"/>
                <a:gd name="T21" fmla="*/ 0 w 25"/>
                <a:gd name="T22" fmla="*/ 0 h 17"/>
                <a:gd name="T23" fmla="*/ 25 w 25"/>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17">
                  <a:moveTo>
                    <a:pt x="25" y="17"/>
                  </a:moveTo>
                  <a:lnTo>
                    <a:pt x="1" y="15"/>
                  </a:lnTo>
                  <a:lnTo>
                    <a:pt x="0" y="11"/>
                  </a:lnTo>
                  <a:lnTo>
                    <a:pt x="11" y="9"/>
                  </a:lnTo>
                  <a:lnTo>
                    <a:pt x="3" y="4"/>
                  </a:lnTo>
                  <a:lnTo>
                    <a:pt x="13" y="0"/>
                  </a:lnTo>
                  <a:lnTo>
                    <a:pt x="25" y="17"/>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1" name="Freeform 69"/>
            <p:cNvSpPr>
              <a:spLocks/>
            </p:cNvSpPr>
            <p:nvPr/>
          </p:nvSpPr>
          <p:spPr bwMode="auto">
            <a:xfrm>
              <a:off x="-3742" y="592"/>
              <a:ext cx="54" cy="25"/>
            </a:xfrm>
            <a:custGeom>
              <a:avLst/>
              <a:gdLst>
                <a:gd name="T0" fmla="*/ 54 w 54"/>
                <a:gd name="T1" fmla="*/ 10 h 25"/>
                <a:gd name="T2" fmla="*/ 37 w 54"/>
                <a:gd name="T3" fmla="*/ 13 h 25"/>
                <a:gd name="T4" fmla="*/ 29 w 54"/>
                <a:gd name="T5" fmla="*/ 17 h 25"/>
                <a:gd name="T6" fmla="*/ 27 w 54"/>
                <a:gd name="T7" fmla="*/ 21 h 25"/>
                <a:gd name="T8" fmla="*/ 21 w 54"/>
                <a:gd name="T9" fmla="*/ 19 h 25"/>
                <a:gd name="T10" fmla="*/ 17 w 54"/>
                <a:gd name="T11" fmla="*/ 25 h 25"/>
                <a:gd name="T12" fmla="*/ 0 w 54"/>
                <a:gd name="T13" fmla="*/ 21 h 25"/>
                <a:gd name="T14" fmla="*/ 10 w 54"/>
                <a:gd name="T15" fmla="*/ 17 h 25"/>
                <a:gd name="T16" fmla="*/ 10 w 54"/>
                <a:gd name="T17" fmla="*/ 15 h 25"/>
                <a:gd name="T18" fmla="*/ 15 w 54"/>
                <a:gd name="T19" fmla="*/ 15 h 25"/>
                <a:gd name="T20" fmla="*/ 17 w 54"/>
                <a:gd name="T21" fmla="*/ 11 h 25"/>
                <a:gd name="T22" fmla="*/ 44 w 54"/>
                <a:gd name="T23" fmla="*/ 8 h 25"/>
                <a:gd name="T24" fmla="*/ 48 w 54"/>
                <a:gd name="T25" fmla="*/ 0 h 25"/>
                <a:gd name="T26" fmla="*/ 54 w 54"/>
                <a:gd name="T27" fmla="*/ 4 h 25"/>
                <a:gd name="T28" fmla="*/ 48 w 54"/>
                <a:gd name="T29" fmla="*/ 8 h 25"/>
                <a:gd name="T30" fmla="*/ 54 w 54"/>
                <a:gd name="T31" fmla="*/ 10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25"/>
                <a:gd name="T50" fmla="*/ 54 w 54"/>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25">
                  <a:moveTo>
                    <a:pt x="54" y="10"/>
                  </a:moveTo>
                  <a:lnTo>
                    <a:pt x="37" y="13"/>
                  </a:lnTo>
                  <a:lnTo>
                    <a:pt x="29" y="17"/>
                  </a:lnTo>
                  <a:lnTo>
                    <a:pt x="27" y="21"/>
                  </a:lnTo>
                  <a:lnTo>
                    <a:pt x="21" y="19"/>
                  </a:lnTo>
                  <a:lnTo>
                    <a:pt x="17" y="25"/>
                  </a:lnTo>
                  <a:lnTo>
                    <a:pt x="0" y="21"/>
                  </a:lnTo>
                  <a:lnTo>
                    <a:pt x="10" y="17"/>
                  </a:lnTo>
                  <a:lnTo>
                    <a:pt x="10" y="15"/>
                  </a:lnTo>
                  <a:lnTo>
                    <a:pt x="15" y="15"/>
                  </a:lnTo>
                  <a:lnTo>
                    <a:pt x="17" y="11"/>
                  </a:lnTo>
                  <a:lnTo>
                    <a:pt x="44" y="8"/>
                  </a:lnTo>
                  <a:lnTo>
                    <a:pt x="48" y="0"/>
                  </a:lnTo>
                  <a:lnTo>
                    <a:pt x="54" y="4"/>
                  </a:lnTo>
                  <a:lnTo>
                    <a:pt x="48" y="8"/>
                  </a:lnTo>
                  <a:lnTo>
                    <a:pt x="54" y="10"/>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2" name="Freeform 70"/>
            <p:cNvSpPr>
              <a:spLocks/>
            </p:cNvSpPr>
            <p:nvPr/>
          </p:nvSpPr>
          <p:spPr bwMode="auto">
            <a:xfrm>
              <a:off x="-3990" y="584"/>
              <a:ext cx="50" cy="35"/>
            </a:xfrm>
            <a:custGeom>
              <a:avLst/>
              <a:gdLst>
                <a:gd name="T0" fmla="*/ 47 w 50"/>
                <a:gd name="T1" fmla="*/ 21 h 35"/>
                <a:gd name="T2" fmla="*/ 39 w 50"/>
                <a:gd name="T3" fmla="*/ 29 h 35"/>
                <a:gd name="T4" fmla="*/ 50 w 50"/>
                <a:gd name="T5" fmla="*/ 25 h 35"/>
                <a:gd name="T6" fmla="*/ 48 w 50"/>
                <a:gd name="T7" fmla="*/ 31 h 35"/>
                <a:gd name="T8" fmla="*/ 39 w 50"/>
                <a:gd name="T9" fmla="*/ 35 h 35"/>
                <a:gd name="T10" fmla="*/ 35 w 50"/>
                <a:gd name="T11" fmla="*/ 31 h 35"/>
                <a:gd name="T12" fmla="*/ 37 w 50"/>
                <a:gd name="T13" fmla="*/ 23 h 35"/>
                <a:gd name="T14" fmla="*/ 33 w 50"/>
                <a:gd name="T15" fmla="*/ 23 h 35"/>
                <a:gd name="T16" fmla="*/ 33 w 50"/>
                <a:gd name="T17" fmla="*/ 27 h 35"/>
                <a:gd name="T18" fmla="*/ 31 w 50"/>
                <a:gd name="T19" fmla="*/ 25 h 35"/>
                <a:gd name="T20" fmla="*/ 31 w 50"/>
                <a:gd name="T21" fmla="*/ 33 h 35"/>
                <a:gd name="T22" fmla="*/ 20 w 50"/>
                <a:gd name="T23" fmla="*/ 27 h 35"/>
                <a:gd name="T24" fmla="*/ 25 w 50"/>
                <a:gd name="T25" fmla="*/ 19 h 35"/>
                <a:gd name="T26" fmla="*/ 16 w 50"/>
                <a:gd name="T27" fmla="*/ 27 h 35"/>
                <a:gd name="T28" fmla="*/ 12 w 50"/>
                <a:gd name="T29" fmla="*/ 23 h 35"/>
                <a:gd name="T30" fmla="*/ 6 w 50"/>
                <a:gd name="T31" fmla="*/ 27 h 35"/>
                <a:gd name="T32" fmla="*/ 0 w 50"/>
                <a:gd name="T33" fmla="*/ 6 h 35"/>
                <a:gd name="T34" fmla="*/ 4 w 50"/>
                <a:gd name="T35" fmla="*/ 4 h 35"/>
                <a:gd name="T36" fmla="*/ 12 w 50"/>
                <a:gd name="T37" fmla="*/ 14 h 35"/>
                <a:gd name="T38" fmla="*/ 10 w 50"/>
                <a:gd name="T39" fmla="*/ 2 h 35"/>
                <a:gd name="T40" fmla="*/ 14 w 50"/>
                <a:gd name="T41" fmla="*/ 2 h 35"/>
                <a:gd name="T42" fmla="*/ 20 w 50"/>
                <a:gd name="T43" fmla="*/ 12 h 35"/>
                <a:gd name="T44" fmla="*/ 25 w 50"/>
                <a:gd name="T45" fmla="*/ 6 h 35"/>
                <a:gd name="T46" fmla="*/ 23 w 50"/>
                <a:gd name="T47" fmla="*/ 0 h 35"/>
                <a:gd name="T48" fmla="*/ 31 w 50"/>
                <a:gd name="T49" fmla="*/ 4 h 35"/>
                <a:gd name="T50" fmla="*/ 35 w 50"/>
                <a:gd name="T51" fmla="*/ 0 h 35"/>
                <a:gd name="T52" fmla="*/ 39 w 50"/>
                <a:gd name="T53" fmla="*/ 6 h 35"/>
                <a:gd name="T54" fmla="*/ 35 w 50"/>
                <a:gd name="T55" fmla="*/ 8 h 35"/>
                <a:gd name="T56" fmla="*/ 35 w 50"/>
                <a:gd name="T57" fmla="*/ 18 h 35"/>
                <a:gd name="T58" fmla="*/ 41 w 50"/>
                <a:gd name="T59" fmla="*/ 12 h 35"/>
                <a:gd name="T60" fmla="*/ 47 w 50"/>
                <a:gd name="T61" fmla="*/ 21 h 3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35"/>
                <a:gd name="T95" fmla="*/ 50 w 50"/>
                <a:gd name="T96" fmla="*/ 35 h 3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35">
                  <a:moveTo>
                    <a:pt x="47" y="21"/>
                  </a:moveTo>
                  <a:lnTo>
                    <a:pt x="39" y="29"/>
                  </a:lnTo>
                  <a:lnTo>
                    <a:pt x="50" y="25"/>
                  </a:lnTo>
                  <a:lnTo>
                    <a:pt x="48" y="31"/>
                  </a:lnTo>
                  <a:lnTo>
                    <a:pt x="39" y="35"/>
                  </a:lnTo>
                  <a:lnTo>
                    <a:pt x="35" y="31"/>
                  </a:lnTo>
                  <a:lnTo>
                    <a:pt x="37" y="23"/>
                  </a:lnTo>
                  <a:lnTo>
                    <a:pt x="33" y="23"/>
                  </a:lnTo>
                  <a:lnTo>
                    <a:pt x="33" y="27"/>
                  </a:lnTo>
                  <a:lnTo>
                    <a:pt x="31" y="25"/>
                  </a:lnTo>
                  <a:lnTo>
                    <a:pt x="31" y="33"/>
                  </a:lnTo>
                  <a:lnTo>
                    <a:pt x="20" y="27"/>
                  </a:lnTo>
                  <a:lnTo>
                    <a:pt x="25" y="19"/>
                  </a:lnTo>
                  <a:lnTo>
                    <a:pt x="16" y="27"/>
                  </a:lnTo>
                  <a:lnTo>
                    <a:pt x="12" y="23"/>
                  </a:lnTo>
                  <a:lnTo>
                    <a:pt x="6" y="27"/>
                  </a:lnTo>
                  <a:lnTo>
                    <a:pt x="0" y="6"/>
                  </a:lnTo>
                  <a:lnTo>
                    <a:pt x="4" y="4"/>
                  </a:lnTo>
                  <a:lnTo>
                    <a:pt x="12" y="14"/>
                  </a:lnTo>
                  <a:lnTo>
                    <a:pt x="10" y="2"/>
                  </a:lnTo>
                  <a:lnTo>
                    <a:pt x="14" y="2"/>
                  </a:lnTo>
                  <a:lnTo>
                    <a:pt x="20" y="12"/>
                  </a:lnTo>
                  <a:lnTo>
                    <a:pt x="25" y="6"/>
                  </a:lnTo>
                  <a:lnTo>
                    <a:pt x="23" y="0"/>
                  </a:lnTo>
                  <a:lnTo>
                    <a:pt x="31" y="4"/>
                  </a:lnTo>
                  <a:lnTo>
                    <a:pt x="35" y="0"/>
                  </a:lnTo>
                  <a:lnTo>
                    <a:pt x="39" y="6"/>
                  </a:lnTo>
                  <a:lnTo>
                    <a:pt x="35" y="8"/>
                  </a:lnTo>
                  <a:lnTo>
                    <a:pt x="35" y="18"/>
                  </a:lnTo>
                  <a:lnTo>
                    <a:pt x="41" y="12"/>
                  </a:lnTo>
                  <a:lnTo>
                    <a:pt x="47" y="21"/>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3" name="Freeform 71"/>
            <p:cNvSpPr>
              <a:spLocks/>
            </p:cNvSpPr>
            <p:nvPr/>
          </p:nvSpPr>
          <p:spPr bwMode="auto">
            <a:xfrm>
              <a:off x="-3379" y="964"/>
              <a:ext cx="56" cy="104"/>
            </a:xfrm>
            <a:custGeom>
              <a:avLst/>
              <a:gdLst>
                <a:gd name="T0" fmla="*/ 35 w 56"/>
                <a:gd name="T1" fmla="*/ 96 h 104"/>
                <a:gd name="T2" fmla="*/ 29 w 56"/>
                <a:gd name="T3" fmla="*/ 87 h 104"/>
                <a:gd name="T4" fmla="*/ 29 w 56"/>
                <a:gd name="T5" fmla="*/ 96 h 104"/>
                <a:gd name="T6" fmla="*/ 13 w 56"/>
                <a:gd name="T7" fmla="*/ 104 h 104"/>
                <a:gd name="T8" fmla="*/ 0 w 56"/>
                <a:gd name="T9" fmla="*/ 104 h 104"/>
                <a:gd name="T10" fmla="*/ 8 w 56"/>
                <a:gd name="T11" fmla="*/ 94 h 104"/>
                <a:gd name="T12" fmla="*/ 8 w 56"/>
                <a:gd name="T13" fmla="*/ 89 h 104"/>
                <a:gd name="T14" fmla="*/ 12 w 56"/>
                <a:gd name="T15" fmla="*/ 91 h 104"/>
                <a:gd name="T16" fmla="*/ 12 w 56"/>
                <a:gd name="T17" fmla="*/ 87 h 104"/>
                <a:gd name="T18" fmla="*/ 17 w 56"/>
                <a:gd name="T19" fmla="*/ 87 h 104"/>
                <a:gd name="T20" fmla="*/ 15 w 56"/>
                <a:gd name="T21" fmla="*/ 79 h 104"/>
                <a:gd name="T22" fmla="*/ 21 w 56"/>
                <a:gd name="T23" fmla="*/ 87 h 104"/>
                <a:gd name="T24" fmla="*/ 25 w 56"/>
                <a:gd name="T25" fmla="*/ 83 h 104"/>
                <a:gd name="T26" fmla="*/ 19 w 56"/>
                <a:gd name="T27" fmla="*/ 81 h 104"/>
                <a:gd name="T28" fmla="*/ 17 w 56"/>
                <a:gd name="T29" fmla="*/ 71 h 104"/>
                <a:gd name="T30" fmla="*/ 29 w 56"/>
                <a:gd name="T31" fmla="*/ 71 h 104"/>
                <a:gd name="T32" fmla="*/ 19 w 56"/>
                <a:gd name="T33" fmla="*/ 70 h 104"/>
                <a:gd name="T34" fmla="*/ 19 w 56"/>
                <a:gd name="T35" fmla="*/ 62 h 104"/>
                <a:gd name="T36" fmla="*/ 29 w 56"/>
                <a:gd name="T37" fmla="*/ 29 h 104"/>
                <a:gd name="T38" fmla="*/ 35 w 56"/>
                <a:gd name="T39" fmla="*/ 20 h 104"/>
                <a:gd name="T40" fmla="*/ 31 w 56"/>
                <a:gd name="T41" fmla="*/ 25 h 104"/>
                <a:gd name="T42" fmla="*/ 29 w 56"/>
                <a:gd name="T43" fmla="*/ 16 h 104"/>
                <a:gd name="T44" fmla="*/ 33 w 56"/>
                <a:gd name="T45" fmla="*/ 12 h 104"/>
                <a:gd name="T46" fmla="*/ 31 w 56"/>
                <a:gd name="T47" fmla="*/ 10 h 104"/>
                <a:gd name="T48" fmla="*/ 35 w 56"/>
                <a:gd name="T49" fmla="*/ 0 h 104"/>
                <a:gd name="T50" fmla="*/ 37 w 56"/>
                <a:gd name="T51" fmla="*/ 10 h 104"/>
                <a:gd name="T52" fmla="*/ 37 w 56"/>
                <a:gd name="T53" fmla="*/ 23 h 104"/>
                <a:gd name="T54" fmla="*/ 56 w 56"/>
                <a:gd name="T55" fmla="*/ 31 h 104"/>
                <a:gd name="T56" fmla="*/ 52 w 56"/>
                <a:gd name="T57" fmla="*/ 37 h 104"/>
                <a:gd name="T58" fmla="*/ 54 w 56"/>
                <a:gd name="T59" fmla="*/ 62 h 104"/>
                <a:gd name="T60" fmla="*/ 50 w 56"/>
                <a:gd name="T61" fmla="*/ 71 h 104"/>
                <a:gd name="T62" fmla="*/ 52 w 56"/>
                <a:gd name="T63" fmla="*/ 77 h 104"/>
                <a:gd name="T64" fmla="*/ 48 w 56"/>
                <a:gd name="T65" fmla="*/ 70 h 104"/>
                <a:gd name="T66" fmla="*/ 48 w 56"/>
                <a:gd name="T67" fmla="*/ 41 h 104"/>
                <a:gd name="T68" fmla="*/ 50 w 56"/>
                <a:gd name="T69" fmla="*/ 45 h 104"/>
                <a:gd name="T70" fmla="*/ 48 w 56"/>
                <a:gd name="T71" fmla="*/ 35 h 104"/>
                <a:gd name="T72" fmla="*/ 48 w 56"/>
                <a:gd name="T73" fmla="*/ 39 h 104"/>
                <a:gd name="T74" fmla="*/ 46 w 56"/>
                <a:gd name="T75" fmla="*/ 39 h 104"/>
                <a:gd name="T76" fmla="*/ 48 w 56"/>
                <a:gd name="T77" fmla="*/ 45 h 104"/>
                <a:gd name="T78" fmla="*/ 44 w 56"/>
                <a:gd name="T79" fmla="*/ 41 h 104"/>
                <a:gd name="T80" fmla="*/ 40 w 56"/>
                <a:gd name="T81" fmla="*/ 52 h 104"/>
                <a:gd name="T82" fmla="*/ 42 w 56"/>
                <a:gd name="T83" fmla="*/ 52 h 104"/>
                <a:gd name="T84" fmla="*/ 44 w 56"/>
                <a:gd name="T85" fmla="*/ 68 h 104"/>
                <a:gd name="T86" fmla="*/ 42 w 56"/>
                <a:gd name="T87" fmla="*/ 70 h 104"/>
                <a:gd name="T88" fmla="*/ 46 w 56"/>
                <a:gd name="T89" fmla="*/ 73 h 104"/>
                <a:gd name="T90" fmla="*/ 44 w 56"/>
                <a:gd name="T91" fmla="*/ 87 h 104"/>
                <a:gd name="T92" fmla="*/ 37 w 56"/>
                <a:gd name="T93" fmla="*/ 79 h 104"/>
                <a:gd name="T94" fmla="*/ 38 w 56"/>
                <a:gd name="T95" fmla="*/ 81 h 104"/>
                <a:gd name="T96" fmla="*/ 35 w 56"/>
                <a:gd name="T97" fmla="*/ 81 h 104"/>
                <a:gd name="T98" fmla="*/ 40 w 56"/>
                <a:gd name="T99" fmla="*/ 85 h 104"/>
                <a:gd name="T100" fmla="*/ 37 w 56"/>
                <a:gd name="T101" fmla="*/ 87 h 104"/>
                <a:gd name="T102" fmla="*/ 42 w 56"/>
                <a:gd name="T103" fmla="*/ 89 h 104"/>
                <a:gd name="T104" fmla="*/ 40 w 56"/>
                <a:gd name="T105" fmla="*/ 94 h 104"/>
                <a:gd name="T106" fmla="*/ 35 w 56"/>
                <a:gd name="T107" fmla="*/ 96 h 1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6"/>
                <a:gd name="T163" fmla="*/ 0 h 104"/>
                <a:gd name="T164" fmla="*/ 56 w 56"/>
                <a:gd name="T165" fmla="*/ 104 h 1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6" h="104">
                  <a:moveTo>
                    <a:pt x="35" y="96"/>
                  </a:moveTo>
                  <a:lnTo>
                    <a:pt x="29" y="87"/>
                  </a:lnTo>
                  <a:lnTo>
                    <a:pt x="29" y="96"/>
                  </a:lnTo>
                  <a:lnTo>
                    <a:pt x="13" y="104"/>
                  </a:lnTo>
                  <a:lnTo>
                    <a:pt x="0" y="104"/>
                  </a:lnTo>
                  <a:lnTo>
                    <a:pt x="8" y="94"/>
                  </a:lnTo>
                  <a:lnTo>
                    <a:pt x="8" y="89"/>
                  </a:lnTo>
                  <a:lnTo>
                    <a:pt x="12" y="91"/>
                  </a:lnTo>
                  <a:lnTo>
                    <a:pt x="12" y="87"/>
                  </a:lnTo>
                  <a:lnTo>
                    <a:pt x="17" y="87"/>
                  </a:lnTo>
                  <a:lnTo>
                    <a:pt x="15" y="79"/>
                  </a:lnTo>
                  <a:lnTo>
                    <a:pt x="21" y="87"/>
                  </a:lnTo>
                  <a:lnTo>
                    <a:pt x="25" y="83"/>
                  </a:lnTo>
                  <a:lnTo>
                    <a:pt x="19" y="81"/>
                  </a:lnTo>
                  <a:lnTo>
                    <a:pt x="17" y="71"/>
                  </a:lnTo>
                  <a:lnTo>
                    <a:pt x="29" y="71"/>
                  </a:lnTo>
                  <a:lnTo>
                    <a:pt x="19" y="70"/>
                  </a:lnTo>
                  <a:lnTo>
                    <a:pt x="19" y="62"/>
                  </a:lnTo>
                  <a:lnTo>
                    <a:pt x="29" y="29"/>
                  </a:lnTo>
                  <a:lnTo>
                    <a:pt x="35" y="20"/>
                  </a:lnTo>
                  <a:lnTo>
                    <a:pt x="31" y="25"/>
                  </a:lnTo>
                  <a:lnTo>
                    <a:pt x="29" y="16"/>
                  </a:lnTo>
                  <a:lnTo>
                    <a:pt x="33" y="12"/>
                  </a:lnTo>
                  <a:lnTo>
                    <a:pt x="31" y="10"/>
                  </a:lnTo>
                  <a:lnTo>
                    <a:pt x="35" y="0"/>
                  </a:lnTo>
                  <a:lnTo>
                    <a:pt x="37" y="10"/>
                  </a:lnTo>
                  <a:lnTo>
                    <a:pt x="37" y="23"/>
                  </a:lnTo>
                  <a:lnTo>
                    <a:pt x="56" y="31"/>
                  </a:lnTo>
                  <a:lnTo>
                    <a:pt x="52" y="37"/>
                  </a:lnTo>
                  <a:lnTo>
                    <a:pt x="54" y="62"/>
                  </a:lnTo>
                  <a:lnTo>
                    <a:pt x="50" y="71"/>
                  </a:lnTo>
                  <a:lnTo>
                    <a:pt x="52" y="77"/>
                  </a:lnTo>
                  <a:lnTo>
                    <a:pt x="48" y="70"/>
                  </a:lnTo>
                  <a:lnTo>
                    <a:pt x="48" y="41"/>
                  </a:lnTo>
                  <a:lnTo>
                    <a:pt x="50" y="45"/>
                  </a:lnTo>
                  <a:lnTo>
                    <a:pt x="48" y="35"/>
                  </a:lnTo>
                  <a:lnTo>
                    <a:pt x="48" y="39"/>
                  </a:lnTo>
                  <a:lnTo>
                    <a:pt x="46" y="39"/>
                  </a:lnTo>
                  <a:lnTo>
                    <a:pt x="48" y="45"/>
                  </a:lnTo>
                  <a:lnTo>
                    <a:pt x="44" y="41"/>
                  </a:lnTo>
                  <a:lnTo>
                    <a:pt x="40" y="52"/>
                  </a:lnTo>
                  <a:lnTo>
                    <a:pt x="42" y="52"/>
                  </a:lnTo>
                  <a:lnTo>
                    <a:pt x="44" y="68"/>
                  </a:lnTo>
                  <a:lnTo>
                    <a:pt x="42" y="70"/>
                  </a:lnTo>
                  <a:lnTo>
                    <a:pt x="46" y="73"/>
                  </a:lnTo>
                  <a:lnTo>
                    <a:pt x="44" y="87"/>
                  </a:lnTo>
                  <a:lnTo>
                    <a:pt x="37" y="79"/>
                  </a:lnTo>
                  <a:lnTo>
                    <a:pt x="38" y="81"/>
                  </a:lnTo>
                  <a:lnTo>
                    <a:pt x="35" y="81"/>
                  </a:lnTo>
                  <a:lnTo>
                    <a:pt x="40" y="85"/>
                  </a:lnTo>
                  <a:lnTo>
                    <a:pt x="37" y="87"/>
                  </a:lnTo>
                  <a:lnTo>
                    <a:pt x="42" y="89"/>
                  </a:lnTo>
                  <a:lnTo>
                    <a:pt x="40" y="94"/>
                  </a:lnTo>
                  <a:lnTo>
                    <a:pt x="35" y="96"/>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4" name="Freeform 72"/>
            <p:cNvSpPr>
              <a:spLocks/>
            </p:cNvSpPr>
            <p:nvPr/>
          </p:nvSpPr>
          <p:spPr bwMode="auto">
            <a:xfrm>
              <a:off x="-3339" y="976"/>
              <a:ext cx="14" cy="15"/>
            </a:xfrm>
            <a:custGeom>
              <a:avLst/>
              <a:gdLst>
                <a:gd name="T0" fmla="*/ 8 w 14"/>
                <a:gd name="T1" fmla="*/ 2 h 15"/>
                <a:gd name="T2" fmla="*/ 14 w 14"/>
                <a:gd name="T3" fmla="*/ 15 h 15"/>
                <a:gd name="T4" fmla="*/ 2 w 14"/>
                <a:gd name="T5" fmla="*/ 8 h 15"/>
                <a:gd name="T6" fmla="*/ 0 w 14"/>
                <a:gd name="T7" fmla="*/ 0 h 15"/>
                <a:gd name="T8" fmla="*/ 8 w 14"/>
                <a:gd name="T9" fmla="*/ 2 h 15"/>
                <a:gd name="T10" fmla="*/ 0 60000 65536"/>
                <a:gd name="T11" fmla="*/ 0 60000 65536"/>
                <a:gd name="T12" fmla="*/ 0 60000 65536"/>
                <a:gd name="T13" fmla="*/ 0 60000 65536"/>
                <a:gd name="T14" fmla="*/ 0 60000 65536"/>
                <a:gd name="T15" fmla="*/ 0 w 14"/>
                <a:gd name="T16" fmla="*/ 0 h 15"/>
                <a:gd name="T17" fmla="*/ 14 w 14"/>
                <a:gd name="T18" fmla="*/ 15 h 15"/>
              </a:gdLst>
              <a:ahLst/>
              <a:cxnLst>
                <a:cxn ang="T10">
                  <a:pos x="T0" y="T1"/>
                </a:cxn>
                <a:cxn ang="T11">
                  <a:pos x="T2" y="T3"/>
                </a:cxn>
                <a:cxn ang="T12">
                  <a:pos x="T4" y="T5"/>
                </a:cxn>
                <a:cxn ang="T13">
                  <a:pos x="T6" y="T7"/>
                </a:cxn>
                <a:cxn ang="T14">
                  <a:pos x="T8" y="T9"/>
                </a:cxn>
              </a:cxnLst>
              <a:rect l="T15" t="T16" r="T17" b="T18"/>
              <a:pathLst>
                <a:path w="14" h="15">
                  <a:moveTo>
                    <a:pt x="8" y="2"/>
                  </a:moveTo>
                  <a:lnTo>
                    <a:pt x="14" y="15"/>
                  </a:lnTo>
                  <a:lnTo>
                    <a:pt x="2" y="8"/>
                  </a:lnTo>
                  <a:lnTo>
                    <a:pt x="0" y="0"/>
                  </a:lnTo>
                  <a:lnTo>
                    <a:pt x="8" y="2"/>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5" name="Freeform 73"/>
            <p:cNvSpPr>
              <a:spLocks/>
            </p:cNvSpPr>
            <p:nvPr/>
          </p:nvSpPr>
          <p:spPr bwMode="auto">
            <a:xfrm>
              <a:off x="-3417" y="953"/>
              <a:ext cx="61" cy="79"/>
            </a:xfrm>
            <a:custGeom>
              <a:avLst/>
              <a:gdLst>
                <a:gd name="T0" fmla="*/ 25 w 61"/>
                <a:gd name="T1" fmla="*/ 25 h 79"/>
                <a:gd name="T2" fmla="*/ 38 w 61"/>
                <a:gd name="T3" fmla="*/ 48 h 79"/>
                <a:gd name="T4" fmla="*/ 38 w 61"/>
                <a:gd name="T5" fmla="*/ 52 h 79"/>
                <a:gd name="T6" fmla="*/ 34 w 61"/>
                <a:gd name="T7" fmla="*/ 52 h 79"/>
                <a:gd name="T8" fmla="*/ 51 w 61"/>
                <a:gd name="T9" fmla="*/ 57 h 79"/>
                <a:gd name="T10" fmla="*/ 48 w 61"/>
                <a:gd name="T11" fmla="*/ 79 h 79"/>
                <a:gd name="T12" fmla="*/ 40 w 61"/>
                <a:gd name="T13" fmla="*/ 79 h 79"/>
                <a:gd name="T14" fmla="*/ 19 w 61"/>
                <a:gd name="T15" fmla="*/ 42 h 79"/>
                <a:gd name="T16" fmla="*/ 21 w 61"/>
                <a:gd name="T17" fmla="*/ 50 h 79"/>
                <a:gd name="T18" fmla="*/ 15 w 61"/>
                <a:gd name="T19" fmla="*/ 50 h 79"/>
                <a:gd name="T20" fmla="*/ 23 w 61"/>
                <a:gd name="T21" fmla="*/ 57 h 79"/>
                <a:gd name="T22" fmla="*/ 17 w 61"/>
                <a:gd name="T23" fmla="*/ 59 h 79"/>
                <a:gd name="T24" fmla="*/ 21 w 61"/>
                <a:gd name="T25" fmla="*/ 61 h 79"/>
                <a:gd name="T26" fmla="*/ 19 w 61"/>
                <a:gd name="T27" fmla="*/ 67 h 79"/>
                <a:gd name="T28" fmla="*/ 9 w 61"/>
                <a:gd name="T29" fmla="*/ 71 h 79"/>
                <a:gd name="T30" fmla="*/ 5 w 61"/>
                <a:gd name="T31" fmla="*/ 67 h 79"/>
                <a:gd name="T32" fmla="*/ 3 w 61"/>
                <a:gd name="T33" fmla="*/ 56 h 79"/>
                <a:gd name="T34" fmla="*/ 9 w 61"/>
                <a:gd name="T35" fmla="*/ 65 h 79"/>
                <a:gd name="T36" fmla="*/ 3 w 61"/>
                <a:gd name="T37" fmla="*/ 48 h 79"/>
                <a:gd name="T38" fmla="*/ 9 w 61"/>
                <a:gd name="T39" fmla="*/ 50 h 79"/>
                <a:gd name="T40" fmla="*/ 3 w 61"/>
                <a:gd name="T41" fmla="*/ 46 h 79"/>
                <a:gd name="T42" fmla="*/ 5 w 61"/>
                <a:gd name="T43" fmla="*/ 42 h 79"/>
                <a:gd name="T44" fmla="*/ 5 w 61"/>
                <a:gd name="T45" fmla="*/ 33 h 79"/>
                <a:gd name="T46" fmla="*/ 0 w 61"/>
                <a:gd name="T47" fmla="*/ 27 h 79"/>
                <a:gd name="T48" fmla="*/ 0 w 61"/>
                <a:gd name="T49" fmla="*/ 25 h 79"/>
                <a:gd name="T50" fmla="*/ 7 w 61"/>
                <a:gd name="T51" fmla="*/ 15 h 79"/>
                <a:gd name="T52" fmla="*/ 13 w 61"/>
                <a:gd name="T53" fmla="*/ 33 h 79"/>
                <a:gd name="T54" fmla="*/ 7 w 61"/>
                <a:gd name="T55" fmla="*/ 6 h 79"/>
                <a:gd name="T56" fmla="*/ 13 w 61"/>
                <a:gd name="T57" fmla="*/ 9 h 79"/>
                <a:gd name="T58" fmla="*/ 15 w 61"/>
                <a:gd name="T59" fmla="*/ 0 h 79"/>
                <a:gd name="T60" fmla="*/ 17 w 61"/>
                <a:gd name="T61" fmla="*/ 2 h 79"/>
                <a:gd name="T62" fmla="*/ 15 w 61"/>
                <a:gd name="T63" fmla="*/ 11 h 79"/>
                <a:gd name="T64" fmla="*/ 19 w 61"/>
                <a:gd name="T65" fmla="*/ 15 h 79"/>
                <a:gd name="T66" fmla="*/ 19 w 61"/>
                <a:gd name="T67" fmla="*/ 6 h 79"/>
                <a:gd name="T68" fmla="*/ 25 w 61"/>
                <a:gd name="T69" fmla="*/ 4 h 79"/>
                <a:gd name="T70" fmla="*/ 27 w 61"/>
                <a:gd name="T71" fmla="*/ 11 h 79"/>
                <a:gd name="T72" fmla="*/ 38 w 61"/>
                <a:gd name="T73" fmla="*/ 6 h 79"/>
                <a:gd name="T74" fmla="*/ 44 w 61"/>
                <a:gd name="T75" fmla="*/ 19 h 79"/>
                <a:gd name="T76" fmla="*/ 36 w 61"/>
                <a:gd name="T77" fmla="*/ 25 h 79"/>
                <a:gd name="T78" fmla="*/ 30 w 61"/>
                <a:gd name="T79" fmla="*/ 23 h 79"/>
                <a:gd name="T80" fmla="*/ 34 w 61"/>
                <a:gd name="T81" fmla="*/ 27 h 79"/>
                <a:gd name="T82" fmla="*/ 27 w 61"/>
                <a:gd name="T83" fmla="*/ 27 h 79"/>
                <a:gd name="T84" fmla="*/ 32 w 61"/>
                <a:gd name="T85" fmla="*/ 33 h 79"/>
                <a:gd name="T86" fmla="*/ 48 w 61"/>
                <a:gd name="T87" fmla="*/ 23 h 79"/>
                <a:gd name="T88" fmla="*/ 61 w 61"/>
                <a:gd name="T89" fmla="*/ 38 h 79"/>
                <a:gd name="T90" fmla="*/ 59 w 61"/>
                <a:gd name="T91" fmla="*/ 46 h 79"/>
                <a:gd name="T92" fmla="*/ 55 w 61"/>
                <a:gd name="T93" fmla="*/ 48 h 79"/>
                <a:gd name="T94" fmla="*/ 55 w 61"/>
                <a:gd name="T95" fmla="*/ 52 h 79"/>
                <a:gd name="T96" fmla="*/ 48 w 61"/>
                <a:gd name="T97" fmla="*/ 40 h 79"/>
                <a:gd name="T98" fmla="*/ 53 w 61"/>
                <a:gd name="T99" fmla="*/ 54 h 79"/>
                <a:gd name="T100" fmla="*/ 50 w 61"/>
                <a:gd name="T101" fmla="*/ 56 h 79"/>
                <a:gd name="T102" fmla="*/ 42 w 61"/>
                <a:gd name="T103" fmla="*/ 50 h 79"/>
                <a:gd name="T104" fmla="*/ 25 w 61"/>
                <a:gd name="T105" fmla="*/ 25 h 7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
                <a:gd name="T160" fmla="*/ 0 h 79"/>
                <a:gd name="T161" fmla="*/ 61 w 61"/>
                <a:gd name="T162" fmla="*/ 79 h 7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 h="79">
                  <a:moveTo>
                    <a:pt x="25" y="25"/>
                  </a:moveTo>
                  <a:lnTo>
                    <a:pt x="38" y="48"/>
                  </a:lnTo>
                  <a:lnTo>
                    <a:pt x="38" y="52"/>
                  </a:lnTo>
                  <a:lnTo>
                    <a:pt x="34" y="52"/>
                  </a:lnTo>
                  <a:lnTo>
                    <a:pt x="51" y="57"/>
                  </a:lnTo>
                  <a:lnTo>
                    <a:pt x="48" y="79"/>
                  </a:lnTo>
                  <a:lnTo>
                    <a:pt x="40" y="79"/>
                  </a:lnTo>
                  <a:lnTo>
                    <a:pt x="19" y="42"/>
                  </a:lnTo>
                  <a:lnTo>
                    <a:pt x="21" y="50"/>
                  </a:lnTo>
                  <a:lnTo>
                    <a:pt x="15" y="50"/>
                  </a:lnTo>
                  <a:lnTo>
                    <a:pt x="23" y="57"/>
                  </a:lnTo>
                  <a:lnTo>
                    <a:pt x="17" y="59"/>
                  </a:lnTo>
                  <a:lnTo>
                    <a:pt x="21" y="61"/>
                  </a:lnTo>
                  <a:lnTo>
                    <a:pt x="19" y="67"/>
                  </a:lnTo>
                  <a:lnTo>
                    <a:pt x="9" y="71"/>
                  </a:lnTo>
                  <a:lnTo>
                    <a:pt x="5" y="67"/>
                  </a:lnTo>
                  <a:lnTo>
                    <a:pt x="3" y="56"/>
                  </a:lnTo>
                  <a:lnTo>
                    <a:pt x="9" y="65"/>
                  </a:lnTo>
                  <a:lnTo>
                    <a:pt x="3" y="48"/>
                  </a:lnTo>
                  <a:lnTo>
                    <a:pt x="9" y="50"/>
                  </a:lnTo>
                  <a:lnTo>
                    <a:pt x="3" y="46"/>
                  </a:lnTo>
                  <a:lnTo>
                    <a:pt x="5" y="42"/>
                  </a:lnTo>
                  <a:lnTo>
                    <a:pt x="5" y="33"/>
                  </a:lnTo>
                  <a:lnTo>
                    <a:pt x="0" y="27"/>
                  </a:lnTo>
                  <a:lnTo>
                    <a:pt x="0" y="25"/>
                  </a:lnTo>
                  <a:lnTo>
                    <a:pt x="7" y="15"/>
                  </a:lnTo>
                  <a:lnTo>
                    <a:pt x="13" y="33"/>
                  </a:lnTo>
                  <a:lnTo>
                    <a:pt x="7" y="6"/>
                  </a:lnTo>
                  <a:lnTo>
                    <a:pt x="13" y="9"/>
                  </a:lnTo>
                  <a:lnTo>
                    <a:pt x="15" y="0"/>
                  </a:lnTo>
                  <a:lnTo>
                    <a:pt x="17" y="2"/>
                  </a:lnTo>
                  <a:lnTo>
                    <a:pt x="15" y="11"/>
                  </a:lnTo>
                  <a:lnTo>
                    <a:pt x="19" y="15"/>
                  </a:lnTo>
                  <a:lnTo>
                    <a:pt x="19" y="6"/>
                  </a:lnTo>
                  <a:lnTo>
                    <a:pt x="25" y="4"/>
                  </a:lnTo>
                  <a:lnTo>
                    <a:pt x="27" y="11"/>
                  </a:lnTo>
                  <a:lnTo>
                    <a:pt x="38" y="6"/>
                  </a:lnTo>
                  <a:lnTo>
                    <a:pt x="44" y="19"/>
                  </a:lnTo>
                  <a:lnTo>
                    <a:pt x="36" y="25"/>
                  </a:lnTo>
                  <a:lnTo>
                    <a:pt x="30" y="23"/>
                  </a:lnTo>
                  <a:lnTo>
                    <a:pt x="34" y="27"/>
                  </a:lnTo>
                  <a:lnTo>
                    <a:pt x="27" y="27"/>
                  </a:lnTo>
                  <a:lnTo>
                    <a:pt x="32" y="33"/>
                  </a:lnTo>
                  <a:lnTo>
                    <a:pt x="48" y="23"/>
                  </a:lnTo>
                  <a:lnTo>
                    <a:pt x="61" y="38"/>
                  </a:lnTo>
                  <a:lnTo>
                    <a:pt x="59" y="46"/>
                  </a:lnTo>
                  <a:lnTo>
                    <a:pt x="55" y="48"/>
                  </a:lnTo>
                  <a:lnTo>
                    <a:pt x="55" y="52"/>
                  </a:lnTo>
                  <a:lnTo>
                    <a:pt x="48" y="40"/>
                  </a:lnTo>
                  <a:lnTo>
                    <a:pt x="53" y="54"/>
                  </a:lnTo>
                  <a:lnTo>
                    <a:pt x="50" y="56"/>
                  </a:lnTo>
                  <a:lnTo>
                    <a:pt x="42" y="50"/>
                  </a:lnTo>
                  <a:lnTo>
                    <a:pt x="25" y="25"/>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6" name="Freeform 74"/>
            <p:cNvSpPr>
              <a:spLocks/>
            </p:cNvSpPr>
            <p:nvPr/>
          </p:nvSpPr>
          <p:spPr bwMode="auto">
            <a:xfrm>
              <a:off x="-4088" y="594"/>
              <a:ext cx="112" cy="63"/>
            </a:xfrm>
            <a:custGeom>
              <a:avLst/>
              <a:gdLst>
                <a:gd name="T0" fmla="*/ 41 w 112"/>
                <a:gd name="T1" fmla="*/ 56 h 63"/>
                <a:gd name="T2" fmla="*/ 37 w 112"/>
                <a:gd name="T3" fmla="*/ 57 h 63"/>
                <a:gd name="T4" fmla="*/ 33 w 112"/>
                <a:gd name="T5" fmla="*/ 56 h 63"/>
                <a:gd name="T6" fmla="*/ 31 w 112"/>
                <a:gd name="T7" fmla="*/ 59 h 63"/>
                <a:gd name="T8" fmla="*/ 27 w 112"/>
                <a:gd name="T9" fmla="*/ 57 h 63"/>
                <a:gd name="T10" fmla="*/ 22 w 112"/>
                <a:gd name="T11" fmla="*/ 63 h 63"/>
                <a:gd name="T12" fmla="*/ 0 w 112"/>
                <a:gd name="T13" fmla="*/ 59 h 63"/>
                <a:gd name="T14" fmla="*/ 20 w 112"/>
                <a:gd name="T15" fmla="*/ 50 h 63"/>
                <a:gd name="T16" fmla="*/ 31 w 112"/>
                <a:gd name="T17" fmla="*/ 44 h 63"/>
                <a:gd name="T18" fmla="*/ 16 w 112"/>
                <a:gd name="T19" fmla="*/ 42 h 63"/>
                <a:gd name="T20" fmla="*/ 8 w 112"/>
                <a:gd name="T21" fmla="*/ 27 h 63"/>
                <a:gd name="T22" fmla="*/ 8 w 112"/>
                <a:gd name="T23" fmla="*/ 34 h 63"/>
                <a:gd name="T24" fmla="*/ 20 w 112"/>
                <a:gd name="T25" fmla="*/ 38 h 63"/>
                <a:gd name="T26" fmla="*/ 4 w 112"/>
                <a:gd name="T27" fmla="*/ 46 h 63"/>
                <a:gd name="T28" fmla="*/ 4 w 112"/>
                <a:gd name="T29" fmla="*/ 48 h 63"/>
                <a:gd name="T30" fmla="*/ 4 w 112"/>
                <a:gd name="T31" fmla="*/ 44 h 63"/>
                <a:gd name="T32" fmla="*/ 8 w 112"/>
                <a:gd name="T33" fmla="*/ 25 h 63"/>
                <a:gd name="T34" fmla="*/ 6 w 112"/>
                <a:gd name="T35" fmla="*/ 9 h 63"/>
                <a:gd name="T36" fmla="*/ 8 w 112"/>
                <a:gd name="T37" fmla="*/ 6 h 63"/>
                <a:gd name="T38" fmla="*/ 14 w 112"/>
                <a:gd name="T39" fmla="*/ 4 h 63"/>
                <a:gd name="T40" fmla="*/ 25 w 112"/>
                <a:gd name="T41" fmla="*/ 4 h 63"/>
                <a:gd name="T42" fmla="*/ 31 w 112"/>
                <a:gd name="T43" fmla="*/ 4 h 63"/>
                <a:gd name="T44" fmla="*/ 37 w 112"/>
                <a:gd name="T45" fmla="*/ 0 h 63"/>
                <a:gd name="T46" fmla="*/ 48 w 112"/>
                <a:gd name="T47" fmla="*/ 9 h 63"/>
                <a:gd name="T48" fmla="*/ 41 w 112"/>
                <a:gd name="T49" fmla="*/ 11 h 63"/>
                <a:gd name="T50" fmla="*/ 41 w 112"/>
                <a:gd name="T51" fmla="*/ 27 h 63"/>
                <a:gd name="T52" fmla="*/ 43 w 112"/>
                <a:gd name="T53" fmla="*/ 29 h 63"/>
                <a:gd name="T54" fmla="*/ 54 w 112"/>
                <a:gd name="T55" fmla="*/ 23 h 63"/>
                <a:gd name="T56" fmla="*/ 62 w 112"/>
                <a:gd name="T57" fmla="*/ 21 h 63"/>
                <a:gd name="T58" fmla="*/ 60 w 112"/>
                <a:gd name="T59" fmla="*/ 0 h 63"/>
                <a:gd name="T60" fmla="*/ 64 w 112"/>
                <a:gd name="T61" fmla="*/ 23 h 63"/>
                <a:gd name="T62" fmla="*/ 70 w 112"/>
                <a:gd name="T63" fmla="*/ 19 h 63"/>
                <a:gd name="T64" fmla="*/ 75 w 112"/>
                <a:gd name="T65" fmla="*/ 21 h 63"/>
                <a:gd name="T66" fmla="*/ 81 w 112"/>
                <a:gd name="T67" fmla="*/ 19 h 63"/>
                <a:gd name="T68" fmla="*/ 85 w 112"/>
                <a:gd name="T69" fmla="*/ 11 h 63"/>
                <a:gd name="T70" fmla="*/ 89 w 112"/>
                <a:gd name="T71" fmla="*/ 6 h 63"/>
                <a:gd name="T72" fmla="*/ 93 w 112"/>
                <a:gd name="T73" fmla="*/ 25 h 63"/>
                <a:gd name="T74" fmla="*/ 96 w 112"/>
                <a:gd name="T75" fmla="*/ 25 h 63"/>
                <a:gd name="T76" fmla="*/ 108 w 112"/>
                <a:gd name="T77" fmla="*/ 27 h 63"/>
                <a:gd name="T78" fmla="*/ 98 w 112"/>
                <a:gd name="T79" fmla="*/ 42 h 63"/>
                <a:gd name="T80" fmla="*/ 98 w 112"/>
                <a:gd name="T81" fmla="*/ 46 h 63"/>
                <a:gd name="T82" fmla="*/ 98 w 112"/>
                <a:gd name="T83" fmla="*/ 50 h 63"/>
                <a:gd name="T84" fmla="*/ 93 w 112"/>
                <a:gd name="T85" fmla="*/ 63 h 63"/>
                <a:gd name="T86" fmla="*/ 77 w 112"/>
                <a:gd name="T87" fmla="*/ 46 h 63"/>
                <a:gd name="T88" fmla="*/ 79 w 112"/>
                <a:gd name="T89" fmla="*/ 50 h 63"/>
                <a:gd name="T90" fmla="*/ 79 w 112"/>
                <a:gd name="T91" fmla="*/ 63 h 63"/>
                <a:gd name="T92" fmla="*/ 72 w 112"/>
                <a:gd name="T93" fmla="*/ 56 h 63"/>
                <a:gd name="T94" fmla="*/ 60 w 112"/>
                <a:gd name="T95" fmla="*/ 50 h 63"/>
                <a:gd name="T96" fmla="*/ 48 w 112"/>
                <a:gd name="T97" fmla="*/ 50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2"/>
                <a:gd name="T148" fmla="*/ 0 h 63"/>
                <a:gd name="T149" fmla="*/ 112 w 112"/>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2" h="63">
                  <a:moveTo>
                    <a:pt x="47" y="54"/>
                  </a:moveTo>
                  <a:lnTo>
                    <a:pt x="41" y="56"/>
                  </a:lnTo>
                  <a:lnTo>
                    <a:pt x="41" y="48"/>
                  </a:lnTo>
                  <a:lnTo>
                    <a:pt x="37" y="57"/>
                  </a:lnTo>
                  <a:lnTo>
                    <a:pt x="29" y="52"/>
                  </a:lnTo>
                  <a:lnTo>
                    <a:pt x="33" y="56"/>
                  </a:lnTo>
                  <a:lnTo>
                    <a:pt x="29" y="56"/>
                  </a:lnTo>
                  <a:lnTo>
                    <a:pt x="31" y="59"/>
                  </a:lnTo>
                  <a:lnTo>
                    <a:pt x="27" y="61"/>
                  </a:lnTo>
                  <a:lnTo>
                    <a:pt x="27" y="57"/>
                  </a:lnTo>
                  <a:lnTo>
                    <a:pt x="20" y="59"/>
                  </a:lnTo>
                  <a:lnTo>
                    <a:pt x="22" y="63"/>
                  </a:lnTo>
                  <a:lnTo>
                    <a:pt x="6" y="63"/>
                  </a:lnTo>
                  <a:lnTo>
                    <a:pt x="0" y="59"/>
                  </a:lnTo>
                  <a:lnTo>
                    <a:pt x="25" y="54"/>
                  </a:lnTo>
                  <a:lnTo>
                    <a:pt x="20" y="50"/>
                  </a:lnTo>
                  <a:lnTo>
                    <a:pt x="33" y="46"/>
                  </a:lnTo>
                  <a:lnTo>
                    <a:pt x="31" y="44"/>
                  </a:lnTo>
                  <a:lnTo>
                    <a:pt x="14" y="48"/>
                  </a:lnTo>
                  <a:lnTo>
                    <a:pt x="16" y="42"/>
                  </a:lnTo>
                  <a:lnTo>
                    <a:pt x="25" y="42"/>
                  </a:lnTo>
                  <a:lnTo>
                    <a:pt x="8" y="27"/>
                  </a:lnTo>
                  <a:lnTo>
                    <a:pt x="6" y="31"/>
                  </a:lnTo>
                  <a:lnTo>
                    <a:pt x="8" y="34"/>
                  </a:lnTo>
                  <a:lnTo>
                    <a:pt x="16" y="34"/>
                  </a:lnTo>
                  <a:lnTo>
                    <a:pt x="20" y="38"/>
                  </a:lnTo>
                  <a:lnTo>
                    <a:pt x="10" y="46"/>
                  </a:lnTo>
                  <a:lnTo>
                    <a:pt x="4" y="46"/>
                  </a:lnTo>
                  <a:lnTo>
                    <a:pt x="2" y="48"/>
                  </a:lnTo>
                  <a:lnTo>
                    <a:pt x="4" y="48"/>
                  </a:lnTo>
                  <a:lnTo>
                    <a:pt x="0" y="50"/>
                  </a:lnTo>
                  <a:lnTo>
                    <a:pt x="4" y="44"/>
                  </a:lnTo>
                  <a:lnTo>
                    <a:pt x="0" y="34"/>
                  </a:lnTo>
                  <a:lnTo>
                    <a:pt x="8" y="25"/>
                  </a:lnTo>
                  <a:lnTo>
                    <a:pt x="10" y="15"/>
                  </a:lnTo>
                  <a:lnTo>
                    <a:pt x="6" y="9"/>
                  </a:lnTo>
                  <a:lnTo>
                    <a:pt x="8" y="9"/>
                  </a:lnTo>
                  <a:lnTo>
                    <a:pt x="8" y="6"/>
                  </a:lnTo>
                  <a:lnTo>
                    <a:pt x="12" y="9"/>
                  </a:lnTo>
                  <a:lnTo>
                    <a:pt x="14" y="4"/>
                  </a:lnTo>
                  <a:lnTo>
                    <a:pt x="25" y="0"/>
                  </a:lnTo>
                  <a:lnTo>
                    <a:pt x="25" y="4"/>
                  </a:lnTo>
                  <a:lnTo>
                    <a:pt x="29" y="0"/>
                  </a:lnTo>
                  <a:lnTo>
                    <a:pt x="31" y="4"/>
                  </a:lnTo>
                  <a:lnTo>
                    <a:pt x="31" y="2"/>
                  </a:lnTo>
                  <a:lnTo>
                    <a:pt x="37" y="0"/>
                  </a:lnTo>
                  <a:lnTo>
                    <a:pt x="43" y="2"/>
                  </a:lnTo>
                  <a:lnTo>
                    <a:pt x="48" y="9"/>
                  </a:lnTo>
                  <a:lnTo>
                    <a:pt x="47" y="13"/>
                  </a:lnTo>
                  <a:lnTo>
                    <a:pt x="41" y="11"/>
                  </a:lnTo>
                  <a:lnTo>
                    <a:pt x="47" y="15"/>
                  </a:lnTo>
                  <a:lnTo>
                    <a:pt x="41" y="27"/>
                  </a:lnTo>
                  <a:lnTo>
                    <a:pt x="43" y="40"/>
                  </a:lnTo>
                  <a:lnTo>
                    <a:pt x="43" y="29"/>
                  </a:lnTo>
                  <a:lnTo>
                    <a:pt x="50" y="17"/>
                  </a:lnTo>
                  <a:lnTo>
                    <a:pt x="54" y="23"/>
                  </a:lnTo>
                  <a:lnTo>
                    <a:pt x="52" y="11"/>
                  </a:lnTo>
                  <a:lnTo>
                    <a:pt x="62" y="21"/>
                  </a:lnTo>
                  <a:lnTo>
                    <a:pt x="54" y="8"/>
                  </a:lnTo>
                  <a:lnTo>
                    <a:pt x="60" y="0"/>
                  </a:lnTo>
                  <a:lnTo>
                    <a:pt x="72" y="2"/>
                  </a:lnTo>
                  <a:lnTo>
                    <a:pt x="64" y="23"/>
                  </a:lnTo>
                  <a:lnTo>
                    <a:pt x="68" y="15"/>
                  </a:lnTo>
                  <a:lnTo>
                    <a:pt x="70" y="19"/>
                  </a:lnTo>
                  <a:lnTo>
                    <a:pt x="72" y="13"/>
                  </a:lnTo>
                  <a:lnTo>
                    <a:pt x="75" y="21"/>
                  </a:lnTo>
                  <a:lnTo>
                    <a:pt x="75" y="9"/>
                  </a:lnTo>
                  <a:lnTo>
                    <a:pt x="81" y="19"/>
                  </a:lnTo>
                  <a:lnTo>
                    <a:pt x="79" y="25"/>
                  </a:lnTo>
                  <a:lnTo>
                    <a:pt x="85" y="11"/>
                  </a:lnTo>
                  <a:lnTo>
                    <a:pt x="89" y="21"/>
                  </a:lnTo>
                  <a:lnTo>
                    <a:pt x="89" y="6"/>
                  </a:lnTo>
                  <a:lnTo>
                    <a:pt x="100" y="21"/>
                  </a:lnTo>
                  <a:lnTo>
                    <a:pt x="93" y="25"/>
                  </a:lnTo>
                  <a:lnTo>
                    <a:pt x="89" y="32"/>
                  </a:lnTo>
                  <a:lnTo>
                    <a:pt x="96" y="25"/>
                  </a:lnTo>
                  <a:lnTo>
                    <a:pt x="104" y="31"/>
                  </a:lnTo>
                  <a:lnTo>
                    <a:pt x="108" y="27"/>
                  </a:lnTo>
                  <a:lnTo>
                    <a:pt x="112" y="40"/>
                  </a:lnTo>
                  <a:lnTo>
                    <a:pt x="98" y="42"/>
                  </a:lnTo>
                  <a:lnTo>
                    <a:pt x="104" y="42"/>
                  </a:lnTo>
                  <a:lnTo>
                    <a:pt x="98" y="46"/>
                  </a:lnTo>
                  <a:lnTo>
                    <a:pt x="104" y="46"/>
                  </a:lnTo>
                  <a:lnTo>
                    <a:pt x="98" y="50"/>
                  </a:lnTo>
                  <a:lnTo>
                    <a:pt x="108" y="57"/>
                  </a:lnTo>
                  <a:lnTo>
                    <a:pt x="93" y="63"/>
                  </a:lnTo>
                  <a:lnTo>
                    <a:pt x="77" y="42"/>
                  </a:lnTo>
                  <a:lnTo>
                    <a:pt x="77" y="46"/>
                  </a:lnTo>
                  <a:lnTo>
                    <a:pt x="70" y="46"/>
                  </a:lnTo>
                  <a:lnTo>
                    <a:pt x="79" y="50"/>
                  </a:lnTo>
                  <a:lnTo>
                    <a:pt x="83" y="59"/>
                  </a:lnTo>
                  <a:lnTo>
                    <a:pt x="79" y="63"/>
                  </a:lnTo>
                  <a:lnTo>
                    <a:pt x="70" y="61"/>
                  </a:lnTo>
                  <a:lnTo>
                    <a:pt x="72" y="56"/>
                  </a:lnTo>
                  <a:lnTo>
                    <a:pt x="62" y="48"/>
                  </a:lnTo>
                  <a:lnTo>
                    <a:pt x="60" y="50"/>
                  </a:lnTo>
                  <a:lnTo>
                    <a:pt x="66" y="59"/>
                  </a:lnTo>
                  <a:lnTo>
                    <a:pt x="48" y="50"/>
                  </a:lnTo>
                  <a:lnTo>
                    <a:pt x="47" y="54"/>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7" name="Freeform 75"/>
            <p:cNvSpPr>
              <a:spLocks/>
            </p:cNvSpPr>
            <p:nvPr/>
          </p:nvSpPr>
          <p:spPr bwMode="auto">
            <a:xfrm>
              <a:off x="-3414" y="1018"/>
              <a:ext cx="35" cy="108"/>
            </a:xfrm>
            <a:custGeom>
              <a:avLst/>
              <a:gdLst>
                <a:gd name="T0" fmla="*/ 6 w 35"/>
                <a:gd name="T1" fmla="*/ 108 h 108"/>
                <a:gd name="T2" fmla="*/ 4 w 35"/>
                <a:gd name="T3" fmla="*/ 75 h 108"/>
                <a:gd name="T4" fmla="*/ 16 w 35"/>
                <a:gd name="T5" fmla="*/ 69 h 108"/>
                <a:gd name="T6" fmla="*/ 10 w 35"/>
                <a:gd name="T7" fmla="*/ 71 h 108"/>
                <a:gd name="T8" fmla="*/ 14 w 35"/>
                <a:gd name="T9" fmla="*/ 65 h 108"/>
                <a:gd name="T10" fmla="*/ 12 w 35"/>
                <a:gd name="T11" fmla="*/ 64 h 108"/>
                <a:gd name="T12" fmla="*/ 2 w 35"/>
                <a:gd name="T13" fmla="*/ 69 h 108"/>
                <a:gd name="T14" fmla="*/ 4 w 35"/>
                <a:gd name="T15" fmla="*/ 65 h 108"/>
                <a:gd name="T16" fmla="*/ 14 w 35"/>
                <a:gd name="T17" fmla="*/ 62 h 108"/>
                <a:gd name="T18" fmla="*/ 2 w 35"/>
                <a:gd name="T19" fmla="*/ 64 h 108"/>
                <a:gd name="T20" fmla="*/ 10 w 35"/>
                <a:gd name="T21" fmla="*/ 54 h 108"/>
                <a:gd name="T22" fmla="*/ 4 w 35"/>
                <a:gd name="T23" fmla="*/ 54 h 108"/>
                <a:gd name="T24" fmla="*/ 0 w 35"/>
                <a:gd name="T25" fmla="*/ 48 h 108"/>
                <a:gd name="T26" fmla="*/ 6 w 35"/>
                <a:gd name="T27" fmla="*/ 46 h 108"/>
                <a:gd name="T28" fmla="*/ 6 w 35"/>
                <a:gd name="T29" fmla="*/ 40 h 108"/>
                <a:gd name="T30" fmla="*/ 16 w 35"/>
                <a:gd name="T31" fmla="*/ 39 h 108"/>
                <a:gd name="T32" fmla="*/ 10 w 35"/>
                <a:gd name="T33" fmla="*/ 31 h 108"/>
                <a:gd name="T34" fmla="*/ 12 w 35"/>
                <a:gd name="T35" fmla="*/ 27 h 108"/>
                <a:gd name="T36" fmla="*/ 16 w 35"/>
                <a:gd name="T37" fmla="*/ 27 h 108"/>
                <a:gd name="T38" fmla="*/ 10 w 35"/>
                <a:gd name="T39" fmla="*/ 27 h 108"/>
                <a:gd name="T40" fmla="*/ 16 w 35"/>
                <a:gd name="T41" fmla="*/ 21 h 108"/>
                <a:gd name="T42" fmla="*/ 8 w 35"/>
                <a:gd name="T43" fmla="*/ 17 h 108"/>
                <a:gd name="T44" fmla="*/ 6 w 35"/>
                <a:gd name="T45" fmla="*/ 8 h 108"/>
                <a:gd name="T46" fmla="*/ 16 w 35"/>
                <a:gd name="T47" fmla="*/ 12 h 108"/>
                <a:gd name="T48" fmla="*/ 12 w 35"/>
                <a:gd name="T49" fmla="*/ 6 h 108"/>
                <a:gd name="T50" fmla="*/ 16 w 35"/>
                <a:gd name="T51" fmla="*/ 4 h 108"/>
                <a:gd name="T52" fmla="*/ 18 w 35"/>
                <a:gd name="T53" fmla="*/ 0 h 108"/>
                <a:gd name="T54" fmla="*/ 27 w 35"/>
                <a:gd name="T55" fmla="*/ 2 h 108"/>
                <a:gd name="T56" fmla="*/ 27 w 35"/>
                <a:gd name="T57" fmla="*/ 4 h 108"/>
                <a:gd name="T58" fmla="*/ 20 w 35"/>
                <a:gd name="T59" fmla="*/ 6 h 108"/>
                <a:gd name="T60" fmla="*/ 31 w 35"/>
                <a:gd name="T61" fmla="*/ 8 h 108"/>
                <a:gd name="T62" fmla="*/ 27 w 35"/>
                <a:gd name="T63" fmla="*/ 12 h 108"/>
                <a:gd name="T64" fmla="*/ 35 w 35"/>
                <a:gd name="T65" fmla="*/ 16 h 108"/>
                <a:gd name="T66" fmla="*/ 35 w 35"/>
                <a:gd name="T67" fmla="*/ 23 h 108"/>
                <a:gd name="T68" fmla="*/ 33 w 35"/>
                <a:gd name="T69" fmla="*/ 19 h 108"/>
                <a:gd name="T70" fmla="*/ 33 w 35"/>
                <a:gd name="T71" fmla="*/ 23 h 108"/>
                <a:gd name="T72" fmla="*/ 31 w 35"/>
                <a:gd name="T73" fmla="*/ 23 h 108"/>
                <a:gd name="T74" fmla="*/ 35 w 35"/>
                <a:gd name="T75" fmla="*/ 29 h 108"/>
                <a:gd name="T76" fmla="*/ 25 w 35"/>
                <a:gd name="T77" fmla="*/ 71 h 108"/>
                <a:gd name="T78" fmla="*/ 6 w 35"/>
                <a:gd name="T79" fmla="*/ 108 h 10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5"/>
                <a:gd name="T121" fmla="*/ 0 h 108"/>
                <a:gd name="T122" fmla="*/ 35 w 35"/>
                <a:gd name="T123" fmla="*/ 108 h 10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5" h="108">
                  <a:moveTo>
                    <a:pt x="6" y="108"/>
                  </a:moveTo>
                  <a:lnTo>
                    <a:pt x="4" y="75"/>
                  </a:lnTo>
                  <a:lnTo>
                    <a:pt x="16" y="69"/>
                  </a:lnTo>
                  <a:lnTo>
                    <a:pt x="10" y="71"/>
                  </a:lnTo>
                  <a:lnTo>
                    <a:pt x="14" y="65"/>
                  </a:lnTo>
                  <a:lnTo>
                    <a:pt x="12" y="64"/>
                  </a:lnTo>
                  <a:lnTo>
                    <a:pt x="2" y="69"/>
                  </a:lnTo>
                  <a:lnTo>
                    <a:pt x="4" y="65"/>
                  </a:lnTo>
                  <a:lnTo>
                    <a:pt x="14" y="62"/>
                  </a:lnTo>
                  <a:lnTo>
                    <a:pt x="2" y="64"/>
                  </a:lnTo>
                  <a:lnTo>
                    <a:pt x="10" y="54"/>
                  </a:lnTo>
                  <a:lnTo>
                    <a:pt x="4" y="54"/>
                  </a:lnTo>
                  <a:lnTo>
                    <a:pt x="0" y="48"/>
                  </a:lnTo>
                  <a:lnTo>
                    <a:pt x="6" y="46"/>
                  </a:lnTo>
                  <a:lnTo>
                    <a:pt x="6" y="40"/>
                  </a:lnTo>
                  <a:lnTo>
                    <a:pt x="16" y="39"/>
                  </a:lnTo>
                  <a:lnTo>
                    <a:pt x="10" y="31"/>
                  </a:lnTo>
                  <a:lnTo>
                    <a:pt x="12" y="27"/>
                  </a:lnTo>
                  <a:lnTo>
                    <a:pt x="16" y="27"/>
                  </a:lnTo>
                  <a:lnTo>
                    <a:pt x="10" y="27"/>
                  </a:lnTo>
                  <a:lnTo>
                    <a:pt x="16" y="21"/>
                  </a:lnTo>
                  <a:lnTo>
                    <a:pt x="8" y="17"/>
                  </a:lnTo>
                  <a:lnTo>
                    <a:pt x="6" y="8"/>
                  </a:lnTo>
                  <a:lnTo>
                    <a:pt x="16" y="12"/>
                  </a:lnTo>
                  <a:lnTo>
                    <a:pt x="12" y="6"/>
                  </a:lnTo>
                  <a:lnTo>
                    <a:pt x="16" y="4"/>
                  </a:lnTo>
                  <a:lnTo>
                    <a:pt x="18" y="0"/>
                  </a:lnTo>
                  <a:lnTo>
                    <a:pt x="27" y="2"/>
                  </a:lnTo>
                  <a:lnTo>
                    <a:pt x="27" y="4"/>
                  </a:lnTo>
                  <a:lnTo>
                    <a:pt x="20" y="6"/>
                  </a:lnTo>
                  <a:lnTo>
                    <a:pt x="31" y="8"/>
                  </a:lnTo>
                  <a:lnTo>
                    <a:pt x="27" y="12"/>
                  </a:lnTo>
                  <a:lnTo>
                    <a:pt x="35" y="16"/>
                  </a:lnTo>
                  <a:lnTo>
                    <a:pt x="35" y="23"/>
                  </a:lnTo>
                  <a:lnTo>
                    <a:pt x="33" y="19"/>
                  </a:lnTo>
                  <a:lnTo>
                    <a:pt x="33" y="23"/>
                  </a:lnTo>
                  <a:lnTo>
                    <a:pt x="31" y="23"/>
                  </a:lnTo>
                  <a:lnTo>
                    <a:pt x="35" y="29"/>
                  </a:lnTo>
                  <a:lnTo>
                    <a:pt x="25" y="71"/>
                  </a:lnTo>
                  <a:lnTo>
                    <a:pt x="6" y="108"/>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8" name="Freeform 76"/>
            <p:cNvSpPr>
              <a:spLocks/>
            </p:cNvSpPr>
            <p:nvPr/>
          </p:nvSpPr>
          <p:spPr bwMode="auto">
            <a:xfrm>
              <a:off x="-3425" y="1024"/>
              <a:ext cx="19" cy="27"/>
            </a:xfrm>
            <a:custGeom>
              <a:avLst/>
              <a:gdLst>
                <a:gd name="T0" fmla="*/ 15 w 19"/>
                <a:gd name="T1" fmla="*/ 4 h 27"/>
                <a:gd name="T2" fmla="*/ 19 w 19"/>
                <a:gd name="T3" fmla="*/ 11 h 27"/>
                <a:gd name="T4" fmla="*/ 15 w 19"/>
                <a:gd name="T5" fmla="*/ 11 h 27"/>
                <a:gd name="T6" fmla="*/ 15 w 19"/>
                <a:gd name="T7" fmla="*/ 19 h 27"/>
                <a:gd name="T8" fmla="*/ 8 w 19"/>
                <a:gd name="T9" fmla="*/ 27 h 27"/>
                <a:gd name="T10" fmla="*/ 0 w 19"/>
                <a:gd name="T11" fmla="*/ 23 h 27"/>
                <a:gd name="T12" fmla="*/ 4 w 19"/>
                <a:gd name="T13" fmla="*/ 17 h 27"/>
                <a:gd name="T14" fmla="*/ 11 w 19"/>
                <a:gd name="T15" fmla="*/ 13 h 27"/>
                <a:gd name="T16" fmla="*/ 8 w 19"/>
                <a:gd name="T17" fmla="*/ 11 h 27"/>
                <a:gd name="T18" fmla="*/ 11 w 19"/>
                <a:gd name="T19" fmla="*/ 0 h 27"/>
                <a:gd name="T20" fmla="*/ 15 w 19"/>
                <a:gd name="T21" fmla="*/ 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7"/>
                <a:gd name="T35" fmla="*/ 19 w 19"/>
                <a:gd name="T36" fmla="*/ 27 h 2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7">
                  <a:moveTo>
                    <a:pt x="15" y="4"/>
                  </a:moveTo>
                  <a:lnTo>
                    <a:pt x="19" y="11"/>
                  </a:lnTo>
                  <a:lnTo>
                    <a:pt x="15" y="11"/>
                  </a:lnTo>
                  <a:lnTo>
                    <a:pt x="15" y="19"/>
                  </a:lnTo>
                  <a:lnTo>
                    <a:pt x="8" y="27"/>
                  </a:lnTo>
                  <a:lnTo>
                    <a:pt x="0" y="23"/>
                  </a:lnTo>
                  <a:lnTo>
                    <a:pt x="4" y="17"/>
                  </a:lnTo>
                  <a:lnTo>
                    <a:pt x="11" y="13"/>
                  </a:lnTo>
                  <a:lnTo>
                    <a:pt x="8" y="11"/>
                  </a:lnTo>
                  <a:lnTo>
                    <a:pt x="11" y="0"/>
                  </a:lnTo>
                  <a:lnTo>
                    <a:pt x="15" y="4"/>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79" name="Freeform 77"/>
            <p:cNvSpPr>
              <a:spLocks/>
            </p:cNvSpPr>
            <p:nvPr/>
          </p:nvSpPr>
          <p:spPr bwMode="auto">
            <a:xfrm>
              <a:off x="-3360" y="1076"/>
              <a:ext cx="41" cy="57"/>
            </a:xfrm>
            <a:custGeom>
              <a:avLst/>
              <a:gdLst>
                <a:gd name="T0" fmla="*/ 41 w 41"/>
                <a:gd name="T1" fmla="*/ 23 h 57"/>
                <a:gd name="T2" fmla="*/ 41 w 41"/>
                <a:gd name="T3" fmla="*/ 32 h 57"/>
                <a:gd name="T4" fmla="*/ 37 w 41"/>
                <a:gd name="T5" fmla="*/ 34 h 57"/>
                <a:gd name="T6" fmla="*/ 35 w 41"/>
                <a:gd name="T7" fmla="*/ 48 h 57"/>
                <a:gd name="T8" fmla="*/ 29 w 41"/>
                <a:gd name="T9" fmla="*/ 50 h 57"/>
                <a:gd name="T10" fmla="*/ 25 w 41"/>
                <a:gd name="T11" fmla="*/ 27 h 57"/>
                <a:gd name="T12" fmla="*/ 23 w 41"/>
                <a:gd name="T13" fmla="*/ 34 h 57"/>
                <a:gd name="T14" fmla="*/ 25 w 41"/>
                <a:gd name="T15" fmla="*/ 38 h 57"/>
                <a:gd name="T16" fmla="*/ 21 w 41"/>
                <a:gd name="T17" fmla="*/ 44 h 57"/>
                <a:gd name="T18" fmla="*/ 27 w 41"/>
                <a:gd name="T19" fmla="*/ 46 h 57"/>
                <a:gd name="T20" fmla="*/ 23 w 41"/>
                <a:gd name="T21" fmla="*/ 46 h 57"/>
                <a:gd name="T22" fmla="*/ 25 w 41"/>
                <a:gd name="T23" fmla="*/ 54 h 57"/>
                <a:gd name="T24" fmla="*/ 19 w 41"/>
                <a:gd name="T25" fmla="*/ 57 h 57"/>
                <a:gd name="T26" fmla="*/ 10 w 41"/>
                <a:gd name="T27" fmla="*/ 50 h 57"/>
                <a:gd name="T28" fmla="*/ 10 w 41"/>
                <a:gd name="T29" fmla="*/ 52 h 57"/>
                <a:gd name="T30" fmla="*/ 2 w 41"/>
                <a:gd name="T31" fmla="*/ 52 h 57"/>
                <a:gd name="T32" fmla="*/ 0 w 41"/>
                <a:gd name="T33" fmla="*/ 50 h 57"/>
                <a:gd name="T34" fmla="*/ 4 w 41"/>
                <a:gd name="T35" fmla="*/ 40 h 57"/>
                <a:gd name="T36" fmla="*/ 2 w 41"/>
                <a:gd name="T37" fmla="*/ 40 h 57"/>
                <a:gd name="T38" fmla="*/ 6 w 41"/>
                <a:gd name="T39" fmla="*/ 38 h 57"/>
                <a:gd name="T40" fmla="*/ 6 w 41"/>
                <a:gd name="T41" fmla="*/ 32 h 57"/>
                <a:gd name="T42" fmla="*/ 14 w 41"/>
                <a:gd name="T43" fmla="*/ 19 h 57"/>
                <a:gd name="T44" fmla="*/ 8 w 41"/>
                <a:gd name="T45" fmla="*/ 23 h 57"/>
                <a:gd name="T46" fmla="*/ 6 w 41"/>
                <a:gd name="T47" fmla="*/ 13 h 57"/>
                <a:gd name="T48" fmla="*/ 12 w 41"/>
                <a:gd name="T49" fmla="*/ 15 h 57"/>
                <a:gd name="T50" fmla="*/ 4 w 41"/>
                <a:gd name="T51" fmla="*/ 2 h 57"/>
                <a:gd name="T52" fmla="*/ 12 w 41"/>
                <a:gd name="T53" fmla="*/ 0 h 57"/>
                <a:gd name="T54" fmla="*/ 31 w 41"/>
                <a:gd name="T55" fmla="*/ 15 h 57"/>
                <a:gd name="T56" fmla="*/ 31 w 41"/>
                <a:gd name="T57" fmla="*/ 23 h 57"/>
                <a:gd name="T58" fmla="*/ 33 w 41"/>
                <a:gd name="T59" fmla="*/ 15 h 57"/>
                <a:gd name="T60" fmla="*/ 41 w 41"/>
                <a:gd name="T61" fmla="*/ 23 h 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
                <a:gd name="T94" fmla="*/ 0 h 57"/>
                <a:gd name="T95" fmla="*/ 41 w 41"/>
                <a:gd name="T96" fmla="*/ 57 h 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 h="57">
                  <a:moveTo>
                    <a:pt x="41" y="23"/>
                  </a:moveTo>
                  <a:lnTo>
                    <a:pt x="41" y="32"/>
                  </a:lnTo>
                  <a:lnTo>
                    <a:pt x="37" y="34"/>
                  </a:lnTo>
                  <a:lnTo>
                    <a:pt x="35" y="48"/>
                  </a:lnTo>
                  <a:lnTo>
                    <a:pt x="29" y="50"/>
                  </a:lnTo>
                  <a:lnTo>
                    <a:pt x="25" y="27"/>
                  </a:lnTo>
                  <a:lnTo>
                    <a:pt x="23" y="34"/>
                  </a:lnTo>
                  <a:lnTo>
                    <a:pt x="25" y="38"/>
                  </a:lnTo>
                  <a:lnTo>
                    <a:pt x="21" y="44"/>
                  </a:lnTo>
                  <a:lnTo>
                    <a:pt x="27" y="46"/>
                  </a:lnTo>
                  <a:lnTo>
                    <a:pt x="23" y="46"/>
                  </a:lnTo>
                  <a:lnTo>
                    <a:pt x="25" y="54"/>
                  </a:lnTo>
                  <a:lnTo>
                    <a:pt x="19" y="57"/>
                  </a:lnTo>
                  <a:lnTo>
                    <a:pt x="10" y="50"/>
                  </a:lnTo>
                  <a:lnTo>
                    <a:pt x="10" y="52"/>
                  </a:lnTo>
                  <a:lnTo>
                    <a:pt x="2" y="52"/>
                  </a:lnTo>
                  <a:lnTo>
                    <a:pt x="0" y="50"/>
                  </a:lnTo>
                  <a:lnTo>
                    <a:pt x="4" y="40"/>
                  </a:lnTo>
                  <a:lnTo>
                    <a:pt x="2" y="40"/>
                  </a:lnTo>
                  <a:lnTo>
                    <a:pt x="6" y="38"/>
                  </a:lnTo>
                  <a:lnTo>
                    <a:pt x="6" y="32"/>
                  </a:lnTo>
                  <a:lnTo>
                    <a:pt x="14" y="19"/>
                  </a:lnTo>
                  <a:lnTo>
                    <a:pt x="8" y="23"/>
                  </a:lnTo>
                  <a:lnTo>
                    <a:pt x="6" y="13"/>
                  </a:lnTo>
                  <a:lnTo>
                    <a:pt x="12" y="15"/>
                  </a:lnTo>
                  <a:lnTo>
                    <a:pt x="4" y="2"/>
                  </a:lnTo>
                  <a:lnTo>
                    <a:pt x="12" y="0"/>
                  </a:lnTo>
                  <a:lnTo>
                    <a:pt x="31" y="15"/>
                  </a:lnTo>
                  <a:lnTo>
                    <a:pt x="31" y="23"/>
                  </a:lnTo>
                  <a:lnTo>
                    <a:pt x="33" y="15"/>
                  </a:lnTo>
                  <a:lnTo>
                    <a:pt x="41" y="23"/>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0" name="Freeform 78"/>
            <p:cNvSpPr>
              <a:spLocks/>
            </p:cNvSpPr>
            <p:nvPr/>
          </p:nvSpPr>
          <p:spPr bwMode="auto">
            <a:xfrm>
              <a:off x="-3394" y="1080"/>
              <a:ext cx="42" cy="67"/>
            </a:xfrm>
            <a:custGeom>
              <a:avLst/>
              <a:gdLst>
                <a:gd name="T0" fmla="*/ 11 w 42"/>
                <a:gd name="T1" fmla="*/ 65 h 67"/>
                <a:gd name="T2" fmla="*/ 9 w 42"/>
                <a:gd name="T3" fmla="*/ 61 h 67"/>
                <a:gd name="T4" fmla="*/ 15 w 42"/>
                <a:gd name="T5" fmla="*/ 48 h 67"/>
                <a:gd name="T6" fmla="*/ 7 w 42"/>
                <a:gd name="T7" fmla="*/ 55 h 67"/>
                <a:gd name="T8" fmla="*/ 5 w 42"/>
                <a:gd name="T9" fmla="*/ 53 h 67"/>
                <a:gd name="T10" fmla="*/ 7 w 42"/>
                <a:gd name="T11" fmla="*/ 59 h 67"/>
                <a:gd name="T12" fmla="*/ 2 w 42"/>
                <a:gd name="T13" fmla="*/ 67 h 67"/>
                <a:gd name="T14" fmla="*/ 0 w 42"/>
                <a:gd name="T15" fmla="*/ 61 h 67"/>
                <a:gd name="T16" fmla="*/ 4 w 42"/>
                <a:gd name="T17" fmla="*/ 55 h 67"/>
                <a:gd name="T18" fmla="*/ 5 w 42"/>
                <a:gd name="T19" fmla="*/ 48 h 67"/>
                <a:gd name="T20" fmla="*/ 9 w 42"/>
                <a:gd name="T21" fmla="*/ 46 h 67"/>
                <a:gd name="T22" fmla="*/ 5 w 42"/>
                <a:gd name="T23" fmla="*/ 44 h 67"/>
                <a:gd name="T24" fmla="*/ 7 w 42"/>
                <a:gd name="T25" fmla="*/ 40 h 67"/>
                <a:gd name="T26" fmla="*/ 13 w 42"/>
                <a:gd name="T27" fmla="*/ 36 h 67"/>
                <a:gd name="T28" fmla="*/ 13 w 42"/>
                <a:gd name="T29" fmla="*/ 42 h 67"/>
                <a:gd name="T30" fmla="*/ 15 w 42"/>
                <a:gd name="T31" fmla="*/ 40 h 67"/>
                <a:gd name="T32" fmla="*/ 17 w 42"/>
                <a:gd name="T33" fmla="*/ 44 h 67"/>
                <a:gd name="T34" fmla="*/ 21 w 42"/>
                <a:gd name="T35" fmla="*/ 36 h 67"/>
                <a:gd name="T36" fmla="*/ 23 w 42"/>
                <a:gd name="T37" fmla="*/ 30 h 67"/>
                <a:gd name="T38" fmla="*/ 17 w 42"/>
                <a:gd name="T39" fmla="*/ 34 h 67"/>
                <a:gd name="T40" fmla="*/ 13 w 42"/>
                <a:gd name="T41" fmla="*/ 25 h 67"/>
                <a:gd name="T42" fmla="*/ 25 w 42"/>
                <a:gd name="T43" fmla="*/ 23 h 67"/>
                <a:gd name="T44" fmla="*/ 17 w 42"/>
                <a:gd name="T45" fmla="*/ 23 h 67"/>
                <a:gd name="T46" fmla="*/ 21 w 42"/>
                <a:gd name="T47" fmla="*/ 17 h 67"/>
                <a:gd name="T48" fmla="*/ 15 w 42"/>
                <a:gd name="T49" fmla="*/ 19 h 67"/>
                <a:gd name="T50" fmla="*/ 15 w 42"/>
                <a:gd name="T51" fmla="*/ 13 h 67"/>
                <a:gd name="T52" fmla="*/ 19 w 42"/>
                <a:gd name="T53" fmla="*/ 3 h 67"/>
                <a:gd name="T54" fmla="*/ 23 w 42"/>
                <a:gd name="T55" fmla="*/ 9 h 67"/>
                <a:gd name="T56" fmla="*/ 23 w 42"/>
                <a:gd name="T57" fmla="*/ 2 h 67"/>
                <a:gd name="T58" fmla="*/ 30 w 42"/>
                <a:gd name="T59" fmla="*/ 9 h 67"/>
                <a:gd name="T60" fmla="*/ 27 w 42"/>
                <a:gd name="T61" fmla="*/ 0 h 67"/>
                <a:gd name="T62" fmla="*/ 34 w 42"/>
                <a:gd name="T63" fmla="*/ 9 h 67"/>
                <a:gd name="T64" fmla="*/ 36 w 42"/>
                <a:gd name="T65" fmla="*/ 15 h 67"/>
                <a:gd name="T66" fmla="*/ 32 w 42"/>
                <a:gd name="T67" fmla="*/ 21 h 67"/>
                <a:gd name="T68" fmla="*/ 27 w 42"/>
                <a:gd name="T69" fmla="*/ 25 h 67"/>
                <a:gd name="T70" fmla="*/ 34 w 42"/>
                <a:gd name="T71" fmla="*/ 21 h 67"/>
                <a:gd name="T72" fmla="*/ 38 w 42"/>
                <a:gd name="T73" fmla="*/ 15 h 67"/>
                <a:gd name="T74" fmla="*/ 42 w 42"/>
                <a:gd name="T75" fmla="*/ 21 h 67"/>
                <a:gd name="T76" fmla="*/ 38 w 42"/>
                <a:gd name="T77" fmla="*/ 26 h 67"/>
                <a:gd name="T78" fmla="*/ 38 w 42"/>
                <a:gd name="T79" fmla="*/ 34 h 67"/>
                <a:gd name="T80" fmla="*/ 34 w 42"/>
                <a:gd name="T81" fmla="*/ 36 h 67"/>
                <a:gd name="T82" fmla="*/ 28 w 42"/>
                <a:gd name="T83" fmla="*/ 28 h 67"/>
                <a:gd name="T84" fmla="*/ 30 w 42"/>
                <a:gd name="T85" fmla="*/ 32 h 67"/>
                <a:gd name="T86" fmla="*/ 27 w 42"/>
                <a:gd name="T87" fmla="*/ 36 h 67"/>
                <a:gd name="T88" fmla="*/ 27 w 42"/>
                <a:gd name="T89" fmla="*/ 42 h 67"/>
                <a:gd name="T90" fmla="*/ 25 w 42"/>
                <a:gd name="T91" fmla="*/ 42 h 67"/>
                <a:gd name="T92" fmla="*/ 21 w 42"/>
                <a:gd name="T93" fmla="*/ 53 h 67"/>
                <a:gd name="T94" fmla="*/ 19 w 42"/>
                <a:gd name="T95" fmla="*/ 46 h 67"/>
                <a:gd name="T96" fmla="*/ 15 w 42"/>
                <a:gd name="T97" fmla="*/ 51 h 67"/>
                <a:gd name="T98" fmla="*/ 19 w 42"/>
                <a:gd name="T99" fmla="*/ 55 h 67"/>
                <a:gd name="T100" fmla="*/ 15 w 42"/>
                <a:gd name="T101" fmla="*/ 57 h 67"/>
                <a:gd name="T102" fmla="*/ 11 w 42"/>
                <a:gd name="T103" fmla="*/ 65 h 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2"/>
                <a:gd name="T157" fmla="*/ 0 h 67"/>
                <a:gd name="T158" fmla="*/ 42 w 42"/>
                <a:gd name="T159" fmla="*/ 67 h 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2" h="67">
                  <a:moveTo>
                    <a:pt x="11" y="65"/>
                  </a:moveTo>
                  <a:lnTo>
                    <a:pt x="9" y="61"/>
                  </a:lnTo>
                  <a:lnTo>
                    <a:pt x="15" y="48"/>
                  </a:lnTo>
                  <a:lnTo>
                    <a:pt x="7" y="55"/>
                  </a:lnTo>
                  <a:lnTo>
                    <a:pt x="5" y="53"/>
                  </a:lnTo>
                  <a:lnTo>
                    <a:pt x="7" y="59"/>
                  </a:lnTo>
                  <a:lnTo>
                    <a:pt x="2" y="67"/>
                  </a:lnTo>
                  <a:lnTo>
                    <a:pt x="0" y="61"/>
                  </a:lnTo>
                  <a:lnTo>
                    <a:pt x="4" y="55"/>
                  </a:lnTo>
                  <a:lnTo>
                    <a:pt x="5" y="48"/>
                  </a:lnTo>
                  <a:lnTo>
                    <a:pt x="9" y="46"/>
                  </a:lnTo>
                  <a:lnTo>
                    <a:pt x="5" y="44"/>
                  </a:lnTo>
                  <a:lnTo>
                    <a:pt x="7" y="40"/>
                  </a:lnTo>
                  <a:lnTo>
                    <a:pt x="13" y="36"/>
                  </a:lnTo>
                  <a:lnTo>
                    <a:pt x="13" y="42"/>
                  </a:lnTo>
                  <a:lnTo>
                    <a:pt x="15" y="40"/>
                  </a:lnTo>
                  <a:lnTo>
                    <a:pt x="17" y="44"/>
                  </a:lnTo>
                  <a:lnTo>
                    <a:pt x="21" y="36"/>
                  </a:lnTo>
                  <a:lnTo>
                    <a:pt x="23" y="30"/>
                  </a:lnTo>
                  <a:lnTo>
                    <a:pt x="17" y="34"/>
                  </a:lnTo>
                  <a:lnTo>
                    <a:pt x="13" y="25"/>
                  </a:lnTo>
                  <a:lnTo>
                    <a:pt x="25" y="23"/>
                  </a:lnTo>
                  <a:lnTo>
                    <a:pt x="17" y="23"/>
                  </a:lnTo>
                  <a:lnTo>
                    <a:pt x="21" y="17"/>
                  </a:lnTo>
                  <a:lnTo>
                    <a:pt x="15" y="19"/>
                  </a:lnTo>
                  <a:lnTo>
                    <a:pt x="15" y="13"/>
                  </a:lnTo>
                  <a:lnTo>
                    <a:pt x="19" y="3"/>
                  </a:lnTo>
                  <a:lnTo>
                    <a:pt x="23" y="9"/>
                  </a:lnTo>
                  <a:lnTo>
                    <a:pt x="23" y="2"/>
                  </a:lnTo>
                  <a:lnTo>
                    <a:pt x="30" y="9"/>
                  </a:lnTo>
                  <a:lnTo>
                    <a:pt x="27" y="0"/>
                  </a:lnTo>
                  <a:lnTo>
                    <a:pt x="34" y="9"/>
                  </a:lnTo>
                  <a:lnTo>
                    <a:pt x="36" y="15"/>
                  </a:lnTo>
                  <a:lnTo>
                    <a:pt x="32" y="21"/>
                  </a:lnTo>
                  <a:lnTo>
                    <a:pt x="27" y="25"/>
                  </a:lnTo>
                  <a:lnTo>
                    <a:pt x="34" y="21"/>
                  </a:lnTo>
                  <a:lnTo>
                    <a:pt x="38" y="15"/>
                  </a:lnTo>
                  <a:lnTo>
                    <a:pt x="42" y="21"/>
                  </a:lnTo>
                  <a:lnTo>
                    <a:pt x="38" y="26"/>
                  </a:lnTo>
                  <a:lnTo>
                    <a:pt x="38" y="34"/>
                  </a:lnTo>
                  <a:lnTo>
                    <a:pt x="34" y="36"/>
                  </a:lnTo>
                  <a:lnTo>
                    <a:pt x="28" y="28"/>
                  </a:lnTo>
                  <a:lnTo>
                    <a:pt x="30" y="32"/>
                  </a:lnTo>
                  <a:lnTo>
                    <a:pt x="27" y="36"/>
                  </a:lnTo>
                  <a:lnTo>
                    <a:pt x="27" y="42"/>
                  </a:lnTo>
                  <a:lnTo>
                    <a:pt x="25" y="42"/>
                  </a:lnTo>
                  <a:lnTo>
                    <a:pt x="21" y="53"/>
                  </a:lnTo>
                  <a:lnTo>
                    <a:pt x="19" y="46"/>
                  </a:lnTo>
                  <a:lnTo>
                    <a:pt x="15" y="51"/>
                  </a:lnTo>
                  <a:lnTo>
                    <a:pt x="19" y="55"/>
                  </a:lnTo>
                  <a:lnTo>
                    <a:pt x="15" y="57"/>
                  </a:lnTo>
                  <a:lnTo>
                    <a:pt x="11" y="65"/>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1" name="Freeform 79"/>
            <p:cNvSpPr>
              <a:spLocks/>
            </p:cNvSpPr>
            <p:nvPr/>
          </p:nvSpPr>
          <p:spPr bwMode="auto">
            <a:xfrm>
              <a:off x="-3331" y="1112"/>
              <a:ext cx="19" cy="25"/>
            </a:xfrm>
            <a:custGeom>
              <a:avLst/>
              <a:gdLst>
                <a:gd name="T0" fmla="*/ 15 w 19"/>
                <a:gd name="T1" fmla="*/ 4 h 25"/>
                <a:gd name="T2" fmla="*/ 19 w 19"/>
                <a:gd name="T3" fmla="*/ 23 h 25"/>
                <a:gd name="T4" fmla="*/ 10 w 19"/>
                <a:gd name="T5" fmla="*/ 21 h 25"/>
                <a:gd name="T6" fmla="*/ 10 w 19"/>
                <a:gd name="T7" fmla="*/ 25 h 25"/>
                <a:gd name="T8" fmla="*/ 8 w 19"/>
                <a:gd name="T9" fmla="*/ 25 h 25"/>
                <a:gd name="T10" fmla="*/ 0 w 19"/>
                <a:gd name="T11" fmla="*/ 21 h 25"/>
                <a:gd name="T12" fmla="*/ 2 w 19"/>
                <a:gd name="T13" fmla="*/ 16 h 25"/>
                <a:gd name="T14" fmla="*/ 8 w 19"/>
                <a:gd name="T15" fmla="*/ 14 h 25"/>
                <a:gd name="T16" fmla="*/ 10 w 19"/>
                <a:gd name="T17" fmla="*/ 0 h 25"/>
                <a:gd name="T18" fmla="*/ 15 w 19"/>
                <a:gd name="T19" fmla="*/ 4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5"/>
                <a:gd name="T32" fmla="*/ 19 w 19"/>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5">
                  <a:moveTo>
                    <a:pt x="15" y="4"/>
                  </a:moveTo>
                  <a:lnTo>
                    <a:pt x="19" y="23"/>
                  </a:lnTo>
                  <a:lnTo>
                    <a:pt x="10" y="21"/>
                  </a:lnTo>
                  <a:lnTo>
                    <a:pt x="10" y="25"/>
                  </a:lnTo>
                  <a:lnTo>
                    <a:pt x="8" y="25"/>
                  </a:lnTo>
                  <a:lnTo>
                    <a:pt x="0" y="21"/>
                  </a:lnTo>
                  <a:lnTo>
                    <a:pt x="2" y="16"/>
                  </a:lnTo>
                  <a:lnTo>
                    <a:pt x="8" y="14"/>
                  </a:lnTo>
                  <a:lnTo>
                    <a:pt x="10" y="0"/>
                  </a:lnTo>
                  <a:lnTo>
                    <a:pt x="15" y="4"/>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2" name="Freeform 80"/>
            <p:cNvSpPr>
              <a:spLocks/>
            </p:cNvSpPr>
            <p:nvPr/>
          </p:nvSpPr>
          <p:spPr bwMode="auto">
            <a:xfrm>
              <a:off x="-3314" y="1145"/>
              <a:ext cx="16" cy="31"/>
            </a:xfrm>
            <a:custGeom>
              <a:avLst/>
              <a:gdLst>
                <a:gd name="T0" fmla="*/ 6 w 16"/>
                <a:gd name="T1" fmla="*/ 0 h 31"/>
                <a:gd name="T2" fmla="*/ 10 w 16"/>
                <a:gd name="T3" fmla="*/ 11 h 31"/>
                <a:gd name="T4" fmla="*/ 16 w 16"/>
                <a:gd name="T5" fmla="*/ 15 h 31"/>
                <a:gd name="T6" fmla="*/ 14 w 16"/>
                <a:gd name="T7" fmla="*/ 27 h 31"/>
                <a:gd name="T8" fmla="*/ 6 w 16"/>
                <a:gd name="T9" fmla="*/ 31 h 31"/>
                <a:gd name="T10" fmla="*/ 0 w 16"/>
                <a:gd name="T11" fmla="*/ 19 h 31"/>
                <a:gd name="T12" fmla="*/ 0 w 16"/>
                <a:gd name="T13" fmla="*/ 15 h 31"/>
                <a:gd name="T14" fmla="*/ 6 w 16"/>
                <a:gd name="T15" fmla="*/ 0 h 31"/>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31"/>
                <a:gd name="T26" fmla="*/ 16 w 16"/>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31">
                  <a:moveTo>
                    <a:pt x="6" y="0"/>
                  </a:moveTo>
                  <a:lnTo>
                    <a:pt x="10" y="11"/>
                  </a:lnTo>
                  <a:lnTo>
                    <a:pt x="16" y="15"/>
                  </a:lnTo>
                  <a:lnTo>
                    <a:pt x="14" y="27"/>
                  </a:lnTo>
                  <a:lnTo>
                    <a:pt x="6" y="31"/>
                  </a:lnTo>
                  <a:lnTo>
                    <a:pt x="0" y="19"/>
                  </a:lnTo>
                  <a:lnTo>
                    <a:pt x="0" y="15"/>
                  </a:lnTo>
                  <a:lnTo>
                    <a:pt x="6" y="0"/>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3" name="Freeform 81"/>
            <p:cNvSpPr>
              <a:spLocks/>
            </p:cNvSpPr>
            <p:nvPr/>
          </p:nvSpPr>
          <p:spPr bwMode="auto">
            <a:xfrm>
              <a:off x="-3341" y="1137"/>
              <a:ext cx="20" cy="17"/>
            </a:xfrm>
            <a:custGeom>
              <a:avLst/>
              <a:gdLst>
                <a:gd name="T0" fmla="*/ 18 w 20"/>
                <a:gd name="T1" fmla="*/ 4 h 17"/>
                <a:gd name="T2" fmla="*/ 20 w 20"/>
                <a:gd name="T3" fmla="*/ 10 h 17"/>
                <a:gd name="T4" fmla="*/ 14 w 20"/>
                <a:gd name="T5" fmla="*/ 17 h 17"/>
                <a:gd name="T6" fmla="*/ 6 w 20"/>
                <a:gd name="T7" fmla="*/ 17 h 17"/>
                <a:gd name="T8" fmla="*/ 0 w 20"/>
                <a:gd name="T9" fmla="*/ 6 h 17"/>
                <a:gd name="T10" fmla="*/ 8 w 20"/>
                <a:gd name="T11" fmla="*/ 0 h 17"/>
                <a:gd name="T12" fmla="*/ 18 w 20"/>
                <a:gd name="T13" fmla="*/ 4 h 17"/>
                <a:gd name="T14" fmla="*/ 0 60000 65536"/>
                <a:gd name="T15" fmla="*/ 0 60000 65536"/>
                <a:gd name="T16" fmla="*/ 0 60000 65536"/>
                <a:gd name="T17" fmla="*/ 0 60000 65536"/>
                <a:gd name="T18" fmla="*/ 0 60000 65536"/>
                <a:gd name="T19" fmla="*/ 0 60000 65536"/>
                <a:gd name="T20" fmla="*/ 0 60000 65536"/>
                <a:gd name="T21" fmla="*/ 0 w 20"/>
                <a:gd name="T22" fmla="*/ 0 h 17"/>
                <a:gd name="T23" fmla="*/ 20 w 20"/>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7">
                  <a:moveTo>
                    <a:pt x="18" y="4"/>
                  </a:moveTo>
                  <a:lnTo>
                    <a:pt x="20" y="10"/>
                  </a:lnTo>
                  <a:lnTo>
                    <a:pt x="14" y="17"/>
                  </a:lnTo>
                  <a:lnTo>
                    <a:pt x="6" y="17"/>
                  </a:lnTo>
                  <a:lnTo>
                    <a:pt x="0" y="6"/>
                  </a:lnTo>
                  <a:lnTo>
                    <a:pt x="8" y="0"/>
                  </a:lnTo>
                  <a:lnTo>
                    <a:pt x="18" y="4"/>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4" name="Freeform 82"/>
            <p:cNvSpPr>
              <a:spLocks/>
            </p:cNvSpPr>
            <p:nvPr/>
          </p:nvSpPr>
          <p:spPr bwMode="auto">
            <a:xfrm>
              <a:off x="-3379" y="1131"/>
              <a:ext cx="48" cy="144"/>
            </a:xfrm>
            <a:custGeom>
              <a:avLst/>
              <a:gdLst>
                <a:gd name="T0" fmla="*/ 42 w 48"/>
                <a:gd name="T1" fmla="*/ 89 h 144"/>
                <a:gd name="T2" fmla="*/ 42 w 48"/>
                <a:gd name="T3" fmla="*/ 91 h 144"/>
                <a:gd name="T4" fmla="*/ 44 w 48"/>
                <a:gd name="T5" fmla="*/ 104 h 144"/>
                <a:gd name="T6" fmla="*/ 35 w 48"/>
                <a:gd name="T7" fmla="*/ 106 h 144"/>
                <a:gd name="T8" fmla="*/ 46 w 48"/>
                <a:gd name="T9" fmla="*/ 104 h 144"/>
                <a:gd name="T10" fmla="*/ 42 w 48"/>
                <a:gd name="T11" fmla="*/ 118 h 144"/>
                <a:gd name="T12" fmla="*/ 37 w 48"/>
                <a:gd name="T13" fmla="*/ 120 h 144"/>
                <a:gd name="T14" fmla="*/ 40 w 48"/>
                <a:gd name="T15" fmla="*/ 123 h 144"/>
                <a:gd name="T16" fmla="*/ 37 w 48"/>
                <a:gd name="T17" fmla="*/ 131 h 144"/>
                <a:gd name="T18" fmla="*/ 35 w 48"/>
                <a:gd name="T19" fmla="*/ 139 h 144"/>
                <a:gd name="T20" fmla="*/ 29 w 48"/>
                <a:gd name="T21" fmla="*/ 144 h 144"/>
                <a:gd name="T22" fmla="*/ 25 w 48"/>
                <a:gd name="T23" fmla="*/ 135 h 144"/>
                <a:gd name="T24" fmla="*/ 23 w 48"/>
                <a:gd name="T25" fmla="*/ 131 h 144"/>
                <a:gd name="T26" fmla="*/ 25 w 48"/>
                <a:gd name="T27" fmla="*/ 116 h 144"/>
                <a:gd name="T28" fmla="*/ 21 w 48"/>
                <a:gd name="T29" fmla="*/ 118 h 144"/>
                <a:gd name="T30" fmla="*/ 13 w 48"/>
                <a:gd name="T31" fmla="*/ 116 h 144"/>
                <a:gd name="T32" fmla="*/ 17 w 48"/>
                <a:gd name="T33" fmla="*/ 112 h 144"/>
                <a:gd name="T34" fmla="*/ 21 w 48"/>
                <a:gd name="T35" fmla="*/ 106 h 144"/>
                <a:gd name="T36" fmla="*/ 21 w 48"/>
                <a:gd name="T37" fmla="*/ 102 h 144"/>
                <a:gd name="T38" fmla="*/ 19 w 48"/>
                <a:gd name="T39" fmla="*/ 102 h 144"/>
                <a:gd name="T40" fmla="*/ 13 w 48"/>
                <a:gd name="T41" fmla="*/ 96 h 144"/>
                <a:gd name="T42" fmla="*/ 6 w 48"/>
                <a:gd name="T43" fmla="*/ 93 h 144"/>
                <a:gd name="T44" fmla="*/ 0 w 48"/>
                <a:gd name="T45" fmla="*/ 83 h 144"/>
                <a:gd name="T46" fmla="*/ 4 w 48"/>
                <a:gd name="T47" fmla="*/ 75 h 144"/>
                <a:gd name="T48" fmla="*/ 12 w 48"/>
                <a:gd name="T49" fmla="*/ 79 h 144"/>
                <a:gd name="T50" fmla="*/ 13 w 48"/>
                <a:gd name="T51" fmla="*/ 75 h 144"/>
                <a:gd name="T52" fmla="*/ 13 w 48"/>
                <a:gd name="T53" fmla="*/ 66 h 144"/>
                <a:gd name="T54" fmla="*/ 8 w 48"/>
                <a:gd name="T55" fmla="*/ 62 h 144"/>
                <a:gd name="T56" fmla="*/ 8 w 48"/>
                <a:gd name="T57" fmla="*/ 48 h 144"/>
                <a:gd name="T58" fmla="*/ 21 w 48"/>
                <a:gd name="T59" fmla="*/ 43 h 144"/>
                <a:gd name="T60" fmla="*/ 25 w 48"/>
                <a:gd name="T61" fmla="*/ 22 h 144"/>
                <a:gd name="T62" fmla="*/ 15 w 48"/>
                <a:gd name="T63" fmla="*/ 6 h 144"/>
                <a:gd name="T64" fmla="*/ 17 w 48"/>
                <a:gd name="T65" fmla="*/ 0 h 144"/>
                <a:gd name="T66" fmla="*/ 27 w 48"/>
                <a:gd name="T67" fmla="*/ 12 h 144"/>
                <a:gd name="T68" fmla="*/ 37 w 48"/>
                <a:gd name="T69" fmla="*/ 18 h 144"/>
                <a:gd name="T70" fmla="*/ 29 w 48"/>
                <a:gd name="T71" fmla="*/ 25 h 144"/>
                <a:gd name="T72" fmla="*/ 40 w 48"/>
                <a:gd name="T73" fmla="*/ 43 h 144"/>
                <a:gd name="T74" fmla="*/ 40 w 48"/>
                <a:gd name="T75" fmla="*/ 73 h 144"/>
                <a:gd name="T76" fmla="*/ 44 w 48"/>
                <a:gd name="T77" fmla="*/ 81 h 144"/>
                <a:gd name="T78" fmla="*/ 46 w 48"/>
                <a:gd name="T79" fmla="*/ 89 h 144"/>
                <a:gd name="T80" fmla="*/ 35 w 48"/>
                <a:gd name="T81" fmla="*/ 73 h 144"/>
                <a:gd name="T82" fmla="*/ 27 w 48"/>
                <a:gd name="T83" fmla="*/ 81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
                <a:gd name="T127" fmla="*/ 0 h 144"/>
                <a:gd name="T128" fmla="*/ 48 w 48"/>
                <a:gd name="T129" fmla="*/ 144 h 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 h="144">
                  <a:moveTo>
                    <a:pt x="35" y="81"/>
                  </a:moveTo>
                  <a:lnTo>
                    <a:pt x="42" y="89"/>
                  </a:lnTo>
                  <a:lnTo>
                    <a:pt x="33" y="89"/>
                  </a:lnTo>
                  <a:lnTo>
                    <a:pt x="42" y="91"/>
                  </a:lnTo>
                  <a:lnTo>
                    <a:pt x="44" y="96"/>
                  </a:lnTo>
                  <a:lnTo>
                    <a:pt x="44" y="104"/>
                  </a:lnTo>
                  <a:lnTo>
                    <a:pt x="37" y="102"/>
                  </a:lnTo>
                  <a:lnTo>
                    <a:pt x="35" y="106"/>
                  </a:lnTo>
                  <a:lnTo>
                    <a:pt x="42" y="108"/>
                  </a:lnTo>
                  <a:lnTo>
                    <a:pt x="46" y="104"/>
                  </a:lnTo>
                  <a:lnTo>
                    <a:pt x="48" y="108"/>
                  </a:lnTo>
                  <a:lnTo>
                    <a:pt x="42" y="118"/>
                  </a:lnTo>
                  <a:lnTo>
                    <a:pt x="38" y="116"/>
                  </a:lnTo>
                  <a:lnTo>
                    <a:pt x="37" y="120"/>
                  </a:lnTo>
                  <a:lnTo>
                    <a:pt x="31" y="120"/>
                  </a:lnTo>
                  <a:lnTo>
                    <a:pt x="40" y="123"/>
                  </a:lnTo>
                  <a:lnTo>
                    <a:pt x="38" y="125"/>
                  </a:lnTo>
                  <a:lnTo>
                    <a:pt x="37" y="131"/>
                  </a:lnTo>
                  <a:lnTo>
                    <a:pt x="33" y="131"/>
                  </a:lnTo>
                  <a:lnTo>
                    <a:pt x="35" y="139"/>
                  </a:lnTo>
                  <a:lnTo>
                    <a:pt x="33" y="139"/>
                  </a:lnTo>
                  <a:lnTo>
                    <a:pt x="29" y="144"/>
                  </a:lnTo>
                  <a:lnTo>
                    <a:pt x="19" y="139"/>
                  </a:lnTo>
                  <a:lnTo>
                    <a:pt x="25" y="135"/>
                  </a:lnTo>
                  <a:lnTo>
                    <a:pt x="19" y="131"/>
                  </a:lnTo>
                  <a:lnTo>
                    <a:pt x="23" y="131"/>
                  </a:lnTo>
                  <a:lnTo>
                    <a:pt x="21" y="121"/>
                  </a:lnTo>
                  <a:lnTo>
                    <a:pt x="25" y="116"/>
                  </a:lnTo>
                  <a:lnTo>
                    <a:pt x="17" y="121"/>
                  </a:lnTo>
                  <a:lnTo>
                    <a:pt x="21" y="118"/>
                  </a:lnTo>
                  <a:lnTo>
                    <a:pt x="15" y="120"/>
                  </a:lnTo>
                  <a:lnTo>
                    <a:pt x="13" y="116"/>
                  </a:lnTo>
                  <a:lnTo>
                    <a:pt x="17" y="114"/>
                  </a:lnTo>
                  <a:lnTo>
                    <a:pt x="17" y="112"/>
                  </a:lnTo>
                  <a:lnTo>
                    <a:pt x="21" y="112"/>
                  </a:lnTo>
                  <a:lnTo>
                    <a:pt x="21" y="106"/>
                  </a:lnTo>
                  <a:lnTo>
                    <a:pt x="15" y="108"/>
                  </a:lnTo>
                  <a:lnTo>
                    <a:pt x="21" y="102"/>
                  </a:lnTo>
                  <a:lnTo>
                    <a:pt x="21" y="95"/>
                  </a:lnTo>
                  <a:lnTo>
                    <a:pt x="19" y="102"/>
                  </a:lnTo>
                  <a:lnTo>
                    <a:pt x="17" y="102"/>
                  </a:lnTo>
                  <a:lnTo>
                    <a:pt x="13" y="96"/>
                  </a:lnTo>
                  <a:lnTo>
                    <a:pt x="15" y="91"/>
                  </a:lnTo>
                  <a:lnTo>
                    <a:pt x="6" y="93"/>
                  </a:lnTo>
                  <a:lnTo>
                    <a:pt x="12" y="89"/>
                  </a:lnTo>
                  <a:lnTo>
                    <a:pt x="0" y="83"/>
                  </a:lnTo>
                  <a:lnTo>
                    <a:pt x="0" y="77"/>
                  </a:lnTo>
                  <a:lnTo>
                    <a:pt x="4" y="75"/>
                  </a:lnTo>
                  <a:lnTo>
                    <a:pt x="15" y="85"/>
                  </a:lnTo>
                  <a:lnTo>
                    <a:pt x="12" y="79"/>
                  </a:lnTo>
                  <a:lnTo>
                    <a:pt x="10" y="75"/>
                  </a:lnTo>
                  <a:lnTo>
                    <a:pt x="13" y="75"/>
                  </a:lnTo>
                  <a:lnTo>
                    <a:pt x="10" y="70"/>
                  </a:lnTo>
                  <a:lnTo>
                    <a:pt x="13" y="66"/>
                  </a:lnTo>
                  <a:lnTo>
                    <a:pt x="23" y="64"/>
                  </a:lnTo>
                  <a:lnTo>
                    <a:pt x="8" y="62"/>
                  </a:lnTo>
                  <a:lnTo>
                    <a:pt x="4" y="58"/>
                  </a:lnTo>
                  <a:lnTo>
                    <a:pt x="8" y="48"/>
                  </a:lnTo>
                  <a:lnTo>
                    <a:pt x="13" y="50"/>
                  </a:lnTo>
                  <a:lnTo>
                    <a:pt x="21" y="43"/>
                  </a:lnTo>
                  <a:lnTo>
                    <a:pt x="17" y="39"/>
                  </a:lnTo>
                  <a:lnTo>
                    <a:pt x="25" y="22"/>
                  </a:lnTo>
                  <a:lnTo>
                    <a:pt x="13" y="10"/>
                  </a:lnTo>
                  <a:lnTo>
                    <a:pt x="15" y="6"/>
                  </a:lnTo>
                  <a:lnTo>
                    <a:pt x="17" y="6"/>
                  </a:lnTo>
                  <a:lnTo>
                    <a:pt x="17" y="0"/>
                  </a:lnTo>
                  <a:lnTo>
                    <a:pt x="29" y="8"/>
                  </a:lnTo>
                  <a:lnTo>
                    <a:pt x="27" y="12"/>
                  </a:lnTo>
                  <a:lnTo>
                    <a:pt x="33" y="10"/>
                  </a:lnTo>
                  <a:lnTo>
                    <a:pt x="37" y="18"/>
                  </a:lnTo>
                  <a:lnTo>
                    <a:pt x="35" y="23"/>
                  </a:lnTo>
                  <a:lnTo>
                    <a:pt x="29" y="25"/>
                  </a:lnTo>
                  <a:lnTo>
                    <a:pt x="29" y="31"/>
                  </a:lnTo>
                  <a:lnTo>
                    <a:pt x="40" y="43"/>
                  </a:lnTo>
                  <a:lnTo>
                    <a:pt x="44" y="58"/>
                  </a:lnTo>
                  <a:lnTo>
                    <a:pt x="40" y="73"/>
                  </a:lnTo>
                  <a:lnTo>
                    <a:pt x="44" y="70"/>
                  </a:lnTo>
                  <a:lnTo>
                    <a:pt x="44" y="81"/>
                  </a:lnTo>
                  <a:lnTo>
                    <a:pt x="48" y="87"/>
                  </a:lnTo>
                  <a:lnTo>
                    <a:pt x="46" y="89"/>
                  </a:lnTo>
                  <a:lnTo>
                    <a:pt x="37" y="72"/>
                  </a:lnTo>
                  <a:lnTo>
                    <a:pt x="35" y="73"/>
                  </a:lnTo>
                  <a:lnTo>
                    <a:pt x="35" y="77"/>
                  </a:lnTo>
                  <a:lnTo>
                    <a:pt x="27" y="81"/>
                  </a:lnTo>
                  <a:lnTo>
                    <a:pt x="35" y="81"/>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5" name="Freeform 83"/>
            <p:cNvSpPr>
              <a:spLocks/>
            </p:cNvSpPr>
            <p:nvPr/>
          </p:nvSpPr>
          <p:spPr bwMode="auto">
            <a:xfrm>
              <a:off x="-3333" y="1153"/>
              <a:ext cx="23" cy="34"/>
            </a:xfrm>
            <a:custGeom>
              <a:avLst/>
              <a:gdLst>
                <a:gd name="T0" fmla="*/ 19 w 23"/>
                <a:gd name="T1" fmla="*/ 1 h 34"/>
                <a:gd name="T2" fmla="*/ 15 w 23"/>
                <a:gd name="T3" fmla="*/ 9 h 34"/>
                <a:gd name="T4" fmla="*/ 12 w 23"/>
                <a:gd name="T5" fmla="*/ 11 h 34"/>
                <a:gd name="T6" fmla="*/ 17 w 23"/>
                <a:gd name="T7" fmla="*/ 11 h 34"/>
                <a:gd name="T8" fmla="*/ 23 w 23"/>
                <a:gd name="T9" fmla="*/ 23 h 34"/>
                <a:gd name="T10" fmla="*/ 19 w 23"/>
                <a:gd name="T11" fmla="*/ 23 h 34"/>
                <a:gd name="T12" fmla="*/ 15 w 23"/>
                <a:gd name="T13" fmla="*/ 34 h 34"/>
                <a:gd name="T14" fmla="*/ 15 w 23"/>
                <a:gd name="T15" fmla="*/ 30 h 34"/>
                <a:gd name="T16" fmla="*/ 8 w 23"/>
                <a:gd name="T17" fmla="*/ 32 h 34"/>
                <a:gd name="T18" fmla="*/ 6 w 23"/>
                <a:gd name="T19" fmla="*/ 28 h 34"/>
                <a:gd name="T20" fmla="*/ 10 w 23"/>
                <a:gd name="T21" fmla="*/ 23 h 34"/>
                <a:gd name="T22" fmla="*/ 0 w 23"/>
                <a:gd name="T23" fmla="*/ 17 h 34"/>
                <a:gd name="T24" fmla="*/ 0 w 23"/>
                <a:gd name="T25" fmla="*/ 13 h 34"/>
                <a:gd name="T26" fmla="*/ 4 w 23"/>
                <a:gd name="T27" fmla="*/ 3 h 34"/>
                <a:gd name="T28" fmla="*/ 8 w 23"/>
                <a:gd name="T29" fmla="*/ 5 h 34"/>
                <a:gd name="T30" fmla="*/ 14 w 23"/>
                <a:gd name="T31" fmla="*/ 0 h 34"/>
                <a:gd name="T32" fmla="*/ 19 w 23"/>
                <a:gd name="T33" fmla="*/ 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3"/>
                <a:gd name="T52" fmla="*/ 0 h 34"/>
                <a:gd name="T53" fmla="*/ 23 w 23"/>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3" h="34">
                  <a:moveTo>
                    <a:pt x="19" y="1"/>
                  </a:moveTo>
                  <a:lnTo>
                    <a:pt x="15" y="9"/>
                  </a:lnTo>
                  <a:lnTo>
                    <a:pt x="12" y="11"/>
                  </a:lnTo>
                  <a:lnTo>
                    <a:pt x="17" y="11"/>
                  </a:lnTo>
                  <a:lnTo>
                    <a:pt x="23" y="23"/>
                  </a:lnTo>
                  <a:lnTo>
                    <a:pt x="19" y="23"/>
                  </a:lnTo>
                  <a:lnTo>
                    <a:pt x="15" y="34"/>
                  </a:lnTo>
                  <a:lnTo>
                    <a:pt x="15" y="30"/>
                  </a:lnTo>
                  <a:lnTo>
                    <a:pt x="8" y="32"/>
                  </a:lnTo>
                  <a:lnTo>
                    <a:pt x="6" y="28"/>
                  </a:lnTo>
                  <a:lnTo>
                    <a:pt x="10" y="23"/>
                  </a:lnTo>
                  <a:lnTo>
                    <a:pt x="0" y="17"/>
                  </a:lnTo>
                  <a:lnTo>
                    <a:pt x="0" y="13"/>
                  </a:lnTo>
                  <a:lnTo>
                    <a:pt x="4" y="3"/>
                  </a:lnTo>
                  <a:lnTo>
                    <a:pt x="8" y="5"/>
                  </a:lnTo>
                  <a:lnTo>
                    <a:pt x="14" y="0"/>
                  </a:lnTo>
                  <a:lnTo>
                    <a:pt x="19" y="1"/>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6" name="Freeform 84"/>
            <p:cNvSpPr>
              <a:spLocks/>
            </p:cNvSpPr>
            <p:nvPr/>
          </p:nvSpPr>
          <p:spPr bwMode="auto">
            <a:xfrm>
              <a:off x="-3383" y="1147"/>
              <a:ext cx="27" cy="15"/>
            </a:xfrm>
            <a:custGeom>
              <a:avLst/>
              <a:gdLst>
                <a:gd name="T0" fmla="*/ 27 w 27"/>
                <a:gd name="T1" fmla="*/ 6 h 15"/>
                <a:gd name="T2" fmla="*/ 21 w 27"/>
                <a:gd name="T3" fmla="*/ 15 h 15"/>
                <a:gd name="T4" fmla="*/ 17 w 27"/>
                <a:gd name="T5" fmla="*/ 9 h 15"/>
                <a:gd name="T6" fmla="*/ 8 w 27"/>
                <a:gd name="T7" fmla="*/ 15 h 15"/>
                <a:gd name="T8" fmla="*/ 0 w 27"/>
                <a:gd name="T9" fmla="*/ 11 h 15"/>
                <a:gd name="T10" fmla="*/ 10 w 27"/>
                <a:gd name="T11" fmla="*/ 4 h 15"/>
                <a:gd name="T12" fmla="*/ 17 w 27"/>
                <a:gd name="T13" fmla="*/ 6 h 15"/>
                <a:gd name="T14" fmla="*/ 14 w 27"/>
                <a:gd name="T15" fmla="*/ 0 h 15"/>
                <a:gd name="T16" fmla="*/ 27 w 27"/>
                <a:gd name="T17" fmla="*/ 6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5"/>
                <a:gd name="T29" fmla="*/ 27 w 27"/>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5">
                  <a:moveTo>
                    <a:pt x="27" y="6"/>
                  </a:moveTo>
                  <a:lnTo>
                    <a:pt x="21" y="15"/>
                  </a:lnTo>
                  <a:lnTo>
                    <a:pt x="17" y="9"/>
                  </a:lnTo>
                  <a:lnTo>
                    <a:pt x="8" y="15"/>
                  </a:lnTo>
                  <a:lnTo>
                    <a:pt x="0" y="11"/>
                  </a:lnTo>
                  <a:lnTo>
                    <a:pt x="10" y="4"/>
                  </a:lnTo>
                  <a:lnTo>
                    <a:pt x="17" y="6"/>
                  </a:lnTo>
                  <a:lnTo>
                    <a:pt x="14" y="0"/>
                  </a:lnTo>
                  <a:lnTo>
                    <a:pt x="27" y="6"/>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7" name="Freeform 85"/>
            <p:cNvSpPr>
              <a:spLocks/>
            </p:cNvSpPr>
            <p:nvPr/>
          </p:nvSpPr>
          <p:spPr bwMode="auto">
            <a:xfrm>
              <a:off x="-3319" y="1199"/>
              <a:ext cx="42" cy="57"/>
            </a:xfrm>
            <a:custGeom>
              <a:avLst/>
              <a:gdLst>
                <a:gd name="T0" fmla="*/ 5 w 42"/>
                <a:gd name="T1" fmla="*/ 40 h 57"/>
                <a:gd name="T2" fmla="*/ 0 w 42"/>
                <a:gd name="T3" fmla="*/ 27 h 57"/>
                <a:gd name="T4" fmla="*/ 9 w 42"/>
                <a:gd name="T5" fmla="*/ 25 h 57"/>
                <a:gd name="T6" fmla="*/ 13 w 42"/>
                <a:gd name="T7" fmla="*/ 21 h 57"/>
                <a:gd name="T8" fmla="*/ 9 w 42"/>
                <a:gd name="T9" fmla="*/ 17 h 57"/>
                <a:gd name="T10" fmla="*/ 11 w 42"/>
                <a:gd name="T11" fmla="*/ 13 h 57"/>
                <a:gd name="T12" fmla="*/ 21 w 42"/>
                <a:gd name="T13" fmla="*/ 13 h 57"/>
                <a:gd name="T14" fmla="*/ 13 w 42"/>
                <a:gd name="T15" fmla="*/ 9 h 57"/>
                <a:gd name="T16" fmla="*/ 25 w 42"/>
                <a:gd name="T17" fmla="*/ 9 h 57"/>
                <a:gd name="T18" fmla="*/ 17 w 42"/>
                <a:gd name="T19" fmla="*/ 4 h 57"/>
                <a:gd name="T20" fmla="*/ 26 w 42"/>
                <a:gd name="T21" fmla="*/ 7 h 57"/>
                <a:gd name="T22" fmla="*/ 25 w 42"/>
                <a:gd name="T23" fmla="*/ 0 h 57"/>
                <a:gd name="T24" fmla="*/ 38 w 42"/>
                <a:gd name="T25" fmla="*/ 2 h 57"/>
                <a:gd name="T26" fmla="*/ 42 w 42"/>
                <a:gd name="T27" fmla="*/ 28 h 57"/>
                <a:gd name="T28" fmla="*/ 32 w 42"/>
                <a:gd name="T29" fmla="*/ 46 h 57"/>
                <a:gd name="T30" fmla="*/ 30 w 42"/>
                <a:gd name="T31" fmla="*/ 44 h 57"/>
                <a:gd name="T32" fmla="*/ 25 w 42"/>
                <a:gd name="T33" fmla="*/ 53 h 57"/>
                <a:gd name="T34" fmla="*/ 19 w 42"/>
                <a:gd name="T35" fmla="*/ 57 h 57"/>
                <a:gd name="T36" fmla="*/ 13 w 42"/>
                <a:gd name="T37" fmla="*/ 52 h 57"/>
                <a:gd name="T38" fmla="*/ 19 w 42"/>
                <a:gd name="T39" fmla="*/ 48 h 57"/>
                <a:gd name="T40" fmla="*/ 23 w 42"/>
                <a:gd name="T41" fmla="*/ 40 h 57"/>
                <a:gd name="T42" fmla="*/ 15 w 42"/>
                <a:gd name="T43" fmla="*/ 50 h 57"/>
                <a:gd name="T44" fmla="*/ 9 w 42"/>
                <a:gd name="T45" fmla="*/ 46 h 57"/>
                <a:gd name="T46" fmla="*/ 21 w 42"/>
                <a:gd name="T47" fmla="*/ 38 h 57"/>
                <a:gd name="T48" fmla="*/ 25 w 42"/>
                <a:gd name="T49" fmla="*/ 23 h 57"/>
                <a:gd name="T50" fmla="*/ 19 w 42"/>
                <a:gd name="T51" fmla="*/ 38 h 57"/>
                <a:gd name="T52" fmla="*/ 11 w 42"/>
                <a:gd name="T53" fmla="*/ 42 h 57"/>
                <a:gd name="T54" fmla="*/ 17 w 42"/>
                <a:gd name="T55" fmla="*/ 28 h 57"/>
                <a:gd name="T56" fmla="*/ 13 w 42"/>
                <a:gd name="T57" fmla="*/ 30 h 57"/>
                <a:gd name="T58" fmla="*/ 11 w 42"/>
                <a:gd name="T59" fmla="*/ 40 h 57"/>
                <a:gd name="T60" fmla="*/ 7 w 42"/>
                <a:gd name="T61" fmla="*/ 44 h 57"/>
                <a:gd name="T62" fmla="*/ 5 w 42"/>
                <a:gd name="T63" fmla="*/ 40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2"/>
                <a:gd name="T97" fmla="*/ 0 h 57"/>
                <a:gd name="T98" fmla="*/ 42 w 42"/>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2" h="57">
                  <a:moveTo>
                    <a:pt x="5" y="40"/>
                  </a:moveTo>
                  <a:lnTo>
                    <a:pt x="0" y="27"/>
                  </a:lnTo>
                  <a:lnTo>
                    <a:pt x="9" y="25"/>
                  </a:lnTo>
                  <a:lnTo>
                    <a:pt x="13" y="21"/>
                  </a:lnTo>
                  <a:lnTo>
                    <a:pt x="9" y="17"/>
                  </a:lnTo>
                  <a:lnTo>
                    <a:pt x="11" y="13"/>
                  </a:lnTo>
                  <a:lnTo>
                    <a:pt x="21" y="13"/>
                  </a:lnTo>
                  <a:lnTo>
                    <a:pt x="13" y="9"/>
                  </a:lnTo>
                  <a:lnTo>
                    <a:pt x="25" y="9"/>
                  </a:lnTo>
                  <a:lnTo>
                    <a:pt x="17" y="4"/>
                  </a:lnTo>
                  <a:lnTo>
                    <a:pt x="26" y="7"/>
                  </a:lnTo>
                  <a:lnTo>
                    <a:pt x="25" y="0"/>
                  </a:lnTo>
                  <a:lnTo>
                    <a:pt x="38" y="2"/>
                  </a:lnTo>
                  <a:lnTo>
                    <a:pt x="42" y="28"/>
                  </a:lnTo>
                  <a:lnTo>
                    <a:pt x="32" y="46"/>
                  </a:lnTo>
                  <a:lnTo>
                    <a:pt x="30" y="44"/>
                  </a:lnTo>
                  <a:lnTo>
                    <a:pt x="25" y="53"/>
                  </a:lnTo>
                  <a:lnTo>
                    <a:pt x="19" y="57"/>
                  </a:lnTo>
                  <a:lnTo>
                    <a:pt x="13" y="52"/>
                  </a:lnTo>
                  <a:lnTo>
                    <a:pt x="19" y="48"/>
                  </a:lnTo>
                  <a:lnTo>
                    <a:pt x="23" y="40"/>
                  </a:lnTo>
                  <a:lnTo>
                    <a:pt x="15" y="50"/>
                  </a:lnTo>
                  <a:lnTo>
                    <a:pt x="9" y="46"/>
                  </a:lnTo>
                  <a:lnTo>
                    <a:pt x="21" y="38"/>
                  </a:lnTo>
                  <a:lnTo>
                    <a:pt x="25" y="23"/>
                  </a:lnTo>
                  <a:lnTo>
                    <a:pt x="19" y="38"/>
                  </a:lnTo>
                  <a:lnTo>
                    <a:pt x="11" y="42"/>
                  </a:lnTo>
                  <a:lnTo>
                    <a:pt x="17" y="28"/>
                  </a:lnTo>
                  <a:lnTo>
                    <a:pt x="13" y="30"/>
                  </a:lnTo>
                  <a:lnTo>
                    <a:pt x="11" y="40"/>
                  </a:lnTo>
                  <a:lnTo>
                    <a:pt x="7" y="44"/>
                  </a:lnTo>
                  <a:lnTo>
                    <a:pt x="5" y="40"/>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8" name="Freeform 86"/>
            <p:cNvSpPr>
              <a:spLocks/>
            </p:cNvSpPr>
            <p:nvPr/>
          </p:nvSpPr>
          <p:spPr bwMode="auto">
            <a:xfrm>
              <a:off x="-3327" y="1229"/>
              <a:ext cx="11" cy="22"/>
            </a:xfrm>
            <a:custGeom>
              <a:avLst/>
              <a:gdLst>
                <a:gd name="T0" fmla="*/ 8 w 11"/>
                <a:gd name="T1" fmla="*/ 0 h 22"/>
                <a:gd name="T2" fmla="*/ 11 w 11"/>
                <a:gd name="T3" fmla="*/ 12 h 22"/>
                <a:gd name="T4" fmla="*/ 4 w 11"/>
                <a:gd name="T5" fmla="*/ 12 h 22"/>
                <a:gd name="T6" fmla="*/ 2 w 11"/>
                <a:gd name="T7" fmla="*/ 22 h 22"/>
                <a:gd name="T8" fmla="*/ 0 w 11"/>
                <a:gd name="T9" fmla="*/ 14 h 22"/>
                <a:gd name="T10" fmla="*/ 4 w 11"/>
                <a:gd name="T11" fmla="*/ 2 h 22"/>
                <a:gd name="T12" fmla="*/ 8 w 11"/>
                <a:gd name="T13" fmla="*/ 0 h 22"/>
                <a:gd name="T14" fmla="*/ 0 60000 65536"/>
                <a:gd name="T15" fmla="*/ 0 60000 65536"/>
                <a:gd name="T16" fmla="*/ 0 60000 65536"/>
                <a:gd name="T17" fmla="*/ 0 60000 65536"/>
                <a:gd name="T18" fmla="*/ 0 60000 65536"/>
                <a:gd name="T19" fmla="*/ 0 60000 65536"/>
                <a:gd name="T20" fmla="*/ 0 60000 65536"/>
                <a:gd name="T21" fmla="*/ 0 w 11"/>
                <a:gd name="T22" fmla="*/ 0 h 22"/>
                <a:gd name="T23" fmla="*/ 11 w 1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22">
                  <a:moveTo>
                    <a:pt x="8" y="0"/>
                  </a:moveTo>
                  <a:lnTo>
                    <a:pt x="11" y="12"/>
                  </a:lnTo>
                  <a:lnTo>
                    <a:pt x="4" y="12"/>
                  </a:lnTo>
                  <a:lnTo>
                    <a:pt x="2" y="22"/>
                  </a:lnTo>
                  <a:lnTo>
                    <a:pt x="0" y="14"/>
                  </a:lnTo>
                  <a:lnTo>
                    <a:pt x="4" y="2"/>
                  </a:lnTo>
                  <a:lnTo>
                    <a:pt x="8" y="0"/>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89" name="Freeform 87"/>
            <p:cNvSpPr>
              <a:spLocks/>
            </p:cNvSpPr>
            <p:nvPr/>
          </p:nvSpPr>
          <p:spPr bwMode="auto">
            <a:xfrm>
              <a:off x="-3323" y="1245"/>
              <a:ext cx="13" cy="19"/>
            </a:xfrm>
            <a:custGeom>
              <a:avLst/>
              <a:gdLst>
                <a:gd name="T0" fmla="*/ 11 w 13"/>
                <a:gd name="T1" fmla="*/ 2 h 19"/>
                <a:gd name="T2" fmla="*/ 13 w 13"/>
                <a:gd name="T3" fmla="*/ 7 h 19"/>
                <a:gd name="T4" fmla="*/ 9 w 13"/>
                <a:gd name="T5" fmla="*/ 19 h 19"/>
                <a:gd name="T6" fmla="*/ 4 w 13"/>
                <a:gd name="T7" fmla="*/ 19 h 19"/>
                <a:gd name="T8" fmla="*/ 4 w 13"/>
                <a:gd name="T9" fmla="*/ 11 h 19"/>
                <a:gd name="T10" fmla="*/ 4 w 13"/>
                <a:gd name="T11" fmla="*/ 15 h 19"/>
                <a:gd name="T12" fmla="*/ 0 w 13"/>
                <a:gd name="T13" fmla="*/ 17 h 19"/>
                <a:gd name="T14" fmla="*/ 2 w 13"/>
                <a:gd name="T15" fmla="*/ 9 h 19"/>
                <a:gd name="T16" fmla="*/ 5 w 13"/>
                <a:gd name="T17" fmla="*/ 9 h 19"/>
                <a:gd name="T18" fmla="*/ 7 w 13"/>
                <a:gd name="T19" fmla="*/ 0 h 19"/>
                <a:gd name="T20" fmla="*/ 11 w 13"/>
                <a:gd name="T21" fmla="*/ 2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9"/>
                <a:gd name="T35" fmla="*/ 13 w 13"/>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9">
                  <a:moveTo>
                    <a:pt x="11" y="2"/>
                  </a:moveTo>
                  <a:lnTo>
                    <a:pt x="13" y="7"/>
                  </a:lnTo>
                  <a:lnTo>
                    <a:pt x="9" y="19"/>
                  </a:lnTo>
                  <a:lnTo>
                    <a:pt x="4" y="19"/>
                  </a:lnTo>
                  <a:lnTo>
                    <a:pt x="4" y="11"/>
                  </a:lnTo>
                  <a:lnTo>
                    <a:pt x="4" y="15"/>
                  </a:lnTo>
                  <a:lnTo>
                    <a:pt x="0" y="17"/>
                  </a:lnTo>
                  <a:lnTo>
                    <a:pt x="2" y="9"/>
                  </a:lnTo>
                  <a:lnTo>
                    <a:pt x="5" y="9"/>
                  </a:lnTo>
                  <a:lnTo>
                    <a:pt x="7" y="0"/>
                  </a:lnTo>
                  <a:lnTo>
                    <a:pt x="11" y="2"/>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90" name="Freeform 88"/>
            <p:cNvSpPr>
              <a:spLocks/>
            </p:cNvSpPr>
            <p:nvPr/>
          </p:nvSpPr>
          <p:spPr bwMode="auto">
            <a:xfrm>
              <a:off x="-3389" y="1218"/>
              <a:ext cx="14" cy="48"/>
            </a:xfrm>
            <a:custGeom>
              <a:avLst/>
              <a:gdLst>
                <a:gd name="T0" fmla="*/ 12 w 14"/>
                <a:gd name="T1" fmla="*/ 0 h 48"/>
                <a:gd name="T2" fmla="*/ 12 w 14"/>
                <a:gd name="T3" fmla="*/ 15 h 48"/>
                <a:gd name="T4" fmla="*/ 8 w 14"/>
                <a:gd name="T5" fmla="*/ 11 h 48"/>
                <a:gd name="T6" fmla="*/ 14 w 14"/>
                <a:gd name="T7" fmla="*/ 36 h 48"/>
                <a:gd name="T8" fmla="*/ 14 w 14"/>
                <a:gd name="T9" fmla="*/ 40 h 48"/>
                <a:gd name="T10" fmla="*/ 10 w 14"/>
                <a:gd name="T11" fmla="*/ 42 h 48"/>
                <a:gd name="T12" fmla="*/ 12 w 14"/>
                <a:gd name="T13" fmla="*/ 48 h 48"/>
                <a:gd name="T14" fmla="*/ 6 w 14"/>
                <a:gd name="T15" fmla="*/ 44 h 48"/>
                <a:gd name="T16" fmla="*/ 4 w 14"/>
                <a:gd name="T17" fmla="*/ 34 h 48"/>
                <a:gd name="T18" fmla="*/ 8 w 14"/>
                <a:gd name="T19" fmla="*/ 33 h 48"/>
                <a:gd name="T20" fmla="*/ 0 w 14"/>
                <a:gd name="T21" fmla="*/ 21 h 48"/>
                <a:gd name="T22" fmla="*/ 4 w 14"/>
                <a:gd name="T23" fmla="*/ 9 h 48"/>
                <a:gd name="T24" fmla="*/ 8 w 14"/>
                <a:gd name="T25" fmla="*/ 9 h 48"/>
                <a:gd name="T26" fmla="*/ 6 w 14"/>
                <a:gd name="T27" fmla="*/ 4 h 48"/>
                <a:gd name="T28" fmla="*/ 12 w 14"/>
                <a:gd name="T29" fmla="*/ 0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48"/>
                <a:gd name="T47" fmla="*/ 14 w 14"/>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48">
                  <a:moveTo>
                    <a:pt x="12" y="0"/>
                  </a:moveTo>
                  <a:lnTo>
                    <a:pt x="12" y="15"/>
                  </a:lnTo>
                  <a:lnTo>
                    <a:pt x="8" y="11"/>
                  </a:lnTo>
                  <a:lnTo>
                    <a:pt x="14" y="36"/>
                  </a:lnTo>
                  <a:lnTo>
                    <a:pt x="14" y="40"/>
                  </a:lnTo>
                  <a:lnTo>
                    <a:pt x="10" y="42"/>
                  </a:lnTo>
                  <a:lnTo>
                    <a:pt x="12" y="48"/>
                  </a:lnTo>
                  <a:lnTo>
                    <a:pt x="6" y="44"/>
                  </a:lnTo>
                  <a:lnTo>
                    <a:pt x="4" y="34"/>
                  </a:lnTo>
                  <a:lnTo>
                    <a:pt x="8" y="33"/>
                  </a:lnTo>
                  <a:lnTo>
                    <a:pt x="0" y="21"/>
                  </a:lnTo>
                  <a:lnTo>
                    <a:pt x="4" y="9"/>
                  </a:lnTo>
                  <a:lnTo>
                    <a:pt x="8" y="9"/>
                  </a:lnTo>
                  <a:lnTo>
                    <a:pt x="6" y="4"/>
                  </a:lnTo>
                  <a:lnTo>
                    <a:pt x="12" y="0"/>
                  </a:lnTo>
                </a:path>
              </a:pathLst>
            </a:cu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grpSp>
      <p:sp>
        <p:nvSpPr>
          <p:cNvPr id="91" name="Rectangle 89" descr="This yellow box is the legend symbol for the prevalence of adult smoking cigarettes.  The range for this legend symbol is 10.6-12.9 percent.  &#10;&#10;" title="Legend symbol"/>
          <p:cNvSpPr>
            <a:spLocks noChangeArrowheads="1"/>
          </p:cNvSpPr>
          <p:nvPr/>
        </p:nvSpPr>
        <p:spPr bwMode="auto">
          <a:xfrm>
            <a:off x="7446734" y="3746500"/>
            <a:ext cx="381000" cy="188913"/>
          </a:xfrm>
          <a:prstGeom prst="rect">
            <a:avLst/>
          </a:prstGeom>
          <a:solidFill>
            <a:srgbClr val="FFFFC9"/>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92" name="Rectangle 90"/>
          <p:cNvSpPr>
            <a:spLocks noChangeArrowheads="1"/>
          </p:cNvSpPr>
          <p:nvPr/>
        </p:nvSpPr>
        <p:spPr bwMode="auto">
          <a:xfrm>
            <a:off x="7914992" y="3746500"/>
            <a:ext cx="767839" cy="184666"/>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200" b="1" dirty="0" smtClean="0">
                <a:latin typeface="Arial" charset="0"/>
                <a:cs typeface="Arial" charset="0"/>
              </a:rPr>
              <a:t>10.6 – 12.9</a:t>
            </a:r>
            <a:endParaRPr lang="en-US" sz="1200" b="1" dirty="0">
              <a:latin typeface="Arial" charset="0"/>
              <a:cs typeface="Arial" charset="0"/>
            </a:endParaRPr>
          </a:p>
        </p:txBody>
      </p:sp>
      <p:sp>
        <p:nvSpPr>
          <p:cNvPr id="93" name="Rectangle 91" descr="This darker yellow/tan  box is the legend symbol for the prevalence of adult smoking cigarettes.  The range for this legend symbol is 13.0-15.9 percent.  &#10;&#10;" title="Legend symbol"/>
          <p:cNvSpPr>
            <a:spLocks noChangeArrowheads="1"/>
          </p:cNvSpPr>
          <p:nvPr/>
        </p:nvSpPr>
        <p:spPr bwMode="auto">
          <a:xfrm>
            <a:off x="7446734" y="4127500"/>
            <a:ext cx="381000" cy="188913"/>
          </a:xfrm>
          <a:prstGeom prst="rect">
            <a:avLst/>
          </a:prstGeom>
          <a:solidFill>
            <a:srgbClr val="FFCC66"/>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94" name="Rectangle 92"/>
          <p:cNvSpPr>
            <a:spLocks noChangeArrowheads="1"/>
          </p:cNvSpPr>
          <p:nvPr/>
        </p:nvSpPr>
        <p:spPr bwMode="auto">
          <a:xfrm>
            <a:off x="7918963" y="4127500"/>
            <a:ext cx="767839" cy="184666"/>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200" b="1" dirty="0" smtClean="0">
                <a:latin typeface="Arial" charset="0"/>
                <a:cs typeface="Arial" charset="0"/>
              </a:rPr>
              <a:t>13.0 – 15.9</a:t>
            </a:r>
            <a:endParaRPr lang="en-US" sz="1200" b="1" dirty="0">
              <a:latin typeface="Arial" charset="0"/>
              <a:cs typeface="Arial" charset="0"/>
            </a:endParaRPr>
          </a:p>
        </p:txBody>
      </p:sp>
      <p:sp>
        <p:nvSpPr>
          <p:cNvPr id="95" name="Rectangle 93" descr="This box is the legend symbol for the prevalence of adult smoking cigarettes.  The range for this legend symbol is 16.06-18.9 percent.  &#10;&#10;" title="Legend symbol"/>
          <p:cNvSpPr>
            <a:spLocks noChangeArrowheads="1"/>
          </p:cNvSpPr>
          <p:nvPr/>
        </p:nvSpPr>
        <p:spPr bwMode="auto">
          <a:xfrm>
            <a:off x="7446734" y="4508500"/>
            <a:ext cx="381000" cy="192088"/>
          </a:xfrm>
          <a:prstGeom prst="rect">
            <a:avLst/>
          </a:prstGeom>
          <a:solidFill>
            <a:srgbClr val="D5890D"/>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96" name="Rectangle 94"/>
          <p:cNvSpPr>
            <a:spLocks noChangeArrowheads="1"/>
          </p:cNvSpPr>
          <p:nvPr/>
        </p:nvSpPr>
        <p:spPr bwMode="auto">
          <a:xfrm>
            <a:off x="7918963" y="4511675"/>
            <a:ext cx="767839" cy="184666"/>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200" b="1" dirty="0" smtClean="0">
                <a:latin typeface="Arial" charset="0"/>
                <a:cs typeface="Arial" charset="0"/>
              </a:rPr>
              <a:t>16.0 – 18.9</a:t>
            </a:r>
            <a:endParaRPr lang="en-US" sz="1200" b="1" dirty="0">
              <a:latin typeface="Arial" charset="0"/>
              <a:cs typeface="Arial" charset="0"/>
            </a:endParaRPr>
          </a:p>
        </p:txBody>
      </p:sp>
      <p:sp>
        <p:nvSpPr>
          <p:cNvPr id="97" name="Rectangle 95" descr="This box is the legend symbol for the prevalence of adult smoking cigarettes.  The range for this legend symbol is 19.0-21.9 percent.  &#10;&#10;" title="Legend symbol"/>
          <p:cNvSpPr>
            <a:spLocks noChangeArrowheads="1"/>
          </p:cNvSpPr>
          <p:nvPr/>
        </p:nvSpPr>
        <p:spPr bwMode="auto">
          <a:xfrm>
            <a:off x="7446734" y="4889500"/>
            <a:ext cx="381000" cy="192088"/>
          </a:xfrm>
          <a:prstGeom prst="rect">
            <a:avLst/>
          </a:prstGeom>
          <a:solidFill>
            <a:srgbClr val="94451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98" name="Rectangle 96"/>
          <p:cNvSpPr>
            <a:spLocks noChangeArrowheads="1"/>
          </p:cNvSpPr>
          <p:nvPr/>
        </p:nvSpPr>
        <p:spPr bwMode="auto">
          <a:xfrm>
            <a:off x="7917374" y="4891087"/>
            <a:ext cx="767839" cy="184666"/>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200" b="1" dirty="0" smtClean="0">
                <a:latin typeface="Arial" charset="0"/>
                <a:cs typeface="Arial" charset="0"/>
              </a:rPr>
              <a:t>19.0 </a:t>
            </a:r>
            <a:r>
              <a:rPr lang="en-US" sz="1200" b="1" dirty="0">
                <a:latin typeface="Arial" charset="0"/>
                <a:cs typeface="Arial" charset="0"/>
              </a:rPr>
              <a:t>– </a:t>
            </a:r>
            <a:r>
              <a:rPr lang="en-US" sz="1200" b="1" dirty="0" smtClean="0">
                <a:latin typeface="Arial" charset="0"/>
                <a:cs typeface="Arial" charset="0"/>
              </a:rPr>
              <a:t>21.9</a:t>
            </a:r>
            <a:endParaRPr lang="en-US" sz="1200" b="1" dirty="0">
              <a:latin typeface="Arial" charset="0"/>
              <a:cs typeface="Arial" charset="0"/>
            </a:endParaRPr>
          </a:p>
        </p:txBody>
      </p:sp>
      <p:sp>
        <p:nvSpPr>
          <p:cNvPr id="99" name="Rectangle 97" descr="This box is the legend symbol for the prevalence of adult smoking cigarettes.  The range for this legend symbol is 22.0 -24.9 percent.  &#10;&#10;" title="Legend symbol"/>
          <p:cNvSpPr>
            <a:spLocks noChangeArrowheads="1"/>
          </p:cNvSpPr>
          <p:nvPr/>
        </p:nvSpPr>
        <p:spPr bwMode="auto">
          <a:xfrm>
            <a:off x="7446734" y="5294313"/>
            <a:ext cx="381000" cy="192087"/>
          </a:xfrm>
          <a:prstGeom prst="rect">
            <a:avLst/>
          </a:prstGeom>
          <a:solidFill>
            <a:srgbClr val="58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00" name="Rectangle 98"/>
          <p:cNvSpPr>
            <a:spLocks noChangeArrowheads="1"/>
          </p:cNvSpPr>
          <p:nvPr/>
        </p:nvSpPr>
        <p:spPr bwMode="auto">
          <a:xfrm>
            <a:off x="7917374" y="5294312"/>
            <a:ext cx="767839" cy="184666"/>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200" b="1" dirty="0" smtClean="0">
                <a:latin typeface="Arial" charset="0"/>
                <a:cs typeface="Arial" charset="0"/>
              </a:rPr>
              <a:t>22.0 </a:t>
            </a:r>
            <a:r>
              <a:rPr lang="en-US" sz="1200" b="1" dirty="0">
                <a:latin typeface="Arial" charset="0"/>
                <a:cs typeface="Arial" charset="0"/>
              </a:rPr>
              <a:t>– </a:t>
            </a:r>
            <a:r>
              <a:rPr lang="en-US" sz="1200" b="1" dirty="0" smtClean="0">
                <a:latin typeface="Arial" charset="0"/>
                <a:cs typeface="Arial" charset="0"/>
              </a:rPr>
              <a:t>24.9</a:t>
            </a:r>
            <a:endParaRPr lang="en-US" sz="1200" b="1" dirty="0">
              <a:latin typeface="Arial" charset="0"/>
              <a:cs typeface="Arial" charset="0"/>
            </a:endParaRPr>
          </a:p>
        </p:txBody>
      </p:sp>
      <p:sp>
        <p:nvSpPr>
          <p:cNvPr id="101" name="Text Box 99" descr="This is the state of Utah on a map of the United States.  The  map depicts Cigarette smoking among adults age 18 and over." title="Current cigarette smoking"/>
          <p:cNvSpPr txBox="1">
            <a:spLocks noChangeArrowheads="1"/>
          </p:cNvSpPr>
          <p:nvPr/>
        </p:nvSpPr>
        <p:spPr bwMode="auto">
          <a:xfrm>
            <a:off x="2108200" y="2879725"/>
            <a:ext cx="257175" cy="457200"/>
          </a:xfrm>
          <a:prstGeom prst="rect">
            <a:avLst/>
          </a:prstGeom>
          <a:noFill/>
          <a:ln w="38100" algn="ctr">
            <a:noFill/>
            <a:miter lim="800000"/>
            <a:headEnd/>
            <a:tailEnd/>
          </a:ln>
        </p:spPr>
        <p:txBody>
          <a:bodyPr>
            <a:spAutoFit/>
          </a:bodyPr>
          <a:lstStyle/>
          <a:p>
            <a:pPr algn="ctr" fontAlgn="base">
              <a:spcBef>
                <a:spcPct val="50000"/>
              </a:spcBef>
              <a:spcAft>
                <a:spcPct val="0"/>
              </a:spcAft>
            </a:pPr>
            <a:endParaRPr lang="en-US" sz="2400" b="1">
              <a:solidFill>
                <a:srgbClr val="FFFF66"/>
              </a:solidFill>
              <a:latin typeface="Arial" charset="0"/>
              <a:cs typeface="Arial" charset="0"/>
            </a:endParaRPr>
          </a:p>
        </p:txBody>
      </p:sp>
      <p:sp>
        <p:nvSpPr>
          <p:cNvPr id="102" name="Text Box 92"/>
          <p:cNvSpPr txBox="1">
            <a:spLocks noChangeArrowheads="1"/>
          </p:cNvSpPr>
          <p:nvPr/>
        </p:nvSpPr>
        <p:spPr bwMode="auto">
          <a:xfrm>
            <a:off x="2859087" y="2268538"/>
            <a:ext cx="292100"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WY</a:t>
            </a:r>
            <a:endParaRPr lang="en-US" sz="1200">
              <a:solidFill>
                <a:srgbClr val="FFC000"/>
              </a:solidFill>
              <a:latin typeface="Arial" charset="0"/>
            </a:endParaRPr>
          </a:p>
        </p:txBody>
      </p:sp>
      <p:sp>
        <p:nvSpPr>
          <p:cNvPr id="103" name="Text Box 93"/>
          <p:cNvSpPr txBox="1">
            <a:spLocks noChangeArrowheads="1"/>
          </p:cNvSpPr>
          <p:nvPr/>
        </p:nvSpPr>
        <p:spPr bwMode="auto">
          <a:xfrm>
            <a:off x="1431925" y="1812925"/>
            <a:ext cx="274637"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OR</a:t>
            </a:r>
            <a:endParaRPr lang="en-US" sz="1200">
              <a:solidFill>
                <a:srgbClr val="FFC000"/>
              </a:solidFill>
              <a:latin typeface="Arial" charset="0"/>
            </a:endParaRPr>
          </a:p>
        </p:txBody>
      </p:sp>
      <p:sp>
        <p:nvSpPr>
          <p:cNvPr id="104" name="Text Box 94"/>
          <p:cNvSpPr txBox="1">
            <a:spLocks noChangeArrowheads="1"/>
          </p:cNvSpPr>
          <p:nvPr/>
        </p:nvSpPr>
        <p:spPr bwMode="auto">
          <a:xfrm>
            <a:off x="2143125" y="2063750"/>
            <a:ext cx="195262" cy="2079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ID</a:t>
            </a:r>
            <a:endParaRPr lang="en-US" sz="1200">
              <a:solidFill>
                <a:srgbClr val="FFC000"/>
              </a:solidFill>
              <a:latin typeface="Arial" charset="0"/>
            </a:endParaRPr>
          </a:p>
        </p:txBody>
      </p:sp>
      <p:sp>
        <p:nvSpPr>
          <p:cNvPr id="105" name="Text Box 95"/>
          <p:cNvSpPr txBox="1">
            <a:spLocks noChangeArrowheads="1"/>
          </p:cNvSpPr>
          <p:nvPr/>
        </p:nvSpPr>
        <p:spPr bwMode="auto">
          <a:xfrm>
            <a:off x="2757487" y="1593850"/>
            <a:ext cx="271463" cy="2079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MT</a:t>
            </a:r>
            <a:endParaRPr lang="en-US" sz="1200" dirty="0">
              <a:solidFill>
                <a:srgbClr val="FFC000"/>
              </a:solidFill>
              <a:latin typeface="Arial" charset="0"/>
            </a:endParaRPr>
          </a:p>
        </p:txBody>
      </p:sp>
      <p:sp>
        <p:nvSpPr>
          <p:cNvPr id="106" name="Text Box 98"/>
          <p:cNvSpPr txBox="1">
            <a:spLocks noChangeArrowheads="1"/>
          </p:cNvSpPr>
          <p:nvPr/>
        </p:nvSpPr>
        <p:spPr bwMode="auto">
          <a:xfrm>
            <a:off x="1528762" y="1316037"/>
            <a:ext cx="306388" cy="2079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WA</a:t>
            </a:r>
            <a:endParaRPr lang="en-US" sz="1200" dirty="0">
              <a:solidFill>
                <a:srgbClr val="FFC000"/>
              </a:solidFill>
              <a:latin typeface="Arial" charset="0"/>
            </a:endParaRPr>
          </a:p>
        </p:txBody>
      </p:sp>
      <p:sp>
        <p:nvSpPr>
          <p:cNvPr id="107" name="Text Box 103" descr="The state of ND shown on the United States map" title="ND"/>
          <p:cNvSpPr txBox="1">
            <a:spLocks noChangeArrowheads="1"/>
          </p:cNvSpPr>
          <p:nvPr/>
        </p:nvSpPr>
        <p:spPr bwMode="auto">
          <a:xfrm>
            <a:off x="3676650" y="1658938"/>
            <a:ext cx="263525"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ND</a:t>
            </a:r>
            <a:endParaRPr lang="en-US" sz="1200" dirty="0">
              <a:solidFill>
                <a:srgbClr val="FFC000"/>
              </a:solidFill>
              <a:latin typeface="Arial" charset="0"/>
            </a:endParaRPr>
          </a:p>
        </p:txBody>
      </p:sp>
      <p:sp>
        <p:nvSpPr>
          <p:cNvPr id="108" name="Text Box 106"/>
          <p:cNvSpPr txBox="1">
            <a:spLocks noChangeArrowheads="1"/>
          </p:cNvSpPr>
          <p:nvPr/>
        </p:nvSpPr>
        <p:spPr bwMode="auto">
          <a:xfrm>
            <a:off x="4540250" y="2573338"/>
            <a:ext cx="193675"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IA</a:t>
            </a:r>
            <a:endParaRPr lang="en-US" sz="1200">
              <a:solidFill>
                <a:srgbClr val="FFC000"/>
              </a:solidFill>
              <a:latin typeface="Arial" charset="0"/>
            </a:endParaRPr>
          </a:p>
        </p:txBody>
      </p:sp>
      <p:sp>
        <p:nvSpPr>
          <p:cNvPr id="109" name="Text Box 108"/>
          <p:cNvSpPr txBox="1">
            <a:spLocks noChangeArrowheads="1"/>
          </p:cNvSpPr>
          <p:nvPr/>
        </p:nvSpPr>
        <p:spPr bwMode="auto">
          <a:xfrm>
            <a:off x="3709987" y="2149475"/>
            <a:ext cx="361950" cy="21748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SD</a:t>
            </a:r>
            <a:endParaRPr lang="en-US" sz="1200" dirty="0">
              <a:solidFill>
                <a:srgbClr val="FFC000"/>
              </a:solidFill>
              <a:latin typeface="Arial" charset="0"/>
            </a:endParaRPr>
          </a:p>
        </p:txBody>
      </p:sp>
      <p:sp>
        <p:nvSpPr>
          <p:cNvPr id="110" name="Text Box 112"/>
          <p:cNvSpPr txBox="1">
            <a:spLocks noChangeArrowheads="1"/>
          </p:cNvSpPr>
          <p:nvPr/>
        </p:nvSpPr>
        <p:spPr bwMode="auto">
          <a:xfrm>
            <a:off x="4375150" y="1849438"/>
            <a:ext cx="273050" cy="1968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MN</a:t>
            </a:r>
            <a:endParaRPr lang="en-US" sz="1200">
              <a:solidFill>
                <a:srgbClr val="FFC000"/>
              </a:solidFill>
              <a:latin typeface="Arial" charset="0"/>
            </a:endParaRPr>
          </a:p>
        </p:txBody>
      </p:sp>
      <p:sp>
        <p:nvSpPr>
          <p:cNvPr id="111" name="Text Box 116"/>
          <p:cNvSpPr txBox="1">
            <a:spLocks noChangeArrowheads="1"/>
          </p:cNvSpPr>
          <p:nvPr/>
        </p:nvSpPr>
        <p:spPr bwMode="auto">
          <a:xfrm>
            <a:off x="5734050" y="2759075"/>
            <a:ext cx="279400"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chemeClr val="bg1">
                    <a:lumMod val="50000"/>
                  </a:schemeClr>
                </a:solidFill>
                <a:latin typeface="Arial" charset="0"/>
              </a:rPr>
              <a:t>OH</a:t>
            </a:r>
          </a:p>
        </p:txBody>
      </p:sp>
      <p:sp>
        <p:nvSpPr>
          <p:cNvPr id="112" name="Text Box 118"/>
          <p:cNvSpPr txBox="1">
            <a:spLocks noChangeArrowheads="1"/>
          </p:cNvSpPr>
          <p:nvPr/>
        </p:nvSpPr>
        <p:spPr bwMode="auto">
          <a:xfrm>
            <a:off x="5492750" y="2308225"/>
            <a:ext cx="200025" cy="19843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MI</a:t>
            </a:r>
            <a:endParaRPr lang="en-US" sz="1200" dirty="0">
              <a:solidFill>
                <a:srgbClr val="FFC000"/>
              </a:solidFill>
              <a:latin typeface="Arial" charset="0"/>
            </a:endParaRPr>
          </a:p>
        </p:txBody>
      </p:sp>
      <p:sp>
        <p:nvSpPr>
          <p:cNvPr id="113" name="Text Box 119"/>
          <p:cNvSpPr txBox="1">
            <a:spLocks noChangeArrowheads="1"/>
          </p:cNvSpPr>
          <p:nvPr/>
        </p:nvSpPr>
        <p:spPr bwMode="auto">
          <a:xfrm>
            <a:off x="5399087" y="2809875"/>
            <a:ext cx="190500" cy="21113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IN</a:t>
            </a:r>
            <a:endParaRPr lang="en-US" sz="1200" dirty="0">
              <a:solidFill>
                <a:srgbClr val="FFC000"/>
              </a:solidFill>
              <a:latin typeface="Arial" charset="0"/>
            </a:endParaRPr>
          </a:p>
        </p:txBody>
      </p:sp>
      <p:sp>
        <p:nvSpPr>
          <p:cNvPr id="114" name="Text Box 122"/>
          <p:cNvSpPr txBox="1">
            <a:spLocks noChangeArrowheads="1"/>
          </p:cNvSpPr>
          <p:nvPr/>
        </p:nvSpPr>
        <p:spPr bwMode="auto">
          <a:xfrm>
            <a:off x="6411912" y="2541588"/>
            <a:ext cx="258763" cy="211137"/>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PA</a:t>
            </a:r>
            <a:endParaRPr lang="en-US" sz="1200">
              <a:solidFill>
                <a:srgbClr val="FFC000"/>
              </a:solidFill>
              <a:latin typeface="Arial" charset="0"/>
            </a:endParaRPr>
          </a:p>
        </p:txBody>
      </p:sp>
      <p:sp>
        <p:nvSpPr>
          <p:cNvPr id="115" name="Text Box 123"/>
          <p:cNvSpPr txBox="1">
            <a:spLocks noChangeArrowheads="1"/>
          </p:cNvSpPr>
          <p:nvPr/>
        </p:nvSpPr>
        <p:spPr bwMode="auto">
          <a:xfrm>
            <a:off x="7127875" y="1606550"/>
            <a:ext cx="268287" cy="200025"/>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ME</a:t>
            </a:r>
            <a:endParaRPr lang="en-US" sz="1200">
              <a:solidFill>
                <a:srgbClr val="FFC000"/>
              </a:solidFill>
              <a:latin typeface="Arial" charset="0"/>
            </a:endParaRPr>
          </a:p>
        </p:txBody>
      </p:sp>
      <p:sp>
        <p:nvSpPr>
          <p:cNvPr id="116" name="Text Box 124"/>
          <p:cNvSpPr txBox="1">
            <a:spLocks noChangeArrowheads="1"/>
          </p:cNvSpPr>
          <p:nvPr/>
        </p:nvSpPr>
        <p:spPr bwMode="auto">
          <a:xfrm>
            <a:off x="6615112" y="2136775"/>
            <a:ext cx="247650" cy="1952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NY</a:t>
            </a:r>
            <a:endParaRPr lang="en-US" sz="1200" dirty="0">
              <a:solidFill>
                <a:srgbClr val="FFC000"/>
              </a:solidFill>
              <a:latin typeface="Arial" charset="0"/>
            </a:endParaRPr>
          </a:p>
        </p:txBody>
      </p:sp>
      <p:sp>
        <p:nvSpPr>
          <p:cNvPr id="117" name="Text Box 146"/>
          <p:cNvSpPr txBox="1">
            <a:spLocks noChangeArrowheads="1"/>
          </p:cNvSpPr>
          <p:nvPr/>
        </p:nvSpPr>
        <p:spPr bwMode="auto">
          <a:xfrm>
            <a:off x="5043487" y="2767013"/>
            <a:ext cx="179388"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IL</a:t>
            </a:r>
            <a:endParaRPr lang="en-US" sz="1200">
              <a:solidFill>
                <a:srgbClr val="FFC000"/>
              </a:solidFill>
              <a:latin typeface="Arial" charset="0"/>
            </a:endParaRPr>
          </a:p>
        </p:txBody>
      </p:sp>
      <p:sp>
        <p:nvSpPr>
          <p:cNvPr id="118" name="Text Box 147"/>
          <p:cNvSpPr txBox="1">
            <a:spLocks noChangeArrowheads="1"/>
          </p:cNvSpPr>
          <p:nvPr/>
        </p:nvSpPr>
        <p:spPr bwMode="auto">
          <a:xfrm>
            <a:off x="4914900" y="2074863"/>
            <a:ext cx="223837" cy="1968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WI</a:t>
            </a:r>
            <a:endParaRPr lang="en-US" sz="1200" dirty="0">
              <a:solidFill>
                <a:srgbClr val="FFC000"/>
              </a:solidFill>
              <a:latin typeface="Arial" charset="0"/>
            </a:endParaRPr>
          </a:p>
        </p:txBody>
      </p:sp>
      <p:sp>
        <p:nvSpPr>
          <p:cNvPr id="119" name="Line 84" descr="The state of New Jersey shown on a map of the United States" title="New Jersey"/>
          <p:cNvSpPr>
            <a:spLocks noChangeShapeType="1"/>
          </p:cNvSpPr>
          <p:nvPr/>
        </p:nvSpPr>
        <p:spPr bwMode="auto">
          <a:xfrm>
            <a:off x="6858000" y="2819400"/>
            <a:ext cx="346075" cy="87312"/>
          </a:xfrm>
          <a:prstGeom prst="line">
            <a:avLst/>
          </a:prstGeom>
          <a:noFill/>
          <a:ln w="12700">
            <a:solidFill>
              <a:schemeClr val="tx2"/>
            </a:solidFill>
            <a:round/>
            <a:headEnd/>
            <a:tailEnd/>
          </a:ln>
        </p:spPr>
        <p:txBody>
          <a:bodyPr wrap="none" anchor="ctr"/>
          <a:lstStyle/>
          <a:p>
            <a:pPr fontAlgn="base">
              <a:spcBef>
                <a:spcPct val="0"/>
              </a:spcBef>
              <a:spcAft>
                <a:spcPct val="0"/>
              </a:spcAft>
            </a:pPr>
            <a:endParaRPr lang="en-US">
              <a:solidFill>
                <a:srgbClr val="FFC000"/>
              </a:solidFill>
              <a:latin typeface="Arial" charset="0"/>
            </a:endParaRPr>
          </a:p>
        </p:txBody>
      </p:sp>
      <p:sp>
        <p:nvSpPr>
          <p:cNvPr id="120" name="Line 129" descr="The state of NewHampshire shown on the United States map." title="New Hampshire"/>
          <p:cNvSpPr>
            <a:spLocks noChangeShapeType="1"/>
          </p:cNvSpPr>
          <p:nvPr/>
        </p:nvSpPr>
        <p:spPr bwMode="auto">
          <a:xfrm flipH="1">
            <a:off x="7104062" y="1936750"/>
            <a:ext cx="349250" cy="7937"/>
          </a:xfrm>
          <a:prstGeom prst="line">
            <a:avLst/>
          </a:prstGeom>
          <a:noFill/>
          <a:ln w="12700">
            <a:solidFill>
              <a:schemeClr val="tx2"/>
            </a:solidFill>
            <a:round/>
            <a:headEnd/>
            <a:tailEnd/>
          </a:ln>
        </p:spPr>
        <p:txBody>
          <a:bodyPr lIns="0" tIns="0" rIns="0" bIns="0"/>
          <a:lstStyle/>
          <a:p>
            <a:pPr fontAlgn="base">
              <a:spcBef>
                <a:spcPct val="0"/>
              </a:spcBef>
              <a:spcAft>
                <a:spcPct val="0"/>
              </a:spcAft>
            </a:pPr>
            <a:endParaRPr lang="en-US">
              <a:solidFill>
                <a:srgbClr val="FFC000"/>
              </a:solidFill>
              <a:latin typeface="Arial" charset="0"/>
            </a:endParaRPr>
          </a:p>
        </p:txBody>
      </p:sp>
      <p:sp>
        <p:nvSpPr>
          <p:cNvPr id="121" name="Text Box 130"/>
          <p:cNvSpPr txBox="1">
            <a:spLocks noChangeArrowheads="1"/>
          </p:cNvSpPr>
          <p:nvPr/>
        </p:nvSpPr>
        <p:spPr bwMode="auto">
          <a:xfrm>
            <a:off x="6697663" y="1390650"/>
            <a:ext cx="236537"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latin typeface="Arial" charset="0"/>
              </a:rPr>
              <a:t>VT</a:t>
            </a:r>
          </a:p>
        </p:txBody>
      </p:sp>
      <p:sp>
        <p:nvSpPr>
          <p:cNvPr id="122" name="Line 131" descr="This line is used to point to a state abbreviation." title="Symbol"/>
          <p:cNvSpPr>
            <a:spLocks noChangeShapeType="1"/>
          </p:cNvSpPr>
          <p:nvPr/>
        </p:nvSpPr>
        <p:spPr bwMode="auto">
          <a:xfrm>
            <a:off x="6781800" y="1600200"/>
            <a:ext cx="123825" cy="215900"/>
          </a:xfrm>
          <a:prstGeom prst="line">
            <a:avLst/>
          </a:prstGeom>
          <a:noFill/>
          <a:ln w="12700">
            <a:solidFill>
              <a:schemeClr val="tx2"/>
            </a:solidFill>
            <a:round/>
            <a:headEnd/>
            <a:tailEnd/>
          </a:ln>
        </p:spPr>
        <p:txBody>
          <a:bodyPr lIns="0" tIns="0" rIns="0" bIns="0"/>
          <a:lstStyle/>
          <a:p>
            <a:pPr fontAlgn="base">
              <a:spcBef>
                <a:spcPct val="0"/>
              </a:spcBef>
              <a:spcAft>
                <a:spcPct val="0"/>
              </a:spcAft>
            </a:pPr>
            <a:endParaRPr lang="en-US">
              <a:solidFill>
                <a:srgbClr val="FFC000"/>
              </a:solidFill>
              <a:latin typeface="Arial" charset="0"/>
            </a:endParaRPr>
          </a:p>
        </p:txBody>
      </p:sp>
      <p:sp>
        <p:nvSpPr>
          <p:cNvPr id="123" name="Text Box 134"/>
          <p:cNvSpPr txBox="1">
            <a:spLocks noChangeArrowheads="1"/>
          </p:cNvSpPr>
          <p:nvPr/>
        </p:nvSpPr>
        <p:spPr bwMode="auto">
          <a:xfrm>
            <a:off x="6975474" y="3252787"/>
            <a:ext cx="457200" cy="32861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latin typeface="Arial" charset="0"/>
              </a:rPr>
              <a:t>D.C.</a:t>
            </a:r>
          </a:p>
        </p:txBody>
      </p:sp>
      <p:sp>
        <p:nvSpPr>
          <p:cNvPr id="124" name="Line 135" descr="This line is used to point to a state abbreviation." title="Symbol"/>
          <p:cNvSpPr>
            <a:spLocks noChangeShapeType="1"/>
          </p:cNvSpPr>
          <p:nvPr/>
        </p:nvSpPr>
        <p:spPr bwMode="auto">
          <a:xfrm flipH="1" flipV="1">
            <a:off x="7181849" y="2330450"/>
            <a:ext cx="412750" cy="52387"/>
          </a:xfrm>
          <a:prstGeom prst="line">
            <a:avLst/>
          </a:prstGeom>
          <a:noFill/>
          <a:ln w="12700">
            <a:solidFill>
              <a:schemeClr val="tx2"/>
            </a:solidFill>
            <a:round/>
            <a:headEnd/>
            <a:tailEnd/>
          </a:ln>
        </p:spPr>
        <p:txBody>
          <a:bodyPr lIns="0" tIns="0" rIns="0" bIns="0"/>
          <a:lstStyle/>
          <a:p>
            <a:pPr fontAlgn="base">
              <a:spcBef>
                <a:spcPct val="0"/>
              </a:spcBef>
              <a:spcAft>
                <a:spcPct val="0"/>
              </a:spcAft>
            </a:pPr>
            <a:endParaRPr lang="en-US">
              <a:solidFill>
                <a:srgbClr val="FFC000"/>
              </a:solidFill>
              <a:latin typeface="Arial" charset="0"/>
            </a:endParaRPr>
          </a:p>
        </p:txBody>
      </p:sp>
      <p:sp>
        <p:nvSpPr>
          <p:cNvPr id="125" name="Line 137" descr="This line points to the location of the state of New Jersey." title="Current cigarette smoking"/>
          <p:cNvSpPr>
            <a:spLocks noChangeShapeType="1"/>
          </p:cNvSpPr>
          <p:nvPr/>
        </p:nvSpPr>
        <p:spPr bwMode="auto">
          <a:xfrm flipH="1" flipV="1">
            <a:off x="6883399" y="2616200"/>
            <a:ext cx="352425" cy="28575"/>
          </a:xfrm>
          <a:prstGeom prst="line">
            <a:avLst/>
          </a:prstGeom>
          <a:noFill/>
          <a:ln w="12700">
            <a:solidFill>
              <a:schemeClr val="tx2"/>
            </a:solidFill>
            <a:round/>
            <a:headEnd/>
            <a:tailEnd/>
          </a:ln>
        </p:spPr>
        <p:txBody>
          <a:bodyPr lIns="0" tIns="0" rIns="0" bIns="0"/>
          <a:lstStyle/>
          <a:p>
            <a:pPr fontAlgn="base">
              <a:spcBef>
                <a:spcPct val="0"/>
              </a:spcBef>
              <a:spcAft>
                <a:spcPct val="0"/>
              </a:spcAft>
            </a:pPr>
            <a:endParaRPr lang="en-US">
              <a:solidFill>
                <a:srgbClr val="FFC000"/>
              </a:solidFill>
              <a:latin typeface="Arial" charset="0"/>
            </a:endParaRPr>
          </a:p>
        </p:txBody>
      </p:sp>
      <p:sp>
        <p:nvSpPr>
          <p:cNvPr id="126" name="Text Box 138"/>
          <p:cNvSpPr txBox="1">
            <a:spLocks noChangeArrowheads="1"/>
          </p:cNvSpPr>
          <p:nvPr/>
        </p:nvSpPr>
        <p:spPr bwMode="auto">
          <a:xfrm>
            <a:off x="7281862" y="2574925"/>
            <a:ext cx="228600" cy="1968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latin typeface="Arial" charset="0"/>
              </a:rPr>
              <a:t>NJ</a:t>
            </a:r>
          </a:p>
        </p:txBody>
      </p:sp>
      <p:sp>
        <p:nvSpPr>
          <p:cNvPr id="127" name="Text Box 139"/>
          <p:cNvSpPr txBox="1">
            <a:spLocks noChangeArrowheads="1"/>
          </p:cNvSpPr>
          <p:nvPr/>
        </p:nvSpPr>
        <p:spPr bwMode="auto">
          <a:xfrm>
            <a:off x="7216774" y="3030537"/>
            <a:ext cx="307975" cy="23971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latin typeface="Arial" charset="0"/>
              </a:rPr>
              <a:t>MD</a:t>
            </a:r>
          </a:p>
        </p:txBody>
      </p:sp>
      <p:sp>
        <p:nvSpPr>
          <p:cNvPr id="128" name="Line 140" descr="This line is pointing to the location of the state of Maryland." title="Current cigarette smoking ages 18 and over"/>
          <p:cNvSpPr>
            <a:spLocks noChangeShapeType="1"/>
          </p:cNvSpPr>
          <p:nvPr/>
        </p:nvSpPr>
        <p:spPr bwMode="auto">
          <a:xfrm flipH="1" flipV="1">
            <a:off x="6657204" y="2853502"/>
            <a:ext cx="542107" cy="224660"/>
          </a:xfrm>
          <a:prstGeom prst="line">
            <a:avLst/>
          </a:prstGeom>
          <a:noFill/>
          <a:ln w="12700">
            <a:solidFill>
              <a:schemeClr val="tx2"/>
            </a:solidFill>
            <a:round/>
            <a:headEnd/>
            <a:tailEnd/>
          </a:ln>
        </p:spPr>
        <p:txBody>
          <a:bodyPr lIns="0" tIns="0" rIns="0" bIns="0"/>
          <a:lstStyle/>
          <a:p>
            <a:pPr fontAlgn="base">
              <a:spcBef>
                <a:spcPct val="0"/>
              </a:spcBef>
              <a:spcAft>
                <a:spcPct val="0"/>
              </a:spcAft>
            </a:pPr>
            <a:endParaRPr lang="en-US">
              <a:solidFill>
                <a:srgbClr val="FFC000"/>
              </a:solidFill>
              <a:latin typeface="Arial" charset="0"/>
            </a:endParaRPr>
          </a:p>
        </p:txBody>
      </p:sp>
      <p:sp>
        <p:nvSpPr>
          <p:cNvPr id="129" name="Text Box 142"/>
          <p:cNvSpPr txBox="1">
            <a:spLocks noChangeArrowheads="1"/>
          </p:cNvSpPr>
          <p:nvPr/>
        </p:nvSpPr>
        <p:spPr bwMode="auto">
          <a:xfrm>
            <a:off x="7239000" y="2819400"/>
            <a:ext cx="307975" cy="238125"/>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latin typeface="Arial" charset="0"/>
              </a:rPr>
              <a:t>DE</a:t>
            </a:r>
          </a:p>
        </p:txBody>
      </p:sp>
      <p:sp>
        <p:nvSpPr>
          <p:cNvPr id="130" name="Text Box 143"/>
          <p:cNvSpPr txBox="1">
            <a:spLocks noChangeArrowheads="1"/>
          </p:cNvSpPr>
          <p:nvPr/>
        </p:nvSpPr>
        <p:spPr bwMode="auto">
          <a:xfrm>
            <a:off x="7521574" y="1854200"/>
            <a:ext cx="265113" cy="207962"/>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latin typeface="Arial" charset="0"/>
              </a:rPr>
              <a:t>NH</a:t>
            </a:r>
          </a:p>
        </p:txBody>
      </p:sp>
      <p:sp>
        <p:nvSpPr>
          <p:cNvPr id="131" name="Line 133" descr="This line is pointing to the location for the state of Connecticut" title="Currenct cigarette smoking age 18 and over"/>
          <p:cNvSpPr>
            <a:spLocks noChangeShapeType="1"/>
          </p:cNvSpPr>
          <p:nvPr/>
        </p:nvSpPr>
        <p:spPr bwMode="auto">
          <a:xfrm flipH="1" flipV="1">
            <a:off x="7010400" y="2362200"/>
            <a:ext cx="457200" cy="152400"/>
          </a:xfrm>
          <a:prstGeom prst="line">
            <a:avLst/>
          </a:prstGeom>
          <a:solidFill>
            <a:srgbClr val="FFCC66"/>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32" name="Text Box 132"/>
          <p:cNvSpPr txBox="1">
            <a:spLocks noChangeArrowheads="1"/>
          </p:cNvSpPr>
          <p:nvPr/>
        </p:nvSpPr>
        <p:spPr bwMode="auto">
          <a:xfrm>
            <a:off x="7467600" y="2438400"/>
            <a:ext cx="246063" cy="212725"/>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latin typeface="Arial" charset="0"/>
              </a:rPr>
              <a:t>CT</a:t>
            </a:r>
          </a:p>
        </p:txBody>
      </p:sp>
      <p:sp>
        <p:nvSpPr>
          <p:cNvPr id="133" name="Text Box 136"/>
          <p:cNvSpPr txBox="1">
            <a:spLocks noChangeArrowheads="1"/>
          </p:cNvSpPr>
          <p:nvPr/>
        </p:nvSpPr>
        <p:spPr bwMode="auto">
          <a:xfrm>
            <a:off x="7639049" y="2274887"/>
            <a:ext cx="192088" cy="2079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latin typeface="Arial" charset="0"/>
              </a:rPr>
              <a:t>RI</a:t>
            </a:r>
          </a:p>
        </p:txBody>
      </p:sp>
      <p:sp>
        <p:nvSpPr>
          <p:cNvPr id="134" name="Line 135" descr="This line is pointing to the location for the state of Massachusetts." title="Current cigarette smoking age 18 and over"/>
          <p:cNvSpPr>
            <a:spLocks noChangeShapeType="1"/>
          </p:cNvSpPr>
          <p:nvPr/>
        </p:nvSpPr>
        <p:spPr bwMode="auto">
          <a:xfrm flipH="1">
            <a:off x="7162800" y="2185986"/>
            <a:ext cx="412750" cy="23813"/>
          </a:xfrm>
          <a:prstGeom prst="line">
            <a:avLst/>
          </a:prstGeom>
          <a:noFill/>
          <a:ln w="12700">
            <a:solidFill>
              <a:schemeClr val="tx2"/>
            </a:solidFill>
            <a:round/>
            <a:headEnd/>
            <a:tailEnd/>
          </a:ln>
        </p:spPr>
        <p:txBody>
          <a:bodyPr lIns="0" tIns="0" rIns="0" bIns="0"/>
          <a:lstStyle/>
          <a:p>
            <a:pPr fontAlgn="base">
              <a:spcBef>
                <a:spcPct val="0"/>
              </a:spcBef>
              <a:spcAft>
                <a:spcPct val="0"/>
              </a:spcAft>
            </a:pPr>
            <a:endParaRPr lang="en-US">
              <a:solidFill>
                <a:srgbClr val="FFC000"/>
              </a:solidFill>
              <a:latin typeface="Arial" charset="0"/>
            </a:endParaRPr>
          </a:p>
        </p:txBody>
      </p:sp>
      <p:sp>
        <p:nvSpPr>
          <p:cNvPr id="135" name="Text Box 136"/>
          <p:cNvSpPr txBox="1">
            <a:spLocks noChangeArrowheads="1"/>
          </p:cNvSpPr>
          <p:nvPr/>
        </p:nvSpPr>
        <p:spPr bwMode="auto">
          <a:xfrm>
            <a:off x="7620000" y="2057400"/>
            <a:ext cx="381000" cy="2079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smtClean="0">
                <a:latin typeface="Arial" charset="0"/>
              </a:rPr>
              <a:t>MA</a:t>
            </a:r>
            <a:endParaRPr lang="en-US" sz="1200" dirty="0">
              <a:latin typeface="Arial" charset="0"/>
            </a:endParaRPr>
          </a:p>
        </p:txBody>
      </p:sp>
      <p:sp>
        <p:nvSpPr>
          <p:cNvPr id="136" name="Text Box 91"/>
          <p:cNvSpPr txBox="1">
            <a:spLocks noChangeArrowheads="1"/>
          </p:cNvSpPr>
          <p:nvPr/>
        </p:nvSpPr>
        <p:spPr bwMode="auto">
          <a:xfrm>
            <a:off x="2054225" y="3667125"/>
            <a:ext cx="246062"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AZ</a:t>
            </a:r>
            <a:endParaRPr lang="en-US" sz="1200">
              <a:solidFill>
                <a:srgbClr val="FFC000"/>
              </a:solidFill>
              <a:latin typeface="Arial" charset="0"/>
            </a:endParaRPr>
          </a:p>
        </p:txBody>
      </p:sp>
      <p:sp>
        <p:nvSpPr>
          <p:cNvPr id="137" name="Text Box 96"/>
          <p:cNvSpPr txBox="1">
            <a:spLocks noChangeArrowheads="1"/>
          </p:cNvSpPr>
          <p:nvPr/>
        </p:nvSpPr>
        <p:spPr bwMode="auto">
          <a:xfrm>
            <a:off x="2209800" y="2870200"/>
            <a:ext cx="249237" cy="207962"/>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UT</a:t>
            </a:r>
            <a:endParaRPr lang="en-US" sz="1200">
              <a:solidFill>
                <a:srgbClr val="FFC000"/>
              </a:solidFill>
              <a:latin typeface="Arial" charset="0"/>
            </a:endParaRPr>
          </a:p>
        </p:txBody>
      </p:sp>
      <p:sp>
        <p:nvSpPr>
          <p:cNvPr id="138" name="Text Box 97"/>
          <p:cNvSpPr txBox="1">
            <a:spLocks noChangeArrowheads="1"/>
          </p:cNvSpPr>
          <p:nvPr/>
        </p:nvSpPr>
        <p:spPr bwMode="auto">
          <a:xfrm>
            <a:off x="1597025" y="2663825"/>
            <a:ext cx="254000"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NV</a:t>
            </a:r>
            <a:endParaRPr lang="en-US" sz="1200">
              <a:solidFill>
                <a:srgbClr val="FFC000"/>
              </a:solidFill>
              <a:latin typeface="Arial" charset="0"/>
            </a:endParaRPr>
          </a:p>
        </p:txBody>
      </p:sp>
      <p:sp>
        <p:nvSpPr>
          <p:cNvPr id="139" name="Text Box 99"/>
          <p:cNvSpPr txBox="1">
            <a:spLocks noChangeArrowheads="1"/>
          </p:cNvSpPr>
          <p:nvPr/>
        </p:nvSpPr>
        <p:spPr bwMode="auto">
          <a:xfrm>
            <a:off x="1143000" y="3021012"/>
            <a:ext cx="273050"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CA</a:t>
            </a:r>
            <a:endParaRPr lang="en-US" sz="1200">
              <a:solidFill>
                <a:srgbClr val="FFC000"/>
              </a:solidFill>
              <a:latin typeface="Arial" charset="0"/>
            </a:endParaRPr>
          </a:p>
        </p:txBody>
      </p:sp>
      <p:sp>
        <p:nvSpPr>
          <p:cNvPr id="140" name="Text Box 100"/>
          <p:cNvSpPr txBox="1">
            <a:spLocks noChangeArrowheads="1"/>
          </p:cNvSpPr>
          <p:nvPr/>
        </p:nvSpPr>
        <p:spPr bwMode="auto">
          <a:xfrm>
            <a:off x="3733800" y="4425950"/>
            <a:ext cx="239712" cy="211137"/>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TX</a:t>
            </a:r>
            <a:endParaRPr lang="en-US" sz="1200" dirty="0">
              <a:solidFill>
                <a:srgbClr val="FFC000"/>
              </a:solidFill>
              <a:latin typeface="Arial" charset="0"/>
            </a:endParaRPr>
          </a:p>
        </p:txBody>
      </p:sp>
      <p:sp>
        <p:nvSpPr>
          <p:cNvPr id="141" name="Text Box 101"/>
          <p:cNvSpPr txBox="1">
            <a:spLocks noChangeArrowheads="1"/>
          </p:cNvSpPr>
          <p:nvPr/>
        </p:nvSpPr>
        <p:spPr bwMode="auto">
          <a:xfrm>
            <a:off x="4645025" y="3733800"/>
            <a:ext cx="265112" cy="21113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AR</a:t>
            </a:r>
          </a:p>
        </p:txBody>
      </p:sp>
      <p:sp>
        <p:nvSpPr>
          <p:cNvPr id="142" name="Text Box 102"/>
          <p:cNvSpPr txBox="1">
            <a:spLocks noChangeArrowheads="1"/>
          </p:cNvSpPr>
          <p:nvPr/>
        </p:nvSpPr>
        <p:spPr bwMode="auto">
          <a:xfrm>
            <a:off x="3990975" y="3632200"/>
            <a:ext cx="276225" cy="207962"/>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OK</a:t>
            </a:r>
          </a:p>
        </p:txBody>
      </p:sp>
      <p:sp>
        <p:nvSpPr>
          <p:cNvPr id="143" name="Text Box 104"/>
          <p:cNvSpPr txBox="1">
            <a:spLocks noChangeArrowheads="1"/>
          </p:cNvSpPr>
          <p:nvPr/>
        </p:nvSpPr>
        <p:spPr bwMode="auto">
          <a:xfrm>
            <a:off x="4645025" y="4279900"/>
            <a:ext cx="249237" cy="155575"/>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LA</a:t>
            </a:r>
          </a:p>
        </p:txBody>
      </p:sp>
      <p:sp>
        <p:nvSpPr>
          <p:cNvPr id="144" name="Text Box 105"/>
          <p:cNvSpPr txBox="1">
            <a:spLocks noChangeArrowheads="1"/>
          </p:cNvSpPr>
          <p:nvPr/>
        </p:nvSpPr>
        <p:spPr bwMode="auto">
          <a:xfrm>
            <a:off x="3884612" y="3124200"/>
            <a:ext cx="257175" cy="211137"/>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KS</a:t>
            </a:r>
            <a:endParaRPr lang="en-US" sz="1200" dirty="0">
              <a:solidFill>
                <a:srgbClr val="FFC000"/>
              </a:solidFill>
              <a:latin typeface="Arial" charset="0"/>
            </a:endParaRPr>
          </a:p>
        </p:txBody>
      </p:sp>
      <p:sp>
        <p:nvSpPr>
          <p:cNvPr id="145" name="Text Box 107"/>
          <p:cNvSpPr txBox="1">
            <a:spLocks noChangeArrowheads="1"/>
          </p:cNvSpPr>
          <p:nvPr/>
        </p:nvSpPr>
        <p:spPr bwMode="auto">
          <a:xfrm>
            <a:off x="3651250" y="2668587"/>
            <a:ext cx="258762" cy="2079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NE</a:t>
            </a:r>
            <a:endParaRPr lang="en-US" sz="1200" dirty="0">
              <a:solidFill>
                <a:srgbClr val="FFC000"/>
              </a:solidFill>
              <a:latin typeface="Arial" charset="0"/>
            </a:endParaRPr>
          </a:p>
        </p:txBody>
      </p:sp>
      <p:sp>
        <p:nvSpPr>
          <p:cNvPr id="146" name="Text Box 109"/>
          <p:cNvSpPr txBox="1">
            <a:spLocks noChangeArrowheads="1"/>
          </p:cNvSpPr>
          <p:nvPr/>
        </p:nvSpPr>
        <p:spPr bwMode="auto">
          <a:xfrm>
            <a:off x="2936875" y="3068637"/>
            <a:ext cx="266700" cy="19843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CO</a:t>
            </a:r>
            <a:endParaRPr lang="en-US" sz="1200">
              <a:solidFill>
                <a:srgbClr val="FFC000"/>
              </a:solidFill>
              <a:latin typeface="Arial" charset="0"/>
            </a:endParaRPr>
          </a:p>
        </p:txBody>
      </p:sp>
      <p:sp>
        <p:nvSpPr>
          <p:cNvPr id="147" name="Text Box 110"/>
          <p:cNvSpPr txBox="1">
            <a:spLocks noChangeArrowheads="1"/>
          </p:cNvSpPr>
          <p:nvPr/>
        </p:nvSpPr>
        <p:spPr bwMode="auto">
          <a:xfrm>
            <a:off x="2781300" y="3803650"/>
            <a:ext cx="282575"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NM</a:t>
            </a:r>
            <a:endParaRPr lang="en-US" sz="1200">
              <a:solidFill>
                <a:srgbClr val="FFC000"/>
              </a:solidFill>
              <a:latin typeface="Arial" charset="0"/>
            </a:endParaRPr>
          </a:p>
        </p:txBody>
      </p:sp>
      <p:sp>
        <p:nvSpPr>
          <p:cNvPr id="148" name="Text Box 111"/>
          <p:cNvSpPr txBox="1">
            <a:spLocks noChangeArrowheads="1"/>
          </p:cNvSpPr>
          <p:nvPr/>
        </p:nvSpPr>
        <p:spPr bwMode="auto">
          <a:xfrm>
            <a:off x="4591050" y="3144837"/>
            <a:ext cx="285750" cy="19843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MO</a:t>
            </a:r>
          </a:p>
        </p:txBody>
      </p:sp>
      <p:sp>
        <p:nvSpPr>
          <p:cNvPr id="149" name="Text Box 113"/>
          <p:cNvSpPr txBox="1">
            <a:spLocks noChangeArrowheads="1"/>
          </p:cNvSpPr>
          <p:nvPr/>
        </p:nvSpPr>
        <p:spPr bwMode="auto">
          <a:xfrm>
            <a:off x="5387975" y="3519487"/>
            <a:ext cx="247650" cy="207963"/>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chemeClr val="bg1">
                    <a:lumMod val="50000"/>
                  </a:schemeClr>
                </a:solidFill>
                <a:latin typeface="Arial" charset="0"/>
              </a:rPr>
              <a:t>TN</a:t>
            </a:r>
          </a:p>
        </p:txBody>
      </p:sp>
      <p:sp>
        <p:nvSpPr>
          <p:cNvPr id="150" name="Text Box 114"/>
          <p:cNvSpPr txBox="1">
            <a:spLocks noChangeArrowheads="1"/>
          </p:cNvSpPr>
          <p:nvPr/>
        </p:nvSpPr>
        <p:spPr bwMode="auto">
          <a:xfrm>
            <a:off x="5453062" y="3998913"/>
            <a:ext cx="246063"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AL</a:t>
            </a:r>
            <a:endParaRPr lang="en-US" sz="1200">
              <a:solidFill>
                <a:srgbClr val="FFC000"/>
              </a:solidFill>
              <a:latin typeface="Arial" charset="0"/>
            </a:endParaRPr>
          </a:p>
        </p:txBody>
      </p:sp>
      <p:sp>
        <p:nvSpPr>
          <p:cNvPr id="151" name="Text Box 115"/>
          <p:cNvSpPr txBox="1">
            <a:spLocks noChangeArrowheads="1"/>
          </p:cNvSpPr>
          <p:nvPr/>
        </p:nvSpPr>
        <p:spPr bwMode="auto">
          <a:xfrm>
            <a:off x="5622925" y="3181350"/>
            <a:ext cx="257175"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KY</a:t>
            </a:r>
          </a:p>
        </p:txBody>
      </p:sp>
      <p:sp>
        <p:nvSpPr>
          <p:cNvPr id="152" name="Text Box 117" descr="The state of Mississippi shown on the United States map." title="Mississippi"/>
          <p:cNvSpPr txBox="1">
            <a:spLocks noChangeArrowheads="1"/>
          </p:cNvSpPr>
          <p:nvPr/>
        </p:nvSpPr>
        <p:spPr bwMode="auto">
          <a:xfrm>
            <a:off x="5029200" y="3998913"/>
            <a:ext cx="271462"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MS</a:t>
            </a:r>
          </a:p>
        </p:txBody>
      </p:sp>
      <p:sp>
        <p:nvSpPr>
          <p:cNvPr id="153" name="Text Box 120"/>
          <p:cNvSpPr txBox="1">
            <a:spLocks noChangeArrowheads="1"/>
          </p:cNvSpPr>
          <p:nvPr/>
        </p:nvSpPr>
        <p:spPr bwMode="auto">
          <a:xfrm>
            <a:off x="5899150" y="3979863"/>
            <a:ext cx="273050"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GA</a:t>
            </a:r>
            <a:endParaRPr lang="en-US" sz="1200">
              <a:solidFill>
                <a:srgbClr val="FFC000"/>
              </a:solidFill>
              <a:latin typeface="Arial" charset="0"/>
            </a:endParaRPr>
          </a:p>
        </p:txBody>
      </p:sp>
      <p:sp>
        <p:nvSpPr>
          <p:cNvPr id="154" name="Text Box 121"/>
          <p:cNvSpPr txBox="1">
            <a:spLocks noChangeArrowheads="1"/>
          </p:cNvSpPr>
          <p:nvPr/>
        </p:nvSpPr>
        <p:spPr bwMode="auto">
          <a:xfrm>
            <a:off x="6323013" y="4741862"/>
            <a:ext cx="230187" cy="21113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FL</a:t>
            </a:r>
            <a:endParaRPr lang="en-US" sz="1200">
              <a:solidFill>
                <a:srgbClr val="FFC000"/>
              </a:solidFill>
              <a:latin typeface="Arial" charset="0"/>
            </a:endParaRPr>
          </a:p>
        </p:txBody>
      </p:sp>
      <p:sp>
        <p:nvSpPr>
          <p:cNvPr id="155" name="Text Box 125"/>
          <p:cNvSpPr txBox="1">
            <a:spLocks noChangeArrowheads="1"/>
          </p:cNvSpPr>
          <p:nvPr/>
        </p:nvSpPr>
        <p:spPr bwMode="auto">
          <a:xfrm>
            <a:off x="6018212" y="3025775"/>
            <a:ext cx="293688" cy="207962"/>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WV</a:t>
            </a:r>
          </a:p>
        </p:txBody>
      </p:sp>
      <p:sp>
        <p:nvSpPr>
          <p:cNvPr id="156" name="Text Box 126" descr="This is the state of Virginia on a map of the United States.  The  map depicts Cigarette smoking among adults age 18 and over.&#10;&#10;" title="Current cigarette smoking"/>
          <p:cNvSpPr txBox="1">
            <a:spLocks noChangeArrowheads="1"/>
          </p:cNvSpPr>
          <p:nvPr/>
        </p:nvSpPr>
        <p:spPr bwMode="auto">
          <a:xfrm>
            <a:off x="6375400" y="3103562"/>
            <a:ext cx="254000" cy="211138"/>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rgbClr val="000000"/>
                </a:solidFill>
                <a:latin typeface="Arial" charset="0"/>
              </a:rPr>
              <a:t>VA</a:t>
            </a:r>
            <a:endParaRPr lang="en-US" sz="1200" dirty="0">
              <a:solidFill>
                <a:srgbClr val="FFC000"/>
              </a:solidFill>
              <a:latin typeface="Arial" charset="0"/>
            </a:endParaRPr>
          </a:p>
        </p:txBody>
      </p:sp>
      <p:sp>
        <p:nvSpPr>
          <p:cNvPr id="157" name="Text Box 127"/>
          <p:cNvSpPr txBox="1">
            <a:spLocks noChangeArrowheads="1"/>
          </p:cNvSpPr>
          <p:nvPr/>
        </p:nvSpPr>
        <p:spPr bwMode="auto">
          <a:xfrm>
            <a:off x="6364287" y="3440112"/>
            <a:ext cx="265113"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a:solidFill>
                  <a:srgbClr val="000000"/>
                </a:solidFill>
                <a:latin typeface="Arial" charset="0"/>
              </a:rPr>
              <a:t>NC</a:t>
            </a:r>
            <a:endParaRPr lang="en-US" sz="1200">
              <a:solidFill>
                <a:srgbClr val="FFC000"/>
              </a:solidFill>
              <a:latin typeface="Arial" charset="0"/>
            </a:endParaRPr>
          </a:p>
        </p:txBody>
      </p:sp>
      <p:sp>
        <p:nvSpPr>
          <p:cNvPr id="158" name="Text Box 128"/>
          <p:cNvSpPr txBox="1">
            <a:spLocks noChangeArrowheads="1"/>
          </p:cNvSpPr>
          <p:nvPr/>
        </p:nvSpPr>
        <p:spPr bwMode="auto">
          <a:xfrm>
            <a:off x="6232525" y="3727450"/>
            <a:ext cx="258763" cy="209550"/>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SC</a:t>
            </a:r>
          </a:p>
        </p:txBody>
      </p:sp>
      <p:sp>
        <p:nvSpPr>
          <p:cNvPr id="159" name="Text Box 148"/>
          <p:cNvSpPr txBox="1">
            <a:spLocks noChangeArrowheads="1"/>
          </p:cNvSpPr>
          <p:nvPr/>
        </p:nvSpPr>
        <p:spPr bwMode="auto">
          <a:xfrm>
            <a:off x="1557338" y="4979988"/>
            <a:ext cx="266700" cy="207962"/>
          </a:xfrm>
          <a:prstGeom prst="rect">
            <a:avLst/>
          </a:prstGeom>
          <a:noFill/>
          <a:ln w="12700">
            <a:noFill/>
            <a:miter lim="800000"/>
            <a:headEnd/>
            <a:tailEnd/>
          </a:ln>
        </p:spPr>
        <p:txBody>
          <a:bodyPr lIns="0" tIns="0" rIns="0" bIns="0"/>
          <a:lstStyle/>
          <a:p>
            <a:pPr defTabSz="427038" eaLnBrk="0" fontAlgn="base" hangingPunct="0">
              <a:spcBef>
                <a:spcPct val="0"/>
              </a:spcBef>
              <a:spcAft>
                <a:spcPct val="0"/>
              </a:spcAft>
              <a:buClr>
                <a:srgbClr val="000000"/>
              </a:buClr>
              <a:buSzPct val="90000"/>
              <a:buFont typeface="Arial Unicode MS" pitchFamily="34" charset="-128"/>
              <a:buNone/>
            </a:pPr>
            <a:r>
              <a:rPr lang="en-US" sz="1200" dirty="0">
                <a:solidFill>
                  <a:schemeClr val="bg1">
                    <a:lumMod val="50000"/>
                  </a:schemeClr>
                </a:solidFill>
                <a:latin typeface="Arial" charset="0"/>
              </a:rPr>
              <a:t>AK</a:t>
            </a:r>
          </a:p>
        </p:txBody>
      </p:sp>
      <p:sp>
        <p:nvSpPr>
          <p:cNvPr id="160" name="Text Box 149"/>
          <p:cNvSpPr txBox="1">
            <a:spLocks noChangeArrowheads="1"/>
          </p:cNvSpPr>
          <p:nvPr/>
        </p:nvSpPr>
        <p:spPr bwMode="auto">
          <a:xfrm>
            <a:off x="2514600" y="5181600"/>
            <a:ext cx="508000" cy="265112"/>
          </a:xfrm>
          <a:prstGeom prst="rect">
            <a:avLst/>
          </a:prstGeom>
          <a:noFill/>
          <a:ln w="12700">
            <a:noFill/>
            <a:miter lim="800000"/>
            <a:headEnd/>
            <a:tailEnd/>
          </a:ln>
        </p:spPr>
        <p:txBody>
          <a:bodyPr lIns="0" tIns="0" rIns="0" bIns="0"/>
          <a:lstStyle/>
          <a:p>
            <a:pPr algn="ctr" defTabSz="427038" eaLnBrk="0" fontAlgn="base" hangingPunct="0">
              <a:spcBef>
                <a:spcPct val="0"/>
              </a:spcBef>
              <a:spcAft>
                <a:spcPct val="0"/>
              </a:spcAft>
              <a:buClr>
                <a:srgbClr val="000000"/>
              </a:buClr>
              <a:buSzPct val="90000"/>
              <a:buFont typeface="Arial Unicode MS" pitchFamily="34" charset="-128"/>
              <a:buNone/>
            </a:pPr>
            <a:r>
              <a:rPr lang="en-US" sz="1400" dirty="0">
                <a:latin typeface="Arial" charset="0"/>
              </a:rPr>
              <a:t>HI</a:t>
            </a:r>
          </a:p>
        </p:txBody>
      </p:sp>
      <p:sp>
        <p:nvSpPr>
          <p:cNvPr id="161" name="Text Box 100"/>
          <p:cNvSpPr txBox="1">
            <a:spLocks noChangeArrowheads="1"/>
          </p:cNvSpPr>
          <p:nvPr/>
        </p:nvSpPr>
        <p:spPr bwMode="auto">
          <a:xfrm>
            <a:off x="424272" y="6008084"/>
            <a:ext cx="7582580" cy="984885"/>
          </a:xfrm>
          <a:prstGeom prst="rect">
            <a:avLst/>
          </a:prstGeom>
          <a:noFill/>
          <a:ln w="38100" algn="ctr">
            <a:noFill/>
            <a:miter lim="800000"/>
            <a:headEnd/>
            <a:tailEnd/>
          </a:ln>
        </p:spPr>
        <p:txBody>
          <a:bodyPr wrap="square">
            <a:spAutoFit/>
          </a:bodyPr>
          <a:lstStyle/>
          <a:p>
            <a:pPr fontAlgn="base">
              <a:spcBef>
                <a:spcPct val="0"/>
              </a:spcBef>
              <a:spcAft>
                <a:spcPct val="0"/>
              </a:spcAft>
            </a:pPr>
            <a:r>
              <a:rPr lang="en-US" sz="1050" dirty="0" smtClean="0">
                <a:cs typeface="Arial" pitchFamily="34" charset="0"/>
              </a:rPr>
              <a:t>* Persons </a:t>
            </a:r>
            <a:r>
              <a:rPr lang="en-US" sz="1050" dirty="0">
                <a:cs typeface="Arial" pitchFamily="34" charset="0"/>
              </a:rPr>
              <a:t>who have smoked at least 100 cigarettes in lifetime and currently report smoking every day </a:t>
            </a:r>
            <a:r>
              <a:rPr lang="en-US" sz="1050" dirty="0" smtClean="0">
                <a:cs typeface="Arial" pitchFamily="34" charset="0"/>
              </a:rPr>
              <a:t>or </a:t>
            </a:r>
            <a:r>
              <a:rPr lang="en-US" sz="1050" dirty="0">
                <a:cs typeface="Arial" pitchFamily="34" charset="0"/>
              </a:rPr>
              <a:t>some days. </a:t>
            </a:r>
            <a:endParaRPr lang="en-US" sz="1050" dirty="0" smtClean="0">
              <a:cs typeface="Arial" pitchFamily="34" charset="0"/>
            </a:endParaRPr>
          </a:p>
          <a:p>
            <a:pPr fontAlgn="base">
              <a:spcBef>
                <a:spcPct val="0"/>
              </a:spcBef>
              <a:spcAft>
                <a:spcPct val="0"/>
              </a:spcAft>
            </a:pPr>
            <a:r>
              <a:rPr lang="en-US" sz="1050" dirty="0" smtClean="0">
                <a:cs typeface="Arial" pitchFamily="34" charset="0"/>
              </a:rPr>
              <a:t>Source: </a:t>
            </a:r>
            <a:r>
              <a:rPr lang="en-US" sz="1050" dirty="0">
                <a:cs typeface="Arial" pitchFamily="34" charset="0"/>
              </a:rPr>
              <a:t>Behavioral Risk Factor Surveillance </a:t>
            </a:r>
            <a:r>
              <a:rPr lang="en-US" sz="1050" dirty="0" smtClean="0">
                <a:cs typeface="Arial" pitchFamily="34" charset="0"/>
              </a:rPr>
              <a:t>System (BRFSS)</a:t>
            </a:r>
          </a:p>
          <a:p>
            <a:pPr fontAlgn="base">
              <a:spcBef>
                <a:spcPct val="0"/>
              </a:spcBef>
              <a:spcAft>
                <a:spcPct val="0"/>
              </a:spcAft>
            </a:pPr>
            <a:endParaRPr lang="en-US" sz="1050" dirty="0" smtClean="0">
              <a:cs typeface="Arial" pitchFamily="34" charset="0"/>
            </a:endParaRPr>
          </a:p>
          <a:p>
            <a:pPr fontAlgn="base">
              <a:spcBef>
                <a:spcPct val="0"/>
              </a:spcBef>
              <a:spcAft>
                <a:spcPct val="0"/>
              </a:spcAft>
            </a:pPr>
            <a:r>
              <a:rPr lang="en-US" sz="1600" dirty="0" smtClean="0">
                <a:cs typeface="Arial" pitchFamily="34" charset="0"/>
              </a:rPr>
              <a:t>HP2020 TU-1.1 Reduce </a:t>
            </a:r>
            <a:r>
              <a:rPr lang="en-US" sz="1600" dirty="0">
                <a:cs typeface="Arial" pitchFamily="34" charset="0"/>
              </a:rPr>
              <a:t>cigarette smoking by adults</a:t>
            </a:r>
          </a:p>
          <a:p>
            <a:pPr fontAlgn="base">
              <a:spcBef>
                <a:spcPct val="0"/>
              </a:spcBef>
              <a:spcAft>
                <a:spcPct val="0"/>
              </a:spcAft>
            </a:pPr>
            <a:endParaRPr lang="en-US" sz="1050" dirty="0">
              <a:cs typeface="Arial" pitchFamily="34" charset="0"/>
            </a:endParaRPr>
          </a:p>
        </p:txBody>
      </p:sp>
      <p:sp>
        <p:nvSpPr>
          <p:cNvPr id="162" name="Rectangle 2" descr="This is the title of the slide displaying data for current cigarette smoking among adults aged 18 and over." title="Current cigarette smoking"/>
          <p:cNvSpPr>
            <a:spLocks noChangeArrowheads="1"/>
          </p:cNvSpPr>
          <p:nvPr/>
        </p:nvSpPr>
        <p:spPr bwMode="auto">
          <a:xfrm>
            <a:off x="412567" y="304800"/>
            <a:ext cx="8350433" cy="477054"/>
          </a:xfrm>
          <a:prstGeom prst="rect">
            <a:avLst/>
          </a:prstGeom>
          <a:noFill/>
        </p:spPr>
        <p:txBody>
          <a:bodyPr wrap="square" rtlCol="0">
            <a:spAutoFit/>
          </a:bodyPr>
          <a:lstStyle/>
          <a:p>
            <a:pPr algn="ctr" fontAlgn="base">
              <a:lnSpc>
                <a:spcPts val="3000"/>
              </a:lnSpc>
              <a:spcBef>
                <a:spcPct val="0"/>
              </a:spcBef>
              <a:spcAft>
                <a:spcPct val="0"/>
              </a:spcAft>
            </a:pPr>
            <a:endParaRPr lang="en-US" sz="2700" b="1" dirty="0"/>
          </a:p>
        </p:txBody>
      </p:sp>
      <p:sp>
        <p:nvSpPr>
          <p:cNvPr id="163" name="Rectangle 162" descr="The  map depicts Cigarette smoking among adults age 18 and over.&#10;" title="Current Cigarette Smoking"/>
          <p:cNvSpPr/>
          <p:nvPr/>
        </p:nvSpPr>
        <p:spPr>
          <a:xfrm>
            <a:off x="6738937" y="2938462"/>
            <a:ext cx="123825" cy="82550"/>
          </a:xfrm>
          <a:prstGeom prst="rect">
            <a:avLst/>
          </a:prstGeom>
          <a:solidFill>
            <a:srgbClr val="D5890D"/>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64" name="Line 141" descr="This line is pointing to to location for the state of Maryland." title="Current Cigarette smokers age 18 and over"/>
          <p:cNvSpPr>
            <a:spLocks noChangeShapeType="1"/>
          </p:cNvSpPr>
          <p:nvPr/>
        </p:nvSpPr>
        <p:spPr bwMode="auto">
          <a:xfrm flipH="1" flipV="1">
            <a:off x="6815930" y="2974180"/>
            <a:ext cx="151604" cy="243679"/>
          </a:xfrm>
          <a:prstGeom prst="line">
            <a:avLst/>
          </a:prstGeom>
          <a:noFill/>
          <a:ln w="12700">
            <a:solidFill>
              <a:schemeClr val="tx2"/>
            </a:solidFill>
            <a:round/>
            <a:headEnd/>
            <a:tailEnd/>
          </a:ln>
        </p:spPr>
        <p:txBody>
          <a:bodyPr lIns="0" tIns="0" rIns="0" bIns="0"/>
          <a:lstStyle/>
          <a:p>
            <a:pPr fontAlgn="base">
              <a:spcBef>
                <a:spcPct val="0"/>
              </a:spcBef>
              <a:spcAft>
                <a:spcPct val="0"/>
              </a:spcAft>
            </a:pPr>
            <a:endParaRPr lang="en-US">
              <a:solidFill>
                <a:srgbClr val="FFC000"/>
              </a:solidFill>
              <a:latin typeface="Arial" charset="0"/>
            </a:endParaRPr>
          </a:p>
        </p:txBody>
      </p:sp>
      <p:sp>
        <p:nvSpPr>
          <p:cNvPr id="165" name="Rectangle 97" descr="This box is the legend symbol for the prevalence of adult smoking cigarettes.  The range for this legend symbol is 25.0-27.3 percent.  &#10;&#10;" title="Legend symbol"/>
          <p:cNvSpPr>
            <a:spLocks noChangeArrowheads="1"/>
          </p:cNvSpPr>
          <p:nvPr/>
        </p:nvSpPr>
        <p:spPr bwMode="auto">
          <a:xfrm>
            <a:off x="7433416" y="5675313"/>
            <a:ext cx="381000" cy="192087"/>
          </a:xfrm>
          <a:prstGeom prst="rect">
            <a:avLst/>
          </a:prstGeom>
          <a:solidFill>
            <a:srgbClr val="2E0000"/>
          </a:solidFill>
          <a:ln w="6350">
            <a:solidFill>
              <a:srgbClr val="6E6E6E"/>
            </a:solidFill>
            <a:miter lim="800000"/>
            <a:headEnd/>
            <a:tailEnd/>
          </a:ln>
        </p:spPr>
        <p:txBody>
          <a:bodyPr/>
          <a:lstStyle/>
          <a:p>
            <a:pPr algn="ctr" fontAlgn="base">
              <a:spcBef>
                <a:spcPct val="0"/>
              </a:spcBef>
              <a:spcAft>
                <a:spcPct val="0"/>
              </a:spcAft>
            </a:pPr>
            <a:endParaRPr lang="en-US" sz="2400" b="1">
              <a:solidFill>
                <a:srgbClr val="FFFF66"/>
              </a:solidFill>
              <a:latin typeface="Arial" charset="0"/>
              <a:cs typeface="Arial" charset="0"/>
            </a:endParaRPr>
          </a:p>
        </p:txBody>
      </p:sp>
      <p:sp>
        <p:nvSpPr>
          <p:cNvPr id="166" name="Rectangle 98"/>
          <p:cNvSpPr>
            <a:spLocks noChangeArrowheads="1"/>
          </p:cNvSpPr>
          <p:nvPr/>
        </p:nvSpPr>
        <p:spPr bwMode="auto">
          <a:xfrm>
            <a:off x="7938240" y="5675312"/>
            <a:ext cx="767839" cy="184666"/>
          </a:xfrm>
          <a:prstGeom prst="rect">
            <a:avLst/>
          </a:prstGeom>
          <a:noFill/>
          <a:ln w="9525">
            <a:noFill/>
            <a:miter lim="800000"/>
            <a:headEnd/>
            <a:tailEnd/>
          </a:ln>
        </p:spPr>
        <p:txBody>
          <a:bodyPr wrap="none" lIns="0" tIns="0" rIns="0" bIns="0">
            <a:spAutoFit/>
          </a:bodyPr>
          <a:lstStyle/>
          <a:p>
            <a:pPr algn="ctr" fontAlgn="base">
              <a:spcBef>
                <a:spcPct val="0"/>
              </a:spcBef>
              <a:spcAft>
                <a:spcPct val="0"/>
              </a:spcAft>
            </a:pPr>
            <a:r>
              <a:rPr lang="en-US" sz="1200" b="1" dirty="0" smtClean="0">
                <a:latin typeface="Arial" charset="0"/>
                <a:cs typeface="Arial" charset="0"/>
              </a:rPr>
              <a:t>25.0 </a:t>
            </a:r>
            <a:r>
              <a:rPr lang="en-US" sz="1200" b="1" dirty="0">
                <a:latin typeface="Arial" charset="0"/>
                <a:cs typeface="Arial" charset="0"/>
              </a:rPr>
              <a:t>– </a:t>
            </a:r>
            <a:r>
              <a:rPr lang="en-US" sz="1200" b="1" dirty="0" smtClean="0">
                <a:latin typeface="Arial" charset="0"/>
                <a:cs typeface="Arial" charset="0"/>
              </a:rPr>
              <a:t>27.3</a:t>
            </a:r>
            <a:endParaRPr lang="en-US" sz="1200" b="1" dirty="0">
              <a:latin typeface="Arial" charset="0"/>
              <a:cs typeface="Arial" charset="0"/>
            </a:endParaRPr>
          </a:p>
        </p:txBody>
      </p:sp>
      <p:sp>
        <p:nvSpPr>
          <p:cNvPr id="2" name="Title 1"/>
          <p:cNvSpPr>
            <a:spLocks noGrp="1"/>
          </p:cNvSpPr>
          <p:nvPr>
            <p:ph type="title"/>
          </p:nvPr>
        </p:nvSpPr>
        <p:spPr/>
        <p:txBody>
          <a:bodyPr/>
          <a:lstStyle/>
          <a:p>
            <a:pPr lvl="0" eaLnBrk="1" hangingPunct="1">
              <a:lnSpc>
                <a:spcPts val="3000"/>
              </a:lnSpc>
            </a:pPr>
            <a:r>
              <a:rPr lang="en-US" sz="2000" kern="1200" dirty="0">
                <a:ea typeface="ＭＳ Ｐゴシック" pitchFamily="34" charset="-128"/>
                <a:cs typeface="Arial" pitchFamily="34" charset="0"/>
              </a:rPr>
              <a:t>Current cigarette smoking* among adults aged </a:t>
            </a:r>
            <a:br>
              <a:rPr lang="en-US" sz="2000" kern="1200" dirty="0">
                <a:ea typeface="ＭＳ Ｐゴシック" pitchFamily="34" charset="-128"/>
                <a:cs typeface="Arial" pitchFamily="34" charset="0"/>
              </a:rPr>
            </a:br>
            <a:r>
              <a:rPr lang="en-US" sz="2000" kern="1200" dirty="0">
                <a:ea typeface="ＭＳ Ｐゴシック" pitchFamily="34" charset="-128"/>
                <a:cs typeface="Arial" pitchFamily="34" charset="0"/>
              </a:rPr>
              <a:t>≥ 18 years, by state—U.S.,  2013   </a:t>
            </a:r>
            <a:endParaRPr lang="en-US" dirty="0"/>
          </a:p>
        </p:txBody>
      </p:sp>
    </p:spTree>
    <p:extLst>
      <p:ext uri="{BB962C8B-B14F-4D97-AF65-F5344CB8AC3E}">
        <p14:creationId xmlns:p14="http://schemas.microsoft.com/office/powerpoint/2010/main" val="159249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371600" y="1676400"/>
            <a:ext cx="4114800" cy="4449763"/>
          </a:xfrm>
        </p:spPr>
        <p:txBody>
          <a:bodyPr wrap="square">
            <a:spAutoFit/>
          </a:bodyPr>
          <a:lstStyle/>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Sustained funding of comprehensive programs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100% smoke-free policies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Tobacco price increases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Hard-hitting media campaigns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Cessation access</a:t>
            </a:r>
          </a:p>
        </p:txBody>
      </p:sp>
      <p:pic>
        <p:nvPicPr>
          <p:cNvPr id="11" name="Picture 2"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5746" y="1622548"/>
            <a:ext cx="1451065" cy="1967163"/>
          </a:xfrm>
          <a:prstGeom prst="rect">
            <a:avLst/>
          </a:prstGeom>
          <a:noFill/>
          <a:ln w="9525">
            <a:noFill/>
            <a:miter lim="800000"/>
            <a:headEnd/>
            <a:tailEnd/>
          </a:ln>
        </p:spPr>
      </p:pic>
      <p:pic>
        <p:nvPicPr>
          <p:cNvPr id="12" name="Picture 3" descr="Involunco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7625" y="2338427"/>
            <a:ext cx="1611485" cy="2146133"/>
          </a:xfrm>
          <a:prstGeom prst="rect">
            <a:avLst/>
          </a:prstGeom>
          <a:noFill/>
          <a:ln w="9525">
            <a:noFill/>
            <a:miter lim="800000"/>
            <a:headEnd/>
            <a:tailEnd/>
          </a:ln>
        </p:spPr>
      </p:pic>
      <p:pic>
        <p:nvPicPr>
          <p:cNvPr id="13" name="Picture 7"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5773" y="1622548"/>
            <a:ext cx="1373772" cy="1908509"/>
          </a:xfrm>
          <a:prstGeom prst="rect">
            <a:avLst/>
          </a:prstGeom>
          <a:noFill/>
          <a:ln w="9525">
            <a:noFill/>
            <a:miter lim="800000"/>
            <a:headEnd/>
            <a:tailEnd/>
          </a:ln>
        </p:spPr>
      </p:pic>
      <p:pic>
        <p:nvPicPr>
          <p:cNvPr id="15" name="Picture 12"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85785" y="2344443"/>
            <a:ext cx="1254187" cy="1840832"/>
          </a:xfrm>
          <a:prstGeom prst="rect">
            <a:avLst/>
          </a:prstGeom>
          <a:noFill/>
          <a:ln w="9525">
            <a:noFill/>
            <a:miter lim="800000"/>
            <a:headEnd/>
            <a:tailEnd/>
          </a:ln>
        </p:spPr>
      </p:pic>
      <p:pic>
        <p:nvPicPr>
          <p:cNvPr id="16" name="Picture 4" descr="A display of publications that include evidence-based interventions that are used to reduce the death and disease caused by smoking." title="We know what works: Evidence-Based Interventions">
            <a:hlinkClick r:id="rId7"/>
          </p:cNvPr>
          <p:cNvPicPr>
            <a:picLocks noChangeAspect="1" noChangeArrowheads="1"/>
          </p:cNvPicPr>
          <p:nvPr/>
        </p:nvPicPr>
        <p:blipFill>
          <a:blip r:embed="rId8" cstate="print"/>
          <a:srcRect/>
          <a:stretch>
            <a:fillRect/>
          </a:stretch>
        </p:blipFill>
        <p:spPr bwMode="auto">
          <a:xfrm>
            <a:off x="6903229" y="3285624"/>
            <a:ext cx="1330022" cy="1848351"/>
          </a:xfrm>
          <a:prstGeom prst="rect">
            <a:avLst/>
          </a:prstGeom>
          <a:noFill/>
          <a:ln w="3175">
            <a:solidFill>
              <a:srgbClr val="333333"/>
            </a:solidFill>
            <a:miter lim="800000"/>
            <a:headEnd/>
            <a:tailEnd/>
          </a:ln>
        </p:spPr>
      </p:pic>
      <p:pic>
        <p:nvPicPr>
          <p:cNvPr id="17" name="Picture 14"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9" cstate="print"/>
          <a:srcRect/>
          <a:stretch>
            <a:fillRect/>
          </a:stretch>
        </p:blipFill>
        <p:spPr bwMode="auto">
          <a:xfrm>
            <a:off x="7639949" y="4004801"/>
            <a:ext cx="1118560" cy="1732547"/>
          </a:xfrm>
          <a:prstGeom prst="rect">
            <a:avLst/>
          </a:prstGeom>
          <a:noFill/>
          <a:ln w="9525">
            <a:noFill/>
            <a:miter lim="800000"/>
            <a:headEnd/>
            <a:tailEnd/>
          </a:ln>
        </p:spPr>
      </p:pic>
      <p:pic>
        <p:nvPicPr>
          <p:cNvPr id="3" name="Picture 2" descr="A display of publications that include evidence-based interventions that are used to reduce the death and disease caused by smok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29972" y="3589711"/>
            <a:ext cx="1466174" cy="1897402"/>
          </a:xfrm>
          <a:prstGeom prst="rect">
            <a:avLst/>
          </a:prstGeom>
          <a:ln w="3175">
            <a:solidFill>
              <a:srgbClr val="DDDDDD"/>
            </a:solidFill>
          </a:ln>
        </p:spPr>
      </p:pic>
      <p:pic>
        <p:nvPicPr>
          <p:cNvPr id="18" name="Picture 10"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11" cstate="print"/>
          <a:srcRect/>
          <a:stretch>
            <a:fillRect/>
          </a:stretch>
        </p:blipFill>
        <p:spPr bwMode="auto">
          <a:xfrm>
            <a:off x="6412745" y="4365748"/>
            <a:ext cx="1273146" cy="1717508"/>
          </a:xfrm>
          <a:prstGeom prst="rect">
            <a:avLst/>
          </a:prstGeom>
          <a:noFill/>
          <a:ln w="9525">
            <a:noFill/>
            <a:miter lim="800000"/>
            <a:headEnd/>
            <a:tailEnd/>
          </a:ln>
        </p:spPr>
      </p:pic>
      <p:sp>
        <p:nvSpPr>
          <p:cNvPr id="4" name="Title 3"/>
          <p:cNvSpPr>
            <a:spLocks noGrp="1"/>
          </p:cNvSpPr>
          <p:nvPr>
            <p:ph type="title"/>
          </p:nvPr>
        </p:nvSpPr>
        <p:spPr/>
        <p:txBody>
          <a:bodyPr/>
          <a:lstStyle/>
          <a:p>
            <a:pPr lvl="0" eaLnBrk="1" hangingPunct="1">
              <a:lnSpc>
                <a:spcPct val="90000"/>
              </a:lnSpc>
            </a:pPr>
            <a:r>
              <a:rPr lang="en-US" sz="2400" kern="1200" dirty="0">
                <a:ea typeface="ＭＳ Ｐゴシック" pitchFamily="34" charset="-128"/>
                <a:cs typeface="Arial" pitchFamily="34" charset="0"/>
              </a:rPr>
              <a:t>We Know What Works: </a:t>
            </a:r>
            <a:br>
              <a:rPr lang="en-US" sz="2400" kern="1200" dirty="0">
                <a:ea typeface="ＭＳ Ｐゴシック" pitchFamily="34" charset="-128"/>
                <a:cs typeface="Arial" pitchFamily="34" charset="0"/>
              </a:rPr>
            </a:br>
            <a:r>
              <a:rPr lang="en-US" sz="2400" kern="1200" dirty="0">
                <a:ea typeface="ＭＳ Ｐゴシック" pitchFamily="34" charset="-128"/>
                <a:cs typeface="Arial" pitchFamily="34" charset="0"/>
              </a:rPr>
              <a:t>Evidence-Based Interventions</a:t>
            </a:r>
            <a:r>
              <a:rPr lang="en-US" b="1" kern="1200" dirty="0">
                <a:solidFill>
                  <a:srgbClr val="000000"/>
                </a:solidFill>
                <a:latin typeface="Trebuchet MS"/>
                <a:ea typeface="ＭＳ Ｐゴシック" charset="-128"/>
                <a:cs typeface="+mn-cs"/>
              </a:rPr>
              <a:t> </a:t>
            </a:r>
            <a:endParaRPr lang="en-US" dirty="0"/>
          </a:p>
        </p:txBody>
      </p:sp>
    </p:spTree>
    <p:extLst>
      <p:ext uri="{BB962C8B-B14F-4D97-AF65-F5344CB8AC3E}">
        <p14:creationId xmlns:p14="http://schemas.microsoft.com/office/powerpoint/2010/main" val="333470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3" descr="Statistics taken from Campaign for Tobacco Free Kids, Federal Trade Commission, 2012 Tax Burden on Tobacco Report, CDC’s Best Practices for Comprehensive Tobacco Control Programs. Data comparing tobacco industry spending with the total CDC-recommended spending levels and state tobacco program budgets. Tobacco industry is outspending prevention efforts 18:1." title="Tobacco Industry is Outspending Prevention Efforts 18:1"/>
          <p:cNvGraphicFramePr>
            <a:graphicFrameLocks/>
          </p:cNvGraphicFramePr>
          <p:nvPr>
            <p:extLst>
              <p:ext uri="{D42A27DB-BD31-4B8C-83A1-F6EECF244321}">
                <p14:modId xmlns:p14="http://schemas.microsoft.com/office/powerpoint/2010/main" val="38403000"/>
              </p:ext>
            </p:extLst>
          </p:nvPr>
        </p:nvGraphicFramePr>
        <p:xfrm>
          <a:off x="719555" y="921327"/>
          <a:ext cx="7772400" cy="486987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Box 4"/>
          <p:cNvSpPr txBox="1">
            <a:spLocks noChangeArrowheads="1"/>
          </p:cNvSpPr>
          <p:nvPr/>
        </p:nvSpPr>
        <p:spPr bwMode="auto">
          <a:xfrm>
            <a:off x="974787" y="1371600"/>
            <a:ext cx="243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ct val="80000"/>
              </a:lnSpc>
            </a:pPr>
            <a:r>
              <a:rPr lang="en-US" sz="1600" b="1" dirty="0"/>
              <a:t>State Tobacco</a:t>
            </a:r>
          </a:p>
          <a:p>
            <a:pPr algn="ctr" eaLnBrk="1" hangingPunct="1">
              <a:lnSpc>
                <a:spcPct val="80000"/>
              </a:lnSpc>
            </a:pPr>
            <a:r>
              <a:rPr lang="en-US" sz="1600" b="1" dirty="0"/>
              <a:t>Revenue</a:t>
            </a:r>
          </a:p>
          <a:p>
            <a:pPr algn="ctr" eaLnBrk="1" hangingPunct="1">
              <a:lnSpc>
                <a:spcPct val="80000"/>
              </a:lnSpc>
            </a:pPr>
            <a:r>
              <a:rPr lang="en-US" sz="1300" dirty="0" smtClean="0"/>
              <a:t>(FY 2014 </a:t>
            </a:r>
            <a:br>
              <a:rPr lang="en-US" sz="1300" dirty="0" smtClean="0"/>
            </a:br>
            <a:r>
              <a:rPr lang="en-US" sz="1300" dirty="0" smtClean="0"/>
              <a:t>CTFK </a:t>
            </a:r>
            <a:r>
              <a:rPr lang="en-US" sz="1300" dirty="0"/>
              <a:t>Report</a:t>
            </a:r>
            <a:r>
              <a:rPr lang="en-US" sz="1300" dirty="0" smtClean="0"/>
              <a:t>)</a:t>
            </a:r>
            <a:endParaRPr lang="en-US" sz="1300" dirty="0"/>
          </a:p>
        </p:txBody>
      </p:sp>
      <p:sp>
        <p:nvSpPr>
          <p:cNvPr id="9" name="Text Box 5"/>
          <p:cNvSpPr txBox="1">
            <a:spLocks noChangeArrowheads="1"/>
          </p:cNvSpPr>
          <p:nvPr/>
        </p:nvSpPr>
        <p:spPr bwMode="auto">
          <a:xfrm>
            <a:off x="6477000" y="4160960"/>
            <a:ext cx="1981200" cy="14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ts val="1700"/>
              </a:lnSpc>
            </a:pPr>
            <a:r>
              <a:rPr lang="en-US" sz="1600" b="1" dirty="0"/>
              <a:t>State </a:t>
            </a:r>
            <a:br>
              <a:rPr lang="en-US" sz="1600" b="1" dirty="0"/>
            </a:br>
            <a:r>
              <a:rPr lang="en-US" sz="1600" b="1" dirty="0"/>
              <a:t>Tobacco </a:t>
            </a:r>
            <a:br>
              <a:rPr lang="en-US" sz="1600" b="1" dirty="0"/>
            </a:br>
            <a:r>
              <a:rPr lang="en-US" sz="1600" b="1" dirty="0"/>
              <a:t>Program </a:t>
            </a:r>
            <a:br>
              <a:rPr lang="en-US" sz="1600" b="1" dirty="0"/>
            </a:br>
            <a:r>
              <a:rPr lang="en-US" sz="1600" b="1" dirty="0" smtClean="0"/>
              <a:t>Budgets</a:t>
            </a:r>
          </a:p>
          <a:p>
            <a:pPr algn="ctr" eaLnBrk="1" hangingPunct="1">
              <a:lnSpc>
                <a:spcPts val="1700"/>
              </a:lnSpc>
            </a:pPr>
            <a:r>
              <a:rPr lang="en-US" sz="1300" dirty="0" smtClean="0"/>
              <a:t>2014</a:t>
            </a:r>
            <a:endParaRPr lang="en-US" sz="1300" dirty="0"/>
          </a:p>
          <a:p>
            <a:pPr algn="ctr" eaLnBrk="1" hangingPunct="1">
              <a:lnSpc>
                <a:spcPct val="40000"/>
              </a:lnSpc>
            </a:pPr>
            <a:endParaRPr lang="en-US" sz="2000" b="1" dirty="0"/>
          </a:p>
          <a:p>
            <a:pPr algn="ctr" eaLnBrk="1" hangingPunct="1">
              <a:lnSpc>
                <a:spcPct val="80000"/>
              </a:lnSpc>
            </a:pPr>
            <a:r>
              <a:rPr lang="en-US" sz="1400" b="1" dirty="0" smtClean="0"/>
              <a:t>$481.2 million</a:t>
            </a:r>
            <a:endParaRPr lang="en-US" sz="1400" b="1" dirty="0"/>
          </a:p>
        </p:txBody>
      </p:sp>
      <p:sp>
        <p:nvSpPr>
          <p:cNvPr id="10" name="Text Box 7"/>
          <p:cNvSpPr txBox="1">
            <a:spLocks noChangeArrowheads="1"/>
          </p:cNvSpPr>
          <p:nvPr/>
        </p:nvSpPr>
        <p:spPr bwMode="auto">
          <a:xfrm>
            <a:off x="5029200" y="4298013"/>
            <a:ext cx="2286000" cy="100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ct val="80000"/>
              </a:lnSpc>
            </a:pPr>
            <a:r>
              <a:rPr lang="en-US" sz="1600" b="1" dirty="0"/>
              <a:t>Total CDC-Recommended Spending </a:t>
            </a:r>
            <a:br>
              <a:rPr lang="en-US" sz="1600" b="1" dirty="0"/>
            </a:br>
            <a:r>
              <a:rPr lang="en-US" sz="1600" b="1" dirty="0" smtClean="0"/>
              <a:t>Level </a:t>
            </a:r>
            <a:r>
              <a:rPr lang="en-US" sz="1300" dirty="0" smtClean="0"/>
              <a:t>(2014)</a:t>
            </a:r>
            <a:endParaRPr lang="en-US" sz="1300" dirty="0"/>
          </a:p>
          <a:p>
            <a:pPr algn="ctr" eaLnBrk="1" hangingPunct="1">
              <a:lnSpc>
                <a:spcPct val="40000"/>
              </a:lnSpc>
            </a:pPr>
            <a:endParaRPr lang="en-US" sz="1600" b="1" dirty="0"/>
          </a:p>
        </p:txBody>
      </p:sp>
      <p:sp>
        <p:nvSpPr>
          <p:cNvPr id="12" name="Text Box 8"/>
          <p:cNvSpPr txBox="1">
            <a:spLocks noChangeArrowheads="1"/>
          </p:cNvSpPr>
          <p:nvPr/>
        </p:nvSpPr>
        <p:spPr bwMode="auto">
          <a:xfrm>
            <a:off x="3429000" y="2819400"/>
            <a:ext cx="2819400" cy="161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ts val="1700"/>
              </a:lnSpc>
            </a:pPr>
            <a:r>
              <a:rPr lang="en-US" sz="1600" b="1" dirty="0"/>
              <a:t>Tobacco </a:t>
            </a:r>
            <a:br>
              <a:rPr lang="en-US" sz="1600" b="1" dirty="0"/>
            </a:br>
            <a:r>
              <a:rPr lang="en-US" sz="1600" b="1" dirty="0"/>
              <a:t>Industry </a:t>
            </a:r>
            <a:br>
              <a:rPr lang="en-US" sz="1600" b="1" dirty="0"/>
            </a:br>
            <a:r>
              <a:rPr lang="en-US" sz="1600" b="1" dirty="0"/>
              <a:t>Marketing </a:t>
            </a:r>
            <a:br>
              <a:rPr lang="en-US" sz="1600" b="1" dirty="0"/>
            </a:br>
            <a:r>
              <a:rPr lang="en-US" sz="1600" b="1" dirty="0"/>
              <a:t>&amp; Promotion</a:t>
            </a:r>
          </a:p>
          <a:p>
            <a:pPr algn="ctr" eaLnBrk="1" hangingPunct="1">
              <a:lnSpc>
                <a:spcPts val="1700"/>
              </a:lnSpc>
            </a:pPr>
            <a:r>
              <a:rPr lang="en-US" sz="1600" b="1" dirty="0"/>
              <a:t>Spending </a:t>
            </a:r>
            <a:r>
              <a:rPr lang="en-US" sz="1600" b="1" dirty="0" smtClean="0"/>
              <a:t/>
            </a:r>
            <a:br>
              <a:rPr lang="en-US" sz="1600" b="1" dirty="0" smtClean="0"/>
            </a:br>
            <a:r>
              <a:rPr lang="en-US" sz="1300" dirty="0" smtClean="0"/>
              <a:t>(2011 FTC estimates)</a:t>
            </a:r>
            <a:endParaRPr lang="en-US" sz="1300" dirty="0"/>
          </a:p>
          <a:p>
            <a:pPr algn="ctr" eaLnBrk="1" hangingPunct="1">
              <a:lnSpc>
                <a:spcPts val="1700"/>
              </a:lnSpc>
            </a:pPr>
            <a:r>
              <a:rPr lang="en-US" sz="1600" b="1" dirty="0" smtClean="0"/>
              <a:t>$8.8 billion</a:t>
            </a:r>
            <a:endParaRPr lang="en-US" sz="1600" b="1" i="1" dirty="0"/>
          </a:p>
        </p:txBody>
      </p:sp>
      <p:sp>
        <p:nvSpPr>
          <p:cNvPr id="13" name="TextBox 8"/>
          <p:cNvSpPr txBox="1">
            <a:spLocks noChangeArrowheads="1"/>
          </p:cNvSpPr>
          <p:nvPr/>
        </p:nvSpPr>
        <p:spPr bwMode="auto">
          <a:xfrm>
            <a:off x="1676400" y="2541588"/>
            <a:ext cx="9144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ts val="1400"/>
              </a:lnSpc>
            </a:pPr>
            <a:r>
              <a:rPr lang="en-US" sz="1400" b="1" dirty="0">
                <a:solidFill>
                  <a:schemeClr val="bg2"/>
                </a:solidFill>
              </a:rPr>
              <a:t>$</a:t>
            </a:r>
            <a:r>
              <a:rPr lang="en-US" sz="1400" b="1" dirty="0" smtClean="0">
                <a:solidFill>
                  <a:schemeClr val="bg2"/>
                </a:solidFill>
              </a:rPr>
              <a:t>25 </a:t>
            </a:r>
            <a:r>
              <a:rPr lang="en-US" sz="1400" b="1" dirty="0">
                <a:solidFill>
                  <a:schemeClr val="bg2"/>
                </a:solidFill>
              </a:rPr>
              <a:t>billion</a:t>
            </a:r>
          </a:p>
          <a:p>
            <a:pPr algn="ctr" eaLnBrk="1" hangingPunct="1">
              <a:lnSpc>
                <a:spcPts val="1400"/>
              </a:lnSpc>
            </a:pPr>
            <a:endParaRPr lang="en-US" sz="1400" dirty="0">
              <a:solidFill>
                <a:schemeClr val="bg2"/>
              </a:solidFill>
            </a:endParaRPr>
          </a:p>
        </p:txBody>
      </p:sp>
      <p:sp>
        <p:nvSpPr>
          <p:cNvPr id="14" name="TextBox 9"/>
          <p:cNvSpPr txBox="1">
            <a:spLocks noChangeArrowheads="1"/>
          </p:cNvSpPr>
          <p:nvPr/>
        </p:nvSpPr>
        <p:spPr bwMode="auto">
          <a:xfrm>
            <a:off x="5334000" y="5160963"/>
            <a:ext cx="16002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ts val="1400"/>
              </a:lnSpc>
            </a:pPr>
            <a:r>
              <a:rPr lang="en-US" sz="1400" b="1" dirty="0">
                <a:solidFill>
                  <a:schemeClr val="bg2"/>
                </a:solidFill>
              </a:rPr>
              <a:t>$</a:t>
            </a:r>
            <a:r>
              <a:rPr lang="en-US" sz="1400" b="1" dirty="0" smtClean="0">
                <a:solidFill>
                  <a:schemeClr val="bg2"/>
                </a:solidFill>
              </a:rPr>
              <a:t>3.3 </a:t>
            </a:r>
            <a:r>
              <a:rPr lang="en-US" sz="1400" b="1" dirty="0">
                <a:solidFill>
                  <a:schemeClr val="bg2"/>
                </a:solidFill>
              </a:rPr>
              <a:t/>
            </a:r>
            <a:br>
              <a:rPr lang="en-US" sz="1400" b="1" dirty="0">
                <a:solidFill>
                  <a:schemeClr val="bg2"/>
                </a:solidFill>
              </a:rPr>
            </a:br>
            <a:r>
              <a:rPr lang="en-US" sz="1400" b="1" dirty="0">
                <a:solidFill>
                  <a:schemeClr val="bg2"/>
                </a:solidFill>
              </a:rPr>
              <a:t>billion</a:t>
            </a:r>
          </a:p>
          <a:p>
            <a:pPr eaLnBrk="1" hangingPunct="1">
              <a:lnSpc>
                <a:spcPts val="1400"/>
              </a:lnSpc>
            </a:pPr>
            <a:endParaRPr lang="en-US" sz="1400" dirty="0">
              <a:solidFill>
                <a:schemeClr val="bg2"/>
              </a:solidFill>
            </a:endParaRPr>
          </a:p>
        </p:txBody>
      </p:sp>
      <p:sp>
        <p:nvSpPr>
          <p:cNvPr id="15" name="TextBox 10"/>
          <p:cNvSpPr txBox="1">
            <a:spLocks noChangeArrowheads="1"/>
          </p:cNvSpPr>
          <p:nvPr/>
        </p:nvSpPr>
        <p:spPr bwMode="auto">
          <a:xfrm>
            <a:off x="4414741" y="4648200"/>
            <a:ext cx="847918"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ts val="1400"/>
              </a:lnSpc>
            </a:pPr>
            <a:r>
              <a:rPr lang="en-US" sz="1000" b="1" dirty="0" smtClean="0">
                <a:solidFill>
                  <a:schemeClr val="bg2"/>
                </a:solidFill>
              </a:rPr>
              <a:t>Cigarettes</a:t>
            </a:r>
          </a:p>
          <a:p>
            <a:pPr algn="ctr" eaLnBrk="1" hangingPunct="1">
              <a:lnSpc>
                <a:spcPts val="1400"/>
              </a:lnSpc>
            </a:pPr>
            <a:r>
              <a:rPr lang="en-US" sz="1000" b="1" dirty="0" smtClean="0">
                <a:solidFill>
                  <a:schemeClr val="bg2"/>
                </a:solidFill>
              </a:rPr>
              <a:t>And </a:t>
            </a:r>
          </a:p>
          <a:p>
            <a:pPr algn="ctr" eaLnBrk="1" hangingPunct="1">
              <a:lnSpc>
                <a:spcPts val="1400"/>
              </a:lnSpc>
            </a:pPr>
            <a:r>
              <a:rPr lang="en-US" sz="1000" b="1" dirty="0" smtClean="0">
                <a:solidFill>
                  <a:schemeClr val="bg2"/>
                </a:solidFill>
              </a:rPr>
              <a:t>Smokeless</a:t>
            </a:r>
            <a:endParaRPr lang="en-US" sz="1000" b="1" dirty="0">
              <a:solidFill>
                <a:schemeClr val="bg2"/>
              </a:solidFill>
            </a:endParaRPr>
          </a:p>
          <a:p>
            <a:pPr algn="ctr" eaLnBrk="1" hangingPunct="1">
              <a:lnSpc>
                <a:spcPts val="1400"/>
              </a:lnSpc>
            </a:pPr>
            <a:endParaRPr lang="en-US" sz="1000" dirty="0">
              <a:solidFill>
                <a:schemeClr val="bg2"/>
              </a:solidFill>
            </a:endParaRPr>
          </a:p>
        </p:txBody>
      </p:sp>
      <p:sp>
        <p:nvSpPr>
          <p:cNvPr id="16" name="Text Box 8"/>
          <p:cNvSpPr txBox="1">
            <a:spLocks noChangeArrowheads="1"/>
          </p:cNvSpPr>
          <p:nvPr/>
        </p:nvSpPr>
        <p:spPr bwMode="auto">
          <a:xfrm>
            <a:off x="2819400" y="1981200"/>
            <a:ext cx="1371600" cy="185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ts val="1700"/>
              </a:lnSpc>
            </a:pPr>
            <a:r>
              <a:rPr lang="en-US" sz="1600" b="1" dirty="0"/>
              <a:t>Federal </a:t>
            </a:r>
          </a:p>
          <a:p>
            <a:pPr algn="ctr" eaLnBrk="1" hangingPunct="1">
              <a:lnSpc>
                <a:spcPts val="1800"/>
              </a:lnSpc>
            </a:pPr>
            <a:r>
              <a:rPr lang="en-US" sz="1600" b="1" dirty="0"/>
              <a:t>Cigarette </a:t>
            </a:r>
          </a:p>
          <a:p>
            <a:pPr algn="ctr" eaLnBrk="1" hangingPunct="1">
              <a:lnSpc>
                <a:spcPts val="1700"/>
              </a:lnSpc>
            </a:pPr>
            <a:r>
              <a:rPr lang="en-US" sz="1600" b="1" dirty="0"/>
              <a:t>Tax </a:t>
            </a:r>
            <a:r>
              <a:rPr lang="en-US" sz="1600" b="1" dirty="0" smtClean="0"/>
              <a:t>Revenues</a:t>
            </a:r>
          </a:p>
          <a:p>
            <a:pPr algn="ctr" eaLnBrk="1" hangingPunct="1">
              <a:lnSpc>
                <a:spcPts val="1500"/>
              </a:lnSpc>
            </a:pPr>
            <a:r>
              <a:rPr lang="en-US" sz="1300" dirty="0" smtClean="0"/>
              <a:t>(2012 Tax </a:t>
            </a:r>
            <a:r>
              <a:rPr lang="en-US" sz="1300" dirty="0"/>
              <a:t>Burden on Tobacco</a:t>
            </a:r>
            <a:r>
              <a:rPr lang="en-US" sz="1300" dirty="0" smtClean="0"/>
              <a:t>)</a:t>
            </a:r>
          </a:p>
          <a:p>
            <a:pPr algn="ctr" eaLnBrk="1" hangingPunct="1">
              <a:lnSpc>
                <a:spcPts val="1700"/>
              </a:lnSpc>
            </a:pPr>
            <a:endParaRPr lang="en-US" sz="1400" b="1" dirty="0"/>
          </a:p>
          <a:p>
            <a:pPr algn="ctr" eaLnBrk="1" hangingPunct="1">
              <a:lnSpc>
                <a:spcPct val="40000"/>
              </a:lnSpc>
            </a:pPr>
            <a:endParaRPr lang="en-US" sz="1400" b="1" dirty="0">
              <a:solidFill>
                <a:schemeClr val="bg2"/>
              </a:solidFill>
            </a:endParaRPr>
          </a:p>
        </p:txBody>
      </p:sp>
      <p:sp>
        <p:nvSpPr>
          <p:cNvPr id="17" name="TextBox 12"/>
          <p:cNvSpPr txBox="1">
            <a:spLocks noChangeArrowheads="1"/>
          </p:cNvSpPr>
          <p:nvPr/>
        </p:nvSpPr>
        <p:spPr bwMode="auto">
          <a:xfrm>
            <a:off x="3048000" y="3662363"/>
            <a:ext cx="9144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ctr" eaLnBrk="1" hangingPunct="1">
              <a:lnSpc>
                <a:spcPts val="1400"/>
              </a:lnSpc>
            </a:pPr>
            <a:r>
              <a:rPr lang="en-US" sz="1400" b="1" dirty="0">
                <a:solidFill>
                  <a:schemeClr val="bg2"/>
                </a:solidFill>
              </a:rPr>
              <a:t>$</a:t>
            </a:r>
            <a:r>
              <a:rPr lang="en-US" sz="1400" b="1" dirty="0" smtClean="0">
                <a:solidFill>
                  <a:schemeClr val="bg2"/>
                </a:solidFill>
              </a:rPr>
              <a:t>15.6</a:t>
            </a:r>
            <a:endParaRPr lang="en-US" sz="1400" b="1" dirty="0">
              <a:solidFill>
                <a:schemeClr val="bg2"/>
              </a:solidFill>
            </a:endParaRPr>
          </a:p>
          <a:p>
            <a:pPr algn="ctr" eaLnBrk="1" hangingPunct="1">
              <a:lnSpc>
                <a:spcPts val="1400"/>
              </a:lnSpc>
            </a:pPr>
            <a:r>
              <a:rPr lang="en-US" sz="1400" b="1" dirty="0">
                <a:solidFill>
                  <a:schemeClr val="bg2"/>
                </a:solidFill>
              </a:rPr>
              <a:t>billion</a:t>
            </a:r>
          </a:p>
          <a:p>
            <a:pPr algn="ctr" eaLnBrk="1" hangingPunct="1">
              <a:lnSpc>
                <a:spcPts val="1400"/>
              </a:lnSpc>
            </a:pPr>
            <a:endParaRPr lang="en-US" sz="1400" dirty="0">
              <a:solidFill>
                <a:schemeClr val="bg2"/>
              </a:solidFill>
            </a:endParaRPr>
          </a:p>
        </p:txBody>
      </p:sp>
      <p:cxnSp>
        <p:nvCxnSpPr>
          <p:cNvPr id="20" name="Straight Connector 19" descr="This is the state of Virginia on a map of the United States.  The  map depicts Cigarette smoking among adults age 18 and over." title="Tobacco Industry is Outstanding Preventioon Efforts 18:1"/>
          <p:cNvCxnSpPr/>
          <p:nvPr/>
        </p:nvCxnSpPr>
        <p:spPr>
          <a:xfrm>
            <a:off x="1267072" y="5638800"/>
            <a:ext cx="6932612" cy="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 Box 6"/>
          <p:cNvSpPr txBox="1">
            <a:spLocks noChangeArrowheads="1"/>
          </p:cNvSpPr>
          <p:nvPr/>
        </p:nvSpPr>
        <p:spPr bwMode="auto">
          <a:xfrm>
            <a:off x="1216121" y="5832902"/>
            <a:ext cx="809307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r>
              <a:rPr lang="en-US" sz="1050" dirty="0">
                <a:latin typeface="+mn-lt"/>
              </a:rPr>
              <a:t>Campaign </a:t>
            </a:r>
            <a:r>
              <a:rPr lang="en-US" sz="1050" dirty="0" smtClean="0">
                <a:latin typeface="+mn-lt"/>
              </a:rPr>
              <a:t> for </a:t>
            </a:r>
            <a:r>
              <a:rPr lang="en-US" sz="1050" dirty="0">
                <a:latin typeface="+mn-lt"/>
              </a:rPr>
              <a:t>Tobacco Free Kids, Federal Trade Commission, 2012 Tax Burden on </a:t>
            </a:r>
            <a:r>
              <a:rPr lang="en-US" sz="1050" dirty="0" smtClean="0">
                <a:latin typeface="+mn-lt"/>
              </a:rPr>
              <a:t>Tobacco Report, </a:t>
            </a:r>
            <a:r>
              <a:rPr lang="en-US" sz="1050" dirty="0">
                <a:latin typeface="+mn-lt"/>
              </a:rPr>
              <a:t>CDC's Best Practices for Comprehensive Tobacco Control </a:t>
            </a:r>
            <a:r>
              <a:rPr lang="en-US" sz="1050" dirty="0" smtClean="0">
                <a:latin typeface="+mn-lt"/>
              </a:rPr>
              <a:t>Programs.</a:t>
            </a:r>
            <a:endParaRPr lang="en-US" sz="1050" dirty="0">
              <a:latin typeface="+mn-lt"/>
            </a:endParaRPr>
          </a:p>
        </p:txBody>
      </p:sp>
      <p:sp>
        <p:nvSpPr>
          <p:cNvPr id="2" name="TextBox 1"/>
          <p:cNvSpPr txBox="1"/>
          <p:nvPr/>
        </p:nvSpPr>
        <p:spPr>
          <a:xfrm rot="16200000">
            <a:off x="-135522" y="2878723"/>
            <a:ext cx="1371600" cy="338554"/>
          </a:xfrm>
          <a:prstGeom prst="rect">
            <a:avLst/>
          </a:prstGeom>
          <a:noFill/>
        </p:spPr>
        <p:txBody>
          <a:bodyPr wrap="square" rtlCol="0">
            <a:spAutoFit/>
          </a:bodyPr>
          <a:lstStyle/>
          <a:p>
            <a:r>
              <a:rPr lang="en-US" sz="1600" b="1" dirty="0" smtClean="0">
                <a:solidFill>
                  <a:srgbClr val="000000"/>
                </a:solidFill>
              </a:rPr>
              <a:t>Percent</a:t>
            </a:r>
            <a:endParaRPr lang="en-US" sz="1600" b="1" dirty="0">
              <a:solidFill>
                <a:srgbClr val="000000"/>
              </a:solidFill>
            </a:endParaRPr>
          </a:p>
        </p:txBody>
      </p:sp>
      <p:sp>
        <p:nvSpPr>
          <p:cNvPr id="3" name="Title 2"/>
          <p:cNvSpPr>
            <a:spLocks noGrp="1"/>
          </p:cNvSpPr>
          <p:nvPr>
            <p:ph type="title"/>
          </p:nvPr>
        </p:nvSpPr>
        <p:spPr/>
        <p:txBody>
          <a:bodyPr/>
          <a:lstStyle/>
          <a:p>
            <a:pPr lvl="0"/>
            <a:r>
              <a:rPr lang="en-US" sz="2400" kern="1200" dirty="0">
                <a:ea typeface="ＭＳ Ｐゴシック" pitchFamily="34" charset="-128"/>
                <a:cs typeface="Arial" pitchFamily="34" charset="0"/>
              </a:rPr>
              <a:t>Tobacco Industry is Outspending </a:t>
            </a:r>
            <a:br>
              <a:rPr lang="en-US" sz="2400" kern="1200" dirty="0">
                <a:ea typeface="ＭＳ Ｐゴシック" pitchFamily="34" charset="-128"/>
                <a:cs typeface="Arial" pitchFamily="34" charset="0"/>
              </a:rPr>
            </a:br>
            <a:r>
              <a:rPr lang="en-US" sz="2400" kern="1200" dirty="0">
                <a:ea typeface="ＭＳ Ｐゴシック" pitchFamily="34" charset="-128"/>
                <a:cs typeface="Arial" pitchFamily="34" charset="0"/>
              </a:rPr>
              <a:t>Prevention Efforts </a:t>
            </a:r>
            <a:r>
              <a:rPr lang="en-US" sz="2400" kern="1200" dirty="0" smtClean="0">
                <a:ea typeface="ＭＳ Ｐゴシック" pitchFamily="34" charset="-128"/>
                <a:cs typeface="Arial" pitchFamily="34" charset="0"/>
              </a:rPr>
              <a:t>18:1</a:t>
            </a:r>
            <a:endParaRPr lang="en-US" dirty="0"/>
          </a:p>
        </p:txBody>
      </p:sp>
    </p:spTree>
    <p:extLst>
      <p:ext uri="{BB962C8B-B14F-4D97-AF65-F5344CB8AC3E}">
        <p14:creationId xmlns:p14="http://schemas.microsoft.com/office/powerpoint/2010/main" val="569672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9" name="Group 2" descr="This is the state of Florida on a map of the United States.  The  map depicts States with Smoke-Free Air Laws effective September 30, 2014." title="State Smoke-Free Air Laws in Florida"/>
          <p:cNvGrpSpPr>
            <a:grpSpLocks/>
          </p:cNvGrpSpPr>
          <p:nvPr/>
        </p:nvGrpSpPr>
        <p:grpSpPr bwMode="auto">
          <a:xfrm>
            <a:off x="5434013" y="4424362"/>
            <a:ext cx="1184275" cy="1008063"/>
            <a:chOff x="3893" y="3326"/>
            <a:chExt cx="820" cy="697"/>
          </a:xfrm>
          <a:solidFill>
            <a:srgbClr val="558EC7"/>
          </a:solidFill>
        </p:grpSpPr>
        <p:sp>
          <p:nvSpPr>
            <p:cNvPr id="14496" name="Freeform 3"/>
            <p:cNvSpPr>
              <a:spLocks/>
            </p:cNvSpPr>
            <p:nvPr/>
          </p:nvSpPr>
          <p:spPr bwMode="auto">
            <a:xfrm>
              <a:off x="3893" y="3326"/>
              <a:ext cx="820" cy="621"/>
            </a:xfrm>
            <a:custGeom>
              <a:avLst/>
              <a:gdLst>
                <a:gd name="T0" fmla="*/ 2 w 820"/>
                <a:gd name="T1" fmla="*/ 40 h 621"/>
                <a:gd name="T2" fmla="*/ 24 w 820"/>
                <a:gd name="T3" fmla="*/ 81 h 621"/>
                <a:gd name="T4" fmla="*/ 26 w 820"/>
                <a:gd name="T5" fmla="*/ 103 h 621"/>
                <a:gd name="T6" fmla="*/ 36 w 820"/>
                <a:gd name="T7" fmla="*/ 111 h 621"/>
                <a:gd name="T8" fmla="*/ 45 w 820"/>
                <a:gd name="T9" fmla="*/ 88 h 621"/>
                <a:gd name="T10" fmla="*/ 61 w 820"/>
                <a:gd name="T11" fmla="*/ 84 h 621"/>
                <a:gd name="T12" fmla="*/ 49 w 820"/>
                <a:gd name="T13" fmla="*/ 108 h 621"/>
                <a:gd name="T14" fmla="*/ 113 w 820"/>
                <a:gd name="T15" fmla="*/ 85 h 621"/>
                <a:gd name="T16" fmla="*/ 140 w 820"/>
                <a:gd name="T17" fmla="*/ 84 h 621"/>
                <a:gd name="T18" fmla="*/ 113 w 820"/>
                <a:gd name="T19" fmla="*/ 95 h 621"/>
                <a:gd name="T20" fmla="*/ 166 w 820"/>
                <a:gd name="T21" fmla="*/ 108 h 621"/>
                <a:gd name="T22" fmla="*/ 184 w 820"/>
                <a:gd name="T23" fmla="*/ 102 h 621"/>
                <a:gd name="T24" fmla="*/ 214 w 820"/>
                <a:gd name="T25" fmla="*/ 119 h 621"/>
                <a:gd name="T26" fmla="*/ 226 w 820"/>
                <a:gd name="T27" fmla="*/ 139 h 621"/>
                <a:gd name="T28" fmla="*/ 236 w 820"/>
                <a:gd name="T29" fmla="*/ 165 h 621"/>
                <a:gd name="T30" fmla="*/ 231 w 820"/>
                <a:gd name="T31" fmla="*/ 171 h 621"/>
                <a:gd name="T32" fmla="*/ 268 w 820"/>
                <a:gd name="T33" fmla="*/ 160 h 621"/>
                <a:gd name="T34" fmla="*/ 281 w 820"/>
                <a:gd name="T35" fmla="*/ 157 h 621"/>
                <a:gd name="T36" fmla="*/ 330 w 820"/>
                <a:gd name="T37" fmla="*/ 134 h 621"/>
                <a:gd name="T38" fmla="*/ 336 w 820"/>
                <a:gd name="T39" fmla="*/ 109 h 621"/>
                <a:gd name="T40" fmla="*/ 394 w 820"/>
                <a:gd name="T41" fmla="*/ 122 h 621"/>
                <a:gd name="T42" fmla="*/ 427 w 820"/>
                <a:gd name="T43" fmla="*/ 149 h 621"/>
                <a:gd name="T44" fmla="*/ 450 w 820"/>
                <a:gd name="T45" fmla="*/ 175 h 621"/>
                <a:gd name="T46" fmla="*/ 468 w 820"/>
                <a:gd name="T47" fmla="*/ 196 h 621"/>
                <a:gd name="T48" fmla="*/ 504 w 820"/>
                <a:gd name="T49" fmla="*/ 214 h 621"/>
                <a:gd name="T50" fmla="*/ 510 w 820"/>
                <a:gd name="T51" fmla="*/ 309 h 621"/>
                <a:gd name="T52" fmla="*/ 528 w 820"/>
                <a:gd name="T53" fmla="*/ 358 h 621"/>
                <a:gd name="T54" fmla="*/ 520 w 820"/>
                <a:gd name="T55" fmla="*/ 334 h 621"/>
                <a:gd name="T56" fmla="*/ 527 w 820"/>
                <a:gd name="T57" fmla="*/ 326 h 621"/>
                <a:gd name="T58" fmla="*/ 542 w 820"/>
                <a:gd name="T59" fmla="*/ 341 h 621"/>
                <a:gd name="T60" fmla="*/ 556 w 820"/>
                <a:gd name="T61" fmla="*/ 340 h 621"/>
                <a:gd name="T62" fmla="*/ 533 w 820"/>
                <a:gd name="T63" fmla="*/ 387 h 621"/>
                <a:gd name="T64" fmla="*/ 559 w 820"/>
                <a:gd name="T65" fmla="*/ 425 h 621"/>
                <a:gd name="T66" fmla="*/ 583 w 820"/>
                <a:gd name="T67" fmla="*/ 452 h 621"/>
                <a:gd name="T68" fmla="*/ 582 w 820"/>
                <a:gd name="T69" fmla="*/ 434 h 621"/>
                <a:gd name="T70" fmla="*/ 605 w 820"/>
                <a:gd name="T71" fmla="*/ 433 h 621"/>
                <a:gd name="T72" fmla="*/ 604 w 820"/>
                <a:gd name="T73" fmla="*/ 457 h 621"/>
                <a:gd name="T74" fmla="*/ 629 w 820"/>
                <a:gd name="T75" fmla="*/ 487 h 621"/>
                <a:gd name="T76" fmla="*/ 651 w 820"/>
                <a:gd name="T77" fmla="*/ 544 h 621"/>
                <a:gd name="T78" fmla="*/ 691 w 820"/>
                <a:gd name="T79" fmla="*/ 554 h 621"/>
                <a:gd name="T80" fmla="*/ 746 w 820"/>
                <a:gd name="T81" fmla="*/ 599 h 621"/>
                <a:gd name="T82" fmla="*/ 741 w 820"/>
                <a:gd name="T83" fmla="*/ 612 h 621"/>
                <a:gd name="T84" fmla="*/ 728 w 820"/>
                <a:gd name="T85" fmla="*/ 620 h 621"/>
                <a:gd name="T86" fmla="*/ 771 w 820"/>
                <a:gd name="T87" fmla="*/ 614 h 621"/>
                <a:gd name="T88" fmla="*/ 797 w 820"/>
                <a:gd name="T89" fmla="*/ 602 h 621"/>
                <a:gd name="T90" fmla="*/ 803 w 820"/>
                <a:gd name="T91" fmla="*/ 559 h 621"/>
                <a:gd name="T92" fmla="*/ 819 w 820"/>
                <a:gd name="T93" fmla="*/ 534 h 621"/>
                <a:gd name="T94" fmla="*/ 803 w 820"/>
                <a:gd name="T95" fmla="*/ 405 h 621"/>
                <a:gd name="T96" fmla="*/ 693 w 820"/>
                <a:gd name="T97" fmla="*/ 213 h 621"/>
                <a:gd name="T98" fmla="*/ 645 w 820"/>
                <a:gd name="T99" fmla="*/ 121 h 621"/>
                <a:gd name="T100" fmla="*/ 603 w 820"/>
                <a:gd name="T101" fmla="*/ 8 h 621"/>
                <a:gd name="T102" fmla="*/ 554 w 820"/>
                <a:gd name="T103" fmla="*/ 0 h 621"/>
                <a:gd name="T104" fmla="*/ 550 w 820"/>
                <a:gd name="T105" fmla="*/ 53 h 621"/>
                <a:gd name="T106" fmla="*/ 531 w 820"/>
                <a:gd name="T107" fmla="*/ 32 h 621"/>
                <a:gd name="T108" fmla="*/ 253 w 820"/>
                <a:gd name="T109" fmla="*/ 18 h 621"/>
                <a:gd name="T110" fmla="*/ 2 w 820"/>
                <a:gd name="T111" fmla="*/ 40 h 6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20"/>
                <a:gd name="T169" fmla="*/ 0 h 621"/>
                <a:gd name="T170" fmla="*/ 820 w 820"/>
                <a:gd name="T171" fmla="*/ 621 h 62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20" h="621">
                  <a:moveTo>
                    <a:pt x="2" y="40"/>
                  </a:moveTo>
                  <a:lnTo>
                    <a:pt x="2" y="40"/>
                  </a:lnTo>
                  <a:lnTo>
                    <a:pt x="0" y="58"/>
                  </a:lnTo>
                  <a:lnTo>
                    <a:pt x="24" y="81"/>
                  </a:lnTo>
                  <a:lnTo>
                    <a:pt x="19" y="94"/>
                  </a:lnTo>
                  <a:lnTo>
                    <a:pt x="26" y="103"/>
                  </a:lnTo>
                  <a:lnTo>
                    <a:pt x="17" y="118"/>
                  </a:lnTo>
                  <a:lnTo>
                    <a:pt x="36" y="111"/>
                  </a:lnTo>
                  <a:lnTo>
                    <a:pt x="45" y="99"/>
                  </a:lnTo>
                  <a:lnTo>
                    <a:pt x="45" y="88"/>
                  </a:lnTo>
                  <a:lnTo>
                    <a:pt x="54" y="95"/>
                  </a:lnTo>
                  <a:lnTo>
                    <a:pt x="61" y="84"/>
                  </a:lnTo>
                  <a:lnTo>
                    <a:pt x="68" y="94"/>
                  </a:lnTo>
                  <a:lnTo>
                    <a:pt x="49" y="108"/>
                  </a:lnTo>
                  <a:lnTo>
                    <a:pt x="102" y="96"/>
                  </a:lnTo>
                  <a:lnTo>
                    <a:pt x="113" y="85"/>
                  </a:lnTo>
                  <a:lnTo>
                    <a:pt x="120" y="90"/>
                  </a:lnTo>
                  <a:lnTo>
                    <a:pt x="140" y="84"/>
                  </a:lnTo>
                  <a:lnTo>
                    <a:pt x="150" y="91"/>
                  </a:lnTo>
                  <a:lnTo>
                    <a:pt x="113" y="95"/>
                  </a:lnTo>
                  <a:lnTo>
                    <a:pt x="125" y="98"/>
                  </a:lnTo>
                  <a:lnTo>
                    <a:pt x="166" y="108"/>
                  </a:lnTo>
                  <a:lnTo>
                    <a:pt x="190" y="121"/>
                  </a:lnTo>
                  <a:lnTo>
                    <a:pt x="184" y="102"/>
                  </a:lnTo>
                  <a:lnTo>
                    <a:pt x="195" y="117"/>
                  </a:lnTo>
                  <a:lnTo>
                    <a:pt x="214" y="119"/>
                  </a:lnTo>
                  <a:lnTo>
                    <a:pt x="198" y="124"/>
                  </a:lnTo>
                  <a:lnTo>
                    <a:pt x="226" y="139"/>
                  </a:lnTo>
                  <a:lnTo>
                    <a:pt x="237" y="152"/>
                  </a:lnTo>
                  <a:lnTo>
                    <a:pt x="236" y="165"/>
                  </a:lnTo>
                  <a:lnTo>
                    <a:pt x="224" y="148"/>
                  </a:lnTo>
                  <a:lnTo>
                    <a:pt x="231" y="171"/>
                  </a:lnTo>
                  <a:lnTo>
                    <a:pt x="253" y="161"/>
                  </a:lnTo>
                  <a:lnTo>
                    <a:pt x="268" y="160"/>
                  </a:lnTo>
                  <a:lnTo>
                    <a:pt x="277" y="151"/>
                  </a:lnTo>
                  <a:lnTo>
                    <a:pt x="281" y="157"/>
                  </a:lnTo>
                  <a:lnTo>
                    <a:pt x="310" y="135"/>
                  </a:lnTo>
                  <a:lnTo>
                    <a:pt x="330" y="134"/>
                  </a:lnTo>
                  <a:lnTo>
                    <a:pt x="323" y="126"/>
                  </a:lnTo>
                  <a:lnTo>
                    <a:pt x="336" y="109"/>
                  </a:lnTo>
                  <a:lnTo>
                    <a:pt x="364" y="108"/>
                  </a:lnTo>
                  <a:lnTo>
                    <a:pt x="394" y="122"/>
                  </a:lnTo>
                  <a:lnTo>
                    <a:pt x="413" y="144"/>
                  </a:lnTo>
                  <a:lnTo>
                    <a:pt x="427" y="149"/>
                  </a:lnTo>
                  <a:lnTo>
                    <a:pt x="430" y="165"/>
                  </a:lnTo>
                  <a:lnTo>
                    <a:pt x="450" y="175"/>
                  </a:lnTo>
                  <a:lnTo>
                    <a:pt x="458" y="186"/>
                  </a:lnTo>
                  <a:lnTo>
                    <a:pt x="468" y="196"/>
                  </a:lnTo>
                  <a:lnTo>
                    <a:pt x="494" y="197"/>
                  </a:lnTo>
                  <a:lnTo>
                    <a:pt x="504" y="214"/>
                  </a:lnTo>
                  <a:lnTo>
                    <a:pt x="518" y="248"/>
                  </a:lnTo>
                  <a:lnTo>
                    <a:pt x="510" y="309"/>
                  </a:lnTo>
                  <a:lnTo>
                    <a:pt x="512" y="346"/>
                  </a:lnTo>
                  <a:lnTo>
                    <a:pt x="528" y="358"/>
                  </a:lnTo>
                  <a:lnTo>
                    <a:pt x="531" y="340"/>
                  </a:lnTo>
                  <a:lnTo>
                    <a:pt x="520" y="334"/>
                  </a:lnTo>
                  <a:lnTo>
                    <a:pt x="522" y="322"/>
                  </a:lnTo>
                  <a:lnTo>
                    <a:pt x="527" y="326"/>
                  </a:lnTo>
                  <a:lnTo>
                    <a:pt x="538" y="329"/>
                  </a:lnTo>
                  <a:lnTo>
                    <a:pt x="542" y="341"/>
                  </a:lnTo>
                  <a:lnTo>
                    <a:pt x="549" y="328"/>
                  </a:lnTo>
                  <a:lnTo>
                    <a:pt x="556" y="340"/>
                  </a:lnTo>
                  <a:lnTo>
                    <a:pt x="534" y="379"/>
                  </a:lnTo>
                  <a:lnTo>
                    <a:pt x="533" y="387"/>
                  </a:lnTo>
                  <a:lnTo>
                    <a:pt x="546" y="393"/>
                  </a:lnTo>
                  <a:lnTo>
                    <a:pt x="559" y="425"/>
                  </a:lnTo>
                  <a:lnTo>
                    <a:pt x="574" y="441"/>
                  </a:lnTo>
                  <a:lnTo>
                    <a:pt x="583" y="452"/>
                  </a:lnTo>
                  <a:lnTo>
                    <a:pt x="595" y="452"/>
                  </a:lnTo>
                  <a:lnTo>
                    <a:pt x="582" y="434"/>
                  </a:lnTo>
                  <a:lnTo>
                    <a:pt x="592" y="437"/>
                  </a:lnTo>
                  <a:lnTo>
                    <a:pt x="605" y="433"/>
                  </a:lnTo>
                  <a:lnTo>
                    <a:pt x="599" y="441"/>
                  </a:lnTo>
                  <a:lnTo>
                    <a:pt x="604" y="457"/>
                  </a:lnTo>
                  <a:lnTo>
                    <a:pt x="609" y="479"/>
                  </a:lnTo>
                  <a:lnTo>
                    <a:pt x="629" y="487"/>
                  </a:lnTo>
                  <a:lnTo>
                    <a:pt x="633" y="502"/>
                  </a:lnTo>
                  <a:lnTo>
                    <a:pt x="651" y="544"/>
                  </a:lnTo>
                  <a:lnTo>
                    <a:pt x="673" y="544"/>
                  </a:lnTo>
                  <a:lnTo>
                    <a:pt x="691" y="554"/>
                  </a:lnTo>
                  <a:lnTo>
                    <a:pt x="721" y="595"/>
                  </a:lnTo>
                  <a:lnTo>
                    <a:pt x="746" y="599"/>
                  </a:lnTo>
                  <a:lnTo>
                    <a:pt x="746" y="608"/>
                  </a:lnTo>
                  <a:lnTo>
                    <a:pt x="741" y="612"/>
                  </a:lnTo>
                  <a:lnTo>
                    <a:pt x="721" y="603"/>
                  </a:lnTo>
                  <a:lnTo>
                    <a:pt x="728" y="620"/>
                  </a:lnTo>
                  <a:lnTo>
                    <a:pt x="751" y="614"/>
                  </a:lnTo>
                  <a:lnTo>
                    <a:pt x="771" y="614"/>
                  </a:lnTo>
                  <a:lnTo>
                    <a:pt x="780" y="603"/>
                  </a:lnTo>
                  <a:lnTo>
                    <a:pt x="797" y="602"/>
                  </a:lnTo>
                  <a:lnTo>
                    <a:pt x="807" y="584"/>
                  </a:lnTo>
                  <a:lnTo>
                    <a:pt x="803" y="559"/>
                  </a:lnTo>
                  <a:lnTo>
                    <a:pt x="812" y="531"/>
                  </a:lnTo>
                  <a:lnTo>
                    <a:pt x="819" y="534"/>
                  </a:lnTo>
                  <a:lnTo>
                    <a:pt x="812" y="434"/>
                  </a:lnTo>
                  <a:lnTo>
                    <a:pt x="803" y="405"/>
                  </a:lnTo>
                  <a:lnTo>
                    <a:pt x="715" y="260"/>
                  </a:lnTo>
                  <a:lnTo>
                    <a:pt x="693" y="213"/>
                  </a:lnTo>
                  <a:lnTo>
                    <a:pt x="703" y="213"/>
                  </a:lnTo>
                  <a:lnTo>
                    <a:pt x="645" y="121"/>
                  </a:lnTo>
                  <a:lnTo>
                    <a:pt x="605" y="26"/>
                  </a:lnTo>
                  <a:lnTo>
                    <a:pt x="603" y="8"/>
                  </a:lnTo>
                  <a:lnTo>
                    <a:pt x="592" y="6"/>
                  </a:lnTo>
                  <a:lnTo>
                    <a:pt x="554" y="0"/>
                  </a:lnTo>
                  <a:lnTo>
                    <a:pt x="543" y="11"/>
                  </a:lnTo>
                  <a:lnTo>
                    <a:pt x="550" y="53"/>
                  </a:lnTo>
                  <a:lnTo>
                    <a:pt x="534" y="52"/>
                  </a:lnTo>
                  <a:lnTo>
                    <a:pt x="531" y="32"/>
                  </a:lnTo>
                  <a:lnTo>
                    <a:pt x="271" y="48"/>
                  </a:lnTo>
                  <a:lnTo>
                    <a:pt x="253" y="18"/>
                  </a:lnTo>
                  <a:lnTo>
                    <a:pt x="2" y="40"/>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7" name="Freeform 4"/>
            <p:cNvSpPr>
              <a:spLocks/>
            </p:cNvSpPr>
            <p:nvPr/>
          </p:nvSpPr>
          <p:spPr bwMode="auto">
            <a:xfrm>
              <a:off x="4570" y="3994"/>
              <a:ext cx="43" cy="29"/>
            </a:xfrm>
            <a:custGeom>
              <a:avLst/>
              <a:gdLst>
                <a:gd name="T0" fmla="*/ 0 w 43"/>
                <a:gd name="T1" fmla="*/ 28 h 29"/>
                <a:gd name="T2" fmla="*/ 0 w 43"/>
                <a:gd name="T3" fmla="*/ 28 h 29"/>
                <a:gd name="T4" fmla="*/ 3 w 43"/>
                <a:gd name="T5" fmla="*/ 12 h 29"/>
                <a:gd name="T6" fmla="*/ 16 w 43"/>
                <a:gd name="T7" fmla="*/ 10 h 29"/>
                <a:gd name="T8" fmla="*/ 19 w 43"/>
                <a:gd name="T9" fmla="*/ 0 h 29"/>
                <a:gd name="T10" fmla="*/ 42 w 43"/>
                <a:gd name="T11" fmla="*/ 11 h 29"/>
                <a:gd name="T12" fmla="*/ 19 w 43"/>
                <a:gd name="T13" fmla="*/ 19 h 29"/>
                <a:gd name="T14" fmla="*/ 8 w 43"/>
                <a:gd name="T15" fmla="*/ 15 h 29"/>
                <a:gd name="T16" fmla="*/ 11 w 43"/>
                <a:gd name="T17" fmla="*/ 22 h 29"/>
                <a:gd name="T18" fmla="*/ 0 w 43"/>
                <a:gd name="T19" fmla="*/ 28 h 29"/>
                <a:gd name="T20" fmla="*/ 0 w 43"/>
                <a:gd name="T21" fmla="*/ 28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29"/>
                <a:gd name="T35" fmla="*/ 43 w 43"/>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29">
                  <a:moveTo>
                    <a:pt x="0" y="28"/>
                  </a:moveTo>
                  <a:lnTo>
                    <a:pt x="0" y="28"/>
                  </a:lnTo>
                  <a:lnTo>
                    <a:pt x="3" y="12"/>
                  </a:lnTo>
                  <a:lnTo>
                    <a:pt x="16" y="10"/>
                  </a:lnTo>
                  <a:lnTo>
                    <a:pt x="19" y="0"/>
                  </a:lnTo>
                  <a:lnTo>
                    <a:pt x="42" y="11"/>
                  </a:lnTo>
                  <a:lnTo>
                    <a:pt x="19" y="19"/>
                  </a:lnTo>
                  <a:lnTo>
                    <a:pt x="8" y="15"/>
                  </a:lnTo>
                  <a:lnTo>
                    <a:pt x="11" y="22"/>
                  </a:lnTo>
                  <a:lnTo>
                    <a:pt x="0" y="28"/>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8" name="Freeform 5"/>
            <p:cNvSpPr>
              <a:spLocks/>
            </p:cNvSpPr>
            <p:nvPr/>
          </p:nvSpPr>
          <p:spPr bwMode="auto">
            <a:xfrm>
              <a:off x="4628" y="3976"/>
              <a:ext cx="35" cy="24"/>
            </a:xfrm>
            <a:custGeom>
              <a:avLst/>
              <a:gdLst>
                <a:gd name="T0" fmla="*/ 0 w 35"/>
                <a:gd name="T1" fmla="*/ 21 h 24"/>
                <a:gd name="T2" fmla="*/ 0 w 35"/>
                <a:gd name="T3" fmla="*/ 21 h 24"/>
                <a:gd name="T4" fmla="*/ 6 w 35"/>
                <a:gd name="T5" fmla="*/ 23 h 24"/>
                <a:gd name="T6" fmla="*/ 34 w 35"/>
                <a:gd name="T7" fmla="*/ 0 h 24"/>
                <a:gd name="T8" fmla="*/ 9 w 35"/>
                <a:gd name="T9" fmla="*/ 16 h 24"/>
                <a:gd name="T10" fmla="*/ 0 w 35"/>
                <a:gd name="T11" fmla="*/ 21 h 24"/>
                <a:gd name="T12" fmla="*/ 0 w 35"/>
                <a:gd name="T13" fmla="*/ 21 h 24"/>
                <a:gd name="T14" fmla="*/ 0 60000 65536"/>
                <a:gd name="T15" fmla="*/ 0 60000 65536"/>
                <a:gd name="T16" fmla="*/ 0 60000 65536"/>
                <a:gd name="T17" fmla="*/ 0 60000 65536"/>
                <a:gd name="T18" fmla="*/ 0 60000 65536"/>
                <a:gd name="T19" fmla="*/ 0 60000 65536"/>
                <a:gd name="T20" fmla="*/ 0 60000 65536"/>
                <a:gd name="T21" fmla="*/ 0 w 35"/>
                <a:gd name="T22" fmla="*/ 0 h 24"/>
                <a:gd name="T23" fmla="*/ 35 w 3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4">
                  <a:moveTo>
                    <a:pt x="0" y="21"/>
                  </a:moveTo>
                  <a:lnTo>
                    <a:pt x="0" y="21"/>
                  </a:lnTo>
                  <a:lnTo>
                    <a:pt x="6" y="23"/>
                  </a:lnTo>
                  <a:lnTo>
                    <a:pt x="34" y="0"/>
                  </a:lnTo>
                  <a:lnTo>
                    <a:pt x="9" y="16"/>
                  </a:lnTo>
                  <a:lnTo>
                    <a:pt x="0" y="21"/>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9" name="Freeform 6"/>
            <p:cNvSpPr>
              <a:spLocks/>
            </p:cNvSpPr>
            <p:nvPr/>
          </p:nvSpPr>
          <p:spPr bwMode="auto">
            <a:xfrm>
              <a:off x="4686" y="3912"/>
              <a:ext cx="22" cy="44"/>
            </a:xfrm>
            <a:custGeom>
              <a:avLst/>
              <a:gdLst>
                <a:gd name="T0" fmla="*/ 0 w 23"/>
                <a:gd name="T1" fmla="*/ 43 h 44"/>
                <a:gd name="T2" fmla="*/ 0 w 23"/>
                <a:gd name="T3" fmla="*/ 43 h 44"/>
                <a:gd name="T4" fmla="*/ 11 w 23"/>
                <a:gd name="T5" fmla="*/ 29 h 44"/>
                <a:gd name="T6" fmla="*/ 22 w 23"/>
                <a:gd name="T7" fmla="*/ 0 h 44"/>
                <a:gd name="T8" fmla="*/ 16 w 23"/>
                <a:gd name="T9" fmla="*/ 13 h 44"/>
                <a:gd name="T10" fmla="*/ 0 w 23"/>
                <a:gd name="T11" fmla="*/ 43 h 44"/>
                <a:gd name="T12" fmla="*/ 0 w 23"/>
                <a:gd name="T13" fmla="*/ 43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43"/>
                  </a:moveTo>
                  <a:lnTo>
                    <a:pt x="0" y="43"/>
                  </a:lnTo>
                  <a:lnTo>
                    <a:pt x="11" y="29"/>
                  </a:lnTo>
                  <a:lnTo>
                    <a:pt x="22" y="0"/>
                  </a:lnTo>
                  <a:lnTo>
                    <a:pt x="16" y="13"/>
                  </a:lnTo>
                  <a:lnTo>
                    <a:pt x="0" y="43"/>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grpSp>
        <p:nvGrpSpPr>
          <p:cNvPr id="24580" name="Group 26" descr="This is the state of Alaska shown on a map of the United States.  The map is a representation of State Smoke-Free Air Laws that became effective September 30, 2014.&#10;" title="State Smoke-Free Air Laws"/>
          <p:cNvGrpSpPr>
            <a:grpSpLocks/>
          </p:cNvGrpSpPr>
          <p:nvPr/>
        </p:nvGrpSpPr>
        <p:grpSpPr bwMode="auto">
          <a:xfrm>
            <a:off x="1209675" y="4275137"/>
            <a:ext cx="1449388" cy="1085850"/>
            <a:chOff x="849" y="3220"/>
            <a:chExt cx="1041" cy="749"/>
          </a:xfrm>
          <a:solidFill>
            <a:srgbClr val="D5ECFF"/>
          </a:solidFill>
        </p:grpSpPr>
        <p:sp>
          <p:nvSpPr>
            <p:cNvPr id="14488" name="Freeform 27"/>
            <p:cNvSpPr>
              <a:spLocks/>
            </p:cNvSpPr>
            <p:nvPr/>
          </p:nvSpPr>
          <p:spPr bwMode="auto">
            <a:xfrm>
              <a:off x="849" y="3946"/>
              <a:ext cx="44" cy="23"/>
            </a:xfrm>
            <a:custGeom>
              <a:avLst/>
              <a:gdLst>
                <a:gd name="T0" fmla="*/ 0 w 45"/>
                <a:gd name="T1" fmla="*/ 22 h 23"/>
                <a:gd name="T2" fmla="*/ 0 w 45"/>
                <a:gd name="T3" fmla="*/ 22 h 23"/>
                <a:gd name="T4" fmla="*/ 11 w 45"/>
                <a:gd name="T5" fmla="*/ 11 h 23"/>
                <a:gd name="T6" fmla="*/ 42 w 45"/>
                <a:gd name="T7" fmla="*/ 0 h 23"/>
                <a:gd name="T8" fmla="*/ 44 w 45"/>
                <a:gd name="T9" fmla="*/ 4 h 23"/>
                <a:gd name="T10" fmla="*/ 0 w 45"/>
                <a:gd name="T11" fmla="*/ 22 h 23"/>
                <a:gd name="T12" fmla="*/ 0 w 45"/>
                <a:gd name="T13" fmla="*/ 22 h 23"/>
                <a:gd name="T14" fmla="*/ 0 60000 65536"/>
                <a:gd name="T15" fmla="*/ 0 60000 65536"/>
                <a:gd name="T16" fmla="*/ 0 60000 65536"/>
                <a:gd name="T17" fmla="*/ 0 60000 65536"/>
                <a:gd name="T18" fmla="*/ 0 60000 65536"/>
                <a:gd name="T19" fmla="*/ 0 60000 65536"/>
                <a:gd name="T20" fmla="*/ 0 60000 65536"/>
                <a:gd name="T21" fmla="*/ 0 w 45"/>
                <a:gd name="T22" fmla="*/ 0 h 23"/>
                <a:gd name="T23" fmla="*/ 45 w 45"/>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3">
                  <a:moveTo>
                    <a:pt x="0" y="22"/>
                  </a:moveTo>
                  <a:lnTo>
                    <a:pt x="0" y="22"/>
                  </a:lnTo>
                  <a:lnTo>
                    <a:pt x="11" y="11"/>
                  </a:lnTo>
                  <a:lnTo>
                    <a:pt x="42" y="0"/>
                  </a:lnTo>
                  <a:lnTo>
                    <a:pt x="44" y="4"/>
                  </a:lnTo>
                  <a:lnTo>
                    <a:pt x="0" y="22"/>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9" name="Freeform 28"/>
            <p:cNvSpPr>
              <a:spLocks/>
            </p:cNvSpPr>
            <p:nvPr/>
          </p:nvSpPr>
          <p:spPr bwMode="auto">
            <a:xfrm>
              <a:off x="914" y="3936"/>
              <a:ext cx="26" cy="19"/>
            </a:xfrm>
            <a:custGeom>
              <a:avLst/>
              <a:gdLst>
                <a:gd name="T0" fmla="*/ 0 w 26"/>
                <a:gd name="T1" fmla="*/ 18 h 19"/>
                <a:gd name="T2" fmla="*/ 0 w 26"/>
                <a:gd name="T3" fmla="*/ 18 h 19"/>
                <a:gd name="T4" fmla="*/ 5 w 26"/>
                <a:gd name="T5" fmla="*/ 0 h 19"/>
                <a:gd name="T6" fmla="*/ 25 w 26"/>
                <a:gd name="T7" fmla="*/ 4 h 19"/>
                <a:gd name="T8" fmla="*/ 23 w 26"/>
                <a:gd name="T9" fmla="*/ 14 h 19"/>
                <a:gd name="T10" fmla="*/ 0 w 26"/>
                <a:gd name="T11" fmla="*/ 18 h 19"/>
                <a:gd name="T12" fmla="*/ 0 w 26"/>
                <a:gd name="T13" fmla="*/ 18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0" y="18"/>
                  </a:moveTo>
                  <a:lnTo>
                    <a:pt x="0" y="18"/>
                  </a:lnTo>
                  <a:lnTo>
                    <a:pt x="5" y="0"/>
                  </a:lnTo>
                  <a:lnTo>
                    <a:pt x="25" y="4"/>
                  </a:lnTo>
                  <a:lnTo>
                    <a:pt x="23" y="14"/>
                  </a:lnTo>
                  <a:lnTo>
                    <a:pt x="0" y="18"/>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0" name="Freeform 29"/>
            <p:cNvSpPr>
              <a:spLocks/>
            </p:cNvSpPr>
            <p:nvPr/>
          </p:nvSpPr>
          <p:spPr bwMode="auto">
            <a:xfrm>
              <a:off x="972" y="3916"/>
              <a:ext cx="49" cy="20"/>
            </a:xfrm>
            <a:custGeom>
              <a:avLst/>
              <a:gdLst>
                <a:gd name="T0" fmla="*/ 0 w 49"/>
                <a:gd name="T1" fmla="*/ 19 h 20"/>
                <a:gd name="T2" fmla="*/ 0 w 49"/>
                <a:gd name="T3" fmla="*/ 19 h 20"/>
                <a:gd name="T4" fmla="*/ 12 w 49"/>
                <a:gd name="T5" fmla="*/ 0 h 20"/>
                <a:gd name="T6" fmla="*/ 41 w 49"/>
                <a:gd name="T7" fmla="*/ 0 h 20"/>
                <a:gd name="T8" fmla="*/ 48 w 49"/>
                <a:gd name="T9" fmla="*/ 19 h 20"/>
                <a:gd name="T10" fmla="*/ 16 w 49"/>
                <a:gd name="T11" fmla="*/ 12 h 20"/>
                <a:gd name="T12" fmla="*/ 0 w 49"/>
                <a:gd name="T13" fmla="*/ 19 h 20"/>
                <a:gd name="T14" fmla="*/ 0 w 49"/>
                <a:gd name="T15" fmla="*/ 19 h 20"/>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0"/>
                <a:gd name="T26" fmla="*/ 49 w 4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0">
                  <a:moveTo>
                    <a:pt x="0" y="19"/>
                  </a:moveTo>
                  <a:lnTo>
                    <a:pt x="0" y="19"/>
                  </a:lnTo>
                  <a:lnTo>
                    <a:pt x="12" y="0"/>
                  </a:lnTo>
                  <a:lnTo>
                    <a:pt x="41" y="0"/>
                  </a:lnTo>
                  <a:lnTo>
                    <a:pt x="48" y="19"/>
                  </a:lnTo>
                  <a:lnTo>
                    <a:pt x="16" y="12"/>
                  </a:lnTo>
                  <a:lnTo>
                    <a:pt x="0" y="19"/>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1" name="Freeform 30"/>
            <p:cNvSpPr>
              <a:spLocks/>
            </p:cNvSpPr>
            <p:nvPr/>
          </p:nvSpPr>
          <p:spPr bwMode="auto">
            <a:xfrm>
              <a:off x="1017" y="3220"/>
              <a:ext cx="873" cy="736"/>
            </a:xfrm>
            <a:custGeom>
              <a:avLst/>
              <a:gdLst>
                <a:gd name="T0" fmla="*/ 50 w 873"/>
                <a:gd name="T1" fmla="*/ 667 h 736"/>
                <a:gd name="T2" fmla="*/ 135 w 873"/>
                <a:gd name="T3" fmla="*/ 642 h 736"/>
                <a:gd name="T4" fmla="*/ 165 w 873"/>
                <a:gd name="T5" fmla="*/ 564 h 736"/>
                <a:gd name="T6" fmla="*/ 153 w 873"/>
                <a:gd name="T7" fmla="*/ 572 h 736"/>
                <a:gd name="T8" fmla="*/ 90 w 873"/>
                <a:gd name="T9" fmla="*/ 551 h 736"/>
                <a:gd name="T10" fmla="*/ 87 w 873"/>
                <a:gd name="T11" fmla="*/ 475 h 736"/>
                <a:gd name="T12" fmla="*/ 45 w 873"/>
                <a:gd name="T13" fmla="*/ 485 h 736"/>
                <a:gd name="T14" fmla="*/ 37 w 873"/>
                <a:gd name="T15" fmla="*/ 429 h 736"/>
                <a:gd name="T16" fmla="*/ 32 w 873"/>
                <a:gd name="T17" fmla="*/ 416 h 736"/>
                <a:gd name="T18" fmla="*/ 86 w 873"/>
                <a:gd name="T19" fmla="*/ 331 h 736"/>
                <a:gd name="T20" fmla="*/ 160 w 873"/>
                <a:gd name="T21" fmla="*/ 304 h 736"/>
                <a:gd name="T22" fmla="*/ 127 w 873"/>
                <a:gd name="T23" fmla="*/ 277 h 736"/>
                <a:gd name="T24" fmla="*/ 44 w 873"/>
                <a:gd name="T25" fmla="*/ 201 h 736"/>
                <a:gd name="T26" fmla="*/ 185 w 873"/>
                <a:gd name="T27" fmla="*/ 216 h 736"/>
                <a:gd name="T28" fmla="*/ 175 w 873"/>
                <a:gd name="T29" fmla="*/ 202 h 736"/>
                <a:gd name="T30" fmla="*/ 182 w 873"/>
                <a:gd name="T31" fmla="*/ 178 h 736"/>
                <a:gd name="T32" fmla="*/ 120 w 873"/>
                <a:gd name="T33" fmla="*/ 94 h 736"/>
                <a:gd name="T34" fmla="*/ 226 w 873"/>
                <a:gd name="T35" fmla="*/ 36 h 736"/>
                <a:gd name="T36" fmla="*/ 284 w 873"/>
                <a:gd name="T37" fmla="*/ 21 h 736"/>
                <a:gd name="T38" fmla="*/ 332 w 873"/>
                <a:gd name="T39" fmla="*/ 16 h 736"/>
                <a:gd name="T40" fmla="*/ 418 w 873"/>
                <a:gd name="T41" fmla="*/ 67 h 736"/>
                <a:gd name="T42" fmla="*/ 509 w 873"/>
                <a:gd name="T43" fmla="*/ 71 h 736"/>
                <a:gd name="T44" fmla="*/ 624 w 873"/>
                <a:gd name="T45" fmla="*/ 517 h 736"/>
                <a:gd name="T46" fmla="*/ 687 w 873"/>
                <a:gd name="T47" fmla="*/ 558 h 736"/>
                <a:gd name="T48" fmla="*/ 721 w 873"/>
                <a:gd name="T49" fmla="*/ 552 h 736"/>
                <a:gd name="T50" fmla="*/ 817 w 873"/>
                <a:gd name="T51" fmla="*/ 661 h 736"/>
                <a:gd name="T52" fmla="*/ 866 w 873"/>
                <a:gd name="T53" fmla="*/ 705 h 736"/>
                <a:gd name="T54" fmla="*/ 854 w 873"/>
                <a:gd name="T55" fmla="*/ 720 h 736"/>
                <a:gd name="T56" fmla="*/ 820 w 873"/>
                <a:gd name="T57" fmla="*/ 690 h 736"/>
                <a:gd name="T58" fmla="*/ 817 w 873"/>
                <a:gd name="T59" fmla="*/ 678 h 736"/>
                <a:gd name="T60" fmla="*/ 798 w 873"/>
                <a:gd name="T61" fmla="*/ 672 h 736"/>
                <a:gd name="T62" fmla="*/ 792 w 873"/>
                <a:gd name="T63" fmla="*/ 642 h 736"/>
                <a:gd name="T64" fmla="*/ 757 w 873"/>
                <a:gd name="T65" fmla="*/ 601 h 736"/>
                <a:gd name="T66" fmla="*/ 748 w 873"/>
                <a:gd name="T67" fmla="*/ 592 h 736"/>
                <a:gd name="T68" fmla="*/ 720 w 873"/>
                <a:gd name="T69" fmla="*/ 554 h 736"/>
                <a:gd name="T70" fmla="*/ 726 w 873"/>
                <a:gd name="T71" fmla="*/ 591 h 736"/>
                <a:gd name="T72" fmla="*/ 755 w 873"/>
                <a:gd name="T73" fmla="*/ 622 h 736"/>
                <a:gd name="T74" fmla="*/ 755 w 873"/>
                <a:gd name="T75" fmla="*/ 702 h 736"/>
                <a:gd name="T76" fmla="*/ 727 w 873"/>
                <a:gd name="T77" fmla="*/ 598 h 736"/>
                <a:gd name="T78" fmla="*/ 701 w 873"/>
                <a:gd name="T79" fmla="*/ 567 h 736"/>
                <a:gd name="T80" fmla="*/ 687 w 873"/>
                <a:gd name="T81" fmla="*/ 590 h 736"/>
                <a:gd name="T82" fmla="*/ 600 w 873"/>
                <a:gd name="T83" fmla="*/ 557 h 736"/>
                <a:gd name="T84" fmla="*/ 601 w 873"/>
                <a:gd name="T85" fmla="*/ 544 h 736"/>
                <a:gd name="T86" fmla="*/ 489 w 873"/>
                <a:gd name="T87" fmla="*/ 516 h 736"/>
                <a:gd name="T88" fmla="*/ 460 w 873"/>
                <a:gd name="T89" fmla="*/ 503 h 736"/>
                <a:gd name="T90" fmla="*/ 422 w 873"/>
                <a:gd name="T91" fmla="*/ 497 h 736"/>
                <a:gd name="T92" fmla="*/ 406 w 873"/>
                <a:gd name="T93" fmla="*/ 498 h 736"/>
                <a:gd name="T94" fmla="*/ 445 w 873"/>
                <a:gd name="T95" fmla="*/ 515 h 736"/>
                <a:gd name="T96" fmla="*/ 394 w 873"/>
                <a:gd name="T97" fmla="*/ 538 h 736"/>
                <a:gd name="T98" fmla="*/ 382 w 873"/>
                <a:gd name="T99" fmla="*/ 543 h 736"/>
                <a:gd name="T100" fmla="*/ 355 w 873"/>
                <a:gd name="T101" fmla="*/ 549 h 736"/>
                <a:gd name="T102" fmla="*/ 320 w 873"/>
                <a:gd name="T103" fmla="*/ 554 h 736"/>
                <a:gd name="T104" fmla="*/ 375 w 873"/>
                <a:gd name="T105" fmla="*/ 487 h 736"/>
                <a:gd name="T106" fmla="*/ 354 w 873"/>
                <a:gd name="T107" fmla="*/ 476 h 736"/>
                <a:gd name="T108" fmla="*/ 266 w 873"/>
                <a:gd name="T109" fmla="*/ 560 h 736"/>
                <a:gd name="T110" fmla="*/ 147 w 873"/>
                <a:gd name="T111" fmla="*/ 673 h 736"/>
                <a:gd name="T112" fmla="*/ 55 w 873"/>
                <a:gd name="T113" fmla="*/ 683 h 736"/>
                <a:gd name="T114" fmla="*/ 0 w 873"/>
                <a:gd name="T115" fmla="*/ 702 h 7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3"/>
                <a:gd name="T175" fmla="*/ 0 h 736"/>
                <a:gd name="T176" fmla="*/ 873 w 873"/>
                <a:gd name="T177" fmla="*/ 736 h 7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3" h="736">
                  <a:moveTo>
                    <a:pt x="0" y="702"/>
                  </a:moveTo>
                  <a:lnTo>
                    <a:pt x="0" y="702"/>
                  </a:lnTo>
                  <a:lnTo>
                    <a:pt x="8" y="690"/>
                  </a:lnTo>
                  <a:lnTo>
                    <a:pt x="14" y="692"/>
                  </a:lnTo>
                  <a:lnTo>
                    <a:pt x="50" y="667"/>
                  </a:lnTo>
                  <a:lnTo>
                    <a:pt x="71" y="671"/>
                  </a:lnTo>
                  <a:lnTo>
                    <a:pt x="77" y="681"/>
                  </a:lnTo>
                  <a:lnTo>
                    <a:pt x="79" y="670"/>
                  </a:lnTo>
                  <a:lnTo>
                    <a:pt x="100" y="656"/>
                  </a:lnTo>
                  <a:lnTo>
                    <a:pt x="135" y="642"/>
                  </a:lnTo>
                  <a:lnTo>
                    <a:pt x="166" y="617"/>
                  </a:lnTo>
                  <a:lnTo>
                    <a:pt x="173" y="620"/>
                  </a:lnTo>
                  <a:lnTo>
                    <a:pt x="178" y="587"/>
                  </a:lnTo>
                  <a:lnTo>
                    <a:pt x="197" y="562"/>
                  </a:lnTo>
                  <a:lnTo>
                    <a:pt x="165" y="564"/>
                  </a:lnTo>
                  <a:lnTo>
                    <a:pt x="169" y="552"/>
                  </a:lnTo>
                  <a:lnTo>
                    <a:pt x="180" y="552"/>
                  </a:lnTo>
                  <a:lnTo>
                    <a:pt x="169" y="547"/>
                  </a:lnTo>
                  <a:lnTo>
                    <a:pt x="154" y="562"/>
                  </a:lnTo>
                  <a:lnTo>
                    <a:pt x="153" y="572"/>
                  </a:lnTo>
                  <a:lnTo>
                    <a:pt x="134" y="548"/>
                  </a:lnTo>
                  <a:lnTo>
                    <a:pt x="128" y="552"/>
                  </a:lnTo>
                  <a:lnTo>
                    <a:pt x="119" y="540"/>
                  </a:lnTo>
                  <a:lnTo>
                    <a:pt x="94" y="549"/>
                  </a:lnTo>
                  <a:lnTo>
                    <a:pt x="90" y="551"/>
                  </a:lnTo>
                  <a:lnTo>
                    <a:pt x="68" y="545"/>
                  </a:lnTo>
                  <a:lnTo>
                    <a:pt x="90" y="527"/>
                  </a:lnTo>
                  <a:lnTo>
                    <a:pt x="83" y="523"/>
                  </a:lnTo>
                  <a:lnTo>
                    <a:pt x="90" y="511"/>
                  </a:lnTo>
                  <a:lnTo>
                    <a:pt x="87" y="475"/>
                  </a:lnTo>
                  <a:lnTo>
                    <a:pt x="98" y="457"/>
                  </a:lnTo>
                  <a:lnTo>
                    <a:pt x="80" y="470"/>
                  </a:lnTo>
                  <a:lnTo>
                    <a:pt x="81" y="481"/>
                  </a:lnTo>
                  <a:lnTo>
                    <a:pt x="65" y="491"/>
                  </a:lnTo>
                  <a:lnTo>
                    <a:pt x="45" y="485"/>
                  </a:lnTo>
                  <a:lnTo>
                    <a:pt x="37" y="457"/>
                  </a:lnTo>
                  <a:lnTo>
                    <a:pt x="24" y="444"/>
                  </a:lnTo>
                  <a:lnTo>
                    <a:pt x="25" y="436"/>
                  </a:lnTo>
                  <a:lnTo>
                    <a:pt x="33" y="436"/>
                  </a:lnTo>
                  <a:lnTo>
                    <a:pt x="37" y="429"/>
                  </a:lnTo>
                  <a:lnTo>
                    <a:pt x="44" y="427"/>
                  </a:lnTo>
                  <a:lnTo>
                    <a:pt x="37" y="426"/>
                  </a:lnTo>
                  <a:lnTo>
                    <a:pt x="42" y="421"/>
                  </a:lnTo>
                  <a:lnTo>
                    <a:pt x="35" y="411"/>
                  </a:lnTo>
                  <a:lnTo>
                    <a:pt x="32" y="416"/>
                  </a:lnTo>
                  <a:lnTo>
                    <a:pt x="20" y="394"/>
                  </a:lnTo>
                  <a:lnTo>
                    <a:pt x="26" y="379"/>
                  </a:lnTo>
                  <a:lnTo>
                    <a:pt x="67" y="352"/>
                  </a:lnTo>
                  <a:lnTo>
                    <a:pt x="77" y="334"/>
                  </a:lnTo>
                  <a:lnTo>
                    <a:pt x="86" y="331"/>
                  </a:lnTo>
                  <a:lnTo>
                    <a:pt x="105" y="342"/>
                  </a:lnTo>
                  <a:lnTo>
                    <a:pt x="119" y="338"/>
                  </a:lnTo>
                  <a:lnTo>
                    <a:pt x="125" y="329"/>
                  </a:lnTo>
                  <a:lnTo>
                    <a:pt x="154" y="334"/>
                  </a:lnTo>
                  <a:lnTo>
                    <a:pt x="160" y="304"/>
                  </a:lnTo>
                  <a:lnTo>
                    <a:pt x="153" y="293"/>
                  </a:lnTo>
                  <a:lnTo>
                    <a:pt x="171" y="282"/>
                  </a:lnTo>
                  <a:lnTo>
                    <a:pt x="154" y="277"/>
                  </a:lnTo>
                  <a:lnTo>
                    <a:pt x="129" y="292"/>
                  </a:lnTo>
                  <a:lnTo>
                    <a:pt x="127" y="277"/>
                  </a:lnTo>
                  <a:lnTo>
                    <a:pt x="83" y="275"/>
                  </a:lnTo>
                  <a:lnTo>
                    <a:pt x="64" y="257"/>
                  </a:lnTo>
                  <a:lnTo>
                    <a:pt x="60" y="227"/>
                  </a:lnTo>
                  <a:lnTo>
                    <a:pt x="74" y="233"/>
                  </a:lnTo>
                  <a:lnTo>
                    <a:pt x="44" y="201"/>
                  </a:lnTo>
                  <a:lnTo>
                    <a:pt x="124" y="185"/>
                  </a:lnTo>
                  <a:lnTo>
                    <a:pt x="136" y="188"/>
                  </a:lnTo>
                  <a:lnTo>
                    <a:pt x="125" y="202"/>
                  </a:lnTo>
                  <a:lnTo>
                    <a:pt x="167" y="223"/>
                  </a:lnTo>
                  <a:lnTo>
                    <a:pt x="185" y="216"/>
                  </a:lnTo>
                  <a:lnTo>
                    <a:pt x="183" y="210"/>
                  </a:lnTo>
                  <a:lnTo>
                    <a:pt x="168" y="205"/>
                  </a:lnTo>
                  <a:lnTo>
                    <a:pt x="160" y="178"/>
                  </a:lnTo>
                  <a:lnTo>
                    <a:pt x="171" y="187"/>
                  </a:lnTo>
                  <a:lnTo>
                    <a:pt x="175" y="202"/>
                  </a:lnTo>
                  <a:lnTo>
                    <a:pt x="193" y="213"/>
                  </a:lnTo>
                  <a:lnTo>
                    <a:pt x="211" y="211"/>
                  </a:lnTo>
                  <a:lnTo>
                    <a:pt x="206" y="201"/>
                  </a:lnTo>
                  <a:lnTo>
                    <a:pt x="177" y="194"/>
                  </a:lnTo>
                  <a:lnTo>
                    <a:pt x="182" y="178"/>
                  </a:lnTo>
                  <a:lnTo>
                    <a:pt x="147" y="165"/>
                  </a:lnTo>
                  <a:lnTo>
                    <a:pt x="147" y="142"/>
                  </a:lnTo>
                  <a:lnTo>
                    <a:pt x="136" y="126"/>
                  </a:lnTo>
                  <a:lnTo>
                    <a:pt x="110" y="95"/>
                  </a:lnTo>
                  <a:lnTo>
                    <a:pt x="120" y="94"/>
                  </a:lnTo>
                  <a:lnTo>
                    <a:pt x="131" y="71"/>
                  </a:lnTo>
                  <a:lnTo>
                    <a:pt x="161" y="81"/>
                  </a:lnTo>
                  <a:lnTo>
                    <a:pt x="183" y="71"/>
                  </a:lnTo>
                  <a:lnTo>
                    <a:pt x="217" y="30"/>
                  </a:lnTo>
                  <a:lnTo>
                    <a:pt x="226" y="36"/>
                  </a:lnTo>
                  <a:lnTo>
                    <a:pt x="248" y="22"/>
                  </a:lnTo>
                  <a:lnTo>
                    <a:pt x="248" y="35"/>
                  </a:lnTo>
                  <a:lnTo>
                    <a:pt x="259" y="31"/>
                  </a:lnTo>
                  <a:lnTo>
                    <a:pt x="254" y="24"/>
                  </a:lnTo>
                  <a:lnTo>
                    <a:pt x="284" y="21"/>
                  </a:lnTo>
                  <a:lnTo>
                    <a:pt x="307" y="0"/>
                  </a:lnTo>
                  <a:lnTo>
                    <a:pt x="322" y="13"/>
                  </a:lnTo>
                  <a:lnTo>
                    <a:pt x="317" y="30"/>
                  </a:lnTo>
                  <a:lnTo>
                    <a:pt x="328" y="31"/>
                  </a:lnTo>
                  <a:lnTo>
                    <a:pt x="332" y="16"/>
                  </a:lnTo>
                  <a:lnTo>
                    <a:pt x="346" y="35"/>
                  </a:lnTo>
                  <a:lnTo>
                    <a:pt x="371" y="35"/>
                  </a:lnTo>
                  <a:lnTo>
                    <a:pt x="374" y="53"/>
                  </a:lnTo>
                  <a:lnTo>
                    <a:pt x="419" y="58"/>
                  </a:lnTo>
                  <a:lnTo>
                    <a:pt x="418" y="67"/>
                  </a:lnTo>
                  <a:lnTo>
                    <a:pt x="430" y="61"/>
                  </a:lnTo>
                  <a:lnTo>
                    <a:pt x="442" y="75"/>
                  </a:lnTo>
                  <a:lnTo>
                    <a:pt x="465" y="71"/>
                  </a:lnTo>
                  <a:lnTo>
                    <a:pt x="487" y="81"/>
                  </a:lnTo>
                  <a:lnTo>
                    <a:pt x="509" y="71"/>
                  </a:lnTo>
                  <a:lnTo>
                    <a:pt x="509" y="76"/>
                  </a:lnTo>
                  <a:lnTo>
                    <a:pt x="517" y="74"/>
                  </a:lnTo>
                  <a:lnTo>
                    <a:pt x="553" y="93"/>
                  </a:lnTo>
                  <a:lnTo>
                    <a:pt x="582" y="518"/>
                  </a:lnTo>
                  <a:lnTo>
                    <a:pt x="624" y="517"/>
                  </a:lnTo>
                  <a:lnTo>
                    <a:pt x="624" y="528"/>
                  </a:lnTo>
                  <a:lnTo>
                    <a:pt x="636" y="540"/>
                  </a:lnTo>
                  <a:lnTo>
                    <a:pt x="663" y="560"/>
                  </a:lnTo>
                  <a:lnTo>
                    <a:pt x="667" y="572"/>
                  </a:lnTo>
                  <a:lnTo>
                    <a:pt x="687" y="558"/>
                  </a:lnTo>
                  <a:lnTo>
                    <a:pt x="694" y="541"/>
                  </a:lnTo>
                  <a:lnTo>
                    <a:pt x="706" y="534"/>
                  </a:lnTo>
                  <a:lnTo>
                    <a:pt x="708" y="532"/>
                  </a:lnTo>
                  <a:lnTo>
                    <a:pt x="722" y="541"/>
                  </a:lnTo>
                  <a:lnTo>
                    <a:pt x="721" y="552"/>
                  </a:lnTo>
                  <a:lnTo>
                    <a:pt x="731" y="553"/>
                  </a:lnTo>
                  <a:lnTo>
                    <a:pt x="737" y="558"/>
                  </a:lnTo>
                  <a:lnTo>
                    <a:pt x="740" y="567"/>
                  </a:lnTo>
                  <a:lnTo>
                    <a:pt x="755" y="573"/>
                  </a:lnTo>
                  <a:lnTo>
                    <a:pt x="817" y="661"/>
                  </a:lnTo>
                  <a:lnTo>
                    <a:pt x="837" y="666"/>
                  </a:lnTo>
                  <a:lnTo>
                    <a:pt x="867" y="678"/>
                  </a:lnTo>
                  <a:lnTo>
                    <a:pt x="872" y="684"/>
                  </a:lnTo>
                  <a:lnTo>
                    <a:pt x="863" y="690"/>
                  </a:lnTo>
                  <a:lnTo>
                    <a:pt x="866" y="705"/>
                  </a:lnTo>
                  <a:lnTo>
                    <a:pt x="861" y="735"/>
                  </a:lnTo>
                  <a:lnTo>
                    <a:pt x="857" y="728"/>
                  </a:lnTo>
                  <a:lnTo>
                    <a:pt x="851" y="734"/>
                  </a:lnTo>
                  <a:lnTo>
                    <a:pt x="844" y="727"/>
                  </a:lnTo>
                  <a:lnTo>
                    <a:pt x="854" y="720"/>
                  </a:lnTo>
                  <a:lnTo>
                    <a:pt x="846" y="708"/>
                  </a:lnTo>
                  <a:lnTo>
                    <a:pt x="846" y="702"/>
                  </a:lnTo>
                  <a:lnTo>
                    <a:pt x="837" y="683"/>
                  </a:lnTo>
                  <a:lnTo>
                    <a:pt x="830" y="683"/>
                  </a:lnTo>
                  <a:lnTo>
                    <a:pt x="820" y="690"/>
                  </a:lnTo>
                  <a:lnTo>
                    <a:pt x="818" y="701"/>
                  </a:lnTo>
                  <a:lnTo>
                    <a:pt x="809" y="703"/>
                  </a:lnTo>
                  <a:lnTo>
                    <a:pt x="808" y="701"/>
                  </a:lnTo>
                  <a:lnTo>
                    <a:pt x="815" y="689"/>
                  </a:lnTo>
                  <a:lnTo>
                    <a:pt x="817" y="678"/>
                  </a:lnTo>
                  <a:lnTo>
                    <a:pt x="811" y="683"/>
                  </a:lnTo>
                  <a:lnTo>
                    <a:pt x="808" y="690"/>
                  </a:lnTo>
                  <a:lnTo>
                    <a:pt x="785" y="677"/>
                  </a:lnTo>
                  <a:lnTo>
                    <a:pt x="786" y="672"/>
                  </a:lnTo>
                  <a:lnTo>
                    <a:pt x="798" y="672"/>
                  </a:lnTo>
                  <a:lnTo>
                    <a:pt x="799" y="664"/>
                  </a:lnTo>
                  <a:lnTo>
                    <a:pt x="808" y="660"/>
                  </a:lnTo>
                  <a:lnTo>
                    <a:pt x="807" y="656"/>
                  </a:lnTo>
                  <a:lnTo>
                    <a:pt x="795" y="658"/>
                  </a:lnTo>
                  <a:lnTo>
                    <a:pt x="792" y="642"/>
                  </a:lnTo>
                  <a:lnTo>
                    <a:pt x="770" y="641"/>
                  </a:lnTo>
                  <a:lnTo>
                    <a:pt x="762" y="624"/>
                  </a:lnTo>
                  <a:lnTo>
                    <a:pt x="770" y="609"/>
                  </a:lnTo>
                  <a:lnTo>
                    <a:pt x="761" y="611"/>
                  </a:lnTo>
                  <a:lnTo>
                    <a:pt x="757" y="601"/>
                  </a:lnTo>
                  <a:lnTo>
                    <a:pt x="753" y="604"/>
                  </a:lnTo>
                  <a:lnTo>
                    <a:pt x="749" y="600"/>
                  </a:lnTo>
                  <a:lnTo>
                    <a:pt x="755" y="586"/>
                  </a:lnTo>
                  <a:lnTo>
                    <a:pt x="750" y="585"/>
                  </a:lnTo>
                  <a:lnTo>
                    <a:pt x="748" y="592"/>
                  </a:lnTo>
                  <a:lnTo>
                    <a:pt x="740" y="595"/>
                  </a:lnTo>
                  <a:lnTo>
                    <a:pt x="731" y="591"/>
                  </a:lnTo>
                  <a:lnTo>
                    <a:pt x="730" y="579"/>
                  </a:lnTo>
                  <a:lnTo>
                    <a:pt x="720" y="564"/>
                  </a:lnTo>
                  <a:lnTo>
                    <a:pt x="720" y="554"/>
                  </a:lnTo>
                  <a:lnTo>
                    <a:pt x="715" y="553"/>
                  </a:lnTo>
                  <a:lnTo>
                    <a:pt x="714" y="543"/>
                  </a:lnTo>
                  <a:lnTo>
                    <a:pt x="712" y="547"/>
                  </a:lnTo>
                  <a:lnTo>
                    <a:pt x="717" y="572"/>
                  </a:lnTo>
                  <a:lnTo>
                    <a:pt x="726" y="591"/>
                  </a:lnTo>
                  <a:lnTo>
                    <a:pt x="758" y="615"/>
                  </a:lnTo>
                  <a:lnTo>
                    <a:pt x="758" y="620"/>
                  </a:lnTo>
                  <a:lnTo>
                    <a:pt x="751" y="618"/>
                  </a:lnTo>
                  <a:lnTo>
                    <a:pt x="750" y="624"/>
                  </a:lnTo>
                  <a:lnTo>
                    <a:pt x="755" y="622"/>
                  </a:lnTo>
                  <a:lnTo>
                    <a:pt x="759" y="640"/>
                  </a:lnTo>
                  <a:lnTo>
                    <a:pt x="779" y="649"/>
                  </a:lnTo>
                  <a:lnTo>
                    <a:pt x="791" y="667"/>
                  </a:lnTo>
                  <a:lnTo>
                    <a:pt x="766" y="672"/>
                  </a:lnTo>
                  <a:lnTo>
                    <a:pt x="755" y="702"/>
                  </a:lnTo>
                  <a:lnTo>
                    <a:pt x="748" y="653"/>
                  </a:lnTo>
                  <a:lnTo>
                    <a:pt x="743" y="648"/>
                  </a:lnTo>
                  <a:lnTo>
                    <a:pt x="742" y="639"/>
                  </a:lnTo>
                  <a:lnTo>
                    <a:pt x="746" y="636"/>
                  </a:lnTo>
                  <a:lnTo>
                    <a:pt x="727" y="598"/>
                  </a:lnTo>
                  <a:lnTo>
                    <a:pt x="720" y="597"/>
                  </a:lnTo>
                  <a:lnTo>
                    <a:pt x="716" y="591"/>
                  </a:lnTo>
                  <a:lnTo>
                    <a:pt x="709" y="591"/>
                  </a:lnTo>
                  <a:lnTo>
                    <a:pt x="705" y="588"/>
                  </a:lnTo>
                  <a:lnTo>
                    <a:pt x="701" y="567"/>
                  </a:lnTo>
                  <a:lnTo>
                    <a:pt x="698" y="576"/>
                  </a:lnTo>
                  <a:lnTo>
                    <a:pt x="682" y="570"/>
                  </a:lnTo>
                  <a:lnTo>
                    <a:pt x="679" y="574"/>
                  </a:lnTo>
                  <a:lnTo>
                    <a:pt x="698" y="586"/>
                  </a:lnTo>
                  <a:lnTo>
                    <a:pt x="687" y="590"/>
                  </a:lnTo>
                  <a:lnTo>
                    <a:pt x="689" y="600"/>
                  </a:lnTo>
                  <a:lnTo>
                    <a:pt x="673" y="592"/>
                  </a:lnTo>
                  <a:lnTo>
                    <a:pt x="652" y="572"/>
                  </a:lnTo>
                  <a:lnTo>
                    <a:pt x="621" y="558"/>
                  </a:lnTo>
                  <a:lnTo>
                    <a:pt x="600" y="557"/>
                  </a:lnTo>
                  <a:lnTo>
                    <a:pt x="614" y="536"/>
                  </a:lnTo>
                  <a:lnTo>
                    <a:pt x="622" y="547"/>
                  </a:lnTo>
                  <a:lnTo>
                    <a:pt x="624" y="536"/>
                  </a:lnTo>
                  <a:lnTo>
                    <a:pt x="610" y="527"/>
                  </a:lnTo>
                  <a:lnTo>
                    <a:pt x="601" y="544"/>
                  </a:lnTo>
                  <a:lnTo>
                    <a:pt x="583" y="545"/>
                  </a:lnTo>
                  <a:lnTo>
                    <a:pt x="504" y="537"/>
                  </a:lnTo>
                  <a:lnTo>
                    <a:pt x="506" y="524"/>
                  </a:lnTo>
                  <a:lnTo>
                    <a:pt x="499" y="528"/>
                  </a:lnTo>
                  <a:lnTo>
                    <a:pt x="489" y="516"/>
                  </a:lnTo>
                  <a:lnTo>
                    <a:pt x="477" y="522"/>
                  </a:lnTo>
                  <a:lnTo>
                    <a:pt x="472" y="515"/>
                  </a:lnTo>
                  <a:lnTo>
                    <a:pt x="451" y="523"/>
                  </a:lnTo>
                  <a:lnTo>
                    <a:pt x="450" y="516"/>
                  </a:lnTo>
                  <a:lnTo>
                    <a:pt x="460" y="503"/>
                  </a:lnTo>
                  <a:lnTo>
                    <a:pt x="454" y="502"/>
                  </a:lnTo>
                  <a:lnTo>
                    <a:pt x="461" y="497"/>
                  </a:lnTo>
                  <a:lnTo>
                    <a:pt x="437" y="500"/>
                  </a:lnTo>
                  <a:lnTo>
                    <a:pt x="429" y="493"/>
                  </a:lnTo>
                  <a:lnTo>
                    <a:pt x="422" y="497"/>
                  </a:lnTo>
                  <a:lnTo>
                    <a:pt x="418" y="491"/>
                  </a:lnTo>
                  <a:lnTo>
                    <a:pt x="424" y="485"/>
                  </a:lnTo>
                  <a:lnTo>
                    <a:pt x="412" y="489"/>
                  </a:lnTo>
                  <a:lnTo>
                    <a:pt x="413" y="493"/>
                  </a:lnTo>
                  <a:lnTo>
                    <a:pt x="406" y="498"/>
                  </a:lnTo>
                  <a:lnTo>
                    <a:pt x="416" y="498"/>
                  </a:lnTo>
                  <a:lnTo>
                    <a:pt x="412" y="511"/>
                  </a:lnTo>
                  <a:lnTo>
                    <a:pt x="422" y="515"/>
                  </a:lnTo>
                  <a:lnTo>
                    <a:pt x="431" y="522"/>
                  </a:lnTo>
                  <a:lnTo>
                    <a:pt x="445" y="515"/>
                  </a:lnTo>
                  <a:lnTo>
                    <a:pt x="443" y="543"/>
                  </a:lnTo>
                  <a:lnTo>
                    <a:pt x="419" y="544"/>
                  </a:lnTo>
                  <a:lnTo>
                    <a:pt x="419" y="536"/>
                  </a:lnTo>
                  <a:lnTo>
                    <a:pt x="412" y="531"/>
                  </a:lnTo>
                  <a:lnTo>
                    <a:pt x="394" y="538"/>
                  </a:lnTo>
                  <a:lnTo>
                    <a:pt x="393" y="531"/>
                  </a:lnTo>
                  <a:lnTo>
                    <a:pt x="388" y="537"/>
                  </a:lnTo>
                  <a:lnTo>
                    <a:pt x="385" y="528"/>
                  </a:lnTo>
                  <a:lnTo>
                    <a:pt x="371" y="527"/>
                  </a:lnTo>
                  <a:lnTo>
                    <a:pt x="382" y="543"/>
                  </a:lnTo>
                  <a:lnTo>
                    <a:pt x="381" y="547"/>
                  </a:lnTo>
                  <a:lnTo>
                    <a:pt x="374" y="544"/>
                  </a:lnTo>
                  <a:lnTo>
                    <a:pt x="359" y="552"/>
                  </a:lnTo>
                  <a:lnTo>
                    <a:pt x="355" y="549"/>
                  </a:lnTo>
                  <a:lnTo>
                    <a:pt x="343" y="570"/>
                  </a:lnTo>
                  <a:lnTo>
                    <a:pt x="337" y="562"/>
                  </a:lnTo>
                  <a:lnTo>
                    <a:pt x="334" y="567"/>
                  </a:lnTo>
                  <a:lnTo>
                    <a:pt x="322" y="565"/>
                  </a:lnTo>
                  <a:lnTo>
                    <a:pt x="320" y="554"/>
                  </a:lnTo>
                  <a:lnTo>
                    <a:pt x="335" y="554"/>
                  </a:lnTo>
                  <a:lnTo>
                    <a:pt x="343" y="545"/>
                  </a:lnTo>
                  <a:lnTo>
                    <a:pt x="320" y="544"/>
                  </a:lnTo>
                  <a:lnTo>
                    <a:pt x="340" y="495"/>
                  </a:lnTo>
                  <a:lnTo>
                    <a:pt x="375" y="487"/>
                  </a:lnTo>
                  <a:lnTo>
                    <a:pt x="371" y="476"/>
                  </a:lnTo>
                  <a:lnTo>
                    <a:pt x="393" y="463"/>
                  </a:lnTo>
                  <a:lnTo>
                    <a:pt x="363" y="471"/>
                  </a:lnTo>
                  <a:lnTo>
                    <a:pt x="369" y="447"/>
                  </a:lnTo>
                  <a:lnTo>
                    <a:pt x="354" y="476"/>
                  </a:lnTo>
                  <a:lnTo>
                    <a:pt x="335" y="485"/>
                  </a:lnTo>
                  <a:lnTo>
                    <a:pt x="313" y="514"/>
                  </a:lnTo>
                  <a:lnTo>
                    <a:pt x="297" y="514"/>
                  </a:lnTo>
                  <a:lnTo>
                    <a:pt x="305" y="528"/>
                  </a:lnTo>
                  <a:lnTo>
                    <a:pt x="266" y="560"/>
                  </a:lnTo>
                  <a:lnTo>
                    <a:pt x="283" y="567"/>
                  </a:lnTo>
                  <a:lnTo>
                    <a:pt x="279" y="581"/>
                  </a:lnTo>
                  <a:lnTo>
                    <a:pt x="190" y="648"/>
                  </a:lnTo>
                  <a:lnTo>
                    <a:pt x="127" y="666"/>
                  </a:lnTo>
                  <a:lnTo>
                    <a:pt x="147" y="673"/>
                  </a:lnTo>
                  <a:lnTo>
                    <a:pt x="108" y="694"/>
                  </a:lnTo>
                  <a:lnTo>
                    <a:pt x="100" y="684"/>
                  </a:lnTo>
                  <a:lnTo>
                    <a:pt x="74" y="694"/>
                  </a:lnTo>
                  <a:lnTo>
                    <a:pt x="55" y="695"/>
                  </a:lnTo>
                  <a:lnTo>
                    <a:pt x="55" y="683"/>
                  </a:lnTo>
                  <a:lnTo>
                    <a:pt x="30" y="706"/>
                  </a:lnTo>
                  <a:lnTo>
                    <a:pt x="22" y="705"/>
                  </a:lnTo>
                  <a:lnTo>
                    <a:pt x="22" y="693"/>
                  </a:lnTo>
                  <a:lnTo>
                    <a:pt x="18" y="705"/>
                  </a:lnTo>
                  <a:lnTo>
                    <a:pt x="0" y="702"/>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2" name="Freeform 31"/>
            <p:cNvSpPr>
              <a:spLocks/>
            </p:cNvSpPr>
            <p:nvPr/>
          </p:nvSpPr>
          <p:spPr bwMode="auto">
            <a:xfrm>
              <a:off x="1250" y="3816"/>
              <a:ext cx="86" cy="90"/>
            </a:xfrm>
            <a:custGeom>
              <a:avLst/>
              <a:gdLst>
                <a:gd name="T0" fmla="*/ 0 w 86"/>
                <a:gd name="T1" fmla="*/ 87 h 88"/>
                <a:gd name="T2" fmla="*/ 0 w 86"/>
                <a:gd name="T3" fmla="*/ 87 h 88"/>
                <a:gd name="T4" fmla="*/ 24 w 86"/>
                <a:gd name="T5" fmla="*/ 64 h 88"/>
                <a:gd name="T6" fmla="*/ 7 w 86"/>
                <a:gd name="T7" fmla="*/ 34 h 88"/>
                <a:gd name="T8" fmla="*/ 31 w 86"/>
                <a:gd name="T9" fmla="*/ 44 h 88"/>
                <a:gd name="T10" fmla="*/ 66 w 86"/>
                <a:gd name="T11" fmla="*/ 0 h 88"/>
                <a:gd name="T12" fmla="*/ 85 w 86"/>
                <a:gd name="T13" fmla="*/ 6 h 88"/>
                <a:gd name="T14" fmla="*/ 68 w 86"/>
                <a:gd name="T15" fmla="*/ 48 h 88"/>
                <a:gd name="T16" fmla="*/ 0 w 86"/>
                <a:gd name="T17" fmla="*/ 87 h 88"/>
                <a:gd name="T18" fmla="*/ 0 w 86"/>
                <a:gd name="T19" fmla="*/ 8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88"/>
                <a:gd name="T32" fmla="*/ 86 w 86"/>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88">
                  <a:moveTo>
                    <a:pt x="0" y="87"/>
                  </a:moveTo>
                  <a:lnTo>
                    <a:pt x="0" y="87"/>
                  </a:lnTo>
                  <a:lnTo>
                    <a:pt x="24" y="64"/>
                  </a:lnTo>
                  <a:lnTo>
                    <a:pt x="7" y="34"/>
                  </a:lnTo>
                  <a:lnTo>
                    <a:pt x="31" y="44"/>
                  </a:lnTo>
                  <a:lnTo>
                    <a:pt x="66" y="0"/>
                  </a:lnTo>
                  <a:lnTo>
                    <a:pt x="85" y="6"/>
                  </a:lnTo>
                  <a:lnTo>
                    <a:pt x="68" y="48"/>
                  </a:lnTo>
                  <a:lnTo>
                    <a:pt x="0" y="87"/>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3" name="Freeform 32"/>
            <p:cNvSpPr>
              <a:spLocks/>
            </p:cNvSpPr>
            <p:nvPr/>
          </p:nvSpPr>
          <p:spPr bwMode="auto">
            <a:xfrm>
              <a:off x="1708" y="3812"/>
              <a:ext cx="56" cy="99"/>
            </a:xfrm>
            <a:custGeom>
              <a:avLst/>
              <a:gdLst>
                <a:gd name="T0" fmla="*/ 0 w 53"/>
                <a:gd name="T1" fmla="*/ 26 h 99"/>
                <a:gd name="T2" fmla="*/ 0 w 53"/>
                <a:gd name="T3" fmla="*/ 26 h 99"/>
                <a:gd name="T4" fmla="*/ 11 w 53"/>
                <a:gd name="T5" fmla="*/ 0 h 99"/>
                <a:gd name="T6" fmla="*/ 37 w 53"/>
                <a:gd name="T7" fmla="*/ 26 h 99"/>
                <a:gd name="T8" fmla="*/ 52 w 53"/>
                <a:gd name="T9" fmla="*/ 98 h 99"/>
                <a:gd name="T10" fmla="*/ 0 w 53"/>
                <a:gd name="T11" fmla="*/ 26 h 99"/>
                <a:gd name="T12" fmla="*/ 0 w 53"/>
                <a:gd name="T13" fmla="*/ 26 h 99"/>
                <a:gd name="T14" fmla="*/ 0 60000 65536"/>
                <a:gd name="T15" fmla="*/ 0 60000 65536"/>
                <a:gd name="T16" fmla="*/ 0 60000 65536"/>
                <a:gd name="T17" fmla="*/ 0 60000 65536"/>
                <a:gd name="T18" fmla="*/ 0 60000 65536"/>
                <a:gd name="T19" fmla="*/ 0 60000 65536"/>
                <a:gd name="T20" fmla="*/ 0 60000 65536"/>
                <a:gd name="T21" fmla="*/ 0 w 53"/>
                <a:gd name="T22" fmla="*/ 0 h 99"/>
                <a:gd name="T23" fmla="*/ 53 w 53"/>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99">
                  <a:moveTo>
                    <a:pt x="0" y="26"/>
                  </a:moveTo>
                  <a:lnTo>
                    <a:pt x="0" y="26"/>
                  </a:lnTo>
                  <a:lnTo>
                    <a:pt x="11" y="0"/>
                  </a:lnTo>
                  <a:lnTo>
                    <a:pt x="37" y="26"/>
                  </a:lnTo>
                  <a:lnTo>
                    <a:pt x="52" y="98"/>
                  </a:lnTo>
                  <a:lnTo>
                    <a:pt x="0" y="26"/>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4" name="Freeform 33"/>
            <p:cNvSpPr>
              <a:spLocks/>
            </p:cNvSpPr>
            <p:nvPr/>
          </p:nvSpPr>
          <p:spPr bwMode="auto">
            <a:xfrm>
              <a:off x="1787" y="3910"/>
              <a:ext cx="49" cy="55"/>
            </a:xfrm>
            <a:custGeom>
              <a:avLst/>
              <a:gdLst>
                <a:gd name="T0" fmla="*/ 0 w 49"/>
                <a:gd name="T1" fmla="*/ 0 h 55"/>
                <a:gd name="T2" fmla="*/ 0 w 49"/>
                <a:gd name="T3" fmla="*/ 0 h 55"/>
                <a:gd name="T4" fmla="*/ 5 w 49"/>
                <a:gd name="T5" fmla="*/ 36 h 55"/>
                <a:gd name="T6" fmla="*/ 48 w 49"/>
                <a:gd name="T7" fmla="*/ 54 h 55"/>
                <a:gd name="T8" fmla="*/ 24 w 49"/>
                <a:gd name="T9" fmla="*/ 1 h 55"/>
                <a:gd name="T10" fmla="*/ 0 w 49"/>
                <a:gd name="T11" fmla="*/ 0 h 55"/>
                <a:gd name="T12" fmla="*/ 0 w 49"/>
                <a:gd name="T13" fmla="*/ 0 h 55"/>
                <a:gd name="T14" fmla="*/ 0 60000 65536"/>
                <a:gd name="T15" fmla="*/ 0 60000 65536"/>
                <a:gd name="T16" fmla="*/ 0 60000 65536"/>
                <a:gd name="T17" fmla="*/ 0 60000 65536"/>
                <a:gd name="T18" fmla="*/ 0 60000 65536"/>
                <a:gd name="T19" fmla="*/ 0 60000 65536"/>
                <a:gd name="T20" fmla="*/ 0 60000 65536"/>
                <a:gd name="T21" fmla="*/ 0 w 49"/>
                <a:gd name="T22" fmla="*/ 0 h 55"/>
                <a:gd name="T23" fmla="*/ 49 w 49"/>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5">
                  <a:moveTo>
                    <a:pt x="0" y="0"/>
                  </a:moveTo>
                  <a:lnTo>
                    <a:pt x="0" y="0"/>
                  </a:lnTo>
                  <a:lnTo>
                    <a:pt x="5" y="36"/>
                  </a:lnTo>
                  <a:lnTo>
                    <a:pt x="48" y="54"/>
                  </a:lnTo>
                  <a:lnTo>
                    <a:pt x="24" y="1"/>
                  </a:lnTo>
                  <a:lnTo>
                    <a:pt x="0" y="0"/>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95" name="Freeform 34"/>
            <p:cNvSpPr>
              <a:spLocks/>
            </p:cNvSpPr>
            <p:nvPr/>
          </p:nvSpPr>
          <p:spPr bwMode="auto">
            <a:xfrm>
              <a:off x="1842" y="3910"/>
              <a:ext cx="16" cy="31"/>
            </a:xfrm>
            <a:custGeom>
              <a:avLst/>
              <a:gdLst>
                <a:gd name="T0" fmla="*/ 0 w 16"/>
                <a:gd name="T1" fmla="*/ 30 h 31"/>
                <a:gd name="T2" fmla="*/ 0 w 16"/>
                <a:gd name="T3" fmla="*/ 30 h 31"/>
                <a:gd name="T4" fmla="*/ 3 w 16"/>
                <a:gd name="T5" fmla="*/ 0 h 31"/>
                <a:gd name="T6" fmla="*/ 15 w 16"/>
                <a:gd name="T7" fmla="*/ 25 h 31"/>
                <a:gd name="T8" fmla="*/ 0 w 16"/>
                <a:gd name="T9" fmla="*/ 30 h 31"/>
                <a:gd name="T10" fmla="*/ 0 w 16"/>
                <a:gd name="T11" fmla="*/ 30 h 31"/>
                <a:gd name="T12" fmla="*/ 0 60000 65536"/>
                <a:gd name="T13" fmla="*/ 0 60000 65536"/>
                <a:gd name="T14" fmla="*/ 0 60000 65536"/>
                <a:gd name="T15" fmla="*/ 0 60000 65536"/>
                <a:gd name="T16" fmla="*/ 0 60000 65536"/>
                <a:gd name="T17" fmla="*/ 0 60000 65536"/>
                <a:gd name="T18" fmla="*/ 0 w 16"/>
                <a:gd name="T19" fmla="*/ 0 h 31"/>
                <a:gd name="T20" fmla="*/ 16 w 16"/>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6" h="31">
                  <a:moveTo>
                    <a:pt x="0" y="30"/>
                  </a:moveTo>
                  <a:lnTo>
                    <a:pt x="0" y="30"/>
                  </a:lnTo>
                  <a:lnTo>
                    <a:pt x="3" y="0"/>
                  </a:lnTo>
                  <a:lnTo>
                    <a:pt x="15" y="25"/>
                  </a:lnTo>
                  <a:lnTo>
                    <a:pt x="0" y="30"/>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grpSp>
        <p:nvGrpSpPr>
          <p:cNvPr id="4" name="Group 7" descr="This is the state of Washington State on a map of the United States.  The  map depicts States with Smoke-Free Air Laws effective September 30, 2014." title="State smoke-free air laws"/>
          <p:cNvGrpSpPr>
            <a:grpSpLocks/>
          </p:cNvGrpSpPr>
          <p:nvPr/>
        </p:nvGrpSpPr>
        <p:grpSpPr bwMode="auto">
          <a:xfrm>
            <a:off x="1289050" y="1143000"/>
            <a:ext cx="839788" cy="636587"/>
            <a:chOff x="905" y="1053"/>
            <a:chExt cx="604" cy="441"/>
          </a:xfrm>
          <a:solidFill>
            <a:srgbClr val="00589A"/>
          </a:solidFill>
        </p:grpSpPr>
        <p:sp>
          <p:nvSpPr>
            <p:cNvPr id="14485" name="Freeform 8"/>
            <p:cNvSpPr>
              <a:spLocks/>
            </p:cNvSpPr>
            <p:nvPr/>
          </p:nvSpPr>
          <p:spPr bwMode="auto">
            <a:xfrm>
              <a:off x="905" y="1053"/>
              <a:ext cx="604" cy="441"/>
            </a:xfrm>
            <a:custGeom>
              <a:avLst/>
              <a:gdLst>
                <a:gd name="T0" fmla="*/ 23 w 604"/>
                <a:gd name="T1" fmla="*/ 96 h 441"/>
                <a:gd name="T2" fmla="*/ 22 w 604"/>
                <a:gd name="T3" fmla="*/ 155 h 441"/>
                <a:gd name="T4" fmla="*/ 43 w 604"/>
                <a:gd name="T5" fmla="*/ 194 h 441"/>
                <a:gd name="T6" fmla="*/ 14 w 604"/>
                <a:gd name="T7" fmla="*/ 208 h 441"/>
                <a:gd name="T8" fmla="*/ 31 w 604"/>
                <a:gd name="T9" fmla="*/ 223 h 441"/>
                <a:gd name="T10" fmla="*/ 13 w 604"/>
                <a:gd name="T11" fmla="*/ 256 h 441"/>
                <a:gd name="T12" fmla="*/ 10 w 604"/>
                <a:gd name="T13" fmla="*/ 226 h 441"/>
                <a:gd name="T14" fmla="*/ 43 w 604"/>
                <a:gd name="T15" fmla="*/ 283 h 441"/>
                <a:gd name="T16" fmla="*/ 79 w 604"/>
                <a:gd name="T17" fmla="*/ 339 h 441"/>
                <a:gd name="T18" fmla="*/ 171 w 604"/>
                <a:gd name="T19" fmla="*/ 383 h 441"/>
                <a:gd name="T20" fmla="*/ 377 w 604"/>
                <a:gd name="T21" fmla="*/ 403 h 441"/>
                <a:gd name="T22" fmla="*/ 603 w 604"/>
                <a:gd name="T23" fmla="*/ 110 h 441"/>
                <a:gd name="T24" fmla="*/ 183 w 604"/>
                <a:gd name="T25" fmla="*/ 9 h 441"/>
                <a:gd name="T26" fmla="*/ 182 w 604"/>
                <a:gd name="T27" fmla="*/ 23 h 441"/>
                <a:gd name="T28" fmla="*/ 197 w 604"/>
                <a:gd name="T29" fmla="*/ 32 h 441"/>
                <a:gd name="T30" fmla="*/ 188 w 604"/>
                <a:gd name="T31" fmla="*/ 66 h 441"/>
                <a:gd name="T32" fmla="*/ 174 w 604"/>
                <a:gd name="T33" fmla="*/ 64 h 441"/>
                <a:gd name="T34" fmla="*/ 186 w 604"/>
                <a:gd name="T35" fmla="*/ 106 h 441"/>
                <a:gd name="T36" fmla="*/ 192 w 604"/>
                <a:gd name="T37" fmla="*/ 120 h 441"/>
                <a:gd name="T38" fmla="*/ 174 w 604"/>
                <a:gd name="T39" fmla="*/ 141 h 441"/>
                <a:gd name="T40" fmla="*/ 171 w 604"/>
                <a:gd name="T41" fmla="*/ 158 h 441"/>
                <a:gd name="T42" fmla="*/ 156 w 604"/>
                <a:gd name="T43" fmla="*/ 189 h 441"/>
                <a:gd name="T44" fmla="*/ 148 w 604"/>
                <a:gd name="T45" fmla="*/ 192 h 441"/>
                <a:gd name="T46" fmla="*/ 121 w 604"/>
                <a:gd name="T47" fmla="*/ 197 h 441"/>
                <a:gd name="T48" fmla="*/ 112 w 604"/>
                <a:gd name="T49" fmla="*/ 209 h 441"/>
                <a:gd name="T50" fmla="*/ 106 w 604"/>
                <a:gd name="T51" fmla="*/ 202 h 441"/>
                <a:gd name="T52" fmla="*/ 111 w 604"/>
                <a:gd name="T53" fmla="*/ 190 h 441"/>
                <a:gd name="T54" fmla="*/ 114 w 604"/>
                <a:gd name="T55" fmla="*/ 188 h 441"/>
                <a:gd name="T56" fmla="*/ 124 w 604"/>
                <a:gd name="T57" fmla="*/ 189 h 441"/>
                <a:gd name="T58" fmla="*/ 144 w 604"/>
                <a:gd name="T59" fmla="*/ 176 h 441"/>
                <a:gd name="T60" fmla="*/ 144 w 604"/>
                <a:gd name="T61" fmla="*/ 184 h 441"/>
                <a:gd name="T62" fmla="*/ 154 w 604"/>
                <a:gd name="T63" fmla="*/ 159 h 441"/>
                <a:gd name="T64" fmla="*/ 150 w 604"/>
                <a:gd name="T65" fmla="*/ 155 h 441"/>
                <a:gd name="T66" fmla="*/ 167 w 604"/>
                <a:gd name="T67" fmla="*/ 125 h 441"/>
                <a:gd name="T68" fmla="*/ 157 w 604"/>
                <a:gd name="T69" fmla="*/ 127 h 441"/>
                <a:gd name="T70" fmla="*/ 134 w 604"/>
                <a:gd name="T71" fmla="*/ 145 h 441"/>
                <a:gd name="T72" fmla="*/ 128 w 604"/>
                <a:gd name="T73" fmla="*/ 167 h 441"/>
                <a:gd name="T74" fmla="*/ 120 w 604"/>
                <a:gd name="T75" fmla="*/ 145 h 441"/>
                <a:gd name="T76" fmla="*/ 147 w 604"/>
                <a:gd name="T77" fmla="*/ 131 h 441"/>
                <a:gd name="T78" fmla="*/ 159 w 604"/>
                <a:gd name="T79" fmla="*/ 97 h 441"/>
                <a:gd name="T80" fmla="*/ 156 w 604"/>
                <a:gd name="T81" fmla="*/ 92 h 441"/>
                <a:gd name="T82" fmla="*/ 145 w 604"/>
                <a:gd name="T83" fmla="*/ 106 h 441"/>
                <a:gd name="T84" fmla="*/ 136 w 604"/>
                <a:gd name="T85" fmla="*/ 97 h 441"/>
                <a:gd name="T86" fmla="*/ 62 w 604"/>
                <a:gd name="T87" fmla="*/ 56 h 441"/>
                <a:gd name="T88" fmla="*/ 14 w 604"/>
                <a:gd name="T89" fmla="*/ 74 h 4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4"/>
                <a:gd name="T136" fmla="*/ 0 h 441"/>
                <a:gd name="T137" fmla="*/ 604 w 604"/>
                <a:gd name="T138" fmla="*/ 441 h 4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4" h="441">
                  <a:moveTo>
                    <a:pt x="14" y="74"/>
                  </a:moveTo>
                  <a:lnTo>
                    <a:pt x="14" y="74"/>
                  </a:lnTo>
                  <a:lnTo>
                    <a:pt x="23" y="96"/>
                  </a:lnTo>
                  <a:lnTo>
                    <a:pt x="21" y="122"/>
                  </a:lnTo>
                  <a:lnTo>
                    <a:pt x="20" y="145"/>
                  </a:lnTo>
                  <a:lnTo>
                    <a:pt x="22" y="155"/>
                  </a:lnTo>
                  <a:lnTo>
                    <a:pt x="17" y="187"/>
                  </a:lnTo>
                  <a:lnTo>
                    <a:pt x="27" y="181"/>
                  </a:lnTo>
                  <a:lnTo>
                    <a:pt x="43" y="194"/>
                  </a:lnTo>
                  <a:lnTo>
                    <a:pt x="26" y="196"/>
                  </a:lnTo>
                  <a:lnTo>
                    <a:pt x="15" y="194"/>
                  </a:lnTo>
                  <a:lnTo>
                    <a:pt x="14" y="208"/>
                  </a:lnTo>
                  <a:lnTo>
                    <a:pt x="14" y="217"/>
                  </a:lnTo>
                  <a:lnTo>
                    <a:pt x="28" y="217"/>
                  </a:lnTo>
                  <a:lnTo>
                    <a:pt x="31" y="223"/>
                  </a:lnTo>
                  <a:lnTo>
                    <a:pt x="20" y="228"/>
                  </a:lnTo>
                  <a:lnTo>
                    <a:pt x="21" y="241"/>
                  </a:lnTo>
                  <a:lnTo>
                    <a:pt x="13" y="256"/>
                  </a:lnTo>
                  <a:lnTo>
                    <a:pt x="8" y="255"/>
                  </a:lnTo>
                  <a:lnTo>
                    <a:pt x="13" y="233"/>
                  </a:lnTo>
                  <a:lnTo>
                    <a:pt x="10" y="226"/>
                  </a:lnTo>
                  <a:lnTo>
                    <a:pt x="0" y="260"/>
                  </a:lnTo>
                  <a:lnTo>
                    <a:pt x="15" y="271"/>
                  </a:lnTo>
                  <a:lnTo>
                    <a:pt x="43" y="283"/>
                  </a:lnTo>
                  <a:lnTo>
                    <a:pt x="44" y="294"/>
                  </a:lnTo>
                  <a:lnTo>
                    <a:pt x="57" y="295"/>
                  </a:lnTo>
                  <a:lnTo>
                    <a:pt x="79" y="339"/>
                  </a:lnTo>
                  <a:lnTo>
                    <a:pt x="75" y="355"/>
                  </a:lnTo>
                  <a:lnTo>
                    <a:pt x="111" y="384"/>
                  </a:lnTo>
                  <a:lnTo>
                    <a:pt x="171" y="383"/>
                  </a:lnTo>
                  <a:lnTo>
                    <a:pt x="217" y="403"/>
                  </a:lnTo>
                  <a:lnTo>
                    <a:pt x="239" y="398"/>
                  </a:lnTo>
                  <a:lnTo>
                    <a:pt x="377" y="403"/>
                  </a:lnTo>
                  <a:lnTo>
                    <a:pt x="534" y="440"/>
                  </a:lnTo>
                  <a:lnTo>
                    <a:pt x="536" y="391"/>
                  </a:lnTo>
                  <a:lnTo>
                    <a:pt x="603" y="110"/>
                  </a:lnTo>
                  <a:lnTo>
                    <a:pt x="185" y="0"/>
                  </a:lnTo>
                  <a:lnTo>
                    <a:pt x="181" y="2"/>
                  </a:lnTo>
                  <a:lnTo>
                    <a:pt x="183" y="9"/>
                  </a:lnTo>
                  <a:lnTo>
                    <a:pt x="179" y="11"/>
                  </a:lnTo>
                  <a:lnTo>
                    <a:pt x="183" y="17"/>
                  </a:lnTo>
                  <a:lnTo>
                    <a:pt x="182" y="23"/>
                  </a:lnTo>
                  <a:lnTo>
                    <a:pt x="183" y="31"/>
                  </a:lnTo>
                  <a:lnTo>
                    <a:pt x="189" y="28"/>
                  </a:lnTo>
                  <a:lnTo>
                    <a:pt x="197" y="32"/>
                  </a:lnTo>
                  <a:lnTo>
                    <a:pt x="194" y="43"/>
                  </a:lnTo>
                  <a:lnTo>
                    <a:pt x="195" y="49"/>
                  </a:lnTo>
                  <a:lnTo>
                    <a:pt x="188" y="66"/>
                  </a:lnTo>
                  <a:lnTo>
                    <a:pt x="178" y="56"/>
                  </a:lnTo>
                  <a:lnTo>
                    <a:pt x="174" y="56"/>
                  </a:lnTo>
                  <a:lnTo>
                    <a:pt x="174" y="64"/>
                  </a:lnTo>
                  <a:lnTo>
                    <a:pt x="181" y="66"/>
                  </a:lnTo>
                  <a:lnTo>
                    <a:pt x="189" y="84"/>
                  </a:lnTo>
                  <a:lnTo>
                    <a:pt x="186" y="106"/>
                  </a:lnTo>
                  <a:lnTo>
                    <a:pt x="189" y="113"/>
                  </a:lnTo>
                  <a:lnTo>
                    <a:pt x="195" y="115"/>
                  </a:lnTo>
                  <a:lnTo>
                    <a:pt x="192" y="120"/>
                  </a:lnTo>
                  <a:lnTo>
                    <a:pt x="186" y="122"/>
                  </a:lnTo>
                  <a:lnTo>
                    <a:pt x="174" y="136"/>
                  </a:lnTo>
                  <a:lnTo>
                    <a:pt x="174" y="141"/>
                  </a:lnTo>
                  <a:lnTo>
                    <a:pt x="171" y="150"/>
                  </a:lnTo>
                  <a:lnTo>
                    <a:pt x="167" y="151"/>
                  </a:lnTo>
                  <a:lnTo>
                    <a:pt x="171" y="158"/>
                  </a:lnTo>
                  <a:lnTo>
                    <a:pt x="167" y="160"/>
                  </a:lnTo>
                  <a:lnTo>
                    <a:pt x="166" y="185"/>
                  </a:lnTo>
                  <a:lnTo>
                    <a:pt x="156" y="189"/>
                  </a:lnTo>
                  <a:lnTo>
                    <a:pt x="156" y="196"/>
                  </a:lnTo>
                  <a:lnTo>
                    <a:pt x="148" y="187"/>
                  </a:lnTo>
                  <a:lnTo>
                    <a:pt x="148" y="192"/>
                  </a:lnTo>
                  <a:lnTo>
                    <a:pt x="131" y="207"/>
                  </a:lnTo>
                  <a:lnTo>
                    <a:pt x="125" y="205"/>
                  </a:lnTo>
                  <a:lnTo>
                    <a:pt x="121" y="197"/>
                  </a:lnTo>
                  <a:lnTo>
                    <a:pt x="120" y="202"/>
                  </a:lnTo>
                  <a:lnTo>
                    <a:pt x="115" y="198"/>
                  </a:lnTo>
                  <a:lnTo>
                    <a:pt x="112" y="209"/>
                  </a:lnTo>
                  <a:lnTo>
                    <a:pt x="111" y="208"/>
                  </a:lnTo>
                  <a:lnTo>
                    <a:pt x="111" y="201"/>
                  </a:lnTo>
                  <a:lnTo>
                    <a:pt x="106" y="202"/>
                  </a:lnTo>
                  <a:lnTo>
                    <a:pt x="112" y="195"/>
                  </a:lnTo>
                  <a:lnTo>
                    <a:pt x="104" y="194"/>
                  </a:lnTo>
                  <a:lnTo>
                    <a:pt x="111" y="190"/>
                  </a:lnTo>
                  <a:lnTo>
                    <a:pt x="102" y="188"/>
                  </a:lnTo>
                  <a:lnTo>
                    <a:pt x="107" y="183"/>
                  </a:lnTo>
                  <a:lnTo>
                    <a:pt x="114" y="188"/>
                  </a:lnTo>
                  <a:lnTo>
                    <a:pt x="118" y="181"/>
                  </a:lnTo>
                  <a:lnTo>
                    <a:pt x="131" y="174"/>
                  </a:lnTo>
                  <a:lnTo>
                    <a:pt x="124" y="189"/>
                  </a:lnTo>
                  <a:lnTo>
                    <a:pt x="127" y="197"/>
                  </a:lnTo>
                  <a:lnTo>
                    <a:pt x="131" y="183"/>
                  </a:lnTo>
                  <a:lnTo>
                    <a:pt x="144" y="176"/>
                  </a:lnTo>
                  <a:lnTo>
                    <a:pt x="137" y="185"/>
                  </a:lnTo>
                  <a:lnTo>
                    <a:pt x="144" y="191"/>
                  </a:lnTo>
                  <a:lnTo>
                    <a:pt x="144" y="184"/>
                  </a:lnTo>
                  <a:lnTo>
                    <a:pt x="149" y="177"/>
                  </a:lnTo>
                  <a:lnTo>
                    <a:pt x="156" y="166"/>
                  </a:lnTo>
                  <a:lnTo>
                    <a:pt x="154" y="159"/>
                  </a:lnTo>
                  <a:lnTo>
                    <a:pt x="144" y="160"/>
                  </a:lnTo>
                  <a:lnTo>
                    <a:pt x="146" y="149"/>
                  </a:lnTo>
                  <a:lnTo>
                    <a:pt x="150" y="155"/>
                  </a:lnTo>
                  <a:lnTo>
                    <a:pt x="152" y="139"/>
                  </a:lnTo>
                  <a:lnTo>
                    <a:pt x="167" y="140"/>
                  </a:lnTo>
                  <a:lnTo>
                    <a:pt x="167" y="125"/>
                  </a:lnTo>
                  <a:lnTo>
                    <a:pt x="162" y="115"/>
                  </a:lnTo>
                  <a:lnTo>
                    <a:pt x="162" y="130"/>
                  </a:lnTo>
                  <a:lnTo>
                    <a:pt x="157" y="127"/>
                  </a:lnTo>
                  <a:lnTo>
                    <a:pt x="148" y="134"/>
                  </a:lnTo>
                  <a:lnTo>
                    <a:pt x="143" y="144"/>
                  </a:lnTo>
                  <a:lnTo>
                    <a:pt x="134" y="145"/>
                  </a:lnTo>
                  <a:lnTo>
                    <a:pt x="120" y="153"/>
                  </a:lnTo>
                  <a:lnTo>
                    <a:pt x="109" y="166"/>
                  </a:lnTo>
                  <a:lnTo>
                    <a:pt x="128" y="167"/>
                  </a:lnTo>
                  <a:lnTo>
                    <a:pt x="111" y="171"/>
                  </a:lnTo>
                  <a:lnTo>
                    <a:pt x="102" y="168"/>
                  </a:lnTo>
                  <a:lnTo>
                    <a:pt x="120" y="145"/>
                  </a:lnTo>
                  <a:lnTo>
                    <a:pt x="131" y="139"/>
                  </a:lnTo>
                  <a:lnTo>
                    <a:pt x="144" y="124"/>
                  </a:lnTo>
                  <a:lnTo>
                    <a:pt x="147" y="131"/>
                  </a:lnTo>
                  <a:lnTo>
                    <a:pt x="154" y="125"/>
                  </a:lnTo>
                  <a:lnTo>
                    <a:pt x="162" y="108"/>
                  </a:lnTo>
                  <a:lnTo>
                    <a:pt x="159" y="97"/>
                  </a:lnTo>
                  <a:lnTo>
                    <a:pt x="157" y="105"/>
                  </a:lnTo>
                  <a:lnTo>
                    <a:pt x="152" y="104"/>
                  </a:lnTo>
                  <a:lnTo>
                    <a:pt x="156" y="92"/>
                  </a:lnTo>
                  <a:lnTo>
                    <a:pt x="150" y="92"/>
                  </a:lnTo>
                  <a:lnTo>
                    <a:pt x="149" y="103"/>
                  </a:lnTo>
                  <a:lnTo>
                    <a:pt x="145" y="106"/>
                  </a:lnTo>
                  <a:lnTo>
                    <a:pt x="144" y="95"/>
                  </a:lnTo>
                  <a:lnTo>
                    <a:pt x="140" y="92"/>
                  </a:lnTo>
                  <a:lnTo>
                    <a:pt x="136" y="97"/>
                  </a:lnTo>
                  <a:lnTo>
                    <a:pt x="130" y="83"/>
                  </a:lnTo>
                  <a:lnTo>
                    <a:pt x="115" y="82"/>
                  </a:lnTo>
                  <a:lnTo>
                    <a:pt x="62" y="56"/>
                  </a:lnTo>
                  <a:lnTo>
                    <a:pt x="26" y="21"/>
                  </a:lnTo>
                  <a:lnTo>
                    <a:pt x="14" y="45"/>
                  </a:lnTo>
                  <a:lnTo>
                    <a:pt x="14" y="74"/>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6" name="Freeform 9"/>
            <p:cNvSpPr>
              <a:spLocks/>
            </p:cNvSpPr>
            <p:nvPr/>
          </p:nvSpPr>
          <p:spPr bwMode="auto">
            <a:xfrm>
              <a:off x="1047" y="1078"/>
              <a:ext cx="28" cy="34"/>
            </a:xfrm>
            <a:custGeom>
              <a:avLst/>
              <a:gdLst>
                <a:gd name="T0" fmla="*/ 0 w 28"/>
                <a:gd name="T1" fmla="*/ 14 h 34"/>
                <a:gd name="T2" fmla="*/ 0 w 28"/>
                <a:gd name="T3" fmla="*/ 14 h 34"/>
                <a:gd name="T4" fmla="*/ 23 w 28"/>
                <a:gd name="T5" fmla="*/ 0 h 34"/>
                <a:gd name="T6" fmla="*/ 27 w 28"/>
                <a:gd name="T7" fmla="*/ 14 h 34"/>
                <a:gd name="T8" fmla="*/ 24 w 28"/>
                <a:gd name="T9" fmla="*/ 33 h 34"/>
                <a:gd name="T10" fmla="*/ 0 w 28"/>
                <a:gd name="T11" fmla="*/ 14 h 34"/>
                <a:gd name="T12" fmla="*/ 0 w 28"/>
                <a:gd name="T13" fmla="*/ 14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0" y="14"/>
                  </a:moveTo>
                  <a:lnTo>
                    <a:pt x="0" y="14"/>
                  </a:lnTo>
                  <a:lnTo>
                    <a:pt x="23" y="0"/>
                  </a:lnTo>
                  <a:lnTo>
                    <a:pt x="27" y="14"/>
                  </a:lnTo>
                  <a:lnTo>
                    <a:pt x="24" y="33"/>
                  </a:lnTo>
                  <a:lnTo>
                    <a:pt x="0" y="14"/>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7" name="Freeform 10"/>
            <p:cNvSpPr>
              <a:spLocks/>
            </p:cNvSpPr>
            <p:nvPr/>
          </p:nvSpPr>
          <p:spPr bwMode="auto">
            <a:xfrm>
              <a:off x="1065" y="1121"/>
              <a:ext cx="21" cy="48"/>
            </a:xfrm>
            <a:custGeom>
              <a:avLst/>
              <a:gdLst>
                <a:gd name="T0" fmla="*/ 0 w 21"/>
                <a:gd name="T1" fmla="*/ 13 h 48"/>
                <a:gd name="T2" fmla="*/ 0 w 21"/>
                <a:gd name="T3" fmla="*/ 13 h 48"/>
                <a:gd name="T4" fmla="*/ 12 w 21"/>
                <a:gd name="T5" fmla="*/ 0 h 48"/>
                <a:gd name="T6" fmla="*/ 20 w 21"/>
                <a:gd name="T7" fmla="*/ 6 h 48"/>
                <a:gd name="T8" fmla="*/ 16 w 21"/>
                <a:gd name="T9" fmla="*/ 47 h 48"/>
                <a:gd name="T10" fmla="*/ 0 w 21"/>
                <a:gd name="T11" fmla="*/ 13 h 48"/>
                <a:gd name="T12" fmla="*/ 0 w 21"/>
                <a:gd name="T13" fmla="*/ 13 h 48"/>
                <a:gd name="T14" fmla="*/ 0 60000 65536"/>
                <a:gd name="T15" fmla="*/ 0 60000 65536"/>
                <a:gd name="T16" fmla="*/ 0 60000 65536"/>
                <a:gd name="T17" fmla="*/ 0 60000 65536"/>
                <a:gd name="T18" fmla="*/ 0 60000 65536"/>
                <a:gd name="T19" fmla="*/ 0 60000 65536"/>
                <a:gd name="T20" fmla="*/ 0 60000 65536"/>
                <a:gd name="T21" fmla="*/ 0 w 21"/>
                <a:gd name="T22" fmla="*/ 0 h 48"/>
                <a:gd name="T23" fmla="*/ 21 w 2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8">
                  <a:moveTo>
                    <a:pt x="0" y="13"/>
                  </a:moveTo>
                  <a:lnTo>
                    <a:pt x="0" y="13"/>
                  </a:lnTo>
                  <a:lnTo>
                    <a:pt x="12" y="0"/>
                  </a:lnTo>
                  <a:lnTo>
                    <a:pt x="20" y="6"/>
                  </a:lnTo>
                  <a:lnTo>
                    <a:pt x="16" y="47"/>
                  </a:lnTo>
                  <a:lnTo>
                    <a:pt x="0" y="13"/>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24582" name="Freeform 11" descr="The  map depicts State Smoke-Free Air Laws effective September 30,2014.&#10;&#10;" title="State Smoke-Free Air Laws"/>
          <p:cNvSpPr>
            <a:spLocks/>
          </p:cNvSpPr>
          <p:nvPr/>
        </p:nvSpPr>
        <p:spPr bwMode="auto">
          <a:xfrm>
            <a:off x="6607175" y="2997200"/>
            <a:ext cx="20638" cy="28575"/>
          </a:xfrm>
          <a:custGeom>
            <a:avLst/>
            <a:gdLst>
              <a:gd name="T0" fmla="*/ 0 w 15"/>
              <a:gd name="T1" fmla="*/ 2147483647 h 21"/>
              <a:gd name="T2" fmla="*/ 0 w 15"/>
              <a:gd name="T3" fmla="*/ 2147483647 h 21"/>
              <a:gd name="T4" fmla="*/ 2147483647 w 15"/>
              <a:gd name="T5" fmla="*/ 0 h 21"/>
              <a:gd name="T6" fmla="*/ 2147483647 w 15"/>
              <a:gd name="T7" fmla="*/ 2147483647 h 21"/>
              <a:gd name="T8" fmla="*/ 2147483647 w 15"/>
              <a:gd name="T9" fmla="*/ 2147483647 h 21"/>
              <a:gd name="T10" fmla="*/ 0 w 15"/>
              <a:gd name="T11" fmla="*/ 2147483647 h 21"/>
              <a:gd name="T12" fmla="*/ 0 w 15"/>
              <a:gd name="T13" fmla="*/ 2147483647 h 21"/>
              <a:gd name="T14" fmla="*/ 0 60000 65536"/>
              <a:gd name="T15" fmla="*/ 0 60000 65536"/>
              <a:gd name="T16" fmla="*/ 0 60000 65536"/>
              <a:gd name="T17" fmla="*/ 0 60000 65536"/>
              <a:gd name="T18" fmla="*/ 0 60000 65536"/>
              <a:gd name="T19" fmla="*/ 0 60000 65536"/>
              <a:gd name="T20" fmla="*/ 0 60000 65536"/>
              <a:gd name="T21" fmla="*/ 0 w 15"/>
              <a:gd name="T22" fmla="*/ 0 h 21"/>
              <a:gd name="T23" fmla="*/ 15 w 1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1">
                <a:moveTo>
                  <a:pt x="0" y="6"/>
                </a:moveTo>
                <a:lnTo>
                  <a:pt x="0" y="6"/>
                </a:lnTo>
                <a:lnTo>
                  <a:pt x="10" y="0"/>
                </a:lnTo>
                <a:lnTo>
                  <a:pt x="14" y="11"/>
                </a:lnTo>
                <a:lnTo>
                  <a:pt x="10" y="20"/>
                </a:lnTo>
                <a:lnTo>
                  <a:pt x="0" y="6"/>
                </a:lnTo>
              </a:path>
            </a:pathLst>
          </a:custGeom>
          <a:solidFill>
            <a:srgbClr val="CCFFCC"/>
          </a:solidFill>
          <a:ln w="6350">
            <a:solidFill>
              <a:schemeClr val="tx1"/>
            </a:solidFill>
            <a:round/>
            <a:headEnd/>
            <a:tailEnd/>
          </a:ln>
          <a:extLst/>
        </p:spPr>
        <p:txBody>
          <a:bodyPr lIns="0" tIns="0" rIns="0" bIns="0"/>
          <a:lstStyle/>
          <a:p>
            <a:endParaRPr lang="en-US" dirty="0"/>
          </a:p>
        </p:txBody>
      </p:sp>
      <p:sp>
        <p:nvSpPr>
          <p:cNvPr id="14345" name="Freeform 12" descr="MN"/>
          <p:cNvSpPr>
            <a:spLocks/>
          </p:cNvSpPr>
          <p:nvPr/>
        </p:nvSpPr>
        <p:spPr bwMode="auto">
          <a:xfrm>
            <a:off x="4198938" y="1504950"/>
            <a:ext cx="828675" cy="969962"/>
          </a:xfrm>
          <a:custGeom>
            <a:avLst/>
            <a:gdLst>
              <a:gd name="T0" fmla="*/ 0 w 595"/>
              <a:gd name="T1" fmla="*/ 2147483647 h 669"/>
              <a:gd name="T2" fmla="*/ 0 w 595"/>
              <a:gd name="T3" fmla="*/ 2147483647 h 669"/>
              <a:gd name="T4" fmla="*/ 2147483647 w 595"/>
              <a:gd name="T5" fmla="*/ 2147483647 h 669"/>
              <a:gd name="T6" fmla="*/ 2147483647 w 595"/>
              <a:gd name="T7" fmla="*/ 2147483647 h 669"/>
              <a:gd name="T8" fmla="*/ 2147483647 w 595"/>
              <a:gd name="T9" fmla="*/ 2147483647 h 669"/>
              <a:gd name="T10" fmla="*/ 2147483647 w 595"/>
              <a:gd name="T11" fmla="*/ 2147483647 h 669"/>
              <a:gd name="T12" fmla="*/ 2147483647 w 595"/>
              <a:gd name="T13" fmla="*/ 2147483647 h 669"/>
              <a:gd name="T14" fmla="*/ 2147483647 w 595"/>
              <a:gd name="T15" fmla="*/ 2147483647 h 669"/>
              <a:gd name="T16" fmla="*/ 2147483647 w 595"/>
              <a:gd name="T17" fmla="*/ 2147483647 h 669"/>
              <a:gd name="T18" fmla="*/ 2147483647 w 595"/>
              <a:gd name="T19" fmla="*/ 2147483647 h 669"/>
              <a:gd name="T20" fmla="*/ 2147483647 w 595"/>
              <a:gd name="T21" fmla="*/ 2147483647 h 669"/>
              <a:gd name="T22" fmla="*/ 2147483647 w 595"/>
              <a:gd name="T23" fmla="*/ 2147483647 h 669"/>
              <a:gd name="T24" fmla="*/ 2147483647 w 595"/>
              <a:gd name="T25" fmla="*/ 2147483647 h 669"/>
              <a:gd name="T26" fmla="*/ 2147483647 w 595"/>
              <a:gd name="T27" fmla="*/ 2147483647 h 669"/>
              <a:gd name="T28" fmla="*/ 2147483647 w 595"/>
              <a:gd name="T29" fmla="*/ 2147483647 h 669"/>
              <a:gd name="T30" fmla="*/ 2147483647 w 595"/>
              <a:gd name="T31" fmla="*/ 2147483647 h 669"/>
              <a:gd name="T32" fmla="*/ 2147483647 w 595"/>
              <a:gd name="T33" fmla="*/ 2147483647 h 669"/>
              <a:gd name="T34" fmla="*/ 2147483647 w 595"/>
              <a:gd name="T35" fmla="*/ 2147483647 h 669"/>
              <a:gd name="T36" fmla="*/ 2147483647 w 595"/>
              <a:gd name="T37" fmla="*/ 2147483647 h 669"/>
              <a:gd name="T38" fmla="*/ 2147483647 w 595"/>
              <a:gd name="T39" fmla="*/ 2147483647 h 669"/>
              <a:gd name="T40" fmla="*/ 2147483647 w 595"/>
              <a:gd name="T41" fmla="*/ 2147483647 h 669"/>
              <a:gd name="T42" fmla="*/ 2147483647 w 595"/>
              <a:gd name="T43" fmla="*/ 2147483647 h 669"/>
              <a:gd name="T44" fmla="*/ 2147483647 w 595"/>
              <a:gd name="T45" fmla="*/ 2147483647 h 669"/>
              <a:gd name="T46" fmla="*/ 2147483647 w 595"/>
              <a:gd name="T47" fmla="*/ 2147483647 h 669"/>
              <a:gd name="T48" fmla="*/ 2147483647 w 595"/>
              <a:gd name="T49" fmla="*/ 2147483647 h 669"/>
              <a:gd name="T50" fmla="*/ 2147483647 w 595"/>
              <a:gd name="T51" fmla="*/ 2147483647 h 669"/>
              <a:gd name="T52" fmla="*/ 2147483647 w 595"/>
              <a:gd name="T53" fmla="*/ 2147483647 h 669"/>
              <a:gd name="T54" fmla="*/ 2147483647 w 595"/>
              <a:gd name="T55" fmla="*/ 2147483647 h 669"/>
              <a:gd name="T56" fmla="*/ 2147483647 w 595"/>
              <a:gd name="T57" fmla="*/ 2147483647 h 669"/>
              <a:gd name="T58" fmla="*/ 2147483647 w 595"/>
              <a:gd name="T59" fmla="*/ 2147483647 h 669"/>
              <a:gd name="T60" fmla="*/ 2147483647 w 595"/>
              <a:gd name="T61" fmla="*/ 2147483647 h 669"/>
              <a:gd name="T62" fmla="*/ 2147483647 w 595"/>
              <a:gd name="T63" fmla="*/ 2147483647 h 669"/>
              <a:gd name="T64" fmla="*/ 2147483647 w 595"/>
              <a:gd name="T65" fmla="*/ 2147483647 h 669"/>
              <a:gd name="T66" fmla="*/ 2147483647 w 595"/>
              <a:gd name="T67" fmla="*/ 2147483647 h 669"/>
              <a:gd name="T68" fmla="*/ 2147483647 w 595"/>
              <a:gd name="T69" fmla="*/ 2147483647 h 669"/>
              <a:gd name="T70" fmla="*/ 2147483647 w 595"/>
              <a:gd name="T71" fmla="*/ 2147483647 h 669"/>
              <a:gd name="T72" fmla="*/ 2147483647 w 595"/>
              <a:gd name="T73" fmla="*/ 2147483647 h 669"/>
              <a:gd name="T74" fmla="*/ 2147483647 w 595"/>
              <a:gd name="T75" fmla="*/ 2147483647 h 669"/>
              <a:gd name="T76" fmla="*/ 2147483647 w 595"/>
              <a:gd name="T77" fmla="*/ 2147483647 h 669"/>
              <a:gd name="T78" fmla="*/ 2147483647 w 595"/>
              <a:gd name="T79" fmla="*/ 2147483647 h 669"/>
              <a:gd name="T80" fmla="*/ 2147483647 w 595"/>
              <a:gd name="T81" fmla="*/ 2147483647 h 669"/>
              <a:gd name="T82" fmla="*/ 2147483647 w 595"/>
              <a:gd name="T83" fmla="*/ 2147483647 h 669"/>
              <a:gd name="T84" fmla="*/ 2147483647 w 595"/>
              <a:gd name="T85" fmla="*/ 2147483647 h 669"/>
              <a:gd name="T86" fmla="*/ 2147483647 w 595"/>
              <a:gd name="T87" fmla="*/ 2147483647 h 669"/>
              <a:gd name="T88" fmla="*/ 2147483647 w 595"/>
              <a:gd name="T89" fmla="*/ 2147483647 h 669"/>
              <a:gd name="T90" fmla="*/ 2147483647 w 595"/>
              <a:gd name="T91" fmla="*/ 2147483647 h 669"/>
              <a:gd name="T92" fmla="*/ 2147483647 w 595"/>
              <a:gd name="T93" fmla="*/ 0 h 669"/>
              <a:gd name="T94" fmla="*/ 2147483647 w 595"/>
              <a:gd name="T95" fmla="*/ 2147483647 h 669"/>
              <a:gd name="T96" fmla="*/ 0 w 595"/>
              <a:gd name="T97" fmla="*/ 2147483647 h 669"/>
              <a:gd name="T98" fmla="*/ 0 w 595"/>
              <a:gd name="T99" fmla="*/ 2147483647 h 6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5"/>
              <a:gd name="T151" fmla="*/ 0 h 669"/>
              <a:gd name="T152" fmla="*/ 595 w 595"/>
              <a:gd name="T153" fmla="*/ 669 h 6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5" h="669">
                <a:moveTo>
                  <a:pt x="0" y="41"/>
                </a:moveTo>
                <a:lnTo>
                  <a:pt x="0" y="41"/>
                </a:lnTo>
                <a:lnTo>
                  <a:pt x="4" y="136"/>
                </a:lnTo>
                <a:lnTo>
                  <a:pt x="27" y="211"/>
                </a:lnTo>
                <a:lnTo>
                  <a:pt x="29" y="310"/>
                </a:lnTo>
                <a:lnTo>
                  <a:pt x="46" y="389"/>
                </a:lnTo>
                <a:lnTo>
                  <a:pt x="25" y="429"/>
                </a:lnTo>
                <a:lnTo>
                  <a:pt x="54" y="459"/>
                </a:lnTo>
                <a:lnTo>
                  <a:pt x="53" y="668"/>
                </a:lnTo>
                <a:lnTo>
                  <a:pt x="483" y="659"/>
                </a:lnTo>
                <a:lnTo>
                  <a:pt x="474" y="618"/>
                </a:lnTo>
                <a:lnTo>
                  <a:pt x="463" y="604"/>
                </a:lnTo>
                <a:lnTo>
                  <a:pt x="429" y="582"/>
                </a:lnTo>
                <a:lnTo>
                  <a:pt x="406" y="557"/>
                </a:lnTo>
                <a:lnTo>
                  <a:pt x="348" y="520"/>
                </a:lnTo>
                <a:lnTo>
                  <a:pt x="349" y="459"/>
                </a:lnTo>
                <a:lnTo>
                  <a:pt x="337" y="420"/>
                </a:lnTo>
                <a:lnTo>
                  <a:pt x="384" y="361"/>
                </a:lnTo>
                <a:lnTo>
                  <a:pt x="382" y="303"/>
                </a:lnTo>
                <a:lnTo>
                  <a:pt x="392" y="293"/>
                </a:lnTo>
                <a:lnTo>
                  <a:pt x="450" y="245"/>
                </a:lnTo>
                <a:lnTo>
                  <a:pt x="479" y="210"/>
                </a:lnTo>
                <a:lnTo>
                  <a:pt x="518" y="179"/>
                </a:lnTo>
                <a:lnTo>
                  <a:pt x="594" y="140"/>
                </a:lnTo>
                <a:lnTo>
                  <a:pt x="566" y="142"/>
                </a:lnTo>
                <a:lnTo>
                  <a:pt x="539" y="130"/>
                </a:lnTo>
                <a:lnTo>
                  <a:pt x="497" y="135"/>
                </a:lnTo>
                <a:lnTo>
                  <a:pt x="487" y="118"/>
                </a:lnTo>
                <a:lnTo>
                  <a:pt x="474" y="125"/>
                </a:lnTo>
                <a:lnTo>
                  <a:pt x="444" y="142"/>
                </a:lnTo>
                <a:lnTo>
                  <a:pt x="425" y="137"/>
                </a:lnTo>
                <a:lnTo>
                  <a:pt x="415" y="127"/>
                </a:lnTo>
                <a:lnTo>
                  <a:pt x="400" y="123"/>
                </a:lnTo>
                <a:lnTo>
                  <a:pt x="393" y="110"/>
                </a:lnTo>
                <a:lnTo>
                  <a:pt x="377" y="112"/>
                </a:lnTo>
                <a:lnTo>
                  <a:pt x="377" y="124"/>
                </a:lnTo>
                <a:lnTo>
                  <a:pt x="370" y="125"/>
                </a:lnTo>
                <a:lnTo>
                  <a:pt x="360" y="100"/>
                </a:lnTo>
                <a:lnTo>
                  <a:pt x="345" y="100"/>
                </a:lnTo>
                <a:lnTo>
                  <a:pt x="349" y="89"/>
                </a:lnTo>
                <a:lnTo>
                  <a:pt x="315" y="83"/>
                </a:lnTo>
                <a:lnTo>
                  <a:pt x="303" y="81"/>
                </a:lnTo>
                <a:lnTo>
                  <a:pt x="262" y="97"/>
                </a:lnTo>
                <a:lnTo>
                  <a:pt x="256" y="83"/>
                </a:lnTo>
                <a:lnTo>
                  <a:pt x="194" y="70"/>
                </a:lnTo>
                <a:lnTo>
                  <a:pt x="182" y="4"/>
                </a:lnTo>
                <a:lnTo>
                  <a:pt x="157" y="0"/>
                </a:lnTo>
                <a:lnTo>
                  <a:pt x="157" y="42"/>
                </a:lnTo>
                <a:lnTo>
                  <a:pt x="0" y="41"/>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46" name="Freeform 13" descr="This is the state of Arizona shown on a map of the United States.  The map is a representation of State Smoke-Free Air Laws that became effective September 30, 2014.&#10;" title="State Smoke-Free Air Laws"/>
          <p:cNvSpPr>
            <a:spLocks/>
          </p:cNvSpPr>
          <p:nvPr/>
        </p:nvSpPr>
        <p:spPr bwMode="auto">
          <a:xfrm>
            <a:off x="1828800" y="3294062"/>
            <a:ext cx="857250" cy="1055688"/>
          </a:xfrm>
          <a:custGeom>
            <a:avLst/>
            <a:gdLst>
              <a:gd name="T0" fmla="*/ 0 w 616"/>
              <a:gd name="T1" fmla="*/ 2147483647 h 716"/>
              <a:gd name="T2" fmla="*/ 0 w 616"/>
              <a:gd name="T3" fmla="*/ 2147483647 h 716"/>
              <a:gd name="T4" fmla="*/ 2147483647 w 616"/>
              <a:gd name="T5" fmla="*/ 2147483647 h 716"/>
              <a:gd name="T6" fmla="*/ 2147483647 w 616"/>
              <a:gd name="T7" fmla="*/ 2147483647 h 716"/>
              <a:gd name="T8" fmla="*/ 2147483647 w 616"/>
              <a:gd name="T9" fmla="*/ 2147483647 h 716"/>
              <a:gd name="T10" fmla="*/ 2147483647 w 616"/>
              <a:gd name="T11" fmla="*/ 2147483647 h 716"/>
              <a:gd name="T12" fmla="*/ 2147483647 w 616"/>
              <a:gd name="T13" fmla="*/ 2147483647 h 716"/>
              <a:gd name="T14" fmla="*/ 2147483647 w 616"/>
              <a:gd name="T15" fmla="*/ 2147483647 h 716"/>
              <a:gd name="T16" fmla="*/ 2147483647 w 616"/>
              <a:gd name="T17" fmla="*/ 2147483647 h 716"/>
              <a:gd name="T18" fmla="*/ 2147483647 w 616"/>
              <a:gd name="T19" fmla="*/ 2147483647 h 716"/>
              <a:gd name="T20" fmla="*/ 2147483647 w 616"/>
              <a:gd name="T21" fmla="*/ 2147483647 h 716"/>
              <a:gd name="T22" fmla="*/ 2147483647 w 616"/>
              <a:gd name="T23" fmla="*/ 2147483647 h 716"/>
              <a:gd name="T24" fmla="*/ 2147483647 w 616"/>
              <a:gd name="T25" fmla="*/ 0 h 716"/>
              <a:gd name="T26" fmla="*/ 2147483647 w 616"/>
              <a:gd name="T27" fmla="*/ 2147483647 h 716"/>
              <a:gd name="T28" fmla="*/ 2147483647 w 616"/>
              <a:gd name="T29" fmla="*/ 2147483647 h 716"/>
              <a:gd name="T30" fmla="*/ 2147483647 w 616"/>
              <a:gd name="T31" fmla="*/ 2147483647 h 716"/>
              <a:gd name="T32" fmla="*/ 2147483647 w 616"/>
              <a:gd name="T33" fmla="*/ 2147483647 h 716"/>
              <a:gd name="T34" fmla="*/ 2147483647 w 616"/>
              <a:gd name="T35" fmla="*/ 2147483647 h 716"/>
              <a:gd name="T36" fmla="*/ 0 w 616"/>
              <a:gd name="T37" fmla="*/ 2147483647 h 716"/>
              <a:gd name="T38" fmla="*/ 0 w 616"/>
              <a:gd name="T39" fmla="*/ 2147483647 h 7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6"/>
              <a:gd name="T61" fmla="*/ 0 h 716"/>
              <a:gd name="T62" fmla="*/ 616 w 616"/>
              <a:gd name="T63" fmla="*/ 716 h 7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6" h="716">
                <a:moveTo>
                  <a:pt x="0" y="489"/>
                </a:moveTo>
                <a:lnTo>
                  <a:pt x="0" y="489"/>
                </a:lnTo>
                <a:lnTo>
                  <a:pt x="38" y="455"/>
                </a:lnTo>
                <a:lnTo>
                  <a:pt x="23" y="428"/>
                </a:lnTo>
                <a:lnTo>
                  <a:pt x="30" y="389"/>
                </a:lnTo>
                <a:lnTo>
                  <a:pt x="72" y="322"/>
                </a:lnTo>
                <a:lnTo>
                  <a:pt x="101" y="303"/>
                </a:lnTo>
                <a:lnTo>
                  <a:pt x="83" y="279"/>
                </a:lnTo>
                <a:lnTo>
                  <a:pt x="73" y="212"/>
                </a:lnTo>
                <a:lnTo>
                  <a:pt x="85" y="93"/>
                </a:lnTo>
                <a:lnTo>
                  <a:pt x="106" y="86"/>
                </a:lnTo>
                <a:lnTo>
                  <a:pt x="141" y="106"/>
                </a:lnTo>
                <a:lnTo>
                  <a:pt x="170" y="0"/>
                </a:lnTo>
                <a:lnTo>
                  <a:pt x="615" y="76"/>
                </a:lnTo>
                <a:lnTo>
                  <a:pt x="522" y="715"/>
                </a:lnTo>
                <a:lnTo>
                  <a:pt x="386" y="694"/>
                </a:lnTo>
                <a:lnTo>
                  <a:pt x="299" y="671"/>
                </a:lnTo>
                <a:lnTo>
                  <a:pt x="126" y="567"/>
                </a:lnTo>
                <a:lnTo>
                  <a:pt x="0" y="489"/>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47" name="Freeform 14" descr="This is the state of California shown on a map of the United States.  The map is a representation of State Smoke-Free Air Laws that became effective September 30, 2014.&#10;" title="State Smoke-Free Air Laws"/>
          <p:cNvSpPr>
            <a:spLocks/>
          </p:cNvSpPr>
          <p:nvPr/>
        </p:nvSpPr>
        <p:spPr bwMode="auto">
          <a:xfrm>
            <a:off x="990600" y="2209800"/>
            <a:ext cx="998538" cy="1774825"/>
          </a:xfrm>
          <a:custGeom>
            <a:avLst/>
            <a:gdLst>
              <a:gd name="T0" fmla="*/ 2147483647 w 716"/>
              <a:gd name="T1" fmla="*/ 2147483647 h 1228"/>
              <a:gd name="T2" fmla="*/ 2147483647 w 716"/>
              <a:gd name="T3" fmla="*/ 2147483647 h 1228"/>
              <a:gd name="T4" fmla="*/ 2147483647 w 716"/>
              <a:gd name="T5" fmla="*/ 2147483647 h 1228"/>
              <a:gd name="T6" fmla="*/ 2147483647 w 716"/>
              <a:gd name="T7" fmla="*/ 2147483647 h 1228"/>
              <a:gd name="T8" fmla="*/ 2147483647 w 716"/>
              <a:gd name="T9" fmla="*/ 2147483647 h 1228"/>
              <a:gd name="T10" fmla="*/ 2147483647 w 716"/>
              <a:gd name="T11" fmla="*/ 2147483647 h 1228"/>
              <a:gd name="T12" fmla="*/ 2147483647 w 716"/>
              <a:gd name="T13" fmla="*/ 2147483647 h 1228"/>
              <a:gd name="T14" fmla="*/ 2147483647 w 716"/>
              <a:gd name="T15" fmla="*/ 2147483647 h 1228"/>
              <a:gd name="T16" fmla="*/ 2147483647 w 716"/>
              <a:gd name="T17" fmla="*/ 2147483647 h 1228"/>
              <a:gd name="T18" fmla="*/ 2147483647 w 716"/>
              <a:gd name="T19" fmla="*/ 2147483647 h 1228"/>
              <a:gd name="T20" fmla="*/ 2147483647 w 716"/>
              <a:gd name="T21" fmla="*/ 2147483647 h 1228"/>
              <a:gd name="T22" fmla="*/ 2147483647 w 716"/>
              <a:gd name="T23" fmla="*/ 2147483647 h 1228"/>
              <a:gd name="T24" fmla="*/ 2147483647 w 716"/>
              <a:gd name="T25" fmla="*/ 2147483647 h 1228"/>
              <a:gd name="T26" fmla="*/ 2147483647 w 716"/>
              <a:gd name="T27" fmla="*/ 2147483647 h 1228"/>
              <a:gd name="T28" fmla="*/ 2147483647 w 716"/>
              <a:gd name="T29" fmla="*/ 2147483647 h 1228"/>
              <a:gd name="T30" fmla="*/ 2147483647 w 716"/>
              <a:gd name="T31" fmla="*/ 2147483647 h 1228"/>
              <a:gd name="T32" fmla="*/ 2147483647 w 716"/>
              <a:gd name="T33" fmla="*/ 2147483647 h 1228"/>
              <a:gd name="T34" fmla="*/ 2147483647 w 716"/>
              <a:gd name="T35" fmla="*/ 2147483647 h 1228"/>
              <a:gd name="T36" fmla="*/ 2147483647 w 716"/>
              <a:gd name="T37" fmla="*/ 2147483647 h 1228"/>
              <a:gd name="T38" fmla="*/ 2147483647 w 716"/>
              <a:gd name="T39" fmla="*/ 2147483647 h 1228"/>
              <a:gd name="T40" fmla="*/ 2147483647 w 716"/>
              <a:gd name="T41" fmla="*/ 2147483647 h 1228"/>
              <a:gd name="T42" fmla="*/ 2147483647 w 716"/>
              <a:gd name="T43" fmla="*/ 2147483647 h 1228"/>
              <a:gd name="T44" fmla="*/ 2147483647 w 716"/>
              <a:gd name="T45" fmla="*/ 2147483647 h 1228"/>
              <a:gd name="T46" fmla="*/ 2147483647 w 716"/>
              <a:gd name="T47" fmla="*/ 2147483647 h 1228"/>
              <a:gd name="T48" fmla="*/ 2147483647 w 716"/>
              <a:gd name="T49" fmla="*/ 2147483647 h 1228"/>
              <a:gd name="T50" fmla="*/ 2147483647 w 716"/>
              <a:gd name="T51" fmla="*/ 2147483647 h 1228"/>
              <a:gd name="T52" fmla="*/ 2147483647 w 716"/>
              <a:gd name="T53" fmla="*/ 2147483647 h 1228"/>
              <a:gd name="T54" fmla="*/ 2147483647 w 716"/>
              <a:gd name="T55" fmla="*/ 2147483647 h 1228"/>
              <a:gd name="T56" fmla="*/ 2147483647 w 716"/>
              <a:gd name="T57" fmla="*/ 2147483647 h 1228"/>
              <a:gd name="T58" fmla="*/ 2147483647 w 716"/>
              <a:gd name="T59" fmla="*/ 2147483647 h 1228"/>
              <a:gd name="T60" fmla="*/ 2147483647 w 716"/>
              <a:gd name="T61" fmla="*/ 2147483647 h 1228"/>
              <a:gd name="T62" fmla="*/ 2147483647 w 716"/>
              <a:gd name="T63" fmla="*/ 2147483647 h 1228"/>
              <a:gd name="T64" fmla="*/ 2147483647 w 716"/>
              <a:gd name="T65" fmla="*/ 2147483647 h 1228"/>
              <a:gd name="T66" fmla="*/ 2147483647 w 716"/>
              <a:gd name="T67" fmla="*/ 2147483647 h 1228"/>
              <a:gd name="T68" fmla="*/ 2147483647 w 716"/>
              <a:gd name="T69" fmla="*/ 2147483647 h 1228"/>
              <a:gd name="T70" fmla="*/ 2147483647 w 716"/>
              <a:gd name="T71" fmla="*/ 2147483647 h 1228"/>
              <a:gd name="T72" fmla="*/ 2147483647 w 716"/>
              <a:gd name="T73" fmla="*/ 2147483647 h 1228"/>
              <a:gd name="T74" fmla="*/ 2147483647 w 716"/>
              <a:gd name="T75" fmla="*/ 2147483647 h 1228"/>
              <a:gd name="T76" fmla="*/ 2147483647 w 716"/>
              <a:gd name="T77" fmla="*/ 2147483647 h 1228"/>
              <a:gd name="T78" fmla="*/ 2147483647 w 716"/>
              <a:gd name="T79" fmla="*/ 2147483647 h 1228"/>
              <a:gd name="T80" fmla="*/ 2147483647 w 716"/>
              <a:gd name="T81" fmla="*/ 2147483647 h 1228"/>
              <a:gd name="T82" fmla="*/ 2147483647 w 716"/>
              <a:gd name="T83" fmla="*/ 2147483647 h 1228"/>
              <a:gd name="T84" fmla="*/ 2147483647 w 716"/>
              <a:gd name="T85" fmla="*/ 2147483647 h 1228"/>
              <a:gd name="T86" fmla="*/ 2147483647 w 716"/>
              <a:gd name="T87" fmla="*/ 2147483647 h 1228"/>
              <a:gd name="T88" fmla="*/ 2147483647 w 716"/>
              <a:gd name="T89" fmla="*/ 2147483647 h 1228"/>
              <a:gd name="T90" fmla="*/ 2147483647 w 716"/>
              <a:gd name="T91" fmla="*/ 2147483647 h 1228"/>
              <a:gd name="T92" fmla="*/ 2147483647 w 716"/>
              <a:gd name="T93" fmla="*/ 2147483647 h 1228"/>
              <a:gd name="T94" fmla="*/ 2147483647 w 716"/>
              <a:gd name="T95" fmla="*/ 2147483647 h 1228"/>
              <a:gd name="T96" fmla="*/ 2147483647 w 716"/>
              <a:gd name="T97" fmla="*/ 2147483647 h 1228"/>
              <a:gd name="T98" fmla="*/ 2147483647 w 716"/>
              <a:gd name="T99" fmla="*/ 0 h 1228"/>
              <a:gd name="T100" fmla="*/ 2147483647 w 716"/>
              <a:gd name="T101" fmla="*/ 2147483647 h 1228"/>
              <a:gd name="T102" fmla="*/ 2147483647 w 716"/>
              <a:gd name="T103" fmla="*/ 2147483647 h 1228"/>
              <a:gd name="T104" fmla="*/ 0 w 716"/>
              <a:gd name="T105" fmla="*/ 2147483647 h 1228"/>
              <a:gd name="T106" fmla="*/ 2147483647 w 716"/>
              <a:gd name="T107" fmla="*/ 2147483647 h 1228"/>
              <a:gd name="T108" fmla="*/ 2147483647 w 716"/>
              <a:gd name="T109" fmla="*/ 2147483647 h 12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6"/>
              <a:gd name="T166" fmla="*/ 0 h 1228"/>
              <a:gd name="T167" fmla="*/ 716 w 716"/>
              <a:gd name="T168" fmla="*/ 1228 h 12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6" h="1228">
                <a:moveTo>
                  <a:pt x="16" y="222"/>
                </a:moveTo>
                <a:lnTo>
                  <a:pt x="16" y="222"/>
                </a:lnTo>
                <a:lnTo>
                  <a:pt x="25" y="249"/>
                </a:lnTo>
                <a:lnTo>
                  <a:pt x="4" y="345"/>
                </a:lnTo>
                <a:lnTo>
                  <a:pt x="17" y="373"/>
                </a:lnTo>
                <a:lnTo>
                  <a:pt x="74" y="499"/>
                </a:lnTo>
                <a:lnTo>
                  <a:pt x="80" y="496"/>
                </a:lnTo>
                <a:lnTo>
                  <a:pt x="82" y="469"/>
                </a:lnTo>
                <a:lnTo>
                  <a:pt x="92" y="464"/>
                </a:lnTo>
                <a:lnTo>
                  <a:pt x="101" y="471"/>
                </a:lnTo>
                <a:lnTo>
                  <a:pt x="84" y="488"/>
                </a:lnTo>
                <a:lnTo>
                  <a:pt x="91" y="498"/>
                </a:lnTo>
                <a:lnTo>
                  <a:pt x="106" y="552"/>
                </a:lnTo>
                <a:lnTo>
                  <a:pt x="97" y="548"/>
                </a:lnTo>
                <a:lnTo>
                  <a:pt x="78" y="528"/>
                </a:lnTo>
                <a:lnTo>
                  <a:pt x="82" y="506"/>
                </a:lnTo>
                <a:lnTo>
                  <a:pt x="73" y="508"/>
                </a:lnTo>
                <a:lnTo>
                  <a:pt x="61" y="530"/>
                </a:lnTo>
                <a:lnTo>
                  <a:pt x="65" y="579"/>
                </a:lnTo>
                <a:lnTo>
                  <a:pt x="78" y="602"/>
                </a:lnTo>
                <a:lnTo>
                  <a:pt x="103" y="622"/>
                </a:lnTo>
                <a:lnTo>
                  <a:pt x="94" y="647"/>
                </a:lnTo>
                <a:lnTo>
                  <a:pt x="80" y="651"/>
                </a:lnTo>
                <a:lnTo>
                  <a:pt x="78" y="682"/>
                </a:lnTo>
                <a:lnTo>
                  <a:pt x="112" y="756"/>
                </a:lnTo>
                <a:lnTo>
                  <a:pt x="139" y="800"/>
                </a:lnTo>
                <a:lnTo>
                  <a:pt x="136" y="827"/>
                </a:lnTo>
                <a:lnTo>
                  <a:pt x="153" y="845"/>
                </a:lnTo>
                <a:lnTo>
                  <a:pt x="146" y="864"/>
                </a:lnTo>
                <a:lnTo>
                  <a:pt x="136" y="905"/>
                </a:lnTo>
                <a:lnTo>
                  <a:pt x="148" y="922"/>
                </a:lnTo>
                <a:lnTo>
                  <a:pt x="235" y="951"/>
                </a:lnTo>
                <a:lnTo>
                  <a:pt x="270" y="1000"/>
                </a:lnTo>
                <a:lnTo>
                  <a:pt x="312" y="1017"/>
                </a:lnTo>
                <a:lnTo>
                  <a:pt x="313" y="1045"/>
                </a:lnTo>
                <a:lnTo>
                  <a:pt x="340" y="1052"/>
                </a:lnTo>
                <a:lnTo>
                  <a:pt x="376" y="1102"/>
                </a:lnTo>
                <a:lnTo>
                  <a:pt x="397" y="1145"/>
                </a:lnTo>
                <a:lnTo>
                  <a:pt x="398" y="1211"/>
                </a:lnTo>
                <a:lnTo>
                  <a:pt x="652" y="1227"/>
                </a:lnTo>
                <a:lnTo>
                  <a:pt x="637" y="1200"/>
                </a:lnTo>
                <a:lnTo>
                  <a:pt x="644" y="1161"/>
                </a:lnTo>
                <a:lnTo>
                  <a:pt x="686" y="1094"/>
                </a:lnTo>
                <a:lnTo>
                  <a:pt x="715" y="1075"/>
                </a:lnTo>
                <a:lnTo>
                  <a:pt x="697" y="1051"/>
                </a:lnTo>
                <a:lnTo>
                  <a:pt x="687" y="984"/>
                </a:lnTo>
                <a:lnTo>
                  <a:pt x="347" y="473"/>
                </a:lnTo>
                <a:lnTo>
                  <a:pt x="321" y="422"/>
                </a:lnTo>
                <a:lnTo>
                  <a:pt x="406" y="95"/>
                </a:lnTo>
                <a:lnTo>
                  <a:pt x="68" y="0"/>
                </a:lnTo>
                <a:lnTo>
                  <a:pt x="59" y="19"/>
                </a:lnTo>
                <a:lnTo>
                  <a:pt x="61" y="62"/>
                </a:lnTo>
                <a:lnTo>
                  <a:pt x="0" y="163"/>
                </a:lnTo>
                <a:lnTo>
                  <a:pt x="16" y="222"/>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48" name="Freeform 15" descr="This is the state of Maine shown on a map of the United States.  The map is a representation of State Smoke-Free Air Laws that became effective September 30, 2014.&#10;" title="State Smoke-Free Air Laws"/>
          <p:cNvSpPr>
            <a:spLocks/>
          </p:cNvSpPr>
          <p:nvPr/>
        </p:nvSpPr>
        <p:spPr bwMode="auto">
          <a:xfrm>
            <a:off x="7077075" y="1400175"/>
            <a:ext cx="460375" cy="755650"/>
          </a:xfrm>
          <a:custGeom>
            <a:avLst/>
            <a:gdLst>
              <a:gd name="T0" fmla="*/ 0 w 332"/>
              <a:gd name="T1" fmla="*/ 2147483647 h 524"/>
              <a:gd name="T2" fmla="*/ 0 w 332"/>
              <a:gd name="T3" fmla="*/ 2147483647 h 524"/>
              <a:gd name="T4" fmla="*/ 2147483647 w 332"/>
              <a:gd name="T5" fmla="*/ 2147483647 h 524"/>
              <a:gd name="T6" fmla="*/ 2147483647 w 332"/>
              <a:gd name="T7" fmla="*/ 2147483647 h 524"/>
              <a:gd name="T8" fmla="*/ 2147483647 w 332"/>
              <a:gd name="T9" fmla="*/ 2147483647 h 524"/>
              <a:gd name="T10" fmla="*/ 2147483647 w 332"/>
              <a:gd name="T11" fmla="*/ 2147483647 h 524"/>
              <a:gd name="T12" fmla="*/ 2147483647 w 332"/>
              <a:gd name="T13" fmla="*/ 2147483647 h 524"/>
              <a:gd name="T14" fmla="*/ 2147483647 w 332"/>
              <a:gd name="T15" fmla="*/ 2147483647 h 524"/>
              <a:gd name="T16" fmla="*/ 2147483647 w 332"/>
              <a:gd name="T17" fmla="*/ 2147483647 h 524"/>
              <a:gd name="T18" fmla="*/ 2147483647 w 332"/>
              <a:gd name="T19" fmla="*/ 2147483647 h 524"/>
              <a:gd name="T20" fmla="*/ 2147483647 w 332"/>
              <a:gd name="T21" fmla="*/ 2147483647 h 524"/>
              <a:gd name="T22" fmla="*/ 2147483647 w 332"/>
              <a:gd name="T23" fmla="*/ 2147483647 h 524"/>
              <a:gd name="T24" fmla="*/ 2147483647 w 332"/>
              <a:gd name="T25" fmla="*/ 2147483647 h 524"/>
              <a:gd name="T26" fmla="*/ 2147483647 w 332"/>
              <a:gd name="T27" fmla="*/ 0 h 524"/>
              <a:gd name="T28" fmla="*/ 2147483647 w 332"/>
              <a:gd name="T29" fmla="*/ 2147483647 h 524"/>
              <a:gd name="T30" fmla="*/ 2147483647 w 332"/>
              <a:gd name="T31" fmla="*/ 2147483647 h 524"/>
              <a:gd name="T32" fmla="*/ 2147483647 w 332"/>
              <a:gd name="T33" fmla="*/ 2147483647 h 524"/>
              <a:gd name="T34" fmla="*/ 2147483647 w 332"/>
              <a:gd name="T35" fmla="*/ 2147483647 h 524"/>
              <a:gd name="T36" fmla="*/ 2147483647 w 332"/>
              <a:gd name="T37" fmla="*/ 2147483647 h 524"/>
              <a:gd name="T38" fmla="*/ 2147483647 w 332"/>
              <a:gd name="T39" fmla="*/ 2147483647 h 524"/>
              <a:gd name="T40" fmla="*/ 2147483647 w 332"/>
              <a:gd name="T41" fmla="*/ 2147483647 h 524"/>
              <a:gd name="T42" fmla="*/ 2147483647 w 332"/>
              <a:gd name="T43" fmla="*/ 2147483647 h 524"/>
              <a:gd name="T44" fmla="*/ 2147483647 w 332"/>
              <a:gd name="T45" fmla="*/ 2147483647 h 524"/>
              <a:gd name="T46" fmla="*/ 2147483647 w 332"/>
              <a:gd name="T47" fmla="*/ 2147483647 h 524"/>
              <a:gd name="T48" fmla="*/ 2147483647 w 332"/>
              <a:gd name="T49" fmla="*/ 2147483647 h 524"/>
              <a:gd name="T50" fmla="*/ 2147483647 w 332"/>
              <a:gd name="T51" fmla="*/ 2147483647 h 524"/>
              <a:gd name="T52" fmla="*/ 2147483647 w 332"/>
              <a:gd name="T53" fmla="*/ 2147483647 h 524"/>
              <a:gd name="T54" fmla="*/ 2147483647 w 332"/>
              <a:gd name="T55" fmla="*/ 2147483647 h 524"/>
              <a:gd name="T56" fmla="*/ 2147483647 w 332"/>
              <a:gd name="T57" fmla="*/ 2147483647 h 524"/>
              <a:gd name="T58" fmla="*/ 2147483647 w 332"/>
              <a:gd name="T59" fmla="*/ 2147483647 h 524"/>
              <a:gd name="T60" fmla="*/ 2147483647 w 332"/>
              <a:gd name="T61" fmla="*/ 2147483647 h 524"/>
              <a:gd name="T62" fmla="*/ 2147483647 w 332"/>
              <a:gd name="T63" fmla="*/ 2147483647 h 524"/>
              <a:gd name="T64" fmla="*/ 2147483647 w 332"/>
              <a:gd name="T65" fmla="*/ 2147483647 h 524"/>
              <a:gd name="T66" fmla="*/ 2147483647 w 332"/>
              <a:gd name="T67" fmla="*/ 2147483647 h 524"/>
              <a:gd name="T68" fmla="*/ 2147483647 w 332"/>
              <a:gd name="T69" fmla="*/ 2147483647 h 524"/>
              <a:gd name="T70" fmla="*/ 2147483647 w 332"/>
              <a:gd name="T71" fmla="*/ 2147483647 h 524"/>
              <a:gd name="T72" fmla="*/ 2147483647 w 332"/>
              <a:gd name="T73" fmla="*/ 2147483647 h 524"/>
              <a:gd name="T74" fmla="*/ 2147483647 w 332"/>
              <a:gd name="T75" fmla="*/ 2147483647 h 524"/>
              <a:gd name="T76" fmla="*/ 2147483647 w 332"/>
              <a:gd name="T77" fmla="*/ 2147483647 h 524"/>
              <a:gd name="T78" fmla="*/ 2147483647 w 332"/>
              <a:gd name="T79" fmla="*/ 2147483647 h 524"/>
              <a:gd name="T80" fmla="*/ 2147483647 w 332"/>
              <a:gd name="T81" fmla="*/ 2147483647 h 524"/>
              <a:gd name="T82" fmla="*/ 2147483647 w 332"/>
              <a:gd name="T83" fmla="*/ 2147483647 h 524"/>
              <a:gd name="T84" fmla="*/ 2147483647 w 332"/>
              <a:gd name="T85" fmla="*/ 2147483647 h 524"/>
              <a:gd name="T86" fmla="*/ 2147483647 w 332"/>
              <a:gd name="T87" fmla="*/ 2147483647 h 524"/>
              <a:gd name="T88" fmla="*/ 2147483647 w 332"/>
              <a:gd name="T89" fmla="*/ 2147483647 h 524"/>
              <a:gd name="T90" fmla="*/ 2147483647 w 332"/>
              <a:gd name="T91" fmla="*/ 2147483647 h 524"/>
              <a:gd name="T92" fmla="*/ 2147483647 w 332"/>
              <a:gd name="T93" fmla="*/ 2147483647 h 524"/>
              <a:gd name="T94" fmla="*/ 2147483647 w 332"/>
              <a:gd name="T95" fmla="*/ 2147483647 h 524"/>
              <a:gd name="T96" fmla="*/ 2147483647 w 332"/>
              <a:gd name="T97" fmla="*/ 2147483647 h 524"/>
              <a:gd name="T98" fmla="*/ 2147483647 w 332"/>
              <a:gd name="T99" fmla="*/ 2147483647 h 524"/>
              <a:gd name="T100" fmla="*/ 2147483647 w 332"/>
              <a:gd name="T101" fmla="*/ 2147483647 h 524"/>
              <a:gd name="T102" fmla="*/ 2147483647 w 332"/>
              <a:gd name="T103" fmla="*/ 2147483647 h 524"/>
              <a:gd name="T104" fmla="*/ 2147483647 w 332"/>
              <a:gd name="T105" fmla="*/ 2147483647 h 524"/>
              <a:gd name="T106" fmla="*/ 2147483647 w 332"/>
              <a:gd name="T107" fmla="*/ 2147483647 h 524"/>
              <a:gd name="T108" fmla="*/ 2147483647 w 332"/>
              <a:gd name="T109" fmla="*/ 2147483647 h 524"/>
              <a:gd name="T110" fmla="*/ 2147483647 w 332"/>
              <a:gd name="T111" fmla="*/ 2147483647 h 524"/>
              <a:gd name="T112" fmla="*/ 2147483647 w 332"/>
              <a:gd name="T113" fmla="*/ 2147483647 h 524"/>
              <a:gd name="T114" fmla="*/ 2147483647 w 332"/>
              <a:gd name="T115" fmla="*/ 2147483647 h 524"/>
              <a:gd name="T116" fmla="*/ 2147483647 w 332"/>
              <a:gd name="T117" fmla="*/ 2147483647 h 524"/>
              <a:gd name="T118" fmla="*/ 2147483647 w 332"/>
              <a:gd name="T119" fmla="*/ 2147483647 h 524"/>
              <a:gd name="T120" fmla="*/ 0 w 332"/>
              <a:gd name="T121" fmla="*/ 2147483647 h 524"/>
              <a:gd name="T122" fmla="*/ 0 w 332"/>
              <a:gd name="T123" fmla="*/ 2147483647 h 5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524"/>
              <a:gd name="T188" fmla="*/ 332 w 332"/>
              <a:gd name="T189" fmla="*/ 524 h 5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524">
                <a:moveTo>
                  <a:pt x="0" y="285"/>
                </a:moveTo>
                <a:lnTo>
                  <a:pt x="0" y="285"/>
                </a:lnTo>
                <a:lnTo>
                  <a:pt x="20" y="285"/>
                </a:lnTo>
                <a:lnTo>
                  <a:pt x="21" y="252"/>
                </a:lnTo>
                <a:lnTo>
                  <a:pt x="45" y="205"/>
                </a:lnTo>
                <a:lnTo>
                  <a:pt x="34" y="172"/>
                </a:lnTo>
                <a:lnTo>
                  <a:pt x="44" y="127"/>
                </a:lnTo>
                <a:lnTo>
                  <a:pt x="43" y="109"/>
                </a:lnTo>
                <a:lnTo>
                  <a:pt x="81" y="10"/>
                </a:lnTo>
                <a:lnTo>
                  <a:pt x="91" y="10"/>
                </a:lnTo>
                <a:lnTo>
                  <a:pt x="96" y="29"/>
                </a:lnTo>
                <a:lnTo>
                  <a:pt x="143" y="11"/>
                </a:lnTo>
                <a:lnTo>
                  <a:pt x="143" y="5"/>
                </a:lnTo>
                <a:lnTo>
                  <a:pt x="157" y="0"/>
                </a:lnTo>
                <a:lnTo>
                  <a:pt x="182" y="12"/>
                </a:lnTo>
                <a:lnTo>
                  <a:pt x="200" y="29"/>
                </a:lnTo>
                <a:lnTo>
                  <a:pt x="243" y="174"/>
                </a:lnTo>
                <a:lnTo>
                  <a:pt x="272" y="174"/>
                </a:lnTo>
                <a:lnTo>
                  <a:pt x="277" y="183"/>
                </a:lnTo>
                <a:lnTo>
                  <a:pt x="273" y="188"/>
                </a:lnTo>
                <a:lnTo>
                  <a:pt x="294" y="221"/>
                </a:lnTo>
                <a:lnTo>
                  <a:pt x="299" y="213"/>
                </a:lnTo>
                <a:lnTo>
                  <a:pt x="322" y="236"/>
                </a:lnTo>
                <a:lnTo>
                  <a:pt x="313" y="242"/>
                </a:lnTo>
                <a:lnTo>
                  <a:pt x="315" y="247"/>
                </a:lnTo>
                <a:lnTo>
                  <a:pt x="331" y="247"/>
                </a:lnTo>
                <a:lnTo>
                  <a:pt x="319" y="275"/>
                </a:lnTo>
                <a:lnTo>
                  <a:pt x="306" y="271"/>
                </a:lnTo>
                <a:lnTo>
                  <a:pt x="294" y="281"/>
                </a:lnTo>
                <a:lnTo>
                  <a:pt x="295" y="293"/>
                </a:lnTo>
                <a:lnTo>
                  <a:pt x="286" y="300"/>
                </a:lnTo>
                <a:lnTo>
                  <a:pt x="274" y="296"/>
                </a:lnTo>
                <a:lnTo>
                  <a:pt x="275" y="313"/>
                </a:lnTo>
                <a:lnTo>
                  <a:pt x="266" y="308"/>
                </a:lnTo>
                <a:lnTo>
                  <a:pt x="263" y="327"/>
                </a:lnTo>
                <a:lnTo>
                  <a:pt x="248" y="310"/>
                </a:lnTo>
                <a:lnTo>
                  <a:pt x="235" y="326"/>
                </a:lnTo>
                <a:lnTo>
                  <a:pt x="222" y="333"/>
                </a:lnTo>
                <a:lnTo>
                  <a:pt x="219" y="349"/>
                </a:lnTo>
                <a:lnTo>
                  <a:pt x="205" y="345"/>
                </a:lnTo>
                <a:lnTo>
                  <a:pt x="211" y="332"/>
                </a:lnTo>
                <a:lnTo>
                  <a:pt x="200" y="319"/>
                </a:lnTo>
                <a:lnTo>
                  <a:pt x="189" y="339"/>
                </a:lnTo>
                <a:lnTo>
                  <a:pt x="194" y="380"/>
                </a:lnTo>
                <a:lnTo>
                  <a:pt x="187" y="392"/>
                </a:lnTo>
                <a:lnTo>
                  <a:pt x="177" y="392"/>
                </a:lnTo>
                <a:lnTo>
                  <a:pt x="169" y="391"/>
                </a:lnTo>
                <a:lnTo>
                  <a:pt x="159" y="415"/>
                </a:lnTo>
                <a:lnTo>
                  <a:pt x="143" y="414"/>
                </a:lnTo>
                <a:lnTo>
                  <a:pt x="146" y="436"/>
                </a:lnTo>
                <a:lnTo>
                  <a:pt x="136" y="420"/>
                </a:lnTo>
                <a:lnTo>
                  <a:pt x="114" y="437"/>
                </a:lnTo>
                <a:lnTo>
                  <a:pt x="111" y="451"/>
                </a:lnTo>
                <a:lnTo>
                  <a:pt x="119" y="459"/>
                </a:lnTo>
                <a:lnTo>
                  <a:pt x="108" y="465"/>
                </a:lnTo>
                <a:lnTo>
                  <a:pt x="111" y="480"/>
                </a:lnTo>
                <a:lnTo>
                  <a:pt x="102" y="491"/>
                </a:lnTo>
                <a:lnTo>
                  <a:pt x="99" y="523"/>
                </a:lnTo>
                <a:lnTo>
                  <a:pt x="92" y="523"/>
                </a:lnTo>
                <a:lnTo>
                  <a:pt x="63" y="481"/>
                </a:lnTo>
                <a:lnTo>
                  <a:pt x="0" y="285"/>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grpSp>
        <p:nvGrpSpPr>
          <p:cNvPr id="24587" name="Group 16" descr="The  map depicts States with Smoke-Free Air Laws effective September 30, 2014." title="State smoke-free air laws"/>
          <p:cNvGrpSpPr>
            <a:grpSpLocks/>
          </p:cNvGrpSpPr>
          <p:nvPr/>
        </p:nvGrpSpPr>
        <p:grpSpPr bwMode="auto">
          <a:xfrm>
            <a:off x="6932613" y="2179637"/>
            <a:ext cx="436562" cy="265113"/>
            <a:chOff x="4960" y="1778"/>
            <a:chExt cx="315" cy="172"/>
          </a:xfrm>
          <a:solidFill>
            <a:srgbClr val="00589A"/>
          </a:solidFill>
        </p:grpSpPr>
        <p:sp>
          <p:nvSpPr>
            <p:cNvPr id="14482" name="Freeform 17"/>
            <p:cNvSpPr>
              <a:spLocks/>
            </p:cNvSpPr>
            <p:nvPr/>
          </p:nvSpPr>
          <p:spPr bwMode="auto">
            <a:xfrm>
              <a:off x="4960" y="1778"/>
              <a:ext cx="302" cy="154"/>
            </a:xfrm>
            <a:custGeom>
              <a:avLst/>
              <a:gdLst>
                <a:gd name="T0" fmla="*/ 0 w 302"/>
                <a:gd name="T1" fmla="*/ 62 h 155"/>
                <a:gd name="T2" fmla="*/ 0 w 302"/>
                <a:gd name="T3" fmla="*/ 62 h 155"/>
                <a:gd name="T4" fmla="*/ 1 w 302"/>
                <a:gd name="T5" fmla="*/ 143 h 155"/>
                <a:gd name="T6" fmla="*/ 141 w 302"/>
                <a:gd name="T7" fmla="*/ 114 h 155"/>
                <a:gd name="T8" fmla="*/ 166 w 302"/>
                <a:gd name="T9" fmla="*/ 106 h 155"/>
                <a:gd name="T10" fmla="*/ 175 w 302"/>
                <a:gd name="T11" fmla="*/ 107 h 155"/>
                <a:gd name="T12" fmla="*/ 186 w 302"/>
                <a:gd name="T13" fmla="*/ 131 h 155"/>
                <a:gd name="T14" fmla="*/ 202 w 302"/>
                <a:gd name="T15" fmla="*/ 133 h 155"/>
                <a:gd name="T16" fmla="*/ 210 w 302"/>
                <a:gd name="T17" fmla="*/ 153 h 155"/>
                <a:gd name="T18" fmla="*/ 221 w 302"/>
                <a:gd name="T19" fmla="*/ 154 h 155"/>
                <a:gd name="T20" fmla="*/ 224 w 302"/>
                <a:gd name="T21" fmla="*/ 140 h 155"/>
                <a:gd name="T22" fmla="*/ 233 w 302"/>
                <a:gd name="T23" fmla="*/ 136 h 155"/>
                <a:gd name="T24" fmla="*/ 236 w 302"/>
                <a:gd name="T25" fmla="*/ 121 h 155"/>
                <a:gd name="T26" fmla="*/ 240 w 302"/>
                <a:gd name="T27" fmla="*/ 120 h 155"/>
                <a:gd name="T28" fmla="*/ 246 w 302"/>
                <a:gd name="T29" fmla="*/ 141 h 155"/>
                <a:gd name="T30" fmla="*/ 261 w 302"/>
                <a:gd name="T31" fmla="*/ 136 h 155"/>
                <a:gd name="T32" fmla="*/ 264 w 302"/>
                <a:gd name="T33" fmla="*/ 127 h 155"/>
                <a:gd name="T34" fmla="*/ 282 w 302"/>
                <a:gd name="T35" fmla="*/ 118 h 155"/>
                <a:gd name="T36" fmla="*/ 293 w 302"/>
                <a:gd name="T37" fmla="*/ 115 h 155"/>
                <a:gd name="T38" fmla="*/ 301 w 302"/>
                <a:gd name="T39" fmla="*/ 122 h 155"/>
                <a:gd name="T40" fmla="*/ 299 w 302"/>
                <a:gd name="T41" fmla="*/ 101 h 155"/>
                <a:gd name="T42" fmla="*/ 284 w 302"/>
                <a:gd name="T43" fmla="*/ 76 h 155"/>
                <a:gd name="T44" fmla="*/ 275 w 302"/>
                <a:gd name="T45" fmla="*/ 72 h 155"/>
                <a:gd name="T46" fmla="*/ 266 w 302"/>
                <a:gd name="T47" fmla="*/ 72 h 155"/>
                <a:gd name="T48" fmla="*/ 268 w 302"/>
                <a:gd name="T49" fmla="*/ 78 h 155"/>
                <a:gd name="T50" fmla="*/ 273 w 302"/>
                <a:gd name="T51" fmla="*/ 78 h 155"/>
                <a:gd name="T52" fmla="*/ 280 w 302"/>
                <a:gd name="T53" fmla="*/ 78 h 155"/>
                <a:gd name="T54" fmla="*/ 288 w 302"/>
                <a:gd name="T55" fmla="*/ 86 h 155"/>
                <a:gd name="T56" fmla="*/ 291 w 302"/>
                <a:gd name="T57" fmla="*/ 96 h 155"/>
                <a:gd name="T58" fmla="*/ 286 w 302"/>
                <a:gd name="T59" fmla="*/ 105 h 155"/>
                <a:gd name="T60" fmla="*/ 263 w 302"/>
                <a:gd name="T61" fmla="*/ 115 h 155"/>
                <a:gd name="T62" fmla="*/ 250 w 302"/>
                <a:gd name="T63" fmla="*/ 110 h 155"/>
                <a:gd name="T64" fmla="*/ 244 w 302"/>
                <a:gd name="T65" fmla="*/ 96 h 155"/>
                <a:gd name="T66" fmla="*/ 233 w 302"/>
                <a:gd name="T67" fmla="*/ 94 h 155"/>
                <a:gd name="T68" fmla="*/ 234 w 302"/>
                <a:gd name="T69" fmla="*/ 85 h 155"/>
                <a:gd name="T70" fmla="*/ 223 w 302"/>
                <a:gd name="T71" fmla="*/ 71 h 155"/>
                <a:gd name="T72" fmla="*/ 206 w 302"/>
                <a:gd name="T73" fmla="*/ 64 h 155"/>
                <a:gd name="T74" fmla="*/ 205 w 302"/>
                <a:gd name="T75" fmla="*/ 72 h 155"/>
                <a:gd name="T76" fmla="*/ 195 w 302"/>
                <a:gd name="T77" fmla="*/ 68 h 155"/>
                <a:gd name="T78" fmla="*/ 191 w 302"/>
                <a:gd name="T79" fmla="*/ 59 h 155"/>
                <a:gd name="T80" fmla="*/ 194 w 302"/>
                <a:gd name="T81" fmla="*/ 50 h 155"/>
                <a:gd name="T82" fmla="*/ 204 w 302"/>
                <a:gd name="T83" fmla="*/ 43 h 155"/>
                <a:gd name="T84" fmla="*/ 200 w 302"/>
                <a:gd name="T85" fmla="*/ 36 h 155"/>
                <a:gd name="T86" fmla="*/ 213 w 302"/>
                <a:gd name="T87" fmla="*/ 26 h 155"/>
                <a:gd name="T88" fmla="*/ 200 w 302"/>
                <a:gd name="T89" fmla="*/ 15 h 155"/>
                <a:gd name="T90" fmla="*/ 194 w 302"/>
                <a:gd name="T91" fmla="*/ 0 h 155"/>
                <a:gd name="T92" fmla="*/ 166 w 302"/>
                <a:gd name="T93" fmla="*/ 22 h 155"/>
                <a:gd name="T94" fmla="*/ 65 w 302"/>
                <a:gd name="T95" fmla="*/ 48 h 155"/>
                <a:gd name="T96" fmla="*/ 0 w 302"/>
                <a:gd name="T97" fmla="*/ 62 h 155"/>
                <a:gd name="T98" fmla="*/ 0 w 302"/>
                <a:gd name="T99" fmla="*/ 62 h 1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2"/>
                <a:gd name="T151" fmla="*/ 0 h 155"/>
                <a:gd name="T152" fmla="*/ 302 w 302"/>
                <a:gd name="T153" fmla="*/ 155 h 1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2" h="155">
                  <a:moveTo>
                    <a:pt x="0" y="62"/>
                  </a:moveTo>
                  <a:lnTo>
                    <a:pt x="0" y="62"/>
                  </a:lnTo>
                  <a:lnTo>
                    <a:pt x="1" y="143"/>
                  </a:lnTo>
                  <a:lnTo>
                    <a:pt x="141" y="114"/>
                  </a:lnTo>
                  <a:lnTo>
                    <a:pt x="166" y="106"/>
                  </a:lnTo>
                  <a:lnTo>
                    <a:pt x="175" y="107"/>
                  </a:lnTo>
                  <a:lnTo>
                    <a:pt x="186" y="131"/>
                  </a:lnTo>
                  <a:lnTo>
                    <a:pt x="202" y="133"/>
                  </a:lnTo>
                  <a:lnTo>
                    <a:pt x="210" y="153"/>
                  </a:lnTo>
                  <a:lnTo>
                    <a:pt x="221" y="154"/>
                  </a:lnTo>
                  <a:lnTo>
                    <a:pt x="224" y="140"/>
                  </a:lnTo>
                  <a:lnTo>
                    <a:pt x="233" y="136"/>
                  </a:lnTo>
                  <a:lnTo>
                    <a:pt x="236" y="121"/>
                  </a:lnTo>
                  <a:lnTo>
                    <a:pt x="240" y="120"/>
                  </a:lnTo>
                  <a:lnTo>
                    <a:pt x="246" y="141"/>
                  </a:lnTo>
                  <a:lnTo>
                    <a:pt x="261" y="136"/>
                  </a:lnTo>
                  <a:lnTo>
                    <a:pt x="264" y="127"/>
                  </a:lnTo>
                  <a:lnTo>
                    <a:pt x="282" y="118"/>
                  </a:lnTo>
                  <a:lnTo>
                    <a:pt x="293" y="115"/>
                  </a:lnTo>
                  <a:lnTo>
                    <a:pt x="301" y="122"/>
                  </a:lnTo>
                  <a:lnTo>
                    <a:pt x="299" y="101"/>
                  </a:lnTo>
                  <a:lnTo>
                    <a:pt x="284" y="76"/>
                  </a:lnTo>
                  <a:lnTo>
                    <a:pt x="275" y="72"/>
                  </a:lnTo>
                  <a:lnTo>
                    <a:pt x="266" y="72"/>
                  </a:lnTo>
                  <a:lnTo>
                    <a:pt x="268" y="78"/>
                  </a:lnTo>
                  <a:lnTo>
                    <a:pt x="273" y="78"/>
                  </a:lnTo>
                  <a:lnTo>
                    <a:pt x="280" y="78"/>
                  </a:lnTo>
                  <a:lnTo>
                    <a:pt x="288" y="86"/>
                  </a:lnTo>
                  <a:lnTo>
                    <a:pt x="291" y="96"/>
                  </a:lnTo>
                  <a:lnTo>
                    <a:pt x="286" y="105"/>
                  </a:lnTo>
                  <a:lnTo>
                    <a:pt x="263" y="115"/>
                  </a:lnTo>
                  <a:lnTo>
                    <a:pt x="250" y="110"/>
                  </a:lnTo>
                  <a:lnTo>
                    <a:pt x="244" y="96"/>
                  </a:lnTo>
                  <a:lnTo>
                    <a:pt x="233" y="94"/>
                  </a:lnTo>
                  <a:lnTo>
                    <a:pt x="234" y="85"/>
                  </a:lnTo>
                  <a:lnTo>
                    <a:pt x="223" y="71"/>
                  </a:lnTo>
                  <a:lnTo>
                    <a:pt x="206" y="64"/>
                  </a:lnTo>
                  <a:lnTo>
                    <a:pt x="205" y="72"/>
                  </a:lnTo>
                  <a:lnTo>
                    <a:pt x="195" y="68"/>
                  </a:lnTo>
                  <a:lnTo>
                    <a:pt x="191" y="59"/>
                  </a:lnTo>
                  <a:lnTo>
                    <a:pt x="194" y="50"/>
                  </a:lnTo>
                  <a:lnTo>
                    <a:pt x="204" y="43"/>
                  </a:lnTo>
                  <a:lnTo>
                    <a:pt x="200" y="36"/>
                  </a:lnTo>
                  <a:lnTo>
                    <a:pt x="213" y="26"/>
                  </a:lnTo>
                  <a:lnTo>
                    <a:pt x="200" y="15"/>
                  </a:lnTo>
                  <a:lnTo>
                    <a:pt x="194" y="0"/>
                  </a:lnTo>
                  <a:lnTo>
                    <a:pt x="166" y="22"/>
                  </a:lnTo>
                  <a:lnTo>
                    <a:pt x="65" y="48"/>
                  </a:lnTo>
                  <a:lnTo>
                    <a:pt x="0" y="62"/>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3" name="Freeform 18"/>
            <p:cNvSpPr>
              <a:spLocks/>
            </p:cNvSpPr>
            <p:nvPr/>
          </p:nvSpPr>
          <p:spPr bwMode="auto">
            <a:xfrm>
              <a:off x="5202" y="1926"/>
              <a:ext cx="27" cy="24"/>
            </a:xfrm>
            <a:custGeom>
              <a:avLst/>
              <a:gdLst>
                <a:gd name="T0" fmla="*/ 0 w 27"/>
                <a:gd name="T1" fmla="*/ 23 h 24"/>
                <a:gd name="T2" fmla="*/ 0 w 27"/>
                <a:gd name="T3" fmla="*/ 23 h 24"/>
                <a:gd name="T4" fmla="*/ 11 w 27"/>
                <a:gd name="T5" fmla="*/ 0 h 24"/>
                <a:gd name="T6" fmla="*/ 26 w 27"/>
                <a:gd name="T7" fmla="*/ 10 h 24"/>
                <a:gd name="T8" fmla="*/ 0 w 27"/>
                <a:gd name="T9" fmla="*/ 23 h 24"/>
                <a:gd name="T10" fmla="*/ 0 w 27"/>
                <a:gd name="T11" fmla="*/ 23 h 24"/>
                <a:gd name="T12" fmla="*/ 0 60000 65536"/>
                <a:gd name="T13" fmla="*/ 0 60000 65536"/>
                <a:gd name="T14" fmla="*/ 0 60000 65536"/>
                <a:gd name="T15" fmla="*/ 0 60000 65536"/>
                <a:gd name="T16" fmla="*/ 0 60000 65536"/>
                <a:gd name="T17" fmla="*/ 0 60000 65536"/>
                <a:gd name="T18" fmla="*/ 0 w 27"/>
                <a:gd name="T19" fmla="*/ 0 h 24"/>
                <a:gd name="T20" fmla="*/ 27 w 2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7" h="24">
                  <a:moveTo>
                    <a:pt x="0" y="23"/>
                  </a:moveTo>
                  <a:lnTo>
                    <a:pt x="0" y="23"/>
                  </a:lnTo>
                  <a:lnTo>
                    <a:pt x="11" y="0"/>
                  </a:lnTo>
                  <a:lnTo>
                    <a:pt x="26" y="10"/>
                  </a:lnTo>
                  <a:lnTo>
                    <a:pt x="0" y="23"/>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4" name="Freeform 19"/>
            <p:cNvSpPr>
              <a:spLocks/>
            </p:cNvSpPr>
            <p:nvPr/>
          </p:nvSpPr>
          <p:spPr bwMode="auto">
            <a:xfrm>
              <a:off x="5252" y="1922"/>
              <a:ext cx="23" cy="18"/>
            </a:xfrm>
            <a:custGeom>
              <a:avLst/>
              <a:gdLst>
                <a:gd name="T0" fmla="*/ 0 w 23"/>
                <a:gd name="T1" fmla="*/ 17 h 18"/>
                <a:gd name="T2" fmla="*/ 0 w 23"/>
                <a:gd name="T3" fmla="*/ 17 h 18"/>
                <a:gd name="T4" fmla="*/ 12 w 23"/>
                <a:gd name="T5" fmla="*/ 0 h 18"/>
                <a:gd name="T6" fmla="*/ 22 w 23"/>
                <a:gd name="T7" fmla="*/ 14 h 18"/>
                <a:gd name="T8" fmla="*/ 0 w 23"/>
                <a:gd name="T9" fmla="*/ 17 h 18"/>
                <a:gd name="T10" fmla="*/ 0 w 23"/>
                <a:gd name="T11" fmla="*/ 17 h 18"/>
                <a:gd name="T12" fmla="*/ 0 60000 65536"/>
                <a:gd name="T13" fmla="*/ 0 60000 65536"/>
                <a:gd name="T14" fmla="*/ 0 60000 65536"/>
                <a:gd name="T15" fmla="*/ 0 60000 65536"/>
                <a:gd name="T16" fmla="*/ 0 60000 65536"/>
                <a:gd name="T17" fmla="*/ 0 60000 65536"/>
                <a:gd name="T18" fmla="*/ 0 w 23"/>
                <a:gd name="T19" fmla="*/ 0 h 18"/>
                <a:gd name="T20" fmla="*/ 23 w 2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3" h="18">
                  <a:moveTo>
                    <a:pt x="0" y="17"/>
                  </a:moveTo>
                  <a:lnTo>
                    <a:pt x="0" y="17"/>
                  </a:lnTo>
                  <a:lnTo>
                    <a:pt x="12" y="0"/>
                  </a:lnTo>
                  <a:lnTo>
                    <a:pt x="22" y="14"/>
                  </a:lnTo>
                  <a:lnTo>
                    <a:pt x="0" y="17"/>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14350" name="Freeform 20" descr=" The  map depicts States with Smoke-Free Air Laws effective September 30, 2014." title="State Smoke_Free Air Laws"/>
          <p:cNvSpPr>
            <a:spLocks/>
          </p:cNvSpPr>
          <p:nvPr/>
        </p:nvSpPr>
        <p:spPr bwMode="auto">
          <a:xfrm>
            <a:off x="4902200" y="3846512"/>
            <a:ext cx="447675" cy="803275"/>
          </a:xfrm>
          <a:custGeom>
            <a:avLst/>
            <a:gdLst>
              <a:gd name="T0" fmla="*/ 0 w 321"/>
              <a:gd name="T1" fmla="*/ 2147483647 h 557"/>
              <a:gd name="T2" fmla="*/ 0 w 321"/>
              <a:gd name="T3" fmla="*/ 2147483647 h 557"/>
              <a:gd name="T4" fmla="*/ 2147483647 w 321"/>
              <a:gd name="T5" fmla="*/ 2147483647 h 557"/>
              <a:gd name="T6" fmla="*/ 2147483647 w 321"/>
              <a:gd name="T7" fmla="*/ 2147483647 h 557"/>
              <a:gd name="T8" fmla="*/ 2147483647 w 321"/>
              <a:gd name="T9" fmla="*/ 2147483647 h 557"/>
              <a:gd name="T10" fmla="*/ 2147483647 w 321"/>
              <a:gd name="T11" fmla="*/ 2147483647 h 557"/>
              <a:gd name="T12" fmla="*/ 2147483647 w 321"/>
              <a:gd name="T13" fmla="*/ 2147483647 h 557"/>
              <a:gd name="T14" fmla="*/ 2147483647 w 321"/>
              <a:gd name="T15" fmla="*/ 2147483647 h 557"/>
              <a:gd name="T16" fmla="*/ 2147483647 w 321"/>
              <a:gd name="T17" fmla="*/ 2147483647 h 557"/>
              <a:gd name="T18" fmla="*/ 2147483647 w 321"/>
              <a:gd name="T19" fmla="*/ 2147483647 h 557"/>
              <a:gd name="T20" fmla="*/ 2147483647 w 321"/>
              <a:gd name="T21" fmla="*/ 2147483647 h 557"/>
              <a:gd name="T22" fmla="*/ 2147483647 w 321"/>
              <a:gd name="T23" fmla="*/ 2147483647 h 557"/>
              <a:gd name="T24" fmla="*/ 2147483647 w 321"/>
              <a:gd name="T25" fmla="*/ 2147483647 h 557"/>
              <a:gd name="T26" fmla="*/ 2147483647 w 321"/>
              <a:gd name="T27" fmla="*/ 0 h 557"/>
              <a:gd name="T28" fmla="*/ 2147483647 w 321"/>
              <a:gd name="T29" fmla="*/ 2147483647 h 557"/>
              <a:gd name="T30" fmla="*/ 2147483647 w 321"/>
              <a:gd name="T31" fmla="*/ 2147483647 h 557"/>
              <a:gd name="T32" fmla="*/ 2147483647 w 321"/>
              <a:gd name="T33" fmla="*/ 2147483647 h 557"/>
              <a:gd name="T34" fmla="*/ 2147483647 w 321"/>
              <a:gd name="T35" fmla="*/ 2147483647 h 557"/>
              <a:gd name="T36" fmla="*/ 2147483647 w 321"/>
              <a:gd name="T37" fmla="*/ 2147483647 h 557"/>
              <a:gd name="T38" fmla="*/ 2147483647 w 321"/>
              <a:gd name="T39" fmla="*/ 2147483647 h 557"/>
              <a:gd name="T40" fmla="*/ 2147483647 w 321"/>
              <a:gd name="T41" fmla="*/ 2147483647 h 557"/>
              <a:gd name="T42" fmla="*/ 2147483647 w 321"/>
              <a:gd name="T43" fmla="*/ 2147483647 h 557"/>
              <a:gd name="T44" fmla="*/ 2147483647 w 321"/>
              <a:gd name="T45" fmla="*/ 2147483647 h 557"/>
              <a:gd name="T46" fmla="*/ 2147483647 w 321"/>
              <a:gd name="T47" fmla="*/ 2147483647 h 557"/>
              <a:gd name="T48" fmla="*/ 2147483647 w 321"/>
              <a:gd name="T49" fmla="*/ 2147483647 h 557"/>
              <a:gd name="T50" fmla="*/ 2147483647 w 321"/>
              <a:gd name="T51" fmla="*/ 2147483647 h 557"/>
              <a:gd name="T52" fmla="*/ 2147483647 w 321"/>
              <a:gd name="T53" fmla="*/ 2147483647 h 557"/>
              <a:gd name="T54" fmla="*/ 2147483647 w 321"/>
              <a:gd name="T55" fmla="*/ 2147483647 h 557"/>
              <a:gd name="T56" fmla="*/ 2147483647 w 321"/>
              <a:gd name="T57" fmla="*/ 2147483647 h 557"/>
              <a:gd name="T58" fmla="*/ 0 w 321"/>
              <a:gd name="T59" fmla="*/ 2147483647 h 557"/>
              <a:gd name="T60" fmla="*/ 0 w 321"/>
              <a:gd name="T61" fmla="*/ 2147483647 h 5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1"/>
              <a:gd name="T94" fmla="*/ 0 h 557"/>
              <a:gd name="T95" fmla="*/ 321 w 321"/>
              <a:gd name="T96" fmla="*/ 557 h 5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1" h="557">
                <a:moveTo>
                  <a:pt x="0" y="471"/>
                </a:moveTo>
                <a:lnTo>
                  <a:pt x="0" y="471"/>
                </a:lnTo>
                <a:lnTo>
                  <a:pt x="1" y="451"/>
                </a:lnTo>
                <a:lnTo>
                  <a:pt x="21" y="387"/>
                </a:lnTo>
                <a:lnTo>
                  <a:pt x="53" y="346"/>
                </a:lnTo>
                <a:lnTo>
                  <a:pt x="43" y="333"/>
                </a:lnTo>
                <a:lnTo>
                  <a:pt x="46" y="292"/>
                </a:lnTo>
                <a:lnTo>
                  <a:pt x="30" y="245"/>
                </a:lnTo>
                <a:lnTo>
                  <a:pt x="24" y="182"/>
                </a:lnTo>
                <a:lnTo>
                  <a:pt x="48" y="115"/>
                </a:lnTo>
                <a:lnTo>
                  <a:pt x="81" y="66"/>
                </a:lnTo>
                <a:lnTo>
                  <a:pt x="80" y="54"/>
                </a:lnTo>
                <a:lnTo>
                  <a:pt x="105" y="12"/>
                </a:lnTo>
                <a:lnTo>
                  <a:pt x="299" y="0"/>
                </a:lnTo>
                <a:lnTo>
                  <a:pt x="307" y="10"/>
                </a:lnTo>
                <a:lnTo>
                  <a:pt x="299" y="356"/>
                </a:lnTo>
                <a:lnTo>
                  <a:pt x="320" y="523"/>
                </a:lnTo>
                <a:lnTo>
                  <a:pt x="311" y="530"/>
                </a:lnTo>
                <a:lnTo>
                  <a:pt x="299" y="523"/>
                </a:lnTo>
                <a:lnTo>
                  <a:pt x="284" y="530"/>
                </a:lnTo>
                <a:lnTo>
                  <a:pt x="270" y="521"/>
                </a:lnTo>
                <a:lnTo>
                  <a:pt x="269" y="526"/>
                </a:lnTo>
                <a:lnTo>
                  <a:pt x="254" y="528"/>
                </a:lnTo>
                <a:lnTo>
                  <a:pt x="234" y="538"/>
                </a:lnTo>
                <a:lnTo>
                  <a:pt x="227" y="534"/>
                </a:lnTo>
                <a:lnTo>
                  <a:pt x="217" y="552"/>
                </a:lnTo>
                <a:lnTo>
                  <a:pt x="208" y="556"/>
                </a:lnTo>
                <a:lnTo>
                  <a:pt x="176" y="502"/>
                </a:lnTo>
                <a:lnTo>
                  <a:pt x="182" y="465"/>
                </a:lnTo>
                <a:lnTo>
                  <a:pt x="0" y="471"/>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51" name="Freeform 21" descr="The  map depicts State Smoke-Free Air Laws Effective September 30, 2014.&#10;&#10;" title="State Smoke-Free Air Laws"/>
          <p:cNvSpPr>
            <a:spLocks/>
          </p:cNvSpPr>
          <p:nvPr/>
        </p:nvSpPr>
        <p:spPr bwMode="auto">
          <a:xfrm>
            <a:off x="7132638" y="2343150"/>
            <a:ext cx="93662" cy="130175"/>
          </a:xfrm>
          <a:custGeom>
            <a:avLst/>
            <a:gdLst>
              <a:gd name="T0" fmla="*/ 0 w 70"/>
              <a:gd name="T1" fmla="*/ 2147483647 h 89"/>
              <a:gd name="T2" fmla="*/ 0 w 70"/>
              <a:gd name="T3" fmla="*/ 2147483647 h 89"/>
              <a:gd name="T4" fmla="*/ 2147483647 w 70"/>
              <a:gd name="T5" fmla="*/ 2147483647 h 89"/>
              <a:gd name="T6" fmla="*/ 2147483647 w 70"/>
              <a:gd name="T7" fmla="*/ 2147483647 h 89"/>
              <a:gd name="T8" fmla="*/ 2147483647 w 70"/>
              <a:gd name="T9" fmla="*/ 2147483647 h 89"/>
              <a:gd name="T10" fmla="*/ 2147483647 w 70"/>
              <a:gd name="T11" fmla="*/ 2147483647 h 89"/>
              <a:gd name="T12" fmla="*/ 2147483647 w 70"/>
              <a:gd name="T13" fmla="*/ 2147483647 h 89"/>
              <a:gd name="T14" fmla="*/ 2147483647 w 70"/>
              <a:gd name="T15" fmla="*/ 2147483647 h 89"/>
              <a:gd name="T16" fmla="*/ 2147483647 w 70"/>
              <a:gd name="T17" fmla="*/ 2147483647 h 89"/>
              <a:gd name="T18" fmla="*/ 2147483647 w 70"/>
              <a:gd name="T19" fmla="*/ 2147483647 h 89"/>
              <a:gd name="T20" fmla="*/ 2147483647 w 70"/>
              <a:gd name="T21" fmla="*/ 2147483647 h 89"/>
              <a:gd name="T22" fmla="*/ 2147483647 w 70"/>
              <a:gd name="T23" fmla="*/ 2147483647 h 89"/>
              <a:gd name="T24" fmla="*/ 2147483647 w 70"/>
              <a:gd name="T25" fmla="*/ 2147483647 h 89"/>
              <a:gd name="T26" fmla="*/ 2147483647 w 70"/>
              <a:gd name="T27" fmla="*/ 2147483647 h 89"/>
              <a:gd name="T28" fmla="*/ 2147483647 w 70"/>
              <a:gd name="T29" fmla="*/ 0 h 89"/>
              <a:gd name="T30" fmla="*/ 0 w 70"/>
              <a:gd name="T31" fmla="*/ 2147483647 h 89"/>
              <a:gd name="T32" fmla="*/ 0 w 70"/>
              <a:gd name="T33" fmla="*/ 214748364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89"/>
              <a:gd name="T53" fmla="*/ 70 w 70"/>
              <a:gd name="T54" fmla="*/ 89 h 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89">
                <a:moveTo>
                  <a:pt x="0" y="8"/>
                </a:moveTo>
                <a:lnTo>
                  <a:pt x="0" y="8"/>
                </a:lnTo>
                <a:lnTo>
                  <a:pt x="14" y="83"/>
                </a:lnTo>
                <a:lnTo>
                  <a:pt x="17" y="88"/>
                </a:lnTo>
                <a:lnTo>
                  <a:pt x="45" y="71"/>
                </a:lnTo>
                <a:lnTo>
                  <a:pt x="41" y="49"/>
                </a:lnTo>
                <a:lnTo>
                  <a:pt x="46" y="37"/>
                </a:lnTo>
                <a:lnTo>
                  <a:pt x="51" y="47"/>
                </a:lnTo>
                <a:lnTo>
                  <a:pt x="54" y="62"/>
                </a:lnTo>
                <a:lnTo>
                  <a:pt x="61" y="61"/>
                </a:lnTo>
                <a:lnTo>
                  <a:pt x="69" y="47"/>
                </a:lnTo>
                <a:lnTo>
                  <a:pt x="61" y="27"/>
                </a:lnTo>
                <a:lnTo>
                  <a:pt x="45" y="25"/>
                </a:lnTo>
                <a:lnTo>
                  <a:pt x="34" y="1"/>
                </a:lnTo>
                <a:lnTo>
                  <a:pt x="25" y="0"/>
                </a:lnTo>
                <a:lnTo>
                  <a:pt x="0" y="8"/>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52" name="Freeform 22" descr="This is the state of Texas shown on a map of the United States.  The map is a representation of State Smoke-Free Air Laws that became effective September 30, 2014.&#10;" title="State Smoke-Free Air Laws"/>
          <p:cNvSpPr>
            <a:spLocks/>
          </p:cNvSpPr>
          <p:nvPr/>
        </p:nvSpPr>
        <p:spPr bwMode="auto">
          <a:xfrm>
            <a:off x="2889250" y="3590925"/>
            <a:ext cx="1755775" cy="1770062"/>
          </a:xfrm>
          <a:custGeom>
            <a:avLst/>
            <a:gdLst>
              <a:gd name="T0" fmla="*/ 0 w 1262"/>
              <a:gd name="T1" fmla="*/ 2147483647 h 1224"/>
              <a:gd name="T2" fmla="*/ 2147483647 w 1262"/>
              <a:gd name="T3" fmla="*/ 0 h 1224"/>
              <a:gd name="T4" fmla="*/ 2147483647 w 1262"/>
              <a:gd name="T5" fmla="*/ 2147483647 h 1224"/>
              <a:gd name="T6" fmla="*/ 2147483647 w 1262"/>
              <a:gd name="T7" fmla="*/ 2147483647 h 1224"/>
              <a:gd name="T8" fmla="*/ 2147483647 w 1262"/>
              <a:gd name="T9" fmla="*/ 2147483647 h 1224"/>
              <a:gd name="T10" fmla="*/ 2147483647 w 1262"/>
              <a:gd name="T11" fmla="*/ 2147483647 h 1224"/>
              <a:gd name="T12" fmla="*/ 2147483647 w 1262"/>
              <a:gd name="T13" fmla="*/ 2147483647 h 1224"/>
              <a:gd name="T14" fmla="*/ 2147483647 w 1262"/>
              <a:gd name="T15" fmla="*/ 2147483647 h 1224"/>
              <a:gd name="T16" fmla="*/ 2147483647 w 1262"/>
              <a:gd name="T17" fmla="*/ 2147483647 h 1224"/>
              <a:gd name="T18" fmla="*/ 2147483647 w 1262"/>
              <a:gd name="T19" fmla="*/ 2147483647 h 1224"/>
              <a:gd name="T20" fmla="*/ 2147483647 w 1262"/>
              <a:gd name="T21" fmla="*/ 2147483647 h 1224"/>
              <a:gd name="T22" fmla="*/ 2147483647 w 1262"/>
              <a:gd name="T23" fmla="*/ 2147483647 h 1224"/>
              <a:gd name="T24" fmla="*/ 2147483647 w 1262"/>
              <a:gd name="T25" fmla="*/ 2147483647 h 1224"/>
              <a:gd name="T26" fmla="*/ 2147483647 w 1262"/>
              <a:gd name="T27" fmla="*/ 2147483647 h 1224"/>
              <a:gd name="T28" fmla="*/ 2147483647 w 1262"/>
              <a:gd name="T29" fmla="*/ 2147483647 h 1224"/>
              <a:gd name="T30" fmla="*/ 2147483647 w 1262"/>
              <a:gd name="T31" fmla="*/ 2147483647 h 1224"/>
              <a:gd name="T32" fmla="*/ 2147483647 w 1262"/>
              <a:gd name="T33" fmla="*/ 2147483647 h 1224"/>
              <a:gd name="T34" fmla="*/ 2147483647 w 1262"/>
              <a:gd name="T35" fmla="*/ 2147483647 h 1224"/>
              <a:gd name="T36" fmla="*/ 2147483647 w 1262"/>
              <a:gd name="T37" fmla="*/ 2147483647 h 1224"/>
              <a:gd name="T38" fmla="*/ 2147483647 w 1262"/>
              <a:gd name="T39" fmla="*/ 2147483647 h 1224"/>
              <a:gd name="T40" fmla="*/ 2147483647 w 1262"/>
              <a:gd name="T41" fmla="*/ 2147483647 h 1224"/>
              <a:gd name="T42" fmla="*/ 2147483647 w 1262"/>
              <a:gd name="T43" fmla="*/ 2147483647 h 1224"/>
              <a:gd name="T44" fmla="*/ 2147483647 w 1262"/>
              <a:gd name="T45" fmla="*/ 2147483647 h 1224"/>
              <a:gd name="T46" fmla="*/ 2147483647 w 1262"/>
              <a:gd name="T47" fmla="*/ 2147483647 h 1224"/>
              <a:gd name="T48" fmla="*/ 2147483647 w 1262"/>
              <a:gd name="T49" fmla="*/ 2147483647 h 1224"/>
              <a:gd name="T50" fmla="*/ 2147483647 w 1262"/>
              <a:gd name="T51" fmla="*/ 2147483647 h 1224"/>
              <a:gd name="T52" fmla="*/ 2147483647 w 1262"/>
              <a:gd name="T53" fmla="*/ 2147483647 h 1224"/>
              <a:gd name="T54" fmla="*/ 2147483647 w 1262"/>
              <a:gd name="T55" fmla="*/ 2147483647 h 1224"/>
              <a:gd name="T56" fmla="*/ 2147483647 w 1262"/>
              <a:gd name="T57" fmla="*/ 2147483647 h 1224"/>
              <a:gd name="T58" fmla="*/ 2147483647 w 1262"/>
              <a:gd name="T59" fmla="*/ 2147483647 h 1224"/>
              <a:gd name="T60" fmla="*/ 2147483647 w 1262"/>
              <a:gd name="T61" fmla="*/ 2147483647 h 1224"/>
              <a:gd name="T62" fmla="*/ 2147483647 w 1262"/>
              <a:gd name="T63" fmla="*/ 2147483647 h 1224"/>
              <a:gd name="T64" fmla="*/ 2147483647 w 1262"/>
              <a:gd name="T65" fmla="*/ 2147483647 h 1224"/>
              <a:gd name="T66" fmla="*/ 2147483647 w 1262"/>
              <a:gd name="T67" fmla="*/ 2147483647 h 1224"/>
              <a:gd name="T68" fmla="*/ 2147483647 w 1262"/>
              <a:gd name="T69" fmla="*/ 2147483647 h 1224"/>
              <a:gd name="T70" fmla="*/ 2147483647 w 1262"/>
              <a:gd name="T71" fmla="*/ 2147483647 h 1224"/>
              <a:gd name="T72" fmla="*/ 2147483647 w 1262"/>
              <a:gd name="T73" fmla="*/ 2147483647 h 1224"/>
              <a:gd name="T74" fmla="*/ 2147483647 w 1262"/>
              <a:gd name="T75" fmla="*/ 2147483647 h 1224"/>
              <a:gd name="T76" fmla="*/ 2147483647 w 1262"/>
              <a:gd name="T77" fmla="*/ 2147483647 h 1224"/>
              <a:gd name="T78" fmla="*/ 2147483647 w 1262"/>
              <a:gd name="T79" fmla="*/ 2147483647 h 1224"/>
              <a:gd name="T80" fmla="*/ 2147483647 w 1262"/>
              <a:gd name="T81" fmla="*/ 2147483647 h 1224"/>
              <a:gd name="T82" fmla="*/ 2147483647 w 1262"/>
              <a:gd name="T83" fmla="*/ 2147483647 h 1224"/>
              <a:gd name="T84" fmla="*/ 2147483647 w 1262"/>
              <a:gd name="T85" fmla="*/ 2147483647 h 12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62"/>
              <a:gd name="T130" fmla="*/ 0 h 1224"/>
              <a:gd name="T131" fmla="*/ 1262 w 1262"/>
              <a:gd name="T132" fmla="*/ 1224 h 12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62" h="1224">
                <a:moveTo>
                  <a:pt x="7" y="502"/>
                </a:moveTo>
                <a:lnTo>
                  <a:pt x="7" y="502"/>
                </a:lnTo>
                <a:lnTo>
                  <a:pt x="0" y="479"/>
                </a:lnTo>
                <a:lnTo>
                  <a:pt x="25" y="480"/>
                </a:lnTo>
                <a:lnTo>
                  <a:pt x="343" y="512"/>
                </a:lnTo>
                <a:lnTo>
                  <a:pt x="389" y="0"/>
                </a:lnTo>
                <a:lnTo>
                  <a:pt x="661" y="16"/>
                </a:lnTo>
                <a:lnTo>
                  <a:pt x="653" y="236"/>
                </a:lnTo>
                <a:lnTo>
                  <a:pt x="679" y="258"/>
                </a:lnTo>
                <a:lnTo>
                  <a:pt x="706" y="259"/>
                </a:lnTo>
                <a:lnTo>
                  <a:pt x="712" y="251"/>
                </a:lnTo>
                <a:lnTo>
                  <a:pt x="725" y="264"/>
                </a:lnTo>
                <a:lnTo>
                  <a:pt x="725" y="279"/>
                </a:lnTo>
                <a:lnTo>
                  <a:pt x="748" y="282"/>
                </a:lnTo>
                <a:lnTo>
                  <a:pt x="767" y="290"/>
                </a:lnTo>
                <a:lnTo>
                  <a:pt x="780" y="286"/>
                </a:lnTo>
                <a:lnTo>
                  <a:pt x="796" y="295"/>
                </a:lnTo>
                <a:lnTo>
                  <a:pt x="800" y="288"/>
                </a:lnTo>
                <a:lnTo>
                  <a:pt x="825" y="290"/>
                </a:lnTo>
                <a:lnTo>
                  <a:pt x="839" y="317"/>
                </a:lnTo>
                <a:lnTo>
                  <a:pt x="849" y="327"/>
                </a:lnTo>
                <a:lnTo>
                  <a:pt x="864" y="310"/>
                </a:lnTo>
                <a:lnTo>
                  <a:pt x="893" y="333"/>
                </a:lnTo>
                <a:lnTo>
                  <a:pt x="911" y="321"/>
                </a:lnTo>
                <a:lnTo>
                  <a:pt x="916" y="342"/>
                </a:lnTo>
                <a:lnTo>
                  <a:pt x="919" y="327"/>
                </a:lnTo>
                <a:lnTo>
                  <a:pt x="937" y="314"/>
                </a:lnTo>
                <a:lnTo>
                  <a:pt x="942" y="328"/>
                </a:lnTo>
                <a:lnTo>
                  <a:pt x="968" y="323"/>
                </a:lnTo>
                <a:lnTo>
                  <a:pt x="987" y="341"/>
                </a:lnTo>
                <a:lnTo>
                  <a:pt x="1037" y="325"/>
                </a:lnTo>
                <a:lnTo>
                  <a:pt x="1087" y="321"/>
                </a:lnTo>
                <a:lnTo>
                  <a:pt x="1103" y="313"/>
                </a:lnTo>
                <a:lnTo>
                  <a:pt x="1142" y="340"/>
                </a:lnTo>
                <a:lnTo>
                  <a:pt x="1166" y="348"/>
                </a:lnTo>
                <a:lnTo>
                  <a:pt x="1176" y="359"/>
                </a:lnTo>
                <a:lnTo>
                  <a:pt x="1207" y="359"/>
                </a:lnTo>
                <a:lnTo>
                  <a:pt x="1209" y="420"/>
                </a:lnTo>
                <a:lnTo>
                  <a:pt x="1214" y="540"/>
                </a:lnTo>
                <a:lnTo>
                  <a:pt x="1229" y="554"/>
                </a:lnTo>
                <a:lnTo>
                  <a:pt x="1233" y="585"/>
                </a:lnTo>
                <a:lnTo>
                  <a:pt x="1261" y="628"/>
                </a:lnTo>
                <a:lnTo>
                  <a:pt x="1260" y="664"/>
                </a:lnTo>
                <a:lnTo>
                  <a:pt x="1244" y="698"/>
                </a:lnTo>
                <a:lnTo>
                  <a:pt x="1245" y="718"/>
                </a:lnTo>
                <a:lnTo>
                  <a:pt x="1250" y="737"/>
                </a:lnTo>
                <a:lnTo>
                  <a:pt x="1248" y="756"/>
                </a:lnTo>
                <a:lnTo>
                  <a:pt x="1238" y="770"/>
                </a:lnTo>
                <a:lnTo>
                  <a:pt x="1226" y="785"/>
                </a:lnTo>
                <a:lnTo>
                  <a:pt x="1234" y="794"/>
                </a:lnTo>
                <a:lnTo>
                  <a:pt x="1184" y="811"/>
                </a:lnTo>
                <a:lnTo>
                  <a:pt x="1143" y="834"/>
                </a:lnTo>
                <a:lnTo>
                  <a:pt x="1168" y="815"/>
                </a:lnTo>
                <a:lnTo>
                  <a:pt x="1142" y="815"/>
                </a:lnTo>
                <a:lnTo>
                  <a:pt x="1149" y="784"/>
                </a:lnTo>
                <a:lnTo>
                  <a:pt x="1127" y="802"/>
                </a:lnTo>
                <a:lnTo>
                  <a:pt x="1117" y="796"/>
                </a:lnTo>
                <a:lnTo>
                  <a:pt x="1118" y="817"/>
                </a:lnTo>
                <a:lnTo>
                  <a:pt x="1126" y="821"/>
                </a:lnTo>
                <a:lnTo>
                  <a:pt x="1128" y="840"/>
                </a:lnTo>
                <a:lnTo>
                  <a:pt x="1114" y="854"/>
                </a:lnTo>
                <a:lnTo>
                  <a:pt x="1103" y="853"/>
                </a:lnTo>
                <a:lnTo>
                  <a:pt x="1101" y="875"/>
                </a:lnTo>
                <a:lnTo>
                  <a:pt x="983" y="946"/>
                </a:lnTo>
                <a:lnTo>
                  <a:pt x="986" y="939"/>
                </a:lnTo>
                <a:lnTo>
                  <a:pt x="1039" y="905"/>
                </a:lnTo>
                <a:lnTo>
                  <a:pt x="998" y="926"/>
                </a:lnTo>
                <a:lnTo>
                  <a:pt x="1000" y="906"/>
                </a:lnTo>
                <a:lnTo>
                  <a:pt x="989" y="917"/>
                </a:lnTo>
                <a:lnTo>
                  <a:pt x="977" y="910"/>
                </a:lnTo>
                <a:lnTo>
                  <a:pt x="971" y="926"/>
                </a:lnTo>
                <a:lnTo>
                  <a:pt x="954" y="910"/>
                </a:lnTo>
                <a:lnTo>
                  <a:pt x="955" y="925"/>
                </a:lnTo>
                <a:lnTo>
                  <a:pt x="977" y="940"/>
                </a:lnTo>
                <a:lnTo>
                  <a:pt x="952" y="954"/>
                </a:lnTo>
                <a:lnTo>
                  <a:pt x="941" y="935"/>
                </a:lnTo>
                <a:lnTo>
                  <a:pt x="932" y="983"/>
                </a:lnTo>
                <a:lnTo>
                  <a:pt x="921" y="964"/>
                </a:lnTo>
                <a:lnTo>
                  <a:pt x="899" y="971"/>
                </a:lnTo>
                <a:lnTo>
                  <a:pt x="894" y="984"/>
                </a:lnTo>
                <a:lnTo>
                  <a:pt x="905" y="1004"/>
                </a:lnTo>
                <a:lnTo>
                  <a:pt x="863" y="1007"/>
                </a:lnTo>
                <a:lnTo>
                  <a:pt x="878" y="1010"/>
                </a:lnTo>
                <a:lnTo>
                  <a:pt x="879" y="1031"/>
                </a:lnTo>
                <a:lnTo>
                  <a:pt x="888" y="1026"/>
                </a:lnTo>
                <a:lnTo>
                  <a:pt x="883" y="1041"/>
                </a:lnTo>
                <a:lnTo>
                  <a:pt x="865" y="1071"/>
                </a:lnTo>
                <a:lnTo>
                  <a:pt x="866" y="1056"/>
                </a:lnTo>
                <a:lnTo>
                  <a:pt x="854" y="1069"/>
                </a:lnTo>
                <a:lnTo>
                  <a:pt x="837" y="1051"/>
                </a:lnTo>
                <a:lnTo>
                  <a:pt x="841" y="1073"/>
                </a:lnTo>
                <a:lnTo>
                  <a:pt x="873" y="1076"/>
                </a:lnTo>
                <a:lnTo>
                  <a:pt x="859" y="1107"/>
                </a:lnTo>
                <a:lnTo>
                  <a:pt x="870" y="1169"/>
                </a:lnTo>
                <a:lnTo>
                  <a:pt x="898" y="1221"/>
                </a:lnTo>
                <a:lnTo>
                  <a:pt x="863" y="1223"/>
                </a:lnTo>
                <a:lnTo>
                  <a:pt x="826" y="1208"/>
                </a:lnTo>
                <a:lnTo>
                  <a:pt x="796" y="1209"/>
                </a:lnTo>
                <a:lnTo>
                  <a:pt x="753" y="1184"/>
                </a:lnTo>
                <a:lnTo>
                  <a:pt x="701" y="1165"/>
                </a:lnTo>
                <a:lnTo>
                  <a:pt x="696" y="1145"/>
                </a:lnTo>
                <a:lnTo>
                  <a:pt x="684" y="1115"/>
                </a:lnTo>
                <a:lnTo>
                  <a:pt x="667" y="1094"/>
                </a:lnTo>
                <a:lnTo>
                  <a:pt x="669" y="1071"/>
                </a:lnTo>
                <a:lnTo>
                  <a:pt x="660" y="1063"/>
                </a:lnTo>
                <a:lnTo>
                  <a:pt x="660" y="1031"/>
                </a:lnTo>
                <a:lnTo>
                  <a:pt x="630" y="1007"/>
                </a:lnTo>
                <a:lnTo>
                  <a:pt x="598" y="959"/>
                </a:lnTo>
                <a:lnTo>
                  <a:pt x="543" y="838"/>
                </a:lnTo>
                <a:lnTo>
                  <a:pt x="501" y="806"/>
                </a:lnTo>
                <a:lnTo>
                  <a:pt x="489" y="777"/>
                </a:lnTo>
                <a:lnTo>
                  <a:pt x="453" y="773"/>
                </a:lnTo>
                <a:lnTo>
                  <a:pt x="423" y="770"/>
                </a:lnTo>
                <a:lnTo>
                  <a:pt x="397" y="757"/>
                </a:lnTo>
                <a:lnTo>
                  <a:pt x="389" y="770"/>
                </a:lnTo>
                <a:lnTo>
                  <a:pt x="362" y="770"/>
                </a:lnTo>
                <a:lnTo>
                  <a:pt x="337" y="828"/>
                </a:lnTo>
                <a:lnTo>
                  <a:pt x="310" y="852"/>
                </a:lnTo>
                <a:lnTo>
                  <a:pt x="293" y="851"/>
                </a:lnTo>
                <a:lnTo>
                  <a:pt x="246" y="814"/>
                </a:lnTo>
                <a:lnTo>
                  <a:pt x="226" y="809"/>
                </a:lnTo>
                <a:lnTo>
                  <a:pt x="179" y="767"/>
                </a:lnTo>
                <a:lnTo>
                  <a:pt x="167" y="733"/>
                </a:lnTo>
                <a:lnTo>
                  <a:pt x="167" y="698"/>
                </a:lnTo>
                <a:lnTo>
                  <a:pt x="145" y="651"/>
                </a:lnTo>
                <a:lnTo>
                  <a:pt x="106" y="619"/>
                </a:lnTo>
                <a:lnTo>
                  <a:pt x="53" y="553"/>
                </a:lnTo>
                <a:lnTo>
                  <a:pt x="35" y="543"/>
                </a:lnTo>
                <a:lnTo>
                  <a:pt x="22" y="508"/>
                </a:lnTo>
                <a:lnTo>
                  <a:pt x="7" y="502"/>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53" name="Freeform 23" descr="This is the state of Arkansas on a map of the United States.  The  map depicts States with Smoke-Free Air Laws effective September 30, 2014." title="state smoke-free air laws"/>
          <p:cNvSpPr>
            <a:spLocks/>
          </p:cNvSpPr>
          <p:nvPr/>
        </p:nvSpPr>
        <p:spPr bwMode="auto">
          <a:xfrm>
            <a:off x="4479925" y="3606800"/>
            <a:ext cx="644525" cy="595312"/>
          </a:xfrm>
          <a:custGeom>
            <a:avLst/>
            <a:gdLst>
              <a:gd name="T0" fmla="*/ 0 w 456"/>
              <a:gd name="T1" fmla="*/ 2147483647 h 411"/>
              <a:gd name="T2" fmla="*/ 0 w 456"/>
              <a:gd name="T3" fmla="*/ 2147483647 h 411"/>
              <a:gd name="T4" fmla="*/ 2147483647 w 456"/>
              <a:gd name="T5" fmla="*/ 2147483647 h 411"/>
              <a:gd name="T6" fmla="*/ 2147483647 w 456"/>
              <a:gd name="T7" fmla="*/ 2147483647 h 411"/>
              <a:gd name="T8" fmla="*/ 2147483647 w 456"/>
              <a:gd name="T9" fmla="*/ 2147483647 h 411"/>
              <a:gd name="T10" fmla="*/ 2147483647 w 456"/>
              <a:gd name="T11" fmla="*/ 2147483647 h 411"/>
              <a:gd name="T12" fmla="*/ 2147483647 w 456"/>
              <a:gd name="T13" fmla="*/ 2147483647 h 411"/>
              <a:gd name="T14" fmla="*/ 2147483647 w 456"/>
              <a:gd name="T15" fmla="*/ 2147483647 h 411"/>
              <a:gd name="T16" fmla="*/ 2147483647 w 456"/>
              <a:gd name="T17" fmla="*/ 2147483647 h 411"/>
              <a:gd name="T18" fmla="*/ 2147483647 w 456"/>
              <a:gd name="T19" fmla="*/ 2147483647 h 411"/>
              <a:gd name="T20" fmla="*/ 2147483647 w 456"/>
              <a:gd name="T21" fmla="*/ 2147483647 h 411"/>
              <a:gd name="T22" fmla="*/ 2147483647 w 456"/>
              <a:gd name="T23" fmla="*/ 2147483647 h 411"/>
              <a:gd name="T24" fmla="*/ 2147483647 w 456"/>
              <a:gd name="T25" fmla="*/ 2147483647 h 411"/>
              <a:gd name="T26" fmla="*/ 2147483647 w 456"/>
              <a:gd name="T27" fmla="*/ 2147483647 h 411"/>
              <a:gd name="T28" fmla="*/ 2147483647 w 456"/>
              <a:gd name="T29" fmla="*/ 2147483647 h 411"/>
              <a:gd name="T30" fmla="*/ 2147483647 w 456"/>
              <a:gd name="T31" fmla="*/ 2147483647 h 411"/>
              <a:gd name="T32" fmla="*/ 2147483647 w 456"/>
              <a:gd name="T33" fmla="*/ 2147483647 h 411"/>
              <a:gd name="T34" fmla="*/ 2147483647 w 456"/>
              <a:gd name="T35" fmla="*/ 2147483647 h 411"/>
              <a:gd name="T36" fmla="*/ 2147483647 w 456"/>
              <a:gd name="T37" fmla="*/ 2147483647 h 411"/>
              <a:gd name="T38" fmla="*/ 2147483647 w 456"/>
              <a:gd name="T39" fmla="*/ 2147483647 h 411"/>
              <a:gd name="T40" fmla="*/ 2147483647 w 456"/>
              <a:gd name="T41" fmla="*/ 0 h 411"/>
              <a:gd name="T42" fmla="*/ 0 w 456"/>
              <a:gd name="T43" fmla="*/ 2147483647 h 411"/>
              <a:gd name="T44" fmla="*/ 0 w 456"/>
              <a:gd name="T45" fmla="*/ 2147483647 h 4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6"/>
              <a:gd name="T70" fmla="*/ 0 h 411"/>
              <a:gd name="T71" fmla="*/ 456 w 456"/>
              <a:gd name="T72" fmla="*/ 411 h 4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6" h="411">
                <a:moveTo>
                  <a:pt x="0" y="13"/>
                </a:moveTo>
                <a:lnTo>
                  <a:pt x="0" y="13"/>
                </a:lnTo>
                <a:lnTo>
                  <a:pt x="18" y="139"/>
                </a:lnTo>
                <a:lnTo>
                  <a:pt x="15" y="338"/>
                </a:lnTo>
                <a:lnTo>
                  <a:pt x="25" y="349"/>
                </a:lnTo>
                <a:lnTo>
                  <a:pt x="56" y="349"/>
                </a:lnTo>
                <a:lnTo>
                  <a:pt x="58" y="410"/>
                </a:lnTo>
                <a:lnTo>
                  <a:pt x="328" y="406"/>
                </a:lnTo>
                <a:lnTo>
                  <a:pt x="322" y="343"/>
                </a:lnTo>
                <a:lnTo>
                  <a:pt x="346" y="276"/>
                </a:lnTo>
                <a:lnTo>
                  <a:pt x="379" y="227"/>
                </a:lnTo>
                <a:lnTo>
                  <a:pt x="378" y="215"/>
                </a:lnTo>
                <a:lnTo>
                  <a:pt x="403" y="173"/>
                </a:lnTo>
                <a:lnTo>
                  <a:pt x="416" y="127"/>
                </a:lnTo>
                <a:lnTo>
                  <a:pt x="411" y="123"/>
                </a:lnTo>
                <a:lnTo>
                  <a:pt x="433" y="104"/>
                </a:lnTo>
                <a:lnTo>
                  <a:pt x="455" y="63"/>
                </a:lnTo>
                <a:lnTo>
                  <a:pt x="448" y="55"/>
                </a:lnTo>
                <a:lnTo>
                  <a:pt x="387" y="58"/>
                </a:lnTo>
                <a:lnTo>
                  <a:pt x="404" y="35"/>
                </a:lnTo>
                <a:lnTo>
                  <a:pt x="398" y="0"/>
                </a:lnTo>
                <a:lnTo>
                  <a:pt x="0" y="13"/>
                </a:lnTo>
              </a:path>
            </a:pathLst>
          </a:custGeom>
          <a:solidFill>
            <a:srgbClr val="89CCFF"/>
          </a:solidFill>
          <a:ln w="6350">
            <a:solidFill>
              <a:schemeClr val="accent6">
                <a:lumMod val="50000"/>
              </a:schemeClr>
            </a:solidFill>
            <a:round/>
            <a:headEnd/>
            <a:tailEnd/>
          </a:ln>
        </p:spPr>
        <p:txBody>
          <a:bodyPr lIns="0" tIns="0" rIns="0" bIns="0"/>
          <a:lstStyle/>
          <a:p>
            <a:pPr>
              <a:defRPr/>
            </a:pPr>
            <a:endParaRPr lang="en-US" dirty="0"/>
          </a:p>
        </p:txBody>
      </p:sp>
      <p:sp>
        <p:nvSpPr>
          <p:cNvPr id="14354" name="Freeform 24" descr="This is the state of Louisana shown on a map of the United States.  The map is a representation of State Smoke-Free Air Laws that became effective September 30, 2014.&#10;" title="State Smoke-Free Air Laws"/>
          <p:cNvSpPr>
            <a:spLocks/>
          </p:cNvSpPr>
          <p:nvPr/>
        </p:nvSpPr>
        <p:spPr bwMode="auto">
          <a:xfrm>
            <a:off x="4573588" y="4194175"/>
            <a:ext cx="701675" cy="649287"/>
          </a:xfrm>
          <a:custGeom>
            <a:avLst/>
            <a:gdLst>
              <a:gd name="T0" fmla="*/ 0 w 507"/>
              <a:gd name="T1" fmla="*/ 2147483647 h 449"/>
              <a:gd name="T2" fmla="*/ 2147483647 w 507"/>
              <a:gd name="T3" fmla="*/ 2147483647 h 449"/>
              <a:gd name="T4" fmla="*/ 2147483647 w 507"/>
              <a:gd name="T5" fmla="*/ 2147483647 h 449"/>
              <a:gd name="T6" fmla="*/ 2147483647 w 507"/>
              <a:gd name="T7" fmla="*/ 2147483647 h 449"/>
              <a:gd name="T8" fmla="*/ 2147483647 w 507"/>
              <a:gd name="T9" fmla="*/ 2147483647 h 449"/>
              <a:gd name="T10" fmla="*/ 2147483647 w 507"/>
              <a:gd name="T11" fmla="*/ 2147483647 h 449"/>
              <a:gd name="T12" fmla="*/ 2147483647 w 507"/>
              <a:gd name="T13" fmla="*/ 2147483647 h 449"/>
              <a:gd name="T14" fmla="*/ 2147483647 w 507"/>
              <a:gd name="T15" fmla="*/ 2147483647 h 449"/>
              <a:gd name="T16" fmla="*/ 2147483647 w 507"/>
              <a:gd name="T17" fmla="*/ 2147483647 h 449"/>
              <a:gd name="T18" fmla="*/ 2147483647 w 507"/>
              <a:gd name="T19" fmla="*/ 2147483647 h 449"/>
              <a:gd name="T20" fmla="*/ 2147483647 w 507"/>
              <a:gd name="T21" fmla="*/ 2147483647 h 449"/>
              <a:gd name="T22" fmla="*/ 2147483647 w 507"/>
              <a:gd name="T23" fmla="*/ 2147483647 h 449"/>
              <a:gd name="T24" fmla="*/ 2147483647 w 507"/>
              <a:gd name="T25" fmla="*/ 2147483647 h 449"/>
              <a:gd name="T26" fmla="*/ 2147483647 w 507"/>
              <a:gd name="T27" fmla="*/ 2147483647 h 449"/>
              <a:gd name="T28" fmla="*/ 2147483647 w 507"/>
              <a:gd name="T29" fmla="*/ 2147483647 h 449"/>
              <a:gd name="T30" fmla="*/ 2147483647 w 507"/>
              <a:gd name="T31" fmla="*/ 2147483647 h 449"/>
              <a:gd name="T32" fmla="*/ 2147483647 w 507"/>
              <a:gd name="T33" fmla="*/ 2147483647 h 449"/>
              <a:gd name="T34" fmla="*/ 2147483647 w 507"/>
              <a:gd name="T35" fmla="*/ 2147483647 h 449"/>
              <a:gd name="T36" fmla="*/ 2147483647 w 507"/>
              <a:gd name="T37" fmla="*/ 2147483647 h 449"/>
              <a:gd name="T38" fmla="*/ 2147483647 w 507"/>
              <a:gd name="T39" fmla="*/ 2147483647 h 449"/>
              <a:gd name="T40" fmla="*/ 2147483647 w 507"/>
              <a:gd name="T41" fmla="*/ 2147483647 h 449"/>
              <a:gd name="T42" fmla="*/ 2147483647 w 507"/>
              <a:gd name="T43" fmla="*/ 2147483647 h 449"/>
              <a:gd name="T44" fmla="*/ 2147483647 w 507"/>
              <a:gd name="T45" fmla="*/ 2147483647 h 449"/>
              <a:gd name="T46" fmla="*/ 2147483647 w 507"/>
              <a:gd name="T47" fmla="*/ 2147483647 h 449"/>
              <a:gd name="T48" fmla="*/ 2147483647 w 507"/>
              <a:gd name="T49" fmla="*/ 2147483647 h 449"/>
              <a:gd name="T50" fmla="*/ 2147483647 w 507"/>
              <a:gd name="T51" fmla="*/ 2147483647 h 449"/>
              <a:gd name="T52" fmla="*/ 2147483647 w 507"/>
              <a:gd name="T53" fmla="*/ 2147483647 h 449"/>
              <a:gd name="T54" fmla="*/ 2147483647 w 507"/>
              <a:gd name="T55" fmla="*/ 2147483647 h 449"/>
              <a:gd name="T56" fmla="*/ 2147483647 w 507"/>
              <a:gd name="T57" fmla="*/ 2147483647 h 449"/>
              <a:gd name="T58" fmla="*/ 2147483647 w 507"/>
              <a:gd name="T59" fmla="*/ 2147483647 h 449"/>
              <a:gd name="T60" fmla="*/ 2147483647 w 507"/>
              <a:gd name="T61" fmla="*/ 2147483647 h 449"/>
              <a:gd name="T62" fmla="*/ 2147483647 w 507"/>
              <a:gd name="T63" fmla="*/ 2147483647 h 449"/>
              <a:gd name="T64" fmla="*/ 2147483647 w 507"/>
              <a:gd name="T65" fmla="*/ 2147483647 h 449"/>
              <a:gd name="T66" fmla="*/ 2147483647 w 507"/>
              <a:gd name="T67" fmla="*/ 2147483647 h 449"/>
              <a:gd name="T68" fmla="*/ 2147483647 w 507"/>
              <a:gd name="T69" fmla="*/ 2147483647 h 449"/>
              <a:gd name="T70" fmla="*/ 2147483647 w 507"/>
              <a:gd name="T71" fmla="*/ 2147483647 h 449"/>
              <a:gd name="T72" fmla="*/ 2147483647 w 507"/>
              <a:gd name="T73" fmla="*/ 2147483647 h 449"/>
              <a:gd name="T74" fmla="*/ 2147483647 w 507"/>
              <a:gd name="T75" fmla="*/ 2147483647 h 449"/>
              <a:gd name="T76" fmla="*/ 2147483647 w 507"/>
              <a:gd name="T77" fmla="*/ 2147483647 h 449"/>
              <a:gd name="T78" fmla="*/ 2147483647 w 507"/>
              <a:gd name="T79" fmla="*/ 2147483647 h 449"/>
              <a:gd name="T80" fmla="*/ 2147483647 w 507"/>
              <a:gd name="T81" fmla="*/ 2147483647 h 449"/>
              <a:gd name="T82" fmla="*/ 2147483647 w 507"/>
              <a:gd name="T83" fmla="*/ 2147483647 h 449"/>
              <a:gd name="T84" fmla="*/ 2147483647 w 507"/>
              <a:gd name="T85" fmla="*/ 2147483647 h 449"/>
              <a:gd name="T86" fmla="*/ 2147483647 w 507"/>
              <a:gd name="T87" fmla="*/ 2147483647 h 449"/>
              <a:gd name="T88" fmla="*/ 2147483647 w 507"/>
              <a:gd name="T89" fmla="*/ 2147483647 h 449"/>
              <a:gd name="T90" fmla="*/ 2147483647 w 507"/>
              <a:gd name="T91" fmla="*/ 2147483647 h 449"/>
              <a:gd name="T92" fmla="*/ 0 w 507"/>
              <a:gd name="T93" fmla="*/ 2147483647 h 4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7"/>
              <a:gd name="T142" fmla="*/ 0 h 449"/>
              <a:gd name="T143" fmla="*/ 507 w 507"/>
              <a:gd name="T144" fmla="*/ 449 h 4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7" h="449">
                <a:moveTo>
                  <a:pt x="0" y="4"/>
                </a:moveTo>
                <a:lnTo>
                  <a:pt x="0" y="4"/>
                </a:lnTo>
                <a:lnTo>
                  <a:pt x="5" y="124"/>
                </a:lnTo>
                <a:lnTo>
                  <a:pt x="20" y="138"/>
                </a:lnTo>
                <a:lnTo>
                  <a:pt x="24" y="169"/>
                </a:lnTo>
                <a:lnTo>
                  <a:pt x="52" y="212"/>
                </a:lnTo>
                <a:lnTo>
                  <a:pt x="51" y="248"/>
                </a:lnTo>
                <a:lnTo>
                  <a:pt x="35" y="282"/>
                </a:lnTo>
                <a:lnTo>
                  <a:pt x="36" y="302"/>
                </a:lnTo>
                <a:lnTo>
                  <a:pt x="41" y="321"/>
                </a:lnTo>
                <a:lnTo>
                  <a:pt x="39" y="340"/>
                </a:lnTo>
                <a:lnTo>
                  <a:pt x="29" y="354"/>
                </a:lnTo>
                <a:lnTo>
                  <a:pt x="17" y="369"/>
                </a:lnTo>
                <a:lnTo>
                  <a:pt x="25" y="378"/>
                </a:lnTo>
                <a:lnTo>
                  <a:pt x="94" y="370"/>
                </a:lnTo>
                <a:lnTo>
                  <a:pt x="148" y="393"/>
                </a:lnTo>
                <a:lnTo>
                  <a:pt x="200" y="390"/>
                </a:lnTo>
                <a:lnTo>
                  <a:pt x="195" y="374"/>
                </a:lnTo>
                <a:lnTo>
                  <a:pt x="211" y="361"/>
                </a:lnTo>
                <a:lnTo>
                  <a:pt x="248" y="369"/>
                </a:lnTo>
                <a:lnTo>
                  <a:pt x="254" y="395"/>
                </a:lnTo>
                <a:lnTo>
                  <a:pt x="264" y="391"/>
                </a:lnTo>
                <a:lnTo>
                  <a:pt x="280" y="397"/>
                </a:lnTo>
                <a:lnTo>
                  <a:pt x="295" y="413"/>
                </a:lnTo>
                <a:lnTo>
                  <a:pt x="299" y="428"/>
                </a:lnTo>
                <a:lnTo>
                  <a:pt x="315" y="430"/>
                </a:lnTo>
                <a:lnTo>
                  <a:pt x="329" y="440"/>
                </a:lnTo>
                <a:lnTo>
                  <a:pt x="341" y="436"/>
                </a:lnTo>
                <a:lnTo>
                  <a:pt x="353" y="424"/>
                </a:lnTo>
                <a:lnTo>
                  <a:pt x="351" y="413"/>
                </a:lnTo>
                <a:lnTo>
                  <a:pt x="367" y="427"/>
                </a:lnTo>
                <a:lnTo>
                  <a:pt x="374" y="415"/>
                </a:lnTo>
                <a:lnTo>
                  <a:pt x="386" y="438"/>
                </a:lnTo>
                <a:lnTo>
                  <a:pt x="403" y="427"/>
                </a:lnTo>
                <a:lnTo>
                  <a:pt x="408" y="420"/>
                </a:lnTo>
                <a:lnTo>
                  <a:pt x="403" y="413"/>
                </a:lnTo>
                <a:lnTo>
                  <a:pt x="404" y="393"/>
                </a:lnTo>
                <a:lnTo>
                  <a:pt x="408" y="393"/>
                </a:lnTo>
                <a:lnTo>
                  <a:pt x="422" y="395"/>
                </a:lnTo>
                <a:lnTo>
                  <a:pt x="426" y="409"/>
                </a:lnTo>
                <a:lnTo>
                  <a:pt x="442" y="408"/>
                </a:lnTo>
                <a:lnTo>
                  <a:pt x="456" y="417"/>
                </a:lnTo>
                <a:lnTo>
                  <a:pt x="460" y="415"/>
                </a:lnTo>
                <a:lnTo>
                  <a:pt x="465" y="426"/>
                </a:lnTo>
                <a:lnTo>
                  <a:pt x="476" y="431"/>
                </a:lnTo>
                <a:lnTo>
                  <a:pt x="470" y="448"/>
                </a:lnTo>
                <a:lnTo>
                  <a:pt x="484" y="432"/>
                </a:lnTo>
                <a:lnTo>
                  <a:pt x="494" y="442"/>
                </a:lnTo>
                <a:lnTo>
                  <a:pt x="494" y="430"/>
                </a:lnTo>
                <a:lnTo>
                  <a:pt x="506" y="427"/>
                </a:lnTo>
                <a:lnTo>
                  <a:pt x="506" y="419"/>
                </a:lnTo>
                <a:lnTo>
                  <a:pt x="494" y="417"/>
                </a:lnTo>
                <a:lnTo>
                  <a:pt x="486" y="409"/>
                </a:lnTo>
                <a:lnTo>
                  <a:pt x="474" y="410"/>
                </a:lnTo>
                <a:lnTo>
                  <a:pt x="469" y="399"/>
                </a:lnTo>
                <a:lnTo>
                  <a:pt x="456" y="399"/>
                </a:lnTo>
                <a:lnTo>
                  <a:pt x="444" y="376"/>
                </a:lnTo>
                <a:lnTo>
                  <a:pt x="451" y="371"/>
                </a:lnTo>
                <a:lnTo>
                  <a:pt x="462" y="365"/>
                </a:lnTo>
                <a:lnTo>
                  <a:pt x="464" y="354"/>
                </a:lnTo>
                <a:lnTo>
                  <a:pt x="473" y="352"/>
                </a:lnTo>
                <a:lnTo>
                  <a:pt x="486" y="339"/>
                </a:lnTo>
                <a:lnTo>
                  <a:pt x="482" y="335"/>
                </a:lnTo>
                <a:lnTo>
                  <a:pt x="482" y="312"/>
                </a:lnTo>
                <a:lnTo>
                  <a:pt x="467" y="323"/>
                </a:lnTo>
                <a:lnTo>
                  <a:pt x="452" y="326"/>
                </a:lnTo>
                <a:lnTo>
                  <a:pt x="440" y="345"/>
                </a:lnTo>
                <a:lnTo>
                  <a:pt x="419" y="335"/>
                </a:lnTo>
                <a:lnTo>
                  <a:pt x="422" y="327"/>
                </a:lnTo>
                <a:lnTo>
                  <a:pt x="431" y="323"/>
                </a:lnTo>
                <a:lnTo>
                  <a:pt x="432" y="327"/>
                </a:lnTo>
                <a:lnTo>
                  <a:pt x="438" y="315"/>
                </a:lnTo>
                <a:lnTo>
                  <a:pt x="429" y="319"/>
                </a:lnTo>
                <a:lnTo>
                  <a:pt x="426" y="314"/>
                </a:lnTo>
                <a:lnTo>
                  <a:pt x="424" y="320"/>
                </a:lnTo>
                <a:lnTo>
                  <a:pt x="414" y="315"/>
                </a:lnTo>
                <a:lnTo>
                  <a:pt x="406" y="327"/>
                </a:lnTo>
                <a:lnTo>
                  <a:pt x="390" y="331"/>
                </a:lnTo>
                <a:lnTo>
                  <a:pt x="361" y="323"/>
                </a:lnTo>
                <a:lnTo>
                  <a:pt x="360" y="316"/>
                </a:lnTo>
                <a:lnTo>
                  <a:pt x="377" y="292"/>
                </a:lnTo>
                <a:lnTo>
                  <a:pt x="393" y="292"/>
                </a:lnTo>
                <a:lnTo>
                  <a:pt x="405" y="303"/>
                </a:lnTo>
                <a:lnTo>
                  <a:pt x="448" y="311"/>
                </a:lnTo>
                <a:lnTo>
                  <a:pt x="416" y="257"/>
                </a:lnTo>
                <a:lnTo>
                  <a:pt x="422" y="220"/>
                </a:lnTo>
                <a:lnTo>
                  <a:pt x="240" y="226"/>
                </a:lnTo>
                <a:lnTo>
                  <a:pt x="241" y="206"/>
                </a:lnTo>
                <a:lnTo>
                  <a:pt x="261" y="142"/>
                </a:lnTo>
                <a:lnTo>
                  <a:pt x="293" y="101"/>
                </a:lnTo>
                <a:lnTo>
                  <a:pt x="283" y="88"/>
                </a:lnTo>
                <a:lnTo>
                  <a:pt x="286" y="47"/>
                </a:lnTo>
                <a:lnTo>
                  <a:pt x="270" y="0"/>
                </a:lnTo>
                <a:lnTo>
                  <a:pt x="0" y="4"/>
                </a:lnTo>
              </a:path>
            </a:pathLst>
          </a:custGeom>
          <a:solidFill>
            <a:srgbClr val="558EC7"/>
          </a:solidFill>
          <a:ln w="6350">
            <a:solidFill>
              <a:schemeClr val="accent6">
                <a:lumMod val="50000"/>
              </a:schemeClr>
            </a:solidFill>
            <a:round/>
            <a:headEnd/>
            <a:tailEnd/>
          </a:ln>
        </p:spPr>
        <p:txBody>
          <a:bodyPr lIns="0" tIns="0" rIns="0" bIns="0"/>
          <a:lstStyle/>
          <a:p>
            <a:pPr>
              <a:defRPr/>
            </a:pPr>
            <a:endParaRPr lang="en-US" dirty="0"/>
          </a:p>
        </p:txBody>
      </p:sp>
      <p:sp>
        <p:nvSpPr>
          <p:cNvPr id="14355" name="Freeform 25" descr=" The  map depicts States with Smoke-Free Air Laws effective September 30, 2014." title="state smoke-free air laws"/>
          <p:cNvSpPr>
            <a:spLocks/>
          </p:cNvSpPr>
          <p:nvPr/>
        </p:nvSpPr>
        <p:spPr bwMode="auto">
          <a:xfrm>
            <a:off x="3390900" y="2001837"/>
            <a:ext cx="884238" cy="649288"/>
          </a:xfrm>
          <a:custGeom>
            <a:avLst/>
            <a:gdLst>
              <a:gd name="T0" fmla="*/ 0 w 634"/>
              <a:gd name="T1" fmla="*/ 2147483647 h 427"/>
              <a:gd name="T2" fmla="*/ 0 w 634"/>
              <a:gd name="T3" fmla="*/ 2147483647 h 427"/>
              <a:gd name="T4" fmla="*/ 2147483647 w 634"/>
              <a:gd name="T5" fmla="*/ 2147483647 h 427"/>
              <a:gd name="T6" fmla="*/ 2147483647 w 634"/>
              <a:gd name="T7" fmla="*/ 0 h 427"/>
              <a:gd name="T8" fmla="*/ 2147483647 w 634"/>
              <a:gd name="T9" fmla="*/ 2147483647 h 427"/>
              <a:gd name="T10" fmla="*/ 2147483647 w 634"/>
              <a:gd name="T11" fmla="*/ 2147483647 h 427"/>
              <a:gd name="T12" fmla="*/ 2147483647 w 634"/>
              <a:gd name="T13" fmla="*/ 2147483647 h 427"/>
              <a:gd name="T14" fmla="*/ 2147483647 w 634"/>
              <a:gd name="T15" fmla="*/ 2147483647 h 427"/>
              <a:gd name="T16" fmla="*/ 2147483647 w 634"/>
              <a:gd name="T17" fmla="*/ 2147483647 h 427"/>
              <a:gd name="T18" fmla="*/ 2147483647 w 634"/>
              <a:gd name="T19" fmla="*/ 2147483647 h 427"/>
              <a:gd name="T20" fmla="*/ 2147483647 w 634"/>
              <a:gd name="T21" fmla="*/ 2147483647 h 427"/>
              <a:gd name="T22" fmla="*/ 2147483647 w 634"/>
              <a:gd name="T23" fmla="*/ 2147483647 h 427"/>
              <a:gd name="T24" fmla="*/ 2147483647 w 634"/>
              <a:gd name="T25" fmla="*/ 2147483647 h 427"/>
              <a:gd name="T26" fmla="*/ 2147483647 w 634"/>
              <a:gd name="T27" fmla="*/ 2147483647 h 427"/>
              <a:gd name="T28" fmla="*/ 2147483647 w 634"/>
              <a:gd name="T29" fmla="*/ 2147483647 h 427"/>
              <a:gd name="T30" fmla="*/ 2147483647 w 634"/>
              <a:gd name="T31" fmla="*/ 2147483647 h 427"/>
              <a:gd name="T32" fmla="*/ 2147483647 w 634"/>
              <a:gd name="T33" fmla="*/ 2147483647 h 427"/>
              <a:gd name="T34" fmla="*/ 2147483647 w 634"/>
              <a:gd name="T35" fmla="*/ 2147483647 h 427"/>
              <a:gd name="T36" fmla="*/ 2147483647 w 634"/>
              <a:gd name="T37" fmla="*/ 2147483647 h 427"/>
              <a:gd name="T38" fmla="*/ 2147483647 w 634"/>
              <a:gd name="T39" fmla="*/ 2147483647 h 427"/>
              <a:gd name="T40" fmla="*/ 0 w 634"/>
              <a:gd name="T41" fmla="*/ 2147483647 h 427"/>
              <a:gd name="T42" fmla="*/ 0 w 634"/>
              <a:gd name="T43" fmla="*/ 2147483647 h 4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427"/>
              <a:gd name="T68" fmla="*/ 634 w 634"/>
              <a:gd name="T69" fmla="*/ 427 h 4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427">
                <a:moveTo>
                  <a:pt x="0" y="334"/>
                </a:moveTo>
                <a:lnTo>
                  <a:pt x="0" y="334"/>
                </a:lnTo>
                <a:lnTo>
                  <a:pt x="21" y="106"/>
                </a:lnTo>
                <a:lnTo>
                  <a:pt x="30" y="0"/>
                </a:lnTo>
                <a:lnTo>
                  <a:pt x="312" y="21"/>
                </a:lnTo>
                <a:lnTo>
                  <a:pt x="625" y="31"/>
                </a:lnTo>
                <a:lnTo>
                  <a:pt x="604" y="71"/>
                </a:lnTo>
                <a:lnTo>
                  <a:pt x="633" y="101"/>
                </a:lnTo>
                <a:lnTo>
                  <a:pt x="632" y="310"/>
                </a:lnTo>
                <a:lnTo>
                  <a:pt x="620" y="308"/>
                </a:lnTo>
                <a:lnTo>
                  <a:pt x="621" y="336"/>
                </a:lnTo>
                <a:lnTo>
                  <a:pt x="631" y="357"/>
                </a:lnTo>
                <a:lnTo>
                  <a:pt x="625" y="377"/>
                </a:lnTo>
                <a:lnTo>
                  <a:pt x="630" y="426"/>
                </a:lnTo>
                <a:lnTo>
                  <a:pt x="616" y="423"/>
                </a:lnTo>
                <a:lnTo>
                  <a:pt x="602" y="402"/>
                </a:lnTo>
                <a:lnTo>
                  <a:pt x="570" y="389"/>
                </a:lnTo>
                <a:lnTo>
                  <a:pt x="545" y="383"/>
                </a:lnTo>
                <a:lnTo>
                  <a:pt x="490" y="385"/>
                </a:lnTo>
                <a:lnTo>
                  <a:pt x="459" y="362"/>
                </a:lnTo>
                <a:lnTo>
                  <a:pt x="0" y="334"/>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56" name="Freeform 35" descr="The  map depicts state smoke-free air laws effective September 30, 2014.&#10;&#10;" title="Smoke-Free Air Laws for States"/>
          <p:cNvSpPr>
            <a:spLocks/>
          </p:cNvSpPr>
          <p:nvPr/>
        </p:nvSpPr>
        <p:spPr bwMode="auto">
          <a:xfrm>
            <a:off x="6934200" y="2355850"/>
            <a:ext cx="215900" cy="215900"/>
          </a:xfrm>
          <a:custGeom>
            <a:avLst/>
            <a:gdLst>
              <a:gd name="T0" fmla="*/ 0 w 155"/>
              <a:gd name="T1" fmla="*/ 2147483647 h 148"/>
              <a:gd name="T2" fmla="*/ 0 w 155"/>
              <a:gd name="T3" fmla="*/ 2147483647 h 148"/>
              <a:gd name="T4" fmla="*/ 2147483647 w 155"/>
              <a:gd name="T5" fmla="*/ 2147483647 h 148"/>
              <a:gd name="T6" fmla="*/ 2147483647 w 155"/>
              <a:gd name="T7" fmla="*/ 2147483647 h 148"/>
              <a:gd name="T8" fmla="*/ 2147483647 w 155"/>
              <a:gd name="T9" fmla="*/ 2147483647 h 148"/>
              <a:gd name="T10" fmla="*/ 2147483647 w 155"/>
              <a:gd name="T11" fmla="*/ 2147483647 h 148"/>
              <a:gd name="T12" fmla="*/ 2147483647 w 155"/>
              <a:gd name="T13" fmla="*/ 2147483647 h 148"/>
              <a:gd name="T14" fmla="*/ 2147483647 w 155"/>
              <a:gd name="T15" fmla="*/ 2147483647 h 148"/>
              <a:gd name="T16" fmla="*/ 2147483647 w 155"/>
              <a:gd name="T17" fmla="*/ 2147483647 h 148"/>
              <a:gd name="T18" fmla="*/ 2147483647 w 155"/>
              <a:gd name="T19" fmla="*/ 2147483647 h 148"/>
              <a:gd name="T20" fmla="*/ 2147483647 w 155"/>
              <a:gd name="T21" fmla="*/ 2147483647 h 148"/>
              <a:gd name="T22" fmla="*/ 2147483647 w 155"/>
              <a:gd name="T23" fmla="*/ 2147483647 h 148"/>
              <a:gd name="T24" fmla="*/ 2147483647 w 155"/>
              <a:gd name="T25" fmla="*/ 2147483647 h 148"/>
              <a:gd name="T26" fmla="*/ 2147483647 w 155"/>
              <a:gd name="T27" fmla="*/ 2147483647 h 148"/>
              <a:gd name="T28" fmla="*/ 2147483647 w 155"/>
              <a:gd name="T29" fmla="*/ 2147483647 h 148"/>
              <a:gd name="T30" fmla="*/ 2147483647 w 155"/>
              <a:gd name="T31" fmla="*/ 2147483647 h 148"/>
              <a:gd name="T32" fmla="*/ 2147483647 w 155"/>
              <a:gd name="T33" fmla="*/ 0 h 148"/>
              <a:gd name="T34" fmla="*/ 0 w 155"/>
              <a:gd name="T35" fmla="*/ 2147483647 h 148"/>
              <a:gd name="T36" fmla="*/ 0 w 155"/>
              <a:gd name="T37" fmla="*/ 2147483647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148"/>
              <a:gd name="T59" fmla="*/ 155 w 155"/>
              <a:gd name="T60" fmla="*/ 148 h 1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148">
                <a:moveTo>
                  <a:pt x="0" y="29"/>
                </a:moveTo>
                <a:lnTo>
                  <a:pt x="0" y="29"/>
                </a:lnTo>
                <a:lnTo>
                  <a:pt x="12" y="107"/>
                </a:lnTo>
                <a:lnTo>
                  <a:pt x="12" y="147"/>
                </a:lnTo>
                <a:lnTo>
                  <a:pt x="24" y="143"/>
                </a:lnTo>
                <a:lnTo>
                  <a:pt x="32" y="133"/>
                </a:lnTo>
                <a:lnTo>
                  <a:pt x="54" y="123"/>
                </a:lnTo>
                <a:lnTo>
                  <a:pt x="64" y="103"/>
                </a:lnTo>
                <a:lnTo>
                  <a:pt x="70" y="107"/>
                </a:lnTo>
                <a:lnTo>
                  <a:pt x="88" y="99"/>
                </a:lnTo>
                <a:lnTo>
                  <a:pt x="112" y="95"/>
                </a:lnTo>
                <a:lnTo>
                  <a:pt x="112" y="87"/>
                </a:lnTo>
                <a:lnTo>
                  <a:pt x="119" y="92"/>
                </a:lnTo>
                <a:lnTo>
                  <a:pt x="126" y="85"/>
                </a:lnTo>
                <a:lnTo>
                  <a:pt x="139" y="82"/>
                </a:lnTo>
                <a:lnTo>
                  <a:pt x="154" y="75"/>
                </a:lnTo>
                <a:lnTo>
                  <a:pt x="140" y="0"/>
                </a:lnTo>
                <a:lnTo>
                  <a:pt x="0" y="29"/>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57" name="Freeform 36" descr="The  map depicts States with Smoke-Free Air Laws effective September 30, 2014." title="State smoke-free air laws"/>
          <p:cNvSpPr>
            <a:spLocks/>
          </p:cNvSpPr>
          <p:nvPr/>
        </p:nvSpPr>
        <p:spPr bwMode="auto">
          <a:xfrm>
            <a:off x="6750050" y="2811462"/>
            <a:ext cx="133350" cy="230188"/>
          </a:xfrm>
          <a:custGeom>
            <a:avLst/>
            <a:gdLst>
              <a:gd name="T0" fmla="*/ 0 w 96"/>
              <a:gd name="T1" fmla="*/ 2147483647 h 157"/>
              <a:gd name="T2" fmla="*/ 0 w 96"/>
              <a:gd name="T3" fmla="*/ 2147483647 h 157"/>
              <a:gd name="T4" fmla="*/ 2147483647 w 96"/>
              <a:gd name="T5" fmla="*/ 0 h 157"/>
              <a:gd name="T6" fmla="*/ 2147483647 w 96"/>
              <a:gd name="T7" fmla="*/ 0 h 157"/>
              <a:gd name="T8" fmla="*/ 2147483647 w 96"/>
              <a:gd name="T9" fmla="*/ 2147483647 h 157"/>
              <a:gd name="T10" fmla="*/ 2147483647 w 96"/>
              <a:gd name="T11" fmla="*/ 2147483647 h 157"/>
              <a:gd name="T12" fmla="*/ 2147483647 w 96"/>
              <a:gd name="T13" fmla="*/ 2147483647 h 157"/>
              <a:gd name="T14" fmla="*/ 2147483647 w 96"/>
              <a:gd name="T15" fmla="*/ 2147483647 h 157"/>
              <a:gd name="T16" fmla="*/ 2147483647 w 96"/>
              <a:gd name="T17" fmla="*/ 2147483647 h 157"/>
              <a:gd name="T18" fmla="*/ 2147483647 w 96"/>
              <a:gd name="T19" fmla="*/ 2147483647 h 157"/>
              <a:gd name="T20" fmla="*/ 2147483647 w 96"/>
              <a:gd name="T21" fmla="*/ 2147483647 h 157"/>
              <a:gd name="T22" fmla="*/ 2147483647 w 96"/>
              <a:gd name="T23" fmla="*/ 2147483647 h 157"/>
              <a:gd name="T24" fmla="*/ 2147483647 w 96"/>
              <a:gd name="T25" fmla="*/ 2147483647 h 157"/>
              <a:gd name="T26" fmla="*/ 2147483647 w 96"/>
              <a:gd name="T27" fmla="*/ 2147483647 h 157"/>
              <a:gd name="T28" fmla="*/ 2147483647 w 96"/>
              <a:gd name="T29" fmla="*/ 2147483647 h 157"/>
              <a:gd name="T30" fmla="*/ 2147483647 w 96"/>
              <a:gd name="T31" fmla="*/ 2147483647 h 157"/>
              <a:gd name="T32" fmla="*/ 2147483647 w 96"/>
              <a:gd name="T33" fmla="*/ 2147483647 h 157"/>
              <a:gd name="T34" fmla="*/ 2147483647 w 96"/>
              <a:gd name="T35" fmla="*/ 2147483647 h 157"/>
              <a:gd name="T36" fmla="*/ 2147483647 w 96"/>
              <a:gd name="T37" fmla="*/ 2147483647 h 157"/>
              <a:gd name="T38" fmla="*/ 2147483647 w 96"/>
              <a:gd name="T39" fmla="*/ 2147483647 h 157"/>
              <a:gd name="T40" fmla="*/ 0 w 96"/>
              <a:gd name="T41" fmla="*/ 2147483647 h 157"/>
              <a:gd name="T42" fmla="*/ 0 w 96"/>
              <a:gd name="T43" fmla="*/ 2147483647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157"/>
              <a:gd name="T68" fmla="*/ 96 w 9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157">
                <a:moveTo>
                  <a:pt x="0" y="16"/>
                </a:moveTo>
                <a:lnTo>
                  <a:pt x="0" y="16"/>
                </a:lnTo>
                <a:lnTo>
                  <a:pt x="12" y="0"/>
                </a:lnTo>
                <a:lnTo>
                  <a:pt x="31" y="0"/>
                </a:lnTo>
                <a:lnTo>
                  <a:pt x="24" y="16"/>
                </a:lnTo>
                <a:lnTo>
                  <a:pt x="20" y="22"/>
                </a:lnTo>
                <a:lnTo>
                  <a:pt x="23" y="40"/>
                </a:lnTo>
                <a:lnTo>
                  <a:pt x="33" y="51"/>
                </a:lnTo>
                <a:lnTo>
                  <a:pt x="47" y="64"/>
                </a:lnTo>
                <a:lnTo>
                  <a:pt x="51" y="82"/>
                </a:lnTo>
                <a:lnTo>
                  <a:pt x="60" y="95"/>
                </a:lnTo>
                <a:lnTo>
                  <a:pt x="69" y="105"/>
                </a:lnTo>
                <a:lnTo>
                  <a:pt x="84" y="110"/>
                </a:lnTo>
                <a:lnTo>
                  <a:pt x="91" y="124"/>
                </a:lnTo>
                <a:lnTo>
                  <a:pt x="78" y="136"/>
                </a:lnTo>
                <a:lnTo>
                  <a:pt x="91" y="133"/>
                </a:lnTo>
                <a:lnTo>
                  <a:pt x="95" y="146"/>
                </a:lnTo>
                <a:lnTo>
                  <a:pt x="70" y="150"/>
                </a:lnTo>
                <a:lnTo>
                  <a:pt x="38" y="156"/>
                </a:lnTo>
                <a:lnTo>
                  <a:pt x="35" y="146"/>
                </a:lnTo>
                <a:lnTo>
                  <a:pt x="0" y="16"/>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58" name="Freeform 37" descr="This is the state of Georgia on a map of the United States.  The map depicts States with Smoke-Free Air Laws effective September 30, 2014." title="State Smoke-Free Air Laws"/>
          <p:cNvSpPr>
            <a:spLocks/>
          </p:cNvSpPr>
          <p:nvPr/>
        </p:nvSpPr>
        <p:spPr bwMode="auto">
          <a:xfrm>
            <a:off x="5656263" y="3771900"/>
            <a:ext cx="681037" cy="735012"/>
          </a:xfrm>
          <a:custGeom>
            <a:avLst/>
            <a:gdLst>
              <a:gd name="T0" fmla="*/ 0 w 491"/>
              <a:gd name="T1" fmla="*/ 2147483647 h 510"/>
              <a:gd name="T2" fmla="*/ 0 w 491"/>
              <a:gd name="T3" fmla="*/ 2147483647 h 510"/>
              <a:gd name="T4" fmla="*/ 2147483647 w 491"/>
              <a:gd name="T5" fmla="*/ 2147483647 h 510"/>
              <a:gd name="T6" fmla="*/ 2147483647 w 491"/>
              <a:gd name="T7" fmla="*/ 2147483647 h 510"/>
              <a:gd name="T8" fmla="*/ 2147483647 w 491"/>
              <a:gd name="T9" fmla="*/ 2147483647 h 510"/>
              <a:gd name="T10" fmla="*/ 2147483647 w 491"/>
              <a:gd name="T11" fmla="*/ 2147483647 h 510"/>
              <a:gd name="T12" fmla="*/ 2147483647 w 491"/>
              <a:gd name="T13" fmla="*/ 2147483647 h 510"/>
              <a:gd name="T14" fmla="*/ 2147483647 w 491"/>
              <a:gd name="T15" fmla="*/ 2147483647 h 510"/>
              <a:gd name="T16" fmla="*/ 2147483647 w 491"/>
              <a:gd name="T17" fmla="*/ 2147483647 h 510"/>
              <a:gd name="T18" fmla="*/ 2147483647 w 491"/>
              <a:gd name="T19" fmla="*/ 2147483647 h 510"/>
              <a:gd name="T20" fmla="*/ 2147483647 w 491"/>
              <a:gd name="T21" fmla="*/ 2147483647 h 510"/>
              <a:gd name="T22" fmla="*/ 2147483647 w 491"/>
              <a:gd name="T23" fmla="*/ 2147483647 h 510"/>
              <a:gd name="T24" fmla="*/ 2147483647 w 491"/>
              <a:gd name="T25" fmla="*/ 2147483647 h 510"/>
              <a:gd name="T26" fmla="*/ 2147483647 w 491"/>
              <a:gd name="T27" fmla="*/ 2147483647 h 510"/>
              <a:gd name="T28" fmla="*/ 2147483647 w 491"/>
              <a:gd name="T29" fmla="*/ 2147483647 h 510"/>
              <a:gd name="T30" fmla="*/ 2147483647 w 491"/>
              <a:gd name="T31" fmla="*/ 2147483647 h 510"/>
              <a:gd name="T32" fmla="*/ 2147483647 w 491"/>
              <a:gd name="T33" fmla="*/ 2147483647 h 510"/>
              <a:gd name="T34" fmla="*/ 2147483647 w 491"/>
              <a:gd name="T35" fmla="*/ 2147483647 h 510"/>
              <a:gd name="T36" fmla="*/ 2147483647 w 491"/>
              <a:gd name="T37" fmla="*/ 2147483647 h 510"/>
              <a:gd name="T38" fmla="*/ 2147483647 w 491"/>
              <a:gd name="T39" fmla="*/ 2147483647 h 510"/>
              <a:gd name="T40" fmla="*/ 2147483647 w 491"/>
              <a:gd name="T41" fmla="*/ 2147483647 h 510"/>
              <a:gd name="T42" fmla="*/ 2147483647 w 491"/>
              <a:gd name="T43" fmla="*/ 2147483647 h 510"/>
              <a:gd name="T44" fmla="*/ 2147483647 w 491"/>
              <a:gd name="T45" fmla="*/ 2147483647 h 510"/>
              <a:gd name="T46" fmla="*/ 2147483647 w 491"/>
              <a:gd name="T47" fmla="*/ 2147483647 h 510"/>
              <a:gd name="T48" fmla="*/ 2147483647 w 491"/>
              <a:gd name="T49" fmla="*/ 2147483647 h 510"/>
              <a:gd name="T50" fmla="*/ 2147483647 w 491"/>
              <a:gd name="T51" fmla="*/ 2147483647 h 510"/>
              <a:gd name="T52" fmla="*/ 2147483647 w 491"/>
              <a:gd name="T53" fmla="*/ 2147483647 h 510"/>
              <a:gd name="T54" fmla="*/ 2147483647 w 491"/>
              <a:gd name="T55" fmla="*/ 2147483647 h 510"/>
              <a:gd name="T56" fmla="*/ 2147483647 w 491"/>
              <a:gd name="T57" fmla="*/ 2147483647 h 510"/>
              <a:gd name="T58" fmla="*/ 2147483647 w 491"/>
              <a:gd name="T59" fmla="*/ 2147483647 h 510"/>
              <a:gd name="T60" fmla="*/ 2147483647 w 491"/>
              <a:gd name="T61" fmla="*/ 2147483647 h 510"/>
              <a:gd name="T62" fmla="*/ 2147483647 w 491"/>
              <a:gd name="T63" fmla="*/ 2147483647 h 510"/>
              <a:gd name="T64" fmla="*/ 2147483647 w 491"/>
              <a:gd name="T65" fmla="*/ 2147483647 h 510"/>
              <a:gd name="T66" fmla="*/ 2147483647 w 491"/>
              <a:gd name="T67" fmla="*/ 2147483647 h 510"/>
              <a:gd name="T68" fmla="*/ 2147483647 w 491"/>
              <a:gd name="T69" fmla="*/ 2147483647 h 510"/>
              <a:gd name="T70" fmla="*/ 2147483647 w 491"/>
              <a:gd name="T71" fmla="*/ 2147483647 h 510"/>
              <a:gd name="T72" fmla="*/ 2147483647 w 491"/>
              <a:gd name="T73" fmla="*/ 2147483647 h 510"/>
              <a:gd name="T74" fmla="*/ 2147483647 w 491"/>
              <a:gd name="T75" fmla="*/ 2147483647 h 510"/>
              <a:gd name="T76" fmla="*/ 2147483647 w 491"/>
              <a:gd name="T77" fmla="*/ 2147483647 h 510"/>
              <a:gd name="T78" fmla="*/ 2147483647 w 491"/>
              <a:gd name="T79" fmla="*/ 2147483647 h 510"/>
              <a:gd name="T80" fmla="*/ 2147483647 w 491"/>
              <a:gd name="T81" fmla="*/ 2147483647 h 510"/>
              <a:gd name="T82" fmla="*/ 2147483647 w 491"/>
              <a:gd name="T83" fmla="*/ 0 h 510"/>
              <a:gd name="T84" fmla="*/ 2147483647 w 491"/>
              <a:gd name="T85" fmla="*/ 2147483647 h 510"/>
              <a:gd name="T86" fmla="*/ 0 w 491"/>
              <a:gd name="T87" fmla="*/ 2147483647 h 510"/>
              <a:gd name="T88" fmla="*/ 0 w 491"/>
              <a:gd name="T89" fmla="*/ 2147483647 h 5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1"/>
              <a:gd name="T136" fmla="*/ 0 h 510"/>
              <a:gd name="T137" fmla="*/ 491 w 491"/>
              <a:gd name="T138" fmla="*/ 510 h 5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1" h="510">
                <a:moveTo>
                  <a:pt x="0" y="27"/>
                </a:moveTo>
                <a:lnTo>
                  <a:pt x="0" y="27"/>
                </a:lnTo>
                <a:lnTo>
                  <a:pt x="65" y="263"/>
                </a:lnTo>
                <a:lnTo>
                  <a:pt x="89" y="303"/>
                </a:lnTo>
                <a:lnTo>
                  <a:pt x="97" y="334"/>
                </a:lnTo>
                <a:lnTo>
                  <a:pt x="88" y="353"/>
                </a:lnTo>
                <a:lnTo>
                  <a:pt x="83" y="385"/>
                </a:lnTo>
                <a:lnTo>
                  <a:pt x="105" y="474"/>
                </a:lnTo>
                <a:lnTo>
                  <a:pt x="123" y="504"/>
                </a:lnTo>
                <a:lnTo>
                  <a:pt x="383" y="488"/>
                </a:lnTo>
                <a:lnTo>
                  <a:pt x="386" y="508"/>
                </a:lnTo>
                <a:lnTo>
                  <a:pt x="402" y="509"/>
                </a:lnTo>
                <a:lnTo>
                  <a:pt x="395" y="467"/>
                </a:lnTo>
                <a:lnTo>
                  <a:pt x="406" y="456"/>
                </a:lnTo>
                <a:lnTo>
                  <a:pt x="444" y="462"/>
                </a:lnTo>
                <a:lnTo>
                  <a:pt x="450" y="433"/>
                </a:lnTo>
                <a:lnTo>
                  <a:pt x="444" y="430"/>
                </a:lnTo>
                <a:lnTo>
                  <a:pt x="453" y="424"/>
                </a:lnTo>
                <a:lnTo>
                  <a:pt x="439" y="416"/>
                </a:lnTo>
                <a:lnTo>
                  <a:pt x="446" y="406"/>
                </a:lnTo>
                <a:lnTo>
                  <a:pt x="445" y="392"/>
                </a:lnTo>
                <a:lnTo>
                  <a:pt x="461" y="380"/>
                </a:lnTo>
                <a:lnTo>
                  <a:pt x="456" y="366"/>
                </a:lnTo>
                <a:lnTo>
                  <a:pt x="463" y="361"/>
                </a:lnTo>
                <a:lnTo>
                  <a:pt x="469" y="347"/>
                </a:lnTo>
                <a:lnTo>
                  <a:pt x="461" y="342"/>
                </a:lnTo>
                <a:lnTo>
                  <a:pt x="474" y="334"/>
                </a:lnTo>
                <a:lnTo>
                  <a:pt x="467" y="323"/>
                </a:lnTo>
                <a:lnTo>
                  <a:pt x="479" y="323"/>
                </a:lnTo>
                <a:lnTo>
                  <a:pt x="490" y="308"/>
                </a:lnTo>
                <a:lnTo>
                  <a:pt x="485" y="303"/>
                </a:lnTo>
                <a:lnTo>
                  <a:pt x="469" y="301"/>
                </a:lnTo>
                <a:lnTo>
                  <a:pt x="457" y="285"/>
                </a:lnTo>
                <a:lnTo>
                  <a:pt x="438" y="251"/>
                </a:lnTo>
                <a:lnTo>
                  <a:pt x="427" y="247"/>
                </a:lnTo>
                <a:lnTo>
                  <a:pt x="405" y="201"/>
                </a:lnTo>
                <a:lnTo>
                  <a:pt x="373" y="181"/>
                </a:lnTo>
                <a:lnTo>
                  <a:pt x="351" y="149"/>
                </a:lnTo>
                <a:lnTo>
                  <a:pt x="297" y="109"/>
                </a:lnTo>
                <a:lnTo>
                  <a:pt x="269" y="73"/>
                </a:lnTo>
                <a:lnTo>
                  <a:pt x="211" y="36"/>
                </a:lnTo>
                <a:lnTo>
                  <a:pt x="228" y="0"/>
                </a:lnTo>
                <a:lnTo>
                  <a:pt x="118" y="13"/>
                </a:lnTo>
                <a:lnTo>
                  <a:pt x="0" y="27"/>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59" name="Freeform 38" descr="The  map depicts States with Smoke-Free Air Laws effective September 30, 2014." title="State smoke-free air laws"/>
          <p:cNvSpPr>
            <a:spLocks/>
          </p:cNvSpPr>
          <p:nvPr/>
        </p:nvSpPr>
        <p:spPr bwMode="auto">
          <a:xfrm>
            <a:off x="4857750" y="2595562"/>
            <a:ext cx="511175" cy="922338"/>
          </a:xfrm>
          <a:custGeom>
            <a:avLst/>
            <a:gdLst>
              <a:gd name="T0" fmla="*/ 0 w 356"/>
              <a:gd name="T1" fmla="*/ 2147483647 h 639"/>
              <a:gd name="T2" fmla="*/ 0 w 356"/>
              <a:gd name="T3" fmla="*/ 2147483647 h 639"/>
              <a:gd name="T4" fmla="*/ 2147483647 w 356"/>
              <a:gd name="T5" fmla="*/ 2147483647 h 639"/>
              <a:gd name="T6" fmla="*/ 2147483647 w 356"/>
              <a:gd name="T7" fmla="*/ 2147483647 h 639"/>
              <a:gd name="T8" fmla="*/ 2147483647 w 356"/>
              <a:gd name="T9" fmla="*/ 2147483647 h 639"/>
              <a:gd name="T10" fmla="*/ 2147483647 w 356"/>
              <a:gd name="T11" fmla="*/ 2147483647 h 639"/>
              <a:gd name="T12" fmla="*/ 2147483647 w 356"/>
              <a:gd name="T13" fmla="*/ 2147483647 h 639"/>
              <a:gd name="T14" fmla="*/ 2147483647 w 356"/>
              <a:gd name="T15" fmla="*/ 2147483647 h 639"/>
              <a:gd name="T16" fmla="*/ 2147483647 w 356"/>
              <a:gd name="T17" fmla="*/ 2147483647 h 639"/>
              <a:gd name="T18" fmla="*/ 2147483647 w 356"/>
              <a:gd name="T19" fmla="*/ 2147483647 h 639"/>
              <a:gd name="T20" fmla="*/ 2147483647 w 356"/>
              <a:gd name="T21" fmla="*/ 0 h 639"/>
              <a:gd name="T22" fmla="*/ 2147483647 w 356"/>
              <a:gd name="T23" fmla="*/ 2147483647 h 639"/>
              <a:gd name="T24" fmla="*/ 2147483647 w 356"/>
              <a:gd name="T25" fmla="*/ 2147483647 h 639"/>
              <a:gd name="T26" fmla="*/ 2147483647 w 356"/>
              <a:gd name="T27" fmla="*/ 2147483647 h 639"/>
              <a:gd name="T28" fmla="*/ 2147483647 w 356"/>
              <a:gd name="T29" fmla="*/ 2147483647 h 639"/>
              <a:gd name="T30" fmla="*/ 2147483647 w 356"/>
              <a:gd name="T31" fmla="*/ 2147483647 h 639"/>
              <a:gd name="T32" fmla="*/ 2147483647 w 356"/>
              <a:gd name="T33" fmla="*/ 2147483647 h 639"/>
              <a:gd name="T34" fmla="*/ 2147483647 w 356"/>
              <a:gd name="T35" fmla="*/ 2147483647 h 639"/>
              <a:gd name="T36" fmla="*/ 2147483647 w 356"/>
              <a:gd name="T37" fmla="*/ 2147483647 h 639"/>
              <a:gd name="T38" fmla="*/ 2147483647 w 356"/>
              <a:gd name="T39" fmla="*/ 2147483647 h 639"/>
              <a:gd name="T40" fmla="*/ 2147483647 w 356"/>
              <a:gd name="T41" fmla="*/ 2147483647 h 639"/>
              <a:gd name="T42" fmla="*/ 2147483647 w 356"/>
              <a:gd name="T43" fmla="*/ 2147483647 h 639"/>
              <a:gd name="T44" fmla="*/ 2147483647 w 356"/>
              <a:gd name="T45" fmla="*/ 2147483647 h 639"/>
              <a:gd name="T46" fmla="*/ 2147483647 w 356"/>
              <a:gd name="T47" fmla="*/ 2147483647 h 639"/>
              <a:gd name="T48" fmla="*/ 2147483647 w 356"/>
              <a:gd name="T49" fmla="*/ 2147483647 h 639"/>
              <a:gd name="T50" fmla="*/ 2147483647 w 356"/>
              <a:gd name="T51" fmla="*/ 2147483647 h 639"/>
              <a:gd name="T52" fmla="*/ 2147483647 w 356"/>
              <a:gd name="T53" fmla="*/ 2147483647 h 639"/>
              <a:gd name="T54" fmla="*/ 2147483647 w 356"/>
              <a:gd name="T55" fmla="*/ 2147483647 h 639"/>
              <a:gd name="T56" fmla="*/ 2147483647 w 356"/>
              <a:gd name="T57" fmla="*/ 2147483647 h 639"/>
              <a:gd name="T58" fmla="*/ 2147483647 w 356"/>
              <a:gd name="T59" fmla="*/ 2147483647 h 639"/>
              <a:gd name="T60" fmla="*/ 2147483647 w 356"/>
              <a:gd name="T61" fmla="*/ 2147483647 h 639"/>
              <a:gd name="T62" fmla="*/ 2147483647 w 356"/>
              <a:gd name="T63" fmla="*/ 2147483647 h 639"/>
              <a:gd name="T64" fmla="*/ 2147483647 w 356"/>
              <a:gd name="T65" fmla="*/ 2147483647 h 639"/>
              <a:gd name="T66" fmla="*/ 2147483647 w 356"/>
              <a:gd name="T67" fmla="*/ 2147483647 h 639"/>
              <a:gd name="T68" fmla="*/ 2147483647 w 356"/>
              <a:gd name="T69" fmla="*/ 2147483647 h 639"/>
              <a:gd name="T70" fmla="*/ 2147483647 w 356"/>
              <a:gd name="T71" fmla="*/ 2147483647 h 639"/>
              <a:gd name="T72" fmla="*/ 2147483647 w 356"/>
              <a:gd name="T73" fmla="*/ 2147483647 h 639"/>
              <a:gd name="T74" fmla="*/ 2147483647 w 356"/>
              <a:gd name="T75" fmla="*/ 2147483647 h 639"/>
              <a:gd name="T76" fmla="*/ 2147483647 w 356"/>
              <a:gd name="T77" fmla="*/ 2147483647 h 639"/>
              <a:gd name="T78" fmla="*/ 0 w 356"/>
              <a:gd name="T79" fmla="*/ 2147483647 h 639"/>
              <a:gd name="T80" fmla="*/ 0 w 356"/>
              <a:gd name="T81" fmla="*/ 2147483647 h 6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
              <a:gd name="T124" fmla="*/ 0 h 639"/>
              <a:gd name="T125" fmla="*/ 356 w 356"/>
              <a:gd name="T126" fmla="*/ 639 h 6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 h="639">
                <a:moveTo>
                  <a:pt x="0" y="282"/>
                </a:moveTo>
                <a:lnTo>
                  <a:pt x="0" y="282"/>
                </a:lnTo>
                <a:lnTo>
                  <a:pt x="9" y="263"/>
                </a:lnTo>
                <a:lnTo>
                  <a:pt x="32" y="223"/>
                </a:lnTo>
                <a:lnTo>
                  <a:pt x="45" y="180"/>
                </a:lnTo>
                <a:lnTo>
                  <a:pt x="32" y="150"/>
                </a:lnTo>
                <a:lnTo>
                  <a:pt x="93" y="103"/>
                </a:lnTo>
                <a:lnTo>
                  <a:pt x="106" y="78"/>
                </a:lnTo>
                <a:lnTo>
                  <a:pt x="106" y="67"/>
                </a:lnTo>
                <a:lnTo>
                  <a:pt x="62" y="15"/>
                </a:lnTo>
                <a:lnTo>
                  <a:pt x="299" y="0"/>
                </a:lnTo>
                <a:lnTo>
                  <a:pt x="304" y="39"/>
                </a:lnTo>
                <a:lnTo>
                  <a:pt x="328" y="85"/>
                </a:lnTo>
                <a:lnTo>
                  <a:pt x="349" y="329"/>
                </a:lnTo>
                <a:lnTo>
                  <a:pt x="344" y="379"/>
                </a:lnTo>
                <a:lnTo>
                  <a:pt x="355" y="409"/>
                </a:lnTo>
                <a:lnTo>
                  <a:pt x="343" y="464"/>
                </a:lnTo>
                <a:lnTo>
                  <a:pt x="324" y="489"/>
                </a:lnTo>
                <a:lnTo>
                  <a:pt x="314" y="528"/>
                </a:lnTo>
                <a:lnTo>
                  <a:pt x="323" y="539"/>
                </a:lnTo>
                <a:lnTo>
                  <a:pt x="316" y="564"/>
                </a:lnTo>
                <a:lnTo>
                  <a:pt x="321" y="573"/>
                </a:lnTo>
                <a:lnTo>
                  <a:pt x="292" y="584"/>
                </a:lnTo>
                <a:lnTo>
                  <a:pt x="287" y="624"/>
                </a:lnTo>
                <a:lnTo>
                  <a:pt x="246" y="610"/>
                </a:lnTo>
                <a:lnTo>
                  <a:pt x="225" y="630"/>
                </a:lnTo>
                <a:lnTo>
                  <a:pt x="226" y="638"/>
                </a:lnTo>
                <a:lnTo>
                  <a:pt x="212" y="637"/>
                </a:lnTo>
                <a:lnTo>
                  <a:pt x="198" y="610"/>
                </a:lnTo>
                <a:lnTo>
                  <a:pt x="191" y="573"/>
                </a:lnTo>
                <a:lnTo>
                  <a:pt x="175" y="549"/>
                </a:lnTo>
                <a:lnTo>
                  <a:pt x="151" y="539"/>
                </a:lnTo>
                <a:lnTo>
                  <a:pt x="122" y="515"/>
                </a:lnTo>
                <a:lnTo>
                  <a:pt x="112" y="483"/>
                </a:lnTo>
                <a:lnTo>
                  <a:pt x="129" y="434"/>
                </a:lnTo>
                <a:lnTo>
                  <a:pt x="114" y="424"/>
                </a:lnTo>
                <a:lnTo>
                  <a:pt x="79" y="424"/>
                </a:lnTo>
                <a:lnTo>
                  <a:pt x="74" y="392"/>
                </a:lnTo>
                <a:lnTo>
                  <a:pt x="15" y="333"/>
                </a:lnTo>
                <a:lnTo>
                  <a:pt x="0" y="282"/>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60" name="Freeform 39" descr="The  map depicts States with Smoke-Free Air Laws effective September 30, 2014." title="State smoke-free air laws"/>
          <p:cNvSpPr>
            <a:spLocks/>
          </p:cNvSpPr>
          <p:nvPr/>
        </p:nvSpPr>
        <p:spPr bwMode="auto">
          <a:xfrm>
            <a:off x="4256088" y="2455862"/>
            <a:ext cx="754062" cy="527050"/>
          </a:xfrm>
          <a:custGeom>
            <a:avLst/>
            <a:gdLst>
              <a:gd name="T0" fmla="*/ 0 w 540"/>
              <a:gd name="T1" fmla="*/ 2147483647 h 360"/>
              <a:gd name="T2" fmla="*/ 0 w 540"/>
              <a:gd name="T3" fmla="*/ 2147483647 h 360"/>
              <a:gd name="T4" fmla="*/ 2147483647 w 540"/>
              <a:gd name="T5" fmla="*/ 2147483647 h 360"/>
              <a:gd name="T6" fmla="*/ 2147483647 w 540"/>
              <a:gd name="T7" fmla="*/ 2147483647 h 360"/>
              <a:gd name="T8" fmla="*/ 2147483647 w 540"/>
              <a:gd name="T9" fmla="*/ 2147483647 h 360"/>
              <a:gd name="T10" fmla="*/ 2147483647 w 540"/>
              <a:gd name="T11" fmla="*/ 2147483647 h 360"/>
              <a:gd name="T12" fmla="*/ 2147483647 w 540"/>
              <a:gd name="T13" fmla="*/ 2147483647 h 360"/>
              <a:gd name="T14" fmla="*/ 2147483647 w 540"/>
              <a:gd name="T15" fmla="*/ 2147483647 h 360"/>
              <a:gd name="T16" fmla="*/ 2147483647 w 540"/>
              <a:gd name="T17" fmla="*/ 2147483647 h 360"/>
              <a:gd name="T18" fmla="*/ 2147483647 w 540"/>
              <a:gd name="T19" fmla="*/ 2147483647 h 360"/>
              <a:gd name="T20" fmla="*/ 2147483647 w 540"/>
              <a:gd name="T21" fmla="*/ 2147483647 h 360"/>
              <a:gd name="T22" fmla="*/ 2147483647 w 540"/>
              <a:gd name="T23" fmla="*/ 2147483647 h 360"/>
              <a:gd name="T24" fmla="*/ 2147483647 w 540"/>
              <a:gd name="T25" fmla="*/ 2147483647 h 360"/>
              <a:gd name="T26" fmla="*/ 2147483647 w 540"/>
              <a:gd name="T27" fmla="*/ 2147483647 h 360"/>
              <a:gd name="T28" fmla="*/ 2147483647 w 540"/>
              <a:gd name="T29" fmla="*/ 2147483647 h 360"/>
              <a:gd name="T30" fmla="*/ 2147483647 w 540"/>
              <a:gd name="T31" fmla="*/ 2147483647 h 360"/>
              <a:gd name="T32" fmla="*/ 2147483647 w 540"/>
              <a:gd name="T33" fmla="*/ 2147483647 h 360"/>
              <a:gd name="T34" fmla="*/ 2147483647 w 540"/>
              <a:gd name="T35" fmla="*/ 2147483647 h 360"/>
              <a:gd name="T36" fmla="*/ 2147483647 w 540"/>
              <a:gd name="T37" fmla="*/ 2147483647 h 360"/>
              <a:gd name="T38" fmla="*/ 2147483647 w 540"/>
              <a:gd name="T39" fmla="*/ 2147483647 h 360"/>
              <a:gd name="T40" fmla="*/ 2147483647 w 540"/>
              <a:gd name="T41" fmla="*/ 2147483647 h 360"/>
              <a:gd name="T42" fmla="*/ 2147483647 w 540"/>
              <a:gd name="T43" fmla="*/ 2147483647 h 360"/>
              <a:gd name="T44" fmla="*/ 2147483647 w 540"/>
              <a:gd name="T45" fmla="*/ 0 h 360"/>
              <a:gd name="T46" fmla="*/ 2147483647 w 540"/>
              <a:gd name="T47" fmla="*/ 2147483647 h 360"/>
              <a:gd name="T48" fmla="*/ 0 w 540"/>
              <a:gd name="T49" fmla="*/ 2147483647 h 360"/>
              <a:gd name="T50" fmla="*/ 0 w 540"/>
              <a:gd name="T51" fmla="*/ 2147483647 h 3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0"/>
              <a:gd name="T79" fmla="*/ 0 h 360"/>
              <a:gd name="T80" fmla="*/ 540 w 540"/>
              <a:gd name="T81" fmla="*/ 360 h 3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0" h="360">
                <a:moveTo>
                  <a:pt x="0" y="7"/>
                </a:moveTo>
                <a:lnTo>
                  <a:pt x="0" y="7"/>
                </a:lnTo>
                <a:lnTo>
                  <a:pt x="1" y="35"/>
                </a:lnTo>
                <a:lnTo>
                  <a:pt x="11" y="56"/>
                </a:lnTo>
                <a:lnTo>
                  <a:pt x="5" y="76"/>
                </a:lnTo>
                <a:lnTo>
                  <a:pt x="10" y="125"/>
                </a:lnTo>
                <a:lnTo>
                  <a:pt x="37" y="195"/>
                </a:lnTo>
                <a:lnTo>
                  <a:pt x="37" y="218"/>
                </a:lnTo>
                <a:lnTo>
                  <a:pt x="53" y="250"/>
                </a:lnTo>
                <a:lnTo>
                  <a:pt x="62" y="305"/>
                </a:lnTo>
                <a:lnTo>
                  <a:pt x="57" y="321"/>
                </a:lnTo>
                <a:lnTo>
                  <a:pt x="67" y="339"/>
                </a:lnTo>
                <a:lnTo>
                  <a:pt x="415" y="331"/>
                </a:lnTo>
                <a:lnTo>
                  <a:pt x="442" y="359"/>
                </a:lnTo>
                <a:lnTo>
                  <a:pt x="465" y="319"/>
                </a:lnTo>
                <a:lnTo>
                  <a:pt x="478" y="276"/>
                </a:lnTo>
                <a:lnTo>
                  <a:pt x="465" y="246"/>
                </a:lnTo>
                <a:lnTo>
                  <a:pt x="526" y="199"/>
                </a:lnTo>
                <a:lnTo>
                  <a:pt x="539" y="174"/>
                </a:lnTo>
                <a:lnTo>
                  <a:pt x="539" y="163"/>
                </a:lnTo>
                <a:lnTo>
                  <a:pt x="495" y="111"/>
                </a:lnTo>
                <a:lnTo>
                  <a:pt x="451" y="58"/>
                </a:lnTo>
                <a:lnTo>
                  <a:pt x="442" y="0"/>
                </a:lnTo>
                <a:lnTo>
                  <a:pt x="12" y="9"/>
                </a:lnTo>
                <a:lnTo>
                  <a:pt x="0" y="7"/>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61" name="Freeform 40" descr="This is the state of South Dakota on a map of the United States.  The map depicts States with Smoke-Free Air Laws effective September 30, 2014." title=" Smoke-Free Air Laws"/>
          <p:cNvSpPr>
            <a:spLocks/>
          </p:cNvSpPr>
          <p:nvPr/>
        </p:nvSpPr>
        <p:spPr bwMode="auto">
          <a:xfrm>
            <a:off x="3360738" y="2505075"/>
            <a:ext cx="1038225" cy="541337"/>
          </a:xfrm>
          <a:custGeom>
            <a:avLst/>
            <a:gdLst>
              <a:gd name="T0" fmla="*/ 0 w 746"/>
              <a:gd name="T1" fmla="*/ 2147483647 h 375"/>
              <a:gd name="T2" fmla="*/ 0 w 746"/>
              <a:gd name="T3" fmla="*/ 2147483647 h 375"/>
              <a:gd name="T4" fmla="*/ 2147483647 w 746"/>
              <a:gd name="T5" fmla="*/ 0 h 375"/>
              <a:gd name="T6" fmla="*/ 2147483647 w 746"/>
              <a:gd name="T7" fmla="*/ 2147483647 h 375"/>
              <a:gd name="T8" fmla="*/ 2147483647 w 746"/>
              <a:gd name="T9" fmla="*/ 2147483647 h 375"/>
              <a:gd name="T10" fmla="*/ 2147483647 w 746"/>
              <a:gd name="T11" fmla="*/ 2147483647 h 375"/>
              <a:gd name="T12" fmla="*/ 2147483647 w 746"/>
              <a:gd name="T13" fmla="*/ 2147483647 h 375"/>
              <a:gd name="T14" fmla="*/ 2147483647 w 746"/>
              <a:gd name="T15" fmla="*/ 2147483647 h 375"/>
              <a:gd name="T16" fmla="*/ 2147483647 w 746"/>
              <a:gd name="T17" fmla="*/ 2147483647 h 375"/>
              <a:gd name="T18" fmla="*/ 2147483647 w 746"/>
              <a:gd name="T19" fmla="*/ 2147483647 h 375"/>
              <a:gd name="T20" fmla="*/ 2147483647 w 746"/>
              <a:gd name="T21" fmla="*/ 2147483647 h 375"/>
              <a:gd name="T22" fmla="*/ 2147483647 w 746"/>
              <a:gd name="T23" fmla="*/ 2147483647 h 375"/>
              <a:gd name="T24" fmla="*/ 2147483647 w 746"/>
              <a:gd name="T25" fmla="*/ 2147483647 h 375"/>
              <a:gd name="T26" fmla="*/ 2147483647 w 746"/>
              <a:gd name="T27" fmla="*/ 2147483647 h 375"/>
              <a:gd name="T28" fmla="*/ 2147483647 w 746"/>
              <a:gd name="T29" fmla="*/ 2147483647 h 375"/>
              <a:gd name="T30" fmla="*/ 2147483647 w 746"/>
              <a:gd name="T31" fmla="*/ 2147483647 h 375"/>
              <a:gd name="T32" fmla="*/ 2147483647 w 746"/>
              <a:gd name="T33" fmla="*/ 2147483647 h 375"/>
              <a:gd name="T34" fmla="*/ 2147483647 w 746"/>
              <a:gd name="T35" fmla="*/ 2147483647 h 375"/>
              <a:gd name="T36" fmla="*/ 2147483647 w 746"/>
              <a:gd name="T37" fmla="*/ 2147483647 h 375"/>
              <a:gd name="T38" fmla="*/ 2147483647 w 746"/>
              <a:gd name="T39" fmla="*/ 2147483647 h 375"/>
              <a:gd name="T40" fmla="*/ 0 w 746"/>
              <a:gd name="T41" fmla="*/ 2147483647 h 375"/>
              <a:gd name="T42" fmla="*/ 0 w 746"/>
              <a:gd name="T43" fmla="*/ 2147483647 h 3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6"/>
              <a:gd name="T67" fmla="*/ 0 h 375"/>
              <a:gd name="T68" fmla="*/ 746 w 746"/>
              <a:gd name="T69" fmla="*/ 375 h 3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6" h="375">
                <a:moveTo>
                  <a:pt x="0" y="228"/>
                </a:moveTo>
                <a:lnTo>
                  <a:pt x="0" y="228"/>
                </a:lnTo>
                <a:lnTo>
                  <a:pt x="22" y="0"/>
                </a:lnTo>
                <a:lnTo>
                  <a:pt x="481" y="28"/>
                </a:lnTo>
                <a:lnTo>
                  <a:pt x="512" y="51"/>
                </a:lnTo>
                <a:lnTo>
                  <a:pt x="567" y="49"/>
                </a:lnTo>
                <a:lnTo>
                  <a:pt x="592" y="55"/>
                </a:lnTo>
                <a:lnTo>
                  <a:pt x="624" y="68"/>
                </a:lnTo>
                <a:lnTo>
                  <a:pt x="638" y="89"/>
                </a:lnTo>
                <a:lnTo>
                  <a:pt x="652" y="92"/>
                </a:lnTo>
                <a:lnTo>
                  <a:pt x="679" y="162"/>
                </a:lnTo>
                <a:lnTo>
                  <a:pt x="679" y="185"/>
                </a:lnTo>
                <a:lnTo>
                  <a:pt x="695" y="217"/>
                </a:lnTo>
                <a:lnTo>
                  <a:pt x="704" y="272"/>
                </a:lnTo>
                <a:lnTo>
                  <a:pt x="699" y="288"/>
                </a:lnTo>
                <a:lnTo>
                  <a:pt x="709" y="306"/>
                </a:lnTo>
                <a:lnTo>
                  <a:pt x="745" y="374"/>
                </a:lnTo>
                <a:lnTo>
                  <a:pt x="414" y="369"/>
                </a:lnTo>
                <a:lnTo>
                  <a:pt x="164" y="356"/>
                </a:lnTo>
                <a:lnTo>
                  <a:pt x="170" y="242"/>
                </a:lnTo>
                <a:lnTo>
                  <a:pt x="0" y="228"/>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63" name="Freeform 42" descr="This is the state of New Hampshire on a map of the United States.  The  map depicts States with Smoke-Free Air Laws effective September 30, 2014." title="State smoke-free air laws"/>
          <p:cNvSpPr>
            <a:spLocks/>
          </p:cNvSpPr>
          <p:nvPr/>
        </p:nvSpPr>
        <p:spPr bwMode="auto">
          <a:xfrm>
            <a:off x="7010400" y="1804987"/>
            <a:ext cx="209550" cy="454025"/>
          </a:xfrm>
          <a:custGeom>
            <a:avLst/>
            <a:gdLst>
              <a:gd name="T0" fmla="*/ 0 w 146"/>
              <a:gd name="T1" fmla="*/ 2147483647 h 315"/>
              <a:gd name="T2" fmla="*/ 0 w 146"/>
              <a:gd name="T3" fmla="*/ 2147483647 h 315"/>
              <a:gd name="T4" fmla="*/ 2147483647 w 146"/>
              <a:gd name="T5" fmla="*/ 2147483647 h 315"/>
              <a:gd name="T6" fmla="*/ 2147483647 w 146"/>
              <a:gd name="T7" fmla="*/ 2147483647 h 315"/>
              <a:gd name="T8" fmla="*/ 2147483647 w 146"/>
              <a:gd name="T9" fmla="*/ 2147483647 h 315"/>
              <a:gd name="T10" fmla="*/ 2147483647 w 146"/>
              <a:gd name="T11" fmla="*/ 2147483647 h 315"/>
              <a:gd name="T12" fmla="*/ 2147483647 w 146"/>
              <a:gd name="T13" fmla="*/ 0 h 315"/>
              <a:gd name="T14" fmla="*/ 2147483647 w 146"/>
              <a:gd name="T15" fmla="*/ 2147483647 h 315"/>
              <a:gd name="T16" fmla="*/ 2147483647 w 146"/>
              <a:gd name="T17" fmla="*/ 2147483647 h 315"/>
              <a:gd name="T18" fmla="*/ 2147483647 w 146"/>
              <a:gd name="T19" fmla="*/ 2147483647 h 315"/>
              <a:gd name="T20" fmla="*/ 2147483647 w 146"/>
              <a:gd name="T21" fmla="*/ 2147483647 h 315"/>
              <a:gd name="T22" fmla="*/ 2147483647 w 146"/>
              <a:gd name="T23" fmla="*/ 2147483647 h 315"/>
              <a:gd name="T24" fmla="*/ 2147483647 w 146"/>
              <a:gd name="T25" fmla="*/ 2147483647 h 315"/>
              <a:gd name="T26" fmla="*/ 0 w 146"/>
              <a:gd name="T27" fmla="*/ 2147483647 h 315"/>
              <a:gd name="T28" fmla="*/ 0 w 146"/>
              <a:gd name="T29" fmla="*/ 2147483647 h 3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
              <a:gd name="T46" fmla="*/ 0 h 315"/>
              <a:gd name="T47" fmla="*/ 146 w 146"/>
              <a:gd name="T48" fmla="*/ 315 h 3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 h="315">
                <a:moveTo>
                  <a:pt x="0" y="215"/>
                </a:moveTo>
                <a:lnTo>
                  <a:pt x="0" y="215"/>
                </a:lnTo>
                <a:lnTo>
                  <a:pt x="7" y="147"/>
                </a:lnTo>
                <a:lnTo>
                  <a:pt x="24" y="114"/>
                </a:lnTo>
                <a:lnTo>
                  <a:pt x="26" y="41"/>
                </a:lnTo>
                <a:lnTo>
                  <a:pt x="25" y="15"/>
                </a:lnTo>
                <a:lnTo>
                  <a:pt x="50" y="0"/>
                </a:lnTo>
                <a:lnTo>
                  <a:pt x="113" y="196"/>
                </a:lnTo>
                <a:lnTo>
                  <a:pt x="142" y="238"/>
                </a:lnTo>
                <a:lnTo>
                  <a:pt x="145" y="248"/>
                </a:lnTo>
                <a:lnTo>
                  <a:pt x="141" y="266"/>
                </a:lnTo>
                <a:lnTo>
                  <a:pt x="113" y="288"/>
                </a:lnTo>
                <a:lnTo>
                  <a:pt x="12" y="314"/>
                </a:lnTo>
                <a:lnTo>
                  <a:pt x="0" y="215"/>
                </a:lnTo>
              </a:path>
            </a:pathLst>
          </a:custGeom>
          <a:solidFill>
            <a:srgbClr val="89CCFF"/>
          </a:solidFill>
          <a:ln w="6350">
            <a:solidFill>
              <a:schemeClr val="accent6">
                <a:lumMod val="50000"/>
              </a:schemeClr>
            </a:solidFill>
            <a:round/>
            <a:headEnd/>
            <a:tailEnd/>
          </a:ln>
        </p:spPr>
        <p:txBody>
          <a:bodyPr lIns="0" tIns="0" rIns="0" bIns="0"/>
          <a:lstStyle/>
          <a:p>
            <a:pPr>
              <a:defRPr/>
            </a:pPr>
            <a:endParaRPr lang="en-US" dirty="0"/>
          </a:p>
        </p:txBody>
      </p:sp>
      <p:sp>
        <p:nvSpPr>
          <p:cNvPr id="14362" name="Freeform 41" descr="This is the state of Nevada on a map of the United States.  The map depicts States with Smoke-Free Air Laws effective September 30, 2014." title="State Smoke-Free Air Laws"/>
          <p:cNvSpPr>
            <a:spLocks/>
          </p:cNvSpPr>
          <p:nvPr/>
        </p:nvSpPr>
        <p:spPr bwMode="auto">
          <a:xfrm>
            <a:off x="1417638" y="2332037"/>
            <a:ext cx="801687" cy="1287463"/>
          </a:xfrm>
          <a:custGeom>
            <a:avLst/>
            <a:gdLst>
              <a:gd name="T0" fmla="*/ 0 w 575"/>
              <a:gd name="T1" fmla="*/ 2147483647 h 890"/>
              <a:gd name="T2" fmla="*/ 0 w 575"/>
              <a:gd name="T3" fmla="*/ 2147483647 h 890"/>
              <a:gd name="T4" fmla="*/ 2147483647 w 575"/>
              <a:gd name="T5" fmla="*/ 2147483647 h 890"/>
              <a:gd name="T6" fmla="*/ 2147483647 w 575"/>
              <a:gd name="T7" fmla="*/ 2147483647 h 890"/>
              <a:gd name="T8" fmla="*/ 2147483647 w 575"/>
              <a:gd name="T9" fmla="*/ 2147483647 h 890"/>
              <a:gd name="T10" fmla="*/ 2147483647 w 575"/>
              <a:gd name="T11" fmla="*/ 2147483647 h 890"/>
              <a:gd name="T12" fmla="*/ 2147483647 w 575"/>
              <a:gd name="T13" fmla="*/ 2147483647 h 890"/>
              <a:gd name="T14" fmla="*/ 2147483647 w 575"/>
              <a:gd name="T15" fmla="*/ 2147483647 h 890"/>
              <a:gd name="T16" fmla="*/ 2147483647 w 575"/>
              <a:gd name="T17" fmla="*/ 2147483647 h 890"/>
              <a:gd name="T18" fmla="*/ 2147483647 w 575"/>
              <a:gd name="T19" fmla="*/ 2147483647 h 890"/>
              <a:gd name="T20" fmla="*/ 2147483647 w 575"/>
              <a:gd name="T21" fmla="*/ 0 h 890"/>
              <a:gd name="T22" fmla="*/ 0 w 575"/>
              <a:gd name="T23" fmla="*/ 2147483647 h 890"/>
              <a:gd name="T24" fmla="*/ 0 w 575"/>
              <a:gd name="T25" fmla="*/ 2147483647 h 8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5"/>
              <a:gd name="T40" fmla="*/ 0 h 890"/>
              <a:gd name="T41" fmla="*/ 575 w 575"/>
              <a:gd name="T42" fmla="*/ 890 h 8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5" h="890">
                <a:moveTo>
                  <a:pt x="0" y="327"/>
                </a:moveTo>
                <a:lnTo>
                  <a:pt x="0" y="327"/>
                </a:lnTo>
                <a:lnTo>
                  <a:pt x="26" y="378"/>
                </a:lnTo>
                <a:lnTo>
                  <a:pt x="366" y="889"/>
                </a:lnTo>
                <a:lnTo>
                  <a:pt x="378" y="770"/>
                </a:lnTo>
                <a:lnTo>
                  <a:pt x="399" y="763"/>
                </a:lnTo>
                <a:lnTo>
                  <a:pt x="434" y="783"/>
                </a:lnTo>
                <a:lnTo>
                  <a:pt x="463" y="677"/>
                </a:lnTo>
                <a:lnTo>
                  <a:pt x="574" y="115"/>
                </a:lnTo>
                <a:lnTo>
                  <a:pt x="329" y="62"/>
                </a:lnTo>
                <a:lnTo>
                  <a:pt x="85" y="0"/>
                </a:lnTo>
                <a:lnTo>
                  <a:pt x="0" y="327"/>
                </a:lnTo>
              </a:path>
            </a:pathLst>
          </a:custGeom>
          <a:solidFill>
            <a:srgbClr val="558EC7"/>
          </a:solidFill>
          <a:ln w="6350">
            <a:solidFill>
              <a:schemeClr val="accent6">
                <a:lumMod val="50000"/>
              </a:schemeClr>
            </a:solidFill>
            <a:round/>
            <a:headEnd/>
            <a:tailEnd/>
          </a:ln>
        </p:spPr>
        <p:txBody>
          <a:bodyPr lIns="0" tIns="0" rIns="0" bIns="0"/>
          <a:lstStyle/>
          <a:p>
            <a:pPr>
              <a:defRPr/>
            </a:pPr>
            <a:endParaRPr lang="en-US" dirty="0"/>
          </a:p>
        </p:txBody>
      </p:sp>
      <p:sp>
        <p:nvSpPr>
          <p:cNvPr id="14364" name="Freeform 43" descr="The  map depicts States with Smoke-Free Air Laws effective September 30, 2014." title="State smoke-free air laws"/>
          <p:cNvSpPr>
            <a:spLocks/>
          </p:cNvSpPr>
          <p:nvPr/>
        </p:nvSpPr>
        <p:spPr bwMode="auto">
          <a:xfrm>
            <a:off x="6780213" y="2540000"/>
            <a:ext cx="168275" cy="401637"/>
          </a:xfrm>
          <a:custGeom>
            <a:avLst/>
            <a:gdLst>
              <a:gd name="T0" fmla="*/ 0 w 122"/>
              <a:gd name="T1" fmla="*/ 2147483647 h 277"/>
              <a:gd name="T2" fmla="*/ 0 w 122"/>
              <a:gd name="T3" fmla="*/ 2147483647 h 277"/>
              <a:gd name="T4" fmla="*/ 2147483647 w 122"/>
              <a:gd name="T5" fmla="*/ 2147483647 h 277"/>
              <a:gd name="T6" fmla="*/ 2147483647 w 122"/>
              <a:gd name="T7" fmla="*/ 2147483647 h 277"/>
              <a:gd name="T8" fmla="*/ 2147483647 w 122"/>
              <a:gd name="T9" fmla="*/ 2147483647 h 277"/>
              <a:gd name="T10" fmla="*/ 2147483647 w 122"/>
              <a:gd name="T11" fmla="*/ 2147483647 h 277"/>
              <a:gd name="T12" fmla="*/ 2147483647 w 122"/>
              <a:gd name="T13" fmla="*/ 2147483647 h 277"/>
              <a:gd name="T14" fmla="*/ 2147483647 w 122"/>
              <a:gd name="T15" fmla="*/ 2147483647 h 277"/>
              <a:gd name="T16" fmla="*/ 2147483647 w 122"/>
              <a:gd name="T17" fmla="*/ 0 h 277"/>
              <a:gd name="T18" fmla="*/ 2147483647 w 122"/>
              <a:gd name="T19" fmla="*/ 2147483647 h 277"/>
              <a:gd name="T20" fmla="*/ 2147483647 w 122"/>
              <a:gd name="T21" fmla="*/ 2147483647 h 277"/>
              <a:gd name="T22" fmla="*/ 2147483647 w 122"/>
              <a:gd name="T23" fmla="*/ 2147483647 h 277"/>
              <a:gd name="T24" fmla="*/ 2147483647 w 122"/>
              <a:gd name="T25" fmla="*/ 2147483647 h 277"/>
              <a:gd name="T26" fmla="*/ 2147483647 w 122"/>
              <a:gd name="T27" fmla="*/ 2147483647 h 277"/>
              <a:gd name="T28" fmla="*/ 2147483647 w 122"/>
              <a:gd name="T29" fmla="*/ 2147483647 h 277"/>
              <a:gd name="T30" fmla="*/ 2147483647 w 122"/>
              <a:gd name="T31" fmla="*/ 2147483647 h 277"/>
              <a:gd name="T32" fmla="*/ 2147483647 w 122"/>
              <a:gd name="T33" fmla="*/ 2147483647 h 277"/>
              <a:gd name="T34" fmla="*/ 2147483647 w 122"/>
              <a:gd name="T35" fmla="*/ 2147483647 h 277"/>
              <a:gd name="T36" fmla="*/ 2147483647 w 122"/>
              <a:gd name="T37" fmla="*/ 2147483647 h 277"/>
              <a:gd name="T38" fmla="*/ 2147483647 w 122"/>
              <a:gd name="T39" fmla="*/ 2147483647 h 277"/>
              <a:gd name="T40" fmla="*/ 2147483647 w 122"/>
              <a:gd name="T41" fmla="*/ 2147483647 h 277"/>
              <a:gd name="T42" fmla="*/ 2147483647 w 122"/>
              <a:gd name="T43" fmla="*/ 2147483647 h 277"/>
              <a:gd name="T44" fmla="*/ 2147483647 w 122"/>
              <a:gd name="T45" fmla="*/ 2147483647 h 277"/>
              <a:gd name="T46" fmla="*/ 2147483647 w 122"/>
              <a:gd name="T47" fmla="*/ 2147483647 h 277"/>
              <a:gd name="T48" fmla="*/ 2147483647 w 122"/>
              <a:gd name="T49" fmla="*/ 2147483647 h 277"/>
              <a:gd name="T50" fmla="*/ 2147483647 w 122"/>
              <a:gd name="T51" fmla="*/ 2147483647 h 277"/>
              <a:gd name="T52" fmla="*/ 2147483647 w 122"/>
              <a:gd name="T53" fmla="*/ 2147483647 h 277"/>
              <a:gd name="T54" fmla="*/ 2147483647 w 122"/>
              <a:gd name="T55" fmla="*/ 2147483647 h 277"/>
              <a:gd name="T56" fmla="*/ 2147483647 w 122"/>
              <a:gd name="T57" fmla="*/ 2147483647 h 277"/>
              <a:gd name="T58" fmla="*/ 2147483647 w 122"/>
              <a:gd name="T59" fmla="*/ 2147483647 h 277"/>
              <a:gd name="T60" fmla="*/ 2147483647 w 122"/>
              <a:gd name="T61" fmla="*/ 2147483647 h 277"/>
              <a:gd name="T62" fmla="*/ 2147483647 w 122"/>
              <a:gd name="T63" fmla="*/ 2147483647 h 277"/>
              <a:gd name="T64" fmla="*/ 2147483647 w 122"/>
              <a:gd name="T65" fmla="*/ 2147483647 h 277"/>
              <a:gd name="T66" fmla="*/ 2147483647 w 122"/>
              <a:gd name="T67" fmla="*/ 2147483647 h 277"/>
              <a:gd name="T68" fmla="*/ 2147483647 w 122"/>
              <a:gd name="T69" fmla="*/ 2147483647 h 277"/>
              <a:gd name="T70" fmla="*/ 2147483647 w 122"/>
              <a:gd name="T71" fmla="*/ 2147483647 h 277"/>
              <a:gd name="T72" fmla="*/ 2147483647 w 122"/>
              <a:gd name="T73" fmla="*/ 2147483647 h 277"/>
              <a:gd name="T74" fmla="*/ 2147483647 w 122"/>
              <a:gd name="T75" fmla="*/ 2147483647 h 277"/>
              <a:gd name="T76" fmla="*/ 0 w 122"/>
              <a:gd name="T77" fmla="*/ 2147483647 h 277"/>
              <a:gd name="T78" fmla="*/ 0 w 122"/>
              <a:gd name="T79" fmla="*/ 2147483647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2"/>
              <a:gd name="T121" fmla="*/ 0 h 277"/>
              <a:gd name="T122" fmla="*/ 122 w 122"/>
              <a:gd name="T123" fmla="*/ 277 h 2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2" h="277">
                <a:moveTo>
                  <a:pt x="0" y="204"/>
                </a:moveTo>
                <a:lnTo>
                  <a:pt x="0" y="204"/>
                </a:lnTo>
                <a:lnTo>
                  <a:pt x="7" y="188"/>
                </a:lnTo>
                <a:lnTo>
                  <a:pt x="28" y="174"/>
                </a:lnTo>
                <a:lnTo>
                  <a:pt x="39" y="152"/>
                </a:lnTo>
                <a:lnTo>
                  <a:pt x="56" y="135"/>
                </a:lnTo>
                <a:lnTo>
                  <a:pt x="5" y="94"/>
                </a:lnTo>
                <a:lnTo>
                  <a:pt x="3" y="54"/>
                </a:lnTo>
                <a:lnTo>
                  <a:pt x="28" y="0"/>
                </a:lnTo>
                <a:lnTo>
                  <a:pt x="105" y="26"/>
                </a:lnTo>
                <a:lnTo>
                  <a:pt x="106" y="37"/>
                </a:lnTo>
                <a:lnTo>
                  <a:pt x="97" y="68"/>
                </a:lnTo>
                <a:lnTo>
                  <a:pt x="88" y="76"/>
                </a:lnTo>
                <a:lnTo>
                  <a:pt x="87" y="91"/>
                </a:lnTo>
                <a:lnTo>
                  <a:pt x="95" y="94"/>
                </a:lnTo>
                <a:lnTo>
                  <a:pt x="104" y="94"/>
                </a:lnTo>
                <a:lnTo>
                  <a:pt x="111" y="94"/>
                </a:lnTo>
                <a:lnTo>
                  <a:pt x="110" y="88"/>
                </a:lnTo>
                <a:lnTo>
                  <a:pt x="113" y="91"/>
                </a:lnTo>
                <a:lnTo>
                  <a:pt x="120" y="109"/>
                </a:lnTo>
                <a:lnTo>
                  <a:pt x="121" y="167"/>
                </a:lnTo>
                <a:lnTo>
                  <a:pt x="118" y="152"/>
                </a:lnTo>
                <a:lnTo>
                  <a:pt x="114" y="138"/>
                </a:lnTo>
                <a:lnTo>
                  <a:pt x="113" y="146"/>
                </a:lnTo>
                <a:lnTo>
                  <a:pt x="115" y="159"/>
                </a:lnTo>
                <a:lnTo>
                  <a:pt x="113" y="167"/>
                </a:lnTo>
                <a:lnTo>
                  <a:pt x="114" y="182"/>
                </a:lnTo>
                <a:lnTo>
                  <a:pt x="108" y="199"/>
                </a:lnTo>
                <a:lnTo>
                  <a:pt x="101" y="199"/>
                </a:lnTo>
                <a:lnTo>
                  <a:pt x="104" y="212"/>
                </a:lnTo>
                <a:lnTo>
                  <a:pt x="91" y="232"/>
                </a:lnTo>
                <a:lnTo>
                  <a:pt x="75" y="276"/>
                </a:lnTo>
                <a:lnTo>
                  <a:pt x="67" y="276"/>
                </a:lnTo>
                <a:lnTo>
                  <a:pt x="69" y="259"/>
                </a:lnTo>
                <a:lnTo>
                  <a:pt x="65" y="251"/>
                </a:lnTo>
                <a:lnTo>
                  <a:pt x="45" y="252"/>
                </a:lnTo>
                <a:lnTo>
                  <a:pt x="17" y="235"/>
                </a:lnTo>
                <a:lnTo>
                  <a:pt x="6" y="227"/>
                </a:lnTo>
                <a:lnTo>
                  <a:pt x="0" y="204"/>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65" name="Freeform 44" descr=" The  map depicts States with Smoke-Free Air Laws effective September 30, 2014." title="State smoke-free air laws"/>
          <p:cNvSpPr>
            <a:spLocks/>
          </p:cNvSpPr>
          <p:nvPr/>
        </p:nvSpPr>
        <p:spPr bwMode="auto">
          <a:xfrm>
            <a:off x="2554288" y="3417887"/>
            <a:ext cx="884237" cy="946150"/>
          </a:xfrm>
          <a:custGeom>
            <a:avLst/>
            <a:gdLst>
              <a:gd name="T0" fmla="*/ 0 w 636"/>
              <a:gd name="T1" fmla="*/ 2147483647 h 652"/>
              <a:gd name="T2" fmla="*/ 0 w 636"/>
              <a:gd name="T3" fmla="*/ 2147483647 h 652"/>
              <a:gd name="T4" fmla="*/ 2147483647 w 636"/>
              <a:gd name="T5" fmla="*/ 2147483647 h 652"/>
              <a:gd name="T6" fmla="*/ 2147483647 w 636"/>
              <a:gd name="T7" fmla="*/ 2147483647 h 652"/>
              <a:gd name="T8" fmla="*/ 2147483647 w 636"/>
              <a:gd name="T9" fmla="*/ 2147483647 h 652"/>
              <a:gd name="T10" fmla="*/ 2147483647 w 636"/>
              <a:gd name="T11" fmla="*/ 2147483647 h 652"/>
              <a:gd name="T12" fmla="*/ 2147483647 w 636"/>
              <a:gd name="T13" fmla="*/ 2147483647 h 652"/>
              <a:gd name="T14" fmla="*/ 2147483647 w 636"/>
              <a:gd name="T15" fmla="*/ 2147483647 h 652"/>
              <a:gd name="T16" fmla="*/ 2147483647 w 636"/>
              <a:gd name="T17" fmla="*/ 2147483647 h 652"/>
              <a:gd name="T18" fmla="*/ 2147483647 w 636"/>
              <a:gd name="T19" fmla="*/ 2147483647 h 652"/>
              <a:gd name="T20" fmla="*/ 2147483647 w 636"/>
              <a:gd name="T21" fmla="*/ 2147483647 h 652"/>
              <a:gd name="T22" fmla="*/ 2147483647 w 636"/>
              <a:gd name="T23" fmla="*/ 0 h 652"/>
              <a:gd name="T24" fmla="*/ 0 w 636"/>
              <a:gd name="T25" fmla="*/ 2147483647 h 652"/>
              <a:gd name="T26" fmla="*/ 0 w 636"/>
              <a:gd name="T27" fmla="*/ 2147483647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6"/>
              <a:gd name="T43" fmla="*/ 0 h 652"/>
              <a:gd name="T44" fmla="*/ 636 w 636"/>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6" h="652">
                <a:moveTo>
                  <a:pt x="0" y="639"/>
                </a:moveTo>
                <a:lnTo>
                  <a:pt x="0" y="639"/>
                </a:lnTo>
                <a:lnTo>
                  <a:pt x="79" y="651"/>
                </a:lnTo>
                <a:lnTo>
                  <a:pt x="88" y="601"/>
                </a:lnTo>
                <a:lnTo>
                  <a:pt x="247" y="622"/>
                </a:lnTo>
                <a:lnTo>
                  <a:pt x="240" y="599"/>
                </a:lnTo>
                <a:lnTo>
                  <a:pt x="265" y="600"/>
                </a:lnTo>
                <a:lnTo>
                  <a:pt x="583" y="632"/>
                </a:lnTo>
                <a:lnTo>
                  <a:pt x="629" y="120"/>
                </a:lnTo>
                <a:lnTo>
                  <a:pt x="635" y="60"/>
                </a:lnTo>
                <a:lnTo>
                  <a:pt x="365" y="36"/>
                </a:lnTo>
                <a:lnTo>
                  <a:pt x="93" y="0"/>
                </a:lnTo>
                <a:lnTo>
                  <a:pt x="0" y="639"/>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grpSp>
        <p:nvGrpSpPr>
          <p:cNvPr id="6" name="Group 45" descr="The  map depicts States with Smoke-Free Air Laws effective September 30, 2014." title="state smoke-free air laws"/>
          <p:cNvGrpSpPr>
            <a:grpSpLocks/>
          </p:cNvGrpSpPr>
          <p:nvPr/>
        </p:nvGrpSpPr>
        <p:grpSpPr bwMode="auto">
          <a:xfrm>
            <a:off x="6207125" y="1917700"/>
            <a:ext cx="949325" cy="757237"/>
            <a:chOff x="4440" y="1589"/>
            <a:chExt cx="681" cy="523"/>
          </a:xfrm>
          <a:solidFill>
            <a:srgbClr val="00589A"/>
          </a:solidFill>
        </p:grpSpPr>
        <p:sp>
          <p:nvSpPr>
            <p:cNvPr id="14479" name="Freeform 46"/>
            <p:cNvSpPr>
              <a:spLocks/>
            </p:cNvSpPr>
            <p:nvPr/>
          </p:nvSpPr>
          <p:spPr bwMode="auto">
            <a:xfrm>
              <a:off x="4440" y="1589"/>
              <a:ext cx="534" cy="480"/>
            </a:xfrm>
            <a:custGeom>
              <a:avLst/>
              <a:gdLst>
                <a:gd name="T0" fmla="*/ 0 w 534"/>
                <a:gd name="T1" fmla="*/ 412 h 480"/>
                <a:gd name="T2" fmla="*/ 0 w 534"/>
                <a:gd name="T3" fmla="*/ 412 h 480"/>
                <a:gd name="T4" fmla="*/ 17 w 534"/>
                <a:gd name="T5" fmla="*/ 440 h 480"/>
                <a:gd name="T6" fmla="*/ 366 w 534"/>
                <a:gd name="T7" fmla="*/ 373 h 480"/>
                <a:gd name="T8" fmla="*/ 389 w 534"/>
                <a:gd name="T9" fmla="*/ 385 h 480"/>
                <a:gd name="T10" fmla="*/ 404 w 534"/>
                <a:gd name="T11" fmla="*/ 412 h 480"/>
                <a:gd name="T12" fmla="*/ 438 w 534"/>
                <a:gd name="T13" fmla="*/ 431 h 480"/>
                <a:gd name="T14" fmla="*/ 515 w 534"/>
                <a:gd name="T15" fmla="*/ 457 h 480"/>
                <a:gd name="T16" fmla="*/ 516 w 534"/>
                <a:gd name="T17" fmla="*/ 468 h 480"/>
                <a:gd name="T18" fmla="*/ 521 w 534"/>
                <a:gd name="T19" fmla="*/ 479 h 480"/>
                <a:gd name="T20" fmla="*/ 526 w 534"/>
                <a:gd name="T21" fmla="*/ 473 h 480"/>
                <a:gd name="T22" fmla="*/ 533 w 534"/>
                <a:gd name="T23" fmla="*/ 450 h 480"/>
                <a:gd name="T24" fmla="*/ 533 w 534"/>
                <a:gd name="T25" fmla="*/ 410 h 480"/>
                <a:gd name="T26" fmla="*/ 521 w 534"/>
                <a:gd name="T27" fmla="*/ 332 h 480"/>
                <a:gd name="T28" fmla="*/ 520 w 534"/>
                <a:gd name="T29" fmla="*/ 251 h 480"/>
                <a:gd name="T30" fmla="*/ 507 w 534"/>
                <a:gd name="T31" fmla="*/ 187 h 480"/>
                <a:gd name="T32" fmla="*/ 483 w 534"/>
                <a:gd name="T33" fmla="*/ 135 h 480"/>
                <a:gd name="T34" fmla="*/ 477 w 534"/>
                <a:gd name="T35" fmla="*/ 82 h 480"/>
                <a:gd name="T36" fmla="*/ 454 w 534"/>
                <a:gd name="T37" fmla="*/ 0 h 480"/>
                <a:gd name="T38" fmla="*/ 348 w 534"/>
                <a:gd name="T39" fmla="*/ 28 h 480"/>
                <a:gd name="T40" fmla="*/ 340 w 534"/>
                <a:gd name="T41" fmla="*/ 26 h 480"/>
                <a:gd name="T42" fmla="*/ 307 w 534"/>
                <a:gd name="T43" fmla="*/ 52 h 480"/>
                <a:gd name="T44" fmla="*/ 277 w 534"/>
                <a:gd name="T45" fmla="*/ 95 h 480"/>
                <a:gd name="T46" fmla="*/ 274 w 534"/>
                <a:gd name="T47" fmla="*/ 113 h 480"/>
                <a:gd name="T48" fmla="*/ 261 w 534"/>
                <a:gd name="T49" fmla="*/ 132 h 480"/>
                <a:gd name="T50" fmla="*/ 237 w 534"/>
                <a:gd name="T51" fmla="*/ 154 h 480"/>
                <a:gd name="T52" fmla="*/ 248 w 534"/>
                <a:gd name="T53" fmla="*/ 169 h 480"/>
                <a:gd name="T54" fmla="*/ 250 w 534"/>
                <a:gd name="T55" fmla="*/ 158 h 480"/>
                <a:gd name="T56" fmla="*/ 257 w 534"/>
                <a:gd name="T57" fmla="*/ 161 h 480"/>
                <a:gd name="T58" fmla="*/ 253 w 534"/>
                <a:gd name="T59" fmla="*/ 166 h 480"/>
                <a:gd name="T60" fmla="*/ 259 w 534"/>
                <a:gd name="T61" fmla="*/ 169 h 480"/>
                <a:gd name="T62" fmla="*/ 254 w 534"/>
                <a:gd name="T63" fmla="*/ 179 h 480"/>
                <a:gd name="T64" fmla="*/ 250 w 534"/>
                <a:gd name="T65" fmla="*/ 178 h 480"/>
                <a:gd name="T66" fmla="*/ 249 w 534"/>
                <a:gd name="T67" fmla="*/ 183 h 480"/>
                <a:gd name="T68" fmla="*/ 261 w 534"/>
                <a:gd name="T69" fmla="*/ 199 h 480"/>
                <a:gd name="T70" fmla="*/ 261 w 534"/>
                <a:gd name="T71" fmla="*/ 213 h 480"/>
                <a:gd name="T72" fmla="*/ 245 w 534"/>
                <a:gd name="T73" fmla="*/ 221 h 480"/>
                <a:gd name="T74" fmla="*/ 228 w 534"/>
                <a:gd name="T75" fmla="*/ 246 h 480"/>
                <a:gd name="T76" fmla="*/ 209 w 534"/>
                <a:gd name="T77" fmla="*/ 261 h 480"/>
                <a:gd name="T78" fmla="*/ 175 w 534"/>
                <a:gd name="T79" fmla="*/ 262 h 480"/>
                <a:gd name="T80" fmla="*/ 163 w 534"/>
                <a:gd name="T81" fmla="*/ 272 h 480"/>
                <a:gd name="T82" fmla="*/ 143 w 534"/>
                <a:gd name="T83" fmla="*/ 263 h 480"/>
                <a:gd name="T84" fmla="*/ 85 w 534"/>
                <a:gd name="T85" fmla="*/ 270 h 480"/>
                <a:gd name="T86" fmla="*/ 42 w 534"/>
                <a:gd name="T87" fmla="*/ 287 h 480"/>
                <a:gd name="T88" fmla="*/ 45 w 534"/>
                <a:gd name="T89" fmla="*/ 302 h 480"/>
                <a:gd name="T90" fmla="*/ 42 w 534"/>
                <a:gd name="T91" fmla="*/ 310 h 480"/>
                <a:gd name="T92" fmla="*/ 45 w 534"/>
                <a:gd name="T93" fmla="*/ 310 h 480"/>
                <a:gd name="T94" fmla="*/ 52 w 534"/>
                <a:gd name="T95" fmla="*/ 325 h 480"/>
                <a:gd name="T96" fmla="*/ 58 w 534"/>
                <a:gd name="T97" fmla="*/ 324 h 480"/>
                <a:gd name="T98" fmla="*/ 64 w 534"/>
                <a:gd name="T99" fmla="*/ 338 h 480"/>
                <a:gd name="T100" fmla="*/ 63 w 534"/>
                <a:gd name="T101" fmla="*/ 343 h 480"/>
                <a:gd name="T102" fmla="*/ 52 w 534"/>
                <a:gd name="T103" fmla="*/ 351 h 480"/>
                <a:gd name="T104" fmla="*/ 46 w 534"/>
                <a:gd name="T105" fmla="*/ 367 h 480"/>
                <a:gd name="T106" fmla="*/ 0 w 534"/>
                <a:gd name="T107" fmla="*/ 412 h 480"/>
                <a:gd name="T108" fmla="*/ 0 w 534"/>
                <a:gd name="T109" fmla="*/ 412 h 4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4"/>
                <a:gd name="T166" fmla="*/ 0 h 480"/>
                <a:gd name="T167" fmla="*/ 534 w 534"/>
                <a:gd name="T168" fmla="*/ 480 h 4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4" h="480">
                  <a:moveTo>
                    <a:pt x="0" y="412"/>
                  </a:moveTo>
                  <a:lnTo>
                    <a:pt x="0" y="412"/>
                  </a:lnTo>
                  <a:lnTo>
                    <a:pt x="17" y="440"/>
                  </a:lnTo>
                  <a:lnTo>
                    <a:pt x="366" y="373"/>
                  </a:lnTo>
                  <a:lnTo>
                    <a:pt x="389" y="385"/>
                  </a:lnTo>
                  <a:lnTo>
                    <a:pt x="404" y="412"/>
                  </a:lnTo>
                  <a:lnTo>
                    <a:pt x="438" y="431"/>
                  </a:lnTo>
                  <a:lnTo>
                    <a:pt x="515" y="457"/>
                  </a:lnTo>
                  <a:lnTo>
                    <a:pt x="516" y="468"/>
                  </a:lnTo>
                  <a:lnTo>
                    <a:pt x="521" y="479"/>
                  </a:lnTo>
                  <a:lnTo>
                    <a:pt x="526" y="473"/>
                  </a:lnTo>
                  <a:lnTo>
                    <a:pt x="533" y="450"/>
                  </a:lnTo>
                  <a:lnTo>
                    <a:pt x="533" y="410"/>
                  </a:lnTo>
                  <a:lnTo>
                    <a:pt x="521" y="332"/>
                  </a:lnTo>
                  <a:lnTo>
                    <a:pt x="520" y="251"/>
                  </a:lnTo>
                  <a:lnTo>
                    <a:pt x="507" y="187"/>
                  </a:lnTo>
                  <a:lnTo>
                    <a:pt x="483" y="135"/>
                  </a:lnTo>
                  <a:lnTo>
                    <a:pt x="477" y="82"/>
                  </a:lnTo>
                  <a:lnTo>
                    <a:pt x="454" y="0"/>
                  </a:lnTo>
                  <a:lnTo>
                    <a:pt x="348" y="28"/>
                  </a:lnTo>
                  <a:lnTo>
                    <a:pt x="340" y="26"/>
                  </a:lnTo>
                  <a:lnTo>
                    <a:pt x="307" y="52"/>
                  </a:lnTo>
                  <a:lnTo>
                    <a:pt x="277" y="95"/>
                  </a:lnTo>
                  <a:lnTo>
                    <a:pt x="274" y="113"/>
                  </a:lnTo>
                  <a:lnTo>
                    <a:pt x="261" y="132"/>
                  </a:lnTo>
                  <a:lnTo>
                    <a:pt x="237" y="154"/>
                  </a:lnTo>
                  <a:lnTo>
                    <a:pt x="248" y="169"/>
                  </a:lnTo>
                  <a:lnTo>
                    <a:pt x="250" y="158"/>
                  </a:lnTo>
                  <a:lnTo>
                    <a:pt x="257" y="161"/>
                  </a:lnTo>
                  <a:lnTo>
                    <a:pt x="253" y="166"/>
                  </a:lnTo>
                  <a:lnTo>
                    <a:pt x="259" y="169"/>
                  </a:lnTo>
                  <a:lnTo>
                    <a:pt x="254" y="179"/>
                  </a:lnTo>
                  <a:lnTo>
                    <a:pt x="250" y="178"/>
                  </a:lnTo>
                  <a:lnTo>
                    <a:pt x="249" y="183"/>
                  </a:lnTo>
                  <a:lnTo>
                    <a:pt x="261" y="199"/>
                  </a:lnTo>
                  <a:lnTo>
                    <a:pt x="261" y="213"/>
                  </a:lnTo>
                  <a:lnTo>
                    <a:pt x="245" y="221"/>
                  </a:lnTo>
                  <a:lnTo>
                    <a:pt x="228" y="246"/>
                  </a:lnTo>
                  <a:lnTo>
                    <a:pt x="209" y="261"/>
                  </a:lnTo>
                  <a:lnTo>
                    <a:pt x="175" y="262"/>
                  </a:lnTo>
                  <a:lnTo>
                    <a:pt x="163" y="272"/>
                  </a:lnTo>
                  <a:lnTo>
                    <a:pt x="143" y="263"/>
                  </a:lnTo>
                  <a:lnTo>
                    <a:pt x="85" y="270"/>
                  </a:lnTo>
                  <a:lnTo>
                    <a:pt x="42" y="287"/>
                  </a:lnTo>
                  <a:lnTo>
                    <a:pt x="45" y="302"/>
                  </a:lnTo>
                  <a:lnTo>
                    <a:pt x="42" y="310"/>
                  </a:lnTo>
                  <a:lnTo>
                    <a:pt x="45" y="310"/>
                  </a:lnTo>
                  <a:lnTo>
                    <a:pt x="52" y="325"/>
                  </a:lnTo>
                  <a:lnTo>
                    <a:pt x="58" y="324"/>
                  </a:lnTo>
                  <a:lnTo>
                    <a:pt x="64" y="338"/>
                  </a:lnTo>
                  <a:lnTo>
                    <a:pt x="63" y="343"/>
                  </a:lnTo>
                  <a:lnTo>
                    <a:pt x="52" y="351"/>
                  </a:lnTo>
                  <a:lnTo>
                    <a:pt x="46" y="367"/>
                  </a:lnTo>
                  <a:lnTo>
                    <a:pt x="0" y="412"/>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0" name="Freeform 47"/>
            <p:cNvSpPr>
              <a:spLocks/>
            </p:cNvSpPr>
            <p:nvPr/>
          </p:nvSpPr>
          <p:spPr bwMode="auto">
            <a:xfrm>
              <a:off x="4937" y="2088"/>
              <a:ext cx="16" cy="24"/>
            </a:xfrm>
            <a:custGeom>
              <a:avLst/>
              <a:gdLst>
                <a:gd name="T0" fmla="*/ 0 w 16"/>
                <a:gd name="T1" fmla="*/ 23 h 24"/>
                <a:gd name="T2" fmla="*/ 0 w 16"/>
                <a:gd name="T3" fmla="*/ 23 h 24"/>
                <a:gd name="T4" fmla="*/ 1 w 16"/>
                <a:gd name="T5" fmla="*/ 8 h 24"/>
                <a:gd name="T6" fmla="*/ 10 w 16"/>
                <a:gd name="T7" fmla="*/ 0 h 24"/>
                <a:gd name="T8" fmla="*/ 15 w 16"/>
                <a:gd name="T9" fmla="*/ 4 h 24"/>
                <a:gd name="T10" fmla="*/ 7 w 16"/>
                <a:gd name="T11" fmla="*/ 18 h 24"/>
                <a:gd name="T12" fmla="*/ 0 w 16"/>
                <a:gd name="T13" fmla="*/ 23 h 24"/>
                <a:gd name="T14" fmla="*/ 0 w 16"/>
                <a:gd name="T15" fmla="*/ 23 h 2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4"/>
                <a:gd name="T26" fmla="*/ 16 w 16"/>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4">
                  <a:moveTo>
                    <a:pt x="0" y="23"/>
                  </a:moveTo>
                  <a:lnTo>
                    <a:pt x="0" y="23"/>
                  </a:lnTo>
                  <a:lnTo>
                    <a:pt x="1" y="8"/>
                  </a:lnTo>
                  <a:lnTo>
                    <a:pt x="10" y="0"/>
                  </a:lnTo>
                  <a:lnTo>
                    <a:pt x="15" y="4"/>
                  </a:lnTo>
                  <a:lnTo>
                    <a:pt x="7" y="18"/>
                  </a:lnTo>
                  <a:lnTo>
                    <a:pt x="0" y="23"/>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1" name="Freeform 48"/>
            <p:cNvSpPr>
              <a:spLocks/>
            </p:cNvSpPr>
            <p:nvPr/>
          </p:nvSpPr>
          <p:spPr bwMode="auto">
            <a:xfrm>
              <a:off x="4954" y="1996"/>
              <a:ext cx="167" cy="101"/>
            </a:xfrm>
            <a:custGeom>
              <a:avLst/>
              <a:gdLst>
                <a:gd name="T0" fmla="*/ 0 w 167"/>
                <a:gd name="T1" fmla="*/ 90 h 101"/>
                <a:gd name="T2" fmla="*/ 0 w 167"/>
                <a:gd name="T3" fmla="*/ 90 h 101"/>
                <a:gd name="T4" fmla="*/ 4 w 167"/>
                <a:gd name="T5" fmla="*/ 99 h 101"/>
                <a:gd name="T6" fmla="*/ 7 w 167"/>
                <a:gd name="T7" fmla="*/ 100 h 101"/>
                <a:gd name="T8" fmla="*/ 13 w 167"/>
                <a:gd name="T9" fmla="*/ 91 h 101"/>
                <a:gd name="T10" fmla="*/ 18 w 167"/>
                <a:gd name="T11" fmla="*/ 89 h 101"/>
                <a:gd name="T12" fmla="*/ 21 w 167"/>
                <a:gd name="T13" fmla="*/ 92 h 101"/>
                <a:gd name="T14" fmla="*/ 11 w 167"/>
                <a:gd name="T15" fmla="*/ 100 h 101"/>
                <a:gd name="T16" fmla="*/ 27 w 167"/>
                <a:gd name="T17" fmla="*/ 94 h 101"/>
                <a:gd name="T18" fmla="*/ 29 w 167"/>
                <a:gd name="T19" fmla="*/ 90 h 101"/>
                <a:gd name="T20" fmla="*/ 51 w 167"/>
                <a:gd name="T21" fmla="*/ 80 h 101"/>
                <a:gd name="T22" fmla="*/ 70 w 167"/>
                <a:gd name="T23" fmla="*/ 66 h 101"/>
                <a:gd name="T24" fmla="*/ 91 w 167"/>
                <a:gd name="T25" fmla="*/ 58 h 101"/>
                <a:gd name="T26" fmla="*/ 109 w 167"/>
                <a:gd name="T27" fmla="*/ 47 h 101"/>
                <a:gd name="T28" fmla="*/ 108 w 167"/>
                <a:gd name="T29" fmla="*/ 49 h 101"/>
                <a:gd name="T30" fmla="*/ 74 w 167"/>
                <a:gd name="T31" fmla="*/ 75 h 101"/>
                <a:gd name="T32" fmla="*/ 68 w 167"/>
                <a:gd name="T33" fmla="*/ 78 h 101"/>
                <a:gd name="T34" fmla="*/ 71 w 167"/>
                <a:gd name="T35" fmla="*/ 78 h 101"/>
                <a:gd name="T36" fmla="*/ 82 w 167"/>
                <a:gd name="T37" fmla="*/ 73 h 101"/>
                <a:gd name="T38" fmla="*/ 133 w 167"/>
                <a:gd name="T39" fmla="*/ 35 h 101"/>
                <a:gd name="T40" fmla="*/ 140 w 167"/>
                <a:gd name="T41" fmla="*/ 28 h 101"/>
                <a:gd name="T42" fmla="*/ 165 w 167"/>
                <a:gd name="T43" fmla="*/ 8 h 101"/>
                <a:gd name="T44" fmla="*/ 166 w 167"/>
                <a:gd name="T45" fmla="*/ 1 h 101"/>
                <a:gd name="T46" fmla="*/ 162 w 167"/>
                <a:gd name="T47" fmla="*/ 2 h 101"/>
                <a:gd name="T48" fmla="*/ 151 w 167"/>
                <a:gd name="T49" fmla="*/ 13 h 101"/>
                <a:gd name="T50" fmla="*/ 143 w 167"/>
                <a:gd name="T51" fmla="*/ 12 h 101"/>
                <a:gd name="T52" fmla="*/ 133 w 167"/>
                <a:gd name="T53" fmla="*/ 17 h 101"/>
                <a:gd name="T54" fmla="*/ 129 w 167"/>
                <a:gd name="T55" fmla="*/ 16 h 101"/>
                <a:gd name="T56" fmla="*/ 121 w 167"/>
                <a:gd name="T57" fmla="*/ 39 h 101"/>
                <a:gd name="T58" fmla="*/ 117 w 167"/>
                <a:gd name="T59" fmla="*/ 35 h 101"/>
                <a:gd name="T60" fmla="*/ 108 w 167"/>
                <a:gd name="T61" fmla="*/ 35 h 101"/>
                <a:gd name="T62" fmla="*/ 124 w 167"/>
                <a:gd name="T63" fmla="*/ 17 h 101"/>
                <a:gd name="T64" fmla="*/ 122 w 167"/>
                <a:gd name="T65" fmla="*/ 13 h 101"/>
                <a:gd name="T66" fmla="*/ 133 w 167"/>
                <a:gd name="T67" fmla="*/ 0 h 101"/>
                <a:gd name="T68" fmla="*/ 128 w 167"/>
                <a:gd name="T69" fmla="*/ 1 h 101"/>
                <a:gd name="T70" fmla="*/ 106 w 167"/>
                <a:gd name="T71" fmla="*/ 27 h 101"/>
                <a:gd name="T72" fmla="*/ 80 w 167"/>
                <a:gd name="T73" fmla="*/ 36 h 101"/>
                <a:gd name="T74" fmla="*/ 65 w 167"/>
                <a:gd name="T75" fmla="*/ 38 h 101"/>
                <a:gd name="T76" fmla="*/ 64 w 167"/>
                <a:gd name="T77" fmla="*/ 46 h 101"/>
                <a:gd name="T78" fmla="*/ 46 w 167"/>
                <a:gd name="T79" fmla="*/ 50 h 101"/>
                <a:gd name="T80" fmla="*/ 39 w 167"/>
                <a:gd name="T81" fmla="*/ 49 h 101"/>
                <a:gd name="T82" fmla="*/ 39 w 167"/>
                <a:gd name="T83" fmla="*/ 54 h 101"/>
                <a:gd name="T84" fmla="*/ 31 w 167"/>
                <a:gd name="T85" fmla="*/ 54 h 101"/>
                <a:gd name="T86" fmla="*/ 27 w 167"/>
                <a:gd name="T87" fmla="*/ 59 h 101"/>
                <a:gd name="T88" fmla="*/ 25 w 167"/>
                <a:gd name="T89" fmla="*/ 66 h 101"/>
                <a:gd name="T90" fmla="*/ 22 w 167"/>
                <a:gd name="T91" fmla="*/ 65 h 101"/>
                <a:gd name="T92" fmla="*/ 18 w 167"/>
                <a:gd name="T93" fmla="*/ 72 h 101"/>
                <a:gd name="T94" fmla="*/ 6 w 167"/>
                <a:gd name="T95" fmla="*/ 76 h 101"/>
                <a:gd name="T96" fmla="*/ 4 w 167"/>
                <a:gd name="T97" fmla="*/ 82 h 101"/>
                <a:gd name="T98" fmla="*/ 0 w 167"/>
                <a:gd name="T99" fmla="*/ 90 h 101"/>
                <a:gd name="T100" fmla="*/ 0 w 167"/>
                <a:gd name="T101" fmla="*/ 90 h 1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101"/>
                <a:gd name="T155" fmla="*/ 167 w 167"/>
                <a:gd name="T156" fmla="*/ 101 h 1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101">
                  <a:moveTo>
                    <a:pt x="0" y="90"/>
                  </a:moveTo>
                  <a:lnTo>
                    <a:pt x="0" y="90"/>
                  </a:lnTo>
                  <a:lnTo>
                    <a:pt x="4" y="99"/>
                  </a:lnTo>
                  <a:lnTo>
                    <a:pt x="7" y="100"/>
                  </a:lnTo>
                  <a:lnTo>
                    <a:pt x="13" y="91"/>
                  </a:lnTo>
                  <a:lnTo>
                    <a:pt x="18" y="89"/>
                  </a:lnTo>
                  <a:lnTo>
                    <a:pt x="21" y="92"/>
                  </a:lnTo>
                  <a:lnTo>
                    <a:pt x="11" y="100"/>
                  </a:lnTo>
                  <a:lnTo>
                    <a:pt x="27" y="94"/>
                  </a:lnTo>
                  <a:lnTo>
                    <a:pt x="29" y="90"/>
                  </a:lnTo>
                  <a:lnTo>
                    <a:pt x="51" y="80"/>
                  </a:lnTo>
                  <a:lnTo>
                    <a:pt x="70" y="66"/>
                  </a:lnTo>
                  <a:lnTo>
                    <a:pt x="91" y="58"/>
                  </a:lnTo>
                  <a:lnTo>
                    <a:pt x="109" y="47"/>
                  </a:lnTo>
                  <a:lnTo>
                    <a:pt x="108" y="49"/>
                  </a:lnTo>
                  <a:lnTo>
                    <a:pt x="74" y="75"/>
                  </a:lnTo>
                  <a:lnTo>
                    <a:pt x="68" y="78"/>
                  </a:lnTo>
                  <a:lnTo>
                    <a:pt x="71" y="78"/>
                  </a:lnTo>
                  <a:lnTo>
                    <a:pt x="82" y="73"/>
                  </a:lnTo>
                  <a:lnTo>
                    <a:pt x="133" y="35"/>
                  </a:lnTo>
                  <a:lnTo>
                    <a:pt x="140" y="28"/>
                  </a:lnTo>
                  <a:lnTo>
                    <a:pt x="165" y="8"/>
                  </a:lnTo>
                  <a:lnTo>
                    <a:pt x="166" y="1"/>
                  </a:lnTo>
                  <a:lnTo>
                    <a:pt x="162" y="2"/>
                  </a:lnTo>
                  <a:lnTo>
                    <a:pt x="151" y="13"/>
                  </a:lnTo>
                  <a:lnTo>
                    <a:pt x="143" y="12"/>
                  </a:lnTo>
                  <a:lnTo>
                    <a:pt x="133" y="17"/>
                  </a:lnTo>
                  <a:lnTo>
                    <a:pt x="129" y="16"/>
                  </a:lnTo>
                  <a:lnTo>
                    <a:pt x="121" y="39"/>
                  </a:lnTo>
                  <a:lnTo>
                    <a:pt x="117" y="35"/>
                  </a:lnTo>
                  <a:lnTo>
                    <a:pt x="108" y="35"/>
                  </a:lnTo>
                  <a:lnTo>
                    <a:pt x="124" y="17"/>
                  </a:lnTo>
                  <a:lnTo>
                    <a:pt x="122" y="13"/>
                  </a:lnTo>
                  <a:lnTo>
                    <a:pt x="133" y="0"/>
                  </a:lnTo>
                  <a:lnTo>
                    <a:pt x="128" y="1"/>
                  </a:lnTo>
                  <a:lnTo>
                    <a:pt x="106" y="27"/>
                  </a:lnTo>
                  <a:lnTo>
                    <a:pt x="80" y="36"/>
                  </a:lnTo>
                  <a:lnTo>
                    <a:pt x="65" y="38"/>
                  </a:lnTo>
                  <a:lnTo>
                    <a:pt x="64" y="46"/>
                  </a:lnTo>
                  <a:lnTo>
                    <a:pt x="46" y="50"/>
                  </a:lnTo>
                  <a:lnTo>
                    <a:pt x="39" y="49"/>
                  </a:lnTo>
                  <a:lnTo>
                    <a:pt x="39" y="54"/>
                  </a:lnTo>
                  <a:lnTo>
                    <a:pt x="31" y="54"/>
                  </a:lnTo>
                  <a:lnTo>
                    <a:pt x="27" y="59"/>
                  </a:lnTo>
                  <a:lnTo>
                    <a:pt x="25" y="66"/>
                  </a:lnTo>
                  <a:lnTo>
                    <a:pt x="22" y="65"/>
                  </a:lnTo>
                  <a:lnTo>
                    <a:pt x="18" y="72"/>
                  </a:lnTo>
                  <a:lnTo>
                    <a:pt x="6" y="76"/>
                  </a:lnTo>
                  <a:lnTo>
                    <a:pt x="4" y="82"/>
                  </a:lnTo>
                  <a:lnTo>
                    <a:pt x="0" y="90"/>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14367" name="Freeform 49" descr="This is the state of Utah on a map of the United States.  The map depicts States with Smoke-Free Air Laws effective September 30, 2014." title="Smoke-Free Air Laws"/>
          <p:cNvSpPr>
            <a:spLocks/>
          </p:cNvSpPr>
          <p:nvPr/>
        </p:nvSpPr>
        <p:spPr bwMode="auto">
          <a:xfrm>
            <a:off x="2066925" y="2497137"/>
            <a:ext cx="708025" cy="925513"/>
          </a:xfrm>
          <a:custGeom>
            <a:avLst/>
            <a:gdLst>
              <a:gd name="T0" fmla="*/ 0 w 510"/>
              <a:gd name="T1" fmla="*/ 2147483647 h 639"/>
              <a:gd name="T2" fmla="*/ 0 w 510"/>
              <a:gd name="T3" fmla="*/ 2147483647 h 639"/>
              <a:gd name="T4" fmla="*/ 2147483647 w 510"/>
              <a:gd name="T5" fmla="*/ 0 h 639"/>
              <a:gd name="T6" fmla="*/ 2147483647 w 510"/>
              <a:gd name="T7" fmla="*/ 2147483647 h 639"/>
              <a:gd name="T8" fmla="*/ 2147483647 w 510"/>
              <a:gd name="T9" fmla="*/ 2147483647 h 639"/>
              <a:gd name="T10" fmla="*/ 2147483647 w 510"/>
              <a:gd name="T11" fmla="*/ 2147483647 h 639"/>
              <a:gd name="T12" fmla="*/ 2147483647 w 510"/>
              <a:gd name="T13" fmla="*/ 2147483647 h 639"/>
              <a:gd name="T14" fmla="*/ 0 w 510"/>
              <a:gd name="T15" fmla="*/ 2147483647 h 639"/>
              <a:gd name="T16" fmla="*/ 0 w 510"/>
              <a:gd name="T17" fmla="*/ 2147483647 h 6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0"/>
              <a:gd name="T28" fmla="*/ 0 h 639"/>
              <a:gd name="T29" fmla="*/ 510 w 510"/>
              <a:gd name="T30" fmla="*/ 639 h 6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0" h="639">
                <a:moveTo>
                  <a:pt x="0" y="562"/>
                </a:moveTo>
                <a:lnTo>
                  <a:pt x="0" y="562"/>
                </a:lnTo>
                <a:lnTo>
                  <a:pt x="111" y="0"/>
                </a:lnTo>
                <a:lnTo>
                  <a:pt x="359" y="44"/>
                </a:lnTo>
                <a:lnTo>
                  <a:pt x="340" y="159"/>
                </a:lnTo>
                <a:lnTo>
                  <a:pt x="509" y="185"/>
                </a:lnTo>
                <a:lnTo>
                  <a:pt x="445" y="638"/>
                </a:lnTo>
                <a:lnTo>
                  <a:pt x="0" y="562"/>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68" name="Freeform 50" descr=" The  map depicts States with Smoke-Free Air Laws effective September 30, 2014." title="State Smoke-Free Air Laws"/>
          <p:cNvSpPr>
            <a:spLocks/>
          </p:cNvSpPr>
          <p:nvPr/>
        </p:nvSpPr>
        <p:spPr bwMode="auto">
          <a:xfrm>
            <a:off x="6842125" y="1865312"/>
            <a:ext cx="200025" cy="417513"/>
          </a:xfrm>
          <a:custGeom>
            <a:avLst/>
            <a:gdLst>
              <a:gd name="T0" fmla="*/ 0 w 146"/>
              <a:gd name="T1" fmla="*/ 2147483647 h 288"/>
              <a:gd name="T2" fmla="*/ 0 w 146"/>
              <a:gd name="T3" fmla="*/ 2147483647 h 288"/>
              <a:gd name="T4" fmla="*/ 2147483647 w 146"/>
              <a:gd name="T5" fmla="*/ 2147483647 h 288"/>
              <a:gd name="T6" fmla="*/ 2147483647 w 146"/>
              <a:gd name="T7" fmla="*/ 2147483647 h 288"/>
              <a:gd name="T8" fmla="*/ 2147483647 w 146"/>
              <a:gd name="T9" fmla="*/ 2147483647 h 288"/>
              <a:gd name="T10" fmla="*/ 2147483647 w 146"/>
              <a:gd name="T11" fmla="*/ 2147483647 h 288"/>
              <a:gd name="T12" fmla="*/ 2147483647 w 146"/>
              <a:gd name="T13" fmla="*/ 2147483647 h 288"/>
              <a:gd name="T14" fmla="*/ 2147483647 w 146"/>
              <a:gd name="T15" fmla="*/ 2147483647 h 288"/>
              <a:gd name="T16" fmla="*/ 2147483647 w 146"/>
              <a:gd name="T17" fmla="*/ 2147483647 h 288"/>
              <a:gd name="T18" fmla="*/ 2147483647 w 146"/>
              <a:gd name="T19" fmla="*/ 2147483647 h 288"/>
              <a:gd name="T20" fmla="*/ 2147483647 w 146"/>
              <a:gd name="T21" fmla="*/ 0 h 288"/>
              <a:gd name="T22" fmla="*/ 0 w 146"/>
              <a:gd name="T23" fmla="*/ 2147483647 h 288"/>
              <a:gd name="T24" fmla="*/ 0 w 146"/>
              <a:gd name="T25" fmla="*/ 2147483647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6"/>
              <a:gd name="T40" fmla="*/ 0 h 288"/>
              <a:gd name="T41" fmla="*/ 146 w 146"/>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6" h="288">
                <a:moveTo>
                  <a:pt x="0" y="36"/>
                </a:moveTo>
                <a:lnTo>
                  <a:pt x="0" y="36"/>
                </a:lnTo>
                <a:lnTo>
                  <a:pt x="23" y="118"/>
                </a:lnTo>
                <a:lnTo>
                  <a:pt x="29" y="171"/>
                </a:lnTo>
                <a:lnTo>
                  <a:pt x="53" y="223"/>
                </a:lnTo>
                <a:lnTo>
                  <a:pt x="66" y="287"/>
                </a:lnTo>
                <a:lnTo>
                  <a:pt x="131" y="273"/>
                </a:lnTo>
                <a:lnTo>
                  <a:pt x="119" y="174"/>
                </a:lnTo>
                <a:lnTo>
                  <a:pt x="126" y="106"/>
                </a:lnTo>
                <a:lnTo>
                  <a:pt x="143" y="73"/>
                </a:lnTo>
                <a:lnTo>
                  <a:pt x="145" y="0"/>
                </a:lnTo>
                <a:lnTo>
                  <a:pt x="0" y="36"/>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69" name="Freeform 51" descr="This is the state of Maryland a map of the United States.  The  map depicts States with Smoke-Free Air Laws effective September 30, 2014" title="State smoke free air laws"/>
          <p:cNvSpPr>
            <a:spLocks/>
          </p:cNvSpPr>
          <p:nvPr/>
        </p:nvSpPr>
        <p:spPr bwMode="auto">
          <a:xfrm>
            <a:off x="4667250" y="1885950"/>
            <a:ext cx="668338" cy="731837"/>
          </a:xfrm>
          <a:custGeom>
            <a:avLst/>
            <a:gdLst>
              <a:gd name="T0" fmla="*/ 0 w 479"/>
              <a:gd name="T1" fmla="*/ 2147483647 h 504"/>
              <a:gd name="T2" fmla="*/ 0 w 479"/>
              <a:gd name="T3" fmla="*/ 2147483647 h 504"/>
              <a:gd name="T4" fmla="*/ 2147483647 w 479"/>
              <a:gd name="T5" fmla="*/ 2147483647 h 504"/>
              <a:gd name="T6" fmla="*/ 2147483647 w 479"/>
              <a:gd name="T7" fmla="*/ 2147483647 h 504"/>
              <a:gd name="T8" fmla="*/ 2147483647 w 479"/>
              <a:gd name="T9" fmla="*/ 2147483647 h 504"/>
              <a:gd name="T10" fmla="*/ 2147483647 w 479"/>
              <a:gd name="T11" fmla="*/ 2147483647 h 504"/>
              <a:gd name="T12" fmla="*/ 2147483647 w 479"/>
              <a:gd name="T13" fmla="*/ 2147483647 h 504"/>
              <a:gd name="T14" fmla="*/ 2147483647 w 479"/>
              <a:gd name="T15" fmla="*/ 2147483647 h 504"/>
              <a:gd name="T16" fmla="*/ 2147483647 w 479"/>
              <a:gd name="T17" fmla="*/ 2147483647 h 504"/>
              <a:gd name="T18" fmla="*/ 2147483647 w 479"/>
              <a:gd name="T19" fmla="*/ 2147483647 h 504"/>
              <a:gd name="T20" fmla="*/ 2147483647 w 479"/>
              <a:gd name="T21" fmla="*/ 2147483647 h 504"/>
              <a:gd name="T22" fmla="*/ 2147483647 w 479"/>
              <a:gd name="T23" fmla="*/ 2147483647 h 504"/>
              <a:gd name="T24" fmla="*/ 2147483647 w 479"/>
              <a:gd name="T25" fmla="*/ 2147483647 h 504"/>
              <a:gd name="T26" fmla="*/ 2147483647 w 479"/>
              <a:gd name="T27" fmla="*/ 2147483647 h 504"/>
              <a:gd name="T28" fmla="*/ 2147483647 w 479"/>
              <a:gd name="T29" fmla="*/ 2147483647 h 504"/>
              <a:gd name="T30" fmla="*/ 2147483647 w 479"/>
              <a:gd name="T31" fmla="*/ 2147483647 h 504"/>
              <a:gd name="T32" fmla="*/ 2147483647 w 479"/>
              <a:gd name="T33" fmla="*/ 2147483647 h 504"/>
              <a:gd name="T34" fmla="*/ 2147483647 w 479"/>
              <a:gd name="T35" fmla="*/ 2147483647 h 504"/>
              <a:gd name="T36" fmla="*/ 2147483647 w 479"/>
              <a:gd name="T37" fmla="*/ 2147483647 h 504"/>
              <a:gd name="T38" fmla="*/ 2147483647 w 479"/>
              <a:gd name="T39" fmla="*/ 2147483647 h 504"/>
              <a:gd name="T40" fmla="*/ 2147483647 w 479"/>
              <a:gd name="T41" fmla="*/ 2147483647 h 504"/>
              <a:gd name="T42" fmla="*/ 2147483647 w 479"/>
              <a:gd name="T43" fmla="*/ 2147483647 h 504"/>
              <a:gd name="T44" fmla="*/ 2147483647 w 479"/>
              <a:gd name="T45" fmla="*/ 2147483647 h 504"/>
              <a:gd name="T46" fmla="*/ 2147483647 w 479"/>
              <a:gd name="T47" fmla="*/ 2147483647 h 504"/>
              <a:gd name="T48" fmla="*/ 2147483647 w 479"/>
              <a:gd name="T49" fmla="*/ 2147483647 h 504"/>
              <a:gd name="T50" fmla="*/ 2147483647 w 479"/>
              <a:gd name="T51" fmla="*/ 2147483647 h 504"/>
              <a:gd name="T52" fmla="*/ 2147483647 w 479"/>
              <a:gd name="T53" fmla="*/ 2147483647 h 504"/>
              <a:gd name="T54" fmla="*/ 2147483647 w 479"/>
              <a:gd name="T55" fmla="*/ 2147483647 h 504"/>
              <a:gd name="T56" fmla="*/ 2147483647 w 479"/>
              <a:gd name="T57" fmla="*/ 2147483647 h 504"/>
              <a:gd name="T58" fmla="*/ 2147483647 w 479"/>
              <a:gd name="T59" fmla="*/ 2147483647 h 504"/>
              <a:gd name="T60" fmla="*/ 2147483647 w 479"/>
              <a:gd name="T61" fmla="*/ 2147483647 h 504"/>
              <a:gd name="T62" fmla="*/ 2147483647 w 479"/>
              <a:gd name="T63" fmla="*/ 2147483647 h 504"/>
              <a:gd name="T64" fmla="*/ 2147483647 w 479"/>
              <a:gd name="T65" fmla="*/ 2147483647 h 504"/>
              <a:gd name="T66" fmla="*/ 2147483647 w 479"/>
              <a:gd name="T67" fmla="*/ 2147483647 h 504"/>
              <a:gd name="T68" fmla="*/ 2147483647 w 479"/>
              <a:gd name="T69" fmla="*/ 2147483647 h 504"/>
              <a:gd name="T70" fmla="*/ 2147483647 w 479"/>
              <a:gd name="T71" fmla="*/ 2147483647 h 504"/>
              <a:gd name="T72" fmla="*/ 2147483647 w 479"/>
              <a:gd name="T73" fmla="*/ 2147483647 h 504"/>
              <a:gd name="T74" fmla="*/ 2147483647 w 479"/>
              <a:gd name="T75" fmla="*/ 2147483647 h 504"/>
              <a:gd name="T76" fmla="*/ 2147483647 w 479"/>
              <a:gd name="T77" fmla="*/ 2147483647 h 504"/>
              <a:gd name="T78" fmla="*/ 2147483647 w 479"/>
              <a:gd name="T79" fmla="*/ 2147483647 h 504"/>
              <a:gd name="T80" fmla="*/ 2147483647 w 479"/>
              <a:gd name="T81" fmla="*/ 2147483647 h 504"/>
              <a:gd name="T82" fmla="*/ 2147483647 w 479"/>
              <a:gd name="T83" fmla="*/ 0 h 504"/>
              <a:gd name="T84" fmla="*/ 2147483647 w 479"/>
              <a:gd name="T85" fmla="*/ 2147483647 h 504"/>
              <a:gd name="T86" fmla="*/ 2147483647 w 479"/>
              <a:gd name="T87" fmla="*/ 2147483647 h 504"/>
              <a:gd name="T88" fmla="*/ 2147483647 w 479"/>
              <a:gd name="T89" fmla="*/ 2147483647 h 504"/>
              <a:gd name="T90" fmla="*/ 2147483647 w 479"/>
              <a:gd name="T91" fmla="*/ 2147483647 h 504"/>
              <a:gd name="T92" fmla="*/ 2147483647 w 479"/>
              <a:gd name="T93" fmla="*/ 2147483647 h 504"/>
              <a:gd name="T94" fmla="*/ 2147483647 w 479"/>
              <a:gd name="T95" fmla="*/ 2147483647 h 504"/>
              <a:gd name="T96" fmla="*/ 2147483647 w 479"/>
              <a:gd name="T97" fmla="*/ 2147483647 h 504"/>
              <a:gd name="T98" fmla="*/ 2147483647 w 479"/>
              <a:gd name="T99" fmla="*/ 2147483647 h 504"/>
              <a:gd name="T100" fmla="*/ 0 w 479"/>
              <a:gd name="T101" fmla="*/ 2147483647 h 504"/>
              <a:gd name="T102" fmla="*/ 0 w 479"/>
              <a:gd name="T103" fmla="*/ 2147483647 h 5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9"/>
              <a:gd name="T157" fmla="*/ 0 h 504"/>
              <a:gd name="T158" fmla="*/ 479 w 479"/>
              <a:gd name="T159" fmla="*/ 504 h 5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9" h="504">
                <a:moveTo>
                  <a:pt x="0" y="153"/>
                </a:moveTo>
                <a:lnTo>
                  <a:pt x="0" y="153"/>
                </a:lnTo>
                <a:lnTo>
                  <a:pt x="12" y="192"/>
                </a:lnTo>
                <a:lnTo>
                  <a:pt x="11" y="253"/>
                </a:lnTo>
                <a:lnTo>
                  <a:pt x="69" y="290"/>
                </a:lnTo>
                <a:lnTo>
                  <a:pt x="92" y="315"/>
                </a:lnTo>
                <a:lnTo>
                  <a:pt x="126" y="337"/>
                </a:lnTo>
                <a:lnTo>
                  <a:pt x="137" y="351"/>
                </a:lnTo>
                <a:lnTo>
                  <a:pt x="146" y="392"/>
                </a:lnTo>
                <a:lnTo>
                  <a:pt x="155" y="450"/>
                </a:lnTo>
                <a:lnTo>
                  <a:pt x="199" y="503"/>
                </a:lnTo>
                <a:lnTo>
                  <a:pt x="436" y="488"/>
                </a:lnTo>
                <a:lnTo>
                  <a:pt x="422" y="409"/>
                </a:lnTo>
                <a:lnTo>
                  <a:pt x="430" y="330"/>
                </a:lnTo>
                <a:lnTo>
                  <a:pt x="444" y="293"/>
                </a:lnTo>
                <a:lnTo>
                  <a:pt x="443" y="261"/>
                </a:lnTo>
                <a:lnTo>
                  <a:pt x="473" y="188"/>
                </a:lnTo>
                <a:lnTo>
                  <a:pt x="478" y="170"/>
                </a:lnTo>
                <a:lnTo>
                  <a:pt x="469" y="166"/>
                </a:lnTo>
                <a:lnTo>
                  <a:pt x="457" y="181"/>
                </a:lnTo>
                <a:lnTo>
                  <a:pt x="448" y="218"/>
                </a:lnTo>
                <a:lnTo>
                  <a:pt x="428" y="223"/>
                </a:lnTo>
                <a:lnTo>
                  <a:pt x="419" y="244"/>
                </a:lnTo>
                <a:lnTo>
                  <a:pt x="398" y="259"/>
                </a:lnTo>
                <a:lnTo>
                  <a:pt x="401" y="235"/>
                </a:lnTo>
                <a:lnTo>
                  <a:pt x="414" y="210"/>
                </a:lnTo>
                <a:lnTo>
                  <a:pt x="427" y="201"/>
                </a:lnTo>
                <a:lnTo>
                  <a:pt x="429" y="192"/>
                </a:lnTo>
                <a:lnTo>
                  <a:pt x="403" y="122"/>
                </a:lnTo>
                <a:lnTo>
                  <a:pt x="385" y="116"/>
                </a:lnTo>
                <a:lnTo>
                  <a:pt x="378" y="101"/>
                </a:lnTo>
                <a:lnTo>
                  <a:pt x="334" y="95"/>
                </a:lnTo>
                <a:lnTo>
                  <a:pt x="233" y="69"/>
                </a:lnTo>
                <a:lnTo>
                  <a:pt x="193" y="40"/>
                </a:lnTo>
                <a:lnTo>
                  <a:pt x="171" y="32"/>
                </a:lnTo>
                <a:lnTo>
                  <a:pt x="157" y="40"/>
                </a:lnTo>
                <a:lnTo>
                  <a:pt x="152" y="37"/>
                </a:lnTo>
                <a:lnTo>
                  <a:pt x="160" y="32"/>
                </a:lnTo>
                <a:lnTo>
                  <a:pt x="160" y="17"/>
                </a:lnTo>
                <a:lnTo>
                  <a:pt x="164" y="14"/>
                </a:lnTo>
                <a:lnTo>
                  <a:pt x="164" y="4"/>
                </a:lnTo>
                <a:lnTo>
                  <a:pt x="158" y="0"/>
                </a:lnTo>
                <a:lnTo>
                  <a:pt x="102" y="25"/>
                </a:lnTo>
                <a:lnTo>
                  <a:pt x="82" y="33"/>
                </a:lnTo>
                <a:lnTo>
                  <a:pt x="73" y="35"/>
                </a:lnTo>
                <a:lnTo>
                  <a:pt x="59" y="26"/>
                </a:lnTo>
                <a:lnTo>
                  <a:pt x="58" y="33"/>
                </a:lnTo>
                <a:lnTo>
                  <a:pt x="55" y="26"/>
                </a:lnTo>
                <a:lnTo>
                  <a:pt x="45" y="36"/>
                </a:lnTo>
                <a:lnTo>
                  <a:pt x="47" y="94"/>
                </a:lnTo>
                <a:lnTo>
                  <a:pt x="0" y="153"/>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70" name="Freeform 52" descr="This is the state of Oklahoma on a map of the United States.  The map depicts States with Smoke-Free Air Laws effective September 30, 2014." title="State Smoke-Free Air Laws"/>
          <p:cNvSpPr>
            <a:spLocks/>
          </p:cNvSpPr>
          <p:nvPr/>
        </p:nvSpPr>
        <p:spPr bwMode="auto">
          <a:xfrm>
            <a:off x="3425825" y="3502025"/>
            <a:ext cx="1089025" cy="604837"/>
          </a:xfrm>
          <a:custGeom>
            <a:avLst/>
            <a:gdLst>
              <a:gd name="T0" fmla="*/ 0 w 781"/>
              <a:gd name="T1" fmla="*/ 2147483647 h 409"/>
              <a:gd name="T2" fmla="*/ 0 w 781"/>
              <a:gd name="T3" fmla="*/ 2147483647 h 409"/>
              <a:gd name="T4" fmla="*/ 2147483647 w 781"/>
              <a:gd name="T5" fmla="*/ 0 h 409"/>
              <a:gd name="T6" fmla="*/ 2147483647 w 781"/>
              <a:gd name="T7" fmla="*/ 2147483647 h 409"/>
              <a:gd name="T8" fmla="*/ 2147483647 w 781"/>
              <a:gd name="T9" fmla="*/ 2147483647 h 409"/>
              <a:gd name="T10" fmla="*/ 2147483647 w 781"/>
              <a:gd name="T11" fmla="*/ 2147483647 h 409"/>
              <a:gd name="T12" fmla="*/ 2147483647 w 781"/>
              <a:gd name="T13" fmla="*/ 2147483647 h 409"/>
              <a:gd name="T14" fmla="*/ 2147483647 w 781"/>
              <a:gd name="T15" fmla="*/ 2147483647 h 409"/>
              <a:gd name="T16" fmla="*/ 2147483647 w 781"/>
              <a:gd name="T17" fmla="*/ 2147483647 h 409"/>
              <a:gd name="T18" fmla="*/ 2147483647 w 781"/>
              <a:gd name="T19" fmla="*/ 2147483647 h 409"/>
              <a:gd name="T20" fmla="*/ 2147483647 w 781"/>
              <a:gd name="T21" fmla="*/ 2147483647 h 409"/>
              <a:gd name="T22" fmla="*/ 2147483647 w 781"/>
              <a:gd name="T23" fmla="*/ 2147483647 h 409"/>
              <a:gd name="T24" fmla="*/ 2147483647 w 781"/>
              <a:gd name="T25" fmla="*/ 2147483647 h 409"/>
              <a:gd name="T26" fmla="*/ 2147483647 w 781"/>
              <a:gd name="T27" fmla="*/ 2147483647 h 409"/>
              <a:gd name="T28" fmla="*/ 2147483647 w 781"/>
              <a:gd name="T29" fmla="*/ 2147483647 h 409"/>
              <a:gd name="T30" fmla="*/ 2147483647 w 781"/>
              <a:gd name="T31" fmla="*/ 2147483647 h 409"/>
              <a:gd name="T32" fmla="*/ 2147483647 w 781"/>
              <a:gd name="T33" fmla="*/ 2147483647 h 409"/>
              <a:gd name="T34" fmla="*/ 2147483647 w 781"/>
              <a:gd name="T35" fmla="*/ 2147483647 h 409"/>
              <a:gd name="T36" fmla="*/ 2147483647 w 781"/>
              <a:gd name="T37" fmla="*/ 2147483647 h 409"/>
              <a:gd name="T38" fmla="*/ 2147483647 w 781"/>
              <a:gd name="T39" fmla="*/ 2147483647 h 409"/>
              <a:gd name="T40" fmla="*/ 2147483647 w 781"/>
              <a:gd name="T41" fmla="*/ 2147483647 h 409"/>
              <a:gd name="T42" fmla="*/ 2147483647 w 781"/>
              <a:gd name="T43" fmla="*/ 2147483647 h 409"/>
              <a:gd name="T44" fmla="*/ 2147483647 w 781"/>
              <a:gd name="T45" fmla="*/ 2147483647 h 409"/>
              <a:gd name="T46" fmla="*/ 2147483647 w 781"/>
              <a:gd name="T47" fmla="*/ 2147483647 h 409"/>
              <a:gd name="T48" fmla="*/ 2147483647 w 781"/>
              <a:gd name="T49" fmla="*/ 2147483647 h 409"/>
              <a:gd name="T50" fmla="*/ 2147483647 w 781"/>
              <a:gd name="T51" fmla="*/ 2147483647 h 409"/>
              <a:gd name="T52" fmla="*/ 2147483647 w 781"/>
              <a:gd name="T53" fmla="*/ 2147483647 h 409"/>
              <a:gd name="T54" fmla="*/ 2147483647 w 781"/>
              <a:gd name="T55" fmla="*/ 2147483647 h 409"/>
              <a:gd name="T56" fmla="*/ 2147483647 w 781"/>
              <a:gd name="T57" fmla="*/ 2147483647 h 409"/>
              <a:gd name="T58" fmla="*/ 2147483647 w 781"/>
              <a:gd name="T59" fmla="*/ 2147483647 h 409"/>
              <a:gd name="T60" fmla="*/ 2147483647 w 781"/>
              <a:gd name="T61" fmla="*/ 2147483647 h 409"/>
              <a:gd name="T62" fmla="*/ 2147483647 w 781"/>
              <a:gd name="T63" fmla="*/ 2147483647 h 409"/>
              <a:gd name="T64" fmla="*/ 2147483647 w 781"/>
              <a:gd name="T65" fmla="*/ 2147483647 h 409"/>
              <a:gd name="T66" fmla="*/ 2147483647 w 781"/>
              <a:gd name="T67" fmla="*/ 2147483647 h 409"/>
              <a:gd name="T68" fmla="*/ 2147483647 w 781"/>
              <a:gd name="T69" fmla="*/ 2147483647 h 409"/>
              <a:gd name="T70" fmla="*/ 2147483647 w 781"/>
              <a:gd name="T71" fmla="*/ 2147483647 h 409"/>
              <a:gd name="T72" fmla="*/ 2147483647 w 781"/>
              <a:gd name="T73" fmla="*/ 2147483647 h 409"/>
              <a:gd name="T74" fmla="*/ 0 w 781"/>
              <a:gd name="T75" fmla="*/ 2147483647 h 409"/>
              <a:gd name="T76" fmla="*/ 0 w 781"/>
              <a:gd name="T77" fmla="*/ 2147483647 h 4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1"/>
              <a:gd name="T118" fmla="*/ 0 h 409"/>
              <a:gd name="T119" fmla="*/ 781 w 781"/>
              <a:gd name="T120" fmla="*/ 409 h 4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1" h="409">
                <a:moveTo>
                  <a:pt x="0" y="60"/>
                </a:moveTo>
                <a:lnTo>
                  <a:pt x="0" y="60"/>
                </a:lnTo>
                <a:lnTo>
                  <a:pt x="6" y="0"/>
                </a:lnTo>
                <a:lnTo>
                  <a:pt x="92" y="6"/>
                </a:lnTo>
                <a:lnTo>
                  <a:pt x="474" y="25"/>
                </a:lnTo>
                <a:lnTo>
                  <a:pt x="759" y="23"/>
                </a:lnTo>
                <a:lnTo>
                  <a:pt x="762" y="83"/>
                </a:lnTo>
                <a:lnTo>
                  <a:pt x="780" y="209"/>
                </a:lnTo>
                <a:lnTo>
                  <a:pt x="777" y="408"/>
                </a:lnTo>
                <a:lnTo>
                  <a:pt x="753" y="400"/>
                </a:lnTo>
                <a:lnTo>
                  <a:pt x="714" y="373"/>
                </a:lnTo>
                <a:lnTo>
                  <a:pt x="698" y="381"/>
                </a:lnTo>
                <a:lnTo>
                  <a:pt x="648" y="385"/>
                </a:lnTo>
                <a:lnTo>
                  <a:pt x="598" y="401"/>
                </a:lnTo>
                <a:lnTo>
                  <a:pt x="579" y="383"/>
                </a:lnTo>
                <a:lnTo>
                  <a:pt x="553" y="388"/>
                </a:lnTo>
                <a:lnTo>
                  <a:pt x="548" y="374"/>
                </a:lnTo>
                <a:lnTo>
                  <a:pt x="530" y="387"/>
                </a:lnTo>
                <a:lnTo>
                  <a:pt x="527" y="402"/>
                </a:lnTo>
                <a:lnTo>
                  <a:pt x="522" y="381"/>
                </a:lnTo>
                <a:lnTo>
                  <a:pt x="504" y="393"/>
                </a:lnTo>
                <a:lnTo>
                  <a:pt x="475" y="370"/>
                </a:lnTo>
                <a:lnTo>
                  <a:pt x="460" y="387"/>
                </a:lnTo>
                <a:lnTo>
                  <a:pt x="450" y="377"/>
                </a:lnTo>
                <a:lnTo>
                  <a:pt x="436" y="350"/>
                </a:lnTo>
                <a:lnTo>
                  <a:pt x="411" y="348"/>
                </a:lnTo>
                <a:lnTo>
                  <a:pt x="407" y="355"/>
                </a:lnTo>
                <a:lnTo>
                  <a:pt x="391" y="346"/>
                </a:lnTo>
                <a:lnTo>
                  <a:pt x="378" y="350"/>
                </a:lnTo>
                <a:lnTo>
                  <a:pt x="359" y="342"/>
                </a:lnTo>
                <a:lnTo>
                  <a:pt x="336" y="339"/>
                </a:lnTo>
                <a:lnTo>
                  <a:pt x="336" y="324"/>
                </a:lnTo>
                <a:lnTo>
                  <a:pt x="323" y="311"/>
                </a:lnTo>
                <a:lnTo>
                  <a:pt x="317" y="319"/>
                </a:lnTo>
                <a:lnTo>
                  <a:pt x="290" y="318"/>
                </a:lnTo>
                <a:lnTo>
                  <a:pt x="264" y="296"/>
                </a:lnTo>
                <a:lnTo>
                  <a:pt x="272" y="76"/>
                </a:lnTo>
                <a:lnTo>
                  <a:pt x="0" y="60"/>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71" name="Freeform 53" descr=" The  map depicts States with Smoke-Free Air Laws effective September 30, 2014." title="State smoke-free air laws"/>
          <p:cNvSpPr>
            <a:spLocks/>
          </p:cNvSpPr>
          <p:nvPr/>
        </p:nvSpPr>
        <p:spPr bwMode="auto">
          <a:xfrm>
            <a:off x="6122988" y="2457450"/>
            <a:ext cx="736600" cy="488950"/>
          </a:xfrm>
          <a:custGeom>
            <a:avLst/>
            <a:gdLst>
              <a:gd name="T0" fmla="*/ 0 w 526"/>
              <a:gd name="T1" fmla="*/ 2147483647 h 338"/>
              <a:gd name="T2" fmla="*/ 0 w 526"/>
              <a:gd name="T3" fmla="*/ 2147483647 h 338"/>
              <a:gd name="T4" fmla="*/ 2147483647 w 526"/>
              <a:gd name="T5" fmla="*/ 2147483647 h 338"/>
              <a:gd name="T6" fmla="*/ 2147483647 w 526"/>
              <a:gd name="T7" fmla="*/ 2147483647 h 338"/>
              <a:gd name="T8" fmla="*/ 2147483647 w 526"/>
              <a:gd name="T9" fmla="*/ 2147483647 h 338"/>
              <a:gd name="T10" fmla="*/ 2147483647 w 526"/>
              <a:gd name="T11" fmla="*/ 2147483647 h 338"/>
              <a:gd name="T12" fmla="*/ 2147483647 w 526"/>
              <a:gd name="T13" fmla="*/ 2147483647 h 338"/>
              <a:gd name="T14" fmla="*/ 2147483647 w 526"/>
              <a:gd name="T15" fmla="*/ 2147483647 h 338"/>
              <a:gd name="T16" fmla="*/ 2147483647 w 526"/>
              <a:gd name="T17" fmla="*/ 2147483647 h 338"/>
              <a:gd name="T18" fmla="*/ 2147483647 w 526"/>
              <a:gd name="T19" fmla="*/ 2147483647 h 338"/>
              <a:gd name="T20" fmla="*/ 2147483647 w 526"/>
              <a:gd name="T21" fmla="*/ 2147483647 h 338"/>
              <a:gd name="T22" fmla="*/ 2147483647 w 526"/>
              <a:gd name="T23" fmla="*/ 2147483647 h 338"/>
              <a:gd name="T24" fmla="*/ 2147483647 w 526"/>
              <a:gd name="T25" fmla="*/ 2147483647 h 338"/>
              <a:gd name="T26" fmla="*/ 2147483647 w 526"/>
              <a:gd name="T27" fmla="*/ 2147483647 h 338"/>
              <a:gd name="T28" fmla="*/ 2147483647 w 526"/>
              <a:gd name="T29" fmla="*/ 2147483647 h 338"/>
              <a:gd name="T30" fmla="*/ 2147483647 w 526"/>
              <a:gd name="T31" fmla="*/ 2147483647 h 338"/>
              <a:gd name="T32" fmla="*/ 2147483647 w 526"/>
              <a:gd name="T33" fmla="*/ 0 h 338"/>
              <a:gd name="T34" fmla="*/ 2147483647 w 526"/>
              <a:gd name="T35" fmla="*/ 2147483647 h 338"/>
              <a:gd name="T36" fmla="*/ 2147483647 w 526"/>
              <a:gd name="T37" fmla="*/ 2147483647 h 338"/>
              <a:gd name="T38" fmla="*/ 0 w 526"/>
              <a:gd name="T39" fmla="*/ 2147483647 h 338"/>
              <a:gd name="T40" fmla="*/ 0 w 526"/>
              <a:gd name="T41" fmla="*/ 2147483647 h 3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6"/>
              <a:gd name="T64" fmla="*/ 0 h 338"/>
              <a:gd name="T65" fmla="*/ 526 w 526"/>
              <a:gd name="T66" fmla="*/ 338 h 3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6" h="338">
                <a:moveTo>
                  <a:pt x="0" y="83"/>
                </a:moveTo>
                <a:lnTo>
                  <a:pt x="0" y="83"/>
                </a:lnTo>
                <a:lnTo>
                  <a:pt x="26" y="232"/>
                </a:lnTo>
                <a:lnTo>
                  <a:pt x="43" y="337"/>
                </a:lnTo>
                <a:lnTo>
                  <a:pt x="130" y="323"/>
                </a:lnTo>
                <a:lnTo>
                  <a:pt x="445" y="262"/>
                </a:lnTo>
                <a:lnTo>
                  <a:pt x="457" y="246"/>
                </a:lnTo>
                <a:lnTo>
                  <a:pt x="476" y="246"/>
                </a:lnTo>
                <a:lnTo>
                  <a:pt x="497" y="232"/>
                </a:lnTo>
                <a:lnTo>
                  <a:pt x="508" y="210"/>
                </a:lnTo>
                <a:lnTo>
                  <a:pt x="525" y="193"/>
                </a:lnTo>
                <a:lnTo>
                  <a:pt x="474" y="152"/>
                </a:lnTo>
                <a:lnTo>
                  <a:pt x="472" y="112"/>
                </a:lnTo>
                <a:lnTo>
                  <a:pt x="497" y="58"/>
                </a:lnTo>
                <a:lnTo>
                  <a:pt x="463" y="39"/>
                </a:lnTo>
                <a:lnTo>
                  <a:pt x="448" y="12"/>
                </a:lnTo>
                <a:lnTo>
                  <a:pt x="425" y="0"/>
                </a:lnTo>
                <a:lnTo>
                  <a:pt x="76" y="67"/>
                </a:lnTo>
                <a:lnTo>
                  <a:pt x="59" y="39"/>
                </a:lnTo>
                <a:lnTo>
                  <a:pt x="0" y="83"/>
                </a:lnTo>
              </a:path>
            </a:pathLst>
          </a:custGeom>
          <a:solidFill>
            <a:srgbClr val="89CCFF"/>
          </a:solidFill>
          <a:ln w="6350">
            <a:solidFill>
              <a:schemeClr val="accent6">
                <a:lumMod val="50000"/>
              </a:schemeClr>
            </a:solidFill>
            <a:round/>
            <a:headEnd/>
            <a:tailEnd/>
          </a:ln>
        </p:spPr>
        <p:txBody>
          <a:bodyPr lIns="0" tIns="0" rIns="0" bIns="0"/>
          <a:lstStyle/>
          <a:p>
            <a:pPr>
              <a:defRPr/>
            </a:pPr>
            <a:endParaRPr lang="en-US" dirty="0"/>
          </a:p>
        </p:txBody>
      </p:sp>
      <p:sp>
        <p:nvSpPr>
          <p:cNvPr id="14372" name="Freeform 54" descr="This is the state of Kentucky on a map of the United States.  The  map depicts States with Smoke-Free Air Laws effective September 30, 2014." title="State smoke-free air laws"/>
          <p:cNvSpPr>
            <a:spLocks/>
          </p:cNvSpPr>
          <p:nvPr/>
        </p:nvSpPr>
        <p:spPr bwMode="auto">
          <a:xfrm>
            <a:off x="5148263" y="3113087"/>
            <a:ext cx="914400" cy="492125"/>
          </a:xfrm>
          <a:custGeom>
            <a:avLst/>
            <a:gdLst>
              <a:gd name="T0" fmla="*/ 0 w 656"/>
              <a:gd name="T1" fmla="*/ 2147483647 h 338"/>
              <a:gd name="T2" fmla="*/ 0 w 656"/>
              <a:gd name="T3" fmla="*/ 2147483647 h 338"/>
              <a:gd name="T4" fmla="*/ 2147483647 w 656"/>
              <a:gd name="T5" fmla="*/ 2147483647 h 338"/>
              <a:gd name="T6" fmla="*/ 2147483647 w 656"/>
              <a:gd name="T7" fmla="*/ 2147483647 h 338"/>
              <a:gd name="T8" fmla="*/ 2147483647 w 656"/>
              <a:gd name="T9" fmla="*/ 2147483647 h 338"/>
              <a:gd name="T10" fmla="*/ 2147483647 w 656"/>
              <a:gd name="T11" fmla="*/ 2147483647 h 338"/>
              <a:gd name="T12" fmla="*/ 2147483647 w 656"/>
              <a:gd name="T13" fmla="*/ 2147483647 h 338"/>
              <a:gd name="T14" fmla="*/ 2147483647 w 656"/>
              <a:gd name="T15" fmla="*/ 2147483647 h 338"/>
              <a:gd name="T16" fmla="*/ 2147483647 w 656"/>
              <a:gd name="T17" fmla="*/ 2147483647 h 338"/>
              <a:gd name="T18" fmla="*/ 2147483647 w 656"/>
              <a:gd name="T19" fmla="*/ 2147483647 h 338"/>
              <a:gd name="T20" fmla="*/ 2147483647 w 656"/>
              <a:gd name="T21" fmla="*/ 2147483647 h 338"/>
              <a:gd name="T22" fmla="*/ 2147483647 w 656"/>
              <a:gd name="T23" fmla="*/ 2147483647 h 338"/>
              <a:gd name="T24" fmla="*/ 2147483647 w 656"/>
              <a:gd name="T25" fmla="*/ 2147483647 h 338"/>
              <a:gd name="T26" fmla="*/ 2147483647 w 656"/>
              <a:gd name="T27" fmla="*/ 2147483647 h 338"/>
              <a:gd name="T28" fmla="*/ 2147483647 w 656"/>
              <a:gd name="T29" fmla="*/ 2147483647 h 338"/>
              <a:gd name="T30" fmla="*/ 2147483647 w 656"/>
              <a:gd name="T31" fmla="*/ 2147483647 h 338"/>
              <a:gd name="T32" fmla="*/ 2147483647 w 656"/>
              <a:gd name="T33" fmla="*/ 2147483647 h 338"/>
              <a:gd name="T34" fmla="*/ 2147483647 w 656"/>
              <a:gd name="T35" fmla="*/ 2147483647 h 338"/>
              <a:gd name="T36" fmla="*/ 2147483647 w 656"/>
              <a:gd name="T37" fmla="*/ 2147483647 h 338"/>
              <a:gd name="T38" fmla="*/ 2147483647 w 656"/>
              <a:gd name="T39" fmla="*/ 2147483647 h 338"/>
              <a:gd name="T40" fmla="*/ 2147483647 w 656"/>
              <a:gd name="T41" fmla="*/ 2147483647 h 338"/>
              <a:gd name="T42" fmla="*/ 2147483647 w 656"/>
              <a:gd name="T43" fmla="*/ 2147483647 h 338"/>
              <a:gd name="T44" fmla="*/ 2147483647 w 656"/>
              <a:gd name="T45" fmla="*/ 2147483647 h 338"/>
              <a:gd name="T46" fmla="*/ 2147483647 w 656"/>
              <a:gd name="T47" fmla="*/ 2147483647 h 338"/>
              <a:gd name="T48" fmla="*/ 2147483647 w 656"/>
              <a:gd name="T49" fmla="*/ 2147483647 h 338"/>
              <a:gd name="T50" fmla="*/ 2147483647 w 656"/>
              <a:gd name="T51" fmla="*/ 2147483647 h 338"/>
              <a:gd name="T52" fmla="*/ 2147483647 w 656"/>
              <a:gd name="T53" fmla="*/ 2147483647 h 338"/>
              <a:gd name="T54" fmla="*/ 2147483647 w 656"/>
              <a:gd name="T55" fmla="*/ 2147483647 h 338"/>
              <a:gd name="T56" fmla="*/ 2147483647 w 656"/>
              <a:gd name="T57" fmla="*/ 0 h 338"/>
              <a:gd name="T58" fmla="*/ 2147483647 w 656"/>
              <a:gd name="T59" fmla="*/ 2147483647 h 338"/>
              <a:gd name="T60" fmla="*/ 2147483647 w 656"/>
              <a:gd name="T61" fmla="*/ 2147483647 h 338"/>
              <a:gd name="T62" fmla="*/ 2147483647 w 656"/>
              <a:gd name="T63" fmla="*/ 2147483647 h 338"/>
              <a:gd name="T64" fmla="*/ 2147483647 w 656"/>
              <a:gd name="T65" fmla="*/ 2147483647 h 338"/>
              <a:gd name="T66" fmla="*/ 2147483647 w 656"/>
              <a:gd name="T67" fmla="*/ 2147483647 h 338"/>
              <a:gd name="T68" fmla="*/ 2147483647 w 656"/>
              <a:gd name="T69" fmla="*/ 2147483647 h 338"/>
              <a:gd name="T70" fmla="*/ 2147483647 w 656"/>
              <a:gd name="T71" fmla="*/ 2147483647 h 338"/>
              <a:gd name="T72" fmla="*/ 2147483647 w 656"/>
              <a:gd name="T73" fmla="*/ 2147483647 h 338"/>
              <a:gd name="T74" fmla="*/ 2147483647 w 656"/>
              <a:gd name="T75" fmla="*/ 2147483647 h 338"/>
              <a:gd name="T76" fmla="*/ 2147483647 w 656"/>
              <a:gd name="T77" fmla="*/ 2147483647 h 338"/>
              <a:gd name="T78" fmla="*/ 2147483647 w 656"/>
              <a:gd name="T79" fmla="*/ 2147483647 h 338"/>
              <a:gd name="T80" fmla="*/ 2147483647 w 656"/>
              <a:gd name="T81" fmla="*/ 2147483647 h 338"/>
              <a:gd name="T82" fmla="*/ 2147483647 w 656"/>
              <a:gd name="T83" fmla="*/ 2147483647 h 338"/>
              <a:gd name="T84" fmla="*/ 2147483647 w 656"/>
              <a:gd name="T85" fmla="*/ 2147483647 h 338"/>
              <a:gd name="T86" fmla="*/ 2147483647 w 656"/>
              <a:gd name="T87" fmla="*/ 2147483647 h 338"/>
              <a:gd name="T88" fmla="*/ 2147483647 w 656"/>
              <a:gd name="T89" fmla="*/ 2147483647 h 338"/>
              <a:gd name="T90" fmla="*/ 2147483647 w 656"/>
              <a:gd name="T91" fmla="*/ 2147483647 h 338"/>
              <a:gd name="T92" fmla="*/ 2147483647 w 656"/>
              <a:gd name="T93" fmla="*/ 2147483647 h 338"/>
              <a:gd name="T94" fmla="*/ 0 w 656"/>
              <a:gd name="T95" fmla="*/ 2147483647 h 338"/>
              <a:gd name="T96" fmla="*/ 0 w 656"/>
              <a:gd name="T97" fmla="*/ 2147483647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6"/>
              <a:gd name="T148" fmla="*/ 0 h 338"/>
              <a:gd name="T149" fmla="*/ 656 w 656"/>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6" h="338">
                <a:moveTo>
                  <a:pt x="0" y="337"/>
                </a:moveTo>
                <a:lnTo>
                  <a:pt x="0" y="337"/>
                </a:lnTo>
                <a:lnTo>
                  <a:pt x="7" y="321"/>
                </a:lnTo>
                <a:lnTo>
                  <a:pt x="20" y="319"/>
                </a:lnTo>
                <a:lnTo>
                  <a:pt x="25" y="283"/>
                </a:lnTo>
                <a:lnTo>
                  <a:pt x="17" y="279"/>
                </a:lnTo>
                <a:lnTo>
                  <a:pt x="16" y="271"/>
                </a:lnTo>
                <a:lnTo>
                  <a:pt x="37" y="251"/>
                </a:lnTo>
                <a:lnTo>
                  <a:pt x="78" y="265"/>
                </a:lnTo>
                <a:lnTo>
                  <a:pt x="83" y="225"/>
                </a:lnTo>
                <a:lnTo>
                  <a:pt x="112" y="214"/>
                </a:lnTo>
                <a:lnTo>
                  <a:pt x="107" y="205"/>
                </a:lnTo>
                <a:lnTo>
                  <a:pt x="114" y="180"/>
                </a:lnTo>
                <a:lnTo>
                  <a:pt x="123" y="167"/>
                </a:lnTo>
                <a:lnTo>
                  <a:pt x="163" y="160"/>
                </a:lnTo>
                <a:lnTo>
                  <a:pt x="176" y="163"/>
                </a:lnTo>
                <a:lnTo>
                  <a:pt x="220" y="149"/>
                </a:lnTo>
                <a:lnTo>
                  <a:pt x="236" y="163"/>
                </a:lnTo>
                <a:lnTo>
                  <a:pt x="250" y="130"/>
                </a:lnTo>
                <a:lnTo>
                  <a:pt x="263" y="121"/>
                </a:lnTo>
                <a:lnTo>
                  <a:pt x="295" y="140"/>
                </a:lnTo>
                <a:lnTo>
                  <a:pt x="299" y="119"/>
                </a:lnTo>
                <a:lnTo>
                  <a:pt x="333" y="76"/>
                </a:lnTo>
                <a:lnTo>
                  <a:pt x="341" y="51"/>
                </a:lnTo>
                <a:lnTo>
                  <a:pt x="353" y="54"/>
                </a:lnTo>
                <a:lnTo>
                  <a:pt x="385" y="32"/>
                </a:lnTo>
                <a:lnTo>
                  <a:pt x="376" y="14"/>
                </a:lnTo>
                <a:lnTo>
                  <a:pt x="381" y="2"/>
                </a:lnTo>
                <a:lnTo>
                  <a:pt x="409" y="0"/>
                </a:lnTo>
                <a:lnTo>
                  <a:pt x="428" y="7"/>
                </a:lnTo>
                <a:lnTo>
                  <a:pt x="437" y="28"/>
                </a:lnTo>
                <a:lnTo>
                  <a:pt x="466" y="33"/>
                </a:lnTo>
                <a:lnTo>
                  <a:pt x="485" y="42"/>
                </a:lnTo>
                <a:lnTo>
                  <a:pt x="525" y="40"/>
                </a:lnTo>
                <a:lnTo>
                  <a:pt x="544" y="28"/>
                </a:lnTo>
                <a:lnTo>
                  <a:pt x="587" y="56"/>
                </a:lnTo>
                <a:lnTo>
                  <a:pt x="604" y="111"/>
                </a:lnTo>
                <a:lnTo>
                  <a:pt x="622" y="131"/>
                </a:lnTo>
                <a:lnTo>
                  <a:pt x="655" y="150"/>
                </a:lnTo>
                <a:lnTo>
                  <a:pt x="631" y="180"/>
                </a:lnTo>
                <a:lnTo>
                  <a:pt x="608" y="196"/>
                </a:lnTo>
                <a:lnTo>
                  <a:pt x="585" y="224"/>
                </a:lnTo>
                <a:lnTo>
                  <a:pt x="585" y="234"/>
                </a:lnTo>
                <a:lnTo>
                  <a:pt x="520" y="276"/>
                </a:lnTo>
                <a:lnTo>
                  <a:pt x="158" y="310"/>
                </a:lnTo>
                <a:lnTo>
                  <a:pt x="121" y="309"/>
                </a:lnTo>
                <a:lnTo>
                  <a:pt x="122" y="328"/>
                </a:lnTo>
                <a:lnTo>
                  <a:pt x="0" y="337"/>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73" name="Freeform 55" descr="The  map depicts States with Smoke-Free Air Laws effective September 30, 2014." title="State Smoke-Free Air Laws"/>
          <p:cNvSpPr>
            <a:spLocks/>
          </p:cNvSpPr>
          <p:nvPr/>
        </p:nvSpPr>
        <p:spPr bwMode="auto">
          <a:xfrm>
            <a:off x="6305550" y="2835275"/>
            <a:ext cx="576263" cy="298450"/>
          </a:xfrm>
          <a:custGeom>
            <a:avLst/>
            <a:gdLst>
              <a:gd name="T0" fmla="*/ 0 w 411"/>
              <a:gd name="T1" fmla="*/ 2147483647 h 205"/>
              <a:gd name="T2" fmla="*/ 2147483647 w 411"/>
              <a:gd name="T3" fmla="*/ 2147483647 h 205"/>
              <a:gd name="T4" fmla="*/ 2147483647 w 411"/>
              <a:gd name="T5" fmla="*/ 2147483647 h 205"/>
              <a:gd name="T6" fmla="*/ 2147483647 w 411"/>
              <a:gd name="T7" fmla="*/ 2147483647 h 205"/>
              <a:gd name="T8" fmla="*/ 2147483647 w 411"/>
              <a:gd name="T9" fmla="*/ 2147483647 h 205"/>
              <a:gd name="T10" fmla="*/ 2147483647 w 411"/>
              <a:gd name="T11" fmla="*/ 2147483647 h 205"/>
              <a:gd name="T12" fmla="*/ 2147483647 w 411"/>
              <a:gd name="T13" fmla="*/ 2147483647 h 205"/>
              <a:gd name="T14" fmla="*/ 2147483647 w 411"/>
              <a:gd name="T15" fmla="*/ 2147483647 h 205"/>
              <a:gd name="T16" fmla="*/ 2147483647 w 411"/>
              <a:gd name="T17" fmla="*/ 2147483647 h 205"/>
              <a:gd name="T18" fmla="*/ 2147483647 w 411"/>
              <a:gd name="T19" fmla="*/ 2147483647 h 205"/>
              <a:gd name="T20" fmla="*/ 2147483647 w 411"/>
              <a:gd name="T21" fmla="*/ 2147483647 h 205"/>
              <a:gd name="T22" fmla="*/ 2147483647 w 411"/>
              <a:gd name="T23" fmla="*/ 2147483647 h 205"/>
              <a:gd name="T24" fmla="*/ 2147483647 w 411"/>
              <a:gd name="T25" fmla="*/ 2147483647 h 205"/>
              <a:gd name="T26" fmla="*/ 2147483647 w 411"/>
              <a:gd name="T27" fmla="*/ 2147483647 h 205"/>
              <a:gd name="T28" fmla="*/ 2147483647 w 411"/>
              <a:gd name="T29" fmla="*/ 2147483647 h 205"/>
              <a:gd name="T30" fmla="*/ 2147483647 w 411"/>
              <a:gd name="T31" fmla="*/ 2147483647 h 205"/>
              <a:gd name="T32" fmla="*/ 2147483647 w 411"/>
              <a:gd name="T33" fmla="*/ 2147483647 h 205"/>
              <a:gd name="T34" fmla="*/ 2147483647 w 411"/>
              <a:gd name="T35" fmla="*/ 2147483647 h 205"/>
              <a:gd name="T36" fmla="*/ 2147483647 w 411"/>
              <a:gd name="T37" fmla="*/ 2147483647 h 205"/>
              <a:gd name="T38" fmla="*/ 2147483647 w 411"/>
              <a:gd name="T39" fmla="*/ 2147483647 h 205"/>
              <a:gd name="T40" fmla="*/ 2147483647 w 411"/>
              <a:gd name="T41" fmla="*/ 2147483647 h 205"/>
              <a:gd name="T42" fmla="*/ 2147483647 w 411"/>
              <a:gd name="T43" fmla="*/ 2147483647 h 205"/>
              <a:gd name="T44" fmla="*/ 2147483647 w 411"/>
              <a:gd name="T45" fmla="*/ 2147483647 h 205"/>
              <a:gd name="T46" fmla="*/ 2147483647 w 411"/>
              <a:gd name="T47" fmla="*/ 2147483647 h 205"/>
              <a:gd name="T48" fmla="*/ 2147483647 w 411"/>
              <a:gd name="T49" fmla="*/ 2147483647 h 205"/>
              <a:gd name="T50" fmla="*/ 2147483647 w 411"/>
              <a:gd name="T51" fmla="*/ 2147483647 h 205"/>
              <a:gd name="T52" fmla="*/ 2147483647 w 411"/>
              <a:gd name="T53" fmla="*/ 2147483647 h 205"/>
              <a:gd name="T54" fmla="*/ 2147483647 w 411"/>
              <a:gd name="T55" fmla="*/ 2147483647 h 205"/>
              <a:gd name="T56" fmla="*/ 2147483647 w 411"/>
              <a:gd name="T57" fmla="*/ 2147483647 h 205"/>
              <a:gd name="T58" fmla="*/ 2147483647 w 411"/>
              <a:gd name="T59" fmla="*/ 2147483647 h 205"/>
              <a:gd name="T60" fmla="*/ 2147483647 w 411"/>
              <a:gd name="T61" fmla="*/ 2147483647 h 205"/>
              <a:gd name="T62" fmla="*/ 2147483647 w 411"/>
              <a:gd name="T63" fmla="*/ 2147483647 h 205"/>
              <a:gd name="T64" fmla="*/ 2147483647 w 411"/>
              <a:gd name="T65" fmla="*/ 2147483647 h 205"/>
              <a:gd name="T66" fmla="*/ 2147483647 w 411"/>
              <a:gd name="T67" fmla="*/ 2147483647 h 205"/>
              <a:gd name="T68" fmla="*/ 2147483647 w 411"/>
              <a:gd name="T69" fmla="*/ 2147483647 h 205"/>
              <a:gd name="T70" fmla="*/ 2147483647 w 411"/>
              <a:gd name="T71" fmla="*/ 2147483647 h 205"/>
              <a:gd name="T72" fmla="*/ 0 w 411"/>
              <a:gd name="T73" fmla="*/ 2147483647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1"/>
              <a:gd name="T112" fmla="*/ 0 h 205"/>
              <a:gd name="T113" fmla="*/ 411 w 41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1" h="205">
                <a:moveTo>
                  <a:pt x="0" y="61"/>
                </a:moveTo>
                <a:lnTo>
                  <a:pt x="0" y="61"/>
                </a:lnTo>
                <a:lnTo>
                  <a:pt x="11" y="119"/>
                </a:lnTo>
                <a:lnTo>
                  <a:pt x="41" y="82"/>
                </a:lnTo>
                <a:lnTo>
                  <a:pt x="90" y="68"/>
                </a:lnTo>
                <a:lnTo>
                  <a:pt x="99" y="53"/>
                </a:lnTo>
                <a:lnTo>
                  <a:pt x="126" y="50"/>
                </a:lnTo>
                <a:lnTo>
                  <a:pt x="148" y="61"/>
                </a:lnTo>
                <a:lnTo>
                  <a:pt x="161" y="78"/>
                </a:lnTo>
                <a:lnTo>
                  <a:pt x="184" y="83"/>
                </a:lnTo>
                <a:lnTo>
                  <a:pt x="198" y="102"/>
                </a:lnTo>
                <a:lnTo>
                  <a:pt x="219" y="112"/>
                </a:lnTo>
                <a:lnTo>
                  <a:pt x="229" y="106"/>
                </a:lnTo>
                <a:lnTo>
                  <a:pt x="233" y="117"/>
                </a:lnTo>
                <a:lnTo>
                  <a:pt x="229" y="126"/>
                </a:lnTo>
                <a:lnTo>
                  <a:pt x="227" y="138"/>
                </a:lnTo>
                <a:lnTo>
                  <a:pt x="214" y="164"/>
                </a:lnTo>
                <a:lnTo>
                  <a:pt x="219" y="181"/>
                </a:lnTo>
                <a:lnTo>
                  <a:pt x="237" y="174"/>
                </a:lnTo>
                <a:lnTo>
                  <a:pt x="237" y="166"/>
                </a:lnTo>
                <a:lnTo>
                  <a:pt x="251" y="182"/>
                </a:lnTo>
                <a:lnTo>
                  <a:pt x="255" y="174"/>
                </a:lnTo>
                <a:lnTo>
                  <a:pt x="265" y="187"/>
                </a:lnTo>
                <a:lnTo>
                  <a:pt x="269" y="180"/>
                </a:lnTo>
                <a:lnTo>
                  <a:pt x="285" y="188"/>
                </a:lnTo>
                <a:lnTo>
                  <a:pt x="294" y="185"/>
                </a:lnTo>
                <a:lnTo>
                  <a:pt x="308" y="198"/>
                </a:lnTo>
                <a:lnTo>
                  <a:pt x="297" y="176"/>
                </a:lnTo>
                <a:lnTo>
                  <a:pt x="269" y="155"/>
                </a:lnTo>
                <a:lnTo>
                  <a:pt x="295" y="168"/>
                </a:lnTo>
                <a:lnTo>
                  <a:pt x="279" y="147"/>
                </a:lnTo>
                <a:lnTo>
                  <a:pt x="274" y="128"/>
                </a:lnTo>
                <a:lnTo>
                  <a:pt x="277" y="82"/>
                </a:lnTo>
                <a:lnTo>
                  <a:pt x="260" y="72"/>
                </a:lnTo>
                <a:lnTo>
                  <a:pt x="294" y="43"/>
                </a:lnTo>
                <a:lnTo>
                  <a:pt x="295" y="24"/>
                </a:lnTo>
                <a:lnTo>
                  <a:pt x="314" y="25"/>
                </a:lnTo>
                <a:lnTo>
                  <a:pt x="309" y="43"/>
                </a:lnTo>
                <a:lnTo>
                  <a:pt x="297" y="48"/>
                </a:lnTo>
                <a:lnTo>
                  <a:pt x="290" y="66"/>
                </a:lnTo>
                <a:lnTo>
                  <a:pt x="294" y="81"/>
                </a:lnTo>
                <a:lnTo>
                  <a:pt x="303" y="75"/>
                </a:lnTo>
                <a:lnTo>
                  <a:pt x="298" y="94"/>
                </a:lnTo>
                <a:lnTo>
                  <a:pt x="302" y="103"/>
                </a:lnTo>
                <a:lnTo>
                  <a:pt x="304" y="113"/>
                </a:lnTo>
                <a:lnTo>
                  <a:pt x="295" y="108"/>
                </a:lnTo>
                <a:lnTo>
                  <a:pt x="292" y="121"/>
                </a:lnTo>
                <a:lnTo>
                  <a:pt x="312" y="118"/>
                </a:lnTo>
                <a:lnTo>
                  <a:pt x="310" y="128"/>
                </a:lnTo>
                <a:lnTo>
                  <a:pt x="321" y="134"/>
                </a:lnTo>
                <a:lnTo>
                  <a:pt x="302" y="134"/>
                </a:lnTo>
                <a:lnTo>
                  <a:pt x="307" y="162"/>
                </a:lnTo>
                <a:lnTo>
                  <a:pt x="328" y="173"/>
                </a:lnTo>
                <a:lnTo>
                  <a:pt x="339" y="158"/>
                </a:lnTo>
                <a:lnTo>
                  <a:pt x="340" y="181"/>
                </a:lnTo>
                <a:lnTo>
                  <a:pt x="355" y="177"/>
                </a:lnTo>
                <a:lnTo>
                  <a:pt x="347" y="188"/>
                </a:lnTo>
                <a:lnTo>
                  <a:pt x="357" y="188"/>
                </a:lnTo>
                <a:lnTo>
                  <a:pt x="349" y="199"/>
                </a:lnTo>
                <a:lnTo>
                  <a:pt x="353" y="204"/>
                </a:lnTo>
                <a:lnTo>
                  <a:pt x="371" y="195"/>
                </a:lnTo>
                <a:lnTo>
                  <a:pt x="393" y="183"/>
                </a:lnTo>
                <a:lnTo>
                  <a:pt x="401" y="156"/>
                </a:lnTo>
                <a:lnTo>
                  <a:pt x="404" y="172"/>
                </a:lnTo>
                <a:lnTo>
                  <a:pt x="401" y="180"/>
                </a:lnTo>
                <a:lnTo>
                  <a:pt x="396" y="193"/>
                </a:lnTo>
                <a:lnTo>
                  <a:pt x="397" y="202"/>
                </a:lnTo>
                <a:lnTo>
                  <a:pt x="406" y="180"/>
                </a:lnTo>
                <a:lnTo>
                  <a:pt x="410" y="130"/>
                </a:lnTo>
                <a:lnTo>
                  <a:pt x="385" y="134"/>
                </a:lnTo>
                <a:lnTo>
                  <a:pt x="353" y="140"/>
                </a:lnTo>
                <a:lnTo>
                  <a:pt x="350" y="130"/>
                </a:lnTo>
                <a:lnTo>
                  <a:pt x="315" y="0"/>
                </a:lnTo>
                <a:lnTo>
                  <a:pt x="0" y="61"/>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grpSp>
        <p:nvGrpSpPr>
          <p:cNvPr id="24612" name="Group 56" descr="The  map depicts States with Smoke-Free Air Laws effective September 30, 2014." title="State Smoke-Free Air Laws"/>
          <p:cNvGrpSpPr>
            <a:grpSpLocks/>
          </p:cNvGrpSpPr>
          <p:nvPr/>
        </p:nvGrpSpPr>
        <p:grpSpPr bwMode="auto">
          <a:xfrm>
            <a:off x="5870575" y="2943225"/>
            <a:ext cx="982663" cy="573087"/>
            <a:chOff x="4199" y="2298"/>
            <a:chExt cx="706" cy="395"/>
          </a:xfrm>
          <a:solidFill>
            <a:srgbClr val="D5ECFF"/>
          </a:solidFill>
        </p:grpSpPr>
        <p:sp>
          <p:nvSpPr>
            <p:cNvPr id="14477" name="Freeform 57"/>
            <p:cNvSpPr>
              <a:spLocks/>
            </p:cNvSpPr>
            <p:nvPr/>
          </p:nvSpPr>
          <p:spPr bwMode="auto">
            <a:xfrm>
              <a:off x="4199" y="2298"/>
              <a:ext cx="698" cy="395"/>
            </a:xfrm>
            <a:custGeom>
              <a:avLst/>
              <a:gdLst>
                <a:gd name="T0" fmla="*/ 0 w 698"/>
                <a:gd name="T1" fmla="*/ 394 h 395"/>
                <a:gd name="T2" fmla="*/ 65 w 698"/>
                <a:gd name="T3" fmla="*/ 342 h 395"/>
                <a:gd name="T4" fmla="*/ 111 w 698"/>
                <a:gd name="T5" fmla="*/ 298 h 395"/>
                <a:gd name="T6" fmla="*/ 160 w 698"/>
                <a:gd name="T7" fmla="*/ 298 h 395"/>
                <a:gd name="T8" fmla="*/ 206 w 698"/>
                <a:gd name="T9" fmla="*/ 292 h 395"/>
                <a:gd name="T10" fmla="*/ 237 w 698"/>
                <a:gd name="T11" fmla="*/ 267 h 395"/>
                <a:gd name="T12" fmla="*/ 291 w 698"/>
                <a:gd name="T13" fmla="*/ 236 h 395"/>
                <a:gd name="T14" fmla="*/ 313 w 698"/>
                <a:gd name="T15" fmla="*/ 154 h 395"/>
                <a:gd name="T16" fmla="*/ 353 w 698"/>
                <a:gd name="T17" fmla="*/ 132 h 395"/>
                <a:gd name="T18" fmla="*/ 385 w 698"/>
                <a:gd name="T19" fmla="*/ 85 h 395"/>
                <a:gd name="T20" fmla="*/ 415 w 698"/>
                <a:gd name="T21" fmla="*/ 0 h 395"/>
                <a:gd name="T22" fmla="*/ 473 w 698"/>
                <a:gd name="T23" fmla="*/ 4 h 395"/>
                <a:gd name="T24" fmla="*/ 510 w 698"/>
                <a:gd name="T25" fmla="*/ 28 h 395"/>
                <a:gd name="T26" fmla="*/ 541 w 698"/>
                <a:gd name="T27" fmla="*/ 52 h 395"/>
                <a:gd name="T28" fmla="*/ 526 w 698"/>
                <a:gd name="T29" fmla="*/ 90 h 395"/>
                <a:gd name="T30" fmla="*/ 549 w 698"/>
                <a:gd name="T31" fmla="*/ 100 h 395"/>
                <a:gd name="T32" fmla="*/ 563 w 698"/>
                <a:gd name="T33" fmla="*/ 118 h 395"/>
                <a:gd name="T34" fmla="*/ 603 w 698"/>
                <a:gd name="T35" fmla="*/ 132 h 395"/>
                <a:gd name="T36" fmla="*/ 625 w 698"/>
                <a:gd name="T37" fmla="*/ 147 h 395"/>
                <a:gd name="T38" fmla="*/ 629 w 698"/>
                <a:gd name="T39" fmla="*/ 172 h 395"/>
                <a:gd name="T40" fmla="*/ 599 w 698"/>
                <a:gd name="T41" fmla="*/ 158 h 395"/>
                <a:gd name="T42" fmla="*/ 612 w 698"/>
                <a:gd name="T43" fmla="*/ 178 h 395"/>
                <a:gd name="T44" fmla="*/ 621 w 698"/>
                <a:gd name="T45" fmla="*/ 185 h 395"/>
                <a:gd name="T46" fmla="*/ 643 w 698"/>
                <a:gd name="T47" fmla="*/ 205 h 395"/>
                <a:gd name="T48" fmla="*/ 626 w 698"/>
                <a:gd name="T49" fmla="*/ 199 h 395"/>
                <a:gd name="T50" fmla="*/ 635 w 698"/>
                <a:gd name="T51" fmla="*/ 212 h 395"/>
                <a:gd name="T52" fmla="*/ 602 w 698"/>
                <a:gd name="T53" fmla="*/ 200 h 395"/>
                <a:gd name="T54" fmla="*/ 598 w 698"/>
                <a:gd name="T55" fmla="*/ 203 h 395"/>
                <a:gd name="T56" fmla="*/ 632 w 698"/>
                <a:gd name="T57" fmla="*/ 221 h 395"/>
                <a:gd name="T58" fmla="*/ 641 w 698"/>
                <a:gd name="T59" fmla="*/ 231 h 395"/>
                <a:gd name="T60" fmla="*/ 649 w 698"/>
                <a:gd name="T61" fmla="*/ 237 h 395"/>
                <a:gd name="T62" fmla="*/ 621 w 698"/>
                <a:gd name="T63" fmla="*/ 237 h 395"/>
                <a:gd name="T64" fmla="*/ 593 w 698"/>
                <a:gd name="T65" fmla="*/ 225 h 395"/>
                <a:gd name="T66" fmla="*/ 581 w 698"/>
                <a:gd name="T67" fmla="*/ 227 h 395"/>
                <a:gd name="T68" fmla="*/ 614 w 698"/>
                <a:gd name="T69" fmla="*/ 242 h 395"/>
                <a:gd name="T70" fmla="*/ 648 w 698"/>
                <a:gd name="T71" fmla="*/ 255 h 395"/>
                <a:gd name="T72" fmla="*/ 660 w 698"/>
                <a:gd name="T73" fmla="*/ 248 h 395"/>
                <a:gd name="T74" fmla="*/ 697 w 698"/>
                <a:gd name="T75" fmla="*/ 282 h 395"/>
                <a:gd name="T76" fmla="*/ 681 w 698"/>
                <a:gd name="T77" fmla="*/ 288 h 395"/>
                <a:gd name="T78" fmla="*/ 179 w 698"/>
                <a:gd name="T79" fmla="*/ 371 h 395"/>
                <a:gd name="T80" fmla="*/ 0 w 698"/>
                <a:gd name="T81" fmla="*/ 394 h 3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8"/>
                <a:gd name="T124" fmla="*/ 0 h 395"/>
                <a:gd name="T125" fmla="*/ 698 w 698"/>
                <a:gd name="T126" fmla="*/ 395 h 3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8" h="395">
                  <a:moveTo>
                    <a:pt x="0" y="394"/>
                  </a:moveTo>
                  <a:lnTo>
                    <a:pt x="0" y="394"/>
                  </a:lnTo>
                  <a:lnTo>
                    <a:pt x="65" y="352"/>
                  </a:lnTo>
                  <a:lnTo>
                    <a:pt x="65" y="342"/>
                  </a:lnTo>
                  <a:lnTo>
                    <a:pt x="88" y="314"/>
                  </a:lnTo>
                  <a:lnTo>
                    <a:pt x="111" y="298"/>
                  </a:lnTo>
                  <a:lnTo>
                    <a:pt x="135" y="268"/>
                  </a:lnTo>
                  <a:lnTo>
                    <a:pt x="160" y="298"/>
                  </a:lnTo>
                  <a:lnTo>
                    <a:pt x="193" y="282"/>
                  </a:lnTo>
                  <a:lnTo>
                    <a:pt x="206" y="292"/>
                  </a:lnTo>
                  <a:lnTo>
                    <a:pt x="225" y="282"/>
                  </a:lnTo>
                  <a:lnTo>
                    <a:pt x="237" y="267"/>
                  </a:lnTo>
                  <a:lnTo>
                    <a:pt x="272" y="261"/>
                  </a:lnTo>
                  <a:lnTo>
                    <a:pt x="291" y="236"/>
                  </a:lnTo>
                  <a:lnTo>
                    <a:pt x="281" y="229"/>
                  </a:lnTo>
                  <a:lnTo>
                    <a:pt x="313" y="154"/>
                  </a:lnTo>
                  <a:lnTo>
                    <a:pt x="322" y="116"/>
                  </a:lnTo>
                  <a:lnTo>
                    <a:pt x="353" y="132"/>
                  </a:lnTo>
                  <a:lnTo>
                    <a:pt x="369" y="88"/>
                  </a:lnTo>
                  <a:lnTo>
                    <a:pt x="385" y="85"/>
                  </a:lnTo>
                  <a:lnTo>
                    <a:pt x="409" y="44"/>
                  </a:lnTo>
                  <a:lnTo>
                    <a:pt x="415" y="0"/>
                  </a:lnTo>
                  <a:lnTo>
                    <a:pt x="465" y="27"/>
                  </a:lnTo>
                  <a:lnTo>
                    <a:pt x="473" y="4"/>
                  </a:lnTo>
                  <a:lnTo>
                    <a:pt x="496" y="9"/>
                  </a:lnTo>
                  <a:lnTo>
                    <a:pt x="510" y="28"/>
                  </a:lnTo>
                  <a:lnTo>
                    <a:pt x="531" y="38"/>
                  </a:lnTo>
                  <a:lnTo>
                    <a:pt x="541" y="52"/>
                  </a:lnTo>
                  <a:lnTo>
                    <a:pt x="539" y="64"/>
                  </a:lnTo>
                  <a:lnTo>
                    <a:pt x="526" y="90"/>
                  </a:lnTo>
                  <a:lnTo>
                    <a:pt x="531" y="107"/>
                  </a:lnTo>
                  <a:lnTo>
                    <a:pt x="549" y="100"/>
                  </a:lnTo>
                  <a:lnTo>
                    <a:pt x="556" y="112"/>
                  </a:lnTo>
                  <a:lnTo>
                    <a:pt x="563" y="118"/>
                  </a:lnTo>
                  <a:lnTo>
                    <a:pt x="593" y="120"/>
                  </a:lnTo>
                  <a:lnTo>
                    <a:pt x="603" y="132"/>
                  </a:lnTo>
                  <a:lnTo>
                    <a:pt x="632" y="138"/>
                  </a:lnTo>
                  <a:lnTo>
                    <a:pt x="625" y="147"/>
                  </a:lnTo>
                  <a:lnTo>
                    <a:pt x="627" y="165"/>
                  </a:lnTo>
                  <a:lnTo>
                    <a:pt x="629" y="172"/>
                  </a:lnTo>
                  <a:lnTo>
                    <a:pt x="618" y="170"/>
                  </a:lnTo>
                  <a:lnTo>
                    <a:pt x="599" y="158"/>
                  </a:lnTo>
                  <a:lnTo>
                    <a:pt x="568" y="137"/>
                  </a:lnTo>
                  <a:lnTo>
                    <a:pt x="612" y="178"/>
                  </a:lnTo>
                  <a:lnTo>
                    <a:pt x="634" y="179"/>
                  </a:lnTo>
                  <a:lnTo>
                    <a:pt x="621" y="185"/>
                  </a:lnTo>
                  <a:lnTo>
                    <a:pt x="644" y="196"/>
                  </a:lnTo>
                  <a:lnTo>
                    <a:pt x="643" y="205"/>
                  </a:lnTo>
                  <a:lnTo>
                    <a:pt x="635" y="198"/>
                  </a:lnTo>
                  <a:lnTo>
                    <a:pt x="626" y="199"/>
                  </a:lnTo>
                  <a:lnTo>
                    <a:pt x="628" y="206"/>
                  </a:lnTo>
                  <a:lnTo>
                    <a:pt x="635" y="212"/>
                  </a:lnTo>
                  <a:lnTo>
                    <a:pt x="626" y="217"/>
                  </a:lnTo>
                  <a:lnTo>
                    <a:pt x="602" y="200"/>
                  </a:lnTo>
                  <a:lnTo>
                    <a:pt x="592" y="191"/>
                  </a:lnTo>
                  <a:lnTo>
                    <a:pt x="598" y="203"/>
                  </a:lnTo>
                  <a:lnTo>
                    <a:pt x="621" y="220"/>
                  </a:lnTo>
                  <a:lnTo>
                    <a:pt x="632" y="221"/>
                  </a:lnTo>
                  <a:lnTo>
                    <a:pt x="642" y="225"/>
                  </a:lnTo>
                  <a:lnTo>
                    <a:pt x="641" y="231"/>
                  </a:lnTo>
                  <a:lnTo>
                    <a:pt x="648" y="231"/>
                  </a:lnTo>
                  <a:lnTo>
                    <a:pt x="649" y="237"/>
                  </a:lnTo>
                  <a:lnTo>
                    <a:pt x="639" y="244"/>
                  </a:lnTo>
                  <a:lnTo>
                    <a:pt x="621" y="237"/>
                  </a:lnTo>
                  <a:lnTo>
                    <a:pt x="616" y="227"/>
                  </a:lnTo>
                  <a:lnTo>
                    <a:pt x="593" y="225"/>
                  </a:lnTo>
                  <a:lnTo>
                    <a:pt x="589" y="217"/>
                  </a:lnTo>
                  <a:lnTo>
                    <a:pt x="581" y="227"/>
                  </a:lnTo>
                  <a:lnTo>
                    <a:pt x="613" y="235"/>
                  </a:lnTo>
                  <a:lnTo>
                    <a:pt x="614" y="242"/>
                  </a:lnTo>
                  <a:lnTo>
                    <a:pt x="639" y="255"/>
                  </a:lnTo>
                  <a:lnTo>
                    <a:pt x="648" y="255"/>
                  </a:lnTo>
                  <a:lnTo>
                    <a:pt x="650" y="245"/>
                  </a:lnTo>
                  <a:lnTo>
                    <a:pt x="660" y="248"/>
                  </a:lnTo>
                  <a:lnTo>
                    <a:pt x="677" y="246"/>
                  </a:lnTo>
                  <a:lnTo>
                    <a:pt x="697" y="282"/>
                  </a:lnTo>
                  <a:lnTo>
                    <a:pt x="684" y="277"/>
                  </a:lnTo>
                  <a:lnTo>
                    <a:pt x="681" y="288"/>
                  </a:lnTo>
                  <a:lnTo>
                    <a:pt x="406" y="340"/>
                  </a:lnTo>
                  <a:lnTo>
                    <a:pt x="179" y="371"/>
                  </a:lnTo>
                  <a:lnTo>
                    <a:pt x="0" y="394"/>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78" name="Freeform 58"/>
            <p:cNvSpPr>
              <a:spLocks/>
            </p:cNvSpPr>
            <p:nvPr/>
          </p:nvSpPr>
          <p:spPr bwMode="auto">
            <a:xfrm>
              <a:off x="4867" y="2407"/>
              <a:ext cx="38" cy="114"/>
            </a:xfrm>
            <a:custGeom>
              <a:avLst/>
              <a:gdLst>
                <a:gd name="T0" fmla="*/ 0 w 38"/>
                <a:gd name="T1" fmla="*/ 63 h 114"/>
                <a:gd name="T2" fmla="*/ 0 w 38"/>
                <a:gd name="T3" fmla="*/ 63 h 114"/>
                <a:gd name="T4" fmla="*/ 0 w 38"/>
                <a:gd name="T5" fmla="*/ 99 h 114"/>
                <a:gd name="T6" fmla="*/ 7 w 38"/>
                <a:gd name="T7" fmla="*/ 113 h 114"/>
                <a:gd name="T8" fmla="*/ 13 w 38"/>
                <a:gd name="T9" fmla="*/ 71 h 114"/>
                <a:gd name="T10" fmla="*/ 27 w 38"/>
                <a:gd name="T11" fmla="*/ 53 h 114"/>
                <a:gd name="T12" fmla="*/ 37 w 38"/>
                <a:gd name="T13" fmla="*/ 0 h 114"/>
                <a:gd name="T14" fmla="*/ 15 w 38"/>
                <a:gd name="T15" fmla="*/ 12 h 114"/>
                <a:gd name="T16" fmla="*/ 0 w 38"/>
                <a:gd name="T17" fmla="*/ 63 h 114"/>
                <a:gd name="T18" fmla="*/ 0 w 38"/>
                <a:gd name="T19" fmla="*/ 63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14"/>
                <a:gd name="T32" fmla="*/ 38 w 38"/>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14">
                  <a:moveTo>
                    <a:pt x="0" y="63"/>
                  </a:moveTo>
                  <a:lnTo>
                    <a:pt x="0" y="63"/>
                  </a:lnTo>
                  <a:lnTo>
                    <a:pt x="0" y="99"/>
                  </a:lnTo>
                  <a:lnTo>
                    <a:pt x="7" y="113"/>
                  </a:lnTo>
                  <a:lnTo>
                    <a:pt x="13" y="71"/>
                  </a:lnTo>
                  <a:lnTo>
                    <a:pt x="27" y="53"/>
                  </a:lnTo>
                  <a:lnTo>
                    <a:pt x="37" y="0"/>
                  </a:lnTo>
                  <a:lnTo>
                    <a:pt x="15" y="12"/>
                  </a:lnTo>
                  <a:lnTo>
                    <a:pt x="0" y="63"/>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14375" name="Freeform 59" descr="This is the state of Colorado on a map of the United States.  The  map depicts States with Smoke-Free Air Laws effective September 30, 2014." title="State smoke-free air laws"/>
          <p:cNvSpPr>
            <a:spLocks/>
          </p:cNvSpPr>
          <p:nvPr/>
        </p:nvSpPr>
        <p:spPr bwMode="auto">
          <a:xfrm>
            <a:off x="2686050" y="2763837"/>
            <a:ext cx="915988" cy="752475"/>
          </a:xfrm>
          <a:custGeom>
            <a:avLst/>
            <a:gdLst>
              <a:gd name="T0" fmla="*/ 0 w 658"/>
              <a:gd name="T1" fmla="*/ 2147483647 h 520"/>
              <a:gd name="T2" fmla="*/ 0 w 658"/>
              <a:gd name="T3" fmla="*/ 2147483647 h 520"/>
              <a:gd name="T4" fmla="*/ 2147483647 w 658"/>
              <a:gd name="T5" fmla="*/ 0 h 520"/>
              <a:gd name="T6" fmla="*/ 2147483647 w 658"/>
              <a:gd name="T7" fmla="*/ 2147483647 h 520"/>
              <a:gd name="T8" fmla="*/ 2147483647 w 658"/>
              <a:gd name="T9" fmla="*/ 2147483647 h 520"/>
              <a:gd name="T10" fmla="*/ 2147483647 w 658"/>
              <a:gd name="T11" fmla="*/ 2147483647 h 520"/>
              <a:gd name="T12" fmla="*/ 2147483647 w 658"/>
              <a:gd name="T13" fmla="*/ 2147483647 h 520"/>
              <a:gd name="T14" fmla="*/ 2147483647 w 658"/>
              <a:gd name="T15" fmla="*/ 2147483647 h 520"/>
              <a:gd name="T16" fmla="*/ 2147483647 w 658"/>
              <a:gd name="T17" fmla="*/ 2147483647 h 520"/>
              <a:gd name="T18" fmla="*/ 0 w 658"/>
              <a:gd name="T19" fmla="*/ 2147483647 h 520"/>
              <a:gd name="T20" fmla="*/ 0 w 658"/>
              <a:gd name="T21" fmla="*/ 2147483647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8"/>
              <a:gd name="T34" fmla="*/ 0 h 520"/>
              <a:gd name="T35" fmla="*/ 658 w 658"/>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8" h="520">
                <a:moveTo>
                  <a:pt x="0" y="453"/>
                </a:moveTo>
                <a:lnTo>
                  <a:pt x="0" y="453"/>
                </a:lnTo>
                <a:lnTo>
                  <a:pt x="64" y="0"/>
                </a:lnTo>
                <a:lnTo>
                  <a:pt x="487" y="48"/>
                </a:lnTo>
                <a:lnTo>
                  <a:pt x="657" y="62"/>
                </a:lnTo>
                <a:lnTo>
                  <a:pt x="651" y="176"/>
                </a:lnTo>
                <a:lnTo>
                  <a:pt x="628" y="519"/>
                </a:lnTo>
                <a:lnTo>
                  <a:pt x="542" y="513"/>
                </a:lnTo>
                <a:lnTo>
                  <a:pt x="272" y="489"/>
                </a:lnTo>
                <a:lnTo>
                  <a:pt x="0" y="453"/>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76" name="Freeform 60" descr="This is the state of Oregon on a map of the United States.  The  map depicts States with Smoke-Free Air Laws effective September 30, 2014." title="State smoke-free air laws"/>
          <p:cNvSpPr>
            <a:spLocks/>
          </p:cNvSpPr>
          <p:nvPr/>
        </p:nvSpPr>
        <p:spPr bwMode="auto">
          <a:xfrm>
            <a:off x="1063625" y="1500187"/>
            <a:ext cx="1003300" cy="929149"/>
          </a:xfrm>
          <a:custGeom>
            <a:avLst/>
            <a:gdLst>
              <a:gd name="T0" fmla="*/ 0 w 719"/>
              <a:gd name="T1" fmla="*/ 2147483647 h 616"/>
              <a:gd name="T2" fmla="*/ 0 w 719"/>
              <a:gd name="T3" fmla="*/ 2147483647 h 616"/>
              <a:gd name="T4" fmla="*/ 2147483647 w 719"/>
              <a:gd name="T5" fmla="*/ 2147483647 h 616"/>
              <a:gd name="T6" fmla="*/ 2147483647 w 719"/>
              <a:gd name="T7" fmla="*/ 2147483647 h 616"/>
              <a:gd name="T8" fmla="*/ 2147483647 w 719"/>
              <a:gd name="T9" fmla="*/ 0 h 616"/>
              <a:gd name="T10" fmla="*/ 2147483647 w 719"/>
              <a:gd name="T11" fmla="*/ 2147483647 h 616"/>
              <a:gd name="T12" fmla="*/ 2147483647 w 719"/>
              <a:gd name="T13" fmla="*/ 2147483647 h 616"/>
              <a:gd name="T14" fmla="*/ 2147483647 w 719"/>
              <a:gd name="T15" fmla="*/ 2147483647 h 616"/>
              <a:gd name="T16" fmla="*/ 2147483647 w 719"/>
              <a:gd name="T17" fmla="*/ 2147483647 h 616"/>
              <a:gd name="T18" fmla="*/ 2147483647 w 719"/>
              <a:gd name="T19" fmla="*/ 2147483647 h 616"/>
              <a:gd name="T20" fmla="*/ 2147483647 w 719"/>
              <a:gd name="T21" fmla="*/ 2147483647 h 616"/>
              <a:gd name="T22" fmla="*/ 2147483647 w 719"/>
              <a:gd name="T23" fmla="*/ 2147483647 h 616"/>
              <a:gd name="T24" fmla="*/ 2147483647 w 719"/>
              <a:gd name="T25" fmla="*/ 2147483647 h 616"/>
              <a:gd name="T26" fmla="*/ 2147483647 w 719"/>
              <a:gd name="T27" fmla="*/ 2147483647 h 616"/>
              <a:gd name="T28" fmla="*/ 2147483647 w 719"/>
              <a:gd name="T29" fmla="*/ 2147483647 h 616"/>
              <a:gd name="T30" fmla="*/ 2147483647 w 719"/>
              <a:gd name="T31" fmla="*/ 2147483647 h 616"/>
              <a:gd name="T32" fmla="*/ 2147483647 w 719"/>
              <a:gd name="T33" fmla="*/ 2147483647 h 616"/>
              <a:gd name="T34" fmla="*/ 2147483647 w 719"/>
              <a:gd name="T35" fmla="*/ 2147483647 h 616"/>
              <a:gd name="T36" fmla="*/ 2147483647 w 719"/>
              <a:gd name="T37" fmla="*/ 2147483647 h 616"/>
              <a:gd name="T38" fmla="*/ 2147483647 w 719"/>
              <a:gd name="T39" fmla="*/ 2147483647 h 616"/>
              <a:gd name="T40" fmla="*/ 2147483647 w 719"/>
              <a:gd name="T41" fmla="*/ 2147483647 h 616"/>
              <a:gd name="T42" fmla="*/ 2147483647 w 719"/>
              <a:gd name="T43" fmla="*/ 2147483647 h 616"/>
              <a:gd name="T44" fmla="*/ 2147483647 w 719"/>
              <a:gd name="T45" fmla="*/ 2147483647 h 616"/>
              <a:gd name="T46" fmla="*/ 2147483647 w 719"/>
              <a:gd name="T47" fmla="*/ 2147483647 h 616"/>
              <a:gd name="T48" fmla="*/ 2147483647 w 719"/>
              <a:gd name="T49" fmla="*/ 2147483647 h 616"/>
              <a:gd name="T50" fmla="*/ 2147483647 w 719"/>
              <a:gd name="T51" fmla="*/ 2147483647 h 616"/>
              <a:gd name="T52" fmla="*/ 0 w 719"/>
              <a:gd name="T53" fmla="*/ 2147483647 h 616"/>
              <a:gd name="T54" fmla="*/ 0 w 719"/>
              <a:gd name="T55" fmla="*/ 2147483647 h 6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19"/>
              <a:gd name="T85" fmla="*/ 0 h 616"/>
              <a:gd name="T86" fmla="*/ 719 w 719"/>
              <a:gd name="T87" fmla="*/ 616 h 6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19" h="616">
                <a:moveTo>
                  <a:pt x="0" y="458"/>
                </a:moveTo>
                <a:lnTo>
                  <a:pt x="0" y="458"/>
                </a:lnTo>
                <a:lnTo>
                  <a:pt x="12" y="348"/>
                </a:lnTo>
                <a:lnTo>
                  <a:pt x="68" y="258"/>
                </a:lnTo>
                <a:lnTo>
                  <a:pt x="156" y="0"/>
                </a:lnTo>
                <a:lnTo>
                  <a:pt x="201" y="15"/>
                </a:lnTo>
                <a:lnTo>
                  <a:pt x="202" y="26"/>
                </a:lnTo>
                <a:lnTo>
                  <a:pt x="215" y="27"/>
                </a:lnTo>
                <a:lnTo>
                  <a:pt x="237" y="71"/>
                </a:lnTo>
                <a:lnTo>
                  <a:pt x="233" y="87"/>
                </a:lnTo>
                <a:lnTo>
                  <a:pt x="269" y="116"/>
                </a:lnTo>
                <a:lnTo>
                  <a:pt x="329" y="115"/>
                </a:lnTo>
                <a:lnTo>
                  <a:pt x="375" y="135"/>
                </a:lnTo>
                <a:lnTo>
                  <a:pt x="397" y="130"/>
                </a:lnTo>
                <a:lnTo>
                  <a:pt x="535" y="135"/>
                </a:lnTo>
                <a:lnTo>
                  <a:pt x="692" y="172"/>
                </a:lnTo>
                <a:lnTo>
                  <a:pt x="700" y="191"/>
                </a:lnTo>
                <a:lnTo>
                  <a:pt x="718" y="219"/>
                </a:lnTo>
                <a:lnTo>
                  <a:pt x="694" y="258"/>
                </a:lnTo>
                <a:lnTo>
                  <a:pt x="666" y="302"/>
                </a:lnTo>
                <a:lnTo>
                  <a:pt x="632" y="333"/>
                </a:lnTo>
                <a:lnTo>
                  <a:pt x="627" y="355"/>
                </a:lnTo>
                <a:lnTo>
                  <a:pt x="647" y="378"/>
                </a:lnTo>
                <a:lnTo>
                  <a:pt x="625" y="428"/>
                </a:lnTo>
                <a:lnTo>
                  <a:pt x="582" y="615"/>
                </a:lnTo>
                <a:lnTo>
                  <a:pt x="338" y="553"/>
                </a:lnTo>
                <a:lnTo>
                  <a:pt x="0" y="458"/>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grpSp>
        <p:nvGrpSpPr>
          <p:cNvPr id="24615" name="Group 61" descr="The  map depicts States with Smoke-Free Air Laws effective September 30, 2014." title="State smoke-free air laws"/>
          <p:cNvGrpSpPr>
            <a:grpSpLocks/>
          </p:cNvGrpSpPr>
          <p:nvPr/>
        </p:nvGrpSpPr>
        <p:grpSpPr bwMode="auto">
          <a:xfrm>
            <a:off x="4941888" y="1781175"/>
            <a:ext cx="949325" cy="923925"/>
            <a:chOff x="3526" y="1495"/>
            <a:chExt cx="681" cy="639"/>
          </a:xfrm>
          <a:solidFill>
            <a:srgbClr val="00589A"/>
          </a:solidFill>
        </p:grpSpPr>
        <p:sp>
          <p:nvSpPr>
            <p:cNvPr id="14475" name="Freeform 62"/>
            <p:cNvSpPr>
              <a:spLocks/>
            </p:cNvSpPr>
            <p:nvPr/>
          </p:nvSpPr>
          <p:spPr bwMode="auto">
            <a:xfrm>
              <a:off x="3526" y="1495"/>
              <a:ext cx="518" cy="267"/>
            </a:xfrm>
            <a:custGeom>
              <a:avLst/>
              <a:gdLst>
                <a:gd name="T0" fmla="*/ 0 w 518"/>
                <a:gd name="T1" fmla="*/ 114 h 267"/>
                <a:gd name="T2" fmla="*/ 141 w 518"/>
                <a:gd name="T3" fmla="*/ 169 h 267"/>
                <a:gd name="T4" fmla="*/ 192 w 518"/>
                <a:gd name="T5" fmla="*/ 190 h 267"/>
                <a:gd name="T6" fmla="*/ 236 w 518"/>
                <a:gd name="T7" fmla="*/ 266 h 267"/>
                <a:gd name="T8" fmla="*/ 262 w 518"/>
                <a:gd name="T9" fmla="*/ 200 h 267"/>
                <a:gd name="T10" fmla="*/ 269 w 518"/>
                <a:gd name="T11" fmla="*/ 183 h 267"/>
                <a:gd name="T12" fmla="*/ 280 w 518"/>
                <a:gd name="T13" fmla="*/ 169 h 267"/>
                <a:gd name="T14" fmla="*/ 279 w 518"/>
                <a:gd name="T15" fmla="*/ 192 h 267"/>
                <a:gd name="T16" fmla="*/ 293 w 518"/>
                <a:gd name="T17" fmla="*/ 173 h 267"/>
                <a:gd name="T18" fmla="*/ 311 w 518"/>
                <a:gd name="T19" fmla="*/ 166 h 267"/>
                <a:gd name="T20" fmla="*/ 300 w 518"/>
                <a:gd name="T21" fmla="*/ 196 h 267"/>
                <a:gd name="T22" fmla="*/ 316 w 518"/>
                <a:gd name="T23" fmla="*/ 184 h 267"/>
                <a:gd name="T24" fmla="*/ 334 w 518"/>
                <a:gd name="T25" fmla="*/ 159 h 267"/>
                <a:gd name="T26" fmla="*/ 378 w 518"/>
                <a:gd name="T27" fmla="*/ 153 h 267"/>
                <a:gd name="T28" fmla="*/ 434 w 518"/>
                <a:gd name="T29" fmla="*/ 142 h 267"/>
                <a:gd name="T30" fmla="*/ 457 w 518"/>
                <a:gd name="T31" fmla="*/ 137 h 267"/>
                <a:gd name="T32" fmla="*/ 496 w 518"/>
                <a:gd name="T33" fmla="*/ 139 h 267"/>
                <a:gd name="T34" fmla="*/ 489 w 518"/>
                <a:gd name="T35" fmla="*/ 115 h 267"/>
                <a:gd name="T36" fmla="*/ 460 w 518"/>
                <a:gd name="T37" fmla="*/ 92 h 267"/>
                <a:gd name="T38" fmla="*/ 443 w 518"/>
                <a:gd name="T39" fmla="*/ 92 h 267"/>
                <a:gd name="T40" fmla="*/ 424 w 518"/>
                <a:gd name="T41" fmla="*/ 88 h 267"/>
                <a:gd name="T42" fmla="*/ 426 w 518"/>
                <a:gd name="T43" fmla="*/ 56 h 267"/>
                <a:gd name="T44" fmla="*/ 383 w 518"/>
                <a:gd name="T45" fmla="*/ 72 h 267"/>
                <a:gd name="T46" fmla="*/ 298 w 518"/>
                <a:gd name="T47" fmla="*/ 110 h 267"/>
                <a:gd name="T48" fmla="*/ 280 w 518"/>
                <a:gd name="T49" fmla="*/ 109 h 267"/>
                <a:gd name="T50" fmla="*/ 258 w 518"/>
                <a:gd name="T51" fmla="*/ 102 h 267"/>
                <a:gd name="T52" fmla="*/ 214 w 518"/>
                <a:gd name="T53" fmla="*/ 69 h 267"/>
                <a:gd name="T54" fmla="*/ 173 w 518"/>
                <a:gd name="T55" fmla="*/ 65 h 267"/>
                <a:gd name="T56" fmla="*/ 173 w 518"/>
                <a:gd name="T57" fmla="*/ 58 h 267"/>
                <a:gd name="T58" fmla="*/ 152 w 518"/>
                <a:gd name="T59" fmla="*/ 82 h 267"/>
                <a:gd name="T60" fmla="*/ 167 w 518"/>
                <a:gd name="T61" fmla="*/ 32 h 267"/>
                <a:gd name="T62" fmla="*/ 204 w 518"/>
                <a:gd name="T63" fmla="*/ 4 h 267"/>
                <a:gd name="T64" fmla="*/ 171 w 518"/>
                <a:gd name="T65" fmla="*/ 1 h 267"/>
                <a:gd name="T66" fmla="*/ 146 w 518"/>
                <a:gd name="T67" fmla="*/ 22 h 267"/>
                <a:gd name="T68" fmla="*/ 112 w 518"/>
                <a:gd name="T69" fmla="*/ 56 h 267"/>
                <a:gd name="T70" fmla="*/ 90 w 518"/>
                <a:gd name="T71" fmla="*/ 72 h 267"/>
                <a:gd name="T72" fmla="*/ 48 w 518"/>
                <a:gd name="T73" fmla="*/ 82 h 267"/>
                <a:gd name="T74" fmla="*/ 26 w 518"/>
                <a:gd name="T75" fmla="*/ 103 h 267"/>
                <a:gd name="T76" fmla="*/ 0 w 518"/>
                <a:gd name="T77" fmla="*/ 114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267"/>
                <a:gd name="T119" fmla="*/ 518 w 518"/>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267">
                  <a:moveTo>
                    <a:pt x="0" y="114"/>
                  </a:moveTo>
                  <a:lnTo>
                    <a:pt x="0" y="114"/>
                  </a:lnTo>
                  <a:lnTo>
                    <a:pt x="40" y="143"/>
                  </a:lnTo>
                  <a:lnTo>
                    <a:pt x="141" y="169"/>
                  </a:lnTo>
                  <a:lnTo>
                    <a:pt x="185" y="175"/>
                  </a:lnTo>
                  <a:lnTo>
                    <a:pt x="192" y="190"/>
                  </a:lnTo>
                  <a:lnTo>
                    <a:pt x="210" y="196"/>
                  </a:lnTo>
                  <a:lnTo>
                    <a:pt x="236" y="266"/>
                  </a:lnTo>
                  <a:lnTo>
                    <a:pt x="258" y="212"/>
                  </a:lnTo>
                  <a:lnTo>
                    <a:pt x="262" y="200"/>
                  </a:lnTo>
                  <a:lnTo>
                    <a:pt x="269" y="191"/>
                  </a:lnTo>
                  <a:lnTo>
                    <a:pt x="269" y="183"/>
                  </a:lnTo>
                  <a:lnTo>
                    <a:pt x="278" y="168"/>
                  </a:lnTo>
                  <a:lnTo>
                    <a:pt x="280" y="169"/>
                  </a:lnTo>
                  <a:lnTo>
                    <a:pt x="277" y="178"/>
                  </a:lnTo>
                  <a:lnTo>
                    <a:pt x="279" y="192"/>
                  </a:lnTo>
                  <a:lnTo>
                    <a:pt x="288" y="189"/>
                  </a:lnTo>
                  <a:lnTo>
                    <a:pt x="293" y="173"/>
                  </a:lnTo>
                  <a:lnTo>
                    <a:pt x="304" y="175"/>
                  </a:lnTo>
                  <a:lnTo>
                    <a:pt x="311" y="166"/>
                  </a:lnTo>
                  <a:lnTo>
                    <a:pt x="312" y="171"/>
                  </a:lnTo>
                  <a:lnTo>
                    <a:pt x="300" y="196"/>
                  </a:lnTo>
                  <a:lnTo>
                    <a:pt x="309" y="200"/>
                  </a:lnTo>
                  <a:lnTo>
                    <a:pt x="316" y="184"/>
                  </a:lnTo>
                  <a:lnTo>
                    <a:pt x="327" y="178"/>
                  </a:lnTo>
                  <a:lnTo>
                    <a:pt x="334" y="159"/>
                  </a:lnTo>
                  <a:lnTo>
                    <a:pt x="363" y="154"/>
                  </a:lnTo>
                  <a:lnTo>
                    <a:pt x="378" y="153"/>
                  </a:lnTo>
                  <a:lnTo>
                    <a:pt x="400" y="136"/>
                  </a:lnTo>
                  <a:lnTo>
                    <a:pt x="434" y="142"/>
                  </a:lnTo>
                  <a:lnTo>
                    <a:pt x="455" y="157"/>
                  </a:lnTo>
                  <a:lnTo>
                    <a:pt x="457" y="137"/>
                  </a:lnTo>
                  <a:lnTo>
                    <a:pt x="468" y="137"/>
                  </a:lnTo>
                  <a:lnTo>
                    <a:pt x="496" y="139"/>
                  </a:lnTo>
                  <a:lnTo>
                    <a:pt x="517" y="133"/>
                  </a:lnTo>
                  <a:lnTo>
                    <a:pt x="489" y="115"/>
                  </a:lnTo>
                  <a:lnTo>
                    <a:pt x="482" y="88"/>
                  </a:lnTo>
                  <a:lnTo>
                    <a:pt x="460" y="92"/>
                  </a:lnTo>
                  <a:lnTo>
                    <a:pt x="452" y="88"/>
                  </a:lnTo>
                  <a:lnTo>
                    <a:pt x="443" y="92"/>
                  </a:lnTo>
                  <a:lnTo>
                    <a:pt x="430" y="90"/>
                  </a:lnTo>
                  <a:lnTo>
                    <a:pt x="424" y="88"/>
                  </a:lnTo>
                  <a:lnTo>
                    <a:pt x="422" y="73"/>
                  </a:lnTo>
                  <a:lnTo>
                    <a:pt x="426" y="56"/>
                  </a:lnTo>
                  <a:lnTo>
                    <a:pt x="404" y="61"/>
                  </a:lnTo>
                  <a:lnTo>
                    <a:pt x="383" y="72"/>
                  </a:lnTo>
                  <a:lnTo>
                    <a:pt x="330" y="78"/>
                  </a:lnTo>
                  <a:lnTo>
                    <a:pt x="298" y="110"/>
                  </a:lnTo>
                  <a:lnTo>
                    <a:pt x="290" y="104"/>
                  </a:lnTo>
                  <a:lnTo>
                    <a:pt x="280" y="109"/>
                  </a:lnTo>
                  <a:lnTo>
                    <a:pt x="267" y="99"/>
                  </a:lnTo>
                  <a:lnTo>
                    <a:pt x="258" y="102"/>
                  </a:lnTo>
                  <a:lnTo>
                    <a:pt x="240" y="106"/>
                  </a:lnTo>
                  <a:lnTo>
                    <a:pt x="214" y="69"/>
                  </a:lnTo>
                  <a:lnTo>
                    <a:pt x="183" y="64"/>
                  </a:lnTo>
                  <a:lnTo>
                    <a:pt x="173" y="65"/>
                  </a:lnTo>
                  <a:lnTo>
                    <a:pt x="167" y="73"/>
                  </a:lnTo>
                  <a:lnTo>
                    <a:pt x="173" y="58"/>
                  </a:lnTo>
                  <a:lnTo>
                    <a:pt x="159" y="70"/>
                  </a:lnTo>
                  <a:lnTo>
                    <a:pt x="152" y="82"/>
                  </a:lnTo>
                  <a:lnTo>
                    <a:pt x="153" y="62"/>
                  </a:lnTo>
                  <a:lnTo>
                    <a:pt x="167" y="32"/>
                  </a:lnTo>
                  <a:lnTo>
                    <a:pt x="186" y="9"/>
                  </a:lnTo>
                  <a:lnTo>
                    <a:pt x="204" y="4"/>
                  </a:lnTo>
                  <a:lnTo>
                    <a:pt x="202" y="0"/>
                  </a:lnTo>
                  <a:lnTo>
                    <a:pt x="171" y="1"/>
                  </a:lnTo>
                  <a:lnTo>
                    <a:pt x="152" y="12"/>
                  </a:lnTo>
                  <a:lnTo>
                    <a:pt x="146" y="22"/>
                  </a:lnTo>
                  <a:lnTo>
                    <a:pt x="123" y="41"/>
                  </a:lnTo>
                  <a:lnTo>
                    <a:pt x="112" y="56"/>
                  </a:lnTo>
                  <a:lnTo>
                    <a:pt x="95" y="62"/>
                  </a:lnTo>
                  <a:lnTo>
                    <a:pt x="90" y="72"/>
                  </a:lnTo>
                  <a:lnTo>
                    <a:pt x="78" y="77"/>
                  </a:lnTo>
                  <a:lnTo>
                    <a:pt x="48" y="82"/>
                  </a:lnTo>
                  <a:lnTo>
                    <a:pt x="41" y="90"/>
                  </a:lnTo>
                  <a:lnTo>
                    <a:pt x="26" y="103"/>
                  </a:lnTo>
                  <a:lnTo>
                    <a:pt x="0" y="114"/>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76" name="Freeform 63"/>
            <p:cNvSpPr>
              <a:spLocks/>
            </p:cNvSpPr>
            <p:nvPr/>
          </p:nvSpPr>
          <p:spPr bwMode="auto">
            <a:xfrm>
              <a:off x="3859" y="1660"/>
              <a:ext cx="348" cy="474"/>
            </a:xfrm>
            <a:custGeom>
              <a:avLst/>
              <a:gdLst>
                <a:gd name="T0" fmla="*/ 0 w 349"/>
                <a:gd name="T1" fmla="*/ 473 h 474"/>
                <a:gd name="T2" fmla="*/ 39 w 349"/>
                <a:gd name="T3" fmla="*/ 395 h 474"/>
                <a:gd name="T4" fmla="*/ 34 w 349"/>
                <a:gd name="T5" fmla="*/ 315 h 474"/>
                <a:gd name="T6" fmla="*/ 5 w 349"/>
                <a:gd name="T7" fmla="*/ 257 h 474"/>
                <a:gd name="T8" fmla="*/ 2 w 349"/>
                <a:gd name="T9" fmla="*/ 213 h 474"/>
                <a:gd name="T10" fmla="*/ 20 w 349"/>
                <a:gd name="T11" fmla="*/ 156 h 474"/>
                <a:gd name="T12" fmla="*/ 31 w 349"/>
                <a:gd name="T13" fmla="*/ 124 h 474"/>
                <a:gd name="T14" fmla="*/ 50 w 349"/>
                <a:gd name="T15" fmla="*/ 101 h 474"/>
                <a:gd name="T16" fmla="*/ 65 w 349"/>
                <a:gd name="T17" fmla="*/ 120 h 474"/>
                <a:gd name="T18" fmla="*/ 80 w 349"/>
                <a:gd name="T19" fmla="*/ 71 h 474"/>
                <a:gd name="T20" fmla="*/ 112 w 349"/>
                <a:gd name="T21" fmla="*/ 46 h 474"/>
                <a:gd name="T22" fmla="*/ 97 w 349"/>
                <a:gd name="T23" fmla="*/ 25 h 474"/>
                <a:gd name="T24" fmla="*/ 123 w 349"/>
                <a:gd name="T25" fmla="*/ 0 h 474"/>
                <a:gd name="T26" fmla="*/ 180 w 349"/>
                <a:gd name="T27" fmla="*/ 26 h 474"/>
                <a:gd name="T28" fmla="*/ 236 w 349"/>
                <a:gd name="T29" fmla="*/ 52 h 474"/>
                <a:gd name="T30" fmla="*/ 238 w 349"/>
                <a:gd name="T31" fmla="*/ 68 h 474"/>
                <a:gd name="T32" fmla="*/ 251 w 349"/>
                <a:gd name="T33" fmla="*/ 97 h 474"/>
                <a:gd name="T34" fmla="*/ 254 w 349"/>
                <a:gd name="T35" fmla="*/ 149 h 474"/>
                <a:gd name="T36" fmla="*/ 238 w 349"/>
                <a:gd name="T37" fmla="*/ 184 h 474"/>
                <a:gd name="T38" fmla="*/ 215 w 349"/>
                <a:gd name="T39" fmla="*/ 203 h 474"/>
                <a:gd name="T40" fmla="*/ 237 w 349"/>
                <a:gd name="T41" fmla="*/ 239 h 474"/>
                <a:gd name="T42" fmla="*/ 265 w 349"/>
                <a:gd name="T43" fmla="*/ 192 h 474"/>
                <a:gd name="T44" fmla="*/ 313 w 349"/>
                <a:gd name="T45" fmla="*/ 186 h 474"/>
                <a:gd name="T46" fmla="*/ 341 w 349"/>
                <a:gd name="T47" fmla="*/ 272 h 474"/>
                <a:gd name="T48" fmla="*/ 343 w 349"/>
                <a:gd name="T49" fmla="*/ 307 h 474"/>
                <a:gd name="T50" fmla="*/ 340 w 349"/>
                <a:gd name="T51" fmla="*/ 344 h 474"/>
                <a:gd name="T52" fmla="*/ 323 w 349"/>
                <a:gd name="T53" fmla="*/ 336 h 474"/>
                <a:gd name="T54" fmla="*/ 318 w 349"/>
                <a:gd name="T55" fmla="*/ 368 h 474"/>
                <a:gd name="T56" fmla="*/ 303 w 349"/>
                <a:gd name="T57" fmla="*/ 407 h 474"/>
                <a:gd name="T58" fmla="*/ 283 w 349"/>
                <a:gd name="T59" fmla="*/ 445 h 474"/>
                <a:gd name="T60" fmla="*/ 167 w 349"/>
                <a:gd name="T61" fmla="*/ 454 h 474"/>
                <a:gd name="T62" fmla="*/ 0 w 349"/>
                <a:gd name="T63" fmla="*/ 473 h 4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9"/>
                <a:gd name="T97" fmla="*/ 0 h 474"/>
                <a:gd name="T98" fmla="*/ 349 w 349"/>
                <a:gd name="T99" fmla="*/ 474 h 4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9" h="474">
                  <a:moveTo>
                    <a:pt x="0" y="473"/>
                  </a:moveTo>
                  <a:lnTo>
                    <a:pt x="0" y="473"/>
                  </a:lnTo>
                  <a:lnTo>
                    <a:pt x="34" y="416"/>
                  </a:lnTo>
                  <a:lnTo>
                    <a:pt x="39" y="395"/>
                  </a:lnTo>
                  <a:lnTo>
                    <a:pt x="42" y="353"/>
                  </a:lnTo>
                  <a:lnTo>
                    <a:pt x="34" y="315"/>
                  </a:lnTo>
                  <a:lnTo>
                    <a:pt x="15" y="278"/>
                  </a:lnTo>
                  <a:lnTo>
                    <a:pt x="5" y="257"/>
                  </a:lnTo>
                  <a:lnTo>
                    <a:pt x="11" y="237"/>
                  </a:lnTo>
                  <a:lnTo>
                    <a:pt x="2" y="213"/>
                  </a:lnTo>
                  <a:lnTo>
                    <a:pt x="12" y="196"/>
                  </a:lnTo>
                  <a:lnTo>
                    <a:pt x="20" y="156"/>
                  </a:lnTo>
                  <a:lnTo>
                    <a:pt x="18" y="137"/>
                  </a:lnTo>
                  <a:lnTo>
                    <a:pt x="31" y="124"/>
                  </a:lnTo>
                  <a:lnTo>
                    <a:pt x="29" y="110"/>
                  </a:lnTo>
                  <a:lnTo>
                    <a:pt x="50" y="101"/>
                  </a:lnTo>
                  <a:lnTo>
                    <a:pt x="68" y="72"/>
                  </a:lnTo>
                  <a:lnTo>
                    <a:pt x="65" y="120"/>
                  </a:lnTo>
                  <a:lnTo>
                    <a:pt x="80" y="110"/>
                  </a:lnTo>
                  <a:lnTo>
                    <a:pt x="80" y="71"/>
                  </a:lnTo>
                  <a:lnTo>
                    <a:pt x="100" y="49"/>
                  </a:lnTo>
                  <a:lnTo>
                    <a:pt x="112" y="46"/>
                  </a:lnTo>
                  <a:lnTo>
                    <a:pt x="102" y="39"/>
                  </a:lnTo>
                  <a:lnTo>
                    <a:pt x="97" y="25"/>
                  </a:lnTo>
                  <a:lnTo>
                    <a:pt x="105" y="5"/>
                  </a:lnTo>
                  <a:lnTo>
                    <a:pt x="123" y="0"/>
                  </a:lnTo>
                  <a:lnTo>
                    <a:pt x="165" y="12"/>
                  </a:lnTo>
                  <a:lnTo>
                    <a:pt x="180" y="26"/>
                  </a:lnTo>
                  <a:lnTo>
                    <a:pt x="226" y="37"/>
                  </a:lnTo>
                  <a:lnTo>
                    <a:pt x="236" y="52"/>
                  </a:lnTo>
                  <a:lnTo>
                    <a:pt x="250" y="69"/>
                  </a:lnTo>
                  <a:lnTo>
                    <a:pt x="238" y="68"/>
                  </a:lnTo>
                  <a:lnTo>
                    <a:pt x="236" y="79"/>
                  </a:lnTo>
                  <a:lnTo>
                    <a:pt x="251" y="97"/>
                  </a:lnTo>
                  <a:lnTo>
                    <a:pt x="254" y="129"/>
                  </a:lnTo>
                  <a:lnTo>
                    <a:pt x="254" y="149"/>
                  </a:lnTo>
                  <a:lnTo>
                    <a:pt x="240" y="172"/>
                  </a:lnTo>
                  <a:lnTo>
                    <a:pt x="238" y="184"/>
                  </a:lnTo>
                  <a:lnTo>
                    <a:pt x="219" y="194"/>
                  </a:lnTo>
                  <a:lnTo>
                    <a:pt x="215" y="203"/>
                  </a:lnTo>
                  <a:lnTo>
                    <a:pt x="218" y="228"/>
                  </a:lnTo>
                  <a:lnTo>
                    <a:pt x="237" y="239"/>
                  </a:lnTo>
                  <a:lnTo>
                    <a:pt x="254" y="220"/>
                  </a:lnTo>
                  <a:lnTo>
                    <a:pt x="265" y="192"/>
                  </a:lnTo>
                  <a:lnTo>
                    <a:pt x="294" y="177"/>
                  </a:lnTo>
                  <a:lnTo>
                    <a:pt x="313" y="186"/>
                  </a:lnTo>
                  <a:lnTo>
                    <a:pt x="325" y="216"/>
                  </a:lnTo>
                  <a:lnTo>
                    <a:pt x="341" y="272"/>
                  </a:lnTo>
                  <a:lnTo>
                    <a:pt x="348" y="291"/>
                  </a:lnTo>
                  <a:lnTo>
                    <a:pt x="343" y="307"/>
                  </a:lnTo>
                  <a:lnTo>
                    <a:pt x="346" y="330"/>
                  </a:lnTo>
                  <a:lnTo>
                    <a:pt x="340" y="344"/>
                  </a:lnTo>
                  <a:lnTo>
                    <a:pt x="332" y="330"/>
                  </a:lnTo>
                  <a:lnTo>
                    <a:pt x="323" y="336"/>
                  </a:lnTo>
                  <a:lnTo>
                    <a:pt x="322" y="358"/>
                  </a:lnTo>
                  <a:lnTo>
                    <a:pt x="318" y="368"/>
                  </a:lnTo>
                  <a:lnTo>
                    <a:pt x="303" y="378"/>
                  </a:lnTo>
                  <a:lnTo>
                    <a:pt x="303" y="407"/>
                  </a:lnTo>
                  <a:lnTo>
                    <a:pt x="293" y="420"/>
                  </a:lnTo>
                  <a:lnTo>
                    <a:pt x="283" y="445"/>
                  </a:lnTo>
                  <a:lnTo>
                    <a:pt x="170" y="462"/>
                  </a:lnTo>
                  <a:lnTo>
                    <a:pt x="167" y="454"/>
                  </a:lnTo>
                  <a:lnTo>
                    <a:pt x="0" y="473"/>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14378" name="Freeform 64" descr="The  map depicts States with Smoke-Free Air Laws effective September 30, 2014." title="State smoke-free air laws"/>
          <p:cNvSpPr>
            <a:spLocks/>
          </p:cNvSpPr>
          <p:nvPr/>
        </p:nvSpPr>
        <p:spPr bwMode="auto">
          <a:xfrm>
            <a:off x="3436938" y="1530350"/>
            <a:ext cx="830262" cy="544512"/>
          </a:xfrm>
          <a:custGeom>
            <a:avLst/>
            <a:gdLst>
              <a:gd name="T0" fmla="*/ 0 w 596"/>
              <a:gd name="T1" fmla="*/ 2147483647 h 376"/>
              <a:gd name="T2" fmla="*/ 0 w 596"/>
              <a:gd name="T3" fmla="*/ 2147483647 h 376"/>
              <a:gd name="T4" fmla="*/ 2147483647 w 596"/>
              <a:gd name="T5" fmla="*/ 0 h 376"/>
              <a:gd name="T6" fmla="*/ 2147483647 w 596"/>
              <a:gd name="T7" fmla="*/ 2147483647 h 376"/>
              <a:gd name="T8" fmla="*/ 2147483647 w 596"/>
              <a:gd name="T9" fmla="*/ 2147483647 h 376"/>
              <a:gd name="T10" fmla="*/ 2147483647 w 596"/>
              <a:gd name="T11" fmla="*/ 2147483647 h 376"/>
              <a:gd name="T12" fmla="*/ 2147483647 w 596"/>
              <a:gd name="T13" fmla="*/ 2147483647 h 376"/>
              <a:gd name="T14" fmla="*/ 2147483647 w 596"/>
              <a:gd name="T15" fmla="*/ 2147483647 h 376"/>
              <a:gd name="T16" fmla="*/ 2147483647 w 596"/>
              <a:gd name="T17" fmla="*/ 2147483647 h 376"/>
              <a:gd name="T18" fmla="*/ 2147483647 w 596"/>
              <a:gd name="T19" fmla="*/ 2147483647 h 376"/>
              <a:gd name="T20" fmla="*/ 0 w 596"/>
              <a:gd name="T21" fmla="*/ 2147483647 h 376"/>
              <a:gd name="T22" fmla="*/ 0 w 596"/>
              <a:gd name="T23" fmla="*/ 2147483647 h 3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6"/>
              <a:gd name="T37" fmla="*/ 0 h 376"/>
              <a:gd name="T38" fmla="*/ 596 w 596"/>
              <a:gd name="T39" fmla="*/ 376 h 3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6" h="376">
                <a:moveTo>
                  <a:pt x="0" y="344"/>
                </a:moveTo>
                <a:lnTo>
                  <a:pt x="0" y="344"/>
                </a:lnTo>
                <a:lnTo>
                  <a:pt x="31" y="0"/>
                </a:lnTo>
                <a:lnTo>
                  <a:pt x="324" y="20"/>
                </a:lnTo>
                <a:lnTo>
                  <a:pt x="549" y="27"/>
                </a:lnTo>
                <a:lnTo>
                  <a:pt x="553" y="122"/>
                </a:lnTo>
                <a:lnTo>
                  <a:pt x="576" y="197"/>
                </a:lnTo>
                <a:lnTo>
                  <a:pt x="578" y="296"/>
                </a:lnTo>
                <a:lnTo>
                  <a:pt x="595" y="375"/>
                </a:lnTo>
                <a:lnTo>
                  <a:pt x="282" y="365"/>
                </a:lnTo>
                <a:lnTo>
                  <a:pt x="0" y="344"/>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79" name="Freeform 65" descr="This is the state of Ohio shown on a map of the United States.  The map is a representation of State Smoke-Free Air Laws that became effective September 30, 2014" title="State Smoke-Free Air Laws"/>
          <p:cNvSpPr>
            <a:spLocks/>
          </p:cNvSpPr>
          <p:nvPr/>
        </p:nvSpPr>
        <p:spPr bwMode="auto">
          <a:xfrm>
            <a:off x="5634038" y="2578100"/>
            <a:ext cx="528637" cy="617537"/>
          </a:xfrm>
          <a:custGeom>
            <a:avLst/>
            <a:gdLst>
              <a:gd name="T0" fmla="*/ 0 w 380"/>
              <a:gd name="T1" fmla="*/ 2147483647 h 428"/>
              <a:gd name="T2" fmla="*/ 0 w 380"/>
              <a:gd name="T3" fmla="*/ 2147483647 h 428"/>
              <a:gd name="T4" fmla="*/ 2147483647 w 380"/>
              <a:gd name="T5" fmla="*/ 2147483647 h 428"/>
              <a:gd name="T6" fmla="*/ 2147483647 w 380"/>
              <a:gd name="T7" fmla="*/ 2147483647 h 428"/>
              <a:gd name="T8" fmla="*/ 2147483647 w 380"/>
              <a:gd name="T9" fmla="*/ 2147483647 h 428"/>
              <a:gd name="T10" fmla="*/ 2147483647 w 380"/>
              <a:gd name="T11" fmla="*/ 2147483647 h 428"/>
              <a:gd name="T12" fmla="*/ 2147483647 w 380"/>
              <a:gd name="T13" fmla="*/ 2147483647 h 428"/>
              <a:gd name="T14" fmla="*/ 2147483647 w 380"/>
              <a:gd name="T15" fmla="*/ 2147483647 h 428"/>
              <a:gd name="T16" fmla="*/ 2147483647 w 380"/>
              <a:gd name="T17" fmla="*/ 2147483647 h 428"/>
              <a:gd name="T18" fmla="*/ 2147483647 w 380"/>
              <a:gd name="T19" fmla="*/ 2147483647 h 428"/>
              <a:gd name="T20" fmla="*/ 2147483647 w 380"/>
              <a:gd name="T21" fmla="*/ 2147483647 h 428"/>
              <a:gd name="T22" fmla="*/ 2147483647 w 380"/>
              <a:gd name="T23" fmla="*/ 2147483647 h 428"/>
              <a:gd name="T24" fmla="*/ 2147483647 w 380"/>
              <a:gd name="T25" fmla="*/ 2147483647 h 428"/>
              <a:gd name="T26" fmla="*/ 2147483647 w 380"/>
              <a:gd name="T27" fmla="*/ 2147483647 h 428"/>
              <a:gd name="T28" fmla="*/ 2147483647 w 380"/>
              <a:gd name="T29" fmla="*/ 2147483647 h 428"/>
              <a:gd name="T30" fmla="*/ 2147483647 w 380"/>
              <a:gd name="T31" fmla="*/ 2147483647 h 428"/>
              <a:gd name="T32" fmla="*/ 2147483647 w 380"/>
              <a:gd name="T33" fmla="*/ 2147483647 h 428"/>
              <a:gd name="T34" fmla="*/ 2147483647 w 380"/>
              <a:gd name="T35" fmla="*/ 2147483647 h 428"/>
              <a:gd name="T36" fmla="*/ 2147483647 w 380"/>
              <a:gd name="T37" fmla="*/ 2147483647 h 428"/>
              <a:gd name="T38" fmla="*/ 2147483647 w 380"/>
              <a:gd name="T39" fmla="*/ 2147483647 h 428"/>
              <a:gd name="T40" fmla="*/ 2147483647 w 380"/>
              <a:gd name="T41" fmla="*/ 0 h 428"/>
              <a:gd name="T42" fmla="*/ 2147483647 w 380"/>
              <a:gd name="T43" fmla="*/ 2147483647 h 428"/>
              <a:gd name="T44" fmla="*/ 2147483647 w 380"/>
              <a:gd name="T45" fmla="*/ 2147483647 h 428"/>
              <a:gd name="T46" fmla="*/ 2147483647 w 380"/>
              <a:gd name="T47" fmla="*/ 2147483647 h 428"/>
              <a:gd name="T48" fmla="*/ 2147483647 w 380"/>
              <a:gd name="T49" fmla="*/ 2147483647 h 428"/>
              <a:gd name="T50" fmla="*/ 2147483647 w 380"/>
              <a:gd name="T51" fmla="*/ 2147483647 h 428"/>
              <a:gd name="T52" fmla="*/ 2147483647 w 380"/>
              <a:gd name="T53" fmla="*/ 2147483647 h 428"/>
              <a:gd name="T54" fmla="*/ 2147483647 w 380"/>
              <a:gd name="T55" fmla="*/ 2147483647 h 428"/>
              <a:gd name="T56" fmla="*/ 2147483647 w 380"/>
              <a:gd name="T57" fmla="*/ 2147483647 h 428"/>
              <a:gd name="T58" fmla="*/ 2147483647 w 380"/>
              <a:gd name="T59" fmla="*/ 2147483647 h 428"/>
              <a:gd name="T60" fmla="*/ 2147483647 w 380"/>
              <a:gd name="T61" fmla="*/ 2147483647 h 428"/>
              <a:gd name="T62" fmla="*/ 2147483647 w 380"/>
              <a:gd name="T63" fmla="*/ 2147483647 h 428"/>
              <a:gd name="T64" fmla="*/ 2147483647 w 380"/>
              <a:gd name="T65" fmla="*/ 2147483647 h 428"/>
              <a:gd name="T66" fmla="*/ 2147483647 w 380"/>
              <a:gd name="T67" fmla="*/ 2147483647 h 428"/>
              <a:gd name="T68" fmla="*/ 2147483647 w 380"/>
              <a:gd name="T69" fmla="*/ 2147483647 h 428"/>
              <a:gd name="T70" fmla="*/ 2147483647 w 380"/>
              <a:gd name="T71" fmla="*/ 2147483647 h 428"/>
              <a:gd name="T72" fmla="*/ 2147483647 w 380"/>
              <a:gd name="T73" fmla="*/ 2147483647 h 428"/>
              <a:gd name="T74" fmla="*/ 2147483647 w 380"/>
              <a:gd name="T75" fmla="*/ 2147483647 h 428"/>
              <a:gd name="T76" fmla="*/ 0 w 380"/>
              <a:gd name="T77" fmla="*/ 2147483647 h 428"/>
              <a:gd name="T78" fmla="*/ 0 w 380"/>
              <a:gd name="T79" fmla="*/ 2147483647 h 4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0"/>
              <a:gd name="T121" fmla="*/ 0 h 428"/>
              <a:gd name="T122" fmla="*/ 380 w 380"/>
              <a:gd name="T123" fmla="*/ 428 h 4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0" h="428">
                <a:moveTo>
                  <a:pt x="0" y="77"/>
                </a:moveTo>
                <a:lnTo>
                  <a:pt x="0" y="77"/>
                </a:lnTo>
                <a:lnTo>
                  <a:pt x="32" y="373"/>
                </a:lnTo>
                <a:lnTo>
                  <a:pt x="60" y="371"/>
                </a:lnTo>
                <a:lnTo>
                  <a:pt x="79" y="378"/>
                </a:lnTo>
                <a:lnTo>
                  <a:pt x="88" y="399"/>
                </a:lnTo>
                <a:lnTo>
                  <a:pt x="117" y="404"/>
                </a:lnTo>
                <a:lnTo>
                  <a:pt x="136" y="413"/>
                </a:lnTo>
                <a:lnTo>
                  <a:pt x="176" y="411"/>
                </a:lnTo>
                <a:lnTo>
                  <a:pt x="195" y="399"/>
                </a:lnTo>
                <a:lnTo>
                  <a:pt x="238" y="427"/>
                </a:lnTo>
                <a:lnTo>
                  <a:pt x="267" y="403"/>
                </a:lnTo>
                <a:lnTo>
                  <a:pt x="273" y="356"/>
                </a:lnTo>
                <a:lnTo>
                  <a:pt x="291" y="367"/>
                </a:lnTo>
                <a:lnTo>
                  <a:pt x="299" y="327"/>
                </a:lnTo>
                <a:lnTo>
                  <a:pt x="347" y="291"/>
                </a:lnTo>
                <a:lnTo>
                  <a:pt x="363" y="271"/>
                </a:lnTo>
                <a:lnTo>
                  <a:pt x="374" y="178"/>
                </a:lnTo>
                <a:lnTo>
                  <a:pt x="366" y="158"/>
                </a:lnTo>
                <a:lnTo>
                  <a:pt x="379" y="149"/>
                </a:lnTo>
                <a:lnTo>
                  <a:pt x="353" y="0"/>
                </a:lnTo>
                <a:lnTo>
                  <a:pt x="316" y="19"/>
                </a:lnTo>
                <a:lnTo>
                  <a:pt x="291" y="33"/>
                </a:lnTo>
                <a:lnTo>
                  <a:pt x="279" y="50"/>
                </a:lnTo>
                <a:lnTo>
                  <a:pt x="258" y="69"/>
                </a:lnTo>
                <a:lnTo>
                  <a:pt x="235" y="71"/>
                </a:lnTo>
                <a:lnTo>
                  <a:pt x="210" y="84"/>
                </a:lnTo>
                <a:lnTo>
                  <a:pt x="199" y="89"/>
                </a:lnTo>
                <a:lnTo>
                  <a:pt x="182" y="80"/>
                </a:lnTo>
                <a:lnTo>
                  <a:pt x="162" y="90"/>
                </a:lnTo>
                <a:lnTo>
                  <a:pt x="158" y="86"/>
                </a:lnTo>
                <a:lnTo>
                  <a:pt x="178" y="75"/>
                </a:lnTo>
                <a:lnTo>
                  <a:pt x="177" y="75"/>
                </a:lnTo>
                <a:lnTo>
                  <a:pt x="167" y="71"/>
                </a:lnTo>
                <a:lnTo>
                  <a:pt x="159" y="78"/>
                </a:lnTo>
                <a:lnTo>
                  <a:pt x="125" y="62"/>
                </a:lnTo>
                <a:lnTo>
                  <a:pt x="111" y="69"/>
                </a:lnTo>
                <a:lnTo>
                  <a:pt x="113" y="60"/>
                </a:lnTo>
                <a:lnTo>
                  <a:pt x="0" y="77"/>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80" name="Freeform 66" descr="The  map depicts States with Smoke-Free Air Laws effective September 30, 2014." title="State smoke-free air laws"/>
          <p:cNvSpPr>
            <a:spLocks/>
          </p:cNvSpPr>
          <p:nvPr/>
        </p:nvSpPr>
        <p:spPr bwMode="auto">
          <a:xfrm>
            <a:off x="5319713" y="3810000"/>
            <a:ext cx="482600" cy="811212"/>
          </a:xfrm>
          <a:custGeom>
            <a:avLst/>
            <a:gdLst>
              <a:gd name="T0" fmla="*/ 0 w 344"/>
              <a:gd name="T1" fmla="*/ 2147483647 h 561"/>
              <a:gd name="T2" fmla="*/ 0 w 344"/>
              <a:gd name="T3" fmla="*/ 2147483647 h 561"/>
              <a:gd name="T4" fmla="*/ 2147483647 w 344"/>
              <a:gd name="T5" fmla="*/ 2147483647 h 561"/>
              <a:gd name="T6" fmla="*/ 0 w 344"/>
              <a:gd name="T7" fmla="*/ 2147483647 h 561"/>
              <a:gd name="T8" fmla="*/ 2147483647 w 344"/>
              <a:gd name="T9" fmla="*/ 2147483647 h 561"/>
              <a:gd name="T10" fmla="*/ 2147483647 w 344"/>
              <a:gd name="T11" fmla="*/ 2147483647 h 561"/>
              <a:gd name="T12" fmla="*/ 2147483647 w 344"/>
              <a:gd name="T13" fmla="*/ 2147483647 h 561"/>
              <a:gd name="T14" fmla="*/ 2147483647 w 344"/>
              <a:gd name="T15" fmla="*/ 2147483647 h 561"/>
              <a:gd name="T16" fmla="*/ 2147483647 w 344"/>
              <a:gd name="T17" fmla="*/ 2147483647 h 561"/>
              <a:gd name="T18" fmla="*/ 2147483647 w 344"/>
              <a:gd name="T19" fmla="*/ 2147483647 h 561"/>
              <a:gd name="T20" fmla="*/ 2147483647 w 344"/>
              <a:gd name="T21" fmla="*/ 2147483647 h 561"/>
              <a:gd name="T22" fmla="*/ 2147483647 w 344"/>
              <a:gd name="T23" fmla="*/ 2147483647 h 561"/>
              <a:gd name="T24" fmla="*/ 2147483647 w 344"/>
              <a:gd name="T25" fmla="*/ 2147483647 h 561"/>
              <a:gd name="T26" fmla="*/ 2147483647 w 344"/>
              <a:gd name="T27" fmla="*/ 2147483647 h 561"/>
              <a:gd name="T28" fmla="*/ 2147483647 w 344"/>
              <a:gd name="T29" fmla="*/ 2147483647 h 561"/>
              <a:gd name="T30" fmla="*/ 2147483647 w 344"/>
              <a:gd name="T31" fmla="*/ 2147483647 h 561"/>
              <a:gd name="T32" fmla="*/ 2147483647 w 344"/>
              <a:gd name="T33" fmla="*/ 2147483647 h 561"/>
              <a:gd name="T34" fmla="*/ 2147483647 w 344"/>
              <a:gd name="T35" fmla="*/ 2147483647 h 561"/>
              <a:gd name="T36" fmla="*/ 2147483647 w 344"/>
              <a:gd name="T37" fmla="*/ 2147483647 h 561"/>
              <a:gd name="T38" fmla="*/ 2147483647 w 344"/>
              <a:gd name="T39" fmla="*/ 2147483647 h 561"/>
              <a:gd name="T40" fmla="*/ 2147483647 w 344"/>
              <a:gd name="T41" fmla="*/ 2147483647 h 561"/>
              <a:gd name="T42" fmla="*/ 2147483647 w 344"/>
              <a:gd name="T43" fmla="*/ 2147483647 h 561"/>
              <a:gd name="T44" fmla="*/ 2147483647 w 344"/>
              <a:gd name="T45" fmla="*/ 2147483647 h 561"/>
              <a:gd name="T46" fmla="*/ 2147483647 w 344"/>
              <a:gd name="T47" fmla="*/ 0 h 561"/>
              <a:gd name="T48" fmla="*/ 0 w 344"/>
              <a:gd name="T49" fmla="*/ 2147483647 h 561"/>
              <a:gd name="T50" fmla="*/ 0 w 344"/>
              <a:gd name="T51" fmla="*/ 2147483647 h 5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4"/>
              <a:gd name="T79" fmla="*/ 0 h 561"/>
              <a:gd name="T80" fmla="*/ 344 w 344"/>
              <a:gd name="T81" fmla="*/ 561 h 5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4" h="561">
                <a:moveTo>
                  <a:pt x="0" y="21"/>
                </a:moveTo>
                <a:lnTo>
                  <a:pt x="0" y="21"/>
                </a:lnTo>
                <a:lnTo>
                  <a:pt x="8" y="31"/>
                </a:lnTo>
                <a:lnTo>
                  <a:pt x="0" y="377"/>
                </a:lnTo>
                <a:lnTo>
                  <a:pt x="21" y="544"/>
                </a:lnTo>
                <a:lnTo>
                  <a:pt x="45" y="549"/>
                </a:lnTo>
                <a:lnTo>
                  <a:pt x="55" y="498"/>
                </a:lnTo>
                <a:lnTo>
                  <a:pt x="63" y="511"/>
                </a:lnTo>
                <a:lnTo>
                  <a:pt x="65" y="537"/>
                </a:lnTo>
                <a:lnTo>
                  <a:pt x="79" y="548"/>
                </a:lnTo>
                <a:lnTo>
                  <a:pt x="59" y="560"/>
                </a:lnTo>
                <a:lnTo>
                  <a:pt x="107" y="547"/>
                </a:lnTo>
                <a:lnTo>
                  <a:pt x="116" y="532"/>
                </a:lnTo>
                <a:lnTo>
                  <a:pt x="109" y="523"/>
                </a:lnTo>
                <a:lnTo>
                  <a:pt x="114" y="510"/>
                </a:lnTo>
                <a:lnTo>
                  <a:pt x="90" y="487"/>
                </a:lnTo>
                <a:lnTo>
                  <a:pt x="92" y="469"/>
                </a:lnTo>
                <a:lnTo>
                  <a:pt x="343" y="447"/>
                </a:lnTo>
                <a:lnTo>
                  <a:pt x="321" y="358"/>
                </a:lnTo>
                <a:lnTo>
                  <a:pt x="326" y="326"/>
                </a:lnTo>
                <a:lnTo>
                  <a:pt x="335" y="307"/>
                </a:lnTo>
                <a:lnTo>
                  <a:pt x="327" y="276"/>
                </a:lnTo>
                <a:lnTo>
                  <a:pt x="303" y="236"/>
                </a:lnTo>
                <a:lnTo>
                  <a:pt x="238" y="0"/>
                </a:lnTo>
                <a:lnTo>
                  <a:pt x="0" y="21"/>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81" name="Freeform 67" descr="The  map depicts States with Smoke-Free Air Laws effective September 30, 2014." title="State Smoke-Free Air Laws"/>
          <p:cNvSpPr>
            <a:spLocks/>
          </p:cNvSpPr>
          <p:nvPr/>
        </p:nvSpPr>
        <p:spPr bwMode="auto">
          <a:xfrm>
            <a:off x="1879600" y="1300162"/>
            <a:ext cx="750888" cy="1262063"/>
          </a:xfrm>
          <a:custGeom>
            <a:avLst/>
            <a:gdLst>
              <a:gd name="T0" fmla="*/ 0 w 540"/>
              <a:gd name="T1" fmla="*/ 2147483647 h 871"/>
              <a:gd name="T2" fmla="*/ 0 w 540"/>
              <a:gd name="T3" fmla="*/ 2147483647 h 871"/>
              <a:gd name="T4" fmla="*/ 2147483647 w 540"/>
              <a:gd name="T5" fmla="*/ 2147483647 h 871"/>
              <a:gd name="T6" fmla="*/ 2147483647 w 540"/>
              <a:gd name="T7" fmla="*/ 2147483647 h 871"/>
              <a:gd name="T8" fmla="*/ 2147483647 w 540"/>
              <a:gd name="T9" fmla="*/ 2147483647 h 871"/>
              <a:gd name="T10" fmla="*/ 2147483647 w 540"/>
              <a:gd name="T11" fmla="*/ 2147483647 h 871"/>
              <a:gd name="T12" fmla="*/ 2147483647 w 540"/>
              <a:gd name="T13" fmla="*/ 2147483647 h 871"/>
              <a:gd name="T14" fmla="*/ 2147483647 w 540"/>
              <a:gd name="T15" fmla="*/ 2147483647 h 871"/>
              <a:gd name="T16" fmla="*/ 2147483647 w 540"/>
              <a:gd name="T17" fmla="*/ 2147483647 h 871"/>
              <a:gd name="T18" fmla="*/ 2147483647 w 540"/>
              <a:gd name="T19" fmla="*/ 2147483647 h 871"/>
              <a:gd name="T20" fmla="*/ 2147483647 w 540"/>
              <a:gd name="T21" fmla="*/ 2147483647 h 871"/>
              <a:gd name="T22" fmla="*/ 2147483647 w 540"/>
              <a:gd name="T23" fmla="*/ 2147483647 h 871"/>
              <a:gd name="T24" fmla="*/ 2147483647 w 540"/>
              <a:gd name="T25" fmla="*/ 0 h 871"/>
              <a:gd name="T26" fmla="*/ 2147483647 w 540"/>
              <a:gd name="T27" fmla="*/ 2147483647 h 871"/>
              <a:gd name="T28" fmla="*/ 2147483647 w 540"/>
              <a:gd name="T29" fmla="*/ 2147483647 h 871"/>
              <a:gd name="T30" fmla="*/ 2147483647 w 540"/>
              <a:gd name="T31" fmla="*/ 2147483647 h 871"/>
              <a:gd name="T32" fmla="*/ 2147483647 w 540"/>
              <a:gd name="T33" fmla="*/ 2147483647 h 871"/>
              <a:gd name="T34" fmla="*/ 2147483647 w 540"/>
              <a:gd name="T35" fmla="*/ 2147483647 h 871"/>
              <a:gd name="T36" fmla="*/ 2147483647 w 540"/>
              <a:gd name="T37" fmla="*/ 2147483647 h 871"/>
              <a:gd name="T38" fmla="*/ 2147483647 w 540"/>
              <a:gd name="T39" fmla="*/ 2147483647 h 871"/>
              <a:gd name="T40" fmla="*/ 2147483647 w 540"/>
              <a:gd name="T41" fmla="*/ 2147483647 h 871"/>
              <a:gd name="T42" fmla="*/ 2147483647 w 540"/>
              <a:gd name="T43" fmla="*/ 2147483647 h 871"/>
              <a:gd name="T44" fmla="*/ 2147483647 w 540"/>
              <a:gd name="T45" fmla="*/ 2147483647 h 871"/>
              <a:gd name="T46" fmla="*/ 2147483647 w 540"/>
              <a:gd name="T47" fmla="*/ 2147483647 h 871"/>
              <a:gd name="T48" fmla="*/ 2147483647 w 540"/>
              <a:gd name="T49" fmla="*/ 2147483647 h 871"/>
              <a:gd name="T50" fmla="*/ 2147483647 w 540"/>
              <a:gd name="T51" fmla="*/ 2147483647 h 871"/>
              <a:gd name="T52" fmla="*/ 2147483647 w 540"/>
              <a:gd name="T53" fmla="*/ 2147483647 h 871"/>
              <a:gd name="T54" fmla="*/ 2147483647 w 540"/>
              <a:gd name="T55" fmla="*/ 2147483647 h 871"/>
              <a:gd name="T56" fmla="*/ 2147483647 w 540"/>
              <a:gd name="T57" fmla="*/ 2147483647 h 871"/>
              <a:gd name="T58" fmla="*/ 2147483647 w 540"/>
              <a:gd name="T59" fmla="*/ 2147483647 h 871"/>
              <a:gd name="T60" fmla="*/ 2147483647 w 540"/>
              <a:gd name="T61" fmla="*/ 2147483647 h 871"/>
              <a:gd name="T62" fmla="*/ 2147483647 w 540"/>
              <a:gd name="T63" fmla="*/ 2147483647 h 871"/>
              <a:gd name="T64" fmla="*/ 2147483647 w 540"/>
              <a:gd name="T65" fmla="*/ 2147483647 h 871"/>
              <a:gd name="T66" fmla="*/ 2147483647 w 540"/>
              <a:gd name="T67" fmla="*/ 2147483647 h 871"/>
              <a:gd name="T68" fmla="*/ 2147483647 w 540"/>
              <a:gd name="T69" fmla="*/ 2147483647 h 871"/>
              <a:gd name="T70" fmla="*/ 2147483647 w 540"/>
              <a:gd name="T71" fmla="*/ 2147483647 h 871"/>
              <a:gd name="T72" fmla="*/ 2147483647 w 540"/>
              <a:gd name="T73" fmla="*/ 2147483647 h 871"/>
              <a:gd name="T74" fmla="*/ 2147483647 w 540"/>
              <a:gd name="T75" fmla="*/ 2147483647 h 871"/>
              <a:gd name="T76" fmla="*/ 2147483647 w 540"/>
              <a:gd name="T77" fmla="*/ 2147483647 h 871"/>
              <a:gd name="T78" fmla="*/ 2147483647 w 540"/>
              <a:gd name="T79" fmla="*/ 2147483647 h 871"/>
              <a:gd name="T80" fmla="*/ 2147483647 w 540"/>
              <a:gd name="T81" fmla="*/ 2147483647 h 871"/>
              <a:gd name="T82" fmla="*/ 2147483647 w 540"/>
              <a:gd name="T83" fmla="*/ 2147483647 h 871"/>
              <a:gd name="T84" fmla="*/ 0 w 540"/>
              <a:gd name="T85" fmla="*/ 2147483647 h 871"/>
              <a:gd name="T86" fmla="*/ 0 w 540"/>
              <a:gd name="T87" fmla="*/ 2147483647 h 8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871"/>
              <a:gd name="T134" fmla="*/ 540 w 540"/>
              <a:gd name="T135" fmla="*/ 871 h 8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871">
                <a:moveTo>
                  <a:pt x="0" y="773"/>
                </a:moveTo>
                <a:lnTo>
                  <a:pt x="0" y="773"/>
                </a:lnTo>
                <a:lnTo>
                  <a:pt x="43" y="586"/>
                </a:lnTo>
                <a:lnTo>
                  <a:pt x="65" y="536"/>
                </a:lnTo>
                <a:lnTo>
                  <a:pt x="45" y="513"/>
                </a:lnTo>
                <a:lnTo>
                  <a:pt x="50" y="491"/>
                </a:lnTo>
                <a:lnTo>
                  <a:pt x="84" y="460"/>
                </a:lnTo>
                <a:lnTo>
                  <a:pt x="112" y="416"/>
                </a:lnTo>
                <a:lnTo>
                  <a:pt x="136" y="377"/>
                </a:lnTo>
                <a:lnTo>
                  <a:pt x="118" y="349"/>
                </a:lnTo>
                <a:lnTo>
                  <a:pt x="110" y="330"/>
                </a:lnTo>
                <a:lnTo>
                  <a:pt x="112" y="281"/>
                </a:lnTo>
                <a:lnTo>
                  <a:pt x="179" y="0"/>
                </a:lnTo>
                <a:lnTo>
                  <a:pt x="251" y="16"/>
                </a:lnTo>
                <a:lnTo>
                  <a:pt x="227" y="126"/>
                </a:lnTo>
                <a:lnTo>
                  <a:pt x="243" y="164"/>
                </a:lnTo>
                <a:lnTo>
                  <a:pt x="244" y="189"/>
                </a:lnTo>
                <a:lnTo>
                  <a:pt x="235" y="193"/>
                </a:lnTo>
                <a:lnTo>
                  <a:pt x="263" y="220"/>
                </a:lnTo>
                <a:lnTo>
                  <a:pt x="292" y="289"/>
                </a:lnTo>
                <a:lnTo>
                  <a:pt x="302" y="286"/>
                </a:lnTo>
                <a:lnTo>
                  <a:pt x="303" y="297"/>
                </a:lnTo>
                <a:lnTo>
                  <a:pt x="316" y="300"/>
                </a:lnTo>
                <a:lnTo>
                  <a:pt x="327" y="303"/>
                </a:lnTo>
                <a:lnTo>
                  <a:pt x="302" y="352"/>
                </a:lnTo>
                <a:lnTo>
                  <a:pt x="305" y="387"/>
                </a:lnTo>
                <a:lnTo>
                  <a:pt x="285" y="420"/>
                </a:lnTo>
                <a:lnTo>
                  <a:pt x="299" y="434"/>
                </a:lnTo>
                <a:lnTo>
                  <a:pt x="335" y="413"/>
                </a:lnTo>
                <a:lnTo>
                  <a:pt x="363" y="524"/>
                </a:lnTo>
                <a:lnTo>
                  <a:pt x="379" y="529"/>
                </a:lnTo>
                <a:lnTo>
                  <a:pt x="382" y="564"/>
                </a:lnTo>
                <a:lnTo>
                  <a:pt x="396" y="577"/>
                </a:lnTo>
                <a:lnTo>
                  <a:pt x="408" y="565"/>
                </a:lnTo>
                <a:lnTo>
                  <a:pt x="431" y="576"/>
                </a:lnTo>
                <a:lnTo>
                  <a:pt x="446" y="564"/>
                </a:lnTo>
                <a:lnTo>
                  <a:pt x="496" y="575"/>
                </a:lnTo>
                <a:lnTo>
                  <a:pt x="508" y="576"/>
                </a:lnTo>
                <a:lnTo>
                  <a:pt x="518" y="554"/>
                </a:lnTo>
                <a:lnTo>
                  <a:pt x="539" y="590"/>
                </a:lnTo>
                <a:lnTo>
                  <a:pt x="493" y="870"/>
                </a:lnTo>
                <a:lnTo>
                  <a:pt x="245" y="826"/>
                </a:lnTo>
                <a:lnTo>
                  <a:pt x="0" y="773"/>
                </a:lnTo>
              </a:path>
            </a:pathLst>
          </a:custGeom>
          <a:solidFill>
            <a:srgbClr val="89CCFF"/>
          </a:solidFill>
          <a:ln w="6350">
            <a:solidFill>
              <a:schemeClr val="accent6">
                <a:lumMod val="50000"/>
              </a:schemeClr>
            </a:solidFill>
            <a:round/>
            <a:headEnd/>
            <a:tailEnd/>
          </a:ln>
        </p:spPr>
        <p:txBody>
          <a:bodyPr lIns="0" tIns="0" rIns="0" bIns="0"/>
          <a:lstStyle/>
          <a:p>
            <a:pPr>
              <a:defRPr/>
            </a:pPr>
            <a:endParaRPr lang="en-US" dirty="0"/>
          </a:p>
        </p:txBody>
      </p:sp>
      <p:sp>
        <p:nvSpPr>
          <p:cNvPr id="14382" name="Freeform 68" descr="The  map depicts States with Smoke-Free Air Laws effective September 30, 2014." title="State smoke-free air laws"/>
          <p:cNvSpPr>
            <a:spLocks/>
          </p:cNvSpPr>
          <p:nvPr/>
        </p:nvSpPr>
        <p:spPr bwMode="auto">
          <a:xfrm>
            <a:off x="2193925" y="1327150"/>
            <a:ext cx="1287463" cy="849312"/>
          </a:xfrm>
          <a:custGeom>
            <a:avLst/>
            <a:gdLst>
              <a:gd name="T0" fmla="*/ 0 w 923"/>
              <a:gd name="T1" fmla="*/ 2147483647 h 588"/>
              <a:gd name="T2" fmla="*/ 0 w 923"/>
              <a:gd name="T3" fmla="*/ 2147483647 h 588"/>
              <a:gd name="T4" fmla="*/ 2147483647 w 923"/>
              <a:gd name="T5" fmla="*/ 2147483647 h 588"/>
              <a:gd name="T6" fmla="*/ 2147483647 w 923"/>
              <a:gd name="T7" fmla="*/ 2147483647 h 588"/>
              <a:gd name="T8" fmla="*/ 2147483647 w 923"/>
              <a:gd name="T9" fmla="*/ 2147483647 h 588"/>
              <a:gd name="T10" fmla="*/ 2147483647 w 923"/>
              <a:gd name="T11" fmla="*/ 2147483647 h 588"/>
              <a:gd name="T12" fmla="*/ 2147483647 w 923"/>
              <a:gd name="T13" fmla="*/ 2147483647 h 588"/>
              <a:gd name="T14" fmla="*/ 2147483647 w 923"/>
              <a:gd name="T15" fmla="*/ 2147483647 h 588"/>
              <a:gd name="T16" fmla="*/ 2147483647 w 923"/>
              <a:gd name="T17" fmla="*/ 2147483647 h 588"/>
              <a:gd name="T18" fmla="*/ 2147483647 w 923"/>
              <a:gd name="T19" fmla="*/ 2147483647 h 588"/>
              <a:gd name="T20" fmla="*/ 2147483647 w 923"/>
              <a:gd name="T21" fmla="*/ 2147483647 h 588"/>
              <a:gd name="T22" fmla="*/ 2147483647 w 923"/>
              <a:gd name="T23" fmla="*/ 2147483647 h 588"/>
              <a:gd name="T24" fmla="*/ 2147483647 w 923"/>
              <a:gd name="T25" fmla="*/ 2147483647 h 588"/>
              <a:gd name="T26" fmla="*/ 2147483647 w 923"/>
              <a:gd name="T27" fmla="*/ 2147483647 h 588"/>
              <a:gd name="T28" fmla="*/ 2147483647 w 923"/>
              <a:gd name="T29" fmla="*/ 2147483647 h 588"/>
              <a:gd name="T30" fmla="*/ 2147483647 w 923"/>
              <a:gd name="T31" fmla="*/ 2147483647 h 588"/>
              <a:gd name="T32" fmla="*/ 2147483647 w 923"/>
              <a:gd name="T33" fmla="*/ 2147483647 h 588"/>
              <a:gd name="T34" fmla="*/ 2147483647 w 923"/>
              <a:gd name="T35" fmla="*/ 2147483647 h 588"/>
              <a:gd name="T36" fmla="*/ 2147483647 w 923"/>
              <a:gd name="T37" fmla="*/ 2147483647 h 588"/>
              <a:gd name="T38" fmla="*/ 2147483647 w 923"/>
              <a:gd name="T39" fmla="*/ 2147483647 h 588"/>
              <a:gd name="T40" fmla="*/ 2147483647 w 923"/>
              <a:gd name="T41" fmla="*/ 2147483647 h 588"/>
              <a:gd name="T42" fmla="*/ 2147483647 w 923"/>
              <a:gd name="T43" fmla="*/ 2147483647 h 588"/>
              <a:gd name="T44" fmla="*/ 2147483647 w 923"/>
              <a:gd name="T45" fmla="*/ 2147483647 h 588"/>
              <a:gd name="T46" fmla="*/ 2147483647 w 923"/>
              <a:gd name="T47" fmla="*/ 2147483647 h 588"/>
              <a:gd name="T48" fmla="*/ 2147483647 w 923"/>
              <a:gd name="T49" fmla="*/ 2147483647 h 588"/>
              <a:gd name="T50" fmla="*/ 2147483647 w 923"/>
              <a:gd name="T51" fmla="*/ 2147483647 h 588"/>
              <a:gd name="T52" fmla="*/ 2147483647 w 923"/>
              <a:gd name="T53" fmla="*/ 2147483647 h 588"/>
              <a:gd name="T54" fmla="*/ 2147483647 w 923"/>
              <a:gd name="T55" fmla="*/ 2147483647 h 588"/>
              <a:gd name="T56" fmla="*/ 2147483647 w 923"/>
              <a:gd name="T57" fmla="*/ 2147483647 h 588"/>
              <a:gd name="T58" fmla="*/ 2147483647 w 923"/>
              <a:gd name="T59" fmla="*/ 2147483647 h 588"/>
              <a:gd name="T60" fmla="*/ 2147483647 w 923"/>
              <a:gd name="T61" fmla="*/ 2147483647 h 588"/>
              <a:gd name="T62" fmla="*/ 2147483647 w 923"/>
              <a:gd name="T63" fmla="*/ 2147483647 h 588"/>
              <a:gd name="T64" fmla="*/ 2147483647 w 923"/>
              <a:gd name="T65" fmla="*/ 2147483647 h 588"/>
              <a:gd name="T66" fmla="*/ 2147483647 w 923"/>
              <a:gd name="T67" fmla="*/ 2147483647 h 588"/>
              <a:gd name="T68" fmla="*/ 2147483647 w 923"/>
              <a:gd name="T69" fmla="*/ 0 h 588"/>
              <a:gd name="T70" fmla="*/ 0 w 923"/>
              <a:gd name="T71" fmla="*/ 2147483647 h 588"/>
              <a:gd name="T72" fmla="*/ 0 w 923"/>
              <a:gd name="T73" fmla="*/ 2147483647 h 5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3"/>
              <a:gd name="T112" fmla="*/ 0 h 588"/>
              <a:gd name="T113" fmla="*/ 923 w 923"/>
              <a:gd name="T114" fmla="*/ 588 h 5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3" h="588">
                <a:moveTo>
                  <a:pt x="0" y="110"/>
                </a:moveTo>
                <a:lnTo>
                  <a:pt x="0" y="110"/>
                </a:lnTo>
                <a:lnTo>
                  <a:pt x="16" y="148"/>
                </a:lnTo>
                <a:lnTo>
                  <a:pt x="17" y="173"/>
                </a:lnTo>
                <a:lnTo>
                  <a:pt x="8" y="177"/>
                </a:lnTo>
                <a:lnTo>
                  <a:pt x="36" y="204"/>
                </a:lnTo>
                <a:lnTo>
                  <a:pt x="65" y="273"/>
                </a:lnTo>
                <a:lnTo>
                  <a:pt x="75" y="270"/>
                </a:lnTo>
                <a:lnTo>
                  <a:pt x="76" y="281"/>
                </a:lnTo>
                <a:lnTo>
                  <a:pt x="89" y="284"/>
                </a:lnTo>
                <a:lnTo>
                  <a:pt x="100" y="287"/>
                </a:lnTo>
                <a:lnTo>
                  <a:pt x="75" y="336"/>
                </a:lnTo>
                <a:lnTo>
                  <a:pt x="78" y="371"/>
                </a:lnTo>
                <a:lnTo>
                  <a:pt x="58" y="404"/>
                </a:lnTo>
                <a:lnTo>
                  <a:pt x="72" y="418"/>
                </a:lnTo>
                <a:lnTo>
                  <a:pt x="108" y="397"/>
                </a:lnTo>
                <a:lnTo>
                  <a:pt x="136" y="508"/>
                </a:lnTo>
                <a:lnTo>
                  <a:pt x="152" y="513"/>
                </a:lnTo>
                <a:lnTo>
                  <a:pt x="155" y="548"/>
                </a:lnTo>
                <a:lnTo>
                  <a:pt x="169" y="561"/>
                </a:lnTo>
                <a:lnTo>
                  <a:pt x="181" y="549"/>
                </a:lnTo>
                <a:lnTo>
                  <a:pt x="204" y="560"/>
                </a:lnTo>
                <a:lnTo>
                  <a:pt x="219" y="548"/>
                </a:lnTo>
                <a:lnTo>
                  <a:pt x="269" y="559"/>
                </a:lnTo>
                <a:lnTo>
                  <a:pt x="281" y="560"/>
                </a:lnTo>
                <a:lnTo>
                  <a:pt x="291" y="538"/>
                </a:lnTo>
                <a:lnTo>
                  <a:pt x="312" y="574"/>
                </a:lnTo>
                <a:lnTo>
                  <a:pt x="323" y="517"/>
                </a:lnTo>
                <a:lnTo>
                  <a:pt x="572" y="555"/>
                </a:lnTo>
                <a:lnTo>
                  <a:pt x="882" y="587"/>
                </a:lnTo>
                <a:lnTo>
                  <a:pt x="891" y="481"/>
                </a:lnTo>
                <a:lnTo>
                  <a:pt x="922" y="137"/>
                </a:lnTo>
                <a:lnTo>
                  <a:pt x="514" y="89"/>
                </a:lnTo>
                <a:lnTo>
                  <a:pt x="310" y="55"/>
                </a:lnTo>
                <a:lnTo>
                  <a:pt x="24" y="0"/>
                </a:lnTo>
                <a:lnTo>
                  <a:pt x="0" y="110"/>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grpSp>
        <p:nvGrpSpPr>
          <p:cNvPr id="9" name="Group 69" descr="This is the state of Hawaii on a map of the United States.  The  map depicts States with Smoke-Free Air Laws effective September 30, 2014." title="Smoke-Free Air Laws"/>
          <p:cNvGrpSpPr>
            <a:grpSpLocks/>
          </p:cNvGrpSpPr>
          <p:nvPr/>
        </p:nvGrpSpPr>
        <p:grpSpPr bwMode="auto">
          <a:xfrm>
            <a:off x="2601913" y="4768850"/>
            <a:ext cx="911225" cy="666750"/>
            <a:chOff x="1847" y="3560"/>
            <a:chExt cx="528" cy="370"/>
          </a:xfrm>
          <a:solidFill>
            <a:srgbClr val="00589A"/>
          </a:solidFill>
        </p:grpSpPr>
        <p:sp>
          <p:nvSpPr>
            <p:cNvPr id="14469" name="Freeform 70"/>
            <p:cNvSpPr>
              <a:spLocks/>
            </p:cNvSpPr>
            <p:nvPr/>
          </p:nvSpPr>
          <p:spPr bwMode="auto">
            <a:xfrm>
              <a:off x="1847" y="3560"/>
              <a:ext cx="54" cy="44"/>
            </a:xfrm>
            <a:custGeom>
              <a:avLst/>
              <a:gdLst>
                <a:gd name="T0" fmla="*/ 0 w 54"/>
                <a:gd name="T1" fmla="*/ 26 h 44"/>
                <a:gd name="T2" fmla="*/ 0 w 54"/>
                <a:gd name="T3" fmla="*/ 26 h 44"/>
                <a:gd name="T4" fmla="*/ 19 w 54"/>
                <a:gd name="T5" fmla="*/ 43 h 44"/>
                <a:gd name="T6" fmla="*/ 31 w 54"/>
                <a:gd name="T7" fmla="*/ 42 h 44"/>
                <a:gd name="T8" fmla="*/ 47 w 54"/>
                <a:gd name="T9" fmla="*/ 32 h 44"/>
                <a:gd name="T10" fmla="*/ 53 w 54"/>
                <a:gd name="T11" fmla="*/ 9 h 44"/>
                <a:gd name="T12" fmla="*/ 41 w 54"/>
                <a:gd name="T13" fmla="*/ 0 h 44"/>
                <a:gd name="T14" fmla="*/ 26 w 54"/>
                <a:gd name="T15" fmla="*/ 2 h 44"/>
                <a:gd name="T16" fmla="*/ 0 w 54"/>
                <a:gd name="T17" fmla="*/ 26 h 44"/>
                <a:gd name="T18" fmla="*/ 0 w 54"/>
                <a:gd name="T19" fmla="*/ 2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44"/>
                <a:gd name="T32" fmla="*/ 54 w 5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44">
                  <a:moveTo>
                    <a:pt x="0" y="26"/>
                  </a:moveTo>
                  <a:lnTo>
                    <a:pt x="0" y="26"/>
                  </a:lnTo>
                  <a:lnTo>
                    <a:pt x="19" y="43"/>
                  </a:lnTo>
                  <a:lnTo>
                    <a:pt x="31" y="42"/>
                  </a:lnTo>
                  <a:lnTo>
                    <a:pt x="47" y="32"/>
                  </a:lnTo>
                  <a:lnTo>
                    <a:pt x="53" y="9"/>
                  </a:lnTo>
                  <a:lnTo>
                    <a:pt x="41" y="0"/>
                  </a:lnTo>
                  <a:lnTo>
                    <a:pt x="26" y="2"/>
                  </a:lnTo>
                  <a:lnTo>
                    <a:pt x="0" y="26"/>
                  </a:lnTo>
                </a:path>
              </a:pathLst>
            </a:custGeom>
            <a:grpFill/>
            <a:ln w="6350">
              <a:solidFill>
                <a:srgbClr val="585858"/>
              </a:solidFill>
              <a:round/>
              <a:headEnd/>
              <a:tailEnd/>
            </a:ln>
          </p:spPr>
          <p:txBody>
            <a:bodyPr lIns="0" tIns="0" rIns="0" bIns="0"/>
            <a:lstStyle/>
            <a:p>
              <a:pPr>
                <a:defRPr/>
              </a:pPr>
              <a:endParaRPr lang="en-US" dirty="0"/>
            </a:p>
          </p:txBody>
        </p:sp>
        <p:sp>
          <p:nvSpPr>
            <p:cNvPr id="14470" name="Freeform 71"/>
            <p:cNvSpPr>
              <a:spLocks/>
            </p:cNvSpPr>
            <p:nvPr/>
          </p:nvSpPr>
          <p:spPr bwMode="auto">
            <a:xfrm>
              <a:off x="2008" y="3622"/>
              <a:ext cx="63" cy="54"/>
            </a:xfrm>
            <a:custGeom>
              <a:avLst/>
              <a:gdLst>
                <a:gd name="T0" fmla="*/ 0 w 63"/>
                <a:gd name="T1" fmla="*/ 13 h 54"/>
                <a:gd name="T2" fmla="*/ 0 w 63"/>
                <a:gd name="T3" fmla="*/ 13 h 54"/>
                <a:gd name="T4" fmla="*/ 15 w 63"/>
                <a:gd name="T5" fmla="*/ 44 h 54"/>
                <a:gd name="T6" fmla="*/ 28 w 63"/>
                <a:gd name="T7" fmla="*/ 43 h 54"/>
                <a:gd name="T8" fmla="*/ 30 w 63"/>
                <a:gd name="T9" fmla="*/ 35 h 54"/>
                <a:gd name="T10" fmla="*/ 47 w 63"/>
                <a:gd name="T11" fmla="*/ 53 h 54"/>
                <a:gd name="T12" fmla="*/ 62 w 63"/>
                <a:gd name="T13" fmla="*/ 50 h 54"/>
                <a:gd name="T14" fmla="*/ 59 w 63"/>
                <a:gd name="T15" fmla="*/ 32 h 54"/>
                <a:gd name="T16" fmla="*/ 45 w 63"/>
                <a:gd name="T17" fmla="*/ 27 h 54"/>
                <a:gd name="T18" fmla="*/ 33 w 63"/>
                <a:gd name="T19" fmla="*/ 0 h 54"/>
                <a:gd name="T20" fmla="*/ 0 w 63"/>
                <a:gd name="T21" fmla="*/ 13 h 54"/>
                <a:gd name="T22" fmla="*/ 0 w 63"/>
                <a:gd name="T23" fmla="*/ 13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54"/>
                <a:gd name="T38" fmla="*/ 63 w 63"/>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54">
                  <a:moveTo>
                    <a:pt x="0" y="13"/>
                  </a:moveTo>
                  <a:lnTo>
                    <a:pt x="0" y="13"/>
                  </a:lnTo>
                  <a:lnTo>
                    <a:pt x="15" y="44"/>
                  </a:lnTo>
                  <a:lnTo>
                    <a:pt x="28" y="43"/>
                  </a:lnTo>
                  <a:lnTo>
                    <a:pt x="30" y="35"/>
                  </a:lnTo>
                  <a:lnTo>
                    <a:pt x="47" y="53"/>
                  </a:lnTo>
                  <a:lnTo>
                    <a:pt x="62" y="50"/>
                  </a:lnTo>
                  <a:lnTo>
                    <a:pt x="59" y="32"/>
                  </a:lnTo>
                  <a:lnTo>
                    <a:pt x="45" y="27"/>
                  </a:lnTo>
                  <a:lnTo>
                    <a:pt x="33" y="0"/>
                  </a:lnTo>
                  <a:lnTo>
                    <a:pt x="0" y="13"/>
                  </a:lnTo>
                </a:path>
              </a:pathLst>
            </a:custGeom>
            <a:grpFill/>
            <a:ln w="6350">
              <a:solidFill>
                <a:srgbClr val="585858"/>
              </a:solidFill>
              <a:round/>
              <a:headEnd/>
              <a:tailEnd/>
            </a:ln>
          </p:spPr>
          <p:txBody>
            <a:bodyPr lIns="0" tIns="0" rIns="0" bIns="0"/>
            <a:lstStyle/>
            <a:p>
              <a:pPr>
                <a:defRPr/>
              </a:pPr>
              <a:endParaRPr lang="en-US" dirty="0"/>
            </a:p>
          </p:txBody>
        </p:sp>
        <p:sp>
          <p:nvSpPr>
            <p:cNvPr id="14471" name="Freeform 72"/>
            <p:cNvSpPr>
              <a:spLocks/>
            </p:cNvSpPr>
            <p:nvPr/>
          </p:nvSpPr>
          <p:spPr bwMode="auto">
            <a:xfrm>
              <a:off x="2107" y="3677"/>
              <a:ext cx="64" cy="18"/>
            </a:xfrm>
            <a:custGeom>
              <a:avLst/>
              <a:gdLst>
                <a:gd name="T0" fmla="*/ 0 w 64"/>
                <a:gd name="T1" fmla="*/ 13 h 18"/>
                <a:gd name="T2" fmla="*/ 0 w 64"/>
                <a:gd name="T3" fmla="*/ 13 h 18"/>
                <a:gd name="T4" fmla="*/ 7 w 64"/>
                <a:gd name="T5" fmla="*/ 0 h 18"/>
                <a:gd name="T6" fmla="*/ 63 w 64"/>
                <a:gd name="T7" fmla="*/ 5 h 18"/>
                <a:gd name="T8" fmla="*/ 52 w 64"/>
                <a:gd name="T9" fmla="*/ 17 h 18"/>
                <a:gd name="T10" fmla="*/ 0 w 64"/>
                <a:gd name="T11" fmla="*/ 13 h 18"/>
                <a:gd name="T12" fmla="*/ 0 w 64"/>
                <a:gd name="T13" fmla="*/ 13 h 18"/>
                <a:gd name="T14" fmla="*/ 0 60000 65536"/>
                <a:gd name="T15" fmla="*/ 0 60000 65536"/>
                <a:gd name="T16" fmla="*/ 0 60000 65536"/>
                <a:gd name="T17" fmla="*/ 0 60000 65536"/>
                <a:gd name="T18" fmla="*/ 0 60000 65536"/>
                <a:gd name="T19" fmla="*/ 0 60000 65536"/>
                <a:gd name="T20" fmla="*/ 0 60000 65536"/>
                <a:gd name="T21" fmla="*/ 0 w 64"/>
                <a:gd name="T22" fmla="*/ 0 h 18"/>
                <a:gd name="T23" fmla="*/ 64 w 6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8">
                  <a:moveTo>
                    <a:pt x="0" y="13"/>
                  </a:moveTo>
                  <a:lnTo>
                    <a:pt x="0" y="13"/>
                  </a:lnTo>
                  <a:lnTo>
                    <a:pt x="7" y="0"/>
                  </a:lnTo>
                  <a:lnTo>
                    <a:pt x="63" y="5"/>
                  </a:lnTo>
                  <a:lnTo>
                    <a:pt x="52" y="17"/>
                  </a:lnTo>
                  <a:lnTo>
                    <a:pt x="0" y="13"/>
                  </a:lnTo>
                </a:path>
              </a:pathLst>
            </a:custGeom>
            <a:grpFill/>
            <a:ln w="6350">
              <a:solidFill>
                <a:srgbClr val="585858"/>
              </a:solidFill>
              <a:round/>
              <a:headEnd/>
              <a:tailEnd/>
            </a:ln>
          </p:spPr>
          <p:txBody>
            <a:bodyPr lIns="0" tIns="0" rIns="0" bIns="0"/>
            <a:lstStyle/>
            <a:p>
              <a:pPr>
                <a:defRPr/>
              </a:pPr>
              <a:endParaRPr lang="en-US" dirty="0"/>
            </a:p>
          </p:txBody>
        </p:sp>
        <p:sp>
          <p:nvSpPr>
            <p:cNvPr id="14472" name="Freeform 73"/>
            <p:cNvSpPr>
              <a:spLocks/>
            </p:cNvSpPr>
            <p:nvPr/>
          </p:nvSpPr>
          <p:spPr bwMode="auto">
            <a:xfrm>
              <a:off x="2136" y="3712"/>
              <a:ext cx="26" cy="20"/>
            </a:xfrm>
            <a:custGeom>
              <a:avLst/>
              <a:gdLst>
                <a:gd name="T0" fmla="*/ 0 w 26"/>
                <a:gd name="T1" fmla="*/ 0 h 20"/>
                <a:gd name="T2" fmla="*/ 0 w 26"/>
                <a:gd name="T3" fmla="*/ 0 h 20"/>
                <a:gd name="T4" fmla="*/ 8 w 26"/>
                <a:gd name="T5" fmla="*/ 19 h 20"/>
                <a:gd name="T6" fmla="*/ 25 w 26"/>
                <a:gd name="T7" fmla="*/ 11 h 20"/>
                <a:gd name="T8" fmla="*/ 16 w 26"/>
                <a:gd name="T9" fmla="*/ 0 h 20"/>
                <a:gd name="T10" fmla="*/ 0 w 26"/>
                <a:gd name="T11" fmla="*/ 0 h 20"/>
                <a:gd name="T12" fmla="*/ 0 w 26"/>
                <a:gd name="T13" fmla="*/ 0 h 20"/>
                <a:gd name="T14" fmla="*/ 0 60000 65536"/>
                <a:gd name="T15" fmla="*/ 0 60000 65536"/>
                <a:gd name="T16" fmla="*/ 0 60000 65536"/>
                <a:gd name="T17" fmla="*/ 0 60000 65536"/>
                <a:gd name="T18" fmla="*/ 0 60000 65536"/>
                <a:gd name="T19" fmla="*/ 0 60000 65536"/>
                <a:gd name="T20" fmla="*/ 0 60000 65536"/>
                <a:gd name="T21" fmla="*/ 0 w 26"/>
                <a:gd name="T22" fmla="*/ 0 h 20"/>
                <a:gd name="T23" fmla="*/ 26 w 26"/>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0">
                  <a:moveTo>
                    <a:pt x="0" y="0"/>
                  </a:moveTo>
                  <a:lnTo>
                    <a:pt x="0" y="0"/>
                  </a:lnTo>
                  <a:lnTo>
                    <a:pt x="8" y="19"/>
                  </a:lnTo>
                  <a:lnTo>
                    <a:pt x="25" y="11"/>
                  </a:lnTo>
                  <a:lnTo>
                    <a:pt x="16" y="0"/>
                  </a:lnTo>
                  <a:lnTo>
                    <a:pt x="0" y="0"/>
                  </a:lnTo>
                </a:path>
              </a:pathLst>
            </a:custGeom>
            <a:grpFill/>
            <a:ln w="6350">
              <a:solidFill>
                <a:srgbClr val="585858"/>
              </a:solidFill>
              <a:round/>
              <a:headEnd/>
              <a:tailEnd/>
            </a:ln>
          </p:spPr>
          <p:txBody>
            <a:bodyPr lIns="0" tIns="0" rIns="0" bIns="0"/>
            <a:lstStyle/>
            <a:p>
              <a:pPr>
                <a:defRPr/>
              </a:pPr>
              <a:endParaRPr lang="en-US" dirty="0"/>
            </a:p>
          </p:txBody>
        </p:sp>
        <p:sp>
          <p:nvSpPr>
            <p:cNvPr id="14473" name="Freeform 74"/>
            <p:cNvSpPr>
              <a:spLocks/>
            </p:cNvSpPr>
            <p:nvPr/>
          </p:nvSpPr>
          <p:spPr bwMode="auto">
            <a:xfrm>
              <a:off x="2173" y="3696"/>
              <a:ext cx="80" cy="48"/>
            </a:xfrm>
            <a:custGeom>
              <a:avLst/>
              <a:gdLst>
                <a:gd name="T0" fmla="*/ 0 w 80"/>
                <a:gd name="T1" fmla="*/ 13 h 48"/>
                <a:gd name="T2" fmla="*/ 0 w 80"/>
                <a:gd name="T3" fmla="*/ 13 h 48"/>
                <a:gd name="T4" fmla="*/ 9 w 80"/>
                <a:gd name="T5" fmla="*/ 0 h 48"/>
                <a:gd name="T6" fmla="*/ 21 w 80"/>
                <a:gd name="T7" fmla="*/ 13 h 48"/>
                <a:gd name="T8" fmla="*/ 47 w 80"/>
                <a:gd name="T9" fmla="*/ 10 h 48"/>
                <a:gd name="T10" fmla="*/ 79 w 80"/>
                <a:gd name="T11" fmla="*/ 31 h 48"/>
                <a:gd name="T12" fmla="*/ 66 w 80"/>
                <a:gd name="T13" fmla="*/ 40 h 48"/>
                <a:gd name="T14" fmla="*/ 31 w 80"/>
                <a:gd name="T15" fmla="*/ 47 h 48"/>
                <a:gd name="T16" fmla="*/ 24 w 80"/>
                <a:gd name="T17" fmla="*/ 26 h 48"/>
                <a:gd name="T18" fmla="*/ 9 w 80"/>
                <a:gd name="T19" fmla="*/ 26 h 48"/>
                <a:gd name="T20" fmla="*/ 0 w 80"/>
                <a:gd name="T21" fmla="*/ 13 h 48"/>
                <a:gd name="T22" fmla="*/ 0 w 80"/>
                <a:gd name="T23" fmla="*/ 13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48"/>
                <a:gd name="T38" fmla="*/ 80 w 80"/>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48">
                  <a:moveTo>
                    <a:pt x="0" y="13"/>
                  </a:moveTo>
                  <a:lnTo>
                    <a:pt x="0" y="13"/>
                  </a:lnTo>
                  <a:lnTo>
                    <a:pt x="9" y="0"/>
                  </a:lnTo>
                  <a:lnTo>
                    <a:pt x="21" y="13"/>
                  </a:lnTo>
                  <a:lnTo>
                    <a:pt x="47" y="10"/>
                  </a:lnTo>
                  <a:lnTo>
                    <a:pt x="79" y="31"/>
                  </a:lnTo>
                  <a:lnTo>
                    <a:pt x="66" y="40"/>
                  </a:lnTo>
                  <a:lnTo>
                    <a:pt x="31" y="47"/>
                  </a:lnTo>
                  <a:lnTo>
                    <a:pt x="24" y="26"/>
                  </a:lnTo>
                  <a:lnTo>
                    <a:pt x="9" y="26"/>
                  </a:lnTo>
                  <a:lnTo>
                    <a:pt x="0" y="13"/>
                  </a:lnTo>
                </a:path>
              </a:pathLst>
            </a:custGeom>
            <a:grpFill/>
            <a:ln w="6350">
              <a:solidFill>
                <a:srgbClr val="585858"/>
              </a:solidFill>
              <a:round/>
              <a:headEnd/>
              <a:tailEnd/>
            </a:ln>
          </p:spPr>
          <p:txBody>
            <a:bodyPr lIns="0" tIns="0" rIns="0" bIns="0"/>
            <a:lstStyle/>
            <a:p>
              <a:pPr>
                <a:defRPr/>
              </a:pPr>
              <a:endParaRPr lang="en-US" dirty="0"/>
            </a:p>
          </p:txBody>
        </p:sp>
        <p:sp>
          <p:nvSpPr>
            <p:cNvPr id="14474" name="Freeform 75"/>
            <p:cNvSpPr>
              <a:spLocks/>
            </p:cNvSpPr>
            <p:nvPr/>
          </p:nvSpPr>
          <p:spPr bwMode="auto">
            <a:xfrm>
              <a:off x="2242" y="3782"/>
              <a:ext cx="133" cy="148"/>
            </a:xfrm>
            <a:custGeom>
              <a:avLst/>
              <a:gdLst>
                <a:gd name="T0" fmla="*/ 0 w 133"/>
                <a:gd name="T1" fmla="*/ 58 h 148"/>
                <a:gd name="T2" fmla="*/ 0 w 133"/>
                <a:gd name="T3" fmla="*/ 58 h 148"/>
                <a:gd name="T4" fmla="*/ 18 w 133"/>
                <a:gd name="T5" fmla="*/ 99 h 148"/>
                <a:gd name="T6" fmla="*/ 16 w 133"/>
                <a:gd name="T7" fmla="*/ 133 h 148"/>
                <a:gd name="T8" fmla="*/ 43 w 133"/>
                <a:gd name="T9" fmla="*/ 147 h 148"/>
                <a:gd name="T10" fmla="*/ 59 w 133"/>
                <a:gd name="T11" fmla="*/ 123 h 148"/>
                <a:gd name="T12" fmla="*/ 115 w 133"/>
                <a:gd name="T13" fmla="*/ 101 h 148"/>
                <a:gd name="T14" fmla="*/ 132 w 133"/>
                <a:gd name="T15" fmla="*/ 82 h 148"/>
                <a:gd name="T16" fmla="*/ 87 w 133"/>
                <a:gd name="T17" fmla="*/ 29 h 148"/>
                <a:gd name="T18" fmla="*/ 22 w 133"/>
                <a:gd name="T19" fmla="*/ 0 h 148"/>
                <a:gd name="T20" fmla="*/ 16 w 133"/>
                <a:gd name="T21" fmla="*/ 8 h 148"/>
                <a:gd name="T22" fmla="*/ 24 w 133"/>
                <a:gd name="T23" fmla="*/ 30 h 148"/>
                <a:gd name="T24" fmla="*/ 0 w 133"/>
                <a:gd name="T25" fmla="*/ 58 h 148"/>
                <a:gd name="T26" fmla="*/ 0 w 133"/>
                <a:gd name="T27" fmla="*/ 58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
                <a:gd name="T43" fmla="*/ 0 h 148"/>
                <a:gd name="T44" fmla="*/ 133 w 13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 h="148">
                  <a:moveTo>
                    <a:pt x="0" y="58"/>
                  </a:moveTo>
                  <a:lnTo>
                    <a:pt x="0" y="58"/>
                  </a:lnTo>
                  <a:lnTo>
                    <a:pt x="18" y="99"/>
                  </a:lnTo>
                  <a:lnTo>
                    <a:pt x="16" y="133"/>
                  </a:lnTo>
                  <a:lnTo>
                    <a:pt x="43" y="147"/>
                  </a:lnTo>
                  <a:lnTo>
                    <a:pt x="59" y="123"/>
                  </a:lnTo>
                  <a:lnTo>
                    <a:pt x="115" y="101"/>
                  </a:lnTo>
                  <a:lnTo>
                    <a:pt x="132" y="82"/>
                  </a:lnTo>
                  <a:lnTo>
                    <a:pt x="87" y="29"/>
                  </a:lnTo>
                  <a:lnTo>
                    <a:pt x="22" y="0"/>
                  </a:lnTo>
                  <a:lnTo>
                    <a:pt x="16" y="8"/>
                  </a:lnTo>
                  <a:lnTo>
                    <a:pt x="24" y="30"/>
                  </a:lnTo>
                  <a:lnTo>
                    <a:pt x="0" y="58"/>
                  </a:lnTo>
                </a:path>
              </a:pathLst>
            </a:custGeom>
            <a:grpFill/>
            <a:ln w="6350">
              <a:solidFill>
                <a:srgbClr val="585858"/>
              </a:solidFill>
              <a:round/>
              <a:headEnd/>
              <a:tailEnd/>
            </a:ln>
          </p:spPr>
          <p:txBody>
            <a:bodyPr lIns="0" tIns="0" rIns="0" bIns="0"/>
            <a:lstStyle/>
            <a:p>
              <a:pPr>
                <a:defRPr/>
              </a:pPr>
              <a:endParaRPr lang="en-US" dirty="0"/>
            </a:p>
          </p:txBody>
        </p:sp>
      </p:grpSp>
      <p:sp>
        <p:nvSpPr>
          <p:cNvPr id="14384" name="Freeform 76" descr="This is the state of Indiana shown on a map of the United States.  The map is a representation of State Smoke-Free Air Laws that became effective September 30, 2014.&#10;" title="State Smoke-Free Air Laws"/>
          <p:cNvSpPr>
            <a:spLocks/>
          </p:cNvSpPr>
          <p:nvPr/>
        </p:nvSpPr>
        <p:spPr bwMode="auto">
          <a:xfrm>
            <a:off x="5299075" y="2674937"/>
            <a:ext cx="387350" cy="700088"/>
          </a:xfrm>
          <a:custGeom>
            <a:avLst/>
            <a:gdLst>
              <a:gd name="T0" fmla="*/ 0 w 281"/>
              <a:gd name="T1" fmla="*/ 2147483647 h 483"/>
              <a:gd name="T2" fmla="*/ 0 w 281"/>
              <a:gd name="T3" fmla="*/ 2147483647 h 483"/>
              <a:gd name="T4" fmla="*/ 2147483647 w 281"/>
              <a:gd name="T5" fmla="*/ 2147483647 h 483"/>
              <a:gd name="T6" fmla="*/ 2147483647 w 281"/>
              <a:gd name="T7" fmla="*/ 2147483647 h 483"/>
              <a:gd name="T8" fmla="*/ 2147483647 w 281"/>
              <a:gd name="T9" fmla="*/ 2147483647 h 483"/>
              <a:gd name="T10" fmla="*/ 2147483647 w 281"/>
              <a:gd name="T11" fmla="*/ 2147483647 h 483"/>
              <a:gd name="T12" fmla="*/ 2147483647 w 281"/>
              <a:gd name="T13" fmla="*/ 2147483647 h 483"/>
              <a:gd name="T14" fmla="*/ 2147483647 w 281"/>
              <a:gd name="T15" fmla="*/ 2147483647 h 483"/>
              <a:gd name="T16" fmla="*/ 2147483647 w 281"/>
              <a:gd name="T17" fmla="*/ 2147483647 h 483"/>
              <a:gd name="T18" fmla="*/ 2147483647 w 281"/>
              <a:gd name="T19" fmla="*/ 2147483647 h 483"/>
              <a:gd name="T20" fmla="*/ 2147483647 w 281"/>
              <a:gd name="T21" fmla="*/ 2147483647 h 483"/>
              <a:gd name="T22" fmla="*/ 2147483647 w 281"/>
              <a:gd name="T23" fmla="*/ 2147483647 h 483"/>
              <a:gd name="T24" fmla="*/ 2147483647 w 281"/>
              <a:gd name="T25" fmla="*/ 2147483647 h 483"/>
              <a:gd name="T26" fmla="*/ 2147483647 w 281"/>
              <a:gd name="T27" fmla="*/ 2147483647 h 483"/>
              <a:gd name="T28" fmla="*/ 2147483647 w 281"/>
              <a:gd name="T29" fmla="*/ 2147483647 h 483"/>
              <a:gd name="T30" fmla="*/ 2147483647 w 281"/>
              <a:gd name="T31" fmla="*/ 2147483647 h 483"/>
              <a:gd name="T32" fmla="*/ 2147483647 w 281"/>
              <a:gd name="T33" fmla="*/ 2147483647 h 483"/>
              <a:gd name="T34" fmla="*/ 2147483647 w 281"/>
              <a:gd name="T35" fmla="*/ 2147483647 h 483"/>
              <a:gd name="T36" fmla="*/ 2147483647 w 281"/>
              <a:gd name="T37" fmla="*/ 2147483647 h 483"/>
              <a:gd name="T38" fmla="*/ 2147483647 w 281"/>
              <a:gd name="T39" fmla="*/ 0 h 483"/>
              <a:gd name="T40" fmla="*/ 2147483647 w 281"/>
              <a:gd name="T41" fmla="*/ 2147483647 h 483"/>
              <a:gd name="T42" fmla="*/ 2147483647 w 281"/>
              <a:gd name="T43" fmla="*/ 2147483647 h 483"/>
              <a:gd name="T44" fmla="*/ 2147483647 w 281"/>
              <a:gd name="T45" fmla="*/ 2147483647 h 483"/>
              <a:gd name="T46" fmla="*/ 2147483647 w 281"/>
              <a:gd name="T47" fmla="*/ 2147483647 h 483"/>
              <a:gd name="T48" fmla="*/ 2147483647 w 281"/>
              <a:gd name="T49" fmla="*/ 2147483647 h 483"/>
              <a:gd name="T50" fmla="*/ 2147483647 w 281"/>
              <a:gd name="T51" fmla="*/ 2147483647 h 483"/>
              <a:gd name="T52" fmla="*/ 2147483647 w 281"/>
              <a:gd name="T53" fmla="*/ 2147483647 h 483"/>
              <a:gd name="T54" fmla="*/ 2147483647 w 281"/>
              <a:gd name="T55" fmla="*/ 2147483647 h 483"/>
              <a:gd name="T56" fmla="*/ 0 w 281"/>
              <a:gd name="T57" fmla="*/ 2147483647 h 483"/>
              <a:gd name="T58" fmla="*/ 0 w 281"/>
              <a:gd name="T59" fmla="*/ 2147483647 h 4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1"/>
              <a:gd name="T91" fmla="*/ 0 h 483"/>
              <a:gd name="T92" fmla="*/ 281 w 281"/>
              <a:gd name="T93" fmla="*/ 483 h 4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1" h="483">
                <a:moveTo>
                  <a:pt x="0" y="471"/>
                </a:moveTo>
                <a:lnTo>
                  <a:pt x="0" y="471"/>
                </a:lnTo>
                <a:lnTo>
                  <a:pt x="9" y="482"/>
                </a:lnTo>
                <a:lnTo>
                  <a:pt x="18" y="469"/>
                </a:lnTo>
                <a:lnTo>
                  <a:pt x="58" y="462"/>
                </a:lnTo>
                <a:lnTo>
                  <a:pt x="71" y="465"/>
                </a:lnTo>
                <a:lnTo>
                  <a:pt x="115" y="451"/>
                </a:lnTo>
                <a:lnTo>
                  <a:pt x="131" y="465"/>
                </a:lnTo>
                <a:lnTo>
                  <a:pt x="145" y="432"/>
                </a:lnTo>
                <a:lnTo>
                  <a:pt x="158" y="423"/>
                </a:lnTo>
                <a:lnTo>
                  <a:pt x="190" y="442"/>
                </a:lnTo>
                <a:lnTo>
                  <a:pt x="194" y="421"/>
                </a:lnTo>
                <a:lnTo>
                  <a:pt x="228" y="378"/>
                </a:lnTo>
                <a:lnTo>
                  <a:pt x="236" y="353"/>
                </a:lnTo>
                <a:lnTo>
                  <a:pt x="248" y="356"/>
                </a:lnTo>
                <a:lnTo>
                  <a:pt x="280" y="334"/>
                </a:lnTo>
                <a:lnTo>
                  <a:pt x="271" y="316"/>
                </a:lnTo>
                <a:lnTo>
                  <a:pt x="276" y="304"/>
                </a:lnTo>
                <a:lnTo>
                  <a:pt x="244" y="8"/>
                </a:lnTo>
                <a:lnTo>
                  <a:pt x="241" y="0"/>
                </a:lnTo>
                <a:lnTo>
                  <a:pt x="74" y="19"/>
                </a:lnTo>
                <a:lnTo>
                  <a:pt x="42" y="38"/>
                </a:lnTo>
                <a:lnTo>
                  <a:pt x="14" y="28"/>
                </a:lnTo>
                <a:lnTo>
                  <a:pt x="35" y="272"/>
                </a:lnTo>
                <a:lnTo>
                  <a:pt x="30" y="322"/>
                </a:lnTo>
                <a:lnTo>
                  <a:pt x="41" y="352"/>
                </a:lnTo>
                <a:lnTo>
                  <a:pt x="29" y="407"/>
                </a:lnTo>
                <a:lnTo>
                  <a:pt x="10" y="432"/>
                </a:lnTo>
                <a:lnTo>
                  <a:pt x="0" y="471"/>
                </a:lnTo>
              </a:path>
            </a:pathLst>
          </a:custGeom>
          <a:solidFill>
            <a:srgbClr val="558EC7"/>
          </a:solidFill>
          <a:ln w="6350">
            <a:solidFill>
              <a:schemeClr val="accent6">
                <a:lumMod val="50000"/>
              </a:schemeClr>
            </a:solidFill>
            <a:round/>
            <a:headEnd/>
            <a:tailEnd/>
          </a:ln>
        </p:spPr>
        <p:txBody>
          <a:bodyPr lIns="0" tIns="0" rIns="0" bIns="0"/>
          <a:lstStyle/>
          <a:p>
            <a:pPr>
              <a:defRPr/>
            </a:pPr>
            <a:endParaRPr lang="en-US" dirty="0"/>
          </a:p>
        </p:txBody>
      </p:sp>
      <p:sp>
        <p:nvSpPr>
          <p:cNvPr id="14385" name="Freeform 77" descr="This is the state of Kansas shown on a map of the United States.  The map is a representation of State Smoke-Free Air Laws that became effective September 30, 2014.&#10;" title="State Smoke-Free Air Laws"/>
          <p:cNvSpPr>
            <a:spLocks/>
          </p:cNvSpPr>
          <p:nvPr/>
        </p:nvSpPr>
        <p:spPr bwMode="auto">
          <a:xfrm>
            <a:off x="3559175" y="3019425"/>
            <a:ext cx="933450" cy="527050"/>
          </a:xfrm>
          <a:custGeom>
            <a:avLst/>
            <a:gdLst>
              <a:gd name="T0" fmla="*/ 0 w 671"/>
              <a:gd name="T1" fmla="*/ 2147483647 h 363"/>
              <a:gd name="T2" fmla="*/ 0 w 671"/>
              <a:gd name="T3" fmla="*/ 2147483647 h 363"/>
              <a:gd name="T4" fmla="*/ 2147483647 w 671"/>
              <a:gd name="T5" fmla="*/ 0 h 363"/>
              <a:gd name="T6" fmla="*/ 2147483647 w 671"/>
              <a:gd name="T7" fmla="*/ 2147483647 h 363"/>
              <a:gd name="T8" fmla="*/ 2147483647 w 671"/>
              <a:gd name="T9" fmla="*/ 2147483647 h 363"/>
              <a:gd name="T10" fmla="*/ 2147483647 w 671"/>
              <a:gd name="T11" fmla="*/ 2147483647 h 363"/>
              <a:gd name="T12" fmla="*/ 2147483647 w 671"/>
              <a:gd name="T13" fmla="*/ 2147483647 h 363"/>
              <a:gd name="T14" fmla="*/ 2147483647 w 671"/>
              <a:gd name="T15" fmla="*/ 2147483647 h 363"/>
              <a:gd name="T16" fmla="*/ 2147483647 w 671"/>
              <a:gd name="T17" fmla="*/ 2147483647 h 363"/>
              <a:gd name="T18" fmla="*/ 2147483647 w 671"/>
              <a:gd name="T19" fmla="*/ 2147483647 h 363"/>
              <a:gd name="T20" fmla="*/ 2147483647 w 671"/>
              <a:gd name="T21" fmla="*/ 2147483647 h 363"/>
              <a:gd name="T22" fmla="*/ 2147483647 w 671"/>
              <a:gd name="T23" fmla="*/ 2147483647 h 363"/>
              <a:gd name="T24" fmla="*/ 2147483647 w 671"/>
              <a:gd name="T25" fmla="*/ 2147483647 h 363"/>
              <a:gd name="T26" fmla="*/ 2147483647 w 671"/>
              <a:gd name="T27" fmla="*/ 2147483647 h 363"/>
              <a:gd name="T28" fmla="*/ 2147483647 w 671"/>
              <a:gd name="T29" fmla="*/ 2147483647 h 363"/>
              <a:gd name="T30" fmla="*/ 0 w 671"/>
              <a:gd name="T31" fmla="*/ 2147483647 h 363"/>
              <a:gd name="T32" fmla="*/ 0 w 671"/>
              <a:gd name="T33" fmla="*/ 2147483647 h 3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1"/>
              <a:gd name="T52" fmla="*/ 0 h 363"/>
              <a:gd name="T53" fmla="*/ 671 w 671"/>
              <a:gd name="T54" fmla="*/ 363 h 3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1" h="363">
                <a:moveTo>
                  <a:pt x="0" y="343"/>
                </a:moveTo>
                <a:lnTo>
                  <a:pt x="0" y="343"/>
                </a:lnTo>
                <a:lnTo>
                  <a:pt x="23" y="0"/>
                </a:lnTo>
                <a:lnTo>
                  <a:pt x="273" y="13"/>
                </a:lnTo>
                <a:lnTo>
                  <a:pt x="604" y="18"/>
                </a:lnTo>
                <a:lnTo>
                  <a:pt x="622" y="33"/>
                </a:lnTo>
                <a:lnTo>
                  <a:pt x="634" y="30"/>
                </a:lnTo>
                <a:lnTo>
                  <a:pt x="643" y="39"/>
                </a:lnTo>
                <a:lnTo>
                  <a:pt x="644" y="48"/>
                </a:lnTo>
                <a:lnTo>
                  <a:pt x="635" y="48"/>
                </a:lnTo>
                <a:lnTo>
                  <a:pt x="623" y="72"/>
                </a:lnTo>
                <a:lnTo>
                  <a:pt x="651" y="109"/>
                </a:lnTo>
                <a:lnTo>
                  <a:pt x="670" y="117"/>
                </a:lnTo>
                <a:lnTo>
                  <a:pt x="667" y="360"/>
                </a:lnTo>
                <a:lnTo>
                  <a:pt x="382" y="362"/>
                </a:lnTo>
                <a:lnTo>
                  <a:pt x="0" y="343"/>
                </a:lnTo>
              </a:path>
            </a:pathLst>
          </a:custGeom>
          <a:solidFill>
            <a:srgbClr val="00589A"/>
          </a:solidFill>
          <a:ln w="6350">
            <a:solidFill>
              <a:schemeClr val="accent6">
                <a:lumMod val="50000"/>
              </a:schemeClr>
            </a:solidFill>
            <a:round/>
            <a:headEnd/>
            <a:tailEnd/>
          </a:ln>
        </p:spPr>
        <p:txBody>
          <a:bodyPr lIns="0" tIns="0" rIns="0" bIns="0"/>
          <a:lstStyle/>
          <a:p>
            <a:pPr>
              <a:defRPr/>
            </a:pPr>
            <a:endParaRPr lang="en-US" dirty="0"/>
          </a:p>
        </p:txBody>
      </p:sp>
      <p:sp>
        <p:nvSpPr>
          <p:cNvPr id="14386" name="Freeform 78" descr="This is the state of South Carolina a map of the United States.  The  map depicts States with Smoke-Free Air Laws effective September 30, 2014." title="State smoke-free air laws"/>
          <p:cNvSpPr>
            <a:spLocks/>
          </p:cNvSpPr>
          <p:nvPr/>
        </p:nvSpPr>
        <p:spPr bwMode="auto">
          <a:xfrm>
            <a:off x="5945188" y="3703637"/>
            <a:ext cx="641350" cy="508000"/>
          </a:xfrm>
          <a:custGeom>
            <a:avLst/>
            <a:gdLst>
              <a:gd name="T0" fmla="*/ 0 w 458"/>
              <a:gd name="T1" fmla="*/ 2147483647 h 351"/>
              <a:gd name="T2" fmla="*/ 0 w 458"/>
              <a:gd name="T3" fmla="*/ 2147483647 h 351"/>
              <a:gd name="T4" fmla="*/ 2147483647 w 458"/>
              <a:gd name="T5" fmla="*/ 2147483647 h 351"/>
              <a:gd name="T6" fmla="*/ 2147483647 w 458"/>
              <a:gd name="T7" fmla="*/ 2147483647 h 351"/>
              <a:gd name="T8" fmla="*/ 2147483647 w 458"/>
              <a:gd name="T9" fmla="*/ 0 h 351"/>
              <a:gd name="T10" fmla="*/ 2147483647 w 458"/>
              <a:gd name="T11" fmla="*/ 2147483647 h 351"/>
              <a:gd name="T12" fmla="*/ 2147483647 w 458"/>
              <a:gd name="T13" fmla="*/ 2147483647 h 351"/>
              <a:gd name="T14" fmla="*/ 2147483647 w 458"/>
              <a:gd name="T15" fmla="*/ 2147483647 h 351"/>
              <a:gd name="T16" fmla="*/ 2147483647 w 458"/>
              <a:gd name="T17" fmla="*/ 2147483647 h 351"/>
              <a:gd name="T18" fmla="*/ 2147483647 w 458"/>
              <a:gd name="T19" fmla="*/ 2147483647 h 351"/>
              <a:gd name="T20" fmla="*/ 2147483647 w 458"/>
              <a:gd name="T21" fmla="*/ 2147483647 h 351"/>
              <a:gd name="T22" fmla="*/ 2147483647 w 458"/>
              <a:gd name="T23" fmla="*/ 2147483647 h 351"/>
              <a:gd name="T24" fmla="*/ 2147483647 w 458"/>
              <a:gd name="T25" fmla="*/ 2147483647 h 351"/>
              <a:gd name="T26" fmla="*/ 2147483647 w 458"/>
              <a:gd name="T27" fmla="*/ 2147483647 h 351"/>
              <a:gd name="T28" fmla="*/ 2147483647 w 458"/>
              <a:gd name="T29" fmla="*/ 2147483647 h 351"/>
              <a:gd name="T30" fmla="*/ 2147483647 w 458"/>
              <a:gd name="T31" fmla="*/ 2147483647 h 351"/>
              <a:gd name="T32" fmla="*/ 2147483647 w 458"/>
              <a:gd name="T33" fmla="*/ 2147483647 h 351"/>
              <a:gd name="T34" fmla="*/ 2147483647 w 458"/>
              <a:gd name="T35" fmla="*/ 2147483647 h 351"/>
              <a:gd name="T36" fmla="*/ 2147483647 w 458"/>
              <a:gd name="T37" fmla="*/ 2147483647 h 351"/>
              <a:gd name="T38" fmla="*/ 2147483647 w 458"/>
              <a:gd name="T39" fmla="*/ 2147483647 h 351"/>
              <a:gd name="T40" fmla="*/ 2147483647 w 458"/>
              <a:gd name="T41" fmla="*/ 2147483647 h 351"/>
              <a:gd name="T42" fmla="*/ 2147483647 w 458"/>
              <a:gd name="T43" fmla="*/ 2147483647 h 351"/>
              <a:gd name="T44" fmla="*/ 2147483647 w 458"/>
              <a:gd name="T45" fmla="*/ 2147483647 h 351"/>
              <a:gd name="T46" fmla="*/ 2147483647 w 458"/>
              <a:gd name="T47" fmla="*/ 2147483647 h 351"/>
              <a:gd name="T48" fmla="*/ 2147483647 w 458"/>
              <a:gd name="T49" fmla="*/ 2147483647 h 351"/>
              <a:gd name="T50" fmla="*/ 2147483647 w 458"/>
              <a:gd name="T51" fmla="*/ 2147483647 h 351"/>
              <a:gd name="T52" fmla="*/ 2147483647 w 458"/>
              <a:gd name="T53" fmla="*/ 2147483647 h 351"/>
              <a:gd name="T54" fmla="*/ 2147483647 w 458"/>
              <a:gd name="T55" fmla="*/ 2147483647 h 351"/>
              <a:gd name="T56" fmla="*/ 0 w 458"/>
              <a:gd name="T57" fmla="*/ 2147483647 h 351"/>
              <a:gd name="T58" fmla="*/ 0 w 458"/>
              <a:gd name="T59" fmla="*/ 2147483647 h 3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8"/>
              <a:gd name="T91" fmla="*/ 0 h 351"/>
              <a:gd name="T92" fmla="*/ 458 w 458"/>
              <a:gd name="T93" fmla="*/ 351 h 3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8" h="351">
                <a:moveTo>
                  <a:pt x="0" y="83"/>
                </a:moveTo>
                <a:lnTo>
                  <a:pt x="0" y="83"/>
                </a:lnTo>
                <a:lnTo>
                  <a:pt x="17" y="47"/>
                </a:lnTo>
                <a:lnTo>
                  <a:pt x="84" y="14"/>
                </a:lnTo>
                <a:lnTo>
                  <a:pt x="207" y="0"/>
                </a:lnTo>
                <a:lnTo>
                  <a:pt x="258" y="32"/>
                </a:lnTo>
                <a:lnTo>
                  <a:pt x="337" y="21"/>
                </a:lnTo>
                <a:lnTo>
                  <a:pt x="457" y="108"/>
                </a:lnTo>
                <a:lnTo>
                  <a:pt x="423" y="148"/>
                </a:lnTo>
                <a:lnTo>
                  <a:pt x="404" y="175"/>
                </a:lnTo>
                <a:lnTo>
                  <a:pt x="407" y="203"/>
                </a:lnTo>
                <a:lnTo>
                  <a:pt x="375" y="229"/>
                </a:lnTo>
                <a:lnTo>
                  <a:pt x="350" y="269"/>
                </a:lnTo>
                <a:lnTo>
                  <a:pt x="316" y="289"/>
                </a:lnTo>
                <a:lnTo>
                  <a:pt x="300" y="293"/>
                </a:lnTo>
                <a:lnTo>
                  <a:pt x="293" y="317"/>
                </a:lnTo>
                <a:lnTo>
                  <a:pt x="273" y="304"/>
                </a:lnTo>
                <a:lnTo>
                  <a:pt x="291" y="327"/>
                </a:lnTo>
                <a:lnTo>
                  <a:pt x="274" y="350"/>
                </a:lnTo>
                <a:lnTo>
                  <a:pt x="258" y="348"/>
                </a:lnTo>
                <a:lnTo>
                  <a:pt x="246" y="332"/>
                </a:lnTo>
                <a:lnTo>
                  <a:pt x="227" y="298"/>
                </a:lnTo>
                <a:lnTo>
                  <a:pt x="216" y="294"/>
                </a:lnTo>
                <a:lnTo>
                  <a:pt x="194" y="248"/>
                </a:lnTo>
                <a:lnTo>
                  <a:pt x="162" y="228"/>
                </a:lnTo>
                <a:lnTo>
                  <a:pt x="140" y="196"/>
                </a:lnTo>
                <a:lnTo>
                  <a:pt x="86" y="156"/>
                </a:lnTo>
                <a:lnTo>
                  <a:pt x="58" y="120"/>
                </a:lnTo>
                <a:lnTo>
                  <a:pt x="0" y="83"/>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87" name="Freeform 79" descr="This is the state of Wyoming shown on a map of the United States.  The map is a representation of State Smoke-Free Air Laws that became effective September 30, 2014.&#10;" title="State Smoke-Free Air Laws"/>
          <p:cNvSpPr>
            <a:spLocks/>
          </p:cNvSpPr>
          <p:nvPr/>
        </p:nvSpPr>
        <p:spPr bwMode="auto">
          <a:xfrm>
            <a:off x="2536825" y="2071687"/>
            <a:ext cx="884238" cy="762000"/>
          </a:xfrm>
          <a:custGeom>
            <a:avLst/>
            <a:gdLst>
              <a:gd name="T0" fmla="*/ 0 w 636"/>
              <a:gd name="T1" fmla="*/ 2147483647 h 527"/>
              <a:gd name="T2" fmla="*/ 0 w 636"/>
              <a:gd name="T3" fmla="*/ 2147483647 h 527"/>
              <a:gd name="T4" fmla="*/ 2147483647 w 636"/>
              <a:gd name="T5" fmla="*/ 2147483647 h 527"/>
              <a:gd name="T6" fmla="*/ 2147483647 w 636"/>
              <a:gd name="T7" fmla="*/ 2147483647 h 527"/>
              <a:gd name="T8" fmla="*/ 2147483647 w 636"/>
              <a:gd name="T9" fmla="*/ 0 h 527"/>
              <a:gd name="T10" fmla="*/ 2147483647 w 636"/>
              <a:gd name="T11" fmla="*/ 2147483647 h 527"/>
              <a:gd name="T12" fmla="*/ 2147483647 w 636"/>
              <a:gd name="T13" fmla="*/ 2147483647 h 527"/>
              <a:gd name="T14" fmla="*/ 2147483647 w 636"/>
              <a:gd name="T15" fmla="*/ 2147483647 h 527"/>
              <a:gd name="T16" fmla="*/ 2147483647 w 636"/>
              <a:gd name="T17" fmla="*/ 2147483647 h 527"/>
              <a:gd name="T18" fmla="*/ 2147483647 w 636"/>
              <a:gd name="T19" fmla="*/ 2147483647 h 527"/>
              <a:gd name="T20" fmla="*/ 0 w 636"/>
              <a:gd name="T21" fmla="*/ 2147483647 h 527"/>
              <a:gd name="T22" fmla="*/ 0 w 636"/>
              <a:gd name="T23" fmla="*/ 2147483647 h 5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6"/>
              <a:gd name="T37" fmla="*/ 0 h 527"/>
              <a:gd name="T38" fmla="*/ 636 w 636"/>
              <a:gd name="T39" fmla="*/ 527 h 5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6" h="527">
                <a:moveTo>
                  <a:pt x="0" y="452"/>
                </a:moveTo>
                <a:lnTo>
                  <a:pt x="0" y="452"/>
                </a:lnTo>
                <a:lnTo>
                  <a:pt x="19" y="337"/>
                </a:lnTo>
                <a:lnTo>
                  <a:pt x="65" y="57"/>
                </a:lnTo>
                <a:lnTo>
                  <a:pt x="76" y="0"/>
                </a:lnTo>
                <a:lnTo>
                  <a:pt x="325" y="38"/>
                </a:lnTo>
                <a:lnTo>
                  <a:pt x="635" y="70"/>
                </a:lnTo>
                <a:lnTo>
                  <a:pt x="614" y="298"/>
                </a:lnTo>
                <a:lnTo>
                  <a:pt x="592" y="526"/>
                </a:lnTo>
                <a:lnTo>
                  <a:pt x="169" y="478"/>
                </a:lnTo>
                <a:lnTo>
                  <a:pt x="0" y="452"/>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88" name="Freeform 80" descr="The  map depicts States with Smoke-Free Air Laws effective September 30, 2014." title="State smoke-free air laws"/>
          <p:cNvSpPr>
            <a:spLocks/>
          </p:cNvSpPr>
          <p:nvPr/>
        </p:nvSpPr>
        <p:spPr bwMode="auto">
          <a:xfrm>
            <a:off x="4351338" y="2938462"/>
            <a:ext cx="838200" cy="758825"/>
          </a:xfrm>
          <a:custGeom>
            <a:avLst/>
            <a:gdLst>
              <a:gd name="T0" fmla="*/ 0 w 601"/>
              <a:gd name="T1" fmla="*/ 2147483647 h 524"/>
              <a:gd name="T2" fmla="*/ 0 w 601"/>
              <a:gd name="T3" fmla="*/ 2147483647 h 524"/>
              <a:gd name="T4" fmla="*/ 2147483647 w 601"/>
              <a:gd name="T5" fmla="*/ 2147483647 h 524"/>
              <a:gd name="T6" fmla="*/ 2147483647 w 601"/>
              <a:gd name="T7" fmla="*/ 2147483647 h 524"/>
              <a:gd name="T8" fmla="*/ 2147483647 w 601"/>
              <a:gd name="T9" fmla="*/ 2147483647 h 524"/>
              <a:gd name="T10" fmla="*/ 2147483647 w 601"/>
              <a:gd name="T11" fmla="*/ 2147483647 h 524"/>
              <a:gd name="T12" fmla="*/ 2147483647 w 601"/>
              <a:gd name="T13" fmla="*/ 2147483647 h 524"/>
              <a:gd name="T14" fmla="*/ 2147483647 w 601"/>
              <a:gd name="T15" fmla="*/ 2147483647 h 524"/>
              <a:gd name="T16" fmla="*/ 2147483647 w 601"/>
              <a:gd name="T17" fmla="*/ 2147483647 h 524"/>
              <a:gd name="T18" fmla="*/ 2147483647 w 601"/>
              <a:gd name="T19" fmla="*/ 2147483647 h 524"/>
              <a:gd name="T20" fmla="*/ 2147483647 w 601"/>
              <a:gd name="T21" fmla="*/ 2147483647 h 524"/>
              <a:gd name="T22" fmla="*/ 2147483647 w 601"/>
              <a:gd name="T23" fmla="*/ 2147483647 h 524"/>
              <a:gd name="T24" fmla="*/ 2147483647 w 601"/>
              <a:gd name="T25" fmla="*/ 2147483647 h 524"/>
              <a:gd name="T26" fmla="*/ 2147483647 w 601"/>
              <a:gd name="T27" fmla="*/ 2147483647 h 524"/>
              <a:gd name="T28" fmla="*/ 2147483647 w 601"/>
              <a:gd name="T29" fmla="*/ 2147483647 h 524"/>
              <a:gd name="T30" fmla="*/ 2147483647 w 601"/>
              <a:gd name="T31" fmla="*/ 2147483647 h 524"/>
              <a:gd name="T32" fmla="*/ 2147483647 w 601"/>
              <a:gd name="T33" fmla="*/ 2147483647 h 524"/>
              <a:gd name="T34" fmla="*/ 2147483647 w 601"/>
              <a:gd name="T35" fmla="*/ 2147483647 h 524"/>
              <a:gd name="T36" fmla="*/ 2147483647 w 601"/>
              <a:gd name="T37" fmla="*/ 2147483647 h 524"/>
              <a:gd name="T38" fmla="*/ 2147483647 w 601"/>
              <a:gd name="T39" fmla="*/ 2147483647 h 524"/>
              <a:gd name="T40" fmla="*/ 2147483647 w 601"/>
              <a:gd name="T41" fmla="*/ 2147483647 h 524"/>
              <a:gd name="T42" fmla="*/ 2147483647 w 601"/>
              <a:gd name="T43" fmla="*/ 2147483647 h 524"/>
              <a:gd name="T44" fmla="*/ 2147483647 w 601"/>
              <a:gd name="T45" fmla="*/ 2147483647 h 524"/>
              <a:gd name="T46" fmla="*/ 2147483647 w 601"/>
              <a:gd name="T47" fmla="*/ 2147483647 h 524"/>
              <a:gd name="T48" fmla="*/ 2147483647 w 601"/>
              <a:gd name="T49" fmla="*/ 2147483647 h 524"/>
              <a:gd name="T50" fmla="*/ 2147483647 w 601"/>
              <a:gd name="T51" fmla="*/ 2147483647 h 524"/>
              <a:gd name="T52" fmla="*/ 2147483647 w 601"/>
              <a:gd name="T53" fmla="*/ 2147483647 h 524"/>
              <a:gd name="T54" fmla="*/ 2147483647 w 601"/>
              <a:gd name="T55" fmla="*/ 2147483647 h 524"/>
              <a:gd name="T56" fmla="*/ 2147483647 w 601"/>
              <a:gd name="T57" fmla="*/ 2147483647 h 524"/>
              <a:gd name="T58" fmla="*/ 2147483647 w 601"/>
              <a:gd name="T59" fmla="*/ 2147483647 h 524"/>
              <a:gd name="T60" fmla="*/ 2147483647 w 601"/>
              <a:gd name="T61" fmla="*/ 2147483647 h 524"/>
              <a:gd name="T62" fmla="*/ 2147483647 w 601"/>
              <a:gd name="T63" fmla="*/ 2147483647 h 524"/>
              <a:gd name="T64" fmla="*/ 2147483647 w 601"/>
              <a:gd name="T65" fmla="*/ 2147483647 h 524"/>
              <a:gd name="T66" fmla="*/ 2147483647 w 601"/>
              <a:gd name="T67" fmla="*/ 2147483647 h 524"/>
              <a:gd name="T68" fmla="*/ 2147483647 w 601"/>
              <a:gd name="T69" fmla="*/ 2147483647 h 524"/>
              <a:gd name="T70" fmla="*/ 2147483647 w 601"/>
              <a:gd name="T71" fmla="*/ 2147483647 h 524"/>
              <a:gd name="T72" fmla="*/ 2147483647 w 601"/>
              <a:gd name="T73" fmla="*/ 2147483647 h 524"/>
              <a:gd name="T74" fmla="*/ 2147483647 w 601"/>
              <a:gd name="T75" fmla="*/ 2147483647 h 524"/>
              <a:gd name="T76" fmla="*/ 2147483647 w 601"/>
              <a:gd name="T77" fmla="*/ 0 h 524"/>
              <a:gd name="T78" fmla="*/ 0 w 601"/>
              <a:gd name="T79" fmla="*/ 2147483647 h 524"/>
              <a:gd name="T80" fmla="*/ 0 w 601"/>
              <a:gd name="T81" fmla="*/ 2147483647 h 5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1"/>
              <a:gd name="T124" fmla="*/ 0 h 524"/>
              <a:gd name="T125" fmla="*/ 601 w 601"/>
              <a:gd name="T126" fmla="*/ 524 h 5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1" h="524">
                <a:moveTo>
                  <a:pt x="0" y="8"/>
                </a:moveTo>
                <a:lnTo>
                  <a:pt x="0" y="8"/>
                </a:lnTo>
                <a:lnTo>
                  <a:pt x="36" y="76"/>
                </a:lnTo>
                <a:lnTo>
                  <a:pt x="54" y="91"/>
                </a:lnTo>
                <a:lnTo>
                  <a:pt x="66" y="88"/>
                </a:lnTo>
                <a:lnTo>
                  <a:pt x="75" y="97"/>
                </a:lnTo>
                <a:lnTo>
                  <a:pt x="76" y="106"/>
                </a:lnTo>
                <a:lnTo>
                  <a:pt x="67" y="106"/>
                </a:lnTo>
                <a:lnTo>
                  <a:pt x="55" y="130"/>
                </a:lnTo>
                <a:lnTo>
                  <a:pt x="83" y="167"/>
                </a:lnTo>
                <a:lnTo>
                  <a:pt x="102" y="175"/>
                </a:lnTo>
                <a:lnTo>
                  <a:pt x="99" y="418"/>
                </a:lnTo>
                <a:lnTo>
                  <a:pt x="102" y="478"/>
                </a:lnTo>
                <a:lnTo>
                  <a:pt x="500" y="465"/>
                </a:lnTo>
                <a:lnTo>
                  <a:pt x="506" y="500"/>
                </a:lnTo>
                <a:lnTo>
                  <a:pt x="489" y="523"/>
                </a:lnTo>
                <a:lnTo>
                  <a:pt x="550" y="520"/>
                </a:lnTo>
                <a:lnTo>
                  <a:pt x="559" y="500"/>
                </a:lnTo>
                <a:lnTo>
                  <a:pt x="563" y="478"/>
                </a:lnTo>
                <a:lnTo>
                  <a:pt x="575" y="461"/>
                </a:lnTo>
                <a:lnTo>
                  <a:pt x="582" y="445"/>
                </a:lnTo>
                <a:lnTo>
                  <a:pt x="595" y="443"/>
                </a:lnTo>
                <a:lnTo>
                  <a:pt x="600" y="407"/>
                </a:lnTo>
                <a:lnTo>
                  <a:pt x="592" y="403"/>
                </a:lnTo>
                <a:lnTo>
                  <a:pt x="578" y="402"/>
                </a:lnTo>
                <a:lnTo>
                  <a:pt x="564" y="375"/>
                </a:lnTo>
                <a:lnTo>
                  <a:pt x="557" y="338"/>
                </a:lnTo>
                <a:lnTo>
                  <a:pt x="541" y="314"/>
                </a:lnTo>
                <a:lnTo>
                  <a:pt x="517" y="304"/>
                </a:lnTo>
                <a:lnTo>
                  <a:pt x="488" y="280"/>
                </a:lnTo>
                <a:lnTo>
                  <a:pt x="478" y="248"/>
                </a:lnTo>
                <a:lnTo>
                  <a:pt x="495" y="199"/>
                </a:lnTo>
                <a:lnTo>
                  <a:pt x="480" y="189"/>
                </a:lnTo>
                <a:lnTo>
                  <a:pt x="445" y="189"/>
                </a:lnTo>
                <a:lnTo>
                  <a:pt x="440" y="157"/>
                </a:lnTo>
                <a:lnTo>
                  <a:pt x="381" y="98"/>
                </a:lnTo>
                <a:lnTo>
                  <a:pt x="366" y="47"/>
                </a:lnTo>
                <a:lnTo>
                  <a:pt x="375" y="28"/>
                </a:lnTo>
                <a:lnTo>
                  <a:pt x="348" y="0"/>
                </a:lnTo>
                <a:lnTo>
                  <a:pt x="0" y="8"/>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14389" name="Freeform 81" descr="This is the state of North Carolina shown on a map of the United States.  The map is a representation of State Smoke-Free Air Laws that became effective September 30, 2014.&#10;" title="State Smoke-Free Air Laws"/>
          <p:cNvSpPr>
            <a:spLocks/>
          </p:cNvSpPr>
          <p:nvPr/>
        </p:nvSpPr>
        <p:spPr bwMode="auto">
          <a:xfrm>
            <a:off x="5792788" y="3365500"/>
            <a:ext cx="1073150" cy="498475"/>
          </a:xfrm>
          <a:custGeom>
            <a:avLst/>
            <a:gdLst>
              <a:gd name="T0" fmla="*/ 0 w 772"/>
              <a:gd name="T1" fmla="*/ 2147483647 h 346"/>
              <a:gd name="T2" fmla="*/ 2147483647 w 772"/>
              <a:gd name="T3" fmla="*/ 2147483647 h 346"/>
              <a:gd name="T4" fmla="*/ 2147483647 w 772"/>
              <a:gd name="T5" fmla="*/ 2147483647 h 346"/>
              <a:gd name="T6" fmla="*/ 2147483647 w 772"/>
              <a:gd name="T7" fmla="*/ 2147483647 h 346"/>
              <a:gd name="T8" fmla="*/ 2147483647 w 772"/>
              <a:gd name="T9" fmla="*/ 2147483647 h 346"/>
              <a:gd name="T10" fmla="*/ 2147483647 w 772"/>
              <a:gd name="T11" fmla="*/ 2147483647 h 346"/>
              <a:gd name="T12" fmla="*/ 2147483647 w 772"/>
              <a:gd name="T13" fmla="*/ 2147483647 h 346"/>
              <a:gd name="T14" fmla="*/ 2147483647 w 772"/>
              <a:gd name="T15" fmla="*/ 2147483647 h 346"/>
              <a:gd name="T16" fmla="*/ 2147483647 w 772"/>
              <a:gd name="T17" fmla="*/ 2147483647 h 346"/>
              <a:gd name="T18" fmla="*/ 2147483647 w 772"/>
              <a:gd name="T19" fmla="*/ 2147483647 h 346"/>
              <a:gd name="T20" fmla="*/ 2147483647 w 772"/>
              <a:gd name="T21" fmla="*/ 2147483647 h 346"/>
              <a:gd name="T22" fmla="*/ 2147483647 w 772"/>
              <a:gd name="T23" fmla="*/ 2147483647 h 346"/>
              <a:gd name="T24" fmla="*/ 2147483647 w 772"/>
              <a:gd name="T25" fmla="*/ 2147483647 h 346"/>
              <a:gd name="T26" fmla="*/ 2147483647 w 772"/>
              <a:gd name="T27" fmla="*/ 2147483647 h 346"/>
              <a:gd name="T28" fmla="*/ 2147483647 w 772"/>
              <a:gd name="T29" fmla="*/ 2147483647 h 346"/>
              <a:gd name="T30" fmla="*/ 2147483647 w 772"/>
              <a:gd name="T31" fmla="*/ 2147483647 h 346"/>
              <a:gd name="T32" fmla="*/ 2147483647 w 772"/>
              <a:gd name="T33" fmla="*/ 2147483647 h 346"/>
              <a:gd name="T34" fmla="*/ 2147483647 w 772"/>
              <a:gd name="T35" fmla="*/ 2147483647 h 346"/>
              <a:gd name="T36" fmla="*/ 2147483647 w 772"/>
              <a:gd name="T37" fmla="*/ 2147483647 h 346"/>
              <a:gd name="T38" fmla="*/ 2147483647 w 772"/>
              <a:gd name="T39" fmla="*/ 2147483647 h 346"/>
              <a:gd name="T40" fmla="*/ 2147483647 w 772"/>
              <a:gd name="T41" fmla="*/ 2147483647 h 346"/>
              <a:gd name="T42" fmla="*/ 2147483647 w 772"/>
              <a:gd name="T43" fmla="*/ 2147483647 h 346"/>
              <a:gd name="T44" fmla="*/ 2147483647 w 772"/>
              <a:gd name="T45" fmla="*/ 2147483647 h 346"/>
              <a:gd name="T46" fmla="*/ 2147483647 w 772"/>
              <a:gd name="T47" fmla="*/ 2147483647 h 346"/>
              <a:gd name="T48" fmla="*/ 2147483647 w 772"/>
              <a:gd name="T49" fmla="*/ 2147483647 h 346"/>
              <a:gd name="T50" fmla="*/ 2147483647 w 772"/>
              <a:gd name="T51" fmla="*/ 2147483647 h 346"/>
              <a:gd name="T52" fmla="*/ 2147483647 w 772"/>
              <a:gd name="T53" fmla="*/ 2147483647 h 346"/>
              <a:gd name="T54" fmla="*/ 2147483647 w 772"/>
              <a:gd name="T55" fmla="*/ 2147483647 h 346"/>
              <a:gd name="T56" fmla="*/ 2147483647 w 772"/>
              <a:gd name="T57" fmla="*/ 2147483647 h 346"/>
              <a:gd name="T58" fmla="*/ 2147483647 w 772"/>
              <a:gd name="T59" fmla="*/ 2147483647 h 346"/>
              <a:gd name="T60" fmla="*/ 2147483647 w 772"/>
              <a:gd name="T61" fmla="*/ 2147483647 h 346"/>
              <a:gd name="T62" fmla="*/ 2147483647 w 772"/>
              <a:gd name="T63" fmla="*/ 2147483647 h 346"/>
              <a:gd name="T64" fmla="*/ 2147483647 w 772"/>
              <a:gd name="T65" fmla="*/ 2147483647 h 346"/>
              <a:gd name="T66" fmla="*/ 2147483647 w 772"/>
              <a:gd name="T67" fmla="*/ 2147483647 h 346"/>
              <a:gd name="T68" fmla="*/ 2147483647 w 772"/>
              <a:gd name="T69" fmla="*/ 2147483647 h 346"/>
              <a:gd name="T70" fmla="*/ 2147483647 w 772"/>
              <a:gd name="T71" fmla="*/ 2147483647 h 346"/>
              <a:gd name="T72" fmla="*/ 2147483647 w 772"/>
              <a:gd name="T73" fmla="*/ 2147483647 h 346"/>
              <a:gd name="T74" fmla="*/ 2147483647 w 772"/>
              <a:gd name="T75" fmla="*/ 2147483647 h 346"/>
              <a:gd name="T76" fmla="*/ 2147483647 w 772"/>
              <a:gd name="T77" fmla="*/ 0 h 346"/>
              <a:gd name="T78" fmla="*/ 2147483647 w 772"/>
              <a:gd name="T79" fmla="*/ 2147483647 h 346"/>
              <a:gd name="T80" fmla="*/ 2147483647 w 772"/>
              <a:gd name="T81" fmla="*/ 2147483647 h 346"/>
              <a:gd name="T82" fmla="*/ 2147483647 w 772"/>
              <a:gd name="T83" fmla="*/ 2147483647 h 346"/>
              <a:gd name="T84" fmla="*/ 2147483647 w 772"/>
              <a:gd name="T85" fmla="*/ 2147483647 h 346"/>
              <a:gd name="T86" fmla="*/ 2147483647 w 772"/>
              <a:gd name="T87" fmla="*/ 2147483647 h 346"/>
              <a:gd name="T88" fmla="*/ 2147483647 w 772"/>
              <a:gd name="T89" fmla="*/ 2147483647 h 346"/>
              <a:gd name="T90" fmla="*/ 0 w 772"/>
              <a:gd name="T91" fmla="*/ 2147483647 h 3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2"/>
              <a:gd name="T139" fmla="*/ 0 h 346"/>
              <a:gd name="T140" fmla="*/ 772 w 772"/>
              <a:gd name="T141" fmla="*/ 346 h 3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2" h="346">
                <a:moveTo>
                  <a:pt x="0" y="270"/>
                </a:moveTo>
                <a:lnTo>
                  <a:pt x="0" y="270"/>
                </a:lnTo>
                <a:lnTo>
                  <a:pt x="1" y="297"/>
                </a:lnTo>
                <a:lnTo>
                  <a:pt x="111" y="284"/>
                </a:lnTo>
                <a:lnTo>
                  <a:pt x="178" y="251"/>
                </a:lnTo>
                <a:lnTo>
                  <a:pt x="301" y="237"/>
                </a:lnTo>
                <a:lnTo>
                  <a:pt x="352" y="269"/>
                </a:lnTo>
                <a:lnTo>
                  <a:pt x="431" y="258"/>
                </a:lnTo>
                <a:lnTo>
                  <a:pt x="551" y="345"/>
                </a:lnTo>
                <a:lnTo>
                  <a:pt x="568" y="334"/>
                </a:lnTo>
                <a:lnTo>
                  <a:pt x="599" y="333"/>
                </a:lnTo>
                <a:lnTo>
                  <a:pt x="604" y="310"/>
                </a:lnTo>
                <a:lnTo>
                  <a:pt x="611" y="322"/>
                </a:lnTo>
                <a:lnTo>
                  <a:pt x="619" y="282"/>
                </a:lnTo>
                <a:lnTo>
                  <a:pt x="634" y="261"/>
                </a:lnTo>
                <a:lnTo>
                  <a:pt x="650" y="251"/>
                </a:lnTo>
                <a:lnTo>
                  <a:pt x="642" y="245"/>
                </a:lnTo>
                <a:lnTo>
                  <a:pt x="644" y="237"/>
                </a:lnTo>
                <a:lnTo>
                  <a:pt x="637" y="227"/>
                </a:lnTo>
                <a:lnTo>
                  <a:pt x="648" y="237"/>
                </a:lnTo>
                <a:lnTo>
                  <a:pt x="645" y="241"/>
                </a:lnTo>
                <a:lnTo>
                  <a:pt x="654" y="245"/>
                </a:lnTo>
                <a:lnTo>
                  <a:pt x="662" y="236"/>
                </a:lnTo>
                <a:lnTo>
                  <a:pt x="667" y="233"/>
                </a:lnTo>
                <a:lnTo>
                  <a:pt x="662" y="219"/>
                </a:lnTo>
                <a:lnTo>
                  <a:pt x="667" y="217"/>
                </a:lnTo>
                <a:lnTo>
                  <a:pt x="672" y="228"/>
                </a:lnTo>
                <a:lnTo>
                  <a:pt x="699" y="214"/>
                </a:lnTo>
                <a:lnTo>
                  <a:pt x="722" y="214"/>
                </a:lnTo>
                <a:lnTo>
                  <a:pt x="737" y="184"/>
                </a:lnTo>
                <a:lnTo>
                  <a:pt x="732" y="177"/>
                </a:lnTo>
                <a:lnTo>
                  <a:pt x="722" y="186"/>
                </a:lnTo>
                <a:lnTo>
                  <a:pt x="720" y="174"/>
                </a:lnTo>
                <a:lnTo>
                  <a:pt x="710" y="182"/>
                </a:lnTo>
                <a:lnTo>
                  <a:pt x="715" y="191"/>
                </a:lnTo>
                <a:lnTo>
                  <a:pt x="705" y="186"/>
                </a:lnTo>
                <a:lnTo>
                  <a:pt x="703" y="196"/>
                </a:lnTo>
                <a:lnTo>
                  <a:pt x="679" y="194"/>
                </a:lnTo>
                <a:lnTo>
                  <a:pt x="661" y="181"/>
                </a:lnTo>
                <a:lnTo>
                  <a:pt x="662" y="175"/>
                </a:lnTo>
                <a:lnTo>
                  <a:pt x="689" y="191"/>
                </a:lnTo>
                <a:lnTo>
                  <a:pt x="710" y="166"/>
                </a:lnTo>
                <a:lnTo>
                  <a:pt x="699" y="164"/>
                </a:lnTo>
                <a:lnTo>
                  <a:pt x="712" y="148"/>
                </a:lnTo>
                <a:lnTo>
                  <a:pt x="698" y="152"/>
                </a:lnTo>
                <a:lnTo>
                  <a:pt x="657" y="136"/>
                </a:lnTo>
                <a:lnTo>
                  <a:pt x="678" y="132"/>
                </a:lnTo>
                <a:lnTo>
                  <a:pt x="697" y="140"/>
                </a:lnTo>
                <a:lnTo>
                  <a:pt x="698" y="136"/>
                </a:lnTo>
                <a:lnTo>
                  <a:pt x="689" y="124"/>
                </a:lnTo>
                <a:lnTo>
                  <a:pt x="697" y="124"/>
                </a:lnTo>
                <a:lnTo>
                  <a:pt x="709" y="119"/>
                </a:lnTo>
                <a:lnTo>
                  <a:pt x="702" y="128"/>
                </a:lnTo>
                <a:lnTo>
                  <a:pt x="706" y="139"/>
                </a:lnTo>
                <a:lnTo>
                  <a:pt x="716" y="129"/>
                </a:lnTo>
                <a:lnTo>
                  <a:pt x="721" y="140"/>
                </a:lnTo>
                <a:lnTo>
                  <a:pt x="730" y="139"/>
                </a:lnTo>
                <a:lnTo>
                  <a:pt x="741" y="138"/>
                </a:lnTo>
                <a:lnTo>
                  <a:pt x="752" y="124"/>
                </a:lnTo>
                <a:lnTo>
                  <a:pt x="759" y="103"/>
                </a:lnTo>
                <a:lnTo>
                  <a:pt x="771" y="100"/>
                </a:lnTo>
                <a:lnTo>
                  <a:pt x="771" y="88"/>
                </a:lnTo>
                <a:lnTo>
                  <a:pt x="763" y="69"/>
                </a:lnTo>
                <a:lnTo>
                  <a:pt x="751" y="69"/>
                </a:lnTo>
                <a:lnTo>
                  <a:pt x="739" y="100"/>
                </a:lnTo>
                <a:lnTo>
                  <a:pt x="734" y="85"/>
                </a:lnTo>
                <a:lnTo>
                  <a:pt x="732" y="64"/>
                </a:lnTo>
                <a:lnTo>
                  <a:pt x="708" y="75"/>
                </a:lnTo>
                <a:lnTo>
                  <a:pt x="675" y="83"/>
                </a:lnTo>
                <a:lnTo>
                  <a:pt x="679" y="68"/>
                </a:lnTo>
                <a:lnTo>
                  <a:pt x="695" y="59"/>
                </a:lnTo>
                <a:lnTo>
                  <a:pt x="729" y="46"/>
                </a:lnTo>
                <a:lnTo>
                  <a:pt x="717" y="30"/>
                </a:lnTo>
                <a:lnTo>
                  <a:pt x="741" y="40"/>
                </a:lnTo>
                <a:lnTo>
                  <a:pt x="733" y="27"/>
                </a:lnTo>
                <a:lnTo>
                  <a:pt x="754" y="46"/>
                </a:lnTo>
                <a:lnTo>
                  <a:pt x="738" y="13"/>
                </a:lnTo>
                <a:lnTo>
                  <a:pt x="722" y="0"/>
                </a:lnTo>
                <a:lnTo>
                  <a:pt x="447" y="52"/>
                </a:lnTo>
                <a:lnTo>
                  <a:pt x="220" y="83"/>
                </a:lnTo>
                <a:lnTo>
                  <a:pt x="217" y="108"/>
                </a:lnTo>
                <a:lnTo>
                  <a:pt x="205" y="117"/>
                </a:lnTo>
                <a:lnTo>
                  <a:pt x="189" y="144"/>
                </a:lnTo>
                <a:lnTo>
                  <a:pt x="176" y="142"/>
                </a:lnTo>
                <a:lnTo>
                  <a:pt x="162" y="150"/>
                </a:lnTo>
                <a:lnTo>
                  <a:pt x="152" y="164"/>
                </a:lnTo>
                <a:lnTo>
                  <a:pt x="139" y="156"/>
                </a:lnTo>
                <a:lnTo>
                  <a:pt x="119" y="174"/>
                </a:lnTo>
                <a:lnTo>
                  <a:pt x="116" y="187"/>
                </a:lnTo>
                <a:lnTo>
                  <a:pt x="29" y="240"/>
                </a:lnTo>
                <a:lnTo>
                  <a:pt x="24" y="260"/>
                </a:lnTo>
                <a:lnTo>
                  <a:pt x="0" y="270"/>
                </a:lnTo>
              </a:path>
            </a:pathLst>
          </a:custGeom>
          <a:solidFill>
            <a:srgbClr val="558EC7"/>
          </a:solidFill>
          <a:ln w="6350">
            <a:solidFill>
              <a:schemeClr val="accent6">
                <a:lumMod val="50000"/>
              </a:schemeClr>
            </a:solidFill>
            <a:round/>
            <a:headEnd/>
            <a:tailEnd/>
          </a:ln>
        </p:spPr>
        <p:txBody>
          <a:bodyPr lIns="0" tIns="0" rIns="0" bIns="0"/>
          <a:lstStyle/>
          <a:p>
            <a:pPr>
              <a:defRPr/>
            </a:pPr>
            <a:endParaRPr lang="en-US" dirty="0"/>
          </a:p>
        </p:txBody>
      </p:sp>
      <p:sp>
        <p:nvSpPr>
          <p:cNvPr id="14390" name="Freeform 82" descr="This is the state of Tenessee shown on a map of the United States.  The map is a representation of State Smoke-Free Air Laws that became effective September 30, 2014.&#10;" title="State Smoke-Free Air Laws"/>
          <p:cNvSpPr>
            <a:spLocks/>
          </p:cNvSpPr>
          <p:nvPr/>
        </p:nvSpPr>
        <p:spPr bwMode="auto">
          <a:xfrm>
            <a:off x="5027613" y="3487737"/>
            <a:ext cx="1071562" cy="376238"/>
          </a:xfrm>
          <a:custGeom>
            <a:avLst/>
            <a:gdLst>
              <a:gd name="T0" fmla="*/ 0 w 770"/>
              <a:gd name="T1" fmla="*/ 2147483647 h 262"/>
              <a:gd name="T2" fmla="*/ 0 w 770"/>
              <a:gd name="T3" fmla="*/ 2147483647 h 262"/>
              <a:gd name="T4" fmla="*/ 2147483647 w 770"/>
              <a:gd name="T5" fmla="*/ 2147483647 h 262"/>
              <a:gd name="T6" fmla="*/ 2147483647 w 770"/>
              <a:gd name="T7" fmla="*/ 2147483647 h 262"/>
              <a:gd name="T8" fmla="*/ 2147483647 w 770"/>
              <a:gd name="T9" fmla="*/ 2147483647 h 262"/>
              <a:gd name="T10" fmla="*/ 2147483647 w 770"/>
              <a:gd name="T11" fmla="*/ 2147483647 h 262"/>
              <a:gd name="T12" fmla="*/ 2147483647 w 770"/>
              <a:gd name="T13" fmla="*/ 2147483647 h 262"/>
              <a:gd name="T14" fmla="*/ 2147483647 w 770"/>
              <a:gd name="T15" fmla="*/ 2147483647 h 262"/>
              <a:gd name="T16" fmla="*/ 2147483647 w 770"/>
              <a:gd name="T17" fmla="*/ 2147483647 h 262"/>
              <a:gd name="T18" fmla="*/ 2147483647 w 770"/>
              <a:gd name="T19" fmla="*/ 2147483647 h 262"/>
              <a:gd name="T20" fmla="*/ 2147483647 w 770"/>
              <a:gd name="T21" fmla="*/ 2147483647 h 262"/>
              <a:gd name="T22" fmla="*/ 2147483647 w 770"/>
              <a:gd name="T23" fmla="*/ 2147483647 h 262"/>
              <a:gd name="T24" fmla="*/ 2147483647 w 770"/>
              <a:gd name="T25" fmla="*/ 2147483647 h 262"/>
              <a:gd name="T26" fmla="*/ 2147483647 w 770"/>
              <a:gd name="T27" fmla="*/ 2147483647 h 262"/>
              <a:gd name="T28" fmla="*/ 2147483647 w 770"/>
              <a:gd name="T29" fmla="*/ 0 h 262"/>
              <a:gd name="T30" fmla="*/ 2147483647 w 770"/>
              <a:gd name="T31" fmla="*/ 2147483647 h 262"/>
              <a:gd name="T32" fmla="*/ 2147483647 w 770"/>
              <a:gd name="T33" fmla="*/ 2147483647 h 262"/>
              <a:gd name="T34" fmla="*/ 2147483647 w 770"/>
              <a:gd name="T35" fmla="*/ 2147483647 h 262"/>
              <a:gd name="T36" fmla="*/ 2147483647 w 770"/>
              <a:gd name="T37" fmla="*/ 2147483647 h 262"/>
              <a:gd name="T38" fmla="*/ 2147483647 w 770"/>
              <a:gd name="T39" fmla="*/ 2147483647 h 262"/>
              <a:gd name="T40" fmla="*/ 2147483647 w 770"/>
              <a:gd name="T41" fmla="*/ 2147483647 h 262"/>
              <a:gd name="T42" fmla="*/ 2147483647 w 770"/>
              <a:gd name="T43" fmla="*/ 2147483647 h 262"/>
              <a:gd name="T44" fmla="*/ 2147483647 w 770"/>
              <a:gd name="T45" fmla="*/ 2147483647 h 262"/>
              <a:gd name="T46" fmla="*/ 2147483647 w 770"/>
              <a:gd name="T47" fmla="*/ 2147483647 h 262"/>
              <a:gd name="T48" fmla="*/ 2147483647 w 770"/>
              <a:gd name="T49" fmla="*/ 2147483647 h 262"/>
              <a:gd name="T50" fmla="*/ 2147483647 w 770"/>
              <a:gd name="T51" fmla="*/ 2147483647 h 262"/>
              <a:gd name="T52" fmla="*/ 2147483647 w 770"/>
              <a:gd name="T53" fmla="*/ 2147483647 h 262"/>
              <a:gd name="T54" fmla="*/ 2147483647 w 770"/>
              <a:gd name="T55" fmla="*/ 2147483647 h 262"/>
              <a:gd name="T56" fmla="*/ 2147483647 w 770"/>
              <a:gd name="T57" fmla="*/ 2147483647 h 262"/>
              <a:gd name="T58" fmla="*/ 2147483647 w 770"/>
              <a:gd name="T59" fmla="*/ 2147483647 h 262"/>
              <a:gd name="T60" fmla="*/ 0 w 770"/>
              <a:gd name="T61" fmla="*/ 2147483647 h 262"/>
              <a:gd name="T62" fmla="*/ 0 w 770"/>
              <a:gd name="T63" fmla="*/ 2147483647 h 2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0"/>
              <a:gd name="T97" fmla="*/ 0 h 262"/>
              <a:gd name="T98" fmla="*/ 770 w 770"/>
              <a:gd name="T99" fmla="*/ 262 h 2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0" h="262">
                <a:moveTo>
                  <a:pt x="0" y="261"/>
                </a:moveTo>
                <a:lnTo>
                  <a:pt x="0" y="261"/>
                </a:lnTo>
                <a:lnTo>
                  <a:pt x="13" y="215"/>
                </a:lnTo>
                <a:lnTo>
                  <a:pt x="8" y="211"/>
                </a:lnTo>
                <a:lnTo>
                  <a:pt x="30" y="192"/>
                </a:lnTo>
                <a:lnTo>
                  <a:pt x="52" y="151"/>
                </a:lnTo>
                <a:lnTo>
                  <a:pt x="45" y="143"/>
                </a:lnTo>
                <a:lnTo>
                  <a:pt x="54" y="123"/>
                </a:lnTo>
                <a:lnTo>
                  <a:pt x="58" y="101"/>
                </a:lnTo>
                <a:lnTo>
                  <a:pt x="70" y="84"/>
                </a:lnTo>
                <a:lnTo>
                  <a:pt x="192" y="75"/>
                </a:lnTo>
                <a:lnTo>
                  <a:pt x="191" y="56"/>
                </a:lnTo>
                <a:lnTo>
                  <a:pt x="228" y="57"/>
                </a:lnTo>
                <a:lnTo>
                  <a:pt x="590" y="23"/>
                </a:lnTo>
                <a:lnTo>
                  <a:pt x="769" y="0"/>
                </a:lnTo>
                <a:lnTo>
                  <a:pt x="766" y="25"/>
                </a:lnTo>
                <a:lnTo>
                  <a:pt x="754" y="34"/>
                </a:lnTo>
                <a:lnTo>
                  <a:pt x="738" y="61"/>
                </a:lnTo>
                <a:lnTo>
                  <a:pt x="725" y="59"/>
                </a:lnTo>
                <a:lnTo>
                  <a:pt x="711" y="67"/>
                </a:lnTo>
                <a:lnTo>
                  <a:pt x="701" y="81"/>
                </a:lnTo>
                <a:lnTo>
                  <a:pt x="688" y="73"/>
                </a:lnTo>
                <a:lnTo>
                  <a:pt x="668" y="91"/>
                </a:lnTo>
                <a:lnTo>
                  <a:pt x="665" y="104"/>
                </a:lnTo>
                <a:lnTo>
                  <a:pt x="578" y="157"/>
                </a:lnTo>
                <a:lnTo>
                  <a:pt x="573" y="177"/>
                </a:lnTo>
                <a:lnTo>
                  <a:pt x="549" y="187"/>
                </a:lnTo>
                <a:lnTo>
                  <a:pt x="550" y="214"/>
                </a:lnTo>
                <a:lnTo>
                  <a:pt x="432" y="228"/>
                </a:lnTo>
                <a:lnTo>
                  <a:pt x="194" y="249"/>
                </a:lnTo>
                <a:lnTo>
                  <a:pt x="0" y="261"/>
                </a:lnTo>
              </a:path>
            </a:pathLst>
          </a:custGeom>
          <a:solidFill>
            <a:srgbClr val="89CCFF"/>
          </a:solidFill>
          <a:ln w="6350">
            <a:solidFill>
              <a:schemeClr val="accent6">
                <a:lumMod val="50000"/>
              </a:schemeClr>
            </a:solidFill>
            <a:round/>
            <a:headEnd/>
            <a:tailEnd/>
          </a:ln>
        </p:spPr>
        <p:txBody>
          <a:bodyPr lIns="0" tIns="0" rIns="0" bIns="0"/>
          <a:lstStyle/>
          <a:p>
            <a:pPr>
              <a:defRPr/>
            </a:pPr>
            <a:endParaRPr lang="en-US" dirty="0"/>
          </a:p>
        </p:txBody>
      </p:sp>
      <p:sp>
        <p:nvSpPr>
          <p:cNvPr id="24629" name="Line 84" descr="This is a line pointing to the a state.  The  map depicts States with Smoke-Free Air Laws effective September 30, 2014." title="State smoke-free air laws"/>
          <p:cNvSpPr>
            <a:spLocks noChangeShapeType="1"/>
          </p:cNvSpPr>
          <p:nvPr/>
        </p:nvSpPr>
        <p:spPr bwMode="auto">
          <a:xfrm>
            <a:off x="6816725" y="2982912"/>
            <a:ext cx="346075" cy="873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4392" name="Freeform 85" descr=" The  map depicts States with Smoke-Free Air Laws effective September 30, 2014." title="State smoke-free air laws"/>
          <p:cNvSpPr>
            <a:spLocks/>
          </p:cNvSpPr>
          <p:nvPr/>
        </p:nvSpPr>
        <p:spPr bwMode="auto">
          <a:xfrm>
            <a:off x="5964238" y="2781300"/>
            <a:ext cx="558800" cy="603250"/>
          </a:xfrm>
          <a:custGeom>
            <a:avLst/>
            <a:gdLst>
              <a:gd name="T0" fmla="*/ 0 w 407"/>
              <a:gd name="T1" fmla="*/ 2147483647 h 403"/>
              <a:gd name="T2" fmla="*/ 0 w 407"/>
              <a:gd name="T3" fmla="*/ 2147483647 h 403"/>
              <a:gd name="T4" fmla="*/ 2147483647 w 407"/>
              <a:gd name="T5" fmla="*/ 2147483647 h 403"/>
              <a:gd name="T6" fmla="*/ 2147483647 w 407"/>
              <a:gd name="T7" fmla="*/ 2147483647 h 403"/>
              <a:gd name="T8" fmla="*/ 2147483647 w 407"/>
              <a:gd name="T9" fmla="*/ 2147483647 h 403"/>
              <a:gd name="T10" fmla="*/ 2147483647 w 407"/>
              <a:gd name="T11" fmla="*/ 2147483647 h 403"/>
              <a:gd name="T12" fmla="*/ 2147483647 w 407"/>
              <a:gd name="T13" fmla="*/ 2147483647 h 403"/>
              <a:gd name="T14" fmla="*/ 2147483647 w 407"/>
              <a:gd name="T15" fmla="*/ 2147483647 h 403"/>
              <a:gd name="T16" fmla="*/ 2147483647 w 407"/>
              <a:gd name="T17" fmla="*/ 2147483647 h 403"/>
              <a:gd name="T18" fmla="*/ 2147483647 w 407"/>
              <a:gd name="T19" fmla="*/ 2147483647 h 403"/>
              <a:gd name="T20" fmla="*/ 2147483647 w 407"/>
              <a:gd name="T21" fmla="*/ 2147483647 h 403"/>
              <a:gd name="T22" fmla="*/ 2147483647 w 407"/>
              <a:gd name="T23" fmla="*/ 2147483647 h 403"/>
              <a:gd name="T24" fmla="*/ 2147483647 w 407"/>
              <a:gd name="T25" fmla="*/ 2147483647 h 403"/>
              <a:gd name="T26" fmla="*/ 2147483647 w 407"/>
              <a:gd name="T27" fmla="*/ 2147483647 h 403"/>
              <a:gd name="T28" fmla="*/ 2147483647 w 407"/>
              <a:gd name="T29" fmla="*/ 2147483647 h 403"/>
              <a:gd name="T30" fmla="*/ 2147483647 w 407"/>
              <a:gd name="T31" fmla="*/ 2147483647 h 403"/>
              <a:gd name="T32" fmla="*/ 2147483647 w 407"/>
              <a:gd name="T33" fmla="*/ 2147483647 h 403"/>
              <a:gd name="T34" fmla="*/ 2147483647 w 407"/>
              <a:gd name="T35" fmla="*/ 2147483647 h 403"/>
              <a:gd name="T36" fmla="*/ 2147483647 w 407"/>
              <a:gd name="T37" fmla="*/ 2147483647 h 403"/>
              <a:gd name="T38" fmla="*/ 2147483647 w 407"/>
              <a:gd name="T39" fmla="*/ 2147483647 h 403"/>
              <a:gd name="T40" fmla="*/ 2147483647 w 407"/>
              <a:gd name="T41" fmla="*/ 2147483647 h 403"/>
              <a:gd name="T42" fmla="*/ 2147483647 w 407"/>
              <a:gd name="T43" fmla="*/ 2147483647 h 403"/>
              <a:gd name="T44" fmla="*/ 2147483647 w 407"/>
              <a:gd name="T45" fmla="*/ 2147483647 h 403"/>
              <a:gd name="T46" fmla="*/ 2147483647 w 407"/>
              <a:gd name="T47" fmla="*/ 2147483647 h 403"/>
              <a:gd name="T48" fmla="*/ 2147483647 w 407"/>
              <a:gd name="T49" fmla="*/ 2147483647 h 403"/>
              <a:gd name="T50" fmla="*/ 2147483647 w 407"/>
              <a:gd name="T51" fmla="*/ 2147483647 h 403"/>
              <a:gd name="T52" fmla="*/ 2147483647 w 407"/>
              <a:gd name="T53" fmla="*/ 2147483647 h 403"/>
              <a:gd name="T54" fmla="*/ 2147483647 w 407"/>
              <a:gd name="T55" fmla="*/ 2147483647 h 403"/>
              <a:gd name="T56" fmla="*/ 2147483647 w 407"/>
              <a:gd name="T57" fmla="*/ 2147483647 h 403"/>
              <a:gd name="T58" fmla="*/ 2147483647 w 407"/>
              <a:gd name="T59" fmla="*/ 2147483647 h 403"/>
              <a:gd name="T60" fmla="*/ 2147483647 w 407"/>
              <a:gd name="T61" fmla="*/ 0 h 403"/>
              <a:gd name="T62" fmla="*/ 2147483647 w 407"/>
              <a:gd name="T63" fmla="*/ 2147483647 h 403"/>
              <a:gd name="T64" fmla="*/ 2147483647 w 407"/>
              <a:gd name="T65" fmla="*/ 2147483647 h 403"/>
              <a:gd name="T66" fmla="*/ 2147483647 w 407"/>
              <a:gd name="T67" fmla="*/ 2147483647 h 403"/>
              <a:gd name="T68" fmla="*/ 2147483647 w 407"/>
              <a:gd name="T69" fmla="*/ 2147483647 h 403"/>
              <a:gd name="T70" fmla="*/ 2147483647 w 407"/>
              <a:gd name="T71" fmla="*/ 2147483647 h 403"/>
              <a:gd name="T72" fmla="*/ 2147483647 w 407"/>
              <a:gd name="T73" fmla="*/ 2147483647 h 403"/>
              <a:gd name="T74" fmla="*/ 2147483647 w 407"/>
              <a:gd name="T75" fmla="*/ 2147483647 h 403"/>
              <a:gd name="T76" fmla="*/ 2147483647 w 407"/>
              <a:gd name="T77" fmla="*/ 2147483647 h 403"/>
              <a:gd name="T78" fmla="*/ 0 w 407"/>
              <a:gd name="T79" fmla="*/ 2147483647 h 403"/>
              <a:gd name="T80" fmla="*/ 0 w 407"/>
              <a:gd name="T81" fmla="*/ 2147483647 h 4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7"/>
              <a:gd name="T124" fmla="*/ 0 h 403"/>
              <a:gd name="T125" fmla="*/ 407 w 407"/>
              <a:gd name="T126" fmla="*/ 403 h 4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7" h="403">
                <a:moveTo>
                  <a:pt x="0" y="278"/>
                </a:moveTo>
                <a:lnTo>
                  <a:pt x="0" y="278"/>
                </a:lnTo>
                <a:lnTo>
                  <a:pt x="17" y="333"/>
                </a:lnTo>
                <a:lnTo>
                  <a:pt x="35" y="353"/>
                </a:lnTo>
                <a:lnTo>
                  <a:pt x="68" y="372"/>
                </a:lnTo>
                <a:lnTo>
                  <a:pt x="93" y="402"/>
                </a:lnTo>
                <a:lnTo>
                  <a:pt x="126" y="386"/>
                </a:lnTo>
                <a:lnTo>
                  <a:pt x="139" y="396"/>
                </a:lnTo>
                <a:lnTo>
                  <a:pt x="158" y="386"/>
                </a:lnTo>
                <a:lnTo>
                  <a:pt x="170" y="371"/>
                </a:lnTo>
                <a:lnTo>
                  <a:pt x="205" y="365"/>
                </a:lnTo>
                <a:lnTo>
                  <a:pt x="224" y="340"/>
                </a:lnTo>
                <a:lnTo>
                  <a:pt x="214" y="333"/>
                </a:lnTo>
                <a:lnTo>
                  <a:pt x="246" y="258"/>
                </a:lnTo>
                <a:lnTo>
                  <a:pt x="255" y="220"/>
                </a:lnTo>
                <a:lnTo>
                  <a:pt x="286" y="236"/>
                </a:lnTo>
                <a:lnTo>
                  <a:pt x="302" y="192"/>
                </a:lnTo>
                <a:lnTo>
                  <a:pt x="318" y="189"/>
                </a:lnTo>
                <a:lnTo>
                  <a:pt x="342" y="148"/>
                </a:lnTo>
                <a:lnTo>
                  <a:pt x="348" y="104"/>
                </a:lnTo>
                <a:lnTo>
                  <a:pt x="398" y="131"/>
                </a:lnTo>
                <a:lnTo>
                  <a:pt x="406" y="108"/>
                </a:lnTo>
                <a:lnTo>
                  <a:pt x="393" y="91"/>
                </a:lnTo>
                <a:lnTo>
                  <a:pt x="371" y="80"/>
                </a:lnTo>
                <a:lnTo>
                  <a:pt x="344" y="83"/>
                </a:lnTo>
                <a:lnTo>
                  <a:pt x="335" y="98"/>
                </a:lnTo>
                <a:lnTo>
                  <a:pt x="286" y="112"/>
                </a:lnTo>
                <a:lnTo>
                  <a:pt x="256" y="149"/>
                </a:lnTo>
                <a:lnTo>
                  <a:pt x="245" y="91"/>
                </a:lnTo>
                <a:lnTo>
                  <a:pt x="158" y="105"/>
                </a:lnTo>
                <a:lnTo>
                  <a:pt x="141" y="0"/>
                </a:lnTo>
                <a:lnTo>
                  <a:pt x="128" y="9"/>
                </a:lnTo>
                <a:lnTo>
                  <a:pt x="136" y="29"/>
                </a:lnTo>
                <a:lnTo>
                  <a:pt x="125" y="122"/>
                </a:lnTo>
                <a:lnTo>
                  <a:pt x="109" y="142"/>
                </a:lnTo>
                <a:lnTo>
                  <a:pt x="61" y="178"/>
                </a:lnTo>
                <a:lnTo>
                  <a:pt x="53" y="218"/>
                </a:lnTo>
                <a:lnTo>
                  <a:pt x="35" y="207"/>
                </a:lnTo>
                <a:lnTo>
                  <a:pt x="29" y="254"/>
                </a:lnTo>
                <a:lnTo>
                  <a:pt x="0" y="278"/>
                </a:lnTo>
              </a:path>
            </a:pathLst>
          </a:custGeom>
          <a:solidFill>
            <a:srgbClr val="D5ECFF"/>
          </a:solidFill>
          <a:ln w="6350">
            <a:solidFill>
              <a:schemeClr val="accent6">
                <a:lumMod val="50000"/>
              </a:schemeClr>
            </a:solidFill>
            <a:round/>
            <a:headEnd/>
            <a:tailEnd/>
          </a:ln>
        </p:spPr>
        <p:txBody>
          <a:bodyPr lIns="0" tIns="0" rIns="0" bIns="0"/>
          <a:lstStyle/>
          <a:p>
            <a:pPr>
              <a:defRPr/>
            </a:pPr>
            <a:endParaRPr lang="en-US" dirty="0"/>
          </a:p>
        </p:txBody>
      </p:sp>
      <p:sp>
        <p:nvSpPr>
          <p:cNvPr id="24631" name="Text Box 91"/>
          <p:cNvSpPr txBox="1">
            <a:spLocks noChangeArrowheads="1"/>
          </p:cNvSpPr>
          <p:nvPr/>
        </p:nvSpPr>
        <p:spPr bwMode="auto">
          <a:xfrm>
            <a:off x="2214563" y="3733800"/>
            <a:ext cx="246062"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AZ</a:t>
            </a:r>
          </a:p>
        </p:txBody>
      </p:sp>
      <p:sp>
        <p:nvSpPr>
          <p:cNvPr id="24632" name="Text Box 92"/>
          <p:cNvSpPr txBox="1">
            <a:spLocks noChangeArrowheads="1"/>
          </p:cNvSpPr>
          <p:nvPr/>
        </p:nvSpPr>
        <p:spPr bwMode="auto">
          <a:xfrm>
            <a:off x="2901950" y="2351087"/>
            <a:ext cx="292100"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WY</a:t>
            </a:r>
            <a:endParaRPr lang="en-US" sz="1200" b="1" dirty="0"/>
          </a:p>
        </p:txBody>
      </p:sp>
      <p:sp>
        <p:nvSpPr>
          <p:cNvPr id="24633" name="Text Box 93"/>
          <p:cNvSpPr txBox="1">
            <a:spLocks noChangeArrowheads="1"/>
          </p:cNvSpPr>
          <p:nvPr/>
        </p:nvSpPr>
        <p:spPr bwMode="auto">
          <a:xfrm>
            <a:off x="1474788" y="1895475"/>
            <a:ext cx="274637"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OR</a:t>
            </a:r>
          </a:p>
        </p:txBody>
      </p:sp>
      <p:sp>
        <p:nvSpPr>
          <p:cNvPr id="24634" name="Text Box 94"/>
          <p:cNvSpPr txBox="1">
            <a:spLocks noChangeArrowheads="1"/>
          </p:cNvSpPr>
          <p:nvPr/>
        </p:nvSpPr>
        <p:spPr bwMode="auto">
          <a:xfrm>
            <a:off x="2185988" y="2146300"/>
            <a:ext cx="195262"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ID</a:t>
            </a:r>
            <a:endParaRPr lang="en-US" sz="1200" b="1" dirty="0"/>
          </a:p>
        </p:txBody>
      </p:sp>
      <p:sp>
        <p:nvSpPr>
          <p:cNvPr id="24635" name="Text Box 95"/>
          <p:cNvSpPr txBox="1">
            <a:spLocks noChangeArrowheads="1"/>
          </p:cNvSpPr>
          <p:nvPr/>
        </p:nvSpPr>
        <p:spPr bwMode="auto">
          <a:xfrm>
            <a:off x="2800350" y="1676400"/>
            <a:ext cx="271463"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MT</a:t>
            </a:r>
          </a:p>
        </p:txBody>
      </p:sp>
      <p:sp>
        <p:nvSpPr>
          <p:cNvPr id="24636" name="Text Box 96"/>
          <p:cNvSpPr txBox="1">
            <a:spLocks noChangeArrowheads="1"/>
          </p:cNvSpPr>
          <p:nvPr/>
        </p:nvSpPr>
        <p:spPr bwMode="auto">
          <a:xfrm>
            <a:off x="2370138" y="2936875"/>
            <a:ext cx="249237"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UT</a:t>
            </a:r>
          </a:p>
        </p:txBody>
      </p:sp>
      <p:sp>
        <p:nvSpPr>
          <p:cNvPr id="24637" name="Text Box 97"/>
          <p:cNvSpPr txBox="1">
            <a:spLocks noChangeArrowheads="1"/>
          </p:cNvSpPr>
          <p:nvPr/>
        </p:nvSpPr>
        <p:spPr bwMode="auto">
          <a:xfrm>
            <a:off x="1757363" y="2730500"/>
            <a:ext cx="254000"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NV</a:t>
            </a:r>
            <a:endParaRPr lang="en-US" sz="1200" b="1" dirty="0"/>
          </a:p>
        </p:txBody>
      </p:sp>
      <p:sp>
        <p:nvSpPr>
          <p:cNvPr id="24638" name="Text Box 98"/>
          <p:cNvSpPr txBox="1">
            <a:spLocks noChangeArrowheads="1"/>
          </p:cNvSpPr>
          <p:nvPr/>
        </p:nvSpPr>
        <p:spPr bwMode="auto">
          <a:xfrm>
            <a:off x="1698625" y="1377950"/>
            <a:ext cx="306388"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WA</a:t>
            </a:r>
          </a:p>
        </p:txBody>
      </p:sp>
      <p:sp>
        <p:nvSpPr>
          <p:cNvPr id="24639" name="Text Box 99"/>
          <p:cNvSpPr txBox="1">
            <a:spLocks noChangeArrowheads="1"/>
          </p:cNvSpPr>
          <p:nvPr/>
        </p:nvSpPr>
        <p:spPr bwMode="auto">
          <a:xfrm>
            <a:off x="1303338" y="3087687"/>
            <a:ext cx="273050"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CA</a:t>
            </a:r>
            <a:endParaRPr lang="en-US" sz="1200" b="1" dirty="0"/>
          </a:p>
        </p:txBody>
      </p:sp>
      <p:sp>
        <p:nvSpPr>
          <p:cNvPr id="24640" name="Text Box 100"/>
          <p:cNvSpPr txBox="1">
            <a:spLocks noChangeArrowheads="1"/>
          </p:cNvSpPr>
          <p:nvPr/>
        </p:nvSpPr>
        <p:spPr bwMode="auto">
          <a:xfrm>
            <a:off x="3894138" y="4492625"/>
            <a:ext cx="239712" cy="211137"/>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TX</a:t>
            </a:r>
            <a:endParaRPr lang="en-US" sz="1200" b="1" dirty="0"/>
          </a:p>
        </p:txBody>
      </p:sp>
      <p:sp>
        <p:nvSpPr>
          <p:cNvPr id="24641" name="Text Box 101" descr="The map depicts States with Smoke-Free Air Laws effective September 30, 2014." title="States with Smoke-Free Air Laws"/>
          <p:cNvSpPr txBox="1">
            <a:spLocks noChangeArrowheads="1"/>
          </p:cNvSpPr>
          <p:nvPr/>
        </p:nvSpPr>
        <p:spPr bwMode="auto">
          <a:xfrm>
            <a:off x="4652963" y="3884612"/>
            <a:ext cx="265112" cy="211138"/>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AR</a:t>
            </a:r>
            <a:endParaRPr lang="en-US" sz="1200" b="1" dirty="0"/>
          </a:p>
        </p:txBody>
      </p:sp>
      <p:sp>
        <p:nvSpPr>
          <p:cNvPr id="24642" name="Text Box 102"/>
          <p:cNvSpPr txBox="1">
            <a:spLocks noChangeArrowheads="1"/>
          </p:cNvSpPr>
          <p:nvPr/>
        </p:nvSpPr>
        <p:spPr bwMode="auto">
          <a:xfrm>
            <a:off x="4056063" y="3771900"/>
            <a:ext cx="276225"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OK</a:t>
            </a:r>
            <a:endParaRPr lang="en-US" sz="1200" b="1" dirty="0"/>
          </a:p>
        </p:txBody>
      </p:sp>
      <p:sp>
        <p:nvSpPr>
          <p:cNvPr id="24643" name="Text Box 103"/>
          <p:cNvSpPr txBox="1">
            <a:spLocks noChangeArrowheads="1"/>
          </p:cNvSpPr>
          <p:nvPr/>
        </p:nvSpPr>
        <p:spPr bwMode="auto">
          <a:xfrm>
            <a:off x="3719513" y="1741487"/>
            <a:ext cx="263525"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ND</a:t>
            </a:r>
          </a:p>
        </p:txBody>
      </p:sp>
      <p:sp>
        <p:nvSpPr>
          <p:cNvPr id="24644" name="Text Box 104"/>
          <p:cNvSpPr txBox="1">
            <a:spLocks noChangeArrowheads="1"/>
          </p:cNvSpPr>
          <p:nvPr/>
        </p:nvSpPr>
        <p:spPr bwMode="auto">
          <a:xfrm>
            <a:off x="4652963" y="4346575"/>
            <a:ext cx="249237" cy="155575"/>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LA</a:t>
            </a:r>
            <a:endParaRPr lang="en-US" sz="1200" b="1" dirty="0"/>
          </a:p>
        </p:txBody>
      </p:sp>
      <p:sp>
        <p:nvSpPr>
          <p:cNvPr id="24645" name="Text Box 105"/>
          <p:cNvSpPr txBox="1">
            <a:spLocks noChangeArrowheads="1"/>
          </p:cNvSpPr>
          <p:nvPr/>
        </p:nvSpPr>
        <p:spPr bwMode="auto">
          <a:xfrm>
            <a:off x="3949700" y="3263900"/>
            <a:ext cx="257175" cy="211137"/>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KS</a:t>
            </a:r>
          </a:p>
        </p:txBody>
      </p:sp>
      <p:sp>
        <p:nvSpPr>
          <p:cNvPr id="24646" name="Text Box 106" descr="This is the state of Iowa on a map of the United States.  The map depicts States with Smoke-Free Air Laws effective September 30, 2014." title="State Smoke-Free Air Laws"/>
          <p:cNvSpPr txBox="1">
            <a:spLocks noChangeArrowheads="1"/>
          </p:cNvSpPr>
          <p:nvPr/>
        </p:nvSpPr>
        <p:spPr bwMode="auto">
          <a:xfrm>
            <a:off x="4583113" y="2655887"/>
            <a:ext cx="193675"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IA</a:t>
            </a:r>
          </a:p>
        </p:txBody>
      </p:sp>
      <p:sp>
        <p:nvSpPr>
          <p:cNvPr id="24647" name="Text Box 107"/>
          <p:cNvSpPr txBox="1">
            <a:spLocks noChangeArrowheads="1"/>
          </p:cNvSpPr>
          <p:nvPr/>
        </p:nvSpPr>
        <p:spPr bwMode="auto">
          <a:xfrm>
            <a:off x="3811588" y="2735262"/>
            <a:ext cx="258762" cy="207963"/>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NE</a:t>
            </a:r>
          </a:p>
        </p:txBody>
      </p:sp>
      <p:sp>
        <p:nvSpPr>
          <p:cNvPr id="24648" name="Text Box 108" descr="This is the state of South Dakota on a map of the United States.  The map depicts States with Smoke-Free Air Laws effective September 30, 2014." title="States with Smoke-Free Air Laws"/>
          <p:cNvSpPr txBox="1">
            <a:spLocks noChangeArrowheads="1"/>
          </p:cNvSpPr>
          <p:nvPr/>
        </p:nvSpPr>
        <p:spPr bwMode="auto">
          <a:xfrm>
            <a:off x="3752850" y="2232025"/>
            <a:ext cx="361950" cy="217487"/>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SD</a:t>
            </a:r>
          </a:p>
        </p:txBody>
      </p:sp>
      <p:sp>
        <p:nvSpPr>
          <p:cNvPr id="24649" name="Text Box 109"/>
          <p:cNvSpPr txBox="1">
            <a:spLocks noChangeArrowheads="1"/>
          </p:cNvSpPr>
          <p:nvPr/>
        </p:nvSpPr>
        <p:spPr bwMode="auto">
          <a:xfrm>
            <a:off x="3097213" y="3135312"/>
            <a:ext cx="266700" cy="198438"/>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CO</a:t>
            </a:r>
          </a:p>
        </p:txBody>
      </p:sp>
      <p:sp>
        <p:nvSpPr>
          <p:cNvPr id="24650" name="Text Box 110" descr=" The  map depicts States with Smoke-Free Air Laws effective September 30, 2014." title="States with Smoke-Free Air Laws"/>
          <p:cNvSpPr txBox="1">
            <a:spLocks noChangeArrowheads="1"/>
          </p:cNvSpPr>
          <p:nvPr/>
        </p:nvSpPr>
        <p:spPr bwMode="auto">
          <a:xfrm>
            <a:off x="2941638" y="3870325"/>
            <a:ext cx="282575"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NM</a:t>
            </a:r>
          </a:p>
        </p:txBody>
      </p:sp>
      <p:sp>
        <p:nvSpPr>
          <p:cNvPr id="24651" name="Text Box 111" descr="This is the state of Missouri on a map of the United States.  The map depicts States with Smoke-Free Air Laws effective September 30, 2014." title="Smoke-Free Air Laws"/>
          <p:cNvSpPr txBox="1">
            <a:spLocks noChangeArrowheads="1"/>
          </p:cNvSpPr>
          <p:nvPr/>
        </p:nvSpPr>
        <p:spPr bwMode="auto">
          <a:xfrm>
            <a:off x="4656138" y="3284537"/>
            <a:ext cx="285750" cy="198438"/>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MO</a:t>
            </a:r>
            <a:endParaRPr lang="en-US" sz="1200" b="1" dirty="0"/>
          </a:p>
        </p:txBody>
      </p:sp>
      <p:sp>
        <p:nvSpPr>
          <p:cNvPr id="24652" name="Text Box 112"/>
          <p:cNvSpPr txBox="1">
            <a:spLocks noChangeArrowheads="1"/>
          </p:cNvSpPr>
          <p:nvPr/>
        </p:nvSpPr>
        <p:spPr bwMode="auto">
          <a:xfrm>
            <a:off x="4418013" y="1931987"/>
            <a:ext cx="273050" cy="1968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MN</a:t>
            </a:r>
          </a:p>
        </p:txBody>
      </p:sp>
      <p:sp>
        <p:nvSpPr>
          <p:cNvPr id="24653" name="Text Box 113"/>
          <p:cNvSpPr txBox="1">
            <a:spLocks noChangeArrowheads="1"/>
          </p:cNvSpPr>
          <p:nvPr/>
        </p:nvSpPr>
        <p:spPr bwMode="auto">
          <a:xfrm>
            <a:off x="5395913" y="3586162"/>
            <a:ext cx="247650" cy="207963"/>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TN</a:t>
            </a:r>
            <a:endParaRPr lang="en-US" sz="1200" b="1" dirty="0"/>
          </a:p>
        </p:txBody>
      </p:sp>
      <p:sp>
        <p:nvSpPr>
          <p:cNvPr id="24654" name="Text Box 114" descr=" The  map depicts States with Smoke-Free Air Laws effective September 30, 2014." title="State smoke-free air laws"/>
          <p:cNvSpPr txBox="1">
            <a:spLocks noChangeArrowheads="1"/>
          </p:cNvSpPr>
          <p:nvPr/>
        </p:nvSpPr>
        <p:spPr bwMode="auto">
          <a:xfrm>
            <a:off x="5461000" y="4149725"/>
            <a:ext cx="246063"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AL</a:t>
            </a:r>
            <a:endParaRPr lang="en-US" sz="1200" b="1" dirty="0"/>
          </a:p>
        </p:txBody>
      </p:sp>
      <p:sp>
        <p:nvSpPr>
          <p:cNvPr id="24655" name="Text Box 115"/>
          <p:cNvSpPr txBox="1">
            <a:spLocks noChangeArrowheads="1"/>
          </p:cNvSpPr>
          <p:nvPr/>
        </p:nvSpPr>
        <p:spPr bwMode="auto">
          <a:xfrm>
            <a:off x="5630863" y="3248025"/>
            <a:ext cx="257175"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KY</a:t>
            </a:r>
            <a:endParaRPr lang="en-US" sz="1200" b="1" dirty="0"/>
          </a:p>
        </p:txBody>
      </p:sp>
      <p:sp>
        <p:nvSpPr>
          <p:cNvPr id="24656" name="Text Box 116"/>
          <p:cNvSpPr txBox="1">
            <a:spLocks noChangeArrowheads="1"/>
          </p:cNvSpPr>
          <p:nvPr/>
        </p:nvSpPr>
        <p:spPr bwMode="auto">
          <a:xfrm>
            <a:off x="5776913" y="2841625"/>
            <a:ext cx="279400"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OH</a:t>
            </a:r>
          </a:p>
        </p:txBody>
      </p:sp>
      <p:sp>
        <p:nvSpPr>
          <p:cNvPr id="24657" name="Text Box 117"/>
          <p:cNvSpPr txBox="1">
            <a:spLocks noChangeArrowheads="1"/>
          </p:cNvSpPr>
          <p:nvPr/>
        </p:nvSpPr>
        <p:spPr bwMode="auto">
          <a:xfrm>
            <a:off x="5037138" y="4149725"/>
            <a:ext cx="271462"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MS</a:t>
            </a:r>
            <a:endParaRPr lang="en-US" sz="1200" b="1" dirty="0"/>
          </a:p>
        </p:txBody>
      </p:sp>
      <p:sp>
        <p:nvSpPr>
          <p:cNvPr id="24658" name="Text Box 118"/>
          <p:cNvSpPr txBox="1">
            <a:spLocks noChangeArrowheads="1"/>
          </p:cNvSpPr>
          <p:nvPr/>
        </p:nvSpPr>
        <p:spPr bwMode="auto">
          <a:xfrm>
            <a:off x="5535613" y="2390775"/>
            <a:ext cx="200025" cy="198437"/>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MI</a:t>
            </a:r>
          </a:p>
        </p:txBody>
      </p:sp>
      <p:sp>
        <p:nvSpPr>
          <p:cNvPr id="24659" name="Text Box 119"/>
          <p:cNvSpPr txBox="1">
            <a:spLocks noChangeArrowheads="1"/>
          </p:cNvSpPr>
          <p:nvPr/>
        </p:nvSpPr>
        <p:spPr bwMode="auto">
          <a:xfrm>
            <a:off x="5441950" y="2892425"/>
            <a:ext cx="190500" cy="211137"/>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IN</a:t>
            </a:r>
            <a:endParaRPr lang="en-US" sz="1200" b="1" dirty="0"/>
          </a:p>
        </p:txBody>
      </p:sp>
      <p:sp>
        <p:nvSpPr>
          <p:cNvPr id="24660" name="Text Box 120"/>
          <p:cNvSpPr txBox="1">
            <a:spLocks noChangeArrowheads="1"/>
          </p:cNvSpPr>
          <p:nvPr/>
        </p:nvSpPr>
        <p:spPr bwMode="auto">
          <a:xfrm>
            <a:off x="5907088" y="4130675"/>
            <a:ext cx="273050"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GA</a:t>
            </a:r>
          </a:p>
        </p:txBody>
      </p:sp>
      <p:sp>
        <p:nvSpPr>
          <p:cNvPr id="24661" name="Text Box 121"/>
          <p:cNvSpPr txBox="1">
            <a:spLocks noChangeArrowheads="1"/>
          </p:cNvSpPr>
          <p:nvPr/>
        </p:nvSpPr>
        <p:spPr bwMode="auto">
          <a:xfrm>
            <a:off x="6246813" y="4808537"/>
            <a:ext cx="230187" cy="211138"/>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FL</a:t>
            </a:r>
          </a:p>
        </p:txBody>
      </p:sp>
      <p:sp>
        <p:nvSpPr>
          <p:cNvPr id="24662" name="Text Box 122" descr="This is the state of Pennsylvaniaon a map of the United States.  The  map depicts States with Smoke-Free Air Laws effective September 30, 2014." title="State Smoke-Free Air Laws in Pennsylvania"/>
          <p:cNvSpPr txBox="1">
            <a:spLocks noChangeArrowheads="1"/>
          </p:cNvSpPr>
          <p:nvPr/>
        </p:nvSpPr>
        <p:spPr bwMode="auto">
          <a:xfrm>
            <a:off x="6454775" y="2624137"/>
            <a:ext cx="258763" cy="211138"/>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PA</a:t>
            </a:r>
          </a:p>
        </p:txBody>
      </p:sp>
      <p:sp>
        <p:nvSpPr>
          <p:cNvPr id="24663" name="Text Box 123"/>
          <p:cNvSpPr txBox="1">
            <a:spLocks noChangeArrowheads="1"/>
          </p:cNvSpPr>
          <p:nvPr/>
        </p:nvSpPr>
        <p:spPr bwMode="auto">
          <a:xfrm>
            <a:off x="7170738" y="1689100"/>
            <a:ext cx="268287" cy="200025"/>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ME</a:t>
            </a:r>
          </a:p>
        </p:txBody>
      </p:sp>
      <p:sp>
        <p:nvSpPr>
          <p:cNvPr id="24664" name="Text Box 124"/>
          <p:cNvSpPr txBox="1">
            <a:spLocks noChangeArrowheads="1"/>
          </p:cNvSpPr>
          <p:nvPr/>
        </p:nvSpPr>
        <p:spPr bwMode="auto">
          <a:xfrm>
            <a:off x="6575425" y="2219325"/>
            <a:ext cx="247650" cy="1952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NY</a:t>
            </a:r>
          </a:p>
        </p:txBody>
      </p:sp>
      <p:sp>
        <p:nvSpPr>
          <p:cNvPr id="24665" name="Text Box 125" descr=" The  map depicts States with Smoke-Free Air Laws effective September 30, 2014." title="State smoke-free air laws"/>
          <p:cNvSpPr txBox="1">
            <a:spLocks noChangeArrowheads="1"/>
          </p:cNvSpPr>
          <p:nvPr/>
        </p:nvSpPr>
        <p:spPr bwMode="auto">
          <a:xfrm>
            <a:off x="6026150" y="3092450"/>
            <a:ext cx="293688"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WV</a:t>
            </a:r>
          </a:p>
        </p:txBody>
      </p:sp>
      <p:sp>
        <p:nvSpPr>
          <p:cNvPr id="24666" name="Text Box 126"/>
          <p:cNvSpPr txBox="1">
            <a:spLocks noChangeArrowheads="1"/>
          </p:cNvSpPr>
          <p:nvPr/>
        </p:nvSpPr>
        <p:spPr bwMode="auto">
          <a:xfrm>
            <a:off x="6383338" y="3170237"/>
            <a:ext cx="254000" cy="211138"/>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VA</a:t>
            </a:r>
          </a:p>
        </p:txBody>
      </p:sp>
      <p:sp>
        <p:nvSpPr>
          <p:cNvPr id="24667" name="Text Box 127"/>
          <p:cNvSpPr txBox="1">
            <a:spLocks noChangeArrowheads="1"/>
          </p:cNvSpPr>
          <p:nvPr/>
        </p:nvSpPr>
        <p:spPr bwMode="auto">
          <a:xfrm>
            <a:off x="6372225" y="3506787"/>
            <a:ext cx="265113"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NC</a:t>
            </a:r>
          </a:p>
        </p:txBody>
      </p:sp>
      <p:sp>
        <p:nvSpPr>
          <p:cNvPr id="24668" name="Text Box 128" descr="This is the state of South Carolina shown on a map of the United States.  The map is a representation of State Smoke-Free Air Laws that became effective September 30, 2014.&#10;" title="State Smoke-Free Air Laws"/>
          <p:cNvSpPr txBox="1">
            <a:spLocks noChangeArrowheads="1"/>
          </p:cNvSpPr>
          <p:nvPr/>
        </p:nvSpPr>
        <p:spPr bwMode="auto">
          <a:xfrm>
            <a:off x="6156325" y="3794125"/>
            <a:ext cx="258763"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SC</a:t>
            </a:r>
          </a:p>
        </p:txBody>
      </p:sp>
      <p:sp>
        <p:nvSpPr>
          <p:cNvPr id="24669" name="Line 129" descr="This is a line point to the state of New Hampshire on the map of the United States.  The  map depicts States with Smoke-Free Air Laws effective September 30, 2014." title="State smoke-free air laws"/>
          <p:cNvSpPr>
            <a:spLocks noChangeShapeType="1"/>
          </p:cNvSpPr>
          <p:nvPr/>
        </p:nvSpPr>
        <p:spPr bwMode="auto">
          <a:xfrm flipH="1">
            <a:off x="7107238" y="2147887"/>
            <a:ext cx="349250" cy="79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0" name="Text Box 130"/>
          <p:cNvSpPr txBox="1">
            <a:spLocks noChangeArrowheads="1"/>
          </p:cNvSpPr>
          <p:nvPr/>
        </p:nvSpPr>
        <p:spPr bwMode="auto">
          <a:xfrm>
            <a:off x="6713538" y="1557337"/>
            <a:ext cx="236537"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VT</a:t>
            </a:r>
          </a:p>
        </p:txBody>
      </p:sp>
      <p:sp>
        <p:nvSpPr>
          <p:cNvPr id="24671" name="Line 131" descr="This is a line pointing to the state of Vermont on a map of the United States.  The  map depicts States with Smoke-Free Air Laws effective September 30, 2014." title="State smoke-free air laws"/>
          <p:cNvSpPr>
            <a:spLocks noChangeShapeType="1"/>
          </p:cNvSpPr>
          <p:nvPr/>
        </p:nvSpPr>
        <p:spPr bwMode="auto">
          <a:xfrm>
            <a:off x="6781800" y="1728787"/>
            <a:ext cx="123825"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2" name="Text Box 134"/>
          <p:cNvSpPr txBox="1">
            <a:spLocks noChangeArrowheads="1"/>
          </p:cNvSpPr>
          <p:nvPr/>
        </p:nvSpPr>
        <p:spPr bwMode="auto">
          <a:xfrm>
            <a:off x="6978650" y="3463925"/>
            <a:ext cx="457200" cy="32861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D.C.</a:t>
            </a:r>
          </a:p>
        </p:txBody>
      </p:sp>
      <p:sp>
        <p:nvSpPr>
          <p:cNvPr id="24673" name="Line 135" descr="The  map depicts States with Smoke-Free Air Laws effective September 30, 2014." title="State smoke-free air laws"/>
          <p:cNvSpPr>
            <a:spLocks noChangeShapeType="1"/>
          </p:cNvSpPr>
          <p:nvPr/>
        </p:nvSpPr>
        <p:spPr bwMode="auto">
          <a:xfrm flipH="1" flipV="1">
            <a:off x="7204075" y="2338387"/>
            <a:ext cx="412750" cy="523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4" name="Line 137" descr="The  map depicts state smoke-free air laws effective September 30, 2014." title="State smoke-free air laws"/>
          <p:cNvSpPr>
            <a:spLocks noChangeShapeType="1"/>
          </p:cNvSpPr>
          <p:nvPr/>
        </p:nvSpPr>
        <p:spPr bwMode="auto">
          <a:xfrm flipH="1" flipV="1">
            <a:off x="6886575" y="2827337"/>
            <a:ext cx="352425" cy="28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5" name="Text Box 138" descr="This is a line pointing to the state of New Jersey on a map of the United States.  The  map depicts States with Smoke-Free Air Laws effective September 30, 2014." title="State smoke-free air laws"/>
          <p:cNvSpPr txBox="1">
            <a:spLocks noChangeArrowheads="1"/>
          </p:cNvSpPr>
          <p:nvPr/>
        </p:nvSpPr>
        <p:spPr bwMode="auto">
          <a:xfrm>
            <a:off x="7285038" y="2786062"/>
            <a:ext cx="228600" cy="196850"/>
          </a:xfrm>
          <a:prstGeom prst="rect">
            <a:avLst/>
          </a:prstGeom>
          <a:noFill/>
          <a:ln>
            <a:solidFill>
              <a:schemeClr val="tx1"/>
            </a:solid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NJ</a:t>
            </a:r>
          </a:p>
        </p:txBody>
      </p:sp>
      <p:sp>
        <p:nvSpPr>
          <p:cNvPr id="24676" name="Text Box 139"/>
          <p:cNvSpPr txBox="1">
            <a:spLocks noChangeArrowheads="1"/>
          </p:cNvSpPr>
          <p:nvPr/>
        </p:nvSpPr>
        <p:spPr bwMode="auto">
          <a:xfrm>
            <a:off x="7219950" y="3241675"/>
            <a:ext cx="307975" cy="23971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MD</a:t>
            </a:r>
          </a:p>
        </p:txBody>
      </p:sp>
      <p:sp>
        <p:nvSpPr>
          <p:cNvPr id="24677" name="Line 140" descr="This is a line pointing to the state of New Jersey on a map of the United States.  The  map depicts States with Smoke-Free Air Laws effective September 30, 2014." title="State smoke-free air laws"/>
          <p:cNvSpPr>
            <a:spLocks noChangeShapeType="1"/>
          </p:cNvSpPr>
          <p:nvPr/>
        </p:nvSpPr>
        <p:spPr bwMode="auto">
          <a:xfrm flipH="1" flipV="1">
            <a:off x="6669881" y="2969020"/>
            <a:ext cx="550069" cy="3421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8" name="Line 141" descr="The  map depicts State smoke-free air laws effective September 30, 2014.&#10;&#10;" title="State smoke-free air laws"/>
          <p:cNvSpPr>
            <a:spLocks noChangeShapeType="1"/>
          </p:cNvSpPr>
          <p:nvPr/>
        </p:nvSpPr>
        <p:spPr bwMode="auto">
          <a:xfrm flipH="1" flipV="1">
            <a:off x="6713538" y="3092450"/>
            <a:ext cx="257175" cy="3365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9" name="Text Box 142"/>
          <p:cNvSpPr txBox="1">
            <a:spLocks noChangeArrowheads="1"/>
          </p:cNvSpPr>
          <p:nvPr/>
        </p:nvSpPr>
        <p:spPr bwMode="auto">
          <a:xfrm>
            <a:off x="7235825" y="2984500"/>
            <a:ext cx="307975" cy="238125"/>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DE</a:t>
            </a:r>
          </a:p>
        </p:txBody>
      </p:sp>
      <p:sp>
        <p:nvSpPr>
          <p:cNvPr id="24680" name="Text Box 143"/>
          <p:cNvSpPr txBox="1">
            <a:spLocks noChangeArrowheads="1"/>
          </p:cNvSpPr>
          <p:nvPr/>
        </p:nvSpPr>
        <p:spPr bwMode="auto">
          <a:xfrm>
            <a:off x="7524750" y="2065337"/>
            <a:ext cx="265113" cy="207963"/>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NH</a:t>
            </a:r>
          </a:p>
        </p:txBody>
      </p:sp>
      <p:sp>
        <p:nvSpPr>
          <p:cNvPr id="24681" name="Text Box 144"/>
          <p:cNvSpPr txBox="1">
            <a:spLocks noChangeArrowheads="1"/>
          </p:cNvSpPr>
          <p:nvPr/>
        </p:nvSpPr>
        <p:spPr bwMode="auto">
          <a:xfrm>
            <a:off x="7815263" y="2214562"/>
            <a:ext cx="487362" cy="176213"/>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MA</a:t>
            </a:r>
          </a:p>
        </p:txBody>
      </p:sp>
      <p:sp>
        <p:nvSpPr>
          <p:cNvPr id="24682" name="Line 145" descr=" The  map depicts States with Smoke-Free Air Laws effective September 30, 2014." title="State smoke-free air laws "/>
          <p:cNvSpPr>
            <a:spLocks noChangeShapeType="1"/>
          </p:cNvSpPr>
          <p:nvPr/>
        </p:nvSpPr>
        <p:spPr bwMode="auto">
          <a:xfrm>
            <a:off x="7170738" y="2312987"/>
            <a:ext cx="576262"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45720" rIns="45720" anchor="ctr" anchorCtr="1">
            <a:spAutoFit/>
          </a:bodyPr>
          <a:lstStyle/>
          <a:p>
            <a:endParaRPr lang="en-US" dirty="0"/>
          </a:p>
        </p:txBody>
      </p:sp>
      <p:sp>
        <p:nvSpPr>
          <p:cNvPr id="24683" name="Text Box 146"/>
          <p:cNvSpPr txBox="1">
            <a:spLocks noChangeArrowheads="1"/>
          </p:cNvSpPr>
          <p:nvPr/>
        </p:nvSpPr>
        <p:spPr bwMode="auto">
          <a:xfrm>
            <a:off x="5086350" y="2849562"/>
            <a:ext cx="179388" cy="2095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IL</a:t>
            </a:r>
          </a:p>
        </p:txBody>
      </p:sp>
      <p:sp>
        <p:nvSpPr>
          <p:cNvPr id="24684" name="Text Box 147"/>
          <p:cNvSpPr txBox="1">
            <a:spLocks noChangeArrowheads="1"/>
          </p:cNvSpPr>
          <p:nvPr/>
        </p:nvSpPr>
        <p:spPr bwMode="auto">
          <a:xfrm>
            <a:off x="4957763" y="2157412"/>
            <a:ext cx="223837" cy="196850"/>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tx1">
                    <a:lumMod val="50000"/>
                    <a:lumOff val="50000"/>
                  </a:schemeClr>
                </a:solidFill>
              </a:rPr>
              <a:t>WI</a:t>
            </a:r>
          </a:p>
        </p:txBody>
      </p:sp>
      <p:sp>
        <p:nvSpPr>
          <p:cNvPr id="24685" name="Text Box 148"/>
          <p:cNvSpPr txBox="1">
            <a:spLocks noChangeArrowheads="1"/>
          </p:cNvSpPr>
          <p:nvPr/>
        </p:nvSpPr>
        <p:spPr bwMode="auto">
          <a:xfrm>
            <a:off x="1785938" y="4651375"/>
            <a:ext cx="266700"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AK</a:t>
            </a:r>
            <a:endParaRPr lang="en-US" sz="1200" b="1" dirty="0"/>
          </a:p>
        </p:txBody>
      </p:sp>
      <p:sp>
        <p:nvSpPr>
          <p:cNvPr id="24686" name="Text Box 149"/>
          <p:cNvSpPr txBox="1">
            <a:spLocks noChangeArrowheads="1"/>
          </p:cNvSpPr>
          <p:nvPr/>
        </p:nvSpPr>
        <p:spPr bwMode="auto">
          <a:xfrm>
            <a:off x="3055938" y="5197475"/>
            <a:ext cx="195262"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400" b="1" dirty="0">
                <a:solidFill>
                  <a:schemeClr val="bg2"/>
                </a:solidFill>
              </a:rPr>
              <a:t>HI</a:t>
            </a:r>
          </a:p>
        </p:txBody>
      </p:sp>
      <p:sp>
        <p:nvSpPr>
          <p:cNvPr id="14449" name="Rectangle 79" descr="Legend box" title="State smoke-free air laws "/>
          <p:cNvSpPr>
            <a:spLocks noChangeArrowheads="1"/>
          </p:cNvSpPr>
          <p:nvPr/>
        </p:nvSpPr>
        <p:spPr bwMode="auto">
          <a:xfrm>
            <a:off x="6811289" y="5461003"/>
            <a:ext cx="177800" cy="165100"/>
          </a:xfrm>
          <a:prstGeom prst="rect">
            <a:avLst/>
          </a:prstGeom>
          <a:solidFill>
            <a:srgbClr val="D5ECFF"/>
          </a:solidFill>
          <a:ln w="9525">
            <a:solidFill>
              <a:schemeClr val="bg2">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88" name="Rectangle 78"/>
          <p:cNvSpPr>
            <a:spLocks noChangeArrowheads="1"/>
          </p:cNvSpPr>
          <p:nvPr/>
        </p:nvSpPr>
        <p:spPr bwMode="auto">
          <a:xfrm>
            <a:off x="6978650" y="5118228"/>
            <a:ext cx="2060179" cy="246221"/>
          </a:xfrm>
          <a:prstGeom prst="rect">
            <a:avLst/>
          </a:prstGeom>
          <a:noFill/>
          <a:ln>
            <a:noFill/>
          </a:ln>
          <a:extLst/>
        </p:spPr>
        <p:txBody>
          <a:bodyPr wrap="none">
            <a:spAutoFit/>
          </a:bodyPr>
          <a:lstStyle/>
          <a:p>
            <a:r>
              <a:rPr lang="en-US" sz="1000" dirty="0" smtClean="0">
                <a:latin typeface="Trebuchet MS" pitchFamily="34" charset="0"/>
              </a:rPr>
              <a:t>Prohibited in one location (n=5)</a:t>
            </a:r>
            <a:endParaRPr lang="en-US" sz="1000" dirty="0">
              <a:latin typeface="Trebuchet MS" pitchFamily="34" charset="0"/>
            </a:endParaRPr>
          </a:p>
        </p:txBody>
      </p:sp>
      <p:sp>
        <p:nvSpPr>
          <p:cNvPr id="14451" name="Rectangle 79" descr="This is a legend box used to show a data category.  The  map depicts States with Smoke-Free Air Laws effective September 30, 2014." title="State smoke-free air laws"/>
          <p:cNvSpPr>
            <a:spLocks noChangeArrowheads="1"/>
          </p:cNvSpPr>
          <p:nvPr/>
        </p:nvSpPr>
        <p:spPr bwMode="auto">
          <a:xfrm>
            <a:off x="6811051" y="5162543"/>
            <a:ext cx="177800" cy="165100"/>
          </a:xfrm>
          <a:prstGeom prst="rect">
            <a:avLst/>
          </a:prstGeom>
          <a:solidFill>
            <a:srgbClr val="89CCFF"/>
          </a:solidFill>
          <a:ln w="9525">
            <a:solidFill>
              <a:schemeClr val="bg2">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90" name="Rectangle 78"/>
          <p:cNvSpPr>
            <a:spLocks noChangeArrowheads="1"/>
          </p:cNvSpPr>
          <p:nvPr/>
        </p:nvSpPr>
        <p:spPr bwMode="auto">
          <a:xfrm>
            <a:off x="6952643" y="4800634"/>
            <a:ext cx="2117887" cy="246221"/>
          </a:xfrm>
          <a:prstGeom prst="rect">
            <a:avLst/>
          </a:prstGeom>
          <a:noFill/>
          <a:ln>
            <a:noFill/>
          </a:ln>
          <a:extLst/>
        </p:spPr>
        <p:txBody>
          <a:bodyPr wrap="none">
            <a:spAutoFit/>
          </a:bodyPr>
          <a:lstStyle/>
          <a:p>
            <a:r>
              <a:rPr lang="en-US" sz="1000" dirty="0" smtClean="0">
                <a:latin typeface="Trebuchet MS" pitchFamily="34" charset="0"/>
              </a:rPr>
              <a:t>Prohibited in </a:t>
            </a:r>
            <a:r>
              <a:rPr lang="en-US" sz="1000" dirty="0">
                <a:latin typeface="Trebuchet MS" pitchFamily="34" charset="0"/>
              </a:rPr>
              <a:t>two locations (</a:t>
            </a:r>
            <a:r>
              <a:rPr lang="en-US" sz="1000" dirty="0" smtClean="0">
                <a:latin typeface="Trebuchet MS" pitchFamily="34" charset="0"/>
              </a:rPr>
              <a:t>n=5)</a:t>
            </a:r>
            <a:endParaRPr lang="en-US" sz="1000" dirty="0">
              <a:latin typeface="Trebuchet MS" pitchFamily="34" charset="0"/>
            </a:endParaRPr>
          </a:p>
        </p:txBody>
      </p:sp>
      <p:sp>
        <p:nvSpPr>
          <p:cNvPr id="14453" name="Rectangle 79" descr="This is a legend box used to show a data category.  The  map depicts States with Smoke-Free Air Laws effective September 30, 2014" title="State smoke-free air laws"/>
          <p:cNvSpPr>
            <a:spLocks noChangeArrowheads="1"/>
          </p:cNvSpPr>
          <p:nvPr/>
        </p:nvSpPr>
        <p:spPr bwMode="auto">
          <a:xfrm>
            <a:off x="6805612" y="4843462"/>
            <a:ext cx="177800" cy="165100"/>
          </a:xfrm>
          <a:prstGeom prst="rect">
            <a:avLst/>
          </a:prstGeom>
          <a:solidFill>
            <a:srgbClr val="558EC7"/>
          </a:solidFill>
          <a:ln w="9525">
            <a:solidFill>
              <a:schemeClr val="bg2">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92" name="Rectangle 78"/>
          <p:cNvSpPr>
            <a:spLocks noChangeArrowheads="1"/>
          </p:cNvSpPr>
          <p:nvPr/>
        </p:nvSpPr>
        <p:spPr bwMode="auto">
          <a:xfrm>
            <a:off x="6974867" y="4268186"/>
            <a:ext cx="1752600" cy="553998"/>
          </a:xfrm>
          <a:prstGeom prst="rect">
            <a:avLst/>
          </a:prstGeom>
          <a:noFill/>
          <a:ln>
            <a:noFill/>
          </a:ln>
          <a:extLst/>
        </p:spPr>
        <p:txBody>
          <a:bodyPr wrap="square">
            <a:spAutoFit/>
          </a:bodyPr>
          <a:lstStyle/>
          <a:p>
            <a:r>
              <a:rPr lang="en-US" sz="1000" dirty="0" smtClean="0">
                <a:latin typeface="Trebuchet MS" pitchFamily="34" charset="0"/>
              </a:rPr>
              <a:t>Comprehensive (prohibited in workplaces, restaurants, and bars) (n=27)</a:t>
            </a:r>
            <a:endParaRPr lang="en-US" sz="1000" dirty="0">
              <a:latin typeface="Trebuchet MS" pitchFamily="34" charset="0"/>
            </a:endParaRPr>
          </a:p>
        </p:txBody>
      </p:sp>
      <p:sp>
        <p:nvSpPr>
          <p:cNvPr id="14455" name="Rectangle 79" descr="This is a legend box used to show a data category.  The  map depicts States with Smoke-Free Air Laws effective September 30, 2014" title="State smoke-free air laws"/>
          <p:cNvSpPr>
            <a:spLocks noChangeArrowheads="1"/>
          </p:cNvSpPr>
          <p:nvPr/>
        </p:nvSpPr>
        <p:spPr bwMode="auto">
          <a:xfrm>
            <a:off x="6797675" y="4508500"/>
            <a:ext cx="177800" cy="165100"/>
          </a:xfrm>
          <a:prstGeom prst="rect">
            <a:avLst/>
          </a:prstGeom>
          <a:solidFill>
            <a:srgbClr val="0060A8"/>
          </a:solidFill>
          <a:ln w="9525">
            <a:solidFill>
              <a:schemeClr val="bg2">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98" name="Line 133" descr="This line is used to point to a state abbreviation." title="State smoke-free air laws"/>
          <p:cNvSpPr>
            <a:spLocks noChangeShapeType="1"/>
          </p:cNvSpPr>
          <p:nvPr/>
        </p:nvSpPr>
        <p:spPr bwMode="auto">
          <a:xfrm flipH="1" flipV="1">
            <a:off x="7099300" y="2513012"/>
            <a:ext cx="460375" cy="25082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99" name="Rectangle 78"/>
          <p:cNvSpPr>
            <a:spLocks noChangeArrowheads="1"/>
          </p:cNvSpPr>
          <p:nvPr/>
        </p:nvSpPr>
        <p:spPr bwMode="auto">
          <a:xfrm>
            <a:off x="6995319" y="5381804"/>
            <a:ext cx="1747837" cy="400110"/>
          </a:xfrm>
          <a:prstGeom prst="rect">
            <a:avLst/>
          </a:prstGeom>
          <a:noFill/>
          <a:ln>
            <a:noFill/>
          </a:ln>
          <a:extLst/>
        </p:spPr>
        <p:txBody>
          <a:bodyPr wrap="square">
            <a:spAutoFit/>
          </a:bodyPr>
          <a:lstStyle/>
          <a:p>
            <a:r>
              <a:rPr lang="en-US" sz="1000" dirty="0" smtClean="0">
                <a:latin typeface="Trebuchet MS" pitchFamily="34" charset="0"/>
              </a:rPr>
              <a:t>Less stringent or no restrictions (n=14)</a:t>
            </a:r>
            <a:endParaRPr lang="en-US" sz="1000" dirty="0">
              <a:latin typeface="Trebuchet MS" pitchFamily="34" charset="0"/>
            </a:endParaRPr>
          </a:p>
        </p:txBody>
      </p:sp>
      <p:sp>
        <p:nvSpPr>
          <p:cNvPr id="24704" name="Text Box 132"/>
          <p:cNvSpPr txBox="1">
            <a:spLocks noChangeArrowheads="1"/>
          </p:cNvSpPr>
          <p:nvPr/>
        </p:nvSpPr>
        <p:spPr bwMode="auto">
          <a:xfrm>
            <a:off x="7588250" y="2684462"/>
            <a:ext cx="246063" cy="212725"/>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CT</a:t>
            </a:r>
          </a:p>
        </p:txBody>
      </p:sp>
      <p:sp>
        <p:nvSpPr>
          <p:cNvPr id="24705" name="Text Box 136"/>
          <p:cNvSpPr txBox="1">
            <a:spLocks noChangeArrowheads="1"/>
          </p:cNvSpPr>
          <p:nvPr/>
        </p:nvSpPr>
        <p:spPr bwMode="auto">
          <a:xfrm>
            <a:off x="7632700" y="2428875"/>
            <a:ext cx="192088" cy="207962"/>
          </a:xfrm>
          <a:prstGeom prst="rect">
            <a:avLst/>
          </a:prstGeom>
          <a:noFill/>
          <a:ln>
            <a:noFill/>
          </a:ln>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RI</a:t>
            </a:r>
          </a:p>
        </p:txBody>
      </p:sp>
      <p:sp>
        <p:nvSpPr>
          <p:cNvPr id="2" name="Slide Number Placeholder 1"/>
          <p:cNvSpPr>
            <a:spLocks noGrp="1"/>
          </p:cNvSpPr>
          <p:nvPr>
            <p:ph type="sldNum" sz="quarter" idx="4294967295"/>
          </p:nvPr>
        </p:nvSpPr>
        <p:spPr>
          <a:xfrm>
            <a:off x="8610600" y="6483350"/>
            <a:ext cx="533400" cy="404813"/>
          </a:xfrm>
          <a:prstGeom prst="rect">
            <a:avLst/>
          </a:prstGeom>
        </p:spPr>
        <p:txBody>
          <a:bodyPr/>
          <a:lstStyle/>
          <a:p>
            <a:fld id="{C88FAF9D-AF5A-496A-B0B6-E10018E45057}" type="slidenum">
              <a:rPr lang="en-US" smtClean="0"/>
              <a:pPr/>
              <a:t>57</a:t>
            </a:fld>
            <a:endParaRPr lang="en-US" dirty="0"/>
          </a:p>
        </p:txBody>
      </p:sp>
      <p:sp>
        <p:nvSpPr>
          <p:cNvPr id="156" name="Rectangle 79" descr="This is a legend box he  map depicts Cigarette smoking among adults age 18 and over."/>
          <p:cNvSpPr>
            <a:spLocks noChangeArrowheads="1"/>
          </p:cNvSpPr>
          <p:nvPr/>
        </p:nvSpPr>
        <p:spPr bwMode="auto">
          <a:xfrm flipH="1">
            <a:off x="6855533" y="4247355"/>
            <a:ext cx="115180" cy="96045"/>
          </a:xfrm>
          <a:prstGeom prst="rect">
            <a:avLst/>
          </a:prstGeom>
          <a:solidFill>
            <a:srgbClr val="00589A"/>
          </a:solidFill>
          <a:ln w="9525">
            <a:solidFill>
              <a:schemeClr val="accent6">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5" name="TextBox 4"/>
          <p:cNvSpPr txBox="1"/>
          <p:nvPr/>
        </p:nvSpPr>
        <p:spPr>
          <a:xfrm>
            <a:off x="1336375" y="5943600"/>
            <a:ext cx="7274225" cy="925638"/>
          </a:xfrm>
          <a:prstGeom prst="rect">
            <a:avLst/>
          </a:prstGeom>
          <a:noFill/>
        </p:spPr>
        <p:txBody>
          <a:bodyPr wrap="square" rtlCol="0">
            <a:spAutoFit/>
          </a:bodyPr>
          <a:lstStyle/>
          <a:p>
            <a:pPr lvl="0" eaLnBrk="0" hangingPunct="0">
              <a:lnSpc>
                <a:spcPct val="95000"/>
              </a:lnSpc>
            </a:pPr>
            <a:r>
              <a:rPr lang="en-US" sz="1050" dirty="0">
                <a:solidFill>
                  <a:srgbClr val="000000">
                    <a:lumMod val="95000"/>
                    <a:lumOff val="5000"/>
                  </a:srgbClr>
                </a:solidFill>
              </a:rPr>
              <a:t>Centers for Disease Control and Prevention’s State Tobacco Activities Tracking and Evaluation (STATE) System. Available at: </a:t>
            </a:r>
            <a:r>
              <a:rPr lang="en-US" sz="1050" u="sng" dirty="0">
                <a:solidFill>
                  <a:srgbClr val="C00000"/>
                </a:solidFill>
              </a:rPr>
              <a:t>http://apps.nccd.cdc.gov/statesystem/Default/Default.aspx </a:t>
            </a:r>
            <a:r>
              <a:rPr lang="en-US" sz="1050" dirty="0">
                <a:solidFill>
                  <a:srgbClr val="000000">
                    <a:lumMod val="95000"/>
                    <a:lumOff val="5000"/>
                  </a:srgbClr>
                </a:solidFill>
              </a:rPr>
              <a:t>. Washington, DC is included in states. </a:t>
            </a:r>
          </a:p>
          <a:p>
            <a:pPr lvl="0" eaLnBrk="0" hangingPunct="0">
              <a:lnSpc>
                <a:spcPct val="95000"/>
              </a:lnSpc>
            </a:pPr>
            <a:endParaRPr lang="en-US" sz="1200" dirty="0">
              <a:solidFill>
                <a:srgbClr val="000000">
                  <a:lumMod val="95000"/>
                  <a:lumOff val="5000"/>
                </a:srgbClr>
              </a:solidFill>
            </a:endParaRPr>
          </a:p>
          <a:p>
            <a:pPr lvl="0" eaLnBrk="0" hangingPunct="0">
              <a:lnSpc>
                <a:spcPct val="95000"/>
              </a:lnSpc>
            </a:pPr>
            <a:r>
              <a:rPr lang="en-US" sz="1200" dirty="0">
                <a:solidFill>
                  <a:srgbClr val="000000">
                    <a:lumMod val="95000"/>
                    <a:lumOff val="5000"/>
                  </a:srgbClr>
                </a:solidFill>
              </a:rPr>
              <a:t>HP2020 TU-13.1, 13.3, &amp; 13.4 Establish laws in States, District of Columbia, Territories, and Tribes on smoke-free indoor air that prohibit smoking in Private Worksites, Restaurants, and Bars.</a:t>
            </a:r>
          </a:p>
        </p:txBody>
      </p:sp>
      <p:sp>
        <p:nvSpPr>
          <p:cNvPr id="3" name="Title 2"/>
          <p:cNvSpPr>
            <a:spLocks noGrp="1"/>
          </p:cNvSpPr>
          <p:nvPr>
            <p:ph type="title"/>
          </p:nvPr>
        </p:nvSpPr>
        <p:spPr/>
        <p:txBody>
          <a:bodyPr/>
          <a:lstStyle/>
          <a:p>
            <a:pPr lvl="0" defTabSz="823913" eaLnBrk="1" hangingPunct="1">
              <a:lnSpc>
                <a:spcPct val="90000"/>
              </a:lnSpc>
              <a:defRPr/>
            </a:pPr>
            <a:r>
              <a:rPr lang="en-US" sz="2400" kern="1200" dirty="0">
                <a:ea typeface="ＭＳ Ｐゴシック" pitchFamily="34" charset="-128"/>
                <a:cs typeface="Arial" pitchFamily="34" charset="0"/>
              </a:rPr>
              <a:t>State Smoke-Free Air Laws </a:t>
            </a:r>
            <a:br>
              <a:rPr lang="en-US" sz="2400" kern="1200" dirty="0">
                <a:ea typeface="ＭＳ Ｐゴシック" pitchFamily="34" charset="-128"/>
                <a:cs typeface="Arial" pitchFamily="34" charset="0"/>
              </a:rPr>
            </a:br>
            <a:r>
              <a:rPr lang="en-US" sz="2400" i="1" kern="1200" dirty="0">
                <a:ea typeface="ＭＳ Ｐゴシック" pitchFamily="34" charset="-128"/>
                <a:cs typeface="Arial" pitchFamily="34" charset="0"/>
              </a:rPr>
              <a:t>Effective September 30, </a:t>
            </a:r>
            <a:r>
              <a:rPr lang="en-US" sz="2400" i="1" kern="1200" dirty="0" smtClean="0">
                <a:ea typeface="ＭＳ Ｐゴシック" pitchFamily="34" charset="-128"/>
                <a:cs typeface="Arial" pitchFamily="34" charset="0"/>
              </a:rPr>
              <a:t>2014</a:t>
            </a:r>
            <a:endParaRPr lang="en-US" dirty="0"/>
          </a:p>
        </p:txBody>
      </p:sp>
    </p:spTree>
    <p:extLst>
      <p:ext uri="{BB962C8B-B14F-4D97-AF65-F5344CB8AC3E}">
        <p14:creationId xmlns:p14="http://schemas.microsoft.com/office/powerpoint/2010/main" val="48919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799" y="1432716"/>
            <a:ext cx="7532914" cy="4449763"/>
          </a:xfrm>
        </p:spPr>
        <p:txBody>
          <a:bodyPr vert="horz" lIns="91440" tIns="45720" rIns="91440" bIns="45720" rtlCol="0">
            <a:normAutofit fontScale="92500"/>
          </a:bodyPr>
          <a:lstStyle/>
          <a:p>
            <a:pPr>
              <a:buClr>
                <a:srgbClr val="0070C0"/>
              </a:buClr>
              <a:buSzPct val="100000"/>
            </a:pPr>
            <a:r>
              <a:rPr lang="en-US" sz="2400" dirty="0" smtClean="0"/>
              <a:t>Despite considerable success in reducing exposure of nonsmokers to secondhand smoke; </a:t>
            </a:r>
            <a:r>
              <a:rPr lang="en-US" sz="2400" dirty="0"/>
              <a:t>h</a:t>
            </a:r>
            <a:r>
              <a:rPr lang="en-US" sz="2400" dirty="0" smtClean="0"/>
              <a:t>alf of the population remains unprotected by comprehensive smoke-free laws</a:t>
            </a:r>
          </a:p>
          <a:p>
            <a:pPr>
              <a:buClr>
                <a:srgbClr val="0070C0"/>
              </a:buClr>
              <a:buSzPct val="100000"/>
            </a:pPr>
            <a:r>
              <a:rPr lang="en-US" dirty="0" smtClean="0"/>
              <a:t>At least 250 public housing authorities have implemented 100%  smoke-free policies, including all those in Maine. *</a:t>
            </a:r>
            <a:endParaRPr lang="en-US" sz="2400" dirty="0" smtClean="0"/>
          </a:p>
          <a:p>
            <a:pPr>
              <a:buClr>
                <a:srgbClr val="0070C0"/>
              </a:buClr>
              <a:buSzPct val="100000"/>
            </a:pPr>
            <a:endParaRPr lang="en-US" sz="2400" b="1" dirty="0" smtClean="0"/>
          </a:p>
          <a:p>
            <a:pPr>
              <a:buClr>
                <a:srgbClr val="0070C0"/>
              </a:buClr>
              <a:buSzPct val="100000"/>
            </a:pPr>
            <a:endParaRPr lang="en-US" sz="2400" b="1" dirty="0"/>
          </a:p>
          <a:p>
            <a:pPr marL="0" indent="0">
              <a:buClr>
                <a:srgbClr val="0070C0"/>
              </a:buClr>
              <a:buSzPct val="100000"/>
              <a:buNone/>
            </a:pPr>
            <a:endParaRPr lang="en-US" sz="2400" b="1" dirty="0" smtClean="0"/>
          </a:p>
          <a:p>
            <a:pPr>
              <a:buClr>
                <a:srgbClr val="0070C0"/>
              </a:buClr>
              <a:buSzPct val="100000"/>
            </a:pPr>
            <a:r>
              <a:rPr lang="en-US" sz="2400" dirty="0" smtClean="0"/>
              <a:t>As of October 2014 there were 1,478 smoke-free campuses. About 976 (2/3rds) were fully tobacco free**</a:t>
            </a:r>
          </a:p>
        </p:txBody>
      </p:sp>
      <p:sp>
        <p:nvSpPr>
          <p:cNvPr id="4" name="Slide Number Placeholder 3"/>
          <p:cNvSpPr>
            <a:spLocks noGrp="1"/>
          </p:cNvSpPr>
          <p:nvPr>
            <p:ph type="sldNum" sz="quarter" idx="4294967295"/>
          </p:nvPr>
        </p:nvSpPr>
        <p:spPr>
          <a:xfrm>
            <a:off x="8610600" y="6400801"/>
            <a:ext cx="533400" cy="457200"/>
          </a:xfrm>
          <a:prstGeom prst="rect">
            <a:avLst/>
          </a:prstGeom>
        </p:spPr>
        <p:txBody>
          <a:bodyPr/>
          <a:lstStyle/>
          <a:p>
            <a:fld id="{C88FAF9D-AF5A-496A-B0B6-E10018E45057}" type="slidenum">
              <a:rPr lang="en-US" smtClean="0"/>
              <a:pPr/>
              <a:t>58</a:t>
            </a:fld>
            <a:endParaRPr lang="en-US" dirty="0"/>
          </a:p>
        </p:txBody>
      </p:sp>
      <p:pic>
        <p:nvPicPr>
          <p:cNvPr id="8" name="Picture 7" descr="Image of a high-rise building with multi-unit housing. Multi-unit housing resident are susceptible to secondhand smoke exposure through ventilation systems and windows. Secondhand smoke exposure in public or subsidized housing is especially concerning because a large number of the residents are particularly vulnerable to secondhand smoke, including children, the elderly, and the disabled." title="Exposure in Multi-unit Housing and on Campu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896" y="3429000"/>
            <a:ext cx="2282858" cy="1517429"/>
          </a:xfrm>
          <a:prstGeom prst="rect">
            <a:avLst/>
          </a:prstGeom>
        </p:spPr>
      </p:pic>
      <p:pic>
        <p:nvPicPr>
          <p:cNvPr id="6" name="Picture 5" descr="Sign indicating that the facility is 100% smoke free. The universal symbol for “No Smoking” is included below the text." title="Exposure in Multi-unit Housing and on Campu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5891" y="3657598"/>
            <a:ext cx="838200" cy="807067"/>
          </a:xfrm>
          <a:prstGeom prst="rect">
            <a:avLst/>
          </a:prstGeom>
        </p:spPr>
      </p:pic>
      <p:sp>
        <p:nvSpPr>
          <p:cNvPr id="5" name="TextBox 4"/>
          <p:cNvSpPr txBox="1"/>
          <p:nvPr/>
        </p:nvSpPr>
        <p:spPr>
          <a:xfrm>
            <a:off x="1447799" y="5825888"/>
            <a:ext cx="6340093" cy="830997"/>
          </a:xfrm>
          <a:prstGeom prst="rect">
            <a:avLst/>
          </a:prstGeom>
          <a:noFill/>
        </p:spPr>
        <p:txBody>
          <a:bodyPr wrap="square" rtlCol="0">
            <a:spAutoFit/>
          </a:bodyPr>
          <a:lstStyle/>
          <a:p>
            <a:r>
              <a:rPr lang="en-US" sz="1000" dirty="0" smtClean="0"/>
              <a:t>Sources:  </a:t>
            </a:r>
          </a:p>
          <a:p>
            <a:r>
              <a:rPr lang="en-US" sz="1000" dirty="0" smtClean="0"/>
              <a:t>*Americans for Nonsmokers’ Rights  (ANR) </a:t>
            </a:r>
          </a:p>
          <a:p>
            <a:r>
              <a:rPr lang="en-US" sz="1000" dirty="0" smtClean="0"/>
              <a:t>**Tobacco Free College Campus Initiative</a:t>
            </a:r>
          </a:p>
          <a:p>
            <a:endParaRPr lang="en-US" dirty="0"/>
          </a:p>
        </p:txBody>
      </p:sp>
      <p:sp>
        <p:nvSpPr>
          <p:cNvPr id="2" name="Title 1"/>
          <p:cNvSpPr>
            <a:spLocks noGrp="1"/>
          </p:cNvSpPr>
          <p:nvPr>
            <p:ph type="title"/>
          </p:nvPr>
        </p:nvSpPr>
        <p:spPr/>
        <p:txBody>
          <a:bodyPr>
            <a:normAutofit/>
          </a:bodyPr>
          <a:lstStyle/>
          <a:p>
            <a:r>
              <a:rPr lang="en-US" sz="2800" b="1" dirty="0" smtClean="0"/>
              <a:t>Exposure in Multi-unit Housing and on Campus </a:t>
            </a:r>
            <a:endParaRPr lang="en-US" sz="2800" b="1" dirty="0"/>
          </a:p>
        </p:txBody>
      </p:sp>
    </p:spTree>
    <p:extLst>
      <p:ext uri="{BB962C8B-B14F-4D97-AF65-F5344CB8AC3E}">
        <p14:creationId xmlns:p14="http://schemas.microsoft.com/office/powerpoint/2010/main" val="1306893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9" name="Group 2" descr="This is the state of Florida a map of the United States.  The  map depicts States with Smoke-Free Air Laws effective September 30, 2014." title="States with Smoke-Free Air Laws"/>
          <p:cNvGrpSpPr>
            <a:grpSpLocks/>
          </p:cNvGrpSpPr>
          <p:nvPr/>
        </p:nvGrpSpPr>
        <p:grpSpPr bwMode="auto">
          <a:xfrm>
            <a:off x="5434013" y="4576762"/>
            <a:ext cx="1184275" cy="1008063"/>
            <a:chOff x="3893" y="3326"/>
            <a:chExt cx="820" cy="697"/>
          </a:xfrm>
        </p:grpSpPr>
        <p:sp>
          <p:nvSpPr>
            <p:cNvPr id="14496" name="Freeform 3"/>
            <p:cNvSpPr>
              <a:spLocks/>
            </p:cNvSpPr>
            <p:nvPr/>
          </p:nvSpPr>
          <p:spPr bwMode="auto">
            <a:xfrm>
              <a:off x="3893" y="3326"/>
              <a:ext cx="820" cy="621"/>
            </a:xfrm>
            <a:custGeom>
              <a:avLst/>
              <a:gdLst>
                <a:gd name="T0" fmla="*/ 2 w 820"/>
                <a:gd name="T1" fmla="*/ 40 h 621"/>
                <a:gd name="T2" fmla="*/ 24 w 820"/>
                <a:gd name="T3" fmla="*/ 81 h 621"/>
                <a:gd name="T4" fmla="*/ 26 w 820"/>
                <a:gd name="T5" fmla="*/ 103 h 621"/>
                <a:gd name="T6" fmla="*/ 36 w 820"/>
                <a:gd name="T7" fmla="*/ 111 h 621"/>
                <a:gd name="T8" fmla="*/ 45 w 820"/>
                <a:gd name="T9" fmla="*/ 88 h 621"/>
                <a:gd name="T10" fmla="*/ 61 w 820"/>
                <a:gd name="T11" fmla="*/ 84 h 621"/>
                <a:gd name="T12" fmla="*/ 49 w 820"/>
                <a:gd name="T13" fmla="*/ 108 h 621"/>
                <a:gd name="T14" fmla="*/ 113 w 820"/>
                <a:gd name="T15" fmla="*/ 85 h 621"/>
                <a:gd name="T16" fmla="*/ 140 w 820"/>
                <a:gd name="T17" fmla="*/ 84 h 621"/>
                <a:gd name="T18" fmla="*/ 113 w 820"/>
                <a:gd name="T19" fmla="*/ 95 h 621"/>
                <a:gd name="T20" fmla="*/ 166 w 820"/>
                <a:gd name="T21" fmla="*/ 108 h 621"/>
                <a:gd name="T22" fmla="*/ 184 w 820"/>
                <a:gd name="T23" fmla="*/ 102 h 621"/>
                <a:gd name="T24" fmla="*/ 214 w 820"/>
                <a:gd name="T25" fmla="*/ 119 h 621"/>
                <a:gd name="T26" fmla="*/ 226 w 820"/>
                <a:gd name="T27" fmla="*/ 139 h 621"/>
                <a:gd name="T28" fmla="*/ 236 w 820"/>
                <a:gd name="T29" fmla="*/ 165 h 621"/>
                <a:gd name="T30" fmla="*/ 231 w 820"/>
                <a:gd name="T31" fmla="*/ 171 h 621"/>
                <a:gd name="T32" fmla="*/ 268 w 820"/>
                <a:gd name="T33" fmla="*/ 160 h 621"/>
                <a:gd name="T34" fmla="*/ 281 w 820"/>
                <a:gd name="T35" fmla="*/ 157 h 621"/>
                <a:gd name="T36" fmla="*/ 330 w 820"/>
                <a:gd name="T37" fmla="*/ 134 h 621"/>
                <a:gd name="T38" fmla="*/ 336 w 820"/>
                <a:gd name="T39" fmla="*/ 109 h 621"/>
                <a:gd name="T40" fmla="*/ 394 w 820"/>
                <a:gd name="T41" fmla="*/ 122 h 621"/>
                <a:gd name="T42" fmla="*/ 427 w 820"/>
                <a:gd name="T43" fmla="*/ 149 h 621"/>
                <a:gd name="T44" fmla="*/ 450 w 820"/>
                <a:gd name="T45" fmla="*/ 175 h 621"/>
                <a:gd name="T46" fmla="*/ 468 w 820"/>
                <a:gd name="T47" fmla="*/ 196 h 621"/>
                <a:gd name="T48" fmla="*/ 504 w 820"/>
                <a:gd name="T49" fmla="*/ 214 h 621"/>
                <a:gd name="T50" fmla="*/ 510 w 820"/>
                <a:gd name="T51" fmla="*/ 309 h 621"/>
                <a:gd name="T52" fmla="*/ 528 w 820"/>
                <a:gd name="T53" fmla="*/ 358 h 621"/>
                <a:gd name="T54" fmla="*/ 520 w 820"/>
                <a:gd name="T55" fmla="*/ 334 h 621"/>
                <a:gd name="T56" fmla="*/ 527 w 820"/>
                <a:gd name="T57" fmla="*/ 326 h 621"/>
                <a:gd name="T58" fmla="*/ 542 w 820"/>
                <a:gd name="T59" fmla="*/ 341 h 621"/>
                <a:gd name="T60" fmla="*/ 556 w 820"/>
                <a:gd name="T61" fmla="*/ 340 h 621"/>
                <a:gd name="T62" fmla="*/ 533 w 820"/>
                <a:gd name="T63" fmla="*/ 387 h 621"/>
                <a:gd name="T64" fmla="*/ 559 w 820"/>
                <a:gd name="T65" fmla="*/ 425 h 621"/>
                <a:gd name="T66" fmla="*/ 583 w 820"/>
                <a:gd name="T67" fmla="*/ 452 h 621"/>
                <a:gd name="T68" fmla="*/ 582 w 820"/>
                <a:gd name="T69" fmla="*/ 434 h 621"/>
                <a:gd name="T70" fmla="*/ 605 w 820"/>
                <a:gd name="T71" fmla="*/ 433 h 621"/>
                <a:gd name="T72" fmla="*/ 604 w 820"/>
                <a:gd name="T73" fmla="*/ 457 h 621"/>
                <a:gd name="T74" fmla="*/ 629 w 820"/>
                <a:gd name="T75" fmla="*/ 487 h 621"/>
                <a:gd name="T76" fmla="*/ 651 w 820"/>
                <a:gd name="T77" fmla="*/ 544 h 621"/>
                <a:gd name="T78" fmla="*/ 691 w 820"/>
                <a:gd name="T79" fmla="*/ 554 h 621"/>
                <a:gd name="T80" fmla="*/ 746 w 820"/>
                <a:gd name="T81" fmla="*/ 599 h 621"/>
                <a:gd name="T82" fmla="*/ 741 w 820"/>
                <a:gd name="T83" fmla="*/ 612 h 621"/>
                <a:gd name="T84" fmla="*/ 728 w 820"/>
                <a:gd name="T85" fmla="*/ 620 h 621"/>
                <a:gd name="T86" fmla="*/ 771 w 820"/>
                <a:gd name="T87" fmla="*/ 614 h 621"/>
                <a:gd name="T88" fmla="*/ 797 w 820"/>
                <a:gd name="T89" fmla="*/ 602 h 621"/>
                <a:gd name="T90" fmla="*/ 803 w 820"/>
                <a:gd name="T91" fmla="*/ 559 h 621"/>
                <a:gd name="T92" fmla="*/ 819 w 820"/>
                <a:gd name="T93" fmla="*/ 534 h 621"/>
                <a:gd name="T94" fmla="*/ 803 w 820"/>
                <a:gd name="T95" fmla="*/ 405 h 621"/>
                <a:gd name="T96" fmla="*/ 693 w 820"/>
                <a:gd name="T97" fmla="*/ 213 h 621"/>
                <a:gd name="T98" fmla="*/ 645 w 820"/>
                <a:gd name="T99" fmla="*/ 121 h 621"/>
                <a:gd name="T100" fmla="*/ 603 w 820"/>
                <a:gd name="T101" fmla="*/ 8 h 621"/>
                <a:gd name="T102" fmla="*/ 554 w 820"/>
                <a:gd name="T103" fmla="*/ 0 h 621"/>
                <a:gd name="T104" fmla="*/ 550 w 820"/>
                <a:gd name="T105" fmla="*/ 53 h 621"/>
                <a:gd name="T106" fmla="*/ 531 w 820"/>
                <a:gd name="T107" fmla="*/ 32 h 621"/>
                <a:gd name="T108" fmla="*/ 253 w 820"/>
                <a:gd name="T109" fmla="*/ 18 h 621"/>
                <a:gd name="T110" fmla="*/ 2 w 820"/>
                <a:gd name="T111" fmla="*/ 40 h 62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20"/>
                <a:gd name="T169" fmla="*/ 0 h 621"/>
                <a:gd name="T170" fmla="*/ 820 w 820"/>
                <a:gd name="T171" fmla="*/ 621 h 62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20" h="621">
                  <a:moveTo>
                    <a:pt x="2" y="40"/>
                  </a:moveTo>
                  <a:lnTo>
                    <a:pt x="2" y="40"/>
                  </a:lnTo>
                  <a:lnTo>
                    <a:pt x="0" y="58"/>
                  </a:lnTo>
                  <a:lnTo>
                    <a:pt x="24" y="81"/>
                  </a:lnTo>
                  <a:lnTo>
                    <a:pt x="19" y="94"/>
                  </a:lnTo>
                  <a:lnTo>
                    <a:pt x="26" y="103"/>
                  </a:lnTo>
                  <a:lnTo>
                    <a:pt x="17" y="118"/>
                  </a:lnTo>
                  <a:lnTo>
                    <a:pt x="36" y="111"/>
                  </a:lnTo>
                  <a:lnTo>
                    <a:pt x="45" y="99"/>
                  </a:lnTo>
                  <a:lnTo>
                    <a:pt x="45" y="88"/>
                  </a:lnTo>
                  <a:lnTo>
                    <a:pt x="54" y="95"/>
                  </a:lnTo>
                  <a:lnTo>
                    <a:pt x="61" y="84"/>
                  </a:lnTo>
                  <a:lnTo>
                    <a:pt x="68" y="94"/>
                  </a:lnTo>
                  <a:lnTo>
                    <a:pt x="49" y="108"/>
                  </a:lnTo>
                  <a:lnTo>
                    <a:pt x="102" y="96"/>
                  </a:lnTo>
                  <a:lnTo>
                    <a:pt x="113" y="85"/>
                  </a:lnTo>
                  <a:lnTo>
                    <a:pt x="120" y="90"/>
                  </a:lnTo>
                  <a:lnTo>
                    <a:pt x="140" y="84"/>
                  </a:lnTo>
                  <a:lnTo>
                    <a:pt x="150" y="91"/>
                  </a:lnTo>
                  <a:lnTo>
                    <a:pt x="113" y="95"/>
                  </a:lnTo>
                  <a:lnTo>
                    <a:pt x="125" y="98"/>
                  </a:lnTo>
                  <a:lnTo>
                    <a:pt x="166" y="108"/>
                  </a:lnTo>
                  <a:lnTo>
                    <a:pt x="190" y="121"/>
                  </a:lnTo>
                  <a:lnTo>
                    <a:pt x="184" y="102"/>
                  </a:lnTo>
                  <a:lnTo>
                    <a:pt x="195" y="117"/>
                  </a:lnTo>
                  <a:lnTo>
                    <a:pt x="214" y="119"/>
                  </a:lnTo>
                  <a:lnTo>
                    <a:pt x="198" y="124"/>
                  </a:lnTo>
                  <a:lnTo>
                    <a:pt x="226" y="139"/>
                  </a:lnTo>
                  <a:lnTo>
                    <a:pt x="237" y="152"/>
                  </a:lnTo>
                  <a:lnTo>
                    <a:pt x="236" y="165"/>
                  </a:lnTo>
                  <a:lnTo>
                    <a:pt x="224" y="148"/>
                  </a:lnTo>
                  <a:lnTo>
                    <a:pt x="231" y="171"/>
                  </a:lnTo>
                  <a:lnTo>
                    <a:pt x="253" y="161"/>
                  </a:lnTo>
                  <a:lnTo>
                    <a:pt x="268" y="160"/>
                  </a:lnTo>
                  <a:lnTo>
                    <a:pt x="277" y="151"/>
                  </a:lnTo>
                  <a:lnTo>
                    <a:pt x="281" y="157"/>
                  </a:lnTo>
                  <a:lnTo>
                    <a:pt x="310" y="135"/>
                  </a:lnTo>
                  <a:lnTo>
                    <a:pt x="330" y="134"/>
                  </a:lnTo>
                  <a:lnTo>
                    <a:pt x="323" y="126"/>
                  </a:lnTo>
                  <a:lnTo>
                    <a:pt x="336" y="109"/>
                  </a:lnTo>
                  <a:lnTo>
                    <a:pt x="364" y="108"/>
                  </a:lnTo>
                  <a:lnTo>
                    <a:pt x="394" y="122"/>
                  </a:lnTo>
                  <a:lnTo>
                    <a:pt x="413" y="144"/>
                  </a:lnTo>
                  <a:lnTo>
                    <a:pt x="427" y="149"/>
                  </a:lnTo>
                  <a:lnTo>
                    <a:pt x="430" y="165"/>
                  </a:lnTo>
                  <a:lnTo>
                    <a:pt x="450" y="175"/>
                  </a:lnTo>
                  <a:lnTo>
                    <a:pt x="458" y="186"/>
                  </a:lnTo>
                  <a:lnTo>
                    <a:pt x="468" y="196"/>
                  </a:lnTo>
                  <a:lnTo>
                    <a:pt x="494" y="197"/>
                  </a:lnTo>
                  <a:lnTo>
                    <a:pt x="504" y="214"/>
                  </a:lnTo>
                  <a:lnTo>
                    <a:pt x="518" y="248"/>
                  </a:lnTo>
                  <a:lnTo>
                    <a:pt x="510" y="309"/>
                  </a:lnTo>
                  <a:lnTo>
                    <a:pt x="512" y="346"/>
                  </a:lnTo>
                  <a:lnTo>
                    <a:pt x="528" y="358"/>
                  </a:lnTo>
                  <a:lnTo>
                    <a:pt x="531" y="340"/>
                  </a:lnTo>
                  <a:lnTo>
                    <a:pt x="520" y="334"/>
                  </a:lnTo>
                  <a:lnTo>
                    <a:pt x="522" y="322"/>
                  </a:lnTo>
                  <a:lnTo>
                    <a:pt x="527" y="326"/>
                  </a:lnTo>
                  <a:lnTo>
                    <a:pt x="538" y="329"/>
                  </a:lnTo>
                  <a:lnTo>
                    <a:pt x="542" y="341"/>
                  </a:lnTo>
                  <a:lnTo>
                    <a:pt x="549" y="328"/>
                  </a:lnTo>
                  <a:lnTo>
                    <a:pt x="556" y="340"/>
                  </a:lnTo>
                  <a:lnTo>
                    <a:pt x="534" y="379"/>
                  </a:lnTo>
                  <a:lnTo>
                    <a:pt x="533" y="387"/>
                  </a:lnTo>
                  <a:lnTo>
                    <a:pt x="546" y="393"/>
                  </a:lnTo>
                  <a:lnTo>
                    <a:pt x="559" y="425"/>
                  </a:lnTo>
                  <a:lnTo>
                    <a:pt x="574" y="441"/>
                  </a:lnTo>
                  <a:lnTo>
                    <a:pt x="583" y="452"/>
                  </a:lnTo>
                  <a:lnTo>
                    <a:pt x="595" y="452"/>
                  </a:lnTo>
                  <a:lnTo>
                    <a:pt x="582" y="434"/>
                  </a:lnTo>
                  <a:lnTo>
                    <a:pt x="592" y="437"/>
                  </a:lnTo>
                  <a:lnTo>
                    <a:pt x="605" y="433"/>
                  </a:lnTo>
                  <a:lnTo>
                    <a:pt x="599" y="441"/>
                  </a:lnTo>
                  <a:lnTo>
                    <a:pt x="604" y="457"/>
                  </a:lnTo>
                  <a:lnTo>
                    <a:pt x="609" y="479"/>
                  </a:lnTo>
                  <a:lnTo>
                    <a:pt x="629" y="487"/>
                  </a:lnTo>
                  <a:lnTo>
                    <a:pt x="633" y="502"/>
                  </a:lnTo>
                  <a:lnTo>
                    <a:pt x="651" y="544"/>
                  </a:lnTo>
                  <a:lnTo>
                    <a:pt x="673" y="544"/>
                  </a:lnTo>
                  <a:lnTo>
                    <a:pt x="691" y="554"/>
                  </a:lnTo>
                  <a:lnTo>
                    <a:pt x="721" y="595"/>
                  </a:lnTo>
                  <a:lnTo>
                    <a:pt x="746" y="599"/>
                  </a:lnTo>
                  <a:lnTo>
                    <a:pt x="746" y="608"/>
                  </a:lnTo>
                  <a:lnTo>
                    <a:pt x="741" y="612"/>
                  </a:lnTo>
                  <a:lnTo>
                    <a:pt x="721" y="603"/>
                  </a:lnTo>
                  <a:lnTo>
                    <a:pt x="728" y="620"/>
                  </a:lnTo>
                  <a:lnTo>
                    <a:pt x="751" y="614"/>
                  </a:lnTo>
                  <a:lnTo>
                    <a:pt x="771" y="614"/>
                  </a:lnTo>
                  <a:lnTo>
                    <a:pt x="780" y="603"/>
                  </a:lnTo>
                  <a:lnTo>
                    <a:pt x="797" y="602"/>
                  </a:lnTo>
                  <a:lnTo>
                    <a:pt x="807" y="584"/>
                  </a:lnTo>
                  <a:lnTo>
                    <a:pt x="803" y="559"/>
                  </a:lnTo>
                  <a:lnTo>
                    <a:pt x="812" y="531"/>
                  </a:lnTo>
                  <a:lnTo>
                    <a:pt x="819" y="534"/>
                  </a:lnTo>
                  <a:lnTo>
                    <a:pt x="812" y="434"/>
                  </a:lnTo>
                  <a:lnTo>
                    <a:pt x="803" y="405"/>
                  </a:lnTo>
                  <a:lnTo>
                    <a:pt x="715" y="260"/>
                  </a:lnTo>
                  <a:lnTo>
                    <a:pt x="693" y="213"/>
                  </a:lnTo>
                  <a:lnTo>
                    <a:pt x="703" y="213"/>
                  </a:lnTo>
                  <a:lnTo>
                    <a:pt x="645" y="121"/>
                  </a:lnTo>
                  <a:lnTo>
                    <a:pt x="605" y="26"/>
                  </a:lnTo>
                  <a:lnTo>
                    <a:pt x="603" y="8"/>
                  </a:lnTo>
                  <a:lnTo>
                    <a:pt x="592" y="6"/>
                  </a:lnTo>
                  <a:lnTo>
                    <a:pt x="554" y="0"/>
                  </a:lnTo>
                  <a:lnTo>
                    <a:pt x="543" y="11"/>
                  </a:lnTo>
                  <a:lnTo>
                    <a:pt x="550" y="53"/>
                  </a:lnTo>
                  <a:lnTo>
                    <a:pt x="534" y="52"/>
                  </a:lnTo>
                  <a:lnTo>
                    <a:pt x="531" y="32"/>
                  </a:lnTo>
                  <a:lnTo>
                    <a:pt x="271" y="48"/>
                  </a:lnTo>
                  <a:lnTo>
                    <a:pt x="253" y="18"/>
                  </a:lnTo>
                  <a:lnTo>
                    <a:pt x="2" y="40"/>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497" name="Freeform 4"/>
            <p:cNvSpPr>
              <a:spLocks/>
            </p:cNvSpPr>
            <p:nvPr/>
          </p:nvSpPr>
          <p:spPr bwMode="auto">
            <a:xfrm>
              <a:off x="4570" y="3994"/>
              <a:ext cx="43" cy="29"/>
            </a:xfrm>
            <a:custGeom>
              <a:avLst/>
              <a:gdLst>
                <a:gd name="T0" fmla="*/ 0 w 43"/>
                <a:gd name="T1" fmla="*/ 28 h 29"/>
                <a:gd name="T2" fmla="*/ 0 w 43"/>
                <a:gd name="T3" fmla="*/ 28 h 29"/>
                <a:gd name="T4" fmla="*/ 3 w 43"/>
                <a:gd name="T5" fmla="*/ 12 h 29"/>
                <a:gd name="T6" fmla="*/ 16 w 43"/>
                <a:gd name="T7" fmla="*/ 10 h 29"/>
                <a:gd name="T8" fmla="*/ 19 w 43"/>
                <a:gd name="T9" fmla="*/ 0 h 29"/>
                <a:gd name="T10" fmla="*/ 42 w 43"/>
                <a:gd name="T11" fmla="*/ 11 h 29"/>
                <a:gd name="T12" fmla="*/ 19 w 43"/>
                <a:gd name="T13" fmla="*/ 19 h 29"/>
                <a:gd name="T14" fmla="*/ 8 w 43"/>
                <a:gd name="T15" fmla="*/ 15 h 29"/>
                <a:gd name="T16" fmla="*/ 11 w 43"/>
                <a:gd name="T17" fmla="*/ 22 h 29"/>
                <a:gd name="T18" fmla="*/ 0 w 43"/>
                <a:gd name="T19" fmla="*/ 28 h 29"/>
                <a:gd name="T20" fmla="*/ 0 w 43"/>
                <a:gd name="T21" fmla="*/ 28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
                <a:gd name="T34" fmla="*/ 0 h 29"/>
                <a:gd name="T35" fmla="*/ 43 w 43"/>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 h="29">
                  <a:moveTo>
                    <a:pt x="0" y="28"/>
                  </a:moveTo>
                  <a:lnTo>
                    <a:pt x="0" y="28"/>
                  </a:lnTo>
                  <a:lnTo>
                    <a:pt x="3" y="12"/>
                  </a:lnTo>
                  <a:lnTo>
                    <a:pt x="16" y="10"/>
                  </a:lnTo>
                  <a:lnTo>
                    <a:pt x="19" y="0"/>
                  </a:lnTo>
                  <a:lnTo>
                    <a:pt x="42" y="11"/>
                  </a:lnTo>
                  <a:lnTo>
                    <a:pt x="19" y="19"/>
                  </a:lnTo>
                  <a:lnTo>
                    <a:pt x="8" y="15"/>
                  </a:lnTo>
                  <a:lnTo>
                    <a:pt x="11" y="22"/>
                  </a:lnTo>
                  <a:lnTo>
                    <a:pt x="0" y="28"/>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498" name="Freeform 5"/>
            <p:cNvSpPr>
              <a:spLocks/>
            </p:cNvSpPr>
            <p:nvPr/>
          </p:nvSpPr>
          <p:spPr bwMode="auto">
            <a:xfrm>
              <a:off x="4628" y="3976"/>
              <a:ext cx="35" cy="24"/>
            </a:xfrm>
            <a:custGeom>
              <a:avLst/>
              <a:gdLst>
                <a:gd name="T0" fmla="*/ 0 w 35"/>
                <a:gd name="T1" fmla="*/ 21 h 24"/>
                <a:gd name="T2" fmla="*/ 0 w 35"/>
                <a:gd name="T3" fmla="*/ 21 h 24"/>
                <a:gd name="T4" fmla="*/ 6 w 35"/>
                <a:gd name="T5" fmla="*/ 23 h 24"/>
                <a:gd name="T6" fmla="*/ 34 w 35"/>
                <a:gd name="T7" fmla="*/ 0 h 24"/>
                <a:gd name="T8" fmla="*/ 9 w 35"/>
                <a:gd name="T9" fmla="*/ 16 h 24"/>
                <a:gd name="T10" fmla="*/ 0 w 35"/>
                <a:gd name="T11" fmla="*/ 21 h 24"/>
                <a:gd name="T12" fmla="*/ 0 w 35"/>
                <a:gd name="T13" fmla="*/ 21 h 24"/>
                <a:gd name="T14" fmla="*/ 0 60000 65536"/>
                <a:gd name="T15" fmla="*/ 0 60000 65536"/>
                <a:gd name="T16" fmla="*/ 0 60000 65536"/>
                <a:gd name="T17" fmla="*/ 0 60000 65536"/>
                <a:gd name="T18" fmla="*/ 0 60000 65536"/>
                <a:gd name="T19" fmla="*/ 0 60000 65536"/>
                <a:gd name="T20" fmla="*/ 0 60000 65536"/>
                <a:gd name="T21" fmla="*/ 0 w 35"/>
                <a:gd name="T22" fmla="*/ 0 h 24"/>
                <a:gd name="T23" fmla="*/ 35 w 35"/>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 h="24">
                  <a:moveTo>
                    <a:pt x="0" y="21"/>
                  </a:moveTo>
                  <a:lnTo>
                    <a:pt x="0" y="21"/>
                  </a:lnTo>
                  <a:lnTo>
                    <a:pt x="6" y="23"/>
                  </a:lnTo>
                  <a:lnTo>
                    <a:pt x="34" y="0"/>
                  </a:lnTo>
                  <a:lnTo>
                    <a:pt x="9" y="16"/>
                  </a:lnTo>
                  <a:lnTo>
                    <a:pt x="0" y="21"/>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499" name="Freeform 6"/>
            <p:cNvSpPr>
              <a:spLocks/>
            </p:cNvSpPr>
            <p:nvPr/>
          </p:nvSpPr>
          <p:spPr bwMode="auto">
            <a:xfrm>
              <a:off x="4686" y="3912"/>
              <a:ext cx="22" cy="44"/>
            </a:xfrm>
            <a:custGeom>
              <a:avLst/>
              <a:gdLst>
                <a:gd name="T0" fmla="*/ 0 w 23"/>
                <a:gd name="T1" fmla="*/ 43 h 44"/>
                <a:gd name="T2" fmla="*/ 0 w 23"/>
                <a:gd name="T3" fmla="*/ 43 h 44"/>
                <a:gd name="T4" fmla="*/ 11 w 23"/>
                <a:gd name="T5" fmla="*/ 29 h 44"/>
                <a:gd name="T6" fmla="*/ 22 w 23"/>
                <a:gd name="T7" fmla="*/ 0 h 44"/>
                <a:gd name="T8" fmla="*/ 16 w 23"/>
                <a:gd name="T9" fmla="*/ 13 h 44"/>
                <a:gd name="T10" fmla="*/ 0 w 23"/>
                <a:gd name="T11" fmla="*/ 43 h 44"/>
                <a:gd name="T12" fmla="*/ 0 w 23"/>
                <a:gd name="T13" fmla="*/ 43 h 44"/>
                <a:gd name="T14" fmla="*/ 0 60000 65536"/>
                <a:gd name="T15" fmla="*/ 0 60000 65536"/>
                <a:gd name="T16" fmla="*/ 0 60000 65536"/>
                <a:gd name="T17" fmla="*/ 0 60000 65536"/>
                <a:gd name="T18" fmla="*/ 0 60000 65536"/>
                <a:gd name="T19" fmla="*/ 0 60000 65536"/>
                <a:gd name="T20" fmla="*/ 0 60000 65536"/>
                <a:gd name="T21" fmla="*/ 0 w 23"/>
                <a:gd name="T22" fmla="*/ 0 h 44"/>
                <a:gd name="T23" fmla="*/ 23 w 23"/>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44">
                  <a:moveTo>
                    <a:pt x="0" y="43"/>
                  </a:moveTo>
                  <a:lnTo>
                    <a:pt x="0" y="43"/>
                  </a:lnTo>
                  <a:lnTo>
                    <a:pt x="11" y="29"/>
                  </a:lnTo>
                  <a:lnTo>
                    <a:pt x="22" y="0"/>
                  </a:lnTo>
                  <a:lnTo>
                    <a:pt x="16" y="13"/>
                  </a:lnTo>
                  <a:lnTo>
                    <a:pt x="0" y="43"/>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grpSp>
      <p:grpSp>
        <p:nvGrpSpPr>
          <p:cNvPr id="24580" name="Group 26" descr="This is the state of Alaska on a map of the United States.  The data in this map represents State Cigarette Excise Tax Rates that were effective September 30, 2014." title="State Cigarette Excise Tax Rates"/>
          <p:cNvGrpSpPr>
            <a:grpSpLocks/>
          </p:cNvGrpSpPr>
          <p:nvPr/>
        </p:nvGrpSpPr>
        <p:grpSpPr bwMode="auto">
          <a:xfrm>
            <a:off x="1209675" y="4427537"/>
            <a:ext cx="1449388" cy="1085850"/>
            <a:chOff x="849" y="3220"/>
            <a:chExt cx="1041" cy="749"/>
          </a:xfrm>
        </p:grpSpPr>
        <p:sp>
          <p:nvSpPr>
            <p:cNvPr id="14488" name="Freeform 27"/>
            <p:cNvSpPr>
              <a:spLocks/>
            </p:cNvSpPr>
            <p:nvPr/>
          </p:nvSpPr>
          <p:spPr bwMode="auto">
            <a:xfrm>
              <a:off x="849" y="3946"/>
              <a:ext cx="44" cy="23"/>
            </a:xfrm>
            <a:custGeom>
              <a:avLst/>
              <a:gdLst>
                <a:gd name="T0" fmla="*/ 0 w 45"/>
                <a:gd name="T1" fmla="*/ 22 h 23"/>
                <a:gd name="T2" fmla="*/ 0 w 45"/>
                <a:gd name="T3" fmla="*/ 22 h 23"/>
                <a:gd name="T4" fmla="*/ 11 w 45"/>
                <a:gd name="T5" fmla="*/ 11 h 23"/>
                <a:gd name="T6" fmla="*/ 42 w 45"/>
                <a:gd name="T7" fmla="*/ 0 h 23"/>
                <a:gd name="T8" fmla="*/ 44 w 45"/>
                <a:gd name="T9" fmla="*/ 4 h 23"/>
                <a:gd name="T10" fmla="*/ 0 w 45"/>
                <a:gd name="T11" fmla="*/ 22 h 23"/>
                <a:gd name="T12" fmla="*/ 0 w 45"/>
                <a:gd name="T13" fmla="*/ 22 h 23"/>
                <a:gd name="T14" fmla="*/ 0 60000 65536"/>
                <a:gd name="T15" fmla="*/ 0 60000 65536"/>
                <a:gd name="T16" fmla="*/ 0 60000 65536"/>
                <a:gd name="T17" fmla="*/ 0 60000 65536"/>
                <a:gd name="T18" fmla="*/ 0 60000 65536"/>
                <a:gd name="T19" fmla="*/ 0 60000 65536"/>
                <a:gd name="T20" fmla="*/ 0 60000 65536"/>
                <a:gd name="T21" fmla="*/ 0 w 45"/>
                <a:gd name="T22" fmla="*/ 0 h 23"/>
                <a:gd name="T23" fmla="*/ 45 w 45"/>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 h="23">
                  <a:moveTo>
                    <a:pt x="0" y="22"/>
                  </a:moveTo>
                  <a:lnTo>
                    <a:pt x="0" y="22"/>
                  </a:lnTo>
                  <a:lnTo>
                    <a:pt x="11" y="11"/>
                  </a:lnTo>
                  <a:lnTo>
                    <a:pt x="42" y="0"/>
                  </a:lnTo>
                  <a:lnTo>
                    <a:pt x="44" y="4"/>
                  </a:lnTo>
                  <a:lnTo>
                    <a:pt x="0" y="22"/>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89" name="Freeform 28"/>
            <p:cNvSpPr>
              <a:spLocks/>
            </p:cNvSpPr>
            <p:nvPr/>
          </p:nvSpPr>
          <p:spPr bwMode="auto">
            <a:xfrm>
              <a:off x="914" y="3936"/>
              <a:ext cx="26" cy="19"/>
            </a:xfrm>
            <a:custGeom>
              <a:avLst/>
              <a:gdLst>
                <a:gd name="T0" fmla="*/ 0 w 26"/>
                <a:gd name="T1" fmla="*/ 18 h 19"/>
                <a:gd name="T2" fmla="*/ 0 w 26"/>
                <a:gd name="T3" fmla="*/ 18 h 19"/>
                <a:gd name="T4" fmla="*/ 5 w 26"/>
                <a:gd name="T5" fmla="*/ 0 h 19"/>
                <a:gd name="T6" fmla="*/ 25 w 26"/>
                <a:gd name="T7" fmla="*/ 4 h 19"/>
                <a:gd name="T8" fmla="*/ 23 w 26"/>
                <a:gd name="T9" fmla="*/ 14 h 19"/>
                <a:gd name="T10" fmla="*/ 0 w 26"/>
                <a:gd name="T11" fmla="*/ 18 h 19"/>
                <a:gd name="T12" fmla="*/ 0 w 26"/>
                <a:gd name="T13" fmla="*/ 18 h 19"/>
                <a:gd name="T14" fmla="*/ 0 60000 65536"/>
                <a:gd name="T15" fmla="*/ 0 60000 65536"/>
                <a:gd name="T16" fmla="*/ 0 60000 65536"/>
                <a:gd name="T17" fmla="*/ 0 60000 65536"/>
                <a:gd name="T18" fmla="*/ 0 60000 65536"/>
                <a:gd name="T19" fmla="*/ 0 60000 65536"/>
                <a:gd name="T20" fmla="*/ 0 60000 65536"/>
                <a:gd name="T21" fmla="*/ 0 w 26"/>
                <a:gd name="T22" fmla="*/ 0 h 19"/>
                <a:gd name="T23" fmla="*/ 26 w 26"/>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19">
                  <a:moveTo>
                    <a:pt x="0" y="18"/>
                  </a:moveTo>
                  <a:lnTo>
                    <a:pt x="0" y="18"/>
                  </a:lnTo>
                  <a:lnTo>
                    <a:pt x="5" y="0"/>
                  </a:lnTo>
                  <a:lnTo>
                    <a:pt x="25" y="4"/>
                  </a:lnTo>
                  <a:lnTo>
                    <a:pt x="23" y="14"/>
                  </a:lnTo>
                  <a:lnTo>
                    <a:pt x="0" y="18"/>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90" name="Freeform 29"/>
            <p:cNvSpPr>
              <a:spLocks/>
            </p:cNvSpPr>
            <p:nvPr/>
          </p:nvSpPr>
          <p:spPr bwMode="auto">
            <a:xfrm>
              <a:off x="972" y="3916"/>
              <a:ext cx="49" cy="20"/>
            </a:xfrm>
            <a:custGeom>
              <a:avLst/>
              <a:gdLst>
                <a:gd name="T0" fmla="*/ 0 w 49"/>
                <a:gd name="T1" fmla="*/ 19 h 20"/>
                <a:gd name="T2" fmla="*/ 0 w 49"/>
                <a:gd name="T3" fmla="*/ 19 h 20"/>
                <a:gd name="T4" fmla="*/ 12 w 49"/>
                <a:gd name="T5" fmla="*/ 0 h 20"/>
                <a:gd name="T6" fmla="*/ 41 w 49"/>
                <a:gd name="T7" fmla="*/ 0 h 20"/>
                <a:gd name="T8" fmla="*/ 48 w 49"/>
                <a:gd name="T9" fmla="*/ 19 h 20"/>
                <a:gd name="T10" fmla="*/ 16 w 49"/>
                <a:gd name="T11" fmla="*/ 12 h 20"/>
                <a:gd name="T12" fmla="*/ 0 w 49"/>
                <a:gd name="T13" fmla="*/ 19 h 20"/>
                <a:gd name="T14" fmla="*/ 0 w 49"/>
                <a:gd name="T15" fmla="*/ 19 h 20"/>
                <a:gd name="T16" fmla="*/ 0 60000 65536"/>
                <a:gd name="T17" fmla="*/ 0 60000 65536"/>
                <a:gd name="T18" fmla="*/ 0 60000 65536"/>
                <a:gd name="T19" fmla="*/ 0 60000 65536"/>
                <a:gd name="T20" fmla="*/ 0 60000 65536"/>
                <a:gd name="T21" fmla="*/ 0 60000 65536"/>
                <a:gd name="T22" fmla="*/ 0 60000 65536"/>
                <a:gd name="T23" fmla="*/ 0 60000 65536"/>
                <a:gd name="T24" fmla="*/ 0 w 49"/>
                <a:gd name="T25" fmla="*/ 0 h 20"/>
                <a:gd name="T26" fmla="*/ 49 w 4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9" h="20">
                  <a:moveTo>
                    <a:pt x="0" y="19"/>
                  </a:moveTo>
                  <a:lnTo>
                    <a:pt x="0" y="19"/>
                  </a:lnTo>
                  <a:lnTo>
                    <a:pt x="12" y="0"/>
                  </a:lnTo>
                  <a:lnTo>
                    <a:pt x="41" y="0"/>
                  </a:lnTo>
                  <a:lnTo>
                    <a:pt x="48" y="19"/>
                  </a:lnTo>
                  <a:lnTo>
                    <a:pt x="16" y="12"/>
                  </a:lnTo>
                  <a:lnTo>
                    <a:pt x="0" y="19"/>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91" name="Freeform 30"/>
            <p:cNvSpPr>
              <a:spLocks/>
            </p:cNvSpPr>
            <p:nvPr/>
          </p:nvSpPr>
          <p:spPr bwMode="auto">
            <a:xfrm>
              <a:off x="1017" y="3220"/>
              <a:ext cx="873" cy="736"/>
            </a:xfrm>
            <a:custGeom>
              <a:avLst/>
              <a:gdLst>
                <a:gd name="T0" fmla="*/ 50 w 873"/>
                <a:gd name="T1" fmla="*/ 667 h 736"/>
                <a:gd name="T2" fmla="*/ 135 w 873"/>
                <a:gd name="T3" fmla="*/ 642 h 736"/>
                <a:gd name="T4" fmla="*/ 165 w 873"/>
                <a:gd name="T5" fmla="*/ 564 h 736"/>
                <a:gd name="T6" fmla="*/ 153 w 873"/>
                <a:gd name="T7" fmla="*/ 572 h 736"/>
                <a:gd name="T8" fmla="*/ 90 w 873"/>
                <a:gd name="T9" fmla="*/ 551 h 736"/>
                <a:gd name="T10" fmla="*/ 87 w 873"/>
                <a:gd name="T11" fmla="*/ 475 h 736"/>
                <a:gd name="T12" fmla="*/ 45 w 873"/>
                <a:gd name="T13" fmla="*/ 485 h 736"/>
                <a:gd name="T14" fmla="*/ 37 w 873"/>
                <a:gd name="T15" fmla="*/ 429 h 736"/>
                <a:gd name="T16" fmla="*/ 32 w 873"/>
                <a:gd name="T17" fmla="*/ 416 h 736"/>
                <a:gd name="T18" fmla="*/ 86 w 873"/>
                <a:gd name="T19" fmla="*/ 331 h 736"/>
                <a:gd name="T20" fmla="*/ 160 w 873"/>
                <a:gd name="T21" fmla="*/ 304 h 736"/>
                <a:gd name="T22" fmla="*/ 127 w 873"/>
                <a:gd name="T23" fmla="*/ 277 h 736"/>
                <a:gd name="T24" fmla="*/ 44 w 873"/>
                <a:gd name="T25" fmla="*/ 201 h 736"/>
                <a:gd name="T26" fmla="*/ 185 w 873"/>
                <a:gd name="T27" fmla="*/ 216 h 736"/>
                <a:gd name="T28" fmla="*/ 175 w 873"/>
                <a:gd name="T29" fmla="*/ 202 h 736"/>
                <a:gd name="T30" fmla="*/ 182 w 873"/>
                <a:gd name="T31" fmla="*/ 178 h 736"/>
                <a:gd name="T32" fmla="*/ 120 w 873"/>
                <a:gd name="T33" fmla="*/ 94 h 736"/>
                <a:gd name="T34" fmla="*/ 226 w 873"/>
                <a:gd name="T35" fmla="*/ 36 h 736"/>
                <a:gd name="T36" fmla="*/ 284 w 873"/>
                <a:gd name="T37" fmla="*/ 21 h 736"/>
                <a:gd name="T38" fmla="*/ 332 w 873"/>
                <a:gd name="T39" fmla="*/ 16 h 736"/>
                <a:gd name="T40" fmla="*/ 418 w 873"/>
                <a:gd name="T41" fmla="*/ 67 h 736"/>
                <a:gd name="T42" fmla="*/ 509 w 873"/>
                <a:gd name="T43" fmla="*/ 71 h 736"/>
                <a:gd name="T44" fmla="*/ 624 w 873"/>
                <a:gd name="T45" fmla="*/ 517 h 736"/>
                <a:gd name="T46" fmla="*/ 687 w 873"/>
                <a:gd name="T47" fmla="*/ 558 h 736"/>
                <a:gd name="T48" fmla="*/ 721 w 873"/>
                <a:gd name="T49" fmla="*/ 552 h 736"/>
                <a:gd name="T50" fmla="*/ 817 w 873"/>
                <a:gd name="T51" fmla="*/ 661 h 736"/>
                <a:gd name="T52" fmla="*/ 866 w 873"/>
                <a:gd name="T53" fmla="*/ 705 h 736"/>
                <a:gd name="T54" fmla="*/ 854 w 873"/>
                <a:gd name="T55" fmla="*/ 720 h 736"/>
                <a:gd name="T56" fmla="*/ 820 w 873"/>
                <a:gd name="T57" fmla="*/ 690 h 736"/>
                <a:gd name="T58" fmla="*/ 817 w 873"/>
                <a:gd name="T59" fmla="*/ 678 h 736"/>
                <a:gd name="T60" fmla="*/ 798 w 873"/>
                <a:gd name="T61" fmla="*/ 672 h 736"/>
                <a:gd name="T62" fmla="*/ 792 w 873"/>
                <a:gd name="T63" fmla="*/ 642 h 736"/>
                <a:gd name="T64" fmla="*/ 757 w 873"/>
                <a:gd name="T65" fmla="*/ 601 h 736"/>
                <a:gd name="T66" fmla="*/ 748 w 873"/>
                <a:gd name="T67" fmla="*/ 592 h 736"/>
                <a:gd name="T68" fmla="*/ 720 w 873"/>
                <a:gd name="T69" fmla="*/ 554 h 736"/>
                <a:gd name="T70" fmla="*/ 726 w 873"/>
                <a:gd name="T71" fmla="*/ 591 h 736"/>
                <a:gd name="T72" fmla="*/ 755 w 873"/>
                <a:gd name="T73" fmla="*/ 622 h 736"/>
                <a:gd name="T74" fmla="*/ 755 w 873"/>
                <a:gd name="T75" fmla="*/ 702 h 736"/>
                <a:gd name="T76" fmla="*/ 727 w 873"/>
                <a:gd name="T77" fmla="*/ 598 h 736"/>
                <a:gd name="T78" fmla="*/ 701 w 873"/>
                <a:gd name="T79" fmla="*/ 567 h 736"/>
                <a:gd name="T80" fmla="*/ 687 w 873"/>
                <a:gd name="T81" fmla="*/ 590 h 736"/>
                <a:gd name="T82" fmla="*/ 600 w 873"/>
                <a:gd name="T83" fmla="*/ 557 h 736"/>
                <a:gd name="T84" fmla="*/ 601 w 873"/>
                <a:gd name="T85" fmla="*/ 544 h 736"/>
                <a:gd name="T86" fmla="*/ 489 w 873"/>
                <a:gd name="T87" fmla="*/ 516 h 736"/>
                <a:gd name="T88" fmla="*/ 460 w 873"/>
                <a:gd name="T89" fmla="*/ 503 h 736"/>
                <a:gd name="T90" fmla="*/ 422 w 873"/>
                <a:gd name="T91" fmla="*/ 497 h 736"/>
                <a:gd name="T92" fmla="*/ 406 w 873"/>
                <a:gd name="T93" fmla="*/ 498 h 736"/>
                <a:gd name="T94" fmla="*/ 445 w 873"/>
                <a:gd name="T95" fmla="*/ 515 h 736"/>
                <a:gd name="T96" fmla="*/ 394 w 873"/>
                <a:gd name="T97" fmla="*/ 538 h 736"/>
                <a:gd name="T98" fmla="*/ 382 w 873"/>
                <a:gd name="T99" fmla="*/ 543 h 736"/>
                <a:gd name="T100" fmla="*/ 355 w 873"/>
                <a:gd name="T101" fmla="*/ 549 h 736"/>
                <a:gd name="T102" fmla="*/ 320 w 873"/>
                <a:gd name="T103" fmla="*/ 554 h 736"/>
                <a:gd name="T104" fmla="*/ 375 w 873"/>
                <a:gd name="T105" fmla="*/ 487 h 736"/>
                <a:gd name="T106" fmla="*/ 354 w 873"/>
                <a:gd name="T107" fmla="*/ 476 h 736"/>
                <a:gd name="T108" fmla="*/ 266 w 873"/>
                <a:gd name="T109" fmla="*/ 560 h 736"/>
                <a:gd name="T110" fmla="*/ 147 w 873"/>
                <a:gd name="T111" fmla="*/ 673 h 736"/>
                <a:gd name="T112" fmla="*/ 55 w 873"/>
                <a:gd name="T113" fmla="*/ 683 h 736"/>
                <a:gd name="T114" fmla="*/ 0 w 873"/>
                <a:gd name="T115" fmla="*/ 702 h 7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3"/>
                <a:gd name="T175" fmla="*/ 0 h 736"/>
                <a:gd name="T176" fmla="*/ 873 w 873"/>
                <a:gd name="T177" fmla="*/ 736 h 7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3" h="736">
                  <a:moveTo>
                    <a:pt x="0" y="702"/>
                  </a:moveTo>
                  <a:lnTo>
                    <a:pt x="0" y="702"/>
                  </a:lnTo>
                  <a:lnTo>
                    <a:pt x="8" y="690"/>
                  </a:lnTo>
                  <a:lnTo>
                    <a:pt x="14" y="692"/>
                  </a:lnTo>
                  <a:lnTo>
                    <a:pt x="50" y="667"/>
                  </a:lnTo>
                  <a:lnTo>
                    <a:pt x="71" y="671"/>
                  </a:lnTo>
                  <a:lnTo>
                    <a:pt x="77" y="681"/>
                  </a:lnTo>
                  <a:lnTo>
                    <a:pt x="79" y="670"/>
                  </a:lnTo>
                  <a:lnTo>
                    <a:pt x="100" y="656"/>
                  </a:lnTo>
                  <a:lnTo>
                    <a:pt x="135" y="642"/>
                  </a:lnTo>
                  <a:lnTo>
                    <a:pt x="166" y="617"/>
                  </a:lnTo>
                  <a:lnTo>
                    <a:pt x="173" y="620"/>
                  </a:lnTo>
                  <a:lnTo>
                    <a:pt x="178" y="587"/>
                  </a:lnTo>
                  <a:lnTo>
                    <a:pt x="197" y="562"/>
                  </a:lnTo>
                  <a:lnTo>
                    <a:pt x="165" y="564"/>
                  </a:lnTo>
                  <a:lnTo>
                    <a:pt x="169" y="552"/>
                  </a:lnTo>
                  <a:lnTo>
                    <a:pt x="180" y="552"/>
                  </a:lnTo>
                  <a:lnTo>
                    <a:pt x="169" y="547"/>
                  </a:lnTo>
                  <a:lnTo>
                    <a:pt x="154" y="562"/>
                  </a:lnTo>
                  <a:lnTo>
                    <a:pt x="153" y="572"/>
                  </a:lnTo>
                  <a:lnTo>
                    <a:pt x="134" y="548"/>
                  </a:lnTo>
                  <a:lnTo>
                    <a:pt x="128" y="552"/>
                  </a:lnTo>
                  <a:lnTo>
                    <a:pt x="119" y="540"/>
                  </a:lnTo>
                  <a:lnTo>
                    <a:pt x="94" y="549"/>
                  </a:lnTo>
                  <a:lnTo>
                    <a:pt x="90" y="551"/>
                  </a:lnTo>
                  <a:lnTo>
                    <a:pt x="68" y="545"/>
                  </a:lnTo>
                  <a:lnTo>
                    <a:pt x="90" y="527"/>
                  </a:lnTo>
                  <a:lnTo>
                    <a:pt x="83" y="523"/>
                  </a:lnTo>
                  <a:lnTo>
                    <a:pt x="90" y="511"/>
                  </a:lnTo>
                  <a:lnTo>
                    <a:pt x="87" y="475"/>
                  </a:lnTo>
                  <a:lnTo>
                    <a:pt x="98" y="457"/>
                  </a:lnTo>
                  <a:lnTo>
                    <a:pt x="80" y="470"/>
                  </a:lnTo>
                  <a:lnTo>
                    <a:pt x="81" y="481"/>
                  </a:lnTo>
                  <a:lnTo>
                    <a:pt x="65" y="491"/>
                  </a:lnTo>
                  <a:lnTo>
                    <a:pt x="45" y="485"/>
                  </a:lnTo>
                  <a:lnTo>
                    <a:pt x="37" y="457"/>
                  </a:lnTo>
                  <a:lnTo>
                    <a:pt x="24" y="444"/>
                  </a:lnTo>
                  <a:lnTo>
                    <a:pt x="25" y="436"/>
                  </a:lnTo>
                  <a:lnTo>
                    <a:pt x="33" y="436"/>
                  </a:lnTo>
                  <a:lnTo>
                    <a:pt x="37" y="429"/>
                  </a:lnTo>
                  <a:lnTo>
                    <a:pt x="44" y="427"/>
                  </a:lnTo>
                  <a:lnTo>
                    <a:pt x="37" y="426"/>
                  </a:lnTo>
                  <a:lnTo>
                    <a:pt x="42" y="421"/>
                  </a:lnTo>
                  <a:lnTo>
                    <a:pt x="35" y="411"/>
                  </a:lnTo>
                  <a:lnTo>
                    <a:pt x="32" y="416"/>
                  </a:lnTo>
                  <a:lnTo>
                    <a:pt x="20" y="394"/>
                  </a:lnTo>
                  <a:lnTo>
                    <a:pt x="26" y="379"/>
                  </a:lnTo>
                  <a:lnTo>
                    <a:pt x="67" y="352"/>
                  </a:lnTo>
                  <a:lnTo>
                    <a:pt x="77" y="334"/>
                  </a:lnTo>
                  <a:lnTo>
                    <a:pt x="86" y="331"/>
                  </a:lnTo>
                  <a:lnTo>
                    <a:pt x="105" y="342"/>
                  </a:lnTo>
                  <a:lnTo>
                    <a:pt x="119" y="338"/>
                  </a:lnTo>
                  <a:lnTo>
                    <a:pt x="125" y="329"/>
                  </a:lnTo>
                  <a:lnTo>
                    <a:pt x="154" y="334"/>
                  </a:lnTo>
                  <a:lnTo>
                    <a:pt x="160" y="304"/>
                  </a:lnTo>
                  <a:lnTo>
                    <a:pt x="153" y="293"/>
                  </a:lnTo>
                  <a:lnTo>
                    <a:pt x="171" y="282"/>
                  </a:lnTo>
                  <a:lnTo>
                    <a:pt x="154" y="277"/>
                  </a:lnTo>
                  <a:lnTo>
                    <a:pt x="129" y="292"/>
                  </a:lnTo>
                  <a:lnTo>
                    <a:pt x="127" y="277"/>
                  </a:lnTo>
                  <a:lnTo>
                    <a:pt x="83" y="275"/>
                  </a:lnTo>
                  <a:lnTo>
                    <a:pt x="64" y="257"/>
                  </a:lnTo>
                  <a:lnTo>
                    <a:pt x="60" y="227"/>
                  </a:lnTo>
                  <a:lnTo>
                    <a:pt x="74" y="233"/>
                  </a:lnTo>
                  <a:lnTo>
                    <a:pt x="44" y="201"/>
                  </a:lnTo>
                  <a:lnTo>
                    <a:pt x="124" y="185"/>
                  </a:lnTo>
                  <a:lnTo>
                    <a:pt x="136" y="188"/>
                  </a:lnTo>
                  <a:lnTo>
                    <a:pt x="125" y="202"/>
                  </a:lnTo>
                  <a:lnTo>
                    <a:pt x="167" y="223"/>
                  </a:lnTo>
                  <a:lnTo>
                    <a:pt x="185" y="216"/>
                  </a:lnTo>
                  <a:lnTo>
                    <a:pt x="183" y="210"/>
                  </a:lnTo>
                  <a:lnTo>
                    <a:pt x="168" y="205"/>
                  </a:lnTo>
                  <a:lnTo>
                    <a:pt x="160" y="178"/>
                  </a:lnTo>
                  <a:lnTo>
                    <a:pt x="171" y="187"/>
                  </a:lnTo>
                  <a:lnTo>
                    <a:pt x="175" y="202"/>
                  </a:lnTo>
                  <a:lnTo>
                    <a:pt x="193" y="213"/>
                  </a:lnTo>
                  <a:lnTo>
                    <a:pt x="211" y="211"/>
                  </a:lnTo>
                  <a:lnTo>
                    <a:pt x="206" y="201"/>
                  </a:lnTo>
                  <a:lnTo>
                    <a:pt x="177" y="194"/>
                  </a:lnTo>
                  <a:lnTo>
                    <a:pt x="182" y="178"/>
                  </a:lnTo>
                  <a:lnTo>
                    <a:pt x="147" y="165"/>
                  </a:lnTo>
                  <a:lnTo>
                    <a:pt x="147" y="142"/>
                  </a:lnTo>
                  <a:lnTo>
                    <a:pt x="136" y="126"/>
                  </a:lnTo>
                  <a:lnTo>
                    <a:pt x="110" y="95"/>
                  </a:lnTo>
                  <a:lnTo>
                    <a:pt x="120" y="94"/>
                  </a:lnTo>
                  <a:lnTo>
                    <a:pt x="131" y="71"/>
                  </a:lnTo>
                  <a:lnTo>
                    <a:pt x="161" y="81"/>
                  </a:lnTo>
                  <a:lnTo>
                    <a:pt x="183" y="71"/>
                  </a:lnTo>
                  <a:lnTo>
                    <a:pt x="217" y="30"/>
                  </a:lnTo>
                  <a:lnTo>
                    <a:pt x="226" y="36"/>
                  </a:lnTo>
                  <a:lnTo>
                    <a:pt x="248" y="22"/>
                  </a:lnTo>
                  <a:lnTo>
                    <a:pt x="248" y="35"/>
                  </a:lnTo>
                  <a:lnTo>
                    <a:pt x="259" y="31"/>
                  </a:lnTo>
                  <a:lnTo>
                    <a:pt x="254" y="24"/>
                  </a:lnTo>
                  <a:lnTo>
                    <a:pt x="284" y="21"/>
                  </a:lnTo>
                  <a:lnTo>
                    <a:pt x="307" y="0"/>
                  </a:lnTo>
                  <a:lnTo>
                    <a:pt x="322" y="13"/>
                  </a:lnTo>
                  <a:lnTo>
                    <a:pt x="317" y="30"/>
                  </a:lnTo>
                  <a:lnTo>
                    <a:pt x="328" y="31"/>
                  </a:lnTo>
                  <a:lnTo>
                    <a:pt x="332" y="16"/>
                  </a:lnTo>
                  <a:lnTo>
                    <a:pt x="346" y="35"/>
                  </a:lnTo>
                  <a:lnTo>
                    <a:pt x="371" y="35"/>
                  </a:lnTo>
                  <a:lnTo>
                    <a:pt x="374" y="53"/>
                  </a:lnTo>
                  <a:lnTo>
                    <a:pt x="419" y="58"/>
                  </a:lnTo>
                  <a:lnTo>
                    <a:pt x="418" y="67"/>
                  </a:lnTo>
                  <a:lnTo>
                    <a:pt x="430" y="61"/>
                  </a:lnTo>
                  <a:lnTo>
                    <a:pt x="442" y="75"/>
                  </a:lnTo>
                  <a:lnTo>
                    <a:pt x="465" y="71"/>
                  </a:lnTo>
                  <a:lnTo>
                    <a:pt x="487" y="81"/>
                  </a:lnTo>
                  <a:lnTo>
                    <a:pt x="509" y="71"/>
                  </a:lnTo>
                  <a:lnTo>
                    <a:pt x="509" y="76"/>
                  </a:lnTo>
                  <a:lnTo>
                    <a:pt x="517" y="74"/>
                  </a:lnTo>
                  <a:lnTo>
                    <a:pt x="553" y="93"/>
                  </a:lnTo>
                  <a:lnTo>
                    <a:pt x="582" y="518"/>
                  </a:lnTo>
                  <a:lnTo>
                    <a:pt x="624" y="517"/>
                  </a:lnTo>
                  <a:lnTo>
                    <a:pt x="624" y="528"/>
                  </a:lnTo>
                  <a:lnTo>
                    <a:pt x="636" y="540"/>
                  </a:lnTo>
                  <a:lnTo>
                    <a:pt x="663" y="560"/>
                  </a:lnTo>
                  <a:lnTo>
                    <a:pt x="667" y="572"/>
                  </a:lnTo>
                  <a:lnTo>
                    <a:pt x="687" y="558"/>
                  </a:lnTo>
                  <a:lnTo>
                    <a:pt x="694" y="541"/>
                  </a:lnTo>
                  <a:lnTo>
                    <a:pt x="706" y="534"/>
                  </a:lnTo>
                  <a:lnTo>
                    <a:pt x="708" y="532"/>
                  </a:lnTo>
                  <a:lnTo>
                    <a:pt x="722" y="541"/>
                  </a:lnTo>
                  <a:lnTo>
                    <a:pt x="721" y="552"/>
                  </a:lnTo>
                  <a:lnTo>
                    <a:pt x="731" y="553"/>
                  </a:lnTo>
                  <a:lnTo>
                    <a:pt x="737" y="558"/>
                  </a:lnTo>
                  <a:lnTo>
                    <a:pt x="740" y="567"/>
                  </a:lnTo>
                  <a:lnTo>
                    <a:pt x="755" y="573"/>
                  </a:lnTo>
                  <a:lnTo>
                    <a:pt x="817" y="661"/>
                  </a:lnTo>
                  <a:lnTo>
                    <a:pt x="837" y="666"/>
                  </a:lnTo>
                  <a:lnTo>
                    <a:pt x="867" y="678"/>
                  </a:lnTo>
                  <a:lnTo>
                    <a:pt x="872" y="684"/>
                  </a:lnTo>
                  <a:lnTo>
                    <a:pt x="863" y="690"/>
                  </a:lnTo>
                  <a:lnTo>
                    <a:pt x="866" y="705"/>
                  </a:lnTo>
                  <a:lnTo>
                    <a:pt x="861" y="735"/>
                  </a:lnTo>
                  <a:lnTo>
                    <a:pt x="857" y="728"/>
                  </a:lnTo>
                  <a:lnTo>
                    <a:pt x="851" y="734"/>
                  </a:lnTo>
                  <a:lnTo>
                    <a:pt x="844" y="727"/>
                  </a:lnTo>
                  <a:lnTo>
                    <a:pt x="854" y="720"/>
                  </a:lnTo>
                  <a:lnTo>
                    <a:pt x="846" y="708"/>
                  </a:lnTo>
                  <a:lnTo>
                    <a:pt x="846" y="702"/>
                  </a:lnTo>
                  <a:lnTo>
                    <a:pt x="837" y="683"/>
                  </a:lnTo>
                  <a:lnTo>
                    <a:pt x="830" y="683"/>
                  </a:lnTo>
                  <a:lnTo>
                    <a:pt x="820" y="690"/>
                  </a:lnTo>
                  <a:lnTo>
                    <a:pt x="818" y="701"/>
                  </a:lnTo>
                  <a:lnTo>
                    <a:pt x="809" y="703"/>
                  </a:lnTo>
                  <a:lnTo>
                    <a:pt x="808" y="701"/>
                  </a:lnTo>
                  <a:lnTo>
                    <a:pt x="815" y="689"/>
                  </a:lnTo>
                  <a:lnTo>
                    <a:pt x="817" y="678"/>
                  </a:lnTo>
                  <a:lnTo>
                    <a:pt x="811" y="683"/>
                  </a:lnTo>
                  <a:lnTo>
                    <a:pt x="808" y="690"/>
                  </a:lnTo>
                  <a:lnTo>
                    <a:pt x="785" y="677"/>
                  </a:lnTo>
                  <a:lnTo>
                    <a:pt x="786" y="672"/>
                  </a:lnTo>
                  <a:lnTo>
                    <a:pt x="798" y="672"/>
                  </a:lnTo>
                  <a:lnTo>
                    <a:pt x="799" y="664"/>
                  </a:lnTo>
                  <a:lnTo>
                    <a:pt x="808" y="660"/>
                  </a:lnTo>
                  <a:lnTo>
                    <a:pt x="807" y="656"/>
                  </a:lnTo>
                  <a:lnTo>
                    <a:pt x="795" y="658"/>
                  </a:lnTo>
                  <a:lnTo>
                    <a:pt x="792" y="642"/>
                  </a:lnTo>
                  <a:lnTo>
                    <a:pt x="770" y="641"/>
                  </a:lnTo>
                  <a:lnTo>
                    <a:pt x="762" y="624"/>
                  </a:lnTo>
                  <a:lnTo>
                    <a:pt x="770" y="609"/>
                  </a:lnTo>
                  <a:lnTo>
                    <a:pt x="761" y="611"/>
                  </a:lnTo>
                  <a:lnTo>
                    <a:pt x="757" y="601"/>
                  </a:lnTo>
                  <a:lnTo>
                    <a:pt x="753" y="604"/>
                  </a:lnTo>
                  <a:lnTo>
                    <a:pt x="749" y="600"/>
                  </a:lnTo>
                  <a:lnTo>
                    <a:pt x="755" y="586"/>
                  </a:lnTo>
                  <a:lnTo>
                    <a:pt x="750" y="585"/>
                  </a:lnTo>
                  <a:lnTo>
                    <a:pt x="748" y="592"/>
                  </a:lnTo>
                  <a:lnTo>
                    <a:pt x="740" y="595"/>
                  </a:lnTo>
                  <a:lnTo>
                    <a:pt x="731" y="591"/>
                  </a:lnTo>
                  <a:lnTo>
                    <a:pt x="730" y="579"/>
                  </a:lnTo>
                  <a:lnTo>
                    <a:pt x="720" y="564"/>
                  </a:lnTo>
                  <a:lnTo>
                    <a:pt x="720" y="554"/>
                  </a:lnTo>
                  <a:lnTo>
                    <a:pt x="715" y="553"/>
                  </a:lnTo>
                  <a:lnTo>
                    <a:pt x="714" y="543"/>
                  </a:lnTo>
                  <a:lnTo>
                    <a:pt x="712" y="547"/>
                  </a:lnTo>
                  <a:lnTo>
                    <a:pt x="717" y="572"/>
                  </a:lnTo>
                  <a:lnTo>
                    <a:pt x="726" y="591"/>
                  </a:lnTo>
                  <a:lnTo>
                    <a:pt x="758" y="615"/>
                  </a:lnTo>
                  <a:lnTo>
                    <a:pt x="758" y="620"/>
                  </a:lnTo>
                  <a:lnTo>
                    <a:pt x="751" y="618"/>
                  </a:lnTo>
                  <a:lnTo>
                    <a:pt x="750" y="624"/>
                  </a:lnTo>
                  <a:lnTo>
                    <a:pt x="755" y="622"/>
                  </a:lnTo>
                  <a:lnTo>
                    <a:pt x="759" y="640"/>
                  </a:lnTo>
                  <a:lnTo>
                    <a:pt x="779" y="649"/>
                  </a:lnTo>
                  <a:lnTo>
                    <a:pt x="791" y="667"/>
                  </a:lnTo>
                  <a:lnTo>
                    <a:pt x="766" y="672"/>
                  </a:lnTo>
                  <a:lnTo>
                    <a:pt x="755" y="702"/>
                  </a:lnTo>
                  <a:lnTo>
                    <a:pt x="748" y="653"/>
                  </a:lnTo>
                  <a:lnTo>
                    <a:pt x="743" y="648"/>
                  </a:lnTo>
                  <a:lnTo>
                    <a:pt x="742" y="639"/>
                  </a:lnTo>
                  <a:lnTo>
                    <a:pt x="746" y="636"/>
                  </a:lnTo>
                  <a:lnTo>
                    <a:pt x="727" y="598"/>
                  </a:lnTo>
                  <a:lnTo>
                    <a:pt x="720" y="597"/>
                  </a:lnTo>
                  <a:lnTo>
                    <a:pt x="716" y="591"/>
                  </a:lnTo>
                  <a:lnTo>
                    <a:pt x="709" y="591"/>
                  </a:lnTo>
                  <a:lnTo>
                    <a:pt x="705" y="588"/>
                  </a:lnTo>
                  <a:lnTo>
                    <a:pt x="701" y="567"/>
                  </a:lnTo>
                  <a:lnTo>
                    <a:pt x="698" y="576"/>
                  </a:lnTo>
                  <a:lnTo>
                    <a:pt x="682" y="570"/>
                  </a:lnTo>
                  <a:lnTo>
                    <a:pt x="679" y="574"/>
                  </a:lnTo>
                  <a:lnTo>
                    <a:pt x="698" y="586"/>
                  </a:lnTo>
                  <a:lnTo>
                    <a:pt x="687" y="590"/>
                  </a:lnTo>
                  <a:lnTo>
                    <a:pt x="689" y="600"/>
                  </a:lnTo>
                  <a:lnTo>
                    <a:pt x="673" y="592"/>
                  </a:lnTo>
                  <a:lnTo>
                    <a:pt x="652" y="572"/>
                  </a:lnTo>
                  <a:lnTo>
                    <a:pt x="621" y="558"/>
                  </a:lnTo>
                  <a:lnTo>
                    <a:pt x="600" y="557"/>
                  </a:lnTo>
                  <a:lnTo>
                    <a:pt x="614" y="536"/>
                  </a:lnTo>
                  <a:lnTo>
                    <a:pt x="622" y="547"/>
                  </a:lnTo>
                  <a:lnTo>
                    <a:pt x="624" y="536"/>
                  </a:lnTo>
                  <a:lnTo>
                    <a:pt x="610" y="527"/>
                  </a:lnTo>
                  <a:lnTo>
                    <a:pt x="601" y="544"/>
                  </a:lnTo>
                  <a:lnTo>
                    <a:pt x="583" y="545"/>
                  </a:lnTo>
                  <a:lnTo>
                    <a:pt x="504" y="537"/>
                  </a:lnTo>
                  <a:lnTo>
                    <a:pt x="506" y="524"/>
                  </a:lnTo>
                  <a:lnTo>
                    <a:pt x="499" y="528"/>
                  </a:lnTo>
                  <a:lnTo>
                    <a:pt x="489" y="516"/>
                  </a:lnTo>
                  <a:lnTo>
                    <a:pt x="477" y="522"/>
                  </a:lnTo>
                  <a:lnTo>
                    <a:pt x="472" y="515"/>
                  </a:lnTo>
                  <a:lnTo>
                    <a:pt x="451" y="523"/>
                  </a:lnTo>
                  <a:lnTo>
                    <a:pt x="450" y="516"/>
                  </a:lnTo>
                  <a:lnTo>
                    <a:pt x="460" y="503"/>
                  </a:lnTo>
                  <a:lnTo>
                    <a:pt x="454" y="502"/>
                  </a:lnTo>
                  <a:lnTo>
                    <a:pt x="461" y="497"/>
                  </a:lnTo>
                  <a:lnTo>
                    <a:pt x="437" y="500"/>
                  </a:lnTo>
                  <a:lnTo>
                    <a:pt x="429" y="493"/>
                  </a:lnTo>
                  <a:lnTo>
                    <a:pt x="422" y="497"/>
                  </a:lnTo>
                  <a:lnTo>
                    <a:pt x="418" y="491"/>
                  </a:lnTo>
                  <a:lnTo>
                    <a:pt x="424" y="485"/>
                  </a:lnTo>
                  <a:lnTo>
                    <a:pt x="412" y="489"/>
                  </a:lnTo>
                  <a:lnTo>
                    <a:pt x="413" y="493"/>
                  </a:lnTo>
                  <a:lnTo>
                    <a:pt x="406" y="498"/>
                  </a:lnTo>
                  <a:lnTo>
                    <a:pt x="416" y="498"/>
                  </a:lnTo>
                  <a:lnTo>
                    <a:pt x="412" y="511"/>
                  </a:lnTo>
                  <a:lnTo>
                    <a:pt x="422" y="515"/>
                  </a:lnTo>
                  <a:lnTo>
                    <a:pt x="431" y="522"/>
                  </a:lnTo>
                  <a:lnTo>
                    <a:pt x="445" y="515"/>
                  </a:lnTo>
                  <a:lnTo>
                    <a:pt x="443" y="543"/>
                  </a:lnTo>
                  <a:lnTo>
                    <a:pt x="419" y="544"/>
                  </a:lnTo>
                  <a:lnTo>
                    <a:pt x="419" y="536"/>
                  </a:lnTo>
                  <a:lnTo>
                    <a:pt x="412" y="531"/>
                  </a:lnTo>
                  <a:lnTo>
                    <a:pt x="394" y="538"/>
                  </a:lnTo>
                  <a:lnTo>
                    <a:pt x="393" y="531"/>
                  </a:lnTo>
                  <a:lnTo>
                    <a:pt x="388" y="537"/>
                  </a:lnTo>
                  <a:lnTo>
                    <a:pt x="385" y="528"/>
                  </a:lnTo>
                  <a:lnTo>
                    <a:pt x="371" y="527"/>
                  </a:lnTo>
                  <a:lnTo>
                    <a:pt x="382" y="543"/>
                  </a:lnTo>
                  <a:lnTo>
                    <a:pt x="381" y="547"/>
                  </a:lnTo>
                  <a:lnTo>
                    <a:pt x="374" y="544"/>
                  </a:lnTo>
                  <a:lnTo>
                    <a:pt x="359" y="552"/>
                  </a:lnTo>
                  <a:lnTo>
                    <a:pt x="355" y="549"/>
                  </a:lnTo>
                  <a:lnTo>
                    <a:pt x="343" y="570"/>
                  </a:lnTo>
                  <a:lnTo>
                    <a:pt x="337" y="562"/>
                  </a:lnTo>
                  <a:lnTo>
                    <a:pt x="334" y="567"/>
                  </a:lnTo>
                  <a:lnTo>
                    <a:pt x="322" y="565"/>
                  </a:lnTo>
                  <a:lnTo>
                    <a:pt x="320" y="554"/>
                  </a:lnTo>
                  <a:lnTo>
                    <a:pt x="335" y="554"/>
                  </a:lnTo>
                  <a:lnTo>
                    <a:pt x="343" y="545"/>
                  </a:lnTo>
                  <a:lnTo>
                    <a:pt x="320" y="544"/>
                  </a:lnTo>
                  <a:lnTo>
                    <a:pt x="340" y="495"/>
                  </a:lnTo>
                  <a:lnTo>
                    <a:pt x="375" y="487"/>
                  </a:lnTo>
                  <a:lnTo>
                    <a:pt x="371" y="476"/>
                  </a:lnTo>
                  <a:lnTo>
                    <a:pt x="393" y="463"/>
                  </a:lnTo>
                  <a:lnTo>
                    <a:pt x="363" y="471"/>
                  </a:lnTo>
                  <a:lnTo>
                    <a:pt x="369" y="447"/>
                  </a:lnTo>
                  <a:lnTo>
                    <a:pt x="354" y="476"/>
                  </a:lnTo>
                  <a:lnTo>
                    <a:pt x="335" y="485"/>
                  </a:lnTo>
                  <a:lnTo>
                    <a:pt x="313" y="514"/>
                  </a:lnTo>
                  <a:lnTo>
                    <a:pt x="297" y="514"/>
                  </a:lnTo>
                  <a:lnTo>
                    <a:pt x="305" y="528"/>
                  </a:lnTo>
                  <a:lnTo>
                    <a:pt x="266" y="560"/>
                  </a:lnTo>
                  <a:lnTo>
                    <a:pt x="283" y="567"/>
                  </a:lnTo>
                  <a:lnTo>
                    <a:pt x="279" y="581"/>
                  </a:lnTo>
                  <a:lnTo>
                    <a:pt x="190" y="648"/>
                  </a:lnTo>
                  <a:lnTo>
                    <a:pt x="127" y="666"/>
                  </a:lnTo>
                  <a:lnTo>
                    <a:pt x="147" y="673"/>
                  </a:lnTo>
                  <a:lnTo>
                    <a:pt x="108" y="694"/>
                  </a:lnTo>
                  <a:lnTo>
                    <a:pt x="100" y="684"/>
                  </a:lnTo>
                  <a:lnTo>
                    <a:pt x="74" y="694"/>
                  </a:lnTo>
                  <a:lnTo>
                    <a:pt x="55" y="695"/>
                  </a:lnTo>
                  <a:lnTo>
                    <a:pt x="55" y="683"/>
                  </a:lnTo>
                  <a:lnTo>
                    <a:pt x="30" y="706"/>
                  </a:lnTo>
                  <a:lnTo>
                    <a:pt x="22" y="705"/>
                  </a:lnTo>
                  <a:lnTo>
                    <a:pt x="22" y="693"/>
                  </a:lnTo>
                  <a:lnTo>
                    <a:pt x="18" y="705"/>
                  </a:lnTo>
                  <a:lnTo>
                    <a:pt x="0" y="702"/>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92" name="Freeform 31"/>
            <p:cNvSpPr>
              <a:spLocks/>
            </p:cNvSpPr>
            <p:nvPr/>
          </p:nvSpPr>
          <p:spPr bwMode="auto">
            <a:xfrm>
              <a:off x="1250" y="3816"/>
              <a:ext cx="86" cy="90"/>
            </a:xfrm>
            <a:custGeom>
              <a:avLst/>
              <a:gdLst>
                <a:gd name="T0" fmla="*/ 0 w 86"/>
                <a:gd name="T1" fmla="*/ 87 h 88"/>
                <a:gd name="T2" fmla="*/ 0 w 86"/>
                <a:gd name="T3" fmla="*/ 87 h 88"/>
                <a:gd name="T4" fmla="*/ 24 w 86"/>
                <a:gd name="T5" fmla="*/ 64 h 88"/>
                <a:gd name="T6" fmla="*/ 7 w 86"/>
                <a:gd name="T7" fmla="*/ 34 h 88"/>
                <a:gd name="T8" fmla="*/ 31 w 86"/>
                <a:gd name="T9" fmla="*/ 44 h 88"/>
                <a:gd name="T10" fmla="*/ 66 w 86"/>
                <a:gd name="T11" fmla="*/ 0 h 88"/>
                <a:gd name="T12" fmla="*/ 85 w 86"/>
                <a:gd name="T13" fmla="*/ 6 h 88"/>
                <a:gd name="T14" fmla="*/ 68 w 86"/>
                <a:gd name="T15" fmla="*/ 48 h 88"/>
                <a:gd name="T16" fmla="*/ 0 w 86"/>
                <a:gd name="T17" fmla="*/ 87 h 88"/>
                <a:gd name="T18" fmla="*/ 0 w 86"/>
                <a:gd name="T19" fmla="*/ 87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88"/>
                <a:gd name="T32" fmla="*/ 86 w 86"/>
                <a:gd name="T33" fmla="*/ 88 h 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88">
                  <a:moveTo>
                    <a:pt x="0" y="87"/>
                  </a:moveTo>
                  <a:lnTo>
                    <a:pt x="0" y="87"/>
                  </a:lnTo>
                  <a:lnTo>
                    <a:pt x="24" y="64"/>
                  </a:lnTo>
                  <a:lnTo>
                    <a:pt x="7" y="34"/>
                  </a:lnTo>
                  <a:lnTo>
                    <a:pt x="31" y="44"/>
                  </a:lnTo>
                  <a:lnTo>
                    <a:pt x="66" y="0"/>
                  </a:lnTo>
                  <a:lnTo>
                    <a:pt x="85" y="6"/>
                  </a:lnTo>
                  <a:lnTo>
                    <a:pt x="68" y="48"/>
                  </a:lnTo>
                  <a:lnTo>
                    <a:pt x="0" y="87"/>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93" name="Freeform 32"/>
            <p:cNvSpPr>
              <a:spLocks/>
            </p:cNvSpPr>
            <p:nvPr/>
          </p:nvSpPr>
          <p:spPr bwMode="auto">
            <a:xfrm>
              <a:off x="1708" y="3812"/>
              <a:ext cx="56" cy="99"/>
            </a:xfrm>
            <a:custGeom>
              <a:avLst/>
              <a:gdLst>
                <a:gd name="T0" fmla="*/ 0 w 53"/>
                <a:gd name="T1" fmla="*/ 26 h 99"/>
                <a:gd name="T2" fmla="*/ 0 w 53"/>
                <a:gd name="T3" fmla="*/ 26 h 99"/>
                <a:gd name="T4" fmla="*/ 11 w 53"/>
                <a:gd name="T5" fmla="*/ 0 h 99"/>
                <a:gd name="T6" fmla="*/ 37 w 53"/>
                <a:gd name="T7" fmla="*/ 26 h 99"/>
                <a:gd name="T8" fmla="*/ 52 w 53"/>
                <a:gd name="T9" fmla="*/ 98 h 99"/>
                <a:gd name="T10" fmla="*/ 0 w 53"/>
                <a:gd name="T11" fmla="*/ 26 h 99"/>
                <a:gd name="T12" fmla="*/ 0 w 53"/>
                <a:gd name="T13" fmla="*/ 26 h 99"/>
                <a:gd name="T14" fmla="*/ 0 60000 65536"/>
                <a:gd name="T15" fmla="*/ 0 60000 65536"/>
                <a:gd name="T16" fmla="*/ 0 60000 65536"/>
                <a:gd name="T17" fmla="*/ 0 60000 65536"/>
                <a:gd name="T18" fmla="*/ 0 60000 65536"/>
                <a:gd name="T19" fmla="*/ 0 60000 65536"/>
                <a:gd name="T20" fmla="*/ 0 60000 65536"/>
                <a:gd name="T21" fmla="*/ 0 w 53"/>
                <a:gd name="T22" fmla="*/ 0 h 99"/>
                <a:gd name="T23" fmla="*/ 53 w 53"/>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99">
                  <a:moveTo>
                    <a:pt x="0" y="26"/>
                  </a:moveTo>
                  <a:lnTo>
                    <a:pt x="0" y="26"/>
                  </a:lnTo>
                  <a:lnTo>
                    <a:pt x="11" y="0"/>
                  </a:lnTo>
                  <a:lnTo>
                    <a:pt x="37" y="26"/>
                  </a:lnTo>
                  <a:lnTo>
                    <a:pt x="52" y="98"/>
                  </a:lnTo>
                  <a:lnTo>
                    <a:pt x="0" y="26"/>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94" name="Freeform 33"/>
            <p:cNvSpPr>
              <a:spLocks/>
            </p:cNvSpPr>
            <p:nvPr/>
          </p:nvSpPr>
          <p:spPr bwMode="auto">
            <a:xfrm>
              <a:off x="1787" y="3910"/>
              <a:ext cx="49" cy="55"/>
            </a:xfrm>
            <a:custGeom>
              <a:avLst/>
              <a:gdLst>
                <a:gd name="T0" fmla="*/ 0 w 49"/>
                <a:gd name="T1" fmla="*/ 0 h 55"/>
                <a:gd name="T2" fmla="*/ 0 w 49"/>
                <a:gd name="T3" fmla="*/ 0 h 55"/>
                <a:gd name="T4" fmla="*/ 5 w 49"/>
                <a:gd name="T5" fmla="*/ 36 h 55"/>
                <a:gd name="T6" fmla="*/ 48 w 49"/>
                <a:gd name="T7" fmla="*/ 54 h 55"/>
                <a:gd name="T8" fmla="*/ 24 w 49"/>
                <a:gd name="T9" fmla="*/ 1 h 55"/>
                <a:gd name="T10" fmla="*/ 0 w 49"/>
                <a:gd name="T11" fmla="*/ 0 h 55"/>
                <a:gd name="T12" fmla="*/ 0 w 49"/>
                <a:gd name="T13" fmla="*/ 0 h 55"/>
                <a:gd name="T14" fmla="*/ 0 60000 65536"/>
                <a:gd name="T15" fmla="*/ 0 60000 65536"/>
                <a:gd name="T16" fmla="*/ 0 60000 65536"/>
                <a:gd name="T17" fmla="*/ 0 60000 65536"/>
                <a:gd name="T18" fmla="*/ 0 60000 65536"/>
                <a:gd name="T19" fmla="*/ 0 60000 65536"/>
                <a:gd name="T20" fmla="*/ 0 60000 65536"/>
                <a:gd name="T21" fmla="*/ 0 w 49"/>
                <a:gd name="T22" fmla="*/ 0 h 55"/>
                <a:gd name="T23" fmla="*/ 49 w 49"/>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9" h="55">
                  <a:moveTo>
                    <a:pt x="0" y="0"/>
                  </a:moveTo>
                  <a:lnTo>
                    <a:pt x="0" y="0"/>
                  </a:lnTo>
                  <a:lnTo>
                    <a:pt x="5" y="36"/>
                  </a:lnTo>
                  <a:lnTo>
                    <a:pt x="48" y="54"/>
                  </a:lnTo>
                  <a:lnTo>
                    <a:pt x="24" y="1"/>
                  </a:lnTo>
                  <a:lnTo>
                    <a:pt x="0" y="0"/>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95" name="Freeform 34"/>
            <p:cNvSpPr>
              <a:spLocks/>
            </p:cNvSpPr>
            <p:nvPr/>
          </p:nvSpPr>
          <p:spPr bwMode="auto">
            <a:xfrm>
              <a:off x="1842" y="3910"/>
              <a:ext cx="16" cy="31"/>
            </a:xfrm>
            <a:custGeom>
              <a:avLst/>
              <a:gdLst>
                <a:gd name="T0" fmla="*/ 0 w 16"/>
                <a:gd name="T1" fmla="*/ 30 h 31"/>
                <a:gd name="T2" fmla="*/ 0 w 16"/>
                <a:gd name="T3" fmla="*/ 30 h 31"/>
                <a:gd name="T4" fmla="*/ 3 w 16"/>
                <a:gd name="T5" fmla="*/ 0 h 31"/>
                <a:gd name="T6" fmla="*/ 15 w 16"/>
                <a:gd name="T7" fmla="*/ 25 h 31"/>
                <a:gd name="T8" fmla="*/ 0 w 16"/>
                <a:gd name="T9" fmla="*/ 30 h 31"/>
                <a:gd name="T10" fmla="*/ 0 w 16"/>
                <a:gd name="T11" fmla="*/ 30 h 31"/>
                <a:gd name="T12" fmla="*/ 0 60000 65536"/>
                <a:gd name="T13" fmla="*/ 0 60000 65536"/>
                <a:gd name="T14" fmla="*/ 0 60000 65536"/>
                <a:gd name="T15" fmla="*/ 0 60000 65536"/>
                <a:gd name="T16" fmla="*/ 0 60000 65536"/>
                <a:gd name="T17" fmla="*/ 0 60000 65536"/>
                <a:gd name="T18" fmla="*/ 0 w 16"/>
                <a:gd name="T19" fmla="*/ 0 h 31"/>
                <a:gd name="T20" fmla="*/ 16 w 16"/>
                <a:gd name="T21" fmla="*/ 31 h 31"/>
              </a:gdLst>
              <a:ahLst/>
              <a:cxnLst>
                <a:cxn ang="T12">
                  <a:pos x="T0" y="T1"/>
                </a:cxn>
                <a:cxn ang="T13">
                  <a:pos x="T2" y="T3"/>
                </a:cxn>
                <a:cxn ang="T14">
                  <a:pos x="T4" y="T5"/>
                </a:cxn>
                <a:cxn ang="T15">
                  <a:pos x="T6" y="T7"/>
                </a:cxn>
                <a:cxn ang="T16">
                  <a:pos x="T8" y="T9"/>
                </a:cxn>
                <a:cxn ang="T17">
                  <a:pos x="T10" y="T11"/>
                </a:cxn>
              </a:cxnLst>
              <a:rect l="T18" t="T19" r="T20" b="T21"/>
              <a:pathLst>
                <a:path w="16" h="31">
                  <a:moveTo>
                    <a:pt x="0" y="30"/>
                  </a:moveTo>
                  <a:lnTo>
                    <a:pt x="0" y="30"/>
                  </a:lnTo>
                  <a:lnTo>
                    <a:pt x="3" y="0"/>
                  </a:lnTo>
                  <a:lnTo>
                    <a:pt x="15" y="25"/>
                  </a:lnTo>
                  <a:lnTo>
                    <a:pt x="0" y="30"/>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grpSp>
      <p:grpSp>
        <p:nvGrpSpPr>
          <p:cNvPr id="4" name="Group 7" descr="This is the state of Washington ia on a map of the United States.  The  map depicts State Cigarette Excise Tax Effective September 30, 2014.  " title="State Cigarette Excise Tax Rates "/>
          <p:cNvGrpSpPr>
            <a:grpSpLocks/>
          </p:cNvGrpSpPr>
          <p:nvPr/>
        </p:nvGrpSpPr>
        <p:grpSpPr bwMode="auto">
          <a:xfrm>
            <a:off x="1289050" y="1295400"/>
            <a:ext cx="839788" cy="636587"/>
            <a:chOff x="905" y="1053"/>
            <a:chExt cx="604" cy="441"/>
          </a:xfrm>
          <a:solidFill>
            <a:srgbClr val="002E00"/>
          </a:solidFill>
        </p:grpSpPr>
        <p:sp>
          <p:nvSpPr>
            <p:cNvPr id="14485" name="Freeform 8"/>
            <p:cNvSpPr>
              <a:spLocks/>
            </p:cNvSpPr>
            <p:nvPr/>
          </p:nvSpPr>
          <p:spPr bwMode="auto">
            <a:xfrm>
              <a:off x="905" y="1053"/>
              <a:ext cx="604" cy="441"/>
            </a:xfrm>
            <a:custGeom>
              <a:avLst/>
              <a:gdLst>
                <a:gd name="T0" fmla="*/ 23 w 604"/>
                <a:gd name="T1" fmla="*/ 96 h 441"/>
                <a:gd name="T2" fmla="*/ 22 w 604"/>
                <a:gd name="T3" fmla="*/ 155 h 441"/>
                <a:gd name="T4" fmla="*/ 43 w 604"/>
                <a:gd name="T5" fmla="*/ 194 h 441"/>
                <a:gd name="T6" fmla="*/ 14 w 604"/>
                <a:gd name="T7" fmla="*/ 208 h 441"/>
                <a:gd name="T8" fmla="*/ 31 w 604"/>
                <a:gd name="T9" fmla="*/ 223 h 441"/>
                <a:gd name="T10" fmla="*/ 13 w 604"/>
                <a:gd name="T11" fmla="*/ 256 h 441"/>
                <a:gd name="T12" fmla="*/ 10 w 604"/>
                <a:gd name="T13" fmla="*/ 226 h 441"/>
                <a:gd name="T14" fmla="*/ 43 w 604"/>
                <a:gd name="T15" fmla="*/ 283 h 441"/>
                <a:gd name="T16" fmla="*/ 79 w 604"/>
                <a:gd name="T17" fmla="*/ 339 h 441"/>
                <a:gd name="T18" fmla="*/ 171 w 604"/>
                <a:gd name="T19" fmla="*/ 383 h 441"/>
                <a:gd name="T20" fmla="*/ 377 w 604"/>
                <a:gd name="T21" fmla="*/ 403 h 441"/>
                <a:gd name="T22" fmla="*/ 603 w 604"/>
                <a:gd name="T23" fmla="*/ 110 h 441"/>
                <a:gd name="T24" fmla="*/ 183 w 604"/>
                <a:gd name="T25" fmla="*/ 9 h 441"/>
                <a:gd name="T26" fmla="*/ 182 w 604"/>
                <a:gd name="T27" fmla="*/ 23 h 441"/>
                <a:gd name="T28" fmla="*/ 197 w 604"/>
                <a:gd name="T29" fmla="*/ 32 h 441"/>
                <a:gd name="T30" fmla="*/ 188 w 604"/>
                <a:gd name="T31" fmla="*/ 66 h 441"/>
                <a:gd name="T32" fmla="*/ 174 w 604"/>
                <a:gd name="T33" fmla="*/ 64 h 441"/>
                <a:gd name="T34" fmla="*/ 186 w 604"/>
                <a:gd name="T35" fmla="*/ 106 h 441"/>
                <a:gd name="T36" fmla="*/ 192 w 604"/>
                <a:gd name="T37" fmla="*/ 120 h 441"/>
                <a:gd name="T38" fmla="*/ 174 w 604"/>
                <a:gd name="T39" fmla="*/ 141 h 441"/>
                <a:gd name="T40" fmla="*/ 171 w 604"/>
                <a:gd name="T41" fmla="*/ 158 h 441"/>
                <a:gd name="T42" fmla="*/ 156 w 604"/>
                <a:gd name="T43" fmla="*/ 189 h 441"/>
                <a:gd name="T44" fmla="*/ 148 w 604"/>
                <a:gd name="T45" fmla="*/ 192 h 441"/>
                <a:gd name="T46" fmla="*/ 121 w 604"/>
                <a:gd name="T47" fmla="*/ 197 h 441"/>
                <a:gd name="T48" fmla="*/ 112 w 604"/>
                <a:gd name="T49" fmla="*/ 209 h 441"/>
                <a:gd name="T50" fmla="*/ 106 w 604"/>
                <a:gd name="T51" fmla="*/ 202 h 441"/>
                <a:gd name="T52" fmla="*/ 111 w 604"/>
                <a:gd name="T53" fmla="*/ 190 h 441"/>
                <a:gd name="T54" fmla="*/ 114 w 604"/>
                <a:gd name="T55" fmla="*/ 188 h 441"/>
                <a:gd name="T56" fmla="*/ 124 w 604"/>
                <a:gd name="T57" fmla="*/ 189 h 441"/>
                <a:gd name="T58" fmla="*/ 144 w 604"/>
                <a:gd name="T59" fmla="*/ 176 h 441"/>
                <a:gd name="T60" fmla="*/ 144 w 604"/>
                <a:gd name="T61" fmla="*/ 184 h 441"/>
                <a:gd name="T62" fmla="*/ 154 w 604"/>
                <a:gd name="T63" fmla="*/ 159 h 441"/>
                <a:gd name="T64" fmla="*/ 150 w 604"/>
                <a:gd name="T65" fmla="*/ 155 h 441"/>
                <a:gd name="T66" fmla="*/ 167 w 604"/>
                <a:gd name="T67" fmla="*/ 125 h 441"/>
                <a:gd name="T68" fmla="*/ 157 w 604"/>
                <a:gd name="T69" fmla="*/ 127 h 441"/>
                <a:gd name="T70" fmla="*/ 134 w 604"/>
                <a:gd name="T71" fmla="*/ 145 h 441"/>
                <a:gd name="T72" fmla="*/ 128 w 604"/>
                <a:gd name="T73" fmla="*/ 167 h 441"/>
                <a:gd name="T74" fmla="*/ 120 w 604"/>
                <a:gd name="T75" fmla="*/ 145 h 441"/>
                <a:gd name="T76" fmla="*/ 147 w 604"/>
                <a:gd name="T77" fmla="*/ 131 h 441"/>
                <a:gd name="T78" fmla="*/ 159 w 604"/>
                <a:gd name="T79" fmla="*/ 97 h 441"/>
                <a:gd name="T80" fmla="*/ 156 w 604"/>
                <a:gd name="T81" fmla="*/ 92 h 441"/>
                <a:gd name="T82" fmla="*/ 145 w 604"/>
                <a:gd name="T83" fmla="*/ 106 h 441"/>
                <a:gd name="T84" fmla="*/ 136 w 604"/>
                <a:gd name="T85" fmla="*/ 97 h 441"/>
                <a:gd name="T86" fmla="*/ 62 w 604"/>
                <a:gd name="T87" fmla="*/ 56 h 441"/>
                <a:gd name="T88" fmla="*/ 14 w 604"/>
                <a:gd name="T89" fmla="*/ 74 h 4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4"/>
                <a:gd name="T136" fmla="*/ 0 h 441"/>
                <a:gd name="T137" fmla="*/ 604 w 604"/>
                <a:gd name="T138" fmla="*/ 441 h 4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4" h="441">
                  <a:moveTo>
                    <a:pt x="14" y="74"/>
                  </a:moveTo>
                  <a:lnTo>
                    <a:pt x="14" y="74"/>
                  </a:lnTo>
                  <a:lnTo>
                    <a:pt x="23" y="96"/>
                  </a:lnTo>
                  <a:lnTo>
                    <a:pt x="21" y="122"/>
                  </a:lnTo>
                  <a:lnTo>
                    <a:pt x="20" y="145"/>
                  </a:lnTo>
                  <a:lnTo>
                    <a:pt x="22" y="155"/>
                  </a:lnTo>
                  <a:lnTo>
                    <a:pt x="17" y="187"/>
                  </a:lnTo>
                  <a:lnTo>
                    <a:pt x="27" y="181"/>
                  </a:lnTo>
                  <a:lnTo>
                    <a:pt x="43" y="194"/>
                  </a:lnTo>
                  <a:lnTo>
                    <a:pt x="26" y="196"/>
                  </a:lnTo>
                  <a:lnTo>
                    <a:pt x="15" y="194"/>
                  </a:lnTo>
                  <a:lnTo>
                    <a:pt x="14" y="208"/>
                  </a:lnTo>
                  <a:lnTo>
                    <a:pt x="14" y="217"/>
                  </a:lnTo>
                  <a:lnTo>
                    <a:pt x="28" y="217"/>
                  </a:lnTo>
                  <a:lnTo>
                    <a:pt x="31" y="223"/>
                  </a:lnTo>
                  <a:lnTo>
                    <a:pt x="20" y="228"/>
                  </a:lnTo>
                  <a:lnTo>
                    <a:pt x="21" y="241"/>
                  </a:lnTo>
                  <a:lnTo>
                    <a:pt x="13" y="256"/>
                  </a:lnTo>
                  <a:lnTo>
                    <a:pt x="8" y="255"/>
                  </a:lnTo>
                  <a:lnTo>
                    <a:pt x="13" y="233"/>
                  </a:lnTo>
                  <a:lnTo>
                    <a:pt x="10" y="226"/>
                  </a:lnTo>
                  <a:lnTo>
                    <a:pt x="0" y="260"/>
                  </a:lnTo>
                  <a:lnTo>
                    <a:pt x="15" y="271"/>
                  </a:lnTo>
                  <a:lnTo>
                    <a:pt x="43" y="283"/>
                  </a:lnTo>
                  <a:lnTo>
                    <a:pt x="44" y="294"/>
                  </a:lnTo>
                  <a:lnTo>
                    <a:pt x="57" y="295"/>
                  </a:lnTo>
                  <a:lnTo>
                    <a:pt x="79" y="339"/>
                  </a:lnTo>
                  <a:lnTo>
                    <a:pt x="75" y="355"/>
                  </a:lnTo>
                  <a:lnTo>
                    <a:pt x="111" y="384"/>
                  </a:lnTo>
                  <a:lnTo>
                    <a:pt x="171" y="383"/>
                  </a:lnTo>
                  <a:lnTo>
                    <a:pt x="217" y="403"/>
                  </a:lnTo>
                  <a:lnTo>
                    <a:pt x="239" y="398"/>
                  </a:lnTo>
                  <a:lnTo>
                    <a:pt x="377" y="403"/>
                  </a:lnTo>
                  <a:lnTo>
                    <a:pt x="534" y="440"/>
                  </a:lnTo>
                  <a:lnTo>
                    <a:pt x="536" y="391"/>
                  </a:lnTo>
                  <a:lnTo>
                    <a:pt x="603" y="110"/>
                  </a:lnTo>
                  <a:lnTo>
                    <a:pt x="185" y="0"/>
                  </a:lnTo>
                  <a:lnTo>
                    <a:pt x="181" y="2"/>
                  </a:lnTo>
                  <a:lnTo>
                    <a:pt x="183" y="9"/>
                  </a:lnTo>
                  <a:lnTo>
                    <a:pt x="179" y="11"/>
                  </a:lnTo>
                  <a:lnTo>
                    <a:pt x="183" y="17"/>
                  </a:lnTo>
                  <a:lnTo>
                    <a:pt x="182" y="23"/>
                  </a:lnTo>
                  <a:lnTo>
                    <a:pt x="183" y="31"/>
                  </a:lnTo>
                  <a:lnTo>
                    <a:pt x="189" y="28"/>
                  </a:lnTo>
                  <a:lnTo>
                    <a:pt x="197" y="32"/>
                  </a:lnTo>
                  <a:lnTo>
                    <a:pt x="194" y="43"/>
                  </a:lnTo>
                  <a:lnTo>
                    <a:pt x="195" y="49"/>
                  </a:lnTo>
                  <a:lnTo>
                    <a:pt x="188" y="66"/>
                  </a:lnTo>
                  <a:lnTo>
                    <a:pt x="178" y="56"/>
                  </a:lnTo>
                  <a:lnTo>
                    <a:pt x="174" y="56"/>
                  </a:lnTo>
                  <a:lnTo>
                    <a:pt x="174" y="64"/>
                  </a:lnTo>
                  <a:lnTo>
                    <a:pt x="181" y="66"/>
                  </a:lnTo>
                  <a:lnTo>
                    <a:pt x="189" y="84"/>
                  </a:lnTo>
                  <a:lnTo>
                    <a:pt x="186" y="106"/>
                  </a:lnTo>
                  <a:lnTo>
                    <a:pt x="189" y="113"/>
                  </a:lnTo>
                  <a:lnTo>
                    <a:pt x="195" y="115"/>
                  </a:lnTo>
                  <a:lnTo>
                    <a:pt x="192" y="120"/>
                  </a:lnTo>
                  <a:lnTo>
                    <a:pt x="186" y="122"/>
                  </a:lnTo>
                  <a:lnTo>
                    <a:pt x="174" y="136"/>
                  </a:lnTo>
                  <a:lnTo>
                    <a:pt x="174" y="141"/>
                  </a:lnTo>
                  <a:lnTo>
                    <a:pt x="171" y="150"/>
                  </a:lnTo>
                  <a:lnTo>
                    <a:pt x="167" y="151"/>
                  </a:lnTo>
                  <a:lnTo>
                    <a:pt x="171" y="158"/>
                  </a:lnTo>
                  <a:lnTo>
                    <a:pt x="167" y="160"/>
                  </a:lnTo>
                  <a:lnTo>
                    <a:pt x="166" y="185"/>
                  </a:lnTo>
                  <a:lnTo>
                    <a:pt x="156" y="189"/>
                  </a:lnTo>
                  <a:lnTo>
                    <a:pt x="156" y="196"/>
                  </a:lnTo>
                  <a:lnTo>
                    <a:pt x="148" y="187"/>
                  </a:lnTo>
                  <a:lnTo>
                    <a:pt x="148" y="192"/>
                  </a:lnTo>
                  <a:lnTo>
                    <a:pt x="131" y="207"/>
                  </a:lnTo>
                  <a:lnTo>
                    <a:pt x="125" y="205"/>
                  </a:lnTo>
                  <a:lnTo>
                    <a:pt x="121" y="197"/>
                  </a:lnTo>
                  <a:lnTo>
                    <a:pt x="120" y="202"/>
                  </a:lnTo>
                  <a:lnTo>
                    <a:pt x="115" y="198"/>
                  </a:lnTo>
                  <a:lnTo>
                    <a:pt x="112" y="209"/>
                  </a:lnTo>
                  <a:lnTo>
                    <a:pt x="111" y="208"/>
                  </a:lnTo>
                  <a:lnTo>
                    <a:pt x="111" y="201"/>
                  </a:lnTo>
                  <a:lnTo>
                    <a:pt x="106" y="202"/>
                  </a:lnTo>
                  <a:lnTo>
                    <a:pt x="112" y="195"/>
                  </a:lnTo>
                  <a:lnTo>
                    <a:pt x="104" y="194"/>
                  </a:lnTo>
                  <a:lnTo>
                    <a:pt x="111" y="190"/>
                  </a:lnTo>
                  <a:lnTo>
                    <a:pt x="102" y="188"/>
                  </a:lnTo>
                  <a:lnTo>
                    <a:pt x="107" y="183"/>
                  </a:lnTo>
                  <a:lnTo>
                    <a:pt x="114" y="188"/>
                  </a:lnTo>
                  <a:lnTo>
                    <a:pt x="118" y="181"/>
                  </a:lnTo>
                  <a:lnTo>
                    <a:pt x="131" y="174"/>
                  </a:lnTo>
                  <a:lnTo>
                    <a:pt x="124" y="189"/>
                  </a:lnTo>
                  <a:lnTo>
                    <a:pt x="127" y="197"/>
                  </a:lnTo>
                  <a:lnTo>
                    <a:pt x="131" y="183"/>
                  </a:lnTo>
                  <a:lnTo>
                    <a:pt x="144" y="176"/>
                  </a:lnTo>
                  <a:lnTo>
                    <a:pt x="137" y="185"/>
                  </a:lnTo>
                  <a:lnTo>
                    <a:pt x="144" y="191"/>
                  </a:lnTo>
                  <a:lnTo>
                    <a:pt x="144" y="184"/>
                  </a:lnTo>
                  <a:lnTo>
                    <a:pt x="149" y="177"/>
                  </a:lnTo>
                  <a:lnTo>
                    <a:pt x="156" y="166"/>
                  </a:lnTo>
                  <a:lnTo>
                    <a:pt x="154" y="159"/>
                  </a:lnTo>
                  <a:lnTo>
                    <a:pt x="144" y="160"/>
                  </a:lnTo>
                  <a:lnTo>
                    <a:pt x="146" y="149"/>
                  </a:lnTo>
                  <a:lnTo>
                    <a:pt x="150" y="155"/>
                  </a:lnTo>
                  <a:lnTo>
                    <a:pt x="152" y="139"/>
                  </a:lnTo>
                  <a:lnTo>
                    <a:pt x="167" y="140"/>
                  </a:lnTo>
                  <a:lnTo>
                    <a:pt x="167" y="125"/>
                  </a:lnTo>
                  <a:lnTo>
                    <a:pt x="162" y="115"/>
                  </a:lnTo>
                  <a:lnTo>
                    <a:pt x="162" y="130"/>
                  </a:lnTo>
                  <a:lnTo>
                    <a:pt x="157" y="127"/>
                  </a:lnTo>
                  <a:lnTo>
                    <a:pt x="148" y="134"/>
                  </a:lnTo>
                  <a:lnTo>
                    <a:pt x="143" y="144"/>
                  </a:lnTo>
                  <a:lnTo>
                    <a:pt x="134" y="145"/>
                  </a:lnTo>
                  <a:lnTo>
                    <a:pt x="120" y="153"/>
                  </a:lnTo>
                  <a:lnTo>
                    <a:pt x="109" y="166"/>
                  </a:lnTo>
                  <a:lnTo>
                    <a:pt x="128" y="167"/>
                  </a:lnTo>
                  <a:lnTo>
                    <a:pt x="111" y="171"/>
                  </a:lnTo>
                  <a:lnTo>
                    <a:pt x="102" y="168"/>
                  </a:lnTo>
                  <a:lnTo>
                    <a:pt x="120" y="145"/>
                  </a:lnTo>
                  <a:lnTo>
                    <a:pt x="131" y="139"/>
                  </a:lnTo>
                  <a:lnTo>
                    <a:pt x="144" y="124"/>
                  </a:lnTo>
                  <a:lnTo>
                    <a:pt x="147" y="131"/>
                  </a:lnTo>
                  <a:lnTo>
                    <a:pt x="154" y="125"/>
                  </a:lnTo>
                  <a:lnTo>
                    <a:pt x="162" y="108"/>
                  </a:lnTo>
                  <a:lnTo>
                    <a:pt x="159" y="97"/>
                  </a:lnTo>
                  <a:lnTo>
                    <a:pt x="157" y="105"/>
                  </a:lnTo>
                  <a:lnTo>
                    <a:pt x="152" y="104"/>
                  </a:lnTo>
                  <a:lnTo>
                    <a:pt x="156" y="92"/>
                  </a:lnTo>
                  <a:lnTo>
                    <a:pt x="150" y="92"/>
                  </a:lnTo>
                  <a:lnTo>
                    <a:pt x="149" y="103"/>
                  </a:lnTo>
                  <a:lnTo>
                    <a:pt x="145" y="106"/>
                  </a:lnTo>
                  <a:lnTo>
                    <a:pt x="144" y="95"/>
                  </a:lnTo>
                  <a:lnTo>
                    <a:pt x="140" y="92"/>
                  </a:lnTo>
                  <a:lnTo>
                    <a:pt x="136" y="97"/>
                  </a:lnTo>
                  <a:lnTo>
                    <a:pt x="130" y="83"/>
                  </a:lnTo>
                  <a:lnTo>
                    <a:pt x="115" y="82"/>
                  </a:lnTo>
                  <a:lnTo>
                    <a:pt x="62" y="56"/>
                  </a:lnTo>
                  <a:lnTo>
                    <a:pt x="26" y="21"/>
                  </a:lnTo>
                  <a:lnTo>
                    <a:pt x="14" y="45"/>
                  </a:lnTo>
                  <a:lnTo>
                    <a:pt x="14" y="74"/>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6" name="Freeform 9"/>
            <p:cNvSpPr>
              <a:spLocks/>
            </p:cNvSpPr>
            <p:nvPr/>
          </p:nvSpPr>
          <p:spPr bwMode="auto">
            <a:xfrm>
              <a:off x="1047" y="1078"/>
              <a:ext cx="28" cy="34"/>
            </a:xfrm>
            <a:custGeom>
              <a:avLst/>
              <a:gdLst>
                <a:gd name="T0" fmla="*/ 0 w 28"/>
                <a:gd name="T1" fmla="*/ 14 h 34"/>
                <a:gd name="T2" fmla="*/ 0 w 28"/>
                <a:gd name="T3" fmla="*/ 14 h 34"/>
                <a:gd name="T4" fmla="*/ 23 w 28"/>
                <a:gd name="T5" fmla="*/ 0 h 34"/>
                <a:gd name="T6" fmla="*/ 27 w 28"/>
                <a:gd name="T7" fmla="*/ 14 h 34"/>
                <a:gd name="T8" fmla="*/ 24 w 28"/>
                <a:gd name="T9" fmla="*/ 33 h 34"/>
                <a:gd name="T10" fmla="*/ 0 w 28"/>
                <a:gd name="T11" fmla="*/ 14 h 34"/>
                <a:gd name="T12" fmla="*/ 0 w 28"/>
                <a:gd name="T13" fmla="*/ 14 h 34"/>
                <a:gd name="T14" fmla="*/ 0 60000 65536"/>
                <a:gd name="T15" fmla="*/ 0 60000 65536"/>
                <a:gd name="T16" fmla="*/ 0 60000 65536"/>
                <a:gd name="T17" fmla="*/ 0 60000 65536"/>
                <a:gd name="T18" fmla="*/ 0 60000 65536"/>
                <a:gd name="T19" fmla="*/ 0 60000 65536"/>
                <a:gd name="T20" fmla="*/ 0 60000 65536"/>
                <a:gd name="T21" fmla="*/ 0 w 28"/>
                <a:gd name="T22" fmla="*/ 0 h 34"/>
                <a:gd name="T23" fmla="*/ 28 w 28"/>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 h="34">
                  <a:moveTo>
                    <a:pt x="0" y="14"/>
                  </a:moveTo>
                  <a:lnTo>
                    <a:pt x="0" y="14"/>
                  </a:lnTo>
                  <a:lnTo>
                    <a:pt x="23" y="0"/>
                  </a:lnTo>
                  <a:lnTo>
                    <a:pt x="27" y="14"/>
                  </a:lnTo>
                  <a:lnTo>
                    <a:pt x="24" y="33"/>
                  </a:lnTo>
                  <a:lnTo>
                    <a:pt x="0" y="14"/>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7" name="Freeform 10"/>
            <p:cNvSpPr>
              <a:spLocks/>
            </p:cNvSpPr>
            <p:nvPr/>
          </p:nvSpPr>
          <p:spPr bwMode="auto">
            <a:xfrm>
              <a:off x="1065" y="1121"/>
              <a:ext cx="21" cy="48"/>
            </a:xfrm>
            <a:custGeom>
              <a:avLst/>
              <a:gdLst>
                <a:gd name="T0" fmla="*/ 0 w 21"/>
                <a:gd name="T1" fmla="*/ 13 h 48"/>
                <a:gd name="T2" fmla="*/ 0 w 21"/>
                <a:gd name="T3" fmla="*/ 13 h 48"/>
                <a:gd name="T4" fmla="*/ 12 w 21"/>
                <a:gd name="T5" fmla="*/ 0 h 48"/>
                <a:gd name="T6" fmla="*/ 20 w 21"/>
                <a:gd name="T7" fmla="*/ 6 h 48"/>
                <a:gd name="T8" fmla="*/ 16 w 21"/>
                <a:gd name="T9" fmla="*/ 47 h 48"/>
                <a:gd name="T10" fmla="*/ 0 w 21"/>
                <a:gd name="T11" fmla="*/ 13 h 48"/>
                <a:gd name="T12" fmla="*/ 0 w 21"/>
                <a:gd name="T13" fmla="*/ 13 h 48"/>
                <a:gd name="T14" fmla="*/ 0 60000 65536"/>
                <a:gd name="T15" fmla="*/ 0 60000 65536"/>
                <a:gd name="T16" fmla="*/ 0 60000 65536"/>
                <a:gd name="T17" fmla="*/ 0 60000 65536"/>
                <a:gd name="T18" fmla="*/ 0 60000 65536"/>
                <a:gd name="T19" fmla="*/ 0 60000 65536"/>
                <a:gd name="T20" fmla="*/ 0 60000 65536"/>
                <a:gd name="T21" fmla="*/ 0 w 21"/>
                <a:gd name="T22" fmla="*/ 0 h 48"/>
                <a:gd name="T23" fmla="*/ 21 w 21"/>
                <a:gd name="T24" fmla="*/ 48 h 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 h="48">
                  <a:moveTo>
                    <a:pt x="0" y="13"/>
                  </a:moveTo>
                  <a:lnTo>
                    <a:pt x="0" y="13"/>
                  </a:lnTo>
                  <a:lnTo>
                    <a:pt x="12" y="0"/>
                  </a:lnTo>
                  <a:lnTo>
                    <a:pt x="20" y="6"/>
                  </a:lnTo>
                  <a:lnTo>
                    <a:pt x="16" y="47"/>
                  </a:lnTo>
                  <a:lnTo>
                    <a:pt x="0" y="13"/>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24582" name="Freeform 11" descr="The  map depicts States Cigarett Excise Tax Rates effective September 30, 2014." title="State Cigarette Excise Tax Rates"/>
          <p:cNvSpPr>
            <a:spLocks/>
          </p:cNvSpPr>
          <p:nvPr/>
        </p:nvSpPr>
        <p:spPr bwMode="auto">
          <a:xfrm>
            <a:off x="6607175" y="3149600"/>
            <a:ext cx="20638" cy="28575"/>
          </a:xfrm>
          <a:custGeom>
            <a:avLst/>
            <a:gdLst>
              <a:gd name="T0" fmla="*/ 0 w 15"/>
              <a:gd name="T1" fmla="*/ 2147483647 h 21"/>
              <a:gd name="T2" fmla="*/ 0 w 15"/>
              <a:gd name="T3" fmla="*/ 2147483647 h 21"/>
              <a:gd name="T4" fmla="*/ 2147483647 w 15"/>
              <a:gd name="T5" fmla="*/ 0 h 21"/>
              <a:gd name="T6" fmla="*/ 2147483647 w 15"/>
              <a:gd name="T7" fmla="*/ 2147483647 h 21"/>
              <a:gd name="T8" fmla="*/ 2147483647 w 15"/>
              <a:gd name="T9" fmla="*/ 2147483647 h 21"/>
              <a:gd name="T10" fmla="*/ 0 w 15"/>
              <a:gd name="T11" fmla="*/ 2147483647 h 21"/>
              <a:gd name="T12" fmla="*/ 0 w 15"/>
              <a:gd name="T13" fmla="*/ 2147483647 h 21"/>
              <a:gd name="T14" fmla="*/ 0 60000 65536"/>
              <a:gd name="T15" fmla="*/ 0 60000 65536"/>
              <a:gd name="T16" fmla="*/ 0 60000 65536"/>
              <a:gd name="T17" fmla="*/ 0 60000 65536"/>
              <a:gd name="T18" fmla="*/ 0 60000 65536"/>
              <a:gd name="T19" fmla="*/ 0 60000 65536"/>
              <a:gd name="T20" fmla="*/ 0 60000 65536"/>
              <a:gd name="T21" fmla="*/ 0 w 15"/>
              <a:gd name="T22" fmla="*/ 0 h 21"/>
              <a:gd name="T23" fmla="*/ 15 w 15"/>
              <a:gd name="T24" fmla="*/ 21 h 2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 h="21">
                <a:moveTo>
                  <a:pt x="0" y="6"/>
                </a:moveTo>
                <a:lnTo>
                  <a:pt x="0" y="6"/>
                </a:lnTo>
                <a:lnTo>
                  <a:pt x="10" y="0"/>
                </a:lnTo>
                <a:lnTo>
                  <a:pt x="14" y="11"/>
                </a:lnTo>
                <a:lnTo>
                  <a:pt x="10" y="20"/>
                </a:lnTo>
                <a:lnTo>
                  <a:pt x="0" y="6"/>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4345" name="Freeform 12" descr="This is the state of Minnesota on a map of the United States.  The  map depicts States with Smoke-Free Air Laws effective September 30, 2014." title="States with Smoke-Free Air Laws "/>
          <p:cNvSpPr>
            <a:spLocks/>
          </p:cNvSpPr>
          <p:nvPr/>
        </p:nvSpPr>
        <p:spPr bwMode="auto">
          <a:xfrm>
            <a:off x="4198938" y="1657350"/>
            <a:ext cx="828675" cy="969962"/>
          </a:xfrm>
          <a:custGeom>
            <a:avLst/>
            <a:gdLst>
              <a:gd name="T0" fmla="*/ 0 w 595"/>
              <a:gd name="T1" fmla="*/ 2147483647 h 669"/>
              <a:gd name="T2" fmla="*/ 0 w 595"/>
              <a:gd name="T3" fmla="*/ 2147483647 h 669"/>
              <a:gd name="T4" fmla="*/ 2147483647 w 595"/>
              <a:gd name="T5" fmla="*/ 2147483647 h 669"/>
              <a:gd name="T6" fmla="*/ 2147483647 w 595"/>
              <a:gd name="T7" fmla="*/ 2147483647 h 669"/>
              <a:gd name="T8" fmla="*/ 2147483647 w 595"/>
              <a:gd name="T9" fmla="*/ 2147483647 h 669"/>
              <a:gd name="T10" fmla="*/ 2147483647 w 595"/>
              <a:gd name="T11" fmla="*/ 2147483647 h 669"/>
              <a:gd name="T12" fmla="*/ 2147483647 w 595"/>
              <a:gd name="T13" fmla="*/ 2147483647 h 669"/>
              <a:gd name="T14" fmla="*/ 2147483647 w 595"/>
              <a:gd name="T15" fmla="*/ 2147483647 h 669"/>
              <a:gd name="T16" fmla="*/ 2147483647 w 595"/>
              <a:gd name="T17" fmla="*/ 2147483647 h 669"/>
              <a:gd name="T18" fmla="*/ 2147483647 w 595"/>
              <a:gd name="T19" fmla="*/ 2147483647 h 669"/>
              <a:gd name="T20" fmla="*/ 2147483647 w 595"/>
              <a:gd name="T21" fmla="*/ 2147483647 h 669"/>
              <a:gd name="T22" fmla="*/ 2147483647 w 595"/>
              <a:gd name="T23" fmla="*/ 2147483647 h 669"/>
              <a:gd name="T24" fmla="*/ 2147483647 w 595"/>
              <a:gd name="T25" fmla="*/ 2147483647 h 669"/>
              <a:gd name="T26" fmla="*/ 2147483647 w 595"/>
              <a:gd name="T27" fmla="*/ 2147483647 h 669"/>
              <a:gd name="T28" fmla="*/ 2147483647 w 595"/>
              <a:gd name="T29" fmla="*/ 2147483647 h 669"/>
              <a:gd name="T30" fmla="*/ 2147483647 w 595"/>
              <a:gd name="T31" fmla="*/ 2147483647 h 669"/>
              <a:gd name="T32" fmla="*/ 2147483647 w 595"/>
              <a:gd name="T33" fmla="*/ 2147483647 h 669"/>
              <a:gd name="T34" fmla="*/ 2147483647 w 595"/>
              <a:gd name="T35" fmla="*/ 2147483647 h 669"/>
              <a:gd name="T36" fmla="*/ 2147483647 w 595"/>
              <a:gd name="T37" fmla="*/ 2147483647 h 669"/>
              <a:gd name="T38" fmla="*/ 2147483647 w 595"/>
              <a:gd name="T39" fmla="*/ 2147483647 h 669"/>
              <a:gd name="T40" fmla="*/ 2147483647 w 595"/>
              <a:gd name="T41" fmla="*/ 2147483647 h 669"/>
              <a:gd name="T42" fmla="*/ 2147483647 w 595"/>
              <a:gd name="T43" fmla="*/ 2147483647 h 669"/>
              <a:gd name="T44" fmla="*/ 2147483647 w 595"/>
              <a:gd name="T45" fmla="*/ 2147483647 h 669"/>
              <a:gd name="T46" fmla="*/ 2147483647 w 595"/>
              <a:gd name="T47" fmla="*/ 2147483647 h 669"/>
              <a:gd name="T48" fmla="*/ 2147483647 w 595"/>
              <a:gd name="T49" fmla="*/ 2147483647 h 669"/>
              <a:gd name="T50" fmla="*/ 2147483647 w 595"/>
              <a:gd name="T51" fmla="*/ 2147483647 h 669"/>
              <a:gd name="T52" fmla="*/ 2147483647 w 595"/>
              <a:gd name="T53" fmla="*/ 2147483647 h 669"/>
              <a:gd name="T54" fmla="*/ 2147483647 w 595"/>
              <a:gd name="T55" fmla="*/ 2147483647 h 669"/>
              <a:gd name="T56" fmla="*/ 2147483647 w 595"/>
              <a:gd name="T57" fmla="*/ 2147483647 h 669"/>
              <a:gd name="T58" fmla="*/ 2147483647 w 595"/>
              <a:gd name="T59" fmla="*/ 2147483647 h 669"/>
              <a:gd name="T60" fmla="*/ 2147483647 w 595"/>
              <a:gd name="T61" fmla="*/ 2147483647 h 669"/>
              <a:gd name="T62" fmla="*/ 2147483647 w 595"/>
              <a:gd name="T63" fmla="*/ 2147483647 h 669"/>
              <a:gd name="T64" fmla="*/ 2147483647 w 595"/>
              <a:gd name="T65" fmla="*/ 2147483647 h 669"/>
              <a:gd name="T66" fmla="*/ 2147483647 w 595"/>
              <a:gd name="T67" fmla="*/ 2147483647 h 669"/>
              <a:gd name="T68" fmla="*/ 2147483647 w 595"/>
              <a:gd name="T69" fmla="*/ 2147483647 h 669"/>
              <a:gd name="T70" fmla="*/ 2147483647 w 595"/>
              <a:gd name="T71" fmla="*/ 2147483647 h 669"/>
              <a:gd name="T72" fmla="*/ 2147483647 w 595"/>
              <a:gd name="T73" fmla="*/ 2147483647 h 669"/>
              <a:gd name="T74" fmla="*/ 2147483647 w 595"/>
              <a:gd name="T75" fmla="*/ 2147483647 h 669"/>
              <a:gd name="T76" fmla="*/ 2147483647 w 595"/>
              <a:gd name="T77" fmla="*/ 2147483647 h 669"/>
              <a:gd name="T78" fmla="*/ 2147483647 w 595"/>
              <a:gd name="T79" fmla="*/ 2147483647 h 669"/>
              <a:gd name="T80" fmla="*/ 2147483647 w 595"/>
              <a:gd name="T81" fmla="*/ 2147483647 h 669"/>
              <a:gd name="T82" fmla="*/ 2147483647 w 595"/>
              <a:gd name="T83" fmla="*/ 2147483647 h 669"/>
              <a:gd name="T84" fmla="*/ 2147483647 w 595"/>
              <a:gd name="T85" fmla="*/ 2147483647 h 669"/>
              <a:gd name="T86" fmla="*/ 2147483647 w 595"/>
              <a:gd name="T87" fmla="*/ 2147483647 h 669"/>
              <a:gd name="T88" fmla="*/ 2147483647 w 595"/>
              <a:gd name="T89" fmla="*/ 2147483647 h 669"/>
              <a:gd name="T90" fmla="*/ 2147483647 w 595"/>
              <a:gd name="T91" fmla="*/ 2147483647 h 669"/>
              <a:gd name="T92" fmla="*/ 2147483647 w 595"/>
              <a:gd name="T93" fmla="*/ 0 h 669"/>
              <a:gd name="T94" fmla="*/ 2147483647 w 595"/>
              <a:gd name="T95" fmla="*/ 2147483647 h 669"/>
              <a:gd name="T96" fmla="*/ 0 w 595"/>
              <a:gd name="T97" fmla="*/ 2147483647 h 669"/>
              <a:gd name="T98" fmla="*/ 0 w 595"/>
              <a:gd name="T99" fmla="*/ 2147483647 h 6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5"/>
              <a:gd name="T151" fmla="*/ 0 h 669"/>
              <a:gd name="T152" fmla="*/ 595 w 595"/>
              <a:gd name="T153" fmla="*/ 669 h 6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5" h="669">
                <a:moveTo>
                  <a:pt x="0" y="41"/>
                </a:moveTo>
                <a:lnTo>
                  <a:pt x="0" y="41"/>
                </a:lnTo>
                <a:lnTo>
                  <a:pt x="4" y="136"/>
                </a:lnTo>
                <a:lnTo>
                  <a:pt x="27" y="211"/>
                </a:lnTo>
                <a:lnTo>
                  <a:pt x="29" y="310"/>
                </a:lnTo>
                <a:lnTo>
                  <a:pt x="46" y="389"/>
                </a:lnTo>
                <a:lnTo>
                  <a:pt x="25" y="429"/>
                </a:lnTo>
                <a:lnTo>
                  <a:pt x="54" y="459"/>
                </a:lnTo>
                <a:lnTo>
                  <a:pt x="53" y="668"/>
                </a:lnTo>
                <a:lnTo>
                  <a:pt x="483" y="659"/>
                </a:lnTo>
                <a:lnTo>
                  <a:pt x="474" y="618"/>
                </a:lnTo>
                <a:lnTo>
                  <a:pt x="463" y="604"/>
                </a:lnTo>
                <a:lnTo>
                  <a:pt x="429" y="582"/>
                </a:lnTo>
                <a:lnTo>
                  <a:pt x="406" y="557"/>
                </a:lnTo>
                <a:lnTo>
                  <a:pt x="348" y="520"/>
                </a:lnTo>
                <a:lnTo>
                  <a:pt x="349" y="459"/>
                </a:lnTo>
                <a:lnTo>
                  <a:pt x="337" y="420"/>
                </a:lnTo>
                <a:lnTo>
                  <a:pt x="384" y="361"/>
                </a:lnTo>
                <a:lnTo>
                  <a:pt x="382" y="303"/>
                </a:lnTo>
                <a:lnTo>
                  <a:pt x="392" y="293"/>
                </a:lnTo>
                <a:lnTo>
                  <a:pt x="450" y="245"/>
                </a:lnTo>
                <a:lnTo>
                  <a:pt x="479" y="210"/>
                </a:lnTo>
                <a:lnTo>
                  <a:pt x="518" y="179"/>
                </a:lnTo>
                <a:lnTo>
                  <a:pt x="594" y="140"/>
                </a:lnTo>
                <a:lnTo>
                  <a:pt x="566" y="142"/>
                </a:lnTo>
                <a:lnTo>
                  <a:pt x="539" y="130"/>
                </a:lnTo>
                <a:lnTo>
                  <a:pt x="497" y="135"/>
                </a:lnTo>
                <a:lnTo>
                  <a:pt x="487" y="118"/>
                </a:lnTo>
                <a:lnTo>
                  <a:pt x="474" y="125"/>
                </a:lnTo>
                <a:lnTo>
                  <a:pt x="444" y="142"/>
                </a:lnTo>
                <a:lnTo>
                  <a:pt x="425" y="137"/>
                </a:lnTo>
                <a:lnTo>
                  <a:pt x="415" y="127"/>
                </a:lnTo>
                <a:lnTo>
                  <a:pt x="400" y="123"/>
                </a:lnTo>
                <a:lnTo>
                  <a:pt x="393" y="110"/>
                </a:lnTo>
                <a:lnTo>
                  <a:pt x="377" y="112"/>
                </a:lnTo>
                <a:lnTo>
                  <a:pt x="377" y="124"/>
                </a:lnTo>
                <a:lnTo>
                  <a:pt x="370" y="125"/>
                </a:lnTo>
                <a:lnTo>
                  <a:pt x="360" y="100"/>
                </a:lnTo>
                <a:lnTo>
                  <a:pt x="345" y="100"/>
                </a:lnTo>
                <a:lnTo>
                  <a:pt x="349" y="89"/>
                </a:lnTo>
                <a:lnTo>
                  <a:pt x="315" y="83"/>
                </a:lnTo>
                <a:lnTo>
                  <a:pt x="303" y="81"/>
                </a:lnTo>
                <a:lnTo>
                  <a:pt x="262" y="97"/>
                </a:lnTo>
                <a:lnTo>
                  <a:pt x="256" y="83"/>
                </a:lnTo>
                <a:lnTo>
                  <a:pt x="194" y="70"/>
                </a:lnTo>
                <a:lnTo>
                  <a:pt x="182" y="4"/>
                </a:lnTo>
                <a:lnTo>
                  <a:pt x="157" y="0"/>
                </a:lnTo>
                <a:lnTo>
                  <a:pt x="157" y="42"/>
                </a:lnTo>
                <a:lnTo>
                  <a:pt x="0" y="41"/>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346" name="Freeform 13" descr="The  map depicts Cigarette excise taxe rates effective September 30, 2014.&#10;&#10;" title="State Cigarette Excise Tax Rates"/>
          <p:cNvSpPr>
            <a:spLocks/>
          </p:cNvSpPr>
          <p:nvPr/>
        </p:nvSpPr>
        <p:spPr bwMode="auto">
          <a:xfrm>
            <a:off x="1828800" y="3446462"/>
            <a:ext cx="857250" cy="1055688"/>
          </a:xfrm>
          <a:custGeom>
            <a:avLst/>
            <a:gdLst>
              <a:gd name="T0" fmla="*/ 0 w 616"/>
              <a:gd name="T1" fmla="*/ 2147483647 h 716"/>
              <a:gd name="T2" fmla="*/ 0 w 616"/>
              <a:gd name="T3" fmla="*/ 2147483647 h 716"/>
              <a:gd name="T4" fmla="*/ 2147483647 w 616"/>
              <a:gd name="T5" fmla="*/ 2147483647 h 716"/>
              <a:gd name="T6" fmla="*/ 2147483647 w 616"/>
              <a:gd name="T7" fmla="*/ 2147483647 h 716"/>
              <a:gd name="T8" fmla="*/ 2147483647 w 616"/>
              <a:gd name="T9" fmla="*/ 2147483647 h 716"/>
              <a:gd name="T10" fmla="*/ 2147483647 w 616"/>
              <a:gd name="T11" fmla="*/ 2147483647 h 716"/>
              <a:gd name="T12" fmla="*/ 2147483647 w 616"/>
              <a:gd name="T13" fmla="*/ 2147483647 h 716"/>
              <a:gd name="T14" fmla="*/ 2147483647 w 616"/>
              <a:gd name="T15" fmla="*/ 2147483647 h 716"/>
              <a:gd name="T16" fmla="*/ 2147483647 w 616"/>
              <a:gd name="T17" fmla="*/ 2147483647 h 716"/>
              <a:gd name="T18" fmla="*/ 2147483647 w 616"/>
              <a:gd name="T19" fmla="*/ 2147483647 h 716"/>
              <a:gd name="T20" fmla="*/ 2147483647 w 616"/>
              <a:gd name="T21" fmla="*/ 2147483647 h 716"/>
              <a:gd name="T22" fmla="*/ 2147483647 w 616"/>
              <a:gd name="T23" fmla="*/ 2147483647 h 716"/>
              <a:gd name="T24" fmla="*/ 2147483647 w 616"/>
              <a:gd name="T25" fmla="*/ 0 h 716"/>
              <a:gd name="T26" fmla="*/ 2147483647 w 616"/>
              <a:gd name="T27" fmla="*/ 2147483647 h 716"/>
              <a:gd name="T28" fmla="*/ 2147483647 w 616"/>
              <a:gd name="T29" fmla="*/ 2147483647 h 716"/>
              <a:gd name="T30" fmla="*/ 2147483647 w 616"/>
              <a:gd name="T31" fmla="*/ 2147483647 h 716"/>
              <a:gd name="T32" fmla="*/ 2147483647 w 616"/>
              <a:gd name="T33" fmla="*/ 2147483647 h 716"/>
              <a:gd name="T34" fmla="*/ 2147483647 w 616"/>
              <a:gd name="T35" fmla="*/ 2147483647 h 716"/>
              <a:gd name="T36" fmla="*/ 0 w 616"/>
              <a:gd name="T37" fmla="*/ 2147483647 h 716"/>
              <a:gd name="T38" fmla="*/ 0 w 616"/>
              <a:gd name="T39" fmla="*/ 2147483647 h 7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16"/>
              <a:gd name="T61" fmla="*/ 0 h 716"/>
              <a:gd name="T62" fmla="*/ 616 w 616"/>
              <a:gd name="T63" fmla="*/ 716 h 71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16" h="716">
                <a:moveTo>
                  <a:pt x="0" y="489"/>
                </a:moveTo>
                <a:lnTo>
                  <a:pt x="0" y="489"/>
                </a:lnTo>
                <a:lnTo>
                  <a:pt x="38" y="455"/>
                </a:lnTo>
                <a:lnTo>
                  <a:pt x="23" y="428"/>
                </a:lnTo>
                <a:lnTo>
                  <a:pt x="30" y="389"/>
                </a:lnTo>
                <a:lnTo>
                  <a:pt x="72" y="322"/>
                </a:lnTo>
                <a:lnTo>
                  <a:pt x="101" y="303"/>
                </a:lnTo>
                <a:lnTo>
                  <a:pt x="83" y="279"/>
                </a:lnTo>
                <a:lnTo>
                  <a:pt x="73" y="212"/>
                </a:lnTo>
                <a:lnTo>
                  <a:pt x="85" y="93"/>
                </a:lnTo>
                <a:lnTo>
                  <a:pt x="106" y="86"/>
                </a:lnTo>
                <a:lnTo>
                  <a:pt x="141" y="106"/>
                </a:lnTo>
                <a:lnTo>
                  <a:pt x="170" y="0"/>
                </a:lnTo>
                <a:lnTo>
                  <a:pt x="615" y="76"/>
                </a:lnTo>
                <a:lnTo>
                  <a:pt x="522" y="715"/>
                </a:lnTo>
                <a:lnTo>
                  <a:pt x="386" y="694"/>
                </a:lnTo>
                <a:lnTo>
                  <a:pt x="299" y="671"/>
                </a:lnTo>
                <a:lnTo>
                  <a:pt x="126" y="567"/>
                </a:lnTo>
                <a:lnTo>
                  <a:pt x="0" y="489"/>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347" name="Freeform 14" descr="This is the state of California on a map of the United States.  The  map depicts States with Smoke-Free Air Laws effective September 30, 2014." title="States with Smoke-Free Air Laws"/>
          <p:cNvSpPr>
            <a:spLocks/>
          </p:cNvSpPr>
          <p:nvPr/>
        </p:nvSpPr>
        <p:spPr bwMode="auto">
          <a:xfrm>
            <a:off x="990600" y="2362200"/>
            <a:ext cx="998538" cy="1774825"/>
          </a:xfrm>
          <a:custGeom>
            <a:avLst/>
            <a:gdLst>
              <a:gd name="T0" fmla="*/ 2147483647 w 716"/>
              <a:gd name="T1" fmla="*/ 2147483647 h 1228"/>
              <a:gd name="T2" fmla="*/ 2147483647 w 716"/>
              <a:gd name="T3" fmla="*/ 2147483647 h 1228"/>
              <a:gd name="T4" fmla="*/ 2147483647 w 716"/>
              <a:gd name="T5" fmla="*/ 2147483647 h 1228"/>
              <a:gd name="T6" fmla="*/ 2147483647 w 716"/>
              <a:gd name="T7" fmla="*/ 2147483647 h 1228"/>
              <a:gd name="T8" fmla="*/ 2147483647 w 716"/>
              <a:gd name="T9" fmla="*/ 2147483647 h 1228"/>
              <a:gd name="T10" fmla="*/ 2147483647 w 716"/>
              <a:gd name="T11" fmla="*/ 2147483647 h 1228"/>
              <a:gd name="T12" fmla="*/ 2147483647 w 716"/>
              <a:gd name="T13" fmla="*/ 2147483647 h 1228"/>
              <a:gd name="T14" fmla="*/ 2147483647 w 716"/>
              <a:gd name="T15" fmla="*/ 2147483647 h 1228"/>
              <a:gd name="T16" fmla="*/ 2147483647 w 716"/>
              <a:gd name="T17" fmla="*/ 2147483647 h 1228"/>
              <a:gd name="T18" fmla="*/ 2147483647 w 716"/>
              <a:gd name="T19" fmla="*/ 2147483647 h 1228"/>
              <a:gd name="T20" fmla="*/ 2147483647 w 716"/>
              <a:gd name="T21" fmla="*/ 2147483647 h 1228"/>
              <a:gd name="T22" fmla="*/ 2147483647 w 716"/>
              <a:gd name="T23" fmla="*/ 2147483647 h 1228"/>
              <a:gd name="T24" fmla="*/ 2147483647 w 716"/>
              <a:gd name="T25" fmla="*/ 2147483647 h 1228"/>
              <a:gd name="T26" fmla="*/ 2147483647 w 716"/>
              <a:gd name="T27" fmla="*/ 2147483647 h 1228"/>
              <a:gd name="T28" fmla="*/ 2147483647 w 716"/>
              <a:gd name="T29" fmla="*/ 2147483647 h 1228"/>
              <a:gd name="T30" fmla="*/ 2147483647 w 716"/>
              <a:gd name="T31" fmla="*/ 2147483647 h 1228"/>
              <a:gd name="T32" fmla="*/ 2147483647 w 716"/>
              <a:gd name="T33" fmla="*/ 2147483647 h 1228"/>
              <a:gd name="T34" fmla="*/ 2147483647 w 716"/>
              <a:gd name="T35" fmla="*/ 2147483647 h 1228"/>
              <a:gd name="T36" fmla="*/ 2147483647 w 716"/>
              <a:gd name="T37" fmla="*/ 2147483647 h 1228"/>
              <a:gd name="T38" fmla="*/ 2147483647 w 716"/>
              <a:gd name="T39" fmla="*/ 2147483647 h 1228"/>
              <a:gd name="T40" fmla="*/ 2147483647 w 716"/>
              <a:gd name="T41" fmla="*/ 2147483647 h 1228"/>
              <a:gd name="T42" fmla="*/ 2147483647 w 716"/>
              <a:gd name="T43" fmla="*/ 2147483647 h 1228"/>
              <a:gd name="T44" fmla="*/ 2147483647 w 716"/>
              <a:gd name="T45" fmla="*/ 2147483647 h 1228"/>
              <a:gd name="T46" fmla="*/ 2147483647 w 716"/>
              <a:gd name="T47" fmla="*/ 2147483647 h 1228"/>
              <a:gd name="T48" fmla="*/ 2147483647 w 716"/>
              <a:gd name="T49" fmla="*/ 2147483647 h 1228"/>
              <a:gd name="T50" fmla="*/ 2147483647 w 716"/>
              <a:gd name="T51" fmla="*/ 2147483647 h 1228"/>
              <a:gd name="T52" fmla="*/ 2147483647 w 716"/>
              <a:gd name="T53" fmla="*/ 2147483647 h 1228"/>
              <a:gd name="T54" fmla="*/ 2147483647 w 716"/>
              <a:gd name="T55" fmla="*/ 2147483647 h 1228"/>
              <a:gd name="T56" fmla="*/ 2147483647 w 716"/>
              <a:gd name="T57" fmla="*/ 2147483647 h 1228"/>
              <a:gd name="T58" fmla="*/ 2147483647 w 716"/>
              <a:gd name="T59" fmla="*/ 2147483647 h 1228"/>
              <a:gd name="T60" fmla="*/ 2147483647 w 716"/>
              <a:gd name="T61" fmla="*/ 2147483647 h 1228"/>
              <a:gd name="T62" fmla="*/ 2147483647 w 716"/>
              <a:gd name="T63" fmla="*/ 2147483647 h 1228"/>
              <a:gd name="T64" fmla="*/ 2147483647 w 716"/>
              <a:gd name="T65" fmla="*/ 2147483647 h 1228"/>
              <a:gd name="T66" fmla="*/ 2147483647 w 716"/>
              <a:gd name="T67" fmla="*/ 2147483647 h 1228"/>
              <a:gd name="T68" fmla="*/ 2147483647 w 716"/>
              <a:gd name="T69" fmla="*/ 2147483647 h 1228"/>
              <a:gd name="T70" fmla="*/ 2147483647 w 716"/>
              <a:gd name="T71" fmla="*/ 2147483647 h 1228"/>
              <a:gd name="T72" fmla="*/ 2147483647 w 716"/>
              <a:gd name="T73" fmla="*/ 2147483647 h 1228"/>
              <a:gd name="T74" fmla="*/ 2147483647 w 716"/>
              <a:gd name="T75" fmla="*/ 2147483647 h 1228"/>
              <a:gd name="T76" fmla="*/ 2147483647 w 716"/>
              <a:gd name="T77" fmla="*/ 2147483647 h 1228"/>
              <a:gd name="T78" fmla="*/ 2147483647 w 716"/>
              <a:gd name="T79" fmla="*/ 2147483647 h 1228"/>
              <a:gd name="T80" fmla="*/ 2147483647 w 716"/>
              <a:gd name="T81" fmla="*/ 2147483647 h 1228"/>
              <a:gd name="T82" fmla="*/ 2147483647 w 716"/>
              <a:gd name="T83" fmla="*/ 2147483647 h 1228"/>
              <a:gd name="T84" fmla="*/ 2147483647 w 716"/>
              <a:gd name="T85" fmla="*/ 2147483647 h 1228"/>
              <a:gd name="T86" fmla="*/ 2147483647 w 716"/>
              <a:gd name="T87" fmla="*/ 2147483647 h 1228"/>
              <a:gd name="T88" fmla="*/ 2147483647 w 716"/>
              <a:gd name="T89" fmla="*/ 2147483647 h 1228"/>
              <a:gd name="T90" fmla="*/ 2147483647 w 716"/>
              <a:gd name="T91" fmla="*/ 2147483647 h 1228"/>
              <a:gd name="T92" fmla="*/ 2147483647 w 716"/>
              <a:gd name="T93" fmla="*/ 2147483647 h 1228"/>
              <a:gd name="T94" fmla="*/ 2147483647 w 716"/>
              <a:gd name="T95" fmla="*/ 2147483647 h 1228"/>
              <a:gd name="T96" fmla="*/ 2147483647 w 716"/>
              <a:gd name="T97" fmla="*/ 2147483647 h 1228"/>
              <a:gd name="T98" fmla="*/ 2147483647 w 716"/>
              <a:gd name="T99" fmla="*/ 0 h 1228"/>
              <a:gd name="T100" fmla="*/ 2147483647 w 716"/>
              <a:gd name="T101" fmla="*/ 2147483647 h 1228"/>
              <a:gd name="T102" fmla="*/ 2147483647 w 716"/>
              <a:gd name="T103" fmla="*/ 2147483647 h 1228"/>
              <a:gd name="T104" fmla="*/ 0 w 716"/>
              <a:gd name="T105" fmla="*/ 2147483647 h 1228"/>
              <a:gd name="T106" fmla="*/ 2147483647 w 716"/>
              <a:gd name="T107" fmla="*/ 2147483647 h 1228"/>
              <a:gd name="T108" fmla="*/ 2147483647 w 716"/>
              <a:gd name="T109" fmla="*/ 2147483647 h 12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16"/>
              <a:gd name="T166" fmla="*/ 0 h 1228"/>
              <a:gd name="T167" fmla="*/ 716 w 716"/>
              <a:gd name="T168" fmla="*/ 1228 h 12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16" h="1228">
                <a:moveTo>
                  <a:pt x="16" y="222"/>
                </a:moveTo>
                <a:lnTo>
                  <a:pt x="16" y="222"/>
                </a:lnTo>
                <a:lnTo>
                  <a:pt x="25" y="249"/>
                </a:lnTo>
                <a:lnTo>
                  <a:pt x="4" y="345"/>
                </a:lnTo>
                <a:lnTo>
                  <a:pt x="17" y="373"/>
                </a:lnTo>
                <a:lnTo>
                  <a:pt x="74" y="499"/>
                </a:lnTo>
                <a:lnTo>
                  <a:pt x="80" y="496"/>
                </a:lnTo>
                <a:lnTo>
                  <a:pt x="82" y="469"/>
                </a:lnTo>
                <a:lnTo>
                  <a:pt x="92" y="464"/>
                </a:lnTo>
                <a:lnTo>
                  <a:pt x="101" y="471"/>
                </a:lnTo>
                <a:lnTo>
                  <a:pt x="84" y="488"/>
                </a:lnTo>
                <a:lnTo>
                  <a:pt x="91" y="498"/>
                </a:lnTo>
                <a:lnTo>
                  <a:pt x="106" y="552"/>
                </a:lnTo>
                <a:lnTo>
                  <a:pt x="97" y="548"/>
                </a:lnTo>
                <a:lnTo>
                  <a:pt x="78" y="528"/>
                </a:lnTo>
                <a:lnTo>
                  <a:pt x="82" y="506"/>
                </a:lnTo>
                <a:lnTo>
                  <a:pt x="73" y="508"/>
                </a:lnTo>
                <a:lnTo>
                  <a:pt x="61" y="530"/>
                </a:lnTo>
                <a:lnTo>
                  <a:pt x="65" y="579"/>
                </a:lnTo>
                <a:lnTo>
                  <a:pt x="78" y="602"/>
                </a:lnTo>
                <a:lnTo>
                  <a:pt x="103" y="622"/>
                </a:lnTo>
                <a:lnTo>
                  <a:pt x="94" y="647"/>
                </a:lnTo>
                <a:lnTo>
                  <a:pt x="80" y="651"/>
                </a:lnTo>
                <a:lnTo>
                  <a:pt x="78" y="682"/>
                </a:lnTo>
                <a:lnTo>
                  <a:pt x="112" y="756"/>
                </a:lnTo>
                <a:lnTo>
                  <a:pt x="139" y="800"/>
                </a:lnTo>
                <a:lnTo>
                  <a:pt x="136" y="827"/>
                </a:lnTo>
                <a:lnTo>
                  <a:pt x="153" y="845"/>
                </a:lnTo>
                <a:lnTo>
                  <a:pt x="146" y="864"/>
                </a:lnTo>
                <a:lnTo>
                  <a:pt x="136" y="905"/>
                </a:lnTo>
                <a:lnTo>
                  <a:pt x="148" y="922"/>
                </a:lnTo>
                <a:lnTo>
                  <a:pt x="235" y="951"/>
                </a:lnTo>
                <a:lnTo>
                  <a:pt x="270" y="1000"/>
                </a:lnTo>
                <a:lnTo>
                  <a:pt x="312" y="1017"/>
                </a:lnTo>
                <a:lnTo>
                  <a:pt x="313" y="1045"/>
                </a:lnTo>
                <a:lnTo>
                  <a:pt x="340" y="1052"/>
                </a:lnTo>
                <a:lnTo>
                  <a:pt x="376" y="1102"/>
                </a:lnTo>
                <a:lnTo>
                  <a:pt x="397" y="1145"/>
                </a:lnTo>
                <a:lnTo>
                  <a:pt x="398" y="1211"/>
                </a:lnTo>
                <a:lnTo>
                  <a:pt x="652" y="1227"/>
                </a:lnTo>
                <a:lnTo>
                  <a:pt x="637" y="1200"/>
                </a:lnTo>
                <a:lnTo>
                  <a:pt x="644" y="1161"/>
                </a:lnTo>
                <a:lnTo>
                  <a:pt x="686" y="1094"/>
                </a:lnTo>
                <a:lnTo>
                  <a:pt x="715" y="1075"/>
                </a:lnTo>
                <a:lnTo>
                  <a:pt x="697" y="1051"/>
                </a:lnTo>
                <a:lnTo>
                  <a:pt x="687" y="984"/>
                </a:lnTo>
                <a:lnTo>
                  <a:pt x="347" y="473"/>
                </a:lnTo>
                <a:lnTo>
                  <a:pt x="321" y="422"/>
                </a:lnTo>
                <a:lnTo>
                  <a:pt x="406" y="95"/>
                </a:lnTo>
                <a:lnTo>
                  <a:pt x="68" y="0"/>
                </a:lnTo>
                <a:lnTo>
                  <a:pt x="59" y="19"/>
                </a:lnTo>
                <a:lnTo>
                  <a:pt x="61" y="62"/>
                </a:lnTo>
                <a:lnTo>
                  <a:pt x="0" y="163"/>
                </a:lnTo>
                <a:lnTo>
                  <a:pt x="16" y="222"/>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48" name="Freeform 15" descr="This is the state of Maine on a map of the United States.  The map depicts States with Smoke-Free Air Laws effective September 30, 2014." title="States with Smoke-Free Air Laws"/>
          <p:cNvSpPr>
            <a:spLocks/>
          </p:cNvSpPr>
          <p:nvPr/>
        </p:nvSpPr>
        <p:spPr bwMode="auto">
          <a:xfrm>
            <a:off x="7077075" y="1552575"/>
            <a:ext cx="460375" cy="755650"/>
          </a:xfrm>
          <a:custGeom>
            <a:avLst/>
            <a:gdLst>
              <a:gd name="T0" fmla="*/ 0 w 332"/>
              <a:gd name="T1" fmla="*/ 2147483647 h 524"/>
              <a:gd name="T2" fmla="*/ 0 w 332"/>
              <a:gd name="T3" fmla="*/ 2147483647 h 524"/>
              <a:gd name="T4" fmla="*/ 2147483647 w 332"/>
              <a:gd name="T5" fmla="*/ 2147483647 h 524"/>
              <a:gd name="T6" fmla="*/ 2147483647 w 332"/>
              <a:gd name="T7" fmla="*/ 2147483647 h 524"/>
              <a:gd name="T8" fmla="*/ 2147483647 w 332"/>
              <a:gd name="T9" fmla="*/ 2147483647 h 524"/>
              <a:gd name="T10" fmla="*/ 2147483647 w 332"/>
              <a:gd name="T11" fmla="*/ 2147483647 h 524"/>
              <a:gd name="T12" fmla="*/ 2147483647 w 332"/>
              <a:gd name="T13" fmla="*/ 2147483647 h 524"/>
              <a:gd name="T14" fmla="*/ 2147483647 w 332"/>
              <a:gd name="T15" fmla="*/ 2147483647 h 524"/>
              <a:gd name="T16" fmla="*/ 2147483647 w 332"/>
              <a:gd name="T17" fmla="*/ 2147483647 h 524"/>
              <a:gd name="T18" fmla="*/ 2147483647 w 332"/>
              <a:gd name="T19" fmla="*/ 2147483647 h 524"/>
              <a:gd name="T20" fmla="*/ 2147483647 w 332"/>
              <a:gd name="T21" fmla="*/ 2147483647 h 524"/>
              <a:gd name="T22" fmla="*/ 2147483647 w 332"/>
              <a:gd name="T23" fmla="*/ 2147483647 h 524"/>
              <a:gd name="T24" fmla="*/ 2147483647 w 332"/>
              <a:gd name="T25" fmla="*/ 2147483647 h 524"/>
              <a:gd name="T26" fmla="*/ 2147483647 w 332"/>
              <a:gd name="T27" fmla="*/ 0 h 524"/>
              <a:gd name="T28" fmla="*/ 2147483647 w 332"/>
              <a:gd name="T29" fmla="*/ 2147483647 h 524"/>
              <a:gd name="T30" fmla="*/ 2147483647 w 332"/>
              <a:gd name="T31" fmla="*/ 2147483647 h 524"/>
              <a:gd name="T32" fmla="*/ 2147483647 w 332"/>
              <a:gd name="T33" fmla="*/ 2147483647 h 524"/>
              <a:gd name="T34" fmla="*/ 2147483647 w 332"/>
              <a:gd name="T35" fmla="*/ 2147483647 h 524"/>
              <a:gd name="T36" fmla="*/ 2147483647 w 332"/>
              <a:gd name="T37" fmla="*/ 2147483647 h 524"/>
              <a:gd name="T38" fmla="*/ 2147483647 w 332"/>
              <a:gd name="T39" fmla="*/ 2147483647 h 524"/>
              <a:gd name="T40" fmla="*/ 2147483647 w 332"/>
              <a:gd name="T41" fmla="*/ 2147483647 h 524"/>
              <a:gd name="T42" fmla="*/ 2147483647 w 332"/>
              <a:gd name="T43" fmla="*/ 2147483647 h 524"/>
              <a:gd name="T44" fmla="*/ 2147483647 w 332"/>
              <a:gd name="T45" fmla="*/ 2147483647 h 524"/>
              <a:gd name="T46" fmla="*/ 2147483647 w 332"/>
              <a:gd name="T47" fmla="*/ 2147483647 h 524"/>
              <a:gd name="T48" fmla="*/ 2147483647 w 332"/>
              <a:gd name="T49" fmla="*/ 2147483647 h 524"/>
              <a:gd name="T50" fmla="*/ 2147483647 w 332"/>
              <a:gd name="T51" fmla="*/ 2147483647 h 524"/>
              <a:gd name="T52" fmla="*/ 2147483647 w 332"/>
              <a:gd name="T53" fmla="*/ 2147483647 h 524"/>
              <a:gd name="T54" fmla="*/ 2147483647 w 332"/>
              <a:gd name="T55" fmla="*/ 2147483647 h 524"/>
              <a:gd name="T56" fmla="*/ 2147483647 w 332"/>
              <a:gd name="T57" fmla="*/ 2147483647 h 524"/>
              <a:gd name="T58" fmla="*/ 2147483647 w 332"/>
              <a:gd name="T59" fmla="*/ 2147483647 h 524"/>
              <a:gd name="T60" fmla="*/ 2147483647 w 332"/>
              <a:gd name="T61" fmla="*/ 2147483647 h 524"/>
              <a:gd name="T62" fmla="*/ 2147483647 w 332"/>
              <a:gd name="T63" fmla="*/ 2147483647 h 524"/>
              <a:gd name="T64" fmla="*/ 2147483647 w 332"/>
              <a:gd name="T65" fmla="*/ 2147483647 h 524"/>
              <a:gd name="T66" fmla="*/ 2147483647 w 332"/>
              <a:gd name="T67" fmla="*/ 2147483647 h 524"/>
              <a:gd name="T68" fmla="*/ 2147483647 w 332"/>
              <a:gd name="T69" fmla="*/ 2147483647 h 524"/>
              <a:gd name="T70" fmla="*/ 2147483647 w 332"/>
              <a:gd name="T71" fmla="*/ 2147483647 h 524"/>
              <a:gd name="T72" fmla="*/ 2147483647 w 332"/>
              <a:gd name="T73" fmla="*/ 2147483647 h 524"/>
              <a:gd name="T74" fmla="*/ 2147483647 w 332"/>
              <a:gd name="T75" fmla="*/ 2147483647 h 524"/>
              <a:gd name="T76" fmla="*/ 2147483647 w 332"/>
              <a:gd name="T77" fmla="*/ 2147483647 h 524"/>
              <a:gd name="T78" fmla="*/ 2147483647 w 332"/>
              <a:gd name="T79" fmla="*/ 2147483647 h 524"/>
              <a:gd name="T80" fmla="*/ 2147483647 w 332"/>
              <a:gd name="T81" fmla="*/ 2147483647 h 524"/>
              <a:gd name="T82" fmla="*/ 2147483647 w 332"/>
              <a:gd name="T83" fmla="*/ 2147483647 h 524"/>
              <a:gd name="T84" fmla="*/ 2147483647 w 332"/>
              <a:gd name="T85" fmla="*/ 2147483647 h 524"/>
              <a:gd name="T86" fmla="*/ 2147483647 w 332"/>
              <a:gd name="T87" fmla="*/ 2147483647 h 524"/>
              <a:gd name="T88" fmla="*/ 2147483647 w 332"/>
              <a:gd name="T89" fmla="*/ 2147483647 h 524"/>
              <a:gd name="T90" fmla="*/ 2147483647 w 332"/>
              <a:gd name="T91" fmla="*/ 2147483647 h 524"/>
              <a:gd name="T92" fmla="*/ 2147483647 w 332"/>
              <a:gd name="T93" fmla="*/ 2147483647 h 524"/>
              <a:gd name="T94" fmla="*/ 2147483647 w 332"/>
              <a:gd name="T95" fmla="*/ 2147483647 h 524"/>
              <a:gd name="T96" fmla="*/ 2147483647 w 332"/>
              <a:gd name="T97" fmla="*/ 2147483647 h 524"/>
              <a:gd name="T98" fmla="*/ 2147483647 w 332"/>
              <a:gd name="T99" fmla="*/ 2147483647 h 524"/>
              <a:gd name="T100" fmla="*/ 2147483647 w 332"/>
              <a:gd name="T101" fmla="*/ 2147483647 h 524"/>
              <a:gd name="T102" fmla="*/ 2147483647 w 332"/>
              <a:gd name="T103" fmla="*/ 2147483647 h 524"/>
              <a:gd name="T104" fmla="*/ 2147483647 w 332"/>
              <a:gd name="T105" fmla="*/ 2147483647 h 524"/>
              <a:gd name="T106" fmla="*/ 2147483647 w 332"/>
              <a:gd name="T107" fmla="*/ 2147483647 h 524"/>
              <a:gd name="T108" fmla="*/ 2147483647 w 332"/>
              <a:gd name="T109" fmla="*/ 2147483647 h 524"/>
              <a:gd name="T110" fmla="*/ 2147483647 w 332"/>
              <a:gd name="T111" fmla="*/ 2147483647 h 524"/>
              <a:gd name="T112" fmla="*/ 2147483647 w 332"/>
              <a:gd name="T113" fmla="*/ 2147483647 h 524"/>
              <a:gd name="T114" fmla="*/ 2147483647 w 332"/>
              <a:gd name="T115" fmla="*/ 2147483647 h 524"/>
              <a:gd name="T116" fmla="*/ 2147483647 w 332"/>
              <a:gd name="T117" fmla="*/ 2147483647 h 524"/>
              <a:gd name="T118" fmla="*/ 2147483647 w 332"/>
              <a:gd name="T119" fmla="*/ 2147483647 h 524"/>
              <a:gd name="T120" fmla="*/ 0 w 332"/>
              <a:gd name="T121" fmla="*/ 2147483647 h 524"/>
              <a:gd name="T122" fmla="*/ 0 w 332"/>
              <a:gd name="T123" fmla="*/ 2147483647 h 5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2"/>
              <a:gd name="T187" fmla="*/ 0 h 524"/>
              <a:gd name="T188" fmla="*/ 332 w 332"/>
              <a:gd name="T189" fmla="*/ 524 h 5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2" h="524">
                <a:moveTo>
                  <a:pt x="0" y="285"/>
                </a:moveTo>
                <a:lnTo>
                  <a:pt x="0" y="285"/>
                </a:lnTo>
                <a:lnTo>
                  <a:pt x="20" y="285"/>
                </a:lnTo>
                <a:lnTo>
                  <a:pt x="21" y="252"/>
                </a:lnTo>
                <a:lnTo>
                  <a:pt x="45" y="205"/>
                </a:lnTo>
                <a:lnTo>
                  <a:pt x="34" y="172"/>
                </a:lnTo>
                <a:lnTo>
                  <a:pt x="44" y="127"/>
                </a:lnTo>
                <a:lnTo>
                  <a:pt x="43" y="109"/>
                </a:lnTo>
                <a:lnTo>
                  <a:pt x="81" y="10"/>
                </a:lnTo>
                <a:lnTo>
                  <a:pt x="91" y="10"/>
                </a:lnTo>
                <a:lnTo>
                  <a:pt x="96" y="29"/>
                </a:lnTo>
                <a:lnTo>
                  <a:pt x="143" y="11"/>
                </a:lnTo>
                <a:lnTo>
                  <a:pt x="143" y="5"/>
                </a:lnTo>
                <a:lnTo>
                  <a:pt x="157" y="0"/>
                </a:lnTo>
                <a:lnTo>
                  <a:pt x="182" y="12"/>
                </a:lnTo>
                <a:lnTo>
                  <a:pt x="200" y="29"/>
                </a:lnTo>
                <a:lnTo>
                  <a:pt x="243" y="174"/>
                </a:lnTo>
                <a:lnTo>
                  <a:pt x="272" y="174"/>
                </a:lnTo>
                <a:lnTo>
                  <a:pt x="277" y="183"/>
                </a:lnTo>
                <a:lnTo>
                  <a:pt x="273" y="188"/>
                </a:lnTo>
                <a:lnTo>
                  <a:pt x="294" y="221"/>
                </a:lnTo>
                <a:lnTo>
                  <a:pt x="299" y="213"/>
                </a:lnTo>
                <a:lnTo>
                  <a:pt x="322" y="236"/>
                </a:lnTo>
                <a:lnTo>
                  <a:pt x="313" y="242"/>
                </a:lnTo>
                <a:lnTo>
                  <a:pt x="315" y="247"/>
                </a:lnTo>
                <a:lnTo>
                  <a:pt x="331" y="247"/>
                </a:lnTo>
                <a:lnTo>
                  <a:pt x="319" y="275"/>
                </a:lnTo>
                <a:lnTo>
                  <a:pt x="306" y="271"/>
                </a:lnTo>
                <a:lnTo>
                  <a:pt x="294" y="281"/>
                </a:lnTo>
                <a:lnTo>
                  <a:pt x="295" y="293"/>
                </a:lnTo>
                <a:lnTo>
                  <a:pt x="286" y="300"/>
                </a:lnTo>
                <a:lnTo>
                  <a:pt x="274" y="296"/>
                </a:lnTo>
                <a:lnTo>
                  <a:pt x="275" y="313"/>
                </a:lnTo>
                <a:lnTo>
                  <a:pt x="266" y="308"/>
                </a:lnTo>
                <a:lnTo>
                  <a:pt x="263" y="327"/>
                </a:lnTo>
                <a:lnTo>
                  <a:pt x="248" y="310"/>
                </a:lnTo>
                <a:lnTo>
                  <a:pt x="235" y="326"/>
                </a:lnTo>
                <a:lnTo>
                  <a:pt x="222" y="333"/>
                </a:lnTo>
                <a:lnTo>
                  <a:pt x="219" y="349"/>
                </a:lnTo>
                <a:lnTo>
                  <a:pt x="205" y="345"/>
                </a:lnTo>
                <a:lnTo>
                  <a:pt x="211" y="332"/>
                </a:lnTo>
                <a:lnTo>
                  <a:pt x="200" y="319"/>
                </a:lnTo>
                <a:lnTo>
                  <a:pt x="189" y="339"/>
                </a:lnTo>
                <a:lnTo>
                  <a:pt x="194" y="380"/>
                </a:lnTo>
                <a:lnTo>
                  <a:pt x="187" y="392"/>
                </a:lnTo>
                <a:lnTo>
                  <a:pt x="177" y="392"/>
                </a:lnTo>
                <a:lnTo>
                  <a:pt x="169" y="391"/>
                </a:lnTo>
                <a:lnTo>
                  <a:pt x="159" y="415"/>
                </a:lnTo>
                <a:lnTo>
                  <a:pt x="143" y="414"/>
                </a:lnTo>
                <a:lnTo>
                  <a:pt x="146" y="436"/>
                </a:lnTo>
                <a:lnTo>
                  <a:pt x="136" y="420"/>
                </a:lnTo>
                <a:lnTo>
                  <a:pt x="114" y="437"/>
                </a:lnTo>
                <a:lnTo>
                  <a:pt x="111" y="451"/>
                </a:lnTo>
                <a:lnTo>
                  <a:pt x="119" y="459"/>
                </a:lnTo>
                <a:lnTo>
                  <a:pt x="108" y="465"/>
                </a:lnTo>
                <a:lnTo>
                  <a:pt x="111" y="480"/>
                </a:lnTo>
                <a:lnTo>
                  <a:pt x="102" y="491"/>
                </a:lnTo>
                <a:lnTo>
                  <a:pt x="99" y="523"/>
                </a:lnTo>
                <a:lnTo>
                  <a:pt x="92" y="523"/>
                </a:lnTo>
                <a:lnTo>
                  <a:pt x="63" y="481"/>
                </a:lnTo>
                <a:lnTo>
                  <a:pt x="0" y="285"/>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grpSp>
        <p:nvGrpSpPr>
          <p:cNvPr id="24587" name="Group 16" descr=" The  map depicts States cigarette excies tax rates September 30, 2014" title="State cigarette excise tax rates"/>
          <p:cNvGrpSpPr>
            <a:grpSpLocks/>
          </p:cNvGrpSpPr>
          <p:nvPr/>
        </p:nvGrpSpPr>
        <p:grpSpPr bwMode="auto">
          <a:xfrm>
            <a:off x="6932613" y="2332037"/>
            <a:ext cx="436562" cy="265113"/>
            <a:chOff x="4960" y="1778"/>
            <a:chExt cx="315" cy="172"/>
          </a:xfrm>
          <a:solidFill>
            <a:srgbClr val="003300"/>
          </a:solidFill>
        </p:grpSpPr>
        <p:sp>
          <p:nvSpPr>
            <p:cNvPr id="14482" name="Freeform 17"/>
            <p:cNvSpPr>
              <a:spLocks/>
            </p:cNvSpPr>
            <p:nvPr/>
          </p:nvSpPr>
          <p:spPr bwMode="auto">
            <a:xfrm>
              <a:off x="4960" y="1778"/>
              <a:ext cx="302" cy="154"/>
            </a:xfrm>
            <a:custGeom>
              <a:avLst/>
              <a:gdLst>
                <a:gd name="T0" fmla="*/ 0 w 302"/>
                <a:gd name="T1" fmla="*/ 62 h 155"/>
                <a:gd name="T2" fmla="*/ 0 w 302"/>
                <a:gd name="T3" fmla="*/ 62 h 155"/>
                <a:gd name="T4" fmla="*/ 1 w 302"/>
                <a:gd name="T5" fmla="*/ 143 h 155"/>
                <a:gd name="T6" fmla="*/ 141 w 302"/>
                <a:gd name="T7" fmla="*/ 114 h 155"/>
                <a:gd name="T8" fmla="*/ 166 w 302"/>
                <a:gd name="T9" fmla="*/ 106 h 155"/>
                <a:gd name="T10" fmla="*/ 175 w 302"/>
                <a:gd name="T11" fmla="*/ 107 h 155"/>
                <a:gd name="T12" fmla="*/ 186 w 302"/>
                <a:gd name="T13" fmla="*/ 131 h 155"/>
                <a:gd name="T14" fmla="*/ 202 w 302"/>
                <a:gd name="T15" fmla="*/ 133 h 155"/>
                <a:gd name="T16" fmla="*/ 210 w 302"/>
                <a:gd name="T17" fmla="*/ 153 h 155"/>
                <a:gd name="T18" fmla="*/ 221 w 302"/>
                <a:gd name="T19" fmla="*/ 154 h 155"/>
                <a:gd name="T20" fmla="*/ 224 w 302"/>
                <a:gd name="T21" fmla="*/ 140 h 155"/>
                <a:gd name="T22" fmla="*/ 233 w 302"/>
                <a:gd name="T23" fmla="*/ 136 h 155"/>
                <a:gd name="T24" fmla="*/ 236 w 302"/>
                <a:gd name="T25" fmla="*/ 121 h 155"/>
                <a:gd name="T26" fmla="*/ 240 w 302"/>
                <a:gd name="T27" fmla="*/ 120 h 155"/>
                <a:gd name="T28" fmla="*/ 246 w 302"/>
                <a:gd name="T29" fmla="*/ 141 h 155"/>
                <a:gd name="T30" fmla="*/ 261 w 302"/>
                <a:gd name="T31" fmla="*/ 136 h 155"/>
                <a:gd name="T32" fmla="*/ 264 w 302"/>
                <a:gd name="T33" fmla="*/ 127 h 155"/>
                <a:gd name="T34" fmla="*/ 282 w 302"/>
                <a:gd name="T35" fmla="*/ 118 h 155"/>
                <a:gd name="T36" fmla="*/ 293 w 302"/>
                <a:gd name="T37" fmla="*/ 115 h 155"/>
                <a:gd name="T38" fmla="*/ 301 w 302"/>
                <a:gd name="T39" fmla="*/ 122 h 155"/>
                <a:gd name="T40" fmla="*/ 299 w 302"/>
                <a:gd name="T41" fmla="*/ 101 h 155"/>
                <a:gd name="T42" fmla="*/ 284 w 302"/>
                <a:gd name="T43" fmla="*/ 76 h 155"/>
                <a:gd name="T44" fmla="*/ 275 w 302"/>
                <a:gd name="T45" fmla="*/ 72 h 155"/>
                <a:gd name="T46" fmla="*/ 266 w 302"/>
                <a:gd name="T47" fmla="*/ 72 h 155"/>
                <a:gd name="T48" fmla="*/ 268 w 302"/>
                <a:gd name="T49" fmla="*/ 78 h 155"/>
                <a:gd name="T50" fmla="*/ 273 w 302"/>
                <a:gd name="T51" fmla="*/ 78 h 155"/>
                <a:gd name="T52" fmla="*/ 280 w 302"/>
                <a:gd name="T53" fmla="*/ 78 h 155"/>
                <a:gd name="T54" fmla="*/ 288 w 302"/>
                <a:gd name="T55" fmla="*/ 86 h 155"/>
                <a:gd name="T56" fmla="*/ 291 w 302"/>
                <a:gd name="T57" fmla="*/ 96 h 155"/>
                <a:gd name="T58" fmla="*/ 286 w 302"/>
                <a:gd name="T59" fmla="*/ 105 h 155"/>
                <a:gd name="T60" fmla="*/ 263 w 302"/>
                <a:gd name="T61" fmla="*/ 115 h 155"/>
                <a:gd name="T62" fmla="*/ 250 w 302"/>
                <a:gd name="T63" fmla="*/ 110 h 155"/>
                <a:gd name="T64" fmla="*/ 244 w 302"/>
                <a:gd name="T65" fmla="*/ 96 h 155"/>
                <a:gd name="T66" fmla="*/ 233 w 302"/>
                <a:gd name="T67" fmla="*/ 94 h 155"/>
                <a:gd name="T68" fmla="*/ 234 w 302"/>
                <a:gd name="T69" fmla="*/ 85 h 155"/>
                <a:gd name="T70" fmla="*/ 223 w 302"/>
                <a:gd name="T71" fmla="*/ 71 h 155"/>
                <a:gd name="T72" fmla="*/ 206 w 302"/>
                <a:gd name="T73" fmla="*/ 64 h 155"/>
                <a:gd name="T74" fmla="*/ 205 w 302"/>
                <a:gd name="T75" fmla="*/ 72 h 155"/>
                <a:gd name="T76" fmla="*/ 195 w 302"/>
                <a:gd name="T77" fmla="*/ 68 h 155"/>
                <a:gd name="T78" fmla="*/ 191 w 302"/>
                <a:gd name="T79" fmla="*/ 59 h 155"/>
                <a:gd name="T80" fmla="*/ 194 w 302"/>
                <a:gd name="T81" fmla="*/ 50 h 155"/>
                <a:gd name="T82" fmla="*/ 204 w 302"/>
                <a:gd name="T83" fmla="*/ 43 h 155"/>
                <a:gd name="T84" fmla="*/ 200 w 302"/>
                <a:gd name="T85" fmla="*/ 36 h 155"/>
                <a:gd name="T86" fmla="*/ 213 w 302"/>
                <a:gd name="T87" fmla="*/ 26 h 155"/>
                <a:gd name="T88" fmla="*/ 200 w 302"/>
                <a:gd name="T89" fmla="*/ 15 h 155"/>
                <a:gd name="T90" fmla="*/ 194 w 302"/>
                <a:gd name="T91" fmla="*/ 0 h 155"/>
                <a:gd name="T92" fmla="*/ 166 w 302"/>
                <a:gd name="T93" fmla="*/ 22 h 155"/>
                <a:gd name="T94" fmla="*/ 65 w 302"/>
                <a:gd name="T95" fmla="*/ 48 h 155"/>
                <a:gd name="T96" fmla="*/ 0 w 302"/>
                <a:gd name="T97" fmla="*/ 62 h 155"/>
                <a:gd name="T98" fmla="*/ 0 w 302"/>
                <a:gd name="T99" fmla="*/ 62 h 1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2"/>
                <a:gd name="T151" fmla="*/ 0 h 155"/>
                <a:gd name="T152" fmla="*/ 302 w 302"/>
                <a:gd name="T153" fmla="*/ 155 h 1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2" h="155">
                  <a:moveTo>
                    <a:pt x="0" y="62"/>
                  </a:moveTo>
                  <a:lnTo>
                    <a:pt x="0" y="62"/>
                  </a:lnTo>
                  <a:lnTo>
                    <a:pt x="1" y="143"/>
                  </a:lnTo>
                  <a:lnTo>
                    <a:pt x="141" y="114"/>
                  </a:lnTo>
                  <a:lnTo>
                    <a:pt x="166" y="106"/>
                  </a:lnTo>
                  <a:lnTo>
                    <a:pt x="175" y="107"/>
                  </a:lnTo>
                  <a:lnTo>
                    <a:pt x="186" y="131"/>
                  </a:lnTo>
                  <a:lnTo>
                    <a:pt x="202" y="133"/>
                  </a:lnTo>
                  <a:lnTo>
                    <a:pt x="210" y="153"/>
                  </a:lnTo>
                  <a:lnTo>
                    <a:pt x="221" y="154"/>
                  </a:lnTo>
                  <a:lnTo>
                    <a:pt x="224" y="140"/>
                  </a:lnTo>
                  <a:lnTo>
                    <a:pt x="233" y="136"/>
                  </a:lnTo>
                  <a:lnTo>
                    <a:pt x="236" y="121"/>
                  </a:lnTo>
                  <a:lnTo>
                    <a:pt x="240" y="120"/>
                  </a:lnTo>
                  <a:lnTo>
                    <a:pt x="246" y="141"/>
                  </a:lnTo>
                  <a:lnTo>
                    <a:pt x="261" y="136"/>
                  </a:lnTo>
                  <a:lnTo>
                    <a:pt x="264" y="127"/>
                  </a:lnTo>
                  <a:lnTo>
                    <a:pt x="282" y="118"/>
                  </a:lnTo>
                  <a:lnTo>
                    <a:pt x="293" y="115"/>
                  </a:lnTo>
                  <a:lnTo>
                    <a:pt x="301" y="122"/>
                  </a:lnTo>
                  <a:lnTo>
                    <a:pt x="299" y="101"/>
                  </a:lnTo>
                  <a:lnTo>
                    <a:pt x="284" y="76"/>
                  </a:lnTo>
                  <a:lnTo>
                    <a:pt x="275" y="72"/>
                  </a:lnTo>
                  <a:lnTo>
                    <a:pt x="266" y="72"/>
                  </a:lnTo>
                  <a:lnTo>
                    <a:pt x="268" y="78"/>
                  </a:lnTo>
                  <a:lnTo>
                    <a:pt x="273" y="78"/>
                  </a:lnTo>
                  <a:lnTo>
                    <a:pt x="280" y="78"/>
                  </a:lnTo>
                  <a:lnTo>
                    <a:pt x="288" y="86"/>
                  </a:lnTo>
                  <a:lnTo>
                    <a:pt x="291" y="96"/>
                  </a:lnTo>
                  <a:lnTo>
                    <a:pt x="286" y="105"/>
                  </a:lnTo>
                  <a:lnTo>
                    <a:pt x="263" y="115"/>
                  </a:lnTo>
                  <a:lnTo>
                    <a:pt x="250" y="110"/>
                  </a:lnTo>
                  <a:lnTo>
                    <a:pt x="244" y="96"/>
                  </a:lnTo>
                  <a:lnTo>
                    <a:pt x="233" y="94"/>
                  </a:lnTo>
                  <a:lnTo>
                    <a:pt x="234" y="85"/>
                  </a:lnTo>
                  <a:lnTo>
                    <a:pt x="223" y="71"/>
                  </a:lnTo>
                  <a:lnTo>
                    <a:pt x="206" y="64"/>
                  </a:lnTo>
                  <a:lnTo>
                    <a:pt x="205" y="72"/>
                  </a:lnTo>
                  <a:lnTo>
                    <a:pt x="195" y="68"/>
                  </a:lnTo>
                  <a:lnTo>
                    <a:pt x="191" y="59"/>
                  </a:lnTo>
                  <a:lnTo>
                    <a:pt x="194" y="50"/>
                  </a:lnTo>
                  <a:lnTo>
                    <a:pt x="204" y="43"/>
                  </a:lnTo>
                  <a:lnTo>
                    <a:pt x="200" y="36"/>
                  </a:lnTo>
                  <a:lnTo>
                    <a:pt x="213" y="26"/>
                  </a:lnTo>
                  <a:lnTo>
                    <a:pt x="200" y="15"/>
                  </a:lnTo>
                  <a:lnTo>
                    <a:pt x="194" y="0"/>
                  </a:lnTo>
                  <a:lnTo>
                    <a:pt x="166" y="22"/>
                  </a:lnTo>
                  <a:lnTo>
                    <a:pt x="65" y="48"/>
                  </a:lnTo>
                  <a:lnTo>
                    <a:pt x="0" y="62"/>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3" name="Freeform 18"/>
            <p:cNvSpPr>
              <a:spLocks/>
            </p:cNvSpPr>
            <p:nvPr/>
          </p:nvSpPr>
          <p:spPr bwMode="auto">
            <a:xfrm>
              <a:off x="5202" y="1926"/>
              <a:ext cx="27" cy="24"/>
            </a:xfrm>
            <a:custGeom>
              <a:avLst/>
              <a:gdLst>
                <a:gd name="T0" fmla="*/ 0 w 27"/>
                <a:gd name="T1" fmla="*/ 23 h 24"/>
                <a:gd name="T2" fmla="*/ 0 w 27"/>
                <a:gd name="T3" fmla="*/ 23 h 24"/>
                <a:gd name="T4" fmla="*/ 11 w 27"/>
                <a:gd name="T5" fmla="*/ 0 h 24"/>
                <a:gd name="T6" fmla="*/ 26 w 27"/>
                <a:gd name="T7" fmla="*/ 10 h 24"/>
                <a:gd name="T8" fmla="*/ 0 w 27"/>
                <a:gd name="T9" fmla="*/ 23 h 24"/>
                <a:gd name="T10" fmla="*/ 0 w 27"/>
                <a:gd name="T11" fmla="*/ 23 h 24"/>
                <a:gd name="T12" fmla="*/ 0 60000 65536"/>
                <a:gd name="T13" fmla="*/ 0 60000 65536"/>
                <a:gd name="T14" fmla="*/ 0 60000 65536"/>
                <a:gd name="T15" fmla="*/ 0 60000 65536"/>
                <a:gd name="T16" fmla="*/ 0 60000 65536"/>
                <a:gd name="T17" fmla="*/ 0 60000 65536"/>
                <a:gd name="T18" fmla="*/ 0 w 27"/>
                <a:gd name="T19" fmla="*/ 0 h 24"/>
                <a:gd name="T20" fmla="*/ 27 w 27"/>
                <a:gd name="T21" fmla="*/ 24 h 24"/>
              </a:gdLst>
              <a:ahLst/>
              <a:cxnLst>
                <a:cxn ang="T12">
                  <a:pos x="T0" y="T1"/>
                </a:cxn>
                <a:cxn ang="T13">
                  <a:pos x="T2" y="T3"/>
                </a:cxn>
                <a:cxn ang="T14">
                  <a:pos x="T4" y="T5"/>
                </a:cxn>
                <a:cxn ang="T15">
                  <a:pos x="T6" y="T7"/>
                </a:cxn>
                <a:cxn ang="T16">
                  <a:pos x="T8" y="T9"/>
                </a:cxn>
                <a:cxn ang="T17">
                  <a:pos x="T10" y="T11"/>
                </a:cxn>
              </a:cxnLst>
              <a:rect l="T18" t="T19" r="T20" b="T21"/>
              <a:pathLst>
                <a:path w="27" h="24">
                  <a:moveTo>
                    <a:pt x="0" y="23"/>
                  </a:moveTo>
                  <a:lnTo>
                    <a:pt x="0" y="23"/>
                  </a:lnTo>
                  <a:lnTo>
                    <a:pt x="11" y="0"/>
                  </a:lnTo>
                  <a:lnTo>
                    <a:pt x="26" y="10"/>
                  </a:lnTo>
                  <a:lnTo>
                    <a:pt x="0" y="23"/>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4" name="Freeform 19"/>
            <p:cNvSpPr>
              <a:spLocks/>
            </p:cNvSpPr>
            <p:nvPr/>
          </p:nvSpPr>
          <p:spPr bwMode="auto">
            <a:xfrm>
              <a:off x="5252" y="1922"/>
              <a:ext cx="23" cy="18"/>
            </a:xfrm>
            <a:custGeom>
              <a:avLst/>
              <a:gdLst>
                <a:gd name="T0" fmla="*/ 0 w 23"/>
                <a:gd name="T1" fmla="*/ 17 h 18"/>
                <a:gd name="T2" fmla="*/ 0 w 23"/>
                <a:gd name="T3" fmla="*/ 17 h 18"/>
                <a:gd name="T4" fmla="*/ 12 w 23"/>
                <a:gd name="T5" fmla="*/ 0 h 18"/>
                <a:gd name="T6" fmla="*/ 22 w 23"/>
                <a:gd name="T7" fmla="*/ 14 h 18"/>
                <a:gd name="T8" fmla="*/ 0 w 23"/>
                <a:gd name="T9" fmla="*/ 17 h 18"/>
                <a:gd name="T10" fmla="*/ 0 w 23"/>
                <a:gd name="T11" fmla="*/ 17 h 18"/>
                <a:gd name="T12" fmla="*/ 0 60000 65536"/>
                <a:gd name="T13" fmla="*/ 0 60000 65536"/>
                <a:gd name="T14" fmla="*/ 0 60000 65536"/>
                <a:gd name="T15" fmla="*/ 0 60000 65536"/>
                <a:gd name="T16" fmla="*/ 0 60000 65536"/>
                <a:gd name="T17" fmla="*/ 0 60000 65536"/>
                <a:gd name="T18" fmla="*/ 0 w 23"/>
                <a:gd name="T19" fmla="*/ 0 h 18"/>
                <a:gd name="T20" fmla="*/ 23 w 23"/>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3" h="18">
                  <a:moveTo>
                    <a:pt x="0" y="17"/>
                  </a:moveTo>
                  <a:lnTo>
                    <a:pt x="0" y="17"/>
                  </a:lnTo>
                  <a:lnTo>
                    <a:pt x="12" y="0"/>
                  </a:lnTo>
                  <a:lnTo>
                    <a:pt x="22" y="14"/>
                  </a:lnTo>
                  <a:lnTo>
                    <a:pt x="0" y="17"/>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14350" name="Freeform 20" descr="This is the state of Mississippi on a map of the United States.  The map depicts States with Smoke-Free Air Laws that were effective September 30, 2014." title="States with Smoke-Free Air Laws"/>
          <p:cNvSpPr>
            <a:spLocks/>
          </p:cNvSpPr>
          <p:nvPr/>
        </p:nvSpPr>
        <p:spPr bwMode="auto">
          <a:xfrm>
            <a:off x="4902200" y="3998912"/>
            <a:ext cx="447675" cy="803275"/>
          </a:xfrm>
          <a:custGeom>
            <a:avLst/>
            <a:gdLst>
              <a:gd name="T0" fmla="*/ 0 w 321"/>
              <a:gd name="T1" fmla="*/ 2147483647 h 557"/>
              <a:gd name="T2" fmla="*/ 0 w 321"/>
              <a:gd name="T3" fmla="*/ 2147483647 h 557"/>
              <a:gd name="T4" fmla="*/ 2147483647 w 321"/>
              <a:gd name="T5" fmla="*/ 2147483647 h 557"/>
              <a:gd name="T6" fmla="*/ 2147483647 w 321"/>
              <a:gd name="T7" fmla="*/ 2147483647 h 557"/>
              <a:gd name="T8" fmla="*/ 2147483647 w 321"/>
              <a:gd name="T9" fmla="*/ 2147483647 h 557"/>
              <a:gd name="T10" fmla="*/ 2147483647 w 321"/>
              <a:gd name="T11" fmla="*/ 2147483647 h 557"/>
              <a:gd name="T12" fmla="*/ 2147483647 w 321"/>
              <a:gd name="T13" fmla="*/ 2147483647 h 557"/>
              <a:gd name="T14" fmla="*/ 2147483647 w 321"/>
              <a:gd name="T15" fmla="*/ 2147483647 h 557"/>
              <a:gd name="T16" fmla="*/ 2147483647 w 321"/>
              <a:gd name="T17" fmla="*/ 2147483647 h 557"/>
              <a:gd name="T18" fmla="*/ 2147483647 w 321"/>
              <a:gd name="T19" fmla="*/ 2147483647 h 557"/>
              <a:gd name="T20" fmla="*/ 2147483647 w 321"/>
              <a:gd name="T21" fmla="*/ 2147483647 h 557"/>
              <a:gd name="T22" fmla="*/ 2147483647 w 321"/>
              <a:gd name="T23" fmla="*/ 2147483647 h 557"/>
              <a:gd name="T24" fmla="*/ 2147483647 w 321"/>
              <a:gd name="T25" fmla="*/ 2147483647 h 557"/>
              <a:gd name="T26" fmla="*/ 2147483647 w 321"/>
              <a:gd name="T27" fmla="*/ 0 h 557"/>
              <a:gd name="T28" fmla="*/ 2147483647 w 321"/>
              <a:gd name="T29" fmla="*/ 2147483647 h 557"/>
              <a:gd name="T30" fmla="*/ 2147483647 w 321"/>
              <a:gd name="T31" fmla="*/ 2147483647 h 557"/>
              <a:gd name="T32" fmla="*/ 2147483647 w 321"/>
              <a:gd name="T33" fmla="*/ 2147483647 h 557"/>
              <a:gd name="T34" fmla="*/ 2147483647 w 321"/>
              <a:gd name="T35" fmla="*/ 2147483647 h 557"/>
              <a:gd name="T36" fmla="*/ 2147483647 w 321"/>
              <a:gd name="T37" fmla="*/ 2147483647 h 557"/>
              <a:gd name="T38" fmla="*/ 2147483647 w 321"/>
              <a:gd name="T39" fmla="*/ 2147483647 h 557"/>
              <a:gd name="T40" fmla="*/ 2147483647 w 321"/>
              <a:gd name="T41" fmla="*/ 2147483647 h 557"/>
              <a:gd name="T42" fmla="*/ 2147483647 w 321"/>
              <a:gd name="T43" fmla="*/ 2147483647 h 557"/>
              <a:gd name="T44" fmla="*/ 2147483647 w 321"/>
              <a:gd name="T45" fmla="*/ 2147483647 h 557"/>
              <a:gd name="T46" fmla="*/ 2147483647 w 321"/>
              <a:gd name="T47" fmla="*/ 2147483647 h 557"/>
              <a:gd name="T48" fmla="*/ 2147483647 w 321"/>
              <a:gd name="T49" fmla="*/ 2147483647 h 557"/>
              <a:gd name="T50" fmla="*/ 2147483647 w 321"/>
              <a:gd name="T51" fmla="*/ 2147483647 h 557"/>
              <a:gd name="T52" fmla="*/ 2147483647 w 321"/>
              <a:gd name="T53" fmla="*/ 2147483647 h 557"/>
              <a:gd name="T54" fmla="*/ 2147483647 w 321"/>
              <a:gd name="T55" fmla="*/ 2147483647 h 557"/>
              <a:gd name="T56" fmla="*/ 2147483647 w 321"/>
              <a:gd name="T57" fmla="*/ 2147483647 h 557"/>
              <a:gd name="T58" fmla="*/ 0 w 321"/>
              <a:gd name="T59" fmla="*/ 2147483647 h 557"/>
              <a:gd name="T60" fmla="*/ 0 w 321"/>
              <a:gd name="T61" fmla="*/ 2147483647 h 5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21"/>
              <a:gd name="T94" fmla="*/ 0 h 557"/>
              <a:gd name="T95" fmla="*/ 321 w 321"/>
              <a:gd name="T96" fmla="*/ 557 h 55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21" h="557">
                <a:moveTo>
                  <a:pt x="0" y="471"/>
                </a:moveTo>
                <a:lnTo>
                  <a:pt x="0" y="471"/>
                </a:lnTo>
                <a:lnTo>
                  <a:pt x="1" y="451"/>
                </a:lnTo>
                <a:lnTo>
                  <a:pt x="21" y="387"/>
                </a:lnTo>
                <a:lnTo>
                  <a:pt x="53" y="346"/>
                </a:lnTo>
                <a:lnTo>
                  <a:pt x="43" y="333"/>
                </a:lnTo>
                <a:lnTo>
                  <a:pt x="46" y="292"/>
                </a:lnTo>
                <a:lnTo>
                  <a:pt x="30" y="245"/>
                </a:lnTo>
                <a:lnTo>
                  <a:pt x="24" y="182"/>
                </a:lnTo>
                <a:lnTo>
                  <a:pt x="48" y="115"/>
                </a:lnTo>
                <a:lnTo>
                  <a:pt x="81" y="66"/>
                </a:lnTo>
                <a:lnTo>
                  <a:pt x="80" y="54"/>
                </a:lnTo>
                <a:lnTo>
                  <a:pt x="105" y="12"/>
                </a:lnTo>
                <a:lnTo>
                  <a:pt x="299" y="0"/>
                </a:lnTo>
                <a:lnTo>
                  <a:pt x="307" y="10"/>
                </a:lnTo>
                <a:lnTo>
                  <a:pt x="299" y="356"/>
                </a:lnTo>
                <a:lnTo>
                  <a:pt x="320" y="523"/>
                </a:lnTo>
                <a:lnTo>
                  <a:pt x="311" y="530"/>
                </a:lnTo>
                <a:lnTo>
                  <a:pt x="299" y="523"/>
                </a:lnTo>
                <a:lnTo>
                  <a:pt x="284" y="530"/>
                </a:lnTo>
                <a:lnTo>
                  <a:pt x="270" y="521"/>
                </a:lnTo>
                <a:lnTo>
                  <a:pt x="269" y="526"/>
                </a:lnTo>
                <a:lnTo>
                  <a:pt x="254" y="528"/>
                </a:lnTo>
                <a:lnTo>
                  <a:pt x="234" y="538"/>
                </a:lnTo>
                <a:lnTo>
                  <a:pt x="227" y="534"/>
                </a:lnTo>
                <a:lnTo>
                  <a:pt x="217" y="552"/>
                </a:lnTo>
                <a:lnTo>
                  <a:pt x="208" y="556"/>
                </a:lnTo>
                <a:lnTo>
                  <a:pt x="176" y="502"/>
                </a:lnTo>
                <a:lnTo>
                  <a:pt x="182" y="465"/>
                </a:lnTo>
                <a:lnTo>
                  <a:pt x="0" y="471"/>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51" name="Freeform 21" descr="The  map depicts state cigarette excise tax rates effective September 30, 2014." title="States with Smoke-Free Air Laws"/>
          <p:cNvSpPr>
            <a:spLocks/>
          </p:cNvSpPr>
          <p:nvPr/>
        </p:nvSpPr>
        <p:spPr bwMode="auto">
          <a:xfrm>
            <a:off x="7132638" y="2495550"/>
            <a:ext cx="93662" cy="130175"/>
          </a:xfrm>
          <a:custGeom>
            <a:avLst/>
            <a:gdLst>
              <a:gd name="T0" fmla="*/ 0 w 70"/>
              <a:gd name="T1" fmla="*/ 2147483647 h 89"/>
              <a:gd name="T2" fmla="*/ 0 w 70"/>
              <a:gd name="T3" fmla="*/ 2147483647 h 89"/>
              <a:gd name="T4" fmla="*/ 2147483647 w 70"/>
              <a:gd name="T5" fmla="*/ 2147483647 h 89"/>
              <a:gd name="T6" fmla="*/ 2147483647 w 70"/>
              <a:gd name="T7" fmla="*/ 2147483647 h 89"/>
              <a:gd name="T8" fmla="*/ 2147483647 w 70"/>
              <a:gd name="T9" fmla="*/ 2147483647 h 89"/>
              <a:gd name="T10" fmla="*/ 2147483647 w 70"/>
              <a:gd name="T11" fmla="*/ 2147483647 h 89"/>
              <a:gd name="T12" fmla="*/ 2147483647 w 70"/>
              <a:gd name="T13" fmla="*/ 2147483647 h 89"/>
              <a:gd name="T14" fmla="*/ 2147483647 w 70"/>
              <a:gd name="T15" fmla="*/ 2147483647 h 89"/>
              <a:gd name="T16" fmla="*/ 2147483647 w 70"/>
              <a:gd name="T17" fmla="*/ 2147483647 h 89"/>
              <a:gd name="T18" fmla="*/ 2147483647 w 70"/>
              <a:gd name="T19" fmla="*/ 2147483647 h 89"/>
              <a:gd name="T20" fmla="*/ 2147483647 w 70"/>
              <a:gd name="T21" fmla="*/ 2147483647 h 89"/>
              <a:gd name="T22" fmla="*/ 2147483647 w 70"/>
              <a:gd name="T23" fmla="*/ 2147483647 h 89"/>
              <a:gd name="T24" fmla="*/ 2147483647 w 70"/>
              <a:gd name="T25" fmla="*/ 2147483647 h 89"/>
              <a:gd name="T26" fmla="*/ 2147483647 w 70"/>
              <a:gd name="T27" fmla="*/ 2147483647 h 89"/>
              <a:gd name="T28" fmla="*/ 2147483647 w 70"/>
              <a:gd name="T29" fmla="*/ 0 h 89"/>
              <a:gd name="T30" fmla="*/ 0 w 70"/>
              <a:gd name="T31" fmla="*/ 2147483647 h 89"/>
              <a:gd name="T32" fmla="*/ 0 w 70"/>
              <a:gd name="T33" fmla="*/ 2147483647 h 8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
              <a:gd name="T52" fmla="*/ 0 h 89"/>
              <a:gd name="T53" fmla="*/ 70 w 70"/>
              <a:gd name="T54" fmla="*/ 89 h 8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 h="89">
                <a:moveTo>
                  <a:pt x="0" y="8"/>
                </a:moveTo>
                <a:lnTo>
                  <a:pt x="0" y="8"/>
                </a:lnTo>
                <a:lnTo>
                  <a:pt x="14" y="83"/>
                </a:lnTo>
                <a:lnTo>
                  <a:pt x="17" y="88"/>
                </a:lnTo>
                <a:lnTo>
                  <a:pt x="45" y="71"/>
                </a:lnTo>
                <a:lnTo>
                  <a:pt x="41" y="49"/>
                </a:lnTo>
                <a:lnTo>
                  <a:pt x="46" y="37"/>
                </a:lnTo>
                <a:lnTo>
                  <a:pt x="51" y="47"/>
                </a:lnTo>
                <a:lnTo>
                  <a:pt x="54" y="62"/>
                </a:lnTo>
                <a:lnTo>
                  <a:pt x="61" y="61"/>
                </a:lnTo>
                <a:lnTo>
                  <a:pt x="69" y="47"/>
                </a:lnTo>
                <a:lnTo>
                  <a:pt x="61" y="27"/>
                </a:lnTo>
                <a:lnTo>
                  <a:pt x="45" y="25"/>
                </a:lnTo>
                <a:lnTo>
                  <a:pt x="34" y="1"/>
                </a:lnTo>
                <a:lnTo>
                  <a:pt x="25" y="0"/>
                </a:lnTo>
                <a:lnTo>
                  <a:pt x="0" y="8"/>
                </a:lnTo>
              </a:path>
            </a:pathLst>
          </a:custGeom>
          <a:solidFill>
            <a:srgbClr val="002E00"/>
          </a:solidFill>
          <a:ln w="6350">
            <a:solidFill>
              <a:schemeClr val="accent6">
                <a:lumMod val="50000"/>
              </a:schemeClr>
            </a:solidFill>
            <a:round/>
            <a:headEnd/>
            <a:tailEnd/>
          </a:ln>
        </p:spPr>
        <p:txBody>
          <a:bodyPr lIns="0" tIns="0" rIns="0" bIns="0"/>
          <a:lstStyle/>
          <a:p>
            <a:pPr>
              <a:defRPr/>
            </a:pPr>
            <a:endParaRPr lang="en-US" dirty="0"/>
          </a:p>
        </p:txBody>
      </p:sp>
      <p:sp>
        <p:nvSpPr>
          <p:cNvPr id="14352" name="Freeform 22" descr="This is the state of Texas on a map of the United States.  The map depicts States with Smoke-Free Air Laws effective September 30, 2014." title=" States with Smoke-Free Air Laws "/>
          <p:cNvSpPr>
            <a:spLocks/>
          </p:cNvSpPr>
          <p:nvPr/>
        </p:nvSpPr>
        <p:spPr bwMode="auto">
          <a:xfrm>
            <a:off x="2889250" y="3743325"/>
            <a:ext cx="1755775" cy="1770062"/>
          </a:xfrm>
          <a:custGeom>
            <a:avLst/>
            <a:gdLst>
              <a:gd name="T0" fmla="*/ 0 w 1262"/>
              <a:gd name="T1" fmla="*/ 2147483647 h 1224"/>
              <a:gd name="T2" fmla="*/ 2147483647 w 1262"/>
              <a:gd name="T3" fmla="*/ 0 h 1224"/>
              <a:gd name="T4" fmla="*/ 2147483647 w 1262"/>
              <a:gd name="T5" fmla="*/ 2147483647 h 1224"/>
              <a:gd name="T6" fmla="*/ 2147483647 w 1262"/>
              <a:gd name="T7" fmla="*/ 2147483647 h 1224"/>
              <a:gd name="T8" fmla="*/ 2147483647 w 1262"/>
              <a:gd name="T9" fmla="*/ 2147483647 h 1224"/>
              <a:gd name="T10" fmla="*/ 2147483647 w 1262"/>
              <a:gd name="T11" fmla="*/ 2147483647 h 1224"/>
              <a:gd name="T12" fmla="*/ 2147483647 w 1262"/>
              <a:gd name="T13" fmla="*/ 2147483647 h 1224"/>
              <a:gd name="T14" fmla="*/ 2147483647 w 1262"/>
              <a:gd name="T15" fmla="*/ 2147483647 h 1224"/>
              <a:gd name="T16" fmla="*/ 2147483647 w 1262"/>
              <a:gd name="T17" fmla="*/ 2147483647 h 1224"/>
              <a:gd name="T18" fmla="*/ 2147483647 w 1262"/>
              <a:gd name="T19" fmla="*/ 2147483647 h 1224"/>
              <a:gd name="T20" fmla="*/ 2147483647 w 1262"/>
              <a:gd name="T21" fmla="*/ 2147483647 h 1224"/>
              <a:gd name="T22" fmla="*/ 2147483647 w 1262"/>
              <a:gd name="T23" fmla="*/ 2147483647 h 1224"/>
              <a:gd name="T24" fmla="*/ 2147483647 w 1262"/>
              <a:gd name="T25" fmla="*/ 2147483647 h 1224"/>
              <a:gd name="T26" fmla="*/ 2147483647 w 1262"/>
              <a:gd name="T27" fmla="*/ 2147483647 h 1224"/>
              <a:gd name="T28" fmla="*/ 2147483647 w 1262"/>
              <a:gd name="T29" fmla="*/ 2147483647 h 1224"/>
              <a:gd name="T30" fmla="*/ 2147483647 w 1262"/>
              <a:gd name="T31" fmla="*/ 2147483647 h 1224"/>
              <a:gd name="T32" fmla="*/ 2147483647 w 1262"/>
              <a:gd name="T33" fmla="*/ 2147483647 h 1224"/>
              <a:gd name="T34" fmla="*/ 2147483647 w 1262"/>
              <a:gd name="T35" fmla="*/ 2147483647 h 1224"/>
              <a:gd name="T36" fmla="*/ 2147483647 w 1262"/>
              <a:gd name="T37" fmla="*/ 2147483647 h 1224"/>
              <a:gd name="T38" fmla="*/ 2147483647 w 1262"/>
              <a:gd name="T39" fmla="*/ 2147483647 h 1224"/>
              <a:gd name="T40" fmla="*/ 2147483647 w 1262"/>
              <a:gd name="T41" fmla="*/ 2147483647 h 1224"/>
              <a:gd name="T42" fmla="*/ 2147483647 w 1262"/>
              <a:gd name="T43" fmla="*/ 2147483647 h 1224"/>
              <a:gd name="T44" fmla="*/ 2147483647 w 1262"/>
              <a:gd name="T45" fmla="*/ 2147483647 h 1224"/>
              <a:gd name="T46" fmla="*/ 2147483647 w 1262"/>
              <a:gd name="T47" fmla="*/ 2147483647 h 1224"/>
              <a:gd name="T48" fmla="*/ 2147483647 w 1262"/>
              <a:gd name="T49" fmla="*/ 2147483647 h 1224"/>
              <a:gd name="T50" fmla="*/ 2147483647 w 1262"/>
              <a:gd name="T51" fmla="*/ 2147483647 h 1224"/>
              <a:gd name="T52" fmla="*/ 2147483647 w 1262"/>
              <a:gd name="T53" fmla="*/ 2147483647 h 1224"/>
              <a:gd name="T54" fmla="*/ 2147483647 w 1262"/>
              <a:gd name="T55" fmla="*/ 2147483647 h 1224"/>
              <a:gd name="T56" fmla="*/ 2147483647 w 1262"/>
              <a:gd name="T57" fmla="*/ 2147483647 h 1224"/>
              <a:gd name="T58" fmla="*/ 2147483647 w 1262"/>
              <a:gd name="T59" fmla="*/ 2147483647 h 1224"/>
              <a:gd name="T60" fmla="*/ 2147483647 w 1262"/>
              <a:gd name="T61" fmla="*/ 2147483647 h 1224"/>
              <a:gd name="T62" fmla="*/ 2147483647 w 1262"/>
              <a:gd name="T63" fmla="*/ 2147483647 h 1224"/>
              <a:gd name="T64" fmla="*/ 2147483647 w 1262"/>
              <a:gd name="T65" fmla="*/ 2147483647 h 1224"/>
              <a:gd name="T66" fmla="*/ 2147483647 w 1262"/>
              <a:gd name="T67" fmla="*/ 2147483647 h 1224"/>
              <a:gd name="T68" fmla="*/ 2147483647 w 1262"/>
              <a:gd name="T69" fmla="*/ 2147483647 h 1224"/>
              <a:gd name="T70" fmla="*/ 2147483647 w 1262"/>
              <a:gd name="T71" fmla="*/ 2147483647 h 1224"/>
              <a:gd name="T72" fmla="*/ 2147483647 w 1262"/>
              <a:gd name="T73" fmla="*/ 2147483647 h 1224"/>
              <a:gd name="T74" fmla="*/ 2147483647 w 1262"/>
              <a:gd name="T75" fmla="*/ 2147483647 h 1224"/>
              <a:gd name="T76" fmla="*/ 2147483647 w 1262"/>
              <a:gd name="T77" fmla="*/ 2147483647 h 1224"/>
              <a:gd name="T78" fmla="*/ 2147483647 w 1262"/>
              <a:gd name="T79" fmla="*/ 2147483647 h 1224"/>
              <a:gd name="T80" fmla="*/ 2147483647 w 1262"/>
              <a:gd name="T81" fmla="*/ 2147483647 h 1224"/>
              <a:gd name="T82" fmla="*/ 2147483647 w 1262"/>
              <a:gd name="T83" fmla="*/ 2147483647 h 1224"/>
              <a:gd name="T84" fmla="*/ 2147483647 w 1262"/>
              <a:gd name="T85" fmla="*/ 2147483647 h 12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62"/>
              <a:gd name="T130" fmla="*/ 0 h 1224"/>
              <a:gd name="T131" fmla="*/ 1262 w 1262"/>
              <a:gd name="T132" fmla="*/ 1224 h 12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62" h="1224">
                <a:moveTo>
                  <a:pt x="7" y="502"/>
                </a:moveTo>
                <a:lnTo>
                  <a:pt x="7" y="502"/>
                </a:lnTo>
                <a:lnTo>
                  <a:pt x="0" y="479"/>
                </a:lnTo>
                <a:lnTo>
                  <a:pt x="25" y="480"/>
                </a:lnTo>
                <a:lnTo>
                  <a:pt x="343" y="512"/>
                </a:lnTo>
                <a:lnTo>
                  <a:pt x="389" y="0"/>
                </a:lnTo>
                <a:lnTo>
                  <a:pt x="661" y="16"/>
                </a:lnTo>
                <a:lnTo>
                  <a:pt x="653" y="236"/>
                </a:lnTo>
                <a:lnTo>
                  <a:pt x="679" y="258"/>
                </a:lnTo>
                <a:lnTo>
                  <a:pt x="706" y="259"/>
                </a:lnTo>
                <a:lnTo>
                  <a:pt x="712" y="251"/>
                </a:lnTo>
                <a:lnTo>
                  <a:pt x="725" y="264"/>
                </a:lnTo>
                <a:lnTo>
                  <a:pt x="725" y="279"/>
                </a:lnTo>
                <a:lnTo>
                  <a:pt x="748" y="282"/>
                </a:lnTo>
                <a:lnTo>
                  <a:pt x="767" y="290"/>
                </a:lnTo>
                <a:lnTo>
                  <a:pt x="780" y="286"/>
                </a:lnTo>
                <a:lnTo>
                  <a:pt x="796" y="295"/>
                </a:lnTo>
                <a:lnTo>
                  <a:pt x="800" y="288"/>
                </a:lnTo>
                <a:lnTo>
                  <a:pt x="825" y="290"/>
                </a:lnTo>
                <a:lnTo>
                  <a:pt x="839" y="317"/>
                </a:lnTo>
                <a:lnTo>
                  <a:pt x="849" y="327"/>
                </a:lnTo>
                <a:lnTo>
                  <a:pt x="864" y="310"/>
                </a:lnTo>
                <a:lnTo>
                  <a:pt x="893" y="333"/>
                </a:lnTo>
                <a:lnTo>
                  <a:pt x="911" y="321"/>
                </a:lnTo>
                <a:lnTo>
                  <a:pt x="916" y="342"/>
                </a:lnTo>
                <a:lnTo>
                  <a:pt x="919" y="327"/>
                </a:lnTo>
                <a:lnTo>
                  <a:pt x="937" y="314"/>
                </a:lnTo>
                <a:lnTo>
                  <a:pt x="942" y="328"/>
                </a:lnTo>
                <a:lnTo>
                  <a:pt x="968" y="323"/>
                </a:lnTo>
                <a:lnTo>
                  <a:pt x="987" y="341"/>
                </a:lnTo>
                <a:lnTo>
                  <a:pt x="1037" y="325"/>
                </a:lnTo>
                <a:lnTo>
                  <a:pt x="1087" y="321"/>
                </a:lnTo>
                <a:lnTo>
                  <a:pt x="1103" y="313"/>
                </a:lnTo>
                <a:lnTo>
                  <a:pt x="1142" y="340"/>
                </a:lnTo>
                <a:lnTo>
                  <a:pt x="1166" y="348"/>
                </a:lnTo>
                <a:lnTo>
                  <a:pt x="1176" y="359"/>
                </a:lnTo>
                <a:lnTo>
                  <a:pt x="1207" y="359"/>
                </a:lnTo>
                <a:lnTo>
                  <a:pt x="1209" y="420"/>
                </a:lnTo>
                <a:lnTo>
                  <a:pt x="1214" y="540"/>
                </a:lnTo>
                <a:lnTo>
                  <a:pt x="1229" y="554"/>
                </a:lnTo>
                <a:lnTo>
                  <a:pt x="1233" y="585"/>
                </a:lnTo>
                <a:lnTo>
                  <a:pt x="1261" y="628"/>
                </a:lnTo>
                <a:lnTo>
                  <a:pt x="1260" y="664"/>
                </a:lnTo>
                <a:lnTo>
                  <a:pt x="1244" y="698"/>
                </a:lnTo>
                <a:lnTo>
                  <a:pt x="1245" y="718"/>
                </a:lnTo>
                <a:lnTo>
                  <a:pt x="1250" y="737"/>
                </a:lnTo>
                <a:lnTo>
                  <a:pt x="1248" y="756"/>
                </a:lnTo>
                <a:lnTo>
                  <a:pt x="1238" y="770"/>
                </a:lnTo>
                <a:lnTo>
                  <a:pt x="1226" y="785"/>
                </a:lnTo>
                <a:lnTo>
                  <a:pt x="1234" y="794"/>
                </a:lnTo>
                <a:lnTo>
                  <a:pt x="1184" y="811"/>
                </a:lnTo>
                <a:lnTo>
                  <a:pt x="1143" y="834"/>
                </a:lnTo>
                <a:lnTo>
                  <a:pt x="1168" y="815"/>
                </a:lnTo>
                <a:lnTo>
                  <a:pt x="1142" y="815"/>
                </a:lnTo>
                <a:lnTo>
                  <a:pt x="1149" y="784"/>
                </a:lnTo>
                <a:lnTo>
                  <a:pt x="1127" y="802"/>
                </a:lnTo>
                <a:lnTo>
                  <a:pt x="1117" y="796"/>
                </a:lnTo>
                <a:lnTo>
                  <a:pt x="1118" y="817"/>
                </a:lnTo>
                <a:lnTo>
                  <a:pt x="1126" y="821"/>
                </a:lnTo>
                <a:lnTo>
                  <a:pt x="1128" y="840"/>
                </a:lnTo>
                <a:lnTo>
                  <a:pt x="1114" y="854"/>
                </a:lnTo>
                <a:lnTo>
                  <a:pt x="1103" y="853"/>
                </a:lnTo>
                <a:lnTo>
                  <a:pt x="1101" y="875"/>
                </a:lnTo>
                <a:lnTo>
                  <a:pt x="983" y="946"/>
                </a:lnTo>
                <a:lnTo>
                  <a:pt x="986" y="939"/>
                </a:lnTo>
                <a:lnTo>
                  <a:pt x="1039" y="905"/>
                </a:lnTo>
                <a:lnTo>
                  <a:pt x="998" y="926"/>
                </a:lnTo>
                <a:lnTo>
                  <a:pt x="1000" y="906"/>
                </a:lnTo>
                <a:lnTo>
                  <a:pt x="989" y="917"/>
                </a:lnTo>
                <a:lnTo>
                  <a:pt x="977" y="910"/>
                </a:lnTo>
                <a:lnTo>
                  <a:pt x="971" y="926"/>
                </a:lnTo>
                <a:lnTo>
                  <a:pt x="954" y="910"/>
                </a:lnTo>
                <a:lnTo>
                  <a:pt x="955" y="925"/>
                </a:lnTo>
                <a:lnTo>
                  <a:pt x="977" y="940"/>
                </a:lnTo>
                <a:lnTo>
                  <a:pt x="952" y="954"/>
                </a:lnTo>
                <a:lnTo>
                  <a:pt x="941" y="935"/>
                </a:lnTo>
                <a:lnTo>
                  <a:pt x="932" y="983"/>
                </a:lnTo>
                <a:lnTo>
                  <a:pt x="921" y="964"/>
                </a:lnTo>
                <a:lnTo>
                  <a:pt x="899" y="971"/>
                </a:lnTo>
                <a:lnTo>
                  <a:pt x="894" y="984"/>
                </a:lnTo>
                <a:lnTo>
                  <a:pt x="905" y="1004"/>
                </a:lnTo>
                <a:lnTo>
                  <a:pt x="863" y="1007"/>
                </a:lnTo>
                <a:lnTo>
                  <a:pt x="878" y="1010"/>
                </a:lnTo>
                <a:lnTo>
                  <a:pt x="879" y="1031"/>
                </a:lnTo>
                <a:lnTo>
                  <a:pt x="888" y="1026"/>
                </a:lnTo>
                <a:lnTo>
                  <a:pt x="883" y="1041"/>
                </a:lnTo>
                <a:lnTo>
                  <a:pt x="865" y="1071"/>
                </a:lnTo>
                <a:lnTo>
                  <a:pt x="866" y="1056"/>
                </a:lnTo>
                <a:lnTo>
                  <a:pt x="854" y="1069"/>
                </a:lnTo>
                <a:lnTo>
                  <a:pt x="837" y="1051"/>
                </a:lnTo>
                <a:lnTo>
                  <a:pt x="841" y="1073"/>
                </a:lnTo>
                <a:lnTo>
                  <a:pt x="873" y="1076"/>
                </a:lnTo>
                <a:lnTo>
                  <a:pt x="859" y="1107"/>
                </a:lnTo>
                <a:lnTo>
                  <a:pt x="870" y="1169"/>
                </a:lnTo>
                <a:lnTo>
                  <a:pt x="898" y="1221"/>
                </a:lnTo>
                <a:lnTo>
                  <a:pt x="863" y="1223"/>
                </a:lnTo>
                <a:lnTo>
                  <a:pt x="826" y="1208"/>
                </a:lnTo>
                <a:lnTo>
                  <a:pt x="796" y="1209"/>
                </a:lnTo>
                <a:lnTo>
                  <a:pt x="753" y="1184"/>
                </a:lnTo>
                <a:lnTo>
                  <a:pt x="701" y="1165"/>
                </a:lnTo>
                <a:lnTo>
                  <a:pt x="696" y="1145"/>
                </a:lnTo>
                <a:lnTo>
                  <a:pt x="684" y="1115"/>
                </a:lnTo>
                <a:lnTo>
                  <a:pt x="667" y="1094"/>
                </a:lnTo>
                <a:lnTo>
                  <a:pt x="669" y="1071"/>
                </a:lnTo>
                <a:lnTo>
                  <a:pt x="660" y="1063"/>
                </a:lnTo>
                <a:lnTo>
                  <a:pt x="660" y="1031"/>
                </a:lnTo>
                <a:lnTo>
                  <a:pt x="630" y="1007"/>
                </a:lnTo>
                <a:lnTo>
                  <a:pt x="598" y="959"/>
                </a:lnTo>
                <a:lnTo>
                  <a:pt x="543" y="838"/>
                </a:lnTo>
                <a:lnTo>
                  <a:pt x="501" y="806"/>
                </a:lnTo>
                <a:lnTo>
                  <a:pt x="489" y="777"/>
                </a:lnTo>
                <a:lnTo>
                  <a:pt x="453" y="773"/>
                </a:lnTo>
                <a:lnTo>
                  <a:pt x="423" y="770"/>
                </a:lnTo>
                <a:lnTo>
                  <a:pt x="397" y="757"/>
                </a:lnTo>
                <a:lnTo>
                  <a:pt x="389" y="770"/>
                </a:lnTo>
                <a:lnTo>
                  <a:pt x="362" y="770"/>
                </a:lnTo>
                <a:lnTo>
                  <a:pt x="337" y="828"/>
                </a:lnTo>
                <a:lnTo>
                  <a:pt x="310" y="852"/>
                </a:lnTo>
                <a:lnTo>
                  <a:pt x="293" y="851"/>
                </a:lnTo>
                <a:lnTo>
                  <a:pt x="246" y="814"/>
                </a:lnTo>
                <a:lnTo>
                  <a:pt x="226" y="809"/>
                </a:lnTo>
                <a:lnTo>
                  <a:pt x="179" y="767"/>
                </a:lnTo>
                <a:lnTo>
                  <a:pt x="167" y="733"/>
                </a:lnTo>
                <a:lnTo>
                  <a:pt x="167" y="698"/>
                </a:lnTo>
                <a:lnTo>
                  <a:pt x="145" y="651"/>
                </a:lnTo>
                <a:lnTo>
                  <a:pt x="106" y="619"/>
                </a:lnTo>
                <a:lnTo>
                  <a:pt x="53" y="553"/>
                </a:lnTo>
                <a:lnTo>
                  <a:pt x="35" y="543"/>
                </a:lnTo>
                <a:lnTo>
                  <a:pt x="22" y="508"/>
                </a:lnTo>
                <a:lnTo>
                  <a:pt x="7" y="502"/>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353" name="Freeform 23" descr="This is the state of Arkansas on a map of the United States.  The map depicts States with Smoke-Free Air Laws effective September 30, 2014." title=" States with Smoke-Free Air Laws "/>
          <p:cNvSpPr>
            <a:spLocks/>
          </p:cNvSpPr>
          <p:nvPr/>
        </p:nvSpPr>
        <p:spPr bwMode="auto">
          <a:xfrm>
            <a:off x="4479925" y="3759200"/>
            <a:ext cx="644525" cy="595312"/>
          </a:xfrm>
          <a:custGeom>
            <a:avLst/>
            <a:gdLst>
              <a:gd name="T0" fmla="*/ 0 w 456"/>
              <a:gd name="T1" fmla="*/ 2147483647 h 411"/>
              <a:gd name="T2" fmla="*/ 0 w 456"/>
              <a:gd name="T3" fmla="*/ 2147483647 h 411"/>
              <a:gd name="T4" fmla="*/ 2147483647 w 456"/>
              <a:gd name="T5" fmla="*/ 2147483647 h 411"/>
              <a:gd name="T6" fmla="*/ 2147483647 w 456"/>
              <a:gd name="T7" fmla="*/ 2147483647 h 411"/>
              <a:gd name="T8" fmla="*/ 2147483647 w 456"/>
              <a:gd name="T9" fmla="*/ 2147483647 h 411"/>
              <a:gd name="T10" fmla="*/ 2147483647 w 456"/>
              <a:gd name="T11" fmla="*/ 2147483647 h 411"/>
              <a:gd name="T12" fmla="*/ 2147483647 w 456"/>
              <a:gd name="T13" fmla="*/ 2147483647 h 411"/>
              <a:gd name="T14" fmla="*/ 2147483647 w 456"/>
              <a:gd name="T15" fmla="*/ 2147483647 h 411"/>
              <a:gd name="T16" fmla="*/ 2147483647 w 456"/>
              <a:gd name="T17" fmla="*/ 2147483647 h 411"/>
              <a:gd name="T18" fmla="*/ 2147483647 w 456"/>
              <a:gd name="T19" fmla="*/ 2147483647 h 411"/>
              <a:gd name="T20" fmla="*/ 2147483647 w 456"/>
              <a:gd name="T21" fmla="*/ 2147483647 h 411"/>
              <a:gd name="T22" fmla="*/ 2147483647 w 456"/>
              <a:gd name="T23" fmla="*/ 2147483647 h 411"/>
              <a:gd name="T24" fmla="*/ 2147483647 w 456"/>
              <a:gd name="T25" fmla="*/ 2147483647 h 411"/>
              <a:gd name="T26" fmla="*/ 2147483647 w 456"/>
              <a:gd name="T27" fmla="*/ 2147483647 h 411"/>
              <a:gd name="T28" fmla="*/ 2147483647 w 456"/>
              <a:gd name="T29" fmla="*/ 2147483647 h 411"/>
              <a:gd name="T30" fmla="*/ 2147483647 w 456"/>
              <a:gd name="T31" fmla="*/ 2147483647 h 411"/>
              <a:gd name="T32" fmla="*/ 2147483647 w 456"/>
              <a:gd name="T33" fmla="*/ 2147483647 h 411"/>
              <a:gd name="T34" fmla="*/ 2147483647 w 456"/>
              <a:gd name="T35" fmla="*/ 2147483647 h 411"/>
              <a:gd name="T36" fmla="*/ 2147483647 w 456"/>
              <a:gd name="T37" fmla="*/ 2147483647 h 411"/>
              <a:gd name="T38" fmla="*/ 2147483647 w 456"/>
              <a:gd name="T39" fmla="*/ 2147483647 h 411"/>
              <a:gd name="T40" fmla="*/ 2147483647 w 456"/>
              <a:gd name="T41" fmla="*/ 0 h 411"/>
              <a:gd name="T42" fmla="*/ 0 w 456"/>
              <a:gd name="T43" fmla="*/ 2147483647 h 411"/>
              <a:gd name="T44" fmla="*/ 0 w 456"/>
              <a:gd name="T45" fmla="*/ 2147483647 h 4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6"/>
              <a:gd name="T70" fmla="*/ 0 h 411"/>
              <a:gd name="T71" fmla="*/ 456 w 456"/>
              <a:gd name="T72" fmla="*/ 411 h 41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6" h="411">
                <a:moveTo>
                  <a:pt x="0" y="13"/>
                </a:moveTo>
                <a:lnTo>
                  <a:pt x="0" y="13"/>
                </a:lnTo>
                <a:lnTo>
                  <a:pt x="18" y="139"/>
                </a:lnTo>
                <a:lnTo>
                  <a:pt x="15" y="338"/>
                </a:lnTo>
                <a:lnTo>
                  <a:pt x="25" y="349"/>
                </a:lnTo>
                <a:lnTo>
                  <a:pt x="56" y="349"/>
                </a:lnTo>
                <a:lnTo>
                  <a:pt x="58" y="410"/>
                </a:lnTo>
                <a:lnTo>
                  <a:pt x="328" y="406"/>
                </a:lnTo>
                <a:lnTo>
                  <a:pt x="322" y="343"/>
                </a:lnTo>
                <a:lnTo>
                  <a:pt x="346" y="276"/>
                </a:lnTo>
                <a:lnTo>
                  <a:pt x="379" y="227"/>
                </a:lnTo>
                <a:lnTo>
                  <a:pt x="378" y="215"/>
                </a:lnTo>
                <a:lnTo>
                  <a:pt x="403" y="173"/>
                </a:lnTo>
                <a:lnTo>
                  <a:pt x="416" y="127"/>
                </a:lnTo>
                <a:lnTo>
                  <a:pt x="411" y="123"/>
                </a:lnTo>
                <a:lnTo>
                  <a:pt x="433" y="104"/>
                </a:lnTo>
                <a:lnTo>
                  <a:pt x="455" y="63"/>
                </a:lnTo>
                <a:lnTo>
                  <a:pt x="448" y="55"/>
                </a:lnTo>
                <a:lnTo>
                  <a:pt x="387" y="58"/>
                </a:lnTo>
                <a:lnTo>
                  <a:pt x="404" y="35"/>
                </a:lnTo>
                <a:lnTo>
                  <a:pt x="398" y="0"/>
                </a:lnTo>
                <a:lnTo>
                  <a:pt x="0" y="13"/>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354" name="Freeform 24" descr="This is the state of Louisana on a map of the United States.  The map depicts States with Smoke-Free Air Laws effective September 30, 2014." title="States with Smoke-Free Air Laws"/>
          <p:cNvSpPr>
            <a:spLocks/>
          </p:cNvSpPr>
          <p:nvPr/>
        </p:nvSpPr>
        <p:spPr bwMode="auto">
          <a:xfrm>
            <a:off x="4573588" y="4346575"/>
            <a:ext cx="701675" cy="649287"/>
          </a:xfrm>
          <a:custGeom>
            <a:avLst/>
            <a:gdLst>
              <a:gd name="T0" fmla="*/ 0 w 507"/>
              <a:gd name="T1" fmla="*/ 2147483647 h 449"/>
              <a:gd name="T2" fmla="*/ 2147483647 w 507"/>
              <a:gd name="T3" fmla="*/ 2147483647 h 449"/>
              <a:gd name="T4" fmla="*/ 2147483647 w 507"/>
              <a:gd name="T5" fmla="*/ 2147483647 h 449"/>
              <a:gd name="T6" fmla="*/ 2147483647 w 507"/>
              <a:gd name="T7" fmla="*/ 2147483647 h 449"/>
              <a:gd name="T8" fmla="*/ 2147483647 w 507"/>
              <a:gd name="T9" fmla="*/ 2147483647 h 449"/>
              <a:gd name="T10" fmla="*/ 2147483647 w 507"/>
              <a:gd name="T11" fmla="*/ 2147483647 h 449"/>
              <a:gd name="T12" fmla="*/ 2147483647 w 507"/>
              <a:gd name="T13" fmla="*/ 2147483647 h 449"/>
              <a:gd name="T14" fmla="*/ 2147483647 w 507"/>
              <a:gd name="T15" fmla="*/ 2147483647 h 449"/>
              <a:gd name="T16" fmla="*/ 2147483647 w 507"/>
              <a:gd name="T17" fmla="*/ 2147483647 h 449"/>
              <a:gd name="T18" fmla="*/ 2147483647 w 507"/>
              <a:gd name="T19" fmla="*/ 2147483647 h 449"/>
              <a:gd name="T20" fmla="*/ 2147483647 w 507"/>
              <a:gd name="T21" fmla="*/ 2147483647 h 449"/>
              <a:gd name="T22" fmla="*/ 2147483647 w 507"/>
              <a:gd name="T23" fmla="*/ 2147483647 h 449"/>
              <a:gd name="T24" fmla="*/ 2147483647 w 507"/>
              <a:gd name="T25" fmla="*/ 2147483647 h 449"/>
              <a:gd name="T26" fmla="*/ 2147483647 w 507"/>
              <a:gd name="T27" fmla="*/ 2147483647 h 449"/>
              <a:gd name="T28" fmla="*/ 2147483647 w 507"/>
              <a:gd name="T29" fmla="*/ 2147483647 h 449"/>
              <a:gd name="T30" fmla="*/ 2147483647 w 507"/>
              <a:gd name="T31" fmla="*/ 2147483647 h 449"/>
              <a:gd name="T32" fmla="*/ 2147483647 w 507"/>
              <a:gd name="T33" fmla="*/ 2147483647 h 449"/>
              <a:gd name="T34" fmla="*/ 2147483647 w 507"/>
              <a:gd name="T35" fmla="*/ 2147483647 h 449"/>
              <a:gd name="T36" fmla="*/ 2147483647 w 507"/>
              <a:gd name="T37" fmla="*/ 2147483647 h 449"/>
              <a:gd name="T38" fmla="*/ 2147483647 w 507"/>
              <a:gd name="T39" fmla="*/ 2147483647 h 449"/>
              <a:gd name="T40" fmla="*/ 2147483647 w 507"/>
              <a:gd name="T41" fmla="*/ 2147483647 h 449"/>
              <a:gd name="T42" fmla="*/ 2147483647 w 507"/>
              <a:gd name="T43" fmla="*/ 2147483647 h 449"/>
              <a:gd name="T44" fmla="*/ 2147483647 w 507"/>
              <a:gd name="T45" fmla="*/ 2147483647 h 449"/>
              <a:gd name="T46" fmla="*/ 2147483647 w 507"/>
              <a:gd name="T47" fmla="*/ 2147483647 h 449"/>
              <a:gd name="T48" fmla="*/ 2147483647 w 507"/>
              <a:gd name="T49" fmla="*/ 2147483647 h 449"/>
              <a:gd name="T50" fmla="*/ 2147483647 w 507"/>
              <a:gd name="T51" fmla="*/ 2147483647 h 449"/>
              <a:gd name="T52" fmla="*/ 2147483647 w 507"/>
              <a:gd name="T53" fmla="*/ 2147483647 h 449"/>
              <a:gd name="T54" fmla="*/ 2147483647 w 507"/>
              <a:gd name="T55" fmla="*/ 2147483647 h 449"/>
              <a:gd name="T56" fmla="*/ 2147483647 w 507"/>
              <a:gd name="T57" fmla="*/ 2147483647 h 449"/>
              <a:gd name="T58" fmla="*/ 2147483647 w 507"/>
              <a:gd name="T59" fmla="*/ 2147483647 h 449"/>
              <a:gd name="T60" fmla="*/ 2147483647 w 507"/>
              <a:gd name="T61" fmla="*/ 2147483647 h 449"/>
              <a:gd name="T62" fmla="*/ 2147483647 w 507"/>
              <a:gd name="T63" fmla="*/ 2147483647 h 449"/>
              <a:gd name="T64" fmla="*/ 2147483647 w 507"/>
              <a:gd name="T65" fmla="*/ 2147483647 h 449"/>
              <a:gd name="T66" fmla="*/ 2147483647 w 507"/>
              <a:gd name="T67" fmla="*/ 2147483647 h 449"/>
              <a:gd name="T68" fmla="*/ 2147483647 w 507"/>
              <a:gd name="T69" fmla="*/ 2147483647 h 449"/>
              <a:gd name="T70" fmla="*/ 2147483647 w 507"/>
              <a:gd name="T71" fmla="*/ 2147483647 h 449"/>
              <a:gd name="T72" fmla="*/ 2147483647 w 507"/>
              <a:gd name="T73" fmla="*/ 2147483647 h 449"/>
              <a:gd name="T74" fmla="*/ 2147483647 w 507"/>
              <a:gd name="T75" fmla="*/ 2147483647 h 449"/>
              <a:gd name="T76" fmla="*/ 2147483647 w 507"/>
              <a:gd name="T77" fmla="*/ 2147483647 h 449"/>
              <a:gd name="T78" fmla="*/ 2147483647 w 507"/>
              <a:gd name="T79" fmla="*/ 2147483647 h 449"/>
              <a:gd name="T80" fmla="*/ 2147483647 w 507"/>
              <a:gd name="T81" fmla="*/ 2147483647 h 449"/>
              <a:gd name="T82" fmla="*/ 2147483647 w 507"/>
              <a:gd name="T83" fmla="*/ 2147483647 h 449"/>
              <a:gd name="T84" fmla="*/ 2147483647 w 507"/>
              <a:gd name="T85" fmla="*/ 2147483647 h 449"/>
              <a:gd name="T86" fmla="*/ 2147483647 w 507"/>
              <a:gd name="T87" fmla="*/ 2147483647 h 449"/>
              <a:gd name="T88" fmla="*/ 2147483647 w 507"/>
              <a:gd name="T89" fmla="*/ 2147483647 h 449"/>
              <a:gd name="T90" fmla="*/ 2147483647 w 507"/>
              <a:gd name="T91" fmla="*/ 2147483647 h 449"/>
              <a:gd name="T92" fmla="*/ 0 w 507"/>
              <a:gd name="T93" fmla="*/ 2147483647 h 44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07"/>
              <a:gd name="T142" fmla="*/ 0 h 449"/>
              <a:gd name="T143" fmla="*/ 507 w 507"/>
              <a:gd name="T144" fmla="*/ 449 h 44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07" h="449">
                <a:moveTo>
                  <a:pt x="0" y="4"/>
                </a:moveTo>
                <a:lnTo>
                  <a:pt x="0" y="4"/>
                </a:lnTo>
                <a:lnTo>
                  <a:pt x="5" y="124"/>
                </a:lnTo>
                <a:lnTo>
                  <a:pt x="20" y="138"/>
                </a:lnTo>
                <a:lnTo>
                  <a:pt x="24" y="169"/>
                </a:lnTo>
                <a:lnTo>
                  <a:pt x="52" y="212"/>
                </a:lnTo>
                <a:lnTo>
                  <a:pt x="51" y="248"/>
                </a:lnTo>
                <a:lnTo>
                  <a:pt x="35" y="282"/>
                </a:lnTo>
                <a:lnTo>
                  <a:pt x="36" y="302"/>
                </a:lnTo>
                <a:lnTo>
                  <a:pt x="41" y="321"/>
                </a:lnTo>
                <a:lnTo>
                  <a:pt x="39" y="340"/>
                </a:lnTo>
                <a:lnTo>
                  <a:pt x="29" y="354"/>
                </a:lnTo>
                <a:lnTo>
                  <a:pt x="17" y="369"/>
                </a:lnTo>
                <a:lnTo>
                  <a:pt x="25" y="378"/>
                </a:lnTo>
                <a:lnTo>
                  <a:pt x="94" y="370"/>
                </a:lnTo>
                <a:lnTo>
                  <a:pt x="148" y="393"/>
                </a:lnTo>
                <a:lnTo>
                  <a:pt x="200" y="390"/>
                </a:lnTo>
                <a:lnTo>
                  <a:pt x="195" y="374"/>
                </a:lnTo>
                <a:lnTo>
                  <a:pt x="211" y="361"/>
                </a:lnTo>
                <a:lnTo>
                  <a:pt x="248" y="369"/>
                </a:lnTo>
                <a:lnTo>
                  <a:pt x="254" y="395"/>
                </a:lnTo>
                <a:lnTo>
                  <a:pt x="264" y="391"/>
                </a:lnTo>
                <a:lnTo>
                  <a:pt x="280" y="397"/>
                </a:lnTo>
                <a:lnTo>
                  <a:pt x="295" y="413"/>
                </a:lnTo>
                <a:lnTo>
                  <a:pt x="299" y="428"/>
                </a:lnTo>
                <a:lnTo>
                  <a:pt x="315" y="430"/>
                </a:lnTo>
                <a:lnTo>
                  <a:pt x="329" y="440"/>
                </a:lnTo>
                <a:lnTo>
                  <a:pt x="341" y="436"/>
                </a:lnTo>
                <a:lnTo>
                  <a:pt x="353" y="424"/>
                </a:lnTo>
                <a:lnTo>
                  <a:pt x="351" y="413"/>
                </a:lnTo>
                <a:lnTo>
                  <a:pt x="367" y="427"/>
                </a:lnTo>
                <a:lnTo>
                  <a:pt x="374" y="415"/>
                </a:lnTo>
                <a:lnTo>
                  <a:pt x="386" y="438"/>
                </a:lnTo>
                <a:lnTo>
                  <a:pt x="403" y="427"/>
                </a:lnTo>
                <a:lnTo>
                  <a:pt x="408" y="420"/>
                </a:lnTo>
                <a:lnTo>
                  <a:pt x="403" y="413"/>
                </a:lnTo>
                <a:lnTo>
                  <a:pt x="404" y="393"/>
                </a:lnTo>
                <a:lnTo>
                  <a:pt x="408" y="393"/>
                </a:lnTo>
                <a:lnTo>
                  <a:pt x="422" y="395"/>
                </a:lnTo>
                <a:lnTo>
                  <a:pt x="426" y="409"/>
                </a:lnTo>
                <a:lnTo>
                  <a:pt x="442" y="408"/>
                </a:lnTo>
                <a:lnTo>
                  <a:pt x="456" y="417"/>
                </a:lnTo>
                <a:lnTo>
                  <a:pt x="460" y="415"/>
                </a:lnTo>
                <a:lnTo>
                  <a:pt x="465" y="426"/>
                </a:lnTo>
                <a:lnTo>
                  <a:pt x="476" y="431"/>
                </a:lnTo>
                <a:lnTo>
                  <a:pt x="470" y="448"/>
                </a:lnTo>
                <a:lnTo>
                  <a:pt x="484" y="432"/>
                </a:lnTo>
                <a:lnTo>
                  <a:pt x="494" y="442"/>
                </a:lnTo>
                <a:lnTo>
                  <a:pt x="494" y="430"/>
                </a:lnTo>
                <a:lnTo>
                  <a:pt x="506" y="427"/>
                </a:lnTo>
                <a:lnTo>
                  <a:pt x="506" y="419"/>
                </a:lnTo>
                <a:lnTo>
                  <a:pt x="494" y="417"/>
                </a:lnTo>
                <a:lnTo>
                  <a:pt x="486" y="409"/>
                </a:lnTo>
                <a:lnTo>
                  <a:pt x="474" y="410"/>
                </a:lnTo>
                <a:lnTo>
                  <a:pt x="469" y="399"/>
                </a:lnTo>
                <a:lnTo>
                  <a:pt x="456" y="399"/>
                </a:lnTo>
                <a:lnTo>
                  <a:pt x="444" y="376"/>
                </a:lnTo>
                <a:lnTo>
                  <a:pt x="451" y="371"/>
                </a:lnTo>
                <a:lnTo>
                  <a:pt x="462" y="365"/>
                </a:lnTo>
                <a:lnTo>
                  <a:pt x="464" y="354"/>
                </a:lnTo>
                <a:lnTo>
                  <a:pt x="473" y="352"/>
                </a:lnTo>
                <a:lnTo>
                  <a:pt x="486" y="339"/>
                </a:lnTo>
                <a:lnTo>
                  <a:pt x="482" y="335"/>
                </a:lnTo>
                <a:lnTo>
                  <a:pt x="482" y="312"/>
                </a:lnTo>
                <a:lnTo>
                  <a:pt x="467" y="323"/>
                </a:lnTo>
                <a:lnTo>
                  <a:pt x="452" y="326"/>
                </a:lnTo>
                <a:lnTo>
                  <a:pt x="440" y="345"/>
                </a:lnTo>
                <a:lnTo>
                  <a:pt x="419" y="335"/>
                </a:lnTo>
                <a:lnTo>
                  <a:pt x="422" y="327"/>
                </a:lnTo>
                <a:lnTo>
                  <a:pt x="431" y="323"/>
                </a:lnTo>
                <a:lnTo>
                  <a:pt x="432" y="327"/>
                </a:lnTo>
                <a:lnTo>
                  <a:pt x="438" y="315"/>
                </a:lnTo>
                <a:lnTo>
                  <a:pt x="429" y="319"/>
                </a:lnTo>
                <a:lnTo>
                  <a:pt x="426" y="314"/>
                </a:lnTo>
                <a:lnTo>
                  <a:pt x="424" y="320"/>
                </a:lnTo>
                <a:lnTo>
                  <a:pt x="414" y="315"/>
                </a:lnTo>
                <a:lnTo>
                  <a:pt x="406" y="327"/>
                </a:lnTo>
                <a:lnTo>
                  <a:pt x="390" y="331"/>
                </a:lnTo>
                <a:lnTo>
                  <a:pt x="361" y="323"/>
                </a:lnTo>
                <a:lnTo>
                  <a:pt x="360" y="316"/>
                </a:lnTo>
                <a:lnTo>
                  <a:pt x="377" y="292"/>
                </a:lnTo>
                <a:lnTo>
                  <a:pt x="393" y="292"/>
                </a:lnTo>
                <a:lnTo>
                  <a:pt x="405" y="303"/>
                </a:lnTo>
                <a:lnTo>
                  <a:pt x="448" y="311"/>
                </a:lnTo>
                <a:lnTo>
                  <a:pt x="416" y="257"/>
                </a:lnTo>
                <a:lnTo>
                  <a:pt x="422" y="220"/>
                </a:lnTo>
                <a:lnTo>
                  <a:pt x="240" y="226"/>
                </a:lnTo>
                <a:lnTo>
                  <a:pt x="241" y="206"/>
                </a:lnTo>
                <a:lnTo>
                  <a:pt x="261" y="142"/>
                </a:lnTo>
                <a:lnTo>
                  <a:pt x="293" y="101"/>
                </a:lnTo>
                <a:lnTo>
                  <a:pt x="283" y="88"/>
                </a:lnTo>
                <a:lnTo>
                  <a:pt x="286" y="47"/>
                </a:lnTo>
                <a:lnTo>
                  <a:pt x="270" y="0"/>
                </a:lnTo>
                <a:lnTo>
                  <a:pt x="0" y="4"/>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sp>
        <p:nvSpPr>
          <p:cNvPr id="14355" name="Freeform 25" descr="This is the state of South Dakota on a map of the United States.  The map depicts States with Smoke-Free Air Laws effective September 30, 2014." title=" States with Smoke-Free Air Laws"/>
          <p:cNvSpPr>
            <a:spLocks/>
          </p:cNvSpPr>
          <p:nvPr/>
        </p:nvSpPr>
        <p:spPr bwMode="auto">
          <a:xfrm>
            <a:off x="3390900" y="2154237"/>
            <a:ext cx="884238" cy="649288"/>
          </a:xfrm>
          <a:custGeom>
            <a:avLst/>
            <a:gdLst>
              <a:gd name="T0" fmla="*/ 0 w 634"/>
              <a:gd name="T1" fmla="*/ 2147483647 h 427"/>
              <a:gd name="T2" fmla="*/ 0 w 634"/>
              <a:gd name="T3" fmla="*/ 2147483647 h 427"/>
              <a:gd name="T4" fmla="*/ 2147483647 w 634"/>
              <a:gd name="T5" fmla="*/ 2147483647 h 427"/>
              <a:gd name="T6" fmla="*/ 2147483647 w 634"/>
              <a:gd name="T7" fmla="*/ 0 h 427"/>
              <a:gd name="T8" fmla="*/ 2147483647 w 634"/>
              <a:gd name="T9" fmla="*/ 2147483647 h 427"/>
              <a:gd name="T10" fmla="*/ 2147483647 w 634"/>
              <a:gd name="T11" fmla="*/ 2147483647 h 427"/>
              <a:gd name="T12" fmla="*/ 2147483647 w 634"/>
              <a:gd name="T13" fmla="*/ 2147483647 h 427"/>
              <a:gd name="T14" fmla="*/ 2147483647 w 634"/>
              <a:gd name="T15" fmla="*/ 2147483647 h 427"/>
              <a:gd name="T16" fmla="*/ 2147483647 w 634"/>
              <a:gd name="T17" fmla="*/ 2147483647 h 427"/>
              <a:gd name="T18" fmla="*/ 2147483647 w 634"/>
              <a:gd name="T19" fmla="*/ 2147483647 h 427"/>
              <a:gd name="T20" fmla="*/ 2147483647 w 634"/>
              <a:gd name="T21" fmla="*/ 2147483647 h 427"/>
              <a:gd name="T22" fmla="*/ 2147483647 w 634"/>
              <a:gd name="T23" fmla="*/ 2147483647 h 427"/>
              <a:gd name="T24" fmla="*/ 2147483647 w 634"/>
              <a:gd name="T25" fmla="*/ 2147483647 h 427"/>
              <a:gd name="T26" fmla="*/ 2147483647 w 634"/>
              <a:gd name="T27" fmla="*/ 2147483647 h 427"/>
              <a:gd name="T28" fmla="*/ 2147483647 w 634"/>
              <a:gd name="T29" fmla="*/ 2147483647 h 427"/>
              <a:gd name="T30" fmla="*/ 2147483647 w 634"/>
              <a:gd name="T31" fmla="*/ 2147483647 h 427"/>
              <a:gd name="T32" fmla="*/ 2147483647 w 634"/>
              <a:gd name="T33" fmla="*/ 2147483647 h 427"/>
              <a:gd name="T34" fmla="*/ 2147483647 w 634"/>
              <a:gd name="T35" fmla="*/ 2147483647 h 427"/>
              <a:gd name="T36" fmla="*/ 2147483647 w 634"/>
              <a:gd name="T37" fmla="*/ 2147483647 h 427"/>
              <a:gd name="T38" fmla="*/ 2147483647 w 634"/>
              <a:gd name="T39" fmla="*/ 2147483647 h 427"/>
              <a:gd name="T40" fmla="*/ 0 w 634"/>
              <a:gd name="T41" fmla="*/ 2147483647 h 427"/>
              <a:gd name="T42" fmla="*/ 0 w 634"/>
              <a:gd name="T43" fmla="*/ 2147483647 h 4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4"/>
              <a:gd name="T67" fmla="*/ 0 h 427"/>
              <a:gd name="T68" fmla="*/ 634 w 634"/>
              <a:gd name="T69" fmla="*/ 427 h 4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4" h="427">
                <a:moveTo>
                  <a:pt x="0" y="334"/>
                </a:moveTo>
                <a:lnTo>
                  <a:pt x="0" y="334"/>
                </a:lnTo>
                <a:lnTo>
                  <a:pt x="21" y="106"/>
                </a:lnTo>
                <a:lnTo>
                  <a:pt x="30" y="0"/>
                </a:lnTo>
                <a:lnTo>
                  <a:pt x="312" y="21"/>
                </a:lnTo>
                <a:lnTo>
                  <a:pt x="625" y="31"/>
                </a:lnTo>
                <a:lnTo>
                  <a:pt x="604" y="71"/>
                </a:lnTo>
                <a:lnTo>
                  <a:pt x="633" y="101"/>
                </a:lnTo>
                <a:lnTo>
                  <a:pt x="632" y="310"/>
                </a:lnTo>
                <a:lnTo>
                  <a:pt x="620" y="308"/>
                </a:lnTo>
                <a:lnTo>
                  <a:pt x="621" y="336"/>
                </a:lnTo>
                <a:lnTo>
                  <a:pt x="631" y="357"/>
                </a:lnTo>
                <a:lnTo>
                  <a:pt x="625" y="377"/>
                </a:lnTo>
                <a:lnTo>
                  <a:pt x="630" y="426"/>
                </a:lnTo>
                <a:lnTo>
                  <a:pt x="616" y="423"/>
                </a:lnTo>
                <a:lnTo>
                  <a:pt x="602" y="402"/>
                </a:lnTo>
                <a:lnTo>
                  <a:pt x="570" y="389"/>
                </a:lnTo>
                <a:lnTo>
                  <a:pt x="545" y="383"/>
                </a:lnTo>
                <a:lnTo>
                  <a:pt x="490" y="385"/>
                </a:lnTo>
                <a:lnTo>
                  <a:pt x="459" y="362"/>
                </a:lnTo>
                <a:lnTo>
                  <a:pt x="0" y="334"/>
                </a:lnTo>
              </a:path>
            </a:pathLst>
          </a:custGeom>
          <a:solidFill>
            <a:srgbClr val="2BAB2B"/>
          </a:solidFill>
          <a:ln w="6350">
            <a:solidFill>
              <a:schemeClr val="accent6">
                <a:lumMod val="50000"/>
              </a:schemeClr>
            </a:solidFill>
            <a:round/>
            <a:headEnd/>
            <a:tailEnd/>
          </a:ln>
        </p:spPr>
        <p:txBody>
          <a:bodyPr lIns="0" tIns="0" rIns="0" bIns="0"/>
          <a:lstStyle/>
          <a:p>
            <a:pPr>
              <a:defRPr/>
            </a:pPr>
            <a:endParaRPr lang="en-US" dirty="0"/>
          </a:p>
        </p:txBody>
      </p:sp>
      <p:sp>
        <p:nvSpPr>
          <p:cNvPr id="14356" name="Freeform 35" descr="This is the state of Rhode Island a map of the United States.  The  map depicts States with Smoke-Free Air Laws effective September 30, 2014." title="States with Smoke-Free Air Laws"/>
          <p:cNvSpPr>
            <a:spLocks/>
          </p:cNvSpPr>
          <p:nvPr/>
        </p:nvSpPr>
        <p:spPr bwMode="auto">
          <a:xfrm>
            <a:off x="6934200" y="2508250"/>
            <a:ext cx="215900" cy="215900"/>
          </a:xfrm>
          <a:custGeom>
            <a:avLst/>
            <a:gdLst>
              <a:gd name="T0" fmla="*/ 0 w 155"/>
              <a:gd name="T1" fmla="*/ 2147483647 h 148"/>
              <a:gd name="T2" fmla="*/ 0 w 155"/>
              <a:gd name="T3" fmla="*/ 2147483647 h 148"/>
              <a:gd name="T4" fmla="*/ 2147483647 w 155"/>
              <a:gd name="T5" fmla="*/ 2147483647 h 148"/>
              <a:gd name="T6" fmla="*/ 2147483647 w 155"/>
              <a:gd name="T7" fmla="*/ 2147483647 h 148"/>
              <a:gd name="T8" fmla="*/ 2147483647 w 155"/>
              <a:gd name="T9" fmla="*/ 2147483647 h 148"/>
              <a:gd name="T10" fmla="*/ 2147483647 w 155"/>
              <a:gd name="T11" fmla="*/ 2147483647 h 148"/>
              <a:gd name="T12" fmla="*/ 2147483647 w 155"/>
              <a:gd name="T13" fmla="*/ 2147483647 h 148"/>
              <a:gd name="T14" fmla="*/ 2147483647 w 155"/>
              <a:gd name="T15" fmla="*/ 2147483647 h 148"/>
              <a:gd name="T16" fmla="*/ 2147483647 w 155"/>
              <a:gd name="T17" fmla="*/ 2147483647 h 148"/>
              <a:gd name="T18" fmla="*/ 2147483647 w 155"/>
              <a:gd name="T19" fmla="*/ 2147483647 h 148"/>
              <a:gd name="T20" fmla="*/ 2147483647 w 155"/>
              <a:gd name="T21" fmla="*/ 2147483647 h 148"/>
              <a:gd name="T22" fmla="*/ 2147483647 w 155"/>
              <a:gd name="T23" fmla="*/ 2147483647 h 148"/>
              <a:gd name="T24" fmla="*/ 2147483647 w 155"/>
              <a:gd name="T25" fmla="*/ 2147483647 h 148"/>
              <a:gd name="T26" fmla="*/ 2147483647 w 155"/>
              <a:gd name="T27" fmla="*/ 2147483647 h 148"/>
              <a:gd name="T28" fmla="*/ 2147483647 w 155"/>
              <a:gd name="T29" fmla="*/ 2147483647 h 148"/>
              <a:gd name="T30" fmla="*/ 2147483647 w 155"/>
              <a:gd name="T31" fmla="*/ 2147483647 h 148"/>
              <a:gd name="T32" fmla="*/ 2147483647 w 155"/>
              <a:gd name="T33" fmla="*/ 0 h 148"/>
              <a:gd name="T34" fmla="*/ 0 w 155"/>
              <a:gd name="T35" fmla="*/ 2147483647 h 148"/>
              <a:gd name="T36" fmla="*/ 0 w 155"/>
              <a:gd name="T37" fmla="*/ 2147483647 h 1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148"/>
              <a:gd name="T59" fmla="*/ 155 w 155"/>
              <a:gd name="T60" fmla="*/ 148 h 1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148">
                <a:moveTo>
                  <a:pt x="0" y="29"/>
                </a:moveTo>
                <a:lnTo>
                  <a:pt x="0" y="29"/>
                </a:lnTo>
                <a:lnTo>
                  <a:pt x="12" y="107"/>
                </a:lnTo>
                <a:lnTo>
                  <a:pt x="12" y="147"/>
                </a:lnTo>
                <a:lnTo>
                  <a:pt x="24" y="143"/>
                </a:lnTo>
                <a:lnTo>
                  <a:pt x="32" y="133"/>
                </a:lnTo>
                <a:lnTo>
                  <a:pt x="54" y="123"/>
                </a:lnTo>
                <a:lnTo>
                  <a:pt x="64" y="103"/>
                </a:lnTo>
                <a:lnTo>
                  <a:pt x="70" y="107"/>
                </a:lnTo>
                <a:lnTo>
                  <a:pt x="88" y="99"/>
                </a:lnTo>
                <a:lnTo>
                  <a:pt x="112" y="95"/>
                </a:lnTo>
                <a:lnTo>
                  <a:pt x="112" y="87"/>
                </a:lnTo>
                <a:lnTo>
                  <a:pt x="119" y="92"/>
                </a:lnTo>
                <a:lnTo>
                  <a:pt x="126" y="85"/>
                </a:lnTo>
                <a:lnTo>
                  <a:pt x="139" y="82"/>
                </a:lnTo>
                <a:lnTo>
                  <a:pt x="154" y="75"/>
                </a:lnTo>
                <a:lnTo>
                  <a:pt x="140" y="0"/>
                </a:lnTo>
                <a:lnTo>
                  <a:pt x="0" y="29"/>
                </a:lnTo>
              </a:path>
            </a:pathLst>
          </a:custGeom>
          <a:solidFill>
            <a:srgbClr val="002E00"/>
          </a:solidFill>
          <a:ln w="6350">
            <a:solidFill>
              <a:schemeClr val="accent6">
                <a:lumMod val="50000"/>
              </a:schemeClr>
            </a:solidFill>
            <a:round/>
            <a:headEnd/>
            <a:tailEnd/>
          </a:ln>
        </p:spPr>
        <p:txBody>
          <a:bodyPr lIns="0" tIns="0" rIns="0" bIns="0"/>
          <a:lstStyle/>
          <a:p>
            <a:pPr>
              <a:defRPr/>
            </a:pPr>
            <a:endParaRPr lang="en-US" dirty="0"/>
          </a:p>
        </p:txBody>
      </p:sp>
      <p:sp>
        <p:nvSpPr>
          <p:cNvPr id="14357" name="Freeform 36" descr="This is the state of Delaware on a map of the United States.  The  map depicts States with Smoke-Free Air Laws effective September 30, 2014."/>
          <p:cNvSpPr>
            <a:spLocks/>
          </p:cNvSpPr>
          <p:nvPr/>
        </p:nvSpPr>
        <p:spPr bwMode="auto">
          <a:xfrm>
            <a:off x="6750050" y="2963862"/>
            <a:ext cx="133350" cy="230188"/>
          </a:xfrm>
          <a:custGeom>
            <a:avLst/>
            <a:gdLst>
              <a:gd name="T0" fmla="*/ 0 w 96"/>
              <a:gd name="T1" fmla="*/ 2147483647 h 157"/>
              <a:gd name="T2" fmla="*/ 0 w 96"/>
              <a:gd name="T3" fmla="*/ 2147483647 h 157"/>
              <a:gd name="T4" fmla="*/ 2147483647 w 96"/>
              <a:gd name="T5" fmla="*/ 0 h 157"/>
              <a:gd name="T6" fmla="*/ 2147483647 w 96"/>
              <a:gd name="T7" fmla="*/ 0 h 157"/>
              <a:gd name="T8" fmla="*/ 2147483647 w 96"/>
              <a:gd name="T9" fmla="*/ 2147483647 h 157"/>
              <a:gd name="T10" fmla="*/ 2147483647 w 96"/>
              <a:gd name="T11" fmla="*/ 2147483647 h 157"/>
              <a:gd name="T12" fmla="*/ 2147483647 w 96"/>
              <a:gd name="T13" fmla="*/ 2147483647 h 157"/>
              <a:gd name="T14" fmla="*/ 2147483647 w 96"/>
              <a:gd name="T15" fmla="*/ 2147483647 h 157"/>
              <a:gd name="T16" fmla="*/ 2147483647 w 96"/>
              <a:gd name="T17" fmla="*/ 2147483647 h 157"/>
              <a:gd name="T18" fmla="*/ 2147483647 w 96"/>
              <a:gd name="T19" fmla="*/ 2147483647 h 157"/>
              <a:gd name="T20" fmla="*/ 2147483647 w 96"/>
              <a:gd name="T21" fmla="*/ 2147483647 h 157"/>
              <a:gd name="T22" fmla="*/ 2147483647 w 96"/>
              <a:gd name="T23" fmla="*/ 2147483647 h 157"/>
              <a:gd name="T24" fmla="*/ 2147483647 w 96"/>
              <a:gd name="T25" fmla="*/ 2147483647 h 157"/>
              <a:gd name="T26" fmla="*/ 2147483647 w 96"/>
              <a:gd name="T27" fmla="*/ 2147483647 h 157"/>
              <a:gd name="T28" fmla="*/ 2147483647 w 96"/>
              <a:gd name="T29" fmla="*/ 2147483647 h 157"/>
              <a:gd name="T30" fmla="*/ 2147483647 w 96"/>
              <a:gd name="T31" fmla="*/ 2147483647 h 157"/>
              <a:gd name="T32" fmla="*/ 2147483647 w 96"/>
              <a:gd name="T33" fmla="*/ 2147483647 h 157"/>
              <a:gd name="T34" fmla="*/ 2147483647 w 96"/>
              <a:gd name="T35" fmla="*/ 2147483647 h 157"/>
              <a:gd name="T36" fmla="*/ 2147483647 w 96"/>
              <a:gd name="T37" fmla="*/ 2147483647 h 157"/>
              <a:gd name="T38" fmla="*/ 2147483647 w 96"/>
              <a:gd name="T39" fmla="*/ 2147483647 h 157"/>
              <a:gd name="T40" fmla="*/ 0 w 96"/>
              <a:gd name="T41" fmla="*/ 2147483647 h 157"/>
              <a:gd name="T42" fmla="*/ 0 w 96"/>
              <a:gd name="T43" fmla="*/ 2147483647 h 1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6"/>
              <a:gd name="T67" fmla="*/ 0 h 157"/>
              <a:gd name="T68" fmla="*/ 96 w 96"/>
              <a:gd name="T69" fmla="*/ 157 h 1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6" h="157">
                <a:moveTo>
                  <a:pt x="0" y="16"/>
                </a:moveTo>
                <a:lnTo>
                  <a:pt x="0" y="16"/>
                </a:lnTo>
                <a:lnTo>
                  <a:pt x="12" y="0"/>
                </a:lnTo>
                <a:lnTo>
                  <a:pt x="31" y="0"/>
                </a:lnTo>
                <a:lnTo>
                  <a:pt x="24" y="16"/>
                </a:lnTo>
                <a:lnTo>
                  <a:pt x="20" y="22"/>
                </a:lnTo>
                <a:lnTo>
                  <a:pt x="23" y="40"/>
                </a:lnTo>
                <a:lnTo>
                  <a:pt x="33" y="51"/>
                </a:lnTo>
                <a:lnTo>
                  <a:pt x="47" y="64"/>
                </a:lnTo>
                <a:lnTo>
                  <a:pt x="51" y="82"/>
                </a:lnTo>
                <a:lnTo>
                  <a:pt x="60" y="95"/>
                </a:lnTo>
                <a:lnTo>
                  <a:pt x="69" y="105"/>
                </a:lnTo>
                <a:lnTo>
                  <a:pt x="84" y="110"/>
                </a:lnTo>
                <a:lnTo>
                  <a:pt x="91" y="124"/>
                </a:lnTo>
                <a:lnTo>
                  <a:pt x="78" y="136"/>
                </a:lnTo>
                <a:lnTo>
                  <a:pt x="91" y="133"/>
                </a:lnTo>
                <a:lnTo>
                  <a:pt x="95" y="146"/>
                </a:lnTo>
                <a:lnTo>
                  <a:pt x="70" y="150"/>
                </a:lnTo>
                <a:lnTo>
                  <a:pt x="38" y="156"/>
                </a:lnTo>
                <a:lnTo>
                  <a:pt x="35" y="146"/>
                </a:lnTo>
                <a:lnTo>
                  <a:pt x="0" y="16"/>
                </a:lnTo>
              </a:path>
            </a:pathLst>
          </a:custGeom>
          <a:solidFill>
            <a:srgbClr val="2BAB2B"/>
          </a:solidFill>
          <a:ln w="6350">
            <a:solidFill>
              <a:schemeClr val="accent6">
                <a:lumMod val="50000"/>
              </a:schemeClr>
            </a:solidFill>
            <a:round/>
            <a:headEnd/>
            <a:tailEnd/>
          </a:ln>
        </p:spPr>
        <p:txBody>
          <a:bodyPr lIns="0" tIns="0" rIns="0" bIns="0"/>
          <a:lstStyle/>
          <a:p>
            <a:pPr>
              <a:defRPr/>
            </a:pPr>
            <a:endParaRPr lang="en-US" dirty="0"/>
          </a:p>
        </p:txBody>
      </p:sp>
      <p:sp>
        <p:nvSpPr>
          <p:cNvPr id="14358" name="Freeform 37" descr="This is the state of Georgia on a map of the United States.  The map depicts States with Smoke-Free Air Laws effective September 30, 2014.&#10;&#10;" title="States with Smoke-Free Air Laws "/>
          <p:cNvSpPr>
            <a:spLocks/>
          </p:cNvSpPr>
          <p:nvPr/>
        </p:nvSpPr>
        <p:spPr bwMode="auto">
          <a:xfrm>
            <a:off x="5656263" y="3924300"/>
            <a:ext cx="681037" cy="735012"/>
          </a:xfrm>
          <a:custGeom>
            <a:avLst/>
            <a:gdLst>
              <a:gd name="T0" fmla="*/ 0 w 491"/>
              <a:gd name="T1" fmla="*/ 2147483647 h 510"/>
              <a:gd name="T2" fmla="*/ 0 w 491"/>
              <a:gd name="T3" fmla="*/ 2147483647 h 510"/>
              <a:gd name="T4" fmla="*/ 2147483647 w 491"/>
              <a:gd name="T5" fmla="*/ 2147483647 h 510"/>
              <a:gd name="T6" fmla="*/ 2147483647 w 491"/>
              <a:gd name="T7" fmla="*/ 2147483647 h 510"/>
              <a:gd name="T8" fmla="*/ 2147483647 w 491"/>
              <a:gd name="T9" fmla="*/ 2147483647 h 510"/>
              <a:gd name="T10" fmla="*/ 2147483647 w 491"/>
              <a:gd name="T11" fmla="*/ 2147483647 h 510"/>
              <a:gd name="T12" fmla="*/ 2147483647 w 491"/>
              <a:gd name="T13" fmla="*/ 2147483647 h 510"/>
              <a:gd name="T14" fmla="*/ 2147483647 w 491"/>
              <a:gd name="T15" fmla="*/ 2147483647 h 510"/>
              <a:gd name="T16" fmla="*/ 2147483647 w 491"/>
              <a:gd name="T17" fmla="*/ 2147483647 h 510"/>
              <a:gd name="T18" fmla="*/ 2147483647 w 491"/>
              <a:gd name="T19" fmla="*/ 2147483647 h 510"/>
              <a:gd name="T20" fmla="*/ 2147483647 w 491"/>
              <a:gd name="T21" fmla="*/ 2147483647 h 510"/>
              <a:gd name="T22" fmla="*/ 2147483647 w 491"/>
              <a:gd name="T23" fmla="*/ 2147483647 h 510"/>
              <a:gd name="T24" fmla="*/ 2147483647 w 491"/>
              <a:gd name="T25" fmla="*/ 2147483647 h 510"/>
              <a:gd name="T26" fmla="*/ 2147483647 w 491"/>
              <a:gd name="T27" fmla="*/ 2147483647 h 510"/>
              <a:gd name="T28" fmla="*/ 2147483647 w 491"/>
              <a:gd name="T29" fmla="*/ 2147483647 h 510"/>
              <a:gd name="T30" fmla="*/ 2147483647 w 491"/>
              <a:gd name="T31" fmla="*/ 2147483647 h 510"/>
              <a:gd name="T32" fmla="*/ 2147483647 w 491"/>
              <a:gd name="T33" fmla="*/ 2147483647 h 510"/>
              <a:gd name="T34" fmla="*/ 2147483647 w 491"/>
              <a:gd name="T35" fmla="*/ 2147483647 h 510"/>
              <a:gd name="T36" fmla="*/ 2147483647 w 491"/>
              <a:gd name="T37" fmla="*/ 2147483647 h 510"/>
              <a:gd name="T38" fmla="*/ 2147483647 w 491"/>
              <a:gd name="T39" fmla="*/ 2147483647 h 510"/>
              <a:gd name="T40" fmla="*/ 2147483647 w 491"/>
              <a:gd name="T41" fmla="*/ 2147483647 h 510"/>
              <a:gd name="T42" fmla="*/ 2147483647 w 491"/>
              <a:gd name="T43" fmla="*/ 2147483647 h 510"/>
              <a:gd name="T44" fmla="*/ 2147483647 w 491"/>
              <a:gd name="T45" fmla="*/ 2147483647 h 510"/>
              <a:gd name="T46" fmla="*/ 2147483647 w 491"/>
              <a:gd name="T47" fmla="*/ 2147483647 h 510"/>
              <a:gd name="T48" fmla="*/ 2147483647 w 491"/>
              <a:gd name="T49" fmla="*/ 2147483647 h 510"/>
              <a:gd name="T50" fmla="*/ 2147483647 w 491"/>
              <a:gd name="T51" fmla="*/ 2147483647 h 510"/>
              <a:gd name="T52" fmla="*/ 2147483647 w 491"/>
              <a:gd name="T53" fmla="*/ 2147483647 h 510"/>
              <a:gd name="T54" fmla="*/ 2147483647 w 491"/>
              <a:gd name="T55" fmla="*/ 2147483647 h 510"/>
              <a:gd name="T56" fmla="*/ 2147483647 w 491"/>
              <a:gd name="T57" fmla="*/ 2147483647 h 510"/>
              <a:gd name="T58" fmla="*/ 2147483647 w 491"/>
              <a:gd name="T59" fmla="*/ 2147483647 h 510"/>
              <a:gd name="T60" fmla="*/ 2147483647 w 491"/>
              <a:gd name="T61" fmla="*/ 2147483647 h 510"/>
              <a:gd name="T62" fmla="*/ 2147483647 w 491"/>
              <a:gd name="T63" fmla="*/ 2147483647 h 510"/>
              <a:gd name="T64" fmla="*/ 2147483647 w 491"/>
              <a:gd name="T65" fmla="*/ 2147483647 h 510"/>
              <a:gd name="T66" fmla="*/ 2147483647 w 491"/>
              <a:gd name="T67" fmla="*/ 2147483647 h 510"/>
              <a:gd name="T68" fmla="*/ 2147483647 w 491"/>
              <a:gd name="T69" fmla="*/ 2147483647 h 510"/>
              <a:gd name="T70" fmla="*/ 2147483647 w 491"/>
              <a:gd name="T71" fmla="*/ 2147483647 h 510"/>
              <a:gd name="T72" fmla="*/ 2147483647 w 491"/>
              <a:gd name="T73" fmla="*/ 2147483647 h 510"/>
              <a:gd name="T74" fmla="*/ 2147483647 w 491"/>
              <a:gd name="T75" fmla="*/ 2147483647 h 510"/>
              <a:gd name="T76" fmla="*/ 2147483647 w 491"/>
              <a:gd name="T77" fmla="*/ 2147483647 h 510"/>
              <a:gd name="T78" fmla="*/ 2147483647 w 491"/>
              <a:gd name="T79" fmla="*/ 2147483647 h 510"/>
              <a:gd name="T80" fmla="*/ 2147483647 w 491"/>
              <a:gd name="T81" fmla="*/ 2147483647 h 510"/>
              <a:gd name="T82" fmla="*/ 2147483647 w 491"/>
              <a:gd name="T83" fmla="*/ 0 h 510"/>
              <a:gd name="T84" fmla="*/ 2147483647 w 491"/>
              <a:gd name="T85" fmla="*/ 2147483647 h 510"/>
              <a:gd name="T86" fmla="*/ 0 w 491"/>
              <a:gd name="T87" fmla="*/ 2147483647 h 510"/>
              <a:gd name="T88" fmla="*/ 0 w 491"/>
              <a:gd name="T89" fmla="*/ 2147483647 h 5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1"/>
              <a:gd name="T136" fmla="*/ 0 h 510"/>
              <a:gd name="T137" fmla="*/ 491 w 491"/>
              <a:gd name="T138" fmla="*/ 510 h 5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1" h="510">
                <a:moveTo>
                  <a:pt x="0" y="27"/>
                </a:moveTo>
                <a:lnTo>
                  <a:pt x="0" y="27"/>
                </a:lnTo>
                <a:lnTo>
                  <a:pt x="65" y="263"/>
                </a:lnTo>
                <a:lnTo>
                  <a:pt x="89" y="303"/>
                </a:lnTo>
                <a:lnTo>
                  <a:pt x="97" y="334"/>
                </a:lnTo>
                <a:lnTo>
                  <a:pt x="88" y="353"/>
                </a:lnTo>
                <a:lnTo>
                  <a:pt x="83" y="385"/>
                </a:lnTo>
                <a:lnTo>
                  <a:pt x="105" y="474"/>
                </a:lnTo>
                <a:lnTo>
                  <a:pt x="123" y="504"/>
                </a:lnTo>
                <a:lnTo>
                  <a:pt x="383" y="488"/>
                </a:lnTo>
                <a:lnTo>
                  <a:pt x="386" y="508"/>
                </a:lnTo>
                <a:lnTo>
                  <a:pt x="402" y="509"/>
                </a:lnTo>
                <a:lnTo>
                  <a:pt x="395" y="467"/>
                </a:lnTo>
                <a:lnTo>
                  <a:pt x="406" y="456"/>
                </a:lnTo>
                <a:lnTo>
                  <a:pt x="444" y="462"/>
                </a:lnTo>
                <a:lnTo>
                  <a:pt x="450" y="433"/>
                </a:lnTo>
                <a:lnTo>
                  <a:pt x="444" y="430"/>
                </a:lnTo>
                <a:lnTo>
                  <a:pt x="453" y="424"/>
                </a:lnTo>
                <a:lnTo>
                  <a:pt x="439" y="416"/>
                </a:lnTo>
                <a:lnTo>
                  <a:pt x="446" y="406"/>
                </a:lnTo>
                <a:lnTo>
                  <a:pt x="445" y="392"/>
                </a:lnTo>
                <a:lnTo>
                  <a:pt x="461" y="380"/>
                </a:lnTo>
                <a:lnTo>
                  <a:pt x="456" y="366"/>
                </a:lnTo>
                <a:lnTo>
                  <a:pt x="463" y="361"/>
                </a:lnTo>
                <a:lnTo>
                  <a:pt x="469" y="347"/>
                </a:lnTo>
                <a:lnTo>
                  <a:pt x="461" y="342"/>
                </a:lnTo>
                <a:lnTo>
                  <a:pt x="474" y="334"/>
                </a:lnTo>
                <a:lnTo>
                  <a:pt x="467" y="323"/>
                </a:lnTo>
                <a:lnTo>
                  <a:pt x="479" y="323"/>
                </a:lnTo>
                <a:lnTo>
                  <a:pt x="490" y="308"/>
                </a:lnTo>
                <a:lnTo>
                  <a:pt x="485" y="303"/>
                </a:lnTo>
                <a:lnTo>
                  <a:pt x="469" y="301"/>
                </a:lnTo>
                <a:lnTo>
                  <a:pt x="457" y="285"/>
                </a:lnTo>
                <a:lnTo>
                  <a:pt x="438" y="251"/>
                </a:lnTo>
                <a:lnTo>
                  <a:pt x="427" y="247"/>
                </a:lnTo>
                <a:lnTo>
                  <a:pt x="405" y="201"/>
                </a:lnTo>
                <a:lnTo>
                  <a:pt x="373" y="181"/>
                </a:lnTo>
                <a:lnTo>
                  <a:pt x="351" y="149"/>
                </a:lnTo>
                <a:lnTo>
                  <a:pt x="297" y="109"/>
                </a:lnTo>
                <a:lnTo>
                  <a:pt x="269" y="73"/>
                </a:lnTo>
                <a:lnTo>
                  <a:pt x="211" y="36"/>
                </a:lnTo>
                <a:lnTo>
                  <a:pt x="228" y="0"/>
                </a:lnTo>
                <a:lnTo>
                  <a:pt x="118" y="13"/>
                </a:lnTo>
                <a:lnTo>
                  <a:pt x="0" y="27"/>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sp>
        <p:nvSpPr>
          <p:cNvPr id="14359" name="Freeform 38" descr="This is the state of Illinois on a map of the United States.  The map depicts States with Smoke-Free Air Laws effective September 30, 2014.&#10;&#10;" title="States with Smoke-Free Air Laws"/>
          <p:cNvSpPr>
            <a:spLocks/>
          </p:cNvSpPr>
          <p:nvPr/>
        </p:nvSpPr>
        <p:spPr bwMode="auto">
          <a:xfrm>
            <a:off x="4857750" y="2747962"/>
            <a:ext cx="511175" cy="922338"/>
          </a:xfrm>
          <a:custGeom>
            <a:avLst/>
            <a:gdLst>
              <a:gd name="T0" fmla="*/ 0 w 356"/>
              <a:gd name="T1" fmla="*/ 2147483647 h 639"/>
              <a:gd name="T2" fmla="*/ 0 w 356"/>
              <a:gd name="T3" fmla="*/ 2147483647 h 639"/>
              <a:gd name="T4" fmla="*/ 2147483647 w 356"/>
              <a:gd name="T5" fmla="*/ 2147483647 h 639"/>
              <a:gd name="T6" fmla="*/ 2147483647 w 356"/>
              <a:gd name="T7" fmla="*/ 2147483647 h 639"/>
              <a:gd name="T8" fmla="*/ 2147483647 w 356"/>
              <a:gd name="T9" fmla="*/ 2147483647 h 639"/>
              <a:gd name="T10" fmla="*/ 2147483647 w 356"/>
              <a:gd name="T11" fmla="*/ 2147483647 h 639"/>
              <a:gd name="T12" fmla="*/ 2147483647 w 356"/>
              <a:gd name="T13" fmla="*/ 2147483647 h 639"/>
              <a:gd name="T14" fmla="*/ 2147483647 w 356"/>
              <a:gd name="T15" fmla="*/ 2147483647 h 639"/>
              <a:gd name="T16" fmla="*/ 2147483647 w 356"/>
              <a:gd name="T17" fmla="*/ 2147483647 h 639"/>
              <a:gd name="T18" fmla="*/ 2147483647 w 356"/>
              <a:gd name="T19" fmla="*/ 2147483647 h 639"/>
              <a:gd name="T20" fmla="*/ 2147483647 w 356"/>
              <a:gd name="T21" fmla="*/ 0 h 639"/>
              <a:gd name="T22" fmla="*/ 2147483647 w 356"/>
              <a:gd name="T23" fmla="*/ 2147483647 h 639"/>
              <a:gd name="T24" fmla="*/ 2147483647 w 356"/>
              <a:gd name="T25" fmla="*/ 2147483647 h 639"/>
              <a:gd name="T26" fmla="*/ 2147483647 w 356"/>
              <a:gd name="T27" fmla="*/ 2147483647 h 639"/>
              <a:gd name="T28" fmla="*/ 2147483647 w 356"/>
              <a:gd name="T29" fmla="*/ 2147483647 h 639"/>
              <a:gd name="T30" fmla="*/ 2147483647 w 356"/>
              <a:gd name="T31" fmla="*/ 2147483647 h 639"/>
              <a:gd name="T32" fmla="*/ 2147483647 w 356"/>
              <a:gd name="T33" fmla="*/ 2147483647 h 639"/>
              <a:gd name="T34" fmla="*/ 2147483647 w 356"/>
              <a:gd name="T35" fmla="*/ 2147483647 h 639"/>
              <a:gd name="T36" fmla="*/ 2147483647 w 356"/>
              <a:gd name="T37" fmla="*/ 2147483647 h 639"/>
              <a:gd name="T38" fmla="*/ 2147483647 w 356"/>
              <a:gd name="T39" fmla="*/ 2147483647 h 639"/>
              <a:gd name="T40" fmla="*/ 2147483647 w 356"/>
              <a:gd name="T41" fmla="*/ 2147483647 h 639"/>
              <a:gd name="T42" fmla="*/ 2147483647 w 356"/>
              <a:gd name="T43" fmla="*/ 2147483647 h 639"/>
              <a:gd name="T44" fmla="*/ 2147483647 w 356"/>
              <a:gd name="T45" fmla="*/ 2147483647 h 639"/>
              <a:gd name="T46" fmla="*/ 2147483647 w 356"/>
              <a:gd name="T47" fmla="*/ 2147483647 h 639"/>
              <a:gd name="T48" fmla="*/ 2147483647 w 356"/>
              <a:gd name="T49" fmla="*/ 2147483647 h 639"/>
              <a:gd name="T50" fmla="*/ 2147483647 w 356"/>
              <a:gd name="T51" fmla="*/ 2147483647 h 639"/>
              <a:gd name="T52" fmla="*/ 2147483647 w 356"/>
              <a:gd name="T53" fmla="*/ 2147483647 h 639"/>
              <a:gd name="T54" fmla="*/ 2147483647 w 356"/>
              <a:gd name="T55" fmla="*/ 2147483647 h 639"/>
              <a:gd name="T56" fmla="*/ 2147483647 w 356"/>
              <a:gd name="T57" fmla="*/ 2147483647 h 639"/>
              <a:gd name="T58" fmla="*/ 2147483647 w 356"/>
              <a:gd name="T59" fmla="*/ 2147483647 h 639"/>
              <a:gd name="T60" fmla="*/ 2147483647 w 356"/>
              <a:gd name="T61" fmla="*/ 2147483647 h 639"/>
              <a:gd name="T62" fmla="*/ 2147483647 w 356"/>
              <a:gd name="T63" fmla="*/ 2147483647 h 639"/>
              <a:gd name="T64" fmla="*/ 2147483647 w 356"/>
              <a:gd name="T65" fmla="*/ 2147483647 h 639"/>
              <a:gd name="T66" fmla="*/ 2147483647 w 356"/>
              <a:gd name="T67" fmla="*/ 2147483647 h 639"/>
              <a:gd name="T68" fmla="*/ 2147483647 w 356"/>
              <a:gd name="T69" fmla="*/ 2147483647 h 639"/>
              <a:gd name="T70" fmla="*/ 2147483647 w 356"/>
              <a:gd name="T71" fmla="*/ 2147483647 h 639"/>
              <a:gd name="T72" fmla="*/ 2147483647 w 356"/>
              <a:gd name="T73" fmla="*/ 2147483647 h 639"/>
              <a:gd name="T74" fmla="*/ 2147483647 w 356"/>
              <a:gd name="T75" fmla="*/ 2147483647 h 639"/>
              <a:gd name="T76" fmla="*/ 2147483647 w 356"/>
              <a:gd name="T77" fmla="*/ 2147483647 h 639"/>
              <a:gd name="T78" fmla="*/ 0 w 356"/>
              <a:gd name="T79" fmla="*/ 2147483647 h 639"/>
              <a:gd name="T80" fmla="*/ 0 w 356"/>
              <a:gd name="T81" fmla="*/ 2147483647 h 63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56"/>
              <a:gd name="T124" fmla="*/ 0 h 639"/>
              <a:gd name="T125" fmla="*/ 356 w 356"/>
              <a:gd name="T126" fmla="*/ 639 h 63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56" h="639">
                <a:moveTo>
                  <a:pt x="0" y="282"/>
                </a:moveTo>
                <a:lnTo>
                  <a:pt x="0" y="282"/>
                </a:lnTo>
                <a:lnTo>
                  <a:pt x="9" y="263"/>
                </a:lnTo>
                <a:lnTo>
                  <a:pt x="32" y="223"/>
                </a:lnTo>
                <a:lnTo>
                  <a:pt x="45" y="180"/>
                </a:lnTo>
                <a:lnTo>
                  <a:pt x="32" y="150"/>
                </a:lnTo>
                <a:lnTo>
                  <a:pt x="93" y="103"/>
                </a:lnTo>
                <a:lnTo>
                  <a:pt x="106" y="78"/>
                </a:lnTo>
                <a:lnTo>
                  <a:pt x="106" y="67"/>
                </a:lnTo>
                <a:lnTo>
                  <a:pt x="62" y="15"/>
                </a:lnTo>
                <a:lnTo>
                  <a:pt x="299" y="0"/>
                </a:lnTo>
                <a:lnTo>
                  <a:pt x="304" y="39"/>
                </a:lnTo>
                <a:lnTo>
                  <a:pt x="328" y="85"/>
                </a:lnTo>
                <a:lnTo>
                  <a:pt x="349" y="329"/>
                </a:lnTo>
                <a:lnTo>
                  <a:pt x="344" y="379"/>
                </a:lnTo>
                <a:lnTo>
                  <a:pt x="355" y="409"/>
                </a:lnTo>
                <a:lnTo>
                  <a:pt x="343" y="464"/>
                </a:lnTo>
                <a:lnTo>
                  <a:pt x="324" y="489"/>
                </a:lnTo>
                <a:lnTo>
                  <a:pt x="314" y="528"/>
                </a:lnTo>
                <a:lnTo>
                  <a:pt x="323" y="539"/>
                </a:lnTo>
                <a:lnTo>
                  <a:pt x="316" y="564"/>
                </a:lnTo>
                <a:lnTo>
                  <a:pt x="321" y="573"/>
                </a:lnTo>
                <a:lnTo>
                  <a:pt x="292" y="584"/>
                </a:lnTo>
                <a:lnTo>
                  <a:pt x="287" y="624"/>
                </a:lnTo>
                <a:lnTo>
                  <a:pt x="246" y="610"/>
                </a:lnTo>
                <a:lnTo>
                  <a:pt x="225" y="630"/>
                </a:lnTo>
                <a:lnTo>
                  <a:pt x="226" y="638"/>
                </a:lnTo>
                <a:lnTo>
                  <a:pt x="212" y="637"/>
                </a:lnTo>
                <a:lnTo>
                  <a:pt x="198" y="610"/>
                </a:lnTo>
                <a:lnTo>
                  <a:pt x="191" y="573"/>
                </a:lnTo>
                <a:lnTo>
                  <a:pt x="175" y="549"/>
                </a:lnTo>
                <a:lnTo>
                  <a:pt x="151" y="539"/>
                </a:lnTo>
                <a:lnTo>
                  <a:pt x="122" y="515"/>
                </a:lnTo>
                <a:lnTo>
                  <a:pt x="112" y="483"/>
                </a:lnTo>
                <a:lnTo>
                  <a:pt x="129" y="434"/>
                </a:lnTo>
                <a:lnTo>
                  <a:pt x="114" y="424"/>
                </a:lnTo>
                <a:lnTo>
                  <a:pt x="79" y="424"/>
                </a:lnTo>
                <a:lnTo>
                  <a:pt x="74" y="392"/>
                </a:lnTo>
                <a:lnTo>
                  <a:pt x="15" y="333"/>
                </a:lnTo>
                <a:lnTo>
                  <a:pt x="0" y="282"/>
                </a:lnTo>
              </a:path>
            </a:pathLst>
          </a:custGeom>
          <a:solidFill>
            <a:srgbClr val="00B800"/>
          </a:solidFill>
          <a:ln w="6350">
            <a:solidFill>
              <a:schemeClr val="accent6">
                <a:lumMod val="50000"/>
              </a:schemeClr>
            </a:solidFill>
            <a:round/>
            <a:headEnd/>
            <a:tailEnd/>
          </a:ln>
        </p:spPr>
        <p:txBody>
          <a:bodyPr lIns="0" tIns="0" rIns="0" bIns="0"/>
          <a:lstStyle/>
          <a:p>
            <a:pPr>
              <a:defRPr/>
            </a:pPr>
            <a:endParaRPr lang="en-US" dirty="0"/>
          </a:p>
        </p:txBody>
      </p:sp>
      <p:sp>
        <p:nvSpPr>
          <p:cNvPr id="14360" name="Freeform 39" descr="This is the state of Iowa on a map of the United States.  The map depicts States with Smoke-Free Air Laws effective September 30, 2014." title="States with Smoke-Free Air Laws"/>
          <p:cNvSpPr>
            <a:spLocks/>
          </p:cNvSpPr>
          <p:nvPr/>
        </p:nvSpPr>
        <p:spPr bwMode="auto">
          <a:xfrm>
            <a:off x="4256088" y="2608262"/>
            <a:ext cx="754062" cy="527050"/>
          </a:xfrm>
          <a:custGeom>
            <a:avLst/>
            <a:gdLst>
              <a:gd name="T0" fmla="*/ 0 w 540"/>
              <a:gd name="T1" fmla="*/ 2147483647 h 360"/>
              <a:gd name="T2" fmla="*/ 0 w 540"/>
              <a:gd name="T3" fmla="*/ 2147483647 h 360"/>
              <a:gd name="T4" fmla="*/ 2147483647 w 540"/>
              <a:gd name="T5" fmla="*/ 2147483647 h 360"/>
              <a:gd name="T6" fmla="*/ 2147483647 w 540"/>
              <a:gd name="T7" fmla="*/ 2147483647 h 360"/>
              <a:gd name="T8" fmla="*/ 2147483647 w 540"/>
              <a:gd name="T9" fmla="*/ 2147483647 h 360"/>
              <a:gd name="T10" fmla="*/ 2147483647 w 540"/>
              <a:gd name="T11" fmla="*/ 2147483647 h 360"/>
              <a:gd name="T12" fmla="*/ 2147483647 w 540"/>
              <a:gd name="T13" fmla="*/ 2147483647 h 360"/>
              <a:gd name="T14" fmla="*/ 2147483647 w 540"/>
              <a:gd name="T15" fmla="*/ 2147483647 h 360"/>
              <a:gd name="T16" fmla="*/ 2147483647 w 540"/>
              <a:gd name="T17" fmla="*/ 2147483647 h 360"/>
              <a:gd name="T18" fmla="*/ 2147483647 w 540"/>
              <a:gd name="T19" fmla="*/ 2147483647 h 360"/>
              <a:gd name="T20" fmla="*/ 2147483647 w 540"/>
              <a:gd name="T21" fmla="*/ 2147483647 h 360"/>
              <a:gd name="T22" fmla="*/ 2147483647 w 540"/>
              <a:gd name="T23" fmla="*/ 2147483647 h 360"/>
              <a:gd name="T24" fmla="*/ 2147483647 w 540"/>
              <a:gd name="T25" fmla="*/ 2147483647 h 360"/>
              <a:gd name="T26" fmla="*/ 2147483647 w 540"/>
              <a:gd name="T27" fmla="*/ 2147483647 h 360"/>
              <a:gd name="T28" fmla="*/ 2147483647 w 540"/>
              <a:gd name="T29" fmla="*/ 2147483647 h 360"/>
              <a:gd name="T30" fmla="*/ 2147483647 w 540"/>
              <a:gd name="T31" fmla="*/ 2147483647 h 360"/>
              <a:gd name="T32" fmla="*/ 2147483647 w 540"/>
              <a:gd name="T33" fmla="*/ 2147483647 h 360"/>
              <a:gd name="T34" fmla="*/ 2147483647 w 540"/>
              <a:gd name="T35" fmla="*/ 2147483647 h 360"/>
              <a:gd name="T36" fmla="*/ 2147483647 w 540"/>
              <a:gd name="T37" fmla="*/ 2147483647 h 360"/>
              <a:gd name="T38" fmla="*/ 2147483647 w 540"/>
              <a:gd name="T39" fmla="*/ 2147483647 h 360"/>
              <a:gd name="T40" fmla="*/ 2147483647 w 540"/>
              <a:gd name="T41" fmla="*/ 2147483647 h 360"/>
              <a:gd name="T42" fmla="*/ 2147483647 w 540"/>
              <a:gd name="T43" fmla="*/ 2147483647 h 360"/>
              <a:gd name="T44" fmla="*/ 2147483647 w 540"/>
              <a:gd name="T45" fmla="*/ 0 h 360"/>
              <a:gd name="T46" fmla="*/ 2147483647 w 540"/>
              <a:gd name="T47" fmla="*/ 2147483647 h 360"/>
              <a:gd name="T48" fmla="*/ 0 w 540"/>
              <a:gd name="T49" fmla="*/ 2147483647 h 360"/>
              <a:gd name="T50" fmla="*/ 0 w 540"/>
              <a:gd name="T51" fmla="*/ 2147483647 h 3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0"/>
              <a:gd name="T79" fmla="*/ 0 h 360"/>
              <a:gd name="T80" fmla="*/ 540 w 540"/>
              <a:gd name="T81" fmla="*/ 360 h 3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0" h="360">
                <a:moveTo>
                  <a:pt x="0" y="7"/>
                </a:moveTo>
                <a:lnTo>
                  <a:pt x="0" y="7"/>
                </a:lnTo>
                <a:lnTo>
                  <a:pt x="1" y="35"/>
                </a:lnTo>
                <a:lnTo>
                  <a:pt x="11" y="56"/>
                </a:lnTo>
                <a:lnTo>
                  <a:pt x="5" y="76"/>
                </a:lnTo>
                <a:lnTo>
                  <a:pt x="10" y="125"/>
                </a:lnTo>
                <a:lnTo>
                  <a:pt x="37" y="195"/>
                </a:lnTo>
                <a:lnTo>
                  <a:pt x="37" y="218"/>
                </a:lnTo>
                <a:lnTo>
                  <a:pt x="53" y="250"/>
                </a:lnTo>
                <a:lnTo>
                  <a:pt x="62" y="305"/>
                </a:lnTo>
                <a:lnTo>
                  <a:pt x="57" y="321"/>
                </a:lnTo>
                <a:lnTo>
                  <a:pt x="67" y="339"/>
                </a:lnTo>
                <a:lnTo>
                  <a:pt x="415" y="331"/>
                </a:lnTo>
                <a:lnTo>
                  <a:pt x="442" y="359"/>
                </a:lnTo>
                <a:lnTo>
                  <a:pt x="465" y="319"/>
                </a:lnTo>
                <a:lnTo>
                  <a:pt x="478" y="276"/>
                </a:lnTo>
                <a:lnTo>
                  <a:pt x="465" y="246"/>
                </a:lnTo>
                <a:lnTo>
                  <a:pt x="526" y="199"/>
                </a:lnTo>
                <a:lnTo>
                  <a:pt x="539" y="174"/>
                </a:lnTo>
                <a:lnTo>
                  <a:pt x="539" y="163"/>
                </a:lnTo>
                <a:lnTo>
                  <a:pt x="495" y="111"/>
                </a:lnTo>
                <a:lnTo>
                  <a:pt x="451" y="58"/>
                </a:lnTo>
                <a:lnTo>
                  <a:pt x="442" y="0"/>
                </a:lnTo>
                <a:lnTo>
                  <a:pt x="12" y="9"/>
                </a:lnTo>
                <a:lnTo>
                  <a:pt x="0" y="7"/>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361" name="Freeform 40" descr="This is the state of Nebraska on a map of the United States.  The map depicts States with Smoke-Free Air Laws effective September 30, 2014." title=" States with Smoke-Free Air Laws "/>
          <p:cNvSpPr>
            <a:spLocks/>
          </p:cNvSpPr>
          <p:nvPr/>
        </p:nvSpPr>
        <p:spPr bwMode="auto">
          <a:xfrm>
            <a:off x="3360738" y="2657475"/>
            <a:ext cx="1038225" cy="541337"/>
          </a:xfrm>
          <a:custGeom>
            <a:avLst/>
            <a:gdLst>
              <a:gd name="T0" fmla="*/ 0 w 746"/>
              <a:gd name="T1" fmla="*/ 2147483647 h 375"/>
              <a:gd name="T2" fmla="*/ 0 w 746"/>
              <a:gd name="T3" fmla="*/ 2147483647 h 375"/>
              <a:gd name="T4" fmla="*/ 2147483647 w 746"/>
              <a:gd name="T5" fmla="*/ 0 h 375"/>
              <a:gd name="T6" fmla="*/ 2147483647 w 746"/>
              <a:gd name="T7" fmla="*/ 2147483647 h 375"/>
              <a:gd name="T8" fmla="*/ 2147483647 w 746"/>
              <a:gd name="T9" fmla="*/ 2147483647 h 375"/>
              <a:gd name="T10" fmla="*/ 2147483647 w 746"/>
              <a:gd name="T11" fmla="*/ 2147483647 h 375"/>
              <a:gd name="T12" fmla="*/ 2147483647 w 746"/>
              <a:gd name="T13" fmla="*/ 2147483647 h 375"/>
              <a:gd name="T14" fmla="*/ 2147483647 w 746"/>
              <a:gd name="T15" fmla="*/ 2147483647 h 375"/>
              <a:gd name="T16" fmla="*/ 2147483647 w 746"/>
              <a:gd name="T17" fmla="*/ 2147483647 h 375"/>
              <a:gd name="T18" fmla="*/ 2147483647 w 746"/>
              <a:gd name="T19" fmla="*/ 2147483647 h 375"/>
              <a:gd name="T20" fmla="*/ 2147483647 w 746"/>
              <a:gd name="T21" fmla="*/ 2147483647 h 375"/>
              <a:gd name="T22" fmla="*/ 2147483647 w 746"/>
              <a:gd name="T23" fmla="*/ 2147483647 h 375"/>
              <a:gd name="T24" fmla="*/ 2147483647 w 746"/>
              <a:gd name="T25" fmla="*/ 2147483647 h 375"/>
              <a:gd name="T26" fmla="*/ 2147483647 w 746"/>
              <a:gd name="T27" fmla="*/ 2147483647 h 375"/>
              <a:gd name="T28" fmla="*/ 2147483647 w 746"/>
              <a:gd name="T29" fmla="*/ 2147483647 h 375"/>
              <a:gd name="T30" fmla="*/ 2147483647 w 746"/>
              <a:gd name="T31" fmla="*/ 2147483647 h 375"/>
              <a:gd name="T32" fmla="*/ 2147483647 w 746"/>
              <a:gd name="T33" fmla="*/ 2147483647 h 375"/>
              <a:gd name="T34" fmla="*/ 2147483647 w 746"/>
              <a:gd name="T35" fmla="*/ 2147483647 h 375"/>
              <a:gd name="T36" fmla="*/ 2147483647 w 746"/>
              <a:gd name="T37" fmla="*/ 2147483647 h 375"/>
              <a:gd name="T38" fmla="*/ 2147483647 w 746"/>
              <a:gd name="T39" fmla="*/ 2147483647 h 375"/>
              <a:gd name="T40" fmla="*/ 0 w 746"/>
              <a:gd name="T41" fmla="*/ 2147483647 h 375"/>
              <a:gd name="T42" fmla="*/ 0 w 746"/>
              <a:gd name="T43" fmla="*/ 2147483647 h 3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46"/>
              <a:gd name="T67" fmla="*/ 0 h 375"/>
              <a:gd name="T68" fmla="*/ 746 w 746"/>
              <a:gd name="T69" fmla="*/ 375 h 3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46" h="375">
                <a:moveTo>
                  <a:pt x="0" y="228"/>
                </a:moveTo>
                <a:lnTo>
                  <a:pt x="0" y="228"/>
                </a:lnTo>
                <a:lnTo>
                  <a:pt x="22" y="0"/>
                </a:lnTo>
                <a:lnTo>
                  <a:pt x="481" y="28"/>
                </a:lnTo>
                <a:lnTo>
                  <a:pt x="512" y="51"/>
                </a:lnTo>
                <a:lnTo>
                  <a:pt x="567" y="49"/>
                </a:lnTo>
                <a:lnTo>
                  <a:pt x="592" y="55"/>
                </a:lnTo>
                <a:lnTo>
                  <a:pt x="624" y="68"/>
                </a:lnTo>
                <a:lnTo>
                  <a:pt x="638" y="89"/>
                </a:lnTo>
                <a:lnTo>
                  <a:pt x="652" y="92"/>
                </a:lnTo>
                <a:lnTo>
                  <a:pt x="679" y="162"/>
                </a:lnTo>
                <a:lnTo>
                  <a:pt x="679" y="185"/>
                </a:lnTo>
                <a:lnTo>
                  <a:pt x="695" y="217"/>
                </a:lnTo>
                <a:lnTo>
                  <a:pt x="704" y="272"/>
                </a:lnTo>
                <a:lnTo>
                  <a:pt x="699" y="288"/>
                </a:lnTo>
                <a:lnTo>
                  <a:pt x="709" y="306"/>
                </a:lnTo>
                <a:lnTo>
                  <a:pt x="745" y="374"/>
                </a:lnTo>
                <a:lnTo>
                  <a:pt x="414" y="369"/>
                </a:lnTo>
                <a:lnTo>
                  <a:pt x="164" y="356"/>
                </a:lnTo>
                <a:lnTo>
                  <a:pt x="170" y="242"/>
                </a:lnTo>
                <a:lnTo>
                  <a:pt x="0" y="228"/>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62" name="Freeform 41" descr="This is the state of Nevada on a map of the United States.  The map depicts States with Smoke-Free Air Laws effective September 30, 2014." title="States with Smoke-Free Air Laws"/>
          <p:cNvSpPr>
            <a:spLocks/>
          </p:cNvSpPr>
          <p:nvPr/>
        </p:nvSpPr>
        <p:spPr bwMode="auto">
          <a:xfrm>
            <a:off x="1417638" y="2484437"/>
            <a:ext cx="801687" cy="1287463"/>
          </a:xfrm>
          <a:custGeom>
            <a:avLst/>
            <a:gdLst>
              <a:gd name="T0" fmla="*/ 0 w 575"/>
              <a:gd name="T1" fmla="*/ 2147483647 h 890"/>
              <a:gd name="T2" fmla="*/ 0 w 575"/>
              <a:gd name="T3" fmla="*/ 2147483647 h 890"/>
              <a:gd name="T4" fmla="*/ 2147483647 w 575"/>
              <a:gd name="T5" fmla="*/ 2147483647 h 890"/>
              <a:gd name="T6" fmla="*/ 2147483647 w 575"/>
              <a:gd name="T7" fmla="*/ 2147483647 h 890"/>
              <a:gd name="T8" fmla="*/ 2147483647 w 575"/>
              <a:gd name="T9" fmla="*/ 2147483647 h 890"/>
              <a:gd name="T10" fmla="*/ 2147483647 w 575"/>
              <a:gd name="T11" fmla="*/ 2147483647 h 890"/>
              <a:gd name="T12" fmla="*/ 2147483647 w 575"/>
              <a:gd name="T13" fmla="*/ 2147483647 h 890"/>
              <a:gd name="T14" fmla="*/ 2147483647 w 575"/>
              <a:gd name="T15" fmla="*/ 2147483647 h 890"/>
              <a:gd name="T16" fmla="*/ 2147483647 w 575"/>
              <a:gd name="T17" fmla="*/ 2147483647 h 890"/>
              <a:gd name="T18" fmla="*/ 2147483647 w 575"/>
              <a:gd name="T19" fmla="*/ 2147483647 h 890"/>
              <a:gd name="T20" fmla="*/ 2147483647 w 575"/>
              <a:gd name="T21" fmla="*/ 0 h 890"/>
              <a:gd name="T22" fmla="*/ 0 w 575"/>
              <a:gd name="T23" fmla="*/ 2147483647 h 890"/>
              <a:gd name="T24" fmla="*/ 0 w 575"/>
              <a:gd name="T25" fmla="*/ 2147483647 h 8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5"/>
              <a:gd name="T40" fmla="*/ 0 h 890"/>
              <a:gd name="T41" fmla="*/ 575 w 575"/>
              <a:gd name="T42" fmla="*/ 890 h 89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5" h="890">
                <a:moveTo>
                  <a:pt x="0" y="327"/>
                </a:moveTo>
                <a:lnTo>
                  <a:pt x="0" y="327"/>
                </a:lnTo>
                <a:lnTo>
                  <a:pt x="26" y="378"/>
                </a:lnTo>
                <a:lnTo>
                  <a:pt x="366" y="889"/>
                </a:lnTo>
                <a:lnTo>
                  <a:pt x="378" y="770"/>
                </a:lnTo>
                <a:lnTo>
                  <a:pt x="399" y="763"/>
                </a:lnTo>
                <a:lnTo>
                  <a:pt x="434" y="783"/>
                </a:lnTo>
                <a:lnTo>
                  <a:pt x="463" y="677"/>
                </a:lnTo>
                <a:lnTo>
                  <a:pt x="574" y="115"/>
                </a:lnTo>
                <a:lnTo>
                  <a:pt x="329" y="62"/>
                </a:lnTo>
                <a:lnTo>
                  <a:pt x="85" y="0"/>
                </a:lnTo>
                <a:lnTo>
                  <a:pt x="0" y="327"/>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63" name="Freeform 42" descr="This is the state of New Hampshire on a map of the United States.  The map depicts States with Smoke-Free Air Laws effective September 30, 2014." title=" States with Smoke-Free Air Laws"/>
          <p:cNvSpPr>
            <a:spLocks/>
          </p:cNvSpPr>
          <p:nvPr/>
        </p:nvSpPr>
        <p:spPr bwMode="auto">
          <a:xfrm>
            <a:off x="7010400" y="1957387"/>
            <a:ext cx="209550" cy="454025"/>
          </a:xfrm>
          <a:custGeom>
            <a:avLst/>
            <a:gdLst>
              <a:gd name="T0" fmla="*/ 0 w 146"/>
              <a:gd name="T1" fmla="*/ 2147483647 h 315"/>
              <a:gd name="T2" fmla="*/ 0 w 146"/>
              <a:gd name="T3" fmla="*/ 2147483647 h 315"/>
              <a:gd name="T4" fmla="*/ 2147483647 w 146"/>
              <a:gd name="T5" fmla="*/ 2147483647 h 315"/>
              <a:gd name="T6" fmla="*/ 2147483647 w 146"/>
              <a:gd name="T7" fmla="*/ 2147483647 h 315"/>
              <a:gd name="T8" fmla="*/ 2147483647 w 146"/>
              <a:gd name="T9" fmla="*/ 2147483647 h 315"/>
              <a:gd name="T10" fmla="*/ 2147483647 w 146"/>
              <a:gd name="T11" fmla="*/ 2147483647 h 315"/>
              <a:gd name="T12" fmla="*/ 2147483647 w 146"/>
              <a:gd name="T13" fmla="*/ 0 h 315"/>
              <a:gd name="T14" fmla="*/ 2147483647 w 146"/>
              <a:gd name="T15" fmla="*/ 2147483647 h 315"/>
              <a:gd name="T16" fmla="*/ 2147483647 w 146"/>
              <a:gd name="T17" fmla="*/ 2147483647 h 315"/>
              <a:gd name="T18" fmla="*/ 2147483647 w 146"/>
              <a:gd name="T19" fmla="*/ 2147483647 h 315"/>
              <a:gd name="T20" fmla="*/ 2147483647 w 146"/>
              <a:gd name="T21" fmla="*/ 2147483647 h 315"/>
              <a:gd name="T22" fmla="*/ 2147483647 w 146"/>
              <a:gd name="T23" fmla="*/ 2147483647 h 315"/>
              <a:gd name="T24" fmla="*/ 2147483647 w 146"/>
              <a:gd name="T25" fmla="*/ 2147483647 h 315"/>
              <a:gd name="T26" fmla="*/ 0 w 146"/>
              <a:gd name="T27" fmla="*/ 2147483647 h 315"/>
              <a:gd name="T28" fmla="*/ 0 w 146"/>
              <a:gd name="T29" fmla="*/ 2147483647 h 3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6"/>
              <a:gd name="T46" fmla="*/ 0 h 315"/>
              <a:gd name="T47" fmla="*/ 146 w 146"/>
              <a:gd name="T48" fmla="*/ 315 h 31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6" h="315">
                <a:moveTo>
                  <a:pt x="0" y="215"/>
                </a:moveTo>
                <a:lnTo>
                  <a:pt x="0" y="215"/>
                </a:lnTo>
                <a:lnTo>
                  <a:pt x="7" y="147"/>
                </a:lnTo>
                <a:lnTo>
                  <a:pt x="24" y="114"/>
                </a:lnTo>
                <a:lnTo>
                  <a:pt x="26" y="41"/>
                </a:lnTo>
                <a:lnTo>
                  <a:pt x="25" y="15"/>
                </a:lnTo>
                <a:lnTo>
                  <a:pt x="50" y="0"/>
                </a:lnTo>
                <a:lnTo>
                  <a:pt x="113" y="196"/>
                </a:lnTo>
                <a:lnTo>
                  <a:pt x="142" y="238"/>
                </a:lnTo>
                <a:lnTo>
                  <a:pt x="145" y="248"/>
                </a:lnTo>
                <a:lnTo>
                  <a:pt x="141" y="266"/>
                </a:lnTo>
                <a:lnTo>
                  <a:pt x="113" y="288"/>
                </a:lnTo>
                <a:lnTo>
                  <a:pt x="12" y="314"/>
                </a:lnTo>
                <a:lnTo>
                  <a:pt x="0" y="215"/>
                </a:lnTo>
              </a:path>
            </a:pathLst>
          </a:custGeom>
          <a:solidFill>
            <a:srgbClr val="2BAB2B"/>
          </a:solidFill>
          <a:ln w="6350">
            <a:solidFill>
              <a:schemeClr val="accent6">
                <a:lumMod val="50000"/>
              </a:schemeClr>
            </a:solidFill>
            <a:round/>
            <a:headEnd/>
            <a:tailEnd/>
          </a:ln>
        </p:spPr>
        <p:txBody>
          <a:bodyPr lIns="0" tIns="0" rIns="0" bIns="0"/>
          <a:lstStyle/>
          <a:p>
            <a:pPr>
              <a:defRPr/>
            </a:pPr>
            <a:endParaRPr lang="en-US" dirty="0"/>
          </a:p>
        </p:txBody>
      </p:sp>
      <p:sp>
        <p:nvSpPr>
          <p:cNvPr id="14364" name="Freeform 43" descr="The  map depicts State Cigarette Excise Tax Rates Effective September 30, 2014.&#10;&#10;" title="State Cigarette Excise Tax Rates "/>
          <p:cNvSpPr>
            <a:spLocks/>
          </p:cNvSpPr>
          <p:nvPr/>
        </p:nvSpPr>
        <p:spPr bwMode="auto">
          <a:xfrm>
            <a:off x="6780213" y="2692400"/>
            <a:ext cx="168275" cy="401637"/>
          </a:xfrm>
          <a:custGeom>
            <a:avLst/>
            <a:gdLst>
              <a:gd name="T0" fmla="*/ 0 w 122"/>
              <a:gd name="T1" fmla="*/ 2147483647 h 277"/>
              <a:gd name="T2" fmla="*/ 0 w 122"/>
              <a:gd name="T3" fmla="*/ 2147483647 h 277"/>
              <a:gd name="T4" fmla="*/ 2147483647 w 122"/>
              <a:gd name="T5" fmla="*/ 2147483647 h 277"/>
              <a:gd name="T6" fmla="*/ 2147483647 w 122"/>
              <a:gd name="T7" fmla="*/ 2147483647 h 277"/>
              <a:gd name="T8" fmla="*/ 2147483647 w 122"/>
              <a:gd name="T9" fmla="*/ 2147483647 h 277"/>
              <a:gd name="T10" fmla="*/ 2147483647 w 122"/>
              <a:gd name="T11" fmla="*/ 2147483647 h 277"/>
              <a:gd name="T12" fmla="*/ 2147483647 w 122"/>
              <a:gd name="T13" fmla="*/ 2147483647 h 277"/>
              <a:gd name="T14" fmla="*/ 2147483647 w 122"/>
              <a:gd name="T15" fmla="*/ 2147483647 h 277"/>
              <a:gd name="T16" fmla="*/ 2147483647 w 122"/>
              <a:gd name="T17" fmla="*/ 0 h 277"/>
              <a:gd name="T18" fmla="*/ 2147483647 w 122"/>
              <a:gd name="T19" fmla="*/ 2147483647 h 277"/>
              <a:gd name="T20" fmla="*/ 2147483647 w 122"/>
              <a:gd name="T21" fmla="*/ 2147483647 h 277"/>
              <a:gd name="T22" fmla="*/ 2147483647 w 122"/>
              <a:gd name="T23" fmla="*/ 2147483647 h 277"/>
              <a:gd name="T24" fmla="*/ 2147483647 w 122"/>
              <a:gd name="T25" fmla="*/ 2147483647 h 277"/>
              <a:gd name="T26" fmla="*/ 2147483647 w 122"/>
              <a:gd name="T27" fmla="*/ 2147483647 h 277"/>
              <a:gd name="T28" fmla="*/ 2147483647 w 122"/>
              <a:gd name="T29" fmla="*/ 2147483647 h 277"/>
              <a:gd name="T30" fmla="*/ 2147483647 w 122"/>
              <a:gd name="T31" fmla="*/ 2147483647 h 277"/>
              <a:gd name="T32" fmla="*/ 2147483647 w 122"/>
              <a:gd name="T33" fmla="*/ 2147483647 h 277"/>
              <a:gd name="T34" fmla="*/ 2147483647 w 122"/>
              <a:gd name="T35" fmla="*/ 2147483647 h 277"/>
              <a:gd name="T36" fmla="*/ 2147483647 w 122"/>
              <a:gd name="T37" fmla="*/ 2147483647 h 277"/>
              <a:gd name="T38" fmla="*/ 2147483647 w 122"/>
              <a:gd name="T39" fmla="*/ 2147483647 h 277"/>
              <a:gd name="T40" fmla="*/ 2147483647 w 122"/>
              <a:gd name="T41" fmla="*/ 2147483647 h 277"/>
              <a:gd name="T42" fmla="*/ 2147483647 w 122"/>
              <a:gd name="T43" fmla="*/ 2147483647 h 277"/>
              <a:gd name="T44" fmla="*/ 2147483647 w 122"/>
              <a:gd name="T45" fmla="*/ 2147483647 h 277"/>
              <a:gd name="T46" fmla="*/ 2147483647 w 122"/>
              <a:gd name="T47" fmla="*/ 2147483647 h 277"/>
              <a:gd name="T48" fmla="*/ 2147483647 w 122"/>
              <a:gd name="T49" fmla="*/ 2147483647 h 277"/>
              <a:gd name="T50" fmla="*/ 2147483647 w 122"/>
              <a:gd name="T51" fmla="*/ 2147483647 h 277"/>
              <a:gd name="T52" fmla="*/ 2147483647 w 122"/>
              <a:gd name="T53" fmla="*/ 2147483647 h 277"/>
              <a:gd name="T54" fmla="*/ 2147483647 w 122"/>
              <a:gd name="T55" fmla="*/ 2147483647 h 277"/>
              <a:gd name="T56" fmla="*/ 2147483647 w 122"/>
              <a:gd name="T57" fmla="*/ 2147483647 h 277"/>
              <a:gd name="T58" fmla="*/ 2147483647 w 122"/>
              <a:gd name="T59" fmla="*/ 2147483647 h 277"/>
              <a:gd name="T60" fmla="*/ 2147483647 w 122"/>
              <a:gd name="T61" fmla="*/ 2147483647 h 277"/>
              <a:gd name="T62" fmla="*/ 2147483647 w 122"/>
              <a:gd name="T63" fmla="*/ 2147483647 h 277"/>
              <a:gd name="T64" fmla="*/ 2147483647 w 122"/>
              <a:gd name="T65" fmla="*/ 2147483647 h 277"/>
              <a:gd name="T66" fmla="*/ 2147483647 w 122"/>
              <a:gd name="T67" fmla="*/ 2147483647 h 277"/>
              <a:gd name="T68" fmla="*/ 2147483647 w 122"/>
              <a:gd name="T69" fmla="*/ 2147483647 h 277"/>
              <a:gd name="T70" fmla="*/ 2147483647 w 122"/>
              <a:gd name="T71" fmla="*/ 2147483647 h 277"/>
              <a:gd name="T72" fmla="*/ 2147483647 w 122"/>
              <a:gd name="T73" fmla="*/ 2147483647 h 277"/>
              <a:gd name="T74" fmla="*/ 2147483647 w 122"/>
              <a:gd name="T75" fmla="*/ 2147483647 h 277"/>
              <a:gd name="T76" fmla="*/ 0 w 122"/>
              <a:gd name="T77" fmla="*/ 2147483647 h 277"/>
              <a:gd name="T78" fmla="*/ 0 w 122"/>
              <a:gd name="T79" fmla="*/ 2147483647 h 2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2"/>
              <a:gd name="T121" fmla="*/ 0 h 277"/>
              <a:gd name="T122" fmla="*/ 122 w 122"/>
              <a:gd name="T123" fmla="*/ 277 h 2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2" h="277">
                <a:moveTo>
                  <a:pt x="0" y="204"/>
                </a:moveTo>
                <a:lnTo>
                  <a:pt x="0" y="204"/>
                </a:lnTo>
                <a:lnTo>
                  <a:pt x="7" y="188"/>
                </a:lnTo>
                <a:lnTo>
                  <a:pt x="28" y="174"/>
                </a:lnTo>
                <a:lnTo>
                  <a:pt x="39" y="152"/>
                </a:lnTo>
                <a:lnTo>
                  <a:pt x="56" y="135"/>
                </a:lnTo>
                <a:lnTo>
                  <a:pt x="5" y="94"/>
                </a:lnTo>
                <a:lnTo>
                  <a:pt x="3" y="54"/>
                </a:lnTo>
                <a:lnTo>
                  <a:pt x="28" y="0"/>
                </a:lnTo>
                <a:lnTo>
                  <a:pt x="105" y="26"/>
                </a:lnTo>
                <a:lnTo>
                  <a:pt x="106" y="37"/>
                </a:lnTo>
                <a:lnTo>
                  <a:pt x="97" y="68"/>
                </a:lnTo>
                <a:lnTo>
                  <a:pt x="88" y="76"/>
                </a:lnTo>
                <a:lnTo>
                  <a:pt x="87" y="91"/>
                </a:lnTo>
                <a:lnTo>
                  <a:pt x="95" y="94"/>
                </a:lnTo>
                <a:lnTo>
                  <a:pt x="104" y="94"/>
                </a:lnTo>
                <a:lnTo>
                  <a:pt x="111" y="94"/>
                </a:lnTo>
                <a:lnTo>
                  <a:pt x="110" y="88"/>
                </a:lnTo>
                <a:lnTo>
                  <a:pt x="113" y="91"/>
                </a:lnTo>
                <a:lnTo>
                  <a:pt x="120" y="109"/>
                </a:lnTo>
                <a:lnTo>
                  <a:pt x="121" y="167"/>
                </a:lnTo>
                <a:lnTo>
                  <a:pt x="118" y="152"/>
                </a:lnTo>
                <a:lnTo>
                  <a:pt x="114" y="138"/>
                </a:lnTo>
                <a:lnTo>
                  <a:pt x="113" y="146"/>
                </a:lnTo>
                <a:lnTo>
                  <a:pt x="115" y="159"/>
                </a:lnTo>
                <a:lnTo>
                  <a:pt x="113" y="167"/>
                </a:lnTo>
                <a:lnTo>
                  <a:pt x="114" y="182"/>
                </a:lnTo>
                <a:lnTo>
                  <a:pt x="108" y="199"/>
                </a:lnTo>
                <a:lnTo>
                  <a:pt x="101" y="199"/>
                </a:lnTo>
                <a:lnTo>
                  <a:pt x="104" y="212"/>
                </a:lnTo>
                <a:lnTo>
                  <a:pt x="91" y="232"/>
                </a:lnTo>
                <a:lnTo>
                  <a:pt x="75" y="276"/>
                </a:lnTo>
                <a:lnTo>
                  <a:pt x="67" y="276"/>
                </a:lnTo>
                <a:lnTo>
                  <a:pt x="69" y="259"/>
                </a:lnTo>
                <a:lnTo>
                  <a:pt x="65" y="251"/>
                </a:lnTo>
                <a:lnTo>
                  <a:pt x="45" y="252"/>
                </a:lnTo>
                <a:lnTo>
                  <a:pt x="17" y="235"/>
                </a:lnTo>
                <a:lnTo>
                  <a:pt x="6" y="227"/>
                </a:lnTo>
                <a:lnTo>
                  <a:pt x="0" y="204"/>
                </a:lnTo>
              </a:path>
            </a:pathLst>
          </a:custGeom>
          <a:solidFill>
            <a:srgbClr val="004600"/>
          </a:solidFill>
          <a:ln w="6350">
            <a:solidFill>
              <a:schemeClr val="accent6">
                <a:lumMod val="50000"/>
              </a:schemeClr>
            </a:solidFill>
            <a:round/>
            <a:headEnd/>
            <a:tailEnd/>
          </a:ln>
        </p:spPr>
        <p:txBody>
          <a:bodyPr lIns="0" tIns="0" rIns="0" bIns="0"/>
          <a:lstStyle/>
          <a:p>
            <a:pPr>
              <a:defRPr/>
            </a:pPr>
            <a:endParaRPr lang="en-US" dirty="0"/>
          </a:p>
        </p:txBody>
      </p:sp>
      <p:sp>
        <p:nvSpPr>
          <p:cNvPr id="14365" name="Freeform 44" descr="This is the state of New Mexico on a map of the United States.  The map depicts States with Smoke-Free Air Laws effective September 30, 2014." title="States with Smoke-Free Air Laws"/>
          <p:cNvSpPr>
            <a:spLocks/>
          </p:cNvSpPr>
          <p:nvPr/>
        </p:nvSpPr>
        <p:spPr bwMode="auto">
          <a:xfrm>
            <a:off x="2554288" y="3570287"/>
            <a:ext cx="884237" cy="946150"/>
          </a:xfrm>
          <a:custGeom>
            <a:avLst/>
            <a:gdLst>
              <a:gd name="T0" fmla="*/ 0 w 636"/>
              <a:gd name="T1" fmla="*/ 2147483647 h 652"/>
              <a:gd name="T2" fmla="*/ 0 w 636"/>
              <a:gd name="T3" fmla="*/ 2147483647 h 652"/>
              <a:gd name="T4" fmla="*/ 2147483647 w 636"/>
              <a:gd name="T5" fmla="*/ 2147483647 h 652"/>
              <a:gd name="T6" fmla="*/ 2147483647 w 636"/>
              <a:gd name="T7" fmla="*/ 2147483647 h 652"/>
              <a:gd name="T8" fmla="*/ 2147483647 w 636"/>
              <a:gd name="T9" fmla="*/ 2147483647 h 652"/>
              <a:gd name="T10" fmla="*/ 2147483647 w 636"/>
              <a:gd name="T11" fmla="*/ 2147483647 h 652"/>
              <a:gd name="T12" fmla="*/ 2147483647 w 636"/>
              <a:gd name="T13" fmla="*/ 2147483647 h 652"/>
              <a:gd name="T14" fmla="*/ 2147483647 w 636"/>
              <a:gd name="T15" fmla="*/ 2147483647 h 652"/>
              <a:gd name="T16" fmla="*/ 2147483647 w 636"/>
              <a:gd name="T17" fmla="*/ 2147483647 h 652"/>
              <a:gd name="T18" fmla="*/ 2147483647 w 636"/>
              <a:gd name="T19" fmla="*/ 2147483647 h 652"/>
              <a:gd name="T20" fmla="*/ 2147483647 w 636"/>
              <a:gd name="T21" fmla="*/ 2147483647 h 652"/>
              <a:gd name="T22" fmla="*/ 2147483647 w 636"/>
              <a:gd name="T23" fmla="*/ 0 h 652"/>
              <a:gd name="T24" fmla="*/ 0 w 636"/>
              <a:gd name="T25" fmla="*/ 2147483647 h 652"/>
              <a:gd name="T26" fmla="*/ 0 w 636"/>
              <a:gd name="T27" fmla="*/ 2147483647 h 6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36"/>
              <a:gd name="T43" fmla="*/ 0 h 652"/>
              <a:gd name="T44" fmla="*/ 636 w 636"/>
              <a:gd name="T45" fmla="*/ 652 h 6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36" h="652">
                <a:moveTo>
                  <a:pt x="0" y="639"/>
                </a:moveTo>
                <a:lnTo>
                  <a:pt x="0" y="639"/>
                </a:lnTo>
                <a:lnTo>
                  <a:pt x="79" y="651"/>
                </a:lnTo>
                <a:lnTo>
                  <a:pt x="88" y="601"/>
                </a:lnTo>
                <a:lnTo>
                  <a:pt x="247" y="622"/>
                </a:lnTo>
                <a:lnTo>
                  <a:pt x="240" y="599"/>
                </a:lnTo>
                <a:lnTo>
                  <a:pt x="265" y="600"/>
                </a:lnTo>
                <a:lnTo>
                  <a:pt x="583" y="632"/>
                </a:lnTo>
                <a:lnTo>
                  <a:pt x="629" y="120"/>
                </a:lnTo>
                <a:lnTo>
                  <a:pt x="635" y="60"/>
                </a:lnTo>
                <a:lnTo>
                  <a:pt x="365" y="36"/>
                </a:lnTo>
                <a:lnTo>
                  <a:pt x="93" y="0"/>
                </a:lnTo>
                <a:lnTo>
                  <a:pt x="0" y="639"/>
                </a:lnTo>
              </a:path>
            </a:pathLst>
          </a:custGeom>
          <a:solidFill>
            <a:srgbClr val="2BAB2B"/>
          </a:solidFill>
          <a:ln w="6350">
            <a:solidFill>
              <a:schemeClr val="accent6">
                <a:lumMod val="50000"/>
              </a:schemeClr>
            </a:solidFill>
            <a:round/>
            <a:headEnd/>
            <a:tailEnd/>
          </a:ln>
        </p:spPr>
        <p:txBody>
          <a:bodyPr lIns="0" tIns="0" rIns="0" bIns="0"/>
          <a:lstStyle/>
          <a:p>
            <a:pPr>
              <a:defRPr/>
            </a:pPr>
            <a:endParaRPr lang="en-US" dirty="0"/>
          </a:p>
        </p:txBody>
      </p:sp>
      <p:grpSp>
        <p:nvGrpSpPr>
          <p:cNvPr id="6" name="Group 45" descr="NY"/>
          <p:cNvGrpSpPr>
            <a:grpSpLocks/>
          </p:cNvGrpSpPr>
          <p:nvPr/>
        </p:nvGrpSpPr>
        <p:grpSpPr bwMode="auto">
          <a:xfrm>
            <a:off x="6207125" y="2070100"/>
            <a:ext cx="949325" cy="757237"/>
            <a:chOff x="4440" y="1589"/>
            <a:chExt cx="681" cy="523"/>
          </a:xfrm>
          <a:solidFill>
            <a:srgbClr val="002E00"/>
          </a:solidFill>
        </p:grpSpPr>
        <p:sp>
          <p:nvSpPr>
            <p:cNvPr id="14479" name="Freeform 46"/>
            <p:cNvSpPr>
              <a:spLocks/>
            </p:cNvSpPr>
            <p:nvPr/>
          </p:nvSpPr>
          <p:spPr bwMode="auto">
            <a:xfrm>
              <a:off x="4440" y="1589"/>
              <a:ext cx="534" cy="480"/>
            </a:xfrm>
            <a:custGeom>
              <a:avLst/>
              <a:gdLst>
                <a:gd name="T0" fmla="*/ 0 w 534"/>
                <a:gd name="T1" fmla="*/ 412 h 480"/>
                <a:gd name="T2" fmla="*/ 0 w 534"/>
                <a:gd name="T3" fmla="*/ 412 h 480"/>
                <a:gd name="T4" fmla="*/ 17 w 534"/>
                <a:gd name="T5" fmla="*/ 440 h 480"/>
                <a:gd name="T6" fmla="*/ 366 w 534"/>
                <a:gd name="T7" fmla="*/ 373 h 480"/>
                <a:gd name="T8" fmla="*/ 389 w 534"/>
                <a:gd name="T9" fmla="*/ 385 h 480"/>
                <a:gd name="T10" fmla="*/ 404 w 534"/>
                <a:gd name="T11" fmla="*/ 412 h 480"/>
                <a:gd name="T12" fmla="*/ 438 w 534"/>
                <a:gd name="T13" fmla="*/ 431 h 480"/>
                <a:gd name="T14" fmla="*/ 515 w 534"/>
                <a:gd name="T15" fmla="*/ 457 h 480"/>
                <a:gd name="T16" fmla="*/ 516 w 534"/>
                <a:gd name="T17" fmla="*/ 468 h 480"/>
                <a:gd name="T18" fmla="*/ 521 w 534"/>
                <a:gd name="T19" fmla="*/ 479 h 480"/>
                <a:gd name="T20" fmla="*/ 526 w 534"/>
                <a:gd name="T21" fmla="*/ 473 h 480"/>
                <a:gd name="T22" fmla="*/ 533 w 534"/>
                <a:gd name="T23" fmla="*/ 450 h 480"/>
                <a:gd name="T24" fmla="*/ 533 w 534"/>
                <a:gd name="T25" fmla="*/ 410 h 480"/>
                <a:gd name="T26" fmla="*/ 521 w 534"/>
                <a:gd name="T27" fmla="*/ 332 h 480"/>
                <a:gd name="T28" fmla="*/ 520 w 534"/>
                <a:gd name="T29" fmla="*/ 251 h 480"/>
                <a:gd name="T30" fmla="*/ 507 w 534"/>
                <a:gd name="T31" fmla="*/ 187 h 480"/>
                <a:gd name="T32" fmla="*/ 483 w 534"/>
                <a:gd name="T33" fmla="*/ 135 h 480"/>
                <a:gd name="T34" fmla="*/ 477 w 534"/>
                <a:gd name="T35" fmla="*/ 82 h 480"/>
                <a:gd name="T36" fmla="*/ 454 w 534"/>
                <a:gd name="T37" fmla="*/ 0 h 480"/>
                <a:gd name="T38" fmla="*/ 348 w 534"/>
                <a:gd name="T39" fmla="*/ 28 h 480"/>
                <a:gd name="T40" fmla="*/ 340 w 534"/>
                <a:gd name="T41" fmla="*/ 26 h 480"/>
                <a:gd name="T42" fmla="*/ 307 w 534"/>
                <a:gd name="T43" fmla="*/ 52 h 480"/>
                <a:gd name="T44" fmla="*/ 277 w 534"/>
                <a:gd name="T45" fmla="*/ 95 h 480"/>
                <a:gd name="T46" fmla="*/ 274 w 534"/>
                <a:gd name="T47" fmla="*/ 113 h 480"/>
                <a:gd name="T48" fmla="*/ 261 w 534"/>
                <a:gd name="T49" fmla="*/ 132 h 480"/>
                <a:gd name="T50" fmla="*/ 237 w 534"/>
                <a:gd name="T51" fmla="*/ 154 h 480"/>
                <a:gd name="T52" fmla="*/ 248 w 534"/>
                <a:gd name="T53" fmla="*/ 169 h 480"/>
                <a:gd name="T54" fmla="*/ 250 w 534"/>
                <a:gd name="T55" fmla="*/ 158 h 480"/>
                <a:gd name="T56" fmla="*/ 257 w 534"/>
                <a:gd name="T57" fmla="*/ 161 h 480"/>
                <a:gd name="T58" fmla="*/ 253 w 534"/>
                <a:gd name="T59" fmla="*/ 166 h 480"/>
                <a:gd name="T60" fmla="*/ 259 w 534"/>
                <a:gd name="T61" fmla="*/ 169 h 480"/>
                <a:gd name="T62" fmla="*/ 254 w 534"/>
                <a:gd name="T63" fmla="*/ 179 h 480"/>
                <a:gd name="T64" fmla="*/ 250 w 534"/>
                <a:gd name="T65" fmla="*/ 178 h 480"/>
                <a:gd name="T66" fmla="*/ 249 w 534"/>
                <a:gd name="T67" fmla="*/ 183 h 480"/>
                <a:gd name="T68" fmla="*/ 261 w 534"/>
                <a:gd name="T69" fmla="*/ 199 h 480"/>
                <a:gd name="T70" fmla="*/ 261 w 534"/>
                <a:gd name="T71" fmla="*/ 213 h 480"/>
                <a:gd name="T72" fmla="*/ 245 w 534"/>
                <a:gd name="T73" fmla="*/ 221 h 480"/>
                <a:gd name="T74" fmla="*/ 228 w 534"/>
                <a:gd name="T75" fmla="*/ 246 h 480"/>
                <a:gd name="T76" fmla="*/ 209 w 534"/>
                <a:gd name="T77" fmla="*/ 261 h 480"/>
                <a:gd name="T78" fmla="*/ 175 w 534"/>
                <a:gd name="T79" fmla="*/ 262 h 480"/>
                <a:gd name="T80" fmla="*/ 163 w 534"/>
                <a:gd name="T81" fmla="*/ 272 h 480"/>
                <a:gd name="T82" fmla="*/ 143 w 534"/>
                <a:gd name="T83" fmla="*/ 263 h 480"/>
                <a:gd name="T84" fmla="*/ 85 w 534"/>
                <a:gd name="T85" fmla="*/ 270 h 480"/>
                <a:gd name="T86" fmla="*/ 42 w 534"/>
                <a:gd name="T87" fmla="*/ 287 h 480"/>
                <a:gd name="T88" fmla="*/ 45 w 534"/>
                <a:gd name="T89" fmla="*/ 302 h 480"/>
                <a:gd name="T90" fmla="*/ 42 w 534"/>
                <a:gd name="T91" fmla="*/ 310 h 480"/>
                <a:gd name="T92" fmla="*/ 45 w 534"/>
                <a:gd name="T93" fmla="*/ 310 h 480"/>
                <a:gd name="T94" fmla="*/ 52 w 534"/>
                <a:gd name="T95" fmla="*/ 325 h 480"/>
                <a:gd name="T96" fmla="*/ 58 w 534"/>
                <a:gd name="T97" fmla="*/ 324 h 480"/>
                <a:gd name="T98" fmla="*/ 64 w 534"/>
                <a:gd name="T99" fmla="*/ 338 h 480"/>
                <a:gd name="T100" fmla="*/ 63 w 534"/>
                <a:gd name="T101" fmla="*/ 343 h 480"/>
                <a:gd name="T102" fmla="*/ 52 w 534"/>
                <a:gd name="T103" fmla="*/ 351 h 480"/>
                <a:gd name="T104" fmla="*/ 46 w 534"/>
                <a:gd name="T105" fmla="*/ 367 h 480"/>
                <a:gd name="T106" fmla="*/ 0 w 534"/>
                <a:gd name="T107" fmla="*/ 412 h 480"/>
                <a:gd name="T108" fmla="*/ 0 w 534"/>
                <a:gd name="T109" fmla="*/ 412 h 48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4"/>
                <a:gd name="T166" fmla="*/ 0 h 480"/>
                <a:gd name="T167" fmla="*/ 534 w 534"/>
                <a:gd name="T168" fmla="*/ 480 h 48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4" h="480">
                  <a:moveTo>
                    <a:pt x="0" y="412"/>
                  </a:moveTo>
                  <a:lnTo>
                    <a:pt x="0" y="412"/>
                  </a:lnTo>
                  <a:lnTo>
                    <a:pt x="17" y="440"/>
                  </a:lnTo>
                  <a:lnTo>
                    <a:pt x="366" y="373"/>
                  </a:lnTo>
                  <a:lnTo>
                    <a:pt x="389" y="385"/>
                  </a:lnTo>
                  <a:lnTo>
                    <a:pt x="404" y="412"/>
                  </a:lnTo>
                  <a:lnTo>
                    <a:pt x="438" y="431"/>
                  </a:lnTo>
                  <a:lnTo>
                    <a:pt x="515" y="457"/>
                  </a:lnTo>
                  <a:lnTo>
                    <a:pt x="516" y="468"/>
                  </a:lnTo>
                  <a:lnTo>
                    <a:pt x="521" y="479"/>
                  </a:lnTo>
                  <a:lnTo>
                    <a:pt x="526" y="473"/>
                  </a:lnTo>
                  <a:lnTo>
                    <a:pt x="533" y="450"/>
                  </a:lnTo>
                  <a:lnTo>
                    <a:pt x="533" y="410"/>
                  </a:lnTo>
                  <a:lnTo>
                    <a:pt x="521" y="332"/>
                  </a:lnTo>
                  <a:lnTo>
                    <a:pt x="520" y="251"/>
                  </a:lnTo>
                  <a:lnTo>
                    <a:pt x="507" y="187"/>
                  </a:lnTo>
                  <a:lnTo>
                    <a:pt x="483" y="135"/>
                  </a:lnTo>
                  <a:lnTo>
                    <a:pt x="477" y="82"/>
                  </a:lnTo>
                  <a:lnTo>
                    <a:pt x="454" y="0"/>
                  </a:lnTo>
                  <a:lnTo>
                    <a:pt x="348" y="28"/>
                  </a:lnTo>
                  <a:lnTo>
                    <a:pt x="340" y="26"/>
                  </a:lnTo>
                  <a:lnTo>
                    <a:pt x="307" y="52"/>
                  </a:lnTo>
                  <a:lnTo>
                    <a:pt x="277" y="95"/>
                  </a:lnTo>
                  <a:lnTo>
                    <a:pt x="274" y="113"/>
                  </a:lnTo>
                  <a:lnTo>
                    <a:pt x="261" y="132"/>
                  </a:lnTo>
                  <a:lnTo>
                    <a:pt x="237" y="154"/>
                  </a:lnTo>
                  <a:lnTo>
                    <a:pt x="248" y="169"/>
                  </a:lnTo>
                  <a:lnTo>
                    <a:pt x="250" y="158"/>
                  </a:lnTo>
                  <a:lnTo>
                    <a:pt x="257" y="161"/>
                  </a:lnTo>
                  <a:lnTo>
                    <a:pt x="253" y="166"/>
                  </a:lnTo>
                  <a:lnTo>
                    <a:pt x="259" y="169"/>
                  </a:lnTo>
                  <a:lnTo>
                    <a:pt x="254" y="179"/>
                  </a:lnTo>
                  <a:lnTo>
                    <a:pt x="250" y="178"/>
                  </a:lnTo>
                  <a:lnTo>
                    <a:pt x="249" y="183"/>
                  </a:lnTo>
                  <a:lnTo>
                    <a:pt x="261" y="199"/>
                  </a:lnTo>
                  <a:lnTo>
                    <a:pt x="261" y="213"/>
                  </a:lnTo>
                  <a:lnTo>
                    <a:pt x="245" y="221"/>
                  </a:lnTo>
                  <a:lnTo>
                    <a:pt x="228" y="246"/>
                  </a:lnTo>
                  <a:lnTo>
                    <a:pt x="209" y="261"/>
                  </a:lnTo>
                  <a:lnTo>
                    <a:pt x="175" y="262"/>
                  </a:lnTo>
                  <a:lnTo>
                    <a:pt x="163" y="272"/>
                  </a:lnTo>
                  <a:lnTo>
                    <a:pt x="143" y="263"/>
                  </a:lnTo>
                  <a:lnTo>
                    <a:pt x="85" y="270"/>
                  </a:lnTo>
                  <a:lnTo>
                    <a:pt x="42" y="287"/>
                  </a:lnTo>
                  <a:lnTo>
                    <a:pt x="45" y="302"/>
                  </a:lnTo>
                  <a:lnTo>
                    <a:pt x="42" y="310"/>
                  </a:lnTo>
                  <a:lnTo>
                    <a:pt x="45" y="310"/>
                  </a:lnTo>
                  <a:lnTo>
                    <a:pt x="52" y="325"/>
                  </a:lnTo>
                  <a:lnTo>
                    <a:pt x="58" y="324"/>
                  </a:lnTo>
                  <a:lnTo>
                    <a:pt x="64" y="338"/>
                  </a:lnTo>
                  <a:lnTo>
                    <a:pt x="63" y="343"/>
                  </a:lnTo>
                  <a:lnTo>
                    <a:pt x="52" y="351"/>
                  </a:lnTo>
                  <a:lnTo>
                    <a:pt x="46" y="367"/>
                  </a:lnTo>
                  <a:lnTo>
                    <a:pt x="0" y="412"/>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0" name="Freeform 47"/>
            <p:cNvSpPr>
              <a:spLocks/>
            </p:cNvSpPr>
            <p:nvPr/>
          </p:nvSpPr>
          <p:spPr bwMode="auto">
            <a:xfrm>
              <a:off x="4937" y="2088"/>
              <a:ext cx="16" cy="24"/>
            </a:xfrm>
            <a:custGeom>
              <a:avLst/>
              <a:gdLst>
                <a:gd name="T0" fmla="*/ 0 w 16"/>
                <a:gd name="T1" fmla="*/ 23 h 24"/>
                <a:gd name="T2" fmla="*/ 0 w 16"/>
                <a:gd name="T3" fmla="*/ 23 h 24"/>
                <a:gd name="T4" fmla="*/ 1 w 16"/>
                <a:gd name="T5" fmla="*/ 8 h 24"/>
                <a:gd name="T6" fmla="*/ 10 w 16"/>
                <a:gd name="T7" fmla="*/ 0 h 24"/>
                <a:gd name="T8" fmla="*/ 15 w 16"/>
                <a:gd name="T9" fmla="*/ 4 h 24"/>
                <a:gd name="T10" fmla="*/ 7 w 16"/>
                <a:gd name="T11" fmla="*/ 18 h 24"/>
                <a:gd name="T12" fmla="*/ 0 w 16"/>
                <a:gd name="T13" fmla="*/ 23 h 24"/>
                <a:gd name="T14" fmla="*/ 0 w 16"/>
                <a:gd name="T15" fmla="*/ 23 h 24"/>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24"/>
                <a:gd name="T26" fmla="*/ 16 w 16"/>
                <a:gd name="T27" fmla="*/ 24 h 2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24">
                  <a:moveTo>
                    <a:pt x="0" y="23"/>
                  </a:moveTo>
                  <a:lnTo>
                    <a:pt x="0" y="23"/>
                  </a:lnTo>
                  <a:lnTo>
                    <a:pt x="1" y="8"/>
                  </a:lnTo>
                  <a:lnTo>
                    <a:pt x="10" y="0"/>
                  </a:lnTo>
                  <a:lnTo>
                    <a:pt x="15" y="4"/>
                  </a:lnTo>
                  <a:lnTo>
                    <a:pt x="7" y="18"/>
                  </a:lnTo>
                  <a:lnTo>
                    <a:pt x="0" y="23"/>
                  </a:lnTo>
                </a:path>
              </a:pathLst>
            </a:custGeom>
            <a:grpFill/>
            <a:ln w="6350">
              <a:solidFill>
                <a:schemeClr val="accent6">
                  <a:lumMod val="50000"/>
                </a:schemeClr>
              </a:solidFill>
              <a:round/>
              <a:headEnd/>
              <a:tailEnd/>
            </a:ln>
          </p:spPr>
          <p:txBody>
            <a:bodyPr lIns="0" tIns="0" rIns="0" bIns="0"/>
            <a:lstStyle/>
            <a:p>
              <a:pPr>
                <a:defRPr/>
              </a:pPr>
              <a:endParaRPr lang="en-US" dirty="0"/>
            </a:p>
          </p:txBody>
        </p:sp>
        <p:sp>
          <p:nvSpPr>
            <p:cNvPr id="14481" name="Freeform 48"/>
            <p:cNvSpPr>
              <a:spLocks/>
            </p:cNvSpPr>
            <p:nvPr/>
          </p:nvSpPr>
          <p:spPr bwMode="auto">
            <a:xfrm>
              <a:off x="4954" y="1996"/>
              <a:ext cx="167" cy="101"/>
            </a:xfrm>
            <a:custGeom>
              <a:avLst/>
              <a:gdLst>
                <a:gd name="T0" fmla="*/ 0 w 167"/>
                <a:gd name="T1" fmla="*/ 90 h 101"/>
                <a:gd name="T2" fmla="*/ 0 w 167"/>
                <a:gd name="T3" fmla="*/ 90 h 101"/>
                <a:gd name="T4" fmla="*/ 4 w 167"/>
                <a:gd name="T5" fmla="*/ 99 h 101"/>
                <a:gd name="T6" fmla="*/ 7 w 167"/>
                <a:gd name="T7" fmla="*/ 100 h 101"/>
                <a:gd name="T8" fmla="*/ 13 w 167"/>
                <a:gd name="T9" fmla="*/ 91 h 101"/>
                <a:gd name="T10" fmla="*/ 18 w 167"/>
                <a:gd name="T11" fmla="*/ 89 h 101"/>
                <a:gd name="T12" fmla="*/ 21 w 167"/>
                <a:gd name="T13" fmla="*/ 92 h 101"/>
                <a:gd name="T14" fmla="*/ 11 w 167"/>
                <a:gd name="T15" fmla="*/ 100 h 101"/>
                <a:gd name="T16" fmla="*/ 27 w 167"/>
                <a:gd name="T17" fmla="*/ 94 h 101"/>
                <a:gd name="T18" fmla="*/ 29 w 167"/>
                <a:gd name="T19" fmla="*/ 90 h 101"/>
                <a:gd name="T20" fmla="*/ 51 w 167"/>
                <a:gd name="T21" fmla="*/ 80 h 101"/>
                <a:gd name="T22" fmla="*/ 70 w 167"/>
                <a:gd name="T23" fmla="*/ 66 h 101"/>
                <a:gd name="T24" fmla="*/ 91 w 167"/>
                <a:gd name="T25" fmla="*/ 58 h 101"/>
                <a:gd name="T26" fmla="*/ 109 w 167"/>
                <a:gd name="T27" fmla="*/ 47 h 101"/>
                <a:gd name="T28" fmla="*/ 108 w 167"/>
                <a:gd name="T29" fmla="*/ 49 h 101"/>
                <a:gd name="T30" fmla="*/ 74 w 167"/>
                <a:gd name="T31" fmla="*/ 75 h 101"/>
                <a:gd name="T32" fmla="*/ 68 w 167"/>
                <a:gd name="T33" fmla="*/ 78 h 101"/>
                <a:gd name="T34" fmla="*/ 71 w 167"/>
                <a:gd name="T35" fmla="*/ 78 h 101"/>
                <a:gd name="T36" fmla="*/ 82 w 167"/>
                <a:gd name="T37" fmla="*/ 73 h 101"/>
                <a:gd name="T38" fmla="*/ 133 w 167"/>
                <a:gd name="T39" fmla="*/ 35 h 101"/>
                <a:gd name="T40" fmla="*/ 140 w 167"/>
                <a:gd name="T41" fmla="*/ 28 h 101"/>
                <a:gd name="T42" fmla="*/ 165 w 167"/>
                <a:gd name="T43" fmla="*/ 8 h 101"/>
                <a:gd name="T44" fmla="*/ 166 w 167"/>
                <a:gd name="T45" fmla="*/ 1 h 101"/>
                <a:gd name="T46" fmla="*/ 162 w 167"/>
                <a:gd name="T47" fmla="*/ 2 h 101"/>
                <a:gd name="T48" fmla="*/ 151 w 167"/>
                <a:gd name="T49" fmla="*/ 13 h 101"/>
                <a:gd name="T50" fmla="*/ 143 w 167"/>
                <a:gd name="T51" fmla="*/ 12 h 101"/>
                <a:gd name="T52" fmla="*/ 133 w 167"/>
                <a:gd name="T53" fmla="*/ 17 h 101"/>
                <a:gd name="T54" fmla="*/ 129 w 167"/>
                <a:gd name="T55" fmla="*/ 16 h 101"/>
                <a:gd name="T56" fmla="*/ 121 w 167"/>
                <a:gd name="T57" fmla="*/ 39 h 101"/>
                <a:gd name="T58" fmla="*/ 117 w 167"/>
                <a:gd name="T59" fmla="*/ 35 h 101"/>
                <a:gd name="T60" fmla="*/ 108 w 167"/>
                <a:gd name="T61" fmla="*/ 35 h 101"/>
                <a:gd name="T62" fmla="*/ 124 w 167"/>
                <a:gd name="T63" fmla="*/ 17 h 101"/>
                <a:gd name="T64" fmla="*/ 122 w 167"/>
                <a:gd name="T65" fmla="*/ 13 h 101"/>
                <a:gd name="T66" fmla="*/ 133 w 167"/>
                <a:gd name="T67" fmla="*/ 0 h 101"/>
                <a:gd name="T68" fmla="*/ 128 w 167"/>
                <a:gd name="T69" fmla="*/ 1 h 101"/>
                <a:gd name="T70" fmla="*/ 106 w 167"/>
                <a:gd name="T71" fmla="*/ 27 h 101"/>
                <a:gd name="T72" fmla="*/ 80 w 167"/>
                <a:gd name="T73" fmla="*/ 36 h 101"/>
                <a:gd name="T74" fmla="*/ 65 w 167"/>
                <a:gd name="T75" fmla="*/ 38 h 101"/>
                <a:gd name="T76" fmla="*/ 64 w 167"/>
                <a:gd name="T77" fmla="*/ 46 h 101"/>
                <a:gd name="T78" fmla="*/ 46 w 167"/>
                <a:gd name="T79" fmla="*/ 50 h 101"/>
                <a:gd name="T80" fmla="*/ 39 w 167"/>
                <a:gd name="T81" fmla="*/ 49 h 101"/>
                <a:gd name="T82" fmla="*/ 39 w 167"/>
                <a:gd name="T83" fmla="*/ 54 h 101"/>
                <a:gd name="T84" fmla="*/ 31 w 167"/>
                <a:gd name="T85" fmla="*/ 54 h 101"/>
                <a:gd name="T86" fmla="*/ 27 w 167"/>
                <a:gd name="T87" fmla="*/ 59 h 101"/>
                <a:gd name="T88" fmla="*/ 25 w 167"/>
                <a:gd name="T89" fmla="*/ 66 h 101"/>
                <a:gd name="T90" fmla="*/ 22 w 167"/>
                <a:gd name="T91" fmla="*/ 65 h 101"/>
                <a:gd name="T92" fmla="*/ 18 w 167"/>
                <a:gd name="T93" fmla="*/ 72 h 101"/>
                <a:gd name="T94" fmla="*/ 6 w 167"/>
                <a:gd name="T95" fmla="*/ 76 h 101"/>
                <a:gd name="T96" fmla="*/ 4 w 167"/>
                <a:gd name="T97" fmla="*/ 82 h 101"/>
                <a:gd name="T98" fmla="*/ 0 w 167"/>
                <a:gd name="T99" fmla="*/ 90 h 101"/>
                <a:gd name="T100" fmla="*/ 0 w 167"/>
                <a:gd name="T101" fmla="*/ 90 h 10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101"/>
                <a:gd name="T155" fmla="*/ 167 w 167"/>
                <a:gd name="T156" fmla="*/ 101 h 10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101">
                  <a:moveTo>
                    <a:pt x="0" y="90"/>
                  </a:moveTo>
                  <a:lnTo>
                    <a:pt x="0" y="90"/>
                  </a:lnTo>
                  <a:lnTo>
                    <a:pt x="4" y="99"/>
                  </a:lnTo>
                  <a:lnTo>
                    <a:pt x="7" y="100"/>
                  </a:lnTo>
                  <a:lnTo>
                    <a:pt x="13" y="91"/>
                  </a:lnTo>
                  <a:lnTo>
                    <a:pt x="18" y="89"/>
                  </a:lnTo>
                  <a:lnTo>
                    <a:pt x="21" y="92"/>
                  </a:lnTo>
                  <a:lnTo>
                    <a:pt x="11" y="100"/>
                  </a:lnTo>
                  <a:lnTo>
                    <a:pt x="27" y="94"/>
                  </a:lnTo>
                  <a:lnTo>
                    <a:pt x="29" y="90"/>
                  </a:lnTo>
                  <a:lnTo>
                    <a:pt x="51" y="80"/>
                  </a:lnTo>
                  <a:lnTo>
                    <a:pt x="70" y="66"/>
                  </a:lnTo>
                  <a:lnTo>
                    <a:pt x="91" y="58"/>
                  </a:lnTo>
                  <a:lnTo>
                    <a:pt x="109" y="47"/>
                  </a:lnTo>
                  <a:lnTo>
                    <a:pt x="108" y="49"/>
                  </a:lnTo>
                  <a:lnTo>
                    <a:pt x="74" y="75"/>
                  </a:lnTo>
                  <a:lnTo>
                    <a:pt x="68" y="78"/>
                  </a:lnTo>
                  <a:lnTo>
                    <a:pt x="71" y="78"/>
                  </a:lnTo>
                  <a:lnTo>
                    <a:pt x="82" y="73"/>
                  </a:lnTo>
                  <a:lnTo>
                    <a:pt x="133" y="35"/>
                  </a:lnTo>
                  <a:lnTo>
                    <a:pt x="140" y="28"/>
                  </a:lnTo>
                  <a:lnTo>
                    <a:pt x="165" y="8"/>
                  </a:lnTo>
                  <a:lnTo>
                    <a:pt x="166" y="1"/>
                  </a:lnTo>
                  <a:lnTo>
                    <a:pt x="162" y="2"/>
                  </a:lnTo>
                  <a:lnTo>
                    <a:pt x="151" y="13"/>
                  </a:lnTo>
                  <a:lnTo>
                    <a:pt x="143" y="12"/>
                  </a:lnTo>
                  <a:lnTo>
                    <a:pt x="133" y="17"/>
                  </a:lnTo>
                  <a:lnTo>
                    <a:pt x="129" y="16"/>
                  </a:lnTo>
                  <a:lnTo>
                    <a:pt x="121" y="39"/>
                  </a:lnTo>
                  <a:lnTo>
                    <a:pt x="117" y="35"/>
                  </a:lnTo>
                  <a:lnTo>
                    <a:pt x="108" y="35"/>
                  </a:lnTo>
                  <a:lnTo>
                    <a:pt x="124" y="17"/>
                  </a:lnTo>
                  <a:lnTo>
                    <a:pt x="122" y="13"/>
                  </a:lnTo>
                  <a:lnTo>
                    <a:pt x="133" y="0"/>
                  </a:lnTo>
                  <a:lnTo>
                    <a:pt x="128" y="1"/>
                  </a:lnTo>
                  <a:lnTo>
                    <a:pt x="106" y="27"/>
                  </a:lnTo>
                  <a:lnTo>
                    <a:pt x="80" y="36"/>
                  </a:lnTo>
                  <a:lnTo>
                    <a:pt x="65" y="38"/>
                  </a:lnTo>
                  <a:lnTo>
                    <a:pt x="64" y="46"/>
                  </a:lnTo>
                  <a:lnTo>
                    <a:pt x="46" y="50"/>
                  </a:lnTo>
                  <a:lnTo>
                    <a:pt x="39" y="49"/>
                  </a:lnTo>
                  <a:lnTo>
                    <a:pt x="39" y="54"/>
                  </a:lnTo>
                  <a:lnTo>
                    <a:pt x="31" y="54"/>
                  </a:lnTo>
                  <a:lnTo>
                    <a:pt x="27" y="59"/>
                  </a:lnTo>
                  <a:lnTo>
                    <a:pt x="25" y="66"/>
                  </a:lnTo>
                  <a:lnTo>
                    <a:pt x="22" y="65"/>
                  </a:lnTo>
                  <a:lnTo>
                    <a:pt x="18" y="72"/>
                  </a:lnTo>
                  <a:lnTo>
                    <a:pt x="6" y="76"/>
                  </a:lnTo>
                  <a:lnTo>
                    <a:pt x="4" y="82"/>
                  </a:lnTo>
                  <a:lnTo>
                    <a:pt x="0" y="90"/>
                  </a:lnTo>
                </a:path>
              </a:pathLst>
            </a:custGeom>
            <a:grpFill/>
            <a:ln w="6350">
              <a:solidFill>
                <a:schemeClr val="accent6">
                  <a:lumMod val="50000"/>
                </a:schemeClr>
              </a:solidFill>
              <a:round/>
              <a:headEnd/>
              <a:tailEnd/>
            </a:ln>
          </p:spPr>
          <p:txBody>
            <a:bodyPr lIns="0" tIns="0" rIns="0" bIns="0"/>
            <a:lstStyle/>
            <a:p>
              <a:pPr>
                <a:defRPr/>
              </a:pPr>
              <a:endParaRPr lang="en-US" dirty="0"/>
            </a:p>
          </p:txBody>
        </p:sp>
      </p:grpSp>
      <p:sp>
        <p:nvSpPr>
          <p:cNvPr id="14367" name="Freeform 49" descr="This is the state of Utah on a map of the United States.  The map depicts States with Smoke-Free Air Laws effective September 30, 2014." title=" States with Smoke-Free Air Laws"/>
          <p:cNvSpPr>
            <a:spLocks/>
          </p:cNvSpPr>
          <p:nvPr/>
        </p:nvSpPr>
        <p:spPr bwMode="auto">
          <a:xfrm>
            <a:off x="2066925" y="2649537"/>
            <a:ext cx="708025" cy="925513"/>
          </a:xfrm>
          <a:custGeom>
            <a:avLst/>
            <a:gdLst>
              <a:gd name="T0" fmla="*/ 0 w 510"/>
              <a:gd name="T1" fmla="*/ 2147483647 h 639"/>
              <a:gd name="T2" fmla="*/ 0 w 510"/>
              <a:gd name="T3" fmla="*/ 2147483647 h 639"/>
              <a:gd name="T4" fmla="*/ 2147483647 w 510"/>
              <a:gd name="T5" fmla="*/ 0 h 639"/>
              <a:gd name="T6" fmla="*/ 2147483647 w 510"/>
              <a:gd name="T7" fmla="*/ 2147483647 h 639"/>
              <a:gd name="T8" fmla="*/ 2147483647 w 510"/>
              <a:gd name="T9" fmla="*/ 2147483647 h 639"/>
              <a:gd name="T10" fmla="*/ 2147483647 w 510"/>
              <a:gd name="T11" fmla="*/ 2147483647 h 639"/>
              <a:gd name="T12" fmla="*/ 2147483647 w 510"/>
              <a:gd name="T13" fmla="*/ 2147483647 h 639"/>
              <a:gd name="T14" fmla="*/ 0 w 510"/>
              <a:gd name="T15" fmla="*/ 2147483647 h 639"/>
              <a:gd name="T16" fmla="*/ 0 w 510"/>
              <a:gd name="T17" fmla="*/ 2147483647 h 6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0"/>
              <a:gd name="T28" fmla="*/ 0 h 639"/>
              <a:gd name="T29" fmla="*/ 510 w 510"/>
              <a:gd name="T30" fmla="*/ 639 h 6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0" h="639">
                <a:moveTo>
                  <a:pt x="0" y="562"/>
                </a:moveTo>
                <a:lnTo>
                  <a:pt x="0" y="562"/>
                </a:lnTo>
                <a:lnTo>
                  <a:pt x="111" y="0"/>
                </a:lnTo>
                <a:lnTo>
                  <a:pt x="359" y="44"/>
                </a:lnTo>
                <a:lnTo>
                  <a:pt x="340" y="159"/>
                </a:lnTo>
                <a:lnTo>
                  <a:pt x="509" y="185"/>
                </a:lnTo>
                <a:lnTo>
                  <a:pt x="445" y="638"/>
                </a:lnTo>
                <a:lnTo>
                  <a:pt x="0" y="562"/>
                </a:lnTo>
              </a:path>
            </a:pathLst>
          </a:custGeom>
          <a:solidFill>
            <a:srgbClr val="2BAB2B"/>
          </a:solidFill>
          <a:ln w="6350">
            <a:solidFill>
              <a:schemeClr val="accent6">
                <a:lumMod val="50000"/>
              </a:schemeClr>
            </a:solidFill>
            <a:round/>
            <a:headEnd/>
            <a:tailEnd/>
          </a:ln>
        </p:spPr>
        <p:txBody>
          <a:bodyPr lIns="0" tIns="0" rIns="0" bIns="0"/>
          <a:lstStyle/>
          <a:p>
            <a:pPr>
              <a:defRPr/>
            </a:pPr>
            <a:endParaRPr lang="en-US" dirty="0"/>
          </a:p>
        </p:txBody>
      </p:sp>
      <p:sp>
        <p:nvSpPr>
          <p:cNvPr id="14368" name="Freeform 50" descr="This is the state of Vermont on a map of the United States.  The map depicts States with Smoke-Free Air Laws effective September 30, 2014." title="States with Smoke-Free Air Laws"/>
          <p:cNvSpPr>
            <a:spLocks/>
          </p:cNvSpPr>
          <p:nvPr/>
        </p:nvSpPr>
        <p:spPr bwMode="auto">
          <a:xfrm>
            <a:off x="6842125" y="2017712"/>
            <a:ext cx="200025" cy="417513"/>
          </a:xfrm>
          <a:custGeom>
            <a:avLst/>
            <a:gdLst>
              <a:gd name="T0" fmla="*/ 0 w 146"/>
              <a:gd name="T1" fmla="*/ 2147483647 h 288"/>
              <a:gd name="T2" fmla="*/ 0 w 146"/>
              <a:gd name="T3" fmla="*/ 2147483647 h 288"/>
              <a:gd name="T4" fmla="*/ 2147483647 w 146"/>
              <a:gd name="T5" fmla="*/ 2147483647 h 288"/>
              <a:gd name="T6" fmla="*/ 2147483647 w 146"/>
              <a:gd name="T7" fmla="*/ 2147483647 h 288"/>
              <a:gd name="T8" fmla="*/ 2147483647 w 146"/>
              <a:gd name="T9" fmla="*/ 2147483647 h 288"/>
              <a:gd name="T10" fmla="*/ 2147483647 w 146"/>
              <a:gd name="T11" fmla="*/ 2147483647 h 288"/>
              <a:gd name="T12" fmla="*/ 2147483647 w 146"/>
              <a:gd name="T13" fmla="*/ 2147483647 h 288"/>
              <a:gd name="T14" fmla="*/ 2147483647 w 146"/>
              <a:gd name="T15" fmla="*/ 2147483647 h 288"/>
              <a:gd name="T16" fmla="*/ 2147483647 w 146"/>
              <a:gd name="T17" fmla="*/ 2147483647 h 288"/>
              <a:gd name="T18" fmla="*/ 2147483647 w 146"/>
              <a:gd name="T19" fmla="*/ 2147483647 h 288"/>
              <a:gd name="T20" fmla="*/ 2147483647 w 146"/>
              <a:gd name="T21" fmla="*/ 0 h 288"/>
              <a:gd name="T22" fmla="*/ 0 w 146"/>
              <a:gd name="T23" fmla="*/ 2147483647 h 288"/>
              <a:gd name="T24" fmla="*/ 0 w 146"/>
              <a:gd name="T25" fmla="*/ 2147483647 h 2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6"/>
              <a:gd name="T40" fmla="*/ 0 h 288"/>
              <a:gd name="T41" fmla="*/ 146 w 146"/>
              <a:gd name="T42" fmla="*/ 288 h 2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6" h="288">
                <a:moveTo>
                  <a:pt x="0" y="36"/>
                </a:moveTo>
                <a:lnTo>
                  <a:pt x="0" y="36"/>
                </a:lnTo>
                <a:lnTo>
                  <a:pt x="23" y="118"/>
                </a:lnTo>
                <a:lnTo>
                  <a:pt x="29" y="171"/>
                </a:lnTo>
                <a:lnTo>
                  <a:pt x="53" y="223"/>
                </a:lnTo>
                <a:lnTo>
                  <a:pt x="66" y="287"/>
                </a:lnTo>
                <a:lnTo>
                  <a:pt x="131" y="273"/>
                </a:lnTo>
                <a:lnTo>
                  <a:pt x="119" y="174"/>
                </a:lnTo>
                <a:lnTo>
                  <a:pt x="126" y="106"/>
                </a:lnTo>
                <a:lnTo>
                  <a:pt x="143" y="73"/>
                </a:lnTo>
                <a:lnTo>
                  <a:pt x="145" y="0"/>
                </a:lnTo>
                <a:lnTo>
                  <a:pt x="0" y="36"/>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369" name="Freeform 51" descr="This is the state of Wisconsin on a map of the United States.  The map depicts States with Smoke-Free Air Laws effective September 30, 2014." title="States with Smoke-Free Air Laws "/>
          <p:cNvSpPr>
            <a:spLocks/>
          </p:cNvSpPr>
          <p:nvPr/>
        </p:nvSpPr>
        <p:spPr bwMode="auto">
          <a:xfrm>
            <a:off x="4667250" y="2038350"/>
            <a:ext cx="668338" cy="731837"/>
          </a:xfrm>
          <a:custGeom>
            <a:avLst/>
            <a:gdLst>
              <a:gd name="T0" fmla="*/ 0 w 479"/>
              <a:gd name="T1" fmla="*/ 2147483647 h 504"/>
              <a:gd name="T2" fmla="*/ 0 w 479"/>
              <a:gd name="T3" fmla="*/ 2147483647 h 504"/>
              <a:gd name="T4" fmla="*/ 2147483647 w 479"/>
              <a:gd name="T5" fmla="*/ 2147483647 h 504"/>
              <a:gd name="T6" fmla="*/ 2147483647 w 479"/>
              <a:gd name="T7" fmla="*/ 2147483647 h 504"/>
              <a:gd name="T8" fmla="*/ 2147483647 w 479"/>
              <a:gd name="T9" fmla="*/ 2147483647 h 504"/>
              <a:gd name="T10" fmla="*/ 2147483647 w 479"/>
              <a:gd name="T11" fmla="*/ 2147483647 h 504"/>
              <a:gd name="T12" fmla="*/ 2147483647 w 479"/>
              <a:gd name="T13" fmla="*/ 2147483647 h 504"/>
              <a:gd name="T14" fmla="*/ 2147483647 w 479"/>
              <a:gd name="T15" fmla="*/ 2147483647 h 504"/>
              <a:gd name="T16" fmla="*/ 2147483647 w 479"/>
              <a:gd name="T17" fmla="*/ 2147483647 h 504"/>
              <a:gd name="T18" fmla="*/ 2147483647 w 479"/>
              <a:gd name="T19" fmla="*/ 2147483647 h 504"/>
              <a:gd name="T20" fmla="*/ 2147483647 w 479"/>
              <a:gd name="T21" fmla="*/ 2147483647 h 504"/>
              <a:gd name="T22" fmla="*/ 2147483647 w 479"/>
              <a:gd name="T23" fmla="*/ 2147483647 h 504"/>
              <a:gd name="T24" fmla="*/ 2147483647 w 479"/>
              <a:gd name="T25" fmla="*/ 2147483647 h 504"/>
              <a:gd name="T26" fmla="*/ 2147483647 w 479"/>
              <a:gd name="T27" fmla="*/ 2147483647 h 504"/>
              <a:gd name="T28" fmla="*/ 2147483647 w 479"/>
              <a:gd name="T29" fmla="*/ 2147483647 h 504"/>
              <a:gd name="T30" fmla="*/ 2147483647 w 479"/>
              <a:gd name="T31" fmla="*/ 2147483647 h 504"/>
              <a:gd name="T32" fmla="*/ 2147483647 w 479"/>
              <a:gd name="T33" fmla="*/ 2147483647 h 504"/>
              <a:gd name="T34" fmla="*/ 2147483647 w 479"/>
              <a:gd name="T35" fmla="*/ 2147483647 h 504"/>
              <a:gd name="T36" fmla="*/ 2147483647 w 479"/>
              <a:gd name="T37" fmla="*/ 2147483647 h 504"/>
              <a:gd name="T38" fmla="*/ 2147483647 w 479"/>
              <a:gd name="T39" fmla="*/ 2147483647 h 504"/>
              <a:gd name="T40" fmla="*/ 2147483647 w 479"/>
              <a:gd name="T41" fmla="*/ 2147483647 h 504"/>
              <a:gd name="T42" fmla="*/ 2147483647 w 479"/>
              <a:gd name="T43" fmla="*/ 2147483647 h 504"/>
              <a:gd name="T44" fmla="*/ 2147483647 w 479"/>
              <a:gd name="T45" fmla="*/ 2147483647 h 504"/>
              <a:gd name="T46" fmla="*/ 2147483647 w 479"/>
              <a:gd name="T47" fmla="*/ 2147483647 h 504"/>
              <a:gd name="T48" fmla="*/ 2147483647 w 479"/>
              <a:gd name="T49" fmla="*/ 2147483647 h 504"/>
              <a:gd name="T50" fmla="*/ 2147483647 w 479"/>
              <a:gd name="T51" fmla="*/ 2147483647 h 504"/>
              <a:gd name="T52" fmla="*/ 2147483647 w 479"/>
              <a:gd name="T53" fmla="*/ 2147483647 h 504"/>
              <a:gd name="T54" fmla="*/ 2147483647 w 479"/>
              <a:gd name="T55" fmla="*/ 2147483647 h 504"/>
              <a:gd name="T56" fmla="*/ 2147483647 w 479"/>
              <a:gd name="T57" fmla="*/ 2147483647 h 504"/>
              <a:gd name="T58" fmla="*/ 2147483647 w 479"/>
              <a:gd name="T59" fmla="*/ 2147483647 h 504"/>
              <a:gd name="T60" fmla="*/ 2147483647 w 479"/>
              <a:gd name="T61" fmla="*/ 2147483647 h 504"/>
              <a:gd name="T62" fmla="*/ 2147483647 w 479"/>
              <a:gd name="T63" fmla="*/ 2147483647 h 504"/>
              <a:gd name="T64" fmla="*/ 2147483647 w 479"/>
              <a:gd name="T65" fmla="*/ 2147483647 h 504"/>
              <a:gd name="T66" fmla="*/ 2147483647 w 479"/>
              <a:gd name="T67" fmla="*/ 2147483647 h 504"/>
              <a:gd name="T68" fmla="*/ 2147483647 w 479"/>
              <a:gd name="T69" fmla="*/ 2147483647 h 504"/>
              <a:gd name="T70" fmla="*/ 2147483647 w 479"/>
              <a:gd name="T71" fmla="*/ 2147483647 h 504"/>
              <a:gd name="T72" fmla="*/ 2147483647 w 479"/>
              <a:gd name="T73" fmla="*/ 2147483647 h 504"/>
              <a:gd name="T74" fmla="*/ 2147483647 w 479"/>
              <a:gd name="T75" fmla="*/ 2147483647 h 504"/>
              <a:gd name="T76" fmla="*/ 2147483647 w 479"/>
              <a:gd name="T77" fmla="*/ 2147483647 h 504"/>
              <a:gd name="T78" fmla="*/ 2147483647 w 479"/>
              <a:gd name="T79" fmla="*/ 2147483647 h 504"/>
              <a:gd name="T80" fmla="*/ 2147483647 w 479"/>
              <a:gd name="T81" fmla="*/ 2147483647 h 504"/>
              <a:gd name="T82" fmla="*/ 2147483647 w 479"/>
              <a:gd name="T83" fmla="*/ 0 h 504"/>
              <a:gd name="T84" fmla="*/ 2147483647 w 479"/>
              <a:gd name="T85" fmla="*/ 2147483647 h 504"/>
              <a:gd name="T86" fmla="*/ 2147483647 w 479"/>
              <a:gd name="T87" fmla="*/ 2147483647 h 504"/>
              <a:gd name="T88" fmla="*/ 2147483647 w 479"/>
              <a:gd name="T89" fmla="*/ 2147483647 h 504"/>
              <a:gd name="T90" fmla="*/ 2147483647 w 479"/>
              <a:gd name="T91" fmla="*/ 2147483647 h 504"/>
              <a:gd name="T92" fmla="*/ 2147483647 w 479"/>
              <a:gd name="T93" fmla="*/ 2147483647 h 504"/>
              <a:gd name="T94" fmla="*/ 2147483647 w 479"/>
              <a:gd name="T95" fmla="*/ 2147483647 h 504"/>
              <a:gd name="T96" fmla="*/ 2147483647 w 479"/>
              <a:gd name="T97" fmla="*/ 2147483647 h 504"/>
              <a:gd name="T98" fmla="*/ 2147483647 w 479"/>
              <a:gd name="T99" fmla="*/ 2147483647 h 504"/>
              <a:gd name="T100" fmla="*/ 0 w 479"/>
              <a:gd name="T101" fmla="*/ 2147483647 h 504"/>
              <a:gd name="T102" fmla="*/ 0 w 479"/>
              <a:gd name="T103" fmla="*/ 2147483647 h 50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79"/>
              <a:gd name="T157" fmla="*/ 0 h 504"/>
              <a:gd name="T158" fmla="*/ 479 w 479"/>
              <a:gd name="T159" fmla="*/ 504 h 50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79" h="504">
                <a:moveTo>
                  <a:pt x="0" y="153"/>
                </a:moveTo>
                <a:lnTo>
                  <a:pt x="0" y="153"/>
                </a:lnTo>
                <a:lnTo>
                  <a:pt x="12" y="192"/>
                </a:lnTo>
                <a:lnTo>
                  <a:pt x="11" y="253"/>
                </a:lnTo>
                <a:lnTo>
                  <a:pt x="69" y="290"/>
                </a:lnTo>
                <a:lnTo>
                  <a:pt x="92" y="315"/>
                </a:lnTo>
                <a:lnTo>
                  <a:pt x="126" y="337"/>
                </a:lnTo>
                <a:lnTo>
                  <a:pt x="137" y="351"/>
                </a:lnTo>
                <a:lnTo>
                  <a:pt x="146" y="392"/>
                </a:lnTo>
                <a:lnTo>
                  <a:pt x="155" y="450"/>
                </a:lnTo>
                <a:lnTo>
                  <a:pt x="199" y="503"/>
                </a:lnTo>
                <a:lnTo>
                  <a:pt x="436" y="488"/>
                </a:lnTo>
                <a:lnTo>
                  <a:pt x="422" y="409"/>
                </a:lnTo>
                <a:lnTo>
                  <a:pt x="430" y="330"/>
                </a:lnTo>
                <a:lnTo>
                  <a:pt x="444" y="293"/>
                </a:lnTo>
                <a:lnTo>
                  <a:pt x="443" y="261"/>
                </a:lnTo>
                <a:lnTo>
                  <a:pt x="473" y="188"/>
                </a:lnTo>
                <a:lnTo>
                  <a:pt x="478" y="170"/>
                </a:lnTo>
                <a:lnTo>
                  <a:pt x="469" y="166"/>
                </a:lnTo>
                <a:lnTo>
                  <a:pt x="457" y="181"/>
                </a:lnTo>
                <a:lnTo>
                  <a:pt x="448" y="218"/>
                </a:lnTo>
                <a:lnTo>
                  <a:pt x="428" y="223"/>
                </a:lnTo>
                <a:lnTo>
                  <a:pt x="419" y="244"/>
                </a:lnTo>
                <a:lnTo>
                  <a:pt x="398" y="259"/>
                </a:lnTo>
                <a:lnTo>
                  <a:pt x="401" y="235"/>
                </a:lnTo>
                <a:lnTo>
                  <a:pt x="414" y="210"/>
                </a:lnTo>
                <a:lnTo>
                  <a:pt x="427" y="201"/>
                </a:lnTo>
                <a:lnTo>
                  <a:pt x="429" y="192"/>
                </a:lnTo>
                <a:lnTo>
                  <a:pt x="403" y="122"/>
                </a:lnTo>
                <a:lnTo>
                  <a:pt x="385" y="116"/>
                </a:lnTo>
                <a:lnTo>
                  <a:pt x="378" y="101"/>
                </a:lnTo>
                <a:lnTo>
                  <a:pt x="334" y="95"/>
                </a:lnTo>
                <a:lnTo>
                  <a:pt x="233" y="69"/>
                </a:lnTo>
                <a:lnTo>
                  <a:pt x="193" y="40"/>
                </a:lnTo>
                <a:lnTo>
                  <a:pt x="171" y="32"/>
                </a:lnTo>
                <a:lnTo>
                  <a:pt x="157" y="40"/>
                </a:lnTo>
                <a:lnTo>
                  <a:pt x="152" y="37"/>
                </a:lnTo>
                <a:lnTo>
                  <a:pt x="160" y="32"/>
                </a:lnTo>
                <a:lnTo>
                  <a:pt x="160" y="17"/>
                </a:lnTo>
                <a:lnTo>
                  <a:pt x="164" y="14"/>
                </a:lnTo>
                <a:lnTo>
                  <a:pt x="164" y="4"/>
                </a:lnTo>
                <a:lnTo>
                  <a:pt x="158" y="0"/>
                </a:lnTo>
                <a:lnTo>
                  <a:pt x="102" y="25"/>
                </a:lnTo>
                <a:lnTo>
                  <a:pt x="82" y="33"/>
                </a:lnTo>
                <a:lnTo>
                  <a:pt x="73" y="35"/>
                </a:lnTo>
                <a:lnTo>
                  <a:pt x="59" y="26"/>
                </a:lnTo>
                <a:lnTo>
                  <a:pt x="58" y="33"/>
                </a:lnTo>
                <a:lnTo>
                  <a:pt x="55" y="26"/>
                </a:lnTo>
                <a:lnTo>
                  <a:pt x="45" y="36"/>
                </a:lnTo>
                <a:lnTo>
                  <a:pt x="47" y="94"/>
                </a:lnTo>
                <a:lnTo>
                  <a:pt x="0" y="153"/>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370" name="Freeform 52" descr="This is the state of Oklahoma on a map of the United States.  The map depicts States with Smoke-Free Air Laws effective September 30, 2014." title=" States with Smoke-Free Air Laws"/>
          <p:cNvSpPr>
            <a:spLocks/>
          </p:cNvSpPr>
          <p:nvPr/>
        </p:nvSpPr>
        <p:spPr bwMode="auto">
          <a:xfrm>
            <a:off x="3425825" y="3654425"/>
            <a:ext cx="1089025" cy="604837"/>
          </a:xfrm>
          <a:custGeom>
            <a:avLst/>
            <a:gdLst>
              <a:gd name="T0" fmla="*/ 0 w 781"/>
              <a:gd name="T1" fmla="*/ 2147483647 h 409"/>
              <a:gd name="T2" fmla="*/ 0 w 781"/>
              <a:gd name="T3" fmla="*/ 2147483647 h 409"/>
              <a:gd name="T4" fmla="*/ 2147483647 w 781"/>
              <a:gd name="T5" fmla="*/ 0 h 409"/>
              <a:gd name="T6" fmla="*/ 2147483647 w 781"/>
              <a:gd name="T7" fmla="*/ 2147483647 h 409"/>
              <a:gd name="T8" fmla="*/ 2147483647 w 781"/>
              <a:gd name="T9" fmla="*/ 2147483647 h 409"/>
              <a:gd name="T10" fmla="*/ 2147483647 w 781"/>
              <a:gd name="T11" fmla="*/ 2147483647 h 409"/>
              <a:gd name="T12" fmla="*/ 2147483647 w 781"/>
              <a:gd name="T13" fmla="*/ 2147483647 h 409"/>
              <a:gd name="T14" fmla="*/ 2147483647 w 781"/>
              <a:gd name="T15" fmla="*/ 2147483647 h 409"/>
              <a:gd name="T16" fmla="*/ 2147483647 w 781"/>
              <a:gd name="T17" fmla="*/ 2147483647 h 409"/>
              <a:gd name="T18" fmla="*/ 2147483647 w 781"/>
              <a:gd name="T19" fmla="*/ 2147483647 h 409"/>
              <a:gd name="T20" fmla="*/ 2147483647 w 781"/>
              <a:gd name="T21" fmla="*/ 2147483647 h 409"/>
              <a:gd name="T22" fmla="*/ 2147483647 w 781"/>
              <a:gd name="T23" fmla="*/ 2147483647 h 409"/>
              <a:gd name="T24" fmla="*/ 2147483647 w 781"/>
              <a:gd name="T25" fmla="*/ 2147483647 h 409"/>
              <a:gd name="T26" fmla="*/ 2147483647 w 781"/>
              <a:gd name="T27" fmla="*/ 2147483647 h 409"/>
              <a:gd name="T28" fmla="*/ 2147483647 w 781"/>
              <a:gd name="T29" fmla="*/ 2147483647 h 409"/>
              <a:gd name="T30" fmla="*/ 2147483647 w 781"/>
              <a:gd name="T31" fmla="*/ 2147483647 h 409"/>
              <a:gd name="T32" fmla="*/ 2147483647 w 781"/>
              <a:gd name="T33" fmla="*/ 2147483647 h 409"/>
              <a:gd name="T34" fmla="*/ 2147483647 w 781"/>
              <a:gd name="T35" fmla="*/ 2147483647 h 409"/>
              <a:gd name="T36" fmla="*/ 2147483647 w 781"/>
              <a:gd name="T37" fmla="*/ 2147483647 h 409"/>
              <a:gd name="T38" fmla="*/ 2147483647 w 781"/>
              <a:gd name="T39" fmla="*/ 2147483647 h 409"/>
              <a:gd name="T40" fmla="*/ 2147483647 w 781"/>
              <a:gd name="T41" fmla="*/ 2147483647 h 409"/>
              <a:gd name="T42" fmla="*/ 2147483647 w 781"/>
              <a:gd name="T43" fmla="*/ 2147483647 h 409"/>
              <a:gd name="T44" fmla="*/ 2147483647 w 781"/>
              <a:gd name="T45" fmla="*/ 2147483647 h 409"/>
              <a:gd name="T46" fmla="*/ 2147483647 w 781"/>
              <a:gd name="T47" fmla="*/ 2147483647 h 409"/>
              <a:gd name="T48" fmla="*/ 2147483647 w 781"/>
              <a:gd name="T49" fmla="*/ 2147483647 h 409"/>
              <a:gd name="T50" fmla="*/ 2147483647 w 781"/>
              <a:gd name="T51" fmla="*/ 2147483647 h 409"/>
              <a:gd name="T52" fmla="*/ 2147483647 w 781"/>
              <a:gd name="T53" fmla="*/ 2147483647 h 409"/>
              <a:gd name="T54" fmla="*/ 2147483647 w 781"/>
              <a:gd name="T55" fmla="*/ 2147483647 h 409"/>
              <a:gd name="T56" fmla="*/ 2147483647 w 781"/>
              <a:gd name="T57" fmla="*/ 2147483647 h 409"/>
              <a:gd name="T58" fmla="*/ 2147483647 w 781"/>
              <a:gd name="T59" fmla="*/ 2147483647 h 409"/>
              <a:gd name="T60" fmla="*/ 2147483647 w 781"/>
              <a:gd name="T61" fmla="*/ 2147483647 h 409"/>
              <a:gd name="T62" fmla="*/ 2147483647 w 781"/>
              <a:gd name="T63" fmla="*/ 2147483647 h 409"/>
              <a:gd name="T64" fmla="*/ 2147483647 w 781"/>
              <a:gd name="T65" fmla="*/ 2147483647 h 409"/>
              <a:gd name="T66" fmla="*/ 2147483647 w 781"/>
              <a:gd name="T67" fmla="*/ 2147483647 h 409"/>
              <a:gd name="T68" fmla="*/ 2147483647 w 781"/>
              <a:gd name="T69" fmla="*/ 2147483647 h 409"/>
              <a:gd name="T70" fmla="*/ 2147483647 w 781"/>
              <a:gd name="T71" fmla="*/ 2147483647 h 409"/>
              <a:gd name="T72" fmla="*/ 2147483647 w 781"/>
              <a:gd name="T73" fmla="*/ 2147483647 h 409"/>
              <a:gd name="T74" fmla="*/ 0 w 781"/>
              <a:gd name="T75" fmla="*/ 2147483647 h 409"/>
              <a:gd name="T76" fmla="*/ 0 w 781"/>
              <a:gd name="T77" fmla="*/ 2147483647 h 40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81"/>
              <a:gd name="T118" fmla="*/ 0 h 409"/>
              <a:gd name="T119" fmla="*/ 781 w 781"/>
              <a:gd name="T120" fmla="*/ 409 h 40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81" h="409">
                <a:moveTo>
                  <a:pt x="0" y="60"/>
                </a:moveTo>
                <a:lnTo>
                  <a:pt x="0" y="60"/>
                </a:lnTo>
                <a:lnTo>
                  <a:pt x="6" y="0"/>
                </a:lnTo>
                <a:lnTo>
                  <a:pt x="92" y="6"/>
                </a:lnTo>
                <a:lnTo>
                  <a:pt x="474" y="25"/>
                </a:lnTo>
                <a:lnTo>
                  <a:pt x="759" y="23"/>
                </a:lnTo>
                <a:lnTo>
                  <a:pt x="762" y="83"/>
                </a:lnTo>
                <a:lnTo>
                  <a:pt x="780" y="209"/>
                </a:lnTo>
                <a:lnTo>
                  <a:pt x="777" y="408"/>
                </a:lnTo>
                <a:lnTo>
                  <a:pt x="753" y="400"/>
                </a:lnTo>
                <a:lnTo>
                  <a:pt x="714" y="373"/>
                </a:lnTo>
                <a:lnTo>
                  <a:pt x="698" y="381"/>
                </a:lnTo>
                <a:lnTo>
                  <a:pt x="648" y="385"/>
                </a:lnTo>
                <a:lnTo>
                  <a:pt x="598" y="401"/>
                </a:lnTo>
                <a:lnTo>
                  <a:pt x="579" y="383"/>
                </a:lnTo>
                <a:lnTo>
                  <a:pt x="553" y="388"/>
                </a:lnTo>
                <a:lnTo>
                  <a:pt x="548" y="374"/>
                </a:lnTo>
                <a:lnTo>
                  <a:pt x="530" y="387"/>
                </a:lnTo>
                <a:lnTo>
                  <a:pt x="527" y="402"/>
                </a:lnTo>
                <a:lnTo>
                  <a:pt x="522" y="381"/>
                </a:lnTo>
                <a:lnTo>
                  <a:pt x="504" y="393"/>
                </a:lnTo>
                <a:lnTo>
                  <a:pt x="475" y="370"/>
                </a:lnTo>
                <a:lnTo>
                  <a:pt x="460" y="387"/>
                </a:lnTo>
                <a:lnTo>
                  <a:pt x="450" y="377"/>
                </a:lnTo>
                <a:lnTo>
                  <a:pt x="436" y="350"/>
                </a:lnTo>
                <a:lnTo>
                  <a:pt x="411" y="348"/>
                </a:lnTo>
                <a:lnTo>
                  <a:pt x="407" y="355"/>
                </a:lnTo>
                <a:lnTo>
                  <a:pt x="391" y="346"/>
                </a:lnTo>
                <a:lnTo>
                  <a:pt x="378" y="350"/>
                </a:lnTo>
                <a:lnTo>
                  <a:pt x="359" y="342"/>
                </a:lnTo>
                <a:lnTo>
                  <a:pt x="336" y="339"/>
                </a:lnTo>
                <a:lnTo>
                  <a:pt x="336" y="324"/>
                </a:lnTo>
                <a:lnTo>
                  <a:pt x="323" y="311"/>
                </a:lnTo>
                <a:lnTo>
                  <a:pt x="317" y="319"/>
                </a:lnTo>
                <a:lnTo>
                  <a:pt x="290" y="318"/>
                </a:lnTo>
                <a:lnTo>
                  <a:pt x="264" y="296"/>
                </a:lnTo>
                <a:lnTo>
                  <a:pt x="272" y="76"/>
                </a:lnTo>
                <a:lnTo>
                  <a:pt x="0" y="60"/>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371" name="Freeform 53" descr="This is the state of Pennsylvania on a map of the United States.  The map depicts States with Smoke-Free Air Laws effective September 30, 2014.&#10;&#10;" title="States with Smoke-Free Air Laws"/>
          <p:cNvSpPr>
            <a:spLocks/>
          </p:cNvSpPr>
          <p:nvPr/>
        </p:nvSpPr>
        <p:spPr bwMode="auto">
          <a:xfrm>
            <a:off x="6122988" y="2609850"/>
            <a:ext cx="736600" cy="488950"/>
          </a:xfrm>
          <a:custGeom>
            <a:avLst/>
            <a:gdLst>
              <a:gd name="T0" fmla="*/ 0 w 526"/>
              <a:gd name="T1" fmla="*/ 2147483647 h 338"/>
              <a:gd name="T2" fmla="*/ 0 w 526"/>
              <a:gd name="T3" fmla="*/ 2147483647 h 338"/>
              <a:gd name="T4" fmla="*/ 2147483647 w 526"/>
              <a:gd name="T5" fmla="*/ 2147483647 h 338"/>
              <a:gd name="T6" fmla="*/ 2147483647 w 526"/>
              <a:gd name="T7" fmla="*/ 2147483647 h 338"/>
              <a:gd name="T8" fmla="*/ 2147483647 w 526"/>
              <a:gd name="T9" fmla="*/ 2147483647 h 338"/>
              <a:gd name="T10" fmla="*/ 2147483647 w 526"/>
              <a:gd name="T11" fmla="*/ 2147483647 h 338"/>
              <a:gd name="T12" fmla="*/ 2147483647 w 526"/>
              <a:gd name="T13" fmla="*/ 2147483647 h 338"/>
              <a:gd name="T14" fmla="*/ 2147483647 w 526"/>
              <a:gd name="T15" fmla="*/ 2147483647 h 338"/>
              <a:gd name="T16" fmla="*/ 2147483647 w 526"/>
              <a:gd name="T17" fmla="*/ 2147483647 h 338"/>
              <a:gd name="T18" fmla="*/ 2147483647 w 526"/>
              <a:gd name="T19" fmla="*/ 2147483647 h 338"/>
              <a:gd name="T20" fmla="*/ 2147483647 w 526"/>
              <a:gd name="T21" fmla="*/ 2147483647 h 338"/>
              <a:gd name="T22" fmla="*/ 2147483647 w 526"/>
              <a:gd name="T23" fmla="*/ 2147483647 h 338"/>
              <a:gd name="T24" fmla="*/ 2147483647 w 526"/>
              <a:gd name="T25" fmla="*/ 2147483647 h 338"/>
              <a:gd name="T26" fmla="*/ 2147483647 w 526"/>
              <a:gd name="T27" fmla="*/ 2147483647 h 338"/>
              <a:gd name="T28" fmla="*/ 2147483647 w 526"/>
              <a:gd name="T29" fmla="*/ 2147483647 h 338"/>
              <a:gd name="T30" fmla="*/ 2147483647 w 526"/>
              <a:gd name="T31" fmla="*/ 2147483647 h 338"/>
              <a:gd name="T32" fmla="*/ 2147483647 w 526"/>
              <a:gd name="T33" fmla="*/ 0 h 338"/>
              <a:gd name="T34" fmla="*/ 2147483647 w 526"/>
              <a:gd name="T35" fmla="*/ 2147483647 h 338"/>
              <a:gd name="T36" fmla="*/ 2147483647 w 526"/>
              <a:gd name="T37" fmla="*/ 2147483647 h 338"/>
              <a:gd name="T38" fmla="*/ 0 w 526"/>
              <a:gd name="T39" fmla="*/ 2147483647 h 338"/>
              <a:gd name="T40" fmla="*/ 0 w 526"/>
              <a:gd name="T41" fmla="*/ 2147483647 h 3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26"/>
              <a:gd name="T64" fmla="*/ 0 h 338"/>
              <a:gd name="T65" fmla="*/ 526 w 526"/>
              <a:gd name="T66" fmla="*/ 338 h 3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26" h="338">
                <a:moveTo>
                  <a:pt x="0" y="83"/>
                </a:moveTo>
                <a:lnTo>
                  <a:pt x="0" y="83"/>
                </a:lnTo>
                <a:lnTo>
                  <a:pt x="26" y="232"/>
                </a:lnTo>
                <a:lnTo>
                  <a:pt x="43" y="337"/>
                </a:lnTo>
                <a:lnTo>
                  <a:pt x="130" y="323"/>
                </a:lnTo>
                <a:lnTo>
                  <a:pt x="445" y="262"/>
                </a:lnTo>
                <a:lnTo>
                  <a:pt x="457" y="246"/>
                </a:lnTo>
                <a:lnTo>
                  <a:pt x="476" y="246"/>
                </a:lnTo>
                <a:lnTo>
                  <a:pt x="497" y="232"/>
                </a:lnTo>
                <a:lnTo>
                  <a:pt x="508" y="210"/>
                </a:lnTo>
                <a:lnTo>
                  <a:pt x="525" y="193"/>
                </a:lnTo>
                <a:lnTo>
                  <a:pt x="474" y="152"/>
                </a:lnTo>
                <a:lnTo>
                  <a:pt x="472" y="112"/>
                </a:lnTo>
                <a:lnTo>
                  <a:pt x="497" y="58"/>
                </a:lnTo>
                <a:lnTo>
                  <a:pt x="463" y="39"/>
                </a:lnTo>
                <a:lnTo>
                  <a:pt x="448" y="12"/>
                </a:lnTo>
                <a:lnTo>
                  <a:pt x="425" y="0"/>
                </a:lnTo>
                <a:lnTo>
                  <a:pt x="76" y="67"/>
                </a:lnTo>
                <a:lnTo>
                  <a:pt x="59" y="39"/>
                </a:lnTo>
                <a:lnTo>
                  <a:pt x="0" y="83"/>
                </a:lnTo>
              </a:path>
            </a:pathLst>
          </a:custGeom>
          <a:solidFill>
            <a:srgbClr val="2BAB2B"/>
          </a:solidFill>
          <a:ln w="6350">
            <a:solidFill>
              <a:schemeClr val="accent6">
                <a:lumMod val="50000"/>
              </a:schemeClr>
            </a:solidFill>
            <a:round/>
            <a:headEnd/>
            <a:tailEnd/>
          </a:ln>
        </p:spPr>
        <p:txBody>
          <a:bodyPr lIns="0" tIns="0" rIns="0" bIns="0"/>
          <a:lstStyle/>
          <a:p>
            <a:pPr>
              <a:defRPr/>
            </a:pPr>
            <a:endParaRPr lang="en-US" dirty="0"/>
          </a:p>
        </p:txBody>
      </p:sp>
      <p:sp>
        <p:nvSpPr>
          <p:cNvPr id="14372" name="Freeform 54" descr="This is the state of Kentucky on a map of the United States.  The map depicts States with Smoke-Free Air Laws effective September 30, 2014.&#10;&#10;" title=" States with Smoke-Free Air Laws"/>
          <p:cNvSpPr>
            <a:spLocks/>
          </p:cNvSpPr>
          <p:nvPr/>
        </p:nvSpPr>
        <p:spPr bwMode="auto">
          <a:xfrm>
            <a:off x="5148263" y="3265487"/>
            <a:ext cx="914400" cy="492125"/>
          </a:xfrm>
          <a:custGeom>
            <a:avLst/>
            <a:gdLst>
              <a:gd name="T0" fmla="*/ 0 w 656"/>
              <a:gd name="T1" fmla="*/ 2147483647 h 338"/>
              <a:gd name="T2" fmla="*/ 0 w 656"/>
              <a:gd name="T3" fmla="*/ 2147483647 h 338"/>
              <a:gd name="T4" fmla="*/ 2147483647 w 656"/>
              <a:gd name="T5" fmla="*/ 2147483647 h 338"/>
              <a:gd name="T6" fmla="*/ 2147483647 w 656"/>
              <a:gd name="T7" fmla="*/ 2147483647 h 338"/>
              <a:gd name="T8" fmla="*/ 2147483647 w 656"/>
              <a:gd name="T9" fmla="*/ 2147483647 h 338"/>
              <a:gd name="T10" fmla="*/ 2147483647 w 656"/>
              <a:gd name="T11" fmla="*/ 2147483647 h 338"/>
              <a:gd name="T12" fmla="*/ 2147483647 w 656"/>
              <a:gd name="T13" fmla="*/ 2147483647 h 338"/>
              <a:gd name="T14" fmla="*/ 2147483647 w 656"/>
              <a:gd name="T15" fmla="*/ 2147483647 h 338"/>
              <a:gd name="T16" fmla="*/ 2147483647 w 656"/>
              <a:gd name="T17" fmla="*/ 2147483647 h 338"/>
              <a:gd name="T18" fmla="*/ 2147483647 w 656"/>
              <a:gd name="T19" fmla="*/ 2147483647 h 338"/>
              <a:gd name="T20" fmla="*/ 2147483647 w 656"/>
              <a:gd name="T21" fmla="*/ 2147483647 h 338"/>
              <a:gd name="T22" fmla="*/ 2147483647 w 656"/>
              <a:gd name="T23" fmla="*/ 2147483647 h 338"/>
              <a:gd name="T24" fmla="*/ 2147483647 w 656"/>
              <a:gd name="T25" fmla="*/ 2147483647 h 338"/>
              <a:gd name="T26" fmla="*/ 2147483647 w 656"/>
              <a:gd name="T27" fmla="*/ 2147483647 h 338"/>
              <a:gd name="T28" fmla="*/ 2147483647 w 656"/>
              <a:gd name="T29" fmla="*/ 2147483647 h 338"/>
              <a:gd name="T30" fmla="*/ 2147483647 w 656"/>
              <a:gd name="T31" fmla="*/ 2147483647 h 338"/>
              <a:gd name="T32" fmla="*/ 2147483647 w 656"/>
              <a:gd name="T33" fmla="*/ 2147483647 h 338"/>
              <a:gd name="T34" fmla="*/ 2147483647 w 656"/>
              <a:gd name="T35" fmla="*/ 2147483647 h 338"/>
              <a:gd name="T36" fmla="*/ 2147483647 w 656"/>
              <a:gd name="T37" fmla="*/ 2147483647 h 338"/>
              <a:gd name="T38" fmla="*/ 2147483647 w 656"/>
              <a:gd name="T39" fmla="*/ 2147483647 h 338"/>
              <a:gd name="T40" fmla="*/ 2147483647 w 656"/>
              <a:gd name="T41" fmla="*/ 2147483647 h 338"/>
              <a:gd name="T42" fmla="*/ 2147483647 w 656"/>
              <a:gd name="T43" fmla="*/ 2147483647 h 338"/>
              <a:gd name="T44" fmla="*/ 2147483647 w 656"/>
              <a:gd name="T45" fmla="*/ 2147483647 h 338"/>
              <a:gd name="T46" fmla="*/ 2147483647 w 656"/>
              <a:gd name="T47" fmla="*/ 2147483647 h 338"/>
              <a:gd name="T48" fmla="*/ 2147483647 w 656"/>
              <a:gd name="T49" fmla="*/ 2147483647 h 338"/>
              <a:gd name="T50" fmla="*/ 2147483647 w 656"/>
              <a:gd name="T51" fmla="*/ 2147483647 h 338"/>
              <a:gd name="T52" fmla="*/ 2147483647 w 656"/>
              <a:gd name="T53" fmla="*/ 2147483647 h 338"/>
              <a:gd name="T54" fmla="*/ 2147483647 w 656"/>
              <a:gd name="T55" fmla="*/ 2147483647 h 338"/>
              <a:gd name="T56" fmla="*/ 2147483647 w 656"/>
              <a:gd name="T57" fmla="*/ 0 h 338"/>
              <a:gd name="T58" fmla="*/ 2147483647 w 656"/>
              <a:gd name="T59" fmla="*/ 2147483647 h 338"/>
              <a:gd name="T60" fmla="*/ 2147483647 w 656"/>
              <a:gd name="T61" fmla="*/ 2147483647 h 338"/>
              <a:gd name="T62" fmla="*/ 2147483647 w 656"/>
              <a:gd name="T63" fmla="*/ 2147483647 h 338"/>
              <a:gd name="T64" fmla="*/ 2147483647 w 656"/>
              <a:gd name="T65" fmla="*/ 2147483647 h 338"/>
              <a:gd name="T66" fmla="*/ 2147483647 w 656"/>
              <a:gd name="T67" fmla="*/ 2147483647 h 338"/>
              <a:gd name="T68" fmla="*/ 2147483647 w 656"/>
              <a:gd name="T69" fmla="*/ 2147483647 h 338"/>
              <a:gd name="T70" fmla="*/ 2147483647 w 656"/>
              <a:gd name="T71" fmla="*/ 2147483647 h 338"/>
              <a:gd name="T72" fmla="*/ 2147483647 w 656"/>
              <a:gd name="T73" fmla="*/ 2147483647 h 338"/>
              <a:gd name="T74" fmla="*/ 2147483647 w 656"/>
              <a:gd name="T75" fmla="*/ 2147483647 h 338"/>
              <a:gd name="T76" fmla="*/ 2147483647 w 656"/>
              <a:gd name="T77" fmla="*/ 2147483647 h 338"/>
              <a:gd name="T78" fmla="*/ 2147483647 w 656"/>
              <a:gd name="T79" fmla="*/ 2147483647 h 338"/>
              <a:gd name="T80" fmla="*/ 2147483647 w 656"/>
              <a:gd name="T81" fmla="*/ 2147483647 h 338"/>
              <a:gd name="T82" fmla="*/ 2147483647 w 656"/>
              <a:gd name="T83" fmla="*/ 2147483647 h 338"/>
              <a:gd name="T84" fmla="*/ 2147483647 w 656"/>
              <a:gd name="T85" fmla="*/ 2147483647 h 338"/>
              <a:gd name="T86" fmla="*/ 2147483647 w 656"/>
              <a:gd name="T87" fmla="*/ 2147483647 h 338"/>
              <a:gd name="T88" fmla="*/ 2147483647 w 656"/>
              <a:gd name="T89" fmla="*/ 2147483647 h 338"/>
              <a:gd name="T90" fmla="*/ 2147483647 w 656"/>
              <a:gd name="T91" fmla="*/ 2147483647 h 338"/>
              <a:gd name="T92" fmla="*/ 2147483647 w 656"/>
              <a:gd name="T93" fmla="*/ 2147483647 h 338"/>
              <a:gd name="T94" fmla="*/ 0 w 656"/>
              <a:gd name="T95" fmla="*/ 2147483647 h 338"/>
              <a:gd name="T96" fmla="*/ 0 w 656"/>
              <a:gd name="T97" fmla="*/ 2147483647 h 3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56"/>
              <a:gd name="T148" fmla="*/ 0 h 338"/>
              <a:gd name="T149" fmla="*/ 656 w 656"/>
              <a:gd name="T150" fmla="*/ 338 h 33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56" h="338">
                <a:moveTo>
                  <a:pt x="0" y="337"/>
                </a:moveTo>
                <a:lnTo>
                  <a:pt x="0" y="337"/>
                </a:lnTo>
                <a:lnTo>
                  <a:pt x="7" y="321"/>
                </a:lnTo>
                <a:lnTo>
                  <a:pt x="20" y="319"/>
                </a:lnTo>
                <a:lnTo>
                  <a:pt x="25" y="283"/>
                </a:lnTo>
                <a:lnTo>
                  <a:pt x="17" y="279"/>
                </a:lnTo>
                <a:lnTo>
                  <a:pt x="16" y="271"/>
                </a:lnTo>
                <a:lnTo>
                  <a:pt x="37" y="251"/>
                </a:lnTo>
                <a:lnTo>
                  <a:pt x="78" y="265"/>
                </a:lnTo>
                <a:lnTo>
                  <a:pt x="83" y="225"/>
                </a:lnTo>
                <a:lnTo>
                  <a:pt x="112" y="214"/>
                </a:lnTo>
                <a:lnTo>
                  <a:pt x="107" y="205"/>
                </a:lnTo>
                <a:lnTo>
                  <a:pt x="114" y="180"/>
                </a:lnTo>
                <a:lnTo>
                  <a:pt x="123" y="167"/>
                </a:lnTo>
                <a:lnTo>
                  <a:pt x="163" y="160"/>
                </a:lnTo>
                <a:lnTo>
                  <a:pt x="176" y="163"/>
                </a:lnTo>
                <a:lnTo>
                  <a:pt x="220" y="149"/>
                </a:lnTo>
                <a:lnTo>
                  <a:pt x="236" y="163"/>
                </a:lnTo>
                <a:lnTo>
                  <a:pt x="250" y="130"/>
                </a:lnTo>
                <a:lnTo>
                  <a:pt x="263" y="121"/>
                </a:lnTo>
                <a:lnTo>
                  <a:pt x="295" y="140"/>
                </a:lnTo>
                <a:lnTo>
                  <a:pt x="299" y="119"/>
                </a:lnTo>
                <a:lnTo>
                  <a:pt x="333" y="76"/>
                </a:lnTo>
                <a:lnTo>
                  <a:pt x="341" y="51"/>
                </a:lnTo>
                <a:lnTo>
                  <a:pt x="353" y="54"/>
                </a:lnTo>
                <a:lnTo>
                  <a:pt x="385" y="32"/>
                </a:lnTo>
                <a:lnTo>
                  <a:pt x="376" y="14"/>
                </a:lnTo>
                <a:lnTo>
                  <a:pt x="381" y="2"/>
                </a:lnTo>
                <a:lnTo>
                  <a:pt x="409" y="0"/>
                </a:lnTo>
                <a:lnTo>
                  <a:pt x="428" y="7"/>
                </a:lnTo>
                <a:lnTo>
                  <a:pt x="437" y="28"/>
                </a:lnTo>
                <a:lnTo>
                  <a:pt x="466" y="33"/>
                </a:lnTo>
                <a:lnTo>
                  <a:pt x="485" y="42"/>
                </a:lnTo>
                <a:lnTo>
                  <a:pt x="525" y="40"/>
                </a:lnTo>
                <a:lnTo>
                  <a:pt x="544" y="28"/>
                </a:lnTo>
                <a:lnTo>
                  <a:pt x="587" y="56"/>
                </a:lnTo>
                <a:lnTo>
                  <a:pt x="604" y="111"/>
                </a:lnTo>
                <a:lnTo>
                  <a:pt x="622" y="131"/>
                </a:lnTo>
                <a:lnTo>
                  <a:pt x="655" y="150"/>
                </a:lnTo>
                <a:lnTo>
                  <a:pt x="631" y="180"/>
                </a:lnTo>
                <a:lnTo>
                  <a:pt x="608" y="196"/>
                </a:lnTo>
                <a:lnTo>
                  <a:pt x="585" y="224"/>
                </a:lnTo>
                <a:lnTo>
                  <a:pt x="585" y="234"/>
                </a:lnTo>
                <a:lnTo>
                  <a:pt x="520" y="276"/>
                </a:lnTo>
                <a:lnTo>
                  <a:pt x="158" y="310"/>
                </a:lnTo>
                <a:lnTo>
                  <a:pt x="121" y="309"/>
                </a:lnTo>
                <a:lnTo>
                  <a:pt x="122" y="328"/>
                </a:lnTo>
                <a:lnTo>
                  <a:pt x="0" y="337"/>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73" name="Freeform 55" descr="The  map depicts State Cigarette Excise Tax Rates Effective September 30, 2014.&#10;&#10;" title="State Cigarette Excise Tax Rates"/>
          <p:cNvSpPr>
            <a:spLocks/>
          </p:cNvSpPr>
          <p:nvPr/>
        </p:nvSpPr>
        <p:spPr bwMode="auto">
          <a:xfrm>
            <a:off x="6305550" y="2987675"/>
            <a:ext cx="576263" cy="298450"/>
          </a:xfrm>
          <a:custGeom>
            <a:avLst/>
            <a:gdLst>
              <a:gd name="T0" fmla="*/ 0 w 411"/>
              <a:gd name="T1" fmla="*/ 2147483647 h 205"/>
              <a:gd name="T2" fmla="*/ 2147483647 w 411"/>
              <a:gd name="T3" fmla="*/ 2147483647 h 205"/>
              <a:gd name="T4" fmla="*/ 2147483647 w 411"/>
              <a:gd name="T5" fmla="*/ 2147483647 h 205"/>
              <a:gd name="T6" fmla="*/ 2147483647 w 411"/>
              <a:gd name="T7" fmla="*/ 2147483647 h 205"/>
              <a:gd name="T8" fmla="*/ 2147483647 w 411"/>
              <a:gd name="T9" fmla="*/ 2147483647 h 205"/>
              <a:gd name="T10" fmla="*/ 2147483647 w 411"/>
              <a:gd name="T11" fmla="*/ 2147483647 h 205"/>
              <a:gd name="T12" fmla="*/ 2147483647 w 411"/>
              <a:gd name="T13" fmla="*/ 2147483647 h 205"/>
              <a:gd name="T14" fmla="*/ 2147483647 w 411"/>
              <a:gd name="T15" fmla="*/ 2147483647 h 205"/>
              <a:gd name="T16" fmla="*/ 2147483647 w 411"/>
              <a:gd name="T17" fmla="*/ 2147483647 h 205"/>
              <a:gd name="T18" fmla="*/ 2147483647 w 411"/>
              <a:gd name="T19" fmla="*/ 2147483647 h 205"/>
              <a:gd name="T20" fmla="*/ 2147483647 w 411"/>
              <a:gd name="T21" fmla="*/ 2147483647 h 205"/>
              <a:gd name="T22" fmla="*/ 2147483647 w 411"/>
              <a:gd name="T23" fmla="*/ 2147483647 h 205"/>
              <a:gd name="T24" fmla="*/ 2147483647 w 411"/>
              <a:gd name="T25" fmla="*/ 2147483647 h 205"/>
              <a:gd name="T26" fmla="*/ 2147483647 w 411"/>
              <a:gd name="T27" fmla="*/ 2147483647 h 205"/>
              <a:gd name="T28" fmla="*/ 2147483647 w 411"/>
              <a:gd name="T29" fmla="*/ 2147483647 h 205"/>
              <a:gd name="T30" fmla="*/ 2147483647 w 411"/>
              <a:gd name="T31" fmla="*/ 2147483647 h 205"/>
              <a:gd name="T32" fmla="*/ 2147483647 w 411"/>
              <a:gd name="T33" fmla="*/ 2147483647 h 205"/>
              <a:gd name="T34" fmla="*/ 2147483647 w 411"/>
              <a:gd name="T35" fmla="*/ 2147483647 h 205"/>
              <a:gd name="T36" fmla="*/ 2147483647 w 411"/>
              <a:gd name="T37" fmla="*/ 2147483647 h 205"/>
              <a:gd name="T38" fmla="*/ 2147483647 w 411"/>
              <a:gd name="T39" fmla="*/ 2147483647 h 205"/>
              <a:gd name="T40" fmla="*/ 2147483647 w 411"/>
              <a:gd name="T41" fmla="*/ 2147483647 h 205"/>
              <a:gd name="T42" fmla="*/ 2147483647 w 411"/>
              <a:gd name="T43" fmla="*/ 2147483647 h 205"/>
              <a:gd name="T44" fmla="*/ 2147483647 w 411"/>
              <a:gd name="T45" fmla="*/ 2147483647 h 205"/>
              <a:gd name="T46" fmla="*/ 2147483647 w 411"/>
              <a:gd name="T47" fmla="*/ 2147483647 h 205"/>
              <a:gd name="T48" fmla="*/ 2147483647 w 411"/>
              <a:gd name="T49" fmla="*/ 2147483647 h 205"/>
              <a:gd name="T50" fmla="*/ 2147483647 w 411"/>
              <a:gd name="T51" fmla="*/ 2147483647 h 205"/>
              <a:gd name="T52" fmla="*/ 2147483647 w 411"/>
              <a:gd name="T53" fmla="*/ 2147483647 h 205"/>
              <a:gd name="T54" fmla="*/ 2147483647 w 411"/>
              <a:gd name="T55" fmla="*/ 2147483647 h 205"/>
              <a:gd name="T56" fmla="*/ 2147483647 w 411"/>
              <a:gd name="T57" fmla="*/ 2147483647 h 205"/>
              <a:gd name="T58" fmla="*/ 2147483647 w 411"/>
              <a:gd name="T59" fmla="*/ 2147483647 h 205"/>
              <a:gd name="T60" fmla="*/ 2147483647 w 411"/>
              <a:gd name="T61" fmla="*/ 2147483647 h 205"/>
              <a:gd name="T62" fmla="*/ 2147483647 w 411"/>
              <a:gd name="T63" fmla="*/ 2147483647 h 205"/>
              <a:gd name="T64" fmla="*/ 2147483647 w 411"/>
              <a:gd name="T65" fmla="*/ 2147483647 h 205"/>
              <a:gd name="T66" fmla="*/ 2147483647 w 411"/>
              <a:gd name="T67" fmla="*/ 2147483647 h 205"/>
              <a:gd name="T68" fmla="*/ 2147483647 w 411"/>
              <a:gd name="T69" fmla="*/ 2147483647 h 205"/>
              <a:gd name="T70" fmla="*/ 2147483647 w 411"/>
              <a:gd name="T71" fmla="*/ 2147483647 h 205"/>
              <a:gd name="T72" fmla="*/ 0 w 411"/>
              <a:gd name="T73" fmla="*/ 2147483647 h 2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11"/>
              <a:gd name="T112" fmla="*/ 0 h 205"/>
              <a:gd name="T113" fmla="*/ 411 w 411"/>
              <a:gd name="T114" fmla="*/ 205 h 2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11" h="205">
                <a:moveTo>
                  <a:pt x="0" y="61"/>
                </a:moveTo>
                <a:lnTo>
                  <a:pt x="0" y="61"/>
                </a:lnTo>
                <a:lnTo>
                  <a:pt x="11" y="119"/>
                </a:lnTo>
                <a:lnTo>
                  <a:pt x="41" y="82"/>
                </a:lnTo>
                <a:lnTo>
                  <a:pt x="90" y="68"/>
                </a:lnTo>
                <a:lnTo>
                  <a:pt x="99" y="53"/>
                </a:lnTo>
                <a:lnTo>
                  <a:pt x="126" y="50"/>
                </a:lnTo>
                <a:lnTo>
                  <a:pt x="148" y="61"/>
                </a:lnTo>
                <a:lnTo>
                  <a:pt x="161" y="78"/>
                </a:lnTo>
                <a:lnTo>
                  <a:pt x="184" y="83"/>
                </a:lnTo>
                <a:lnTo>
                  <a:pt x="198" y="102"/>
                </a:lnTo>
                <a:lnTo>
                  <a:pt x="219" y="112"/>
                </a:lnTo>
                <a:lnTo>
                  <a:pt x="229" y="106"/>
                </a:lnTo>
                <a:lnTo>
                  <a:pt x="233" y="117"/>
                </a:lnTo>
                <a:lnTo>
                  <a:pt x="229" y="126"/>
                </a:lnTo>
                <a:lnTo>
                  <a:pt x="227" y="138"/>
                </a:lnTo>
                <a:lnTo>
                  <a:pt x="214" y="164"/>
                </a:lnTo>
                <a:lnTo>
                  <a:pt x="219" y="181"/>
                </a:lnTo>
                <a:lnTo>
                  <a:pt x="237" y="174"/>
                </a:lnTo>
                <a:lnTo>
                  <a:pt x="237" y="166"/>
                </a:lnTo>
                <a:lnTo>
                  <a:pt x="251" y="182"/>
                </a:lnTo>
                <a:lnTo>
                  <a:pt x="255" y="174"/>
                </a:lnTo>
                <a:lnTo>
                  <a:pt x="265" y="187"/>
                </a:lnTo>
                <a:lnTo>
                  <a:pt x="269" y="180"/>
                </a:lnTo>
                <a:lnTo>
                  <a:pt x="285" y="188"/>
                </a:lnTo>
                <a:lnTo>
                  <a:pt x="294" y="185"/>
                </a:lnTo>
                <a:lnTo>
                  <a:pt x="308" y="198"/>
                </a:lnTo>
                <a:lnTo>
                  <a:pt x="297" y="176"/>
                </a:lnTo>
                <a:lnTo>
                  <a:pt x="269" y="155"/>
                </a:lnTo>
                <a:lnTo>
                  <a:pt x="295" y="168"/>
                </a:lnTo>
                <a:lnTo>
                  <a:pt x="279" y="147"/>
                </a:lnTo>
                <a:lnTo>
                  <a:pt x="274" y="128"/>
                </a:lnTo>
                <a:lnTo>
                  <a:pt x="277" y="82"/>
                </a:lnTo>
                <a:lnTo>
                  <a:pt x="260" y="72"/>
                </a:lnTo>
                <a:lnTo>
                  <a:pt x="294" y="43"/>
                </a:lnTo>
                <a:lnTo>
                  <a:pt x="295" y="24"/>
                </a:lnTo>
                <a:lnTo>
                  <a:pt x="314" y="25"/>
                </a:lnTo>
                <a:lnTo>
                  <a:pt x="309" y="43"/>
                </a:lnTo>
                <a:lnTo>
                  <a:pt x="297" y="48"/>
                </a:lnTo>
                <a:lnTo>
                  <a:pt x="290" y="66"/>
                </a:lnTo>
                <a:lnTo>
                  <a:pt x="294" y="81"/>
                </a:lnTo>
                <a:lnTo>
                  <a:pt x="303" y="75"/>
                </a:lnTo>
                <a:lnTo>
                  <a:pt x="298" y="94"/>
                </a:lnTo>
                <a:lnTo>
                  <a:pt x="302" y="103"/>
                </a:lnTo>
                <a:lnTo>
                  <a:pt x="304" y="113"/>
                </a:lnTo>
                <a:lnTo>
                  <a:pt x="295" y="108"/>
                </a:lnTo>
                <a:lnTo>
                  <a:pt x="292" y="121"/>
                </a:lnTo>
                <a:lnTo>
                  <a:pt x="312" y="118"/>
                </a:lnTo>
                <a:lnTo>
                  <a:pt x="310" y="128"/>
                </a:lnTo>
                <a:lnTo>
                  <a:pt x="321" y="134"/>
                </a:lnTo>
                <a:lnTo>
                  <a:pt x="302" y="134"/>
                </a:lnTo>
                <a:lnTo>
                  <a:pt x="307" y="162"/>
                </a:lnTo>
                <a:lnTo>
                  <a:pt x="328" y="173"/>
                </a:lnTo>
                <a:lnTo>
                  <a:pt x="339" y="158"/>
                </a:lnTo>
                <a:lnTo>
                  <a:pt x="340" y="181"/>
                </a:lnTo>
                <a:lnTo>
                  <a:pt x="355" y="177"/>
                </a:lnTo>
                <a:lnTo>
                  <a:pt x="347" y="188"/>
                </a:lnTo>
                <a:lnTo>
                  <a:pt x="357" y="188"/>
                </a:lnTo>
                <a:lnTo>
                  <a:pt x="349" y="199"/>
                </a:lnTo>
                <a:lnTo>
                  <a:pt x="353" y="204"/>
                </a:lnTo>
                <a:lnTo>
                  <a:pt x="371" y="195"/>
                </a:lnTo>
                <a:lnTo>
                  <a:pt x="393" y="183"/>
                </a:lnTo>
                <a:lnTo>
                  <a:pt x="401" y="156"/>
                </a:lnTo>
                <a:lnTo>
                  <a:pt x="404" y="172"/>
                </a:lnTo>
                <a:lnTo>
                  <a:pt x="401" y="180"/>
                </a:lnTo>
                <a:lnTo>
                  <a:pt x="396" y="193"/>
                </a:lnTo>
                <a:lnTo>
                  <a:pt x="397" y="202"/>
                </a:lnTo>
                <a:lnTo>
                  <a:pt x="406" y="180"/>
                </a:lnTo>
                <a:lnTo>
                  <a:pt x="410" y="130"/>
                </a:lnTo>
                <a:lnTo>
                  <a:pt x="385" y="134"/>
                </a:lnTo>
                <a:lnTo>
                  <a:pt x="353" y="140"/>
                </a:lnTo>
                <a:lnTo>
                  <a:pt x="350" y="130"/>
                </a:lnTo>
                <a:lnTo>
                  <a:pt x="315" y="0"/>
                </a:lnTo>
                <a:lnTo>
                  <a:pt x="0" y="61"/>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grpSp>
        <p:nvGrpSpPr>
          <p:cNvPr id="24612" name="Group 56" descr="The  map depicts state cigarette excise tax rates effective September 30, 2014." title="State Cigarette Excise Tax Rates"/>
          <p:cNvGrpSpPr>
            <a:grpSpLocks/>
          </p:cNvGrpSpPr>
          <p:nvPr/>
        </p:nvGrpSpPr>
        <p:grpSpPr bwMode="auto">
          <a:xfrm>
            <a:off x="5870575" y="3095625"/>
            <a:ext cx="982663" cy="573087"/>
            <a:chOff x="4199" y="2298"/>
            <a:chExt cx="706" cy="395"/>
          </a:xfrm>
        </p:grpSpPr>
        <p:sp>
          <p:nvSpPr>
            <p:cNvPr id="14477" name="Freeform 57"/>
            <p:cNvSpPr>
              <a:spLocks/>
            </p:cNvSpPr>
            <p:nvPr/>
          </p:nvSpPr>
          <p:spPr bwMode="auto">
            <a:xfrm>
              <a:off x="4199" y="2298"/>
              <a:ext cx="698" cy="395"/>
            </a:xfrm>
            <a:custGeom>
              <a:avLst/>
              <a:gdLst>
                <a:gd name="T0" fmla="*/ 0 w 698"/>
                <a:gd name="T1" fmla="*/ 394 h 395"/>
                <a:gd name="T2" fmla="*/ 65 w 698"/>
                <a:gd name="T3" fmla="*/ 342 h 395"/>
                <a:gd name="T4" fmla="*/ 111 w 698"/>
                <a:gd name="T5" fmla="*/ 298 h 395"/>
                <a:gd name="T6" fmla="*/ 160 w 698"/>
                <a:gd name="T7" fmla="*/ 298 h 395"/>
                <a:gd name="T8" fmla="*/ 206 w 698"/>
                <a:gd name="T9" fmla="*/ 292 h 395"/>
                <a:gd name="T10" fmla="*/ 237 w 698"/>
                <a:gd name="T11" fmla="*/ 267 h 395"/>
                <a:gd name="T12" fmla="*/ 291 w 698"/>
                <a:gd name="T13" fmla="*/ 236 h 395"/>
                <a:gd name="T14" fmla="*/ 313 w 698"/>
                <a:gd name="T15" fmla="*/ 154 h 395"/>
                <a:gd name="T16" fmla="*/ 353 w 698"/>
                <a:gd name="T17" fmla="*/ 132 h 395"/>
                <a:gd name="T18" fmla="*/ 385 w 698"/>
                <a:gd name="T19" fmla="*/ 85 h 395"/>
                <a:gd name="T20" fmla="*/ 415 w 698"/>
                <a:gd name="T21" fmla="*/ 0 h 395"/>
                <a:gd name="T22" fmla="*/ 473 w 698"/>
                <a:gd name="T23" fmla="*/ 4 h 395"/>
                <a:gd name="T24" fmla="*/ 510 w 698"/>
                <a:gd name="T25" fmla="*/ 28 h 395"/>
                <a:gd name="T26" fmla="*/ 541 w 698"/>
                <a:gd name="T27" fmla="*/ 52 h 395"/>
                <a:gd name="T28" fmla="*/ 526 w 698"/>
                <a:gd name="T29" fmla="*/ 90 h 395"/>
                <a:gd name="T30" fmla="*/ 549 w 698"/>
                <a:gd name="T31" fmla="*/ 100 h 395"/>
                <a:gd name="T32" fmla="*/ 563 w 698"/>
                <a:gd name="T33" fmla="*/ 118 h 395"/>
                <a:gd name="T34" fmla="*/ 603 w 698"/>
                <a:gd name="T35" fmla="*/ 132 h 395"/>
                <a:gd name="T36" fmla="*/ 625 w 698"/>
                <a:gd name="T37" fmla="*/ 147 h 395"/>
                <a:gd name="T38" fmla="*/ 629 w 698"/>
                <a:gd name="T39" fmla="*/ 172 h 395"/>
                <a:gd name="T40" fmla="*/ 599 w 698"/>
                <a:gd name="T41" fmla="*/ 158 h 395"/>
                <a:gd name="T42" fmla="*/ 612 w 698"/>
                <a:gd name="T43" fmla="*/ 178 h 395"/>
                <a:gd name="T44" fmla="*/ 621 w 698"/>
                <a:gd name="T45" fmla="*/ 185 h 395"/>
                <a:gd name="T46" fmla="*/ 643 w 698"/>
                <a:gd name="T47" fmla="*/ 205 h 395"/>
                <a:gd name="T48" fmla="*/ 626 w 698"/>
                <a:gd name="T49" fmla="*/ 199 h 395"/>
                <a:gd name="T50" fmla="*/ 635 w 698"/>
                <a:gd name="T51" fmla="*/ 212 h 395"/>
                <a:gd name="T52" fmla="*/ 602 w 698"/>
                <a:gd name="T53" fmla="*/ 200 h 395"/>
                <a:gd name="T54" fmla="*/ 598 w 698"/>
                <a:gd name="T55" fmla="*/ 203 h 395"/>
                <a:gd name="T56" fmla="*/ 632 w 698"/>
                <a:gd name="T57" fmla="*/ 221 h 395"/>
                <a:gd name="T58" fmla="*/ 641 w 698"/>
                <a:gd name="T59" fmla="*/ 231 h 395"/>
                <a:gd name="T60" fmla="*/ 649 w 698"/>
                <a:gd name="T61" fmla="*/ 237 h 395"/>
                <a:gd name="T62" fmla="*/ 621 w 698"/>
                <a:gd name="T63" fmla="*/ 237 h 395"/>
                <a:gd name="T64" fmla="*/ 593 w 698"/>
                <a:gd name="T65" fmla="*/ 225 h 395"/>
                <a:gd name="T66" fmla="*/ 581 w 698"/>
                <a:gd name="T67" fmla="*/ 227 h 395"/>
                <a:gd name="T68" fmla="*/ 614 w 698"/>
                <a:gd name="T69" fmla="*/ 242 h 395"/>
                <a:gd name="T70" fmla="*/ 648 w 698"/>
                <a:gd name="T71" fmla="*/ 255 h 395"/>
                <a:gd name="T72" fmla="*/ 660 w 698"/>
                <a:gd name="T73" fmla="*/ 248 h 395"/>
                <a:gd name="T74" fmla="*/ 697 w 698"/>
                <a:gd name="T75" fmla="*/ 282 h 395"/>
                <a:gd name="T76" fmla="*/ 681 w 698"/>
                <a:gd name="T77" fmla="*/ 288 h 395"/>
                <a:gd name="T78" fmla="*/ 179 w 698"/>
                <a:gd name="T79" fmla="*/ 371 h 395"/>
                <a:gd name="T80" fmla="*/ 0 w 698"/>
                <a:gd name="T81" fmla="*/ 394 h 39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98"/>
                <a:gd name="T124" fmla="*/ 0 h 395"/>
                <a:gd name="T125" fmla="*/ 698 w 698"/>
                <a:gd name="T126" fmla="*/ 395 h 39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98" h="395">
                  <a:moveTo>
                    <a:pt x="0" y="394"/>
                  </a:moveTo>
                  <a:lnTo>
                    <a:pt x="0" y="394"/>
                  </a:lnTo>
                  <a:lnTo>
                    <a:pt x="65" y="352"/>
                  </a:lnTo>
                  <a:lnTo>
                    <a:pt x="65" y="342"/>
                  </a:lnTo>
                  <a:lnTo>
                    <a:pt x="88" y="314"/>
                  </a:lnTo>
                  <a:lnTo>
                    <a:pt x="111" y="298"/>
                  </a:lnTo>
                  <a:lnTo>
                    <a:pt x="135" y="268"/>
                  </a:lnTo>
                  <a:lnTo>
                    <a:pt x="160" y="298"/>
                  </a:lnTo>
                  <a:lnTo>
                    <a:pt x="193" y="282"/>
                  </a:lnTo>
                  <a:lnTo>
                    <a:pt x="206" y="292"/>
                  </a:lnTo>
                  <a:lnTo>
                    <a:pt x="225" y="282"/>
                  </a:lnTo>
                  <a:lnTo>
                    <a:pt x="237" y="267"/>
                  </a:lnTo>
                  <a:lnTo>
                    <a:pt x="272" y="261"/>
                  </a:lnTo>
                  <a:lnTo>
                    <a:pt x="291" y="236"/>
                  </a:lnTo>
                  <a:lnTo>
                    <a:pt x="281" y="229"/>
                  </a:lnTo>
                  <a:lnTo>
                    <a:pt x="313" y="154"/>
                  </a:lnTo>
                  <a:lnTo>
                    <a:pt x="322" y="116"/>
                  </a:lnTo>
                  <a:lnTo>
                    <a:pt x="353" y="132"/>
                  </a:lnTo>
                  <a:lnTo>
                    <a:pt x="369" y="88"/>
                  </a:lnTo>
                  <a:lnTo>
                    <a:pt x="385" y="85"/>
                  </a:lnTo>
                  <a:lnTo>
                    <a:pt x="409" y="44"/>
                  </a:lnTo>
                  <a:lnTo>
                    <a:pt x="415" y="0"/>
                  </a:lnTo>
                  <a:lnTo>
                    <a:pt x="465" y="27"/>
                  </a:lnTo>
                  <a:lnTo>
                    <a:pt x="473" y="4"/>
                  </a:lnTo>
                  <a:lnTo>
                    <a:pt x="496" y="9"/>
                  </a:lnTo>
                  <a:lnTo>
                    <a:pt x="510" y="28"/>
                  </a:lnTo>
                  <a:lnTo>
                    <a:pt x="531" y="38"/>
                  </a:lnTo>
                  <a:lnTo>
                    <a:pt x="541" y="52"/>
                  </a:lnTo>
                  <a:lnTo>
                    <a:pt x="539" y="64"/>
                  </a:lnTo>
                  <a:lnTo>
                    <a:pt x="526" y="90"/>
                  </a:lnTo>
                  <a:lnTo>
                    <a:pt x="531" y="107"/>
                  </a:lnTo>
                  <a:lnTo>
                    <a:pt x="549" y="100"/>
                  </a:lnTo>
                  <a:lnTo>
                    <a:pt x="556" y="112"/>
                  </a:lnTo>
                  <a:lnTo>
                    <a:pt x="563" y="118"/>
                  </a:lnTo>
                  <a:lnTo>
                    <a:pt x="593" y="120"/>
                  </a:lnTo>
                  <a:lnTo>
                    <a:pt x="603" y="132"/>
                  </a:lnTo>
                  <a:lnTo>
                    <a:pt x="632" y="138"/>
                  </a:lnTo>
                  <a:lnTo>
                    <a:pt x="625" y="147"/>
                  </a:lnTo>
                  <a:lnTo>
                    <a:pt x="627" y="165"/>
                  </a:lnTo>
                  <a:lnTo>
                    <a:pt x="629" y="172"/>
                  </a:lnTo>
                  <a:lnTo>
                    <a:pt x="618" y="170"/>
                  </a:lnTo>
                  <a:lnTo>
                    <a:pt x="599" y="158"/>
                  </a:lnTo>
                  <a:lnTo>
                    <a:pt x="568" y="137"/>
                  </a:lnTo>
                  <a:lnTo>
                    <a:pt x="612" y="178"/>
                  </a:lnTo>
                  <a:lnTo>
                    <a:pt x="634" y="179"/>
                  </a:lnTo>
                  <a:lnTo>
                    <a:pt x="621" y="185"/>
                  </a:lnTo>
                  <a:lnTo>
                    <a:pt x="644" y="196"/>
                  </a:lnTo>
                  <a:lnTo>
                    <a:pt x="643" y="205"/>
                  </a:lnTo>
                  <a:lnTo>
                    <a:pt x="635" y="198"/>
                  </a:lnTo>
                  <a:lnTo>
                    <a:pt x="626" y="199"/>
                  </a:lnTo>
                  <a:lnTo>
                    <a:pt x="628" y="206"/>
                  </a:lnTo>
                  <a:lnTo>
                    <a:pt x="635" y="212"/>
                  </a:lnTo>
                  <a:lnTo>
                    <a:pt x="626" y="217"/>
                  </a:lnTo>
                  <a:lnTo>
                    <a:pt x="602" y="200"/>
                  </a:lnTo>
                  <a:lnTo>
                    <a:pt x="592" y="191"/>
                  </a:lnTo>
                  <a:lnTo>
                    <a:pt x="598" y="203"/>
                  </a:lnTo>
                  <a:lnTo>
                    <a:pt x="621" y="220"/>
                  </a:lnTo>
                  <a:lnTo>
                    <a:pt x="632" y="221"/>
                  </a:lnTo>
                  <a:lnTo>
                    <a:pt x="642" y="225"/>
                  </a:lnTo>
                  <a:lnTo>
                    <a:pt x="641" y="231"/>
                  </a:lnTo>
                  <a:lnTo>
                    <a:pt x="648" y="231"/>
                  </a:lnTo>
                  <a:lnTo>
                    <a:pt x="649" y="237"/>
                  </a:lnTo>
                  <a:lnTo>
                    <a:pt x="639" y="244"/>
                  </a:lnTo>
                  <a:lnTo>
                    <a:pt x="621" y="237"/>
                  </a:lnTo>
                  <a:lnTo>
                    <a:pt x="616" y="227"/>
                  </a:lnTo>
                  <a:lnTo>
                    <a:pt x="593" y="225"/>
                  </a:lnTo>
                  <a:lnTo>
                    <a:pt x="589" y="217"/>
                  </a:lnTo>
                  <a:lnTo>
                    <a:pt x="581" y="227"/>
                  </a:lnTo>
                  <a:lnTo>
                    <a:pt x="613" y="235"/>
                  </a:lnTo>
                  <a:lnTo>
                    <a:pt x="614" y="242"/>
                  </a:lnTo>
                  <a:lnTo>
                    <a:pt x="639" y="255"/>
                  </a:lnTo>
                  <a:lnTo>
                    <a:pt x="648" y="255"/>
                  </a:lnTo>
                  <a:lnTo>
                    <a:pt x="650" y="245"/>
                  </a:lnTo>
                  <a:lnTo>
                    <a:pt x="660" y="248"/>
                  </a:lnTo>
                  <a:lnTo>
                    <a:pt x="677" y="246"/>
                  </a:lnTo>
                  <a:lnTo>
                    <a:pt x="697" y="282"/>
                  </a:lnTo>
                  <a:lnTo>
                    <a:pt x="684" y="277"/>
                  </a:lnTo>
                  <a:lnTo>
                    <a:pt x="681" y="288"/>
                  </a:lnTo>
                  <a:lnTo>
                    <a:pt x="406" y="340"/>
                  </a:lnTo>
                  <a:lnTo>
                    <a:pt x="179" y="371"/>
                  </a:lnTo>
                  <a:lnTo>
                    <a:pt x="0" y="394"/>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sp>
          <p:nvSpPr>
            <p:cNvPr id="14478" name="Freeform 58"/>
            <p:cNvSpPr>
              <a:spLocks/>
            </p:cNvSpPr>
            <p:nvPr/>
          </p:nvSpPr>
          <p:spPr bwMode="auto">
            <a:xfrm>
              <a:off x="4867" y="2407"/>
              <a:ext cx="38" cy="114"/>
            </a:xfrm>
            <a:custGeom>
              <a:avLst/>
              <a:gdLst>
                <a:gd name="T0" fmla="*/ 0 w 38"/>
                <a:gd name="T1" fmla="*/ 63 h 114"/>
                <a:gd name="T2" fmla="*/ 0 w 38"/>
                <a:gd name="T3" fmla="*/ 63 h 114"/>
                <a:gd name="T4" fmla="*/ 0 w 38"/>
                <a:gd name="T5" fmla="*/ 99 h 114"/>
                <a:gd name="T6" fmla="*/ 7 w 38"/>
                <a:gd name="T7" fmla="*/ 113 h 114"/>
                <a:gd name="T8" fmla="*/ 13 w 38"/>
                <a:gd name="T9" fmla="*/ 71 h 114"/>
                <a:gd name="T10" fmla="*/ 27 w 38"/>
                <a:gd name="T11" fmla="*/ 53 h 114"/>
                <a:gd name="T12" fmla="*/ 37 w 38"/>
                <a:gd name="T13" fmla="*/ 0 h 114"/>
                <a:gd name="T14" fmla="*/ 15 w 38"/>
                <a:gd name="T15" fmla="*/ 12 h 114"/>
                <a:gd name="T16" fmla="*/ 0 w 38"/>
                <a:gd name="T17" fmla="*/ 63 h 114"/>
                <a:gd name="T18" fmla="*/ 0 w 38"/>
                <a:gd name="T19" fmla="*/ 63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114"/>
                <a:gd name="T32" fmla="*/ 38 w 38"/>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114">
                  <a:moveTo>
                    <a:pt x="0" y="63"/>
                  </a:moveTo>
                  <a:lnTo>
                    <a:pt x="0" y="63"/>
                  </a:lnTo>
                  <a:lnTo>
                    <a:pt x="0" y="99"/>
                  </a:lnTo>
                  <a:lnTo>
                    <a:pt x="7" y="113"/>
                  </a:lnTo>
                  <a:lnTo>
                    <a:pt x="13" y="71"/>
                  </a:lnTo>
                  <a:lnTo>
                    <a:pt x="27" y="53"/>
                  </a:lnTo>
                  <a:lnTo>
                    <a:pt x="37" y="0"/>
                  </a:lnTo>
                  <a:lnTo>
                    <a:pt x="15" y="12"/>
                  </a:lnTo>
                  <a:lnTo>
                    <a:pt x="0" y="63"/>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grpSp>
      <p:sp>
        <p:nvSpPr>
          <p:cNvPr id="14375" name="Freeform 59" descr="This is the state of Colorado on a map of the United States.  The  map depicts States with Smoke-Free Air Laws effective September 30, 2014." title="States with Smoke-Free Air Laws "/>
          <p:cNvSpPr>
            <a:spLocks/>
          </p:cNvSpPr>
          <p:nvPr/>
        </p:nvSpPr>
        <p:spPr bwMode="auto">
          <a:xfrm>
            <a:off x="2686050" y="2916237"/>
            <a:ext cx="915988" cy="752475"/>
          </a:xfrm>
          <a:custGeom>
            <a:avLst/>
            <a:gdLst>
              <a:gd name="T0" fmla="*/ 0 w 658"/>
              <a:gd name="T1" fmla="*/ 2147483647 h 520"/>
              <a:gd name="T2" fmla="*/ 0 w 658"/>
              <a:gd name="T3" fmla="*/ 2147483647 h 520"/>
              <a:gd name="T4" fmla="*/ 2147483647 w 658"/>
              <a:gd name="T5" fmla="*/ 0 h 520"/>
              <a:gd name="T6" fmla="*/ 2147483647 w 658"/>
              <a:gd name="T7" fmla="*/ 2147483647 h 520"/>
              <a:gd name="T8" fmla="*/ 2147483647 w 658"/>
              <a:gd name="T9" fmla="*/ 2147483647 h 520"/>
              <a:gd name="T10" fmla="*/ 2147483647 w 658"/>
              <a:gd name="T11" fmla="*/ 2147483647 h 520"/>
              <a:gd name="T12" fmla="*/ 2147483647 w 658"/>
              <a:gd name="T13" fmla="*/ 2147483647 h 520"/>
              <a:gd name="T14" fmla="*/ 2147483647 w 658"/>
              <a:gd name="T15" fmla="*/ 2147483647 h 520"/>
              <a:gd name="T16" fmla="*/ 2147483647 w 658"/>
              <a:gd name="T17" fmla="*/ 2147483647 h 520"/>
              <a:gd name="T18" fmla="*/ 0 w 658"/>
              <a:gd name="T19" fmla="*/ 2147483647 h 520"/>
              <a:gd name="T20" fmla="*/ 0 w 658"/>
              <a:gd name="T21" fmla="*/ 2147483647 h 5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58"/>
              <a:gd name="T34" fmla="*/ 0 h 520"/>
              <a:gd name="T35" fmla="*/ 658 w 658"/>
              <a:gd name="T36" fmla="*/ 520 h 5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58" h="520">
                <a:moveTo>
                  <a:pt x="0" y="453"/>
                </a:moveTo>
                <a:lnTo>
                  <a:pt x="0" y="453"/>
                </a:lnTo>
                <a:lnTo>
                  <a:pt x="64" y="0"/>
                </a:lnTo>
                <a:lnTo>
                  <a:pt x="487" y="48"/>
                </a:lnTo>
                <a:lnTo>
                  <a:pt x="657" y="62"/>
                </a:lnTo>
                <a:lnTo>
                  <a:pt x="651" y="176"/>
                </a:lnTo>
                <a:lnTo>
                  <a:pt x="628" y="519"/>
                </a:lnTo>
                <a:lnTo>
                  <a:pt x="542" y="513"/>
                </a:lnTo>
                <a:lnTo>
                  <a:pt x="272" y="489"/>
                </a:lnTo>
                <a:lnTo>
                  <a:pt x="0" y="453"/>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76" name="Freeform 60" descr="This is the state of Washington State on a map of the United States.  The map depicts States with Smoke-Free Air Laws effective September 30, 2014." title="States with Smoke-Free Air Laws"/>
          <p:cNvSpPr>
            <a:spLocks/>
          </p:cNvSpPr>
          <p:nvPr/>
        </p:nvSpPr>
        <p:spPr bwMode="auto">
          <a:xfrm>
            <a:off x="1063625" y="1682750"/>
            <a:ext cx="1003300" cy="909637"/>
          </a:xfrm>
          <a:custGeom>
            <a:avLst/>
            <a:gdLst>
              <a:gd name="T0" fmla="*/ 0 w 719"/>
              <a:gd name="T1" fmla="*/ 2147483647 h 616"/>
              <a:gd name="T2" fmla="*/ 0 w 719"/>
              <a:gd name="T3" fmla="*/ 2147483647 h 616"/>
              <a:gd name="T4" fmla="*/ 2147483647 w 719"/>
              <a:gd name="T5" fmla="*/ 2147483647 h 616"/>
              <a:gd name="T6" fmla="*/ 2147483647 w 719"/>
              <a:gd name="T7" fmla="*/ 2147483647 h 616"/>
              <a:gd name="T8" fmla="*/ 2147483647 w 719"/>
              <a:gd name="T9" fmla="*/ 0 h 616"/>
              <a:gd name="T10" fmla="*/ 2147483647 w 719"/>
              <a:gd name="T11" fmla="*/ 2147483647 h 616"/>
              <a:gd name="T12" fmla="*/ 2147483647 w 719"/>
              <a:gd name="T13" fmla="*/ 2147483647 h 616"/>
              <a:gd name="T14" fmla="*/ 2147483647 w 719"/>
              <a:gd name="T15" fmla="*/ 2147483647 h 616"/>
              <a:gd name="T16" fmla="*/ 2147483647 w 719"/>
              <a:gd name="T17" fmla="*/ 2147483647 h 616"/>
              <a:gd name="T18" fmla="*/ 2147483647 w 719"/>
              <a:gd name="T19" fmla="*/ 2147483647 h 616"/>
              <a:gd name="T20" fmla="*/ 2147483647 w 719"/>
              <a:gd name="T21" fmla="*/ 2147483647 h 616"/>
              <a:gd name="T22" fmla="*/ 2147483647 w 719"/>
              <a:gd name="T23" fmla="*/ 2147483647 h 616"/>
              <a:gd name="T24" fmla="*/ 2147483647 w 719"/>
              <a:gd name="T25" fmla="*/ 2147483647 h 616"/>
              <a:gd name="T26" fmla="*/ 2147483647 w 719"/>
              <a:gd name="T27" fmla="*/ 2147483647 h 616"/>
              <a:gd name="T28" fmla="*/ 2147483647 w 719"/>
              <a:gd name="T29" fmla="*/ 2147483647 h 616"/>
              <a:gd name="T30" fmla="*/ 2147483647 w 719"/>
              <a:gd name="T31" fmla="*/ 2147483647 h 616"/>
              <a:gd name="T32" fmla="*/ 2147483647 w 719"/>
              <a:gd name="T33" fmla="*/ 2147483647 h 616"/>
              <a:gd name="T34" fmla="*/ 2147483647 w 719"/>
              <a:gd name="T35" fmla="*/ 2147483647 h 616"/>
              <a:gd name="T36" fmla="*/ 2147483647 w 719"/>
              <a:gd name="T37" fmla="*/ 2147483647 h 616"/>
              <a:gd name="T38" fmla="*/ 2147483647 w 719"/>
              <a:gd name="T39" fmla="*/ 2147483647 h 616"/>
              <a:gd name="T40" fmla="*/ 2147483647 w 719"/>
              <a:gd name="T41" fmla="*/ 2147483647 h 616"/>
              <a:gd name="T42" fmla="*/ 2147483647 w 719"/>
              <a:gd name="T43" fmla="*/ 2147483647 h 616"/>
              <a:gd name="T44" fmla="*/ 2147483647 w 719"/>
              <a:gd name="T45" fmla="*/ 2147483647 h 616"/>
              <a:gd name="T46" fmla="*/ 2147483647 w 719"/>
              <a:gd name="T47" fmla="*/ 2147483647 h 616"/>
              <a:gd name="T48" fmla="*/ 2147483647 w 719"/>
              <a:gd name="T49" fmla="*/ 2147483647 h 616"/>
              <a:gd name="T50" fmla="*/ 2147483647 w 719"/>
              <a:gd name="T51" fmla="*/ 2147483647 h 616"/>
              <a:gd name="T52" fmla="*/ 0 w 719"/>
              <a:gd name="T53" fmla="*/ 2147483647 h 616"/>
              <a:gd name="T54" fmla="*/ 0 w 719"/>
              <a:gd name="T55" fmla="*/ 2147483647 h 61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19"/>
              <a:gd name="T85" fmla="*/ 0 h 616"/>
              <a:gd name="T86" fmla="*/ 719 w 719"/>
              <a:gd name="T87" fmla="*/ 616 h 61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19" h="616">
                <a:moveTo>
                  <a:pt x="0" y="458"/>
                </a:moveTo>
                <a:lnTo>
                  <a:pt x="0" y="458"/>
                </a:lnTo>
                <a:lnTo>
                  <a:pt x="12" y="348"/>
                </a:lnTo>
                <a:lnTo>
                  <a:pt x="68" y="258"/>
                </a:lnTo>
                <a:lnTo>
                  <a:pt x="156" y="0"/>
                </a:lnTo>
                <a:lnTo>
                  <a:pt x="201" y="15"/>
                </a:lnTo>
                <a:lnTo>
                  <a:pt x="202" y="26"/>
                </a:lnTo>
                <a:lnTo>
                  <a:pt x="215" y="27"/>
                </a:lnTo>
                <a:lnTo>
                  <a:pt x="237" y="71"/>
                </a:lnTo>
                <a:lnTo>
                  <a:pt x="233" y="87"/>
                </a:lnTo>
                <a:lnTo>
                  <a:pt x="269" y="116"/>
                </a:lnTo>
                <a:lnTo>
                  <a:pt x="329" y="115"/>
                </a:lnTo>
                <a:lnTo>
                  <a:pt x="375" y="135"/>
                </a:lnTo>
                <a:lnTo>
                  <a:pt x="397" y="130"/>
                </a:lnTo>
                <a:lnTo>
                  <a:pt x="535" y="135"/>
                </a:lnTo>
                <a:lnTo>
                  <a:pt x="692" y="172"/>
                </a:lnTo>
                <a:lnTo>
                  <a:pt x="700" y="191"/>
                </a:lnTo>
                <a:lnTo>
                  <a:pt x="718" y="219"/>
                </a:lnTo>
                <a:lnTo>
                  <a:pt x="694" y="258"/>
                </a:lnTo>
                <a:lnTo>
                  <a:pt x="666" y="302"/>
                </a:lnTo>
                <a:lnTo>
                  <a:pt x="632" y="333"/>
                </a:lnTo>
                <a:lnTo>
                  <a:pt x="627" y="355"/>
                </a:lnTo>
                <a:lnTo>
                  <a:pt x="647" y="378"/>
                </a:lnTo>
                <a:lnTo>
                  <a:pt x="625" y="428"/>
                </a:lnTo>
                <a:lnTo>
                  <a:pt x="582" y="615"/>
                </a:lnTo>
                <a:lnTo>
                  <a:pt x="338" y="553"/>
                </a:lnTo>
                <a:lnTo>
                  <a:pt x="0" y="458"/>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grpSp>
        <p:nvGrpSpPr>
          <p:cNvPr id="24615" name="Group 61" descr="The lakes region"/>
          <p:cNvGrpSpPr>
            <a:grpSpLocks/>
          </p:cNvGrpSpPr>
          <p:nvPr/>
        </p:nvGrpSpPr>
        <p:grpSpPr bwMode="auto">
          <a:xfrm>
            <a:off x="4941888" y="1933575"/>
            <a:ext cx="949325" cy="923925"/>
            <a:chOff x="3526" y="1495"/>
            <a:chExt cx="681" cy="639"/>
          </a:xfrm>
        </p:grpSpPr>
        <p:sp>
          <p:nvSpPr>
            <p:cNvPr id="14475" name="Freeform 62"/>
            <p:cNvSpPr>
              <a:spLocks/>
            </p:cNvSpPr>
            <p:nvPr/>
          </p:nvSpPr>
          <p:spPr bwMode="auto">
            <a:xfrm>
              <a:off x="3526" y="1495"/>
              <a:ext cx="518" cy="267"/>
            </a:xfrm>
            <a:custGeom>
              <a:avLst/>
              <a:gdLst>
                <a:gd name="T0" fmla="*/ 0 w 518"/>
                <a:gd name="T1" fmla="*/ 114 h 267"/>
                <a:gd name="T2" fmla="*/ 141 w 518"/>
                <a:gd name="T3" fmla="*/ 169 h 267"/>
                <a:gd name="T4" fmla="*/ 192 w 518"/>
                <a:gd name="T5" fmla="*/ 190 h 267"/>
                <a:gd name="T6" fmla="*/ 236 w 518"/>
                <a:gd name="T7" fmla="*/ 266 h 267"/>
                <a:gd name="T8" fmla="*/ 262 w 518"/>
                <a:gd name="T9" fmla="*/ 200 h 267"/>
                <a:gd name="T10" fmla="*/ 269 w 518"/>
                <a:gd name="T11" fmla="*/ 183 h 267"/>
                <a:gd name="T12" fmla="*/ 280 w 518"/>
                <a:gd name="T13" fmla="*/ 169 h 267"/>
                <a:gd name="T14" fmla="*/ 279 w 518"/>
                <a:gd name="T15" fmla="*/ 192 h 267"/>
                <a:gd name="T16" fmla="*/ 293 w 518"/>
                <a:gd name="T17" fmla="*/ 173 h 267"/>
                <a:gd name="T18" fmla="*/ 311 w 518"/>
                <a:gd name="T19" fmla="*/ 166 h 267"/>
                <a:gd name="T20" fmla="*/ 300 w 518"/>
                <a:gd name="T21" fmla="*/ 196 h 267"/>
                <a:gd name="T22" fmla="*/ 316 w 518"/>
                <a:gd name="T23" fmla="*/ 184 h 267"/>
                <a:gd name="T24" fmla="*/ 334 w 518"/>
                <a:gd name="T25" fmla="*/ 159 h 267"/>
                <a:gd name="T26" fmla="*/ 378 w 518"/>
                <a:gd name="T27" fmla="*/ 153 h 267"/>
                <a:gd name="T28" fmla="*/ 434 w 518"/>
                <a:gd name="T29" fmla="*/ 142 h 267"/>
                <a:gd name="T30" fmla="*/ 457 w 518"/>
                <a:gd name="T31" fmla="*/ 137 h 267"/>
                <a:gd name="T32" fmla="*/ 496 w 518"/>
                <a:gd name="T33" fmla="*/ 139 h 267"/>
                <a:gd name="T34" fmla="*/ 489 w 518"/>
                <a:gd name="T35" fmla="*/ 115 h 267"/>
                <a:gd name="T36" fmla="*/ 460 w 518"/>
                <a:gd name="T37" fmla="*/ 92 h 267"/>
                <a:gd name="T38" fmla="*/ 443 w 518"/>
                <a:gd name="T39" fmla="*/ 92 h 267"/>
                <a:gd name="T40" fmla="*/ 424 w 518"/>
                <a:gd name="T41" fmla="*/ 88 h 267"/>
                <a:gd name="T42" fmla="*/ 426 w 518"/>
                <a:gd name="T43" fmla="*/ 56 h 267"/>
                <a:gd name="T44" fmla="*/ 383 w 518"/>
                <a:gd name="T45" fmla="*/ 72 h 267"/>
                <a:gd name="T46" fmla="*/ 298 w 518"/>
                <a:gd name="T47" fmla="*/ 110 h 267"/>
                <a:gd name="T48" fmla="*/ 280 w 518"/>
                <a:gd name="T49" fmla="*/ 109 h 267"/>
                <a:gd name="T50" fmla="*/ 258 w 518"/>
                <a:gd name="T51" fmla="*/ 102 h 267"/>
                <a:gd name="T52" fmla="*/ 214 w 518"/>
                <a:gd name="T53" fmla="*/ 69 h 267"/>
                <a:gd name="T54" fmla="*/ 173 w 518"/>
                <a:gd name="T55" fmla="*/ 65 h 267"/>
                <a:gd name="T56" fmla="*/ 173 w 518"/>
                <a:gd name="T57" fmla="*/ 58 h 267"/>
                <a:gd name="T58" fmla="*/ 152 w 518"/>
                <a:gd name="T59" fmla="*/ 82 h 267"/>
                <a:gd name="T60" fmla="*/ 167 w 518"/>
                <a:gd name="T61" fmla="*/ 32 h 267"/>
                <a:gd name="T62" fmla="*/ 204 w 518"/>
                <a:gd name="T63" fmla="*/ 4 h 267"/>
                <a:gd name="T64" fmla="*/ 171 w 518"/>
                <a:gd name="T65" fmla="*/ 1 h 267"/>
                <a:gd name="T66" fmla="*/ 146 w 518"/>
                <a:gd name="T67" fmla="*/ 22 h 267"/>
                <a:gd name="T68" fmla="*/ 112 w 518"/>
                <a:gd name="T69" fmla="*/ 56 h 267"/>
                <a:gd name="T70" fmla="*/ 90 w 518"/>
                <a:gd name="T71" fmla="*/ 72 h 267"/>
                <a:gd name="T72" fmla="*/ 48 w 518"/>
                <a:gd name="T73" fmla="*/ 82 h 267"/>
                <a:gd name="T74" fmla="*/ 26 w 518"/>
                <a:gd name="T75" fmla="*/ 103 h 267"/>
                <a:gd name="T76" fmla="*/ 0 w 518"/>
                <a:gd name="T77" fmla="*/ 114 h 2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267"/>
                <a:gd name="T119" fmla="*/ 518 w 518"/>
                <a:gd name="T120" fmla="*/ 267 h 2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267">
                  <a:moveTo>
                    <a:pt x="0" y="114"/>
                  </a:moveTo>
                  <a:lnTo>
                    <a:pt x="0" y="114"/>
                  </a:lnTo>
                  <a:lnTo>
                    <a:pt x="40" y="143"/>
                  </a:lnTo>
                  <a:lnTo>
                    <a:pt x="141" y="169"/>
                  </a:lnTo>
                  <a:lnTo>
                    <a:pt x="185" y="175"/>
                  </a:lnTo>
                  <a:lnTo>
                    <a:pt x="192" y="190"/>
                  </a:lnTo>
                  <a:lnTo>
                    <a:pt x="210" y="196"/>
                  </a:lnTo>
                  <a:lnTo>
                    <a:pt x="236" y="266"/>
                  </a:lnTo>
                  <a:lnTo>
                    <a:pt x="258" y="212"/>
                  </a:lnTo>
                  <a:lnTo>
                    <a:pt x="262" y="200"/>
                  </a:lnTo>
                  <a:lnTo>
                    <a:pt x="269" y="191"/>
                  </a:lnTo>
                  <a:lnTo>
                    <a:pt x="269" y="183"/>
                  </a:lnTo>
                  <a:lnTo>
                    <a:pt x="278" y="168"/>
                  </a:lnTo>
                  <a:lnTo>
                    <a:pt x="280" y="169"/>
                  </a:lnTo>
                  <a:lnTo>
                    <a:pt x="277" y="178"/>
                  </a:lnTo>
                  <a:lnTo>
                    <a:pt x="279" y="192"/>
                  </a:lnTo>
                  <a:lnTo>
                    <a:pt x="288" y="189"/>
                  </a:lnTo>
                  <a:lnTo>
                    <a:pt x="293" y="173"/>
                  </a:lnTo>
                  <a:lnTo>
                    <a:pt x="304" y="175"/>
                  </a:lnTo>
                  <a:lnTo>
                    <a:pt x="311" y="166"/>
                  </a:lnTo>
                  <a:lnTo>
                    <a:pt x="312" y="171"/>
                  </a:lnTo>
                  <a:lnTo>
                    <a:pt x="300" y="196"/>
                  </a:lnTo>
                  <a:lnTo>
                    <a:pt x="309" y="200"/>
                  </a:lnTo>
                  <a:lnTo>
                    <a:pt x="316" y="184"/>
                  </a:lnTo>
                  <a:lnTo>
                    <a:pt x="327" y="178"/>
                  </a:lnTo>
                  <a:lnTo>
                    <a:pt x="334" y="159"/>
                  </a:lnTo>
                  <a:lnTo>
                    <a:pt x="363" y="154"/>
                  </a:lnTo>
                  <a:lnTo>
                    <a:pt x="378" y="153"/>
                  </a:lnTo>
                  <a:lnTo>
                    <a:pt x="400" y="136"/>
                  </a:lnTo>
                  <a:lnTo>
                    <a:pt x="434" y="142"/>
                  </a:lnTo>
                  <a:lnTo>
                    <a:pt x="455" y="157"/>
                  </a:lnTo>
                  <a:lnTo>
                    <a:pt x="457" y="137"/>
                  </a:lnTo>
                  <a:lnTo>
                    <a:pt x="468" y="137"/>
                  </a:lnTo>
                  <a:lnTo>
                    <a:pt x="496" y="139"/>
                  </a:lnTo>
                  <a:lnTo>
                    <a:pt x="517" y="133"/>
                  </a:lnTo>
                  <a:lnTo>
                    <a:pt x="489" y="115"/>
                  </a:lnTo>
                  <a:lnTo>
                    <a:pt x="482" y="88"/>
                  </a:lnTo>
                  <a:lnTo>
                    <a:pt x="460" y="92"/>
                  </a:lnTo>
                  <a:lnTo>
                    <a:pt x="452" y="88"/>
                  </a:lnTo>
                  <a:lnTo>
                    <a:pt x="443" y="92"/>
                  </a:lnTo>
                  <a:lnTo>
                    <a:pt x="430" y="90"/>
                  </a:lnTo>
                  <a:lnTo>
                    <a:pt x="424" y="88"/>
                  </a:lnTo>
                  <a:lnTo>
                    <a:pt x="422" y="73"/>
                  </a:lnTo>
                  <a:lnTo>
                    <a:pt x="426" y="56"/>
                  </a:lnTo>
                  <a:lnTo>
                    <a:pt x="404" y="61"/>
                  </a:lnTo>
                  <a:lnTo>
                    <a:pt x="383" y="72"/>
                  </a:lnTo>
                  <a:lnTo>
                    <a:pt x="330" y="78"/>
                  </a:lnTo>
                  <a:lnTo>
                    <a:pt x="298" y="110"/>
                  </a:lnTo>
                  <a:lnTo>
                    <a:pt x="290" y="104"/>
                  </a:lnTo>
                  <a:lnTo>
                    <a:pt x="280" y="109"/>
                  </a:lnTo>
                  <a:lnTo>
                    <a:pt x="267" y="99"/>
                  </a:lnTo>
                  <a:lnTo>
                    <a:pt x="258" y="102"/>
                  </a:lnTo>
                  <a:lnTo>
                    <a:pt x="240" y="106"/>
                  </a:lnTo>
                  <a:lnTo>
                    <a:pt x="214" y="69"/>
                  </a:lnTo>
                  <a:lnTo>
                    <a:pt x="183" y="64"/>
                  </a:lnTo>
                  <a:lnTo>
                    <a:pt x="173" y="65"/>
                  </a:lnTo>
                  <a:lnTo>
                    <a:pt x="167" y="73"/>
                  </a:lnTo>
                  <a:lnTo>
                    <a:pt x="173" y="58"/>
                  </a:lnTo>
                  <a:lnTo>
                    <a:pt x="159" y="70"/>
                  </a:lnTo>
                  <a:lnTo>
                    <a:pt x="152" y="82"/>
                  </a:lnTo>
                  <a:lnTo>
                    <a:pt x="153" y="62"/>
                  </a:lnTo>
                  <a:lnTo>
                    <a:pt x="167" y="32"/>
                  </a:lnTo>
                  <a:lnTo>
                    <a:pt x="186" y="9"/>
                  </a:lnTo>
                  <a:lnTo>
                    <a:pt x="204" y="4"/>
                  </a:lnTo>
                  <a:lnTo>
                    <a:pt x="202" y="0"/>
                  </a:lnTo>
                  <a:lnTo>
                    <a:pt x="171" y="1"/>
                  </a:lnTo>
                  <a:lnTo>
                    <a:pt x="152" y="12"/>
                  </a:lnTo>
                  <a:lnTo>
                    <a:pt x="146" y="22"/>
                  </a:lnTo>
                  <a:lnTo>
                    <a:pt x="123" y="41"/>
                  </a:lnTo>
                  <a:lnTo>
                    <a:pt x="112" y="56"/>
                  </a:lnTo>
                  <a:lnTo>
                    <a:pt x="95" y="62"/>
                  </a:lnTo>
                  <a:lnTo>
                    <a:pt x="90" y="72"/>
                  </a:lnTo>
                  <a:lnTo>
                    <a:pt x="78" y="77"/>
                  </a:lnTo>
                  <a:lnTo>
                    <a:pt x="48" y="82"/>
                  </a:lnTo>
                  <a:lnTo>
                    <a:pt x="41" y="90"/>
                  </a:lnTo>
                  <a:lnTo>
                    <a:pt x="26" y="103"/>
                  </a:lnTo>
                  <a:lnTo>
                    <a:pt x="0" y="114"/>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sp>
          <p:nvSpPr>
            <p:cNvPr id="14476" name="Freeform 63"/>
            <p:cNvSpPr>
              <a:spLocks/>
            </p:cNvSpPr>
            <p:nvPr/>
          </p:nvSpPr>
          <p:spPr bwMode="auto">
            <a:xfrm>
              <a:off x="3859" y="1660"/>
              <a:ext cx="348" cy="474"/>
            </a:xfrm>
            <a:custGeom>
              <a:avLst/>
              <a:gdLst>
                <a:gd name="T0" fmla="*/ 0 w 349"/>
                <a:gd name="T1" fmla="*/ 473 h 474"/>
                <a:gd name="T2" fmla="*/ 39 w 349"/>
                <a:gd name="T3" fmla="*/ 395 h 474"/>
                <a:gd name="T4" fmla="*/ 34 w 349"/>
                <a:gd name="T5" fmla="*/ 315 h 474"/>
                <a:gd name="T6" fmla="*/ 5 w 349"/>
                <a:gd name="T7" fmla="*/ 257 h 474"/>
                <a:gd name="T8" fmla="*/ 2 w 349"/>
                <a:gd name="T9" fmla="*/ 213 h 474"/>
                <a:gd name="T10" fmla="*/ 20 w 349"/>
                <a:gd name="T11" fmla="*/ 156 h 474"/>
                <a:gd name="T12" fmla="*/ 31 w 349"/>
                <a:gd name="T13" fmla="*/ 124 h 474"/>
                <a:gd name="T14" fmla="*/ 50 w 349"/>
                <a:gd name="T15" fmla="*/ 101 h 474"/>
                <a:gd name="T16" fmla="*/ 65 w 349"/>
                <a:gd name="T17" fmla="*/ 120 h 474"/>
                <a:gd name="T18" fmla="*/ 80 w 349"/>
                <a:gd name="T19" fmla="*/ 71 h 474"/>
                <a:gd name="T20" fmla="*/ 112 w 349"/>
                <a:gd name="T21" fmla="*/ 46 h 474"/>
                <a:gd name="T22" fmla="*/ 97 w 349"/>
                <a:gd name="T23" fmla="*/ 25 h 474"/>
                <a:gd name="T24" fmla="*/ 123 w 349"/>
                <a:gd name="T25" fmla="*/ 0 h 474"/>
                <a:gd name="T26" fmla="*/ 180 w 349"/>
                <a:gd name="T27" fmla="*/ 26 h 474"/>
                <a:gd name="T28" fmla="*/ 236 w 349"/>
                <a:gd name="T29" fmla="*/ 52 h 474"/>
                <a:gd name="T30" fmla="*/ 238 w 349"/>
                <a:gd name="T31" fmla="*/ 68 h 474"/>
                <a:gd name="T32" fmla="*/ 251 w 349"/>
                <a:gd name="T33" fmla="*/ 97 h 474"/>
                <a:gd name="T34" fmla="*/ 254 w 349"/>
                <a:gd name="T35" fmla="*/ 149 h 474"/>
                <a:gd name="T36" fmla="*/ 238 w 349"/>
                <a:gd name="T37" fmla="*/ 184 h 474"/>
                <a:gd name="T38" fmla="*/ 215 w 349"/>
                <a:gd name="T39" fmla="*/ 203 h 474"/>
                <a:gd name="T40" fmla="*/ 237 w 349"/>
                <a:gd name="T41" fmla="*/ 239 h 474"/>
                <a:gd name="T42" fmla="*/ 265 w 349"/>
                <a:gd name="T43" fmla="*/ 192 h 474"/>
                <a:gd name="T44" fmla="*/ 313 w 349"/>
                <a:gd name="T45" fmla="*/ 186 h 474"/>
                <a:gd name="T46" fmla="*/ 341 w 349"/>
                <a:gd name="T47" fmla="*/ 272 h 474"/>
                <a:gd name="T48" fmla="*/ 343 w 349"/>
                <a:gd name="T49" fmla="*/ 307 h 474"/>
                <a:gd name="T50" fmla="*/ 340 w 349"/>
                <a:gd name="T51" fmla="*/ 344 h 474"/>
                <a:gd name="T52" fmla="*/ 323 w 349"/>
                <a:gd name="T53" fmla="*/ 336 h 474"/>
                <a:gd name="T54" fmla="*/ 318 w 349"/>
                <a:gd name="T55" fmla="*/ 368 h 474"/>
                <a:gd name="T56" fmla="*/ 303 w 349"/>
                <a:gd name="T57" fmla="*/ 407 h 474"/>
                <a:gd name="T58" fmla="*/ 283 w 349"/>
                <a:gd name="T59" fmla="*/ 445 h 474"/>
                <a:gd name="T60" fmla="*/ 167 w 349"/>
                <a:gd name="T61" fmla="*/ 454 h 474"/>
                <a:gd name="T62" fmla="*/ 0 w 349"/>
                <a:gd name="T63" fmla="*/ 473 h 47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9"/>
                <a:gd name="T97" fmla="*/ 0 h 474"/>
                <a:gd name="T98" fmla="*/ 349 w 349"/>
                <a:gd name="T99" fmla="*/ 474 h 47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9" h="474">
                  <a:moveTo>
                    <a:pt x="0" y="473"/>
                  </a:moveTo>
                  <a:lnTo>
                    <a:pt x="0" y="473"/>
                  </a:lnTo>
                  <a:lnTo>
                    <a:pt x="34" y="416"/>
                  </a:lnTo>
                  <a:lnTo>
                    <a:pt x="39" y="395"/>
                  </a:lnTo>
                  <a:lnTo>
                    <a:pt x="42" y="353"/>
                  </a:lnTo>
                  <a:lnTo>
                    <a:pt x="34" y="315"/>
                  </a:lnTo>
                  <a:lnTo>
                    <a:pt x="15" y="278"/>
                  </a:lnTo>
                  <a:lnTo>
                    <a:pt x="5" y="257"/>
                  </a:lnTo>
                  <a:lnTo>
                    <a:pt x="11" y="237"/>
                  </a:lnTo>
                  <a:lnTo>
                    <a:pt x="2" y="213"/>
                  </a:lnTo>
                  <a:lnTo>
                    <a:pt x="12" y="196"/>
                  </a:lnTo>
                  <a:lnTo>
                    <a:pt x="20" y="156"/>
                  </a:lnTo>
                  <a:lnTo>
                    <a:pt x="18" y="137"/>
                  </a:lnTo>
                  <a:lnTo>
                    <a:pt x="31" y="124"/>
                  </a:lnTo>
                  <a:lnTo>
                    <a:pt x="29" y="110"/>
                  </a:lnTo>
                  <a:lnTo>
                    <a:pt x="50" y="101"/>
                  </a:lnTo>
                  <a:lnTo>
                    <a:pt x="68" y="72"/>
                  </a:lnTo>
                  <a:lnTo>
                    <a:pt x="65" y="120"/>
                  </a:lnTo>
                  <a:lnTo>
                    <a:pt x="80" y="110"/>
                  </a:lnTo>
                  <a:lnTo>
                    <a:pt x="80" y="71"/>
                  </a:lnTo>
                  <a:lnTo>
                    <a:pt x="100" y="49"/>
                  </a:lnTo>
                  <a:lnTo>
                    <a:pt x="112" y="46"/>
                  </a:lnTo>
                  <a:lnTo>
                    <a:pt x="102" y="39"/>
                  </a:lnTo>
                  <a:lnTo>
                    <a:pt x="97" y="25"/>
                  </a:lnTo>
                  <a:lnTo>
                    <a:pt x="105" y="5"/>
                  </a:lnTo>
                  <a:lnTo>
                    <a:pt x="123" y="0"/>
                  </a:lnTo>
                  <a:lnTo>
                    <a:pt x="165" y="12"/>
                  </a:lnTo>
                  <a:lnTo>
                    <a:pt x="180" y="26"/>
                  </a:lnTo>
                  <a:lnTo>
                    <a:pt x="226" y="37"/>
                  </a:lnTo>
                  <a:lnTo>
                    <a:pt x="236" y="52"/>
                  </a:lnTo>
                  <a:lnTo>
                    <a:pt x="250" y="69"/>
                  </a:lnTo>
                  <a:lnTo>
                    <a:pt x="238" y="68"/>
                  </a:lnTo>
                  <a:lnTo>
                    <a:pt x="236" y="79"/>
                  </a:lnTo>
                  <a:lnTo>
                    <a:pt x="251" y="97"/>
                  </a:lnTo>
                  <a:lnTo>
                    <a:pt x="254" y="129"/>
                  </a:lnTo>
                  <a:lnTo>
                    <a:pt x="254" y="149"/>
                  </a:lnTo>
                  <a:lnTo>
                    <a:pt x="240" y="172"/>
                  </a:lnTo>
                  <a:lnTo>
                    <a:pt x="238" y="184"/>
                  </a:lnTo>
                  <a:lnTo>
                    <a:pt x="219" y="194"/>
                  </a:lnTo>
                  <a:lnTo>
                    <a:pt x="215" y="203"/>
                  </a:lnTo>
                  <a:lnTo>
                    <a:pt x="218" y="228"/>
                  </a:lnTo>
                  <a:lnTo>
                    <a:pt x="237" y="239"/>
                  </a:lnTo>
                  <a:lnTo>
                    <a:pt x="254" y="220"/>
                  </a:lnTo>
                  <a:lnTo>
                    <a:pt x="265" y="192"/>
                  </a:lnTo>
                  <a:lnTo>
                    <a:pt x="294" y="177"/>
                  </a:lnTo>
                  <a:lnTo>
                    <a:pt x="313" y="186"/>
                  </a:lnTo>
                  <a:lnTo>
                    <a:pt x="325" y="216"/>
                  </a:lnTo>
                  <a:lnTo>
                    <a:pt x="341" y="272"/>
                  </a:lnTo>
                  <a:lnTo>
                    <a:pt x="348" y="291"/>
                  </a:lnTo>
                  <a:lnTo>
                    <a:pt x="343" y="307"/>
                  </a:lnTo>
                  <a:lnTo>
                    <a:pt x="346" y="330"/>
                  </a:lnTo>
                  <a:lnTo>
                    <a:pt x="340" y="344"/>
                  </a:lnTo>
                  <a:lnTo>
                    <a:pt x="332" y="330"/>
                  </a:lnTo>
                  <a:lnTo>
                    <a:pt x="323" y="336"/>
                  </a:lnTo>
                  <a:lnTo>
                    <a:pt x="322" y="358"/>
                  </a:lnTo>
                  <a:lnTo>
                    <a:pt x="318" y="368"/>
                  </a:lnTo>
                  <a:lnTo>
                    <a:pt x="303" y="378"/>
                  </a:lnTo>
                  <a:lnTo>
                    <a:pt x="303" y="407"/>
                  </a:lnTo>
                  <a:lnTo>
                    <a:pt x="293" y="420"/>
                  </a:lnTo>
                  <a:lnTo>
                    <a:pt x="283" y="445"/>
                  </a:lnTo>
                  <a:lnTo>
                    <a:pt x="170" y="462"/>
                  </a:lnTo>
                  <a:lnTo>
                    <a:pt x="167" y="454"/>
                  </a:lnTo>
                  <a:lnTo>
                    <a:pt x="0" y="473"/>
                  </a:lnTo>
                </a:path>
              </a:pathLst>
            </a:custGeom>
            <a:solidFill>
              <a:srgbClr val="006000"/>
            </a:solidFill>
            <a:ln w="6350">
              <a:solidFill>
                <a:schemeClr val="accent6">
                  <a:lumMod val="50000"/>
                </a:schemeClr>
              </a:solidFill>
              <a:round/>
              <a:headEnd/>
              <a:tailEnd/>
            </a:ln>
          </p:spPr>
          <p:txBody>
            <a:bodyPr lIns="0" tIns="0" rIns="0" bIns="0"/>
            <a:lstStyle/>
            <a:p>
              <a:pPr>
                <a:defRPr/>
              </a:pPr>
              <a:endParaRPr lang="en-US" dirty="0"/>
            </a:p>
          </p:txBody>
        </p:sp>
      </p:grpSp>
      <p:sp>
        <p:nvSpPr>
          <p:cNvPr id="14378" name="Freeform 64" descr="This is the state of North Dakota on a map of the United States.  The map depicts States with Smoke-Free Air Laws effective September 30, 2014.&#10;&#10;" title="States with Smoke-Free Air Laws "/>
          <p:cNvSpPr>
            <a:spLocks/>
          </p:cNvSpPr>
          <p:nvPr/>
        </p:nvSpPr>
        <p:spPr bwMode="auto">
          <a:xfrm>
            <a:off x="3436938" y="1682750"/>
            <a:ext cx="830262" cy="544512"/>
          </a:xfrm>
          <a:custGeom>
            <a:avLst/>
            <a:gdLst>
              <a:gd name="T0" fmla="*/ 0 w 596"/>
              <a:gd name="T1" fmla="*/ 2147483647 h 376"/>
              <a:gd name="T2" fmla="*/ 0 w 596"/>
              <a:gd name="T3" fmla="*/ 2147483647 h 376"/>
              <a:gd name="T4" fmla="*/ 2147483647 w 596"/>
              <a:gd name="T5" fmla="*/ 0 h 376"/>
              <a:gd name="T6" fmla="*/ 2147483647 w 596"/>
              <a:gd name="T7" fmla="*/ 2147483647 h 376"/>
              <a:gd name="T8" fmla="*/ 2147483647 w 596"/>
              <a:gd name="T9" fmla="*/ 2147483647 h 376"/>
              <a:gd name="T10" fmla="*/ 2147483647 w 596"/>
              <a:gd name="T11" fmla="*/ 2147483647 h 376"/>
              <a:gd name="T12" fmla="*/ 2147483647 w 596"/>
              <a:gd name="T13" fmla="*/ 2147483647 h 376"/>
              <a:gd name="T14" fmla="*/ 2147483647 w 596"/>
              <a:gd name="T15" fmla="*/ 2147483647 h 376"/>
              <a:gd name="T16" fmla="*/ 2147483647 w 596"/>
              <a:gd name="T17" fmla="*/ 2147483647 h 376"/>
              <a:gd name="T18" fmla="*/ 2147483647 w 596"/>
              <a:gd name="T19" fmla="*/ 2147483647 h 376"/>
              <a:gd name="T20" fmla="*/ 0 w 596"/>
              <a:gd name="T21" fmla="*/ 2147483647 h 376"/>
              <a:gd name="T22" fmla="*/ 0 w 596"/>
              <a:gd name="T23" fmla="*/ 2147483647 h 37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6"/>
              <a:gd name="T37" fmla="*/ 0 h 376"/>
              <a:gd name="T38" fmla="*/ 596 w 596"/>
              <a:gd name="T39" fmla="*/ 376 h 37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6" h="376">
                <a:moveTo>
                  <a:pt x="0" y="344"/>
                </a:moveTo>
                <a:lnTo>
                  <a:pt x="0" y="344"/>
                </a:lnTo>
                <a:lnTo>
                  <a:pt x="31" y="0"/>
                </a:lnTo>
                <a:lnTo>
                  <a:pt x="324" y="20"/>
                </a:lnTo>
                <a:lnTo>
                  <a:pt x="549" y="27"/>
                </a:lnTo>
                <a:lnTo>
                  <a:pt x="553" y="122"/>
                </a:lnTo>
                <a:lnTo>
                  <a:pt x="576" y="197"/>
                </a:lnTo>
                <a:lnTo>
                  <a:pt x="578" y="296"/>
                </a:lnTo>
                <a:lnTo>
                  <a:pt x="595" y="375"/>
                </a:lnTo>
                <a:lnTo>
                  <a:pt x="282" y="365"/>
                </a:lnTo>
                <a:lnTo>
                  <a:pt x="0" y="344"/>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sp>
        <p:nvSpPr>
          <p:cNvPr id="14379" name="Freeform 65" descr="This is the state of Ohio on a map of the United States.  The map depicts States with Smoke-Free Air Laws effective September 30, 2014.&#10;&#10;" title="States with Smoke-Free Air Laws"/>
          <p:cNvSpPr>
            <a:spLocks/>
          </p:cNvSpPr>
          <p:nvPr/>
        </p:nvSpPr>
        <p:spPr bwMode="auto">
          <a:xfrm>
            <a:off x="5634038" y="2730500"/>
            <a:ext cx="528637" cy="617537"/>
          </a:xfrm>
          <a:custGeom>
            <a:avLst/>
            <a:gdLst>
              <a:gd name="T0" fmla="*/ 0 w 380"/>
              <a:gd name="T1" fmla="*/ 2147483647 h 428"/>
              <a:gd name="T2" fmla="*/ 0 w 380"/>
              <a:gd name="T3" fmla="*/ 2147483647 h 428"/>
              <a:gd name="T4" fmla="*/ 2147483647 w 380"/>
              <a:gd name="T5" fmla="*/ 2147483647 h 428"/>
              <a:gd name="T6" fmla="*/ 2147483647 w 380"/>
              <a:gd name="T7" fmla="*/ 2147483647 h 428"/>
              <a:gd name="T8" fmla="*/ 2147483647 w 380"/>
              <a:gd name="T9" fmla="*/ 2147483647 h 428"/>
              <a:gd name="T10" fmla="*/ 2147483647 w 380"/>
              <a:gd name="T11" fmla="*/ 2147483647 h 428"/>
              <a:gd name="T12" fmla="*/ 2147483647 w 380"/>
              <a:gd name="T13" fmla="*/ 2147483647 h 428"/>
              <a:gd name="T14" fmla="*/ 2147483647 w 380"/>
              <a:gd name="T15" fmla="*/ 2147483647 h 428"/>
              <a:gd name="T16" fmla="*/ 2147483647 w 380"/>
              <a:gd name="T17" fmla="*/ 2147483647 h 428"/>
              <a:gd name="T18" fmla="*/ 2147483647 w 380"/>
              <a:gd name="T19" fmla="*/ 2147483647 h 428"/>
              <a:gd name="T20" fmla="*/ 2147483647 w 380"/>
              <a:gd name="T21" fmla="*/ 2147483647 h 428"/>
              <a:gd name="T22" fmla="*/ 2147483647 w 380"/>
              <a:gd name="T23" fmla="*/ 2147483647 h 428"/>
              <a:gd name="T24" fmla="*/ 2147483647 w 380"/>
              <a:gd name="T25" fmla="*/ 2147483647 h 428"/>
              <a:gd name="T26" fmla="*/ 2147483647 w 380"/>
              <a:gd name="T27" fmla="*/ 2147483647 h 428"/>
              <a:gd name="T28" fmla="*/ 2147483647 w 380"/>
              <a:gd name="T29" fmla="*/ 2147483647 h 428"/>
              <a:gd name="T30" fmla="*/ 2147483647 w 380"/>
              <a:gd name="T31" fmla="*/ 2147483647 h 428"/>
              <a:gd name="T32" fmla="*/ 2147483647 w 380"/>
              <a:gd name="T33" fmla="*/ 2147483647 h 428"/>
              <a:gd name="T34" fmla="*/ 2147483647 w 380"/>
              <a:gd name="T35" fmla="*/ 2147483647 h 428"/>
              <a:gd name="T36" fmla="*/ 2147483647 w 380"/>
              <a:gd name="T37" fmla="*/ 2147483647 h 428"/>
              <a:gd name="T38" fmla="*/ 2147483647 w 380"/>
              <a:gd name="T39" fmla="*/ 2147483647 h 428"/>
              <a:gd name="T40" fmla="*/ 2147483647 w 380"/>
              <a:gd name="T41" fmla="*/ 0 h 428"/>
              <a:gd name="T42" fmla="*/ 2147483647 w 380"/>
              <a:gd name="T43" fmla="*/ 2147483647 h 428"/>
              <a:gd name="T44" fmla="*/ 2147483647 w 380"/>
              <a:gd name="T45" fmla="*/ 2147483647 h 428"/>
              <a:gd name="T46" fmla="*/ 2147483647 w 380"/>
              <a:gd name="T47" fmla="*/ 2147483647 h 428"/>
              <a:gd name="T48" fmla="*/ 2147483647 w 380"/>
              <a:gd name="T49" fmla="*/ 2147483647 h 428"/>
              <a:gd name="T50" fmla="*/ 2147483647 w 380"/>
              <a:gd name="T51" fmla="*/ 2147483647 h 428"/>
              <a:gd name="T52" fmla="*/ 2147483647 w 380"/>
              <a:gd name="T53" fmla="*/ 2147483647 h 428"/>
              <a:gd name="T54" fmla="*/ 2147483647 w 380"/>
              <a:gd name="T55" fmla="*/ 2147483647 h 428"/>
              <a:gd name="T56" fmla="*/ 2147483647 w 380"/>
              <a:gd name="T57" fmla="*/ 2147483647 h 428"/>
              <a:gd name="T58" fmla="*/ 2147483647 w 380"/>
              <a:gd name="T59" fmla="*/ 2147483647 h 428"/>
              <a:gd name="T60" fmla="*/ 2147483647 w 380"/>
              <a:gd name="T61" fmla="*/ 2147483647 h 428"/>
              <a:gd name="T62" fmla="*/ 2147483647 w 380"/>
              <a:gd name="T63" fmla="*/ 2147483647 h 428"/>
              <a:gd name="T64" fmla="*/ 2147483647 w 380"/>
              <a:gd name="T65" fmla="*/ 2147483647 h 428"/>
              <a:gd name="T66" fmla="*/ 2147483647 w 380"/>
              <a:gd name="T67" fmla="*/ 2147483647 h 428"/>
              <a:gd name="T68" fmla="*/ 2147483647 w 380"/>
              <a:gd name="T69" fmla="*/ 2147483647 h 428"/>
              <a:gd name="T70" fmla="*/ 2147483647 w 380"/>
              <a:gd name="T71" fmla="*/ 2147483647 h 428"/>
              <a:gd name="T72" fmla="*/ 2147483647 w 380"/>
              <a:gd name="T73" fmla="*/ 2147483647 h 428"/>
              <a:gd name="T74" fmla="*/ 2147483647 w 380"/>
              <a:gd name="T75" fmla="*/ 2147483647 h 428"/>
              <a:gd name="T76" fmla="*/ 0 w 380"/>
              <a:gd name="T77" fmla="*/ 2147483647 h 428"/>
              <a:gd name="T78" fmla="*/ 0 w 380"/>
              <a:gd name="T79" fmla="*/ 2147483647 h 4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0"/>
              <a:gd name="T121" fmla="*/ 0 h 428"/>
              <a:gd name="T122" fmla="*/ 380 w 380"/>
              <a:gd name="T123" fmla="*/ 428 h 4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0" h="428">
                <a:moveTo>
                  <a:pt x="0" y="77"/>
                </a:moveTo>
                <a:lnTo>
                  <a:pt x="0" y="77"/>
                </a:lnTo>
                <a:lnTo>
                  <a:pt x="32" y="373"/>
                </a:lnTo>
                <a:lnTo>
                  <a:pt x="60" y="371"/>
                </a:lnTo>
                <a:lnTo>
                  <a:pt x="79" y="378"/>
                </a:lnTo>
                <a:lnTo>
                  <a:pt x="88" y="399"/>
                </a:lnTo>
                <a:lnTo>
                  <a:pt x="117" y="404"/>
                </a:lnTo>
                <a:lnTo>
                  <a:pt x="136" y="413"/>
                </a:lnTo>
                <a:lnTo>
                  <a:pt x="176" y="411"/>
                </a:lnTo>
                <a:lnTo>
                  <a:pt x="195" y="399"/>
                </a:lnTo>
                <a:lnTo>
                  <a:pt x="238" y="427"/>
                </a:lnTo>
                <a:lnTo>
                  <a:pt x="267" y="403"/>
                </a:lnTo>
                <a:lnTo>
                  <a:pt x="273" y="356"/>
                </a:lnTo>
                <a:lnTo>
                  <a:pt x="291" y="367"/>
                </a:lnTo>
                <a:lnTo>
                  <a:pt x="299" y="327"/>
                </a:lnTo>
                <a:lnTo>
                  <a:pt x="347" y="291"/>
                </a:lnTo>
                <a:lnTo>
                  <a:pt x="363" y="271"/>
                </a:lnTo>
                <a:lnTo>
                  <a:pt x="374" y="178"/>
                </a:lnTo>
                <a:lnTo>
                  <a:pt x="366" y="158"/>
                </a:lnTo>
                <a:lnTo>
                  <a:pt x="379" y="149"/>
                </a:lnTo>
                <a:lnTo>
                  <a:pt x="353" y="0"/>
                </a:lnTo>
                <a:lnTo>
                  <a:pt x="316" y="19"/>
                </a:lnTo>
                <a:lnTo>
                  <a:pt x="291" y="33"/>
                </a:lnTo>
                <a:lnTo>
                  <a:pt x="279" y="50"/>
                </a:lnTo>
                <a:lnTo>
                  <a:pt x="258" y="69"/>
                </a:lnTo>
                <a:lnTo>
                  <a:pt x="235" y="71"/>
                </a:lnTo>
                <a:lnTo>
                  <a:pt x="210" y="84"/>
                </a:lnTo>
                <a:lnTo>
                  <a:pt x="199" y="89"/>
                </a:lnTo>
                <a:lnTo>
                  <a:pt x="182" y="80"/>
                </a:lnTo>
                <a:lnTo>
                  <a:pt x="162" y="90"/>
                </a:lnTo>
                <a:lnTo>
                  <a:pt x="158" y="86"/>
                </a:lnTo>
                <a:lnTo>
                  <a:pt x="178" y="75"/>
                </a:lnTo>
                <a:lnTo>
                  <a:pt x="177" y="75"/>
                </a:lnTo>
                <a:lnTo>
                  <a:pt x="167" y="71"/>
                </a:lnTo>
                <a:lnTo>
                  <a:pt x="159" y="78"/>
                </a:lnTo>
                <a:lnTo>
                  <a:pt x="125" y="62"/>
                </a:lnTo>
                <a:lnTo>
                  <a:pt x="111" y="69"/>
                </a:lnTo>
                <a:lnTo>
                  <a:pt x="113" y="60"/>
                </a:lnTo>
                <a:lnTo>
                  <a:pt x="0" y="77"/>
                </a:lnTo>
              </a:path>
            </a:pathLst>
          </a:custGeom>
          <a:solidFill>
            <a:srgbClr val="38EA00"/>
          </a:solidFill>
          <a:ln w="6350">
            <a:solidFill>
              <a:schemeClr val="accent6">
                <a:lumMod val="50000"/>
              </a:schemeClr>
            </a:solidFill>
            <a:round/>
            <a:headEnd/>
            <a:tailEnd/>
          </a:ln>
        </p:spPr>
        <p:txBody>
          <a:bodyPr lIns="0" tIns="0" rIns="0" bIns="0"/>
          <a:lstStyle/>
          <a:p>
            <a:pPr>
              <a:defRPr/>
            </a:pPr>
            <a:endParaRPr lang="en-US" dirty="0"/>
          </a:p>
        </p:txBody>
      </p:sp>
      <p:sp>
        <p:nvSpPr>
          <p:cNvPr id="14380" name="Freeform 66" descr="This is the state of Alabama on a map of the United States.  The map depicts States with Smoke-Free Air Laws effective September 30, 2014.&#10;&#10;" title="States with Smoke-Free Air Laws"/>
          <p:cNvSpPr>
            <a:spLocks/>
          </p:cNvSpPr>
          <p:nvPr/>
        </p:nvSpPr>
        <p:spPr bwMode="auto">
          <a:xfrm>
            <a:off x="5319713" y="3962400"/>
            <a:ext cx="482600" cy="811212"/>
          </a:xfrm>
          <a:custGeom>
            <a:avLst/>
            <a:gdLst>
              <a:gd name="T0" fmla="*/ 0 w 344"/>
              <a:gd name="T1" fmla="*/ 2147483647 h 561"/>
              <a:gd name="T2" fmla="*/ 0 w 344"/>
              <a:gd name="T3" fmla="*/ 2147483647 h 561"/>
              <a:gd name="T4" fmla="*/ 2147483647 w 344"/>
              <a:gd name="T5" fmla="*/ 2147483647 h 561"/>
              <a:gd name="T6" fmla="*/ 0 w 344"/>
              <a:gd name="T7" fmla="*/ 2147483647 h 561"/>
              <a:gd name="T8" fmla="*/ 2147483647 w 344"/>
              <a:gd name="T9" fmla="*/ 2147483647 h 561"/>
              <a:gd name="T10" fmla="*/ 2147483647 w 344"/>
              <a:gd name="T11" fmla="*/ 2147483647 h 561"/>
              <a:gd name="T12" fmla="*/ 2147483647 w 344"/>
              <a:gd name="T13" fmla="*/ 2147483647 h 561"/>
              <a:gd name="T14" fmla="*/ 2147483647 w 344"/>
              <a:gd name="T15" fmla="*/ 2147483647 h 561"/>
              <a:gd name="T16" fmla="*/ 2147483647 w 344"/>
              <a:gd name="T17" fmla="*/ 2147483647 h 561"/>
              <a:gd name="T18" fmla="*/ 2147483647 w 344"/>
              <a:gd name="T19" fmla="*/ 2147483647 h 561"/>
              <a:gd name="T20" fmla="*/ 2147483647 w 344"/>
              <a:gd name="T21" fmla="*/ 2147483647 h 561"/>
              <a:gd name="T22" fmla="*/ 2147483647 w 344"/>
              <a:gd name="T23" fmla="*/ 2147483647 h 561"/>
              <a:gd name="T24" fmla="*/ 2147483647 w 344"/>
              <a:gd name="T25" fmla="*/ 2147483647 h 561"/>
              <a:gd name="T26" fmla="*/ 2147483647 w 344"/>
              <a:gd name="T27" fmla="*/ 2147483647 h 561"/>
              <a:gd name="T28" fmla="*/ 2147483647 w 344"/>
              <a:gd name="T29" fmla="*/ 2147483647 h 561"/>
              <a:gd name="T30" fmla="*/ 2147483647 w 344"/>
              <a:gd name="T31" fmla="*/ 2147483647 h 561"/>
              <a:gd name="T32" fmla="*/ 2147483647 w 344"/>
              <a:gd name="T33" fmla="*/ 2147483647 h 561"/>
              <a:gd name="T34" fmla="*/ 2147483647 w 344"/>
              <a:gd name="T35" fmla="*/ 2147483647 h 561"/>
              <a:gd name="T36" fmla="*/ 2147483647 w 344"/>
              <a:gd name="T37" fmla="*/ 2147483647 h 561"/>
              <a:gd name="T38" fmla="*/ 2147483647 w 344"/>
              <a:gd name="T39" fmla="*/ 2147483647 h 561"/>
              <a:gd name="T40" fmla="*/ 2147483647 w 344"/>
              <a:gd name="T41" fmla="*/ 2147483647 h 561"/>
              <a:gd name="T42" fmla="*/ 2147483647 w 344"/>
              <a:gd name="T43" fmla="*/ 2147483647 h 561"/>
              <a:gd name="T44" fmla="*/ 2147483647 w 344"/>
              <a:gd name="T45" fmla="*/ 2147483647 h 561"/>
              <a:gd name="T46" fmla="*/ 2147483647 w 344"/>
              <a:gd name="T47" fmla="*/ 0 h 561"/>
              <a:gd name="T48" fmla="*/ 0 w 344"/>
              <a:gd name="T49" fmla="*/ 2147483647 h 561"/>
              <a:gd name="T50" fmla="*/ 0 w 344"/>
              <a:gd name="T51" fmla="*/ 2147483647 h 5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4"/>
              <a:gd name="T79" fmla="*/ 0 h 561"/>
              <a:gd name="T80" fmla="*/ 344 w 344"/>
              <a:gd name="T81" fmla="*/ 561 h 5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4" h="561">
                <a:moveTo>
                  <a:pt x="0" y="21"/>
                </a:moveTo>
                <a:lnTo>
                  <a:pt x="0" y="21"/>
                </a:lnTo>
                <a:lnTo>
                  <a:pt x="8" y="31"/>
                </a:lnTo>
                <a:lnTo>
                  <a:pt x="0" y="377"/>
                </a:lnTo>
                <a:lnTo>
                  <a:pt x="21" y="544"/>
                </a:lnTo>
                <a:lnTo>
                  <a:pt x="45" y="549"/>
                </a:lnTo>
                <a:lnTo>
                  <a:pt x="55" y="498"/>
                </a:lnTo>
                <a:lnTo>
                  <a:pt x="63" y="511"/>
                </a:lnTo>
                <a:lnTo>
                  <a:pt x="65" y="537"/>
                </a:lnTo>
                <a:lnTo>
                  <a:pt x="79" y="548"/>
                </a:lnTo>
                <a:lnTo>
                  <a:pt x="59" y="560"/>
                </a:lnTo>
                <a:lnTo>
                  <a:pt x="107" y="547"/>
                </a:lnTo>
                <a:lnTo>
                  <a:pt x="116" y="532"/>
                </a:lnTo>
                <a:lnTo>
                  <a:pt x="109" y="523"/>
                </a:lnTo>
                <a:lnTo>
                  <a:pt x="114" y="510"/>
                </a:lnTo>
                <a:lnTo>
                  <a:pt x="90" y="487"/>
                </a:lnTo>
                <a:lnTo>
                  <a:pt x="92" y="469"/>
                </a:lnTo>
                <a:lnTo>
                  <a:pt x="343" y="447"/>
                </a:lnTo>
                <a:lnTo>
                  <a:pt x="321" y="358"/>
                </a:lnTo>
                <a:lnTo>
                  <a:pt x="326" y="326"/>
                </a:lnTo>
                <a:lnTo>
                  <a:pt x="335" y="307"/>
                </a:lnTo>
                <a:lnTo>
                  <a:pt x="327" y="276"/>
                </a:lnTo>
                <a:lnTo>
                  <a:pt x="303" y="236"/>
                </a:lnTo>
                <a:lnTo>
                  <a:pt x="238" y="0"/>
                </a:lnTo>
                <a:lnTo>
                  <a:pt x="0" y="21"/>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sp>
        <p:nvSpPr>
          <p:cNvPr id="14381" name="Freeform 67" descr="This is the state of Idaho on a map of the United States.  The map depicts States with Smoke-Free Air Laws effective September 30, 2014.&#10;&#10;" title="States with Smoke-Free Air Laws"/>
          <p:cNvSpPr>
            <a:spLocks/>
          </p:cNvSpPr>
          <p:nvPr/>
        </p:nvSpPr>
        <p:spPr bwMode="auto">
          <a:xfrm>
            <a:off x="1879600" y="1452562"/>
            <a:ext cx="750888" cy="1262063"/>
          </a:xfrm>
          <a:custGeom>
            <a:avLst/>
            <a:gdLst>
              <a:gd name="T0" fmla="*/ 0 w 540"/>
              <a:gd name="T1" fmla="*/ 2147483647 h 871"/>
              <a:gd name="T2" fmla="*/ 0 w 540"/>
              <a:gd name="T3" fmla="*/ 2147483647 h 871"/>
              <a:gd name="T4" fmla="*/ 2147483647 w 540"/>
              <a:gd name="T5" fmla="*/ 2147483647 h 871"/>
              <a:gd name="T6" fmla="*/ 2147483647 w 540"/>
              <a:gd name="T7" fmla="*/ 2147483647 h 871"/>
              <a:gd name="T8" fmla="*/ 2147483647 w 540"/>
              <a:gd name="T9" fmla="*/ 2147483647 h 871"/>
              <a:gd name="T10" fmla="*/ 2147483647 w 540"/>
              <a:gd name="T11" fmla="*/ 2147483647 h 871"/>
              <a:gd name="T12" fmla="*/ 2147483647 w 540"/>
              <a:gd name="T13" fmla="*/ 2147483647 h 871"/>
              <a:gd name="T14" fmla="*/ 2147483647 w 540"/>
              <a:gd name="T15" fmla="*/ 2147483647 h 871"/>
              <a:gd name="T16" fmla="*/ 2147483647 w 540"/>
              <a:gd name="T17" fmla="*/ 2147483647 h 871"/>
              <a:gd name="T18" fmla="*/ 2147483647 w 540"/>
              <a:gd name="T19" fmla="*/ 2147483647 h 871"/>
              <a:gd name="T20" fmla="*/ 2147483647 w 540"/>
              <a:gd name="T21" fmla="*/ 2147483647 h 871"/>
              <a:gd name="T22" fmla="*/ 2147483647 w 540"/>
              <a:gd name="T23" fmla="*/ 2147483647 h 871"/>
              <a:gd name="T24" fmla="*/ 2147483647 w 540"/>
              <a:gd name="T25" fmla="*/ 0 h 871"/>
              <a:gd name="T26" fmla="*/ 2147483647 w 540"/>
              <a:gd name="T27" fmla="*/ 2147483647 h 871"/>
              <a:gd name="T28" fmla="*/ 2147483647 w 540"/>
              <a:gd name="T29" fmla="*/ 2147483647 h 871"/>
              <a:gd name="T30" fmla="*/ 2147483647 w 540"/>
              <a:gd name="T31" fmla="*/ 2147483647 h 871"/>
              <a:gd name="T32" fmla="*/ 2147483647 w 540"/>
              <a:gd name="T33" fmla="*/ 2147483647 h 871"/>
              <a:gd name="T34" fmla="*/ 2147483647 w 540"/>
              <a:gd name="T35" fmla="*/ 2147483647 h 871"/>
              <a:gd name="T36" fmla="*/ 2147483647 w 540"/>
              <a:gd name="T37" fmla="*/ 2147483647 h 871"/>
              <a:gd name="T38" fmla="*/ 2147483647 w 540"/>
              <a:gd name="T39" fmla="*/ 2147483647 h 871"/>
              <a:gd name="T40" fmla="*/ 2147483647 w 540"/>
              <a:gd name="T41" fmla="*/ 2147483647 h 871"/>
              <a:gd name="T42" fmla="*/ 2147483647 w 540"/>
              <a:gd name="T43" fmla="*/ 2147483647 h 871"/>
              <a:gd name="T44" fmla="*/ 2147483647 w 540"/>
              <a:gd name="T45" fmla="*/ 2147483647 h 871"/>
              <a:gd name="T46" fmla="*/ 2147483647 w 540"/>
              <a:gd name="T47" fmla="*/ 2147483647 h 871"/>
              <a:gd name="T48" fmla="*/ 2147483647 w 540"/>
              <a:gd name="T49" fmla="*/ 2147483647 h 871"/>
              <a:gd name="T50" fmla="*/ 2147483647 w 540"/>
              <a:gd name="T51" fmla="*/ 2147483647 h 871"/>
              <a:gd name="T52" fmla="*/ 2147483647 w 540"/>
              <a:gd name="T53" fmla="*/ 2147483647 h 871"/>
              <a:gd name="T54" fmla="*/ 2147483647 w 540"/>
              <a:gd name="T55" fmla="*/ 2147483647 h 871"/>
              <a:gd name="T56" fmla="*/ 2147483647 w 540"/>
              <a:gd name="T57" fmla="*/ 2147483647 h 871"/>
              <a:gd name="T58" fmla="*/ 2147483647 w 540"/>
              <a:gd name="T59" fmla="*/ 2147483647 h 871"/>
              <a:gd name="T60" fmla="*/ 2147483647 w 540"/>
              <a:gd name="T61" fmla="*/ 2147483647 h 871"/>
              <a:gd name="T62" fmla="*/ 2147483647 w 540"/>
              <a:gd name="T63" fmla="*/ 2147483647 h 871"/>
              <a:gd name="T64" fmla="*/ 2147483647 w 540"/>
              <a:gd name="T65" fmla="*/ 2147483647 h 871"/>
              <a:gd name="T66" fmla="*/ 2147483647 w 540"/>
              <a:gd name="T67" fmla="*/ 2147483647 h 871"/>
              <a:gd name="T68" fmla="*/ 2147483647 w 540"/>
              <a:gd name="T69" fmla="*/ 2147483647 h 871"/>
              <a:gd name="T70" fmla="*/ 2147483647 w 540"/>
              <a:gd name="T71" fmla="*/ 2147483647 h 871"/>
              <a:gd name="T72" fmla="*/ 2147483647 w 540"/>
              <a:gd name="T73" fmla="*/ 2147483647 h 871"/>
              <a:gd name="T74" fmla="*/ 2147483647 w 540"/>
              <a:gd name="T75" fmla="*/ 2147483647 h 871"/>
              <a:gd name="T76" fmla="*/ 2147483647 w 540"/>
              <a:gd name="T77" fmla="*/ 2147483647 h 871"/>
              <a:gd name="T78" fmla="*/ 2147483647 w 540"/>
              <a:gd name="T79" fmla="*/ 2147483647 h 871"/>
              <a:gd name="T80" fmla="*/ 2147483647 w 540"/>
              <a:gd name="T81" fmla="*/ 2147483647 h 871"/>
              <a:gd name="T82" fmla="*/ 2147483647 w 540"/>
              <a:gd name="T83" fmla="*/ 2147483647 h 871"/>
              <a:gd name="T84" fmla="*/ 0 w 540"/>
              <a:gd name="T85" fmla="*/ 2147483647 h 871"/>
              <a:gd name="T86" fmla="*/ 0 w 540"/>
              <a:gd name="T87" fmla="*/ 2147483647 h 8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871"/>
              <a:gd name="T134" fmla="*/ 540 w 540"/>
              <a:gd name="T135" fmla="*/ 871 h 8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871">
                <a:moveTo>
                  <a:pt x="0" y="773"/>
                </a:moveTo>
                <a:lnTo>
                  <a:pt x="0" y="773"/>
                </a:lnTo>
                <a:lnTo>
                  <a:pt x="43" y="586"/>
                </a:lnTo>
                <a:lnTo>
                  <a:pt x="65" y="536"/>
                </a:lnTo>
                <a:lnTo>
                  <a:pt x="45" y="513"/>
                </a:lnTo>
                <a:lnTo>
                  <a:pt x="50" y="491"/>
                </a:lnTo>
                <a:lnTo>
                  <a:pt x="84" y="460"/>
                </a:lnTo>
                <a:lnTo>
                  <a:pt x="112" y="416"/>
                </a:lnTo>
                <a:lnTo>
                  <a:pt x="136" y="377"/>
                </a:lnTo>
                <a:lnTo>
                  <a:pt x="118" y="349"/>
                </a:lnTo>
                <a:lnTo>
                  <a:pt x="110" y="330"/>
                </a:lnTo>
                <a:lnTo>
                  <a:pt x="112" y="281"/>
                </a:lnTo>
                <a:lnTo>
                  <a:pt x="179" y="0"/>
                </a:lnTo>
                <a:lnTo>
                  <a:pt x="251" y="16"/>
                </a:lnTo>
                <a:lnTo>
                  <a:pt x="227" y="126"/>
                </a:lnTo>
                <a:lnTo>
                  <a:pt x="243" y="164"/>
                </a:lnTo>
                <a:lnTo>
                  <a:pt x="244" y="189"/>
                </a:lnTo>
                <a:lnTo>
                  <a:pt x="235" y="193"/>
                </a:lnTo>
                <a:lnTo>
                  <a:pt x="263" y="220"/>
                </a:lnTo>
                <a:lnTo>
                  <a:pt x="292" y="289"/>
                </a:lnTo>
                <a:lnTo>
                  <a:pt x="302" y="286"/>
                </a:lnTo>
                <a:lnTo>
                  <a:pt x="303" y="297"/>
                </a:lnTo>
                <a:lnTo>
                  <a:pt x="316" y="300"/>
                </a:lnTo>
                <a:lnTo>
                  <a:pt x="327" y="303"/>
                </a:lnTo>
                <a:lnTo>
                  <a:pt x="302" y="352"/>
                </a:lnTo>
                <a:lnTo>
                  <a:pt x="305" y="387"/>
                </a:lnTo>
                <a:lnTo>
                  <a:pt x="285" y="420"/>
                </a:lnTo>
                <a:lnTo>
                  <a:pt x="299" y="434"/>
                </a:lnTo>
                <a:lnTo>
                  <a:pt x="335" y="413"/>
                </a:lnTo>
                <a:lnTo>
                  <a:pt x="363" y="524"/>
                </a:lnTo>
                <a:lnTo>
                  <a:pt x="379" y="529"/>
                </a:lnTo>
                <a:lnTo>
                  <a:pt x="382" y="564"/>
                </a:lnTo>
                <a:lnTo>
                  <a:pt x="396" y="577"/>
                </a:lnTo>
                <a:lnTo>
                  <a:pt x="408" y="565"/>
                </a:lnTo>
                <a:lnTo>
                  <a:pt x="431" y="576"/>
                </a:lnTo>
                <a:lnTo>
                  <a:pt x="446" y="564"/>
                </a:lnTo>
                <a:lnTo>
                  <a:pt x="496" y="575"/>
                </a:lnTo>
                <a:lnTo>
                  <a:pt x="508" y="576"/>
                </a:lnTo>
                <a:lnTo>
                  <a:pt x="518" y="554"/>
                </a:lnTo>
                <a:lnTo>
                  <a:pt x="539" y="590"/>
                </a:lnTo>
                <a:lnTo>
                  <a:pt x="493" y="870"/>
                </a:lnTo>
                <a:lnTo>
                  <a:pt x="245" y="826"/>
                </a:lnTo>
                <a:lnTo>
                  <a:pt x="0" y="773"/>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82" name="Freeform 68" descr="This is the state of Montana on a map of the United States.  The map depicts States with Smoke-Free Air Laws effective September 30, 2014.&#10;&#10;" title="States with Smoke-Free Air Laws"/>
          <p:cNvSpPr>
            <a:spLocks/>
          </p:cNvSpPr>
          <p:nvPr/>
        </p:nvSpPr>
        <p:spPr bwMode="auto">
          <a:xfrm>
            <a:off x="2193925" y="1479550"/>
            <a:ext cx="1287463" cy="849312"/>
          </a:xfrm>
          <a:custGeom>
            <a:avLst/>
            <a:gdLst>
              <a:gd name="T0" fmla="*/ 0 w 923"/>
              <a:gd name="T1" fmla="*/ 2147483647 h 588"/>
              <a:gd name="T2" fmla="*/ 0 w 923"/>
              <a:gd name="T3" fmla="*/ 2147483647 h 588"/>
              <a:gd name="T4" fmla="*/ 2147483647 w 923"/>
              <a:gd name="T5" fmla="*/ 2147483647 h 588"/>
              <a:gd name="T6" fmla="*/ 2147483647 w 923"/>
              <a:gd name="T7" fmla="*/ 2147483647 h 588"/>
              <a:gd name="T8" fmla="*/ 2147483647 w 923"/>
              <a:gd name="T9" fmla="*/ 2147483647 h 588"/>
              <a:gd name="T10" fmla="*/ 2147483647 w 923"/>
              <a:gd name="T11" fmla="*/ 2147483647 h 588"/>
              <a:gd name="T12" fmla="*/ 2147483647 w 923"/>
              <a:gd name="T13" fmla="*/ 2147483647 h 588"/>
              <a:gd name="T14" fmla="*/ 2147483647 w 923"/>
              <a:gd name="T15" fmla="*/ 2147483647 h 588"/>
              <a:gd name="T16" fmla="*/ 2147483647 w 923"/>
              <a:gd name="T17" fmla="*/ 2147483647 h 588"/>
              <a:gd name="T18" fmla="*/ 2147483647 w 923"/>
              <a:gd name="T19" fmla="*/ 2147483647 h 588"/>
              <a:gd name="T20" fmla="*/ 2147483647 w 923"/>
              <a:gd name="T21" fmla="*/ 2147483647 h 588"/>
              <a:gd name="T22" fmla="*/ 2147483647 w 923"/>
              <a:gd name="T23" fmla="*/ 2147483647 h 588"/>
              <a:gd name="T24" fmla="*/ 2147483647 w 923"/>
              <a:gd name="T25" fmla="*/ 2147483647 h 588"/>
              <a:gd name="T26" fmla="*/ 2147483647 w 923"/>
              <a:gd name="T27" fmla="*/ 2147483647 h 588"/>
              <a:gd name="T28" fmla="*/ 2147483647 w 923"/>
              <a:gd name="T29" fmla="*/ 2147483647 h 588"/>
              <a:gd name="T30" fmla="*/ 2147483647 w 923"/>
              <a:gd name="T31" fmla="*/ 2147483647 h 588"/>
              <a:gd name="T32" fmla="*/ 2147483647 w 923"/>
              <a:gd name="T33" fmla="*/ 2147483647 h 588"/>
              <a:gd name="T34" fmla="*/ 2147483647 w 923"/>
              <a:gd name="T35" fmla="*/ 2147483647 h 588"/>
              <a:gd name="T36" fmla="*/ 2147483647 w 923"/>
              <a:gd name="T37" fmla="*/ 2147483647 h 588"/>
              <a:gd name="T38" fmla="*/ 2147483647 w 923"/>
              <a:gd name="T39" fmla="*/ 2147483647 h 588"/>
              <a:gd name="T40" fmla="*/ 2147483647 w 923"/>
              <a:gd name="T41" fmla="*/ 2147483647 h 588"/>
              <a:gd name="T42" fmla="*/ 2147483647 w 923"/>
              <a:gd name="T43" fmla="*/ 2147483647 h 588"/>
              <a:gd name="T44" fmla="*/ 2147483647 w 923"/>
              <a:gd name="T45" fmla="*/ 2147483647 h 588"/>
              <a:gd name="T46" fmla="*/ 2147483647 w 923"/>
              <a:gd name="T47" fmla="*/ 2147483647 h 588"/>
              <a:gd name="T48" fmla="*/ 2147483647 w 923"/>
              <a:gd name="T49" fmla="*/ 2147483647 h 588"/>
              <a:gd name="T50" fmla="*/ 2147483647 w 923"/>
              <a:gd name="T51" fmla="*/ 2147483647 h 588"/>
              <a:gd name="T52" fmla="*/ 2147483647 w 923"/>
              <a:gd name="T53" fmla="*/ 2147483647 h 588"/>
              <a:gd name="T54" fmla="*/ 2147483647 w 923"/>
              <a:gd name="T55" fmla="*/ 2147483647 h 588"/>
              <a:gd name="T56" fmla="*/ 2147483647 w 923"/>
              <a:gd name="T57" fmla="*/ 2147483647 h 588"/>
              <a:gd name="T58" fmla="*/ 2147483647 w 923"/>
              <a:gd name="T59" fmla="*/ 2147483647 h 588"/>
              <a:gd name="T60" fmla="*/ 2147483647 w 923"/>
              <a:gd name="T61" fmla="*/ 2147483647 h 588"/>
              <a:gd name="T62" fmla="*/ 2147483647 w 923"/>
              <a:gd name="T63" fmla="*/ 2147483647 h 588"/>
              <a:gd name="T64" fmla="*/ 2147483647 w 923"/>
              <a:gd name="T65" fmla="*/ 2147483647 h 588"/>
              <a:gd name="T66" fmla="*/ 2147483647 w 923"/>
              <a:gd name="T67" fmla="*/ 2147483647 h 588"/>
              <a:gd name="T68" fmla="*/ 2147483647 w 923"/>
              <a:gd name="T69" fmla="*/ 0 h 588"/>
              <a:gd name="T70" fmla="*/ 0 w 923"/>
              <a:gd name="T71" fmla="*/ 2147483647 h 588"/>
              <a:gd name="T72" fmla="*/ 0 w 923"/>
              <a:gd name="T73" fmla="*/ 2147483647 h 5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23"/>
              <a:gd name="T112" fmla="*/ 0 h 588"/>
              <a:gd name="T113" fmla="*/ 923 w 923"/>
              <a:gd name="T114" fmla="*/ 588 h 5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23" h="588">
                <a:moveTo>
                  <a:pt x="0" y="110"/>
                </a:moveTo>
                <a:lnTo>
                  <a:pt x="0" y="110"/>
                </a:lnTo>
                <a:lnTo>
                  <a:pt x="16" y="148"/>
                </a:lnTo>
                <a:lnTo>
                  <a:pt x="17" y="173"/>
                </a:lnTo>
                <a:lnTo>
                  <a:pt x="8" y="177"/>
                </a:lnTo>
                <a:lnTo>
                  <a:pt x="36" y="204"/>
                </a:lnTo>
                <a:lnTo>
                  <a:pt x="65" y="273"/>
                </a:lnTo>
                <a:lnTo>
                  <a:pt x="75" y="270"/>
                </a:lnTo>
                <a:lnTo>
                  <a:pt x="76" y="281"/>
                </a:lnTo>
                <a:lnTo>
                  <a:pt x="89" y="284"/>
                </a:lnTo>
                <a:lnTo>
                  <a:pt x="100" y="287"/>
                </a:lnTo>
                <a:lnTo>
                  <a:pt x="75" y="336"/>
                </a:lnTo>
                <a:lnTo>
                  <a:pt x="78" y="371"/>
                </a:lnTo>
                <a:lnTo>
                  <a:pt x="58" y="404"/>
                </a:lnTo>
                <a:lnTo>
                  <a:pt x="72" y="418"/>
                </a:lnTo>
                <a:lnTo>
                  <a:pt x="108" y="397"/>
                </a:lnTo>
                <a:lnTo>
                  <a:pt x="136" y="508"/>
                </a:lnTo>
                <a:lnTo>
                  <a:pt x="152" y="513"/>
                </a:lnTo>
                <a:lnTo>
                  <a:pt x="155" y="548"/>
                </a:lnTo>
                <a:lnTo>
                  <a:pt x="169" y="561"/>
                </a:lnTo>
                <a:lnTo>
                  <a:pt x="181" y="549"/>
                </a:lnTo>
                <a:lnTo>
                  <a:pt x="204" y="560"/>
                </a:lnTo>
                <a:lnTo>
                  <a:pt x="219" y="548"/>
                </a:lnTo>
                <a:lnTo>
                  <a:pt x="269" y="559"/>
                </a:lnTo>
                <a:lnTo>
                  <a:pt x="281" y="560"/>
                </a:lnTo>
                <a:lnTo>
                  <a:pt x="291" y="538"/>
                </a:lnTo>
                <a:lnTo>
                  <a:pt x="312" y="574"/>
                </a:lnTo>
                <a:lnTo>
                  <a:pt x="323" y="517"/>
                </a:lnTo>
                <a:lnTo>
                  <a:pt x="572" y="555"/>
                </a:lnTo>
                <a:lnTo>
                  <a:pt x="882" y="587"/>
                </a:lnTo>
                <a:lnTo>
                  <a:pt x="891" y="481"/>
                </a:lnTo>
                <a:lnTo>
                  <a:pt x="922" y="137"/>
                </a:lnTo>
                <a:lnTo>
                  <a:pt x="514" y="89"/>
                </a:lnTo>
                <a:lnTo>
                  <a:pt x="310" y="55"/>
                </a:lnTo>
                <a:lnTo>
                  <a:pt x="24" y="0"/>
                </a:lnTo>
                <a:lnTo>
                  <a:pt x="0" y="110"/>
                </a:lnTo>
              </a:path>
            </a:pathLst>
          </a:custGeom>
          <a:solidFill>
            <a:srgbClr val="2BAB2B"/>
          </a:solidFill>
          <a:ln w="6350">
            <a:solidFill>
              <a:schemeClr val="accent6">
                <a:lumMod val="50000"/>
              </a:schemeClr>
            </a:solidFill>
            <a:round/>
            <a:headEnd/>
            <a:tailEnd/>
          </a:ln>
        </p:spPr>
        <p:txBody>
          <a:bodyPr lIns="0" tIns="0" rIns="0" bIns="0"/>
          <a:lstStyle/>
          <a:p>
            <a:pPr>
              <a:defRPr/>
            </a:pPr>
            <a:endParaRPr lang="en-US" dirty="0"/>
          </a:p>
        </p:txBody>
      </p:sp>
      <p:grpSp>
        <p:nvGrpSpPr>
          <p:cNvPr id="9" name="Group 69" descr="Hawaiian Islands" title="Hawaii"/>
          <p:cNvGrpSpPr>
            <a:grpSpLocks/>
          </p:cNvGrpSpPr>
          <p:nvPr/>
        </p:nvGrpSpPr>
        <p:grpSpPr bwMode="auto">
          <a:xfrm>
            <a:off x="2601913" y="4921250"/>
            <a:ext cx="911225" cy="666750"/>
            <a:chOff x="1847" y="3560"/>
            <a:chExt cx="528" cy="370"/>
          </a:xfrm>
          <a:solidFill>
            <a:srgbClr val="002600"/>
          </a:solidFill>
        </p:grpSpPr>
        <p:sp>
          <p:nvSpPr>
            <p:cNvPr id="14469" name="Freeform 70"/>
            <p:cNvSpPr>
              <a:spLocks/>
            </p:cNvSpPr>
            <p:nvPr/>
          </p:nvSpPr>
          <p:spPr bwMode="auto">
            <a:xfrm>
              <a:off x="1847" y="3560"/>
              <a:ext cx="54" cy="44"/>
            </a:xfrm>
            <a:custGeom>
              <a:avLst/>
              <a:gdLst>
                <a:gd name="T0" fmla="*/ 0 w 54"/>
                <a:gd name="T1" fmla="*/ 26 h 44"/>
                <a:gd name="T2" fmla="*/ 0 w 54"/>
                <a:gd name="T3" fmla="*/ 26 h 44"/>
                <a:gd name="T4" fmla="*/ 19 w 54"/>
                <a:gd name="T5" fmla="*/ 43 h 44"/>
                <a:gd name="T6" fmla="*/ 31 w 54"/>
                <a:gd name="T7" fmla="*/ 42 h 44"/>
                <a:gd name="T8" fmla="*/ 47 w 54"/>
                <a:gd name="T9" fmla="*/ 32 h 44"/>
                <a:gd name="T10" fmla="*/ 53 w 54"/>
                <a:gd name="T11" fmla="*/ 9 h 44"/>
                <a:gd name="T12" fmla="*/ 41 w 54"/>
                <a:gd name="T13" fmla="*/ 0 h 44"/>
                <a:gd name="T14" fmla="*/ 26 w 54"/>
                <a:gd name="T15" fmla="*/ 2 h 44"/>
                <a:gd name="T16" fmla="*/ 0 w 54"/>
                <a:gd name="T17" fmla="*/ 26 h 44"/>
                <a:gd name="T18" fmla="*/ 0 w 54"/>
                <a:gd name="T19" fmla="*/ 26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4"/>
                <a:gd name="T31" fmla="*/ 0 h 44"/>
                <a:gd name="T32" fmla="*/ 54 w 5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4" h="44">
                  <a:moveTo>
                    <a:pt x="0" y="26"/>
                  </a:moveTo>
                  <a:lnTo>
                    <a:pt x="0" y="26"/>
                  </a:lnTo>
                  <a:lnTo>
                    <a:pt x="19" y="43"/>
                  </a:lnTo>
                  <a:lnTo>
                    <a:pt x="31" y="42"/>
                  </a:lnTo>
                  <a:lnTo>
                    <a:pt x="47" y="32"/>
                  </a:lnTo>
                  <a:lnTo>
                    <a:pt x="53" y="9"/>
                  </a:lnTo>
                  <a:lnTo>
                    <a:pt x="41" y="0"/>
                  </a:lnTo>
                  <a:lnTo>
                    <a:pt x="26" y="2"/>
                  </a:lnTo>
                  <a:lnTo>
                    <a:pt x="0" y="26"/>
                  </a:lnTo>
                </a:path>
              </a:pathLst>
            </a:custGeom>
            <a:grpFill/>
            <a:ln w="6350">
              <a:solidFill>
                <a:srgbClr val="585858"/>
              </a:solidFill>
              <a:round/>
              <a:headEnd/>
              <a:tailEnd/>
            </a:ln>
          </p:spPr>
          <p:txBody>
            <a:bodyPr lIns="0" tIns="0" rIns="0" bIns="0"/>
            <a:lstStyle/>
            <a:p>
              <a:pPr>
                <a:defRPr/>
              </a:pPr>
              <a:endParaRPr lang="en-US" dirty="0"/>
            </a:p>
          </p:txBody>
        </p:sp>
        <p:sp>
          <p:nvSpPr>
            <p:cNvPr id="14470" name="Freeform 71"/>
            <p:cNvSpPr>
              <a:spLocks/>
            </p:cNvSpPr>
            <p:nvPr/>
          </p:nvSpPr>
          <p:spPr bwMode="auto">
            <a:xfrm>
              <a:off x="2008" y="3622"/>
              <a:ext cx="63" cy="54"/>
            </a:xfrm>
            <a:custGeom>
              <a:avLst/>
              <a:gdLst>
                <a:gd name="T0" fmla="*/ 0 w 63"/>
                <a:gd name="T1" fmla="*/ 13 h 54"/>
                <a:gd name="T2" fmla="*/ 0 w 63"/>
                <a:gd name="T3" fmla="*/ 13 h 54"/>
                <a:gd name="T4" fmla="*/ 15 w 63"/>
                <a:gd name="T5" fmla="*/ 44 h 54"/>
                <a:gd name="T6" fmla="*/ 28 w 63"/>
                <a:gd name="T7" fmla="*/ 43 h 54"/>
                <a:gd name="T8" fmla="*/ 30 w 63"/>
                <a:gd name="T9" fmla="*/ 35 h 54"/>
                <a:gd name="T10" fmla="*/ 47 w 63"/>
                <a:gd name="T11" fmla="*/ 53 h 54"/>
                <a:gd name="T12" fmla="*/ 62 w 63"/>
                <a:gd name="T13" fmla="*/ 50 h 54"/>
                <a:gd name="T14" fmla="*/ 59 w 63"/>
                <a:gd name="T15" fmla="*/ 32 h 54"/>
                <a:gd name="T16" fmla="*/ 45 w 63"/>
                <a:gd name="T17" fmla="*/ 27 h 54"/>
                <a:gd name="T18" fmla="*/ 33 w 63"/>
                <a:gd name="T19" fmla="*/ 0 h 54"/>
                <a:gd name="T20" fmla="*/ 0 w 63"/>
                <a:gd name="T21" fmla="*/ 13 h 54"/>
                <a:gd name="T22" fmla="*/ 0 w 63"/>
                <a:gd name="T23" fmla="*/ 13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54"/>
                <a:gd name="T38" fmla="*/ 63 w 63"/>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54">
                  <a:moveTo>
                    <a:pt x="0" y="13"/>
                  </a:moveTo>
                  <a:lnTo>
                    <a:pt x="0" y="13"/>
                  </a:lnTo>
                  <a:lnTo>
                    <a:pt x="15" y="44"/>
                  </a:lnTo>
                  <a:lnTo>
                    <a:pt x="28" y="43"/>
                  </a:lnTo>
                  <a:lnTo>
                    <a:pt x="30" y="35"/>
                  </a:lnTo>
                  <a:lnTo>
                    <a:pt x="47" y="53"/>
                  </a:lnTo>
                  <a:lnTo>
                    <a:pt x="62" y="50"/>
                  </a:lnTo>
                  <a:lnTo>
                    <a:pt x="59" y="32"/>
                  </a:lnTo>
                  <a:lnTo>
                    <a:pt x="45" y="27"/>
                  </a:lnTo>
                  <a:lnTo>
                    <a:pt x="33" y="0"/>
                  </a:lnTo>
                  <a:lnTo>
                    <a:pt x="0" y="13"/>
                  </a:lnTo>
                </a:path>
              </a:pathLst>
            </a:custGeom>
            <a:grpFill/>
            <a:ln w="6350">
              <a:solidFill>
                <a:srgbClr val="585858"/>
              </a:solidFill>
              <a:round/>
              <a:headEnd/>
              <a:tailEnd/>
            </a:ln>
          </p:spPr>
          <p:txBody>
            <a:bodyPr lIns="0" tIns="0" rIns="0" bIns="0"/>
            <a:lstStyle/>
            <a:p>
              <a:pPr>
                <a:defRPr/>
              </a:pPr>
              <a:endParaRPr lang="en-US" dirty="0"/>
            </a:p>
          </p:txBody>
        </p:sp>
        <p:sp>
          <p:nvSpPr>
            <p:cNvPr id="14471" name="Freeform 72"/>
            <p:cNvSpPr>
              <a:spLocks/>
            </p:cNvSpPr>
            <p:nvPr/>
          </p:nvSpPr>
          <p:spPr bwMode="auto">
            <a:xfrm>
              <a:off x="2107" y="3677"/>
              <a:ext cx="64" cy="18"/>
            </a:xfrm>
            <a:custGeom>
              <a:avLst/>
              <a:gdLst>
                <a:gd name="T0" fmla="*/ 0 w 64"/>
                <a:gd name="T1" fmla="*/ 13 h 18"/>
                <a:gd name="T2" fmla="*/ 0 w 64"/>
                <a:gd name="T3" fmla="*/ 13 h 18"/>
                <a:gd name="T4" fmla="*/ 7 w 64"/>
                <a:gd name="T5" fmla="*/ 0 h 18"/>
                <a:gd name="T6" fmla="*/ 63 w 64"/>
                <a:gd name="T7" fmla="*/ 5 h 18"/>
                <a:gd name="T8" fmla="*/ 52 w 64"/>
                <a:gd name="T9" fmla="*/ 17 h 18"/>
                <a:gd name="T10" fmla="*/ 0 w 64"/>
                <a:gd name="T11" fmla="*/ 13 h 18"/>
                <a:gd name="T12" fmla="*/ 0 w 64"/>
                <a:gd name="T13" fmla="*/ 13 h 18"/>
                <a:gd name="T14" fmla="*/ 0 60000 65536"/>
                <a:gd name="T15" fmla="*/ 0 60000 65536"/>
                <a:gd name="T16" fmla="*/ 0 60000 65536"/>
                <a:gd name="T17" fmla="*/ 0 60000 65536"/>
                <a:gd name="T18" fmla="*/ 0 60000 65536"/>
                <a:gd name="T19" fmla="*/ 0 60000 65536"/>
                <a:gd name="T20" fmla="*/ 0 60000 65536"/>
                <a:gd name="T21" fmla="*/ 0 w 64"/>
                <a:gd name="T22" fmla="*/ 0 h 18"/>
                <a:gd name="T23" fmla="*/ 64 w 64"/>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4" h="18">
                  <a:moveTo>
                    <a:pt x="0" y="13"/>
                  </a:moveTo>
                  <a:lnTo>
                    <a:pt x="0" y="13"/>
                  </a:lnTo>
                  <a:lnTo>
                    <a:pt x="7" y="0"/>
                  </a:lnTo>
                  <a:lnTo>
                    <a:pt x="63" y="5"/>
                  </a:lnTo>
                  <a:lnTo>
                    <a:pt x="52" y="17"/>
                  </a:lnTo>
                  <a:lnTo>
                    <a:pt x="0" y="13"/>
                  </a:lnTo>
                </a:path>
              </a:pathLst>
            </a:custGeom>
            <a:grpFill/>
            <a:ln w="6350">
              <a:solidFill>
                <a:srgbClr val="585858"/>
              </a:solidFill>
              <a:round/>
              <a:headEnd/>
              <a:tailEnd/>
            </a:ln>
          </p:spPr>
          <p:txBody>
            <a:bodyPr lIns="0" tIns="0" rIns="0" bIns="0"/>
            <a:lstStyle/>
            <a:p>
              <a:pPr>
                <a:defRPr/>
              </a:pPr>
              <a:endParaRPr lang="en-US" dirty="0"/>
            </a:p>
          </p:txBody>
        </p:sp>
        <p:sp>
          <p:nvSpPr>
            <p:cNvPr id="14472" name="Freeform 73"/>
            <p:cNvSpPr>
              <a:spLocks/>
            </p:cNvSpPr>
            <p:nvPr/>
          </p:nvSpPr>
          <p:spPr bwMode="auto">
            <a:xfrm>
              <a:off x="2136" y="3712"/>
              <a:ext cx="26" cy="20"/>
            </a:xfrm>
            <a:custGeom>
              <a:avLst/>
              <a:gdLst>
                <a:gd name="T0" fmla="*/ 0 w 26"/>
                <a:gd name="T1" fmla="*/ 0 h 20"/>
                <a:gd name="T2" fmla="*/ 0 w 26"/>
                <a:gd name="T3" fmla="*/ 0 h 20"/>
                <a:gd name="T4" fmla="*/ 8 w 26"/>
                <a:gd name="T5" fmla="*/ 19 h 20"/>
                <a:gd name="T6" fmla="*/ 25 w 26"/>
                <a:gd name="T7" fmla="*/ 11 h 20"/>
                <a:gd name="T8" fmla="*/ 16 w 26"/>
                <a:gd name="T9" fmla="*/ 0 h 20"/>
                <a:gd name="T10" fmla="*/ 0 w 26"/>
                <a:gd name="T11" fmla="*/ 0 h 20"/>
                <a:gd name="T12" fmla="*/ 0 w 26"/>
                <a:gd name="T13" fmla="*/ 0 h 20"/>
                <a:gd name="T14" fmla="*/ 0 60000 65536"/>
                <a:gd name="T15" fmla="*/ 0 60000 65536"/>
                <a:gd name="T16" fmla="*/ 0 60000 65536"/>
                <a:gd name="T17" fmla="*/ 0 60000 65536"/>
                <a:gd name="T18" fmla="*/ 0 60000 65536"/>
                <a:gd name="T19" fmla="*/ 0 60000 65536"/>
                <a:gd name="T20" fmla="*/ 0 60000 65536"/>
                <a:gd name="T21" fmla="*/ 0 w 26"/>
                <a:gd name="T22" fmla="*/ 0 h 20"/>
                <a:gd name="T23" fmla="*/ 26 w 26"/>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0">
                  <a:moveTo>
                    <a:pt x="0" y="0"/>
                  </a:moveTo>
                  <a:lnTo>
                    <a:pt x="0" y="0"/>
                  </a:lnTo>
                  <a:lnTo>
                    <a:pt x="8" y="19"/>
                  </a:lnTo>
                  <a:lnTo>
                    <a:pt x="25" y="11"/>
                  </a:lnTo>
                  <a:lnTo>
                    <a:pt x="16" y="0"/>
                  </a:lnTo>
                  <a:lnTo>
                    <a:pt x="0" y="0"/>
                  </a:lnTo>
                </a:path>
              </a:pathLst>
            </a:custGeom>
            <a:grpFill/>
            <a:ln w="6350">
              <a:solidFill>
                <a:srgbClr val="585858"/>
              </a:solidFill>
              <a:round/>
              <a:headEnd/>
              <a:tailEnd/>
            </a:ln>
          </p:spPr>
          <p:txBody>
            <a:bodyPr lIns="0" tIns="0" rIns="0" bIns="0"/>
            <a:lstStyle/>
            <a:p>
              <a:pPr>
                <a:defRPr/>
              </a:pPr>
              <a:endParaRPr lang="en-US" dirty="0"/>
            </a:p>
          </p:txBody>
        </p:sp>
        <p:sp>
          <p:nvSpPr>
            <p:cNvPr id="14473" name="Freeform 74"/>
            <p:cNvSpPr>
              <a:spLocks/>
            </p:cNvSpPr>
            <p:nvPr/>
          </p:nvSpPr>
          <p:spPr bwMode="auto">
            <a:xfrm>
              <a:off x="2173" y="3696"/>
              <a:ext cx="80" cy="48"/>
            </a:xfrm>
            <a:custGeom>
              <a:avLst/>
              <a:gdLst>
                <a:gd name="T0" fmla="*/ 0 w 80"/>
                <a:gd name="T1" fmla="*/ 13 h 48"/>
                <a:gd name="T2" fmla="*/ 0 w 80"/>
                <a:gd name="T3" fmla="*/ 13 h 48"/>
                <a:gd name="T4" fmla="*/ 9 w 80"/>
                <a:gd name="T5" fmla="*/ 0 h 48"/>
                <a:gd name="T6" fmla="*/ 21 w 80"/>
                <a:gd name="T7" fmla="*/ 13 h 48"/>
                <a:gd name="T8" fmla="*/ 47 w 80"/>
                <a:gd name="T9" fmla="*/ 10 h 48"/>
                <a:gd name="T10" fmla="*/ 79 w 80"/>
                <a:gd name="T11" fmla="*/ 31 h 48"/>
                <a:gd name="T12" fmla="*/ 66 w 80"/>
                <a:gd name="T13" fmla="*/ 40 h 48"/>
                <a:gd name="T14" fmla="*/ 31 w 80"/>
                <a:gd name="T15" fmla="*/ 47 h 48"/>
                <a:gd name="T16" fmla="*/ 24 w 80"/>
                <a:gd name="T17" fmla="*/ 26 h 48"/>
                <a:gd name="T18" fmla="*/ 9 w 80"/>
                <a:gd name="T19" fmla="*/ 26 h 48"/>
                <a:gd name="T20" fmla="*/ 0 w 80"/>
                <a:gd name="T21" fmla="*/ 13 h 48"/>
                <a:gd name="T22" fmla="*/ 0 w 80"/>
                <a:gd name="T23" fmla="*/ 13 h 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0"/>
                <a:gd name="T37" fmla="*/ 0 h 48"/>
                <a:gd name="T38" fmla="*/ 80 w 80"/>
                <a:gd name="T39" fmla="*/ 48 h 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0" h="48">
                  <a:moveTo>
                    <a:pt x="0" y="13"/>
                  </a:moveTo>
                  <a:lnTo>
                    <a:pt x="0" y="13"/>
                  </a:lnTo>
                  <a:lnTo>
                    <a:pt x="9" y="0"/>
                  </a:lnTo>
                  <a:lnTo>
                    <a:pt x="21" y="13"/>
                  </a:lnTo>
                  <a:lnTo>
                    <a:pt x="47" y="10"/>
                  </a:lnTo>
                  <a:lnTo>
                    <a:pt x="79" y="31"/>
                  </a:lnTo>
                  <a:lnTo>
                    <a:pt x="66" y="40"/>
                  </a:lnTo>
                  <a:lnTo>
                    <a:pt x="31" y="47"/>
                  </a:lnTo>
                  <a:lnTo>
                    <a:pt x="24" y="26"/>
                  </a:lnTo>
                  <a:lnTo>
                    <a:pt x="9" y="26"/>
                  </a:lnTo>
                  <a:lnTo>
                    <a:pt x="0" y="13"/>
                  </a:lnTo>
                </a:path>
              </a:pathLst>
            </a:custGeom>
            <a:grpFill/>
            <a:ln w="6350">
              <a:solidFill>
                <a:srgbClr val="585858"/>
              </a:solidFill>
              <a:round/>
              <a:headEnd/>
              <a:tailEnd/>
            </a:ln>
          </p:spPr>
          <p:txBody>
            <a:bodyPr lIns="0" tIns="0" rIns="0" bIns="0"/>
            <a:lstStyle/>
            <a:p>
              <a:pPr>
                <a:defRPr/>
              </a:pPr>
              <a:endParaRPr lang="en-US" dirty="0"/>
            </a:p>
          </p:txBody>
        </p:sp>
        <p:sp>
          <p:nvSpPr>
            <p:cNvPr id="14474" name="Freeform 75"/>
            <p:cNvSpPr>
              <a:spLocks/>
            </p:cNvSpPr>
            <p:nvPr/>
          </p:nvSpPr>
          <p:spPr bwMode="auto">
            <a:xfrm>
              <a:off x="2242" y="3782"/>
              <a:ext cx="133" cy="148"/>
            </a:xfrm>
            <a:custGeom>
              <a:avLst/>
              <a:gdLst>
                <a:gd name="T0" fmla="*/ 0 w 133"/>
                <a:gd name="T1" fmla="*/ 58 h 148"/>
                <a:gd name="T2" fmla="*/ 0 w 133"/>
                <a:gd name="T3" fmla="*/ 58 h 148"/>
                <a:gd name="T4" fmla="*/ 18 w 133"/>
                <a:gd name="T5" fmla="*/ 99 h 148"/>
                <a:gd name="T6" fmla="*/ 16 w 133"/>
                <a:gd name="T7" fmla="*/ 133 h 148"/>
                <a:gd name="T8" fmla="*/ 43 w 133"/>
                <a:gd name="T9" fmla="*/ 147 h 148"/>
                <a:gd name="T10" fmla="*/ 59 w 133"/>
                <a:gd name="T11" fmla="*/ 123 h 148"/>
                <a:gd name="T12" fmla="*/ 115 w 133"/>
                <a:gd name="T13" fmla="*/ 101 h 148"/>
                <a:gd name="T14" fmla="*/ 132 w 133"/>
                <a:gd name="T15" fmla="*/ 82 h 148"/>
                <a:gd name="T16" fmla="*/ 87 w 133"/>
                <a:gd name="T17" fmla="*/ 29 h 148"/>
                <a:gd name="T18" fmla="*/ 22 w 133"/>
                <a:gd name="T19" fmla="*/ 0 h 148"/>
                <a:gd name="T20" fmla="*/ 16 w 133"/>
                <a:gd name="T21" fmla="*/ 8 h 148"/>
                <a:gd name="T22" fmla="*/ 24 w 133"/>
                <a:gd name="T23" fmla="*/ 30 h 148"/>
                <a:gd name="T24" fmla="*/ 0 w 133"/>
                <a:gd name="T25" fmla="*/ 58 h 148"/>
                <a:gd name="T26" fmla="*/ 0 w 133"/>
                <a:gd name="T27" fmla="*/ 58 h 1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33"/>
                <a:gd name="T43" fmla="*/ 0 h 148"/>
                <a:gd name="T44" fmla="*/ 133 w 133"/>
                <a:gd name="T45" fmla="*/ 148 h 1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33" h="148">
                  <a:moveTo>
                    <a:pt x="0" y="58"/>
                  </a:moveTo>
                  <a:lnTo>
                    <a:pt x="0" y="58"/>
                  </a:lnTo>
                  <a:lnTo>
                    <a:pt x="18" y="99"/>
                  </a:lnTo>
                  <a:lnTo>
                    <a:pt x="16" y="133"/>
                  </a:lnTo>
                  <a:lnTo>
                    <a:pt x="43" y="147"/>
                  </a:lnTo>
                  <a:lnTo>
                    <a:pt x="59" y="123"/>
                  </a:lnTo>
                  <a:lnTo>
                    <a:pt x="115" y="101"/>
                  </a:lnTo>
                  <a:lnTo>
                    <a:pt x="132" y="82"/>
                  </a:lnTo>
                  <a:lnTo>
                    <a:pt x="87" y="29"/>
                  </a:lnTo>
                  <a:lnTo>
                    <a:pt x="22" y="0"/>
                  </a:lnTo>
                  <a:lnTo>
                    <a:pt x="16" y="8"/>
                  </a:lnTo>
                  <a:lnTo>
                    <a:pt x="24" y="30"/>
                  </a:lnTo>
                  <a:lnTo>
                    <a:pt x="0" y="58"/>
                  </a:lnTo>
                </a:path>
              </a:pathLst>
            </a:custGeom>
            <a:grpFill/>
            <a:ln w="6350">
              <a:solidFill>
                <a:srgbClr val="585858"/>
              </a:solidFill>
              <a:round/>
              <a:headEnd/>
              <a:tailEnd/>
            </a:ln>
          </p:spPr>
          <p:txBody>
            <a:bodyPr lIns="0" tIns="0" rIns="0" bIns="0"/>
            <a:lstStyle/>
            <a:p>
              <a:pPr>
                <a:defRPr/>
              </a:pPr>
              <a:endParaRPr lang="en-US" dirty="0"/>
            </a:p>
          </p:txBody>
        </p:sp>
      </p:grpSp>
      <p:sp>
        <p:nvSpPr>
          <p:cNvPr id="14384" name="Freeform 76" descr="This is the state of Indiana on a map of the United States.  The  map depicts States with Smoke-Free Air Laws effective September 30, 2014." title="States with Smoke-Free Air Laws"/>
          <p:cNvSpPr>
            <a:spLocks/>
          </p:cNvSpPr>
          <p:nvPr/>
        </p:nvSpPr>
        <p:spPr bwMode="auto">
          <a:xfrm>
            <a:off x="5299075" y="2827337"/>
            <a:ext cx="387350" cy="700088"/>
          </a:xfrm>
          <a:custGeom>
            <a:avLst/>
            <a:gdLst>
              <a:gd name="T0" fmla="*/ 0 w 281"/>
              <a:gd name="T1" fmla="*/ 2147483647 h 483"/>
              <a:gd name="T2" fmla="*/ 0 w 281"/>
              <a:gd name="T3" fmla="*/ 2147483647 h 483"/>
              <a:gd name="T4" fmla="*/ 2147483647 w 281"/>
              <a:gd name="T5" fmla="*/ 2147483647 h 483"/>
              <a:gd name="T6" fmla="*/ 2147483647 w 281"/>
              <a:gd name="T7" fmla="*/ 2147483647 h 483"/>
              <a:gd name="T8" fmla="*/ 2147483647 w 281"/>
              <a:gd name="T9" fmla="*/ 2147483647 h 483"/>
              <a:gd name="T10" fmla="*/ 2147483647 w 281"/>
              <a:gd name="T11" fmla="*/ 2147483647 h 483"/>
              <a:gd name="T12" fmla="*/ 2147483647 w 281"/>
              <a:gd name="T13" fmla="*/ 2147483647 h 483"/>
              <a:gd name="T14" fmla="*/ 2147483647 w 281"/>
              <a:gd name="T15" fmla="*/ 2147483647 h 483"/>
              <a:gd name="T16" fmla="*/ 2147483647 w 281"/>
              <a:gd name="T17" fmla="*/ 2147483647 h 483"/>
              <a:gd name="T18" fmla="*/ 2147483647 w 281"/>
              <a:gd name="T19" fmla="*/ 2147483647 h 483"/>
              <a:gd name="T20" fmla="*/ 2147483647 w 281"/>
              <a:gd name="T21" fmla="*/ 2147483647 h 483"/>
              <a:gd name="T22" fmla="*/ 2147483647 w 281"/>
              <a:gd name="T23" fmla="*/ 2147483647 h 483"/>
              <a:gd name="T24" fmla="*/ 2147483647 w 281"/>
              <a:gd name="T25" fmla="*/ 2147483647 h 483"/>
              <a:gd name="T26" fmla="*/ 2147483647 w 281"/>
              <a:gd name="T27" fmla="*/ 2147483647 h 483"/>
              <a:gd name="T28" fmla="*/ 2147483647 w 281"/>
              <a:gd name="T29" fmla="*/ 2147483647 h 483"/>
              <a:gd name="T30" fmla="*/ 2147483647 w 281"/>
              <a:gd name="T31" fmla="*/ 2147483647 h 483"/>
              <a:gd name="T32" fmla="*/ 2147483647 w 281"/>
              <a:gd name="T33" fmla="*/ 2147483647 h 483"/>
              <a:gd name="T34" fmla="*/ 2147483647 w 281"/>
              <a:gd name="T35" fmla="*/ 2147483647 h 483"/>
              <a:gd name="T36" fmla="*/ 2147483647 w 281"/>
              <a:gd name="T37" fmla="*/ 2147483647 h 483"/>
              <a:gd name="T38" fmla="*/ 2147483647 w 281"/>
              <a:gd name="T39" fmla="*/ 0 h 483"/>
              <a:gd name="T40" fmla="*/ 2147483647 w 281"/>
              <a:gd name="T41" fmla="*/ 2147483647 h 483"/>
              <a:gd name="T42" fmla="*/ 2147483647 w 281"/>
              <a:gd name="T43" fmla="*/ 2147483647 h 483"/>
              <a:gd name="T44" fmla="*/ 2147483647 w 281"/>
              <a:gd name="T45" fmla="*/ 2147483647 h 483"/>
              <a:gd name="T46" fmla="*/ 2147483647 w 281"/>
              <a:gd name="T47" fmla="*/ 2147483647 h 483"/>
              <a:gd name="T48" fmla="*/ 2147483647 w 281"/>
              <a:gd name="T49" fmla="*/ 2147483647 h 483"/>
              <a:gd name="T50" fmla="*/ 2147483647 w 281"/>
              <a:gd name="T51" fmla="*/ 2147483647 h 483"/>
              <a:gd name="T52" fmla="*/ 2147483647 w 281"/>
              <a:gd name="T53" fmla="*/ 2147483647 h 483"/>
              <a:gd name="T54" fmla="*/ 2147483647 w 281"/>
              <a:gd name="T55" fmla="*/ 2147483647 h 483"/>
              <a:gd name="T56" fmla="*/ 0 w 281"/>
              <a:gd name="T57" fmla="*/ 2147483647 h 483"/>
              <a:gd name="T58" fmla="*/ 0 w 281"/>
              <a:gd name="T59" fmla="*/ 2147483647 h 48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1"/>
              <a:gd name="T91" fmla="*/ 0 h 483"/>
              <a:gd name="T92" fmla="*/ 281 w 281"/>
              <a:gd name="T93" fmla="*/ 483 h 48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1" h="483">
                <a:moveTo>
                  <a:pt x="0" y="471"/>
                </a:moveTo>
                <a:lnTo>
                  <a:pt x="0" y="471"/>
                </a:lnTo>
                <a:lnTo>
                  <a:pt x="9" y="482"/>
                </a:lnTo>
                <a:lnTo>
                  <a:pt x="18" y="469"/>
                </a:lnTo>
                <a:lnTo>
                  <a:pt x="58" y="462"/>
                </a:lnTo>
                <a:lnTo>
                  <a:pt x="71" y="465"/>
                </a:lnTo>
                <a:lnTo>
                  <a:pt x="115" y="451"/>
                </a:lnTo>
                <a:lnTo>
                  <a:pt x="131" y="465"/>
                </a:lnTo>
                <a:lnTo>
                  <a:pt x="145" y="432"/>
                </a:lnTo>
                <a:lnTo>
                  <a:pt x="158" y="423"/>
                </a:lnTo>
                <a:lnTo>
                  <a:pt x="190" y="442"/>
                </a:lnTo>
                <a:lnTo>
                  <a:pt x="194" y="421"/>
                </a:lnTo>
                <a:lnTo>
                  <a:pt x="228" y="378"/>
                </a:lnTo>
                <a:lnTo>
                  <a:pt x="236" y="353"/>
                </a:lnTo>
                <a:lnTo>
                  <a:pt x="248" y="356"/>
                </a:lnTo>
                <a:lnTo>
                  <a:pt x="280" y="334"/>
                </a:lnTo>
                <a:lnTo>
                  <a:pt x="271" y="316"/>
                </a:lnTo>
                <a:lnTo>
                  <a:pt x="276" y="304"/>
                </a:lnTo>
                <a:lnTo>
                  <a:pt x="244" y="8"/>
                </a:lnTo>
                <a:lnTo>
                  <a:pt x="241" y="0"/>
                </a:lnTo>
                <a:lnTo>
                  <a:pt x="74" y="19"/>
                </a:lnTo>
                <a:lnTo>
                  <a:pt x="42" y="38"/>
                </a:lnTo>
                <a:lnTo>
                  <a:pt x="14" y="28"/>
                </a:lnTo>
                <a:lnTo>
                  <a:pt x="35" y="272"/>
                </a:lnTo>
                <a:lnTo>
                  <a:pt x="30" y="322"/>
                </a:lnTo>
                <a:lnTo>
                  <a:pt x="41" y="352"/>
                </a:lnTo>
                <a:lnTo>
                  <a:pt x="29" y="407"/>
                </a:lnTo>
                <a:lnTo>
                  <a:pt x="10" y="432"/>
                </a:lnTo>
                <a:lnTo>
                  <a:pt x="0" y="471"/>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85" name="Freeform 77" descr="The  map depicts state cigarette excise tax rates effective September 30, 2014&#10;&#10;" title="State cigarette excise tax"/>
          <p:cNvSpPr>
            <a:spLocks/>
          </p:cNvSpPr>
          <p:nvPr/>
        </p:nvSpPr>
        <p:spPr bwMode="auto">
          <a:xfrm>
            <a:off x="3559175" y="3171825"/>
            <a:ext cx="933450" cy="527050"/>
          </a:xfrm>
          <a:custGeom>
            <a:avLst/>
            <a:gdLst>
              <a:gd name="T0" fmla="*/ 0 w 671"/>
              <a:gd name="T1" fmla="*/ 2147483647 h 363"/>
              <a:gd name="T2" fmla="*/ 0 w 671"/>
              <a:gd name="T3" fmla="*/ 2147483647 h 363"/>
              <a:gd name="T4" fmla="*/ 2147483647 w 671"/>
              <a:gd name="T5" fmla="*/ 0 h 363"/>
              <a:gd name="T6" fmla="*/ 2147483647 w 671"/>
              <a:gd name="T7" fmla="*/ 2147483647 h 363"/>
              <a:gd name="T8" fmla="*/ 2147483647 w 671"/>
              <a:gd name="T9" fmla="*/ 2147483647 h 363"/>
              <a:gd name="T10" fmla="*/ 2147483647 w 671"/>
              <a:gd name="T11" fmla="*/ 2147483647 h 363"/>
              <a:gd name="T12" fmla="*/ 2147483647 w 671"/>
              <a:gd name="T13" fmla="*/ 2147483647 h 363"/>
              <a:gd name="T14" fmla="*/ 2147483647 w 671"/>
              <a:gd name="T15" fmla="*/ 2147483647 h 363"/>
              <a:gd name="T16" fmla="*/ 2147483647 w 671"/>
              <a:gd name="T17" fmla="*/ 2147483647 h 363"/>
              <a:gd name="T18" fmla="*/ 2147483647 w 671"/>
              <a:gd name="T19" fmla="*/ 2147483647 h 363"/>
              <a:gd name="T20" fmla="*/ 2147483647 w 671"/>
              <a:gd name="T21" fmla="*/ 2147483647 h 363"/>
              <a:gd name="T22" fmla="*/ 2147483647 w 671"/>
              <a:gd name="T23" fmla="*/ 2147483647 h 363"/>
              <a:gd name="T24" fmla="*/ 2147483647 w 671"/>
              <a:gd name="T25" fmla="*/ 2147483647 h 363"/>
              <a:gd name="T26" fmla="*/ 2147483647 w 671"/>
              <a:gd name="T27" fmla="*/ 2147483647 h 363"/>
              <a:gd name="T28" fmla="*/ 2147483647 w 671"/>
              <a:gd name="T29" fmla="*/ 2147483647 h 363"/>
              <a:gd name="T30" fmla="*/ 0 w 671"/>
              <a:gd name="T31" fmla="*/ 2147483647 h 363"/>
              <a:gd name="T32" fmla="*/ 0 w 671"/>
              <a:gd name="T33" fmla="*/ 2147483647 h 3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71"/>
              <a:gd name="T52" fmla="*/ 0 h 363"/>
              <a:gd name="T53" fmla="*/ 671 w 671"/>
              <a:gd name="T54" fmla="*/ 363 h 3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71" h="363">
                <a:moveTo>
                  <a:pt x="0" y="343"/>
                </a:moveTo>
                <a:lnTo>
                  <a:pt x="0" y="343"/>
                </a:lnTo>
                <a:lnTo>
                  <a:pt x="23" y="0"/>
                </a:lnTo>
                <a:lnTo>
                  <a:pt x="273" y="13"/>
                </a:lnTo>
                <a:lnTo>
                  <a:pt x="604" y="18"/>
                </a:lnTo>
                <a:lnTo>
                  <a:pt x="622" y="33"/>
                </a:lnTo>
                <a:lnTo>
                  <a:pt x="634" y="30"/>
                </a:lnTo>
                <a:lnTo>
                  <a:pt x="643" y="39"/>
                </a:lnTo>
                <a:lnTo>
                  <a:pt x="644" y="48"/>
                </a:lnTo>
                <a:lnTo>
                  <a:pt x="635" y="48"/>
                </a:lnTo>
                <a:lnTo>
                  <a:pt x="623" y="72"/>
                </a:lnTo>
                <a:lnTo>
                  <a:pt x="651" y="109"/>
                </a:lnTo>
                <a:lnTo>
                  <a:pt x="670" y="117"/>
                </a:lnTo>
                <a:lnTo>
                  <a:pt x="667" y="360"/>
                </a:lnTo>
                <a:lnTo>
                  <a:pt x="382" y="362"/>
                </a:lnTo>
                <a:lnTo>
                  <a:pt x="0" y="343"/>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86" name="Freeform 78" descr="This is the state of South Carolina on a map of the United States.  The  map depicts States with Smoke-Free Air Laws effective September 30, 2014." title="States with Smoke-Free Air Laws"/>
          <p:cNvSpPr>
            <a:spLocks/>
          </p:cNvSpPr>
          <p:nvPr/>
        </p:nvSpPr>
        <p:spPr bwMode="auto">
          <a:xfrm>
            <a:off x="5945188" y="3856037"/>
            <a:ext cx="641350" cy="508000"/>
          </a:xfrm>
          <a:custGeom>
            <a:avLst/>
            <a:gdLst>
              <a:gd name="T0" fmla="*/ 0 w 458"/>
              <a:gd name="T1" fmla="*/ 2147483647 h 351"/>
              <a:gd name="T2" fmla="*/ 0 w 458"/>
              <a:gd name="T3" fmla="*/ 2147483647 h 351"/>
              <a:gd name="T4" fmla="*/ 2147483647 w 458"/>
              <a:gd name="T5" fmla="*/ 2147483647 h 351"/>
              <a:gd name="T6" fmla="*/ 2147483647 w 458"/>
              <a:gd name="T7" fmla="*/ 2147483647 h 351"/>
              <a:gd name="T8" fmla="*/ 2147483647 w 458"/>
              <a:gd name="T9" fmla="*/ 0 h 351"/>
              <a:gd name="T10" fmla="*/ 2147483647 w 458"/>
              <a:gd name="T11" fmla="*/ 2147483647 h 351"/>
              <a:gd name="T12" fmla="*/ 2147483647 w 458"/>
              <a:gd name="T13" fmla="*/ 2147483647 h 351"/>
              <a:gd name="T14" fmla="*/ 2147483647 w 458"/>
              <a:gd name="T15" fmla="*/ 2147483647 h 351"/>
              <a:gd name="T16" fmla="*/ 2147483647 w 458"/>
              <a:gd name="T17" fmla="*/ 2147483647 h 351"/>
              <a:gd name="T18" fmla="*/ 2147483647 w 458"/>
              <a:gd name="T19" fmla="*/ 2147483647 h 351"/>
              <a:gd name="T20" fmla="*/ 2147483647 w 458"/>
              <a:gd name="T21" fmla="*/ 2147483647 h 351"/>
              <a:gd name="T22" fmla="*/ 2147483647 w 458"/>
              <a:gd name="T23" fmla="*/ 2147483647 h 351"/>
              <a:gd name="T24" fmla="*/ 2147483647 w 458"/>
              <a:gd name="T25" fmla="*/ 2147483647 h 351"/>
              <a:gd name="T26" fmla="*/ 2147483647 w 458"/>
              <a:gd name="T27" fmla="*/ 2147483647 h 351"/>
              <a:gd name="T28" fmla="*/ 2147483647 w 458"/>
              <a:gd name="T29" fmla="*/ 2147483647 h 351"/>
              <a:gd name="T30" fmla="*/ 2147483647 w 458"/>
              <a:gd name="T31" fmla="*/ 2147483647 h 351"/>
              <a:gd name="T32" fmla="*/ 2147483647 w 458"/>
              <a:gd name="T33" fmla="*/ 2147483647 h 351"/>
              <a:gd name="T34" fmla="*/ 2147483647 w 458"/>
              <a:gd name="T35" fmla="*/ 2147483647 h 351"/>
              <a:gd name="T36" fmla="*/ 2147483647 w 458"/>
              <a:gd name="T37" fmla="*/ 2147483647 h 351"/>
              <a:gd name="T38" fmla="*/ 2147483647 w 458"/>
              <a:gd name="T39" fmla="*/ 2147483647 h 351"/>
              <a:gd name="T40" fmla="*/ 2147483647 w 458"/>
              <a:gd name="T41" fmla="*/ 2147483647 h 351"/>
              <a:gd name="T42" fmla="*/ 2147483647 w 458"/>
              <a:gd name="T43" fmla="*/ 2147483647 h 351"/>
              <a:gd name="T44" fmla="*/ 2147483647 w 458"/>
              <a:gd name="T45" fmla="*/ 2147483647 h 351"/>
              <a:gd name="T46" fmla="*/ 2147483647 w 458"/>
              <a:gd name="T47" fmla="*/ 2147483647 h 351"/>
              <a:gd name="T48" fmla="*/ 2147483647 w 458"/>
              <a:gd name="T49" fmla="*/ 2147483647 h 351"/>
              <a:gd name="T50" fmla="*/ 2147483647 w 458"/>
              <a:gd name="T51" fmla="*/ 2147483647 h 351"/>
              <a:gd name="T52" fmla="*/ 2147483647 w 458"/>
              <a:gd name="T53" fmla="*/ 2147483647 h 351"/>
              <a:gd name="T54" fmla="*/ 2147483647 w 458"/>
              <a:gd name="T55" fmla="*/ 2147483647 h 351"/>
              <a:gd name="T56" fmla="*/ 0 w 458"/>
              <a:gd name="T57" fmla="*/ 2147483647 h 351"/>
              <a:gd name="T58" fmla="*/ 0 w 458"/>
              <a:gd name="T59" fmla="*/ 2147483647 h 3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58"/>
              <a:gd name="T91" fmla="*/ 0 h 351"/>
              <a:gd name="T92" fmla="*/ 458 w 458"/>
              <a:gd name="T93" fmla="*/ 351 h 3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58" h="351">
                <a:moveTo>
                  <a:pt x="0" y="83"/>
                </a:moveTo>
                <a:lnTo>
                  <a:pt x="0" y="83"/>
                </a:lnTo>
                <a:lnTo>
                  <a:pt x="17" y="47"/>
                </a:lnTo>
                <a:lnTo>
                  <a:pt x="84" y="14"/>
                </a:lnTo>
                <a:lnTo>
                  <a:pt x="207" y="0"/>
                </a:lnTo>
                <a:lnTo>
                  <a:pt x="258" y="32"/>
                </a:lnTo>
                <a:lnTo>
                  <a:pt x="337" y="21"/>
                </a:lnTo>
                <a:lnTo>
                  <a:pt x="457" y="108"/>
                </a:lnTo>
                <a:lnTo>
                  <a:pt x="423" y="148"/>
                </a:lnTo>
                <a:lnTo>
                  <a:pt x="404" y="175"/>
                </a:lnTo>
                <a:lnTo>
                  <a:pt x="407" y="203"/>
                </a:lnTo>
                <a:lnTo>
                  <a:pt x="375" y="229"/>
                </a:lnTo>
                <a:lnTo>
                  <a:pt x="350" y="269"/>
                </a:lnTo>
                <a:lnTo>
                  <a:pt x="316" y="289"/>
                </a:lnTo>
                <a:lnTo>
                  <a:pt x="300" y="293"/>
                </a:lnTo>
                <a:lnTo>
                  <a:pt x="293" y="317"/>
                </a:lnTo>
                <a:lnTo>
                  <a:pt x="273" y="304"/>
                </a:lnTo>
                <a:lnTo>
                  <a:pt x="291" y="327"/>
                </a:lnTo>
                <a:lnTo>
                  <a:pt x="274" y="350"/>
                </a:lnTo>
                <a:lnTo>
                  <a:pt x="258" y="348"/>
                </a:lnTo>
                <a:lnTo>
                  <a:pt x="246" y="332"/>
                </a:lnTo>
                <a:lnTo>
                  <a:pt x="227" y="298"/>
                </a:lnTo>
                <a:lnTo>
                  <a:pt x="216" y="294"/>
                </a:lnTo>
                <a:lnTo>
                  <a:pt x="194" y="248"/>
                </a:lnTo>
                <a:lnTo>
                  <a:pt x="162" y="228"/>
                </a:lnTo>
                <a:lnTo>
                  <a:pt x="140" y="196"/>
                </a:lnTo>
                <a:lnTo>
                  <a:pt x="86" y="156"/>
                </a:lnTo>
                <a:lnTo>
                  <a:pt x="58" y="120"/>
                </a:lnTo>
                <a:lnTo>
                  <a:pt x="0" y="83"/>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87" name="Freeform 79" descr="This is the state of Wyoming on a map of the United States.  The  map depicts States with Smoke-Free Air Laws effective September 30, 2014." title="States with Smoke-Free Air Laws "/>
          <p:cNvSpPr>
            <a:spLocks/>
          </p:cNvSpPr>
          <p:nvPr/>
        </p:nvSpPr>
        <p:spPr bwMode="auto">
          <a:xfrm>
            <a:off x="2536825" y="2224087"/>
            <a:ext cx="884238" cy="762000"/>
          </a:xfrm>
          <a:custGeom>
            <a:avLst/>
            <a:gdLst>
              <a:gd name="T0" fmla="*/ 0 w 636"/>
              <a:gd name="T1" fmla="*/ 2147483647 h 527"/>
              <a:gd name="T2" fmla="*/ 0 w 636"/>
              <a:gd name="T3" fmla="*/ 2147483647 h 527"/>
              <a:gd name="T4" fmla="*/ 2147483647 w 636"/>
              <a:gd name="T5" fmla="*/ 2147483647 h 527"/>
              <a:gd name="T6" fmla="*/ 2147483647 w 636"/>
              <a:gd name="T7" fmla="*/ 2147483647 h 527"/>
              <a:gd name="T8" fmla="*/ 2147483647 w 636"/>
              <a:gd name="T9" fmla="*/ 0 h 527"/>
              <a:gd name="T10" fmla="*/ 2147483647 w 636"/>
              <a:gd name="T11" fmla="*/ 2147483647 h 527"/>
              <a:gd name="T12" fmla="*/ 2147483647 w 636"/>
              <a:gd name="T13" fmla="*/ 2147483647 h 527"/>
              <a:gd name="T14" fmla="*/ 2147483647 w 636"/>
              <a:gd name="T15" fmla="*/ 2147483647 h 527"/>
              <a:gd name="T16" fmla="*/ 2147483647 w 636"/>
              <a:gd name="T17" fmla="*/ 2147483647 h 527"/>
              <a:gd name="T18" fmla="*/ 2147483647 w 636"/>
              <a:gd name="T19" fmla="*/ 2147483647 h 527"/>
              <a:gd name="T20" fmla="*/ 0 w 636"/>
              <a:gd name="T21" fmla="*/ 2147483647 h 527"/>
              <a:gd name="T22" fmla="*/ 0 w 636"/>
              <a:gd name="T23" fmla="*/ 2147483647 h 5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6"/>
              <a:gd name="T37" fmla="*/ 0 h 527"/>
              <a:gd name="T38" fmla="*/ 636 w 636"/>
              <a:gd name="T39" fmla="*/ 527 h 5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6" h="527">
                <a:moveTo>
                  <a:pt x="0" y="452"/>
                </a:moveTo>
                <a:lnTo>
                  <a:pt x="0" y="452"/>
                </a:lnTo>
                <a:lnTo>
                  <a:pt x="19" y="337"/>
                </a:lnTo>
                <a:lnTo>
                  <a:pt x="65" y="57"/>
                </a:lnTo>
                <a:lnTo>
                  <a:pt x="76" y="0"/>
                </a:lnTo>
                <a:lnTo>
                  <a:pt x="325" y="38"/>
                </a:lnTo>
                <a:lnTo>
                  <a:pt x="635" y="70"/>
                </a:lnTo>
                <a:lnTo>
                  <a:pt x="614" y="298"/>
                </a:lnTo>
                <a:lnTo>
                  <a:pt x="592" y="526"/>
                </a:lnTo>
                <a:lnTo>
                  <a:pt x="169" y="478"/>
                </a:lnTo>
                <a:lnTo>
                  <a:pt x="0" y="452"/>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14388" name="Freeform 80" descr="This is the state of Illinois on a map of the United States.  The map depicts States with Smoke-Free Air Laws effective September 30, 2014." title="States with Smoke-Free Air Laws"/>
          <p:cNvSpPr>
            <a:spLocks/>
          </p:cNvSpPr>
          <p:nvPr/>
        </p:nvSpPr>
        <p:spPr bwMode="auto">
          <a:xfrm>
            <a:off x="4351338" y="3090862"/>
            <a:ext cx="838200" cy="758825"/>
          </a:xfrm>
          <a:custGeom>
            <a:avLst/>
            <a:gdLst>
              <a:gd name="T0" fmla="*/ 0 w 601"/>
              <a:gd name="T1" fmla="*/ 2147483647 h 524"/>
              <a:gd name="T2" fmla="*/ 0 w 601"/>
              <a:gd name="T3" fmla="*/ 2147483647 h 524"/>
              <a:gd name="T4" fmla="*/ 2147483647 w 601"/>
              <a:gd name="T5" fmla="*/ 2147483647 h 524"/>
              <a:gd name="T6" fmla="*/ 2147483647 w 601"/>
              <a:gd name="T7" fmla="*/ 2147483647 h 524"/>
              <a:gd name="T8" fmla="*/ 2147483647 w 601"/>
              <a:gd name="T9" fmla="*/ 2147483647 h 524"/>
              <a:gd name="T10" fmla="*/ 2147483647 w 601"/>
              <a:gd name="T11" fmla="*/ 2147483647 h 524"/>
              <a:gd name="T12" fmla="*/ 2147483647 w 601"/>
              <a:gd name="T13" fmla="*/ 2147483647 h 524"/>
              <a:gd name="T14" fmla="*/ 2147483647 w 601"/>
              <a:gd name="T15" fmla="*/ 2147483647 h 524"/>
              <a:gd name="T16" fmla="*/ 2147483647 w 601"/>
              <a:gd name="T17" fmla="*/ 2147483647 h 524"/>
              <a:gd name="T18" fmla="*/ 2147483647 w 601"/>
              <a:gd name="T19" fmla="*/ 2147483647 h 524"/>
              <a:gd name="T20" fmla="*/ 2147483647 w 601"/>
              <a:gd name="T21" fmla="*/ 2147483647 h 524"/>
              <a:gd name="T22" fmla="*/ 2147483647 w 601"/>
              <a:gd name="T23" fmla="*/ 2147483647 h 524"/>
              <a:gd name="T24" fmla="*/ 2147483647 w 601"/>
              <a:gd name="T25" fmla="*/ 2147483647 h 524"/>
              <a:gd name="T26" fmla="*/ 2147483647 w 601"/>
              <a:gd name="T27" fmla="*/ 2147483647 h 524"/>
              <a:gd name="T28" fmla="*/ 2147483647 w 601"/>
              <a:gd name="T29" fmla="*/ 2147483647 h 524"/>
              <a:gd name="T30" fmla="*/ 2147483647 w 601"/>
              <a:gd name="T31" fmla="*/ 2147483647 h 524"/>
              <a:gd name="T32" fmla="*/ 2147483647 w 601"/>
              <a:gd name="T33" fmla="*/ 2147483647 h 524"/>
              <a:gd name="T34" fmla="*/ 2147483647 w 601"/>
              <a:gd name="T35" fmla="*/ 2147483647 h 524"/>
              <a:gd name="T36" fmla="*/ 2147483647 w 601"/>
              <a:gd name="T37" fmla="*/ 2147483647 h 524"/>
              <a:gd name="T38" fmla="*/ 2147483647 w 601"/>
              <a:gd name="T39" fmla="*/ 2147483647 h 524"/>
              <a:gd name="T40" fmla="*/ 2147483647 w 601"/>
              <a:gd name="T41" fmla="*/ 2147483647 h 524"/>
              <a:gd name="T42" fmla="*/ 2147483647 w 601"/>
              <a:gd name="T43" fmla="*/ 2147483647 h 524"/>
              <a:gd name="T44" fmla="*/ 2147483647 w 601"/>
              <a:gd name="T45" fmla="*/ 2147483647 h 524"/>
              <a:gd name="T46" fmla="*/ 2147483647 w 601"/>
              <a:gd name="T47" fmla="*/ 2147483647 h 524"/>
              <a:gd name="T48" fmla="*/ 2147483647 w 601"/>
              <a:gd name="T49" fmla="*/ 2147483647 h 524"/>
              <a:gd name="T50" fmla="*/ 2147483647 w 601"/>
              <a:gd name="T51" fmla="*/ 2147483647 h 524"/>
              <a:gd name="T52" fmla="*/ 2147483647 w 601"/>
              <a:gd name="T53" fmla="*/ 2147483647 h 524"/>
              <a:gd name="T54" fmla="*/ 2147483647 w 601"/>
              <a:gd name="T55" fmla="*/ 2147483647 h 524"/>
              <a:gd name="T56" fmla="*/ 2147483647 w 601"/>
              <a:gd name="T57" fmla="*/ 2147483647 h 524"/>
              <a:gd name="T58" fmla="*/ 2147483647 w 601"/>
              <a:gd name="T59" fmla="*/ 2147483647 h 524"/>
              <a:gd name="T60" fmla="*/ 2147483647 w 601"/>
              <a:gd name="T61" fmla="*/ 2147483647 h 524"/>
              <a:gd name="T62" fmla="*/ 2147483647 w 601"/>
              <a:gd name="T63" fmla="*/ 2147483647 h 524"/>
              <a:gd name="T64" fmla="*/ 2147483647 w 601"/>
              <a:gd name="T65" fmla="*/ 2147483647 h 524"/>
              <a:gd name="T66" fmla="*/ 2147483647 w 601"/>
              <a:gd name="T67" fmla="*/ 2147483647 h 524"/>
              <a:gd name="T68" fmla="*/ 2147483647 w 601"/>
              <a:gd name="T69" fmla="*/ 2147483647 h 524"/>
              <a:gd name="T70" fmla="*/ 2147483647 w 601"/>
              <a:gd name="T71" fmla="*/ 2147483647 h 524"/>
              <a:gd name="T72" fmla="*/ 2147483647 w 601"/>
              <a:gd name="T73" fmla="*/ 2147483647 h 524"/>
              <a:gd name="T74" fmla="*/ 2147483647 w 601"/>
              <a:gd name="T75" fmla="*/ 2147483647 h 524"/>
              <a:gd name="T76" fmla="*/ 2147483647 w 601"/>
              <a:gd name="T77" fmla="*/ 0 h 524"/>
              <a:gd name="T78" fmla="*/ 0 w 601"/>
              <a:gd name="T79" fmla="*/ 2147483647 h 524"/>
              <a:gd name="T80" fmla="*/ 0 w 601"/>
              <a:gd name="T81" fmla="*/ 2147483647 h 52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1"/>
              <a:gd name="T124" fmla="*/ 0 h 524"/>
              <a:gd name="T125" fmla="*/ 601 w 601"/>
              <a:gd name="T126" fmla="*/ 524 h 52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1" h="524">
                <a:moveTo>
                  <a:pt x="0" y="8"/>
                </a:moveTo>
                <a:lnTo>
                  <a:pt x="0" y="8"/>
                </a:lnTo>
                <a:lnTo>
                  <a:pt x="36" y="76"/>
                </a:lnTo>
                <a:lnTo>
                  <a:pt x="54" y="91"/>
                </a:lnTo>
                <a:lnTo>
                  <a:pt x="66" y="88"/>
                </a:lnTo>
                <a:lnTo>
                  <a:pt x="75" y="97"/>
                </a:lnTo>
                <a:lnTo>
                  <a:pt x="76" y="106"/>
                </a:lnTo>
                <a:lnTo>
                  <a:pt x="67" y="106"/>
                </a:lnTo>
                <a:lnTo>
                  <a:pt x="55" y="130"/>
                </a:lnTo>
                <a:lnTo>
                  <a:pt x="83" y="167"/>
                </a:lnTo>
                <a:lnTo>
                  <a:pt x="102" y="175"/>
                </a:lnTo>
                <a:lnTo>
                  <a:pt x="99" y="418"/>
                </a:lnTo>
                <a:lnTo>
                  <a:pt x="102" y="478"/>
                </a:lnTo>
                <a:lnTo>
                  <a:pt x="500" y="465"/>
                </a:lnTo>
                <a:lnTo>
                  <a:pt x="506" y="500"/>
                </a:lnTo>
                <a:lnTo>
                  <a:pt x="489" y="523"/>
                </a:lnTo>
                <a:lnTo>
                  <a:pt x="550" y="520"/>
                </a:lnTo>
                <a:lnTo>
                  <a:pt x="559" y="500"/>
                </a:lnTo>
                <a:lnTo>
                  <a:pt x="563" y="478"/>
                </a:lnTo>
                <a:lnTo>
                  <a:pt x="575" y="461"/>
                </a:lnTo>
                <a:lnTo>
                  <a:pt x="582" y="445"/>
                </a:lnTo>
                <a:lnTo>
                  <a:pt x="595" y="443"/>
                </a:lnTo>
                <a:lnTo>
                  <a:pt x="600" y="407"/>
                </a:lnTo>
                <a:lnTo>
                  <a:pt x="592" y="403"/>
                </a:lnTo>
                <a:lnTo>
                  <a:pt x="578" y="402"/>
                </a:lnTo>
                <a:lnTo>
                  <a:pt x="564" y="375"/>
                </a:lnTo>
                <a:lnTo>
                  <a:pt x="557" y="338"/>
                </a:lnTo>
                <a:lnTo>
                  <a:pt x="541" y="314"/>
                </a:lnTo>
                <a:lnTo>
                  <a:pt x="517" y="304"/>
                </a:lnTo>
                <a:lnTo>
                  <a:pt x="488" y="280"/>
                </a:lnTo>
                <a:lnTo>
                  <a:pt x="478" y="248"/>
                </a:lnTo>
                <a:lnTo>
                  <a:pt x="495" y="199"/>
                </a:lnTo>
                <a:lnTo>
                  <a:pt x="480" y="189"/>
                </a:lnTo>
                <a:lnTo>
                  <a:pt x="445" y="189"/>
                </a:lnTo>
                <a:lnTo>
                  <a:pt x="440" y="157"/>
                </a:lnTo>
                <a:lnTo>
                  <a:pt x="381" y="98"/>
                </a:lnTo>
                <a:lnTo>
                  <a:pt x="366" y="47"/>
                </a:lnTo>
                <a:lnTo>
                  <a:pt x="375" y="28"/>
                </a:lnTo>
                <a:lnTo>
                  <a:pt x="348" y="0"/>
                </a:lnTo>
                <a:lnTo>
                  <a:pt x="0" y="8"/>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sp>
        <p:nvSpPr>
          <p:cNvPr id="14389" name="Freeform 81" descr="The  map depicts Cigarette excise tax rates effective September 30, 2014.&#10;&#10;" title="States Cigarette Excise Tax Rates"/>
          <p:cNvSpPr>
            <a:spLocks/>
          </p:cNvSpPr>
          <p:nvPr/>
        </p:nvSpPr>
        <p:spPr bwMode="auto">
          <a:xfrm>
            <a:off x="5792788" y="3517900"/>
            <a:ext cx="1073150" cy="498475"/>
          </a:xfrm>
          <a:custGeom>
            <a:avLst/>
            <a:gdLst>
              <a:gd name="T0" fmla="*/ 0 w 772"/>
              <a:gd name="T1" fmla="*/ 2147483647 h 346"/>
              <a:gd name="T2" fmla="*/ 2147483647 w 772"/>
              <a:gd name="T3" fmla="*/ 2147483647 h 346"/>
              <a:gd name="T4" fmla="*/ 2147483647 w 772"/>
              <a:gd name="T5" fmla="*/ 2147483647 h 346"/>
              <a:gd name="T6" fmla="*/ 2147483647 w 772"/>
              <a:gd name="T7" fmla="*/ 2147483647 h 346"/>
              <a:gd name="T8" fmla="*/ 2147483647 w 772"/>
              <a:gd name="T9" fmla="*/ 2147483647 h 346"/>
              <a:gd name="T10" fmla="*/ 2147483647 w 772"/>
              <a:gd name="T11" fmla="*/ 2147483647 h 346"/>
              <a:gd name="T12" fmla="*/ 2147483647 w 772"/>
              <a:gd name="T13" fmla="*/ 2147483647 h 346"/>
              <a:gd name="T14" fmla="*/ 2147483647 w 772"/>
              <a:gd name="T15" fmla="*/ 2147483647 h 346"/>
              <a:gd name="T16" fmla="*/ 2147483647 w 772"/>
              <a:gd name="T17" fmla="*/ 2147483647 h 346"/>
              <a:gd name="T18" fmla="*/ 2147483647 w 772"/>
              <a:gd name="T19" fmla="*/ 2147483647 h 346"/>
              <a:gd name="T20" fmla="*/ 2147483647 w 772"/>
              <a:gd name="T21" fmla="*/ 2147483647 h 346"/>
              <a:gd name="T22" fmla="*/ 2147483647 w 772"/>
              <a:gd name="T23" fmla="*/ 2147483647 h 346"/>
              <a:gd name="T24" fmla="*/ 2147483647 w 772"/>
              <a:gd name="T25" fmla="*/ 2147483647 h 346"/>
              <a:gd name="T26" fmla="*/ 2147483647 w 772"/>
              <a:gd name="T27" fmla="*/ 2147483647 h 346"/>
              <a:gd name="T28" fmla="*/ 2147483647 w 772"/>
              <a:gd name="T29" fmla="*/ 2147483647 h 346"/>
              <a:gd name="T30" fmla="*/ 2147483647 w 772"/>
              <a:gd name="T31" fmla="*/ 2147483647 h 346"/>
              <a:gd name="T32" fmla="*/ 2147483647 w 772"/>
              <a:gd name="T33" fmla="*/ 2147483647 h 346"/>
              <a:gd name="T34" fmla="*/ 2147483647 w 772"/>
              <a:gd name="T35" fmla="*/ 2147483647 h 346"/>
              <a:gd name="T36" fmla="*/ 2147483647 w 772"/>
              <a:gd name="T37" fmla="*/ 2147483647 h 346"/>
              <a:gd name="T38" fmla="*/ 2147483647 w 772"/>
              <a:gd name="T39" fmla="*/ 2147483647 h 346"/>
              <a:gd name="T40" fmla="*/ 2147483647 w 772"/>
              <a:gd name="T41" fmla="*/ 2147483647 h 346"/>
              <a:gd name="T42" fmla="*/ 2147483647 w 772"/>
              <a:gd name="T43" fmla="*/ 2147483647 h 346"/>
              <a:gd name="T44" fmla="*/ 2147483647 w 772"/>
              <a:gd name="T45" fmla="*/ 2147483647 h 346"/>
              <a:gd name="T46" fmla="*/ 2147483647 w 772"/>
              <a:gd name="T47" fmla="*/ 2147483647 h 346"/>
              <a:gd name="T48" fmla="*/ 2147483647 w 772"/>
              <a:gd name="T49" fmla="*/ 2147483647 h 346"/>
              <a:gd name="T50" fmla="*/ 2147483647 w 772"/>
              <a:gd name="T51" fmla="*/ 2147483647 h 346"/>
              <a:gd name="T52" fmla="*/ 2147483647 w 772"/>
              <a:gd name="T53" fmla="*/ 2147483647 h 346"/>
              <a:gd name="T54" fmla="*/ 2147483647 w 772"/>
              <a:gd name="T55" fmla="*/ 2147483647 h 346"/>
              <a:gd name="T56" fmla="*/ 2147483647 w 772"/>
              <a:gd name="T57" fmla="*/ 2147483647 h 346"/>
              <a:gd name="T58" fmla="*/ 2147483647 w 772"/>
              <a:gd name="T59" fmla="*/ 2147483647 h 346"/>
              <a:gd name="T60" fmla="*/ 2147483647 w 772"/>
              <a:gd name="T61" fmla="*/ 2147483647 h 346"/>
              <a:gd name="T62" fmla="*/ 2147483647 w 772"/>
              <a:gd name="T63" fmla="*/ 2147483647 h 346"/>
              <a:gd name="T64" fmla="*/ 2147483647 w 772"/>
              <a:gd name="T65" fmla="*/ 2147483647 h 346"/>
              <a:gd name="T66" fmla="*/ 2147483647 w 772"/>
              <a:gd name="T67" fmla="*/ 2147483647 h 346"/>
              <a:gd name="T68" fmla="*/ 2147483647 w 772"/>
              <a:gd name="T69" fmla="*/ 2147483647 h 346"/>
              <a:gd name="T70" fmla="*/ 2147483647 w 772"/>
              <a:gd name="T71" fmla="*/ 2147483647 h 346"/>
              <a:gd name="T72" fmla="*/ 2147483647 w 772"/>
              <a:gd name="T73" fmla="*/ 2147483647 h 346"/>
              <a:gd name="T74" fmla="*/ 2147483647 w 772"/>
              <a:gd name="T75" fmla="*/ 2147483647 h 346"/>
              <a:gd name="T76" fmla="*/ 2147483647 w 772"/>
              <a:gd name="T77" fmla="*/ 0 h 346"/>
              <a:gd name="T78" fmla="*/ 2147483647 w 772"/>
              <a:gd name="T79" fmla="*/ 2147483647 h 346"/>
              <a:gd name="T80" fmla="*/ 2147483647 w 772"/>
              <a:gd name="T81" fmla="*/ 2147483647 h 346"/>
              <a:gd name="T82" fmla="*/ 2147483647 w 772"/>
              <a:gd name="T83" fmla="*/ 2147483647 h 346"/>
              <a:gd name="T84" fmla="*/ 2147483647 w 772"/>
              <a:gd name="T85" fmla="*/ 2147483647 h 346"/>
              <a:gd name="T86" fmla="*/ 2147483647 w 772"/>
              <a:gd name="T87" fmla="*/ 2147483647 h 346"/>
              <a:gd name="T88" fmla="*/ 2147483647 w 772"/>
              <a:gd name="T89" fmla="*/ 2147483647 h 346"/>
              <a:gd name="T90" fmla="*/ 0 w 772"/>
              <a:gd name="T91" fmla="*/ 2147483647 h 34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72"/>
              <a:gd name="T139" fmla="*/ 0 h 346"/>
              <a:gd name="T140" fmla="*/ 772 w 772"/>
              <a:gd name="T141" fmla="*/ 346 h 34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72" h="346">
                <a:moveTo>
                  <a:pt x="0" y="270"/>
                </a:moveTo>
                <a:lnTo>
                  <a:pt x="0" y="270"/>
                </a:lnTo>
                <a:lnTo>
                  <a:pt x="1" y="297"/>
                </a:lnTo>
                <a:lnTo>
                  <a:pt x="111" y="284"/>
                </a:lnTo>
                <a:lnTo>
                  <a:pt x="178" y="251"/>
                </a:lnTo>
                <a:lnTo>
                  <a:pt x="301" y="237"/>
                </a:lnTo>
                <a:lnTo>
                  <a:pt x="352" y="269"/>
                </a:lnTo>
                <a:lnTo>
                  <a:pt x="431" y="258"/>
                </a:lnTo>
                <a:lnTo>
                  <a:pt x="551" y="345"/>
                </a:lnTo>
                <a:lnTo>
                  <a:pt x="568" y="334"/>
                </a:lnTo>
                <a:lnTo>
                  <a:pt x="599" y="333"/>
                </a:lnTo>
                <a:lnTo>
                  <a:pt x="604" y="310"/>
                </a:lnTo>
                <a:lnTo>
                  <a:pt x="611" y="322"/>
                </a:lnTo>
                <a:lnTo>
                  <a:pt x="619" y="282"/>
                </a:lnTo>
                <a:lnTo>
                  <a:pt x="634" y="261"/>
                </a:lnTo>
                <a:lnTo>
                  <a:pt x="650" y="251"/>
                </a:lnTo>
                <a:lnTo>
                  <a:pt x="642" y="245"/>
                </a:lnTo>
                <a:lnTo>
                  <a:pt x="644" y="237"/>
                </a:lnTo>
                <a:lnTo>
                  <a:pt x="637" y="227"/>
                </a:lnTo>
                <a:lnTo>
                  <a:pt x="648" y="237"/>
                </a:lnTo>
                <a:lnTo>
                  <a:pt x="645" y="241"/>
                </a:lnTo>
                <a:lnTo>
                  <a:pt x="654" y="245"/>
                </a:lnTo>
                <a:lnTo>
                  <a:pt x="662" y="236"/>
                </a:lnTo>
                <a:lnTo>
                  <a:pt x="667" y="233"/>
                </a:lnTo>
                <a:lnTo>
                  <a:pt x="662" y="219"/>
                </a:lnTo>
                <a:lnTo>
                  <a:pt x="667" y="217"/>
                </a:lnTo>
                <a:lnTo>
                  <a:pt x="672" y="228"/>
                </a:lnTo>
                <a:lnTo>
                  <a:pt x="699" y="214"/>
                </a:lnTo>
                <a:lnTo>
                  <a:pt x="722" y="214"/>
                </a:lnTo>
                <a:lnTo>
                  <a:pt x="737" y="184"/>
                </a:lnTo>
                <a:lnTo>
                  <a:pt x="732" y="177"/>
                </a:lnTo>
                <a:lnTo>
                  <a:pt x="722" y="186"/>
                </a:lnTo>
                <a:lnTo>
                  <a:pt x="720" y="174"/>
                </a:lnTo>
                <a:lnTo>
                  <a:pt x="710" y="182"/>
                </a:lnTo>
                <a:lnTo>
                  <a:pt x="715" y="191"/>
                </a:lnTo>
                <a:lnTo>
                  <a:pt x="705" y="186"/>
                </a:lnTo>
                <a:lnTo>
                  <a:pt x="703" y="196"/>
                </a:lnTo>
                <a:lnTo>
                  <a:pt x="679" y="194"/>
                </a:lnTo>
                <a:lnTo>
                  <a:pt x="661" y="181"/>
                </a:lnTo>
                <a:lnTo>
                  <a:pt x="662" y="175"/>
                </a:lnTo>
                <a:lnTo>
                  <a:pt x="689" y="191"/>
                </a:lnTo>
                <a:lnTo>
                  <a:pt x="710" y="166"/>
                </a:lnTo>
                <a:lnTo>
                  <a:pt x="699" y="164"/>
                </a:lnTo>
                <a:lnTo>
                  <a:pt x="712" y="148"/>
                </a:lnTo>
                <a:lnTo>
                  <a:pt x="698" y="152"/>
                </a:lnTo>
                <a:lnTo>
                  <a:pt x="657" y="136"/>
                </a:lnTo>
                <a:lnTo>
                  <a:pt x="678" y="132"/>
                </a:lnTo>
                <a:lnTo>
                  <a:pt x="697" y="140"/>
                </a:lnTo>
                <a:lnTo>
                  <a:pt x="698" y="136"/>
                </a:lnTo>
                <a:lnTo>
                  <a:pt x="689" y="124"/>
                </a:lnTo>
                <a:lnTo>
                  <a:pt x="697" y="124"/>
                </a:lnTo>
                <a:lnTo>
                  <a:pt x="709" y="119"/>
                </a:lnTo>
                <a:lnTo>
                  <a:pt x="702" y="128"/>
                </a:lnTo>
                <a:lnTo>
                  <a:pt x="706" y="139"/>
                </a:lnTo>
                <a:lnTo>
                  <a:pt x="716" y="129"/>
                </a:lnTo>
                <a:lnTo>
                  <a:pt x="721" y="140"/>
                </a:lnTo>
                <a:lnTo>
                  <a:pt x="730" y="139"/>
                </a:lnTo>
                <a:lnTo>
                  <a:pt x="741" y="138"/>
                </a:lnTo>
                <a:lnTo>
                  <a:pt x="752" y="124"/>
                </a:lnTo>
                <a:lnTo>
                  <a:pt x="759" y="103"/>
                </a:lnTo>
                <a:lnTo>
                  <a:pt x="771" y="100"/>
                </a:lnTo>
                <a:lnTo>
                  <a:pt x="771" y="88"/>
                </a:lnTo>
                <a:lnTo>
                  <a:pt x="763" y="69"/>
                </a:lnTo>
                <a:lnTo>
                  <a:pt x="751" y="69"/>
                </a:lnTo>
                <a:lnTo>
                  <a:pt x="739" y="100"/>
                </a:lnTo>
                <a:lnTo>
                  <a:pt x="734" y="85"/>
                </a:lnTo>
                <a:lnTo>
                  <a:pt x="732" y="64"/>
                </a:lnTo>
                <a:lnTo>
                  <a:pt x="708" y="75"/>
                </a:lnTo>
                <a:lnTo>
                  <a:pt x="675" y="83"/>
                </a:lnTo>
                <a:lnTo>
                  <a:pt x="679" y="68"/>
                </a:lnTo>
                <a:lnTo>
                  <a:pt x="695" y="59"/>
                </a:lnTo>
                <a:lnTo>
                  <a:pt x="729" y="46"/>
                </a:lnTo>
                <a:lnTo>
                  <a:pt x="717" y="30"/>
                </a:lnTo>
                <a:lnTo>
                  <a:pt x="741" y="40"/>
                </a:lnTo>
                <a:lnTo>
                  <a:pt x="733" y="27"/>
                </a:lnTo>
                <a:lnTo>
                  <a:pt x="754" y="46"/>
                </a:lnTo>
                <a:lnTo>
                  <a:pt x="738" y="13"/>
                </a:lnTo>
                <a:lnTo>
                  <a:pt x="722" y="0"/>
                </a:lnTo>
                <a:lnTo>
                  <a:pt x="447" y="52"/>
                </a:lnTo>
                <a:lnTo>
                  <a:pt x="220" y="83"/>
                </a:lnTo>
                <a:lnTo>
                  <a:pt x="217" y="108"/>
                </a:lnTo>
                <a:lnTo>
                  <a:pt x="205" y="117"/>
                </a:lnTo>
                <a:lnTo>
                  <a:pt x="189" y="144"/>
                </a:lnTo>
                <a:lnTo>
                  <a:pt x="176" y="142"/>
                </a:lnTo>
                <a:lnTo>
                  <a:pt x="162" y="150"/>
                </a:lnTo>
                <a:lnTo>
                  <a:pt x="152" y="164"/>
                </a:lnTo>
                <a:lnTo>
                  <a:pt x="139" y="156"/>
                </a:lnTo>
                <a:lnTo>
                  <a:pt x="119" y="174"/>
                </a:lnTo>
                <a:lnTo>
                  <a:pt x="116" y="187"/>
                </a:lnTo>
                <a:lnTo>
                  <a:pt x="29" y="240"/>
                </a:lnTo>
                <a:lnTo>
                  <a:pt x="24" y="260"/>
                </a:lnTo>
                <a:lnTo>
                  <a:pt x="0" y="270"/>
                </a:lnTo>
              </a:path>
            </a:pathLst>
          </a:custGeom>
          <a:solidFill>
            <a:srgbClr val="CCFFCC"/>
          </a:solidFill>
          <a:ln w="6350">
            <a:solidFill>
              <a:schemeClr val="accent6">
                <a:lumMod val="50000"/>
              </a:schemeClr>
            </a:solidFill>
            <a:round/>
            <a:headEnd/>
            <a:tailEnd/>
          </a:ln>
        </p:spPr>
        <p:txBody>
          <a:bodyPr lIns="0" tIns="0" rIns="0" bIns="0"/>
          <a:lstStyle/>
          <a:p>
            <a:pPr>
              <a:defRPr/>
            </a:pPr>
            <a:endParaRPr lang="en-US" dirty="0"/>
          </a:p>
        </p:txBody>
      </p:sp>
      <p:sp>
        <p:nvSpPr>
          <p:cNvPr id="14390" name="Freeform 82" descr="The  map depicts stare cigarette excise tax rates effective September 30, 2014.&#10;&#10;" title="State cigarette excise tax rates"/>
          <p:cNvSpPr>
            <a:spLocks/>
          </p:cNvSpPr>
          <p:nvPr/>
        </p:nvSpPr>
        <p:spPr bwMode="auto">
          <a:xfrm>
            <a:off x="5027613" y="3640137"/>
            <a:ext cx="1071562" cy="376238"/>
          </a:xfrm>
          <a:custGeom>
            <a:avLst/>
            <a:gdLst>
              <a:gd name="T0" fmla="*/ 0 w 770"/>
              <a:gd name="T1" fmla="*/ 2147483647 h 262"/>
              <a:gd name="T2" fmla="*/ 0 w 770"/>
              <a:gd name="T3" fmla="*/ 2147483647 h 262"/>
              <a:gd name="T4" fmla="*/ 2147483647 w 770"/>
              <a:gd name="T5" fmla="*/ 2147483647 h 262"/>
              <a:gd name="T6" fmla="*/ 2147483647 w 770"/>
              <a:gd name="T7" fmla="*/ 2147483647 h 262"/>
              <a:gd name="T8" fmla="*/ 2147483647 w 770"/>
              <a:gd name="T9" fmla="*/ 2147483647 h 262"/>
              <a:gd name="T10" fmla="*/ 2147483647 w 770"/>
              <a:gd name="T11" fmla="*/ 2147483647 h 262"/>
              <a:gd name="T12" fmla="*/ 2147483647 w 770"/>
              <a:gd name="T13" fmla="*/ 2147483647 h 262"/>
              <a:gd name="T14" fmla="*/ 2147483647 w 770"/>
              <a:gd name="T15" fmla="*/ 2147483647 h 262"/>
              <a:gd name="T16" fmla="*/ 2147483647 w 770"/>
              <a:gd name="T17" fmla="*/ 2147483647 h 262"/>
              <a:gd name="T18" fmla="*/ 2147483647 w 770"/>
              <a:gd name="T19" fmla="*/ 2147483647 h 262"/>
              <a:gd name="T20" fmla="*/ 2147483647 w 770"/>
              <a:gd name="T21" fmla="*/ 2147483647 h 262"/>
              <a:gd name="T22" fmla="*/ 2147483647 w 770"/>
              <a:gd name="T23" fmla="*/ 2147483647 h 262"/>
              <a:gd name="T24" fmla="*/ 2147483647 w 770"/>
              <a:gd name="T25" fmla="*/ 2147483647 h 262"/>
              <a:gd name="T26" fmla="*/ 2147483647 w 770"/>
              <a:gd name="T27" fmla="*/ 2147483647 h 262"/>
              <a:gd name="T28" fmla="*/ 2147483647 w 770"/>
              <a:gd name="T29" fmla="*/ 0 h 262"/>
              <a:gd name="T30" fmla="*/ 2147483647 w 770"/>
              <a:gd name="T31" fmla="*/ 2147483647 h 262"/>
              <a:gd name="T32" fmla="*/ 2147483647 w 770"/>
              <a:gd name="T33" fmla="*/ 2147483647 h 262"/>
              <a:gd name="T34" fmla="*/ 2147483647 w 770"/>
              <a:gd name="T35" fmla="*/ 2147483647 h 262"/>
              <a:gd name="T36" fmla="*/ 2147483647 w 770"/>
              <a:gd name="T37" fmla="*/ 2147483647 h 262"/>
              <a:gd name="T38" fmla="*/ 2147483647 w 770"/>
              <a:gd name="T39" fmla="*/ 2147483647 h 262"/>
              <a:gd name="T40" fmla="*/ 2147483647 w 770"/>
              <a:gd name="T41" fmla="*/ 2147483647 h 262"/>
              <a:gd name="T42" fmla="*/ 2147483647 w 770"/>
              <a:gd name="T43" fmla="*/ 2147483647 h 262"/>
              <a:gd name="T44" fmla="*/ 2147483647 w 770"/>
              <a:gd name="T45" fmla="*/ 2147483647 h 262"/>
              <a:gd name="T46" fmla="*/ 2147483647 w 770"/>
              <a:gd name="T47" fmla="*/ 2147483647 h 262"/>
              <a:gd name="T48" fmla="*/ 2147483647 w 770"/>
              <a:gd name="T49" fmla="*/ 2147483647 h 262"/>
              <a:gd name="T50" fmla="*/ 2147483647 w 770"/>
              <a:gd name="T51" fmla="*/ 2147483647 h 262"/>
              <a:gd name="T52" fmla="*/ 2147483647 w 770"/>
              <a:gd name="T53" fmla="*/ 2147483647 h 262"/>
              <a:gd name="T54" fmla="*/ 2147483647 w 770"/>
              <a:gd name="T55" fmla="*/ 2147483647 h 262"/>
              <a:gd name="T56" fmla="*/ 2147483647 w 770"/>
              <a:gd name="T57" fmla="*/ 2147483647 h 262"/>
              <a:gd name="T58" fmla="*/ 2147483647 w 770"/>
              <a:gd name="T59" fmla="*/ 2147483647 h 262"/>
              <a:gd name="T60" fmla="*/ 0 w 770"/>
              <a:gd name="T61" fmla="*/ 2147483647 h 262"/>
              <a:gd name="T62" fmla="*/ 0 w 770"/>
              <a:gd name="T63" fmla="*/ 2147483647 h 2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0"/>
              <a:gd name="T97" fmla="*/ 0 h 262"/>
              <a:gd name="T98" fmla="*/ 770 w 770"/>
              <a:gd name="T99" fmla="*/ 262 h 2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0" h="262">
                <a:moveTo>
                  <a:pt x="0" y="261"/>
                </a:moveTo>
                <a:lnTo>
                  <a:pt x="0" y="261"/>
                </a:lnTo>
                <a:lnTo>
                  <a:pt x="13" y="215"/>
                </a:lnTo>
                <a:lnTo>
                  <a:pt x="8" y="211"/>
                </a:lnTo>
                <a:lnTo>
                  <a:pt x="30" y="192"/>
                </a:lnTo>
                <a:lnTo>
                  <a:pt x="52" y="151"/>
                </a:lnTo>
                <a:lnTo>
                  <a:pt x="45" y="143"/>
                </a:lnTo>
                <a:lnTo>
                  <a:pt x="54" y="123"/>
                </a:lnTo>
                <a:lnTo>
                  <a:pt x="58" y="101"/>
                </a:lnTo>
                <a:lnTo>
                  <a:pt x="70" y="84"/>
                </a:lnTo>
                <a:lnTo>
                  <a:pt x="192" y="75"/>
                </a:lnTo>
                <a:lnTo>
                  <a:pt x="191" y="56"/>
                </a:lnTo>
                <a:lnTo>
                  <a:pt x="228" y="57"/>
                </a:lnTo>
                <a:lnTo>
                  <a:pt x="590" y="23"/>
                </a:lnTo>
                <a:lnTo>
                  <a:pt x="769" y="0"/>
                </a:lnTo>
                <a:lnTo>
                  <a:pt x="766" y="25"/>
                </a:lnTo>
                <a:lnTo>
                  <a:pt x="754" y="34"/>
                </a:lnTo>
                <a:lnTo>
                  <a:pt x="738" y="61"/>
                </a:lnTo>
                <a:lnTo>
                  <a:pt x="725" y="59"/>
                </a:lnTo>
                <a:lnTo>
                  <a:pt x="711" y="67"/>
                </a:lnTo>
                <a:lnTo>
                  <a:pt x="701" y="81"/>
                </a:lnTo>
                <a:lnTo>
                  <a:pt x="688" y="73"/>
                </a:lnTo>
                <a:lnTo>
                  <a:pt x="668" y="91"/>
                </a:lnTo>
                <a:lnTo>
                  <a:pt x="665" y="104"/>
                </a:lnTo>
                <a:lnTo>
                  <a:pt x="578" y="157"/>
                </a:lnTo>
                <a:lnTo>
                  <a:pt x="573" y="177"/>
                </a:lnTo>
                <a:lnTo>
                  <a:pt x="549" y="187"/>
                </a:lnTo>
                <a:lnTo>
                  <a:pt x="550" y="214"/>
                </a:lnTo>
                <a:lnTo>
                  <a:pt x="432" y="228"/>
                </a:lnTo>
                <a:lnTo>
                  <a:pt x="194" y="249"/>
                </a:lnTo>
                <a:lnTo>
                  <a:pt x="0" y="261"/>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24629" name="Line 84" descr="This line points to data that depicts states with cigarette excise tax rates effective September 30, 2014." title="State cigarette excise tax rates"/>
          <p:cNvSpPr>
            <a:spLocks noChangeShapeType="1"/>
          </p:cNvSpPr>
          <p:nvPr/>
        </p:nvSpPr>
        <p:spPr bwMode="auto">
          <a:xfrm>
            <a:off x="6816725" y="3135312"/>
            <a:ext cx="346075" cy="8731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14392" name="Freeform 85" descr="This is the state of on West Virginia a map of the United States.  The  map depicts States with Smoke-Free Air Laws effective September 30, 2014." title="States wotj Smoke-Free Air Laws"/>
          <p:cNvSpPr>
            <a:spLocks/>
          </p:cNvSpPr>
          <p:nvPr/>
        </p:nvSpPr>
        <p:spPr bwMode="auto">
          <a:xfrm>
            <a:off x="5964238" y="2933700"/>
            <a:ext cx="558800" cy="603250"/>
          </a:xfrm>
          <a:custGeom>
            <a:avLst/>
            <a:gdLst>
              <a:gd name="T0" fmla="*/ 0 w 407"/>
              <a:gd name="T1" fmla="*/ 2147483647 h 403"/>
              <a:gd name="T2" fmla="*/ 0 w 407"/>
              <a:gd name="T3" fmla="*/ 2147483647 h 403"/>
              <a:gd name="T4" fmla="*/ 2147483647 w 407"/>
              <a:gd name="T5" fmla="*/ 2147483647 h 403"/>
              <a:gd name="T6" fmla="*/ 2147483647 w 407"/>
              <a:gd name="T7" fmla="*/ 2147483647 h 403"/>
              <a:gd name="T8" fmla="*/ 2147483647 w 407"/>
              <a:gd name="T9" fmla="*/ 2147483647 h 403"/>
              <a:gd name="T10" fmla="*/ 2147483647 w 407"/>
              <a:gd name="T11" fmla="*/ 2147483647 h 403"/>
              <a:gd name="T12" fmla="*/ 2147483647 w 407"/>
              <a:gd name="T13" fmla="*/ 2147483647 h 403"/>
              <a:gd name="T14" fmla="*/ 2147483647 w 407"/>
              <a:gd name="T15" fmla="*/ 2147483647 h 403"/>
              <a:gd name="T16" fmla="*/ 2147483647 w 407"/>
              <a:gd name="T17" fmla="*/ 2147483647 h 403"/>
              <a:gd name="T18" fmla="*/ 2147483647 w 407"/>
              <a:gd name="T19" fmla="*/ 2147483647 h 403"/>
              <a:gd name="T20" fmla="*/ 2147483647 w 407"/>
              <a:gd name="T21" fmla="*/ 2147483647 h 403"/>
              <a:gd name="T22" fmla="*/ 2147483647 w 407"/>
              <a:gd name="T23" fmla="*/ 2147483647 h 403"/>
              <a:gd name="T24" fmla="*/ 2147483647 w 407"/>
              <a:gd name="T25" fmla="*/ 2147483647 h 403"/>
              <a:gd name="T26" fmla="*/ 2147483647 w 407"/>
              <a:gd name="T27" fmla="*/ 2147483647 h 403"/>
              <a:gd name="T28" fmla="*/ 2147483647 w 407"/>
              <a:gd name="T29" fmla="*/ 2147483647 h 403"/>
              <a:gd name="T30" fmla="*/ 2147483647 w 407"/>
              <a:gd name="T31" fmla="*/ 2147483647 h 403"/>
              <a:gd name="T32" fmla="*/ 2147483647 w 407"/>
              <a:gd name="T33" fmla="*/ 2147483647 h 403"/>
              <a:gd name="T34" fmla="*/ 2147483647 w 407"/>
              <a:gd name="T35" fmla="*/ 2147483647 h 403"/>
              <a:gd name="T36" fmla="*/ 2147483647 w 407"/>
              <a:gd name="T37" fmla="*/ 2147483647 h 403"/>
              <a:gd name="T38" fmla="*/ 2147483647 w 407"/>
              <a:gd name="T39" fmla="*/ 2147483647 h 403"/>
              <a:gd name="T40" fmla="*/ 2147483647 w 407"/>
              <a:gd name="T41" fmla="*/ 2147483647 h 403"/>
              <a:gd name="T42" fmla="*/ 2147483647 w 407"/>
              <a:gd name="T43" fmla="*/ 2147483647 h 403"/>
              <a:gd name="T44" fmla="*/ 2147483647 w 407"/>
              <a:gd name="T45" fmla="*/ 2147483647 h 403"/>
              <a:gd name="T46" fmla="*/ 2147483647 w 407"/>
              <a:gd name="T47" fmla="*/ 2147483647 h 403"/>
              <a:gd name="T48" fmla="*/ 2147483647 w 407"/>
              <a:gd name="T49" fmla="*/ 2147483647 h 403"/>
              <a:gd name="T50" fmla="*/ 2147483647 w 407"/>
              <a:gd name="T51" fmla="*/ 2147483647 h 403"/>
              <a:gd name="T52" fmla="*/ 2147483647 w 407"/>
              <a:gd name="T53" fmla="*/ 2147483647 h 403"/>
              <a:gd name="T54" fmla="*/ 2147483647 w 407"/>
              <a:gd name="T55" fmla="*/ 2147483647 h 403"/>
              <a:gd name="T56" fmla="*/ 2147483647 w 407"/>
              <a:gd name="T57" fmla="*/ 2147483647 h 403"/>
              <a:gd name="T58" fmla="*/ 2147483647 w 407"/>
              <a:gd name="T59" fmla="*/ 2147483647 h 403"/>
              <a:gd name="T60" fmla="*/ 2147483647 w 407"/>
              <a:gd name="T61" fmla="*/ 0 h 403"/>
              <a:gd name="T62" fmla="*/ 2147483647 w 407"/>
              <a:gd name="T63" fmla="*/ 2147483647 h 403"/>
              <a:gd name="T64" fmla="*/ 2147483647 w 407"/>
              <a:gd name="T65" fmla="*/ 2147483647 h 403"/>
              <a:gd name="T66" fmla="*/ 2147483647 w 407"/>
              <a:gd name="T67" fmla="*/ 2147483647 h 403"/>
              <a:gd name="T68" fmla="*/ 2147483647 w 407"/>
              <a:gd name="T69" fmla="*/ 2147483647 h 403"/>
              <a:gd name="T70" fmla="*/ 2147483647 w 407"/>
              <a:gd name="T71" fmla="*/ 2147483647 h 403"/>
              <a:gd name="T72" fmla="*/ 2147483647 w 407"/>
              <a:gd name="T73" fmla="*/ 2147483647 h 403"/>
              <a:gd name="T74" fmla="*/ 2147483647 w 407"/>
              <a:gd name="T75" fmla="*/ 2147483647 h 403"/>
              <a:gd name="T76" fmla="*/ 2147483647 w 407"/>
              <a:gd name="T77" fmla="*/ 2147483647 h 403"/>
              <a:gd name="T78" fmla="*/ 0 w 407"/>
              <a:gd name="T79" fmla="*/ 2147483647 h 403"/>
              <a:gd name="T80" fmla="*/ 0 w 407"/>
              <a:gd name="T81" fmla="*/ 2147483647 h 4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7"/>
              <a:gd name="T124" fmla="*/ 0 h 403"/>
              <a:gd name="T125" fmla="*/ 407 w 407"/>
              <a:gd name="T126" fmla="*/ 403 h 4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7" h="403">
                <a:moveTo>
                  <a:pt x="0" y="278"/>
                </a:moveTo>
                <a:lnTo>
                  <a:pt x="0" y="278"/>
                </a:lnTo>
                <a:lnTo>
                  <a:pt x="17" y="333"/>
                </a:lnTo>
                <a:lnTo>
                  <a:pt x="35" y="353"/>
                </a:lnTo>
                <a:lnTo>
                  <a:pt x="68" y="372"/>
                </a:lnTo>
                <a:lnTo>
                  <a:pt x="93" y="402"/>
                </a:lnTo>
                <a:lnTo>
                  <a:pt x="126" y="386"/>
                </a:lnTo>
                <a:lnTo>
                  <a:pt x="139" y="396"/>
                </a:lnTo>
                <a:lnTo>
                  <a:pt x="158" y="386"/>
                </a:lnTo>
                <a:lnTo>
                  <a:pt x="170" y="371"/>
                </a:lnTo>
                <a:lnTo>
                  <a:pt x="205" y="365"/>
                </a:lnTo>
                <a:lnTo>
                  <a:pt x="224" y="340"/>
                </a:lnTo>
                <a:lnTo>
                  <a:pt x="214" y="333"/>
                </a:lnTo>
                <a:lnTo>
                  <a:pt x="246" y="258"/>
                </a:lnTo>
                <a:lnTo>
                  <a:pt x="255" y="220"/>
                </a:lnTo>
                <a:lnTo>
                  <a:pt x="286" y="236"/>
                </a:lnTo>
                <a:lnTo>
                  <a:pt x="302" y="192"/>
                </a:lnTo>
                <a:lnTo>
                  <a:pt x="318" y="189"/>
                </a:lnTo>
                <a:lnTo>
                  <a:pt x="342" y="148"/>
                </a:lnTo>
                <a:lnTo>
                  <a:pt x="348" y="104"/>
                </a:lnTo>
                <a:lnTo>
                  <a:pt x="398" y="131"/>
                </a:lnTo>
                <a:lnTo>
                  <a:pt x="406" y="108"/>
                </a:lnTo>
                <a:lnTo>
                  <a:pt x="393" y="91"/>
                </a:lnTo>
                <a:lnTo>
                  <a:pt x="371" y="80"/>
                </a:lnTo>
                <a:lnTo>
                  <a:pt x="344" y="83"/>
                </a:lnTo>
                <a:lnTo>
                  <a:pt x="335" y="98"/>
                </a:lnTo>
                <a:lnTo>
                  <a:pt x="286" y="112"/>
                </a:lnTo>
                <a:lnTo>
                  <a:pt x="256" y="149"/>
                </a:lnTo>
                <a:lnTo>
                  <a:pt x="245" y="91"/>
                </a:lnTo>
                <a:lnTo>
                  <a:pt x="158" y="105"/>
                </a:lnTo>
                <a:lnTo>
                  <a:pt x="141" y="0"/>
                </a:lnTo>
                <a:lnTo>
                  <a:pt x="128" y="9"/>
                </a:lnTo>
                <a:lnTo>
                  <a:pt x="136" y="29"/>
                </a:lnTo>
                <a:lnTo>
                  <a:pt x="125" y="122"/>
                </a:lnTo>
                <a:lnTo>
                  <a:pt x="109" y="142"/>
                </a:lnTo>
                <a:lnTo>
                  <a:pt x="61" y="178"/>
                </a:lnTo>
                <a:lnTo>
                  <a:pt x="53" y="218"/>
                </a:lnTo>
                <a:lnTo>
                  <a:pt x="35" y="207"/>
                </a:lnTo>
                <a:lnTo>
                  <a:pt x="29" y="254"/>
                </a:lnTo>
                <a:lnTo>
                  <a:pt x="0" y="278"/>
                </a:lnTo>
              </a:path>
            </a:pathLst>
          </a:custGeom>
          <a:solidFill>
            <a:srgbClr val="99FF66"/>
          </a:solidFill>
          <a:ln w="6350">
            <a:solidFill>
              <a:schemeClr val="accent6">
                <a:lumMod val="50000"/>
              </a:schemeClr>
            </a:solidFill>
            <a:round/>
            <a:headEnd/>
            <a:tailEnd/>
          </a:ln>
        </p:spPr>
        <p:txBody>
          <a:bodyPr lIns="0" tIns="0" rIns="0" bIns="0"/>
          <a:lstStyle/>
          <a:p>
            <a:pPr>
              <a:defRPr/>
            </a:pPr>
            <a:endParaRPr lang="en-US" dirty="0"/>
          </a:p>
        </p:txBody>
      </p:sp>
      <p:sp>
        <p:nvSpPr>
          <p:cNvPr id="24631" name="Text Box 91"/>
          <p:cNvSpPr txBox="1">
            <a:spLocks noChangeArrowheads="1"/>
          </p:cNvSpPr>
          <p:nvPr/>
        </p:nvSpPr>
        <p:spPr bwMode="auto">
          <a:xfrm>
            <a:off x="2214563" y="3886200"/>
            <a:ext cx="2460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bg1">
                    <a:lumMod val="50000"/>
                  </a:schemeClr>
                </a:solidFill>
              </a:rPr>
              <a:t>AZ</a:t>
            </a:r>
          </a:p>
        </p:txBody>
      </p:sp>
      <p:sp>
        <p:nvSpPr>
          <p:cNvPr id="24632" name="Text Box 92"/>
          <p:cNvSpPr txBox="1">
            <a:spLocks noChangeArrowheads="1"/>
          </p:cNvSpPr>
          <p:nvPr/>
        </p:nvSpPr>
        <p:spPr bwMode="auto">
          <a:xfrm>
            <a:off x="2901950" y="2503487"/>
            <a:ext cx="2921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WY</a:t>
            </a:r>
            <a:endParaRPr lang="en-US" sz="1200" b="1" dirty="0"/>
          </a:p>
        </p:txBody>
      </p:sp>
      <p:sp>
        <p:nvSpPr>
          <p:cNvPr id="24633" name="Text Box 93"/>
          <p:cNvSpPr txBox="1">
            <a:spLocks noChangeArrowheads="1"/>
          </p:cNvSpPr>
          <p:nvPr/>
        </p:nvSpPr>
        <p:spPr bwMode="auto">
          <a:xfrm>
            <a:off x="1474788" y="2047875"/>
            <a:ext cx="2746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OR</a:t>
            </a:r>
            <a:endParaRPr lang="en-US" sz="1200" b="1" dirty="0"/>
          </a:p>
        </p:txBody>
      </p:sp>
      <p:sp>
        <p:nvSpPr>
          <p:cNvPr id="24634" name="Text Box 94" descr="This is the state of Idaho on a map of the United States.  The map depicts States with Smoke-Free Air Laws effective September 30, 2014.&#10;&#10;" title="States with Smoke-Free Air Laws "/>
          <p:cNvSpPr txBox="1">
            <a:spLocks noChangeArrowheads="1"/>
          </p:cNvSpPr>
          <p:nvPr/>
        </p:nvSpPr>
        <p:spPr bwMode="auto">
          <a:xfrm>
            <a:off x="2185988" y="2298700"/>
            <a:ext cx="19526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ID</a:t>
            </a:r>
            <a:endParaRPr lang="en-US" sz="1200" b="1" dirty="0"/>
          </a:p>
        </p:txBody>
      </p:sp>
      <p:sp>
        <p:nvSpPr>
          <p:cNvPr id="24635" name="Text Box 95"/>
          <p:cNvSpPr txBox="1">
            <a:spLocks noChangeArrowheads="1"/>
          </p:cNvSpPr>
          <p:nvPr/>
        </p:nvSpPr>
        <p:spPr bwMode="auto">
          <a:xfrm>
            <a:off x="2800350" y="1828800"/>
            <a:ext cx="27146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MT</a:t>
            </a:r>
            <a:endParaRPr lang="en-US" sz="1200" b="1" dirty="0"/>
          </a:p>
        </p:txBody>
      </p:sp>
      <p:sp>
        <p:nvSpPr>
          <p:cNvPr id="24636" name="Text Box 96"/>
          <p:cNvSpPr txBox="1">
            <a:spLocks noChangeArrowheads="1"/>
          </p:cNvSpPr>
          <p:nvPr/>
        </p:nvSpPr>
        <p:spPr bwMode="auto">
          <a:xfrm>
            <a:off x="2370138" y="3089275"/>
            <a:ext cx="24923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UT</a:t>
            </a:r>
            <a:endParaRPr lang="en-US" sz="1200" b="1" dirty="0"/>
          </a:p>
        </p:txBody>
      </p:sp>
      <p:sp>
        <p:nvSpPr>
          <p:cNvPr id="24637" name="Text Box 97"/>
          <p:cNvSpPr txBox="1">
            <a:spLocks noChangeArrowheads="1"/>
          </p:cNvSpPr>
          <p:nvPr/>
        </p:nvSpPr>
        <p:spPr bwMode="auto">
          <a:xfrm>
            <a:off x="1757363" y="2882900"/>
            <a:ext cx="254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NV</a:t>
            </a:r>
            <a:endParaRPr lang="en-US" sz="1200" b="1" dirty="0"/>
          </a:p>
        </p:txBody>
      </p:sp>
      <p:sp>
        <p:nvSpPr>
          <p:cNvPr id="24638" name="Text Box 98"/>
          <p:cNvSpPr txBox="1">
            <a:spLocks noChangeArrowheads="1"/>
          </p:cNvSpPr>
          <p:nvPr/>
        </p:nvSpPr>
        <p:spPr bwMode="auto">
          <a:xfrm>
            <a:off x="1698625" y="1530350"/>
            <a:ext cx="30638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bg1">
                    <a:lumMod val="50000"/>
                  </a:schemeClr>
                </a:solidFill>
              </a:rPr>
              <a:t>WA</a:t>
            </a:r>
          </a:p>
        </p:txBody>
      </p:sp>
      <p:sp>
        <p:nvSpPr>
          <p:cNvPr id="24639" name="Text Box 99"/>
          <p:cNvSpPr txBox="1">
            <a:spLocks noChangeArrowheads="1"/>
          </p:cNvSpPr>
          <p:nvPr/>
        </p:nvSpPr>
        <p:spPr bwMode="auto">
          <a:xfrm>
            <a:off x="1303338" y="3240087"/>
            <a:ext cx="2730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CA</a:t>
            </a:r>
            <a:endParaRPr lang="en-US" sz="1200" b="1" dirty="0"/>
          </a:p>
        </p:txBody>
      </p:sp>
      <p:sp>
        <p:nvSpPr>
          <p:cNvPr id="24640" name="Text Box 100"/>
          <p:cNvSpPr txBox="1">
            <a:spLocks noChangeArrowheads="1"/>
          </p:cNvSpPr>
          <p:nvPr/>
        </p:nvSpPr>
        <p:spPr bwMode="auto">
          <a:xfrm>
            <a:off x="3894138" y="4645025"/>
            <a:ext cx="2397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TX</a:t>
            </a:r>
            <a:endParaRPr lang="en-US" sz="1200" b="1" dirty="0"/>
          </a:p>
        </p:txBody>
      </p:sp>
      <p:sp>
        <p:nvSpPr>
          <p:cNvPr id="24641" name="Text Box 101" descr="This is the state of Arkansas on a map of the United States.  The  map dipicts States with Smoke-Free Air Laws effective September 30, 2014." title="States with Smoke-Free Air Laws"/>
          <p:cNvSpPr txBox="1">
            <a:spLocks noChangeArrowheads="1"/>
          </p:cNvSpPr>
          <p:nvPr/>
        </p:nvSpPr>
        <p:spPr bwMode="auto">
          <a:xfrm>
            <a:off x="4652963" y="4037012"/>
            <a:ext cx="265112"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AR</a:t>
            </a:r>
            <a:endParaRPr lang="en-US" sz="1200" b="1" dirty="0"/>
          </a:p>
        </p:txBody>
      </p:sp>
      <p:sp>
        <p:nvSpPr>
          <p:cNvPr id="24642" name="Text Box 102"/>
          <p:cNvSpPr txBox="1">
            <a:spLocks noChangeArrowheads="1"/>
          </p:cNvSpPr>
          <p:nvPr/>
        </p:nvSpPr>
        <p:spPr bwMode="auto">
          <a:xfrm>
            <a:off x="4056063" y="3924300"/>
            <a:ext cx="276225"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OK</a:t>
            </a:r>
            <a:endParaRPr lang="en-US" sz="1200" b="1" dirty="0"/>
          </a:p>
        </p:txBody>
      </p:sp>
      <p:sp>
        <p:nvSpPr>
          <p:cNvPr id="24643" name="Text Box 103"/>
          <p:cNvSpPr txBox="1">
            <a:spLocks noChangeArrowheads="1"/>
          </p:cNvSpPr>
          <p:nvPr/>
        </p:nvSpPr>
        <p:spPr bwMode="auto">
          <a:xfrm>
            <a:off x="3719513" y="1893887"/>
            <a:ext cx="26352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ND</a:t>
            </a:r>
            <a:endParaRPr lang="en-US" sz="1200" b="1" dirty="0"/>
          </a:p>
        </p:txBody>
      </p:sp>
      <p:sp>
        <p:nvSpPr>
          <p:cNvPr id="24644" name="Text Box 104"/>
          <p:cNvSpPr txBox="1">
            <a:spLocks noChangeArrowheads="1"/>
          </p:cNvSpPr>
          <p:nvPr/>
        </p:nvSpPr>
        <p:spPr bwMode="auto">
          <a:xfrm>
            <a:off x="4652963" y="4498975"/>
            <a:ext cx="249237"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LA</a:t>
            </a:r>
            <a:endParaRPr lang="en-US" sz="1200" b="1" dirty="0"/>
          </a:p>
        </p:txBody>
      </p:sp>
      <p:sp>
        <p:nvSpPr>
          <p:cNvPr id="24645" name="Text Box 105" descr="The  map depicts state cigarette excise tax rates effective September 30, 2014." title="State Cigarette Excise Tax Rates"/>
          <p:cNvSpPr txBox="1">
            <a:spLocks noChangeArrowheads="1"/>
          </p:cNvSpPr>
          <p:nvPr/>
        </p:nvSpPr>
        <p:spPr bwMode="auto">
          <a:xfrm>
            <a:off x="3949700" y="3416300"/>
            <a:ext cx="257175"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KS</a:t>
            </a:r>
            <a:endParaRPr lang="en-US" sz="1200" b="1" dirty="0"/>
          </a:p>
        </p:txBody>
      </p:sp>
      <p:sp>
        <p:nvSpPr>
          <p:cNvPr id="24646" name="Text Box 106"/>
          <p:cNvSpPr txBox="1">
            <a:spLocks noChangeArrowheads="1"/>
          </p:cNvSpPr>
          <p:nvPr/>
        </p:nvSpPr>
        <p:spPr bwMode="auto">
          <a:xfrm>
            <a:off x="4583113" y="2808287"/>
            <a:ext cx="1936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IA</a:t>
            </a:r>
            <a:endParaRPr lang="en-US" sz="1200" b="1" dirty="0"/>
          </a:p>
        </p:txBody>
      </p:sp>
      <p:sp>
        <p:nvSpPr>
          <p:cNvPr id="24647" name="Text Box 107"/>
          <p:cNvSpPr txBox="1">
            <a:spLocks noChangeArrowheads="1"/>
          </p:cNvSpPr>
          <p:nvPr/>
        </p:nvSpPr>
        <p:spPr bwMode="auto">
          <a:xfrm>
            <a:off x="3811588" y="2887662"/>
            <a:ext cx="258762"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NE</a:t>
            </a:r>
            <a:endParaRPr lang="en-US" sz="1200" b="1" dirty="0"/>
          </a:p>
        </p:txBody>
      </p:sp>
      <p:sp>
        <p:nvSpPr>
          <p:cNvPr id="24648" name="Text Box 108"/>
          <p:cNvSpPr txBox="1">
            <a:spLocks noChangeArrowheads="1"/>
          </p:cNvSpPr>
          <p:nvPr/>
        </p:nvSpPr>
        <p:spPr bwMode="auto">
          <a:xfrm>
            <a:off x="3752850" y="2384425"/>
            <a:ext cx="361950"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SD</a:t>
            </a:r>
            <a:endParaRPr lang="en-US" sz="1200" b="1" dirty="0"/>
          </a:p>
        </p:txBody>
      </p:sp>
      <p:sp>
        <p:nvSpPr>
          <p:cNvPr id="24649" name="Text Box 109"/>
          <p:cNvSpPr txBox="1">
            <a:spLocks noChangeArrowheads="1"/>
          </p:cNvSpPr>
          <p:nvPr/>
        </p:nvSpPr>
        <p:spPr bwMode="auto">
          <a:xfrm>
            <a:off x="3097213" y="3287712"/>
            <a:ext cx="2667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CO</a:t>
            </a:r>
            <a:endParaRPr lang="en-US" sz="1200" b="1" dirty="0"/>
          </a:p>
        </p:txBody>
      </p:sp>
      <p:sp>
        <p:nvSpPr>
          <p:cNvPr id="24650" name="Text Box 110"/>
          <p:cNvSpPr txBox="1">
            <a:spLocks noChangeArrowheads="1"/>
          </p:cNvSpPr>
          <p:nvPr/>
        </p:nvSpPr>
        <p:spPr bwMode="auto">
          <a:xfrm>
            <a:off x="2941638" y="4022725"/>
            <a:ext cx="2825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NM</a:t>
            </a:r>
            <a:endParaRPr lang="en-US" sz="1200" b="1" dirty="0"/>
          </a:p>
        </p:txBody>
      </p:sp>
      <p:sp>
        <p:nvSpPr>
          <p:cNvPr id="24651" name="Text Box 111"/>
          <p:cNvSpPr txBox="1">
            <a:spLocks noChangeArrowheads="1"/>
          </p:cNvSpPr>
          <p:nvPr/>
        </p:nvSpPr>
        <p:spPr bwMode="auto">
          <a:xfrm>
            <a:off x="4656138" y="3436937"/>
            <a:ext cx="28575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MO</a:t>
            </a:r>
            <a:endParaRPr lang="en-US" sz="1200" b="1" dirty="0"/>
          </a:p>
        </p:txBody>
      </p:sp>
      <p:sp>
        <p:nvSpPr>
          <p:cNvPr id="24652" name="Text Box 112"/>
          <p:cNvSpPr txBox="1">
            <a:spLocks noChangeArrowheads="1"/>
          </p:cNvSpPr>
          <p:nvPr/>
        </p:nvSpPr>
        <p:spPr bwMode="auto">
          <a:xfrm>
            <a:off x="4418013" y="2084387"/>
            <a:ext cx="27305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bg1">
                    <a:lumMod val="50000"/>
                  </a:schemeClr>
                </a:solidFill>
              </a:rPr>
              <a:t>MN</a:t>
            </a:r>
          </a:p>
        </p:txBody>
      </p:sp>
      <p:sp>
        <p:nvSpPr>
          <p:cNvPr id="24653" name="Text Box 113" descr="The  map depicts state cigarette excise tax rates effective September 30, 2014.&#10;&#10;" title="State Cigarette Excise Tax Rates"/>
          <p:cNvSpPr txBox="1">
            <a:spLocks noChangeArrowheads="1"/>
          </p:cNvSpPr>
          <p:nvPr/>
        </p:nvSpPr>
        <p:spPr bwMode="auto">
          <a:xfrm>
            <a:off x="5395913" y="3738562"/>
            <a:ext cx="24765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TN</a:t>
            </a:r>
            <a:endParaRPr lang="en-US" sz="1200" b="1" dirty="0"/>
          </a:p>
        </p:txBody>
      </p:sp>
      <p:sp>
        <p:nvSpPr>
          <p:cNvPr id="24654" name="Text Box 114"/>
          <p:cNvSpPr txBox="1">
            <a:spLocks noChangeArrowheads="1"/>
          </p:cNvSpPr>
          <p:nvPr/>
        </p:nvSpPr>
        <p:spPr bwMode="auto">
          <a:xfrm>
            <a:off x="5461000" y="4302125"/>
            <a:ext cx="2460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AL</a:t>
            </a:r>
            <a:endParaRPr lang="en-US" sz="1200" b="1" dirty="0"/>
          </a:p>
        </p:txBody>
      </p:sp>
      <p:sp>
        <p:nvSpPr>
          <p:cNvPr id="24655" name="Text Box 115" descr="This is the state of Kentucky on a map of the United States.  The map depicts States with Smoke-Free Air Laws effective September 30, 2014.&#10;&#10;" title="States with Smoke-Free Air Laws"/>
          <p:cNvSpPr txBox="1">
            <a:spLocks noChangeArrowheads="1"/>
          </p:cNvSpPr>
          <p:nvPr/>
        </p:nvSpPr>
        <p:spPr bwMode="auto">
          <a:xfrm>
            <a:off x="5630863" y="3400425"/>
            <a:ext cx="257175"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KY</a:t>
            </a:r>
            <a:endParaRPr lang="en-US" sz="1200" b="1" dirty="0"/>
          </a:p>
        </p:txBody>
      </p:sp>
      <p:sp>
        <p:nvSpPr>
          <p:cNvPr id="24656" name="Text Box 116"/>
          <p:cNvSpPr txBox="1">
            <a:spLocks noChangeArrowheads="1"/>
          </p:cNvSpPr>
          <p:nvPr/>
        </p:nvSpPr>
        <p:spPr bwMode="auto">
          <a:xfrm>
            <a:off x="5776913" y="2994025"/>
            <a:ext cx="2794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OH</a:t>
            </a:r>
          </a:p>
        </p:txBody>
      </p:sp>
      <p:sp>
        <p:nvSpPr>
          <p:cNvPr id="24657" name="Text Box 117"/>
          <p:cNvSpPr txBox="1">
            <a:spLocks noChangeArrowheads="1"/>
          </p:cNvSpPr>
          <p:nvPr/>
        </p:nvSpPr>
        <p:spPr bwMode="auto">
          <a:xfrm>
            <a:off x="5037138" y="4302125"/>
            <a:ext cx="2714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MS</a:t>
            </a:r>
            <a:endParaRPr lang="en-US" sz="1200" b="1" dirty="0"/>
          </a:p>
        </p:txBody>
      </p:sp>
      <p:sp>
        <p:nvSpPr>
          <p:cNvPr id="24658" name="Text Box 118"/>
          <p:cNvSpPr txBox="1">
            <a:spLocks noChangeArrowheads="1"/>
          </p:cNvSpPr>
          <p:nvPr/>
        </p:nvSpPr>
        <p:spPr bwMode="auto">
          <a:xfrm>
            <a:off x="5535613" y="2543175"/>
            <a:ext cx="2000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bg1">
                    <a:lumMod val="50000"/>
                  </a:schemeClr>
                </a:solidFill>
              </a:rPr>
              <a:t>MI</a:t>
            </a:r>
          </a:p>
        </p:txBody>
      </p:sp>
      <p:sp>
        <p:nvSpPr>
          <p:cNvPr id="24659" name="Text Box 119"/>
          <p:cNvSpPr txBox="1">
            <a:spLocks noChangeArrowheads="1"/>
          </p:cNvSpPr>
          <p:nvPr/>
        </p:nvSpPr>
        <p:spPr bwMode="auto">
          <a:xfrm>
            <a:off x="5441950" y="3044825"/>
            <a:ext cx="190500"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IN</a:t>
            </a:r>
            <a:endParaRPr lang="en-US" sz="1200" b="1" dirty="0"/>
          </a:p>
        </p:txBody>
      </p:sp>
      <p:sp>
        <p:nvSpPr>
          <p:cNvPr id="24660" name="Text Box 120"/>
          <p:cNvSpPr txBox="1">
            <a:spLocks noChangeArrowheads="1"/>
          </p:cNvSpPr>
          <p:nvPr/>
        </p:nvSpPr>
        <p:spPr bwMode="auto">
          <a:xfrm>
            <a:off x="5907088" y="4283075"/>
            <a:ext cx="2730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GA</a:t>
            </a:r>
          </a:p>
        </p:txBody>
      </p:sp>
      <p:sp>
        <p:nvSpPr>
          <p:cNvPr id="24661" name="Text Box 121"/>
          <p:cNvSpPr txBox="1">
            <a:spLocks noChangeArrowheads="1"/>
          </p:cNvSpPr>
          <p:nvPr/>
        </p:nvSpPr>
        <p:spPr bwMode="auto">
          <a:xfrm>
            <a:off x="6246813" y="4960937"/>
            <a:ext cx="230187"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FL</a:t>
            </a:r>
          </a:p>
        </p:txBody>
      </p:sp>
      <p:sp>
        <p:nvSpPr>
          <p:cNvPr id="24662" name="Text Box 122" descr="This is the state of New York on a map of the United States.  The map depicts States with Smoke-Free Air Laws effective September 30, 2014." title="States with Smoke-Free Air Laws"/>
          <p:cNvSpPr txBox="1">
            <a:spLocks noChangeArrowheads="1"/>
          </p:cNvSpPr>
          <p:nvPr/>
        </p:nvSpPr>
        <p:spPr bwMode="auto">
          <a:xfrm>
            <a:off x="6454775" y="2776537"/>
            <a:ext cx="258763"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PA</a:t>
            </a:r>
          </a:p>
        </p:txBody>
      </p:sp>
      <p:sp>
        <p:nvSpPr>
          <p:cNvPr id="24663" name="Text Box 123"/>
          <p:cNvSpPr txBox="1">
            <a:spLocks noChangeArrowheads="1"/>
          </p:cNvSpPr>
          <p:nvPr/>
        </p:nvSpPr>
        <p:spPr bwMode="auto">
          <a:xfrm>
            <a:off x="7170738" y="1841500"/>
            <a:ext cx="2682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7F7F7F"/>
                </a:solidFill>
              </a:rPr>
              <a:t>ME</a:t>
            </a:r>
          </a:p>
        </p:txBody>
      </p:sp>
      <p:sp>
        <p:nvSpPr>
          <p:cNvPr id="24664" name="Text Box 124"/>
          <p:cNvSpPr txBox="1">
            <a:spLocks noChangeArrowheads="1"/>
          </p:cNvSpPr>
          <p:nvPr/>
        </p:nvSpPr>
        <p:spPr bwMode="auto">
          <a:xfrm>
            <a:off x="6575425" y="2371725"/>
            <a:ext cx="247650"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bg1">
                    <a:lumMod val="50000"/>
                  </a:schemeClr>
                </a:solidFill>
              </a:rPr>
              <a:t>NY</a:t>
            </a:r>
          </a:p>
        </p:txBody>
      </p:sp>
      <p:sp>
        <p:nvSpPr>
          <p:cNvPr id="24665" name="Text Box 125"/>
          <p:cNvSpPr txBox="1">
            <a:spLocks noChangeArrowheads="1"/>
          </p:cNvSpPr>
          <p:nvPr/>
        </p:nvSpPr>
        <p:spPr bwMode="auto">
          <a:xfrm>
            <a:off x="6026150" y="3244850"/>
            <a:ext cx="29368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WV</a:t>
            </a:r>
          </a:p>
        </p:txBody>
      </p:sp>
      <p:sp>
        <p:nvSpPr>
          <p:cNvPr id="24666" name="Text Box 126"/>
          <p:cNvSpPr txBox="1">
            <a:spLocks noChangeArrowheads="1"/>
          </p:cNvSpPr>
          <p:nvPr/>
        </p:nvSpPr>
        <p:spPr bwMode="auto">
          <a:xfrm>
            <a:off x="6383338" y="3322637"/>
            <a:ext cx="254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VA</a:t>
            </a:r>
          </a:p>
        </p:txBody>
      </p:sp>
      <p:sp>
        <p:nvSpPr>
          <p:cNvPr id="24667" name="Text Box 127"/>
          <p:cNvSpPr txBox="1">
            <a:spLocks noChangeArrowheads="1"/>
          </p:cNvSpPr>
          <p:nvPr/>
        </p:nvSpPr>
        <p:spPr bwMode="auto">
          <a:xfrm>
            <a:off x="6372225" y="3659187"/>
            <a:ext cx="2651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NC</a:t>
            </a:r>
          </a:p>
        </p:txBody>
      </p:sp>
      <p:sp>
        <p:nvSpPr>
          <p:cNvPr id="24668" name="Text Box 128"/>
          <p:cNvSpPr txBox="1">
            <a:spLocks noChangeArrowheads="1"/>
          </p:cNvSpPr>
          <p:nvPr/>
        </p:nvSpPr>
        <p:spPr bwMode="auto">
          <a:xfrm>
            <a:off x="6156325" y="3946525"/>
            <a:ext cx="25876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SC</a:t>
            </a:r>
          </a:p>
        </p:txBody>
      </p:sp>
      <p:sp>
        <p:nvSpPr>
          <p:cNvPr id="24669" name="Line 129" descr="This is the state of New Hampshire on a map of the United States.  The map depicts States with Smoke-Free Air Laws effective September 30, 2014." title=" States with Smoke-Free Air Laws"/>
          <p:cNvSpPr>
            <a:spLocks noChangeShapeType="1"/>
          </p:cNvSpPr>
          <p:nvPr/>
        </p:nvSpPr>
        <p:spPr bwMode="auto">
          <a:xfrm flipH="1">
            <a:off x="7107238" y="2300287"/>
            <a:ext cx="349250" cy="79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0" name="Text Box 130"/>
          <p:cNvSpPr txBox="1">
            <a:spLocks noChangeArrowheads="1"/>
          </p:cNvSpPr>
          <p:nvPr/>
        </p:nvSpPr>
        <p:spPr bwMode="auto">
          <a:xfrm>
            <a:off x="6713538" y="1709737"/>
            <a:ext cx="236537"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VT</a:t>
            </a:r>
          </a:p>
        </p:txBody>
      </p:sp>
      <p:sp>
        <p:nvSpPr>
          <p:cNvPr id="24671" name="Line 131" descr="This line points to a state.  The  map depicts state cigarette excise tax rates effective September 30, 2014.&#10;" title="State Cigarette Excise Tax Rates"/>
          <p:cNvSpPr>
            <a:spLocks noChangeShapeType="1"/>
          </p:cNvSpPr>
          <p:nvPr/>
        </p:nvSpPr>
        <p:spPr bwMode="auto">
          <a:xfrm>
            <a:off x="6781800" y="1881187"/>
            <a:ext cx="123825" cy="2159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2" name="Text Box 134"/>
          <p:cNvSpPr txBox="1">
            <a:spLocks noChangeArrowheads="1"/>
          </p:cNvSpPr>
          <p:nvPr/>
        </p:nvSpPr>
        <p:spPr bwMode="auto">
          <a:xfrm>
            <a:off x="6978650" y="3616325"/>
            <a:ext cx="4572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D.C</a:t>
            </a:r>
            <a:r>
              <a:rPr lang="en-US" sz="1200" b="1" dirty="0">
                <a:solidFill>
                  <a:schemeClr val="bg2"/>
                </a:solidFill>
              </a:rPr>
              <a:t>.</a:t>
            </a:r>
          </a:p>
        </p:txBody>
      </p:sp>
      <p:sp>
        <p:nvSpPr>
          <p:cNvPr id="24673" name="Line 135" descr="This is the state of New Hampshire on a map of the United States.  The  map depicts States with Smoke-Free Air Laws effective September 30, 2014." title="States with Smoke-Free Air Laws "/>
          <p:cNvSpPr>
            <a:spLocks noChangeShapeType="1"/>
          </p:cNvSpPr>
          <p:nvPr/>
        </p:nvSpPr>
        <p:spPr bwMode="auto">
          <a:xfrm flipH="1" flipV="1">
            <a:off x="7204075" y="2617787"/>
            <a:ext cx="412750" cy="523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4" name="Line 137" descr="This line points to data that depicts cigarette excise tax rates  effective September 30, 2014." title="State cigarette excise tax rates"/>
          <p:cNvSpPr>
            <a:spLocks noChangeShapeType="1"/>
          </p:cNvSpPr>
          <p:nvPr/>
        </p:nvSpPr>
        <p:spPr bwMode="auto">
          <a:xfrm flipH="1" flipV="1">
            <a:off x="6886575" y="2979737"/>
            <a:ext cx="352425" cy="285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5" name="Text Box 138"/>
          <p:cNvSpPr txBox="1">
            <a:spLocks noChangeArrowheads="1"/>
          </p:cNvSpPr>
          <p:nvPr/>
        </p:nvSpPr>
        <p:spPr bwMode="auto">
          <a:xfrm>
            <a:off x="7285038" y="2938462"/>
            <a:ext cx="2286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NJ</a:t>
            </a:r>
          </a:p>
        </p:txBody>
      </p:sp>
      <p:sp>
        <p:nvSpPr>
          <p:cNvPr id="24676" name="Text Box 139"/>
          <p:cNvSpPr txBox="1">
            <a:spLocks noChangeArrowheads="1"/>
          </p:cNvSpPr>
          <p:nvPr/>
        </p:nvSpPr>
        <p:spPr bwMode="auto">
          <a:xfrm>
            <a:off x="7219950" y="3394075"/>
            <a:ext cx="3079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MD</a:t>
            </a:r>
          </a:p>
        </p:txBody>
      </p:sp>
      <p:sp>
        <p:nvSpPr>
          <p:cNvPr id="24677" name="Line 140" descr="This is a line pointing to the State of Maryland.  The  map depicts States with Smoke-Free Air Laws effective September 30, 2014." title="States with Smoke-Free Air Laws "/>
          <p:cNvSpPr>
            <a:spLocks noChangeShapeType="1"/>
          </p:cNvSpPr>
          <p:nvPr/>
        </p:nvSpPr>
        <p:spPr bwMode="auto">
          <a:xfrm flipH="1" flipV="1">
            <a:off x="6669881" y="3121420"/>
            <a:ext cx="550069" cy="34210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8" name="Line 141" descr="This line is pointing to the territory of the District of Columbia.   The  map depicts States with Smoke-Free Air Laws effective September 30, 2014." title="States with Smoke-Free Air Laws"/>
          <p:cNvSpPr>
            <a:spLocks noChangeShapeType="1"/>
          </p:cNvSpPr>
          <p:nvPr/>
        </p:nvSpPr>
        <p:spPr bwMode="auto">
          <a:xfrm flipH="1" flipV="1">
            <a:off x="6713538" y="3244850"/>
            <a:ext cx="257175" cy="3365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79" name="Text Box 142"/>
          <p:cNvSpPr txBox="1">
            <a:spLocks noChangeArrowheads="1"/>
          </p:cNvSpPr>
          <p:nvPr/>
        </p:nvSpPr>
        <p:spPr bwMode="auto">
          <a:xfrm>
            <a:off x="7235825" y="3136900"/>
            <a:ext cx="3079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DE</a:t>
            </a:r>
          </a:p>
        </p:txBody>
      </p:sp>
      <p:sp>
        <p:nvSpPr>
          <p:cNvPr id="24680" name="Text Box 143"/>
          <p:cNvSpPr txBox="1">
            <a:spLocks noChangeArrowheads="1"/>
          </p:cNvSpPr>
          <p:nvPr/>
        </p:nvSpPr>
        <p:spPr bwMode="auto">
          <a:xfrm>
            <a:off x="7524750" y="2217737"/>
            <a:ext cx="26511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NH</a:t>
            </a:r>
          </a:p>
        </p:txBody>
      </p:sp>
      <p:sp>
        <p:nvSpPr>
          <p:cNvPr id="24681" name="Text Box 144"/>
          <p:cNvSpPr txBox="1">
            <a:spLocks noChangeArrowheads="1"/>
          </p:cNvSpPr>
          <p:nvPr/>
        </p:nvSpPr>
        <p:spPr bwMode="auto">
          <a:xfrm>
            <a:off x="7815263" y="2366962"/>
            <a:ext cx="487362"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MA</a:t>
            </a:r>
          </a:p>
        </p:txBody>
      </p:sp>
      <p:sp>
        <p:nvSpPr>
          <p:cNvPr id="24682" name="Line 145" descr="The  map depicts States cigarette excise tax rates in the North East that with effective September 30, 2014." title="State Cigarette Excise Tax Rates"/>
          <p:cNvSpPr>
            <a:spLocks noChangeShapeType="1"/>
          </p:cNvSpPr>
          <p:nvPr/>
        </p:nvSpPr>
        <p:spPr bwMode="auto">
          <a:xfrm>
            <a:off x="7170738" y="2465387"/>
            <a:ext cx="576262" cy="15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45720" rIns="45720" anchor="ctr" anchorCtr="1">
            <a:spAutoFit/>
          </a:bodyPr>
          <a:lstStyle/>
          <a:p>
            <a:endParaRPr lang="en-US" dirty="0"/>
          </a:p>
        </p:txBody>
      </p:sp>
      <p:sp>
        <p:nvSpPr>
          <p:cNvPr id="24683" name="Text Box 146"/>
          <p:cNvSpPr txBox="1">
            <a:spLocks noChangeArrowheads="1"/>
          </p:cNvSpPr>
          <p:nvPr/>
        </p:nvSpPr>
        <p:spPr bwMode="auto">
          <a:xfrm>
            <a:off x="5086350" y="3001962"/>
            <a:ext cx="179388"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rgbClr val="000000"/>
                </a:solidFill>
              </a:rPr>
              <a:t>IL</a:t>
            </a:r>
            <a:endParaRPr lang="en-US" sz="1200" b="1" dirty="0"/>
          </a:p>
        </p:txBody>
      </p:sp>
      <p:sp>
        <p:nvSpPr>
          <p:cNvPr id="24684" name="Text Box 147"/>
          <p:cNvSpPr txBox="1">
            <a:spLocks noChangeArrowheads="1"/>
          </p:cNvSpPr>
          <p:nvPr/>
        </p:nvSpPr>
        <p:spPr bwMode="auto">
          <a:xfrm>
            <a:off x="4957763" y="2309812"/>
            <a:ext cx="223837"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bg1">
                    <a:lumMod val="50000"/>
                  </a:schemeClr>
                </a:solidFill>
              </a:rPr>
              <a:t>WI</a:t>
            </a:r>
          </a:p>
        </p:txBody>
      </p:sp>
      <p:sp>
        <p:nvSpPr>
          <p:cNvPr id="24685" name="Text Box 148"/>
          <p:cNvSpPr txBox="1">
            <a:spLocks noChangeArrowheads="1"/>
          </p:cNvSpPr>
          <p:nvPr/>
        </p:nvSpPr>
        <p:spPr bwMode="auto">
          <a:xfrm>
            <a:off x="1785938" y="4803775"/>
            <a:ext cx="266700"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solidFill>
                  <a:schemeClr val="bg1">
                    <a:lumMod val="50000"/>
                  </a:schemeClr>
                </a:solidFill>
              </a:rPr>
              <a:t>AK</a:t>
            </a:r>
          </a:p>
        </p:txBody>
      </p:sp>
      <p:sp>
        <p:nvSpPr>
          <p:cNvPr id="24686" name="Text Box 149"/>
          <p:cNvSpPr txBox="1">
            <a:spLocks noChangeArrowheads="1"/>
          </p:cNvSpPr>
          <p:nvPr/>
        </p:nvSpPr>
        <p:spPr bwMode="auto">
          <a:xfrm>
            <a:off x="3055938" y="5349875"/>
            <a:ext cx="195262"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400" b="1" dirty="0">
                <a:solidFill>
                  <a:srgbClr val="000000"/>
                </a:solidFill>
              </a:rPr>
              <a:t>HI</a:t>
            </a:r>
          </a:p>
        </p:txBody>
      </p:sp>
      <p:sp>
        <p:nvSpPr>
          <p:cNvPr id="14449" name="Rectangle 79" descr="This legend symbol represents cigarettes &lt;50 cents per pack (N=7)." title="State cigarette excise tax rates"/>
          <p:cNvSpPr>
            <a:spLocks noChangeArrowheads="1"/>
          </p:cNvSpPr>
          <p:nvPr/>
        </p:nvSpPr>
        <p:spPr bwMode="auto">
          <a:xfrm>
            <a:off x="6783388" y="5767387"/>
            <a:ext cx="177800" cy="165100"/>
          </a:xfrm>
          <a:prstGeom prst="rect">
            <a:avLst/>
          </a:prstGeom>
          <a:solidFill>
            <a:srgbClr val="CCFFCC"/>
          </a:solidFill>
          <a:ln w="9525">
            <a:solidFill>
              <a:schemeClr val="accent6">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88" name="Rectangle 78"/>
          <p:cNvSpPr>
            <a:spLocks noChangeArrowheads="1"/>
          </p:cNvSpPr>
          <p:nvPr/>
        </p:nvSpPr>
        <p:spPr bwMode="auto">
          <a:xfrm>
            <a:off x="6959600" y="5386387"/>
            <a:ext cx="18117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smtClean="0">
                <a:latin typeface="Trebuchet MS" pitchFamily="34" charset="0"/>
              </a:rPr>
              <a:t>50</a:t>
            </a:r>
            <a:r>
              <a:rPr lang="en-US" sz="1000" dirty="0" smtClean="0">
                <a:latin typeface="Arial"/>
                <a:cs typeface="Arial"/>
              </a:rPr>
              <a:t>–</a:t>
            </a:r>
            <a:r>
              <a:rPr lang="en-US" sz="1000" dirty="0" smtClean="0">
                <a:latin typeface="Trebuchet MS" pitchFamily="34" charset="0"/>
              </a:rPr>
              <a:t>99 </a:t>
            </a:r>
            <a:r>
              <a:rPr lang="en-US" sz="1000" dirty="0">
                <a:latin typeface="Trebuchet MS" pitchFamily="34" charset="0"/>
              </a:rPr>
              <a:t>cents per </a:t>
            </a:r>
            <a:r>
              <a:rPr lang="en-US" sz="1000" dirty="0" smtClean="0">
                <a:latin typeface="Trebuchet MS" pitchFamily="34" charset="0"/>
              </a:rPr>
              <a:t>pack (n=13)</a:t>
            </a:r>
            <a:endParaRPr lang="en-US" sz="1000" dirty="0">
              <a:latin typeface="Trebuchet MS" pitchFamily="34" charset="0"/>
            </a:endParaRPr>
          </a:p>
        </p:txBody>
      </p:sp>
      <p:sp>
        <p:nvSpPr>
          <p:cNvPr id="14451" name="Rectangle 79" descr="This legend symbol represents cigarettes 50-99 cents per pack (N=13)." title="State Cigarette Excise Tax Rates"/>
          <p:cNvSpPr>
            <a:spLocks noChangeArrowheads="1"/>
          </p:cNvSpPr>
          <p:nvPr/>
        </p:nvSpPr>
        <p:spPr bwMode="auto">
          <a:xfrm>
            <a:off x="6783388" y="5448300"/>
            <a:ext cx="177800" cy="165100"/>
          </a:xfrm>
          <a:prstGeom prst="rect">
            <a:avLst/>
          </a:prstGeom>
          <a:solidFill>
            <a:srgbClr val="99FF66"/>
          </a:solidFill>
          <a:ln w="9525">
            <a:solidFill>
              <a:schemeClr val="accent6">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90" name="Rectangle 78"/>
          <p:cNvSpPr>
            <a:spLocks noChangeArrowheads="1"/>
          </p:cNvSpPr>
          <p:nvPr/>
        </p:nvSpPr>
        <p:spPr bwMode="auto">
          <a:xfrm>
            <a:off x="6935788" y="5081587"/>
            <a:ext cx="17604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latin typeface="Trebuchet MS" pitchFamily="34" charset="0"/>
              </a:rPr>
              <a:t>$</a:t>
            </a:r>
            <a:r>
              <a:rPr lang="en-US" sz="1000" dirty="0" smtClean="0">
                <a:latin typeface="Trebuchet MS" pitchFamily="34" charset="0"/>
              </a:rPr>
              <a:t>1.00</a:t>
            </a:r>
            <a:r>
              <a:rPr lang="en-US" sz="1000" dirty="0" smtClean="0">
                <a:latin typeface="Arial"/>
                <a:cs typeface="Arial"/>
              </a:rPr>
              <a:t>–</a:t>
            </a:r>
            <a:r>
              <a:rPr lang="en-US" sz="1000" dirty="0" smtClean="0">
                <a:latin typeface="Trebuchet MS" pitchFamily="34" charset="0"/>
              </a:rPr>
              <a:t>$</a:t>
            </a:r>
            <a:r>
              <a:rPr lang="en-US" sz="1000" dirty="0">
                <a:latin typeface="Trebuchet MS" pitchFamily="34" charset="0"/>
              </a:rPr>
              <a:t>1.49 per </a:t>
            </a:r>
            <a:r>
              <a:rPr lang="en-US" sz="1000" dirty="0" smtClean="0">
                <a:latin typeface="Trebuchet MS" pitchFamily="34" charset="0"/>
              </a:rPr>
              <a:t>pack (n=7)</a:t>
            </a:r>
            <a:endParaRPr lang="en-US" sz="1000" dirty="0">
              <a:latin typeface="Trebuchet MS" pitchFamily="34" charset="0"/>
            </a:endParaRPr>
          </a:p>
        </p:txBody>
      </p:sp>
      <p:sp>
        <p:nvSpPr>
          <p:cNvPr id="14453" name="Rectangle 79" descr="This legend symbol represents cigarettes 41.00-$1.49 per pack (N=7)." title="State Cigarette Excise Tax Rates"/>
          <p:cNvSpPr>
            <a:spLocks noChangeArrowheads="1"/>
          </p:cNvSpPr>
          <p:nvPr/>
        </p:nvSpPr>
        <p:spPr bwMode="auto">
          <a:xfrm>
            <a:off x="6781800" y="5157787"/>
            <a:ext cx="177800" cy="165100"/>
          </a:xfrm>
          <a:prstGeom prst="rect">
            <a:avLst/>
          </a:prstGeom>
          <a:solidFill>
            <a:srgbClr val="38EA00"/>
          </a:solidFill>
          <a:ln w="9525">
            <a:solidFill>
              <a:schemeClr val="accent6">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92" name="Rectangle 78"/>
          <p:cNvSpPr>
            <a:spLocks noChangeArrowheads="1"/>
          </p:cNvSpPr>
          <p:nvPr/>
        </p:nvSpPr>
        <p:spPr bwMode="auto">
          <a:xfrm>
            <a:off x="6935788" y="4791075"/>
            <a:ext cx="17604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latin typeface="Trebuchet MS" pitchFamily="34" charset="0"/>
              </a:rPr>
              <a:t>$</a:t>
            </a:r>
            <a:r>
              <a:rPr lang="en-US" sz="1000" dirty="0" smtClean="0">
                <a:latin typeface="Trebuchet MS" pitchFamily="34" charset="0"/>
              </a:rPr>
              <a:t>1.50</a:t>
            </a:r>
            <a:r>
              <a:rPr lang="en-US" sz="1000" dirty="0" smtClean="0">
                <a:latin typeface="Arial"/>
                <a:cs typeface="Arial"/>
              </a:rPr>
              <a:t>–</a:t>
            </a:r>
            <a:r>
              <a:rPr lang="en-US" sz="1000" dirty="0" smtClean="0">
                <a:latin typeface="Trebuchet MS" pitchFamily="34" charset="0"/>
              </a:rPr>
              <a:t>$</a:t>
            </a:r>
            <a:r>
              <a:rPr lang="en-US" sz="1000" dirty="0">
                <a:latin typeface="Trebuchet MS" pitchFamily="34" charset="0"/>
              </a:rPr>
              <a:t>1.99 per </a:t>
            </a:r>
            <a:r>
              <a:rPr lang="en-US" sz="1000" dirty="0" smtClean="0">
                <a:latin typeface="Trebuchet MS" pitchFamily="34" charset="0"/>
              </a:rPr>
              <a:t>pack (n=8)</a:t>
            </a:r>
            <a:endParaRPr lang="en-US" sz="1000" dirty="0">
              <a:latin typeface="Trebuchet MS" pitchFamily="34" charset="0"/>
            </a:endParaRPr>
          </a:p>
        </p:txBody>
      </p:sp>
      <p:sp>
        <p:nvSpPr>
          <p:cNvPr id="14455" name="Rectangle 79" descr="This legend symbol represents cigarettes $1.50-$1.99 per pack (N=8)." title="State Cigarette Excise Tax Rates"/>
          <p:cNvSpPr>
            <a:spLocks noChangeArrowheads="1"/>
          </p:cNvSpPr>
          <p:nvPr/>
        </p:nvSpPr>
        <p:spPr bwMode="auto">
          <a:xfrm>
            <a:off x="6783388" y="4852987"/>
            <a:ext cx="177800" cy="165100"/>
          </a:xfrm>
          <a:prstGeom prst="rect">
            <a:avLst/>
          </a:prstGeom>
          <a:solidFill>
            <a:srgbClr val="2AA82A"/>
          </a:solidFill>
          <a:ln w="9525">
            <a:solidFill>
              <a:schemeClr val="accent6">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94" name="Rectangle 78"/>
          <p:cNvSpPr>
            <a:spLocks noChangeArrowheads="1"/>
          </p:cNvSpPr>
          <p:nvPr/>
        </p:nvSpPr>
        <p:spPr bwMode="auto">
          <a:xfrm>
            <a:off x="6938963" y="4484687"/>
            <a:ext cx="182774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latin typeface="Trebuchet MS" pitchFamily="34" charset="0"/>
              </a:rPr>
              <a:t>$</a:t>
            </a:r>
            <a:r>
              <a:rPr lang="en-US" sz="1000" dirty="0" smtClean="0">
                <a:latin typeface="Trebuchet MS" pitchFamily="34" charset="0"/>
              </a:rPr>
              <a:t>2.00</a:t>
            </a:r>
            <a:r>
              <a:rPr lang="en-US" sz="1000" dirty="0" smtClean="0">
                <a:latin typeface="Arial"/>
                <a:cs typeface="Arial"/>
              </a:rPr>
              <a:t>–</a:t>
            </a:r>
            <a:r>
              <a:rPr lang="en-US" sz="1000" dirty="0" smtClean="0">
                <a:latin typeface="Trebuchet MS" pitchFamily="34" charset="0"/>
              </a:rPr>
              <a:t>$</a:t>
            </a:r>
            <a:r>
              <a:rPr lang="en-US" sz="1000" dirty="0">
                <a:latin typeface="Trebuchet MS" pitchFamily="34" charset="0"/>
              </a:rPr>
              <a:t>2.99 per </a:t>
            </a:r>
            <a:r>
              <a:rPr lang="en-US" sz="1000" dirty="0" smtClean="0">
                <a:latin typeface="Trebuchet MS" pitchFamily="34" charset="0"/>
              </a:rPr>
              <a:t>pack (n=10)</a:t>
            </a:r>
            <a:endParaRPr lang="en-US" sz="1000" dirty="0">
              <a:latin typeface="Trebuchet MS" pitchFamily="34" charset="0"/>
            </a:endParaRPr>
          </a:p>
        </p:txBody>
      </p:sp>
      <p:sp>
        <p:nvSpPr>
          <p:cNvPr id="14457" name="Rectangle 79" descr="This legend symbol represents cigarettes $2.00-$2.99 per pack (N=10)." title="State Cigarette Excise Tax Rates"/>
          <p:cNvSpPr>
            <a:spLocks noChangeArrowheads="1"/>
          </p:cNvSpPr>
          <p:nvPr/>
        </p:nvSpPr>
        <p:spPr bwMode="auto">
          <a:xfrm>
            <a:off x="6786563" y="4546600"/>
            <a:ext cx="177800" cy="165100"/>
          </a:xfrm>
          <a:prstGeom prst="rect">
            <a:avLst/>
          </a:prstGeom>
          <a:solidFill>
            <a:srgbClr val="006000"/>
          </a:solidFill>
          <a:ln w="9525">
            <a:solidFill>
              <a:schemeClr val="accent6">
                <a:lumMod val="50000"/>
              </a:schemeClr>
            </a:solidFill>
            <a:miter lim="800000"/>
            <a:headEnd/>
            <a:tailEnd/>
          </a:ln>
        </p:spPr>
        <p:txBody>
          <a:bodyPr wrap="none" anchor="ctr"/>
          <a:lstStyle/>
          <a:p>
            <a:pPr>
              <a:defRPr/>
            </a:pPr>
            <a:endParaRPr lang="en-US" sz="1200" b="1" dirty="0">
              <a:latin typeface="Trebuchet MS" pitchFamily="34" charset="0"/>
            </a:endParaRPr>
          </a:p>
        </p:txBody>
      </p:sp>
      <p:sp>
        <p:nvSpPr>
          <p:cNvPr id="24697" name="Rectangle 154"/>
          <p:cNvSpPr>
            <a:spLocks noChangeArrowheads="1"/>
          </p:cNvSpPr>
          <p:nvPr/>
        </p:nvSpPr>
        <p:spPr bwMode="auto">
          <a:xfrm>
            <a:off x="1074748" y="6062609"/>
            <a:ext cx="7924780" cy="85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lnSpc>
                <a:spcPct val="95000"/>
              </a:lnSpc>
            </a:pPr>
            <a:r>
              <a:rPr lang="en-US" sz="1000" dirty="0" smtClean="0">
                <a:solidFill>
                  <a:schemeClr val="tx1">
                    <a:lumMod val="95000"/>
                    <a:lumOff val="5000"/>
                  </a:schemeClr>
                </a:solidFill>
              </a:rPr>
              <a:t>Centers for Disease Control and Prevention’s State Tobacco Activities Tracking and Evaluation (STATE) System. Available at</a:t>
            </a:r>
            <a:r>
              <a:rPr lang="en-US" sz="1000" dirty="0">
                <a:solidFill>
                  <a:schemeClr val="tx1">
                    <a:lumMod val="95000"/>
                    <a:lumOff val="5000"/>
                  </a:schemeClr>
                </a:solidFill>
              </a:rPr>
              <a:t>: </a:t>
            </a:r>
            <a:r>
              <a:rPr lang="en-US" sz="1000" u="sng" dirty="0">
                <a:solidFill>
                  <a:srgbClr val="C00000"/>
                </a:solidFill>
              </a:rPr>
              <a:t>http://apps.nccd.cdc.gov/statesystem/Default/Default.aspx</a:t>
            </a:r>
            <a:r>
              <a:rPr lang="en-US" sz="1000" u="sng" dirty="0" smtClean="0">
                <a:solidFill>
                  <a:srgbClr val="C00000"/>
                </a:solidFill>
              </a:rPr>
              <a:t>. </a:t>
            </a:r>
            <a:r>
              <a:rPr lang="en-US" sz="1000" dirty="0" smtClean="0">
                <a:solidFill>
                  <a:schemeClr val="tx1">
                    <a:lumMod val="95000"/>
                    <a:lumOff val="5000"/>
                  </a:schemeClr>
                </a:solidFill>
              </a:rPr>
              <a:t>Local taxes from Campaign for Tobacco-Free Kids, December 2013.</a:t>
            </a:r>
          </a:p>
          <a:p>
            <a:pPr eaLnBrk="0" hangingPunct="0">
              <a:lnSpc>
                <a:spcPct val="95000"/>
              </a:lnSpc>
            </a:pPr>
            <a:endParaRPr lang="en-US" sz="1000" dirty="0">
              <a:solidFill>
                <a:schemeClr val="tx1">
                  <a:lumMod val="95000"/>
                  <a:lumOff val="5000"/>
                </a:schemeClr>
              </a:solidFill>
            </a:endParaRPr>
          </a:p>
          <a:p>
            <a:pPr eaLnBrk="0" hangingPunct="0">
              <a:lnSpc>
                <a:spcPct val="95000"/>
              </a:lnSpc>
            </a:pPr>
            <a:r>
              <a:rPr lang="en-US" sz="1200" dirty="0" smtClean="0">
                <a:solidFill>
                  <a:schemeClr val="tx1">
                    <a:lumMod val="95000"/>
                    <a:lumOff val="5000"/>
                  </a:schemeClr>
                </a:solidFill>
              </a:rPr>
              <a:t>HP2020 TU-17.1</a:t>
            </a:r>
            <a:r>
              <a:rPr lang="en-US" sz="1200" dirty="0">
                <a:solidFill>
                  <a:schemeClr val="tx1">
                    <a:lumMod val="95000"/>
                    <a:lumOff val="5000"/>
                  </a:schemeClr>
                </a:solidFill>
              </a:rPr>
              <a:t> </a:t>
            </a:r>
            <a:r>
              <a:rPr lang="en-US" sz="1200" dirty="0" smtClean="0">
                <a:solidFill>
                  <a:schemeClr val="tx1">
                    <a:lumMod val="95000"/>
                    <a:lumOff val="5000"/>
                  </a:schemeClr>
                </a:solidFill>
              </a:rPr>
              <a:t>Increase </a:t>
            </a:r>
            <a:r>
              <a:rPr lang="en-US" sz="1200" dirty="0">
                <a:solidFill>
                  <a:schemeClr val="tx1">
                    <a:lumMod val="95000"/>
                    <a:lumOff val="5000"/>
                  </a:schemeClr>
                </a:solidFill>
              </a:rPr>
              <a:t>the Federal and State tax on Cigarettes </a:t>
            </a:r>
          </a:p>
          <a:p>
            <a:pPr eaLnBrk="0" hangingPunct="0">
              <a:lnSpc>
                <a:spcPct val="95000"/>
              </a:lnSpc>
            </a:pPr>
            <a:endParaRPr lang="en-US" sz="1000" dirty="0">
              <a:solidFill>
                <a:schemeClr val="tx1">
                  <a:lumMod val="95000"/>
                  <a:lumOff val="5000"/>
                </a:schemeClr>
              </a:solidFill>
            </a:endParaRPr>
          </a:p>
        </p:txBody>
      </p:sp>
      <p:sp>
        <p:nvSpPr>
          <p:cNvPr id="24698" name="Line 133" descr="This line points to data that depicts states cigarette excise tax rates effective September 30, 2014." title="State cigarette excise tax rates"/>
          <p:cNvSpPr>
            <a:spLocks noChangeShapeType="1"/>
          </p:cNvSpPr>
          <p:nvPr/>
        </p:nvSpPr>
        <p:spPr bwMode="auto">
          <a:xfrm flipH="1" flipV="1">
            <a:off x="7064375" y="2631281"/>
            <a:ext cx="460375" cy="2508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699" name="Rectangle 78"/>
          <p:cNvSpPr>
            <a:spLocks noChangeArrowheads="1"/>
          </p:cNvSpPr>
          <p:nvPr/>
        </p:nvSpPr>
        <p:spPr bwMode="auto">
          <a:xfrm>
            <a:off x="6935788" y="5705475"/>
            <a:ext cx="16065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000" dirty="0">
                <a:latin typeface="Trebuchet MS" pitchFamily="34" charset="0"/>
              </a:rPr>
              <a:t>&lt;50 cents per </a:t>
            </a:r>
            <a:r>
              <a:rPr lang="en-US" sz="1000" dirty="0" smtClean="0">
                <a:latin typeface="Trebuchet MS" pitchFamily="34" charset="0"/>
              </a:rPr>
              <a:t>pack (n=7)</a:t>
            </a:r>
          </a:p>
        </p:txBody>
      </p:sp>
      <p:sp>
        <p:nvSpPr>
          <p:cNvPr id="24700" name="Text Box 136"/>
          <p:cNvSpPr txBox="1">
            <a:spLocks noChangeArrowheads="1"/>
          </p:cNvSpPr>
          <p:nvPr/>
        </p:nvSpPr>
        <p:spPr bwMode="auto">
          <a:xfrm>
            <a:off x="5700712" y="2297906"/>
            <a:ext cx="776288" cy="26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lgn="ctr">
              <a:buClr>
                <a:srgbClr val="000000"/>
              </a:buClr>
              <a:buSzPct val="90000"/>
              <a:buFont typeface="Arial Unicode MS" pitchFamily="34" charset="-128"/>
              <a:buNone/>
            </a:pPr>
            <a:r>
              <a:rPr lang="en-US" sz="1100" b="1" dirty="0" smtClean="0">
                <a:cs typeface="Arial" pitchFamily="34" charset="0"/>
              </a:rPr>
              <a:t>Chicago</a:t>
            </a:r>
            <a:br>
              <a:rPr lang="en-US" sz="1100" b="1" dirty="0" smtClean="0">
                <a:cs typeface="Arial" pitchFamily="34" charset="0"/>
              </a:rPr>
            </a:br>
            <a:r>
              <a:rPr lang="en-US" sz="1100" b="1" dirty="0" smtClean="0">
                <a:cs typeface="Arial" pitchFamily="34" charset="0"/>
              </a:rPr>
              <a:t>$6.16</a:t>
            </a:r>
            <a:endParaRPr lang="en-US" sz="1100" b="1" dirty="0">
              <a:cs typeface="Arial" pitchFamily="34" charset="0"/>
            </a:endParaRPr>
          </a:p>
        </p:txBody>
      </p:sp>
      <p:sp>
        <p:nvSpPr>
          <p:cNvPr id="24701" name="Text Box 136"/>
          <p:cNvSpPr txBox="1">
            <a:spLocks noChangeArrowheads="1"/>
          </p:cNvSpPr>
          <p:nvPr/>
        </p:nvSpPr>
        <p:spPr bwMode="auto">
          <a:xfrm>
            <a:off x="7778750" y="3024187"/>
            <a:ext cx="4508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lgn="ctr">
              <a:lnSpc>
                <a:spcPct val="85000"/>
              </a:lnSpc>
              <a:buClr>
                <a:srgbClr val="000000"/>
              </a:buClr>
              <a:buSzPct val="90000"/>
              <a:buFont typeface="Arial Unicode MS" pitchFamily="34" charset="-128"/>
              <a:buNone/>
            </a:pPr>
            <a:r>
              <a:rPr lang="en-US" sz="1100" b="1" dirty="0">
                <a:cs typeface="Arial" pitchFamily="34" charset="0"/>
              </a:rPr>
              <a:t>NYC</a:t>
            </a:r>
          </a:p>
          <a:p>
            <a:pPr algn="ctr">
              <a:lnSpc>
                <a:spcPct val="85000"/>
              </a:lnSpc>
              <a:buClr>
                <a:srgbClr val="000000"/>
              </a:buClr>
              <a:buSzPct val="90000"/>
              <a:buFont typeface="Arial Unicode MS" pitchFamily="34" charset="-128"/>
              <a:buNone/>
            </a:pPr>
            <a:r>
              <a:rPr lang="en-US" sz="1100" b="1" dirty="0">
                <a:cs typeface="Arial" pitchFamily="34" charset="0"/>
              </a:rPr>
              <a:t>$5.85</a:t>
            </a:r>
          </a:p>
        </p:txBody>
      </p:sp>
      <p:sp>
        <p:nvSpPr>
          <p:cNvPr id="24702" name="Line 166" descr="The  map depicts state cigarette excise tax rates effective September 30, 2014.  &#10;&#10;" title="State cigarette excise tax rates"/>
          <p:cNvSpPr>
            <a:spLocks noChangeShapeType="1"/>
          </p:cNvSpPr>
          <p:nvPr/>
        </p:nvSpPr>
        <p:spPr bwMode="auto">
          <a:xfrm flipV="1">
            <a:off x="5245894" y="2657474"/>
            <a:ext cx="780256" cy="28574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24703" name="Line 133" descr="Theses are a group of states on a map of the United States.  The  map depicts States with Smoke-Free Air Laws effective September 30, 2014." title="States with Smoke-Free Air Laws"/>
          <p:cNvSpPr>
            <a:spLocks noChangeShapeType="1"/>
          </p:cNvSpPr>
          <p:nvPr/>
        </p:nvSpPr>
        <p:spPr bwMode="auto">
          <a:xfrm flipH="1" flipV="1">
            <a:off x="6989763" y="2719387"/>
            <a:ext cx="782637" cy="38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lstStyle/>
          <a:p>
            <a:endParaRPr lang="en-US" dirty="0"/>
          </a:p>
        </p:txBody>
      </p:sp>
      <p:sp>
        <p:nvSpPr>
          <p:cNvPr id="24704" name="Text Box 132"/>
          <p:cNvSpPr txBox="1">
            <a:spLocks noChangeArrowheads="1"/>
          </p:cNvSpPr>
          <p:nvPr/>
        </p:nvSpPr>
        <p:spPr bwMode="auto">
          <a:xfrm>
            <a:off x="7588250" y="2836862"/>
            <a:ext cx="2460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CT</a:t>
            </a:r>
          </a:p>
        </p:txBody>
      </p:sp>
      <p:sp>
        <p:nvSpPr>
          <p:cNvPr id="24705" name="Text Box 136"/>
          <p:cNvSpPr txBox="1">
            <a:spLocks noChangeArrowheads="1"/>
          </p:cNvSpPr>
          <p:nvPr/>
        </p:nvSpPr>
        <p:spPr bwMode="auto">
          <a:xfrm>
            <a:off x="7632700" y="2581275"/>
            <a:ext cx="192088"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defTabSz="427038" eaLnBrk="0" hangingPunct="0">
              <a:defRPr sz="2400">
                <a:solidFill>
                  <a:schemeClr val="tx1"/>
                </a:solidFill>
                <a:latin typeface="Arial" pitchFamily="34" charset="0"/>
              </a:defRPr>
            </a:lvl1pPr>
            <a:lvl2pPr marL="742950" indent="-285750" defTabSz="427038" eaLnBrk="0" hangingPunct="0">
              <a:defRPr sz="2400">
                <a:solidFill>
                  <a:schemeClr val="tx1"/>
                </a:solidFill>
                <a:latin typeface="Arial" pitchFamily="34" charset="0"/>
              </a:defRPr>
            </a:lvl2pPr>
            <a:lvl3pPr marL="1143000" indent="-228600" defTabSz="427038" eaLnBrk="0" hangingPunct="0">
              <a:defRPr sz="2400">
                <a:solidFill>
                  <a:schemeClr val="tx1"/>
                </a:solidFill>
                <a:latin typeface="Arial" pitchFamily="34" charset="0"/>
              </a:defRPr>
            </a:lvl3pPr>
            <a:lvl4pPr marL="1600200" indent="-228600" defTabSz="427038" eaLnBrk="0" hangingPunct="0">
              <a:defRPr sz="2400">
                <a:solidFill>
                  <a:schemeClr val="tx1"/>
                </a:solidFill>
                <a:latin typeface="Arial" pitchFamily="34" charset="0"/>
              </a:defRPr>
            </a:lvl4pPr>
            <a:lvl5pPr marL="2057400" indent="-228600" defTabSz="427038" eaLnBrk="0" hangingPunct="0">
              <a:defRPr sz="2400">
                <a:solidFill>
                  <a:schemeClr val="tx1"/>
                </a:solidFill>
                <a:latin typeface="Arial" pitchFamily="34" charset="0"/>
              </a:defRPr>
            </a:lvl5pPr>
            <a:lvl6pPr marL="2514600" indent="-228600" defTabSz="427038" eaLnBrk="0" fontAlgn="base" hangingPunct="0">
              <a:spcBef>
                <a:spcPct val="0"/>
              </a:spcBef>
              <a:spcAft>
                <a:spcPct val="0"/>
              </a:spcAft>
              <a:defRPr sz="2400">
                <a:solidFill>
                  <a:schemeClr val="tx1"/>
                </a:solidFill>
                <a:latin typeface="Arial" pitchFamily="34" charset="0"/>
              </a:defRPr>
            </a:lvl6pPr>
            <a:lvl7pPr marL="2971800" indent="-228600" defTabSz="427038" eaLnBrk="0" fontAlgn="base" hangingPunct="0">
              <a:spcBef>
                <a:spcPct val="0"/>
              </a:spcBef>
              <a:spcAft>
                <a:spcPct val="0"/>
              </a:spcAft>
              <a:defRPr sz="2400">
                <a:solidFill>
                  <a:schemeClr val="tx1"/>
                </a:solidFill>
                <a:latin typeface="Arial" pitchFamily="34" charset="0"/>
              </a:defRPr>
            </a:lvl7pPr>
            <a:lvl8pPr marL="3429000" indent="-228600" defTabSz="427038" eaLnBrk="0" fontAlgn="base" hangingPunct="0">
              <a:spcBef>
                <a:spcPct val="0"/>
              </a:spcBef>
              <a:spcAft>
                <a:spcPct val="0"/>
              </a:spcAft>
              <a:defRPr sz="2400">
                <a:solidFill>
                  <a:schemeClr val="tx1"/>
                </a:solidFill>
                <a:latin typeface="Arial" pitchFamily="34" charset="0"/>
              </a:defRPr>
            </a:lvl8pPr>
            <a:lvl9pPr marL="3886200" indent="-228600" defTabSz="427038" eaLnBrk="0" fontAlgn="base" hangingPunct="0">
              <a:spcBef>
                <a:spcPct val="0"/>
              </a:spcBef>
              <a:spcAft>
                <a:spcPct val="0"/>
              </a:spcAft>
              <a:defRPr sz="2400">
                <a:solidFill>
                  <a:schemeClr val="tx1"/>
                </a:solidFill>
                <a:latin typeface="Arial" pitchFamily="34" charset="0"/>
              </a:defRPr>
            </a:lvl9pPr>
          </a:lstStyle>
          <a:p>
            <a:pPr>
              <a:buClr>
                <a:srgbClr val="000000"/>
              </a:buClr>
              <a:buSzPct val="90000"/>
              <a:buFont typeface="Arial Unicode MS" pitchFamily="34" charset="-128"/>
              <a:buNone/>
            </a:pPr>
            <a:r>
              <a:rPr lang="en-US" sz="1200" b="1" dirty="0"/>
              <a:t>RI</a:t>
            </a:r>
          </a:p>
        </p:txBody>
      </p:sp>
      <p:sp>
        <p:nvSpPr>
          <p:cNvPr id="24708" name="Rectangle 78"/>
          <p:cNvSpPr>
            <a:spLocks noChangeArrowheads="1"/>
          </p:cNvSpPr>
          <p:nvPr/>
        </p:nvSpPr>
        <p:spPr bwMode="auto">
          <a:xfrm>
            <a:off x="6934200" y="4179887"/>
            <a:ext cx="182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000" dirty="0"/>
              <a:t>≥ </a:t>
            </a:r>
            <a:r>
              <a:rPr lang="en-US" sz="1000" dirty="0">
                <a:latin typeface="Trebuchet MS" pitchFamily="34" charset="0"/>
              </a:rPr>
              <a:t>$3.00 per </a:t>
            </a:r>
            <a:r>
              <a:rPr lang="en-US" sz="1000" dirty="0" smtClean="0">
                <a:latin typeface="Trebuchet MS" pitchFamily="34" charset="0"/>
              </a:rPr>
              <a:t>pack (n=6)</a:t>
            </a:r>
            <a:endParaRPr lang="en-US" sz="1000" dirty="0">
              <a:latin typeface="Trebuchet MS" pitchFamily="34" charset="0"/>
            </a:endParaRPr>
          </a:p>
        </p:txBody>
      </p:sp>
      <p:sp>
        <p:nvSpPr>
          <p:cNvPr id="165" name="Rectangle 79" descr="Legend for State Cigarette Excise Tax." title="Legend Symbol"/>
          <p:cNvSpPr>
            <a:spLocks noChangeArrowheads="1"/>
          </p:cNvSpPr>
          <p:nvPr/>
        </p:nvSpPr>
        <p:spPr bwMode="auto">
          <a:xfrm>
            <a:off x="6781800" y="4241800"/>
            <a:ext cx="177800" cy="165100"/>
          </a:xfrm>
          <a:prstGeom prst="rect">
            <a:avLst/>
          </a:prstGeom>
          <a:solidFill>
            <a:srgbClr val="002E00"/>
          </a:solidFill>
          <a:ln w="9525">
            <a:solidFill>
              <a:schemeClr val="accent6">
                <a:lumMod val="75000"/>
              </a:schemeClr>
            </a:solidFill>
            <a:miter lim="800000"/>
            <a:headEnd/>
            <a:tailEnd/>
          </a:ln>
        </p:spPr>
        <p:txBody>
          <a:bodyPr wrap="none" anchor="ctr"/>
          <a:lstStyle/>
          <a:p>
            <a:pPr>
              <a:defRPr/>
            </a:pPr>
            <a:endParaRPr lang="en-US" sz="1200" b="1" dirty="0">
              <a:latin typeface="Trebuchet MS" pitchFamily="34" charset="0"/>
            </a:endParaRPr>
          </a:p>
        </p:txBody>
      </p:sp>
      <p:sp>
        <p:nvSpPr>
          <p:cNvPr id="3" name="Title 2"/>
          <p:cNvSpPr>
            <a:spLocks noGrp="1"/>
          </p:cNvSpPr>
          <p:nvPr>
            <p:ph type="title"/>
          </p:nvPr>
        </p:nvSpPr>
        <p:spPr/>
        <p:txBody>
          <a:bodyPr/>
          <a:lstStyle/>
          <a:p>
            <a:pPr lvl="0" defTabSz="823913" eaLnBrk="1" hangingPunct="1">
              <a:lnSpc>
                <a:spcPct val="90000"/>
              </a:lnSpc>
              <a:defRPr/>
            </a:pPr>
            <a:r>
              <a:rPr lang="en-US" sz="2400" kern="1200" dirty="0">
                <a:ea typeface="ＭＳ Ｐゴシック" pitchFamily="34" charset="-128"/>
                <a:cs typeface="Arial" pitchFamily="34" charset="0"/>
              </a:rPr>
              <a:t>State Cigarette Excise Tax Rates </a:t>
            </a:r>
            <a:br>
              <a:rPr lang="en-US" sz="2400" kern="1200" dirty="0">
                <a:ea typeface="ＭＳ Ｐゴシック" pitchFamily="34" charset="-128"/>
                <a:cs typeface="Arial" pitchFamily="34" charset="0"/>
              </a:rPr>
            </a:br>
            <a:r>
              <a:rPr lang="en-US" sz="2400" i="1" kern="1200" dirty="0">
                <a:ea typeface="ＭＳ Ｐゴシック" pitchFamily="34" charset="-128"/>
                <a:cs typeface="Arial" pitchFamily="34" charset="0"/>
              </a:rPr>
              <a:t>Effective September 30, </a:t>
            </a:r>
            <a:r>
              <a:rPr lang="en-US" sz="2400" i="1" kern="1200" dirty="0" smtClean="0">
                <a:ea typeface="ＭＳ Ｐゴシック" pitchFamily="34" charset="-128"/>
                <a:cs typeface="Arial" pitchFamily="34" charset="0"/>
              </a:rPr>
              <a:t>2014</a:t>
            </a:r>
            <a:endParaRPr lang="en-US" dirty="0"/>
          </a:p>
        </p:txBody>
      </p:sp>
      <p:sp>
        <p:nvSpPr>
          <p:cNvPr id="2" name="Slide Number Placeholder 1"/>
          <p:cNvSpPr>
            <a:spLocks noGrp="1"/>
          </p:cNvSpPr>
          <p:nvPr>
            <p:ph type="sldNum" sz="quarter" idx="4294967295"/>
          </p:nvPr>
        </p:nvSpPr>
        <p:spPr>
          <a:xfrm>
            <a:off x="8562975" y="6430962"/>
            <a:ext cx="581025" cy="427038"/>
          </a:xfrm>
          <a:prstGeom prst="rect">
            <a:avLst/>
          </a:prstGeom>
        </p:spPr>
        <p:txBody>
          <a:bodyPr/>
          <a:lstStyle/>
          <a:p>
            <a:fld id="{C88FAF9D-AF5A-496A-B0B6-E10018E45057}" type="slidenum">
              <a:rPr lang="en-US" smtClean="0"/>
              <a:pPr/>
              <a:t>59</a:t>
            </a:fld>
            <a:endParaRPr lang="en-US" dirty="0"/>
          </a:p>
        </p:txBody>
      </p:sp>
    </p:spTree>
    <p:extLst>
      <p:ext uri="{BB962C8B-B14F-4D97-AF65-F5344CB8AC3E}">
        <p14:creationId xmlns:p14="http://schemas.microsoft.com/office/powerpoint/2010/main" val="211995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p:cNvSpPr txBox="1">
            <a:spLocks/>
          </p:cNvSpPr>
          <p:nvPr/>
        </p:nvSpPr>
        <p:spPr bwMode="auto">
          <a:xfrm>
            <a:off x="1447800" y="1600200"/>
            <a:ext cx="7350432"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Arial" pitchFamily="34" charset="0"/>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Arial" pitchFamily="34" charset="0"/>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Arial" pitchFamily="34" charset="0"/>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r>
              <a:rPr lang="en-US" sz="2000" kern="0" dirty="0" smtClean="0">
                <a:latin typeface="Tahoma" panose="020B0604030504040204" pitchFamily="34" charset="0"/>
                <a:ea typeface="Tahoma" panose="020B0604030504040204" pitchFamily="34" charset="0"/>
                <a:cs typeface="Tahoma" panose="020B0604030504040204" pitchFamily="34" charset="0"/>
              </a:rPr>
              <a:t>Globally, 13 million deaths annually are attributable to preventable environmental causes </a:t>
            </a:r>
          </a:p>
          <a:p>
            <a:endParaRPr lang="en-US" sz="2000" kern="0" dirty="0" smtClean="0">
              <a:latin typeface="Tahoma" panose="020B0604030504040204" pitchFamily="34" charset="0"/>
              <a:ea typeface="Tahoma" panose="020B0604030504040204" pitchFamily="34" charset="0"/>
              <a:cs typeface="Tahoma" panose="020B0604030504040204" pitchFamily="34" charset="0"/>
            </a:endParaRPr>
          </a:p>
          <a:p>
            <a:r>
              <a:rPr lang="en-US" sz="2000" kern="0" dirty="0" smtClean="0">
                <a:latin typeface="Tahoma" panose="020B0604030504040204" pitchFamily="34" charset="0"/>
                <a:ea typeface="Tahoma" panose="020B0604030504040204" pitchFamily="34" charset="0"/>
                <a:cs typeface="Tahoma" panose="020B0604030504040204" pitchFamily="34" charset="0"/>
              </a:rPr>
              <a:t>Environmental factors contribute over 80% of the diseases regularly reported by the World Health Organization</a:t>
            </a:r>
          </a:p>
          <a:p>
            <a:endParaRPr lang="en-US" sz="2000" kern="0" dirty="0" smtClean="0">
              <a:latin typeface="Tahoma" panose="020B0604030504040204" pitchFamily="34" charset="0"/>
              <a:ea typeface="Tahoma" panose="020B0604030504040204" pitchFamily="34" charset="0"/>
              <a:cs typeface="Tahoma" panose="020B0604030504040204" pitchFamily="34" charset="0"/>
            </a:endParaRPr>
          </a:p>
          <a:p>
            <a:r>
              <a:rPr lang="en-US" sz="2000" kern="0" dirty="0" smtClean="0">
                <a:latin typeface="Tahoma" panose="020B0604030504040204" pitchFamily="34" charset="0"/>
                <a:ea typeface="Tahoma" panose="020B0604030504040204" pitchFamily="34" charset="0"/>
                <a:cs typeface="Tahoma" panose="020B0604030504040204" pitchFamily="34" charset="0"/>
              </a:rPr>
              <a:t>Clean Air Act, in 2010 helped prevent: </a:t>
            </a:r>
          </a:p>
          <a:p>
            <a:pPr lvl="1"/>
            <a:r>
              <a:rPr lang="en-US" sz="1800" kern="0" dirty="0" smtClean="0">
                <a:latin typeface="Tahoma" panose="020B0604030504040204" pitchFamily="34" charset="0"/>
                <a:ea typeface="Tahoma" panose="020B0604030504040204" pitchFamily="34" charset="0"/>
                <a:cs typeface="Tahoma" panose="020B0604030504040204" pitchFamily="34" charset="0"/>
              </a:rPr>
              <a:t>160,000 </a:t>
            </a:r>
            <a:r>
              <a:rPr lang="en-US" sz="1800" kern="0" dirty="0">
                <a:latin typeface="Tahoma" panose="020B0604030504040204" pitchFamily="34" charset="0"/>
                <a:ea typeface="Tahoma" panose="020B0604030504040204" pitchFamily="34" charset="0"/>
                <a:cs typeface="Tahoma" panose="020B0604030504040204" pitchFamily="34" charset="0"/>
              </a:rPr>
              <a:t>premature </a:t>
            </a:r>
            <a:r>
              <a:rPr lang="en-US" sz="1800" kern="0" dirty="0" smtClean="0">
                <a:latin typeface="Tahoma" panose="020B0604030504040204" pitchFamily="34" charset="0"/>
                <a:ea typeface="Tahoma" panose="020B0604030504040204" pitchFamily="34" charset="0"/>
                <a:cs typeface="Tahoma" panose="020B0604030504040204" pitchFamily="34" charset="0"/>
              </a:rPr>
              <a:t>deaths  </a:t>
            </a:r>
          </a:p>
          <a:p>
            <a:pPr lvl="1"/>
            <a:r>
              <a:rPr lang="en-US" sz="1800" kern="0" dirty="0" smtClean="0">
                <a:latin typeface="Tahoma" panose="020B0604030504040204" pitchFamily="34" charset="0"/>
                <a:ea typeface="Tahoma" panose="020B0604030504040204" pitchFamily="34" charset="0"/>
                <a:cs typeface="Tahoma" panose="020B0604030504040204" pitchFamily="34" charset="0"/>
              </a:rPr>
              <a:t>130,000 </a:t>
            </a:r>
            <a:r>
              <a:rPr lang="en-US" sz="1800" kern="0" dirty="0">
                <a:latin typeface="Tahoma" panose="020B0604030504040204" pitchFamily="34" charset="0"/>
                <a:ea typeface="Tahoma" panose="020B0604030504040204" pitchFamily="34" charset="0"/>
                <a:cs typeface="Tahoma" panose="020B0604030504040204" pitchFamily="34" charset="0"/>
              </a:rPr>
              <a:t>heart </a:t>
            </a:r>
            <a:r>
              <a:rPr lang="en-US" sz="1800" kern="0" dirty="0" smtClean="0">
                <a:latin typeface="Tahoma" panose="020B0604030504040204" pitchFamily="34" charset="0"/>
                <a:ea typeface="Tahoma" panose="020B0604030504040204" pitchFamily="34" charset="0"/>
                <a:cs typeface="Tahoma" panose="020B0604030504040204" pitchFamily="34" charset="0"/>
              </a:rPr>
              <a:t>attacks  </a:t>
            </a:r>
          </a:p>
          <a:p>
            <a:pPr lvl="1"/>
            <a:r>
              <a:rPr lang="en-US" sz="1800" kern="0" dirty="0" smtClean="0">
                <a:latin typeface="Tahoma" panose="020B0604030504040204" pitchFamily="34" charset="0"/>
                <a:ea typeface="Tahoma" panose="020B0604030504040204" pitchFamily="34" charset="0"/>
                <a:cs typeface="Tahoma" panose="020B0604030504040204" pitchFamily="34" charset="0"/>
              </a:rPr>
              <a:t>86,000 </a:t>
            </a:r>
            <a:r>
              <a:rPr lang="en-US" sz="1800" kern="0" dirty="0">
                <a:latin typeface="Tahoma" panose="020B0604030504040204" pitchFamily="34" charset="0"/>
                <a:ea typeface="Tahoma" panose="020B0604030504040204" pitchFamily="34" charset="0"/>
                <a:cs typeface="Tahoma" panose="020B0604030504040204" pitchFamily="34" charset="0"/>
              </a:rPr>
              <a:t>hospital </a:t>
            </a:r>
            <a:r>
              <a:rPr lang="en-US" sz="1800" kern="0" dirty="0" smtClean="0">
                <a:latin typeface="Tahoma" panose="020B0604030504040204" pitchFamily="34" charset="0"/>
                <a:ea typeface="Tahoma" panose="020B0604030504040204" pitchFamily="34" charset="0"/>
                <a:cs typeface="Tahoma" panose="020B0604030504040204" pitchFamily="34" charset="0"/>
              </a:rPr>
              <a:t>admissions </a:t>
            </a:r>
          </a:p>
          <a:p>
            <a:endParaRPr lang="en-US" kern="0" dirty="0" smtClean="0"/>
          </a:p>
          <a:p>
            <a:pPr marL="0" indent="0">
              <a:buFont typeface="Arial" pitchFamily="34" charset="0"/>
              <a:buNone/>
            </a:pPr>
            <a:endParaRPr lang="en-US" kern="0" dirty="0" smtClean="0"/>
          </a:p>
          <a:p>
            <a:endParaRPr lang="en-US" kern="0" dirty="0" smtClean="0"/>
          </a:p>
          <a:p>
            <a:endParaRPr lang="en-US" kern="0" dirty="0"/>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6</a:t>
            </a:fld>
            <a:endParaRPr lang="en-US" sz="1200" dirty="0">
              <a:solidFill>
                <a:srgbClr val="898989"/>
              </a:solidFill>
              <a:latin typeface="Calibri" panose="020F0502020204030204" pitchFamily="34" charset="0"/>
            </a:endParaRPr>
          </a:p>
        </p:txBody>
      </p:sp>
      <p:sp>
        <p:nvSpPr>
          <p:cNvPr id="7" name="Title 6"/>
          <p:cNvSpPr>
            <a:spLocks noGrp="1"/>
          </p:cNvSpPr>
          <p:nvPr>
            <p:ph type="title"/>
          </p:nvPr>
        </p:nvSpPr>
        <p:spPr>
          <a:xfrm>
            <a:off x="1447800" y="152400"/>
            <a:ext cx="7623048" cy="10668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Impact and Burden of Environmental Factors</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69596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vers of multiple print publications that feature ads from the first ever paid national tobacco education campaign – Tips from Former Smokers." title="Tips From Formers Smokers Campaign"/>
          <p:cNvPicPr>
            <a:picLocks noChangeAspect="1"/>
          </p:cNvPicPr>
          <p:nvPr/>
        </p:nvPicPr>
        <p:blipFill rotWithShape="1">
          <a:blip r:embed="rId3" cstate="print">
            <a:extLst>
              <a:ext uri="{28A0092B-C50C-407E-A947-70E740481C1C}">
                <a14:useLocalDpi xmlns:a14="http://schemas.microsoft.com/office/drawing/2010/main" val="0"/>
              </a:ext>
            </a:extLst>
          </a:blip>
          <a:srcRect l="3881"/>
          <a:stretch/>
        </p:blipFill>
        <p:spPr>
          <a:xfrm>
            <a:off x="1447800" y="1569638"/>
            <a:ext cx="2170056" cy="2133600"/>
          </a:xfrm>
          <a:prstGeom prst="rect">
            <a:avLst/>
          </a:prstGeom>
        </p:spPr>
      </p:pic>
      <p:pic>
        <p:nvPicPr>
          <p:cNvPr id="5" name="Picture 4" descr="Example of a print ad from the national tobacco education campaign- Tips from Former Smokers. This print ad shows the scar on a gentleman’s chest after heart surgery. The quote featured in this ad says “Do your heart a favor. Quit Smoking.” The text at the bottom of the ad gives the reader more information about the gentleman featured in the ad, Roosevelt." title="Tips From Former Smokers Campaig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3838575"/>
            <a:ext cx="1810716" cy="2586737"/>
          </a:xfrm>
          <a:prstGeom prst="rect">
            <a:avLst/>
          </a:prstGeom>
        </p:spPr>
      </p:pic>
      <p:pic>
        <p:nvPicPr>
          <p:cNvPr id="12" name="Picture 11" descr="Example of a print ad from the national tobacco education campaign- Tips from Former Smokers. This print ad shows a woman in a hospital bed receiving physical therapy. The quote featured in this ad says “After a stroke from smoking, get used to losing your independence.” The text at the bottom of the ad gives the reader more information about the woman featured in the ad, Suzy. " title="Tips From Former Smokers Campaig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3848100"/>
            <a:ext cx="1828800" cy="2590800"/>
          </a:xfrm>
          <a:prstGeom prst="rect">
            <a:avLst/>
          </a:prstGeom>
        </p:spPr>
      </p:pic>
      <p:pic>
        <p:nvPicPr>
          <p:cNvPr id="8" name="Picture 7" descr="Image of the publication in the Lancet about the national tobacco education campaign-Tips from Former Smokers. This publication was titled, Effect of the first federal funded US antismoking national media campaign, and the study aimed to assess the effect of the Tips campaign. " title="Tips From Former Smokers Campaig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7200" y="1569638"/>
            <a:ext cx="4102254" cy="2160323"/>
          </a:xfrm>
          <a:prstGeom prst="rect">
            <a:avLst/>
          </a:prstGeom>
          <a:effectLst>
            <a:outerShdw blurRad="50800" dist="50800" dir="2700000" algn="ctr" rotWithShape="0">
              <a:srgbClr val="000000">
                <a:alpha val="60000"/>
              </a:srgbClr>
            </a:outerShdw>
          </a:effectLst>
        </p:spPr>
      </p:pic>
      <p:sp>
        <p:nvSpPr>
          <p:cNvPr id="2" name="Title 1"/>
          <p:cNvSpPr>
            <a:spLocks noGrp="1"/>
          </p:cNvSpPr>
          <p:nvPr>
            <p:ph type="title" idx="4294967295"/>
          </p:nvPr>
        </p:nvSpPr>
        <p:spPr>
          <a:xfrm>
            <a:off x="1371600" y="381000"/>
            <a:ext cx="8229600" cy="503238"/>
          </a:xfrm>
        </p:spPr>
        <p:txBody>
          <a:bodyPr>
            <a:noAutofit/>
          </a:bodyPr>
          <a:lstStyle/>
          <a:p>
            <a:r>
              <a:rPr lang="en-US" b="0" dirty="0">
                <a:solidFill>
                  <a:srgbClr val="003F72"/>
                </a:solidFill>
                <a:ea typeface="ＭＳ Ｐゴシック" pitchFamily="34" charset="-128"/>
                <a:cs typeface="Arial" pitchFamily="34" charset="0"/>
              </a:rPr>
              <a:t>Tips From Former Smokers Campaign </a:t>
            </a:r>
          </a:p>
        </p:txBody>
      </p:sp>
    </p:spTree>
    <p:extLst>
      <p:ext uri="{BB962C8B-B14F-4D97-AF65-F5344CB8AC3E}">
        <p14:creationId xmlns:p14="http://schemas.microsoft.com/office/powerpoint/2010/main" val="1963275292"/>
      </p:ext>
    </p:extLst>
  </p:cSld>
  <p:clrMapOvr>
    <a:masterClrMapping/>
  </p:clrMapOvr>
  <p:transition spd="slow">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r>
              <a:rPr lang="en-US" sz="1600" dirty="0" smtClean="0"/>
              <a:t>Bulleted Text </a:t>
            </a:r>
          </a:p>
        </p:txBody>
      </p:sp>
      <p:pic>
        <p:nvPicPr>
          <p:cNvPr id="4" name="Picture 3" descr="Logo for the national tobacco education campaign¬-Tips from Former Smokers." title="Tips, Truth, The Real Cost"/>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819400"/>
            <a:ext cx="1305748" cy="1305748"/>
          </a:xfrm>
          <a:prstGeom prst="rect">
            <a:avLst/>
          </a:prstGeom>
          <a:ln w="57150">
            <a:solidFill>
              <a:schemeClr val="bg2"/>
            </a:solidFill>
          </a:ln>
          <a:effectLst/>
          <a:scene3d>
            <a:camera prst="orthographicFront"/>
            <a:lightRig rig="threePt" dir="t"/>
          </a:scene3d>
          <a:sp3d>
            <a:bevelT/>
          </a:sp3d>
        </p:spPr>
      </p:pic>
      <p:pic>
        <p:nvPicPr>
          <p:cNvPr id="5" name="Content Placeholder 4" descr="A popular male celebrity, who made his debut in Hollywood by portraying the main character from a series of books about vampires, is shown smoking a cigarette. The text emblazoned over the image says “Unpaid Tobacco Spokesperson”." title="Tips, Truth, The Real Cost"/>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828800" y="1565910"/>
            <a:ext cx="2971800" cy="2895600"/>
          </a:xfrm>
          <a:prstGeom prst="rect">
            <a:avLst/>
          </a:prstGeom>
          <a:noFill/>
          <a:ln>
            <a:noFill/>
          </a:ln>
          <a:effectLst>
            <a:glow rad="101600">
              <a:schemeClr val="accent1">
                <a:satMod val="175000"/>
                <a:alpha val="40000"/>
              </a:schemeClr>
            </a:glow>
            <a:outerShdw blurRad="50800" dist="38100" dir="2700000" algn="tl" rotWithShape="0">
              <a:prstClr val="black">
                <a:alpha val="40000"/>
              </a:prstClr>
            </a:outerShdw>
            <a:reflection blurRad="6350" stA="50000" endA="300" endPos="55500" dist="508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rint ad of the FDA’s The Real Cost campaign. This print ad is geared towards youth and features a picture of a well-balanced lunch, but also features the picture of a grown man with a menacing expression on his face. The text in this ad “Give me your money, kid” is featured so youth can draw the conclusion that smoking costs money, possibly your lunch money" title="Tips, Truth, The Real Cost"/>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0" y="1565910"/>
            <a:ext cx="3052763" cy="4191000"/>
          </a:xfrm>
          <a:prstGeom prst="rect">
            <a:avLst/>
          </a:prstGeom>
          <a:effectLst>
            <a:outerShdw blurRad="50800" dist="38100" dir="13500000" algn="br" rotWithShape="0">
              <a:prstClr val="black">
                <a:alpha val="40000"/>
              </a:prstClr>
            </a:outerShdw>
            <a:reflection blurRad="6350" stA="50000" endA="300" endPos="38500" dist="50800" dir="5400000" sy="-100000" algn="bl" rotWithShape="0"/>
          </a:effectLst>
        </p:spPr>
      </p:pic>
      <p:sp>
        <p:nvSpPr>
          <p:cNvPr id="11266" name="Title 3"/>
          <p:cNvSpPr>
            <a:spLocks noGrp="1"/>
          </p:cNvSpPr>
          <p:nvPr>
            <p:ph type="title"/>
          </p:nvPr>
        </p:nvSpPr>
        <p:spPr>
          <a:xfrm>
            <a:off x="1640568" y="228600"/>
            <a:ext cx="7470775" cy="1066800"/>
          </a:xfrm>
        </p:spPr>
        <p:txBody>
          <a:bodyPr/>
          <a:lstStyle/>
          <a:p>
            <a:r>
              <a:rPr lang="en-US" dirty="0" smtClean="0">
                <a:ea typeface="ＭＳ Ｐゴシック" pitchFamily="34" charset="-128"/>
              </a:rPr>
              <a:t>Tips, Truth, The Real Cost</a:t>
            </a:r>
          </a:p>
        </p:txBody>
      </p:sp>
    </p:spTree>
    <p:extLst>
      <p:ext uri="{BB962C8B-B14F-4D97-AF65-F5344CB8AC3E}">
        <p14:creationId xmlns:p14="http://schemas.microsoft.com/office/powerpoint/2010/main" val="2342681822"/>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1714500"/>
            <a:ext cx="7848600" cy="4191000"/>
          </a:xfrm>
        </p:spPr>
        <p:txBody>
          <a:bodyPr>
            <a:normAutofit/>
          </a:bodyPr>
          <a:lstStyle/>
          <a:p>
            <a:pPr>
              <a:buClr>
                <a:srgbClr val="0070C0"/>
              </a:buClr>
              <a:buSzPct val="100000"/>
              <a:buFont typeface="Arial" panose="020B0604020202020204" pitchFamily="34" charset="0"/>
              <a:buChar char="•"/>
            </a:pPr>
            <a:endParaRPr lang="en-US" sz="2600" dirty="0" smtClean="0">
              <a:solidFill>
                <a:schemeClr val="tx1"/>
              </a:solidFill>
            </a:endParaRPr>
          </a:p>
          <a:p>
            <a:pPr>
              <a:buClr>
                <a:srgbClr val="0070C0"/>
              </a:buClr>
              <a:buSzPct val="100000"/>
              <a:buFont typeface="Arial" panose="020B0604020202020204" pitchFamily="34" charset="0"/>
              <a:buChar char="•"/>
            </a:pPr>
            <a:r>
              <a:rPr lang="en-US" sz="2600" dirty="0" smtClean="0">
                <a:solidFill>
                  <a:schemeClr val="tx1"/>
                </a:solidFill>
              </a:rPr>
              <a:t>Affordable Care Act</a:t>
            </a:r>
          </a:p>
          <a:p>
            <a:pPr marL="0" indent="0">
              <a:buClr>
                <a:srgbClr val="0070C0"/>
              </a:buClr>
              <a:buSzPct val="100000"/>
              <a:buNone/>
            </a:pPr>
            <a:endParaRPr lang="en-US" sz="2600" dirty="0" smtClean="0">
              <a:solidFill>
                <a:schemeClr val="tx1"/>
              </a:solidFill>
            </a:endParaRPr>
          </a:p>
          <a:p>
            <a:pPr marL="0" indent="0">
              <a:buClr>
                <a:srgbClr val="0070C0"/>
              </a:buClr>
              <a:buSzPct val="100000"/>
              <a:buNone/>
            </a:pPr>
            <a:endParaRPr lang="en-US" sz="2600" dirty="0" smtClean="0">
              <a:solidFill>
                <a:schemeClr val="tx1"/>
              </a:solidFill>
            </a:endParaRPr>
          </a:p>
          <a:p>
            <a:pPr>
              <a:buClr>
                <a:srgbClr val="0070C0"/>
              </a:buClr>
              <a:buSzPct val="100000"/>
              <a:buFont typeface="Arial" panose="020B0604020202020204" pitchFamily="34" charset="0"/>
              <a:buChar char="•"/>
            </a:pPr>
            <a:r>
              <a:rPr lang="en-US" sz="2600" dirty="0" smtClean="0">
                <a:solidFill>
                  <a:schemeClr val="tx1"/>
                </a:solidFill>
              </a:rPr>
              <a:t>Health </a:t>
            </a:r>
            <a:r>
              <a:rPr lang="en-US" sz="2600" dirty="0">
                <a:solidFill>
                  <a:schemeClr val="tx1"/>
                </a:solidFill>
              </a:rPr>
              <a:t>S</a:t>
            </a:r>
            <a:r>
              <a:rPr lang="en-US" sz="2600" dirty="0" smtClean="0">
                <a:solidFill>
                  <a:schemeClr val="tx1"/>
                </a:solidFill>
              </a:rPr>
              <a:t>ystems </a:t>
            </a:r>
            <a:r>
              <a:rPr lang="en-US" sz="2600" dirty="0">
                <a:solidFill>
                  <a:schemeClr val="tx1"/>
                </a:solidFill>
              </a:rPr>
              <a:t>C</a:t>
            </a:r>
            <a:r>
              <a:rPr lang="en-US" sz="2600" dirty="0" smtClean="0">
                <a:solidFill>
                  <a:schemeClr val="tx1"/>
                </a:solidFill>
              </a:rPr>
              <a:t>hange</a:t>
            </a:r>
          </a:p>
          <a:p>
            <a:pPr>
              <a:buClr>
                <a:srgbClr val="0070C0"/>
              </a:buClr>
              <a:buSzPct val="100000"/>
              <a:buFont typeface="Arial" panose="020B0604020202020204" pitchFamily="34" charset="0"/>
              <a:buChar char="•"/>
            </a:pPr>
            <a:endParaRPr lang="en-US" sz="2600" dirty="0" smtClean="0">
              <a:solidFill>
                <a:schemeClr val="tx1"/>
              </a:solidFill>
            </a:endParaRPr>
          </a:p>
          <a:p>
            <a:pPr marL="0" indent="0">
              <a:buClr>
                <a:srgbClr val="0070C0"/>
              </a:buClr>
              <a:buSzPct val="100000"/>
              <a:buNone/>
            </a:pPr>
            <a:endParaRPr lang="en-US" sz="2600" dirty="0">
              <a:solidFill>
                <a:schemeClr val="tx1"/>
              </a:solidFill>
            </a:endParaRPr>
          </a:p>
        </p:txBody>
      </p:sp>
      <p:pic>
        <p:nvPicPr>
          <p:cNvPr id="3074" name="Picture 2" descr="This image is the icon for the Patient Protection Affordable Care Act, which expands cessation coverage by requiring nongrand-fathered private health plan to cover proved preventive service." title="New Opportunities to Increase Cess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3124200"/>
            <a:ext cx="3810000" cy="685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447800" y="0"/>
            <a:ext cx="7848600" cy="1143000"/>
          </a:xfrm>
        </p:spPr>
        <p:txBody>
          <a:bodyPr>
            <a:normAutofit/>
          </a:bodyPr>
          <a:lstStyle/>
          <a:p>
            <a:r>
              <a:rPr lang="en-US" sz="2400" b="0" dirty="0">
                <a:solidFill>
                  <a:srgbClr val="003F72"/>
                </a:solidFill>
                <a:ea typeface="ＭＳ Ｐゴシック" pitchFamily="34" charset="-128"/>
                <a:cs typeface="Arial" pitchFamily="34" charset="0"/>
              </a:rPr>
              <a:t>New Opportunities to Increase Cessation</a:t>
            </a:r>
          </a:p>
        </p:txBody>
      </p:sp>
    </p:spTree>
    <p:extLst>
      <p:ext uri="{BB962C8B-B14F-4D97-AF65-F5344CB8AC3E}">
        <p14:creationId xmlns:p14="http://schemas.microsoft.com/office/powerpoint/2010/main" val="346594531"/>
      </p:ext>
    </p:extLst>
  </p:cSld>
  <p:clrMapOvr>
    <a:masterClrMapping/>
  </p:clrMapOvr>
  <p:transition spd="slow">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600200" y="1632484"/>
            <a:ext cx="7162800" cy="4495800"/>
          </a:xfrm>
        </p:spPr>
        <p:txBody>
          <a:bodyPr/>
          <a:lstStyle/>
          <a:p>
            <a:pPr marL="0" indent="0">
              <a:buNone/>
            </a:pPr>
            <a:r>
              <a:rPr lang="en-US" dirty="0" smtClean="0">
                <a:solidFill>
                  <a:schemeClr val="tx1"/>
                </a:solidFill>
              </a:rPr>
              <a:t/>
            </a:r>
            <a:br>
              <a:rPr lang="en-US" dirty="0" smtClean="0">
                <a:solidFill>
                  <a:schemeClr val="tx1"/>
                </a:solidFill>
              </a:rPr>
            </a:br>
            <a:r>
              <a:rPr lang="en-US" sz="2200" dirty="0" smtClean="0">
                <a:solidFill>
                  <a:schemeClr val="tx1"/>
                </a:solidFill>
              </a:rPr>
              <a:t>“The </a:t>
            </a:r>
            <a:r>
              <a:rPr lang="en-US" sz="2200" dirty="0">
                <a:solidFill>
                  <a:schemeClr val="tx1"/>
                </a:solidFill>
              </a:rPr>
              <a:t>burden of death and disease from tobacco use in the United States is overwhelmingly caused by cigarettes and other combusted tobacco products; rapid elimination of their use will dramatically reduce this burden</a:t>
            </a:r>
            <a:r>
              <a:rPr lang="en-US" sz="2200" dirty="0" smtClean="0">
                <a:solidFill>
                  <a:schemeClr val="tx1"/>
                </a:solidFill>
              </a:rPr>
              <a:t>.” </a:t>
            </a:r>
            <a:endParaRPr lang="en-US" sz="2200" dirty="0">
              <a:solidFill>
                <a:schemeClr val="tx1"/>
              </a:solidFill>
            </a:endParaRPr>
          </a:p>
          <a:p>
            <a:pPr marL="230188" indent="-230188">
              <a:buClr>
                <a:srgbClr val="0070C0"/>
              </a:buClr>
              <a:buSzPct val="100000"/>
              <a:buFont typeface="Arial" panose="020B0604020202020204" pitchFamily="34" charset="0"/>
              <a:buChar char="•"/>
            </a:pPr>
            <a:r>
              <a:rPr lang="en-US" dirty="0" smtClean="0">
                <a:solidFill>
                  <a:schemeClr val="tx1"/>
                </a:solidFill>
              </a:rPr>
              <a:t>End Game scenarios for the U.S. include:</a:t>
            </a:r>
            <a:endParaRPr lang="en-US" b="1" dirty="0" smtClean="0">
              <a:solidFill>
                <a:schemeClr val="tx1"/>
              </a:solidFill>
            </a:endParaRPr>
          </a:p>
          <a:p>
            <a:pPr lvl="1"/>
            <a:r>
              <a:rPr lang="en-US" b="1" dirty="0" smtClean="0">
                <a:solidFill>
                  <a:schemeClr val="tx1"/>
                </a:solidFill>
              </a:rPr>
              <a:t>FDA regulation </a:t>
            </a:r>
          </a:p>
          <a:p>
            <a:pPr marL="346075" lvl="1" indent="0">
              <a:buNone/>
            </a:pPr>
            <a:endParaRPr lang="en-US" b="1" dirty="0" smtClean="0">
              <a:solidFill>
                <a:schemeClr val="tx1"/>
              </a:solidFill>
            </a:endParaRPr>
          </a:p>
          <a:p>
            <a:pPr lvl="1"/>
            <a:r>
              <a:rPr lang="en-US" b="1" dirty="0" smtClean="0">
                <a:solidFill>
                  <a:schemeClr val="tx1"/>
                </a:solidFill>
              </a:rPr>
              <a:t>Sales restrictions</a:t>
            </a:r>
            <a:endParaRPr lang="en-US" dirty="0" smtClean="0">
              <a:solidFill>
                <a:schemeClr val="tx1"/>
              </a:solidFill>
            </a:endParaRPr>
          </a:p>
        </p:txBody>
      </p:sp>
      <p:sp>
        <p:nvSpPr>
          <p:cNvPr id="5" name="Rectangle 4" descr="Heading &quot;Major Conclusion&quot;.  " title="A defective and unreasonably dangerous product"/>
          <p:cNvSpPr/>
          <p:nvPr/>
        </p:nvSpPr>
        <p:spPr>
          <a:xfrm>
            <a:off x="533400" y="1295400"/>
            <a:ext cx="2971800" cy="3624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 y="1304092"/>
            <a:ext cx="3271838" cy="677108"/>
          </a:xfrm>
          <a:prstGeom prst="rect">
            <a:avLst/>
          </a:prstGeom>
          <a:noFill/>
        </p:spPr>
        <p:txBody>
          <a:bodyPr wrap="square" rtlCol="0">
            <a:spAutoFit/>
          </a:bodyPr>
          <a:lstStyle/>
          <a:p>
            <a:r>
              <a:rPr lang="en-US" sz="1900" b="1" cap="all" dirty="0">
                <a:solidFill>
                  <a:schemeClr val="bg2"/>
                </a:solidFill>
                <a:latin typeface="+mj-lt"/>
              </a:rPr>
              <a:t>Major </a:t>
            </a:r>
            <a:r>
              <a:rPr lang="en-US" sz="1900" b="1" cap="all" dirty="0" smtClean="0">
                <a:solidFill>
                  <a:schemeClr val="bg2"/>
                </a:solidFill>
                <a:latin typeface="+mj-lt"/>
              </a:rPr>
              <a:t>Conclusion</a:t>
            </a:r>
            <a:endParaRPr lang="en-US" sz="1900" b="1" cap="all" dirty="0">
              <a:solidFill>
                <a:schemeClr val="bg2"/>
              </a:solidFill>
              <a:latin typeface="+mj-lt"/>
            </a:endParaRPr>
          </a:p>
          <a:p>
            <a:endParaRPr lang="en-US" sz="1900" b="1" dirty="0">
              <a:solidFill>
                <a:schemeClr val="bg2"/>
              </a:solidFill>
              <a:latin typeface="+mj-lt"/>
            </a:endParaRPr>
          </a:p>
        </p:txBody>
      </p:sp>
      <p:sp>
        <p:nvSpPr>
          <p:cNvPr id="8" name="TextBox 7"/>
          <p:cNvSpPr txBox="1"/>
          <p:nvPr/>
        </p:nvSpPr>
        <p:spPr>
          <a:xfrm>
            <a:off x="1066800" y="5257800"/>
            <a:ext cx="7543800" cy="1446550"/>
          </a:xfrm>
          <a:prstGeom prst="rect">
            <a:avLst/>
          </a:prstGeom>
          <a:noFill/>
        </p:spPr>
        <p:txBody>
          <a:bodyPr wrap="square" rtlCol="0">
            <a:spAutoFit/>
          </a:bodyPr>
          <a:lstStyle/>
          <a:p>
            <a:r>
              <a:rPr lang="en-US" sz="1100" dirty="0" smtClean="0">
                <a:latin typeface="Miriam" panose="020B0502050101010101" pitchFamily="34" charset="-79"/>
                <a:cs typeface="Miriam" panose="020B0502050101010101" pitchFamily="34" charset="-79"/>
              </a:rPr>
              <a:t>Sources: </a:t>
            </a:r>
          </a:p>
          <a:p>
            <a:endParaRPr lang="en-US" sz="1100" dirty="0" smtClean="0">
              <a:latin typeface="Miriam" panose="020B0502050101010101" pitchFamily="34" charset="-79"/>
              <a:cs typeface="Miriam" panose="020B0502050101010101" pitchFamily="34" charset="-79"/>
            </a:endParaRPr>
          </a:p>
          <a:p>
            <a:r>
              <a:rPr lang="en-US" sz="1100" dirty="0" smtClean="0">
                <a:solidFill>
                  <a:schemeClr val="tx1">
                    <a:lumMod val="95000"/>
                    <a:lumOff val="5000"/>
                  </a:schemeClr>
                </a:solidFill>
                <a:latin typeface="Miriam" panose="020B0502050101010101" pitchFamily="34" charset="-79"/>
                <a:cs typeface="Miriam" panose="020B0502050101010101" pitchFamily="34" charset="-79"/>
              </a:rPr>
              <a:t>The </a:t>
            </a:r>
            <a:r>
              <a:rPr lang="en-US" sz="1100" dirty="0">
                <a:solidFill>
                  <a:schemeClr val="tx1">
                    <a:lumMod val="95000"/>
                    <a:lumOff val="5000"/>
                  </a:schemeClr>
                </a:solidFill>
                <a:latin typeface="Miriam" panose="020B0502050101010101" pitchFamily="34" charset="-79"/>
                <a:cs typeface="Miriam" panose="020B0502050101010101" pitchFamily="34" charset="-79"/>
              </a:rPr>
              <a:t>health consequences of smoking – 50 years of progress: a report of the Surgeon General. – Atlanta, GA. : U.S. Department of Health and Human Services, Centers for Disease Control and Prevention, National Center for Chronic Disease Prevention and Health Promotion, Office on Smoking and Health, 2014. </a:t>
            </a:r>
          </a:p>
          <a:p>
            <a:endParaRPr lang="en-US" sz="1100" dirty="0">
              <a:solidFill>
                <a:schemeClr val="tx1">
                  <a:lumMod val="95000"/>
                  <a:lumOff val="5000"/>
                </a:schemeClr>
              </a:solidFill>
              <a:latin typeface="Miriam" panose="020B0502050101010101" pitchFamily="34" charset="-79"/>
              <a:cs typeface="Miriam" panose="020B0502050101010101" pitchFamily="34" charset="-79"/>
            </a:endParaRPr>
          </a:p>
          <a:p>
            <a:r>
              <a:rPr lang="en-US" sz="1100" dirty="0">
                <a:solidFill>
                  <a:schemeClr val="tx1">
                    <a:lumMod val="95000"/>
                    <a:lumOff val="5000"/>
                  </a:schemeClr>
                </a:solidFill>
                <a:latin typeface="Miriam" panose="020B0502050101010101" pitchFamily="34" charset="-79"/>
                <a:cs typeface="Miriam" panose="020B0502050101010101" pitchFamily="34" charset="-79"/>
              </a:rPr>
              <a:t>Proctor RN. Why ban the sale of cigarettes? The case for abolition. </a:t>
            </a:r>
            <a:r>
              <a:rPr lang="en-US" sz="1100" i="1" dirty="0">
                <a:solidFill>
                  <a:schemeClr val="tx1">
                    <a:lumMod val="95000"/>
                    <a:lumOff val="5000"/>
                  </a:schemeClr>
                </a:solidFill>
                <a:latin typeface="Miriam" panose="020B0502050101010101" pitchFamily="34" charset="-79"/>
                <a:cs typeface="Miriam" panose="020B0502050101010101" pitchFamily="34" charset="-79"/>
              </a:rPr>
              <a:t>Tobacco Control</a:t>
            </a:r>
            <a:r>
              <a:rPr lang="en-US" sz="1100" dirty="0">
                <a:solidFill>
                  <a:schemeClr val="tx1">
                    <a:lumMod val="95000"/>
                    <a:lumOff val="5000"/>
                  </a:schemeClr>
                </a:solidFill>
                <a:latin typeface="Miriam" panose="020B0502050101010101" pitchFamily="34" charset="-79"/>
                <a:cs typeface="Miriam" panose="020B0502050101010101" pitchFamily="34" charset="-79"/>
              </a:rPr>
              <a:t> 2013;22:i27-i30</a:t>
            </a:r>
          </a:p>
          <a:p>
            <a:endParaRPr lang="en-US" sz="1100" dirty="0">
              <a:latin typeface="Miriam" panose="020B0502050101010101" pitchFamily="34" charset="-79"/>
              <a:cs typeface="Miriam" panose="020B0502050101010101" pitchFamily="34" charset="-79"/>
            </a:endParaRPr>
          </a:p>
        </p:txBody>
      </p:sp>
      <p:sp>
        <p:nvSpPr>
          <p:cNvPr id="2" name="Title 1"/>
          <p:cNvSpPr>
            <a:spLocks noGrp="1"/>
          </p:cNvSpPr>
          <p:nvPr>
            <p:ph type="title" idx="4294967295"/>
          </p:nvPr>
        </p:nvSpPr>
        <p:spPr>
          <a:xfrm>
            <a:off x="1524000" y="140970"/>
            <a:ext cx="6934200" cy="1002030"/>
          </a:xfrm>
        </p:spPr>
        <p:txBody>
          <a:bodyPr>
            <a:normAutofit/>
          </a:bodyPr>
          <a:lstStyle/>
          <a:p>
            <a:pPr algn="ctr"/>
            <a:r>
              <a:rPr lang="en-US" sz="2400" b="0" dirty="0">
                <a:solidFill>
                  <a:srgbClr val="003F72"/>
                </a:solidFill>
                <a:ea typeface="ＭＳ Ｐゴシック" pitchFamily="34" charset="-128"/>
                <a:cs typeface="Arial" pitchFamily="34" charset="0"/>
              </a:rPr>
              <a:t>“A defective and</a:t>
            </a:r>
            <a:br>
              <a:rPr lang="en-US" sz="2400" b="0" dirty="0">
                <a:solidFill>
                  <a:srgbClr val="003F72"/>
                </a:solidFill>
                <a:ea typeface="ＭＳ Ｐゴシック" pitchFamily="34" charset="-128"/>
                <a:cs typeface="Arial" pitchFamily="34" charset="0"/>
              </a:rPr>
            </a:br>
            <a:r>
              <a:rPr lang="en-US" sz="2400" b="0" dirty="0">
                <a:solidFill>
                  <a:srgbClr val="003F72"/>
                </a:solidFill>
                <a:ea typeface="ＭＳ Ｐゴシック" pitchFamily="34" charset="-128"/>
                <a:cs typeface="Arial" pitchFamily="34" charset="0"/>
              </a:rPr>
              <a:t> unreasonably dangerous product”</a:t>
            </a:r>
          </a:p>
        </p:txBody>
      </p:sp>
    </p:spTree>
    <p:extLst>
      <p:ext uri="{BB962C8B-B14F-4D97-AF65-F5344CB8AC3E}">
        <p14:creationId xmlns:p14="http://schemas.microsoft.com/office/powerpoint/2010/main" val="252024840"/>
      </p:ext>
    </p:extLst>
  </p:cSld>
  <p:clrMapOvr>
    <a:masterClrMapping/>
  </p:clrMapOvr>
  <p:transition spd="slow">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47800" y="5867400"/>
            <a:ext cx="7543800" cy="707886"/>
          </a:xfrm>
          <a:prstGeom prst="rect">
            <a:avLst/>
          </a:prstGeom>
          <a:noFill/>
          <a:ln>
            <a:noFill/>
          </a:ln>
        </p:spPr>
        <p:txBody>
          <a:bodyPr wrap="square" rtlCol="0">
            <a:spAutoFit/>
          </a:bodyPr>
          <a:lstStyle/>
          <a:p>
            <a:r>
              <a:rPr lang="en-US" sz="1000" dirty="0" smtClean="0"/>
              <a:t>Source</a:t>
            </a:r>
            <a:r>
              <a:rPr lang="en-US" sz="1000" dirty="0"/>
              <a:t>: Source: Brian A. King, </a:t>
            </a:r>
            <a:r>
              <a:rPr lang="en-US" sz="1000" dirty="0" err="1"/>
              <a:t>Roshni</a:t>
            </a:r>
            <a:r>
              <a:rPr lang="en-US" sz="1000" dirty="0"/>
              <a:t> Patel, Kimberly Nguyen, and Shanta R. Dube. Trends in Awareness and Use of Electronic Cigarettes among U.S. Adults, 2010-2013 </a:t>
            </a:r>
            <a:r>
              <a:rPr lang="en-US" sz="1000" i="1" dirty="0"/>
              <a:t>Nicotine </a:t>
            </a:r>
            <a:r>
              <a:rPr lang="en-US" sz="1000" i="1" dirty="0" err="1"/>
              <a:t>Tob</a:t>
            </a:r>
            <a:r>
              <a:rPr lang="en-US" sz="1000" i="1" dirty="0"/>
              <a:t> Res ntu191 first published online September 19, 2014 doi:10.1093/</a:t>
            </a:r>
            <a:r>
              <a:rPr lang="en-US" sz="1000" i="1" dirty="0" err="1"/>
              <a:t>ntr</a:t>
            </a:r>
            <a:r>
              <a:rPr lang="en-US" sz="1000" i="1" dirty="0"/>
              <a:t>/ntu191 </a:t>
            </a:r>
            <a:endParaRPr lang="en-US" sz="1000" dirty="0"/>
          </a:p>
          <a:p>
            <a:endParaRPr lang="en-US" sz="1000" dirty="0"/>
          </a:p>
        </p:txBody>
      </p:sp>
      <p:graphicFrame>
        <p:nvGraphicFramePr>
          <p:cNvPr id="18" name="Chart 17" descr="Statistics taken from The Trends in Awareness and Use of Electronic Cigarettes among U.S. Adults. The market for Electronic Nicotine Delivery Systems, of which e-cigarettes are one type, is growing. Use of these types of systems has almost doubled, from 2010/2011 to 2012/2013 among adults who smoked cigarettes in the past 30 days." title="Past 30 day use of e-cigarettes among U.S. adults"/>
          <p:cNvGraphicFramePr>
            <a:graphicFrameLocks/>
          </p:cNvGraphicFramePr>
          <p:nvPr>
            <p:extLst>
              <p:ext uri="{D42A27DB-BD31-4B8C-83A1-F6EECF244321}">
                <p14:modId xmlns:p14="http://schemas.microsoft.com/office/powerpoint/2010/main" val="3718650577"/>
              </p:ext>
            </p:extLst>
          </p:nvPr>
        </p:nvGraphicFramePr>
        <p:xfrm>
          <a:off x="1447800" y="1351002"/>
          <a:ext cx="7467600" cy="4343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idx="4294967295"/>
          </p:nvPr>
        </p:nvSpPr>
        <p:spPr>
          <a:xfrm>
            <a:off x="1508225" y="152400"/>
            <a:ext cx="8229600" cy="1143000"/>
          </a:xfrm>
        </p:spPr>
        <p:txBody>
          <a:bodyPr/>
          <a:lstStyle/>
          <a:p>
            <a:pPr>
              <a:lnSpc>
                <a:spcPts val="3300"/>
              </a:lnSpc>
            </a:pPr>
            <a:r>
              <a:rPr lang="en-US" sz="2000" b="0" dirty="0">
                <a:solidFill>
                  <a:srgbClr val="003F72"/>
                </a:solidFill>
                <a:ea typeface="ＭＳ Ｐゴシック" pitchFamily="34" charset="-128"/>
                <a:cs typeface="Arial" pitchFamily="34" charset="0"/>
              </a:rPr>
              <a:t>Past 30 day use of e-cigarettes among U.S. adults – </a:t>
            </a:r>
            <a:r>
              <a:rPr lang="en-US" sz="2000" b="0" dirty="0" err="1">
                <a:solidFill>
                  <a:srgbClr val="003F72"/>
                </a:solidFill>
                <a:ea typeface="ＭＳ Ｐゴシック" pitchFamily="34" charset="-128"/>
                <a:cs typeface="Arial" pitchFamily="34" charset="0"/>
              </a:rPr>
              <a:t>HealthStyles</a:t>
            </a:r>
            <a:r>
              <a:rPr lang="en-US" sz="2000" b="0" dirty="0">
                <a:solidFill>
                  <a:srgbClr val="003F72"/>
                </a:solidFill>
                <a:ea typeface="ＭＳ Ｐゴシック" pitchFamily="34" charset="-128"/>
                <a:cs typeface="Arial" pitchFamily="34" charset="0"/>
              </a:rPr>
              <a:t>, 2010/2011 and 2012/2013</a:t>
            </a:r>
          </a:p>
        </p:txBody>
      </p:sp>
    </p:spTree>
    <p:extLst>
      <p:ext uri="{BB962C8B-B14F-4D97-AF65-F5344CB8AC3E}">
        <p14:creationId xmlns:p14="http://schemas.microsoft.com/office/powerpoint/2010/main" val="3141203122"/>
      </p:ext>
    </p:extLst>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descr="citation"/>
          <p:cNvSpPr txBox="1"/>
          <p:nvPr/>
        </p:nvSpPr>
        <p:spPr>
          <a:xfrm>
            <a:off x="1083887" y="6019800"/>
            <a:ext cx="8044873" cy="773289"/>
          </a:xfrm>
          <a:prstGeom prst="rect">
            <a:avLst/>
          </a:prstGeom>
          <a:noFill/>
        </p:spPr>
        <p:txBody>
          <a:bodyPr wrap="square" rtlCol="0">
            <a:spAutoFit/>
          </a:bodyPr>
          <a:lstStyle/>
          <a:p>
            <a:r>
              <a:rPr lang="en-US" sz="1200" dirty="0" smtClean="0"/>
              <a:t>* Current use is defined as use on one or more days in the last 30 days</a:t>
            </a:r>
          </a:p>
          <a:p>
            <a:endParaRPr lang="en-US" sz="1050" dirty="0" smtClean="0"/>
          </a:p>
          <a:p>
            <a:r>
              <a:rPr lang="en-US" sz="1050" i="1" dirty="0" smtClean="0"/>
              <a:t>Centers </a:t>
            </a:r>
            <a:r>
              <a:rPr lang="en-US" sz="1050" i="1" dirty="0"/>
              <a:t>for Disease Control and Prevention (2013). "Notes from the Field: Electronic Cigarette Use Among Middle and High School Students — United States, 2011–2012." </a:t>
            </a:r>
            <a:r>
              <a:rPr lang="en-US" sz="1050" i="1" u="sng" dirty="0"/>
              <a:t>Morbidity and Mortality Weekly Report</a:t>
            </a:r>
            <a:r>
              <a:rPr lang="en-US" sz="1050" i="1" dirty="0"/>
              <a:t> </a:t>
            </a:r>
            <a:r>
              <a:rPr lang="en-US" sz="1050" b="1" i="1" dirty="0"/>
              <a:t>62</a:t>
            </a:r>
            <a:r>
              <a:rPr lang="en-US" sz="1050" i="1" dirty="0"/>
              <a:t>(35): 729-730.</a:t>
            </a:r>
          </a:p>
        </p:txBody>
      </p:sp>
      <p:graphicFrame>
        <p:nvGraphicFramePr>
          <p:cNvPr id="5" name="Content Placeholder 4" descr="citation" title="Current e-cigarette use among students more than doubled between 2011 and 2012"/>
          <p:cNvGraphicFramePr>
            <a:graphicFrameLocks noGrp="1"/>
          </p:cNvGraphicFramePr>
          <p:nvPr>
            <p:ph idx="4294967295"/>
            <p:extLst>
              <p:ext uri="{D42A27DB-BD31-4B8C-83A1-F6EECF244321}">
                <p14:modId xmlns:p14="http://schemas.microsoft.com/office/powerpoint/2010/main" val="4181616762"/>
              </p:ext>
            </p:extLst>
          </p:nvPr>
        </p:nvGraphicFramePr>
        <p:xfrm>
          <a:off x="1082733" y="1447799"/>
          <a:ext cx="8122227" cy="417714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descr="citation"/>
          <p:cNvSpPr txBox="1"/>
          <p:nvPr/>
        </p:nvSpPr>
        <p:spPr>
          <a:xfrm>
            <a:off x="1203960" y="2000527"/>
            <a:ext cx="1701800" cy="593635"/>
          </a:xfrm>
          <a:prstGeom prst="rect">
            <a:avLst/>
          </a:prstGeom>
          <a:noFill/>
        </p:spPr>
        <p:txBody>
          <a:bodyPr wrap="square" rtlCol="0">
            <a:spAutoFit/>
          </a:bodyPr>
          <a:lstStyle/>
          <a:p>
            <a:pPr algn="ctr"/>
            <a:r>
              <a:rPr lang="en-US" sz="1600" b="1" i="1" dirty="0" smtClean="0">
                <a:solidFill>
                  <a:schemeClr val="tx1">
                    <a:lumMod val="95000"/>
                    <a:lumOff val="5000"/>
                  </a:schemeClr>
                </a:solidFill>
              </a:rPr>
              <a:t>554,000</a:t>
            </a:r>
          </a:p>
          <a:p>
            <a:pPr algn="ctr"/>
            <a:r>
              <a:rPr lang="en-US" sz="1600" b="1" i="1" dirty="0" smtClean="0">
                <a:solidFill>
                  <a:schemeClr val="tx1">
                    <a:lumMod val="95000"/>
                    <a:lumOff val="5000"/>
                  </a:schemeClr>
                </a:solidFill>
              </a:rPr>
              <a:t>Students</a:t>
            </a:r>
            <a:endParaRPr lang="en-US" sz="1600" b="1" i="1" dirty="0">
              <a:solidFill>
                <a:schemeClr val="tx1">
                  <a:lumMod val="95000"/>
                  <a:lumOff val="5000"/>
                </a:schemeClr>
              </a:solidFill>
            </a:endParaRPr>
          </a:p>
        </p:txBody>
      </p:sp>
      <p:sp>
        <p:nvSpPr>
          <p:cNvPr id="2" name="Title 1" descr="citation"/>
          <p:cNvSpPr>
            <a:spLocks noGrp="1"/>
          </p:cNvSpPr>
          <p:nvPr>
            <p:ph type="title" idx="4294967295"/>
          </p:nvPr>
        </p:nvSpPr>
        <p:spPr>
          <a:xfrm>
            <a:off x="1371600" y="0"/>
            <a:ext cx="7967518" cy="1160318"/>
          </a:xfrm>
        </p:spPr>
        <p:txBody>
          <a:bodyPr/>
          <a:lstStyle/>
          <a:p>
            <a:r>
              <a:rPr lang="en-US" sz="2400" b="0" dirty="0">
                <a:solidFill>
                  <a:srgbClr val="003F72"/>
                </a:solidFill>
                <a:ea typeface="ＭＳ Ｐゴシック" pitchFamily="34" charset="-128"/>
                <a:cs typeface="Arial" pitchFamily="34" charset="0"/>
              </a:rPr>
              <a:t>Current e-cigarette use among students more than doubled between 2011 and 2012</a:t>
            </a:r>
          </a:p>
        </p:txBody>
      </p:sp>
    </p:spTree>
    <p:extLst>
      <p:ext uri="{BB962C8B-B14F-4D97-AF65-F5344CB8AC3E}">
        <p14:creationId xmlns:p14="http://schemas.microsoft.com/office/powerpoint/2010/main" val="2118809320"/>
      </p:ext>
    </p:extLst>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1524000"/>
            <a:ext cx="7543800" cy="5029200"/>
          </a:xfrm>
        </p:spPr>
        <p:txBody>
          <a:bodyPr>
            <a:noAutofit/>
          </a:bodyPr>
          <a:lstStyle/>
          <a:p>
            <a:pPr>
              <a:spcBef>
                <a:spcPts val="0"/>
              </a:spcBef>
              <a:defRPr/>
            </a:pPr>
            <a:r>
              <a:rPr lang="en-US" sz="1600" dirty="0" smtClean="0"/>
              <a:t>Bulleted Text </a:t>
            </a:r>
          </a:p>
        </p:txBody>
      </p:sp>
      <p:pic>
        <p:nvPicPr>
          <p:cNvPr id="4" name="Picture 2" descr="A print ad for an electronic cigarette manufacturer features an a rugged gentleman using an electronic cigarette." title="Industry Advertis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2184" y="1600200"/>
            <a:ext cx="2392050" cy="16002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Print ad featuring the iconic Marlboro man. The continued theme of portraying attractive men and women using tobacco products has continued throughout the years. These are tactics proven to appeal to youth." title="Industry Advertis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1583" y="1617913"/>
            <a:ext cx="2308378" cy="170122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A print ad for an electronic cigarette manufacturer features an attractive woman using an electronic cigarettes with the text “Smoke in Style” featured on the ad. This ad also includes social media buttons so that consumers can connect with this company through social media." title="Industry Advertis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7372" y="3328283"/>
            <a:ext cx="2438400" cy="334491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Print ad depicting how the images of women have evolved throughout the years. In the picture featured at the top, a black and white photo, the women are wearing modest clothing. The picture of the woman that takes up a majority of the ad is dressed a bit more provocatively, with the text “You’ve come a long way, baby” and images of packs of certain cigarettes to her left. The continued theme of portraying attractive men and women using tobacco products has continued throughout the years. These are tactics proven to appeal to youth." title="Industry Advertisi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259961" y="2523506"/>
            <a:ext cx="2782902" cy="38543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266" name="Title 3"/>
          <p:cNvSpPr>
            <a:spLocks noGrp="1"/>
          </p:cNvSpPr>
          <p:nvPr>
            <p:ph type="title"/>
          </p:nvPr>
        </p:nvSpPr>
        <p:spPr>
          <a:xfrm>
            <a:off x="1600208" y="152400"/>
            <a:ext cx="7470775" cy="1066800"/>
          </a:xfrm>
        </p:spPr>
        <p:txBody>
          <a:bodyPr/>
          <a:lstStyle/>
          <a:p>
            <a:r>
              <a:rPr lang="en-US" dirty="0" smtClean="0">
                <a:ea typeface="ＭＳ Ｐゴシック" pitchFamily="34" charset="-128"/>
              </a:rPr>
              <a:t>Industry Advertising</a:t>
            </a:r>
          </a:p>
        </p:txBody>
      </p:sp>
    </p:spTree>
    <p:extLst>
      <p:ext uri="{BB962C8B-B14F-4D97-AF65-F5344CB8AC3E}">
        <p14:creationId xmlns:p14="http://schemas.microsoft.com/office/powerpoint/2010/main" val="1178314205"/>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1371600" y="1854200"/>
            <a:ext cx="4343400" cy="3222625"/>
          </a:xfrm>
        </p:spPr>
        <p:txBody>
          <a:bodyPr wrap="square">
            <a:spAutoFit/>
          </a:bodyPr>
          <a:lstStyle/>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Sustained funding of comprehensive programs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100% smoke-free policies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Tobacco price increases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Hard-hitting media campaigns</a:t>
            </a:r>
          </a:p>
          <a:p>
            <a:pPr marL="230188" indent="-230188">
              <a:lnSpc>
                <a:spcPts val="2800"/>
              </a:lnSpc>
              <a:spcBef>
                <a:spcPts val="1200"/>
              </a:spcBef>
              <a:buClr>
                <a:srgbClr val="0070C0"/>
              </a:buClr>
              <a:buSzPct val="100000"/>
              <a:buFont typeface="Arial" panose="020B0604020202020204" pitchFamily="34" charset="0"/>
              <a:buChar char="•"/>
            </a:pPr>
            <a:r>
              <a:rPr lang="en-US" sz="2600" b="0" dirty="0">
                <a:solidFill>
                  <a:schemeClr val="tx1"/>
                </a:solidFill>
              </a:rPr>
              <a:t>Cessation access</a:t>
            </a:r>
          </a:p>
        </p:txBody>
      </p:sp>
      <p:pic>
        <p:nvPicPr>
          <p:cNvPr id="11" name="Picture 2"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9140" y="1700045"/>
            <a:ext cx="1451065" cy="1967163"/>
          </a:xfrm>
          <a:prstGeom prst="rect">
            <a:avLst/>
          </a:prstGeom>
          <a:noFill/>
          <a:ln w="9525">
            <a:noFill/>
            <a:miter lim="800000"/>
            <a:headEnd/>
            <a:tailEnd/>
          </a:ln>
        </p:spPr>
      </p:pic>
      <p:pic>
        <p:nvPicPr>
          <p:cNvPr id="12" name="Picture 3"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1019" y="2415924"/>
            <a:ext cx="1611485" cy="2146133"/>
          </a:xfrm>
          <a:prstGeom prst="rect">
            <a:avLst/>
          </a:prstGeom>
          <a:noFill/>
          <a:ln w="9525">
            <a:noFill/>
            <a:miter lim="800000"/>
            <a:headEnd/>
            <a:tailEnd/>
          </a:ln>
        </p:spPr>
      </p:pic>
      <p:pic>
        <p:nvPicPr>
          <p:cNvPr id="13" name="Picture 7"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19167" y="1700045"/>
            <a:ext cx="1373772" cy="1908509"/>
          </a:xfrm>
          <a:prstGeom prst="rect">
            <a:avLst/>
          </a:prstGeom>
          <a:noFill/>
          <a:ln w="9525">
            <a:noFill/>
            <a:miter lim="800000"/>
            <a:headEnd/>
            <a:tailEnd/>
          </a:ln>
        </p:spPr>
      </p:pic>
      <p:pic>
        <p:nvPicPr>
          <p:cNvPr id="15" name="Picture 12"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719179" y="2421940"/>
            <a:ext cx="1254187" cy="1840832"/>
          </a:xfrm>
          <a:prstGeom prst="rect">
            <a:avLst/>
          </a:prstGeom>
          <a:noFill/>
          <a:ln w="9525">
            <a:noFill/>
            <a:miter lim="800000"/>
            <a:headEnd/>
            <a:tailEnd/>
          </a:ln>
        </p:spPr>
      </p:pic>
      <p:pic>
        <p:nvPicPr>
          <p:cNvPr id="16" name="Picture 4" descr="A display of publications that include evidence-based interventions that are used to reduce the death and disease caused by smoking." title="We Know What Works: Evidence-Based Interventions">
            <a:hlinkClick r:id="rId7"/>
          </p:cNvPr>
          <p:cNvPicPr>
            <a:picLocks noChangeAspect="1" noChangeArrowheads="1"/>
          </p:cNvPicPr>
          <p:nvPr/>
        </p:nvPicPr>
        <p:blipFill>
          <a:blip r:embed="rId8" cstate="print"/>
          <a:srcRect/>
          <a:stretch>
            <a:fillRect/>
          </a:stretch>
        </p:blipFill>
        <p:spPr bwMode="auto">
          <a:xfrm>
            <a:off x="7189795" y="3309269"/>
            <a:ext cx="1330022" cy="1848351"/>
          </a:xfrm>
          <a:prstGeom prst="rect">
            <a:avLst/>
          </a:prstGeom>
          <a:noFill/>
          <a:ln w="3175">
            <a:solidFill>
              <a:srgbClr val="333333"/>
            </a:solidFill>
            <a:miter lim="800000"/>
            <a:headEnd/>
            <a:tailEnd/>
          </a:ln>
        </p:spPr>
      </p:pic>
      <p:pic>
        <p:nvPicPr>
          <p:cNvPr id="17" name="Picture 14" descr="A display of publications that include evidence-based interventions that are used to reduce the death and disease caused by smoking." title="We Know What Wiorks: Evidence-Based Interventions"/>
          <p:cNvPicPr>
            <a:picLocks noChangeAspect="1" noChangeArrowheads="1"/>
          </p:cNvPicPr>
          <p:nvPr/>
        </p:nvPicPr>
        <p:blipFill>
          <a:blip r:embed="rId9" cstate="print"/>
          <a:srcRect/>
          <a:stretch>
            <a:fillRect/>
          </a:stretch>
        </p:blipFill>
        <p:spPr bwMode="auto">
          <a:xfrm>
            <a:off x="7286777" y="4058653"/>
            <a:ext cx="1118560" cy="1732547"/>
          </a:xfrm>
          <a:prstGeom prst="rect">
            <a:avLst/>
          </a:prstGeom>
          <a:noFill/>
          <a:ln w="9525">
            <a:noFill/>
            <a:miter lim="800000"/>
            <a:headEnd/>
            <a:tailEnd/>
          </a:ln>
        </p:spPr>
      </p:pic>
      <p:pic>
        <p:nvPicPr>
          <p:cNvPr id="3" name="Picture 2" descr="A display of publications that include evidence-based interventions that are used to reduce the death and disease caused by smoking." title="We Know What Works: Evidence-Based Intervention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3366" y="3667208"/>
            <a:ext cx="1466174" cy="1897402"/>
          </a:xfrm>
          <a:prstGeom prst="rect">
            <a:avLst/>
          </a:prstGeom>
          <a:ln w="3175">
            <a:solidFill>
              <a:srgbClr val="DDDDDD"/>
            </a:solidFill>
          </a:ln>
        </p:spPr>
      </p:pic>
      <p:pic>
        <p:nvPicPr>
          <p:cNvPr id="18" name="Picture 10" descr="A display of publications that include evidence-based interventions that are used to reduce the death and disease caused by smoking." title="We Know What Works: Evidence-Based Interventions"/>
          <p:cNvPicPr>
            <a:picLocks noChangeAspect="1" noChangeArrowheads="1"/>
          </p:cNvPicPr>
          <p:nvPr/>
        </p:nvPicPr>
        <p:blipFill>
          <a:blip r:embed="rId11" cstate="print"/>
          <a:srcRect/>
          <a:stretch>
            <a:fillRect/>
          </a:stretch>
        </p:blipFill>
        <p:spPr bwMode="auto">
          <a:xfrm>
            <a:off x="6346139" y="4443245"/>
            <a:ext cx="1273146" cy="1717508"/>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ea typeface="ＭＳ Ｐゴシック" pitchFamily="34" charset="-128"/>
                <a:cs typeface="Arial" pitchFamily="34" charset="0"/>
              </a:rPr>
              <a:t>We Know What Works: </a:t>
            </a:r>
            <a:br>
              <a:rPr lang="en-US" dirty="0">
                <a:ea typeface="ＭＳ Ｐゴシック" pitchFamily="34" charset="-128"/>
                <a:cs typeface="Arial" pitchFamily="34" charset="0"/>
              </a:rPr>
            </a:br>
            <a:r>
              <a:rPr lang="en-US" dirty="0">
                <a:ea typeface="ＭＳ Ｐゴシック" pitchFamily="34" charset="-128"/>
                <a:cs typeface="Arial" pitchFamily="34" charset="0"/>
              </a:rPr>
              <a:t>Evidence-Based </a:t>
            </a:r>
            <a:r>
              <a:rPr lang="en-US" dirty="0" smtClean="0">
                <a:ea typeface="ＭＳ Ｐゴシック" pitchFamily="34" charset="-128"/>
                <a:cs typeface="Arial" pitchFamily="34" charset="0"/>
              </a:rPr>
              <a:t>Interventions </a:t>
            </a:r>
            <a:r>
              <a:rPr lang="en-US" sz="4000" b="1" dirty="0" smtClean="0">
                <a:solidFill>
                  <a:srgbClr val="000000"/>
                </a:solidFill>
                <a:latin typeface="Trebuchet MS"/>
                <a:ea typeface="ＭＳ Ｐゴシック" charset="-128"/>
              </a:rPr>
              <a:t> </a:t>
            </a:r>
            <a:endParaRPr lang="en-US" dirty="0"/>
          </a:p>
        </p:txBody>
      </p:sp>
    </p:spTree>
    <p:extLst>
      <p:ext uri="{BB962C8B-B14F-4D97-AF65-F5344CB8AC3E}">
        <p14:creationId xmlns:p14="http://schemas.microsoft.com/office/powerpoint/2010/main" val="2428727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11"/>
          <p:cNvSpPr>
            <a:spLocks noGrp="1" noChangeArrowheads="1"/>
          </p:cNvSpPr>
          <p:nvPr>
            <p:ph type="ctrTitle" idx="4294967295"/>
          </p:nvPr>
        </p:nvSpPr>
        <p:spPr>
          <a:xfrm>
            <a:off x="685800" y="2667000"/>
            <a:ext cx="7772400" cy="1470025"/>
          </a:xfrm>
        </p:spPr>
        <p:txBody>
          <a:bodyPr/>
          <a:lstStyle/>
          <a:p>
            <a:pPr eaLnBrk="1" hangingPunct="1"/>
            <a:r>
              <a:rPr lang="en-US" sz="3200" dirty="0"/>
              <a:t>Live Smoke Free:</a:t>
            </a:r>
            <a:br>
              <a:rPr lang="en-US" sz="3200" dirty="0"/>
            </a:br>
            <a:r>
              <a:rPr lang="en-US" sz="2000" dirty="0" smtClean="0"/>
              <a:t>Healthier Buildings, Happier Residents, </a:t>
            </a:r>
            <a:br>
              <a:rPr lang="en-US" sz="2000" dirty="0" smtClean="0"/>
            </a:br>
            <a:r>
              <a:rPr lang="en-US" sz="2000" dirty="0" smtClean="0"/>
              <a:t>a Smart Investment</a:t>
            </a:r>
          </a:p>
        </p:txBody>
      </p:sp>
      <p:sp>
        <p:nvSpPr>
          <p:cNvPr id="3078" name="Rectangle 12"/>
          <p:cNvSpPr>
            <a:spLocks noGrp="1" noChangeArrowheads="1"/>
          </p:cNvSpPr>
          <p:nvPr>
            <p:ph type="subTitle" idx="4294967295"/>
          </p:nvPr>
        </p:nvSpPr>
        <p:spPr>
          <a:xfrm>
            <a:off x="1371600" y="4267200"/>
            <a:ext cx="6400800" cy="1143000"/>
          </a:xfrm>
        </p:spPr>
        <p:txBody>
          <a:bodyPr/>
          <a:lstStyle/>
          <a:p>
            <a:pPr marL="0" indent="0" algn="ctr" eaLnBrk="1" hangingPunct="1">
              <a:lnSpc>
                <a:spcPct val="80000"/>
              </a:lnSpc>
              <a:buFontTx/>
              <a:buNone/>
            </a:pPr>
            <a:r>
              <a:rPr lang="en-US" sz="1800" dirty="0" smtClean="0"/>
              <a:t>December 5, 2014</a:t>
            </a:r>
          </a:p>
          <a:p>
            <a:pPr marL="0" indent="0" algn="ctr" eaLnBrk="1" hangingPunct="1">
              <a:lnSpc>
                <a:spcPct val="80000"/>
              </a:lnSpc>
              <a:buFontTx/>
              <a:buNone/>
            </a:pPr>
            <a:endParaRPr lang="en-US" sz="1800" dirty="0"/>
          </a:p>
          <a:p>
            <a:pPr marL="0" indent="0" algn="ctr" eaLnBrk="1" hangingPunct="1">
              <a:lnSpc>
                <a:spcPct val="80000"/>
              </a:lnSpc>
              <a:buFontTx/>
              <a:buNone/>
            </a:pPr>
            <a:r>
              <a:rPr lang="en-US" sz="1800" dirty="0" smtClean="0"/>
              <a:t>Kara </a:t>
            </a:r>
            <a:r>
              <a:rPr lang="en-US" sz="1800" dirty="0" err="1" smtClean="0"/>
              <a:t>Skahen</a:t>
            </a:r>
            <a:r>
              <a:rPr lang="en-US" sz="1800" dirty="0" smtClean="0"/>
              <a:t> MSW, MPP </a:t>
            </a:r>
          </a:p>
          <a:p>
            <a:pPr marL="0" indent="0" algn="ctr" eaLnBrk="1" hangingPunct="1">
              <a:lnSpc>
                <a:spcPct val="80000"/>
              </a:lnSpc>
              <a:buFontTx/>
              <a:buNone/>
            </a:pPr>
            <a:r>
              <a:rPr lang="en-US" sz="1800" dirty="0" smtClean="0"/>
              <a:t>Program Director</a:t>
            </a:r>
          </a:p>
        </p:txBody>
      </p:sp>
    </p:spTree>
    <p:extLst>
      <p:ext uri="{BB962C8B-B14F-4D97-AF65-F5344CB8AC3E}">
        <p14:creationId xmlns:p14="http://schemas.microsoft.com/office/powerpoint/2010/main" val="30285345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03858"/>
            <a:ext cx="8229600" cy="5105400"/>
          </a:xfrm>
        </p:spPr>
        <p:txBody>
          <a:bodyPr/>
          <a:lstStyle/>
          <a:p>
            <a:pPr eaLnBrk="1" hangingPunct="1">
              <a:defRPr/>
            </a:pPr>
            <a:endParaRPr lang="en-US" sz="1700" b="1" dirty="0" smtClean="0">
              <a:solidFill>
                <a:srgbClr val="000000"/>
              </a:solidFill>
            </a:endParaRPr>
          </a:p>
          <a:p>
            <a:pPr eaLnBrk="1" hangingPunct="1">
              <a:defRPr/>
            </a:pPr>
            <a:r>
              <a:rPr lang="en-US" sz="1700" b="1" dirty="0" smtClean="0">
                <a:solidFill>
                  <a:srgbClr val="000000"/>
                </a:solidFill>
              </a:rPr>
              <a:t>Minnesotans </a:t>
            </a:r>
            <a:r>
              <a:rPr lang="en-US" sz="1700" b="1" dirty="0">
                <a:solidFill>
                  <a:srgbClr val="000000"/>
                </a:solidFill>
              </a:rPr>
              <a:t>living in multi-unit housing:</a:t>
            </a:r>
          </a:p>
          <a:p>
            <a:pPr lvl="1" eaLnBrk="1" hangingPunct="1">
              <a:defRPr/>
            </a:pPr>
            <a:r>
              <a:rPr lang="en-US" sz="1700" dirty="0">
                <a:solidFill>
                  <a:srgbClr val="000000"/>
                </a:solidFill>
              </a:rPr>
              <a:t>21.5% </a:t>
            </a:r>
          </a:p>
          <a:p>
            <a:pPr lvl="1" eaLnBrk="1" hangingPunct="1">
              <a:defRPr/>
            </a:pPr>
            <a:r>
              <a:rPr lang="en-US" sz="1700" dirty="0">
                <a:solidFill>
                  <a:srgbClr val="000000"/>
                </a:solidFill>
              </a:rPr>
              <a:t>504,648 units </a:t>
            </a:r>
            <a:r>
              <a:rPr lang="en-US" sz="1200" dirty="0">
                <a:solidFill>
                  <a:srgbClr val="000000"/>
                </a:solidFill>
              </a:rPr>
              <a:t>(US Census, 2010</a:t>
            </a:r>
            <a:r>
              <a:rPr lang="en-US" sz="1200" dirty="0" smtClean="0">
                <a:solidFill>
                  <a:srgbClr val="000000"/>
                </a:solidFill>
              </a:rPr>
              <a:t>)</a:t>
            </a:r>
          </a:p>
          <a:p>
            <a:pPr lvl="1" eaLnBrk="1" hangingPunct="1">
              <a:buNone/>
              <a:defRPr/>
            </a:pPr>
            <a:endParaRPr lang="en-US" sz="1000" dirty="0">
              <a:solidFill>
                <a:srgbClr val="000000"/>
              </a:solidFill>
            </a:endParaRPr>
          </a:p>
          <a:p>
            <a:pPr>
              <a:defRPr/>
            </a:pPr>
            <a:r>
              <a:rPr lang="en-US" sz="1700" dirty="0" smtClean="0"/>
              <a:t> </a:t>
            </a:r>
            <a:r>
              <a:rPr lang="en-US" sz="1700" b="1" dirty="0" smtClean="0"/>
              <a:t>Residents of multi-unit housing are disproportionately:</a:t>
            </a:r>
          </a:p>
          <a:p>
            <a:pPr lvl="1">
              <a:defRPr/>
            </a:pPr>
            <a:r>
              <a:rPr lang="en-US" sz="1500" dirty="0" smtClean="0"/>
              <a:t>Low-Wage Workers, People of Color, the Elderly, and the Young (under 18).</a:t>
            </a:r>
          </a:p>
          <a:p>
            <a:pPr lvl="1">
              <a:defRPr/>
            </a:pPr>
            <a:r>
              <a:rPr lang="en-US" sz="1500" dirty="0" smtClean="0"/>
              <a:t>Struggle with poverty, chronic disease, mental illness, and chemical dependency.</a:t>
            </a:r>
          </a:p>
          <a:p>
            <a:pPr lvl="1">
              <a:defRPr/>
            </a:pPr>
            <a:r>
              <a:rPr lang="en-US" sz="1500" dirty="0" smtClean="0"/>
              <a:t>Exposed to secondhand smoke at high rates.</a:t>
            </a:r>
          </a:p>
          <a:p>
            <a:pPr lvl="1">
              <a:buNone/>
              <a:defRPr/>
            </a:pPr>
            <a:endParaRPr lang="en-US" sz="1000" dirty="0" smtClean="0"/>
          </a:p>
          <a:p>
            <a:r>
              <a:rPr lang="en-US" sz="1700" b="1" dirty="0" smtClean="0"/>
              <a:t>Members of these special populations often have: </a:t>
            </a:r>
            <a:endParaRPr lang="en-US" sz="1700" dirty="0" smtClean="0"/>
          </a:p>
          <a:p>
            <a:pPr lvl="1"/>
            <a:r>
              <a:rPr lang="en-US" sz="1500" dirty="0" smtClean="0"/>
              <a:t>Limited housing options, resources to move, and access to health care.</a:t>
            </a:r>
          </a:p>
          <a:p>
            <a:pPr lvl="1">
              <a:buNone/>
            </a:pPr>
            <a:endParaRPr lang="en-US" sz="1000" dirty="0" smtClean="0"/>
          </a:p>
          <a:p>
            <a:pPr lvl="0"/>
            <a:r>
              <a:rPr lang="en-US" sz="1700" b="1" dirty="0" smtClean="0">
                <a:solidFill>
                  <a:srgbClr val="000000"/>
                </a:solidFill>
              </a:rPr>
              <a:t>Members of these special populations cannot prevent exposure:</a:t>
            </a:r>
          </a:p>
          <a:p>
            <a:pPr lvl="1"/>
            <a:r>
              <a:rPr lang="en-US" sz="1500" dirty="0" smtClean="0">
                <a:solidFill>
                  <a:srgbClr val="000000"/>
                </a:solidFill>
              </a:rPr>
              <a:t>Due to secondhand smoke drift, residents cannot 100% control the air in their unit.</a:t>
            </a:r>
          </a:p>
          <a:p>
            <a:pPr marL="457200" lvl="1" indent="0">
              <a:buNone/>
            </a:pPr>
            <a:endParaRPr lang="en-US" sz="1000" b="1" dirty="0" smtClean="0"/>
          </a:p>
          <a:p>
            <a:pPr marL="0" indent="0" algn="ctr" eaLnBrk="1" hangingPunct="1">
              <a:buNone/>
              <a:defRPr/>
            </a:pPr>
            <a:r>
              <a:rPr lang="en-US" sz="1900" b="1" dirty="0" smtClean="0"/>
              <a:t>Everyone deserves to have a healthy, safe place to call home.</a:t>
            </a:r>
          </a:p>
          <a:p>
            <a:pPr lvl="1"/>
            <a:endParaRPr lang="en-US" sz="1500" dirty="0" smtClean="0"/>
          </a:p>
          <a:p>
            <a:pPr marL="457200" lvl="1" indent="0" eaLnBrk="1" hangingPunct="1">
              <a:buNone/>
              <a:defRPr/>
            </a:pPr>
            <a:endParaRPr lang="en-US" sz="1400" dirty="0">
              <a:solidFill>
                <a:srgbClr val="000000"/>
              </a:solidFill>
            </a:endParaRPr>
          </a:p>
          <a:p>
            <a:pPr marL="0" indent="0" eaLnBrk="1" hangingPunct="1">
              <a:buNone/>
              <a:defRPr/>
            </a:pPr>
            <a:endParaRPr lang="en-US" sz="1400" dirty="0"/>
          </a:p>
          <a:p>
            <a:pPr marL="457200" lvl="1" indent="0">
              <a:buNone/>
            </a:pPr>
            <a:endParaRPr lang="en-US" sz="2000" dirty="0"/>
          </a:p>
        </p:txBody>
      </p:sp>
      <p:pic>
        <p:nvPicPr>
          <p:cNvPr id="4" name="Picture 10" descr="Live Smoke Free Log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94" y="140208"/>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28800" y="288925"/>
            <a:ext cx="6934200" cy="990600"/>
          </a:xfrm>
        </p:spPr>
        <p:txBody>
          <a:bodyPr/>
          <a:lstStyle/>
          <a:p>
            <a:r>
              <a:rPr lang="en-US" sz="3600" dirty="0" smtClean="0"/>
              <a:t>Why Smoke-Free Housing?</a:t>
            </a:r>
            <a:endParaRPr lang="en-US" sz="3600" dirty="0"/>
          </a:p>
        </p:txBody>
      </p:sp>
    </p:spTree>
    <p:extLst>
      <p:ext uri="{BB962C8B-B14F-4D97-AF65-F5344CB8AC3E}">
        <p14:creationId xmlns:p14="http://schemas.microsoft.com/office/powerpoint/2010/main" val="188809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343167" y="6011839"/>
            <a:ext cx="7496033"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eaLnBrk="0" fontAlgn="t" hangingPunct="0"/>
            <a:r>
              <a:rPr lang="en-US" sz="1100" dirty="0" smtClean="0">
                <a:latin typeface="Tahoma" panose="020B0604030504040204" pitchFamily="34" charset="0"/>
                <a:ea typeface="Tahoma" panose="020B0604030504040204" pitchFamily="34" charset="0"/>
                <a:cs typeface="Tahoma" panose="020B0604030504040204" pitchFamily="34" charset="0"/>
              </a:rPr>
              <a:t>Note:  *Data are for cigarette use.</a:t>
            </a:r>
          </a:p>
          <a:p>
            <a:pPr eaLnBrk="0" fontAlgn="t" hangingPunct="0"/>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U.S</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Department of Health and Human Services. </a:t>
            </a: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The Health Consequences of Smoking—50 Years of Progress: A Report of the Surgeon General</a:t>
            </a: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Atlanta: U.S. Department of Health and Human Services, Centers for Disease Control and Prevention, National Center for Chronic Disease Prevention and Health Promotion, Office on Smoking and Health, 2014 </a:t>
            </a:r>
            <a:endParaRPr lang="en-US" altLang="en-US" sz="1100" dirty="0" smtClean="0">
              <a:solidFill>
                <a:srgbClr val="564C8B"/>
              </a:solidFill>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3"/>
          <p:cNvSpPr txBox="1">
            <a:spLocks/>
          </p:cNvSpPr>
          <p:nvPr/>
        </p:nvSpPr>
        <p:spPr bwMode="auto">
          <a:xfrm>
            <a:off x="1447800" y="1493521"/>
            <a:ext cx="7505700" cy="4568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ct val="50000"/>
              </a:spcBef>
            </a:pPr>
            <a:r>
              <a:rPr lang="en-US" altLang="en-US" sz="2000" dirty="0" smtClean="0">
                <a:latin typeface="Tahoma" charset="0"/>
              </a:rPr>
              <a:t>Patterns </a:t>
            </a:r>
            <a:r>
              <a:rPr lang="en-US" altLang="en-US" sz="2000" dirty="0">
                <a:latin typeface="Tahoma" charset="0"/>
              </a:rPr>
              <a:t>of tobacco use are </a:t>
            </a:r>
            <a:r>
              <a:rPr lang="en-US" altLang="en-US" sz="2000" dirty="0" smtClean="0">
                <a:latin typeface="Tahoma" charset="0"/>
              </a:rPr>
              <a:t>changing: </a:t>
            </a:r>
          </a:p>
          <a:p>
            <a:pPr lvl="1">
              <a:spcBef>
                <a:spcPct val="50000"/>
              </a:spcBef>
            </a:pPr>
            <a:r>
              <a:rPr lang="en-US" altLang="en-US" sz="2000" dirty="0" smtClean="0">
                <a:latin typeface="Tahoma" charset="0"/>
              </a:rPr>
              <a:t>cigarette </a:t>
            </a:r>
            <a:r>
              <a:rPr lang="en-US" altLang="en-US" sz="2000" dirty="0">
                <a:latin typeface="Tahoma" charset="0"/>
              </a:rPr>
              <a:t>use is </a:t>
            </a:r>
            <a:r>
              <a:rPr lang="en-US" altLang="en-US" sz="2000" dirty="0" smtClean="0">
                <a:latin typeface="Tahoma" charset="0"/>
              </a:rPr>
              <a:t>declining</a:t>
            </a:r>
          </a:p>
          <a:p>
            <a:pPr lvl="1">
              <a:spcBef>
                <a:spcPct val="50000"/>
              </a:spcBef>
            </a:pPr>
            <a:r>
              <a:rPr lang="en-US" altLang="en-US" sz="2000" dirty="0" smtClean="0">
                <a:latin typeface="Tahoma" charset="0"/>
              </a:rPr>
              <a:t>use </a:t>
            </a:r>
            <a:r>
              <a:rPr lang="en-US" altLang="en-US" sz="2000" dirty="0">
                <a:latin typeface="Tahoma" charset="0"/>
              </a:rPr>
              <a:t>of other tobacco products </a:t>
            </a:r>
            <a:r>
              <a:rPr lang="en-US" altLang="en-US" sz="2000" dirty="0" smtClean="0">
                <a:latin typeface="Tahoma" charset="0"/>
              </a:rPr>
              <a:t>is increasing</a:t>
            </a:r>
          </a:p>
          <a:p>
            <a:pPr lvl="1">
              <a:spcBef>
                <a:spcPct val="50000"/>
              </a:spcBef>
            </a:pPr>
            <a:endParaRPr lang="en-US" altLang="en-US" sz="1000" dirty="0">
              <a:latin typeface="Tahoma" charset="0"/>
            </a:endParaRPr>
          </a:p>
          <a:p>
            <a:pPr>
              <a:spcBef>
                <a:spcPct val="50000"/>
              </a:spcBef>
            </a:pPr>
            <a:r>
              <a:rPr lang="en-US" altLang="en-US" sz="2000" dirty="0" smtClean="0">
                <a:latin typeface="Tahoma" charset="0"/>
              </a:rPr>
              <a:t>According to the 2014 Surgeon General Report*:</a:t>
            </a:r>
          </a:p>
          <a:p>
            <a:pPr>
              <a:spcBef>
                <a:spcPct val="50000"/>
              </a:spcBef>
            </a:pPr>
            <a:endParaRPr lang="en-US" altLang="en-US" sz="800" dirty="0" smtClean="0">
              <a:latin typeface="Tahoma" charset="0"/>
            </a:endParaRPr>
          </a:p>
          <a:p>
            <a:pPr lvl="1">
              <a:spcBef>
                <a:spcPts val="0"/>
              </a:spcBef>
              <a:buClr>
                <a:srgbClr val="000000"/>
              </a:buClr>
            </a:pPr>
            <a:r>
              <a:rPr lang="en-US" altLang="en-US" sz="2000" dirty="0" smtClean="0">
                <a:latin typeface="Tahoma" charset="0"/>
              </a:rPr>
              <a:t>Cigarettes are leading cause of preventable death</a:t>
            </a:r>
          </a:p>
          <a:p>
            <a:pPr lvl="1">
              <a:spcBef>
                <a:spcPts val="0"/>
              </a:spcBef>
              <a:buClr>
                <a:srgbClr val="000000"/>
              </a:buClr>
            </a:pPr>
            <a:endParaRPr lang="en-US" altLang="en-US" sz="800" dirty="0" smtClean="0">
              <a:latin typeface="Tahoma" charset="0"/>
            </a:endParaRPr>
          </a:p>
          <a:p>
            <a:pPr lvl="1">
              <a:spcBef>
                <a:spcPts val="0"/>
              </a:spcBef>
              <a:buClr>
                <a:srgbClr val="000000"/>
              </a:buClr>
            </a:pPr>
            <a:r>
              <a:rPr lang="en-US" altLang="en-US" sz="2000" dirty="0" smtClean="0">
                <a:latin typeface="Tahoma" charset="0"/>
              </a:rPr>
              <a:t>480,000 smoking-attributable deaths each year (2005-2009, annual average)</a:t>
            </a:r>
          </a:p>
          <a:p>
            <a:pPr lvl="1">
              <a:spcBef>
                <a:spcPts val="0"/>
              </a:spcBef>
              <a:buClr>
                <a:srgbClr val="000000"/>
              </a:buClr>
            </a:pPr>
            <a:endParaRPr lang="en-US" altLang="en-US" sz="800" dirty="0" smtClean="0">
              <a:latin typeface="Tahoma" charset="0"/>
            </a:endParaRPr>
          </a:p>
          <a:p>
            <a:pPr lvl="1">
              <a:spcBef>
                <a:spcPts val="0"/>
              </a:spcBef>
              <a:buClr>
                <a:srgbClr val="000000"/>
              </a:buClr>
            </a:pPr>
            <a:r>
              <a:rPr lang="en-US" altLang="en-US" sz="2000" dirty="0" smtClean="0">
                <a:latin typeface="Tahoma" charset="0"/>
              </a:rPr>
              <a:t>16 million persons have smoking-attributable conditions </a:t>
            </a: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7</a:t>
            </a:fld>
            <a:endParaRPr lang="en-US" sz="1200" dirty="0">
              <a:solidFill>
                <a:srgbClr val="898989"/>
              </a:solidFill>
              <a:latin typeface="Calibri" panose="020F0502020204030204" pitchFamily="34" charset="0"/>
            </a:endParaRPr>
          </a:p>
        </p:txBody>
      </p:sp>
      <p:sp>
        <p:nvSpPr>
          <p:cNvPr id="7" name="Title 6"/>
          <p:cNvSpPr>
            <a:spLocks noGrp="1"/>
          </p:cNvSpPr>
          <p:nvPr>
            <p:ph type="title"/>
          </p:nvPr>
        </p:nvSpPr>
        <p:spPr>
          <a:xfrm>
            <a:off x="1447800" y="152400"/>
            <a:ext cx="7623048" cy="1066800"/>
          </a:xfrm>
        </p:spPr>
        <p:txBody>
          <a:bodyPr/>
          <a:lstStyle/>
          <a:p>
            <a:pPr algn="ctr"/>
            <a:r>
              <a:rPr lang="en-US" b="1" dirty="0">
                <a:latin typeface="Tahoma" panose="020B0604030504040204" pitchFamily="34" charset="0"/>
                <a:ea typeface="Tahoma" panose="020B0604030504040204" pitchFamily="34" charset="0"/>
                <a:cs typeface="Tahoma" panose="020B0604030504040204" pitchFamily="34" charset="0"/>
              </a:rPr>
              <a:t>Burden of Tobacco Use</a:t>
            </a:r>
          </a:p>
        </p:txBody>
      </p:sp>
    </p:spTree>
    <p:extLst>
      <p:ext uri="{BB962C8B-B14F-4D97-AF65-F5344CB8AC3E}">
        <p14:creationId xmlns:p14="http://schemas.microsoft.com/office/powerpoint/2010/main" val="4246963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8382000" cy="4876800"/>
          </a:xfrm>
        </p:spPr>
        <p:txBody>
          <a:bodyPr/>
          <a:lstStyle/>
          <a:p>
            <a:pPr>
              <a:defRPr/>
            </a:pPr>
            <a:r>
              <a:rPr lang="en-US" sz="2500" dirty="0" smtClean="0"/>
              <a:t>Smoke-Free Housing policies:</a:t>
            </a:r>
          </a:p>
          <a:p>
            <a:pPr lvl="1">
              <a:defRPr/>
            </a:pPr>
            <a:r>
              <a:rPr lang="en-US" sz="2000" dirty="0"/>
              <a:t>P</a:t>
            </a:r>
            <a:r>
              <a:rPr lang="en-US" sz="2000" dirty="0" smtClean="0"/>
              <a:t>rotect priority populations from second and </a:t>
            </a:r>
            <a:r>
              <a:rPr lang="en-US" sz="2000" dirty="0" err="1" smtClean="0"/>
              <a:t>thirdhand</a:t>
            </a:r>
            <a:r>
              <a:rPr lang="en-US" sz="2000" dirty="0" smtClean="0"/>
              <a:t> smoke exposure.</a:t>
            </a:r>
          </a:p>
          <a:p>
            <a:pPr lvl="1">
              <a:defRPr/>
            </a:pPr>
            <a:r>
              <a:rPr lang="en-US" sz="2000" dirty="0" smtClean="0"/>
              <a:t>Encourage people who smoke to reduce their consumption or quit.</a:t>
            </a:r>
          </a:p>
          <a:p>
            <a:pPr lvl="1">
              <a:defRPr/>
            </a:pPr>
            <a:r>
              <a:rPr lang="en-US" sz="2000" dirty="0"/>
              <a:t>H</a:t>
            </a:r>
            <a:r>
              <a:rPr lang="en-US" sz="2000" dirty="0" smtClean="0"/>
              <a:t>elp to reduce cigarette-caused fires.</a:t>
            </a:r>
          </a:p>
          <a:p>
            <a:pPr lvl="1">
              <a:defRPr/>
            </a:pPr>
            <a:r>
              <a:rPr lang="en-US" sz="2000" dirty="0" smtClean="0"/>
              <a:t>Protect housing investments.</a:t>
            </a:r>
          </a:p>
          <a:p>
            <a:pPr lvl="1">
              <a:defRPr/>
            </a:pPr>
            <a:r>
              <a:rPr lang="en-US" sz="2000" dirty="0" smtClean="0"/>
              <a:t>Save money for residents, property owners, and taxpayers.</a:t>
            </a:r>
          </a:p>
          <a:p>
            <a:pPr lvl="2">
              <a:defRPr/>
            </a:pPr>
            <a:r>
              <a:rPr lang="en-US" sz="1500" dirty="0"/>
              <a:t>Smoke-free subsidized housing would save </a:t>
            </a:r>
            <a:r>
              <a:rPr lang="en-US" sz="1500" dirty="0" smtClean="0"/>
              <a:t>$</a:t>
            </a:r>
            <a:r>
              <a:rPr lang="en-US" sz="1500" dirty="0"/>
              <a:t>521 million a </a:t>
            </a:r>
            <a:r>
              <a:rPr lang="en-US" sz="1500" dirty="0" smtClean="0"/>
              <a:t>year</a:t>
            </a:r>
            <a:r>
              <a:rPr lang="en-US" sz="2000" dirty="0" smtClean="0"/>
              <a:t>. </a:t>
            </a:r>
          </a:p>
          <a:p>
            <a:pPr marL="914400" lvl="2" indent="0">
              <a:buNone/>
              <a:defRPr/>
            </a:pPr>
            <a:r>
              <a:rPr lang="en-US" sz="1000" dirty="0" smtClean="0"/>
              <a:t>(Centers for Disease Control and Prevention, 2013)</a:t>
            </a:r>
            <a:endParaRPr lang="en-US" sz="1000" dirty="0"/>
          </a:p>
          <a:p>
            <a:pPr lvl="2">
              <a:defRPr/>
            </a:pPr>
            <a:endParaRPr lang="en-US" sz="1900" dirty="0" smtClean="0"/>
          </a:p>
          <a:p>
            <a:pPr>
              <a:defRPr/>
            </a:pPr>
            <a:endParaRPr lang="en-US" sz="2800" dirty="0" smtClean="0"/>
          </a:p>
          <a:p>
            <a:pPr marL="457200" lvl="1" indent="0">
              <a:buFontTx/>
              <a:buNone/>
              <a:defRPr/>
            </a:pPr>
            <a:endParaRPr lang="en-US" sz="1600" dirty="0"/>
          </a:p>
          <a:p>
            <a:pPr marL="457200" lvl="1" indent="0">
              <a:buFontTx/>
              <a:buNone/>
              <a:defRPr/>
            </a:pPr>
            <a:endParaRPr lang="en-US" sz="1600" dirty="0" smtClean="0"/>
          </a:p>
          <a:p>
            <a:pPr marL="457200" lvl="1" indent="0">
              <a:buFontTx/>
              <a:buNone/>
              <a:defRPr/>
            </a:pPr>
            <a:endParaRPr lang="en-US" sz="1600" dirty="0"/>
          </a:p>
          <a:p>
            <a:pPr marL="457200" lvl="1" indent="0">
              <a:buFontTx/>
              <a:buNone/>
              <a:defRPr/>
            </a:pPr>
            <a:endParaRPr lang="en-US" sz="1600" dirty="0" smtClean="0"/>
          </a:p>
          <a:p>
            <a:pPr marL="457200" lvl="1" indent="0">
              <a:buFontTx/>
              <a:buNone/>
              <a:defRPr/>
            </a:pPr>
            <a:endParaRPr lang="en-US" dirty="0" smtClean="0"/>
          </a:p>
        </p:txBody>
      </p:sp>
      <p:pic>
        <p:nvPicPr>
          <p:cNvPr id="5" name="Picture 10" descr="live smoke free logo " title="log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 y="1524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Diverse family of 4 " title="family pho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0400" y="5105400"/>
            <a:ext cx="2352473" cy="1565544"/>
          </a:xfrm>
          <a:prstGeom prst="rect">
            <a:avLst/>
          </a:prstGeom>
          <a:noFill/>
          <a:extLst>
            <a:ext uri="{909E8E84-426E-40DD-AFC4-6F175D3DCCD1}">
              <a14:hiddenFill xmlns:a14="http://schemas.microsoft.com/office/drawing/2010/main">
                <a:solidFill>
                  <a:srgbClr val="FFFFFF"/>
                </a:solidFill>
              </a14:hiddenFill>
            </a:ext>
          </a:extLst>
        </p:spPr>
      </p:pic>
      <p:sp>
        <p:nvSpPr>
          <p:cNvPr id="5123" name="Title 1"/>
          <p:cNvSpPr>
            <a:spLocks noGrp="1"/>
          </p:cNvSpPr>
          <p:nvPr>
            <p:ph type="title"/>
          </p:nvPr>
        </p:nvSpPr>
        <p:spPr/>
        <p:txBody>
          <a:bodyPr/>
          <a:lstStyle/>
          <a:p>
            <a:r>
              <a:rPr lang="en-US" altLang="en-US" sz="3600" dirty="0" smtClean="0">
                <a:solidFill>
                  <a:srgbClr val="3333CC"/>
                </a:solidFill>
              </a:rPr>
              <a:t> Societal Benefits</a:t>
            </a:r>
          </a:p>
        </p:txBody>
      </p:sp>
    </p:spTree>
    <p:extLst>
      <p:ext uri="{BB962C8B-B14F-4D97-AF65-F5344CB8AC3E}">
        <p14:creationId xmlns:p14="http://schemas.microsoft.com/office/powerpoint/2010/main" val="46343831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16050"/>
            <a:ext cx="7772400" cy="4724400"/>
          </a:xfrm>
        </p:spPr>
        <p:txBody>
          <a:bodyPr/>
          <a:lstStyle/>
          <a:p>
            <a:pPr marL="0" indent="0" algn="ctr">
              <a:buNone/>
            </a:pPr>
            <a:r>
              <a:rPr lang="en-US" sz="2000" b="1" dirty="0" smtClean="0"/>
              <a:t>Live </a:t>
            </a:r>
            <a:r>
              <a:rPr lang="en-US" sz="2000" b="1" dirty="0"/>
              <a:t>Smoke </a:t>
            </a:r>
            <a:r>
              <a:rPr lang="en-US" sz="2000" b="1" dirty="0" smtClean="0"/>
              <a:t>Free </a:t>
            </a:r>
            <a:r>
              <a:rPr lang="en-US" sz="2000" b="1" dirty="0"/>
              <a:t>directly addresses the following </a:t>
            </a:r>
            <a:endParaRPr lang="en-US" sz="2000" b="1" dirty="0" smtClean="0"/>
          </a:p>
          <a:p>
            <a:pPr marL="0" indent="0" algn="ctr">
              <a:buNone/>
            </a:pPr>
            <a:r>
              <a:rPr lang="en-US" sz="2000" b="1" dirty="0" smtClean="0"/>
              <a:t>Healthy </a:t>
            </a:r>
            <a:r>
              <a:rPr lang="en-US" sz="2000" b="1" dirty="0"/>
              <a:t>People </a:t>
            </a:r>
            <a:r>
              <a:rPr lang="en-US" sz="2000" b="1" dirty="0" smtClean="0"/>
              <a:t>2020 </a:t>
            </a:r>
            <a:r>
              <a:rPr lang="en-US" sz="2000" b="1" dirty="0"/>
              <a:t>objectives: </a:t>
            </a:r>
            <a:endParaRPr lang="en-US" sz="2000" b="1" dirty="0" smtClean="0"/>
          </a:p>
          <a:p>
            <a:pPr marL="0" indent="0">
              <a:buNone/>
            </a:pPr>
            <a:endParaRPr lang="en-US" sz="1400" b="1" dirty="0" smtClean="0"/>
          </a:p>
          <a:p>
            <a:pPr lvl="0"/>
            <a:r>
              <a:rPr lang="en-US" sz="1800" dirty="0"/>
              <a:t>TU-11  Reduce the proportion of nonsmokers exposed to secondhand smoke</a:t>
            </a:r>
          </a:p>
          <a:p>
            <a:pPr lvl="1"/>
            <a:r>
              <a:rPr lang="en-US" sz="1800" dirty="0"/>
              <a:t>TU-11.1  Reduce the proportion of children aged 3 to 11 years exposed to secondhand smoke</a:t>
            </a:r>
          </a:p>
          <a:p>
            <a:pPr lvl="1"/>
            <a:r>
              <a:rPr lang="en-US" sz="1800" dirty="0"/>
              <a:t>TU-11.2  Reduce the proportion of adolescents aged 12 to 17 years exposed to secondhand smoke</a:t>
            </a:r>
          </a:p>
          <a:p>
            <a:pPr lvl="1"/>
            <a:r>
              <a:rPr lang="en-US" sz="1800" dirty="0"/>
              <a:t>TU-11.3  Reduce the proportion of adults aged 18 years and older exposed to secondhand smoke</a:t>
            </a:r>
          </a:p>
          <a:p>
            <a:pPr lvl="0"/>
            <a:r>
              <a:rPr lang="en-US" sz="1800" dirty="0" smtClean="0"/>
              <a:t>TU-14  </a:t>
            </a:r>
            <a:r>
              <a:rPr lang="en-US" sz="1800" dirty="0"/>
              <a:t>Increase the proportion of smoke-free homes</a:t>
            </a:r>
          </a:p>
          <a:p>
            <a:pPr marL="0" indent="0">
              <a:buNone/>
            </a:pPr>
            <a:endParaRPr lang="en-US" dirty="0"/>
          </a:p>
          <a:p>
            <a:endParaRPr lang="en-US" dirty="0"/>
          </a:p>
        </p:txBody>
      </p:sp>
      <p:pic>
        <p:nvPicPr>
          <p:cNvPr id="4" name="Picture 10" descr="Live Smoke Free" titl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 y="1524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Two girls hugging their mom " title="Stock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160" y="5181600"/>
            <a:ext cx="1997120" cy="13251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Healthy People 2020</a:t>
            </a:r>
            <a:endParaRPr lang="en-US" dirty="0"/>
          </a:p>
        </p:txBody>
      </p:sp>
    </p:spTree>
    <p:extLst>
      <p:ext uri="{BB962C8B-B14F-4D97-AF65-F5344CB8AC3E}">
        <p14:creationId xmlns:p14="http://schemas.microsoft.com/office/powerpoint/2010/main" val="24993086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5257800"/>
          </a:xfrm>
        </p:spPr>
        <p:txBody>
          <a:bodyPr/>
          <a:lstStyle/>
          <a:p>
            <a:endParaRPr lang="en-US" sz="2400" dirty="0" smtClean="0"/>
          </a:p>
          <a:p>
            <a:r>
              <a:rPr lang="en-US" sz="2400" dirty="0" smtClean="0"/>
              <a:t>Non-profit</a:t>
            </a:r>
            <a:r>
              <a:rPr lang="en-US" sz="2400" dirty="0"/>
              <a:t>, member-based organization</a:t>
            </a:r>
            <a:r>
              <a:rPr lang="en-US" sz="2400" dirty="0" smtClean="0"/>
              <a:t>.</a:t>
            </a:r>
          </a:p>
          <a:p>
            <a:pPr marL="0" indent="0">
              <a:buNone/>
            </a:pPr>
            <a:endParaRPr lang="en-US" sz="1500" dirty="0"/>
          </a:p>
          <a:p>
            <a:r>
              <a:rPr lang="en-US" sz="2400" dirty="0"/>
              <a:t>Located in St. </a:t>
            </a:r>
            <a:r>
              <a:rPr lang="en-US" sz="2400" dirty="0" smtClean="0"/>
              <a:t>Paul, Minnesota.</a:t>
            </a:r>
          </a:p>
          <a:p>
            <a:pPr marL="0" indent="0">
              <a:buNone/>
            </a:pPr>
            <a:endParaRPr lang="en-US" sz="1500" dirty="0" smtClean="0"/>
          </a:p>
          <a:p>
            <a:r>
              <a:rPr lang="en-US" sz="2400" dirty="0"/>
              <a:t>D</a:t>
            </a:r>
            <a:r>
              <a:rPr lang="en-US" sz="2400" dirty="0" smtClean="0"/>
              <a:t>edicated </a:t>
            </a:r>
            <a:r>
              <a:rPr lang="en-US" sz="2400" dirty="0"/>
              <a:t>to reducing the human and economic costs of tobacco </a:t>
            </a:r>
            <a:r>
              <a:rPr lang="en-US" sz="2400" dirty="0" smtClean="0"/>
              <a:t>use.</a:t>
            </a:r>
          </a:p>
          <a:p>
            <a:pPr marL="0" indent="0">
              <a:buNone/>
            </a:pPr>
            <a:endParaRPr lang="en-US" sz="1500" dirty="0" smtClean="0"/>
          </a:p>
          <a:p>
            <a:r>
              <a:rPr lang="en-US" sz="2400" dirty="0" smtClean="0"/>
              <a:t>In </a:t>
            </a:r>
            <a:r>
              <a:rPr lang="en-US" sz="2400" dirty="0"/>
              <a:t>1975, ANSR helped pass the nation's first comprehensive state clean indoor air legislation. </a:t>
            </a:r>
          </a:p>
          <a:p>
            <a:pPr lvl="2"/>
            <a:endParaRPr lang="en-US" sz="1600" dirty="0"/>
          </a:p>
        </p:txBody>
      </p:sp>
      <p:pic>
        <p:nvPicPr>
          <p:cNvPr id="3074" name="Picture 2" descr="ANSR logo " titl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0750" y="5562600"/>
            <a:ext cx="2671467" cy="9137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3000" dirty="0" smtClean="0"/>
              <a:t/>
            </a:r>
            <a:br>
              <a:rPr lang="en-US" sz="3000" dirty="0" smtClean="0"/>
            </a:br>
            <a:r>
              <a:rPr lang="en-US" sz="3000" dirty="0" smtClean="0"/>
              <a:t>The </a:t>
            </a:r>
            <a:r>
              <a:rPr lang="en-US" sz="3000" dirty="0"/>
              <a:t>Association for Nonsmokers Minnesota (ANSR</a:t>
            </a:r>
            <a:r>
              <a:rPr lang="en-US" sz="3000" dirty="0" smtClean="0"/>
              <a:t>)</a:t>
            </a:r>
            <a:r>
              <a:rPr lang="en-US" dirty="0"/>
              <a:t/>
            </a:r>
            <a:br>
              <a:rPr lang="en-US" dirty="0"/>
            </a:br>
            <a:endParaRPr lang="en-US" dirty="0"/>
          </a:p>
        </p:txBody>
      </p:sp>
    </p:spTree>
    <p:extLst>
      <p:ext uri="{BB962C8B-B14F-4D97-AF65-F5344CB8AC3E}">
        <p14:creationId xmlns:p14="http://schemas.microsoft.com/office/powerpoint/2010/main" val="241326511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772400" cy="4724400"/>
          </a:xfrm>
        </p:spPr>
        <p:txBody>
          <a:bodyPr/>
          <a:lstStyle/>
          <a:p>
            <a:r>
              <a:rPr lang="en-US" sz="2300" dirty="0" smtClean="0"/>
              <a:t>1990s: Started receiving phone calls from concerned renters.</a:t>
            </a:r>
          </a:p>
          <a:p>
            <a:r>
              <a:rPr lang="en-US" sz="2300" dirty="0" smtClean="0"/>
              <a:t>Early 2000s:“Initiative for Smoke-free Apartments”</a:t>
            </a:r>
          </a:p>
          <a:p>
            <a:r>
              <a:rPr lang="en-US" sz="2300" dirty="0" smtClean="0"/>
              <a:t>2007: Full time funding; “Live Smoke Free” </a:t>
            </a:r>
          </a:p>
          <a:p>
            <a:r>
              <a:rPr lang="en-US" sz="2300" dirty="0" smtClean="0"/>
              <a:t>Currently:</a:t>
            </a:r>
          </a:p>
          <a:p>
            <a:pPr lvl="1"/>
            <a:r>
              <a:rPr lang="en-US" sz="2000" dirty="0" smtClean="0"/>
              <a:t>5 full time staff</a:t>
            </a:r>
          </a:p>
          <a:p>
            <a:pPr eaLnBrk="1" hangingPunct="1">
              <a:lnSpc>
                <a:spcPct val="120000"/>
              </a:lnSpc>
              <a:defRPr/>
            </a:pPr>
            <a:r>
              <a:rPr lang="en-US" sz="2500" dirty="0" smtClean="0"/>
              <a:t>Funding:</a:t>
            </a:r>
          </a:p>
          <a:p>
            <a:pPr lvl="1" eaLnBrk="1" hangingPunct="1">
              <a:lnSpc>
                <a:spcPct val="120000"/>
              </a:lnSpc>
              <a:defRPr/>
            </a:pPr>
            <a:r>
              <a:rPr lang="en-US" sz="2000" dirty="0" smtClean="0"/>
              <a:t>Grants from</a:t>
            </a:r>
          </a:p>
          <a:p>
            <a:pPr lvl="2" eaLnBrk="1" hangingPunct="1">
              <a:lnSpc>
                <a:spcPct val="120000"/>
              </a:lnSpc>
              <a:defRPr/>
            </a:pPr>
            <a:r>
              <a:rPr lang="en-US" sz="1700" dirty="0" smtClean="0"/>
              <a:t>Minnesota Department of Health (MDH)</a:t>
            </a:r>
          </a:p>
          <a:p>
            <a:pPr lvl="2" eaLnBrk="1" hangingPunct="1">
              <a:lnSpc>
                <a:spcPct val="120000"/>
              </a:lnSpc>
              <a:defRPr/>
            </a:pPr>
            <a:r>
              <a:rPr lang="en-US" sz="1700" dirty="0" smtClean="0"/>
              <a:t>Subcontracts from local public health departments</a:t>
            </a:r>
          </a:p>
          <a:p>
            <a:pPr lvl="1" eaLnBrk="1" hangingPunct="1">
              <a:lnSpc>
                <a:spcPct val="120000"/>
              </a:lnSpc>
              <a:defRPr/>
            </a:pPr>
            <a:r>
              <a:rPr lang="en-US" sz="2000" dirty="0" smtClean="0"/>
              <a:t>ANSR Member Donations &amp; Fundraising Efforts</a:t>
            </a:r>
          </a:p>
          <a:p>
            <a:pPr lvl="2" eaLnBrk="1" hangingPunct="1">
              <a:lnSpc>
                <a:spcPct val="120000"/>
              </a:lnSpc>
              <a:buNone/>
              <a:defRPr/>
            </a:pPr>
            <a:endParaRPr lang="en-US" sz="2300" dirty="0" smtClean="0"/>
          </a:p>
          <a:p>
            <a:endParaRPr lang="en-US" dirty="0" smtClean="0"/>
          </a:p>
          <a:p>
            <a:endParaRPr lang="en-US" dirty="0"/>
          </a:p>
        </p:txBody>
      </p:sp>
      <p:pic>
        <p:nvPicPr>
          <p:cNvPr id="4" name="Picture 10" descr="Live Smoke Free" titl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 y="1524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828800" y="304800"/>
            <a:ext cx="6934200" cy="990600"/>
          </a:xfrm>
        </p:spPr>
        <p:txBody>
          <a:bodyPr/>
          <a:lstStyle/>
          <a:p>
            <a:r>
              <a:rPr lang="en-US" dirty="0" smtClean="0"/>
              <a:t>Live Smoke Free Program</a:t>
            </a:r>
            <a:endParaRPr lang="en-US" dirty="0"/>
          </a:p>
        </p:txBody>
      </p:sp>
    </p:spTree>
    <p:extLst>
      <p:ext uri="{BB962C8B-B14F-4D97-AF65-F5344CB8AC3E}">
        <p14:creationId xmlns:p14="http://schemas.microsoft.com/office/powerpoint/2010/main" val="13987853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0"/>
          <p:cNvSpPr>
            <a:spLocks noGrp="1" noChangeArrowheads="1"/>
          </p:cNvSpPr>
          <p:nvPr>
            <p:ph type="title" idx="4294967295"/>
          </p:nvPr>
        </p:nvSpPr>
        <p:spPr>
          <a:xfrm>
            <a:off x="838200" y="304800"/>
            <a:ext cx="7467600" cy="990600"/>
          </a:xfrm>
        </p:spPr>
        <p:txBody>
          <a:bodyPr/>
          <a:lstStyle/>
          <a:p>
            <a:pPr eaLnBrk="1" hangingPunct="1"/>
            <a:r>
              <a:rPr lang="en-US" altLang="en-US" dirty="0" smtClean="0"/>
              <a:t>Program Evolution</a:t>
            </a:r>
          </a:p>
        </p:txBody>
      </p:sp>
      <p:sp>
        <p:nvSpPr>
          <p:cNvPr id="5124" name="Rectangle 11"/>
          <p:cNvSpPr>
            <a:spLocks noGrp="1" noChangeArrowheads="1"/>
          </p:cNvSpPr>
          <p:nvPr>
            <p:ph type="body" idx="4294967295"/>
          </p:nvPr>
        </p:nvSpPr>
        <p:spPr>
          <a:xfrm>
            <a:off x="304800" y="1371600"/>
            <a:ext cx="8763000" cy="5334000"/>
          </a:xfrm>
        </p:spPr>
        <p:txBody>
          <a:bodyPr>
            <a:normAutofit fontScale="92500" lnSpcReduction="20000"/>
          </a:bodyPr>
          <a:lstStyle/>
          <a:p>
            <a:pPr marL="0" indent="0" eaLnBrk="1" hangingPunct="1">
              <a:lnSpc>
                <a:spcPct val="120000"/>
              </a:lnSpc>
              <a:buNone/>
              <a:defRPr/>
            </a:pPr>
            <a:r>
              <a:rPr lang="en-US" sz="2000" b="1" dirty="0" smtClean="0"/>
              <a:t>2000-2003: Research Phase</a:t>
            </a:r>
          </a:p>
          <a:p>
            <a:pPr eaLnBrk="1" hangingPunct="1">
              <a:lnSpc>
                <a:spcPct val="120000"/>
              </a:lnSpc>
              <a:defRPr/>
            </a:pPr>
            <a:r>
              <a:rPr lang="en-US" sz="1600" dirty="0"/>
              <a:t>S</a:t>
            </a:r>
            <a:r>
              <a:rPr lang="en-US" sz="1600" dirty="0" smtClean="0"/>
              <a:t>tatewide studies on air movement, legal questions, survey of renters and managers.</a:t>
            </a:r>
          </a:p>
          <a:p>
            <a:pPr marL="0" indent="0" eaLnBrk="1" hangingPunct="1">
              <a:lnSpc>
                <a:spcPct val="120000"/>
              </a:lnSpc>
              <a:buNone/>
              <a:defRPr/>
            </a:pPr>
            <a:endParaRPr lang="en-US" sz="1600" dirty="0" smtClean="0"/>
          </a:p>
          <a:p>
            <a:pPr marL="0" indent="0" eaLnBrk="1" hangingPunct="1">
              <a:lnSpc>
                <a:spcPct val="120000"/>
              </a:lnSpc>
              <a:buNone/>
              <a:defRPr/>
            </a:pPr>
            <a:r>
              <a:rPr lang="en-US" sz="2000" b="1" dirty="0" smtClean="0"/>
              <a:t>2003-2006: Smoke-Free Policy Work Phase I</a:t>
            </a:r>
          </a:p>
          <a:p>
            <a:pPr eaLnBrk="1" hangingPunct="1">
              <a:lnSpc>
                <a:spcPct val="120000"/>
              </a:lnSpc>
              <a:defRPr/>
            </a:pPr>
            <a:r>
              <a:rPr lang="en-US" sz="1600" dirty="0" smtClean="0"/>
              <a:t>Direct policy work begins part time.</a:t>
            </a:r>
          </a:p>
          <a:p>
            <a:pPr marL="0" indent="0" eaLnBrk="1" hangingPunct="1">
              <a:lnSpc>
                <a:spcPct val="120000"/>
              </a:lnSpc>
              <a:buNone/>
              <a:defRPr/>
            </a:pPr>
            <a:endParaRPr lang="en-US" sz="1600" dirty="0" smtClean="0"/>
          </a:p>
          <a:p>
            <a:pPr marL="0" indent="0" eaLnBrk="1" hangingPunct="1">
              <a:lnSpc>
                <a:spcPct val="120000"/>
              </a:lnSpc>
              <a:buNone/>
              <a:defRPr/>
            </a:pPr>
            <a:r>
              <a:rPr lang="en-US" sz="2000" b="1" dirty="0" smtClean="0"/>
              <a:t>2007-2012: Smoke-Free Policy Work Phase II &amp; Technical Assistance</a:t>
            </a:r>
          </a:p>
          <a:p>
            <a:pPr eaLnBrk="1" hangingPunct="1">
              <a:lnSpc>
                <a:spcPct val="110000"/>
              </a:lnSpc>
              <a:defRPr/>
            </a:pPr>
            <a:r>
              <a:rPr lang="en-US" sz="1600" dirty="0" smtClean="0"/>
              <a:t>Direct policy work begins full time.</a:t>
            </a:r>
          </a:p>
          <a:p>
            <a:pPr eaLnBrk="1" hangingPunct="1">
              <a:lnSpc>
                <a:spcPct val="110000"/>
              </a:lnSpc>
              <a:defRPr/>
            </a:pPr>
            <a:r>
              <a:rPr lang="en-US" sz="1600" dirty="0" smtClean="0"/>
              <a:t>Technical assistance to statewide grantees begins.</a:t>
            </a:r>
          </a:p>
          <a:p>
            <a:pPr marL="0" indent="0" eaLnBrk="1" hangingPunct="1">
              <a:lnSpc>
                <a:spcPct val="110000"/>
              </a:lnSpc>
              <a:buNone/>
              <a:defRPr/>
            </a:pPr>
            <a:endParaRPr lang="en-US" sz="1600" dirty="0" smtClean="0"/>
          </a:p>
          <a:p>
            <a:pPr marL="0" indent="0" eaLnBrk="1" hangingPunct="1">
              <a:lnSpc>
                <a:spcPct val="120000"/>
              </a:lnSpc>
              <a:buNone/>
              <a:defRPr/>
            </a:pPr>
            <a:r>
              <a:rPr lang="en-US" sz="2000" b="1" dirty="0" smtClean="0"/>
              <a:t>2011-2012: Communities Putting Prevention to Work (CPPW)</a:t>
            </a:r>
          </a:p>
          <a:p>
            <a:pPr eaLnBrk="1" hangingPunct="1">
              <a:lnSpc>
                <a:spcPct val="120000"/>
              </a:lnSpc>
              <a:defRPr/>
            </a:pPr>
            <a:r>
              <a:rPr lang="en-US" sz="1600" dirty="0" smtClean="0"/>
              <a:t>Recipient </a:t>
            </a:r>
            <a:r>
              <a:rPr lang="en-US" sz="1600" dirty="0"/>
              <a:t>of </a:t>
            </a:r>
            <a:r>
              <a:rPr lang="en-US" sz="1600" dirty="0" smtClean="0"/>
              <a:t>a CPPW Mentoring Supplement from the MDH </a:t>
            </a:r>
            <a:r>
              <a:rPr lang="en-US" sz="1600" dirty="0"/>
              <a:t>to </a:t>
            </a:r>
            <a:r>
              <a:rPr lang="en-US" sz="1600" dirty="0" smtClean="0"/>
              <a:t>mentor U.S. communities </a:t>
            </a:r>
          </a:p>
          <a:p>
            <a:pPr marL="0" indent="0" eaLnBrk="1" hangingPunct="1">
              <a:lnSpc>
                <a:spcPct val="120000"/>
              </a:lnSpc>
              <a:buNone/>
              <a:defRPr/>
            </a:pPr>
            <a:endParaRPr lang="en-US" sz="1600" dirty="0" smtClean="0"/>
          </a:p>
          <a:p>
            <a:pPr marL="0" indent="0" eaLnBrk="1" hangingPunct="1">
              <a:lnSpc>
                <a:spcPct val="120000"/>
              </a:lnSpc>
              <a:buNone/>
              <a:defRPr/>
            </a:pPr>
            <a:r>
              <a:rPr lang="en-US" sz="2000" b="1" dirty="0" smtClean="0"/>
              <a:t>2012-Current: Smoke-Free Policy Work Phase III &amp; Technical Assistance</a:t>
            </a:r>
          </a:p>
          <a:p>
            <a:pPr eaLnBrk="1" hangingPunct="1">
              <a:lnSpc>
                <a:spcPct val="110000"/>
              </a:lnSpc>
              <a:defRPr/>
            </a:pPr>
            <a:r>
              <a:rPr lang="en-US" sz="1600" dirty="0" smtClean="0"/>
              <a:t>Direct policy work continues, emphasis on affordable and supportive housing.</a:t>
            </a:r>
          </a:p>
          <a:p>
            <a:pPr eaLnBrk="1" hangingPunct="1">
              <a:lnSpc>
                <a:spcPct val="110000"/>
              </a:lnSpc>
              <a:defRPr/>
            </a:pPr>
            <a:r>
              <a:rPr lang="en-US" sz="1600" dirty="0" smtClean="0"/>
              <a:t>Technical Assistance to statewide grantees. </a:t>
            </a:r>
          </a:p>
          <a:p>
            <a:pPr marL="0" indent="0" eaLnBrk="1" hangingPunct="1">
              <a:lnSpc>
                <a:spcPct val="120000"/>
              </a:lnSpc>
              <a:buNone/>
              <a:defRPr/>
            </a:pPr>
            <a:endParaRPr lang="en-US" sz="3100" dirty="0"/>
          </a:p>
        </p:txBody>
      </p:sp>
      <p:pic>
        <p:nvPicPr>
          <p:cNvPr id="4" name="Picture 10" descr="Live Smoke Free" titl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32" y="1524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9636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tLang="en-US" dirty="0" smtClean="0"/>
              <a:t>Policy Approach</a:t>
            </a:r>
          </a:p>
        </p:txBody>
      </p:sp>
      <p:sp>
        <p:nvSpPr>
          <p:cNvPr id="48131" name="Rectangle 3"/>
          <p:cNvSpPr>
            <a:spLocks noGrp="1" noChangeArrowheads="1"/>
          </p:cNvSpPr>
          <p:nvPr>
            <p:ph type="body" idx="1"/>
          </p:nvPr>
        </p:nvSpPr>
        <p:spPr>
          <a:xfrm>
            <a:off x="772058" y="1219200"/>
            <a:ext cx="8077200" cy="5105400"/>
          </a:xfrm>
        </p:spPr>
        <p:txBody>
          <a:bodyPr/>
          <a:lstStyle/>
          <a:p>
            <a:pPr>
              <a:defRPr/>
            </a:pPr>
            <a:endParaRPr lang="en-US" sz="2200" dirty="0">
              <a:solidFill>
                <a:srgbClr val="000000"/>
              </a:solidFill>
            </a:endParaRPr>
          </a:p>
          <a:p>
            <a:pPr>
              <a:defRPr/>
            </a:pPr>
            <a:endParaRPr lang="en-US" sz="2100" dirty="0" smtClean="0">
              <a:solidFill>
                <a:srgbClr val="000000"/>
              </a:solidFill>
            </a:endParaRPr>
          </a:p>
          <a:p>
            <a:pPr>
              <a:defRPr/>
            </a:pPr>
            <a:endParaRPr lang="en-US" sz="2100" dirty="0">
              <a:solidFill>
                <a:srgbClr val="000000"/>
              </a:solidFill>
            </a:endParaRPr>
          </a:p>
          <a:p>
            <a:pPr>
              <a:defRPr/>
            </a:pPr>
            <a:r>
              <a:rPr lang="en-US" sz="2100" dirty="0" smtClean="0">
                <a:solidFill>
                  <a:srgbClr val="000000"/>
                </a:solidFill>
              </a:rPr>
              <a:t>Voluntary policy approach</a:t>
            </a:r>
          </a:p>
          <a:p>
            <a:pPr marL="0" indent="0">
              <a:buNone/>
              <a:defRPr/>
            </a:pPr>
            <a:endParaRPr lang="en-US" sz="1500" dirty="0" smtClean="0">
              <a:solidFill>
                <a:srgbClr val="000000"/>
              </a:solidFill>
            </a:endParaRPr>
          </a:p>
          <a:p>
            <a:pPr>
              <a:defRPr/>
            </a:pPr>
            <a:r>
              <a:rPr lang="en-US" sz="2100" dirty="0" smtClean="0">
                <a:solidFill>
                  <a:srgbClr val="000000"/>
                </a:solidFill>
              </a:rPr>
              <a:t>Beginning </a:t>
            </a:r>
            <a:r>
              <a:rPr lang="en-US" sz="2100" dirty="0">
                <a:solidFill>
                  <a:srgbClr val="000000"/>
                </a:solidFill>
              </a:rPr>
              <a:t>to adopt </a:t>
            </a:r>
            <a:r>
              <a:rPr lang="en-US" sz="2100" dirty="0" smtClean="0">
                <a:solidFill>
                  <a:srgbClr val="000000"/>
                </a:solidFill>
              </a:rPr>
              <a:t>alternative </a:t>
            </a:r>
            <a:r>
              <a:rPr lang="en-US" sz="2100" dirty="0">
                <a:solidFill>
                  <a:srgbClr val="000000"/>
                </a:solidFill>
              </a:rPr>
              <a:t>policy options such as </a:t>
            </a:r>
            <a:r>
              <a:rPr lang="en-US" sz="2100" dirty="0" smtClean="0">
                <a:solidFill>
                  <a:srgbClr val="000000"/>
                </a:solidFill>
              </a:rPr>
              <a:t>housing tax </a:t>
            </a:r>
            <a:r>
              <a:rPr lang="en-US" sz="2100" dirty="0">
                <a:solidFill>
                  <a:srgbClr val="000000"/>
                </a:solidFill>
              </a:rPr>
              <a:t>credits</a:t>
            </a:r>
          </a:p>
          <a:p>
            <a:pPr marL="0" indent="0">
              <a:buNone/>
              <a:defRPr/>
            </a:pPr>
            <a:endParaRPr lang="en-US" sz="1500" dirty="0">
              <a:solidFill>
                <a:srgbClr val="000000"/>
              </a:solidFill>
            </a:endParaRPr>
          </a:p>
          <a:p>
            <a:pPr>
              <a:defRPr/>
            </a:pPr>
            <a:r>
              <a:rPr lang="en-US" sz="2100" dirty="0">
                <a:solidFill>
                  <a:srgbClr val="000000"/>
                </a:solidFill>
              </a:rPr>
              <a:t>W</a:t>
            </a:r>
            <a:r>
              <a:rPr lang="en-US" sz="2100" dirty="0" smtClean="0">
                <a:solidFill>
                  <a:srgbClr val="000000"/>
                </a:solidFill>
              </a:rPr>
              <a:t>ork </a:t>
            </a:r>
            <a:r>
              <a:rPr lang="en-US" sz="2100" dirty="0">
                <a:solidFill>
                  <a:srgbClr val="000000"/>
                </a:solidFill>
              </a:rPr>
              <a:t>on all housing types: subsidized, market rate, </a:t>
            </a:r>
            <a:r>
              <a:rPr lang="en-US" sz="2100" dirty="0" smtClean="0">
                <a:solidFill>
                  <a:srgbClr val="000000"/>
                </a:solidFill>
              </a:rPr>
              <a:t>public, private, common interest communities, </a:t>
            </a:r>
            <a:r>
              <a:rPr lang="en-US" sz="2100" dirty="0">
                <a:solidFill>
                  <a:srgbClr val="000000"/>
                </a:solidFill>
              </a:rPr>
              <a:t>etc</a:t>
            </a:r>
            <a:r>
              <a:rPr lang="en-US" sz="2100" dirty="0" smtClean="0">
                <a:solidFill>
                  <a:srgbClr val="000000"/>
                </a:solidFill>
              </a:rPr>
              <a:t>.</a:t>
            </a:r>
          </a:p>
          <a:p>
            <a:pPr marL="0" indent="0">
              <a:buNone/>
              <a:defRPr/>
            </a:pPr>
            <a:endParaRPr lang="en-US" sz="1500" dirty="0">
              <a:solidFill>
                <a:srgbClr val="000000"/>
              </a:solidFill>
            </a:endParaRPr>
          </a:p>
          <a:p>
            <a:pPr>
              <a:defRPr/>
            </a:pPr>
            <a:r>
              <a:rPr lang="en-US" sz="2100" dirty="0" smtClean="0">
                <a:solidFill>
                  <a:srgbClr val="000000"/>
                </a:solidFill>
              </a:rPr>
              <a:t>Partner with a number of public and private groups statewide</a:t>
            </a:r>
          </a:p>
          <a:p>
            <a:pPr lvl="1">
              <a:defRPr/>
            </a:pPr>
            <a:r>
              <a:rPr lang="en-US" sz="1600" dirty="0" smtClean="0"/>
              <a:t>Public </a:t>
            </a:r>
            <a:r>
              <a:rPr lang="en-US" sz="1600" dirty="0"/>
              <a:t>Health Law Center at William Mitchell College of </a:t>
            </a:r>
            <a:r>
              <a:rPr lang="en-US" sz="1600" dirty="0" smtClean="0"/>
              <a:t>Law</a:t>
            </a:r>
            <a:endParaRPr lang="en-US" sz="1600" dirty="0" smtClean="0">
              <a:solidFill>
                <a:srgbClr val="000000"/>
              </a:solidFill>
            </a:endParaRPr>
          </a:p>
          <a:p>
            <a:pPr marL="0" indent="0">
              <a:buFontTx/>
              <a:buNone/>
              <a:defRPr/>
            </a:pPr>
            <a:endParaRPr lang="en-US" sz="2000" dirty="0">
              <a:solidFill>
                <a:srgbClr val="000000"/>
              </a:solidFill>
            </a:endParaRPr>
          </a:p>
          <a:p>
            <a:pPr>
              <a:defRPr/>
            </a:pPr>
            <a:endParaRPr lang="en-US" sz="2400" dirty="0">
              <a:solidFill>
                <a:srgbClr val="000000"/>
              </a:solidFill>
            </a:endParaRPr>
          </a:p>
          <a:p>
            <a:pPr algn="ctr" eaLnBrk="1" hangingPunct="1">
              <a:lnSpc>
                <a:spcPct val="80000"/>
              </a:lnSpc>
              <a:buFontTx/>
              <a:buNone/>
              <a:defRPr/>
            </a:pPr>
            <a:endParaRPr lang="en-US" sz="2400" dirty="0" smtClean="0"/>
          </a:p>
        </p:txBody>
      </p:sp>
      <p:pic>
        <p:nvPicPr>
          <p:cNvPr id="4" name="Picture 10" descr="Live Smoke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Smoke Free signage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492250"/>
            <a:ext cx="2151410" cy="132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3384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a:defRPr/>
            </a:pPr>
            <a:r>
              <a:rPr lang="en-US" sz="2500" dirty="0" smtClean="0"/>
              <a:t>Written in a lease or house rules.</a:t>
            </a:r>
          </a:p>
          <a:p>
            <a:pPr marL="0" indent="0">
              <a:buNone/>
              <a:defRPr/>
            </a:pPr>
            <a:endParaRPr lang="en-US" sz="1500" dirty="0" smtClean="0"/>
          </a:p>
          <a:p>
            <a:pPr>
              <a:defRPr/>
            </a:pPr>
            <a:r>
              <a:rPr lang="en-US" sz="2500" dirty="0" smtClean="0"/>
              <a:t>Defines “smoke free” and what areas of the property are covered.</a:t>
            </a:r>
          </a:p>
          <a:p>
            <a:pPr marL="0" indent="0">
              <a:buNone/>
              <a:defRPr/>
            </a:pPr>
            <a:endParaRPr lang="en-US" sz="1500" dirty="0" smtClean="0"/>
          </a:p>
          <a:p>
            <a:pPr>
              <a:defRPr/>
            </a:pPr>
            <a:r>
              <a:rPr lang="en-US" sz="2500" dirty="0" smtClean="0"/>
              <a:t>Consequences for violations are clearly defined; violations may result in eviction.</a:t>
            </a:r>
          </a:p>
          <a:p>
            <a:pPr marL="0" indent="0">
              <a:buNone/>
              <a:defRPr/>
            </a:pPr>
            <a:endParaRPr lang="en-US" sz="1500" dirty="0" smtClean="0"/>
          </a:p>
          <a:p>
            <a:pPr>
              <a:defRPr/>
            </a:pPr>
            <a:r>
              <a:rPr lang="en-US" sz="2500" dirty="0" smtClean="0"/>
              <a:t>No grandfathering.</a:t>
            </a:r>
          </a:p>
          <a:p>
            <a:pPr marL="0" indent="0">
              <a:buNone/>
              <a:defRPr/>
            </a:pPr>
            <a:endParaRPr lang="en-US" sz="1500" dirty="0" smtClean="0"/>
          </a:p>
          <a:p>
            <a:pPr>
              <a:defRPr/>
            </a:pPr>
            <a:r>
              <a:rPr lang="en-US" sz="2500" dirty="0" smtClean="0"/>
              <a:t>100% of indoors are covered (outdoor areas are a plus!)</a:t>
            </a:r>
            <a:endParaRPr lang="en-US" sz="2500" dirty="0"/>
          </a:p>
        </p:txBody>
      </p:sp>
      <p:pic>
        <p:nvPicPr>
          <p:cNvPr id="4" name="Picture 10" descr="Live Smoke Free" title="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Title 1"/>
          <p:cNvSpPr>
            <a:spLocks noGrp="1"/>
          </p:cNvSpPr>
          <p:nvPr>
            <p:ph type="title"/>
          </p:nvPr>
        </p:nvSpPr>
        <p:spPr/>
        <p:txBody>
          <a:bodyPr/>
          <a:lstStyle/>
          <a:p>
            <a:r>
              <a:rPr lang="en-US" altLang="en-US" smtClean="0"/>
              <a:t>What Makes for a </a:t>
            </a:r>
            <a:br>
              <a:rPr lang="en-US" altLang="en-US" smtClean="0"/>
            </a:br>
            <a:r>
              <a:rPr lang="en-US" altLang="en-US" smtClean="0"/>
              <a:t>Good Policy?</a:t>
            </a:r>
          </a:p>
        </p:txBody>
      </p:sp>
    </p:spTree>
    <p:extLst>
      <p:ext uri="{BB962C8B-B14F-4D97-AF65-F5344CB8AC3E}">
        <p14:creationId xmlns:p14="http://schemas.microsoft.com/office/powerpoint/2010/main" val="4172933471"/>
      </p:ext>
    </p:extLst>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76400"/>
            <a:ext cx="7772400" cy="4724400"/>
          </a:xfrm>
        </p:spPr>
        <p:txBody>
          <a:bodyPr/>
          <a:lstStyle/>
          <a:p>
            <a:r>
              <a:rPr lang="en-US" sz="2300" dirty="0" smtClean="0"/>
              <a:t>Policy adoption support to Minnesota-based property owners, managers, developers, and residents.</a:t>
            </a:r>
          </a:p>
          <a:p>
            <a:pPr>
              <a:buNone/>
            </a:pPr>
            <a:endParaRPr lang="en-US" sz="1500" dirty="0" smtClean="0"/>
          </a:p>
          <a:p>
            <a:r>
              <a:rPr lang="en-US" altLang="en-US" sz="2300" dirty="0" smtClean="0"/>
              <a:t>Resources Live </a:t>
            </a:r>
            <a:r>
              <a:rPr lang="en-US" altLang="en-US" sz="2300" dirty="0"/>
              <a:t>Smoke Free can offer:</a:t>
            </a:r>
          </a:p>
          <a:p>
            <a:pPr lvl="1"/>
            <a:r>
              <a:rPr lang="en-US" altLang="en-US" sz="1800" dirty="0"/>
              <a:t>Consultations.</a:t>
            </a:r>
          </a:p>
          <a:p>
            <a:pPr lvl="1"/>
            <a:r>
              <a:rPr lang="en-US" altLang="en-US" sz="1800" dirty="0"/>
              <a:t>Promotions (Press Releases, Signage, Listing in a Statewide Housing Directory).</a:t>
            </a:r>
          </a:p>
          <a:p>
            <a:pPr lvl="1"/>
            <a:r>
              <a:rPr lang="en-US" altLang="en-US" sz="1800" dirty="0"/>
              <a:t>Implementation Tools (Surveys, Notification letters, Lease addendums, Translated documents</a:t>
            </a:r>
            <a:r>
              <a:rPr lang="en-US" altLang="en-US" sz="1800" dirty="0" smtClean="0"/>
              <a:t>).</a:t>
            </a:r>
            <a:endParaRPr lang="en-US" altLang="en-US" sz="1800" dirty="0"/>
          </a:p>
          <a:p>
            <a:pPr lvl="1"/>
            <a:r>
              <a:rPr lang="en-US" altLang="en-US" sz="1800" dirty="0"/>
              <a:t>Educational Resources (Tailored for Management, Staff, and Residents</a:t>
            </a:r>
            <a:r>
              <a:rPr lang="en-US" altLang="en-US" sz="1800" dirty="0" smtClean="0"/>
              <a:t>).</a:t>
            </a:r>
          </a:p>
          <a:p>
            <a:pPr lvl="1"/>
            <a:r>
              <a:rPr lang="en-US" altLang="en-US" sz="1800" dirty="0" smtClean="0"/>
              <a:t>Presentations to Staff and Residents.</a:t>
            </a:r>
            <a:endParaRPr lang="en-US" altLang="en-US" sz="1800" dirty="0"/>
          </a:p>
          <a:p>
            <a:pPr lvl="1"/>
            <a:r>
              <a:rPr lang="en-US" altLang="en-US" sz="1800" dirty="0"/>
              <a:t>Cessation </a:t>
            </a:r>
            <a:r>
              <a:rPr lang="en-US" altLang="en-US" sz="1800" dirty="0" smtClean="0"/>
              <a:t>Referrals.</a:t>
            </a:r>
            <a:endParaRPr lang="en-US" altLang="en-US" sz="1800" dirty="0"/>
          </a:p>
          <a:p>
            <a:pPr marL="0" indent="0">
              <a:buNone/>
            </a:pPr>
            <a:endParaRPr lang="en-US" dirty="0"/>
          </a:p>
        </p:txBody>
      </p:sp>
      <p:pic>
        <p:nvPicPr>
          <p:cNvPr id="4" name="Picture 10" descr="Live Smoke Free" titl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195" y="1524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two adults holding a certificate together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9600" y="5077968"/>
            <a:ext cx="2009188" cy="150689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76400" y="304800"/>
            <a:ext cx="6934200" cy="990600"/>
          </a:xfrm>
        </p:spPr>
        <p:txBody>
          <a:bodyPr/>
          <a:lstStyle/>
          <a:p>
            <a:r>
              <a:rPr lang="en-US" dirty="0" smtClean="0"/>
              <a:t>Scope of Work: </a:t>
            </a:r>
            <a:br>
              <a:rPr lang="en-US" dirty="0" smtClean="0"/>
            </a:br>
            <a:r>
              <a:rPr lang="en-US" dirty="0" smtClean="0"/>
              <a:t>Direct Policy Assistance</a:t>
            </a:r>
            <a:endParaRPr lang="en-US" dirty="0"/>
          </a:p>
        </p:txBody>
      </p:sp>
    </p:spTree>
    <p:extLst>
      <p:ext uri="{BB962C8B-B14F-4D97-AF65-F5344CB8AC3E}">
        <p14:creationId xmlns:p14="http://schemas.microsoft.com/office/powerpoint/2010/main" val="31678386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creen shots of 3-part module "/>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09800"/>
            <a:ext cx="527456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1676400"/>
            <a:ext cx="5029200"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Tahoma"/>
              </a:rPr>
              <a:t>3-Part “How To” Module Series</a:t>
            </a:r>
            <a:endParaRPr lang="en-US" dirty="0">
              <a:solidFill>
                <a:srgbClr val="000000"/>
              </a:solidFill>
              <a:latin typeface="Tahoma"/>
            </a:endParaRPr>
          </a:p>
        </p:txBody>
      </p:sp>
      <p:sp>
        <p:nvSpPr>
          <p:cNvPr id="5" name="TextBox 4"/>
          <p:cNvSpPr txBox="1"/>
          <p:nvPr/>
        </p:nvSpPr>
        <p:spPr>
          <a:xfrm>
            <a:off x="1028699" y="4424065"/>
            <a:ext cx="3886200"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Tahoma"/>
              </a:rPr>
              <a:t>Smoke-Free Signage</a:t>
            </a:r>
            <a:endParaRPr lang="en-US" dirty="0">
              <a:solidFill>
                <a:srgbClr val="000000"/>
              </a:solidFill>
              <a:latin typeface="Tahoma"/>
            </a:endParaRPr>
          </a:p>
        </p:txBody>
      </p:sp>
      <p:pic>
        <p:nvPicPr>
          <p:cNvPr id="2051" name="Picture 3" descr="screen shot of apartment manager's guide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399" y="1516277"/>
            <a:ext cx="1424369" cy="1914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IMG_0470"/>
          <p:cNvPicPr>
            <a:picLocks noChangeAspect="1" noChangeArrowheads="1"/>
          </p:cNvPicPr>
          <p:nvPr/>
        </p:nvPicPr>
        <p:blipFill>
          <a:blip r:embed="rId4" cstate="print">
            <a:extLst>
              <a:ext uri="{28A0092B-C50C-407E-A947-70E740481C1C}">
                <a14:useLocalDpi xmlns:a14="http://schemas.microsoft.com/office/drawing/2010/main" val="0"/>
              </a:ext>
            </a:extLst>
          </a:blip>
          <a:srcRect l="26366" t="15941" r="9372" b="7417"/>
          <a:stretch>
            <a:fillRect/>
          </a:stretch>
        </p:blipFill>
        <p:spPr bwMode="auto">
          <a:xfrm>
            <a:off x="2458064" y="4943725"/>
            <a:ext cx="1027471" cy="1633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IMG_02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5105400"/>
            <a:ext cx="1746212" cy="131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Door Sig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33800" y="5284681"/>
            <a:ext cx="1507713" cy="113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screen shot of rubix cube with Live Smoke Free logo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30201" y="4798625"/>
            <a:ext cx="1146763" cy="1207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302620" y="3685401"/>
            <a:ext cx="1447800" cy="923330"/>
          </a:xfrm>
          <a:prstGeom prst="rect">
            <a:avLst/>
          </a:prstGeom>
          <a:noFill/>
        </p:spPr>
        <p:txBody>
          <a:bodyPr wrap="square" rtlCol="0">
            <a:spAutoFit/>
          </a:bodyPr>
          <a:lstStyle/>
          <a:p>
            <a:pPr fontAlgn="auto">
              <a:spcBef>
                <a:spcPts val="0"/>
              </a:spcBef>
              <a:spcAft>
                <a:spcPts val="0"/>
              </a:spcAft>
            </a:pPr>
            <a:r>
              <a:rPr lang="en-US" dirty="0" smtClean="0">
                <a:solidFill>
                  <a:srgbClr val="000000"/>
                </a:solidFill>
                <a:latin typeface="Tahoma"/>
              </a:rPr>
              <a:t>Educational Resources and Trinkets</a:t>
            </a:r>
            <a:endParaRPr lang="en-US" dirty="0">
              <a:solidFill>
                <a:srgbClr val="000000"/>
              </a:solidFill>
              <a:latin typeface="Tahoma"/>
            </a:endParaRPr>
          </a:p>
        </p:txBody>
      </p:sp>
      <p:pic>
        <p:nvPicPr>
          <p:cNvPr id="2053" name="Picture 5" descr="its all free" title="text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7103" y="4325393"/>
            <a:ext cx="1918926" cy="123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descr="Live Smoke Free" title="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286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Resources for </a:t>
            </a:r>
            <a:br>
              <a:rPr lang="en-US" dirty="0" smtClean="0"/>
            </a:br>
            <a:r>
              <a:rPr lang="en-US" dirty="0" smtClean="0"/>
              <a:t>Property Managers</a:t>
            </a:r>
            <a:endParaRPr lang="en-US" dirty="0"/>
          </a:p>
        </p:txBody>
      </p:sp>
    </p:spTree>
    <p:extLst>
      <p:ext uri="{BB962C8B-B14F-4D97-AF65-F5344CB8AC3E}">
        <p14:creationId xmlns:p14="http://schemas.microsoft.com/office/powerpoint/2010/main" val="9495643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Content Placeholder 7"/>
          <p:cNvSpPr>
            <a:spLocks noGrp="1"/>
          </p:cNvSpPr>
          <p:nvPr>
            <p:ph idx="1"/>
          </p:nvPr>
        </p:nvSpPr>
        <p:spPr/>
        <p:txBody>
          <a:bodyPr/>
          <a:lstStyle/>
          <a:p>
            <a:endParaRPr lang="en-US"/>
          </a:p>
        </p:txBody>
      </p:sp>
      <p:pic>
        <p:nvPicPr>
          <p:cNvPr id="4" name="Content Placeholder 3" descr="screen shot of smoke fre housing directory web page"/>
          <p:cNvPicPr>
            <a:picLocks noChangeAspect="1"/>
          </p:cNvPicPr>
          <p:nvPr/>
        </p:nvPicPr>
        <p:blipFill>
          <a:blip r:embed="rId2">
            <a:extLst>
              <a:ext uri="{28A0092B-C50C-407E-A947-70E740481C1C}">
                <a14:useLocalDpi xmlns:a14="http://schemas.microsoft.com/office/drawing/2010/main" val="0"/>
              </a:ext>
            </a:extLst>
          </a:blip>
          <a:srcRect l="8968" r="9077" b="52745"/>
          <a:stretch>
            <a:fillRect/>
          </a:stretch>
        </p:blipFill>
        <p:spPr bwMode="auto">
          <a:xfrm>
            <a:off x="146050" y="76200"/>
            <a:ext cx="51117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descr="screen shot of drop down menu for searching the smoke=-free housing directory"/>
          <p:cNvPicPr>
            <a:picLocks noChangeAspect="1"/>
          </p:cNvPicPr>
          <p:nvPr/>
        </p:nvPicPr>
        <p:blipFill>
          <a:blip r:embed="rId2">
            <a:extLst>
              <a:ext uri="{28A0092B-C50C-407E-A947-70E740481C1C}">
                <a14:useLocalDpi xmlns:a14="http://schemas.microsoft.com/office/drawing/2010/main" val="0"/>
              </a:ext>
            </a:extLst>
          </a:blip>
          <a:srcRect l="9789" t="48235" r="9496" b="18039"/>
          <a:stretch>
            <a:fillRect/>
          </a:stretch>
        </p:blipFill>
        <p:spPr bwMode="auto">
          <a:xfrm>
            <a:off x="3614738" y="3200400"/>
            <a:ext cx="552926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57800" y="152400"/>
            <a:ext cx="3733800" cy="2554288"/>
          </a:xfrm>
          <a:prstGeom prst="rect">
            <a:avLst/>
          </a:prstGeom>
          <a:solidFill>
            <a:schemeClr val="bg1"/>
          </a:solidFill>
        </p:spPr>
        <p:txBody>
          <a:bodyPr>
            <a:spAutoFit/>
          </a:bodyPr>
          <a:lstStyle/>
          <a:p>
            <a:pPr fontAlgn="auto">
              <a:spcBef>
                <a:spcPts val="0"/>
              </a:spcBef>
              <a:spcAft>
                <a:spcPts val="0"/>
              </a:spcAft>
              <a:defRPr/>
            </a:pPr>
            <a:r>
              <a:rPr lang="en-US" sz="3200" b="1" dirty="0">
                <a:solidFill>
                  <a:srgbClr val="3333CC">
                    <a:lumMod val="75000"/>
                  </a:srgbClr>
                </a:solidFill>
                <a:latin typeface="Tahoma"/>
              </a:rPr>
              <a:t>Minnesota’s Statewide Smoke-Free Housing Directory</a:t>
            </a:r>
          </a:p>
        </p:txBody>
      </p:sp>
    </p:spTree>
    <p:extLst>
      <p:ext uri="{BB962C8B-B14F-4D97-AF65-F5344CB8AC3E}">
        <p14:creationId xmlns:p14="http://schemas.microsoft.com/office/powerpoint/2010/main" val="4154829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414817" y="6088559"/>
            <a:ext cx="7729183" cy="769441"/>
          </a:xfrm>
          <a:prstGeom prst="rect">
            <a:avLst/>
          </a:prstGeom>
        </p:spPr>
        <p:txBody>
          <a:bodyPr wrap="square">
            <a:spAutoFit/>
          </a:bodyPr>
          <a:lstStyle/>
          <a:p>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Source:  </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U.S. Department of Health and Human Services. </a:t>
            </a: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hlinkClick r:id="rId3"/>
              </a:rPr>
              <a:t>The Health Consequences of Smoking—50 Years of Progress: A Report of the Surgeon General</a:t>
            </a:r>
            <a:r>
              <a:rPr lang="en-US" sz="1100" b="1"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 Atlanta: U.S. Department of Health and Human Services, Centers for Disease Control and Prevention, National Center for Chronic Disease Prevention and Health Promotion, Office on Smoking and Health, </a:t>
            </a:r>
            <a:r>
              <a:rPr lang="en-US" sz="1100" dirty="0" smtClean="0">
                <a:solidFill>
                  <a:srgbClr val="000000"/>
                </a:solidFill>
                <a:latin typeface="Tahoma" panose="020B0604030504040204" pitchFamily="34" charset="0"/>
                <a:ea typeface="Tahoma" panose="020B0604030504040204" pitchFamily="34" charset="0"/>
                <a:cs typeface="Tahoma" panose="020B0604030504040204" pitchFamily="34" charset="0"/>
              </a:rPr>
              <a:t>2014</a:t>
            </a:r>
          </a:p>
        </p:txBody>
      </p:sp>
      <p:sp>
        <p:nvSpPr>
          <p:cNvPr id="7" name="Content Placeholder 3"/>
          <p:cNvSpPr txBox="1">
            <a:spLocks/>
          </p:cNvSpPr>
          <p:nvPr/>
        </p:nvSpPr>
        <p:spPr bwMode="auto">
          <a:xfrm>
            <a:off x="1414817" y="1600200"/>
            <a:ext cx="7538683" cy="4267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6075" indent="-346075" algn="l" rtl="0" eaLnBrk="0" fontAlgn="base" hangingPunct="0">
              <a:spcBef>
                <a:spcPts val="1200"/>
              </a:spcBef>
              <a:spcAft>
                <a:spcPct val="0"/>
              </a:spcAft>
              <a:buClr>
                <a:srgbClr val="97233F"/>
              </a:buClr>
              <a:buFont typeface="Arial" pitchFamily="34" charset="0"/>
              <a:buChar char="■"/>
              <a:defRPr sz="2400">
                <a:solidFill>
                  <a:schemeClr val="tx1"/>
                </a:solidFill>
                <a:latin typeface="Calibri" pitchFamily="34" charset="0"/>
                <a:ea typeface="ＭＳ Ｐゴシック" pitchFamily="84" charset="-128"/>
                <a:cs typeface="ＭＳ Ｐゴシック" pitchFamily="84" charset="-128"/>
              </a:defRPr>
            </a:lvl1pPr>
            <a:lvl2pPr marL="623888" indent="-277813" algn="l" rtl="0" eaLnBrk="0" fontAlgn="base" hangingPunct="0">
              <a:spcBef>
                <a:spcPts val="6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2pPr>
            <a:lvl3pPr marL="973138" indent="-346075" algn="l" rtl="0" eaLnBrk="0" fontAlgn="base" hangingPunct="0">
              <a:spcBef>
                <a:spcPts val="600"/>
              </a:spcBef>
              <a:spcAft>
                <a:spcPct val="0"/>
              </a:spcAft>
              <a:buClr>
                <a:schemeClr val="tx1"/>
              </a:buClr>
              <a:buSzPct val="80000"/>
              <a:buFont typeface="Wingdings" pitchFamily="2" charset="2"/>
              <a:buChar char="v"/>
              <a:defRPr sz="2400">
                <a:solidFill>
                  <a:schemeClr val="tx1"/>
                </a:solidFill>
                <a:latin typeface="Calibri" pitchFamily="34" charset="0"/>
                <a:ea typeface="ＭＳ Ｐゴシック" pitchFamily="84" charset="-128"/>
                <a:cs typeface="ＭＳ Ｐゴシック"/>
              </a:defRPr>
            </a:lvl3pPr>
            <a:lvl4pPr marL="1260475"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4pPr>
            <a:lvl5pPr marL="1600200" indent="-287338" algn="l" rtl="0" eaLnBrk="0" fontAlgn="base" hangingPunct="0">
              <a:spcBef>
                <a:spcPts val="300"/>
              </a:spcBef>
              <a:spcAft>
                <a:spcPct val="0"/>
              </a:spcAft>
              <a:buClr>
                <a:schemeClr val="tx1"/>
              </a:buClr>
              <a:buFont typeface="Calibri" pitchFamily="34" charset="0"/>
              <a:buChar char="–"/>
              <a:defRPr sz="2400">
                <a:solidFill>
                  <a:schemeClr val="tx1"/>
                </a:solidFill>
                <a:latin typeface="Calibri" pitchFamily="34" charset="0"/>
                <a:ea typeface="ＭＳ Ｐゴシック" pitchFamily="84" charset="-128"/>
                <a:cs typeface="ＭＳ Ｐゴシック"/>
              </a:defRPr>
            </a:lvl5pPr>
            <a:lvl6pPr marL="18462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eaLnBrk="1" fontAlgn="base" hangingPunct="1">
              <a:spcBef>
                <a:spcPts val="300"/>
              </a:spcBef>
              <a:spcAft>
                <a:spcPct val="0"/>
              </a:spcAft>
              <a:buClr>
                <a:srgbClr val="A04DA3"/>
              </a:buClr>
              <a:buFont typeface="Georgia" pitchFamily="18" charset="0"/>
              <a:buChar char="▫"/>
              <a:defRPr sz="2000">
                <a:solidFill>
                  <a:srgbClr val="A04DA3"/>
                </a:solidFill>
                <a:latin typeface="+mn-lt"/>
              </a:defRPr>
            </a:lvl9pPr>
          </a:lstStyle>
          <a:p>
            <a:pPr>
              <a:spcBef>
                <a:spcPct val="50000"/>
              </a:spcBef>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The estimated economic costs attributable to </a:t>
            </a:r>
            <a:r>
              <a:rPr lang="en-US" altLang="en-US" dirty="0" smtClean="0">
                <a:latin typeface="Tahoma" charset="0"/>
              </a:rPr>
              <a:t>cigarette</a:t>
            </a:r>
            <a:r>
              <a:rPr lang="en-US" altLang="en-US" dirty="0" smtClean="0">
                <a:solidFill>
                  <a:srgbClr val="0070C0"/>
                </a:solidFill>
                <a:latin typeface="Tahoma" charset="0"/>
              </a:rPr>
              <a:t> </a:t>
            </a:r>
            <a:r>
              <a:rPr lang="en-US" b="1" dirty="0" smtClean="0">
                <a:solidFill>
                  <a:srgbClr val="000000"/>
                </a:solidFill>
                <a:latin typeface="Tahoma" panose="020B0604030504040204" pitchFamily="34" charset="0"/>
                <a:ea typeface="Tahoma" panose="020B0604030504040204" pitchFamily="34" charset="0"/>
                <a:cs typeface="Tahoma" panose="020B0604030504040204" pitchFamily="34" charset="0"/>
              </a:rPr>
              <a:t>smoking</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 (2009 – 2012) now approach $300 billion annually</a:t>
            </a:r>
            <a:r>
              <a:rPr lang="en-US" baseline="30000" dirty="0" smtClean="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including:</a:t>
            </a:r>
          </a:p>
          <a:p>
            <a:pPr>
              <a:spcBef>
                <a:spcPct val="50000"/>
              </a:spcBef>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spcBef>
                <a:spcPct val="50000"/>
              </a:spcBef>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At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least $130 billion in direct medical care </a:t>
            </a: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costs</a:t>
            </a:r>
          </a:p>
          <a:p>
            <a:pPr lvl="1">
              <a:spcBef>
                <a:spcPct val="50000"/>
              </a:spcBef>
            </a:pPr>
            <a:endPar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spcBef>
                <a:spcPct val="50000"/>
              </a:spcBef>
            </a:pPr>
            <a:r>
              <a:rPr lang="en-US" dirty="0" smtClean="0">
                <a:solidFill>
                  <a:srgbClr val="000000"/>
                </a:solidFill>
                <a:latin typeface="Tahoma" panose="020B0604030504040204" pitchFamily="34" charset="0"/>
                <a:ea typeface="Tahoma" panose="020B0604030504040204" pitchFamily="34" charset="0"/>
                <a:cs typeface="Tahoma" panose="020B0604030504040204" pitchFamily="34" charset="0"/>
              </a:rPr>
              <a:t>More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than $150 billion for lost productivity </a:t>
            </a:r>
          </a:p>
          <a:p>
            <a:pPr>
              <a:spcBef>
                <a:spcPct val="50000"/>
              </a:spcBef>
            </a:pP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marL="0" indent="0">
              <a:spcBef>
                <a:spcPct val="50000"/>
              </a:spcBef>
              <a:buFont typeface="Arial" pitchFamily="34" charset="0"/>
              <a:buNone/>
            </a:pPr>
            <a:endParaRPr lang="en-US" kern="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p:cNvSpPr txBox="1">
            <a:spLocks/>
          </p:cNvSpPr>
          <p:nvPr/>
        </p:nvSpPr>
        <p:spPr>
          <a:xfrm>
            <a:off x="8763000" y="6477000"/>
            <a:ext cx="381000" cy="457200"/>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1A4EBD27-DC53-4898-B72E-5655E4B22A68}" type="slidenum">
              <a:rPr lang="en-US" sz="1200" smtClean="0">
                <a:solidFill>
                  <a:srgbClr val="898989"/>
                </a:solidFill>
                <a:latin typeface="Calibri" panose="020F0502020204030204" pitchFamily="34" charset="0"/>
              </a:rPr>
              <a:pPr algn="r" fontAlgn="auto">
                <a:spcBef>
                  <a:spcPts val="0"/>
                </a:spcBef>
                <a:spcAft>
                  <a:spcPts val="0"/>
                </a:spcAft>
                <a:defRPr/>
              </a:pPr>
              <a:t>8</a:t>
            </a:fld>
            <a:endParaRPr lang="en-US" sz="1200" dirty="0">
              <a:solidFill>
                <a:srgbClr val="898989"/>
              </a:solidFill>
              <a:latin typeface="Calibri" panose="020F0502020204030204" pitchFamily="34" charset="0"/>
            </a:endParaRPr>
          </a:p>
        </p:txBody>
      </p:sp>
      <p:sp>
        <p:nvSpPr>
          <p:cNvPr id="13" name="Title 1"/>
          <p:cNvSpPr>
            <a:spLocks noGrp="1"/>
          </p:cNvSpPr>
          <p:nvPr>
            <p:ph type="title"/>
          </p:nvPr>
        </p:nvSpPr>
        <p:spPr>
          <a:xfrm>
            <a:off x="1414818" y="152400"/>
            <a:ext cx="7656158" cy="1066800"/>
          </a:xfrm>
        </p:spPr>
        <p:txBody>
          <a:bodyPr/>
          <a:lstStyle/>
          <a:p>
            <a:pPr algn="ctr"/>
            <a:r>
              <a:rPr lang="en-US" b="1" dirty="0" smtClean="0">
                <a:latin typeface="Tahoma" panose="020B0604030504040204" pitchFamily="34" charset="0"/>
                <a:ea typeface="Tahoma" panose="020B0604030504040204" pitchFamily="34" charset="0"/>
                <a:cs typeface="Tahoma" panose="020B0604030504040204" pitchFamily="34" charset="0"/>
              </a:rPr>
              <a:t>Cigarette Use — Economic Costs</a:t>
            </a: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1421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295400" y="288925"/>
            <a:ext cx="7772400" cy="990600"/>
          </a:xfrm>
        </p:spPr>
        <p:txBody>
          <a:bodyPr/>
          <a:lstStyle/>
          <a:p>
            <a:r>
              <a:rPr lang="en-US" sz="3600" dirty="0" smtClean="0"/>
              <a:t>Scope of Work: </a:t>
            </a:r>
            <a:br>
              <a:rPr lang="en-US" sz="3600" dirty="0" smtClean="0"/>
            </a:br>
            <a:r>
              <a:rPr lang="en-US" sz="3600" dirty="0" smtClean="0"/>
              <a:t>Training &amp; Technical Assistance</a:t>
            </a:r>
          </a:p>
        </p:txBody>
      </p:sp>
      <p:sp>
        <p:nvSpPr>
          <p:cNvPr id="8195" name="Rectangle 3"/>
          <p:cNvSpPr>
            <a:spLocks noGrp="1" noChangeArrowheads="1"/>
          </p:cNvSpPr>
          <p:nvPr>
            <p:ph type="body" idx="1"/>
          </p:nvPr>
        </p:nvSpPr>
        <p:spPr>
          <a:xfrm>
            <a:off x="228600" y="1676400"/>
            <a:ext cx="7772400" cy="4876800"/>
          </a:xfrm>
        </p:spPr>
        <p:txBody>
          <a:bodyPr>
            <a:normAutofit/>
          </a:bodyPr>
          <a:lstStyle/>
          <a:p>
            <a:pPr marL="0" indent="0">
              <a:lnSpc>
                <a:spcPct val="110000"/>
              </a:lnSpc>
              <a:buNone/>
            </a:pPr>
            <a:r>
              <a:rPr lang="en-US" sz="2500" dirty="0" smtClean="0"/>
              <a:t>Statewide and National Technical Assistance</a:t>
            </a:r>
          </a:p>
          <a:p>
            <a:pPr marL="0" indent="0">
              <a:lnSpc>
                <a:spcPct val="110000"/>
              </a:lnSpc>
              <a:buNone/>
            </a:pPr>
            <a:endParaRPr lang="en-US" sz="1500" dirty="0" smtClean="0"/>
          </a:p>
          <a:p>
            <a:pPr marL="0" indent="0">
              <a:lnSpc>
                <a:spcPct val="110000"/>
              </a:lnSpc>
              <a:buNone/>
            </a:pPr>
            <a:r>
              <a:rPr lang="en-US" sz="2500" dirty="0" smtClean="0"/>
              <a:t>Resources Live Smoke Free can offer:</a:t>
            </a:r>
          </a:p>
          <a:p>
            <a:pPr lvl="1">
              <a:lnSpc>
                <a:spcPct val="110000"/>
              </a:lnSpc>
            </a:pPr>
            <a:r>
              <a:rPr lang="en-US" sz="2000" dirty="0" smtClean="0"/>
              <a:t>Individual consultations (including site visits), strategy development, and educational materials.</a:t>
            </a:r>
          </a:p>
          <a:p>
            <a:pPr lvl="1">
              <a:lnSpc>
                <a:spcPct val="110000"/>
              </a:lnSpc>
            </a:pPr>
            <a:r>
              <a:rPr lang="en-US" sz="2000" dirty="0" smtClean="0"/>
              <a:t>Sample Implementation Tools</a:t>
            </a:r>
          </a:p>
          <a:p>
            <a:pPr lvl="2">
              <a:lnSpc>
                <a:spcPct val="110000"/>
              </a:lnSpc>
            </a:pPr>
            <a:r>
              <a:rPr lang="en-US" sz="1600" dirty="0" smtClean="0"/>
              <a:t>Smoke-Free </a:t>
            </a:r>
            <a:r>
              <a:rPr lang="en-US" sz="1600" dirty="0"/>
              <a:t>lease addendums in multiple languages</a:t>
            </a:r>
            <a:r>
              <a:rPr lang="en-US" sz="1600" dirty="0" smtClean="0"/>
              <a:t>.</a:t>
            </a:r>
          </a:p>
          <a:p>
            <a:pPr lvl="1">
              <a:lnSpc>
                <a:spcPct val="110000"/>
              </a:lnSpc>
            </a:pPr>
            <a:r>
              <a:rPr lang="en-US" sz="2000" dirty="0" smtClean="0"/>
              <a:t>Training Resources for Staff</a:t>
            </a:r>
            <a:endParaRPr lang="en-US" sz="2000" dirty="0"/>
          </a:p>
          <a:p>
            <a:pPr lvl="1">
              <a:lnSpc>
                <a:spcPct val="110000"/>
              </a:lnSpc>
            </a:pPr>
            <a:r>
              <a:rPr lang="en-US" sz="2000" dirty="0" smtClean="0"/>
              <a:t>Educational Resources to provide to Property Managers</a:t>
            </a:r>
          </a:p>
          <a:p>
            <a:pPr marL="457200" lvl="1" indent="0">
              <a:lnSpc>
                <a:spcPct val="110000"/>
              </a:lnSpc>
              <a:buNone/>
            </a:pPr>
            <a:endParaRPr lang="en-US" sz="2000" dirty="0" smtClean="0"/>
          </a:p>
          <a:p>
            <a:pPr>
              <a:lnSpc>
                <a:spcPct val="110000"/>
              </a:lnSpc>
            </a:pPr>
            <a:endParaRPr lang="en-US" sz="2800" dirty="0" smtClean="0"/>
          </a:p>
        </p:txBody>
      </p:sp>
      <p:pic>
        <p:nvPicPr>
          <p:cNvPr id="4" name="Picture 10" descr="Live Smoke Free" title="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448" y="1524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woman making a sign about smoke free housing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6060" y="4191000"/>
            <a:ext cx="1314450"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0" y="6019800"/>
            <a:ext cx="1371600" cy="461665"/>
          </a:xfrm>
          <a:prstGeom prst="rect">
            <a:avLst/>
          </a:prstGeom>
          <a:noFill/>
        </p:spPr>
        <p:txBody>
          <a:bodyPr wrap="square" rtlCol="0">
            <a:spAutoFit/>
          </a:bodyPr>
          <a:lstStyle/>
          <a:p>
            <a:pPr fontAlgn="auto">
              <a:spcBef>
                <a:spcPts val="0"/>
              </a:spcBef>
              <a:spcAft>
                <a:spcPts val="0"/>
              </a:spcAft>
            </a:pPr>
            <a:r>
              <a:rPr lang="en-US" sz="800" dirty="0" smtClean="0">
                <a:solidFill>
                  <a:srgbClr val="000000"/>
                </a:solidFill>
                <a:latin typeface="Tahoma"/>
              </a:rPr>
              <a:t>Photo Credit: Kelly Corbin, Olmsted County Public Health Services</a:t>
            </a:r>
            <a:endParaRPr lang="en-US" sz="800" dirty="0">
              <a:solidFill>
                <a:srgbClr val="000000"/>
              </a:solidFill>
              <a:latin typeface="Tahoma"/>
            </a:endParaRPr>
          </a:p>
        </p:txBody>
      </p:sp>
    </p:spTree>
    <p:extLst>
      <p:ext uri="{BB962C8B-B14F-4D97-AF65-F5344CB8AC3E}">
        <p14:creationId xmlns:p14="http://schemas.microsoft.com/office/powerpoint/2010/main" val="289282802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304800"/>
            <a:ext cx="7924800" cy="990600"/>
          </a:xfrm>
        </p:spPr>
        <p:txBody>
          <a:bodyPr/>
          <a:lstStyle/>
          <a:p>
            <a:r>
              <a:rPr lang="en-US" sz="3200" dirty="0" smtClean="0"/>
              <a:t>Stages of Smoke-Free </a:t>
            </a:r>
            <a:br>
              <a:rPr lang="en-US" sz="3200" dirty="0" smtClean="0"/>
            </a:br>
            <a:r>
              <a:rPr lang="en-US" sz="3200" dirty="0" smtClean="0"/>
              <a:t>Multi-Housing Program Development</a:t>
            </a:r>
          </a:p>
        </p:txBody>
      </p:sp>
      <p:sp>
        <p:nvSpPr>
          <p:cNvPr id="9219" name="Rectangle 3"/>
          <p:cNvSpPr>
            <a:spLocks noGrp="1" noChangeArrowheads="1"/>
          </p:cNvSpPr>
          <p:nvPr>
            <p:ph type="body" idx="1"/>
          </p:nvPr>
        </p:nvSpPr>
        <p:spPr/>
        <p:txBody>
          <a:bodyPr/>
          <a:lstStyle/>
          <a:p>
            <a:endParaRPr lang="en-US" dirty="0" smtClean="0"/>
          </a:p>
        </p:txBody>
      </p:sp>
      <p:pic>
        <p:nvPicPr>
          <p:cNvPr id="9220" name="Picture 4" descr="SF MUH Program Continuum Heading_Page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6400"/>
            <a:ext cx="9072563"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descr="SF MUH Program Continuum Heading_Page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886200"/>
            <a:ext cx="9072563"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1721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66342"/>
            <a:ext cx="7772400" cy="4953000"/>
          </a:xfrm>
        </p:spPr>
        <p:txBody>
          <a:bodyPr/>
          <a:lstStyle/>
          <a:p>
            <a:pPr>
              <a:defRPr/>
            </a:pPr>
            <a:r>
              <a:rPr lang="en-US" sz="2000" dirty="0" smtClean="0">
                <a:solidFill>
                  <a:srgbClr val="000000"/>
                </a:solidFill>
              </a:rPr>
              <a:t>Smoke-Free Apartments in Minnesota:</a:t>
            </a:r>
          </a:p>
          <a:p>
            <a:pPr lvl="1">
              <a:defRPr/>
            </a:pPr>
            <a:r>
              <a:rPr lang="en-US" sz="1700" dirty="0" smtClean="0">
                <a:solidFill>
                  <a:srgbClr val="000000"/>
                </a:solidFill>
              </a:rPr>
              <a:t>2007</a:t>
            </a:r>
            <a:r>
              <a:rPr lang="en-US" sz="1700" dirty="0">
                <a:solidFill>
                  <a:srgbClr val="000000"/>
                </a:solidFill>
              </a:rPr>
              <a:t>: </a:t>
            </a:r>
            <a:r>
              <a:rPr lang="en-US" sz="1700" dirty="0" smtClean="0">
                <a:solidFill>
                  <a:srgbClr val="000000"/>
                </a:solidFill>
              </a:rPr>
              <a:t>50 properties</a:t>
            </a:r>
            <a:endParaRPr lang="en-US" sz="1700" dirty="0">
              <a:solidFill>
                <a:srgbClr val="000000"/>
              </a:solidFill>
            </a:endParaRPr>
          </a:p>
          <a:p>
            <a:pPr lvl="1">
              <a:defRPr/>
            </a:pPr>
            <a:r>
              <a:rPr lang="en-US" sz="1700" dirty="0">
                <a:solidFill>
                  <a:srgbClr val="000000"/>
                </a:solidFill>
              </a:rPr>
              <a:t>2014: </a:t>
            </a:r>
            <a:r>
              <a:rPr lang="en-US" sz="1700" dirty="0" smtClean="0">
                <a:solidFill>
                  <a:srgbClr val="000000"/>
                </a:solidFill>
              </a:rPr>
              <a:t>1,500+ properties</a:t>
            </a:r>
          </a:p>
          <a:p>
            <a:pPr lvl="1">
              <a:defRPr/>
            </a:pPr>
            <a:r>
              <a:rPr lang="en-US" sz="1700" dirty="0" smtClean="0">
                <a:solidFill>
                  <a:srgbClr val="000000"/>
                </a:solidFill>
              </a:rPr>
              <a:t>Over half of Public Housing Authorities</a:t>
            </a:r>
          </a:p>
          <a:p>
            <a:pPr marL="457200" lvl="1" indent="0">
              <a:buNone/>
              <a:defRPr/>
            </a:pPr>
            <a:endParaRPr lang="en-US" sz="1000" dirty="0" smtClean="0">
              <a:solidFill>
                <a:srgbClr val="000000"/>
              </a:solidFill>
            </a:endParaRPr>
          </a:p>
          <a:p>
            <a:pPr>
              <a:defRPr/>
            </a:pPr>
            <a:r>
              <a:rPr lang="en-US" sz="2000" dirty="0" smtClean="0">
                <a:solidFill>
                  <a:srgbClr val="000000"/>
                </a:solidFill>
              </a:rPr>
              <a:t>Smoke-Free Apartment in Minnesota Since 2011</a:t>
            </a:r>
            <a:r>
              <a:rPr lang="en-US" sz="2000" dirty="0" smtClean="0"/>
              <a:t>: </a:t>
            </a:r>
          </a:p>
          <a:p>
            <a:pPr lvl="1">
              <a:defRPr/>
            </a:pPr>
            <a:r>
              <a:rPr lang="en-US" sz="1700" dirty="0" smtClean="0"/>
              <a:t>523 </a:t>
            </a:r>
            <a:r>
              <a:rPr lang="en-US" sz="1700" dirty="0"/>
              <a:t>new or expanded </a:t>
            </a:r>
            <a:r>
              <a:rPr lang="en-US" sz="1700" dirty="0" smtClean="0"/>
              <a:t>policies (</a:t>
            </a:r>
            <a:r>
              <a:rPr lang="en-US" sz="1300" dirty="0" smtClean="0"/>
              <a:t>1086 </a:t>
            </a:r>
            <a:r>
              <a:rPr lang="en-US" sz="1300" dirty="0"/>
              <a:t>buildings and 35,300 </a:t>
            </a:r>
            <a:r>
              <a:rPr lang="en-US" sz="1300" dirty="0" smtClean="0"/>
              <a:t>units)</a:t>
            </a:r>
          </a:p>
          <a:p>
            <a:pPr lvl="1">
              <a:defRPr/>
            </a:pPr>
            <a:r>
              <a:rPr lang="en-US" sz="1700" dirty="0" smtClean="0"/>
              <a:t>Subsidized properties</a:t>
            </a:r>
          </a:p>
          <a:p>
            <a:pPr lvl="2">
              <a:defRPr/>
            </a:pPr>
            <a:r>
              <a:rPr lang="en-US" sz="1400" dirty="0" smtClean="0"/>
              <a:t>171 </a:t>
            </a:r>
            <a:r>
              <a:rPr lang="en-US" sz="1400" dirty="0"/>
              <a:t>new or expanded </a:t>
            </a:r>
            <a:r>
              <a:rPr lang="en-US" sz="1400" dirty="0" smtClean="0"/>
              <a:t>policies (161 </a:t>
            </a:r>
            <a:r>
              <a:rPr lang="en-US" sz="1400" dirty="0"/>
              <a:t>buildings, </a:t>
            </a:r>
            <a:r>
              <a:rPr lang="en-US" sz="1400" dirty="0" smtClean="0"/>
              <a:t>10,930 units)</a:t>
            </a:r>
          </a:p>
          <a:p>
            <a:pPr lvl="1">
              <a:defRPr/>
            </a:pPr>
            <a:r>
              <a:rPr lang="en-US" sz="1700" dirty="0" smtClean="0"/>
              <a:t>Senior properties</a:t>
            </a:r>
          </a:p>
          <a:p>
            <a:pPr lvl="2">
              <a:defRPr/>
            </a:pPr>
            <a:r>
              <a:rPr lang="en-US" sz="1400" dirty="0"/>
              <a:t>104 new or expanded </a:t>
            </a:r>
            <a:r>
              <a:rPr lang="en-US" sz="1400" dirty="0" smtClean="0"/>
              <a:t>policies (34 </a:t>
            </a:r>
            <a:r>
              <a:rPr lang="en-US" sz="1400" dirty="0"/>
              <a:t>buildings and 6,373 </a:t>
            </a:r>
            <a:r>
              <a:rPr lang="en-US" sz="1400" dirty="0" smtClean="0"/>
              <a:t>units)</a:t>
            </a:r>
            <a:endParaRPr lang="en-US" sz="1300" dirty="0" smtClean="0"/>
          </a:p>
          <a:p>
            <a:pPr marL="914400" lvl="2" indent="0">
              <a:buNone/>
              <a:defRPr/>
            </a:pPr>
            <a:endParaRPr lang="en-US" sz="1000" dirty="0">
              <a:solidFill>
                <a:srgbClr val="000000"/>
              </a:solidFill>
            </a:endParaRPr>
          </a:p>
          <a:p>
            <a:pPr>
              <a:defRPr/>
            </a:pPr>
            <a:r>
              <a:rPr lang="en-US" sz="2000" dirty="0">
                <a:solidFill>
                  <a:srgbClr val="000000"/>
                </a:solidFill>
              </a:rPr>
              <a:t>Thousands of Minnesotans protected from secondhand </a:t>
            </a:r>
            <a:r>
              <a:rPr lang="en-US" sz="2000" dirty="0" smtClean="0">
                <a:solidFill>
                  <a:srgbClr val="000000"/>
                </a:solidFill>
              </a:rPr>
              <a:t>smoke</a:t>
            </a:r>
          </a:p>
          <a:p>
            <a:pPr marL="0" indent="0">
              <a:buNone/>
              <a:defRPr/>
            </a:pPr>
            <a:endParaRPr lang="en-US" sz="1000" dirty="0" smtClean="0">
              <a:solidFill>
                <a:srgbClr val="000000"/>
              </a:solidFill>
            </a:endParaRPr>
          </a:p>
          <a:p>
            <a:r>
              <a:rPr lang="en-US" sz="2000" dirty="0" smtClean="0"/>
              <a:t>Exposure to Secondhand Smoke at Home:</a:t>
            </a:r>
          </a:p>
          <a:p>
            <a:pPr lvl="1"/>
            <a:r>
              <a:rPr lang="en-US" sz="1700" dirty="0" smtClean="0"/>
              <a:t>2003: 16.9%, 2007: 12.0%, 2010: 9.5% </a:t>
            </a:r>
            <a:r>
              <a:rPr lang="en-US" sz="1200" dirty="0" smtClean="0"/>
              <a:t>(Minnesota Adult Tobacco Survey, 2010)</a:t>
            </a:r>
          </a:p>
          <a:p>
            <a:pPr marL="457200" lvl="1" indent="0">
              <a:buNone/>
            </a:pPr>
            <a:endParaRPr lang="en-US" sz="1000" dirty="0" smtClean="0">
              <a:solidFill>
                <a:srgbClr val="000000"/>
              </a:solidFill>
            </a:endParaRPr>
          </a:p>
          <a:p>
            <a:pPr marL="457200" lvl="1" indent="0">
              <a:buNone/>
            </a:pPr>
            <a:endParaRPr lang="en-US" sz="2000" dirty="0" smtClean="0"/>
          </a:p>
          <a:p>
            <a:pPr>
              <a:defRPr/>
            </a:pPr>
            <a:endParaRPr lang="en-US" sz="2200" dirty="0">
              <a:solidFill>
                <a:srgbClr val="000000"/>
              </a:solidFill>
            </a:endParaRPr>
          </a:p>
          <a:p>
            <a:pPr marL="342900" lvl="1" indent="-342900">
              <a:buFontTx/>
              <a:buChar char="•"/>
            </a:pPr>
            <a:endParaRPr lang="en-US" sz="1800" dirty="0" smtClean="0"/>
          </a:p>
          <a:p>
            <a:endParaRPr lang="en-US" dirty="0"/>
          </a:p>
        </p:txBody>
      </p:sp>
      <p:pic>
        <p:nvPicPr>
          <p:cNvPr id="4" name="Picture 10" descr="Live Smoke Free" title="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33" y="102692"/>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Outcomes</a:t>
            </a:r>
            <a:endParaRPr lang="en-US" dirty="0"/>
          </a:p>
        </p:txBody>
      </p:sp>
    </p:spTree>
    <p:extLst>
      <p:ext uri="{BB962C8B-B14F-4D97-AF65-F5344CB8AC3E}">
        <p14:creationId xmlns:p14="http://schemas.microsoft.com/office/powerpoint/2010/main" val="380927353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7772400" cy="5410200"/>
          </a:xfrm>
        </p:spPr>
        <p:txBody>
          <a:bodyPr>
            <a:noAutofit/>
          </a:bodyPr>
          <a:lstStyle/>
          <a:p>
            <a:pPr>
              <a:defRPr/>
            </a:pPr>
            <a:r>
              <a:rPr lang="en-US" sz="2200" dirty="0"/>
              <a:t>Communicate and partner with other local grants.</a:t>
            </a:r>
          </a:p>
          <a:p>
            <a:pPr marL="0" indent="0">
              <a:buNone/>
              <a:defRPr/>
            </a:pPr>
            <a:endParaRPr lang="en-US" sz="2200" dirty="0" smtClean="0"/>
          </a:p>
          <a:p>
            <a:pPr>
              <a:defRPr/>
            </a:pPr>
            <a:r>
              <a:rPr lang="en-US" sz="2200" dirty="0" smtClean="0"/>
              <a:t>Track your progress, keep in touch with managers that have already gone smoke free.</a:t>
            </a:r>
          </a:p>
          <a:p>
            <a:pPr marL="0" indent="0">
              <a:buNone/>
              <a:defRPr/>
            </a:pPr>
            <a:endParaRPr lang="en-US" sz="2200" dirty="0" smtClean="0"/>
          </a:p>
          <a:p>
            <a:pPr>
              <a:defRPr/>
            </a:pPr>
            <a:r>
              <a:rPr lang="en-US" sz="2200" dirty="0"/>
              <a:t>No need to reinvent the wheel.</a:t>
            </a:r>
          </a:p>
          <a:p>
            <a:pPr marL="0" indent="0">
              <a:buNone/>
              <a:defRPr/>
            </a:pPr>
            <a:endParaRPr lang="en-US" sz="2200" dirty="0" smtClean="0"/>
          </a:p>
          <a:p>
            <a:pPr>
              <a:defRPr/>
            </a:pPr>
            <a:r>
              <a:rPr lang="en-US" sz="2200" dirty="0" smtClean="0"/>
              <a:t>Utilize appropriate messaging.</a:t>
            </a:r>
            <a:endParaRPr lang="en-US" sz="2200" dirty="0"/>
          </a:p>
          <a:p>
            <a:pPr marL="0" indent="0">
              <a:buNone/>
              <a:defRPr/>
            </a:pPr>
            <a:endParaRPr lang="en-US" sz="2200" dirty="0" smtClean="0"/>
          </a:p>
          <a:p>
            <a:pPr>
              <a:defRPr/>
            </a:pPr>
            <a:r>
              <a:rPr lang="en-US" sz="2200" dirty="0" smtClean="0"/>
              <a:t>Maintain a strong web presence.</a:t>
            </a:r>
          </a:p>
          <a:p>
            <a:pPr>
              <a:defRPr/>
            </a:pPr>
            <a:endParaRPr lang="en-US" sz="2200" dirty="0" smtClean="0"/>
          </a:p>
          <a:p>
            <a:pPr>
              <a:defRPr/>
            </a:pPr>
            <a:r>
              <a:rPr lang="en-US" sz="2200" dirty="0" smtClean="0"/>
              <a:t>Have fun!</a:t>
            </a:r>
            <a:endParaRPr lang="en-US" sz="2200" dirty="0"/>
          </a:p>
        </p:txBody>
      </p:sp>
      <p:pic>
        <p:nvPicPr>
          <p:cNvPr id="40964" name="Picture 1" descr="LSM staff having fun at a community event. " title="photo"/>
          <p:cNvPicPr>
            <a:picLocks noChangeAspect="1"/>
          </p:cNvPicPr>
          <p:nvPr/>
        </p:nvPicPr>
        <p:blipFill>
          <a:blip r:embed="rId2" cstate="print">
            <a:extLst>
              <a:ext uri="{28A0092B-C50C-407E-A947-70E740481C1C}">
                <a14:useLocalDpi xmlns:a14="http://schemas.microsoft.com/office/drawing/2010/main" val="0"/>
              </a:ext>
            </a:extLst>
          </a:blip>
          <a:srcRect l="12544" t="2850" r="15610"/>
          <a:stretch>
            <a:fillRect/>
          </a:stretch>
        </p:blipFill>
        <p:spPr bwMode="auto">
          <a:xfrm>
            <a:off x="6553200" y="4112629"/>
            <a:ext cx="2180899" cy="221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Live Smoke Free" title="logo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33" y="102692"/>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62" name="Title 1"/>
          <p:cNvSpPr>
            <a:spLocks noGrp="1"/>
          </p:cNvSpPr>
          <p:nvPr>
            <p:ph type="title"/>
          </p:nvPr>
        </p:nvSpPr>
        <p:spPr/>
        <p:txBody>
          <a:bodyPr/>
          <a:lstStyle/>
          <a:p>
            <a:r>
              <a:rPr lang="en-US" altLang="en-US" sz="3600" dirty="0" smtClean="0"/>
              <a:t>Lessons Learned</a:t>
            </a:r>
          </a:p>
        </p:txBody>
      </p:sp>
    </p:spTree>
    <p:extLst>
      <p:ext uri="{BB962C8B-B14F-4D97-AF65-F5344CB8AC3E}">
        <p14:creationId xmlns:p14="http://schemas.microsoft.com/office/powerpoint/2010/main" val="11210345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idx="1"/>
          </p:nvPr>
        </p:nvSpPr>
        <p:spPr>
          <a:xfrm>
            <a:off x="304800" y="1524000"/>
            <a:ext cx="7772400" cy="4724400"/>
          </a:xfrm>
        </p:spPr>
        <p:txBody>
          <a:bodyPr/>
          <a:lstStyle/>
          <a:p>
            <a:pPr>
              <a:lnSpc>
                <a:spcPct val="60000"/>
              </a:lnSpc>
            </a:pPr>
            <a:endParaRPr lang="en-US" sz="1200" dirty="0" smtClean="0"/>
          </a:p>
          <a:p>
            <a:pPr marL="0" indent="0">
              <a:buNone/>
            </a:pPr>
            <a:r>
              <a:rPr lang="en-US" sz="2200" dirty="0" smtClean="0"/>
              <a:t>“</a:t>
            </a:r>
            <a:r>
              <a:rPr lang="en-US" sz="2200" dirty="0"/>
              <a:t>Developing a Smoke-Free Multi-Unit </a:t>
            </a:r>
            <a:r>
              <a:rPr lang="en-US" sz="2200" dirty="0" smtClean="0"/>
              <a:t>Housing Program</a:t>
            </a:r>
            <a:r>
              <a:rPr lang="en-US" sz="2200" dirty="0"/>
              <a:t>” </a:t>
            </a:r>
            <a:endParaRPr lang="en-US" sz="2200" dirty="0" smtClean="0"/>
          </a:p>
          <a:p>
            <a:pPr marL="0" indent="0">
              <a:buNone/>
            </a:pPr>
            <a:r>
              <a:rPr lang="en-US" sz="2200" dirty="0" smtClean="0"/>
              <a:t>Training Manual</a:t>
            </a:r>
          </a:p>
          <a:p>
            <a:pPr marL="0" indent="0">
              <a:buNone/>
            </a:pPr>
            <a:endParaRPr lang="en-US" sz="2200" dirty="0" smtClean="0"/>
          </a:p>
          <a:p>
            <a:pPr marL="0" indent="0">
              <a:buNone/>
            </a:pPr>
            <a:endParaRPr lang="en-US" sz="2200" dirty="0" smtClean="0"/>
          </a:p>
          <a:p>
            <a:pPr marL="0" indent="0">
              <a:buNone/>
            </a:pPr>
            <a:endParaRPr lang="en-US" sz="2200" dirty="0"/>
          </a:p>
          <a:p>
            <a:pPr marL="0" indent="0">
              <a:buNone/>
            </a:pPr>
            <a:endParaRPr lang="en-US" sz="2200" dirty="0" smtClean="0"/>
          </a:p>
          <a:p>
            <a:pPr marL="0" indent="0">
              <a:buNone/>
            </a:pPr>
            <a:r>
              <a:rPr lang="en-US" sz="2200" dirty="0" smtClean="0"/>
              <a:t>“An Apartment Manager’s Guide to Adopting a </a:t>
            </a:r>
          </a:p>
          <a:p>
            <a:pPr marL="0" indent="0">
              <a:buNone/>
            </a:pPr>
            <a:r>
              <a:rPr lang="en-US" sz="2200" dirty="0" smtClean="0"/>
              <a:t>Smoke-Free Building Policy in the United States”</a:t>
            </a:r>
          </a:p>
          <a:p>
            <a:pPr marL="0" indent="0">
              <a:buNone/>
            </a:pPr>
            <a:r>
              <a:rPr lang="en-US" sz="2200" dirty="0" smtClean="0"/>
              <a:t>Booklet for Property Managers</a:t>
            </a:r>
          </a:p>
          <a:p>
            <a:pPr marL="0" indent="0">
              <a:buNone/>
            </a:pPr>
            <a:endParaRPr lang="en-US" sz="2000" dirty="0"/>
          </a:p>
          <a:p>
            <a:pPr>
              <a:lnSpc>
                <a:spcPct val="60000"/>
              </a:lnSpc>
            </a:pPr>
            <a:endParaRPr lang="en-US" altLang="en-US" sz="2000" b="1" dirty="0" smtClean="0"/>
          </a:p>
        </p:txBody>
      </p:sp>
      <p:pic>
        <p:nvPicPr>
          <p:cNvPr id="8194" name="Picture 2" descr="Devlping a smoke-free multi-unit housing program " title="cover sh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7048" y="1981200"/>
            <a:ext cx="1578351"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an apartment manager's guide " title="cover sho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370" y="4270959"/>
            <a:ext cx="1328737"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42999" y="304800"/>
            <a:ext cx="7772399" cy="990600"/>
          </a:xfrm>
        </p:spPr>
        <p:txBody>
          <a:bodyPr/>
          <a:lstStyle/>
          <a:p>
            <a:r>
              <a:rPr lang="en-US" dirty="0" smtClean="0"/>
              <a:t>Resources for </a:t>
            </a:r>
            <a:br>
              <a:rPr lang="en-US" dirty="0" smtClean="0"/>
            </a:br>
            <a:r>
              <a:rPr lang="en-US" dirty="0" smtClean="0"/>
              <a:t>Public Health Professionals</a:t>
            </a:r>
            <a:endParaRPr lang="en-US" dirty="0"/>
          </a:p>
        </p:txBody>
      </p:sp>
    </p:spTree>
    <p:extLst>
      <p:ext uri="{BB962C8B-B14F-4D97-AF65-F5344CB8AC3E}">
        <p14:creationId xmlns:p14="http://schemas.microsoft.com/office/powerpoint/2010/main" val="1639243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153400" cy="4724400"/>
          </a:xfrm>
        </p:spPr>
        <p:txBody>
          <a:bodyPr/>
          <a:lstStyle/>
          <a:p>
            <a:pPr marL="0" indent="0">
              <a:buNone/>
            </a:pPr>
            <a:r>
              <a:rPr lang="en-US" sz="2200" dirty="0" smtClean="0"/>
              <a:t>“</a:t>
            </a:r>
            <a:r>
              <a:rPr lang="en-US" sz="2200" dirty="0"/>
              <a:t>Smoking &amp; Special Populations” </a:t>
            </a:r>
            <a:r>
              <a:rPr lang="en-US" sz="2200" dirty="0" smtClean="0"/>
              <a:t>Booklet</a:t>
            </a:r>
          </a:p>
          <a:p>
            <a:pPr marL="0" indent="0">
              <a:buNone/>
            </a:pPr>
            <a:r>
              <a:rPr lang="en-US" sz="1500" dirty="0" smtClean="0"/>
              <a:t>Addressing </a:t>
            </a:r>
            <a:r>
              <a:rPr lang="en-US" sz="1500" dirty="0"/>
              <a:t>Myths &amp; Reducing Barriers to Providing Smoke-Free </a:t>
            </a:r>
            <a:endParaRPr lang="en-US" sz="1500" dirty="0" smtClean="0"/>
          </a:p>
          <a:p>
            <a:pPr marL="0" indent="0">
              <a:buNone/>
            </a:pPr>
            <a:r>
              <a:rPr lang="en-US" sz="1500" dirty="0" smtClean="0"/>
              <a:t>Housing </a:t>
            </a:r>
            <a:r>
              <a:rPr lang="en-US" sz="1500" dirty="0"/>
              <a:t>for Individuals with Mental Illness, Chemical Dependency </a:t>
            </a:r>
            <a:endParaRPr lang="en-US" sz="1500" dirty="0" smtClean="0"/>
          </a:p>
          <a:p>
            <a:pPr marL="0" indent="0">
              <a:buNone/>
            </a:pPr>
            <a:r>
              <a:rPr lang="en-US" sz="1500" dirty="0" smtClean="0"/>
              <a:t>or </a:t>
            </a:r>
            <a:r>
              <a:rPr lang="en-US" sz="1500" dirty="0"/>
              <a:t>Those who are </a:t>
            </a:r>
            <a:r>
              <a:rPr lang="en-US" sz="1500" dirty="0" smtClean="0"/>
              <a:t>Homeless</a:t>
            </a:r>
            <a:endParaRPr lang="en-US" sz="1600" dirty="0"/>
          </a:p>
          <a:p>
            <a:pPr marL="0" indent="0">
              <a:buNone/>
            </a:pPr>
            <a:endParaRPr lang="en-US" sz="1900" dirty="0" smtClean="0"/>
          </a:p>
          <a:p>
            <a:pPr marL="0" indent="0">
              <a:buNone/>
            </a:pPr>
            <a:endParaRPr lang="en-US" sz="1900" dirty="0"/>
          </a:p>
          <a:p>
            <a:pPr marL="0" indent="0">
              <a:buNone/>
            </a:pPr>
            <a:r>
              <a:rPr lang="en-US" sz="2200" dirty="0" smtClean="0"/>
              <a:t>Global </a:t>
            </a:r>
            <a:r>
              <a:rPr lang="en-US" sz="2200" dirty="0"/>
              <a:t>Directory of Smoke-Free Multi-Housing </a:t>
            </a:r>
            <a:r>
              <a:rPr lang="en-US" sz="2200" dirty="0" smtClean="0"/>
              <a:t>Programs:</a:t>
            </a:r>
          </a:p>
          <a:p>
            <a:pPr marL="0" indent="0">
              <a:buNone/>
            </a:pPr>
            <a:r>
              <a:rPr lang="en-US" sz="1600" dirty="0">
                <a:hlinkClick r:id="rId2"/>
              </a:rPr>
              <a:t>http://</a:t>
            </a:r>
            <a:r>
              <a:rPr lang="en-US" sz="1600" dirty="0" smtClean="0">
                <a:hlinkClick r:id="rId2"/>
              </a:rPr>
              <a:t>www.mnsmokefreehousing.org/organizations/Resources</a:t>
            </a:r>
            <a:endParaRPr lang="en-US" sz="1600" dirty="0" smtClean="0"/>
          </a:p>
          <a:p>
            <a:pPr marL="0" indent="0">
              <a:buNone/>
            </a:pPr>
            <a:endParaRPr lang="en-US" sz="2200" dirty="0" smtClean="0"/>
          </a:p>
          <a:p>
            <a:pPr marL="0" indent="0">
              <a:buNone/>
            </a:pPr>
            <a:r>
              <a:rPr lang="en-US" sz="2200" dirty="0" smtClean="0"/>
              <a:t>Model Smoke Free Lease Addendum</a:t>
            </a:r>
          </a:p>
          <a:p>
            <a:r>
              <a:rPr lang="en-US" sz="1500" dirty="0" smtClean="0"/>
              <a:t>Available in English, Spanish, Hmong, Oromo, Somali, Vietnamese</a:t>
            </a:r>
          </a:p>
          <a:p>
            <a:pPr marL="0" indent="0">
              <a:buNone/>
            </a:pPr>
            <a:r>
              <a:rPr lang="en-US" sz="1500" dirty="0" smtClean="0">
                <a:hlinkClick r:id="rId3"/>
              </a:rPr>
              <a:t>http</a:t>
            </a:r>
            <a:r>
              <a:rPr lang="en-US" sz="1500" dirty="0">
                <a:hlinkClick r:id="rId3"/>
              </a:rPr>
              <a:t>://</a:t>
            </a:r>
            <a:r>
              <a:rPr lang="en-US" sz="1500" dirty="0" smtClean="0">
                <a:hlinkClick r:id="rId3"/>
              </a:rPr>
              <a:t>www.mnsmokefreehousing.org/materials</a:t>
            </a:r>
            <a:endParaRPr lang="en-US" sz="1500" dirty="0" smtClean="0"/>
          </a:p>
          <a:p>
            <a:pPr marL="0" indent="0">
              <a:buNone/>
            </a:pPr>
            <a:endParaRPr lang="en-US" sz="1500" dirty="0"/>
          </a:p>
          <a:p>
            <a:pPr marL="0" indent="0">
              <a:buNone/>
            </a:pPr>
            <a:endParaRPr lang="en-US" dirty="0"/>
          </a:p>
        </p:txBody>
      </p:sp>
      <p:pic>
        <p:nvPicPr>
          <p:cNvPr id="2053" name="Picture 5" descr="smoking cessation for special populations " title="cover sh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1447800"/>
            <a:ext cx="1394555" cy="18007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nternational smoke-free multi-housing coaltion" title="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3693871"/>
            <a:ext cx="124185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43000" y="304800"/>
            <a:ext cx="7391400" cy="990600"/>
          </a:xfrm>
        </p:spPr>
        <p:txBody>
          <a:bodyPr/>
          <a:lstStyle/>
          <a:p>
            <a:r>
              <a:rPr lang="en-US" dirty="0" smtClean="0"/>
              <a:t>Resources for </a:t>
            </a:r>
            <a:br>
              <a:rPr lang="en-US" dirty="0" smtClean="0"/>
            </a:br>
            <a:r>
              <a:rPr lang="en-US" dirty="0" smtClean="0"/>
              <a:t>Public Health Professionals</a:t>
            </a:r>
            <a:endParaRPr lang="en-US" dirty="0"/>
          </a:p>
        </p:txBody>
      </p:sp>
    </p:spTree>
    <p:extLst>
      <p:ext uri="{BB962C8B-B14F-4D97-AF65-F5344CB8AC3E}">
        <p14:creationId xmlns:p14="http://schemas.microsoft.com/office/powerpoint/2010/main" val="30609400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5" descr="iStock_000003423948Large"/>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334000" y="1371600"/>
            <a:ext cx="3659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a:xfrm>
            <a:off x="1295400" y="381000"/>
            <a:ext cx="6934200" cy="990600"/>
          </a:xfrm>
        </p:spPr>
        <p:txBody>
          <a:bodyPr/>
          <a:lstStyle/>
          <a:p>
            <a:r>
              <a:rPr lang="en-US" dirty="0" smtClean="0"/>
              <a:t>Webinar Series</a:t>
            </a:r>
          </a:p>
        </p:txBody>
      </p:sp>
      <p:sp>
        <p:nvSpPr>
          <p:cNvPr id="10244" name="Rectangle 3"/>
          <p:cNvSpPr>
            <a:spLocks noGrp="1" noChangeArrowheads="1"/>
          </p:cNvSpPr>
          <p:nvPr>
            <p:ph type="body" idx="1"/>
          </p:nvPr>
        </p:nvSpPr>
        <p:spPr>
          <a:xfrm>
            <a:off x="375882" y="1481277"/>
            <a:ext cx="8610600" cy="4419600"/>
          </a:xfrm>
        </p:spPr>
        <p:txBody>
          <a:bodyPr/>
          <a:lstStyle/>
          <a:p>
            <a:pPr>
              <a:lnSpc>
                <a:spcPct val="80000"/>
              </a:lnSpc>
              <a:buFontTx/>
              <a:buNone/>
            </a:pPr>
            <a:r>
              <a:rPr lang="en-US" sz="2000" dirty="0" smtClean="0"/>
              <a:t>Based on the Smoke-Free Multi-Unit Housing Program Continuum:</a:t>
            </a:r>
            <a:r>
              <a:rPr lang="en-US" sz="1600" dirty="0" smtClean="0"/>
              <a:t/>
            </a:r>
            <a:br>
              <a:rPr lang="en-US" sz="1600" dirty="0" smtClean="0"/>
            </a:br>
            <a:endParaRPr lang="en-US" sz="1600" dirty="0" smtClean="0"/>
          </a:p>
          <a:p>
            <a:pPr>
              <a:lnSpc>
                <a:spcPct val="80000"/>
              </a:lnSpc>
            </a:pPr>
            <a:r>
              <a:rPr lang="en-US" sz="1600" b="1" i="1" dirty="0" smtClean="0">
                <a:solidFill>
                  <a:schemeClr val="bg2"/>
                </a:solidFill>
              </a:rPr>
              <a:t>The Case for Smoke-Free Housing</a:t>
            </a:r>
            <a:br>
              <a:rPr lang="en-US" sz="1600" b="1" i="1" dirty="0" smtClean="0">
                <a:solidFill>
                  <a:schemeClr val="bg2"/>
                </a:solidFill>
              </a:rPr>
            </a:br>
            <a:endParaRPr lang="en-US" sz="1600" b="1" i="1" dirty="0" smtClean="0">
              <a:solidFill>
                <a:schemeClr val="bg2"/>
              </a:solidFill>
            </a:endParaRPr>
          </a:p>
          <a:p>
            <a:pPr>
              <a:lnSpc>
                <a:spcPct val="80000"/>
              </a:lnSpc>
            </a:pPr>
            <a:r>
              <a:rPr lang="en-US" sz="1600" b="1" i="1" dirty="0" smtClean="0">
                <a:solidFill>
                  <a:schemeClr val="bg2"/>
                </a:solidFill>
              </a:rPr>
              <a:t>Getting to Know the Multi-Housing Industry</a:t>
            </a:r>
            <a:r>
              <a:rPr lang="en-US" sz="1600" b="1" i="1" dirty="0" smtClean="0"/>
              <a:t> </a:t>
            </a:r>
            <a:r>
              <a:rPr lang="en-US" sz="1600" dirty="0" smtClean="0"/>
              <a:t/>
            </a:r>
            <a:br>
              <a:rPr lang="en-US" sz="1600" dirty="0" smtClean="0"/>
            </a:br>
            <a:endParaRPr lang="en-US" sz="1600" dirty="0" smtClean="0"/>
          </a:p>
          <a:p>
            <a:pPr>
              <a:lnSpc>
                <a:spcPct val="80000"/>
              </a:lnSpc>
            </a:pPr>
            <a:r>
              <a:rPr lang="en-US" sz="1600" b="1" i="1" dirty="0" smtClean="0">
                <a:solidFill>
                  <a:schemeClr val="bg2"/>
                </a:solidFill>
              </a:rPr>
              <a:t>Building Your Smoke-Free Housing Program</a:t>
            </a:r>
            <a:br>
              <a:rPr lang="en-US" sz="1600" b="1" i="1" dirty="0" smtClean="0">
                <a:solidFill>
                  <a:schemeClr val="bg2"/>
                </a:solidFill>
              </a:rPr>
            </a:br>
            <a:endParaRPr lang="en-US" sz="1600" b="1" i="1" dirty="0" smtClean="0">
              <a:solidFill>
                <a:schemeClr val="bg2"/>
              </a:solidFill>
            </a:endParaRPr>
          </a:p>
          <a:p>
            <a:pPr>
              <a:lnSpc>
                <a:spcPct val="80000"/>
              </a:lnSpc>
            </a:pPr>
            <a:r>
              <a:rPr lang="en-US" sz="1600" b="1" i="1" dirty="0" smtClean="0">
                <a:solidFill>
                  <a:schemeClr val="bg2"/>
                </a:solidFill>
              </a:rPr>
              <a:t>Understanding Legal Issues</a:t>
            </a:r>
            <a:r>
              <a:rPr lang="en-US" sz="1600" dirty="0" smtClean="0"/>
              <a:t/>
            </a:r>
            <a:br>
              <a:rPr lang="en-US" sz="1600" dirty="0" smtClean="0"/>
            </a:br>
            <a:endParaRPr lang="en-US" sz="1600" dirty="0" smtClean="0"/>
          </a:p>
          <a:p>
            <a:pPr>
              <a:lnSpc>
                <a:spcPct val="80000"/>
              </a:lnSpc>
            </a:pPr>
            <a:r>
              <a:rPr lang="en-US" sz="1600" b="1" i="1" dirty="0" smtClean="0">
                <a:solidFill>
                  <a:schemeClr val="bg2"/>
                </a:solidFill>
              </a:rPr>
              <a:t>Strategies to Reach the Housing Industry</a:t>
            </a:r>
            <a:r>
              <a:rPr lang="en-US" sz="1600" dirty="0" smtClean="0"/>
              <a:t/>
            </a:r>
            <a:br>
              <a:rPr lang="en-US" sz="1600" dirty="0" smtClean="0"/>
            </a:br>
            <a:endParaRPr lang="en-US" sz="1600" dirty="0" smtClean="0"/>
          </a:p>
          <a:p>
            <a:pPr>
              <a:lnSpc>
                <a:spcPct val="80000"/>
              </a:lnSpc>
            </a:pPr>
            <a:r>
              <a:rPr lang="en-US" sz="1600" b="1" i="1" dirty="0" smtClean="0">
                <a:solidFill>
                  <a:schemeClr val="bg2"/>
                </a:solidFill>
              </a:rPr>
              <a:t>Working with Property Owners/Managers to Adopt a Smoke-Free Policy </a:t>
            </a:r>
            <a:r>
              <a:rPr lang="en-US" sz="1600" dirty="0" smtClean="0"/>
              <a:t/>
            </a:r>
            <a:br>
              <a:rPr lang="en-US" sz="1600" dirty="0" smtClean="0"/>
            </a:br>
            <a:endParaRPr lang="en-US" sz="1600" dirty="0" smtClean="0"/>
          </a:p>
          <a:p>
            <a:pPr>
              <a:lnSpc>
                <a:spcPct val="80000"/>
              </a:lnSpc>
            </a:pPr>
            <a:r>
              <a:rPr lang="en-US" sz="1600" b="1" i="1" dirty="0" smtClean="0">
                <a:solidFill>
                  <a:schemeClr val="bg2"/>
                </a:solidFill>
              </a:rPr>
              <a:t>Providing Cessation in Smoke-Free Buildings</a:t>
            </a:r>
            <a:r>
              <a:rPr lang="en-US" sz="1600" dirty="0" smtClean="0"/>
              <a:t/>
            </a:r>
            <a:br>
              <a:rPr lang="en-US" sz="1600" dirty="0" smtClean="0"/>
            </a:br>
            <a:endParaRPr lang="en-US" sz="1600" dirty="0" smtClean="0"/>
          </a:p>
          <a:p>
            <a:pPr>
              <a:lnSpc>
                <a:spcPct val="80000"/>
              </a:lnSpc>
            </a:pPr>
            <a:r>
              <a:rPr lang="en-US" sz="1600" b="1" i="1" dirty="0" smtClean="0">
                <a:solidFill>
                  <a:schemeClr val="bg2"/>
                </a:solidFill>
              </a:rPr>
              <a:t>Working with Renters Exposed to Secondhand Smoke</a:t>
            </a:r>
            <a:r>
              <a:rPr lang="en-US" sz="1600" dirty="0" smtClean="0"/>
              <a:t/>
            </a:r>
            <a:br>
              <a:rPr lang="en-US" sz="1600" dirty="0" smtClean="0"/>
            </a:br>
            <a:endParaRPr lang="en-US" sz="1600" dirty="0" smtClean="0"/>
          </a:p>
          <a:p>
            <a:pPr>
              <a:lnSpc>
                <a:spcPct val="80000"/>
              </a:lnSpc>
            </a:pPr>
            <a:r>
              <a:rPr lang="en-US" sz="1600" b="1" i="1" dirty="0" smtClean="0">
                <a:solidFill>
                  <a:schemeClr val="bg1">
                    <a:lumMod val="50000"/>
                  </a:schemeClr>
                </a:solidFill>
              </a:rPr>
              <a:t>Program Sustainability</a:t>
            </a:r>
            <a:r>
              <a:rPr lang="en-US" sz="1600" i="1" dirty="0" smtClean="0">
                <a:solidFill>
                  <a:schemeClr val="bg1">
                    <a:lumMod val="50000"/>
                  </a:schemeClr>
                </a:solidFill>
              </a:rPr>
              <a:t>  </a:t>
            </a:r>
            <a:r>
              <a:rPr lang="en-US" sz="1400" i="1" dirty="0" smtClean="0">
                <a:solidFill>
                  <a:schemeClr val="bg1">
                    <a:lumMod val="50000"/>
                  </a:schemeClr>
                </a:solidFill>
              </a:rPr>
              <a:t> </a:t>
            </a:r>
          </a:p>
        </p:txBody>
      </p:sp>
      <p:sp>
        <p:nvSpPr>
          <p:cNvPr id="10245" name="Text Box 4" descr="archvied records for smoke free housing "/>
          <p:cNvSpPr txBox="1">
            <a:spLocks noChangeArrowheads="1"/>
          </p:cNvSpPr>
          <p:nvPr/>
        </p:nvSpPr>
        <p:spPr bwMode="auto">
          <a:xfrm>
            <a:off x="241402" y="5791200"/>
            <a:ext cx="861060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US" sz="2200" dirty="0" smtClean="0">
                <a:solidFill>
                  <a:srgbClr val="000000"/>
                </a:solidFill>
                <a:latin typeface="Tahoma" pitchFamily="34" charset="0"/>
              </a:rPr>
              <a:t>View archives and recorded webinars at:</a:t>
            </a:r>
            <a:br>
              <a:rPr lang="en-US" sz="2200" dirty="0" smtClean="0">
                <a:solidFill>
                  <a:srgbClr val="000000"/>
                </a:solidFill>
                <a:latin typeface="Tahoma" pitchFamily="34" charset="0"/>
              </a:rPr>
            </a:br>
            <a:r>
              <a:rPr lang="en-US" sz="2000" u="sng" dirty="0">
                <a:solidFill>
                  <a:srgbClr val="000000"/>
                </a:solidFill>
                <a:latin typeface="Tahoma"/>
                <a:hlinkClick r:id="rId3"/>
              </a:rPr>
              <a:t>http://www.mnsmokefreehousing.org/organizations/archivedweb</a:t>
            </a:r>
            <a:endParaRPr lang="en-US" sz="2000" dirty="0">
              <a:solidFill>
                <a:srgbClr val="000000"/>
              </a:solidFill>
              <a:latin typeface="Tahoma"/>
            </a:endParaRPr>
          </a:p>
          <a:p>
            <a:pPr algn="ctr" eaLnBrk="1" hangingPunct="1">
              <a:spcBef>
                <a:spcPct val="50000"/>
              </a:spcBef>
            </a:pPr>
            <a:endParaRPr lang="en-US" sz="2200" dirty="0">
              <a:solidFill>
                <a:srgbClr val="3333CC"/>
              </a:solidFill>
              <a:latin typeface="Tahoma" pitchFamily="34" charset="0"/>
            </a:endParaRPr>
          </a:p>
        </p:txBody>
      </p:sp>
      <p:pic>
        <p:nvPicPr>
          <p:cNvPr id="7" name="Picture 10" descr="Live Smoke Free" titl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3797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blank" title="format block"/>
          <p:cNvSpPr/>
          <p:nvPr/>
        </p:nvSpPr>
        <p:spPr>
          <a:xfrm>
            <a:off x="76200" y="152400"/>
            <a:ext cx="990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4" name="Rectangle 3" descr="blank" title="format"/>
          <p:cNvSpPr/>
          <p:nvPr/>
        </p:nvSpPr>
        <p:spPr>
          <a:xfrm>
            <a:off x="8077200" y="152400"/>
            <a:ext cx="9906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5" name="TextBox 4" descr="Contact Information slide for Smoke-Free Multi-Housing"/>
          <p:cNvSpPr txBox="1"/>
          <p:nvPr/>
        </p:nvSpPr>
        <p:spPr>
          <a:xfrm>
            <a:off x="2895600" y="1917182"/>
            <a:ext cx="5638800" cy="3139321"/>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Tahoma"/>
              </a:rPr>
              <a:t>Kara </a:t>
            </a:r>
            <a:r>
              <a:rPr lang="en-US" b="1" dirty="0" err="1">
                <a:solidFill>
                  <a:srgbClr val="000000"/>
                </a:solidFill>
                <a:latin typeface="Tahoma"/>
              </a:rPr>
              <a:t>Skahen</a:t>
            </a:r>
            <a:r>
              <a:rPr lang="en-US" b="1" dirty="0">
                <a:solidFill>
                  <a:srgbClr val="000000"/>
                </a:solidFill>
                <a:latin typeface="Tahoma"/>
              </a:rPr>
              <a:t>, </a:t>
            </a:r>
            <a:r>
              <a:rPr lang="en-US" dirty="0">
                <a:solidFill>
                  <a:srgbClr val="000000"/>
                </a:solidFill>
                <a:latin typeface="Tahoma"/>
              </a:rPr>
              <a:t>MSW, MPP</a:t>
            </a:r>
          </a:p>
          <a:p>
            <a:pPr fontAlgn="auto">
              <a:spcBef>
                <a:spcPts val="0"/>
              </a:spcBef>
              <a:spcAft>
                <a:spcPts val="0"/>
              </a:spcAft>
            </a:pPr>
            <a:r>
              <a:rPr lang="en-US" dirty="0">
                <a:solidFill>
                  <a:srgbClr val="000000"/>
                </a:solidFill>
                <a:latin typeface="Tahoma"/>
              </a:rPr>
              <a:t>Program Director</a:t>
            </a:r>
          </a:p>
          <a:p>
            <a:pPr fontAlgn="auto">
              <a:spcBef>
                <a:spcPts val="0"/>
              </a:spcBef>
              <a:spcAft>
                <a:spcPts val="0"/>
              </a:spcAft>
            </a:pPr>
            <a:r>
              <a:rPr lang="en-US" dirty="0">
                <a:solidFill>
                  <a:srgbClr val="000000"/>
                </a:solidFill>
                <a:latin typeface="Tahoma"/>
              </a:rPr>
              <a:t>Live Smoke Free: Smoke-Free Multi-Housing</a:t>
            </a:r>
          </a:p>
          <a:p>
            <a:pPr fontAlgn="auto">
              <a:spcBef>
                <a:spcPts val="0"/>
              </a:spcBef>
              <a:spcAft>
                <a:spcPts val="0"/>
              </a:spcAft>
            </a:pPr>
            <a:r>
              <a:rPr lang="en-US" dirty="0">
                <a:solidFill>
                  <a:srgbClr val="000000"/>
                </a:solidFill>
                <a:latin typeface="Tahoma"/>
              </a:rPr>
              <a:t> </a:t>
            </a:r>
          </a:p>
          <a:p>
            <a:pPr fontAlgn="auto">
              <a:spcBef>
                <a:spcPts val="0"/>
              </a:spcBef>
              <a:spcAft>
                <a:spcPts val="0"/>
              </a:spcAft>
            </a:pPr>
            <a:r>
              <a:rPr lang="en-US" b="1" dirty="0">
                <a:solidFill>
                  <a:srgbClr val="000000"/>
                </a:solidFill>
                <a:latin typeface="Tahoma"/>
              </a:rPr>
              <a:t>Association for Nonsmokers-MN</a:t>
            </a:r>
            <a:endParaRPr lang="en-US" dirty="0">
              <a:solidFill>
                <a:srgbClr val="000000"/>
              </a:solidFill>
              <a:latin typeface="Tahoma"/>
            </a:endParaRPr>
          </a:p>
          <a:p>
            <a:pPr fontAlgn="auto">
              <a:spcBef>
                <a:spcPts val="0"/>
              </a:spcBef>
              <a:spcAft>
                <a:spcPts val="0"/>
              </a:spcAft>
            </a:pPr>
            <a:r>
              <a:rPr lang="en-US" dirty="0">
                <a:solidFill>
                  <a:srgbClr val="000000"/>
                </a:solidFill>
                <a:latin typeface="Tahoma"/>
              </a:rPr>
              <a:t>2395 University Avenue West, Suite 310</a:t>
            </a:r>
          </a:p>
          <a:p>
            <a:pPr fontAlgn="auto">
              <a:spcBef>
                <a:spcPts val="0"/>
              </a:spcBef>
              <a:spcAft>
                <a:spcPts val="0"/>
              </a:spcAft>
            </a:pPr>
            <a:r>
              <a:rPr lang="en-US" dirty="0">
                <a:solidFill>
                  <a:srgbClr val="000000"/>
                </a:solidFill>
                <a:latin typeface="Tahoma"/>
              </a:rPr>
              <a:t>Saint Paul, MN 55114</a:t>
            </a:r>
          </a:p>
          <a:p>
            <a:pPr fontAlgn="auto">
              <a:spcBef>
                <a:spcPts val="0"/>
              </a:spcBef>
              <a:spcAft>
                <a:spcPts val="0"/>
              </a:spcAft>
            </a:pPr>
            <a:r>
              <a:rPr lang="en-US" u="sng" dirty="0">
                <a:solidFill>
                  <a:srgbClr val="000000"/>
                </a:solidFill>
                <a:latin typeface="Tahoma"/>
                <a:hlinkClick r:id="rId2"/>
              </a:rPr>
              <a:t>kara@ansrmn.org</a:t>
            </a:r>
            <a:endParaRPr lang="en-US" dirty="0">
              <a:solidFill>
                <a:srgbClr val="000000"/>
              </a:solidFill>
              <a:latin typeface="Tahoma"/>
            </a:endParaRPr>
          </a:p>
          <a:p>
            <a:pPr fontAlgn="auto">
              <a:spcBef>
                <a:spcPts val="0"/>
              </a:spcBef>
              <a:spcAft>
                <a:spcPts val="0"/>
              </a:spcAft>
            </a:pPr>
            <a:r>
              <a:rPr lang="en-US" dirty="0">
                <a:solidFill>
                  <a:srgbClr val="000000"/>
                </a:solidFill>
                <a:latin typeface="Tahoma"/>
              </a:rPr>
              <a:t>Phone: 651.646.3005 x301</a:t>
            </a:r>
          </a:p>
          <a:p>
            <a:pPr fontAlgn="auto">
              <a:spcBef>
                <a:spcPts val="0"/>
              </a:spcBef>
              <a:spcAft>
                <a:spcPts val="0"/>
              </a:spcAft>
            </a:pPr>
            <a:r>
              <a:rPr lang="en-US" dirty="0">
                <a:solidFill>
                  <a:srgbClr val="000000"/>
                </a:solidFill>
                <a:latin typeface="Tahoma"/>
              </a:rPr>
              <a:t>Fax: 651-646-0142</a:t>
            </a:r>
          </a:p>
          <a:p>
            <a:pPr fontAlgn="auto">
              <a:spcBef>
                <a:spcPts val="0"/>
              </a:spcBef>
              <a:spcAft>
                <a:spcPts val="0"/>
              </a:spcAft>
            </a:pPr>
            <a:r>
              <a:rPr lang="en-US" u="sng" dirty="0">
                <a:solidFill>
                  <a:srgbClr val="000000"/>
                </a:solidFill>
                <a:latin typeface="Tahoma"/>
                <a:hlinkClick r:id="rId3"/>
              </a:rPr>
              <a:t>www.mnsmokefreehousing.org</a:t>
            </a:r>
            <a:endParaRPr lang="en-US" dirty="0">
              <a:solidFill>
                <a:srgbClr val="000000"/>
              </a:solidFill>
              <a:latin typeface="Tahoma"/>
            </a:endParaRPr>
          </a:p>
        </p:txBody>
      </p:sp>
      <p:pic>
        <p:nvPicPr>
          <p:cNvPr id="7" name="Picture 10" descr="Live Smoke Free" title="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0350"/>
            <a:ext cx="1295400" cy="126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noChangeArrowheads="1"/>
          </p:cNvSpPr>
          <p:nvPr>
            <p:ph type="title"/>
          </p:nvPr>
        </p:nvSpPr>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b="1" dirty="0">
                <a:solidFill>
                  <a:schemeClr val="accent2"/>
                </a:solidFill>
                <a:latin typeface="Tahoma" pitchFamily="34" charset="0"/>
              </a:rPr>
              <a:t>Contact Information</a:t>
            </a:r>
          </a:p>
        </p:txBody>
      </p:sp>
    </p:spTree>
    <p:extLst>
      <p:ext uri="{BB962C8B-B14F-4D97-AF65-F5344CB8AC3E}">
        <p14:creationId xmlns:p14="http://schemas.microsoft.com/office/powerpoint/2010/main" val="282627451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28600"/>
            <a:ext cx="9144000" cy="1905000"/>
          </a:xfrm>
        </p:spPr>
        <p:txBody>
          <a:bodyPr>
            <a:normAutofit/>
          </a:bodyPr>
          <a:lstStyle/>
          <a:p>
            <a:pPr lvl="0">
              <a:defRPr/>
            </a:pPr>
            <a:r>
              <a:rPr lang="en-US" sz="4400" dirty="0" smtClean="0">
                <a:latin typeface="Arial Black" panose="020B0A04020102020204" pitchFamily="34" charset="0"/>
                <a:ea typeface="ＭＳ Ｐゴシック" pitchFamily="34" charset="-128"/>
              </a:rPr>
              <a:t>Roundtable Discussion</a:t>
            </a:r>
            <a:r>
              <a:rPr lang="en-US" sz="2200" dirty="0" smtClean="0">
                <a:latin typeface="Arial Black" panose="020B0A04020102020204" pitchFamily="34" charset="0"/>
                <a:ea typeface="ＭＳ Ｐゴシック" pitchFamily="34" charset="-128"/>
              </a:rPr>
              <a:t/>
            </a:r>
            <a:br>
              <a:rPr lang="en-US" sz="2200" dirty="0" smtClean="0">
                <a:latin typeface="Arial Black" panose="020B0A04020102020204" pitchFamily="34" charset="0"/>
                <a:ea typeface="ＭＳ Ｐゴシック" pitchFamily="34" charset="-128"/>
              </a:rPr>
            </a:br>
            <a:r>
              <a:rPr lang="en-US" sz="2200" dirty="0" smtClean="0">
                <a:latin typeface="Arial Black" panose="020B0A04020102020204" pitchFamily="34" charset="0"/>
                <a:ea typeface="ＭＳ Ｐゴシック" pitchFamily="34" charset="-128"/>
              </a:rPr>
              <a:t>Please take a moment to </a:t>
            </a:r>
            <a:r>
              <a:rPr lang="en-US" sz="2200" smtClean="0">
                <a:latin typeface="Arial Black" panose="020B0A04020102020204" pitchFamily="34" charset="0"/>
                <a:ea typeface="ＭＳ Ｐゴシック" pitchFamily="34" charset="-128"/>
              </a:rPr>
              <a:t>fill out </a:t>
            </a:r>
            <a:r>
              <a:rPr lang="en-US" sz="2200" dirty="0" smtClean="0">
                <a:latin typeface="Arial Black" panose="020B0A04020102020204" pitchFamily="34" charset="0"/>
                <a:ea typeface="ＭＳ Ｐゴシック" pitchFamily="34" charset="-128"/>
              </a:rPr>
              <a:t>our brief survey </a:t>
            </a:r>
            <a:r>
              <a:rPr lang="en-US" sz="1600" dirty="0"/>
              <a:t/>
            </a:r>
            <a:br>
              <a:rPr lang="en-US" sz="1600" dirty="0"/>
            </a:br>
            <a:endParaRPr lang="en-US" sz="2200" dirty="0"/>
          </a:p>
        </p:txBody>
      </p:sp>
    </p:spTree>
    <p:extLst>
      <p:ext uri="{BB962C8B-B14F-4D97-AF65-F5344CB8AC3E}">
        <p14:creationId xmlns:p14="http://schemas.microsoft.com/office/powerpoint/2010/main" val="281850428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descr="Listing of FDA's public health actions to date. " title="FDA's Public Health Actions to Date"/>
          <p:cNvSpPr>
            <a:spLocks noGrp="1"/>
          </p:cNvSpPr>
          <p:nvPr>
            <p:ph type="body" sz="quarter" idx="18"/>
          </p:nvPr>
        </p:nvSpPr>
        <p:spPr>
          <a:xfrm>
            <a:off x="228600" y="1387475"/>
            <a:ext cx="8128000" cy="4572000"/>
          </a:xfrm>
        </p:spPr>
        <p:txBody>
          <a:bodyPr/>
          <a:lstStyle/>
          <a:p>
            <a:pPr lvl="2" eaLnBrk="1" fontAlgn="auto" hangingPunct="1">
              <a:spcBef>
                <a:spcPts val="0"/>
              </a:spcBef>
              <a:defRPr/>
            </a:pPr>
            <a:r>
              <a:rPr lang="en-US" dirty="0" smtClean="0">
                <a:ea typeface="+mn-ea"/>
              </a:rPr>
              <a:t>Prohibited</a:t>
            </a:r>
            <a:endParaRPr lang="en-US" dirty="0">
              <a:ea typeface="+mn-ea"/>
            </a:endParaRPr>
          </a:p>
          <a:p>
            <a:pPr lvl="3" eaLnBrk="1" fontAlgn="auto" hangingPunct="1">
              <a:spcBef>
                <a:spcPts val="0"/>
              </a:spcBef>
              <a:defRPr/>
            </a:pPr>
            <a:r>
              <a:rPr lang="en-US" dirty="0" smtClean="0">
                <a:ea typeface="+mn-ea"/>
              </a:rPr>
              <a:t>Sales </a:t>
            </a:r>
            <a:r>
              <a:rPr lang="en-US" dirty="0">
                <a:ea typeface="+mn-ea"/>
              </a:rPr>
              <a:t>to people younger than 18; </a:t>
            </a:r>
            <a:r>
              <a:rPr lang="en-US" dirty="0" smtClean="0">
                <a:ea typeface="+mn-ea"/>
              </a:rPr>
              <a:t>requires proof </a:t>
            </a:r>
            <a:r>
              <a:rPr lang="en-US" dirty="0">
                <a:ea typeface="+mn-ea"/>
              </a:rPr>
              <a:t>of age for purchase </a:t>
            </a:r>
            <a:r>
              <a:rPr lang="en-US" dirty="0" smtClean="0">
                <a:ea typeface="+mn-ea"/>
              </a:rPr>
              <a:t>if    &lt; </a:t>
            </a:r>
            <a:r>
              <a:rPr lang="en-US" dirty="0">
                <a:ea typeface="+mn-ea"/>
              </a:rPr>
              <a:t>27 years of age </a:t>
            </a:r>
          </a:p>
          <a:p>
            <a:pPr lvl="3" eaLnBrk="1" fontAlgn="auto" hangingPunct="1">
              <a:spcBef>
                <a:spcPts val="0"/>
              </a:spcBef>
              <a:defRPr/>
            </a:pPr>
            <a:r>
              <a:rPr lang="en-US" dirty="0">
                <a:ea typeface="+mn-ea"/>
              </a:rPr>
              <a:t>Sales of cigarette packs with less than 20 cigarettes</a:t>
            </a:r>
          </a:p>
          <a:p>
            <a:pPr lvl="3" eaLnBrk="1" fontAlgn="auto" hangingPunct="1">
              <a:spcBef>
                <a:spcPts val="0"/>
              </a:spcBef>
              <a:defRPr/>
            </a:pPr>
            <a:r>
              <a:rPr lang="en-US" dirty="0">
                <a:ea typeface="+mn-ea"/>
              </a:rPr>
              <a:t>Distribution of free samples of cigarettes; restricts the distribution of free samples of smokeless tobacco products</a:t>
            </a:r>
          </a:p>
          <a:p>
            <a:pPr lvl="3" eaLnBrk="1" fontAlgn="auto" hangingPunct="1">
              <a:spcBef>
                <a:spcPts val="0"/>
              </a:spcBef>
              <a:defRPr/>
            </a:pPr>
            <a:r>
              <a:rPr lang="en-US" dirty="0">
                <a:ea typeface="+mn-ea"/>
              </a:rPr>
              <a:t>Brand name sponsorship of athletic, musical, or other social events, teams</a:t>
            </a:r>
          </a:p>
          <a:p>
            <a:pPr lvl="3" eaLnBrk="1" fontAlgn="auto" hangingPunct="1">
              <a:spcBef>
                <a:spcPts val="0"/>
              </a:spcBef>
              <a:defRPr/>
            </a:pPr>
            <a:r>
              <a:rPr lang="en-US" dirty="0">
                <a:ea typeface="+mn-ea"/>
              </a:rPr>
              <a:t>Hats and tee shirts, etc., with brand names or logos</a:t>
            </a:r>
          </a:p>
          <a:p>
            <a:pPr lvl="3" eaLnBrk="1" fontAlgn="auto" hangingPunct="1">
              <a:spcBef>
                <a:spcPts val="0"/>
              </a:spcBef>
              <a:defRPr/>
            </a:pPr>
            <a:r>
              <a:rPr lang="en-US" dirty="0">
                <a:ea typeface="+mn-ea"/>
              </a:rPr>
              <a:t>Sales in vending machines, self-service displays except in adult-only </a:t>
            </a:r>
            <a:r>
              <a:rPr lang="en-US" dirty="0" smtClean="0">
                <a:ea typeface="+mn-ea"/>
              </a:rPr>
              <a:t>facilities</a:t>
            </a:r>
          </a:p>
          <a:p>
            <a:pPr lvl="2" eaLnBrk="1" fontAlgn="auto" hangingPunct="1">
              <a:spcBef>
                <a:spcPts val="0"/>
              </a:spcBef>
              <a:defRPr/>
            </a:pPr>
            <a:r>
              <a:rPr lang="en-US" dirty="0" smtClean="0">
                <a:ea typeface="+mn-ea"/>
              </a:rPr>
              <a:t>Enforced the ban on cigarettes not </a:t>
            </a:r>
            <a:r>
              <a:rPr lang="en-US" dirty="0">
                <a:ea typeface="+mn-ea"/>
              </a:rPr>
              <a:t>have characterizing flavors (except tobacco or menthol</a:t>
            </a:r>
            <a:r>
              <a:rPr lang="en-US" dirty="0" smtClean="0">
                <a:ea typeface="+mn-ea"/>
              </a:rPr>
              <a:t>).</a:t>
            </a:r>
          </a:p>
          <a:p>
            <a:pPr lvl="2" eaLnBrk="1" fontAlgn="auto" hangingPunct="1">
              <a:spcBef>
                <a:spcPts val="0"/>
              </a:spcBef>
              <a:defRPr/>
            </a:pPr>
            <a:r>
              <a:rPr lang="en-US" dirty="0">
                <a:ea typeface="+mn-ea"/>
              </a:rPr>
              <a:t>Prohibited misleading descriptors (light, low, mild) on regulated tobacco products</a:t>
            </a:r>
          </a:p>
          <a:p>
            <a:pPr lvl="2" eaLnBrk="1" fontAlgn="auto" hangingPunct="1">
              <a:spcBef>
                <a:spcPts val="0"/>
              </a:spcBef>
              <a:defRPr/>
            </a:pPr>
            <a:endParaRPr lang="en-US" dirty="0">
              <a:ea typeface="+mn-ea"/>
            </a:endParaRPr>
          </a:p>
          <a:p>
            <a:pPr lvl="2" eaLnBrk="1" fontAlgn="auto" hangingPunct="1">
              <a:spcBef>
                <a:spcPts val="0"/>
              </a:spcBef>
              <a:defRPr/>
            </a:pPr>
            <a:endParaRPr lang="en-US" dirty="0">
              <a:ea typeface="+mn-ea"/>
            </a:endParaRPr>
          </a:p>
          <a:p>
            <a:pPr lvl="2" eaLnBrk="1" fontAlgn="auto" hangingPunct="1">
              <a:spcBef>
                <a:spcPts val="0"/>
              </a:spcBef>
              <a:defRPr/>
            </a:pPr>
            <a:endParaRPr lang="en-US" dirty="0">
              <a:ea typeface="+mn-ea"/>
            </a:endParaRPr>
          </a:p>
          <a:p>
            <a:pPr lvl="2" eaLnBrk="1" fontAlgn="auto" hangingPunct="1">
              <a:spcBef>
                <a:spcPts val="0"/>
              </a:spcBef>
              <a:defRPr/>
            </a:pPr>
            <a:endParaRPr lang="en-US" dirty="0">
              <a:ea typeface="+mn-ea"/>
            </a:endParaRPr>
          </a:p>
        </p:txBody>
      </p:sp>
      <p:sp>
        <p:nvSpPr>
          <p:cNvPr id="4" name="Title 3"/>
          <p:cNvSpPr>
            <a:spLocks noGrp="1"/>
          </p:cNvSpPr>
          <p:nvPr>
            <p:ph type="title"/>
          </p:nvPr>
        </p:nvSpPr>
        <p:spPr>
          <a:xfrm>
            <a:off x="220663" y="228600"/>
            <a:ext cx="8694737" cy="987425"/>
          </a:xfrm>
        </p:spPr>
        <p:txBody>
          <a:bodyPr/>
          <a:lstStyle/>
          <a:p>
            <a:pPr eaLnBrk="1" fontAlgn="auto" hangingPunct="1">
              <a:spcAft>
                <a:spcPts val="0"/>
              </a:spcAft>
              <a:defRPr/>
            </a:pPr>
            <a:r>
              <a:rPr lang="en-US" altLang="ja-JP" dirty="0" smtClean="0"/>
              <a:t>FDA’s Public </a:t>
            </a:r>
            <a:r>
              <a:rPr lang="en-US" altLang="ja-JP" dirty="0"/>
              <a:t>Health </a:t>
            </a:r>
            <a:r>
              <a:rPr lang="en-US" altLang="ja-JP" dirty="0" smtClean="0"/>
              <a:t>ACTIONS to date</a:t>
            </a:r>
            <a:endParaRPr lang="en-US" dirty="0"/>
          </a:p>
        </p:txBody>
      </p:sp>
      <p:sp>
        <p:nvSpPr>
          <p:cNvPr id="3" name="Slide Number Placeholder 2"/>
          <p:cNvSpPr>
            <a:spLocks noGrp="1"/>
          </p:cNvSpPr>
          <p:nvPr>
            <p:ph type="sldNum" sz="quarter" idx="19"/>
          </p:nvPr>
        </p:nvSpPr>
        <p:spPr/>
        <p:txBody>
          <a:bodyPr/>
          <a:lstStyle/>
          <a:p>
            <a:pPr>
              <a:defRPr/>
            </a:pPr>
            <a:fld id="{67C357DE-3FCF-4145-9403-B3A10D719BB0}" type="slidenum">
              <a:rPr lang="en-US"/>
              <a:pPr>
                <a:defRPr/>
              </a:pPr>
              <a:t>89</a:t>
            </a:fld>
            <a:endParaRPr lang="en-US" dirty="0"/>
          </a:p>
        </p:txBody>
      </p:sp>
    </p:spTree>
    <p:extLst>
      <p:ext uri="{BB962C8B-B14F-4D97-AF65-F5344CB8AC3E}">
        <p14:creationId xmlns:p14="http://schemas.microsoft.com/office/powerpoint/2010/main" val="230509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latin typeface="Tahoma" pitchFamily="34" charset="0"/>
                <a:ea typeface="Tahoma" pitchFamily="34" charset="0"/>
                <a:cs typeface="Tahoma" pitchFamily="34" charset="0"/>
              </a:rPr>
              <a:t>Irma Arispe, PhD</a:t>
            </a:r>
            <a:r>
              <a:rPr lang="en-US" dirty="0">
                <a:latin typeface="Tahoma" pitchFamily="34" charset="0"/>
                <a:ea typeface="Tahoma" pitchFamily="34" charset="0"/>
                <a:cs typeface="Tahoma" pitchFamily="34" charset="0"/>
              </a:rPr>
              <a:t/>
            </a:r>
            <a:br>
              <a:rPr lang="en-US"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Associate Director, National Center for Health Statistics</a:t>
            </a:r>
            <a:br>
              <a:rPr lang="en-US" sz="2000" dirty="0">
                <a:latin typeface="Tahoma" pitchFamily="34" charset="0"/>
                <a:ea typeface="Tahoma" pitchFamily="34" charset="0"/>
                <a:cs typeface="Tahoma" pitchFamily="34" charset="0"/>
              </a:rPr>
            </a:br>
            <a:r>
              <a:rPr lang="en-US" sz="2000" dirty="0">
                <a:latin typeface="Tahoma" pitchFamily="34" charset="0"/>
                <a:ea typeface="Tahoma" pitchFamily="34" charset="0"/>
                <a:cs typeface="Tahoma" pitchFamily="34" charset="0"/>
              </a:rPr>
              <a:t>Centers for Disease Control and Prevention</a:t>
            </a:r>
          </a:p>
        </p:txBody>
      </p:sp>
    </p:spTree>
    <p:extLst>
      <p:ext uri="{BB962C8B-B14F-4D97-AF65-F5344CB8AC3E}">
        <p14:creationId xmlns:p14="http://schemas.microsoft.com/office/powerpoint/2010/main" val="15843081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4" descr="Listing of FDA efforts to date" title="FDA's Public Health Actions To Date"/>
          <p:cNvSpPr>
            <a:spLocks noGrp="1"/>
          </p:cNvSpPr>
          <p:nvPr>
            <p:ph type="body" sz="quarter" idx="18"/>
          </p:nvPr>
        </p:nvSpPr>
        <p:spPr bwMode="auto">
          <a:xfrm>
            <a:off x="304800" y="1524000"/>
            <a:ext cx="8128000" cy="4572000"/>
          </a:xfrm>
        </p:spPr>
        <p:txBody>
          <a:bodyPr wrap="square" numCol="1" anchor="t" anchorCtr="0" compatLnSpc="1">
            <a:prstTxWarp prst="textNoShape">
              <a:avLst/>
            </a:prstTxWarp>
          </a:bodyPr>
          <a:lstStyle/>
          <a:p>
            <a:pPr lvl="2" eaLnBrk="1" hangingPunct="1">
              <a:buClr>
                <a:srgbClr val="003865"/>
              </a:buClr>
              <a:buFont typeface="Arial" pitchFamily="34" charset="0"/>
              <a:buChar char="•"/>
              <a:defRPr/>
            </a:pPr>
            <a:r>
              <a:rPr lang="en-US" altLang="en-US" dirty="0" smtClean="0">
                <a:latin typeface="Calibri" pitchFamily="34" charset="0"/>
                <a:cs typeface="Calibri" pitchFamily="34" charset="0"/>
              </a:rPr>
              <a:t>Required larger smokeless tobacco warnings on packs and ads</a:t>
            </a:r>
          </a:p>
          <a:p>
            <a:pPr lvl="2" eaLnBrk="1" hangingPunct="1">
              <a:buClr>
                <a:srgbClr val="003865"/>
              </a:buClr>
              <a:buFont typeface="Arial" pitchFamily="34" charset="0"/>
              <a:buChar char="•"/>
              <a:defRPr/>
            </a:pPr>
            <a:r>
              <a:rPr lang="en-US" altLang="en-US" dirty="0" smtClean="0">
                <a:latin typeface="Calibri" pitchFamily="34" charset="0"/>
                <a:cs typeface="Calibri" pitchFamily="34" charset="0"/>
              </a:rPr>
              <a:t>Required graphic health warnings on cigarettes (overturned by the courts)</a:t>
            </a:r>
          </a:p>
          <a:p>
            <a:pPr lvl="2" eaLnBrk="1" hangingPunct="1">
              <a:buClr>
                <a:srgbClr val="003865"/>
              </a:buClr>
              <a:buFont typeface="Arial" pitchFamily="34" charset="0"/>
              <a:buChar char="•"/>
              <a:defRPr/>
            </a:pPr>
            <a:r>
              <a:rPr lang="en-US" altLang="en-US" dirty="0" smtClean="0">
                <a:latin typeface="Calibri" pitchFamily="34" charset="0"/>
                <a:cs typeface="Calibri" pitchFamily="34" charset="0"/>
              </a:rPr>
              <a:t> Ongoing monitoring of online websites for violation of Federal tobacco promotion and advertising restrictions such as marketing or selling flavored cigarettes, having modified risk claims, or selling to a minor.</a:t>
            </a:r>
          </a:p>
          <a:p>
            <a:pPr lvl="2" eaLnBrk="1" hangingPunct="1">
              <a:buClr>
                <a:srgbClr val="003865"/>
              </a:buClr>
              <a:buFont typeface="Arial" pitchFamily="34" charset="0"/>
              <a:buChar char="•"/>
              <a:defRPr/>
            </a:pPr>
            <a:r>
              <a:rPr lang="en-US" altLang="en-US" dirty="0" smtClean="0">
                <a:latin typeface="Calibri" pitchFamily="34" charset="0"/>
                <a:cs typeface="Calibri" pitchFamily="34" charset="0"/>
              </a:rPr>
              <a:t>Conducted over 356,000 retailer inspections covering 54 states </a:t>
            </a:r>
            <a:br>
              <a:rPr lang="en-US" altLang="en-US" dirty="0" smtClean="0">
                <a:latin typeface="Calibri" pitchFamily="34" charset="0"/>
                <a:cs typeface="Calibri" pitchFamily="34" charset="0"/>
              </a:rPr>
            </a:br>
            <a:r>
              <a:rPr lang="en-US" altLang="en-US" dirty="0" smtClean="0">
                <a:latin typeface="Calibri" pitchFamily="34" charset="0"/>
                <a:cs typeface="Calibri" pitchFamily="34" charset="0"/>
              </a:rPr>
              <a:t>and territories </a:t>
            </a:r>
          </a:p>
          <a:p>
            <a:pPr lvl="2" eaLnBrk="1" hangingPunct="1">
              <a:buClr>
                <a:srgbClr val="003865"/>
              </a:buClr>
              <a:buFont typeface="Arial" pitchFamily="34" charset="0"/>
              <a:buChar char="•"/>
              <a:defRPr/>
            </a:pPr>
            <a:r>
              <a:rPr lang="en-US" altLang="en-US" dirty="0" smtClean="0">
                <a:latin typeface="Calibri" pitchFamily="34" charset="0"/>
                <a:cs typeface="Calibri" pitchFamily="34" charset="0"/>
              </a:rPr>
              <a:t>Issued more than 20,300 warning letters for violations</a:t>
            </a:r>
          </a:p>
          <a:p>
            <a:pPr lvl="2" eaLnBrk="1" hangingPunct="1">
              <a:buClr>
                <a:srgbClr val="003865"/>
              </a:buClr>
              <a:buFont typeface="Arial" pitchFamily="34" charset="0"/>
              <a:buChar char="•"/>
              <a:defRPr/>
            </a:pPr>
            <a:r>
              <a:rPr lang="en-US" altLang="en-US" dirty="0" smtClean="0">
                <a:latin typeface="Calibri" pitchFamily="34" charset="0"/>
                <a:cs typeface="Calibri" pitchFamily="34" charset="0"/>
              </a:rPr>
              <a:t>Issued more than 2,100 civil money penalties for violations</a:t>
            </a:r>
          </a:p>
          <a:p>
            <a:pPr lvl="2" eaLnBrk="1" hangingPunct="1">
              <a:buClr>
                <a:srgbClr val="003865"/>
              </a:buClr>
              <a:buFont typeface="Arial" pitchFamily="34" charset="0"/>
              <a:buChar char="•"/>
              <a:defRPr/>
            </a:pPr>
            <a:r>
              <a:rPr lang="en-US" altLang="en-US" dirty="0" smtClean="0">
                <a:latin typeface="Calibri" pitchFamily="34" charset="0"/>
                <a:cs typeface="Calibri" pitchFamily="34" charset="0"/>
              </a:rPr>
              <a:t>Educated at risk teens on the dangers of smoking (the “Real Cost” campaign)</a:t>
            </a:r>
          </a:p>
          <a:p>
            <a:pPr lvl="2" eaLnBrk="1" hangingPunct="1">
              <a:buClr>
                <a:srgbClr val="003865"/>
              </a:buClr>
              <a:buFont typeface="Arial" pitchFamily="34" charset="0"/>
              <a:buChar char="•"/>
              <a:defRPr/>
            </a:pPr>
            <a:endParaRPr lang="en-US" altLang="en-US" dirty="0" smtClean="0">
              <a:latin typeface="Calibri" pitchFamily="34" charset="0"/>
              <a:cs typeface="Calibri" pitchFamily="34" charset="0"/>
            </a:endParaRPr>
          </a:p>
          <a:p>
            <a:pPr lvl="2" eaLnBrk="1" hangingPunct="1">
              <a:buClr>
                <a:srgbClr val="003865"/>
              </a:buClr>
              <a:buFont typeface="Arial" pitchFamily="34" charset="0"/>
              <a:buChar char="•"/>
              <a:defRPr/>
            </a:pPr>
            <a:endParaRPr lang="en-US" altLang="en-US" dirty="0" smtClean="0">
              <a:latin typeface="Calibri" pitchFamily="34" charset="0"/>
              <a:cs typeface="Calibri" pitchFamily="34" charset="0"/>
            </a:endParaRPr>
          </a:p>
          <a:p>
            <a:pPr lvl="2" eaLnBrk="1" hangingPunct="1">
              <a:buClr>
                <a:srgbClr val="003865"/>
              </a:buClr>
              <a:buFont typeface="Arial" pitchFamily="34" charset="0"/>
              <a:buChar char="•"/>
              <a:defRPr/>
            </a:pPr>
            <a:endParaRPr lang="en-US" altLang="en-US" dirty="0" smtClean="0">
              <a:latin typeface="Calibri" pitchFamily="34" charset="0"/>
              <a:cs typeface="Calibri" pitchFamily="34" charset="0"/>
            </a:endParaRPr>
          </a:p>
          <a:p>
            <a:pPr lvl="2" eaLnBrk="1" hangingPunct="1">
              <a:buClr>
                <a:srgbClr val="003865"/>
              </a:buClr>
              <a:buFont typeface="Arial" pitchFamily="34" charset="0"/>
              <a:buChar char="•"/>
              <a:defRPr/>
            </a:pPr>
            <a:endParaRPr lang="en-US" altLang="en-US" dirty="0" smtClean="0">
              <a:latin typeface="Calibri" pitchFamily="34" charset="0"/>
              <a:cs typeface="Calibri" pitchFamily="34" charset="0"/>
            </a:endParaRPr>
          </a:p>
        </p:txBody>
      </p:sp>
      <p:sp>
        <p:nvSpPr>
          <p:cNvPr id="4" name="Title 3"/>
          <p:cNvSpPr>
            <a:spLocks noGrp="1"/>
          </p:cNvSpPr>
          <p:nvPr>
            <p:ph type="title"/>
          </p:nvPr>
        </p:nvSpPr>
        <p:spPr>
          <a:xfrm>
            <a:off x="220663" y="228600"/>
            <a:ext cx="8694737" cy="987425"/>
          </a:xfrm>
        </p:spPr>
        <p:txBody>
          <a:bodyPr/>
          <a:lstStyle/>
          <a:p>
            <a:pPr eaLnBrk="1" fontAlgn="auto" hangingPunct="1">
              <a:spcAft>
                <a:spcPts val="0"/>
              </a:spcAft>
              <a:defRPr/>
            </a:pPr>
            <a:r>
              <a:rPr lang="en-US" altLang="ja-JP" dirty="0" smtClean="0"/>
              <a:t>FDA’s Public </a:t>
            </a:r>
            <a:r>
              <a:rPr lang="en-US" altLang="ja-JP" dirty="0"/>
              <a:t>Health </a:t>
            </a:r>
            <a:r>
              <a:rPr lang="en-US" altLang="ja-JP" dirty="0" smtClean="0"/>
              <a:t>ACTIONS to date </a:t>
            </a:r>
            <a:endParaRPr lang="en-US" dirty="0"/>
          </a:p>
        </p:txBody>
      </p:sp>
      <p:sp>
        <p:nvSpPr>
          <p:cNvPr id="3" name="Slide Number Placeholder 2"/>
          <p:cNvSpPr>
            <a:spLocks noGrp="1"/>
          </p:cNvSpPr>
          <p:nvPr>
            <p:ph type="sldNum" sz="quarter" idx="19"/>
          </p:nvPr>
        </p:nvSpPr>
        <p:spPr/>
        <p:txBody>
          <a:bodyPr/>
          <a:lstStyle/>
          <a:p>
            <a:pPr>
              <a:defRPr/>
            </a:pPr>
            <a:fld id="{E702A981-1D62-4276-BEA6-27396850FB78}" type="slidenum">
              <a:rPr lang="en-US"/>
              <a:pPr>
                <a:defRPr/>
              </a:pPr>
              <a:t>90</a:t>
            </a:fld>
            <a:endParaRPr lang="en-US" dirty="0"/>
          </a:p>
        </p:txBody>
      </p:sp>
    </p:spTree>
    <p:extLst>
      <p:ext uri="{BB962C8B-B14F-4D97-AF65-F5344CB8AC3E}">
        <p14:creationId xmlns:p14="http://schemas.microsoft.com/office/powerpoint/2010/main" val="9679465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600200" y="1752603"/>
            <a:ext cx="2057400" cy="3477875"/>
          </a:xfrm>
          <a:prstGeom prst="rect">
            <a:avLst/>
          </a:prstGeom>
        </p:spPr>
        <p:txBody>
          <a:bodyPr wrap="square">
            <a:spAutoFit/>
          </a:bodyPr>
          <a:lstStyle/>
          <a:p>
            <a:r>
              <a:rPr lang="en-US" sz="2200" b="1" i="1" dirty="0">
                <a:solidFill>
                  <a:prstClr val="black"/>
                </a:solidFill>
                <a:latin typeface="Calibri"/>
                <a:cs typeface="Calibri"/>
              </a:rPr>
              <a:t>A library of stories highlighting ways organizations across the country are implementing Healthy People 2020</a:t>
            </a:r>
          </a:p>
        </p:txBody>
      </p:sp>
      <p:pic>
        <p:nvPicPr>
          <p:cNvPr id="1026" name="Picture 2" descr="Pins on map of U.S. indicating where stories are located." title="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1" y="1500142"/>
            <a:ext cx="3810000" cy="4214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4"/>
          <p:cNvSpPr txBox="1">
            <a:spLocks/>
          </p:cNvSpPr>
          <p:nvPr/>
        </p:nvSpPr>
        <p:spPr bwMode="auto">
          <a:xfrm>
            <a:off x="-3175" y="5988663"/>
            <a:ext cx="9147175" cy="830997"/>
          </a:xfrm>
          <a:prstGeom prst="rect">
            <a:avLst/>
          </a:prstGeom>
          <a:solidFill>
            <a:srgbClr val="FFCC00"/>
          </a:solid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gn="ctr" eaLnBrk="0" hangingPunct="0">
              <a:defRPr/>
            </a:pPr>
            <a:r>
              <a:rPr lang="en-US" sz="2800" b="1" dirty="0">
                <a:solidFill>
                  <a:srgbClr val="FFFFFF"/>
                </a:solidFill>
                <a:latin typeface="Calibri" pitchFamily="34" charset="0"/>
                <a:cs typeface="Calibri" pitchFamily="34" charset="0"/>
              </a:rPr>
              <a:t>Healthy People in Action </a:t>
            </a:r>
            <a:endParaRPr lang="en-US" sz="2800" b="1" dirty="0" smtClean="0">
              <a:solidFill>
                <a:srgbClr val="FFFFFF"/>
              </a:solidFill>
              <a:latin typeface="Calibri" pitchFamily="34" charset="0"/>
              <a:cs typeface="Calibri" pitchFamily="34" charset="0"/>
            </a:endParaRPr>
          </a:p>
          <a:p>
            <a:pPr algn="ctr" eaLnBrk="0" hangingPunct="0">
              <a:defRPr/>
            </a:pPr>
            <a:r>
              <a:rPr lang="en-US" sz="2000" dirty="0" smtClean="0">
                <a:solidFill>
                  <a:srgbClr val="000000"/>
                </a:solidFill>
                <a:latin typeface="Calibri" pitchFamily="34" charset="0"/>
                <a:hlinkClick r:id="rId4"/>
              </a:rPr>
              <a:t>http</a:t>
            </a:r>
            <a:r>
              <a:rPr lang="en-US" sz="2000" dirty="0">
                <a:solidFill>
                  <a:srgbClr val="000000"/>
                </a:solidFill>
                <a:latin typeface="Calibri" pitchFamily="34" charset="0"/>
                <a:hlinkClick r:id="rId4"/>
              </a:rPr>
              <a:t>://www.healthypeople.gov/2020/healthy-people-in-action/Stories-from-the-Field</a:t>
            </a:r>
          </a:p>
        </p:txBody>
      </p:sp>
      <p:sp>
        <p:nvSpPr>
          <p:cNvPr id="36866" name="Rectangle 2"/>
          <p:cNvSpPr>
            <a:spLocks noGrp="1" noChangeArrowheads="1"/>
          </p:cNvSpPr>
          <p:nvPr>
            <p:ph type="title"/>
          </p:nvPr>
        </p:nvSpPr>
        <p:spPr>
          <a:xfrm>
            <a:off x="1371600" y="0"/>
            <a:ext cx="7772400" cy="1371600"/>
          </a:xfrm>
        </p:spPr>
        <p:txBody>
          <a:bodyPr anchor="ctr"/>
          <a:lstStyle/>
          <a:p>
            <a:pPr eaLnBrk="1" hangingPunct="1">
              <a:defRPr/>
            </a:pPr>
            <a:r>
              <a:rPr lang="en-US" dirty="0" smtClean="0"/>
              <a:t>Healthy People 2020 </a:t>
            </a:r>
            <a:br>
              <a:rPr lang="en-US" dirty="0" smtClean="0"/>
            </a:br>
            <a:r>
              <a:rPr lang="en-US" dirty="0" smtClean="0"/>
              <a:t>Stories from the Field</a:t>
            </a:r>
          </a:p>
        </p:txBody>
      </p:sp>
    </p:spTree>
    <p:extLst>
      <p:ext uri="{BB962C8B-B14F-4D97-AF65-F5344CB8AC3E}">
        <p14:creationId xmlns:p14="http://schemas.microsoft.com/office/powerpoint/2010/main" val="189625189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type="body" idx="1"/>
          </p:nvPr>
        </p:nvSpPr>
        <p:spPr>
          <a:xfrm>
            <a:off x="1524000" y="1444625"/>
            <a:ext cx="7467600" cy="4879975"/>
          </a:xfrm>
        </p:spPr>
        <p:txBody>
          <a:bodyPr/>
          <a:lstStyle/>
          <a:p>
            <a:pPr marL="0" indent="0" algn="ctr" eaLnBrk="1" hangingPunct="1">
              <a:spcBef>
                <a:spcPts val="0"/>
              </a:spcBef>
              <a:buFont typeface="Arial" charset="0"/>
              <a:buNone/>
              <a:defRPr/>
            </a:pPr>
            <a:endParaRPr lang="en-US" b="1" cap="small" dirty="0" smtClean="0">
              <a:ea typeface="ＭＳ Ｐゴシック"/>
              <a:cs typeface="Arial" charset="0"/>
            </a:endParaRPr>
          </a:p>
          <a:p>
            <a:pPr marL="0" indent="0" algn="ctr" eaLnBrk="1" hangingPunct="1">
              <a:spcBef>
                <a:spcPts val="0"/>
              </a:spcBef>
              <a:buFont typeface="Arial" charset="0"/>
              <a:buNone/>
              <a:defRPr/>
            </a:pPr>
            <a:endParaRPr lang="en-US" b="1" cap="small" dirty="0" smtClean="0">
              <a:ea typeface="ＭＳ Ｐゴシック"/>
              <a:cs typeface="Arial" charset="0"/>
            </a:endParaRP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Web</a:t>
            </a:r>
            <a:r>
              <a:rPr lang="en-US" dirty="0" smtClean="0">
                <a:ea typeface="ＭＳ Ｐゴシック"/>
              </a:rPr>
              <a:t>	      healthypeople.gov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Email</a:t>
            </a:r>
            <a:r>
              <a:rPr lang="en-US" dirty="0" smtClean="0">
                <a:ea typeface="ＭＳ Ｐゴシック"/>
              </a:rPr>
              <a:t>	      hp2020@hhs.gov</a:t>
            </a:r>
          </a:p>
          <a:p>
            <a:pPr eaLnBrk="1" hangingPunct="1">
              <a:spcBef>
                <a:spcPts val="3000"/>
              </a:spcBef>
              <a:buFont typeface="Arial" charset="0"/>
              <a:buNone/>
              <a:defRPr/>
            </a:pPr>
            <a:r>
              <a:rPr lang="en-US" dirty="0" smtClean="0">
                <a:ea typeface="ＭＳ Ｐゴシック"/>
              </a:rPr>
              <a:t>			</a:t>
            </a:r>
            <a:r>
              <a:rPr lang="en-US" cap="small" dirty="0" smtClean="0">
                <a:ea typeface="ＭＳ Ｐゴシック"/>
              </a:rPr>
              <a:t>Twitter      </a:t>
            </a:r>
            <a:r>
              <a:rPr lang="en-US" dirty="0" smtClean="0">
                <a:ea typeface="ＭＳ Ｐゴシック"/>
              </a:rPr>
              <a:t>@gohealthypeople</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LinkedIn</a:t>
            </a:r>
            <a:r>
              <a:rPr lang="en-US" dirty="0" smtClean="0">
                <a:ea typeface="ＭＳ Ｐゴシック"/>
              </a:rPr>
              <a:t>     Healthy People 2020</a:t>
            </a:r>
          </a:p>
          <a:p>
            <a:pPr eaLnBrk="1" hangingPunct="1">
              <a:spcBef>
                <a:spcPts val="3000"/>
              </a:spcBef>
              <a:buFont typeface="Arial" pitchFamily="34" charset="0"/>
              <a:buNone/>
              <a:defRPr/>
            </a:pPr>
            <a:r>
              <a:rPr lang="en-US" dirty="0" smtClean="0">
                <a:ea typeface="ＭＳ Ｐゴシック"/>
              </a:rPr>
              <a:t>			</a:t>
            </a:r>
            <a:r>
              <a:rPr lang="en-US" cap="small" dirty="0" smtClean="0">
                <a:ea typeface="ＭＳ Ｐゴシック"/>
              </a:rPr>
              <a:t>YouTube</a:t>
            </a:r>
            <a:r>
              <a:rPr lang="en-US" dirty="0" smtClean="0">
                <a:ea typeface="ＭＳ Ｐゴシック"/>
              </a:rPr>
              <a:t>    ODPHP (search “healthy people”)</a:t>
            </a:r>
          </a:p>
        </p:txBody>
      </p:sp>
      <p:sp>
        <p:nvSpPr>
          <p:cNvPr id="18" name="Content Placeholder 2"/>
          <p:cNvSpPr txBox="1">
            <a:spLocks/>
          </p:cNvSpPr>
          <p:nvPr/>
        </p:nvSpPr>
        <p:spPr bwMode="auto">
          <a:xfrm>
            <a:off x="1371600" y="1752600"/>
            <a:ext cx="7772400" cy="838200"/>
          </a:xfrm>
          <a:prstGeom prst="rect">
            <a:avLst/>
          </a:prstGeom>
          <a:noFill/>
          <a:ln w="9525">
            <a:noFill/>
            <a:miter lim="800000"/>
            <a:headEnd/>
            <a:tailEnd/>
          </a:ln>
        </p:spPr>
        <p:txBody>
          <a:bodyPr/>
          <a:lstStyle/>
          <a:p>
            <a:pPr algn="ctr">
              <a:buClr>
                <a:srgbClr val="97233F"/>
              </a:buClr>
              <a:buFont typeface="Arial" charset="0"/>
              <a:buNone/>
              <a:defRPr/>
            </a:pPr>
            <a:r>
              <a:rPr lang="en-US" sz="2800" b="1" kern="0" cap="small" dirty="0">
                <a:solidFill>
                  <a:srgbClr val="000000"/>
                </a:solidFill>
                <a:latin typeface="Calibri" pitchFamily="34" charset="0"/>
                <a:ea typeface="ＭＳ Ｐゴシック" pitchFamily="84" charset="-128"/>
                <a:cs typeface="Arial" charset="0"/>
              </a:rPr>
              <a:t>Join the Healthy People Listserv &amp; Consortium</a:t>
            </a:r>
            <a:endParaRPr lang="en-US" sz="2800" kern="0" dirty="0">
              <a:solidFill>
                <a:srgbClr val="000000"/>
              </a:solidFill>
              <a:latin typeface="Calibri" pitchFamily="34" charset="0"/>
              <a:ea typeface="ＭＳ Ｐゴシック" pitchFamily="84" charset="-128"/>
              <a:cs typeface="Arial" pitchFamily="34" charset="0"/>
            </a:endParaRPr>
          </a:p>
        </p:txBody>
      </p:sp>
      <p:pic>
        <p:nvPicPr>
          <p:cNvPr id="15371" name="Picture 3" descr="Web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438400"/>
            <a:ext cx="6302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2" descr="Email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3200400"/>
            <a:ext cx="6096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Twitter logo"/>
          <p:cNvPicPr>
            <a:picLocks noChangeAspect="1" noChangeArrowheads="1"/>
          </p:cNvPicPr>
          <p:nvPr/>
        </p:nvPicPr>
        <p:blipFill>
          <a:blip r:embed="rId5" cstate="print"/>
          <a:srcRect/>
          <a:stretch>
            <a:fillRect/>
          </a:stretch>
        </p:blipFill>
        <p:spPr bwMode="auto">
          <a:xfrm>
            <a:off x="2590800" y="3962400"/>
            <a:ext cx="671513" cy="654404"/>
          </a:xfrm>
          <a:prstGeom prst="rect">
            <a:avLst/>
          </a:prstGeom>
          <a:noFill/>
          <a:ln w="9525">
            <a:noFill/>
            <a:miter lim="800000"/>
            <a:headEnd/>
            <a:tailEnd/>
          </a:ln>
        </p:spPr>
      </p:pic>
      <p:pic>
        <p:nvPicPr>
          <p:cNvPr id="2050" name="Picture 2" descr="LinkedIn logo and YouTube logo"/>
          <p:cNvPicPr>
            <a:picLocks noChangeAspect="1" noChangeArrowheads="1"/>
          </p:cNvPicPr>
          <p:nvPr/>
        </p:nvPicPr>
        <p:blipFill>
          <a:blip r:embed="rId6" cstate="print"/>
          <a:srcRect/>
          <a:stretch>
            <a:fillRect/>
          </a:stretch>
        </p:blipFill>
        <p:spPr bwMode="auto">
          <a:xfrm>
            <a:off x="2514600" y="4705349"/>
            <a:ext cx="762000" cy="1582615"/>
          </a:xfrm>
          <a:prstGeom prst="rect">
            <a:avLst/>
          </a:prstGeom>
          <a:noFill/>
          <a:ln w="9525">
            <a:noFill/>
            <a:miter lim="800000"/>
            <a:headEnd/>
            <a:tailEnd/>
          </a:ln>
        </p:spPr>
      </p:pic>
      <p:sp>
        <p:nvSpPr>
          <p:cNvPr id="15362" name="Title 1"/>
          <p:cNvSpPr>
            <a:spLocks noGrp="1"/>
          </p:cNvSpPr>
          <p:nvPr>
            <p:ph type="title"/>
          </p:nvPr>
        </p:nvSpPr>
        <p:spPr>
          <a:xfrm>
            <a:off x="1600200" y="152400"/>
            <a:ext cx="7470775" cy="1066800"/>
          </a:xfrm>
        </p:spPr>
        <p:txBody>
          <a:bodyPr/>
          <a:lstStyle/>
          <a:p>
            <a:pPr eaLnBrk="1" hangingPunct="1"/>
            <a:r>
              <a:rPr lang="en-US" dirty="0" smtClean="0">
                <a:ea typeface="ＭＳ Ｐゴシック" pitchFamily="34" charset="-128"/>
              </a:rPr>
              <a:t>Stay Connected</a:t>
            </a:r>
          </a:p>
        </p:txBody>
      </p:sp>
    </p:spTree>
    <p:extLst>
      <p:ext uri="{BB962C8B-B14F-4D97-AF65-F5344CB8AC3E}">
        <p14:creationId xmlns:p14="http://schemas.microsoft.com/office/powerpoint/2010/main" val="130314025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7546975" cy="609600"/>
          </a:xfrm>
        </p:spPr>
        <p:txBody>
          <a:bodyPr/>
          <a:lstStyle/>
          <a:p>
            <a:r>
              <a:rPr lang="en-US" dirty="0" smtClean="0">
                <a:cs typeface="Arial" pitchFamily="34" charset="0"/>
              </a:rPr>
              <a:t>LHI </a:t>
            </a:r>
            <a:r>
              <a:rPr lang="en-US" dirty="0" err="1" smtClean="0">
                <a:cs typeface="Arial" pitchFamily="34" charset="0"/>
              </a:rPr>
              <a:t>Infographic</a:t>
            </a:r>
            <a:r>
              <a:rPr lang="en-US" dirty="0" smtClean="0">
                <a:cs typeface="Arial" pitchFamily="34" charset="0"/>
              </a:rPr>
              <a:t> gallery </a:t>
            </a:r>
            <a:r>
              <a:rPr lang="en-US" dirty="0">
                <a:cs typeface="Arial" pitchFamily="34" charset="0"/>
              </a:rPr>
              <a:t/>
            </a:r>
            <a:br>
              <a:rPr lang="en-US" dirty="0">
                <a:cs typeface="Arial" pitchFamily="34" charset="0"/>
              </a:rPr>
            </a:br>
            <a:endParaRPr lang="en-US" dirty="0"/>
          </a:p>
        </p:txBody>
      </p:sp>
      <p:pic>
        <p:nvPicPr>
          <p:cNvPr id="1026" name="Picture 2" descr="Healthy People 2020 LHI Info Graphic Page " title="Screen sho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11" y="29908"/>
            <a:ext cx="9212411" cy="619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6172200"/>
            <a:ext cx="9144000" cy="6858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800" u="sng" dirty="0" smtClean="0">
              <a:solidFill>
                <a:srgbClr val="FFFFFF"/>
              </a:solidFill>
              <a:latin typeface="Calibri" panose="020F0502020204030204" pitchFamily="34" charset="0"/>
            </a:endParaRPr>
          </a:p>
          <a:p>
            <a:pPr algn="ctr"/>
            <a:r>
              <a:rPr lang="en-US" u="sng" dirty="0" smtClean="0">
                <a:solidFill>
                  <a:srgbClr val="FFFFFF"/>
                </a:solidFill>
                <a:latin typeface="Calibri" panose="020F0502020204030204" pitchFamily="34" charset="0"/>
              </a:rPr>
              <a:t>www.healthypeople.gov/2020/leading-health-indicators/LHI-Infographic-Gallery</a:t>
            </a:r>
            <a:endParaRPr lang="en-US" dirty="0">
              <a:solidFill>
                <a:srgbClr val="FFFFFF"/>
              </a:solidFill>
              <a:latin typeface="Calibri" panose="020F0502020204030204" pitchFamily="34" charset="0"/>
            </a:endParaRPr>
          </a:p>
        </p:txBody>
      </p:sp>
    </p:spTree>
    <p:extLst>
      <p:ext uri="{BB962C8B-B14F-4D97-AF65-F5344CB8AC3E}">
        <p14:creationId xmlns:p14="http://schemas.microsoft.com/office/powerpoint/2010/main" val="1132178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143000" y="1600200"/>
            <a:ext cx="4572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a:spcBef>
                <a:spcPts val="1200"/>
              </a:spcBef>
              <a:buClr>
                <a:srgbClr val="97233F"/>
              </a:buClr>
              <a:defRPr/>
            </a:pPr>
            <a:endParaRPr lang="en-US" sz="500" b="1" i="1" dirty="0" smtClean="0">
              <a:solidFill>
                <a:srgbClr val="000000"/>
              </a:solidFill>
              <a:latin typeface="Calibri"/>
              <a:cs typeface="Calibri"/>
            </a:endParaRPr>
          </a:p>
          <a:p>
            <a:pPr marL="346075" lvl="1" algn="ctr">
              <a:buClr>
                <a:srgbClr val="97233F"/>
              </a:buClr>
              <a:defRPr/>
            </a:pPr>
            <a:r>
              <a:rPr lang="en-US" kern="0" dirty="0">
                <a:solidFill>
                  <a:srgbClr val="000000"/>
                </a:solidFill>
                <a:latin typeface="Calibri"/>
                <a:ea typeface="ＭＳ Ｐゴシック" pitchFamily="84" charset="-128"/>
                <a:cs typeface="Calibri"/>
              </a:rPr>
              <a:t>Please join us as we review select </a:t>
            </a:r>
          </a:p>
          <a:p>
            <a:pPr marL="346075" lvl="1" algn="ctr">
              <a:buClr>
                <a:srgbClr val="97233F"/>
              </a:buClr>
              <a:defRPr/>
            </a:pPr>
            <a:r>
              <a:rPr lang="en-US" kern="0" dirty="0">
                <a:solidFill>
                  <a:srgbClr val="000000"/>
                </a:solidFill>
                <a:latin typeface="Calibri"/>
                <a:ea typeface="ＭＳ Ｐゴシック" pitchFamily="84" charset="-128"/>
                <a:cs typeface="Calibri"/>
              </a:rPr>
              <a:t>Healthy People 2020 objectives in the </a:t>
            </a:r>
            <a:r>
              <a:rPr lang="en-US" b="1" kern="0" dirty="0">
                <a:solidFill>
                  <a:srgbClr val="000000"/>
                </a:solidFill>
                <a:latin typeface="Calibri"/>
                <a:ea typeface="ＭＳ Ｐゴシック" pitchFamily="84" charset="-128"/>
                <a:cs typeface="Calibri"/>
              </a:rPr>
              <a:t>Social Determinants of Health </a:t>
            </a:r>
            <a:r>
              <a:rPr lang="en-US" kern="0" dirty="0" smtClean="0">
                <a:solidFill>
                  <a:srgbClr val="000000"/>
                </a:solidFill>
                <a:latin typeface="Calibri"/>
                <a:ea typeface="ＭＳ Ｐゴシック" pitchFamily="84" charset="-128"/>
                <a:cs typeface="Calibri"/>
              </a:rPr>
              <a:t>and </a:t>
            </a:r>
            <a:r>
              <a:rPr lang="en-US" b="1" kern="0" dirty="0" smtClean="0">
                <a:solidFill>
                  <a:srgbClr val="000000"/>
                </a:solidFill>
                <a:latin typeface="Calibri"/>
                <a:ea typeface="ＭＳ Ｐゴシック" pitchFamily="84" charset="-128"/>
                <a:cs typeface="Calibri"/>
              </a:rPr>
              <a:t>Lesbian</a:t>
            </a:r>
            <a:r>
              <a:rPr lang="en-US" b="1" kern="0" dirty="0">
                <a:solidFill>
                  <a:srgbClr val="000000"/>
                </a:solidFill>
                <a:latin typeface="Calibri"/>
                <a:ea typeface="ＭＳ Ｐゴシック" pitchFamily="84" charset="-128"/>
                <a:cs typeface="Calibri"/>
              </a:rPr>
              <a:t>, Gay, Bisexual and Transgender Health </a:t>
            </a:r>
            <a:r>
              <a:rPr lang="en-US" kern="0" dirty="0" smtClean="0">
                <a:solidFill>
                  <a:srgbClr val="000000"/>
                </a:solidFill>
                <a:latin typeface="Calibri"/>
                <a:ea typeface="ＭＳ Ｐゴシック" pitchFamily="84" charset="-128"/>
                <a:cs typeface="Calibri"/>
              </a:rPr>
              <a:t>topic </a:t>
            </a:r>
            <a:r>
              <a:rPr lang="en-US" kern="0" dirty="0">
                <a:solidFill>
                  <a:srgbClr val="000000"/>
                </a:solidFill>
                <a:latin typeface="Calibri"/>
                <a:ea typeface="ＭＳ Ｐゴシック" pitchFamily="84" charset="-128"/>
                <a:cs typeface="Calibri"/>
              </a:rPr>
              <a:t>areas.  </a:t>
            </a:r>
          </a:p>
          <a:p>
            <a:pPr marL="346075" lvl="1" algn="ctr">
              <a:buClr>
                <a:srgbClr val="97233F"/>
              </a:buClr>
              <a:defRPr/>
            </a:pPr>
            <a:endParaRPr lang="en-US" b="1" kern="0" dirty="0" smtClean="0">
              <a:solidFill>
                <a:srgbClr val="000000"/>
              </a:solidFill>
              <a:latin typeface="Calibri"/>
              <a:ea typeface="ＭＳ Ｐゴシック" pitchFamily="84" charset="-128"/>
              <a:cs typeface="Arial" pitchFamily="34" charset="0"/>
            </a:endParaRPr>
          </a:p>
          <a:p>
            <a:pPr marL="346075" lvl="1" algn="ctr">
              <a:buClr>
                <a:srgbClr val="97233F"/>
              </a:buClr>
              <a:defRPr/>
            </a:pPr>
            <a:r>
              <a:rPr lang="en-US" sz="2800" b="1" kern="0" dirty="0" smtClean="0">
                <a:solidFill>
                  <a:srgbClr val="000000"/>
                </a:solidFill>
                <a:latin typeface="Calibri" pitchFamily="34" charset="0"/>
                <a:ea typeface="ＭＳ Ｐゴシック" pitchFamily="84" charset="-128"/>
                <a:cs typeface="Arial" pitchFamily="34" charset="0"/>
              </a:rPr>
              <a:t>February 2015</a:t>
            </a:r>
          </a:p>
          <a:p>
            <a:pPr algn="ctr">
              <a:spcBef>
                <a:spcPts val="1200"/>
              </a:spcBef>
              <a:buClr>
                <a:srgbClr val="97233F"/>
              </a:buClr>
              <a:defRPr/>
            </a:pPr>
            <a:endParaRPr lang="en-US" kern="0" dirty="0" smtClean="0">
              <a:solidFill>
                <a:srgbClr val="000000"/>
              </a:solidFill>
              <a:latin typeface="Calibri" pitchFamily="34" charset="0"/>
              <a:ea typeface="ＭＳ Ｐゴシック" pitchFamily="84" charset="-128"/>
              <a:cs typeface="Arial" pitchFamily="34" charset="0"/>
            </a:endParaRPr>
          </a:p>
          <a:p>
            <a:pPr marL="346075" lvl="1" algn="ctr">
              <a:buClr>
                <a:srgbClr val="97233F"/>
              </a:buClr>
              <a:defRPr/>
            </a:pPr>
            <a:r>
              <a:rPr lang="en-US" sz="1400" kern="0" dirty="0" smtClean="0">
                <a:solidFill>
                  <a:srgbClr val="000000"/>
                </a:solidFill>
                <a:latin typeface="Calibri"/>
                <a:ea typeface="ＭＳ Ｐゴシック" pitchFamily="84" charset="-128"/>
                <a:cs typeface="Calibri"/>
              </a:rPr>
              <a:t> </a:t>
            </a:r>
            <a:r>
              <a:rPr lang="en-US" kern="0" dirty="0" smtClean="0">
                <a:solidFill>
                  <a:srgbClr val="000000"/>
                </a:solidFill>
                <a:latin typeface="Calibri"/>
                <a:ea typeface="ＭＳ Ｐゴシック" pitchFamily="84" charset="-128"/>
                <a:cs typeface="Calibri"/>
              </a:rPr>
              <a:t>Hear from a community-based organization that is                                        working to improve outcomes in the community.</a:t>
            </a:r>
          </a:p>
          <a:p>
            <a:pPr lvl="1" indent="-228600" algn="ctr">
              <a:spcBef>
                <a:spcPts val="1200"/>
              </a:spcBef>
              <a:buClr>
                <a:srgbClr val="97233F"/>
              </a:buClr>
              <a:defRPr/>
            </a:pPr>
            <a:endParaRPr lang="en-US" sz="400" kern="0" dirty="0">
              <a:solidFill>
                <a:srgbClr val="000000"/>
              </a:solidFill>
              <a:latin typeface="Calibri"/>
              <a:ea typeface="ＭＳ Ｐゴシック" pitchFamily="84" charset="-128"/>
              <a:cs typeface="Calibri"/>
            </a:endParaRPr>
          </a:p>
          <a:p>
            <a:pPr lvl="1" indent="-228600" algn="ctr">
              <a:spcBef>
                <a:spcPts val="1200"/>
              </a:spcBef>
              <a:buClr>
                <a:srgbClr val="97233F"/>
              </a:buClr>
              <a:defRPr/>
            </a:pPr>
            <a:r>
              <a:rPr lang="en-US" sz="1400" b="1" i="1" kern="0" dirty="0">
                <a:solidFill>
                  <a:srgbClr val="000000"/>
                </a:solidFill>
                <a:latin typeface="Calibri"/>
                <a:ea typeface="ＭＳ Ｐゴシック" pitchFamily="84" charset="-128"/>
                <a:cs typeface="Calibri"/>
              </a:rPr>
              <a:t>To register, visit: </a:t>
            </a:r>
            <a:br>
              <a:rPr lang="en-US" sz="1400" b="1" i="1" kern="0" dirty="0">
                <a:solidFill>
                  <a:srgbClr val="000000"/>
                </a:solidFill>
                <a:latin typeface="Calibri"/>
                <a:ea typeface="ＭＳ Ｐゴシック" pitchFamily="84" charset="-128"/>
                <a:cs typeface="Calibri"/>
              </a:rPr>
            </a:br>
            <a:r>
              <a:rPr lang="en-US" sz="1400" b="1" i="1" kern="0" dirty="0" smtClean="0">
                <a:solidFill>
                  <a:srgbClr val="000000"/>
                </a:solidFill>
                <a:latin typeface="Calibri"/>
                <a:ea typeface="ＭＳ Ｐゴシック" pitchFamily="84" charset="-128"/>
                <a:cs typeface="Calibri"/>
              </a:rPr>
              <a:t>www.healthypeople.gov</a:t>
            </a:r>
            <a:endParaRPr lang="en-US" sz="1400" kern="0" dirty="0" smtClean="0">
              <a:solidFill>
                <a:srgbClr val="000000"/>
              </a:solidFill>
              <a:latin typeface="Calibri"/>
              <a:ea typeface="ＭＳ Ｐゴシック" pitchFamily="84" charset="-128"/>
              <a:cs typeface="Calibri"/>
            </a:endParaRPr>
          </a:p>
          <a:p>
            <a:pPr lvl="1" indent="-228600" algn="ctr">
              <a:spcBef>
                <a:spcPts val="1200"/>
              </a:spcBef>
              <a:buClr>
                <a:srgbClr val="97233F"/>
              </a:buClr>
              <a:defRPr/>
            </a:pPr>
            <a:endParaRPr lang="en-US" sz="1600" kern="0" dirty="0" smtClean="0">
              <a:solidFill>
                <a:srgbClr val="000000"/>
              </a:solidFill>
              <a:latin typeface="Calibri"/>
              <a:ea typeface="ＭＳ Ｐゴシック" pitchFamily="84" charset="-128"/>
              <a:cs typeface="Calibri"/>
            </a:endParaRPr>
          </a:p>
          <a:p>
            <a:pPr lvl="1" indent="-228600" algn="ctr">
              <a:spcBef>
                <a:spcPts val="1200"/>
              </a:spcBef>
              <a:buClr>
                <a:srgbClr val="97233F"/>
              </a:buClr>
              <a:buFont typeface="Wingdings" pitchFamily="2" charset="2"/>
              <a:buChar char="§"/>
              <a:defRPr/>
            </a:pPr>
            <a:endParaRPr lang="en-US" kern="0" dirty="0" smtClean="0">
              <a:solidFill>
                <a:srgbClr val="000000"/>
              </a:solidFill>
              <a:latin typeface="Calibri" pitchFamily="34" charset="0"/>
              <a:ea typeface="ＭＳ Ｐゴシック" pitchFamily="84" charset="-128"/>
              <a:cs typeface="Arial" pitchFamily="34" charset="0"/>
            </a:endParaRPr>
          </a:p>
        </p:txBody>
      </p:sp>
      <p:pic>
        <p:nvPicPr>
          <p:cNvPr id="2050" name="Picture 2" descr="Photos superimposed in a US map collage" title="Image of Healthy People 2020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2038">
            <a:off x="5887418" y="2086578"/>
            <a:ext cx="2796123" cy="1901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Social Determinants of Health 5 domains " title="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3977640"/>
            <a:ext cx="1922529" cy="18135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2"/>
          <p:cNvSpPr>
            <a:spLocks noGrp="1" noChangeArrowheads="1"/>
          </p:cNvSpPr>
          <p:nvPr>
            <p:ph type="title"/>
          </p:nvPr>
        </p:nvSpPr>
        <p:spPr>
          <a:xfrm>
            <a:off x="1447800" y="76200"/>
            <a:ext cx="7772400" cy="1371600"/>
          </a:xfrm>
        </p:spPr>
        <p:txBody>
          <a:bodyPr anchor="ctr"/>
          <a:lstStyle/>
          <a:p>
            <a:pPr eaLnBrk="1" hangingPunct="1">
              <a:defRPr/>
            </a:pPr>
            <a:r>
              <a:rPr lang="en-US" dirty="0" smtClean="0"/>
              <a:t>Healthy People 2020 </a:t>
            </a:r>
            <a:br>
              <a:rPr lang="en-US" dirty="0" smtClean="0"/>
            </a:br>
            <a:r>
              <a:rPr lang="en-US" dirty="0" smtClean="0"/>
              <a:t>Progress Review Webinar </a:t>
            </a:r>
          </a:p>
        </p:txBody>
      </p:sp>
    </p:spTree>
    <p:extLst>
      <p:ext uri="{BB962C8B-B14F-4D97-AF65-F5344CB8AC3E}">
        <p14:creationId xmlns:p14="http://schemas.microsoft.com/office/powerpoint/2010/main" val="36043805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1447800" y="1600200"/>
            <a:ext cx="7543800" cy="5105400"/>
          </a:xfrm>
          <a:prstGeom prst="rect">
            <a:avLst/>
          </a:prstGeom>
          <a:noFill/>
          <a:ln w="9525">
            <a:noFill/>
            <a:miter lim="800000"/>
            <a:headEnd/>
            <a:tailEnd/>
          </a:ln>
        </p:spPr>
        <p:txBody>
          <a:bodyPr numCol="2"/>
          <a:lstStyle/>
          <a:p>
            <a:pPr marL="0" lvl="1" indent="-346075">
              <a:buClr>
                <a:srgbClr val="97233F"/>
              </a:buClr>
              <a:buFont typeface="Arial" pitchFamily="34" charset="0"/>
              <a:buChar char="■"/>
              <a:defRPr/>
            </a:pPr>
            <a:r>
              <a:rPr lang="en-US" sz="1600" dirty="0" smtClean="0">
                <a:solidFill>
                  <a:srgbClr val="000000"/>
                </a:solidFill>
              </a:rPr>
              <a:t>Bill </a:t>
            </a:r>
            <a:r>
              <a:rPr lang="en-US" sz="1600" dirty="0" err="1" smtClean="0">
                <a:solidFill>
                  <a:srgbClr val="000000"/>
                </a:solidFill>
              </a:rPr>
              <a:t>Jirles</a:t>
            </a:r>
            <a:r>
              <a:rPr lang="en-US" sz="1600" dirty="0" smtClean="0">
                <a:solidFill>
                  <a:srgbClr val="000000"/>
                </a:solidFill>
              </a:rPr>
              <a:t> (NIH/NIEHS)</a:t>
            </a: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err="1" smtClean="0">
                <a:solidFill>
                  <a:srgbClr val="000000"/>
                </a:solidFill>
              </a:rPr>
              <a:t>Chinaro</a:t>
            </a:r>
            <a:r>
              <a:rPr lang="en-US" sz="1600" dirty="0" smtClean="0">
                <a:solidFill>
                  <a:srgbClr val="000000"/>
                </a:solidFill>
              </a:rPr>
              <a:t> Kennedy (CDC/NCEH)</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Allison </a:t>
            </a:r>
            <a:r>
              <a:rPr lang="en-US" sz="1600" dirty="0" err="1" smtClean="0">
                <a:solidFill>
                  <a:srgbClr val="000000"/>
                </a:solidFill>
              </a:rPr>
              <a:t>MacNeil</a:t>
            </a:r>
            <a:r>
              <a:rPr lang="en-US" sz="1600" dirty="0" smtClean="0">
                <a:solidFill>
                  <a:srgbClr val="000000"/>
                </a:solidFill>
              </a:rPr>
              <a:t> (CDC/OSH)</a:t>
            </a: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Brandon Kenemer (CDC/OSH)</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Pam Lemos (CDC/OSH)</a:t>
            </a: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Stan </a:t>
            </a:r>
            <a:r>
              <a:rPr lang="en-US" sz="1600" dirty="0">
                <a:solidFill>
                  <a:srgbClr val="000000"/>
                </a:solidFill>
              </a:rPr>
              <a:t>Lehman (CDC/OD)</a:t>
            </a: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Minh Wendt (HHS/OMH)</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Rebecca Hines (CDC/NCHS)</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a:solidFill>
                  <a:srgbClr val="000000"/>
                </a:solidFill>
              </a:rPr>
              <a:t>Leda </a:t>
            </a:r>
            <a:r>
              <a:rPr lang="en-US" sz="1600" dirty="0" smtClean="0">
                <a:solidFill>
                  <a:srgbClr val="000000"/>
                </a:solidFill>
              </a:rPr>
              <a:t>Gurley (CDC/NCHS)</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Jeff </a:t>
            </a:r>
            <a:r>
              <a:rPr lang="en-US" sz="1600" dirty="0" err="1" smtClean="0">
                <a:solidFill>
                  <a:srgbClr val="000000"/>
                </a:solidFill>
              </a:rPr>
              <a:t>Pearcy</a:t>
            </a:r>
            <a:r>
              <a:rPr lang="en-US" sz="1600" dirty="0">
                <a:solidFill>
                  <a:srgbClr val="000000"/>
                </a:solidFill>
              </a:rPr>
              <a:t> (CDC/NCHS)</a:t>
            </a: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Lesley Dobrzynski </a:t>
            </a:r>
            <a:r>
              <a:rPr lang="en-US" sz="1600" smtClean="0">
                <a:solidFill>
                  <a:srgbClr val="000000"/>
                </a:solidFill>
              </a:rPr>
              <a:t>(</a:t>
            </a:r>
            <a:r>
              <a:rPr lang="en-US" sz="1600" smtClean="0">
                <a:solidFill>
                  <a:srgbClr val="000000"/>
                </a:solidFill>
              </a:rPr>
              <a:t>CDC/NCHS) </a:t>
            </a:r>
            <a:endParaRPr lang="en-US" sz="1600" dirty="0" smtClean="0">
              <a:solidFill>
                <a:srgbClr val="000000"/>
              </a:solidFill>
            </a:endParaRP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Yutaka Aoki </a:t>
            </a:r>
            <a:r>
              <a:rPr lang="en-US" sz="1600" dirty="0">
                <a:solidFill>
                  <a:srgbClr val="000000"/>
                </a:solidFill>
              </a:rPr>
              <a:t>(CDC/NCHS)</a:t>
            </a: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Debra Brody (CDC/NCHS)</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Jennifer Parker (CDC/NCHS</a:t>
            </a:r>
            <a:r>
              <a:rPr lang="en-US" sz="1600" dirty="0">
                <a:solidFill>
                  <a:srgbClr val="000000"/>
                </a:solidFill>
              </a:rPr>
              <a:t>)</a:t>
            </a: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Charlotte Schoenborn (CDC/NCHS)</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Carter Blakey (HHS/ODPHP)</a:t>
            </a:r>
            <a:endParaRPr lang="en-US" sz="1600" dirty="0">
              <a:solidFill>
                <a:srgbClr val="000000"/>
              </a:solidFill>
            </a:endParaRP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Emmeline Ochiai (HHS/ODPHP)</a:t>
            </a:r>
          </a:p>
          <a:p>
            <a:pPr marL="0" lvl="1" indent="-346075">
              <a:buClr>
                <a:srgbClr val="97233F"/>
              </a:buClr>
              <a:buFont typeface="Arial" pitchFamily="34" charset="0"/>
              <a:buChar char="■"/>
              <a:defRPr/>
            </a:pPr>
            <a:endParaRPr lang="en-US" sz="1600" dirty="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Theresa Devine (HHS/ODPHP)</a:t>
            </a:r>
            <a:endParaRPr lang="en-US" sz="1600" dirty="0">
              <a:solidFill>
                <a:srgbClr val="000000"/>
              </a:solidFill>
            </a:endParaRPr>
          </a:p>
          <a:p>
            <a:pPr marL="0" lvl="1" indent="-346075">
              <a:buClr>
                <a:srgbClr val="97233F"/>
              </a:buClr>
              <a:buFont typeface="Arial" pitchFamily="34" charset="0"/>
              <a:buChar char="■"/>
              <a:defRPr/>
            </a:pPr>
            <a:endParaRPr lang="en-US" sz="1600" dirty="0" smtClean="0">
              <a:solidFill>
                <a:srgbClr val="000000"/>
              </a:solidFill>
            </a:endParaRPr>
          </a:p>
          <a:p>
            <a:pPr marL="0" lvl="1" indent="-346075">
              <a:buClr>
                <a:srgbClr val="97233F"/>
              </a:buClr>
              <a:buFont typeface="Arial" pitchFamily="34" charset="0"/>
              <a:buChar char="■"/>
              <a:defRPr/>
            </a:pPr>
            <a:r>
              <a:rPr lang="en-US" sz="1600" dirty="0" smtClean="0">
                <a:solidFill>
                  <a:srgbClr val="000000"/>
                </a:solidFill>
              </a:rPr>
              <a:t>Yen Luong (HHS/ODPHP)</a:t>
            </a:r>
          </a:p>
        </p:txBody>
      </p:sp>
      <p:sp>
        <p:nvSpPr>
          <p:cNvPr id="3" name="Title 2"/>
          <p:cNvSpPr>
            <a:spLocks noGrp="1"/>
          </p:cNvSpPr>
          <p:nvPr>
            <p:ph type="title"/>
          </p:nvPr>
        </p:nvSpPr>
        <p:spPr/>
        <p:txBody>
          <a:bodyPr/>
          <a:lstStyle/>
          <a:p>
            <a:r>
              <a:rPr lang="en-US" dirty="0" smtClean="0"/>
              <a:t>Healthy People 2020 </a:t>
            </a:r>
            <a:r>
              <a:rPr lang="en-US" dirty="0"/>
              <a:t/>
            </a:r>
            <a:br>
              <a:rPr lang="en-US" dirty="0"/>
            </a:br>
            <a:r>
              <a:rPr lang="en-US" dirty="0" smtClean="0"/>
              <a:t>Progress Review Planning Group</a:t>
            </a:r>
            <a:endParaRPr lang="en-US" dirty="0"/>
          </a:p>
        </p:txBody>
      </p:sp>
    </p:spTree>
    <p:extLst>
      <p:ext uri="{BB962C8B-B14F-4D97-AF65-F5344CB8AC3E}">
        <p14:creationId xmlns:p14="http://schemas.microsoft.com/office/powerpoint/2010/main" val="8793976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TP Content">
  <a:themeElements>
    <a:clrScheme name="Custom 3">
      <a:dk1>
        <a:sysClr val="windowText" lastClr="000000"/>
      </a:dk1>
      <a:lt1>
        <a:sysClr val="window" lastClr="FFFFFF"/>
      </a:lt1>
      <a:dk2>
        <a:srgbClr val="666666"/>
      </a:dk2>
      <a:lt2>
        <a:srgbClr val="E6E6E6"/>
      </a:lt2>
      <a:accent1>
        <a:srgbClr val="C20430"/>
      </a:accent1>
      <a:accent2>
        <a:srgbClr val="3A913F"/>
      </a:accent2>
      <a:accent3>
        <a:srgbClr val="FC4C02"/>
      </a:accent3>
      <a:accent4>
        <a:srgbClr val="003865"/>
      </a:accent4>
      <a:accent5>
        <a:srgbClr val="173F35"/>
      </a:accent5>
      <a:accent6>
        <a:srgbClr val="5128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57150" cmpd="thickThi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dirty="0" smtClean="0"/>
        </a:defPPr>
      </a:lstStyle>
    </a:txDef>
  </a:objectDefaults>
  <a:extraClrSchemeLst/>
</a:theme>
</file>

<file path=ppt/theme/theme11.xml><?xml version="1.0" encoding="utf-8"?>
<a:theme xmlns:a="http://schemas.openxmlformats.org/drawingml/2006/main" name="1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6699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6699F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66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66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6699FF"/>
      </a:folHlink>
    </a:clrScheme>
    <a:fontScheme name="Default Desig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6699F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CDPHP_PPT_dark([1]">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CDPHP_PPT_dark(">
  <a:themeElements>
    <a:clrScheme name="NCCDPHP Dark PPT Colors">
      <a:dk1>
        <a:srgbClr val="FFC000"/>
      </a:dk1>
      <a:lt1>
        <a:srgbClr val="0F56DC"/>
      </a:lt1>
      <a:dk2>
        <a:srgbClr val="FFFFFF"/>
      </a:dk2>
      <a:lt2>
        <a:srgbClr val="FFFFFF"/>
      </a:lt2>
      <a:accent1>
        <a:srgbClr val="878800"/>
      </a:accent1>
      <a:accent2>
        <a:srgbClr val="DF7A00"/>
      </a:accent2>
      <a:accent3>
        <a:srgbClr val="6E273D"/>
      </a:accent3>
      <a:accent4>
        <a:srgbClr val="64A0C8"/>
      </a:accent4>
      <a:accent5>
        <a:srgbClr val="69923A"/>
      </a:accent5>
      <a:accent6>
        <a:srgbClr val="7F7F7F"/>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Urban">
  <a:themeElements>
    <a:clrScheme name="HP2020">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97233F"/>
      </a:hlink>
      <a:folHlink>
        <a:srgbClr val="CDD7E5"/>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22395</TotalTime>
  <Words>6970</Words>
  <Application>Microsoft Office PowerPoint</Application>
  <PresentationFormat>On-screen Show (4:3)</PresentationFormat>
  <Paragraphs>1202</Paragraphs>
  <Slides>95</Slides>
  <Notes>79</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95</vt:i4>
      </vt:variant>
    </vt:vector>
  </HeadingPairs>
  <TitlesOfParts>
    <vt:vector size="109" baseType="lpstr">
      <vt:lpstr>1_Office Theme</vt:lpstr>
      <vt:lpstr>NCCDPHP_PPT_dark([1]</vt:lpstr>
      <vt:lpstr>NCCDPHP_PPT_dark(</vt:lpstr>
      <vt:lpstr>1_Urban</vt:lpstr>
      <vt:lpstr>2_Office Theme</vt:lpstr>
      <vt:lpstr>Urban</vt:lpstr>
      <vt:lpstr>3_Office Theme</vt:lpstr>
      <vt:lpstr>4_Office Theme</vt:lpstr>
      <vt:lpstr>Office Theme</vt:lpstr>
      <vt:lpstr>CTP Content</vt:lpstr>
      <vt:lpstr>1_Default Design</vt:lpstr>
      <vt:lpstr>3_Default Design</vt:lpstr>
      <vt:lpstr>4_Default Design</vt:lpstr>
      <vt:lpstr>Chart</vt:lpstr>
      <vt:lpstr>Reducing Exposure: A Healthy People 2020 Progress Review of Environmental Health  and Tobacco Use </vt:lpstr>
      <vt:lpstr>Karen DeSalvo, MD, MPH, MSc  Acting Assistant Secretary for Health U.S. Department of Health and Human Services </vt:lpstr>
      <vt:lpstr>Overview and Presenters </vt:lpstr>
      <vt:lpstr>Healthy People 2020 Evolves</vt:lpstr>
      <vt:lpstr>Our Environment, Our Health</vt:lpstr>
      <vt:lpstr>Impact and Burden of Environmental Factors</vt:lpstr>
      <vt:lpstr>Burden of Tobacco Use</vt:lpstr>
      <vt:lpstr>Cigarette Use — Economic Costs</vt:lpstr>
      <vt:lpstr>Irma Arispe, PhD Associate Director, National Center for Health Statistics Centers for Disease Control and Prevention</vt:lpstr>
      <vt:lpstr>Presentation Overview</vt:lpstr>
      <vt:lpstr>Tracking the Nation’s Progress</vt:lpstr>
      <vt:lpstr>Our Environment, Our Health </vt:lpstr>
      <vt:lpstr>Outdoor Air Quality</vt:lpstr>
      <vt:lpstr>Number of Days the Air Quality Index (AQI) Exceeds 100, Weighted by Population and AQI</vt:lpstr>
      <vt:lpstr>Toxic Pollutants Released into the Environment  </vt:lpstr>
      <vt:lpstr>Homes with an Operating Radon  Mitigation System </vt:lpstr>
      <vt:lpstr>High-End* Arsenic Exposure by Age</vt:lpstr>
      <vt:lpstr>High-End* Lead Exposure by Race/Ethnicity and Sex</vt:lpstr>
      <vt:lpstr>High-End* Lead Exposure by Age</vt:lpstr>
      <vt:lpstr>High-End* Mercury Exposure in Children, Ages 1 to 5 Years</vt:lpstr>
      <vt:lpstr>High-End* Bisphenol A Exposure in Persons Ages 6 Years and Over</vt:lpstr>
      <vt:lpstr>High-End* Phthalate Exposure in Persons Ages 6 Years and Over</vt:lpstr>
      <vt:lpstr>Presentation Overview </vt:lpstr>
      <vt:lpstr>Burden of Cigarette Use</vt:lpstr>
      <vt:lpstr>Secondhand Smoke</vt:lpstr>
      <vt:lpstr>Current Cigarette Smoking, Adults Ages 18 Years and Over</vt:lpstr>
      <vt:lpstr>Current Cigarette Smoking, Adults Ages 18 Years and Over, 2013</vt:lpstr>
      <vt:lpstr>Current Cigarette Smoking, Adults Ages 18 Years and Over, 2013</vt:lpstr>
      <vt:lpstr>Tobacco Use in Past Month Among Students in Grades 9–12, 1991–2013</vt:lpstr>
      <vt:lpstr>Cigarette Initiation, Adolescents and Young Adults</vt:lpstr>
      <vt:lpstr>Exposure to Tobacco Marketing, Students in Grades 6–12</vt:lpstr>
      <vt:lpstr>Smoke-Free Indoor Air Laws</vt:lpstr>
      <vt:lpstr>Exposure of Non-Smokers to Secondhand Smoke</vt:lpstr>
      <vt:lpstr>Exposure of Non-Smokers to Secondhand Smoke, Children Ages 3–11 Years, 2009–2012</vt:lpstr>
      <vt:lpstr>Key Takeaways – Tobacco Use</vt:lpstr>
      <vt:lpstr>Key Takeaways – Environmental Health</vt:lpstr>
      <vt:lpstr>Linda S. Birnbaum, Ph.D., D.A.B.T., A.T.S.  Director,  National Institute of Environmental Health Sciences (NIEHS)</vt:lpstr>
      <vt:lpstr>National Institute of Environmental Health Sciences (NIEHS)</vt:lpstr>
      <vt:lpstr>NIEHS and Healthy People 2020</vt:lpstr>
      <vt:lpstr>AIR Pollution</vt:lpstr>
      <vt:lpstr>Bisphenol A</vt:lpstr>
      <vt:lpstr>Heavy Metals</vt:lpstr>
      <vt:lpstr>Phthalates</vt:lpstr>
      <vt:lpstr>Flame Retardants</vt:lpstr>
      <vt:lpstr>Disease Prevention and  Health Promotion</vt:lpstr>
      <vt:lpstr>Health Disparities</vt:lpstr>
      <vt:lpstr>Early Exposures</vt:lpstr>
      <vt:lpstr>Future Direction</vt:lpstr>
      <vt:lpstr>Dr. Tim McAfee, MD, MPH Director, Office of Smoking and Health  Centers for Disease Control and Prevention </vt:lpstr>
      <vt:lpstr>50 Years Ago</vt:lpstr>
      <vt:lpstr>Progress with Leading Health Indicators </vt:lpstr>
      <vt:lpstr>Adult Per Capita Cigarette Consumption and Major Smoking-and-Health Events—United States,  1900-2013</vt:lpstr>
      <vt:lpstr>Smoking costs lives and money</vt:lpstr>
      <vt:lpstr>Current cigarette smoking* among adults aged  ≥ 18 years, by state—U.S.,  2013   </vt:lpstr>
      <vt:lpstr>We Know What Works:  Evidence-Based Interventions </vt:lpstr>
      <vt:lpstr>Tobacco Industry is Outspending  Prevention Efforts 18:1</vt:lpstr>
      <vt:lpstr>State Smoke-Free Air Laws  Effective September 30, 2014</vt:lpstr>
      <vt:lpstr>Exposure in Multi-unit Housing and on Campus </vt:lpstr>
      <vt:lpstr>State Cigarette Excise Tax Rates  Effective September 30, 2014</vt:lpstr>
      <vt:lpstr>Tips From Former Smokers Campaign </vt:lpstr>
      <vt:lpstr>Tips, Truth, The Real Cost</vt:lpstr>
      <vt:lpstr>New Opportunities to Increase Cessation</vt:lpstr>
      <vt:lpstr>“A defective and  unreasonably dangerous product”</vt:lpstr>
      <vt:lpstr>Past 30 day use of e-cigarettes among U.S. adults – HealthStyles, 2010/2011 and 2012/2013</vt:lpstr>
      <vt:lpstr>Current e-cigarette use among students more than doubled between 2011 and 2012</vt:lpstr>
      <vt:lpstr>Industry Advertising</vt:lpstr>
      <vt:lpstr>We Know What Works:  Evidence-Based Interventions  </vt:lpstr>
      <vt:lpstr>Live Smoke Free: Healthier Buildings, Happier Residents,  a Smart Investment</vt:lpstr>
      <vt:lpstr>Why Smoke-Free Housing?</vt:lpstr>
      <vt:lpstr> Societal Benefits</vt:lpstr>
      <vt:lpstr>Healthy People 2020</vt:lpstr>
      <vt:lpstr> The Association for Nonsmokers Minnesota (ANSR) </vt:lpstr>
      <vt:lpstr>Live Smoke Free Program</vt:lpstr>
      <vt:lpstr>Program Evolution</vt:lpstr>
      <vt:lpstr>Policy Approach</vt:lpstr>
      <vt:lpstr>What Makes for a  Good Policy?</vt:lpstr>
      <vt:lpstr>Scope of Work:  Direct Policy Assistance</vt:lpstr>
      <vt:lpstr>Resources for  Property Managers</vt:lpstr>
      <vt:lpstr>PowerPoint Presentation</vt:lpstr>
      <vt:lpstr>Scope of Work:  Training &amp; Technical Assistance</vt:lpstr>
      <vt:lpstr>Stages of Smoke-Free  Multi-Housing Program Development</vt:lpstr>
      <vt:lpstr>Outcomes</vt:lpstr>
      <vt:lpstr>Lessons Learned</vt:lpstr>
      <vt:lpstr>Resources for  Public Health Professionals</vt:lpstr>
      <vt:lpstr>Resources for  Public Health Professionals</vt:lpstr>
      <vt:lpstr>Webinar Series</vt:lpstr>
      <vt:lpstr>Contact Information</vt:lpstr>
      <vt:lpstr>Roundtable Discussion Please take a moment to fill out our brief survey  </vt:lpstr>
      <vt:lpstr>FDA’s Public Health ACTIONS to date</vt:lpstr>
      <vt:lpstr>FDA’s Public Health ACTIONS to date </vt:lpstr>
      <vt:lpstr>Healthy People 2020  Stories from the Field</vt:lpstr>
      <vt:lpstr>Stay Connected</vt:lpstr>
      <vt:lpstr>LHI Infographic gallery  </vt:lpstr>
      <vt:lpstr>Healthy People 2020  Progress Review Webinar </vt:lpstr>
      <vt:lpstr>Healthy People 2020  Progress Review Planning Group</vt:lpstr>
    </vt:vector>
  </TitlesOfParts>
  <Company>DHHS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DHHS</dc:creator>
  <cp:lastModifiedBy>CDC User</cp:lastModifiedBy>
  <cp:revision>652</cp:revision>
  <cp:lastPrinted>2014-11-24T20:47:35Z</cp:lastPrinted>
  <dcterms:created xsi:type="dcterms:W3CDTF">2012-06-04T17:32:29Z</dcterms:created>
  <dcterms:modified xsi:type="dcterms:W3CDTF">2014-12-12T16:16:33Z</dcterms:modified>
</cp:coreProperties>
</file>