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8.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19.xml" ContentType="application/vnd.openxmlformats-officedocument.presentationml.notesSlide+xml"/>
  <Override PartName="/ppt/charts/chart4.xml" ContentType="application/vnd.openxmlformats-officedocument.drawingml.chart+xml"/>
  <Override PartName="/ppt/drawings/drawing4.xml" ContentType="application/vnd.openxmlformats-officedocument.drawingml.chartshapes+xml"/>
  <Override PartName="/ppt/notesSlides/notesSlide20.xml" ContentType="application/vnd.openxmlformats-officedocument.presentationml.notesSlide+xml"/>
  <Override PartName="/ppt/charts/chart5.xml" ContentType="application/vnd.openxmlformats-officedocument.drawingml.chart+xml"/>
  <Override PartName="/ppt/drawings/drawing5.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drawings/drawing6.xml" ContentType="application/vnd.openxmlformats-officedocument.drawingml.chartshapes+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24.xml" ContentType="application/vnd.openxmlformats-officedocument.presentationml.notesSlide+xml"/>
  <Override PartName="/ppt/charts/chart8.xml" ContentType="application/vnd.openxmlformats-officedocument.drawingml.chart+xml"/>
  <Override PartName="/ppt/drawings/drawing7.xml" ContentType="application/vnd.openxmlformats-officedocument.drawingml.chartshapes+xml"/>
  <Override PartName="/ppt/notesSlides/notesSlide25.xml" ContentType="application/vnd.openxmlformats-officedocument.presentationml.notesSlide+xml"/>
  <Override PartName="/ppt/charts/chart9.xml" ContentType="application/vnd.openxmlformats-officedocument.drawingml.chart+xml"/>
  <Override PartName="/ppt/drawings/drawing8.xml" ContentType="application/vnd.openxmlformats-officedocument.drawingml.chartshapes+xml"/>
  <Override PartName="/ppt/notesSlides/notesSlide26.xml" ContentType="application/vnd.openxmlformats-officedocument.presentationml.notesSlide+xml"/>
  <Override PartName="/ppt/charts/chart10.xml" ContentType="application/vnd.openxmlformats-officedocument.drawingml.chart+xml"/>
  <Override PartName="/ppt/drawings/drawing9.xml" ContentType="application/vnd.openxmlformats-officedocument.drawingml.chartshapes+xml"/>
  <Override PartName="/ppt/notesSlides/notesSlide27.xml" ContentType="application/vnd.openxmlformats-officedocument.presentationml.notesSlide+xml"/>
  <Override PartName="/ppt/charts/chart11.xml" ContentType="application/vnd.openxmlformats-officedocument.drawingml.chart+xml"/>
  <Override PartName="/ppt/drawings/drawing10.xml" ContentType="application/vnd.openxmlformats-officedocument.drawingml.chartshapes+xml"/>
  <Override PartName="/ppt/notesSlides/notesSlide28.xml" ContentType="application/vnd.openxmlformats-officedocument.presentationml.notesSlide+xml"/>
  <Override PartName="/ppt/charts/chart12.xml" ContentType="application/vnd.openxmlformats-officedocument.drawingml.chart+xml"/>
  <Override PartName="/ppt/drawings/drawing11.xml" ContentType="application/vnd.openxmlformats-officedocument.drawingml.chartshapes+xml"/>
  <Override PartName="/ppt/notesSlides/notesSlide29.xml" ContentType="application/vnd.openxmlformats-officedocument.presentationml.notesSlide+xml"/>
  <Override PartName="/ppt/charts/chart13.xml" ContentType="application/vnd.openxmlformats-officedocument.drawingml.chart+xml"/>
  <Override PartName="/ppt/drawings/drawing12.xml" ContentType="application/vnd.openxmlformats-officedocument.drawingml.chartshape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49" r:id="rId2"/>
    <p:sldMasterId id="2147483763" r:id="rId3"/>
    <p:sldMasterId id="2147483766" r:id="rId4"/>
    <p:sldMasterId id="2147483779" r:id="rId5"/>
    <p:sldMasterId id="2147483791" r:id="rId6"/>
    <p:sldMasterId id="2147483803" r:id="rId7"/>
    <p:sldMasterId id="2147483815" r:id="rId8"/>
    <p:sldMasterId id="2147483827" r:id="rId9"/>
    <p:sldMasterId id="2147483871" r:id="rId10"/>
    <p:sldMasterId id="2147483876" r:id="rId11"/>
    <p:sldMasterId id="2147483893" r:id="rId12"/>
    <p:sldMasterId id="2147483906" r:id="rId13"/>
    <p:sldMasterId id="2147483924" r:id="rId14"/>
    <p:sldMasterId id="2147483940" r:id="rId15"/>
  </p:sldMasterIdLst>
  <p:notesMasterIdLst>
    <p:notesMasterId r:id="rId130"/>
  </p:notesMasterIdLst>
  <p:handoutMasterIdLst>
    <p:handoutMasterId r:id="rId131"/>
  </p:handoutMasterIdLst>
  <p:sldIdLst>
    <p:sldId id="706" r:id="rId16"/>
    <p:sldId id="707" r:id="rId17"/>
    <p:sldId id="646" r:id="rId18"/>
    <p:sldId id="647" r:id="rId19"/>
    <p:sldId id="648" r:id="rId20"/>
    <p:sldId id="649" r:id="rId21"/>
    <p:sldId id="650" r:id="rId22"/>
    <p:sldId id="651" r:id="rId23"/>
    <p:sldId id="652" r:id="rId24"/>
    <p:sldId id="653" r:id="rId25"/>
    <p:sldId id="654" r:id="rId26"/>
    <p:sldId id="708" r:id="rId27"/>
    <p:sldId id="709" r:id="rId28"/>
    <p:sldId id="710" r:id="rId29"/>
    <p:sldId id="711" r:id="rId30"/>
    <p:sldId id="712" r:id="rId31"/>
    <p:sldId id="713" r:id="rId32"/>
    <p:sldId id="714" r:id="rId33"/>
    <p:sldId id="715" r:id="rId34"/>
    <p:sldId id="716" r:id="rId35"/>
    <p:sldId id="717" r:id="rId36"/>
    <p:sldId id="718" r:id="rId37"/>
    <p:sldId id="719" r:id="rId38"/>
    <p:sldId id="720" r:id="rId39"/>
    <p:sldId id="721" r:id="rId40"/>
    <p:sldId id="722" r:id="rId41"/>
    <p:sldId id="723" r:id="rId42"/>
    <p:sldId id="724" r:id="rId43"/>
    <p:sldId id="725" r:id="rId44"/>
    <p:sldId id="726" r:id="rId45"/>
    <p:sldId id="727" r:id="rId46"/>
    <p:sldId id="687" r:id="rId47"/>
    <p:sldId id="688" r:id="rId48"/>
    <p:sldId id="689" r:id="rId49"/>
    <p:sldId id="690" r:id="rId50"/>
    <p:sldId id="691" r:id="rId51"/>
    <p:sldId id="692" r:id="rId52"/>
    <p:sldId id="693" r:id="rId53"/>
    <p:sldId id="694" r:id="rId54"/>
    <p:sldId id="695" r:id="rId55"/>
    <p:sldId id="696" r:id="rId56"/>
    <p:sldId id="697" r:id="rId57"/>
    <p:sldId id="698" r:id="rId58"/>
    <p:sldId id="699" r:id="rId59"/>
    <p:sldId id="700" r:id="rId60"/>
    <p:sldId id="701" r:id="rId61"/>
    <p:sldId id="702" r:id="rId62"/>
    <p:sldId id="703" r:id="rId63"/>
    <p:sldId id="704" r:id="rId64"/>
    <p:sldId id="705" r:id="rId65"/>
    <p:sldId id="669" r:id="rId66"/>
    <p:sldId id="670" r:id="rId67"/>
    <p:sldId id="671" r:id="rId68"/>
    <p:sldId id="672" r:id="rId69"/>
    <p:sldId id="673" r:id="rId70"/>
    <p:sldId id="674" r:id="rId71"/>
    <p:sldId id="675" r:id="rId72"/>
    <p:sldId id="676" r:id="rId73"/>
    <p:sldId id="677" r:id="rId74"/>
    <p:sldId id="678" r:id="rId75"/>
    <p:sldId id="679" r:id="rId76"/>
    <p:sldId id="680" r:id="rId77"/>
    <p:sldId id="681" r:id="rId78"/>
    <p:sldId id="682" r:id="rId79"/>
    <p:sldId id="683" r:id="rId80"/>
    <p:sldId id="684" r:id="rId81"/>
    <p:sldId id="685" r:id="rId82"/>
    <p:sldId id="629" r:id="rId83"/>
    <p:sldId id="583" r:id="rId84"/>
    <p:sldId id="573" r:id="rId85"/>
    <p:sldId id="584" r:id="rId86"/>
    <p:sldId id="575" r:id="rId87"/>
    <p:sldId id="574" r:id="rId88"/>
    <p:sldId id="581" r:id="rId89"/>
    <p:sldId id="587" r:id="rId90"/>
    <p:sldId id="585" r:id="rId91"/>
    <p:sldId id="577" r:id="rId92"/>
    <p:sldId id="582" r:id="rId93"/>
    <p:sldId id="589" r:id="rId94"/>
    <p:sldId id="656" r:id="rId95"/>
    <p:sldId id="657" r:id="rId96"/>
    <p:sldId id="658" r:id="rId97"/>
    <p:sldId id="659" r:id="rId98"/>
    <p:sldId id="660" r:id="rId99"/>
    <p:sldId id="661" r:id="rId100"/>
    <p:sldId id="662" r:id="rId101"/>
    <p:sldId id="663" r:id="rId102"/>
    <p:sldId id="664" r:id="rId103"/>
    <p:sldId id="665" r:id="rId104"/>
    <p:sldId id="666" r:id="rId105"/>
    <p:sldId id="667" r:id="rId106"/>
    <p:sldId id="591" r:id="rId107"/>
    <p:sldId id="592" r:id="rId108"/>
    <p:sldId id="593" r:id="rId109"/>
    <p:sldId id="594" r:id="rId110"/>
    <p:sldId id="595" r:id="rId111"/>
    <p:sldId id="596" r:id="rId112"/>
    <p:sldId id="597" r:id="rId113"/>
    <p:sldId id="598" r:id="rId114"/>
    <p:sldId id="599" r:id="rId115"/>
    <p:sldId id="600" r:id="rId116"/>
    <p:sldId id="601" r:id="rId117"/>
    <p:sldId id="602" r:id="rId118"/>
    <p:sldId id="603" r:id="rId119"/>
    <p:sldId id="604" r:id="rId120"/>
    <p:sldId id="605" r:id="rId121"/>
    <p:sldId id="606" r:id="rId122"/>
    <p:sldId id="607" r:id="rId123"/>
    <p:sldId id="608" r:id="rId124"/>
    <p:sldId id="640" r:id="rId125"/>
    <p:sldId id="641" r:id="rId126"/>
    <p:sldId id="642" r:id="rId127"/>
    <p:sldId id="643" r:id="rId128"/>
    <p:sldId id="644" r:id="rId1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5" userDrawn="1">
          <p15:clr>
            <a:srgbClr val="A4A3A4"/>
          </p15:clr>
        </p15:guide>
        <p15:guide id="2" pos="2205" userDrawn="1">
          <p15:clr>
            <a:srgbClr val="A4A3A4"/>
          </p15:clr>
        </p15:guide>
        <p15:guide id="3" orient="horz" pos="2928" userDrawn="1">
          <p15:clr>
            <a:srgbClr val="A4A3A4"/>
          </p15:clr>
        </p15:guide>
        <p15:guide id="4"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HHS" initials="DHHS" lastIdx="13" clrIdx="0"/>
  <p:cmAuthor id="1" name="Rosendorf, Kimberly (CDC/OSELS/NCHS)" initials="RK(" lastIdx="4" clrIdx="1"/>
  <p:cmAuthor id="2" name="Kimberly Hurvitz" initials="KAH" lastIdx="13" clrIdx="2"/>
  <p:cmAuthor id="3" name="Akinbami, Lara (CDC/OSELS/NCHS)" initials="AL(" lastIdx="22" clrIdx="3"/>
  <p:cmAuthor id="4" name="Windows User" initials="WU" lastIdx="8" clrIdx="4"/>
  <p:cmAuthor id="5" name="Windows User" initials="YL " lastIdx="8"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FF"/>
    <a:srgbClr val="0000F6"/>
    <a:srgbClr val="FFCC00"/>
    <a:srgbClr val="7A4650"/>
    <a:srgbClr val="9BBB59"/>
    <a:srgbClr val="007033"/>
    <a:srgbClr val="ECF2FE"/>
    <a:srgbClr val="CCDCFB"/>
    <a:srgbClr val="98B9F8"/>
    <a:srgbClr val="98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02" autoAdjust="0"/>
    <p:restoredTop sz="60884" autoAdjust="0"/>
  </p:normalViewPr>
  <p:slideViewPr>
    <p:cSldViewPr>
      <p:cViewPr varScale="1">
        <p:scale>
          <a:sx n="62" d="100"/>
          <a:sy n="62" d="100"/>
        </p:scale>
        <p:origin x="1781" y="53"/>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10" d="100"/>
        <a:sy n="110" d="100"/>
      </p:scale>
      <p:origin x="0" y="0"/>
    </p:cViewPr>
  </p:sorterViewPr>
  <p:notesViewPr>
    <p:cSldViewPr>
      <p:cViewPr varScale="1">
        <p:scale>
          <a:sx n="81" d="100"/>
          <a:sy n="81" d="100"/>
        </p:scale>
        <p:origin x="-2046" y="-96"/>
      </p:cViewPr>
      <p:guideLst>
        <p:guide orient="horz" pos="2925"/>
        <p:guide pos="2205"/>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presProps" Target="presProps.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slide" Target="slides/slide98.xml"/><Relationship Id="rId118" Type="http://schemas.openxmlformats.org/officeDocument/2006/relationships/slide" Target="slides/slide103.xml"/><Relationship Id="rId126" Type="http://schemas.openxmlformats.org/officeDocument/2006/relationships/slide" Target="slides/slide111.xml"/><Relationship Id="rId13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slide" Target="slides/slide101.xml"/><Relationship Id="rId124" Type="http://schemas.openxmlformats.org/officeDocument/2006/relationships/slide" Target="slides/slide109.xml"/><Relationship Id="rId129" Type="http://schemas.openxmlformats.org/officeDocument/2006/relationships/slide" Target="slides/slide114.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3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slide" Target="slides/slide104.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30" Type="http://schemas.openxmlformats.org/officeDocument/2006/relationships/notesMaster" Target="notesMasters/notesMaster1.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215680259079527E-2"/>
          <c:y val="9.8585295291237912E-2"/>
          <c:w val="0.79278433733357312"/>
          <c:h val="0.70247080228905989"/>
        </c:manualLayout>
      </c:layout>
      <c:barChart>
        <c:barDir val="col"/>
        <c:grouping val="clustered"/>
        <c:varyColors val="0"/>
        <c:ser>
          <c:idx val="0"/>
          <c:order val="0"/>
          <c:tx>
            <c:strRef>
              <c:f>Sheet1!$A$2</c:f>
              <c:strCache>
                <c:ptCount val="1"/>
                <c:pt idx="0">
                  <c:v>2007</c:v>
                </c:pt>
              </c:strCache>
            </c:strRef>
          </c:tx>
          <c:spPr>
            <a:solidFill>
              <a:schemeClr val="accent1">
                <a:lumMod val="20000"/>
                <a:lumOff val="80000"/>
              </a:schemeClr>
            </a:solidFill>
            <a:ln>
              <a:solidFill>
                <a:schemeClr val="tx1"/>
              </a:solidFill>
            </a:ln>
          </c:spPr>
          <c:invertIfNegative val="0"/>
          <c:errBars>
            <c:errBarType val="both"/>
            <c:errValType val="cust"/>
            <c:noEndCap val="0"/>
            <c:plus>
              <c:numRef>
                <c:f>Sheet1!$F$9:$F$19</c:f>
                <c:numCache>
                  <c:formatCode>General</c:formatCode>
                  <c:ptCount val="11"/>
                  <c:pt idx="1">
                    <c:v>0.5</c:v>
                  </c:pt>
                  <c:pt idx="3">
                    <c:v>0.8</c:v>
                  </c:pt>
                  <c:pt idx="4">
                    <c:v>0.7</c:v>
                  </c:pt>
                  <c:pt idx="6">
                    <c:v>1.6</c:v>
                  </c:pt>
                  <c:pt idx="7">
                    <c:v>0.5</c:v>
                  </c:pt>
                  <c:pt idx="8">
                    <c:v>2.2999999999999998</c:v>
                  </c:pt>
                  <c:pt idx="9">
                    <c:v>2.1</c:v>
                  </c:pt>
                </c:numCache>
              </c:numRef>
            </c:plus>
            <c:minus>
              <c:numRef>
                <c:f>Sheet1!$G$9:$G$19</c:f>
                <c:numCache>
                  <c:formatCode>General</c:formatCode>
                  <c:ptCount val="11"/>
                  <c:pt idx="1">
                    <c:v>0.6</c:v>
                  </c:pt>
                  <c:pt idx="3">
                    <c:v>0.8</c:v>
                  </c:pt>
                  <c:pt idx="4">
                    <c:v>0.7</c:v>
                  </c:pt>
                  <c:pt idx="6">
                    <c:v>1.6</c:v>
                  </c:pt>
                  <c:pt idx="7">
                    <c:v>0.6</c:v>
                  </c:pt>
                  <c:pt idx="8">
                    <c:v>2.2999999999999998</c:v>
                  </c:pt>
                  <c:pt idx="9">
                    <c:v>2.1</c:v>
                  </c:pt>
                </c:numCache>
              </c:numRef>
            </c:minus>
          </c:errBars>
          <c:cat>
            <c:strRef>
              <c:f>Sheet1!$B$1:$K$1</c:f>
              <c:strCache>
                <c:ptCount val="10"/>
                <c:pt idx="0">
                  <c:v> </c:v>
                </c:pt>
                <c:pt idx="1">
                  <c:v>Total</c:v>
                </c:pt>
                <c:pt idx="2">
                  <c:v>  </c:v>
                </c:pt>
                <c:pt idx="3">
                  <c:v>Male</c:v>
                </c:pt>
                <c:pt idx="4">
                  <c:v>Female</c:v>
                </c:pt>
                <c:pt idx="5">
                  <c:v>   </c:v>
                </c:pt>
                <c:pt idx="6">
                  <c:v>Black</c:v>
                </c:pt>
                <c:pt idx="7">
                  <c:v>White</c:v>
                </c:pt>
                <c:pt idx="8">
                  <c:v>Asian </c:v>
                </c:pt>
                <c:pt idx="9">
                  <c:v>Hispanic</c:v>
                </c:pt>
              </c:strCache>
            </c:strRef>
          </c:cat>
          <c:val>
            <c:numRef>
              <c:f>Sheet1!$B$2:$K$2</c:f>
              <c:numCache>
                <c:formatCode>General</c:formatCode>
                <c:ptCount val="10"/>
                <c:pt idx="1">
                  <c:v>89</c:v>
                </c:pt>
                <c:pt idx="3">
                  <c:v>87.4</c:v>
                </c:pt>
                <c:pt idx="4">
                  <c:v>90.6</c:v>
                </c:pt>
                <c:pt idx="6">
                  <c:v>88.8</c:v>
                </c:pt>
                <c:pt idx="7">
                  <c:v>93.5</c:v>
                </c:pt>
                <c:pt idx="8">
                  <c:v>93.1</c:v>
                </c:pt>
                <c:pt idx="9">
                  <c:v>72.7</c:v>
                </c:pt>
              </c:numCache>
            </c:numRef>
          </c:val>
        </c:ser>
        <c:ser>
          <c:idx val="1"/>
          <c:order val="1"/>
          <c:tx>
            <c:strRef>
              <c:f>Sheet1!$A$3</c:f>
              <c:strCache>
                <c:ptCount val="1"/>
                <c:pt idx="0">
                  <c:v>2013</c:v>
                </c:pt>
              </c:strCache>
            </c:strRef>
          </c:tx>
          <c:spPr>
            <a:solidFill>
              <a:schemeClr val="tx2">
                <a:lumMod val="75000"/>
              </a:schemeClr>
            </a:solidFill>
            <a:ln>
              <a:solidFill>
                <a:schemeClr val="tx1"/>
              </a:solidFill>
            </a:ln>
          </c:spPr>
          <c:invertIfNegative val="0"/>
          <c:errBars>
            <c:errBarType val="both"/>
            <c:errValType val="cust"/>
            <c:noEndCap val="0"/>
            <c:plus>
              <c:numRef>
                <c:f>Sheet1!$G$24:$G$34</c:f>
                <c:numCache>
                  <c:formatCode>General</c:formatCode>
                  <c:ptCount val="11"/>
                  <c:pt idx="1">
                    <c:v>0.7</c:v>
                  </c:pt>
                  <c:pt idx="3">
                    <c:v>0.9</c:v>
                  </c:pt>
                  <c:pt idx="4">
                    <c:v>0.9</c:v>
                  </c:pt>
                  <c:pt idx="6">
                    <c:v>2.5</c:v>
                  </c:pt>
                  <c:pt idx="7">
                    <c:v>0.8</c:v>
                  </c:pt>
                  <c:pt idx="8">
                    <c:v>3.2</c:v>
                  </c:pt>
                  <c:pt idx="9">
                    <c:v>2.1</c:v>
                  </c:pt>
                </c:numCache>
              </c:numRef>
            </c:plus>
            <c:minus>
              <c:numRef>
                <c:f>Sheet1!$H$24:$H$34</c:f>
                <c:numCache>
                  <c:formatCode>General</c:formatCode>
                  <c:ptCount val="11"/>
                  <c:pt idx="1">
                    <c:v>0.7</c:v>
                  </c:pt>
                  <c:pt idx="3">
                    <c:v>0.9</c:v>
                  </c:pt>
                  <c:pt idx="4">
                    <c:v>0.8</c:v>
                  </c:pt>
                  <c:pt idx="6">
                    <c:v>2</c:v>
                  </c:pt>
                  <c:pt idx="7">
                    <c:v>0.3</c:v>
                  </c:pt>
                  <c:pt idx="8">
                    <c:v>1.7</c:v>
                  </c:pt>
                  <c:pt idx="9">
                    <c:v>1.8</c:v>
                  </c:pt>
                </c:numCache>
              </c:numRef>
            </c:minus>
          </c:errBars>
          <c:cat>
            <c:strRef>
              <c:f>Sheet1!$B$1:$K$1</c:f>
              <c:strCache>
                <c:ptCount val="10"/>
                <c:pt idx="0">
                  <c:v> </c:v>
                </c:pt>
                <c:pt idx="1">
                  <c:v>Total</c:v>
                </c:pt>
                <c:pt idx="2">
                  <c:v>  </c:v>
                </c:pt>
                <c:pt idx="3">
                  <c:v>Male</c:v>
                </c:pt>
                <c:pt idx="4">
                  <c:v>Female</c:v>
                </c:pt>
                <c:pt idx="5">
                  <c:v>   </c:v>
                </c:pt>
                <c:pt idx="6">
                  <c:v>Black</c:v>
                </c:pt>
                <c:pt idx="7">
                  <c:v>White</c:v>
                </c:pt>
                <c:pt idx="8">
                  <c:v>Asian </c:v>
                </c:pt>
                <c:pt idx="9">
                  <c:v>Hispanic</c:v>
                </c:pt>
              </c:strCache>
            </c:strRef>
          </c:cat>
          <c:val>
            <c:numRef>
              <c:f>Sheet1!$B$3:$K$3</c:f>
              <c:numCache>
                <c:formatCode>General</c:formatCode>
                <c:ptCount val="10"/>
                <c:pt idx="1">
                  <c:v>92</c:v>
                </c:pt>
                <c:pt idx="3">
                  <c:v>91.4</c:v>
                </c:pt>
                <c:pt idx="4">
                  <c:v>92.6</c:v>
                </c:pt>
                <c:pt idx="6">
                  <c:v>91.5</c:v>
                </c:pt>
                <c:pt idx="7">
                  <c:v>94.3</c:v>
                </c:pt>
                <c:pt idx="8">
                  <c:v>96.5</c:v>
                </c:pt>
                <c:pt idx="9" formatCode="0.0">
                  <c:v>85</c:v>
                </c:pt>
              </c:numCache>
            </c:numRef>
          </c:val>
        </c:ser>
        <c:dLbls>
          <c:showLegendKey val="0"/>
          <c:showVal val="0"/>
          <c:showCatName val="0"/>
          <c:showSerName val="0"/>
          <c:showPercent val="0"/>
          <c:showBubbleSize val="0"/>
        </c:dLbls>
        <c:gapWidth val="64"/>
        <c:axId val="222422040"/>
        <c:axId val="222422424"/>
      </c:barChart>
      <c:lineChart>
        <c:grouping val="standard"/>
        <c:varyColors val="0"/>
        <c:ser>
          <c:idx val="2"/>
          <c:order val="2"/>
          <c:tx>
            <c:strRef>
              <c:f>Sheet1!$A$4</c:f>
              <c:strCache>
                <c:ptCount val="1"/>
                <c:pt idx="0">
                  <c:v>2020 Target</c:v>
                </c:pt>
              </c:strCache>
            </c:strRef>
          </c:tx>
          <c:spPr>
            <a:ln w="50800">
              <a:solidFill>
                <a:schemeClr val="tx1"/>
              </a:solidFill>
              <a:prstDash val="dash"/>
            </a:ln>
          </c:spPr>
          <c:marker>
            <c:symbol val="none"/>
          </c:marker>
          <c:cat>
            <c:strRef>
              <c:f>Sheet1!$B$1:$K$1</c:f>
              <c:strCache>
                <c:ptCount val="10"/>
                <c:pt idx="0">
                  <c:v> </c:v>
                </c:pt>
                <c:pt idx="1">
                  <c:v>Total</c:v>
                </c:pt>
                <c:pt idx="2">
                  <c:v>  </c:v>
                </c:pt>
                <c:pt idx="3">
                  <c:v>Male</c:v>
                </c:pt>
                <c:pt idx="4">
                  <c:v>Female</c:v>
                </c:pt>
                <c:pt idx="5">
                  <c:v>   </c:v>
                </c:pt>
                <c:pt idx="6">
                  <c:v>Black</c:v>
                </c:pt>
                <c:pt idx="7">
                  <c:v>White</c:v>
                </c:pt>
                <c:pt idx="8">
                  <c:v>Asian </c:v>
                </c:pt>
                <c:pt idx="9">
                  <c:v>Hispanic</c:v>
                </c:pt>
              </c:strCache>
            </c:strRef>
          </c:cat>
          <c:val>
            <c:numRef>
              <c:f>Sheet1!$B$4:$K$4</c:f>
              <c:numCache>
                <c:formatCode>General</c:formatCode>
                <c:ptCount val="10"/>
                <c:pt idx="0">
                  <c:v>97.9</c:v>
                </c:pt>
                <c:pt idx="1">
                  <c:v>97.9</c:v>
                </c:pt>
                <c:pt idx="2">
                  <c:v>97.9</c:v>
                </c:pt>
                <c:pt idx="3">
                  <c:v>97.9</c:v>
                </c:pt>
                <c:pt idx="4">
                  <c:v>97.9</c:v>
                </c:pt>
                <c:pt idx="5">
                  <c:v>97.9</c:v>
                </c:pt>
                <c:pt idx="6">
                  <c:v>97.9</c:v>
                </c:pt>
                <c:pt idx="7">
                  <c:v>97.9</c:v>
                </c:pt>
                <c:pt idx="8">
                  <c:v>97.9</c:v>
                </c:pt>
                <c:pt idx="9">
                  <c:v>97.9</c:v>
                </c:pt>
              </c:numCache>
            </c:numRef>
          </c:val>
          <c:smooth val="0"/>
        </c:ser>
        <c:dLbls>
          <c:showLegendKey val="0"/>
          <c:showVal val="0"/>
          <c:showCatName val="0"/>
          <c:showSerName val="0"/>
          <c:showPercent val="0"/>
          <c:showBubbleSize val="0"/>
        </c:dLbls>
        <c:marker val="1"/>
        <c:smooth val="0"/>
        <c:axId val="222422040"/>
        <c:axId val="222422424"/>
      </c:lineChart>
      <c:catAx>
        <c:axId val="222422040"/>
        <c:scaling>
          <c:orientation val="minMax"/>
        </c:scaling>
        <c:delete val="0"/>
        <c:axPos val="b"/>
        <c:numFmt formatCode="General" sourceLinked="0"/>
        <c:majorTickMark val="none"/>
        <c:minorTickMark val="none"/>
        <c:tickLblPos val="nextTo"/>
        <c:spPr>
          <a:ln w="9525">
            <a:solidFill>
              <a:schemeClr val="tx1"/>
            </a:solidFill>
            <a:miter lim="800000"/>
          </a:ln>
        </c:spPr>
        <c:txPr>
          <a:bodyPr rot="0" vert="horz"/>
          <a:lstStyle/>
          <a:p>
            <a:pPr algn="ctr">
              <a:defRPr sz="1400" baseline="0"/>
            </a:pPr>
            <a:endParaRPr lang="en-US"/>
          </a:p>
        </c:txPr>
        <c:crossAx val="222422424"/>
        <c:crossesAt val="0"/>
        <c:auto val="1"/>
        <c:lblAlgn val="ctr"/>
        <c:lblOffset val="10"/>
        <c:noMultiLvlLbl val="0"/>
      </c:catAx>
      <c:valAx>
        <c:axId val="222422424"/>
        <c:scaling>
          <c:orientation val="minMax"/>
          <c:max val="100"/>
          <c:min val="6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9525">
            <a:solidFill>
              <a:schemeClr val="tx1"/>
            </a:solidFill>
            <a:miter lim="800000"/>
          </a:ln>
        </c:spPr>
        <c:txPr>
          <a:bodyPr/>
          <a:lstStyle/>
          <a:p>
            <a:pPr>
              <a:defRPr sz="1600"/>
            </a:pPr>
            <a:endParaRPr lang="en-US"/>
          </a:p>
        </c:txPr>
        <c:crossAx val="222422040"/>
        <c:crosses val="autoZero"/>
        <c:crossBetween val="between"/>
        <c:majorUnit val="10"/>
        <c:minorUnit val="5"/>
      </c:valAx>
      <c:spPr>
        <a:noFill/>
      </c:spPr>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92496655188297"/>
          <c:y val="0.14958202099737533"/>
          <c:w val="0.85409252669039137"/>
          <c:h val="0.75870209973753278"/>
        </c:manualLayout>
      </c:layout>
      <c:barChart>
        <c:barDir val="col"/>
        <c:grouping val="clustered"/>
        <c:varyColors val="0"/>
        <c:ser>
          <c:idx val="0"/>
          <c:order val="0"/>
          <c:tx>
            <c:strRef>
              <c:f>Sheet1!$B$1</c:f>
              <c:strCache>
                <c:ptCount val="1"/>
                <c:pt idx="0">
                  <c:v>Estimate</c:v>
                </c:pt>
              </c:strCache>
            </c:strRef>
          </c:tx>
          <c:spPr>
            <a:solidFill>
              <a:srgbClr val="CC99FF"/>
            </a:solidFill>
            <a:ln>
              <a:solidFill>
                <a:schemeClr val="tx1"/>
              </a:solidFill>
            </a:ln>
          </c:spPr>
          <c:invertIfNegative val="0"/>
          <c:dPt>
            <c:idx val="2"/>
            <c:invertIfNegative val="0"/>
            <c:bubble3D val="0"/>
            <c:spPr>
              <a:solidFill>
                <a:schemeClr val="accent4">
                  <a:lumMod val="40000"/>
                  <a:lumOff val="60000"/>
                </a:schemeClr>
              </a:solidFill>
              <a:ln>
                <a:solidFill>
                  <a:schemeClr val="tx1"/>
                </a:solidFill>
              </a:ln>
            </c:spPr>
          </c:dPt>
          <c:dPt>
            <c:idx val="3"/>
            <c:invertIfNegative val="0"/>
            <c:bubble3D val="0"/>
            <c:spPr>
              <a:solidFill>
                <a:srgbClr val="7030A0"/>
              </a:solidFill>
              <a:ln>
                <a:solidFill>
                  <a:schemeClr val="tx1"/>
                </a:solidFill>
              </a:ln>
            </c:spPr>
          </c:dPt>
          <c:dPt>
            <c:idx val="7"/>
            <c:invertIfNegative val="0"/>
            <c:bubble3D val="0"/>
            <c:spPr>
              <a:solidFill>
                <a:schemeClr val="accent4">
                  <a:lumMod val="40000"/>
                  <a:lumOff val="60000"/>
                </a:schemeClr>
              </a:solidFill>
              <a:ln>
                <a:solidFill>
                  <a:schemeClr val="tx1"/>
                </a:solidFill>
              </a:ln>
            </c:spPr>
          </c:dPt>
          <c:dPt>
            <c:idx val="8"/>
            <c:invertIfNegative val="0"/>
            <c:bubble3D val="0"/>
            <c:spPr>
              <a:solidFill>
                <a:srgbClr val="7030A0"/>
              </a:solidFill>
              <a:ln>
                <a:solidFill>
                  <a:schemeClr val="tx1"/>
                </a:solidFill>
              </a:ln>
            </c:spPr>
          </c:dPt>
          <c:dPt>
            <c:idx val="12"/>
            <c:invertIfNegative val="0"/>
            <c:bubble3D val="0"/>
            <c:spPr>
              <a:solidFill>
                <a:schemeClr val="accent4">
                  <a:lumMod val="40000"/>
                  <a:lumOff val="60000"/>
                </a:schemeClr>
              </a:solidFill>
              <a:ln>
                <a:solidFill>
                  <a:schemeClr val="tx1"/>
                </a:solidFill>
              </a:ln>
            </c:spPr>
          </c:dPt>
          <c:dPt>
            <c:idx val="13"/>
            <c:invertIfNegative val="0"/>
            <c:bubble3D val="0"/>
            <c:spPr>
              <a:solidFill>
                <a:srgbClr val="7030A0"/>
              </a:solidFill>
              <a:ln>
                <a:solidFill>
                  <a:schemeClr val="tx1"/>
                </a:solidFill>
              </a:ln>
            </c:spPr>
          </c:dPt>
          <c:errBars>
            <c:errBarType val="both"/>
            <c:errValType val="cust"/>
            <c:noEndCap val="0"/>
            <c:plus>
              <c:numRef>
                <c:f>Sheet1!$G$2:$G$17</c:f>
                <c:numCache>
                  <c:formatCode>General</c:formatCode>
                  <c:ptCount val="16"/>
                  <c:pt idx="2">
                    <c:v>1.0525200000000001</c:v>
                  </c:pt>
                  <c:pt idx="3">
                    <c:v>1.1757093312816798</c:v>
                  </c:pt>
                  <c:pt idx="7">
                    <c:v>1.0427200000000001</c:v>
                  </c:pt>
                  <c:pt idx="8">
                    <c:v>1.3391450627394055</c:v>
                  </c:pt>
                  <c:pt idx="9">
                    <c:v>0</c:v>
                  </c:pt>
                  <c:pt idx="12">
                    <c:v>1.1015200000000001</c:v>
                  </c:pt>
                  <c:pt idx="13">
                    <c:v>1.240396189831201</c:v>
                  </c:pt>
                  <c:pt idx="14">
                    <c:v>0</c:v>
                  </c:pt>
                </c:numCache>
              </c:numRef>
            </c:plus>
            <c:minus>
              <c:numRef>
                <c:f>Sheet1!$G$2:$G$17</c:f>
                <c:numCache>
                  <c:formatCode>General</c:formatCode>
                  <c:ptCount val="16"/>
                  <c:pt idx="2">
                    <c:v>1.0525200000000001</c:v>
                  </c:pt>
                  <c:pt idx="3">
                    <c:v>1.1757093312816798</c:v>
                  </c:pt>
                  <c:pt idx="7">
                    <c:v>1.0427200000000001</c:v>
                  </c:pt>
                  <c:pt idx="8">
                    <c:v>1.3391450627394055</c:v>
                  </c:pt>
                  <c:pt idx="9">
                    <c:v>0</c:v>
                  </c:pt>
                  <c:pt idx="12">
                    <c:v>1.1015200000000001</c:v>
                  </c:pt>
                  <c:pt idx="13">
                    <c:v>1.240396189831201</c:v>
                  </c:pt>
                  <c:pt idx="14">
                    <c:v>0</c:v>
                  </c:pt>
                </c:numCache>
              </c:numRef>
            </c:minus>
          </c:errBars>
          <c:val>
            <c:numRef>
              <c:f>Sheet1!$B$2:$B$17</c:f>
              <c:numCache>
                <c:formatCode>General</c:formatCode>
                <c:ptCount val="16"/>
                <c:pt idx="2" formatCode="0.0">
                  <c:v>14.6</c:v>
                </c:pt>
                <c:pt idx="3" formatCode="0.0">
                  <c:v>15.8902935923811</c:v>
                </c:pt>
                <c:pt idx="7" formatCode="0.0">
                  <c:v>24.4</c:v>
                </c:pt>
                <c:pt idx="8" formatCode="0.0">
                  <c:v>27.842136384544801</c:v>
                </c:pt>
                <c:pt idx="12" formatCode="0.0">
                  <c:v>64.099999999999994</c:v>
                </c:pt>
                <c:pt idx="13" formatCode="0.0">
                  <c:v>66.876164846564706</c:v>
                </c:pt>
              </c:numCache>
            </c:numRef>
          </c:val>
        </c:ser>
        <c:dLbls>
          <c:showLegendKey val="0"/>
          <c:showVal val="0"/>
          <c:showCatName val="0"/>
          <c:showSerName val="0"/>
          <c:showPercent val="0"/>
          <c:showBubbleSize val="0"/>
        </c:dLbls>
        <c:gapWidth val="0"/>
        <c:overlap val="-2"/>
        <c:axId val="275625984"/>
        <c:axId val="275626376"/>
      </c:barChart>
      <c:lineChart>
        <c:grouping val="standard"/>
        <c:varyColors val="0"/>
        <c:ser>
          <c:idx val="3"/>
          <c:order val="1"/>
          <c:tx>
            <c:strRef>
              <c:f>Sheet1!$E$1</c:f>
              <c:strCache>
                <c:ptCount val="1"/>
                <c:pt idx="0">
                  <c:v>Target</c:v>
                </c:pt>
              </c:strCache>
            </c:strRef>
          </c:tx>
          <c:spPr>
            <a:ln w="31750" cap="flat">
              <a:solidFill>
                <a:schemeClr val="tx1"/>
              </a:solidFill>
              <a:prstDash val="sysDash"/>
            </a:ln>
          </c:spPr>
          <c:marker>
            <c:symbol val="none"/>
          </c:marker>
          <c:val>
            <c:numRef>
              <c:f>Sheet1!$E$2:$E$17</c:f>
              <c:numCache>
                <c:formatCode>General</c:formatCode>
                <c:ptCount val="16"/>
                <c:pt idx="1">
                  <c:v>16.3</c:v>
                </c:pt>
                <c:pt idx="2">
                  <c:v>16.3</c:v>
                </c:pt>
                <c:pt idx="3">
                  <c:v>16.3</c:v>
                </c:pt>
                <c:pt idx="4">
                  <c:v>16.3</c:v>
                </c:pt>
                <c:pt idx="6">
                  <c:v>26.9</c:v>
                </c:pt>
                <c:pt idx="7">
                  <c:v>26.9</c:v>
                </c:pt>
                <c:pt idx="8">
                  <c:v>26.9</c:v>
                </c:pt>
                <c:pt idx="9">
                  <c:v>26.9</c:v>
                </c:pt>
                <c:pt idx="11">
                  <c:v>70.5</c:v>
                </c:pt>
                <c:pt idx="12">
                  <c:v>70.5</c:v>
                </c:pt>
                <c:pt idx="13">
                  <c:v>70.5</c:v>
                </c:pt>
                <c:pt idx="14">
                  <c:v>70.5</c:v>
                </c:pt>
              </c:numCache>
            </c:numRef>
          </c:val>
          <c:smooth val="0"/>
        </c:ser>
        <c:dLbls>
          <c:showLegendKey val="0"/>
          <c:showVal val="0"/>
          <c:showCatName val="0"/>
          <c:showSerName val="0"/>
          <c:showPercent val="0"/>
          <c:showBubbleSize val="0"/>
        </c:dLbls>
        <c:marker val="1"/>
        <c:smooth val="0"/>
        <c:axId val="275625984"/>
        <c:axId val="275626376"/>
      </c:lineChart>
      <c:catAx>
        <c:axId val="275625984"/>
        <c:scaling>
          <c:orientation val="minMax"/>
        </c:scaling>
        <c:delete val="0"/>
        <c:axPos val="b"/>
        <c:numFmt formatCode="General" sourceLinked="1"/>
        <c:majorTickMark val="none"/>
        <c:minorTickMark val="none"/>
        <c:tickLblPos val="nextTo"/>
        <c:spPr>
          <a:ln>
            <a:solidFill>
              <a:schemeClr val="tx1"/>
            </a:solidFill>
          </a:ln>
        </c:spPr>
        <c:txPr>
          <a:bodyPr/>
          <a:lstStyle/>
          <a:p>
            <a:pPr>
              <a:defRPr>
                <a:solidFill>
                  <a:schemeClr val="bg1"/>
                </a:solidFill>
              </a:defRPr>
            </a:pPr>
            <a:endParaRPr lang="en-US"/>
          </a:p>
        </c:txPr>
        <c:crossAx val="275626376"/>
        <c:crossesAt val="0"/>
        <c:auto val="1"/>
        <c:lblAlgn val="ctr"/>
        <c:lblOffset val="100"/>
        <c:tickLblSkip val="1"/>
        <c:tickMarkSkip val="1"/>
        <c:noMultiLvlLbl val="0"/>
      </c:catAx>
      <c:valAx>
        <c:axId val="275626376"/>
        <c:scaling>
          <c:orientation val="minMax"/>
          <c:max val="10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11391">
            <a:solidFill>
              <a:srgbClr val="000000"/>
            </a:solidFill>
            <a:prstDash val="solid"/>
          </a:ln>
        </c:spPr>
        <c:txPr>
          <a:bodyPr rot="0" vert="horz"/>
          <a:lstStyle/>
          <a:p>
            <a:pPr>
              <a:defRPr sz="1400" b="0" i="0" u="none" strike="noStrike" baseline="0">
                <a:solidFill>
                  <a:srgbClr val="000000"/>
                </a:solidFill>
                <a:latin typeface="Tahoma"/>
                <a:ea typeface="Tahoma"/>
                <a:cs typeface="Tahoma"/>
              </a:defRPr>
            </a:pPr>
            <a:endParaRPr lang="en-US"/>
          </a:p>
        </c:txPr>
        <c:crossAx val="275625984"/>
        <c:crossesAt val="1"/>
        <c:crossBetween val="between"/>
        <c:majorUnit val="20"/>
        <c:minorUnit val="10"/>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70496606170396"/>
          <c:y val="4.7751369410949096E-2"/>
          <c:w val="0.71781724900373622"/>
          <c:h val="0.81467389911138433"/>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50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rgbClr val="CC99FF"/>
              </a:solidFill>
              <a:ln>
                <a:solidFill>
                  <a:schemeClr val="tx1"/>
                </a:solidFill>
              </a:ln>
            </c:spPr>
          </c:dPt>
          <c:dPt>
            <c:idx val="4"/>
            <c:invertIfNegative val="0"/>
            <c:bubble3D val="0"/>
            <c:spPr>
              <a:solidFill>
                <a:schemeClr val="accent4">
                  <a:lumMod val="50000"/>
                </a:schemeClr>
              </a:solidFill>
              <a:ln>
                <a:solidFill>
                  <a:schemeClr val="tx1"/>
                </a:solidFill>
              </a:ln>
            </c:spPr>
          </c:dPt>
          <c:dPt>
            <c:idx val="5"/>
            <c:invertIfNegative val="0"/>
            <c:bubble3D val="0"/>
            <c:spPr>
              <a:solidFill>
                <a:schemeClr val="accent4">
                  <a:lumMod val="75000"/>
                </a:schemeClr>
              </a:solidFill>
              <a:ln>
                <a:solidFill>
                  <a:schemeClr val="tx1"/>
                </a:solidFill>
              </a:ln>
            </c:spPr>
          </c:dPt>
          <c:dPt>
            <c:idx val="6"/>
            <c:invertIfNegative val="0"/>
            <c:bubble3D val="0"/>
            <c:spPr>
              <a:solidFill>
                <a:schemeClr val="accent4">
                  <a:lumMod val="60000"/>
                  <a:lumOff val="40000"/>
                </a:schemeClr>
              </a:solidFill>
              <a:ln>
                <a:solidFill>
                  <a:schemeClr val="tx1"/>
                </a:solidFill>
              </a:ln>
            </c:spPr>
          </c:dPt>
          <c:dPt>
            <c:idx val="7"/>
            <c:invertIfNegative val="0"/>
            <c:bubble3D val="0"/>
            <c:spPr>
              <a:solidFill>
                <a:schemeClr val="accent4">
                  <a:lumMod val="40000"/>
                  <a:lumOff val="60000"/>
                </a:schemeClr>
              </a:solidFill>
              <a:ln>
                <a:solidFill>
                  <a:schemeClr val="tx1"/>
                </a:solidFill>
              </a:ln>
            </c:spPr>
          </c:dPt>
          <c:dPt>
            <c:idx val="8"/>
            <c:invertIfNegative val="0"/>
            <c:bubble3D val="0"/>
            <c:spPr>
              <a:solidFill>
                <a:schemeClr val="accent4">
                  <a:lumMod val="20000"/>
                  <a:lumOff val="80000"/>
                </a:schemeClr>
              </a:solidFill>
              <a:ln>
                <a:solidFill>
                  <a:schemeClr val="tx1"/>
                </a:solidFill>
              </a:ln>
            </c:spPr>
          </c:dPt>
          <c:dPt>
            <c:idx val="9"/>
            <c:invertIfNegative val="0"/>
            <c:bubble3D val="0"/>
            <c:spPr>
              <a:solidFill>
                <a:schemeClr val="accent5">
                  <a:lumMod val="20000"/>
                  <a:lumOff val="80000"/>
                </a:schemeClr>
              </a:solidFill>
              <a:ln>
                <a:solidFill>
                  <a:schemeClr val="tx1"/>
                </a:solidFill>
              </a:ln>
            </c:spPr>
          </c:dPt>
          <c:dPt>
            <c:idx val="10"/>
            <c:invertIfNegative val="0"/>
            <c:bubble3D val="0"/>
            <c:spPr>
              <a:solidFill>
                <a:schemeClr val="accent3">
                  <a:lumMod val="75000"/>
                </a:schemeClr>
              </a:solidFill>
              <a:ln>
                <a:solidFill>
                  <a:schemeClr val="tx1"/>
                </a:solidFill>
              </a:ln>
            </c:spPr>
          </c:dPt>
          <c:dPt>
            <c:idx val="11"/>
            <c:invertIfNegative val="0"/>
            <c:bubble3D val="0"/>
            <c:spPr>
              <a:solidFill>
                <a:schemeClr val="accent3">
                  <a:lumMod val="40000"/>
                  <a:lumOff val="60000"/>
                </a:schemeClr>
              </a:solidFill>
              <a:ln>
                <a:solidFill>
                  <a:schemeClr val="tx1"/>
                </a:solidFill>
              </a:ln>
            </c:spPr>
          </c:dPt>
          <c:dPt>
            <c:idx val="12"/>
            <c:invertIfNegative val="0"/>
            <c:bubble3D val="0"/>
            <c:spPr>
              <a:solidFill>
                <a:schemeClr val="tx2">
                  <a:lumMod val="60000"/>
                  <a:lumOff val="40000"/>
                </a:schemeClr>
              </a:solidFill>
              <a:ln>
                <a:solidFill>
                  <a:schemeClr val="tx1"/>
                </a:solidFill>
              </a:ln>
            </c:spPr>
          </c:dPt>
          <c:dPt>
            <c:idx val="13"/>
            <c:invertIfNegative val="0"/>
            <c:bubble3D val="0"/>
            <c:spPr>
              <a:solidFill>
                <a:schemeClr val="tx2">
                  <a:lumMod val="50000"/>
                </a:schemeClr>
              </a:solidFill>
              <a:ln>
                <a:solidFill>
                  <a:schemeClr val="tx2">
                    <a:lumMod val="50000"/>
                  </a:schemeClr>
                </a:solidFill>
              </a:ln>
            </c:spPr>
          </c:dPt>
          <c:dPt>
            <c:idx val="14"/>
            <c:invertIfNegative val="0"/>
            <c:bubble3D val="0"/>
            <c:spPr>
              <a:solidFill>
                <a:schemeClr val="tx2">
                  <a:lumMod val="75000"/>
                </a:schemeClr>
              </a:solidFill>
              <a:ln>
                <a:solidFill>
                  <a:schemeClr val="tx1"/>
                </a:solidFill>
              </a:ln>
            </c:spPr>
          </c:dPt>
          <c:dPt>
            <c:idx val="15"/>
            <c:invertIfNegative val="0"/>
            <c:bubble3D val="0"/>
            <c:spPr>
              <a:solidFill>
                <a:schemeClr val="tx2">
                  <a:lumMod val="60000"/>
                  <a:lumOff val="40000"/>
                </a:schemeClr>
              </a:solidFill>
              <a:ln>
                <a:solidFill>
                  <a:schemeClr val="tx1"/>
                </a:solidFill>
              </a:ln>
            </c:spPr>
          </c:dPt>
          <c:dPt>
            <c:idx val="16"/>
            <c:invertIfNegative val="0"/>
            <c:bubble3D val="0"/>
            <c:spPr>
              <a:solidFill>
                <a:schemeClr val="tx2">
                  <a:lumMod val="40000"/>
                  <a:lumOff val="60000"/>
                </a:schemeClr>
              </a:solidFill>
              <a:ln>
                <a:solidFill>
                  <a:schemeClr val="tx1"/>
                </a:solidFill>
              </a:ln>
            </c:spPr>
          </c:dPt>
          <c:dPt>
            <c:idx val="17"/>
            <c:invertIfNegative val="0"/>
            <c:bubble3D val="0"/>
            <c:spPr>
              <a:solidFill>
                <a:schemeClr val="tx2">
                  <a:lumMod val="20000"/>
                  <a:lumOff val="80000"/>
                </a:schemeClr>
              </a:solidFill>
              <a:ln>
                <a:solidFill>
                  <a:schemeClr val="tx1"/>
                </a:solidFill>
              </a:ln>
            </c:spPr>
          </c:dPt>
          <c:dPt>
            <c:idx val="18"/>
            <c:invertIfNegative val="0"/>
            <c:bubble3D val="0"/>
            <c:spPr>
              <a:solidFill>
                <a:schemeClr val="accent6">
                  <a:lumMod val="60000"/>
                  <a:lumOff val="40000"/>
                </a:schemeClr>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dPt>
            <c:idx val="20"/>
            <c:invertIfNegative val="0"/>
            <c:bubble3D val="0"/>
            <c:spPr>
              <a:solidFill>
                <a:schemeClr val="accent6">
                  <a:lumMod val="20000"/>
                  <a:lumOff val="80000"/>
                </a:schemeClr>
              </a:solidFill>
              <a:ln>
                <a:solidFill>
                  <a:schemeClr val="tx1"/>
                </a:solidFill>
              </a:ln>
            </c:spPr>
          </c:dPt>
          <c:errBars>
            <c:errBarType val="both"/>
            <c:errValType val="cust"/>
            <c:noEndCap val="0"/>
            <c:plus>
              <c:numRef>
                <c:f>Sheet1!$E$2:$E$23</c:f>
                <c:numCache>
                  <c:formatCode>General</c:formatCode>
                  <c:ptCount val="19"/>
                  <c:pt idx="1">
                    <c:v>1.2347999999999999</c:v>
                  </c:pt>
                  <c:pt idx="3">
                    <c:v>10.689526403332156</c:v>
                  </c:pt>
                  <c:pt idx="4">
                    <c:v>5.2682394656016136</c:v>
                  </c:pt>
                  <c:pt idx="5">
                    <c:v>7.9212599234150582</c:v>
                  </c:pt>
                  <c:pt idx="6">
                    <c:v>3.0184000000000002</c:v>
                  </c:pt>
                  <c:pt idx="7">
                    <c:v>2.354783736348943</c:v>
                  </c:pt>
                  <c:pt idx="8">
                    <c:v>1.5479315116621466</c:v>
                  </c:pt>
                  <c:pt idx="9">
                    <c:v>0</c:v>
                  </c:pt>
                  <c:pt idx="10">
                    <c:v>1.3273405715687012</c:v>
                  </c:pt>
                  <c:pt idx="11">
                    <c:v>3.3961380373471628</c:v>
                  </c:pt>
                  <c:pt idx="13">
                    <c:v>3.6730400000000003</c:v>
                  </c:pt>
                  <c:pt idx="14">
                    <c:v>2.68716</c:v>
                  </c:pt>
                  <c:pt idx="15">
                    <c:v>2.48136</c:v>
                  </c:pt>
                  <c:pt idx="16">
                    <c:v>2.4186399999999999</c:v>
                  </c:pt>
                  <c:pt idx="17">
                    <c:v>3.0477999999999996</c:v>
                  </c:pt>
                </c:numCache>
              </c:numRef>
            </c:plus>
            <c:minus>
              <c:numRef>
                <c:f>Sheet1!$E$2:$E$23</c:f>
                <c:numCache>
                  <c:formatCode>General</c:formatCode>
                  <c:ptCount val="19"/>
                  <c:pt idx="1">
                    <c:v>1.2347999999999999</c:v>
                  </c:pt>
                  <c:pt idx="3">
                    <c:v>10.689526403332156</c:v>
                  </c:pt>
                  <c:pt idx="4">
                    <c:v>5.2682394656016136</c:v>
                  </c:pt>
                  <c:pt idx="5">
                    <c:v>7.9212599234150582</c:v>
                  </c:pt>
                  <c:pt idx="6">
                    <c:v>3.0184000000000002</c:v>
                  </c:pt>
                  <c:pt idx="7">
                    <c:v>2.354783736348943</c:v>
                  </c:pt>
                  <c:pt idx="8">
                    <c:v>1.5479315116621466</c:v>
                  </c:pt>
                  <c:pt idx="9">
                    <c:v>0</c:v>
                  </c:pt>
                  <c:pt idx="10">
                    <c:v>1.3273405715687012</c:v>
                  </c:pt>
                  <c:pt idx="11">
                    <c:v>3.3961380373471628</c:v>
                  </c:pt>
                  <c:pt idx="13">
                    <c:v>3.6730400000000003</c:v>
                  </c:pt>
                  <c:pt idx="14">
                    <c:v>2.68716</c:v>
                  </c:pt>
                  <c:pt idx="15">
                    <c:v>2.48136</c:v>
                  </c:pt>
                  <c:pt idx="16">
                    <c:v>2.4186399999999999</c:v>
                  </c:pt>
                  <c:pt idx="17">
                    <c:v>3.0477999999999996</c:v>
                  </c:pt>
                </c:numCache>
              </c:numRef>
            </c:minus>
          </c:errBars>
          <c:cat>
            <c:strRef>
              <c:f>Sheet1!$A$2:$A$23</c:f>
              <c:strCache>
                <c:ptCount val="18"/>
                <c:pt idx="1">
                  <c:v>Total</c:v>
                </c:pt>
                <c:pt idx="3">
                  <c:v>American Indian</c:v>
                </c:pt>
                <c:pt idx="4">
                  <c:v>Asian</c:v>
                </c:pt>
                <c:pt idx="5">
                  <c:v>2 or more races</c:v>
                </c:pt>
                <c:pt idx="6">
                  <c:v>Hispanic</c:v>
                </c:pt>
                <c:pt idx="7">
                  <c:v>Black</c:v>
                </c:pt>
                <c:pt idx="8">
                  <c:v>White</c:v>
                </c:pt>
                <c:pt idx="10">
                  <c:v>US</c:v>
                </c:pt>
                <c:pt idx="11">
                  <c:v>Outside US</c:v>
                </c:pt>
                <c:pt idx="13">
                  <c:v>&lt;High School</c:v>
                </c:pt>
                <c:pt idx="14">
                  <c:v>High School </c:v>
                </c:pt>
                <c:pt idx="15">
                  <c:v>Some College</c:v>
                </c:pt>
                <c:pt idx="16">
                  <c:v>4 Year College Degree</c:v>
                </c:pt>
                <c:pt idx="17">
                  <c:v>Advanced Degree</c:v>
                </c:pt>
              </c:strCache>
            </c:strRef>
          </c:cat>
          <c:val>
            <c:numRef>
              <c:f>Sheet1!$B$2:$B$23</c:f>
              <c:numCache>
                <c:formatCode>0.0</c:formatCode>
                <c:ptCount val="19"/>
                <c:pt idx="1">
                  <c:v>66.900000000000006</c:v>
                </c:pt>
                <c:pt idx="3">
                  <c:v>63.125667763459901</c:v>
                </c:pt>
                <c:pt idx="4">
                  <c:v>56.370146861868498</c:v>
                </c:pt>
                <c:pt idx="5">
                  <c:v>68.874251306120399</c:v>
                </c:pt>
                <c:pt idx="6">
                  <c:v>58</c:v>
                </c:pt>
                <c:pt idx="7">
                  <c:v>68.5223956551811</c:v>
                </c:pt>
                <c:pt idx="8">
                  <c:v>68.482530425122803</c:v>
                </c:pt>
                <c:pt idx="10">
                  <c:v>68.086477359497806</c:v>
                </c:pt>
                <c:pt idx="11">
                  <c:v>59.0247294464615</c:v>
                </c:pt>
                <c:pt idx="13">
                  <c:v>58.6</c:v>
                </c:pt>
                <c:pt idx="14">
                  <c:v>66.48</c:v>
                </c:pt>
                <c:pt idx="15">
                  <c:v>66.75</c:v>
                </c:pt>
                <c:pt idx="16">
                  <c:v>68.42</c:v>
                </c:pt>
                <c:pt idx="17">
                  <c:v>70.02</c:v>
                </c:pt>
              </c:numCache>
            </c:numRef>
          </c:val>
        </c:ser>
        <c:dLbls>
          <c:showLegendKey val="0"/>
          <c:showVal val="0"/>
          <c:showCatName val="0"/>
          <c:showSerName val="0"/>
          <c:showPercent val="0"/>
          <c:showBubbleSize val="0"/>
        </c:dLbls>
        <c:gapWidth val="0"/>
        <c:axId val="277308944"/>
        <c:axId val="277309336"/>
      </c:barChart>
      <c:barChart>
        <c:barDir val="bar"/>
        <c:grouping val="clustered"/>
        <c:varyColors val="0"/>
        <c:ser>
          <c:idx val="1"/>
          <c:order val="1"/>
          <c:tx>
            <c:strRef>
              <c:f>Sheet1!$F$1</c:f>
              <c:strCache>
                <c:ptCount val="1"/>
                <c:pt idx="0">
                  <c:v>Target</c:v>
                </c:pt>
              </c:strCache>
            </c:strRef>
          </c:tx>
          <c:spPr>
            <a:solidFill>
              <a:schemeClr val="accent6">
                <a:lumMod val="20000"/>
                <a:lumOff val="80000"/>
                <a:alpha val="0"/>
              </a:schemeClr>
            </a:solidFill>
            <a:ln>
              <a:noFill/>
            </a:ln>
          </c:spPr>
          <c:invertIfNegative val="0"/>
          <c:dPt>
            <c:idx val="9"/>
            <c:invertIfNegative val="0"/>
            <c:bubble3D val="0"/>
            <c:spPr>
              <a:solidFill>
                <a:srgbClr val="3366CC">
                  <a:alpha val="0"/>
                </a:srgbClr>
              </a:solidFill>
              <a:ln>
                <a:noFill/>
              </a:ln>
            </c:spPr>
          </c:dPt>
          <c:trendline>
            <c:spPr>
              <a:ln w="44450">
                <a:solidFill>
                  <a:schemeClr val="tx1"/>
                </a:solidFill>
                <a:prstDash val="sysDash"/>
              </a:ln>
            </c:spPr>
            <c:trendlineType val="linear"/>
            <c:dispRSqr val="0"/>
            <c:dispEq val="0"/>
          </c:trendline>
          <c:cat>
            <c:strRef>
              <c:f>Sheet1!$A$2:$A$23</c:f>
              <c:strCache>
                <c:ptCount val="18"/>
                <c:pt idx="1">
                  <c:v>Total</c:v>
                </c:pt>
                <c:pt idx="3">
                  <c:v>American Indian</c:v>
                </c:pt>
                <c:pt idx="4">
                  <c:v>Asian</c:v>
                </c:pt>
                <c:pt idx="5">
                  <c:v>2 or more races</c:v>
                </c:pt>
                <c:pt idx="6">
                  <c:v>Hispanic</c:v>
                </c:pt>
                <c:pt idx="7">
                  <c:v>Black</c:v>
                </c:pt>
                <c:pt idx="8">
                  <c:v>White</c:v>
                </c:pt>
                <c:pt idx="10">
                  <c:v>US</c:v>
                </c:pt>
                <c:pt idx="11">
                  <c:v>Outside US</c:v>
                </c:pt>
                <c:pt idx="13">
                  <c:v>&lt;High School</c:v>
                </c:pt>
                <c:pt idx="14">
                  <c:v>High School </c:v>
                </c:pt>
                <c:pt idx="15">
                  <c:v>Some College</c:v>
                </c:pt>
                <c:pt idx="16">
                  <c:v>4 Year College Degree</c:v>
                </c:pt>
                <c:pt idx="17">
                  <c:v>Advanced Degree</c:v>
                </c:pt>
              </c:strCache>
            </c:strRef>
          </c:cat>
          <c:val>
            <c:numRef>
              <c:f>Sheet1!$F$2:$F$23</c:f>
              <c:numCache>
                <c:formatCode>General</c:formatCode>
                <c:ptCount val="19"/>
                <c:pt idx="1">
                  <c:v>70.5</c:v>
                </c:pt>
                <c:pt idx="9">
                  <c:v>70.5</c:v>
                </c:pt>
              </c:numCache>
            </c:numRef>
          </c:val>
        </c:ser>
        <c:dLbls>
          <c:showLegendKey val="0"/>
          <c:showVal val="0"/>
          <c:showCatName val="0"/>
          <c:showSerName val="0"/>
          <c:showPercent val="0"/>
          <c:showBubbleSize val="0"/>
        </c:dLbls>
        <c:gapWidth val="500"/>
        <c:overlap val="-100"/>
        <c:axId val="277310120"/>
        <c:axId val="277309728"/>
      </c:barChart>
      <c:catAx>
        <c:axId val="277308944"/>
        <c:scaling>
          <c:orientation val="maxMin"/>
        </c:scaling>
        <c:delete val="0"/>
        <c:axPos val="l"/>
        <c:numFmt formatCode="General" sourceLinked="1"/>
        <c:majorTickMark val="none"/>
        <c:minorTickMark val="none"/>
        <c:tickLblPos val="nextTo"/>
        <c:spPr>
          <a:ln>
            <a:solidFill>
              <a:schemeClr val="tx1"/>
            </a:solidFill>
          </a:ln>
        </c:spPr>
        <c:txPr>
          <a:bodyPr/>
          <a:lstStyle/>
          <a:p>
            <a:pPr>
              <a:defRPr sz="1100" baseline="0">
                <a:latin typeface="Tahoma" pitchFamily="34" charset="0"/>
                <a:ea typeface="Tahoma" pitchFamily="34" charset="0"/>
                <a:cs typeface="Tahoma" pitchFamily="34" charset="0"/>
              </a:defRPr>
            </a:pPr>
            <a:endParaRPr lang="en-US"/>
          </a:p>
        </c:txPr>
        <c:crossAx val="277309336"/>
        <c:crosses val="autoZero"/>
        <c:auto val="1"/>
        <c:lblAlgn val="ctr"/>
        <c:lblOffset val="9"/>
        <c:noMultiLvlLbl val="0"/>
      </c:catAx>
      <c:valAx>
        <c:axId val="277309336"/>
        <c:scaling>
          <c:orientation val="minMax"/>
          <c:max val="90"/>
          <c:min val="0"/>
        </c:scaling>
        <c:delete val="0"/>
        <c:axPos val="b"/>
        <c:majorGridlines>
          <c:spPr>
            <a:ln cmpd="sng">
              <a:solidFill>
                <a:schemeClr val="bg1">
                  <a:lumMod val="85000"/>
                </a:schemeClr>
              </a:solidFill>
              <a:prstDash val="sysDash"/>
            </a:ln>
          </c:spPr>
        </c:majorGridlines>
        <c:title>
          <c:tx>
            <c:rich>
              <a:bodyPr/>
              <a:lstStyle/>
              <a:p>
                <a:pPr algn="r">
                  <a:defRPr/>
                </a:pPr>
                <a:r>
                  <a:rPr lang="en-US" sz="1400" b="1" dirty="0" smtClean="0">
                    <a:latin typeface="Tahoma" pitchFamily="34" charset="0"/>
                    <a:ea typeface="Tahoma" pitchFamily="34" charset="0"/>
                    <a:cs typeface="Tahoma" pitchFamily="34" charset="0"/>
                  </a:rPr>
                  <a:t>Percent</a:t>
                </a:r>
                <a:endParaRPr lang="en-US" sz="1400" b="1" dirty="0">
                  <a:latin typeface="Tahoma" pitchFamily="34" charset="0"/>
                  <a:ea typeface="Tahoma" pitchFamily="34" charset="0"/>
                  <a:cs typeface="Tahoma" pitchFamily="34" charset="0"/>
                </a:endParaRPr>
              </a:p>
            </c:rich>
          </c:tx>
          <c:layout>
            <c:manualLayout>
              <c:xMode val="edge"/>
              <c:yMode val="edge"/>
              <c:x val="0.58996231563174428"/>
              <c:y val="0.92927008569325598"/>
            </c:manualLayout>
          </c:layout>
          <c:overlay val="0"/>
        </c:title>
        <c:numFmt formatCode="0" sourceLinked="0"/>
        <c:majorTickMark val="in"/>
        <c:minorTickMark val="in"/>
        <c:tickLblPos val="high"/>
        <c:spPr>
          <a:ln>
            <a:solidFill>
              <a:schemeClr val="tx1"/>
            </a:solidFill>
          </a:ln>
        </c:spPr>
        <c:txPr>
          <a:bodyPr/>
          <a:lstStyle/>
          <a:p>
            <a:pPr>
              <a:defRPr sz="1400">
                <a:latin typeface="Tahoma" pitchFamily="34" charset="0"/>
                <a:ea typeface="Tahoma" pitchFamily="34" charset="0"/>
                <a:cs typeface="Tahoma" pitchFamily="34" charset="0"/>
              </a:defRPr>
            </a:pPr>
            <a:endParaRPr lang="en-US"/>
          </a:p>
        </c:txPr>
        <c:crossAx val="277308944"/>
        <c:crosses val="max"/>
        <c:crossBetween val="between"/>
        <c:majorUnit val="10"/>
        <c:minorUnit val="5"/>
      </c:valAx>
      <c:valAx>
        <c:axId val="277309728"/>
        <c:scaling>
          <c:orientation val="minMax"/>
          <c:max val="300"/>
          <c:min val="0"/>
        </c:scaling>
        <c:delete val="1"/>
        <c:axPos val="t"/>
        <c:numFmt formatCode="General" sourceLinked="1"/>
        <c:majorTickMark val="out"/>
        <c:minorTickMark val="none"/>
        <c:tickLblPos val="none"/>
        <c:crossAx val="277310120"/>
        <c:crosses val="max"/>
        <c:crossBetween val="between"/>
        <c:majorUnit val="50"/>
      </c:valAx>
      <c:catAx>
        <c:axId val="277310120"/>
        <c:scaling>
          <c:orientation val="minMax"/>
        </c:scaling>
        <c:delete val="1"/>
        <c:axPos val="l"/>
        <c:numFmt formatCode="General" sourceLinked="1"/>
        <c:majorTickMark val="out"/>
        <c:minorTickMark val="none"/>
        <c:tickLblPos val="none"/>
        <c:crossAx val="277309728"/>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78291814946619"/>
          <c:y val="0.13569321533923304"/>
          <c:w val="0.85409252669039137"/>
          <c:h val="0.79203539823008839"/>
        </c:manualLayout>
      </c:layout>
      <c:barChart>
        <c:barDir val="col"/>
        <c:grouping val="clustered"/>
        <c:varyColors val="0"/>
        <c:ser>
          <c:idx val="0"/>
          <c:order val="0"/>
          <c:tx>
            <c:strRef>
              <c:f>Sheet1!$B$1</c:f>
              <c:strCache>
                <c:ptCount val="1"/>
                <c:pt idx="0">
                  <c:v>Estimate</c:v>
                </c:pt>
              </c:strCache>
            </c:strRef>
          </c:tx>
          <c:spPr>
            <a:solidFill>
              <a:schemeClr val="accent5">
                <a:lumMod val="40000"/>
                <a:lumOff val="60000"/>
              </a:schemeClr>
            </a:solidFill>
            <a:ln>
              <a:solidFill>
                <a:schemeClr val="tx1"/>
              </a:solidFill>
            </a:ln>
          </c:spPr>
          <c:invertIfNegative val="0"/>
          <c:dPt>
            <c:idx val="3"/>
            <c:invertIfNegative val="0"/>
            <c:bubble3D val="0"/>
            <c:spPr>
              <a:solidFill>
                <a:schemeClr val="accent5">
                  <a:lumMod val="75000"/>
                </a:schemeClr>
              </a:solidFill>
              <a:ln>
                <a:solidFill>
                  <a:schemeClr val="tx1"/>
                </a:solidFill>
              </a:ln>
            </c:spPr>
          </c:dPt>
          <c:dPt>
            <c:idx val="8"/>
            <c:invertIfNegative val="0"/>
            <c:bubble3D val="0"/>
            <c:spPr>
              <a:solidFill>
                <a:schemeClr val="accent5">
                  <a:lumMod val="75000"/>
                </a:schemeClr>
              </a:solidFill>
              <a:ln>
                <a:solidFill>
                  <a:schemeClr val="tx1"/>
                </a:solidFill>
              </a:ln>
            </c:spPr>
          </c:dPt>
          <c:dPt>
            <c:idx val="13"/>
            <c:invertIfNegative val="0"/>
            <c:bubble3D val="0"/>
            <c:spPr>
              <a:solidFill>
                <a:schemeClr val="accent5">
                  <a:lumMod val="75000"/>
                </a:schemeClr>
              </a:solidFill>
              <a:ln>
                <a:solidFill>
                  <a:schemeClr val="tx1"/>
                </a:solidFill>
              </a:ln>
            </c:spPr>
          </c:dPt>
          <c:dPt>
            <c:idx val="18"/>
            <c:invertIfNegative val="0"/>
            <c:bubble3D val="0"/>
            <c:spPr>
              <a:solidFill>
                <a:schemeClr val="accent5">
                  <a:lumMod val="75000"/>
                </a:schemeClr>
              </a:solidFill>
              <a:ln>
                <a:solidFill>
                  <a:schemeClr val="tx1"/>
                </a:solidFill>
              </a:ln>
            </c:spPr>
          </c:dPt>
          <c:errBars>
            <c:errBarType val="both"/>
            <c:errValType val="cust"/>
            <c:noEndCap val="0"/>
            <c:plus>
              <c:numRef>
                <c:f>Sheet1!$G$2:$G$22</c:f>
                <c:numCache>
                  <c:formatCode>General</c:formatCode>
                  <c:ptCount val="21"/>
                  <c:pt idx="2">
                    <c:v>1.1563999999999999</c:v>
                  </c:pt>
                  <c:pt idx="3">
                    <c:v>1.2199039999999999</c:v>
                  </c:pt>
                  <c:pt idx="7">
                    <c:v>1.1446399999999999</c:v>
                  </c:pt>
                  <c:pt idx="8">
                    <c:v>1.1759412</c:v>
                  </c:pt>
                  <c:pt idx="9">
                    <c:v>0</c:v>
                  </c:pt>
                  <c:pt idx="12">
                    <c:v>1.14072</c:v>
                  </c:pt>
                  <c:pt idx="13">
                    <c:v>1.1492655999999999</c:v>
                  </c:pt>
                  <c:pt idx="16">
                    <c:v>0</c:v>
                  </c:pt>
                  <c:pt idx="17">
                    <c:v>1.1191599999999999</c:v>
                  </c:pt>
                  <c:pt idx="18">
                    <c:v>1.154636</c:v>
                  </c:pt>
                  <c:pt idx="19">
                    <c:v>0</c:v>
                  </c:pt>
                </c:numCache>
              </c:numRef>
            </c:plus>
            <c:minus>
              <c:numRef>
                <c:f>Sheet1!$G$2:$G$22</c:f>
                <c:numCache>
                  <c:formatCode>General</c:formatCode>
                  <c:ptCount val="21"/>
                  <c:pt idx="2">
                    <c:v>1.1563999999999999</c:v>
                  </c:pt>
                  <c:pt idx="3">
                    <c:v>1.2199039999999999</c:v>
                  </c:pt>
                  <c:pt idx="7">
                    <c:v>1.1446399999999999</c:v>
                  </c:pt>
                  <c:pt idx="8">
                    <c:v>1.1759412</c:v>
                  </c:pt>
                  <c:pt idx="9">
                    <c:v>0</c:v>
                  </c:pt>
                  <c:pt idx="12">
                    <c:v>1.14072</c:v>
                  </c:pt>
                  <c:pt idx="13">
                    <c:v>1.1492655999999999</c:v>
                  </c:pt>
                  <c:pt idx="16">
                    <c:v>0</c:v>
                  </c:pt>
                  <c:pt idx="17">
                    <c:v>1.1191599999999999</c:v>
                  </c:pt>
                  <c:pt idx="18">
                    <c:v>1.154636</c:v>
                  </c:pt>
                  <c:pt idx="19">
                    <c:v>0</c:v>
                  </c:pt>
                </c:numCache>
              </c:numRef>
            </c:minus>
          </c:errBars>
          <c:val>
            <c:numRef>
              <c:f>Sheet1!$B$2:$B$22</c:f>
              <c:numCache>
                <c:formatCode>General</c:formatCode>
                <c:ptCount val="21"/>
                <c:pt idx="2" formatCode="0.0">
                  <c:v>49</c:v>
                </c:pt>
                <c:pt idx="3" formatCode="0.0">
                  <c:v>55.192</c:v>
                </c:pt>
                <c:pt idx="7" formatCode="0.0">
                  <c:v>59</c:v>
                </c:pt>
                <c:pt idx="8" formatCode="0.0">
                  <c:v>64.09</c:v>
                </c:pt>
                <c:pt idx="12" formatCode="0.0">
                  <c:v>62</c:v>
                </c:pt>
                <c:pt idx="13" formatCode="0.0">
                  <c:v>67.712100000000007</c:v>
                </c:pt>
                <c:pt idx="17" formatCode="0.0">
                  <c:v>60</c:v>
                </c:pt>
                <c:pt idx="18" formatCode="0.0">
                  <c:v>64.313999999999993</c:v>
                </c:pt>
              </c:numCache>
            </c:numRef>
          </c:val>
        </c:ser>
        <c:dLbls>
          <c:showLegendKey val="0"/>
          <c:showVal val="0"/>
          <c:showCatName val="0"/>
          <c:showSerName val="0"/>
          <c:showPercent val="0"/>
          <c:showBubbleSize val="0"/>
        </c:dLbls>
        <c:gapWidth val="0"/>
        <c:overlap val="-4"/>
        <c:axId val="277310904"/>
        <c:axId val="277311296"/>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LCI</c:v>
                      </c:pt>
                    </c:strCache>
                  </c:strRef>
                </c:tx>
                <c:invertIfNegative val="0"/>
                <c:val>
                  <c:numRef>
                    <c:extLst>
                      <c:ext uri="{02D57815-91ED-43cb-92C2-25804820EDAC}">
                        <c15:formulaRef>
                          <c15:sqref>Sheet1!$C$2:$C$22</c15:sqref>
                        </c15:formulaRef>
                      </c:ext>
                    </c:extLst>
                    <c:numCache>
                      <c:formatCode>General</c:formatCode>
                      <c:ptCount val="21"/>
                      <c:pt idx="2">
                        <c:v>47.8</c:v>
                      </c:pt>
                      <c:pt idx="3">
                        <c:v>53.972000000000001</c:v>
                      </c:pt>
                      <c:pt idx="7">
                        <c:v>57.9</c:v>
                      </c:pt>
                      <c:pt idx="8">
                        <c:v>62.914099999999998</c:v>
                      </c:pt>
                      <c:pt idx="12">
                        <c:v>60.9</c:v>
                      </c:pt>
                      <c:pt idx="13">
                        <c:v>66.562799999999996</c:v>
                      </c:pt>
                      <c:pt idx="17">
                        <c:v>58.9</c:v>
                      </c:pt>
                      <c:pt idx="18">
                        <c:v>63.159300000000002</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UCI</c:v>
                      </c:pt>
                    </c:strCache>
                  </c:strRef>
                </c:tx>
                <c:invertIfNegative val="0"/>
                <c:val>
                  <c:numRef>
                    <c:extLst xmlns:c15="http://schemas.microsoft.com/office/drawing/2012/chart">
                      <c:ext xmlns:c15="http://schemas.microsoft.com/office/drawing/2012/chart" uri="{02D57815-91ED-43cb-92C2-25804820EDAC}">
                        <c15:formulaRef>
                          <c15:sqref>Sheet1!$D$2:$D$22</c15:sqref>
                        </c15:formulaRef>
                      </c:ext>
                    </c:extLst>
                    <c:numCache>
                      <c:formatCode>General</c:formatCode>
                      <c:ptCount val="21"/>
                      <c:pt idx="2">
                        <c:v>50.2</c:v>
                      </c:pt>
                      <c:pt idx="3">
                        <c:v>56.411900000000003</c:v>
                      </c:pt>
                      <c:pt idx="7">
                        <c:v>60.1</c:v>
                      </c:pt>
                      <c:pt idx="8">
                        <c:v>65.266000000000005</c:v>
                      </c:pt>
                      <c:pt idx="12">
                        <c:v>63.1</c:v>
                      </c:pt>
                      <c:pt idx="13">
                        <c:v>68.8613</c:v>
                      </c:pt>
                      <c:pt idx="17">
                        <c:v>61.1</c:v>
                      </c:pt>
                      <c:pt idx="18">
                        <c:v>65.468699999999998</c:v>
                      </c:pt>
                    </c:numCache>
                  </c:numRef>
                </c:val>
              </c15:ser>
            </c15:filteredBarSeries>
          </c:ext>
        </c:extLst>
      </c:barChart>
      <c:lineChart>
        <c:grouping val="standard"/>
        <c:varyColors val="0"/>
        <c:ser>
          <c:idx val="3"/>
          <c:order val="3"/>
          <c:tx>
            <c:strRef>
              <c:f>Sheet1!$E$1</c:f>
              <c:strCache>
                <c:ptCount val="1"/>
                <c:pt idx="0">
                  <c:v>Target</c:v>
                </c:pt>
              </c:strCache>
            </c:strRef>
          </c:tx>
          <c:spPr>
            <a:ln w="34925" cap="flat">
              <a:solidFill>
                <a:schemeClr val="tx1"/>
              </a:solidFill>
              <a:prstDash val="sysDash"/>
            </a:ln>
          </c:spPr>
          <c:marker>
            <c:symbol val="none"/>
          </c:marker>
          <c:val>
            <c:numRef>
              <c:f>Sheet1!$E$2:$E$22</c:f>
              <c:numCache>
                <c:formatCode>General</c:formatCode>
                <c:ptCount val="21"/>
                <c:pt idx="1">
                  <c:v>54</c:v>
                </c:pt>
                <c:pt idx="2">
                  <c:v>54</c:v>
                </c:pt>
                <c:pt idx="3">
                  <c:v>54</c:v>
                </c:pt>
                <c:pt idx="4">
                  <c:v>54</c:v>
                </c:pt>
                <c:pt idx="6">
                  <c:v>65</c:v>
                </c:pt>
                <c:pt idx="7">
                  <c:v>65</c:v>
                </c:pt>
                <c:pt idx="8">
                  <c:v>65</c:v>
                </c:pt>
                <c:pt idx="9">
                  <c:v>65</c:v>
                </c:pt>
                <c:pt idx="11">
                  <c:v>68.2</c:v>
                </c:pt>
                <c:pt idx="12">
                  <c:v>68.2</c:v>
                </c:pt>
                <c:pt idx="13">
                  <c:v>68.2</c:v>
                </c:pt>
                <c:pt idx="14">
                  <c:v>68.2</c:v>
                </c:pt>
                <c:pt idx="16">
                  <c:v>66</c:v>
                </c:pt>
                <c:pt idx="17">
                  <c:v>66</c:v>
                </c:pt>
                <c:pt idx="18">
                  <c:v>66</c:v>
                </c:pt>
                <c:pt idx="19">
                  <c:v>66</c:v>
                </c:pt>
              </c:numCache>
            </c:numRef>
          </c:val>
          <c:smooth val="0"/>
        </c:ser>
        <c:dLbls>
          <c:showLegendKey val="0"/>
          <c:showVal val="0"/>
          <c:showCatName val="0"/>
          <c:showSerName val="0"/>
          <c:showPercent val="0"/>
          <c:showBubbleSize val="0"/>
        </c:dLbls>
        <c:marker val="1"/>
        <c:smooth val="0"/>
        <c:axId val="277310904"/>
        <c:axId val="277311296"/>
      </c:lineChart>
      <c:catAx>
        <c:axId val="277310904"/>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77311296"/>
        <c:crossesAt val="0"/>
        <c:auto val="1"/>
        <c:lblAlgn val="ctr"/>
        <c:lblOffset val="100"/>
        <c:tickLblSkip val="1"/>
        <c:tickMarkSkip val="1"/>
        <c:noMultiLvlLbl val="0"/>
      </c:catAx>
      <c:valAx>
        <c:axId val="277311296"/>
        <c:scaling>
          <c:orientation val="minMax"/>
          <c:max val="10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11391">
            <a:solidFill>
              <a:srgbClr val="000000"/>
            </a:solidFill>
            <a:prstDash val="solid"/>
          </a:ln>
        </c:spPr>
        <c:txPr>
          <a:bodyPr rot="0" vert="horz"/>
          <a:lstStyle/>
          <a:p>
            <a:pPr>
              <a:defRPr sz="1345" b="0" i="0" u="none" strike="noStrike" baseline="0">
                <a:solidFill>
                  <a:srgbClr val="000000"/>
                </a:solidFill>
                <a:latin typeface="Tahoma"/>
                <a:ea typeface="Tahoma"/>
                <a:cs typeface="Tahoma"/>
              </a:defRPr>
            </a:pPr>
            <a:endParaRPr lang="en-US"/>
          </a:p>
        </c:txPr>
        <c:crossAx val="277310904"/>
        <c:crosses val="autoZero"/>
        <c:crossBetween val="between"/>
        <c:majorUnit val="20"/>
        <c:minorUnit val="10"/>
      </c:valAx>
      <c:spPr>
        <a:noFill/>
        <a:ln w="22782">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146924306976641"/>
          <c:y val="1.9015743728902228E-2"/>
          <c:w val="0.67915282856408021"/>
          <c:h val="0.81467389911138433"/>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50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rgbClr val="CC99FF"/>
              </a:solidFill>
              <a:ln>
                <a:solidFill>
                  <a:schemeClr val="tx1"/>
                </a:solidFill>
              </a:ln>
            </c:spPr>
          </c:dPt>
          <c:dPt>
            <c:idx val="4"/>
            <c:invertIfNegative val="0"/>
            <c:bubble3D val="0"/>
            <c:spPr>
              <a:solidFill>
                <a:schemeClr val="accent4">
                  <a:lumMod val="50000"/>
                </a:schemeClr>
              </a:solidFill>
              <a:ln>
                <a:solidFill>
                  <a:schemeClr val="tx1"/>
                </a:solidFill>
              </a:ln>
            </c:spPr>
          </c:dPt>
          <c:dPt>
            <c:idx val="5"/>
            <c:invertIfNegative val="0"/>
            <c:bubble3D val="0"/>
            <c:spPr>
              <a:solidFill>
                <a:schemeClr val="accent4">
                  <a:lumMod val="75000"/>
                </a:schemeClr>
              </a:solidFill>
              <a:ln>
                <a:solidFill>
                  <a:schemeClr val="tx1"/>
                </a:solidFill>
              </a:ln>
            </c:spPr>
          </c:dPt>
          <c:dPt>
            <c:idx val="6"/>
            <c:invertIfNegative val="0"/>
            <c:bubble3D val="0"/>
            <c:spPr>
              <a:solidFill>
                <a:schemeClr val="accent4">
                  <a:lumMod val="60000"/>
                  <a:lumOff val="40000"/>
                </a:schemeClr>
              </a:solidFill>
              <a:ln>
                <a:solidFill>
                  <a:schemeClr val="tx1"/>
                </a:solidFill>
              </a:ln>
            </c:spPr>
          </c:dPt>
          <c:dPt>
            <c:idx val="7"/>
            <c:invertIfNegative val="0"/>
            <c:bubble3D val="0"/>
            <c:spPr>
              <a:solidFill>
                <a:schemeClr val="accent4">
                  <a:lumMod val="40000"/>
                  <a:lumOff val="60000"/>
                </a:schemeClr>
              </a:solidFill>
              <a:ln>
                <a:solidFill>
                  <a:schemeClr val="tx1"/>
                </a:solidFill>
              </a:ln>
            </c:spPr>
          </c:dPt>
          <c:dPt>
            <c:idx val="8"/>
            <c:invertIfNegative val="0"/>
            <c:bubble3D val="0"/>
            <c:spPr>
              <a:solidFill>
                <a:schemeClr val="accent4">
                  <a:lumMod val="20000"/>
                  <a:lumOff val="80000"/>
                </a:schemeClr>
              </a:solidFill>
              <a:ln>
                <a:solidFill>
                  <a:schemeClr val="tx1"/>
                </a:solidFill>
              </a:ln>
            </c:spPr>
          </c:dPt>
          <c:dPt>
            <c:idx val="9"/>
            <c:invertIfNegative val="0"/>
            <c:bubble3D val="0"/>
            <c:spPr>
              <a:solidFill>
                <a:schemeClr val="tx2">
                  <a:lumMod val="60000"/>
                  <a:lumOff val="40000"/>
                </a:schemeClr>
              </a:solidFill>
              <a:ln>
                <a:solidFill>
                  <a:schemeClr val="tx1"/>
                </a:solidFill>
              </a:ln>
            </c:spPr>
          </c:dPt>
          <c:dPt>
            <c:idx val="10"/>
            <c:invertIfNegative val="0"/>
            <c:bubble3D val="0"/>
            <c:spPr>
              <a:solidFill>
                <a:schemeClr val="accent5">
                  <a:lumMod val="75000"/>
                </a:schemeClr>
              </a:solidFill>
              <a:ln>
                <a:solidFill>
                  <a:schemeClr val="tx1"/>
                </a:solidFill>
              </a:ln>
            </c:spPr>
          </c:dPt>
          <c:dPt>
            <c:idx val="11"/>
            <c:invertIfNegative val="0"/>
            <c:bubble3D val="0"/>
            <c:spPr>
              <a:solidFill>
                <a:schemeClr val="accent5">
                  <a:lumMod val="40000"/>
                  <a:lumOff val="60000"/>
                </a:schemeClr>
              </a:solidFill>
              <a:ln>
                <a:solidFill>
                  <a:schemeClr val="tx1"/>
                </a:solidFill>
              </a:ln>
            </c:spPr>
          </c:dPt>
          <c:dPt>
            <c:idx val="12"/>
            <c:invertIfNegative val="0"/>
            <c:bubble3D val="0"/>
            <c:spPr>
              <a:solidFill>
                <a:schemeClr val="tx2">
                  <a:lumMod val="60000"/>
                  <a:lumOff val="40000"/>
                </a:schemeClr>
              </a:solidFill>
              <a:ln>
                <a:solidFill>
                  <a:schemeClr val="tx1"/>
                </a:solidFill>
              </a:ln>
            </c:spPr>
          </c:dPt>
          <c:dPt>
            <c:idx val="13"/>
            <c:invertIfNegative val="0"/>
            <c:bubble3D val="0"/>
            <c:spPr>
              <a:solidFill>
                <a:schemeClr val="tx2">
                  <a:lumMod val="50000"/>
                </a:schemeClr>
              </a:solidFill>
              <a:ln>
                <a:solidFill>
                  <a:schemeClr val="tx1"/>
                </a:solidFill>
              </a:ln>
            </c:spPr>
          </c:dPt>
          <c:dPt>
            <c:idx val="14"/>
            <c:invertIfNegative val="0"/>
            <c:bubble3D val="0"/>
            <c:spPr>
              <a:solidFill>
                <a:schemeClr val="tx2">
                  <a:lumMod val="75000"/>
                </a:schemeClr>
              </a:solidFill>
              <a:ln>
                <a:solidFill>
                  <a:schemeClr val="tx1"/>
                </a:solidFill>
              </a:ln>
            </c:spPr>
          </c:dPt>
          <c:dPt>
            <c:idx val="15"/>
            <c:invertIfNegative val="0"/>
            <c:bubble3D val="0"/>
            <c:spPr>
              <a:solidFill>
                <a:schemeClr val="tx2">
                  <a:lumMod val="60000"/>
                  <a:lumOff val="40000"/>
                </a:schemeClr>
              </a:solidFill>
              <a:ln>
                <a:solidFill>
                  <a:schemeClr val="tx1"/>
                </a:solidFill>
              </a:ln>
            </c:spPr>
          </c:dPt>
          <c:dPt>
            <c:idx val="16"/>
            <c:invertIfNegative val="0"/>
            <c:bubble3D val="0"/>
            <c:spPr>
              <a:solidFill>
                <a:schemeClr val="tx2">
                  <a:lumMod val="40000"/>
                  <a:lumOff val="60000"/>
                </a:schemeClr>
              </a:solidFill>
              <a:ln>
                <a:solidFill>
                  <a:schemeClr val="tx1"/>
                </a:solidFill>
              </a:ln>
            </c:spPr>
          </c:dPt>
          <c:dPt>
            <c:idx val="17"/>
            <c:invertIfNegative val="0"/>
            <c:bubble3D val="0"/>
            <c:spPr>
              <a:solidFill>
                <a:schemeClr val="tx2">
                  <a:lumMod val="20000"/>
                  <a:lumOff val="80000"/>
                </a:schemeClr>
              </a:solidFill>
              <a:ln>
                <a:solidFill>
                  <a:schemeClr val="tx1"/>
                </a:solidFill>
              </a:ln>
            </c:spPr>
          </c:dPt>
          <c:dPt>
            <c:idx val="18"/>
            <c:invertIfNegative val="0"/>
            <c:bubble3D val="0"/>
            <c:spPr>
              <a:solidFill>
                <a:schemeClr val="accent6">
                  <a:lumMod val="60000"/>
                  <a:lumOff val="40000"/>
                </a:schemeClr>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dPt>
            <c:idx val="20"/>
            <c:invertIfNegative val="0"/>
            <c:bubble3D val="0"/>
            <c:spPr>
              <a:solidFill>
                <a:schemeClr val="accent6">
                  <a:lumMod val="20000"/>
                  <a:lumOff val="80000"/>
                </a:schemeClr>
              </a:solidFill>
              <a:ln>
                <a:solidFill>
                  <a:schemeClr val="tx1"/>
                </a:solidFill>
              </a:ln>
            </c:spPr>
          </c:dPt>
          <c:errBars>
            <c:errBarType val="both"/>
            <c:errValType val="cust"/>
            <c:noEndCap val="0"/>
            <c:plus>
              <c:numRef>
                <c:f>Sheet1!$E$2:$E$23</c:f>
                <c:numCache>
                  <c:formatCode>General</c:formatCode>
                  <c:ptCount val="19"/>
                  <c:pt idx="1">
                    <c:v>1.1563999999999999</c:v>
                  </c:pt>
                  <c:pt idx="3">
                    <c:v>10.694544</c:v>
                  </c:pt>
                  <c:pt idx="4">
                    <c:v>4.4427320000000003</c:v>
                  </c:pt>
                  <c:pt idx="5">
                    <c:v>7.3413760000000003</c:v>
                  </c:pt>
                  <c:pt idx="6">
                    <c:v>2.4576440000000002</c:v>
                  </c:pt>
                  <c:pt idx="7">
                    <c:v>2.2979040000000004</c:v>
                  </c:pt>
                  <c:pt idx="8">
                    <c:v>1.5031240000000001</c:v>
                  </c:pt>
                  <c:pt idx="9">
                    <c:v>0</c:v>
                  </c:pt>
                  <c:pt idx="10">
                    <c:v>1.818684</c:v>
                  </c:pt>
                  <c:pt idx="11">
                    <c:v>1.414336</c:v>
                  </c:pt>
                  <c:pt idx="13">
                    <c:v>2.7293000000000003</c:v>
                  </c:pt>
                  <c:pt idx="14">
                    <c:v>2.3794399999999998</c:v>
                  </c:pt>
                  <c:pt idx="15">
                    <c:v>2.0979839999999998</c:v>
                  </c:pt>
                  <c:pt idx="16">
                    <c:v>2.4441200000000003</c:v>
                  </c:pt>
                  <c:pt idx="17">
                    <c:v>3.2628120000000003</c:v>
                  </c:pt>
                </c:numCache>
              </c:numRef>
            </c:plus>
            <c:minus>
              <c:numRef>
                <c:f>Sheet1!$E$2:$E$23</c:f>
                <c:numCache>
                  <c:formatCode>General</c:formatCode>
                  <c:ptCount val="19"/>
                  <c:pt idx="1">
                    <c:v>1.1563999999999999</c:v>
                  </c:pt>
                  <c:pt idx="3">
                    <c:v>10.694544</c:v>
                  </c:pt>
                  <c:pt idx="4">
                    <c:v>4.4427320000000003</c:v>
                  </c:pt>
                  <c:pt idx="5">
                    <c:v>7.3413760000000003</c:v>
                  </c:pt>
                  <c:pt idx="6">
                    <c:v>2.4576440000000002</c:v>
                  </c:pt>
                  <c:pt idx="7">
                    <c:v>2.2979040000000004</c:v>
                  </c:pt>
                  <c:pt idx="8">
                    <c:v>1.5031240000000001</c:v>
                  </c:pt>
                  <c:pt idx="9">
                    <c:v>0</c:v>
                  </c:pt>
                  <c:pt idx="10">
                    <c:v>1.818684</c:v>
                  </c:pt>
                  <c:pt idx="11">
                    <c:v>1.414336</c:v>
                  </c:pt>
                  <c:pt idx="13">
                    <c:v>2.7293000000000003</c:v>
                  </c:pt>
                  <c:pt idx="14">
                    <c:v>2.3794399999999998</c:v>
                  </c:pt>
                  <c:pt idx="15">
                    <c:v>2.0979839999999998</c:v>
                  </c:pt>
                  <c:pt idx="16">
                    <c:v>2.4441200000000003</c:v>
                  </c:pt>
                  <c:pt idx="17">
                    <c:v>3.2628120000000003</c:v>
                  </c:pt>
                </c:numCache>
              </c:numRef>
            </c:minus>
          </c:errBars>
          <c:cat>
            <c:strRef>
              <c:f>Sheet1!$A$2:$A$23</c:f>
              <c:strCache>
                <c:ptCount val="18"/>
                <c:pt idx="1">
                  <c:v>Total</c:v>
                </c:pt>
                <c:pt idx="3">
                  <c:v>American Indian</c:v>
                </c:pt>
                <c:pt idx="4">
                  <c:v>Asian</c:v>
                </c:pt>
                <c:pt idx="5">
                  <c:v>2 or more races</c:v>
                </c:pt>
                <c:pt idx="6">
                  <c:v>Hispanic</c:v>
                </c:pt>
                <c:pt idx="7">
                  <c:v>Black</c:v>
                </c:pt>
                <c:pt idx="8">
                  <c:v>White</c:v>
                </c:pt>
                <c:pt idx="10">
                  <c:v>Male</c:v>
                </c:pt>
                <c:pt idx="11">
                  <c:v>Female</c:v>
                </c:pt>
                <c:pt idx="13">
                  <c:v>&lt;High School</c:v>
                </c:pt>
                <c:pt idx="14">
                  <c:v>High School</c:v>
                </c:pt>
                <c:pt idx="15">
                  <c:v>Some College</c:v>
                </c:pt>
                <c:pt idx="16">
                  <c:v>4-year College Degree</c:v>
                </c:pt>
                <c:pt idx="17">
                  <c:v>Advanced Degree</c:v>
                </c:pt>
              </c:strCache>
            </c:strRef>
          </c:cat>
          <c:val>
            <c:numRef>
              <c:f>Sheet1!$B$2:$B$23</c:f>
              <c:numCache>
                <c:formatCode>0.0</c:formatCode>
                <c:ptCount val="19"/>
                <c:pt idx="1">
                  <c:v>64.31</c:v>
                </c:pt>
                <c:pt idx="3">
                  <c:v>55.4831</c:v>
                </c:pt>
                <c:pt idx="4">
                  <c:v>56.434699999999999</c:v>
                </c:pt>
                <c:pt idx="5">
                  <c:v>65.493099999999998</c:v>
                </c:pt>
                <c:pt idx="6">
                  <c:v>58.64</c:v>
                </c:pt>
                <c:pt idx="7">
                  <c:v>69.212699999999998</c:v>
                </c:pt>
                <c:pt idx="8">
                  <c:v>65.0458</c:v>
                </c:pt>
                <c:pt idx="10">
                  <c:v>63.2057</c:v>
                </c:pt>
                <c:pt idx="11">
                  <c:v>65.135900000000007</c:v>
                </c:pt>
                <c:pt idx="13">
                  <c:v>60.956800000000001</c:v>
                </c:pt>
                <c:pt idx="14">
                  <c:v>63.472999999999999</c:v>
                </c:pt>
                <c:pt idx="15">
                  <c:v>64.020799999999994</c:v>
                </c:pt>
                <c:pt idx="16">
                  <c:v>66.102999999999994</c:v>
                </c:pt>
                <c:pt idx="17">
                  <c:v>67.770399999999995</c:v>
                </c:pt>
              </c:numCache>
            </c:numRef>
          </c:val>
        </c:ser>
        <c:dLbls>
          <c:showLegendKey val="0"/>
          <c:showVal val="0"/>
          <c:showCatName val="0"/>
          <c:showSerName val="0"/>
          <c:showPercent val="0"/>
          <c:showBubbleSize val="0"/>
        </c:dLbls>
        <c:gapWidth val="0"/>
        <c:axId val="277312472"/>
        <c:axId val="277246920"/>
      </c:barChart>
      <c:barChart>
        <c:barDir val="bar"/>
        <c:grouping val="clustered"/>
        <c:varyColors val="0"/>
        <c:ser>
          <c:idx val="1"/>
          <c:order val="1"/>
          <c:tx>
            <c:strRef>
              <c:f>Sheet1!$F$1</c:f>
              <c:strCache>
                <c:ptCount val="1"/>
                <c:pt idx="0">
                  <c:v>Target</c:v>
                </c:pt>
              </c:strCache>
            </c:strRef>
          </c:tx>
          <c:spPr>
            <a:noFill/>
            <a:ln>
              <a:noFill/>
            </a:ln>
          </c:spPr>
          <c:invertIfNegative val="0"/>
          <c:trendline>
            <c:spPr>
              <a:ln w="44450">
                <a:solidFill>
                  <a:schemeClr val="tx1"/>
                </a:solidFill>
                <a:prstDash val="sysDash"/>
              </a:ln>
            </c:spPr>
            <c:trendlineType val="linear"/>
            <c:dispRSqr val="0"/>
            <c:dispEq val="0"/>
          </c:trendline>
          <c:cat>
            <c:strRef>
              <c:f>Sheet1!$A$2:$A$23</c:f>
              <c:strCache>
                <c:ptCount val="18"/>
                <c:pt idx="1">
                  <c:v>Total</c:v>
                </c:pt>
                <c:pt idx="3">
                  <c:v>American Indian</c:v>
                </c:pt>
                <c:pt idx="4">
                  <c:v>Asian</c:v>
                </c:pt>
                <c:pt idx="5">
                  <c:v>2 or more races</c:v>
                </c:pt>
                <c:pt idx="6">
                  <c:v>Hispanic</c:v>
                </c:pt>
                <c:pt idx="7">
                  <c:v>Black</c:v>
                </c:pt>
                <c:pt idx="8">
                  <c:v>White</c:v>
                </c:pt>
                <c:pt idx="10">
                  <c:v>Male</c:v>
                </c:pt>
                <c:pt idx="11">
                  <c:v>Female</c:v>
                </c:pt>
                <c:pt idx="13">
                  <c:v>&lt;High School</c:v>
                </c:pt>
                <c:pt idx="14">
                  <c:v>High School</c:v>
                </c:pt>
                <c:pt idx="15">
                  <c:v>Some College</c:v>
                </c:pt>
                <c:pt idx="16">
                  <c:v>4-year College Degree</c:v>
                </c:pt>
                <c:pt idx="17">
                  <c:v>Advanced Degree</c:v>
                </c:pt>
              </c:strCache>
            </c:strRef>
          </c:cat>
          <c:val>
            <c:numRef>
              <c:f>Sheet1!$F$2:$F$23</c:f>
              <c:numCache>
                <c:formatCode>General</c:formatCode>
                <c:ptCount val="19"/>
                <c:pt idx="1">
                  <c:v>66</c:v>
                </c:pt>
                <c:pt idx="5">
                  <c:v>66</c:v>
                </c:pt>
                <c:pt idx="13">
                  <c:v>66</c:v>
                </c:pt>
              </c:numCache>
            </c:numRef>
          </c:val>
        </c:ser>
        <c:dLbls>
          <c:showLegendKey val="0"/>
          <c:showVal val="0"/>
          <c:showCatName val="0"/>
          <c:showSerName val="0"/>
          <c:showPercent val="0"/>
          <c:showBubbleSize val="0"/>
        </c:dLbls>
        <c:gapWidth val="500"/>
        <c:overlap val="-100"/>
        <c:axId val="277247704"/>
        <c:axId val="277247312"/>
      </c:barChart>
      <c:catAx>
        <c:axId val="277312472"/>
        <c:scaling>
          <c:orientation val="maxMin"/>
        </c:scaling>
        <c:delete val="0"/>
        <c:axPos val="l"/>
        <c:numFmt formatCode="General" sourceLinked="1"/>
        <c:majorTickMark val="none"/>
        <c:minorTickMark val="none"/>
        <c:tickLblPos val="nextTo"/>
        <c:spPr>
          <a:ln>
            <a:solidFill>
              <a:schemeClr val="tx1"/>
            </a:solidFill>
          </a:ln>
        </c:spPr>
        <c:txPr>
          <a:bodyPr/>
          <a:lstStyle/>
          <a:p>
            <a:pPr>
              <a:defRPr sz="1100" baseline="0">
                <a:latin typeface="Tahoma" pitchFamily="34" charset="0"/>
                <a:ea typeface="Tahoma" pitchFamily="34" charset="0"/>
                <a:cs typeface="Tahoma" pitchFamily="34" charset="0"/>
              </a:defRPr>
            </a:pPr>
            <a:endParaRPr lang="en-US"/>
          </a:p>
        </c:txPr>
        <c:crossAx val="277246920"/>
        <c:crosses val="autoZero"/>
        <c:auto val="1"/>
        <c:lblAlgn val="ctr"/>
        <c:lblOffset val="9"/>
        <c:noMultiLvlLbl val="0"/>
      </c:catAx>
      <c:valAx>
        <c:axId val="277246920"/>
        <c:scaling>
          <c:orientation val="minMax"/>
          <c:max val="100"/>
          <c:min val="0"/>
        </c:scaling>
        <c:delete val="0"/>
        <c:axPos val="b"/>
        <c:majorGridlines>
          <c:spPr>
            <a:ln cmpd="sng">
              <a:solidFill>
                <a:schemeClr val="bg1">
                  <a:lumMod val="85000"/>
                </a:schemeClr>
              </a:solidFill>
              <a:prstDash val="sysDash"/>
            </a:ln>
          </c:spPr>
        </c:majorGridlines>
        <c:title>
          <c:tx>
            <c:rich>
              <a:bodyPr/>
              <a:lstStyle/>
              <a:p>
                <a:pPr algn="r">
                  <a:defRPr/>
                </a:pPr>
                <a:r>
                  <a:rPr lang="en-US" sz="1400" b="1" dirty="0" smtClean="0">
                    <a:latin typeface="Tahoma" pitchFamily="34" charset="0"/>
                    <a:ea typeface="Tahoma" pitchFamily="34" charset="0"/>
                    <a:cs typeface="Tahoma" pitchFamily="34" charset="0"/>
                  </a:rPr>
                  <a:t>Percent</a:t>
                </a:r>
                <a:endParaRPr lang="en-US" sz="1400" b="1" dirty="0">
                  <a:latin typeface="Tahoma" pitchFamily="34" charset="0"/>
                  <a:ea typeface="Tahoma" pitchFamily="34" charset="0"/>
                  <a:cs typeface="Tahoma" pitchFamily="34" charset="0"/>
                </a:endParaRPr>
              </a:p>
            </c:rich>
          </c:tx>
          <c:layout>
            <c:manualLayout>
              <c:xMode val="edge"/>
              <c:yMode val="edge"/>
              <c:x val="0.58274429753787127"/>
              <c:y val="0.92069584090152634"/>
            </c:manualLayout>
          </c:layout>
          <c:overlay val="0"/>
        </c:title>
        <c:numFmt formatCode="0" sourceLinked="0"/>
        <c:majorTickMark val="in"/>
        <c:minorTickMark val="in"/>
        <c:tickLblPos val="high"/>
        <c:spPr>
          <a:ln>
            <a:solidFill>
              <a:schemeClr val="tx1"/>
            </a:solidFill>
          </a:ln>
        </c:spPr>
        <c:txPr>
          <a:bodyPr/>
          <a:lstStyle/>
          <a:p>
            <a:pPr>
              <a:defRPr sz="1400">
                <a:latin typeface="Tahoma" pitchFamily="34" charset="0"/>
                <a:ea typeface="Tahoma" pitchFamily="34" charset="0"/>
                <a:cs typeface="Tahoma" pitchFamily="34" charset="0"/>
              </a:defRPr>
            </a:pPr>
            <a:endParaRPr lang="en-US"/>
          </a:p>
        </c:txPr>
        <c:crossAx val="277312472"/>
        <c:crosses val="max"/>
        <c:crossBetween val="between"/>
        <c:majorUnit val="10"/>
        <c:minorUnit val="5"/>
      </c:valAx>
      <c:valAx>
        <c:axId val="277247312"/>
        <c:scaling>
          <c:orientation val="minMax"/>
          <c:max val="300"/>
          <c:min val="0"/>
        </c:scaling>
        <c:delete val="1"/>
        <c:axPos val="t"/>
        <c:numFmt formatCode="General" sourceLinked="1"/>
        <c:majorTickMark val="out"/>
        <c:minorTickMark val="none"/>
        <c:tickLblPos val="none"/>
        <c:crossAx val="277247704"/>
        <c:crosses val="max"/>
        <c:crossBetween val="between"/>
        <c:majorUnit val="50"/>
      </c:valAx>
      <c:catAx>
        <c:axId val="277247704"/>
        <c:scaling>
          <c:orientation val="minMax"/>
        </c:scaling>
        <c:delete val="1"/>
        <c:axPos val="l"/>
        <c:numFmt formatCode="General" sourceLinked="1"/>
        <c:majorTickMark val="out"/>
        <c:minorTickMark val="none"/>
        <c:tickLblPos val="none"/>
        <c:crossAx val="277247312"/>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05910789301472"/>
          <c:y val="0.13845157397530822"/>
          <c:w val="0.85409252669039137"/>
          <c:h val="0.79203539823008839"/>
        </c:manualLayout>
      </c:layout>
      <c:barChart>
        <c:barDir val="col"/>
        <c:grouping val="clustered"/>
        <c:varyColors val="0"/>
        <c:ser>
          <c:idx val="0"/>
          <c:order val="0"/>
          <c:invertIfNegative val="0"/>
          <c:dPt>
            <c:idx val="1"/>
            <c:invertIfNegative val="0"/>
            <c:bubble3D val="0"/>
            <c:spPr>
              <a:solidFill>
                <a:schemeClr val="accent4">
                  <a:lumMod val="40000"/>
                  <a:lumOff val="60000"/>
                </a:schemeClr>
              </a:solidFill>
              <a:ln>
                <a:solidFill>
                  <a:schemeClr val="tx1"/>
                </a:solidFill>
              </a:ln>
            </c:spPr>
          </c:dPt>
          <c:dPt>
            <c:idx val="2"/>
            <c:invertIfNegative val="0"/>
            <c:bubble3D val="0"/>
            <c:spPr>
              <a:solidFill>
                <a:schemeClr val="accent4">
                  <a:lumMod val="75000"/>
                </a:schemeClr>
              </a:solidFill>
              <a:ln>
                <a:solidFill>
                  <a:schemeClr val="tx1"/>
                </a:solidFill>
              </a:ln>
            </c:spPr>
          </c:dPt>
          <c:dPt>
            <c:idx val="4"/>
            <c:invertIfNegative val="0"/>
            <c:bubble3D val="0"/>
            <c:spPr>
              <a:solidFill>
                <a:schemeClr val="accent4">
                  <a:lumMod val="40000"/>
                  <a:lumOff val="60000"/>
                </a:schemeClr>
              </a:solidFill>
              <a:ln>
                <a:solidFill>
                  <a:schemeClr val="tx1"/>
                </a:solidFill>
              </a:ln>
            </c:spPr>
          </c:dPt>
          <c:dPt>
            <c:idx val="5"/>
            <c:invertIfNegative val="0"/>
            <c:bubble3D val="0"/>
            <c:spPr>
              <a:solidFill>
                <a:schemeClr val="accent4">
                  <a:lumMod val="40000"/>
                  <a:lumOff val="60000"/>
                </a:schemeClr>
              </a:solidFill>
              <a:ln>
                <a:solidFill>
                  <a:schemeClr val="tx1"/>
                </a:solidFill>
              </a:ln>
            </c:spPr>
          </c:dPt>
          <c:dPt>
            <c:idx val="6"/>
            <c:invertIfNegative val="0"/>
            <c:bubble3D val="0"/>
            <c:spPr>
              <a:solidFill>
                <a:schemeClr val="accent4">
                  <a:lumMod val="75000"/>
                </a:schemeClr>
              </a:solidFill>
              <a:ln>
                <a:solidFill>
                  <a:schemeClr val="tx1"/>
                </a:solidFill>
              </a:ln>
            </c:spPr>
          </c:dPt>
          <c:dPt>
            <c:idx val="7"/>
            <c:invertIfNegative val="0"/>
            <c:bubble3D val="0"/>
            <c:spPr>
              <a:solidFill>
                <a:schemeClr val="accent4">
                  <a:lumMod val="40000"/>
                  <a:lumOff val="60000"/>
                </a:schemeClr>
              </a:solidFill>
              <a:ln>
                <a:solidFill>
                  <a:schemeClr val="tx1"/>
                </a:solidFill>
              </a:ln>
            </c:spPr>
          </c:dPt>
          <c:dPt>
            <c:idx val="8"/>
            <c:invertIfNegative val="0"/>
            <c:bubble3D val="0"/>
            <c:spPr>
              <a:solidFill>
                <a:schemeClr val="accent4">
                  <a:lumMod val="40000"/>
                  <a:lumOff val="60000"/>
                </a:schemeClr>
              </a:solidFill>
              <a:ln>
                <a:solidFill>
                  <a:schemeClr val="tx1"/>
                </a:solidFill>
              </a:ln>
            </c:spPr>
          </c:dPt>
          <c:dPt>
            <c:idx val="9"/>
            <c:invertIfNegative val="0"/>
            <c:bubble3D val="0"/>
            <c:spPr>
              <a:solidFill>
                <a:schemeClr val="accent4">
                  <a:lumMod val="40000"/>
                  <a:lumOff val="60000"/>
                </a:schemeClr>
              </a:solidFill>
              <a:ln>
                <a:solidFill>
                  <a:schemeClr val="tx1"/>
                </a:solidFill>
              </a:ln>
            </c:spPr>
          </c:dPt>
          <c:dPt>
            <c:idx val="10"/>
            <c:invertIfNegative val="0"/>
            <c:bubble3D val="0"/>
            <c:spPr>
              <a:solidFill>
                <a:schemeClr val="accent4">
                  <a:lumMod val="75000"/>
                </a:schemeClr>
              </a:solidFill>
              <a:ln>
                <a:solidFill>
                  <a:schemeClr val="tx1"/>
                </a:solidFill>
              </a:ln>
            </c:spPr>
          </c:dPt>
          <c:dPt>
            <c:idx val="11"/>
            <c:invertIfNegative val="0"/>
            <c:bubble3D val="0"/>
            <c:spPr>
              <a:solidFill>
                <a:schemeClr val="accent4">
                  <a:lumMod val="40000"/>
                  <a:lumOff val="60000"/>
                </a:schemeClr>
              </a:solidFill>
              <a:ln>
                <a:solidFill>
                  <a:schemeClr val="tx1"/>
                </a:solidFill>
              </a:ln>
            </c:spPr>
          </c:dPt>
          <c:dPt>
            <c:idx val="12"/>
            <c:invertIfNegative val="0"/>
            <c:bubble3D val="0"/>
            <c:spPr>
              <a:solidFill>
                <a:schemeClr val="accent4">
                  <a:lumMod val="75000"/>
                </a:schemeClr>
              </a:solidFill>
              <a:ln>
                <a:solidFill>
                  <a:schemeClr val="tx1"/>
                </a:solidFill>
              </a:ln>
            </c:spPr>
          </c:dPt>
          <c:dPt>
            <c:idx val="13"/>
            <c:invertIfNegative val="0"/>
            <c:bubble3D val="0"/>
            <c:spPr>
              <a:solidFill>
                <a:schemeClr val="accent4">
                  <a:lumMod val="40000"/>
                  <a:lumOff val="60000"/>
                </a:schemeClr>
              </a:solidFill>
              <a:ln>
                <a:solidFill>
                  <a:schemeClr val="tx1"/>
                </a:solidFill>
              </a:ln>
            </c:spPr>
          </c:dPt>
          <c:dPt>
            <c:idx val="14"/>
            <c:invertIfNegative val="0"/>
            <c:bubble3D val="0"/>
            <c:spPr>
              <a:solidFill>
                <a:schemeClr val="accent4">
                  <a:lumMod val="75000"/>
                </a:schemeClr>
              </a:solidFill>
              <a:ln>
                <a:solidFill>
                  <a:schemeClr val="tx1"/>
                </a:solidFill>
              </a:ln>
            </c:spPr>
          </c:dPt>
          <c:dPt>
            <c:idx val="15"/>
            <c:invertIfNegative val="0"/>
            <c:bubble3D val="0"/>
            <c:spPr>
              <a:solidFill>
                <a:schemeClr val="accent4">
                  <a:lumMod val="75000"/>
                </a:schemeClr>
              </a:solidFill>
              <a:ln>
                <a:solidFill>
                  <a:schemeClr val="tx1"/>
                </a:solidFill>
              </a:ln>
            </c:spPr>
          </c:dPt>
          <c:dPt>
            <c:idx val="16"/>
            <c:invertIfNegative val="0"/>
            <c:bubble3D val="0"/>
            <c:spPr>
              <a:solidFill>
                <a:schemeClr val="accent4">
                  <a:lumMod val="40000"/>
                  <a:lumOff val="60000"/>
                </a:schemeClr>
              </a:solidFill>
              <a:ln>
                <a:solidFill>
                  <a:schemeClr val="tx1"/>
                </a:solidFill>
              </a:ln>
            </c:spPr>
          </c:dPt>
          <c:dPt>
            <c:idx val="17"/>
            <c:invertIfNegative val="0"/>
            <c:bubble3D val="0"/>
            <c:spPr>
              <a:solidFill>
                <a:schemeClr val="accent4">
                  <a:lumMod val="40000"/>
                  <a:lumOff val="60000"/>
                </a:schemeClr>
              </a:solidFill>
              <a:ln>
                <a:solidFill>
                  <a:schemeClr val="tx1"/>
                </a:solidFill>
              </a:ln>
            </c:spPr>
          </c:dPt>
          <c:dPt>
            <c:idx val="18"/>
            <c:invertIfNegative val="0"/>
            <c:bubble3D val="0"/>
            <c:spPr>
              <a:solidFill>
                <a:schemeClr val="accent4">
                  <a:lumMod val="75000"/>
                </a:schemeClr>
              </a:solidFill>
              <a:ln>
                <a:solidFill>
                  <a:schemeClr val="tx1"/>
                </a:solidFill>
              </a:ln>
            </c:spPr>
          </c:dPt>
          <c:dPt>
            <c:idx val="19"/>
            <c:invertIfNegative val="0"/>
            <c:bubble3D val="0"/>
            <c:spPr>
              <a:solidFill>
                <a:schemeClr val="accent4">
                  <a:lumMod val="40000"/>
                  <a:lumOff val="60000"/>
                </a:schemeClr>
              </a:solidFill>
              <a:ln>
                <a:solidFill>
                  <a:schemeClr val="tx1"/>
                </a:solidFill>
              </a:ln>
            </c:spPr>
          </c:dPt>
          <c:dPt>
            <c:idx val="20"/>
            <c:invertIfNegative val="0"/>
            <c:bubble3D val="0"/>
            <c:spPr>
              <a:solidFill>
                <a:schemeClr val="accent4">
                  <a:lumMod val="40000"/>
                  <a:lumOff val="60000"/>
                </a:schemeClr>
              </a:solidFill>
              <a:ln>
                <a:solidFill>
                  <a:schemeClr val="tx1"/>
                </a:solidFill>
              </a:ln>
            </c:spPr>
          </c:dPt>
          <c:dPt>
            <c:idx val="21"/>
            <c:invertIfNegative val="0"/>
            <c:bubble3D val="0"/>
            <c:spPr>
              <a:solidFill>
                <a:schemeClr val="accent4">
                  <a:lumMod val="40000"/>
                  <a:lumOff val="60000"/>
                </a:schemeClr>
              </a:solidFill>
              <a:ln>
                <a:solidFill>
                  <a:schemeClr val="tx1"/>
                </a:solidFill>
              </a:ln>
            </c:spPr>
          </c:dPt>
          <c:dPt>
            <c:idx val="22"/>
            <c:invertIfNegative val="0"/>
            <c:bubble3D val="0"/>
            <c:spPr>
              <a:solidFill>
                <a:schemeClr val="accent4">
                  <a:lumMod val="75000"/>
                </a:schemeClr>
              </a:solidFill>
              <a:ln>
                <a:solidFill>
                  <a:schemeClr val="tx1"/>
                </a:solidFill>
              </a:ln>
            </c:spPr>
          </c:dPt>
          <c:dPt>
            <c:idx val="23"/>
            <c:invertIfNegative val="0"/>
            <c:bubble3D val="0"/>
            <c:spPr>
              <a:solidFill>
                <a:schemeClr val="accent4">
                  <a:lumMod val="40000"/>
                  <a:lumOff val="60000"/>
                </a:schemeClr>
              </a:solidFill>
              <a:ln>
                <a:solidFill>
                  <a:schemeClr val="tx1"/>
                </a:solidFill>
              </a:ln>
            </c:spPr>
          </c:dPt>
          <c:dPt>
            <c:idx val="24"/>
            <c:invertIfNegative val="0"/>
            <c:bubble3D val="0"/>
            <c:spPr>
              <a:solidFill>
                <a:schemeClr val="accent4">
                  <a:lumMod val="40000"/>
                  <a:lumOff val="60000"/>
                </a:schemeClr>
              </a:solidFill>
              <a:ln>
                <a:solidFill>
                  <a:schemeClr val="tx1"/>
                </a:solidFill>
              </a:ln>
            </c:spPr>
          </c:dPt>
          <c:dPt>
            <c:idx val="25"/>
            <c:invertIfNegative val="0"/>
            <c:bubble3D val="0"/>
            <c:spPr>
              <a:solidFill>
                <a:schemeClr val="accent4">
                  <a:lumMod val="40000"/>
                  <a:lumOff val="60000"/>
                </a:schemeClr>
              </a:solidFill>
              <a:ln>
                <a:solidFill>
                  <a:schemeClr val="tx1"/>
                </a:solidFill>
              </a:ln>
            </c:spPr>
          </c:dPt>
          <c:dPt>
            <c:idx val="26"/>
            <c:invertIfNegative val="0"/>
            <c:bubble3D val="0"/>
            <c:spPr>
              <a:solidFill>
                <a:schemeClr val="accent4">
                  <a:lumMod val="75000"/>
                </a:schemeClr>
              </a:solidFill>
              <a:ln>
                <a:solidFill>
                  <a:schemeClr val="tx1"/>
                </a:solidFill>
              </a:ln>
            </c:spPr>
          </c:dPt>
          <c:dPt>
            <c:idx val="27"/>
            <c:invertIfNegative val="0"/>
            <c:bubble3D val="0"/>
            <c:spPr>
              <a:solidFill>
                <a:schemeClr val="accent4">
                  <a:lumMod val="40000"/>
                  <a:lumOff val="60000"/>
                </a:schemeClr>
              </a:solidFill>
              <a:ln>
                <a:solidFill>
                  <a:schemeClr val="tx1"/>
                </a:solidFill>
              </a:ln>
            </c:spPr>
          </c:dPt>
          <c:dPt>
            <c:idx val="28"/>
            <c:invertIfNegative val="0"/>
            <c:bubble3D val="0"/>
            <c:spPr>
              <a:solidFill>
                <a:schemeClr val="accent4">
                  <a:lumMod val="40000"/>
                  <a:lumOff val="60000"/>
                </a:schemeClr>
              </a:solidFill>
            </c:spPr>
          </c:dPt>
          <c:dPt>
            <c:idx val="29"/>
            <c:invertIfNegative val="0"/>
            <c:bubble3D val="0"/>
            <c:spPr>
              <a:solidFill>
                <a:schemeClr val="accent4">
                  <a:lumMod val="40000"/>
                  <a:lumOff val="60000"/>
                </a:schemeClr>
              </a:solidFill>
              <a:ln>
                <a:solidFill>
                  <a:schemeClr val="tx1"/>
                </a:solidFill>
              </a:ln>
            </c:spPr>
          </c:dPt>
          <c:dPt>
            <c:idx val="30"/>
            <c:invertIfNegative val="0"/>
            <c:bubble3D val="0"/>
            <c:spPr>
              <a:solidFill>
                <a:schemeClr val="accent4">
                  <a:lumMod val="75000"/>
                </a:schemeClr>
              </a:solidFill>
              <a:ln>
                <a:solidFill>
                  <a:schemeClr val="tx1"/>
                </a:solidFill>
              </a:ln>
            </c:spPr>
          </c:dPt>
          <c:dPt>
            <c:idx val="33"/>
            <c:invertIfNegative val="0"/>
            <c:bubble3D val="0"/>
            <c:spPr>
              <a:solidFill>
                <a:schemeClr val="accent4">
                  <a:lumMod val="40000"/>
                  <a:lumOff val="60000"/>
                </a:schemeClr>
              </a:solidFill>
              <a:ln>
                <a:solidFill>
                  <a:schemeClr val="tx1"/>
                </a:solidFill>
              </a:ln>
            </c:spPr>
          </c:dPt>
          <c:dPt>
            <c:idx val="34"/>
            <c:invertIfNegative val="0"/>
            <c:bubble3D val="0"/>
            <c:spPr>
              <a:solidFill>
                <a:schemeClr val="accent4">
                  <a:lumMod val="75000"/>
                </a:schemeClr>
              </a:solidFill>
              <a:ln>
                <a:solidFill>
                  <a:schemeClr val="tx1"/>
                </a:solidFill>
              </a:ln>
            </c:spPr>
          </c:dPt>
          <c:errBars>
            <c:errBarType val="both"/>
            <c:errValType val="cust"/>
            <c:noEndCap val="0"/>
            <c:plus>
              <c:numRef>
                <c:f>Sheet1!$I$2:$I$36</c:f>
                <c:numCache>
                  <c:formatCode>General</c:formatCode>
                  <c:ptCount val="35"/>
                  <c:pt idx="1">
                    <c:v>3.3</c:v>
                  </c:pt>
                  <c:pt idx="2">
                    <c:v>3.2</c:v>
                  </c:pt>
                  <c:pt idx="5">
                    <c:v>3.7</c:v>
                  </c:pt>
                  <c:pt idx="6">
                    <c:v>3.6</c:v>
                  </c:pt>
                  <c:pt idx="9">
                    <c:v>4.3</c:v>
                  </c:pt>
                  <c:pt idx="10">
                    <c:v>4.5999999999999996</c:v>
                  </c:pt>
                  <c:pt idx="13">
                    <c:v>3.5</c:v>
                  </c:pt>
                  <c:pt idx="14">
                    <c:v>5</c:v>
                  </c:pt>
                  <c:pt idx="17">
                    <c:v>3.6</c:v>
                  </c:pt>
                  <c:pt idx="18">
                    <c:v>5</c:v>
                  </c:pt>
                  <c:pt idx="21">
                    <c:v>3.3</c:v>
                  </c:pt>
                  <c:pt idx="22">
                    <c:v>5.4</c:v>
                  </c:pt>
                  <c:pt idx="25">
                    <c:v>3.4</c:v>
                  </c:pt>
                  <c:pt idx="26">
                    <c:v>5.5</c:v>
                  </c:pt>
                  <c:pt idx="29">
                    <c:v>3.3</c:v>
                  </c:pt>
                  <c:pt idx="30">
                    <c:v>5.6</c:v>
                  </c:pt>
                  <c:pt idx="33">
                    <c:v>3</c:v>
                  </c:pt>
                  <c:pt idx="34">
                    <c:v>4.8</c:v>
                  </c:pt>
                </c:numCache>
              </c:numRef>
            </c:plus>
            <c:minus>
              <c:numRef>
                <c:f>Sheet1!$J$2:$J$36</c:f>
                <c:numCache>
                  <c:formatCode>General</c:formatCode>
                  <c:ptCount val="35"/>
                  <c:pt idx="1">
                    <c:v>3.4</c:v>
                  </c:pt>
                  <c:pt idx="2">
                    <c:v>3.6</c:v>
                  </c:pt>
                  <c:pt idx="5">
                    <c:v>3.8</c:v>
                  </c:pt>
                  <c:pt idx="6">
                    <c:v>3.7</c:v>
                  </c:pt>
                  <c:pt idx="9">
                    <c:v>4.3</c:v>
                  </c:pt>
                  <c:pt idx="10">
                    <c:v>4.8</c:v>
                  </c:pt>
                  <c:pt idx="13">
                    <c:v>3.6</c:v>
                  </c:pt>
                  <c:pt idx="14">
                    <c:v>4.7</c:v>
                  </c:pt>
                  <c:pt idx="17">
                    <c:v>3.7</c:v>
                  </c:pt>
                  <c:pt idx="18">
                    <c:v>4.7</c:v>
                  </c:pt>
                  <c:pt idx="21">
                    <c:v>3.3</c:v>
                  </c:pt>
                  <c:pt idx="22">
                    <c:v>4.9000000000000004</c:v>
                  </c:pt>
                  <c:pt idx="25">
                    <c:v>3.4</c:v>
                  </c:pt>
                  <c:pt idx="26">
                    <c:v>5</c:v>
                  </c:pt>
                  <c:pt idx="29">
                    <c:v>3.2</c:v>
                  </c:pt>
                  <c:pt idx="30">
                    <c:v>4.9000000000000004</c:v>
                  </c:pt>
                  <c:pt idx="33">
                    <c:v>3</c:v>
                  </c:pt>
                  <c:pt idx="34">
                    <c:v>4.2</c:v>
                  </c:pt>
                </c:numCache>
              </c:numRef>
            </c:minus>
          </c:errBars>
          <c:val>
            <c:numRef>
              <c:f>Sheet1!$B$2:$B$36</c:f>
              <c:numCache>
                <c:formatCode>General</c:formatCode>
                <c:ptCount val="35"/>
                <c:pt idx="0">
                  <c:v>0</c:v>
                </c:pt>
                <c:pt idx="1">
                  <c:v>25.6</c:v>
                </c:pt>
                <c:pt idx="2">
                  <c:v>20.5</c:v>
                </c:pt>
                <c:pt idx="5">
                  <c:v>39.299999999999997</c:v>
                </c:pt>
                <c:pt idx="6">
                  <c:v>31</c:v>
                </c:pt>
                <c:pt idx="9">
                  <c:v>43.9</c:v>
                </c:pt>
                <c:pt idx="10">
                  <c:v>39.1</c:v>
                </c:pt>
                <c:pt idx="13">
                  <c:v>81.7</c:v>
                </c:pt>
                <c:pt idx="14">
                  <c:v>62.3</c:v>
                </c:pt>
                <c:pt idx="17">
                  <c:v>81</c:v>
                </c:pt>
                <c:pt idx="18">
                  <c:v>65.7</c:v>
                </c:pt>
                <c:pt idx="21">
                  <c:v>79.2</c:v>
                </c:pt>
                <c:pt idx="22">
                  <c:v>67.2</c:v>
                </c:pt>
                <c:pt idx="25">
                  <c:v>81.7</c:v>
                </c:pt>
                <c:pt idx="26">
                  <c:v>69.2</c:v>
                </c:pt>
                <c:pt idx="29">
                  <c:v>84.3</c:v>
                </c:pt>
                <c:pt idx="30">
                  <c:v>74.099999999999994</c:v>
                </c:pt>
                <c:pt idx="33">
                  <c:v>81.900000000000006</c:v>
                </c:pt>
                <c:pt idx="34">
                  <c:v>77.3</c:v>
                </c:pt>
              </c:numCache>
            </c:numRef>
          </c:val>
        </c:ser>
        <c:dLbls>
          <c:showLegendKey val="0"/>
          <c:showVal val="0"/>
          <c:showCatName val="0"/>
          <c:showSerName val="0"/>
          <c:showPercent val="0"/>
          <c:showBubbleSize val="0"/>
        </c:dLbls>
        <c:gapWidth val="0"/>
        <c:overlap val="-2"/>
        <c:axId val="222427840"/>
        <c:axId val="222611272"/>
      </c:barChart>
      <c:lineChart>
        <c:grouping val="standard"/>
        <c:varyColors val="0"/>
        <c:ser>
          <c:idx val="1"/>
          <c:order val="1"/>
          <c:spPr>
            <a:ln w="38100">
              <a:solidFill>
                <a:schemeClr val="tx1"/>
              </a:solidFill>
              <a:prstDash val="sysDash"/>
            </a:ln>
          </c:spPr>
          <c:marker>
            <c:symbol val="none"/>
          </c:marker>
          <c:val>
            <c:numRef>
              <c:f>Sheet1!$G$2:$G$37</c:f>
              <c:numCache>
                <c:formatCode>General</c:formatCode>
                <c:ptCount val="36"/>
                <c:pt idx="0">
                  <c:v>28.2</c:v>
                </c:pt>
                <c:pt idx="1">
                  <c:v>28.2</c:v>
                </c:pt>
                <c:pt idx="2">
                  <c:v>28.2</c:v>
                </c:pt>
                <c:pt idx="4">
                  <c:v>43.2</c:v>
                </c:pt>
                <c:pt idx="5">
                  <c:v>43.2</c:v>
                </c:pt>
                <c:pt idx="6">
                  <c:v>43.2</c:v>
                </c:pt>
                <c:pt idx="8">
                  <c:v>48.3</c:v>
                </c:pt>
                <c:pt idx="9">
                  <c:v>48.3</c:v>
                </c:pt>
                <c:pt idx="10">
                  <c:v>48.3</c:v>
                </c:pt>
                <c:pt idx="12">
                  <c:v>89.9</c:v>
                </c:pt>
                <c:pt idx="13">
                  <c:v>89.9</c:v>
                </c:pt>
                <c:pt idx="14">
                  <c:v>89.9</c:v>
                </c:pt>
                <c:pt idx="16">
                  <c:v>89.1</c:v>
                </c:pt>
                <c:pt idx="17">
                  <c:v>89.1</c:v>
                </c:pt>
                <c:pt idx="18">
                  <c:v>89.1</c:v>
                </c:pt>
                <c:pt idx="20">
                  <c:v>87.1</c:v>
                </c:pt>
                <c:pt idx="21">
                  <c:v>87.1</c:v>
                </c:pt>
                <c:pt idx="22">
                  <c:v>87.1</c:v>
                </c:pt>
                <c:pt idx="24">
                  <c:v>89.9</c:v>
                </c:pt>
                <c:pt idx="25">
                  <c:v>89.9</c:v>
                </c:pt>
                <c:pt idx="26">
                  <c:v>89.9</c:v>
                </c:pt>
                <c:pt idx="28">
                  <c:v>92.7</c:v>
                </c:pt>
                <c:pt idx="29">
                  <c:v>92.7</c:v>
                </c:pt>
                <c:pt idx="30">
                  <c:v>92.7</c:v>
                </c:pt>
                <c:pt idx="32">
                  <c:v>90.1</c:v>
                </c:pt>
                <c:pt idx="33">
                  <c:v>90.1</c:v>
                </c:pt>
                <c:pt idx="34">
                  <c:v>90.1</c:v>
                </c:pt>
                <c:pt idx="35">
                  <c:v>90.1</c:v>
                </c:pt>
              </c:numCache>
            </c:numRef>
          </c:val>
          <c:smooth val="0"/>
        </c:ser>
        <c:dLbls>
          <c:showLegendKey val="0"/>
          <c:showVal val="0"/>
          <c:showCatName val="0"/>
          <c:showSerName val="0"/>
          <c:showPercent val="0"/>
          <c:showBubbleSize val="0"/>
        </c:dLbls>
        <c:marker val="1"/>
        <c:smooth val="0"/>
        <c:axId val="222427840"/>
        <c:axId val="222611272"/>
      </c:lineChart>
      <c:catAx>
        <c:axId val="222427840"/>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22611272"/>
        <c:crossesAt val="0"/>
        <c:auto val="1"/>
        <c:lblAlgn val="ctr"/>
        <c:lblOffset val="100"/>
        <c:tickLblSkip val="1"/>
        <c:tickMarkSkip val="1"/>
        <c:noMultiLvlLbl val="0"/>
      </c:catAx>
      <c:valAx>
        <c:axId val="222611272"/>
        <c:scaling>
          <c:orientation val="minMax"/>
          <c:max val="10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11391">
            <a:solidFill>
              <a:srgbClr val="000000"/>
            </a:solidFill>
            <a:prstDash val="solid"/>
          </a:ln>
        </c:spPr>
        <c:txPr>
          <a:bodyPr rot="0" vert="horz"/>
          <a:lstStyle/>
          <a:p>
            <a:pPr>
              <a:defRPr sz="1400" b="0" i="0" u="none" strike="noStrike" baseline="0">
                <a:solidFill>
                  <a:srgbClr val="000000"/>
                </a:solidFill>
                <a:latin typeface="Tahoma"/>
                <a:ea typeface="Tahoma"/>
                <a:cs typeface="Tahoma"/>
              </a:defRPr>
            </a:pPr>
            <a:endParaRPr lang="en-US"/>
          </a:p>
        </c:txPr>
        <c:crossAx val="222427840"/>
        <c:crosses val="autoZero"/>
        <c:crossBetween val="between"/>
        <c:majorUnit val="20"/>
        <c:minorUnit val="10"/>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123052186044315E-2"/>
          <c:y val="5.502881197493148E-2"/>
          <c:w val="0.89733169291338588"/>
          <c:h val="0.80763656496062985"/>
        </c:manualLayout>
      </c:layout>
      <c:lineChart>
        <c:grouping val="standard"/>
        <c:varyColors val="0"/>
        <c:ser>
          <c:idx val="0"/>
          <c:order val="0"/>
          <c:tx>
            <c:strRef>
              <c:f>Sheet1!$B$1</c:f>
              <c:strCache>
                <c:ptCount val="1"/>
                <c:pt idx="0">
                  <c:v>Column1</c:v>
                </c:pt>
              </c:strCache>
            </c:strRef>
          </c:tx>
          <c:spPr>
            <a:ln w="57150">
              <a:solidFill>
                <a:schemeClr val="tx2"/>
              </a:solidFill>
            </a:ln>
          </c:spPr>
          <c:marker>
            <c:symbol val="none"/>
          </c:marker>
          <c:dPt>
            <c:idx val="1"/>
            <c:bubble3D val="0"/>
            <c:spPr>
              <a:ln w="57150">
                <a:solidFill>
                  <a:schemeClr val="tx2"/>
                </a:solidFill>
              </a:ln>
            </c:spPr>
          </c:dPt>
          <c:dPt>
            <c:idx val="2"/>
            <c:bubble3D val="0"/>
            <c:spPr>
              <a:ln w="57150">
                <a:solidFill>
                  <a:schemeClr val="tx2"/>
                </a:solidFill>
              </a:ln>
            </c:spPr>
          </c:dPt>
          <c:dPt>
            <c:idx val="3"/>
            <c:bubble3D val="0"/>
            <c:spPr>
              <a:ln w="57150">
                <a:solidFill>
                  <a:schemeClr val="tx2"/>
                </a:solidFill>
              </a:ln>
            </c:spPr>
          </c:dPt>
          <c:cat>
            <c:numRef>
              <c:f>Sheet1!$A$2:$A$7</c:f>
              <c:numCache>
                <c:formatCode>General</c:formatCode>
                <c:ptCount val="6"/>
                <c:pt idx="0">
                  <c:v>2009</c:v>
                </c:pt>
                <c:pt idx="1">
                  <c:v>2010</c:v>
                </c:pt>
                <c:pt idx="2">
                  <c:v>2011</c:v>
                </c:pt>
                <c:pt idx="3">
                  <c:v>2012</c:v>
                </c:pt>
                <c:pt idx="4">
                  <c:v>2013</c:v>
                </c:pt>
                <c:pt idx="5">
                  <c:v>2014</c:v>
                </c:pt>
              </c:numCache>
            </c:numRef>
          </c:cat>
          <c:val>
            <c:numRef>
              <c:f>Sheet1!$B$2:$B$7</c:f>
              <c:numCache>
                <c:formatCode>General</c:formatCode>
                <c:ptCount val="6"/>
                <c:pt idx="0">
                  <c:v>9.6</c:v>
                </c:pt>
                <c:pt idx="1">
                  <c:v>9.6999999999999993</c:v>
                </c:pt>
                <c:pt idx="2">
                  <c:v>10.8</c:v>
                </c:pt>
                <c:pt idx="3">
                  <c:v>10.3</c:v>
                </c:pt>
                <c:pt idx="4">
                  <c:v>11.8</c:v>
                </c:pt>
                <c:pt idx="5">
                  <c:v>10.8</c:v>
                </c:pt>
              </c:numCache>
            </c:numRef>
          </c:val>
          <c:smooth val="0"/>
        </c:ser>
        <c:ser>
          <c:idx val="1"/>
          <c:order val="1"/>
          <c:tx>
            <c:strRef>
              <c:f>Sheet1!$C$1</c:f>
              <c:strCache>
                <c:ptCount val="1"/>
                <c:pt idx="0">
                  <c:v>Column2</c:v>
                </c:pt>
              </c:strCache>
            </c:strRef>
          </c:tx>
          <c:spPr>
            <a:ln w="50800">
              <a:solidFill>
                <a:schemeClr val="tx1"/>
              </a:solidFill>
              <a:prstDash val="sysDash"/>
            </a:ln>
          </c:spPr>
          <c:marker>
            <c:symbol val="none"/>
          </c:marker>
          <c:cat>
            <c:numRef>
              <c:f>Sheet1!$A$2:$A$7</c:f>
              <c:numCache>
                <c:formatCode>General</c:formatCode>
                <c:ptCount val="6"/>
                <c:pt idx="0">
                  <c:v>2009</c:v>
                </c:pt>
                <c:pt idx="1">
                  <c:v>2010</c:v>
                </c:pt>
                <c:pt idx="2">
                  <c:v>2011</c:v>
                </c:pt>
                <c:pt idx="3">
                  <c:v>2012</c:v>
                </c:pt>
                <c:pt idx="4">
                  <c:v>2013</c:v>
                </c:pt>
                <c:pt idx="5">
                  <c:v>2014</c:v>
                </c:pt>
              </c:numCache>
            </c:numRef>
          </c:cat>
          <c:val>
            <c:numRef>
              <c:f>Sheet1!$C$2:$C$7</c:f>
              <c:numCache>
                <c:formatCode>General</c:formatCode>
                <c:ptCount val="6"/>
                <c:pt idx="0">
                  <c:v>10.6</c:v>
                </c:pt>
                <c:pt idx="1">
                  <c:v>10.6</c:v>
                </c:pt>
                <c:pt idx="2">
                  <c:v>10.6</c:v>
                </c:pt>
                <c:pt idx="3">
                  <c:v>10.6</c:v>
                </c:pt>
                <c:pt idx="4">
                  <c:v>10.6</c:v>
                </c:pt>
                <c:pt idx="5">
                  <c:v>10.6</c:v>
                </c:pt>
              </c:numCache>
            </c:numRef>
          </c:val>
          <c:smooth val="0"/>
        </c:ser>
        <c:dLbls>
          <c:showLegendKey val="0"/>
          <c:showVal val="0"/>
          <c:showCatName val="0"/>
          <c:showSerName val="0"/>
          <c:showPercent val="0"/>
          <c:showBubbleSize val="0"/>
        </c:dLbls>
        <c:smooth val="0"/>
        <c:axId val="131835600"/>
        <c:axId val="223014744"/>
      </c:lineChart>
      <c:catAx>
        <c:axId val="131835600"/>
        <c:scaling>
          <c:orientation val="minMax"/>
        </c:scaling>
        <c:delete val="0"/>
        <c:axPos val="b"/>
        <c:numFmt formatCode="General" sourceLinked="0"/>
        <c:majorTickMark val="none"/>
        <c:minorTickMark val="in"/>
        <c:tickLblPos val="nextTo"/>
        <c:spPr>
          <a:ln/>
        </c:spPr>
        <c:txPr>
          <a:bodyPr/>
          <a:lstStyle/>
          <a:p>
            <a:pPr>
              <a:defRPr sz="1600"/>
            </a:pPr>
            <a:endParaRPr lang="en-US"/>
          </a:p>
        </c:txPr>
        <c:crossAx val="223014744"/>
        <c:crosses val="autoZero"/>
        <c:auto val="1"/>
        <c:lblAlgn val="ctr"/>
        <c:lblOffset val="100"/>
        <c:noMultiLvlLbl val="0"/>
      </c:catAx>
      <c:valAx>
        <c:axId val="223014744"/>
        <c:scaling>
          <c:orientation val="minMax"/>
        </c:scaling>
        <c:delete val="0"/>
        <c:axPos val="l"/>
        <c:majorGridlines>
          <c:spPr>
            <a:ln>
              <a:solidFill>
                <a:schemeClr val="bg1">
                  <a:lumMod val="85000"/>
                </a:schemeClr>
              </a:solidFill>
              <a:prstDash val="sysDash"/>
            </a:ln>
          </c:spPr>
        </c:majorGridlines>
        <c:numFmt formatCode="General" sourceLinked="1"/>
        <c:majorTickMark val="in"/>
        <c:minorTickMark val="none"/>
        <c:tickLblPos val="nextTo"/>
        <c:txPr>
          <a:bodyPr/>
          <a:lstStyle/>
          <a:p>
            <a:pPr>
              <a:defRPr sz="1600"/>
            </a:pPr>
            <a:endParaRPr lang="en-US"/>
          </a:p>
        </c:txPr>
        <c:crossAx val="131835600"/>
        <c:crosses val="autoZero"/>
        <c:crossBetween val="between"/>
        <c:majorUnit val="5"/>
        <c:minorUnit val="2"/>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60463229004451"/>
          <c:y val="0.13017623857987426"/>
          <c:w val="0.85409252669039137"/>
          <c:h val="0.79203539823008839"/>
        </c:manualLayout>
      </c:layout>
      <c:barChart>
        <c:barDir val="col"/>
        <c:grouping val="clustered"/>
        <c:varyColors val="0"/>
        <c:ser>
          <c:idx val="0"/>
          <c:order val="0"/>
          <c:invertIfNegative val="0"/>
          <c:dPt>
            <c:idx val="1"/>
            <c:invertIfNegative val="0"/>
            <c:bubble3D val="0"/>
            <c:spPr>
              <a:solidFill>
                <a:schemeClr val="accent3">
                  <a:lumMod val="40000"/>
                  <a:lumOff val="60000"/>
                </a:schemeClr>
              </a:solidFill>
              <a:ln>
                <a:solidFill>
                  <a:schemeClr val="tx1"/>
                </a:solidFill>
              </a:ln>
            </c:spPr>
          </c:dPt>
          <c:dPt>
            <c:idx val="2"/>
            <c:invertIfNegative val="0"/>
            <c:bubble3D val="0"/>
            <c:spPr>
              <a:solidFill>
                <a:schemeClr val="accent3">
                  <a:lumMod val="50000"/>
                </a:schemeClr>
              </a:solidFill>
              <a:ln>
                <a:solidFill>
                  <a:schemeClr val="tx1"/>
                </a:solidFill>
              </a:ln>
            </c:spPr>
          </c:dPt>
          <c:dPt>
            <c:idx val="6"/>
            <c:invertIfNegative val="0"/>
            <c:bubble3D val="0"/>
            <c:spPr>
              <a:solidFill>
                <a:schemeClr val="accent3">
                  <a:lumMod val="40000"/>
                  <a:lumOff val="60000"/>
                </a:schemeClr>
              </a:solidFill>
              <a:ln>
                <a:solidFill>
                  <a:schemeClr val="tx1"/>
                </a:solidFill>
              </a:ln>
            </c:spPr>
          </c:dPt>
          <c:dPt>
            <c:idx val="7"/>
            <c:invertIfNegative val="0"/>
            <c:bubble3D val="0"/>
            <c:spPr>
              <a:solidFill>
                <a:schemeClr val="accent3">
                  <a:lumMod val="50000"/>
                </a:schemeClr>
              </a:solidFill>
              <a:ln>
                <a:solidFill>
                  <a:schemeClr val="tx1"/>
                </a:solidFill>
              </a:ln>
            </c:spPr>
          </c:dPt>
          <c:dPt>
            <c:idx val="11"/>
            <c:invertIfNegative val="0"/>
            <c:bubble3D val="0"/>
            <c:spPr>
              <a:solidFill>
                <a:schemeClr val="accent3">
                  <a:lumMod val="40000"/>
                  <a:lumOff val="60000"/>
                </a:schemeClr>
              </a:solidFill>
              <a:ln>
                <a:solidFill>
                  <a:schemeClr val="tx1"/>
                </a:solidFill>
              </a:ln>
            </c:spPr>
          </c:dPt>
          <c:dPt>
            <c:idx val="12"/>
            <c:invertIfNegative val="0"/>
            <c:bubble3D val="0"/>
            <c:spPr>
              <a:solidFill>
                <a:schemeClr val="accent3">
                  <a:lumMod val="50000"/>
                </a:schemeClr>
              </a:solidFill>
              <a:ln>
                <a:solidFill>
                  <a:schemeClr val="tx1"/>
                </a:solidFill>
              </a:ln>
            </c:spPr>
          </c:dPt>
          <c:dPt>
            <c:idx val="16"/>
            <c:invertIfNegative val="0"/>
            <c:bubble3D val="0"/>
            <c:spPr>
              <a:solidFill>
                <a:schemeClr val="accent3">
                  <a:lumMod val="40000"/>
                  <a:lumOff val="60000"/>
                </a:schemeClr>
              </a:solidFill>
              <a:ln>
                <a:solidFill>
                  <a:schemeClr val="tx1"/>
                </a:solidFill>
              </a:ln>
            </c:spPr>
          </c:dPt>
          <c:dPt>
            <c:idx val="17"/>
            <c:invertIfNegative val="0"/>
            <c:bubble3D val="0"/>
            <c:spPr>
              <a:solidFill>
                <a:schemeClr val="accent3">
                  <a:lumMod val="50000"/>
                </a:schemeClr>
              </a:solidFill>
              <a:ln>
                <a:solidFill>
                  <a:schemeClr val="tx1"/>
                </a:solidFill>
              </a:ln>
            </c:spPr>
          </c:dPt>
          <c:dPt>
            <c:idx val="21"/>
            <c:invertIfNegative val="0"/>
            <c:bubble3D val="0"/>
            <c:spPr>
              <a:solidFill>
                <a:schemeClr val="accent3">
                  <a:lumMod val="40000"/>
                  <a:lumOff val="60000"/>
                </a:schemeClr>
              </a:solidFill>
              <a:ln>
                <a:solidFill>
                  <a:schemeClr val="tx1"/>
                </a:solidFill>
              </a:ln>
            </c:spPr>
          </c:dPt>
          <c:dPt>
            <c:idx val="22"/>
            <c:invertIfNegative val="0"/>
            <c:bubble3D val="0"/>
            <c:spPr>
              <a:solidFill>
                <a:schemeClr val="accent3">
                  <a:lumMod val="50000"/>
                </a:schemeClr>
              </a:solidFill>
              <a:ln>
                <a:solidFill>
                  <a:schemeClr val="tx1"/>
                </a:solidFill>
              </a:ln>
            </c:spPr>
          </c:dPt>
          <c:dPt>
            <c:idx val="26"/>
            <c:invertIfNegative val="0"/>
            <c:bubble3D val="0"/>
            <c:spPr>
              <a:solidFill>
                <a:schemeClr val="accent3">
                  <a:lumMod val="40000"/>
                  <a:lumOff val="60000"/>
                </a:schemeClr>
              </a:solidFill>
              <a:ln>
                <a:solidFill>
                  <a:schemeClr val="tx1"/>
                </a:solidFill>
              </a:ln>
            </c:spPr>
          </c:dPt>
          <c:dPt>
            <c:idx val="27"/>
            <c:invertIfNegative val="0"/>
            <c:bubble3D val="0"/>
            <c:spPr>
              <a:solidFill>
                <a:schemeClr val="accent3">
                  <a:lumMod val="50000"/>
                </a:schemeClr>
              </a:solidFill>
              <a:ln>
                <a:solidFill>
                  <a:schemeClr val="tx1"/>
                </a:solidFill>
              </a:ln>
            </c:spPr>
          </c:dPt>
          <c:dPt>
            <c:idx val="31"/>
            <c:invertIfNegative val="0"/>
            <c:bubble3D val="0"/>
            <c:spPr>
              <a:solidFill>
                <a:schemeClr val="accent3">
                  <a:lumMod val="40000"/>
                  <a:lumOff val="60000"/>
                </a:schemeClr>
              </a:solidFill>
              <a:ln>
                <a:solidFill>
                  <a:schemeClr val="tx1"/>
                </a:solidFill>
              </a:ln>
            </c:spPr>
          </c:dPt>
          <c:dPt>
            <c:idx val="32"/>
            <c:invertIfNegative val="0"/>
            <c:bubble3D val="0"/>
            <c:spPr>
              <a:solidFill>
                <a:schemeClr val="accent3">
                  <a:lumMod val="50000"/>
                </a:schemeClr>
              </a:solidFill>
              <a:ln>
                <a:solidFill>
                  <a:schemeClr val="tx1"/>
                </a:solidFill>
              </a:ln>
            </c:spPr>
          </c:dPt>
          <c:dPt>
            <c:idx val="36"/>
            <c:invertIfNegative val="0"/>
            <c:bubble3D val="0"/>
            <c:spPr>
              <a:solidFill>
                <a:schemeClr val="accent3">
                  <a:lumMod val="40000"/>
                  <a:lumOff val="60000"/>
                </a:schemeClr>
              </a:solidFill>
              <a:ln>
                <a:solidFill>
                  <a:schemeClr val="tx1"/>
                </a:solidFill>
              </a:ln>
            </c:spPr>
          </c:dPt>
          <c:dPt>
            <c:idx val="37"/>
            <c:invertIfNegative val="0"/>
            <c:bubble3D val="0"/>
            <c:spPr>
              <a:solidFill>
                <a:schemeClr val="accent3">
                  <a:lumMod val="50000"/>
                </a:schemeClr>
              </a:solidFill>
              <a:ln>
                <a:solidFill>
                  <a:schemeClr val="tx1"/>
                </a:solidFill>
              </a:ln>
            </c:spPr>
          </c:dPt>
          <c:dPt>
            <c:idx val="41"/>
            <c:invertIfNegative val="0"/>
            <c:bubble3D val="0"/>
            <c:spPr>
              <a:solidFill>
                <a:schemeClr val="accent3">
                  <a:lumMod val="40000"/>
                  <a:lumOff val="60000"/>
                </a:schemeClr>
              </a:solidFill>
              <a:ln>
                <a:solidFill>
                  <a:schemeClr val="tx1"/>
                </a:solidFill>
              </a:ln>
            </c:spPr>
          </c:dPt>
          <c:dPt>
            <c:idx val="42"/>
            <c:invertIfNegative val="0"/>
            <c:bubble3D val="0"/>
            <c:spPr>
              <a:solidFill>
                <a:schemeClr val="accent3">
                  <a:lumMod val="50000"/>
                </a:schemeClr>
              </a:solidFill>
              <a:ln>
                <a:solidFill>
                  <a:schemeClr val="tx1"/>
                </a:solidFill>
              </a:ln>
            </c:spPr>
          </c:dPt>
          <c:dPt>
            <c:idx val="46"/>
            <c:invertIfNegative val="0"/>
            <c:bubble3D val="0"/>
            <c:spPr>
              <a:solidFill>
                <a:schemeClr val="accent3">
                  <a:lumMod val="40000"/>
                  <a:lumOff val="60000"/>
                </a:schemeClr>
              </a:solidFill>
              <a:ln>
                <a:solidFill>
                  <a:schemeClr val="tx1"/>
                </a:solidFill>
              </a:ln>
            </c:spPr>
          </c:dPt>
          <c:dPt>
            <c:idx val="47"/>
            <c:invertIfNegative val="0"/>
            <c:bubble3D val="0"/>
            <c:spPr>
              <a:solidFill>
                <a:schemeClr val="accent3">
                  <a:lumMod val="50000"/>
                </a:schemeClr>
              </a:solidFill>
              <a:ln>
                <a:solidFill>
                  <a:schemeClr val="tx1"/>
                </a:solidFill>
              </a:ln>
            </c:spPr>
          </c:dPt>
          <c:errBars>
            <c:errBarType val="both"/>
            <c:errValType val="cust"/>
            <c:noEndCap val="0"/>
            <c:plus>
              <c:numRef>
                <c:f>Sheet1!$F$2:$F$50</c:f>
                <c:numCache>
                  <c:formatCode>General</c:formatCode>
                  <c:ptCount val="49"/>
                  <c:pt idx="1">
                    <c:v>0.6</c:v>
                  </c:pt>
                  <c:pt idx="2">
                    <c:v>0.6</c:v>
                  </c:pt>
                  <c:pt idx="6">
                    <c:v>0.9</c:v>
                  </c:pt>
                  <c:pt idx="7">
                    <c:v>0.9</c:v>
                  </c:pt>
                  <c:pt idx="11">
                    <c:v>0.9</c:v>
                  </c:pt>
                  <c:pt idx="12">
                    <c:v>1</c:v>
                  </c:pt>
                  <c:pt idx="16">
                    <c:v>0.9</c:v>
                  </c:pt>
                  <c:pt idx="17">
                    <c:v>1</c:v>
                  </c:pt>
                  <c:pt idx="21">
                    <c:v>1</c:v>
                  </c:pt>
                  <c:pt idx="22">
                    <c:v>1</c:v>
                  </c:pt>
                  <c:pt idx="26">
                    <c:v>1</c:v>
                  </c:pt>
                  <c:pt idx="27">
                    <c:v>1</c:v>
                  </c:pt>
                  <c:pt idx="31">
                    <c:v>1</c:v>
                  </c:pt>
                  <c:pt idx="32">
                    <c:v>1</c:v>
                  </c:pt>
                  <c:pt idx="36">
                    <c:v>1</c:v>
                  </c:pt>
                  <c:pt idx="37">
                    <c:v>1</c:v>
                  </c:pt>
                  <c:pt idx="41">
                    <c:v>1</c:v>
                  </c:pt>
                  <c:pt idx="42">
                    <c:v>1</c:v>
                  </c:pt>
                  <c:pt idx="46">
                    <c:v>0.8</c:v>
                  </c:pt>
                  <c:pt idx="47">
                    <c:v>0.8</c:v>
                  </c:pt>
                </c:numCache>
              </c:numRef>
            </c:plus>
            <c:minus>
              <c:numRef>
                <c:f>Sheet1!$G$2:$G$50</c:f>
                <c:numCache>
                  <c:formatCode>General</c:formatCode>
                  <c:ptCount val="49"/>
                  <c:pt idx="1">
                    <c:v>0.7</c:v>
                  </c:pt>
                  <c:pt idx="2">
                    <c:v>0.6</c:v>
                  </c:pt>
                  <c:pt idx="6">
                    <c:v>0.9</c:v>
                  </c:pt>
                  <c:pt idx="7">
                    <c:v>0.9</c:v>
                  </c:pt>
                  <c:pt idx="11">
                    <c:v>0.9</c:v>
                  </c:pt>
                  <c:pt idx="12">
                    <c:v>1</c:v>
                  </c:pt>
                  <c:pt idx="16">
                    <c:v>0.9</c:v>
                  </c:pt>
                  <c:pt idx="17">
                    <c:v>1</c:v>
                  </c:pt>
                  <c:pt idx="21">
                    <c:v>1</c:v>
                  </c:pt>
                  <c:pt idx="22">
                    <c:v>1</c:v>
                  </c:pt>
                  <c:pt idx="26">
                    <c:v>1</c:v>
                  </c:pt>
                  <c:pt idx="27">
                    <c:v>1</c:v>
                  </c:pt>
                  <c:pt idx="31">
                    <c:v>1</c:v>
                  </c:pt>
                  <c:pt idx="32">
                    <c:v>1</c:v>
                  </c:pt>
                  <c:pt idx="36">
                    <c:v>1</c:v>
                  </c:pt>
                  <c:pt idx="37">
                    <c:v>1</c:v>
                  </c:pt>
                  <c:pt idx="41">
                    <c:v>1</c:v>
                  </c:pt>
                  <c:pt idx="42">
                    <c:v>1</c:v>
                  </c:pt>
                  <c:pt idx="46">
                    <c:v>0.8</c:v>
                  </c:pt>
                  <c:pt idx="47">
                    <c:v>0.8</c:v>
                  </c:pt>
                </c:numCache>
              </c:numRef>
            </c:minus>
          </c:errBars>
          <c:val>
            <c:numRef>
              <c:f>Sheet1!$B$2:$B$49</c:f>
              <c:numCache>
                <c:formatCode>General</c:formatCode>
                <c:ptCount val="48"/>
                <c:pt idx="0">
                  <c:v>0</c:v>
                </c:pt>
                <c:pt idx="1">
                  <c:v>9.6</c:v>
                </c:pt>
                <c:pt idx="2">
                  <c:v>10.8</c:v>
                </c:pt>
                <c:pt idx="6">
                  <c:v>29.6</c:v>
                </c:pt>
                <c:pt idx="7">
                  <c:v>32.9</c:v>
                </c:pt>
                <c:pt idx="11">
                  <c:v>35.9</c:v>
                </c:pt>
                <c:pt idx="12">
                  <c:v>39.200000000000003</c:v>
                </c:pt>
                <c:pt idx="16">
                  <c:v>32.6</c:v>
                </c:pt>
                <c:pt idx="17">
                  <c:v>39.6</c:v>
                </c:pt>
                <c:pt idx="21">
                  <c:v>37.9</c:v>
                </c:pt>
                <c:pt idx="22">
                  <c:v>42.3</c:v>
                </c:pt>
                <c:pt idx="26">
                  <c:v>44</c:v>
                </c:pt>
                <c:pt idx="27">
                  <c:v>46.5</c:v>
                </c:pt>
                <c:pt idx="31">
                  <c:v>57.3</c:v>
                </c:pt>
                <c:pt idx="32">
                  <c:v>57.5</c:v>
                </c:pt>
                <c:pt idx="36">
                  <c:v>57.6</c:v>
                </c:pt>
                <c:pt idx="37">
                  <c:v>58.4</c:v>
                </c:pt>
                <c:pt idx="41">
                  <c:v>60.5</c:v>
                </c:pt>
                <c:pt idx="42">
                  <c:v>61.8</c:v>
                </c:pt>
                <c:pt idx="46">
                  <c:v>75.099999999999994</c:v>
                </c:pt>
                <c:pt idx="47">
                  <c:v>78.5</c:v>
                </c:pt>
              </c:numCache>
            </c:numRef>
          </c:val>
        </c:ser>
        <c:dLbls>
          <c:showLegendKey val="0"/>
          <c:showVal val="0"/>
          <c:showCatName val="0"/>
          <c:showSerName val="0"/>
          <c:showPercent val="0"/>
          <c:showBubbleSize val="0"/>
        </c:dLbls>
        <c:gapWidth val="0"/>
        <c:axId val="223015920"/>
        <c:axId val="223016312"/>
      </c:barChart>
      <c:lineChart>
        <c:grouping val="standard"/>
        <c:varyColors val="0"/>
        <c:ser>
          <c:idx val="1"/>
          <c:order val="1"/>
          <c:spPr>
            <a:ln w="31750">
              <a:solidFill>
                <a:schemeClr val="tx1"/>
              </a:solidFill>
              <a:prstDash val="sysDash"/>
            </a:ln>
          </c:spPr>
          <c:marker>
            <c:symbol val="none"/>
          </c:marker>
          <c:val>
            <c:numRef>
              <c:f>Sheet1!$I$2:$I$50</c:f>
              <c:numCache>
                <c:formatCode>General</c:formatCode>
                <c:ptCount val="49"/>
                <c:pt idx="0">
                  <c:v>10.6</c:v>
                </c:pt>
                <c:pt idx="1">
                  <c:v>10.6</c:v>
                </c:pt>
                <c:pt idx="2">
                  <c:v>10.6</c:v>
                </c:pt>
                <c:pt idx="3">
                  <c:v>10.6</c:v>
                </c:pt>
                <c:pt idx="5">
                  <c:v>30</c:v>
                </c:pt>
                <c:pt idx="6">
                  <c:v>30</c:v>
                </c:pt>
                <c:pt idx="7">
                  <c:v>30</c:v>
                </c:pt>
                <c:pt idx="8">
                  <c:v>30</c:v>
                </c:pt>
                <c:pt idx="10">
                  <c:v>36.700000000000003</c:v>
                </c:pt>
                <c:pt idx="11">
                  <c:v>36.700000000000003</c:v>
                </c:pt>
                <c:pt idx="12">
                  <c:v>36.700000000000003</c:v>
                </c:pt>
                <c:pt idx="13">
                  <c:v>36.700000000000003</c:v>
                </c:pt>
                <c:pt idx="15">
                  <c:v>32.1</c:v>
                </c:pt>
                <c:pt idx="16">
                  <c:v>32.1</c:v>
                </c:pt>
                <c:pt idx="17">
                  <c:v>32.1</c:v>
                </c:pt>
                <c:pt idx="18">
                  <c:v>32.1</c:v>
                </c:pt>
                <c:pt idx="20">
                  <c:v>37.700000000000003</c:v>
                </c:pt>
                <c:pt idx="21">
                  <c:v>37.700000000000003</c:v>
                </c:pt>
                <c:pt idx="22">
                  <c:v>37.700000000000003</c:v>
                </c:pt>
                <c:pt idx="23">
                  <c:v>37.700000000000003</c:v>
                </c:pt>
                <c:pt idx="25">
                  <c:v>43.9</c:v>
                </c:pt>
                <c:pt idx="26">
                  <c:v>43.9</c:v>
                </c:pt>
                <c:pt idx="27">
                  <c:v>43.9</c:v>
                </c:pt>
                <c:pt idx="28">
                  <c:v>43.9</c:v>
                </c:pt>
                <c:pt idx="30">
                  <c:v>57.2</c:v>
                </c:pt>
                <c:pt idx="31">
                  <c:v>57.2</c:v>
                </c:pt>
                <c:pt idx="32">
                  <c:v>57.2</c:v>
                </c:pt>
                <c:pt idx="33">
                  <c:v>57.2</c:v>
                </c:pt>
                <c:pt idx="35">
                  <c:v>57.8</c:v>
                </c:pt>
                <c:pt idx="36">
                  <c:v>57.8</c:v>
                </c:pt>
                <c:pt idx="37">
                  <c:v>57.8</c:v>
                </c:pt>
                <c:pt idx="38">
                  <c:v>57.8</c:v>
                </c:pt>
                <c:pt idx="40">
                  <c:v>61.6</c:v>
                </c:pt>
                <c:pt idx="41">
                  <c:v>61.6</c:v>
                </c:pt>
                <c:pt idx="42">
                  <c:v>61.6</c:v>
                </c:pt>
                <c:pt idx="43">
                  <c:v>61.6</c:v>
                </c:pt>
                <c:pt idx="45">
                  <c:v>72.8</c:v>
                </c:pt>
                <c:pt idx="46">
                  <c:v>72.8</c:v>
                </c:pt>
                <c:pt idx="47">
                  <c:v>72.8</c:v>
                </c:pt>
                <c:pt idx="48">
                  <c:v>72.8</c:v>
                </c:pt>
              </c:numCache>
            </c:numRef>
          </c:val>
          <c:smooth val="0"/>
        </c:ser>
        <c:dLbls>
          <c:showLegendKey val="0"/>
          <c:showVal val="0"/>
          <c:showCatName val="0"/>
          <c:showSerName val="0"/>
          <c:showPercent val="0"/>
          <c:showBubbleSize val="0"/>
        </c:dLbls>
        <c:marker val="1"/>
        <c:smooth val="0"/>
        <c:axId val="223015920"/>
        <c:axId val="223016312"/>
      </c:lineChart>
      <c:catAx>
        <c:axId val="223015920"/>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23016312"/>
        <c:crossesAt val="0"/>
        <c:auto val="1"/>
        <c:lblAlgn val="ctr"/>
        <c:lblOffset val="100"/>
        <c:tickLblSkip val="1"/>
        <c:tickMarkSkip val="1"/>
        <c:noMultiLvlLbl val="0"/>
      </c:catAx>
      <c:valAx>
        <c:axId val="223016312"/>
        <c:scaling>
          <c:orientation val="minMax"/>
          <c:max val="10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11391">
            <a:solidFill>
              <a:srgbClr val="000000"/>
            </a:solidFill>
            <a:prstDash val="solid"/>
          </a:ln>
        </c:spPr>
        <c:txPr>
          <a:bodyPr rot="0" vert="horz"/>
          <a:lstStyle/>
          <a:p>
            <a:pPr>
              <a:defRPr sz="1345" b="0" i="0" u="none" strike="noStrike" baseline="0">
                <a:solidFill>
                  <a:srgbClr val="000000"/>
                </a:solidFill>
                <a:latin typeface="Tahoma"/>
                <a:ea typeface="Tahoma"/>
                <a:cs typeface="Tahoma"/>
              </a:defRPr>
            </a:pPr>
            <a:endParaRPr lang="en-US"/>
          </a:p>
        </c:txPr>
        <c:crossAx val="223015920"/>
        <c:crosses val="autoZero"/>
        <c:crossBetween val="between"/>
        <c:majorUnit val="20"/>
        <c:minorUnit val="10"/>
      </c:valAx>
      <c:spPr>
        <a:noFill/>
        <a:ln w="22782">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78291814946619"/>
          <c:y val="0.13569321533923304"/>
          <c:w val="0.83647730229847617"/>
          <c:h val="0.79203539823008839"/>
        </c:manualLayout>
      </c:layout>
      <c:barChart>
        <c:barDir val="col"/>
        <c:grouping val="clustered"/>
        <c:varyColors val="0"/>
        <c:ser>
          <c:idx val="0"/>
          <c:order val="0"/>
          <c:invertIfNegative val="0"/>
          <c:dPt>
            <c:idx val="1"/>
            <c:invertIfNegative val="0"/>
            <c:bubble3D val="0"/>
            <c:spPr>
              <a:solidFill>
                <a:schemeClr val="accent6">
                  <a:lumMod val="40000"/>
                  <a:lumOff val="60000"/>
                </a:schemeClr>
              </a:solidFill>
              <a:ln>
                <a:solidFill>
                  <a:schemeClr val="tx1"/>
                </a:solidFill>
              </a:ln>
            </c:spPr>
          </c:dPt>
          <c:dPt>
            <c:idx val="2"/>
            <c:invertIfNegative val="0"/>
            <c:bubble3D val="0"/>
            <c:spPr>
              <a:solidFill>
                <a:schemeClr val="accent6">
                  <a:lumMod val="50000"/>
                </a:schemeClr>
              </a:solidFill>
              <a:ln>
                <a:solidFill>
                  <a:schemeClr val="tx1"/>
                </a:solidFill>
              </a:ln>
            </c:spPr>
          </c:dPt>
          <c:dPt>
            <c:idx val="5"/>
            <c:invertIfNegative val="0"/>
            <c:bubble3D val="0"/>
            <c:spPr>
              <a:solidFill>
                <a:schemeClr val="accent6">
                  <a:lumMod val="40000"/>
                  <a:lumOff val="60000"/>
                </a:schemeClr>
              </a:solidFill>
              <a:ln>
                <a:solidFill>
                  <a:schemeClr val="tx1"/>
                </a:solidFill>
              </a:ln>
            </c:spPr>
          </c:dPt>
          <c:dPt>
            <c:idx val="6"/>
            <c:invertIfNegative val="0"/>
            <c:bubble3D val="0"/>
            <c:spPr>
              <a:solidFill>
                <a:schemeClr val="accent6">
                  <a:lumMod val="50000"/>
                </a:schemeClr>
              </a:solidFill>
              <a:ln>
                <a:solidFill>
                  <a:schemeClr val="tx1"/>
                </a:solidFill>
              </a:ln>
            </c:spPr>
          </c:dPt>
          <c:dPt>
            <c:idx val="9"/>
            <c:invertIfNegative val="0"/>
            <c:bubble3D val="0"/>
            <c:spPr>
              <a:solidFill>
                <a:schemeClr val="accent6">
                  <a:lumMod val="40000"/>
                  <a:lumOff val="60000"/>
                </a:schemeClr>
              </a:solidFill>
              <a:ln>
                <a:solidFill>
                  <a:schemeClr val="tx1"/>
                </a:solidFill>
              </a:ln>
            </c:spPr>
          </c:dPt>
          <c:dPt>
            <c:idx val="10"/>
            <c:invertIfNegative val="0"/>
            <c:bubble3D val="0"/>
            <c:spPr>
              <a:solidFill>
                <a:schemeClr val="accent6">
                  <a:lumMod val="50000"/>
                </a:schemeClr>
              </a:solidFill>
              <a:ln>
                <a:solidFill>
                  <a:schemeClr val="tx1"/>
                </a:solidFill>
              </a:ln>
            </c:spPr>
          </c:dPt>
          <c:dPt>
            <c:idx val="14"/>
            <c:invertIfNegative val="0"/>
            <c:bubble3D val="0"/>
            <c:spPr>
              <a:solidFill>
                <a:schemeClr val="accent6">
                  <a:lumMod val="40000"/>
                  <a:lumOff val="60000"/>
                </a:schemeClr>
              </a:solidFill>
              <a:ln>
                <a:solidFill>
                  <a:schemeClr val="tx1"/>
                </a:solidFill>
              </a:ln>
            </c:spPr>
          </c:dPt>
          <c:dPt>
            <c:idx val="15"/>
            <c:invertIfNegative val="0"/>
            <c:bubble3D val="0"/>
            <c:spPr>
              <a:solidFill>
                <a:schemeClr val="accent6">
                  <a:lumMod val="50000"/>
                </a:schemeClr>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dPt>
            <c:idx val="20"/>
            <c:invertIfNegative val="0"/>
            <c:bubble3D val="0"/>
            <c:spPr>
              <a:solidFill>
                <a:schemeClr val="accent6">
                  <a:lumMod val="50000"/>
                </a:schemeClr>
              </a:solidFill>
              <a:ln>
                <a:solidFill>
                  <a:schemeClr val="tx1"/>
                </a:solidFill>
              </a:ln>
            </c:spPr>
          </c:dPt>
          <c:dPt>
            <c:idx val="24"/>
            <c:invertIfNegative val="0"/>
            <c:bubble3D val="0"/>
            <c:spPr>
              <a:solidFill>
                <a:schemeClr val="accent6">
                  <a:lumMod val="40000"/>
                  <a:lumOff val="60000"/>
                </a:schemeClr>
              </a:solidFill>
              <a:ln>
                <a:solidFill>
                  <a:schemeClr val="tx1"/>
                </a:solidFill>
              </a:ln>
            </c:spPr>
          </c:dPt>
          <c:dPt>
            <c:idx val="25"/>
            <c:invertIfNegative val="0"/>
            <c:bubble3D val="0"/>
            <c:spPr>
              <a:solidFill>
                <a:schemeClr val="accent6">
                  <a:lumMod val="50000"/>
                </a:schemeClr>
              </a:solidFill>
              <a:ln>
                <a:solidFill>
                  <a:schemeClr val="tx1"/>
                </a:solidFill>
              </a:ln>
            </c:spPr>
          </c:dPt>
          <c:val>
            <c:numRef>
              <c:f>Sheet1!$B$2:$B$27</c:f>
              <c:numCache>
                <c:formatCode>General</c:formatCode>
                <c:ptCount val="26"/>
                <c:pt idx="0">
                  <c:v>0</c:v>
                </c:pt>
                <c:pt idx="1">
                  <c:v>99.2</c:v>
                </c:pt>
                <c:pt idx="2">
                  <c:v>99.3</c:v>
                </c:pt>
                <c:pt idx="5">
                  <c:v>95.2</c:v>
                </c:pt>
                <c:pt idx="6">
                  <c:v>96.4</c:v>
                </c:pt>
                <c:pt idx="9">
                  <c:v>93.7</c:v>
                </c:pt>
                <c:pt idx="10">
                  <c:v>97.9</c:v>
                </c:pt>
                <c:pt idx="14">
                  <c:v>85.7</c:v>
                </c:pt>
                <c:pt idx="15">
                  <c:v>81.400000000000006</c:v>
                </c:pt>
                <c:pt idx="19">
                  <c:v>78.599999999999994</c:v>
                </c:pt>
                <c:pt idx="20">
                  <c:v>88.5</c:v>
                </c:pt>
                <c:pt idx="24">
                  <c:v>77.8</c:v>
                </c:pt>
                <c:pt idx="25">
                  <c:v>89.3</c:v>
                </c:pt>
              </c:numCache>
            </c:numRef>
          </c:val>
        </c:ser>
        <c:dLbls>
          <c:showLegendKey val="0"/>
          <c:showVal val="0"/>
          <c:showCatName val="0"/>
          <c:showSerName val="0"/>
          <c:showPercent val="0"/>
          <c:showBubbleSize val="0"/>
        </c:dLbls>
        <c:gapWidth val="0"/>
        <c:axId val="223017096"/>
        <c:axId val="223017488"/>
      </c:barChart>
      <c:lineChart>
        <c:grouping val="standard"/>
        <c:varyColors val="0"/>
        <c:ser>
          <c:idx val="1"/>
          <c:order val="1"/>
          <c:spPr>
            <a:ln w="34925">
              <a:solidFill>
                <a:schemeClr val="tx1"/>
              </a:solidFill>
              <a:prstDash val="sysDash"/>
            </a:ln>
          </c:spPr>
          <c:marker>
            <c:symbol val="none"/>
          </c:marker>
          <c:val>
            <c:numRef>
              <c:f>Sheet1!$D$2:$D$28</c:f>
              <c:numCache>
                <c:formatCode>General</c:formatCode>
                <c:ptCount val="27"/>
                <c:pt idx="0">
                  <c:v>100</c:v>
                </c:pt>
                <c:pt idx="1">
                  <c:v>100</c:v>
                </c:pt>
                <c:pt idx="2">
                  <c:v>100</c:v>
                </c:pt>
                <c:pt idx="3">
                  <c:v>100</c:v>
                </c:pt>
                <c:pt idx="4">
                  <c:v>100</c:v>
                </c:pt>
                <c:pt idx="5">
                  <c:v>100</c:v>
                </c:pt>
                <c:pt idx="6">
                  <c:v>100</c:v>
                </c:pt>
                <c:pt idx="7">
                  <c:v>100</c:v>
                </c:pt>
                <c:pt idx="8">
                  <c:v>100</c:v>
                </c:pt>
                <c:pt idx="9">
                  <c:v>100</c:v>
                </c:pt>
                <c:pt idx="10">
                  <c:v>100</c:v>
                </c:pt>
                <c:pt idx="11">
                  <c:v>100</c:v>
                </c:pt>
                <c:pt idx="13">
                  <c:v>94.3</c:v>
                </c:pt>
                <c:pt idx="14">
                  <c:v>94.3</c:v>
                </c:pt>
                <c:pt idx="15">
                  <c:v>94.3</c:v>
                </c:pt>
                <c:pt idx="16">
                  <c:v>94.3</c:v>
                </c:pt>
                <c:pt idx="18">
                  <c:v>86.5</c:v>
                </c:pt>
                <c:pt idx="19">
                  <c:v>86.5</c:v>
                </c:pt>
                <c:pt idx="20">
                  <c:v>86.5</c:v>
                </c:pt>
                <c:pt idx="21">
                  <c:v>86.5</c:v>
                </c:pt>
                <c:pt idx="23">
                  <c:v>85.6</c:v>
                </c:pt>
                <c:pt idx="24">
                  <c:v>85.6</c:v>
                </c:pt>
                <c:pt idx="25">
                  <c:v>85.6</c:v>
                </c:pt>
                <c:pt idx="26">
                  <c:v>85.6</c:v>
                </c:pt>
              </c:numCache>
            </c:numRef>
          </c:val>
          <c:smooth val="0"/>
        </c:ser>
        <c:dLbls>
          <c:showLegendKey val="0"/>
          <c:showVal val="0"/>
          <c:showCatName val="0"/>
          <c:showSerName val="0"/>
          <c:showPercent val="0"/>
          <c:showBubbleSize val="0"/>
        </c:dLbls>
        <c:marker val="1"/>
        <c:smooth val="0"/>
        <c:axId val="223017096"/>
        <c:axId val="223017488"/>
      </c:lineChart>
      <c:catAx>
        <c:axId val="223017096"/>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23017488"/>
        <c:crossesAt val="0"/>
        <c:auto val="1"/>
        <c:lblAlgn val="ctr"/>
        <c:lblOffset val="100"/>
        <c:tickLblSkip val="1"/>
        <c:tickMarkSkip val="1"/>
        <c:noMultiLvlLbl val="0"/>
      </c:catAx>
      <c:valAx>
        <c:axId val="223017488"/>
        <c:scaling>
          <c:orientation val="minMax"/>
          <c:max val="100"/>
        </c:scaling>
        <c:delete val="0"/>
        <c:axPos val="l"/>
        <c:majorGridlines>
          <c:spPr>
            <a:ln>
              <a:solidFill>
                <a:schemeClr val="bg1">
                  <a:lumMod val="85000"/>
                </a:schemeClr>
              </a:solidFill>
              <a:prstDash val="sysDash"/>
            </a:ln>
          </c:spPr>
        </c:majorGridlines>
        <c:numFmt formatCode="General" sourceLinked="1"/>
        <c:majorTickMark val="none"/>
        <c:minorTickMark val="in"/>
        <c:tickLblPos val="nextTo"/>
        <c:spPr>
          <a:ln w="11391">
            <a:solidFill>
              <a:srgbClr val="000000"/>
            </a:solidFill>
            <a:prstDash val="solid"/>
          </a:ln>
        </c:spPr>
        <c:txPr>
          <a:bodyPr rot="0" vert="horz"/>
          <a:lstStyle/>
          <a:p>
            <a:pPr>
              <a:defRPr sz="1400" b="0" i="0" u="none" strike="noStrike" baseline="0">
                <a:solidFill>
                  <a:srgbClr val="000000"/>
                </a:solidFill>
                <a:latin typeface="Tahoma"/>
                <a:ea typeface="Tahoma"/>
                <a:cs typeface="Tahoma"/>
              </a:defRPr>
            </a:pPr>
            <a:endParaRPr lang="en-US"/>
          </a:p>
        </c:txPr>
        <c:crossAx val="223017096"/>
        <c:crosses val="autoZero"/>
        <c:crossBetween val="between"/>
        <c:majorUnit val="20"/>
        <c:minorUnit val="10"/>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78290527054592"/>
          <c:y val="0.14121001910711956"/>
          <c:w val="0.85409252669039137"/>
          <c:h val="0.79203539823008839"/>
        </c:manualLayout>
      </c:layout>
      <c:barChart>
        <c:barDir val="col"/>
        <c:grouping val="clustered"/>
        <c:varyColors val="0"/>
        <c:ser>
          <c:idx val="0"/>
          <c:order val="0"/>
          <c:tx>
            <c:strRef>
              <c:f>Sheet1!$B$1</c:f>
              <c:strCache>
                <c:ptCount val="1"/>
                <c:pt idx="0">
                  <c:v>Estimate</c:v>
                </c:pt>
              </c:strCache>
            </c:strRef>
          </c:tx>
          <c:spPr>
            <a:solidFill>
              <a:schemeClr val="tx2">
                <a:lumMod val="20000"/>
                <a:lumOff val="80000"/>
              </a:schemeClr>
            </a:solidFill>
            <a:ln>
              <a:solidFill>
                <a:srgbClr val="000000"/>
              </a:solidFill>
            </a:ln>
          </c:spPr>
          <c:invertIfNegative val="0"/>
          <c:dPt>
            <c:idx val="2"/>
            <c:invertIfNegative val="0"/>
            <c:bubble3D val="0"/>
            <c:spPr>
              <a:solidFill>
                <a:schemeClr val="accent1">
                  <a:lumMod val="75000"/>
                </a:schemeClr>
              </a:solidFill>
              <a:ln>
                <a:solidFill>
                  <a:srgbClr val="000000"/>
                </a:solidFill>
              </a:ln>
            </c:spPr>
          </c:dPt>
          <c:dPt>
            <c:idx val="3"/>
            <c:invertIfNegative val="0"/>
            <c:bubble3D val="0"/>
          </c:dPt>
          <c:dPt>
            <c:idx val="7"/>
            <c:invertIfNegative val="0"/>
            <c:bubble3D val="0"/>
            <c:spPr>
              <a:solidFill>
                <a:schemeClr val="accent1">
                  <a:lumMod val="75000"/>
                </a:schemeClr>
              </a:solidFill>
              <a:ln>
                <a:solidFill>
                  <a:srgbClr val="000000"/>
                </a:solidFill>
              </a:ln>
            </c:spPr>
          </c:dPt>
          <c:dPt>
            <c:idx val="8"/>
            <c:invertIfNegative val="0"/>
            <c:bubble3D val="0"/>
            <c:spPr>
              <a:solidFill>
                <a:schemeClr val="tx2">
                  <a:lumMod val="20000"/>
                  <a:lumOff val="80000"/>
                </a:schemeClr>
              </a:solidFill>
              <a:ln>
                <a:solidFill>
                  <a:schemeClr val="tx1"/>
                </a:solidFill>
              </a:ln>
            </c:spPr>
          </c:dPt>
          <c:errBars>
            <c:errBarType val="both"/>
            <c:errValType val="cust"/>
            <c:noEndCap val="0"/>
            <c:plus>
              <c:numRef>
                <c:f>Sheet1!$I$2:$I$10</c:f>
                <c:numCache>
                  <c:formatCode>General</c:formatCode>
                  <c:ptCount val="9"/>
                  <c:pt idx="1">
                    <c:v>2.1168</c:v>
                  </c:pt>
                  <c:pt idx="2">
                    <c:v>3.4495999999999998</c:v>
                  </c:pt>
                  <c:pt idx="3">
                    <c:v>0</c:v>
                  </c:pt>
                  <c:pt idx="5">
                    <c:v>0</c:v>
                  </c:pt>
                  <c:pt idx="6">
                    <c:v>1.3132000000000001</c:v>
                  </c:pt>
                  <c:pt idx="7">
                    <c:v>3.3515999999999999</c:v>
                  </c:pt>
                </c:numCache>
              </c:numRef>
            </c:plus>
            <c:minus>
              <c:numRef>
                <c:f>Sheet1!$I$2:$I$10</c:f>
                <c:numCache>
                  <c:formatCode>General</c:formatCode>
                  <c:ptCount val="9"/>
                  <c:pt idx="1">
                    <c:v>2.1168</c:v>
                  </c:pt>
                  <c:pt idx="2">
                    <c:v>3.4495999999999998</c:v>
                  </c:pt>
                  <c:pt idx="3">
                    <c:v>0</c:v>
                  </c:pt>
                  <c:pt idx="5">
                    <c:v>0</c:v>
                  </c:pt>
                  <c:pt idx="6">
                    <c:v>1.3132000000000001</c:v>
                  </c:pt>
                  <c:pt idx="7">
                    <c:v>3.3515999999999999</c:v>
                  </c:pt>
                </c:numCache>
              </c:numRef>
            </c:minus>
          </c:errBars>
          <c:val>
            <c:numRef>
              <c:f>Sheet1!$B$2:$B$10</c:f>
              <c:numCache>
                <c:formatCode>General</c:formatCode>
                <c:ptCount val="9"/>
                <c:pt idx="1">
                  <c:v>75.599999999999994</c:v>
                </c:pt>
                <c:pt idx="2">
                  <c:v>67.400000000000006</c:v>
                </c:pt>
                <c:pt idx="6">
                  <c:v>6.7</c:v>
                </c:pt>
                <c:pt idx="7">
                  <c:v>56.8</c:v>
                </c:pt>
              </c:numCache>
            </c:numRef>
          </c:val>
        </c:ser>
        <c:dLbls>
          <c:showLegendKey val="0"/>
          <c:showVal val="0"/>
          <c:showCatName val="0"/>
          <c:showSerName val="0"/>
          <c:showPercent val="0"/>
          <c:showBubbleSize val="0"/>
        </c:dLbls>
        <c:gapWidth val="0"/>
        <c:overlap val="2"/>
        <c:axId val="275214336"/>
        <c:axId val="27521472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LCI</c:v>
                      </c:pt>
                    </c:strCache>
                  </c:strRef>
                </c:tx>
                <c:invertIfNegative val="0"/>
                <c:val>
                  <c:numRef>
                    <c:extLst>
                      <c:ext uri="{02D57815-91ED-43cb-92C2-25804820EDAC}">
                        <c15:formulaRef>
                          <c15:sqref>Sheet1!$C$2:$C$10</c15:sqref>
                        </c15:formulaRef>
                      </c:ext>
                    </c:extLst>
                    <c:numCache>
                      <c:formatCode>General</c:formatCode>
                      <c:ptCount val="9"/>
                      <c:pt idx="1">
                        <c:v>73.5</c:v>
                      </c:pt>
                      <c:pt idx="2">
                        <c:v>63.8</c:v>
                      </c:pt>
                      <c:pt idx="6">
                        <c:v>5.4</c:v>
                      </c:pt>
                      <c:pt idx="7">
                        <c:v>53.3</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UCI</c:v>
                      </c:pt>
                    </c:strCache>
                  </c:strRef>
                </c:tx>
                <c:invertIfNegative val="0"/>
                <c:val>
                  <c:numRef>
                    <c:extLst xmlns:c15="http://schemas.microsoft.com/office/drawing/2012/chart">
                      <c:ext xmlns:c15="http://schemas.microsoft.com/office/drawing/2012/chart" uri="{02D57815-91ED-43cb-92C2-25804820EDAC}">
                        <c15:formulaRef>
                          <c15:sqref>Sheet1!$D$2:$D$10</c15:sqref>
                        </c15:formulaRef>
                      </c:ext>
                    </c:extLst>
                    <c:numCache>
                      <c:formatCode>General</c:formatCode>
                      <c:ptCount val="9"/>
                      <c:pt idx="1">
                        <c:v>77.7</c:v>
                      </c:pt>
                      <c:pt idx="2">
                        <c:v>70.8</c:v>
                      </c:pt>
                      <c:pt idx="6">
                        <c:v>8</c:v>
                      </c:pt>
                      <c:pt idx="7">
                        <c:v>60.2</c:v>
                      </c:pt>
                    </c:numCache>
                  </c:numRef>
                </c:val>
              </c15:ser>
            </c15:filteredBarSeries>
          </c:ext>
        </c:extLst>
      </c:barChart>
      <c:lineChart>
        <c:grouping val="standard"/>
        <c:varyColors val="0"/>
        <c:ser>
          <c:idx val="3"/>
          <c:order val="3"/>
          <c:tx>
            <c:strRef>
              <c:f>Sheet1!$E$1</c:f>
              <c:strCache>
                <c:ptCount val="1"/>
                <c:pt idx="0">
                  <c:v>Target</c:v>
                </c:pt>
              </c:strCache>
            </c:strRef>
          </c:tx>
          <c:spPr>
            <a:ln w="34925" cap="flat">
              <a:solidFill>
                <a:schemeClr val="tx1"/>
              </a:solidFill>
              <a:prstDash val="dash"/>
            </a:ln>
          </c:spPr>
          <c:marker>
            <c:symbol val="none"/>
          </c:marker>
          <c:val>
            <c:numRef>
              <c:f>Sheet1!$E$2:$E$10</c:f>
              <c:numCache>
                <c:formatCode>General</c:formatCode>
                <c:ptCount val="9"/>
                <c:pt idx="0">
                  <c:v>83.2</c:v>
                </c:pt>
                <c:pt idx="1">
                  <c:v>83.2</c:v>
                </c:pt>
                <c:pt idx="2">
                  <c:v>83.2</c:v>
                </c:pt>
                <c:pt idx="3">
                  <c:v>83.2</c:v>
                </c:pt>
                <c:pt idx="5">
                  <c:v>7.7</c:v>
                </c:pt>
                <c:pt idx="6">
                  <c:v>7.7</c:v>
                </c:pt>
                <c:pt idx="7">
                  <c:v>7.7</c:v>
                </c:pt>
                <c:pt idx="8">
                  <c:v>7.7</c:v>
                </c:pt>
              </c:numCache>
            </c:numRef>
          </c:val>
          <c:smooth val="0"/>
        </c:ser>
        <c:dLbls>
          <c:showLegendKey val="0"/>
          <c:showVal val="0"/>
          <c:showCatName val="0"/>
          <c:showSerName val="0"/>
          <c:showPercent val="0"/>
          <c:showBubbleSize val="0"/>
        </c:dLbls>
        <c:marker val="1"/>
        <c:smooth val="0"/>
        <c:axId val="275214336"/>
        <c:axId val="275214728"/>
      </c:lineChart>
      <c:catAx>
        <c:axId val="275214336"/>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75214728"/>
        <c:crossesAt val="0"/>
        <c:auto val="1"/>
        <c:lblAlgn val="ctr"/>
        <c:lblOffset val="100"/>
        <c:noMultiLvlLbl val="0"/>
      </c:catAx>
      <c:valAx>
        <c:axId val="275214728"/>
        <c:scaling>
          <c:orientation val="minMax"/>
          <c:max val="100"/>
          <c:min val="0"/>
        </c:scaling>
        <c:delete val="0"/>
        <c:axPos val="l"/>
        <c:majorGridlines>
          <c:spPr>
            <a:ln>
              <a:solidFill>
                <a:schemeClr val="bg1">
                  <a:lumMod val="85000"/>
                </a:schemeClr>
              </a:solidFill>
              <a:prstDash val="sysDash"/>
            </a:ln>
          </c:spPr>
        </c:majorGridlines>
        <c:numFmt formatCode="General" sourceLinked="1"/>
        <c:majorTickMark val="in"/>
        <c:minorTickMark val="in"/>
        <c:tickLblPos val="nextTo"/>
        <c:spPr>
          <a:ln w="11391">
            <a:solidFill>
              <a:srgbClr val="000000"/>
            </a:solidFill>
            <a:prstDash val="solid"/>
          </a:ln>
        </c:spPr>
        <c:txPr>
          <a:bodyPr rot="0" vert="horz"/>
          <a:lstStyle/>
          <a:p>
            <a:pPr>
              <a:defRPr sz="1345" b="0" i="0" u="none" strike="noStrike" baseline="0">
                <a:solidFill>
                  <a:srgbClr val="000000"/>
                </a:solidFill>
                <a:latin typeface="Tahoma"/>
                <a:ea typeface="Tahoma"/>
                <a:cs typeface="Tahoma"/>
              </a:defRPr>
            </a:pPr>
            <a:endParaRPr lang="en-US"/>
          </a:p>
        </c:txPr>
        <c:crossAx val="275214336"/>
        <c:crosses val="autoZero"/>
        <c:crossBetween val="between"/>
        <c:majorUnit val="20"/>
        <c:minorUnit val="10"/>
      </c:valAx>
      <c:spPr>
        <a:noFill/>
        <a:ln w="25400">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78290527054592"/>
          <c:y val="0.12464863372355309"/>
          <c:w val="0.85409252669039137"/>
          <c:h val="0.79203539823008839"/>
        </c:manualLayout>
      </c:layout>
      <c:barChart>
        <c:barDir val="col"/>
        <c:grouping val="clustered"/>
        <c:varyColors val="0"/>
        <c:ser>
          <c:idx val="27"/>
          <c:order val="0"/>
          <c:tx>
            <c:strRef>
              <c:f>Sheet1!$A$2</c:f>
              <c:strCache>
                <c:ptCount val="1"/>
                <c:pt idx="0">
                  <c:v>2011</c:v>
                </c:pt>
              </c:strCache>
            </c:strRef>
          </c:tx>
          <c:spPr>
            <a:solidFill>
              <a:srgbClr val="CCFFFF"/>
            </a:solidFill>
            <a:ln w="11391">
              <a:solidFill>
                <a:srgbClr val="000000"/>
              </a:solidFill>
              <a:prstDash val="solid"/>
            </a:ln>
          </c:spPr>
          <c:invertIfNegative val="0"/>
          <c:dPt>
            <c:idx val="0"/>
            <c:invertIfNegative val="0"/>
            <c:bubble3D val="0"/>
          </c:dPt>
          <c:trendline>
            <c:trendlineType val="linear"/>
            <c:dispRSqr val="0"/>
            <c:dispEq val="0"/>
          </c:trendline>
          <c:trendline>
            <c:trendlineType val="linear"/>
            <c:dispRSqr val="0"/>
            <c:dispEq val="0"/>
          </c:trendline>
          <c:errBars>
            <c:errBarType val="both"/>
            <c:errValType val="cust"/>
            <c:noEndCap val="0"/>
            <c:plus>
              <c:numRef>
                <c:f>Sheet1!$G$2</c:f>
                <c:numCache>
                  <c:formatCode>General</c:formatCode>
                  <c:ptCount val="1"/>
                  <c:pt idx="0">
                    <c:v>0.78400000000000003</c:v>
                  </c:pt>
                </c:numCache>
              </c:numRef>
            </c:plus>
            <c:minus>
              <c:numRef>
                <c:f>Sheet1!$H$2</c:f>
                <c:numCache>
                  <c:formatCode>General</c:formatCode>
                  <c:ptCount val="1"/>
                  <c:pt idx="0">
                    <c:v>0.78400000000000003</c:v>
                  </c:pt>
                </c:numCache>
              </c:numRef>
            </c:minus>
          </c:errBars>
          <c:cat>
            <c:strRef>
              <c:f>Sheet1!$B$1</c:f>
              <c:strCache>
                <c:ptCount val="1"/>
                <c:pt idx="0">
                  <c:v>Estimate</c:v>
                </c:pt>
              </c:strCache>
            </c:strRef>
          </c:cat>
          <c:val>
            <c:numRef>
              <c:f>Sheet1!$B$2</c:f>
              <c:numCache>
                <c:formatCode>0.0</c:formatCode>
                <c:ptCount val="1"/>
                <c:pt idx="0">
                  <c:v>46.5</c:v>
                </c:pt>
              </c:numCache>
            </c:numRef>
          </c:val>
        </c:ser>
        <c:ser>
          <c:idx val="11"/>
          <c:order val="1"/>
          <c:tx>
            <c:strRef>
              <c:f>Sheet1!$A$3</c:f>
              <c:strCache>
                <c:ptCount val="1"/>
                <c:pt idx="0">
                  <c:v>2015</c:v>
                </c:pt>
              </c:strCache>
            </c:strRef>
          </c:tx>
          <c:spPr>
            <a:solidFill>
              <a:srgbClr val="008080"/>
            </a:solidFill>
            <a:ln w="11391">
              <a:solidFill>
                <a:srgbClr val="000000"/>
              </a:solidFill>
              <a:prstDash val="solid"/>
            </a:ln>
          </c:spPr>
          <c:invertIfNegative val="0"/>
          <c:dPt>
            <c:idx val="0"/>
            <c:invertIfNegative val="0"/>
            <c:bubble3D val="0"/>
          </c:dPt>
          <c:trendline>
            <c:trendlineType val="linear"/>
            <c:dispRSqr val="0"/>
            <c:dispEq val="0"/>
          </c:trendline>
          <c:errBars>
            <c:errBarType val="both"/>
            <c:errValType val="cust"/>
            <c:noEndCap val="0"/>
            <c:plus>
              <c:numRef>
                <c:f>Sheet1!$G$3</c:f>
                <c:numCache>
                  <c:formatCode>General</c:formatCode>
                  <c:ptCount val="1"/>
                  <c:pt idx="0">
                    <c:v>0.92119999999999991</c:v>
                  </c:pt>
                </c:numCache>
              </c:numRef>
            </c:plus>
            <c:minus>
              <c:numRef>
                <c:f>Sheet1!$H$3</c:f>
                <c:numCache>
                  <c:formatCode>General</c:formatCode>
                  <c:ptCount val="1"/>
                  <c:pt idx="0">
                    <c:v>0.92119999999999991</c:v>
                  </c:pt>
                </c:numCache>
              </c:numRef>
            </c:minus>
          </c:errBars>
          <c:cat>
            <c:strRef>
              <c:f>Sheet1!$B$1</c:f>
              <c:strCache>
                <c:ptCount val="1"/>
                <c:pt idx="0">
                  <c:v>Estimate</c:v>
                </c:pt>
              </c:strCache>
            </c:strRef>
          </c:cat>
          <c:val>
            <c:numRef>
              <c:f>Sheet1!$B$3</c:f>
              <c:numCache>
                <c:formatCode>0.0</c:formatCode>
                <c:ptCount val="1"/>
                <c:pt idx="0">
                  <c:v>50.6</c:v>
                </c:pt>
              </c:numCache>
            </c:numRef>
          </c:val>
        </c:ser>
        <c:ser>
          <c:idx val="6"/>
          <c:order val="2"/>
          <c:tx>
            <c:strRef>
              <c:f>Sheet1!$A$4</c:f>
              <c:strCache>
                <c:ptCount val="1"/>
              </c:strCache>
            </c:strRef>
          </c:tx>
          <c:spPr>
            <a:solidFill>
              <a:srgbClr val="FF0000"/>
            </a:solidFill>
            <a:ln w="11391">
              <a:solidFill>
                <a:srgbClr val="000000"/>
              </a:solidFill>
              <a:prstDash val="solid"/>
            </a:ln>
          </c:spPr>
          <c:invertIfNegative val="0"/>
          <c:errBars>
            <c:errBarType val="both"/>
            <c:errValType val="fixedVal"/>
            <c:noEndCap val="0"/>
            <c:val val="1.149"/>
            <c:spPr>
              <a:ln w="11391">
                <a:solidFill>
                  <a:srgbClr val="000000"/>
                </a:solidFill>
                <a:prstDash val="solid"/>
              </a:ln>
            </c:spPr>
          </c:errBars>
          <c:cat>
            <c:strRef>
              <c:f>Sheet1!$B$1</c:f>
              <c:strCache>
                <c:ptCount val="1"/>
                <c:pt idx="0">
                  <c:v>Estimate</c:v>
                </c:pt>
              </c:strCache>
            </c:strRef>
          </c:cat>
          <c:val>
            <c:numRef>
              <c:f>Sheet1!$B$4</c:f>
              <c:numCache>
                <c:formatCode>0.0</c:formatCode>
                <c:ptCount val="1"/>
              </c:numCache>
            </c:numRef>
          </c:val>
        </c:ser>
        <c:ser>
          <c:idx val="17"/>
          <c:order val="3"/>
          <c:tx>
            <c:strRef>
              <c:f>Sheet1!$A$5</c:f>
              <c:strCache>
                <c:ptCount val="1"/>
                <c:pt idx="0">
                  <c:v>2011</c:v>
                </c:pt>
              </c:strCache>
            </c:strRef>
          </c:tx>
          <c:spPr>
            <a:solidFill>
              <a:srgbClr val="CCFFFF"/>
            </a:solidFill>
            <a:ln w="11391">
              <a:solidFill>
                <a:srgbClr val="000000"/>
              </a:solidFill>
              <a:prstDash val="solid"/>
            </a:ln>
          </c:spPr>
          <c:invertIfNegative val="0"/>
          <c:errBars>
            <c:errBarType val="both"/>
            <c:errValType val="cust"/>
            <c:noEndCap val="0"/>
            <c:plus>
              <c:numRef>
                <c:f>Sheet1!$G$5</c:f>
                <c:numCache>
                  <c:formatCode>General</c:formatCode>
                  <c:ptCount val="1"/>
                  <c:pt idx="0">
                    <c:v>0.25480000000000003</c:v>
                  </c:pt>
                </c:numCache>
              </c:numRef>
            </c:plus>
            <c:minus>
              <c:numRef>
                <c:f>Sheet1!$H$5</c:f>
                <c:numCache>
                  <c:formatCode>General</c:formatCode>
                  <c:ptCount val="1"/>
                  <c:pt idx="0">
                    <c:v>0.25480000000000003</c:v>
                  </c:pt>
                </c:numCache>
              </c:numRef>
            </c:minus>
          </c:errBars>
          <c:cat>
            <c:strRef>
              <c:f>Sheet1!$B$1</c:f>
              <c:strCache>
                <c:ptCount val="1"/>
                <c:pt idx="0">
                  <c:v>Estimate</c:v>
                </c:pt>
              </c:strCache>
            </c:strRef>
          </c:cat>
          <c:val>
            <c:numRef>
              <c:f>Sheet1!$B$5</c:f>
              <c:numCache>
                <c:formatCode>0.0</c:formatCode>
                <c:ptCount val="1"/>
                <c:pt idx="0">
                  <c:v>3.7</c:v>
                </c:pt>
              </c:numCache>
            </c:numRef>
          </c:val>
        </c:ser>
        <c:ser>
          <c:idx val="23"/>
          <c:order val="4"/>
          <c:tx>
            <c:strRef>
              <c:f>Sheet1!$A$6</c:f>
              <c:strCache>
                <c:ptCount val="1"/>
                <c:pt idx="0">
                  <c:v>2015</c:v>
                </c:pt>
              </c:strCache>
            </c:strRef>
          </c:tx>
          <c:spPr>
            <a:solidFill>
              <a:srgbClr val="008080"/>
            </a:solidFill>
            <a:ln w="11391">
              <a:solidFill>
                <a:srgbClr val="000000"/>
              </a:solidFill>
              <a:prstDash val="solid"/>
            </a:ln>
          </c:spPr>
          <c:invertIfNegative val="0"/>
          <c:errBars>
            <c:errBarType val="both"/>
            <c:errValType val="cust"/>
            <c:noEndCap val="0"/>
            <c:plus>
              <c:numRef>
                <c:f>Sheet1!$G$6</c:f>
                <c:numCache>
                  <c:formatCode>General</c:formatCode>
                  <c:ptCount val="1"/>
                  <c:pt idx="0">
                    <c:v>0.27440000000000003</c:v>
                  </c:pt>
                </c:numCache>
              </c:numRef>
            </c:plus>
            <c:minus>
              <c:numRef>
                <c:f>Sheet1!$H$6</c:f>
                <c:numCache>
                  <c:formatCode>General</c:formatCode>
                  <c:ptCount val="1"/>
                  <c:pt idx="0">
                    <c:v>0.27440000000000003</c:v>
                  </c:pt>
                </c:numCache>
              </c:numRef>
            </c:minus>
          </c:errBars>
          <c:cat>
            <c:strRef>
              <c:f>Sheet1!$B$1</c:f>
              <c:strCache>
                <c:ptCount val="1"/>
                <c:pt idx="0">
                  <c:v>Estimate</c:v>
                </c:pt>
              </c:strCache>
            </c:strRef>
          </c:cat>
          <c:val>
            <c:numRef>
              <c:f>Sheet1!$B$6</c:f>
              <c:numCache>
                <c:formatCode>0.0</c:formatCode>
                <c:ptCount val="1"/>
                <c:pt idx="0">
                  <c:v>3.7</c:v>
                </c:pt>
              </c:numCache>
            </c:numRef>
          </c:val>
        </c:ser>
        <c:ser>
          <c:idx val="4"/>
          <c:order val="5"/>
          <c:tx>
            <c:strRef>
              <c:f>Sheet1!$A$7</c:f>
              <c:strCache>
                <c:ptCount val="1"/>
              </c:strCache>
            </c:strRef>
          </c:tx>
          <c:spPr>
            <a:solidFill>
              <a:srgbClr val="FF0000"/>
            </a:solidFill>
            <a:ln w="11391">
              <a:solidFill>
                <a:srgbClr val="000000"/>
              </a:solidFill>
              <a:prstDash val="solid"/>
            </a:ln>
          </c:spPr>
          <c:invertIfNegative val="0"/>
          <c:errBars>
            <c:errBarType val="both"/>
            <c:errValType val="fixedVal"/>
            <c:noEndCap val="0"/>
            <c:val val="1.056"/>
            <c:spPr>
              <a:ln w="11391">
                <a:solidFill>
                  <a:srgbClr val="000000"/>
                </a:solidFill>
                <a:prstDash val="solid"/>
              </a:ln>
            </c:spPr>
          </c:errBars>
          <c:cat>
            <c:strRef>
              <c:f>Sheet1!$B$1</c:f>
              <c:strCache>
                <c:ptCount val="1"/>
                <c:pt idx="0">
                  <c:v>Estimate</c:v>
                </c:pt>
              </c:strCache>
            </c:strRef>
          </c:cat>
          <c:val>
            <c:numRef>
              <c:f>Sheet1!$B$7</c:f>
              <c:numCache>
                <c:formatCode>0.0</c:formatCode>
                <c:ptCount val="1"/>
              </c:numCache>
            </c:numRef>
          </c:val>
        </c:ser>
        <c:ser>
          <c:idx val="22"/>
          <c:order val="6"/>
          <c:tx>
            <c:strRef>
              <c:f>Sheet1!$A$8</c:f>
              <c:strCache>
                <c:ptCount val="1"/>
                <c:pt idx="0">
                  <c:v>2011</c:v>
                </c:pt>
              </c:strCache>
            </c:strRef>
          </c:tx>
          <c:spPr>
            <a:solidFill>
              <a:srgbClr val="CCFFFF"/>
            </a:solidFill>
            <a:ln w="11391">
              <a:solidFill>
                <a:srgbClr val="000000"/>
              </a:solidFill>
              <a:prstDash val="solid"/>
            </a:ln>
          </c:spPr>
          <c:invertIfNegative val="0"/>
          <c:errBars>
            <c:errBarType val="both"/>
            <c:errValType val="cust"/>
            <c:noEndCap val="0"/>
            <c:plus>
              <c:numRef>
                <c:f>Sheet1!$G$8</c:f>
                <c:numCache>
                  <c:formatCode>General</c:formatCode>
                  <c:ptCount val="1"/>
                  <c:pt idx="0">
                    <c:v>0.37240000000000001</c:v>
                  </c:pt>
                </c:numCache>
              </c:numRef>
            </c:plus>
            <c:minus>
              <c:numRef>
                <c:f>Sheet1!$H$8</c:f>
                <c:numCache>
                  <c:formatCode>General</c:formatCode>
                  <c:ptCount val="1"/>
                  <c:pt idx="0">
                    <c:v>0.37240000000000001</c:v>
                  </c:pt>
                </c:numCache>
              </c:numRef>
            </c:minus>
          </c:errBars>
          <c:cat>
            <c:strRef>
              <c:f>Sheet1!$B$1</c:f>
              <c:strCache>
                <c:ptCount val="1"/>
                <c:pt idx="0">
                  <c:v>Estimate</c:v>
                </c:pt>
              </c:strCache>
            </c:strRef>
          </c:cat>
          <c:val>
            <c:numRef>
              <c:f>Sheet1!$B$8</c:f>
              <c:numCache>
                <c:formatCode>0.0</c:formatCode>
                <c:ptCount val="1"/>
                <c:pt idx="0">
                  <c:v>7.1</c:v>
                </c:pt>
              </c:numCache>
            </c:numRef>
          </c:val>
        </c:ser>
        <c:ser>
          <c:idx val="5"/>
          <c:order val="7"/>
          <c:tx>
            <c:strRef>
              <c:f>Sheet1!$A$9</c:f>
              <c:strCache>
                <c:ptCount val="1"/>
                <c:pt idx="0">
                  <c:v>2015</c:v>
                </c:pt>
              </c:strCache>
            </c:strRef>
          </c:tx>
          <c:spPr>
            <a:solidFill>
              <a:srgbClr val="008080"/>
            </a:solidFill>
            <a:ln w="11391">
              <a:solidFill>
                <a:srgbClr val="000000"/>
              </a:solidFill>
              <a:prstDash val="solid"/>
            </a:ln>
          </c:spPr>
          <c:invertIfNegative val="0"/>
          <c:errBars>
            <c:errBarType val="both"/>
            <c:errValType val="cust"/>
            <c:noEndCap val="0"/>
            <c:plus>
              <c:numRef>
                <c:f>Sheet1!$G$9</c:f>
                <c:numCache>
                  <c:formatCode>General</c:formatCode>
                  <c:ptCount val="1"/>
                  <c:pt idx="0">
                    <c:v>0.45080000000000003</c:v>
                  </c:pt>
                </c:numCache>
              </c:numRef>
            </c:plus>
            <c:minus>
              <c:numRef>
                <c:f>Sheet1!$H$9</c:f>
                <c:numCache>
                  <c:formatCode>General</c:formatCode>
                  <c:ptCount val="1"/>
                  <c:pt idx="0">
                    <c:v>0.45080000000000003</c:v>
                  </c:pt>
                </c:numCache>
              </c:numRef>
            </c:minus>
          </c:errBars>
          <c:cat>
            <c:strRef>
              <c:f>Sheet1!$B$1</c:f>
              <c:strCache>
                <c:ptCount val="1"/>
                <c:pt idx="0">
                  <c:v>Estimate</c:v>
                </c:pt>
              </c:strCache>
            </c:strRef>
          </c:cat>
          <c:val>
            <c:numRef>
              <c:f>Sheet1!$B$9</c:f>
              <c:numCache>
                <c:formatCode>0.0</c:formatCode>
                <c:ptCount val="1"/>
                <c:pt idx="0">
                  <c:v>8.6999999999999993</c:v>
                </c:pt>
              </c:numCache>
            </c:numRef>
          </c:val>
        </c:ser>
        <c:ser>
          <c:idx val="7"/>
          <c:order val="8"/>
          <c:tx>
            <c:strRef>
              <c:f>Sheet1!#REF!</c:f>
              <c:strCache>
                <c:ptCount val="1"/>
                <c:pt idx="0">
                  <c:v>#REF!</c:v>
                </c:pt>
              </c:strCache>
            </c:strRef>
          </c:tx>
          <c:spPr>
            <a:noFill/>
            <a:ln w="11391">
              <a:noFill/>
              <a:prstDash val="solid"/>
            </a:ln>
          </c:spPr>
          <c:invertIfNegative val="0"/>
          <c:cat>
            <c:strRef>
              <c:f>Sheet1!$B$1</c:f>
              <c:strCache>
                <c:ptCount val="1"/>
                <c:pt idx="0">
                  <c:v>Estimate</c:v>
                </c:pt>
              </c:strCache>
            </c:strRef>
          </c:cat>
          <c:val>
            <c:numRef>
              <c:f>Sheet1!#REF!</c:f>
              <c:numCache>
                <c:formatCode>General</c:formatCode>
                <c:ptCount val="1"/>
                <c:pt idx="0">
                  <c:v>1</c:v>
                </c:pt>
              </c:numCache>
            </c:numRef>
          </c:val>
        </c:ser>
        <c:ser>
          <c:idx val="29"/>
          <c:order val="9"/>
          <c:tx>
            <c:strRef>
              <c:f>Sheet1!$A$12</c:f>
              <c:strCache>
                <c:ptCount val="1"/>
                <c:pt idx="0">
                  <c:v>2011</c:v>
                </c:pt>
              </c:strCache>
            </c:strRef>
          </c:tx>
          <c:spPr>
            <a:solidFill>
              <a:srgbClr val="CCFFFF"/>
            </a:solidFill>
            <a:ln w="11391">
              <a:solidFill>
                <a:srgbClr val="000000"/>
              </a:solidFill>
              <a:prstDash val="solid"/>
            </a:ln>
          </c:spPr>
          <c:invertIfNegative val="0"/>
          <c:errBars>
            <c:errBarType val="both"/>
            <c:errValType val="cust"/>
            <c:noEndCap val="0"/>
            <c:plus>
              <c:numRef>
                <c:f>Sheet1!$G$12</c:f>
                <c:numCache>
                  <c:formatCode>General</c:formatCode>
                  <c:ptCount val="1"/>
                  <c:pt idx="0">
                    <c:v>0.29399999999999998</c:v>
                  </c:pt>
                </c:numCache>
              </c:numRef>
            </c:plus>
            <c:minus>
              <c:numRef>
                <c:f>Sheet1!$H$12</c:f>
                <c:numCache>
                  <c:formatCode>General</c:formatCode>
                  <c:ptCount val="1"/>
                  <c:pt idx="0">
                    <c:v>0.29399999999999998</c:v>
                  </c:pt>
                </c:numCache>
              </c:numRef>
            </c:minus>
          </c:errBars>
          <c:cat>
            <c:strRef>
              <c:f>Sheet1!$B$1</c:f>
              <c:strCache>
                <c:ptCount val="1"/>
                <c:pt idx="0">
                  <c:v>Estimate</c:v>
                </c:pt>
              </c:strCache>
            </c:strRef>
          </c:cat>
          <c:val>
            <c:numRef>
              <c:f>Sheet1!$B$12</c:f>
              <c:numCache>
                <c:formatCode>0.0</c:formatCode>
                <c:ptCount val="1"/>
                <c:pt idx="0">
                  <c:v>4.5</c:v>
                </c:pt>
              </c:numCache>
            </c:numRef>
          </c:val>
        </c:ser>
        <c:ser>
          <c:idx val="0"/>
          <c:order val="10"/>
          <c:tx>
            <c:strRef>
              <c:f>Sheet1!$A$13</c:f>
              <c:strCache>
                <c:ptCount val="1"/>
                <c:pt idx="0">
                  <c:v>2015</c:v>
                </c:pt>
              </c:strCache>
            </c:strRef>
          </c:tx>
          <c:spPr>
            <a:solidFill>
              <a:srgbClr val="008080"/>
            </a:solidFill>
            <a:ln w="11391">
              <a:solidFill>
                <a:srgbClr val="000000"/>
              </a:solidFill>
              <a:prstDash val="solid"/>
            </a:ln>
          </c:spPr>
          <c:invertIfNegative val="0"/>
          <c:errBars>
            <c:errBarType val="both"/>
            <c:errValType val="cust"/>
            <c:noEndCap val="0"/>
            <c:plus>
              <c:numRef>
                <c:f>Sheet1!$G$13</c:f>
                <c:numCache>
                  <c:formatCode>General</c:formatCode>
                  <c:ptCount val="1"/>
                  <c:pt idx="0">
                    <c:v>0.50960000000000005</c:v>
                  </c:pt>
                </c:numCache>
              </c:numRef>
            </c:plus>
            <c:minus>
              <c:numRef>
                <c:f>Sheet1!$H$13</c:f>
                <c:numCache>
                  <c:formatCode>General</c:formatCode>
                  <c:ptCount val="1"/>
                  <c:pt idx="0">
                    <c:v>0.50960000000000005</c:v>
                  </c:pt>
                </c:numCache>
              </c:numRef>
            </c:minus>
          </c:errBars>
          <c:cat>
            <c:strRef>
              <c:f>Sheet1!$B$1</c:f>
              <c:strCache>
                <c:ptCount val="1"/>
                <c:pt idx="0">
                  <c:v>Estimate</c:v>
                </c:pt>
              </c:strCache>
            </c:strRef>
          </c:cat>
          <c:val>
            <c:numRef>
              <c:f>Sheet1!$B$13</c:f>
              <c:numCache>
                <c:formatCode>0.0</c:formatCode>
                <c:ptCount val="1"/>
                <c:pt idx="0">
                  <c:v>10.3</c:v>
                </c:pt>
              </c:numCache>
            </c:numRef>
          </c:val>
        </c:ser>
        <c:ser>
          <c:idx val="24"/>
          <c:order val="11"/>
          <c:tx>
            <c:strRef>
              <c:f>Sheet1!$A$14</c:f>
              <c:strCache>
                <c:ptCount val="1"/>
              </c:strCache>
            </c:strRef>
          </c:tx>
          <c:spPr>
            <a:solidFill>
              <a:srgbClr val="FFCC00"/>
            </a:solidFill>
            <a:ln w="11391">
              <a:solidFill>
                <a:srgbClr val="000000"/>
              </a:solidFill>
              <a:prstDash val="solid"/>
            </a:ln>
          </c:spPr>
          <c:invertIfNegative val="0"/>
          <c:errBars>
            <c:errBarType val="both"/>
            <c:errValType val="fixedVal"/>
            <c:noEndCap val="0"/>
            <c:val val="0.77"/>
            <c:spPr>
              <a:ln w="11391">
                <a:solidFill>
                  <a:srgbClr val="000000"/>
                </a:solidFill>
                <a:prstDash val="solid"/>
              </a:ln>
            </c:spPr>
          </c:errBars>
          <c:cat>
            <c:strRef>
              <c:f>Sheet1!$B$1</c:f>
              <c:strCache>
                <c:ptCount val="1"/>
                <c:pt idx="0">
                  <c:v>Estimate</c:v>
                </c:pt>
              </c:strCache>
            </c:strRef>
          </c:cat>
          <c:val>
            <c:numRef>
              <c:f>Sheet1!$B$14</c:f>
              <c:numCache>
                <c:formatCode>0.0</c:formatCode>
                <c:ptCount val="1"/>
              </c:numCache>
            </c:numRef>
          </c:val>
        </c:ser>
        <c:ser>
          <c:idx val="1"/>
          <c:order val="12"/>
          <c:tx>
            <c:strRef>
              <c:f>Sheet1!$A$15</c:f>
              <c:strCache>
                <c:ptCount val="1"/>
                <c:pt idx="0">
                  <c:v>2011</c:v>
                </c:pt>
              </c:strCache>
            </c:strRef>
          </c:tx>
          <c:spPr>
            <a:solidFill>
              <a:srgbClr val="CCFFFF"/>
            </a:solidFill>
            <a:ln>
              <a:solidFill>
                <a:srgbClr val="000000"/>
              </a:solidFill>
            </a:ln>
          </c:spPr>
          <c:invertIfNegative val="0"/>
          <c:dPt>
            <c:idx val="0"/>
            <c:invertIfNegative val="0"/>
            <c:bubble3D val="0"/>
          </c:dPt>
          <c:errBars>
            <c:errBarType val="both"/>
            <c:errValType val="cust"/>
            <c:noEndCap val="0"/>
            <c:plus>
              <c:numRef>
                <c:f>Sheet1!$G$15</c:f>
                <c:numCache>
                  <c:formatCode>General</c:formatCode>
                  <c:ptCount val="1"/>
                  <c:pt idx="0">
                    <c:v>0.3332</c:v>
                  </c:pt>
                </c:numCache>
              </c:numRef>
            </c:plus>
            <c:minus>
              <c:numRef>
                <c:f>Sheet1!$H$15</c:f>
                <c:numCache>
                  <c:formatCode>General</c:formatCode>
                  <c:ptCount val="1"/>
                  <c:pt idx="0">
                    <c:v>0.3332</c:v>
                  </c:pt>
                </c:numCache>
              </c:numRef>
            </c:minus>
          </c:errBars>
          <c:cat>
            <c:strRef>
              <c:f>Sheet1!$B$1</c:f>
              <c:strCache>
                <c:ptCount val="1"/>
                <c:pt idx="0">
                  <c:v>Estimate</c:v>
                </c:pt>
              </c:strCache>
            </c:strRef>
          </c:cat>
          <c:val>
            <c:numRef>
              <c:f>Sheet1!$B$15</c:f>
              <c:numCache>
                <c:formatCode>0.0</c:formatCode>
                <c:ptCount val="1"/>
                <c:pt idx="0">
                  <c:v>5.5</c:v>
                </c:pt>
              </c:numCache>
            </c:numRef>
          </c:val>
        </c:ser>
        <c:ser>
          <c:idx val="2"/>
          <c:order val="13"/>
          <c:tx>
            <c:strRef>
              <c:f>Sheet1!$A$16</c:f>
              <c:strCache>
                <c:ptCount val="1"/>
                <c:pt idx="0">
                  <c:v>2015</c:v>
                </c:pt>
              </c:strCache>
            </c:strRef>
          </c:tx>
          <c:spPr>
            <a:solidFill>
              <a:srgbClr val="008080"/>
            </a:solidFill>
            <a:ln>
              <a:solidFill>
                <a:srgbClr val="000000"/>
              </a:solidFill>
            </a:ln>
          </c:spPr>
          <c:invertIfNegative val="0"/>
          <c:errBars>
            <c:errBarType val="both"/>
            <c:errValType val="cust"/>
            <c:noEndCap val="0"/>
            <c:plus>
              <c:numRef>
                <c:f>Sheet1!$G$16</c:f>
                <c:numCache>
                  <c:formatCode>General</c:formatCode>
                  <c:ptCount val="1"/>
                  <c:pt idx="0">
                    <c:v>0.5292</c:v>
                  </c:pt>
                </c:numCache>
              </c:numRef>
            </c:plus>
            <c:minus>
              <c:numRef>
                <c:f>Sheet1!$H$16</c:f>
                <c:numCache>
                  <c:formatCode>General</c:formatCode>
                  <c:ptCount val="1"/>
                  <c:pt idx="0">
                    <c:v>0.5292</c:v>
                  </c:pt>
                </c:numCache>
              </c:numRef>
            </c:minus>
          </c:errBars>
          <c:cat>
            <c:strRef>
              <c:f>Sheet1!$B$1</c:f>
              <c:strCache>
                <c:ptCount val="1"/>
                <c:pt idx="0">
                  <c:v>Estimate</c:v>
                </c:pt>
              </c:strCache>
            </c:strRef>
          </c:cat>
          <c:val>
            <c:numRef>
              <c:f>Sheet1!$B$16</c:f>
              <c:numCache>
                <c:formatCode>0.0</c:formatCode>
                <c:ptCount val="1"/>
                <c:pt idx="0">
                  <c:v>11.2</c:v>
                </c:pt>
              </c:numCache>
            </c:numRef>
          </c:val>
        </c:ser>
        <c:dLbls>
          <c:showLegendKey val="0"/>
          <c:showVal val="0"/>
          <c:showCatName val="0"/>
          <c:showSerName val="0"/>
          <c:showPercent val="0"/>
          <c:showBubbleSize val="0"/>
        </c:dLbls>
        <c:gapWidth val="190"/>
        <c:overlap val="-2"/>
        <c:axId val="275215904"/>
        <c:axId val="275216296"/>
      </c:barChart>
      <c:catAx>
        <c:axId val="275215904"/>
        <c:scaling>
          <c:orientation val="minMax"/>
        </c:scaling>
        <c:delete val="0"/>
        <c:axPos val="b"/>
        <c:numFmt formatCode="General" sourceLinked="1"/>
        <c:majorTickMark val="none"/>
        <c:minorTickMark val="none"/>
        <c:tickLblPos val="none"/>
        <c:spPr>
          <a:ln w="11391">
            <a:solidFill>
              <a:srgbClr val="000000"/>
            </a:solidFill>
            <a:prstDash val="solid"/>
          </a:ln>
        </c:spPr>
        <c:txPr>
          <a:bodyPr rot="0" vert="horz"/>
          <a:lstStyle/>
          <a:p>
            <a:pPr>
              <a:defRPr sz="1794" b="1" i="0" u="none" strike="noStrike" baseline="0">
                <a:solidFill>
                  <a:srgbClr val="333300"/>
                </a:solidFill>
                <a:latin typeface="Arial"/>
                <a:ea typeface="Arial"/>
                <a:cs typeface="Arial"/>
              </a:defRPr>
            </a:pPr>
            <a:endParaRPr lang="en-US"/>
          </a:p>
        </c:txPr>
        <c:crossAx val="275216296"/>
        <c:crossesAt val="0"/>
        <c:auto val="1"/>
        <c:lblAlgn val="ctr"/>
        <c:lblOffset val="100"/>
        <c:tickLblSkip val="1"/>
        <c:tickMarkSkip val="1"/>
        <c:noMultiLvlLbl val="0"/>
      </c:catAx>
      <c:valAx>
        <c:axId val="275216296"/>
        <c:scaling>
          <c:orientation val="minMax"/>
          <c:max val="60"/>
          <c:min val="0"/>
        </c:scaling>
        <c:delete val="0"/>
        <c:axPos val="l"/>
        <c:majorGridlines>
          <c:spPr>
            <a:ln>
              <a:solidFill>
                <a:schemeClr val="bg1">
                  <a:lumMod val="85000"/>
                </a:schemeClr>
              </a:solidFill>
              <a:prstDash val="sysDash"/>
            </a:ln>
          </c:spPr>
        </c:majorGridlines>
        <c:numFmt formatCode="0" sourceLinked="0"/>
        <c:majorTickMark val="in"/>
        <c:minorTickMark val="in"/>
        <c:tickLblPos val="nextTo"/>
        <c:spPr>
          <a:ln w="11391">
            <a:solidFill>
              <a:srgbClr val="000000"/>
            </a:solidFill>
            <a:prstDash val="solid"/>
          </a:ln>
        </c:spPr>
        <c:txPr>
          <a:bodyPr rot="0" vert="horz"/>
          <a:lstStyle/>
          <a:p>
            <a:pPr>
              <a:defRPr sz="1345" b="0" i="0" u="none" strike="noStrike" baseline="0">
                <a:solidFill>
                  <a:srgbClr val="000000"/>
                </a:solidFill>
                <a:latin typeface="Tahoma"/>
                <a:ea typeface="Tahoma"/>
                <a:cs typeface="Tahoma"/>
              </a:defRPr>
            </a:pPr>
            <a:endParaRPr lang="en-US"/>
          </a:p>
        </c:txPr>
        <c:crossAx val="275215904"/>
        <c:crosses val="autoZero"/>
        <c:crossBetween val="between"/>
        <c:majorUnit val="10"/>
        <c:minorUnit val="5"/>
      </c:valAx>
      <c:spPr>
        <a:noFill/>
        <a:ln w="22782">
          <a:noFill/>
        </a:ln>
      </c:spPr>
    </c:plotArea>
    <c:plotVisOnly val="1"/>
    <c:dispBlanksAs val="gap"/>
    <c:showDLblsOverMax val="0"/>
  </c:chart>
  <c:spPr>
    <a:noFill/>
    <a:ln>
      <a:noFill/>
    </a:ln>
  </c:spPr>
  <c:txPr>
    <a:bodyPr/>
    <a:lstStyle/>
    <a:p>
      <a:pPr>
        <a:defRPr sz="1794" b="1" i="0" u="none" strike="noStrike" baseline="0">
          <a:solidFill>
            <a:srgbClr val="000000"/>
          </a:solidFill>
          <a:latin typeface="Arial"/>
          <a:ea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70496606170396"/>
          <c:y val="4.7751369410949096E-2"/>
          <c:w val="0.71781724900373622"/>
          <c:h val="0.81467389911138433"/>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50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lumMod val="50000"/>
                </a:schemeClr>
              </a:solidFill>
              <a:ln>
                <a:solidFill>
                  <a:schemeClr val="tx1"/>
                </a:solidFill>
              </a:ln>
            </c:spPr>
          </c:dPt>
          <c:dPt>
            <c:idx val="4"/>
            <c:invertIfNegative val="0"/>
            <c:bubble3D val="0"/>
            <c:spPr>
              <a:solidFill>
                <a:schemeClr val="accent4">
                  <a:lumMod val="60000"/>
                  <a:lumOff val="40000"/>
                </a:schemeClr>
              </a:solidFill>
              <a:ln>
                <a:solidFill>
                  <a:schemeClr val="tx1"/>
                </a:solidFill>
              </a:ln>
            </c:spPr>
          </c:dPt>
          <c:dPt>
            <c:idx val="5"/>
            <c:invertIfNegative val="0"/>
            <c:bubble3D val="0"/>
            <c:spPr>
              <a:solidFill>
                <a:schemeClr val="accent4">
                  <a:lumMod val="40000"/>
                  <a:lumOff val="60000"/>
                </a:schemeClr>
              </a:solidFill>
              <a:ln>
                <a:solidFill>
                  <a:schemeClr val="tx1"/>
                </a:solidFill>
              </a:ln>
            </c:spPr>
          </c:dPt>
          <c:dPt>
            <c:idx val="6"/>
            <c:invertIfNegative val="0"/>
            <c:bubble3D val="0"/>
            <c:spPr>
              <a:solidFill>
                <a:schemeClr val="accent4">
                  <a:lumMod val="20000"/>
                  <a:lumOff val="80000"/>
                </a:schemeClr>
              </a:solidFill>
              <a:ln>
                <a:solidFill>
                  <a:schemeClr val="tx1"/>
                </a:solidFill>
              </a:ln>
            </c:spPr>
          </c:dPt>
          <c:dPt>
            <c:idx val="7"/>
            <c:invertIfNegative val="0"/>
            <c:bubble3D val="0"/>
            <c:spPr>
              <a:solidFill>
                <a:schemeClr val="accent4">
                  <a:lumMod val="40000"/>
                  <a:lumOff val="60000"/>
                </a:schemeClr>
              </a:solidFill>
              <a:ln>
                <a:solidFill>
                  <a:schemeClr val="tx1"/>
                </a:solidFill>
              </a:ln>
            </c:spPr>
          </c:dPt>
          <c:dPt>
            <c:idx val="8"/>
            <c:invertIfNegative val="0"/>
            <c:bubble3D val="0"/>
            <c:spPr>
              <a:solidFill>
                <a:schemeClr val="accent5">
                  <a:lumMod val="75000"/>
                </a:schemeClr>
              </a:solidFill>
              <a:ln>
                <a:solidFill>
                  <a:schemeClr val="accent5">
                    <a:lumMod val="50000"/>
                  </a:schemeClr>
                </a:solidFill>
              </a:ln>
            </c:spPr>
          </c:dPt>
          <c:dPt>
            <c:idx val="9"/>
            <c:invertIfNegative val="0"/>
            <c:bubble3D val="0"/>
            <c:spPr>
              <a:solidFill>
                <a:schemeClr val="accent5">
                  <a:lumMod val="40000"/>
                  <a:lumOff val="60000"/>
                </a:schemeClr>
              </a:solidFill>
              <a:ln>
                <a:solidFill>
                  <a:schemeClr val="tx1"/>
                </a:solidFill>
              </a:ln>
            </c:spPr>
          </c:dPt>
          <c:dPt>
            <c:idx val="10"/>
            <c:invertIfNegative val="0"/>
            <c:bubble3D val="0"/>
            <c:spPr>
              <a:solidFill>
                <a:schemeClr val="accent5">
                  <a:lumMod val="75000"/>
                </a:schemeClr>
              </a:solidFill>
              <a:ln>
                <a:solidFill>
                  <a:schemeClr val="tx1"/>
                </a:solidFill>
              </a:ln>
            </c:spPr>
          </c:dPt>
          <c:dPt>
            <c:idx val="11"/>
            <c:invertIfNegative val="0"/>
            <c:bubble3D val="0"/>
            <c:spPr>
              <a:solidFill>
                <a:schemeClr val="tx2">
                  <a:lumMod val="50000"/>
                </a:schemeClr>
              </a:solidFill>
              <a:ln>
                <a:solidFill>
                  <a:schemeClr val="tx1"/>
                </a:solidFill>
              </a:ln>
            </c:spPr>
          </c:dPt>
          <c:dPt>
            <c:idx val="12"/>
            <c:invertIfNegative val="0"/>
            <c:bubble3D val="0"/>
            <c:spPr>
              <a:solidFill>
                <a:schemeClr val="tx2">
                  <a:lumMod val="75000"/>
                </a:schemeClr>
              </a:solidFill>
              <a:ln>
                <a:solidFill>
                  <a:schemeClr val="tx1"/>
                </a:solidFill>
              </a:ln>
            </c:spPr>
          </c:dPt>
          <c:dPt>
            <c:idx val="13"/>
            <c:invertIfNegative val="0"/>
            <c:bubble3D val="0"/>
            <c:spPr>
              <a:solidFill>
                <a:schemeClr val="tx2">
                  <a:lumMod val="60000"/>
                  <a:lumOff val="40000"/>
                </a:schemeClr>
              </a:solidFill>
              <a:ln>
                <a:solidFill>
                  <a:schemeClr val="tx2">
                    <a:lumMod val="50000"/>
                  </a:schemeClr>
                </a:solidFill>
              </a:ln>
            </c:spPr>
          </c:dPt>
          <c:dPt>
            <c:idx val="14"/>
            <c:invertIfNegative val="0"/>
            <c:bubble3D val="0"/>
            <c:spPr>
              <a:solidFill>
                <a:schemeClr val="tx2">
                  <a:lumMod val="40000"/>
                  <a:lumOff val="60000"/>
                </a:schemeClr>
              </a:solidFill>
              <a:ln>
                <a:solidFill>
                  <a:schemeClr val="tx1"/>
                </a:solidFill>
              </a:ln>
            </c:spPr>
          </c:dPt>
          <c:dPt>
            <c:idx val="15"/>
            <c:invertIfNegative val="0"/>
            <c:bubble3D val="0"/>
            <c:spPr>
              <a:solidFill>
                <a:schemeClr val="tx2">
                  <a:lumMod val="20000"/>
                  <a:lumOff val="80000"/>
                </a:schemeClr>
              </a:solidFill>
              <a:ln>
                <a:solidFill>
                  <a:schemeClr val="tx1"/>
                </a:solidFill>
              </a:ln>
            </c:spPr>
          </c:dPt>
          <c:dPt>
            <c:idx val="16"/>
            <c:invertIfNegative val="0"/>
            <c:bubble3D val="0"/>
            <c:spPr>
              <a:solidFill>
                <a:schemeClr val="tx2">
                  <a:lumMod val="40000"/>
                  <a:lumOff val="60000"/>
                </a:schemeClr>
              </a:solidFill>
              <a:ln>
                <a:solidFill>
                  <a:schemeClr val="tx1"/>
                </a:solidFill>
              </a:ln>
            </c:spPr>
          </c:dPt>
          <c:dPt>
            <c:idx val="17"/>
            <c:invertIfNegative val="0"/>
            <c:bubble3D val="0"/>
            <c:spPr>
              <a:solidFill>
                <a:schemeClr val="tx2">
                  <a:lumMod val="20000"/>
                  <a:lumOff val="80000"/>
                </a:schemeClr>
              </a:solidFill>
              <a:ln>
                <a:solidFill>
                  <a:schemeClr val="tx1"/>
                </a:solidFill>
              </a:ln>
            </c:spPr>
          </c:dPt>
          <c:dPt>
            <c:idx val="18"/>
            <c:invertIfNegative val="0"/>
            <c:bubble3D val="0"/>
            <c:spPr>
              <a:solidFill>
                <a:schemeClr val="accent6">
                  <a:lumMod val="60000"/>
                  <a:lumOff val="40000"/>
                </a:schemeClr>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dPt>
            <c:idx val="20"/>
            <c:invertIfNegative val="0"/>
            <c:bubble3D val="0"/>
            <c:spPr>
              <a:solidFill>
                <a:schemeClr val="accent6">
                  <a:lumMod val="20000"/>
                  <a:lumOff val="80000"/>
                </a:schemeClr>
              </a:solidFill>
              <a:ln>
                <a:solidFill>
                  <a:schemeClr val="tx1"/>
                </a:solidFill>
              </a:ln>
            </c:spPr>
          </c:dPt>
          <c:errBars>
            <c:errBarType val="both"/>
            <c:errValType val="cust"/>
            <c:noEndCap val="0"/>
            <c:plus>
              <c:numRef>
                <c:f>Sheet1!$E$2:$E$21</c:f>
                <c:numCache>
                  <c:formatCode>General</c:formatCode>
                  <c:ptCount val="17"/>
                  <c:pt idx="1">
                    <c:v>0.92119999999999991</c:v>
                  </c:pt>
                  <c:pt idx="3">
                    <c:v>3.234</c:v>
                  </c:pt>
                  <c:pt idx="4">
                    <c:v>1.7836000000000001</c:v>
                  </c:pt>
                  <c:pt idx="5">
                    <c:v>2.1560000000000001</c:v>
                  </c:pt>
                  <c:pt idx="6">
                    <c:v>1.0976000000000001</c:v>
                  </c:pt>
                  <c:pt idx="8">
                    <c:v>1.2152000000000001</c:v>
                  </c:pt>
                  <c:pt idx="9">
                    <c:v>1.0976000000000001</c:v>
                  </c:pt>
                  <c:pt idx="11">
                    <c:v>1.5680000000000001</c:v>
                  </c:pt>
                  <c:pt idx="12">
                    <c:v>1.6072</c:v>
                  </c:pt>
                  <c:pt idx="13">
                    <c:v>1.5092000000000001</c:v>
                  </c:pt>
                  <c:pt idx="14">
                    <c:v>1.6463999999999999</c:v>
                  </c:pt>
                  <c:pt idx="15">
                    <c:v>1.96</c:v>
                  </c:pt>
                </c:numCache>
              </c:numRef>
            </c:plus>
            <c:minus>
              <c:numRef>
                <c:f>Sheet1!$E$2:$E$21</c:f>
                <c:numCache>
                  <c:formatCode>General</c:formatCode>
                  <c:ptCount val="17"/>
                  <c:pt idx="1">
                    <c:v>0.92119999999999991</c:v>
                  </c:pt>
                  <c:pt idx="3">
                    <c:v>3.234</c:v>
                  </c:pt>
                  <c:pt idx="4">
                    <c:v>1.7836000000000001</c:v>
                  </c:pt>
                  <c:pt idx="5">
                    <c:v>2.1560000000000001</c:v>
                  </c:pt>
                  <c:pt idx="6">
                    <c:v>1.0976000000000001</c:v>
                  </c:pt>
                  <c:pt idx="8">
                    <c:v>1.2152000000000001</c:v>
                  </c:pt>
                  <c:pt idx="9">
                    <c:v>1.0976000000000001</c:v>
                  </c:pt>
                  <c:pt idx="11">
                    <c:v>1.5680000000000001</c:v>
                  </c:pt>
                  <c:pt idx="12">
                    <c:v>1.6072</c:v>
                  </c:pt>
                  <c:pt idx="13">
                    <c:v>1.5092000000000001</c:v>
                  </c:pt>
                  <c:pt idx="14">
                    <c:v>1.6463999999999999</c:v>
                  </c:pt>
                  <c:pt idx="15">
                    <c:v>1.96</c:v>
                  </c:pt>
                </c:numCache>
              </c:numRef>
            </c:minus>
          </c:errBars>
          <c:cat>
            <c:strRef>
              <c:f>Sheet1!$A$2:$A$21</c:f>
              <c:strCache>
                <c:ptCount val="16"/>
                <c:pt idx="1">
                  <c:v>Total</c:v>
                </c:pt>
                <c:pt idx="3">
                  <c:v>Asian</c:v>
                </c:pt>
                <c:pt idx="4">
                  <c:v>Hispanic</c:v>
                </c:pt>
                <c:pt idx="5">
                  <c:v>Black</c:v>
                </c:pt>
                <c:pt idx="6">
                  <c:v>White</c:v>
                </c:pt>
                <c:pt idx="8">
                  <c:v>Male</c:v>
                </c:pt>
                <c:pt idx="9">
                  <c:v>Female</c:v>
                </c:pt>
                <c:pt idx="11">
                  <c:v>&lt;High School</c:v>
                </c:pt>
                <c:pt idx="12">
                  <c:v>High School </c:v>
                </c:pt>
                <c:pt idx="13">
                  <c:v>Some College</c:v>
                </c:pt>
                <c:pt idx="14">
                  <c:v>4 Year College Degree</c:v>
                </c:pt>
                <c:pt idx="15">
                  <c:v>Advanced Degree</c:v>
                </c:pt>
              </c:strCache>
            </c:strRef>
          </c:cat>
          <c:val>
            <c:numRef>
              <c:f>Sheet1!$B$2:$B$21</c:f>
              <c:numCache>
                <c:formatCode>0.0</c:formatCode>
                <c:ptCount val="17"/>
                <c:pt idx="1">
                  <c:v>50.6</c:v>
                </c:pt>
                <c:pt idx="3" formatCode="General">
                  <c:v>50.1</c:v>
                </c:pt>
                <c:pt idx="4" formatCode="General">
                  <c:v>35.700000000000003</c:v>
                </c:pt>
                <c:pt idx="5" formatCode="General">
                  <c:v>43.8</c:v>
                </c:pt>
                <c:pt idx="6" formatCode="General">
                  <c:v>55.5</c:v>
                </c:pt>
                <c:pt idx="8" formatCode="General">
                  <c:v>45</c:v>
                </c:pt>
                <c:pt idx="9" formatCode="General">
                  <c:v>55.8</c:v>
                </c:pt>
                <c:pt idx="11">
                  <c:v>17.3</c:v>
                </c:pt>
                <c:pt idx="12">
                  <c:v>35.6</c:v>
                </c:pt>
                <c:pt idx="13">
                  <c:v>54.8</c:v>
                </c:pt>
                <c:pt idx="14">
                  <c:v>67.3</c:v>
                </c:pt>
                <c:pt idx="15" formatCode="General">
                  <c:v>73.400000000000006</c:v>
                </c:pt>
              </c:numCache>
            </c:numRef>
          </c:val>
        </c:ser>
        <c:dLbls>
          <c:showLegendKey val="0"/>
          <c:showVal val="0"/>
          <c:showCatName val="0"/>
          <c:showSerName val="0"/>
          <c:showPercent val="0"/>
          <c:showBubbleSize val="0"/>
        </c:dLbls>
        <c:gapWidth val="0"/>
        <c:axId val="275217472"/>
        <c:axId val="275217864"/>
      </c:barChart>
      <c:catAx>
        <c:axId val="275217472"/>
        <c:scaling>
          <c:orientation val="maxMin"/>
        </c:scaling>
        <c:delete val="0"/>
        <c:axPos val="l"/>
        <c:numFmt formatCode="General" sourceLinked="1"/>
        <c:majorTickMark val="none"/>
        <c:minorTickMark val="none"/>
        <c:tickLblPos val="nextTo"/>
        <c:spPr>
          <a:ln>
            <a:solidFill>
              <a:schemeClr val="tx1"/>
            </a:solidFill>
          </a:ln>
        </c:spPr>
        <c:txPr>
          <a:bodyPr/>
          <a:lstStyle/>
          <a:p>
            <a:pPr>
              <a:defRPr sz="1100" baseline="0">
                <a:latin typeface="Tahoma" pitchFamily="34" charset="0"/>
                <a:ea typeface="Tahoma" pitchFamily="34" charset="0"/>
                <a:cs typeface="Tahoma" pitchFamily="34" charset="0"/>
              </a:defRPr>
            </a:pPr>
            <a:endParaRPr lang="en-US"/>
          </a:p>
        </c:txPr>
        <c:crossAx val="275217864"/>
        <c:crosses val="autoZero"/>
        <c:auto val="1"/>
        <c:lblAlgn val="ctr"/>
        <c:lblOffset val="9"/>
        <c:noMultiLvlLbl val="0"/>
      </c:catAx>
      <c:valAx>
        <c:axId val="275217864"/>
        <c:scaling>
          <c:orientation val="minMax"/>
          <c:max val="90"/>
          <c:min val="0"/>
        </c:scaling>
        <c:delete val="0"/>
        <c:axPos val="b"/>
        <c:majorGridlines>
          <c:spPr>
            <a:ln cmpd="sng">
              <a:solidFill>
                <a:schemeClr val="bg1">
                  <a:lumMod val="85000"/>
                </a:schemeClr>
              </a:solidFill>
              <a:prstDash val="sysDash"/>
            </a:ln>
          </c:spPr>
        </c:majorGridlines>
        <c:title>
          <c:tx>
            <c:rich>
              <a:bodyPr/>
              <a:lstStyle/>
              <a:p>
                <a:pPr algn="r">
                  <a:defRPr/>
                </a:pPr>
                <a:r>
                  <a:rPr lang="en-US" sz="1400" b="1" dirty="0" smtClean="0">
                    <a:latin typeface="Tahoma" pitchFamily="34" charset="0"/>
                    <a:ea typeface="Tahoma" pitchFamily="34" charset="0"/>
                    <a:cs typeface="Tahoma" pitchFamily="34" charset="0"/>
                  </a:rPr>
                  <a:t>Percent</a:t>
                </a:r>
                <a:endParaRPr lang="en-US" sz="1400" b="1" dirty="0">
                  <a:latin typeface="Tahoma" pitchFamily="34" charset="0"/>
                  <a:ea typeface="Tahoma" pitchFamily="34" charset="0"/>
                  <a:cs typeface="Tahoma" pitchFamily="34" charset="0"/>
                </a:endParaRPr>
              </a:p>
            </c:rich>
          </c:tx>
          <c:layout>
            <c:manualLayout>
              <c:xMode val="edge"/>
              <c:yMode val="edge"/>
              <c:x val="0.58996231563174428"/>
              <c:y val="0.92927008569325598"/>
            </c:manualLayout>
          </c:layout>
          <c:overlay val="0"/>
        </c:title>
        <c:numFmt formatCode="0" sourceLinked="0"/>
        <c:majorTickMark val="in"/>
        <c:minorTickMark val="in"/>
        <c:tickLblPos val="high"/>
        <c:spPr>
          <a:ln>
            <a:solidFill>
              <a:schemeClr val="tx1"/>
            </a:solidFill>
          </a:ln>
        </c:spPr>
        <c:txPr>
          <a:bodyPr/>
          <a:lstStyle/>
          <a:p>
            <a:pPr>
              <a:defRPr sz="1400">
                <a:latin typeface="Tahoma" pitchFamily="34" charset="0"/>
                <a:ea typeface="Tahoma" pitchFamily="34" charset="0"/>
                <a:cs typeface="Tahoma" pitchFamily="34" charset="0"/>
              </a:defRPr>
            </a:pPr>
            <a:endParaRPr lang="en-US"/>
          </a:p>
        </c:txPr>
        <c:crossAx val="275217472"/>
        <c:crosses val="max"/>
        <c:crossBetween val="between"/>
        <c:majorUnit val="10"/>
        <c:minorUnit val="5"/>
      </c:valAx>
      <c:spPr>
        <a:ln>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barChart>
        <c:barDir val="col"/>
        <c:grouping val="clustered"/>
        <c:varyColors val="0"/>
        <c:ser>
          <c:idx val="0"/>
          <c:order val="0"/>
          <c:spPr>
            <a:ln>
              <a:solidFill>
                <a:schemeClr val="tx1"/>
              </a:solidFill>
            </a:ln>
          </c:spPr>
          <c:invertIfNegative val="0"/>
          <c:dPt>
            <c:idx val="1"/>
            <c:invertIfNegative val="0"/>
            <c:bubble3D val="0"/>
            <c:spPr>
              <a:solidFill>
                <a:schemeClr val="accent2">
                  <a:lumMod val="20000"/>
                  <a:lumOff val="80000"/>
                </a:schemeClr>
              </a:solidFill>
              <a:ln>
                <a:solidFill>
                  <a:schemeClr val="tx1"/>
                </a:solidFill>
              </a:ln>
            </c:spPr>
          </c:dPt>
          <c:dPt>
            <c:idx val="2"/>
            <c:invertIfNegative val="0"/>
            <c:bubble3D val="0"/>
            <c:spPr>
              <a:solidFill>
                <a:schemeClr val="accent2">
                  <a:lumMod val="75000"/>
                </a:schemeClr>
              </a:solidFill>
              <a:ln>
                <a:solidFill>
                  <a:schemeClr val="tx1"/>
                </a:solidFill>
              </a:ln>
            </c:spPr>
          </c:dPt>
          <c:dPt>
            <c:idx val="3"/>
            <c:invertIfNegative val="0"/>
            <c:bubble3D val="0"/>
            <c:spPr>
              <a:solidFill>
                <a:schemeClr val="accent3">
                  <a:lumMod val="50000"/>
                </a:schemeClr>
              </a:solidFill>
              <a:ln>
                <a:solidFill>
                  <a:schemeClr val="tx1"/>
                </a:solidFill>
              </a:ln>
            </c:spPr>
          </c:dPt>
          <c:dPt>
            <c:idx val="4"/>
            <c:invertIfNegative val="0"/>
            <c:bubble3D val="0"/>
            <c:spPr>
              <a:solidFill>
                <a:schemeClr val="accent2">
                  <a:lumMod val="20000"/>
                  <a:lumOff val="80000"/>
                </a:schemeClr>
              </a:solidFill>
              <a:ln>
                <a:solidFill>
                  <a:schemeClr val="tx1"/>
                </a:solidFill>
              </a:ln>
            </c:spPr>
          </c:dPt>
          <c:dPt>
            <c:idx val="5"/>
            <c:invertIfNegative val="0"/>
            <c:bubble3D val="0"/>
            <c:spPr>
              <a:solidFill>
                <a:schemeClr val="accent2">
                  <a:lumMod val="75000"/>
                </a:schemeClr>
              </a:solidFill>
              <a:ln>
                <a:solidFill>
                  <a:schemeClr val="tx1"/>
                </a:solidFill>
              </a:ln>
            </c:spPr>
          </c:dPt>
          <c:dPt>
            <c:idx val="6"/>
            <c:invertIfNegative val="0"/>
            <c:bubble3D val="0"/>
            <c:spPr>
              <a:solidFill>
                <a:schemeClr val="accent3"/>
              </a:solidFill>
              <a:ln>
                <a:solidFill>
                  <a:schemeClr val="tx1"/>
                </a:solidFill>
              </a:ln>
            </c:spPr>
          </c:dPt>
          <c:dPt>
            <c:idx val="7"/>
            <c:invertIfNegative val="0"/>
            <c:bubble3D val="0"/>
            <c:spPr>
              <a:solidFill>
                <a:schemeClr val="accent2">
                  <a:lumMod val="20000"/>
                  <a:lumOff val="80000"/>
                </a:schemeClr>
              </a:solidFill>
              <a:ln>
                <a:solidFill>
                  <a:schemeClr val="tx1"/>
                </a:solidFill>
              </a:ln>
            </c:spPr>
          </c:dPt>
          <c:dPt>
            <c:idx val="8"/>
            <c:invertIfNegative val="0"/>
            <c:bubble3D val="0"/>
            <c:spPr>
              <a:solidFill>
                <a:schemeClr val="accent2">
                  <a:lumMod val="75000"/>
                </a:schemeClr>
              </a:solidFill>
              <a:ln>
                <a:solidFill>
                  <a:schemeClr val="tx1"/>
                </a:solidFill>
              </a:ln>
            </c:spPr>
          </c:dPt>
          <c:dPt>
            <c:idx val="9"/>
            <c:invertIfNegative val="0"/>
            <c:bubble3D val="0"/>
            <c:spPr>
              <a:solidFill>
                <a:schemeClr val="accent3">
                  <a:lumMod val="40000"/>
                  <a:lumOff val="60000"/>
                </a:schemeClr>
              </a:solidFill>
              <a:ln>
                <a:solidFill>
                  <a:schemeClr val="tx1"/>
                </a:solidFill>
              </a:ln>
            </c:spPr>
          </c:dPt>
          <c:dPt>
            <c:idx val="10"/>
            <c:invertIfNegative val="0"/>
            <c:bubble3D val="0"/>
            <c:spPr>
              <a:solidFill>
                <a:schemeClr val="accent3"/>
              </a:solidFill>
              <a:ln>
                <a:solidFill>
                  <a:schemeClr val="tx1"/>
                </a:solidFill>
              </a:ln>
            </c:spPr>
          </c:dPt>
          <c:dPt>
            <c:idx val="11"/>
            <c:invertIfNegative val="0"/>
            <c:bubble3D val="0"/>
            <c:spPr>
              <a:solidFill>
                <a:schemeClr val="accent3">
                  <a:lumMod val="50000"/>
                </a:schemeClr>
              </a:solidFill>
              <a:ln>
                <a:solidFill>
                  <a:schemeClr val="tx1"/>
                </a:solidFill>
              </a:ln>
            </c:spPr>
          </c:dPt>
          <c:dPt>
            <c:idx val="13"/>
            <c:invertIfNegative val="0"/>
            <c:bubble3D val="0"/>
            <c:spPr>
              <a:solidFill>
                <a:schemeClr val="accent3">
                  <a:lumMod val="40000"/>
                  <a:lumOff val="60000"/>
                </a:schemeClr>
              </a:solidFill>
              <a:ln>
                <a:solidFill>
                  <a:schemeClr val="tx1"/>
                </a:solidFill>
              </a:ln>
            </c:spPr>
          </c:dPt>
          <c:dPt>
            <c:idx val="14"/>
            <c:invertIfNegative val="0"/>
            <c:bubble3D val="0"/>
            <c:spPr>
              <a:solidFill>
                <a:schemeClr val="accent3"/>
              </a:solidFill>
              <a:ln>
                <a:solidFill>
                  <a:schemeClr val="tx1"/>
                </a:solidFill>
              </a:ln>
            </c:spPr>
          </c:dPt>
          <c:dPt>
            <c:idx val="15"/>
            <c:invertIfNegative val="0"/>
            <c:bubble3D val="0"/>
            <c:spPr>
              <a:solidFill>
                <a:schemeClr val="accent3">
                  <a:lumMod val="50000"/>
                </a:schemeClr>
              </a:solidFill>
              <a:ln>
                <a:solidFill>
                  <a:schemeClr val="tx1"/>
                </a:solidFill>
              </a:ln>
            </c:spPr>
          </c:dPt>
          <c:dPt>
            <c:idx val="17"/>
            <c:invertIfNegative val="0"/>
            <c:bubble3D val="0"/>
            <c:spPr>
              <a:solidFill>
                <a:schemeClr val="accent3">
                  <a:lumMod val="40000"/>
                  <a:lumOff val="60000"/>
                </a:schemeClr>
              </a:solidFill>
              <a:ln>
                <a:solidFill>
                  <a:schemeClr val="tx1"/>
                </a:solidFill>
              </a:ln>
            </c:spPr>
          </c:dPt>
          <c:dPt>
            <c:idx val="18"/>
            <c:invertIfNegative val="0"/>
            <c:bubble3D val="0"/>
            <c:spPr>
              <a:solidFill>
                <a:schemeClr val="accent3"/>
              </a:solidFill>
              <a:ln>
                <a:solidFill>
                  <a:schemeClr val="tx1"/>
                </a:solidFill>
              </a:ln>
            </c:spPr>
          </c:dPt>
          <c:dPt>
            <c:idx val="19"/>
            <c:invertIfNegative val="0"/>
            <c:bubble3D val="0"/>
            <c:spPr>
              <a:solidFill>
                <a:schemeClr val="accent3">
                  <a:lumMod val="50000"/>
                </a:schemeClr>
              </a:solidFill>
              <a:ln>
                <a:solidFill>
                  <a:schemeClr val="tx1"/>
                </a:solidFill>
              </a:ln>
            </c:spPr>
          </c:dPt>
          <c:cat>
            <c:strRef>
              <c:f>Sheet1!$A$3:$A$18</c:f>
              <c:strCache>
                <c:ptCount val="9"/>
                <c:pt idx="0">
                  <c:v>EHR and sharing</c:v>
                </c:pt>
                <c:pt idx="1">
                  <c:v>2012</c:v>
                </c:pt>
                <c:pt idx="2">
                  <c:v>2014</c:v>
                </c:pt>
                <c:pt idx="3">
                  <c:v>E.H.R and not sharing </c:v>
                </c:pt>
                <c:pt idx="4">
                  <c:v>2012</c:v>
                </c:pt>
                <c:pt idx="5">
                  <c:v>2014</c:v>
                </c:pt>
                <c:pt idx="6">
                  <c:v>Not using an EHR</c:v>
                </c:pt>
                <c:pt idx="7">
                  <c:v>2012</c:v>
                </c:pt>
                <c:pt idx="8">
                  <c:v>2014</c:v>
                </c:pt>
              </c:strCache>
            </c:strRef>
          </c:cat>
          <c:val>
            <c:numRef>
              <c:f>Sheet1!$B$3:$B$18</c:f>
              <c:numCache>
                <c:formatCode>General</c:formatCode>
                <c:ptCount val="10"/>
                <c:pt idx="1">
                  <c:v>32.9</c:v>
                </c:pt>
                <c:pt idx="2">
                  <c:v>40.1</c:v>
                </c:pt>
                <c:pt idx="4">
                  <c:v>38.799999999999997</c:v>
                </c:pt>
                <c:pt idx="5">
                  <c:v>42.7</c:v>
                </c:pt>
                <c:pt idx="7">
                  <c:v>28.3</c:v>
                </c:pt>
                <c:pt idx="8">
                  <c:v>17.2</c:v>
                </c:pt>
              </c:numCache>
            </c:numRef>
          </c:val>
        </c:ser>
        <c:dLbls>
          <c:showLegendKey val="0"/>
          <c:showVal val="0"/>
          <c:showCatName val="0"/>
          <c:showSerName val="0"/>
          <c:showPercent val="0"/>
          <c:showBubbleSize val="0"/>
        </c:dLbls>
        <c:gapWidth val="0"/>
        <c:axId val="275624808"/>
        <c:axId val="275625200"/>
      </c:barChart>
      <c:catAx>
        <c:axId val="275624808"/>
        <c:scaling>
          <c:orientation val="minMax"/>
        </c:scaling>
        <c:delete val="0"/>
        <c:axPos val="b"/>
        <c:numFmt formatCode="General" sourceLinked="1"/>
        <c:majorTickMark val="none"/>
        <c:minorTickMark val="none"/>
        <c:tickLblPos val="none"/>
        <c:spPr>
          <a:ln w="9525">
            <a:solidFill>
              <a:schemeClr val="tx1"/>
            </a:solidFill>
          </a:ln>
        </c:spPr>
        <c:txPr>
          <a:bodyPr rot="0"/>
          <a:lstStyle/>
          <a:p>
            <a:pPr>
              <a:defRPr/>
            </a:pPr>
            <a:endParaRPr lang="en-US"/>
          </a:p>
        </c:txPr>
        <c:crossAx val="275625200"/>
        <c:crosses val="autoZero"/>
        <c:auto val="1"/>
        <c:lblAlgn val="ctr"/>
        <c:lblOffset val="0"/>
        <c:noMultiLvlLbl val="0"/>
      </c:catAx>
      <c:valAx>
        <c:axId val="275625200"/>
        <c:scaling>
          <c:orientation val="minMax"/>
          <c:max val="60"/>
          <c:min val="0"/>
        </c:scaling>
        <c:delete val="0"/>
        <c:axPos val="l"/>
        <c:majorGridlines>
          <c:spPr>
            <a:ln>
              <a:solidFill>
                <a:schemeClr val="bg1">
                  <a:lumMod val="85000"/>
                </a:schemeClr>
              </a:solidFill>
              <a:prstDash val="sysDash"/>
            </a:ln>
          </c:spPr>
        </c:majorGridlines>
        <c:numFmt formatCode="0" sourceLinked="0"/>
        <c:majorTickMark val="in"/>
        <c:minorTickMark val="in"/>
        <c:tickLblPos val="nextTo"/>
        <c:spPr>
          <a:ln w="9525">
            <a:solidFill>
              <a:schemeClr val="tx1"/>
            </a:solidFill>
          </a:ln>
        </c:spPr>
        <c:crossAx val="275624808"/>
        <c:crosses val="autoZero"/>
        <c:crossBetween val="between"/>
        <c:minorUnit val="5"/>
      </c:valAx>
    </c:plotArea>
    <c:plotVisOnly val="1"/>
    <c:dispBlanksAs val="gap"/>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0.00351</cdr:x>
      <cdr:y>0</cdr:y>
    </cdr:from>
    <cdr:to>
      <cdr:x>0.38577</cdr:x>
      <cdr:y>0.07401</cdr:y>
    </cdr:to>
    <cdr:sp macro="" textlink="">
      <cdr:nvSpPr>
        <cdr:cNvPr id="3" name="TextBox 13"/>
        <cdr:cNvSpPr txBox="1"/>
      </cdr:nvSpPr>
      <cdr:spPr>
        <a:xfrm xmlns:a="http://schemas.openxmlformats.org/drawingml/2006/main">
          <a:off x="29914" y="0"/>
          <a:ext cx="3256765" cy="338533"/>
        </a:xfrm>
        <a:prstGeom xmlns:a="http://schemas.openxmlformats.org/drawingml/2006/main" prst="rect">
          <a:avLst/>
        </a:prstGeom>
        <a:noFill xmlns:a="http://schemas.openxmlformats.org/drawingml/2006/main"/>
      </cdr:spPr>
      <cdr:txBody>
        <a:bodyPr xmlns:a="http://schemas.openxmlformats.org/drawingml/2006/main" vert="horz"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600" b="1" dirty="0" smtClean="0">
              <a:latin typeface="Tahoma" pitchFamily="34" charset="0"/>
              <a:ea typeface="Tahoma" pitchFamily="34" charset="0"/>
              <a:cs typeface="Tahoma" pitchFamily="34" charset="0"/>
            </a:rPr>
            <a:t>Percent</a:t>
          </a:r>
          <a:endParaRPr lang="en-US" sz="1600" b="1" dirty="0">
            <a:latin typeface="Tahoma" pitchFamily="34" charset="0"/>
            <a:ea typeface="Tahoma" pitchFamily="34" charset="0"/>
            <a:cs typeface="Tahoma" pitchFamily="34" charset="0"/>
          </a:endParaRPr>
        </a:p>
      </cdr:txBody>
    </cdr:sp>
  </cdr:relSizeAnchor>
  <cdr:relSizeAnchor xmlns:cdr="http://schemas.openxmlformats.org/drawingml/2006/chartDrawing">
    <cdr:from>
      <cdr:x>0.94261</cdr:x>
      <cdr:y>0.80837</cdr:y>
    </cdr:from>
    <cdr:to>
      <cdr:x>0.96511</cdr:x>
      <cdr:y>0.84476</cdr:y>
    </cdr:to>
    <cdr:sp macro="" textlink="">
      <cdr:nvSpPr>
        <cdr:cNvPr id="6" name="Rectangle 5"/>
        <cdr:cNvSpPr/>
      </cdr:nvSpPr>
      <cdr:spPr>
        <a:xfrm xmlns:a="http://schemas.openxmlformats.org/drawingml/2006/main">
          <a:off x="8619198" y="4592384"/>
          <a:ext cx="205778" cy="206734"/>
        </a:xfrm>
        <a:prstGeom xmlns:a="http://schemas.openxmlformats.org/drawingml/2006/main" prst="rect">
          <a:avLst/>
        </a:prstGeom>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0.82669</cdr:x>
      <cdr:y>0.79769</cdr:y>
    </cdr:from>
    <cdr:to>
      <cdr:x>0.86153</cdr:x>
      <cdr:y>0.88466</cdr:y>
    </cdr:to>
    <cdr:sp macro="" textlink="">
      <cdr:nvSpPr>
        <cdr:cNvPr id="5" name="Rectangle 4"/>
        <cdr:cNvSpPr/>
      </cdr:nvSpPr>
      <cdr:spPr bwMode="white">
        <a:xfrm xmlns:a="http://schemas.openxmlformats.org/drawingml/2006/main">
          <a:off x="6860666" y="3792320"/>
          <a:ext cx="289138" cy="41346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endParaRPr lang="en-US">
            <a:solidFill>
              <a:prstClr val="white"/>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0.07783</cdr:x>
      <cdr:y>0.48278</cdr:y>
    </cdr:from>
    <cdr:to>
      <cdr:x>0.08323</cdr:x>
      <cdr:y>0.57157</cdr:y>
    </cdr:to>
    <cdr:sp macro="" textlink="">
      <cdr:nvSpPr>
        <cdr:cNvPr id="2" name="Left Bracket 1"/>
        <cdr:cNvSpPr/>
      </cdr:nvSpPr>
      <cdr:spPr>
        <a:xfrm xmlns:a="http://schemas.openxmlformats.org/drawingml/2006/main">
          <a:off x="658649" y="2071554"/>
          <a:ext cx="45697" cy="380984"/>
        </a:xfrm>
        <a:prstGeom xmlns:a="http://schemas.openxmlformats.org/drawingml/2006/main" prst="leftBracket">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xmlns:a="http://schemas.openxmlformats.org/drawingml/2006/main">
          <a:pPr algn="ctr" fontAlgn="auto">
            <a:spcBef>
              <a:spcPts val="0"/>
            </a:spcBef>
            <a:spcAft>
              <a:spcPts val="0"/>
            </a:spcAft>
          </a:pPr>
          <a:endParaRPr lang="en-US" dirty="0">
            <a:solidFill>
              <a:prstClr val="black"/>
            </a:solidFill>
          </a:endParaRPr>
        </a:p>
      </cdr:txBody>
    </cdr:sp>
  </cdr:relSizeAnchor>
  <cdr:relSizeAnchor xmlns:cdr="http://schemas.openxmlformats.org/drawingml/2006/chartDrawing">
    <cdr:from>
      <cdr:x>0</cdr:x>
      <cdr:y>0.46085</cdr:y>
    </cdr:from>
    <cdr:to>
      <cdr:x>0.08246</cdr:x>
      <cdr:y>0.59375</cdr:y>
    </cdr:to>
    <cdr:sp macro="" textlink="">
      <cdr:nvSpPr>
        <cdr:cNvPr id="3" name="TextBox 2"/>
        <cdr:cNvSpPr txBox="1"/>
      </cdr:nvSpPr>
      <cdr:spPr>
        <a:xfrm xmlns:a="http://schemas.openxmlformats.org/drawingml/2006/main">
          <a:off x="0" y="1977427"/>
          <a:ext cx="697774" cy="5702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Country of birth</a:t>
          </a:r>
          <a:endParaRPr lang="en-US" sz="1100" dirty="0"/>
        </a:p>
      </cdr:txBody>
    </cdr:sp>
  </cdr:relSizeAnchor>
  <cdr:relSizeAnchor xmlns:cdr="http://schemas.openxmlformats.org/drawingml/2006/chartDrawing">
    <cdr:from>
      <cdr:x>0.07783</cdr:x>
      <cdr:y>0.18157</cdr:y>
    </cdr:from>
    <cdr:to>
      <cdr:x>0.08324</cdr:x>
      <cdr:y>0.42857</cdr:y>
    </cdr:to>
    <cdr:sp macro="" textlink="">
      <cdr:nvSpPr>
        <cdr:cNvPr id="4" name="Left Bracket 3"/>
        <cdr:cNvSpPr/>
      </cdr:nvSpPr>
      <cdr:spPr>
        <a:xfrm xmlns:a="http://schemas.openxmlformats.org/drawingml/2006/main">
          <a:off x="658649" y="774811"/>
          <a:ext cx="45719" cy="1053987"/>
        </a:xfrm>
        <a:prstGeom xmlns:a="http://schemas.openxmlformats.org/drawingml/2006/main" prst="leftBracket">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fontAlgn="auto">
            <a:spcBef>
              <a:spcPts val="0"/>
            </a:spcBef>
            <a:spcAft>
              <a:spcPts val="0"/>
            </a:spcAft>
          </a:pPr>
          <a:endParaRPr lang="en-US" dirty="0">
            <a:solidFill>
              <a:prstClr val="black"/>
            </a:solidFill>
          </a:endParaRPr>
        </a:p>
      </cdr:txBody>
    </cdr:sp>
  </cdr:relSizeAnchor>
  <cdr:relSizeAnchor xmlns:cdr="http://schemas.openxmlformats.org/drawingml/2006/chartDrawing">
    <cdr:from>
      <cdr:x>0</cdr:x>
      <cdr:y>0.26266</cdr:y>
    </cdr:from>
    <cdr:to>
      <cdr:x>0.09024</cdr:x>
      <cdr:y>0.37206</cdr:y>
    </cdr:to>
    <cdr:sp macro="" textlink="">
      <cdr:nvSpPr>
        <cdr:cNvPr id="5" name="TextBox 4"/>
        <cdr:cNvSpPr txBox="1"/>
      </cdr:nvSpPr>
      <cdr:spPr>
        <a:xfrm xmlns:a="http://schemas.openxmlformats.org/drawingml/2006/main">
          <a:off x="0" y="1127020"/>
          <a:ext cx="763648" cy="469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Race/</a:t>
          </a:r>
        </a:p>
        <a:p xmlns:a="http://schemas.openxmlformats.org/drawingml/2006/main">
          <a:r>
            <a:rPr lang="en-US" sz="1100" dirty="0" smtClean="0"/>
            <a:t>Ethnicity</a:t>
          </a:r>
          <a:endParaRPr lang="en-US" sz="1100" dirty="0"/>
        </a:p>
      </cdr:txBody>
    </cdr:sp>
  </cdr:relSizeAnchor>
</c:userShapes>
</file>

<file path=ppt/drawings/drawing11.xml><?xml version="1.0" encoding="utf-8"?>
<c:userShapes xmlns:c="http://schemas.openxmlformats.org/drawingml/2006/chart">
  <cdr:relSizeAnchor xmlns:cdr="http://schemas.openxmlformats.org/drawingml/2006/chartDrawing">
    <cdr:from>
      <cdr:x>0.93289</cdr:x>
      <cdr:y>0.24848</cdr:y>
    </cdr:from>
    <cdr:to>
      <cdr:x>0.93289</cdr:x>
      <cdr:y>0.3479</cdr:y>
    </cdr:to>
    <cdr:cxnSp macro="">
      <cdr:nvCxnSpPr>
        <cdr:cNvPr id="5" name="Straight Arrow Connector 4"/>
        <cdr:cNvCxnSpPr/>
      </cdr:nvCxnSpPr>
      <cdr:spPr>
        <a:xfrm xmlns:a="http://schemas.openxmlformats.org/drawingml/2006/main" flipV="1">
          <a:off x="8506691" y="1142913"/>
          <a:ext cx="0" cy="457287"/>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0.85936</cdr:x>
      <cdr:y>0.14736</cdr:y>
    </cdr:from>
    <cdr:to>
      <cdr:x>0.99975</cdr:x>
      <cdr:y>0.26112</cdr:y>
    </cdr:to>
    <cdr:sp macro="" textlink="">
      <cdr:nvSpPr>
        <cdr:cNvPr id="4" name="TextBox 31"/>
        <cdr:cNvSpPr txBox="1"/>
      </cdr:nvSpPr>
      <cdr:spPr>
        <a:xfrm xmlns:a="http://schemas.openxmlformats.org/drawingml/2006/main">
          <a:off x="7836131" y="677771"/>
          <a:ext cx="1280160" cy="5232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rgbClr val="FF0000"/>
              </a:solidFill>
              <a:latin typeface="Tahoma" pitchFamily="34" charset="0"/>
              <a:ea typeface="Tahoma" pitchFamily="34" charset="0"/>
              <a:cs typeface="Tahoma" pitchFamily="34" charset="0"/>
            </a:rPr>
            <a:t>Increase desired</a:t>
          </a:r>
          <a:endParaRPr lang="en-US" sz="1400" b="1" dirty="0">
            <a:solidFill>
              <a:srgbClr val="FF0000"/>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0.10332</cdr:x>
      <cdr:y>0.14216</cdr:y>
    </cdr:from>
    <cdr:to>
      <cdr:x>0.11343</cdr:x>
      <cdr:y>0.40233</cdr:y>
    </cdr:to>
    <cdr:sp macro="" textlink="">
      <cdr:nvSpPr>
        <cdr:cNvPr id="5" name="Left Bracket 4"/>
        <cdr:cNvSpPr/>
      </cdr:nvSpPr>
      <cdr:spPr>
        <a:xfrm xmlns:a="http://schemas.openxmlformats.org/drawingml/2006/main">
          <a:off x="908949" y="631689"/>
          <a:ext cx="88942" cy="1156062"/>
        </a:xfrm>
        <a:prstGeom xmlns:a="http://schemas.openxmlformats.org/drawingml/2006/main" prst="leftBracket">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fontAlgn="auto">
            <a:spcBef>
              <a:spcPts val="0"/>
            </a:spcBef>
            <a:spcAft>
              <a:spcPts val="0"/>
            </a:spcAft>
          </a:pPr>
          <a:endParaRPr lang="en-US" dirty="0">
            <a:solidFill>
              <a:prstClr val="black"/>
            </a:solidFill>
          </a:endParaRPr>
        </a:p>
      </cdr:txBody>
    </cdr:sp>
  </cdr:relSizeAnchor>
  <cdr:relSizeAnchor xmlns:cdr="http://schemas.openxmlformats.org/drawingml/2006/chartDrawing">
    <cdr:from>
      <cdr:x>0.00977</cdr:x>
      <cdr:y>0.21857</cdr:y>
    </cdr:from>
    <cdr:to>
      <cdr:x>0.10332</cdr:x>
      <cdr:y>0.31554</cdr:y>
    </cdr:to>
    <cdr:sp macro="" textlink="">
      <cdr:nvSpPr>
        <cdr:cNvPr id="6" name="TextBox 1"/>
        <cdr:cNvSpPr txBox="1"/>
      </cdr:nvSpPr>
      <cdr:spPr>
        <a:xfrm xmlns:a="http://schemas.openxmlformats.org/drawingml/2006/main">
          <a:off x="85949" y="971211"/>
          <a:ext cx="823000" cy="4308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r>
            <a:rPr lang="en-US" sz="1100" dirty="0" smtClean="0">
              <a:latin typeface="+mn-lt"/>
            </a:rPr>
            <a:t>Race/</a:t>
          </a:r>
        </a:p>
        <a:p xmlns:a="http://schemas.openxmlformats.org/drawingml/2006/main">
          <a:r>
            <a:rPr lang="en-US" sz="1100" dirty="0" smtClean="0">
              <a:latin typeface="+mn-lt"/>
            </a:rPr>
            <a:t>Ethnicity</a:t>
          </a:r>
          <a:endParaRPr lang="en-US" sz="1100" dirty="0">
            <a:latin typeface="+mn-lt"/>
          </a:endParaRPr>
        </a:p>
      </cdr:txBody>
    </cdr:sp>
  </cdr:relSizeAnchor>
  <cdr:relSizeAnchor xmlns:cdr="http://schemas.openxmlformats.org/drawingml/2006/chartDrawing">
    <cdr:from>
      <cdr:x>0.10376</cdr:x>
      <cdr:y>0.44155</cdr:y>
    </cdr:from>
    <cdr:to>
      <cdr:x>0.11145</cdr:x>
      <cdr:y>0.54099</cdr:y>
    </cdr:to>
    <cdr:sp macro="" textlink="">
      <cdr:nvSpPr>
        <cdr:cNvPr id="7" name="Left Bracket 6"/>
        <cdr:cNvSpPr/>
      </cdr:nvSpPr>
      <cdr:spPr>
        <a:xfrm xmlns:a="http://schemas.openxmlformats.org/drawingml/2006/main">
          <a:off x="912833" y="1962005"/>
          <a:ext cx="67652" cy="441860"/>
        </a:xfrm>
        <a:prstGeom xmlns:a="http://schemas.openxmlformats.org/drawingml/2006/main" prst="leftBracket">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fontAlgn="auto">
            <a:spcBef>
              <a:spcPts val="0"/>
            </a:spcBef>
            <a:spcAft>
              <a:spcPts val="0"/>
            </a:spcAft>
          </a:pPr>
          <a:endParaRPr lang="en-US" dirty="0">
            <a:solidFill>
              <a:prstClr val="black"/>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0.12878</cdr:x>
      <cdr:y>0.61789</cdr:y>
    </cdr:from>
    <cdr:to>
      <cdr:x>0.20921</cdr:x>
      <cdr:y>0.69861</cdr:y>
    </cdr:to>
    <cdr:sp macro="" textlink="">
      <cdr:nvSpPr>
        <cdr:cNvPr id="4" name="Text Box 13"/>
        <cdr:cNvSpPr txBox="1">
          <a:spLocks xmlns:a="http://schemas.openxmlformats.org/drawingml/2006/main" noChangeArrowheads="1"/>
        </cdr:cNvSpPr>
      </cdr:nvSpPr>
      <cdr:spPr bwMode="auto">
        <a:xfrm xmlns:a="http://schemas.openxmlformats.org/drawingml/2006/main">
          <a:off x="1220092" y="2844800"/>
          <a:ext cx="761962" cy="37163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marL="457200" indent="-457200">
            <a:lnSpc>
              <a:spcPct val="70000"/>
            </a:lnSpc>
            <a:spcBef>
              <a:spcPct val="25000"/>
            </a:spcBef>
            <a:buClr>
              <a:srgbClr val="FFFF66"/>
            </a:buClr>
          </a:pPr>
          <a:r>
            <a:rPr lang="en-US" altLang="en-US" sz="1100" b="1" dirty="0" smtClean="0">
              <a:solidFill>
                <a:prstClr val="black"/>
              </a:solidFill>
              <a:latin typeface="Tahoma" charset="0"/>
            </a:rPr>
            <a:t>Target</a:t>
          </a:r>
          <a:r>
            <a:rPr lang="en-US" altLang="en-US" sz="1100" b="1" dirty="0">
              <a:solidFill>
                <a:prstClr val="black"/>
              </a:solidFill>
              <a:latin typeface="Tahoma" charset="0"/>
            </a:rPr>
            <a:t>: </a:t>
          </a:r>
          <a:endParaRPr lang="en-US" altLang="en-US" sz="1100" b="1" dirty="0" smtClean="0">
            <a:solidFill>
              <a:prstClr val="black"/>
            </a:solidFill>
            <a:latin typeface="Tahoma" charset="0"/>
          </a:endParaRPr>
        </a:p>
        <a:p xmlns:a="http://schemas.openxmlformats.org/drawingml/2006/main">
          <a:pPr marL="457200" indent="-457200">
            <a:lnSpc>
              <a:spcPct val="70000"/>
            </a:lnSpc>
            <a:spcBef>
              <a:spcPct val="25000"/>
            </a:spcBef>
            <a:buClr>
              <a:srgbClr val="FFFF66"/>
            </a:buClr>
          </a:pPr>
          <a:r>
            <a:rPr lang="en-US" altLang="en-US" sz="1100" b="1" dirty="0" smtClean="0">
              <a:solidFill>
                <a:prstClr val="black"/>
              </a:solidFill>
              <a:latin typeface="Tahoma" charset="0"/>
            </a:rPr>
            <a:t>28.2%</a:t>
          </a:r>
          <a:endParaRPr lang="en-US" altLang="en-US" sz="1100" b="1" dirty="0">
            <a:solidFill>
              <a:prstClr val="black"/>
            </a:solidFill>
            <a:latin typeface="Tahoma" charset="0"/>
          </a:endParaRPr>
        </a:p>
      </cdr:txBody>
    </cdr:sp>
  </cdr:relSizeAnchor>
  <cdr:relSizeAnchor xmlns:cdr="http://schemas.openxmlformats.org/drawingml/2006/chartDrawing">
    <cdr:from>
      <cdr:x>0.22042</cdr:x>
      <cdr:y>0.50168</cdr:y>
    </cdr:from>
    <cdr:to>
      <cdr:x>0.31114</cdr:x>
      <cdr:y>0.5824</cdr:y>
    </cdr:to>
    <cdr:sp macro="" textlink="">
      <cdr:nvSpPr>
        <cdr:cNvPr id="5" name="Text Box 13"/>
        <cdr:cNvSpPr txBox="1">
          <a:spLocks xmlns:a="http://schemas.openxmlformats.org/drawingml/2006/main" noChangeArrowheads="1"/>
        </cdr:cNvSpPr>
      </cdr:nvSpPr>
      <cdr:spPr bwMode="auto">
        <a:xfrm xmlns:a="http://schemas.openxmlformats.org/drawingml/2006/main">
          <a:off x="2088309" y="2309737"/>
          <a:ext cx="859469" cy="37163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marL="457200" indent="-457200">
            <a:lnSpc>
              <a:spcPct val="70000"/>
            </a:lnSpc>
            <a:spcBef>
              <a:spcPct val="25000"/>
            </a:spcBef>
            <a:buClr>
              <a:srgbClr val="FFFF66"/>
            </a:buClr>
          </a:pPr>
          <a:r>
            <a:rPr lang="en-US" altLang="en-US" sz="1100" b="1" dirty="0" smtClean="0">
              <a:solidFill>
                <a:prstClr val="black"/>
              </a:solidFill>
              <a:latin typeface="Tahoma" charset="0"/>
            </a:rPr>
            <a:t>Target</a:t>
          </a:r>
          <a:r>
            <a:rPr lang="en-US" altLang="en-US" sz="1100" b="1" dirty="0">
              <a:solidFill>
                <a:prstClr val="black"/>
              </a:solidFill>
              <a:latin typeface="Tahoma" charset="0"/>
            </a:rPr>
            <a:t>: </a:t>
          </a:r>
          <a:endParaRPr lang="en-US" altLang="en-US" sz="1100" b="1" dirty="0" smtClean="0">
            <a:solidFill>
              <a:prstClr val="black"/>
            </a:solidFill>
            <a:latin typeface="Tahoma" charset="0"/>
          </a:endParaRPr>
        </a:p>
        <a:p xmlns:a="http://schemas.openxmlformats.org/drawingml/2006/main">
          <a:pPr marL="457200" indent="-457200">
            <a:lnSpc>
              <a:spcPct val="70000"/>
            </a:lnSpc>
            <a:spcBef>
              <a:spcPct val="25000"/>
            </a:spcBef>
            <a:buClr>
              <a:srgbClr val="FFFF66"/>
            </a:buClr>
          </a:pPr>
          <a:r>
            <a:rPr lang="en-US" altLang="en-US" sz="1100" b="1" dirty="0" smtClean="0">
              <a:solidFill>
                <a:prstClr val="black"/>
              </a:solidFill>
              <a:latin typeface="Tahoma" charset="0"/>
            </a:rPr>
            <a:t>43.2%</a:t>
          </a:r>
          <a:endParaRPr lang="en-US" altLang="en-US" sz="1100" b="1" dirty="0">
            <a:solidFill>
              <a:prstClr val="black"/>
            </a:solidFill>
            <a:latin typeface="Tahoma" charset="0"/>
          </a:endParaRPr>
        </a:p>
      </cdr:txBody>
    </cdr:sp>
  </cdr:relSizeAnchor>
  <cdr:relSizeAnchor xmlns:cdr="http://schemas.openxmlformats.org/drawingml/2006/chartDrawing">
    <cdr:from>
      <cdr:x>0.30987</cdr:x>
      <cdr:y>0.46143</cdr:y>
    </cdr:from>
    <cdr:to>
      <cdr:x>0.40289</cdr:x>
      <cdr:y>0.54215</cdr:y>
    </cdr:to>
    <cdr:sp macro="" textlink="">
      <cdr:nvSpPr>
        <cdr:cNvPr id="6" name="Text Box 13"/>
        <cdr:cNvSpPr txBox="1">
          <a:spLocks xmlns:a="http://schemas.openxmlformats.org/drawingml/2006/main" noChangeArrowheads="1"/>
        </cdr:cNvSpPr>
      </cdr:nvSpPr>
      <cdr:spPr bwMode="auto">
        <a:xfrm xmlns:a="http://schemas.openxmlformats.org/drawingml/2006/main">
          <a:off x="2935782" y="2124441"/>
          <a:ext cx="881251" cy="37163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marL="457200" indent="-457200" algn="ctr">
            <a:lnSpc>
              <a:spcPct val="70000"/>
            </a:lnSpc>
            <a:spcBef>
              <a:spcPct val="25000"/>
            </a:spcBef>
            <a:buClr>
              <a:srgbClr val="FFFF66"/>
            </a:buClr>
          </a:pPr>
          <a:r>
            <a:rPr lang="en-US" altLang="en-US" sz="1100" b="1" dirty="0" smtClean="0">
              <a:solidFill>
                <a:prstClr val="black"/>
              </a:solidFill>
              <a:latin typeface="Tahoma" charset="0"/>
            </a:rPr>
            <a:t>Target</a:t>
          </a:r>
          <a:r>
            <a:rPr lang="en-US" altLang="en-US" sz="1100" b="1" dirty="0">
              <a:solidFill>
                <a:prstClr val="black"/>
              </a:solidFill>
              <a:latin typeface="Tahoma" charset="0"/>
            </a:rPr>
            <a:t>: </a:t>
          </a:r>
          <a:endParaRPr lang="en-US" altLang="en-US" sz="1100" b="1" dirty="0" smtClean="0">
            <a:solidFill>
              <a:prstClr val="black"/>
            </a:solidFill>
            <a:latin typeface="Tahoma" charset="0"/>
          </a:endParaRPr>
        </a:p>
        <a:p xmlns:a="http://schemas.openxmlformats.org/drawingml/2006/main">
          <a:pPr marL="457200" indent="-457200" algn="ctr">
            <a:lnSpc>
              <a:spcPct val="70000"/>
            </a:lnSpc>
            <a:spcBef>
              <a:spcPct val="25000"/>
            </a:spcBef>
            <a:buClr>
              <a:srgbClr val="FFFF66"/>
            </a:buClr>
          </a:pPr>
          <a:r>
            <a:rPr lang="en-US" altLang="en-US" sz="1100" b="1" dirty="0" smtClean="0">
              <a:solidFill>
                <a:prstClr val="black"/>
              </a:solidFill>
              <a:latin typeface="Tahoma" charset="0"/>
            </a:rPr>
            <a:t>48.3%</a:t>
          </a:r>
          <a:endParaRPr lang="en-US" altLang="en-US" sz="1100" b="1" dirty="0">
            <a:solidFill>
              <a:prstClr val="black"/>
            </a:solidFill>
            <a:latin typeface="Tahoma" charset="0"/>
          </a:endParaRPr>
        </a:p>
      </cdr:txBody>
    </cdr:sp>
  </cdr:relSizeAnchor>
  <cdr:relSizeAnchor xmlns:cdr="http://schemas.openxmlformats.org/drawingml/2006/chartDrawing">
    <cdr:from>
      <cdr:x>0.60673</cdr:x>
      <cdr:y>0.15263</cdr:y>
    </cdr:from>
    <cdr:to>
      <cdr:x>0.68999</cdr:x>
      <cdr:y>0.23335</cdr:y>
    </cdr:to>
    <cdr:sp macro="" textlink="">
      <cdr:nvSpPr>
        <cdr:cNvPr id="7" name="Text Box 13"/>
        <cdr:cNvSpPr txBox="1">
          <a:spLocks xmlns:a="http://schemas.openxmlformats.org/drawingml/2006/main" noChangeArrowheads="1"/>
        </cdr:cNvSpPr>
      </cdr:nvSpPr>
      <cdr:spPr bwMode="auto">
        <a:xfrm xmlns:a="http://schemas.openxmlformats.org/drawingml/2006/main">
          <a:off x="5748281" y="702715"/>
          <a:ext cx="788822" cy="37163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marL="457200" indent="-457200">
            <a:lnSpc>
              <a:spcPct val="70000"/>
            </a:lnSpc>
            <a:spcBef>
              <a:spcPct val="25000"/>
            </a:spcBef>
            <a:buClr>
              <a:srgbClr val="FFFF66"/>
            </a:buClr>
          </a:pPr>
          <a:r>
            <a:rPr lang="en-US" altLang="en-US" sz="1100" b="1" dirty="0" smtClean="0">
              <a:solidFill>
                <a:prstClr val="black"/>
              </a:solidFill>
              <a:latin typeface="Tahoma" charset="0"/>
            </a:rPr>
            <a:t>Target</a:t>
          </a:r>
          <a:r>
            <a:rPr lang="en-US" altLang="en-US" sz="1100" b="1" dirty="0">
              <a:solidFill>
                <a:prstClr val="black"/>
              </a:solidFill>
              <a:latin typeface="Tahoma" charset="0"/>
            </a:rPr>
            <a:t>: </a:t>
          </a:r>
          <a:endParaRPr lang="en-US" altLang="en-US" sz="1100" b="1" dirty="0" smtClean="0">
            <a:solidFill>
              <a:prstClr val="black"/>
            </a:solidFill>
            <a:latin typeface="Tahoma" charset="0"/>
          </a:endParaRPr>
        </a:p>
        <a:p xmlns:a="http://schemas.openxmlformats.org/drawingml/2006/main">
          <a:pPr marL="457200" indent="-457200">
            <a:lnSpc>
              <a:spcPct val="70000"/>
            </a:lnSpc>
            <a:spcBef>
              <a:spcPct val="25000"/>
            </a:spcBef>
            <a:buClr>
              <a:srgbClr val="FFFF66"/>
            </a:buClr>
          </a:pPr>
          <a:r>
            <a:rPr lang="en-US" altLang="en-US" sz="1100" b="1" dirty="0" smtClean="0">
              <a:solidFill>
                <a:prstClr val="black"/>
              </a:solidFill>
              <a:latin typeface="Tahoma" charset="0"/>
            </a:rPr>
            <a:t>87.1%</a:t>
          </a:r>
          <a:endParaRPr lang="en-US" altLang="en-US" sz="1100" b="1" dirty="0">
            <a:solidFill>
              <a:prstClr val="black"/>
            </a:solidFill>
            <a:latin typeface="Tahoma" charset="0"/>
          </a:endParaRPr>
        </a:p>
      </cdr:txBody>
    </cdr:sp>
  </cdr:relSizeAnchor>
  <cdr:relSizeAnchor xmlns:cdr="http://schemas.openxmlformats.org/drawingml/2006/chartDrawing">
    <cdr:from>
      <cdr:x>0.88896</cdr:x>
      <cdr:y>0.13139</cdr:y>
    </cdr:from>
    <cdr:to>
      <cdr:x>0.98378</cdr:x>
      <cdr:y>0.21211</cdr:y>
    </cdr:to>
    <cdr:sp macro="" textlink="">
      <cdr:nvSpPr>
        <cdr:cNvPr id="8" name="Text Box 13"/>
        <cdr:cNvSpPr txBox="1">
          <a:spLocks xmlns:a="http://schemas.openxmlformats.org/drawingml/2006/main" noChangeArrowheads="1"/>
        </cdr:cNvSpPr>
      </cdr:nvSpPr>
      <cdr:spPr bwMode="auto">
        <a:xfrm xmlns:a="http://schemas.openxmlformats.org/drawingml/2006/main">
          <a:off x="8422222" y="604904"/>
          <a:ext cx="898344" cy="371638"/>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marL="457200" indent="-457200" algn="l">
            <a:lnSpc>
              <a:spcPct val="70000"/>
            </a:lnSpc>
            <a:spcBef>
              <a:spcPct val="25000"/>
            </a:spcBef>
            <a:buClr>
              <a:srgbClr val="FFFF66"/>
            </a:buClr>
          </a:pPr>
          <a:r>
            <a:rPr lang="en-US" altLang="en-US" sz="1100" b="1" dirty="0" smtClean="0">
              <a:solidFill>
                <a:prstClr val="black"/>
              </a:solidFill>
              <a:latin typeface="Tahoma" charset="0"/>
            </a:rPr>
            <a:t>Target</a:t>
          </a:r>
          <a:r>
            <a:rPr lang="en-US" altLang="en-US" sz="1100" b="1" dirty="0">
              <a:solidFill>
                <a:prstClr val="black"/>
              </a:solidFill>
              <a:latin typeface="Tahoma" charset="0"/>
            </a:rPr>
            <a:t>: </a:t>
          </a:r>
          <a:endParaRPr lang="en-US" altLang="en-US" sz="1100" b="1" dirty="0" smtClean="0">
            <a:solidFill>
              <a:prstClr val="black"/>
            </a:solidFill>
            <a:latin typeface="Tahoma" charset="0"/>
          </a:endParaRPr>
        </a:p>
        <a:p xmlns:a="http://schemas.openxmlformats.org/drawingml/2006/main">
          <a:pPr marL="457200" indent="-457200" algn="l">
            <a:lnSpc>
              <a:spcPct val="70000"/>
            </a:lnSpc>
            <a:spcBef>
              <a:spcPct val="25000"/>
            </a:spcBef>
            <a:buClr>
              <a:srgbClr val="FFFF66"/>
            </a:buClr>
          </a:pPr>
          <a:r>
            <a:rPr lang="en-US" altLang="en-US" sz="1100" b="1" dirty="0" smtClean="0">
              <a:solidFill>
                <a:prstClr val="black"/>
              </a:solidFill>
              <a:latin typeface="Tahoma" charset="0"/>
            </a:rPr>
            <a:t>90.1%</a:t>
          </a:r>
          <a:endParaRPr lang="en-US" altLang="en-US" sz="1100" b="1" dirty="0">
            <a:solidFill>
              <a:prstClr val="black"/>
            </a:solidFill>
            <a:latin typeface="Tahoma" charset="0"/>
          </a:endParaRPr>
        </a:p>
      </cdr:txBody>
    </cdr:sp>
  </cdr:relSizeAnchor>
  <cdr:relSizeAnchor xmlns:cdr="http://schemas.openxmlformats.org/drawingml/2006/chartDrawing">
    <cdr:from>
      <cdr:x>0.78571</cdr:x>
      <cdr:y>0.12197</cdr:y>
    </cdr:from>
    <cdr:to>
      <cdr:x>0.89031</cdr:x>
      <cdr:y>0.20269</cdr:y>
    </cdr:to>
    <cdr:sp macro="" textlink="">
      <cdr:nvSpPr>
        <cdr:cNvPr id="9" name="Text Box 13"/>
        <cdr:cNvSpPr txBox="1">
          <a:spLocks xmlns:a="http://schemas.openxmlformats.org/drawingml/2006/main" noChangeArrowheads="1"/>
        </cdr:cNvSpPr>
      </cdr:nvSpPr>
      <cdr:spPr bwMode="auto">
        <a:xfrm xmlns:a="http://schemas.openxmlformats.org/drawingml/2006/main">
          <a:off x="7444005" y="561555"/>
          <a:ext cx="990957" cy="371640"/>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marL="457200" indent="-457200">
            <a:lnSpc>
              <a:spcPct val="70000"/>
            </a:lnSpc>
            <a:spcBef>
              <a:spcPct val="25000"/>
            </a:spcBef>
            <a:buClr>
              <a:srgbClr val="FFFF66"/>
            </a:buClr>
          </a:pPr>
          <a:r>
            <a:rPr lang="en-US" altLang="en-US" b="1" dirty="0" smtClean="0">
              <a:solidFill>
                <a:prstClr val="black"/>
              </a:solidFill>
              <a:latin typeface="Tahoma" charset="0"/>
            </a:rPr>
            <a:t>Target</a:t>
          </a:r>
          <a:r>
            <a:rPr lang="en-US" altLang="en-US" b="1" dirty="0">
              <a:solidFill>
                <a:prstClr val="black"/>
              </a:solidFill>
              <a:latin typeface="Tahoma" charset="0"/>
            </a:rPr>
            <a:t>: </a:t>
          </a:r>
          <a:endParaRPr lang="en-US" altLang="en-US" b="1" dirty="0" smtClean="0">
            <a:solidFill>
              <a:prstClr val="black"/>
            </a:solidFill>
            <a:latin typeface="Tahoma" charset="0"/>
          </a:endParaRPr>
        </a:p>
        <a:p xmlns:a="http://schemas.openxmlformats.org/drawingml/2006/main">
          <a:pPr marL="457200" indent="-457200">
            <a:lnSpc>
              <a:spcPct val="70000"/>
            </a:lnSpc>
            <a:spcBef>
              <a:spcPct val="25000"/>
            </a:spcBef>
            <a:buClr>
              <a:srgbClr val="FFFF66"/>
            </a:buClr>
          </a:pPr>
          <a:r>
            <a:rPr lang="en-US" altLang="en-US" b="1" dirty="0" smtClean="0">
              <a:solidFill>
                <a:prstClr val="black"/>
              </a:solidFill>
              <a:latin typeface="Tahoma" charset="0"/>
            </a:rPr>
            <a:t>92.7%</a:t>
          </a:r>
          <a:endParaRPr lang="en-US" altLang="en-US" b="1" dirty="0">
            <a:solidFill>
              <a:prstClr val="black"/>
            </a:solidFill>
            <a:latin typeface="Tahoma" charset="0"/>
          </a:endParaRPr>
        </a:p>
      </cdr:txBody>
    </cdr:sp>
  </cdr:relSizeAnchor>
  <cdr:relSizeAnchor xmlns:cdr="http://schemas.openxmlformats.org/drawingml/2006/chartDrawing">
    <cdr:from>
      <cdr:x>0.15404</cdr:x>
      <cdr:y>0.12749</cdr:y>
    </cdr:from>
    <cdr:to>
      <cdr:x>0.3149</cdr:x>
      <cdr:y>0.24114</cdr:y>
    </cdr:to>
    <cdr:sp macro="" textlink="">
      <cdr:nvSpPr>
        <cdr:cNvPr id="10" name="TextBox 31"/>
        <cdr:cNvSpPr txBox="1"/>
      </cdr:nvSpPr>
      <cdr:spPr>
        <a:xfrm xmlns:a="http://schemas.openxmlformats.org/drawingml/2006/main">
          <a:off x="1459440" y="586988"/>
          <a:ext cx="1523991" cy="52324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rgbClr val="FF0000"/>
              </a:solidFill>
              <a:latin typeface="Tahoma" pitchFamily="34" charset="0"/>
              <a:ea typeface="Tahoma" pitchFamily="34" charset="0"/>
              <a:cs typeface="Tahoma" pitchFamily="34" charset="0"/>
            </a:rPr>
            <a:t>Increase desired</a:t>
          </a:r>
          <a:endParaRPr lang="en-US" sz="1400" b="1" dirty="0">
            <a:solidFill>
              <a:srgbClr val="FF0000"/>
            </a:solidFill>
          </a:endParaRPr>
        </a:p>
      </cdr:txBody>
    </cdr:sp>
  </cdr:relSizeAnchor>
  <cdr:relSizeAnchor xmlns:cdr="http://schemas.openxmlformats.org/drawingml/2006/chartDrawing">
    <cdr:from>
      <cdr:x>0.23592</cdr:x>
      <cdr:y>0.2306</cdr:y>
    </cdr:from>
    <cdr:to>
      <cdr:x>0.23592</cdr:x>
      <cdr:y>0.34645</cdr:y>
    </cdr:to>
    <cdr:cxnSp macro="">
      <cdr:nvCxnSpPr>
        <cdr:cNvPr id="11" name="Straight Arrow Connector 10"/>
        <cdr:cNvCxnSpPr/>
      </cdr:nvCxnSpPr>
      <cdr:spPr>
        <a:xfrm xmlns:a="http://schemas.openxmlformats.org/drawingml/2006/main" flipV="1">
          <a:off x="2235200" y="1061696"/>
          <a:ext cx="0" cy="533369"/>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0.10361</cdr:x>
      <cdr:y>0.16657</cdr:y>
    </cdr:from>
    <cdr:to>
      <cdr:x>0.5</cdr:x>
      <cdr:y>0.25978</cdr:y>
    </cdr:to>
    <cdr:sp macro="" textlink="">
      <cdr:nvSpPr>
        <cdr:cNvPr id="5" name="TextBox 17"/>
        <cdr:cNvSpPr txBox="1"/>
      </cdr:nvSpPr>
      <cdr:spPr>
        <a:xfrm xmlns:a="http://schemas.openxmlformats.org/drawingml/2006/main">
          <a:off x="876316" y="660002"/>
          <a:ext cx="3352784"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auto">
            <a:spcBef>
              <a:spcPts val="0"/>
            </a:spcBef>
            <a:spcAft>
              <a:spcPts val="0"/>
            </a:spcAft>
          </a:pPr>
          <a:r>
            <a:rPr lang="en-US" sz="1800" b="1" dirty="0" smtClean="0">
              <a:solidFill>
                <a:prstClr val="black"/>
              </a:solidFill>
              <a:latin typeface="+mj-lt"/>
            </a:rPr>
            <a:t>HP2020 Target: 10.6%</a:t>
          </a:r>
          <a:endParaRPr lang="en-US" sz="1800" b="1" dirty="0">
            <a:solidFill>
              <a:prstClr val="black"/>
            </a:solidFill>
            <a:latin typeface="+mj-l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0.43689</cdr:x>
      <cdr:y>0.32309</cdr:y>
    </cdr:from>
    <cdr:to>
      <cdr:x>0.67291</cdr:x>
      <cdr:y>0.43674</cdr:y>
    </cdr:to>
    <cdr:sp macro="" textlink="">
      <cdr:nvSpPr>
        <cdr:cNvPr id="4" name="TextBox 31"/>
        <cdr:cNvSpPr txBox="1"/>
      </cdr:nvSpPr>
      <cdr:spPr>
        <a:xfrm xmlns:a="http://schemas.openxmlformats.org/drawingml/2006/main">
          <a:off x="3983831" y="1487499"/>
          <a:ext cx="2152172" cy="52325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rgbClr val="FF0000"/>
              </a:solidFill>
              <a:latin typeface="Tahoma" pitchFamily="34" charset="0"/>
              <a:ea typeface="Tahoma" pitchFamily="34" charset="0"/>
              <a:cs typeface="Tahoma" pitchFamily="34" charset="0"/>
            </a:rPr>
            <a:t>Target</a:t>
          </a:r>
        </a:p>
        <a:p xmlns:a="http://schemas.openxmlformats.org/drawingml/2006/main">
          <a:pPr algn="ctr"/>
          <a:r>
            <a:rPr lang="en-US" sz="1400" b="1" dirty="0" smtClean="0">
              <a:solidFill>
                <a:srgbClr val="FF0000"/>
              </a:solidFill>
              <a:latin typeface="Tahoma" pitchFamily="34" charset="0"/>
              <a:ea typeface="Tahoma" pitchFamily="34" charset="0"/>
              <a:cs typeface="Tahoma" pitchFamily="34" charset="0"/>
            </a:rPr>
            <a:t>Met</a:t>
          </a:r>
          <a:endParaRPr lang="en-US" sz="1400" b="1" dirty="0">
            <a:solidFill>
              <a:srgbClr val="FF0000"/>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0.82315</cdr:x>
      <cdr:y>0.13501</cdr:y>
    </cdr:from>
    <cdr:to>
      <cdr:x>0.97819</cdr:x>
      <cdr:y>0.22419</cdr:y>
    </cdr:to>
    <cdr:sp macro="" textlink="">
      <cdr:nvSpPr>
        <cdr:cNvPr id="6" name="Text Box 13"/>
        <cdr:cNvSpPr txBox="1">
          <a:spLocks xmlns:a="http://schemas.openxmlformats.org/drawingml/2006/main" noChangeArrowheads="1"/>
        </cdr:cNvSpPr>
      </cdr:nvSpPr>
      <cdr:spPr bwMode="auto">
        <a:xfrm xmlns:a="http://schemas.openxmlformats.org/drawingml/2006/main">
          <a:off x="7965992" y="601099"/>
          <a:ext cx="1500346" cy="397032"/>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marL="457200" indent="-457200" algn="ctr">
            <a:lnSpc>
              <a:spcPct val="70000"/>
            </a:lnSpc>
            <a:spcBef>
              <a:spcPct val="25000"/>
            </a:spcBef>
            <a:buClr>
              <a:srgbClr val="FFFF66"/>
            </a:buClr>
          </a:pPr>
          <a:r>
            <a:rPr lang="en-US" altLang="en-US" sz="1200" b="1" dirty="0" smtClean="0">
              <a:latin typeface="Tahoma" charset="0"/>
            </a:rPr>
            <a:t>HP2020 T</a:t>
          </a:r>
          <a:r>
            <a:rPr lang="en-US" altLang="en-US" sz="1200" b="1" dirty="0" smtClean="0">
              <a:solidFill>
                <a:schemeClr val="tx1"/>
              </a:solidFill>
              <a:latin typeface="Tahoma" charset="0"/>
            </a:rPr>
            <a:t>arget</a:t>
          </a:r>
          <a:r>
            <a:rPr lang="en-US" altLang="en-US" sz="1200" b="1" dirty="0">
              <a:solidFill>
                <a:schemeClr val="tx1"/>
              </a:solidFill>
              <a:latin typeface="Tahoma" charset="0"/>
            </a:rPr>
            <a:t>: </a:t>
          </a:r>
          <a:endParaRPr lang="en-US" altLang="en-US" sz="1200" b="1" dirty="0" smtClean="0">
            <a:solidFill>
              <a:schemeClr val="tx1"/>
            </a:solidFill>
            <a:latin typeface="Tahoma" charset="0"/>
          </a:endParaRPr>
        </a:p>
        <a:p xmlns:a="http://schemas.openxmlformats.org/drawingml/2006/main">
          <a:pPr marL="457200" indent="-457200" algn="ctr">
            <a:lnSpc>
              <a:spcPct val="70000"/>
            </a:lnSpc>
            <a:spcBef>
              <a:spcPct val="25000"/>
            </a:spcBef>
            <a:buClr>
              <a:srgbClr val="FFFF66"/>
            </a:buClr>
          </a:pPr>
          <a:r>
            <a:rPr lang="en-US" altLang="en-US" sz="1200" b="1" dirty="0" smtClean="0">
              <a:solidFill>
                <a:schemeClr val="tx1"/>
              </a:solidFill>
              <a:latin typeface="Tahoma" charset="0"/>
            </a:rPr>
            <a:t>85.6</a:t>
          </a:r>
          <a:r>
            <a:rPr lang="en-US" altLang="en-US" sz="1200" b="1" dirty="0" smtClean="0">
              <a:latin typeface="Tahoma" charset="0"/>
            </a:rPr>
            <a:t>%</a:t>
          </a:r>
          <a:endParaRPr lang="en-US" altLang="en-US" sz="1200" b="1" dirty="0">
            <a:solidFill>
              <a:schemeClr val="tx1"/>
            </a:solidFill>
            <a:latin typeface="Tahoma" charset="0"/>
          </a:endParaRPr>
        </a:p>
      </cdr:txBody>
    </cdr:sp>
  </cdr:relSizeAnchor>
  <cdr:relSizeAnchor xmlns:cdr="http://schemas.openxmlformats.org/drawingml/2006/chartDrawing">
    <cdr:from>
      <cdr:x>0.8189</cdr:x>
      <cdr:y>0</cdr:y>
    </cdr:from>
    <cdr:to>
      <cdr:x>0.93909</cdr:x>
      <cdr:y>0.12306</cdr:y>
    </cdr:to>
    <cdr:sp macro="" textlink="">
      <cdr:nvSpPr>
        <cdr:cNvPr id="5" name="TextBox 31"/>
        <cdr:cNvSpPr txBox="1"/>
      </cdr:nvSpPr>
      <cdr:spPr>
        <a:xfrm xmlns:a="http://schemas.openxmlformats.org/drawingml/2006/main">
          <a:off x="7924802" y="-972682"/>
          <a:ext cx="1163126" cy="5947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algn="ctr"/>
          <a:r>
            <a:rPr lang="en-US" sz="1400" b="1" dirty="0" smtClean="0">
              <a:solidFill>
                <a:srgbClr val="FF0000"/>
              </a:solidFill>
              <a:latin typeface="Tahoma" pitchFamily="34" charset="0"/>
              <a:ea typeface="Tahoma" pitchFamily="34" charset="0"/>
              <a:cs typeface="Tahoma" pitchFamily="34" charset="0"/>
            </a:rPr>
            <a:t>Increase desired</a:t>
          </a:r>
          <a:endParaRPr lang="en-US" sz="1400" b="1" dirty="0">
            <a:solidFill>
              <a:srgbClr val="FF0000"/>
            </a:solidFill>
          </a:endParaRPr>
        </a:p>
      </cdr:txBody>
    </cdr:sp>
  </cdr:relSizeAnchor>
  <cdr:relSizeAnchor xmlns:cdr="http://schemas.openxmlformats.org/drawingml/2006/chartDrawing">
    <cdr:from>
      <cdr:x>0.93725</cdr:x>
      <cdr:y>0</cdr:y>
    </cdr:from>
    <cdr:to>
      <cdr:x>0.93725</cdr:x>
      <cdr:y>0.11584</cdr:y>
    </cdr:to>
    <cdr:cxnSp macro="">
      <cdr:nvCxnSpPr>
        <cdr:cNvPr id="7" name="Straight Arrow Connector 6"/>
        <cdr:cNvCxnSpPr/>
      </cdr:nvCxnSpPr>
      <cdr:spPr>
        <a:xfrm xmlns:a="http://schemas.openxmlformats.org/drawingml/2006/main" flipV="1">
          <a:off x="9070110" y="-972682"/>
          <a:ext cx="0" cy="559874"/>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0.2025</cdr:x>
      <cdr:y>0.07332</cdr:y>
    </cdr:from>
    <cdr:to>
      <cdr:x>0.44953</cdr:x>
      <cdr:y>0.12122</cdr:y>
    </cdr:to>
    <cdr:sp macro="" textlink="">
      <cdr:nvSpPr>
        <cdr:cNvPr id="11" name="Text Box 13"/>
        <cdr:cNvSpPr txBox="1">
          <a:spLocks xmlns:a="http://schemas.openxmlformats.org/drawingml/2006/main" noChangeArrowheads="1"/>
        </cdr:cNvSpPr>
      </cdr:nvSpPr>
      <cdr:spPr bwMode="auto">
        <a:xfrm xmlns:a="http://schemas.openxmlformats.org/drawingml/2006/main">
          <a:off x="1959690" y="339146"/>
          <a:ext cx="2390637" cy="221599"/>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xmlns:a="http://schemas.openxmlformats.org/drawingml/2006/main">
          <a:pPr marL="457200" indent="-457200" algn="ctr">
            <a:lnSpc>
              <a:spcPct val="70000"/>
            </a:lnSpc>
            <a:spcBef>
              <a:spcPct val="25000"/>
            </a:spcBef>
            <a:buClr>
              <a:srgbClr val="FFFF66"/>
            </a:buClr>
          </a:pPr>
          <a:r>
            <a:rPr lang="en-US" altLang="en-US" sz="1200" b="1" dirty="0" smtClean="0">
              <a:solidFill>
                <a:prstClr val="black"/>
              </a:solidFill>
              <a:latin typeface="Tahoma" charset="0"/>
            </a:rPr>
            <a:t>HP2020 Target: 100%</a:t>
          </a:r>
          <a:endParaRPr lang="en-US" altLang="en-US" sz="1200" b="1" dirty="0">
            <a:solidFill>
              <a:prstClr val="black"/>
            </a:solidFill>
            <a:latin typeface="Tahoma"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0.82304</cdr:x>
      <cdr:y>0.12591</cdr:y>
    </cdr:from>
    <cdr:to>
      <cdr:x>0.99017</cdr:x>
      <cdr:y>0.23956</cdr:y>
    </cdr:to>
    <cdr:sp macro="" textlink="">
      <cdr:nvSpPr>
        <cdr:cNvPr id="6" name="TextBox 31"/>
        <cdr:cNvSpPr txBox="1"/>
      </cdr:nvSpPr>
      <cdr:spPr>
        <a:xfrm xmlns:a="http://schemas.openxmlformats.org/drawingml/2006/main">
          <a:off x="7504972" y="579710"/>
          <a:ext cx="1524013" cy="52322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rgbClr val="FF0000"/>
              </a:solidFill>
              <a:latin typeface="Tahoma" pitchFamily="34" charset="0"/>
              <a:ea typeface="Tahoma" pitchFamily="34" charset="0"/>
              <a:cs typeface="Tahoma" pitchFamily="34" charset="0"/>
            </a:rPr>
            <a:t>Increase desired</a:t>
          </a:r>
          <a:endParaRPr lang="en-US" sz="1400" b="1" dirty="0">
            <a:solidFill>
              <a:srgbClr val="FF0000"/>
            </a:solidFill>
          </a:endParaRPr>
        </a:p>
      </cdr:txBody>
    </cdr:sp>
  </cdr:relSizeAnchor>
  <cdr:relSizeAnchor xmlns:cdr="http://schemas.openxmlformats.org/drawingml/2006/chartDrawing">
    <cdr:from>
      <cdr:x>0.90789</cdr:x>
      <cdr:y>0.24426</cdr:y>
    </cdr:from>
    <cdr:to>
      <cdr:x>0.90789</cdr:x>
      <cdr:y>0.36012</cdr:y>
    </cdr:to>
    <cdr:cxnSp macro="">
      <cdr:nvCxnSpPr>
        <cdr:cNvPr id="7" name="Straight Arrow Connector 6"/>
        <cdr:cNvCxnSpPr/>
      </cdr:nvCxnSpPr>
      <cdr:spPr>
        <a:xfrm xmlns:a="http://schemas.openxmlformats.org/drawingml/2006/main" flipV="1">
          <a:off x="8278646" y="1124586"/>
          <a:ext cx="0" cy="533415"/>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0.07686</cdr:x>
      <cdr:y>0.43623</cdr:y>
    </cdr:from>
    <cdr:to>
      <cdr:x>0.08226</cdr:x>
      <cdr:y>0.52238</cdr:y>
    </cdr:to>
    <cdr:sp macro="" textlink="">
      <cdr:nvSpPr>
        <cdr:cNvPr id="2" name="Left Bracket 1"/>
        <cdr:cNvSpPr/>
      </cdr:nvSpPr>
      <cdr:spPr>
        <a:xfrm xmlns:a="http://schemas.openxmlformats.org/drawingml/2006/main">
          <a:off x="650379" y="2165136"/>
          <a:ext cx="45697" cy="427586"/>
        </a:xfrm>
        <a:prstGeom xmlns:a="http://schemas.openxmlformats.org/drawingml/2006/main" prst="leftBracket">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xmlns:a="http://schemas.openxmlformats.org/drawingml/2006/main">
          <a:pPr algn="ctr" fontAlgn="auto">
            <a:spcBef>
              <a:spcPts val="0"/>
            </a:spcBef>
            <a:spcAft>
              <a:spcPts val="0"/>
            </a:spcAft>
          </a:pPr>
          <a:endParaRPr lang="en-US" dirty="0">
            <a:solidFill>
              <a:prstClr val="black"/>
            </a:solidFill>
          </a:endParaRPr>
        </a:p>
      </cdr:txBody>
    </cdr:sp>
  </cdr:relSizeAnchor>
  <cdr:relSizeAnchor xmlns:cdr="http://schemas.openxmlformats.org/drawingml/2006/chartDrawing">
    <cdr:from>
      <cdr:x>0.00423</cdr:x>
      <cdr:y>0.45865</cdr:y>
    </cdr:from>
    <cdr:to>
      <cdr:x>0.08669</cdr:x>
      <cdr:y>0.52866</cdr:y>
    </cdr:to>
    <cdr:sp macro="" textlink="">
      <cdr:nvSpPr>
        <cdr:cNvPr id="3" name="TextBox 2"/>
        <cdr:cNvSpPr txBox="1"/>
      </cdr:nvSpPr>
      <cdr:spPr>
        <a:xfrm xmlns:a="http://schemas.openxmlformats.org/drawingml/2006/main">
          <a:off x="35775" y="2276394"/>
          <a:ext cx="697807" cy="3474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latin typeface="Tahoma" panose="020B0604030504040204" pitchFamily="34" charset="0"/>
              <a:ea typeface="Tahoma" panose="020B0604030504040204" pitchFamily="34" charset="0"/>
              <a:cs typeface="Tahoma" panose="020B0604030504040204" pitchFamily="34" charset="0"/>
            </a:rPr>
            <a:t>Sex</a:t>
          </a:r>
          <a:endParaRPr lang="en-US" sz="11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0.07646</cdr:x>
      <cdr:y>0.19403</cdr:y>
    </cdr:from>
    <cdr:to>
      <cdr:x>0.08186</cdr:x>
      <cdr:y>0.3866</cdr:y>
    </cdr:to>
    <cdr:sp macro="" textlink="">
      <cdr:nvSpPr>
        <cdr:cNvPr id="4" name="Left Bracket 3"/>
        <cdr:cNvSpPr/>
      </cdr:nvSpPr>
      <cdr:spPr>
        <a:xfrm xmlns:a="http://schemas.openxmlformats.org/drawingml/2006/main">
          <a:off x="646992" y="963017"/>
          <a:ext cx="45719" cy="955805"/>
        </a:xfrm>
        <a:prstGeom xmlns:a="http://schemas.openxmlformats.org/drawingml/2006/main" prst="leftBracket">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fontAlgn="auto">
            <a:spcBef>
              <a:spcPts val="0"/>
            </a:spcBef>
            <a:spcAft>
              <a:spcPts val="0"/>
            </a:spcAft>
          </a:pPr>
          <a:endParaRPr lang="en-US" dirty="0">
            <a:solidFill>
              <a:prstClr val="black"/>
            </a:solidFill>
          </a:endParaRPr>
        </a:p>
      </cdr:txBody>
    </cdr:sp>
  </cdr:relSizeAnchor>
  <cdr:relSizeAnchor xmlns:cdr="http://schemas.openxmlformats.org/drawingml/2006/chartDrawing">
    <cdr:from>
      <cdr:x>0</cdr:x>
      <cdr:y>0.25106</cdr:y>
    </cdr:from>
    <cdr:to>
      <cdr:x>0.09024</cdr:x>
      <cdr:y>0.36617</cdr:y>
    </cdr:to>
    <cdr:sp macro="" textlink="">
      <cdr:nvSpPr>
        <cdr:cNvPr id="5" name="TextBox 4"/>
        <cdr:cNvSpPr txBox="1"/>
      </cdr:nvSpPr>
      <cdr:spPr>
        <a:xfrm xmlns:a="http://schemas.openxmlformats.org/drawingml/2006/main">
          <a:off x="0" y="1246059"/>
          <a:ext cx="763644" cy="5713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latin typeface="Tahoma" panose="020B0604030504040204" pitchFamily="34" charset="0"/>
              <a:ea typeface="Tahoma" panose="020B0604030504040204" pitchFamily="34" charset="0"/>
              <a:cs typeface="Tahoma" panose="020B0604030504040204" pitchFamily="34" charset="0"/>
            </a:rPr>
            <a:t>Race/</a:t>
          </a:r>
        </a:p>
        <a:p xmlns:a="http://schemas.openxmlformats.org/drawingml/2006/main">
          <a:r>
            <a:rPr lang="en-US" sz="1100" dirty="0" smtClean="0">
              <a:latin typeface="Tahoma" panose="020B0604030504040204" pitchFamily="34" charset="0"/>
              <a:ea typeface="Tahoma" panose="020B0604030504040204" pitchFamily="34" charset="0"/>
              <a:cs typeface="Tahoma" panose="020B0604030504040204" pitchFamily="34" charset="0"/>
            </a:rPr>
            <a:t>Ethnicity</a:t>
          </a:r>
          <a:endParaRPr lang="en-US" sz="110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0.3934</cdr:x>
      <cdr:y>0.01493</cdr:y>
    </cdr:from>
    <cdr:to>
      <cdr:x>0.41628</cdr:x>
      <cdr:y>0.05642</cdr:y>
    </cdr:to>
    <cdr:sp macro="" textlink="">
      <cdr:nvSpPr>
        <cdr:cNvPr id="6" name="Rectangle 5"/>
        <cdr:cNvSpPr>
          <a:spLocks xmlns:a="http://schemas.openxmlformats.org/drawingml/2006/main" noChangeArrowheads="1"/>
        </cdr:cNvSpPr>
      </cdr:nvSpPr>
      <cdr:spPr bwMode="auto">
        <a:xfrm xmlns:a="http://schemas.openxmlformats.org/drawingml/2006/main">
          <a:off x="3432376" y="63378"/>
          <a:ext cx="199625" cy="176127"/>
        </a:xfrm>
        <a:prstGeom xmlns:a="http://schemas.openxmlformats.org/drawingml/2006/main" prst="rect">
          <a:avLst/>
        </a:prstGeom>
        <a:solidFill xmlns:a="http://schemas.openxmlformats.org/drawingml/2006/main">
          <a:schemeClr val="accent2">
            <a:lumMod val="20000"/>
            <a:lumOff val="80000"/>
          </a:schemeClr>
        </a:solidFill>
        <a:ln xmlns:a="http://schemas.openxmlformats.org/drawingml/2006/main" w="9525">
          <a:solidFill>
            <a:schemeClr val="tx1"/>
          </a:solidFill>
          <a:miter lim="800000"/>
          <a:headEnd/>
          <a:tailEnd/>
        </a:l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0.42362</cdr:x>
      <cdr:y>0</cdr:y>
    </cdr:from>
    <cdr:to>
      <cdr:x>0.51969</cdr:x>
      <cdr:y>0.05949</cdr:y>
    </cdr:to>
    <cdr:sp macro="" textlink="">
      <cdr:nvSpPr>
        <cdr:cNvPr id="7" name="TextBox 2"/>
        <cdr:cNvSpPr txBox="1"/>
      </cdr:nvSpPr>
      <cdr:spPr>
        <a:xfrm xmlns:a="http://schemas.openxmlformats.org/drawingml/2006/main">
          <a:off x="3696042" y="0"/>
          <a:ext cx="838201" cy="25253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2012</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0.52679</cdr:x>
      <cdr:y>0</cdr:y>
    </cdr:from>
    <cdr:to>
      <cdr:x>0.67057</cdr:x>
      <cdr:y>0.07675</cdr:y>
    </cdr:to>
    <cdr:sp macro="" textlink="">
      <cdr:nvSpPr>
        <cdr:cNvPr id="11" name="TextBox 2"/>
        <cdr:cNvSpPr txBox="1"/>
      </cdr:nvSpPr>
      <cdr:spPr>
        <a:xfrm xmlns:a="http://schemas.openxmlformats.org/drawingml/2006/main">
          <a:off x="4495837" y="0"/>
          <a:ext cx="1227048" cy="3435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0.72398</cdr:x>
      <cdr:y>0.87855</cdr:y>
    </cdr:from>
    <cdr:to>
      <cdr:x>0.86604</cdr:x>
      <cdr:y>1</cdr:y>
    </cdr:to>
    <cdr:sp macro="" textlink="">
      <cdr:nvSpPr>
        <cdr:cNvPr id="2" name="TextBox 1"/>
        <cdr:cNvSpPr txBox="1"/>
      </cdr:nvSpPr>
      <cdr:spPr>
        <a:xfrm xmlns:a="http://schemas.openxmlformats.org/drawingml/2006/main">
          <a:off x="6601691" y="4443848"/>
          <a:ext cx="1295400" cy="5591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0.88301</cdr:x>
      <cdr:y>0.08237</cdr:y>
    </cdr:from>
    <cdr:to>
      <cdr:x>1</cdr:x>
      <cdr:y>0.19681</cdr:y>
    </cdr:to>
    <cdr:sp macro="" textlink="">
      <cdr:nvSpPr>
        <cdr:cNvPr id="6" name="TextBox 31"/>
        <cdr:cNvSpPr txBox="1"/>
      </cdr:nvSpPr>
      <cdr:spPr>
        <a:xfrm xmlns:a="http://schemas.openxmlformats.org/drawingml/2006/main">
          <a:off x="8051815" y="356875"/>
          <a:ext cx="1066785" cy="49580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solidFill>
                <a:srgbClr val="FF0000"/>
              </a:solidFill>
              <a:latin typeface="Tahoma" pitchFamily="34" charset="0"/>
              <a:ea typeface="Tahoma" pitchFamily="34" charset="0"/>
              <a:cs typeface="Tahoma" pitchFamily="34" charset="0"/>
            </a:rPr>
            <a:t>Increase desired</a:t>
          </a:r>
          <a:endParaRPr lang="en-US" sz="1400" b="1" dirty="0">
            <a:solidFill>
              <a:srgbClr val="FF0000"/>
            </a:solidFill>
          </a:endParaRPr>
        </a:p>
      </cdr:txBody>
    </cdr:sp>
  </cdr:relSizeAnchor>
  <cdr:relSizeAnchor xmlns:cdr="http://schemas.openxmlformats.org/drawingml/2006/chartDrawing">
    <cdr:from>
      <cdr:x>0.94429</cdr:x>
      <cdr:y>0.19657</cdr:y>
    </cdr:from>
    <cdr:to>
      <cdr:x>0.94429</cdr:x>
      <cdr:y>0.31323</cdr:y>
    </cdr:to>
    <cdr:cxnSp macro="">
      <cdr:nvCxnSpPr>
        <cdr:cNvPr id="7" name="Straight Arrow Connector 6"/>
        <cdr:cNvCxnSpPr/>
      </cdr:nvCxnSpPr>
      <cdr:spPr>
        <a:xfrm xmlns:a="http://schemas.openxmlformats.org/drawingml/2006/main" flipV="1">
          <a:off x="8610600" y="851636"/>
          <a:ext cx="0" cy="505421"/>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0.62023</cdr:x>
      <cdr:y>0.08196</cdr:y>
    </cdr:from>
    <cdr:to>
      <cdr:x>0.70379</cdr:x>
      <cdr:y>0.17904</cdr:y>
    </cdr:to>
    <cdr:sp macro="" textlink="">
      <cdr:nvSpPr>
        <cdr:cNvPr id="3" name="TextBox 2"/>
        <cdr:cNvSpPr txBox="1"/>
      </cdr:nvSpPr>
      <cdr:spPr>
        <a:xfrm xmlns:a="http://schemas.openxmlformats.org/drawingml/2006/main">
          <a:off x="5655597" y="355097"/>
          <a:ext cx="761950" cy="4205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latin typeface="Tahoma" panose="020B0604030504040204" pitchFamily="34" charset="0"/>
              <a:ea typeface="Tahoma" panose="020B0604030504040204" pitchFamily="34" charset="0"/>
              <a:cs typeface="Tahoma" panose="020B0604030504040204" pitchFamily="34" charset="0"/>
            </a:rPr>
            <a:t>2013</a:t>
          </a:r>
          <a:endParaRPr lang="en-US" sz="1600" dirty="0">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2"/>
            <a:ext cx="3037523" cy="464662"/>
          </a:xfrm>
          <a:prstGeom prst="rect">
            <a:avLst/>
          </a:prstGeom>
        </p:spPr>
        <p:txBody>
          <a:bodyPr vert="horz" lIns="91300" tIns="45650" rIns="91300" bIns="45650" rtlCol="0"/>
          <a:lstStyle>
            <a:lvl1pPr algn="l">
              <a:defRPr sz="1200"/>
            </a:lvl1pPr>
          </a:lstStyle>
          <a:p>
            <a:endParaRPr lang="en-US" dirty="0"/>
          </a:p>
        </p:txBody>
      </p:sp>
      <p:sp>
        <p:nvSpPr>
          <p:cNvPr id="3" name="Date Placeholder 2"/>
          <p:cNvSpPr>
            <a:spLocks noGrp="1"/>
          </p:cNvSpPr>
          <p:nvPr>
            <p:ph type="dt" sz="quarter" idx="1"/>
          </p:nvPr>
        </p:nvSpPr>
        <p:spPr>
          <a:xfrm>
            <a:off x="3971293" y="2"/>
            <a:ext cx="3037523" cy="464662"/>
          </a:xfrm>
          <a:prstGeom prst="rect">
            <a:avLst/>
          </a:prstGeom>
        </p:spPr>
        <p:txBody>
          <a:bodyPr vert="horz" lIns="91300" tIns="45650" rIns="91300" bIns="45650" rtlCol="0"/>
          <a:lstStyle>
            <a:lvl1pPr algn="r">
              <a:defRPr sz="1200"/>
            </a:lvl1pPr>
          </a:lstStyle>
          <a:p>
            <a:fld id="{ECD10EAC-DB9E-40D7-A573-D913662CFEAA}" type="datetimeFigureOut">
              <a:rPr lang="en-US" smtClean="0"/>
              <a:pPr/>
              <a:t>6/16/2016</a:t>
            </a:fld>
            <a:endParaRPr lang="en-US" dirty="0"/>
          </a:p>
        </p:txBody>
      </p:sp>
      <p:sp>
        <p:nvSpPr>
          <p:cNvPr id="4" name="Footer Placeholder 3"/>
          <p:cNvSpPr>
            <a:spLocks noGrp="1"/>
          </p:cNvSpPr>
          <p:nvPr>
            <p:ph type="ftr" sz="quarter" idx="2"/>
          </p:nvPr>
        </p:nvSpPr>
        <p:spPr>
          <a:xfrm>
            <a:off x="3" y="8830155"/>
            <a:ext cx="3037523" cy="464662"/>
          </a:xfrm>
          <a:prstGeom prst="rect">
            <a:avLst/>
          </a:prstGeom>
        </p:spPr>
        <p:txBody>
          <a:bodyPr vert="horz" lIns="91300" tIns="45650" rIns="91300" bIns="4565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293" y="8830155"/>
            <a:ext cx="3037523" cy="464662"/>
          </a:xfrm>
          <a:prstGeom prst="rect">
            <a:avLst/>
          </a:prstGeom>
        </p:spPr>
        <p:txBody>
          <a:bodyPr vert="horz" lIns="91300" tIns="45650" rIns="91300" bIns="45650" rtlCol="0" anchor="b"/>
          <a:lstStyle>
            <a:lvl1pPr algn="r">
              <a:defRPr sz="1200"/>
            </a:lvl1pPr>
          </a:lstStyle>
          <a:p>
            <a:fld id="{D8725424-288F-4529-B7F3-0BC2CA7E5022}" type="slidenum">
              <a:rPr lang="en-US" smtClean="0"/>
              <a:pPr/>
              <a:t>‹#›</a:t>
            </a:fld>
            <a:endParaRPr lang="en-US" dirty="0"/>
          </a:p>
        </p:txBody>
      </p:sp>
    </p:spTree>
    <p:extLst>
      <p:ext uri="{BB962C8B-B14F-4D97-AF65-F5344CB8AC3E}">
        <p14:creationId xmlns:p14="http://schemas.microsoft.com/office/powerpoint/2010/main" val="3584772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45" tIns="46573" rIns="93145" bIns="46573"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45" tIns="46573" rIns="93145" bIns="46573" rtlCol="0"/>
          <a:lstStyle>
            <a:lvl1pPr algn="r">
              <a:defRPr sz="1200"/>
            </a:lvl1pPr>
          </a:lstStyle>
          <a:p>
            <a:fld id="{3E9D2DD8-C521-4505-924B-8CA20FD78ED1}" type="datetimeFigureOut">
              <a:rPr lang="en-US" smtClean="0"/>
              <a:pPr/>
              <a:t>6/16/2016</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45" tIns="46573" rIns="93145" bIns="46573"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45" tIns="46573" rIns="93145" bIns="465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45" tIns="46573" rIns="93145" bIns="4657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45" tIns="46573" rIns="93145" bIns="46573" rtlCol="0" anchor="b"/>
          <a:lstStyle>
            <a:lvl1pPr algn="r">
              <a:defRPr sz="1200"/>
            </a:lvl1pPr>
          </a:lstStyle>
          <a:p>
            <a:fld id="{505CBE22-21B7-4090-A7D8-E04915029615}" type="slidenum">
              <a:rPr lang="en-US" smtClean="0"/>
              <a:pPr/>
              <a:t>‹#›</a:t>
            </a:fld>
            <a:endParaRPr lang="en-US" dirty="0"/>
          </a:p>
        </p:txBody>
      </p:sp>
    </p:spTree>
    <p:extLst>
      <p:ext uri="{BB962C8B-B14F-4D97-AF65-F5344CB8AC3E}">
        <p14:creationId xmlns:p14="http://schemas.microsoft.com/office/powerpoint/2010/main" val="149545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normAutofit/>
          </a:bodyPr>
          <a:lstStyle/>
          <a:p>
            <a:pPr>
              <a:spcBef>
                <a:spcPct val="0"/>
              </a:spcBef>
            </a:pPr>
            <a:endParaRPr lang="en-US" sz="1400" b="1" dirty="0" smtClean="0">
              <a:latin typeface="Tahoma" panose="020B0604030504040204" pitchFamily="34" charset="0"/>
              <a:ea typeface="Tahoma" panose="020B0604030504040204" pitchFamily="34" charset="0"/>
              <a:cs typeface="Tahoma" panose="020B0604030504040204" pitchFamily="34" charset="0"/>
            </a:endParaRPr>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1</a:t>
            </a:fld>
            <a:endParaRPr lang="en-US" dirty="0">
              <a:solidFill>
                <a:srgbClr val="000000"/>
              </a:solidFill>
            </a:endParaRPr>
          </a:p>
        </p:txBody>
      </p:sp>
    </p:spTree>
    <p:extLst>
      <p:ext uri="{BB962C8B-B14F-4D97-AF65-F5344CB8AC3E}">
        <p14:creationId xmlns:p14="http://schemas.microsoft.com/office/powerpoint/2010/main" val="1189178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0834913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p:txBody>
          <a:bodyPr/>
          <a:lstStyle/>
          <a:p>
            <a:pPr>
              <a:defRPr/>
            </a:pPr>
            <a:endParaRPr lang="en-US" altLang="en-US" dirty="0"/>
          </a:p>
        </p:txBody>
      </p:sp>
      <p:sp>
        <p:nvSpPr>
          <p:cNvPr id="56324" name="Slide Number Placeholder 3"/>
          <p:cNvSpPr>
            <a:spLocks noGrp="1"/>
          </p:cNvSpPr>
          <p:nvPr>
            <p:ph type="sldNum" sz="quarter" idx="5"/>
          </p:nvPr>
        </p:nvSpPr>
        <p:spPr>
          <a:noFill/>
        </p:spPr>
        <p:txBody>
          <a:bodyPr/>
          <a:lstStyle>
            <a:lvl1pPr defTabSz="965628">
              <a:defRPr sz="2400" b="1">
                <a:solidFill>
                  <a:schemeClr val="tx1"/>
                </a:solidFill>
                <a:latin typeface="Arial" panose="020B0604020202020204" pitchFamily="34" charset="0"/>
                <a:ea typeface="ＭＳ Ｐゴシック" panose="020B0600070205080204" pitchFamily="34" charset="-128"/>
              </a:defRPr>
            </a:lvl1pPr>
            <a:lvl2pPr marL="742058" indent="-285407" defTabSz="965628">
              <a:defRPr sz="2400" b="1">
                <a:solidFill>
                  <a:schemeClr val="tx1"/>
                </a:solidFill>
                <a:latin typeface="Arial" panose="020B0604020202020204" pitchFamily="34" charset="0"/>
                <a:ea typeface="ＭＳ Ｐゴシック" panose="020B0600070205080204" pitchFamily="34" charset="-128"/>
              </a:defRPr>
            </a:lvl2pPr>
            <a:lvl3pPr marL="1141628" indent="-228326" defTabSz="965628">
              <a:defRPr sz="2400" b="1">
                <a:solidFill>
                  <a:schemeClr val="tx1"/>
                </a:solidFill>
                <a:latin typeface="Arial" panose="020B0604020202020204" pitchFamily="34" charset="0"/>
                <a:ea typeface="ＭＳ Ｐゴシック" panose="020B0600070205080204" pitchFamily="34" charset="-128"/>
              </a:defRPr>
            </a:lvl3pPr>
            <a:lvl4pPr marL="1598280" indent="-228326" defTabSz="965628">
              <a:defRPr sz="2400" b="1">
                <a:solidFill>
                  <a:schemeClr val="tx1"/>
                </a:solidFill>
                <a:latin typeface="Arial" panose="020B0604020202020204" pitchFamily="34" charset="0"/>
                <a:ea typeface="ＭＳ Ｐゴシック" panose="020B0600070205080204" pitchFamily="34" charset="-128"/>
              </a:defRPr>
            </a:lvl4pPr>
            <a:lvl5pPr marL="2054931" indent="-228326" defTabSz="965628">
              <a:defRPr sz="2400" b="1">
                <a:solidFill>
                  <a:schemeClr val="tx1"/>
                </a:solidFill>
                <a:latin typeface="Arial" panose="020B0604020202020204" pitchFamily="34" charset="0"/>
                <a:ea typeface="ＭＳ Ｐゴシック" panose="020B0600070205080204" pitchFamily="34" charset="-128"/>
              </a:defRPr>
            </a:lvl5pPr>
            <a:lvl6pPr marL="2511582"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68234"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4885"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1537"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745DC84-8BB1-49E7-8D48-FCD500DDB3C7}" type="slidenum">
              <a:rPr lang="en-US" altLang="en-US" sz="1200">
                <a:solidFill>
                  <a:srgbClr val="000000"/>
                </a:solidFill>
              </a:rPr>
              <a:pPr/>
              <a:t>103</a:t>
            </a:fld>
            <a:endParaRPr lang="en-US" altLang="en-US" sz="1200">
              <a:solidFill>
                <a:srgbClr val="000000"/>
              </a:solidFill>
            </a:endParaRPr>
          </a:p>
        </p:txBody>
      </p:sp>
    </p:spTree>
    <p:extLst>
      <p:ext uri="{BB962C8B-B14F-4D97-AF65-F5344CB8AC3E}">
        <p14:creationId xmlns:p14="http://schemas.microsoft.com/office/powerpoint/2010/main" val="18929945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p:txBody>
          <a:bodyPr/>
          <a:lstStyle/>
          <a:p>
            <a:pPr marL="171244" indent="-171244">
              <a:buFont typeface="Arial" panose="020B0604020202020204" pitchFamily="34" charset="0"/>
              <a:buChar char="•"/>
              <a:defRPr/>
            </a:pPr>
            <a:endParaRPr lang="en-US" altLang="en-US" dirty="0"/>
          </a:p>
        </p:txBody>
      </p:sp>
      <p:sp>
        <p:nvSpPr>
          <p:cNvPr id="57348" name="Slide Number Placeholder 3"/>
          <p:cNvSpPr>
            <a:spLocks noGrp="1"/>
          </p:cNvSpPr>
          <p:nvPr>
            <p:ph type="sldNum" sz="quarter" idx="5"/>
          </p:nvPr>
        </p:nvSpPr>
        <p:spPr>
          <a:noFill/>
        </p:spPr>
        <p:txBody>
          <a:bodyPr/>
          <a:lstStyle>
            <a:lvl1pPr defTabSz="965628">
              <a:defRPr sz="2400" b="1">
                <a:solidFill>
                  <a:schemeClr val="tx1"/>
                </a:solidFill>
                <a:latin typeface="Arial" panose="020B0604020202020204" pitchFamily="34" charset="0"/>
                <a:ea typeface="ＭＳ Ｐゴシック" panose="020B0600070205080204" pitchFamily="34" charset="-128"/>
              </a:defRPr>
            </a:lvl1pPr>
            <a:lvl2pPr marL="742058" indent="-285407" defTabSz="965628">
              <a:defRPr sz="2400" b="1">
                <a:solidFill>
                  <a:schemeClr val="tx1"/>
                </a:solidFill>
                <a:latin typeface="Arial" panose="020B0604020202020204" pitchFamily="34" charset="0"/>
                <a:ea typeface="ＭＳ Ｐゴシック" panose="020B0600070205080204" pitchFamily="34" charset="-128"/>
              </a:defRPr>
            </a:lvl2pPr>
            <a:lvl3pPr marL="1141628" indent="-228326" defTabSz="965628">
              <a:defRPr sz="2400" b="1">
                <a:solidFill>
                  <a:schemeClr val="tx1"/>
                </a:solidFill>
                <a:latin typeface="Arial" panose="020B0604020202020204" pitchFamily="34" charset="0"/>
                <a:ea typeface="ＭＳ Ｐゴシック" panose="020B0600070205080204" pitchFamily="34" charset="-128"/>
              </a:defRPr>
            </a:lvl3pPr>
            <a:lvl4pPr marL="1598280" indent="-228326" defTabSz="965628">
              <a:defRPr sz="2400" b="1">
                <a:solidFill>
                  <a:schemeClr val="tx1"/>
                </a:solidFill>
                <a:latin typeface="Arial" panose="020B0604020202020204" pitchFamily="34" charset="0"/>
                <a:ea typeface="ＭＳ Ｐゴシック" panose="020B0600070205080204" pitchFamily="34" charset="-128"/>
              </a:defRPr>
            </a:lvl4pPr>
            <a:lvl5pPr marL="2054931" indent="-228326" defTabSz="965628">
              <a:defRPr sz="2400" b="1">
                <a:solidFill>
                  <a:schemeClr val="tx1"/>
                </a:solidFill>
                <a:latin typeface="Arial" panose="020B0604020202020204" pitchFamily="34" charset="0"/>
                <a:ea typeface="ＭＳ Ｐゴシック" panose="020B0600070205080204" pitchFamily="34" charset="-128"/>
              </a:defRPr>
            </a:lvl5pPr>
            <a:lvl6pPr marL="2511582"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68234"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4885"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1537"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515AA3DB-5408-4112-8A60-D0F225C2E005}" type="slidenum">
              <a:rPr lang="en-US" altLang="en-US" sz="1200">
                <a:solidFill>
                  <a:srgbClr val="000000"/>
                </a:solidFill>
              </a:rPr>
              <a:pPr/>
              <a:t>104</a:t>
            </a:fld>
            <a:endParaRPr lang="en-US" altLang="en-US" sz="1200">
              <a:solidFill>
                <a:srgbClr val="000000"/>
              </a:solidFill>
            </a:endParaRPr>
          </a:p>
        </p:txBody>
      </p:sp>
    </p:spTree>
    <p:extLst>
      <p:ext uri="{BB962C8B-B14F-4D97-AF65-F5344CB8AC3E}">
        <p14:creationId xmlns:p14="http://schemas.microsoft.com/office/powerpoint/2010/main" val="241145808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p:txBody>
          <a:bodyPr/>
          <a:lstStyle/>
          <a:p>
            <a:pPr>
              <a:defRPr/>
            </a:pPr>
            <a:endParaRPr lang="en-US" altLang="en-US" dirty="0"/>
          </a:p>
        </p:txBody>
      </p:sp>
      <p:sp>
        <p:nvSpPr>
          <p:cNvPr id="58372" name="Slide Number Placeholder 3"/>
          <p:cNvSpPr>
            <a:spLocks noGrp="1"/>
          </p:cNvSpPr>
          <p:nvPr>
            <p:ph type="sldNum" sz="quarter" idx="5"/>
          </p:nvPr>
        </p:nvSpPr>
        <p:spPr>
          <a:noFill/>
        </p:spPr>
        <p:txBody>
          <a:bodyPr/>
          <a:lstStyle>
            <a:lvl1pPr defTabSz="965628">
              <a:defRPr sz="2400" b="1">
                <a:solidFill>
                  <a:schemeClr val="tx1"/>
                </a:solidFill>
                <a:latin typeface="Arial" panose="020B0604020202020204" pitchFamily="34" charset="0"/>
                <a:ea typeface="ＭＳ Ｐゴシック" panose="020B0600070205080204" pitchFamily="34" charset="-128"/>
              </a:defRPr>
            </a:lvl1pPr>
            <a:lvl2pPr marL="742058" indent="-285407" defTabSz="965628">
              <a:defRPr sz="2400" b="1">
                <a:solidFill>
                  <a:schemeClr val="tx1"/>
                </a:solidFill>
                <a:latin typeface="Arial" panose="020B0604020202020204" pitchFamily="34" charset="0"/>
                <a:ea typeface="ＭＳ Ｐゴシック" panose="020B0600070205080204" pitchFamily="34" charset="-128"/>
              </a:defRPr>
            </a:lvl2pPr>
            <a:lvl3pPr marL="1141628" indent="-228326" defTabSz="965628">
              <a:defRPr sz="2400" b="1">
                <a:solidFill>
                  <a:schemeClr val="tx1"/>
                </a:solidFill>
                <a:latin typeface="Arial" panose="020B0604020202020204" pitchFamily="34" charset="0"/>
                <a:ea typeface="ＭＳ Ｐゴシック" panose="020B0600070205080204" pitchFamily="34" charset="-128"/>
              </a:defRPr>
            </a:lvl3pPr>
            <a:lvl4pPr marL="1598280" indent="-228326" defTabSz="965628">
              <a:defRPr sz="2400" b="1">
                <a:solidFill>
                  <a:schemeClr val="tx1"/>
                </a:solidFill>
                <a:latin typeface="Arial" panose="020B0604020202020204" pitchFamily="34" charset="0"/>
                <a:ea typeface="ＭＳ Ｐゴシック" panose="020B0600070205080204" pitchFamily="34" charset="-128"/>
              </a:defRPr>
            </a:lvl4pPr>
            <a:lvl5pPr marL="2054931" indent="-228326" defTabSz="965628">
              <a:defRPr sz="2400" b="1">
                <a:solidFill>
                  <a:schemeClr val="tx1"/>
                </a:solidFill>
                <a:latin typeface="Arial" panose="020B0604020202020204" pitchFamily="34" charset="0"/>
                <a:ea typeface="ＭＳ Ｐゴシック" panose="020B0600070205080204" pitchFamily="34" charset="-128"/>
              </a:defRPr>
            </a:lvl5pPr>
            <a:lvl6pPr marL="2511582"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68234"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4885"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1537"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730FCBF-4282-406C-86A2-E54A1E4C4CEB}" type="slidenum">
              <a:rPr lang="en-US" altLang="en-US" sz="1200">
                <a:solidFill>
                  <a:srgbClr val="000000"/>
                </a:solidFill>
              </a:rPr>
              <a:pPr/>
              <a:t>105</a:t>
            </a:fld>
            <a:endParaRPr lang="en-US" altLang="en-US" sz="1200">
              <a:solidFill>
                <a:srgbClr val="000000"/>
              </a:solidFill>
            </a:endParaRPr>
          </a:p>
        </p:txBody>
      </p:sp>
    </p:spTree>
    <p:extLst>
      <p:ext uri="{BB962C8B-B14F-4D97-AF65-F5344CB8AC3E}">
        <p14:creationId xmlns:p14="http://schemas.microsoft.com/office/powerpoint/2010/main" val="11827756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p:txBody>
          <a:bodyPr/>
          <a:lstStyle/>
          <a:p>
            <a:pPr marL="180758" indent="-180758">
              <a:buFontTx/>
              <a:buChar char="•"/>
              <a:defRPr/>
            </a:pPr>
            <a:endParaRPr lang="en-US" altLang="en-US" dirty="0"/>
          </a:p>
        </p:txBody>
      </p:sp>
      <p:sp>
        <p:nvSpPr>
          <p:cNvPr id="59396" name="Slide Number Placeholder 3"/>
          <p:cNvSpPr>
            <a:spLocks noGrp="1"/>
          </p:cNvSpPr>
          <p:nvPr>
            <p:ph type="sldNum" sz="quarter" idx="5"/>
          </p:nvPr>
        </p:nvSpPr>
        <p:spPr>
          <a:noFill/>
        </p:spPr>
        <p:txBody>
          <a:bodyPr/>
          <a:lstStyle>
            <a:lvl1pPr defTabSz="965628">
              <a:defRPr sz="2400" b="1">
                <a:solidFill>
                  <a:schemeClr val="tx1"/>
                </a:solidFill>
                <a:latin typeface="Arial" panose="020B0604020202020204" pitchFamily="34" charset="0"/>
                <a:ea typeface="ＭＳ Ｐゴシック" panose="020B0600070205080204" pitchFamily="34" charset="-128"/>
              </a:defRPr>
            </a:lvl1pPr>
            <a:lvl2pPr marL="742058" indent="-285407" defTabSz="965628">
              <a:defRPr sz="2400" b="1">
                <a:solidFill>
                  <a:schemeClr val="tx1"/>
                </a:solidFill>
                <a:latin typeface="Arial" panose="020B0604020202020204" pitchFamily="34" charset="0"/>
                <a:ea typeface="ＭＳ Ｐゴシック" panose="020B0600070205080204" pitchFamily="34" charset="-128"/>
              </a:defRPr>
            </a:lvl2pPr>
            <a:lvl3pPr marL="1141628" indent="-228326" defTabSz="965628">
              <a:defRPr sz="2400" b="1">
                <a:solidFill>
                  <a:schemeClr val="tx1"/>
                </a:solidFill>
                <a:latin typeface="Arial" panose="020B0604020202020204" pitchFamily="34" charset="0"/>
                <a:ea typeface="ＭＳ Ｐゴシック" panose="020B0600070205080204" pitchFamily="34" charset="-128"/>
              </a:defRPr>
            </a:lvl3pPr>
            <a:lvl4pPr marL="1598280" indent="-228326" defTabSz="965628">
              <a:defRPr sz="2400" b="1">
                <a:solidFill>
                  <a:schemeClr val="tx1"/>
                </a:solidFill>
                <a:latin typeface="Arial" panose="020B0604020202020204" pitchFamily="34" charset="0"/>
                <a:ea typeface="ＭＳ Ｐゴシック" panose="020B0600070205080204" pitchFamily="34" charset="-128"/>
              </a:defRPr>
            </a:lvl4pPr>
            <a:lvl5pPr marL="2054931" indent="-228326" defTabSz="965628">
              <a:defRPr sz="2400" b="1">
                <a:solidFill>
                  <a:schemeClr val="tx1"/>
                </a:solidFill>
                <a:latin typeface="Arial" panose="020B0604020202020204" pitchFamily="34" charset="0"/>
                <a:ea typeface="ＭＳ Ｐゴシック" panose="020B0600070205080204" pitchFamily="34" charset="-128"/>
              </a:defRPr>
            </a:lvl5pPr>
            <a:lvl6pPr marL="2511582"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68234"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4885"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1537"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E3366510-09F4-479D-986A-4D5D11F1DF7C}" type="slidenum">
              <a:rPr lang="en-US" altLang="en-US" sz="1200">
                <a:solidFill>
                  <a:srgbClr val="000000"/>
                </a:solidFill>
              </a:rPr>
              <a:pPr/>
              <a:t>106</a:t>
            </a:fld>
            <a:endParaRPr lang="en-US" altLang="en-US" sz="1200">
              <a:solidFill>
                <a:srgbClr val="000000"/>
              </a:solidFill>
            </a:endParaRPr>
          </a:p>
        </p:txBody>
      </p:sp>
    </p:spTree>
    <p:extLst>
      <p:ext uri="{BB962C8B-B14F-4D97-AF65-F5344CB8AC3E}">
        <p14:creationId xmlns:p14="http://schemas.microsoft.com/office/powerpoint/2010/main" val="9010545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4140924" y="9110853"/>
            <a:ext cx="3164351" cy="4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7" tIns="48259" rIns="96517" bIns="48259"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0"/>
              </a:spcBef>
              <a:spcAft>
                <a:spcPct val="0"/>
              </a:spcAft>
            </a:pPr>
            <a:fld id="{AFAF4B98-D924-49F3-81DD-137A19FF9F83}" type="slidenum">
              <a:rPr lang="en-US" altLang="en-US" sz="1200">
                <a:solidFill>
                  <a:srgbClr val="000000"/>
                </a:solidFill>
              </a:rPr>
              <a:pPr algn="r" eaLnBrk="0" fontAlgn="base" hangingPunct="0">
                <a:spcBef>
                  <a:spcPct val="0"/>
                </a:spcBef>
                <a:spcAft>
                  <a:spcPct val="0"/>
                </a:spcAft>
              </a:pPr>
              <a:t>107</a:t>
            </a:fld>
            <a:endParaRPr lang="en-US" altLang="en-US" sz="1200">
              <a:solidFill>
                <a:srgbClr val="000000"/>
              </a:solidFill>
            </a:endParaRPr>
          </a:p>
        </p:txBody>
      </p:sp>
      <p:sp>
        <p:nvSpPr>
          <p:cNvPr id="60419"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37035302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4140924" y="9110853"/>
            <a:ext cx="3164351" cy="4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7" tIns="48259" rIns="96517" bIns="48259"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0"/>
              </a:spcBef>
              <a:spcAft>
                <a:spcPct val="0"/>
              </a:spcAft>
            </a:pPr>
            <a:fld id="{56808B0E-488D-4EE5-986D-481F534AAB92}" type="slidenum">
              <a:rPr lang="en-US" altLang="en-US" sz="1200">
                <a:solidFill>
                  <a:srgbClr val="000000"/>
                </a:solidFill>
              </a:rPr>
              <a:pPr algn="r" eaLnBrk="0" fontAlgn="base" hangingPunct="0">
                <a:spcBef>
                  <a:spcPct val="0"/>
                </a:spcBef>
                <a:spcAft>
                  <a:spcPct val="0"/>
                </a:spcAft>
              </a:pPr>
              <a:t>108</a:t>
            </a:fld>
            <a:endParaRPr lang="en-US" altLang="en-US" sz="1200">
              <a:solidFill>
                <a:srgbClr val="000000"/>
              </a:solidFill>
            </a:endParaRPr>
          </a:p>
        </p:txBody>
      </p:sp>
      <p:sp>
        <p:nvSpPr>
          <p:cNvPr id="61443"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a:lstStyle/>
          <a:p>
            <a:pPr marL="171244" indent="-171244">
              <a:buFontTx/>
              <a:buChar char="•"/>
              <a:defRPr/>
            </a:pPr>
            <a:endParaRPr lang="en-US" altLang="en-US" dirty="0"/>
          </a:p>
        </p:txBody>
      </p:sp>
    </p:spTree>
    <p:extLst>
      <p:ext uri="{BB962C8B-B14F-4D97-AF65-F5344CB8AC3E}">
        <p14:creationId xmlns:p14="http://schemas.microsoft.com/office/powerpoint/2010/main" val="39144214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4140924" y="9110853"/>
            <a:ext cx="3164351" cy="4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7" tIns="48259" rIns="96517" bIns="48259"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0"/>
              </a:spcBef>
              <a:spcAft>
                <a:spcPct val="0"/>
              </a:spcAft>
            </a:pPr>
            <a:fld id="{E127EA20-E2A6-40C5-823F-1CE2EEF797AA}" type="slidenum">
              <a:rPr lang="en-US" altLang="en-US" sz="1200">
                <a:solidFill>
                  <a:srgbClr val="000000"/>
                </a:solidFill>
              </a:rPr>
              <a:pPr algn="r" eaLnBrk="0" fontAlgn="base" hangingPunct="0">
                <a:spcBef>
                  <a:spcPct val="0"/>
                </a:spcBef>
                <a:spcAft>
                  <a:spcPct val="0"/>
                </a:spcAft>
              </a:pPr>
              <a:t>109</a:t>
            </a:fld>
            <a:endParaRPr lang="en-US" altLang="en-US" sz="1200">
              <a:solidFill>
                <a:srgbClr val="000000"/>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08622875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normAutofit/>
          </a:bodyPr>
          <a:lstStyle/>
          <a:p>
            <a:pPr>
              <a:spcBef>
                <a:spcPct val="0"/>
              </a:spcBef>
            </a:pPr>
            <a:endParaRPr lang="en-US" dirty="0"/>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110</a:t>
            </a:fld>
            <a:endParaRPr lang="en-US" dirty="0">
              <a:solidFill>
                <a:srgbClr val="000000"/>
              </a:solidFill>
            </a:endParaRPr>
          </a:p>
        </p:txBody>
      </p:sp>
    </p:spTree>
    <p:extLst>
      <p:ext uri="{BB962C8B-B14F-4D97-AF65-F5344CB8AC3E}">
        <p14:creationId xmlns:p14="http://schemas.microsoft.com/office/powerpoint/2010/main" val="50782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18787737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38675" cy="3479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BE952B-63EC-4786-9FD5-07DEE7ED1281}" type="slidenum">
              <a:rPr lang="en-US" smtClean="0">
                <a:solidFill>
                  <a:prstClr val="black"/>
                </a:solidFill>
              </a:rPr>
              <a:pPr>
                <a:defRPr/>
              </a:pPr>
              <a:t>112</a:t>
            </a:fld>
            <a:endParaRPr lang="en-US" dirty="0">
              <a:solidFill>
                <a:prstClr val="black"/>
              </a:solidFill>
            </a:endParaRPr>
          </a:p>
        </p:txBody>
      </p:sp>
    </p:spTree>
    <p:extLst>
      <p:ext uri="{BB962C8B-B14F-4D97-AF65-F5344CB8AC3E}">
        <p14:creationId xmlns:p14="http://schemas.microsoft.com/office/powerpoint/2010/main" val="1461910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381000"/>
            <a:ext cx="4641850" cy="3481388"/>
          </a:xfrm>
        </p:spPr>
      </p:sp>
      <p:sp>
        <p:nvSpPr>
          <p:cNvPr id="3" name="Notes Placeholder 2"/>
          <p:cNvSpPr>
            <a:spLocks noGrp="1"/>
          </p:cNvSpPr>
          <p:nvPr>
            <p:ph type="body" idx="1"/>
          </p:nvPr>
        </p:nvSpPr>
        <p:spPr>
          <a:xfrm>
            <a:off x="700089" y="3882223"/>
            <a:ext cx="5600710" cy="5252418"/>
          </a:xfrm>
        </p:spPr>
        <p:txBody>
          <a:bodyPr>
            <a:noAutofit/>
          </a:bodyPr>
          <a:lstStyle/>
          <a:p>
            <a:endParaRPr lang="en-US" dirty="0"/>
          </a:p>
        </p:txBody>
      </p:sp>
    </p:spTree>
    <p:extLst>
      <p:ext uri="{BB962C8B-B14F-4D97-AF65-F5344CB8AC3E}">
        <p14:creationId xmlns:p14="http://schemas.microsoft.com/office/powerpoint/2010/main" val="8629102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2647298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C2EB6C-5AFA-4749-883B-D9716F27D1D9}" type="slidenum">
              <a:rPr lang="en-US" smtClean="0">
                <a:solidFill>
                  <a:srgbClr val="000000"/>
                </a:solidFill>
              </a:rPr>
              <a:pPr fontAlgn="base">
                <a:spcBef>
                  <a:spcPct val="0"/>
                </a:spcBef>
                <a:spcAft>
                  <a:spcPct val="0"/>
                </a:spcAft>
                <a:defRPr/>
              </a:pPr>
              <a:t>114</a:t>
            </a:fld>
            <a:endParaRPr lang="en-US" dirty="0" smtClean="0">
              <a:solidFill>
                <a:srgbClr val="000000"/>
              </a:solidFill>
            </a:endParaRPr>
          </a:p>
        </p:txBody>
      </p:sp>
      <p:sp>
        <p:nvSpPr>
          <p:cNvPr id="266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6629" name="Slide Number Placeholder 3"/>
          <p:cNvSpPr txBox="1">
            <a:spLocks noGrp="1"/>
          </p:cNvSpPr>
          <p:nvPr/>
        </p:nvSpPr>
        <p:spPr bwMode="auto">
          <a:xfrm>
            <a:off x="3968122" y="8822223"/>
            <a:ext cx="3032768" cy="46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78" tIns="47640" rIns="95278" bIns="47640"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C3022CF3-1D8A-4D87-BAD9-54583893A211}" type="slidenum">
              <a:rPr lang="en-US" sz="1200">
                <a:solidFill>
                  <a:srgbClr val="000000"/>
                </a:solidFill>
                <a:latin typeface="Calibri"/>
              </a:rPr>
              <a:pPr algn="r" eaLnBrk="1" fontAlgn="base" hangingPunct="1">
                <a:spcBef>
                  <a:spcPct val="0"/>
                </a:spcBef>
                <a:spcAft>
                  <a:spcPct val="0"/>
                </a:spcAft>
              </a:pPr>
              <a:t>114</a:t>
            </a:fld>
            <a:endParaRPr lang="en-US" sz="1200" dirty="0">
              <a:solidFill>
                <a:srgbClr val="000000"/>
              </a:solidFill>
              <a:latin typeface="Calibri"/>
            </a:endParaRPr>
          </a:p>
        </p:txBody>
      </p:sp>
    </p:spTree>
    <p:extLst>
      <p:ext uri="{BB962C8B-B14F-4D97-AF65-F5344CB8AC3E}">
        <p14:creationId xmlns:p14="http://schemas.microsoft.com/office/powerpoint/2010/main" val="1997087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34" charset="0"/>
              <a:ea typeface="ＭＳ Ｐゴシック"/>
              <a:cs typeface="ＭＳ Ｐゴシック"/>
            </a:endParaRPr>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12</a:t>
            </a:fld>
            <a:endParaRPr lang="en-US" dirty="0">
              <a:solidFill>
                <a:srgbClr val="000000"/>
              </a:solidFill>
            </a:endParaRPr>
          </a:p>
        </p:txBody>
      </p:sp>
    </p:spTree>
    <p:extLst>
      <p:ext uri="{BB962C8B-B14F-4D97-AF65-F5344CB8AC3E}">
        <p14:creationId xmlns:p14="http://schemas.microsoft.com/office/powerpoint/2010/main" val="3515301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410076"/>
            <a:ext cx="5603876" cy="4189414"/>
          </a:xfrm>
        </p:spPr>
        <p:txBody>
          <a:bodyPr/>
          <a:lstStyle/>
          <a:p>
            <a:endParaRPr lang="en-US" b="1" u="sng"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621393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34034"/>
            <a:ext cx="6248400" cy="4728210"/>
          </a:xfrm>
        </p:spPr>
        <p:txBody>
          <a:bodyPr>
            <a:no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139018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4850" y="4410076"/>
            <a:ext cx="5603876" cy="4189414"/>
          </a:xfrm>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332480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33400" y="3962400"/>
            <a:ext cx="6019800" cy="5334000"/>
          </a:xfrm>
        </p:spPr>
        <p:txBody>
          <a:bodyPr>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100" dirty="0">
              <a:latin typeface="Tahoma" panose="020B0604030504040204" pitchFamily="34" charset="0"/>
              <a:ea typeface="Tahoma" panose="020B0604030504040204" pitchFamily="34" charset="0"/>
              <a:cs typeface="Tahoma" panose="020B0604030504040204" pitchFamily="34" charset="0"/>
            </a:endParaRPr>
          </a:p>
        </p:txBody>
      </p:sp>
      <p:sp>
        <p:nvSpPr>
          <p:cNvPr id="13" name="Slide Image Placeholder 12"/>
          <p:cNvSpPr>
            <a:spLocks noGrp="1" noRot="1" noChangeAspect="1"/>
          </p:cNvSpPr>
          <p:nvPr>
            <p:ph type="sldImg"/>
          </p:nvPr>
        </p:nvSpPr>
        <p:spPr>
          <a:xfrm>
            <a:off x="1143000" y="457200"/>
            <a:ext cx="4645025" cy="3482975"/>
          </a:xfrm>
        </p:spPr>
      </p:sp>
    </p:spTree>
    <p:extLst>
      <p:ext uri="{BB962C8B-B14F-4D97-AF65-F5344CB8AC3E}">
        <p14:creationId xmlns:p14="http://schemas.microsoft.com/office/powerpoint/2010/main" val="4057550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5D336CE-E7A5-4EA1-954C-5BD5E92615C2}" type="slidenum">
              <a:rPr lang="en-US" altLang="en-US">
                <a:solidFill>
                  <a:prstClr val="black"/>
                </a:solidFill>
              </a:rPr>
              <a:pPr/>
              <a:t>17</a:t>
            </a:fld>
            <a:endParaRPr lang="en-US" altLang="en-US" dirty="0">
              <a:solidFill>
                <a:prstClr val="black"/>
              </a:solidFill>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5" y="4343400"/>
            <a:ext cx="5999163" cy="4572000"/>
          </a:xfrm>
          <a:noFill/>
        </p:spPr>
        <p:txBody>
          <a:bodyPr lIns="91684" tIns="45846" rIns="91684" bIns="45846">
            <a:noAutofit/>
          </a:bodyP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2702841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baseline="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3141231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5D336CE-E7A5-4EA1-954C-5BD5E92615C2}" type="slidenum">
              <a:rPr lang="en-US" altLang="en-US">
                <a:solidFill>
                  <a:prstClr val="black"/>
                </a:solidFill>
              </a:rPr>
              <a:pPr/>
              <a:t>19</a:t>
            </a:fld>
            <a:endParaRPr lang="en-US" altLang="en-US" dirty="0">
              <a:solidFill>
                <a:prstClr val="black"/>
              </a:solidFill>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5" y="4343400"/>
            <a:ext cx="5999163" cy="4572000"/>
          </a:xfrm>
          <a:noFill/>
        </p:spPr>
        <p:txBody>
          <a:bodyPr lIns="91684" tIns="45846" rIns="91684" bIns="45846">
            <a:normAutofit/>
          </a:bodyPr>
          <a:lstStyle/>
          <a:p>
            <a:endParaRPr lang="en-US" altLang="en-US" dirty="0"/>
          </a:p>
        </p:txBody>
      </p:sp>
    </p:spTree>
    <p:extLst>
      <p:ext uri="{BB962C8B-B14F-4D97-AF65-F5344CB8AC3E}">
        <p14:creationId xmlns:p14="http://schemas.microsoft.com/office/powerpoint/2010/main" val="3016646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latin typeface="Arial" pitchFamily="34" charset="0"/>
              <a:ea typeface="ＭＳ Ｐゴシック"/>
              <a:cs typeface="ＭＳ Ｐゴシック"/>
            </a:endParaRPr>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2</a:t>
            </a:fld>
            <a:endParaRPr lang="en-US" dirty="0">
              <a:solidFill>
                <a:srgbClr val="000000"/>
              </a:solidFill>
            </a:endParaRPr>
          </a:p>
        </p:txBody>
      </p:sp>
    </p:spTree>
    <p:extLst>
      <p:ext uri="{BB962C8B-B14F-4D97-AF65-F5344CB8AC3E}">
        <p14:creationId xmlns:p14="http://schemas.microsoft.com/office/powerpoint/2010/main" val="369183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5D336CE-E7A5-4EA1-954C-5BD5E92615C2}" type="slidenum">
              <a:rPr lang="en-US" altLang="en-US">
                <a:solidFill>
                  <a:prstClr val="black"/>
                </a:solidFill>
              </a:rPr>
              <a:pPr/>
              <a:t>20</a:t>
            </a:fld>
            <a:endParaRPr lang="en-US" altLang="en-US" dirty="0">
              <a:solidFill>
                <a:prstClr val="black"/>
              </a:solidFill>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5" y="4343400"/>
            <a:ext cx="5999163" cy="4572000"/>
          </a:xfrm>
          <a:noFill/>
        </p:spPr>
        <p:txBody>
          <a:bodyPr lIns="91684" tIns="45846" rIns="91684" bIns="45846">
            <a:normAutofit/>
          </a:bodyP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216479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u="none"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991616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5D336CE-E7A5-4EA1-954C-5BD5E92615C2}" type="slidenum">
              <a:rPr lang="en-US" altLang="en-US">
                <a:solidFill>
                  <a:prstClr val="black"/>
                </a:solidFill>
              </a:rPr>
              <a:pPr/>
              <a:t>22</a:t>
            </a:fld>
            <a:endParaRPr lang="en-US" altLang="en-US" dirty="0">
              <a:solidFill>
                <a:prstClr val="black"/>
              </a:solidFill>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5" y="4343400"/>
            <a:ext cx="5999163" cy="4572000"/>
          </a:xfrm>
          <a:noFill/>
        </p:spPr>
        <p:txBody>
          <a:bodyPr lIns="91684" tIns="45846" rIns="91684" bIns="45846">
            <a:normAutofit/>
          </a:bodyPr>
          <a:lstStyle/>
          <a:p>
            <a:pPr marL="285750" indent="-285750">
              <a:spcBef>
                <a:spcPts val="600"/>
              </a:spcBef>
              <a:spcAft>
                <a:spcPts val="600"/>
              </a:spcAft>
              <a:buFont typeface="Arial" panose="020B0604020202020204" pitchFamily="34" charset="0"/>
              <a:buChar char="•"/>
            </a:pPr>
            <a:endParaRPr lang="en-US" altLang="en-US" baseline="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8009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5D336CE-E7A5-4EA1-954C-5BD5E92615C2}" type="slidenum">
              <a:rPr lang="en-US" altLang="en-US">
                <a:solidFill>
                  <a:prstClr val="black"/>
                </a:solidFill>
              </a:rPr>
              <a:pPr/>
              <a:t>23</a:t>
            </a:fld>
            <a:endParaRPr lang="en-US" altLang="en-US" dirty="0">
              <a:solidFill>
                <a:prstClr val="black"/>
              </a:solidFill>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5" y="4343400"/>
            <a:ext cx="5999163" cy="4572000"/>
          </a:xfrm>
          <a:noFill/>
        </p:spPr>
        <p:txBody>
          <a:bodyPr lIns="91684" tIns="45846" rIns="91684" bIns="45846"/>
          <a:lstStyle/>
          <a:p>
            <a:pPr marL="171450" indent="-171450">
              <a:spcAft>
                <a:spcPts val="600"/>
              </a:spcAft>
              <a:buFont typeface="Arial" panose="020B0604020202020204" pitchFamily="34" charset="0"/>
              <a:buChar char="•"/>
            </a:pPr>
            <a:endParaRPr lang="en-US"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4483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2" y="4415792"/>
            <a:ext cx="6629398" cy="4575810"/>
          </a:xfrm>
        </p:spPr>
        <p:txBody>
          <a:bodyPr>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aseline="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293460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04800" y="4038600"/>
            <a:ext cx="6477000" cy="4953000"/>
          </a:xfrm>
        </p:spPr>
        <p:txBody>
          <a:bodyPr>
            <a:noAutofit/>
          </a:bodyPr>
          <a:lstStyle/>
          <a:p>
            <a:pPr marL="171450" lvl="0" indent="-171450">
              <a:spcAft>
                <a:spcPts val="600"/>
              </a:spcAft>
              <a:buFont typeface="Arial" panose="020B0604020202020204" pitchFamily="34" charset="0"/>
              <a:buChar char="•"/>
            </a:pPr>
            <a:endParaRPr lang="en-US" sz="800" baseline="0" dirty="0" smtClean="0">
              <a:latin typeface="Tahoma" panose="020B0604030504040204" pitchFamily="34" charset="0"/>
              <a:ea typeface="Tahoma" panose="020B0604030504040204" pitchFamily="34" charset="0"/>
              <a:cs typeface="Tahoma" panose="020B0604030504040204" pitchFamily="34" charset="0"/>
            </a:endParaRPr>
          </a:p>
        </p:txBody>
      </p:sp>
      <p:sp>
        <p:nvSpPr>
          <p:cNvPr id="13" name="Slide Image Placeholder 12"/>
          <p:cNvSpPr>
            <a:spLocks noGrp="1" noRot="1" noChangeAspect="1"/>
          </p:cNvSpPr>
          <p:nvPr>
            <p:ph type="sldImg"/>
          </p:nvPr>
        </p:nvSpPr>
        <p:spPr>
          <a:xfrm>
            <a:off x="1219200" y="457200"/>
            <a:ext cx="4645025" cy="3482975"/>
          </a:xfrm>
        </p:spPr>
      </p:sp>
    </p:spTree>
    <p:extLst>
      <p:ext uri="{BB962C8B-B14F-4D97-AF65-F5344CB8AC3E}">
        <p14:creationId xmlns:p14="http://schemas.microsoft.com/office/powerpoint/2010/main" val="3494235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5D336CE-E7A5-4EA1-954C-5BD5E92615C2}" type="slidenum">
              <a:rPr lang="en-US" altLang="en-US">
                <a:solidFill>
                  <a:prstClr val="black"/>
                </a:solidFill>
              </a:rPr>
              <a:pPr/>
              <a:t>26</a:t>
            </a:fld>
            <a:endParaRPr lang="en-US" altLang="en-US" dirty="0">
              <a:solidFill>
                <a:prstClr val="black"/>
              </a:solidFill>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5" y="4343400"/>
            <a:ext cx="6162675" cy="4724400"/>
          </a:xfrm>
          <a:noFill/>
        </p:spPr>
        <p:txBody>
          <a:bodyPr lIns="91684" tIns="45846" rIns="91684" bIns="45846">
            <a:normAutofit/>
          </a:bodyPr>
          <a:lstStyle/>
          <a:p>
            <a:endParaRPr lang="en-US" altLang="en-US" baseline="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8445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415792"/>
            <a:ext cx="6324602" cy="457581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5220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miter lim="800000"/>
            <a:headEnd/>
            <a:tailEnd/>
          </a:ln>
        </p:spPr>
        <p:txBody>
          <a:bodyPr/>
          <a:lstStyle/>
          <a:p>
            <a:fld id="{C5D336CE-E7A5-4EA1-954C-5BD5E92615C2}" type="slidenum">
              <a:rPr lang="en-US" altLang="en-US">
                <a:solidFill>
                  <a:prstClr val="black"/>
                </a:solidFill>
              </a:rPr>
              <a:pPr/>
              <a:t>28</a:t>
            </a:fld>
            <a:endParaRPr lang="en-US" altLang="en-US" dirty="0">
              <a:solidFill>
                <a:prstClr val="black"/>
              </a:solidFill>
            </a:endParaRPr>
          </a:p>
        </p:txBody>
      </p:sp>
      <p:sp>
        <p:nvSpPr>
          <p:cNvPr id="39939" name="Rectangle 2"/>
          <p:cNvSpPr>
            <a:spLocks noGrp="1" noRot="1" noChangeAspect="1" noChangeArrowheads="1" noTextEdit="1"/>
          </p:cNvSpPr>
          <p:nvPr>
            <p:ph type="sldImg"/>
          </p:nvPr>
        </p:nvSpPr>
        <p:spPr>
          <a:xfrm>
            <a:off x="1133475" y="685800"/>
            <a:ext cx="4687888" cy="3516313"/>
          </a:xfrm>
          <a:ln/>
        </p:spPr>
      </p:sp>
      <p:sp>
        <p:nvSpPr>
          <p:cNvPr id="39940" name="Rectangle 3"/>
          <p:cNvSpPr>
            <a:spLocks noGrp="1" noChangeArrowheads="1"/>
          </p:cNvSpPr>
          <p:nvPr>
            <p:ph type="body" idx="1"/>
          </p:nvPr>
        </p:nvSpPr>
        <p:spPr>
          <a:xfrm>
            <a:off x="466725" y="4343400"/>
            <a:ext cx="6086475" cy="4800600"/>
          </a:xfrm>
          <a:noFill/>
        </p:spPr>
        <p:txBody>
          <a:bodyPr lIns="91684" tIns="45846" rIns="91684" bIns="45846">
            <a:normAutofit/>
          </a:bodyPr>
          <a:lstStyle/>
          <a:p>
            <a:endParaRPr lang="en-US" altLang="en-US" dirty="0"/>
          </a:p>
        </p:txBody>
      </p:sp>
    </p:spTree>
    <p:extLst>
      <p:ext uri="{BB962C8B-B14F-4D97-AF65-F5344CB8AC3E}">
        <p14:creationId xmlns:p14="http://schemas.microsoft.com/office/powerpoint/2010/main" val="3886516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2" y="4415792"/>
            <a:ext cx="6553200" cy="4575810"/>
          </a:xfrm>
        </p:spPr>
        <p:txBody>
          <a:bodyPr>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aseline="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88387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2319062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US" b="0" dirty="0" smtClean="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38675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381000"/>
            <a:ext cx="4645025" cy="3484563"/>
          </a:xfrm>
        </p:spPr>
      </p:sp>
      <p:sp>
        <p:nvSpPr>
          <p:cNvPr id="3" name="Notes Placeholder 2"/>
          <p:cNvSpPr>
            <a:spLocks noGrp="1"/>
          </p:cNvSpPr>
          <p:nvPr>
            <p:ph type="body" idx="1"/>
          </p:nvPr>
        </p:nvSpPr>
        <p:spPr>
          <a:xfrm>
            <a:off x="762000" y="3886200"/>
            <a:ext cx="5547360" cy="5257800"/>
          </a:xfrm>
        </p:spPr>
        <p:txBody>
          <a:bodyPr>
            <a:noAutofit/>
          </a:bodyPr>
          <a:lstStyle/>
          <a:p>
            <a:pPr>
              <a:spcBef>
                <a:spcPts val="600"/>
              </a:spcBef>
              <a:spcAft>
                <a:spcPts val="600"/>
              </a:spcAft>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3137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61859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406010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111396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671642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176792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670687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987927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33936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8500"/>
            <a:ext cx="4638675"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4</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2615092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568971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8086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08D2153-B205-40EE-8846-FC8DECE22970}" type="slidenum">
              <a:rPr lang="en-US" altLang="en-US" smtClean="0">
                <a:solidFill>
                  <a:prstClr val="black"/>
                </a:solidFill>
              </a:rPr>
              <a:pPr/>
              <a:t>45</a:t>
            </a:fld>
            <a:endParaRPr lang="en-US" altLang="en-US" smtClean="0">
              <a:solidFill>
                <a:prstClr val="black"/>
              </a:solidFill>
            </a:endParaRPr>
          </a:p>
        </p:txBody>
      </p:sp>
    </p:spTree>
    <p:extLst>
      <p:ext uri="{BB962C8B-B14F-4D97-AF65-F5344CB8AC3E}">
        <p14:creationId xmlns:p14="http://schemas.microsoft.com/office/powerpoint/2010/main" val="588282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49604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6241388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646082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3252061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726477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8500"/>
            <a:ext cx="4638675"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71244" indent="-171244">
              <a:buFont typeface="Arial" panose="020B0604020202020204" pitchFamily="34" charset="0"/>
              <a:buChar char="•"/>
            </a:pPr>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51</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11484679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8500"/>
            <a:ext cx="4638675"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52</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2223835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7687729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8500"/>
            <a:ext cx="4638675"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53</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1958590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8500"/>
            <a:ext cx="4638675"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54</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1725483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8500"/>
            <a:ext cx="4638675"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71244" indent="-171244">
              <a:buFont typeface="Arial" panose="020B0604020202020204" pitchFamily="34" charset="0"/>
              <a:buChar char="•"/>
            </a:pPr>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55</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4137698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8500"/>
            <a:ext cx="4638675"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56</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19816539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8500"/>
            <a:ext cx="4638675"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57</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22223130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10452576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244" indent="-171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40755792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4521387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479946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452786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435100" y="696913"/>
            <a:ext cx="4133850" cy="3100387"/>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5053"/>
            <a:endParaRPr lang="en-US" altLang="en-US"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4491" indent="-290189" eaLnBrk="0" hangingPunct="0">
              <a:spcBef>
                <a:spcPct val="30000"/>
              </a:spcBef>
              <a:defRPr sz="1200">
                <a:solidFill>
                  <a:schemeClr val="tx1"/>
                </a:solidFill>
                <a:latin typeface="Arial" charset="0"/>
              </a:defRPr>
            </a:lvl2pPr>
            <a:lvl3pPr marL="1160755" indent="-232151" eaLnBrk="0" hangingPunct="0">
              <a:spcBef>
                <a:spcPct val="30000"/>
              </a:spcBef>
              <a:defRPr sz="1200">
                <a:solidFill>
                  <a:schemeClr val="tx1"/>
                </a:solidFill>
                <a:latin typeface="Arial" charset="0"/>
              </a:defRPr>
            </a:lvl3pPr>
            <a:lvl4pPr marL="1625056" indent="-232151" eaLnBrk="0" hangingPunct="0">
              <a:spcBef>
                <a:spcPct val="30000"/>
              </a:spcBef>
              <a:defRPr sz="1200">
                <a:solidFill>
                  <a:schemeClr val="tx1"/>
                </a:solidFill>
                <a:latin typeface="Arial" charset="0"/>
              </a:defRPr>
            </a:lvl4pPr>
            <a:lvl5pPr marL="2089360" indent="-232151" eaLnBrk="0" hangingPunct="0">
              <a:spcBef>
                <a:spcPct val="30000"/>
              </a:spcBef>
              <a:defRPr sz="1200">
                <a:solidFill>
                  <a:schemeClr val="tx1"/>
                </a:solidFill>
                <a:latin typeface="Arial" charset="0"/>
              </a:defRPr>
            </a:lvl5pPr>
            <a:lvl6pPr marL="2553661" indent="-232151" eaLnBrk="0" fontAlgn="base" hangingPunct="0">
              <a:spcBef>
                <a:spcPct val="30000"/>
              </a:spcBef>
              <a:spcAft>
                <a:spcPct val="0"/>
              </a:spcAft>
              <a:defRPr sz="1200">
                <a:solidFill>
                  <a:schemeClr val="tx1"/>
                </a:solidFill>
                <a:latin typeface="Arial" charset="0"/>
              </a:defRPr>
            </a:lvl6pPr>
            <a:lvl7pPr marL="3017962" indent="-232151" eaLnBrk="0" fontAlgn="base" hangingPunct="0">
              <a:spcBef>
                <a:spcPct val="30000"/>
              </a:spcBef>
              <a:spcAft>
                <a:spcPct val="0"/>
              </a:spcAft>
              <a:defRPr sz="1200">
                <a:solidFill>
                  <a:schemeClr val="tx1"/>
                </a:solidFill>
                <a:latin typeface="Arial" charset="0"/>
              </a:defRPr>
            </a:lvl7pPr>
            <a:lvl8pPr marL="3482265" indent="-232151" eaLnBrk="0" fontAlgn="base" hangingPunct="0">
              <a:spcBef>
                <a:spcPct val="30000"/>
              </a:spcBef>
              <a:spcAft>
                <a:spcPct val="0"/>
              </a:spcAft>
              <a:defRPr sz="1200">
                <a:solidFill>
                  <a:schemeClr val="tx1"/>
                </a:solidFill>
                <a:latin typeface="Arial" charset="0"/>
              </a:defRPr>
            </a:lvl8pPr>
            <a:lvl9pPr marL="3946566" indent="-232151"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1F2BBFF-5B3A-4399-B93B-D4E8C5B072AF}" type="slidenum">
              <a:rPr lang="en-US" altLang="en-US" smtClean="0">
                <a:solidFill>
                  <a:prstClr val="black"/>
                </a:solidFill>
                <a:latin typeface="Calibri"/>
              </a:rPr>
              <a:pPr eaLnBrk="1" hangingPunct="1">
                <a:spcBef>
                  <a:spcPct val="0"/>
                </a:spcBef>
              </a:pPr>
              <a:t>6</a:t>
            </a:fld>
            <a:endParaRPr lang="en-US" altLang="en-US" dirty="0" smtClean="0">
              <a:solidFill>
                <a:prstClr val="black"/>
              </a:solidFill>
              <a:latin typeface="Calibri"/>
            </a:endParaRPr>
          </a:p>
        </p:txBody>
      </p:sp>
    </p:spTree>
    <p:extLst>
      <p:ext uri="{BB962C8B-B14F-4D97-AF65-F5344CB8AC3E}">
        <p14:creationId xmlns:p14="http://schemas.microsoft.com/office/powerpoint/2010/main" val="28743242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244" indent="-171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4096654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244" indent="-171244" defTabSz="913303">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21780644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8794423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9669111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8500"/>
            <a:ext cx="4638675"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67</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981167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68</a:t>
            </a:fld>
            <a:endParaRPr lang="en-US" dirty="0">
              <a:solidFill>
                <a:srgbClr val="000000"/>
              </a:solidFill>
            </a:endParaRPr>
          </a:p>
        </p:txBody>
      </p:sp>
    </p:spTree>
    <p:extLst>
      <p:ext uri="{BB962C8B-B14F-4D97-AF65-F5344CB8AC3E}">
        <p14:creationId xmlns:p14="http://schemas.microsoft.com/office/powerpoint/2010/main" val="8801458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69</a:t>
            </a:fld>
            <a:endParaRPr lang="en-US" dirty="0"/>
          </a:p>
        </p:txBody>
      </p:sp>
    </p:spTree>
    <p:extLst>
      <p:ext uri="{BB962C8B-B14F-4D97-AF65-F5344CB8AC3E}">
        <p14:creationId xmlns:p14="http://schemas.microsoft.com/office/powerpoint/2010/main" val="5862391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70</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21732923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71</a:t>
            </a:fld>
            <a:endParaRPr lang="en-US" dirty="0"/>
          </a:p>
        </p:txBody>
      </p:sp>
    </p:spTree>
    <p:extLst>
      <p:ext uri="{BB962C8B-B14F-4D97-AF65-F5344CB8AC3E}">
        <p14:creationId xmlns:p14="http://schemas.microsoft.com/office/powerpoint/2010/main" val="3260337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72</a:t>
            </a:fld>
            <a:endParaRPr lang="en-US" dirty="0"/>
          </a:p>
        </p:txBody>
      </p:sp>
    </p:spTree>
    <p:extLst>
      <p:ext uri="{BB962C8B-B14F-4D97-AF65-F5344CB8AC3E}">
        <p14:creationId xmlns:p14="http://schemas.microsoft.com/office/powerpoint/2010/main" val="777966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271833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73</a:t>
            </a:fld>
            <a:endParaRPr lang="en-US" dirty="0"/>
          </a:p>
        </p:txBody>
      </p:sp>
    </p:spTree>
    <p:extLst>
      <p:ext uri="{BB962C8B-B14F-4D97-AF65-F5344CB8AC3E}">
        <p14:creationId xmlns:p14="http://schemas.microsoft.com/office/powerpoint/2010/main" val="3177702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74</a:t>
            </a:fld>
            <a:endParaRPr lang="en-US" dirty="0"/>
          </a:p>
        </p:txBody>
      </p:sp>
    </p:spTree>
    <p:extLst>
      <p:ext uri="{BB962C8B-B14F-4D97-AF65-F5344CB8AC3E}">
        <p14:creationId xmlns:p14="http://schemas.microsoft.com/office/powerpoint/2010/main" val="26881315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13503405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615">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76</a:t>
            </a:fld>
            <a:endParaRPr lang="en-US" dirty="0"/>
          </a:p>
        </p:txBody>
      </p:sp>
    </p:spTree>
    <p:extLst>
      <p:ext uri="{BB962C8B-B14F-4D97-AF65-F5344CB8AC3E}">
        <p14:creationId xmlns:p14="http://schemas.microsoft.com/office/powerpoint/2010/main" val="39793464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77</a:t>
            </a:fld>
            <a:endParaRPr lang="en-US" dirty="0"/>
          </a:p>
        </p:txBody>
      </p:sp>
    </p:spTree>
    <p:extLst>
      <p:ext uri="{BB962C8B-B14F-4D97-AF65-F5344CB8AC3E}">
        <p14:creationId xmlns:p14="http://schemas.microsoft.com/office/powerpoint/2010/main" val="11163401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78</a:t>
            </a:fld>
            <a:endParaRPr lang="en-US" dirty="0"/>
          </a:p>
        </p:txBody>
      </p:sp>
    </p:spTree>
    <p:extLst>
      <p:ext uri="{BB962C8B-B14F-4D97-AF65-F5344CB8AC3E}">
        <p14:creationId xmlns:p14="http://schemas.microsoft.com/office/powerpoint/2010/main" val="8695056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79</a:t>
            </a:fld>
            <a:endParaRPr lang="en-US" dirty="0"/>
          </a:p>
        </p:txBody>
      </p:sp>
    </p:spTree>
    <p:extLst>
      <p:ext uri="{BB962C8B-B14F-4D97-AF65-F5344CB8AC3E}">
        <p14:creationId xmlns:p14="http://schemas.microsoft.com/office/powerpoint/2010/main" val="32668168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80</a:t>
            </a:fld>
            <a:endParaRPr lang="en-US" dirty="0">
              <a:solidFill>
                <a:srgbClr val="000000"/>
              </a:solidFill>
            </a:endParaRPr>
          </a:p>
        </p:txBody>
      </p:sp>
    </p:spTree>
    <p:extLst>
      <p:ext uri="{BB962C8B-B14F-4D97-AF65-F5344CB8AC3E}">
        <p14:creationId xmlns:p14="http://schemas.microsoft.com/office/powerpoint/2010/main" val="30653293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ceholder 2"/>
          <p:cNvSpPr>
            <a:spLocks noGrp="1" noRot="1" noChangeAspect="1" noChangeArrowheads="1" noTextEdit="1"/>
          </p:cNvSpPr>
          <p:nvPr>
            <p:ph type="sldImg"/>
          </p:nvPr>
        </p:nvSpPr>
        <p:spPr bwMode="auto">
          <a:noFill/>
          <a:ln>
            <a:solidFill>
              <a:srgbClr val="000000"/>
            </a:solidFill>
            <a:miter lim="800000"/>
            <a:headEnd/>
            <a:tailEnd/>
          </a:ln>
        </p:spPr>
      </p:sp>
      <p:sp>
        <p:nvSpPr>
          <p:cNvPr id="20483" name="Placeholder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20484" name="Footer Placehold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US" dirty="0" smtClean="0">
              <a:solidFill>
                <a:srgbClr val="000000"/>
              </a:solidFill>
            </a:endParaRPr>
          </a:p>
        </p:txBody>
      </p:sp>
      <p:sp>
        <p:nvSpPr>
          <p:cNvPr id="20485" name="Slide Number Placehold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BDBBA1-C8DF-419C-BDF2-7E15F2EF540B}" type="slidenum">
              <a:rPr lang="en-US">
                <a:solidFill>
                  <a:srgbClr val="000000"/>
                </a:solidFill>
              </a:rPr>
              <a:pPr/>
              <a:t>81</a:t>
            </a:fld>
            <a:endParaRPr lang="en-US" dirty="0">
              <a:solidFill>
                <a:srgbClr val="000000"/>
              </a:solidFill>
            </a:endParaRPr>
          </a:p>
        </p:txBody>
      </p:sp>
    </p:spTree>
    <p:extLst>
      <p:ext uri="{BB962C8B-B14F-4D97-AF65-F5344CB8AC3E}">
        <p14:creationId xmlns:p14="http://schemas.microsoft.com/office/powerpoint/2010/main" val="18066196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1100" y="698500"/>
            <a:ext cx="4638675"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13303">
              <a:defRPr/>
            </a:pPr>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82</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6/16/2016</a:t>
            </a:fld>
            <a:endParaRPr lang="en-US" dirty="0" smtClean="0">
              <a:solidFill>
                <a:prstClr val="black"/>
              </a:solidFill>
            </a:endParaRPr>
          </a:p>
        </p:txBody>
      </p:sp>
    </p:spTree>
    <p:extLst>
      <p:ext uri="{BB962C8B-B14F-4D97-AF65-F5344CB8AC3E}">
        <p14:creationId xmlns:p14="http://schemas.microsoft.com/office/powerpoint/2010/main" val="186352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381000"/>
            <a:ext cx="4641850" cy="3481388"/>
          </a:xfrm>
        </p:spPr>
      </p:sp>
      <p:sp>
        <p:nvSpPr>
          <p:cNvPr id="3" name="Notes Placeholder 2"/>
          <p:cNvSpPr>
            <a:spLocks noGrp="1"/>
          </p:cNvSpPr>
          <p:nvPr>
            <p:ph type="body" idx="1"/>
          </p:nvPr>
        </p:nvSpPr>
        <p:spPr>
          <a:xfrm>
            <a:off x="700089" y="3882223"/>
            <a:ext cx="5600710" cy="5252418"/>
          </a:xfrm>
        </p:spPr>
        <p:txBody>
          <a:bodyPr>
            <a:noAutofit/>
          </a:bodyPr>
          <a:lstStyle/>
          <a:p>
            <a:endParaRPr lang="en-US" dirty="0"/>
          </a:p>
        </p:txBody>
      </p:sp>
    </p:spTree>
    <p:extLst>
      <p:ext uri="{BB962C8B-B14F-4D97-AF65-F5344CB8AC3E}">
        <p14:creationId xmlns:p14="http://schemas.microsoft.com/office/powerpoint/2010/main" val="26919259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1518338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31012215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7548260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12320297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solidFill>
                  <a:prstClr val="black"/>
                </a:solidFill>
              </a:rPr>
              <a:pPr>
                <a:defRPr/>
              </a:pPr>
              <a:t>87</a:t>
            </a:fld>
            <a:endParaRPr lang="en-US">
              <a:solidFill>
                <a:prstClr val="black"/>
              </a:solidFill>
            </a:endParaRPr>
          </a:p>
        </p:txBody>
      </p:sp>
    </p:spTree>
    <p:extLst>
      <p:ext uri="{BB962C8B-B14F-4D97-AF65-F5344CB8AC3E}">
        <p14:creationId xmlns:p14="http://schemas.microsoft.com/office/powerpoint/2010/main" val="16976873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4142165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8693395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381000"/>
            <a:ext cx="4641850" cy="3481388"/>
          </a:xfrm>
        </p:spPr>
      </p:sp>
      <p:sp>
        <p:nvSpPr>
          <p:cNvPr id="3" name="Notes Placeholder 2"/>
          <p:cNvSpPr>
            <a:spLocks noGrp="1"/>
          </p:cNvSpPr>
          <p:nvPr>
            <p:ph type="body" idx="1"/>
          </p:nvPr>
        </p:nvSpPr>
        <p:spPr>
          <a:xfrm>
            <a:off x="700089" y="3882223"/>
            <a:ext cx="5600710" cy="5252418"/>
          </a:xfrm>
        </p:spPr>
        <p:txBody>
          <a:bodyPr>
            <a:noAutofit/>
          </a:bodyPr>
          <a:lstStyle/>
          <a:p>
            <a:endParaRPr lang="en-US" dirty="0"/>
          </a:p>
        </p:txBody>
      </p:sp>
    </p:spTree>
    <p:extLst>
      <p:ext uri="{BB962C8B-B14F-4D97-AF65-F5344CB8AC3E}">
        <p14:creationId xmlns:p14="http://schemas.microsoft.com/office/powerpoint/2010/main" val="9155439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6319021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65628">
              <a:defRPr sz="2400" b="1">
                <a:solidFill>
                  <a:schemeClr val="tx1"/>
                </a:solidFill>
                <a:latin typeface="Arial" panose="020B0604020202020204" pitchFamily="34" charset="0"/>
                <a:ea typeface="ＭＳ Ｐゴシック" panose="020B0600070205080204" pitchFamily="34" charset="-128"/>
              </a:defRPr>
            </a:lvl1pPr>
            <a:lvl2pPr marL="742058" indent="-285407" defTabSz="965628">
              <a:defRPr sz="2400" b="1">
                <a:solidFill>
                  <a:schemeClr val="tx1"/>
                </a:solidFill>
                <a:latin typeface="Arial" panose="020B0604020202020204" pitchFamily="34" charset="0"/>
                <a:ea typeface="ＭＳ Ｐゴシック" panose="020B0600070205080204" pitchFamily="34" charset="-128"/>
              </a:defRPr>
            </a:lvl2pPr>
            <a:lvl3pPr marL="1141628" indent="-228326" defTabSz="965628">
              <a:defRPr sz="2400" b="1">
                <a:solidFill>
                  <a:schemeClr val="tx1"/>
                </a:solidFill>
                <a:latin typeface="Arial" panose="020B0604020202020204" pitchFamily="34" charset="0"/>
                <a:ea typeface="ＭＳ Ｐゴシック" panose="020B0600070205080204" pitchFamily="34" charset="-128"/>
              </a:defRPr>
            </a:lvl3pPr>
            <a:lvl4pPr marL="1598280" indent="-228326" defTabSz="965628">
              <a:defRPr sz="2400" b="1">
                <a:solidFill>
                  <a:schemeClr val="tx1"/>
                </a:solidFill>
                <a:latin typeface="Arial" panose="020B0604020202020204" pitchFamily="34" charset="0"/>
                <a:ea typeface="ＭＳ Ｐゴシック" panose="020B0600070205080204" pitchFamily="34" charset="-128"/>
              </a:defRPr>
            </a:lvl4pPr>
            <a:lvl5pPr marL="2054931" indent="-228326" defTabSz="965628">
              <a:defRPr sz="2400" b="1">
                <a:solidFill>
                  <a:schemeClr val="tx1"/>
                </a:solidFill>
                <a:latin typeface="Arial" panose="020B0604020202020204" pitchFamily="34" charset="0"/>
                <a:ea typeface="ＭＳ Ｐゴシック" panose="020B0600070205080204" pitchFamily="34" charset="-128"/>
              </a:defRPr>
            </a:lvl5pPr>
            <a:lvl6pPr marL="2511582"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68234"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4885"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1537"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1650FDD-4878-4761-A04B-F0CC93792630}" type="slidenum">
              <a:rPr lang="en-US" altLang="en-US" sz="1200">
                <a:solidFill>
                  <a:srgbClr val="000000"/>
                </a:solidFill>
              </a:rPr>
              <a:pPr/>
              <a:t>92</a:t>
            </a:fld>
            <a:endParaRPr lang="en-US" altLang="en-US" sz="1200">
              <a:solidFill>
                <a:srgbClr val="000000"/>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149982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9825" y="381000"/>
            <a:ext cx="4641850" cy="3481388"/>
          </a:xfrm>
        </p:spPr>
      </p:sp>
      <p:sp>
        <p:nvSpPr>
          <p:cNvPr id="3" name="Notes Placeholder 2"/>
          <p:cNvSpPr>
            <a:spLocks noGrp="1"/>
          </p:cNvSpPr>
          <p:nvPr>
            <p:ph type="body" idx="1"/>
          </p:nvPr>
        </p:nvSpPr>
        <p:spPr>
          <a:xfrm>
            <a:off x="700089" y="3882223"/>
            <a:ext cx="5600710" cy="5252418"/>
          </a:xfrm>
        </p:spPr>
        <p:txBody>
          <a:bodyPr>
            <a:noAutofit/>
          </a:bodyPr>
          <a:lstStyle/>
          <a:p>
            <a:endParaRPr lang="en-US" dirty="0"/>
          </a:p>
        </p:txBody>
      </p:sp>
    </p:spTree>
    <p:extLst>
      <p:ext uri="{BB962C8B-B14F-4D97-AF65-F5344CB8AC3E}">
        <p14:creationId xmlns:p14="http://schemas.microsoft.com/office/powerpoint/2010/main" val="33757145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4140924" y="9110853"/>
            <a:ext cx="3164351" cy="4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7" tIns="48259" rIns="96517" bIns="48259"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0"/>
              </a:spcBef>
              <a:spcAft>
                <a:spcPct val="0"/>
              </a:spcAft>
            </a:pPr>
            <a:fld id="{426974CB-66CF-4B15-B420-40AB42603B5F}" type="slidenum">
              <a:rPr lang="en-US" altLang="en-US" sz="1200">
                <a:solidFill>
                  <a:srgbClr val="000000"/>
                </a:solidFill>
              </a:rPr>
              <a:pPr algn="r" eaLnBrk="0" fontAlgn="base" hangingPunct="0">
                <a:spcBef>
                  <a:spcPct val="0"/>
                </a:spcBef>
                <a:spcAft>
                  <a:spcPct val="0"/>
                </a:spcAft>
              </a:pPr>
              <a:t>93</a:t>
            </a:fld>
            <a:endParaRPr lang="en-US" altLang="en-US" sz="1200">
              <a:solidFill>
                <a:srgbClr val="000000"/>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760967" y="4556220"/>
            <a:ext cx="5723099" cy="4426177"/>
          </a:xfrm>
        </p:spPr>
        <p:txBody>
          <a:bodyPr/>
          <a:lstStyle/>
          <a:p>
            <a:pPr marL="1586" lvl="1">
              <a:lnSpc>
                <a:spcPct val="90000"/>
              </a:lnSpc>
              <a:spcAft>
                <a:spcPct val="30000"/>
              </a:spcAft>
              <a:buClr>
                <a:srgbClr val="006699"/>
              </a:buClr>
              <a:defRPr/>
            </a:pPr>
            <a:endParaRPr lang="en-US" altLang="en-US" dirty="0"/>
          </a:p>
        </p:txBody>
      </p:sp>
    </p:spTree>
    <p:extLst>
      <p:ext uri="{BB962C8B-B14F-4D97-AF65-F5344CB8AC3E}">
        <p14:creationId xmlns:p14="http://schemas.microsoft.com/office/powerpoint/2010/main" val="35580480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0924" y="9110853"/>
            <a:ext cx="3164351" cy="4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7" tIns="48259" rIns="96517" bIns="48259"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0"/>
              </a:spcBef>
              <a:spcAft>
                <a:spcPct val="0"/>
              </a:spcAft>
            </a:pPr>
            <a:fld id="{19355D46-92A7-4CDA-8047-25756F62A504}" type="slidenum">
              <a:rPr lang="en-US" altLang="en-US" sz="1200">
                <a:solidFill>
                  <a:srgbClr val="000000"/>
                </a:solidFill>
              </a:rPr>
              <a:pPr algn="r" eaLnBrk="0" fontAlgn="base" hangingPunct="0">
                <a:spcBef>
                  <a:spcPct val="0"/>
                </a:spcBef>
                <a:spcAft>
                  <a:spcPct val="0"/>
                </a:spcAft>
              </a:pPr>
              <a:t>94</a:t>
            </a:fld>
            <a:endParaRPr lang="en-US" altLang="en-US" sz="1200">
              <a:solidFill>
                <a:srgbClr val="000000"/>
              </a:solidFill>
            </a:endParaRPr>
          </a:p>
        </p:txBody>
      </p:sp>
      <p:sp>
        <p:nvSpPr>
          <p:cNvPr id="47107"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23847330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64042">
              <a:defRPr sz="2400" b="1">
                <a:solidFill>
                  <a:schemeClr val="tx1"/>
                </a:solidFill>
                <a:latin typeface="Arial" panose="020B0604020202020204" pitchFamily="34" charset="0"/>
                <a:ea typeface="ＭＳ Ｐゴシック" panose="020B0600070205080204" pitchFamily="34" charset="-128"/>
              </a:defRPr>
            </a:lvl1pPr>
            <a:lvl2pPr marL="742058" indent="-285407" defTabSz="964042">
              <a:defRPr sz="2400" b="1">
                <a:solidFill>
                  <a:schemeClr val="tx1"/>
                </a:solidFill>
                <a:latin typeface="Arial" panose="020B0604020202020204" pitchFamily="34" charset="0"/>
                <a:ea typeface="ＭＳ Ｐゴシック" panose="020B0600070205080204" pitchFamily="34" charset="-128"/>
              </a:defRPr>
            </a:lvl2pPr>
            <a:lvl3pPr marL="1141628" indent="-228326" defTabSz="964042">
              <a:defRPr sz="2400" b="1">
                <a:solidFill>
                  <a:schemeClr val="tx1"/>
                </a:solidFill>
                <a:latin typeface="Arial" panose="020B0604020202020204" pitchFamily="34" charset="0"/>
                <a:ea typeface="ＭＳ Ｐゴシック" panose="020B0600070205080204" pitchFamily="34" charset="-128"/>
              </a:defRPr>
            </a:lvl3pPr>
            <a:lvl4pPr marL="1598280" indent="-228326" defTabSz="964042">
              <a:defRPr sz="2400" b="1">
                <a:solidFill>
                  <a:schemeClr val="tx1"/>
                </a:solidFill>
                <a:latin typeface="Arial" panose="020B0604020202020204" pitchFamily="34" charset="0"/>
                <a:ea typeface="ＭＳ Ｐゴシック" panose="020B0600070205080204" pitchFamily="34" charset="-128"/>
              </a:defRPr>
            </a:lvl4pPr>
            <a:lvl5pPr marL="2054931" indent="-228326" defTabSz="964042">
              <a:defRPr sz="2400" b="1">
                <a:solidFill>
                  <a:schemeClr val="tx1"/>
                </a:solidFill>
                <a:latin typeface="Arial" panose="020B0604020202020204" pitchFamily="34" charset="0"/>
                <a:ea typeface="ＭＳ Ｐゴシック" panose="020B0600070205080204" pitchFamily="34" charset="-128"/>
              </a:defRPr>
            </a:lvl5pPr>
            <a:lvl6pPr marL="2511582"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68234"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4885"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1537"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EC915FFD-8273-4DD2-8AF7-C5F928D6F784}" type="slidenum">
              <a:rPr lang="en-US" altLang="en-US" sz="1300">
                <a:solidFill>
                  <a:srgbClr val="000000"/>
                </a:solidFill>
              </a:rPr>
              <a:pPr/>
              <a:t>95</a:t>
            </a:fld>
            <a:endParaRPr lang="en-US" altLang="en-US" sz="1300">
              <a:solidFill>
                <a:srgbClr val="000000"/>
              </a:solidFill>
            </a:endParaRPr>
          </a:p>
        </p:txBody>
      </p:sp>
      <p:sp>
        <p:nvSpPr>
          <p:cNvPr id="48131"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456580" y="4556220"/>
            <a:ext cx="6392115" cy="4316752"/>
          </a:xfrm>
        </p:spPr>
        <p:txBody>
          <a:bodyPr/>
          <a:lstStyle/>
          <a:p>
            <a:pPr eaLnBrk="1" hangingPunct="1">
              <a:defRPr/>
            </a:pPr>
            <a:endParaRPr lang="en-US" altLang="en-US" dirty="0"/>
          </a:p>
        </p:txBody>
      </p:sp>
    </p:spTree>
    <p:extLst>
      <p:ext uri="{BB962C8B-B14F-4D97-AF65-F5344CB8AC3E}">
        <p14:creationId xmlns:p14="http://schemas.microsoft.com/office/powerpoint/2010/main" val="39124208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defTabSz="964042">
              <a:defRPr sz="2400" b="1">
                <a:solidFill>
                  <a:schemeClr val="tx1"/>
                </a:solidFill>
                <a:latin typeface="Arial" panose="020B0604020202020204" pitchFamily="34" charset="0"/>
                <a:ea typeface="ＭＳ Ｐゴシック" panose="020B0600070205080204" pitchFamily="34" charset="-128"/>
              </a:defRPr>
            </a:lvl1pPr>
            <a:lvl2pPr marL="742058" indent="-285407" defTabSz="964042">
              <a:defRPr sz="2400" b="1">
                <a:solidFill>
                  <a:schemeClr val="tx1"/>
                </a:solidFill>
                <a:latin typeface="Arial" panose="020B0604020202020204" pitchFamily="34" charset="0"/>
                <a:ea typeface="ＭＳ Ｐゴシック" panose="020B0600070205080204" pitchFamily="34" charset="-128"/>
              </a:defRPr>
            </a:lvl2pPr>
            <a:lvl3pPr marL="1141628" indent="-228326" defTabSz="964042">
              <a:defRPr sz="2400" b="1">
                <a:solidFill>
                  <a:schemeClr val="tx1"/>
                </a:solidFill>
                <a:latin typeface="Arial" panose="020B0604020202020204" pitchFamily="34" charset="0"/>
                <a:ea typeface="ＭＳ Ｐゴシック" panose="020B0600070205080204" pitchFamily="34" charset="-128"/>
              </a:defRPr>
            </a:lvl3pPr>
            <a:lvl4pPr marL="1598280" indent="-228326" defTabSz="964042">
              <a:defRPr sz="2400" b="1">
                <a:solidFill>
                  <a:schemeClr val="tx1"/>
                </a:solidFill>
                <a:latin typeface="Arial" panose="020B0604020202020204" pitchFamily="34" charset="0"/>
                <a:ea typeface="ＭＳ Ｐゴシック" panose="020B0600070205080204" pitchFamily="34" charset="-128"/>
              </a:defRPr>
            </a:lvl4pPr>
            <a:lvl5pPr marL="2054931" indent="-228326" defTabSz="964042">
              <a:defRPr sz="2400" b="1">
                <a:solidFill>
                  <a:schemeClr val="tx1"/>
                </a:solidFill>
                <a:latin typeface="Arial" panose="020B0604020202020204" pitchFamily="34" charset="0"/>
                <a:ea typeface="ＭＳ Ｐゴシック" panose="020B0600070205080204" pitchFamily="34" charset="-128"/>
              </a:defRPr>
            </a:lvl5pPr>
            <a:lvl6pPr marL="2511582"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68234"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4885"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1537"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3A01909-A66A-4F21-8C5E-403D2E6B4088}" type="slidenum">
              <a:rPr lang="en-US" altLang="en-US" sz="1300">
                <a:solidFill>
                  <a:srgbClr val="000000"/>
                </a:solidFill>
              </a:rPr>
              <a:pPr/>
              <a:t>96</a:t>
            </a:fld>
            <a:endParaRPr lang="en-US" altLang="en-US" sz="1300">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837063" y="4556220"/>
            <a:ext cx="5555052" cy="4316752"/>
          </a:xfrm>
          <a:noFill/>
        </p:spPr>
        <p:txBody>
          <a:bodyPr/>
          <a:lstStyle/>
          <a:p>
            <a:pPr marL="171244" indent="-171244">
              <a:buFontTx/>
              <a:buChar char="•"/>
            </a:pPr>
            <a:endParaRPr lang="en-US" altLang="en-US" dirty="0"/>
          </a:p>
        </p:txBody>
      </p:sp>
    </p:spTree>
    <p:extLst>
      <p:ext uri="{BB962C8B-B14F-4D97-AF65-F5344CB8AC3E}">
        <p14:creationId xmlns:p14="http://schemas.microsoft.com/office/powerpoint/2010/main" val="24543622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140924" y="9110853"/>
            <a:ext cx="3164351" cy="4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7" tIns="48259" rIns="96517" bIns="48259"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0"/>
              </a:spcBef>
              <a:spcAft>
                <a:spcPct val="0"/>
              </a:spcAft>
            </a:pPr>
            <a:fld id="{8AD46AE3-F682-458E-B1A7-5121A3F5974B}" type="slidenum">
              <a:rPr lang="en-US" altLang="en-US" sz="1200">
                <a:solidFill>
                  <a:srgbClr val="000000"/>
                </a:solidFill>
              </a:rPr>
              <a:pPr algn="r" eaLnBrk="0" fontAlgn="base" hangingPunct="0">
                <a:spcBef>
                  <a:spcPct val="0"/>
                </a:spcBef>
                <a:spcAft>
                  <a:spcPct val="0"/>
                </a:spcAft>
              </a:pPr>
              <a:t>97</a:t>
            </a:fld>
            <a:endParaRPr lang="en-US" altLang="en-US" sz="1200">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marL="171244" indent="-171244"/>
            <a:endParaRPr lang="en-US" altLang="en-US" dirty="0"/>
          </a:p>
        </p:txBody>
      </p:sp>
    </p:spTree>
    <p:extLst>
      <p:ext uri="{BB962C8B-B14F-4D97-AF65-F5344CB8AC3E}">
        <p14:creationId xmlns:p14="http://schemas.microsoft.com/office/powerpoint/2010/main" val="13939468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0924" y="9110853"/>
            <a:ext cx="3164351" cy="4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7" tIns="48259" rIns="96517" bIns="48259"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0"/>
              </a:spcBef>
              <a:spcAft>
                <a:spcPct val="0"/>
              </a:spcAft>
            </a:pPr>
            <a:fld id="{8E5F12A2-C26B-48A2-901D-1B02A38F3204}" type="slidenum">
              <a:rPr lang="en-US" altLang="en-US" sz="1200">
                <a:solidFill>
                  <a:srgbClr val="000000"/>
                </a:solidFill>
              </a:rPr>
              <a:pPr algn="r" eaLnBrk="0" fontAlgn="base" hangingPunct="0">
                <a:spcBef>
                  <a:spcPct val="0"/>
                </a:spcBef>
                <a:spcAft>
                  <a:spcPct val="0"/>
                </a:spcAft>
              </a:pPr>
              <a:t>98</a:t>
            </a:fld>
            <a:endParaRPr lang="en-US" altLang="en-US" sz="1200">
              <a:solidFill>
                <a:srgbClr val="000000"/>
              </a:solidFill>
            </a:endParaRPr>
          </a:p>
        </p:txBody>
      </p:sp>
      <p:sp>
        <p:nvSpPr>
          <p:cNvPr id="51203"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7330781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xfrm>
            <a:off x="380483" y="4491199"/>
            <a:ext cx="6620405" cy="4730666"/>
          </a:xfrm>
        </p:spPr>
        <p:txBody>
          <a:bodyPr/>
          <a:lstStyle/>
          <a:p>
            <a:pPr>
              <a:defRPr/>
            </a:pPr>
            <a:endParaRPr lang="en-US" altLang="en-US" dirty="0"/>
          </a:p>
        </p:txBody>
      </p:sp>
      <p:sp>
        <p:nvSpPr>
          <p:cNvPr id="52228" name="Slide Number Placeholder 3"/>
          <p:cNvSpPr>
            <a:spLocks noGrp="1"/>
          </p:cNvSpPr>
          <p:nvPr>
            <p:ph type="sldNum" sz="quarter" idx="5"/>
          </p:nvPr>
        </p:nvSpPr>
        <p:spPr>
          <a:noFill/>
        </p:spPr>
        <p:txBody>
          <a:bodyPr/>
          <a:lstStyle>
            <a:lvl1pPr defTabSz="964042">
              <a:defRPr sz="2400" b="1">
                <a:solidFill>
                  <a:schemeClr val="tx1"/>
                </a:solidFill>
                <a:latin typeface="Arial" panose="020B0604020202020204" pitchFamily="34" charset="0"/>
                <a:ea typeface="ＭＳ Ｐゴシック" panose="020B0600070205080204" pitchFamily="34" charset="-128"/>
              </a:defRPr>
            </a:lvl1pPr>
            <a:lvl2pPr marL="742058" indent="-285407" defTabSz="964042">
              <a:defRPr sz="2400" b="1">
                <a:solidFill>
                  <a:schemeClr val="tx1"/>
                </a:solidFill>
                <a:latin typeface="Arial" panose="020B0604020202020204" pitchFamily="34" charset="0"/>
                <a:ea typeface="ＭＳ Ｐゴシック" panose="020B0600070205080204" pitchFamily="34" charset="-128"/>
              </a:defRPr>
            </a:lvl2pPr>
            <a:lvl3pPr marL="1141628" indent="-228326" defTabSz="964042">
              <a:defRPr sz="2400" b="1">
                <a:solidFill>
                  <a:schemeClr val="tx1"/>
                </a:solidFill>
                <a:latin typeface="Arial" panose="020B0604020202020204" pitchFamily="34" charset="0"/>
                <a:ea typeface="ＭＳ Ｐゴシック" panose="020B0600070205080204" pitchFamily="34" charset="-128"/>
              </a:defRPr>
            </a:lvl3pPr>
            <a:lvl4pPr marL="1598280" indent="-228326" defTabSz="964042">
              <a:defRPr sz="2400" b="1">
                <a:solidFill>
                  <a:schemeClr val="tx1"/>
                </a:solidFill>
                <a:latin typeface="Arial" panose="020B0604020202020204" pitchFamily="34" charset="0"/>
                <a:ea typeface="ＭＳ Ｐゴシック" panose="020B0600070205080204" pitchFamily="34" charset="-128"/>
              </a:defRPr>
            </a:lvl4pPr>
            <a:lvl5pPr marL="2054931" indent="-228326" defTabSz="964042">
              <a:defRPr sz="2400" b="1">
                <a:solidFill>
                  <a:schemeClr val="tx1"/>
                </a:solidFill>
                <a:latin typeface="Arial" panose="020B0604020202020204" pitchFamily="34" charset="0"/>
                <a:ea typeface="ＭＳ Ｐゴシック" panose="020B0600070205080204" pitchFamily="34" charset="-128"/>
              </a:defRPr>
            </a:lvl5pPr>
            <a:lvl6pPr marL="2511582"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68234"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4885"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1537" indent="-228326" defTabSz="964042"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F726F3DB-B2D0-4EE2-948C-CFBFFFAE2D1A}" type="slidenum">
              <a:rPr lang="en-US" altLang="en-US" sz="1300">
                <a:solidFill>
                  <a:srgbClr val="000000"/>
                </a:solidFill>
              </a:rPr>
              <a:pPr/>
              <a:t>99</a:t>
            </a:fld>
            <a:endParaRPr lang="en-US" altLang="en-US" sz="1300">
              <a:solidFill>
                <a:srgbClr val="000000"/>
              </a:solidFill>
            </a:endParaRPr>
          </a:p>
        </p:txBody>
      </p:sp>
    </p:spTree>
    <p:extLst>
      <p:ext uri="{BB962C8B-B14F-4D97-AF65-F5344CB8AC3E}">
        <p14:creationId xmlns:p14="http://schemas.microsoft.com/office/powerpoint/2010/main" val="35689619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140924" y="9110853"/>
            <a:ext cx="3164351" cy="4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06" tIns="48254" rIns="96506" bIns="48254"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0"/>
              </a:spcBef>
              <a:spcAft>
                <a:spcPct val="0"/>
              </a:spcAft>
            </a:pPr>
            <a:fld id="{D687481C-9771-489B-BB27-47A35867D3F2}" type="slidenum">
              <a:rPr lang="en-US" altLang="en-US" sz="1300">
                <a:solidFill>
                  <a:srgbClr val="000000"/>
                </a:solidFill>
              </a:rPr>
              <a:pPr algn="r" eaLnBrk="0" fontAlgn="base" hangingPunct="0">
                <a:spcBef>
                  <a:spcPct val="0"/>
                </a:spcBef>
                <a:spcAft>
                  <a:spcPct val="0"/>
                </a:spcAft>
              </a:pPr>
              <a:t>100</a:t>
            </a:fld>
            <a:endParaRPr lang="en-US" altLang="en-US" sz="1300">
              <a:solidFill>
                <a:srgbClr val="000000"/>
              </a:solidFill>
            </a:endParaRPr>
          </a:p>
        </p:txBody>
      </p:sp>
      <p:sp>
        <p:nvSpPr>
          <p:cNvPr id="53251"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p:txBody>
          <a:bodyPr/>
          <a:lstStyle/>
          <a:p>
            <a:pPr marL="169659" indent="-169659">
              <a:buFontTx/>
              <a:buChar char="•"/>
              <a:defRPr/>
            </a:pPr>
            <a:endParaRPr lang="en-US" altLang="en-US" dirty="0"/>
          </a:p>
        </p:txBody>
      </p:sp>
    </p:spTree>
    <p:extLst>
      <p:ext uri="{BB962C8B-B14F-4D97-AF65-F5344CB8AC3E}">
        <p14:creationId xmlns:p14="http://schemas.microsoft.com/office/powerpoint/2010/main" val="23231577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4140924" y="9110853"/>
            <a:ext cx="3164351" cy="4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517" tIns="48259" rIns="96517" bIns="48259" anchor="b"/>
          <a:lstStyle>
            <a:lvl1pPr defTabSz="966788">
              <a:defRPr sz="2400" b="1">
                <a:solidFill>
                  <a:schemeClr val="tx1"/>
                </a:solidFill>
                <a:latin typeface="Arial" panose="020B0604020202020204" pitchFamily="34" charset="0"/>
                <a:ea typeface="ＭＳ Ｐゴシック" panose="020B0600070205080204" pitchFamily="34" charset="-128"/>
              </a:defRPr>
            </a:lvl1pPr>
            <a:lvl2pPr marL="742950" indent="-285750" defTabSz="966788">
              <a:defRPr sz="2400" b="1">
                <a:solidFill>
                  <a:schemeClr val="tx1"/>
                </a:solidFill>
                <a:latin typeface="Arial" panose="020B0604020202020204" pitchFamily="34" charset="0"/>
                <a:ea typeface="ＭＳ Ｐゴシック" panose="020B0600070205080204" pitchFamily="34" charset="-128"/>
              </a:defRPr>
            </a:lvl2pPr>
            <a:lvl3pPr marL="1143000" indent="-228600" defTabSz="966788">
              <a:defRPr sz="2400" b="1">
                <a:solidFill>
                  <a:schemeClr val="tx1"/>
                </a:solidFill>
                <a:latin typeface="Arial" panose="020B0604020202020204" pitchFamily="34" charset="0"/>
                <a:ea typeface="ＭＳ Ｐゴシック" panose="020B0600070205080204" pitchFamily="34" charset="-128"/>
              </a:defRPr>
            </a:lvl3pPr>
            <a:lvl4pPr marL="1600200" indent="-228600" defTabSz="966788">
              <a:defRPr sz="2400" b="1">
                <a:solidFill>
                  <a:schemeClr val="tx1"/>
                </a:solidFill>
                <a:latin typeface="Arial" panose="020B0604020202020204" pitchFamily="34" charset="0"/>
                <a:ea typeface="ＭＳ Ｐゴシック" panose="020B0600070205080204" pitchFamily="34" charset="-128"/>
              </a:defRPr>
            </a:lvl4pPr>
            <a:lvl5pPr marL="2057400" indent="-228600" defTabSz="966788">
              <a:defRPr sz="2400" b="1">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eaLnBrk="0" fontAlgn="base" hangingPunct="0">
              <a:spcBef>
                <a:spcPct val="0"/>
              </a:spcBef>
              <a:spcAft>
                <a:spcPct val="0"/>
              </a:spcAft>
            </a:pPr>
            <a:fld id="{39E26A98-B64E-414B-AAC5-77B6B971604B}" type="slidenum">
              <a:rPr lang="en-US" altLang="en-US" sz="1200">
                <a:solidFill>
                  <a:srgbClr val="000000"/>
                </a:solidFill>
              </a:rPr>
              <a:pPr algn="r" eaLnBrk="0" fontAlgn="base" hangingPunct="0">
                <a:spcBef>
                  <a:spcPct val="0"/>
                </a:spcBef>
                <a:spcAft>
                  <a:spcPct val="0"/>
                </a:spcAft>
              </a:pPr>
              <a:t>101</a:t>
            </a:fld>
            <a:endParaRPr lang="en-US" altLang="en-US" sz="1200">
              <a:solidFill>
                <a:srgbClr val="000000"/>
              </a:solidFill>
            </a:endParaRPr>
          </a:p>
        </p:txBody>
      </p:sp>
      <p:sp>
        <p:nvSpPr>
          <p:cNvPr id="54275"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p:txBody>
          <a:bodyPr/>
          <a:lstStyle/>
          <a:p>
            <a:pPr marL="171244" indent="-171244">
              <a:defRPr/>
            </a:pPr>
            <a:endParaRPr lang="en-US" altLang="en-US" dirty="0"/>
          </a:p>
        </p:txBody>
      </p:sp>
    </p:spTree>
    <p:extLst>
      <p:ext uri="{BB962C8B-B14F-4D97-AF65-F5344CB8AC3E}">
        <p14:creationId xmlns:p14="http://schemas.microsoft.com/office/powerpoint/2010/main" val="8889391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pPr marL="180758" indent="-180758">
              <a:buFontTx/>
              <a:buChar char="•"/>
            </a:pPr>
            <a:endParaRPr lang="en-US" altLang="en-US"/>
          </a:p>
        </p:txBody>
      </p:sp>
      <p:sp>
        <p:nvSpPr>
          <p:cNvPr id="55300" name="Slide Number Placeholder 3"/>
          <p:cNvSpPr>
            <a:spLocks noGrp="1"/>
          </p:cNvSpPr>
          <p:nvPr>
            <p:ph type="sldNum" sz="quarter" idx="5"/>
          </p:nvPr>
        </p:nvSpPr>
        <p:spPr>
          <a:noFill/>
        </p:spPr>
        <p:txBody>
          <a:bodyPr/>
          <a:lstStyle>
            <a:lvl1pPr defTabSz="965628">
              <a:defRPr sz="2400" b="1">
                <a:solidFill>
                  <a:schemeClr val="tx1"/>
                </a:solidFill>
                <a:latin typeface="Arial" panose="020B0604020202020204" pitchFamily="34" charset="0"/>
                <a:ea typeface="ＭＳ Ｐゴシック" panose="020B0600070205080204" pitchFamily="34" charset="-128"/>
              </a:defRPr>
            </a:lvl1pPr>
            <a:lvl2pPr marL="742058" indent="-285407" defTabSz="965628">
              <a:defRPr sz="2400" b="1">
                <a:solidFill>
                  <a:schemeClr val="tx1"/>
                </a:solidFill>
                <a:latin typeface="Arial" panose="020B0604020202020204" pitchFamily="34" charset="0"/>
                <a:ea typeface="ＭＳ Ｐゴシック" panose="020B0600070205080204" pitchFamily="34" charset="-128"/>
              </a:defRPr>
            </a:lvl2pPr>
            <a:lvl3pPr marL="1141628" indent="-228326" defTabSz="965628">
              <a:defRPr sz="2400" b="1">
                <a:solidFill>
                  <a:schemeClr val="tx1"/>
                </a:solidFill>
                <a:latin typeface="Arial" panose="020B0604020202020204" pitchFamily="34" charset="0"/>
                <a:ea typeface="ＭＳ Ｐゴシック" panose="020B0600070205080204" pitchFamily="34" charset="-128"/>
              </a:defRPr>
            </a:lvl3pPr>
            <a:lvl4pPr marL="1598280" indent="-228326" defTabSz="965628">
              <a:defRPr sz="2400" b="1">
                <a:solidFill>
                  <a:schemeClr val="tx1"/>
                </a:solidFill>
                <a:latin typeface="Arial" panose="020B0604020202020204" pitchFamily="34" charset="0"/>
                <a:ea typeface="ＭＳ Ｐゴシック" panose="020B0600070205080204" pitchFamily="34" charset="-128"/>
              </a:defRPr>
            </a:lvl4pPr>
            <a:lvl5pPr marL="2054931" indent="-228326" defTabSz="965628">
              <a:defRPr sz="2400" b="1">
                <a:solidFill>
                  <a:schemeClr val="tx1"/>
                </a:solidFill>
                <a:latin typeface="Arial" panose="020B0604020202020204" pitchFamily="34" charset="0"/>
                <a:ea typeface="ＭＳ Ｐゴシック" panose="020B0600070205080204" pitchFamily="34" charset="-128"/>
              </a:defRPr>
            </a:lvl5pPr>
            <a:lvl6pPr marL="2511582"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68234"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4885"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1537" indent="-228326" defTabSz="965628"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4EDF086B-8617-45D9-A314-2CCA868EAF82}" type="slidenum">
              <a:rPr lang="en-US" altLang="en-US" sz="1200">
                <a:solidFill>
                  <a:srgbClr val="000000"/>
                </a:solidFill>
              </a:rPr>
              <a:pPr/>
              <a:t>102</a:t>
            </a:fld>
            <a:endParaRPr lang="en-US" altLang="en-US" sz="1200">
              <a:solidFill>
                <a:srgbClr val="000000"/>
              </a:solidFill>
            </a:endParaRPr>
          </a:p>
        </p:txBody>
      </p:sp>
    </p:spTree>
    <p:extLst>
      <p:ext uri="{BB962C8B-B14F-4D97-AF65-F5344CB8AC3E}">
        <p14:creationId xmlns:p14="http://schemas.microsoft.com/office/powerpoint/2010/main" val="64726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52051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503973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3F7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67CB476-EE9E-4301-8253-92925F707B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3785925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B76EA9-844C-444B-9638-E1AF1EB2C99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755432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1F9B5F-039C-425A-9BCA-42BEDC3116F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3887857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E39B83A-F8FF-48EF-85FE-21241C7B07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80817676"/>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379EE61-D6C7-4CAE-835B-AC0CC2FCBF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38770813"/>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C6CA6BD-6CA4-4825-8359-CBEA62F9FC2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66985269"/>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C39E43E-5BA8-4BBE-A758-69D037E91E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81911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3F7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59B934A-D30A-459D-9C68-4B673A496ED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91482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F72ABA-BBFD-4DED-876B-B0FDC3D9BCA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291214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F7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DAC82-8F81-42DC-B7F9-071FCB7C56F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612311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07A7C-FF5E-4497-A56A-7275BFFFB9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061726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rotWithShape="1">
          <a:blip r:embed="rId4" cstate="print"/>
          <a:srcRect r="50000"/>
          <a:stretch/>
        </p:blipFill>
        <p:spPr bwMode="auto">
          <a:xfrm>
            <a:off x="6728619" y="6019800"/>
            <a:ext cx="738981"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30174" y="6202458"/>
            <a:ext cx="1461426" cy="350742"/>
          </a:xfrm>
          <a:prstGeom prst="rect">
            <a:avLst/>
          </a:prstGeom>
        </p:spPr>
      </p:pic>
    </p:spTree>
    <p:extLst>
      <p:ext uri="{BB962C8B-B14F-4D97-AF65-F5344CB8AC3E}">
        <p14:creationId xmlns:p14="http://schemas.microsoft.com/office/powerpoint/2010/main" val="770315982"/>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536131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Tree>
    <p:extLst>
      <p:ext uri="{BB962C8B-B14F-4D97-AF65-F5344CB8AC3E}">
        <p14:creationId xmlns:p14="http://schemas.microsoft.com/office/powerpoint/2010/main" val="379289552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9936807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309407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Tree>
    <p:extLst>
      <p:ext uri="{BB962C8B-B14F-4D97-AF65-F5344CB8AC3E}">
        <p14:creationId xmlns:p14="http://schemas.microsoft.com/office/powerpoint/2010/main" val="65824380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7109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6001"/>
            <a:ext cx="1055818" cy="562131"/>
          </a:xfrm>
          <a:prstGeom prst="rect">
            <a:avLst/>
          </a:prstGeom>
        </p:spPr>
      </p:pic>
      <p:sp>
        <p:nvSpPr>
          <p:cNvPr id="9" name="Text Placeholder 6"/>
          <p:cNvSpPr>
            <a:spLocks noGrp="1"/>
          </p:cNvSpPr>
          <p:nvPr>
            <p:ph type="body" sz="quarter" idx="15" hasCustomPrompt="1"/>
          </p:nvPr>
        </p:nvSpPr>
        <p:spPr>
          <a:xfrm>
            <a:off x="0" y="5423158"/>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8" y="6301343"/>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9545660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ctr"/>
          <a:lstStyle>
            <a:lvl1pPr algn="l">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925847601"/>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7519179"/>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00149208"/>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58868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2167799"/>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253069166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mj-lt"/>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231445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371600" y="1479413"/>
            <a:ext cx="7763344" cy="3952666"/>
          </a:xfrm>
        </p:spPr>
        <p:txBody>
          <a:bodyPr/>
          <a:lstStyle/>
          <a:p>
            <a:endParaRPr lang="en-US" dirty="0"/>
          </a:p>
        </p:txBody>
      </p:sp>
      <p:sp>
        <p:nvSpPr>
          <p:cNvPr id="10" name="Title 9"/>
          <p:cNvSpPr>
            <a:spLocks noGrp="1"/>
          </p:cNvSpPr>
          <p:nvPr>
            <p:ph type="title"/>
          </p:nvPr>
        </p:nvSpPr>
        <p:spPr>
          <a:xfrm>
            <a:off x="1371600" y="71270"/>
            <a:ext cx="6400800" cy="1224129"/>
          </a:xfrm>
        </p:spPr>
        <p:txBody>
          <a:bodyPr>
            <a:noAutofit/>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407107518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447799"/>
            <a:ext cx="7772400" cy="39661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1371600" y="76200"/>
            <a:ext cx="7772400" cy="1219200"/>
          </a:xfrm>
        </p:spPr>
        <p:txBody>
          <a:bodyPr>
            <a:noAutofit/>
          </a:bodyPr>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8559045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fld id="{F8ECAD15-DF40-4D57-8D99-2197AD37FB1A}" type="slidenum">
              <a:rPr lang="en-US" smtClean="0">
                <a:solidFill>
                  <a:srgbClr val="000000"/>
                </a:solidFill>
                <a:latin typeface="Georgia"/>
              </a:rPr>
              <a:pPr/>
              <a:t>‹#›</a:t>
            </a:fld>
            <a:endParaRPr lang="en-US">
              <a:solidFill>
                <a:srgbClr val="000000"/>
              </a:solidFill>
              <a:latin typeface="Georgia"/>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lang="en-US" sz="3200" b="1" kern="1200" dirty="0">
                <a:solidFill>
                  <a:srgbClr val="003F72"/>
                </a:solidFill>
                <a:latin typeface="+mj-lt"/>
                <a:ea typeface="Tahoma" pitchFamily="34" charset="0"/>
                <a:cs typeface="Tahoma" pitchFamily="34" charset="0"/>
              </a:defRPr>
            </a:lvl1pPr>
          </a:lstStyle>
          <a:p>
            <a:pPr lvl="0" algn="l" defTabSz="914400" rtl="0" eaLnBrk="1" fontAlgn="base" latinLnBrk="0" hangingPunct="1">
              <a:spcBef>
                <a:spcPct val="0"/>
              </a:spcBef>
              <a:spcAft>
                <a:spcPct val="0"/>
              </a:spcAft>
              <a:buNone/>
            </a:pPr>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5723972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rotWithShape="1">
          <a:blip r:embed="rId4" cstate="print"/>
          <a:srcRect r="50000"/>
          <a:stretch/>
        </p:blipFill>
        <p:spPr bwMode="auto">
          <a:xfrm>
            <a:off x="6728619" y="6019800"/>
            <a:ext cx="738981"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30174" y="6202458"/>
            <a:ext cx="1461426" cy="350742"/>
          </a:xfrm>
          <a:prstGeom prst="rect">
            <a:avLst/>
          </a:prstGeom>
        </p:spPr>
      </p:pic>
    </p:spTree>
    <p:extLst>
      <p:ext uri="{BB962C8B-B14F-4D97-AF65-F5344CB8AC3E}">
        <p14:creationId xmlns:p14="http://schemas.microsoft.com/office/powerpoint/2010/main" val="304130727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1143000"/>
          </a:xfrm>
          <a:prstGeom prst="rect">
            <a:avLst/>
          </a:prstGeom>
        </p:spPr>
        <p:txBody>
          <a:bodyPr/>
          <a:lstStyle>
            <a:lvl1pPr algn="l" defTabSz="914400" rtl="0" eaLnBrk="1" latinLnBrk="0" hangingPunct="1">
              <a:spcBef>
                <a:spcPct val="0"/>
              </a:spcBef>
              <a:buNone/>
              <a:defRPr lang="en-US" sz="3200" b="1" kern="1200" dirty="0">
                <a:solidFill>
                  <a:srgbClr val="003F72"/>
                </a:solidFill>
                <a:latin typeface="+mj-lt"/>
                <a:ea typeface="Tahoma" pitchFamily="34" charset="0"/>
                <a:cs typeface="Tahoma"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1371600" y="15240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latin typeface="Georgia"/>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latin typeface="Georgia"/>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srgbClr val="000000"/>
                </a:solidFill>
                <a:latin typeface="Georgia"/>
              </a:rPr>
              <a:pPr>
                <a:defRPr/>
              </a:pPr>
              <a:t>‹#›</a:t>
            </a:fld>
            <a:endParaRPr lang="en-US" dirty="0">
              <a:solidFill>
                <a:srgbClr val="000000"/>
              </a:solidFill>
              <a:latin typeface="Georgia"/>
            </a:endParaRPr>
          </a:p>
        </p:txBody>
      </p:sp>
    </p:spTree>
    <p:extLst>
      <p:ext uri="{BB962C8B-B14F-4D97-AF65-F5344CB8AC3E}">
        <p14:creationId xmlns:p14="http://schemas.microsoft.com/office/powerpoint/2010/main" val="235972845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25339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6737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2004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21318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89257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686800" y="6461125"/>
            <a:ext cx="457200" cy="396875"/>
          </a:xfrm>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73599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4400" y="6492875"/>
            <a:ext cx="533400" cy="365125"/>
          </a:xfrm>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94763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8534400" y="6461125"/>
            <a:ext cx="533400" cy="396875"/>
          </a:xfrm>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80105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8610600" y="6461125"/>
            <a:ext cx="457200" cy="396875"/>
          </a:xfrm>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7127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277385763"/>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32610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8686800" y="6492875"/>
            <a:ext cx="381000" cy="365125"/>
          </a:xfrm>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18349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1975568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1220308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562848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17746862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9C771A-FD38-4123-8E02-FB38864B2A86}" type="datetime1">
              <a:rPr lang="en-US" smtClean="0">
                <a:solidFill>
                  <a:prstClr val="black">
                    <a:tint val="75000"/>
                  </a:prstClr>
                </a:solidFill>
              </a:rPr>
              <a:pPr/>
              <a:t>6/16/2016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270916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3ED904-38FC-42F0-96CD-A43EB6259E28}" type="datetime1">
              <a:rPr lang="en-US" smtClean="0">
                <a:solidFill>
                  <a:prstClr val="black">
                    <a:tint val="75000"/>
                  </a:prstClr>
                </a:solidFill>
              </a:rPr>
              <a:pPr/>
              <a:t>6/16/2016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50495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0281E6D5-85AA-42EB-BACB-4B40237752EF}" type="datetime1">
              <a:rPr lang="en-US" smtClean="0">
                <a:solidFill>
                  <a:prstClr val="black">
                    <a:tint val="75000"/>
                  </a:prstClr>
                </a:solidFill>
              </a:rPr>
              <a:pPr/>
              <a:t>6/16/2016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40376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6C34D7-E24B-4755-8E79-DFDE128172CE}" type="datetime1">
              <a:rPr lang="en-US" smtClean="0">
                <a:solidFill>
                  <a:prstClr val="black">
                    <a:tint val="75000"/>
                  </a:prstClr>
                </a:solidFill>
              </a:rPr>
              <a:pPr/>
              <a:t>6/16/2016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0352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757380108"/>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A98C7A-A399-4FD3-9782-0D2B2D087125}" type="datetime1">
              <a:rPr lang="en-US" smtClean="0">
                <a:solidFill>
                  <a:prstClr val="black">
                    <a:tint val="75000"/>
                  </a:prstClr>
                </a:solidFill>
              </a:rPr>
              <a:pPr/>
              <a:t>6/16/2016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04364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6CD4C121-8459-4CC7-8896-B2E46E618216}" type="datetime1">
              <a:rPr lang="en-US" smtClean="0">
                <a:solidFill>
                  <a:prstClr val="black">
                    <a:tint val="75000"/>
                  </a:prstClr>
                </a:solidFill>
              </a:rPr>
              <a:pPr/>
              <a:t>6/16/2016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712556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4D14B-347F-4DAE-9FCC-93566F7A4CE2}" type="datetime1">
              <a:rPr lang="en-US" smtClean="0">
                <a:solidFill>
                  <a:prstClr val="black">
                    <a:tint val="75000"/>
                  </a:prstClr>
                </a:solidFill>
              </a:rPr>
              <a:pPr/>
              <a:t>6/16/2016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4585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24050-7EE8-4EB5-819B-D54BAB31B8BE}" type="datetime1">
              <a:rPr lang="en-US" smtClean="0">
                <a:solidFill>
                  <a:prstClr val="black">
                    <a:tint val="75000"/>
                  </a:prstClr>
                </a:solidFill>
              </a:rPr>
              <a:pPr/>
              <a:t>6/16/2016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99167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C9DC7C-8805-4042-87F4-28FAE48F3736}" type="datetime1">
              <a:rPr lang="en-US" smtClean="0">
                <a:solidFill>
                  <a:prstClr val="black">
                    <a:tint val="75000"/>
                  </a:prstClr>
                </a:solidFill>
              </a:rPr>
              <a:pPr/>
              <a:t>6/16/2016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08215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4E279E-6F12-4AB8-8085-D0000A529A03}" type="datetime1">
              <a:rPr lang="en-US" smtClean="0">
                <a:solidFill>
                  <a:prstClr val="black">
                    <a:tint val="75000"/>
                  </a:prstClr>
                </a:solidFill>
              </a:rPr>
              <a:pPr/>
              <a:t>6/16/2016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81474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3CA2F8-E11D-4FF6-B0C5-90FF6C9EC36C}" type="datetime1">
              <a:rPr lang="en-US" smtClean="0">
                <a:solidFill>
                  <a:prstClr val="black">
                    <a:tint val="75000"/>
                  </a:prstClr>
                </a:solidFill>
              </a:rPr>
              <a:pPr/>
              <a:t>6/16/2016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88665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mj-lt"/>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398263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6615217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784919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199341657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058272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284186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B95AF003-ECFE-4D86-A676-D69772877966}" type="datetime1">
              <a:rPr lang="en-US" smtClean="0">
                <a:solidFill>
                  <a:prstClr val="black">
                    <a:tint val="75000"/>
                  </a:prstClr>
                </a:solidFill>
              </a:rPr>
              <a:pPr>
                <a:defRPr/>
              </a:pPr>
              <a:t>6/16/2016</a:t>
            </a:fld>
            <a:endParaRPr lang="en-US" dirty="0">
              <a:solidFill>
                <a:prstClr val="black">
                  <a:tint val="75000"/>
                </a:prstClr>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67322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solidFill>
                <a:prstClr val="black"/>
              </a:solidFill>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3802449862"/>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mj-lt"/>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784865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87248362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376161301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2"/>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223617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2" y="1435107"/>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410227721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569603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1371600" y="4343465"/>
            <a:ext cx="6400800" cy="492443"/>
          </a:xfrm>
          <a:prstGeom prst="rect">
            <a:avLst/>
          </a:prstGeom>
        </p:spPr>
        <p:txBody>
          <a:bodyPr>
            <a:spAutoFit/>
          </a:bodyPr>
          <a:lstStyle/>
          <a:p>
            <a:pPr eaLnBrk="0" fontAlgn="base" hangingPunct="0">
              <a:spcBef>
                <a:spcPct val="0"/>
              </a:spcBef>
              <a:spcAft>
                <a:spcPct val="0"/>
              </a:spcAft>
              <a:defRPr/>
            </a:pPr>
            <a:r>
              <a:rPr lang="en-US" sz="1300" b="1" dirty="0">
                <a:solidFill>
                  <a:srgbClr val="FFFFFF"/>
                </a:solidFill>
                <a:latin typeface="Arial" pitchFamily="34" charset="0"/>
              </a:rPr>
              <a:t>For more information please contact Centers for Disease Control and Prevention</a:t>
            </a:r>
          </a:p>
        </p:txBody>
      </p:sp>
      <p:sp>
        <p:nvSpPr>
          <p:cNvPr id="6" name="Rectangle 5"/>
          <p:cNvSpPr/>
          <p:nvPr/>
        </p:nvSpPr>
        <p:spPr>
          <a:xfrm>
            <a:off x="1371600" y="4705350"/>
            <a:ext cx="5943600" cy="647700"/>
          </a:xfrm>
          <a:prstGeom prst="rect">
            <a:avLst/>
          </a:prstGeom>
        </p:spPr>
        <p:txBody>
          <a:bodyPr>
            <a:spAutoFit/>
          </a:bodyPr>
          <a:lstStyle/>
          <a:p>
            <a:pPr eaLnBrk="0" fontAlgn="base" hangingPunct="0">
              <a:spcBef>
                <a:spcPct val="0"/>
              </a:spcBef>
              <a:spcAft>
                <a:spcPct val="0"/>
              </a:spcAft>
              <a:defRPr/>
            </a:pPr>
            <a:r>
              <a:rPr lang="en-US" sz="1200" dirty="0">
                <a:solidFill>
                  <a:srgbClr val="FFFFFF"/>
                </a:solidFill>
                <a:latin typeface="Arial" pitchFamily="34" charset="0"/>
              </a:rPr>
              <a:t>1600 Clifton Road NE, Atlanta, GA 30333</a:t>
            </a:r>
          </a:p>
          <a:p>
            <a:pPr eaLnBrk="0" fontAlgn="base" hangingPunct="0">
              <a:spcBef>
                <a:spcPct val="0"/>
              </a:spcBef>
              <a:spcAft>
                <a:spcPct val="0"/>
              </a:spcAft>
              <a:defRPr/>
            </a:pPr>
            <a:r>
              <a:rPr lang="en-US" sz="1200" dirty="0">
                <a:solidFill>
                  <a:srgbClr val="FFFFFF"/>
                </a:solidFill>
                <a:latin typeface="Arial" pitchFamily="34" charset="0"/>
              </a:rPr>
              <a:t>Telephone, 1-800-CDC-INFO (232-4636)/TTY: 1-888-232-6348</a:t>
            </a:r>
          </a:p>
          <a:p>
            <a:pPr eaLnBrk="0" fontAlgn="base" hangingPunct="0">
              <a:spcBef>
                <a:spcPct val="0"/>
              </a:spcBef>
              <a:spcAft>
                <a:spcPct val="0"/>
              </a:spcAft>
              <a:defRPr/>
            </a:pPr>
            <a:r>
              <a:rPr lang="en-US" sz="1200" dirty="0">
                <a:solidFill>
                  <a:srgbClr val="FFFFFF"/>
                </a:solidFill>
                <a:latin typeface="Arial" pitchFamily="34" charset="0"/>
              </a:rPr>
              <a:t>E-mail: cdcinfo@cdc.gov 	Web: www.cdc.gov</a:t>
            </a:r>
          </a:p>
        </p:txBody>
      </p:sp>
      <p:sp>
        <p:nvSpPr>
          <p:cNvPr id="7" name="Rectangle 6"/>
          <p:cNvSpPr/>
          <p:nvPr/>
        </p:nvSpPr>
        <p:spPr>
          <a:xfrm>
            <a:off x="1371600" y="5421445"/>
            <a:ext cx="5943600" cy="369887"/>
          </a:xfrm>
          <a:prstGeom prst="rect">
            <a:avLst/>
          </a:prstGeom>
        </p:spPr>
        <p:txBody>
          <a:bodyPr>
            <a:spAutoFit/>
          </a:bodyPr>
          <a:lstStyle/>
          <a:p>
            <a:pPr eaLnBrk="0" fontAlgn="base" hangingPunct="0">
              <a:spcBef>
                <a:spcPct val="0"/>
              </a:spcBef>
              <a:spcAft>
                <a:spcPct val="0"/>
              </a:spcAft>
              <a:defRPr/>
            </a:pPr>
            <a:r>
              <a:rPr lang="en-US" sz="900" dirty="0">
                <a:solidFill>
                  <a:srgbClr val="FFFFFF"/>
                </a:solidFill>
                <a:latin typeface="Arial" pitchFamily="34" charset="0"/>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245020656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73320082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fontAlgn="base">
              <a:spcBef>
                <a:spcPct val="0"/>
              </a:spcBef>
              <a:spcAft>
                <a:spcPct val="0"/>
              </a:spcAft>
              <a:defRPr/>
            </a:pPr>
            <a:endParaRPr lang="en-US" dirty="0">
              <a:solidFill>
                <a:srgbClr val="FFC000"/>
              </a:solidFill>
              <a:latin typeface="Arial" pitchFamily="34" charset="0"/>
            </a:endParaRPr>
          </a:p>
        </p:txBody>
      </p:sp>
      <p:sp>
        <p:nvSpPr>
          <p:cNvPr id="3"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base">
              <a:spcBef>
                <a:spcPct val="0"/>
              </a:spcBef>
              <a:spcAft>
                <a:spcPct val="0"/>
              </a:spcAft>
              <a:defRPr/>
            </a:pPr>
            <a:endParaRPr lang="en-US" dirty="0">
              <a:solidFill>
                <a:srgbClr val="FFC000"/>
              </a:solidFill>
              <a:latin typeface="Arial" pitchFamily="34" charset="0"/>
            </a:endParaRPr>
          </a:p>
        </p:txBody>
      </p:sp>
      <p:sp>
        <p:nvSpPr>
          <p:cNvPr id="4"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fontAlgn="base">
              <a:spcBef>
                <a:spcPct val="0"/>
              </a:spcBef>
              <a:spcAft>
                <a:spcPct val="0"/>
              </a:spcAft>
              <a:defRPr/>
            </a:pPr>
            <a:fld id="{32ED5235-BD27-45F5-873B-2AE9014511E1}" type="slidenum">
              <a:rPr lang="en-US">
                <a:solidFill>
                  <a:srgbClr val="FFC000"/>
                </a:solidFill>
                <a:latin typeface="Arial" pitchFamily="34" charset="0"/>
              </a:rPr>
              <a:pPr fontAlgn="base">
                <a:spcBef>
                  <a:spcPct val="0"/>
                </a:spcBef>
                <a:spcAft>
                  <a:spcPct val="0"/>
                </a:spcAft>
                <a:defRPr/>
              </a:pPr>
              <a:t>‹#›</a:t>
            </a:fld>
            <a:endParaRPr lang="en-US" dirty="0">
              <a:solidFill>
                <a:srgbClr val="FFC000"/>
              </a:solidFill>
              <a:latin typeface="Arial" pitchFamily="34" charset="0"/>
            </a:endParaRPr>
          </a:p>
        </p:txBody>
      </p:sp>
    </p:spTree>
    <p:extLst>
      <p:ext uri="{BB962C8B-B14F-4D97-AF65-F5344CB8AC3E}">
        <p14:creationId xmlns:p14="http://schemas.microsoft.com/office/powerpoint/2010/main" val="3741660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1334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050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rotWithShape="1">
          <a:blip r:embed="rId4" cstate="print"/>
          <a:srcRect r="50000"/>
          <a:stretch/>
        </p:blipFill>
        <p:spPr bwMode="auto">
          <a:xfrm>
            <a:off x="6728619" y="6019800"/>
            <a:ext cx="738981"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30174" y="6202458"/>
            <a:ext cx="1461426" cy="350742"/>
          </a:xfrm>
          <a:prstGeom prst="rect">
            <a:avLst/>
          </a:prstGeom>
        </p:spPr>
      </p:pic>
    </p:spTree>
    <p:extLst>
      <p:ext uri="{BB962C8B-B14F-4D97-AF65-F5344CB8AC3E}">
        <p14:creationId xmlns:p14="http://schemas.microsoft.com/office/powerpoint/2010/main" val="401042193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1143000"/>
          </a:xfrm>
          <a:prstGeom prst="rect">
            <a:avLst/>
          </a:prstGeom>
        </p:spPr>
        <p:txBody>
          <a:bodyPr/>
          <a:lstStyle>
            <a:lvl1pPr algn="l" defTabSz="914400" rtl="0" eaLnBrk="1" latinLnBrk="0" hangingPunct="1">
              <a:spcBef>
                <a:spcPct val="0"/>
              </a:spcBef>
              <a:buNone/>
              <a:defRPr lang="en-US" sz="3200" b="1" kern="1200" dirty="0">
                <a:solidFill>
                  <a:srgbClr val="003F72"/>
                </a:solidFill>
                <a:latin typeface="+mj-lt"/>
                <a:ea typeface="Tahoma" pitchFamily="34" charset="0"/>
                <a:cs typeface="Tahoma"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1371600" y="15240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180153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FFFFFF"/>
                </a:solidFill>
                <a:latin typeface="Arial" panose="020B0604020202020204" pitchFamily="34" charset="0"/>
              </a:rPr>
              <a:t>01 Section name goes here</a:t>
            </a:r>
          </a:p>
        </p:txBody>
      </p:sp>
      <p:sp>
        <p:nvSpPr>
          <p:cNvPr id="3" name="Rectangle 4"/>
          <p:cNvSpPr>
            <a:spLocks noGrp="1" noChangeArrowheads="1"/>
          </p:cNvSpPr>
          <p:nvPr>
            <p:ph type="dt" sz="half" idx="10"/>
          </p:nvPr>
        </p:nvSpPr>
        <p:spPr/>
        <p:txBody>
          <a:bodyPr/>
          <a:lstStyle>
            <a:lvl1pPr>
              <a:defRPr/>
            </a:lvl1pPr>
          </a:lstStyle>
          <a:p>
            <a:pPr>
              <a:defRPr/>
            </a:pPr>
            <a:fld id="{7C66CA75-6B6B-41C4-B161-AFD0DE07583B}" type="datetime1">
              <a:rPr lang="en-US" altLang="en-US"/>
              <a:pPr>
                <a:defRPr/>
              </a:pPr>
              <a:t>6/16/2016</a:t>
            </a:fld>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ACDDB2B6-2C55-4835-BD70-13B3B4B81E88}" type="slidenum">
              <a:rPr lang="en-US" altLang="en-US"/>
              <a:pPr/>
              <a:t>‹#›</a:t>
            </a:fld>
            <a:endParaRPr lang="en-US" altLang="en-US"/>
          </a:p>
        </p:txBody>
      </p:sp>
    </p:spTree>
    <p:extLst>
      <p:ext uri="{BB962C8B-B14F-4D97-AF65-F5344CB8AC3E}">
        <p14:creationId xmlns:p14="http://schemas.microsoft.com/office/powerpoint/2010/main" val="135911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a:prstGeom prst="rect">
            <a:avLst/>
          </a:prstGeom>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F61FC42D-B1A6-4CF2-97F0-D55DADB510D2}"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D45DA518-EA91-4F6F-A1ED-8F1D68BDFE6C}" type="slidenum">
              <a:rPr lang="en-US" altLang="en-US" smtClean="0"/>
              <a:pPr/>
              <a:t>‹#›</a:t>
            </a:fld>
            <a:endParaRPr lang="en-US" altLang="en-US"/>
          </a:p>
        </p:txBody>
      </p:sp>
    </p:spTree>
    <p:extLst>
      <p:ext uri="{BB962C8B-B14F-4D97-AF65-F5344CB8AC3E}">
        <p14:creationId xmlns:p14="http://schemas.microsoft.com/office/powerpoint/2010/main" val="2113034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a:prstGeom prst="rect">
            <a:avLst/>
          </a:prstGeom>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457200" y="1600201"/>
            <a:ext cx="8229600" cy="1371600"/>
          </a:xfrm>
          <a:prstGeom prst="rect">
            <a:avLst/>
          </a:prstGeom>
        </p:spPr>
        <p:txBody>
          <a:bodyPr/>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F61FC42D-B1A6-4CF2-97F0-D55DADB510D2}"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D45DA518-EA91-4F6F-A1ED-8F1D68BDFE6C}" type="slidenum">
              <a:rPr lang="en-US" altLang="en-US" smtClean="0"/>
              <a:pPr/>
              <a:t>‹#›</a:t>
            </a:fld>
            <a:endParaRPr lang="en-US" altLang="en-US"/>
          </a:p>
        </p:txBody>
      </p:sp>
      <p:sp>
        <p:nvSpPr>
          <p:cNvPr id="7" name="Content Placeholder 2"/>
          <p:cNvSpPr>
            <a:spLocks noGrp="1"/>
          </p:cNvSpPr>
          <p:nvPr>
            <p:ph idx="13"/>
          </p:nvPr>
        </p:nvSpPr>
        <p:spPr>
          <a:xfrm>
            <a:off x="461211" y="3126290"/>
            <a:ext cx="8229600" cy="1371600"/>
          </a:xfrm>
          <a:prstGeom prst="rect">
            <a:avLst/>
          </a:prstGeom>
        </p:spPr>
        <p:txBody>
          <a:bodyPr/>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4"/>
          </p:nvPr>
        </p:nvSpPr>
        <p:spPr>
          <a:xfrm>
            <a:off x="457200" y="4763545"/>
            <a:ext cx="8229600" cy="1371600"/>
          </a:xfrm>
          <a:prstGeom prst="rect">
            <a:avLst/>
          </a:prstGeom>
        </p:spPr>
        <p:txBody>
          <a:bodyPr/>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6320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000000"/>
                </a:solidFill>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9CDE00C6-A34F-4B76-8241-83F44E245482}"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B7C64527-ABCD-4BEC-BEB1-DC0BEE753630}" type="slidenum">
              <a:rPr lang="en-US" altLang="en-US" smtClean="0"/>
              <a:pPr/>
              <a:t>‹#›</a:t>
            </a:fld>
            <a:endParaRPr lang="en-US" altLang="en-US"/>
          </a:p>
        </p:txBody>
      </p:sp>
    </p:spTree>
    <p:extLst>
      <p:ext uri="{BB962C8B-B14F-4D97-AF65-F5344CB8AC3E}">
        <p14:creationId xmlns:p14="http://schemas.microsoft.com/office/powerpoint/2010/main" val="1153097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a:prstGeom prst="rect">
            <a:avLst/>
          </a:prstGeom>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 typeface="Times New Roman" panose="02020603050405020304" pitchFamily="18" charset="0"/>
              <a:buChar char="●"/>
              <a:defRPr sz="2800">
                <a:solidFill>
                  <a:srgbClr val="000000"/>
                </a:solidFill>
                <a:latin typeface="Arial" panose="020B0604020202020204" pitchFamily="34" charset="0"/>
              </a:defRPr>
            </a:lvl1pPr>
            <a:lvl2pPr marL="742950" indent="-285750">
              <a:buFont typeface="Times New Roman" panose="02020603050405020304" pitchFamily="18" charset="0"/>
              <a:buChar char="●"/>
              <a:defRPr sz="2400">
                <a:solidFill>
                  <a:srgbClr val="000000"/>
                </a:solidFill>
                <a:latin typeface="Arial" panose="020B0604020202020204" pitchFamily="34" charset="0"/>
              </a:defRPr>
            </a:lvl2pPr>
            <a:lvl3pPr marL="1143000" indent="-228600">
              <a:buFont typeface="Times New Roman" panose="02020603050405020304" pitchFamily="18" charset="0"/>
              <a:buChar char="●"/>
              <a:defRPr sz="2000">
                <a:solidFill>
                  <a:srgbClr val="000000"/>
                </a:solidFill>
                <a:latin typeface="Arial" panose="020B0604020202020204" pitchFamily="34" charset="0"/>
              </a:defRPr>
            </a:lvl3pPr>
            <a:lvl4pPr marL="1600200" indent="-228600">
              <a:buFont typeface="Times New Roman" panose="02020603050405020304" pitchFamily="18" charset="0"/>
              <a:buChar char="●"/>
              <a:defRPr sz="1800">
                <a:solidFill>
                  <a:srgbClr val="000000"/>
                </a:solidFill>
                <a:latin typeface="Arial" panose="020B0604020202020204" pitchFamily="34" charset="0"/>
              </a:defRPr>
            </a:lvl4pPr>
            <a:lvl5pPr marL="2057400" indent="-228600">
              <a:buFont typeface="Times New Roman" panose="02020603050405020304" pitchFamily="18" charset="0"/>
              <a:buChar cha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 typeface="Times New Roman" panose="02020603050405020304" pitchFamily="18" charset="0"/>
              <a:buChar char="●"/>
              <a:defRPr sz="2800">
                <a:solidFill>
                  <a:srgbClr val="000000"/>
                </a:solidFill>
                <a:latin typeface="Arial" panose="020B0604020202020204" pitchFamily="34" charset="0"/>
              </a:defRPr>
            </a:lvl1pPr>
            <a:lvl2pPr marL="742950" indent="-285750">
              <a:buFont typeface="Times New Roman" panose="02020603050405020304" pitchFamily="18" charset="0"/>
              <a:buChar char="●"/>
              <a:defRPr sz="2400">
                <a:solidFill>
                  <a:srgbClr val="000000"/>
                </a:solidFill>
                <a:latin typeface="Arial" panose="020B0604020202020204" pitchFamily="34" charset="0"/>
              </a:defRPr>
            </a:lvl2pPr>
            <a:lvl3pPr marL="1143000" indent="-228600">
              <a:buFont typeface="Times New Roman" panose="02020603050405020304" pitchFamily="18" charset="0"/>
              <a:buChar char="●"/>
              <a:defRPr sz="2000">
                <a:solidFill>
                  <a:srgbClr val="000000"/>
                </a:solidFill>
                <a:latin typeface="Arial" panose="020B0604020202020204" pitchFamily="34" charset="0"/>
              </a:defRPr>
            </a:lvl3pPr>
            <a:lvl4pPr marL="1600200" indent="-228600">
              <a:buFont typeface="Times New Roman" panose="02020603050405020304" pitchFamily="18" charset="0"/>
              <a:buChar char="●"/>
              <a:defRPr sz="1800">
                <a:solidFill>
                  <a:srgbClr val="000000"/>
                </a:solidFill>
                <a:latin typeface="Arial" panose="020B0604020202020204" pitchFamily="34" charset="0"/>
              </a:defRPr>
            </a:lvl4pPr>
            <a:lvl5pPr marL="2057400" indent="-228600">
              <a:buFont typeface="Times New Roman" panose="02020603050405020304" pitchFamily="18" charset="0"/>
              <a:buChar cha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DB6163CD-1947-4A86-9188-555B9590198B}"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FEB3B412-4E40-4B2D-A412-36AC3846CD17}" type="slidenum">
              <a:rPr lang="en-US" altLang="en-US" smtClean="0"/>
              <a:pPr/>
              <a:t>‹#›</a:t>
            </a:fld>
            <a:endParaRPr lang="en-US" altLang="en-US"/>
          </a:p>
        </p:txBody>
      </p:sp>
    </p:spTree>
    <p:extLst>
      <p:ext uri="{BB962C8B-B14F-4D97-AF65-F5344CB8AC3E}">
        <p14:creationId xmlns:p14="http://schemas.microsoft.com/office/powerpoint/2010/main" val="3698740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a:prstGeom prst="rect">
            <a:avLst/>
          </a:prstGeom>
        </p:spPr>
        <p:txBody>
          <a:bodyPr/>
          <a:lstStyle>
            <a:lvl1pPr>
              <a:defRPr>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 typeface="Times New Roman" panose="02020603050405020304" pitchFamily="18" charset="0"/>
              <a:buChar char="●"/>
              <a:defRPr sz="2400">
                <a:solidFill>
                  <a:srgbClr val="000000"/>
                </a:solidFill>
                <a:latin typeface="Arial" panose="020B0604020202020204" pitchFamily="34" charset="0"/>
              </a:defRPr>
            </a:lvl1pPr>
            <a:lvl2pPr marL="742950" indent="-285750">
              <a:buFont typeface="Times New Roman" panose="02020603050405020304" pitchFamily="18" charset="0"/>
              <a:buChar char="●"/>
              <a:defRPr sz="2000">
                <a:solidFill>
                  <a:srgbClr val="000000"/>
                </a:solidFill>
                <a:latin typeface="Arial" panose="020B0604020202020204" pitchFamily="34" charset="0"/>
              </a:defRPr>
            </a:lvl2pPr>
            <a:lvl3pPr marL="1143000" indent="-228600">
              <a:buFont typeface="Times New Roman" panose="02020603050405020304" pitchFamily="18" charset="0"/>
              <a:buChar char="●"/>
              <a:defRPr sz="1800">
                <a:solidFill>
                  <a:srgbClr val="000000"/>
                </a:solidFill>
                <a:latin typeface="Arial" panose="020B0604020202020204" pitchFamily="34" charset="0"/>
              </a:defRPr>
            </a:lvl3pPr>
            <a:lvl4pPr marL="1600200" indent="-228600">
              <a:buFont typeface="Times New Roman" panose="02020603050405020304" pitchFamily="18" charset="0"/>
              <a:buChar char="●"/>
              <a:defRPr sz="1600">
                <a:solidFill>
                  <a:srgbClr val="000000"/>
                </a:solidFill>
                <a:latin typeface="Arial" panose="020B0604020202020204" pitchFamily="34" charset="0"/>
              </a:defRPr>
            </a:lvl4pPr>
            <a:lvl5pPr marL="2057400" indent="-228600">
              <a:buFont typeface="Times New Roman" panose="02020603050405020304" pitchFamily="18" charset="0"/>
              <a:buChar cha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 typeface="Times New Roman" panose="02020603050405020304" pitchFamily="18" charset="0"/>
              <a:buChar char="●"/>
              <a:defRPr sz="2400">
                <a:solidFill>
                  <a:srgbClr val="000000"/>
                </a:solidFill>
                <a:latin typeface="Arial" panose="020B0604020202020204" pitchFamily="34" charset="0"/>
              </a:defRPr>
            </a:lvl1pPr>
            <a:lvl2pPr marL="742950" indent="-285750">
              <a:buFont typeface="Times New Roman" panose="02020603050405020304" pitchFamily="18" charset="0"/>
              <a:buChar char="●"/>
              <a:defRPr sz="2000">
                <a:solidFill>
                  <a:srgbClr val="000000"/>
                </a:solidFill>
                <a:latin typeface="Arial" panose="020B0604020202020204" pitchFamily="34" charset="0"/>
              </a:defRPr>
            </a:lvl2pPr>
            <a:lvl3pPr marL="1143000" indent="-228600">
              <a:buFont typeface="Times New Roman" panose="02020603050405020304" pitchFamily="18" charset="0"/>
              <a:buChar char="●"/>
              <a:defRPr sz="1800">
                <a:solidFill>
                  <a:srgbClr val="000000"/>
                </a:solidFill>
                <a:latin typeface="Arial" panose="020B0604020202020204" pitchFamily="34" charset="0"/>
              </a:defRPr>
            </a:lvl3pPr>
            <a:lvl4pPr marL="1600200" indent="-228600">
              <a:buFont typeface="Times New Roman" panose="02020603050405020304" pitchFamily="18" charset="0"/>
              <a:buChar char="●"/>
              <a:defRPr sz="1600">
                <a:solidFill>
                  <a:srgbClr val="000000"/>
                </a:solidFill>
                <a:latin typeface="Arial" panose="020B0604020202020204" pitchFamily="34" charset="0"/>
              </a:defRPr>
            </a:lvl4pPr>
            <a:lvl5pPr marL="2057400" indent="-228600">
              <a:buFont typeface="Times New Roman" panose="02020603050405020304" pitchFamily="18" charset="0"/>
              <a:buChar cha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solidFill>
                  <a:srgbClr val="000000"/>
                </a:solidFill>
              </a:defRPr>
            </a:lvl1pPr>
          </a:lstStyle>
          <a:p>
            <a:pPr>
              <a:defRPr/>
            </a:pPr>
            <a:fld id="{966D8359-80B7-44CF-B181-DCDAE6E476C1}" type="datetime1">
              <a:rPr lang="en-US" altLang="en-US" smtClean="0"/>
              <a:pPr>
                <a:defRPr/>
              </a:pPr>
              <a:t>6/16/2016</a:t>
            </a:fld>
            <a:endParaRPr lang="en-US" altLang="en-US"/>
          </a:p>
        </p:txBody>
      </p:sp>
      <p:sp>
        <p:nvSpPr>
          <p:cNvPr id="8"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solidFill>
                  <a:srgbClr val="000000"/>
                </a:solidFill>
              </a:defRPr>
            </a:lvl1pPr>
          </a:lstStyle>
          <a:p>
            <a:fld id="{0EAB92FA-6FF5-4C32-95A9-BE13BDEC3B56}" type="slidenum">
              <a:rPr lang="en-US" altLang="en-US" smtClean="0"/>
              <a:pPr/>
              <a:t>‹#›</a:t>
            </a:fld>
            <a:endParaRPr lang="en-US" altLang="en-US"/>
          </a:p>
        </p:txBody>
      </p:sp>
    </p:spTree>
    <p:extLst>
      <p:ext uri="{BB962C8B-B14F-4D97-AF65-F5344CB8AC3E}">
        <p14:creationId xmlns:p14="http://schemas.microsoft.com/office/powerpoint/2010/main" val="1176927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a:prstGeom prst="rect">
            <a:avLst/>
          </a:prstGeom>
        </p:spPr>
        <p:txBody>
          <a:bodyPr/>
          <a:lstStyle>
            <a:lvl1pPr>
              <a:defRPr>
                <a:solidFill>
                  <a:srgbClr val="000000"/>
                </a:solidFill>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solidFill>
                  <a:srgbClr val="000000"/>
                </a:solidFill>
              </a:defRPr>
            </a:lvl1pPr>
          </a:lstStyle>
          <a:p>
            <a:pPr>
              <a:defRPr/>
            </a:pPr>
            <a:fld id="{F9984C5C-8EDC-444E-A847-7648903FE9CE}" type="datetime1">
              <a:rPr lang="en-US" altLang="en-US" smtClean="0"/>
              <a:pPr>
                <a:defRPr/>
              </a:pPr>
              <a:t>6/16/2016</a:t>
            </a:fld>
            <a:endParaRPr lang="en-US" altLang="en-US"/>
          </a:p>
        </p:txBody>
      </p:sp>
      <p:sp>
        <p:nvSpPr>
          <p:cNvPr id="4"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rgbClr val="000000"/>
                </a:solidFill>
              </a:defRPr>
            </a:lvl1pPr>
          </a:lstStyle>
          <a:p>
            <a:fld id="{DD9D285B-C5BC-49EC-B165-2FBE6729E4EC}" type="slidenum">
              <a:rPr lang="en-US" altLang="en-US" smtClean="0"/>
              <a:pPr/>
              <a:t>‹#›</a:t>
            </a:fld>
            <a:endParaRPr lang="en-US" altLang="en-US"/>
          </a:p>
        </p:txBody>
      </p:sp>
    </p:spTree>
    <p:extLst>
      <p:ext uri="{BB962C8B-B14F-4D97-AF65-F5344CB8AC3E}">
        <p14:creationId xmlns:p14="http://schemas.microsoft.com/office/powerpoint/2010/main" val="199092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solidFill>
                  <a:srgbClr val="000000"/>
                </a:solidFill>
              </a:defRPr>
            </a:lvl1pPr>
          </a:lstStyle>
          <a:p>
            <a:pPr>
              <a:defRPr/>
            </a:pPr>
            <a:fld id="{132BA532-C567-44EF-AD89-38E71E9D1F25}" type="datetime1">
              <a:rPr lang="en-US" altLang="en-US" smtClean="0"/>
              <a:pPr>
                <a:defRPr/>
              </a:pPr>
              <a:t>6/16/2016</a:t>
            </a:fld>
            <a:endParaRPr lang="en-US" altLang="en-US"/>
          </a:p>
        </p:txBody>
      </p:sp>
      <p:sp>
        <p:nvSpPr>
          <p:cNvPr id="3"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rgbClr val="000000"/>
                </a:solidFill>
              </a:defRPr>
            </a:lvl1pPr>
          </a:lstStyle>
          <a:p>
            <a:fld id="{F86C2104-95CE-4E78-9524-7007A2364281}" type="slidenum">
              <a:rPr lang="en-US" altLang="en-US" smtClean="0"/>
              <a:pPr/>
              <a:t>‹#›</a:t>
            </a:fld>
            <a:endParaRPr lang="en-US" altLang="en-US"/>
          </a:p>
        </p:txBody>
      </p:sp>
    </p:spTree>
    <p:extLst>
      <p:ext uri="{BB962C8B-B14F-4D97-AF65-F5344CB8AC3E}">
        <p14:creationId xmlns:p14="http://schemas.microsoft.com/office/powerpoint/2010/main" val="638662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Font typeface="Times New Roman" panose="02020603050405020304" pitchFamily="18" charset="0"/>
              <a:buChar char="●"/>
              <a:defRPr sz="3200">
                <a:solidFill>
                  <a:srgbClr val="000000"/>
                </a:solidFill>
                <a:latin typeface="Arial" panose="020B0604020202020204" pitchFamily="34" charset="0"/>
              </a:defRPr>
            </a:lvl1pPr>
            <a:lvl2pPr marL="742950" indent="-285750">
              <a:buFont typeface="Times New Roman" panose="02020603050405020304" pitchFamily="18" charset="0"/>
              <a:buChar char="●"/>
              <a:defRPr sz="2800">
                <a:solidFill>
                  <a:srgbClr val="000000"/>
                </a:solidFill>
                <a:latin typeface="Arial" panose="020B0604020202020204" pitchFamily="34" charset="0"/>
              </a:defRPr>
            </a:lvl2pPr>
            <a:lvl3pPr marL="1143000" indent="-228600">
              <a:buFont typeface="Times New Roman" panose="02020603050405020304" pitchFamily="18" charset="0"/>
              <a:buChar char="●"/>
              <a:defRPr sz="2400">
                <a:solidFill>
                  <a:srgbClr val="000000"/>
                </a:solidFill>
                <a:latin typeface="Arial" panose="020B0604020202020204" pitchFamily="34" charset="0"/>
              </a:defRPr>
            </a:lvl3pPr>
            <a:lvl4pPr marL="1600200" indent="-228600">
              <a:buFont typeface="Times New Roman" panose="02020603050405020304" pitchFamily="18" charset="0"/>
              <a:buChar char="●"/>
              <a:defRPr sz="2000">
                <a:solidFill>
                  <a:srgbClr val="000000"/>
                </a:solidFill>
                <a:latin typeface="Arial" panose="020B0604020202020204" pitchFamily="34" charset="0"/>
              </a:defRPr>
            </a:lvl4pPr>
            <a:lvl5pPr marL="2057400" indent="-228600">
              <a:buFont typeface="Times New Roman" panose="02020603050405020304" pitchFamily="18" charset="0"/>
              <a:buChar char="●"/>
              <a:defRPr sz="2000">
                <a:solidFill>
                  <a:srgbClr val="000000"/>
                </a:solidFill>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7FB6572F-F32C-44AF-8E26-2821881E6423}"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1B986D1B-A254-44B0-8F3B-886DC734F272}" type="slidenum">
              <a:rPr lang="en-US" altLang="en-US" smtClean="0"/>
              <a:pPr/>
              <a:t>‹#›</a:t>
            </a:fld>
            <a:endParaRPr lang="en-US" altLang="en-US"/>
          </a:p>
        </p:txBody>
      </p:sp>
    </p:spTree>
    <p:extLst>
      <p:ext uri="{BB962C8B-B14F-4D97-AF65-F5344CB8AC3E}">
        <p14:creationId xmlns:p14="http://schemas.microsoft.com/office/powerpoint/2010/main" val="3826422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rgbClr val="000000"/>
                </a:solidFill>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DEB837E4-15A0-47A0-BDB6-5A1C543C3FEF}"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1F636551-F433-43A2-980E-46C1F329D6A6}" type="slidenum">
              <a:rPr lang="en-US" altLang="en-US" smtClean="0"/>
              <a:pPr/>
              <a:t>‹#›</a:t>
            </a:fld>
            <a:endParaRPr lang="en-US" altLang="en-US"/>
          </a:p>
        </p:txBody>
      </p:sp>
    </p:spTree>
    <p:extLst>
      <p:ext uri="{BB962C8B-B14F-4D97-AF65-F5344CB8AC3E}">
        <p14:creationId xmlns:p14="http://schemas.microsoft.com/office/powerpoint/2010/main" val="239621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a:prstGeom prst="rect">
            <a:avLst/>
          </a:prstGeom>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D01ABC9A-5CA1-4DEB-B536-C6453B975017}"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6579C78B-0D87-4896-A7B7-57C258F67C05}" type="slidenum">
              <a:rPr lang="en-US" altLang="en-US" smtClean="0"/>
              <a:pPr/>
              <a:t>‹#›</a:t>
            </a:fld>
            <a:endParaRPr lang="en-US" altLang="en-US"/>
          </a:p>
        </p:txBody>
      </p:sp>
    </p:spTree>
    <p:extLst>
      <p:ext uri="{BB962C8B-B14F-4D97-AF65-F5344CB8AC3E}">
        <p14:creationId xmlns:p14="http://schemas.microsoft.com/office/powerpoint/2010/main" val="2983747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84749AF6-5BDA-4A0B-BFD2-609E519F2D80}"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322EAC9C-23EF-48FC-87C5-433CB39F5203}" type="slidenum">
              <a:rPr lang="en-US" altLang="en-US" smtClean="0"/>
              <a:pPr/>
              <a:t>‹#›</a:t>
            </a:fld>
            <a:endParaRPr lang="en-US" altLang="en-US"/>
          </a:p>
        </p:txBody>
      </p:sp>
    </p:spTree>
    <p:extLst>
      <p:ext uri="{BB962C8B-B14F-4D97-AF65-F5344CB8AC3E}">
        <p14:creationId xmlns:p14="http://schemas.microsoft.com/office/powerpoint/2010/main" val="2361114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FFFFFF"/>
                </a:solidFill>
                <a:latin typeface="Arial" panose="020B0604020202020204" pitchFamily="34" charset="0"/>
              </a:rPr>
              <a:t>01 Section name goes here</a:t>
            </a:r>
          </a:p>
        </p:txBody>
      </p:sp>
      <p:sp>
        <p:nvSpPr>
          <p:cNvPr id="3" name="Rectangle 4"/>
          <p:cNvSpPr>
            <a:spLocks noGrp="1" noChangeArrowheads="1"/>
          </p:cNvSpPr>
          <p:nvPr>
            <p:ph type="dt" sz="half" idx="10"/>
          </p:nvPr>
        </p:nvSpPr>
        <p:spPr/>
        <p:txBody>
          <a:bodyPr/>
          <a:lstStyle>
            <a:lvl1pPr>
              <a:defRPr/>
            </a:lvl1pPr>
          </a:lstStyle>
          <a:p>
            <a:pPr>
              <a:defRPr/>
            </a:pPr>
            <a:fld id="{56BF69F4-1E2C-46BC-B60F-F6FBC141CD91}" type="datetime1">
              <a:rPr lang="en-US" altLang="en-US"/>
              <a:pPr>
                <a:defRPr/>
              </a:pPr>
              <a:t>6/16/2016</a:t>
            </a:fld>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95BAFED-34C4-4F3E-A085-DB45D4029FE4}" type="slidenum">
              <a:rPr lang="en-US" altLang="en-US"/>
              <a:pPr/>
              <a:t>‹#›</a:t>
            </a:fld>
            <a:endParaRPr lang="en-US" altLang="en-US"/>
          </a:p>
        </p:txBody>
      </p:sp>
    </p:spTree>
    <p:extLst>
      <p:ext uri="{BB962C8B-B14F-4D97-AF65-F5344CB8AC3E}">
        <p14:creationId xmlns:p14="http://schemas.microsoft.com/office/powerpoint/2010/main" val="2967621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a:prstGeom prst="rect">
            <a:avLst/>
          </a:prstGeom>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a:solidFill>
                  <a:srgbClr val="000000"/>
                </a:solidFill>
                <a:latin typeface="Arial" panose="020B0604020202020204" pitchFamily="34" charset="0"/>
              </a:defRPr>
            </a:lvl1pPr>
            <a:lvl2pPr>
              <a:defRPr>
                <a:solidFill>
                  <a:srgbClr val="000000"/>
                </a:solidFill>
                <a:latin typeface="Arial" panose="020B0604020202020204" pitchFamily="34" charset="0"/>
              </a:defRPr>
            </a:lvl2pPr>
            <a:lvl3pPr>
              <a:defRPr>
                <a:solidFill>
                  <a:srgbClr val="000000"/>
                </a:solidFill>
                <a:latin typeface="Arial" panose="020B0604020202020204" pitchFamily="34" charset="0"/>
              </a:defRPr>
            </a:lvl3pPr>
            <a:lvl4pPr>
              <a:defRPr>
                <a:solidFill>
                  <a:srgbClr val="000000"/>
                </a:solidFill>
                <a:latin typeface="Arial" panose="020B0604020202020204" pitchFamily="34" charset="0"/>
              </a:defRPr>
            </a:lvl4pPr>
            <a:lvl5pP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7B200B20-CAAE-43EF-AF5F-F9919E30AC7A}" type="datetime1">
              <a:rPr lang="en-US" altLang="en-US"/>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3B939A-7509-4ECB-9FD9-08AB6214FCC0}" type="slidenum">
              <a:rPr lang="en-US" altLang="en-US"/>
              <a:pPr/>
              <a:t>‹#›</a:t>
            </a:fld>
            <a:endParaRPr lang="en-US" altLang="en-US"/>
          </a:p>
        </p:txBody>
      </p:sp>
    </p:spTree>
    <p:extLst>
      <p:ext uri="{BB962C8B-B14F-4D97-AF65-F5344CB8AC3E}">
        <p14:creationId xmlns:p14="http://schemas.microsoft.com/office/powerpoint/2010/main" val="420204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000000"/>
                </a:solidFill>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E5D8C694-A541-4561-AA51-740A3C214670}"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3E5CD8FA-03E1-4815-BD24-41059AB16482}" type="slidenum">
              <a:rPr lang="en-US" altLang="en-US" smtClean="0"/>
              <a:pPr/>
              <a:t>‹#›</a:t>
            </a:fld>
            <a:endParaRPr lang="en-US" altLang="en-US"/>
          </a:p>
        </p:txBody>
      </p:sp>
    </p:spTree>
    <p:extLst>
      <p:ext uri="{BB962C8B-B14F-4D97-AF65-F5344CB8AC3E}">
        <p14:creationId xmlns:p14="http://schemas.microsoft.com/office/powerpoint/2010/main" val="1710545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a:prstGeom prst="rect">
            <a:avLst/>
          </a:prstGeom>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rgbClr val="000000"/>
                </a:solidFill>
                <a:latin typeface="Arial" panose="020B0604020202020204" pitchFamily="34" charset="0"/>
              </a:defRPr>
            </a:lvl1pPr>
            <a:lvl2pPr>
              <a:defRPr sz="2400">
                <a:solidFill>
                  <a:srgbClr val="000000"/>
                </a:solidFill>
                <a:latin typeface="Arial" panose="020B0604020202020204" pitchFamily="34" charset="0"/>
              </a:defRPr>
            </a:lvl2pPr>
            <a:lvl3pPr>
              <a:defRPr sz="2000">
                <a:solidFill>
                  <a:srgbClr val="000000"/>
                </a:solidFill>
                <a:latin typeface="Arial" panose="020B0604020202020204" pitchFamily="34" charset="0"/>
              </a:defRPr>
            </a:lvl3pPr>
            <a:lvl4pPr>
              <a:defRPr sz="1800">
                <a:solidFill>
                  <a:srgbClr val="000000"/>
                </a:solidFill>
                <a:latin typeface="Arial" panose="020B0604020202020204" pitchFamily="34" charset="0"/>
              </a:defRPr>
            </a:lvl4pPr>
            <a:lvl5pP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rgbClr val="000000"/>
                </a:solidFill>
                <a:latin typeface="Arial" panose="020B0604020202020204" pitchFamily="34" charset="0"/>
              </a:defRPr>
            </a:lvl1pPr>
            <a:lvl2pPr>
              <a:defRPr sz="2400">
                <a:solidFill>
                  <a:srgbClr val="000000"/>
                </a:solidFill>
                <a:latin typeface="Arial" panose="020B0604020202020204" pitchFamily="34" charset="0"/>
              </a:defRPr>
            </a:lvl2pPr>
            <a:lvl3pPr>
              <a:defRPr sz="2000">
                <a:solidFill>
                  <a:srgbClr val="000000"/>
                </a:solidFill>
                <a:latin typeface="Arial" panose="020B0604020202020204" pitchFamily="34" charset="0"/>
              </a:defRPr>
            </a:lvl3pPr>
            <a:lvl4pPr>
              <a:defRPr sz="1800">
                <a:solidFill>
                  <a:srgbClr val="000000"/>
                </a:solidFill>
                <a:latin typeface="Arial" panose="020B0604020202020204" pitchFamily="34" charset="0"/>
              </a:defRPr>
            </a:lvl4pPr>
            <a:lvl5pP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35BCF095-E98F-496F-87CC-407C2E45AFB2}"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E370572E-B3C3-4589-9748-48AA4EAE7C01}" type="slidenum">
              <a:rPr lang="en-US" altLang="en-US" smtClean="0"/>
              <a:pPr/>
              <a:t>‹#›</a:t>
            </a:fld>
            <a:endParaRPr lang="en-US" altLang="en-US"/>
          </a:p>
        </p:txBody>
      </p:sp>
    </p:spTree>
    <p:extLst>
      <p:ext uri="{BB962C8B-B14F-4D97-AF65-F5344CB8AC3E}">
        <p14:creationId xmlns:p14="http://schemas.microsoft.com/office/powerpoint/2010/main" val="371761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a:prstGeom prst="rect">
            <a:avLst/>
          </a:prstGeom>
        </p:spPr>
        <p:txBody>
          <a:bodyPr/>
          <a:lstStyle>
            <a:lvl1pPr>
              <a:defRPr>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rgbClr val="000000"/>
                </a:solidFill>
                <a:latin typeface="Arial" panose="020B0604020202020204" pitchFamily="34" charset="0"/>
              </a:defRPr>
            </a:lvl1pPr>
            <a:lvl2pPr>
              <a:defRPr sz="2000">
                <a:solidFill>
                  <a:srgbClr val="000000"/>
                </a:solidFill>
                <a:latin typeface="Arial" panose="020B0604020202020204" pitchFamily="34" charset="0"/>
              </a:defRPr>
            </a:lvl2pPr>
            <a:lvl3pPr>
              <a:defRPr sz="1800">
                <a:solidFill>
                  <a:srgbClr val="000000"/>
                </a:solidFill>
                <a:latin typeface="Arial" panose="020B0604020202020204" pitchFamily="34" charset="0"/>
              </a:defRPr>
            </a:lvl3pPr>
            <a:lvl4pPr>
              <a:defRPr sz="1600">
                <a:solidFill>
                  <a:srgbClr val="000000"/>
                </a:solidFill>
                <a:latin typeface="Arial" panose="020B0604020202020204" pitchFamily="34" charset="0"/>
              </a:defRPr>
            </a:lvl4pPr>
            <a:lvl5pP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solidFill>
                  <a:srgbClr val="000000"/>
                </a:solidFill>
                <a:latin typeface="Arial" panose="020B0604020202020204" pitchFamily="34" charset="0"/>
              </a:defRPr>
            </a:lvl1pPr>
            <a:lvl2pPr>
              <a:defRPr sz="2000">
                <a:solidFill>
                  <a:srgbClr val="000000"/>
                </a:solidFill>
                <a:latin typeface="Arial" panose="020B0604020202020204" pitchFamily="34" charset="0"/>
              </a:defRPr>
            </a:lvl2pPr>
            <a:lvl3pPr>
              <a:defRPr sz="1800">
                <a:solidFill>
                  <a:srgbClr val="000000"/>
                </a:solidFill>
                <a:latin typeface="Arial" panose="020B0604020202020204" pitchFamily="34" charset="0"/>
              </a:defRPr>
            </a:lvl3pPr>
            <a:lvl4pPr>
              <a:defRPr sz="1600">
                <a:solidFill>
                  <a:srgbClr val="000000"/>
                </a:solidFill>
                <a:latin typeface="Arial" panose="020B0604020202020204" pitchFamily="34" charset="0"/>
              </a:defRPr>
            </a:lvl4pPr>
            <a:lvl5pP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solidFill>
                  <a:srgbClr val="000000"/>
                </a:solidFill>
              </a:defRPr>
            </a:lvl1pPr>
          </a:lstStyle>
          <a:p>
            <a:pPr>
              <a:defRPr/>
            </a:pPr>
            <a:fld id="{9F2BA3C3-9840-4553-9E62-02D4530284FF}" type="datetime1">
              <a:rPr lang="en-US" altLang="en-US" smtClean="0"/>
              <a:pPr>
                <a:defRPr/>
              </a:pPr>
              <a:t>6/16/2016</a:t>
            </a:fld>
            <a:endParaRPr lang="en-US" altLang="en-US"/>
          </a:p>
        </p:txBody>
      </p:sp>
      <p:sp>
        <p:nvSpPr>
          <p:cNvPr id="8"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solidFill>
                  <a:srgbClr val="000000"/>
                </a:solidFill>
              </a:defRPr>
            </a:lvl1pPr>
          </a:lstStyle>
          <a:p>
            <a:fld id="{8880534D-D490-48B9-A06C-514BD3221B50}" type="slidenum">
              <a:rPr lang="en-US" altLang="en-US" smtClean="0"/>
              <a:pPr/>
              <a:t>‹#›</a:t>
            </a:fld>
            <a:endParaRPr lang="en-US" altLang="en-US"/>
          </a:p>
        </p:txBody>
      </p:sp>
    </p:spTree>
    <p:extLst>
      <p:ext uri="{BB962C8B-B14F-4D97-AF65-F5344CB8AC3E}">
        <p14:creationId xmlns:p14="http://schemas.microsoft.com/office/powerpoint/2010/main" val="2416366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a:prstGeom prst="rect">
            <a:avLst/>
          </a:prstGeom>
        </p:spPr>
        <p:txBody>
          <a:bodyPr/>
          <a:lstStyle>
            <a:lvl1pPr>
              <a:defRPr>
                <a:solidFill>
                  <a:srgbClr val="000000"/>
                </a:solidFill>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solidFill>
                  <a:srgbClr val="000000"/>
                </a:solidFill>
              </a:defRPr>
            </a:lvl1pPr>
          </a:lstStyle>
          <a:p>
            <a:pPr>
              <a:defRPr/>
            </a:pPr>
            <a:fld id="{0EDDB93C-A443-4DDD-A938-BB2EBEE27C43}" type="datetime1">
              <a:rPr lang="en-US" altLang="en-US" smtClean="0"/>
              <a:pPr>
                <a:defRPr/>
              </a:pPr>
              <a:t>6/16/2016</a:t>
            </a:fld>
            <a:endParaRPr lang="en-US" altLang="en-US"/>
          </a:p>
        </p:txBody>
      </p:sp>
      <p:sp>
        <p:nvSpPr>
          <p:cNvPr id="4"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rgbClr val="000000"/>
                </a:solidFill>
              </a:defRPr>
            </a:lvl1pPr>
          </a:lstStyle>
          <a:p>
            <a:fld id="{2D8FCCF9-A229-4D3C-8727-D89712A6A7C7}" type="slidenum">
              <a:rPr lang="en-US" altLang="en-US" smtClean="0"/>
              <a:pPr/>
              <a:t>‹#›</a:t>
            </a:fld>
            <a:endParaRPr lang="en-US" altLang="en-US"/>
          </a:p>
        </p:txBody>
      </p:sp>
    </p:spTree>
    <p:extLst>
      <p:ext uri="{BB962C8B-B14F-4D97-AF65-F5344CB8AC3E}">
        <p14:creationId xmlns:p14="http://schemas.microsoft.com/office/powerpoint/2010/main" val="1629159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solidFill>
                  <a:srgbClr val="000000"/>
                </a:solidFill>
              </a:defRPr>
            </a:lvl1pPr>
          </a:lstStyle>
          <a:p>
            <a:pPr>
              <a:defRPr/>
            </a:pPr>
            <a:fld id="{7A1D3005-B682-4295-8FC7-290B314BDD5B}" type="datetime1">
              <a:rPr lang="en-US" altLang="en-US" smtClean="0"/>
              <a:pPr>
                <a:defRPr/>
              </a:pPr>
              <a:t>6/16/2016</a:t>
            </a:fld>
            <a:endParaRPr lang="en-US" altLang="en-US"/>
          </a:p>
        </p:txBody>
      </p:sp>
      <p:sp>
        <p:nvSpPr>
          <p:cNvPr id="3"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rgbClr val="000000"/>
                </a:solidFill>
              </a:defRPr>
            </a:lvl1pPr>
          </a:lstStyle>
          <a:p>
            <a:fld id="{A4052191-02F0-4AA1-85CD-71F348ACB7F6}" type="slidenum">
              <a:rPr lang="en-US" altLang="en-US" smtClean="0"/>
              <a:pPr/>
              <a:t>‹#›</a:t>
            </a:fld>
            <a:endParaRPr lang="en-US" altLang="en-US"/>
          </a:p>
        </p:txBody>
      </p:sp>
    </p:spTree>
    <p:extLst>
      <p:ext uri="{BB962C8B-B14F-4D97-AF65-F5344CB8AC3E}">
        <p14:creationId xmlns:p14="http://schemas.microsoft.com/office/powerpoint/2010/main" val="4362927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rgbClr val="000000"/>
                </a:solidFill>
                <a:latin typeface="Arial" panose="020B0604020202020204" pitchFamily="34" charset="0"/>
              </a:defRPr>
            </a:lvl1pPr>
            <a:lvl2pPr>
              <a:defRPr sz="2800">
                <a:solidFill>
                  <a:srgbClr val="000000"/>
                </a:solidFill>
                <a:latin typeface="Arial" panose="020B0604020202020204" pitchFamily="34" charset="0"/>
              </a:defRPr>
            </a:lvl2pPr>
            <a:lvl3pPr>
              <a:defRPr sz="2400">
                <a:solidFill>
                  <a:srgbClr val="000000"/>
                </a:solidFill>
                <a:latin typeface="Arial" panose="020B0604020202020204" pitchFamily="34" charset="0"/>
              </a:defRPr>
            </a:lvl3pPr>
            <a:lvl4pPr>
              <a:defRPr sz="2000">
                <a:solidFill>
                  <a:srgbClr val="000000"/>
                </a:solidFill>
                <a:latin typeface="Arial" panose="020B0604020202020204" pitchFamily="34" charset="0"/>
              </a:defRPr>
            </a:lvl4pPr>
            <a:lvl5pPr>
              <a:defRPr sz="2000">
                <a:solidFill>
                  <a:srgbClr val="000000"/>
                </a:solidFill>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4C00158D-CF2B-4CD2-A686-6F6E65DF0DF5}"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EEC49039-E6F3-4D6B-B715-C6702CDAE958}" type="slidenum">
              <a:rPr lang="en-US" altLang="en-US" smtClean="0"/>
              <a:pPr/>
              <a:t>‹#›</a:t>
            </a:fld>
            <a:endParaRPr lang="en-US" altLang="en-US"/>
          </a:p>
        </p:txBody>
      </p:sp>
    </p:spTree>
    <p:extLst>
      <p:ext uri="{BB962C8B-B14F-4D97-AF65-F5344CB8AC3E}">
        <p14:creationId xmlns:p14="http://schemas.microsoft.com/office/powerpoint/2010/main" val="1061960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rgbClr val="000000"/>
                </a:solidFill>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900B76D2-DB83-405F-82CA-50D26E61338A}"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4DD67010-3DFF-446A-939D-0951C82D015D}" type="slidenum">
              <a:rPr lang="en-US" altLang="en-US" smtClean="0"/>
              <a:pPr/>
              <a:t>‹#›</a:t>
            </a:fld>
            <a:endParaRPr lang="en-US" altLang="en-US"/>
          </a:p>
        </p:txBody>
      </p:sp>
    </p:spTree>
    <p:extLst>
      <p:ext uri="{BB962C8B-B14F-4D97-AF65-F5344CB8AC3E}">
        <p14:creationId xmlns:p14="http://schemas.microsoft.com/office/powerpoint/2010/main" val="4002110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9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9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solidFill>
                  <a:srgbClr val="000000"/>
                </a:solidFill>
                <a:latin typeface="Arial" panose="020B0604020202020204" pitchFamily="34" charset="0"/>
              </a:defRPr>
            </a:lvl1pPr>
            <a:lvl2pPr>
              <a:defRPr>
                <a:solidFill>
                  <a:srgbClr val="000000"/>
                </a:solidFill>
                <a:latin typeface="Arial" panose="020B0604020202020204" pitchFamily="34" charset="0"/>
              </a:defRPr>
            </a:lvl2pPr>
            <a:lvl3pPr>
              <a:defRPr>
                <a:solidFill>
                  <a:srgbClr val="000000"/>
                </a:solidFill>
                <a:latin typeface="Arial" panose="020B0604020202020204" pitchFamily="34" charset="0"/>
              </a:defRPr>
            </a:lvl3pPr>
            <a:lvl4pPr>
              <a:defRPr>
                <a:solidFill>
                  <a:srgbClr val="000000"/>
                </a:solidFill>
                <a:latin typeface="Arial" panose="020B0604020202020204" pitchFamily="34" charset="0"/>
              </a:defRPr>
            </a:lvl4pPr>
            <a:lvl5pP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5CD1CAEE-DB85-48D0-995F-635AA62E5C44}"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3E9384BD-CFB5-4CCF-9184-FB7BF4B2EF8A}" type="slidenum">
              <a:rPr lang="en-US" altLang="en-US" smtClean="0"/>
              <a:pPr/>
              <a:t>‹#›</a:t>
            </a:fld>
            <a:endParaRPr lang="en-US" altLang="en-US"/>
          </a:p>
        </p:txBody>
      </p:sp>
    </p:spTree>
    <p:extLst>
      <p:ext uri="{BB962C8B-B14F-4D97-AF65-F5344CB8AC3E}">
        <p14:creationId xmlns:p14="http://schemas.microsoft.com/office/powerpoint/2010/main" val="333253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solidFill>
                  <a:srgbClr val="000000"/>
                </a:solidFill>
                <a:latin typeface="Arial" panose="020B0604020202020204" pitchFamily="34" charset="0"/>
              </a:defRPr>
            </a:lvl1pPr>
            <a:lvl2pPr>
              <a:defRPr>
                <a:solidFill>
                  <a:srgbClr val="000000"/>
                </a:solidFill>
                <a:latin typeface="Arial" panose="020B0604020202020204" pitchFamily="34" charset="0"/>
              </a:defRPr>
            </a:lvl2pPr>
            <a:lvl3pPr>
              <a:defRPr>
                <a:solidFill>
                  <a:srgbClr val="000000"/>
                </a:solidFill>
                <a:latin typeface="Arial" panose="020B0604020202020204" pitchFamily="34" charset="0"/>
              </a:defRPr>
            </a:lvl3pPr>
            <a:lvl4pPr>
              <a:defRPr>
                <a:solidFill>
                  <a:srgbClr val="000000"/>
                </a:solidFill>
                <a:latin typeface="Arial" panose="020B0604020202020204" pitchFamily="34" charset="0"/>
              </a:defRPr>
            </a:lvl4pPr>
            <a:lvl5pP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EA60F8BD-1106-4C5B-A4F1-C02D8398200E}"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AE349651-6A75-40D4-9048-5322EA7548A0}" type="slidenum">
              <a:rPr lang="en-US" altLang="en-US" smtClean="0"/>
              <a:pPr/>
              <a:t>‹#›</a:t>
            </a:fld>
            <a:endParaRPr lang="en-US" altLang="en-US"/>
          </a:p>
        </p:txBody>
      </p:sp>
    </p:spTree>
    <p:extLst>
      <p:ext uri="{BB962C8B-B14F-4D97-AF65-F5344CB8AC3E}">
        <p14:creationId xmlns:p14="http://schemas.microsoft.com/office/powerpoint/2010/main" val="20900911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000000"/>
                </a:solidFill>
                <a:latin typeface="Arial" panose="020B0604020202020204" pitchFamily="34" charset="0"/>
              </a:rPr>
              <a:t>01 Section name goes here</a:t>
            </a:r>
          </a:p>
        </p:txBody>
      </p:sp>
      <p:pic>
        <p:nvPicPr>
          <p:cNvPr id="3" name="Picture 9" descr="prezredraf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healthnet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Grp="1" noChangeArrowheads="1"/>
          </p:cNvSpPr>
          <p:nvPr>
            <p:ph type="dt" sz="half" idx="10"/>
          </p:nvPr>
        </p:nvSpPr>
        <p:spPr/>
        <p:txBody>
          <a:bodyPr/>
          <a:lstStyle>
            <a:lvl1pPr>
              <a:defRPr>
                <a:solidFill>
                  <a:srgbClr val="000000"/>
                </a:solidFill>
              </a:defRPr>
            </a:lvl1pPr>
          </a:lstStyle>
          <a:p>
            <a:pPr>
              <a:defRPr/>
            </a:pPr>
            <a:fld id="{615A5686-22E2-4607-8BAD-9BA1601826C7}"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fld id="{506653D9-3621-4C38-88F4-80F4CA9E01BD}" type="slidenum">
              <a:rPr lang="en-US" altLang="en-US" smtClean="0"/>
              <a:pPr/>
              <a:t>‹#›</a:t>
            </a:fld>
            <a:endParaRPr lang="en-US" altLang="en-US"/>
          </a:p>
        </p:txBody>
      </p:sp>
    </p:spTree>
    <p:extLst>
      <p:ext uri="{BB962C8B-B14F-4D97-AF65-F5344CB8AC3E}">
        <p14:creationId xmlns:p14="http://schemas.microsoft.com/office/powerpoint/2010/main" val="10249120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a:prstGeom prst="rect">
            <a:avLst/>
          </a:prstGeom>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FEB7E2EE-4E4E-41A9-A613-E64BEF34C43A}"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DB586803-7B88-4CE5-82E7-9A5970671FEA}" type="slidenum">
              <a:rPr lang="en-US" altLang="en-US" smtClean="0"/>
              <a:pPr/>
              <a:t>‹#›</a:t>
            </a:fld>
            <a:endParaRPr lang="en-US" altLang="en-US"/>
          </a:p>
        </p:txBody>
      </p:sp>
    </p:spTree>
    <p:extLst>
      <p:ext uri="{BB962C8B-B14F-4D97-AF65-F5344CB8AC3E}">
        <p14:creationId xmlns:p14="http://schemas.microsoft.com/office/powerpoint/2010/main" val="413179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000000"/>
                </a:solidFill>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E5758EB7-188E-454A-B8B4-7B3C4397E8BC}"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185916C4-DF89-4450-B3B9-919FCE577BF1}" type="slidenum">
              <a:rPr lang="en-US" altLang="en-US" smtClean="0"/>
              <a:pPr/>
              <a:t>‹#›</a:t>
            </a:fld>
            <a:endParaRPr lang="en-US" altLang="en-US"/>
          </a:p>
        </p:txBody>
      </p:sp>
    </p:spTree>
    <p:extLst>
      <p:ext uri="{BB962C8B-B14F-4D97-AF65-F5344CB8AC3E}">
        <p14:creationId xmlns:p14="http://schemas.microsoft.com/office/powerpoint/2010/main" val="35139420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43000"/>
          </a:xfrm>
          <a:prstGeom prst="rect">
            <a:avLst/>
          </a:prstGeom>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 typeface="Times New Roman" panose="02020603050405020304" pitchFamily="18" charset="0"/>
              <a:buChar char="●"/>
              <a:defRPr sz="2800">
                <a:solidFill>
                  <a:srgbClr val="000000"/>
                </a:solidFill>
                <a:latin typeface="Arial" panose="020B0604020202020204" pitchFamily="34" charset="0"/>
              </a:defRPr>
            </a:lvl1pPr>
            <a:lvl2pPr marL="742950" indent="-285750">
              <a:buFont typeface="Times New Roman" panose="02020603050405020304" pitchFamily="18" charset="0"/>
              <a:buChar char="●"/>
              <a:defRPr sz="2400">
                <a:solidFill>
                  <a:srgbClr val="000000"/>
                </a:solidFill>
                <a:latin typeface="Arial" panose="020B0604020202020204" pitchFamily="34" charset="0"/>
              </a:defRPr>
            </a:lvl2pPr>
            <a:lvl3pPr marL="1143000" indent="-228600">
              <a:buFont typeface="Times New Roman" panose="02020603050405020304" pitchFamily="18" charset="0"/>
              <a:buChar char="●"/>
              <a:defRPr sz="2000">
                <a:solidFill>
                  <a:srgbClr val="000000"/>
                </a:solidFill>
                <a:latin typeface="Arial" panose="020B0604020202020204" pitchFamily="34" charset="0"/>
              </a:defRPr>
            </a:lvl3pPr>
            <a:lvl4pPr marL="1600200" indent="-228600">
              <a:buFont typeface="Times New Roman" panose="02020603050405020304" pitchFamily="18" charset="0"/>
              <a:buChar char="●"/>
              <a:defRPr sz="1800">
                <a:solidFill>
                  <a:srgbClr val="000000"/>
                </a:solidFill>
                <a:latin typeface="Arial" panose="020B0604020202020204" pitchFamily="34" charset="0"/>
              </a:defRPr>
            </a:lvl4pPr>
            <a:lvl5pPr marL="2057400" indent="-228600">
              <a:buFont typeface="Times New Roman" panose="02020603050405020304" pitchFamily="18" charset="0"/>
              <a:buChar cha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 typeface="Times New Roman" panose="02020603050405020304" pitchFamily="18" charset="0"/>
              <a:buChar char="●"/>
              <a:defRPr sz="2800">
                <a:solidFill>
                  <a:srgbClr val="000000"/>
                </a:solidFill>
                <a:latin typeface="Arial" panose="020B0604020202020204" pitchFamily="34" charset="0"/>
              </a:defRPr>
            </a:lvl1pPr>
            <a:lvl2pPr marL="742950" indent="-285750">
              <a:buFont typeface="Times New Roman" panose="02020603050405020304" pitchFamily="18" charset="0"/>
              <a:buChar char="●"/>
              <a:defRPr sz="2400">
                <a:solidFill>
                  <a:srgbClr val="000000"/>
                </a:solidFill>
                <a:latin typeface="Arial" panose="020B0604020202020204" pitchFamily="34" charset="0"/>
              </a:defRPr>
            </a:lvl2pPr>
            <a:lvl3pPr marL="1143000" indent="-228600">
              <a:buFont typeface="Times New Roman" panose="02020603050405020304" pitchFamily="18" charset="0"/>
              <a:buChar char="●"/>
              <a:defRPr sz="2000">
                <a:solidFill>
                  <a:srgbClr val="000000"/>
                </a:solidFill>
                <a:latin typeface="Arial" panose="020B0604020202020204" pitchFamily="34" charset="0"/>
              </a:defRPr>
            </a:lvl3pPr>
            <a:lvl4pPr marL="1600200" indent="-228600">
              <a:buFont typeface="Times New Roman" panose="02020603050405020304" pitchFamily="18" charset="0"/>
              <a:buChar char="●"/>
              <a:defRPr sz="1800">
                <a:solidFill>
                  <a:srgbClr val="000000"/>
                </a:solidFill>
                <a:latin typeface="Arial" panose="020B0604020202020204" pitchFamily="34" charset="0"/>
              </a:defRPr>
            </a:lvl4pPr>
            <a:lvl5pPr marL="2057400" indent="-228600">
              <a:buFont typeface="Times New Roman" panose="02020603050405020304" pitchFamily="18" charset="0"/>
              <a:buChar cha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FDA01D73-18E3-4AE2-AE3A-D1706BFE1AC9}"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4B1DC0F4-4A6C-4284-B284-12772CF2D234}" type="slidenum">
              <a:rPr lang="en-US" altLang="en-US" smtClean="0"/>
              <a:pPr/>
              <a:t>‹#›</a:t>
            </a:fld>
            <a:endParaRPr lang="en-US" altLang="en-US"/>
          </a:p>
        </p:txBody>
      </p:sp>
    </p:spTree>
    <p:extLst>
      <p:ext uri="{BB962C8B-B14F-4D97-AF65-F5344CB8AC3E}">
        <p14:creationId xmlns:p14="http://schemas.microsoft.com/office/powerpoint/2010/main" val="3401951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a:prstGeom prst="rect">
            <a:avLst/>
          </a:prstGeom>
        </p:spPr>
        <p:txBody>
          <a:bodyPr/>
          <a:lstStyle>
            <a:lvl1pPr>
              <a:defRPr>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 typeface="Times New Roman" panose="02020603050405020304" pitchFamily="18" charset="0"/>
              <a:buChar char="●"/>
              <a:defRPr sz="2400">
                <a:solidFill>
                  <a:srgbClr val="000000"/>
                </a:solidFill>
                <a:latin typeface="Arial" panose="020B0604020202020204" pitchFamily="34" charset="0"/>
              </a:defRPr>
            </a:lvl1pPr>
            <a:lvl2pPr marL="742950" indent="-285750">
              <a:buFont typeface="Times New Roman" panose="02020603050405020304" pitchFamily="18" charset="0"/>
              <a:buChar char="●"/>
              <a:defRPr sz="2000">
                <a:solidFill>
                  <a:srgbClr val="000000"/>
                </a:solidFill>
                <a:latin typeface="Arial" panose="020B0604020202020204" pitchFamily="34" charset="0"/>
              </a:defRPr>
            </a:lvl2pPr>
            <a:lvl3pPr marL="1143000" indent="-228600">
              <a:buFont typeface="Times New Roman" panose="02020603050405020304" pitchFamily="18" charset="0"/>
              <a:buChar char="●"/>
              <a:defRPr sz="1800">
                <a:solidFill>
                  <a:srgbClr val="000000"/>
                </a:solidFill>
                <a:latin typeface="Arial" panose="020B0604020202020204" pitchFamily="34" charset="0"/>
              </a:defRPr>
            </a:lvl3pPr>
            <a:lvl4pPr marL="1600200" indent="-228600">
              <a:buFont typeface="Times New Roman" panose="02020603050405020304" pitchFamily="18" charset="0"/>
              <a:buChar char="●"/>
              <a:defRPr sz="1600">
                <a:solidFill>
                  <a:srgbClr val="000000"/>
                </a:solidFill>
                <a:latin typeface="Arial" panose="020B0604020202020204" pitchFamily="34" charset="0"/>
              </a:defRPr>
            </a:lvl4pPr>
            <a:lvl5pPr marL="2057400" indent="-228600">
              <a:buFont typeface="Times New Roman" panose="02020603050405020304" pitchFamily="18" charset="0"/>
              <a:buChar cha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 typeface="Times New Roman" panose="02020603050405020304" pitchFamily="18" charset="0"/>
              <a:buChar char="●"/>
              <a:defRPr sz="2400">
                <a:solidFill>
                  <a:srgbClr val="000000"/>
                </a:solidFill>
                <a:latin typeface="Arial" panose="020B0604020202020204" pitchFamily="34" charset="0"/>
              </a:defRPr>
            </a:lvl1pPr>
            <a:lvl2pPr marL="742950" indent="-285750">
              <a:buFont typeface="Times New Roman" panose="02020603050405020304" pitchFamily="18" charset="0"/>
              <a:buChar char="●"/>
              <a:defRPr sz="2000">
                <a:solidFill>
                  <a:srgbClr val="000000"/>
                </a:solidFill>
                <a:latin typeface="Arial" panose="020B0604020202020204" pitchFamily="34" charset="0"/>
              </a:defRPr>
            </a:lvl2pPr>
            <a:lvl3pPr marL="1143000" indent="-228600">
              <a:buFont typeface="Times New Roman" panose="02020603050405020304" pitchFamily="18" charset="0"/>
              <a:buChar char="●"/>
              <a:defRPr sz="1800">
                <a:solidFill>
                  <a:srgbClr val="000000"/>
                </a:solidFill>
                <a:latin typeface="Arial" panose="020B0604020202020204" pitchFamily="34" charset="0"/>
              </a:defRPr>
            </a:lvl3pPr>
            <a:lvl4pPr marL="1600200" indent="-228600">
              <a:buFont typeface="Times New Roman" panose="02020603050405020304" pitchFamily="18" charset="0"/>
              <a:buChar char="●"/>
              <a:defRPr sz="1600">
                <a:solidFill>
                  <a:srgbClr val="000000"/>
                </a:solidFill>
                <a:latin typeface="Arial" panose="020B0604020202020204" pitchFamily="34" charset="0"/>
              </a:defRPr>
            </a:lvl4pPr>
            <a:lvl5pPr marL="2057400" indent="-228600">
              <a:buFont typeface="Times New Roman" panose="02020603050405020304" pitchFamily="18" charset="0"/>
              <a:buChar cha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solidFill>
                  <a:srgbClr val="000000"/>
                </a:solidFill>
              </a:defRPr>
            </a:lvl1pPr>
          </a:lstStyle>
          <a:p>
            <a:pPr>
              <a:defRPr/>
            </a:pPr>
            <a:fld id="{4C32605A-A684-45E8-BACA-048B1EE8BC3F}" type="datetime1">
              <a:rPr lang="en-US" altLang="en-US" smtClean="0"/>
              <a:pPr>
                <a:defRPr/>
              </a:pPr>
              <a:t>6/16/2016</a:t>
            </a:fld>
            <a:endParaRPr lang="en-US" altLang="en-US"/>
          </a:p>
        </p:txBody>
      </p:sp>
      <p:sp>
        <p:nvSpPr>
          <p:cNvPr id="8"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solidFill>
                  <a:srgbClr val="000000"/>
                </a:solidFill>
              </a:defRPr>
            </a:lvl1pPr>
          </a:lstStyle>
          <a:p>
            <a:fld id="{4CDA56BF-E9AE-4DBD-BC39-BE16FD9C1E92}" type="slidenum">
              <a:rPr lang="en-US" altLang="en-US" smtClean="0"/>
              <a:pPr/>
              <a:t>‹#›</a:t>
            </a:fld>
            <a:endParaRPr lang="en-US" altLang="en-US"/>
          </a:p>
        </p:txBody>
      </p:sp>
    </p:spTree>
    <p:extLst>
      <p:ext uri="{BB962C8B-B14F-4D97-AF65-F5344CB8AC3E}">
        <p14:creationId xmlns:p14="http://schemas.microsoft.com/office/powerpoint/2010/main" val="891087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28800" y="274638"/>
            <a:ext cx="6858000" cy="1143000"/>
          </a:xfrm>
          <a:prstGeom prst="rect">
            <a:avLst/>
          </a:prstGeom>
        </p:spPr>
        <p:txBody>
          <a:bodyPr/>
          <a:lstStyle>
            <a:lvl1pPr>
              <a:defRPr>
                <a:solidFill>
                  <a:srgbClr val="000000"/>
                </a:solidFill>
              </a:defRPr>
            </a:lvl1pPr>
          </a:lstStyle>
          <a:p>
            <a:r>
              <a:rPr lang="en-US"/>
              <a:t>Click to edit Master title style</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fld id="{9C0E5D56-6BAA-4D6B-A9F4-DF2882FFB5F7}"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fld id="{F2FF7720-7AF2-4930-8DCB-8EC9B20F7374}" type="slidenum">
              <a:rPr lang="en-US" altLang="en-US" smtClean="0"/>
              <a:pPr/>
              <a:t>‹#›</a:t>
            </a:fld>
            <a:endParaRPr lang="en-US" altLang="en-US"/>
          </a:p>
        </p:txBody>
      </p:sp>
    </p:spTree>
    <p:extLst>
      <p:ext uri="{BB962C8B-B14F-4D97-AF65-F5344CB8AC3E}">
        <p14:creationId xmlns:p14="http://schemas.microsoft.com/office/powerpoint/2010/main" val="1530701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Grp="1" noChangeArrowheads="1"/>
          </p:cNvSpPr>
          <p:nvPr>
            <p:ph type="dt" sz="half" idx="10"/>
          </p:nvPr>
        </p:nvSpPr>
        <p:spPr/>
        <p:txBody>
          <a:bodyPr/>
          <a:lstStyle>
            <a:lvl1pPr>
              <a:defRPr/>
            </a:lvl1pPr>
          </a:lstStyle>
          <a:p>
            <a:pPr>
              <a:defRPr/>
            </a:pPr>
            <a:fld id="{E83867CA-1997-43E1-A55C-31E12AB499C4}" type="datetime1">
              <a:rPr lang="en-US" altLang="en-US"/>
              <a:pPr>
                <a:defRPr/>
              </a:pPr>
              <a:t>6/16/2016</a:t>
            </a:fld>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5F91BDC-3CD3-44EF-A881-48949C106E08}" type="slidenum">
              <a:rPr lang="en-US" altLang="en-US"/>
              <a:pPr/>
              <a:t>‹#›</a:t>
            </a:fld>
            <a:endParaRPr lang="en-US" altLang="en-US"/>
          </a:p>
        </p:txBody>
      </p:sp>
    </p:spTree>
    <p:extLst>
      <p:ext uri="{BB962C8B-B14F-4D97-AF65-F5344CB8AC3E}">
        <p14:creationId xmlns:p14="http://schemas.microsoft.com/office/powerpoint/2010/main" val="30524300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Font typeface="Times New Roman" panose="02020603050405020304" pitchFamily="18" charset="0"/>
              <a:buChar char="●"/>
              <a:defRPr sz="3200">
                <a:solidFill>
                  <a:srgbClr val="000000"/>
                </a:solidFill>
                <a:latin typeface="Arial" panose="020B0604020202020204" pitchFamily="34" charset="0"/>
              </a:defRPr>
            </a:lvl1pPr>
            <a:lvl2pPr marL="742950" indent="-285750">
              <a:buFont typeface="Times New Roman" panose="02020603050405020304" pitchFamily="18" charset="0"/>
              <a:buChar char="●"/>
              <a:defRPr sz="2800">
                <a:solidFill>
                  <a:srgbClr val="000000"/>
                </a:solidFill>
                <a:latin typeface="Arial" panose="020B0604020202020204" pitchFamily="34" charset="0"/>
              </a:defRPr>
            </a:lvl2pPr>
            <a:lvl3pPr marL="1143000" indent="-228600">
              <a:buFont typeface="Times New Roman" panose="02020603050405020304" pitchFamily="18" charset="0"/>
              <a:buChar char="●"/>
              <a:defRPr sz="2400">
                <a:solidFill>
                  <a:srgbClr val="000000"/>
                </a:solidFill>
                <a:latin typeface="Arial" panose="020B0604020202020204" pitchFamily="34" charset="0"/>
              </a:defRPr>
            </a:lvl3pPr>
            <a:lvl4pPr marL="1600200" indent="-228600">
              <a:buFont typeface="Times New Roman" panose="02020603050405020304" pitchFamily="18" charset="0"/>
              <a:buChar char="●"/>
              <a:defRPr sz="2000">
                <a:solidFill>
                  <a:srgbClr val="000000"/>
                </a:solidFill>
                <a:latin typeface="Arial" panose="020B0604020202020204" pitchFamily="34" charset="0"/>
              </a:defRPr>
            </a:lvl4pPr>
            <a:lvl5pPr marL="2057400" indent="-228600">
              <a:buFont typeface="Times New Roman" panose="02020603050405020304" pitchFamily="18" charset="0"/>
              <a:buChar char="●"/>
              <a:defRPr sz="2000">
                <a:solidFill>
                  <a:srgbClr val="000000"/>
                </a:solidFill>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Rectangle 5"/>
          <p:cNvSpPr>
            <a:spLocks noGrp="1" noChangeArrowheads="1"/>
          </p:cNvSpPr>
          <p:nvPr>
            <p:ph type="dt" sz="half" idx="10"/>
          </p:nvPr>
        </p:nvSpPr>
        <p:spPr/>
        <p:txBody>
          <a:bodyPr/>
          <a:lstStyle>
            <a:lvl1pPr>
              <a:defRPr>
                <a:solidFill>
                  <a:srgbClr val="000000"/>
                </a:solidFill>
              </a:defRPr>
            </a:lvl1pPr>
          </a:lstStyle>
          <a:p>
            <a:pPr>
              <a:defRPr/>
            </a:pPr>
            <a:fld id="{5A789E69-9EC3-44B3-9618-B62BDD1FA2D0}" type="datetime1">
              <a:rPr lang="en-US" altLang="en-US" smtClean="0"/>
              <a:pPr>
                <a:defRPr/>
              </a:pPr>
              <a:t>6/16/2016</a:t>
            </a:fld>
            <a:endParaRPr lang="en-US" altLang="en-US"/>
          </a:p>
        </p:txBody>
      </p:sp>
      <p:sp>
        <p:nvSpPr>
          <p:cNvPr id="7" name="Rectangle 6"/>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8" name="Rectangle 7"/>
          <p:cNvSpPr>
            <a:spLocks noGrp="1" noChangeArrowheads="1"/>
          </p:cNvSpPr>
          <p:nvPr>
            <p:ph type="sldNum" sz="quarter" idx="12"/>
          </p:nvPr>
        </p:nvSpPr>
        <p:spPr/>
        <p:txBody>
          <a:bodyPr/>
          <a:lstStyle>
            <a:lvl1pPr>
              <a:defRPr>
                <a:solidFill>
                  <a:srgbClr val="000000"/>
                </a:solidFill>
              </a:defRPr>
            </a:lvl1pPr>
          </a:lstStyle>
          <a:p>
            <a:fld id="{8BDD12B4-7CAD-4D18-A039-2D0B3A71B4BD}" type="slidenum">
              <a:rPr lang="en-US" altLang="en-US" smtClean="0"/>
              <a:pPr/>
              <a:t>‹#›</a:t>
            </a:fld>
            <a:endParaRPr lang="en-US" altLang="en-US"/>
          </a:p>
        </p:txBody>
      </p:sp>
    </p:spTree>
    <p:extLst>
      <p:ext uri="{BB962C8B-B14F-4D97-AF65-F5344CB8AC3E}">
        <p14:creationId xmlns:p14="http://schemas.microsoft.com/office/powerpoint/2010/main" val="373892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rgbClr val="000000"/>
                </a:solidFill>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Rectangle 5"/>
          <p:cNvSpPr>
            <a:spLocks noGrp="1" noChangeArrowheads="1"/>
          </p:cNvSpPr>
          <p:nvPr>
            <p:ph type="dt" sz="half" idx="10"/>
          </p:nvPr>
        </p:nvSpPr>
        <p:spPr/>
        <p:txBody>
          <a:bodyPr/>
          <a:lstStyle>
            <a:lvl1pPr>
              <a:defRPr>
                <a:solidFill>
                  <a:srgbClr val="000000"/>
                </a:solidFill>
              </a:defRPr>
            </a:lvl1pPr>
          </a:lstStyle>
          <a:p>
            <a:pPr>
              <a:defRPr/>
            </a:pPr>
            <a:fld id="{A81837A7-27F1-4002-BE73-556A8BB7728F}" type="datetime1">
              <a:rPr lang="en-US" altLang="en-US" smtClean="0"/>
              <a:pPr>
                <a:defRPr/>
              </a:pPr>
              <a:t>6/16/2016</a:t>
            </a:fld>
            <a:endParaRPr lang="en-US" altLang="en-US"/>
          </a:p>
        </p:txBody>
      </p:sp>
      <p:sp>
        <p:nvSpPr>
          <p:cNvPr id="7" name="Rectangle 6"/>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8" name="Rectangle 7"/>
          <p:cNvSpPr>
            <a:spLocks noGrp="1" noChangeArrowheads="1"/>
          </p:cNvSpPr>
          <p:nvPr>
            <p:ph type="sldNum" sz="quarter" idx="12"/>
          </p:nvPr>
        </p:nvSpPr>
        <p:spPr/>
        <p:txBody>
          <a:bodyPr/>
          <a:lstStyle>
            <a:lvl1pPr>
              <a:defRPr>
                <a:solidFill>
                  <a:srgbClr val="000000"/>
                </a:solidFill>
              </a:defRPr>
            </a:lvl1pPr>
          </a:lstStyle>
          <a:p>
            <a:fld id="{E3A7F40A-50D5-4AA5-9F64-CD7093D0C84C}" type="slidenum">
              <a:rPr lang="en-US" altLang="en-US" smtClean="0"/>
              <a:pPr/>
              <a:t>‹#›</a:t>
            </a:fld>
            <a:endParaRPr lang="en-US" altLang="en-US"/>
          </a:p>
        </p:txBody>
      </p:sp>
    </p:spTree>
    <p:extLst>
      <p:ext uri="{BB962C8B-B14F-4D97-AF65-F5344CB8AC3E}">
        <p14:creationId xmlns:p14="http://schemas.microsoft.com/office/powerpoint/2010/main" val="2889778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47800" y="274638"/>
            <a:ext cx="7239000" cy="1143000"/>
          </a:xfrm>
          <a:prstGeom prst="rect">
            <a:avLst/>
          </a:prstGeom>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solidFill>
                  <a:srgbClr val="000000"/>
                </a:solidFill>
              </a:defRPr>
            </a:lvl1pPr>
          </a:lstStyle>
          <a:p>
            <a:pPr>
              <a:defRPr/>
            </a:pPr>
            <a:fld id="{EE423CCB-654D-4BEB-87A7-2F03A31E1082}"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fld id="{3CBE1CC0-D0CF-4A00-A638-7D2A8A793783}" type="slidenum">
              <a:rPr lang="en-US" altLang="en-US" smtClean="0"/>
              <a:pPr/>
              <a:t>‹#›</a:t>
            </a:fld>
            <a:endParaRPr lang="en-US" altLang="en-US"/>
          </a:p>
        </p:txBody>
      </p:sp>
    </p:spTree>
    <p:extLst>
      <p:ext uri="{BB962C8B-B14F-4D97-AF65-F5344CB8AC3E}">
        <p14:creationId xmlns:p14="http://schemas.microsoft.com/office/powerpoint/2010/main" val="2447245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solidFill>
                  <a:srgbClr val="000000"/>
                </a:solidFill>
              </a:defRPr>
            </a:lvl1pPr>
          </a:lstStyle>
          <a:p>
            <a:pPr>
              <a:defRPr/>
            </a:pPr>
            <a:fld id="{D72A21F0-A12A-4E71-BCAA-944C37E2AB25}"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fld id="{44C5CBE5-D047-4936-A03C-FA726AB75578}" type="slidenum">
              <a:rPr lang="en-US" altLang="en-US" smtClean="0"/>
              <a:pPr/>
              <a:t>‹#›</a:t>
            </a:fld>
            <a:endParaRPr lang="en-US" altLang="en-US"/>
          </a:p>
        </p:txBody>
      </p:sp>
    </p:spTree>
    <p:extLst>
      <p:ext uri="{BB962C8B-B14F-4D97-AF65-F5344CB8AC3E}">
        <p14:creationId xmlns:p14="http://schemas.microsoft.com/office/powerpoint/2010/main" val="2764411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FFFFFF"/>
                </a:solidFill>
                <a:latin typeface="Arial" panose="020B0604020202020204" pitchFamily="34" charset="0"/>
              </a:rPr>
              <a:t>01 Section name goes here</a:t>
            </a:r>
          </a:p>
        </p:txBody>
      </p:sp>
      <p:pic>
        <p:nvPicPr>
          <p:cNvPr id="3" name="Picture 9" descr="prezredraf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healthnet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Grp="1" noChangeArrowheads="1"/>
          </p:cNvSpPr>
          <p:nvPr>
            <p:ph type="dt" sz="half" idx="10"/>
          </p:nvPr>
        </p:nvSpPr>
        <p:spPr/>
        <p:txBody>
          <a:bodyPr/>
          <a:lstStyle>
            <a:lvl1pPr>
              <a:defRPr/>
            </a:lvl1pPr>
          </a:lstStyle>
          <a:p>
            <a:pPr>
              <a:defRPr/>
            </a:pPr>
            <a:fld id="{05B2811D-5E94-4862-A340-C2884D0EC505}" type="datetime1">
              <a:rPr lang="en-US" altLang="en-US"/>
              <a:pPr>
                <a:defRPr/>
              </a:pPr>
              <a:t>6/16/2016</a:t>
            </a:fld>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3C7CE39-4F75-4874-A103-20E73D12DA7F}" type="slidenum">
              <a:rPr lang="en-US" altLang="en-US"/>
              <a:pPr/>
              <a:t>‹#›</a:t>
            </a:fld>
            <a:endParaRPr lang="en-US" altLang="en-US"/>
          </a:p>
        </p:txBody>
      </p:sp>
    </p:spTree>
    <p:extLst>
      <p:ext uri="{BB962C8B-B14F-4D97-AF65-F5344CB8AC3E}">
        <p14:creationId xmlns:p14="http://schemas.microsoft.com/office/powerpoint/2010/main" val="1824035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a:prstGeom prst="rect">
            <a:avLst/>
          </a:prstGeom>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AF539749-F816-48A9-A64F-E23D18A5138E}"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FF707A20-6083-4F04-89E0-DFA1086F1E8B}" type="slidenum">
              <a:rPr lang="en-US" altLang="en-US" smtClean="0"/>
              <a:pPr/>
              <a:t>‹#›</a:t>
            </a:fld>
            <a:endParaRPr lang="en-US" altLang="en-US"/>
          </a:p>
        </p:txBody>
      </p:sp>
    </p:spTree>
    <p:extLst>
      <p:ext uri="{BB962C8B-B14F-4D97-AF65-F5344CB8AC3E}">
        <p14:creationId xmlns:p14="http://schemas.microsoft.com/office/powerpoint/2010/main" val="29766294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000000"/>
                </a:solidFill>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197D8F99-DE28-4490-A65D-700D2F0C7CBA}"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B90220C6-2380-48E0-BEB7-297DEAFC4266}" type="slidenum">
              <a:rPr lang="en-US" altLang="en-US" smtClean="0"/>
              <a:pPr/>
              <a:t>‹#›</a:t>
            </a:fld>
            <a:endParaRPr lang="en-US" altLang="en-US"/>
          </a:p>
        </p:txBody>
      </p:sp>
    </p:spTree>
    <p:extLst>
      <p:ext uri="{BB962C8B-B14F-4D97-AF65-F5344CB8AC3E}">
        <p14:creationId xmlns:p14="http://schemas.microsoft.com/office/powerpoint/2010/main" val="4018304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a:prstGeom prst="rect">
            <a:avLst/>
          </a:prstGeom>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 typeface="Times New Roman" panose="02020603050405020304" pitchFamily="18" charset="0"/>
              <a:buChar char="●"/>
              <a:defRPr sz="2800">
                <a:solidFill>
                  <a:srgbClr val="000000"/>
                </a:solidFill>
                <a:latin typeface="Arial" panose="020B0604020202020204" pitchFamily="34" charset="0"/>
              </a:defRPr>
            </a:lvl1pPr>
            <a:lvl2pPr marL="742950" indent="-285750">
              <a:buFont typeface="Times New Roman" panose="02020603050405020304" pitchFamily="18" charset="0"/>
              <a:buChar char="●"/>
              <a:defRPr sz="2400">
                <a:solidFill>
                  <a:srgbClr val="000000"/>
                </a:solidFill>
                <a:latin typeface="Arial" panose="020B0604020202020204" pitchFamily="34" charset="0"/>
              </a:defRPr>
            </a:lvl2pPr>
            <a:lvl3pPr marL="1143000" indent="-228600">
              <a:buFont typeface="Times New Roman" panose="02020603050405020304" pitchFamily="18" charset="0"/>
              <a:buChar char="●"/>
              <a:defRPr sz="2000">
                <a:solidFill>
                  <a:srgbClr val="000000"/>
                </a:solidFill>
                <a:latin typeface="Arial" panose="020B0604020202020204" pitchFamily="34" charset="0"/>
              </a:defRPr>
            </a:lvl3pPr>
            <a:lvl4pPr marL="1600200" indent="-228600">
              <a:buFont typeface="Times New Roman" panose="02020603050405020304" pitchFamily="18" charset="0"/>
              <a:buChar char="●"/>
              <a:defRPr sz="1800">
                <a:solidFill>
                  <a:srgbClr val="000000"/>
                </a:solidFill>
                <a:latin typeface="Arial" panose="020B0604020202020204" pitchFamily="34" charset="0"/>
              </a:defRPr>
            </a:lvl4pPr>
            <a:lvl5pPr marL="2057400" indent="-228600">
              <a:buFont typeface="Times New Roman" panose="02020603050405020304" pitchFamily="18" charset="0"/>
              <a:buChar cha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 typeface="Times New Roman" panose="02020603050405020304" pitchFamily="18" charset="0"/>
              <a:buChar char="●"/>
              <a:defRPr sz="2800">
                <a:solidFill>
                  <a:srgbClr val="000000"/>
                </a:solidFill>
                <a:latin typeface="Arial" panose="020B0604020202020204" pitchFamily="34" charset="0"/>
              </a:defRPr>
            </a:lvl1pPr>
            <a:lvl2pPr marL="742950" indent="-285750">
              <a:buFont typeface="Times New Roman" panose="02020603050405020304" pitchFamily="18" charset="0"/>
              <a:buChar char="●"/>
              <a:defRPr sz="2400">
                <a:solidFill>
                  <a:srgbClr val="000000"/>
                </a:solidFill>
                <a:latin typeface="Arial" panose="020B0604020202020204" pitchFamily="34" charset="0"/>
              </a:defRPr>
            </a:lvl2pPr>
            <a:lvl3pPr marL="1143000" indent="-228600">
              <a:buFont typeface="Times New Roman" panose="02020603050405020304" pitchFamily="18" charset="0"/>
              <a:buChar char="●"/>
              <a:defRPr sz="2000">
                <a:solidFill>
                  <a:srgbClr val="000000"/>
                </a:solidFill>
                <a:latin typeface="Arial" panose="020B0604020202020204" pitchFamily="34" charset="0"/>
              </a:defRPr>
            </a:lvl3pPr>
            <a:lvl4pPr marL="1600200" indent="-228600">
              <a:buFont typeface="Times New Roman" panose="02020603050405020304" pitchFamily="18" charset="0"/>
              <a:buChar char="●"/>
              <a:defRPr sz="1800">
                <a:solidFill>
                  <a:srgbClr val="000000"/>
                </a:solidFill>
                <a:latin typeface="Arial" panose="020B0604020202020204" pitchFamily="34" charset="0"/>
              </a:defRPr>
            </a:lvl4pPr>
            <a:lvl5pPr marL="2057400" indent="-228600">
              <a:buFont typeface="Times New Roman" panose="02020603050405020304" pitchFamily="18" charset="0"/>
              <a:buChar cha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E321D94A-85AA-4469-9EA3-6D940B72B280}"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6454E56C-46EA-4D52-B58C-4E9477A40B33}" type="slidenum">
              <a:rPr lang="en-US" altLang="en-US" smtClean="0"/>
              <a:pPr/>
              <a:t>‹#›</a:t>
            </a:fld>
            <a:endParaRPr lang="en-US" altLang="en-US"/>
          </a:p>
        </p:txBody>
      </p:sp>
    </p:spTree>
    <p:extLst>
      <p:ext uri="{BB962C8B-B14F-4D97-AF65-F5344CB8AC3E}">
        <p14:creationId xmlns:p14="http://schemas.microsoft.com/office/powerpoint/2010/main" val="2744389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274638"/>
            <a:ext cx="7086600" cy="1143000"/>
          </a:xfrm>
          <a:prstGeom prst="rect">
            <a:avLst/>
          </a:prstGeom>
        </p:spPr>
        <p:txBody>
          <a:bodyPr/>
          <a:lstStyle>
            <a:lvl1pPr>
              <a:defRPr>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 typeface="Times New Roman" panose="02020603050405020304" pitchFamily="18" charset="0"/>
              <a:buChar char="●"/>
              <a:defRPr sz="2400">
                <a:solidFill>
                  <a:srgbClr val="000000"/>
                </a:solidFill>
                <a:latin typeface="Arial" panose="020B0604020202020204" pitchFamily="34" charset="0"/>
              </a:defRPr>
            </a:lvl1pPr>
            <a:lvl2pPr marL="742950" indent="-285750">
              <a:buFont typeface="Times New Roman" panose="02020603050405020304" pitchFamily="18" charset="0"/>
              <a:buChar char="●"/>
              <a:defRPr sz="2000">
                <a:solidFill>
                  <a:srgbClr val="000000"/>
                </a:solidFill>
                <a:latin typeface="Arial" panose="020B0604020202020204" pitchFamily="34" charset="0"/>
              </a:defRPr>
            </a:lvl2pPr>
            <a:lvl3pPr marL="1143000" indent="-228600">
              <a:buFont typeface="Times New Roman" panose="02020603050405020304" pitchFamily="18" charset="0"/>
              <a:buChar char="●"/>
              <a:defRPr sz="1800">
                <a:solidFill>
                  <a:srgbClr val="000000"/>
                </a:solidFill>
                <a:latin typeface="Arial" panose="020B0604020202020204" pitchFamily="34" charset="0"/>
              </a:defRPr>
            </a:lvl3pPr>
            <a:lvl4pPr marL="1600200" indent="-228600">
              <a:buFont typeface="Times New Roman" panose="02020603050405020304" pitchFamily="18" charset="0"/>
              <a:buChar char="●"/>
              <a:defRPr sz="1600">
                <a:solidFill>
                  <a:srgbClr val="000000"/>
                </a:solidFill>
                <a:latin typeface="Arial" panose="020B0604020202020204" pitchFamily="34" charset="0"/>
              </a:defRPr>
            </a:lvl4pPr>
            <a:lvl5pPr marL="2057400" indent="-228600">
              <a:buFont typeface="Times New Roman" panose="02020603050405020304" pitchFamily="18" charset="0"/>
              <a:buChar cha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 typeface="Times New Roman" panose="02020603050405020304" pitchFamily="18" charset="0"/>
              <a:buChar char="●"/>
              <a:defRPr sz="2400">
                <a:solidFill>
                  <a:srgbClr val="000000"/>
                </a:solidFill>
                <a:latin typeface="Arial" panose="020B0604020202020204" pitchFamily="34" charset="0"/>
              </a:defRPr>
            </a:lvl1pPr>
            <a:lvl2pPr marL="742950" indent="-285750">
              <a:buFont typeface="Times New Roman" panose="02020603050405020304" pitchFamily="18" charset="0"/>
              <a:buChar char="●"/>
              <a:defRPr sz="2000">
                <a:solidFill>
                  <a:srgbClr val="000000"/>
                </a:solidFill>
                <a:latin typeface="Arial" panose="020B0604020202020204" pitchFamily="34" charset="0"/>
              </a:defRPr>
            </a:lvl2pPr>
            <a:lvl3pPr marL="1143000" indent="-228600">
              <a:buFont typeface="Times New Roman" panose="02020603050405020304" pitchFamily="18" charset="0"/>
              <a:buChar char="●"/>
              <a:defRPr sz="1800">
                <a:solidFill>
                  <a:srgbClr val="000000"/>
                </a:solidFill>
                <a:latin typeface="Arial" panose="020B0604020202020204" pitchFamily="34" charset="0"/>
              </a:defRPr>
            </a:lvl3pPr>
            <a:lvl4pPr marL="1600200" indent="-228600">
              <a:buFont typeface="Times New Roman" panose="02020603050405020304" pitchFamily="18" charset="0"/>
              <a:buChar char="●"/>
              <a:defRPr sz="1600">
                <a:solidFill>
                  <a:srgbClr val="000000"/>
                </a:solidFill>
                <a:latin typeface="Arial" panose="020B0604020202020204" pitchFamily="34" charset="0"/>
              </a:defRPr>
            </a:lvl4pPr>
            <a:lvl5pPr marL="2057400" indent="-228600">
              <a:buFont typeface="Times New Roman" panose="02020603050405020304" pitchFamily="18" charset="0"/>
              <a:buChar cha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solidFill>
                  <a:srgbClr val="000000"/>
                </a:solidFill>
              </a:defRPr>
            </a:lvl1pPr>
          </a:lstStyle>
          <a:p>
            <a:pPr>
              <a:defRPr/>
            </a:pPr>
            <a:fld id="{C1DA2E64-A53A-4205-9564-4A2208593BCC}" type="datetime1">
              <a:rPr lang="en-US" altLang="en-US" smtClean="0"/>
              <a:pPr>
                <a:defRPr/>
              </a:pPr>
              <a:t>6/16/2016</a:t>
            </a:fld>
            <a:endParaRPr lang="en-US" altLang="en-US"/>
          </a:p>
        </p:txBody>
      </p:sp>
      <p:sp>
        <p:nvSpPr>
          <p:cNvPr id="8"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solidFill>
                  <a:srgbClr val="000000"/>
                </a:solidFill>
              </a:defRPr>
            </a:lvl1pPr>
          </a:lstStyle>
          <a:p>
            <a:fld id="{5E2A8487-0E0B-4F19-9367-11FD26806C6A}" type="slidenum">
              <a:rPr lang="en-US" altLang="en-US" smtClean="0"/>
              <a:pPr/>
              <a:t>‹#›</a:t>
            </a:fld>
            <a:endParaRPr lang="en-US" altLang="en-US"/>
          </a:p>
        </p:txBody>
      </p:sp>
    </p:spTree>
    <p:extLst>
      <p:ext uri="{BB962C8B-B14F-4D97-AF65-F5344CB8AC3E}">
        <p14:creationId xmlns:p14="http://schemas.microsoft.com/office/powerpoint/2010/main" val="1414211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55774" y="274638"/>
            <a:ext cx="6931025" cy="1143000"/>
          </a:xfrm>
          <a:prstGeom prst="rect">
            <a:avLst/>
          </a:prstGeom>
        </p:spPr>
        <p:txBody>
          <a:bodyPr/>
          <a:lstStyle>
            <a:lvl1pPr>
              <a:defRPr>
                <a:solidFill>
                  <a:srgbClr val="000000"/>
                </a:solidFill>
              </a:defRPr>
            </a:lvl1pPr>
          </a:lstStyle>
          <a:p>
            <a:r>
              <a:rPr lang="en-US"/>
              <a:t>Click to edit Master title style</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fld id="{A5CE89EC-B14F-4595-A809-172E855E880E}"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fld id="{9820E48F-9D19-42BF-937F-CDDDFDE10462}" type="slidenum">
              <a:rPr lang="en-US" altLang="en-US" smtClean="0"/>
              <a:pPr/>
              <a:t>‹#›</a:t>
            </a:fld>
            <a:endParaRPr lang="en-US" altLang="en-US"/>
          </a:p>
        </p:txBody>
      </p:sp>
    </p:spTree>
    <p:extLst>
      <p:ext uri="{BB962C8B-B14F-4D97-AF65-F5344CB8AC3E}">
        <p14:creationId xmlns:p14="http://schemas.microsoft.com/office/powerpoint/2010/main" val="17844536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Grp="1" noChangeArrowheads="1"/>
          </p:cNvSpPr>
          <p:nvPr>
            <p:ph type="dt" sz="half" idx="10"/>
          </p:nvPr>
        </p:nvSpPr>
        <p:spPr/>
        <p:txBody>
          <a:bodyPr/>
          <a:lstStyle>
            <a:lvl1pPr>
              <a:defRPr>
                <a:solidFill>
                  <a:srgbClr val="000000"/>
                </a:solidFill>
              </a:defRPr>
            </a:lvl1pPr>
          </a:lstStyle>
          <a:p>
            <a:pPr>
              <a:defRPr/>
            </a:pPr>
            <a:fld id="{E2A0E17E-6F26-4FF7-B666-69B2CE2005F9}" type="datetime1">
              <a:rPr lang="en-US" altLang="en-US" smtClean="0"/>
              <a:pPr>
                <a:defRPr/>
              </a:pPr>
              <a:t>6/16/2016</a:t>
            </a:fld>
            <a:endParaRPr lang="en-US" altLang="en-US"/>
          </a:p>
        </p:txBody>
      </p:sp>
      <p:sp>
        <p:nvSpPr>
          <p:cNvPr id="4"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solidFill>
                  <a:srgbClr val="000000"/>
                </a:solidFill>
              </a:defRPr>
            </a:lvl1pPr>
          </a:lstStyle>
          <a:p>
            <a:fld id="{9C31F6BB-43CF-4AC0-97DB-F28CC32173F1}" type="slidenum">
              <a:rPr lang="en-US" altLang="en-US" smtClean="0"/>
              <a:pPr/>
              <a:t>‹#›</a:t>
            </a:fld>
            <a:endParaRPr lang="en-US" altLang="en-US"/>
          </a:p>
        </p:txBody>
      </p:sp>
    </p:spTree>
    <p:extLst>
      <p:ext uri="{BB962C8B-B14F-4D97-AF65-F5344CB8AC3E}">
        <p14:creationId xmlns:p14="http://schemas.microsoft.com/office/powerpoint/2010/main" val="3425781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Font typeface="Times New Roman" panose="02020603050405020304" pitchFamily="18" charset="0"/>
              <a:buChar char="●"/>
              <a:defRPr sz="3200">
                <a:solidFill>
                  <a:srgbClr val="000000"/>
                </a:solidFill>
                <a:latin typeface="Arial" panose="020B0604020202020204" pitchFamily="34" charset="0"/>
              </a:defRPr>
            </a:lvl1pPr>
            <a:lvl2pPr marL="742950" indent="-285750">
              <a:buFont typeface="Times New Roman" panose="02020603050405020304" pitchFamily="18" charset="0"/>
              <a:buChar char="●"/>
              <a:defRPr sz="2800">
                <a:solidFill>
                  <a:srgbClr val="000000"/>
                </a:solidFill>
                <a:latin typeface="Arial" panose="020B0604020202020204" pitchFamily="34" charset="0"/>
              </a:defRPr>
            </a:lvl2pPr>
            <a:lvl3pPr marL="1143000" indent="-228600">
              <a:buFont typeface="Times New Roman" panose="02020603050405020304" pitchFamily="18" charset="0"/>
              <a:buChar char="●"/>
              <a:defRPr sz="2400">
                <a:solidFill>
                  <a:srgbClr val="000000"/>
                </a:solidFill>
                <a:latin typeface="Arial" panose="020B0604020202020204" pitchFamily="34" charset="0"/>
              </a:defRPr>
            </a:lvl3pPr>
            <a:lvl4pPr marL="1600200" indent="-228600">
              <a:buFont typeface="Times New Roman" panose="02020603050405020304" pitchFamily="18" charset="0"/>
              <a:buChar char="●"/>
              <a:defRPr sz="2000">
                <a:solidFill>
                  <a:srgbClr val="000000"/>
                </a:solidFill>
                <a:latin typeface="Arial" panose="020B0604020202020204" pitchFamily="34" charset="0"/>
              </a:defRPr>
            </a:lvl4pPr>
            <a:lvl5pPr marL="2057400" indent="-228600">
              <a:buFont typeface="Times New Roman" panose="02020603050405020304" pitchFamily="18" charset="0"/>
              <a:buChar char="●"/>
              <a:defRPr sz="2000">
                <a:solidFill>
                  <a:srgbClr val="000000"/>
                </a:solidFill>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Rectangle 5"/>
          <p:cNvSpPr>
            <a:spLocks noGrp="1" noChangeArrowheads="1"/>
          </p:cNvSpPr>
          <p:nvPr>
            <p:ph type="dt" sz="half" idx="10"/>
          </p:nvPr>
        </p:nvSpPr>
        <p:spPr/>
        <p:txBody>
          <a:bodyPr/>
          <a:lstStyle>
            <a:lvl1pPr>
              <a:defRPr>
                <a:solidFill>
                  <a:srgbClr val="000000"/>
                </a:solidFill>
              </a:defRPr>
            </a:lvl1pPr>
          </a:lstStyle>
          <a:p>
            <a:pPr>
              <a:defRPr/>
            </a:pPr>
            <a:fld id="{47AC6178-D85A-4CDC-BD49-3B4E1122996D}" type="datetime1">
              <a:rPr lang="en-US" altLang="en-US" smtClean="0"/>
              <a:pPr>
                <a:defRPr/>
              </a:pPr>
              <a:t>6/16/2016</a:t>
            </a:fld>
            <a:endParaRPr lang="en-US" altLang="en-US"/>
          </a:p>
        </p:txBody>
      </p:sp>
      <p:sp>
        <p:nvSpPr>
          <p:cNvPr id="7" name="Rectangle 6"/>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8" name="Rectangle 7"/>
          <p:cNvSpPr>
            <a:spLocks noGrp="1" noChangeArrowheads="1"/>
          </p:cNvSpPr>
          <p:nvPr>
            <p:ph type="sldNum" sz="quarter" idx="12"/>
          </p:nvPr>
        </p:nvSpPr>
        <p:spPr/>
        <p:txBody>
          <a:bodyPr/>
          <a:lstStyle>
            <a:lvl1pPr>
              <a:defRPr>
                <a:solidFill>
                  <a:srgbClr val="000000"/>
                </a:solidFill>
              </a:defRPr>
            </a:lvl1pPr>
          </a:lstStyle>
          <a:p>
            <a:fld id="{07574639-016D-445B-876C-E4846DFDB75C}" type="slidenum">
              <a:rPr lang="en-US" altLang="en-US" smtClean="0"/>
              <a:pPr/>
              <a:t>‹#›</a:t>
            </a:fld>
            <a:endParaRPr lang="en-US" altLang="en-US"/>
          </a:p>
        </p:txBody>
      </p:sp>
    </p:spTree>
    <p:extLst>
      <p:ext uri="{BB962C8B-B14F-4D97-AF65-F5344CB8AC3E}">
        <p14:creationId xmlns:p14="http://schemas.microsoft.com/office/powerpoint/2010/main" val="3585584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rgbClr val="000000"/>
                </a:solidFill>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Rectangle 5"/>
          <p:cNvSpPr>
            <a:spLocks noGrp="1" noChangeArrowheads="1"/>
          </p:cNvSpPr>
          <p:nvPr>
            <p:ph type="dt" sz="half" idx="10"/>
          </p:nvPr>
        </p:nvSpPr>
        <p:spPr/>
        <p:txBody>
          <a:bodyPr/>
          <a:lstStyle>
            <a:lvl1pPr>
              <a:defRPr>
                <a:solidFill>
                  <a:srgbClr val="000000"/>
                </a:solidFill>
              </a:defRPr>
            </a:lvl1pPr>
          </a:lstStyle>
          <a:p>
            <a:pPr>
              <a:defRPr/>
            </a:pPr>
            <a:fld id="{232AC992-3AA3-4F8B-9562-A50A85DCE8E9}" type="datetime1">
              <a:rPr lang="en-US" altLang="en-US" smtClean="0"/>
              <a:pPr>
                <a:defRPr/>
              </a:pPr>
              <a:t>6/16/2016</a:t>
            </a:fld>
            <a:endParaRPr lang="en-US" altLang="en-US"/>
          </a:p>
        </p:txBody>
      </p:sp>
      <p:sp>
        <p:nvSpPr>
          <p:cNvPr id="7" name="Rectangle 6"/>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8" name="Rectangle 7"/>
          <p:cNvSpPr>
            <a:spLocks noGrp="1" noChangeArrowheads="1"/>
          </p:cNvSpPr>
          <p:nvPr>
            <p:ph type="sldNum" sz="quarter" idx="12"/>
          </p:nvPr>
        </p:nvSpPr>
        <p:spPr/>
        <p:txBody>
          <a:bodyPr/>
          <a:lstStyle>
            <a:lvl1pPr>
              <a:defRPr>
                <a:solidFill>
                  <a:srgbClr val="000000"/>
                </a:solidFill>
              </a:defRPr>
            </a:lvl1pPr>
          </a:lstStyle>
          <a:p>
            <a:fld id="{00E7BD98-71C0-42C2-8628-0CD7D05B772B}" type="slidenum">
              <a:rPr lang="en-US" altLang="en-US" smtClean="0"/>
              <a:pPr/>
              <a:t>‹#›</a:t>
            </a:fld>
            <a:endParaRPr lang="en-US" altLang="en-US"/>
          </a:p>
        </p:txBody>
      </p:sp>
    </p:spTree>
    <p:extLst>
      <p:ext uri="{BB962C8B-B14F-4D97-AF65-F5344CB8AC3E}">
        <p14:creationId xmlns:p14="http://schemas.microsoft.com/office/powerpoint/2010/main" val="26739224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0" y="274638"/>
            <a:ext cx="7162800" cy="1143000"/>
          </a:xfrm>
          <a:prstGeom prst="rect">
            <a:avLst/>
          </a:prstGeom>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solidFill>
                  <a:srgbClr val="000000"/>
                </a:solidFill>
              </a:defRPr>
            </a:lvl1pPr>
          </a:lstStyle>
          <a:p>
            <a:pPr>
              <a:defRPr/>
            </a:pPr>
            <a:fld id="{12E9B28F-3BEB-4EE6-981E-D21BEB1DD433}"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fld id="{757D621D-0FDE-4B0A-9C59-BA20DE234257}" type="slidenum">
              <a:rPr lang="en-US" altLang="en-US" smtClean="0"/>
              <a:pPr/>
              <a:t>‹#›</a:t>
            </a:fld>
            <a:endParaRPr lang="en-US" altLang="en-US"/>
          </a:p>
        </p:txBody>
      </p:sp>
    </p:spTree>
    <p:extLst>
      <p:ext uri="{BB962C8B-B14F-4D97-AF65-F5344CB8AC3E}">
        <p14:creationId xmlns:p14="http://schemas.microsoft.com/office/powerpoint/2010/main" val="3064207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10" descr="healthne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solidFill>
                  <a:srgbClr val="000000"/>
                </a:solidFill>
              </a:defRPr>
            </a:lvl1pPr>
          </a:lstStyle>
          <a:p>
            <a:pPr>
              <a:defRPr/>
            </a:pPr>
            <a:fld id="{6202A807-BCB9-4131-80B3-CEAFACEC6C25}"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solidFill>
                  <a:srgbClr val="000000"/>
                </a:solidFill>
              </a:defRPr>
            </a:lvl1pPr>
          </a:lstStyle>
          <a:p>
            <a:fld id="{01B10B7E-844A-436B-A20B-9F2BDD1DAC2F}" type="slidenum">
              <a:rPr lang="en-US" altLang="en-US" smtClean="0"/>
              <a:pPr/>
              <a:t>‹#›</a:t>
            </a:fld>
            <a:endParaRPr lang="en-US" altLang="en-US"/>
          </a:p>
        </p:txBody>
      </p:sp>
    </p:spTree>
    <p:extLst>
      <p:ext uri="{BB962C8B-B14F-4D97-AF65-F5344CB8AC3E}">
        <p14:creationId xmlns:p14="http://schemas.microsoft.com/office/powerpoint/2010/main" val="3142346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FFFFFF"/>
                </a:solidFill>
                <a:latin typeface="Arial" panose="020B0604020202020204" pitchFamily="34" charset="0"/>
              </a:rPr>
              <a:t>01 Section name goes here</a:t>
            </a:r>
          </a:p>
        </p:txBody>
      </p:sp>
      <p:sp>
        <p:nvSpPr>
          <p:cNvPr id="3" name="Rectangle 4"/>
          <p:cNvSpPr>
            <a:spLocks noGrp="1" noChangeArrowheads="1"/>
          </p:cNvSpPr>
          <p:nvPr>
            <p:ph type="dt" sz="half" idx="10"/>
          </p:nvPr>
        </p:nvSpPr>
        <p:spPr/>
        <p:txBody>
          <a:bodyPr/>
          <a:lstStyle>
            <a:lvl1pPr>
              <a:defRPr/>
            </a:lvl1pPr>
          </a:lstStyle>
          <a:p>
            <a:pPr>
              <a:defRPr/>
            </a:pPr>
            <a:fld id="{20A369C4-18FF-430E-81B3-589A75D184A8}" type="datetime1">
              <a:rPr lang="en-US" altLang="en-US"/>
              <a:pPr>
                <a:defRPr/>
              </a:pPr>
              <a:t>6/16/2016</a:t>
            </a:fld>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CECE44A-F6A0-49B8-A0DB-D050A08F6620}" type="slidenum">
              <a:rPr lang="en-US" altLang="en-US"/>
              <a:pPr/>
              <a:t>‹#›</a:t>
            </a:fld>
            <a:endParaRPr lang="en-US" altLang="en-US"/>
          </a:p>
        </p:txBody>
      </p:sp>
    </p:spTree>
    <p:extLst>
      <p:ext uri="{BB962C8B-B14F-4D97-AF65-F5344CB8AC3E}">
        <p14:creationId xmlns:p14="http://schemas.microsoft.com/office/powerpoint/2010/main" val="2910212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a:prstGeom prst="rect">
            <a:avLst/>
          </a:prstGeom>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05BEEE1E-EC5D-40E6-B289-D12B00169D18}"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6E74FE6B-B882-41CC-ABDF-036E7BFDBBCF}" type="slidenum">
              <a:rPr lang="en-US" altLang="en-US" smtClean="0"/>
              <a:pPr/>
              <a:t>‹#›</a:t>
            </a:fld>
            <a:endParaRPr lang="en-US" altLang="en-US"/>
          </a:p>
        </p:txBody>
      </p:sp>
    </p:spTree>
    <p:extLst>
      <p:ext uri="{BB962C8B-B14F-4D97-AF65-F5344CB8AC3E}">
        <p14:creationId xmlns:p14="http://schemas.microsoft.com/office/powerpoint/2010/main" val="3332535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000000"/>
                </a:solidFill>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99AA7D21-1C8F-4A0F-9089-9E2149ED0507}"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908112E4-4822-45B5-A017-12A358E51C11}" type="slidenum">
              <a:rPr lang="en-US" altLang="en-US" smtClean="0"/>
              <a:pPr/>
              <a:t>‹#›</a:t>
            </a:fld>
            <a:endParaRPr lang="en-US" altLang="en-US"/>
          </a:p>
        </p:txBody>
      </p:sp>
    </p:spTree>
    <p:extLst>
      <p:ext uri="{BB962C8B-B14F-4D97-AF65-F5344CB8AC3E}">
        <p14:creationId xmlns:p14="http://schemas.microsoft.com/office/powerpoint/2010/main" val="1674284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a:prstGeom prst="rect">
            <a:avLst/>
          </a:prstGeom>
        </p:spPr>
        <p:txBody>
          <a:bodyPr/>
          <a:lstStyle>
            <a:lvl1pPr>
              <a:defRPr>
                <a:solidFill>
                  <a:srgbClr val="000000"/>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 typeface="Times New Roman" panose="02020603050405020304" pitchFamily="18" charset="0"/>
              <a:buChar char="●"/>
              <a:defRPr sz="2800">
                <a:solidFill>
                  <a:srgbClr val="000000"/>
                </a:solidFill>
                <a:latin typeface="Arial" panose="020B0604020202020204" pitchFamily="34" charset="0"/>
              </a:defRPr>
            </a:lvl1pPr>
            <a:lvl2pPr marL="742950" indent="-285750">
              <a:buFont typeface="Times New Roman" panose="02020603050405020304" pitchFamily="18" charset="0"/>
              <a:buChar char="●"/>
              <a:defRPr sz="2400">
                <a:solidFill>
                  <a:srgbClr val="000000"/>
                </a:solidFill>
                <a:latin typeface="Arial" panose="020B0604020202020204" pitchFamily="34" charset="0"/>
              </a:defRPr>
            </a:lvl2pPr>
            <a:lvl3pPr marL="1143000" indent="-228600">
              <a:buFont typeface="Times New Roman" panose="02020603050405020304" pitchFamily="18" charset="0"/>
              <a:buChar char="●"/>
              <a:defRPr sz="2000">
                <a:solidFill>
                  <a:srgbClr val="000000"/>
                </a:solidFill>
                <a:latin typeface="Arial" panose="020B0604020202020204" pitchFamily="34" charset="0"/>
              </a:defRPr>
            </a:lvl3pPr>
            <a:lvl4pPr marL="1600200" indent="-228600">
              <a:buFont typeface="Times New Roman" panose="02020603050405020304" pitchFamily="18" charset="0"/>
              <a:buChar char="●"/>
              <a:defRPr sz="1800">
                <a:solidFill>
                  <a:srgbClr val="000000"/>
                </a:solidFill>
                <a:latin typeface="Arial" panose="020B0604020202020204" pitchFamily="34" charset="0"/>
              </a:defRPr>
            </a:lvl4pPr>
            <a:lvl5pPr marL="2057400" indent="-228600">
              <a:buFont typeface="Times New Roman" panose="02020603050405020304" pitchFamily="18" charset="0"/>
              <a:buChar cha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 typeface="Times New Roman" panose="02020603050405020304" pitchFamily="18" charset="0"/>
              <a:buChar char="●"/>
              <a:defRPr sz="2800">
                <a:solidFill>
                  <a:srgbClr val="000000"/>
                </a:solidFill>
                <a:latin typeface="Arial" panose="020B0604020202020204" pitchFamily="34" charset="0"/>
              </a:defRPr>
            </a:lvl1pPr>
            <a:lvl2pPr marL="742950" indent="-285750">
              <a:buFont typeface="Times New Roman" panose="02020603050405020304" pitchFamily="18" charset="0"/>
              <a:buChar char="●"/>
              <a:defRPr sz="2400">
                <a:solidFill>
                  <a:srgbClr val="000000"/>
                </a:solidFill>
                <a:latin typeface="Arial" panose="020B0604020202020204" pitchFamily="34" charset="0"/>
              </a:defRPr>
            </a:lvl2pPr>
            <a:lvl3pPr marL="1143000" indent="-228600">
              <a:buFont typeface="Times New Roman" panose="02020603050405020304" pitchFamily="18" charset="0"/>
              <a:buChar char="●"/>
              <a:defRPr sz="2000">
                <a:solidFill>
                  <a:srgbClr val="000000"/>
                </a:solidFill>
                <a:latin typeface="Arial" panose="020B0604020202020204" pitchFamily="34" charset="0"/>
              </a:defRPr>
            </a:lvl3pPr>
            <a:lvl4pPr marL="1600200" indent="-228600">
              <a:buFont typeface="Times New Roman" panose="02020603050405020304" pitchFamily="18" charset="0"/>
              <a:buChar char="●"/>
              <a:defRPr sz="1800">
                <a:solidFill>
                  <a:srgbClr val="000000"/>
                </a:solidFill>
                <a:latin typeface="Arial" panose="020B0604020202020204" pitchFamily="34" charset="0"/>
              </a:defRPr>
            </a:lvl4pPr>
            <a:lvl5pPr marL="2057400" indent="-228600">
              <a:buFont typeface="Times New Roman" panose="02020603050405020304" pitchFamily="18" charset="0"/>
              <a:buChar cha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81F6CC46-F2FB-45ED-BB3D-5C81E8B9DF7F}"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CEE6761D-59F0-4772-9CC8-E9EEE295E2D1}" type="slidenum">
              <a:rPr lang="en-US" altLang="en-US" smtClean="0"/>
              <a:pPr/>
              <a:t>‹#›</a:t>
            </a:fld>
            <a:endParaRPr lang="en-US" altLang="en-US"/>
          </a:p>
        </p:txBody>
      </p:sp>
    </p:spTree>
    <p:extLst>
      <p:ext uri="{BB962C8B-B14F-4D97-AF65-F5344CB8AC3E}">
        <p14:creationId xmlns:p14="http://schemas.microsoft.com/office/powerpoint/2010/main" val="16732300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a:prstGeom prst="rect">
            <a:avLst/>
          </a:prstGeom>
        </p:spPr>
        <p:txBody>
          <a:bodyPr/>
          <a:lstStyle>
            <a:lvl1pPr>
              <a:defRPr>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 typeface="Times New Roman" panose="02020603050405020304" pitchFamily="18" charset="0"/>
              <a:buChar char="●"/>
              <a:defRPr sz="2400">
                <a:solidFill>
                  <a:srgbClr val="000000"/>
                </a:solidFill>
                <a:latin typeface="Arial" panose="020B0604020202020204" pitchFamily="34" charset="0"/>
              </a:defRPr>
            </a:lvl1pPr>
            <a:lvl2pPr marL="742950" indent="-285750">
              <a:buFont typeface="Times New Roman" panose="02020603050405020304" pitchFamily="18" charset="0"/>
              <a:buChar char="●"/>
              <a:defRPr sz="2000">
                <a:solidFill>
                  <a:srgbClr val="000000"/>
                </a:solidFill>
                <a:latin typeface="Arial" panose="020B0604020202020204" pitchFamily="34" charset="0"/>
              </a:defRPr>
            </a:lvl2pPr>
            <a:lvl3pPr marL="1143000" indent="-228600">
              <a:buFont typeface="Times New Roman" panose="02020603050405020304" pitchFamily="18" charset="0"/>
              <a:buChar char="●"/>
              <a:defRPr sz="1800">
                <a:solidFill>
                  <a:srgbClr val="000000"/>
                </a:solidFill>
                <a:latin typeface="Arial" panose="020B0604020202020204" pitchFamily="34" charset="0"/>
              </a:defRPr>
            </a:lvl3pPr>
            <a:lvl4pPr marL="1600200" indent="-228600">
              <a:buFont typeface="Times New Roman" panose="02020603050405020304" pitchFamily="18" charset="0"/>
              <a:buChar char="●"/>
              <a:defRPr sz="1600">
                <a:solidFill>
                  <a:srgbClr val="000000"/>
                </a:solidFill>
                <a:latin typeface="Arial" panose="020B0604020202020204" pitchFamily="34" charset="0"/>
              </a:defRPr>
            </a:lvl4pPr>
            <a:lvl5pPr marL="2057400" indent="-228600">
              <a:buFont typeface="Times New Roman" panose="02020603050405020304" pitchFamily="18" charset="0"/>
              <a:buChar cha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 typeface="Times New Roman" panose="02020603050405020304" pitchFamily="18" charset="0"/>
              <a:buChar char="●"/>
              <a:defRPr sz="2400">
                <a:solidFill>
                  <a:srgbClr val="000000"/>
                </a:solidFill>
                <a:latin typeface="Arial" panose="020B0604020202020204" pitchFamily="34" charset="0"/>
              </a:defRPr>
            </a:lvl1pPr>
            <a:lvl2pPr marL="742950" indent="-285750">
              <a:buFont typeface="Times New Roman" panose="02020603050405020304" pitchFamily="18" charset="0"/>
              <a:buChar char="●"/>
              <a:defRPr sz="2000">
                <a:solidFill>
                  <a:srgbClr val="000000"/>
                </a:solidFill>
                <a:latin typeface="Arial" panose="020B0604020202020204" pitchFamily="34" charset="0"/>
              </a:defRPr>
            </a:lvl2pPr>
            <a:lvl3pPr marL="1143000" indent="-228600">
              <a:buFont typeface="Times New Roman" panose="02020603050405020304" pitchFamily="18" charset="0"/>
              <a:buChar char="●"/>
              <a:defRPr sz="1800">
                <a:solidFill>
                  <a:srgbClr val="000000"/>
                </a:solidFill>
                <a:latin typeface="Arial" panose="020B0604020202020204" pitchFamily="34" charset="0"/>
              </a:defRPr>
            </a:lvl3pPr>
            <a:lvl4pPr marL="1600200" indent="-228600">
              <a:buFont typeface="Times New Roman" panose="02020603050405020304" pitchFamily="18" charset="0"/>
              <a:buChar char="●"/>
              <a:defRPr sz="1600">
                <a:solidFill>
                  <a:srgbClr val="000000"/>
                </a:solidFill>
                <a:latin typeface="Arial" panose="020B0604020202020204" pitchFamily="34" charset="0"/>
              </a:defRPr>
            </a:lvl4pPr>
            <a:lvl5pPr marL="2057400" indent="-228600">
              <a:buFont typeface="Times New Roman" panose="02020603050405020304" pitchFamily="18" charset="0"/>
              <a:buChar cha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solidFill>
                  <a:srgbClr val="000000"/>
                </a:solidFill>
              </a:defRPr>
            </a:lvl1pPr>
          </a:lstStyle>
          <a:p>
            <a:pPr>
              <a:defRPr/>
            </a:pPr>
            <a:fld id="{5AB5F432-26C6-4844-A2AF-35F2A0228C42}" type="datetime1">
              <a:rPr lang="en-US" altLang="en-US" smtClean="0"/>
              <a:pPr>
                <a:defRPr/>
              </a:pPr>
              <a:t>6/16/2016</a:t>
            </a:fld>
            <a:endParaRPr lang="en-US" altLang="en-US"/>
          </a:p>
        </p:txBody>
      </p:sp>
      <p:sp>
        <p:nvSpPr>
          <p:cNvPr id="8"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solidFill>
                  <a:srgbClr val="000000"/>
                </a:solidFill>
              </a:defRPr>
            </a:lvl1pPr>
          </a:lstStyle>
          <a:p>
            <a:fld id="{37D8680C-0007-429C-BEBA-659F68EE684F}" type="slidenum">
              <a:rPr lang="en-US" altLang="en-US" smtClean="0"/>
              <a:pPr/>
              <a:t>‹#›</a:t>
            </a:fld>
            <a:endParaRPr lang="en-US" altLang="en-US"/>
          </a:p>
        </p:txBody>
      </p:sp>
    </p:spTree>
    <p:extLst>
      <p:ext uri="{BB962C8B-B14F-4D97-AF65-F5344CB8AC3E}">
        <p14:creationId xmlns:p14="http://schemas.microsoft.com/office/powerpoint/2010/main" val="30673130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a:prstGeom prst="rect">
            <a:avLst/>
          </a:prstGeom>
        </p:spPr>
        <p:txBody>
          <a:bodyPr/>
          <a:lstStyle>
            <a:lvl1pPr>
              <a:defRPr>
                <a:solidFill>
                  <a:srgbClr val="000000"/>
                </a:solidFill>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solidFill>
                  <a:srgbClr val="000000"/>
                </a:solidFill>
              </a:defRPr>
            </a:lvl1pPr>
          </a:lstStyle>
          <a:p>
            <a:pPr>
              <a:defRPr/>
            </a:pPr>
            <a:fld id="{6E2FA823-C0D5-4405-AF39-F05B0DD07F52}" type="datetime1">
              <a:rPr lang="en-US" altLang="en-US" smtClean="0"/>
              <a:pPr>
                <a:defRPr/>
              </a:pPr>
              <a:t>6/16/2016</a:t>
            </a:fld>
            <a:endParaRPr lang="en-US" altLang="en-US"/>
          </a:p>
        </p:txBody>
      </p:sp>
      <p:sp>
        <p:nvSpPr>
          <p:cNvPr id="4"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rgbClr val="000000"/>
                </a:solidFill>
              </a:defRPr>
            </a:lvl1pPr>
          </a:lstStyle>
          <a:p>
            <a:fld id="{AA44A330-F98D-47A1-8577-21D9A64481A8}" type="slidenum">
              <a:rPr lang="en-US" altLang="en-US" smtClean="0"/>
              <a:pPr/>
              <a:t>‹#›</a:t>
            </a:fld>
            <a:endParaRPr lang="en-US" altLang="en-US"/>
          </a:p>
        </p:txBody>
      </p:sp>
    </p:spTree>
    <p:extLst>
      <p:ext uri="{BB962C8B-B14F-4D97-AF65-F5344CB8AC3E}">
        <p14:creationId xmlns:p14="http://schemas.microsoft.com/office/powerpoint/2010/main" val="162957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solidFill>
                  <a:srgbClr val="000000"/>
                </a:solidFill>
              </a:defRPr>
            </a:lvl1pPr>
          </a:lstStyle>
          <a:p>
            <a:pPr>
              <a:defRPr/>
            </a:pPr>
            <a:fld id="{D9BBA638-EEC8-43DE-B01D-31F7474E6B1E}" type="datetime1">
              <a:rPr lang="en-US" altLang="en-US" smtClean="0"/>
              <a:pPr>
                <a:defRPr/>
              </a:pPr>
              <a:t>6/16/2016</a:t>
            </a:fld>
            <a:endParaRPr lang="en-US" altLang="en-US"/>
          </a:p>
        </p:txBody>
      </p:sp>
      <p:sp>
        <p:nvSpPr>
          <p:cNvPr id="3"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rgbClr val="000000"/>
                </a:solidFill>
              </a:defRPr>
            </a:lvl1pPr>
          </a:lstStyle>
          <a:p>
            <a:fld id="{ACAA6582-7B8A-4978-8B34-45E4F007D7A9}" type="slidenum">
              <a:rPr lang="en-US" altLang="en-US" smtClean="0"/>
              <a:pPr/>
              <a:t>‹#›</a:t>
            </a:fld>
            <a:endParaRPr lang="en-US" altLang="en-US"/>
          </a:p>
        </p:txBody>
      </p:sp>
    </p:spTree>
    <p:extLst>
      <p:ext uri="{BB962C8B-B14F-4D97-AF65-F5344CB8AC3E}">
        <p14:creationId xmlns:p14="http://schemas.microsoft.com/office/powerpoint/2010/main" val="801717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Font typeface="Times New Roman" panose="02020603050405020304" pitchFamily="18" charset="0"/>
              <a:buChar char="●"/>
              <a:defRPr sz="3200">
                <a:solidFill>
                  <a:srgbClr val="000000"/>
                </a:solidFill>
                <a:latin typeface="Arial" panose="020B0604020202020204" pitchFamily="34" charset="0"/>
              </a:defRPr>
            </a:lvl1pPr>
            <a:lvl2pPr marL="742950" indent="-285750">
              <a:buFont typeface="Times New Roman" panose="02020603050405020304" pitchFamily="18" charset="0"/>
              <a:buChar char="●"/>
              <a:defRPr sz="2800">
                <a:solidFill>
                  <a:srgbClr val="000000"/>
                </a:solidFill>
                <a:latin typeface="Arial" panose="020B0604020202020204" pitchFamily="34" charset="0"/>
              </a:defRPr>
            </a:lvl2pPr>
            <a:lvl3pPr marL="1143000" indent="-228600">
              <a:buFont typeface="Times New Roman" panose="02020603050405020304" pitchFamily="18" charset="0"/>
              <a:buChar char="●"/>
              <a:defRPr sz="2400">
                <a:solidFill>
                  <a:srgbClr val="000000"/>
                </a:solidFill>
                <a:latin typeface="Arial" panose="020B0604020202020204" pitchFamily="34" charset="0"/>
              </a:defRPr>
            </a:lvl3pPr>
            <a:lvl4pPr marL="1600200" indent="-228600">
              <a:buFont typeface="Times New Roman" panose="02020603050405020304" pitchFamily="18" charset="0"/>
              <a:buChar char="●"/>
              <a:defRPr sz="2000">
                <a:solidFill>
                  <a:srgbClr val="000000"/>
                </a:solidFill>
                <a:latin typeface="Arial" panose="020B0604020202020204" pitchFamily="34" charset="0"/>
              </a:defRPr>
            </a:lvl4pPr>
            <a:lvl5pPr marL="2057400" indent="-228600">
              <a:buFont typeface="Times New Roman" panose="02020603050405020304" pitchFamily="18" charset="0"/>
              <a:buChar char="●"/>
              <a:defRPr sz="2000">
                <a:solidFill>
                  <a:srgbClr val="000000"/>
                </a:solidFill>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D68732F0-9731-41C1-8887-986D77785826}"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AB6A495B-9280-4171-B1BD-CA49C215FEF9}" type="slidenum">
              <a:rPr lang="en-US" altLang="en-US" smtClean="0"/>
              <a:pPr/>
              <a:t>‹#›</a:t>
            </a:fld>
            <a:endParaRPr lang="en-US" altLang="en-US"/>
          </a:p>
        </p:txBody>
      </p:sp>
    </p:spTree>
    <p:extLst>
      <p:ext uri="{BB962C8B-B14F-4D97-AF65-F5344CB8AC3E}">
        <p14:creationId xmlns:p14="http://schemas.microsoft.com/office/powerpoint/2010/main" val="16056269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rgbClr val="000000"/>
                </a:solidFill>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CC73770A-6A0D-414A-B7BC-1FC93C5E588E}"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931A9B07-6EAF-4EB8-ADFE-2F917239B60A}" type="slidenum">
              <a:rPr lang="en-US" altLang="en-US" smtClean="0"/>
              <a:pPr/>
              <a:t>‹#›</a:t>
            </a:fld>
            <a:endParaRPr lang="en-US" altLang="en-US"/>
          </a:p>
        </p:txBody>
      </p:sp>
    </p:spTree>
    <p:extLst>
      <p:ext uri="{BB962C8B-B14F-4D97-AF65-F5344CB8AC3E}">
        <p14:creationId xmlns:p14="http://schemas.microsoft.com/office/powerpoint/2010/main" val="19095231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0508859F-F2E8-43AD-9500-E63E1DA1F313}"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B7B1DD8F-45AC-45EA-9B40-A538048AB82B}" type="slidenum">
              <a:rPr lang="en-US" altLang="en-US" smtClean="0"/>
              <a:pPr/>
              <a:t>‹#›</a:t>
            </a:fld>
            <a:endParaRPr lang="en-US" altLang="en-US"/>
          </a:p>
        </p:txBody>
      </p:sp>
    </p:spTree>
    <p:extLst>
      <p:ext uri="{BB962C8B-B14F-4D97-AF65-F5344CB8AC3E}">
        <p14:creationId xmlns:p14="http://schemas.microsoft.com/office/powerpoint/2010/main" val="1251108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9B8FCCDD-8DFA-41A6-A1F5-B725F8D862DF}"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04F9DE14-84A1-4E16-B94F-142FE2D7B87B}" type="slidenum">
              <a:rPr lang="en-US" altLang="en-US" smtClean="0"/>
              <a:pPr/>
              <a:t>‹#›</a:t>
            </a:fld>
            <a:endParaRPr lang="en-US" altLang="en-US"/>
          </a:p>
        </p:txBody>
      </p:sp>
    </p:spTree>
    <p:extLst>
      <p:ext uri="{BB962C8B-B14F-4D97-AF65-F5344CB8AC3E}">
        <p14:creationId xmlns:p14="http://schemas.microsoft.com/office/powerpoint/2010/main" val="4681331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FFFFFF"/>
                </a:solidFill>
                <a:latin typeface="Arial" panose="020B0604020202020204" pitchFamily="34" charset="0"/>
              </a:rPr>
              <a:t>01 Section name goes here</a:t>
            </a:r>
          </a:p>
        </p:txBody>
      </p:sp>
      <p:sp>
        <p:nvSpPr>
          <p:cNvPr id="3" name="Rectangle 4"/>
          <p:cNvSpPr>
            <a:spLocks noGrp="1" noChangeArrowheads="1"/>
          </p:cNvSpPr>
          <p:nvPr>
            <p:ph type="dt" sz="half" idx="10"/>
          </p:nvPr>
        </p:nvSpPr>
        <p:spPr/>
        <p:txBody>
          <a:bodyPr/>
          <a:lstStyle>
            <a:lvl1pPr>
              <a:defRPr/>
            </a:lvl1pPr>
          </a:lstStyle>
          <a:p>
            <a:pPr>
              <a:defRPr/>
            </a:pPr>
            <a:fld id="{75CABF48-A8E4-453A-B7E7-F7AA6B239C84}" type="datetime1">
              <a:rPr lang="en-US" altLang="en-US"/>
              <a:pPr>
                <a:defRPr/>
              </a:pPr>
              <a:t>6/16/2016</a:t>
            </a:fld>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E1F218C-E371-4E8E-B28F-DF7A1E365D3E}" type="slidenum">
              <a:rPr lang="en-US" altLang="en-US"/>
              <a:pPr/>
              <a:t>‹#›</a:t>
            </a:fld>
            <a:endParaRPr lang="en-US" altLang="en-US"/>
          </a:p>
        </p:txBody>
      </p:sp>
    </p:spTree>
    <p:extLst>
      <p:ext uri="{BB962C8B-B14F-4D97-AF65-F5344CB8AC3E}">
        <p14:creationId xmlns:p14="http://schemas.microsoft.com/office/powerpoint/2010/main" val="5620253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a:prstGeom prst="rect">
            <a:avLst/>
          </a:prstGeom>
        </p:spPr>
        <p:txBody>
          <a:bodyPr/>
          <a:lstStyle>
            <a:lvl1pPr marL="0" indent="0">
              <a:buFont typeface="Times New Roman" panose="02020603050405020304" pitchFamily="18" charset="0"/>
              <a:buNone/>
              <a:defRPr>
                <a:solidFill>
                  <a:srgbClr val="000000"/>
                </a:solidFil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41FAB272-8D87-4627-A117-B62292CBAE0B}"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F0807DD2-BD3A-4A23-9A47-8934F67A43D3}" type="slidenum">
              <a:rPr lang="en-US" altLang="en-US" smtClean="0"/>
              <a:pPr/>
              <a:t>‹#›</a:t>
            </a:fld>
            <a:endParaRPr lang="en-US" altLang="en-US"/>
          </a:p>
        </p:txBody>
      </p:sp>
    </p:spTree>
    <p:extLst>
      <p:ext uri="{BB962C8B-B14F-4D97-AF65-F5344CB8AC3E}">
        <p14:creationId xmlns:p14="http://schemas.microsoft.com/office/powerpoint/2010/main" val="34207715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rgbClr val="000000"/>
                </a:solidFill>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39204A6A-5DCF-4B83-BC40-032F7C1DED6E}"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674C3E74-03C3-447E-A373-E4CFEE75E79B}" type="slidenum">
              <a:rPr lang="en-US" altLang="en-US" smtClean="0"/>
              <a:pPr/>
              <a:t>‹#›</a:t>
            </a:fld>
            <a:endParaRPr lang="en-US" altLang="en-US"/>
          </a:p>
        </p:txBody>
      </p:sp>
    </p:spTree>
    <p:extLst>
      <p:ext uri="{BB962C8B-B14F-4D97-AF65-F5344CB8AC3E}">
        <p14:creationId xmlns:p14="http://schemas.microsoft.com/office/powerpoint/2010/main" val="4464602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a:prstGeom prst="rect">
            <a:avLst/>
          </a:prstGeom>
        </p:spPr>
        <p:txBody>
          <a:bodyPr/>
          <a:lstStyle>
            <a:lvl1pPr marL="0" indent="0">
              <a:buFont typeface="Times New Roman" panose="02020603050405020304" pitchFamily="18" charset="0"/>
              <a:buNone/>
              <a:defRPr>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 typeface="Times New Roman" panose="02020603050405020304" pitchFamily="18" charset="0"/>
              <a:buChar char="●"/>
              <a:defRPr sz="2800">
                <a:solidFill>
                  <a:srgbClr val="000000"/>
                </a:solidFill>
                <a:latin typeface="Arial" panose="020B0604020202020204" pitchFamily="34" charset="0"/>
              </a:defRPr>
            </a:lvl1pPr>
            <a:lvl2pPr marL="742950" indent="-285750">
              <a:buFont typeface="Times New Roman" panose="02020603050405020304" pitchFamily="18" charset="0"/>
              <a:buChar char="●"/>
              <a:defRPr sz="2400">
                <a:solidFill>
                  <a:srgbClr val="000000"/>
                </a:solidFill>
                <a:latin typeface="Arial" panose="020B0604020202020204" pitchFamily="34" charset="0"/>
              </a:defRPr>
            </a:lvl2pPr>
            <a:lvl3pPr marL="1143000" indent="-228600">
              <a:buFont typeface="Times New Roman" panose="02020603050405020304" pitchFamily="18" charset="0"/>
              <a:buChar char="●"/>
              <a:defRPr sz="2000">
                <a:solidFill>
                  <a:srgbClr val="000000"/>
                </a:solidFill>
                <a:latin typeface="Arial" panose="020B0604020202020204" pitchFamily="34" charset="0"/>
              </a:defRPr>
            </a:lvl3pPr>
            <a:lvl4pPr marL="1600200" indent="-228600">
              <a:buFont typeface="Times New Roman" panose="02020603050405020304" pitchFamily="18" charset="0"/>
              <a:buChar char="●"/>
              <a:defRPr sz="1800">
                <a:solidFill>
                  <a:srgbClr val="000000"/>
                </a:solidFill>
                <a:latin typeface="Arial" panose="020B0604020202020204" pitchFamily="34" charset="0"/>
              </a:defRPr>
            </a:lvl4pPr>
            <a:lvl5pPr marL="2057400" indent="-228600">
              <a:buFont typeface="Times New Roman" panose="02020603050405020304" pitchFamily="18" charset="0"/>
              <a:buChar cha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 typeface="Times New Roman" panose="02020603050405020304" pitchFamily="18" charset="0"/>
              <a:buChar char="●"/>
              <a:defRPr sz="2800">
                <a:solidFill>
                  <a:srgbClr val="000000"/>
                </a:solidFill>
                <a:latin typeface="Arial" panose="020B0604020202020204" pitchFamily="34" charset="0"/>
              </a:defRPr>
            </a:lvl1pPr>
            <a:lvl2pPr marL="742950" indent="-285750">
              <a:buFont typeface="Times New Roman" panose="02020603050405020304" pitchFamily="18" charset="0"/>
              <a:buChar char="●"/>
              <a:defRPr sz="2400">
                <a:solidFill>
                  <a:srgbClr val="000000"/>
                </a:solidFill>
                <a:latin typeface="Arial" panose="020B0604020202020204" pitchFamily="34" charset="0"/>
              </a:defRPr>
            </a:lvl2pPr>
            <a:lvl3pPr marL="1143000" indent="-228600">
              <a:buFont typeface="Times New Roman" panose="02020603050405020304" pitchFamily="18" charset="0"/>
              <a:buChar char="●"/>
              <a:defRPr sz="2000">
                <a:solidFill>
                  <a:srgbClr val="000000"/>
                </a:solidFill>
                <a:latin typeface="Arial" panose="020B0604020202020204" pitchFamily="34" charset="0"/>
              </a:defRPr>
            </a:lvl3pPr>
            <a:lvl4pPr marL="1600200" indent="-228600">
              <a:buFont typeface="Times New Roman" panose="02020603050405020304" pitchFamily="18" charset="0"/>
              <a:buChar char="●"/>
              <a:defRPr sz="1800">
                <a:solidFill>
                  <a:srgbClr val="000000"/>
                </a:solidFill>
                <a:latin typeface="Arial" panose="020B0604020202020204" pitchFamily="34" charset="0"/>
              </a:defRPr>
            </a:lvl4pPr>
            <a:lvl5pPr marL="2057400" indent="-228600">
              <a:buFont typeface="Times New Roman" panose="02020603050405020304" pitchFamily="18" charset="0"/>
              <a:buChar char="●"/>
              <a:defRPr sz="1800">
                <a:solidFill>
                  <a:srgbClr val="000000"/>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1D86D1FF-5F9A-4E4A-A414-3EFF059DD306}"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5406F155-7FD6-49A2-9B6E-3B2DB45CCA8A}" type="slidenum">
              <a:rPr lang="en-US" altLang="en-US" smtClean="0"/>
              <a:pPr/>
              <a:t>‹#›</a:t>
            </a:fld>
            <a:endParaRPr lang="en-US" altLang="en-US"/>
          </a:p>
        </p:txBody>
      </p:sp>
    </p:spTree>
    <p:extLst>
      <p:ext uri="{BB962C8B-B14F-4D97-AF65-F5344CB8AC3E}">
        <p14:creationId xmlns:p14="http://schemas.microsoft.com/office/powerpoint/2010/main" val="12697202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0000"/>
                </a:solidFill>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 typeface="Times New Roman" panose="02020603050405020304" pitchFamily="18" charset="0"/>
              <a:buChar char="●"/>
              <a:defRPr sz="2400">
                <a:solidFill>
                  <a:srgbClr val="000000"/>
                </a:solidFill>
                <a:latin typeface="Arial" panose="020B0604020202020204" pitchFamily="34" charset="0"/>
              </a:defRPr>
            </a:lvl1pPr>
            <a:lvl2pPr marL="742950" indent="-285750">
              <a:buFont typeface="Times New Roman" panose="02020603050405020304" pitchFamily="18" charset="0"/>
              <a:buChar char="●"/>
              <a:defRPr sz="2000">
                <a:solidFill>
                  <a:srgbClr val="000000"/>
                </a:solidFill>
                <a:latin typeface="Arial" panose="020B0604020202020204" pitchFamily="34" charset="0"/>
              </a:defRPr>
            </a:lvl2pPr>
            <a:lvl3pPr marL="1143000" indent="-228600">
              <a:buFont typeface="Times New Roman" panose="02020603050405020304" pitchFamily="18" charset="0"/>
              <a:buChar char="●"/>
              <a:defRPr sz="1800">
                <a:solidFill>
                  <a:srgbClr val="000000"/>
                </a:solidFill>
                <a:latin typeface="Arial" panose="020B0604020202020204" pitchFamily="34" charset="0"/>
              </a:defRPr>
            </a:lvl3pPr>
            <a:lvl4pPr marL="1600200" indent="-228600">
              <a:buFont typeface="Times New Roman" panose="02020603050405020304" pitchFamily="18" charset="0"/>
              <a:buChar char="●"/>
              <a:defRPr sz="1600">
                <a:solidFill>
                  <a:srgbClr val="000000"/>
                </a:solidFill>
                <a:latin typeface="Arial" panose="020B0604020202020204" pitchFamily="34" charset="0"/>
              </a:defRPr>
            </a:lvl4pPr>
            <a:lvl5pPr marL="2057400" indent="-228600">
              <a:buFont typeface="Times New Roman" panose="02020603050405020304" pitchFamily="18" charset="0"/>
              <a:buChar cha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solidFill>
                  <a:srgbClr val="000000"/>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 typeface="Times New Roman" panose="02020603050405020304" pitchFamily="18" charset="0"/>
              <a:buChar char="●"/>
              <a:defRPr sz="2400">
                <a:solidFill>
                  <a:srgbClr val="000000"/>
                </a:solidFill>
                <a:latin typeface="Arial" panose="020B0604020202020204" pitchFamily="34" charset="0"/>
              </a:defRPr>
            </a:lvl1pPr>
            <a:lvl2pPr marL="742950" indent="-285750">
              <a:buFont typeface="Times New Roman" panose="02020603050405020304" pitchFamily="18" charset="0"/>
              <a:buChar char="●"/>
              <a:defRPr sz="2000">
                <a:solidFill>
                  <a:srgbClr val="000000"/>
                </a:solidFill>
                <a:latin typeface="Arial" panose="020B0604020202020204" pitchFamily="34" charset="0"/>
              </a:defRPr>
            </a:lvl2pPr>
            <a:lvl3pPr marL="1143000" indent="-228600">
              <a:buFont typeface="Times New Roman" panose="02020603050405020304" pitchFamily="18" charset="0"/>
              <a:buChar char="●"/>
              <a:defRPr sz="1800">
                <a:solidFill>
                  <a:srgbClr val="000000"/>
                </a:solidFill>
                <a:latin typeface="Arial" panose="020B0604020202020204" pitchFamily="34" charset="0"/>
              </a:defRPr>
            </a:lvl3pPr>
            <a:lvl4pPr marL="1600200" indent="-228600">
              <a:buFont typeface="Times New Roman" panose="02020603050405020304" pitchFamily="18" charset="0"/>
              <a:buChar char="●"/>
              <a:defRPr sz="1600">
                <a:solidFill>
                  <a:srgbClr val="000000"/>
                </a:solidFill>
                <a:latin typeface="Arial" panose="020B0604020202020204" pitchFamily="34" charset="0"/>
              </a:defRPr>
            </a:lvl4pPr>
            <a:lvl5pPr marL="2057400" indent="-228600">
              <a:buFont typeface="Times New Roman" panose="02020603050405020304" pitchFamily="18" charset="0"/>
              <a:buChar char="●"/>
              <a:defRPr sz="1600">
                <a:solidFill>
                  <a:srgbClr val="000000"/>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solidFill>
                  <a:srgbClr val="000000"/>
                </a:solidFill>
              </a:defRPr>
            </a:lvl1pPr>
          </a:lstStyle>
          <a:p>
            <a:pPr>
              <a:defRPr/>
            </a:pPr>
            <a:fld id="{94D3A77E-1C92-4705-9D34-22C7047DE75B}" type="datetime1">
              <a:rPr lang="en-US" altLang="en-US" smtClean="0"/>
              <a:pPr>
                <a:defRPr/>
              </a:pPr>
              <a:t>6/16/2016</a:t>
            </a:fld>
            <a:endParaRPr lang="en-US" altLang="en-US"/>
          </a:p>
        </p:txBody>
      </p:sp>
      <p:sp>
        <p:nvSpPr>
          <p:cNvPr id="8"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solidFill>
                  <a:srgbClr val="000000"/>
                </a:solidFill>
              </a:defRPr>
            </a:lvl1pPr>
          </a:lstStyle>
          <a:p>
            <a:fld id="{816FBD60-B677-49A7-BC2D-F18595A4B869}" type="slidenum">
              <a:rPr lang="en-US" altLang="en-US" smtClean="0"/>
              <a:pPr/>
              <a:t>‹#›</a:t>
            </a:fld>
            <a:endParaRPr lang="en-US" altLang="en-US"/>
          </a:p>
        </p:txBody>
      </p:sp>
    </p:spTree>
    <p:extLst>
      <p:ext uri="{BB962C8B-B14F-4D97-AF65-F5344CB8AC3E}">
        <p14:creationId xmlns:p14="http://schemas.microsoft.com/office/powerpoint/2010/main" val="3694910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8FAF9D-AF5A-496A-B0B6-E10018E45057}"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0000"/>
                </a:solidFill>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solidFill>
                  <a:srgbClr val="000000"/>
                </a:solidFill>
              </a:defRPr>
            </a:lvl1pPr>
          </a:lstStyle>
          <a:p>
            <a:pPr>
              <a:defRPr/>
            </a:pPr>
            <a:fld id="{3978A8E3-CDC8-4157-8A7D-35F4A322E092}" type="datetime1">
              <a:rPr lang="en-US" altLang="en-US" smtClean="0"/>
              <a:pPr>
                <a:defRPr/>
              </a:pPr>
              <a:t>6/16/2016</a:t>
            </a:fld>
            <a:endParaRPr lang="en-US" altLang="en-US"/>
          </a:p>
        </p:txBody>
      </p:sp>
      <p:sp>
        <p:nvSpPr>
          <p:cNvPr id="4"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solidFill>
                  <a:srgbClr val="000000"/>
                </a:solidFill>
              </a:defRPr>
            </a:lvl1pPr>
          </a:lstStyle>
          <a:p>
            <a:fld id="{B47DAE79-815A-477C-9062-0981B8002ED8}" type="slidenum">
              <a:rPr lang="en-US" altLang="en-US" smtClean="0"/>
              <a:pPr/>
              <a:t>‹#›</a:t>
            </a:fld>
            <a:endParaRPr lang="en-US" altLang="en-US"/>
          </a:p>
        </p:txBody>
      </p:sp>
    </p:spTree>
    <p:extLst>
      <p:ext uri="{BB962C8B-B14F-4D97-AF65-F5344CB8AC3E}">
        <p14:creationId xmlns:p14="http://schemas.microsoft.com/office/powerpoint/2010/main" val="14666384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solidFill>
                  <a:srgbClr val="000000"/>
                </a:solidFill>
              </a:defRPr>
            </a:lvl1pPr>
          </a:lstStyle>
          <a:p>
            <a:pPr>
              <a:defRPr/>
            </a:pPr>
            <a:fld id="{47C5D58D-47A6-4064-AC7D-7BD84754F5B4}" type="datetime1">
              <a:rPr lang="en-US" altLang="en-US" smtClean="0"/>
              <a:pPr>
                <a:defRPr/>
              </a:pPr>
              <a:t>6/16/2016</a:t>
            </a:fld>
            <a:endParaRPr lang="en-US" altLang="en-US"/>
          </a:p>
        </p:txBody>
      </p:sp>
      <p:sp>
        <p:nvSpPr>
          <p:cNvPr id="3"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rgbClr val="000000"/>
                </a:solidFill>
              </a:defRPr>
            </a:lvl1pPr>
          </a:lstStyle>
          <a:p>
            <a:fld id="{C0EBF09C-D4DE-4164-8D5F-611A5053EF1B}" type="slidenum">
              <a:rPr lang="en-US" altLang="en-US" smtClean="0"/>
              <a:pPr/>
              <a:t>‹#›</a:t>
            </a:fld>
            <a:endParaRPr lang="en-US" altLang="en-US"/>
          </a:p>
        </p:txBody>
      </p:sp>
    </p:spTree>
    <p:extLst>
      <p:ext uri="{BB962C8B-B14F-4D97-AF65-F5344CB8AC3E}">
        <p14:creationId xmlns:p14="http://schemas.microsoft.com/office/powerpoint/2010/main" val="2146952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Font typeface="Times New Roman" panose="02020603050405020304" pitchFamily="18" charset="0"/>
              <a:buChar char="●"/>
              <a:defRPr sz="3200">
                <a:solidFill>
                  <a:srgbClr val="000000"/>
                </a:solidFill>
                <a:latin typeface="Arial" panose="020B0604020202020204" pitchFamily="34" charset="0"/>
              </a:defRPr>
            </a:lvl1pPr>
            <a:lvl2pPr marL="742950" indent="-285750">
              <a:buFont typeface="Times New Roman" panose="02020603050405020304" pitchFamily="18" charset="0"/>
              <a:buChar char="●"/>
              <a:defRPr sz="2800">
                <a:solidFill>
                  <a:srgbClr val="000000"/>
                </a:solidFill>
                <a:latin typeface="Arial" panose="020B0604020202020204" pitchFamily="34" charset="0"/>
              </a:defRPr>
            </a:lvl2pPr>
            <a:lvl3pPr marL="1143000" indent="-228600">
              <a:buFont typeface="Times New Roman" panose="02020603050405020304" pitchFamily="18" charset="0"/>
              <a:buChar char="●"/>
              <a:defRPr sz="2400">
                <a:solidFill>
                  <a:srgbClr val="000000"/>
                </a:solidFill>
                <a:latin typeface="Arial" panose="020B0604020202020204" pitchFamily="34" charset="0"/>
              </a:defRPr>
            </a:lvl3pPr>
            <a:lvl4pPr marL="1600200" indent="-228600">
              <a:buFont typeface="Times New Roman" panose="02020603050405020304" pitchFamily="18" charset="0"/>
              <a:buChar char="●"/>
              <a:defRPr sz="2000">
                <a:solidFill>
                  <a:srgbClr val="000000"/>
                </a:solidFill>
                <a:latin typeface="Arial" panose="020B0604020202020204" pitchFamily="34" charset="0"/>
              </a:defRPr>
            </a:lvl4pPr>
            <a:lvl5pPr marL="2057400" indent="-228600">
              <a:buFont typeface="Times New Roman" panose="02020603050405020304" pitchFamily="18" charset="0"/>
              <a:buChar char="●"/>
              <a:defRPr sz="2000">
                <a:solidFill>
                  <a:srgbClr val="000000"/>
                </a:solidFill>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A7050ADA-B6D6-4DD4-A139-CA0055F85F81}"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EC32B763-7B7F-465C-A4C3-BD70CC68A788}" type="slidenum">
              <a:rPr lang="en-US" altLang="en-US" smtClean="0"/>
              <a:pPr/>
              <a:t>‹#›</a:t>
            </a:fld>
            <a:endParaRPr lang="en-US" altLang="en-US"/>
          </a:p>
        </p:txBody>
      </p:sp>
    </p:spTree>
    <p:extLst>
      <p:ext uri="{BB962C8B-B14F-4D97-AF65-F5344CB8AC3E}">
        <p14:creationId xmlns:p14="http://schemas.microsoft.com/office/powerpoint/2010/main" val="25359987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rgbClr val="000000"/>
                </a:solidFill>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rgbClr val="000000"/>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solidFill>
                  <a:srgbClr val="000000"/>
                </a:solidFill>
              </a:defRPr>
            </a:lvl1pPr>
          </a:lstStyle>
          <a:p>
            <a:pPr>
              <a:defRPr/>
            </a:pPr>
            <a:fld id="{396C47A6-79E5-4A71-BCA8-A2C6F0A4E2D2}" type="datetime1">
              <a:rPr lang="en-US" altLang="en-US" smtClean="0"/>
              <a:pPr>
                <a:defRPr/>
              </a:pPr>
              <a:t>6/16/2016</a:t>
            </a:fld>
            <a:endParaRPr lang="en-US" altLang="en-US"/>
          </a:p>
        </p:txBody>
      </p:sp>
      <p:sp>
        <p:nvSpPr>
          <p:cNvPr id="6"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solidFill>
                  <a:srgbClr val="000000"/>
                </a:solidFill>
              </a:defRPr>
            </a:lvl1pPr>
          </a:lstStyle>
          <a:p>
            <a:fld id="{3EB13D10-99AB-4FF5-842C-DDE2B6D8626D}" type="slidenum">
              <a:rPr lang="en-US" altLang="en-US" smtClean="0"/>
              <a:pPr/>
              <a:t>‹#›</a:t>
            </a:fld>
            <a:endParaRPr lang="en-US" altLang="en-US"/>
          </a:p>
        </p:txBody>
      </p:sp>
    </p:spTree>
    <p:extLst>
      <p:ext uri="{BB962C8B-B14F-4D97-AF65-F5344CB8AC3E}">
        <p14:creationId xmlns:p14="http://schemas.microsoft.com/office/powerpoint/2010/main" val="12384075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66098662-E3AF-4CFF-AC24-A6925BF2E231}"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99A54221-AF2C-4DAA-831F-EA25A89EFB7D}" type="slidenum">
              <a:rPr lang="en-US" altLang="en-US" smtClean="0"/>
              <a:pPr/>
              <a:t>‹#›</a:t>
            </a:fld>
            <a:endParaRPr lang="en-US" altLang="en-US"/>
          </a:p>
        </p:txBody>
      </p:sp>
    </p:spTree>
    <p:extLst>
      <p:ext uri="{BB962C8B-B14F-4D97-AF65-F5344CB8AC3E}">
        <p14:creationId xmlns:p14="http://schemas.microsoft.com/office/powerpoint/2010/main" val="17359682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solidFill>
                  <a:srgbClr val="00000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Font typeface="Times New Roman" panose="02020603050405020304" pitchFamily="18" charset="0"/>
              <a:buChar char="●"/>
              <a:defRPr>
                <a:solidFill>
                  <a:srgbClr val="000000"/>
                </a:solidFill>
                <a:latin typeface="Arial" panose="020B0604020202020204" pitchFamily="34" charset="0"/>
              </a:defRPr>
            </a:lvl1pPr>
            <a:lvl2pPr marL="742950" indent="-285750">
              <a:buFont typeface="Times New Roman" panose="02020603050405020304" pitchFamily="18" charset="0"/>
              <a:buChar char="●"/>
              <a:defRPr>
                <a:solidFill>
                  <a:srgbClr val="000000"/>
                </a:solidFill>
                <a:latin typeface="Arial" panose="020B0604020202020204" pitchFamily="34" charset="0"/>
              </a:defRPr>
            </a:lvl2pPr>
            <a:lvl3pPr marL="1143000" indent="-228600">
              <a:buFont typeface="Times New Roman" panose="02020603050405020304" pitchFamily="18" charset="0"/>
              <a:buChar char="●"/>
              <a:defRPr>
                <a:solidFill>
                  <a:srgbClr val="000000"/>
                </a:solidFill>
                <a:latin typeface="Arial" panose="020B0604020202020204" pitchFamily="34" charset="0"/>
              </a:defRPr>
            </a:lvl3pPr>
            <a:lvl4pPr marL="1600200" indent="-228600">
              <a:buFont typeface="Times New Roman" panose="02020603050405020304" pitchFamily="18" charset="0"/>
              <a:buChar char="●"/>
              <a:defRPr>
                <a:solidFill>
                  <a:srgbClr val="000000"/>
                </a:solidFill>
                <a:latin typeface="Arial" panose="020B0604020202020204" pitchFamily="34" charset="0"/>
              </a:defRPr>
            </a:lvl4pPr>
            <a:lvl5pPr marL="2057400" indent="-228600">
              <a:buFont typeface="Times New Roman" panose="02020603050405020304" pitchFamily="18" charset="0"/>
              <a:buChar char="●"/>
              <a:defRPr>
                <a:solidFill>
                  <a:srgbClr val="000000"/>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solidFill>
                  <a:srgbClr val="000000"/>
                </a:solidFill>
              </a:defRPr>
            </a:lvl1pPr>
          </a:lstStyle>
          <a:p>
            <a:pPr>
              <a:defRPr/>
            </a:pPr>
            <a:fld id="{0745C5A6-DBB7-4229-931E-FCC4F7C262E5}" type="datetime1">
              <a:rPr lang="en-US" altLang="en-US" smtClean="0"/>
              <a:pPr>
                <a:defRPr/>
              </a:pPr>
              <a:t>6/16/2016</a:t>
            </a:fld>
            <a:endParaRPr lang="en-US" altLang="en-US"/>
          </a:p>
        </p:txBody>
      </p:sp>
      <p:sp>
        <p:nvSpPr>
          <p:cNvPr id="5" name="Rectangle 5"/>
          <p:cNvSpPr>
            <a:spLocks noGrp="1" noChangeArrowheads="1"/>
          </p:cNvSpPr>
          <p:nvPr>
            <p:ph type="ftr" sz="quarter" idx="11"/>
          </p:nvPr>
        </p:nvSpPr>
        <p:spPr>
          <a:ln/>
        </p:spPr>
        <p:txBody>
          <a:bodyPr/>
          <a:lstStyle>
            <a:lvl1pPr>
              <a:defRPr>
                <a:solidFill>
                  <a:srgbClr val="000000"/>
                </a:solidFill>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solidFill>
                  <a:srgbClr val="000000"/>
                </a:solidFill>
              </a:defRPr>
            </a:lvl1pPr>
          </a:lstStyle>
          <a:p>
            <a:fld id="{171BFAF1-C2CE-43A1-AFD1-C6B4AD0257C4}" type="slidenum">
              <a:rPr lang="en-US" altLang="en-US" smtClean="0"/>
              <a:pPr/>
              <a:t>‹#›</a:t>
            </a:fld>
            <a:endParaRPr lang="en-US" altLang="en-US"/>
          </a:p>
        </p:txBody>
      </p:sp>
    </p:spTree>
    <p:extLst>
      <p:ext uri="{BB962C8B-B14F-4D97-AF65-F5344CB8AC3E}">
        <p14:creationId xmlns:p14="http://schemas.microsoft.com/office/powerpoint/2010/main" val="16650297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p>
            <a:fld id="{003A2D7A-27F6-4712-BA30-480236A77039}"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8442506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0"/>
          </p:nvPr>
        </p:nvSpPr>
        <p:spPr/>
        <p:txBody>
          <a:bodyPr/>
          <a:lstStyle/>
          <a:p>
            <a:fld id="{003A2D7A-27F6-4712-BA30-480236A77039}"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46098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base">
              <a:spcBef>
                <a:spcPct val="0"/>
              </a:spcBef>
              <a:spcAft>
                <a:spcPct val="0"/>
              </a:spcAft>
              <a:buClr>
                <a:srgbClr val="97233F"/>
              </a:buClr>
              <a:buFont typeface="Arial" charset="0"/>
              <a:buNone/>
              <a:defRPr/>
            </a:pPr>
            <a:endParaRPr lang="en-US" b="1" dirty="0">
              <a:solidFill>
                <a:srgbClr val="000000"/>
              </a:solidFill>
              <a:latin typeface="Calibri" pitchFamily="34" charset="0"/>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rotWithShape="1">
          <a:blip r:embed="rId4" cstate="print"/>
          <a:srcRect r="50000"/>
          <a:stretch/>
        </p:blipFill>
        <p:spPr bwMode="auto">
          <a:xfrm>
            <a:off x="6728619" y="6019800"/>
            <a:ext cx="738981"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30174" y="6202458"/>
            <a:ext cx="1461426" cy="350742"/>
          </a:xfrm>
          <a:prstGeom prst="rect">
            <a:avLst/>
          </a:prstGeom>
        </p:spPr>
      </p:pic>
      <p:sp>
        <p:nvSpPr>
          <p:cNvPr id="10" name="Slide Number Placeholder 9"/>
          <p:cNvSpPr>
            <a:spLocks noGrp="1"/>
          </p:cNvSpPr>
          <p:nvPr>
            <p:ph type="sldNum" sz="quarter" idx="10"/>
          </p:nvPr>
        </p:nvSpPr>
        <p:spPr/>
        <p:txBody>
          <a:bodyPr/>
          <a:lstStyle/>
          <a:p>
            <a:fld id="{003A2D7A-27F6-4712-BA30-480236A77039}"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19159149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772400" cy="1143000"/>
          </a:xfrm>
          <a:prstGeom prst="rect">
            <a:avLst/>
          </a:prstGeom>
        </p:spPr>
        <p:txBody>
          <a:bodyPr/>
          <a:lstStyle>
            <a:lvl1pPr algn="l" defTabSz="914400" rtl="0" eaLnBrk="1" latinLnBrk="0" hangingPunct="1">
              <a:spcBef>
                <a:spcPct val="0"/>
              </a:spcBef>
              <a:buNone/>
              <a:defRPr lang="en-US" sz="3200" b="1" kern="1200" dirty="0">
                <a:solidFill>
                  <a:srgbClr val="003F72"/>
                </a:solidFill>
                <a:latin typeface="+mj-lt"/>
                <a:ea typeface="Tahoma" pitchFamily="34" charset="0"/>
                <a:cs typeface="Tahoma"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1371600" y="1524000"/>
            <a:ext cx="7772400" cy="4114800"/>
          </a:xfrm>
          <a:prstGeom prst="rect">
            <a:avLst/>
          </a:prstGeom>
        </p:spPr>
        <p:txBody>
          <a:bodyPr/>
          <a:lstStyle/>
          <a:p>
            <a:pPr lvl="0"/>
            <a:endParaRPr lang="en-US" noProof="0" dirty="0" smtClean="0"/>
          </a:p>
        </p:txBody>
      </p:sp>
      <p:sp>
        <p:nvSpPr>
          <p:cNvPr id="9" name="Slide Number Placeholder 8"/>
          <p:cNvSpPr>
            <a:spLocks noGrp="1"/>
          </p:cNvSpPr>
          <p:nvPr>
            <p:ph type="sldNum" sz="quarter" idx="10"/>
          </p:nvPr>
        </p:nvSpPr>
        <p:spPr/>
        <p:txBody>
          <a:bodyPr/>
          <a:lstStyle/>
          <a:p>
            <a:fld id="{003A2D7A-27F6-4712-BA30-480236A77039}"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305202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8.xml"/><Relationship Id="rId7" Type="http://schemas.openxmlformats.org/officeDocument/2006/relationships/image" Target="../media/image11.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image" Target="../media/image10.png"/><Relationship Id="rId5" Type="http://schemas.openxmlformats.org/officeDocument/2006/relationships/theme" Target="../theme/theme10.xml"/><Relationship Id="rId4"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2.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theme" Target="../theme/theme13.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image" Target="../media/image3.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10" Type="http://schemas.openxmlformats.org/officeDocument/2006/relationships/slideLayout" Target="../slideLayouts/slideLayout123.xml"/><Relationship Id="rId19" Type="http://schemas.openxmlformats.org/officeDocument/2006/relationships/image" Target="../media/image10.pn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theme" Target="../theme/theme14.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theme" Target="../theme/theme1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0.png"/><Relationship Id="rId5" Type="http://schemas.openxmlformats.org/officeDocument/2006/relationships/theme" Target="../theme/theme3.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4.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3.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2.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4.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2.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4.jpe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3.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2.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4.jpe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12.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14.jpe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2.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4.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4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4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4" r:id="rId12"/>
    <p:sldLayoutId id="2147483765"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8"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8"/>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3079" name="Picture 15" descr="map.png"/>
          <p:cNvPicPr>
            <a:picLocks noChangeAspect="1"/>
          </p:cNvPicPr>
          <p:nvPr/>
        </p:nvPicPr>
        <p:blipFill>
          <a:blip r:embed="rId6"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827"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A2D7A-27F6-4712-BA30-480236A77039}"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90193185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Lst>
  <p:hf hdr="0" ft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8"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8"/>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3079" name="Picture 15" descr="Map of the US"/>
          <p:cNvPicPr>
            <a:picLocks noChangeAspect="1"/>
          </p:cNvPicPr>
          <p:nvPr/>
        </p:nvPicPr>
        <p:blipFill>
          <a:blip r:embed="rId4"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3081" name="Picture 33" descr="Health People 20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7"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Health Resources and Services Administration (HRSA)"/>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5486400"/>
            <a:ext cx="1462947" cy="536414"/>
          </a:xfrm>
          <a:prstGeom prst="rect">
            <a:avLst/>
          </a:prstGeom>
        </p:spPr>
      </p:pic>
    </p:spTree>
    <p:extLst>
      <p:ext uri="{BB962C8B-B14F-4D97-AF65-F5344CB8AC3E}">
        <p14:creationId xmlns:p14="http://schemas.microsoft.com/office/powerpoint/2010/main" val="1068713840"/>
      </p:ext>
    </p:extLst>
  </p:cSld>
  <p:clrMap bg1="lt1" tx1="dk1" bg2="lt2" tx2="dk2" accent1="accent1" accent2="accent2" accent3="accent3" accent4="accent4" accent5="accent5" accent6="accent6" hlink="hlink" folHlink="folHlink"/>
  <p:sldLayoutIdLst>
    <p:sldLayoutId id="2147483877" r:id="rId1"/>
    <p:sldLayoutId id="2147483878" r:id="rId2"/>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B0C919A-00E0-4F09-B35F-D3B3917CF8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2218408"/>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kern="1200">
          <a:solidFill>
            <a:srgbClr val="003F72"/>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defTabSz="914400" rtl="0" eaLnBrk="1" fontAlgn="base" latinLnBrk="0" hangingPunct="1">
              <a:spcBef>
                <a:spcPct val="0"/>
              </a:spcBef>
              <a:spcAft>
                <a:spcPct val="0"/>
              </a:spcAft>
              <a:buNone/>
            </a:pPr>
            <a:r>
              <a:rPr lang="en-US" dirty="0"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ea typeface="ＭＳ Ｐゴシック" charset="-128"/>
            </a:endParaRPr>
          </a:p>
        </p:txBody>
      </p:sp>
      <p:pic>
        <p:nvPicPr>
          <p:cNvPr id="2055" name="Picture 15" descr="map.png"/>
          <p:cNvPicPr>
            <a:picLocks noChangeAspect="1"/>
          </p:cNvPicPr>
          <p:nvPr/>
        </p:nvPicPr>
        <p:blipFill>
          <a:blip r:embed="rId19"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ea typeface="ＭＳ Ｐゴシック" pitchFamily="-107" charset="-128"/>
            </a:endParaRPr>
          </a:p>
        </p:txBody>
      </p:sp>
      <p:pic>
        <p:nvPicPr>
          <p:cNvPr id="2057" name="Picture 33" descr="HP2020_logo.png"/>
          <p:cNvPicPr>
            <a:picLocks noChangeAspect="1"/>
          </p:cNvPicPr>
          <p:nvPr/>
        </p:nvPicPr>
        <p:blipFill>
          <a:blip r:embed="rId20"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320794573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iming>
    <p:tnLst>
      <p:par>
        <p:cTn id="1" dur="indefinite" restart="never" nodeType="tmRoot"/>
      </p:par>
    </p:tnLst>
  </p:timing>
  <p:hf hdr="0" dt="0"/>
  <p:txStyles>
    <p:titleStyle>
      <a:lvl1pPr algn="l" rtl="0" eaLnBrk="0" fontAlgn="base" hangingPunct="0">
        <a:spcBef>
          <a:spcPct val="0"/>
        </a:spcBef>
        <a:spcAft>
          <a:spcPct val="0"/>
        </a:spcAft>
        <a:defRPr lang="en-US" sz="3200" b="1" kern="1200" dirty="0" smtClean="0">
          <a:solidFill>
            <a:srgbClr val="003F72"/>
          </a:solidFill>
          <a:latin typeface="+mj-lt"/>
          <a:ea typeface="Tahoma" pitchFamily="34" charset="0"/>
          <a:cs typeface="Tahoma" pitchFamily="34" charset="0"/>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mj-lt"/>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mj-lt"/>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mj-lt"/>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mj-lt"/>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mj-lt"/>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967713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Lst>
  <p:hf hdr="0" dt="0"/>
  <p:txStyles>
    <p:titleStyle>
      <a:lvl1pPr algn="ctr" defTabSz="914400" rtl="0" eaLnBrk="1" latinLnBrk="0" hangingPunct="1">
        <a:spcBef>
          <a:spcPct val="0"/>
        </a:spcBef>
        <a:buNone/>
        <a:defRPr sz="4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ABEC0-E86F-4821-B0BC-B42DB35D1B01}" type="datetime1">
              <a:rPr lang="en-US" smtClean="0">
                <a:solidFill>
                  <a:prstClr val="black">
                    <a:tint val="75000"/>
                  </a:prstClr>
                </a:solidFill>
                <a:latin typeface="Calibri"/>
              </a:rPr>
              <a:pPr/>
              <a:t>6/16/2016</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FAF9D-AF5A-496A-B0B6-E10018E45057}"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20084174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 id="2147483955" r:id="rId15"/>
    <p:sldLayoutId id="2147483956" r:id="rId16"/>
    <p:sldLayoutId id="2147483957" r:id="rId17"/>
    <p:sldLayoutId id="2147483958" r:id="rId18"/>
    <p:sldLayoutId id="2147483959" r:id="rId1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1384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a:defRPr>
      </a:lvl2pPr>
      <a:lvl3pPr algn="ctr" rtl="0" eaLnBrk="0" fontAlgn="base" hangingPunct="0">
        <a:spcBef>
          <a:spcPct val="0"/>
        </a:spcBef>
        <a:spcAft>
          <a:spcPct val="0"/>
        </a:spcAft>
        <a:defRPr sz="4400">
          <a:solidFill>
            <a:schemeClr val="tx1"/>
          </a:solidFill>
          <a:latin typeface="Myriad Web Pro"/>
        </a:defRPr>
      </a:lvl3pPr>
      <a:lvl4pPr algn="ctr" rtl="0" eaLnBrk="0" fontAlgn="base" hangingPunct="0">
        <a:spcBef>
          <a:spcPct val="0"/>
        </a:spcBef>
        <a:spcAft>
          <a:spcPct val="0"/>
        </a:spcAft>
        <a:defRPr sz="4400">
          <a:solidFill>
            <a:schemeClr val="tx1"/>
          </a:solidFill>
          <a:latin typeface="Myriad Web Pro"/>
        </a:defRPr>
      </a:lvl4pPr>
      <a:lvl5pPr algn="ctr" rtl="0" eaLnBrk="0" fontAlgn="base" hangingPunct="0">
        <a:spcBef>
          <a:spcPct val="0"/>
        </a:spcBef>
        <a:spcAft>
          <a:spcPct val="0"/>
        </a:spcAft>
        <a:defRPr sz="4400">
          <a:solidFill>
            <a:schemeClr val="tx1"/>
          </a:solidFill>
          <a:latin typeface="Myriad Web Pro"/>
        </a:defRPr>
      </a:lvl5pPr>
      <a:lvl6pPr marL="457200" algn="ctr" rtl="0" fontAlgn="base">
        <a:spcBef>
          <a:spcPct val="0"/>
        </a:spcBef>
        <a:spcAft>
          <a:spcPct val="0"/>
        </a:spcAft>
        <a:defRPr sz="4400">
          <a:solidFill>
            <a:schemeClr val="tx1"/>
          </a:solidFill>
          <a:latin typeface="Myriad Web Pro"/>
        </a:defRPr>
      </a:lvl6pPr>
      <a:lvl7pPr marL="914400" algn="ctr" rtl="0" fontAlgn="base">
        <a:spcBef>
          <a:spcPct val="0"/>
        </a:spcBef>
        <a:spcAft>
          <a:spcPct val="0"/>
        </a:spcAft>
        <a:defRPr sz="4400">
          <a:solidFill>
            <a:schemeClr val="tx1"/>
          </a:solidFill>
          <a:latin typeface="Myriad Web Pro"/>
        </a:defRPr>
      </a:lvl7pPr>
      <a:lvl8pPr marL="1371600" algn="ctr" rtl="0" fontAlgn="base">
        <a:spcBef>
          <a:spcPct val="0"/>
        </a:spcBef>
        <a:spcAft>
          <a:spcPct val="0"/>
        </a:spcAft>
        <a:defRPr sz="4400">
          <a:solidFill>
            <a:schemeClr val="tx1"/>
          </a:solidFill>
          <a:latin typeface="Myriad Web Pro"/>
        </a:defRPr>
      </a:lvl8pPr>
      <a:lvl9pPr marL="1828800" algn="ctr" rtl="0" fontAlgn="base">
        <a:spcBef>
          <a:spcPct val="0"/>
        </a:spcBef>
        <a:spcAft>
          <a:spcPct val="0"/>
        </a:spcAft>
        <a:defRPr sz="4400">
          <a:solidFill>
            <a:schemeClr val="tx1"/>
          </a:solidFill>
          <a:latin typeface="Myriad Web Pro"/>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1600208" y="152400"/>
            <a:ext cx="7470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12"/>
          <p:cNvSpPr>
            <a:spLocks noGrp="1"/>
          </p:cNvSpPr>
          <p:nvPr>
            <p:ph type="body" idx="1"/>
          </p:nvPr>
        </p:nvSpPr>
        <p:spPr bwMode="auto">
          <a:xfrm>
            <a:off x="1600200" y="1673228"/>
            <a:ext cx="7315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fontAlgn="base">
              <a:spcBef>
                <a:spcPct val="0"/>
              </a:spcBef>
              <a:spcAft>
                <a:spcPct val="0"/>
              </a:spcAft>
              <a:defRPr/>
            </a:pPr>
            <a:endParaRPr lang="en-US" dirty="0">
              <a:solidFill>
                <a:srgbClr val="003F72"/>
              </a:solidFill>
              <a:latin typeface="Arial" pitchFamily="34" charset="0"/>
              <a:ea typeface="ＭＳ Ｐゴシック" charset="-128"/>
            </a:endParaRPr>
          </a:p>
        </p:txBody>
      </p:sp>
      <p:pic>
        <p:nvPicPr>
          <p:cNvPr id="3079" name="Picture 15" descr="map.png"/>
          <p:cNvPicPr>
            <a:picLocks noChangeAspect="1"/>
          </p:cNvPicPr>
          <p:nvPr/>
        </p:nvPicPr>
        <p:blipFill>
          <a:blip r:embed="rId6" cstate="print">
            <a:extLst>
              <a:ext uri="{28A0092B-C50C-407E-A947-70E740481C1C}">
                <a14:useLocalDpi xmlns:a14="http://schemas.microsoft.com/office/drawing/2010/main" val="0"/>
              </a:ext>
            </a:extLst>
          </a:blip>
          <a:srcRect b="32175"/>
          <a:stretch>
            <a:fillRect/>
          </a:stretch>
        </p:blipFill>
        <p:spPr bwMode="auto">
          <a:xfrm>
            <a:off x="152400" y="304800"/>
            <a:ext cx="11112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fontAlgn="base">
              <a:spcBef>
                <a:spcPct val="0"/>
              </a:spcBef>
              <a:spcAft>
                <a:spcPct val="0"/>
              </a:spcAft>
              <a:defRPr/>
            </a:pPr>
            <a:endParaRPr lang="en-US" dirty="0">
              <a:solidFill>
                <a:srgbClr val="000000"/>
              </a:solidFill>
              <a:latin typeface="Arial" charset="0"/>
              <a:ea typeface="ＭＳ Ｐゴシック" pitchFamily="-107" charset="-128"/>
            </a:endParaRPr>
          </a:p>
        </p:txBody>
      </p:sp>
      <p:pic>
        <p:nvPicPr>
          <p:cNvPr id="3081" name="Picture 33" descr="HP2020_logo.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827" y="6229350"/>
            <a:ext cx="1019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4" r:id="rId1"/>
    <p:sldLayoutId id="2147483853" r:id="rId2"/>
    <p:sldLayoutId id="2147483855" r:id="rId3"/>
    <p:sldLayoutId id="2147483856" r:id="rId4"/>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172" name="Rectangle 4"/>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panose="020B0604020202020204" pitchFamily="34" charset="0"/>
              </a:defRPr>
            </a:lvl1pPr>
          </a:lstStyle>
          <a:p>
            <a:pPr eaLnBrk="0" fontAlgn="base" hangingPunct="0">
              <a:spcBef>
                <a:spcPct val="0"/>
              </a:spcBef>
              <a:spcAft>
                <a:spcPct val="0"/>
              </a:spcAft>
              <a:defRPr/>
            </a:pPr>
            <a:fld id="{933E0524-C1DE-46C0-85FE-01E55633A0E1}" type="datetime1">
              <a:rPr lang="en-US" altLang="en-US" smtClean="0"/>
              <a:pPr eaLnBrk="0" fontAlgn="base" hangingPunct="0">
                <a:spcBef>
                  <a:spcPct val="0"/>
                </a:spcBef>
                <a:spcAft>
                  <a:spcPct val="0"/>
                </a:spcAft>
                <a:defRPr/>
              </a:pPr>
              <a:t>6/16/2016</a:t>
            </a:fld>
            <a:endParaRPr lang="en-US" altLang="en-US" dirty="0"/>
          </a:p>
        </p:txBody>
      </p:sp>
      <p:sp>
        <p:nvSpPr>
          <p:cNvPr id="7173"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panose="020B0604020202020204" pitchFamily="34" charset="0"/>
                <a:ea typeface="ＭＳ Ｐゴシック" pitchFamily="16" charset="-128"/>
                <a:cs typeface="+mn-cs"/>
              </a:defRPr>
            </a:lvl1pPr>
          </a:lstStyle>
          <a:p>
            <a:pPr eaLnBrk="0" fontAlgn="base" hangingPunct="0">
              <a:spcBef>
                <a:spcPct val="0"/>
              </a:spcBef>
              <a:spcAft>
                <a:spcPct val="0"/>
              </a:spcAft>
              <a:defRPr/>
            </a:pPr>
            <a:endParaRPr lang="en-US" dirty="0"/>
          </a:p>
        </p:txBody>
      </p:sp>
      <p:sp>
        <p:nvSpPr>
          <p:cNvPr id="7174" name="Rectangle 6"/>
          <p:cNvSpPr>
            <a:spLocks noGrp="1" noChangeArrowheads="1"/>
          </p:cNvSpPr>
          <p:nvPr>
            <p:ph type="sldNum" sz="quarter" idx="4"/>
          </p:nvPr>
        </p:nvSpPr>
        <p:spPr bwMode="auto">
          <a:xfrm>
            <a:off x="7772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panose="020B0604020202020204" pitchFamily="34" charset="0"/>
              </a:defRPr>
            </a:lvl1pPr>
          </a:lstStyle>
          <a:p>
            <a:pPr eaLnBrk="0" fontAlgn="base" hangingPunct="0">
              <a:spcBef>
                <a:spcPct val="0"/>
              </a:spcBef>
              <a:spcAft>
                <a:spcPct val="0"/>
              </a:spcAft>
            </a:pPr>
            <a:fld id="{DF83ECB4-1C4B-4F14-AE69-CBCAE551D97E}" type="slidenum">
              <a:rPr lang="en-US" altLang="en-US" smtClean="0"/>
              <a:pPr eaLnBrk="0" fontAlgn="base" hangingPunct="0">
                <a:spcBef>
                  <a:spcPct val="0"/>
                </a:spcBef>
                <a:spcAft>
                  <a:spcPct val="0"/>
                </a:spcAft>
              </a:pPr>
              <a:t>‹#›</a:t>
            </a:fld>
            <a:endParaRPr lang="en-US" altLang="en-US" dirty="0"/>
          </a:p>
        </p:txBody>
      </p:sp>
      <p:sp>
        <p:nvSpPr>
          <p:cNvPr id="1029" name="Rectangle 8"/>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000000"/>
                </a:solidFill>
                <a:latin typeface="Arial" panose="020B0604020202020204" pitchFamily="34" charset="0"/>
              </a:rPr>
              <a:t>01 Section name goes here</a:t>
            </a:r>
          </a:p>
        </p:txBody>
      </p:sp>
      <p:pic>
        <p:nvPicPr>
          <p:cNvPr id="2054" name="Picture 9" descr="prezredraft"/>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0" descr="healthnet logo"/>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253149"/>
      </p:ext>
    </p:extLst>
  </p:cSld>
  <p:clrMap bg1="dk2" tx1="lt1" bg2="dk1" tx2="lt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2pPr>
      <a:lvl3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3pPr>
      <a:lvl4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4pPr>
      <a:lvl5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5pPr>
      <a:lvl6pPr marL="4572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6pPr>
      <a:lvl7pPr marL="9144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7pPr>
      <a:lvl8pPr marL="13716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8pPr>
      <a:lvl9pPr marL="18288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9pPr>
    </p:titleStyle>
    <p:bodyStyle>
      <a:lvl1pPr marL="342900" indent="-342900" algn="l" rtl="0" eaLnBrk="0" fontAlgn="base" hangingPunct="0">
        <a:spcBef>
          <a:spcPct val="0"/>
        </a:spcBef>
        <a:spcAft>
          <a:spcPct val="0"/>
        </a:spcAft>
        <a:buClr>
          <a:srgbClr val="FFFF66"/>
        </a:buClr>
        <a:buSzPct val="75000"/>
        <a:buFont typeface="Monotype Sorts" panose="01010601010101010101" pitchFamily="2" charset="2"/>
        <a:buChar char="/"/>
        <a:defRPr sz="3200">
          <a:solidFill>
            <a:schemeClr val="tx1"/>
          </a:solidFill>
          <a:latin typeface="+mn-lt"/>
          <a:ea typeface="+mn-ea"/>
          <a:cs typeface="ＭＳ Ｐゴシック" charset="0"/>
        </a:defRPr>
      </a:lvl1pPr>
      <a:lvl2pPr marL="742950" indent="-285750" algn="l" rtl="0" eaLnBrk="0" fontAlgn="base" hangingPunct="0">
        <a:spcBef>
          <a:spcPct val="0"/>
        </a:spcBef>
        <a:spcAft>
          <a:spcPct val="0"/>
        </a:spcAft>
        <a:buClr>
          <a:srgbClr val="FF6666"/>
        </a:buClr>
        <a:buSzPct val="75000"/>
        <a:buFont typeface="Monotype Sorts" panose="01010601010101010101" pitchFamily="2" charset="2"/>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panose="01010601010101010101" pitchFamily="2" charset="2"/>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panose="01010601010101010101" pitchFamily="2" charset="2"/>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panose="01010601010101010101" pitchFamily="2" charset="2"/>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2" name="Rectangle 4"/>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panose="020B0604020202020204" pitchFamily="34" charset="0"/>
              </a:defRPr>
            </a:lvl1pPr>
          </a:lstStyle>
          <a:p>
            <a:pPr eaLnBrk="0" fontAlgn="base" hangingPunct="0">
              <a:spcBef>
                <a:spcPct val="0"/>
              </a:spcBef>
              <a:spcAft>
                <a:spcPct val="0"/>
              </a:spcAft>
              <a:defRPr/>
            </a:pPr>
            <a:fld id="{FE5781C2-820B-41E2-9964-ACFFECF92FD5}" type="datetime1">
              <a:rPr lang="en-US" altLang="en-US" smtClean="0"/>
              <a:pPr eaLnBrk="0" fontAlgn="base" hangingPunct="0">
                <a:spcBef>
                  <a:spcPct val="0"/>
                </a:spcBef>
                <a:spcAft>
                  <a:spcPct val="0"/>
                </a:spcAft>
                <a:defRPr/>
              </a:pPr>
              <a:t>6/16/2016</a:t>
            </a:fld>
            <a:endParaRPr lang="en-US" altLang="en-US" dirty="0"/>
          </a:p>
        </p:txBody>
      </p:sp>
      <p:sp>
        <p:nvSpPr>
          <p:cNvPr id="7173"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panose="020B0604020202020204" pitchFamily="34" charset="0"/>
                <a:ea typeface="ＭＳ Ｐゴシック" pitchFamily="16" charset="-128"/>
                <a:cs typeface="+mn-cs"/>
              </a:defRPr>
            </a:lvl1pPr>
          </a:lstStyle>
          <a:p>
            <a:pPr eaLnBrk="0" fontAlgn="base" hangingPunct="0">
              <a:spcBef>
                <a:spcPct val="0"/>
              </a:spcBef>
              <a:spcAft>
                <a:spcPct val="0"/>
              </a:spcAft>
              <a:defRPr/>
            </a:pPr>
            <a:endParaRPr lang="en-US" dirty="0"/>
          </a:p>
        </p:txBody>
      </p:sp>
      <p:sp>
        <p:nvSpPr>
          <p:cNvPr id="7174" name="Rectangle 6"/>
          <p:cNvSpPr>
            <a:spLocks noGrp="1" noChangeArrowheads="1"/>
          </p:cNvSpPr>
          <p:nvPr>
            <p:ph type="sldNum" sz="quarter" idx="4"/>
          </p:nvPr>
        </p:nvSpPr>
        <p:spPr bwMode="auto">
          <a:xfrm>
            <a:off x="7772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panose="020B0604020202020204" pitchFamily="34" charset="0"/>
              </a:defRPr>
            </a:lvl1pPr>
          </a:lstStyle>
          <a:p>
            <a:pPr eaLnBrk="0" fontAlgn="base" hangingPunct="0">
              <a:spcBef>
                <a:spcPct val="0"/>
              </a:spcBef>
              <a:spcAft>
                <a:spcPct val="0"/>
              </a:spcAft>
            </a:pPr>
            <a:fld id="{522322F7-D054-4E48-AD34-AF3DB78EFEFF}" type="slidenum">
              <a:rPr lang="en-US" altLang="en-US" smtClean="0"/>
              <a:pPr eaLnBrk="0" fontAlgn="base" hangingPunct="0">
                <a:spcBef>
                  <a:spcPct val="0"/>
                </a:spcBef>
                <a:spcAft>
                  <a:spcPct val="0"/>
                </a:spcAft>
              </a:pPr>
              <a:t>‹#›</a:t>
            </a:fld>
            <a:endParaRPr lang="en-US" altLang="en-US" dirty="0"/>
          </a:p>
        </p:txBody>
      </p:sp>
      <p:sp>
        <p:nvSpPr>
          <p:cNvPr id="1029" name="Rectangle 8"/>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FFFFFF"/>
                </a:solidFill>
                <a:latin typeface="Arial" panose="020B0604020202020204" pitchFamily="34" charset="0"/>
              </a:rPr>
              <a:t>01 Section name goes here</a:t>
            </a:r>
          </a:p>
        </p:txBody>
      </p:sp>
      <p:pic>
        <p:nvPicPr>
          <p:cNvPr id="1030" name="Picture 9" descr="prezredraf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0" descr="healthnet 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204143"/>
      </p:ext>
    </p:extLst>
  </p:cSld>
  <p:clrMap bg1="dk2" tx1="lt1" bg2="dk1"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2pPr>
      <a:lvl3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3pPr>
      <a:lvl4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4pPr>
      <a:lvl5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5pPr>
      <a:lvl6pPr marL="4572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6pPr>
      <a:lvl7pPr marL="9144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7pPr>
      <a:lvl8pPr marL="13716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8pPr>
      <a:lvl9pPr marL="18288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9pPr>
    </p:titleStyle>
    <p:bodyStyle>
      <a:lvl1pPr marL="342900" indent="-342900" algn="l" rtl="0" eaLnBrk="0" fontAlgn="base" hangingPunct="0">
        <a:spcBef>
          <a:spcPct val="0"/>
        </a:spcBef>
        <a:spcAft>
          <a:spcPct val="0"/>
        </a:spcAft>
        <a:buClr>
          <a:srgbClr val="FFFF66"/>
        </a:buClr>
        <a:buSzPct val="75000"/>
        <a:buFont typeface="Monotype Sorts" panose="01010601010101010101" pitchFamily="2" charset="2"/>
        <a:buChar char="/"/>
        <a:defRPr sz="3200">
          <a:solidFill>
            <a:schemeClr val="tx1"/>
          </a:solidFill>
          <a:latin typeface="+mn-lt"/>
          <a:ea typeface="+mn-ea"/>
          <a:cs typeface="ＭＳ Ｐゴシック" charset="0"/>
        </a:defRPr>
      </a:lvl1pPr>
      <a:lvl2pPr marL="742950" indent="-285750" algn="l" rtl="0" eaLnBrk="0" fontAlgn="base" hangingPunct="0">
        <a:spcBef>
          <a:spcPct val="0"/>
        </a:spcBef>
        <a:spcAft>
          <a:spcPct val="0"/>
        </a:spcAft>
        <a:buClr>
          <a:srgbClr val="FF6666"/>
        </a:buClr>
        <a:buSzPct val="75000"/>
        <a:buFont typeface="Monotype Sorts" panose="01010601010101010101" pitchFamily="2" charset="2"/>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panose="01010601010101010101" pitchFamily="2" charset="2"/>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panose="01010601010101010101" pitchFamily="2" charset="2"/>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panose="01010601010101010101" pitchFamily="2" charset="2"/>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2" name="Rectangle 4"/>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panose="020B0604020202020204" pitchFamily="34" charset="0"/>
              </a:defRPr>
            </a:lvl1pPr>
          </a:lstStyle>
          <a:p>
            <a:pPr eaLnBrk="0" fontAlgn="base" hangingPunct="0">
              <a:spcBef>
                <a:spcPct val="0"/>
              </a:spcBef>
              <a:spcAft>
                <a:spcPct val="0"/>
              </a:spcAft>
              <a:defRPr/>
            </a:pPr>
            <a:fld id="{9DF266EF-8DA3-4F6E-B1F1-3EE7E0610D02}" type="datetime1">
              <a:rPr lang="en-US" altLang="en-US" smtClean="0"/>
              <a:pPr eaLnBrk="0" fontAlgn="base" hangingPunct="0">
                <a:spcBef>
                  <a:spcPct val="0"/>
                </a:spcBef>
                <a:spcAft>
                  <a:spcPct val="0"/>
                </a:spcAft>
                <a:defRPr/>
              </a:pPr>
              <a:t>6/16/2016</a:t>
            </a:fld>
            <a:endParaRPr lang="en-US" altLang="en-US" dirty="0"/>
          </a:p>
        </p:txBody>
      </p:sp>
      <p:sp>
        <p:nvSpPr>
          <p:cNvPr id="7173"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panose="020B0604020202020204" pitchFamily="34" charset="0"/>
                <a:ea typeface="ＭＳ Ｐゴシック" pitchFamily="16" charset="-128"/>
                <a:cs typeface="+mn-cs"/>
              </a:defRPr>
            </a:lvl1pPr>
          </a:lstStyle>
          <a:p>
            <a:pPr eaLnBrk="0" fontAlgn="base" hangingPunct="0">
              <a:spcBef>
                <a:spcPct val="0"/>
              </a:spcBef>
              <a:spcAft>
                <a:spcPct val="0"/>
              </a:spcAft>
              <a:defRPr/>
            </a:pPr>
            <a:endParaRPr lang="en-US" dirty="0"/>
          </a:p>
        </p:txBody>
      </p:sp>
      <p:sp>
        <p:nvSpPr>
          <p:cNvPr id="7174" name="Rectangle 6"/>
          <p:cNvSpPr>
            <a:spLocks noGrp="1" noChangeArrowheads="1"/>
          </p:cNvSpPr>
          <p:nvPr>
            <p:ph type="sldNum" sz="quarter" idx="4"/>
          </p:nvPr>
        </p:nvSpPr>
        <p:spPr bwMode="auto">
          <a:xfrm>
            <a:off x="7772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panose="020B0604020202020204" pitchFamily="34" charset="0"/>
              </a:defRPr>
            </a:lvl1pPr>
          </a:lstStyle>
          <a:p>
            <a:pPr eaLnBrk="0" fontAlgn="base" hangingPunct="0">
              <a:spcBef>
                <a:spcPct val="0"/>
              </a:spcBef>
              <a:spcAft>
                <a:spcPct val="0"/>
              </a:spcAft>
            </a:pPr>
            <a:fld id="{FE1E5612-CA9C-4610-A10F-923628E7D920}" type="slidenum">
              <a:rPr lang="en-US" altLang="en-US" smtClean="0"/>
              <a:pPr eaLnBrk="0" fontAlgn="base" hangingPunct="0">
                <a:spcBef>
                  <a:spcPct val="0"/>
                </a:spcBef>
                <a:spcAft>
                  <a:spcPct val="0"/>
                </a:spcAft>
              </a:pPr>
              <a:t>‹#›</a:t>
            </a:fld>
            <a:endParaRPr lang="en-US" altLang="en-US" dirty="0"/>
          </a:p>
        </p:txBody>
      </p:sp>
      <p:sp>
        <p:nvSpPr>
          <p:cNvPr id="1029" name="Rectangle 8"/>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000000"/>
                </a:solidFill>
                <a:latin typeface="Arial" panose="020B0604020202020204" pitchFamily="34" charset="0"/>
              </a:rPr>
              <a:t>01 Section name goes here</a:t>
            </a:r>
          </a:p>
        </p:txBody>
      </p:sp>
      <p:pic>
        <p:nvPicPr>
          <p:cNvPr id="3078" name="Picture 9" descr="prezredraf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Picture 10" descr="healthnet logo"/>
          <p:cNvSpPr>
            <a:spLocks noChangeAspect="1" noChangeArrowheads="1"/>
          </p:cNvSpPr>
          <p:nvPr userDrawn="1"/>
        </p:nvSpPr>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eaLnBrk="0" fontAlgn="base" hangingPunct="0">
              <a:spcBef>
                <a:spcPct val="0"/>
              </a:spcBef>
              <a:spcAft>
                <a:spcPct val="0"/>
              </a:spcAft>
              <a:defRPr/>
            </a:pPr>
            <a:endParaRPr lang="en-US" altLang="en-US">
              <a:solidFill>
                <a:srgbClr val="000000"/>
              </a:solidFill>
            </a:endParaRPr>
          </a:p>
        </p:txBody>
      </p:sp>
      <p:pic>
        <p:nvPicPr>
          <p:cNvPr id="3080" name="Picture 10" descr="healthnet 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12357"/>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2pPr>
      <a:lvl3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3pPr>
      <a:lvl4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4pPr>
      <a:lvl5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5pPr>
      <a:lvl6pPr marL="4572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6pPr>
      <a:lvl7pPr marL="9144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7pPr>
      <a:lvl8pPr marL="13716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8pPr>
      <a:lvl9pPr marL="18288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9pPr>
    </p:titleStyle>
    <p:bodyStyle>
      <a:lvl1pPr marL="342900" indent="-342900" algn="l" rtl="0" eaLnBrk="0" fontAlgn="base" hangingPunct="0">
        <a:spcBef>
          <a:spcPct val="0"/>
        </a:spcBef>
        <a:spcAft>
          <a:spcPct val="0"/>
        </a:spcAft>
        <a:buClr>
          <a:srgbClr val="FFFF66"/>
        </a:buClr>
        <a:buSzPct val="75000"/>
        <a:buFont typeface="Monotype Sorts" panose="01010601010101010101" pitchFamily="2" charset="2"/>
        <a:buChar char="/"/>
        <a:defRPr sz="3200">
          <a:solidFill>
            <a:schemeClr val="tx1"/>
          </a:solidFill>
          <a:latin typeface="+mn-lt"/>
          <a:ea typeface="+mn-ea"/>
          <a:cs typeface="ＭＳ Ｐゴシック" charset="0"/>
        </a:defRPr>
      </a:lvl1pPr>
      <a:lvl2pPr marL="742950" indent="-285750" algn="l" rtl="0" eaLnBrk="0" fontAlgn="base" hangingPunct="0">
        <a:spcBef>
          <a:spcPct val="0"/>
        </a:spcBef>
        <a:spcAft>
          <a:spcPct val="0"/>
        </a:spcAft>
        <a:buClr>
          <a:srgbClr val="FF6666"/>
        </a:buClr>
        <a:buSzPct val="75000"/>
        <a:buFont typeface="Monotype Sorts" panose="01010601010101010101" pitchFamily="2" charset="2"/>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panose="01010601010101010101" pitchFamily="2" charset="2"/>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panose="01010601010101010101" pitchFamily="2" charset="2"/>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panose="01010601010101010101" pitchFamily="2" charset="2"/>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2" name="Rectangle 4"/>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panose="020B0604020202020204" pitchFamily="34" charset="0"/>
              </a:defRPr>
            </a:lvl1pPr>
          </a:lstStyle>
          <a:p>
            <a:pPr eaLnBrk="0" fontAlgn="base" hangingPunct="0">
              <a:spcBef>
                <a:spcPct val="0"/>
              </a:spcBef>
              <a:spcAft>
                <a:spcPct val="0"/>
              </a:spcAft>
              <a:defRPr/>
            </a:pPr>
            <a:fld id="{00966D0F-DF5B-40F7-8453-642DDABC7B5A}" type="datetime1">
              <a:rPr lang="en-US" altLang="en-US" smtClean="0"/>
              <a:pPr eaLnBrk="0" fontAlgn="base" hangingPunct="0">
                <a:spcBef>
                  <a:spcPct val="0"/>
                </a:spcBef>
                <a:spcAft>
                  <a:spcPct val="0"/>
                </a:spcAft>
                <a:defRPr/>
              </a:pPr>
              <a:t>6/16/2016</a:t>
            </a:fld>
            <a:endParaRPr lang="en-US" altLang="en-US" dirty="0"/>
          </a:p>
        </p:txBody>
      </p:sp>
      <p:sp>
        <p:nvSpPr>
          <p:cNvPr id="7173"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panose="020B0604020202020204" pitchFamily="34" charset="0"/>
                <a:ea typeface="ＭＳ Ｐゴシック" pitchFamily="16" charset="-128"/>
                <a:cs typeface="+mn-cs"/>
              </a:defRPr>
            </a:lvl1pPr>
          </a:lstStyle>
          <a:p>
            <a:pPr eaLnBrk="0" fontAlgn="base" hangingPunct="0">
              <a:spcBef>
                <a:spcPct val="0"/>
              </a:spcBef>
              <a:spcAft>
                <a:spcPct val="0"/>
              </a:spcAft>
              <a:defRPr/>
            </a:pPr>
            <a:endParaRPr lang="en-US" dirty="0"/>
          </a:p>
        </p:txBody>
      </p:sp>
      <p:sp>
        <p:nvSpPr>
          <p:cNvPr id="7174" name="Rectangle 6"/>
          <p:cNvSpPr>
            <a:spLocks noGrp="1" noChangeArrowheads="1"/>
          </p:cNvSpPr>
          <p:nvPr>
            <p:ph type="sldNum" sz="quarter" idx="4"/>
          </p:nvPr>
        </p:nvSpPr>
        <p:spPr bwMode="auto">
          <a:xfrm>
            <a:off x="7772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panose="020B0604020202020204" pitchFamily="34" charset="0"/>
              </a:defRPr>
            </a:lvl1pPr>
          </a:lstStyle>
          <a:p>
            <a:pPr eaLnBrk="0" fontAlgn="base" hangingPunct="0">
              <a:spcBef>
                <a:spcPct val="0"/>
              </a:spcBef>
              <a:spcAft>
                <a:spcPct val="0"/>
              </a:spcAft>
            </a:pPr>
            <a:fld id="{C3978DF9-E5B3-4289-B9EE-04B64594792F}" type="slidenum">
              <a:rPr lang="en-US" altLang="en-US" smtClean="0"/>
              <a:pPr eaLnBrk="0" fontAlgn="base" hangingPunct="0">
                <a:spcBef>
                  <a:spcPct val="0"/>
                </a:spcBef>
                <a:spcAft>
                  <a:spcPct val="0"/>
                </a:spcAft>
              </a:pPr>
              <a:t>‹#›</a:t>
            </a:fld>
            <a:endParaRPr lang="en-US" altLang="en-US" dirty="0"/>
          </a:p>
        </p:txBody>
      </p:sp>
      <p:sp>
        <p:nvSpPr>
          <p:cNvPr id="1029" name="Rectangle 8"/>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000000"/>
                </a:solidFill>
                <a:latin typeface="Arial" panose="020B0604020202020204" pitchFamily="34" charset="0"/>
              </a:rPr>
              <a:t>01 Section name goes here</a:t>
            </a:r>
          </a:p>
        </p:txBody>
      </p:sp>
      <p:pic>
        <p:nvPicPr>
          <p:cNvPr id="4102" name="Picture 9" descr="prezredraf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Picture 10" descr="healthnet logo"/>
          <p:cNvSpPr>
            <a:spLocks noChangeAspect="1" noChangeArrowheads="1"/>
          </p:cNvSpPr>
          <p:nvPr userDrawn="1"/>
        </p:nvSpPr>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34" charset="-128"/>
              </a:defRPr>
            </a:lvl1pPr>
            <a:lvl2pPr marL="742950" indent="-285750">
              <a:defRPr sz="2400" b="1">
                <a:solidFill>
                  <a:schemeClr val="tx1"/>
                </a:solidFill>
                <a:latin typeface="Arial" charset="0"/>
                <a:ea typeface="ＭＳ Ｐゴシック" pitchFamily="34" charset="-128"/>
              </a:defRPr>
            </a:lvl2pPr>
            <a:lvl3pPr marL="1143000" indent="-228600">
              <a:defRPr sz="2400" b="1">
                <a:solidFill>
                  <a:schemeClr val="tx1"/>
                </a:solidFill>
                <a:latin typeface="Arial" charset="0"/>
                <a:ea typeface="ＭＳ Ｐゴシック" pitchFamily="34" charset="-128"/>
              </a:defRPr>
            </a:lvl3pPr>
            <a:lvl4pPr marL="1600200" indent="-228600">
              <a:defRPr sz="2400" b="1">
                <a:solidFill>
                  <a:schemeClr val="tx1"/>
                </a:solidFill>
                <a:latin typeface="Arial" charset="0"/>
                <a:ea typeface="ＭＳ Ｐゴシック" pitchFamily="34" charset="-128"/>
              </a:defRPr>
            </a:lvl4pPr>
            <a:lvl5pPr marL="2057400" indent="-228600">
              <a:defRPr sz="24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34" charset="-128"/>
              </a:defRPr>
            </a:lvl9pPr>
          </a:lstStyle>
          <a:p>
            <a:pPr eaLnBrk="0" fontAlgn="base" hangingPunct="0">
              <a:spcBef>
                <a:spcPct val="0"/>
              </a:spcBef>
              <a:spcAft>
                <a:spcPct val="0"/>
              </a:spcAft>
              <a:defRPr/>
            </a:pPr>
            <a:endParaRPr lang="en-US" altLang="en-US">
              <a:solidFill>
                <a:srgbClr val="000000"/>
              </a:solidFill>
            </a:endParaRPr>
          </a:p>
        </p:txBody>
      </p:sp>
      <p:pic>
        <p:nvPicPr>
          <p:cNvPr id="4104" name="Picture 10" descr="healthnet 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566163"/>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2pPr>
      <a:lvl3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3pPr>
      <a:lvl4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4pPr>
      <a:lvl5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5pPr>
      <a:lvl6pPr marL="4572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6pPr>
      <a:lvl7pPr marL="9144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7pPr>
      <a:lvl8pPr marL="13716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8pPr>
      <a:lvl9pPr marL="18288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9pPr>
    </p:titleStyle>
    <p:bodyStyle>
      <a:lvl1pPr marL="342900" indent="-342900" algn="l" rtl="0" eaLnBrk="0" fontAlgn="base" hangingPunct="0">
        <a:spcBef>
          <a:spcPct val="0"/>
        </a:spcBef>
        <a:spcAft>
          <a:spcPct val="0"/>
        </a:spcAft>
        <a:buClr>
          <a:srgbClr val="FFFF66"/>
        </a:buClr>
        <a:buSzPct val="75000"/>
        <a:buFont typeface="Monotype Sorts" panose="01010601010101010101" pitchFamily="2" charset="2"/>
        <a:buChar char="/"/>
        <a:defRPr sz="3200">
          <a:solidFill>
            <a:schemeClr val="tx1"/>
          </a:solidFill>
          <a:latin typeface="+mn-lt"/>
          <a:ea typeface="+mn-ea"/>
          <a:cs typeface="ＭＳ Ｐゴシック" charset="0"/>
        </a:defRPr>
      </a:lvl1pPr>
      <a:lvl2pPr marL="742950" indent="-285750" algn="l" rtl="0" eaLnBrk="0" fontAlgn="base" hangingPunct="0">
        <a:spcBef>
          <a:spcPct val="0"/>
        </a:spcBef>
        <a:spcAft>
          <a:spcPct val="0"/>
        </a:spcAft>
        <a:buClr>
          <a:srgbClr val="FF6666"/>
        </a:buClr>
        <a:buSzPct val="75000"/>
        <a:buFont typeface="Monotype Sorts" panose="01010601010101010101" pitchFamily="2" charset="2"/>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panose="01010601010101010101" pitchFamily="2" charset="2"/>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panose="01010601010101010101" pitchFamily="2" charset="2"/>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panose="01010601010101010101" pitchFamily="2" charset="2"/>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2" name="Rectangle 4"/>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panose="020B0604020202020204" pitchFamily="34" charset="0"/>
              </a:defRPr>
            </a:lvl1pPr>
          </a:lstStyle>
          <a:p>
            <a:pPr eaLnBrk="0" fontAlgn="base" hangingPunct="0">
              <a:spcBef>
                <a:spcPct val="0"/>
              </a:spcBef>
              <a:spcAft>
                <a:spcPct val="0"/>
              </a:spcAft>
              <a:defRPr/>
            </a:pPr>
            <a:fld id="{D557E659-3698-4B19-9103-734CB9DC0EA2}" type="datetime1">
              <a:rPr lang="en-US" altLang="en-US" smtClean="0"/>
              <a:pPr eaLnBrk="0" fontAlgn="base" hangingPunct="0">
                <a:spcBef>
                  <a:spcPct val="0"/>
                </a:spcBef>
                <a:spcAft>
                  <a:spcPct val="0"/>
                </a:spcAft>
                <a:defRPr/>
              </a:pPr>
              <a:t>6/16/2016</a:t>
            </a:fld>
            <a:endParaRPr lang="en-US" altLang="en-US" dirty="0"/>
          </a:p>
        </p:txBody>
      </p:sp>
      <p:sp>
        <p:nvSpPr>
          <p:cNvPr id="7173"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panose="020B0604020202020204" pitchFamily="34" charset="0"/>
                <a:ea typeface="ＭＳ Ｐゴシック" pitchFamily="16" charset="-128"/>
                <a:cs typeface="+mn-cs"/>
              </a:defRPr>
            </a:lvl1pPr>
          </a:lstStyle>
          <a:p>
            <a:pPr eaLnBrk="0" fontAlgn="base" hangingPunct="0">
              <a:spcBef>
                <a:spcPct val="0"/>
              </a:spcBef>
              <a:spcAft>
                <a:spcPct val="0"/>
              </a:spcAft>
              <a:defRPr/>
            </a:pPr>
            <a:endParaRPr lang="en-US" dirty="0"/>
          </a:p>
        </p:txBody>
      </p:sp>
      <p:sp>
        <p:nvSpPr>
          <p:cNvPr id="7174" name="Rectangle 6"/>
          <p:cNvSpPr>
            <a:spLocks noGrp="1" noChangeArrowheads="1"/>
          </p:cNvSpPr>
          <p:nvPr>
            <p:ph type="sldNum" sz="quarter" idx="4"/>
          </p:nvPr>
        </p:nvSpPr>
        <p:spPr bwMode="auto">
          <a:xfrm>
            <a:off x="7772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panose="020B0604020202020204" pitchFamily="34" charset="0"/>
              </a:defRPr>
            </a:lvl1pPr>
          </a:lstStyle>
          <a:p>
            <a:pPr eaLnBrk="0" fontAlgn="base" hangingPunct="0">
              <a:spcBef>
                <a:spcPct val="0"/>
              </a:spcBef>
              <a:spcAft>
                <a:spcPct val="0"/>
              </a:spcAft>
            </a:pPr>
            <a:fld id="{78A5AB2E-5506-4679-A1D5-AC6CD854D895}" type="slidenum">
              <a:rPr lang="en-US" altLang="en-US" smtClean="0"/>
              <a:pPr eaLnBrk="0" fontAlgn="base" hangingPunct="0">
                <a:spcBef>
                  <a:spcPct val="0"/>
                </a:spcBef>
                <a:spcAft>
                  <a:spcPct val="0"/>
                </a:spcAft>
              </a:pPr>
              <a:t>‹#›</a:t>
            </a:fld>
            <a:endParaRPr lang="en-US" altLang="en-US" dirty="0"/>
          </a:p>
        </p:txBody>
      </p:sp>
      <p:sp>
        <p:nvSpPr>
          <p:cNvPr id="1029" name="Rectangle 8"/>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000000"/>
                </a:solidFill>
                <a:latin typeface="Arial" panose="020B0604020202020204" pitchFamily="34" charset="0"/>
              </a:rPr>
              <a:t>01 Section name goes here</a:t>
            </a:r>
          </a:p>
        </p:txBody>
      </p:sp>
      <p:pic>
        <p:nvPicPr>
          <p:cNvPr id="5126" name="Picture 9" descr="prezredraf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0" descr="healthnet 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1389291"/>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2pPr>
      <a:lvl3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3pPr>
      <a:lvl4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4pPr>
      <a:lvl5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5pPr>
      <a:lvl6pPr marL="4572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6pPr>
      <a:lvl7pPr marL="9144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7pPr>
      <a:lvl8pPr marL="13716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8pPr>
      <a:lvl9pPr marL="18288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9pPr>
    </p:titleStyle>
    <p:bodyStyle>
      <a:lvl1pPr marL="342900" indent="-342900" algn="l" rtl="0" eaLnBrk="0" fontAlgn="base" hangingPunct="0">
        <a:spcBef>
          <a:spcPct val="0"/>
        </a:spcBef>
        <a:spcAft>
          <a:spcPct val="0"/>
        </a:spcAft>
        <a:buClr>
          <a:srgbClr val="FFFF66"/>
        </a:buClr>
        <a:buSzPct val="75000"/>
        <a:buFont typeface="Monotype Sorts" panose="01010601010101010101" pitchFamily="2" charset="2"/>
        <a:buChar char="/"/>
        <a:defRPr sz="3200">
          <a:solidFill>
            <a:schemeClr val="tx1"/>
          </a:solidFill>
          <a:latin typeface="+mn-lt"/>
          <a:ea typeface="+mn-ea"/>
          <a:cs typeface="ＭＳ Ｐゴシック" charset="0"/>
        </a:defRPr>
      </a:lvl1pPr>
      <a:lvl2pPr marL="742950" indent="-285750" algn="l" rtl="0" eaLnBrk="0" fontAlgn="base" hangingPunct="0">
        <a:spcBef>
          <a:spcPct val="0"/>
        </a:spcBef>
        <a:spcAft>
          <a:spcPct val="0"/>
        </a:spcAft>
        <a:buClr>
          <a:srgbClr val="FF6666"/>
        </a:buClr>
        <a:buSzPct val="75000"/>
        <a:buFont typeface="Monotype Sorts" panose="01010601010101010101" pitchFamily="2" charset="2"/>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panose="01010601010101010101" pitchFamily="2" charset="2"/>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panose="01010601010101010101" pitchFamily="2" charset="2"/>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panose="01010601010101010101" pitchFamily="2" charset="2"/>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2" name="Rectangle 4"/>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panose="020B0604020202020204" pitchFamily="34" charset="0"/>
              </a:defRPr>
            </a:lvl1pPr>
          </a:lstStyle>
          <a:p>
            <a:pPr eaLnBrk="0" fontAlgn="base" hangingPunct="0">
              <a:spcBef>
                <a:spcPct val="0"/>
              </a:spcBef>
              <a:spcAft>
                <a:spcPct val="0"/>
              </a:spcAft>
              <a:defRPr/>
            </a:pPr>
            <a:fld id="{FF78BBC6-CD70-440F-BBF1-0E082832A274}" type="datetime1">
              <a:rPr lang="en-US" altLang="en-US" smtClean="0"/>
              <a:pPr eaLnBrk="0" fontAlgn="base" hangingPunct="0">
                <a:spcBef>
                  <a:spcPct val="0"/>
                </a:spcBef>
                <a:spcAft>
                  <a:spcPct val="0"/>
                </a:spcAft>
                <a:defRPr/>
              </a:pPr>
              <a:t>6/16/2016</a:t>
            </a:fld>
            <a:endParaRPr lang="en-US" altLang="en-US" dirty="0"/>
          </a:p>
        </p:txBody>
      </p:sp>
      <p:sp>
        <p:nvSpPr>
          <p:cNvPr id="7173"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panose="020B0604020202020204" pitchFamily="34" charset="0"/>
                <a:ea typeface="ＭＳ Ｐゴシック" pitchFamily="16" charset="-128"/>
                <a:cs typeface="+mn-cs"/>
              </a:defRPr>
            </a:lvl1pPr>
          </a:lstStyle>
          <a:p>
            <a:pPr eaLnBrk="0" fontAlgn="base" hangingPunct="0">
              <a:spcBef>
                <a:spcPct val="0"/>
              </a:spcBef>
              <a:spcAft>
                <a:spcPct val="0"/>
              </a:spcAft>
              <a:defRPr/>
            </a:pPr>
            <a:endParaRPr lang="en-US" dirty="0"/>
          </a:p>
        </p:txBody>
      </p:sp>
      <p:sp>
        <p:nvSpPr>
          <p:cNvPr id="7174" name="Rectangle 6"/>
          <p:cNvSpPr>
            <a:spLocks noGrp="1" noChangeArrowheads="1"/>
          </p:cNvSpPr>
          <p:nvPr>
            <p:ph type="sldNum" sz="quarter" idx="4"/>
          </p:nvPr>
        </p:nvSpPr>
        <p:spPr bwMode="auto">
          <a:xfrm>
            <a:off x="7772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panose="020B0604020202020204" pitchFamily="34" charset="0"/>
              </a:defRPr>
            </a:lvl1pPr>
          </a:lstStyle>
          <a:p>
            <a:pPr eaLnBrk="0" fontAlgn="base" hangingPunct="0">
              <a:spcBef>
                <a:spcPct val="0"/>
              </a:spcBef>
              <a:spcAft>
                <a:spcPct val="0"/>
              </a:spcAft>
            </a:pPr>
            <a:fld id="{D04C030A-E00F-4FF9-B7D8-90A2C5475E7C}" type="slidenum">
              <a:rPr lang="en-US" altLang="en-US" smtClean="0"/>
              <a:pPr eaLnBrk="0" fontAlgn="base" hangingPunct="0">
                <a:spcBef>
                  <a:spcPct val="0"/>
                </a:spcBef>
                <a:spcAft>
                  <a:spcPct val="0"/>
                </a:spcAft>
              </a:pPr>
              <a:t>‹#›</a:t>
            </a:fld>
            <a:endParaRPr lang="en-US" altLang="en-US" dirty="0"/>
          </a:p>
        </p:txBody>
      </p:sp>
      <p:sp>
        <p:nvSpPr>
          <p:cNvPr id="1029" name="Rectangle 8"/>
          <p:cNvSpPr>
            <a:spLocks noChangeArrowheads="1"/>
          </p:cNvSpPr>
          <p:nvPr userDrawn="1"/>
        </p:nvSpPr>
        <p:spPr bwMode="auto">
          <a:xfrm>
            <a:off x="2286000" y="4191000"/>
            <a:ext cx="6021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ＭＳ Ｐゴシック" pitchFamily="16" charset="-128"/>
              </a:defRPr>
            </a:lvl1pPr>
            <a:lvl2pPr marL="742950" indent="-285750">
              <a:defRPr sz="2400" b="1">
                <a:solidFill>
                  <a:schemeClr val="tx1"/>
                </a:solidFill>
                <a:latin typeface="Arial" charset="0"/>
                <a:ea typeface="ＭＳ Ｐゴシック" pitchFamily="16" charset="-128"/>
              </a:defRPr>
            </a:lvl2pPr>
            <a:lvl3pPr marL="1143000" indent="-228600">
              <a:defRPr sz="2400" b="1">
                <a:solidFill>
                  <a:schemeClr val="tx1"/>
                </a:solidFill>
                <a:latin typeface="Arial" charset="0"/>
                <a:ea typeface="ＭＳ Ｐゴシック" pitchFamily="16" charset="-128"/>
              </a:defRPr>
            </a:lvl3pPr>
            <a:lvl4pPr marL="1600200" indent="-228600">
              <a:defRPr sz="2400" b="1">
                <a:solidFill>
                  <a:schemeClr val="tx1"/>
                </a:solidFill>
                <a:latin typeface="Arial" charset="0"/>
                <a:ea typeface="ＭＳ Ｐゴシック" pitchFamily="16" charset="-128"/>
              </a:defRPr>
            </a:lvl4pPr>
            <a:lvl5pPr marL="2057400" indent="-228600">
              <a:defRPr sz="2400" b="1">
                <a:solidFill>
                  <a:schemeClr val="tx1"/>
                </a:solidFill>
                <a:latin typeface="Arial" charset="0"/>
                <a:ea typeface="ＭＳ Ｐゴシック" pitchFamily="16" charset="-128"/>
              </a:defRPr>
            </a:lvl5pPr>
            <a:lvl6pPr marL="2514600" indent="-228600" eaLnBrk="0" fontAlgn="base" hangingPunct="0">
              <a:spcBef>
                <a:spcPct val="0"/>
              </a:spcBef>
              <a:spcAft>
                <a:spcPct val="0"/>
              </a:spcAft>
              <a:defRPr sz="2400" b="1">
                <a:solidFill>
                  <a:schemeClr val="tx1"/>
                </a:solidFill>
                <a:latin typeface="Arial" charset="0"/>
                <a:ea typeface="ＭＳ Ｐゴシック" pitchFamily="16" charset="-128"/>
              </a:defRPr>
            </a:lvl6pPr>
            <a:lvl7pPr marL="2971800" indent="-228600" eaLnBrk="0" fontAlgn="base" hangingPunct="0">
              <a:spcBef>
                <a:spcPct val="0"/>
              </a:spcBef>
              <a:spcAft>
                <a:spcPct val="0"/>
              </a:spcAft>
              <a:defRPr sz="2400" b="1">
                <a:solidFill>
                  <a:schemeClr val="tx1"/>
                </a:solidFill>
                <a:latin typeface="Arial" charset="0"/>
                <a:ea typeface="ＭＳ Ｐゴシック" pitchFamily="16" charset="-128"/>
              </a:defRPr>
            </a:lvl7pPr>
            <a:lvl8pPr marL="3429000" indent="-228600" eaLnBrk="0" fontAlgn="base" hangingPunct="0">
              <a:spcBef>
                <a:spcPct val="0"/>
              </a:spcBef>
              <a:spcAft>
                <a:spcPct val="0"/>
              </a:spcAft>
              <a:defRPr sz="2400" b="1">
                <a:solidFill>
                  <a:schemeClr val="tx1"/>
                </a:solidFill>
                <a:latin typeface="Arial" charset="0"/>
                <a:ea typeface="ＭＳ Ｐゴシック" pitchFamily="16" charset="-128"/>
              </a:defRPr>
            </a:lvl8pPr>
            <a:lvl9pPr marL="3886200" indent="-228600" eaLnBrk="0" fontAlgn="base" hangingPunct="0">
              <a:spcBef>
                <a:spcPct val="0"/>
              </a:spcBef>
              <a:spcAft>
                <a:spcPct val="0"/>
              </a:spcAft>
              <a:defRPr sz="2400" b="1">
                <a:solidFill>
                  <a:schemeClr val="tx1"/>
                </a:solidFill>
                <a:latin typeface="Arial" charset="0"/>
                <a:ea typeface="ＭＳ Ｐゴシック" pitchFamily="16" charset="-128"/>
              </a:defRPr>
            </a:lvl9pPr>
          </a:lstStyle>
          <a:p>
            <a:pPr algn="ctr" fontAlgn="base">
              <a:spcBef>
                <a:spcPct val="0"/>
              </a:spcBef>
              <a:spcAft>
                <a:spcPct val="0"/>
              </a:spcAft>
              <a:buClr>
                <a:srgbClr val="FFFF66"/>
              </a:buClr>
              <a:buSzPct val="75000"/>
              <a:buFont typeface="Monotype Sorts" pitchFamily="16" charset="2"/>
              <a:buNone/>
              <a:defRPr/>
            </a:pPr>
            <a:r>
              <a:rPr lang="en-US" altLang="en-US" sz="2800" b="0" dirty="0">
                <a:solidFill>
                  <a:srgbClr val="FFFFFF"/>
                </a:solidFill>
                <a:latin typeface="Arial" panose="020B0604020202020204" pitchFamily="34" charset="0"/>
              </a:rPr>
              <a:t>01 Section name goes here</a:t>
            </a:r>
          </a:p>
        </p:txBody>
      </p:sp>
      <p:pic>
        <p:nvPicPr>
          <p:cNvPr id="6150" name="Picture 9" descr="prezredraf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healthnet 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04800" y="304800"/>
            <a:ext cx="14509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45929"/>
      </p:ext>
    </p:extLst>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rtl="0" eaLnBrk="0" fontAlgn="base" hangingPunct="0">
        <a:spcBef>
          <a:spcPct val="0"/>
        </a:spcBef>
        <a:spcAft>
          <a:spcPct val="0"/>
        </a:spcAft>
        <a:defRPr sz="4000">
          <a:solidFill>
            <a:schemeClr val="tx2"/>
          </a:solidFill>
          <a:latin typeface="+mj-lt"/>
          <a:ea typeface="+mj-ea"/>
          <a:cs typeface="ＭＳ Ｐゴシック" charset="0"/>
        </a:defRPr>
      </a:lvl1pPr>
      <a:lvl2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2pPr>
      <a:lvl3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3pPr>
      <a:lvl4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4pPr>
      <a:lvl5pPr algn="ctr" rtl="0" eaLnBrk="0" fontAlgn="base" hangingPunct="0">
        <a:spcBef>
          <a:spcPct val="0"/>
        </a:spcBef>
        <a:spcAft>
          <a:spcPct val="0"/>
        </a:spcAft>
        <a:defRPr sz="4000">
          <a:solidFill>
            <a:schemeClr val="tx2"/>
          </a:solidFill>
          <a:latin typeface="ヒラギノ角ゴ Pro W3" pitchFamily="16" charset="-128"/>
          <a:ea typeface="ＭＳ Ｐゴシック" pitchFamily="16" charset="-128"/>
          <a:cs typeface="ＭＳ Ｐゴシック" charset="0"/>
        </a:defRPr>
      </a:lvl5pPr>
      <a:lvl6pPr marL="4572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6pPr>
      <a:lvl7pPr marL="9144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7pPr>
      <a:lvl8pPr marL="13716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8pPr>
      <a:lvl9pPr marL="1828800" algn="ctr" rtl="0" fontAlgn="base">
        <a:spcBef>
          <a:spcPct val="0"/>
        </a:spcBef>
        <a:spcAft>
          <a:spcPct val="0"/>
        </a:spcAft>
        <a:defRPr sz="4000">
          <a:solidFill>
            <a:schemeClr val="tx2"/>
          </a:solidFill>
          <a:latin typeface="ヒラギノ角ゴ Pro W3" pitchFamily="16" charset="-128"/>
          <a:ea typeface="ＭＳ Ｐゴシック" pitchFamily="16" charset="-128"/>
        </a:defRPr>
      </a:lvl9pPr>
    </p:titleStyle>
    <p:bodyStyle>
      <a:lvl1pPr marL="342900" indent="-342900" algn="l" rtl="0" eaLnBrk="0" fontAlgn="base" hangingPunct="0">
        <a:spcBef>
          <a:spcPct val="0"/>
        </a:spcBef>
        <a:spcAft>
          <a:spcPct val="0"/>
        </a:spcAft>
        <a:buClr>
          <a:srgbClr val="FFFF66"/>
        </a:buClr>
        <a:buSzPct val="75000"/>
        <a:buFont typeface="Monotype Sorts" panose="01010601010101010101" pitchFamily="2" charset="2"/>
        <a:buChar char="/"/>
        <a:defRPr sz="3200">
          <a:solidFill>
            <a:schemeClr val="tx1"/>
          </a:solidFill>
          <a:latin typeface="+mn-lt"/>
          <a:ea typeface="+mn-ea"/>
          <a:cs typeface="ＭＳ Ｐゴシック" charset="0"/>
        </a:defRPr>
      </a:lvl1pPr>
      <a:lvl2pPr marL="742950" indent="-285750" algn="l" rtl="0" eaLnBrk="0" fontAlgn="base" hangingPunct="0">
        <a:spcBef>
          <a:spcPct val="0"/>
        </a:spcBef>
        <a:spcAft>
          <a:spcPct val="0"/>
        </a:spcAft>
        <a:buClr>
          <a:srgbClr val="FF6666"/>
        </a:buClr>
        <a:buSzPct val="75000"/>
        <a:buFont typeface="Monotype Sorts" panose="01010601010101010101" pitchFamily="2" charset="2"/>
        <a:buChar char="/"/>
        <a:defRPr sz="2800">
          <a:solidFill>
            <a:schemeClr val="tx1"/>
          </a:solidFill>
          <a:latin typeface="+mn-lt"/>
          <a:ea typeface="+mn-ea"/>
        </a:defRPr>
      </a:lvl2pPr>
      <a:lvl3pPr marL="1143000" indent="-228600" algn="l" rtl="0" eaLnBrk="0" fontAlgn="base" hangingPunct="0">
        <a:spcBef>
          <a:spcPct val="0"/>
        </a:spcBef>
        <a:spcAft>
          <a:spcPct val="0"/>
        </a:spcAft>
        <a:buClr>
          <a:srgbClr val="66CCFF"/>
        </a:buClr>
        <a:buSzPct val="75000"/>
        <a:buFont typeface="Monotype Sorts" panose="01010601010101010101" pitchFamily="2" charset="2"/>
        <a:buChar char="/"/>
        <a:defRPr sz="2400">
          <a:solidFill>
            <a:schemeClr val="tx1"/>
          </a:solidFill>
          <a:latin typeface="+mn-lt"/>
          <a:ea typeface="+mn-ea"/>
        </a:defRPr>
      </a:lvl3pPr>
      <a:lvl4pPr marL="1600200" indent="-228600" algn="l" rtl="0" eaLnBrk="0" fontAlgn="base" hangingPunct="0">
        <a:spcBef>
          <a:spcPct val="0"/>
        </a:spcBef>
        <a:spcAft>
          <a:spcPct val="0"/>
        </a:spcAft>
        <a:buClr>
          <a:srgbClr val="80FF00"/>
        </a:buClr>
        <a:buSzPct val="75000"/>
        <a:buFont typeface="Monotype Sorts" panose="01010601010101010101" pitchFamily="2" charset="2"/>
        <a:buChar char="/"/>
        <a:defRPr sz="2000">
          <a:solidFill>
            <a:schemeClr val="tx1"/>
          </a:solidFill>
          <a:latin typeface="+mn-lt"/>
          <a:ea typeface="+mn-ea"/>
        </a:defRPr>
      </a:lvl4pPr>
      <a:lvl5pPr marL="2057400" indent="-228600" algn="l" rtl="0" eaLnBrk="0" fontAlgn="base" hangingPunct="0">
        <a:spcBef>
          <a:spcPct val="0"/>
        </a:spcBef>
        <a:spcAft>
          <a:spcPct val="0"/>
        </a:spcAft>
        <a:buClr>
          <a:srgbClr val="FFCC66"/>
        </a:buClr>
        <a:buSzPct val="75000"/>
        <a:buFont typeface="Monotype Sorts" panose="01010601010101010101" pitchFamily="2" charset="2"/>
        <a:buChar char="/"/>
        <a:defRPr sz="2000">
          <a:solidFill>
            <a:schemeClr val="tx1"/>
          </a:solidFill>
          <a:latin typeface="+mn-lt"/>
          <a:ea typeface="+mn-ea"/>
        </a:defRPr>
      </a:lvl5pPr>
      <a:lvl6pPr marL="25146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6pPr>
      <a:lvl7pPr marL="29718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7pPr>
      <a:lvl8pPr marL="34290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8pPr>
      <a:lvl9pPr marL="3886200" indent="-228600" algn="l" rtl="0" fontAlgn="base">
        <a:spcBef>
          <a:spcPct val="0"/>
        </a:spcBef>
        <a:spcAft>
          <a:spcPct val="0"/>
        </a:spcAft>
        <a:buClr>
          <a:srgbClr val="FFCC66"/>
        </a:buClr>
        <a:buSzPct val="75000"/>
        <a:buFont typeface="Monotype Sorts" pitchFamily="16"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75.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8.xml"/><Relationship Id="rId1" Type="http://schemas.openxmlformats.org/officeDocument/2006/relationships/slideLayout" Target="../slideLayouts/slideLayout42.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88.xml"/></Relationships>
</file>

<file path=ppt/slides/_rels/slide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88.xml"/></Relationships>
</file>

<file path=ppt/slides/_rels/slide10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88.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8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88.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4.xml"/><Relationship Id="rId1" Type="http://schemas.openxmlformats.org/officeDocument/2006/relationships/slideLayout" Target="../slideLayouts/slideLayout4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42.xml"/></Relationships>
</file>

<file path=ppt/slides/_rels/slide109.xml.rels><?xml version="1.0" encoding="UTF-8" standalone="yes"?>
<Relationships xmlns="http://schemas.openxmlformats.org/package/2006/relationships"><Relationship Id="rId3" Type="http://schemas.openxmlformats.org/officeDocument/2006/relationships/hyperlink" Target="http://www.ahrq.gov/professionals/quality-patient-safety/quality-resources/tools/literacy-toolkit/healthlittoolkit2.html" TargetMode="External"/><Relationship Id="rId7" Type="http://schemas.openxmlformats.org/officeDocument/2006/relationships/image" Target="../media/image104.png"/><Relationship Id="rId2" Type="http://schemas.openxmlformats.org/officeDocument/2006/relationships/notesSlide" Target="../notesSlides/notesSlide106.xml"/><Relationship Id="rId1" Type="http://schemas.openxmlformats.org/officeDocument/2006/relationships/slideLayout" Target="../slideLayouts/slideLayout42.xml"/><Relationship Id="rId6" Type="http://schemas.openxmlformats.org/officeDocument/2006/relationships/image" Target="../media/image103.png"/><Relationship Id="rId5" Type="http://schemas.openxmlformats.org/officeDocument/2006/relationships/hyperlink" Target="http://www.indyhealthnet.org/" TargetMode="External"/><Relationship Id="rId4" Type="http://schemas.openxmlformats.org/officeDocument/2006/relationships/hyperlink" Target="https://www.jointcommission.org/accreditation/pchi.asp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25.xml"/><Relationship Id="rId4" Type="http://schemas.openxmlformats.org/officeDocument/2006/relationships/image" Target="../media/image106.jpg"/></Relationships>
</file>

<file path=ppt/slides/_rels/slide112.xml.rels><?xml version="1.0" encoding="UTF-8" standalone="yes"?>
<Relationships xmlns="http://schemas.openxmlformats.org/package/2006/relationships"><Relationship Id="rId3" Type="http://schemas.openxmlformats.org/officeDocument/2006/relationships/hyperlink" Target="http://healthypeople.gov/2020/implement/MapSharingLibrary.aspx" TargetMode="External"/><Relationship Id="rId2" Type="http://schemas.openxmlformats.org/officeDocument/2006/relationships/notesSlide" Target="../notesSlides/notesSlide109.xml"/><Relationship Id="rId1" Type="http://schemas.openxmlformats.org/officeDocument/2006/relationships/slideLayout" Target="../slideLayouts/slideLayout25.xml"/><Relationship Id="rId4" Type="http://schemas.openxmlformats.org/officeDocument/2006/relationships/image" Target="../media/image107.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2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3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3.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4.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151.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151.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152.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5.xml"/><Relationship Id="rId1" Type="http://schemas.openxmlformats.org/officeDocument/2006/relationships/slideLayout" Target="../slideLayouts/slideLayout152.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151.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7.xml"/><Relationship Id="rId1" Type="http://schemas.openxmlformats.org/officeDocument/2006/relationships/slideLayout" Target="../slideLayouts/slideLayout152.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8.xml"/><Relationship Id="rId1" Type="http://schemas.openxmlformats.org/officeDocument/2006/relationships/slideLayout" Target="../slideLayouts/slideLayout151.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image" Target="../media/image22.png"/><Relationship Id="rId4" Type="http://schemas.openxmlformats.org/officeDocument/2006/relationships/image" Target="../media/image37.jp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hyperlink" Target="http://www.cdc.gov/healthyschools" TargetMode="External"/><Relationship Id="rId7"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hyperlink" Target="http://www.cdc.gov/nccdphp/dch/online-resource/index.htm" TargetMode="External"/><Relationship Id="rId5" Type="http://schemas.openxmlformats.org/officeDocument/2006/relationships/hyperlink" Target="http://www.cdc.gov/nccdphp/dch/health-equity-guide/index.htm" TargetMode="External"/><Relationship Id="rId4" Type="http://schemas.openxmlformats.org/officeDocument/2006/relationships/hyperlink" Target="http://www.cdc.gov/nccdphp/dch/index.htm"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100.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00.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00.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100.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00.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100.xm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10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10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100.xml"/><Relationship Id="rId5" Type="http://schemas.openxmlformats.org/officeDocument/2006/relationships/image" Target="../media/image61.png"/><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00.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0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00.xml"/></Relationships>
</file>

<file path=ppt/slides/_rels/slide67.xml.rels><?xml version="1.0" encoding="UTF-8" standalone="yes"?>
<Relationships xmlns="http://schemas.openxmlformats.org/package/2006/relationships"><Relationship Id="rId3" Type="http://schemas.openxmlformats.org/officeDocument/2006/relationships/hyperlink" Target="mailto:slinde@hrsa.gov" TargetMode="External"/><Relationship Id="rId2" Type="http://schemas.openxmlformats.org/officeDocument/2006/relationships/notesSlide" Target="../notesSlides/notesSlide64.xml"/><Relationship Id="rId1" Type="http://schemas.openxmlformats.org/officeDocument/2006/relationships/slideLayout" Target="../slideLayouts/slideLayout100.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25.xml"/><Relationship Id="rId4" Type="http://schemas.openxmlformats.org/officeDocument/2006/relationships/image" Target="../media/image74.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5.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5.xml"/><Relationship Id="rId4" Type="http://schemas.openxmlformats.org/officeDocument/2006/relationships/image" Target="../media/image79.JPG"/></Relationships>
</file>

<file path=ppt/slides/_rels/slide7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6.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6.xml"/></Relationships>
</file>

<file path=ppt/slides/_rels/slide89.xml.rels><?xml version="1.0" encoding="UTF-8" standalone="yes"?>
<Relationships xmlns="http://schemas.openxmlformats.org/package/2006/relationships"><Relationship Id="rId3" Type="http://schemas.openxmlformats.org/officeDocument/2006/relationships/hyperlink" Target="http://www.cdc.gov/ccindex" TargetMode="External"/><Relationship Id="rId2" Type="http://schemas.openxmlformats.org/officeDocument/2006/relationships/notesSlide" Target="../notesSlides/notesSlide86.xml"/><Relationship Id="rId1" Type="http://schemas.openxmlformats.org/officeDocument/2006/relationships/slideLayout" Target="../slideLayouts/slideLayout9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9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6.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32.xml"/><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2.xml"/><Relationship Id="rId1" Type="http://schemas.openxmlformats.org/officeDocument/2006/relationships/slideLayout" Target="../slideLayouts/slideLayout53.xml"/><Relationship Id="rId4" Type="http://schemas.openxmlformats.org/officeDocument/2006/relationships/image" Target="../media/image87.png"/></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3.xml"/><Relationship Id="rId1" Type="http://schemas.openxmlformats.org/officeDocument/2006/relationships/slideLayout" Target="../slideLayouts/slideLayout64.xml"/></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4.xml"/><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5.xml"/><Relationship Id="rId1" Type="http://schemas.openxmlformats.org/officeDocument/2006/relationships/slideLayout" Target="../slideLayouts/slideLayout31.xml"/><Relationship Id="rId5" Type="http://schemas.openxmlformats.org/officeDocument/2006/relationships/image" Target="../media/image92.jpeg"/><Relationship Id="rId4" Type="http://schemas.openxmlformats.org/officeDocument/2006/relationships/image" Target="../media/image91.jpeg"/></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1600200"/>
          </a:xfrm>
        </p:spPr>
        <p:txBody>
          <a:bodyPr>
            <a:noAutofit/>
          </a:bodyPr>
          <a:lstStyle/>
          <a:p>
            <a:r>
              <a:rPr lang="en-US" sz="4200" dirty="0" smtClean="0">
                <a:latin typeface="Tahoma" panose="020B0604030504040204" pitchFamily="34" charset="0"/>
                <a:ea typeface="Tahoma" panose="020B0604030504040204" pitchFamily="34" charset="0"/>
                <a:cs typeface="Tahoma" panose="020B0604030504040204" pitchFamily="34" charset="0"/>
              </a:rPr>
              <a:t>Healthy People 2020</a:t>
            </a:r>
            <a:br>
              <a:rPr lang="en-US" sz="4200" dirty="0" smtClean="0">
                <a:latin typeface="Tahoma" panose="020B0604030504040204" pitchFamily="34" charset="0"/>
                <a:ea typeface="Tahoma" panose="020B0604030504040204" pitchFamily="34" charset="0"/>
                <a:cs typeface="Tahoma" panose="020B0604030504040204" pitchFamily="34" charset="0"/>
              </a:rPr>
            </a:br>
            <a:r>
              <a:rPr lang="en-US" sz="4200" dirty="0" smtClean="0">
                <a:latin typeface="Tahoma" panose="020B0604030504040204" pitchFamily="34" charset="0"/>
                <a:ea typeface="Tahoma" panose="020B0604030504040204" pitchFamily="34" charset="0"/>
                <a:cs typeface="Tahoma" panose="020B0604030504040204" pitchFamily="34" charset="0"/>
              </a:rPr>
              <a:t>Progress Review</a:t>
            </a:r>
            <a:endParaRPr lang="en-US" sz="4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96539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Tahoma" panose="020B0604030504040204" pitchFamily="34" charset="0"/>
                <a:ea typeface="Tahoma" panose="020B0604030504040204" pitchFamily="34" charset="0"/>
                <a:cs typeface="Tahoma" panose="020B0604030504040204" pitchFamily="34" charset="0"/>
              </a:rPr>
              <a:t>Influences </a:t>
            </a:r>
            <a:r>
              <a:rPr lang="en-US" sz="4000" b="1" dirty="0" smtClean="0">
                <a:latin typeface="Tahoma" panose="020B0604030504040204" pitchFamily="34" charset="0"/>
                <a:ea typeface="Tahoma" panose="020B0604030504040204" pitchFamily="34" charset="0"/>
                <a:cs typeface="Tahoma" panose="020B0604030504040204" pitchFamily="34" charset="0"/>
              </a:rPr>
              <a:t>on Health </a:t>
            </a:r>
            <a:r>
              <a:rPr lang="en-US" sz="4000" b="1" dirty="0">
                <a:latin typeface="Tahoma" panose="020B0604030504040204" pitchFamily="34" charset="0"/>
                <a:ea typeface="Tahoma" panose="020B0604030504040204" pitchFamily="34" charset="0"/>
                <a:cs typeface="Tahoma" panose="020B0604030504040204" pitchFamily="34" charset="0"/>
              </a:rPr>
              <a:t>Literacy </a:t>
            </a:r>
          </a:p>
        </p:txBody>
      </p:sp>
      <p:sp>
        <p:nvSpPr>
          <p:cNvPr id="3" name="Content Placeholder 2"/>
          <p:cNvSpPr>
            <a:spLocks noGrp="1"/>
          </p:cNvSpPr>
          <p:nvPr>
            <p:ph idx="1"/>
          </p:nvPr>
        </p:nvSpPr>
        <p:spPr>
          <a:xfrm>
            <a:off x="5638800" y="1447800"/>
            <a:ext cx="5410200" cy="4901184"/>
          </a:xfrm>
        </p:spPr>
        <p:txBody>
          <a:bodyPr numCol="2"/>
          <a:lstStyle/>
          <a:p>
            <a:r>
              <a:rPr lang="en-US" sz="2000" dirty="0" smtClean="0">
                <a:latin typeface="Tahoma" panose="020B0604030504040204" pitchFamily="34" charset="0"/>
                <a:ea typeface="Tahoma" panose="020B0604030504040204" pitchFamily="34" charset="0"/>
                <a:cs typeface="Tahoma" panose="020B0604030504040204" pitchFamily="34" charset="0"/>
              </a:rPr>
              <a:t>*Health Literacy skills include the following: </a:t>
            </a:r>
          </a:p>
          <a:p>
            <a:pPr lvl="1"/>
            <a:r>
              <a:rPr lang="en-US" sz="2000" dirty="0" smtClean="0">
                <a:latin typeface="Tahoma" panose="020B0604030504040204" pitchFamily="34" charset="0"/>
                <a:ea typeface="Tahoma" panose="020B0604030504040204" pitchFamily="34" charset="0"/>
                <a:cs typeface="Tahoma" panose="020B0604030504040204" pitchFamily="34" charset="0"/>
              </a:rPr>
              <a:t>Literacy</a:t>
            </a:r>
          </a:p>
          <a:p>
            <a:pPr lvl="1"/>
            <a:r>
              <a:rPr lang="en-US" sz="2000" dirty="0" smtClean="0">
                <a:latin typeface="Tahoma" panose="020B0604030504040204" pitchFamily="34" charset="0"/>
                <a:ea typeface="Tahoma" panose="020B0604030504040204" pitchFamily="34" charset="0"/>
                <a:cs typeface="Tahoma" panose="020B0604030504040204" pitchFamily="34" charset="0"/>
              </a:rPr>
              <a:t>Numeracy</a:t>
            </a:r>
          </a:p>
          <a:p>
            <a:pPr lvl="1"/>
            <a:r>
              <a:rPr lang="en-US" sz="2000" dirty="0" smtClean="0">
                <a:latin typeface="Tahoma" panose="020B0604030504040204" pitchFamily="34" charset="0"/>
                <a:ea typeface="Tahoma" panose="020B0604030504040204" pitchFamily="34" charset="0"/>
                <a:cs typeface="Tahoma" panose="020B0604030504040204" pitchFamily="34" charset="0"/>
              </a:rPr>
              <a:t>Speaking</a:t>
            </a:r>
          </a:p>
          <a:p>
            <a:pPr lvl="1"/>
            <a:r>
              <a:rPr lang="en-US" sz="2000" dirty="0" smtClean="0">
                <a:latin typeface="Tahoma" panose="020B0604030504040204" pitchFamily="34" charset="0"/>
                <a:ea typeface="Tahoma" panose="020B0604030504040204" pitchFamily="34" charset="0"/>
                <a:cs typeface="Tahoma" panose="020B0604030504040204" pitchFamily="34" charset="0"/>
              </a:rPr>
              <a:t>Listening</a:t>
            </a:r>
          </a:p>
          <a:p>
            <a:pPr lvl="1"/>
            <a:r>
              <a:rPr lang="en-US" sz="2000" dirty="0" smtClean="0">
                <a:latin typeface="Tahoma" panose="020B0604030504040204" pitchFamily="34" charset="0"/>
                <a:ea typeface="Tahoma" panose="020B0604030504040204" pitchFamily="34" charset="0"/>
                <a:cs typeface="Tahoma" panose="020B0604030504040204" pitchFamily="34" charset="0"/>
              </a:rPr>
              <a:t>Information-seeking</a:t>
            </a:r>
          </a:p>
          <a:p>
            <a:pPr lvl="1"/>
            <a:r>
              <a:rPr lang="en-US" sz="2000" dirty="0" smtClean="0">
                <a:latin typeface="Tahoma" panose="020B0604030504040204" pitchFamily="34" charset="0"/>
                <a:ea typeface="Tahoma" panose="020B0604030504040204" pitchFamily="34" charset="0"/>
                <a:cs typeface="Tahoma" panose="020B0604030504040204" pitchFamily="34" charset="0"/>
              </a:rPr>
              <a:t>Technology </a:t>
            </a:r>
            <a:r>
              <a:rPr lang="en-US" sz="2000" dirty="0">
                <a:latin typeface="Tahoma" panose="020B0604030504040204" pitchFamily="34" charset="0"/>
                <a:ea typeface="Tahoma" panose="020B0604030504040204" pitchFamily="34" charset="0"/>
                <a:cs typeface="Tahoma" panose="020B0604030504040204" pitchFamily="34" charset="0"/>
              </a:rPr>
              <a:t>use </a:t>
            </a:r>
          </a:p>
          <a:p>
            <a:endParaRPr lang="en-US" dirty="0" smtClean="0"/>
          </a:p>
          <a:p>
            <a:endParaRPr lang="en-US" dirty="0" smtClean="0">
              <a:solidFill>
                <a:srgbClr val="FF0000"/>
              </a:solidFill>
            </a:endParaRPr>
          </a:p>
          <a:p>
            <a:endPar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Health Literatcy is listed in the center circle. There are four joined circles around it each with a term written inside, culture, skills*, context, and experience &amp; prior knowledge. " title="Diagram of Health Literacy Determinant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95399"/>
            <a:ext cx="5504328" cy="425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10</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9126880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61937"/>
            <a:ext cx="7010400" cy="1143000"/>
          </a:xfrm>
        </p:spPr>
        <p:txBody>
          <a:bodyPr/>
          <a:lstStyle/>
          <a:p>
            <a:pPr lvl="0" eaLnBrk="1" hangingPunct="1">
              <a:defRPr/>
            </a:pPr>
            <a:r>
              <a:rPr lang="en-US" altLang="en-US" sz="2800" b="1" dirty="0">
                <a:solidFill>
                  <a:srgbClr val="006699"/>
                </a:solidFill>
                <a:latin typeface="Arial Black" pitchFamily="34" charset="0"/>
                <a:ea typeface="ＭＳ Ｐゴシック" panose="020B0600070205080204" pitchFamily="34" charset="-128"/>
                <a:cs typeface="Arial" charset="0"/>
              </a:rPr>
              <a:t>Educational and </a:t>
            </a:r>
            <a:br>
              <a:rPr lang="en-US" altLang="en-US" sz="2800" b="1" dirty="0">
                <a:solidFill>
                  <a:srgbClr val="006699"/>
                </a:solidFill>
                <a:latin typeface="Arial Black" pitchFamily="34" charset="0"/>
                <a:ea typeface="ＭＳ Ｐゴシック" panose="020B0600070205080204" pitchFamily="34" charset="-128"/>
                <a:cs typeface="Arial" charset="0"/>
              </a:rPr>
            </a:br>
            <a:r>
              <a:rPr lang="en-US" altLang="en-US" sz="2800" b="1" dirty="0">
                <a:solidFill>
                  <a:srgbClr val="006699"/>
                </a:solidFill>
                <a:latin typeface="Arial Black" pitchFamily="34" charset="0"/>
                <a:ea typeface="ＭＳ Ｐゴシック" panose="020B0600070205080204" pitchFamily="34" charset="-128"/>
                <a:cs typeface="Arial" charset="0"/>
              </a:rPr>
              <a:t>Community-Based Programs </a:t>
            </a:r>
            <a:br>
              <a:rPr lang="en-US" altLang="en-US" sz="2800" b="1" dirty="0">
                <a:solidFill>
                  <a:srgbClr val="006699"/>
                </a:solidFill>
                <a:latin typeface="Arial Black" pitchFamily="34" charset="0"/>
                <a:ea typeface="ＭＳ Ｐゴシック" panose="020B0600070205080204" pitchFamily="34" charset="-128"/>
                <a:cs typeface="Arial" charset="0"/>
              </a:rPr>
            </a:br>
            <a:endParaRPr lang="en-US" dirty="0"/>
          </a:p>
        </p:txBody>
      </p:sp>
      <p:sp>
        <p:nvSpPr>
          <p:cNvPr id="33796" name="Content Placeholder 12"/>
          <p:cNvSpPr>
            <a:spLocks noGrp="1"/>
          </p:cNvSpPr>
          <p:nvPr>
            <p:ph idx="1"/>
          </p:nvPr>
        </p:nvSpPr>
        <p:spPr bwMode="auto">
          <a:xfrm>
            <a:off x="457200" y="1600200"/>
            <a:ext cx="57912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ClrTx/>
              <a:buFont typeface="Monotype Sorts" pitchFamily="16" charset="2"/>
              <a:buNone/>
              <a:defRPr/>
            </a:pPr>
            <a:r>
              <a:rPr lang="en-US" altLang="en-US" sz="2000" b="1" dirty="0">
                <a:solidFill>
                  <a:srgbClr val="000000"/>
                </a:solidFill>
                <a:latin typeface="Arial" charset="0"/>
                <a:cs typeface="Arial" charset="0"/>
              </a:rPr>
              <a:t>Insurance Outreach &amp; Enrollment</a:t>
            </a:r>
            <a:endParaRPr lang="en-US" altLang="en-US" sz="2000" dirty="0">
              <a:solidFill>
                <a:srgbClr val="000000"/>
              </a:solidFill>
              <a:latin typeface="Arial" charset="0"/>
              <a:cs typeface="Arial" charset="0"/>
            </a:endParaRPr>
          </a:p>
          <a:p>
            <a:pPr>
              <a:buClrTx/>
              <a:buSzPct val="80000"/>
              <a:defRPr/>
            </a:pPr>
            <a:r>
              <a:rPr lang="en-US" altLang="en-US" sz="1800" dirty="0">
                <a:solidFill>
                  <a:srgbClr val="000000"/>
                </a:solidFill>
                <a:latin typeface="Arial" charset="0"/>
                <a:cs typeface="Arial" charset="0"/>
              </a:rPr>
              <a:t>Assist community with enrollment in state plans and the Marketplace </a:t>
            </a:r>
          </a:p>
          <a:p>
            <a:pPr>
              <a:buClrTx/>
              <a:buSzPct val="80000"/>
              <a:defRPr/>
            </a:pPr>
            <a:r>
              <a:rPr lang="en-US" altLang="en-US" sz="1800" dirty="0">
                <a:solidFill>
                  <a:srgbClr val="000000"/>
                </a:solidFill>
                <a:latin typeface="Arial" charset="0"/>
                <a:cs typeface="Arial" charset="0"/>
              </a:rPr>
              <a:t>Train staff and simplify material</a:t>
            </a:r>
          </a:p>
          <a:p>
            <a:pPr>
              <a:buClrTx/>
              <a:buFont typeface="Arial" charset="0"/>
              <a:buChar char="•"/>
              <a:defRPr/>
            </a:pPr>
            <a:endParaRPr lang="en-US" altLang="en-US" sz="2000" dirty="0">
              <a:solidFill>
                <a:srgbClr val="000000"/>
              </a:solidFill>
              <a:latin typeface="Arial" charset="0"/>
              <a:cs typeface="Arial" charset="0"/>
            </a:endParaRPr>
          </a:p>
          <a:p>
            <a:pPr marL="0" indent="0">
              <a:buClrTx/>
              <a:buFont typeface="Monotype Sorts" pitchFamily="16" charset="2"/>
              <a:buNone/>
              <a:defRPr/>
            </a:pPr>
            <a:r>
              <a:rPr lang="en-US" altLang="en-US" sz="2000" b="1" dirty="0">
                <a:solidFill>
                  <a:srgbClr val="000000"/>
                </a:solidFill>
                <a:latin typeface="Arial" charset="0"/>
                <a:cs typeface="Arial" charset="0"/>
              </a:rPr>
              <a:t>Healthy Families</a:t>
            </a:r>
            <a:endParaRPr lang="en-US" altLang="en-US" sz="2000" dirty="0">
              <a:solidFill>
                <a:srgbClr val="000000"/>
              </a:solidFill>
              <a:latin typeface="Arial" charset="0"/>
              <a:cs typeface="Arial" charset="0"/>
            </a:endParaRPr>
          </a:p>
          <a:p>
            <a:pPr>
              <a:buClrTx/>
              <a:buSzPct val="80000"/>
              <a:defRPr/>
            </a:pPr>
            <a:r>
              <a:rPr lang="en-US" altLang="en-US" sz="1800" dirty="0">
                <a:solidFill>
                  <a:srgbClr val="000000"/>
                </a:solidFill>
                <a:latin typeface="Arial" charset="0"/>
                <a:cs typeface="Arial" charset="0"/>
              </a:rPr>
              <a:t>Work with parents in their homes to build strong families </a:t>
            </a:r>
          </a:p>
          <a:p>
            <a:pPr>
              <a:buClrTx/>
              <a:buSzPct val="80000"/>
              <a:defRPr/>
            </a:pPr>
            <a:r>
              <a:rPr lang="en-US" altLang="en-US" sz="1800" dirty="0">
                <a:solidFill>
                  <a:srgbClr val="000000"/>
                </a:solidFill>
                <a:latin typeface="Arial" charset="0"/>
                <a:cs typeface="Arial" charset="0"/>
              </a:rPr>
              <a:t>Simplify and improve participant survey</a:t>
            </a:r>
          </a:p>
          <a:p>
            <a:pPr marL="0" indent="0">
              <a:buClrTx/>
              <a:buFont typeface="Monotype Sorts" pitchFamily="16" charset="2"/>
              <a:buNone/>
              <a:defRPr/>
            </a:pPr>
            <a:r>
              <a:rPr lang="en-US" altLang="en-US" sz="1800" dirty="0">
                <a:solidFill>
                  <a:srgbClr val="000000"/>
                </a:solidFill>
                <a:latin typeface="Arial" charset="0"/>
                <a:cs typeface="Arial" charset="0"/>
              </a:rPr>
              <a:t>   </a:t>
            </a:r>
            <a:endParaRPr lang="en-US" altLang="en-US" sz="2000" dirty="0">
              <a:solidFill>
                <a:srgbClr val="000000"/>
              </a:solidFill>
              <a:latin typeface="Arial" charset="0"/>
              <a:cs typeface="Arial" charset="0"/>
            </a:endParaRPr>
          </a:p>
          <a:p>
            <a:pPr marL="0" indent="0">
              <a:buClrTx/>
              <a:buFont typeface="Monotype Sorts" pitchFamily="16" charset="2"/>
              <a:buNone/>
              <a:defRPr/>
            </a:pPr>
            <a:r>
              <a:rPr lang="en-US" altLang="en-US" sz="2000" b="1" dirty="0">
                <a:solidFill>
                  <a:srgbClr val="000000"/>
                </a:solidFill>
                <a:latin typeface="Arial" charset="0"/>
                <a:cs typeface="Arial" charset="0"/>
              </a:rPr>
              <a:t>Tobacco Cessation and Nutrition</a:t>
            </a:r>
            <a:endParaRPr lang="en-US" altLang="en-US" sz="2000" dirty="0">
              <a:solidFill>
                <a:srgbClr val="000000"/>
              </a:solidFill>
              <a:latin typeface="Arial" charset="0"/>
              <a:cs typeface="Arial" charset="0"/>
            </a:endParaRPr>
          </a:p>
          <a:p>
            <a:pPr>
              <a:buClrTx/>
              <a:buSzPct val="80000"/>
              <a:defRPr/>
            </a:pPr>
            <a:r>
              <a:rPr lang="en-US" altLang="en-US" sz="1800" dirty="0">
                <a:solidFill>
                  <a:srgbClr val="000000"/>
                </a:solidFill>
                <a:latin typeface="Arial" charset="0"/>
                <a:cs typeface="Arial" charset="0"/>
              </a:rPr>
              <a:t>Support patients with behavior change </a:t>
            </a:r>
          </a:p>
          <a:p>
            <a:pPr>
              <a:buClrTx/>
              <a:buSzPct val="80000"/>
              <a:defRPr/>
            </a:pPr>
            <a:r>
              <a:rPr lang="en-US" altLang="en-US" sz="1800" dirty="0">
                <a:solidFill>
                  <a:srgbClr val="000000"/>
                </a:solidFill>
                <a:latin typeface="Arial" charset="0"/>
                <a:cs typeface="Arial" charset="0"/>
              </a:rPr>
              <a:t>Develop easy-to-understand action plans and follow-up on patient progress    </a:t>
            </a:r>
          </a:p>
        </p:txBody>
      </p:sp>
      <p:pic>
        <p:nvPicPr>
          <p:cNvPr id="38917" name="Content Placeholder 16" descr="Image of 2 people standing in front of a HealthNet exhibit"/>
          <p:cNvPicPr>
            <a:picLocks noGrp="1" noChangeAspect="1"/>
          </p:cNvPicPr>
          <p:nvPr>
            <p:ph sz="half" idx="4294967295"/>
          </p:nvPr>
        </p:nvPicPr>
        <p:blipFill>
          <a:blip r:embed="rId3"/>
          <a:srcRect/>
          <a:stretch>
            <a:fillRect/>
          </a:stretch>
        </p:blipFill>
        <p:spPr bwMode="auto">
          <a:xfrm>
            <a:off x="6472989" y="1828800"/>
            <a:ext cx="2209800" cy="2946400"/>
          </a:xfrm>
          <a:prstGeom prst="rect">
            <a:avLst/>
          </a:prstGeom>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33794" name="Text Box 6"/>
          <p:cNvSpPr txBox="1">
            <a:spLocks noChangeArrowheads="1"/>
          </p:cNvSpPr>
          <p:nvPr/>
        </p:nvSpPr>
        <p:spPr bwMode="auto">
          <a:xfrm>
            <a:off x="8686800" y="64008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100</a:t>
            </a:r>
            <a:endParaRPr lang="en-US" altLang="en-US" sz="1200" dirty="0">
              <a:solidFill>
                <a:srgbClr val="000000"/>
              </a:solidFill>
            </a:endParaRPr>
          </a:p>
        </p:txBody>
      </p:sp>
    </p:spTree>
    <p:extLst>
      <p:ext uri="{BB962C8B-B14F-4D97-AF65-F5344CB8AC3E}">
        <p14:creationId xmlns:p14="http://schemas.microsoft.com/office/powerpoint/2010/main" val="32865039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7086600" cy="1143000"/>
          </a:xfrm>
        </p:spPr>
        <p:txBody>
          <a:bodyPr/>
          <a:lstStyle/>
          <a:p>
            <a:pPr lvl="0" eaLnBrk="1" hangingPunct="1">
              <a:defRPr/>
            </a:pPr>
            <a:r>
              <a:rPr lang="en-US" altLang="en-US" sz="2800" b="1" dirty="0">
                <a:solidFill>
                  <a:srgbClr val="006699"/>
                </a:solidFill>
                <a:latin typeface="Arial Black" pitchFamily="34" charset="0"/>
                <a:ea typeface="ＭＳ Ｐゴシック" panose="020B0600070205080204" pitchFamily="34" charset="-128"/>
                <a:cs typeface="Arial" charset="0"/>
              </a:rPr>
              <a:t>Measure of Success:</a:t>
            </a:r>
            <a:br>
              <a:rPr lang="en-US" altLang="en-US" sz="2800" b="1" dirty="0">
                <a:solidFill>
                  <a:srgbClr val="006699"/>
                </a:solidFill>
                <a:latin typeface="Arial Black" pitchFamily="34" charset="0"/>
                <a:ea typeface="ＭＳ Ｐゴシック" panose="020B0600070205080204" pitchFamily="34" charset="-128"/>
                <a:cs typeface="Arial" charset="0"/>
              </a:rPr>
            </a:br>
            <a:r>
              <a:rPr lang="en-US" altLang="en-US" sz="2800" b="1" dirty="0">
                <a:solidFill>
                  <a:srgbClr val="006699"/>
                </a:solidFill>
                <a:latin typeface="Arial Black" pitchFamily="34" charset="0"/>
                <a:ea typeface="ＭＳ Ｐゴシック" panose="020B0600070205080204" pitchFamily="34" charset="-128"/>
                <a:cs typeface="Arial" charset="0"/>
              </a:rPr>
              <a:t>Revision Inventory &amp; Training Data</a:t>
            </a:r>
            <a:endParaRPr lang="en-US" dirty="0"/>
          </a:p>
        </p:txBody>
      </p:sp>
      <p:pic>
        <p:nvPicPr>
          <p:cNvPr id="4" name="Picture 3" descr=" Image of a laptop and an external monitor screen"/>
          <p:cNvPicPr>
            <a:picLocks noChangeAspect="1"/>
          </p:cNvPicPr>
          <p:nvPr/>
        </p:nvPicPr>
        <p:blipFill>
          <a:blip r:embed="rId3"/>
          <a:srcRect l="2" t="3134" r="4707" b="28136"/>
          <a:stretch>
            <a:fillRect/>
          </a:stretch>
        </p:blipFill>
        <p:spPr bwMode="auto">
          <a:xfrm>
            <a:off x="762000" y="1981200"/>
            <a:ext cx="3200400" cy="3076575"/>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4267200" y="1981200"/>
            <a:ext cx="4191000" cy="3457574"/>
          </a:xfrm>
        </p:spPr>
        <p:txBody>
          <a:bodyPr/>
          <a:lstStyle/>
          <a:p>
            <a:pPr marL="0" lvl="0" indent="0">
              <a:buClrTx/>
              <a:buSzTx/>
              <a:buNone/>
              <a:defRPr/>
            </a:pPr>
            <a:r>
              <a:rPr lang="en-US" altLang="en-US" sz="2000" b="1" kern="1200" dirty="0">
                <a:solidFill>
                  <a:srgbClr val="006699"/>
                </a:solidFill>
                <a:ea typeface="ＭＳ Ｐゴシック" panose="020B0600070205080204" pitchFamily="34" charset="-128"/>
                <a:cs typeface="+mn-cs"/>
              </a:rPr>
              <a:t>Revision Inventory</a:t>
            </a:r>
          </a:p>
          <a:p>
            <a:pPr marL="285750" lvl="0" indent="-285750">
              <a:buClrTx/>
              <a:buSzPct val="80000"/>
              <a:buFont typeface="Times New Roman" panose="02020603050405020304" pitchFamily="18" charset="0"/>
              <a:buChar char="●"/>
              <a:defRPr/>
            </a:pPr>
            <a:r>
              <a:rPr lang="en-US" altLang="en-US" sz="1800" kern="1200" dirty="0">
                <a:ea typeface="ＭＳ Ｐゴシック" panose="020B0600070205080204" pitchFamily="34" charset="-128"/>
                <a:cs typeface="+mn-cs"/>
              </a:rPr>
              <a:t>The number of plain language revisions increase yearly </a:t>
            </a:r>
          </a:p>
          <a:p>
            <a:pPr marL="0" lvl="0" indent="0">
              <a:buClrTx/>
              <a:buSzPct val="80000"/>
              <a:buNone/>
              <a:defRPr/>
            </a:pPr>
            <a:endParaRPr lang="en-US" altLang="en-US" sz="1800" kern="1200" dirty="0">
              <a:ea typeface="ＭＳ Ｐゴシック" panose="020B0600070205080204" pitchFamily="34" charset="-128"/>
              <a:cs typeface="+mn-cs"/>
            </a:endParaRPr>
          </a:p>
          <a:p>
            <a:pPr marL="0" lvl="0" indent="0">
              <a:buClrTx/>
              <a:buSzTx/>
              <a:buNone/>
              <a:defRPr/>
            </a:pPr>
            <a:r>
              <a:rPr lang="en-US" altLang="en-US" sz="2000" b="1" kern="1200" dirty="0">
                <a:solidFill>
                  <a:srgbClr val="006699"/>
                </a:solidFill>
                <a:ea typeface="ＭＳ Ｐゴシック" panose="020B0600070205080204" pitchFamily="34" charset="-128"/>
                <a:cs typeface="+mn-cs"/>
              </a:rPr>
              <a:t>Training Data </a:t>
            </a:r>
          </a:p>
          <a:p>
            <a:pPr marL="285750" lvl="0" indent="-285750">
              <a:buClrTx/>
              <a:buSzPct val="80000"/>
              <a:buFont typeface="Times New Roman" panose="02020603050405020304" pitchFamily="18" charset="0"/>
              <a:buChar char="●"/>
              <a:defRPr/>
            </a:pPr>
            <a:r>
              <a:rPr lang="en-US" altLang="en-US" sz="1800" kern="1200" dirty="0">
                <a:ea typeface="ＭＳ Ｐゴシック" panose="020B0600070205080204" pitchFamily="34" charset="-128"/>
                <a:cs typeface="+mn-cs"/>
              </a:rPr>
              <a:t>Training began in 2014</a:t>
            </a:r>
          </a:p>
          <a:p>
            <a:pPr marL="285750" lvl="0" indent="-285750">
              <a:buClrTx/>
              <a:buSzPct val="80000"/>
              <a:buFont typeface="Times New Roman" panose="02020603050405020304" pitchFamily="18" charset="0"/>
              <a:buChar char="●"/>
              <a:defRPr/>
            </a:pPr>
            <a:r>
              <a:rPr lang="en-US" altLang="en-US" sz="1800" kern="1200" dirty="0">
                <a:ea typeface="ＭＳ Ｐゴシック" panose="020B0600070205080204" pitchFamily="34" charset="-128"/>
                <a:cs typeface="+mn-cs"/>
              </a:rPr>
              <a:t>Every new hire is trained </a:t>
            </a:r>
          </a:p>
          <a:p>
            <a:pPr marL="285750" lvl="0" indent="-285750">
              <a:buClrTx/>
              <a:buSzPct val="80000"/>
              <a:buFont typeface="Times New Roman" panose="02020603050405020304" pitchFamily="18" charset="0"/>
              <a:buChar char="●"/>
              <a:defRPr/>
            </a:pPr>
            <a:r>
              <a:rPr lang="en-US" altLang="en-US" sz="1800" kern="1200" dirty="0">
                <a:ea typeface="ＭＳ Ｐゴシック" panose="020B0600070205080204" pitchFamily="34" charset="-128"/>
                <a:cs typeface="+mn-cs"/>
              </a:rPr>
              <a:t>95% of 238 new employees passed the health literacy quiz in one attempt (September 2014 – March 2016) </a:t>
            </a:r>
          </a:p>
          <a:p>
            <a:pPr marL="0" indent="0">
              <a:buNone/>
            </a:pPr>
            <a:endParaRPr lang="en-US" dirty="0"/>
          </a:p>
        </p:txBody>
      </p:sp>
      <p:sp>
        <p:nvSpPr>
          <p:cNvPr id="34818" name="Text Box 6"/>
          <p:cNvSpPr txBox="1">
            <a:spLocks noChangeArrowheads="1"/>
          </p:cNvSpPr>
          <p:nvPr/>
        </p:nvSpPr>
        <p:spPr bwMode="auto">
          <a:xfrm>
            <a:off x="8686800" y="64008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101</a:t>
            </a:r>
            <a:endParaRPr lang="en-US" altLang="en-US" sz="1200" dirty="0">
              <a:solidFill>
                <a:srgbClr val="000000"/>
              </a:solidFill>
            </a:endParaRPr>
          </a:p>
        </p:txBody>
      </p:sp>
    </p:spTree>
    <p:extLst>
      <p:ext uri="{BB962C8B-B14F-4D97-AF65-F5344CB8AC3E}">
        <p14:creationId xmlns:p14="http://schemas.microsoft.com/office/powerpoint/2010/main" val="25792864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p:cNvSpPr>
            <a:spLocks noGrp="1"/>
          </p:cNvSpPr>
          <p:nvPr>
            <p:ph type="title"/>
          </p:nvPr>
        </p:nvSpPr>
        <p:spPr bwMode="auto">
          <a:xfrm>
            <a:off x="457200" y="274638"/>
            <a:ext cx="8229600" cy="1020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b="1" dirty="0">
                <a:solidFill>
                  <a:srgbClr val="006699"/>
                </a:solidFill>
                <a:latin typeface="Arial Black" panose="020B0A04020102020204" pitchFamily="34" charset="0"/>
                <a:cs typeface="Arial" panose="020B0604020202020204" pitchFamily="34" charset="0"/>
              </a:rPr>
              <a:t>Measure of Success:</a:t>
            </a:r>
            <a:br>
              <a:rPr lang="en-US" altLang="en-US" sz="2800" b="1" dirty="0">
                <a:solidFill>
                  <a:srgbClr val="006699"/>
                </a:solidFill>
                <a:latin typeface="Arial Black" panose="020B0A04020102020204" pitchFamily="34" charset="0"/>
                <a:cs typeface="Arial" panose="020B0604020202020204" pitchFamily="34" charset="0"/>
              </a:rPr>
            </a:br>
            <a:r>
              <a:rPr lang="en-US" altLang="en-US" sz="2800" b="1" dirty="0">
                <a:solidFill>
                  <a:srgbClr val="006699"/>
                </a:solidFill>
                <a:latin typeface="Arial Black" panose="020B0A04020102020204" pitchFamily="34" charset="0"/>
                <a:cs typeface="Arial" panose="020B0604020202020204" pitchFamily="34" charset="0"/>
              </a:rPr>
              <a:t>Patient Feedback Trends</a:t>
            </a:r>
            <a:endParaRPr lang="en-US" altLang="en-US" dirty="0"/>
          </a:p>
        </p:txBody>
      </p:sp>
      <p:pic>
        <p:nvPicPr>
          <p:cNvPr id="35844" name="Picture 1" descr="Line graph of the satisfaction scale of patients answering the question ‘My Provider/Care Team listens to me and answers all of my questions’ per quarter in the year 2015-2106. Possible scores ranged from 1 (Strongly Disagree) to 5 (Strongly Agree). The score trend went from 4.56 in quarter 1 of 2015 to 4.59 in quarter 1 of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752600"/>
            <a:ext cx="82391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6"/>
          <p:cNvSpPr txBox="1">
            <a:spLocks noChangeArrowheads="1"/>
          </p:cNvSpPr>
          <p:nvPr/>
        </p:nvSpPr>
        <p:spPr bwMode="auto">
          <a:xfrm>
            <a:off x="8686800" y="6400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102</a:t>
            </a:r>
            <a:endParaRPr lang="en-US" altLang="en-US" sz="1200" dirty="0">
              <a:solidFill>
                <a:srgbClr val="000000"/>
              </a:solidFill>
            </a:endParaRPr>
          </a:p>
        </p:txBody>
      </p:sp>
    </p:spTree>
    <p:extLst>
      <p:ext uri="{BB962C8B-B14F-4D97-AF65-F5344CB8AC3E}">
        <p14:creationId xmlns:p14="http://schemas.microsoft.com/office/powerpoint/2010/main" val="11715004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5"/>
          <p:cNvSpPr>
            <a:spLocks noGrp="1"/>
          </p:cNvSpPr>
          <p:nvPr>
            <p:ph type="title"/>
          </p:nvPr>
        </p:nvSpPr>
        <p:spPr bwMode="auto">
          <a:xfrm>
            <a:off x="457200" y="274638"/>
            <a:ext cx="8229600" cy="1020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b="1" dirty="0">
                <a:solidFill>
                  <a:srgbClr val="006699"/>
                </a:solidFill>
                <a:latin typeface="Arial Black" panose="020B0A04020102020204" pitchFamily="34" charset="0"/>
                <a:cs typeface="Arial" panose="020B0604020202020204" pitchFamily="34" charset="0"/>
              </a:rPr>
              <a:t>Measure of Success:</a:t>
            </a:r>
            <a:br>
              <a:rPr lang="en-US" altLang="en-US" sz="2800" b="1" dirty="0">
                <a:solidFill>
                  <a:srgbClr val="006699"/>
                </a:solidFill>
                <a:latin typeface="Arial Black" panose="020B0A04020102020204" pitchFamily="34" charset="0"/>
                <a:cs typeface="Arial" panose="020B0604020202020204" pitchFamily="34" charset="0"/>
              </a:rPr>
            </a:br>
            <a:r>
              <a:rPr lang="en-US" altLang="en-US" sz="2800" b="1" dirty="0">
                <a:solidFill>
                  <a:srgbClr val="006699"/>
                </a:solidFill>
                <a:latin typeface="Arial Black" panose="020B0A04020102020204" pitchFamily="34" charset="0"/>
                <a:cs typeface="Arial" panose="020B0604020202020204" pitchFamily="34" charset="0"/>
              </a:rPr>
              <a:t>Patient Feedback Trends</a:t>
            </a:r>
            <a:endParaRPr lang="en-US" altLang="en-US" dirty="0"/>
          </a:p>
        </p:txBody>
      </p:sp>
      <p:pic>
        <p:nvPicPr>
          <p:cNvPr id="36868" name="Picture 2" descr="Line graph of the satisfaction scale of patients answering the question ‘Everyone at the health center treats me with care and compassion’ per quarter in the year 2015-2106. Possible scores ranged from 1 (Strongly Disagree) to 5 (Strongly Agree). The score trend went from 4.5 in quarter 1 of 2015 to 4.52 in quarter 1 of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1828800"/>
            <a:ext cx="82391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6"/>
          <p:cNvSpPr txBox="1">
            <a:spLocks noChangeArrowheads="1"/>
          </p:cNvSpPr>
          <p:nvPr/>
        </p:nvSpPr>
        <p:spPr bwMode="auto">
          <a:xfrm>
            <a:off x="8686800" y="64008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103</a:t>
            </a:r>
            <a:endParaRPr lang="en-US" altLang="en-US" sz="1200" dirty="0">
              <a:solidFill>
                <a:srgbClr val="000000"/>
              </a:solidFill>
            </a:endParaRPr>
          </a:p>
        </p:txBody>
      </p:sp>
    </p:spTree>
    <p:extLst>
      <p:ext uri="{BB962C8B-B14F-4D97-AF65-F5344CB8AC3E}">
        <p14:creationId xmlns:p14="http://schemas.microsoft.com/office/powerpoint/2010/main" val="29679684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p:nvPr>
        </p:nvSpPr>
        <p:spPr bwMode="auto">
          <a:xfrm>
            <a:off x="457200" y="274638"/>
            <a:ext cx="8229600" cy="1020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b="1" dirty="0">
                <a:solidFill>
                  <a:srgbClr val="006699"/>
                </a:solidFill>
                <a:latin typeface="Arial Black" panose="020B0A04020102020204" pitchFamily="34" charset="0"/>
                <a:cs typeface="Arial" panose="020B0604020202020204" pitchFamily="34" charset="0"/>
              </a:rPr>
              <a:t>Measure of Success:</a:t>
            </a:r>
            <a:br>
              <a:rPr lang="en-US" altLang="en-US" sz="2800" b="1" dirty="0">
                <a:solidFill>
                  <a:srgbClr val="006699"/>
                </a:solidFill>
                <a:latin typeface="Arial Black" panose="020B0A04020102020204" pitchFamily="34" charset="0"/>
                <a:cs typeface="Arial" panose="020B0604020202020204" pitchFamily="34" charset="0"/>
              </a:rPr>
            </a:br>
            <a:r>
              <a:rPr lang="en-US" altLang="en-US" sz="2800" b="1" dirty="0">
                <a:solidFill>
                  <a:srgbClr val="006699"/>
                </a:solidFill>
                <a:latin typeface="Arial Black" panose="020B0A04020102020204" pitchFamily="34" charset="0"/>
                <a:cs typeface="Arial" panose="020B0604020202020204" pitchFamily="34" charset="0"/>
              </a:rPr>
              <a:t>Patient Feedback Trends</a:t>
            </a:r>
            <a:endParaRPr lang="en-US" altLang="en-US" dirty="0"/>
          </a:p>
        </p:txBody>
      </p:sp>
      <p:pic>
        <p:nvPicPr>
          <p:cNvPr id="37892" name="Picture 6" descr="Line graph of the satisfaction scale of patients answering the question ‘My Provider/Care Team helped me with the reason I came in today’ per quarter in the year 2015-2106. Possible scores ranged from 1 (Strongly Disagree) to 5 (Strongly Agree). The score trend went from 4.51 in quarter 1 of 2015 to 4.54 in quarter 1 of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82296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6"/>
          <p:cNvSpPr txBox="1">
            <a:spLocks noChangeArrowheads="1"/>
          </p:cNvSpPr>
          <p:nvPr/>
        </p:nvSpPr>
        <p:spPr bwMode="auto">
          <a:xfrm>
            <a:off x="8686800" y="6400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104</a:t>
            </a:r>
            <a:endParaRPr lang="en-US" altLang="en-US" sz="1200" dirty="0">
              <a:solidFill>
                <a:srgbClr val="000000"/>
              </a:solidFill>
            </a:endParaRPr>
          </a:p>
        </p:txBody>
      </p:sp>
    </p:spTree>
    <p:extLst>
      <p:ext uri="{BB962C8B-B14F-4D97-AF65-F5344CB8AC3E}">
        <p14:creationId xmlns:p14="http://schemas.microsoft.com/office/powerpoint/2010/main" val="79006486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5"/>
          <p:cNvSpPr>
            <a:spLocks noGrp="1"/>
          </p:cNvSpPr>
          <p:nvPr>
            <p:ph type="title"/>
          </p:nvPr>
        </p:nvSpPr>
        <p:spPr bwMode="auto">
          <a:xfrm>
            <a:off x="609600" y="274638"/>
            <a:ext cx="8229600" cy="1020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b="1" dirty="0">
                <a:solidFill>
                  <a:srgbClr val="006699"/>
                </a:solidFill>
                <a:latin typeface="Arial Black" panose="020B0A04020102020204" pitchFamily="34" charset="0"/>
                <a:cs typeface="Arial" panose="020B0604020202020204" pitchFamily="34" charset="0"/>
              </a:rPr>
              <a:t>Opportunity for Improvement:</a:t>
            </a:r>
            <a:br>
              <a:rPr lang="en-US" altLang="en-US" sz="2800" b="1" dirty="0">
                <a:solidFill>
                  <a:srgbClr val="006699"/>
                </a:solidFill>
                <a:latin typeface="Arial Black" panose="020B0A04020102020204" pitchFamily="34" charset="0"/>
                <a:cs typeface="Arial" panose="020B0604020202020204" pitchFamily="34" charset="0"/>
              </a:rPr>
            </a:br>
            <a:r>
              <a:rPr lang="en-US" altLang="en-US" sz="2800" b="1" dirty="0">
                <a:solidFill>
                  <a:srgbClr val="006699"/>
                </a:solidFill>
                <a:latin typeface="Arial Black" panose="020B0A04020102020204" pitchFamily="34" charset="0"/>
                <a:cs typeface="Arial" panose="020B0604020202020204" pitchFamily="34" charset="0"/>
              </a:rPr>
              <a:t>Patient Feedback Trends</a:t>
            </a:r>
            <a:endParaRPr lang="en-US" altLang="en-US" dirty="0"/>
          </a:p>
        </p:txBody>
      </p:sp>
      <p:pic>
        <p:nvPicPr>
          <p:cNvPr id="38916" name="Chart 1" descr="Line graph of the satisfaction scale of patients answering the question ‘My Provider/Care Team has talked to me about things I can do to stay healthy’ per quarter in the year 2015-2106. Possible scores ranged from 1 (Strongly Disagree) to 5 (Strongly Agree). The score trend went from 4.47 in quarter 1 of 2015 to 4.5 in quarter 1 of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86106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6"/>
          <p:cNvSpPr txBox="1">
            <a:spLocks noChangeArrowheads="1"/>
          </p:cNvSpPr>
          <p:nvPr/>
        </p:nvSpPr>
        <p:spPr bwMode="auto">
          <a:xfrm>
            <a:off x="8686800" y="64008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105</a:t>
            </a:r>
            <a:endParaRPr lang="en-US" altLang="en-US" sz="1200" dirty="0">
              <a:solidFill>
                <a:srgbClr val="000000"/>
              </a:solidFill>
            </a:endParaRPr>
          </a:p>
        </p:txBody>
      </p:sp>
    </p:spTree>
    <p:extLst>
      <p:ext uri="{BB962C8B-B14F-4D97-AF65-F5344CB8AC3E}">
        <p14:creationId xmlns:p14="http://schemas.microsoft.com/office/powerpoint/2010/main" val="262892900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5"/>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b="1" dirty="0">
                <a:solidFill>
                  <a:srgbClr val="006699"/>
                </a:solidFill>
                <a:latin typeface="Arial Black" panose="020B0A04020102020204" pitchFamily="34" charset="0"/>
                <a:cs typeface="Arial" panose="020B0604020202020204" pitchFamily="34" charset="0"/>
              </a:rPr>
              <a:t>Opportunity for Improvement:</a:t>
            </a:r>
            <a:br>
              <a:rPr lang="en-US" altLang="en-US" sz="2800" b="1" dirty="0">
                <a:solidFill>
                  <a:srgbClr val="006699"/>
                </a:solidFill>
                <a:latin typeface="Arial Black" panose="020B0A04020102020204" pitchFamily="34" charset="0"/>
                <a:cs typeface="Arial" panose="020B0604020202020204" pitchFamily="34" charset="0"/>
              </a:rPr>
            </a:br>
            <a:r>
              <a:rPr lang="en-US" altLang="en-US" sz="2800" b="1" dirty="0">
                <a:solidFill>
                  <a:srgbClr val="006699"/>
                </a:solidFill>
                <a:latin typeface="Arial Black" panose="020B0A04020102020204" pitchFamily="34" charset="0"/>
                <a:cs typeface="Arial" panose="020B0604020202020204" pitchFamily="34" charset="0"/>
              </a:rPr>
              <a:t>Patient Feedback Trends</a:t>
            </a:r>
            <a:endParaRPr lang="en-US" altLang="en-US" dirty="0"/>
          </a:p>
        </p:txBody>
      </p:sp>
      <p:pic>
        <p:nvPicPr>
          <p:cNvPr id="39940" name="Picture 5" descr="Line graph of the satisfaction scale of patients answering the question ‘My Provider/Care Team and I are partners in my health care’ per quarter in the year 2015-2106. Possible scores ranged from 1 (Strongly Disagree) to 5 (Strongly Agree). The score trend went from 4.43 in quarter 1 of 2015 to 4.46 in quarter 1 of 2016.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82391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 Box 6"/>
          <p:cNvSpPr txBox="1">
            <a:spLocks noChangeArrowheads="1"/>
          </p:cNvSpPr>
          <p:nvPr/>
        </p:nvSpPr>
        <p:spPr bwMode="auto">
          <a:xfrm>
            <a:off x="8686800" y="64008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106</a:t>
            </a:r>
            <a:endParaRPr lang="en-US" altLang="en-US" sz="1200" dirty="0">
              <a:solidFill>
                <a:srgbClr val="000000"/>
              </a:solidFill>
            </a:endParaRPr>
          </a:p>
        </p:txBody>
      </p:sp>
    </p:spTree>
    <p:extLst>
      <p:ext uri="{BB962C8B-B14F-4D97-AF65-F5344CB8AC3E}">
        <p14:creationId xmlns:p14="http://schemas.microsoft.com/office/powerpoint/2010/main" val="356833687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3688" y="448468"/>
            <a:ext cx="7086600" cy="728663"/>
          </a:xfrm>
        </p:spPr>
        <p:txBody>
          <a:bodyPr/>
          <a:lstStyle/>
          <a:p>
            <a:pPr lvl="0" eaLnBrk="1" hangingPunct="1">
              <a:defRPr/>
            </a:pPr>
            <a:r>
              <a:rPr lang="en-US" altLang="en-US" sz="2800" b="1" dirty="0">
                <a:solidFill>
                  <a:srgbClr val="006699"/>
                </a:solidFill>
                <a:latin typeface="Arial Black" pitchFamily="34" charset="0"/>
                <a:ea typeface="ＭＳ Ｐゴシック" panose="020B0600070205080204" pitchFamily="34" charset="-128"/>
                <a:cs typeface="Arial" charset="0"/>
              </a:rPr>
              <a:t>Our Next Steps </a:t>
            </a:r>
            <a:endParaRPr lang="en-US" dirty="0"/>
          </a:p>
        </p:txBody>
      </p:sp>
      <p:sp>
        <p:nvSpPr>
          <p:cNvPr id="5" name="Content Placeholder 4"/>
          <p:cNvSpPr>
            <a:spLocks noGrp="1"/>
          </p:cNvSpPr>
          <p:nvPr>
            <p:ph idx="1"/>
          </p:nvPr>
        </p:nvSpPr>
        <p:spPr>
          <a:xfrm>
            <a:off x="457200" y="1752600"/>
            <a:ext cx="7239000" cy="4525963"/>
          </a:xfrm>
        </p:spPr>
        <p:txBody>
          <a:bodyPr/>
          <a:lstStyle/>
          <a:p>
            <a:pPr marL="0" lvl="0" indent="0">
              <a:lnSpc>
                <a:spcPct val="115000"/>
              </a:lnSpc>
              <a:spcBef>
                <a:spcPts val="0"/>
              </a:spcBef>
              <a:spcAft>
                <a:spcPts val="0"/>
              </a:spcAft>
              <a:buClrTx/>
              <a:buSzTx/>
              <a:buNone/>
              <a:defRPr/>
            </a:pPr>
            <a:r>
              <a:rPr lang="en-US" sz="2000" b="1" kern="1200" dirty="0">
                <a:ea typeface="Calibri"/>
                <a:cs typeface="Arial" panose="020B0604020202020204" pitchFamily="34" charset="0"/>
              </a:rPr>
              <a:t>Patient Advisory Council</a:t>
            </a:r>
          </a:p>
          <a:p>
            <a:pPr marL="285750" lvl="0" indent="-285750">
              <a:lnSpc>
                <a:spcPct val="115000"/>
              </a:lnSpc>
              <a:spcBef>
                <a:spcPts val="0"/>
              </a:spcBef>
              <a:spcAft>
                <a:spcPts val="0"/>
              </a:spcAft>
              <a:buClrTx/>
              <a:buSzPct val="80000"/>
              <a:buFont typeface="Times New Roman" panose="02020603050405020304" pitchFamily="18" charset="0"/>
              <a:buChar char="●"/>
              <a:defRPr/>
            </a:pPr>
            <a:r>
              <a:rPr lang="en-US" sz="1800" kern="1200" dirty="0">
                <a:ea typeface="Calibri"/>
                <a:cs typeface="Arial" panose="020B0604020202020204" pitchFamily="34" charset="0"/>
              </a:rPr>
              <a:t>Obtain patient feedback </a:t>
            </a:r>
          </a:p>
          <a:p>
            <a:pPr marL="0" lvl="0" indent="0">
              <a:lnSpc>
                <a:spcPct val="115000"/>
              </a:lnSpc>
              <a:spcBef>
                <a:spcPts val="0"/>
              </a:spcBef>
              <a:spcAft>
                <a:spcPts val="0"/>
              </a:spcAft>
              <a:buClrTx/>
              <a:buSzTx/>
              <a:buNone/>
              <a:defRPr/>
            </a:pPr>
            <a:endParaRPr lang="en-US" sz="1800" kern="1200" dirty="0">
              <a:ea typeface="Calibri"/>
              <a:cs typeface="Arial" panose="020B0604020202020204" pitchFamily="34" charset="0"/>
            </a:endParaRPr>
          </a:p>
          <a:p>
            <a:pPr marL="0" lvl="0" indent="0">
              <a:lnSpc>
                <a:spcPct val="115000"/>
              </a:lnSpc>
              <a:spcBef>
                <a:spcPts val="0"/>
              </a:spcBef>
              <a:spcAft>
                <a:spcPts val="0"/>
              </a:spcAft>
              <a:buClrTx/>
              <a:buSzTx/>
              <a:buNone/>
              <a:defRPr/>
            </a:pPr>
            <a:r>
              <a:rPr lang="en-US" sz="2000" b="1" kern="1200" dirty="0">
                <a:ea typeface="Calibri"/>
                <a:cs typeface="Arial" panose="020B0604020202020204" pitchFamily="34" charset="0"/>
              </a:rPr>
              <a:t>Patient Portal</a:t>
            </a:r>
          </a:p>
          <a:p>
            <a:pPr marL="285750" lvl="0" indent="-285750">
              <a:lnSpc>
                <a:spcPct val="115000"/>
              </a:lnSpc>
              <a:spcBef>
                <a:spcPts val="0"/>
              </a:spcBef>
              <a:spcAft>
                <a:spcPts val="0"/>
              </a:spcAft>
              <a:buClrTx/>
              <a:buSzPct val="80000"/>
              <a:buFont typeface="Times New Roman" panose="02020603050405020304" pitchFamily="18" charset="0"/>
              <a:buChar char="●"/>
              <a:defRPr/>
            </a:pPr>
            <a:r>
              <a:rPr lang="en-US" sz="1800" kern="1200" dirty="0">
                <a:ea typeface="ＭＳ Ｐゴシック" panose="020B0600070205080204" pitchFamily="34" charset="-128"/>
                <a:cs typeface="Arial" panose="020B0604020202020204" pitchFamily="34" charset="0"/>
              </a:rPr>
              <a:t>Explain Patient Portal to patients </a:t>
            </a:r>
          </a:p>
          <a:p>
            <a:pPr marL="0" lvl="0" indent="-109537">
              <a:lnSpc>
                <a:spcPct val="115000"/>
              </a:lnSpc>
              <a:spcBef>
                <a:spcPts val="0"/>
              </a:spcBef>
              <a:spcAft>
                <a:spcPts val="0"/>
              </a:spcAft>
              <a:buClrTx/>
              <a:buSzTx/>
              <a:buNone/>
              <a:defRPr/>
            </a:pPr>
            <a:endParaRPr lang="en-US" sz="1800" kern="1200" dirty="0">
              <a:ea typeface="ＭＳ Ｐゴシック" panose="020B0600070205080204" pitchFamily="34" charset="-128"/>
              <a:cs typeface="Arial" panose="020B0604020202020204" pitchFamily="34" charset="0"/>
            </a:endParaRPr>
          </a:p>
          <a:p>
            <a:pPr marL="0" lvl="0" indent="0">
              <a:lnSpc>
                <a:spcPct val="115000"/>
              </a:lnSpc>
              <a:spcBef>
                <a:spcPts val="0"/>
              </a:spcBef>
              <a:spcAft>
                <a:spcPts val="0"/>
              </a:spcAft>
              <a:buClrTx/>
              <a:buSzTx/>
              <a:buNone/>
              <a:defRPr/>
            </a:pPr>
            <a:r>
              <a:rPr lang="en-US" sz="2000" b="1" kern="1200" dirty="0">
                <a:ea typeface="ＭＳ Ｐゴシック" panose="020B0600070205080204" pitchFamily="34" charset="-128"/>
                <a:cs typeface="Arial" panose="020B0604020202020204" pitchFamily="34" charset="0"/>
              </a:rPr>
              <a:t>Clinical Measures</a:t>
            </a:r>
          </a:p>
          <a:p>
            <a:pPr marL="285750" lvl="0" indent="-285750">
              <a:lnSpc>
                <a:spcPct val="115000"/>
              </a:lnSpc>
              <a:spcBef>
                <a:spcPts val="0"/>
              </a:spcBef>
              <a:spcAft>
                <a:spcPts val="0"/>
              </a:spcAft>
              <a:buClrTx/>
              <a:buSzPct val="80000"/>
              <a:buFont typeface="Times New Roman" panose="02020603050405020304" pitchFamily="18" charset="0"/>
              <a:buChar char="●"/>
              <a:defRPr/>
            </a:pPr>
            <a:r>
              <a:rPr lang="en-US" sz="1800" kern="1200" dirty="0">
                <a:ea typeface="ＭＳ Ｐゴシック" panose="020B0600070205080204" pitchFamily="34" charset="-128"/>
                <a:cs typeface="Arial" panose="020B0604020202020204" pitchFamily="34" charset="0"/>
              </a:rPr>
              <a:t>Link health literacy to clinical efforts </a:t>
            </a:r>
            <a:endParaRPr lang="en-US" sz="1600" kern="1200" dirty="0">
              <a:ea typeface="ＭＳ Ｐゴシック" panose="020B0600070205080204" pitchFamily="34" charset="-128"/>
              <a:cs typeface="Arial" panose="020B0604020202020204" pitchFamily="34" charset="0"/>
            </a:endParaRPr>
          </a:p>
          <a:p>
            <a:pPr marL="0" lvl="0" indent="0">
              <a:lnSpc>
                <a:spcPct val="115000"/>
              </a:lnSpc>
              <a:spcBef>
                <a:spcPts val="0"/>
              </a:spcBef>
              <a:spcAft>
                <a:spcPts val="0"/>
              </a:spcAft>
              <a:buClrTx/>
              <a:buSzTx/>
              <a:buNone/>
              <a:defRPr/>
            </a:pPr>
            <a:endParaRPr lang="en-US" sz="1800" kern="1200" dirty="0">
              <a:ea typeface="Calibri"/>
              <a:cs typeface="Arial" panose="020B0604020202020204" pitchFamily="34" charset="0"/>
            </a:endParaRPr>
          </a:p>
          <a:p>
            <a:pPr marL="0" lvl="0" indent="0">
              <a:lnSpc>
                <a:spcPct val="115000"/>
              </a:lnSpc>
              <a:spcBef>
                <a:spcPts val="0"/>
              </a:spcBef>
              <a:spcAft>
                <a:spcPts val="0"/>
              </a:spcAft>
              <a:buClrTx/>
              <a:buSzTx/>
              <a:buNone/>
              <a:defRPr/>
            </a:pPr>
            <a:r>
              <a:rPr lang="en-US" sz="2000" b="1" kern="1200" dirty="0">
                <a:ea typeface="Calibri"/>
                <a:cs typeface="Arial" panose="020B0604020202020204" pitchFamily="34" charset="0"/>
              </a:rPr>
              <a:t>Health Literacy Month 2016   </a:t>
            </a:r>
          </a:p>
          <a:p>
            <a:pPr marL="285750" lvl="0" indent="-285750">
              <a:lnSpc>
                <a:spcPct val="115000"/>
              </a:lnSpc>
              <a:spcBef>
                <a:spcPts val="0"/>
              </a:spcBef>
              <a:spcAft>
                <a:spcPts val="0"/>
              </a:spcAft>
              <a:buClrTx/>
              <a:buSzPct val="80000"/>
              <a:buFont typeface="Times New Roman" panose="02020603050405020304" pitchFamily="18" charset="0"/>
              <a:buChar char="●"/>
              <a:defRPr/>
            </a:pPr>
            <a:r>
              <a:rPr lang="en-US" sz="1800" kern="1200" dirty="0">
                <a:ea typeface="Calibri"/>
                <a:cs typeface="Arial" panose="020B0604020202020204" pitchFamily="34" charset="0"/>
              </a:rPr>
              <a:t>Assess staff training needs and if their needs were met </a:t>
            </a:r>
          </a:p>
        </p:txBody>
      </p:sp>
      <p:pic>
        <p:nvPicPr>
          <p:cNvPr id="40965" name="Picture 4" descr="Image of poster of a description and instructions of HealthNet’s Patient Port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2282825"/>
            <a:ext cx="2970212"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 Box 6"/>
          <p:cNvSpPr txBox="1">
            <a:spLocks noChangeArrowheads="1"/>
          </p:cNvSpPr>
          <p:nvPr/>
        </p:nvSpPr>
        <p:spPr bwMode="auto">
          <a:xfrm>
            <a:off x="8686800" y="64008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107</a:t>
            </a:r>
            <a:endParaRPr lang="en-US" altLang="en-US" sz="1200" dirty="0">
              <a:solidFill>
                <a:srgbClr val="000000"/>
              </a:solidFill>
            </a:endParaRPr>
          </a:p>
        </p:txBody>
      </p:sp>
    </p:spTree>
    <p:extLst>
      <p:ext uri="{BB962C8B-B14F-4D97-AF65-F5344CB8AC3E}">
        <p14:creationId xmlns:p14="http://schemas.microsoft.com/office/powerpoint/2010/main" val="178160958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7800" y="223044"/>
            <a:ext cx="7086600" cy="1143000"/>
          </a:xfrm>
        </p:spPr>
        <p:txBody>
          <a:bodyPr/>
          <a:lstStyle/>
          <a:p>
            <a:pPr lvl="0" eaLnBrk="1" hangingPunct="1">
              <a:defRPr/>
            </a:pPr>
            <a:r>
              <a:rPr lang="en-US" altLang="en-US" sz="2800" b="1" dirty="0">
                <a:solidFill>
                  <a:srgbClr val="006699"/>
                </a:solidFill>
                <a:latin typeface="Arial Black" pitchFamily="34" charset="0"/>
                <a:ea typeface="ＭＳ Ｐゴシック" panose="020B0600070205080204" pitchFamily="34" charset="-128"/>
                <a:cs typeface="Arial" charset="0"/>
              </a:rPr>
              <a:t>Lessons Learned and </a:t>
            </a:r>
            <a:br>
              <a:rPr lang="en-US" altLang="en-US" sz="2800" b="1" dirty="0">
                <a:solidFill>
                  <a:srgbClr val="006699"/>
                </a:solidFill>
                <a:latin typeface="Arial Black" pitchFamily="34" charset="0"/>
                <a:ea typeface="ＭＳ Ｐゴシック" panose="020B0600070205080204" pitchFamily="34" charset="-128"/>
                <a:cs typeface="Arial" charset="0"/>
              </a:rPr>
            </a:br>
            <a:r>
              <a:rPr lang="en-US" altLang="en-US" sz="2800" b="1" dirty="0">
                <a:solidFill>
                  <a:srgbClr val="006699"/>
                </a:solidFill>
                <a:latin typeface="Arial Black" pitchFamily="34" charset="0"/>
                <a:ea typeface="ＭＳ Ｐゴシック" panose="020B0600070205080204" pitchFamily="34" charset="-128"/>
                <a:cs typeface="Arial" charset="0"/>
              </a:rPr>
              <a:t>Key Takeaways</a:t>
            </a:r>
            <a:endParaRPr lang="en-US" dirty="0"/>
          </a:p>
        </p:txBody>
      </p:sp>
      <p:sp>
        <p:nvSpPr>
          <p:cNvPr id="5" name="Content Placeholder 4"/>
          <p:cNvSpPr>
            <a:spLocks noGrp="1"/>
          </p:cNvSpPr>
          <p:nvPr>
            <p:ph idx="1"/>
          </p:nvPr>
        </p:nvSpPr>
        <p:spPr>
          <a:xfrm>
            <a:off x="533400" y="1905000"/>
            <a:ext cx="6553200" cy="3800475"/>
          </a:xfrm>
        </p:spPr>
        <p:txBody>
          <a:bodyPr/>
          <a:lstStyle/>
          <a:p>
            <a:pPr lvl="0">
              <a:buClrTx/>
              <a:buSzPct val="80000"/>
              <a:buFont typeface="Times New Roman" panose="02020603050405020304" pitchFamily="18" charset="0"/>
              <a:buChar char="●"/>
              <a:defRPr/>
            </a:pPr>
            <a:r>
              <a:rPr lang="en-US" sz="2000" kern="1200" dirty="0">
                <a:ea typeface="ＭＳ Ｐゴシック" panose="020B0600070205080204" pitchFamily="34" charset="-128"/>
                <a:cs typeface="+mn-cs"/>
              </a:rPr>
              <a:t>Ensure your committee reflects all parts of your organization</a:t>
            </a:r>
          </a:p>
          <a:p>
            <a:pPr marL="0" lvl="0" indent="0">
              <a:buClrTx/>
              <a:buSzTx/>
              <a:buNone/>
              <a:defRPr/>
            </a:pPr>
            <a:endParaRPr lang="en-US" sz="2000" kern="1200" dirty="0">
              <a:ea typeface="ＭＳ Ｐゴシック" panose="020B0600070205080204" pitchFamily="34" charset="-128"/>
              <a:cs typeface="+mn-cs"/>
            </a:endParaRPr>
          </a:p>
          <a:p>
            <a:pPr lvl="0">
              <a:buClrTx/>
              <a:buSzPct val="80000"/>
              <a:buFont typeface="Times New Roman" panose="02020603050405020304" pitchFamily="18" charset="0"/>
              <a:buChar char="●"/>
              <a:defRPr/>
            </a:pPr>
            <a:r>
              <a:rPr lang="en-US" sz="2000" kern="1200" dirty="0">
                <a:ea typeface="ＭＳ Ｐゴシック" panose="020B0600070205080204" pitchFamily="34" charset="-128"/>
                <a:cs typeface="+mn-cs"/>
              </a:rPr>
              <a:t>Learn what works for your organization </a:t>
            </a:r>
          </a:p>
          <a:p>
            <a:pPr marL="0" lvl="0" indent="0">
              <a:buClrTx/>
              <a:buSzTx/>
              <a:buNone/>
              <a:defRPr/>
            </a:pPr>
            <a:endParaRPr lang="en-US" sz="2000" kern="1200" dirty="0">
              <a:ea typeface="ＭＳ Ｐゴシック" panose="020B0600070205080204" pitchFamily="34" charset="-128"/>
              <a:cs typeface="+mn-cs"/>
            </a:endParaRPr>
          </a:p>
          <a:p>
            <a:pPr lvl="0">
              <a:buClrTx/>
              <a:buSzPct val="80000"/>
              <a:buFont typeface="Times New Roman" panose="02020603050405020304" pitchFamily="18" charset="0"/>
              <a:buChar char="●"/>
              <a:defRPr/>
            </a:pPr>
            <a:r>
              <a:rPr lang="en-US" sz="2000" kern="1200" dirty="0">
                <a:ea typeface="ＭＳ Ｐゴシック" panose="020B0600070205080204" pitchFamily="34" charset="-128"/>
                <a:cs typeface="+mn-cs"/>
              </a:rPr>
              <a:t>Involve patients </a:t>
            </a:r>
          </a:p>
          <a:p>
            <a:pPr marL="0" lvl="0" indent="0">
              <a:buClrTx/>
              <a:buSzTx/>
              <a:buNone/>
              <a:defRPr/>
            </a:pPr>
            <a:endParaRPr lang="en-US" sz="2000" kern="1200" dirty="0">
              <a:ea typeface="ＭＳ Ｐゴシック" panose="020B0600070205080204" pitchFamily="34" charset="-128"/>
              <a:cs typeface="+mn-cs"/>
            </a:endParaRPr>
          </a:p>
          <a:p>
            <a:pPr lvl="0">
              <a:buClrTx/>
              <a:buSzPct val="80000"/>
              <a:buFont typeface="Times New Roman" panose="02020603050405020304" pitchFamily="18" charset="0"/>
              <a:buChar char="●"/>
              <a:defRPr/>
            </a:pPr>
            <a:r>
              <a:rPr lang="en-US" sz="2000" kern="1200" dirty="0">
                <a:ea typeface="ＭＳ Ｐゴシック" panose="020B0600070205080204" pitchFamily="34" charset="-128"/>
                <a:cs typeface="+mn-cs"/>
              </a:rPr>
              <a:t>Establish standards for written materials and communicate those with staff</a:t>
            </a:r>
          </a:p>
          <a:p>
            <a:pPr marL="0" lvl="0" indent="0">
              <a:buClrTx/>
              <a:buSzTx/>
              <a:buNone/>
              <a:defRPr/>
            </a:pPr>
            <a:endParaRPr lang="en-US" sz="2000" kern="1200" dirty="0">
              <a:ea typeface="ＭＳ Ｐゴシック" panose="020B0600070205080204" pitchFamily="34" charset="-128"/>
              <a:cs typeface="+mn-cs"/>
            </a:endParaRPr>
          </a:p>
          <a:p>
            <a:pPr lvl="0">
              <a:buClrTx/>
              <a:buSzPct val="80000"/>
              <a:buFont typeface="Times New Roman" panose="02020603050405020304" pitchFamily="18" charset="0"/>
              <a:buChar char="●"/>
              <a:defRPr/>
            </a:pPr>
            <a:r>
              <a:rPr lang="en-US" sz="2000" kern="1200" dirty="0">
                <a:ea typeface="ＭＳ Ｐゴシック" panose="020B0600070205080204" pitchFamily="34" charset="-128"/>
                <a:cs typeface="+mn-cs"/>
              </a:rPr>
              <a:t>Measure and track your efforts</a:t>
            </a:r>
          </a:p>
        </p:txBody>
      </p:sp>
      <p:pic>
        <p:nvPicPr>
          <p:cNvPr id="41989" name="Picture 5" descr="Graphic of a piece of paper and a pencil"/>
          <p:cNvPicPr>
            <a:picLocks noChangeAspect="1" noChangeArrowheads="1"/>
          </p:cNvPicPr>
          <p:nvPr/>
        </p:nvPicPr>
        <p:blipFill>
          <a:blip r:embed="rId3"/>
          <a:srcRect l="24889" t="4443" r="23334" b="41335"/>
          <a:stretch>
            <a:fillRect/>
          </a:stretch>
        </p:blipFill>
        <p:spPr bwMode="auto">
          <a:xfrm>
            <a:off x="6477000" y="2509044"/>
            <a:ext cx="1782762"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986" name="Text Box 6"/>
          <p:cNvSpPr txBox="1">
            <a:spLocks noChangeArrowheads="1"/>
          </p:cNvSpPr>
          <p:nvPr/>
        </p:nvSpPr>
        <p:spPr bwMode="auto">
          <a:xfrm>
            <a:off x="8686800" y="64008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108</a:t>
            </a:r>
            <a:endParaRPr lang="en-US" altLang="en-US" sz="1200" dirty="0">
              <a:solidFill>
                <a:srgbClr val="000000"/>
              </a:solidFill>
            </a:endParaRPr>
          </a:p>
        </p:txBody>
      </p:sp>
    </p:spTree>
    <p:extLst>
      <p:ext uri="{BB962C8B-B14F-4D97-AF65-F5344CB8AC3E}">
        <p14:creationId xmlns:p14="http://schemas.microsoft.com/office/powerpoint/2010/main" val="128897557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381000"/>
            <a:ext cx="7086600" cy="655638"/>
          </a:xfrm>
        </p:spPr>
        <p:txBody>
          <a:bodyPr/>
          <a:lstStyle/>
          <a:p>
            <a:pPr lvl="0" eaLnBrk="1" hangingPunct="1">
              <a:defRPr/>
            </a:pPr>
            <a:r>
              <a:rPr lang="en-US" altLang="en-US" sz="2800" b="1" dirty="0">
                <a:solidFill>
                  <a:srgbClr val="006699"/>
                </a:solidFill>
                <a:latin typeface="Arial Black" pitchFamily="34" charset="0"/>
                <a:ea typeface="ＭＳ Ｐゴシック" panose="020B0600070205080204" pitchFamily="34" charset="-128"/>
                <a:cs typeface="Arial" charset="0"/>
              </a:rPr>
              <a:t>Resources </a:t>
            </a:r>
            <a:endParaRPr lang="en-US" dirty="0"/>
          </a:p>
        </p:txBody>
      </p:sp>
      <p:sp>
        <p:nvSpPr>
          <p:cNvPr id="4" name="Content Placeholder 3"/>
          <p:cNvSpPr>
            <a:spLocks noGrp="1"/>
          </p:cNvSpPr>
          <p:nvPr>
            <p:ph idx="1"/>
          </p:nvPr>
        </p:nvSpPr>
        <p:spPr>
          <a:xfrm>
            <a:off x="685800" y="1295400"/>
            <a:ext cx="8382000" cy="3505200"/>
          </a:xfrm>
        </p:spPr>
        <p:txBody>
          <a:bodyPr/>
          <a:lstStyle/>
          <a:p>
            <a:pPr marL="0" lvl="0" indent="0">
              <a:buClrTx/>
              <a:buSzTx/>
              <a:buNone/>
              <a:defRPr/>
            </a:pPr>
            <a:r>
              <a:rPr lang="en-US" altLang="en-US" sz="2000" b="1" kern="1200" dirty="0">
                <a:solidFill>
                  <a:srgbClr val="006699"/>
                </a:solidFill>
                <a:ea typeface="ＭＳ Ｐゴシック" panose="020B0600070205080204" pitchFamily="34" charset="-128"/>
                <a:cs typeface="+mn-cs"/>
              </a:rPr>
              <a:t>Universal Precautions Toolkit</a:t>
            </a:r>
          </a:p>
          <a:p>
            <a:pPr marL="0" lvl="0" indent="0">
              <a:buClrTx/>
              <a:buSzTx/>
              <a:buNone/>
              <a:defRPr/>
            </a:pPr>
            <a:r>
              <a:rPr lang="en-US" altLang="en-US" sz="1800" kern="1200" dirty="0">
                <a:solidFill>
                  <a:srgbClr val="006699"/>
                </a:solidFill>
                <a:ea typeface="ＭＳ Ｐゴシック" panose="020B0600070205080204" pitchFamily="34" charset="-128"/>
                <a:cs typeface="+mn-cs"/>
                <a:hlinkClick r:id="rId3"/>
              </a:rPr>
              <a:t>http://www.ahrq.gov/professionals/quality-patient-safety/quality-resources/tools/literacy-toolkit/healthlittoolkit2.html</a:t>
            </a:r>
            <a:r>
              <a:rPr lang="en-US" altLang="en-US" sz="1800" kern="1200" dirty="0">
                <a:solidFill>
                  <a:srgbClr val="006699"/>
                </a:solidFill>
                <a:ea typeface="ＭＳ Ｐゴシック" panose="020B0600070205080204" pitchFamily="34" charset="-128"/>
                <a:cs typeface="+mn-cs"/>
              </a:rPr>
              <a:t> </a:t>
            </a:r>
          </a:p>
          <a:p>
            <a:pPr marL="0" lvl="0" indent="0">
              <a:buClrTx/>
              <a:buSzTx/>
              <a:buNone/>
              <a:defRPr/>
            </a:pPr>
            <a:endParaRPr lang="en-US" altLang="en-US" sz="1800" kern="1200" dirty="0">
              <a:solidFill>
                <a:srgbClr val="006699"/>
              </a:solidFill>
              <a:ea typeface="ＭＳ Ｐゴシック" panose="020B0600070205080204" pitchFamily="34" charset="-128"/>
              <a:cs typeface="+mn-cs"/>
            </a:endParaRPr>
          </a:p>
          <a:p>
            <a:pPr marL="0" lvl="0" indent="0">
              <a:buClrTx/>
              <a:buSzTx/>
              <a:buNone/>
              <a:defRPr/>
            </a:pPr>
            <a:r>
              <a:rPr lang="en-US" altLang="en-US" sz="2000" b="1" kern="1200" dirty="0">
                <a:solidFill>
                  <a:srgbClr val="006699"/>
                </a:solidFill>
                <a:ea typeface="ＭＳ Ｐゴシック" panose="020B0600070205080204" pitchFamily="34" charset="-128"/>
                <a:cs typeface="+mn-cs"/>
              </a:rPr>
              <a:t>PCMH through The Joint Commission </a:t>
            </a:r>
          </a:p>
          <a:p>
            <a:pPr marL="0" lvl="0" indent="0">
              <a:buClrTx/>
              <a:buSzTx/>
              <a:buNone/>
              <a:defRPr/>
            </a:pPr>
            <a:r>
              <a:rPr lang="en-US" altLang="en-US" sz="1800" kern="1200" dirty="0">
                <a:solidFill>
                  <a:srgbClr val="006699"/>
                </a:solidFill>
                <a:ea typeface="ＭＳ Ｐゴシック" panose="020B0600070205080204" pitchFamily="34" charset="-128"/>
                <a:cs typeface="+mn-cs"/>
                <a:hlinkClick r:id="rId4"/>
              </a:rPr>
              <a:t>https://www.jointcommission.org/accreditation/pchi.aspx</a:t>
            </a:r>
            <a:endParaRPr lang="en-US" altLang="en-US" sz="1800" kern="1200" dirty="0">
              <a:solidFill>
                <a:srgbClr val="006699"/>
              </a:solidFill>
              <a:ea typeface="ＭＳ Ｐゴシック" panose="020B0600070205080204" pitchFamily="34" charset="-128"/>
              <a:cs typeface="+mn-cs"/>
            </a:endParaRPr>
          </a:p>
          <a:p>
            <a:pPr marL="0" lvl="0" indent="0">
              <a:buClrTx/>
              <a:buSzTx/>
              <a:buNone/>
              <a:defRPr/>
            </a:pPr>
            <a:endParaRPr lang="en-US" altLang="en-US" sz="1800" kern="1200" dirty="0">
              <a:solidFill>
                <a:srgbClr val="006699"/>
              </a:solidFill>
              <a:ea typeface="ＭＳ Ｐゴシック" panose="020B0600070205080204" pitchFamily="34" charset="-128"/>
              <a:cs typeface="+mn-cs"/>
            </a:endParaRPr>
          </a:p>
          <a:p>
            <a:pPr marL="0" lvl="0" indent="0">
              <a:buClrTx/>
              <a:buSzTx/>
              <a:buNone/>
              <a:defRPr/>
            </a:pPr>
            <a:r>
              <a:rPr lang="en-US" altLang="en-US" sz="2000" b="1" kern="1200" dirty="0">
                <a:solidFill>
                  <a:srgbClr val="006699"/>
                </a:solidFill>
                <a:ea typeface="ＭＳ Ｐゴシック" panose="020B0600070205080204" pitchFamily="34" charset="-128"/>
                <a:cs typeface="+mn-cs"/>
              </a:rPr>
              <a:t>Contact Us</a:t>
            </a:r>
            <a:endParaRPr lang="en-US" altLang="en-US" sz="1800" kern="1200" dirty="0">
              <a:solidFill>
                <a:srgbClr val="006699"/>
              </a:solidFill>
              <a:ea typeface="ＭＳ Ｐゴシック" panose="020B0600070205080204" pitchFamily="34" charset="-128"/>
              <a:cs typeface="+mn-cs"/>
            </a:endParaRPr>
          </a:p>
          <a:p>
            <a:pPr marL="0" lvl="0" indent="0">
              <a:buClrTx/>
              <a:buSzTx/>
              <a:buNone/>
              <a:defRPr/>
            </a:pPr>
            <a:r>
              <a:rPr lang="en-US" altLang="en-US" sz="1800" kern="1200" dirty="0">
                <a:ea typeface="ＭＳ Ｐゴシック" panose="020B0600070205080204" pitchFamily="34" charset="-128"/>
                <a:cs typeface="+mn-cs"/>
              </a:rPr>
              <a:t>HealthNet, Inc.</a:t>
            </a:r>
          </a:p>
          <a:p>
            <a:pPr marL="0" lvl="0" indent="0">
              <a:buClrTx/>
              <a:buSzTx/>
              <a:buNone/>
              <a:defRPr/>
            </a:pPr>
            <a:r>
              <a:rPr lang="en-US" altLang="en-US" sz="1800" kern="1200" dirty="0">
                <a:ea typeface="ＭＳ Ｐゴシック" panose="020B0600070205080204" pitchFamily="34" charset="-128"/>
                <a:cs typeface="+mn-cs"/>
              </a:rPr>
              <a:t>(317) 957-2022</a:t>
            </a:r>
          </a:p>
          <a:p>
            <a:pPr marL="0" lvl="0" indent="0">
              <a:buClrTx/>
              <a:buSzTx/>
              <a:buNone/>
              <a:defRPr/>
            </a:pPr>
            <a:r>
              <a:rPr lang="en-US" altLang="en-US" sz="1800" kern="1200" dirty="0">
                <a:ea typeface="ＭＳ Ｐゴシック" panose="020B0600070205080204" pitchFamily="34" charset="-128"/>
                <a:cs typeface="+mn-cs"/>
                <a:hlinkClick r:id="rId5"/>
              </a:rPr>
              <a:t>www.indyhealthnet.org</a:t>
            </a:r>
            <a:r>
              <a:rPr lang="en-US" altLang="en-US" sz="1800" kern="1200" dirty="0">
                <a:ea typeface="ＭＳ Ｐゴシック" panose="020B0600070205080204" pitchFamily="34" charset="-128"/>
                <a:cs typeface="+mn-cs"/>
              </a:rPr>
              <a:t> </a:t>
            </a:r>
          </a:p>
          <a:p>
            <a:pPr marL="0" lvl="0" indent="0">
              <a:buClrTx/>
              <a:buSzTx/>
              <a:buNone/>
              <a:defRPr/>
            </a:pPr>
            <a:endParaRPr lang="en-US" altLang="en-US" sz="2400" kern="1200" dirty="0">
              <a:solidFill>
                <a:srgbClr val="006699"/>
              </a:solidFill>
              <a:ea typeface="ＭＳ Ｐゴシック" panose="020B0600070205080204" pitchFamily="34" charset="-128"/>
              <a:cs typeface="+mn-cs"/>
            </a:endParaRPr>
          </a:p>
          <a:p>
            <a:pPr marL="0" indent="0">
              <a:spcAft>
                <a:spcPts val="600"/>
              </a:spcAft>
              <a:buClrTx/>
              <a:buSzTx/>
              <a:buNone/>
              <a:defRPr/>
            </a:pPr>
            <a:r>
              <a:rPr lang="en-US" altLang="en-US" sz="1800" dirty="0"/>
              <a:t>       facebook.com/</a:t>
            </a:r>
            <a:r>
              <a:rPr lang="en-US" altLang="en-US" sz="1800" dirty="0" err="1"/>
              <a:t>indyhealthnet</a:t>
            </a:r>
            <a:endParaRPr lang="en-US" altLang="en-US" sz="1800" dirty="0"/>
          </a:p>
          <a:p>
            <a:pPr marL="0" indent="0">
              <a:buClrTx/>
              <a:buSzTx/>
              <a:buNone/>
              <a:defRPr/>
            </a:pPr>
            <a:r>
              <a:rPr lang="en-US" altLang="en-US" sz="1800" dirty="0"/>
              <a:t>       @</a:t>
            </a:r>
            <a:r>
              <a:rPr lang="en-US" altLang="en-US" sz="1800" dirty="0" err="1"/>
              <a:t>indy_healthnet</a:t>
            </a:r>
            <a:r>
              <a:rPr lang="en-US" altLang="en-US" sz="1800" dirty="0"/>
              <a:t>, @</a:t>
            </a:r>
            <a:r>
              <a:rPr lang="en-US" altLang="en-US" sz="1800" dirty="0" err="1"/>
              <a:t>giveacareindy</a:t>
            </a:r>
            <a:endParaRPr lang="en-US" altLang="en-US" sz="1800" dirty="0"/>
          </a:p>
          <a:p>
            <a:pPr marL="0" lvl="0" indent="0">
              <a:buClrTx/>
              <a:buSzTx/>
              <a:buNone/>
              <a:defRPr/>
            </a:pPr>
            <a:endParaRPr lang="en-US" altLang="en-US" sz="1050" kern="1200" dirty="0">
              <a:ea typeface="ＭＳ Ｐゴシック" panose="020B0600070205080204" pitchFamily="34" charset="-128"/>
              <a:cs typeface="+mn-cs"/>
            </a:endParaRPr>
          </a:p>
          <a:p>
            <a:pPr marL="0" lvl="0" indent="0">
              <a:buClrTx/>
              <a:buSzTx/>
              <a:buNone/>
              <a:defRPr/>
            </a:pPr>
            <a:endParaRPr lang="en-US" altLang="en-US" sz="1050" kern="1200" dirty="0">
              <a:ea typeface="ＭＳ Ｐゴシック" panose="020B0600070205080204" pitchFamily="34" charset="-128"/>
              <a:cs typeface="+mn-cs"/>
            </a:endParaRPr>
          </a:p>
          <a:p>
            <a:pPr marL="0" lvl="0" indent="0">
              <a:buClrTx/>
              <a:buSzTx/>
              <a:buNone/>
              <a:defRPr/>
            </a:pPr>
            <a:r>
              <a:rPr lang="en-US" altLang="en-US" sz="1800" b="1" kern="1200" dirty="0">
                <a:ea typeface="ＭＳ Ｐゴシック" panose="020B0600070205080204" pitchFamily="34" charset="-128"/>
                <a:cs typeface="+mn-cs"/>
              </a:rPr>
              <a:t>Blog</a:t>
            </a:r>
            <a:r>
              <a:rPr lang="en-US" altLang="en-US" sz="1800" kern="1200" dirty="0">
                <a:ea typeface="ＭＳ Ｐゴシック" panose="020B0600070205080204" pitchFamily="34" charset="-128"/>
                <a:cs typeface="+mn-cs"/>
              </a:rPr>
              <a:t>: GiveACareIndy.org</a:t>
            </a:r>
          </a:p>
          <a:p>
            <a:pPr marL="0" indent="0">
              <a:buNone/>
            </a:pPr>
            <a:endParaRPr lang="en-US" dirty="0"/>
          </a:p>
        </p:txBody>
      </p:sp>
      <p:pic>
        <p:nvPicPr>
          <p:cNvPr id="43013" name="Picture 9" descr="Facebook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800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0" descr="Twitter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5181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6"/>
          <p:cNvSpPr txBox="1">
            <a:spLocks noChangeArrowheads="1"/>
          </p:cNvSpPr>
          <p:nvPr/>
        </p:nvSpPr>
        <p:spPr bwMode="auto">
          <a:xfrm>
            <a:off x="8686800" y="6400800"/>
            <a:ext cx="45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109</a:t>
            </a:r>
            <a:endParaRPr lang="en-US" altLang="en-US" sz="1200" dirty="0">
              <a:solidFill>
                <a:srgbClr val="000000"/>
              </a:solidFill>
            </a:endParaRPr>
          </a:p>
        </p:txBody>
      </p:sp>
    </p:spTree>
    <p:extLst>
      <p:ext uri="{BB962C8B-B14F-4D97-AF65-F5344CB8AC3E}">
        <p14:creationId xmlns:p14="http://schemas.microsoft.com/office/powerpoint/2010/main" val="1722101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76200"/>
            <a:ext cx="7848600" cy="1295400"/>
          </a:xfrm>
          <a:ln/>
        </p:spPr>
        <p:txBody>
          <a:bodyPr>
            <a:noAutofit/>
          </a:bodyPr>
          <a:lstStyle/>
          <a:p>
            <a:pPr fontAlgn="auto">
              <a:spcAft>
                <a:spcPts val="0"/>
              </a:spcAft>
              <a:defRPr/>
            </a:pPr>
            <a:r>
              <a:rPr lang="en-US" dirty="0">
                <a:latin typeface="Tahoma" pitchFamily="34" charset="0"/>
              </a:rPr>
              <a:t>Health Communication and </a:t>
            </a:r>
            <a:br>
              <a:rPr lang="en-US" dirty="0">
                <a:latin typeface="Tahoma" pitchFamily="34" charset="0"/>
              </a:rPr>
            </a:br>
            <a:r>
              <a:rPr lang="en-US" dirty="0">
                <a:latin typeface="Tahoma" pitchFamily="34" charset="0"/>
              </a:rPr>
              <a:t>Health Information </a:t>
            </a:r>
            <a:r>
              <a:rPr lang="en-US" dirty="0" smtClean="0">
                <a:latin typeface="Tahoma" pitchFamily="34" charset="0"/>
              </a:rPr>
              <a:t>Technology </a:t>
            </a:r>
            <a:r>
              <a:rPr lang="en-US" sz="1800" dirty="0" smtClean="0">
                <a:latin typeface="Tahoma" pitchFamily="34" charset="0"/>
              </a:rPr>
              <a:t>continued</a:t>
            </a:r>
            <a:r>
              <a:rPr lang="en-US" dirty="0" smtClean="0">
                <a:latin typeface="Tahoma" pitchFamily="34" charset="0"/>
              </a:rPr>
              <a:t> </a:t>
            </a:r>
            <a:endParaRPr lang="en-US" b="1" dirty="0">
              <a:latin typeface="Tahoma" pitchFamily="34" charset="0"/>
              <a:ea typeface="Tahoma" pitchFamily="34" charset="0"/>
              <a:cs typeface="Tahoma" pitchFamily="34" charset="0"/>
            </a:endParaRPr>
          </a:p>
        </p:txBody>
      </p:sp>
      <p:sp>
        <p:nvSpPr>
          <p:cNvPr id="6" name="Content Placeholder 3" descr="link to the Health Communicatino and Health IT landing page of HealthyPeople.gov " title="source"/>
          <p:cNvSpPr txBox="1">
            <a:spLocks/>
          </p:cNvSpPr>
          <p:nvPr/>
        </p:nvSpPr>
        <p:spPr bwMode="auto">
          <a:xfrm>
            <a:off x="1362635" y="1447800"/>
            <a:ext cx="7391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Aft>
                <a:spcPts val="1200"/>
              </a:spcAft>
            </a:pPr>
            <a:r>
              <a:rPr lang="en-US" b="1" dirty="0" smtClean="0">
                <a:solidFill>
                  <a:srgbClr val="000000"/>
                </a:solidFill>
                <a:latin typeface="Tahoma" panose="020B0604030504040204" pitchFamily="34" charset="0"/>
                <a:ea typeface="Tahoma" panose="020B0604030504040204" pitchFamily="34" charset="0"/>
                <a:cs typeface="Tahoma" panose="020B0604030504040204" pitchFamily="34" charset="0"/>
              </a:rPr>
              <a:t>Health information technology (Health IT) - </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the electronic systems health care professionals and patients use to store, share, and analyze health information.  </a:t>
            </a:r>
          </a:p>
          <a:p>
            <a:pPr lvl="1">
              <a:spcAft>
                <a:spcPts val="600"/>
              </a:spcAft>
              <a:buClr>
                <a:srgbClr val="000000"/>
              </a:buClr>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Electronic health records</a:t>
            </a:r>
          </a:p>
          <a:p>
            <a:pPr lvl="1">
              <a:spcAft>
                <a:spcPts val="600"/>
              </a:spcAft>
              <a:buClr>
                <a:srgbClr val="000000"/>
              </a:buClr>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Personal health records</a:t>
            </a:r>
          </a:p>
          <a:p>
            <a:pPr lvl="1">
              <a:spcAft>
                <a:spcPts val="600"/>
              </a:spcAft>
              <a:buClr>
                <a:srgbClr val="000000"/>
              </a:buClr>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Electronic medical records</a:t>
            </a:r>
          </a:p>
          <a:p>
            <a:pPr lvl="1">
              <a:spcAft>
                <a:spcPts val="600"/>
              </a:spcAft>
              <a:buClr>
                <a:srgbClr val="000000"/>
              </a:buClr>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Electronic prescribing (e-prescribing)</a:t>
            </a:r>
          </a:p>
          <a:p>
            <a:pPr lvl="1">
              <a:spcAft>
                <a:spcPts val="600"/>
              </a:spcAft>
              <a:buClr>
                <a:srgbClr val="000000"/>
              </a:buClr>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Networks that connect them</a:t>
            </a:r>
          </a:p>
          <a:p>
            <a:pPr marL="0" indent="0">
              <a:spcAft>
                <a:spcPts val="1200"/>
              </a:spcAft>
              <a:buFont typeface="Arial" pitchFamily="34" charset="0"/>
              <a:buNone/>
            </a:pP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4" descr="provide a link to the landing page for Health Communicationand Health IT page of www.healthypeople.gov &#10;" title="source"/>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11</a:t>
            </a:fld>
            <a:endParaRPr lang="en-US" sz="1200" dirty="0">
              <a:solidFill>
                <a:srgbClr val="898989"/>
              </a:solidFill>
              <a:latin typeface="Calibri" panose="020F0502020204030204" pitchFamily="34" charset="0"/>
            </a:endParaRPr>
          </a:p>
        </p:txBody>
      </p:sp>
      <p:pic>
        <p:nvPicPr>
          <p:cNvPr id="3074" name="Picture 2" descr="link to the Health Information Tecnology landing page of HealthPeople.gov" title="sourc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78392"/>
            <a:ext cx="6652418" cy="403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72099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8686800" cy="1600200"/>
          </a:xfrm>
        </p:spPr>
        <p:txBody>
          <a:bodyPr>
            <a:noAutofit/>
          </a:bodyPr>
          <a:lstStyle/>
          <a:p>
            <a:r>
              <a:rPr lang="en-US" sz="5400" dirty="0">
                <a:latin typeface="Tahoma" panose="020B0604030504040204" pitchFamily="34" charset="0"/>
                <a:ea typeface="Tahoma" panose="020B0604030504040204" pitchFamily="34" charset="0"/>
                <a:cs typeface="Tahoma" panose="020B0604030504040204" pitchFamily="34" charset="0"/>
              </a:rPr>
              <a:t>Roundtable Discussion </a:t>
            </a:r>
            <a:r>
              <a:rPr lang="en-US" sz="3600" dirty="0">
                <a:latin typeface="Tahoma" panose="020B0604030504040204" pitchFamily="34" charset="0"/>
                <a:ea typeface="Tahoma" panose="020B0604030504040204" pitchFamily="34" charset="0"/>
                <a:cs typeface="Tahoma" panose="020B0604030504040204" pitchFamily="34" charset="0"/>
              </a:rPr>
              <a:t/>
            </a:r>
            <a:br>
              <a:rPr lang="en-US" sz="36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Carter Blakey, Deputy Director</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Office of Disease Prevention and Health Promotion </a:t>
            </a:r>
            <a:r>
              <a:rPr lang="en-US" sz="2400" dirty="0" smtClean="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731340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600200" y="1726317"/>
            <a:ext cx="3810000" cy="4585871"/>
          </a:xfrm>
          <a:prstGeom prst="rect">
            <a:avLst/>
          </a:prstGeom>
          <a:noFill/>
        </p:spPr>
        <p:txBody>
          <a:bodyPr wrap="square" rtlCol="0">
            <a:spAutoFit/>
          </a:bodyPr>
          <a:lstStyle/>
          <a:p>
            <a:pPr algn="ctr"/>
            <a:r>
              <a:rPr lang="en-US" sz="2600" dirty="0" smtClean="0">
                <a:solidFill>
                  <a:srgbClr val="000000"/>
                </a:solidFill>
                <a:latin typeface="Calibri" panose="020F0502020204030204" pitchFamily="34" charset="0"/>
                <a:cs typeface="Arial" panose="020B0604020202020204" pitchFamily="34" charset="0"/>
              </a:rPr>
              <a:t>Join </a:t>
            </a:r>
            <a:r>
              <a:rPr lang="en-US" sz="2600" dirty="0">
                <a:solidFill>
                  <a:srgbClr val="000000"/>
                </a:solidFill>
                <a:latin typeface="Calibri" panose="020F0502020204030204" pitchFamily="34" charset="0"/>
                <a:cs typeface="Arial" panose="020B0604020202020204" pitchFamily="34" charset="0"/>
              </a:rPr>
              <a:t>us on </a:t>
            </a:r>
            <a:r>
              <a:rPr lang="en-US" sz="2600" b="1" dirty="0" smtClean="0">
                <a:solidFill>
                  <a:srgbClr val="000000"/>
                </a:solidFill>
                <a:latin typeface="Calibri" panose="020F0502020204030204" pitchFamily="34" charset="0"/>
                <a:cs typeface="Arial" panose="020B0604020202020204" pitchFamily="34" charset="0"/>
              </a:rPr>
              <a:t>Thursday, July 21</a:t>
            </a:r>
            <a:r>
              <a:rPr lang="en-US" sz="2600" b="1" baseline="30000" dirty="0" smtClean="0">
                <a:solidFill>
                  <a:srgbClr val="000000"/>
                </a:solidFill>
                <a:latin typeface="Calibri" panose="020F0502020204030204" pitchFamily="34" charset="0"/>
                <a:cs typeface="Arial" panose="020B0604020202020204" pitchFamily="34" charset="0"/>
              </a:rPr>
              <a:t>st</a:t>
            </a:r>
            <a:r>
              <a:rPr lang="en-US" sz="2600" b="1" dirty="0" smtClean="0">
                <a:solidFill>
                  <a:srgbClr val="000000"/>
                </a:solidFill>
                <a:latin typeface="Calibri" panose="020F0502020204030204" pitchFamily="34" charset="0"/>
                <a:cs typeface="Arial" panose="020B0604020202020204" pitchFamily="34" charset="0"/>
              </a:rPr>
              <a:t> from 12:00 to 1:00 pm ET</a:t>
            </a:r>
            <a:r>
              <a:rPr lang="en-US" sz="2600" dirty="0" smtClean="0">
                <a:solidFill>
                  <a:srgbClr val="000000"/>
                </a:solidFill>
                <a:latin typeface="Calibri" panose="020F0502020204030204" pitchFamily="34" charset="0"/>
                <a:cs typeface="Arial" panose="020B0604020202020204" pitchFamily="34" charset="0"/>
              </a:rPr>
              <a:t> for </a:t>
            </a:r>
            <a:r>
              <a:rPr lang="en-US" sz="2600" kern="0" dirty="0" smtClean="0">
                <a:solidFill>
                  <a:srgbClr val="000000"/>
                </a:solidFill>
                <a:latin typeface="Calibri" panose="020F0502020204030204" pitchFamily="34" charset="0"/>
                <a:ea typeface="ＭＳ Ｐゴシック" pitchFamily="84" charset="-128"/>
                <a:cs typeface="Arial" pitchFamily="34" charset="0"/>
              </a:rPr>
              <a:t>a </a:t>
            </a:r>
            <a:r>
              <a:rPr lang="en-US" sz="2600" kern="0" dirty="0">
                <a:solidFill>
                  <a:srgbClr val="000000"/>
                </a:solidFill>
                <a:latin typeface="Calibri" panose="020F0502020204030204" pitchFamily="34" charset="0"/>
                <a:ea typeface="ＭＳ Ｐゴシック" pitchFamily="84" charset="-128"/>
                <a:cs typeface="Arial" pitchFamily="34" charset="0"/>
              </a:rPr>
              <a:t>Healthy People </a:t>
            </a:r>
            <a:r>
              <a:rPr lang="en-US" sz="2600" kern="0" dirty="0" smtClean="0">
                <a:solidFill>
                  <a:srgbClr val="000000"/>
                </a:solidFill>
                <a:latin typeface="Calibri" panose="020F0502020204030204" pitchFamily="34" charset="0"/>
                <a:ea typeface="ＭＳ Ｐゴシック" pitchFamily="84" charset="-128"/>
                <a:cs typeface="Arial" pitchFamily="34" charset="0"/>
              </a:rPr>
              <a:t>2020 </a:t>
            </a:r>
            <a:r>
              <a:rPr lang="en-US" sz="2600" i="1" kern="0" dirty="0" smtClean="0">
                <a:solidFill>
                  <a:srgbClr val="000000"/>
                </a:solidFill>
                <a:latin typeface="Calibri" panose="020F0502020204030204" pitchFamily="34" charset="0"/>
                <a:ea typeface="ＭＳ Ｐゴシック" pitchFamily="84" charset="-128"/>
                <a:cs typeface="Arial" pitchFamily="34" charset="0"/>
              </a:rPr>
              <a:t>Who’s Leading the Leading Health Indicators? </a:t>
            </a:r>
            <a:r>
              <a:rPr lang="en-US" sz="2600" kern="0" dirty="0" smtClean="0">
                <a:solidFill>
                  <a:srgbClr val="000000"/>
                </a:solidFill>
                <a:latin typeface="Calibri" panose="020F0502020204030204" pitchFamily="34" charset="0"/>
                <a:ea typeface="ＭＳ Ｐゴシック" pitchFamily="84" charset="-128"/>
                <a:cs typeface="Arial" pitchFamily="34" charset="0"/>
              </a:rPr>
              <a:t>webinar on Substance Abuse.</a:t>
            </a:r>
            <a:endParaRPr lang="en-US" sz="2600" kern="0" dirty="0">
              <a:solidFill>
                <a:srgbClr val="000000"/>
              </a:solidFill>
              <a:latin typeface="Calibri" panose="020F0502020204030204" pitchFamily="34" charset="0"/>
              <a:ea typeface="ＭＳ Ｐゴシック" pitchFamily="84" charset="-128"/>
              <a:cs typeface="Arial" pitchFamily="34" charset="0"/>
            </a:endParaRPr>
          </a:p>
          <a:p>
            <a:pPr algn="ctr"/>
            <a:r>
              <a:rPr lang="en-US" sz="2600" dirty="0" smtClean="0">
                <a:solidFill>
                  <a:srgbClr val="000000"/>
                </a:solidFill>
                <a:latin typeface="Calibri" panose="020F0502020204030204" pitchFamily="34" charset="0"/>
                <a:cs typeface="Arial" panose="020B0604020202020204" pitchFamily="34" charset="0"/>
              </a:rPr>
              <a:t> </a:t>
            </a:r>
            <a:endParaRPr lang="en-US" sz="2600" dirty="0">
              <a:solidFill>
                <a:srgbClr val="000000"/>
              </a:solidFill>
              <a:latin typeface="Calibri" panose="020F0502020204030204" pitchFamily="34" charset="0"/>
              <a:cs typeface="Arial" panose="020B0604020202020204" pitchFamily="34" charset="0"/>
            </a:endParaRPr>
          </a:p>
          <a:p>
            <a:pPr algn="ctr"/>
            <a:r>
              <a:rPr lang="en-US" sz="2600" dirty="0">
                <a:solidFill>
                  <a:srgbClr val="000000"/>
                </a:solidFill>
                <a:latin typeface="Calibri" panose="020F0502020204030204" pitchFamily="34" charset="0"/>
                <a:cs typeface="Arial" panose="020B0604020202020204" pitchFamily="34" charset="0"/>
              </a:rPr>
              <a:t>Registration on HealthyPeople.gov available soon</a:t>
            </a:r>
          </a:p>
        </p:txBody>
      </p:sp>
      <p:pic>
        <p:nvPicPr>
          <p:cNvPr id="9" name="Picture 4" descr="Healthy People 2020" title="logo "/>
          <p:cNvPicPr>
            <a:picLocks noChangeAspect="1" noChangeArrowheads="1"/>
          </p:cNvPicPr>
          <p:nvPr/>
        </p:nvPicPr>
        <p:blipFill rotWithShape="1">
          <a:blip r:embed="rId3">
            <a:extLst>
              <a:ext uri="{28A0092B-C50C-407E-A947-70E740481C1C}">
                <a14:useLocalDpi xmlns:a14="http://schemas.microsoft.com/office/drawing/2010/main" val="0"/>
              </a:ext>
            </a:extLst>
          </a:blip>
          <a:srcRect t="17544" b="21191"/>
          <a:stretch/>
        </p:blipFill>
        <p:spPr bwMode="auto">
          <a:xfrm>
            <a:off x="6150561" y="4640330"/>
            <a:ext cx="2155239" cy="13032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Four people standing together " title="Stock phot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5025" y="2209800"/>
            <a:ext cx="2686050" cy="1828800"/>
          </a:xfrm>
          <a:prstGeom prst="rect">
            <a:avLst/>
          </a:prstGeom>
        </p:spPr>
      </p:pic>
      <p:sp>
        <p:nvSpPr>
          <p:cNvPr id="7" name="Title 3"/>
          <p:cNvSpPr>
            <a:spLocks noGrp="1"/>
          </p:cNvSpPr>
          <p:nvPr>
            <p:ph type="title"/>
          </p:nvPr>
        </p:nvSpPr>
        <p:spPr>
          <a:xfrm>
            <a:off x="1371600" y="0"/>
            <a:ext cx="7848600" cy="1295400"/>
          </a:xfrm>
          <a:ln/>
        </p:spPr>
        <p:txBody>
          <a:bodyPr>
            <a:noAutofit/>
          </a:bodyPr>
          <a:lstStyle/>
          <a:p>
            <a:pPr algn="ctr" fontAlgn="auto">
              <a:spcAft>
                <a:spcPts val="0"/>
              </a:spcAft>
              <a:defRPr/>
            </a:pPr>
            <a:r>
              <a:rPr lang="en-US" b="1" i="1" dirty="0" smtClean="0">
                <a:latin typeface="Tahoma" pitchFamily="34" charset="0"/>
              </a:rPr>
              <a:t>Who’s Leading the Leading Health Indictors? Webinar </a:t>
            </a:r>
            <a:endParaRPr lang="en-US" b="1" i="1" dirty="0">
              <a:latin typeface="Tahoma" pitchFamily="34" charset="0"/>
              <a:ea typeface="Tahoma" pitchFamily="34" charset="0"/>
              <a:cs typeface="Tahoma" pitchFamily="34" charset="0"/>
            </a:endParaRPr>
          </a:p>
        </p:txBody>
      </p:sp>
      <p:sp>
        <p:nvSpPr>
          <p:cNvPr id="6" name="Slide Number Placeholder 4"/>
          <p:cNvSpPr txBox="1">
            <a:spLocks/>
          </p:cNvSpPr>
          <p:nvPr/>
        </p:nvSpPr>
        <p:spPr>
          <a:xfrm>
            <a:off x="8686800" y="6477000"/>
            <a:ext cx="4572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111</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38152436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00200" y="0"/>
            <a:ext cx="7543800" cy="1371600"/>
          </a:xfrm>
        </p:spPr>
        <p:txBody>
          <a:bodyPr anchor="ctr"/>
          <a:lstStyle/>
          <a:p>
            <a:pPr eaLnBrk="1" hangingPunct="1">
              <a:defRPr/>
            </a:pPr>
            <a:r>
              <a:rPr lang="en-US" dirty="0" smtClean="0"/>
              <a:t>Healthy People 2020 </a:t>
            </a:r>
            <a:br>
              <a:rPr lang="en-US" dirty="0" smtClean="0"/>
            </a:br>
            <a:r>
              <a:rPr lang="en-US" dirty="0" smtClean="0"/>
              <a:t>Stories from the Field</a:t>
            </a:r>
          </a:p>
        </p:txBody>
      </p:sp>
      <p:sp>
        <p:nvSpPr>
          <p:cNvPr id="7" name="Rectangle 6"/>
          <p:cNvSpPr/>
          <p:nvPr/>
        </p:nvSpPr>
        <p:spPr>
          <a:xfrm>
            <a:off x="1600200" y="1752603"/>
            <a:ext cx="2057400" cy="3477875"/>
          </a:xfrm>
          <a:prstGeom prst="rect">
            <a:avLst/>
          </a:prstGeom>
        </p:spPr>
        <p:txBody>
          <a:bodyPr wrap="square">
            <a:spAutoFit/>
          </a:bodyPr>
          <a:lstStyle/>
          <a:p>
            <a:r>
              <a:rPr lang="en-US" sz="2200" b="1" i="1" dirty="0">
                <a:solidFill>
                  <a:prstClr val="black"/>
                </a:solidFill>
                <a:latin typeface="Calibri"/>
                <a:cs typeface="Calibri"/>
              </a:rPr>
              <a:t>A library of stories highlighting ways organizations across the country are implementing Healthy People 2020</a:t>
            </a:r>
          </a:p>
        </p:txBody>
      </p:sp>
      <p:sp>
        <p:nvSpPr>
          <p:cNvPr id="10" name="Title 4"/>
          <p:cNvSpPr txBox="1">
            <a:spLocks/>
          </p:cNvSpPr>
          <p:nvPr/>
        </p:nvSpPr>
        <p:spPr bwMode="auto">
          <a:xfrm>
            <a:off x="-3175" y="5988663"/>
            <a:ext cx="9147175" cy="830997"/>
          </a:xfrm>
          <a:prstGeom prst="rect">
            <a:avLst/>
          </a:prstGeom>
          <a:solidFill>
            <a:srgbClr val="FFCC00"/>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fontAlgn="base" hangingPunct="0">
              <a:spcBef>
                <a:spcPct val="0"/>
              </a:spcBef>
              <a:spcAft>
                <a:spcPct val="0"/>
              </a:spcAft>
              <a:defRPr/>
            </a:pPr>
            <a:r>
              <a:rPr lang="en-US" sz="2800" b="1" dirty="0">
                <a:solidFill>
                  <a:srgbClr val="FFFFFF"/>
                </a:solidFill>
                <a:latin typeface="Calibri" pitchFamily="34" charset="0"/>
                <a:cs typeface="Calibri" pitchFamily="34" charset="0"/>
              </a:rPr>
              <a:t>Healthy People in Action </a:t>
            </a:r>
            <a:endParaRPr lang="en-US" sz="2800" b="1" dirty="0" smtClean="0">
              <a:solidFill>
                <a:srgbClr val="FFFFFF"/>
              </a:solidFill>
              <a:latin typeface="Calibri" pitchFamily="34" charset="0"/>
              <a:cs typeface="Calibri" pitchFamily="34" charset="0"/>
            </a:endParaRPr>
          </a:p>
          <a:p>
            <a:pPr algn="ctr" eaLnBrk="0" fontAlgn="base" hangingPunct="0">
              <a:spcBef>
                <a:spcPct val="0"/>
              </a:spcBef>
              <a:spcAft>
                <a:spcPct val="0"/>
              </a:spcAft>
              <a:defRPr/>
            </a:pPr>
            <a:r>
              <a:rPr lang="en-US" sz="2000" dirty="0" smtClean="0">
                <a:solidFill>
                  <a:srgbClr val="000000"/>
                </a:solidFill>
                <a:latin typeface="Calibri" pitchFamily="34" charset="0"/>
                <a:hlinkClick r:id="rId3"/>
              </a:rPr>
              <a:t>http</a:t>
            </a:r>
            <a:r>
              <a:rPr lang="en-US" sz="2000" dirty="0">
                <a:solidFill>
                  <a:srgbClr val="000000"/>
                </a:solidFill>
                <a:latin typeface="Calibri" pitchFamily="34" charset="0"/>
                <a:hlinkClick r:id="rId3"/>
              </a:rPr>
              <a:t>://www.healthypeople.gov/2020/healthy-people-in-action/Stories-from-the-Field</a:t>
            </a:r>
          </a:p>
        </p:txBody>
      </p:sp>
      <p:pic>
        <p:nvPicPr>
          <p:cNvPr id="1026" name="Picture 2" descr="Pins on map of U.S. indicating where stories are located." title="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1500142"/>
            <a:ext cx="3810000" cy="42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36241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latin typeface="Tahoma" panose="020B0604030504040204" pitchFamily="34" charset="0"/>
                <a:ea typeface="Tahoma" panose="020B0604030504040204" pitchFamily="34" charset="0"/>
                <a:cs typeface="Tahoma" panose="020B0604030504040204" pitchFamily="34" charset="0"/>
              </a:rPr>
              <a:t>Progress Review Planning Group</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txBox="1">
            <a:spLocks/>
          </p:cNvSpPr>
          <p:nvPr/>
        </p:nvSpPr>
        <p:spPr>
          <a:xfrm>
            <a:off x="1447800" y="1524000"/>
            <a:ext cx="7696200" cy="5334000"/>
          </a:xfrm>
          <a:prstGeom prst="rect">
            <a:avLst/>
          </a:prstGeom>
        </p:spPr>
        <p:txBody>
          <a:bodyPr numCol="2"/>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lvl="1" indent="-346075">
              <a:buClr>
                <a:srgbClr val="97233F"/>
              </a:buClr>
              <a:buFont typeface="Arial" pitchFamily="34" charset="0"/>
              <a:buChar char="■"/>
              <a:defRPr/>
            </a:pPr>
            <a:r>
              <a:rPr lang="en-US" sz="2100" dirty="0" smtClean="0">
                <a:solidFill>
                  <a:srgbClr val="000000"/>
                </a:solidFill>
              </a:rPr>
              <a:t>Audrey Williams    </a:t>
            </a:r>
          </a:p>
          <a:p>
            <a:pPr marL="0" lvl="1" indent="0">
              <a:buClr>
                <a:srgbClr val="97233F"/>
              </a:buClr>
              <a:buFont typeface="Calibri" pitchFamily="34" charset="0"/>
              <a:buNone/>
              <a:defRPr/>
            </a:pPr>
            <a:r>
              <a:rPr lang="en-US" sz="2100" dirty="0">
                <a:solidFill>
                  <a:srgbClr val="000000"/>
                </a:solidFill>
              </a:rPr>
              <a:t> </a:t>
            </a:r>
            <a:r>
              <a:rPr lang="en-US" sz="2100" dirty="0" smtClean="0">
                <a:solidFill>
                  <a:srgbClr val="000000"/>
                </a:solidFill>
              </a:rPr>
              <a:t>     (CDC/ONDIEH)</a:t>
            </a:r>
          </a:p>
          <a:p>
            <a:pPr marL="0" lvl="1" indent="-346075">
              <a:buClr>
                <a:srgbClr val="97233F"/>
              </a:buClr>
              <a:buFont typeface="Arial" pitchFamily="34" charset="0"/>
              <a:buChar char="■"/>
              <a:defRPr/>
            </a:pPr>
            <a:r>
              <a:rPr lang="en-US" sz="2100" dirty="0" err="1">
                <a:solidFill>
                  <a:srgbClr val="000000"/>
                </a:solidFill>
              </a:rPr>
              <a:t>Chandak</a:t>
            </a:r>
            <a:r>
              <a:rPr lang="en-US" sz="2100" dirty="0">
                <a:solidFill>
                  <a:srgbClr val="000000"/>
                </a:solidFill>
              </a:rPr>
              <a:t> Ghosh (HRSA)</a:t>
            </a:r>
          </a:p>
          <a:p>
            <a:pPr marL="0" lvl="1" indent="-346075">
              <a:buClr>
                <a:srgbClr val="97233F"/>
              </a:buClr>
              <a:buFont typeface="Arial" pitchFamily="34" charset="0"/>
              <a:buChar char="■"/>
              <a:defRPr/>
            </a:pPr>
            <a:r>
              <a:rPr lang="en-US" sz="2100" dirty="0" smtClean="0">
                <a:solidFill>
                  <a:srgbClr val="000000"/>
                </a:solidFill>
              </a:rPr>
              <a:t>Cynthia </a:t>
            </a:r>
            <a:r>
              <a:rPr lang="en-US" sz="2100" dirty="0">
                <a:solidFill>
                  <a:srgbClr val="000000"/>
                </a:solidFill>
              </a:rPr>
              <a:t>Baur (CDC/OD)</a:t>
            </a:r>
          </a:p>
          <a:p>
            <a:pPr marL="0" lvl="1" indent="-346075">
              <a:buClr>
                <a:srgbClr val="97233F"/>
              </a:buClr>
              <a:buFont typeface="Arial" pitchFamily="34" charset="0"/>
              <a:buChar char="■"/>
              <a:defRPr/>
            </a:pPr>
            <a:r>
              <a:rPr lang="en-US" sz="2100" dirty="0">
                <a:solidFill>
                  <a:srgbClr val="000000"/>
                </a:solidFill>
              </a:rPr>
              <a:t>Linda Harris (HHS/ODPHP) </a:t>
            </a:r>
          </a:p>
          <a:p>
            <a:pPr marL="0" lvl="1" indent="-346075">
              <a:buClr>
                <a:srgbClr val="97233F"/>
              </a:buClr>
              <a:buFont typeface="Arial" pitchFamily="34" charset="0"/>
              <a:buChar char="■"/>
              <a:defRPr/>
            </a:pPr>
            <a:r>
              <a:rPr lang="en-US" sz="2100" dirty="0" smtClean="0">
                <a:solidFill>
                  <a:srgbClr val="000000"/>
                </a:solidFill>
              </a:rPr>
              <a:t>Victor Lazzaro (HHS/ONC)</a:t>
            </a:r>
          </a:p>
          <a:p>
            <a:pPr marL="0" lvl="1" indent="-346075">
              <a:buClr>
                <a:srgbClr val="97233F"/>
              </a:buClr>
              <a:buFont typeface="Arial" pitchFamily="34" charset="0"/>
              <a:buChar char="■"/>
              <a:defRPr/>
            </a:pPr>
            <a:r>
              <a:rPr lang="en-US" sz="2100" dirty="0" smtClean="0">
                <a:solidFill>
                  <a:srgbClr val="000000"/>
                </a:solidFill>
              </a:rPr>
              <a:t>Lana Moriarty (HHS/ONC)</a:t>
            </a:r>
          </a:p>
          <a:p>
            <a:pPr marL="0" lvl="1" indent="-346075">
              <a:buClr>
                <a:srgbClr val="97233F"/>
              </a:buClr>
              <a:buFont typeface="Arial" pitchFamily="34" charset="0"/>
              <a:buChar char="■"/>
              <a:defRPr/>
            </a:pPr>
            <a:r>
              <a:rPr lang="en-US" sz="2100" dirty="0" smtClean="0">
                <a:solidFill>
                  <a:srgbClr val="000000"/>
                </a:solidFill>
              </a:rPr>
              <a:t>Stan </a:t>
            </a:r>
            <a:r>
              <a:rPr lang="en-US" sz="2100" dirty="0">
                <a:solidFill>
                  <a:srgbClr val="000000"/>
                </a:solidFill>
              </a:rPr>
              <a:t>Lehman (CDC/OD</a:t>
            </a:r>
            <a:r>
              <a:rPr lang="en-US" sz="2100" dirty="0" smtClean="0">
                <a:solidFill>
                  <a:srgbClr val="000000"/>
                </a:solidFill>
              </a:rPr>
              <a:t>)</a:t>
            </a:r>
            <a:endParaRPr lang="en-US" sz="2100" dirty="0">
              <a:solidFill>
                <a:srgbClr val="000000"/>
              </a:solidFill>
            </a:endParaRPr>
          </a:p>
          <a:p>
            <a:pPr marL="0" lvl="1" indent="-346075">
              <a:buClr>
                <a:srgbClr val="97233F"/>
              </a:buClr>
              <a:buFont typeface="Arial" pitchFamily="34" charset="0"/>
              <a:buChar char="■"/>
              <a:defRPr/>
            </a:pPr>
            <a:r>
              <a:rPr lang="en-US" sz="2100" dirty="0" smtClean="0">
                <a:solidFill>
                  <a:srgbClr val="000000"/>
                </a:solidFill>
              </a:rPr>
              <a:t>Jennifer </a:t>
            </a:r>
            <a:r>
              <a:rPr lang="en-US" sz="2100" dirty="0" err="1" smtClean="0">
                <a:solidFill>
                  <a:srgbClr val="000000"/>
                </a:solidFill>
              </a:rPr>
              <a:t>Villani</a:t>
            </a:r>
            <a:r>
              <a:rPr lang="en-US" sz="2100" dirty="0" smtClean="0">
                <a:solidFill>
                  <a:srgbClr val="000000"/>
                </a:solidFill>
              </a:rPr>
              <a:t> (NIH/OD) </a:t>
            </a:r>
            <a:endParaRPr lang="en-US" sz="2100" dirty="0">
              <a:solidFill>
                <a:srgbClr val="000000"/>
              </a:solidFill>
            </a:endParaRPr>
          </a:p>
          <a:p>
            <a:pPr marL="0" lvl="1" indent="-346075">
              <a:buClr>
                <a:srgbClr val="97233F"/>
              </a:buClr>
              <a:buFont typeface="Arial" pitchFamily="34" charset="0"/>
              <a:buChar char="■"/>
              <a:defRPr/>
            </a:pPr>
            <a:r>
              <a:rPr lang="en-US" sz="2100" dirty="0">
                <a:solidFill>
                  <a:srgbClr val="000000"/>
                </a:solidFill>
              </a:rPr>
              <a:t>Lenee Simon (HHS/OASH</a:t>
            </a:r>
            <a:r>
              <a:rPr lang="en-US" sz="2100" dirty="0" smtClean="0">
                <a:solidFill>
                  <a:srgbClr val="000000"/>
                </a:solidFill>
              </a:rPr>
              <a:t>)</a:t>
            </a:r>
            <a:endParaRPr lang="en-US" sz="2100" dirty="0">
              <a:solidFill>
                <a:srgbClr val="000000"/>
              </a:solidFill>
            </a:endParaRPr>
          </a:p>
          <a:p>
            <a:pPr marL="0" lvl="1" indent="-346075">
              <a:buClr>
                <a:srgbClr val="97233F"/>
              </a:buClr>
              <a:buFont typeface="Arial" pitchFamily="34" charset="0"/>
              <a:buChar char="■"/>
              <a:defRPr/>
            </a:pPr>
            <a:r>
              <a:rPr lang="en-US" sz="2100" dirty="0" smtClean="0">
                <a:solidFill>
                  <a:srgbClr val="000000"/>
                </a:solidFill>
              </a:rPr>
              <a:t>Suzie </a:t>
            </a:r>
            <a:r>
              <a:rPr lang="en-US" sz="2100" dirty="0">
                <a:solidFill>
                  <a:srgbClr val="000000"/>
                </a:solidFill>
              </a:rPr>
              <a:t>BurkeBebee</a:t>
            </a:r>
            <a:r>
              <a:rPr lang="en-US" sz="2100" dirty="0" smtClean="0">
                <a:solidFill>
                  <a:srgbClr val="000000"/>
                </a:solidFill>
              </a:rPr>
              <a:t> (HHS/ASPE)</a:t>
            </a:r>
          </a:p>
          <a:p>
            <a:pPr marL="0" lvl="1" indent="-346075">
              <a:buClr>
                <a:srgbClr val="97233F"/>
              </a:buClr>
              <a:buFont typeface="Arial" pitchFamily="34" charset="0"/>
              <a:buChar char="■"/>
              <a:defRPr/>
            </a:pPr>
            <a:r>
              <a:rPr lang="en-US" sz="2100" dirty="0" smtClean="0">
                <a:solidFill>
                  <a:srgbClr val="000000"/>
                </a:solidFill>
              </a:rPr>
              <a:t>Barbara </a:t>
            </a:r>
            <a:r>
              <a:rPr lang="en-US" sz="2100" dirty="0" err="1" smtClean="0">
                <a:solidFill>
                  <a:srgbClr val="000000"/>
                </a:solidFill>
              </a:rPr>
              <a:t>Disckind</a:t>
            </a:r>
            <a:r>
              <a:rPr lang="en-US" sz="2100" dirty="0" smtClean="0">
                <a:solidFill>
                  <a:srgbClr val="000000"/>
                </a:solidFill>
              </a:rPr>
              <a:t> (HHS/OWH) </a:t>
            </a:r>
          </a:p>
          <a:p>
            <a:pPr marL="0" lvl="1" indent="-346075">
              <a:buClr>
                <a:srgbClr val="97233F"/>
              </a:buClr>
              <a:buFont typeface="Arial" pitchFamily="34" charset="0"/>
              <a:buChar char="■"/>
              <a:defRPr/>
            </a:pPr>
            <a:r>
              <a:rPr lang="en-US" sz="2100" dirty="0" smtClean="0">
                <a:solidFill>
                  <a:srgbClr val="000000"/>
                </a:solidFill>
              </a:rPr>
              <a:t>Irma Arispe (CDC/NCHS) </a:t>
            </a:r>
          </a:p>
          <a:p>
            <a:pPr marL="0" lvl="1" indent="-346075">
              <a:buClr>
                <a:srgbClr val="97233F"/>
              </a:buClr>
              <a:buFont typeface="Arial" pitchFamily="34" charset="0"/>
              <a:buChar char="■"/>
              <a:defRPr/>
            </a:pPr>
            <a:r>
              <a:rPr lang="en-US" sz="2100" dirty="0" smtClean="0">
                <a:solidFill>
                  <a:srgbClr val="000000"/>
                </a:solidFill>
              </a:rPr>
              <a:t>David </a:t>
            </a:r>
            <a:r>
              <a:rPr lang="en-US" sz="2100" dirty="0">
                <a:solidFill>
                  <a:srgbClr val="000000"/>
                </a:solidFill>
              </a:rPr>
              <a:t>Huang (CDC/NCHS</a:t>
            </a:r>
            <a:r>
              <a:rPr lang="en-US" sz="2100" dirty="0" smtClean="0">
                <a:solidFill>
                  <a:srgbClr val="000000"/>
                </a:solidFill>
              </a:rPr>
              <a:t>)</a:t>
            </a:r>
            <a:endParaRPr lang="en-US" sz="2100" dirty="0">
              <a:solidFill>
                <a:srgbClr val="000000"/>
              </a:solidFill>
            </a:endParaRPr>
          </a:p>
          <a:p>
            <a:pPr marL="0" lvl="1" indent="-346075">
              <a:buClr>
                <a:srgbClr val="97233F"/>
              </a:buClr>
              <a:buFont typeface="Arial" pitchFamily="34" charset="0"/>
              <a:buChar char="■"/>
              <a:defRPr/>
            </a:pPr>
            <a:r>
              <a:rPr lang="en-US" sz="2100" dirty="0">
                <a:solidFill>
                  <a:srgbClr val="000000"/>
                </a:solidFill>
              </a:rPr>
              <a:t>Leda Gurley (CDC/NCHS</a:t>
            </a:r>
            <a:r>
              <a:rPr lang="en-US" sz="2100" dirty="0" smtClean="0">
                <a:solidFill>
                  <a:srgbClr val="000000"/>
                </a:solidFill>
              </a:rPr>
              <a:t>)</a:t>
            </a:r>
          </a:p>
          <a:p>
            <a:pPr marL="0" lvl="1" indent="-346075">
              <a:buClr>
                <a:srgbClr val="97233F"/>
              </a:buClr>
              <a:buFont typeface="Arial" pitchFamily="34" charset="0"/>
              <a:buChar char="■"/>
              <a:defRPr/>
            </a:pPr>
            <a:r>
              <a:rPr lang="en-US" sz="2100" dirty="0" smtClean="0">
                <a:solidFill>
                  <a:srgbClr val="000000"/>
                </a:solidFill>
              </a:rPr>
              <a:t>Asel Ryskulova (</a:t>
            </a:r>
            <a:r>
              <a:rPr lang="en-US" sz="2100" dirty="0">
                <a:solidFill>
                  <a:srgbClr val="000000"/>
                </a:solidFill>
              </a:rPr>
              <a:t>CDC/NCHS)</a:t>
            </a:r>
          </a:p>
          <a:p>
            <a:pPr marL="0" lvl="1" indent="-346075">
              <a:buClr>
                <a:srgbClr val="97233F"/>
              </a:buClr>
              <a:buFont typeface="Arial" pitchFamily="34" charset="0"/>
              <a:buChar char="■"/>
              <a:defRPr/>
            </a:pPr>
            <a:r>
              <a:rPr lang="en-US" sz="2100" dirty="0" err="1" smtClean="0">
                <a:solidFill>
                  <a:srgbClr val="000000"/>
                </a:solidFill>
              </a:rPr>
              <a:t>LaJeana</a:t>
            </a:r>
            <a:r>
              <a:rPr lang="en-US" sz="2100" dirty="0" smtClean="0">
                <a:solidFill>
                  <a:srgbClr val="000000"/>
                </a:solidFill>
              </a:rPr>
              <a:t> Hawkins (CDC/NCHS</a:t>
            </a:r>
            <a:r>
              <a:rPr lang="en-US" sz="2100" dirty="0">
                <a:solidFill>
                  <a:srgbClr val="000000"/>
                </a:solidFill>
              </a:rPr>
              <a:t>)</a:t>
            </a:r>
          </a:p>
          <a:p>
            <a:pPr marL="0" lvl="1" indent="-346075">
              <a:buClr>
                <a:srgbClr val="97233F"/>
              </a:buClr>
              <a:buFont typeface="Arial" pitchFamily="34" charset="0"/>
              <a:buChar char="■"/>
              <a:defRPr/>
            </a:pPr>
            <a:r>
              <a:rPr lang="en-US" sz="2100" dirty="0" smtClean="0">
                <a:solidFill>
                  <a:srgbClr val="000000"/>
                </a:solidFill>
              </a:rPr>
              <a:t>Robin </a:t>
            </a:r>
            <a:r>
              <a:rPr lang="en-US" sz="2100" dirty="0" err="1" smtClean="0">
                <a:solidFill>
                  <a:srgbClr val="000000"/>
                </a:solidFill>
              </a:rPr>
              <a:t>Pendley</a:t>
            </a:r>
            <a:r>
              <a:rPr lang="en-US" sz="2100" dirty="0" smtClean="0">
                <a:solidFill>
                  <a:srgbClr val="000000"/>
                </a:solidFill>
              </a:rPr>
              <a:t> (</a:t>
            </a:r>
            <a:r>
              <a:rPr lang="en-US" sz="2100" dirty="0">
                <a:solidFill>
                  <a:srgbClr val="000000"/>
                </a:solidFill>
              </a:rPr>
              <a:t>CDC/NCHS)</a:t>
            </a:r>
          </a:p>
          <a:p>
            <a:pPr marL="0" lvl="1" indent="-346075">
              <a:buClr>
                <a:srgbClr val="97233F"/>
              </a:buClr>
              <a:buFont typeface="Arial" pitchFamily="34" charset="0"/>
              <a:buChar char="■"/>
              <a:defRPr/>
            </a:pPr>
            <a:r>
              <a:rPr lang="en-US" sz="2100" dirty="0" smtClean="0">
                <a:solidFill>
                  <a:srgbClr val="000000"/>
                </a:solidFill>
              </a:rPr>
              <a:t>Robin Cohen </a:t>
            </a:r>
            <a:r>
              <a:rPr lang="en-US" sz="2100" dirty="0">
                <a:solidFill>
                  <a:srgbClr val="000000"/>
                </a:solidFill>
              </a:rPr>
              <a:t>(CDC/NCHS)</a:t>
            </a:r>
          </a:p>
          <a:p>
            <a:pPr marL="0" lvl="1" indent="-346075">
              <a:buClr>
                <a:srgbClr val="97233F"/>
              </a:buClr>
              <a:buFont typeface="Arial" pitchFamily="34" charset="0"/>
              <a:buChar char="■"/>
              <a:defRPr/>
            </a:pPr>
            <a:r>
              <a:rPr lang="en-US" sz="2100" dirty="0" err="1" smtClean="0">
                <a:solidFill>
                  <a:srgbClr val="000000"/>
                </a:solidFill>
              </a:rPr>
              <a:t>Ninee</a:t>
            </a:r>
            <a:r>
              <a:rPr lang="en-US" sz="2100" dirty="0">
                <a:solidFill>
                  <a:srgbClr val="000000"/>
                </a:solidFill>
              </a:rPr>
              <a:t> Yang (</a:t>
            </a:r>
            <a:r>
              <a:rPr lang="en-US" sz="2100" dirty="0" smtClean="0">
                <a:solidFill>
                  <a:srgbClr val="000000"/>
                </a:solidFill>
              </a:rPr>
              <a:t>CDC/NCHS</a:t>
            </a:r>
            <a:r>
              <a:rPr lang="en-US" sz="2100" dirty="0">
                <a:solidFill>
                  <a:srgbClr val="000000"/>
                </a:solidFill>
              </a:rPr>
              <a:t>)</a:t>
            </a:r>
          </a:p>
          <a:p>
            <a:pPr marL="0" lvl="1" indent="-346075">
              <a:buClr>
                <a:srgbClr val="97233F"/>
              </a:buClr>
              <a:buFont typeface="Arial" pitchFamily="34" charset="0"/>
              <a:buChar char="■"/>
              <a:defRPr/>
            </a:pPr>
            <a:r>
              <a:rPr lang="en-US" sz="2100" dirty="0" smtClean="0">
                <a:solidFill>
                  <a:srgbClr val="000000"/>
                </a:solidFill>
              </a:rPr>
              <a:t>Eric </a:t>
            </a:r>
            <a:r>
              <a:rPr lang="en-US" sz="2100" dirty="0" err="1" smtClean="0">
                <a:solidFill>
                  <a:srgbClr val="000000"/>
                </a:solidFill>
              </a:rPr>
              <a:t>Jamoom</a:t>
            </a:r>
            <a:r>
              <a:rPr lang="en-US" sz="2100" dirty="0">
                <a:solidFill>
                  <a:srgbClr val="000000"/>
                </a:solidFill>
              </a:rPr>
              <a:t> (CDC/NCHS)</a:t>
            </a:r>
          </a:p>
          <a:p>
            <a:pPr marL="0" lvl="1" indent="-346075">
              <a:buClr>
                <a:srgbClr val="97233F"/>
              </a:buClr>
              <a:buFont typeface="Arial" pitchFamily="34" charset="0"/>
              <a:buChar char="■"/>
              <a:defRPr/>
            </a:pPr>
            <a:r>
              <a:rPr lang="en-US" sz="2100" dirty="0" smtClean="0">
                <a:solidFill>
                  <a:srgbClr val="000000"/>
                </a:solidFill>
              </a:rPr>
              <a:t>Carter </a:t>
            </a:r>
            <a:r>
              <a:rPr lang="en-US" sz="2100" dirty="0">
                <a:solidFill>
                  <a:srgbClr val="000000"/>
                </a:solidFill>
              </a:rPr>
              <a:t>Blakey (HHS/ODPHP</a:t>
            </a:r>
            <a:r>
              <a:rPr lang="en-US" sz="2100" dirty="0" smtClean="0">
                <a:solidFill>
                  <a:srgbClr val="000000"/>
                </a:solidFill>
              </a:rPr>
              <a:t>)</a:t>
            </a:r>
            <a:endParaRPr lang="en-US" sz="2100" dirty="0">
              <a:solidFill>
                <a:srgbClr val="000000"/>
              </a:solidFill>
            </a:endParaRPr>
          </a:p>
          <a:p>
            <a:pPr marL="0" lvl="1" indent="-346075">
              <a:buClr>
                <a:srgbClr val="97233F"/>
              </a:buClr>
              <a:buFont typeface="Arial" pitchFamily="34" charset="0"/>
              <a:buChar char="■"/>
              <a:defRPr/>
            </a:pPr>
            <a:r>
              <a:rPr lang="en-US" sz="2100" dirty="0" smtClean="0">
                <a:solidFill>
                  <a:srgbClr val="000000"/>
                </a:solidFill>
              </a:rPr>
              <a:t>Theresa </a:t>
            </a:r>
            <a:r>
              <a:rPr lang="en-US" sz="2100" dirty="0">
                <a:solidFill>
                  <a:srgbClr val="000000"/>
                </a:solidFill>
              </a:rPr>
              <a:t>Devine (HHS/ODPHP</a:t>
            </a:r>
            <a:r>
              <a:rPr lang="en-US" sz="2100" dirty="0" smtClean="0">
                <a:solidFill>
                  <a:srgbClr val="000000"/>
                </a:solidFill>
              </a:rPr>
              <a:t>)</a:t>
            </a:r>
            <a:endParaRPr lang="en-US" sz="2100" dirty="0">
              <a:solidFill>
                <a:srgbClr val="000000"/>
              </a:solidFill>
            </a:endParaRPr>
          </a:p>
          <a:p>
            <a:pPr marL="0" lvl="1" indent="-346075">
              <a:buClr>
                <a:srgbClr val="97233F"/>
              </a:buClr>
              <a:buFont typeface="Arial" pitchFamily="34" charset="0"/>
              <a:buChar char="■"/>
              <a:defRPr/>
            </a:pPr>
            <a:r>
              <a:rPr lang="en-US" sz="2100" dirty="0" err="1" smtClean="0">
                <a:solidFill>
                  <a:srgbClr val="000000"/>
                </a:solidFill>
              </a:rPr>
              <a:t>Caitie</a:t>
            </a:r>
            <a:r>
              <a:rPr lang="en-US" sz="2100" dirty="0" smtClean="0">
                <a:solidFill>
                  <a:srgbClr val="000000"/>
                </a:solidFill>
              </a:rPr>
              <a:t> Blood (HHS/ODPHP) </a:t>
            </a:r>
          </a:p>
          <a:p>
            <a:pPr marL="0" lvl="1" indent="-346075">
              <a:buClr>
                <a:srgbClr val="97233F"/>
              </a:buClr>
              <a:buFont typeface="Arial" pitchFamily="34" charset="0"/>
              <a:buChar char="■"/>
              <a:defRPr/>
            </a:pPr>
            <a:r>
              <a:rPr lang="en-US" sz="2100" dirty="0" smtClean="0">
                <a:solidFill>
                  <a:srgbClr val="000000"/>
                </a:solidFill>
              </a:rPr>
              <a:t>Yen Lin (</a:t>
            </a:r>
            <a:r>
              <a:rPr lang="en-US" sz="2100" dirty="0">
                <a:solidFill>
                  <a:srgbClr val="000000"/>
                </a:solidFill>
              </a:rPr>
              <a:t>HHS/ODPHP</a:t>
            </a:r>
            <a:r>
              <a:rPr lang="en-US" sz="2100" dirty="0" smtClean="0">
                <a:solidFill>
                  <a:srgbClr val="000000"/>
                </a:solidFill>
              </a:rPr>
              <a:t>)</a:t>
            </a:r>
          </a:p>
        </p:txBody>
      </p:sp>
    </p:spTree>
    <p:extLst>
      <p:ext uri="{BB962C8B-B14F-4D97-AF65-F5344CB8AC3E}">
        <p14:creationId xmlns:p14="http://schemas.microsoft.com/office/powerpoint/2010/main" val="136957283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524000" y="152400"/>
            <a:ext cx="7546975" cy="1066800"/>
          </a:xfrm>
        </p:spPr>
        <p:txBody>
          <a:bodyPr/>
          <a:lstStyle/>
          <a:p>
            <a:pPr eaLnBrk="1" hangingPunct="1"/>
            <a:r>
              <a:rPr lang="en-US" sz="4000" b="1" dirty="0" smtClean="0">
                <a:latin typeface="Tahoma" panose="020B0604030504040204" pitchFamily="34" charset="0"/>
                <a:ea typeface="Tahoma" panose="020B0604030504040204" pitchFamily="34" charset="0"/>
                <a:cs typeface="Tahoma" panose="020B0604030504040204" pitchFamily="34" charset="0"/>
              </a:rPr>
              <a:t>Stay Connected</a:t>
            </a:r>
          </a:p>
        </p:txBody>
      </p:sp>
      <p:sp>
        <p:nvSpPr>
          <p:cNvPr id="34819" name="Content Placeholder 2"/>
          <p:cNvSpPr>
            <a:spLocks noGrp="1"/>
          </p:cNvSpPr>
          <p:nvPr>
            <p:ph type="body" idx="1"/>
          </p:nvPr>
        </p:nvSpPr>
        <p:spPr>
          <a:xfrm>
            <a:off x="1524000" y="1444625"/>
            <a:ext cx="7467600" cy="4879975"/>
          </a:xfrm>
        </p:spPr>
        <p:txBody>
          <a:bodyPr/>
          <a:lstStyle/>
          <a:p>
            <a:pPr marL="0" indent="0" algn="ctr" eaLnBrk="1" hangingPunct="1">
              <a:spcBef>
                <a:spcPts val="0"/>
              </a:spcBef>
              <a:buFont typeface="Arial" charset="0"/>
              <a:buNone/>
              <a:defRPr/>
            </a:pPr>
            <a:endParaRPr lang="en-US" b="1" cap="small" dirty="0" smtClean="0">
              <a:ea typeface="ＭＳ Ｐゴシック"/>
              <a:cs typeface="Arial" charset="0"/>
            </a:endParaRPr>
          </a:p>
          <a:p>
            <a:pPr marL="0" indent="0" algn="ctr" eaLnBrk="1" hangingPunct="1">
              <a:spcBef>
                <a:spcPts val="0"/>
              </a:spcBef>
              <a:buFont typeface="Arial" charset="0"/>
              <a:buNone/>
              <a:defRPr/>
            </a:pPr>
            <a:endParaRPr lang="en-US" b="1" cap="small" dirty="0" smtClean="0">
              <a:ea typeface="ＭＳ Ｐゴシック"/>
              <a:cs typeface="Arial" charset="0"/>
            </a:endParaRP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Web</a:t>
            </a:r>
            <a:r>
              <a:rPr lang="en-US" dirty="0" smtClean="0">
                <a:ea typeface="ＭＳ Ｐゴシック"/>
              </a:rPr>
              <a:t>	      healthypeople.gov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Email</a:t>
            </a:r>
            <a:r>
              <a:rPr lang="en-US" dirty="0" smtClean="0">
                <a:ea typeface="ＭＳ Ｐゴシック"/>
              </a:rPr>
              <a:t>	      healthypeople@hhs.gov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Twitter      </a:t>
            </a:r>
            <a:r>
              <a:rPr lang="en-US" dirty="0" smtClean="0">
                <a:ea typeface="ＭＳ Ｐゴシック"/>
              </a:rPr>
              <a:t>@gohealthypeople</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LinkedIn</a:t>
            </a:r>
            <a:r>
              <a:rPr lang="en-US" dirty="0" smtClean="0">
                <a:ea typeface="ＭＳ Ｐゴシック"/>
              </a:rPr>
              <a:t>     Healthy People 2020</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YouTube</a:t>
            </a:r>
            <a:r>
              <a:rPr lang="en-US" dirty="0" smtClean="0">
                <a:ea typeface="ＭＳ Ｐゴシック"/>
              </a:rPr>
              <a:t>    ODPHP (search “healthy people”)</a:t>
            </a:r>
          </a:p>
        </p:txBody>
      </p:sp>
      <p:sp>
        <p:nvSpPr>
          <p:cNvPr id="18" name="Content Placeholder 2"/>
          <p:cNvSpPr txBox="1">
            <a:spLocks/>
          </p:cNvSpPr>
          <p:nvPr/>
        </p:nvSpPr>
        <p:spPr bwMode="auto">
          <a:xfrm>
            <a:off x="1371600" y="1752600"/>
            <a:ext cx="7772400" cy="838200"/>
          </a:xfrm>
          <a:prstGeom prst="rect">
            <a:avLst/>
          </a:prstGeom>
          <a:noFill/>
          <a:ln w="9525">
            <a:noFill/>
            <a:miter lim="800000"/>
            <a:headEnd/>
            <a:tailEnd/>
          </a:ln>
        </p:spPr>
        <p:txBody>
          <a:bodyPr/>
          <a:lstStyle/>
          <a:p>
            <a:pPr algn="ctr">
              <a:buClr>
                <a:srgbClr val="97233F"/>
              </a:buClr>
              <a:buFont typeface="Arial" charset="0"/>
              <a:buNone/>
              <a:defRPr/>
            </a:pPr>
            <a:r>
              <a:rPr lang="en-US" sz="2800" b="1" kern="0" cap="small" dirty="0">
                <a:solidFill>
                  <a:srgbClr val="000000"/>
                </a:solidFill>
                <a:latin typeface="Calibri" pitchFamily="34" charset="0"/>
                <a:ea typeface="ＭＳ Ｐゴシック" pitchFamily="84" charset="-128"/>
                <a:cs typeface="Arial" charset="0"/>
              </a:rPr>
              <a:t>Join the Healthy People Listserv &amp; Consortium</a:t>
            </a:r>
            <a:endParaRPr lang="en-US" sz="2800" kern="0" dirty="0">
              <a:solidFill>
                <a:srgbClr val="000000"/>
              </a:solidFill>
              <a:latin typeface="Calibri" pitchFamily="34" charset="0"/>
              <a:ea typeface="ＭＳ Ｐゴシック" pitchFamily="84" charset="-128"/>
              <a:cs typeface="Arial" pitchFamily="34" charset="0"/>
            </a:endParaRPr>
          </a:p>
        </p:txBody>
      </p:sp>
      <p:pic>
        <p:nvPicPr>
          <p:cNvPr id="15371"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43840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20040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Twitter logo"/>
          <p:cNvPicPr>
            <a:picLocks noChangeAspect="1" noChangeArrowheads="1"/>
          </p:cNvPicPr>
          <p:nvPr/>
        </p:nvPicPr>
        <p:blipFill>
          <a:blip r:embed="rId5" cstate="print"/>
          <a:srcRect/>
          <a:stretch>
            <a:fillRect/>
          </a:stretch>
        </p:blipFill>
        <p:spPr bwMode="auto">
          <a:xfrm>
            <a:off x="2590800" y="3962400"/>
            <a:ext cx="671513" cy="654404"/>
          </a:xfrm>
          <a:prstGeom prst="rect">
            <a:avLst/>
          </a:prstGeom>
          <a:noFill/>
          <a:ln w="9525">
            <a:noFill/>
            <a:miter lim="800000"/>
            <a:headEnd/>
            <a:tailEnd/>
          </a:ln>
        </p:spPr>
      </p:pic>
      <p:pic>
        <p:nvPicPr>
          <p:cNvPr id="2050" name="Picture 2" descr="LinkedIn logo and YouTube logo"/>
          <p:cNvPicPr>
            <a:picLocks noChangeAspect="1" noChangeArrowheads="1"/>
          </p:cNvPicPr>
          <p:nvPr/>
        </p:nvPicPr>
        <p:blipFill>
          <a:blip r:embed="rId6" cstate="print"/>
          <a:srcRect/>
          <a:stretch>
            <a:fillRect/>
          </a:stretch>
        </p:blipFill>
        <p:spPr bwMode="auto">
          <a:xfrm>
            <a:off x="2514600" y="4705349"/>
            <a:ext cx="762000" cy="1582615"/>
          </a:xfrm>
          <a:prstGeom prst="rect">
            <a:avLst/>
          </a:prstGeom>
          <a:noFill/>
          <a:ln w="9525">
            <a:noFill/>
            <a:miter lim="800000"/>
            <a:headEnd/>
            <a:tailEnd/>
          </a:ln>
        </p:spPr>
      </p:pic>
      <p:sp>
        <p:nvSpPr>
          <p:cNvPr id="9" name="Slide Number Placeholder 4"/>
          <p:cNvSpPr txBox="1">
            <a:spLocks/>
          </p:cNvSpPr>
          <p:nvPr/>
        </p:nvSpPr>
        <p:spPr>
          <a:xfrm>
            <a:off x="8652387" y="6440487"/>
            <a:ext cx="457200" cy="38417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114</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921964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1600200"/>
          </a:xfrm>
        </p:spPr>
        <p:txBody>
          <a:bodyPr>
            <a:noAutofit/>
          </a:bodyPr>
          <a:lstStyle/>
          <a:p>
            <a:r>
              <a:rPr lang="en-US" sz="2800" dirty="0">
                <a:latin typeface="+mn-lt"/>
              </a:rPr>
              <a:t>Charles Rothwell, MBA, MS</a:t>
            </a:r>
            <a:br>
              <a:rPr lang="en-US" sz="2800" dirty="0">
                <a:latin typeface="+mn-lt"/>
              </a:rPr>
            </a:br>
            <a:r>
              <a:rPr lang="en-US" sz="2800" dirty="0">
                <a:latin typeface="+mn-lt"/>
              </a:rPr>
              <a:t>Director, National Center for Health Statistics</a:t>
            </a:r>
            <a:br>
              <a:rPr lang="en-US" sz="2800" dirty="0">
                <a:latin typeface="+mn-lt"/>
              </a:rPr>
            </a:br>
            <a:r>
              <a:rPr lang="en-US" sz="2800" dirty="0">
                <a:latin typeface="+mn-lt"/>
              </a:rPr>
              <a:t>Centers for Disease Control and Prevention</a:t>
            </a:r>
            <a:endParaRPr lang="en-US" sz="2800"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23576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12568" y="1676400"/>
            <a:ext cx="7350432" cy="4876800"/>
          </a:xfrm>
        </p:spPr>
        <p:txBody>
          <a:bodyPr/>
          <a:lstStyle/>
          <a:p>
            <a:pPr>
              <a:spcAft>
                <a:spcPts val="1800"/>
              </a:spcAft>
            </a:pPr>
            <a:r>
              <a:rPr lang="en-US" sz="2800" dirty="0">
                <a:latin typeface="+mn-lt"/>
                <a:ea typeface="Tahoma" panose="020B0604030504040204" pitchFamily="34" charset="0"/>
                <a:cs typeface="Tahoma" panose="020B0604030504040204" pitchFamily="34" charset="0"/>
              </a:rPr>
              <a:t>Tracking the Nation’s Progress </a:t>
            </a:r>
          </a:p>
          <a:p>
            <a:pPr>
              <a:spcAft>
                <a:spcPts val="1800"/>
              </a:spcAft>
            </a:pPr>
            <a:r>
              <a:rPr lang="en-US" sz="2800" dirty="0" smtClean="0">
                <a:latin typeface="+mn-lt"/>
                <a:ea typeface="Tahoma" panose="020B0604030504040204" pitchFamily="34" charset="0"/>
                <a:cs typeface="Tahoma" panose="020B0604030504040204" pitchFamily="34" charset="0"/>
              </a:rPr>
              <a:t>Educational and Community-Based Programs</a:t>
            </a:r>
          </a:p>
          <a:p>
            <a:pPr>
              <a:spcAft>
                <a:spcPts val="1800"/>
              </a:spcAft>
            </a:pPr>
            <a:r>
              <a:rPr lang="en-US" sz="2800" dirty="0">
                <a:latin typeface="+mn-lt"/>
                <a:ea typeface="Tahoma" panose="020B0604030504040204" pitchFamily="34" charset="0"/>
                <a:cs typeface="Tahoma" panose="020B0604030504040204" pitchFamily="34" charset="0"/>
              </a:rPr>
              <a:t>Health Communication and Health Information Technology </a:t>
            </a:r>
            <a:r>
              <a:rPr lang="en-US" sz="2800" dirty="0" smtClean="0">
                <a:latin typeface="+mn-lt"/>
                <a:ea typeface="Tahoma" panose="020B0604030504040204" pitchFamily="34" charset="0"/>
                <a:cs typeface="Tahoma" panose="020B0604030504040204" pitchFamily="34" charset="0"/>
              </a:rPr>
              <a:t>(IT)</a:t>
            </a:r>
          </a:p>
          <a:p>
            <a:pPr>
              <a:spcAft>
                <a:spcPts val="1800"/>
              </a:spcAft>
            </a:pPr>
            <a:endParaRPr lang="en-US" sz="2800" dirty="0" smtClean="0">
              <a:latin typeface="+mn-lt"/>
              <a:ea typeface="Tahoma" panose="020B0604030504040204" pitchFamily="34" charset="0"/>
              <a:cs typeface="Tahoma" panose="020B0604030504040204" pitchFamily="34" charset="0"/>
            </a:endParaRPr>
          </a:p>
          <a:p>
            <a:pPr marL="0" indent="0">
              <a:spcAft>
                <a:spcPts val="1800"/>
              </a:spcAft>
              <a:buNone/>
            </a:pPr>
            <a:endParaRPr lang="en-US" sz="2800" dirty="0" smtClean="0">
              <a:latin typeface="+mn-lt"/>
            </a:endParaRPr>
          </a:p>
          <a:p>
            <a:pPr lvl="1">
              <a:spcBef>
                <a:spcPts val="1200"/>
              </a:spcBef>
              <a:spcAft>
                <a:spcPts val="1800"/>
              </a:spcAft>
            </a:pPr>
            <a:endParaRPr lang="en-US" sz="2800" dirty="0">
              <a:latin typeface="+mn-lt"/>
            </a:endParaRPr>
          </a:p>
          <a:p>
            <a:pPr>
              <a:spcAft>
                <a:spcPts val="1800"/>
              </a:spcAft>
            </a:pPr>
            <a:endParaRPr lang="en-US" sz="2800" dirty="0" smtClean="0">
              <a:latin typeface="+mn-lt"/>
            </a:endParaRPr>
          </a:p>
          <a:p>
            <a:pPr>
              <a:spcAft>
                <a:spcPts val="1800"/>
              </a:spcAft>
            </a:pPr>
            <a:endParaRPr lang="en-US" sz="2800" dirty="0" smtClean="0">
              <a:latin typeface="+mn-lt"/>
            </a:endParaRPr>
          </a:p>
          <a:p>
            <a:pPr marL="0" indent="0">
              <a:spcAft>
                <a:spcPts val="1800"/>
              </a:spcAft>
              <a:buNone/>
            </a:pPr>
            <a:endParaRPr lang="en-US" sz="2800" dirty="0" smtClean="0">
              <a:latin typeface="+mn-lt"/>
            </a:endParaRPr>
          </a:p>
          <a:p>
            <a:pPr>
              <a:spcAft>
                <a:spcPts val="1800"/>
              </a:spcAft>
            </a:pPr>
            <a:endParaRPr lang="en-US" sz="2800" dirty="0" smtClean="0">
              <a:latin typeface="+mn-lt"/>
            </a:endParaRPr>
          </a:p>
          <a:p>
            <a:pPr>
              <a:spcAft>
                <a:spcPts val="1800"/>
              </a:spcAft>
            </a:pPr>
            <a:endParaRPr lang="en-US" sz="2800" dirty="0">
              <a:latin typeface="+mn-lt"/>
            </a:endParaRPr>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686800" y="63246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rPr>
              <a:pPr algn="r">
                <a:defRPr/>
              </a:pPr>
              <a:t>13</a:t>
            </a:fld>
            <a:endParaRPr lang="en-US" sz="1200" dirty="0">
              <a:solidFill>
                <a:srgbClr val="898989"/>
              </a:solidFill>
            </a:endParaRPr>
          </a:p>
        </p:txBody>
      </p:sp>
    </p:spTree>
    <p:extLst>
      <p:ext uri="{BB962C8B-B14F-4D97-AF65-F5344CB8AC3E}">
        <p14:creationId xmlns:p14="http://schemas.microsoft.com/office/powerpoint/2010/main" val="122903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Tracking the Nation’s Progress</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sz="half" idx="1"/>
          </p:nvPr>
        </p:nvSpPr>
        <p:spPr>
          <a:xfrm>
            <a:off x="1355011" y="1447799"/>
            <a:ext cx="7848600" cy="4572001"/>
          </a:xfrm>
        </p:spPr>
        <p:txBody>
          <a:bodyPr/>
          <a:lstStyle/>
          <a:p>
            <a:pPr>
              <a:spcBef>
                <a:spcPts val="0"/>
              </a:spcBef>
              <a:spcAft>
                <a:spcPts val="0"/>
              </a:spcAft>
            </a:pPr>
            <a:r>
              <a:rPr lang="en-US" sz="1800" dirty="0" smtClean="0">
                <a:latin typeface="Tahoma" panose="020B0604030504040204" pitchFamily="34" charset="0"/>
                <a:ea typeface="Tahoma" panose="020B0604030504040204" pitchFamily="34" charset="0"/>
                <a:cs typeface="Tahoma" panose="020B0604030504040204" pitchFamily="34" charset="0"/>
              </a:rPr>
              <a:t>90 HP2020 </a:t>
            </a:r>
            <a:r>
              <a:rPr lang="en-US" sz="1800" dirty="0">
                <a:latin typeface="Tahoma" panose="020B0604030504040204" pitchFamily="34" charset="0"/>
                <a:ea typeface="Tahoma" panose="020B0604030504040204" pitchFamily="34" charset="0"/>
                <a:cs typeface="Tahoma" panose="020B0604030504040204" pitchFamily="34" charset="0"/>
              </a:rPr>
              <a:t>Measurable </a:t>
            </a:r>
            <a:r>
              <a:rPr lang="en-US" sz="1800" dirty="0" smtClean="0">
                <a:latin typeface="Tahoma" panose="020B0604030504040204" pitchFamily="34" charset="0"/>
                <a:ea typeface="Tahoma" panose="020B0604030504040204" pitchFamily="34" charset="0"/>
                <a:cs typeface="Tahoma" panose="020B0604030504040204" pitchFamily="34" charset="0"/>
              </a:rPr>
              <a:t>Educational and Community-Based Programs Objectives:</a:t>
            </a:r>
            <a:endParaRPr lang="en-US" sz="2200" dirty="0" smtClean="0">
              <a:latin typeface="Tahoma" panose="020B0604030504040204" pitchFamily="34" charset="0"/>
              <a:ea typeface="Tahoma" panose="020B0604030504040204" pitchFamily="34" charset="0"/>
              <a:cs typeface="Tahoma" panose="020B0604030504040204" pitchFamily="34" charset="0"/>
            </a:endParaRPr>
          </a:p>
          <a:p>
            <a:pPr marL="0" indent="0">
              <a:spcBef>
                <a:spcPts val="0"/>
              </a:spcBef>
              <a:spcAft>
                <a:spcPts val="0"/>
              </a:spcAft>
              <a:buNone/>
            </a:pPr>
            <a:endParaRPr lang="en-US" sz="2200" dirty="0" smtClean="0">
              <a:latin typeface="Tahoma" panose="020B0604030504040204" pitchFamily="34" charset="0"/>
              <a:ea typeface="Tahoma" panose="020B0604030504040204" pitchFamily="34" charset="0"/>
              <a:cs typeface="Tahoma" panose="020B0604030504040204" pitchFamily="34" charset="0"/>
            </a:endParaRPr>
          </a:p>
          <a:p>
            <a:pPr marL="0" indent="0">
              <a:spcBef>
                <a:spcPts val="0"/>
              </a:spcBef>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spcAft>
                <a:spcPts val="0"/>
              </a:spcAft>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lvl="1" indent="0">
              <a:spcBef>
                <a:spcPts val="0"/>
              </a:spcBef>
              <a:spcAft>
                <a:spcPts val="0"/>
              </a:spcAft>
              <a:buClr>
                <a:srgbClr val="97233F"/>
              </a:buClr>
              <a:buNone/>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endParaRPr lang="en-US" sz="1800" dirty="0" smtClean="0">
              <a:latin typeface="Tahoma" panose="020B0604030504040204" pitchFamily="34" charset="0"/>
              <a:ea typeface="Tahoma" panose="020B0604030504040204" pitchFamily="34" charset="0"/>
              <a:cs typeface="Tahoma" panose="020B0604030504040204" pitchFamily="34" charset="0"/>
            </a:endParaRPr>
          </a:p>
          <a:p>
            <a:pPr marL="346075" lvl="1" indent="-346075">
              <a:spcBef>
                <a:spcPts val="0"/>
              </a:spcBef>
              <a:spcAft>
                <a:spcPts val="0"/>
              </a:spcAft>
              <a:buClr>
                <a:srgbClr val="97233F"/>
              </a:buClr>
              <a:buFont typeface="Arial" pitchFamily="34" charset="0"/>
              <a:buChar char="■"/>
            </a:pPr>
            <a:r>
              <a:rPr lang="en-US" sz="1800" dirty="0" smtClean="0">
                <a:latin typeface="Tahoma" panose="020B0604030504040204" pitchFamily="34" charset="0"/>
                <a:ea typeface="Tahoma" panose="020B0604030504040204" pitchFamily="34" charset="0"/>
                <a:cs typeface="Tahoma" panose="020B0604030504040204" pitchFamily="34" charset="0"/>
              </a:rPr>
              <a:t>25 HP2020 Measurable Health Communication and Health IT Objectives:</a:t>
            </a:r>
          </a:p>
          <a:p>
            <a:pPr marL="346075" lvl="1" indent="0">
              <a:spcBef>
                <a:spcPts val="0"/>
              </a:spcBef>
              <a:spcAft>
                <a:spcPts val="0"/>
              </a:spcAft>
              <a:buClr>
                <a:srgbClr val="008000"/>
              </a:buClr>
              <a:buSzPct val="150000"/>
              <a:buNone/>
            </a:pPr>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16"/>
          <p:cNvSpPr txBox="1">
            <a:spLocks/>
          </p:cNvSpPr>
          <p:nvPr/>
        </p:nvSpPr>
        <p:spPr bwMode="auto">
          <a:xfrm>
            <a:off x="1417320" y="5943600"/>
            <a:ext cx="7498080" cy="8229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1050" kern="0" dirty="0" smtClean="0">
                <a:solidFill>
                  <a:srgbClr val="000000"/>
                </a:solidFill>
                <a:latin typeface="Tahoma"/>
                <a:ea typeface="Tahoma" pitchFamily="34" charset="0"/>
                <a:cs typeface="Tahoma" pitchFamily="34" charset="0"/>
              </a:rPr>
              <a:t>NOTES: The Educational and Community-Based Programs Topic </a:t>
            </a:r>
            <a:r>
              <a:rPr lang="en-US" sz="1050" kern="0" dirty="0">
                <a:solidFill>
                  <a:srgbClr val="000000"/>
                </a:solidFill>
                <a:latin typeface="Tahoma"/>
                <a:ea typeface="Tahoma" pitchFamily="34" charset="0"/>
                <a:cs typeface="Tahoma" pitchFamily="34" charset="0"/>
              </a:rPr>
              <a:t>Area contains </a:t>
            </a:r>
            <a:r>
              <a:rPr lang="en-US" sz="1050" kern="0" dirty="0" smtClean="0">
                <a:solidFill>
                  <a:srgbClr val="000000"/>
                </a:solidFill>
                <a:latin typeface="Tahoma"/>
                <a:ea typeface="Tahoma" pitchFamily="34" charset="0"/>
                <a:cs typeface="Tahoma" pitchFamily="34" charset="0"/>
              </a:rPr>
              <a:t>3 informational objectives and 7 developmental objectives. The Health Communication </a:t>
            </a:r>
            <a:r>
              <a:rPr lang="en-US" sz="1050" kern="0" dirty="0">
                <a:solidFill>
                  <a:srgbClr val="000000"/>
                </a:solidFill>
                <a:latin typeface="Tahoma"/>
                <a:ea typeface="Tahoma" pitchFamily="34" charset="0"/>
                <a:cs typeface="Tahoma" pitchFamily="34" charset="0"/>
              </a:rPr>
              <a:t>and Health IT Topic Area </a:t>
            </a:r>
            <a:r>
              <a:rPr lang="en-US" sz="1050" kern="0" dirty="0" smtClean="0">
                <a:solidFill>
                  <a:srgbClr val="000000"/>
                </a:solidFill>
                <a:latin typeface="Tahoma"/>
                <a:ea typeface="Tahoma" pitchFamily="34" charset="0"/>
                <a:cs typeface="Tahoma" pitchFamily="34" charset="0"/>
              </a:rPr>
              <a:t>contains </a:t>
            </a:r>
            <a:r>
              <a:rPr lang="en-US" sz="1050" kern="0" dirty="0">
                <a:solidFill>
                  <a:srgbClr val="000000"/>
                </a:solidFill>
                <a:latin typeface="Tahoma"/>
                <a:ea typeface="Tahoma" pitchFamily="34" charset="0"/>
                <a:cs typeface="Tahoma" pitchFamily="34" charset="0"/>
              </a:rPr>
              <a:t>3 developmental objectives. Measurable </a:t>
            </a:r>
            <a:r>
              <a:rPr lang="en-US" sz="1050" kern="0" dirty="0" smtClean="0">
                <a:solidFill>
                  <a:srgbClr val="000000"/>
                </a:solidFill>
                <a:latin typeface="Tahoma"/>
                <a:ea typeface="Tahoma" pitchFamily="34" charset="0"/>
                <a:cs typeface="Tahoma" pitchFamily="34" charset="0"/>
              </a:rPr>
              <a:t>objectives are defined as having at least one data point currently available, or a baseline, and anticipate additional data points throughout the decade to track progress. Informational objectives are also measurable objectives, however, they do not have a target associated with their data. </a:t>
            </a:r>
            <a:endParaRPr lang="en-US" sz="1050" kern="0" dirty="0">
              <a:solidFill>
                <a:srgbClr val="000000"/>
              </a:solidFill>
              <a:latin typeface="Tahoma"/>
              <a:ea typeface="Tahoma" pitchFamily="34" charset="0"/>
              <a:cs typeface="Tahoma" pitchFamily="34" charset="0"/>
            </a:endParaRPr>
          </a:p>
        </p:txBody>
      </p:sp>
      <p:sp>
        <p:nvSpPr>
          <p:cNvPr id="4" name="Oval 3" descr="This is a dark green oval symbol representing the number of objectives that have met the target for Educational and Community-Based Programs topic area." title="Target met Symbol for Educational and Community-Based Programs"/>
          <p:cNvSpPr/>
          <p:nvPr/>
        </p:nvSpPr>
        <p:spPr bwMode="auto">
          <a:xfrm>
            <a:off x="2152291" y="2148218"/>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6" name="Oval 5" descr="This is a green oval symbol representing the number of objective that are improving in the Educational and Community-Based Programs topic area." title="Improving legend symbol for Educational and Community-Based Programs"/>
          <p:cNvSpPr/>
          <p:nvPr/>
        </p:nvSpPr>
        <p:spPr bwMode="auto">
          <a:xfrm>
            <a:off x="2152291" y="2426392"/>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7" name="Oval 6" descr="This is a yellow oval symbol representing the objectives that have little or no detectable change in the Educational and Community-Based Programs topic area." title="Little of no detectable change legend symbol for Educational and Community-Based Programs"/>
          <p:cNvSpPr/>
          <p:nvPr/>
        </p:nvSpPr>
        <p:spPr bwMode="auto">
          <a:xfrm>
            <a:off x="2152291" y="2704566"/>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9" name="Oval 8" descr="This is a red oval symbol representing the number of objectives that are getting worse in the Educational and Community-Based Programs topic area." title="Getting worse legend symbol for Educational and Community-Based Programs"/>
          <p:cNvSpPr/>
          <p:nvPr/>
        </p:nvSpPr>
        <p:spPr bwMode="auto">
          <a:xfrm>
            <a:off x="2152291" y="2982740"/>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0" name="Oval 9" descr="This is a gray oval symbol representing the number of objective that have baseline data only in the Educational and Community-Based Programs topic area." title="Baseline data only for Educational and Community-Based Programs"/>
          <p:cNvSpPr/>
          <p:nvPr/>
        </p:nvSpPr>
        <p:spPr bwMode="auto">
          <a:xfrm>
            <a:off x="2152291" y="3260914"/>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1" name="Oval 10" descr="This is a dark green oval symbol representing the number of objectives that met the target in the Health Communication and Health IT topic area.&#10;" title="Target Met Legend Symbol for Health Communication and Health IT"/>
          <p:cNvSpPr/>
          <p:nvPr/>
        </p:nvSpPr>
        <p:spPr bwMode="auto">
          <a:xfrm>
            <a:off x="2163811" y="4593207"/>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2" name="Oval 11" descr="This is a light green oval symbol representing the number of objectives that are improving in the Health Communication and Health IT topic area." title="Health Communication and Health IT legend symbol"/>
          <p:cNvSpPr/>
          <p:nvPr/>
        </p:nvSpPr>
        <p:spPr bwMode="auto">
          <a:xfrm>
            <a:off x="2163811" y="4865238"/>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3" name="Oval 12" descr="This is a yellow oval symbol representing the number of objective that have little or no detectable change in the Health Communication and Health IT topic area." title="Little or no detectable change legend symbol"/>
          <p:cNvSpPr/>
          <p:nvPr/>
        </p:nvSpPr>
        <p:spPr bwMode="auto">
          <a:xfrm>
            <a:off x="2163811" y="5137269"/>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4" name="Oval 13" descr="This is a red oval symbol representing the number of objectives that are getting worse in the Health Communication and Health IT topic area." title="Getting worse legend symbol"/>
          <p:cNvSpPr/>
          <p:nvPr/>
        </p:nvSpPr>
        <p:spPr bwMode="auto">
          <a:xfrm>
            <a:off x="2163811" y="5409300"/>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5" name="Oval 14" descr="This is a gray oval symbol representing the number of baseline data only objectives in the Health Communication and Health IT topic area." title="Baseline data only legend symbol"/>
          <p:cNvSpPr/>
          <p:nvPr/>
        </p:nvSpPr>
        <p:spPr bwMode="auto">
          <a:xfrm>
            <a:off x="2163811" y="5681331"/>
            <a:ext cx="228600" cy="228600"/>
          </a:xfrm>
          <a:prstGeom prst="ellipse">
            <a:avLst/>
          </a:prstGeom>
          <a:solidFill>
            <a:srgbClr val="BFBF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
        <p:nvSpPr>
          <p:cNvPr id="16" name="Slide Number Placeholder 4"/>
          <p:cNvSpPr txBox="1">
            <a:spLocks/>
          </p:cNvSpPr>
          <p:nvPr/>
        </p:nvSpPr>
        <p:spPr>
          <a:xfrm>
            <a:off x="8686800" y="6477000"/>
            <a:ext cx="350520" cy="3048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1A4EBD27-DC53-4898-B72E-5655E4B22A68}" type="slidenum">
              <a:rPr lang="en-US" sz="1200" smtClean="0">
                <a:solidFill>
                  <a:srgbClr val="B3B3C4">
                    <a:lumMod val="75000"/>
                  </a:srgbClr>
                </a:solidFill>
                <a:ea typeface="Tahoma" panose="020B0604030504040204" pitchFamily="34" charset="0"/>
                <a:cs typeface="Tahoma" panose="020B0604030504040204" pitchFamily="34" charset="0"/>
              </a:rPr>
              <a:pPr algn="r" fontAlgn="base">
                <a:spcBef>
                  <a:spcPct val="0"/>
                </a:spcBef>
                <a:spcAft>
                  <a:spcPct val="0"/>
                </a:spcAft>
                <a:defRPr/>
              </a:pPr>
              <a:t>14</a:t>
            </a:fld>
            <a:endParaRPr lang="en-US" sz="1200" dirty="0">
              <a:solidFill>
                <a:srgbClr val="B3B3C4">
                  <a:lumMod val="75000"/>
                </a:srgbClr>
              </a:solidFill>
              <a:ea typeface="Tahoma" panose="020B0604030504040204" pitchFamily="34" charset="0"/>
              <a:cs typeface="Tahoma" panose="020B0604030504040204" pitchFamily="34" charset="0"/>
            </a:endParaRPr>
          </a:p>
        </p:txBody>
      </p:sp>
      <p:graphicFrame>
        <p:nvGraphicFramePr>
          <p:cNvPr id="5" name="Table 4" descr="This table defines the colored oval shaped symbols for the Educational and Community-Based Programs topic area." title="Measurable  Educational and Community-Based Program Objectives"/>
          <p:cNvGraphicFramePr>
            <a:graphicFrameLocks noGrp="1"/>
          </p:cNvGraphicFramePr>
          <p:nvPr>
            <p:extLst/>
          </p:nvPr>
        </p:nvGraphicFramePr>
        <p:xfrm>
          <a:off x="2446774" y="2133600"/>
          <a:ext cx="4953000" cy="1872343"/>
        </p:xfrm>
        <a:graphic>
          <a:graphicData uri="http://schemas.openxmlformats.org/drawingml/2006/table">
            <a:tbl>
              <a:tblPr firstRow="1" bandRow="1">
                <a:tableStyleId>{5C22544A-7EE6-4342-B048-85BDC9FD1C3A}</a:tableStyleId>
              </a:tblPr>
              <a:tblGrid>
                <a:gridCol w="533400"/>
                <a:gridCol w="4419600"/>
              </a:tblGrid>
              <a:tr h="250371">
                <a:tc>
                  <a:txBody>
                    <a:bodyPr/>
                    <a:lstStyle/>
                    <a:p>
                      <a:pPr algn="r"/>
                      <a:r>
                        <a:rPr lang="en-US"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18</a:t>
                      </a:r>
                      <a:endPar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Target met</a:t>
                      </a:r>
                    </a:p>
                  </a:txBody>
                  <a:tcPr marT="0" marB="0">
                    <a:noFill/>
                  </a:tcPr>
                </a:tc>
              </a:tr>
              <a:tr h="250371">
                <a:tc>
                  <a:txBody>
                    <a:bodyPr/>
                    <a:lstStyle/>
                    <a:p>
                      <a:pPr algn="r"/>
                      <a:r>
                        <a:rPr lang="en-US" sz="1800" dirty="0" smtClean="0">
                          <a:latin typeface="Tahoma" panose="020B0604030504040204" pitchFamily="34" charset="0"/>
                          <a:ea typeface="Tahoma" panose="020B0604030504040204" pitchFamily="34" charset="0"/>
                          <a:cs typeface="Tahoma" panose="020B0604030504040204" pitchFamily="34" charset="0"/>
                        </a:rPr>
                        <a:t>7</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ahoma" panose="020B0604030504040204" pitchFamily="34" charset="0"/>
                          <a:ea typeface="Tahoma" panose="020B0604030504040204" pitchFamily="34" charset="0"/>
                          <a:cs typeface="Tahoma" panose="020B0604030504040204" pitchFamily="34" charset="0"/>
                        </a:rPr>
                        <a:t>Improving</a:t>
                      </a:r>
                    </a:p>
                  </a:txBody>
                  <a:tcPr marT="0" marB="0">
                    <a:noFill/>
                  </a:tcPr>
                </a:tc>
              </a:tr>
              <a:tr h="250371">
                <a:tc>
                  <a:txBody>
                    <a:bodyPr/>
                    <a:lstStyle/>
                    <a:p>
                      <a:pPr algn="r"/>
                      <a:r>
                        <a:rPr lang="en-US" sz="1800" dirty="0" smtClean="0">
                          <a:latin typeface="Tahoma" panose="020B0604030504040204" pitchFamily="34" charset="0"/>
                          <a:ea typeface="Tahoma" panose="020B0604030504040204" pitchFamily="34" charset="0"/>
                          <a:cs typeface="Tahoma" panose="020B0604030504040204" pitchFamily="34" charset="0"/>
                        </a:rPr>
                        <a:t>14</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ahoma" panose="020B0604030504040204" pitchFamily="34" charset="0"/>
                          <a:ea typeface="Tahoma" panose="020B0604030504040204" pitchFamily="34" charset="0"/>
                          <a:cs typeface="Tahoma" panose="020B0604030504040204" pitchFamily="34" charset="0"/>
                        </a:rPr>
                        <a:t>Little or no detectable change</a:t>
                      </a:r>
                    </a:p>
                  </a:txBody>
                  <a:tcPr marT="0" marB="0">
                    <a:noFill/>
                  </a:tcPr>
                </a:tc>
              </a:tr>
              <a:tr h="250371">
                <a:tc>
                  <a:txBody>
                    <a:bodyPr/>
                    <a:lstStyle/>
                    <a:p>
                      <a:pPr algn="r"/>
                      <a:r>
                        <a:rPr lang="en-US" sz="1800" dirty="0" smtClean="0">
                          <a:latin typeface="Tahoma" panose="020B0604030504040204" pitchFamily="34" charset="0"/>
                          <a:ea typeface="Tahoma" panose="020B0604030504040204" pitchFamily="34" charset="0"/>
                          <a:cs typeface="Tahoma" panose="020B0604030504040204" pitchFamily="34" charset="0"/>
                        </a:rPr>
                        <a:t>17</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1800" dirty="0" smtClean="0">
                          <a:latin typeface="Tahoma" panose="020B0604030504040204" pitchFamily="34" charset="0"/>
                          <a:ea typeface="Tahoma" panose="020B0604030504040204" pitchFamily="34" charset="0"/>
                          <a:cs typeface="Tahoma" panose="020B0604030504040204" pitchFamily="34" charset="0"/>
                        </a:rPr>
                        <a:t>Getting worse</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250371">
                <a:tc>
                  <a:txBody>
                    <a:bodyPr/>
                    <a:lstStyle/>
                    <a:p>
                      <a:pPr algn="r"/>
                      <a:r>
                        <a:rPr lang="en-US" sz="1800" dirty="0" smtClean="0">
                          <a:latin typeface="Tahoma" panose="020B0604030504040204" pitchFamily="34" charset="0"/>
                          <a:ea typeface="Tahoma" panose="020B0604030504040204" pitchFamily="34" charset="0"/>
                          <a:cs typeface="Tahoma" panose="020B0604030504040204" pitchFamily="34" charset="0"/>
                        </a:rPr>
                        <a:t>31</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a:spcAft>
                          <a:spcPts val="1200"/>
                        </a:spcAft>
                      </a:pPr>
                      <a:r>
                        <a:rPr lang="en-US" sz="1800" dirty="0" smtClean="0">
                          <a:latin typeface="Tahoma" panose="020B0604030504040204" pitchFamily="34" charset="0"/>
                          <a:ea typeface="Tahoma" panose="020B0604030504040204" pitchFamily="34" charset="0"/>
                          <a:cs typeface="Tahoma" panose="020B0604030504040204" pitchFamily="34" charset="0"/>
                        </a:rPr>
                        <a:t>Baseline data only</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500743">
                <a:tc>
                  <a:txBody>
                    <a:bodyPr/>
                    <a:lstStyle/>
                    <a:p>
                      <a:pPr algn="r"/>
                      <a:r>
                        <a:rPr lang="en-US" sz="1800" dirty="0" smtClean="0">
                          <a:latin typeface="Tahoma" panose="020B0604030504040204" pitchFamily="34" charset="0"/>
                          <a:ea typeface="Tahoma" panose="020B0604030504040204" pitchFamily="34" charset="0"/>
                          <a:cs typeface="Tahoma" panose="020B0604030504040204" pitchFamily="34" charset="0"/>
                        </a:rPr>
                        <a:t>3</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1800" dirty="0" smtClean="0">
                          <a:latin typeface="Tahoma" panose="020B0604030504040204" pitchFamily="34" charset="0"/>
                          <a:ea typeface="Tahoma" panose="020B0604030504040204" pitchFamily="34" charset="0"/>
                          <a:cs typeface="Tahoma" panose="020B0604030504040204" pitchFamily="34" charset="0"/>
                        </a:rPr>
                        <a:t>Informational</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bl>
          </a:graphicData>
        </a:graphic>
      </p:graphicFrame>
      <p:graphicFrame>
        <p:nvGraphicFramePr>
          <p:cNvPr id="17" name="Table 16" descr="This table defines the colored oval shaped symbols for the Health Communication and  Health IT topic area." title="Measurable Health Communication and Health IT Objectives"/>
          <p:cNvGraphicFramePr>
            <a:graphicFrameLocks noGrp="1"/>
          </p:cNvGraphicFramePr>
          <p:nvPr>
            <p:extLst/>
          </p:nvPr>
        </p:nvGraphicFramePr>
        <p:xfrm>
          <a:off x="2438400" y="4556762"/>
          <a:ext cx="4800600" cy="1371600"/>
        </p:xfrm>
        <a:graphic>
          <a:graphicData uri="http://schemas.openxmlformats.org/drawingml/2006/table">
            <a:tbl>
              <a:tblPr firstRow="1">
                <a:tableStyleId>{5C22544A-7EE6-4342-B048-85BDC9FD1C3A}</a:tableStyleId>
              </a:tblPr>
              <a:tblGrid>
                <a:gridCol w="525066"/>
                <a:gridCol w="4275534"/>
              </a:tblGrid>
              <a:tr h="229753">
                <a:tc>
                  <a:txBody>
                    <a:bodyPr/>
                    <a:lstStyle/>
                    <a:p>
                      <a:pPr algn="r"/>
                      <a:r>
                        <a:rPr lang="en-US"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8</a:t>
                      </a:r>
                      <a:endParaRPr lang="en-US" sz="18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Target</a:t>
                      </a:r>
                      <a:r>
                        <a:rPr lang="en-US" sz="1800" b="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met</a:t>
                      </a:r>
                    </a:p>
                  </a:txBody>
                  <a:tcPr marT="0" marB="0">
                    <a:noFill/>
                  </a:tcPr>
                </a:tc>
              </a:tr>
              <a:tr h="257611">
                <a:tc>
                  <a:txBody>
                    <a:bodyPr/>
                    <a:lstStyle/>
                    <a:p>
                      <a:pPr algn="r"/>
                      <a:r>
                        <a:rPr lang="en-US" sz="1800" dirty="0" smtClean="0">
                          <a:latin typeface="Tahoma" panose="020B0604030504040204" pitchFamily="34" charset="0"/>
                          <a:ea typeface="Tahoma" panose="020B0604030504040204" pitchFamily="34" charset="0"/>
                          <a:cs typeface="Tahoma" panose="020B0604030504040204" pitchFamily="34" charset="0"/>
                        </a:rPr>
                        <a:t>4</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ahoma" panose="020B0604030504040204" pitchFamily="34" charset="0"/>
                          <a:ea typeface="Tahoma" panose="020B0604030504040204" pitchFamily="34" charset="0"/>
                          <a:cs typeface="Tahoma" panose="020B0604030504040204" pitchFamily="34" charset="0"/>
                        </a:rPr>
                        <a:t>Improving</a:t>
                      </a:r>
                    </a:p>
                  </a:txBody>
                  <a:tcPr marT="0" marB="0">
                    <a:noFill/>
                  </a:tcPr>
                </a:tc>
              </a:tr>
              <a:tr h="257611">
                <a:tc>
                  <a:txBody>
                    <a:bodyPr/>
                    <a:lstStyle/>
                    <a:p>
                      <a:pPr algn="r"/>
                      <a:r>
                        <a:rPr lang="en-US" sz="1800" dirty="0" smtClean="0">
                          <a:latin typeface="Tahoma" panose="020B0604030504040204" pitchFamily="34" charset="0"/>
                          <a:ea typeface="Tahoma" panose="020B0604030504040204" pitchFamily="34" charset="0"/>
                          <a:cs typeface="Tahoma" panose="020B0604030504040204" pitchFamily="34" charset="0"/>
                        </a:rPr>
                        <a:t>3</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ahoma" panose="020B0604030504040204" pitchFamily="34" charset="0"/>
                          <a:ea typeface="Tahoma" panose="020B0604030504040204" pitchFamily="34" charset="0"/>
                          <a:cs typeface="Tahoma" panose="020B0604030504040204" pitchFamily="34" charset="0"/>
                        </a:rPr>
                        <a:t>Little or no detectable change</a:t>
                      </a:r>
                    </a:p>
                  </a:txBody>
                  <a:tcPr marT="0" marB="0">
                    <a:noFill/>
                  </a:tcPr>
                </a:tc>
              </a:tr>
              <a:tr h="257611">
                <a:tc>
                  <a:txBody>
                    <a:bodyPr/>
                    <a:lstStyle/>
                    <a:p>
                      <a:pPr algn="r"/>
                      <a:r>
                        <a:rPr lang="en-US" sz="1800" dirty="0" smtClean="0">
                          <a:latin typeface="Tahoma" panose="020B0604030504040204" pitchFamily="34" charset="0"/>
                          <a:ea typeface="Tahoma" panose="020B0604030504040204" pitchFamily="34" charset="0"/>
                          <a:cs typeface="Tahoma" panose="020B0604030504040204" pitchFamily="34" charset="0"/>
                        </a:rPr>
                        <a:t>1</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1800" dirty="0" smtClean="0">
                          <a:latin typeface="Tahoma" panose="020B0604030504040204" pitchFamily="34" charset="0"/>
                          <a:ea typeface="Tahoma" panose="020B0604030504040204" pitchFamily="34" charset="0"/>
                          <a:cs typeface="Tahoma" panose="020B0604030504040204" pitchFamily="34" charset="0"/>
                        </a:rPr>
                        <a:t>Getting worse</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257611">
                <a:tc>
                  <a:txBody>
                    <a:bodyPr/>
                    <a:lstStyle/>
                    <a:p>
                      <a:pPr algn="r"/>
                      <a:r>
                        <a:rPr lang="en-US" sz="1800" dirty="0" smtClean="0">
                          <a:latin typeface="Tahoma" panose="020B0604030504040204" pitchFamily="34" charset="0"/>
                          <a:ea typeface="Tahoma" panose="020B0604030504040204" pitchFamily="34" charset="0"/>
                          <a:cs typeface="Tahoma" panose="020B0604030504040204" pitchFamily="34" charset="0"/>
                        </a:rPr>
                        <a:t>9</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1800" dirty="0" smtClean="0">
                          <a:latin typeface="Tahoma" panose="020B0604030504040204" pitchFamily="34" charset="0"/>
                          <a:ea typeface="Tahoma" panose="020B0604030504040204" pitchFamily="34" charset="0"/>
                          <a:cs typeface="Tahoma" panose="020B0604030504040204" pitchFamily="34" charset="0"/>
                        </a:rPr>
                        <a:t>Baseline data only</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bl>
          </a:graphicData>
        </a:graphic>
      </p:graphicFrame>
      <p:sp>
        <p:nvSpPr>
          <p:cNvPr id="20" name="Oval 19" descr="This is a blue oval symbol representing the number of informational objectives in the Educational and Community-Based Programs topic area." title="Informational Legend Symbol"/>
          <p:cNvSpPr/>
          <p:nvPr/>
        </p:nvSpPr>
        <p:spPr bwMode="auto">
          <a:xfrm>
            <a:off x="2152291" y="3539086"/>
            <a:ext cx="228600" cy="228600"/>
          </a:xfrm>
          <a:prstGeom prst="ellipse">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latin typeface="Arial" charset="0"/>
            </a:endParaRPr>
          </a:p>
        </p:txBody>
      </p:sp>
    </p:spTree>
    <p:extLst>
      <p:ext uri="{BB962C8B-B14F-4D97-AF65-F5344CB8AC3E}">
        <p14:creationId xmlns:p14="http://schemas.microsoft.com/office/powerpoint/2010/main" val="2192989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12568" y="1600200"/>
            <a:ext cx="7350432" cy="5105400"/>
          </a:xfrm>
        </p:spPr>
        <p:txBody>
          <a:bodyPr/>
          <a:lstStyle/>
          <a:p>
            <a:pPr>
              <a:spcBef>
                <a:spcPts val="600"/>
              </a:spcBef>
              <a:spcAft>
                <a:spcPts val="1200"/>
              </a:spcAft>
            </a:pPr>
            <a:r>
              <a:rPr lang="en-US" dirty="0" smtClean="0">
                <a:latin typeface="+mn-lt"/>
                <a:ea typeface="Tahoma" panose="020B0604030504040204" pitchFamily="34" charset="0"/>
                <a:cs typeface="Tahoma" panose="020B0604030504040204" pitchFamily="34" charset="0"/>
              </a:rPr>
              <a:t>Tracking the Nation’s Progress </a:t>
            </a:r>
          </a:p>
          <a:p>
            <a:pPr>
              <a:spcBef>
                <a:spcPts val="600"/>
              </a:spcBef>
              <a:spcAft>
                <a:spcPts val="1200"/>
              </a:spcAft>
            </a:pPr>
            <a:r>
              <a:rPr lang="en-US" dirty="0" smtClean="0">
                <a:latin typeface="+mn-lt"/>
                <a:ea typeface="Tahoma" panose="020B0604030504040204" pitchFamily="34" charset="0"/>
                <a:cs typeface="Tahoma" panose="020B0604030504040204" pitchFamily="34" charset="0"/>
              </a:rPr>
              <a:t>Educational and Community-Based Programs</a:t>
            </a:r>
          </a:p>
          <a:p>
            <a:pPr lvl="1">
              <a:spcAft>
                <a:spcPts val="1200"/>
              </a:spcAft>
              <a:buClr>
                <a:srgbClr val="000000"/>
              </a:buClr>
              <a:buFont typeface="Wingdings" panose="05000000000000000000" pitchFamily="2" charset="2"/>
              <a:buChar char="§"/>
            </a:pPr>
            <a:r>
              <a:rPr lang="en-US" altLang="en-US" dirty="0">
                <a:latin typeface="+mn-lt"/>
                <a:ea typeface="Tahoma" panose="020B0604030504040204" pitchFamily="34" charset="0"/>
                <a:cs typeface="Tahoma" panose="020B0604030504040204" pitchFamily="34" charset="0"/>
              </a:rPr>
              <a:t>High school completion </a:t>
            </a:r>
          </a:p>
          <a:p>
            <a:pPr lvl="1">
              <a:spcAft>
                <a:spcPts val="1200"/>
              </a:spcAft>
              <a:buFont typeface="Wingdings" panose="05000000000000000000" pitchFamily="2" charset="2"/>
              <a:buChar char="§"/>
            </a:pPr>
            <a:r>
              <a:rPr lang="en-US" dirty="0" smtClean="0">
                <a:latin typeface="+mn-lt"/>
                <a:ea typeface="Tahoma" panose="020B0604030504040204" pitchFamily="34" charset="0"/>
                <a:cs typeface="Tahoma" panose="020B0604030504040204" pitchFamily="34" charset="0"/>
              </a:rPr>
              <a:t>School </a:t>
            </a:r>
            <a:r>
              <a:rPr lang="en-US" dirty="0">
                <a:latin typeface="+mn-lt"/>
                <a:ea typeface="Tahoma" panose="020B0604030504040204" pitchFamily="34" charset="0"/>
                <a:cs typeface="Tahoma" panose="020B0604030504040204" pitchFamily="34" charset="0"/>
              </a:rPr>
              <a:t>health education</a:t>
            </a:r>
          </a:p>
          <a:p>
            <a:pPr lvl="1">
              <a:spcAft>
                <a:spcPts val="1200"/>
              </a:spcAft>
              <a:buFont typeface="Wingdings" panose="05000000000000000000" pitchFamily="2" charset="2"/>
              <a:buChar char="§"/>
            </a:pPr>
            <a:r>
              <a:rPr lang="en-US" dirty="0" smtClean="0">
                <a:latin typeface="+mn-lt"/>
                <a:ea typeface="Tahoma" panose="020B0604030504040204" pitchFamily="34" charset="0"/>
                <a:cs typeface="Tahoma" panose="020B0604030504040204" pitchFamily="34" charset="0"/>
              </a:rPr>
              <a:t>College </a:t>
            </a:r>
            <a:r>
              <a:rPr lang="en-US" dirty="0">
                <a:latin typeface="+mn-lt"/>
                <a:ea typeface="Tahoma" panose="020B0604030504040204" pitchFamily="34" charset="0"/>
                <a:cs typeface="Tahoma" panose="020B0604030504040204" pitchFamily="34" charset="0"/>
              </a:rPr>
              <a:t>students receiving information on health risk behaviors</a:t>
            </a:r>
          </a:p>
          <a:p>
            <a:pPr lvl="1">
              <a:spcAft>
                <a:spcPts val="1200"/>
              </a:spcAft>
              <a:buFont typeface="Wingdings" panose="05000000000000000000" pitchFamily="2" charset="2"/>
              <a:buChar char="§"/>
            </a:pPr>
            <a:r>
              <a:rPr lang="en-US" dirty="0" smtClean="0">
                <a:latin typeface="+mn-lt"/>
                <a:ea typeface="Tahoma" panose="020B0604030504040204" pitchFamily="34" charset="0"/>
                <a:cs typeface="Tahoma" panose="020B0604030504040204" pitchFamily="34" charset="0"/>
              </a:rPr>
              <a:t>Medical schools (MD) </a:t>
            </a:r>
            <a:r>
              <a:rPr lang="en-US" dirty="0">
                <a:latin typeface="+mn-lt"/>
                <a:ea typeface="Tahoma" panose="020B0604030504040204" pitchFamily="34" charset="0"/>
                <a:cs typeface="Tahoma" panose="020B0604030504040204" pitchFamily="34" charset="0"/>
              </a:rPr>
              <a:t>with clinical prevention and population health content</a:t>
            </a:r>
          </a:p>
          <a:p>
            <a:pPr>
              <a:spcBef>
                <a:spcPts val="600"/>
              </a:spcBef>
              <a:spcAft>
                <a:spcPts val="1200"/>
              </a:spcAft>
            </a:pPr>
            <a:r>
              <a:rPr lang="en-US" dirty="0" smtClean="0">
                <a:latin typeface="+mn-lt"/>
                <a:ea typeface="Tahoma" panose="020B0604030504040204" pitchFamily="34" charset="0"/>
                <a:cs typeface="Tahoma" panose="020B0604030504040204" pitchFamily="34" charset="0"/>
              </a:rPr>
              <a:t>Health Communication and Health Information Technology</a:t>
            </a:r>
          </a:p>
          <a:p>
            <a:pPr lvl="1">
              <a:spcAft>
                <a:spcPts val="1200"/>
              </a:spcAft>
              <a:buFont typeface="Wingdings" panose="05000000000000000000" pitchFamily="2" charset="2"/>
              <a:buChar char="§"/>
            </a:pPr>
            <a:endParaRPr lang="en-US" dirty="0" smtClean="0">
              <a:latin typeface="+mn-lt"/>
              <a:ea typeface="Tahoma" panose="020B0604030504040204" pitchFamily="34" charset="0"/>
              <a:cs typeface="Tahoma" panose="020B0604030504040204" pitchFamily="34" charset="0"/>
            </a:endParaRPr>
          </a:p>
          <a:p>
            <a:pPr marL="0" indent="0">
              <a:spcBef>
                <a:spcPts val="600"/>
              </a:spcBef>
              <a:spcAft>
                <a:spcPts val="1200"/>
              </a:spcAft>
              <a:buNone/>
            </a:pPr>
            <a:endParaRPr lang="en-US" dirty="0" smtClean="0">
              <a:latin typeface="+mn-lt"/>
            </a:endParaRPr>
          </a:p>
          <a:p>
            <a:pPr lvl="1">
              <a:spcAft>
                <a:spcPts val="1200"/>
              </a:spcAft>
            </a:pPr>
            <a:endParaRPr lang="en-US" dirty="0">
              <a:latin typeface="+mn-lt"/>
            </a:endParaRPr>
          </a:p>
          <a:p>
            <a:pPr>
              <a:spcBef>
                <a:spcPts val="600"/>
              </a:spcBef>
              <a:spcAft>
                <a:spcPts val="1200"/>
              </a:spcAft>
            </a:pPr>
            <a:endParaRPr lang="en-US" dirty="0" smtClean="0">
              <a:latin typeface="+mn-lt"/>
            </a:endParaRPr>
          </a:p>
          <a:p>
            <a:pPr>
              <a:spcBef>
                <a:spcPts val="600"/>
              </a:spcBef>
              <a:spcAft>
                <a:spcPts val="1200"/>
              </a:spcAft>
            </a:pPr>
            <a:endParaRPr lang="en-US" dirty="0" smtClean="0">
              <a:latin typeface="+mn-lt"/>
            </a:endParaRPr>
          </a:p>
          <a:p>
            <a:pPr marL="0" indent="0">
              <a:spcBef>
                <a:spcPts val="600"/>
              </a:spcBef>
              <a:spcAft>
                <a:spcPts val="1200"/>
              </a:spcAft>
              <a:buNone/>
            </a:pPr>
            <a:endParaRPr lang="en-US" dirty="0" smtClean="0">
              <a:latin typeface="+mn-lt"/>
            </a:endParaRPr>
          </a:p>
          <a:p>
            <a:pPr>
              <a:spcBef>
                <a:spcPts val="600"/>
              </a:spcBef>
              <a:spcAft>
                <a:spcPts val="1200"/>
              </a:spcAft>
            </a:pPr>
            <a:endParaRPr lang="en-US" dirty="0" smtClean="0">
              <a:latin typeface="+mn-lt"/>
            </a:endParaRPr>
          </a:p>
          <a:p>
            <a:pPr>
              <a:spcBef>
                <a:spcPts val="600"/>
              </a:spcBef>
              <a:spcAft>
                <a:spcPts val="1200"/>
              </a:spcAft>
            </a:pPr>
            <a:endParaRPr lang="en-US" dirty="0">
              <a:latin typeface="+mn-lt"/>
            </a:endParaRPr>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Outline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382000" y="6477000"/>
            <a:ext cx="637599" cy="27432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rPr>
              <a:pPr algn="r">
                <a:defRPr/>
              </a:pPr>
              <a:t>15</a:t>
            </a:fld>
            <a:endParaRPr lang="en-US" sz="1200" dirty="0">
              <a:solidFill>
                <a:srgbClr val="898989"/>
              </a:solidFill>
            </a:endParaRPr>
          </a:p>
        </p:txBody>
      </p:sp>
      <p:sp>
        <p:nvSpPr>
          <p:cNvPr id="5" name="Rectangle 4" descr="Upcoming sections of the data presentation&#10;"/>
          <p:cNvSpPr/>
          <p:nvPr/>
        </p:nvSpPr>
        <p:spPr>
          <a:xfrm>
            <a:off x="1371600" y="1447800"/>
            <a:ext cx="7315200" cy="6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9" name="Rectangle 8" descr="Upcoming sections of the data presentation&#10;"/>
          <p:cNvSpPr/>
          <p:nvPr/>
        </p:nvSpPr>
        <p:spPr>
          <a:xfrm>
            <a:off x="1524000" y="5989320"/>
            <a:ext cx="7239000" cy="82296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1453751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descr="This chart show data for persons 18 to 24 who complete their high school diploma or its equivalent."/>
          <p:cNvGraphicFramePr>
            <a:graphicFrameLocks noGrp="1"/>
          </p:cNvGraphicFramePr>
          <p:nvPr>
            <p:ph idx="4294967295"/>
            <p:extLst/>
          </p:nvPr>
        </p:nvGraphicFramePr>
        <p:xfrm>
          <a:off x="167035" y="1963269"/>
          <a:ext cx="8519765" cy="457415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21775" y="0"/>
            <a:ext cx="9165775" cy="851573"/>
          </a:xfrm>
        </p:spPr>
        <p:txBody>
          <a:bodyPr>
            <a:noAutofit/>
          </a:bodyPr>
          <a:lstStyle/>
          <a:p>
            <a:r>
              <a:rPr lang="en-US" sz="3200" b="1" dirty="0">
                <a:solidFill>
                  <a:srgbClr val="003F72"/>
                </a:solidFill>
              </a:rPr>
              <a:t>High School </a:t>
            </a:r>
            <a:r>
              <a:rPr lang="en-US" sz="3200" b="1" dirty="0" smtClean="0">
                <a:solidFill>
                  <a:srgbClr val="003F72"/>
                </a:solidFill>
              </a:rPr>
              <a:t>Completion</a:t>
            </a:r>
            <a:endParaRPr lang="en-US" sz="3200" b="1" dirty="0">
              <a:solidFill>
                <a:srgbClr val="003F72"/>
              </a:solidFill>
              <a:latin typeface="Tahoma" pitchFamily="34" charset="0"/>
              <a:ea typeface="Tahoma" pitchFamily="34" charset="0"/>
              <a:cs typeface="Tahoma" pitchFamily="34" charset="0"/>
            </a:endParaRPr>
          </a:p>
        </p:txBody>
      </p:sp>
      <p:sp>
        <p:nvSpPr>
          <p:cNvPr id="3" name="Text Placeholder 2"/>
          <p:cNvSpPr>
            <a:spLocks noGrp="1"/>
          </p:cNvSpPr>
          <p:nvPr>
            <p:ph type="body" sz="quarter" idx="4294967295"/>
          </p:nvPr>
        </p:nvSpPr>
        <p:spPr>
          <a:xfrm>
            <a:off x="0" y="6019800"/>
            <a:ext cx="8686800" cy="635524"/>
          </a:xfrm>
        </p:spPr>
        <p:txBody>
          <a:bodyPr>
            <a:noAutofit/>
          </a:bodyPr>
          <a:lstStyle/>
          <a:p>
            <a:pPr marL="0" indent="0">
              <a:spcBef>
                <a:spcPts val="0"/>
              </a:spcBef>
              <a:buNone/>
            </a:pPr>
            <a:r>
              <a:rPr lang="en-US" sz="1050" dirty="0" smtClean="0"/>
              <a:t>NOTES: I = 95% confidence interval. Data are for persons 18 to 24 years old not currently enrolled in high school who reported that they have received a high school diploma or its equivalent. </a:t>
            </a:r>
            <a:r>
              <a:rPr lang="en-US" sz="1050" dirty="0" smtClean="0">
                <a:solidFill>
                  <a:prstClr val="black"/>
                </a:solidFill>
              </a:rPr>
              <a:t>The black and white race categories exclude persons of Hispanic origin. The Asian category include Pacific Islanders. Persons of Hispanic origin may be of any race.</a:t>
            </a:r>
            <a:r>
              <a:rPr lang="en-US" sz="1050" dirty="0" smtClean="0"/>
              <a:t> Respondents could select more than one race.</a:t>
            </a:r>
            <a:endParaRPr lang="en-US" sz="1050" dirty="0"/>
          </a:p>
        </p:txBody>
      </p:sp>
      <p:sp>
        <p:nvSpPr>
          <p:cNvPr id="13" name="Text Placeholder 8"/>
          <p:cNvSpPr txBox="1">
            <a:spLocks/>
          </p:cNvSpPr>
          <p:nvPr/>
        </p:nvSpPr>
        <p:spPr>
          <a:xfrm>
            <a:off x="7348370" y="6400800"/>
            <a:ext cx="1478461" cy="330838"/>
          </a:xfrm>
          <a:prstGeom prst="rect">
            <a:avLst/>
          </a:prstGeom>
          <a:ln w="19050">
            <a:solidFill>
              <a:schemeClr val="accent2"/>
            </a:solidFill>
          </a:ln>
          <a:effectLst/>
        </p:spPr>
        <p:txBody>
          <a:bodyPr vert="horz" lIns="91440" tIns="45720" rIns="91440" bIns="45720" rtlCol="0" anchor="ctr">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smtClean="0">
                <a:solidFill>
                  <a:prstClr val="black"/>
                </a:solidFill>
                <a:ea typeface="Tahoma" pitchFamily="34" charset="0"/>
                <a:cs typeface="Tahoma" pitchFamily="34" charset="0"/>
              </a:rPr>
              <a:t>Obj. ECBP-6</a:t>
            </a:r>
          </a:p>
        </p:txBody>
      </p:sp>
      <p:sp>
        <p:nvSpPr>
          <p:cNvPr id="15" name="TextBox 1"/>
          <p:cNvSpPr txBox="1"/>
          <p:nvPr/>
        </p:nvSpPr>
        <p:spPr>
          <a:xfrm>
            <a:off x="0" y="6553200"/>
            <a:ext cx="6400800" cy="228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1050" dirty="0" smtClean="0">
                <a:solidFill>
                  <a:prstClr val="black"/>
                </a:solidFill>
                <a:ea typeface="Tahoma" pitchFamily="34" charset="0"/>
                <a:cs typeface="Tahoma" pitchFamily="34" charset="0"/>
              </a:rPr>
              <a:t>SOURCE: </a:t>
            </a:r>
            <a:r>
              <a:rPr lang="en-US" sz="1050" dirty="0">
                <a:solidFill>
                  <a:prstClr val="black"/>
                </a:solidFill>
                <a:ea typeface="Tahoma" pitchFamily="34" charset="0"/>
                <a:cs typeface="Tahoma" pitchFamily="34" charset="0"/>
              </a:rPr>
              <a:t>Current Population Survey (CPS), Census and </a:t>
            </a:r>
            <a:r>
              <a:rPr lang="en-US" sz="1050" dirty="0" smtClean="0">
                <a:solidFill>
                  <a:prstClr val="black"/>
                </a:solidFill>
                <a:ea typeface="Tahoma" pitchFamily="34" charset="0"/>
                <a:cs typeface="Tahoma" pitchFamily="34" charset="0"/>
              </a:rPr>
              <a:t>DOL/BLS.</a:t>
            </a:r>
            <a:endParaRPr lang="en-US" sz="1050" dirty="0">
              <a:solidFill>
                <a:prstClr val="black"/>
              </a:solidFill>
              <a:ea typeface="Tahoma" pitchFamily="34" charset="0"/>
              <a:cs typeface="Tahoma" pitchFamily="34" charset="0"/>
            </a:endParaRPr>
          </a:p>
        </p:txBody>
      </p:sp>
      <p:sp>
        <p:nvSpPr>
          <p:cNvPr id="16" name="Rectangle 15" descr="This legend symbol show the color for the 2007 data." title="2007 data Legend symbol "/>
          <p:cNvSpPr/>
          <p:nvPr/>
        </p:nvSpPr>
        <p:spPr>
          <a:xfrm>
            <a:off x="2281810" y="1322650"/>
            <a:ext cx="228600" cy="207818"/>
          </a:xfrm>
          <a:prstGeom prst="rect">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en-US" dirty="0">
              <a:solidFill>
                <a:srgbClr val="FF0000"/>
              </a:solidFill>
            </a:endParaRPr>
          </a:p>
        </p:txBody>
      </p:sp>
      <p:sp>
        <p:nvSpPr>
          <p:cNvPr id="21" name="TextBox 8"/>
          <p:cNvSpPr txBox="1"/>
          <p:nvPr/>
        </p:nvSpPr>
        <p:spPr>
          <a:xfrm>
            <a:off x="2515111" y="1261111"/>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1400" dirty="0" smtClean="0">
                <a:solidFill>
                  <a:prstClr val="black"/>
                </a:solidFill>
                <a:ea typeface="Tahoma" pitchFamily="34" charset="0"/>
                <a:cs typeface="Tahoma" pitchFamily="34" charset="0"/>
              </a:rPr>
              <a:t>2007</a:t>
            </a:r>
            <a:endParaRPr lang="en-US" sz="1400" dirty="0">
              <a:solidFill>
                <a:prstClr val="black"/>
              </a:solidFill>
              <a:ea typeface="Tahoma" pitchFamily="34" charset="0"/>
              <a:cs typeface="Tahoma" pitchFamily="34" charset="0"/>
            </a:endParaRPr>
          </a:p>
        </p:txBody>
      </p:sp>
      <p:sp>
        <p:nvSpPr>
          <p:cNvPr id="22" name="Rectangle 21" descr="This 2013 legend symbol show the color of the 2013 data in the table." title="2013 Legend symbol"/>
          <p:cNvSpPr/>
          <p:nvPr/>
        </p:nvSpPr>
        <p:spPr>
          <a:xfrm>
            <a:off x="3339414" y="1318515"/>
            <a:ext cx="228600" cy="207818"/>
          </a:xfrm>
          <a:prstGeom prst="rect">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endParaRPr lang="en-US" dirty="0">
              <a:solidFill>
                <a:prstClr val="white"/>
              </a:solidFill>
            </a:endParaRPr>
          </a:p>
        </p:txBody>
      </p:sp>
      <p:sp>
        <p:nvSpPr>
          <p:cNvPr id="23" name="TextBox 14"/>
          <p:cNvSpPr txBox="1"/>
          <p:nvPr/>
        </p:nvSpPr>
        <p:spPr>
          <a:xfrm>
            <a:off x="3612572" y="1268536"/>
            <a:ext cx="575799" cy="307777"/>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1400" dirty="0" smtClean="0">
                <a:solidFill>
                  <a:prstClr val="black"/>
                </a:solidFill>
                <a:ea typeface="Tahoma" pitchFamily="34" charset="0"/>
                <a:cs typeface="Tahoma" pitchFamily="34" charset="0"/>
              </a:rPr>
              <a:t>2013</a:t>
            </a:r>
            <a:endParaRPr lang="en-US" sz="1400" dirty="0">
              <a:solidFill>
                <a:prstClr val="black"/>
              </a:solidFill>
              <a:ea typeface="Tahoma" pitchFamily="34" charset="0"/>
              <a:cs typeface="Tahoma" pitchFamily="34" charset="0"/>
            </a:endParaRPr>
          </a:p>
        </p:txBody>
      </p:sp>
      <p:grpSp>
        <p:nvGrpSpPr>
          <p:cNvPr id="17" name="Group 16" descr="This symbol represents a break in the y-axis."/>
          <p:cNvGrpSpPr/>
          <p:nvPr/>
        </p:nvGrpSpPr>
        <p:grpSpPr>
          <a:xfrm>
            <a:off x="628838" y="5083280"/>
            <a:ext cx="223473" cy="396832"/>
            <a:chOff x="533400" y="5216106"/>
            <a:chExt cx="245820" cy="396832"/>
          </a:xfrm>
        </p:grpSpPr>
        <p:sp useBgFill="1">
          <p:nvSpPr>
            <p:cNvPr id="18" name="Rectangle 17"/>
            <p:cNvSpPr/>
            <p:nvPr/>
          </p:nvSpPr>
          <p:spPr>
            <a:xfrm>
              <a:off x="647683" y="5334008"/>
              <a:ext cx="120068" cy="247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cxnSp>
          <p:nvCxnSpPr>
            <p:cNvPr id="19" name="Straight Connector 18"/>
            <p:cNvCxnSpPr/>
            <p:nvPr/>
          </p:nvCxnSpPr>
          <p:spPr>
            <a:xfrm>
              <a:off x="550653" y="5216106"/>
              <a:ext cx="228567" cy="152417"/>
            </a:xfrm>
            <a:prstGeom prst="line">
              <a:avLst/>
            </a:prstGeom>
            <a:ln>
              <a:solidFill>
                <a:srgbClr val="7F7F7F"/>
              </a:solidFill>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533400" y="5460521"/>
              <a:ext cx="228567" cy="152417"/>
            </a:xfrm>
            <a:prstGeom prst="line">
              <a:avLst/>
            </a:prstGeom>
            <a:ln>
              <a:solidFill>
                <a:srgbClr val="7F7F7F"/>
              </a:solidFill>
            </a:ln>
          </p:spPr>
          <p:style>
            <a:lnRef idx="1">
              <a:schemeClr val="dk1"/>
            </a:lnRef>
            <a:fillRef idx="0">
              <a:schemeClr val="dk1"/>
            </a:fillRef>
            <a:effectRef idx="0">
              <a:schemeClr val="dk1"/>
            </a:effectRef>
            <a:fontRef idx="minor">
              <a:schemeClr val="tx1"/>
            </a:fontRef>
          </p:style>
        </p:cxnSp>
      </p:grpSp>
      <p:sp useBgFill="1">
        <p:nvSpPr>
          <p:cNvPr id="24" name="Rectangle 23" descr="Y-axis starts at zero percent."/>
          <p:cNvSpPr/>
          <p:nvPr/>
        </p:nvSpPr>
        <p:spPr>
          <a:xfrm>
            <a:off x="199535" y="5364545"/>
            <a:ext cx="288260" cy="413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smtClean="0">
                <a:solidFill>
                  <a:prstClr val="white"/>
                </a:solidFill>
              </a:rPr>
              <a:t>y</a:t>
            </a:r>
            <a:endParaRPr lang="en-US" dirty="0">
              <a:solidFill>
                <a:prstClr val="white"/>
              </a:solidFill>
            </a:endParaRPr>
          </a:p>
        </p:txBody>
      </p:sp>
      <p:sp>
        <p:nvSpPr>
          <p:cNvPr id="25" name="Rectangle 24"/>
          <p:cNvSpPr/>
          <p:nvPr/>
        </p:nvSpPr>
        <p:spPr>
          <a:xfrm>
            <a:off x="2057237" y="1963269"/>
            <a:ext cx="2271776" cy="307777"/>
          </a:xfrm>
          <a:prstGeom prst="rect">
            <a:avLst/>
          </a:prstGeom>
        </p:spPr>
        <p:txBody>
          <a:bodyPr wrap="none">
            <a:spAutoFit/>
          </a:bodyPr>
          <a:lstStyle/>
          <a:p>
            <a:pPr fontAlgn="base">
              <a:spcBef>
                <a:spcPct val="0"/>
              </a:spcBef>
              <a:spcAft>
                <a:spcPct val="0"/>
              </a:spcAft>
            </a:pPr>
            <a:r>
              <a:rPr lang="en-US" sz="1400" b="1" dirty="0" smtClean="0">
                <a:solidFill>
                  <a:prstClr val="black"/>
                </a:solidFill>
                <a:ea typeface="Tahoma" pitchFamily="34" charset="0"/>
                <a:cs typeface="Tahoma" pitchFamily="34" charset="0"/>
              </a:rPr>
              <a:t>HP2020 Target: 97.9%</a:t>
            </a:r>
            <a:endParaRPr lang="en-US" sz="1400" b="1" dirty="0">
              <a:solidFill>
                <a:prstClr val="black"/>
              </a:solidFill>
              <a:ea typeface="Tahoma" pitchFamily="34" charset="0"/>
              <a:cs typeface="Tahoma" pitchFamily="34" charset="0"/>
            </a:endParaRPr>
          </a:p>
        </p:txBody>
      </p:sp>
      <p:sp>
        <p:nvSpPr>
          <p:cNvPr id="2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1A4EBD27-DC53-4898-B72E-5655E4B22A68}" type="slidenum">
              <a:rPr lang="en-US" sz="1200" smtClean="0">
                <a:solidFill>
                  <a:srgbClr val="898989"/>
                </a:solidFill>
              </a:rPr>
              <a:pPr algn="r" fontAlgn="base">
                <a:spcBef>
                  <a:spcPct val="0"/>
                </a:spcBef>
                <a:spcAft>
                  <a:spcPct val="0"/>
                </a:spcAft>
                <a:defRPr/>
              </a:pPr>
              <a:t>16</a:t>
            </a:fld>
            <a:endParaRPr lang="en-US" sz="1200" dirty="0">
              <a:solidFill>
                <a:srgbClr val="898989"/>
              </a:solidFill>
            </a:endParaRPr>
          </a:p>
        </p:txBody>
      </p:sp>
      <p:sp>
        <p:nvSpPr>
          <p:cNvPr id="27" name="TextBox 31"/>
          <p:cNvSpPr txBox="1"/>
          <p:nvPr/>
        </p:nvSpPr>
        <p:spPr>
          <a:xfrm>
            <a:off x="7162809" y="2510578"/>
            <a:ext cx="1523991" cy="523244"/>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400" b="1" dirty="0" smtClean="0">
                <a:solidFill>
                  <a:srgbClr val="FF0000"/>
                </a:solidFill>
                <a:ea typeface="Tahoma" pitchFamily="34" charset="0"/>
                <a:cs typeface="Tahoma" pitchFamily="34" charset="0"/>
              </a:rPr>
              <a:t>Increase desired</a:t>
            </a:r>
            <a:endParaRPr lang="en-US" sz="1400" b="1" dirty="0">
              <a:solidFill>
                <a:srgbClr val="FF0000"/>
              </a:solidFill>
            </a:endParaRPr>
          </a:p>
        </p:txBody>
      </p:sp>
      <p:cxnSp>
        <p:nvCxnSpPr>
          <p:cNvPr id="28" name="Straight Arrow Connector 27" descr="This arrow displays that there is an increase desired for the objective.&#10; " title="High School Completion"/>
          <p:cNvCxnSpPr/>
          <p:nvPr/>
        </p:nvCxnSpPr>
        <p:spPr>
          <a:xfrm flipV="1">
            <a:off x="7940692" y="3048031"/>
            <a:ext cx="0" cy="5333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0" name="Group 29" descr="This symbol represents a break in the y-axis."/>
          <p:cNvGrpSpPr/>
          <p:nvPr/>
        </p:nvGrpSpPr>
        <p:grpSpPr>
          <a:xfrm>
            <a:off x="6127775" y="1946336"/>
            <a:ext cx="91440" cy="91440"/>
            <a:chOff x="533400" y="5216106"/>
            <a:chExt cx="245820" cy="396832"/>
          </a:xfrm>
        </p:grpSpPr>
        <p:sp useBgFill="1">
          <p:nvSpPr>
            <p:cNvPr id="31" name="Rectangle 30"/>
            <p:cNvSpPr/>
            <p:nvPr/>
          </p:nvSpPr>
          <p:spPr>
            <a:xfrm>
              <a:off x="647683" y="5334008"/>
              <a:ext cx="120068" cy="247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cxnSp>
          <p:nvCxnSpPr>
            <p:cNvPr id="32" name="Straight Connector 31"/>
            <p:cNvCxnSpPr/>
            <p:nvPr/>
          </p:nvCxnSpPr>
          <p:spPr>
            <a:xfrm>
              <a:off x="550653" y="5216106"/>
              <a:ext cx="228567" cy="152417"/>
            </a:xfrm>
            <a:prstGeom prst="line">
              <a:avLst/>
            </a:prstGeom>
            <a:ln>
              <a:solidFill>
                <a:srgbClr val="7F7F7F"/>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533400" y="5460521"/>
              <a:ext cx="228567" cy="152417"/>
            </a:xfrm>
            <a:prstGeom prst="line">
              <a:avLst/>
            </a:prstGeom>
            <a:ln>
              <a:solidFill>
                <a:srgbClr val="7F7F7F"/>
              </a:solidFill>
            </a:ln>
          </p:spPr>
          <p:style>
            <a:lnRef idx="1">
              <a:schemeClr val="dk1"/>
            </a:lnRef>
            <a:fillRef idx="0">
              <a:schemeClr val="dk1"/>
            </a:fillRef>
            <a:effectRef idx="0">
              <a:schemeClr val="dk1"/>
            </a:effectRef>
            <a:fontRef idx="minor">
              <a:schemeClr val="tx1"/>
            </a:fontRef>
          </p:style>
        </p:cxnSp>
      </p:grpSp>
      <p:pic>
        <p:nvPicPr>
          <p:cNvPr id="9" name="Picture 8" descr="Line graph for person 18 to 24 who reported that they complete high school." title="High School completion"/>
          <p:cNvPicPr>
            <a:picLocks noChangeAspect="1"/>
          </p:cNvPicPr>
          <p:nvPr/>
        </p:nvPicPr>
        <p:blipFill>
          <a:blip r:embed="rId4"/>
          <a:stretch>
            <a:fillRect/>
          </a:stretch>
        </p:blipFill>
        <p:spPr>
          <a:xfrm>
            <a:off x="5867400" y="657735"/>
            <a:ext cx="3167239" cy="1648606"/>
          </a:xfrm>
          <a:prstGeom prst="rect">
            <a:avLst/>
          </a:prstGeom>
          <a:ln>
            <a:solidFill>
              <a:schemeClr val="tx1"/>
            </a:solidFill>
          </a:ln>
        </p:spPr>
      </p:pic>
    </p:spTree>
    <p:extLst>
      <p:ext uri="{BB962C8B-B14F-4D97-AF65-F5344CB8AC3E}">
        <p14:creationId xmlns:p14="http://schemas.microsoft.com/office/powerpoint/2010/main" val="4280123284"/>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Bar Chart displaying information for schools that provide school health education.  The chart shows information on unintended pregnancy, suicide, alcohol/drugs, physical activity, unintentional injury, dietary patterns, and violence." title="Schools that Provide School Health Education"/>
          <p:cNvGraphicFramePr>
            <a:graphicFrameLocks noChangeAspect="1"/>
          </p:cNvGraphicFramePr>
          <p:nvPr>
            <p:extLst>
              <p:ext uri="{D42A27DB-BD31-4B8C-83A1-F6EECF244321}">
                <p14:modId xmlns:p14="http://schemas.microsoft.com/office/powerpoint/2010/main" val="459163810"/>
              </p:ext>
            </p:extLst>
          </p:nvPr>
        </p:nvGraphicFramePr>
        <p:xfrm>
          <a:off x="-321519" y="969573"/>
          <a:ext cx="9474200" cy="4604043"/>
        </p:xfrm>
        <a:graphic>
          <a:graphicData uri="http://schemas.openxmlformats.org/drawingml/2006/chart">
            <c:chart xmlns:c="http://schemas.openxmlformats.org/drawingml/2006/chart" xmlns:r="http://schemas.openxmlformats.org/officeDocument/2006/relationships" r:id="rId3"/>
          </a:graphicData>
        </a:graphic>
      </p:graphicFrame>
      <p:sp>
        <p:nvSpPr>
          <p:cNvPr id="16387" name="Rectangle 3" descr="The chart displays data for elementary, middle and senior high schools that provide health education to prevent health problems."/>
          <p:cNvSpPr>
            <a:spLocks noChangeArrowheads="1"/>
          </p:cNvSpPr>
          <p:nvPr/>
        </p:nvSpPr>
        <p:spPr bwMode="auto">
          <a:xfrm>
            <a:off x="0" y="25717"/>
            <a:ext cx="9144000" cy="919163"/>
          </a:xfrm>
          <a:prstGeom prst="rect">
            <a:avLst/>
          </a:prstGeom>
          <a:noFill/>
          <a:ln w="9525">
            <a:noFill/>
            <a:miter lim="800000"/>
            <a:headEnd/>
            <a:tailEnd/>
          </a:ln>
          <a:effectLst/>
        </p:spPr>
        <p:txBody>
          <a:bodyPr wrap="none" anchor="ctr"/>
          <a:lstStyle/>
          <a:p>
            <a:pPr algn="ctr" fontAlgn="base">
              <a:spcBef>
                <a:spcPct val="0"/>
              </a:spcBef>
              <a:spcAft>
                <a:spcPct val="0"/>
              </a:spcAft>
            </a:pPr>
            <a:endParaRPr lang="en-US" altLang="en-US" sz="3000" b="1" dirty="0">
              <a:solidFill>
                <a:srgbClr val="003F72"/>
              </a:solidFill>
            </a:endParaRPr>
          </a:p>
        </p:txBody>
      </p:sp>
      <p:sp>
        <p:nvSpPr>
          <p:cNvPr id="16388" name="Rectangle 4"/>
          <p:cNvSpPr>
            <a:spLocks noChangeArrowheads="1"/>
          </p:cNvSpPr>
          <p:nvPr/>
        </p:nvSpPr>
        <p:spPr bwMode="auto">
          <a:xfrm>
            <a:off x="-13252" y="5931932"/>
            <a:ext cx="8852452" cy="926068"/>
          </a:xfrm>
          <a:prstGeom prst="rect">
            <a:avLst/>
          </a:prstGeom>
          <a:noFill/>
          <a:ln w="9525">
            <a:noFill/>
            <a:miter lim="800000"/>
            <a:headEnd/>
            <a:tailEnd/>
          </a:ln>
          <a:effectLst/>
        </p:spPr>
        <p:txBody>
          <a:bodyPr wrap="none" anchor="ctr"/>
          <a:lstStyle/>
          <a:p>
            <a:pPr fontAlgn="base">
              <a:spcBef>
                <a:spcPct val="0"/>
              </a:spcBef>
              <a:spcAft>
                <a:spcPct val="0"/>
              </a:spcAft>
            </a:pPr>
            <a:r>
              <a:rPr lang="en-US" altLang="en-US" sz="1050" dirty="0" smtClean="0">
                <a:solidFill>
                  <a:prstClr val="black"/>
                </a:solidFill>
                <a:ea typeface="Tahoma" panose="020B0604030504040204" pitchFamily="34" charset="0"/>
                <a:cs typeface="Tahoma" panose="020B0604030504040204" pitchFamily="34" charset="0"/>
              </a:rPr>
              <a:t>NOTES:  I </a:t>
            </a:r>
            <a:r>
              <a:rPr lang="en-US" altLang="en-US" sz="1050" dirty="0">
                <a:solidFill>
                  <a:prstClr val="black"/>
                </a:solidFill>
                <a:ea typeface="Tahoma" panose="020B0604030504040204" pitchFamily="34" charset="0"/>
                <a:cs typeface="Tahoma" panose="020B0604030504040204" pitchFamily="34" charset="0"/>
              </a:rPr>
              <a:t>= 95% confidence interval</a:t>
            </a:r>
            <a:r>
              <a:rPr lang="en-US" altLang="en-US" sz="1050" dirty="0" smtClean="0">
                <a:solidFill>
                  <a:prstClr val="black"/>
                </a:solidFill>
                <a:ea typeface="Tahoma" panose="020B0604030504040204" pitchFamily="34" charset="0"/>
                <a:cs typeface="Tahoma" panose="020B0604030504040204" pitchFamily="34" charset="0"/>
              </a:rPr>
              <a:t>. Target = HP2020 target for each objective. D</a:t>
            </a:r>
            <a:r>
              <a:rPr lang="en-US" sz="1050" dirty="0" smtClean="0">
                <a:solidFill>
                  <a:prstClr val="black"/>
                </a:solidFill>
                <a:ea typeface="Tahoma" panose="020B0604030504040204" pitchFamily="34" charset="0"/>
                <a:cs typeface="Tahoma" panose="020B0604030504040204" pitchFamily="34" charset="0"/>
              </a:rPr>
              <a:t>ata </a:t>
            </a:r>
            <a:r>
              <a:rPr lang="en-US" sz="1050" dirty="0">
                <a:solidFill>
                  <a:prstClr val="black"/>
                </a:solidFill>
                <a:ea typeface="Tahoma" panose="020B0604030504040204" pitchFamily="34" charset="0"/>
                <a:cs typeface="Tahoma" panose="020B0604030504040204" pitchFamily="34" charset="0"/>
              </a:rPr>
              <a:t>are for elementary, middle, and senior high schools that </a:t>
            </a:r>
            <a:endParaRPr lang="en-US" sz="1050" dirty="0" smtClean="0">
              <a:solidFill>
                <a:prstClr val="black"/>
              </a:solidFill>
              <a:ea typeface="Tahoma" panose="020B0604030504040204" pitchFamily="34" charset="0"/>
              <a:cs typeface="Tahoma" panose="020B0604030504040204" pitchFamily="34" charset="0"/>
            </a:endParaRPr>
          </a:p>
          <a:p>
            <a:pPr fontAlgn="base">
              <a:spcBef>
                <a:spcPct val="0"/>
              </a:spcBef>
              <a:spcAft>
                <a:spcPct val="0"/>
              </a:spcAft>
            </a:pPr>
            <a:r>
              <a:rPr lang="en-US" sz="1050" dirty="0" smtClean="0">
                <a:solidFill>
                  <a:prstClr val="black"/>
                </a:solidFill>
                <a:ea typeface="Tahoma" panose="020B0604030504040204" pitchFamily="34" charset="0"/>
                <a:cs typeface="Tahoma" panose="020B0604030504040204" pitchFamily="34" charset="0"/>
              </a:rPr>
              <a:t>provide </a:t>
            </a:r>
            <a:r>
              <a:rPr lang="en-US" sz="1050" dirty="0">
                <a:solidFill>
                  <a:prstClr val="black"/>
                </a:solidFill>
                <a:ea typeface="Tahoma" panose="020B0604030504040204" pitchFamily="34" charset="0"/>
                <a:cs typeface="Tahoma" panose="020B0604030504040204" pitchFamily="34" charset="0"/>
              </a:rPr>
              <a:t>health </a:t>
            </a:r>
            <a:r>
              <a:rPr lang="en-US" sz="1050" dirty="0" smtClean="0">
                <a:solidFill>
                  <a:prstClr val="black"/>
                </a:solidFill>
                <a:ea typeface="Tahoma" panose="020B0604030504040204" pitchFamily="34" charset="0"/>
                <a:cs typeface="Tahoma" panose="020B0604030504040204" pitchFamily="34" charset="0"/>
              </a:rPr>
              <a:t>education to prevent health problems. Total includes </a:t>
            </a:r>
            <a:r>
              <a:rPr lang="en-US" sz="1050" dirty="0">
                <a:solidFill>
                  <a:prstClr val="black"/>
                </a:solidFill>
                <a:ea typeface="Tahoma" panose="020B0604030504040204" pitchFamily="34" charset="0"/>
                <a:cs typeface="Tahoma" panose="020B0604030504040204" pitchFamily="34" charset="0"/>
              </a:rPr>
              <a:t>unintended pregnancy, HIV/AIDS, and STD </a:t>
            </a:r>
            <a:r>
              <a:rPr lang="en-US" sz="1050" dirty="0" smtClean="0">
                <a:solidFill>
                  <a:prstClr val="black"/>
                </a:solidFill>
                <a:ea typeface="Tahoma" panose="020B0604030504040204" pitchFamily="34" charset="0"/>
                <a:cs typeface="Tahoma" panose="020B0604030504040204" pitchFamily="34" charset="0"/>
              </a:rPr>
              <a:t>infection; suicide; alcohol </a:t>
            </a:r>
            <a:r>
              <a:rPr lang="en-US" sz="1050" dirty="0">
                <a:solidFill>
                  <a:prstClr val="black"/>
                </a:solidFill>
                <a:ea typeface="Tahoma" panose="020B0604030504040204" pitchFamily="34" charset="0"/>
                <a:cs typeface="Tahoma" panose="020B0604030504040204" pitchFamily="34" charset="0"/>
              </a:rPr>
              <a:t>or other </a:t>
            </a:r>
            <a:endParaRPr lang="en-US" sz="1050" dirty="0" smtClean="0">
              <a:solidFill>
                <a:prstClr val="black"/>
              </a:solidFill>
              <a:ea typeface="Tahoma" panose="020B0604030504040204" pitchFamily="34" charset="0"/>
              <a:cs typeface="Tahoma" panose="020B0604030504040204" pitchFamily="34" charset="0"/>
            </a:endParaRPr>
          </a:p>
          <a:p>
            <a:pPr fontAlgn="base">
              <a:spcBef>
                <a:spcPct val="0"/>
              </a:spcBef>
              <a:spcAft>
                <a:spcPct val="0"/>
              </a:spcAft>
            </a:pPr>
            <a:r>
              <a:rPr lang="en-US" sz="1050" dirty="0" smtClean="0">
                <a:solidFill>
                  <a:prstClr val="black"/>
                </a:solidFill>
                <a:ea typeface="Tahoma" panose="020B0604030504040204" pitchFamily="34" charset="0"/>
                <a:cs typeface="Tahoma" panose="020B0604030504040204" pitchFamily="34" charset="0"/>
              </a:rPr>
              <a:t>drug use</a:t>
            </a:r>
            <a:r>
              <a:rPr lang="en-US" sz="1050" dirty="0">
                <a:solidFill>
                  <a:prstClr val="black"/>
                </a:solidFill>
                <a:ea typeface="Tahoma" panose="020B0604030504040204" pitchFamily="34" charset="0"/>
                <a:cs typeface="Tahoma" panose="020B0604030504040204" pitchFamily="34" charset="0"/>
              </a:rPr>
              <a:t>; tobacco use and addiction; inadequate physical </a:t>
            </a:r>
            <a:r>
              <a:rPr lang="en-US" sz="1050" dirty="0" smtClean="0">
                <a:solidFill>
                  <a:prstClr val="black"/>
                </a:solidFill>
                <a:ea typeface="Tahoma" panose="020B0604030504040204" pitchFamily="34" charset="0"/>
                <a:cs typeface="Tahoma" panose="020B0604030504040204" pitchFamily="34" charset="0"/>
              </a:rPr>
              <a:t>activity</a:t>
            </a:r>
            <a:r>
              <a:rPr lang="en-US" sz="1050" dirty="0" smtClean="0">
                <a:solidFill>
                  <a:srgbClr val="000000"/>
                </a:solidFill>
                <a:ea typeface="Tahoma" panose="020B0604030504040204" pitchFamily="34" charset="0"/>
                <a:cs typeface="Tahoma" panose="020B0604030504040204" pitchFamily="34" charset="0"/>
              </a:rPr>
              <a:t>; unintentional </a:t>
            </a:r>
            <a:r>
              <a:rPr lang="en-US" sz="1050" dirty="0">
                <a:solidFill>
                  <a:srgbClr val="000000"/>
                </a:solidFill>
                <a:ea typeface="Tahoma" panose="020B0604030504040204" pitchFamily="34" charset="0"/>
                <a:cs typeface="Tahoma" panose="020B0604030504040204" pitchFamily="34" charset="0"/>
              </a:rPr>
              <a:t>injury; </a:t>
            </a:r>
            <a:r>
              <a:rPr lang="en-US" sz="1050" dirty="0" smtClean="0">
                <a:solidFill>
                  <a:srgbClr val="000000"/>
                </a:solidFill>
                <a:ea typeface="Tahoma" panose="020B0604030504040204" pitchFamily="34" charset="0"/>
                <a:cs typeface="Tahoma" panose="020B0604030504040204" pitchFamily="34" charset="0"/>
              </a:rPr>
              <a:t>unhealthy </a:t>
            </a:r>
            <a:r>
              <a:rPr lang="en-US" sz="1050" dirty="0">
                <a:solidFill>
                  <a:srgbClr val="000000"/>
                </a:solidFill>
                <a:ea typeface="Tahoma" panose="020B0604030504040204" pitchFamily="34" charset="0"/>
                <a:cs typeface="Tahoma" panose="020B0604030504040204" pitchFamily="34" charset="0"/>
              </a:rPr>
              <a:t>dietary </a:t>
            </a:r>
            <a:endParaRPr lang="en-US" sz="1050" dirty="0" smtClean="0">
              <a:solidFill>
                <a:srgbClr val="000000"/>
              </a:solidFill>
              <a:ea typeface="Tahoma" panose="020B0604030504040204" pitchFamily="34" charset="0"/>
              <a:cs typeface="Tahoma" panose="020B0604030504040204" pitchFamily="34" charset="0"/>
            </a:endParaRPr>
          </a:p>
          <a:p>
            <a:pPr fontAlgn="base">
              <a:spcBef>
                <a:spcPct val="0"/>
              </a:spcBef>
              <a:spcAft>
                <a:spcPct val="0"/>
              </a:spcAft>
            </a:pPr>
            <a:r>
              <a:rPr lang="en-US" sz="1050" dirty="0" smtClean="0">
                <a:solidFill>
                  <a:srgbClr val="000000"/>
                </a:solidFill>
                <a:ea typeface="Tahoma" panose="020B0604030504040204" pitchFamily="34" charset="0"/>
                <a:cs typeface="Tahoma" panose="020B0604030504040204" pitchFamily="34" charset="0"/>
              </a:rPr>
              <a:t>patterns</a:t>
            </a:r>
            <a:r>
              <a:rPr lang="en-US" sz="1050" dirty="0">
                <a:solidFill>
                  <a:srgbClr val="000000"/>
                </a:solidFill>
                <a:ea typeface="Tahoma" panose="020B0604030504040204" pitchFamily="34" charset="0"/>
                <a:cs typeface="Tahoma" panose="020B0604030504040204" pitchFamily="34" charset="0"/>
              </a:rPr>
              <a:t>; </a:t>
            </a:r>
            <a:r>
              <a:rPr lang="en-US" sz="1050" dirty="0" smtClean="0">
                <a:solidFill>
                  <a:srgbClr val="000000"/>
                </a:solidFill>
                <a:ea typeface="Tahoma" panose="020B0604030504040204" pitchFamily="34" charset="0"/>
                <a:cs typeface="Tahoma" panose="020B0604030504040204" pitchFamily="34" charset="0"/>
              </a:rPr>
              <a:t>and violence.</a:t>
            </a:r>
          </a:p>
          <a:p>
            <a:pPr fontAlgn="base">
              <a:spcBef>
                <a:spcPct val="0"/>
              </a:spcBef>
              <a:spcAft>
                <a:spcPct val="0"/>
              </a:spcAft>
            </a:pPr>
            <a:r>
              <a:rPr lang="en-US" altLang="en-US" sz="1050" dirty="0" smtClean="0">
                <a:solidFill>
                  <a:prstClr val="black"/>
                </a:solidFill>
                <a:ea typeface="Tahoma" panose="020B0604030504040204" pitchFamily="34" charset="0"/>
                <a:cs typeface="Tahoma" panose="020B0604030504040204" pitchFamily="34" charset="0"/>
              </a:rPr>
              <a:t>SOURCE: </a:t>
            </a:r>
            <a:r>
              <a:rPr lang="en-US" altLang="en-US" sz="1050" dirty="0">
                <a:solidFill>
                  <a:prstClr val="black"/>
                </a:solidFill>
              </a:rPr>
              <a:t>School Health Policies and </a:t>
            </a:r>
            <a:r>
              <a:rPr lang="en-US" altLang="en-US" sz="1050" dirty="0" smtClean="0">
                <a:solidFill>
                  <a:prstClr val="black"/>
                </a:solidFill>
              </a:rPr>
              <a:t>Practices </a:t>
            </a:r>
            <a:r>
              <a:rPr lang="en-US" altLang="en-US" sz="1050" dirty="0">
                <a:solidFill>
                  <a:prstClr val="black"/>
                </a:solidFill>
              </a:rPr>
              <a:t>Study (SHPPS), </a:t>
            </a:r>
            <a:r>
              <a:rPr lang="en-US" altLang="en-US" sz="1050" dirty="0" smtClean="0">
                <a:solidFill>
                  <a:prstClr val="black"/>
                </a:solidFill>
              </a:rPr>
              <a:t>CDC/NCHHSTP.</a:t>
            </a:r>
            <a:endParaRPr lang="en-US" altLang="en-US" sz="1050" dirty="0">
              <a:solidFill>
                <a:prstClr val="black"/>
              </a:solidFill>
            </a:endParaRPr>
          </a:p>
        </p:txBody>
      </p:sp>
      <p:sp>
        <p:nvSpPr>
          <p:cNvPr id="16389" name="Text Box 5"/>
          <p:cNvSpPr txBox="1">
            <a:spLocks noChangeArrowheads="1"/>
          </p:cNvSpPr>
          <p:nvPr/>
        </p:nvSpPr>
        <p:spPr bwMode="auto">
          <a:xfrm>
            <a:off x="246413" y="1160978"/>
            <a:ext cx="1042273" cy="338554"/>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en-US" sz="1600" b="1" dirty="0">
                <a:solidFill>
                  <a:prstClr val="black"/>
                </a:solidFill>
                <a:ea typeface="Tahoma" pitchFamily="34" charset="0"/>
                <a:cs typeface="Tahoma" pitchFamily="34" charset="0"/>
              </a:rPr>
              <a:t>Percent</a:t>
            </a:r>
            <a:r>
              <a:rPr lang="en-US" altLang="en-US" sz="1600" dirty="0">
                <a:solidFill>
                  <a:prstClr val="black"/>
                </a:solidFill>
                <a:ea typeface="Tahoma" pitchFamily="34" charset="0"/>
                <a:cs typeface="Tahoma" pitchFamily="34" charset="0"/>
              </a:rPr>
              <a:t> </a:t>
            </a:r>
          </a:p>
        </p:txBody>
      </p:sp>
      <p:sp>
        <p:nvSpPr>
          <p:cNvPr id="16391" name="Text Box 7"/>
          <p:cNvSpPr txBox="1">
            <a:spLocks noChangeArrowheads="1"/>
          </p:cNvSpPr>
          <p:nvPr/>
        </p:nvSpPr>
        <p:spPr bwMode="auto">
          <a:xfrm>
            <a:off x="2514600" y="5339381"/>
            <a:ext cx="1097277" cy="292388"/>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300" dirty="0" smtClean="0">
                <a:solidFill>
                  <a:prstClr val="black"/>
                </a:solidFill>
              </a:rPr>
              <a:t>Suicide</a:t>
            </a:r>
            <a:endParaRPr lang="en-US" altLang="en-US" sz="1300" dirty="0">
              <a:solidFill>
                <a:prstClr val="black"/>
              </a:solidFill>
            </a:endParaRPr>
          </a:p>
        </p:txBody>
      </p:sp>
      <p:sp>
        <p:nvSpPr>
          <p:cNvPr id="16392" name="Text Box 8"/>
          <p:cNvSpPr txBox="1">
            <a:spLocks noChangeArrowheads="1"/>
          </p:cNvSpPr>
          <p:nvPr/>
        </p:nvSpPr>
        <p:spPr bwMode="auto">
          <a:xfrm>
            <a:off x="4371768" y="5339381"/>
            <a:ext cx="962232" cy="492443"/>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300" dirty="0" smtClean="0">
                <a:solidFill>
                  <a:prstClr val="black"/>
                </a:solidFill>
              </a:rPr>
              <a:t>Tobacco </a:t>
            </a:r>
          </a:p>
          <a:p>
            <a:pPr algn="ctr" fontAlgn="base">
              <a:spcBef>
                <a:spcPct val="0"/>
              </a:spcBef>
              <a:spcAft>
                <a:spcPct val="0"/>
              </a:spcAft>
              <a:buFont typeface="Wingdings" pitchFamily="2" charset="2"/>
              <a:buNone/>
            </a:pPr>
            <a:r>
              <a:rPr lang="en-US" altLang="en-US" sz="1300" dirty="0" smtClean="0">
                <a:solidFill>
                  <a:prstClr val="black"/>
                </a:solidFill>
              </a:rPr>
              <a:t>Use</a:t>
            </a:r>
            <a:endParaRPr lang="en-US" altLang="en-US" sz="1300" dirty="0">
              <a:solidFill>
                <a:prstClr val="black"/>
              </a:solidFill>
            </a:endParaRPr>
          </a:p>
        </p:txBody>
      </p:sp>
      <p:sp>
        <p:nvSpPr>
          <p:cNvPr id="16393" name="Text Box 9"/>
          <p:cNvSpPr txBox="1">
            <a:spLocks noChangeArrowheads="1"/>
          </p:cNvSpPr>
          <p:nvPr/>
        </p:nvSpPr>
        <p:spPr bwMode="auto">
          <a:xfrm>
            <a:off x="8001000" y="5350106"/>
            <a:ext cx="883869" cy="292388"/>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300" dirty="0" smtClean="0">
                <a:solidFill>
                  <a:prstClr val="black"/>
                </a:solidFill>
              </a:rPr>
              <a:t>Violence</a:t>
            </a:r>
            <a:endParaRPr lang="en-US" altLang="en-US" sz="1300" dirty="0">
              <a:solidFill>
                <a:prstClr val="black"/>
              </a:solidFill>
            </a:endParaRPr>
          </a:p>
        </p:txBody>
      </p:sp>
      <p:sp>
        <p:nvSpPr>
          <p:cNvPr id="16395" name="Text Box 11"/>
          <p:cNvSpPr txBox="1">
            <a:spLocks noChangeArrowheads="1"/>
          </p:cNvSpPr>
          <p:nvPr/>
        </p:nvSpPr>
        <p:spPr bwMode="auto">
          <a:xfrm>
            <a:off x="3581400" y="5339381"/>
            <a:ext cx="805596" cy="707886"/>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altLang="en-US" sz="1300" dirty="0" smtClean="0">
                <a:solidFill>
                  <a:prstClr val="black"/>
                </a:solidFill>
              </a:rPr>
              <a:t>Alcohol/</a:t>
            </a:r>
          </a:p>
          <a:p>
            <a:pPr fontAlgn="base">
              <a:spcBef>
                <a:spcPct val="0"/>
              </a:spcBef>
              <a:spcAft>
                <a:spcPct val="0"/>
              </a:spcAft>
            </a:pPr>
            <a:r>
              <a:rPr lang="en-US" altLang="en-US" sz="1300" dirty="0" smtClean="0">
                <a:solidFill>
                  <a:prstClr val="black"/>
                </a:solidFill>
              </a:rPr>
              <a:t> Drugs</a:t>
            </a:r>
            <a:endParaRPr lang="en-US" altLang="en-US" sz="1300" dirty="0">
              <a:solidFill>
                <a:prstClr val="black"/>
              </a:solidFill>
            </a:endParaRPr>
          </a:p>
          <a:p>
            <a:pPr fontAlgn="base">
              <a:spcBef>
                <a:spcPct val="0"/>
              </a:spcBef>
              <a:spcAft>
                <a:spcPct val="0"/>
              </a:spcAft>
              <a:buFont typeface="Wingdings" pitchFamily="2" charset="2"/>
              <a:buNone/>
            </a:pPr>
            <a:r>
              <a:rPr lang="en-US" altLang="en-US" sz="1400" dirty="0" smtClean="0">
                <a:solidFill>
                  <a:prstClr val="black"/>
                </a:solidFill>
              </a:rPr>
              <a:t> </a:t>
            </a:r>
            <a:endParaRPr lang="en-US" altLang="en-US" sz="1400" dirty="0">
              <a:solidFill>
                <a:prstClr val="black"/>
              </a:solidFill>
            </a:endParaRPr>
          </a:p>
        </p:txBody>
      </p:sp>
      <p:sp>
        <p:nvSpPr>
          <p:cNvPr id="16399" name="Rectangle 17"/>
          <p:cNvSpPr>
            <a:spLocks noChangeArrowheads="1"/>
          </p:cNvSpPr>
          <p:nvPr/>
        </p:nvSpPr>
        <p:spPr bwMode="auto">
          <a:xfrm>
            <a:off x="4317950" y="1314712"/>
            <a:ext cx="990600" cy="209288"/>
          </a:xfrm>
          <a:prstGeom prst="rect">
            <a:avLst/>
          </a:prstGeom>
          <a:noFill/>
          <a:ln w="9525">
            <a:noFill/>
            <a:miter lim="800000"/>
            <a:headEnd/>
            <a:tailEnd/>
          </a:ln>
        </p:spPr>
        <p:txBody>
          <a:bodyPr lIns="0" tIns="0" rIns="0" bIns="0">
            <a:spAutoFit/>
          </a:bodyPr>
          <a:lstStyle/>
          <a:p>
            <a:pPr fontAlgn="base">
              <a:lnSpc>
                <a:spcPct val="85000"/>
              </a:lnSpc>
              <a:spcBef>
                <a:spcPct val="0"/>
              </a:spcBef>
              <a:spcAft>
                <a:spcPct val="0"/>
              </a:spcAft>
            </a:pPr>
            <a:r>
              <a:rPr lang="en-US" altLang="en-US" sz="1600" dirty="0" smtClean="0">
                <a:solidFill>
                  <a:prstClr val="black"/>
                </a:solidFill>
              </a:rPr>
              <a:t>2006</a:t>
            </a:r>
            <a:endParaRPr lang="en-US" altLang="en-US" sz="1600" dirty="0">
              <a:solidFill>
                <a:prstClr val="black"/>
              </a:solidFill>
            </a:endParaRPr>
          </a:p>
        </p:txBody>
      </p:sp>
      <p:sp>
        <p:nvSpPr>
          <p:cNvPr id="16400" name="Rectangle 18" descr="This legend symbol show the color of the 2006 data displayed in the tale." title="2006 Legend symbol"/>
          <p:cNvSpPr>
            <a:spLocks noChangeArrowheads="1"/>
          </p:cNvSpPr>
          <p:nvPr/>
        </p:nvSpPr>
        <p:spPr bwMode="auto">
          <a:xfrm>
            <a:off x="4011365" y="1318448"/>
            <a:ext cx="195262" cy="185738"/>
          </a:xfrm>
          <a:prstGeom prst="rect">
            <a:avLst/>
          </a:prstGeom>
          <a:solidFill>
            <a:schemeClr val="accent4">
              <a:lumMod val="40000"/>
              <a:lumOff val="60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1" name="Rectangle 19" descr="The dark purple box represents 2014 data in the bar chart." title="Legend symbol"/>
          <p:cNvSpPr>
            <a:spLocks noChangeArrowheads="1"/>
          </p:cNvSpPr>
          <p:nvPr/>
        </p:nvSpPr>
        <p:spPr bwMode="auto">
          <a:xfrm>
            <a:off x="4974774" y="1318448"/>
            <a:ext cx="195262" cy="185738"/>
          </a:xfrm>
          <a:prstGeom prst="rect">
            <a:avLst/>
          </a:prstGeom>
          <a:solidFill>
            <a:schemeClr val="accent4">
              <a:lumMod val="75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2" name="Rectangle 20"/>
          <p:cNvSpPr>
            <a:spLocks noChangeArrowheads="1"/>
          </p:cNvSpPr>
          <p:nvPr/>
        </p:nvSpPr>
        <p:spPr bwMode="auto">
          <a:xfrm>
            <a:off x="5308550" y="1314712"/>
            <a:ext cx="990600" cy="209288"/>
          </a:xfrm>
          <a:prstGeom prst="rect">
            <a:avLst/>
          </a:prstGeom>
          <a:noFill/>
          <a:ln w="9525">
            <a:noFill/>
            <a:miter lim="800000"/>
            <a:headEnd/>
            <a:tailEnd/>
          </a:ln>
        </p:spPr>
        <p:txBody>
          <a:bodyPr lIns="0" tIns="0" rIns="0" bIns="0">
            <a:spAutoFit/>
          </a:bodyPr>
          <a:lstStyle/>
          <a:p>
            <a:pPr fontAlgn="base">
              <a:lnSpc>
                <a:spcPct val="85000"/>
              </a:lnSpc>
              <a:spcBef>
                <a:spcPct val="0"/>
              </a:spcBef>
              <a:spcAft>
                <a:spcPct val="0"/>
              </a:spcAft>
            </a:pPr>
            <a:r>
              <a:rPr lang="en-US" altLang="en-US" sz="1600" dirty="0" smtClean="0">
                <a:solidFill>
                  <a:prstClr val="black"/>
                </a:solidFill>
              </a:rPr>
              <a:t>2014</a:t>
            </a:r>
            <a:endParaRPr lang="en-US" altLang="en-US" sz="1600" dirty="0">
              <a:solidFill>
                <a:prstClr val="black"/>
              </a:solidFill>
            </a:endParaRPr>
          </a:p>
        </p:txBody>
      </p:sp>
      <p:sp>
        <p:nvSpPr>
          <p:cNvPr id="17" name="Text Placeholder 8"/>
          <p:cNvSpPr txBox="1">
            <a:spLocks/>
          </p:cNvSpPr>
          <p:nvPr/>
        </p:nvSpPr>
        <p:spPr>
          <a:xfrm>
            <a:off x="6324600" y="6381403"/>
            <a:ext cx="2459831" cy="324197"/>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err="1" smtClean="0">
                <a:solidFill>
                  <a:prstClr val="black"/>
                </a:solidFill>
                <a:ea typeface="Tahoma" pitchFamily="34" charset="0"/>
                <a:cs typeface="Tahoma" pitchFamily="34" charset="0"/>
              </a:rPr>
              <a:t>Objs</a:t>
            </a:r>
            <a:r>
              <a:rPr lang="en-US" sz="1200" dirty="0" smtClean="0">
                <a:solidFill>
                  <a:prstClr val="black"/>
                </a:solidFill>
                <a:ea typeface="Tahoma" pitchFamily="34" charset="0"/>
                <a:cs typeface="Tahoma" pitchFamily="34" charset="0"/>
              </a:rPr>
              <a:t>. ECBP-2.1 through 2.9</a:t>
            </a:r>
          </a:p>
          <a:p>
            <a:pPr algn="ctr" fontAlgn="base">
              <a:spcBef>
                <a:spcPts val="0"/>
              </a:spcBef>
              <a:spcAft>
                <a:spcPct val="0"/>
              </a:spcAft>
            </a:pPr>
            <a:endParaRPr lang="en-US" sz="1200" dirty="0" smtClean="0">
              <a:solidFill>
                <a:prstClr val="black"/>
              </a:solidFill>
              <a:ea typeface="Tahoma" pitchFamily="34" charset="0"/>
              <a:cs typeface="Tahoma" pitchFamily="34" charset="0"/>
            </a:endParaRPr>
          </a:p>
        </p:txBody>
      </p:sp>
      <p:sp>
        <p:nvSpPr>
          <p:cNvPr id="5" name="Title 4"/>
          <p:cNvSpPr>
            <a:spLocks noGrp="1"/>
          </p:cNvSpPr>
          <p:nvPr>
            <p:ph type="title"/>
          </p:nvPr>
        </p:nvSpPr>
        <p:spPr>
          <a:xfrm>
            <a:off x="76200" y="76200"/>
            <a:ext cx="8961120" cy="731520"/>
          </a:xfrm>
        </p:spPr>
        <p:txBody>
          <a:bodyPr>
            <a:normAutofit/>
          </a:bodyPr>
          <a:lstStyle/>
          <a:p>
            <a:pPr lvl="0" fontAlgn="base">
              <a:spcAft>
                <a:spcPct val="0"/>
              </a:spcAft>
            </a:pPr>
            <a:r>
              <a:rPr lang="en-US" altLang="en-US" sz="3000" b="1" dirty="0">
                <a:solidFill>
                  <a:srgbClr val="003F72"/>
                </a:solidFill>
                <a:latin typeface="Tahoma" charset="0"/>
                <a:ea typeface="+mn-ea"/>
                <a:cs typeface="+mn-cs"/>
              </a:rPr>
              <a:t>Schools that Provide School Health </a:t>
            </a:r>
            <a:r>
              <a:rPr lang="en-US" altLang="en-US" sz="3000" b="1" dirty="0" smtClean="0">
                <a:solidFill>
                  <a:srgbClr val="003F72"/>
                </a:solidFill>
                <a:latin typeface="Tahoma" charset="0"/>
                <a:ea typeface="+mn-ea"/>
                <a:cs typeface="+mn-cs"/>
              </a:rPr>
              <a:t>Education</a:t>
            </a:r>
            <a:endParaRPr lang="en-US" sz="3000" dirty="0"/>
          </a:p>
        </p:txBody>
      </p:sp>
      <p:sp>
        <p:nvSpPr>
          <p:cNvPr id="26" name="Slide Number Placeholder 2"/>
          <p:cNvSpPr>
            <a:spLocks noGrp="1"/>
          </p:cNvSpPr>
          <p:nvPr>
            <p:ph type="sldNum" sz="quarter" idx="12"/>
          </p:nvPr>
        </p:nvSpPr>
        <p:spPr>
          <a:xfrm>
            <a:off x="8458200" y="6477000"/>
            <a:ext cx="655320" cy="321013"/>
          </a:xfrm>
          <a:prstGeom prst="rect">
            <a:avLst/>
          </a:prstGeom>
        </p:spPr>
        <p:txBody>
          <a:bodyPr/>
          <a:lstStyle/>
          <a:p>
            <a:fld id="{F8ECAD15-DF40-4D57-8D99-2197AD37FB1A}" type="slidenum">
              <a:rPr lang="en-US" smtClean="0">
                <a:solidFill>
                  <a:prstClr val="black">
                    <a:tint val="75000"/>
                  </a:prstClr>
                </a:solidFill>
              </a:rPr>
              <a:pPr/>
              <a:t>17</a:t>
            </a:fld>
            <a:endParaRPr lang="en-US" dirty="0">
              <a:solidFill>
                <a:prstClr val="black">
                  <a:tint val="75000"/>
                </a:prstClr>
              </a:solidFill>
            </a:endParaRPr>
          </a:p>
        </p:txBody>
      </p:sp>
      <p:sp>
        <p:nvSpPr>
          <p:cNvPr id="28" name="Text Box 9"/>
          <p:cNvSpPr txBox="1">
            <a:spLocks noChangeArrowheads="1"/>
          </p:cNvSpPr>
          <p:nvPr/>
        </p:nvSpPr>
        <p:spPr bwMode="auto">
          <a:xfrm>
            <a:off x="621056" y="5340813"/>
            <a:ext cx="1211412" cy="292388"/>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300" dirty="0" smtClean="0">
                <a:solidFill>
                  <a:prstClr val="black"/>
                </a:solidFill>
              </a:rPr>
              <a:t>Total </a:t>
            </a:r>
          </a:p>
        </p:txBody>
      </p:sp>
      <p:sp>
        <p:nvSpPr>
          <p:cNvPr id="29" name="Text Box 9"/>
          <p:cNvSpPr txBox="1">
            <a:spLocks noChangeArrowheads="1"/>
          </p:cNvSpPr>
          <p:nvPr/>
        </p:nvSpPr>
        <p:spPr bwMode="auto">
          <a:xfrm>
            <a:off x="6019800" y="5339380"/>
            <a:ext cx="1371600" cy="492443"/>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300" dirty="0" smtClean="0">
                <a:solidFill>
                  <a:prstClr val="black"/>
                </a:solidFill>
              </a:rPr>
              <a:t>Unintentional</a:t>
            </a:r>
          </a:p>
          <a:p>
            <a:pPr algn="ctr" fontAlgn="base">
              <a:spcBef>
                <a:spcPct val="0"/>
              </a:spcBef>
              <a:spcAft>
                <a:spcPct val="0"/>
              </a:spcAft>
              <a:buFont typeface="Wingdings" pitchFamily="2" charset="2"/>
              <a:buNone/>
            </a:pPr>
            <a:r>
              <a:rPr lang="en-US" altLang="en-US" sz="1300" dirty="0" smtClean="0">
                <a:solidFill>
                  <a:prstClr val="black"/>
                </a:solidFill>
              </a:rPr>
              <a:t>Injury</a:t>
            </a:r>
            <a:endParaRPr lang="en-US" altLang="en-US" sz="1300" dirty="0">
              <a:solidFill>
                <a:prstClr val="black"/>
              </a:solidFill>
            </a:endParaRPr>
          </a:p>
        </p:txBody>
      </p:sp>
      <p:sp>
        <p:nvSpPr>
          <p:cNvPr id="30" name="Text Box 7"/>
          <p:cNvSpPr txBox="1">
            <a:spLocks noChangeArrowheads="1"/>
          </p:cNvSpPr>
          <p:nvPr/>
        </p:nvSpPr>
        <p:spPr bwMode="auto">
          <a:xfrm>
            <a:off x="1371600" y="5326694"/>
            <a:ext cx="1600200" cy="692497"/>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300" dirty="0" smtClean="0">
                <a:solidFill>
                  <a:prstClr val="black"/>
                </a:solidFill>
              </a:rPr>
              <a:t>Unintended Pregnancy, HIV/AIDS, STD</a:t>
            </a:r>
            <a:endParaRPr lang="en-US" altLang="en-US" sz="1300" dirty="0">
              <a:solidFill>
                <a:prstClr val="black"/>
              </a:solidFill>
            </a:endParaRPr>
          </a:p>
        </p:txBody>
      </p:sp>
      <p:sp>
        <p:nvSpPr>
          <p:cNvPr id="31" name="Text Box 8"/>
          <p:cNvSpPr txBox="1">
            <a:spLocks noChangeArrowheads="1"/>
          </p:cNvSpPr>
          <p:nvPr/>
        </p:nvSpPr>
        <p:spPr bwMode="auto">
          <a:xfrm>
            <a:off x="7021069" y="5347075"/>
            <a:ext cx="1056131" cy="492443"/>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300" dirty="0" smtClean="0">
                <a:solidFill>
                  <a:prstClr val="black"/>
                </a:solidFill>
              </a:rPr>
              <a:t>Dietary</a:t>
            </a:r>
          </a:p>
          <a:p>
            <a:pPr algn="ctr" fontAlgn="base">
              <a:spcBef>
                <a:spcPct val="0"/>
              </a:spcBef>
              <a:spcAft>
                <a:spcPct val="0"/>
              </a:spcAft>
              <a:buFont typeface="Wingdings" pitchFamily="2" charset="2"/>
              <a:buNone/>
            </a:pPr>
            <a:r>
              <a:rPr lang="en-US" altLang="en-US" sz="1300" dirty="0" smtClean="0">
                <a:solidFill>
                  <a:prstClr val="black"/>
                </a:solidFill>
              </a:rPr>
              <a:t> Patterns</a:t>
            </a:r>
            <a:endParaRPr lang="en-US" altLang="en-US" sz="1300" dirty="0">
              <a:solidFill>
                <a:prstClr val="black"/>
              </a:solidFill>
            </a:endParaRPr>
          </a:p>
        </p:txBody>
      </p:sp>
      <p:sp>
        <p:nvSpPr>
          <p:cNvPr id="32" name="Text Box 11"/>
          <p:cNvSpPr txBox="1">
            <a:spLocks noChangeArrowheads="1"/>
          </p:cNvSpPr>
          <p:nvPr/>
        </p:nvSpPr>
        <p:spPr bwMode="auto">
          <a:xfrm>
            <a:off x="5257800" y="5339381"/>
            <a:ext cx="1026033" cy="707886"/>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altLang="en-US" sz="1300" dirty="0" smtClean="0">
                <a:solidFill>
                  <a:prstClr val="black"/>
                </a:solidFill>
              </a:rPr>
              <a:t>Physical Activity</a:t>
            </a:r>
            <a:endParaRPr lang="en-US" altLang="en-US" sz="1300" dirty="0">
              <a:solidFill>
                <a:prstClr val="black"/>
              </a:solidFill>
            </a:endParaRPr>
          </a:p>
          <a:p>
            <a:pPr algn="ctr" fontAlgn="base">
              <a:spcBef>
                <a:spcPct val="0"/>
              </a:spcBef>
              <a:spcAft>
                <a:spcPct val="0"/>
              </a:spcAft>
              <a:buFont typeface="Wingdings" pitchFamily="2" charset="2"/>
              <a:buNone/>
            </a:pPr>
            <a:r>
              <a:rPr lang="en-US" altLang="en-US" sz="1400" dirty="0" smtClean="0">
                <a:solidFill>
                  <a:prstClr val="black"/>
                </a:solidFill>
              </a:rPr>
              <a:t> </a:t>
            </a:r>
            <a:endParaRPr lang="en-US" altLang="en-US" sz="1400" dirty="0">
              <a:solidFill>
                <a:prstClr val="black"/>
              </a:solidFill>
            </a:endParaRPr>
          </a:p>
        </p:txBody>
      </p:sp>
      <p:sp>
        <p:nvSpPr>
          <p:cNvPr id="48" name="Text Box 13"/>
          <p:cNvSpPr txBox="1">
            <a:spLocks noChangeArrowheads="1"/>
          </p:cNvSpPr>
          <p:nvPr/>
        </p:nvSpPr>
        <p:spPr bwMode="auto">
          <a:xfrm>
            <a:off x="4415581" y="1709110"/>
            <a:ext cx="945651" cy="371640"/>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Target</a:t>
            </a:r>
            <a:r>
              <a:rPr lang="en-US" altLang="en-US" sz="1100" b="1" dirty="0">
                <a:solidFill>
                  <a:prstClr val="black"/>
                </a:solidFill>
              </a:rPr>
              <a:t>: </a:t>
            </a:r>
            <a:endParaRPr lang="en-US" altLang="en-US" sz="1100" b="1" dirty="0" smtClean="0">
              <a:solidFill>
                <a:prstClr val="black"/>
              </a:solidFill>
            </a:endParaRPr>
          </a:p>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89.1%</a:t>
            </a:r>
            <a:endParaRPr lang="en-US" altLang="en-US" sz="1100" b="1" dirty="0">
              <a:solidFill>
                <a:prstClr val="black"/>
              </a:solidFill>
            </a:endParaRPr>
          </a:p>
        </p:txBody>
      </p:sp>
      <p:sp>
        <p:nvSpPr>
          <p:cNvPr id="49" name="Text Box 13"/>
          <p:cNvSpPr txBox="1">
            <a:spLocks noChangeArrowheads="1"/>
          </p:cNvSpPr>
          <p:nvPr/>
        </p:nvSpPr>
        <p:spPr bwMode="auto">
          <a:xfrm>
            <a:off x="3569903" y="1646302"/>
            <a:ext cx="845678" cy="371640"/>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100" b="1" dirty="0" smtClean="0">
                <a:solidFill>
                  <a:prstClr val="black"/>
                </a:solidFill>
              </a:rPr>
              <a:t>Target</a:t>
            </a:r>
            <a:r>
              <a:rPr lang="en-US" altLang="en-US" sz="1100" b="1" dirty="0">
                <a:solidFill>
                  <a:prstClr val="black"/>
                </a:solidFill>
              </a:rPr>
              <a:t>: </a:t>
            </a:r>
            <a:endParaRPr lang="en-US" altLang="en-US" sz="1100" b="1" dirty="0" smtClean="0">
              <a:solidFill>
                <a:prstClr val="black"/>
              </a:solidFill>
            </a:endParaRPr>
          </a:p>
          <a:p>
            <a:pPr marL="457200" indent="-457200" fontAlgn="base">
              <a:lnSpc>
                <a:spcPct val="70000"/>
              </a:lnSpc>
              <a:spcBef>
                <a:spcPct val="25000"/>
              </a:spcBef>
              <a:spcAft>
                <a:spcPct val="0"/>
              </a:spcAft>
              <a:buClr>
                <a:srgbClr val="FFFF66"/>
              </a:buClr>
            </a:pPr>
            <a:r>
              <a:rPr lang="en-US" altLang="en-US" sz="1100" b="1" dirty="0" smtClean="0">
                <a:solidFill>
                  <a:prstClr val="black"/>
                </a:solidFill>
              </a:rPr>
              <a:t>89.9%</a:t>
            </a:r>
            <a:endParaRPr lang="en-US" altLang="en-US" sz="1100" b="1" dirty="0">
              <a:solidFill>
                <a:prstClr val="black"/>
              </a:solidFill>
            </a:endParaRPr>
          </a:p>
        </p:txBody>
      </p:sp>
      <p:sp>
        <p:nvSpPr>
          <p:cNvPr id="23" name="Text Box 13"/>
          <p:cNvSpPr txBox="1">
            <a:spLocks noChangeArrowheads="1"/>
          </p:cNvSpPr>
          <p:nvPr/>
        </p:nvSpPr>
        <p:spPr bwMode="auto">
          <a:xfrm>
            <a:off x="6248400" y="1700232"/>
            <a:ext cx="746375" cy="371640"/>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100" b="1" dirty="0" smtClean="0">
                <a:solidFill>
                  <a:prstClr val="black"/>
                </a:solidFill>
              </a:rPr>
              <a:t>Target</a:t>
            </a:r>
            <a:r>
              <a:rPr lang="en-US" altLang="en-US" sz="1100" b="1" dirty="0">
                <a:solidFill>
                  <a:prstClr val="black"/>
                </a:solidFill>
              </a:rPr>
              <a:t>: </a:t>
            </a:r>
            <a:endParaRPr lang="en-US" altLang="en-US" sz="1100" b="1" dirty="0" smtClean="0">
              <a:solidFill>
                <a:prstClr val="black"/>
              </a:solidFill>
            </a:endParaRPr>
          </a:p>
          <a:p>
            <a:pPr marL="457200" indent="-457200" fontAlgn="base">
              <a:lnSpc>
                <a:spcPct val="70000"/>
              </a:lnSpc>
              <a:spcBef>
                <a:spcPct val="25000"/>
              </a:spcBef>
              <a:spcAft>
                <a:spcPct val="0"/>
              </a:spcAft>
              <a:buClr>
                <a:srgbClr val="FFFF66"/>
              </a:buClr>
            </a:pPr>
            <a:r>
              <a:rPr lang="en-US" altLang="en-US" sz="1100" b="1" dirty="0" smtClean="0">
                <a:solidFill>
                  <a:prstClr val="black"/>
                </a:solidFill>
              </a:rPr>
              <a:t>89.9%</a:t>
            </a:r>
            <a:endParaRPr lang="en-US" altLang="en-US" sz="1100" b="1" dirty="0">
              <a:solidFill>
                <a:prstClr val="black"/>
              </a:solidFill>
            </a:endParaRPr>
          </a:p>
        </p:txBody>
      </p:sp>
    </p:spTree>
    <p:extLst>
      <p:ext uri="{BB962C8B-B14F-4D97-AF65-F5344CB8AC3E}">
        <p14:creationId xmlns:p14="http://schemas.microsoft.com/office/powerpoint/2010/main" val="1780581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76200"/>
            <a:ext cx="8915400" cy="1005840"/>
          </a:xfrm>
        </p:spPr>
        <p:txBody>
          <a:bodyPr>
            <a:noAutofit/>
          </a:bodyPr>
          <a:lstStyle/>
          <a:p>
            <a:r>
              <a:rPr lang="en-US" altLang="en-US" sz="2800" b="1" dirty="0">
                <a:solidFill>
                  <a:srgbClr val="003F72"/>
                </a:solidFill>
                <a:latin typeface="Tahoma" charset="0"/>
              </a:rPr>
              <a:t>College and University Students </a:t>
            </a:r>
            <a:r>
              <a:rPr lang="en-US" altLang="en-US" sz="2800" b="1" dirty="0" smtClean="0">
                <a:solidFill>
                  <a:srgbClr val="003F72"/>
                </a:solidFill>
                <a:latin typeface="Tahoma" charset="0"/>
              </a:rPr>
              <a:t>Who </a:t>
            </a:r>
            <a:r>
              <a:rPr lang="en-US" altLang="en-US" sz="2800" b="1" dirty="0">
                <a:solidFill>
                  <a:srgbClr val="003F72"/>
                </a:solidFill>
                <a:latin typeface="Tahoma" charset="0"/>
              </a:rPr>
              <a:t>Receive</a:t>
            </a:r>
            <a:br>
              <a:rPr lang="en-US" altLang="en-US" sz="2800" b="1" dirty="0">
                <a:solidFill>
                  <a:srgbClr val="003F72"/>
                </a:solidFill>
                <a:latin typeface="Tahoma" charset="0"/>
              </a:rPr>
            </a:br>
            <a:r>
              <a:rPr lang="en-US" altLang="en-US" sz="2800" b="1" dirty="0">
                <a:solidFill>
                  <a:srgbClr val="003F72"/>
                </a:solidFill>
                <a:latin typeface="Tahoma" charset="0"/>
              </a:rPr>
              <a:t>Information on All </a:t>
            </a:r>
            <a:r>
              <a:rPr lang="en-US" altLang="en-US" sz="2800" b="1" dirty="0" smtClean="0">
                <a:solidFill>
                  <a:srgbClr val="003F72"/>
                </a:solidFill>
                <a:latin typeface="Tahoma" charset="0"/>
              </a:rPr>
              <a:t>Priority Health </a:t>
            </a:r>
            <a:r>
              <a:rPr lang="en-US" altLang="en-US" sz="2800" b="1" dirty="0">
                <a:solidFill>
                  <a:srgbClr val="003F72"/>
                </a:solidFill>
                <a:latin typeface="Tahoma" charset="0"/>
              </a:rPr>
              <a:t>Risk </a:t>
            </a:r>
            <a:r>
              <a:rPr lang="en-US" altLang="en-US" sz="2800" b="1" dirty="0" smtClean="0">
                <a:solidFill>
                  <a:srgbClr val="003F72"/>
                </a:solidFill>
                <a:latin typeface="Tahoma" charset="0"/>
              </a:rPr>
              <a:t>Behaviors</a:t>
            </a:r>
            <a:endParaRPr lang="en-US" altLang="en-US" sz="2800" b="1" dirty="0">
              <a:solidFill>
                <a:srgbClr val="003F72"/>
              </a:solidFill>
              <a:latin typeface="Tahoma" charset="0"/>
            </a:endParaRPr>
          </a:p>
        </p:txBody>
      </p:sp>
      <p:sp>
        <p:nvSpPr>
          <p:cNvPr id="3" name="Slide Number Placeholder 2"/>
          <p:cNvSpPr>
            <a:spLocks noGrp="1"/>
          </p:cNvSpPr>
          <p:nvPr>
            <p:ph type="sldNum" sz="quarter" idx="12"/>
          </p:nvPr>
        </p:nvSpPr>
        <p:spPr/>
        <p:txBody>
          <a:bodyPr/>
          <a:lstStyle/>
          <a:p>
            <a:fld id="{C88FAF9D-AF5A-496A-B0B6-E10018E45057}" type="slidenum">
              <a:rPr lang="en-US" smtClean="0">
                <a:solidFill>
                  <a:prstClr val="black"/>
                </a:solidFill>
              </a:rPr>
              <a:pPr/>
              <a:t>18</a:t>
            </a:fld>
            <a:endParaRPr lang="en-US" dirty="0">
              <a:solidFill>
                <a:prstClr val="black"/>
              </a:solidFill>
            </a:endParaRPr>
          </a:p>
        </p:txBody>
      </p:sp>
      <p:sp>
        <p:nvSpPr>
          <p:cNvPr id="5" name="TextBox 4"/>
          <p:cNvSpPr txBox="1"/>
          <p:nvPr/>
        </p:nvSpPr>
        <p:spPr>
          <a:xfrm>
            <a:off x="304800" y="1261646"/>
            <a:ext cx="978153" cy="338554"/>
          </a:xfrm>
          <a:prstGeom prst="rect">
            <a:avLst/>
          </a:prstGeom>
          <a:noFill/>
        </p:spPr>
        <p:txBody>
          <a:bodyPr wrap="none" rtlCol="0">
            <a:spAutoFit/>
          </a:bodyPr>
          <a:lstStyle/>
          <a:p>
            <a:pPr fontAlgn="base">
              <a:spcBef>
                <a:spcPct val="0"/>
              </a:spcBef>
              <a:spcAft>
                <a:spcPct val="0"/>
              </a:spcAft>
            </a:pPr>
            <a:r>
              <a:rPr lang="en-US" sz="1600" b="1" dirty="0" smtClean="0">
                <a:solidFill>
                  <a:prstClr val="black"/>
                </a:solidFill>
                <a:ea typeface="Tahoma" panose="020B0604030504040204" pitchFamily="34" charset="0"/>
                <a:cs typeface="Tahoma" panose="020B0604030504040204" pitchFamily="34" charset="0"/>
              </a:rPr>
              <a:t>Percent</a:t>
            </a:r>
            <a:endParaRPr lang="en-US" sz="1600" b="1" dirty="0">
              <a:solidFill>
                <a:prstClr val="black"/>
              </a:solidFill>
              <a:ea typeface="Tahoma" panose="020B0604030504040204" pitchFamily="34" charset="0"/>
              <a:cs typeface="Tahoma" panose="020B0604030504040204" pitchFamily="34" charset="0"/>
            </a:endParaRPr>
          </a:p>
        </p:txBody>
      </p:sp>
      <p:sp>
        <p:nvSpPr>
          <p:cNvPr id="7" name="Rectangle 4"/>
          <p:cNvSpPr>
            <a:spLocks noChangeArrowheads="1"/>
          </p:cNvSpPr>
          <p:nvPr/>
        </p:nvSpPr>
        <p:spPr bwMode="auto">
          <a:xfrm>
            <a:off x="76200" y="5582056"/>
            <a:ext cx="8991600" cy="1152286"/>
          </a:xfrm>
          <a:prstGeom prst="rect">
            <a:avLst/>
          </a:prstGeom>
          <a:noFill/>
          <a:ln w="9525">
            <a:noFill/>
            <a:miter lim="800000"/>
            <a:headEnd/>
            <a:tailEnd/>
          </a:ln>
          <a:effectLst/>
        </p:spPr>
        <p:txBody>
          <a:bodyPr wrap="none" anchor="ctr"/>
          <a:lstStyle/>
          <a:p>
            <a:pPr fontAlgn="base">
              <a:spcBef>
                <a:spcPct val="0"/>
              </a:spcBef>
              <a:spcAft>
                <a:spcPct val="0"/>
              </a:spcAft>
            </a:pPr>
            <a:r>
              <a:rPr lang="en-US" altLang="en-US" sz="1100" dirty="0" smtClean="0">
                <a:solidFill>
                  <a:prstClr val="black"/>
                </a:solidFill>
                <a:ea typeface="Tahoma" panose="020B0604030504040204" pitchFamily="34" charset="0"/>
                <a:cs typeface="Tahoma" panose="020B0604030504040204" pitchFamily="34" charset="0"/>
              </a:rPr>
              <a:t>NOTES: </a:t>
            </a:r>
            <a:r>
              <a:rPr lang="en-US" altLang="en-US" sz="1100" dirty="0">
                <a:solidFill>
                  <a:prstClr val="black"/>
                </a:solidFill>
                <a:ea typeface="Tahoma" panose="020B0604030504040204" pitchFamily="34" charset="0"/>
                <a:cs typeface="Tahoma" panose="020B0604030504040204" pitchFamily="34" charset="0"/>
              </a:rPr>
              <a:t>D</a:t>
            </a:r>
            <a:r>
              <a:rPr lang="en-US" sz="1100" dirty="0">
                <a:solidFill>
                  <a:srgbClr val="000000"/>
                </a:solidFill>
                <a:ea typeface="Tahoma" panose="020B0604030504040204" pitchFamily="34" charset="0"/>
                <a:cs typeface="Tahoma" panose="020B0604030504040204" pitchFamily="34" charset="0"/>
              </a:rPr>
              <a:t>ata are for undergraduate college students in post-secondary institutions who </a:t>
            </a:r>
            <a:r>
              <a:rPr lang="en-US" sz="1100" dirty="0" smtClean="0">
                <a:solidFill>
                  <a:srgbClr val="000000"/>
                </a:solidFill>
                <a:ea typeface="Tahoma" panose="020B0604030504040204" pitchFamily="34" charset="0"/>
                <a:cs typeface="Tahoma" panose="020B0604030504040204" pitchFamily="34" charset="0"/>
              </a:rPr>
              <a:t>received information on all priority health </a:t>
            </a:r>
            <a:r>
              <a:rPr lang="en-US" sz="1100" dirty="0">
                <a:solidFill>
                  <a:srgbClr val="000000"/>
                </a:solidFill>
                <a:ea typeface="Tahoma" panose="020B0604030504040204" pitchFamily="34" charset="0"/>
                <a:cs typeface="Tahoma" panose="020B0604030504040204" pitchFamily="34" charset="0"/>
              </a:rPr>
              <a:t>risk </a:t>
            </a:r>
            <a:endParaRPr lang="en-US" sz="1100" dirty="0" smtClean="0">
              <a:solidFill>
                <a:srgbClr val="000000"/>
              </a:solidFill>
              <a:ea typeface="Tahoma" panose="020B0604030504040204" pitchFamily="34" charset="0"/>
              <a:cs typeface="Tahoma" panose="020B0604030504040204" pitchFamily="34" charset="0"/>
            </a:endParaRPr>
          </a:p>
          <a:p>
            <a:pPr fontAlgn="base">
              <a:spcBef>
                <a:spcPct val="0"/>
              </a:spcBef>
              <a:spcAft>
                <a:spcPct val="0"/>
              </a:spcAft>
            </a:pPr>
            <a:r>
              <a:rPr lang="en-US" sz="1100" dirty="0" smtClean="0">
                <a:solidFill>
                  <a:srgbClr val="000000"/>
                </a:solidFill>
                <a:ea typeface="Tahoma" panose="020B0604030504040204" pitchFamily="34" charset="0"/>
                <a:cs typeface="Tahoma" panose="020B0604030504040204" pitchFamily="34" charset="0"/>
              </a:rPr>
              <a:t>behaviors from their institution</a:t>
            </a:r>
            <a:r>
              <a:rPr lang="en-US" sz="1100" dirty="0">
                <a:solidFill>
                  <a:srgbClr val="000000"/>
                </a:solidFill>
                <a:ea typeface="Tahoma" panose="020B0604030504040204" pitchFamily="34" charset="0"/>
                <a:cs typeface="Tahoma" panose="020B0604030504040204" pitchFamily="34" charset="0"/>
              </a:rPr>
              <a:t>. All priority areas include unintentional injury; tobacco use and </a:t>
            </a:r>
            <a:r>
              <a:rPr lang="en-US" sz="1100" dirty="0" smtClean="0">
                <a:solidFill>
                  <a:srgbClr val="000000"/>
                </a:solidFill>
                <a:ea typeface="Tahoma" panose="020B0604030504040204" pitchFamily="34" charset="0"/>
                <a:cs typeface="Tahoma" panose="020B0604030504040204" pitchFamily="34" charset="0"/>
              </a:rPr>
              <a:t>addiction</a:t>
            </a:r>
            <a:r>
              <a:rPr lang="en-US" sz="1100" dirty="0">
                <a:solidFill>
                  <a:srgbClr val="000000"/>
                </a:solidFill>
                <a:ea typeface="Tahoma" panose="020B0604030504040204" pitchFamily="34" charset="0"/>
                <a:cs typeface="Tahoma" panose="020B0604030504040204" pitchFamily="34" charset="0"/>
              </a:rPr>
              <a:t>; suicide; violence; unintended </a:t>
            </a:r>
            <a:endParaRPr lang="en-US" sz="1100" dirty="0" smtClean="0">
              <a:solidFill>
                <a:srgbClr val="000000"/>
              </a:solidFill>
              <a:ea typeface="Tahoma" panose="020B0604030504040204" pitchFamily="34" charset="0"/>
              <a:cs typeface="Tahoma" panose="020B0604030504040204" pitchFamily="34" charset="0"/>
            </a:endParaRPr>
          </a:p>
          <a:p>
            <a:pPr fontAlgn="base">
              <a:spcBef>
                <a:spcPct val="0"/>
              </a:spcBef>
              <a:spcAft>
                <a:spcPts val="600"/>
              </a:spcAft>
            </a:pPr>
            <a:r>
              <a:rPr lang="en-US" sz="1100" dirty="0" smtClean="0">
                <a:solidFill>
                  <a:srgbClr val="000000"/>
                </a:solidFill>
                <a:ea typeface="Tahoma" panose="020B0604030504040204" pitchFamily="34" charset="0"/>
                <a:cs typeface="Tahoma" panose="020B0604030504040204" pitchFamily="34" charset="0"/>
              </a:rPr>
              <a:t>pregnancy</a:t>
            </a:r>
            <a:r>
              <a:rPr lang="en-US" sz="1100" dirty="0">
                <a:solidFill>
                  <a:srgbClr val="000000"/>
                </a:solidFill>
                <a:ea typeface="Tahoma" panose="020B0604030504040204" pitchFamily="34" charset="0"/>
                <a:cs typeface="Tahoma" panose="020B0604030504040204" pitchFamily="34" charset="0"/>
              </a:rPr>
              <a:t>; </a:t>
            </a:r>
            <a:r>
              <a:rPr lang="en-US" sz="1100" dirty="0" smtClean="0">
                <a:solidFill>
                  <a:srgbClr val="000000"/>
                </a:solidFill>
                <a:ea typeface="Tahoma" panose="020B0604030504040204" pitchFamily="34" charset="0"/>
                <a:cs typeface="Tahoma" panose="020B0604030504040204" pitchFamily="34" charset="0"/>
              </a:rPr>
              <a:t>unhealthy dietary patterns; HIV/AIDS and STD infection; inadequate physical activity; and alcohol or other drug use. </a:t>
            </a:r>
          </a:p>
          <a:p>
            <a:r>
              <a:rPr lang="en-US" altLang="en-US" sz="1100" dirty="0" smtClean="0">
                <a:solidFill>
                  <a:prstClr val="black"/>
                </a:solidFill>
                <a:ea typeface="Tahoma" panose="020B0604030504040204" pitchFamily="34" charset="0"/>
                <a:cs typeface="Tahoma" panose="020B0604030504040204" pitchFamily="34" charset="0"/>
              </a:rPr>
              <a:t>SOURCE: </a:t>
            </a:r>
            <a:r>
              <a:rPr lang="en-US" altLang="en-US" sz="1100" dirty="0">
                <a:solidFill>
                  <a:prstClr val="black"/>
                </a:solidFill>
              </a:rPr>
              <a:t>National College Health Assessment (NCHA), American College Health Association (ACHA</a:t>
            </a:r>
            <a:r>
              <a:rPr lang="en-US" altLang="en-US" sz="1100" dirty="0" smtClean="0">
                <a:solidFill>
                  <a:prstClr val="black"/>
                </a:solidFill>
              </a:rPr>
              <a:t>).</a:t>
            </a:r>
            <a:endParaRPr lang="en-US" sz="1100" dirty="0">
              <a:solidFill>
                <a:srgbClr val="000000"/>
              </a:solidFill>
              <a:ea typeface="Tahoma" panose="020B0604030504040204" pitchFamily="34" charset="0"/>
              <a:cs typeface="Tahoma" panose="020B0604030504040204" pitchFamily="34" charset="0"/>
            </a:endParaRPr>
          </a:p>
        </p:txBody>
      </p:sp>
      <p:graphicFrame>
        <p:nvGraphicFramePr>
          <p:cNvPr id="6" name="Chart 5" descr="Significantly more LGB and questioning youth were threatened or injured with a weapon on school porperty in grades 9-12 than their straigh peers." title="Youth threatened or injured with a weapon on school property, students in grades 9-12"/>
          <p:cNvGraphicFramePr/>
          <p:nvPr>
            <p:extLst/>
          </p:nvPr>
        </p:nvGraphicFramePr>
        <p:xfrm>
          <a:off x="30018" y="1508234"/>
          <a:ext cx="8458200" cy="39624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p:cNvSpPr txBox="1">
            <a:spLocks/>
          </p:cNvSpPr>
          <p:nvPr/>
        </p:nvSpPr>
        <p:spPr>
          <a:xfrm>
            <a:off x="7239000" y="6324600"/>
            <a:ext cx="164592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ea typeface="Tahoma" pitchFamily="34" charset="0"/>
                <a:cs typeface="Tahoma" pitchFamily="34" charset="0"/>
              </a:rPr>
              <a:t>Obj. ECBP-7.1 </a:t>
            </a:r>
          </a:p>
          <a:p>
            <a:pPr algn="ctr">
              <a:spcBef>
                <a:spcPts val="0"/>
              </a:spcBef>
            </a:pPr>
            <a:r>
              <a:rPr lang="en-US" sz="1200" b="0" dirty="0" smtClean="0">
                <a:solidFill>
                  <a:prstClr val="black"/>
                </a:solidFill>
                <a:ea typeface="Tahoma" pitchFamily="34" charset="0"/>
                <a:cs typeface="Tahoma" pitchFamily="34" charset="0"/>
              </a:rPr>
              <a:t>Increase desired</a:t>
            </a:r>
          </a:p>
        </p:txBody>
      </p:sp>
      <p:sp>
        <p:nvSpPr>
          <p:cNvPr id="8" name="TextBox 31"/>
          <p:cNvSpPr txBox="1"/>
          <p:nvPr/>
        </p:nvSpPr>
        <p:spPr>
          <a:xfrm>
            <a:off x="7239000" y="1947446"/>
            <a:ext cx="1447800" cy="553998"/>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base">
              <a:spcBef>
                <a:spcPct val="0"/>
              </a:spcBef>
              <a:spcAft>
                <a:spcPct val="0"/>
              </a:spcAft>
            </a:pPr>
            <a:r>
              <a:rPr lang="en-US" sz="1600" b="1" dirty="0" smtClean="0">
                <a:solidFill>
                  <a:srgbClr val="FF0000"/>
                </a:solidFill>
                <a:ea typeface="Tahoma" pitchFamily="34" charset="0"/>
                <a:cs typeface="Tahoma" pitchFamily="34" charset="0"/>
              </a:rPr>
              <a:t>Target</a:t>
            </a:r>
            <a:r>
              <a:rPr lang="en-US" sz="1400" b="1" dirty="0" smtClean="0">
                <a:solidFill>
                  <a:srgbClr val="FF0000"/>
                </a:solidFill>
                <a:ea typeface="Tahoma" pitchFamily="34" charset="0"/>
                <a:cs typeface="Tahoma" pitchFamily="34" charset="0"/>
              </a:rPr>
              <a:t> </a:t>
            </a:r>
          </a:p>
          <a:p>
            <a:pPr algn="ctr" fontAlgn="base">
              <a:spcBef>
                <a:spcPct val="0"/>
              </a:spcBef>
              <a:spcAft>
                <a:spcPct val="0"/>
              </a:spcAft>
            </a:pPr>
            <a:r>
              <a:rPr lang="en-US" sz="1400" b="1" dirty="0" smtClean="0">
                <a:solidFill>
                  <a:srgbClr val="FF0000"/>
                </a:solidFill>
                <a:ea typeface="Tahoma" pitchFamily="34" charset="0"/>
                <a:cs typeface="Tahoma" pitchFamily="34" charset="0"/>
              </a:rPr>
              <a:t>Met</a:t>
            </a:r>
            <a:endParaRPr lang="en-US" sz="1400" b="1" dirty="0">
              <a:solidFill>
                <a:srgbClr val="FF0000"/>
              </a:solidFill>
            </a:endParaRPr>
          </a:p>
        </p:txBody>
      </p:sp>
    </p:spTree>
    <p:extLst>
      <p:ext uri="{BB962C8B-B14F-4D97-AF65-F5344CB8AC3E}">
        <p14:creationId xmlns:p14="http://schemas.microsoft.com/office/powerpoint/2010/main" val="1267400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This is a bar chart displaying 2009 and 2014 for College and University Students Who receive Information on Health Risk Behaviors." title="Students who receive information on health risk behaviors"/>
          <p:cNvGraphicFramePr>
            <a:graphicFrameLocks noChangeAspect="1"/>
          </p:cNvGraphicFramePr>
          <p:nvPr>
            <p:extLst/>
          </p:nvPr>
        </p:nvGraphicFramePr>
        <p:xfrm>
          <a:off x="-330200" y="1041400"/>
          <a:ext cx="9118600" cy="4604043"/>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Rectangle 4"/>
          <p:cNvSpPr>
            <a:spLocks noChangeArrowheads="1"/>
          </p:cNvSpPr>
          <p:nvPr/>
        </p:nvSpPr>
        <p:spPr bwMode="auto">
          <a:xfrm>
            <a:off x="-13252" y="5915154"/>
            <a:ext cx="8852452" cy="926068"/>
          </a:xfrm>
          <a:prstGeom prst="rect">
            <a:avLst/>
          </a:prstGeom>
          <a:noFill/>
          <a:ln w="9525">
            <a:noFill/>
            <a:miter lim="800000"/>
            <a:headEnd/>
            <a:tailEnd/>
          </a:ln>
          <a:effectLst/>
        </p:spPr>
        <p:txBody>
          <a:bodyPr wrap="none" anchor="ctr"/>
          <a:lstStyle/>
          <a:p>
            <a:pPr fontAlgn="base">
              <a:spcBef>
                <a:spcPct val="0"/>
              </a:spcBef>
              <a:spcAft>
                <a:spcPct val="0"/>
              </a:spcAft>
            </a:pPr>
            <a:r>
              <a:rPr lang="en-US" altLang="en-US" sz="1050" dirty="0" smtClean="0">
                <a:solidFill>
                  <a:prstClr val="black"/>
                </a:solidFill>
                <a:ea typeface="Tahoma" panose="020B0604030504040204" pitchFamily="34" charset="0"/>
                <a:cs typeface="Tahoma" panose="020B0604030504040204" pitchFamily="34" charset="0"/>
              </a:rPr>
              <a:t>NOTES:  I </a:t>
            </a:r>
            <a:r>
              <a:rPr lang="en-US" altLang="en-US" sz="1050" dirty="0">
                <a:solidFill>
                  <a:prstClr val="black"/>
                </a:solidFill>
                <a:ea typeface="Tahoma" panose="020B0604030504040204" pitchFamily="34" charset="0"/>
                <a:cs typeface="Tahoma" panose="020B0604030504040204" pitchFamily="34" charset="0"/>
              </a:rPr>
              <a:t>= 95% confidence interval</a:t>
            </a:r>
            <a:r>
              <a:rPr lang="en-US" altLang="en-US" sz="1050" dirty="0" smtClean="0">
                <a:solidFill>
                  <a:prstClr val="black"/>
                </a:solidFill>
                <a:ea typeface="Tahoma" panose="020B0604030504040204" pitchFamily="34" charset="0"/>
                <a:cs typeface="Tahoma" panose="020B0604030504040204" pitchFamily="34" charset="0"/>
              </a:rPr>
              <a:t>. </a:t>
            </a:r>
            <a:r>
              <a:rPr lang="en-US" altLang="en-US" sz="1050" dirty="0">
                <a:solidFill>
                  <a:prstClr val="black"/>
                </a:solidFill>
                <a:ea typeface="Tahoma" panose="020B0604030504040204" pitchFamily="34" charset="0"/>
                <a:cs typeface="Tahoma" panose="020B0604030504040204" pitchFamily="34" charset="0"/>
              </a:rPr>
              <a:t>Target = HP2020 target for each </a:t>
            </a:r>
            <a:r>
              <a:rPr lang="en-US" altLang="en-US" sz="1050" dirty="0" smtClean="0">
                <a:solidFill>
                  <a:prstClr val="black"/>
                </a:solidFill>
                <a:ea typeface="Tahoma" panose="020B0604030504040204" pitchFamily="34" charset="0"/>
                <a:cs typeface="Tahoma" panose="020B0604030504040204" pitchFamily="34" charset="0"/>
              </a:rPr>
              <a:t>objective. D</a:t>
            </a:r>
            <a:r>
              <a:rPr lang="en-US" sz="1050" dirty="0" smtClean="0">
                <a:solidFill>
                  <a:srgbClr val="000000"/>
                </a:solidFill>
                <a:ea typeface="Tahoma" panose="020B0604030504040204" pitchFamily="34" charset="0"/>
                <a:cs typeface="Tahoma" panose="020B0604030504040204" pitchFamily="34" charset="0"/>
              </a:rPr>
              <a:t>ata </a:t>
            </a:r>
            <a:r>
              <a:rPr lang="en-US" sz="1050" dirty="0">
                <a:solidFill>
                  <a:srgbClr val="000000"/>
                </a:solidFill>
                <a:ea typeface="Tahoma" panose="020B0604030504040204" pitchFamily="34" charset="0"/>
                <a:cs typeface="Tahoma" panose="020B0604030504040204" pitchFamily="34" charset="0"/>
              </a:rPr>
              <a:t>are for undergraduate college students in post-secondary </a:t>
            </a:r>
            <a:endParaRPr lang="en-US" sz="1050" dirty="0" smtClean="0">
              <a:solidFill>
                <a:srgbClr val="000000"/>
              </a:solidFill>
              <a:ea typeface="Tahoma" panose="020B0604030504040204" pitchFamily="34" charset="0"/>
              <a:cs typeface="Tahoma" panose="020B0604030504040204" pitchFamily="34" charset="0"/>
            </a:endParaRPr>
          </a:p>
          <a:p>
            <a:pPr fontAlgn="base">
              <a:spcBef>
                <a:spcPct val="0"/>
              </a:spcBef>
              <a:spcAft>
                <a:spcPct val="0"/>
              </a:spcAft>
            </a:pPr>
            <a:r>
              <a:rPr lang="en-US" sz="1050" dirty="0" smtClean="0">
                <a:solidFill>
                  <a:srgbClr val="000000"/>
                </a:solidFill>
                <a:ea typeface="Tahoma" panose="020B0604030504040204" pitchFamily="34" charset="0"/>
                <a:cs typeface="Tahoma" panose="020B0604030504040204" pitchFamily="34" charset="0"/>
              </a:rPr>
              <a:t>institutions who received information on health risk </a:t>
            </a:r>
            <a:r>
              <a:rPr lang="en-US" sz="1050" dirty="0">
                <a:solidFill>
                  <a:srgbClr val="000000"/>
                </a:solidFill>
                <a:ea typeface="Tahoma" panose="020B0604030504040204" pitchFamily="34" charset="0"/>
                <a:cs typeface="Tahoma" panose="020B0604030504040204" pitchFamily="34" charset="0"/>
              </a:rPr>
              <a:t>behaviors from </a:t>
            </a:r>
            <a:r>
              <a:rPr lang="en-US" sz="1050" dirty="0" smtClean="0">
                <a:solidFill>
                  <a:srgbClr val="000000"/>
                </a:solidFill>
                <a:ea typeface="Tahoma" panose="020B0604030504040204" pitchFamily="34" charset="0"/>
                <a:cs typeface="Tahoma" panose="020B0604030504040204" pitchFamily="34" charset="0"/>
              </a:rPr>
              <a:t>their </a:t>
            </a:r>
            <a:r>
              <a:rPr lang="en-US" sz="1050" dirty="0">
                <a:solidFill>
                  <a:srgbClr val="000000"/>
                </a:solidFill>
                <a:ea typeface="Tahoma" panose="020B0604030504040204" pitchFamily="34" charset="0"/>
                <a:cs typeface="Tahoma" panose="020B0604030504040204" pitchFamily="34" charset="0"/>
              </a:rPr>
              <a:t>institution</a:t>
            </a:r>
            <a:r>
              <a:rPr lang="en-US" sz="1050" dirty="0" smtClean="0">
                <a:solidFill>
                  <a:prstClr val="black"/>
                </a:solidFill>
                <a:ea typeface="Tahoma" panose="020B0604030504040204" pitchFamily="34" charset="0"/>
                <a:cs typeface="Tahoma" panose="020B0604030504040204" pitchFamily="34" charset="0"/>
              </a:rPr>
              <a:t>. </a:t>
            </a:r>
            <a:r>
              <a:rPr lang="en-US" sz="1050" dirty="0" smtClean="0">
                <a:solidFill>
                  <a:srgbClr val="000000"/>
                </a:solidFill>
                <a:ea typeface="Tahoma" panose="020B0604030504040204" pitchFamily="34" charset="0"/>
                <a:cs typeface="Tahoma" panose="020B0604030504040204" pitchFamily="34" charset="0"/>
              </a:rPr>
              <a:t>All </a:t>
            </a:r>
            <a:r>
              <a:rPr lang="en-US" sz="1050" dirty="0">
                <a:solidFill>
                  <a:srgbClr val="000000"/>
                </a:solidFill>
                <a:ea typeface="Tahoma" panose="020B0604030504040204" pitchFamily="34" charset="0"/>
                <a:cs typeface="Tahoma" panose="020B0604030504040204" pitchFamily="34" charset="0"/>
              </a:rPr>
              <a:t>priority areas </a:t>
            </a:r>
            <a:r>
              <a:rPr lang="en-US" sz="1050" dirty="0" smtClean="0">
                <a:solidFill>
                  <a:srgbClr val="000000"/>
                </a:solidFill>
                <a:ea typeface="Tahoma" panose="020B0604030504040204" pitchFamily="34" charset="0"/>
                <a:cs typeface="Tahoma" panose="020B0604030504040204" pitchFamily="34" charset="0"/>
              </a:rPr>
              <a:t>include </a:t>
            </a:r>
            <a:r>
              <a:rPr lang="en-US" sz="1050" dirty="0">
                <a:solidFill>
                  <a:srgbClr val="000000"/>
                </a:solidFill>
                <a:ea typeface="Tahoma" panose="020B0604030504040204" pitchFamily="34" charset="0"/>
                <a:cs typeface="Tahoma" panose="020B0604030504040204" pitchFamily="34" charset="0"/>
              </a:rPr>
              <a:t>unintentional injury; tobacco use and </a:t>
            </a:r>
            <a:endParaRPr lang="en-US" sz="1050" dirty="0" smtClean="0">
              <a:solidFill>
                <a:srgbClr val="000000"/>
              </a:solidFill>
              <a:ea typeface="Tahoma" panose="020B0604030504040204" pitchFamily="34" charset="0"/>
              <a:cs typeface="Tahoma" panose="020B0604030504040204" pitchFamily="34" charset="0"/>
            </a:endParaRPr>
          </a:p>
          <a:p>
            <a:pPr fontAlgn="base">
              <a:spcBef>
                <a:spcPct val="0"/>
              </a:spcBef>
              <a:spcAft>
                <a:spcPct val="0"/>
              </a:spcAft>
            </a:pPr>
            <a:r>
              <a:rPr lang="en-US" sz="1050" dirty="0" smtClean="0">
                <a:solidFill>
                  <a:srgbClr val="000000"/>
                </a:solidFill>
                <a:ea typeface="Tahoma" panose="020B0604030504040204" pitchFamily="34" charset="0"/>
                <a:cs typeface="Tahoma" panose="020B0604030504040204" pitchFamily="34" charset="0"/>
              </a:rPr>
              <a:t>addiction</a:t>
            </a:r>
            <a:r>
              <a:rPr lang="en-US" sz="1050" dirty="0">
                <a:solidFill>
                  <a:srgbClr val="000000"/>
                </a:solidFill>
                <a:ea typeface="Tahoma" panose="020B0604030504040204" pitchFamily="34" charset="0"/>
                <a:cs typeface="Tahoma" panose="020B0604030504040204" pitchFamily="34" charset="0"/>
              </a:rPr>
              <a:t>; </a:t>
            </a:r>
            <a:r>
              <a:rPr lang="en-US" sz="1050" dirty="0" smtClean="0">
                <a:solidFill>
                  <a:srgbClr val="000000"/>
                </a:solidFill>
                <a:ea typeface="Tahoma" panose="020B0604030504040204" pitchFamily="34" charset="0"/>
                <a:cs typeface="Tahoma" panose="020B0604030504040204" pitchFamily="34" charset="0"/>
              </a:rPr>
              <a:t>suicide; violence</a:t>
            </a:r>
            <a:r>
              <a:rPr lang="en-US" sz="1050" dirty="0">
                <a:solidFill>
                  <a:srgbClr val="000000"/>
                </a:solidFill>
                <a:ea typeface="Tahoma" panose="020B0604030504040204" pitchFamily="34" charset="0"/>
                <a:cs typeface="Tahoma" panose="020B0604030504040204" pitchFamily="34" charset="0"/>
              </a:rPr>
              <a:t>; unintended pregnancy; unhealthy dietary patterns; HIV/AIDS and </a:t>
            </a:r>
            <a:r>
              <a:rPr lang="en-US" sz="1050" dirty="0" smtClean="0">
                <a:solidFill>
                  <a:srgbClr val="000000"/>
                </a:solidFill>
                <a:ea typeface="Tahoma" panose="020B0604030504040204" pitchFamily="34" charset="0"/>
                <a:cs typeface="Tahoma" panose="020B0604030504040204" pitchFamily="34" charset="0"/>
              </a:rPr>
              <a:t>STD </a:t>
            </a:r>
          </a:p>
          <a:p>
            <a:pPr fontAlgn="base">
              <a:spcBef>
                <a:spcPct val="0"/>
              </a:spcBef>
              <a:spcAft>
                <a:spcPct val="0"/>
              </a:spcAft>
            </a:pPr>
            <a:r>
              <a:rPr lang="en-US" sz="1050" dirty="0" smtClean="0">
                <a:solidFill>
                  <a:srgbClr val="000000"/>
                </a:solidFill>
                <a:ea typeface="Tahoma" panose="020B0604030504040204" pitchFamily="34" charset="0"/>
                <a:cs typeface="Tahoma" panose="020B0604030504040204" pitchFamily="34" charset="0"/>
              </a:rPr>
              <a:t>infection; inadequate </a:t>
            </a:r>
            <a:r>
              <a:rPr lang="en-US" sz="1050" dirty="0">
                <a:solidFill>
                  <a:srgbClr val="000000"/>
                </a:solidFill>
                <a:ea typeface="Tahoma" panose="020B0604030504040204" pitchFamily="34" charset="0"/>
                <a:cs typeface="Tahoma" panose="020B0604030504040204" pitchFamily="34" charset="0"/>
              </a:rPr>
              <a:t>physical </a:t>
            </a:r>
            <a:r>
              <a:rPr lang="en-US" sz="1050" dirty="0" smtClean="0">
                <a:solidFill>
                  <a:srgbClr val="000000"/>
                </a:solidFill>
                <a:ea typeface="Tahoma" panose="020B0604030504040204" pitchFamily="34" charset="0"/>
                <a:cs typeface="Tahoma" panose="020B0604030504040204" pitchFamily="34" charset="0"/>
              </a:rPr>
              <a:t>activity; and alcohol or other </a:t>
            </a:r>
            <a:r>
              <a:rPr lang="en-US" sz="1050" dirty="0">
                <a:solidFill>
                  <a:srgbClr val="000000"/>
                </a:solidFill>
                <a:ea typeface="Tahoma" panose="020B0604030504040204" pitchFamily="34" charset="0"/>
                <a:cs typeface="Tahoma" panose="020B0604030504040204" pitchFamily="34" charset="0"/>
              </a:rPr>
              <a:t>drug </a:t>
            </a:r>
            <a:r>
              <a:rPr lang="en-US" sz="1050" dirty="0" smtClean="0">
                <a:solidFill>
                  <a:srgbClr val="000000"/>
                </a:solidFill>
                <a:ea typeface="Tahoma" panose="020B0604030504040204" pitchFamily="34" charset="0"/>
                <a:cs typeface="Tahoma" panose="020B0604030504040204" pitchFamily="34" charset="0"/>
              </a:rPr>
              <a:t>use.  </a:t>
            </a:r>
            <a:endParaRPr lang="en-US" altLang="en-US" sz="1050" dirty="0" smtClean="0">
              <a:solidFill>
                <a:prstClr val="black"/>
              </a:solidFill>
              <a:ea typeface="Tahoma" panose="020B0604030504040204" pitchFamily="34" charset="0"/>
              <a:cs typeface="Tahoma" panose="020B0604030504040204" pitchFamily="34" charset="0"/>
            </a:endParaRPr>
          </a:p>
          <a:p>
            <a:pPr fontAlgn="base">
              <a:spcBef>
                <a:spcPct val="0"/>
              </a:spcBef>
              <a:spcAft>
                <a:spcPct val="0"/>
              </a:spcAft>
            </a:pPr>
            <a:r>
              <a:rPr lang="en-US" altLang="en-US" sz="1050" dirty="0" smtClean="0">
                <a:solidFill>
                  <a:prstClr val="black"/>
                </a:solidFill>
                <a:ea typeface="Tahoma" panose="020B0604030504040204" pitchFamily="34" charset="0"/>
                <a:cs typeface="Tahoma" panose="020B0604030504040204" pitchFamily="34" charset="0"/>
              </a:rPr>
              <a:t>SOURCE: </a:t>
            </a:r>
            <a:r>
              <a:rPr lang="en-US" altLang="en-US" sz="1050" dirty="0">
                <a:solidFill>
                  <a:prstClr val="black"/>
                </a:solidFill>
              </a:rPr>
              <a:t>National College Health Assessment (NCHA), American College Health Association (ACHA</a:t>
            </a:r>
            <a:r>
              <a:rPr lang="en-US" altLang="en-US" sz="1050" dirty="0" smtClean="0">
                <a:solidFill>
                  <a:prstClr val="black"/>
                </a:solidFill>
              </a:rPr>
              <a:t>).</a:t>
            </a:r>
            <a:endParaRPr lang="en-US" altLang="en-US" sz="1050" dirty="0">
              <a:solidFill>
                <a:prstClr val="black"/>
              </a:solidFill>
            </a:endParaRPr>
          </a:p>
        </p:txBody>
      </p:sp>
      <p:sp>
        <p:nvSpPr>
          <p:cNvPr id="16389" name="Text Box 5"/>
          <p:cNvSpPr txBox="1">
            <a:spLocks noChangeArrowheads="1"/>
          </p:cNvSpPr>
          <p:nvPr/>
        </p:nvSpPr>
        <p:spPr bwMode="auto">
          <a:xfrm>
            <a:off x="270320" y="1173752"/>
            <a:ext cx="1050288"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en-US" sz="1600" b="1" dirty="0">
                <a:solidFill>
                  <a:prstClr val="black"/>
                </a:solidFill>
                <a:ea typeface="Tahoma" pitchFamily="34" charset="0"/>
                <a:cs typeface="Tahoma" pitchFamily="34" charset="0"/>
              </a:rPr>
              <a:t>Percent</a:t>
            </a:r>
            <a:r>
              <a:rPr lang="en-US" altLang="en-US" dirty="0">
                <a:solidFill>
                  <a:prstClr val="black"/>
                </a:solidFill>
                <a:ea typeface="Tahoma" pitchFamily="34" charset="0"/>
                <a:cs typeface="Tahoma" pitchFamily="34" charset="0"/>
              </a:rPr>
              <a:t> </a:t>
            </a:r>
          </a:p>
        </p:txBody>
      </p:sp>
      <p:sp>
        <p:nvSpPr>
          <p:cNvPr id="16391" name="Text Box 7"/>
          <p:cNvSpPr txBox="1">
            <a:spLocks noChangeArrowheads="1"/>
          </p:cNvSpPr>
          <p:nvPr/>
        </p:nvSpPr>
        <p:spPr bwMode="auto">
          <a:xfrm>
            <a:off x="3163215" y="5328100"/>
            <a:ext cx="813816" cy="276999"/>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Suicide</a:t>
            </a:r>
            <a:endParaRPr lang="en-US" altLang="en-US" sz="1200" dirty="0">
              <a:solidFill>
                <a:prstClr val="black"/>
              </a:solidFill>
            </a:endParaRPr>
          </a:p>
        </p:txBody>
      </p:sp>
      <p:sp>
        <p:nvSpPr>
          <p:cNvPr id="16392" name="Text Box 8"/>
          <p:cNvSpPr txBox="1">
            <a:spLocks noChangeArrowheads="1"/>
          </p:cNvSpPr>
          <p:nvPr/>
        </p:nvSpPr>
        <p:spPr bwMode="auto">
          <a:xfrm>
            <a:off x="2331258" y="5328101"/>
            <a:ext cx="792942" cy="461665"/>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Tobacco</a:t>
            </a:r>
          </a:p>
          <a:p>
            <a:pPr algn="ctr" fontAlgn="base">
              <a:spcBef>
                <a:spcPct val="0"/>
              </a:spcBef>
              <a:spcAft>
                <a:spcPct val="0"/>
              </a:spcAft>
              <a:buFont typeface="Wingdings" pitchFamily="2" charset="2"/>
              <a:buNone/>
            </a:pPr>
            <a:r>
              <a:rPr lang="en-US" altLang="en-US" sz="1200" dirty="0" smtClean="0">
                <a:solidFill>
                  <a:prstClr val="black"/>
                </a:solidFill>
              </a:rPr>
              <a:t> Use</a:t>
            </a:r>
            <a:endParaRPr lang="en-US" altLang="en-US" sz="1200" dirty="0">
              <a:solidFill>
                <a:prstClr val="black"/>
              </a:solidFill>
            </a:endParaRPr>
          </a:p>
        </p:txBody>
      </p:sp>
      <p:sp>
        <p:nvSpPr>
          <p:cNvPr id="16393" name="Text Box 9"/>
          <p:cNvSpPr txBox="1">
            <a:spLocks noChangeArrowheads="1"/>
          </p:cNvSpPr>
          <p:nvPr/>
        </p:nvSpPr>
        <p:spPr bwMode="auto">
          <a:xfrm>
            <a:off x="3848583" y="5328100"/>
            <a:ext cx="931183" cy="276999"/>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Violence</a:t>
            </a:r>
            <a:endParaRPr lang="en-US" altLang="en-US" sz="1200" dirty="0">
              <a:solidFill>
                <a:prstClr val="black"/>
              </a:solidFill>
            </a:endParaRPr>
          </a:p>
        </p:txBody>
      </p:sp>
      <p:sp>
        <p:nvSpPr>
          <p:cNvPr id="16395" name="Text Box 11"/>
          <p:cNvSpPr txBox="1">
            <a:spLocks noChangeArrowheads="1"/>
          </p:cNvSpPr>
          <p:nvPr/>
        </p:nvSpPr>
        <p:spPr bwMode="auto">
          <a:xfrm>
            <a:off x="7848600" y="5344314"/>
            <a:ext cx="914400" cy="646331"/>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altLang="en-US" sz="1200" dirty="0" smtClean="0">
                <a:solidFill>
                  <a:prstClr val="black"/>
                </a:solidFill>
              </a:rPr>
              <a:t>Alcohol/</a:t>
            </a:r>
          </a:p>
          <a:p>
            <a:pPr algn="ctr" fontAlgn="base">
              <a:spcBef>
                <a:spcPct val="0"/>
              </a:spcBef>
              <a:spcAft>
                <a:spcPct val="0"/>
              </a:spcAft>
            </a:pPr>
            <a:r>
              <a:rPr lang="en-US" altLang="en-US" sz="1200" dirty="0">
                <a:solidFill>
                  <a:prstClr val="black"/>
                </a:solidFill>
              </a:rPr>
              <a:t>D</a:t>
            </a:r>
            <a:r>
              <a:rPr lang="en-US" altLang="en-US" sz="1200" dirty="0" smtClean="0">
                <a:solidFill>
                  <a:prstClr val="black"/>
                </a:solidFill>
              </a:rPr>
              <a:t>rugs</a:t>
            </a:r>
            <a:endParaRPr lang="en-US" altLang="en-US" sz="1200" dirty="0">
              <a:solidFill>
                <a:prstClr val="black"/>
              </a:solidFill>
            </a:endParaRPr>
          </a:p>
          <a:p>
            <a:pPr algn="ctr" fontAlgn="base">
              <a:spcBef>
                <a:spcPct val="0"/>
              </a:spcBef>
              <a:spcAft>
                <a:spcPct val="0"/>
              </a:spcAft>
              <a:buFont typeface="Wingdings" pitchFamily="2" charset="2"/>
              <a:buNone/>
            </a:pPr>
            <a:r>
              <a:rPr lang="en-US" altLang="en-US" sz="1200" dirty="0" smtClean="0">
                <a:solidFill>
                  <a:prstClr val="black"/>
                </a:solidFill>
              </a:rPr>
              <a:t> </a:t>
            </a:r>
            <a:endParaRPr lang="en-US" altLang="en-US" sz="1200" dirty="0">
              <a:solidFill>
                <a:prstClr val="black"/>
              </a:solidFill>
            </a:endParaRPr>
          </a:p>
        </p:txBody>
      </p:sp>
      <p:sp>
        <p:nvSpPr>
          <p:cNvPr id="16399" name="Rectangle 17"/>
          <p:cNvSpPr>
            <a:spLocks noChangeArrowheads="1"/>
          </p:cNvSpPr>
          <p:nvPr/>
        </p:nvSpPr>
        <p:spPr bwMode="auto">
          <a:xfrm>
            <a:off x="4368273" y="1419258"/>
            <a:ext cx="990600" cy="209288"/>
          </a:xfrm>
          <a:prstGeom prst="rect">
            <a:avLst/>
          </a:prstGeom>
          <a:noFill/>
          <a:ln w="9525">
            <a:noFill/>
            <a:miter lim="800000"/>
            <a:headEnd/>
            <a:tailEnd/>
          </a:ln>
        </p:spPr>
        <p:txBody>
          <a:bodyPr lIns="0" tIns="0" rIns="0" bIns="0">
            <a:spAutoFit/>
          </a:bodyPr>
          <a:lstStyle/>
          <a:p>
            <a:pPr fontAlgn="base">
              <a:lnSpc>
                <a:spcPct val="85000"/>
              </a:lnSpc>
              <a:spcBef>
                <a:spcPct val="0"/>
              </a:spcBef>
              <a:spcAft>
                <a:spcPct val="0"/>
              </a:spcAft>
            </a:pPr>
            <a:r>
              <a:rPr lang="en-US" altLang="en-US" sz="1600" dirty="0" smtClean="0">
                <a:solidFill>
                  <a:prstClr val="black"/>
                </a:solidFill>
              </a:rPr>
              <a:t>2009</a:t>
            </a:r>
            <a:endParaRPr lang="en-US" altLang="en-US" sz="1600" dirty="0">
              <a:solidFill>
                <a:prstClr val="black"/>
              </a:solidFill>
            </a:endParaRPr>
          </a:p>
        </p:txBody>
      </p:sp>
      <p:sp>
        <p:nvSpPr>
          <p:cNvPr id="16400" name="Rectangle 18" descr="The light green box represents 2009 data in the bar chart." title="Legend symbol for 2009 data"/>
          <p:cNvSpPr>
            <a:spLocks noChangeArrowheads="1"/>
          </p:cNvSpPr>
          <p:nvPr/>
        </p:nvSpPr>
        <p:spPr bwMode="auto">
          <a:xfrm>
            <a:off x="4016111" y="1413769"/>
            <a:ext cx="195262" cy="185738"/>
          </a:xfrm>
          <a:prstGeom prst="rect">
            <a:avLst/>
          </a:prstGeom>
          <a:solidFill>
            <a:schemeClr val="accent3">
              <a:lumMod val="40000"/>
              <a:lumOff val="60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1" name="Rectangle 19" descr="This symbols represents the 2014 data in the bar chart." title="2014 data for health risk behavior information"/>
          <p:cNvSpPr>
            <a:spLocks noChangeArrowheads="1"/>
          </p:cNvSpPr>
          <p:nvPr/>
        </p:nvSpPr>
        <p:spPr bwMode="auto">
          <a:xfrm>
            <a:off x="5125368" y="1419258"/>
            <a:ext cx="195262" cy="185738"/>
          </a:xfrm>
          <a:prstGeom prst="rect">
            <a:avLst/>
          </a:prstGeom>
          <a:solidFill>
            <a:schemeClr val="accent3">
              <a:lumMod val="50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2" name="Rectangle 20"/>
          <p:cNvSpPr>
            <a:spLocks noChangeArrowheads="1"/>
          </p:cNvSpPr>
          <p:nvPr/>
        </p:nvSpPr>
        <p:spPr bwMode="auto">
          <a:xfrm>
            <a:off x="5460477" y="1438440"/>
            <a:ext cx="990600" cy="209288"/>
          </a:xfrm>
          <a:prstGeom prst="rect">
            <a:avLst/>
          </a:prstGeom>
          <a:noFill/>
          <a:ln w="9525">
            <a:noFill/>
            <a:miter lim="800000"/>
            <a:headEnd/>
            <a:tailEnd/>
          </a:ln>
        </p:spPr>
        <p:txBody>
          <a:bodyPr lIns="0" tIns="0" rIns="0" bIns="0">
            <a:spAutoFit/>
          </a:bodyPr>
          <a:lstStyle/>
          <a:p>
            <a:pPr fontAlgn="base">
              <a:lnSpc>
                <a:spcPct val="85000"/>
              </a:lnSpc>
              <a:spcBef>
                <a:spcPct val="0"/>
              </a:spcBef>
              <a:spcAft>
                <a:spcPct val="0"/>
              </a:spcAft>
            </a:pPr>
            <a:r>
              <a:rPr lang="en-US" altLang="en-US" sz="1600" dirty="0" smtClean="0">
                <a:solidFill>
                  <a:prstClr val="black"/>
                </a:solidFill>
              </a:rPr>
              <a:t>2014</a:t>
            </a:r>
            <a:endParaRPr lang="en-US" altLang="en-US" sz="1600" dirty="0">
              <a:solidFill>
                <a:prstClr val="black"/>
              </a:solidFill>
            </a:endParaRPr>
          </a:p>
        </p:txBody>
      </p:sp>
      <p:sp>
        <p:nvSpPr>
          <p:cNvPr id="17" name="Text Placeholder 8"/>
          <p:cNvSpPr txBox="1">
            <a:spLocks/>
          </p:cNvSpPr>
          <p:nvPr/>
        </p:nvSpPr>
        <p:spPr>
          <a:xfrm>
            <a:off x="6477000" y="6315173"/>
            <a:ext cx="237744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err="1" smtClean="0">
                <a:solidFill>
                  <a:prstClr val="black"/>
                </a:solidFill>
                <a:ea typeface="Tahoma" pitchFamily="34" charset="0"/>
                <a:cs typeface="Tahoma" pitchFamily="34" charset="0"/>
              </a:rPr>
              <a:t>Objs</a:t>
            </a:r>
            <a:r>
              <a:rPr lang="en-US" sz="1200" dirty="0" smtClean="0">
                <a:solidFill>
                  <a:prstClr val="black"/>
                </a:solidFill>
                <a:ea typeface="Tahoma" pitchFamily="34" charset="0"/>
                <a:cs typeface="Tahoma" pitchFamily="34" charset="0"/>
              </a:rPr>
              <a:t>. ECBP-7.1 through 7.10</a:t>
            </a:r>
          </a:p>
          <a:p>
            <a:pPr algn="ctr" fontAlgn="base">
              <a:spcBef>
                <a:spcPts val="0"/>
              </a:spcBef>
              <a:spcAft>
                <a:spcPct val="0"/>
              </a:spcAft>
            </a:pPr>
            <a:r>
              <a:rPr lang="en-US" sz="1200" b="0" dirty="0" smtClean="0">
                <a:solidFill>
                  <a:prstClr val="black"/>
                </a:solidFill>
                <a:ea typeface="Tahoma" pitchFamily="34" charset="0"/>
                <a:cs typeface="Tahoma" pitchFamily="34" charset="0"/>
              </a:rPr>
              <a:t>Increase desired</a:t>
            </a:r>
          </a:p>
        </p:txBody>
      </p:sp>
      <p:sp>
        <p:nvSpPr>
          <p:cNvPr id="4" name="Title 3"/>
          <p:cNvSpPr>
            <a:spLocks noGrp="1"/>
          </p:cNvSpPr>
          <p:nvPr>
            <p:ph type="title"/>
          </p:nvPr>
        </p:nvSpPr>
        <p:spPr>
          <a:xfrm>
            <a:off x="76200" y="76200"/>
            <a:ext cx="8915400" cy="914400"/>
          </a:xfrm>
        </p:spPr>
        <p:txBody>
          <a:bodyPr>
            <a:noAutofit/>
          </a:bodyPr>
          <a:lstStyle/>
          <a:p>
            <a:pPr lvl="0" fontAlgn="base">
              <a:spcAft>
                <a:spcPct val="0"/>
              </a:spcAft>
            </a:pPr>
            <a:r>
              <a:rPr lang="en-US" altLang="en-US" sz="2800" b="1" dirty="0">
                <a:solidFill>
                  <a:srgbClr val="003F72"/>
                </a:solidFill>
                <a:latin typeface="Tahoma" charset="0"/>
                <a:ea typeface="+mn-ea"/>
                <a:cs typeface="+mn-cs"/>
              </a:rPr>
              <a:t>College and University Students Who Receive</a:t>
            </a:r>
            <a:br>
              <a:rPr lang="en-US" altLang="en-US" sz="2800" b="1" dirty="0">
                <a:solidFill>
                  <a:srgbClr val="003F72"/>
                </a:solidFill>
                <a:latin typeface="Tahoma" charset="0"/>
                <a:ea typeface="+mn-ea"/>
                <a:cs typeface="+mn-cs"/>
              </a:rPr>
            </a:br>
            <a:r>
              <a:rPr lang="en-US" altLang="en-US" sz="2800" b="1" dirty="0">
                <a:solidFill>
                  <a:srgbClr val="003F72"/>
                </a:solidFill>
                <a:latin typeface="Tahoma" charset="0"/>
                <a:ea typeface="+mn-ea"/>
                <a:cs typeface="+mn-cs"/>
              </a:rPr>
              <a:t>Information on Health Risk </a:t>
            </a:r>
            <a:r>
              <a:rPr lang="en-US" altLang="en-US" sz="2800" b="1" dirty="0" smtClean="0">
                <a:solidFill>
                  <a:srgbClr val="003F72"/>
                </a:solidFill>
                <a:latin typeface="Tahoma" charset="0"/>
                <a:ea typeface="+mn-ea"/>
                <a:cs typeface="+mn-cs"/>
              </a:rPr>
              <a:t>Behaviors</a:t>
            </a:r>
            <a:endParaRPr lang="en-US" sz="2800" dirty="0"/>
          </a:p>
        </p:txBody>
      </p:sp>
      <p:sp>
        <p:nvSpPr>
          <p:cNvPr id="26" name="Slide Number Placeholder 2"/>
          <p:cNvSpPr>
            <a:spLocks noGrp="1"/>
          </p:cNvSpPr>
          <p:nvPr>
            <p:ph type="sldNum" sz="quarter" idx="12"/>
          </p:nvPr>
        </p:nvSpPr>
        <p:spPr/>
        <p:txBody>
          <a:bodyPr/>
          <a:lstStyle/>
          <a:p>
            <a:fld id="{F8ECAD15-DF40-4D57-8D99-2197AD37FB1A}" type="slidenum">
              <a:rPr lang="en-US" smtClean="0">
                <a:solidFill>
                  <a:prstClr val="black">
                    <a:tint val="75000"/>
                  </a:prstClr>
                </a:solidFill>
              </a:rPr>
              <a:pPr/>
              <a:t>19</a:t>
            </a:fld>
            <a:endParaRPr lang="en-US" dirty="0">
              <a:solidFill>
                <a:prstClr val="black">
                  <a:tint val="75000"/>
                </a:prstClr>
              </a:solidFill>
            </a:endParaRPr>
          </a:p>
        </p:txBody>
      </p:sp>
      <p:sp>
        <p:nvSpPr>
          <p:cNvPr id="28" name="Text Box 9"/>
          <p:cNvSpPr txBox="1">
            <a:spLocks noChangeArrowheads="1"/>
          </p:cNvSpPr>
          <p:nvPr/>
        </p:nvSpPr>
        <p:spPr bwMode="auto">
          <a:xfrm>
            <a:off x="533721" y="5328101"/>
            <a:ext cx="1225104" cy="461665"/>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All Priority </a:t>
            </a:r>
            <a:endParaRPr lang="en-US" altLang="en-US" sz="1200" dirty="0">
              <a:solidFill>
                <a:prstClr val="black"/>
              </a:solidFill>
            </a:endParaRPr>
          </a:p>
          <a:p>
            <a:pPr algn="ctr" fontAlgn="base">
              <a:spcBef>
                <a:spcPct val="0"/>
              </a:spcBef>
              <a:spcAft>
                <a:spcPct val="0"/>
              </a:spcAft>
              <a:buFont typeface="Wingdings" pitchFamily="2" charset="2"/>
              <a:buNone/>
            </a:pPr>
            <a:r>
              <a:rPr lang="en-US" altLang="en-US" sz="1200" dirty="0" smtClean="0">
                <a:solidFill>
                  <a:prstClr val="black"/>
                </a:solidFill>
              </a:rPr>
              <a:t>Risk Behaviors </a:t>
            </a:r>
          </a:p>
        </p:txBody>
      </p:sp>
      <p:sp>
        <p:nvSpPr>
          <p:cNvPr id="29" name="Text Box 9"/>
          <p:cNvSpPr txBox="1">
            <a:spLocks noChangeArrowheads="1"/>
          </p:cNvSpPr>
          <p:nvPr/>
        </p:nvSpPr>
        <p:spPr bwMode="auto">
          <a:xfrm flipH="1">
            <a:off x="1612383" y="5328100"/>
            <a:ext cx="645933" cy="276999"/>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Injury</a:t>
            </a:r>
            <a:endParaRPr lang="en-US" altLang="en-US" sz="1200" dirty="0">
              <a:solidFill>
                <a:prstClr val="black"/>
              </a:solidFill>
            </a:endParaRPr>
          </a:p>
        </p:txBody>
      </p:sp>
      <p:sp>
        <p:nvSpPr>
          <p:cNvPr id="30" name="Text Box 7"/>
          <p:cNvSpPr txBox="1">
            <a:spLocks noChangeArrowheads="1"/>
          </p:cNvSpPr>
          <p:nvPr/>
        </p:nvSpPr>
        <p:spPr bwMode="auto">
          <a:xfrm flipH="1">
            <a:off x="4561117" y="5328986"/>
            <a:ext cx="1145760" cy="461665"/>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Unintended </a:t>
            </a:r>
          </a:p>
          <a:p>
            <a:pPr algn="ctr" fontAlgn="base">
              <a:spcBef>
                <a:spcPct val="0"/>
              </a:spcBef>
              <a:spcAft>
                <a:spcPct val="0"/>
              </a:spcAft>
              <a:buFont typeface="Wingdings" pitchFamily="2" charset="2"/>
              <a:buNone/>
            </a:pPr>
            <a:r>
              <a:rPr lang="en-US" altLang="en-US" sz="1200" dirty="0" smtClean="0">
                <a:solidFill>
                  <a:prstClr val="black"/>
                </a:solidFill>
              </a:rPr>
              <a:t>Pregnancy</a:t>
            </a:r>
            <a:endParaRPr lang="en-US" altLang="en-US" sz="1200" dirty="0">
              <a:solidFill>
                <a:prstClr val="black"/>
              </a:solidFill>
            </a:endParaRPr>
          </a:p>
        </p:txBody>
      </p:sp>
      <p:sp>
        <p:nvSpPr>
          <p:cNvPr id="31" name="Text Box 8"/>
          <p:cNvSpPr txBox="1">
            <a:spLocks noChangeArrowheads="1"/>
          </p:cNvSpPr>
          <p:nvPr/>
        </p:nvSpPr>
        <p:spPr bwMode="auto">
          <a:xfrm>
            <a:off x="6187934" y="5334149"/>
            <a:ext cx="1072671" cy="461665"/>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HIV/AIDS,</a:t>
            </a:r>
            <a:endParaRPr lang="en-US" altLang="en-US" sz="1300" dirty="0" smtClean="0">
              <a:solidFill>
                <a:prstClr val="black"/>
              </a:solidFill>
            </a:endParaRPr>
          </a:p>
          <a:p>
            <a:pPr algn="ctr" fontAlgn="base">
              <a:spcBef>
                <a:spcPct val="0"/>
              </a:spcBef>
              <a:spcAft>
                <a:spcPct val="0"/>
              </a:spcAft>
              <a:buFont typeface="Wingdings" pitchFamily="2" charset="2"/>
              <a:buNone/>
            </a:pPr>
            <a:r>
              <a:rPr lang="en-US" altLang="en-US" sz="1200" dirty="0" smtClean="0">
                <a:solidFill>
                  <a:prstClr val="black"/>
                </a:solidFill>
              </a:rPr>
              <a:t>STD</a:t>
            </a:r>
            <a:endParaRPr lang="en-US" altLang="en-US" sz="1200" dirty="0">
              <a:solidFill>
                <a:prstClr val="black"/>
              </a:solidFill>
            </a:endParaRPr>
          </a:p>
        </p:txBody>
      </p:sp>
      <p:sp>
        <p:nvSpPr>
          <p:cNvPr id="32" name="Text Box 11"/>
          <p:cNvSpPr txBox="1">
            <a:spLocks noChangeArrowheads="1"/>
          </p:cNvSpPr>
          <p:nvPr/>
        </p:nvSpPr>
        <p:spPr bwMode="auto">
          <a:xfrm>
            <a:off x="5486400" y="5344313"/>
            <a:ext cx="923173" cy="461665"/>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Dietary</a:t>
            </a:r>
            <a:endParaRPr lang="en-US" altLang="en-US" sz="1200" dirty="0">
              <a:solidFill>
                <a:prstClr val="black"/>
              </a:solidFill>
            </a:endParaRPr>
          </a:p>
          <a:p>
            <a:pPr algn="ctr" fontAlgn="base">
              <a:spcBef>
                <a:spcPct val="0"/>
              </a:spcBef>
              <a:spcAft>
                <a:spcPct val="0"/>
              </a:spcAft>
              <a:buFont typeface="Wingdings" pitchFamily="2" charset="2"/>
              <a:buNone/>
            </a:pPr>
            <a:r>
              <a:rPr lang="en-US" altLang="en-US" sz="1200" dirty="0">
                <a:solidFill>
                  <a:prstClr val="black"/>
                </a:solidFill>
              </a:rPr>
              <a:t> </a:t>
            </a:r>
            <a:r>
              <a:rPr lang="en-US" altLang="en-US" sz="1200" dirty="0" smtClean="0">
                <a:solidFill>
                  <a:prstClr val="black"/>
                </a:solidFill>
              </a:rPr>
              <a:t>Patterns</a:t>
            </a:r>
            <a:endParaRPr lang="en-US" altLang="en-US" sz="1200" dirty="0">
              <a:solidFill>
                <a:prstClr val="black"/>
              </a:solidFill>
            </a:endParaRPr>
          </a:p>
        </p:txBody>
      </p:sp>
      <p:sp>
        <p:nvSpPr>
          <p:cNvPr id="33" name="Text Box 9"/>
          <p:cNvSpPr txBox="1">
            <a:spLocks noChangeArrowheads="1"/>
          </p:cNvSpPr>
          <p:nvPr/>
        </p:nvSpPr>
        <p:spPr bwMode="auto">
          <a:xfrm>
            <a:off x="6858000" y="5328100"/>
            <a:ext cx="1230577" cy="461665"/>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Physical Activity</a:t>
            </a:r>
          </a:p>
        </p:txBody>
      </p:sp>
      <p:sp>
        <p:nvSpPr>
          <p:cNvPr id="34" name="Text Box 13"/>
          <p:cNvSpPr txBox="1">
            <a:spLocks noChangeArrowheads="1"/>
          </p:cNvSpPr>
          <p:nvPr/>
        </p:nvSpPr>
        <p:spPr bwMode="auto">
          <a:xfrm>
            <a:off x="756671" y="4541796"/>
            <a:ext cx="939508" cy="371640"/>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Target: </a:t>
            </a:r>
          </a:p>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10.6%</a:t>
            </a:r>
            <a:endParaRPr lang="en-US" altLang="en-US" sz="1100" b="1" dirty="0">
              <a:solidFill>
                <a:prstClr val="black"/>
              </a:solidFill>
            </a:endParaRPr>
          </a:p>
        </p:txBody>
      </p:sp>
      <p:sp>
        <p:nvSpPr>
          <p:cNvPr id="36" name="Text Box 13"/>
          <p:cNvSpPr txBox="1">
            <a:spLocks noChangeArrowheads="1"/>
          </p:cNvSpPr>
          <p:nvPr/>
        </p:nvSpPr>
        <p:spPr bwMode="auto">
          <a:xfrm>
            <a:off x="3744418" y="3378349"/>
            <a:ext cx="1247710" cy="371640"/>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Target</a:t>
            </a:r>
            <a:r>
              <a:rPr lang="en-US" altLang="en-US" sz="1100" b="1" dirty="0">
                <a:solidFill>
                  <a:prstClr val="black"/>
                </a:solidFill>
              </a:rPr>
              <a:t>: </a:t>
            </a:r>
            <a:endParaRPr lang="en-US" altLang="en-US" sz="1100" b="1" dirty="0" smtClean="0">
              <a:solidFill>
                <a:prstClr val="black"/>
              </a:solidFill>
            </a:endParaRPr>
          </a:p>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37.7%</a:t>
            </a:r>
            <a:endParaRPr lang="en-US" altLang="en-US" sz="1100" b="1" dirty="0">
              <a:solidFill>
                <a:prstClr val="black"/>
              </a:solidFill>
            </a:endParaRPr>
          </a:p>
        </p:txBody>
      </p:sp>
      <p:sp>
        <p:nvSpPr>
          <p:cNvPr id="38" name="Text Box 13"/>
          <p:cNvSpPr txBox="1">
            <a:spLocks noChangeArrowheads="1"/>
          </p:cNvSpPr>
          <p:nvPr/>
        </p:nvSpPr>
        <p:spPr bwMode="auto">
          <a:xfrm>
            <a:off x="2866538" y="3507500"/>
            <a:ext cx="1309116" cy="371640"/>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Target:</a:t>
            </a:r>
          </a:p>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 32.1%</a:t>
            </a:r>
            <a:endParaRPr lang="en-US" altLang="en-US" sz="1100" b="1" dirty="0">
              <a:solidFill>
                <a:prstClr val="black"/>
              </a:solidFill>
            </a:endParaRPr>
          </a:p>
        </p:txBody>
      </p:sp>
      <p:sp>
        <p:nvSpPr>
          <p:cNvPr id="40" name="Text Box 13"/>
          <p:cNvSpPr txBox="1">
            <a:spLocks noChangeArrowheads="1"/>
          </p:cNvSpPr>
          <p:nvPr/>
        </p:nvSpPr>
        <p:spPr bwMode="auto">
          <a:xfrm>
            <a:off x="2276588" y="3507500"/>
            <a:ext cx="943964" cy="371640"/>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Target</a:t>
            </a:r>
            <a:r>
              <a:rPr lang="en-US" altLang="en-US" sz="1100" b="1" dirty="0">
                <a:solidFill>
                  <a:prstClr val="black"/>
                </a:solidFill>
              </a:rPr>
              <a:t>: </a:t>
            </a:r>
            <a:endParaRPr lang="en-US" altLang="en-US" sz="1100" b="1" dirty="0" smtClean="0">
              <a:solidFill>
                <a:prstClr val="black"/>
              </a:solidFill>
            </a:endParaRPr>
          </a:p>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36.7%</a:t>
            </a:r>
            <a:endParaRPr lang="en-US" altLang="en-US" sz="1100" b="1" dirty="0">
              <a:solidFill>
                <a:prstClr val="black"/>
              </a:solidFill>
            </a:endParaRPr>
          </a:p>
        </p:txBody>
      </p:sp>
      <p:sp>
        <p:nvSpPr>
          <p:cNvPr id="42" name="Text Box 13"/>
          <p:cNvSpPr txBox="1">
            <a:spLocks noChangeArrowheads="1"/>
          </p:cNvSpPr>
          <p:nvPr/>
        </p:nvSpPr>
        <p:spPr bwMode="auto">
          <a:xfrm>
            <a:off x="7709931" y="2018286"/>
            <a:ext cx="1117892" cy="371640"/>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Target</a:t>
            </a:r>
            <a:r>
              <a:rPr lang="en-US" altLang="en-US" sz="1100" b="1" dirty="0">
                <a:solidFill>
                  <a:prstClr val="black"/>
                </a:solidFill>
              </a:rPr>
              <a:t>: </a:t>
            </a:r>
            <a:endParaRPr lang="en-US" altLang="en-US" sz="1100" b="1" dirty="0" smtClean="0">
              <a:solidFill>
                <a:prstClr val="black"/>
              </a:solidFill>
            </a:endParaRPr>
          </a:p>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72.8%</a:t>
            </a:r>
            <a:endParaRPr lang="en-US" altLang="en-US" sz="1100" b="1" dirty="0">
              <a:solidFill>
                <a:prstClr val="black"/>
              </a:solidFill>
            </a:endParaRPr>
          </a:p>
        </p:txBody>
      </p:sp>
      <p:sp>
        <p:nvSpPr>
          <p:cNvPr id="44" name="Text Box 13"/>
          <p:cNvSpPr txBox="1">
            <a:spLocks noChangeArrowheads="1"/>
          </p:cNvSpPr>
          <p:nvPr/>
        </p:nvSpPr>
        <p:spPr bwMode="auto">
          <a:xfrm>
            <a:off x="1473601" y="3755491"/>
            <a:ext cx="989080" cy="371640"/>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Target</a:t>
            </a:r>
            <a:r>
              <a:rPr lang="en-US" altLang="en-US" sz="1100" b="1" dirty="0">
                <a:solidFill>
                  <a:prstClr val="black"/>
                </a:solidFill>
              </a:rPr>
              <a:t>: </a:t>
            </a:r>
            <a:endParaRPr lang="en-US" altLang="en-US" sz="1100" b="1" dirty="0" smtClean="0">
              <a:solidFill>
                <a:prstClr val="black"/>
              </a:solidFill>
            </a:endParaRPr>
          </a:p>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30.0%</a:t>
            </a:r>
            <a:endParaRPr lang="en-US" altLang="en-US" sz="1100" b="1" dirty="0">
              <a:solidFill>
                <a:prstClr val="black"/>
              </a:solidFill>
            </a:endParaRPr>
          </a:p>
        </p:txBody>
      </p:sp>
      <p:sp>
        <p:nvSpPr>
          <p:cNvPr id="46" name="Text Box 13"/>
          <p:cNvSpPr txBox="1">
            <a:spLocks noChangeArrowheads="1"/>
          </p:cNvSpPr>
          <p:nvPr/>
        </p:nvSpPr>
        <p:spPr bwMode="auto">
          <a:xfrm>
            <a:off x="4652284" y="3193112"/>
            <a:ext cx="1054593" cy="371640"/>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Target</a:t>
            </a:r>
            <a:r>
              <a:rPr lang="en-US" altLang="en-US" sz="1100" b="1" dirty="0">
                <a:solidFill>
                  <a:prstClr val="black"/>
                </a:solidFill>
              </a:rPr>
              <a:t>: </a:t>
            </a:r>
            <a:endParaRPr lang="en-US" altLang="en-US" sz="1100" b="1" dirty="0" smtClean="0">
              <a:solidFill>
                <a:prstClr val="black"/>
              </a:solidFill>
            </a:endParaRPr>
          </a:p>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43.9%</a:t>
            </a:r>
            <a:endParaRPr lang="en-US" altLang="en-US" sz="1100" b="1" dirty="0">
              <a:solidFill>
                <a:prstClr val="black"/>
              </a:solidFill>
            </a:endParaRPr>
          </a:p>
        </p:txBody>
      </p:sp>
      <p:sp>
        <p:nvSpPr>
          <p:cNvPr id="48" name="Text Box 13"/>
          <p:cNvSpPr txBox="1">
            <a:spLocks noChangeArrowheads="1"/>
          </p:cNvSpPr>
          <p:nvPr/>
        </p:nvSpPr>
        <p:spPr bwMode="auto">
          <a:xfrm>
            <a:off x="6299723" y="2723584"/>
            <a:ext cx="791715" cy="371640"/>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Target:</a:t>
            </a:r>
          </a:p>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57.8%</a:t>
            </a:r>
            <a:endParaRPr lang="en-US" altLang="en-US" sz="1100" b="1" dirty="0">
              <a:solidFill>
                <a:prstClr val="black"/>
              </a:solidFill>
            </a:endParaRPr>
          </a:p>
        </p:txBody>
      </p:sp>
      <p:sp>
        <p:nvSpPr>
          <p:cNvPr id="49" name="Text Box 13"/>
          <p:cNvSpPr txBox="1">
            <a:spLocks noChangeArrowheads="1"/>
          </p:cNvSpPr>
          <p:nvPr/>
        </p:nvSpPr>
        <p:spPr bwMode="auto">
          <a:xfrm>
            <a:off x="5222999" y="2751474"/>
            <a:ext cx="1258091" cy="371640"/>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Target:</a:t>
            </a:r>
          </a:p>
          <a:p>
            <a:pPr marL="457200" indent="-457200" algn="ctr" fontAlgn="base">
              <a:lnSpc>
                <a:spcPct val="70000"/>
              </a:lnSpc>
              <a:spcBef>
                <a:spcPct val="25000"/>
              </a:spcBef>
              <a:spcAft>
                <a:spcPct val="0"/>
              </a:spcAft>
              <a:buClr>
                <a:srgbClr val="FFFF66"/>
              </a:buClr>
            </a:pPr>
            <a:r>
              <a:rPr lang="en-US" altLang="en-US" sz="1100" b="1" dirty="0" smtClean="0">
                <a:solidFill>
                  <a:prstClr val="black"/>
                </a:solidFill>
              </a:rPr>
              <a:t> 57.2%</a:t>
            </a:r>
            <a:endParaRPr lang="en-US" altLang="en-US" sz="1100" b="1" dirty="0">
              <a:solidFill>
                <a:prstClr val="black"/>
              </a:solidFill>
            </a:endParaRPr>
          </a:p>
        </p:txBody>
      </p:sp>
      <p:sp>
        <p:nvSpPr>
          <p:cNvPr id="50" name="Text Box 13"/>
          <p:cNvSpPr txBox="1">
            <a:spLocks noChangeArrowheads="1"/>
          </p:cNvSpPr>
          <p:nvPr/>
        </p:nvSpPr>
        <p:spPr bwMode="auto">
          <a:xfrm>
            <a:off x="7058657" y="2584400"/>
            <a:ext cx="875355" cy="371640"/>
          </a:xfrm>
          <a:prstGeom prst="rect">
            <a:avLst/>
          </a:prstGeom>
          <a:noFill/>
          <a:ln w="9525" algn="ctr">
            <a:noFill/>
            <a:miter lim="800000"/>
            <a:headEnd/>
            <a:tailEnd/>
          </a:ln>
          <a:effec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57200" indent="-457200" algn="ctr" fontAlgn="base">
              <a:lnSpc>
                <a:spcPct val="70000"/>
              </a:lnSpc>
              <a:spcBef>
                <a:spcPct val="25000"/>
              </a:spcBef>
              <a:spcAft>
                <a:spcPct val="0"/>
              </a:spcAft>
              <a:buClr>
                <a:srgbClr val="FFFF66"/>
              </a:buClr>
            </a:pPr>
            <a:r>
              <a:rPr lang="en-US" altLang="en-US" b="1" dirty="0" smtClean="0">
                <a:solidFill>
                  <a:prstClr val="black"/>
                </a:solidFill>
              </a:rPr>
              <a:t>Target</a:t>
            </a:r>
            <a:r>
              <a:rPr lang="en-US" altLang="en-US" b="1" dirty="0">
                <a:solidFill>
                  <a:prstClr val="black"/>
                </a:solidFill>
              </a:rPr>
              <a:t>: </a:t>
            </a:r>
            <a:endParaRPr lang="en-US" altLang="en-US" b="1" dirty="0" smtClean="0">
              <a:solidFill>
                <a:prstClr val="black"/>
              </a:solidFill>
            </a:endParaRPr>
          </a:p>
          <a:p>
            <a:pPr marL="457200" indent="-457200" algn="ctr" fontAlgn="base">
              <a:lnSpc>
                <a:spcPct val="70000"/>
              </a:lnSpc>
              <a:spcBef>
                <a:spcPct val="25000"/>
              </a:spcBef>
              <a:spcAft>
                <a:spcPct val="0"/>
              </a:spcAft>
              <a:buClr>
                <a:srgbClr val="FFFF66"/>
              </a:buClr>
            </a:pPr>
            <a:r>
              <a:rPr lang="en-US" altLang="en-US" b="1" dirty="0" smtClean="0">
                <a:solidFill>
                  <a:prstClr val="black"/>
                </a:solidFill>
              </a:rPr>
              <a:t>61.6%</a:t>
            </a:r>
            <a:endParaRPr lang="en-US" altLang="en-US" b="1" dirty="0">
              <a:solidFill>
                <a:prstClr val="black"/>
              </a:solidFill>
            </a:endParaRPr>
          </a:p>
        </p:txBody>
      </p:sp>
    </p:spTree>
    <p:extLst>
      <p:ext uri="{BB962C8B-B14F-4D97-AF65-F5344CB8AC3E}">
        <p14:creationId xmlns:p14="http://schemas.microsoft.com/office/powerpoint/2010/main" val="3680392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1600200"/>
          </a:xfrm>
        </p:spPr>
        <p:txBody>
          <a:bodyPr>
            <a:noAutofit/>
          </a:bodyPr>
          <a:lstStyle/>
          <a:p>
            <a:r>
              <a:rPr lang="en-US" dirty="0">
                <a:latin typeface="+mn-lt"/>
              </a:rPr>
              <a:t>Healthy People 2020 Progress Review: </a:t>
            </a:r>
            <a:br>
              <a:rPr lang="en-US" dirty="0">
                <a:latin typeface="+mn-lt"/>
              </a:rPr>
            </a:br>
            <a:r>
              <a:rPr lang="en-US" dirty="0">
                <a:latin typeface="+mn-lt"/>
              </a:rPr>
              <a:t>Targeting Social Influences that Shape Health Literacy in Communities</a:t>
            </a:r>
            <a:endParaRPr lang="en-US" dirty="0">
              <a:latin typeface="+mn-lt"/>
              <a:ea typeface="Tahoma" panose="020B0604030504040204" pitchFamily="34" charset="0"/>
              <a:cs typeface="Tahoma" panose="020B0604030504040204" pitchFamily="34" charset="0"/>
            </a:endParaRPr>
          </a:p>
        </p:txBody>
      </p:sp>
      <p:sp>
        <p:nvSpPr>
          <p:cNvPr id="3" name="TextBox 2"/>
          <p:cNvSpPr txBox="1"/>
          <p:nvPr/>
        </p:nvSpPr>
        <p:spPr>
          <a:xfrm>
            <a:off x="3124200" y="6336268"/>
            <a:ext cx="2895600" cy="369332"/>
          </a:xfrm>
          <a:prstGeom prst="rect">
            <a:avLst/>
          </a:prstGeom>
          <a:noFill/>
        </p:spPr>
        <p:txBody>
          <a:bodyPr wrap="square" rtlCol="0">
            <a:spAutoFit/>
          </a:bodyPr>
          <a:lstStyle/>
          <a:p>
            <a:pPr algn="ctr" fontAlgn="base">
              <a:spcBef>
                <a:spcPct val="0"/>
              </a:spcBef>
              <a:spcAft>
                <a:spcPct val="0"/>
              </a:spcAft>
            </a:pPr>
            <a:r>
              <a:rPr lang="en-US" b="1" dirty="0" smtClean="0">
                <a:solidFill>
                  <a:srgbClr val="1F497D"/>
                </a:solidFill>
              </a:rPr>
              <a:t>June 16, 2016</a:t>
            </a:r>
            <a:endParaRPr lang="en-US" b="1" dirty="0">
              <a:solidFill>
                <a:srgbClr val="1F497D"/>
              </a:solidFill>
            </a:endParaRPr>
          </a:p>
        </p:txBody>
      </p:sp>
    </p:spTree>
    <p:extLst>
      <p:ext uri="{BB962C8B-B14F-4D97-AF65-F5344CB8AC3E}">
        <p14:creationId xmlns:p14="http://schemas.microsoft.com/office/powerpoint/2010/main" val="17364577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Data are for U.S. accredited medical schools that grant the Medical Doctor degree and include content in required courses."/>
          <p:cNvGraphicFramePr>
            <a:graphicFrameLocks noChangeAspect="1"/>
          </p:cNvGraphicFramePr>
          <p:nvPr>
            <p:extLst/>
          </p:nvPr>
        </p:nvGraphicFramePr>
        <p:xfrm>
          <a:off x="-527223" y="1314198"/>
          <a:ext cx="9677401" cy="4452210"/>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Rectangle 4"/>
          <p:cNvSpPr>
            <a:spLocks noChangeArrowheads="1"/>
          </p:cNvSpPr>
          <p:nvPr/>
        </p:nvSpPr>
        <p:spPr bwMode="auto">
          <a:xfrm>
            <a:off x="0" y="6083478"/>
            <a:ext cx="8852452" cy="721348"/>
          </a:xfrm>
          <a:prstGeom prst="rect">
            <a:avLst/>
          </a:prstGeom>
          <a:noFill/>
          <a:ln w="9525">
            <a:noFill/>
            <a:miter lim="800000"/>
            <a:headEnd/>
            <a:tailEnd/>
          </a:ln>
          <a:effectLst/>
        </p:spPr>
        <p:txBody>
          <a:bodyPr wrap="none" anchor="ctr"/>
          <a:lstStyle/>
          <a:p>
            <a:pPr fontAlgn="base">
              <a:spcBef>
                <a:spcPct val="0"/>
              </a:spcBef>
            </a:pPr>
            <a:r>
              <a:rPr lang="en-US" altLang="en-US" sz="1050" dirty="0" smtClean="0">
                <a:solidFill>
                  <a:prstClr val="black"/>
                </a:solidFill>
                <a:ea typeface="Tahoma" panose="020B0604030504040204" pitchFamily="34" charset="0"/>
                <a:cs typeface="Tahoma" panose="020B0604030504040204" pitchFamily="34" charset="0"/>
              </a:rPr>
              <a:t>NOTES: </a:t>
            </a:r>
            <a:r>
              <a:rPr lang="en-US" sz="1050" dirty="0">
                <a:solidFill>
                  <a:prstClr val="black"/>
                </a:solidFill>
              </a:rPr>
              <a:t>Data are for U.S. accredited medical schools that grant the Medical Doctor (MD) degree and include the content </a:t>
            </a:r>
            <a:r>
              <a:rPr lang="en-US" sz="1050" dirty="0" smtClean="0">
                <a:solidFill>
                  <a:prstClr val="black"/>
                </a:solidFill>
              </a:rPr>
              <a:t>(</a:t>
            </a:r>
            <a:r>
              <a:rPr lang="en-US" sz="1050" dirty="0">
                <a:solidFill>
                  <a:prstClr val="black"/>
                </a:solidFill>
              </a:rPr>
              <a:t>cultural diversity, </a:t>
            </a:r>
            <a:r>
              <a:rPr lang="en-US" sz="1050" dirty="0" smtClean="0">
                <a:solidFill>
                  <a:prstClr val="black"/>
                </a:solidFill>
              </a:rPr>
              <a:t>counseling </a:t>
            </a:r>
          </a:p>
          <a:p>
            <a:pPr fontAlgn="base">
              <a:spcBef>
                <a:spcPct val="0"/>
              </a:spcBef>
            </a:pPr>
            <a:r>
              <a:rPr lang="en-US" sz="1050" dirty="0" smtClean="0">
                <a:solidFill>
                  <a:prstClr val="black"/>
                </a:solidFill>
              </a:rPr>
              <a:t>for health promotion </a:t>
            </a:r>
            <a:r>
              <a:rPr lang="en-US" sz="1050" dirty="0">
                <a:solidFill>
                  <a:prstClr val="black"/>
                </a:solidFill>
              </a:rPr>
              <a:t>and disease prevention, </a:t>
            </a:r>
            <a:r>
              <a:rPr lang="en-US" sz="1050" dirty="0" smtClean="0">
                <a:solidFill>
                  <a:prstClr val="black"/>
                </a:solidFill>
              </a:rPr>
              <a:t>evaluation </a:t>
            </a:r>
            <a:r>
              <a:rPr lang="en-US" sz="1050" dirty="0">
                <a:solidFill>
                  <a:prstClr val="black"/>
                </a:solidFill>
              </a:rPr>
              <a:t>of health sciences literature, environmental health, public </a:t>
            </a:r>
            <a:endParaRPr lang="en-US" sz="1050" dirty="0" smtClean="0">
              <a:solidFill>
                <a:prstClr val="black"/>
              </a:solidFill>
            </a:endParaRPr>
          </a:p>
          <a:p>
            <a:pPr fontAlgn="base">
              <a:spcBef>
                <a:spcPct val="0"/>
              </a:spcBef>
            </a:pPr>
            <a:r>
              <a:rPr lang="en-US" sz="1050" dirty="0" smtClean="0">
                <a:solidFill>
                  <a:prstClr val="black"/>
                </a:solidFill>
              </a:rPr>
              <a:t>health systems</a:t>
            </a:r>
            <a:r>
              <a:rPr lang="en-US" sz="1050" dirty="0">
                <a:solidFill>
                  <a:prstClr val="black"/>
                </a:solidFill>
              </a:rPr>
              <a:t>, </a:t>
            </a:r>
            <a:r>
              <a:rPr lang="en-US" sz="1050" dirty="0" smtClean="0">
                <a:solidFill>
                  <a:prstClr val="black"/>
                </a:solidFill>
              </a:rPr>
              <a:t>global health</a:t>
            </a:r>
            <a:r>
              <a:rPr lang="en-US" sz="1050" dirty="0">
                <a:solidFill>
                  <a:prstClr val="black"/>
                </a:solidFill>
              </a:rPr>
              <a:t>) in </a:t>
            </a:r>
            <a:r>
              <a:rPr lang="en-US" sz="1050" dirty="0" smtClean="0">
                <a:solidFill>
                  <a:prstClr val="black"/>
                </a:solidFill>
              </a:rPr>
              <a:t>required </a:t>
            </a:r>
            <a:r>
              <a:rPr lang="en-US" sz="1050" dirty="0">
                <a:solidFill>
                  <a:prstClr val="black"/>
                </a:solidFill>
              </a:rPr>
              <a:t>courses. </a:t>
            </a:r>
            <a:r>
              <a:rPr lang="en-US" sz="1050" dirty="0" smtClean="0">
                <a:solidFill>
                  <a:prstClr val="black"/>
                </a:solidFill>
              </a:rPr>
              <a:t>*2008 </a:t>
            </a:r>
            <a:r>
              <a:rPr lang="en-US" sz="1050" dirty="0">
                <a:solidFill>
                  <a:prstClr val="black"/>
                </a:solidFill>
              </a:rPr>
              <a:t>and 2009-10 data are used for public health systems. </a:t>
            </a:r>
            <a:endParaRPr lang="en-US" altLang="en-US" sz="1050" dirty="0">
              <a:solidFill>
                <a:prstClr val="black"/>
              </a:solidFill>
              <a:ea typeface="Tahoma" panose="020B0604030504040204" pitchFamily="34" charset="0"/>
              <a:cs typeface="Tahoma" panose="020B0604030504040204" pitchFamily="34" charset="0"/>
            </a:endParaRPr>
          </a:p>
          <a:p>
            <a:pPr fontAlgn="base">
              <a:spcBef>
                <a:spcPct val="0"/>
              </a:spcBef>
            </a:pPr>
            <a:r>
              <a:rPr lang="en-US" altLang="en-US" sz="1050" dirty="0" smtClean="0">
                <a:solidFill>
                  <a:prstClr val="black"/>
                </a:solidFill>
                <a:ea typeface="Tahoma" panose="020B0604030504040204" pitchFamily="34" charset="0"/>
                <a:cs typeface="Tahoma" panose="020B0604030504040204" pitchFamily="34" charset="0"/>
              </a:rPr>
              <a:t>SOURCE: </a:t>
            </a:r>
            <a:r>
              <a:rPr lang="en-US" altLang="en-US" sz="1050" dirty="0">
                <a:solidFill>
                  <a:prstClr val="black"/>
                </a:solidFill>
              </a:rPr>
              <a:t>Annual LCME Medical School Questionnaires; Association of American Medical Colleges, Liaison </a:t>
            </a:r>
            <a:r>
              <a:rPr lang="en-US" altLang="en-US" sz="1050" dirty="0" smtClean="0">
                <a:solidFill>
                  <a:prstClr val="black"/>
                </a:solidFill>
              </a:rPr>
              <a:t>Committee </a:t>
            </a:r>
          </a:p>
          <a:p>
            <a:pPr fontAlgn="base">
              <a:spcBef>
                <a:spcPct val="0"/>
              </a:spcBef>
            </a:pPr>
            <a:r>
              <a:rPr lang="en-US" altLang="en-US" sz="1050" dirty="0" smtClean="0">
                <a:solidFill>
                  <a:prstClr val="black"/>
                </a:solidFill>
              </a:rPr>
              <a:t>on Medical Education </a:t>
            </a:r>
            <a:r>
              <a:rPr lang="en-US" altLang="en-US" sz="1050" dirty="0">
                <a:solidFill>
                  <a:prstClr val="black"/>
                </a:solidFill>
              </a:rPr>
              <a:t>(AAMC, LCME</a:t>
            </a:r>
            <a:r>
              <a:rPr lang="en-US" altLang="en-US" sz="1050" dirty="0" smtClean="0">
                <a:solidFill>
                  <a:prstClr val="black"/>
                </a:solidFill>
              </a:rPr>
              <a:t>).</a:t>
            </a:r>
            <a:endParaRPr lang="en-US" altLang="en-US" sz="1050" dirty="0">
              <a:solidFill>
                <a:prstClr val="black"/>
              </a:solidFill>
            </a:endParaRPr>
          </a:p>
        </p:txBody>
      </p:sp>
      <p:sp>
        <p:nvSpPr>
          <p:cNvPr id="16389" name="Text Box 5"/>
          <p:cNvSpPr txBox="1">
            <a:spLocks noChangeArrowheads="1"/>
          </p:cNvSpPr>
          <p:nvPr/>
        </p:nvSpPr>
        <p:spPr bwMode="auto">
          <a:xfrm>
            <a:off x="185581" y="1429384"/>
            <a:ext cx="1050288"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en-US" sz="1600" b="1" dirty="0">
                <a:solidFill>
                  <a:prstClr val="black"/>
                </a:solidFill>
                <a:ea typeface="Tahoma" pitchFamily="34" charset="0"/>
                <a:cs typeface="Tahoma" pitchFamily="34" charset="0"/>
              </a:rPr>
              <a:t>Percent</a:t>
            </a:r>
            <a:r>
              <a:rPr lang="en-US" altLang="en-US" dirty="0">
                <a:solidFill>
                  <a:prstClr val="black"/>
                </a:solidFill>
                <a:ea typeface="Tahoma" pitchFamily="34" charset="0"/>
                <a:cs typeface="Tahoma" pitchFamily="34" charset="0"/>
              </a:rPr>
              <a:t> </a:t>
            </a:r>
          </a:p>
        </p:txBody>
      </p:sp>
      <p:sp>
        <p:nvSpPr>
          <p:cNvPr id="16391" name="Text Box 7"/>
          <p:cNvSpPr txBox="1">
            <a:spLocks noChangeArrowheads="1"/>
          </p:cNvSpPr>
          <p:nvPr/>
        </p:nvSpPr>
        <p:spPr bwMode="auto">
          <a:xfrm>
            <a:off x="3077440" y="5417842"/>
            <a:ext cx="1478973" cy="646331"/>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Evaluation of Health Sciences Literature</a:t>
            </a:r>
            <a:endParaRPr lang="en-US" altLang="en-US" sz="1200" dirty="0">
              <a:solidFill>
                <a:prstClr val="black"/>
              </a:solidFill>
            </a:endParaRPr>
          </a:p>
        </p:txBody>
      </p:sp>
      <p:sp>
        <p:nvSpPr>
          <p:cNvPr id="16392" name="Text Box 8"/>
          <p:cNvSpPr txBox="1">
            <a:spLocks noChangeArrowheads="1"/>
          </p:cNvSpPr>
          <p:nvPr/>
        </p:nvSpPr>
        <p:spPr bwMode="auto">
          <a:xfrm>
            <a:off x="4419600" y="5410200"/>
            <a:ext cx="1719262" cy="461665"/>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Environmental </a:t>
            </a:r>
          </a:p>
          <a:p>
            <a:pPr algn="ctr" fontAlgn="base">
              <a:spcBef>
                <a:spcPct val="0"/>
              </a:spcBef>
              <a:spcAft>
                <a:spcPct val="0"/>
              </a:spcAft>
              <a:buFont typeface="Wingdings" pitchFamily="2" charset="2"/>
              <a:buNone/>
            </a:pPr>
            <a:r>
              <a:rPr lang="en-US" altLang="en-US" sz="1200" dirty="0" smtClean="0">
                <a:solidFill>
                  <a:prstClr val="black"/>
                </a:solidFill>
              </a:rPr>
              <a:t>Health</a:t>
            </a:r>
            <a:endParaRPr lang="en-US" altLang="en-US" sz="1200" dirty="0">
              <a:solidFill>
                <a:prstClr val="black"/>
              </a:solidFill>
            </a:endParaRPr>
          </a:p>
        </p:txBody>
      </p:sp>
      <p:sp>
        <p:nvSpPr>
          <p:cNvPr id="16393" name="Text Box 9"/>
          <p:cNvSpPr txBox="1">
            <a:spLocks noChangeArrowheads="1"/>
          </p:cNvSpPr>
          <p:nvPr/>
        </p:nvSpPr>
        <p:spPr bwMode="auto">
          <a:xfrm>
            <a:off x="726656" y="5414882"/>
            <a:ext cx="1178344" cy="461665"/>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Cultural Diversity</a:t>
            </a:r>
            <a:endParaRPr lang="en-US" altLang="en-US" sz="1200" dirty="0">
              <a:solidFill>
                <a:prstClr val="black"/>
              </a:solidFill>
            </a:endParaRPr>
          </a:p>
        </p:txBody>
      </p:sp>
      <p:sp>
        <p:nvSpPr>
          <p:cNvPr id="16395" name="Text Box 11"/>
          <p:cNvSpPr txBox="1">
            <a:spLocks noChangeArrowheads="1"/>
          </p:cNvSpPr>
          <p:nvPr/>
        </p:nvSpPr>
        <p:spPr bwMode="auto">
          <a:xfrm>
            <a:off x="5977467" y="5417842"/>
            <a:ext cx="1600200" cy="461665"/>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altLang="en-US" sz="1200" dirty="0" smtClean="0">
                <a:solidFill>
                  <a:prstClr val="black"/>
                </a:solidFill>
              </a:rPr>
              <a:t>Public Health</a:t>
            </a:r>
          </a:p>
          <a:p>
            <a:pPr algn="ctr" fontAlgn="base">
              <a:spcBef>
                <a:spcPct val="0"/>
              </a:spcBef>
              <a:spcAft>
                <a:spcPct val="0"/>
              </a:spcAft>
            </a:pPr>
            <a:r>
              <a:rPr lang="en-US" altLang="en-US" sz="1200" dirty="0" smtClean="0">
                <a:solidFill>
                  <a:prstClr val="black"/>
                </a:solidFill>
              </a:rPr>
              <a:t>Systems*</a:t>
            </a:r>
            <a:endParaRPr lang="en-US" altLang="en-US" sz="1200" dirty="0">
              <a:solidFill>
                <a:prstClr val="black"/>
              </a:solidFill>
            </a:endParaRPr>
          </a:p>
        </p:txBody>
      </p:sp>
      <p:sp>
        <p:nvSpPr>
          <p:cNvPr id="16399" name="Rectangle 17"/>
          <p:cNvSpPr>
            <a:spLocks noChangeArrowheads="1"/>
          </p:cNvSpPr>
          <p:nvPr/>
        </p:nvSpPr>
        <p:spPr bwMode="auto">
          <a:xfrm>
            <a:off x="3657600" y="1295914"/>
            <a:ext cx="990600" cy="209288"/>
          </a:xfrm>
          <a:prstGeom prst="rect">
            <a:avLst/>
          </a:prstGeom>
          <a:noFill/>
          <a:ln w="9525">
            <a:noFill/>
            <a:miter lim="800000"/>
            <a:headEnd/>
            <a:tailEnd/>
          </a:ln>
        </p:spPr>
        <p:txBody>
          <a:bodyPr lIns="0" tIns="0" rIns="0" bIns="0">
            <a:spAutoFit/>
          </a:bodyPr>
          <a:lstStyle/>
          <a:p>
            <a:pPr fontAlgn="base">
              <a:lnSpc>
                <a:spcPct val="85000"/>
              </a:lnSpc>
              <a:spcBef>
                <a:spcPct val="0"/>
              </a:spcBef>
              <a:spcAft>
                <a:spcPct val="0"/>
              </a:spcAft>
            </a:pPr>
            <a:r>
              <a:rPr lang="en-US" altLang="en-US" sz="1600" dirty="0" smtClean="0">
                <a:solidFill>
                  <a:prstClr val="black"/>
                </a:solidFill>
              </a:rPr>
              <a:t>2008</a:t>
            </a:r>
            <a:endParaRPr lang="en-US" altLang="en-US" sz="1600" dirty="0">
              <a:solidFill>
                <a:prstClr val="black"/>
              </a:solidFill>
            </a:endParaRPr>
          </a:p>
        </p:txBody>
      </p:sp>
      <p:sp>
        <p:nvSpPr>
          <p:cNvPr id="16400" name="Rectangle 18" descr="The light orange symbol represents 2008 data in the bar chart."/>
          <p:cNvSpPr>
            <a:spLocks noChangeArrowheads="1"/>
          </p:cNvSpPr>
          <p:nvPr/>
        </p:nvSpPr>
        <p:spPr bwMode="auto">
          <a:xfrm>
            <a:off x="3331369" y="1295400"/>
            <a:ext cx="195262" cy="185738"/>
          </a:xfrm>
          <a:prstGeom prst="rect">
            <a:avLst/>
          </a:prstGeom>
          <a:solidFill>
            <a:schemeClr val="accent6">
              <a:lumMod val="40000"/>
              <a:lumOff val="60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1" name="Rectangle 19" descr="This rust colored symbol represents 2013-2014 data in the bar chart."/>
          <p:cNvSpPr>
            <a:spLocks noChangeArrowheads="1"/>
          </p:cNvSpPr>
          <p:nvPr/>
        </p:nvSpPr>
        <p:spPr bwMode="auto">
          <a:xfrm>
            <a:off x="4559371" y="1295400"/>
            <a:ext cx="195262" cy="185738"/>
          </a:xfrm>
          <a:prstGeom prst="rect">
            <a:avLst/>
          </a:prstGeom>
          <a:solidFill>
            <a:schemeClr val="accent6">
              <a:lumMod val="50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2" name="Rectangle 20"/>
          <p:cNvSpPr>
            <a:spLocks noChangeArrowheads="1"/>
          </p:cNvSpPr>
          <p:nvPr/>
        </p:nvSpPr>
        <p:spPr bwMode="auto">
          <a:xfrm>
            <a:off x="4840326" y="1295914"/>
            <a:ext cx="990600" cy="209288"/>
          </a:xfrm>
          <a:prstGeom prst="rect">
            <a:avLst/>
          </a:prstGeom>
          <a:noFill/>
          <a:ln w="9525">
            <a:noFill/>
            <a:miter lim="800000"/>
            <a:headEnd/>
            <a:tailEnd/>
          </a:ln>
        </p:spPr>
        <p:txBody>
          <a:bodyPr lIns="0" tIns="0" rIns="0" bIns="0">
            <a:spAutoFit/>
          </a:bodyPr>
          <a:lstStyle/>
          <a:p>
            <a:pPr fontAlgn="base">
              <a:lnSpc>
                <a:spcPct val="85000"/>
              </a:lnSpc>
              <a:spcBef>
                <a:spcPct val="0"/>
              </a:spcBef>
              <a:spcAft>
                <a:spcPct val="0"/>
              </a:spcAft>
            </a:pPr>
            <a:r>
              <a:rPr lang="en-US" altLang="en-US" sz="1600" dirty="0" smtClean="0">
                <a:solidFill>
                  <a:prstClr val="black"/>
                </a:solidFill>
              </a:rPr>
              <a:t>2013-2014</a:t>
            </a:r>
            <a:endParaRPr lang="en-US" altLang="en-US" sz="1600" dirty="0">
              <a:solidFill>
                <a:prstClr val="black"/>
              </a:solidFill>
            </a:endParaRPr>
          </a:p>
        </p:txBody>
      </p:sp>
      <p:sp>
        <p:nvSpPr>
          <p:cNvPr id="17" name="Text Placeholder 8"/>
          <p:cNvSpPr txBox="1">
            <a:spLocks/>
          </p:cNvSpPr>
          <p:nvPr/>
        </p:nvSpPr>
        <p:spPr>
          <a:xfrm>
            <a:off x="7162800" y="6248400"/>
            <a:ext cx="1524000" cy="448056"/>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100" dirty="0" err="1" smtClean="0">
                <a:solidFill>
                  <a:prstClr val="black"/>
                </a:solidFill>
                <a:ea typeface="Tahoma" pitchFamily="34" charset="0"/>
                <a:cs typeface="Tahoma" pitchFamily="34" charset="0"/>
              </a:rPr>
              <a:t>Objs</a:t>
            </a:r>
            <a:r>
              <a:rPr lang="en-US" sz="1100" dirty="0" smtClean="0">
                <a:solidFill>
                  <a:prstClr val="black"/>
                </a:solidFill>
                <a:ea typeface="Tahoma" pitchFamily="34" charset="0"/>
                <a:cs typeface="Tahoma" pitchFamily="34" charset="0"/>
              </a:rPr>
              <a:t>. ECBP-12.1 through 12.6</a:t>
            </a:r>
          </a:p>
          <a:p>
            <a:pPr algn="ctr" fontAlgn="base">
              <a:spcBef>
                <a:spcPts val="0"/>
              </a:spcBef>
              <a:spcAft>
                <a:spcPct val="0"/>
              </a:spcAft>
            </a:pPr>
            <a:endParaRPr lang="en-US" sz="1100" dirty="0" smtClean="0">
              <a:solidFill>
                <a:prstClr val="black"/>
              </a:solidFill>
              <a:ea typeface="Tahoma" pitchFamily="34" charset="0"/>
              <a:cs typeface="Tahoma" pitchFamily="34" charset="0"/>
            </a:endParaRPr>
          </a:p>
        </p:txBody>
      </p:sp>
      <p:sp>
        <p:nvSpPr>
          <p:cNvPr id="25" name="Text Box 13"/>
          <p:cNvSpPr txBox="1">
            <a:spLocks noChangeArrowheads="1"/>
          </p:cNvSpPr>
          <p:nvPr/>
        </p:nvSpPr>
        <p:spPr bwMode="auto">
          <a:xfrm>
            <a:off x="4556413" y="1736568"/>
            <a:ext cx="1403487" cy="397032"/>
          </a:xfrm>
          <a:prstGeom prst="rect">
            <a:avLst/>
          </a:prstGeom>
          <a:noFill/>
          <a:ln w="9525" algn="ctr">
            <a:solidFill>
              <a:schemeClr val="bg1"/>
            </a:solid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200" b="1" dirty="0" smtClean="0">
                <a:solidFill>
                  <a:prstClr val="black"/>
                </a:solidFill>
              </a:rPr>
              <a:t>HP2020 Target</a:t>
            </a:r>
            <a:r>
              <a:rPr lang="en-US" altLang="en-US" sz="1200" b="1" dirty="0">
                <a:solidFill>
                  <a:prstClr val="black"/>
                </a:solidFill>
              </a:rPr>
              <a:t>: </a:t>
            </a:r>
            <a:endParaRPr lang="en-US" altLang="en-US" sz="1200" b="1" dirty="0" smtClean="0">
              <a:solidFill>
                <a:prstClr val="black"/>
              </a:solidFill>
            </a:endParaRPr>
          </a:p>
          <a:p>
            <a:pPr marL="457200" indent="-457200" algn="ctr" fontAlgn="base">
              <a:lnSpc>
                <a:spcPct val="70000"/>
              </a:lnSpc>
              <a:spcBef>
                <a:spcPct val="25000"/>
              </a:spcBef>
              <a:spcAft>
                <a:spcPct val="0"/>
              </a:spcAft>
              <a:buClr>
                <a:srgbClr val="FFFF66"/>
              </a:buClr>
            </a:pPr>
            <a:r>
              <a:rPr lang="en-US" altLang="en-US" sz="1200" b="1" dirty="0" smtClean="0">
                <a:solidFill>
                  <a:prstClr val="black"/>
                </a:solidFill>
              </a:rPr>
              <a:t>94.3%</a:t>
            </a:r>
            <a:endParaRPr lang="en-US" altLang="en-US" sz="1200" b="1" dirty="0">
              <a:solidFill>
                <a:prstClr val="black"/>
              </a:solidFill>
            </a:endParaRPr>
          </a:p>
        </p:txBody>
      </p:sp>
      <p:sp>
        <p:nvSpPr>
          <p:cNvPr id="5" name="Title 4"/>
          <p:cNvSpPr>
            <a:spLocks noGrp="1"/>
          </p:cNvSpPr>
          <p:nvPr>
            <p:ph type="title"/>
          </p:nvPr>
        </p:nvSpPr>
        <p:spPr>
          <a:xfrm>
            <a:off x="228600" y="64528"/>
            <a:ext cx="8778240" cy="1039560"/>
          </a:xfrm>
        </p:spPr>
        <p:txBody>
          <a:bodyPr>
            <a:noAutofit/>
          </a:bodyPr>
          <a:lstStyle/>
          <a:p>
            <a:pPr lvl="0" fontAlgn="base">
              <a:spcAft>
                <a:spcPct val="0"/>
              </a:spcAft>
            </a:pPr>
            <a:r>
              <a:rPr lang="en-US" altLang="en-US" sz="3000" b="1" dirty="0">
                <a:solidFill>
                  <a:srgbClr val="003F72"/>
                </a:solidFill>
                <a:latin typeface="Tahoma" charset="0"/>
                <a:ea typeface="+mn-ea"/>
                <a:cs typeface="+mn-cs"/>
              </a:rPr>
              <a:t>Medical Schools (MD) with Core Clinical </a:t>
            </a:r>
            <a:br>
              <a:rPr lang="en-US" altLang="en-US" sz="3000" b="1" dirty="0">
                <a:solidFill>
                  <a:srgbClr val="003F72"/>
                </a:solidFill>
                <a:latin typeface="Tahoma" charset="0"/>
                <a:ea typeface="+mn-ea"/>
                <a:cs typeface="+mn-cs"/>
              </a:rPr>
            </a:br>
            <a:r>
              <a:rPr lang="en-US" altLang="en-US" sz="3000" b="1" dirty="0">
                <a:solidFill>
                  <a:srgbClr val="003F72"/>
                </a:solidFill>
                <a:latin typeface="Tahoma" charset="0"/>
                <a:ea typeface="+mn-ea"/>
                <a:cs typeface="+mn-cs"/>
              </a:rPr>
              <a:t>Prevention and Population Health </a:t>
            </a:r>
            <a:r>
              <a:rPr lang="en-US" altLang="en-US" sz="3000" b="1" dirty="0" smtClean="0">
                <a:solidFill>
                  <a:srgbClr val="003F72"/>
                </a:solidFill>
                <a:latin typeface="Tahoma" charset="0"/>
                <a:ea typeface="+mn-ea"/>
                <a:cs typeface="+mn-cs"/>
              </a:rPr>
              <a:t>Content</a:t>
            </a:r>
            <a:endParaRPr lang="en-US" sz="3000" dirty="0"/>
          </a:p>
        </p:txBody>
      </p:sp>
      <p:sp>
        <p:nvSpPr>
          <p:cNvPr id="26" name="Slide Number Placeholder 2"/>
          <p:cNvSpPr>
            <a:spLocks noGrp="1"/>
          </p:cNvSpPr>
          <p:nvPr>
            <p:ph type="sldNum" sz="quarter" idx="12"/>
          </p:nvPr>
        </p:nvSpPr>
        <p:spPr>
          <a:xfrm>
            <a:off x="8519160" y="6416675"/>
            <a:ext cx="548640" cy="365125"/>
          </a:xfrm>
        </p:spPr>
        <p:txBody>
          <a:bodyPr/>
          <a:lstStyle/>
          <a:p>
            <a:fld id="{F8ECAD15-DF40-4D57-8D99-2197AD37FB1A}" type="slidenum">
              <a:rPr lang="en-US" smtClean="0">
                <a:solidFill>
                  <a:prstClr val="black">
                    <a:tint val="75000"/>
                  </a:prstClr>
                </a:solidFill>
              </a:rPr>
              <a:pPr/>
              <a:t>20</a:t>
            </a:fld>
            <a:endParaRPr lang="en-US" dirty="0">
              <a:solidFill>
                <a:prstClr val="black">
                  <a:tint val="75000"/>
                </a:prstClr>
              </a:solidFill>
            </a:endParaRPr>
          </a:p>
        </p:txBody>
      </p:sp>
      <p:sp>
        <p:nvSpPr>
          <p:cNvPr id="27" name="Text Box 13"/>
          <p:cNvSpPr txBox="1">
            <a:spLocks noChangeArrowheads="1"/>
          </p:cNvSpPr>
          <p:nvPr/>
        </p:nvSpPr>
        <p:spPr bwMode="auto">
          <a:xfrm>
            <a:off x="6010124" y="1926039"/>
            <a:ext cx="1399929" cy="397032"/>
          </a:xfrm>
          <a:prstGeom prst="rect">
            <a:avLst/>
          </a:prstGeom>
          <a:noFill/>
          <a:ln w="9525" algn="ctr">
            <a:noFill/>
            <a:miter lim="800000"/>
            <a:headEnd/>
            <a:tailEnd/>
          </a:ln>
          <a:effectLst/>
        </p:spPr>
        <p:txBody>
          <a:bodyPr wrap="square">
            <a:spAutoFit/>
          </a:bodyPr>
          <a:lstStyle/>
          <a:p>
            <a:pPr marL="457200" indent="-457200" algn="ctr" fontAlgn="base">
              <a:lnSpc>
                <a:spcPct val="70000"/>
              </a:lnSpc>
              <a:spcBef>
                <a:spcPct val="25000"/>
              </a:spcBef>
              <a:spcAft>
                <a:spcPct val="0"/>
              </a:spcAft>
              <a:buClr>
                <a:srgbClr val="FFFF66"/>
              </a:buClr>
            </a:pPr>
            <a:r>
              <a:rPr lang="en-US" altLang="en-US" sz="1200" b="1" dirty="0" smtClean="0">
                <a:solidFill>
                  <a:prstClr val="black"/>
                </a:solidFill>
              </a:rPr>
              <a:t>HP2020 Target</a:t>
            </a:r>
            <a:r>
              <a:rPr lang="en-US" altLang="en-US" sz="1200" b="1" dirty="0">
                <a:solidFill>
                  <a:prstClr val="black"/>
                </a:solidFill>
              </a:rPr>
              <a:t>: </a:t>
            </a:r>
            <a:endParaRPr lang="en-US" altLang="en-US" sz="1200" b="1" dirty="0" smtClean="0">
              <a:solidFill>
                <a:prstClr val="black"/>
              </a:solidFill>
            </a:endParaRPr>
          </a:p>
          <a:p>
            <a:pPr marL="457200" indent="-457200" algn="ctr" fontAlgn="base">
              <a:lnSpc>
                <a:spcPct val="70000"/>
              </a:lnSpc>
              <a:spcBef>
                <a:spcPct val="25000"/>
              </a:spcBef>
              <a:spcAft>
                <a:spcPct val="0"/>
              </a:spcAft>
              <a:buClr>
                <a:srgbClr val="FFFF66"/>
              </a:buClr>
            </a:pPr>
            <a:r>
              <a:rPr lang="en-US" altLang="en-US" sz="1200" b="1" dirty="0" smtClean="0">
                <a:solidFill>
                  <a:prstClr val="black"/>
                </a:solidFill>
              </a:rPr>
              <a:t>86.5%</a:t>
            </a:r>
            <a:endParaRPr lang="en-US" altLang="en-US" sz="1200" b="1" dirty="0">
              <a:solidFill>
                <a:prstClr val="black"/>
              </a:solidFill>
            </a:endParaRPr>
          </a:p>
        </p:txBody>
      </p:sp>
      <p:sp>
        <p:nvSpPr>
          <p:cNvPr id="28" name="Text Box 9"/>
          <p:cNvSpPr txBox="1">
            <a:spLocks noChangeArrowheads="1"/>
          </p:cNvSpPr>
          <p:nvPr/>
        </p:nvSpPr>
        <p:spPr bwMode="auto">
          <a:xfrm>
            <a:off x="1679882" y="5412288"/>
            <a:ext cx="1715251" cy="646331"/>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Health Promotion/ Disease Prevention</a:t>
            </a:r>
          </a:p>
          <a:p>
            <a:pPr algn="ctr" fontAlgn="base">
              <a:spcBef>
                <a:spcPct val="0"/>
              </a:spcBef>
              <a:spcAft>
                <a:spcPct val="0"/>
              </a:spcAft>
              <a:buFont typeface="Wingdings" pitchFamily="2" charset="2"/>
              <a:buNone/>
            </a:pPr>
            <a:r>
              <a:rPr lang="en-US" altLang="en-US" sz="1200" dirty="0" smtClean="0">
                <a:solidFill>
                  <a:prstClr val="black"/>
                </a:solidFill>
              </a:rPr>
              <a:t>Counseling</a:t>
            </a:r>
          </a:p>
        </p:txBody>
      </p:sp>
      <p:sp>
        <p:nvSpPr>
          <p:cNvPr id="22" name="Text Box 9"/>
          <p:cNvSpPr txBox="1">
            <a:spLocks noChangeArrowheads="1"/>
          </p:cNvSpPr>
          <p:nvPr/>
        </p:nvSpPr>
        <p:spPr bwMode="auto">
          <a:xfrm>
            <a:off x="7543800" y="5417794"/>
            <a:ext cx="1371600" cy="276999"/>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200" dirty="0" smtClean="0">
                <a:solidFill>
                  <a:prstClr val="black"/>
                </a:solidFill>
              </a:rPr>
              <a:t>Global Health</a:t>
            </a:r>
          </a:p>
        </p:txBody>
      </p:sp>
    </p:spTree>
    <p:extLst>
      <p:ext uri="{BB962C8B-B14F-4D97-AF65-F5344CB8AC3E}">
        <p14:creationId xmlns:p14="http://schemas.microsoft.com/office/powerpoint/2010/main" val="3715632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499616"/>
            <a:ext cx="7696200" cy="4901184"/>
          </a:xfrm>
        </p:spPr>
        <p:txBody>
          <a:bodyPr/>
          <a:lstStyle/>
          <a:p>
            <a:pPr marL="346075" lvl="1" indent="-346075">
              <a:spcAft>
                <a:spcPts val="1200"/>
              </a:spcAft>
              <a:buClr>
                <a:srgbClr val="97233F"/>
              </a:buClr>
              <a:buFont typeface="Arial" pitchFamily="34" charset="0"/>
              <a:buChar char="■"/>
            </a:pPr>
            <a:r>
              <a:rPr lang="en-US" dirty="0">
                <a:latin typeface="+mj-lt"/>
                <a:ea typeface="Tahoma" panose="020B0604030504040204" pitchFamily="34" charset="0"/>
                <a:cs typeface="Tahoma" panose="020B0604030504040204" pitchFamily="34" charset="0"/>
              </a:rPr>
              <a:t>Tracking the Nation’s Progress </a:t>
            </a:r>
          </a:p>
          <a:p>
            <a:pPr marL="346075" lvl="1" indent="-346075">
              <a:spcAft>
                <a:spcPts val="1200"/>
              </a:spcAft>
              <a:buClr>
                <a:srgbClr val="97233F"/>
              </a:buClr>
              <a:buFont typeface="Arial" pitchFamily="34" charset="0"/>
              <a:buChar char="■"/>
            </a:pPr>
            <a:r>
              <a:rPr lang="en-US" dirty="0" smtClean="0">
                <a:latin typeface="+mj-lt"/>
                <a:ea typeface="Tahoma" panose="020B0604030504040204" pitchFamily="34" charset="0"/>
                <a:cs typeface="Tahoma" panose="020B0604030504040204" pitchFamily="34" charset="0"/>
              </a:rPr>
              <a:t>Educational </a:t>
            </a:r>
            <a:r>
              <a:rPr lang="en-US" dirty="0">
                <a:latin typeface="+mj-lt"/>
                <a:ea typeface="Tahoma" panose="020B0604030504040204" pitchFamily="34" charset="0"/>
                <a:cs typeface="Tahoma" panose="020B0604030504040204" pitchFamily="34" charset="0"/>
              </a:rPr>
              <a:t>and Community-Based Programs</a:t>
            </a:r>
          </a:p>
          <a:p>
            <a:pPr>
              <a:spcBef>
                <a:spcPts val="600"/>
              </a:spcBef>
              <a:spcAft>
                <a:spcPts val="1200"/>
              </a:spcAft>
            </a:pPr>
            <a:r>
              <a:rPr lang="en-US" dirty="0" smtClean="0">
                <a:latin typeface="+mj-lt"/>
                <a:ea typeface="Tahoma" panose="020B0604030504040204" pitchFamily="34" charset="0"/>
                <a:cs typeface="Tahoma" panose="020B0604030504040204" pitchFamily="34" charset="0"/>
              </a:rPr>
              <a:t>Health Communication and Health Information Technology (IT)</a:t>
            </a:r>
            <a:endParaRPr lang="en-US" dirty="0">
              <a:latin typeface="+mj-lt"/>
              <a:ea typeface="Tahoma" panose="020B0604030504040204" pitchFamily="34" charset="0"/>
              <a:cs typeface="Tahoma" panose="020B0604030504040204" pitchFamily="34" charset="0"/>
            </a:endParaRPr>
          </a:p>
          <a:p>
            <a:pPr lvl="1">
              <a:spcAft>
                <a:spcPts val="600"/>
              </a:spcAft>
              <a:buFont typeface="Wingdings" panose="05000000000000000000" pitchFamily="2" charset="2"/>
              <a:buChar char="§"/>
            </a:pPr>
            <a:r>
              <a:rPr lang="en-US" dirty="0" smtClean="0">
                <a:latin typeface="+mj-lt"/>
                <a:ea typeface="Tahoma" panose="020B0604030504040204" pitchFamily="34" charset="0"/>
                <a:cs typeface="Tahoma" panose="020B0604030504040204" pitchFamily="34" charset="0"/>
              </a:rPr>
              <a:t>Internet access and use of health information technology</a:t>
            </a:r>
          </a:p>
          <a:p>
            <a:pPr lvl="1">
              <a:spcAft>
                <a:spcPts val="600"/>
              </a:spcAft>
              <a:buFont typeface="Wingdings" panose="05000000000000000000" pitchFamily="2" charset="2"/>
              <a:buChar char="§"/>
            </a:pPr>
            <a:r>
              <a:rPr lang="en-US" dirty="0" smtClean="0">
                <a:latin typeface="+mj-lt"/>
                <a:ea typeface="Tahoma" panose="020B0604030504040204" pitchFamily="34" charset="0"/>
                <a:cs typeface="Tahoma" panose="020B0604030504040204" pitchFamily="34" charset="0"/>
              </a:rPr>
              <a:t>Patient reports of health information and help offered by health care providers</a:t>
            </a:r>
            <a:endParaRPr lang="en-US" altLang="en-US" dirty="0" smtClean="0">
              <a:solidFill>
                <a:srgbClr val="FF0000"/>
              </a:solidFill>
              <a:latin typeface="+mj-lt"/>
              <a:ea typeface="Tahoma" panose="020B0604030504040204" pitchFamily="34" charset="0"/>
              <a:cs typeface="Tahoma" panose="020B0604030504040204" pitchFamily="34" charset="0"/>
            </a:endParaRPr>
          </a:p>
          <a:p>
            <a:pPr lvl="1">
              <a:spcAft>
                <a:spcPts val="600"/>
              </a:spcAft>
              <a:buFont typeface="Wingdings" panose="05000000000000000000" pitchFamily="2" charset="2"/>
              <a:buChar char="§"/>
            </a:pPr>
            <a:r>
              <a:rPr lang="en-US" dirty="0" smtClean="0">
                <a:latin typeface="+mj-lt"/>
              </a:rPr>
              <a:t>Patient reports of health </a:t>
            </a:r>
            <a:r>
              <a:rPr lang="en-US" dirty="0">
                <a:latin typeface="+mj-lt"/>
              </a:rPr>
              <a:t>care </a:t>
            </a:r>
            <a:r>
              <a:rPr lang="en-US" dirty="0" smtClean="0">
                <a:latin typeface="+mj-lt"/>
              </a:rPr>
              <a:t>providers’ communication skills</a:t>
            </a:r>
          </a:p>
          <a:p>
            <a:pPr marL="346075" lvl="1" indent="0">
              <a:spcAft>
                <a:spcPts val="600"/>
              </a:spcAft>
              <a:buNone/>
            </a:pPr>
            <a:endParaRPr lang="en-US" dirty="0" smtClean="0">
              <a:latin typeface="+mj-lt"/>
              <a:ea typeface="Tahoma" panose="020B0604030504040204" pitchFamily="34" charset="0"/>
              <a:cs typeface="Tahoma" panose="020B0604030504040204" pitchFamily="34" charset="0"/>
            </a:endParaRPr>
          </a:p>
          <a:p>
            <a:pPr marL="0" indent="0">
              <a:spcBef>
                <a:spcPts val="600"/>
              </a:spcBef>
              <a:spcAft>
                <a:spcPts val="600"/>
              </a:spcAft>
              <a:buNone/>
            </a:pPr>
            <a:endParaRPr lang="en-US" dirty="0" smtClean="0">
              <a:latin typeface="+mj-lt"/>
            </a:endParaRPr>
          </a:p>
          <a:p>
            <a:pPr lvl="1">
              <a:spcAft>
                <a:spcPts val="600"/>
              </a:spcAft>
            </a:pPr>
            <a:endParaRPr lang="en-US" dirty="0">
              <a:latin typeface="+mj-lt"/>
            </a:endParaRPr>
          </a:p>
          <a:p>
            <a:pPr>
              <a:spcBef>
                <a:spcPts val="600"/>
              </a:spcBef>
              <a:spcAft>
                <a:spcPts val="600"/>
              </a:spcAft>
            </a:pPr>
            <a:endParaRPr lang="en-US" dirty="0" smtClean="0">
              <a:latin typeface="+mj-lt"/>
            </a:endParaRPr>
          </a:p>
          <a:p>
            <a:pPr>
              <a:spcBef>
                <a:spcPts val="600"/>
              </a:spcBef>
              <a:spcAft>
                <a:spcPts val="600"/>
              </a:spcAft>
            </a:pPr>
            <a:endParaRPr lang="en-US" dirty="0" smtClean="0">
              <a:latin typeface="+mj-lt"/>
            </a:endParaRPr>
          </a:p>
          <a:p>
            <a:pPr marL="0" indent="0">
              <a:spcBef>
                <a:spcPts val="600"/>
              </a:spcBef>
              <a:spcAft>
                <a:spcPts val="600"/>
              </a:spcAft>
              <a:buNone/>
            </a:pPr>
            <a:endParaRPr lang="en-US" dirty="0" smtClean="0">
              <a:latin typeface="+mj-lt"/>
            </a:endParaRPr>
          </a:p>
          <a:p>
            <a:pPr>
              <a:spcBef>
                <a:spcPts val="600"/>
              </a:spcBef>
              <a:spcAft>
                <a:spcPts val="600"/>
              </a:spcAft>
            </a:pPr>
            <a:endParaRPr lang="en-US" dirty="0" smtClean="0">
              <a:latin typeface="+mj-lt"/>
            </a:endParaRPr>
          </a:p>
          <a:p>
            <a:pPr>
              <a:spcBef>
                <a:spcPts val="600"/>
              </a:spcBef>
              <a:spcAft>
                <a:spcPts val="600"/>
              </a:spcAft>
            </a:pPr>
            <a:endParaRPr lang="en-US" dirty="0">
              <a:latin typeface="+mj-lt"/>
            </a:endParaRPr>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Outline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686800" y="6416040"/>
            <a:ext cx="381000" cy="36576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21</a:t>
            </a:fld>
            <a:endParaRPr lang="en-US" sz="1200" dirty="0">
              <a:solidFill>
                <a:srgbClr val="898989"/>
              </a:solidFill>
              <a:ea typeface="Tahoma" panose="020B0604030504040204" pitchFamily="34" charset="0"/>
              <a:cs typeface="Tahoma" panose="020B0604030504040204" pitchFamily="34" charset="0"/>
            </a:endParaRPr>
          </a:p>
        </p:txBody>
      </p:sp>
      <p:sp>
        <p:nvSpPr>
          <p:cNvPr id="8" name="Rectangle 7" descr="Upcoming sections of the data presentation&#10;"/>
          <p:cNvSpPr/>
          <p:nvPr/>
        </p:nvSpPr>
        <p:spPr>
          <a:xfrm>
            <a:off x="1371600" y="1447800"/>
            <a:ext cx="7469373" cy="118872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1388653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Broad and Mobile internet access"/>
          <p:cNvGraphicFramePr>
            <a:graphicFrameLocks noChangeAspect="1"/>
          </p:cNvGraphicFramePr>
          <p:nvPr>
            <p:extLst/>
          </p:nvPr>
        </p:nvGraphicFramePr>
        <p:xfrm>
          <a:off x="-277092" y="1042552"/>
          <a:ext cx="9216351" cy="4653398"/>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Rectangle 4"/>
          <p:cNvSpPr>
            <a:spLocks noChangeArrowheads="1"/>
          </p:cNvSpPr>
          <p:nvPr/>
        </p:nvSpPr>
        <p:spPr bwMode="auto">
          <a:xfrm>
            <a:off x="-13253" y="5791200"/>
            <a:ext cx="8926721" cy="926068"/>
          </a:xfrm>
          <a:prstGeom prst="rect">
            <a:avLst/>
          </a:prstGeom>
          <a:noFill/>
          <a:ln w="9525">
            <a:noFill/>
            <a:miter lim="800000"/>
            <a:headEnd/>
            <a:tailEnd/>
          </a:ln>
          <a:effectLst/>
        </p:spPr>
        <p:txBody>
          <a:bodyPr wrap="none" anchor="ctr"/>
          <a:lstStyle/>
          <a:p>
            <a:pPr>
              <a:spcBef>
                <a:spcPct val="0"/>
              </a:spcBef>
              <a:buFont typeface="Arial" pitchFamily="34" charset="0"/>
              <a:buNone/>
            </a:pPr>
            <a:r>
              <a:rPr lang="en-US" altLang="en-US" sz="1100" dirty="0" smtClean="0">
                <a:solidFill>
                  <a:prstClr val="black"/>
                </a:solidFill>
                <a:ea typeface="Tahoma" panose="020B0604030504040204" pitchFamily="34" charset="0"/>
                <a:cs typeface="Tahoma" panose="020B0604030504040204" pitchFamily="34" charset="0"/>
              </a:rPr>
              <a:t>NOTES:  I = </a:t>
            </a:r>
            <a:r>
              <a:rPr lang="en-US" sz="1100" dirty="0">
                <a:solidFill>
                  <a:prstClr val="black"/>
                </a:solidFill>
                <a:ea typeface="Tahoma" panose="020B0604030504040204" pitchFamily="34" charset="0"/>
                <a:cs typeface="Tahoma" panose="020B0604030504040204" pitchFamily="34" charset="0"/>
              </a:rPr>
              <a:t>95% confidence interval. </a:t>
            </a:r>
            <a:r>
              <a:rPr lang="en-US" sz="1100" dirty="0" smtClean="0">
                <a:solidFill>
                  <a:prstClr val="black"/>
                </a:solidFill>
                <a:ea typeface="Tahoma" panose="020B0604030504040204" pitchFamily="34" charset="0"/>
                <a:cs typeface="Tahoma" panose="020B0604030504040204" pitchFamily="34" charset="0"/>
              </a:rPr>
              <a:t>Data </a:t>
            </a:r>
            <a:r>
              <a:rPr lang="en-US" sz="1100" dirty="0">
                <a:solidFill>
                  <a:prstClr val="black"/>
                </a:solidFill>
                <a:ea typeface="Tahoma" panose="020B0604030504040204" pitchFamily="34" charset="0"/>
                <a:cs typeface="Tahoma" panose="020B0604030504040204" pitchFamily="34" charset="0"/>
              </a:rPr>
              <a:t>are age adjusted to the 2000 standard population. </a:t>
            </a:r>
            <a:r>
              <a:rPr lang="en-US" sz="1100" dirty="0" smtClean="0">
                <a:solidFill>
                  <a:prstClr val="black"/>
                </a:solidFill>
                <a:ea typeface="Tahoma" panose="020B0604030504040204" pitchFamily="34" charset="0"/>
                <a:cs typeface="Tahoma" panose="020B0604030504040204" pitchFamily="34" charset="0"/>
              </a:rPr>
              <a:t>Data for broadband access </a:t>
            </a:r>
            <a:r>
              <a:rPr lang="en-US" sz="1100" dirty="0">
                <a:solidFill>
                  <a:prstClr val="black"/>
                </a:solidFill>
                <a:ea typeface="Tahoma" panose="020B0604030504040204" pitchFamily="34" charset="0"/>
                <a:cs typeface="Tahoma" panose="020B0604030504040204" pitchFamily="34" charset="0"/>
              </a:rPr>
              <a:t>are for persons </a:t>
            </a:r>
            <a:endParaRPr lang="en-US" sz="1100" dirty="0" smtClean="0">
              <a:solidFill>
                <a:prstClr val="black"/>
              </a:solidFill>
              <a:ea typeface="Tahoma" panose="020B0604030504040204" pitchFamily="34" charset="0"/>
              <a:cs typeface="Tahoma" panose="020B0604030504040204" pitchFamily="34" charset="0"/>
            </a:endParaRPr>
          </a:p>
          <a:p>
            <a:pPr>
              <a:spcBef>
                <a:spcPct val="0"/>
              </a:spcBef>
              <a:buFont typeface="Arial" pitchFamily="34" charset="0"/>
              <a:buNone/>
            </a:pPr>
            <a:r>
              <a:rPr lang="en-US" sz="1100" dirty="0" smtClean="0">
                <a:solidFill>
                  <a:prstClr val="black"/>
                </a:solidFill>
                <a:ea typeface="Tahoma" panose="020B0604030504040204" pitchFamily="34" charset="0"/>
                <a:cs typeface="Tahoma" panose="020B0604030504040204" pitchFamily="34" charset="0"/>
              </a:rPr>
              <a:t>aged </a:t>
            </a:r>
            <a:r>
              <a:rPr lang="en-US" sz="1100" dirty="0">
                <a:solidFill>
                  <a:prstClr val="black"/>
                </a:solidFill>
                <a:ea typeface="Tahoma" panose="020B0604030504040204" pitchFamily="34" charset="0"/>
                <a:cs typeface="Tahoma" panose="020B0604030504040204" pitchFamily="34" charset="0"/>
              </a:rPr>
              <a:t>18 years and over </a:t>
            </a:r>
            <a:r>
              <a:rPr lang="en-US" sz="1100" dirty="0" smtClean="0">
                <a:solidFill>
                  <a:prstClr val="black"/>
                </a:solidFill>
                <a:ea typeface="Tahoma" panose="020B0604030504040204" pitchFamily="34" charset="0"/>
                <a:cs typeface="Tahoma" panose="020B0604030504040204" pitchFamily="34" charset="0"/>
              </a:rPr>
              <a:t>who reported </a:t>
            </a:r>
            <a:r>
              <a:rPr lang="en-US" sz="1100" dirty="0">
                <a:solidFill>
                  <a:prstClr val="black"/>
                </a:solidFill>
                <a:ea typeface="Tahoma" panose="020B0604030504040204" pitchFamily="34" charset="0"/>
                <a:cs typeface="Tahoma" panose="020B0604030504040204" pitchFamily="34" charset="0"/>
              </a:rPr>
              <a:t>accessing the </a:t>
            </a:r>
            <a:r>
              <a:rPr lang="en-US" sz="1100" dirty="0" smtClean="0">
                <a:solidFill>
                  <a:prstClr val="black"/>
                </a:solidFill>
                <a:ea typeface="Tahoma" panose="020B0604030504040204" pitchFamily="34" charset="0"/>
                <a:cs typeface="Tahoma" panose="020B0604030504040204" pitchFamily="34" charset="0"/>
              </a:rPr>
              <a:t>Internet </a:t>
            </a:r>
            <a:r>
              <a:rPr lang="en-US" sz="1100" dirty="0">
                <a:solidFill>
                  <a:prstClr val="black"/>
                </a:solidFill>
                <a:ea typeface="Tahoma" panose="020B0604030504040204" pitchFamily="34" charset="0"/>
                <a:cs typeface="Tahoma" panose="020B0604030504040204" pitchFamily="34" charset="0"/>
              </a:rPr>
              <a:t>at </a:t>
            </a:r>
            <a:r>
              <a:rPr lang="en-US" sz="1100" dirty="0" smtClean="0">
                <a:solidFill>
                  <a:prstClr val="black"/>
                </a:solidFill>
                <a:ea typeface="Tahoma" panose="020B0604030504040204" pitchFamily="34" charset="0"/>
                <a:cs typeface="Tahoma" panose="020B0604030504040204" pitchFamily="34" charset="0"/>
              </a:rPr>
              <a:t>home </a:t>
            </a:r>
            <a:r>
              <a:rPr lang="en-US" sz="1100" dirty="0">
                <a:solidFill>
                  <a:prstClr val="black"/>
                </a:solidFill>
                <a:ea typeface="Tahoma" panose="020B0604030504040204" pitchFamily="34" charset="0"/>
                <a:cs typeface="Tahoma" panose="020B0604030504040204" pitchFamily="34" charset="0"/>
              </a:rPr>
              <a:t>via cable </a:t>
            </a:r>
            <a:r>
              <a:rPr lang="en-US" sz="1100" dirty="0" smtClean="0">
                <a:solidFill>
                  <a:prstClr val="black"/>
                </a:solidFill>
                <a:ea typeface="Tahoma" panose="020B0604030504040204" pitchFamily="34" charset="0"/>
                <a:cs typeface="Tahoma" panose="020B0604030504040204" pitchFamily="34" charset="0"/>
              </a:rPr>
              <a:t>or </a:t>
            </a:r>
            <a:r>
              <a:rPr lang="en-US" sz="1100" dirty="0">
                <a:solidFill>
                  <a:prstClr val="black"/>
                </a:solidFill>
                <a:ea typeface="Tahoma" panose="020B0604030504040204" pitchFamily="34" charset="0"/>
                <a:cs typeface="Tahoma" panose="020B0604030504040204" pitchFamily="34" charset="0"/>
              </a:rPr>
              <a:t>satellite modem or DSL modem </a:t>
            </a:r>
            <a:r>
              <a:rPr lang="en-US" sz="1100" dirty="0" smtClean="0">
                <a:solidFill>
                  <a:prstClr val="black"/>
                </a:solidFill>
                <a:ea typeface="Tahoma" panose="020B0604030504040204" pitchFamily="34" charset="0"/>
                <a:cs typeface="Tahoma" panose="020B0604030504040204" pitchFamily="34" charset="0"/>
              </a:rPr>
              <a:t>(</a:t>
            </a:r>
            <a:r>
              <a:rPr lang="en-US" sz="1100" dirty="0">
                <a:solidFill>
                  <a:prstClr val="black"/>
                </a:solidFill>
                <a:ea typeface="Tahoma" panose="020B0604030504040204" pitchFamily="34" charset="0"/>
                <a:cs typeface="Tahoma" panose="020B0604030504040204" pitchFamily="34" charset="0"/>
              </a:rPr>
              <a:t>broadband access</a:t>
            </a:r>
            <a:r>
              <a:rPr lang="en-US" sz="1100" dirty="0" smtClean="0">
                <a:solidFill>
                  <a:prstClr val="black"/>
                </a:solidFill>
                <a:ea typeface="Tahoma" panose="020B0604030504040204" pitchFamily="34" charset="0"/>
                <a:cs typeface="Tahoma" panose="020B0604030504040204" pitchFamily="34" charset="0"/>
              </a:rPr>
              <a:t>). </a:t>
            </a:r>
          </a:p>
          <a:p>
            <a:pPr>
              <a:spcBef>
                <a:spcPct val="0"/>
              </a:spcBef>
              <a:buFont typeface="Arial" pitchFamily="34" charset="0"/>
              <a:buNone/>
            </a:pPr>
            <a:r>
              <a:rPr lang="en-US" sz="1100" dirty="0" smtClean="0">
                <a:solidFill>
                  <a:prstClr val="black"/>
                </a:solidFill>
                <a:ea typeface="Tahoma" panose="020B0604030504040204" pitchFamily="34" charset="0"/>
                <a:cs typeface="Tahoma" panose="020B0604030504040204" pitchFamily="34" charset="0"/>
              </a:rPr>
              <a:t>Data for access via wireless/mobile device are for persons aged 18 years and over who reported accessing the internet at home via a </a:t>
            </a:r>
          </a:p>
          <a:p>
            <a:pPr>
              <a:spcBef>
                <a:spcPct val="0"/>
              </a:spcBef>
              <a:buFont typeface="Arial" pitchFamily="34" charset="0"/>
              <a:buNone/>
            </a:pPr>
            <a:r>
              <a:rPr lang="en-US" sz="1100" dirty="0" smtClean="0">
                <a:solidFill>
                  <a:prstClr val="black"/>
                </a:solidFill>
                <a:ea typeface="Tahoma" panose="020B0604030504040204" pitchFamily="34" charset="0"/>
                <a:cs typeface="Tahoma" panose="020B0604030504040204" pitchFamily="34" charset="0"/>
              </a:rPr>
              <a:t>wireless/mobile device.</a:t>
            </a:r>
            <a:endParaRPr lang="en-US" sz="1100" dirty="0">
              <a:solidFill>
                <a:prstClr val="black"/>
              </a:solidFill>
              <a:ea typeface="Tahoma" panose="020B0604030504040204" pitchFamily="34" charset="0"/>
              <a:cs typeface="Tahoma" panose="020B0604030504040204" pitchFamily="34" charset="0"/>
            </a:endParaRPr>
          </a:p>
          <a:p>
            <a:pPr fontAlgn="base">
              <a:spcBef>
                <a:spcPct val="0"/>
              </a:spcBef>
              <a:spcAft>
                <a:spcPct val="0"/>
              </a:spcAft>
            </a:pPr>
            <a:endParaRPr lang="en-US" altLang="en-US" sz="1100" dirty="0">
              <a:solidFill>
                <a:prstClr val="black"/>
              </a:solidFill>
              <a:ea typeface="Tahoma" panose="020B0604030504040204" pitchFamily="34" charset="0"/>
              <a:cs typeface="Tahoma" panose="020B0604030504040204" pitchFamily="34" charset="0"/>
            </a:endParaRPr>
          </a:p>
        </p:txBody>
      </p:sp>
      <p:sp>
        <p:nvSpPr>
          <p:cNvPr id="16389" name="Text Box 5"/>
          <p:cNvSpPr txBox="1">
            <a:spLocks noChangeArrowheads="1"/>
          </p:cNvSpPr>
          <p:nvPr/>
        </p:nvSpPr>
        <p:spPr bwMode="auto">
          <a:xfrm>
            <a:off x="381000" y="1219200"/>
            <a:ext cx="1050288"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en-US" sz="1600" b="1" dirty="0">
                <a:solidFill>
                  <a:prstClr val="black"/>
                </a:solidFill>
                <a:ea typeface="Tahoma" pitchFamily="34" charset="0"/>
                <a:cs typeface="Tahoma" pitchFamily="34" charset="0"/>
              </a:rPr>
              <a:t>Percent</a:t>
            </a:r>
            <a:r>
              <a:rPr lang="en-US" altLang="en-US" dirty="0">
                <a:solidFill>
                  <a:prstClr val="black"/>
                </a:solidFill>
                <a:ea typeface="Tahoma" pitchFamily="34" charset="0"/>
                <a:cs typeface="Tahoma" pitchFamily="34" charset="0"/>
              </a:rPr>
              <a:t> </a:t>
            </a:r>
          </a:p>
        </p:txBody>
      </p:sp>
      <p:sp>
        <p:nvSpPr>
          <p:cNvPr id="16393" name="Text Box 9"/>
          <p:cNvSpPr txBox="1">
            <a:spLocks noChangeArrowheads="1"/>
          </p:cNvSpPr>
          <p:nvPr/>
        </p:nvSpPr>
        <p:spPr bwMode="auto">
          <a:xfrm>
            <a:off x="5486400" y="5399578"/>
            <a:ext cx="3048000" cy="307777"/>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400" dirty="0" smtClean="0">
                <a:solidFill>
                  <a:prstClr val="black"/>
                </a:solidFill>
              </a:rPr>
              <a:t>Access via Wireless/Mobile Device </a:t>
            </a:r>
            <a:endParaRPr lang="en-US" altLang="en-US" sz="1400" dirty="0">
              <a:solidFill>
                <a:prstClr val="black"/>
              </a:solidFill>
            </a:endParaRPr>
          </a:p>
        </p:txBody>
      </p:sp>
      <p:sp>
        <p:nvSpPr>
          <p:cNvPr id="16397" name="Text Box 13"/>
          <p:cNvSpPr txBox="1">
            <a:spLocks noChangeArrowheads="1"/>
          </p:cNvSpPr>
          <p:nvPr/>
        </p:nvSpPr>
        <p:spPr bwMode="auto">
          <a:xfrm>
            <a:off x="1524000" y="1988201"/>
            <a:ext cx="2438128" cy="243143"/>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400" b="1" dirty="0" smtClean="0">
                <a:solidFill>
                  <a:prstClr val="black"/>
                </a:solidFill>
              </a:rPr>
              <a:t>HP2020 Target: 83.2%</a:t>
            </a:r>
            <a:endParaRPr lang="en-US" altLang="en-US" sz="1400" b="1" dirty="0">
              <a:solidFill>
                <a:prstClr val="black"/>
              </a:solidFill>
            </a:endParaRPr>
          </a:p>
        </p:txBody>
      </p:sp>
      <p:sp>
        <p:nvSpPr>
          <p:cNvPr id="16399" name="Rectangle 17"/>
          <p:cNvSpPr>
            <a:spLocks noChangeArrowheads="1"/>
          </p:cNvSpPr>
          <p:nvPr/>
        </p:nvSpPr>
        <p:spPr bwMode="auto">
          <a:xfrm>
            <a:off x="4043362" y="1488661"/>
            <a:ext cx="990600" cy="209288"/>
          </a:xfrm>
          <a:prstGeom prst="rect">
            <a:avLst/>
          </a:prstGeom>
          <a:noFill/>
          <a:ln w="9525">
            <a:noFill/>
            <a:miter lim="800000"/>
            <a:headEnd/>
            <a:tailEnd/>
          </a:ln>
        </p:spPr>
        <p:txBody>
          <a:bodyPr lIns="0" tIns="0" rIns="0" bIns="0">
            <a:spAutoFit/>
          </a:bodyPr>
          <a:lstStyle/>
          <a:p>
            <a:pPr fontAlgn="base">
              <a:lnSpc>
                <a:spcPct val="85000"/>
              </a:lnSpc>
              <a:spcBef>
                <a:spcPct val="0"/>
              </a:spcBef>
              <a:spcAft>
                <a:spcPct val="0"/>
              </a:spcAft>
            </a:pPr>
            <a:r>
              <a:rPr lang="en-US" altLang="en-US" sz="1600" dirty="0" smtClean="0">
                <a:solidFill>
                  <a:prstClr val="black"/>
                </a:solidFill>
              </a:rPr>
              <a:t>2007</a:t>
            </a:r>
            <a:endParaRPr lang="en-US" altLang="en-US" sz="1600" dirty="0">
              <a:solidFill>
                <a:prstClr val="black"/>
              </a:solidFill>
            </a:endParaRPr>
          </a:p>
        </p:txBody>
      </p:sp>
      <p:sp>
        <p:nvSpPr>
          <p:cNvPr id="16400" name="Rectangle 18" descr="This symbol represents 2007 data in the bar chart." title="2007 data for home internet access"/>
          <p:cNvSpPr>
            <a:spLocks noChangeArrowheads="1"/>
          </p:cNvSpPr>
          <p:nvPr/>
        </p:nvSpPr>
        <p:spPr bwMode="auto">
          <a:xfrm>
            <a:off x="3657600" y="1477775"/>
            <a:ext cx="195262" cy="185738"/>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1" name="Rectangle 19" descr="This symbol represents 2014 data in the bar chart." title="2014 data for home internet access"/>
          <p:cNvSpPr>
            <a:spLocks noChangeArrowheads="1"/>
          </p:cNvSpPr>
          <p:nvPr/>
        </p:nvSpPr>
        <p:spPr bwMode="auto">
          <a:xfrm>
            <a:off x="4827474" y="1477775"/>
            <a:ext cx="195262" cy="185738"/>
          </a:xfrm>
          <a:prstGeom prst="rect">
            <a:avLst/>
          </a:prstGeom>
          <a:solidFill>
            <a:schemeClr val="accent1">
              <a:lumMod val="75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2" name="Rectangle 20"/>
          <p:cNvSpPr>
            <a:spLocks noChangeArrowheads="1"/>
          </p:cNvSpPr>
          <p:nvPr/>
        </p:nvSpPr>
        <p:spPr bwMode="auto">
          <a:xfrm flipH="1">
            <a:off x="5219699" y="1477775"/>
            <a:ext cx="762000" cy="209288"/>
          </a:xfrm>
          <a:prstGeom prst="rect">
            <a:avLst/>
          </a:prstGeom>
          <a:noFill/>
          <a:ln w="9525">
            <a:noFill/>
            <a:miter lim="800000"/>
            <a:headEnd/>
            <a:tailEnd/>
          </a:ln>
        </p:spPr>
        <p:txBody>
          <a:bodyPr wrap="square" lIns="0" tIns="0" rIns="0" bIns="0">
            <a:spAutoFit/>
          </a:bodyPr>
          <a:lstStyle/>
          <a:p>
            <a:pPr fontAlgn="base">
              <a:lnSpc>
                <a:spcPct val="85000"/>
              </a:lnSpc>
              <a:spcBef>
                <a:spcPct val="0"/>
              </a:spcBef>
              <a:spcAft>
                <a:spcPct val="0"/>
              </a:spcAft>
            </a:pPr>
            <a:r>
              <a:rPr lang="en-US" altLang="en-US" sz="1600" dirty="0" smtClean="0">
                <a:solidFill>
                  <a:prstClr val="black"/>
                </a:solidFill>
              </a:rPr>
              <a:t>2014</a:t>
            </a:r>
            <a:endParaRPr lang="en-US" altLang="en-US" sz="1600" dirty="0">
              <a:solidFill>
                <a:prstClr val="black"/>
              </a:solidFill>
            </a:endParaRPr>
          </a:p>
        </p:txBody>
      </p:sp>
      <p:sp>
        <p:nvSpPr>
          <p:cNvPr id="17" name="Text Placeholder 8"/>
          <p:cNvSpPr txBox="1">
            <a:spLocks/>
          </p:cNvSpPr>
          <p:nvPr/>
        </p:nvSpPr>
        <p:spPr>
          <a:xfrm>
            <a:off x="6553200" y="6400800"/>
            <a:ext cx="1920240" cy="27432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100" dirty="0" err="1" smtClean="0">
                <a:solidFill>
                  <a:prstClr val="black"/>
                </a:solidFill>
                <a:ea typeface="Tahoma" pitchFamily="34" charset="0"/>
                <a:cs typeface="Tahoma" pitchFamily="34" charset="0"/>
              </a:rPr>
              <a:t>Objs</a:t>
            </a:r>
            <a:r>
              <a:rPr lang="en-US" sz="1100" dirty="0" smtClean="0">
                <a:solidFill>
                  <a:prstClr val="black"/>
                </a:solidFill>
                <a:ea typeface="Tahoma" pitchFamily="34" charset="0"/>
                <a:cs typeface="Tahoma" pitchFamily="34" charset="0"/>
              </a:rPr>
              <a:t>. HC/HIT-6.2, 6.3</a:t>
            </a:r>
          </a:p>
          <a:p>
            <a:pPr algn="ctr" fontAlgn="base">
              <a:spcBef>
                <a:spcPts val="0"/>
              </a:spcBef>
              <a:spcAft>
                <a:spcPct val="0"/>
              </a:spcAft>
            </a:pPr>
            <a:endParaRPr lang="en-US" sz="1100" dirty="0" smtClean="0">
              <a:solidFill>
                <a:prstClr val="black"/>
              </a:solidFill>
              <a:ea typeface="Tahoma" pitchFamily="34" charset="0"/>
              <a:cs typeface="Tahoma" pitchFamily="34" charset="0"/>
            </a:endParaRPr>
          </a:p>
        </p:txBody>
      </p:sp>
      <p:sp>
        <p:nvSpPr>
          <p:cNvPr id="21" name="Text Box 13"/>
          <p:cNvSpPr txBox="1">
            <a:spLocks noChangeArrowheads="1"/>
          </p:cNvSpPr>
          <p:nvPr/>
        </p:nvSpPr>
        <p:spPr bwMode="auto">
          <a:xfrm>
            <a:off x="4876800" y="4709857"/>
            <a:ext cx="2209799" cy="243143"/>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400" b="1" dirty="0" smtClean="0">
                <a:solidFill>
                  <a:prstClr val="black"/>
                </a:solidFill>
              </a:rPr>
              <a:t>HP2020 Target</a:t>
            </a:r>
            <a:r>
              <a:rPr lang="en-US" altLang="en-US" sz="1400" b="1" dirty="0">
                <a:solidFill>
                  <a:prstClr val="black"/>
                </a:solidFill>
              </a:rPr>
              <a:t>: </a:t>
            </a:r>
            <a:r>
              <a:rPr lang="en-US" altLang="en-US" sz="1400" b="1" dirty="0" smtClean="0">
                <a:solidFill>
                  <a:prstClr val="black"/>
                </a:solidFill>
              </a:rPr>
              <a:t>7.7%</a:t>
            </a:r>
            <a:endParaRPr lang="en-US" altLang="en-US" sz="1400" b="1" dirty="0">
              <a:solidFill>
                <a:prstClr val="black"/>
              </a:solidFill>
            </a:endParaRPr>
          </a:p>
        </p:txBody>
      </p:sp>
      <p:sp>
        <p:nvSpPr>
          <p:cNvPr id="2" name="Title 1"/>
          <p:cNvSpPr>
            <a:spLocks noGrp="1"/>
          </p:cNvSpPr>
          <p:nvPr>
            <p:ph type="title"/>
          </p:nvPr>
        </p:nvSpPr>
        <p:spPr>
          <a:xfrm>
            <a:off x="15240" y="91440"/>
            <a:ext cx="9052560" cy="822960"/>
          </a:xfrm>
        </p:spPr>
        <p:txBody>
          <a:bodyPr>
            <a:normAutofit/>
          </a:bodyPr>
          <a:lstStyle/>
          <a:p>
            <a:pPr lvl="0" fontAlgn="base">
              <a:spcAft>
                <a:spcPct val="0"/>
              </a:spcAft>
            </a:pPr>
            <a:r>
              <a:rPr lang="en-US" altLang="en-US" sz="2900" b="1" dirty="0">
                <a:solidFill>
                  <a:srgbClr val="003F72"/>
                </a:solidFill>
                <a:latin typeface="Tahoma" charset="0"/>
                <a:ea typeface="+mn-ea"/>
                <a:cs typeface="+mn-cs"/>
              </a:rPr>
              <a:t>Broadband and Mobile Internet Access at </a:t>
            </a:r>
            <a:r>
              <a:rPr lang="en-US" altLang="en-US" sz="2900" b="1" dirty="0" smtClean="0">
                <a:solidFill>
                  <a:srgbClr val="003F72"/>
                </a:solidFill>
                <a:latin typeface="Tahoma" charset="0"/>
                <a:ea typeface="+mn-ea"/>
                <a:cs typeface="+mn-cs"/>
              </a:rPr>
              <a:t>Home</a:t>
            </a:r>
            <a:endParaRPr lang="en-US" sz="2900" dirty="0"/>
          </a:p>
        </p:txBody>
      </p:sp>
      <p:sp>
        <p:nvSpPr>
          <p:cNvPr id="26" name="Slide Number Placeholder 2"/>
          <p:cNvSpPr>
            <a:spLocks noGrp="1"/>
          </p:cNvSpPr>
          <p:nvPr>
            <p:ph type="sldNum" sz="quarter" idx="12"/>
          </p:nvPr>
        </p:nvSpPr>
        <p:spPr>
          <a:xfrm>
            <a:off x="8610600" y="6416675"/>
            <a:ext cx="457200" cy="365125"/>
          </a:xfrm>
          <a:prstGeom prst="rect">
            <a:avLst/>
          </a:prstGeom>
        </p:spPr>
        <p:txBody>
          <a:bodyPr/>
          <a:lstStyle/>
          <a:p>
            <a:fld id="{F8ECAD15-DF40-4D57-8D99-2197AD37FB1A}" type="slidenum">
              <a:rPr lang="en-US" smtClean="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pPr/>
              <a:t>22</a:t>
            </a:fld>
            <a:endParaRPr lang="en-US"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 Box 9"/>
          <p:cNvSpPr txBox="1">
            <a:spLocks noChangeArrowheads="1"/>
          </p:cNvSpPr>
          <p:nvPr/>
        </p:nvSpPr>
        <p:spPr bwMode="auto">
          <a:xfrm>
            <a:off x="1352550" y="5399578"/>
            <a:ext cx="2609850" cy="307777"/>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altLang="en-US" sz="1400" dirty="0" smtClean="0">
                <a:solidFill>
                  <a:prstClr val="black"/>
                </a:solidFill>
              </a:rPr>
              <a:t>Broadband Access </a:t>
            </a:r>
          </a:p>
        </p:txBody>
      </p:sp>
      <p:sp>
        <p:nvSpPr>
          <p:cNvPr id="29" name="Rectangle 28"/>
          <p:cNvSpPr/>
          <p:nvPr/>
        </p:nvSpPr>
        <p:spPr>
          <a:xfrm>
            <a:off x="0" y="6515317"/>
            <a:ext cx="4800600" cy="261610"/>
          </a:xfrm>
          <a:prstGeom prst="rect">
            <a:avLst/>
          </a:prstGeom>
        </p:spPr>
        <p:txBody>
          <a:bodyPr wrap="square">
            <a:spAutoFit/>
          </a:bodyPr>
          <a:lstStyle/>
          <a:p>
            <a:pPr fontAlgn="base">
              <a:spcBef>
                <a:spcPct val="0"/>
              </a:spcBef>
              <a:spcAft>
                <a:spcPct val="0"/>
              </a:spcAft>
            </a:pPr>
            <a:r>
              <a:rPr lang="en-US" sz="1100" dirty="0">
                <a:solidFill>
                  <a:prstClr val="black"/>
                </a:solidFill>
                <a:ea typeface="Tahoma" panose="020B0604030504040204" pitchFamily="34" charset="0"/>
                <a:cs typeface="Tahoma" panose="020B0604030504040204" pitchFamily="34" charset="0"/>
              </a:rPr>
              <a:t>SOURCE: Health Information National Trends Survey (HINTS), </a:t>
            </a:r>
            <a:r>
              <a:rPr lang="en-US" sz="1100" dirty="0" smtClean="0">
                <a:solidFill>
                  <a:prstClr val="black"/>
                </a:solidFill>
                <a:ea typeface="Tahoma" panose="020B0604030504040204" pitchFamily="34" charset="0"/>
                <a:cs typeface="Tahoma" panose="020B0604030504040204" pitchFamily="34" charset="0"/>
              </a:rPr>
              <a:t>NIH/NCI</a:t>
            </a:r>
            <a:r>
              <a:rPr lang="en-US" sz="1100" dirty="0" smtClean="0">
                <a:solidFill>
                  <a:prstClr val="black"/>
                </a:solidFill>
              </a:rPr>
              <a:t>.</a:t>
            </a:r>
            <a:endParaRPr lang="en-US" sz="1100" dirty="0">
              <a:solidFill>
                <a:prstClr val="black"/>
              </a:solidFill>
            </a:endParaRPr>
          </a:p>
        </p:txBody>
      </p:sp>
    </p:spTree>
    <p:extLst>
      <p:ext uri="{BB962C8B-B14F-4D97-AF65-F5344CB8AC3E}">
        <p14:creationId xmlns:p14="http://schemas.microsoft.com/office/powerpoint/2010/main" val="19188770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This figure is a grouped vertical bar chart comparing the public use of Health Information Technology for 2011 and 2015.&#10;&#10;"/>
          <p:cNvGraphicFramePr>
            <a:graphicFrameLocks noChangeAspect="1"/>
          </p:cNvGraphicFramePr>
          <p:nvPr>
            <p:extLst/>
          </p:nvPr>
        </p:nvGraphicFramePr>
        <p:xfrm>
          <a:off x="-277091" y="685800"/>
          <a:ext cx="9118600" cy="4599545"/>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Rectangle 4"/>
          <p:cNvSpPr>
            <a:spLocks noChangeArrowheads="1"/>
          </p:cNvSpPr>
          <p:nvPr/>
        </p:nvSpPr>
        <p:spPr bwMode="auto">
          <a:xfrm>
            <a:off x="76201" y="5945428"/>
            <a:ext cx="8610600" cy="836371"/>
          </a:xfrm>
          <a:prstGeom prst="rect">
            <a:avLst/>
          </a:prstGeom>
          <a:noFill/>
          <a:ln w="9525">
            <a:noFill/>
            <a:miter lim="800000"/>
            <a:headEnd/>
            <a:tailEnd/>
          </a:ln>
          <a:effectLst/>
        </p:spPr>
        <p:txBody>
          <a:bodyPr wrap="none" anchor="ctr"/>
          <a:lstStyle/>
          <a:p>
            <a:pPr fontAlgn="base">
              <a:spcBef>
                <a:spcPct val="0"/>
              </a:spcBef>
              <a:spcAft>
                <a:spcPct val="0"/>
              </a:spcAft>
            </a:pPr>
            <a:r>
              <a:rPr lang="en-US" altLang="en-US" sz="1100" dirty="0" smtClean="0">
                <a:solidFill>
                  <a:prstClr val="black"/>
                </a:solidFill>
                <a:ea typeface="Tahoma" panose="020B0604030504040204" pitchFamily="34" charset="0"/>
                <a:cs typeface="Tahoma" panose="020B0604030504040204" pitchFamily="34" charset="0"/>
              </a:rPr>
              <a:t>NOTES:  I </a:t>
            </a:r>
            <a:r>
              <a:rPr lang="en-US" altLang="en-US" sz="1100" dirty="0">
                <a:solidFill>
                  <a:prstClr val="black"/>
                </a:solidFill>
                <a:ea typeface="Tahoma" panose="020B0604030504040204" pitchFamily="34" charset="0"/>
                <a:cs typeface="Tahoma" panose="020B0604030504040204" pitchFamily="34" charset="0"/>
              </a:rPr>
              <a:t>= 95% confidence interval</a:t>
            </a:r>
            <a:r>
              <a:rPr lang="en-US" altLang="en-US" sz="1100" dirty="0" smtClean="0">
                <a:solidFill>
                  <a:prstClr val="black"/>
                </a:solidFill>
                <a:ea typeface="Tahoma" panose="020B0604030504040204" pitchFamily="34" charset="0"/>
                <a:cs typeface="Tahoma" panose="020B0604030504040204" pitchFamily="34" charset="0"/>
              </a:rPr>
              <a:t>. </a:t>
            </a:r>
            <a:r>
              <a:rPr lang="en-US" sz="1100" dirty="0" smtClean="0">
                <a:solidFill>
                  <a:prstClr val="black"/>
                </a:solidFill>
                <a:ea typeface="Tahoma" panose="020B0604030504040204" pitchFamily="34" charset="0"/>
                <a:cs typeface="Tahoma" panose="020B0604030504040204" pitchFamily="34" charset="0"/>
              </a:rPr>
              <a:t>Data </a:t>
            </a:r>
            <a:r>
              <a:rPr lang="en-US" sz="1100" dirty="0">
                <a:solidFill>
                  <a:prstClr val="black"/>
                </a:solidFill>
                <a:ea typeface="Tahoma" panose="020B0604030504040204" pitchFamily="34" charset="0"/>
                <a:cs typeface="Tahoma" panose="020B0604030504040204" pitchFamily="34" charset="0"/>
              </a:rPr>
              <a:t>are for adults 18 years and older </a:t>
            </a:r>
            <a:r>
              <a:rPr lang="en-US" sz="1100" dirty="0" smtClean="0">
                <a:solidFill>
                  <a:prstClr val="black"/>
                </a:solidFill>
                <a:ea typeface="Tahoma" panose="020B0604030504040204" pitchFamily="34" charset="0"/>
                <a:cs typeface="Tahoma" panose="020B0604030504040204" pitchFamily="34" charset="0"/>
              </a:rPr>
              <a:t>who used </a:t>
            </a:r>
            <a:r>
              <a:rPr lang="en-US" sz="1100" dirty="0">
                <a:solidFill>
                  <a:prstClr val="black"/>
                </a:solidFill>
                <a:ea typeface="Tahoma" panose="020B0604030504040204" pitchFamily="34" charset="0"/>
                <a:cs typeface="Tahoma" panose="020B0604030504040204" pitchFamily="34" charset="0"/>
              </a:rPr>
              <a:t>computers </a:t>
            </a:r>
            <a:r>
              <a:rPr lang="en-US" sz="1100" dirty="0" smtClean="0">
                <a:solidFill>
                  <a:prstClr val="black"/>
                </a:solidFill>
                <a:ea typeface="Tahoma" panose="020B0604030504040204" pitchFamily="34" charset="0"/>
                <a:cs typeface="Tahoma" panose="020B0604030504040204" pitchFamily="34" charset="0"/>
              </a:rPr>
              <a:t>to</a:t>
            </a:r>
            <a:r>
              <a:rPr lang="en-US" sz="1100" dirty="0">
                <a:solidFill>
                  <a:prstClr val="black"/>
                </a:solidFill>
                <a:ea typeface="Tahoma" panose="020B0604030504040204" pitchFamily="34" charset="0"/>
                <a:cs typeface="Tahoma" panose="020B0604030504040204" pitchFamily="34" charset="0"/>
              </a:rPr>
              <a:t>: look up health information on the </a:t>
            </a:r>
            <a:endParaRPr lang="en-US" sz="1100" dirty="0" smtClean="0">
              <a:solidFill>
                <a:prstClr val="black"/>
              </a:solidFill>
              <a:ea typeface="Tahoma" panose="020B0604030504040204" pitchFamily="34" charset="0"/>
              <a:cs typeface="Tahoma" panose="020B0604030504040204" pitchFamily="34" charset="0"/>
            </a:endParaRPr>
          </a:p>
          <a:p>
            <a:pPr fontAlgn="base">
              <a:spcBef>
                <a:spcPct val="0"/>
              </a:spcBef>
              <a:spcAft>
                <a:spcPct val="0"/>
              </a:spcAft>
            </a:pPr>
            <a:r>
              <a:rPr lang="en-US" sz="1100" dirty="0" smtClean="0">
                <a:solidFill>
                  <a:prstClr val="black"/>
                </a:solidFill>
                <a:ea typeface="Tahoma" panose="020B0604030504040204" pitchFamily="34" charset="0"/>
                <a:cs typeface="Tahoma" panose="020B0604030504040204" pitchFamily="34" charset="0"/>
              </a:rPr>
              <a:t>Internet; </a:t>
            </a:r>
            <a:r>
              <a:rPr lang="en-US" sz="1100" dirty="0">
                <a:solidFill>
                  <a:prstClr val="black"/>
                </a:solidFill>
                <a:ea typeface="Tahoma" panose="020B0604030504040204" pitchFamily="34" charset="0"/>
                <a:cs typeface="Tahoma" panose="020B0604030504040204" pitchFamily="34" charset="0"/>
              </a:rPr>
              <a:t>use online chat groups to learn about health </a:t>
            </a:r>
            <a:r>
              <a:rPr lang="en-US" sz="1100" dirty="0" smtClean="0">
                <a:solidFill>
                  <a:prstClr val="black"/>
                </a:solidFill>
                <a:ea typeface="Tahoma" panose="020B0604030504040204" pitchFamily="34" charset="0"/>
                <a:cs typeface="Tahoma" panose="020B0604030504040204" pitchFamily="34" charset="0"/>
              </a:rPr>
              <a:t>topics; fill </a:t>
            </a:r>
            <a:r>
              <a:rPr lang="en-US" sz="1100" dirty="0">
                <a:solidFill>
                  <a:prstClr val="black"/>
                </a:solidFill>
                <a:ea typeface="Tahoma" panose="020B0604030504040204" pitchFamily="34" charset="0"/>
                <a:cs typeface="Tahoma" panose="020B0604030504040204" pitchFamily="34" charset="0"/>
              </a:rPr>
              <a:t>a prescription on the </a:t>
            </a:r>
            <a:r>
              <a:rPr lang="en-US" sz="1100" dirty="0" smtClean="0">
                <a:solidFill>
                  <a:prstClr val="black"/>
                </a:solidFill>
                <a:ea typeface="Tahoma" panose="020B0604030504040204" pitchFamily="34" charset="0"/>
                <a:cs typeface="Tahoma" panose="020B0604030504040204" pitchFamily="34" charset="0"/>
              </a:rPr>
              <a:t>Internet; </a:t>
            </a:r>
            <a:r>
              <a:rPr lang="en-US" sz="1100" dirty="0">
                <a:solidFill>
                  <a:prstClr val="black"/>
                </a:solidFill>
                <a:ea typeface="Tahoma" panose="020B0604030504040204" pitchFamily="34" charset="0"/>
                <a:cs typeface="Tahoma" panose="020B0604030504040204" pitchFamily="34" charset="0"/>
              </a:rPr>
              <a:t>schedule an appointment with a </a:t>
            </a:r>
            <a:r>
              <a:rPr lang="en-US" sz="1100" dirty="0" smtClean="0">
                <a:solidFill>
                  <a:prstClr val="black"/>
                </a:solidFill>
                <a:ea typeface="Tahoma" panose="020B0604030504040204" pitchFamily="34" charset="0"/>
                <a:cs typeface="Tahoma" panose="020B0604030504040204" pitchFamily="34" charset="0"/>
              </a:rPr>
              <a:t>health </a:t>
            </a:r>
          </a:p>
          <a:p>
            <a:pPr fontAlgn="base">
              <a:spcBef>
                <a:spcPct val="0"/>
              </a:spcBef>
              <a:spcAft>
                <a:spcPts val="600"/>
              </a:spcAft>
            </a:pPr>
            <a:r>
              <a:rPr lang="en-US" sz="1100" dirty="0" smtClean="0">
                <a:solidFill>
                  <a:prstClr val="black"/>
                </a:solidFill>
                <a:ea typeface="Tahoma" panose="020B0604030504040204" pitchFamily="34" charset="0"/>
                <a:cs typeface="Tahoma" panose="020B0604030504040204" pitchFamily="34" charset="0"/>
              </a:rPr>
              <a:t>care provider </a:t>
            </a:r>
            <a:r>
              <a:rPr lang="en-US" sz="1100" dirty="0">
                <a:solidFill>
                  <a:prstClr val="black"/>
                </a:solidFill>
                <a:ea typeface="Tahoma" panose="020B0604030504040204" pitchFamily="34" charset="0"/>
                <a:cs typeface="Tahoma" panose="020B0604030504040204" pitchFamily="34" charset="0"/>
              </a:rPr>
              <a:t>using the </a:t>
            </a:r>
            <a:r>
              <a:rPr lang="en-US" sz="1100" dirty="0" smtClean="0">
                <a:solidFill>
                  <a:prstClr val="black"/>
                </a:solidFill>
                <a:ea typeface="Tahoma" panose="020B0604030504040204" pitchFamily="34" charset="0"/>
                <a:cs typeface="Tahoma" panose="020B0604030504040204" pitchFamily="34" charset="0"/>
              </a:rPr>
              <a:t>Internet; or communicate </a:t>
            </a:r>
            <a:r>
              <a:rPr lang="en-US" sz="1100" dirty="0">
                <a:solidFill>
                  <a:prstClr val="black"/>
                </a:solidFill>
                <a:ea typeface="Tahoma" panose="020B0604030504040204" pitchFamily="34" charset="0"/>
                <a:cs typeface="Tahoma" panose="020B0604030504040204" pitchFamily="34" charset="0"/>
              </a:rPr>
              <a:t>with </a:t>
            </a:r>
            <a:r>
              <a:rPr lang="en-US" sz="1100" dirty="0" smtClean="0">
                <a:solidFill>
                  <a:prstClr val="black"/>
                </a:solidFill>
                <a:ea typeface="Tahoma" panose="020B0604030504040204" pitchFamily="34" charset="0"/>
                <a:cs typeface="Tahoma" panose="020B0604030504040204" pitchFamily="34" charset="0"/>
              </a:rPr>
              <a:t>a health care </a:t>
            </a:r>
            <a:r>
              <a:rPr lang="en-US" sz="1100" dirty="0">
                <a:solidFill>
                  <a:prstClr val="black"/>
                </a:solidFill>
                <a:ea typeface="Tahoma" panose="020B0604030504040204" pitchFamily="34" charset="0"/>
                <a:cs typeface="Tahoma" panose="020B0604030504040204" pitchFamily="34" charset="0"/>
              </a:rPr>
              <a:t>provider over </a:t>
            </a:r>
            <a:r>
              <a:rPr lang="en-US" sz="1100" dirty="0" smtClean="0">
                <a:solidFill>
                  <a:prstClr val="black"/>
                </a:solidFill>
                <a:ea typeface="Tahoma" panose="020B0604030504040204" pitchFamily="34" charset="0"/>
                <a:cs typeface="Tahoma" panose="020B0604030504040204" pitchFamily="34" charset="0"/>
              </a:rPr>
              <a:t>e-mail in the </a:t>
            </a:r>
            <a:r>
              <a:rPr lang="en-US" sz="1100" dirty="0">
                <a:solidFill>
                  <a:prstClr val="black"/>
                </a:solidFill>
                <a:ea typeface="Tahoma" panose="020B0604030504040204" pitchFamily="34" charset="0"/>
                <a:cs typeface="Tahoma" panose="020B0604030504040204" pitchFamily="34" charset="0"/>
              </a:rPr>
              <a:t>past 12 months</a:t>
            </a:r>
            <a:r>
              <a:rPr lang="en-US" sz="1100" dirty="0" smtClean="0">
                <a:solidFill>
                  <a:prstClr val="black"/>
                </a:solidFill>
                <a:ea typeface="Tahoma" panose="020B0604030504040204" pitchFamily="34" charset="0"/>
                <a:cs typeface="Tahoma" panose="020B0604030504040204" pitchFamily="34" charset="0"/>
              </a:rPr>
              <a:t>.</a:t>
            </a:r>
            <a:endParaRPr lang="en-US" sz="1100" dirty="0">
              <a:solidFill>
                <a:prstClr val="black"/>
              </a:solidFill>
              <a:ea typeface="Tahoma" panose="020B0604030504040204" pitchFamily="34" charset="0"/>
              <a:cs typeface="Tahoma" panose="020B0604030504040204" pitchFamily="34" charset="0"/>
            </a:endParaRPr>
          </a:p>
          <a:p>
            <a:pPr fontAlgn="base">
              <a:spcBef>
                <a:spcPct val="0"/>
              </a:spcBef>
              <a:spcAft>
                <a:spcPct val="0"/>
              </a:spcAft>
            </a:pPr>
            <a:r>
              <a:rPr lang="en-US" altLang="en-US" sz="1100" dirty="0" smtClean="0">
                <a:solidFill>
                  <a:prstClr val="black"/>
                </a:solidFill>
                <a:ea typeface="Tahoma" panose="020B0604030504040204" pitchFamily="34" charset="0"/>
                <a:cs typeface="Tahoma" panose="020B0604030504040204" pitchFamily="34" charset="0"/>
              </a:rPr>
              <a:t>SOURCE</a:t>
            </a:r>
            <a:r>
              <a:rPr lang="en-US" altLang="en-US" sz="1100" dirty="0">
                <a:solidFill>
                  <a:prstClr val="black"/>
                </a:solidFill>
                <a:ea typeface="Tahoma" panose="020B0604030504040204" pitchFamily="34" charset="0"/>
                <a:cs typeface="Tahoma" panose="020B0604030504040204" pitchFamily="34" charset="0"/>
              </a:rPr>
              <a:t>: </a:t>
            </a:r>
            <a:r>
              <a:rPr lang="en-US" sz="1100" dirty="0">
                <a:solidFill>
                  <a:prstClr val="black"/>
                </a:solidFill>
                <a:ea typeface="Tahoma" panose="020B0604030504040204" pitchFamily="34" charset="0"/>
                <a:cs typeface="Tahoma" panose="020B0604030504040204" pitchFamily="34" charset="0"/>
              </a:rPr>
              <a:t>National Health Interview </a:t>
            </a:r>
            <a:r>
              <a:rPr lang="en-US" sz="1100" dirty="0" smtClean="0">
                <a:solidFill>
                  <a:prstClr val="black"/>
                </a:solidFill>
                <a:ea typeface="Tahoma" panose="020B0604030504040204" pitchFamily="34" charset="0"/>
                <a:cs typeface="Tahoma" panose="020B0604030504040204" pitchFamily="34" charset="0"/>
              </a:rPr>
              <a:t>Survey (NHIS), CDC/NCHS.</a:t>
            </a:r>
            <a:endParaRPr lang="en-US" altLang="en-US" sz="1100" dirty="0" smtClean="0">
              <a:solidFill>
                <a:prstClr val="black"/>
              </a:solidFill>
              <a:ea typeface="Tahoma" panose="020B0604030504040204" pitchFamily="34" charset="0"/>
              <a:cs typeface="Tahoma" panose="020B0604030504040204" pitchFamily="34" charset="0"/>
            </a:endParaRPr>
          </a:p>
        </p:txBody>
      </p:sp>
      <p:sp>
        <p:nvSpPr>
          <p:cNvPr id="16389" name="Text Box 5"/>
          <p:cNvSpPr txBox="1">
            <a:spLocks noChangeArrowheads="1"/>
          </p:cNvSpPr>
          <p:nvPr/>
        </p:nvSpPr>
        <p:spPr bwMode="auto">
          <a:xfrm>
            <a:off x="381000" y="838200"/>
            <a:ext cx="1050288"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en-US" sz="1600" b="1" dirty="0">
                <a:solidFill>
                  <a:prstClr val="black"/>
                </a:solidFill>
                <a:ea typeface="Tahoma" pitchFamily="34" charset="0"/>
                <a:cs typeface="Tahoma" pitchFamily="34" charset="0"/>
              </a:rPr>
              <a:t>Percent</a:t>
            </a:r>
            <a:r>
              <a:rPr lang="en-US" altLang="en-US" dirty="0">
                <a:solidFill>
                  <a:prstClr val="black"/>
                </a:solidFill>
                <a:ea typeface="Tahoma" pitchFamily="34" charset="0"/>
                <a:cs typeface="Tahoma" pitchFamily="34" charset="0"/>
              </a:rPr>
              <a:t> </a:t>
            </a:r>
          </a:p>
        </p:txBody>
      </p:sp>
      <p:sp>
        <p:nvSpPr>
          <p:cNvPr id="16391" name="Text Box 7"/>
          <p:cNvSpPr txBox="1">
            <a:spLocks noChangeArrowheads="1"/>
          </p:cNvSpPr>
          <p:nvPr/>
        </p:nvSpPr>
        <p:spPr bwMode="auto">
          <a:xfrm>
            <a:off x="2667000" y="4876800"/>
            <a:ext cx="1295400" cy="954107"/>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sz="1400" dirty="0" smtClean="0">
                <a:solidFill>
                  <a:prstClr val="black"/>
                </a:solidFill>
                <a:ea typeface="Tahoma" panose="020B0604030504040204" pitchFamily="34" charset="0"/>
                <a:cs typeface="Tahoma" panose="020B0604030504040204" pitchFamily="34" charset="0"/>
              </a:rPr>
              <a:t>Used online chat groups to learn about health topics</a:t>
            </a:r>
            <a:endParaRPr lang="en-US" altLang="en-US" sz="1400" dirty="0">
              <a:solidFill>
                <a:prstClr val="black"/>
              </a:solidFill>
              <a:ea typeface="Tahoma" panose="020B0604030504040204" pitchFamily="34" charset="0"/>
              <a:cs typeface="Tahoma" panose="020B0604030504040204" pitchFamily="34" charset="0"/>
            </a:endParaRPr>
          </a:p>
        </p:txBody>
      </p:sp>
      <p:sp>
        <p:nvSpPr>
          <p:cNvPr id="16392" name="Text Box 8"/>
          <p:cNvSpPr txBox="1">
            <a:spLocks noChangeArrowheads="1"/>
          </p:cNvSpPr>
          <p:nvPr/>
        </p:nvSpPr>
        <p:spPr bwMode="auto">
          <a:xfrm>
            <a:off x="4191000" y="4876800"/>
            <a:ext cx="1295400" cy="523220"/>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sz="1400" dirty="0" smtClean="0">
                <a:solidFill>
                  <a:prstClr val="black"/>
                </a:solidFill>
                <a:ea typeface="Tahoma" panose="020B0604030504040204" pitchFamily="34" charset="0"/>
                <a:cs typeface="Tahoma" panose="020B0604030504040204" pitchFamily="34" charset="0"/>
              </a:rPr>
              <a:t>Filled a prescription</a:t>
            </a:r>
            <a:endParaRPr lang="en-US" altLang="en-US" sz="1400" dirty="0">
              <a:solidFill>
                <a:prstClr val="black"/>
              </a:solidFill>
              <a:ea typeface="Tahoma" panose="020B0604030504040204" pitchFamily="34" charset="0"/>
              <a:cs typeface="Tahoma" panose="020B0604030504040204" pitchFamily="34" charset="0"/>
            </a:endParaRPr>
          </a:p>
        </p:txBody>
      </p:sp>
      <p:sp>
        <p:nvSpPr>
          <p:cNvPr id="16395" name="Text Box 11"/>
          <p:cNvSpPr txBox="1">
            <a:spLocks noChangeArrowheads="1"/>
          </p:cNvSpPr>
          <p:nvPr/>
        </p:nvSpPr>
        <p:spPr bwMode="auto">
          <a:xfrm>
            <a:off x="5486400" y="4876800"/>
            <a:ext cx="1524000" cy="95410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1400" dirty="0" smtClean="0">
                <a:solidFill>
                  <a:prstClr val="black"/>
                </a:solidFill>
                <a:ea typeface="Tahoma" panose="020B0604030504040204" pitchFamily="34" charset="0"/>
                <a:cs typeface="Tahoma" panose="020B0604030504040204" pitchFamily="34" charset="0"/>
              </a:rPr>
              <a:t>Scheduled appointment with health care provider </a:t>
            </a:r>
            <a:endParaRPr lang="en-US" altLang="en-US" sz="1400" dirty="0">
              <a:solidFill>
                <a:prstClr val="black"/>
              </a:solidFill>
              <a:ea typeface="Tahoma" panose="020B0604030504040204" pitchFamily="34" charset="0"/>
              <a:cs typeface="Tahoma" panose="020B0604030504040204" pitchFamily="34" charset="0"/>
            </a:endParaRPr>
          </a:p>
        </p:txBody>
      </p:sp>
      <p:sp>
        <p:nvSpPr>
          <p:cNvPr id="16399" name="Rectangle 17"/>
          <p:cNvSpPr>
            <a:spLocks noChangeArrowheads="1"/>
          </p:cNvSpPr>
          <p:nvPr/>
        </p:nvSpPr>
        <p:spPr bwMode="auto">
          <a:xfrm>
            <a:off x="3962400" y="1289440"/>
            <a:ext cx="628650" cy="209288"/>
          </a:xfrm>
          <a:prstGeom prst="rect">
            <a:avLst/>
          </a:prstGeom>
          <a:noFill/>
          <a:ln w="9525">
            <a:noFill/>
            <a:miter lim="800000"/>
            <a:headEnd/>
            <a:tailEnd/>
          </a:ln>
        </p:spPr>
        <p:txBody>
          <a:bodyPr wrap="square" lIns="0" tIns="0" rIns="0" bIns="0">
            <a:spAutoFit/>
          </a:bodyPr>
          <a:lstStyle/>
          <a:p>
            <a:pPr fontAlgn="base">
              <a:lnSpc>
                <a:spcPct val="85000"/>
              </a:lnSpc>
              <a:spcBef>
                <a:spcPct val="0"/>
              </a:spcBef>
              <a:spcAft>
                <a:spcPct val="0"/>
              </a:spcAft>
            </a:pPr>
            <a:r>
              <a:rPr lang="en-US" altLang="en-US" sz="1600" dirty="0" smtClean="0">
                <a:solidFill>
                  <a:prstClr val="black"/>
                </a:solidFill>
              </a:rPr>
              <a:t>2011</a:t>
            </a:r>
            <a:endParaRPr lang="en-US" altLang="en-US" sz="1600" dirty="0">
              <a:solidFill>
                <a:prstClr val="black"/>
              </a:solidFill>
            </a:endParaRPr>
          </a:p>
        </p:txBody>
      </p:sp>
      <p:sp>
        <p:nvSpPr>
          <p:cNvPr id="16400" name="Rectangle 18" descr="This symbol represents 2011 data in the bar chart." title="2011 data for public use of health informati0n technology"/>
          <p:cNvSpPr>
            <a:spLocks noChangeArrowheads="1"/>
          </p:cNvSpPr>
          <p:nvPr/>
        </p:nvSpPr>
        <p:spPr bwMode="auto">
          <a:xfrm>
            <a:off x="3600450" y="1287465"/>
            <a:ext cx="195262" cy="185738"/>
          </a:xfrm>
          <a:prstGeom prst="rect">
            <a:avLst/>
          </a:prstGeom>
          <a:solidFill>
            <a:srgbClr val="CCFFFF"/>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1" name="Rectangle 19" descr="This symbol represents 2015 data in the bar chart." title="2015 data for public use of health information technologh"/>
          <p:cNvSpPr>
            <a:spLocks noChangeArrowheads="1"/>
          </p:cNvSpPr>
          <p:nvPr/>
        </p:nvSpPr>
        <p:spPr bwMode="auto">
          <a:xfrm>
            <a:off x="5672138" y="1283525"/>
            <a:ext cx="195262" cy="185738"/>
          </a:xfrm>
          <a:prstGeom prst="rect">
            <a:avLst/>
          </a:prstGeom>
          <a:solidFill>
            <a:srgbClr val="008080"/>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2" name="Rectangle 20"/>
          <p:cNvSpPr>
            <a:spLocks noChangeArrowheads="1"/>
          </p:cNvSpPr>
          <p:nvPr/>
        </p:nvSpPr>
        <p:spPr bwMode="auto">
          <a:xfrm>
            <a:off x="6019800" y="1295400"/>
            <a:ext cx="990600" cy="209288"/>
          </a:xfrm>
          <a:prstGeom prst="rect">
            <a:avLst/>
          </a:prstGeom>
          <a:noFill/>
          <a:ln w="9525">
            <a:noFill/>
            <a:miter lim="800000"/>
            <a:headEnd/>
            <a:tailEnd/>
          </a:ln>
        </p:spPr>
        <p:txBody>
          <a:bodyPr lIns="0" tIns="0" rIns="0" bIns="0">
            <a:spAutoFit/>
          </a:bodyPr>
          <a:lstStyle/>
          <a:p>
            <a:pPr fontAlgn="base">
              <a:lnSpc>
                <a:spcPct val="85000"/>
              </a:lnSpc>
              <a:spcBef>
                <a:spcPct val="0"/>
              </a:spcBef>
              <a:spcAft>
                <a:spcPct val="0"/>
              </a:spcAft>
            </a:pPr>
            <a:r>
              <a:rPr lang="en-US" altLang="en-US" sz="1600" dirty="0" smtClean="0">
                <a:solidFill>
                  <a:prstClr val="black"/>
                </a:solidFill>
              </a:rPr>
              <a:t>2015</a:t>
            </a:r>
            <a:endParaRPr lang="en-US" altLang="en-US" sz="1600" dirty="0">
              <a:solidFill>
                <a:prstClr val="black"/>
              </a:solidFill>
            </a:endParaRPr>
          </a:p>
        </p:txBody>
      </p:sp>
      <p:sp>
        <p:nvSpPr>
          <p:cNvPr id="2" name="Title 1"/>
          <p:cNvSpPr>
            <a:spLocks noGrp="1"/>
          </p:cNvSpPr>
          <p:nvPr>
            <p:ph type="title"/>
          </p:nvPr>
        </p:nvSpPr>
        <p:spPr>
          <a:xfrm>
            <a:off x="76200" y="76200"/>
            <a:ext cx="8961120" cy="731520"/>
          </a:xfrm>
        </p:spPr>
        <p:txBody>
          <a:bodyPr/>
          <a:lstStyle/>
          <a:p>
            <a:r>
              <a:rPr lang="en-US" sz="3000" b="1" dirty="0">
                <a:solidFill>
                  <a:srgbClr val="003F72"/>
                </a:solidFill>
                <a:ea typeface="+mn-ea"/>
                <a:cs typeface="+mn-cs"/>
              </a:rPr>
              <a:t>Public Use of Health Information Technology</a:t>
            </a:r>
            <a:endParaRPr lang="en-US" dirty="0"/>
          </a:p>
        </p:txBody>
      </p:sp>
      <p:sp>
        <p:nvSpPr>
          <p:cNvPr id="26" name="Slide Number Placeholder 2"/>
          <p:cNvSpPr>
            <a:spLocks noGrp="1"/>
          </p:cNvSpPr>
          <p:nvPr>
            <p:ph type="sldNum" sz="quarter" idx="12"/>
          </p:nvPr>
        </p:nvSpPr>
        <p:spPr>
          <a:xfrm>
            <a:off x="8382000" y="6416675"/>
            <a:ext cx="685800" cy="365125"/>
          </a:xfrm>
          <a:prstGeom prst="rect">
            <a:avLst/>
          </a:prstGeom>
        </p:spPr>
        <p:txBody>
          <a:bodyPr/>
          <a:lstStyle/>
          <a:p>
            <a:fld id="{F8ECAD15-DF40-4D57-8D99-2197AD37FB1A}" type="slidenum">
              <a:rPr lang="en-US" smtClean="0">
                <a:solidFill>
                  <a:prstClr val="white">
                    <a:lumMod val="65000"/>
                  </a:prstClr>
                </a:solidFill>
                <a:latin typeface="Tahoma" panose="020B0604030504040204" pitchFamily="34" charset="0"/>
                <a:ea typeface="Tahoma" panose="020B0604030504040204" pitchFamily="34" charset="0"/>
                <a:cs typeface="Tahoma" panose="020B0604030504040204" pitchFamily="34" charset="0"/>
              </a:rPr>
              <a:pPr/>
              <a:t>23</a:t>
            </a:fld>
            <a:endParaRPr lang="en-US" dirty="0">
              <a:solidFill>
                <a:prstClr val="white">
                  <a:lumMod val="6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 Box 9"/>
          <p:cNvSpPr txBox="1">
            <a:spLocks noChangeArrowheads="1"/>
          </p:cNvSpPr>
          <p:nvPr/>
        </p:nvSpPr>
        <p:spPr bwMode="auto">
          <a:xfrm>
            <a:off x="990600" y="4876800"/>
            <a:ext cx="1600200" cy="738664"/>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sz="1400" dirty="0" smtClean="0">
                <a:solidFill>
                  <a:prstClr val="black"/>
                </a:solidFill>
                <a:ea typeface="Tahoma" panose="020B0604030504040204" pitchFamily="34" charset="0"/>
                <a:cs typeface="Tahoma" panose="020B0604030504040204" pitchFamily="34" charset="0"/>
              </a:rPr>
              <a:t>Looked up health information on the Internet</a:t>
            </a:r>
            <a:endParaRPr lang="en-US" altLang="en-US" sz="1400" dirty="0" smtClean="0">
              <a:solidFill>
                <a:prstClr val="black"/>
              </a:solidFill>
              <a:ea typeface="Tahoma" panose="020B0604030504040204" pitchFamily="34" charset="0"/>
              <a:cs typeface="Tahoma" panose="020B0604030504040204" pitchFamily="34" charset="0"/>
            </a:endParaRPr>
          </a:p>
        </p:txBody>
      </p:sp>
      <p:sp>
        <p:nvSpPr>
          <p:cNvPr id="23" name="Text Box 11"/>
          <p:cNvSpPr txBox="1">
            <a:spLocks noChangeArrowheads="1"/>
          </p:cNvSpPr>
          <p:nvPr/>
        </p:nvSpPr>
        <p:spPr bwMode="auto">
          <a:xfrm>
            <a:off x="7010400" y="4876800"/>
            <a:ext cx="1524000" cy="95410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1400" dirty="0" smtClean="0">
                <a:solidFill>
                  <a:prstClr val="black"/>
                </a:solidFill>
                <a:ea typeface="Tahoma" panose="020B0604030504040204" pitchFamily="34" charset="0"/>
                <a:cs typeface="Tahoma" panose="020B0604030504040204" pitchFamily="34" charset="0"/>
              </a:rPr>
              <a:t>Communicated with health care provider by email</a:t>
            </a:r>
            <a:endParaRPr lang="en-US" altLang="en-US" sz="1400" dirty="0">
              <a:solidFill>
                <a:prstClr val="black"/>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64980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This chart displays data for people 18+ year who looked up health information on the internet."/>
          <p:cNvGraphicFramePr>
            <a:graphicFrameLocks noGrp="1"/>
          </p:cNvGraphicFramePr>
          <p:nvPr>
            <p:ph type="chart" sz="quarter" idx="4294967295"/>
            <p:extLst/>
          </p:nvPr>
        </p:nvGraphicFramePr>
        <p:xfrm>
          <a:off x="264616" y="794714"/>
          <a:ext cx="8462367" cy="4963277"/>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76200" y="146050"/>
            <a:ext cx="8961120" cy="539750"/>
          </a:xfrm>
        </p:spPr>
        <p:txBody>
          <a:bodyPr>
            <a:noAutofit/>
          </a:bodyPr>
          <a:lstStyle/>
          <a:p>
            <a:r>
              <a:rPr lang="en-US" sz="3200" b="1" dirty="0" smtClean="0">
                <a:solidFill>
                  <a:srgbClr val="003F72"/>
                </a:solidFill>
              </a:rPr>
              <a:t>Internet Use for Health Information, 2015</a:t>
            </a:r>
            <a:endParaRPr lang="en-US" sz="3200" dirty="0">
              <a:solidFill>
                <a:srgbClr val="003F72"/>
              </a:solidFill>
              <a:latin typeface="+mn-lt"/>
            </a:endParaRPr>
          </a:p>
        </p:txBody>
      </p:sp>
      <p:sp>
        <p:nvSpPr>
          <p:cNvPr id="7" name="Slide Number Placeholder 2"/>
          <p:cNvSpPr>
            <a:spLocks noGrp="1"/>
          </p:cNvSpPr>
          <p:nvPr>
            <p:ph type="sldNum" sz="quarter" idx="4294967295"/>
          </p:nvPr>
        </p:nvSpPr>
        <p:spPr>
          <a:xfrm>
            <a:off x="8458200" y="6477000"/>
            <a:ext cx="609600" cy="365125"/>
          </a:xfrm>
          <a:prstGeom prst="rect">
            <a:avLst/>
          </a:prstGeom>
        </p:spPr>
        <p:txBody>
          <a:bodyPr/>
          <a:lstStyle/>
          <a:p>
            <a:fld id="{F8ECAD15-DF40-4D57-8D99-2197AD37FB1A}" type="slidenum">
              <a:rPr lang="en-US" smtClean="0">
                <a:solidFill>
                  <a:prstClr val="white">
                    <a:lumMod val="65000"/>
                  </a:prstClr>
                </a:solidFill>
                <a:latin typeface="Tahoma" pitchFamily="34" charset="0"/>
                <a:ea typeface="Tahoma" pitchFamily="34" charset="0"/>
                <a:cs typeface="Tahoma" pitchFamily="34" charset="0"/>
              </a:rPr>
              <a:pPr/>
              <a:t>24</a:t>
            </a:fld>
            <a:endParaRPr lang="en-US" dirty="0">
              <a:solidFill>
                <a:prstClr val="white">
                  <a:lumMod val="65000"/>
                </a:prstClr>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8709" y="5835317"/>
            <a:ext cx="9067800" cy="717883"/>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Aft>
                <a:spcPct val="0"/>
              </a:spcAft>
              <a:buFont typeface="Arial" pitchFamily="34" charset="0"/>
              <a:buNone/>
            </a:pPr>
            <a:r>
              <a:rPr lang="en-US" sz="1050" dirty="0" smtClean="0">
                <a:solidFill>
                  <a:prstClr val="black"/>
                </a:solidFill>
                <a:ea typeface="Tahoma" panose="020B0604030504040204" pitchFamily="34" charset="0"/>
                <a:cs typeface="Tahoma" panose="020B0604030504040204" pitchFamily="34" charset="0"/>
              </a:rPr>
              <a:t>NOTES:     = 95% confidence interval. </a:t>
            </a:r>
            <a:r>
              <a:rPr lang="en-US" sz="1050" dirty="0" smtClean="0">
                <a:solidFill>
                  <a:prstClr val="black">
                    <a:lumMod val="95000"/>
                    <a:lumOff val="5000"/>
                  </a:prstClr>
                </a:solidFill>
                <a:ea typeface="Tahoma" panose="020B0604030504040204" pitchFamily="34" charset="0"/>
                <a:cs typeface="Tahoma" panose="020B0604030504040204" pitchFamily="34" charset="0"/>
              </a:rPr>
              <a:t>Except for education, data are for adults aged 18 and over who looked up health information on the </a:t>
            </a:r>
            <a:r>
              <a:rPr lang="en-US" sz="1050" dirty="0">
                <a:solidFill>
                  <a:prstClr val="black">
                    <a:lumMod val="95000"/>
                    <a:lumOff val="5000"/>
                  </a:prstClr>
                </a:solidFill>
                <a:ea typeface="Tahoma" panose="020B0604030504040204" pitchFamily="34" charset="0"/>
                <a:cs typeface="Tahoma" panose="020B0604030504040204" pitchFamily="34" charset="0"/>
              </a:rPr>
              <a:t>Internet in the past 12 </a:t>
            </a:r>
            <a:r>
              <a:rPr lang="en-US" sz="1050" dirty="0" smtClean="0">
                <a:solidFill>
                  <a:prstClr val="black">
                    <a:lumMod val="95000"/>
                    <a:lumOff val="5000"/>
                  </a:prstClr>
                </a:solidFill>
                <a:ea typeface="Tahoma" panose="020B0604030504040204" pitchFamily="34" charset="0"/>
                <a:cs typeface="Tahoma" panose="020B0604030504040204" pitchFamily="34" charset="0"/>
              </a:rPr>
              <a:t>months. </a:t>
            </a:r>
            <a:r>
              <a:rPr lang="en-US" sz="1050" dirty="0" smtClean="0">
                <a:solidFill>
                  <a:prstClr val="black"/>
                </a:solidFill>
                <a:ea typeface="Tahoma" panose="020B0604030504040204" pitchFamily="34" charset="0"/>
                <a:cs typeface="Tahoma" panose="020B0604030504040204" pitchFamily="34" charset="0"/>
              </a:rPr>
              <a:t>Data </a:t>
            </a:r>
            <a:r>
              <a:rPr lang="en-US" sz="1050" dirty="0">
                <a:solidFill>
                  <a:prstClr val="black"/>
                </a:solidFill>
                <a:ea typeface="Tahoma" panose="020B0604030504040204" pitchFamily="34" charset="0"/>
                <a:cs typeface="Tahoma" panose="020B0604030504040204" pitchFamily="34" charset="0"/>
              </a:rPr>
              <a:t>for the single race categories shown are for persons who reported only one racial group. </a:t>
            </a:r>
            <a:r>
              <a:rPr lang="en-US" sz="1050" dirty="0" smtClean="0">
                <a:solidFill>
                  <a:prstClr val="black"/>
                </a:solidFill>
                <a:ea typeface="Tahoma" panose="020B0604030504040204" pitchFamily="34" charset="0"/>
                <a:cs typeface="Tahoma" panose="020B0604030504040204" pitchFamily="34" charset="0"/>
              </a:rPr>
              <a:t>Persons of Hispanic origin may be of any race. </a:t>
            </a:r>
            <a:r>
              <a:rPr lang="en-US" sz="1050" dirty="0">
                <a:solidFill>
                  <a:prstClr val="black"/>
                </a:solidFill>
                <a:ea typeface="Tahoma" panose="020B0604030504040204" pitchFamily="34" charset="0"/>
                <a:cs typeface="Tahoma" panose="020B0604030504040204" pitchFamily="34" charset="0"/>
              </a:rPr>
              <a:t>Black and white race categories exclude persons of Hispanic origin. Educational attainment is for adults 25 years and over. </a:t>
            </a:r>
            <a:endParaRPr lang="en-US" sz="1050" dirty="0" smtClean="0">
              <a:solidFill>
                <a:prstClr val="black"/>
              </a:solidFill>
              <a:ea typeface="Tahoma" panose="020B0604030504040204" pitchFamily="34" charset="0"/>
              <a:cs typeface="Tahoma" panose="020B0604030504040204" pitchFamily="34" charset="0"/>
            </a:endParaRP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50" dirty="0" smtClean="0">
                <a:solidFill>
                  <a:prstClr val="black"/>
                </a:solidFill>
                <a:ea typeface="Tahoma" panose="020B0604030504040204" pitchFamily="34" charset="0"/>
                <a:cs typeface="Tahoma" panose="020B0604030504040204" pitchFamily="34" charset="0"/>
              </a:rPr>
              <a:t>SOURCE: </a:t>
            </a:r>
            <a:r>
              <a:rPr lang="en-US" sz="1050" dirty="0">
                <a:solidFill>
                  <a:prstClr val="black"/>
                </a:solidFill>
                <a:ea typeface="Tahoma" panose="020B0604030504040204" pitchFamily="34" charset="0"/>
                <a:cs typeface="Tahoma" panose="020B0604030504040204" pitchFamily="34" charset="0"/>
              </a:rPr>
              <a:t>National Health Interview </a:t>
            </a:r>
            <a:r>
              <a:rPr lang="en-US" sz="1050" dirty="0" smtClean="0">
                <a:solidFill>
                  <a:prstClr val="black"/>
                </a:solidFill>
                <a:ea typeface="Tahoma" panose="020B0604030504040204" pitchFamily="34" charset="0"/>
                <a:cs typeface="Tahoma" panose="020B0604030504040204" pitchFamily="34" charset="0"/>
              </a:rPr>
              <a:t>Survey (NHIS), CDC/NCHS.</a:t>
            </a:r>
            <a:endParaRPr lang="en-US" altLang="en-US" sz="1050" dirty="0">
              <a:solidFill>
                <a:prstClr val="black"/>
              </a:solidFill>
              <a:ea typeface="Tahoma" panose="020B0604030504040204" pitchFamily="34" charset="0"/>
              <a:cs typeface="Tahoma" panose="020B0604030504040204" pitchFamily="34" charset="0"/>
            </a:endParaRPr>
          </a:p>
          <a:p>
            <a:pPr marL="0" indent="0">
              <a:buFont typeface="Arial" pitchFamily="34" charset="0"/>
              <a:buNone/>
            </a:pPr>
            <a:r>
              <a:rPr lang="en-US" sz="1050" dirty="0" smtClean="0">
                <a:solidFill>
                  <a:prstClr val="black"/>
                </a:solidFill>
                <a:ea typeface="Tahoma" pitchFamily="34" charset="0"/>
                <a:cs typeface="Tahoma" pitchFamily="34" charset="0"/>
              </a:rPr>
              <a:t>.</a:t>
            </a:r>
            <a:endParaRPr lang="en-US" sz="1050" dirty="0">
              <a:solidFill>
                <a:srgbClr val="000000"/>
              </a:solidFill>
              <a:ea typeface="Tahoma" panose="020B0604030504040204" pitchFamily="34" charset="0"/>
              <a:cs typeface="Tahoma" panose="020B0604030504040204" pitchFamily="34" charset="0"/>
            </a:endParaRPr>
          </a:p>
        </p:txBody>
      </p:sp>
      <p:sp>
        <p:nvSpPr>
          <p:cNvPr id="13" name="Text Box 10"/>
          <p:cNvSpPr txBox="1">
            <a:spLocks noChangeArrowheads="1"/>
          </p:cNvSpPr>
          <p:nvPr/>
        </p:nvSpPr>
        <p:spPr bwMode="auto">
          <a:xfrm>
            <a:off x="-61632" y="3895636"/>
            <a:ext cx="999465" cy="600164"/>
          </a:xfrm>
          <a:prstGeom prst="rect">
            <a:avLst/>
          </a:prstGeom>
          <a:noFill/>
          <a:ln w="9525">
            <a:noFill/>
            <a:miter lim="800000"/>
            <a:headEnd/>
            <a:tailEnd/>
          </a:ln>
        </p:spPr>
        <p:txBody>
          <a:bodyPr wrap="square">
            <a:spAutoFit/>
          </a:bodyPr>
          <a:lstStyle/>
          <a:p>
            <a:pPr algn="r" eaLnBrk="0" hangingPunct="0"/>
            <a:r>
              <a:rPr lang="en-US" sz="1100" dirty="0" smtClean="0">
                <a:solidFill>
                  <a:srgbClr val="000000"/>
                </a:solidFill>
                <a:ea typeface="Tahoma" pitchFamily="34" charset="0"/>
                <a:cs typeface="Tahoma" pitchFamily="34" charset="0"/>
              </a:rPr>
              <a:t>Educational Attainment (Ages 25+)</a:t>
            </a:r>
            <a:endParaRPr lang="en-US" sz="1100" dirty="0">
              <a:solidFill>
                <a:srgbClr val="000000"/>
              </a:solidFill>
              <a:ea typeface="Tahoma" pitchFamily="34" charset="0"/>
              <a:cs typeface="Tahoma" pitchFamily="34" charset="0"/>
            </a:endParaRPr>
          </a:p>
        </p:txBody>
      </p:sp>
      <p:sp>
        <p:nvSpPr>
          <p:cNvPr id="19" name="Left Bracket 18" descr="This bracket groups educational attainment for adults ages 25+. " title="Internet Use for Health Information (Educational attainment of people 25+) "/>
          <p:cNvSpPr/>
          <p:nvPr/>
        </p:nvSpPr>
        <p:spPr>
          <a:xfrm>
            <a:off x="914973" y="3668508"/>
            <a:ext cx="45719" cy="114300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3" name="TextBox 22"/>
          <p:cNvSpPr txBox="1"/>
          <p:nvPr/>
        </p:nvSpPr>
        <p:spPr>
          <a:xfrm>
            <a:off x="484257" y="6036492"/>
            <a:ext cx="353943" cy="182880"/>
          </a:xfrm>
          <a:prstGeom prst="rect">
            <a:avLst/>
          </a:prstGeom>
          <a:noFill/>
        </p:spPr>
        <p:txBody>
          <a:bodyPr vert="vert" wrap="square" rtlCol="0">
            <a:spAutoFit/>
          </a:bodyPr>
          <a:lstStyle/>
          <a:p>
            <a:r>
              <a:rPr lang="en-US" sz="1100" dirty="0">
                <a:solidFill>
                  <a:prstClr val="black"/>
                </a:solidFill>
                <a:ea typeface="Tahoma" panose="020B0604030504040204" pitchFamily="34" charset="0"/>
                <a:cs typeface="Tahoma" panose="020B0604030504040204" pitchFamily="34" charset="0"/>
              </a:rPr>
              <a:t>I</a:t>
            </a:r>
            <a:endParaRPr lang="en-US" sz="1100" dirty="0">
              <a:solidFill>
                <a:prstClr val="black"/>
              </a:solidFill>
              <a:latin typeface="Calibri"/>
            </a:endParaRPr>
          </a:p>
        </p:txBody>
      </p:sp>
    </p:spTree>
    <p:extLst>
      <p:ext uri="{BB962C8B-B14F-4D97-AF65-F5344CB8AC3E}">
        <p14:creationId xmlns:p14="http://schemas.microsoft.com/office/powerpoint/2010/main" val="3445273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Physicians' use of health Information Technology."/>
          <p:cNvGraphicFramePr>
            <a:graphicFrameLocks noGrp="1"/>
          </p:cNvGraphicFramePr>
          <p:nvPr>
            <p:ph type="chart" sz="quarter" idx="4294967295"/>
            <p:extLst/>
          </p:nvPr>
        </p:nvGraphicFramePr>
        <p:xfrm>
          <a:off x="228600" y="1317570"/>
          <a:ext cx="8724900" cy="424503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81888" y="23750"/>
            <a:ext cx="8953500" cy="1066800"/>
          </a:xfrm>
          <a:prstGeom prst="rect">
            <a:avLst/>
          </a:prstGeom>
        </p:spPr>
        <p:txBody>
          <a:bodyPr>
            <a:noAutofit/>
          </a:bodyPr>
          <a:lstStyle/>
          <a:p>
            <a:pPr marL="342900" lvl="0" indent="-342900" eaLnBrk="0" fontAlgn="base" hangingPunct="0">
              <a:spcBef>
                <a:spcPct val="10000"/>
              </a:spcBef>
              <a:spcAft>
                <a:spcPct val="0"/>
              </a:spcAft>
            </a:pPr>
            <a:r>
              <a:rPr lang="en-US" altLang="en-US" sz="3000" b="1" dirty="0" smtClean="0">
                <a:solidFill>
                  <a:srgbClr val="003F72"/>
                </a:solidFill>
                <a:latin typeface="Tahoma" charset="0"/>
              </a:rPr>
              <a:t>Physicians’ Use </a:t>
            </a:r>
            <a:r>
              <a:rPr lang="en-US" altLang="en-US" sz="3000" b="1" dirty="0">
                <a:solidFill>
                  <a:srgbClr val="003F72"/>
                </a:solidFill>
                <a:latin typeface="Tahoma" charset="0"/>
              </a:rPr>
              <a:t>of Health Information Technology</a:t>
            </a:r>
            <a:endParaRPr lang="en-US" sz="3000" b="1" dirty="0">
              <a:solidFill>
                <a:srgbClr val="003F72"/>
              </a:solidFill>
              <a:latin typeface="Tahoma" pitchFamily="34" charset="0"/>
              <a:cs typeface="Tahoma" pitchFamily="34" charset="0"/>
            </a:endParaRPr>
          </a:p>
        </p:txBody>
      </p:sp>
      <p:sp>
        <p:nvSpPr>
          <p:cNvPr id="18" name="TextBox 13"/>
          <p:cNvSpPr txBox="1"/>
          <p:nvPr/>
        </p:nvSpPr>
        <p:spPr>
          <a:xfrm>
            <a:off x="573204" y="1066800"/>
            <a:ext cx="27432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1600" b="1" dirty="0" smtClean="0">
                <a:solidFill>
                  <a:prstClr val="black"/>
                </a:solidFill>
                <a:ea typeface="Tahoma" panose="020B0604030504040204" pitchFamily="34" charset="0"/>
                <a:cs typeface="Tahoma" panose="020B0604030504040204" pitchFamily="34" charset="0"/>
              </a:rPr>
              <a:t>Percent</a:t>
            </a:r>
            <a:endParaRPr lang="en-US" sz="1600" b="1" dirty="0">
              <a:solidFill>
                <a:prstClr val="black"/>
              </a:solidFill>
              <a:ea typeface="Tahoma" panose="020B0604030504040204" pitchFamily="34" charset="0"/>
              <a:cs typeface="Tahoma" panose="020B0604030504040204"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1A4EBD27-DC53-4898-B72E-5655E4B22A68}" type="slidenum">
              <a:rPr lang="en-US" sz="1200" smtClean="0">
                <a:solidFill>
                  <a:prstClr val="white">
                    <a:lumMod val="65000"/>
                  </a:prstClr>
                </a:solidFill>
                <a:ea typeface="Tahoma" panose="020B0604030504040204" pitchFamily="34" charset="0"/>
                <a:cs typeface="Tahoma" panose="020B0604030504040204" pitchFamily="34" charset="0"/>
              </a:rPr>
              <a:pPr algn="r" fontAlgn="base">
                <a:spcBef>
                  <a:spcPct val="0"/>
                </a:spcBef>
                <a:spcAft>
                  <a:spcPct val="0"/>
                </a:spcAft>
                <a:defRPr/>
              </a:pPr>
              <a:t>25</a:t>
            </a:fld>
            <a:endParaRPr lang="en-US" sz="1200" dirty="0">
              <a:solidFill>
                <a:prstClr val="white">
                  <a:lumMod val="65000"/>
                </a:prstClr>
              </a:solidFill>
              <a:ea typeface="Tahoma" panose="020B0604030504040204" pitchFamily="34" charset="0"/>
              <a:cs typeface="Tahoma" panose="020B0604030504040204" pitchFamily="34" charset="0"/>
            </a:endParaRPr>
          </a:p>
        </p:txBody>
      </p:sp>
      <p:sp>
        <p:nvSpPr>
          <p:cNvPr id="10" name="Text Placeholder 16"/>
          <p:cNvSpPr txBox="1">
            <a:spLocks/>
          </p:cNvSpPr>
          <p:nvPr/>
        </p:nvSpPr>
        <p:spPr>
          <a:xfrm>
            <a:off x="81888" y="5943600"/>
            <a:ext cx="8871612" cy="64008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Aft>
                <a:spcPct val="0"/>
              </a:spcAft>
              <a:buFont typeface="Arial" pitchFamily="34" charset="0"/>
              <a:buNone/>
            </a:pPr>
            <a:r>
              <a:rPr lang="en-US" sz="1100" dirty="0" smtClean="0">
                <a:solidFill>
                  <a:prstClr val="black"/>
                </a:solidFill>
                <a:ea typeface="Tahoma" panose="020B0604030504040204" pitchFamily="34" charset="0"/>
                <a:cs typeface="Tahoma" panose="020B0604030504040204" pitchFamily="34" charset="0"/>
              </a:rPr>
              <a:t>NOTES: EHR – Electronic Health Record. EMR </a:t>
            </a:r>
            <a:r>
              <a:rPr lang="en-US" sz="1100" dirty="0">
                <a:solidFill>
                  <a:prstClr val="black"/>
                </a:solidFill>
                <a:ea typeface="Tahoma" panose="020B0604030504040204" pitchFamily="34" charset="0"/>
                <a:cs typeface="Tahoma" panose="020B0604030504040204" pitchFamily="34" charset="0"/>
              </a:rPr>
              <a:t>– E</a:t>
            </a:r>
            <a:r>
              <a:rPr lang="en-US" sz="1100" dirty="0" smtClean="0">
                <a:solidFill>
                  <a:prstClr val="black"/>
                </a:solidFill>
                <a:ea typeface="Tahoma" panose="020B0604030504040204" pitchFamily="34" charset="0"/>
                <a:cs typeface="Tahoma" panose="020B0604030504040204" pitchFamily="34" charset="0"/>
              </a:rPr>
              <a:t>lectronic Medical Record system. Data are for office-based physicians who used an EHR or EMR system and shared any patient health information (e.g., lab results, imaging reports, problem lists, medication lists) electronically with any other providers, including hospitals, ambulatory providers, or laboratories. </a:t>
            </a:r>
            <a:endParaRPr lang="en-US" sz="1100" dirty="0">
              <a:solidFill>
                <a:prstClr val="black"/>
              </a:solidFill>
              <a:ea typeface="Tahoma" panose="020B0604030504040204" pitchFamily="34" charset="0"/>
              <a:cs typeface="Tahoma" panose="020B0604030504040204" pitchFamily="34" charset="0"/>
            </a:endParaRPr>
          </a:p>
        </p:txBody>
      </p:sp>
      <p:sp>
        <p:nvSpPr>
          <p:cNvPr id="27" name="Text Box 4"/>
          <p:cNvSpPr txBox="1">
            <a:spLocks noChangeArrowheads="1"/>
          </p:cNvSpPr>
          <p:nvPr/>
        </p:nvSpPr>
        <p:spPr bwMode="auto">
          <a:xfrm>
            <a:off x="3825880" y="4953000"/>
            <a:ext cx="23195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fontAlgn="base">
              <a:spcBef>
                <a:spcPct val="0"/>
              </a:spcBef>
              <a:spcAft>
                <a:spcPct val="0"/>
              </a:spcAft>
            </a:pPr>
            <a:r>
              <a:rPr lang="en-US" sz="1400" b="0" dirty="0" smtClean="0">
                <a:solidFill>
                  <a:prstClr val="black"/>
                </a:solidFill>
              </a:rPr>
              <a:t>EHR/EMR but no electronic sharing of data </a:t>
            </a:r>
            <a:endParaRPr lang="en-US" sz="1400" b="0" dirty="0">
              <a:solidFill>
                <a:prstClr val="black"/>
              </a:solidFill>
            </a:endParaRPr>
          </a:p>
        </p:txBody>
      </p:sp>
      <p:sp>
        <p:nvSpPr>
          <p:cNvPr id="29" name="Text Box 15"/>
          <p:cNvSpPr txBox="1">
            <a:spLocks noChangeArrowheads="1"/>
          </p:cNvSpPr>
          <p:nvPr/>
        </p:nvSpPr>
        <p:spPr bwMode="auto">
          <a:xfrm>
            <a:off x="6115070" y="4953000"/>
            <a:ext cx="21145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fontAlgn="base">
              <a:spcBef>
                <a:spcPct val="0"/>
              </a:spcBef>
              <a:spcAft>
                <a:spcPct val="0"/>
              </a:spcAft>
            </a:pPr>
            <a:r>
              <a:rPr lang="en-US" sz="1400" b="0" dirty="0" smtClean="0">
                <a:solidFill>
                  <a:prstClr val="black"/>
                </a:solidFill>
              </a:rPr>
              <a:t>Not using EHR/EMR</a:t>
            </a:r>
            <a:endParaRPr lang="en-US" sz="1400" b="0" dirty="0">
              <a:solidFill>
                <a:prstClr val="black"/>
              </a:solidFill>
            </a:endParaRPr>
          </a:p>
        </p:txBody>
      </p:sp>
      <p:sp>
        <p:nvSpPr>
          <p:cNvPr id="39" name="Text Box 28"/>
          <p:cNvSpPr txBox="1">
            <a:spLocks noChangeArrowheads="1"/>
          </p:cNvSpPr>
          <p:nvPr/>
        </p:nvSpPr>
        <p:spPr bwMode="auto">
          <a:xfrm>
            <a:off x="1371600" y="4953000"/>
            <a:ext cx="236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fontAlgn="base">
              <a:spcBef>
                <a:spcPct val="0"/>
              </a:spcBef>
              <a:spcAft>
                <a:spcPct val="0"/>
              </a:spcAft>
            </a:pPr>
            <a:r>
              <a:rPr lang="en-US" sz="1400" b="0" dirty="0" smtClean="0">
                <a:solidFill>
                  <a:prstClr val="black"/>
                </a:solidFill>
              </a:rPr>
              <a:t>EHR/EMR and electronic sharing of data</a:t>
            </a:r>
            <a:endParaRPr lang="en-US" sz="1400" b="0" dirty="0">
              <a:solidFill>
                <a:prstClr val="black"/>
              </a:solidFill>
            </a:endParaRPr>
          </a:p>
        </p:txBody>
      </p:sp>
      <p:sp>
        <p:nvSpPr>
          <p:cNvPr id="40" name="Rectangle 39" descr="This dark red symbol represents 2014 data in the bar chart."/>
          <p:cNvSpPr>
            <a:spLocks noChangeArrowheads="1"/>
          </p:cNvSpPr>
          <p:nvPr/>
        </p:nvSpPr>
        <p:spPr bwMode="auto">
          <a:xfrm>
            <a:off x="5486400" y="1376136"/>
            <a:ext cx="195267" cy="185755"/>
          </a:xfrm>
          <a:prstGeom prst="rect">
            <a:avLst/>
          </a:prstGeom>
          <a:solidFill>
            <a:schemeClr val="accent2">
              <a:lumMod val="75000"/>
            </a:schemeClr>
          </a:solidFill>
          <a:ln w="9525">
            <a:solidFill>
              <a:schemeClr val="tx1"/>
            </a:solidFill>
            <a:miter lim="800000"/>
            <a:headEnd/>
            <a:tailEnd/>
          </a:ln>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endParaRPr lang="en-US">
              <a:solidFill>
                <a:prstClr val="black"/>
              </a:solidFill>
            </a:endParaRPr>
          </a:p>
        </p:txBody>
      </p:sp>
      <p:sp>
        <p:nvSpPr>
          <p:cNvPr id="41" name="TextBox 2"/>
          <p:cNvSpPr txBox="1"/>
          <p:nvPr/>
        </p:nvSpPr>
        <p:spPr>
          <a:xfrm>
            <a:off x="5780495" y="1295240"/>
            <a:ext cx="1118347" cy="3334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1600" dirty="0" smtClean="0">
                <a:solidFill>
                  <a:prstClr val="black"/>
                </a:solidFill>
                <a:ea typeface="Tahoma" panose="020B0604030504040204" pitchFamily="34" charset="0"/>
                <a:cs typeface="Tahoma" panose="020B0604030504040204" pitchFamily="34" charset="0"/>
              </a:rPr>
              <a:t>2014</a:t>
            </a:r>
            <a:endParaRPr lang="en-US" sz="1600" dirty="0">
              <a:solidFill>
                <a:prstClr val="black"/>
              </a:solidFill>
              <a:ea typeface="Tahoma" panose="020B0604030504040204" pitchFamily="34" charset="0"/>
              <a:cs typeface="Tahoma" panose="020B0604030504040204" pitchFamily="34" charset="0"/>
            </a:endParaRPr>
          </a:p>
        </p:txBody>
      </p:sp>
      <p:sp>
        <p:nvSpPr>
          <p:cNvPr id="13" name="Text Placeholder 4"/>
          <p:cNvSpPr txBox="1">
            <a:spLocks/>
          </p:cNvSpPr>
          <p:nvPr/>
        </p:nvSpPr>
        <p:spPr>
          <a:xfrm>
            <a:off x="7620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spcAft>
                <a:spcPct val="0"/>
              </a:spcAft>
              <a:buFont typeface="Arial" pitchFamily="34" charset="0"/>
              <a:buNone/>
            </a:pPr>
            <a:r>
              <a:rPr lang="en-US" sz="1100" dirty="0" smtClean="0">
                <a:solidFill>
                  <a:prstClr val="black"/>
                </a:solidFill>
                <a:ea typeface="Tahoma" pitchFamily="34" charset="0"/>
                <a:cs typeface="Tahoma" pitchFamily="34" charset="0"/>
              </a:rPr>
              <a:t>SOURCE: </a:t>
            </a:r>
            <a:r>
              <a:rPr lang="en-US" altLang="en-US" sz="1100" dirty="0" smtClean="0">
                <a:solidFill>
                  <a:prstClr val="black"/>
                </a:solidFill>
                <a:ea typeface="Tahoma" panose="020B0604030504040204" pitchFamily="34" charset="0"/>
                <a:cs typeface="Tahoma" panose="020B0604030504040204" pitchFamily="34" charset="0"/>
              </a:rPr>
              <a:t>National </a:t>
            </a:r>
            <a:r>
              <a:rPr lang="en-US" altLang="en-US" sz="1100" dirty="0">
                <a:solidFill>
                  <a:prstClr val="black"/>
                </a:solidFill>
                <a:ea typeface="Tahoma" panose="020B0604030504040204" pitchFamily="34" charset="0"/>
                <a:cs typeface="Tahoma" panose="020B0604030504040204" pitchFamily="34" charset="0"/>
              </a:rPr>
              <a:t>Electronic Health </a:t>
            </a:r>
            <a:r>
              <a:rPr lang="en-US" altLang="en-US" sz="1100">
                <a:solidFill>
                  <a:prstClr val="black"/>
                </a:solidFill>
                <a:ea typeface="Tahoma" panose="020B0604030504040204" pitchFamily="34" charset="0"/>
                <a:cs typeface="Tahoma" panose="020B0604030504040204" pitchFamily="34" charset="0"/>
              </a:rPr>
              <a:t>Records </a:t>
            </a:r>
            <a:r>
              <a:rPr lang="en-US" altLang="en-US" sz="1100" smtClean="0">
                <a:solidFill>
                  <a:prstClr val="black"/>
                </a:solidFill>
                <a:ea typeface="Tahoma" panose="020B0604030504040204" pitchFamily="34" charset="0"/>
                <a:cs typeface="Tahoma" panose="020B0604030504040204" pitchFamily="34" charset="0"/>
              </a:rPr>
              <a:t>Survey (NEHRS), </a:t>
            </a:r>
            <a:r>
              <a:rPr lang="en-US" altLang="en-US" sz="1100" dirty="0" smtClean="0">
                <a:solidFill>
                  <a:prstClr val="black"/>
                </a:solidFill>
                <a:ea typeface="Tahoma" panose="020B0604030504040204" pitchFamily="34" charset="0"/>
                <a:cs typeface="Tahoma" panose="020B0604030504040204" pitchFamily="34" charset="0"/>
              </a:rPr>
              <a:t>CDC/NCHS.</a:t>
            </a:r>
            <a:endParaRPr lang="en-US" altLang="en-US" sz="1100" dirty="0">
              <a:solidFill>
                <a:prstClr val="black"/>
              </a:solidFill>
              <a:ea typeface="Tahoma" panose="020B0604030504040204" pitchFamily="34" charset="0"/>
              <a:cs typeface="Tahoma" panose="020B0604030504040204" pitchFamily="34" charset="0"/>
            </a:endParaRPr>
          </a:p>
          <a:p>
            <a:pPr marL="0" indent="0" fontAlgn="base">
              <a:spcAft>
                <a:spcPct val="0"/>
              </a:spcAft>
              <a:buFont typeface="Arial" pitchFamily="34" charset="0"/>
              <a:buNone/>
            </a:pPr>
            <a:endParaRPr lang="en-US" sz="1100" dirty="0">
              <a:solidFill>
                <a:srgbClr val="00B050"/>
              </a:solidFill>
              <a:ea typeface="Tahoma" pitchFamily="34" charset="0"/>
              <a:cs typeface="Tahoma" pitchFamily="34" charset="0"/>
            </a:endParaRPr>
          </a:p>
        </p:txBody>
      </p:sp>
    </p:spTree>
    <p:extLst>
      <p:ext uri="{BB962C8B-B14F-4D97-AF65-F5344CB8AC3E}">
        <p14:creationId xmlns:p14="http://schemas.microsoft.com/office/powerpoint/2010/main" val="35080796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This figure is a grouped vertical bar chart comparing the report of health information and help offered by health care providers.  "/>
          <p:cNvGraphicFramePr>
            <a:graphicFrameLocks noChangeAspect="1"/>
          </p:cNvGraphicFramePr>
          <p:nvPr>
            <p:extLst/>
          </p:nvPr>
        </p:nvGraphicFramePr>
        <p:xfrm>
          <a:off x="-304800" y="838200"/>
          <a:ext cx="9118600" cy="4332430"/>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Rectangle 4"/>
          <p:cNvSpPr>
            <a:spLocks noChangeArrowheads="1"/>
          </p:cNvSpPr>
          <p:nvPr/>
        </p:nvSpPr>
        <p:spPr bwMode="auto">
          <a:xfrm>
            <a:off x="30480" y="5791200"/>
            <a:ext cx="8961120" cy="914400"/>
          </a:xfrm>
          <a:prstGeom prst="rect">
            <a:avLst/>
          </a:prstGeom>
          <a:noFill/>
          <a:ln w="9525">
            <a:noFill/>
            <a:miter lim="800000"/>
            <a:headEnd/>
            <a:tailEnd/>
          </a:ln>
          <a:effectLst/>
        </p:spPr>
        <p:txBody>
          <a:bodyPr wrap="none" anchor="ctr"/>
          <a:lstStyle/>
          <a:p>
            <a:pPr fontAlgn="base">
              <a:spcBef>
                <a:spcPct val="0"/>
              </a:spcBef>
              <a:spcAft>
                <a:spcPct val="0"/>
              </a:spcAft>
            </a:pPr>
            <a:r>
              <a:rPr lang="en-US" altLang="en-US" sz="1100" dirty="0">
                <a:solidFill>
                  <a:prstClr val="black"/>
                </a:solidFill>
                <a:ea typeface="Tahoma" panose="020B0604030504040204" pitchFamily="34" charset="0"/>
                <a:cs typeface="Tahoma" panose="020B0604030504040204" pitchFamily="34" charset="0"/>
              </a:rPr>
              <a:t>NOTES:  I = 95% confidence interval. </a:t>
            </a:r>
            <a:r>
              <a:rPr lang="en-US" sz="1100" dirty="0">
                <a:solidFill>
                  <a:prstClr val="black"/>
                </a:solidFill>
                <a:ea typeface="Tahoma" panose="020B0604030504040204" pitchFamily="34" charset="0"/>
                <a:cs typeface="Tahoma" panose="020B0604030504040204" pitchFamily="34" charset="0"/>
              </a:rPr>
              <a:t>Data are for patients aged 18 years and over who reported they were always offered help in filling </a:t>
            </a:r>
            <a:r>
              <a:rPr lang="en-US" sz="1100" dirty="0" smtClean="0">
                <a:solidFill>
                  <a:prstClr val="black"/>
                </a:solidFill>
                <a:ea typeface="Tahoma" panose="020B0604030504040204" pitchFamily="34" charset="0"/>
                <a:cs typeface="Tahoma" panose="020B0604030504040204" pitchFamily="34" charset="0"/>
              </a:rPr>
              <a:t>out </a:t>
            </a:r>
          </a:p>
          <a:p>
            <a:pPr fontAlgn="base">
              <a:spcBef>
                <a:spcPct val="0"/>
              </a:spcBef>
              <a:spcAft>
                <a:spcPct val="0"/>
              </a:spcAft>
            </a:pPr>
            <a:r>
              <a:rPr lang="en-US" sz="1100" dirty="0" smtClean="0">
                <a:solidFill>
                  <a:prstClr val="black"/>
                </a:solidFill>
                <a:ea typeface="Tahoma" panose="020B0604030504040204" pitchFamily="34" charset="0"/>
                <a:cs typeface="Tahoma" panose="020B0604030504040204" pitchFamily="34" charset="0"/>
              </a:rPr>
              <a:t>a </a:t>
            </a:r>
            <a:r>
              <a:rPr lang="en-US" sz="1100" dirty="0">
                <a:solidFill>
                  <a:prstClr val="black"/>
                </a:solidFill>
                <a:ea typeface="Tahoma" panose="020B0604030504040204" pitchFamily="34" charset="0"/>
                <a:cs typeface="Tahoma" panose="020B0604030504040204" pitchFamily="34" charset="0"/>
              </a:rPr>
              <a:t>form at the </a:t>
            </a:r>
            <a:r>
              <a:rPr lang="en-US" sz="1100" dirty="0" smtClean="0">
                <a:solidFill>
                  <a:prstClr val="black"/>
                </a:solidFill>
                <a:ea typeface="Tahoma" panose="020B0604030504040204" pitchFamily="34" charset="0"/>
                <a:cs typeface="Tahoma" panose="020B0604030504040204" pitchFamily="34" charset="0"/>
              </a:rPr>
              <a:t>doctor’s </a:t>
            </a:r>
            <a:r>
              <a:rPr lang="en-US" sz="1100" dirty="0">
                <a:solidFill>
                  <a:prstClr val="black"/>
                </a:solidFill>
                <a:ea typeface="Tahoma" panose="020B0604030504040204" pitchFamily="34" charset="0"/>
                <a:cs typeface="Tahoma" panose="020B0604030504040204" pitchFamily="34" charset="0"/>
              </a:rPr>
              <a:t>or other health care provider’s </a:t>
            </a:r>
            <a:r>
              <a:rPr lang="en-US" sz="1100" dirty="0" smtClean="0">
                <a:solidFill>
                  <a:prstClr val="black"/>
                </a:solidFill>
                <a:ea typeface="Tahoma" panose="020B0604030504040204" pitchFamily="34" charset="0"/>
                <a:cs typeface="Tahoma" panose="020B0604030504040204" pitchFamily="34" charset="0"/>
              </a:rPr>
              <a:t>office; that their </a:t>
            </a:r>
            <a:r>
              <a:rPr lang="en-US" sz="1100" dirty="0">
                <a:solidFill>
                  <a:prstClr val="black"/>
                </a:solidFill>
                <a:ea typeface="Tahoma" panose="020B0604030504040204" pitchFamily="34" charset="0"/>
                <a:cs typeface="Tahoma" panose="020B0604030504040204" pitchFamily="34" charset="0"/>
              </a:rPr>
              <a:t>health care provider always </a:t>
            </a:r>
            <a:r>
              <a:rPr lang="en-US" sz="1100" dirty="0" smtClean="0">
                <a:solidFill>
                  <a:prstClr val="black"/>
                </a:solidFill>
                <a:ea typeface="Tahoma" panose="020B0604030504040204" pitchFamily="34" charset="0"/>
                <a:cs typeface="Tahoma" panose="020B0604030504040204" pitchFamily="34" charset="0"/>
              </a:rPr>
              <a:t>asked them to describe how </a:t>
            </a:r>
            <a:r>
              <a:rPr lang="en-US" sz="1100" dirty="0">
                <a:solidFill>
                  <a:prstClr val="black"/>
                </a:solidFill>
                <a:ea typeface="Tahoma" panose="020B0604030504040204" pitchFamily="34" charset="0"/>
                <a:cs typeface="Tahoma" panose="020B0604030504040204" pitchFamily="34" charset="0"/>
              </a:rPr>
              <a:t>instructions </a:t>
            </a:r>
            <a:endParaRPr lang="en-US" sz="1100" dirty="0" smtClean="0">
              <a:solidFill>
                <a:prstClr val="black"/>
              </a:solidFill>
              <a:ea typeface="Tahoma" panose="020B0604030504040204" pitchFamily="34" charset="0"/>
              <a:cs typeface="Tahoma" panose="020B0604030504040204" pitchFamily="34" charset="0"/>
            </a:endParaRPr>
          </a:p>
          <a:p>
            <a:pPr fontAlgn="base">
              <a:spcBef>
                <a:spcPct val="0"/>
              </a:spcBef>
              <a:spcAft>
                <a:spcPct val="0"/>
              </a:spcAft>
            </a:pPr>
            <a:r>
              <a:rPr lang="en-US" sz="1100" dirty="0" smtClean="0">
                <a:solidFill>
                  <a:prstClr val="black"/>
                </a:solidFill>
                <a:ea typeface="Tahoma" panose="020B0604030504040204" pitchFamily="34" charset="0"/>
                <a:cs typeface="Tahoma" panose="020B0604030504040204" pitchFamily="34" charset="0"/>
              </a:rPr>
              <a:t>would </a:t>
            </a:r>
            <a:r>
              <a:rPr lang="en-US" sz="1100" dirty="0">
                <a:solidFill>
                  <a:prstClr val="black"/>
                </a:solidFill>
                <a:ea typeface="Tahoma" panose="020B0604030504040204" pitchFamily="34" charset="0"/>
                <a:cs typeface="Tahoma" panose="020B0604030504040204" pitchFamily="34" charset="0"/>
              </a:rPr>
              <a:t>be followed, and always </a:t>
            </a:r>
            <a:r>
              <a:rPr lang="en-US" sz="1100" dirty="0" smtClean="0">
                <a:solidFill>
                  <a:prstClr val="black"/>
                </a:solidFill>
                <a:ea typeface="Tahoma" panose="020B0604030504040204" pitchFamily="34" charset="0"/>
                <a:cs typeface="Tahoma" panose="020B0604030504040204" pitchFamily="34" charset="0"/>
              </a:rPr>
              <a:t>gave them easy-to-understand </a:t>
            </a:r>
            <a:r>
              <a:rPr lang="en-US" sz="1100" dirty="0">
                <a:solidFill>
                  <a:prstClr val="black"/>
                </a:solidFill>
                <a:ea typeface="Tahoma" panose="020B0604030504040204" pitchFamily="34" charset="0"/>
                <a:cs typeface="Tahoma" panose="020B0604030504040204" pitchFamily="34" charset="0"/>
              </a:rPr>
              <a:t>instructions about what to do about a specific illness or health condition in </a:t>
            </a:r>
            <a:endParaRPr lang="en-US" sz="1100" dirty="0" smtClean="0">
              <a:solidFill>
                <a:prstClr val="black"/>
              </a:solidFill>
              <a:ea typeface="Tahoma" panose="020B0604030504040204" pitchFamily="34" charset="0"/>
              <a:cs typeface="Tahoma" panose="020B0604030504040204" pitchFamily="34" charset="0"/>
            </a:endParaRPr>
          </a:p>
          <a:p>
            <a:pPr fontAlgn="base">
              <a:spcBef>
                <a:spcPct val="0"/>
              </a:spcBef>
              <a:spcAft>
                <a:spcPts val="300"/>
              </a:spcAft>
            </a:pPr>
            <a:r>
              <a:rPr lang="en-US" sz="1100" dirty="0" smtClean="0">
                <a:solidFill>
                  <a:prstClr val="black"/>
                </a:solidFill>
                <a:ea typeface="Tahoma" panose="020B0604030504040204" pitchFamily="34" charset="0"/>
                <a:cs typeface="Tahoma" panose="020B0604030504040204" pitchFamily="34" charset="0"/>
              </a:rPr>
              <a:t>the </a:t>
            </a:r>
            <a:r>
              <a:rPr lang="en-US" sz="1100" dirty="0">
                <a:solidFill>
                  <a:prstClr val="black"/>
                </a:solidFill>
                <a:ea typeface="Tahoma" panose="020B0604030504040204" pitchFamily="34" charset="0"/>
                <a:cs typeface="Tahoma" panose="020B0604030504040204" pitchFamily="34" charset="0"/>
              </a:rPr>
              <a:t>last 12 months.</a:t>
            </a:r>
            <a:r>
              <a:rPr lang="en-US" sz="1100" dirty="0">
                <a:solidFill>
                  <a:srgbClr val="00B050"/>
                </a:solidFill>
                <a:ea typeface="Tahoma" panose="020B0604030504040204" pitchFamily="34" charset="0"/>
                <a:cs typeface="Tahoma" panose="020B0604030504040204" pitchFamily="34" charset="0"/>
              </a:rPr>
              <a:t> </a:t>
            </a:r>
            <a:endParaRPr lang="en-US" altLang="en-US" sz="1100" dirty="0">
              <a:solidFill>
                <a:prstClr val="black"/>
              </a:solidFill>
              <a:ea typeface="Tahoma" panose="020B0604030504040204" pitchFamily="34" charset="0"/>
              <a:cs typeface="Tahoma" panose="020B0604030504040204" pitchFamily="34" charset="0"/>
            </a:endParaRPr>
          </a:p>
          <a:p>
            <a:pPr fontAlgn="base">
              <a:spcBef>
                <a:spcPct val="0"/>
              </a:spcBef>
              <a:spcAft>
                <a:spcPct val="0"/>
              </a:spcAft>
            </a:pPr>
            <a:r>
              <a:rPr lang="en-US" altLang="en-US" sz="1100" dirty="0" smtClean="0">
                <a:solidFill>
                  <a:prstClr val="black"/>
                </a:solidFill>
                <a:ea typeface="Tahoma" panose="020B0604030504040204" pitchFamily="34" charset="0"/>
                <a:cs typeface="Tahoma" panose="020B0604030504040204" pitchFamily="34" charset="0"/>
              </a:rPr>
              <a:t>SOURCE</a:t>
            </a:r>
            <a:r>
              <a:rPr lang="en-US" altLang="en-US" sz="1100" dirty="0">
                <a:solidFill>
                  <a:prstClr val="black"/>
                </a:solidFill>
                <a:ea typeface="Tahoma" panose="020B0604030504040204" pitchFamily="34" charset="0"/>
                <a:cs typeface="Tahoma" panose="020B0604030504040204" pitchFamily="34" charset="0"/>
              </a:rPr>
              <a:t>: </a:t>
            </a:r>
            <a:r>
              <a:rPr lang="en-US" sz="1100" dirty="0">
                <a:solidFill>
                  <a:prstClr val="black"/>
                </a:solidFill>
                <a:ea typeface="Tahoma" panose="020B0604030504040204" pitchFamily="34" charset="0"/>
                <a:cs typeface="Tahoma" panose="020B0604030504040204" pitchFamily="34" charset="0"/>
              </a:rPr>
              <a:t>Medical Expenditure Panel Survey (MEPS), </a:t>
            </a:r>
            <a:r>
              <a:rPr lang="en-US" sz="1100" dirty="0" smtClean="0">
                <a:solidFill>
                  <a:prstClr val="black"/>
                </a:solidFill>
                <a:ea typeface="Tahoma" panose="020B0604030504040204" pitchFamily="34" charset="0"/>
                <a:cs typeface="Tahoma" panose="020B0604030504040204" pitchFamily="34" charset="0"/>
              </a:rPr>
              <a:t>AHRQ.</a:t>
            </a:r>
            <a:endParaRPr lang="en-US" altLang="en-US" sz="1100" dirty="0">
              <a:solidFill>
                <a:prstClr val="black"/>
              </a:solidFill>
              <a:ea typeface="Tahoma" panose="020B0604030504040204" pitchFamily="34" charset="0"/>
              <a:cs typeface="Tahoma" panose="020B0604030504040204" pitchFamily="34" charset="0"/>
            </a:endParaRPr>
          </a:p>
        </p:txBody>
      </p:sp>
      <p:sp>
        <p:nvSpPr>
          <p:cNvPr id="16389" name="Text Box 5"/>
          <p:cNvSpPr txBox="1">
            <a:spLocks noChangeArrowheads="1"/>
          </p:cNvSpPr>
          <p:nvPr/>
        </p:nvSpPr>
        <p:spPr bwMode="auto">
          <a:xfrm>
            <a:off x="509723" y="1063823"/>
            <a:ext cx="938077" cy="30777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en-US" sz="1400" b="1" dirty="0">
                <a:solidFill>
                  <a:prstClr val="black"/>
                </a:solidFill>
                <a:ea typeface="Tahoma" pitchFamily="34" charset="0"/>
                <a:cs typeface="Tahoma" pitchFamily="34" charset="0"/>
              </a:rPr>
              <a:t>Percent</a:t>
            </a:r>
            <a:r>
              <a:rPr lang="en-US" altLang="en-US" sz="1400" dirty="0">
                <a:solidFill>
                  <a:prstClr val="black"/>
                </a:solidFill>
                <a:ea typeface="Tahoma" pitchFamily="34" charset="0"/>
                <a:cs typeface="Tahoma" pitchFamily="34" charset="0"/>
              </a:rPr>
              <a:t> </a:t>
            </a:r>
          </a:p>
        </p:txBody>
      </p:sp>
      <p:sp>
        <p:nvSpPr>
          <p:cNvPr id="16393" name="Text Box 9"/>
          <p:cNvSpPr txBox="1">
            <a:spLocks noChangeArrowheads="1"/>
          </p:cNvSpPr>
          <p:nvPr/>
        </p:nvSpPr>
        <p:spPr bwMode="auto">
          <a:xfrm>
            <a:off x="3657601" y="4724400"/>
            <a:ext cx="2514599" cy="738664"/>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sz="1400" dirty="0" smtClean="0">
                <a:solidFill>
                  <a:prstClr val="black"/>
                </a:solidFill>
                <a:ea typeface="Tahoma" panose="020B0604030504040204" pitchFamily="34" charset="0"/>
                <a:cs typeface="Tahoma" panose="020B0604030504040204" pitchFamily="34" charset="0"/>
              </a:rPr>
              <a:t>Patients report providers asked how they will follow instructions</a:t>
            </a:r>
            <a:endParaRPr lang="en-US" altLang="en-US" sz="1400" dirty="0">
              <a:solidFill>
                <a:prstClr val="black"/>
              </a:solidFill>
              <a:ea typeface="Tahoma" panose="020B0604030504040204" pitchFamily="34" charset="0"/>
              <a:cs typeface="Tahoma" panose="020B0604030504040204" pitchFamily="34" charset="0"/>
            </a:endParaRPr>
          </a:p>
        </p:txBody>
      </p:sp>
      <p:sp>
        <p:nvSpPr>
          <p:cNvPr id="16397" name="Text Box 13"/>
          <p:cNvSpPr txBox="1">
            <a:spLocks noChangeArrowheads="1"/>
          </p:cNvSpPr>
          <p:nvPr/>
        </p:nvSpPr>
        <p:spPr bwMode="auto">
          <a:xfrm>
            <a:off x="1352550" y="3871657"/>
            <a:ext cx="2457450" cy="243143"/>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400" b="1" dirty="0" smtClean="0">
                <a:solidFill>
                  <a:prstClr val="black"/>
                </a:solidFill>
              </a:rPr>
              <a:t>HP2020 </a:t>
            </a:r>
            <a:r>
              <a:rPr lang="en-US" altLang="en-US" sz="1400" b="1" dirty="0">
                <a:solidFill>
                  <a:prstClr val="black"/>
                </a:solidFill>
              </a:rPr>
              <a:t>Target: </a:t>
            </a:r>
            <a:r>
              <a:rPr lang="en-US" altLang="en-US" sz="1400" b="1" dirty="0" smtClean="0">
                <a:solidFill>
                  <a:prstClr val="black"/>
                </a:solidFill>
              </a:rPr>
              <a:t>16.3%</a:t>
            </a:r>
            <a:endParaRPr lang="en-US" altLang="en-US" sz="1400" b="1" dirty="0">
              <a:solidFill>
                <a:prstClr val="black"/>
              </a:solidFill>
            </a:endParaRPr>
          </a:p>
        </p:txBody>
      </p:sp>
      <p:sp>
        <p:nvSpPr>
          <p:cNvPr id="16399" name="Rectangle 17"/>
          <p:cNvSpPr>
            <a:spLocks noChangeArrowheads="1"/>
          </p:cNvSpPr>
          <p:nvPr/>
        </p:nvSpPr>
        <p:spPr bwMode="auto">
          <a:xfrm>
            <a:off x="3784600" y="1254825"/>
            <a:ext cx="781050" cy="209288"/>
          </a:xfrm>
          <a:prstGeom prst="rect">
            <a:avLst/>
          </a:prstGeom>
          <a:noFill/>
          <a:ln w="9525">
            <a:noFill/>
            <a:miter lim="800000"/>
            <a:headEnd/>
            <a:tailEnd/>
          </a:ln>
        </p:spPr>
        <p:txBody>
          <a:bodyPr wrap="square" lIns="0" tIns="0" rIns="0" bIns="0">
            <a:spAutoFit/>
          </a:bodyPr>
          <a:lstStyle/>
          <a:p>
            <a:pPr fontAlgn="base">
              <a:lnSpc>
                <a:spcPct val="85000"/>
              </a:lnSpc>
              <a:spcBef>
                <a:spcPct val="0"/>
              </a:spcBef>
              <a:spcAft>
                <a:spcPct val="0"/>
              </a:spcAft>
            </a:pPr>
            <a:r>
              <a:rPr lang="en-US" altLang="en-US" sz="1600" dirty="0" smtClean="0">
                <a:solidFill>
                  <a:prstClr val="black"/>
                </a:solidFill>
              </a:rPr>
              <a:t>2011</a:t>
            </a:r>
            <a:endParaRPr lang="en-US" altLang="en-US" sz="1600" dirty="0">
              <a:solidFill>
                <a:prstClr val="black"/>
              </a:solidFill>
            </a:endParaRPr>
          </a:p>
        </p:txBody>
      </p:sp>
      <p:sp>
        <p:nvSpPr>
          <p:cNvPr id="16400" name="Rectangle 18" descr="2011 data fpr bar chart for patients reporting health information and help offered by health care providers" title="Health care providers information and help "/>
          <p:cNvSpPr>
            <a:spLocks noChangeArrowheads="1"/>
          </p:cNvSpPr>
          <p:nvPr/>
        </p:nvSpPr>
        <p:spPr bwMode="auto">
          <a:xfrm>
            <a:off x="3422121" y="1262062"/>
            <a:ext cx="195262" cy="185738"/>
          </a:xfrm>
          <a:prstGeom prst="rect">
            <a:avLst/>
          </a:prstGeom>
          <a:solidFill>
            <a:schemeClr val="accent4">
              <a:lumMod val="40000"/>
              <a:lumOff val="60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1" name="Rectangle 19" descr="This symbol represents 2013 data for patients reporting health information and help offered by health care providers." title="2013 Information and help offered by health care providers"/>
          <p:cNvSpPr>
            <a:spLocks noChangeArrowheads="1"/>
          </p:cNvSpPr>
          <p:nvPr/>
        </p:nvSpPr>
        <p:spPr bwMode="auto">
          <a:xfrm>
            <a:off x="5080000" y="1262062"/>
            <a:ext cx="195262" cy="185738"/>
          </a:xfrm>
          <a:prstGeom prst="rect">
            <a:avLst/>
          </a:prstGeom>
          <a:solidFill>
            <a:srgbClr val="7030A0"/>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7" name="Text Placeholder 8"/>
          <p:cNvSpPr txBox="1">
            <a:spLocks/>
          </p:cNvSpPr>
          <p:nvPr/>
        </p:nvSpPr>
        <p:spPr>
          <a:xfrm>
            <a:off x="6584004" y="6344056"/>
            <a:ext cx="1797996" cy="41148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100" dirty="0" err="1" smtClean="0">
                <a:solidFill>
                  <a:prstClr val="black"/>
                </a:solidFill>
                <a:ea typeface="Tahoma" pitchFamily="34" charset="0"/>
                <a:cs typeface="Tahoma" pitchFamily="34" charset="0"/>
              </a:rPr>
              <a:t>Objs</a:t>
            </a:r>
            <a:r>
              <a:rPr lang="en-US" sz="1100" dirty="0" smtClean="0">
                <a:solidFill>
                  <a:prstClr val="black"/>
                </a:solidFill>
                <a:ea typeface="Tahoma" pitchFamily="34" charset="0"/>
                <a:cs typeface="Tahoma" pitchFamily="34" charset="0"/>
              </a:rPr>
              <a:t>. HC/HIT-1.1 through 1.3</a:t>
            </a:r>
          </a:p>
        </p:txBody>
      </p:sp>
      <p:sp>
        <p:nvSpPr>
          <p:cNvPr id="23" name="Text Box 13"/>
          <p:cNvSpPr txBox="1">
            <a:spLocks noChangeArrowheads="1"/>
          </p:cNvSpPr>
          <p:nvPr/>
        </p:nvSpPr>
        <p:spPr bwMode="auto">
          <a:xfrm>
            <a:off x="3733800" y="3509705"/>
            <a:ext cx="2286000" cy="243143"/>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400" b="1" dirty="0" smtClean="0">
                <a:solidFill>
                  <a:prstClr val="black"/>
                </a:solidFill>
              </a:rPr>
              <a:t>HP2020 Target: 26.9%</a:t>
            </a:r>
            <a:endParaRPr lang="en-US" altLang="en-US" sz="1400" b="1" dirty="0">
              <a:solidFill>
                <a:prstClr val="black"/>
              </a:solidFill>
            </a:endParaRPr>
          </a:p>
        </p:txBody>
      </p:sp>
      <p:sp>
        <p:nvSpPr>
          <p:cNvPr id="4" name="Title 3"/>
          <p:cNvSpPr>
            <a:spLocks noGrp="1"/>
          </p:cNvSpPr>
          <p:nvPr>
            <p:ph type="title"/>
          </p:nvPr>
        </p:nvSpPr>
        <p:spPr>
          <a:xfrm>
            <a:off x="228600" y="76200"/>
            <a:ext cx="8686800" cy="914400"/>
          </a:xfrm>
        </p:spPr>
        <p:txBody>
          <a:bodyPr>
            <a:noAutofit/>
          </a:bodyPr>
          <a:lstStyle/>
          <a:p>
            <a:pPr lvl="0" fontAlgn="base">
              <a:spcAft>
                <a:spcPct val="0"/>
              </a:spcAft>
            </a:pPr>
            <a:r>
              <a:rPr lang="en-US" sz="2800" b="1" dirty="0">
                <a:solidFill>
                  <a:srgbClr val="003F72"/>
                </a:solidFill>
                <a:ea typeface="+mn-ea"/>
                <a:cs typeface="+mn-cs"/>
              </a:rPr>
              <a:t>Patient Reports of Health Information and Help </a:t>
            </a:r>
            <a:br>
              <a:rPr lang="en-US" sz="2800" b="1" dirty="0">
                <a:solidFill>
                  <a:srgbClr val="003F72"/>
                </a:solidFill>
                <a:ea typeface="+mn-ea"/>
                <a:cs typeface="+mn-cs"/>
              </a:rPr>
            </a:br>
            <a:r>
              <a:rPr lang="en-US" sz="2800" b="1" dirty="0">
                <a:solidFill>
                  <a:srgbClr val="003F72"/>
                </a:solidFill>
                <a:ea typeface="+mn-ea"/>
                <a:cs typeface="+mn-cs"/>
              </a:rPr>
              <a:t>Offered by Health Care </a:t>
            </a:r>
            <a:r>
              <a:rPr lang="en-US" sz="2800" b="1" dirty="0" smtClean="0">
                <a:solidFill>
                  <a:srgbClr val="003F72"/>
                </a:solidFill>
                <a:ea typeface="+mn-ea"/>
                <a:cs typeface="+mn-cs"/>
              </a:rPr>
              <a:t>Providers</a:t>
            </a:r>
            <a:endParaRPr lang="en-US" sz="2800" dirty="0"/>
          </a:p>
        </p:txBody>
      </p:sp>
      <p:sp>
        <p:nvSpPr>
          <p:cNvPr id="26" name="Slide Number Placeholder 2"/>
          <p:cNvSpPr>
            <a:spLocks noGrp="1"/>
          </p:cNvSpPr>
          <p:nvPr>
            <p:ph type="sldNum" sz="quarter" idx="12"/>
          </p:nvPr>
        </p:nvSpPr>
        <p:spPr>
          <a:xfrm>
            <a:off x="8534400" y="6477000"/>
            <a:ext cx="533400" cy="365125"/>
          </a:xfrm>
        </p:spPr>
        <p:txBody>
          <a:bodyPr/>
          <a:lstStyle/>
          <a:p>
            <a:fld id="{F8ECAD15-DF40-4D57-8D99-2197AD37FB1A}" type="slidenum">
              <a:rPr lang="en-US" smtClean="0">
                <a:solidFill>
                  <a:prstClr val="black">
                    <a:tint val="75000"/>
                  </a:prstClr>
                </a:solidFill>
              </a:rPr>
              <a:pPr/>
              <a:t>26</a:t>
            </a:fld>
            <a:endParaRPr lang="en-US" dirty="0">
              <a:solidFill>
                <a:prstClr val="black">
                  <a:tint val="75000"/>
                </a:prstClr>
              </a:solidFill>
            </a:endParaRPr>
          </a:p>
        </p:txBody>
      </p:sp>
      <p:sp>
        <p:nvSpPr>
          <p:cNvPr id="27" name="Text Box 13"/>
          <p:cNvSpPr txBox="1">
            <a:spLocks noChangeArrowheads="1"/>
          </p:cNvSpPr>
          <p:nvPr/>
        </p:nvSpPr>
        <p:spPr bwMode="auto">
          <a:xfrm>
            <a:off x="6112747" y="2195257"/>
            <a:ext cx="2421653" cy="243143"/>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400" b="1" dirty="0" smtClean="0">
                <a:solidFill>
                  <a:prstClr val="black"/>
                </a:solidFill>
              </a:rPr>
              <a:t>HP2020 Target</a:t>
            </a:r>
            <a:r>
              <a:rPr lang="en-US" altLang="en-US" sz="1400" b="1" dirty="0">
                <a:solidFill>
                  <a:prstClr val="black"/>
                </a:solidFill>
              </a:rPr>
              <a:t>: </a:t>
            </a:r>
            <a:r>
              <a:rPr lang="en-US" altLang="en-US" sz="1400" b="1" dirty="0" smtClean="0">
                <a:solidFill>
                  <a:prstClr val="black"/>
                </a:solidFill>
              </a:rPr>
              <a:t>70.5%</a:t>
            </a:r>
            <a:endParaRPr lang="en-US" altLang="en-US" sz="1400" b="1" dirty="0">
              <a:solidFill>
                <a:prstClr val="black"/>
              </a:solidFill>
            </a:endParaRPr>
          </a:p>
        </p:txBody>
      </p:sp>
      <p:sp>
        <p:nvSpPr>
          <p:cNvPr id="28" name="Text Box 9"/>
          <p:cNvSpPr txBox="1">
            <a:spLocks noChangeArrowheads="1"/>
          </p:cNvSpPr>
          <p:nvPr/>
        </p:nvSpPr>
        <p:spPr bwMode="auto">
          <a:xfrm>
            <a:off x="1447800" y="4724400"/>
            <a:ext cx="2057400" cy="52322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1400" dirty="0" smtClean="0">
                <a:solidFill>
                  <a:prstClr val="black"/>
                </a:solidFill>
                <a:ea typeface="Tahoma" panose="020B0604030504040204" pitchFamily="34" charset="0"/>
                <a:cs typeface="Tahoma" panose="020B0604030504040204" pitchFamily="34" charset="0"/>
              </a:rPr>
              <a:t>Patients report help filling out forms</a:t>
            </a:r>
            <a:endParaRPr lang="en-US" sz="1400" dirty="0">
              <a:solidFill>
                <a:prstClr val="black"/>
              </a:solidFill>
              <a:ea typeface="Tahoma" panose="020B0604030504040204" pitchFamily="34" charset="0"/>
              <a:cs typeface="Tahoma" panose="020B0604030504040204" pitchFamily="34" charset="0"/>
            </a:endParaRPr>
          </a:p>
        </p:txBody>
      </p:sp>
      <p:sp>
        <p:nvSpPr>
          <p:cNvPr id="5" name="TextBox 4"/>
          <p:cNvSpPr txBox="1"/>
          <p:nvPr/>
        </p:nvSpPr>
        <p:spPr>
          <a:xfrm>
            <a:off x="6172200" y="4724400"/>
            <a:ext cx="2362200" cy="523220"/>
          </a:xfrm>
          <a:prstGeom prst="rect">
            <a:avLst/>
          </a:prstGeom>
          <a:noFill/>
        </p:spPr>
        <p:txBody>
          <a:bodyPr wrap="square" rtlCol="0">
            <a:spAutoFit/>
          </a:bodyPr>
          <a:lstStyle/>
          <a:p>
            <a:pPr algn="ctr" fontAlgn="base">
              <a:spcBef>
                <a:spcPct val="0"/>
              </a:spcBef>
              <a:spcAft>
                <a:spcPct val="0"/>
              </a:spcAft>
              <a:buFont typeface="Wingdings" pitchFamily="2" charset="2"/>
              <a:buNone/>
            </a:pPr>
            <a:r>
              <a:rPr lang="en-US" sz="1400" dirty="0">
                <a:solidFill>
                  <a:prstClr val="black"/>
                </a:solidFill>
                <a:ea typeface="Tahoma" panose="020B0604030504040204" pitchFamily="34" charset="0"/>
                <a:cs typeface="Tahoma" panose="020B0604030504040204" pitchFamily="34" charset="0"/>
              </a:rPr>
              <a:t>Patients </a:t>
            </a:r>
            <a:r>
              <a:rPr lang="en-US" sz="1400" dirty="0" smtClean="0">
                <a:solidFill>
                  <a:prstClr val="black"/>
                </a:solidFill>
                <a:ea typeface="Tahoma" panose="020B0604030504040204" pitchFamily="34" charset="0"/>
                <a:cs typeface="Tahoma" panose="020B0604030504040204" pitchFamily="34" charset="0"/>
              </a:rPr>
              <a:t>report easy-to-understand instructions</a:t>
            </a:r>
            <a:endParaRPr lang="en-US" altLang="en-US" sz="1400" dirty="0">
              <a:solidFill>
                <a:prstClr val="black"/>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63770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This figure is a grouped horizontal bar chart for 2013 data.  The chart displays data for patients who report that the instructions or their health care provider are easy to understand.&#10;&#10;"/>
          <p:cNvGraphicFramePr>
            <a:graphicFrameLocks noGrp="1"/>
          </p:cNvGraphicFramePr>
          <p:nvPr>
            <p:ph type="chart" sz="quarter" idx="4294967295"/>
            <p:extLst/>
          </p:nvPr>
        </p:nvGraphicFramePr>
        <p:xfrm>
          <a:off x="264616" y="1371601"/>
          <a:ext cx="8462367"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228600"/>
            <a:ext cx="9144000" cy="539750"/>
          </a:xfrm>
        </p:spPr>
        <p:txBody>
          <a:bodyPr>
            <a:noAutofit/>
          </a:bodyPr>
          <a:lstStyle/>
          <a:p>
            <a:r>
              <a:rPr lang="en-US" sz="3000" b="1" dirty="0" smtClean="0">
                <a:solidFill>
                  <a:srgbClr val="003F72"/>
                </a:solidFill>
              </a:rPr>
              <a:t>Patient Reports of Easy-to-Understand Instructions from Health Care Provider, </a:t>
            </a:r>
            <a:r>
              <a:rPr lang="en-US" sz="3000" b="1" dirty="0" smtClean="0">
                <a:solidFill>
                  <a:srgbClr val="003F72"/>
                </a:solidFill>
                <a:ea typeface="Tahoma" pitchFamily="34" charset="0"/>
                <a:cs typeface="Tahoma" pitchFamily="34" charset="0"/>
              </a:rPr>
              <a:t>2013</a:t>
            </a:r>
            <a:endParaRPr lang="en-US" sz="3000" b="1" dirty="0">
              <a:solidFill>
                <a:srgbClr val="003F72"/>
              </a:solidFill>
              <a:ea typeface="Tahoma" pitchFamily="34" charset="0"/>
              <a:cs typeface="Tahoma" pitchFamily="34" charset="0"/>
            </a:endParaRPr>
          </a:p>
        </p:txBody>
      </p:sp>
      <p:sp>
        <p:nvSpPr>
          <p:cNvPr id="15" name="Text Placeholder 35"/>
          <p:cNvSpPr>
            <a:spLocks noGrp="1"/>
          </p:cNvSpPr>
          <p:nvPr>
            <p:ph type="body" sz="quarter" idx="4294967295"/>
          </p:nvPr>
        </p:nvSpPr>
        <p:spPr>
          <a:xfrm>
            <a:off x="5660383" y="1371600"/>
            <a:ext cx="3276600" cy="381000"/>
          </a:xfrm>
          <a:prstGeom prst="rect">
            <a:avLst/>
          </a:prstGeom>
        </p:spPr>
        <p:txBody>
          <a:bodyPr>
            <a:noAutofit/>
          </a:bodyPr>
          <a:lstStyle/>
          <a:p>
            <a:pPr marL="0" indent="0" algn="l">
              <a:buNone/>
            </a:pPr>
            <a:r>
              <a:rPr lang="en-US" sz="1500" b="1" dirty="0" smtClean="0">
                <a:latin typeface="Tahoma" pitchFamily="34" charset="0"/>
                <a:ea typeface="Tahoma" pitchFamily="34" charset="0"/>
                <a:cs typeface="Tahoma" pitchFamily="34" charset="0"/>
              </a:rPr>
              <a:t>HP2020 Target: 70.5%</a:t>
            </a:r>
            <a:endParaRPr lang="en-US" sz="15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248525" y="6529088"/>
            <a:ext cx="1447799" cy="27432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ea typeface="Tahoma" pitchFamily="34" charset="0"/>
                <a:cs typeface="Tahoma" pitchFamily="34" charset="0"/>
              </a:rPr>
              <a:t>Obj. HC/HIT-1.1</a:t>
            </a:r>
            <a:endParaRPr lang="en-US" sz="1400" dirty="0" smtClean="0">
              <a:solidFill>
                <a:prstClr val="black"/>
              </a:solidFill>
              <a:latin typeface="Arial" pitchFamily="34" charset="0"/>
              <a:cs typeface="Arial" pitchFamily="34" charset="0"/>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solidFill>
                <a:latin typeface="Tahoma" pitchFamily="34" charset="0"/>
                <a:ea typeface="Tahoma" pitchFamily="34" charset="0"/>
                <a:cs typeface="Tahoma" pitchFamily="34" charset="0"/>
              </a:rPr>
              <a:pPr/>
              <a:t>27</a:t>
            </a:fld>
            <a:endParaRPr lang="en-US" dirty="0">
              <a:solidFill>
                <a:prstClr val="black"/>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0" y="5630830"/>
            <a:ext cx="9067800" cy="922370"/>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ea typeface="Tahoma" panose="020B0604030504040204" pitchFamily="34" charset="0"/>
                <a:cs typeface="Tahoma" panose="020B0604030504040204" pitchFamily="34" charset="0"/>
              </a:rPr>
              <a:t>NOTES:     = 95% confidence interval. </a:t>
            </a:r>
            <a:r>
              <a:rPr lang="en-US" sz="1100" dirty="0" smtClean="0">
                <a:solidFill>
                  <a:prstClr val="black">
                    <a:lumMod val="95000"/>
                    <a:lumOff val="5000"/>
                  </a:prstClr>
                </a:solidFill>
                <a:ea typeface="Tahoma" panose="020B0604030504040204" pitchFamily="34" charset="0"/>
                <a:cs typeface="Tahoma" panose="020B0604030504040204" pitchFamily="34" charset="0"/>
              </a:rPr>
              <a:t>Except </a:t>
            </a:r>
            <a:r>
              <a:rPr lang="en-US" sz="1100" dirty="0">
                <a:solidFill>
                  <a:prstClr val="black">
                    <a:lumMod val="95000"/>
                    <a:lumOff val="5000"/>
                  </a:prstClr>
                </a:solidFill>
                <a:ea typeface="Tahoma" panose="020B0604030504040204" pitchFamily="34" charset="0"/>
                <a:cs typeface="Tahoma" panose="020B0604030504040204" pitchFamily="34" charset="0"/>
              </a:rPr>
              <a:t>for education, data</a:t>
            </a:r>
            <a:r>
              <a:rPr lang="en-US" sz="1100" dirty="0">
                <a:solidFill>
                  <a:prstClr val="black"/>
                </a:solidFill>
                <a:ea typeface="Tahoma" panose="020B0604030504040204" pitchFamily="34" charset="0"/>
                <a:cs typeface="Tahoma" panose="020B0604030504040204" pitchFamily="34" charset="0"/>
              </a:rPr>
              <a:t> are for patients aged 18 years and over who </a:t>
            </a:r>
            <a:r>
              <a:rPr lang="en-US" sz="1100" dirty="0" smtClean="0">
                <a:solidFill>
                  <a:prstClr val="black"/>
                </a:solidFill>
                <a:ea typeface="Tahoma" panose="020B0604030504040204" pitchFamily="34" charset="0"/>
                <a:cs typeface="Tahoma" panose="020B0604030504040204" pitchFamily="34" charset="0"/>
              </a:rPr>
              <a:t>reported </a:t>
            </a:r>
            <a:r>
              <a:rPr lang="en-US" sz="1100" dirty="0">
                <a:solidFill>
                  <a:prstClr val="black"/>
                </a:solidFill>
                <a:ea typeface="Tahoma" panose="020B0604030504040204" pitchFamily="34" charset="0"/>
                <a:cs typeface="Tahoma" panose="020B0604030504040204" pitchFamily="34" charset="0"/>
              </a:rPr>
              <a:t>that in the last 12 months, doctors or other health providers always </a:t>
            </a:r>
            <a:r>
              <a:rPr lang="en-US" sz="1100" dirty="0" smtClean="0">
                <a:solidFill>
                  <a:prstClr val="black"/>
                </a:solidFill>
                <a:ea typeface="Tahoma" panose="020B0604030504040204" pitchFamily="34" charset="0"/>
                <a:cs typeface="Tahoma" panose="020B0604030504040204" pitchFamily="34" charset="0"/>
              </a:rPr>
              <a:t>gave </a:t>
            </a:r>
            <a:r>
              <a:rPr lang="en-US" sz="1100" dirty="0">
                <a:solidFill>
                  <a:prstClr val="black"/>
                </a:solidFill>
                <a:ea typeface="Tahoma" panose="020B0604030504040204" pitchFamily="34" charset="0"/>
                <a:cs typeface="Tahoma" panose="020B0604030504040204" pitchFamily="34" charset="0"/>
              </a:rPr>
              <a:t>them easy-to-understand instructions about what to do about a specific illness or health condition. American Indian includes Alaska Native. Respondents were asked to select one or more races. Persons of Hispanic origin may be of any race. Black and White exclude persons of Hispanic origin. Data for the single race categories shown are for persons who reported only one racial group</a:t>
            </a:r>
            <a:r>
              <a:rPr lang="en-US" sz="1100" dirty="0" smtClean="0">
                <a:solidFill>
                  <a:prstClr val="black"/>
                </a:solidFill>
                <a:ea typeface="Tahoma" panose="020B0604030504040204" pitchFamily="34" charset="0"/>
                <a:cs typeface="Tahoma" panose="020B0604030504040204" pitchFamily="34" charset="0"/>
              </a:rPr>
              <a:t>. </a:t>
            </a:r>
            <a:r>
              <a:rPr lang="en-US" sz="1100" dirty="0">
                <a:solidFill>
                  <a:prstClr val="black"/>
                </a:solidFill>
                <a:ea typeface="Tahoma" panose="020B0604030504040204" pitchFamily="34" charset="0"/>
                <a:cs typeface="Tahoma" panose="020B0604030504040204" pitchFamily="34" charset="0"/>
              </a:rPr>
              <a:t>Educational attainment is for adults 25 years and over. </a:t>
            </a:r>
          </a:p>
        </p:txBody>
      </p:sp>
      <p:sp>
        <p:nvSpPr>
          <p:cNvPr id="17" name="Text Placeholder 2"/>
          <p:cNvSpPr txBox="1">
            <a:spLocks/>
          </p:cNvSpPr>
          <p:nvPr/>
        </p:nvSpPr>
        <p:spPr>
          <a:xfrm>
            <a:off x="0" y="6520542"/>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ea typeface="Tahoma" panose="020B0604030504040204" pitchFamily="34" charset="0"/>
                <a:cs typeface="Tahoma" panose="020B0604030504040204" pitchFamily="34" charset="0"/>
              </a:rPr>
              <a:t>SOURCE: </a:t>
            </a:r>
            <a:r>
              <a:rPr lang="en-US" sz="1100" dirty="0">
                <a:solidFill>
                  <a:prstClr val="black"/>
                </a:solidFill>
                <a:ea typeface="Tahoma" panose="020B0604030504040204" pitchFamily="34" charset="0"/>
                <a:cs typeface="Tahoma" panose="020B0604030504040204" pitchFamily="34" charset="0"/>
              </a:rPr>
              <a:t>Medical Expenditure Panel Survey (MEPS), AHRQ.</a:t>
            </a:r>
            <a:endParaRPr lang="en-US" sz="1100" dirty="0">
              <a:solidFill>
                <a:srgbClr val="000000"/>
              </a:solidFill>
              <a:ea typeface="Tahoma" panose="020B0604030504040204" pitchFamily="34" charset="0"/>
              <a:cs typeface="Tahoma" panose="020B0604030504040204" pitchFamily="34" charset="0"/>
            </a:endParaRPr>
          </a:p>
        </p:txBody>
      </p:sp>
      <p:sp>
        <p:nvSpPr>
          <p:cNvPr id="13" name="Text Box 10"/>
          <p:cNvSpPr txBox="1">
            <a:spLocks noChangeArrowheads="1"/>
          </p:cNvSpPr>
          <p:nvPr/>
        </p:nvSpPr>
        <p:spPr bwMode="auto">
          <a:xfrm>
            <a:off x="-76200" y="4352836"/>
            <a:ext cx="999465" cy="600164"/>
          </a:xfrm>
          <a:prstGeom prst="rect">
            <a:avLst/>
          </a:prstGeom>
          <a:noFill/>
          <a:ln w="9525">
            <a:noFill/>
            <a:miter lim="800000"/>
            <a:headEnd/>
            <a:tailEnd/>
          </a:ln>
        </p:spPr>
        <p:txBody>
          <a:bodyPr wrap="square">
            <a:spAutoFit/>
          </a:bodyPr>
          <a:lstStyle/>
          <a:p>
            <a:pPr algn="r" eaLnBrk="0" hangingPunct="0"/>
            <a:r>
              <a:rPr lang="en-US" sz="1100" dirty="0" smtClean="0">
                <a:solidFill>
                  <a:srgbClr val="000000"/>
                </a:solidFill>
                <a:ea typeface="Tahoma" pitchFamily="34" charset="0"/>
                <a:cs typeface="Tahoma" pitchFamily="34" charset="0"/>
              </a:rPr>
              <a:t>Educational Attainment (Ages 25+)</a:t>
            </a:r>
            <a:endParaRPr lang="en-US" sz="1100" dirty="0">
              <a:solidFill>
                <a:srgbClr val="000000"/>
              </a:solidFill>
              <a:ea typeface="Tahoma" pitchFamily="34" charset="0"/>
              <a:cs typeface="Tahoma" pitchFamily="34" charset="0"/>
            </a:endParaRPr>
          </a:p>
        </p:txBody>
      </p:sp>
      <p:sp>
        <p:nvSpPr>
          <p:cNvPr id="19" name="Left Bracket 18" descr="This bracket group educational attainment for people 25+ years old."/>
          <p:cNvSpPr/>
          <p:nvPr/>
        </p:nvSpPr>
        <p:spPr>
          <a:xfrm>
            <a:off x="923265" y="3971264"/>
            <a:ext cx="67335" cy="981736"/>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3" name="TextBox 22"/>
          <p:cNvSpPr txBox="1"/>
          <p:nvPr/>
        </p:nvSpPr>
        <p:spPr>
          <a:xfrm>
            <a:off x="493531" y="5691531"/>
            <a:ext cx="353943" cy="204895"/>
          </a:xfrm>
          <a:prstGeom prst="rect">
            <a:avLst/>
          </a:prstGeom>
          <a:noFill/>
        </p:spPr>
        <p:txBody>
          <a:bodyPr vert="vert" wrap="square" rtlCol="0">
            <a:spAutoFit/>
          </a:bodyPr>
          <a:lstStyle/>
          <a:p>
            <a:r>
              <a:rPr lang="en-US" sz="1100" dirty="0">
                <a:solidFill>
                  <a:prstClr val="black"/>
                </a:solidFill>
                <a:ea typeface="Tahoma" panose="020B0604030504040204" pitchFamily="34" charset="0"/>
                <a:cs typeface="Tahoma" panose="020B0604030504040204" pitchFamily="34" charset="0"/>
              </a:rPr>
              <a:t>I</a:t>
            </a:r>
            <a:endParaRPr lang="en-US" sz="1100" dirty="0">
              <a:solidFill>
                <a:prstClr val="black"/>
              </a:solidFill>
              <a:latin typeface="Calibri"/>
            </a:endParaRPr>
          </a:p>
        </p:txBody>
      </p:sp>
      <p:sp>
        <p:nvSpPr>
          <p:cNvPr id="22" name="TextBox 21"/>
          <p:cNvSpPr txBox="1"/>
          <p:nvPr/>
        </p:nvSpPr>
        <p:spPr>
          <a:xfrm>
            <a:off x="7307979" y="1884983"/>
            <a:ext cx="1905000" cy="307777"/>
          </a:xfrm>
          <a:prstGeom prst="rect">
            <a:avLst/>
          </a:prstGeom>
          <a:noFill/>
          <a:ln>
            <a:noFill/>
          </a:ln>
        </p:spPr>
        <p:txBody>
          <a:bodyPr wrap="square" rtlCol="0">
            <a:spAutoFit/>
          </a:bodyPr>
          <a:lstStyle/>
          <a:p>
            <a:pPr algn="ctr"/>
            <a:r>
              <a:rPr lang="en-US" sz="1400" b="1" dirty="0" smtClean="0">
                <a:solidFill>
                  <a:srgbClr val="FF0000"/>
                </a:solidFill>
                <a:ea typeface="Tahoma" pitchFamily="34" charset="0"/>
                <a:cs typeface="Tahoma" pitchFamily="34" charset="0"/>
              </a:rPr>
              <a:t>Increase desired</a:t>
            </a:r>
            <a:endParaRPr lang="en-US" sz="1400" b="1" dirty="0">
              <a:solidFill>
                <a:srgbClr val="FF0000"/>
              </a:solidFill>
              <a:latin typeface="Calibri"/>
            </a:endParaRPr>
          </a:p>
        </p:txBody>
      </p:sp>
      <p:cxnSp>
        <p:nvCxnSpPr>
          <p:cNvPr id="24" name="Straight Arrow Connector 23" descr="Arrow showing desired increase for objective"/>
          <p:cNvCxnSpPr/>
          <p:nvPr/>
        </p:nvCxnSpPr>
        <p:spPr>
          <a:xfrm>
            <a:off x="7807361" y="2362200"/>
            <a:ext cx="762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407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descr="Patient reports of Health care provider's communication skills."/>
          <p:cNvGraphicFramePr>
            <a:graphicFrameLocks noChangeAspect="1"/>
          </p:cNvGraphicFramePr>
          <p:nvPr>
            <p:extLst/>
          </p:nvPr>
        </p:nvGraphicFramePr>
        <p:xfrm>
          <a:off x="-277091" y="685800"/>
          <a:ext cx="9118600" cy="4599545"/>
        </p:xfrm>
        <a:graphic>
          <a:graphicData uri="http://schemas.openxmlformats.org/drawingml/2006/chart">
            <c:chart xmlns:c="http://schemas.openxmlformats.org/drawingml/2006/chart" xmlns:r="http://schemas.openxmlformats.org/officeDocument/2006/relationships" r:id="rId3"/>
          </a:graphicData>
        </a:graphic>
      </p:graphicFrame>
      <p:sp>
        <p:nvSpPr>
          <p:cNvPr id="16388" name="Rectangle 4"/>
          <p:cNvSpPr>
            <a:spLocks noChangeArrowheads="1"/>
          </p:cNvSpPr>
          <p:nvPr/>
        </p:nvSpPr>
        <p:spPr bwMode="auto">
          <a:xfrm>
            <a:off x="-13252" y="5838372"/>
            <a:ext cx="8852452" cy="914400"/>
          </a:xfrm>
          <a:prstGeom prst="rect">
            <a:avLst/>
          </a:prstGeom>
          <a:noFill/>
          <a:ln w="9525">
            <a:noFill/>
            <a:miter lim="800000"/>
            <a:headEnd/>
            <a:tailEnd/>
          </a:ln>
          <a:effectLst/>
        </p:spPr>
        <p:txBody>
          <a:bodyPr wrap="none" anchor="ctr"/>
          <a:lstStyle/>
          <a:p>
            <a:pPr fontAlgn="base">
              <a:spcBef>
                <a:spcPct val="0"/>
              </a:spcBef>
              <a:spcAft>
                <a:spcPct val="0"/>
              </a:spcAft>
            </a:pPr>
            <a:r>
              <a:rPr lang="en-US" altLang="en-US" sz="1100" dirty="0" smtClean="0">
                <a:solidFill>
                  <a:prstClr val="black"/>
                </a:solidFill>
                <a:ea typeface="Tahoma" panose="020B0604030504040204" pitchFamily="34" charset="0"/>
                <a:cs typeface="Tahoma" panose="020B0604030504040204" pitchFamily="34" charset="0"/>
              </a:rPr>
              <a:t>NOTES:  I = 95% confidence interval. </a:t>
            </a:r>
            <a:r>
              <a:rPr lang="en-US" sz="1100" dirty="0" smtClean="0">
                <a:solidFill>
                  <a:prstClr val="black"/>
                </a:solidFill>
                <a:ea typeface="Tahoma" panose="020B0604030504040204" pitchFamily="34" charset="0"/>
                <a:cs typeface="Tahoma" panose="020B0604030504040204" pitchFamily="34" charset="0"/>
              </a:rPr>
              <a:t>Data are for patients aged 18 years and over who reported that their doctors always spent enough time </a:t>
            </a:r>
          </a:p>
          <a:p>
            <a:pPr fontAlgn="base">
              <a:spcBef>
                <a:spcPct val="0"/>
              </a:spcBef>
              <a:spcAft>
                <a:spcPct val="0"/>
              </a:spcAft>
            </a:pPr>
            <a:r>
              <a:rPr lang="en-US" sz="1100" dirty="0" smtClean="0">
                <a:solidFill>
                  <a:prstClr val="black"/>
                </a:solidFill>
                <a:ea typeface="Tahoma" panose="020B0604030504040204" pitchFamily="34" charset="0"/>
                <a:cs typeface="Tahoma" panose="020B0604030504040204" pitchFamily="34" charset="0"/>
              </a:rPr>
              <a:t>with </a:t>
            </a:r>
            <a:r>
              <a:rPr lang="en-US" sz="1100" dirty="0">
                <a:solidFill>
                  <a:prstClr val="black"/>
                </a:solidFill>
                <a:ea typeface="Tahoma" panose="020B0604030504040204" pitchFamily="34" charset="0"/>
                <a:cs typeface="Tahoma" panose="020B0604030504040204" pitchFamily="34" charset="0"/>
              </a:rPr>
              <a:t>them; always </a:t>
            </a:r>
            <a:r>
              <a:rPr lang="en-US" sz="1100" dirty="0" smtClean="0">
                <a:solidFill>
                  <a:prstClr val="black"/>
                </a:solidFill>
                <a:ea typeface="Tahoma" panose="020B0604030504040204" pitchFamily="34" charset="0"/>
                <a:cs typeface="Tahoma" panose="020B0604030504040204" pitchFamily="34" charset="0"/>
              </a:rPr>
              <a:t>listened </a:t>
            </a:r>
            <a:r>
              <a:rPr lang="en-US" sz="1100" dirty="0">
                <a:solidFill>
                  <a:prstClr val="black"/>
                </a:solidFill>
                <a:ea typeface="Tahoma" panose="020B0604030504040204" pitchFamily="34" charset="0"/>
                <a:cs typeface="Tahoma" panose="020B0604030504040204" pitchFamily="34" charset="0"/>
              </a:rPr>
              <a:t>carefully to them; </a:t>
            </a:r>
            <a:r>
              <a:rPr lang="en-US" sz="1100" dirty="0" smtClean="0">
                <a:solidFill>
                  <a:prstClr val="black"/>
                </a:solidFill>
                <a:ea typeface="Tahoma" panose="020B0604030504040204" pitchFamily="34" charset="0"/>
                <a:cs typeface="Tahoma" panose="020B0604030504040204" pitchFamily="34" charset="0"/>
              </a:rPr>
              <a:t>always showed </a:t>
            </a:r>
            <a:r>
              <a:rPr lang="en-US" sz="1100" dirty="0">
                <a:solidFill>
                  <a:prstClr val="black"/>
                </a:solidFill>
                <a:ea typeface="Tahoma" panose="020B0604030504040204" pitchFamily="34" charset="0"/>
                <a:cs typeface="Tahoma" panose="020B0604030504040204" pitchFamily="34" charset="0"/>
              </a:rPr>
              <a:t>respect for what they had to say; always </a:t>
            </a:r>
            <a:r>
              <a:rPr lang="en-US" sz="1100" dirty="0" smtClean="0">
                <a:solidFill>
                  <a:prstClr val="black"/>
                </a:solidFill>
                <a:ea typeface="Tahoma" panose="020B0604030504040204" pitchFamily="34" charset="0"/>
                <a:cs typeface="Tahoma" panose="020B0604030504040204" pitchFamily="34" charset="0"/>
              </a:rPr>
              <a:t>explained things </a:t>
            </a:r>
            <a:r>
              <a:rPr lang="en-US" sz="1100" dirty="0">
                <a:solidFill>
                  <a:prstClr val="black"/>
                </a:solidFill>
                <a:ea typeface="Tahoma" panose="020B0604030504040204" pitchFamily="34" charset="0"/>
                <a:cs typeface="Tahoma" panose="020B0604030504040204" pitchFamily="34" charset="0"/>
              </a:rPr>
              <a:t>to them </a:t>
            </a:r>
            <a:r>
              <a:rPr lang="en-US" sz="1100" dirty="0" smtClean="0">
                <a:solidFill>
                  <a:prstClr val="black"/>
                </a:solidFill>
                <a:ea typeface="Tahoma" panose="020B0604030504040204" pitchFamily="34" charset="0"/>
                <a:cs typeface="Tahoma" panose="020B0604030504040204" pitchFamily="34" charset="0"/>
              </a:rPr>
              <a:t>in </a:t>
            </a:r>
            <a:r>
              <a:rPr lang="en-US" sz="1100" dirty="0">
                <a:solidFill>
                  <a:prstClr val="black"/>
                </a:solidFill>
                <a:ea typeface="Tahoma" panose="020B0604030504040204" pitchFamily="34" charset="0"/>
                <a:cs typeface="Tahoma" panose="020B0604030504040204" pitchFamily="34" charset="0"/>
              </a:rPr>
              <a:t>a way that </a:t>
            </a:r>
            <a:endParaRPr lang="en-US" sz="1100" dirty="0" smtClean="0">
              <a:solidFill>
                <a:prstClr val="black"/>
              </a:solidFill>
              <a:ea typeface="Tahoma" panose="020B0604030504040204" pitchFamily="34" charset="0"/>
              <a:cs typeface="Tahoma" panose="020B0604030504040204" pitchFamily="34" charset="0"/>
            </a:endParaRPr>
          </a:p>
          <a:p>
            <a:pPr fontAlgn="base">
              <a:spcBef>
                <a:spcPct val="0"/>
              </a:spcBef>
              <a:spcAft>
                <a:spcPts val="600"/>
              </a:spcAft>
            </a:pPr>
            <a:r>
              <a:rPr lang="en-US" sz="1100" dirty="0" smtClean="0">
                <a:solidFill>
                  <a:prstClr val="black"/>
                </a:solidFill>
                <a:ea typeface="Tahoma" panose="020B0604030504040204" pitchFamily="34" charset="0"/>
                <a:cs typeface="Tahoma" panose="020B0604030504040204" pitchFamily="34" charset="0"/>
              </a:rPr>
              <a:t>was easy to understand </a:t>
            </a:r>
            <a:r>
              <a:rPr lang="en-US" sz="1100" dirty="0">
                <a:solidFill>
                  <a:prstClr val="black"/>
                </a:solidFill>
                <a:ea typeface="Tahoma" panose="020B0604030504040204" pitchFamily="34" charset="0"/>
                <a:cs typeface="Tahoma" panose="020B0604030504040204" pitchFamily="34" charset="0"/>
              </a:rPr>
              <a:t>in </a:t>
            </a:r>
            <a:r>
              <a:rPr lang="en-US" sz="1100" dirty="0" smtClean="0">
                <a:solidFill>
                  <a:prstClr val="black"/>
                </a:solidFill>
                <a:ea typeface="Tahoma" panose="020B0604030504040204" pitchFamily="34" charset="0"/>
                <a:cs typeface="Tahoma" panose="020B0604030504040204" pitchFamily="34" charset="0"/>
              </a:rPr>
              <a:t>the </a:t>
            </a:r>
            <a:r>
              <a:rPr lang="en-US" sz="1100" dirty="0">
                <a:solidFill>
                  <a:prstClr val="black"/>
                </a:solidFill>
                <a:ea typeface="Tahoma" panose="020B0604030504040204" pitchFamily="34" charset="0"/>
                <a:cs typeface="Tahoma" panose="020B0604030504040204" pitchFamily="34" charset="0"/>
              </a:rPr>
              <a:t>last 12 months</a:t>
            </a:r>
            <a:r>
              <a:rPr lang="en-US" sz="1100" dirty="0" smtClean="0">
                <a:solidFill>
                  <a:prstClr val="black"/>
                </a:solidFill>
                <a:ea typeface="Tahoma" panose="020B0604030504040204" pitchFamily="34" charset="0"/>
                <a:cs typeface="Tahoma" panose="020B0604030504040204" pitchFamily="34" charset="0"/>
              </a:rPr>
              <a:t>. </a:t>
            </a:r>
          </a:p>
          <a:p>
            <a:pPr fontAlgn="base">
              <a:spcBef>
                <a:spcPct val="0"/>
              </a:spcBef>
              <a:spcAft>
                <a:spcPct val="0"/>
              </a:spcAft>
            </a:pPr>
            <a:r>
              <a:rPr lang="en-US" altLang="en-US" sz="1100" dirty="0" smtClean="0">
                <a:solidFill>
                  <a:prstClr val="black"/>
                </a:solidFill>
                <a:ea typeface="Tahoma" panose="020B0604030504040204" pitchFamily="34" charset="0"/>
                <a:cs typeface="Tahoma" panose="020B0604030504040204" pitchFamily="34" charset="0"/>
              </a:rPr>
              <a:t>SOURCE: </a:t>
            </a:r>
            <a:r>
              <a:rPr lang="en-US" sz="1100" dirty="0" smtClean="0">
                <a:solidFill>
                  <a:prstClr val="black"/>
                </a:solidFill>
                <a:ea typeface="Tahoma" panose="020B0604030504040204" pitchFamily="34" charset="0"/>
                <a:cs typeface="Tahoma" panose="020B0604030504040204" pitchFamily="34" charset="0"/>
              </a:rPr>
              <a:t>Medical Expenditure Panel Survey (MEPS), AHRQ.</a:t>
            </a:r>
            <a:endParaRPr lang="en-US" altLang="en-US" sz="1100" dirty="0" smtClean="0">
              <a:solidFill>
                <a:prstClr val="black"/>
              </a:solidFill>
              <a:ea typeface="Tahoma" panose="020B0604030504040204" pitchFamily="34" charset="0"/>
              <a:cs typeface="Tahoma" panose="020B0604030504040204" pitchFamily="34" charset="0"/>
            </a:endParaRPr>
          </a:p>
        </p:txBody>
      </p:sp>
      <p:sp>
        <p:nvSpPr>
          <p:cNvPr id="16389" name="Text Box 5"/>
          <p:cNvSpPr txBox="1">
            <a:spLocks noChangeArrowheads="1"/>
          </p:cNvSpPr>
          <p:nvPr/>
        </p:nvSpPr>
        <p:spPr bwMode="auto">
          <a:xfrm>
            <a:off x="389256" y="839052"/>
            <a:ext cx="1050288"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altLang="en-US" sz="1600" b="1" dirty="0">
                <a:solidFill>
                  <a:prstClr val="black"/>
                </a:solidFill>
                <a:ea typeface="Tahoma" pitchFamily="34" charset="0"/>
                <a:cs typeface="Tahoma" pitchFamily="34" charset="0"/>
              </a:rPr>
              <a:t>Percent</a:t>
            </a:r>
            <a:r>
              <a:rPr lang="en-US" altLang="en-US" dirty="0">
                <a:solidFill>
                  <a:prstClr val="black"/>
                </a:solidFill>
                <a:ea typeface="Tahoma" pitchFamily="34" charset="0"/>
                <a:cs typeface="Tahoma" pitchFamily="34" charset="0"/>
              </a:rPr>
              <a:t> </a:t>
            </a:r>
          </a:p>
        </p:txBody>
      </p:sp>
      <p:sp>
        <p:nvSpPr>
          <p:cNvPr id="16391" name="Text Box 7"/>
          <p:cNvSpPr txBox="1">
            <a:spLocks noChangeArrowheads="1"/>
          </p:cNvSpPr>
          <p:nvPr/>
        </p:nvSpPr>
        <p:spPr bwMode="auto">
          <a:xfrm>
            <a:off x="3185231" y="4953000"/>
            <a:ext cx="1462969" cy="307777"/>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sz="1400" dirty="0" smtClean="0">
                <a:solidFill>
                  <a:prstClr val="black"/>
                </a:solidFill>
                <a:ea typeface="Tahoma" panose="020B0604030504040204" pitchFamily="34" charset="0"/>
                <a:cs typeface="Tahoma" panose="020B0604030504040204" pitchFamily="34" charset="0"/>
              </a:rPr>
              <a:t>Always Listen</a:t>
            </a:r>
            <a:endParaRPr lang="en-US" altLang="en-US" sz="1400" dirty="0">
              <a:solidFill>
                <a:prstClr val="black"/>
              </a:solidFill>
              <a:ea typeface="Tahoma" panose="020B0604030504040204" pitchFamily="34" charset="0"/>
              <a:cs typeface="Tahoma" panose="020B0604030504040204" pitchFamily="34" charset="0"/>
            </a:endParaRPr>
          </a:p>
        </p:txBody>
      </p:sp>
      <p:sp>
        <p:nvSpPr>
          <p:cNvPr id="16392" name="Text Box 8"/>
          <p:cNvSpPr txBox="1">
            <a:spLocks noChangeArrowheads="1"/>
          </p:cNvSpPr>
          <p:nvPr/>
        </p:nvSpPr>
        <p:spPr bwMode="auto">
          <a:xfrm>
            <a:off x="5105400" y="4953000"/>
            <a:ext cx="1295400" cy="523220"/>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sz="1400" dirty="0" smtClean="0">
                <a:solidFill>
                  <a:prstClr val="black"/>
                </a:solidFill>
                <a:ea typeface="Tahoma" panose="020B0604030504040204" pitchFamily="34" charset="0"/>
                <a:cs typeface="Tahoma" panose="020B0604030504040204" pitchFamily="34" charset="0"/>
              </a:rPr>
              <a:t>Always </a:t>
            </a:r>
            <a:r>
              <a:rPr lang="en-US" sz="1400" dirty="0">
                <a:solidFill>
                  <a:prstClr val="black"/>
                </a:solidFill>
                <a:ea typeface="Tahoma" panose="020B0604030504040204" pitchFamily="34" charset="0"/>
                <a:cs typeface="Tahoma" panose="020B0604030504040204" pitchFamily="34" charset="0"/>
              </a:rPr>
              <a:t>Show Respect</a:t>
            </a:r>
            <a:endParaRPr lang="en-US" altLang="en-US" sz="1400" dirty="0">
              <a:solidFill>
                <a:prstClr val="black"/>
              </a:solidFill>
              <a:ea typeface="Tahoma" panose="020B0604030504040204" pitchFamily="34" charset="0"/>
              <a:cs typeface="Tahoma" panose="020B0604030504040204" pitchFamily="34" charset="0"/>
            </a:endParaRPr>
          </a:p>
        </p:txBody>
      </p:sp>
      <p:sp>
        <p:nvSpPr>
          <p:cNvPr id="16395" name="Text Box 11"/>
          <p:cNvSpPr txBox="1">
            <a:spLocks noChangeArrowheads="1"/>
          </p:cNvSpPr>
          <p:nvPr/>
        </p:nvSpPr>
        <p:spPr bwMode="auto">
          <a:xfrm>
            <a:off x="6858000" y="4953000"/>
            <a:ext cx="1479638" cy="30777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sz="1400" dirty="0" smtClean="0">
                <a:solidFill>
                  <a:prstClr val="black"/>
                </a:solidFill>
                <a:ea typeface="Tahoma" panose="020B0604030504040204" pitchFamily="34" charset="0"/>
                <a:cs typeface="Tahoma" panose="020B0604030504040204" pitchFamily="34" charset="0"/>
              </a:rPr>
              <a:t>Always Explain</a:t>
            </a:r>
            <a:endParaRPr lang="en-US" altLang="en-US" sz="1400" dirty="0">
              <a:solidFill>
                <a:prstClr val="black"/>
              </a:solidFill>
              <a:ea typeface="Tahoma" panose="020B0604030504040204" pitchFamily="34" charset="0"/>
              <a:cs typeface="Tahoma" panose="020B0604030504040204" pitchFamily="34" charset="0"/>
            </a:endParaRPr>
          </a:p>
        </p:txBody>
      </p:sp>
      <p:sp>
        <p:nvSpPr>
          <p:cNvPr id="16397" name="Text Box 13"/>
          <p:cNvSpPr txBox="1">
            <a:spLocks noChangeArrowheads="1"/>
          </p:cNvSpPr>
          <p:nvPr/>
        </p:nvSpPr>
        <p:spPr bwMode="auto">
          <a:xfrm>
            <a:off x="914400" y="2590800"/>
            <a:ext cx="2166939" cy="221599"/>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200" b="1" dirty="0" smtClean="0">
                <a:solidFill>
                  <a:prstClr val="black"/>
                </a:solidFill>
              </a:rPr>
              <a:t>HP2020 Target: 54.0%</a:t>
            </a:r>
            <a:endParaRPr lang="en-US" altLang="en-US" sz="1200" b="1" dirty="0">
              <a:solidFill>
                <a:prstClr val="black"/>
              </a:solidFill>
            </a:endParaRPr>
          </a:p>
        </p:txBody>
      </p:sp>
      <p:sp>
        <p:nvSpPr>
          <p:cNvPr id="16399" name="Rectangle 17"/>
          <p:cNvSpPr>
            <a:spLocks noChangeArrowheads="1"/>
          </p:cNvSpPr>
          <p:nvPr/>
        </p:nvSpPr>
        <p:spPr bwMode="auto">
          <a:xfrm>
            <a:off x="3672104" y="1411440"/>
            <a:ext cx="817070" cy="209288"/>
          </a:xfrm>
          <a:prstGeom prst="rect">
            <a:avLst/>
          </a:prstGeom>
          <a:noFill/>
          <a:ln w="9525">
            <a:noFill/>
            <a:miter lim="800000"/>
            <a:headEnd/>
            <a:tailEnd/>
          </a:ln>
        </p:spPr>
        <p:txBody>
          <a:bodyPr wrap="square" lIns="0" tIns="0" rIns="0" bIns="0">
            <a:spAutoFit/>
          </a:bodyPr>
          <a:lstStyle/>
          <a:p>
            <a:pPr fontAlgn="base">
              <a:lnSpc>
                <a:spcPct val="85000"/>
              </a:lnSpc>
              <a:spcBef>
                <a:spcPct val="0"/>
              </a:spcBef>
              <a:spcAft>
                <a:spcPct val="0"/>
              </a:spcAft>
            </a:pPr>
            <a:r>
              <a:rPr lang="en-US" altLang="en-US" sz="1600" dirty="0" smtClean="0">
                <a:solidFill>
                  <a:prstClr val="black"/>
                </a:solidFill>
              </a:rPr>
              <a:t>2007</a:t>
            </a:r>
            <a:endParaRPr lang="en-US" altLang="en-US" sz="1600" dirty="0">
              <a:solidFill>
                <a:prstClr val="black"/>
              </a:solidFill>
            </a:endParaRPr>
          </a:p>
        </p:txBody>
      </p:sp>
      <p:sp>
        <p:nvSpPr>
          <p:cNvPr id="16400" name="Rectangle 18" descr="Blue legend box displaying 2007 data in the bar chart."/>
          <p:cNvSpPr>
            <a:spLocks noChangeArrowheads="1"/>
          </p:cNvSpPr>
          <p:nvPr/>
        </p:nvSpPr>
        <p:spPr bwMode="auto">
          <a:xfrm>
            <a:off x="3352800" y="1407409"/>
            <a:ext cx="195262" cy="185738"/>
          </a:xfrm>
          <a:prstGeom prst="rect">
            <a:avLst/>
          </a:prstGeom>
          <a:solidFill>
            <a:schemeClr val="accent5">
              <a:lumMod val="40000"/>
              <a:lumOff val="60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1" name="Rectangle 19" descr="This legend symbol represents 2013 data for patients who reported on health care providers' communication skills. "/>
          <p:cNvSpPr>
            <a:spLocks noChangeArrowheads="1"/>
          </p:cNvSpPr>
          <p:nvPr/>
        </p:nvSpPr>
        <p:spPr bwMode="auto">
          <a:xfrm>
            <a:off x="4910138" y="1407409"/>
            <a:ext cx="195262" cy="185738"/>
          </a:xfrm>
          <a:prstGeom prst="rect">
            <a:avLst/>
          </a:prstGeom>
          <a:solidFill>
            <a:schemeClr val="accent5">
              <a:lumMod val="75000"/>
            </a:schemeClr>
          </a:solidFill>
          <a:ln w="9525">
            <a:solidFill>
              <a:schemeClr val="tx1"/>
            </a:solidFill>
            <a:miter lim="800000"/>
            <a:headEnd/>
            <a:tailEnd/>
          </a:ln>
          <a:effectLst/>
        </p:spPr>
        <p:txBody>
          <a:bodyPr wrap="none" anchor="ctr"/>
          <a:lstStyle/>
          <a:p>
            <a:pPr fontAlgn="base">
              <a:spcBef>
                <a:spcPct val="0"/>
              </a:spcBef>
              <a:spcAft>
                <a:spcPct val="0"/>
              </a:spcAft>
            </a:pPr>
            <a:endParaRPr lang="en-US" dirty="0">
              <a:solidFill>
                <a:prstClr val="black"/>
              </a:solidFill>
              <a:latin typeface="Arial" pitchFamily="34" charset="0"/>
            </a:endParaRPr>
          </a:p>
        </p:txBody>
      </p:sp>
      <p:sp>
        <p:nvSpPr>
          <p:cNvPr id="16402" name="Rectangle 20"/>
          <p:cNvSpPr>
            <a:spLocks noChangeArrowheads="1"/>
          </p:cNvSpPr>
          <p:nvPr/>
        </p:nvSpPr>
        <p:spPr bwMode="auto">
          <a:xfrm>
            <a:off x="5289732" y="1411440"/>
            <a:ext cx="482371" cy="209288"/>
          </a:xfrm>
          <a:prstGeom prst="rect">
            <a:avLst/>
          </a:prstGeom>
          <a:noFill/>
          <a:ln w="9525">
            <a:noFill/>
            <a:miter lim="800000"/>
            <a:headEnd/>
            <a:tailEnd/>
          </a:ln>
        </p:spPr>
        <p:txBody>
          <a:bodyPr wrap="square" lIns="0" tIns="0" rIns="0" bIns="0">
            <a:spAutoFit/>
          </a:bodyPr>
          <a:lstStyle/>
          <a:p>
            <a:pPr fontAlgn="base">
              <a:lnSpc>
                <a:spcPct val="85000"/>
              </a:lnSpc>
              <a:spcBef>
                <a:spcPct val="0"/>
              </a:spcBef>
              <a:spcAft>
                <a:spcPct val="0"/>
              </a:spcAft>
            </a:pPr>
            <a:r>
              <a:rPr lang="en-US" altLang="en-US" sz="1600" dirty="0" smtClean="0">
                <a:solidFill>
                  <a:prstClr val="black"/>
                </a:solidFill>
              </a:rPr>
              <a:t>2013</a:t>
            </a:r>
            <a:endParaRPr lang="en-US" altLang="en-US" sz="1600" dirty="0">
              <a:solidFill>
                <a:prstClr val="black"/>
              </a:solidFill>
            </a:endParaRPr>
          </a:p>
        </p:txBody>
      </p:sp>
      <p:sp>
        <p:nvSpPr>
          <p:cNvPr id="17" name="Text Placeholder 8"/>
          <p:cNvSpPr txBox="1">
            <a:spLocks/>
          </p:cNvSpPr>
          <p:nvPr/>
        </p:nvSpPr>
        <p:spPr>
          <a:xfrm>
            <a:off x="6248400" y="6324600"/>
            <a:ext cx="2062936" cy="445127"/>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base">
              <a:spcBef>
                <a:spcPts val="0"/>
              </a:spcBef>
              <a:spcAft>
                <a:spcPct val="0"/>
              </a:spcAft>
            </a:pPr>
            <a:r>
              <a:rPr lang="en-US" sz="1200" dirty="0" err="1" smtClean="0">
                <a:solidFill>
                  <a:prstClr val="black"/>
                </a:solidFill>
                <a:ea typeface="Tahoma" panose="020B0604030504040204" pitchFamily="34" charset="0"/>
                <a:cs typeface="Tahoma" panose="020B0604030504040204" pitchFamily="34" charset="0"/>
              </a:rPr>
              <a:t>Objs</a:t>
            </a:r>
            <a:r>
              <a:rPr lang="en-US" sz="1200" dirty="0" smtClean="0">
                <a:solidFill>
                  <a:prstClr val="black"/>
                </a:solidFill>
                <a:ea typeface="Tahoma" panose="020B0604030504040204" pitchFamily="34" charset="0"/>
                <a:cs typeface="Tahoma" panose="020B0604030504040204" pitchFamily="34" charset="0"/>
              </a:rPr>
              <a:t>. HC/HIT-2.1 through 2.4</a:t>
            </a:r>
            <a:endParaRPr lang="en-US" sz="1200" dirty="0">
              <a:solidFill>
                <a:prstClr val="black"/>
              </a:solidFill>
              <a:ea typeface="Tahoma" panose="020B0604030504040204" pitchFamily="34" charset="0"/>
              <a:cs typeface="Tahoma" panose="020B0604030504040204" pitchFamily="34" charset="0"/>
            </a:endParaRPr>
          </a:p>
          <a:p>
            <a:pPr algn="ctr" fontAlgn="base">
              <a:spcBef>
                <a:spcPts val="0"/>
              </a:spcBef>
              <a:spcAft>
                <a:spcPct val="0"/>
              </a:spcAft>
            </a:pPr>
            <a:endParaRPr lang="en-US" sz="1200" b="0" dirty="0" smtClean="0">
              <a:solidFill>
                <a:prstClr val="black"/>
              </a:solidFill>
              <a:ea typeface="Tahoma" pitchFamily="34" charset="0"/>
              <a:cs typeface="Tahoma" pitchFamily="34" charset="0"/>
            </a:endParaRPr>
          </a:p>
          <a:p>
            <a:pPr algn="ctr" fontAlgn="base">
              <a:spcBef>
                <a:spcPts val="0"/>
              </a:spcBef>
              <a:spcAft>
                <a:spcPct val="0"/>
              </a:spcAft>
            </a:pPr>
            <a:endParaRPr lang="en-US" sz="1200" dirty="0" smtClean="0">
              <a:solidFill>
                <a:prstClr val="black"/>
              </a:solidFill>
              <a:ea typeface="Tahoma" pitchFamily="34" charset="0"/>
              <a:cs typeface="Tahoma" pitchFamily="34" charset="0"/>
            </a:endParaRPr>
          </a:p>
        </p:txBody>
      </p:sp>
      <p:sp>
        <p:nvSpPr>
          <p:cNvPr id="21" name="Text Box 13"/>
          <p:cNvSpPr txBox="1">
            <a:spLocks noChangeArrowheads="1"/>
          </p:cNvSpPr>
          <p:nvPr/>
        </p:nvSpPr>
        <p:spPr bwMode="auto">
          <a:xfrm>
            <a:off x="2884576" y="2369201"/>
            <a:ext cx="2144624" cy="221599"/>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200" b="1" dirty="0" smtClean="0">
                <a:solidFill>
                  <a:prstClr val="black"/>
                </a:solidFill>
              </a:rPr>
              <a:t>HP2020 </a:t>
            </a:r>
            <a:r>
              <a:rPr lang="en-US" altLang="en-US" sz="1200" b="1" dirty="0">
                <a:solidFill>
                  <a:prstClr val="black"/>
                </a:solidFill>
              </a:rPr>
              <a:t>Target: </a:t>
            </a:r>
            <a:r>
              <a:rPr lang="en-US" altLang="en-US" sz="1200" b="1" dirty="0" smtClean="0">
                <a:solidFill>
                  <a:prstClr val="black"/>
                </a:solidFill>
              </a:rPr>
              <a:t>65.0%</a:t>
            </a:r>
            <a:endParaRPr lang="en-US" altLang="en-US" sz="1200" b="1" dirty="0">
              <a:solidFill>
                <a:prstClr val="black"/>
              </a:solidFill>
            </a:endParaRPr>
          </a:p>
        </p:txBody>
      </p:sp>
      <p:sp>
        <p:nvSpPr>
          <p:cNvPr id="25" name="Text Box 13"/>
          <p:cNvSpPr txBox="1">
            <a:spLocks noChangeArrowheads="1"/>
          </p:cNvSpPr>
          <p:nvPr/>
        </p:nvSpPr>
        <p:spPr bwMode="auto">
          <a:xfrm>
            <a:off x="4724400" y="2209800"/>
            <a:ext cx="2051864" cy="221599"/>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200" b="1" dirty="0" smtClean="0">
                <a:solidFill>
                  <a:prstClr val="black"/>
                </a:solidFill>
              </a:rPr>
              <a:t>HP2020 Target</a:t>
            </a:r>
            <a:r>
              <a:rPr lang="en-US" altLang="en-US" sz="1200" b="1" dirty="0">
                <a:solidFill>
                  <a:prstClr val="black"/>
                </a:solidFill>
              </a:rPr>
              <a:t>: </a:t>
            </a:r>
            <a:r>
              <a:rPr lang="en-US" altLang="en-US" sz="1200" b="1" dirty="0" smtClean="0">
                <a:solidFill>
                  <a:prstClr val="black"/>
                </a:solidFill>
              </a:rPr>
              <a:t>68.2%</a:t>
            </a:r>
            <a:endParaRPr lang="en-US" altLang="en-US" sz="1200" b="1" dirty="0">
              <a:solidFill>
                <a:prstClr val="black"/>
              </a:solidFill>
            </a:endParaRPr>
          </a:p>
        </p:txBody>
      </p:sp>
      <p:sp>
        <p:nvSpPr>
          <p:cNvPr id="2" name="Title 1"/>
          <p:cNvSpPr>
            <a:spLocks noGrp="1"/>
          </p:cNvSpPr>
          <p:nvPr>
            <p:ph type="title"/>
          </p:nvPr>
        </p:nvSpPr>
        <p:spPr>
          <a:xfrm>
            <a:off x="457200" y="60960"/>
            <a:ext cx="8229600" cy="1005840"/>
          </a:xfrm>
        </p:spPr>
        <p:txBody>
          <a:bodyPr>
            <a:normAutofit fontScale="90000"/>
          </a:bodyPr>
          <a:lstStyle/>
          <a:p>
            <a:pPr lvl="0" fontAlgn="base">
              <a:spcAft>
                <a:spcPct val="0"/>
              </a:spcAft>
            </a:pPr>
            <a:r>
              <a:rPr lang="en-US" altLang="en-US" sz="3200" b="1" dirty="0">
                <a:solidFill>
                  <a:srgbClr val="003F72"/>
                </a:solidFill>
                <a:latin typeface="Tahoma" charset="0"/>
                <a:ea typeface="+mn-ea"/>
                <a:cs typeface="+mn-cs"/>
              </a:rPr>
              <a:t>Patient Reports of Health Care Providers’ </a:t>
            </a:r>
            <a:br>
              <a:rPr lang="en-US" altLang="en-US" sz="3200" b="1" dirty="0">
                <a:solidFill>
                  <a:srgbClr val="003F72"/>
                </a:solidFill>
                <a:latin typeface="Tahoma" charset="0"/>
                <a:ea typeface="+mn-ea"/>
                <a:cs typeface="+mn-cs"/>
              </a:rPr>
            </a:br>
            <a:r>
              <a:rPr lang="en-US" altLang="en-US" sz="3200" b="1" dirty="0">
                <a:solidFill>
                  <a:srgbClr val="003F72"/>
                </a:solidFill>
                <a:latin typeface="Tahoma" charset="0"/>
                <a:ea typeface="+mn-ea"/>
                <a:cs typeface="+mn-cs"/>
              </a:rPr>
              <a:t>Communication </a:t>
            </a:r>
            <a:r>
              <a:rPr lang="en-US" altLang="en-US" sz="3200" b="1" dirty="0" smtClean="0">
                <a:solidFill>
                  <a:srgbClr val="003F72"/>
                </a:solidFill>
                <a:latin typeface="Tahoma" charset="0"/>
                <a:ea typeface="+mn-ea"/>
                <a:cs typeface="+mn-cs"/>
              </a:rPr>
              <a:t>Skills</a:t>
            </a:r>
            <a:endParaRPr lang="en-US" dirty="0"/>
          </a:p>
        </p:txBody>
      </p:sp>
      <p:sp>
        <p:nvSpPr>
          <p:cNvPr id="26" name="Slide Number Placeholder 2"/>
          <p:cNvSpPr>
            <a:spLocks noGrp="1"/>
          </p:cNvSpPr>
          <p:nvPr>
            <p:ph type="sldNum" sz="quarter" idx="12"/>
          </p:nvPr>
        </p:nvSpPr>
        <p:spPr>
          <a:xfrm>
            <a:off x="8718638" y="6416675"/>
            <a:ext cx="349162" cy="365125"/>
          </a:xfrm>
          <a:prstGeom prst="rect">
            <a:avLst/>
          </a:prstGeom>
        </p:spPr>
        <p:txBody>
          <a:bodyPr/>
          <a:lstStyle/>
          <a:p>
            <a:fld id="{F8ECAD15-DF40-4D57-8D99-2197AD37FB1A}" type="slidenum">
              <a:rPr lang="en-US" smtClean="0">
                <a:solidFill>
                  <a:prstClr val="black">
                    <a:tint val="75000"/>
                  </a:prstClr>
                </a:solidFill>
                <a:latin typeface="Tahoma" panose="020B0604030504040204" pitchFamily="34" charset="0"/>
                <a:ea typeface="Tahoma" panose="020B0604030504040204" pitchFamily="34" charset="0"/>
                <a:cs typeface="Tahoma" panose="020B0604030504040204" pitchFamily="34" charset="0"/>
              </a:rPr>
              <a:pPr/>
              <a:t>28</a:t>
            </a:fld>
            <a:endParaRPr lang="en-US" dirty="0">
              <a:solidFill>
                <a:prstClr val="black">
                  <a:tint val="7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 Box 13"/>
          <p:cNvSpPr txBox="1">
            <a:spLocks noChangeArrowheads="1"/>
          </p:cNvSpPr>
          <p:nvPr/>
        </p:nvSpPr>
        <p:spPr bwMode="auto">
          <a:xfrm>
            <a:off x="6705600" y="2286000"/>
            <a:ext cx="2286000" cy="221599"/>
          </a:xfrm>
          <a:prstGeom prst="rect">
            <a:avLst/>
          </a:prstGeom>
          <a:noFill/>
          <a:ln w="9525" algn="ctr">
            <a:noFill/>
            <a:miter lim="800000"/>
            <a:headEnd/>
            <a:tailEnd/>
          </a:ln>
          <a:effectLst/>
        </p:spPr>
        <p:txBody>
          <a:bodyPr wrap="square">
            <a:spAutoFit/>
          </a:bodyPr>
          <a:lstStyle/>
          <a:p>
            <a:pPr marL="457200" indent="-457200" fontAlgn="base">
              <a:lnSpc>
                <a:spcPct val="70000"/>
              </a:lnSpc>
              <a:spcBef>
                <a:spcPct val="25000"/>
              </a:spcBef>
              <a:spcAft>
                <a:spcPct val="0"/>
              </a:spcAft>
              <a:buClr>
                <a:srgbClr val="FFFF66"/>
              </a:buClr>
            </a:pPr>
            <a:r>
              <a:rPr lang="en-US" altLang="en-US" sz="1200" b="1" dirty="0" smtClean="0">
                <a:solidFill>
                  <a:prstClr val="black"/>
                </a:solidFill>
              </a:rPr>
              <a:t>HP2020 Target</a:t>
            </a:r>
            <a:r>
              <a:rPr lang="en-US" altLang="en-US" sz="1200" b="1" dirty="0">
                <a:solidFill>
                  <a:prstClr val="black"/>
                </a:solidFill>
              </a:rPr>
              <a:t>: </a:t>
            </a:r>
            <a:r>
              <a:rPr lang="en-US" altLang="en-US" sz="1200" b="1" dirty="0" smtClean="0">
                <a:solidFill>
                  <a:prstClr val="black"/>
                </a:solidFill>
              </a:rPr>
              <a:t>66.0%</a:t>
            </a:r>
            <a:endParaRPr lang="en-US" altLang="en-US" sz="1200" b="1" dirty="0">
              <a:solidFill>
                <a:prstClr val="black"/>
              </a:solidFill>
            </a:endParaRPr>
          </a:p>
        </p:txBody>
      </p:sp>
      <p:sp>
        <p:nvSpPr>
          <p:cNvPr id="28" name="Text Box 9"/>
          <p:cNvSpPr txBox="1">
            <a:spLocks noChangeArrowheads="1"/>
          </p:cNvSpPr>
          <p:nvPr/>
        </p:nvSpPr>
        <p:spPr bwMode="auto">
          <a:xfrm>
            <a:off x="1196340" y="4950023"/>
            <a:ext cx="1699260" cy="523220"/>
          </a:xfrm>
          <a:prstGeom prst="rect">
            <a:avLst/>
          </a:prstGeom>
          <a:noFill/>
          <a:ln w="9525">
            <a:noFill/>
            <a:miter lim="800000"/>
            <a:headEnd/>
            <a:tailEnd/>
          </a:ln>
          <a:effectLst/>
        </p:spPr>
        <p:txBody>
          <a:bodyPr wrap="square">
            <a:spAutoFit/>
          </a:bodyPr>
          <a:lstStyle/>
          <a:p>
            <a:pPr algn="ctr" fontAlgn="base">
              <a:spcBef>
                <a:spcPct val="0"/>
              </a:spcBef>
              <a:spcAft>
                <a:spcPct val="0"/>
              </a:spcAft>
              <a:buFont typeface="Wingdings" pitchFamily="2" charset="2"/>
              <a:buNone/>
            </a:pPr>
            <a:r>
              <a:rPr lang="en-US" sz="1400" dirty="0" smtClean="0">
                <a:solidFill>
                  <a:prstClr val="black"/>
                </a:solidFill>
                <a:ea typeface="Tahoma" panose="020B0604030504040204" pitchFamily="34" charset="0"/>
                <a:cs typeface="Tahoma" panose="020B0604030504040204" pitchFamily="34" charset="0"/>
              </a:rPr>
              <a:t>Always Spent Enough Time</a:t>
            </a:r>
            <a:endParaRPr lang="en-US" altLang="en-US" sz="1400" dirty="0" smtClean="0">
              <a:solidFill>
                <a:prstClr val="black"/>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9063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2013 data reported by patients that said their health care providers always explain information in a way that is easy to understand."/>
          <p:cNvGraphicFramePr>
            <a:graphicFrameLocks noGrp="1"/>
          </p:cNvGraphicFramePr>
          <p:nvPr>
            <p:ph type="chart" sz="quarter" idx="4294967295"/>
            <p:extLst/>
          </p:nvPr>
        </p:nvGraphicFramePr>
        <p:xfrm>
          <a:off x="208920" y="1197515"/>
          <a:ext cx="8797428" cy="4443487"/>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idx="4294967295"/>
          </p:nvPr>
        </p:nvSpPr>
        <p:spPr>
          <a:xfrm>
            <a:off x="0" y="52627"/>
            <a:ext cx="9144000" cy="861773"/>
          </a:xfrm>
        </p:spPr>
        <p:txBody>
          <a:bodyPr>
            <a:noAutofit/>
          </a:bodyPr>
          <a:lstStyle/>
          <a:p>
            <a:r>
              <a:rPr lang="en-US" sz="3000" b="1" dirty="0" smtClean="0">
                <a:solidFill>
                  <a:srgbClr val="003F72"/>
                </a:solidFill>
              </a:rPr>
              <a:t>Patient Reports Health Care Providers Always Explain</a:t>
            </a:r>
            <a:r>
              <a:rPr lang="en-US" sz="3000" b="1" dirty="0" smtClean="0">
                <a:solidFill>
                  <a:srgbClr val="003F72"/>
                </a:solidFill>
                <a:ea typeface="Tahoma" pitchFamily="34" charset="0"/>
                <a:cs typeface="Tahoma" pitchFamily="34" charset="0"/>
              </a:rPr>
              <a:t>, 2013</a:t>
            </a:r>
            <a:endParaRPr lang="en-US" sz="3000" b="1" dirty="0">
              <a:solidFill>
                <a:srgbClr val="003F72"/>
              </a:solidFill>
              <a:ea typeface="Tahoma" pitchFamily="34" charset="0"/>
              <a:cs typeface="Tahoma" pitchFamily="34" charset="0"/>
            </a:endParaRPr>
          </a:p>
        </p:txBody>
      </p:sp>
      <p:sp>
        <p:nvSpPr>
          <p:cNvPr id="15" name="Text Placeholder 35"/>
          <p:cNvSpPr>
            <a:spLocks noGrp="1"/>
          </p:cNvSpPr>
          <p:nvPr>
            <p:ph type="body" sz="quarter" idx="4294967295"/>
          </p:nvPr>
        </p:nvSpPr>
        <p:spPr>
          <a:xfrm>
            <a:off x="5487444" y="1066800"/>
            <a:ext cx="3276600" cy="381000"/>
          </a:xfrm>
          <a:prstGeom prst="rect">
            <a:avLst/>
          </a:prstGeom>
        </p:spPr>
        <p:txBody>
          <a:bodyPr>
            <a:noAutofit/>
          </a:bodyPr>
          <a:lstStyle/>
          <a:p>
            <a:pPr marL="0" indent="0" algn="l">
              <a:buNone/>
            </a:pPr>
            <a:r>
              <a:rPr lang="en-US" sz="1500" b="1" dirty="0" smtClean="0">
                <a:latin typeface="Tahoma" pitchFamily="34" charset="0"/>
                <a:ea typeface="Tahoma" pitchFamily="34" charset="0"/>
                <a:cs typeface="Tahoma" pitchFamily="34" charset="0"/>
              </a:rPr>
              <a:t>HP2020 Target: 66.0%</a:t>
            </a:r>
            <a:endParaRPr lang="en-US" sz="1500" b="1" dirty="0">
              <a:latin typeface="Tahoma" pitchFamily="34" charset="0"/>
              <a:ea typeface="Tahoma" pitchFamily="34" charset="0"/>
              <a:cs typeface="Tahoma" pitchFamily="34" charset="0"/>
            </a:endParaRPr>
          </a:p>
        </p:txBody>
      </p:sp>
      <p:sp>
        <p:nvSpPr>
          <p:cNvPr id="7" name="Slide Number Placeholder 2"/>
          <p:cNvSpPr>
            <a:spLocks noGrp="1"/>
          </p:cNvSpPr>
          <p:nvPr>
            <p:ph type="sldNum" sz="quarter" idx="4294967295"/>
          </p:nvPr>
        </p:nvSpPr>
        <p:spPr>
          <a:xfrm>
            <a:off x="8534400" y="6477000"/>
            <a:ext cx="609600" cy="365125"/>
          </a:xfrm>
          <a:prstGeom prst="rect">
            <a:avLst/>
          </a:prstGeom>
        </p:spPr>
        <p:txBody>
          <a:bodyPr/>
          <a:lstStyle/>
          <a:p>
            <a:fld id="{F8ECAD15-DF40-4D57-8D99-2197AD37FB1A}" type="slidenum">
              <a:rPr lang="en-US" smtClean="0">
                <a:solidFill>
                  <a:prstClr val="white">
                    <a:lumMod val="65000"/>
                  </a:prstClr>
                </a:solidFill>
                <a:latin typeface="Tahoma" pitchFamily="34" charset="0"/>
                <a:ea typeface="Tahoma" pitchFamily="34" charset="0"/>
                <a:cs typeface="Tahoma" pitchFamily="34" charset="0"/>
              </a:rPr>
              <a:pPr/>
              <a:t>29</a:t>
            </a:fld>
            <a:endParaRPr lang="en-US" dirty="0">
              <a:solidFill>
                <a:prstClr val="white">
                  <a:lumMod val="65000"/>
                </a:prstClr>
              </a:solidFill>
              <a:latin typeface="Tahoma" pitchFamily="34" charset="0"/>
              <a:ea typeface="Tahoma" pitchFamily="34" charset="0"/>
              <a:cs typeface="Tahoma" pitchFamily="34" charset="0"/>
            </a:endParaRPr>
          </a:p>
        </p:txBody>
      </p:sp>
      <p:sp>
        <p:nvSpPr>
          <p:cNvPr id="14" name="Text Placeholder 7"/>
          <p:cNvSpPr txBox="1">
            <a:spLocks/>
          </p:cNvSpPr>
          <p:nvPr/>
        </p:nvSpPr>
        <p:spPr>
          <a:xfrm>
            <a:off x="14748" y="5636345"/>
            <a:ext cx="8991600" cy="916856"/>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a:solidFill>
                  <a:prstClr val="black"/>
                </a:solidFill>
                <a:ea typeface="Tahoma" panose="020B0604030504040204" pitchFamily="34" charset="0"/>
                <a:cs typeface="Tahoma" panose="020B0604030504040204" pitchFamily="34" charset="0"/>
              </a:rPr>
              <a:t>NOTES:     = 95% confidence interval. </a:t>
            </a:r>
            <a:r>
              <a:rPr lang="en-US" sz="1100" dirty="0" smtClean="0">
                <a:solidFill>
                  <a:prstClr val="black">
                    <a:lumMod val="95000"/>
                    <a:lumOff val="5000"/>
                  </a:prstClr>
                </a:solidFill>
                <a:ea typeface="Tahoma" panose="020B0604030504040204" pitchFamily="34" charset="0"/>
                <a:cs typeface="Tahoma" panose="020B0604030504040204" pitchFamily="34" charset="0"/>
              </a:rPr>
              <a:t>Except </a:t>
            </a:r>
            <a:r>
              <a:rPr lang="en-US" sz="1100" dirty="0">
                <a:solidFill>
                  <a:prstClr val="black">
                    <a:lumMod val="95000"/>
                    <a:lumOff val="5000"/>
                  </a:prstClr>
                </a:solidFill>
                <a:ea typeface="Tahoma" panose="020B0604030504040204" pitchFamily="34" charset="0"/>
                <a:cs typeface="Tahoma" panose="020B0604030504040204" pitchFamily="34" charset="0"/>
              </a:rPr>
              <a:t>for education, data</a:t>
            </a:r>
            <a:r>
              <a:rPr lang="en-US" sz="1100" dirty="0">
                <a:solidFill>
                  <a:prstClr val="black"/>
                </a:solidFill>
                <a:ea typeface="Tahoma" panose="020B0604030504040204" pitchFamily="34" charset="0"/>
                <a:cs typeface="Tahoma" panose="020B0604030504040204" pitchFamily="34" charset="0"/>
              </a:rPr>
              <a:t> are for patients aged </a:t>
            </a:r>
            <a:r>
              <a:rPr lang="en-US" sz="1100" dirty="0" smtClean="0">
                <a:solidFill>
                  <a:prstClr val="black"/>
                </a:solidFill>
                <a:ea typeface="Tahoma" panose="020B0604030504040204" pitchFamily="34" charset="0"/>
                <a:cs typeface="Tahoma" panose="020B0604030504040204" pitchFamily="34" charset="0"/>
              </a:rPr>
              <a:t>18 years </a:t>
            </a:r>
            <a:r>
              <a:rPr lang="en-US" sz="1100" dirty="0">
                <a:solidFill>
                  <a:prstClr val="black"/>
                </a:solidFill>
                <a:ea typeface="Tahoma" panose="020B0604030504040204" pitchFamily="34" charset="0"/>
                <a:cs typeface="Tahoma" panose="020B0604030504040204" pitchFamily="34" charset="0"/>
              </a:rPr>
              <a:t>and over who report having their doctor always explain things to them in a way that was easy to understand </a:t>
            </a:r>
            <a:r>
              <a:rPr lang="en-US" sz="1100" dirty="0" smtClean="0">
                <a:solidFill>
                  <a:prstClr val="black"/>
                </a:solidFill>
                <a:ea typeface="Tahoma" panose="020B0604030504040204" pitchFamily="34" charset="0"/>
                <a:cs typeface="Tahoma" panose="020B0604030504040204" pitchFamily="34" charset="0"/>
              </a:rPr>
              <a:t>in </a:t>
            </a:r>
            <a:r>
              <a:rPr lang="en-US" sz="1100" dirty="0">
                <a:solidFill>
                  <a:prstClr val="black"/>
                </a:solidFill>
                <a:ea typeface="Tahoma" panose="020B0604030504040204" pitchFamily="34" charset="0"/>
                <a:cs typeface="Tahoma" panose="020B0604030504040204" pitchFamily="34" charset="0"/>
              </a:rPr>
              <a:t>the last 12 </a:t>
            </a:r>
            <a:r>
              <a:rPr lang="en-US" sz="1100" dirty="0" smtClean="0">
                <a:solidFill>
                  <a:prstClr val="black"/>
                </a:solidFill>
                <a:ea typeface="Tahoma" panose="020B0604030504040204" pitchFamily="34" charset="0"/>
                <a:cs typeface="Tahoma" panose="020B0604030504040204" pitchFamily="34" charset="0"/>
              </a:rPr>
              <a:t>months. </a:t>
            </a:r>
            <a:r>
              <a:rPr lang="en-US" sz="1100" dirty="0">
                <a:solidFill>
                  <a:prstClr val="black"/>
                </a:solidFill>
                <a:ea typeface="Tahoma" panose="020B0604030504040204" pitchFamily="34" charset="0"/>
                <a:cs typeface="Tahoma" panose="020B0604030504040204" pitchFamily="34" charset="0"/>
              </a:rPr>
              <a:t>American Indian includes Alaska Native. Respondents were asked to select one or more races. Persons of Hispanic origin may be of any race. Black and White exclude persons of Hispanic origin. Data for the single race categories shown are for persons who reported only one racial group</a:t>
            </a:r>
            <a:r>
              <a:rPr lang="en-US" sz="1100" dirty="0" smtClean="0">
                <a:solidFill>
                  <a:prstClr val="black"/>
                </a:solidFill>
                <a:ea typeface="Tahoma" panose="020B0604030504040204" pitchFamily="34" charset="0"/>
                <a:cs typeface="Tahoma" panose="020B0604030504040204" pitchFamily="34" charset="0"/>
              </a:rPr>
              <a:t>. </a:t>
            </a:r>
            <a:r>
              <a:rPr lang="en-US" sz="1100" dirty="0">
                <a:solidFill>
                  <a:prstClr val="black"/>
                </a:solidFill>
                <a:ea typeface="Tahoma" panose="020B0604030504040204" pitchFamily="34" charset="0"/>
                <a:cs typeface="Tahoma" panose="020B0604030504040204" pitchFamily="34" charset="0"/>
              </a:rPr>
              <a:t>Educational attainment is for adults 25 years and over. </a:t>
            </a: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ea typeface="Tahoma" panose="020B0604030504040204" pitchFamily="34" charset="0"/>
                <a:cs typeface="Tahoma" panose="020B0604030504040204" pitchFamily="34" charset="0"/>
              </a:rPr>
              <a:t>SOURCE: </a:t>
            </a:r>
            <a:r>
              <a:rPr lang="en-US" sz="1100" dirty="0">
                <a:solidFill>
                  <a:prstClr val="black"/>
                </a:solidFill>
                <a:ea typeface="Tahoma" panose="020B0604030504040204" pitchFamily="34" charset="0"/>
                <a:cs typeface="Tahoma" panose="020B0604030504040204" pitchFamily="34" charset="0"/>
              </a:rPr>
              <a:t>Medical Expenditure Panel Survey (MEPS), AHRQ.</a:t>
            </a:r>
            <a:endParaRPr lang="en-US" sz="1100" dirty="0">
              <a:solidFill>
                <a:srgbClr val="000000"/>
              </a:solidFill>
              <a:ea typeface="Tahoma" panose="020B0604030504040204" pitchFamily="34" charset="0"/>
              <a:cs typeface="Tahoma" panose="020B0604030504040204" pitchFamily="34" charset="0"/>
            </a:endParaRPr>
          </a:p>
        </p:txBody>
      </p:sp>
      <p:sp>
        <p:nvSpPr>
          <p:cNvPr id="13" name="Text Box 10"/>
          <p:cNvSpPr txBox="1">
            <a:spLocks noChangeArrowheads="1"/>
          </p:cNvSpPr>
          <p:nvPr/>
        </p:nvSpPr>
        <p:spPr bwMode="auto">
          <a:xfrm>
            <a:off x="-76200" y="3971836"/>
            <a:ext cx="1194069" cy="600164"/>
          </a:xfrm>
          <a:prstGeom prst="rect">
            <a:avLst/>
          </a:prstGeom>
          <a:noFill/>
          <a:ln w="9525">
            <a:noFill/>
            <a:miter lim="800000"/>
            <a:headEnd/>
            <a:tailEnd/>
          </a:ln>
        </p:spPr>
        <p:txBody>
          <a:bodyPr wrap="square">
            <a:spAutoFit/>
          </a:bodyPr>
          <a:lstStyle/>
          <a:p>
            <a:pPr algn="r" eaLnBrk="0" hangingPunct="0"/>
            <a:r>
              <a:rPr lang="en-US" sz="1100" dirty="0" smtClean="0">
                <a:solidFill>
                  <a:srgbClr val="000000"/>
                </a:solidFill>
                <a:ea typeface="Tahoma" pitchFamily="34" charset="0"/>
                <a:cs typeface="Tahoma" pitchFamily="34" charset="0"/>
              </a:rPr>
              <a:t>Educational Attainment (Ages 25+)</a:t>
            </a:r>
            <a:endParaRPr lang="en-US" sz="1100" dirty="0">
              <a:solidFill>
                <a:srgbClr val="000000"/>
              </a:solidFill>
              <a:ea typeface="Tahoma" pitchFamily="34" charset="0"/>
              <a:cs typeface="Tahoma" pitchFamily="34" charset="0"/>
            </a:endParaRPr>
          </a:p>
        </p:txBody>
      </p:sp>
      <p:sp>
        <p:nvSpPr>
          <p:cNvPr id="19" name="Left Bracket 18" descr="educational attainment for persons 25= years old."/>
          <p:cNvSpPr/>
          <p:nvPr/>
        </p:nvSpPr>
        <p:spPr>
          <a:xfrm>
            <a:off x="1117869" y="3704837"/>
            <a:ext cx="69500" cy="1141229"/>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0" name="TextBox 19"/>
          <p:cNvSpPr txBox="1"/>
          <p:nvPr/>
        </p:nvSpPr>
        <p:spPr>
          <a:xfrm>
            <a:off x="6934200" y="1531205"/>
            <a:ext cx="1905000" cy="307777"/>
          </a:xfrm>
          <a:prstGeom prst="rect">
            <a:avLst/>
          </a:prstGeom>
          <a:noFill/>
          <a:ln>
            <a:noFill/>
          </a:ln>
        </p:spPr>
        <p:txBody>
          <a:bodyPr wrap="square" rtlCol="0">
            <a:spAutoFit/>
          </a:bodyPr>
          <a:lstStyle/>
          <a:p>
            <a:pPr algn="ctr"/>
            <a:r>
              <a:rPr lang="en-US" sz="1400" b="1" dirty="0" smtClean="0">
                <a:solidFill>
                  <a:srgbClr val="FF0000"/>
                </a:solidFill>
                <a:ea typeface="Tahoma" pitchFamily="34" charset="0"/>
                <a:cs typeface="Tahoma" pitchFamily="34" charset="0"/>
              </a:rPr>
              <a:t>Increase desired</a:t>
            </a:r>
            <a:endParaRPr lang="en-US" sz="1400" b="1" dirty="0">
              <a:solidFill>
                <a:srgbClr val="FF0000"/>
              </a:solidFill>
              <a:latin typeface="Calibri"/>
            </a:endParaRPr>
          </a:p>
        </p:txBody>
      </p:sp>
      <p:sp>
        <p:nvSpPr>
          <p:cNvPr id="23" name="TextBox 22"/>
          <p:cNvSpPr txBox="1"/>
          <p:nvPr/>
        </p:nvSpPr>
        <p:spPr>
          <a:xfrm>
            <a:off x="533400" y="5690268"/>
            <a:ext cx="353943" cy="145233"/>
          </a:xfrm>
          <a:prstGeom prst="rect">
            <a:avLst/>
          </a:prstGeom>
          <a:noFill/>
        </p:spPr>
        <p:txBody>
          <a:bodyPr vert="vert" wrap="none" rtlCol="0">
            <a:spAutoFit/>
          </a:bodyPr>
          <a:lstStyle/>
          <a:p>
            <a:r>
              <a:rPr lang="en-US" sz="1100" dirty="0">
                <a:solidFill>
                  <a:prstClr val="black"/>
                </a:solidFill>
                <a:ea typeface="Tahoma" panose="020B0604030504040204" pitchFamily="34" charset="0"/>
                <a:cs typeface="Tahoma" panose="020B0604030504040204" pitchFamily="34" charset="0"/>
              </a:rPr>
              <a:t>I</a:t>
            </a:r>
            <a:endParaRPr lang="en-US" sz="1100" dirty="0">
              <a:solidFill>
                <a:prstClr val="black"/>
              </a:solidFill>
              <a:latin typeface="Calibri"/>
            </a:endParaRPr>
          </a:p>
        </p:txBody>
      </p:sp>
      <p:sp>
        <p:nvSpPr>
          <p:cNvPr id="22" name="Text Placeholder 8"/>
          <p:cNvSpPr txBox="1">
            <a:spLocks/>
          </p:cNvSpPr>
          <p:nvPr/>
        </p:nvSpPr>
        <p:spPr>
          <a:xfrm>
            <a:off x="7086601" y="6431280"/>
            <a:ext cx="1600200" cy="27432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ea typeface="Tahoma" pitchFamily="34" charset="0"/>
                <a:cs typeface="Tahoma" pitchFamily="34" charset="0"/>
              </a:rPr>
              <a:t>Obj. HC/HIT-2.2</a:t>
            </a:r>
            <a:endParaRPr lang="en-US" sz="1400" dirty="0" smtClean="0">
              <a:solidFill>
                <a:prstClr val="black"/>
              </a:solidFill>
              <a:latin typeface="Arial" pitchFamily="34" charset="0"/>
              <a:cs typeface="Arial" pitchFamily="34" charset="0"/>
            </a:endParaRPr>
          </a:p>
          <a:p>
            <a:pPr algn="l">
              <a:spcBef>
                <a:spcPts val="0"/>
              </a:spcBef>
            </a:pPr>
            <a:endParaRPr lang="en-US" sz="1400" b="0" dirty="0" smtClean="0">
              <a:solidFill>
                <a:prstClr val="black"/>
              </a:solidFill>
              <a:latin typeface="Arial" pitchFamily="34" charset="0"/>
              <a:cs typeface="Arial" pitchFamily="34" charset="0"/>
            </a:endParaRPr>
          </a:p>
        </p:txBody>
      </p:sp>
      <p:sp>
        <p:nvSpPr>
          <p:cNvPr id="2" name="TextBox 1"/>
          <p:cNvSpPr txBox="1"/>
          <p:nvPr/>
        </p:nvSpPr>
        <p:spPr>
          <a:xfrm>
            <a:off x="304800" y="3200400"/>
            <a:ext cx="685800" cy="261610"/>
          </a:xfrm>
          <a:prstGeom prst="rect">
            <a:avLst/>
          </a:prstGeom>
          <a:noFill/>
        </p:spPr>
        <p:txBody>
          <a:bodyPr wrap="square" rtlCol="0">
            <a:spAutoFit/>
          </a:bodyPr>
          <a:lstStyle/>
          <a:p>
            <a:pPr fontAlgn="base">
              <a:spcBef>
                <a:spcPct val="0"/>
              </a:spcBef>
              <a:spcAft>
                <a:spcPct val="0"/>
              </a:spcAft>
            </a:pPr>
            <a:r>
              <a:rPr lang="en-US" sz="1100" dirty="0" smtClean="0">
                <a:solidFill>
                  <a:prstClr val="black"/>
                </a:solidFill>
              </a:rPr>
              <a:t>Sex</a:t>
            </a:r>
            <a:endParaRPr lang="en-US" sz="1100" dirty="0">
              <a:solidFill>
                <a:prstClr val="black"/>
              </a:solidFill>
            </a:endParaRPr>
          </a:p>
        </p:txBody>
      </p:sp>
      <p:cxnSp>
        <p:nvCxnSpPr>
          <p:cNvPr id="18" name="Straight Arrow Connector 17" descr="Arrow showing desired increase in objective to meet the HP2020 target."/>
          <p:cNvCxnSpPr/>
          <p:nvPr/>
        </p:nvCxnSpPr>
        <p:spPr>
          <a:xfrm>
            <a:off x="7505700" y="1882525"/>
            <a:ext cx="762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590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8686800" cy="1600200"/>
          </a:xfrm>
        </p:spPr>
        <p:txBody>
          <a:bodyPr>
            <a:noAutofit/>
          </a:bodyPr>
          <a:lstStyle/>
          <a:p>
            <a:r>
              <a:rPr lang="en-US" sz="3600" dirty="0">
                <a:latin typeface="Tahoma" panose="020B0604030504040204" pitchFamily="34" charset="0"/>
                <a:ea typeface="Tahoma" panose="020B0604030504040204" pitchFamily="34" charset="0"/>
                <a:cs typeface="Tahoma" panose="020B0604030504040204" pitchFamily="34" charset="0"/>
              </a:rPr>
              <a:t>Karen B. </a:t>
            </a:r>
            <a:r>
              <a:rPr lang="en-US" sz="3600" dirty="0" err="1">
                <a:latin typeface="Tahoma" panose="020B0604030504040204" pitchFamily="34" charset="0"/>
                <a:ea typeface="Tahoma" panose="020B0604030504040204" pitchFamily="34" charset="0"/>
                <a:cs typeface="Tahoma" panose="020B0604030504040204" pitchFamily="34" charset="0"/>
              </a:rPr>
              <a:t>DeSalvo</a:t>
            </a:r>
            <a:r>
              <a:rPr lang="en-US" sz="3600" dirty="0">
                <a:latin typeface="Tahoma" panose="020B0604030504040204" pitchFamily="34" charset="0"/>
                <a:ea typeface="Tahoma" panose="020B0604030504040204" pitchFamily="34" charset="0"/>
                <a:cs typeface="Tahoma" panose="020B0604030504040204" pitchFamily="34" charset="0"/>
              </a:rPr>
              <a:t>, MD, MPH, MSc</a:t>
            </a:r>
            <a:br>
              <a:rPr lang="en-US" sz="3600" dirty="0">
                <a:latin typeface="Tahoma" panose="020B0604030504040204" pitchFamily="34" charset="0"/>
                <a:ea typeface="Tahoma" panose="020B0604030504040204" pitchFamily="34" charset="0"/>
                <a:cs typeface="Tahoma" panose="020B0604030504040204" pitchFamily="34" charset="0"/>
              </a:rPr>
            </a:br>
            <a:r>
              <a:rPr lang="en-US" sz="3600" dirty="0">
                <a:latin typeface="Tahoma" panose="020B0604030504040204" pitchFamily="34" charset="0"/>
                <a:ea typeface="Tahoma" panose="020B0604030504040204" pitchFamily="34" charset="0"/>
                <a:cs typeface="Tahoma" panose="020B0604030504040204" pitchFamily="34" charset="0"/>
              </a:rPr>
              <a:t> </a:t>
            </a:r>
            <a:r>
              <a:rPr lang="en-US" sz="1800" dirty="0">
                <a:latin typeface="Tahoma" panose="020B0604030504040204" pitchFamily="34" charset="0"/>
                <a:ea typeface="Tahoma" panose="020B0604030504040204" pitchFamily="34" charset="0"/>
                <a:cs typeface="Tahoma" panose="020B0604030504040204" pitchFamily="34" charset="0"/>
              </a:rPr>
              <a:t>Acting Assistant Secretary for Health</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U.S. Department of Health and Human Services</a:t>
            </a:r>
          </a:p>
        </p:txBody>
      </p:sp>
    </p:spTree>
    <p:extLst>
      <p:ext uri="{BB962C8B-B14F-4D97-AF65-F5344CB8AC3E}">
        <p14:creationId xmlns:p14="http://schemas.microsoft.com/office/powerpoint/2010/main" val="2587635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655" y="81149"/>
            <a:ext cx="7790145" cy="1221557"/>
          </a:xfrm>
        </p:spPr>
        <p:txBody>
          <a:bodyPr/>
          <a:lstStyle/>
          <a:p>
            <a:pPr algn="ctr"/>
            <a:r>
              <a:rPr lang="en-US" sz="3000" b="1" dirty="0">
                <a:latin typeface="Tahoma" panose="020B0604030504040204" pitchFamily="34" charset="0"/>
                <a:ea typeface="Tahoma" panose="020B0604030504040204" pitchFamily="34" charset="0"/>
                <a:cs typeface="Tahoma" panose="020B0604030504040204" pitchFamily="34" charset="0"/>
              </a:rPr>
              <a:t>Key </a:t>
            </a:r>
            <a:r>
              <a:rPr lang="en-US" sz="3000" b="1" dirty="0" smtClean="0">
                <a:latin typeface="Tahoma" panose="020B0604030504040204" pitchFamily="34" charset="0"/>
                <a:ea typeface="Tahoma" panose="020B0604030504040204" pitchFamily="34" charset="0"/>
                <a:cs typeface="Tahoma" panose="020B0604030504040204" pitchFamily="34" charset="0"/>
              </a:rPr>
              <a:t>Takeaways – Educational and Community-Based Programs </a:t>
            </a:r>
            <a:endParaRPr lang="en-US" sz="30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403684" y="1398067"/>
            <a:ext cx="7391400" cy="5307533"/>
          </a:xfrm>
        </p:spPr>
        <p:txBody>
          <a:bodyPr anchor="ctr"/>
          <a:lstStyle/>
          <a:p>
            <a:pPr>
              <a:spcBef>
                <a:spcPts val="600"/>
              </a:spcBef>
              <a:spcAft>
                <a:spcPts val="600"/>
              </a:spcAft>
            </a:pPr>
            <a:r>
              <a:rPr lang="en-US" sz="2100" dirty="0" smtClean="0">
                <a:latin typeface="+mj-lt"/>
                <a:ea typeface="Tahoma" panose="020B0604030504040204" pitchFamily="34" charset="0"/>
                <a:cs typeface="Tahoma" panose="020B0604030504040204" pitchFamily="34" charset="0"/>
              </a:rPr>
              <a:t>So far in the decade, 25 objectives have met the target, while 17 objectives are getting worse, moving away from their targets. </a:t>
            </a:r>
          </a:p>
          <a:p>
            <a:pPr>
              <a:spcBef>
                <a:spcPts val="600"/>
              </a:spcBef>
              <a:spcAft>
                <a:spcPts val="600"/>
              </a:spcAft>
            </a:pPr>
            <a:r>
              <a:rPr lang="en-US" sz="2100" dirty="0" smtClean="0">
                <a:latin typeface="+mj-lt"/>
                <a:ea typeface="Tahoma" panose="020B0604030504040204" pitchFamily="34" charset="0"/>
                <a:cs typeface="Tahoma" panose="020B0604030504040204" pitchFamily="34" charset="0"/>
              </a:rPr>
              <a:t>Students </a:t>
            </a:r>
            <a:r>
              <a:rPr lang="en-US" sz="2100" dirty="0">
                <a:latin typeface="+mj-lt"/>
                <a:ea typeface="Tahoma" panose="020B0604030504040204" pitchFamily="34" charset="0"/>
                <a:cs typeface="Tahoma" panose="020B0604030504040204" pitchFamily="34" charset="0"/>
              </a:rPr>
              <a:t>are completing high </a:t>
            </a:r>
            <a:r>
              <a:rPr lang="en-US" sz="2100" dirty="0" smtClean="0">
                <a:latin typeface="+mj-lt"/>
                <a:ea typeface="Tahoma" panose="020B0604030504040204" pitchFamily="34" charset="0"/>
                <a:cs typeface="Tahoma" panose="020B0604030504040204" pitchFamily="34" charset="0"/>
              </a:rPr>
              <a:t>school at </a:t>
            </a:r>
            <a:r>
              <a:rPr lang="en-US" sz="2100" dirty="0">
                <a:latin typeface="+mj-lt"/>
                <a:ea typeface="Tahoma" panose="020B0604030504040204" pitchFamily="34" charset="0"/>
                <a:cs typeface="Tahoma" panose="020B0604030504040204" pitchFamily="34" charset="0"/>
              </a:rPr>
              <a:t>an increasing </a:t>
            </a:r>
            <a:r>
              <a:rPr lang="en-US" sz="2100" dirty="0" smtClean="0">
                <a:latin typeface="+mj-lt"/>
                <a:ea typeface="Tahoma" panose="020B0604030504040204" pitchFamily="34" charset="0"/>
                <a:cs typeface="Tahoma" panose="020B0604030504040204" pitchFamily="34" charset="0"/>
              </a:rPr>
              <a:t>rate, although disparities still exist by sex and race/ethnicity.</a:t>
            </a:r>
            <a:endParaRPr lang="en-US" sz="2100" dirty="0">
              <a:latin typeface="+mj-lt"/>
              <a:ea typeface="Tahoma" panose="020B0604030504040204" pitchFamily="34" charset="0"/>
              <a:cs typeface="Tahoma" panose="020B0604030504040204" pitchFamily="34" charset="0"/>
            </a:endParaRPr>
          </a:p>
          <a:p>
            <a:pPr>
              <a:spcBef>
                <a:spcPts val="600"/>
              </a:spcBef>
              <a:spcAft>
                <a:spcPts val="600"/>
              </a:spcAft>
            </a:pPr>
            <a:r>
              <a:rPr lang="en-US" sz="2100" dirty="0">
                <a:latin typeface="+mj-lt"/>
                <a:ea typeface="Tahoma" panose="020B0604030504040204" pitchFamily="34" charset="0"/>
                <a:cs typeface="Tahoma" panose="020B0604030504040204" pitchFamily="34" charset="0"/>
              </a:rPr>
              <a:t>Grade schools </a:t>
            </a:r>
            <a:r>
              <a:rPr lang="en-US" sz="2100" dirty="0" smtClean="0">
                <a:latin typeface="+mj-lt"/>
                <a:ea typeface="Tahoma" panose="020B0604030504040204" pitchFamily="34" charset="0"/>
                <a:cs typeface="Tahoma" panose="020B0604030504040204" pitchFamily="34" charset="0"/>
              </a:rPr>
              <a:t>teaching </a:t>
            </a:r>
            <a:r>
              <a:rPr lang="en-US" sz="2100" dirty="0">
                <a:latin typeface="+mj-lt"/>
                <a:ea typeface="Tahoma" panose="020B0604030504040204" pitchFamily="34" charset="0"/>
                <a:cs typeface="Tahoma" panose="020B0604030504040204" pitchFamily="34" charset="0"/>
              </a:rPr>
              <a:t>students about </a:t>
            </a:r>
            <a:r>
              <a:rPr lang="en-US" sz="2100" dirty="0" smtClean="0">
                <a:latin typeface="+mj-lt"/>
                <a:ea typeface="Tahoma" panose="020B0604030504040204" pitchFamily="34" charset="0"/>
                <a:cs typeface="Tahoma" panose="020B0604030504040204" pitchFamily="34" charset="0"/>
              </a:rPr>
              <a:t>health education and risk behaviors have decreased over the past decade.</a:t>
            </a:r>
            <a:endParaRPr lang="en-US" sz="2100" dirty="0">
              <a:latin typeface="+mj-lt"/>
              <a:ea typeface="Tahoma" panose="020B0604030504040204" pitchFamily="34" charset="0"/>
              <a:cs typeface="Tahoma" panose="020B0604030504040204" pitchFamily="34" charset="0"/>
            </a:endParaRPr>
          </a:p>
          <a:p>
            <a:pPr>
              <a:spcBef>
                <a:spcPts val="600"/>
              </a:spcBef>
              <a:spcAft>
                <a:spcPts val="600"/>
              </a:spcAft>
            </a:pPr>
            <a:r>
              <a:rPr lang="en-US" sz="2100" dirty="0" smtClean="0">
                <a:latin typeface="+mj-lt"/>
                <a:ea typeface="Tahoma" panose="020B0604030504040204" pitchFamily="34" charset="0"/>
                <a:cs typeface="Tahoma" panose="020B0604030504040204" pitchFamily="34" charset="0"/>
              </a:rPr>
              <a:t>Colleges and universities </a:t>
            </a:r>
            <a:r>
              <a:rPr lang="en-US" sz="2100" dirty="0">
                <a:latin typeface="+mj-lt"/>
                <a:ea typeface="Tahoma" panose="020B0604030504040204" pitchFamily="34" charset="0"/>
                <a:cs typeface="Tahoma" panose="020B0604030504040204" pitchFamily="34" charset="0"/>
              </a:rPr>
              <a:t>are increasingly teaching students about </a:t>
            </a:r>
            <a:r>
              <a:rPr lang="en-US" sz="2100" dirty="0" smtClean="0">
                <a:latin typeface="+mj-lt"/>
                <a:ea typeface="Tahoma" panose="020B0604030504040204" pitchFamily="34" charset="0"/>
                <a:cs typeface="Tahoma" panose="020B0604030504040204" pitchFamily="34" charset="0"/>
              </a:rPr>
              <a:t>health </a:t>
            </a:r>
            <a:r>
              <a:rPr lang="en-US" sz="2100" dirty="0">
                <a:latin typeface="+mj-lt"/>
                <a:ea typeface="Tahoma" panose="020B0604030504040204" pitchFamily="34" charset="0"/>
                <a:cs typeface="Tahoma" panose="020B0604030504040204" pitchFamily="34" charset="0"/>
              </a:rPr>
              <a:t>risk </a:t>
            </a:r>
            <a:r>
              <a:rPr lang="en-US" sz="2100" dirty="0" smtClean="0">
                <a:latin typeface="+mj-lt"/>
                <a:ea typeface="Tahoma" panose="020B0604030504040204" pitchFamily="34" charset="0"/>
                <a:cs typeface="Tahoma" panose="020B0604030504040204" pitchFamily="34" charset="0"/>
              </a:rPr>
              <a:t>behaviors</a:t>
            </a:r>
            <a:r>
              <a:rPr lang="en-US" sz="2100" dirty="0" smtClean="0">
                <a:solidFill>
                  <a:srgbClr val="00B050"/>
                </a:solidFill>
                <a:latin typeface="+mj-lt"/>
                <a:ea typeface="Tahoma" panose="020B0604030504040204" pitchFamily="34" charset="0"/>
                <a:cs typeface="Tahoma" panose="020B0604030504040204" pitchFamily="34" charset="0"/>
              </a:rPr>
              <a:t> </a:t>
            </a:r>
            <a:r>
              <a:rPr lang="en-US" sz="2100" dirty="0">
                <a:latin typeface="+mj-lt"/>
                <a:ea typeface="Tahoma" panose="020B0604030504040204" pitchFamily="34" charset="0"/>
                <a:cs typeface="Tahoma" panose="020B0604030504040204" pitchFamily="34" charset="0"/>
              </a:rPr>
              <a:t>and </a:t>
            </a:r>
            <a:r>
              <a:rPr lang="en-US" sz="2100" dirty="0" smtClean="0">
                <a:latin typeface="+mj-lt"/>
                <a:ea typeface="Tahoma" panose="020B0604030504040204" pitchFamily="34" charset="0"/>
                <a:cs typeface="Tahoma" panose="020B0604030504040204" pitchFamily="34" charset="0"/>
              </a:rPr>
              <a:t>these objectives have </a:t>
            </a:r>
            <a:r>
              <a:rPr lang="en-US" sz="2100" dirty="0">
                <a:latin typeface="+mj-lt"/>
                <a:ea typeface="Tahoma" panose="020B0604030504040204" pitchFamily="34" charset="0"/>
                <a:cs typeface="Tahoma" panose="020B0604030504040204" pitchFamily="34" charset="0"/>
              </a:rPr>
              <a:t>met </a:t>
            </a:r>
            <a:r>
              <a:rPr lang="en-US" sz="2100" dirty="0" smtClean="0">
                <a:latin typeface="+mj-lt"/>
                <a:ea typeface="Tahoma" panose="020B0604030504040204" pitchFamily="34" charset="0"/>
                <a:cs typeface="Tahoma" panose="020B0604030504040204" pitchFamily="34" charset="0"/>
              </a:rPr>
              <a:t>their targets.</a:t>
            </a:r>
            <a:endParaRPr lang="en-US" sz="2100" dirty="0">
              <a:latin typeface="+mj-lt"/>
              <a:ea typeface="Tahoma" panose="020B0604030504040204" pitchFamily="34" charset="0"/>
              <a:cs typeface="Tahoma" panose="020B0604030504040204" pitchFamily="34" charset="0"/>
            </a:endParaRPr>
          </a:p>
          <a:p>
            <a:pPr>
              <a:spcBef>
                <a:spcPts val="600"/>
              </a:spcBef>
              <a:spcAft>
                <a:spcPts val="600"/>
              </a:spcAft>
            </a:pPr>
            <a:r>
              <a:rPr lang="en-US" sz="2100" dirty="0" smtClean="0">
                <a:latin typeface="+mj-lt"/>
                <a:ea typeface="Tahoma" panose="020B0604030504040204" pitchFamily="34" charset="0"/>
                <a:cs typeface="Tahoma" panose="020B0604030504040204" pitchFamily="34" charset="0"/>
              </a:rPr>
              <a:t>MD granting medical schools are generally increasing public health content in their curricula.</a:t>
            </a:r>
            <a:endParaRPr lang="en-US" sz="2100" dirty="0">
              <a:solidFill>
                <a:schemeClr val="tx2">
                  <a:lumMod val="20000"/>
                  <a:lumOff val="80000"/>
                </a:schemeClr>
              </a:solidFill>
              <a:latin typeface="+mj-lt"/>
              <a:ea typeface="Tahoma" panose="020B0604030504040204" pitchFamily="34" charset="0"/>
              <a:cs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30</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35568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0"/>
            <a:ext cx="7848600" cy="1295400"/>
          </a:xfrm>
          <a:ln/>
        </p:spPr>
        <p:txBody>
          <a:bodyPr>
            <a:noAutofit/>
          </a:bodyPr>
          <a:lstStyle/>
          <a:p>
            <a:pPr algn="ctr" fontAlgn="auto">
              <a:spcAft>
                <a:spcPts val="0"/>
              </a:spcAft>
              <a:defRPr/>
            </a:pPr>
            <a:r>
              <a:rPr lang="en-US" sz="2900" b="1" dirty="0" smtClean="0">
                <a:latin typeface="Tahoma" pitchFamily="34" charset="0"/>
              </a:rPr>
              <a:t>Key Takeaways</a:t>
            </a:r>
            <a:r>
              <a:rPr lang="en-US" sz="2900" dirty="0">
                <a:latin typeface="Tahoma" panose="020B0604030504040204" pitchFamily="34" charset="0"/>
              </a:rPr>
              <a:t> – </a:t>
            </a:r>
            <a:r>
              <a:rPr lang="en-US" sz="2900" b="1" dirty="0" smtClean="0">
                <a:latin typeface="Tahoma" pitchFamily="34" charset="0"/>
              </a:rPr>
              <a:t>Health Communication </a:t>
            </a:r>
            <a:r>
              <a:rPr lang="en-US" sz="2900" dirty="0" smtClean="0">
                <a:latin typeface="Tahoma" pitchFamily="34" charset="0"/>
              </a:rPr>
              <a:t>and </a:t>
            </a:r>
            <a:r>
              <a:rPr lang="en-US" sz="2900" b="1" dirty="0" smtClean="0">
                <a:latin typeface="Tahoma" pitchFamily="34" charset="0"/>
              </a:rPr>
              <a:t>Health Information Technology</a:t>
            </a:r>
            <a:endParaRPr lang="en-US" sz="2900" b="1" dirty="0">
              <a:latin typeface="Tahoma" pitchFamily="34" charset="0"/>
            </a:endParaRPr>
          </a:p>
        </p:txBody>
      </p:sp>
      <p:sp>
        <p:nvSpPr>
          <p:cNvPr id="6" name="Content Placeholder 3"/>
          <p:cNvSpPr txBox="1">
            <a:spLocks/>
          </p:cNvSpPr>
          <p:nvPr/>
        </p:nvSpPr>
        <p:spPr bwMode="auto">
          <a:xfrm>
            <a:off x="1371600" y="1524000"/>
            <a:ext cx="7391400" cy="467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ts val="600"/>
              </a:spcBef>
              <a:spcAft>
                <a:spcPts val="600"/>
              </a:spcAft>
            </a:pPr>
            <a:r>
              <a:rPr lang="en-US" sz="2100" dirty="0" smtClean="0">
                <a:solidFill>
                  <a:srgbClr val="000000"/>
                </a:solidFill>
                <a:latin typeface="Tahoma"/>
              </a:rPr>
              <a:t>Use of broadband </a:t>
            </a:r>
            <a:r>
              <a:rPr lang="en-US" sz="2100" dirty="0">
                <a:solidFill>
                  <a:srgbClr val="000000"/>
                </a:solidFill>
                <a:latin typeface="Tahoma"/>
              </a:rPr>
              <a:t>access </a:t>
            </a:r>
            <a:r>
              <a:rPr lang="en-US" sz="2100" dirty="0" smtClean="0">
                <a:solidFill>
                  <a:srgbClr val="000000"/>
                </a:solidFill>
                <a:latin typeface="Tahoma"/>
              </a:rPr>
              <a:t>at home is decreasing but the </a:t>
            </a:r>
            <a:r>
              <a:rPr lang="en-US" sz="2100" dirty="0">
                <a:solidFill>
                  <a:srgbClr val="000000"/>
                </a:solidFill>
                <a:latin typeface="Tahoma"/>
              </a:rPr>
              <a:t>use of I</a:t>
            </a:r>
            <a:r>
              <a:rPr lang="en-US" sz="2100" dirty="0" smtClean="0">
                <a:solidFill>
                  <a:srgbClr val="000000"/>
                </a:solidFill>
                <a:latin typeface="Tahoma"/>
              </a:rPr>
              <a:t>nternet </a:t>
            </a:r>
            <a:r>
              <a:rPr lang="en-US" sz="2100" dirty="0">
                <a:solidFill>
                  <a:srgbClr val="000000"/>
                </a:solidFill>
                <a:latin typeface="Tahoma"/>
              </a:rPr>
              <a:t>at home </a:t>
            </a:r>
            <a:r>
              <a:rPr lang="en-US" sz="2100" dirty="0" smtClean="0">
                <a:solidFill>
                  <a:srgbClr val="000000"/>
                </a:solidFill>
                <a:latin typeface="Tahoma"/>
              </a:rPr>
              <a:t>via wireless/mobile devices is increasing. </a:t>
            </a:r>
          </a:p>
          <a:p>
            <a:pPr>
              <a:spcBef>
                <a:spcPts val="600"/>
              </a:spcBef>
              <a:spcAft>
                <a:spcPts val="600"/>
              </a:spcAft>
            </a:pPr>
            <a:r>
              <a:rPr lang="en-US" sz="2100" dirty="0" smtClean="0">
                <a:solidFill>
                  <a:srgbClr val="000000"/>
                </a:solidFill>
                <a:latin typeface="Tahoma"/>
              </a:rPr>
              <a:t>Use of health information technology </a:t>
            </a:r>
            <a:r>
              <a:rPr lang="en-US" sz="2100" dirty="0">
                <a:solidFill>
                  <a:srgbClr val="000000"/>
                </a:solidFill>
                <a:latin typeface="Tahoma"/>
              </a:rPr>
              <a:t>by the public and physicians </a:t>
            </a:r>
            <a:r>
              <a:rPr lang="en-US" sz="2100" dirty="0" smtClean="0">
                <a:solidFill>
                  <a:srgbClr val="000000"/>
                </a:solidFill>
                <a:latin typeface="Tahoma"/>
              </a:rPr>
              <a:t>is increasing. </a:t>
            </a:r>
          </a:p>
          <a:p>
            <a:pPr>
              <a:spcBef>
                <a:spcPts val="600"/>
              </a:spcBef>
              <a:spcAft>
                <a:spcPts val="600"/>
              </a:spcAft>
            </a:pPr>
            <a:r>
              <a:rPr lang="en-US" sz="2100" dirty="0">
                <a:solidFill>
                  <a:srgbClr val="000000"/>
                </a:solidFill>
                <a:latin typeface="Tahoma"/>
                <a:ea typeface="Tahoma" panose="020B0604030504040204" pitchFamily="34" charset="0"/>
                <a:cs typeface="Tahoma" panose="020B0604030504040204" pitchFamily="34" charset="0"/>
              </a:rPr>
              <a:t>Disparities persist in </a:t>
            </a:r>
            <a:r>
              <a:rPr lang="en-US" sz="2100" dirty="0" smtClean="0">
                <a:solidFill>
                  <a:srgbClr val="000000"/>
                </a:solidFill>
                <a:latin typeface="Tahoma"/>
                <a:ea typeface="Tahoma" panose="020B0604030504040204" pitchFamily="34" charset="0"/>
                <a:cs typeface="Tahoma" panose="020B0604030504040204" pitchFamily="34" charset="0"/>
              </a:rPr>
              <a:t>use </a:t>
            </a:r>
            <a:r>
              <a:rPr lang="en-US" sz="2100" dirty="0">
                <a:solidFill>
                  <a:srgbClr val="000000"/>
                </a:solidFill>
                <a:latin typeface="Tahoma"/>
                <a:ea typeface="Tahoma" panose="020B0604030504040204" pitchFamily="34" charset="0"/>
                <a:cs typeface="Tahoma" panose="020B0604030504040204" pitchFamily="34" charset="0"/>
              </a:rPr>
              <a:t>of </a:t>
            </a:r>
            <a:r>
              <a:rPr lang="en-US" sz="2100" dirty="0" smtClean="0">
                <a:solidFill>
                  <a:srgbClr val="000000"/>
                </a:solidFill>
                <a:latin typeface="Tahoma"/>
                <a:ea typeface="Tahoma" panose="020B0604030504040204" pitchFamily="34" charset="0"/>
                <a:cs typeface="Tahoma" panose="020B0604030504040204" pitchFamily="34" charset="0"/>
              </a:rPr>
              <a:t>Internet </a:t>
            </a:r>
            <a:r>
              <a:rPr lang="en-US" sz="2100" dirty="0">
                <a:solidFill>
                  <a:srgbClr val="000000"/>
                </a:solidFill>
                <a:latin typeface="Tahoma"/>
                <a:ea typeface="Tahoma" panose="020B0604030504040204" pitchFamily="34" charset="0"/>
                <a:cs typeface="Tahoma" panose="020B0604030504040204" pitchFamily="34" charset="0"/>
              </a:rPr>
              <a:t>and health information technology by race/ethnicity, </a:t>
            </a:r>
            <a:r>
              <a:rPr lang="en-US" sz="2100" dirty="0" smtClean="0">
                <a:solidFill>
                  <a:srgbClr val="000000"/>
                </a:solidFill>
                <a:latin typeface="Tahoma"/>
                <a:ea typeface="Tahoma" panose="020B0604030504040204" pitchFamily="34" charset="0"/>
                <a:cs typeface="Tahoma" panose="020B0604030504040204" pitchFamily="34" charset="0"/>
              </a:rPr>
              <a:t>country </a:t>
            </a:r>
            <a:r>
              <a:rPr lang="en-US" sz="2100" dirty="0">
                <a:solidFill>
                  <a:srgbClr val="000000"/>
                </a:solidFill>
                <a:latin typeface="Tahoma"/>
                <a:ea typeface="Tahoma" panose="020B0604030504040204" pitchFamily="34" charset="0"/>
                <a:cs typeface="Tahoma" panose="020B0604030504040204" pitchFamily="34" charset="0"/>
              </a:rPr>
              <a:t>of birth, and educational attainment.  </a:t>
            </a:r>
          </a:p>
          <a:p>
            <a:pPr>
              <a:spcBef>
                <a:spcPts val="600"/>
              </a:spcBef>
              <a:spcAft>
                <a:spcPts val="600"/>
              </a:spcAft>
            </a:pPr>
            <a:r>
              <a:rPr lang="en-US" sz="2100" dirty="0" smtClean="0">
                <a:solidFill>
                  <a:srgbClr val="000000"/>
                </a:solidFill>
                <a:latin typeface="Tahoma"/>
                <a:ea typeface="Tahoma" panose="020B0604030504040204" pitchFamily="34" charset="0"/>
                <a:cs typeface="Tahoma" panose="020B0604030504040204" pitchFamily="34" charset="0"/>
              </a:rPr>
              <a:t>According to patient reports, health care providers’ communication skills are improving.  </a:t>
            </a:r>
          </a:p>
          <a:p>
            <a:pPr>
              <a:spcBef>
                <a:spcPts val="600"/>
              </a:spcBef>
              <a:spcAft>
                <a:spcPts val="600"/>
              </a:spcAft>
            </a:pPr>
            <a:r>
              <a:rPr lang="en-US" sz="2100" dirty="0" smtClean="0">
                <a:solidFill>
                  <a:srgbClr val="000000"/>
                </a:solidFill>
                <a:latin typeface="Tahoma"/>
                <a:ea typeface="Tahoma" panose="020B0604030504040204" pitchFamily="34" charset="0"/>
                <a:cs typeface="Tahoma" panose="020B0604030504040204" pitchFamily="34" charset="0"/>
              </a:rPr>
              <a:t>So far in the decade, 12 out of 25 Healthy People 2020 Health Communication and Health IT objectives have reached their targets or are improving. </a:t>
            </a:r>
          </a:p>
          <a:p>
            <a:pPr marL="277813" lvl="1" indent="0">
              <a:spcAft>
                <a:spcPts val="600"/>
              </a:spcAft>
              <a:buClr>
                <a:srgbClr val="000000"/>
              </a:buClr>
              <a:buFont typeface="Calibri" pitchFamily="34" charset="0"/>
              <a:buNone/>
            </a:pPr>
            <a:endParaRPr lang="en-US" sz="2100" dirty="0">
              <a:solidFill>
                <a:srgbClr val="000000"/>
              </a:solidFill>
              <a:latin typeface="Tahoma"/>
            </a:endParaRPr>
          </a:p>
        </p:txBody>
      </p:sp>
      <p:sp>
        <p:nvSpPr>
          <p:cNvPr id="10" name="Slide Number Placeholder 4"/>
          <p:cNvSpPr txBox="1">
            <a:spLocks/>
          </p:cNvSpPr>
          <p:nvPr/>
        </p:nvSpPr>
        <p:spPr>
          <a:xfrm>
            <a:off x="8763000" y="6434667"/>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ea typeface="Tahoma" panose="020B0604030504040204" pitchFamily="34" charset="0"/>
                <a:cs typeface="Tahoma" panose="020B0604030504040204" pitchFamily="34" charset="0"/>
              </a:rPr>
              <a:pPr algn="r">
                <a:defRPr/>
              </a:pPr>
              <a:t>31</a:t>
            </a:fld>
            <a:endParaRPr lang="en-US" sz="1200" dirty="0">
              <a:solidFill>
                <a:srgbClr val="898989"/>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75154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5816" y="1600200"/>
            <a:ext cx="7470648" cy="4672584"/>
          </a:xfrm>
        </p:spPr>
        <p:txBody>
          <a:bodyPr anchor="ctr"/>
          <a:lstStyle/>
          <a:p>
            <a:pPr marL="0" indent="0" algn="ctr">
              <a:buNone/>
            </a:pPr>
            <a:r>
              <a:rPr lang="en-US" sz="2800" b="1" dirty="0">
                <a:latin typeface="Tahoma" panose="020B0604030504040204" pitchFamily="34" charset="0"/>
                <a:ea typeface="Tahoma" panose="020B0604030504040204" pitchFamily="34" charset="0"/>
                <a:cs typeface="Tahoma" panose="020B0604030504040204" pitchFamily="34" charset="0"/>
              </a:rPr>
              <a:t>Dr. Leonard Jack, Jr., PhD, MSc</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Director</a:t>
            </a:r>
            <a:r>
              <a:rPr lang="en-US" sz="2800" b="1" dirty="0">
                <a:latin typeface="Tahoma" panose="020B0604030504040204" pitchFamily="34" charset="0"/>
                <a:ea typeface="Tahoma" panose="020B0604030504040204" pitchFamily="34" charset="0"/>
                <a:cs typeface="Tahoma" panose="020B0604030504040204" pitchFamily="34" charset="0"/>
              </a:rPr>
              <a:t>, Division of </a:t>
            </a:r>
            <a:r>
              <a:rPr lang="en-US" sz="2800" b="1" dirty="0" smtClean="0">
                <a:latin typeface="Tahoma" panose="020B0604030504040204" pitchFamily="34" charset="0"/>
                <a:ea typeface="Tahoma" panose="020B0604030504040204" pitchFamily="34" charset="0"/>
                <a:cs typeface="Tahoma" panose="020B0604030504040204" pitchFamily="34" charset="0"/>
              </a:rPr>
              <a:t>Community Health</a:t>
            </a:r>
            <a:r>
              <a:rPr lang="en-US" sz="2800" b="1" dirty="0">
                <a:latin typeface="Tahoma" panose="020B0604030504040204" pitchFamily="34" charset="0"/>
                <a:ea typeface="Tahoma" panose="020B0604030504040204" pitchFamily="34" charset="0"/>
                <a:cs typeface="Tahoma" panose="020B0604030504040204" pitchFamily="34" charset="0"/>
              </a:rPr>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smtClean="0">
                <a:latin typeface="Tahoma" panose="020B0604030504040204" pitchFamily="34" charset="0"/>
                <a:ea typeface="Tahoma" panose="020B0604030504040204" pitchFamily="34" charset="0"/>
                <a:cs typeface="Tahoma" panose="020B0604030504040204" pitchFamily="34" charset="0"/>
              </a:rPr>
              <a:t>Centers </a:t>
            </a:r>
            <a:r>
              <a:rPr lang="en-US" sz="2800" b="1" dirty="0">
                <a:latin typeface="Tahoma" panose="020B0604030504040204" pitchFamily="34" charset="0"/>
                <a:ea typeface="Tahoma" panose="020B0604030504040204" pitchFamily="34" charset="0"/>
                <a:cs typeface="Tahoma" panose="020B0604030504040204" pitchFamily="34" charset="0"/>
              </a:rPr>
              <a:t>for Disease Control and Prevention</a:t>
            </a:r>
            <a:br>
              <a:rPr lang="en-US" sz="2800" b="1" dirty="0">
                <a:latin typeface="Tahoma" panose="020B0604030504040204" pitchFamily="34" charset="0"/>
                <a:ea typeface="Tahoma" panose="020B0604030504040204" pitchFamily="34" charset="0"/>
                <a:cs typeface="Tahoma" panose="020B0604030504040204" pitchFamily="34" charset="0"/>
              </a:rPr>
            </a:br>
            <a:endParaRPr lang="en-US" sz="2800" b="1" dirty="0" smtClean="0">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en-US" sz="2800" b="1" dirty="0" smtClean="0">
                <a:latin typeface="Tahoma" panose="020B0604030504040204" pitchFamily="34" charset="0"/>
                <a:ea typeface="Tahoma" panose="020B0604030504040204" pitchFamily="34" charset="0"/>
                <a:cs typeface="Tahoma" panose="020B0604030504040204" pitchFamily="34" charset="0"/>
              </a:rPr>
              <a:t>June 16, 2016</a:t>
            </a:r>
            <a:endParaRPr lang="en-US" sz="2800" b="1" dirty="0"/>
          </a:p>
        </p:txBody>
      </p:sp>
      <p:sp>
        <p:nvSpPr>
          <p:cNvPr id="4" name="Title 3"/>
          <p:cNvSpPr txBox="1">
            <a:spLocks noGrp="1"/>
          </p:cNvSpPr>
          <p:nvPr>
            <p:ph type="title"/>
          </p:nvPr>
        </p:nvSpPr>
        <p:spPr>
          <a:prstGeom prst="rect">
            <a:avLst/>
          </a:prstGeom>
        </p:spPr>
        <p:txBody>
          <a:bodyPr vert="horz" lIns="91440" tIns="45720" rIns="91440" bIns="45720" rtlCol="0" anchor="b">
            <a:noAutofit/>
          </a:bodyPr>
          <a:lstStyle>
            <a:lvl1pPr algn="ctr" defTabSz="914400" rtl="0" eaLnBrk="1" latinLnBrk="0" hangingPunct="1">
              <a:spcBef>
                <a:spcPct val="0"/>
              </a:spcBef>
              <a:buNone/>
              <a:defRPr sz="3200" b="1" kern="1200" cap="none">
                <a:solidFill>
                  <a:srgbClr val="FADA63"/>
                </a:solidFill>
                <a:latin typeface="Arial" pitchFamily="34" charset="0"/>
                <a:ea typeface="+mj-ea"/>
                <a:cs typeface="Arial" pitchFamily="34" charset="0"/>
              </a:defRPr>
            </a:lvl1pPr>
          </a:lstStyle>
          <a:p>
            <a:r>
              <a:rPr lang="en-US" sz="2800" dirty="0" smtClean="0">
                <a:solidFill>
                  <a:srgbClr val="002060"/>
                </a:solidFill>
                <a:latin typeface="Tahoma" panose="020B0604030504040204" pitchFamily="34" charset="0"/>
                <a:ea typeface="Tahoma" panose="020B0604030504040204" pitchFamily="34" charset="0"/>
                <a:cs typeface="Tahoma" panose="020B0604030504040204" pitchFamily="34" charset="0"/>
              </a:rPr>
              <a:t>Targeting Social Influences that Shape Health Literacy in Communities</a:t>
            </a:r>
            <a:endPar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CDC Logo"/>
          <p:cNvPicPr>
            <a:picLocks noChangeAspect="1"/>
          </p:cNvPicPr>
          <p:nvPr/>
        </p:nvPicPr>
        <p:blipFill>
          <a:blip r:embed="rId2"/>
          <a:stretch>
            <a:fillRect/>
          </a:stretch>
        </p:blipFill>
        <p:spPr>
          <a:xfrm>
            <a:off x="76200" y="5052441"/>
            <a:ext cx="1239873" cy="891159"/>
          </a:xfrm>
          <a:prstGeom prst="rect">
            <a:avLst/>
          </a:prstGeom>
        </p:spPr>
      </p:pic>
    </p:spTree>
    <p:extLst>
      <p:ext uri="{BB962C8B-B14F-4D97-AF65-F5344CB8AC3E}">
        <p14:creationId xmlns:p14="http://schemas.microsoft.com/office/powerpoint/2010/main" val="39123646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Centers for Disease Control and Prevention</a:t>
            </a:r>
            <a:endParaRPr lang="en-US" dirty="0"/>
          </a:p>
        </p:txBody>
      </p:sp>
      <p:pic>
        <p:nvPicPr>
          <p:cNvPr id="4" name="Content Placeholder 3" descr="CDC's global communications center at  its main campus in Atlanta, Georgia."/>
          <p:cNvPicPr>
            <a:picLocks noGrp="1" noChangeAspect="1"/>
          </p:cNvPicPr>
          <p:nvPr>
            <p:ph idx="1"/>
          </p:nvPr>
        </p:nvPicPr>
        <p:blipFill>
          <a:blip r:embed="rId3"/>
          <a:stretch>
            <a:fillRect/>
          </a:stretch>
        </p:blipFill>
        <p:spPr>
          <a:xfrm>
            <a:off x="1600200" y="1773742"/>
            <a:ext cx="7086600" cy="4477328"/>
          </a:xfrm>
          <a:prstGeom prst="rect">
            <a:avLst/>
          </a:prstGeom>
        </p:spPr>
      </p:pic>
      <p:pic>
        <p:nvPicPr>
          <p:cNvPr id="5" name="Picture 4" descr="CDC Logo"/>
          <p:cNvPicPr>
            <a:picLocks noChangeAspect="1"/>
          </p:cNvPicPr>
          <p:nvPr/>
        </p:nvPicPr>
        <p:blipFill>
          <a:blip r:embed="rId4"/>
          <a:stretch>
            <a:fillRect/>
          </a:stretch>
        </p:blipFill>
        <p:spPr>
          <a:xfrm>
            <a:off x="76200" y="5052441"/>
            <a:ext cx="1239873" cy="891159"/>
          </a:xfrm>
          <a:prstGeom prst="rect">
            <a:avLst/>
          </a:prstGeom>
        </p:spPr>
      </p:pic>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33</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6240835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CDC Division of Population  Healthy Schools Program</a:t>
            </a:r>
            <a:endParaRPr lang="en-US" dirty="0"/>
          </a:p>
        </p:txBody>
      </p:sp>
      <p:sp>
        <p:nvSpPr>
          <p:cNvPr id="3" name="Content Placeholder 2"/>
          <p:cNvSpPr>
            <a:spLocks noGrp="1"/>
          </p:cNvSpPr>
          <p:nvPr>
            <p:ph idx="1"/>
          </p:nvPr>
        </p:nvSpPr>
        <p:spPr>
          <a:xfrm>
            <a:off x="1600200" y="1676400"/>
            <a:ext cx="7086600" cy="4800600"/>
          </a:xfrm>
        </p:spPr>
        <p:txBody>
          <a:bodyPr/>
          <a:lstStyle/>
          <a:p>
            <a:pPr marL="0" indent="0">
              <a:buNone/>
            </a:pPr>
            <a:r>
              <a:rPr lang="en-US" sz="2800" dirty="0"/>
              <a:t>Shared </a:t>
            </a:r>
            <a:r>
              <a:rPr lang="en-US" sz="2800" dirty="0" smtClean="0"/>
              <a:t>priorities </a:t>
            </a:r>
            <a:r>
              <a:rPr lang="en-US" sz="2800" dirty="0"/>
              <a:t>between health and education:</a:t>
            </a:r>
          </a:p>
          <a:p>
            <a:r>
              <a:rPr lang="en-US" sz="2800" dirty="0"/>
              <a:t>Increase quantity and quality of physical education, health education and physical activity</a:t>
            </a:r>
          </a:p>
          <a:p>
            <a:r>
              <a:rPr lang="en-US" sz="2800" dirty="0"/>
              <a:t>Improve the nutritional quality of foods provided </a:t>
            </a:r>
            <a:r>
              <a:rPr lang="en-US" sz="2800" dirty="0" smtClean="0"/>
              <a:t>on school grounds</a:t>
            </a:r>
            <a:endParaRPr lang="en-US" sz="2800" dirty="0"/>
          </a:p>
          <a:p>
            <a:r>
              <a:rPr lang="en-US" sz="2800" dirty="0"/>
              <a:t>Improve the capacity of schools to manage chronic </a:t>
            </a:r>
            <a:r>
              <a:rPr lang="en-US" sz="2800" dirty="0" smtClean="0"/>
              <a:t>conditions</a:t>
            </a:r>
            <a:endParaRPr lang="en-US" sz="2800" dirty="0"/>
          </a:p>
          <a:p>
            <a:endParaRPr lang="en-US" dirty="0"/>
          </a:p>
        </p:txBody>
      </p:sp>
      <p:pic>
        <p:nvPicPr>
          <p:cNvPr id="4" name="Picture 3" descr="CDC Logo"/>
          <p:cNvPicPr>
            <a:picLocks noChangeAspect="1"/>
          </p:cNvPicPr>
          <p:nvPr/>
        </p:nvPicPr>
        <p:blipFill>
          <a:blip r:embed="rId3"/>
          <a:stretch>
            <a:fillRect/>
          </a:stretch>
        </p:blipFill>
        <p:spPr>
          <a:xfrm>
            <a:off x="76200" y="5052441"/>
            <a:ext cx="1239873" cy="891159"/>
          </a:xfrm>
          <a:prstGeom prst="rect">
            <a:avLst/>
          </a:prstGeo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34</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044535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CDC </a:t>
            </a:r>
            <a:r>
              <a:rPr lang="en-US" dirty="0"/>
              <a:t>Division of Population </a:t>
            </a:r>
            <a:r>
              <a:rPr lang="en-US" dirty="0" smtClean="0"/>
              <a:t>Healthy </a:t>
            </a:r>
            <a:r>
              <a:rPr lang="en-US" dirty="0"/>
              <a:t>Schools Program</a:t>
            </a:r>
          </a:p>
        </p:txBody>
      </p:sp>
      <p:sp>
        <p:nvSpPr>
          <p:cNvPr id="3" name="Content Placeholder 2"/>
          <p:cNvSpPr>
            <a:spLocks noGrp="1"/>
          </p:cNvSpPr>
          <p:nvPr>
            <p:ph idx="1"/>
          </p:nvPr>
        </p:nvSpPr>
        <p:spPr/>
        <p:txBody>
          <a:bodyPr/>
          <a:lstStyle/>
          <a:p>
            <a:pPr marL="0" indent="0">
              <a:buNone/>
            </a:pPr>
            <a:r>
              <a:rPr lang="en-US" sz="2800" b="1" dirty="0"/>
              <a:t>CDC’s Role: </a:t>
            </a:r>
          </a:p>
          <a:p>
            <a:r>
              <a:rPr lang="en-US" sz="2800" dirty="0"/>
              <a:t>Quality of health education in schools</a:t>
            </a:r>
          </a:p>
          <a:p>
            <a:r>
              <a:rPr lang="en-US" sz="2800" dirty="0"/>
              <a:t>Evidence-based guidelines and recommendations for school programs and policy</a:t>
            </a:r>
          </a:p>
          <a:p>
            <a:r>
              <a:rPr lang="en-US" sz="2800" dirty="0"/>
              <a:t>Tools and resources for educators and administrators</a:t>
            </a:r>
          </a:p>
          <a:p>
            <a:r>
              <a:rPr lang="en-US" sz="2800" dirty="0"/>
              <a:t>Training and professional development</a:t>
            </a:r>
          </a:p>
          <a:p>
            <a:endParaRPr lang="en-US" dirty="0"/>
          </a:p>
        </p:txBody>
      </p:sp>
      <p:pic>
        <p:nvPicPr>
          <p:cNvPr id="4" name="Picture 3" descr="CDC Logo"/>
          <p:cNvPicPr>
            <a:picLocks noChangeAspect="1"/>
          </p:cNvPicPr>
          <p:nvPr/>
        </p:nvPicPr>
        <p:blipFill>
          <a:blip r:embed="rId2"/>
          <a:stretch>
            <a:fillRect/>
          </a:stretch>
        </p:blipFill>
        <p:spPr>
          <a:xfrm>
            <a:off x="76200" y="5052441"/>
            <a:ext cx="1239873" cy="891159"/>
          </a:xfrm>
          <a:prstGeom prst="rect">
            <a:avLst/>
          </a:prstGeo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35</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494802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14300"/>
            <a:ext cx="7543800" cy="1066800"/>
          </a:xfrm>
        </p:spPr>
        <p:txBody>
          <a:bodyPr/>
          <a:lstStyle/>
          <a:p>
            <a:pPr algn="ctr"/>
            <a:r>
              <a:rPr lang="en-US" sz="2800" dirty="0" smtClean="0"/>
              <a:t>CDC </a:t>
            </a:r>
            <a:r>
              <a:rPr lang="en-US" sz="2800" dirty="0"/>
              <a:t>Division of Population Health Healthy Schools Program</a:t>
            </a:r>
          </a:p>
        </p:txBody>
      </p:sp>
      <p:sp>
        <p:nvSpPr>
          <p:cNvPr id="5" name="Content Placeholder 4"/>
          <p:cNvSpPr>
            <a:spLocks noGrp="1"/>
          </p:cNvSpPr>
          <p:nvPr>
            <p:ph idx="1"/>
          </p:nvPr>
        </p:nvSpPr>
        <p:spPr>
          <a:xfrm>
            <a:off x="1447800" y="1524000"/>
            <a:ext cx="7086600" cy="4672584"/>
          </a:xfrm>
        </p:spPr>
        <p:txBody>
          <a:bodyPr/>
          <a:lstStyle/>
          <a:p>
            <a:pPr marL="0" indent="0" algn="ctr">
              <a:buNone/>
            </a:pPr>
            <a:r>
              <a:rPr lang="en-US" sz="2800" dirty="0" smtClean="0"/>
              <a:t>Whole School Whole Community Whole Child (WSCC)</a:t>
            </a:r>
          </a:p>
          <a:p>
            <a:endParaRPr lang="en-US" dirty="0"/>
          </a:p>
        </p:txBody>
      </p:sp>
      <p:pic>
        <p:nvPicPr>
          <p:cNvPr id="6" name="Picture 2" descr="A graphic showing the different elements of the healthy schools program. These include: health education; physical education and physical activity; nutrition and environmental and services; health services; consulting, psychological, and social services; social and emotional climate; physical environment; employee wellness; family engagement; and community invol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547" y="2209800"/>
            <a:ext cx="5685953" cy="4495800"/>
          </a:xfrm>
          <a:prstGeom prst="rect">
            <a:avLst/>
          </a:prstGeom>
          <a:ln>
            <a:noFill/>
          </a:ln>
          <a:effectLst>
            <a:softEdge rad="112500"/>
          </a:effectLst>
          <a:extLst/>
        </p:spPr>
      </p:pic>
      <p:pic>
        <p:nvPicPr>
          <p:cNvPr id="7" name="Picture 6" descr="CDC Logo"/>
          <p:cNvPicPr>
            <a:picLocks noChangeAspect="1"/>
          </p:cNvPicPr>
          <p:nvPr/>
        </p:nvPicPr>
        <p:blipFill>
          <a:blip r:embed="rId4"/>
          <a:stretch>
            <a:fillRect/>
          </a:stretch>
        </p:blipFill>
        <p:spPr>
          <a:xfrm>
            <a:off x="76200" y="5052441"/>
            <a:ext cx="1239873" cy="891159"/>
          </a:xfrm>
          <a:prstGeom prst="rect">
            <a:avLst/>
          </a:prstGeom>
        </p:spPr>
      </p:pic>
      <p:sp>
        <p:nvSpPr>
          <p:cNvPr id="8"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36</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5739292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Twin Approach to Health Equity</a:t>
            </a:r>
            <a:endParaRPr lang="en-US" dirty="0"/>
          </a:p>
        </p:txBody>
      </p:sp>
      <p:pic>
        <p:nvPicPr>
          <p:cNvPr id="7" name="Picture 2" descr="An outline of Georgia showing graphical representation of diverse populations. "/>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1400763" y="1788447"/>
            <a:ext cx="2630423" cy="2901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An outline of Georgia showing graphical a somewhat smaller representation of diverse populations. " title="second of three graphic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86200" y="1752600"/>
            <a:ext cx="2732654"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A graphical outline of Georgia depicting all diverse populations" title="third of three graphic"/>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565475" y="1791208"/>
            <a:ext cx="2578526" cy="2901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600200" y="4816312"/>
            <a:ext cx="2368997" cy="1323439"/>
          </a:xfrm>
          <a:prstGeom prst="rect">
            <a:avLst/>
          </a:prstGeom>
          <a:noFill/>
        </p:spPr>
        <p:txBody>
          <a:bodyPr wrap="square" rtlCol="0">
            <a:spAutoFit/>
          </a:bodyPr>
          <a:lstStyle/>
          <a:p>
            <a:r>
              <a:rPr lang="en-US" sz="2000" dirty="0">
                <a:solidFill>
                  <a:srgbClr val="000000"/>
                </a:solidFill>
                <a:latin typeface="Calibri" panose="020F0502020204030204" pitchFamily="34" charset="0"/>
              </a:rPr>
              <a:t>Population-wide interventions with health equity in mind</a:t>
            </a:r>
          </a:p>
        </p:txBody>
      </p:sp>
      <p:sp>
        <p:nvSpPr>
          <p:cNvPr id="14" name="TextBox 13"/>
          <p:cNvSpPr txBox="1"/>
          <p:nvPr/>
        </p:nvSpPr>
        <p:spPr>
          <a:xfrm>
            <a:off x="4679380" y="4611231"/>
            <a:ext cx="1905000" cy="2246769"/>
          </a:xfrm>
          <a:prstGeom prst="rect">
            <a:avLst/>
          </a:prstGeom>
          <a:noFill/>
        </p:spPr>
        <p:txBody>
          <a:bodyPr wrap="square" rtlCol="0">
            <a:spAutoFit/>
          </a:bodyPr>
          <a:lstStyle/>
          <a:p>
            <a:r>
              <a:rPr lang="en-US" sz="2000" dirty="0">
                <a:solidFill>
                  <a:srgbClr val="000000"/>
                </a:solidFill>
                <a:latin typeface="Calibri" panose="020F0502020204030204" pitchFamily="34" charset="0"/>
              </a:rPr>
              <a:t>Targeted culturally tailored interventions </a:t>
            </a:r>
          </a:p>
          <a:p>
            <a:r>
              <a:rPr lang="en-US" sz="2000" dirty="0">
                <a:solidFill>
                  <a:srgbClr val="000000"/>
                </a:solidFill>
                <a:latin typeface="Calibri" panose="020F0502020204030204" pitchFamily="34" charset="0"/>
              </a:rPr>
              <a:t>to address the </a:t>
            </a:r>
          </a:p>
          <a:p>
            <a:r>
              <a:rPr lang="en-US" sz="2000" dirty="0">
                <a:solidFill>
                  <a:srgbClr val="000000"/>
                </a:solidFill>
                <a:latin typeface="Calibri" panose="020F0502020204030204" pitchFamily="34" charset="0"/>
              </a:rPr>
              <a:t>greatest chronic disease burden</a:t>
            </a:r>
          </a:p>
        </p:txBody>
      </p:sp>
      <p:sp>
        <p:nvSpPr>
          <p:cNvPr id="15" name="TextBox 14"/>
          <p:cNvSpPr txBox="1"/>
          <p:nvPr/>
        </p:nvSpPr>
        <p:spPr>
          <a:xfrm>
            <a:off x="7294563" y="4670265"/>
            <a:ext cx="1468437" cy="830997"/>
          </a:xfrm>
          <a:prstGeom prst="rect">
            <a:avLst/>
          </a:prstGeom>
          <a:noFill/>
        </p:spPr>
        <p:txBody>
          <a:bodyPr wrap="square" rtlCol="0">
            <a:spAutoFit/>
          </a:bodyPr>
          <a:lstStyle/>
          <a:p>
            <a:pPr algn="ctr"/>
            <a:r>
              <a:rPr lang="en-US" sz="2400" b="1" dirty="0">
                <a:solidFill>
                  <a:srgbClr val="000000"/>
                </a:solidFill>
                <a:latin typeface="Calibri" panose="020F0502020204030204" pitchFamily="34" charset="0"/>
              </a:rPr>
              <a:t>Twin</a:t>
            </a:r>
            <a:r>
              <a:rPr lang="en-US" sz="2400" b="1" u="sng" dirty="0">
                <a:solidFill>
                  <a:srgbClr val="000000"/>
                </a:solidFill>
                <a:latin typeface="Calibri" panose="020F0502020204030204" pitchFamily="34" charset="0"/>
              </a:rPr>
              <a:t> </a:t>
            </a:r>
            <a:r>
              <a:rPr lang="en-US" sz="2400" b="1" dirty="0">
                <a:solidFill>
                  <a:srgbClr val="000000"/>
                </a:solidFill>
                <a:latin typeface="Calibri" panose="020F0502020204030204" pitchFamily="34" charset="0"/>
              </a:rPr>
              <a:t>Approach</a:t>
            </a:r>
          </a:p>
        </p:txBody>
      </p:sp>
      <p:pic>
        <p:nvPicPr>
          <p:cNvPr id="16" name="Picture 15" descr="CDC Logo"/>
          <p:cNvPicPr>
            <a:picLocks noChangeAspect="1"/>
          </p:cNvPicPr>
          <p:nvPr/>
        </p:nvPicPr>
        <p:blipFill>
          <a:blip r:embed="rId6"/>
          <a:stretch>
            <a:fillRect/>
          </a:stretch>
        </p:blipFill>
        <p:spPr>
          <a:xfrm>
            <a:off x="76200" y="5052441"/>
            <a:ext cx="1239873" cy="891159"/>
          </a:xfrm>
          <a:prstGeom prst="rect">
            <a:avLst/>
          </a:prstGeom>
        </p:spPr>
      </p:pic>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37</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7540960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to slide"/>
          <p:cNvPicPr>
            <a:picLocks noChangeAspect="1"/>
          </p:cNvPicPr>
          <p:nvPr/>
        </p:nvPicPr>
        <p:blipFill>
          <a:blip r:embed="rId2"/>
          <a:stretch>
            <a:fillRect/>
          </a:stretch>
        </p:blipFill>
        <p:spPr>
          <a:xfrm>
            <a:off x="1371600" y="1447800"/>
            <a:ext cx="6934200" cy="4564153"/>
          </a:xfrm>
          <a:prstGeom prst="rect">
            <a:avLst/>
          </a:prstGeom>
        </p:spPr>
      </p:pic>
      <p:sp>
        <p:nvSpPr>
          <p:cNvPr id="2" name="Title 1"/>
          <p:cNvSpPr>
            <a:spLocks noGrp="1"/>
          </p:cNvSpPr>
          <p:nvPr>
            <p:ph type="title"/>
          </p:nvPr>
        </p:nvSpPr>
        <p:spPr/>
        <p:txBody>
          <a:bodyPr/>
          <a:lstStyle/>
          <a:p>
            <a:r>
              <a:rPr lang="en-US" sz="2800" dirty="0"/>
              <a:t>CDC Division of Community Health Programs Funded in Fiscal Year 2014</a:t>
            </a:r>
          </a:p>
        </p:txBody>
      </p:sp>
      <p:sp>
        <p:nvSpPr>
          <p:cNvPr id="3" name="Content Placeholder 2"/>
          <p:cNvSpPr>
            <a:spLocks noGrp="1"/>
          </p:cNvSpPr>
          <p:nvPr>
            <p:ph idx="1"/>
          </p:nvPr>
        </p:nvSpPr>
        <p:spPr>
          <a:xfrm>
            <a:off x="1600200" y="1676400"/>
            <a:ext cx="7086600" cy="4672584"/>
          </a:xfrm>
        </p:spPr>
        <p:txBody>
          <a:bodyPr/>
          <a:lstStyle/>
          <a:p>
            <a:pPr marL="0" lvl="0" indent="0">
              <a:spcAft>
                <a:spcPts val="600"/>
              </a:spcAft>
              <a:buNone/>
            </a:pPr>
            <a:r>
              <a:rPr lang="en-US" b="1" dirty="0" smtClean="0"/>
              <a:t>      </a:t>
            </a:r>
            <a:r>
              <a:rPr lang="en-US" sz="3200" b="1" dirty="0" smtClean="0">
                <a:solidFill>
                  <a:schemeClr val="bg1"/>
                </a:solidFill>
              </a:rPr>
              <a:t>PICH</a:t>
            </a:r>
            <a:endParaRPr lang="en-US" sz="3200" b="1" dirty="0">
              <a:solidFill>
                <a:schemeClr val="bg1"/>
              </a:solidFill>
            </a:endParaRPr>
          </a:p>
          <a:p>
            <a:pPr lvl="1">
              <a:buClr>
                <a:schemeClr val="bg1"/>
              </a:buClr>
              <a:buFont typeface="Arial" panose="020B0604020202020204" pitchFamily="34" charset="0"/>
              <a:buChar char="•"/>
            </a:pPr>
            <a:r>
              <a:rPr lang="en-US" sz="2000" dirty="0">
                <a:solidFill>
                  <a:schemeClr val="bg1"/>
                </a:solidFill>
              </a:rPr>
              <a:t>Partnerships to Improve Community Health (PICH)</a:t>
            </a:r>
          </a:p>
          <a:p>
            <a:pPr marL="0" indent="0">
              <a:spcBef>
                <a:spcPts val="3800"/>
              </a:spcBef>
              <a:buNone/>
            </a:pPr>
            <a:r>
              <a:rPr lang="en-US" sz="3200" b="1" dirty="0" smtClean="0">
                <a:solidFill>
                  <a:schemeClr val="bg1"/>
                </a:solidFill>
              </a:rPr>
              <a:t>    National </a:t>
            </a:r>
            <a:r>
              <a:rPr lang="en-US" sz="3200" b="1" dirty="0">
                <a:solidFill>
                  <a:schemeClr val="bg1"/>
                </a:solidFill>
              </a:rPr>
              <a:t>Organizations</a:t>
            </a:r>
          </a:p>
          <a:p>
            <a:pPr lvl="1">
              <a:lnSpc>
                <a:spcPts val="2000"/>
              </a:lnSpc>
              <a:spcBef>
                <a:spcPts val="900"/>
              </a:spcBef>
              <a:buClr>
                <a:schemeClr val="bg1"/>
              </a:buClr>
              <a:buFont typeface="Arial" panose="020B0604020202020204" pitchFamily="34" charset="0"/>
              <a:buChar char="•"/>
            </a:pPr>
            <a:r>
              <a:rPr lang="en-US" sz="2000" dirty="0">
                <a:solidFill>
                  <a:schemeClr val="bg1"/>
                </a:solidFill>
              </a:rPr>
              <a:t>National Implementation and Dissemination for Chronic Disease Prevention (National Orgs</a:t>
            </a:r>
            <a:r>
              <a:rPr lang="en-US" sz="2000" dirty="0" smtClean="0">
                <a:solidFill>
                  <a:schemeClr val="bg1"/>
                </a:solidFill>
              </a:rPr>
              <a:t>)</a:t>
            </a:r>
            <a:endParaRPr lang="en-US" dirty="0" smtClean="0"/>
          </a:p>
          <a:p>
            <a:pPr marL="0" indent="0">
              <a:spcBef>
                <a:spcPts val="3800"/>
              </a:spcBef>
              <a:buClr>
                <a:schemeClr val="bg1"/>
              </a:buClr>
              <a:buNone/>
            </a:pPr>
            <a:r>
              <a:rPr lang="en-US" sz="3200" b="1" dirty="0" smtClean="0">
                <a:solidFill>
                  <a:schemeClr val="bg1"/>
                </a:solidFill>
              </a:rPr>
              <a:t>    REACH</a:t>
            </a:r>
            <a:endParaRPr lang="en-US" sz="3200" b="1" dirty="0">
              <a:solidFill>
                <a:schemeClr val="bg1"/>
              </a:solidFill>
            </a:endParaRPr>
          </a:p>
          <a:p>
            <a:pPr lvl="1">
              <a:buClr>
                <a:schemeClr val="bg1"/>
              </a:buClr>
              <a:buFont typeface="Arial" panose="020B0604020202020204" pitchFamily="34" charset="0"/>
              <a:buChar char="•"/>
            </a:pPr>
            <a:r>
              <a:rPr lang="en-US" sz="2000" dirty="0">
                <a:solidFill>
                  <a:schemeClr val="bg1"/>
                </a:solidFill>
              </a:rPr>
              <a:t>Racial</a:t>
            </a:r>
            <a:r>
              <a:rPr lang="en-US" sz="2000" dirty="0" smtClean="0">
                <a:solidFill>
                  <a:schemeClr val="bg1"/>
                </a:solidFill>
              </a:rPr>
              <a:t> </a:t>
            </a:r>
            <a:r>
              <a:rPr lang="en-US" sz="2000" dirty="0">
                <a:solidFill>
                  <a:schemeClr val="bg1"/>
                </a:solidFill>
              </a:rPr>
              <a:t>and Ethnic Approaches to Community Health </a:t>
            </a:r>
            <a:r>
              <a:rPr lang="en-US" sz="2000" dirty="0" smtClean="0">
                <a:solidFill>
                  <a:schemeClr val="bg1"/>
                </a:solidFill>
              </a:rPr>
              <a:t/>
            </a:r>
            <a:br>
              <a:rPr lang="en-US" sz="2000" dirty="0" smtClean="0">
                <a:solidFill>
                  <a:schemeClr val="bg1"/>
                </a:solidFill>
              </a:rPr>
            </a:br>
            <a:r>
              <a:rPr lang="en-US" sz="2000" dirty="0" smtClean="0">
                <a:solidFill>
                  <a:schemeClr val="bg1"/>
                </a:solidFill>
              </a:rPr>
              <a:t>(</a:t>
            </a:r>
            <a:r>
              <a:rPr lang="en-US" sz="2000" dirty="0">
                <a:solidFill>
                  <a:schemeClr val="bg1"/>
                </a:solidFill>
              </a:rPr>
              <a:t>REACH 2014)</a:t>
            </a:r>
          </a:p>
        </p:txBody>
      </p:sp>
      <p:pic>
        <p:nvPicPr>
          <p:cNvPr id="5" name="Picture 4" descr="CDC Logo"/>
          <p:cNvPicPr>
            <a:picLocks noChangeAspect="1"/>
          </p:cNvPicPr>
          <p:nvPr/>
        </p:nvPicPr>
        <p:blipFill>
          <a:blip r:embed="rId3"/>
          <a:stretch>
            <a:fillRect/>
          </a:stretch>
        </p:blipFill>
        <p:spPr>
          <a:xfrm>
            <a:off x="76200" y="5052441"/>
            <a:ext cx="1239873" cy="891159"/>
          </a:xfrm>
          <a:prstGeom prst="rect">
            <a:avLst/>
          </a:prstGeom>
        </p:spPr>
      </p:pic>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38</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446051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Partnerships to Improve Community Health (PICH)</a:t>
            </a:r>
            <a:endParaRPr lang="en-US" dirty="0"/>
          </a:p>
        </p:txBody>
      </p:sp>
      <p:sp>
        <p:nvSpPr>
          <p:cNvPr id="3" name="Content Placeholder 2"/>
          <p:cNvSpPr>
            <a:spLocks noGrp="1"/>
          </p:cNvSpPr>
          <p:nvPr>
            <p:ph idx="1"/>
          </p:nvPr>
        </p:nvSpPr>
        <p:spPr/>
        <p:txBody>
          <a:bodyPr/>
          <a:lstStyle/>
          <a:p>
            <a:r>
              <a:rPr lang="en-US" sz="2800" dirty="0" smtClean="0"/>
              <a:t>Evidence-based strategies to </a:t>
            </a:r>
            <a:r>
              <a:rPr lang="en-US" sz="2800" dirty="0"/>
              <a:t>improve the health of communities and reduce the prevalence of chronic </a:t>
            </a:r>
            <a:r>
              <a:rPr lang="en-US" sz="2800" dirty="0" smtClean="0"/>
              <a:t>disease</a:t>
            </a:r>
            <a:endParaRPr lang="en-US" sz="2800" dirty="0"/>
          </a:p>
          <a:p>
            <a:r>
              <a:rPr lang="en-US" sz="2800" dirty="0" smtClean="0"/>
              <a:t>Multi-sectoral coalitions </a:t>
            </a:r>
            <a:r>
              <a:rPr lang="en-US" sz="2800" dirty="0"/>
              <a:t>in:</a:t>
            </a:r>
          </a:p>
          <a:p>
            <a:pPr lvl="1">
              <a:buFont typeface="Arial" panose="020B0604020202020204" pitchFamily="34" charset="0"/>
              <a:buChar char="•"/>
            </a:pPr>
            <a:r>
              <a:rPr lang="en-US" sz="2800" dirty="0"/>
              <a:t>Large cities and urban counties </a:t>
            </a:r>
            <a:r>
              <a:rPr lang="en-US" sz="2800" dirty="0" smtClean="0"/>
              <a:t>(≥ 500,000)</a:t>
            </a:r>
            <a:endParaRPr lang="en-US" sz="2800" dirty="0"/>
          </a:p>
          <a:p>
            <a:pPr lvl="1">
              <a:buFont typeface="Arial" panose="020B0604020202020204" pitchFamily="34" charset="0"/>
              <a:buChar char="•"/>
            </a:pPr>
            <a:r>
              <a:rPr lang="en-US" sz="2800" dirty="0"/>
              <a:t>Small cities and counties </a:t>
            </a:r>
            <a:r>
              <a:rPr lang="en-US" sz="2800" dirty="0" smtClean="0"/>
              <a:t>(50,000- </a:t>
            </a:r>
            <a:r>
              <a:rPr lang="en-US" sz="2800" dirty="0"/>
              <a:t>499,999)</a:t>
            </a:r>
          </a:p>
          <a:p>
            <a:pPr lvl="1">
              <a:buFont typeface="Arial" panose="020B0604020202020204" pitchFamily="34" charset="0"/>
              <a:buChar char="•"/>
            </a:pPr>
            <a:r>
              <a:rPr lang="en-US" sz="2800" dirty="0"/>
              <a:t>American Indian tribes and tribal </a:t>
            </a:r>
            <a:r>
              <a:rPr lang="en-US" sz="2800" dirty="0" smtClean="0"/>
              <a:t>organizations</a:t>
            </a:r>
            <a:endParaRPr lang="en-US" sz="2800" dirty="0"/>
          </a:p>
          <a:p>
            <a:r>
              <a:rPr lang="en-US" sz="2800" dirty="0" smtClean="0"/>
              <a:t>39 awardees across the U.S.</a:t>
            </a:r>
            <a:endParaRPr lang="en-US" sz="2800" dirty="0"/>
          </a:p>
          <a:p>
            <a:endParaRPr lang="en-US" dirty="0"/>
          </a:p>
        </p:txBody>
      </p:sp>
      <p:pic>
        <p:nvPicPr>
          <p:cNvPr id="4" name="Picture 3" descr="CDC Logo"/>
          <p:cNvPicPr>
            <a:picLocks noChangeAspect="1"/>
          </p:cNvPicPr>
          <p:nvPr/>
        </p:nvPicPr>
        <p:blipFill>
          <a:blip r:embed="rId3"/>
          <a:stretch>
            <a:fillRect/>
          </a:stretch>
        </p:blipFill>
        <p:spPr>
          <a:xfrm>
            <a:off x="76200" y="5052441"/>
            <a:ext cx="1239873" cy="891159"/>
          </a:xfrm>
          <a:prstGeom prst="rect">
            <a:avLst/>
          </a:prstGeo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39</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946132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Progress Review Agenda and Presenters  </a:t>
            </a:r>
          </a:p>
        </p:txBody>
      </p:sp>
      <p:sp>
        <p:nvSpPr>
          <p:cNvPr id="2" name="Content Placeholder 1"/>
          <p:cNvSpPr>
            <a:spLocks noGrp="1"/>
          </p:cNvSpPr>
          <p:nvPr>
            <p:ph idx="1"/>
          </p:nvPr>
        </p:nvSpPr>
        <p:spPr>
          <a:xfrm>
            <a:off x="1447800" y="1524000"/>
            <a:ext cx="7543800" cy="5029200"/>
          </a:xfrm>
        </p:spPr>
        <p:txBody>
          <a:bodyPr>
            <a:noAutofit/>
          </a:bodyPr>
          <a:lstStyle/>
          <a:p>
            <a:pPr marL="0" indent="0">
              <a:spcBef>
                <a:spcPts val="0"/>
              </a:spcBef>
              <a:buNone/>
              <a:defRPr/>
            </a:pPr>
            <a:r>
              <a:rPr lang="en-US" sz="2000" b="1" dirty="0" smtClean="0">
                <a:latin typeface="Tahoma" panose="020B0604030504040204" pitchFamily="34" charset="0"/>
                <a:ea typeface="Tahoma" panose="020B0604030504040204" pitchFamily="34" charset="0"/>
                <a:cs typeface="Tahoma" panose="020B0604030504040204" pitchFamily="34" charset="0"/>
              </a:rPr>
              <a:t>Chair </a:t>
            </a:r>
            <a:endParaRPr lang="en-US" sz="2000" b="1" dirty="0">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US" sz="2000" dirty="0">
                <a:latin typeface="Tahoma" panose="020B0604030504040204" pitchFamily="34" charset="0"/>
                <a:ea typeface="Tahoma" panose="020B0604030504040204" pitchFamily="34" charset="0"/>
                <a:cs typeface="Tahoma" panose="020B0604030504040204" pitchFamily="34" charset="0"/>
              </a:rPr>
              <a:t>Karen B. </a:t>
            </a:r>
            <a:r>
              <a:rPr lang="en-US" sz="2000" dirty="0" err="1">
                <a:latin typeface="Tahoma" panose="020B0604030504040204" pitchFamily="34" charset="0"/>
                <a:ea typeface="Tahoma" panose="020B0604030504040204" pitchFamily="34" charset="0"/>
                <a:cs typeface="Tahoma" panose="020B0604030504040204" pitchFamily="34" charset="0"/>
              </a:rPr>
              <a:t>DeSalvo</a:t>
            </a:r>
            <a:r>
              <a:rPr lang="en-US" sz="2000" dirty="0">
                <a:latin typeface="Tahoma" panose="020B0604030504040204" pitchFamily="34" charset="0"/>
                <a:ea typeface="Tahoma" panose="020B0604030504040204" pitchFamily="34" charset="0"/>
                <a:cs typeface="Tahoma" panose="020B0604030504040204" pitchFamily="34" charset="0"/>
              </a:rPr>
              <a:t>, MD, MPH, MSc, Acting Assistant Secretary for </a:t>
            </a:r>
            <a:r>
              <a:rPr lang="en-US" sz="2000" dirty="0" smtClean="0">
                <a:latin typeface="Tahoma" panose="020B0604030504040204" pitchFamily="34" charset="0"/>
                <a:ea typeface="Tahoma" panose="020B0604030504040204" pitchFamily="34" charset="0"/>
                <a:cs typeface="Tahoma" panose="020B0604030504040204" pitchFamily="34" charset="0"/>
              </a:rPr>
              <a:t>Health, U.S</a:t>
            </a:r>
            <a:r>
              <a:rPr lang="en-US" sz="2000" dirty="0">
                <a:latin typeface="Tahoma" panose="020B0604030504040204" pitchFamily="34" charset="0"/>
                <a:ea typeface="Tahoma" panose="020B0604030504040204" pitchFamily="34" charset="0"/>
                <a:cs typeface="Tahoma" panose="020B0604030504040204" pitchFamily="34" charset="0"/>
              </a:rPr>
              <a:t>. Department of Health and Human Services</a:t>
            </a:r>
          </a:p>
          <a:p>
            <a:pPr marL="0" indent="0">
              <a:spcBef>
                <a:spcPts val="0"/>
              </a:spcBef>
              <a:buNone/>
              <a:defRPr/>
            </a:pPr>
            <a:r>
              <a:rPr lang="en-US" sz="500" b="1" dirty="0" smtClean="0">
                <a:latin typeface="Tahoma" panose="020B0604030504040204" pitchFamily="34" charset="0"/>
                <a:ea typeface="Tahoma" panose="020B0604030504040204" pitchFamily="34" charset="0"/>
                <a:cs typeface="Tahoma" panose="020B0604030504040204" pitchFamily="34" charset="0"/>
              </a:rPr>
              <a:t> </a:t>
            </a:r>
          </a:p>
          <a:p>
            <a:pPr marL="0" indent="0">
              <a:spcBef>
                <a:spcPts val="0"/>
              </a:spcBef>
              <a:buNone/>
              <a:defRPr/>
            </a:pPr>
            <a:r>
              <a:rPr lang="en-US" sz="2000" b="1" dirty="0" smtClean="0">
                <a:latin typeface="Tahoma" panose="020B0604030504040204" pitchFamily="34" charset="0"/>
                <a:ea typeface="Tahoma" panose="020B0604030504040204" pitchFamily="34" charset="0"/>
                <a:cs typeface="Tahoma" panose="020B0604030504040204" pitchFamily="34" charset="0"/>
              </a:rPr>
              <a:t>Presentations </a:t>
            </a:r>
            <a:endParaRPr lang="en-US" sz="2000" b="1" dirty="0">
              <a:latin typeface="Tahoma" panose="020B0604030504040204" pitchFamily="34" charset="0"/>
              <a:ea typeface="Tahoma" panose="020B0604030504040204" pitchFamily="34" charset="0"/>
              <a:cs typeface="Tahoma" panose="020B0604030504040204" pitchFamily="34" charset="0"/>
            </a:endParaRPr>
          </a:p>
          <a:p>
            <a:pPr lvl="0">
              <a:spcBef>
                <a:spcPts val="0"/>
              </a:spcBef>
              <a:defRPr/>
            </a:pPr>
            <a:r>
              <a:rPr lang="en-US" sz="2000" dirty="0" smtClean="0">
                <a:latin typeface="Tahoma" panose="020B0604030504040204" pitchFamily="34" charset="0"/>
                <a:ea typeface="Tahoma" panose="020B0604030504040204" pitchFamily="34" charset="0"/>
                <a:cs typeface="Tahoma" panose="020B0604030504040204" pitchFamily="34" charset="0"/>
              </a:rPr>
              <a:t>Charles </a:t>
            </a:r>
            <a:r>
              <a:rPr lang="en-US" sz="2000" dirty="0" err="1" smtClean="0">
                <a:latin typeface="Tahoma" panose="020B0604030504040204" pitchFamily="34" charset="0"/>
                <a:ea typeface="Tahoma" panose="020B0604030504040204" pitchFamily="34" charset="0"/>
                <a:cs typeface="Tahoma" panose="020B0604030504040204" pitchFamily="34" charset="0"/>
              </a:rPr>
              <a:t>Rothwell</a:t>
            </a:r>
            <a:r>
              <a:rPr lang="en-US" sz="2000" dirty="0" smtClean="0">
                <a:latin typeface="Tahoma" panose="020B0604030504040204" pitchFamily="34" charset="0"/>
                <a:ea typeface="Tahoma" panose="020B0604030504040204" pitchFamily="34" charset="0"/>
                <a:cs typeface="Tahoma" panose="020B0604030504040204" pitchFamily="34" charset="0"/>
              </a:rPr>
              <a:t>, MBA, MS, </a:t>
            </a:r>
            <a:r>
              <a:rPr lang="en-US" sz="2000" dirty="0">
                <a:latin typeface="Tahoma" panose="020B0604030504040204" pitchFamily="34" charset="0"/>
                <a:ea typeface="Tahoma" panose="020B0604030504040204" pitchFamily="34" charset="0"/>
                <a:cs typeface="Tahoma" panose="020B0604030504040204" pitchFamily="34" charset="0"/>
              </a:rPr>
              <a:t>Director, National Center for Health </a:t>
            </a:r>
            <a:r>
              <a:rPr lang="en-US" sz="2000" dirty="0" smtClean="0">
                <a:latin typeface="Tahoma" panose="020B0604030504040204" pitchFamily="34" charset="0"/>
                <a:ea typeface="Tahoma" panose="020B0604030504040204" pitchFamily="34" charset="0"/>
                <a:cs typeface="Tahoma" panose="020B0604030504040204" pitchFamily="34" charset="0"/>
              </a:rPr>
              <a:t>Statistics, CDC</a:t>
            </a:r>
          </a:p>
          <a:p>
            <a:pPr>
              <a:spcBef>
                <a:spcPts val="0"/>
              </a:spcBef>
              <a:defRPr/>
            </a:pPr>
            <a:r>
              <a:rPr lang="en-US" sz="2000" dirty="0">
                <a:latin typeface="Tahoma" panose="020B0604030504040204" pitchFamily="34" charset="0"/>
                <a:ea typeface="Tahoma" panose="020B0604030504040204" pitchFamily="34" charset="0"/>
                <a:cs typeface="Tahoma" panose="020B0604030504040204" pitchFamily="34" charset="0"/>
              </a:rPr>
              <a:t>Leonard Jack, PhD, MSc, Director, Division of Community Health, CDC</a:t>
            </a:r>
          </a:p>
          <a:p>
            <a:pPr>
              <a:spcBef>
                <a:spcPts val="0"/>
              </a:spcBef>
              <a:defRPr/>
            </a:pPr>
            <a:r>
              <a:rPr lang="en-US" sz="2000" dirty="0">
                <a:latin typeface="Tahoma" panose="020B0604030504040204" pitchFamily="34" charset="0"/>
                <a:ea typeface="Tahoma" panose="020B0604030504040204" pitchFamily="34" charset="0"/>
                <a:cs typeface="Tahoma" panose="020B0604030504040204" pitchFamily="34" charset="0"/>
              </a:rPr>
              <a:t>RADM Sarah Linde, MD, Chief Public Health Officer, HRSA </a:t>
            </a:r>
          </a:p>
          <a:p>
            <a:pPr>
              <a:spcBef>
                <a:spcPts val="0"/>
              </a:spcBef>
              <a:defRPr/>
            </a:pPr>
            <a:r>
              <a:rPr lang="en-US" sz="2000" dirty="0" smtClean="0">
                <a:latin typeface="Tahoma" panose="020B0604030504040204" pitchFamily="34" charset="0"/>
                <a:ea typeface="Tahoma" panose="020B0604030504040204" pitchFamily="34" charset="0"/>
                <a:cs typeface="Tahoma" panose="020B0604030504040204" pitchFamily="34" charset="0"/>
              </a:rPr>
              <a:t>Don </a:t>
            </a:r>
            <a:r>
              <a:rPr lang="en-US" sz="2000" dirty="0">
                <a:latin typeface="Tahoma" panose="020B0604030504040204" pitchFamily="34" charset="0"/>
                <a:ea typeface="Tahoma" panose="020B0604030504040204" pitchFamily="34" charset="0"/>
                <a:cs typeface="Tahoma" panose="020B0604030504040204" pitchFamily="34" charset="0"/>
              </a:rPr>
              <a:t>Wright, MD, MPH, Deputy Assistant Secretary for Disease Prevention and Health </a:t>
            </a:r>
            <a:r>
              <a:rPr lang="en-US" sz="2000" dirty="0" smtClean="0">
                <a:latin typeface="Tahoma" panose="020B0604030504040204" pitchFamily="34" charset="0"/>
                <a:ea typeface="Tahoma" panose="020B0604030504040204" pitchFamily="34" charset="0"/>
                <a:cs typeface="Tahoma" panose="020B0604030504040204" pitchFamily="34" charset="0"/>
              </a:rPr>
              <a:t>Promotion, HHS </a:t>
            </a:r>
            <a:endParaRPr lang="en-US" sz="2000" dirty="0">
              <a:latin typeface="Tahoma" panose="020B0604030504040204" pitchFamily="34" charset="0"/>
              <a:ea typeface="Tahoma" panose="020B0604030504040204" pitchFamily="34" charset="0"/>
              <a:cs typeface="Tahoma" panose="020B0604030504040204" pitchFamily="34" charset="0"/>
            </a:endParaRPr>
          </a:p>
          <a:p>
            <a:pPr lvl="0">
              <a:spcBef>
                <a:spcPts val="0"/>
              </a:spcBef>
              <a:defRPr/>
            </a:pPr>
            <a:r>
              <a:rPr lang="en-US" sz="2000" dirty="0">
                <a:latin typeface="Tahoma" panose="020B0604030504040204" pitchFamily="34" charset="0"/>
                <a:ea typeface="Tahoma" panose="020B0604030504040204" pitchFamily="34" charset="0"/>
                <a:cs typeface="Tahoma" panose="020B0604030504040204" pitchFamily="34" charset="0"/>
              </a:rPr>
              <a:t>Katherine Lyon-Daniel, </a:t>
            </a:r>
            <a:r>
              <a:rPr lang="en-US" sz="2000" dirty="0" smtClean="0">
                <a:latin typeface="Tahoma" panose="020B0604030504040204" pitchFamily="34" charset="0"/>
                <a:ea typeface="Tahoma" panose="020B0604030504040204" pitchFamily="34" charset="0"/>
                <a:cs typeface="Tahoma" panose="020B0604030504040204" pitchFamily="34" charset="0"/>
              </a:rPr>
              <a:t>PhD, </a:t>
            </a:r>
            <a:r>
              <a:rPr lang="en-US" sz="2000" dirty="0">
                <a:latin typeface="Tahoma" panose="020B0604030504040204" pitchFamily="34" charset="0"/>
                <a:ea typeface="Tahoma" panose="020B0604030504040204" pitchFamily="34" charset="0"/>
                <a:cs typeface="Tahoma" panose="020B0604030504040204" pitchFamily="34" charset="0"/>
              </a:rPr>
              <a:t>Associate Director for </a:t>
            </a:r>
            <a:r>
              <a:rPr lang="en-US" sz="2000" dirty="0" smtClean="0">
                <a:latin typeface="Tahoma" panose="020B0604030504040204" pitchFamily="34" charset="0"/>
                <a:ea typeface="Tahoma" panose="020B0604030504040204" pitchFamily="34" charset="0"/>
                <a:cs typeface="Tahoma" panose="020B0604030504040204" pitchFamily="34" charset="0"/>
              </a:rPr>
              <a:t>Communication, CDC</a:t>
            </a:r>
          </a:p>
          <a:p>
            <a:pPr>
              <a:spcBef>
                <a:spcPts val="0"/>
              </a:spcBef>
              <a:defRPr/>
            </a:pPr>
            <a:endParaRPr lang="en-US" sz="500" b="1" dirty="0">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defRPr/>
            </a:pPr>
            <a:r>
              <a:rPr lang="en-US" sz="2000" b="1" dirty="0">
                <a:latin typeface="Tahoma" panose="020B0604030504040204" pitchFamily="34" charset="0"/>
                <a:ea typeface="Tahoma" panose="020B0604030504040204" pitchFamily="34" charset="0"/>
                <a:cs typeface="Tahoma" panose="020B0604030504040204" pitchFamily="34" charset="0"/>
              </a:rPr>
              <a:t>Community Highlight </a:t>
            </a:r>
          </a:p>
          <a:p>
            <a:pPr>
              <a:spcBef>
                <a:spcPts val="0"/>
              </a:spcBef>
              <a:defRPr/>
            </a:pPr>
            <a:r>
              <a:rPr lang="en-US" sz="2000" dirty="0" smtClean="0">
                <a:latin typeface="Tahoma" panose="020B0604030504040204" pitchFamily="34" charset="0"/>
                <a:ea typeface="Tahoma" panose="020B0604030504040204" pitchFamily="34" charset="0"/>
                <a:cs typeface="Tahoma" panose="020B0604030504040204" pitchFamily="34" charset="0"/>
              </a:rPr>
              <a:t>Jane Meyer, MA, Health Education Manager, </a:t>
            </a:r>
            <a:r>
              <a:rPr lang="en-US" sz="2000" dirty="0" err="1" smtClean="0">
                <a:latin typeface="Tahoma" panose="020B0604030504040204" pitchFamily="34" charset="0"/>
                <a:ea typeface="Tahoma" panose="020B0604030504040204" pitchFamily="34" charset="0"/>
                <a:cs typeface="Tahoma" panose="020B0604030504040204" pitchFamily="34" charset="0"/>
              </a:rPr>
              <a:t>HealthNet</a:t>
            </a:r>
            <a:r>
              <a:rPr lang="en-US" sz="2000" dirty="0" smtClean="0">
                <a:latin typeface="Tahoma" panose="020B0604030504040204" pitchFamily="34" charset="0"/>
                <a:ea typeface="Tahoma" panose="020B0604030504040204" pitchFamily="34" charset="0"/>
                <a:cs typeface="Tahoma" panose="020B0604030504040204" pitchFamily="34" charset="0"/>
              </a:rPr>
              <a:t> Indianapolis, Indiana </a:t>
            </a:r>
            <a:endParaRPr lang="en-US" sz="2000" dirty="0">
              <a:latin typeface="Tahoma" panose="020B0604030504040204" pitchFamily="34" charset="0"/>
              <a:ea typeface="Tahoma" panose="020B0604030504040204" pitchFamily="34" charset="0"/>
              <a:cs typeface="Tahoma" panose="020B0604030504040204" pitchFamily="34" charset="0"/>
            </a:endParaRPr>
          </a:p>
          <a:p>
            <a:pPr lvl="0">
              <a:spcBef>
                <a:spcPts val="0"/>
              </a:spcBef>
              <a:defRPr/>
            </a:pPr>
            <a:endParaRPr lang="en-US" sz="1600" dirty="0" smtClean="0"/>
          </a:p>
          <a:p>
            <a:pPr lvl="0">
              <a:spcBef>
                <a:spcPts val="0"/>
              </a:spcBef>
              <a:defRPr/>
            </a:pPr>
            <a:endParaRPr lang="en-US" sz="1600" dirty="0"/>
          </a:p>
          <a:p>
            <a:pPr>
              <a:spcBef>
                <a:spcPts val="0"/>
              </a:spcBef>
              <a:defRPr/>
            </a:pPr>
            <a:endParaRPr lang="en-US" sz="160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4</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642188526"/>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143000"/>
          </a:xfrm>
        </p:spPr>
        <p:txBody>
          <a:bodyPr/>
          <a:lstStyle/>
          <a:p>
            <a:pPr algn="ctr"/>
            <a:r>
              <a:rPr lang="en-US" dirty="0" smtClean="0"/>
              <a:t>Partnerships to Improve Community Health (PICH)</a:t>
            </a:r>
            <a:endParaRPr lang="en-US" dirty="0"/>
          </a:p>
        </p:txBody>
      </p:sp>
      <p:sp>
        <p:nvSpPr>
          <p:cNvPr id="5" name="Content Placeholder 4"/>
          <p:cNvSpPr>
            <a:spLocks noGrp="1"/>
          </p:cNvSpPr>
          <p:nvPr>
            <p:ph idx="1"/>
          </p:nvPr>
        </p:nvSpPr>
        <p:spPr>
          <a:xfrm>
            <a:off x="1447800" y="1524000"/>
            <a:ext cx="7623048" cy="4824984"/>
          </a:xfrm>
        </p:spPr>
        <p:txBody>
          <a:bodyPr/>
          <a:lstStyle/>
          <a:p>
            <a:pPr marL="0" indent="0">
              <a:buNone/>
            </a:pPr>
            <a:r>
              <a:rPr lang="en-US" sz="2800" dirty="0" smtClean="0"/>
              <a:t>Lima Family YMCA and Activate Allen County target 15 census tracts to improve health for persons at disproportionate risk for chronic disease.</a:t>
            </a:r>
          </a:p>
        </p:txBody>
      </p:sp>
      <p:pic>
        <p:nvPicPr>
          <p:cNvPr id="7" name="Picture 6" descr="Older African American women smiling while jogging."/>
          <p:cNvPicPr>
            <a:picLocks noChangeAspect="1"/>
          </p:cNvPicPr>
          <p:nvPr/>
        </p:nvPicPr>
        <p:blipFill>
          <a:blip r:embed="rId3"/>
          <a:stretch>
            <a:fillRect/>
          </a:stretch>
        </p:blipFill>
        <p:spPr>
          <a:xfrm>
            <a:off x="1634067" y="2981367"/>
            <a:ext cx="6457950" cy="3333750"/>
          </a:xfrm>
          <a:prstGeom prst="rect">
            <a:avLst/>
          </a:prstGeom>
        </p:spPr>
      </p:pic>
      <p:pic>
        <p:nvPicPr>
          <p:cNvPr id="8" name="Picture 7" descr="CDC Logo"/>
          <p:cNvPicPr>
            <a:picLocks noChangeAspect="1"/>
          </p:cNvPicPr>
          <p:nvPr/>
        </p:nvPicPr>
        <p:blipFill>
          <a:blip r:embed="rId4"/>
          <a:stretch>
            <a:fillRect/>
          </a:stretch>
        </p:blipFill>
        <p:spPr>
          <a:xfrm>
            <a:off x="76200" y="5052441"/>
            <a:ext cx="1239873" cy="891159"/>
          </a:xfrm>
          <a:prstGeom prst="rect">
            <a:avLst/>
          </a:prstGeom>
        </p:spPr>
      </p:pic>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40</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8997317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176" y="0"/>
            <a:ext cx="7470648" cy="1371600"/>
          </a:xfrm>
        </p:spPr>
        <p:txBody>
          <a:bodyPr/>
          <a:lstStyle/>
          <a:p>
            <a:pPr algn="ctr"/>
            <a:r>
              <a:rPr lang="en-US" sz="2800" dirty="0" smtClean="0"/>
              <a:t>National Implementation and Dissemination for Chronic Disease Prevention</a:t>
            </a:r>
            <a:endParaRPr lang="en-US" sz="2800" dirty="0"/>
          </a:p>
        </p:txBody>
      </p:sp>
      <p:sp>
        <p:nvSpPr>
          <p:cNvPr id="3" name="Content Placeholder 2"/>
          <p:cNvSpPr>
            <a:spLocks noGrp="1"/>
          </p:cNvSpPr>
          <p:nvPr>
            <p:ph idx="1"/>
          </p:nvPr>
        </p:nvSpPr>
        <p:spPr/>
        <p:txBody>
          <a:bodyPr/>
          <a:lstStyle/>
          <a:p>
            <a:r>
              <a:rPr lang="en-US" sz="2800" dirty="0"/>
              <a:t>Helps national organizations and local networks promote healthy communities, prevent chronic diseases, and reduce health disparities.</a:t>
            </a:r>
          </a:p>
          <a:p>
            <a:r>
              <a:rPr lang="en-US" sz="2800" dirty="0"/>
              <a:t>5 awardees</a:t>
            </a:r>
          </a:p>
          <a:p>
            <a:r>
              <a:rPr lang="en-US" sz="2800" dirty="0"/>
              <a:t>Capacity Building and Implementation</a:t>
            </a:r>
          </a:p>
          <a:p>
            <a:r>
              <a:rPr lang="en-US" sz="2800" dirty="0"/>
              <a:t>Dissemination and </a:t>
            </a:r>
            <a:r>
              <a:rPr lang="en-US" sz="2800" dirty="0" smtClean="0"/>
              <a:t>Training</a:t>
            </a:r>
            <a:endParaRPr lang="en-US" sz="2800" dirty="0"/>
          </a:p>
        </p:txBody>
      </p:sp>
      <p:pic>
        <p:nvPicPr>
          <p:cNvPr id="4" name="Picture 3" descr="CDC Logo"/>
          <p:cNvPicPr>
            <a:picLocks noChangeAspect="1"/>
          </p:cNvPicPr>
          <p:nvPr/>
        </p:nvPicPr>
        <p:blipFill>
          <a:blip r:embed="rId3"/>
          <a:stretch>
            <a:fillRect/>
          </a:stretch>
        </p:blipFill>
        <p:spPr>
          <a:xfrm>
            <a:off x="76200" y="5052441"/>
            <a:ext cx="1239873" cy="891159"/>
          </a:xfrm>
          <a:prstGeom prst="rect">
            <a:avLst/>
          </a:prstGeo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41</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5981839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National Implementation and Dissemination for Chronic Disease Prevention</a:t>
            </a:r>
            <a:endParaRPr lang="en-US" sz="2800" dirty="0"/>
          </a:p>
        </p:txBody>
      </p:sp>
      <p:sp>
        <p:nvSpPr>
          <p:cNvPr id="3" name="Content Placeholder 2"/>
          <p:cNvSpPr>
            <a:spLocks noGrp="1"/>
          </p:cNvSpPr>
          <p:nvPr>
            <p:ph idx="1"/>
          </p:nvPr>
        </p:nvSpPr>
        <p:spPr>
          <a:xfrm>
            <a:off x="1510370" y="1447800"/>
            <a:ext cx="7086600" cy="4672584"/>
          </a:xfrm>
        </p:spPr>
        <p:txBody>
          <a:bodyPr/>
          <a:lstStyle/>
          <a:p>
            <a:pPr marL="0" indent="0">
              <a:buNone/>
            </a:pPr>
            <a:r>
              <a:rPr lang="en-US" sz="2800" dirty="0"/>
              <a:t>The National WIC Association supports local WIC agencies to implement strategies to increase access to chronic disease prevention, risk education, and poor nutrition services.</a:t>
            </a:r>
          </a:p>
          <a:p>
            <a:pPr marL="0" indent="0">
              <a:buNone/>
            </a:pPr>
            <a:endParaRPr lang="en-US" dirty="0"/>
          </a:p>
        </p:txBody>
      </p:sp>
      <p:pic>
        <p:nvPicPr>
          <p:cNvPr id="7" name="Picture 6" descr="Smiling Caucasian woman hugging and kissing cheek of baby."/>
          <p:cNvPicPr>
            <a:picLocks noChangeAspect="1"/>
          </p:cNvPicPr>
          <p:nvPr/>
        </p:nvPicPr>
        <p:blipFill>
          <a:blip r:embed="rId3"/>
          <a:stretch>
            <a:fillRect/>
          </a:stretch>
        </p:blipFill>
        <p:spPr>
          <a:xfrm>
            <a:off x="1600200" y="3200400"/>
            <a:ext cx="7313762" cy="3505200"/>
          </a:xfrm>
          <a:prstGeom prst="rect">
            <a:avLst/>
          </a:prstGeom>
        </p:spPr>
      </p:pic>
      <p:pic>
        <p:nvPicPr>
          <p:cNvPr id="8" name="Picture 7" descr="CDC Logo"/>
          <p:cNvPicPr>
            <a:picLocks noChangeAspect="1"/>
          </p:cNvPicPr>
          <p:nvPr/>
        </p:nvPicPr>
        <p:blipFill>
          <a:blip r:embed="rId4"/>
          <a:stretch>
            <a:fillRect/>
          </a:stretch>
        </p:blipFill>
        <p:spPr>
          <a:xfrm>
            <a:off x="76200" y="5052441"/>
            <a:ext cx="1239873" cy="891159"/>
          </a:xfrm>
          <a:prstGeom prst="rect">
            <a:avLst/>
          </a:prstGeom>
        </p:spPr>
      </p:pic>
    </p:spTree>
    <p:extLst>
      <p:ext uri="{BB962C8B-B14F-4D97-AF65-F5344CB8AC3E}">
        <p14:creationId xmlns:p14="http://schemas.microsoft.com/office/powerpoint/2010/main" val="758420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Racial and Ethnic Approaches to Community Health (REACH)</a:t>
            </a:r>
            <a:endParaRPr lang="en-US" dirty="0"/>
          </a:p>
        </p:txBody>
      </p:sp>
      <p:sp>
        <p:nvSpPr>
          <p:cNvPr id="3" name="Content Placeholder 2"/>
          <p:cNvSpPr>
            <a:spLocks noGrp="1"/>
          </p:cNvSpPr>
          <p:nvPr>
            <p:ph idx="1"/>
          </p:nvPr>
        </p:nvSpPr>
        <p:spPr/>
        <p:txBody>
          <a:bodyPr/>
          <a:lstStyle/>
          <a:p>
            <a:r>
              <a:rPr lang="en-US" sz="2800" dirty="0"/>
              <a:t>Implements locally tailored evidence- and practice-based population-wide improvements in priority </a:t>
            </a:r>
            <a:r>
              <a:rPr lang="en-US" sz="2800" dirty="0" smtClean="0"/>
              <a:t>populations</a:t>
            </a:r>
          </a:p>
          <a:p>
            <a:pPr marL="0" indent="0">
              <a:buNone/>
            </a:pPr>
            <a:endParaRPr lang="en-US" sz="2800" dirty="0" smtClean="0"/>
          </a:p>
          <a:p>
            <a:r>
              <a:rPr lang="en-US" sz="2800" dirty="0" smtClean="0"/>
              <a:t>Categories</a:t>
            </a:r>
          </a:p>
          <a:p>
            <a:pPr lvl="1"/>
            <a:r>
              <a:rPr lang="en-US" sz="2800" dirty="0" smtClean="0"/>
              <a:t>Basic </a:t>
            </a:r>
            <a:r>
              <a:rPr lang="en-US" sz="2800" dirty="0"/>
              <a:t>Implementation</a:t>
            </a:r>
          </a:p>
          <a:p>
            <a:pPr lvl="1"/>
            <a:r>
              <a:rPr lang="en-US" sz="2800" dirty="0"/>
              <a:t>Comprehensive </a:t>
            </a:r>
            <a:r>
              <a:rPr lang="en-US" sz="2800" dirty="0" smtClean="0"/>
              <a:t>Implementation</a:t>
            </a:r>
          </a:p>
          <a:p>
            <a:pPr marL="0" indent="0">
              <a:buNone/>
            </a:pPr>
            <a:endParaRPr lang="en-US" dirty="0"/>
          </a:p>
        </p:txBody>
      </p:sp>
      <p:pic>
        <p:nvPicPr>
          <p:cNvPr id="4" name="Picture 3" descr="CDC Logo"/>
          <p:cNvPicPr>
            <a:picLocks noChangeAspect="1"/>
          </p:cNvPicPr>
          <p:nvPr/>
        </p:nvPicPr>
        <p:blipFill>
          <a:blip r:embed="rId3"/>
          <a:stretch>
            <a:fillRect/>
          </a:stretch>
        </p:blipFill>
        <p:spPr>
          <a:xfrm>
            <a:off x="76200" y="5052441"/>
            <a:ext cx="1239873" cy="891159"/>
          </a:xfrm>
          <a:prstGeom prst="rect">
            <a:avLst/>
          </a:prstGeo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43</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8548625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Racial and Ethnic Approaches to Community Health (REACH)</a:t>
            </a:r>
            <a:endParaRPr lang="en-US" dirty="0"/>
          </a:p>
        </p:txBody>
      </p:sp>
      <p:sp>
        <p:nvSpPr>
          <p:cNvPr id="5" name="Content Placeholder 4"/>
          <p:cNvSpPr>
            <a:spLocks noGrp="1"/>
          </p:cNvSpPr>
          <p:nvPr>
            <p:ph idx="1"/>
          </p:nvPr>
        </p:nvSpPr>
        <p:spPr>
          <a:xfrm>
            <a:off x="1574800" y="1600200"/>
            <a:ext cx="7086600" cy="4672584"/>
          </a:xfrm>
        </p:spPr>
        <p:txBody>
          <a:bodyPr/>
          <a:lstStyle/>
          <a:p>
            <a:pPr marL="0" indent="0">
              <a:buNone/>
            </a:pPr>
            <a:r>
              <a:rPr lang="en-US" sz="2800" dirty="0" smtClean="0"/>
              <a:t>Greenwood Leflore Hospital collaborates with community organizations to improve community-clinical linkages in Mississippi.</a:t>
            </a:r>
            <a:endParaRPr lang="en-US" sz="2800" dirty="0"/>
          </a:p>
        </p:txBody>
      </p:sp>
      <p:pic>
        <p:nvPicPr>
          <p:cNvPr id="3" name="Picture 2" descr="African-American doctor sitting behind desk consulting with African-American patient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3048000"/>
            <a:ext cx="6858000" cy="3605784"/>
          </a:xfrm>
          <a:prstGeom prst="rect">
            <a:avLst/>
          </a:prstGeom>
        </p:spPr>
      </p:pic>
      <p:pic>
        <p:nvPicPr>
          <p:cNvPr id="7" name="Picture 6" descr="CDC Logo"/>
          <p:cNvPicPr>
            <a:picLocks noChangeAspect="1"/>
          </p:cNvPicPr>
          <p:nvPr/>
        </p:nvPicPr>
        <p:blipFill>
          <a:blip r:embed="rId4"/>
          <a:stretch>
            <a:fillRect/>
          </a:stretch>
        </p:blipFill>
        <p:spPr>
          <a:xfrm>
            <a:off x="76200" y="5052441"/>
            <a:ext cx="1239873" cy="891159"/>
          </a:xfrm>
          <a:prstGeom prst="rect">
            <a:avLst/>
          </a:prstGeom>
        </p:spPr>
      </p:pic>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44</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9432496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bwMode="auto">
          <a:xfrm>
            <a:off x="1362455" y="-24384"/>
            <a:ext cx="7748017" cy="141669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dirty="0" smtClean="0">
                <a:cs typeface="Myriad Pro" charset="0"/>
              </a:rPr>
              <a:t/>
            </a:r>
            <a:br>
              <a:rPr lang="en-US" altLang="en-US" dirty="0" smtClean="0">
                <a:cs typeface="Myriad Pro" charset="0"/>
              </a:rPr>
            </a:br>
            <a:r>
              <a:rPr lang="en-US" altLang="en-US" dirty="0" smtClean="0">
                <a:cs typeface="Myriad Pro" charset="0"/>
              </a:rPr>
              <a:t>Early Program Achievements</a:t>
            </a:r>
          </a:p>
        </p:txBody>
      </p:sp>
      <p:sp>
        <p:nvSpPr>
          <p:cNvPr id="3" name="Content Placeholder 2"/>
          <p:cNvSpPr>
            <a:spLocks noGrp="1"/>
          </p:cNvSpPr>
          <p:nvPr>
            <p:ph idx="1"/>
          </p:nvPr>
        </p:nvSpPr>
        <p:spPr>
          <a:xfrm>
            <a:off x="1395983" y="1536763"/>
            <a:ext cx="4892675" cy="4484686"/>
          </a:xfrm>
        </p:spPr>
        <p:txBody>
          <a:bodyPr/>
          <a:lstStyle/>
          <a:p>
            <a:pPr marL="0" indent="0">
              <a:buFont typeface="Arial" panose="020B0604020202020204" pitchFamily="34" charset="0"/>
              <a:buNone/>
              <a:defRPr/>
            </a:pPr>
            <a:r>
              <a:rPr lang="en-US" sz="2000" b="1" dirty="0" smtClean="0"/>
              <a:t>Smoke Free Multi-unit Housing</a:t>
            </a:r>
          </a:p>
          <a:p>
            <a:pPr>
              <a:defRPr/>
            </a:pPr>
            <a:r>
              <a:rPr lang="en-US" sz="2000" b="1" dirty="0" smtClean="0"/>
              <a:t>Year </a:t>
            </a:r>
            <a:r>
              <a:rPr lang="en-US" sz="2000" b="1" dirty="0"/>
              <a:t>1 Actual &amp; </a:t>
            </a:r>
            <a:r>
              <a:rPr lang="en-US" sz="2000" b="1" dirty="0" smtClean="0"/>
              <a:t>Year </a:t>
            </a:r>
            <a:r>
              <a:rPr lang="en-US" sz="2000" b="1" dirty="0"/>
              <a:t>2 Projected Reach = </a:t>
            </a:r>
            <a:r>
              <a:rPr lang="en-US" sz="2000" b="1" dirty="0" smtClean="0"/>
              <a:t>470,286</a:t>
            </a:r>
          </a:p>
          <a:p>
            <a:pPr lvl="1">
              <a:defRPr/>
            </a:pPr>
            <a:r>
              <a:rPr lang="en-US" sz="2000" dirty="0"/>
              <a:t>182,000 </a:t>
            </a:r>
            <a:r>
              <a:rPr lang="en-US" sz="2000" dirty="0" smtClean="0"/>
              <a:t>children, 180,000 minority &amp; </a:t>
            </a:r>
            <a:r>
              <a:rPr lang="en-US" sz="2000" dirty="0"/>
              <a:t>88,000 low income </a:t>
            </a:r>
            <a:r>
              <a:rPr lang="en-US" sz="2000" dirty="0" smtClean="0"/>
              <a:t>residents</a:t>
            </a:r>
          </a:p>
          <a:p>
            <a:pPr>
              <a:defRPr/>
            </a:pPr>
            <a:r>
              <a:rPr lang="en-US" sz="2000" b="1" dirty="0" smtClean="0">
                <a:ea typeface="+mn-ea"/>
                <a:cs typeface="+mn-cs"/>
              </a:rPr>
              <a:t>Short-term Public </a:t>
            </a:r>
            <a:r>
              <a:rPr lang="en-US" sz="2000" b="1" dirty="0">
                <a:ea typeface="+mn-ea"/>
                <a:cs typeface="+mn-cs"/>
              </a:rPr>
              <a:t>Health </a:t>
            </a:r>
            <a:r>
              <a:rPr lang="en-US" sz="2000" b="1" dirty="0" smtClean="0">
                <a:ea typeface="+mn-ea"/>
                <a:cs typeface="+mn-cs"/>
              </a:rPr>
              <a:t>Impacts</a:t>
            </a:r>
          </a:p>
          <a:p>
            <a:pPr lvl="1">
              <a:defRPr/>
            </a:pPr>
            <a:r>
              <a:rPr lang="en-US" sz="2000" dirty="0" smtClean="0"/>
              <a:t>&gt; 9,800 residents will quit smoking* </a:t>
            </a:r>
          </a:p>
          <a:p>
            <a:pPr lvl="1">
              <a:defRPr/>
            </a:pPr>
            <a:r>
              <a:rPr lang="en-US" sz="2000" dirty="0" smtClean="0"/>
              <a:t>&gt;167 hospitalizations prevented**</a:t>
            </a:r>
          </a:p>
          <a:p>
            <a:pPr>
              <a:defRPr/>
            </a:pPr>
            <a:r>
              <a:rPr lang="en-US" sz="2000" b="1" dirty="0" smtClean="0">
                <a:ea typeface="+mn-ea"/>
                <a:cs typeface="+mn-cs"/>
              </a:rPr>
              <a:t>$53.6 Million Annual </a:t>
            </a:r>
            <a:r>
              <a:rPr lang="en-US" sz="2000" b="1" dirty="0">
                <a:ea typeface="+mn-ea"/>
                <a:cs typeface="+mn-cs"/>
              </a:rPr>
              <a:t>Cost </a:t>
            </a:r>
            <a:r>
              <a:rPr lang="en-US" sz="2000" b="1" dirty="0" smtClean="0">
                <a:ea typeface="+mn-ea"/>
                <a:cs typeface="+mn-cs"/>
              </a:rPr>
              <a:t>Savings**</a:t>
            </a:r>
          </a:p>
          <a:p>
            <a:pPr lvl="1">
              <a:defRPr/>
            </a:pPr>
            <a:r>
              <a:rPr lang="en-US" sz="2000" dirty="0"/>
              <a:t>$48.7 M healthcare savings</a:t>
            </a:r>
          </a:p>
          <a:p>
            <a:pPr lvl="1">
              <a:defRPr/>
            </a:pPr>
            <a:r>
              <a:rPr lang="en-US" sz="2000" dirty="0"/>
              <a:t>$1.14 M renovation</a:t>
            </a:r>
          </a:p>
          <a:p>
            <a:pPr lvl="1">
              <a:defRPr/>
            </a:pPr>
            <a:r>
              <a:rPr lang="en-US" sz="2000" dirty="0"/>
              <a:t>$3.79 fire loss</a:t>
            </a:r>
          </a:p>
          <a:p>
            <a:pPr marL="914400" lvl="2" indent="0">
              <a:buFont typeface="Arial" panose="020B0604020202020204" pitchFamily="34" charset="0"/>
              <a:buNone/>
              <a:defRPr/>
            </a:pPr>
            <a:endParaRPr lang="en-US" sz="1400" b="1" i="1" dirty="0"/>
          </a:p>
          <a:p>
            <a:pPr lvl="1">
              <a:defRPr/>
            </a:pPr>
            <a:endParaRPr lang="en-US" sz="2000" dirty="0"/>
          </a:p>
        </p:txBody>
      </p:sp>
      <p:sp>
        <p:nvSpPr>
          <p:cNvPr id="2" name="TextBox 1"/>
          <p:cNvSpPr txBox="1"/>
          <p:nvPr/>
        </p:nvSpPr>
        <p:spPr>
          <a:xfrm>
            <a:off x="1524000" y="6324600"/>
            <a:ext cx="4481513" cy="461665"/>
          </a:xfrm>
          <a:prstGeom prst="rect">
            <a:avLst/>
          </a:prstGeom>
          <a:noFill/>
        </p:spPr>
        <p:txBody>
          <a:bodyPr wrap="square">
            <a:spAutoFit/>
          </a:bodyPr>
          <a:lstStyle/>
          <a:p>
            <a:pPr>
              <a:defRPr/>
            </a:pPr>
            <a:r>
              <a:rPr lang="en-US" sz="1200" dirty="0">
                <a:solidFill>
                  <a:prstClr val="black"/>
                </a:solidFill>
              </a:rPr>
              <a:t>*Community Guide 2012    </a:t>
            </a:r>
            <a:r>
              <a:rPr lang="en-US" sz="1200" dirty="0">
                <a:solidFill>
                  <a:prstClr val="black"/>
                </a:solidFill>
                <a:cs typeface="Arial" panose="020B0604020202020204" pitchFamily="34" charset="0"/>
              </a:rPr>
              <a:t>**King et al. 2013 </a:t>
            </a:r>
          </a:p>
          <a:p>
            <a:pPr>
              <a:defRPr/>
            </a:pPr>
            <a:endParaRPr lang="en-US" sz="1200" dirty="0">
              <a:solidFill>
                <a:prstClr val="black"/>
              </a:solidFill>
            </a:endParaRPr>
          </a:p>
        </p:txBody>
      </p:sp>
      <p:grpSp>
        <p:nvGrpSpPr>
          <p:cNvPr id="51205" name="Group 5" descr="Picture of inside of appartment building with Cigarette smoke going through a ventilation system. Caption reads, walls don't protect you from secondhand smoke exposure."/>
          <p:cNvGrpSpPr>
            <a:grpSpLocks/>
          </p:cNvGrpSpPr>
          <p:nvPr/>
        </p:nvGrpSpPr>
        <p:grpSpPr bwMode="auto">
          <a:xfrm>
            <a:off x="6469063" y="3359149"/>
            <a:ext cx="2522537" cy="3427115"/>
            <a:chOff x="5486399" y="1752600"/>
            <a:chExt cx="3232386" cy="3886200"/>
          </a:xfrm>
        </p:grpSpPr>
        <p:pic>
          <p:nvPicPr>
            <p:cNvPr id="7" name="Picture 6" descr="Bar Chart comparing healthcare, renovation, and fire loss. "/>
            <p:cNvPicPr>
              <a:picLocks noChangeAspect="1"/>
            </p:cNvPicPr>
            <p:nvPr/>
          </p:nvPicPr>
          <p:blipFill>
            <a:blip r:embed="rId3"/>
            <a:stretch>
              <a:fillRect/>
            </a:stretch>
          </p:blipFill>
          <p:spPr>
            <a:xfrm>
              <a:off x="5486399" y="1752600"/>
              <a:ext cx="3232386" cy="1554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nfographics Showing amount saved by talking action in publ;ic houseing. The amount is 150 million dollars annually. "/>
            <p:cNvPicPr>
              <a:picLocks noChangeAspect="1"/>
            </p:cNvPicPr>
            <p:nvPr/>
          </p:nvPicPr>
          <p:blipFill>
            <a:blip r:embed="rId4"/>
            <a:stretch>
              <a:fillRect/>
            </a:stretch>
          </p:blipFill>
          <p:spPr>
            <a:xfrm>
              <a:off x="5486399" y="3385180"/>
              <a:ext cx="1605198" cy="2253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Graphic of Live Smoke Free"/>
            <p:cNvPicPr>
              <a:picLocks noChangeAspect="1"/>
            </p:cNvPicPr>
            <p:nvPr/>
          </p:nvPicPr>
          <p:blipFill>
            <a:blip r:embed="rId5"/>
            <a:stretch>
              <a:fillRect/>
            </a:stretch>
          </p:blipFill>
          <p:spPr>
            <a:xfrm>
              <a:off x="7168558" y="3429877"/>
              <a:ext cx="1550227" cy="2206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51206" name="Picture 10" descr="Bar chart showing various savings from smoke-free housing programs."/>
          <p:cNvPicPr>
            <a:picLocks noChangeAspect="1"/>
          </p:cNvPicPr>
          <p:nvPr/>
        </p:nvPicPr>
        <p:blipFill>
          <a:blip r:embed="rId6">
            <a:extLst>
              <a:ext uri="{28A0092B-C50C-407E-A947-70E740481C1C}">
                <a14:useLocalDpi xmlns:a14="http://schemas.microsoft.com/office/drawing/2010/main" val="0"/>
              </a:ext>
            </a:extLst>
          </a:blip>
          <a:srcRect l="4550" t="4796" r="25955" b="6906"/>
          <a:stretch>
            <a:fillRect/>
          </a:stretch>
        </p:blipFill>
        <p:spPr bwMode="auto">
          <a:xfrm>
            <a:off x="6457415" y="1500187"/>
            <a:ext cx="2545831" cy="1858962"/>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CDC Logo"/>
          <p:cNvPicPr>
            <a:picLocks noChangeAspect="1"/>
          </p:cNvPicPr>
          <p:nvPr/>
        </p:nvPicPr>
        <p:blipFill>
          <a:blip r:embed="rId7"/>
          <a:stretch>
            <a:fillRect/>
          </a:stretch>
        </p:blipFill>
        <p:spPr>
          <a:xfrm>
            <a:off x="76200" y="5052441"/>
            <a:ext cx="1239873" cy="891159"/>
          </a:xfrm>
          <a:prstGeom prst="rect">
            <a:avLst/>
          </a:prstGeom>
        </p:spPr>
      </p:pic>
    </p:spTree>
    <p:extLst>
      <p:ext uri="{BB962C8B-B14F-4D97-AF65-F5344CB8AC3E}">
        <p14:creationId xmlns:p14="http://schemas.microsoft.com/office/powerpoint/2010/main" val="37107900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451862"/>
            <a:ext cx="7772400" cy="4635501"/>
          </a:xfrm>
        </p:spPr>
        <p:txBody>
          <a:bodyPr/>
          <a:lstStyle/>
          <a:p>
            <a:pPr marL="0" indent="0">
              <a:buClr>
                <a:prstClr val="black"/>
              </a:buClr>
              <a:buFont typeface="Arial" panose="020B0604020202020204" pitchFamily="34" charset="0"/>
              <a:buNone/>
              <a:defRPr/>
            </a:pPr>
            <a:r>
              <a:rPr lang="en-US" sz="2000" b="1" dirty="0">
                <a:solidFill>
                  <a:prstClr val="black"/>
                </a:solidFill>
                <a:ea typeface="ＭＳ Ｐゴシック" pitchFamily="32" charset="-128"/>
              </a:rPr>
              <a:t>18 PICH and REACH Awardees </a:t>
            </a:r>
          </a:p>
          <a:p>
            <a:pPr marL="285750">
              <a:buClr>
                <a:prstClr val="black"/>
              </a:buClr>
              <a:buFont typeface="Arial" charset="0"/>
              <a:buChar char="•"/>
              <a:defRPr/>
            </a:pPr>
            <a:r>
              <a:rPr lang="en-US" sz="2000" b="1" dirty="0">
                <a:solidFill>
                  <a:prstClr val="black"/>
                </a:solidFill>
                <a:ea typeface="ＭＳ Ｐゴシック" pitchFamily="32" charset="-128"/>
              </a:rPr>
              <a:t>&gt; 1.5 million students </a:t>
            </a:r>
          </a:p>
          <a:p>
            <a:pPr marL="685800" lvl="1">
              <a:buClr>
                <a:prstClr val="white">
                  <a:lumMod val="75000"/>
                </a:prstClr>
              </a:buClr>
              <a:buFont typeface="Arial" charset="0"/>
              <a:buChar char="•"/>
              <a:defRPr/>
            </a:pPr>
            <a:r>
              <a:rPr lang="en-US" sz="2000" dirty="0">
                <a:solidFill>
                  <a:prstClr val="black"/>
                </a:solidFill>
                <a:ea typeface="ＭＳ Ｐゴシック" pitchFamily="32" charset="-128"/>
              </a:rPr>
              <a:t>60 minutes physical activity/day</a:t>
            </a:r>
          </a:p>
          <a:p>
            <a:pPr marL="285750">
              <a:buClr>
                <a:prstClr val="black"/>
              </a:buClr>
              <a:buFont typeface="Arial" charset="0"/>
              <a:buChar char="•"/>
              <a:defRPr/>
            </a:pPr>
            <a:r>
              <a:rPr lang="en-US" sz="2000" b="1" dirty="0" smtClean="0">
                <a:solidFill>
                  <a:prstClr val="black"/>
                </a:solidFill>
                <a:ea typeface="ＭＳ Ｐゴシック" pitchFamily="32" charset="-128"/>
              </a:rPr>
              <a:t>Health Benefits (Short Term)*</a:t>
            </a:r>
            <a:endParaRPr lang="en-US" sz="2000" dirty="0">
              <a:solidFill>
                <a:prstClr val="black"/>
              </a:solidFill>
              <a:ea typeface="ＭＳ Ｐゴシック" pitchFamily="32" charset="-128"/>
            </a:endParaRPr>
          </a:p>
          <a:p>
            <a:pPr marL="685800" lvl="1">
              <a:buClr>
                <a:prstClr val="white">
                  <a:lumMod val="75000"/>
                </a:prstClr>
              </a:buClr>
              <a:buFont typeface="Arial" charset="0"/>
              <a:buChar char="•"/>
              <a:defRPr/>
            </a:pPr>
            <a:r>
              <a:rPr lang="en-US" sz="2000" dirty="0">
                <a:solidFill>
                  <a:prstClr val="black"/>
                </a:solidFill>
                <a:ea typeface="ＭＳ Ｐゴシック" pitchFamily="32" charset="-128"/>
              </a:rPr>
              <a:t>Achieve &amp; maintain healthy weight</a:t>
            </a:r>
          </a:p>
          <a:p>
            <a:pPr marL="685800" lvl="1">
              <a:buClr>
                <a:prstClr val="white">
                  <a:lumMod val="75000"/>
                </a:prstClr>
              </a:buClr>
              <a:buFont typeface="Arial" charset="0"/>
              <a:buChar char="•"/>
              <a:defRPr/>
            </a:pPr>
            <a:r>
              <a:rPr lang="en-US" sz="2000" dirty="0">
                <a:solidFill>
                  <a:prstClr val="black"/>
                </a:solidFill>
                <a:ea typeface="ＭＳ Ｐゴシック" pitchFamily="32" charset="-128"/>
              </a:rPr>
              <a:t>Strong bone &amp; muscle development </a:t>
            </a:r>
          </a:p>
          <a:p>
            <a:pPr marL="685800" lvl="1">
              <a:buClr>
                <a:prstClr val="white">
                  <a:lumMod val="75000"/>
                </a:prstClr>
              </a:buClr>
              <a:buFont typeface="Arial" charset="0"/>
              <a:buChar char="•"/>
              <a:defRPr/>
            </a:pPr>
            <a:r>
              <a:rPr lang="en-US" sz="2000" dirty="0">
                <a:solidFill>
                  <a:prstClr val="black"/>
                </a:solidFill>
                <a:ea typeface="ＭＳ Ｐゴシック" pitchFamily="32" charset="-128"/>
              </a:rPr>
              <a:t>Increased academic achievement </a:t>
            </a:r>
          </a:p>
          <a:p>
            <a:pPr marL="285750">
              <a:buClr>
                <a:prstClr val="black"/>
              </a:buClr>
              <a:buFont typeface="Arial" charset="0"/>
              <a:buChar char="•"/>
              <a:defRPr/>
            </a:pPr>
            <a:r>
              <a:rPr lang="en-US" sz="2000" b="1" dirty="0" smtClean="0">
                <a:solidFill>
                  <a:prstClr val="black"/>
                </a:solidFill>
                <a:ea typeface="ＭＳ Ｐゴシック" pitchFamily="32" charset="-128"/>
              </a:rPr>
              <a:t>Cost Benefits (Long Term)**</a:t>
            </a:r>
          </a:p>
          <a:p>
            <a:pPr marL="685800" lvl="1">
              <a:buClr>
                <a:prstClr val="white">
                  <a:lumMod val="75000"/>
                </a:prstClr>
              </a:buClr>
              <a:buFont typeface="Arial" charset="0"/>
              <a:buChar char="•"/>
              <a:defRPr/>
            </a:pPr>
            <a:r>
              <a:rPr lang="en-US" sz="2000" b="1" i="1" dirty="0" smtClean="0">
                <a:solidFill>
                  <a:prstClr val="black"/>
                </a:solidFill>
                <a:ea typeface="ＭＳ Ｐゴシック" pitchFamily="32" charset="-128"/>
              </a:rPr>
              <a:t>Each $1 generates $33.54 savings</a:t>
            </a:r>
          </a:p>
          <a:p>
            <a:pPr marL="685800" lvl="1">
              <a:buClr>
                <a:prstClr val="white">
                  <a:lumMod val="75000"/>
                </a:prstClr>
              </a:buClr>
              <a:buFont typeface="Arial" charset="0"/>
              <a:buChar char="•"/>
              <a:defRPr/>
            </a:pPr>
            <a:r>
              <a:rPr lang="en-US" sz="2000" dirty="0" smtClean="0">
                <a:solidFill>
                  <a:prstClr val="black"/>
                </a:solidFill>
                <a:ea typeface="ＭＳ Ｐゴシック" pitchFamily="32" charset="-128"/>
              </a:rPr>
              <a:t>Health </a:t>
            </a:r>
            <a:r>
              <a:rPr lang="en-US" sz="2000" dirty="0">
                <a:solidFill>
                  <a:prstClr val="black"/>
                </a:solidFill>
                <a:ea typeface="ＭＳ Ｐゴシック" pitchFamily="32" charset="-128"/>
              </a:rPr>
              <a:t>care </a:t>
            </a:r>
            <a:r>
              <a:rPr lang="en-US" sz="2000" dirty="0" smtClean="0">
                <a:solidFill>
                  <a:prstClr val="black"/>
                </a:solidFill>
                <a:ea typeface="ＭＳ Ｐゴシック" pitchFamily="32" charset="-128"/>
              </a:rPr>
              <a:t>costs</a:t>
            </a:r>
          </a:p>
          <a:p>
            <a:pPr marL="685800" lvl="1">
              <a:buClr>
                <a:prstClr val="white">
                  <a:lumMod val="75000"/>
                </a:prstClr>
              </a:buClr>
              <a:buFont typeface="Arial" charset="0"/>
              <a:buChar char="•"/>
              <a:defRPr/>
            </a:pPr>
            <a:r>
              <a:rPr lang="en-US" sz="2000" dirty="0" smtClean="0">
                <a:solidFill>
                  <a:prstClr val="black"/>
                </a:solidFill>
                <a:ea typeface="ＭＳ Ｐゴシック" pitchFamily="32" charset="-128"/>
              </a:rPr>
              <a:t>Increased </a:t>
            </a:r>
            <a:r>
              <a:rPr lang="en-US" sz="2000" dirty="0">
                <a:solidFill>
                  <a:prstClr val="black"/>
                </a:solidFill>
                <a:ea typeface="ＭＳ Ｐゴシック" pitchFamily="32" charset="-128"/>
              </a:rPr>
              <a:t>future </a:t>
            </a:r>
            <a:r>
              <a:rPr lang="en-US" sz="2000" dirty="0" smtClean="0">
                <a:solidFill>
                  <a:prstClr val="black"/>
                </a:solidFill>
                <a:ea typeface="ＭＳ Ｐゴシック" pitchFamily="32" charset="-128"/>
              </a:rPr>
              <a:t>earnings</a:t>
            </a:r>
          </a:p>
          <a:p>
            <a:pPr marL="685800" lvl="1">
              <a:buClr>
                <a:prstClr val="white">
                  <a:lumMod val="75000"/>
                </a:prstClr>
              </a:buClr>
              <a:buFont typeface="Arial" charset="0"/>
              <a:buChar char="•"/>
              <a:defRPr/>
            </a:pPr>
            <a:r>
              <a:rPr lang="en-US" sz="2000" dirty="0" smtClean="0">
                <a:solidFill>
                  <a:prstClr val="black"/>
                </a:solidFill>
                <a:ea typeface="ＭＳ Ｐゴシック" pitchFamily="32" charset="-128"/>
              </a:rPr>
              <a:t>Reduced </a:t>
            </a:r>
            <a:r>
              <a:rPr lang="en-US" sz="2000" dirty="0">
                <a:solidFill>
                  <a:prstClr val="black"/>
                </a:solidFill>
                <a:ea typeface="ＭＳ Ｐゴシック" pitchFamily="32" charset="-128"/>
              </a:rPr>
              <a:t>crime &amp; justice system costs</a:t>
            </a:r>
          </a:p>
          <a:p>
            <a:pPr>
              <a:defRPr/>
            </a:pPr>
            <a:endParaRPr lang="en-US" sz="1600" dirty="0"/>
          </a:p>
        </p:txBody>
      </p:sp>
      <p:sp>
        <p:nvSpPr>
          <p:cNvPr id="53251" name="Title 1"/>
          <p:cNvSpPr>
            <a:spLocks noGrp="1"/>
          </p:cNvSpPr>
          <p:nvPr>
            <p:ph type="title"/>
          </p:nvPr>
        </p:nvSpPr>
        <p:spPr bwMode="auto">
          <a:xfrm>
            <a:off x="1405128" y="143764"/>
            <a:ext cx="7772400" cy="13080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dirty="0" smtClean="0">
                <a:cs typeface="Myriad Pro" charset="0"/>
              </a:rPr>
              <a:t>Early Program Achievements (cont.)</a:t>
            </a:r>
          </a:p>
        </p:txBody>
      </p:sp>
      <p:pic>
        <p:nvPicPr>
          <p:cNvPr id="5" name="Picture 4" descr="Physical activity class of young students doing calisthenics."/>
          <p:cNvPicPr>
            <a:picLocks/>
          </p:cNvPicPr>
          <p:nvPr/>
        </p:nvPicPr>
        <p:blipFill>
          <a:blip r:embed="rId3">
            <a:extLst>
              <a:ext uri="{28A0092B-C50C-407E-A947-70E740481C1C}">
                <a14:useLocalDpi xmlns:a14="http://schemas.microsoft.com/office/drawing/2010/main" val="0"/>
              </a:ext>
            </a:extLst>
          </a:blip>
          <a:stretch>
            <a:fillRect/>
          </a:stretch>
        </p:blipFill>
        <p:spPr>
          <a:xfrm>
            <a:off x="6700559" y="3884844"/>
            <a:ext cx="2250813" cy="2058756"/>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Young children running in a gym."/>
          <p:cNvPicPr>
            <a:picLocks/>
          </p:cNvPicPr>
          <p:nvPr/>
        </p:nvPicPr>
        <p:blipFill>
          <a:blip r:embed="rId4">
            <a:extLst>
              <a:ext uri="{28A0092B-C50C-407E-A947-70E740481C1C}">
                <a14:useLocalDpi xmlns:a14="http://schemas.microsoft.com/office/drawing/2010/main" val="0"/>
              </a:ext>
            </a:extLst>
          </a:blip>
          <a:stretch>
            <a:fillRect/>
          </a:stretch>
        </p:blipFill>
        <p:spPr>
          <a:xfrm>
            <a:off x="6728595" y="1621965"/>
            <a:ext cx="2194742" cy="1839246"/>
          </a:xfrm>
          <a:prstGeom prst="rect">
            <a:avLst/>
          </a:prstGeom>
          <a:ln w="88900" cap="sq" cmpd="thickThin">
            <a:solidFill>
              <a:srgbClr val="000000"/>
            </a:solidFill>
            <a:prstDash val="solid"/>
            <a:miter lim="800000"/>
          </a:ln>
          <a:effectLst>
            <a:innerShdw blurRad="76200">
              <a:srgbClr val="000000"/>
            </a:innerShdw>
          </a:effectLst>
        </p:spPr>
      </p:pic>
      <p:sp>
        <p:nvSpPr>
          <p:cNvPr id="53255" name="TextBox 1"/>
          <p:cNvSpPr txBox="1">
            <a:spLocks noChangeArrowheads="1"/>
          </p:cNvSpPr>
          <p:nvPr/>
        </p:nvSpPr>
        <p:spPr bwMode="auto">
          <a:xfrm>
            <a:off x="1636434" y="6367233"/>
            <a:ext cx="5064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900" dirty="0">
                <a:solidFill>
                  <a:srgbClr val="000000"/>
                </a:solidFill>
              </a:rPr>
              <a:t>*</a:t>
            </a:r>
            <a:r>
              <a:rPr lang="en-US" altLang="en-US" sz="1200" dirty="0" smtClean="0">
                <a:solidFill>
                  <a:srgbClr val="000000"/>
                </a:solidFill>
              </a:rPr>
              <a:t>Community </a:t>
            </a:r>
            <a:r>
              <a:rPr lang="en-US" altLang="en-US" sz="1200" dirty="0">
                <a:solidFill>
                  <a:srgbClr val="000000"/>
                </a:solidFill>
              </a:rPr>
              <a:t>Guide 2013, Cochrane Dobbins, 2013Cochrane Waters 2011   **WA SIPP 2015 </a:t>
            </a:r>
          </a:p>
        </p:txBody>
      </p:sp>
      <p:pic>
        <p:nvPicPr>
          <p:cNvPr id="7" name="Picture 6" descr="CDC Logo"/>
          <p:cNvPicPr>
            <a:picLocks noChangeAspect="1"/>
          </p:cNvPicPr>
          <p:nvPr/>
        </p:nvPicPr>
        <p:blipFill>
          <a:blip r:embed="rId5"/>
          <a:stretch>
            <a:fillRect/>
          </a:stretch>
        </p:blipFill>
        <p:spPr>
          <a:xfrm>
            <a:off x="76200" y="5052441"/>
            <a:ext cx="1239873" cy="891159"/>
          </a:xfrm>
          <a:prstGeom prst="rect">
            <a:avLst/>
          </a:prstGeom>
        </p:spPr>
      </p:pic>
      <p:sp>
        <p:nvSpPr>
          <p:cNvPr id="8"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46</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383215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Long-Term Outcomes</a:t>
            </a:r>
            <a:endParaRPr lang="en-US" dirty="0"/>
          </a:p>
        </p:txBody>
      </p:sp>
      <p:sp>
        <p:nvSpPr>
          <p:cNvPr id="5" name="Content Placeholder 4"/>
          <p:cNvSpPr>
            <a:spLocks noGrp="1"/>
          </p:cNvSpPr>
          <p:nvPr>
            <p:ph idx="1"/>
          </p:nvPr>
        </p:nvSpPr>
        <p:spPr/>
        <p:txBody>
          <a:bodyPr/>
          <a:lstStyle/>
          <a:p>
            <a:pPr marL="0" indent="0">
              <a:buNone/>
            </a:pPr>
            <a:r>
              <a:rPr lang="en-US" sz="2800" b="1" dirty="0" smtClean="0"/>
              <a:t>DCH </a:t>
            </a:r>
            <a:r>
              <a:rPr lang="en-US" sz="2800" b="1" dirty="0"/>
              <a:t>programs </a:t>
            </a:r>
            <a:r>
              <a:rPr lang="en-US" sz="2800" b="1" dirty="0" smtClean="0"/>
              <a:t>reinforce activities towards three  goals.</a:t>
            </a:r>
          </a:p>
          <a:p>
            <a:pPr marL="1770062" lvl="4" indent="-457200">
              <a:spcBef>
                <a:spcPts val="0"/>
              </a:spcBef>
              <a:spcAft>
                <a:spcPts val="1200"/>
              </a:spcAft>
              <a:buFont typeface="+mj-lt"/>
              <a:buAutoNum type="arabicPeriod"/>
            </a:pPr>
            <a:r>
              <a:rPr lang="en-US" sz="2800" dirty="0" smtClean="0"/>
              <a:t>R</a:t>
            </a:r>
            <a:r>
              <a:rPr lang="en-US" sz="2800" dirty="0" smtClean="0">
                <a:solidFill>
                  <a:schemeClr val="tx2"/>
                </a:solidFill>
              </a:rPr>
              <a:t>educe </a:t>
            </a:r>
            <a:r>
              <a:rPr lang="en-US" sz="2800" dirty="0">
                <a:solidFill>
                  <a:schemeClr val="tx2"/>
                </a:solidFill>
              </a:rPr>
              <a:t>rates of death and disability due to tobacco use by </a:t>
            </a:r>
            <a:r>
              <a:rPr lang="en-US" sz="2800" b="1" dirty="0" smtClean="0">
                <a:solidFill>
                  <a:srgbClr val="C00000"/>
                </a:solidFill>
              </a:rPr>
              <a:t>5%</a:t>
            </a:r>
          </a:p>
          <a:p>
            <a:pPr marL="1770062" lvl="4" indent="-457200">
              <a:spcBef>
                <a:spcPts val="0"/>
              </a:spcBef>
              <a:spcAft>
                <a:spcPts val="1200"/>
              </a:spcAft>
              <a:buFont typeface="+mj-lt"/>
              <a:buAutoNum type="arabicPeriod"/>
            </a:pPr>
            <a:r>
              <a:rPr lang="en-US" sz="2800" dirty="0" smtClean="0">
                <a:solidFill>
                  <a:schemeClr val="tx2"/>
                </a:solidFill>
              </a:rPr>
              <a:t>Reduce </a:t>
            </a:r>
            <a:r>
              <a:rPr lang="en-US" sz="2800" dirty="0">
                <a:solidFill>
                  <a:schemeClr val="tx2"/>
                </a:solidFill>
              </a:rPr>
              <a:t>prevalence of obesity by</a:t>
            </a:r>
            <a:r>
              <a:rPr lang="en-US" sz="2800" b="1" dirty="0">
                <a:solidFill>
                  <a:schemeClr val="tx2"/>
                </a:solidFill>
              </a:rPr>
              <a:t> </a:t>
            </a:r>
            <a:r>
              <a:rPr lang="en-US" sz="2800" b="1" dirty="0" smtClean="0">
                <a:solidFill>
                  <a:srgbClr val="C00000"/>
                </a:solidFill>
              </a:rPr>
              <a:t>3%</a:t>
            </a:r>
            <a:r>
              <a:rPr lang="en-US" sz="2800" b="1" dirty="0" smtClean="0">
                <a:solidFill>
                  <a:schemeClr val="bg1"/>
                </a:solidFill>
              </a:rPr>
              <a:t>3%</a:t>
            </a:r>
          </a:p>
          <a:p>
            <a:pPr marL="1770062" lvl="4" indent="-457200">
              <a:spcBef>
                <a:spcPts val="0"/>
              </a:spcBef>
              <a:spcAft>
                <a:spcPts val="1200"/>
              </a:spcAft>
              <a:buFont typeface="+mj-lt"/>
              <a:buAutoNum type="arabicPeriod"/>
            </a:pPr>
            <a:r>
              <a:rPr lang="en-US" sz="2800" dirty="0" smtClean="0">
                <a:solidFill>
                  <a:schemeClr val="tx2"/>
                </a:solidFill>
              </a:rPr>
              <a:t>Reduce </a:t>
            </a:r>
            <a:r>
              <a:rPr lang="en-US" sz="2800" dirty="0">
                <a:solidFill>
                  <a:schemeClr val="tx2"/>
                </a:solidFill>
              </a:rPr>
              <a:t>rates of death and disability due to diabetes, heart disease, and stroke by </a:t>
            </a:r>
            <a:r>
              <a:rPr lang="en-US" sz="2800" b="1" dirty="0" smtClean="0">
                <a:solidFill>
                  <a:srgbClr val="C00000"/>
                </a:solidFill>
              </a:rPr>
              <a:t>3%</a:t>
            </a:r>
            <a:r>
              <a:rPr lang="en-US" sz="2800" b="1" dirty="0" smtClean="0">
                <a:solidFill>
                  <a:schemeClr val="bg1"/>
                </a:solidFill>
              </a:rPr>
              <a:t>3</a:t>
            </a:r>
            <a:r>
              <a:rPr lang="en-US" sz="2800" b="1" dirty="0">
                <a:solidFill>
                  <a:schemeClr val="bg1"/>
                </a:solidFill>
              </a:rPr>
              <a:t>%</a:t>
            </a:r>
          </a:p>
          <a:p>
            <a:pPr marL="0" indent="0">
              <a:buNone/>
            </a:pPr>
            <a:endParaRPr lang="en-US" dirty="0"/>
          </a:p>
        </p:txBody>
      </p:sp>
      <p:pic>
        <p:nvPicPr>
          <p:cNvPr id="9" name="Picture 8" descr="Yellow down arrow"/>
          <p:cNvPicPr>
            <a:picLocks noChangeAspect="1"/>
          </p:cNvPicPr>
          <p:nvPr/>
        </p:nvPicPr>
        <p:blipFill>
          <a:blip r:embed="rId3"/>
          <a:stretch>
            <a:fillRect/>
          </a:stretch>
        </p:blipFill>
        <p:spPr>
          <a:xfrm>
            <a:off x="1371600" y="3048000"/>
            <a:ext cx="1658202" cy="2938527"/>
          </a:xfrm>
          <a:prstGeom prst="rect">
            <a:avLst/>
          </a:prstGeom>
        </p:spPr>
      </p:pic>
      <p:pic>
        <p:nvPicPr>
          <p:cNvPr id="6" name="Picture 5" descr="CDC Logo"/>
          <p:cNvPicPr>
            <a:picLocks noChangeAspect="1"/>
          </p:cNvPicPr>
          <p:nvPr/>
        </p:nvPicPr>
        <p:blipFill>
          <a:blip r:embed="rId4"/>
          <a:stretch>
            <a:fillRect/>
          </a:stretch>
        </p:blipFill>
        <p:spPr>
          <a:xfrm>
            <a:off x="76200" y="5052441"/>
            <a:ext cx="1239873" cy="891159"/>
          </a:xfrm>
          <a:prstGeom prst="rect">
            <a:avLst/>
          </a:prstGeom>
        </p:spPr>
      </p:pic>
      <p:sp>
        <p:nvSpPr>
          <p:cNvPr id="7"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47</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1170730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Future Focus of DCH</a:t>
            </a:r>
            <a:endParaRPr lang="en-US" dirty="0"/>
          </a:p>
        </p:txBody>
      </p:sp>
      <p:sp>
        <p:nvSpPr>
          <p:cNvPr id="3" name="Content Placeholder 2"/>
          <p:cNvSpPr>
            <a:spLocks noGrp="1"/>
          </p:cNvSpPr>
          <p:nvPr>
            <p:ph idx="1"/>
          </p:nvPr>
        </p:nvSpPr>
        <p:spPr>
          <a:xfrm>
            <a:off x="4876800" y="1600200"/>
            <a:ext cx="4194048" cy="4977384"/>
          </a:xfrm>
        </p:spPr>
        <p:txBody>
          <a:bodyPr/>
          <a:lstStyle/>
          <a:p>
            <a:pPr>
              <a:spcBef>
                <a:spcPts val="0"/>
              </a:spcBef>
            </a:pPr>
            <a:r>
              <a:rPr lang="en-US" sz="2800" dirty="0"/>
              <a:t>Continue to promote </a:t>
            </a:r>
            <a:r>
              <a:rPr lang="en-US" sz="2800" dirty="0" smtClean="0"/>
              <a:t>sustainable programs</a:t>
            </a:r>
            <a:endParaRPr lang="en-US" sz="2800" dirty="0"/>
          </a:p>
          <a:p>
            <a:pPr>
              <a:spcBef>
                <a:spcPts val="0"/>
              </a:spcBef>
            </a:pPr>
            <a:r>
              <a:rPr lang="en-US" sz="2800" dirty="0"/>
              <a:t>Build the evidence base of </a:t>
            </a:r>
            <a:r>
              <a:rPr lang="en-US" sz="2800" dirty="0" smtClean="0"/>
              <a:t>best practices</a:t>
            </a:r>
            <a:r>
              <a:rPr lang="en-US" sz="2800" dirty="0"/>
              <a:t/>
            </a:r>
            <a:br>
              <a:rPr lang="en-US" sz="2800" dirty="0"/>
            </a:br>
            <a:r>
              <a:rPr lang="en-US" sz="2800" dirty="0" smtClean="0"/>
              <a:t>with maximum impact</a:t>
            </a:r>
            <a:endParaRPr lang="en-US" sz="2800" dirty="0"/>
          </a:p>
          <a:p>
            <a:pPr>
              <a:spcBef>
                <a:spcPts val="0"/>
              </a:spcBef>
            </a:pPr>
            <a:r>
              <a:rPr lang="en-US" sz="2800" dirty="0" smtClean="0"/>
              <a:t>Communicate </a:t>
            </a:r>
            <a:r>
              <a:rPr lang="en-US" sz="2800" dirty="0"/>
              <a:t>the success of </a:t>
            </a:r>
            <a:r>
              <a:rPr lang="en-US" sz="2800" dirty="0" smtClean="0"/>
              <a:t>community based health approaches</a:t>
            </a:r>
            <a:endParaRPr lang="en-US" sz="2800" dirty="0"/>
          </a:p>
          <a:p>
            <a:pPr>
              <a:spcBef>
                <a:spcPts val="0"/>
              </a:spcBef>
            </a:pPr>
            <a:r>
              <a:rPr lang="en-US" sz="2800" dirty="0"/>
              <a:t>Share the evidence </a:t>
            </a:r>
            <a:r>
              <a:rPr lang="en-US" sz="2800" dirty="0" smtClean="0"/>
              <a:t>and best practices with </a:t>
            </a:r>
            <a:r>
              <a:rPr lang="en-US" sz="2800" dirty="0"/>
              <a:t/>
            </a:r>
            <a:br>
              <a:rPr lang="en-US" sz="2800" dirty="0"/>
            </a:br>
            <a:r>
              <a:rPr lang="en-US" sz="2800" dirty="0"/>
              <a:t>non-funded communities</a:t>
            </a:r>
          </a:p>
          <a:p>
            <a:endParaRPr lang="en-US" dirty="0"/>
          </a:p>
        </p:txBody>
      </p:sp>
      <p:pic>
        <p:nvPicPr>
          <p:cNvPr id="5" name="Picture 4" descr="Picture of a CDC office build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329" y="1629509"/>
            <a:ext cx="3168445" cy="4466492"/>
          </a:xfrm>
          <a:prstGeom prst="rect">
            <a:avLst/>
          </a:prstGeom>
          <a:ln w="15875">
            <a:solidFill>
              <a:schemeClr val="accent5">
                <a:lumMod val="75000"/>
              </a:schemeClr>
            </a:solidFill>
          </a:ln>
        </p:spPr>
      </p:pic>
      <p:pic>
        <p:nvPicPr>
          <p:cNvPr id="6" name="Picture 5" descr="CDC Logo"/>
          <p:cNvPicPr>
            <a:picLocks noChangeAspect="1"/>
          </p:cNvPicPr>
          <p:nvPr/>
        </p:nvPicPr>
        <p:blipFill>
          <a:blip r:embed="rId4"/>
          <a:stretch>
            <a:fillRect/>
          </a:stretch>
        </p:blipFill>
        <p:spPr>
          <a:xfrm>
            <a:off x="76200" y="5052441"/>
            <a:ext cx="1239873" cy="891159"/>
          </a:xfrm>
          <a:prstGeom prst="rect">
            <a:avLst/>
          </a:prstGeom>
        </p:spPr>
      </p:pic>
      <p:sp>
        <p:nvSpPr>
          <p:cNvPr id="7"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48</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7982028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Thank you! </a:t>
            </a:r>
            <a:endParaRPr lang="en-US" sz="4000" dirty="0"/>
          </a:p>
        </p:txBody>
      </p:sp>
      <p:sp>
        <p:nvSpPr>
          <p:cNvPr id="3" name="Content Placeholder 2"/>
          <p:cNvSpPr>
            <a:spLocks noGrp="1"/>
          </p:cNvSpPr>
          <p:nvPr>
            <p:ph idx="1"/>
          </p:nvPr>
        </p:nvSpPr>
        <p:spPr>
          <a:xfrm>
            <a:off x="1447800" y="1676400"/>
            <a:ext cx="7467600" cy="4800600"/>
          </a:xfrm>
        </p:spPr>
        <p:txBody>
          <a:bodyPr/>
          <a:lstStyle/>
          <a:p>
            <a:pPr marL="0" indent="0">
              <a:buNone/>
            </a:pPr>
            <a:endParaRPr lang="en-US" sz="1050" dirty="0" smtClean="0">
              <a:latin typeface="Arial" panose="020B0604020202020204" pitchFamily="34" charset="0"/>
            </a:endParaRPr>
          </a:p>
          <a:p>
            <a:pPr marL="0" indent="0">
              <a:spcBef>
                <a:spcPts val="0"/>
              </a:spcBef>
              <a:spcAft>
                <a:spcPts val="600"/>
              </a:spcAft>
              <a:buNone/>
            </a:pPr>
            <a:r>
              <a:rPr lang="en-US" sz="2000" dirty="0" smtClean="0">
                <a:latin typeface="Arial" panose="020B0604020202020204" pitchFamily="34" charset="0"/>
              </a:rPr>
              <a:t>For </a:t>
            </a:r>
            <a:r>
              <a:rPr lang="en-US" sz="2000" dirty="0">
                <a:latin typeface="Arial" panose="020B0604020202020204" pitchFamily="34" charset="0"/>
              </a:rPr>
              <a:t>more information, please contact </a:t>
            </a:r>
            <a:r>
              <a:rPr lang="en-US" sz="2000" dirty="0" smtClean="0">
                <a:latin typeface="Arial" panose="020B0604020202020204" pitchFamily="34" charset="0"/>
              </a:rPr>
              <a:t>the Centers </a:t>
            </a:r>
            <a:r>
              <a:rPr lang="en-US" sz="2000" dirty="0">
                <a:latin typeface="Arial" panose="020B0604020202020204" pitchFamily="34" charset="0"/>
              </a:rPr>
              <a:t>for Disease Control and Prevention</a:t>
            </a:r>
          </a:p>
          <a:p>
            <a:pPr marL="0" lvl="0" indent="0">
              <a:spcBef>
                <a:spcPts val="0"/>
              </a:spcBef>
              <a:spcAft>
                <a:spcPts val="600"/>
              </a:spcAft>
              <a:buNone/>
            </a:pPr>
            <a:r>
              <a:rPr lang="en-US" sz="2000" dirty="0" smtClean="0">
                <a:latin typeface="Arial" panose="020B0604020202020204" pitchFamily="34" charset="0"/>
              </a:rPr>
              <a:t>1600 </a:t>
            </a:r>
            <a:r>
              <a:rPr lang="en-US" sz="2000" dirty="0">
                <a:latin typeface="Arial" panose="020B0604020202020204" pitchFamily="34" charset="0"/>
              </a:rPr>
              <a:t>Clifton Road NE, Atlanta,  GA  </a:t>
            </a:r>
            <a:r>
              <a:rPr lang="en-US" sz="2000" dirty="0" smtClean="0">
                <a:latin typeface="Arial" panose="020B0604020202020204" pitchFamily="34" charset="0"/>
              </a:rPr>
              <a:t>30333</a:t>
            </a:r>
          </a:p>
          <a:p>
            <a:pPr marL="0" lvl="0" indent="0">
              <a:spcBef>
                <a:spcPts val="0"/>
              </a:spcBef>
              <a:spcAft>
                <a:spcPts val="600"/>
              </a:spcAft>
              <a:buNone/>
            </a:pPr>
            <a:endParaRPr lang="en-US" sz="2000" dirty="0">
              <a:latin typeface="Arial" panose="020B0604020202020204" pitchFamily="34" charset="0"/>
            </a:endParaRPr>
          </a:p>
          <a:p>
            <a:pPr marL="0" lvl="0" indent="0">
              <a:spcBef>
                <a:spcPts val="0"/>
              </a:spcBef>
              <a:spcAft>
                <a:spcPts val="600"/>
              </a:spcAft>
              <a:buNone/>
            </a:pPr>
            <a:r>
              <a:rPr lang="en-US" sz="2000" dirty="0">
                <a:latin typeface="Arial" panose="020B0604020202020204" pitchFamily="34" charset="0"/>
              </a:rPr>
              <a:t>Telephone: 1-800-CDC-INFO (232-4636)/TTY: 1-888-232-6348</a:t>
            </a:r>
          </a:p>
          <a:p>
            <a:pPr marL="0" lvl="0" indent="0">
              <a:spcBef>
                <a:spcPts val="0"/>
              </a:spcBef>
              <a:spcAft>
                <a:spcPts val="600"/>
              </a:spcAft>
              <a:buNone/>
            </a:pPr>
            <a:endParaRPr lang="en-US" sz="2000" dirty="0" smtClean="0">
              <a:latin typeface="Arial" panose="020B0604020202020204" pitchFamily="34" charset="0"/>
            </a:endParaRPr>
          </a:p>
          <a:p>
            <a:pPr marL="0" lvl="0" indent="0">
              <a:spcBef>
                <a:spcPts val="0"/>
              </a:spcBef>
              <a:spcAft>
                <a:spcPts val="600"/>
              </a:spcAft>
              <a:buNone/>
            </a:pPr>
            <a:r>
              <a:rPr lang="en-US" sz="2000" dirty="0" smtClean="0">
                <a:latin typeface="Arial" panose="020B0604020202020204" pitchFamily="34" charset="0"/>
              </a:rPr>
              <a:t>Visit</a:t>
            </a:r>
            <a:r>
              <a:rPr lang="en-US" sz="2000" dirty="0">
                <a:latin typeface="Arial" panose="020B0604020202020204" pitchFamily="34" charset="0"/>
              </a:rPr>
              <a:t>: www.cdc.gov | Contact CDC at: 1-800-CDC-INFO or www.cdc.gov/info</a:t>
            </a:r>
          </a:p>
          <a:p>
            <a:pPr marL="0" lvl="0" indent="0">
              <a:spcBef>
                <a:spcPts val="0"/>
              </a:spcBef>
              <a:spcAft>
                <a:spcPts val="600"/>
              </a:spcAft>
              <a:buNone/>
            </a:pPr>
            <a:endParaRPr lang="en-US" sz="2000" dirty="0" smtClean="0">
              <a:latin typeface="Arial" panose="020B0604020202020204" pitchFamily="34" charset="0"/>
            </a:endParaRPr>
          </a:p>
          <a:p>
            <a:pPr marL="0" lvl="0" indent="0">
              <a:spcBef>
                <a:spcPts val="0"/>
              </a:spcBef>
              <a:spcAft>
                <a:spcPts val="600"/>
              </a:spcAft>
              <a:buNone/>
            </a:pPr>
            <a:r>
              <a:rPr lang="en-US" sz="2000" dirty="0" smtClean="0">
                <a:latin typeface="Arial" panose="020B0604020202020204" pitchFamily="34" charset="0"/>
              </a:rPr>
              <a:t>The </a:t>
            </a:r>
            <a:r>
              <a:rPr lang="en-US" sz="2000" dirty="0">
                <a:latin typeface="Arial" panose="020B0604020202020204" pitchFamily="34" charset="0"/>
              </a:rPr>
              <a:t>findings and conclusions in this report are those of the </a:t>
            </a:r>
            <a:r>
              <a:rPr lang="en-US" sz="2000" dirty="0" smtClean="0">
                <a:latin typeface="Arial" panose="020B0604020202020204" pitchFamily="34" charset="0"/>
              </a:rPr>
              <a:t>author </a:t>
            </a:r>
            <a:r>
              <a:rPr lang="en-US" sz="2000" dirty="0">
                <a:latin typeface="Arial" panose="020B0604020202020204" pitchFamily="34" charset="0"/>
              </a:rPr>
              <a:t>and do not necessarily represent the official position of the </a:t>
            </a:r>
            <a:r>
              <a:rPr lang="en-US" sz="2000" dirty="0" smtClean="0">
                <a:latin typeface="Arial" panose="020B0604020202020204" pitchFamily="34" charset="0"/>
              </a:rPr>
              <a:t>CDC.</a:t>
            </a:r>
            <a:endParaRPr lang="en-US" sz="2000" dirty="0">
              <a:latin typeface="Arial" panose="020B0604020202020204" pitchFamily="34" charset="0"/>
            </a:endParaRPr>
          </a:p>
          <a:p>
            <a:endParaRPr lang="en-US" sz="1000" dirty="0">
              <a:latin typeface="Arial" panose="020B0604020202020204" pitchFamily="34" charset="0"/>
            </a:endParaRPr>
          </a:p>
        </p:txBody>
      </p:sp>
      <p:pic>
        <p:nvPicPr>
          <p:cNvPr id="4" name="Picture 3" descr="CDC Logo"/>
          <p:cNvPicPr>
            <a:picLocks noChangeAspect="1"/>
          </p:cNvPicPr>
          <p:nvPr/>
        </p:nvPicPr>
        <p:blipFill>
          <a:blip r:embed="rId3"/>
          <a:stretch>
            <a:fillRect/>
          </a:stretch>
        </p:blipFill>
        <p:spPr>
          <a:xfrm>
            <a:off x="76200" y="5052441"/>
            <a:ext cx="1239873" cy="891159"/>
          </a:xfrm>
          <a:prstGeom prst="rect">
            <a:avLst/>
          </a:prstGeo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49</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84314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Healthy People at the Forefront of Public Health</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endParaRPr lang="en-US"/>
          </a:p>
        </p:txBody>
      </p:sp>
      <p:pic>
        <p:nvPicPr>
          <p:cNvPr id="4" name="Picture 3" descr="Timeline of public health events that have shaped Healthy People objectives over the decad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a:solidFill>
                  <a:srgbClr val="898989"/>
                </a:solidFill>
                <a:latin typeface="Calibri" panose="020F0502020204030204" pitchFamily="34" charset="0"/>
              </a:rPr>
              <a:t>5</a:t>
            </a:r>
          </a:p>
        </p:txBody>
      </p:sp>
    </p:spTree>
    <p:extLst>
      <p:ext uri="{BB962C8B-B14F-4D97-AF65-F5344CB8AC3E}">
        <p14:creationId xmlns:p14="http://schemas.microsoft.com/office/powerpoint/2010/main" val="33486774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CDC Resources </a:t>
            </a:r>
            <a:endParaRPr lang="en-US" dirty="0"/>
          </a:p>
        </p:txBody>
      </p:sp>
      <p:sp>
        <p:nvSpPr>
          <p:cNvPr id="3" name="Content Placeholder 2"/>
          <p:cNvSpPr>
            <a:spLocks noGrp="1"/>
          </p:cNvSpPr>
          <p:nvPr>
            <p:ph idx="1"/>
          </p:nvPr>
        </p:nvSpPr>
        <p:spPr/>
        <p:txBody>
          <a:bodyPr/>
          <a:lstStyle/>
          <a:p>
            <a:r>
              <a:rPr lang="en-US" dirty="0" smtClean="0"/>
              <a:t>Division of Population Health/Healthy Schools</a:t>
            </a:r>
          </a:p>
          <a:p>
            <a:pPr lvl="1"/>
            <a:r>
              <a:rPr lang="en-US" dirty="0">
                <a:hlinkClick r:id="rId3"/>
              </a:rPr>
              <a:t>http://</a:t>
            </a:r>
            <a:r>
              <a:rPr lang="en-US" dirty="0" smtClean="0">
                <a:hlinkClick r:id="rId3"/>
              </a:rPr>
              <a:t>www.cdc.gov/healthyschools</a:t>
            </a:r>
            <a:r>
              <a:rPr lang="en-US" dirty="0">
                <a:hlinkClick r:id="rId3"/>
              </a:rPr>
              <a:t> </a:t>
            </a:r>
            <a:endParaRPr lang="en-US" dirty="0" smtClean="0"/>
          </a:p>
          <a:p>
            <a:r>
              <a:rPr lang="en-US" dirty="0" smtClean="0"/>
              <a:t>Division of Community Health</a:t>
            </a:r>
          </a:p>
          <a:p>
            <a:pPr lvl="1"/>
            <a:r>
              <a:rPr lang="en-US" dirty="0">
                <a:hlinkClick r:id="rId4"/>
              </a:rPr>
              <a:t>http://</a:t>
            </a:r>
            <a:r>
              <a:rPr lang="en-US" dirty="0" smtClean="0">
                <a:hlinkClick r:id="rId4"/>
              </a:rPr>
              <a:t>www.cdc.gov/nccdphp/dch/index.htm</a:t>
            </a:r>
            <a:endParaRPr lang="en-US" dirty="0" smtClean="0"/>
          </a:p>
          <a:p>
            <a:r>
              <a:rPr lang="en-US" dirty="0" smtClean="0"/>
              <a:t>Practitioner’s Guide to Advancing Health Equity</a:t>
            </a:r>
          </a:p>
          <a:p>
            <a:pPr lvl="1"/>
            <a:r>
              <a:rPr lang="en-US" dirty="0">
                <a:hlinkClick r:id="rId5"/>
              </a:rPr>
              <a:t>http://</a:t>
            </a:r>
            <a:r>
              <a:rPr lang="en-US" dirty="0" smtClean="0">
                <a:hlinkClick r:id="rId5"/>
              </a:rPr>
              <a:t>www.cdc.gov/nccdphp/dch/health-equity-guide/index.htm</a:t>
            </a:r>
            <a:endParaRPr lang="en-US" dirty="0" smtClean="0"/>
          </a:p>
          <a:p>
            <a:r>
              <a:rPr lang="en-US" dirty="0" smtClean="0"/>
              <a:t>Community Health Online Resource Center (CHORC)</a:t>
            </a:r>
          </a:p>
          <a:p>
            <a:pPr lvl="1"/>
            <a:r>
              <a:rPr lang="en-US" dirty="0">
                <a:hlinkClick r:id="rId6"/>
              </a:rPr>
              <a:t>http://</a:t>
            </a:r>
            <a:r>
              <a:rPr lang="en-US" dirty="0" smtClean="0">
                <a:hlinkClick r:id="rId6"/>
              </a:rPr>
              <a:t>www.cdc.gov/nccdphp/dch/online-resource/index.htm</a:t>
            </a:r>
            <a:endParaRPr lang="en-US" dirty="0" smtClean="0"/>
          </a:p>
          <a:p>
            <a:pPr marL="346075" lvl="1" indent="0">
              <a:buNone/>
            </a:pPr>
            <a:endParaRPr lang="en-US" dirty="0" smtClean="0"/>
          </a:p>
          <a:p>
            <a:pPr marL="0" indent="0">
              <a:buNone/>
            </a:pPr>
            <a:endParaRPr lang="en-US" dirty="0" smtClean="0"/>
          </a:p>
          <a:p>
            <a:pPr marL="0" indent="0">
              <a:buNone/>
            </a:pPr>
            <a:endParaRPr lang="en-US" dirty="0"/>
          </a:p>
          <a:p>
            <a:endParaRPr lang="en-US" dirty="0"/>
          </a:p>
        </p:txBody>
      </p:sp>
      <p:pic>
        <p:nvPicPr>
          <p:cNvPr id="4" name="Picture 3" descr="CDC Logo"/>
          <p:cNvPicPr>
            <a:picLocks noChangeAspect="1"/>
          </p:cNvPicPr>
          <p:nvPr/>
        </p:nvPicPr>
        <p:blipFill>
          <a:blip r:embed="rId7"/>
          <a:stretch>
            <a:fillRect/>
          </a:stretch>
        </p:blipFill>
        <p:spPr>
          <a:xfrm>
            <a:off x="76200" y="5052441"/>
            <a:ext cx="1239873" cy="891159"/>
          </a:xfrm>
          <a:prstGeom prst="rect">
            <a:avLst/>
          </a:prstGeo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50</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9476010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2819400" y="152400"/>
            <a:ext cx="5334001" cy="990600"/>
          </a:xfrm>
        </p:spPr>
        <p:txBody>
          <a:bodyPr/>
          <a:lstStyle/>
          <a:p>
            <a:pPr marL="12700" marR="5080">
              <a:lnSpc>
                <a:spcPct val="100000"/>
              </a:lnSpc>
            </a:pPr>
            <a:r>
              <a:rPr lang="en-US" sz="2400" b="1" spc="-40" dirty="0">
                <a:solidFill>
                  <a:srgbClr val="003E71"/>
                </a:solidFill>
                <a:latin typeface="Arial Black"/>
                <a:cs typeface="Arial Black"/>
              </a:rPr>
              <a:t>H</a:t>
            </a:r>
            <a:r>
              <a:rPr lang="en-US" sz="2400" b="1" spc="-30" dirty="0">
                <a:solidFill>
                  <a:srgbClr val="003E71"/>
                </a:solidFill>
                <a:latin typeface="Arial Black"/>
                <a:cs typeface="Arial Black"/>
              </a:rPr>
              <a:t>ea</a:t>
            </a:r>
            <a:r>
              <a:rPr lang="en-US" sz="2400" b="1" spc="-25" dirty="0">
                <a:solidFill>
                  <a:srgbClr val="003E71"/>
                </a:solidFill>
                <a:latin typeface="Arial Black"/>
                <a:cs typeface="Arial Black"/>
              </a:rPr>
              <a:t>l</a:t>
            </a:r>
            <a:r>
              <a:rPr lang="en-US" sz="2400" b="1" spc="-35" dirty="0">
                <a:solidFill>
                  <a:srgbClr val="003E71"/>
                </a:solidFill>
                <a:latin typeface="Arial Black"/>
                <a:cs typeface="Arial Black"/>
              </a:rPr>
              <a:t>t</a:t>
            </a:r>
            <a:r>
              <a:rPr lang="en-US" sz="2400" b="1" spc="-30" dirty="0">
                <a:solidFill>
                  <a:srgbClr val="003E71"/>
                </a:solidFill>
                <a:latin typeface="Arial Black"/>
                <a:cs typeface="Arial Black"/>
              </a:rPr>
              <a:t>h</a:t>
            </a:r>
            <a:r>
              <a:rPr lang="en-US" sz="2400" b="1" spc="-20" dirty="0">
                <a:solidFill>
                  <a:srgbClr val="003E71"/>
                </a:solidFill>
                <a:latin typeface="Arial Black"/>
                <a:cs typeface="Arial Black"/>
              </a:rPr>
              <a:t>y</a:t>
            </a:r>
            <a:r>
              <a:rPr lang="en-US" sz="2400" b="1" spc="-10" dirty="0">
                <a:solidFill>
                  <a:srgbClr val="003E71"/>
                </a:solidFill>
                <a:latin typeface="Arial Black"/>
                <a:cs typeface="Arial Black"/>
              </a:rPr>
              <a:t> </a:t>
            </a:r>
            <a:r>
              <a:rPr lang="en-US" sz="2400" b="1" spc="-110" dirty="0">
                <a:solidFill>
                  <a:srgbClr val="003E71"/>
                </a:solidFill>
                <a:latin typeface="Arial Black"/>
                <a:cs typeface="Arial Black"/>
              </a:rPr>
              <a:t>P</a:t>
            </a:r>
            <a:r>
              <a:rPr lang="en-US" sz="2400" b="1" spc="-40" dirty="0">
                <a:solidFill>
                  <a:srgbClr val="003E71"/>
                </a:solidFill>
                <a:latin typeface="Arial Black"/>
                <a:cs typeface="Arial Black"/>
              </a:rPr>
              <a:t>eopl</a:t>
            </a:r>
            <a:r>
              <a:rPr lang="en-US" sz="2400" b="1" spc="-20" dirty="0">
                <a:solidFill>
                  <a:srgbClr val="003E71"/>
                </a:solidFill>
                <a:latin typeface="Arial Black"/>
                <a:cs typeface="Arial Black"/>
              </a:rPr>
              <a:t>e</a:t>
            </a:r>
            <a:r>
              <a:rPr lang="en-US" sz="2400" b="1" spc="-40" dirty="0">
                <a:solidFill>
                  <a:srgbClr val="003E71"/>
                </a:solidFill>
                <a:latin typeface="Arial Black"/>
                <a:cs typeface="Arial Black"/>
              </a:rPr>
              <a:t> </a:t>
            </a:r>
            <a:r>
              <a:rPr lang="en-US" sz="2400" b="1" spc="-35" dirty="0">
                <a:solidFill>
                  <a:srgbClr val="003E71"/>
                </a:solidFill>
                <a:latin typeface="Arial Black"/>
                <a:cs typeface="Arial Black"/>
              </a:rPr>
              <a:t>(</a:t>
            </a:r>
            <a:r>
              <a:rPr lang="en-US" sz="2400" b="1" spc="-50" dirty="0">
                <a:solidFill>
                  <a:srgbClr val="003E71"/>
                </a:solidFill>
                <a:latin typeface="Arial Black"/>
                <a:cs typeface="Arial Black"/>
              </a:rPr>
              <a:t>HP</a:t>
            </a:r>
            <a:r>
              <a:rPr lang="en-US" sz="2400" b="1" spc="-10" dirty="0">
                <a:solidFill>
                  <a:srgbClr val="003E71"/>
                </a:solidFill>
                <a:latin typeface="Arial Black"/>
                <a:cs typeface="Arial Black"/>
              </a:rPr>
              <a:t>)</a:t>
            </a:r>
            <a:r>
              <a:rPr lang="en-US" sz="2400" b="1" spc="30" dirty="0">
                <a:solidFill>
                  <a:srgbClr val="003E71"/>
                </a:solidFill>
                <a:latin typeface="Arial Black"/>
                <a:cs typeface="Arial Black"/>
              </a:rPr>
              <a:t> </a:t>
            </a:r>
            <a:r>
              <a:rPr lang="en-US" sz="2400" b="1" spc="-40" dirty="0">
                <a:solidFill>
                  <a:srgbClr val="003E71"/>
                </a:solidFill>
                <a:latin typeface="Arial Black"/>
                <a:cs typeface="Arial Black"/>
              </a:rPr>
              <a:t>20</a:t>
            </a:r>
            <a:r>
              <a:rPr lang="en-US" sz="2400" b="1" spc="-30" dirty="0">
                <a:solidFill>
                  <a:srgbClr val="003E71"/>
                </a:solidFill>
                <a:latin typeface="Arial Black"/>
                <a:cs typeface="Arial Black"/>
              </a:rPr>
              <a:t>2</a:t>
            </a:r>
            <a:r>
              <a:rPr lang="en-US" sz="2400" b="1" spc="-20" dirty="0">
                <a:solidFill>
                  <a:srgbClr val="003E71"/>
                </a:solidFill>
                <a:latin typeface="Arial Black"/>
                <a:cs typeface="Arial Black"/>
              </a:rPr>
              <a:t>0</a:t>
            </a:r>
            <a:r>
              <a:rPr lang="en-US" sz="2400" b="1" spc="-10" dirty="0">
                <a:solidFill>
                  <a:srgbClr val="003E71"/>
                </a:solidFill>
                <a:latin typeface="Arial Black"/>
                <a:cs typeface="Arial Black"/>
              </a:rPr>
              <a:t> </a:t>
            </a:r>
            <a:r>
              <a:rPr lang="en-US" sz="2400" b="1" spc="-50" dirty="0">
                <a:solidFill>
                  <a:srgbClr val="003E71"/>
                </a:solidFill>
                <a:latin typeface="Arial Black"/>
                <a:cs typeface="Arial Black"/>
              </a:rPr>
              <a:t>P</a:t>
            </a:r>
            <a:r>
              <a:rPr lang="en-US" sz="2400" b="1" spc="-10" dirty="0">
                <a:solidFill>
                  <a:srgbClr val="003E71"/>
                </a:solidFill>
                <a:latin typeface="Arial Black"/>
                <a:cs typeface="Arial Black"/>
              </a:rPr>
              <a:t>r</a:t>
            </a:r>
            <a:r>
              <a:rPr lang="en-US" sz="2400" b="1" spc="-45" dirty="0">
                <a:solidFill>
                  <a:srgbClr val="003E71"/>
                </a:solidFill>
                <a:latin typeface="Arial Black"/>
                <a:cs typeface="Arial Black"/>
              </a:rPr>
              <a:t>o</a:t>
            </a:r>
            <a:r>
              <a:rPr lang="en-US" sz="2400" b="1" spc="5" dirty="0">
                <a:solidFill>
                  <a:srgbClr val="003E71"/>
                </a:solidFill>
                <a:latin typeface="Arial Black"/>
                <a:cs typeface="Arial Black"/>
              </a:rPr>
              <a:t>g</a:t>
            </a:r>
            <a:r>
              <a:rPr lang="en-US" sz="2400" b="1" spc="-10" dirty="0">
                <a:solidFill>
                  <a:srgbClr val="003E71"/>
                </a:solidFill>
                <a:latin typeface="Arial Black"/>
                <a:cs typeface="Arial Black"/>
              </a:rPr>
              <a:t>r</a:t>
            </a:r>
            <a:r>
              <a:rPr lang="en-US" sz="2400" b="1" spc="-45" dirty="0">
                <a:solidFill>
                  <a:srgbClr val="003E71"/>
                </a:solidFill>
                <a:latin typeface="Arial Black"/>
                <a:cs typeface="Arial Black"/>
              </a:rPr>
              <a:t>e</a:t>
            </a:r>
            <a:r>
              <a:rPr lang="en-US" sz="2400" b="1" spc="-50" dirty="0">
                <a:solidFill>
                  <a:srgbClr val="003E71"/>
                </a:solidFill>
                <a:latin typeface="Arial Black"/>
                <a:cs typeface="Arial Black"/>
              </a:rPr>
              <a:t>s</a:t>
            </a:r>
            <a:r>
              <a:rPr lang="en-US" sz="2400" b="1" spc="-20" dirty="0">
                <a:solidFill>
                  <a:srgbClr val="003E71"/>
                </a:solidFill>
                <a:latin typeface="Arial Black"/>
                <a:cs typeface="Arial Black"/>
              </a:rPr>
              <a:t>s</a:t>
            </a:r>
            <a:r>
              <a:rPr lang="en-US" sz="2400" b="1" spc="-45" dirty="0">
                <a:solidFill>
                  <a:srgbClr val="003E71"/>
                </a:solidFill>
                <a:latin typeface="Arial Black"/>
                <a:cs typeface="Arial Black"/>
              </a:rPr>
              <a:t> </a:t>
            </a:r>
            <a:r>
              <a:rPr lang="en-US" sz="2400" b="1" spc="-105" dirty="0">
                <a:solidFill>
                  <a:srgbClr val="003E71"/>
                </a:solidFill>
                <a:latin typeface="Arial Black"/>
                <a:cs typeface="Arial Black"/>
              </a:rPr>
              <a:t>Re</a:t>
            </a:r>
            <a:r>
              <a:rPr lang="en-US" sz="2400" b="1" spc="-45" dirty="0">
                <a:solidFill>
                  <a:srgbClr val="003E71"/>
                </a:solidFill>
                <a:latin typeface="Arial Black"/>
                <a:cs typeface="Arial Black"/>
              </a:rPr>
              <a:t>v</a:t>
            </a:r>
            <a:r>
              <a:rPr lang="en-US" sz="2400" b="1" spc="-40" dirty="0">
                <a:solidFill>
                  <a:srgbClr val="003E71"/>
                </a:solidFill>
                <a:latin typeface="Arial Black"/>
                <a:cs typeface="Arial Black"/>
              </a:rPr>
              <a:t>i</a:t>
            </a:r>
            <a:r>
              <a:rPr lang="en-US" sz="2400" b="1" spc="-45" dirty="0">
                <a:solidFill>
                  <a:srgbClr val="003E71"/>
                </a:solidFill>
                <a:latin typeface="Arial Black"/>
                <a:cs typeface="Arial Black"/>
              </a:rPr>
              <a:t>e</a:t>
            </a:r>
            <a:r>
              <a:rPr lang="en-US" sz="2400" b="1" spc="-25" dirty="0">
                <a:solidFill>
                  <a:srgbClr val="003E71"/>
                </a:solidFill>
                <a:latin typeface="Arial Black"/>
                <a:cs typeface="Arial Black"/>
              </a:rPr>
              <a:t>w</a:t>
            </a:r>
            <a:r>
              <a:rPr lang="en-US" sz="2400" b="1" spc="-45" dirty="0">
                <a:solidFill>
                  <a:srgbClr val="003E71"/>
                </a:solidFill>
                <a:latin typeface="Arial Black"/>
                <a:cs typeface="Arial Black"/>
              </a:rPr>
              <a:t> </a:t>
            </a:r>
            <a:r>
              <a:rPr lang="en-US" sz="2400" b="1" spc="-100" dirty="0">
                <a:solidFill>
                  <a:srgbClr val="003E71"/>
                </a:solidFill>
                <a:latin typeface="Arial Black"/>
                <a:cs typeface="Arial Black"/>
              </a:rPr>
              <a:t>W</a:t>
            </a:r>
            <a:r>
              <a:rPr lang="en-US" sz="2400" b="1" spc="-55" dirty="0">
                <a:solidFill>
                  <a:srgbClr val="003E71"/>
                </a:solidFill>
                <a:latin typeface="Arial Black"/>
                <a:cs typeface="Arial Black"/>
              </a:rPr>
              <a:t>e</a:t>
            </a:r>
            <a:r>
              <a:rPr lang="en-US" sz="2400" b="1" spc="-30" dirty="0">
                <a:solidFill>
                  <a:srgbClr val="003E71"/>
                </a:solidFill>
                <a:latin typeface="Arial Black"/>
                <a:cs typeface="Arial Black"/>
              </a:rPr>
              <a:t>bina</a:t>
            </a:r>
            <a:r>
              <a:rPr lang="en-US" sz="2400" b="1" spc="-15" dirty="0">
                <a:solidFill>
                  <a:srgbClr val="003E71"/>
                </a:solidFill>
                <a:latin typeface="Arial Black"/>
                <a:cs typeface="Arial Black"/>
              </a:rPr>
              <a:t>r</a:t>
            </a:r>
            <a:endParaRPr lang="en-US" sz="2400" dirty="0">
              <a:latin typeface="Arial Black"/>
              <a:cs typeface="Arial Black"/>
            </a:endParaRPr>
          </a:p>
        </p:txBody>
      </p:sp>
      <p:sp>
        <p:nvSpPr>
          <p:cNvPr id="2" name="Content Placeholder 1"/>
          <p:cNvSpPr>
            <a:spLocks noGrp="1"/>
          </p:cNvSpPr>
          <p:nvPr>
            <p:ph idx="1"/>
          </p:nvPr>
        </p:nvSpPr>
        <p:spPr>
          <a:xfrm>
            <a:off x="1447800" y="1524000"/>
            <a:ext cx="7590999" cy="5029200"/>
          </a:xfrm>
        </p:spPr>
        <p:txBody>
          <a:bodyPr>
            <a:noAutofit/>
          </a:bodyPr>
          <a:lstStyle/>
          <a:p>
            <a:pPr marL="294005" marR="629285" indent="0" algn="ctr">
              <a:lnSpc>
                <a:spcPct val="100000"/>
              </a:lnSpc>
              <a:spcBef>
                <a:spcPts val="600"/>
              </a:spcBef>
              <a:buNone/>
            </a:pPr>
            <a:r>
              <a:rPr lang="en-US" sz="3600" b="1" spc="-5" dirty="0" smtClean="0">
                <a:latin typeface="Calibri"/>
                <a:cs typeface="Calibri"/>
              </a:rPr>
              <a:t>Targeting Social Influences that Shape Health Literacy in Communities</a:t>
            </a:r>
            <a:r>
              <a:rPr lang="en-US" sz="3600" b="1" dirty="0" smtClean="0">
                <a:latin typeface="Calibri"/>
                <a:cs typeface="Calibri"/>
              </a:rPr>
              <a:t>:</a:t>
            </a:r>
            <a:endParaRPr lang="en-US" sz="3600" b="1" spc="-10" dirty="0">
              <a:latin typeface="Calibri"/>
              <a:cs typeface="Calibri"/>
            </a:endParaRPr>
          </a:p>
          <a:p>
            <a:pPr marL="294005" marR="629285" indent="0" algn="ctr">
              <a:lnSpc>
                <a:spcPct val="100000"/>
              </a:lnSpc>
              <a:buNone/>
            </a:pPr>
            <a:r>
              <a:rPr lang="en-US" sz="3600" b="1" spc="-10" dirty="0">
                <a:latin typeface="Calibri"/>
                <a:cs typeface="Calibri"/>
              </a:rPr>
              <a:t>The H</a:t>
            </a:r>
            <a:r>
              <a:rPr lang="en-US" sz="3600" b="1" spc="-40" dirty="0">
                <a:latin typeface="Calibri"/>
                <a:cs typeface="Calibri"/>
              </a:rPr>
              <a:t>R</a:t>
            </a:r>
            <a:r>
              <a:rPr lang="en-US" sz="3600" b="1" spc="-55" dirty="0">
                <a:latin typeface="Calibri"/>
                <a:cs typeface="Calibri"/>
              </a:rPr>
              <a:t>S</a:t>
            </a:r>
            <a:r>
              <a:rPr lang="en-US" sz="3600" b="1" dirty="0">
                <a:latin typeface="Calibri"/>
                <a:cs typeface="Calibri"/>
              </a:rPr>
              <a:t>A </a:t>
            </a:r>
            <a:r>
              <a:rPr lang="en-US" sz="3600" b="1" dirty="0" smtClean="0">
                <a:latin typeface="Calibri"/>
                <a:cs typeface="Calibri"/>
              </a:rPr>
              <a:t>Perspective</a:t>
            </a:r>
          </a:p>
          <a:p>
            <a:pPr marL="294005" marR="629285" indent="0" algn="ctr">
              <a:lnSpc>
                <a:spcPct val="100000"/>
              </a:lnSpc>
              <a:buNone/>
            </a:pPr>
            <a:endParaRPr lang="en-US" sz="2800" b="1" spc="-10" dirty="0">
              <a:latin typeface="Calibri"/>
              <a:cs typeface="Calibri"/>
            </a:endParaRPr>
          </a:p>
          <a:p>
            <a:pPr marL="294005" marR="629285" indent="0" algn="ctr">
              <a:lnSpc>
                <a:spcPct val="100000"/>
              </a:lnSpc>
              <a:buNone/>
            </a:pPr>
            <a:r>
              <a:rPr lang="en-US" sz="3600" b="1" spc="-10" dirty="0" smtClean="0">
                <a:latin typeface="Calibri"/>
                <a:cs typeface="Calibri"/>
              </a:rPr>
              <a:t>S</a:t>
            </a:r>
            <a:r>
              <a:rPr lang="en-US" sz="3600" b="1" dirty="0" smtClean="0">
                <a:latin typeface="Calibri"/>
                <a:cs typeface="Calibri"/>
              </a:rPr>
              <a:t>a</a:t>
            </a:r>
            <a:r>
              <a:rPr lang="en-US" sz="3600" b="1" spc="-50" dirty="0" smtClean="0">
                <a:latin typeface="Calibri"/>
                <a:cs typeface="Calibri"/>
              </a:rPr>
              <a:t>r</a:t>
            </a:r>
            <a:r>
              <a:rPr lang="en-US" sz="3600" b="1" spc="-15" dirty="0" smtClean="0">
                <a:latin typeface="Calibri"/>
                <a:cs typeface="Calibri"/>
              </a:rPr>
              <a:t>ah</a:t>
            </a:r>
            <a:r>
              <a:rPr lang="en-US" sz="3600" b="1" spc="-20" dirty="0" smtClean="0">
                <a:latin typeface="Calibri"/>
                <a:cs typeface="Calibri"/>
              </a:rPr>
              <a:t> </a:t>
            </a:r>
            <a:r>
              <a:rPr lang="en-US" sz="3600" b="1" spc="15" dirty="0">
                <a:latin typeface="Calibri"/>
                <a:cs typeface="Calibri"/>
              </a:rPr>
              <a:t>R</a:t>
            </a:r>
            <a:r>
              <a:rPr lang="en-US" sz="3600" b="1" dirty="0">
                <a:latin typeface="Calibri"/>
                <a:cs typeface="Calibri"/>
              </a:rPr>
              <a:t>.</a:t>
            </a:r>
            <a:r>
              <a:rPr lang="en-US" sz="3600" b="1" spc="-35" dirty="0">
                <a:latin typeface="Calibri"/>
                <a:cs typeface="Calibri"/>
              </a:rPr>
              <a:t> </a:t>
            </a:r>
            <a:r>
              <a:rPr lang="en-US" sz="3600" b="1" spc="-10" dirty="0">
                <a:latin typeface="Calibri"/>
                <a:cs typeface="Calibri"/>
              </a:rPr>
              <a:t>L</a:t>
            </a:r>
            <a:r>
              <a:rPr lang="en-US" sz="3600" b="1" spc="-15" dirty="0">
                <a:latin typeface="Calibri"/>
                <a:cs typeface="Calibri"/>
              </a:rPr>
              <a:t>in</a:t>
            </a:r>
            <a:r>
              <a:rPr lang="en-US" sz="3600" b="1" spc="-35" dirty="0">
                <a:latin typeface="Calibri"/>
                <a:cs typeface="Calibri"/>
              </a:rPr>
              <a:t>d</a:t>
            </a:r>
            <a:r>
              <a:rPr lang="en-US" sz="3600" b="1" dirty="0">
                <a:latin typeface="Calibri"/>
                <a:cs typeface="Calibri"/>
              </a:rPr>
              <a:t>e, M</a:t>
            </a:r>
            <a:r>
              <a:rPr lang="en-US" sz="3600" b="1" spc="-5" dirty="0">
                <a:latin typeface="Calibri"/>
                <a:cs typeface="Calibri"/>
              </a:rPr>
              <a:t>.</a:t>
            </a:r>
            <a:r>
              <a:rPr lang="en-US" sz="3600" b="1" spc="-50" dirty="0">
                <a:latin typeface="Calibri"/>
                <a:cs typeface="Calibri"/>
              </a:rPr>
              <a:t>D</a:t>
            </a:r>
            <a:r>
              <a:rPr lang="en-US" sz="3600" b="1" dirty="0" smtClean="0">
                <a:latin typeface="Calibri"/>
                <a:cs typeface="Calibri"/>
              </a:rPr>
              <a:t>.</a:t>
            </a:r>
            <a:br>
              <a:rPr lang="en-US" sz="3600" b="1" dirty="0" smtClean="0">
                <a:latin typeface="Calibri"/>
                <a:cs typeface="Calibri"/>
              </a:rPr>
            </a:br>
            <a:r>
              <a:rPr lang="en-US" sz="2000" b="1" spc="-50" dirty="0" smtClean="0">
                <a:latin typeface="Calibri"/>
                <a:cs typeface="Calibri"/>
              </a:rPr>
              <a:t>R</a:t>
            </a:r>
            <a:r>
              <a:rPr lang="en-US" sz="2000" b="1" dirty="0" smtClean="0">
                <a:latin typeface="Calibri"/>
                <a:cs typeface="Calibri"/>
              </a:rPr>
              <a:t>ear</a:t>
            </a:r>
            <a:r>
              <a:rPr lang="en-US" sz="2000" b="1" spc="-30" dirty="0" smtClean="0">
                <a:latin typeface="Calibri"/>
                <a:cs typeface="Calibri"/>
              </a:rPr>
              <a:t> </a:t>
            </a:r>
            <a:r>
              <a:rPr lang="en-US" sz="2000" b="1" spc="-30" dirty="0">
                <a:latin typeface="Calibri"/>
                <a:cs typeface="Calibri"/>
              </a:rPr>
              <a:t>A</a:t>
            </a:r>
            <a:r>
              <a:rPr lang="en-US" sz="2000" b="1" spc="-45" dirty="0">
                <a:latin typeface="Calibri"/>
                <a:cs typeface="Calibri"/>
              </a:rPr>
              <a:t>d</a:t>
            </a:r>
            <a:r>
              <a:rPr lang="en-US" sz="2000" b="1" spc="-25" dirty="0">
                <a:latin typeface="Calibri"/>
                <a:cs typeface="Calibri"/>
              </a:rPr>
              <a:t>m</a:t>
            </a:r>
            <a:r>
              <a:rPr lang="en-US" sz="2000" b="1" spc="-40" dirty="0">
                <a:latin typeface="Calibri"/>
                <a:cs typeface="Calibri"/>
              </a:rPr>
              <a:t>i</a:t>
            </a:r>
            <a:r>
              <a:rPr lang="en-US" sz="2000" b="1" spc="-75" dirty="0">
                <a:latin typeface="Calibri"/>
                <a:cs typeface="Calibri"/>
              </a:rPr>
              <a:t>r</a:t>
            </a:r>
            <a:r>
              <a:rPr lang="en-US" sz="2000" b="1" spc="-25" dirty="0">
                <a:latin typeface="Calibri"/>
                <a:cs typeface="Calibri"/>
              </a:rPr>
              <a:t>a</a:t>
            </a:r>
            <a:r>
              <a:rPr lang="en-US" sz="2000" b="1" spc="-40" dirty="0">
                <a:latin typeface="Calibri"/>
                <a:cs typeface="Calibri"/>
              </a:rPr>
              <a:t>l</a:t>
            </a:r>
            <a:r>
              <a:rPr lang="en-US" sz="2000" b="1" spc="-10" dirty="0">
                <a:latin typeface="Calibri"/>
                <a:cs typeface="Calibri"/>
              </a:rPr>
              <a:t>, </a:t>
            </a:r>
            <a:r>
              <a:rPr lang="en-US" sz="2000" b="1" spc="-65" dirty="0">
                <a:latin typeface="Calibri"/>
                <a:cs typeface="Calibri"/>
              </a:rPr>
              <a:t>U</a:t>
            </a:r>
            <a:r>
              <a:rPr lang="en-US" sz="2000" b="1" spc="-30" dirty="0">
                <a:latin typeface="Calibri"/>
                <a:cs typeface="Calibri"/>
              </a:rPr>
              <a:t>.</a:t>
            </a:r>
            <a:r>
              <a:rPr lang="en-US" sz="2000" b="1" spc="-25" dirty="0">
                <a:latin typeface="Calibri"/>
                <a:cs typeface="Calibri"/>
              </a:rPr>
              <a:t>S</a:t>
            </a:r>
            <a:r>
              <a:rPr lang="en-US" sz="2000" b="1" dirty="0">
                <a:latin typeface="Calibri"/>
                <a:cs typeface="Calibri"/>
              </a:rPr>
              <a:t>.</a:t>
            </a:r>
            <a:r>
              <a:rPr lang="en-US" sz="2000" b="1" spc="-35" dirty="0">
                <a:latin typeface="Calibri"/>
                <a:cs typeface="Calibri"/>
              </a:rPr>
              <a:t> </a:t>
            </a:r>
            <a:r>
              <a:rPr lang="en-US" sz="2000" b="1" spc="-30" dirty="0">
                <a:latin typeface="Calibri"/>
                <a:cs typeface="Calibri"/>
              </a:rPr>
              <a:t>P</a:t>
            </a:r>
            <a:r>
              <a:rPr lang="en-US" sz="2000" b="1" spc="-45" dirty="0">
                <a:latin typeface="Calibri"/>
                <a:cs typeface="Calibri"/>
              </a:rPr>
              <a:t>u</a:t>
            </a:r>
            <a:r>
              <a:rPr lang="en-US" sz="2000" b="1" spc="-35" dirty="0">
                <a:latin typeface="Calibri"/>
                <a:cs typeface="Calibri"/>
              </a:rPr>
              <a:t>b</a:t>
            </a:r>
            <a:r>
              <a:rPr lang="en-US" sz="2000" b="1" spc="-25" dirty="0">
                <a:latin typeface="Calibri"/>
                <a:cs typeface="Calibri"/>
              </a:rPr>
              <a:t>l</a:t>
            </a:r>
            <a:r>
              <a:rPr lang="en-US" sz="2000" b="1" spc="-40" dirty="0">
                <a:latin typeface="Calibri"/>
                <a:cs typeface="Calibri"/>
              </a:rPr>
              <a:t>i</a:t>
            </a:r>
            <a:r>
              <a:rPr lang="en-US" sz="2000" b="1" dirty="0">
                <a:latin typeface="Calibri"/>
                <a:cs typeface="Calibri"/>
              </a:rPr>
              <a:t>c </a:t>
            </a:r>
            <a:r>
              <a:rPr lang="en-US" sz="2000" b="1" spc="-15" dirty="0">
                <a:latin typeface="Calibri"/>
                <a:cs typeface="Calibri"/>
              </a:rPr>
              <a:t>H</a:t>
            </a:r>
            <a:r>
              <a:rPr lang="en-US" sz="2000" b="1" spc="-10" dirty="0">
                <a:latin typeface="Calibri"/>
                <a:cs typeface="Calibri"/>
              </a:rPr>
              <a:t>e</a:t>
            </a:r>
            <a:r>
              <a:rPr lang="en-US" sz="2000" b="1" spc="-25" dirty="0">
                <a:latin typeface="Calibri"/>
                <a:cs typeface="Calibri"/>
              </a:rPr>
              <a:t>al</a:t>
            </a:r>
            <a:r>
              <a:rPr lang="en-US" sz="2000" b="1" spc="-40" dirty="0">
                <a:latin typeface="Calibri"/>
                <a:cs typeface="Calibri"/>
              </a:rPr>
              <a:t>t</a:t>
            </a:r>
            <a:r>
              <a:rPr lang="en-US" sz="2000" b="1" spc="-15" dirty="0">
                <a:latin typeface="Calibri"/>
                <a:cs typeface="Calibri"/>
              </a:rPr>
              <a:t>h</a:t>
            </a:r>
            <a:r>
              <a:rPr lang="en-US" sz="2000" b="1" spc="-20" dirty="0">
                <a:latin typeface="Calibri"/>
                <a:cs typeface="Calibri"/>
              </a:rPr>
              <a:t> </a:t>
            </a:r>
            <a:r>
              <a:rPr lang="en-US" sz="2000" b="1" spc="-25" dirty="0" smtClean="0">
                <a:latin typeface="Calibri"/>
                <a:cs typeface="Calibri"/>
              </a:rPr>
              <a:t>S</a:t>
            </a:r>
            <a:r>
              <a:rPr lang="en-US" sz="2000" b="1" dirty="0" smtClean="0">
                <a:latin typeface="Calibri"/>
                <a:cs typeface="Calibri"/>
              </a:rPr>
              <a:t>e</a:t>
            </a:r>
            <a:r>
              <a:rPr lang="en-US" sz="2000" b="1" spc="20" dirty="0" smtClean="0">
                <a:latin typeface="Calibri"/>
                <a:cs typeface="Calibri"/>
              </a:rPr>
              <a:t>r</a:t>
            </a:r>
            <a:r>
              <a:rPr lang="en-US" sz="2000" b="1" dirty="0" smtClean="0">
                <a:latin typeface="Calibri"/>
                <a:cs typeface="Calibri"/>
              </a:rPr>
              <a:t>v</a:t>
            </a:r>
            <a:r>
              <a:rPr lang="en-US" sz="2000" b="1" spc="-15" dirty="0" smtClean="0">
                <a:latin typeface="Calibri"/>
                <a:cs typeface="Calibri"/>
              </a:rPr>
              <a:t>i</a:t>
            </a:r>
            <a:r>
              <a:rPr lang="en-US" sz="2000" b="1" dirty="0" smtClean="0">
                <a:latin typeface="Calibri"/>
                <a:cs typeface="Calibri"/>
              </a:rPr>
              <a:t>ce</a:t>
            </a:r>
            <a:br>
              <a:rPr lang="en-US" sz="2000" b="1" dirty="0" smtClean="0">
                <a:latin typeface="Calibri"/>
                <a:cs typeface="Calibri"/>
              </a:rPr>
            </a:br>
            <a:r>
              <a:rPr lang="en-US" sz="2000" b="1" dirty="0" smtClean="0">
                <a:latin typeface="Calibri"/>
                <a:cs typeface="Calibri"/>
              </a:rPr>
              <a:t>C</a:t>
            </a:r>
            <a:r>
              <a:rPr lang="en-US" sz="2000" b="1" spc="-15" dirty="0" smtClean="0">
                <a:latin typeface="Calibri"/>
                <a:cs typeface="Calibri"/>
              </a:rPr>
              <a:t>hi</a:t>
            </a:r>
            <a:r>
              <a:rPr lang="en-US" sz="2000" b="1" spc="-10" dirty="0" smtClean="0">
                <a:latin typeface="Calibri"/>
                <a:cs typeface="Calibri"/>
              </a:rPr>
              <a:t>e</a:t>
            </a:r>
            <a:r>
              <a:rPr lang="en-US" sz="2000" b="1" dirty="0" smtClean="0">
                <a:latin typeface="Calibri"/>
                <a:cs typeface="Calibri"/>
              </a:rPr>
              <a:t>f</a:t>
            </a:r>
            <a:r>
              <a:rPr lang="en-US" sz="2000" b="1" spc="-20" dirty="0" smtClean="0">
                <a:latin typeface="Calibri"/>
                <a:cs typeface="Calibri"/>
              </a:rPr>
              <a:t> </a:t>
            </a:r>
            <a:r>
              <a:rPr lang="en-US" sz="2000" b="1" spc="-30" dirty="0">
                <a:latin typeface="Calibri"/>
                <a:cs typeface="Calibri"/>
              </a:rPr>
              <a:t>P</a:t>
            </a:r>
            <a:r>
              <a:rPr lang="en-US" sz="2000" b="1" spc="-45" dirty="0">
                <a:latin typeface="Calibri"/>
                <a:cs typeface="Calibri"/>
              </a:rPr>
              <a:t>u</a:t>
            </a:r>
            <a:r>
              <a:rPr lang="en-US" sz="2000" b="1" spc="-35" dirty="0">
                <a:latin typeface="Calibri"/>
                <a:cs typeface="Calibri"/>
              </a:rPr>
              <a:t>b</a:t>
            </a:r>
            <a:r>
              <a:rPr lang="en-US" sz="2000" b="1" spc="-25" dirty="0">
                <a:latin typeface="Calibri"/>
                <a:cs typeface="Calibri"/>
              </a:rPr>
              <a:t>l</a:t>
            </a:r>
            <a:r>
              <a:rPr lang="en-US" sz="2000" b="1" spc="-40" dirty="0">
                <a:latin typeface="Calibri"/>
                <a:cs typeface="Calibri"/>
              </a:rPr>
              <a:t>i</a:t>
            </a:r>
            <a:r>
              <a:rPr lang="en-US" sz="2000" b="1" dirty="0">
                <a:latin typeface="Calibri"/>
                <a:cs typeface="Calibri"/>
              </a:rPr>
              <a:t>c</a:t>
            </a:r>
            <a:r>
              <a:rPr lang="en-US" sz="2000" b="1" spc="10" dirty="0">
                <a:latin typeface="Calibri"/>
                <a:cs typeface="Calibri"/>
              </a:rPr>
              <a:t> </a:t>
            </a:r>
            <a:r>
              <a:rPr lang="en-US" sz="2000" b="1" spc="-15" dirty="0">
                <a:latin typeface="Calibri"/>
                <a:cs typeface="Calibri"/>
              </a:rPr>
              <a:t>H</a:t>
            </a:r>
            <a:r>
              <a:rPr lang="en-US" sz="2000" b="1" spc="-10" dirty="0">
                <a:latin typeface="Calibri"/>
                <a:cs typeface="Calibri"/>
              </a:rPr>
              <a:t>e</a:t>
            </a:r>
            <a:r>
              <a:rPr lang="en-US" sz="2000" b="1" spc="-25" dirty="0">
                <a:latin typeface="Calibri"/>
                <a:cs typeface="Calibri"/>
              </a:rPr>
              <a:t>al</a:t>
            </a:r>
            <a:r>
              <a:rPr lang="en-US" sz="2000" b="1" spc="-40" dirty="0">
                <a:latin typeface="Calibri"/>
                <a:cs typeface="Calibri"/>
              </a:rPr>
              <a:t>t</a:t>
            </a:r>
            <a:r>
              <a:rPr lang="en-US" sz="2000" b="1" spc="-15" dirty="0">
                <a:latin typeface="Calibri"/>
                <a:cs typeface="Calibri"/>
              </a:rPr>
              <a:t>h</a:t>
            </a:r>
            <a:r>
              <a:rPr lang="en-US" sz="2000" b="1" spc="-20" dirty="0">
                <a:latin typeface="Calibri"/>
                <a:cs typeface="Calibri"/>
              </a:rPr>
              <a:t> </a:t>
            </a:r>
            <a:r>
              <a:rPr lang="en-US" sz="2000" b="1" spc="-5" dirty="0" smtClean="0">
                <a:latin typeface="Calibri"/>
                <a:cs typeface="Calibri"/>
              </a:rPr>
              <a:t>Offi</a:t>
            </a:r>
            <a:r>
              <a:rPr lang="en-US" sz="2000" b="1" dirty="0" smtClean="0">
                <a:latin typeface="Calibri"/>
                <a:cs typeface="Calibri"/>
              </a:rPr>
              <a:t>cer</a:t>
            </a:r>
            <a:br>
              <a:rPr lang="en-US" sz="2000" b="1" dirty="0" smtClean="0">
                <a:latin typeface="Calibri"/>
                <a:cs typeface="Calibri"/>
              </a:rPr>
            </a:br>
            <a:r>
              <a:rPr lang="en-US" sz="2000" b="1" spc="-35" dirty="0" smtClean="0">
                <a:latin typeface="Calibri"/>
                <a:cs typeface="Calibri"/>
              </a:rPr>
              <a:t>H</a:t>
            </a:r>
            <a:r>
              <a:rPr lang="en-US" sz="2000" b="1" spc="-10" dirty="0" smtClean="0">
                <a:latin typeface="Calibri"/>
                <a:cs typeface="Calibri"/>
              </a:rPr>
              <a:t>e</a:t>
            </a:r>
            <a:r>
              <a:rPr lang="en-US" sz="2000" b="1" spc="-25" dirty="0" smtClean="0">
                <a:latin typeface="Calibri"/>
                <a:cs typeface="Calibri"/>
              </a:rPr>
              <a:t>al</a:t>
            </a:r>
            <a:r>
              <a:rPr lang="en-US" sz="2000" b="1" spc="-30" dirty="0" smtClean="0">
                <a:latin typeface="Calibri"/>
                <a:cs typeface="Calibri"/>
              </a:rPr>
              <a:t>t</a:t>
            </a:r>
            <a:r>
              <a:rPr lang="en-US" sz="2000" b="1" spc="-15" dirty="0" smtClean="0">
                <a:latin typeface="Calibri"/>
                <a:cs typeface="Calibri"/>
              </a:rPr>
              <a:t>h</a:t>
            </a:r>
            <a:r>
              <a:rPr lang="en-US" sz="2000" b="1" spc="-45" dirty="0" smtClean="0">
                <a:latin typeface="Calibri"/>
                <a:cs typeface="Calibri"/>
              </a:rPr>
              <a:t> </a:t>
            </a:r>
            <a:r>
              <a:rPr lang="en-US" sz="2000" b="1" spc="-60" dirty="0">
                <a:latin typeface="Calibri"/>
                <a:cs typeface="Calibri"/>
              </a:rPr>
              <a:t>R</a:t>
            </a:r>
            <a:r>
              <a:rPr lang="en-US" sz="2000" b="1" dirty="0">
                <a:latin typeface="Calibri"/>
                <a:cs typeface="Calibri"/>
              </a:rPr>
              <a:t>e</a:t>
            </a:r>
            <a:r>
              <a:rPr lang="en-US" sz="2000" b="1" spc="-25" dirty="0">
                <a:latin typeface="Calibri"/>
                <a:cs typeface="Calibri"/>
              </a:rPr>
              <a:t>so</a:t>
            </a:r>
            <a:r>
              <a:rPr lang="en-US" sz="2000" b="1" spc="-20" dirty="0">
                <a:latin typeface="Calibri"/>
                <a:cs typeface="Calibri"/>
              </a:rPr>
              <a:t>u</a:t>
            </a:r>
            <a:r>
              <a:rPr lang="en-US" sz="2000" b="1" spc="-40" dirty="0">
                <a:latin typeface="Calibri"/>
                <a:cs typeface="Calibri"/>
              </a:rPr>
              <a:t>r</a:t>
            </a:r>
            <a:r>
              <a:rPr lang="en-US" sz="2000" b="1" dirty="0">
                <a:latin typeface="Calibri"/>
                <a:cs typeface="Calibri"/>
              </a:rPr>
              <a:t>ces</a:t>
            </a:r>
            <a:r>
              <a:rPr lang="en-US" sz="2000" b="1" spc="-40" dirty="0">
                <a:latin typeface="Calibri"/>
                <a:cs typeface="Calibri"/>
              </a:rPr>
              <a:t> </a:t>
            </a:r>
            <a:r>
              <a:rPr lang="en-US" sz="2000" b="1" spc="-25" dirty="0">
                <a:latin typeface="Calibri"/>
                <a:cs typeface="Calibri"/>
              </a:rPr>
              <a:t>a</a:t>
            </a:r>
            <a:r>
              <a:rPr lang="en-US" sz="2000" b="1" spc="-35" dirty="0">
                <a:latin typeface="Calibri"/>
                <a:cs typeface="Calibri"/>
              </a:rPr>
              <a:t>n</a:t>
            </a:r>
            <a:r>
              <a:rPr lang="en-US" sz="2000" b="1" spc="-15" dirty="0">
                <a:latin typeface="Calibri"/>
                <a:cs typeface="Calibri"/>
              </a:rPr>
              <a:t>d</a:t>
            </a:r>
            <a:r>
              <a:rPr lang="en-US" sz="2000" b="1" spc="-20" dirty="0">
                <a:latin typeface="Calibri"/>
                <a:cs typeface="Calibri"/>
              </a:rPr>
              <a:t> </a:t>
            </a:r>
            <a:r>
              <a:rPr lang="en-US" sz="2000" b="1" spc="-10" dirty="0">
                <a:latin typeface="Calibri"/>
                <a:cs typeface="Calibri"/>
              </a:rPr>
              <a:t>S</a:t>
            </a:r>
            <a:r>
              <a:rPr lang="en-US" sz="2000" b="1" dirty="0">
                <a:latin typeface="Calibri"/>
                <a:cs typeface="Calibri"/>
              </a:rPr>
              <a:t>e</a:t>
            </a:r>
            <a:r>
              <a:rPr lang="en-US" sz="2000" b="1" spc="20" dirty="0">
                <a:latin typeface="Calibri"/>
                <a:cs typeface="Calibri"/>
              </a:rPr>
              <a:t>r</a:t>
            </a:r>
            <a:r>
              <a:rPr lang="en-US" sz="2000" b="1" spc="-15" dirty="0">
                <a:latin typeface="Calibri"/>
                <a:cs typeface="Calibri"/>
              </a:rPr>
              <a:t>vi</a:t>
            </a:r>
            <a:r>
              <a:rPr lang="en-US" sz="2000" b="1" dirty="0">
                <a:latin typeface="Calibri"/>
                <a:cs typeface="Calibri"/>
              </a:rPr>
              <a:t>ce</a:t>
            </a:r>
            <a:r>
              <a:rPr lang="en-US" sz="2000" b="1" spc="-10" dirty="0">
                <a:latin typeface="Calibri"/>
                <a:cs typeface="Calibri"/>
              </a:rPr>
              <a:t>s</a:t>
            </a:r>
            <a:r>
              <a:rPr lang="en-US" sz="2000" b="1" spc="-50" dirty="0">
                <a:latin typeface="Calibri"/>
                <a:cs typeface="Calibri"/>
              </a:rPr>
              <a:t> </a:t>
            </a:r>
            <a:r>
              <a:rPr lang="en-US" sz="2000" b="1" spc="-30" dirty="0">
                <a:latin typeface="Calibri"/>
                <a:cs typeface="Calibri"/>
              </a:rPr>
              <a:t>A</a:t>
            </a:r>
            <a:r>
              <a:rPr lang="en-US" sz="2000" b="1" spc="-45" dirty="0">
                <a:latin typeface="Calibri"/>
                <a:cs typeface="Calibri"/>
              </a:rPr>
              <a:t>d</a:t>
            </a:r>
            <a:r>
              <a:rPr lang="en-US" sz="2000" b="1" spc="-25" dirty="0">
                <a:latin typeface="Calibri"/>
                <a:cs typeface="Calibri"/>
              </a:rPr>
              <a:t>m</a:t>
            </a:r>
            <a:r>
              <a:rPr lang="en-US" sz="2000" b="1" spc="-40" dirty="0">
                <a:latin typeface="Calibri"/>
                <a:cs typeface="Calibri"/>
              </a:rPr>
              <a:t>ini</a:t>
            </a:r>
            <a:r>
              <a:rPr lang="en-US" sz="2000" b="1" spc="-60" dirty="0">
                <a:latin typeface="Calibri"/>
                <a:cs typeface="Calibri"/>
              </a:rPr>
              <a:t>s</a:t>
            </a:r>
            <a:r>
              <a:rPr lang="en-US" sz="2000" b="1" spc="-30" dirty="0">
                <a:latin typeface="Calibri"/>
                <a:cs typeface="Calibri"/>
              </a:rPr>
              <a:t>t</a:t>
            </a:r>
            <a:r>
              <a:rPr lang="en-US" sz="2000" b="1" spc="-75" dirty="0">
                <a:latin typeface="Calibri"/>
                <a:cs typeface="Calibri"/>
              </a:rPr>
              <a:t>r</a:t>
            </a:r>
            <a:r>
              <a:rPr lang="en-US" sz="2000" b="1" spc="-60" dirty="0">
                <a:latin typeface="Calibri"/>
                <a:cs typeface="Calibri"/>
              </a:rPr>
              <a:t>a</a:t>
            </a:r>
            <a:r>
              <a:rPr lang="en-US" sz="2000" b="1" spc="-30" dirty="0">
                <a:latin typeface="Calibri"/>
                <a:cs typeface="Calibri"/>
              </a:rPr>
              <a:t>t</a:t>
            </a:r>
            <a:r>
              <a:rPr lang="en-US" sz="2000" b="1" spc="-25" dirty="0">
                <a:latin typeface="Calibri"/>
                <a:cs typeface="Calibri"/>
              </a:rPr>
              <a:t>io</a:t>
            </a:r>
            <a:r>
              <a:rPr lang="en-US" sz="2000" b="1" spc="-15" dirty="0">
                <a:latin typeface="Calibri"/>
                <a:cs typeface="Calibri"/>
              </a:rPr>
              <a:t>n</a:t>
            </a:r>
            <a:r>
              <a:rPr lang="en-US" sz="2000" b="1" spc="15" dirty="0">
                <a:latin typeface="Calibri"/>
                <a:cs typeface="Calibri"/>
              </a:rPr>
              <a:t> </a:t>
            </a:r>
            <a:r>
              <a:rPr lang="en-US" sz="2000" b="1" spc="-40" dirty="0">
                <a:latin typeface="Calibri"/>
                <a:cs typeface="Calibri"/>
              </a:rPr>
              <a:t>(</a:t>
            </a:r>
            <a:r>
              <a:rPr lang="en-US" sz="2000" b="1" spc="-35" dirty="0">
                <a:latin typeface="Calibri"/>
                <a:cs typeface="Calibri"/>
              </a:rPr>
              <a:t>H</a:t>
            </a:r>
            <a:r>
              <a:rPr lang="en-US" sz="2000" b="1" spc="-50" dirty="0">
                <a:latin typeface="Calibri"/>
                <a:cs typeface="Calibri"/>
              </a:rPr>
              <a:t>RS</a:t>
            </a:r>
            <a:r>
              <a:rPr lang="en-US" sz="2000" b="1" spc="-30" dirty="0">
                <a:latin typeface="Calibri"/>
                <a:cs typeface="Calibri"/>
              </a:rPr>
              <a:t>A</a:t>
            </a:r>
            <a:r>
              <a:rPr lang="en-US" sz="2000" b="1" spc="-30" dirty="0" smtClean="0">
                <a:latin typeface="Calibri"/>
                <a:cs typeface="Calibri"/>
              </a:rPr>
              <a:t>)</a:t>
            </a:r>
            <a:br>
              <a:rPr lang="en-US" sz="2000" b="1" spc="-30" dirty="0" smtClean="0">
                <a:latin typeface="Calibri"/>
                <a:cs typeface="Calibri"/>
              </a:rPr>
            </a:br>
            <a:r>
              <a:rPr lang="en-US" sz="2000" b="1" spc="-20" dirty="0" smtClean="0">
                <a:latin typeface="Calibri"/>
                <a:cs typeface="Calibri"/>
              </a:rPr>
              <a:t>June 16, 2016</a:t>
            </a:r>
            <a:endParaRPr lang="en-US" sz="2000" dirty="0">
              <a:latin typeface="Calibri"/>
              <a:cs typeface="Calibri"/>
            </a:endParaRPr>
          </a:p>
        </p:txBody>
      </p:sp>
    </p:spTree>
    <p:extLst>
      <p:ext uri="{BB962C8B-B14F-4D97-AF65-F5344CB8AC3E}">
        <p14:creationId xmlns:p14="http://schemas.microsoft.com/office/powerpoint/2010/main" val="3523489836"/>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447800" y="152400"/>
            <a:ext cx="7543800" cy="1066800"/>
          </a:xfrm>
        </p:spPr>
        <p:txBody>
          <a:bodyPr/>
          <a:lstStyle/>
          <a:p>
            <a:pPr algn="ctr"/>
            <a:r>
              <a:rPr lang="en-US" dirty="0" smtClean="0">
                <a:ea typeface="ＭＳ Ｐゴシック" pitchFamily="34" charset="-128"/>
              </a:rPr>
              <a:t>HRSA Mission </a:t>
            </a:r>
          </a:p>
        </p:txBody>
      </p:sp>
      <p:sp>
        <p:nvSpPr>
          <p:cNvPr id="2" name="Content Placeholder 1"/>
          <p:cNvSpPr>
            <a:spLocks noGrp="1"/>
          </p:cNvSpPr>
          <p:nvPr>
            <p:ph idx="1"/>
          </p:nvPr>
        </p:nvSpPr>
        <p:spPr>
          <a:xfrm>
            <a:off x="1447800" y="1524000"/>
            <a:ext cx="7543800" cy="2971800"/>
          </a:xfrm>
        </p:spPr>
        <p:txBody>
          <a:bodyPr>
            <a:noAutofit/>
          </a:bodyPr>
          <a:lstStyle/>
          <a:p>
            <a:pPr marL="12700" marR="5080" indent="0" algn="ctr">
              <a:lnSpc>
                <a:spcPct val="100000"/>
              </a:lnSpc>
              <a:spcBef>
                <a:spcPts val="0"/>
              </a:spcBef>
              <a:buNone/>
            </a:pPr>
            <a:r>
              <a:rPr lang="en-US" sz="3600" b="1" dirty="0">
                <a:latin typeface="Calibri"/>
                <a:cs typeface="Calibri"/>
              </a:rPr>
              <a:t>To </a:t>
            </a:r>
            <a:r>
              <a:rPr lang="en-US" sz="3600" b="1" spc="-25" dirty="0">
                <a:latin typeface="Calibri"/>
                <a:cs typeface="Calibri"/>
              </a:rPr>
              <a:t>i</a:t>
            </a:r>
            <a:r>
              <a:rPr lang="en-US" sz="3600" b="1" spc="-35" dirty="0">
                <a:latin typeface="Calibri"/>
                <a:cs typeface="Calibri"/>
              </a:rPr>
              <a:t>m</a:t>
            </a:r>
            <a:r>
              <a:rPr lang="en-US" sz="3600" b="1" spc="-30" dirty="0">
                <a:latin typeface="Calibri"/>
                <a:cs typeface="Calibri"/>
              </a:rPr>
              <a:t>p</a:t>
            </a:r>
            <a:r>
              <a:rPr lang="en-US" sz="3600" b="1" spc="-95" dirty="0">
                <a:latin typeface="Calibri"/>
                <a:cs typeface="Calibri"/>
              </a:rPr>
              <a:t>r</a:t>
            </a:r>
            <a:r>
              <a:rPr lang="en-US" sz="3600" b="1" spc="-70" dirty="0">
                <a:latin typeface="Calibri"/>
                <a:cs typeface="Calibri"/>
              </a:rPr>
              <a:t>o</a:t>
            </a:r>
            <a:r>
              <a:rPr lang="en-US" sz="3600" b="1" spc="-95" dirty="0">
                <a:latin typeface="Calibri"/>
                <a:cs typeface="Calibri"/>
              </a:rPr>
              <a:t>v</a:t>
            </a:r>
            <a:r>
              <a:rPr lang="en-US" sz="3600" b="1" spc="-15" dirty="0">
                <a:latin typeface="Calibri"/>
                <a:cs typeface="Calibri"/>
              </a:rPr>
              <a:t>e</a:t>
            </a:r>
            <a:r>
              <a:rPr lang="en-US" sz="3600" b="1" spc="10" dirty="0">
                <a:latin typeface="Calibri"/>
                <a:cs typeface="Calibri"/>
              </a:rPr>
              <a:t> </a:t>
            </a:r>
            <a:r>
              <a:rPr lang="en-US" sz="3600" b="1" spc="-30" dirty="0">
                <a:latin typeface="Calibri"/>
                <a:cs typeface="Calibri"/>
              </a:rPr>
              <a:t>h</a:t>
            </a:r>
            <a:r>
              <a:rPr lang="en-US" sz="3600" b="1" spc="-35" dirty="0">
                <a:latin typeface="Calibri"/>
                <a:cs typeface="Calibri"/>
              </a:rPr>
              <a:t>e</a:t>
            </a:r>
            <a:r>
              <a:rPr lang="en-US" sz="3600" b="1" spc="-30" dirty="0">
                <a:latin typeface="Calibri"/>
                <a:cs typeface="Calibri"/>
              </a:rPr>
              <a:t>a</a:t>
            </a:r>
            <a:r>
              <a:rPr lang="en-US" sz="3600" b="1" spc="-40" dirty="0">
                <a:latin typeface="Calibri"/>
                <a:cs typeface="Calibri"/>
              </a:rPr>
              <a:t>l</a:t>
            </a:r>
            <a:r>
              <a:rPr lang="en-US" sz="3600" b="1" spc="-20" dirty="0">
                <a:latin typeface="Calibri"/>
                <a:cs typeface="Calibri"/>
              </a:rPr>
              <a:t>t</a:t>
            </a:r>
            <a:r>
              <a:rPr lang="en-US" sz="3600" b="1" spc="-15" dirty="0">
                <a:latin typeface="Calibri"/>
                <a:cs typeface="Calibri"/>
              </a:rPr>
              <a:t>h</a:t>
            </a:r>
            <a:r>
              <a:rPr lang="en-US" sz="3600" b="1" spc="25" dirty="0">
                <a:latin typeface="Calibri"/>
                <a:cs typeface="Calibri"/>
              </a:rPr>
              <a:t> </a:t>
            </a:r>
            <a:r>
              <a:rPr lang="en-US" sz="3600" b="1" spc="-30" dirty="0">
                <a:latin typeface="Calibri"/>
                <a:cs typeface="Calibri"/>
              </a:rPr>
              <a:t>an</a:t>
            </a:r>
            <a:r>
              <a:rPr lang="en-US" sz="3600" b="1" spc="-15" dirty="0">
                <a:latin typeface="Calibri"/>
                <a:cs typeface="Calibri"/>
              </a:rPr>
              <a:t>d</a:t>
            </a:r>
            <a:r>
              <a:rPr lang="en-US" sz="3600" b="1" spc="-10" dirty="0">
                <a:latin typeface="Calibri"/>
                <a:cs typeface="Calibri"/>
              </a:rPr>
              <a:t> </a:t>
            </a:r>
            <a:endParaRPr lang="en-US" sz="3600" b="1" spc="-10" dirty="0" smtClean="0">
              <a:latin typeface="Calibri"/>
              <a:cs typeface="Calibri"/>
            </a:endParaRPr>
          </a:p>
          <a:p>
            <a:pPr marL="12700" marR="5080" indent="0" algn="ctr">
              <a:lnSpc>
                <a:spcPct val="100000"/>
              </a:lnSpc>
              <a:spcBef>
                <a:spcPts val="0"/>
              </a:spcBef>
              <a:buNone/>
            </a:pPr>
            <a:r>
              <a:rPr lang="en-US" sz="3600" b="1" spc="-25" dirty="0" smtClean="0">
                <a:latin typeface="Calibri"/>
                <a:cs typeface="Calibri"/>
              </a:rPr>
              <a:t>ac</a:t>
            </a:r>
            <a:r>
              <a:rPr lang="en-US" sz="3600" b="1" spc="-30" dirty="0" smtClean="0">
                <a:latin typeface="Calibri"/>
                <a:cs typeface="Calibri"/>
              </a:rPr>
              <a:t>hi</a:t>
            </a:r>
            <a:r>
              <a:rPr lang="en-US" sz="3600" b="1" spc="-70" dirty="0" smtClean="0">
                <a:latin typeface="Calibri"/>
                <a:cs typeface="Calibri"/>
              </a:rPr>
              <a:t>e</a:t>
            </a:r>
            <a:r>
              <a:rPr lang="en-US" sz="3600" b="1" spc="-95" dirty="0" smtClean="0">
                <a:latin typeface="Calibri"/>
                <a:cs typeface="Calibri"/>
              </a:rPr>
              <a:t>v</a:t>
            </a:r>
            <a:r>
              <a:rPr lang="en-US" sz="3600" b="1" spc="-15" dirty="0" smtClean="0">
                <a:latin typeface="Calibri"/>
                <a:cs typeface="Calibri"/>
              </a:rPr>
              <a:t>e</a:t>
            </a:r>
            <a:r>
              <a:rPr lang="en-US" sz="3600" b="1" spc="35" dirty="0" smtClean="0">
                <a:latin typeface="Calibri"/>
                <a:cs typeface="Calibri"/>
              </a:rPr>
              <a:t> </a:t>
            </a:r>
            <a:r>
              <a:rPr lang="en-US" sz="3600" b="1" spc="-30" dirty="0">
                <a:latin typeface="Calibri"/>
                <a:cs typeface="Calibri"/>
              </a:rPr>
              <a:t>h</a:t>
            </a:r>
            <a:r>
              <a:rPr lang="en-US" sz="3600" b="1" spc="-35" dirty="0">
                <a:latin typeface="Calibri"/>
                <a:cs typeface="Calibri"/>
              </a:rPr>
              <a:t>e</a:t>
            </a:r>
            <a:r>
              <a:rPr lang="en-US" sz="3600" b="1" spc="-30" dirty="0">
                <a:latin typeface="Calibri"/>
                <a:cs typeface="Calibri"/>
              </a:rPr>
              <a:t>a</a:t>
            </a:r>
            <a:r>
              <a:rPr lang="en-US" sz="3600" b="1" spc="-40" dirty="0">
                <a:latin typeface="Calibri"/>
                <a:cs typeface="Calibri"/>
              </a:rPr>
              <a:t>l</a:t>
            </a:r>
            <a:r>
              <a:rPr lang="en-US" sz="3600" b="1" spc="-20" dirty="0">
                <a:latin typeface="Calibri"/>
                <a:cs typeface="Calibri"/>
              </a:rPr>
              <a:t>t</a:t>
            </a:r>
            <a:r>
              <a:rPr lang="en-US" sz="3600" b="1" spc="-15" dirty="0">
                <a:latin typeface="Calibri"/>
                <a:cs typeface="Calibri"/>
              </a:rPr>
              <a:t>h</a:t>
            </a:r>
            <a:r>
              <a:rPr lang="en-US" sz="3600" b="1" spc="25" dirty="0">
                <a:latin typeface="Calibri"/>
                <a:cs typeface="Calibri"/>
              </a:rPr>
              <a:t> </a:t>
            </a:r>
            <a:r>
              <a:rPr lang="en-US" sz="3600" b="1" spc="-45" dirty="0">
                <a:latin typeface="Calibri"/>
                <a:cs typeface="Calibri"/>
              </a:rPr>
              <a:t>equi</a:t>
            </a:r>
            <a:r>
              <a:rPr lang="en-US" sz="3600" b="1" spc="-20" dirty="0">
                <a:latin typeface="Calibri"/>
                <a:cs typeface="Calibri"/>
              </a:rPr>
              <a:t>t</a:t>
            </a:r>
            <a:r>
              <a:rPr lang="en-US" sz="3600" b="1" spc="-15" dirty="0">
                <a:latin typeface="Calibri"/>
                <a:cs typeface="Calibri"/>
              </a:rPr>
              <a:t>y</a:t>
            </a:r>
            <a:r>
              <a:rPr lang="en-US" sz="3600" b="1" spc="-10" dirty="0">
                <a:latin typeface="Calibri"/>
                <a:cs typeface="Calibri"/>
              </a:rPr>
              <a:t> </a:t>
            </a:r>
            <a:r>
              <a:rPr lang="en-US" sz="3600" b="1" spc="-20" dirty="0">
                <a:latin typeface="Calibri"/>
                <a:cs typeface="Calibri"/>
              </a:rPr>
              <a:t>t</a:t>
            </a:r>
            <a:r>
              <a:rPr lang="en-US" sz="3600" b="1" spc="-30" dirty="0">
                <a:latin typeface="Calibri"/>
                <a:cs typeface="Calibri"/>
              </a:rPr>
              <a:t>h</a:t>
            </a:r>
            <a:r>
              <a:rPr lang="en-US" sz="3600" b="1" spc="-95" dirty="0">
                <a:latin typeface="Calibri"/>
                <a:cs typeface="Calibri"/>
              </a:rPr>
              <a:t>r</a:t>
            </a:r>
            <a:r>
              <a:rPr lang="en-US" sz="3600" b="1" spc="-30" dirty="0">
                <a:latin typeface="Calibri"/>
                <a:cs typeface="Calibri"/>
              </a:rPr>
              <a:t>ou</a:t>
            </a:r>
            <a:r>
              <a:rPr lang="en-US" sz="3600" b="1" spc="-45" dirty="0">
                <a:latin typeface="Calibri"/>
                <a:cs typeface="Calibri"/>
              </a:rPr>
              <a:t>g</a:t>
            </a:r>
            <a:r>
              <a:rPr lang="en-US" sz="3600" b="1" spc="-15" dirty="0">
                <a:latin typeface="Calibri"/>
                <a:cs typeface="Calibri"/>
              </a:rPr>
              <a:t>h</a:t>
            </a:r>
            <a:r>
              <a:rPr lang="en-US" sz="3600" b="1" dirty="0">
                <a:latin typeface="Calibri"/>
                <a:cs typeface="Calibri"/>
              </a:rPr>
              <a:t> </a:t>
            </a:r>
            <a:endParaRPr lang="en-US" sz="3600" b="1" dirty="0" smtClean="0">
              <a:latin typeface="Calibri"/>
              <a:cs typeface="Calibri"/>
            </a:endParaRPr>
          </a:p>
          <a:p>
            <a:pPr marL="12700" marR="5080" indent="0" algn="ctr">
              <a:lnSpc>
                <a:spcPct val="100000"/>
              </a:lnSpc>
              <a:spcBef>
                <a:spcPts val="0"/>
              </a:spcBef>
              <a:buNone/>
            </a:pPr>
            <a:r>
              <a:rPr lang="en-US" sz="3600" b="1" spc="-30" dirty="0" smtClean="0">
                <a:latin typeface="Calibri"/>
                <a:cs typeface="Calibri"/>
              </a:rPr>
              <a:t>a</a:t>
            </a:r>
            <a:r>
              <a:rPr lang="en-US" sz="3600" b="1" spc="-20" dirty="0" smtClean="0">
                <a:latin typeface="Calibri"/>
                <a:cs typeface="Calibri"/>
              </a:rPr>
              <a:t>c</a:t>
            </a:r>
            <a:r>
              <a:rPr lang="en-US" sz="3600" b="1" spc="-25" dirty="0" smtClean="0">
                <a:latin typeface="Calibri"/>
                <a:cs typeface="Calibri"/>
              </a:rPr>
              <a:t>c</a:t>
            </a:r>
            <a:r>
              <a:rPr lang="en-US" sz="3600" b="1" spc="-45" dirty="0" smtClean="0">
                <a:latin typeface="Calibri"/>
                <a:cs typeface="Calibri"/>
              </a:rPr>
              <a:t>e</a:t>
            </a:r>
            <a:r>
              <a:rPr lang="en-US" sz="3600" b="1" spc="-40" dirty="0" smtClean="0">
                <a:latin typeface="Calibri"/>
                <a:cs typeface="Calibri"/>
              </a:rPr>
              <a:t>s</a:t>
            </a:r>
            <a:r>
              <a:rPr lang="en-US" sz="3600" b="1" spc="-15" dirty="0" smtClean="0">
                <a:latin typeface="Calibri"/>
                <a:cs typeface="Calibri"/>
              </a:rPr>
              <a:t>s</a:t>
            </a:r>
            <a:r>
              <a:rPr lang="en-US" sz="3600" b="1" dirty="0" smtClean="0">
                <a:latin typeface="Calibri"/>
                <a:cs typeface="Calibri"/>
              </a:rPr>
              <a:t> </a:t>
            </a:r>
            <a:r>
              <a:rPr lang="en-US" sz="3600" b="1" spc="-70" dirty="0">
                <a:latin typeface="Calibri"/>
                <a:cs typeface="Calibri"/>
              </a:rPr>
              <a:t>t</a:t>
            </a:r>
            <a:r>
              <a:rPr lang="en-US" sz="3600" b="1" spc="-15" dirty="0">
                <a:latin typeface="Calibri"/>
                <a:cs typeface="Calibri"/>
              </a:rPr>
              <a:t>o </a:t>
            </a:r>
            <a:r>
              <a:rPr lang="en-US" sz="3600" b="1" spc="-30" dirty="0">
                <a:latin typeface="Calibri"/>
                <a:cs typeface="Calibri"/>
              </a:rPr>
              <a:t>qual</a:t>
            </a:r>
            <a:r>
              <a:rPr lang="en-US" sz="3600" b="1" spc="-40" dirty="0">
                <a:latin typeface="Calibri"/>
                <a:cs typeface="Calibri"/>
              </a:rPr>
              <a:t>i</a:t>
            </a:r>
            <a:r>
              <a:rPr lang="en-US" sz="3600" b="1" spc="-20" dirty="0">
                <a:latin typeface="Calibri"/>
                <a:cs typeface="Calibri"/>
              </a:rPr>
              <a:t>t</a:t>
            </a:r>
            <a:r>
              <a:rPr lang="en-US" sz="3600" b="1" spc="-15" dirty="0">
                <a:latin typeface="Calibri"/>
                <a:cs typeface="Calibri"/>
              </a:rPr>
              <a:t>y</a:t>
            </a:r>
            <a:r>
              <a:rPr lang="en-US" sz="3600" b="1" spc="10" dirty="0">
                <a:latin typeface="Calibri"/>
                <a:cs typeface="Calibri"/>
              </a:rPr>
              <a:t> </a:t>
            </a:r>
            <a:r>
              <a:rPr lang="en-US" sz="3600" b="1" spc="-30" dirty="0">
                <a:latin typeface="Calibri"/>
                <a:cs typeface="Calibri"/>
              </a:rPr>
              <a:t>s</a:t>
            </a:r>
            <a:r>
              <a:rPr lang="en-US" sz="3600" b="1" spc="-35" dirty="0">
                <a:latin typeface="Calibri"/>
                <a:cs typeface="Calibri"/>
              </a:rPr>
              <a:t>e</a:t>
            </a:r>
            <a:r>
              <a:rPr lang="en-US" sz="3600" b="1" spc="15" dirty="0">
                <a:latin typeface="Calibri"/>
                <a:cs typeface="Calibri"/>
              </a:rPr>
              <a:t>r</a:t>
            </a:r>
            <a:r>
              <a:rPr lang="en-US" sz="3600" b="1" spc="-40" dirty="0">
                <a:latin typeface="Calibri"/>
                <a:cs typeface="Calibri"/>
              </a:rPr>
              <a:t>vi</a:t>
            </a:r>
            <a:r>
              <a:rPr lang="en-US" sz="3600" b="1" spc="-35" dirty="0">
                <a:latin typeface="Calibri"/>
                <a:cs typeface="Calibri"/>
              </a:rPr>
              <a:t>c</a:t>
            </a:r>
            <a:r>
              <a:rPr lang="en-US" sz="3600" b="1" spc="-45" dirty="0">
                <a:latin typeface="Calibri"/>
                <a:cs typeface="Calibri"/>
              </a:rPr>
              <a:t>e</a:t>
            </a:r>
            <a:r>
              <a:rPr lang="en-US" sz="3600" b="1" spc="-35" dirty="0">
                <a:latin typeface="Calibri"/>
                <a:cs typeface="Calibri"/>
              </a:rPr>
              <a:t>s</a:t>
            </a:r>
            <a:r>
              <a:rPr lang="en-US" sz="3600" b="1" spc="-10" dirty="0">
                <a:latin typeface="Calibri"/>
                <a:cs typeface="Calibri"/>
              </a:rPr>
              <a:t>,</a:t>
            </a:r>
            <a:r>
              <a:rPr lang="en-US" sz="3600" b="1" spc="60" dirty="0">
                <a:latin typeface="Calibri"/>
                <a:cs typeface="Calibri"/>
              </a:rPr>
              <a:t> </a:t>
            </a:r>
            <a:endParaRPr lang="en-US" sz="3600" b="1" spc="60" dirty="0" smtClean="0">
              <a:latin typeface="Calibri"/>
              <a:cs typeface="Calibri"/>
            </a:endParaRPr>
          </a:p>
          <a:p>
            <a:pPr marL="12700" marR="5080" indent="0" algn="ctr">
              <a:lnSpc>
                <a:spcPct val="100000"/>
              </a:lnSpc>
              <a:spcBef>
                <a:spcPts val="0"/>
              </a:spcBef>
              <a:buNone/>
            </a:pPr>
            <a:r>
              <a:rPr lang="en-US" sz="3600" b="1" spc="-15" dirty="0" smtClean="0">
                <a:latin typeface="Calibri"/>
                <a:cs typeface="Calibri"/>
              </a:rPr>
              <a:t>a</a:t>
            </a:r>
            <a:r>
              <a:rPr lang="en-US" sz="3600" b="1" dirty="0" smtClean="0">
                <a:latin typeface="Calibri"/>
                <a:cs typeface="Calibri"/>
              </a:rPr>
              <a:t> </a:t>
            </a:r>
            <a:r>
              <a:rPr lang="en-US" sz="3600" b="1" spc="-25" dirty="0">
                <a:latin typeface="Calibri"/>
                <a:cs typeface="Calibri"/>
              </a:rPr>
              <a:t>skil</a:t>
            </a:r>
            <a:r>
              <a:rPr lang="en-US" sz="3600" b="1" spc="-45" dirty="0">
                <a:latin typeface="Calibri"/>
                <a:cs typeface="Calibri"/>
              </a:rPr>
              <a:t>le</a:t>
            </a:r>
            <a:r>
              <a:rPr lang="en-US" sz="3600" b="1" spc="-15" dirty="0">
                <a:latin typeface="Calibri"/>
                <a:cs typeface="Calibri"/>
              </a:rPr>
              <a:t>d</a:t>
            </a:r>
            <a:r>
              <a:rPr lang="en-US" sz="3600" b="1" spc="-10" dirty="0">
                <a:latin typeface="Calibri"/>
                <a:cs typeface="Calibri"/>
              </a:rPr>
              <a:t> </a:t>
            </a:r>
            <a:r>
              <a:rPr lang="en-US" sz="3600" b="1" spc="-30" dirty="0">
                <a:latin typeface="Calibri"/>
                <a:cs typeface="Calibri"/>
              </a:rPr>
              <a:t>h</a:t>
            </a:r>
            <a:r>
              <a:rPr lang="en-US" sz="3600" b="1" spc="-35" dirty="0">
                <a:latin typeface="Calibri"/>
                <a:cs typeface="Calibri"/>
              </a:rPr>
              <a:t>e</a:t>
            </a:r>
            <a:r>
              <a:rPr lang="en-US" sz="3600" b="1" spc="-30" dirty="0">
                <a:latin typeface="Calibri"/>
                <a:cs typeface="Calibri"/>
              </a:rPr>
              <a:t>a</a:t>
            </a:r>
            <a:r>
              <a:rPr lang="en-US" sz="3600" b="1" spc="-40" dirty="0">
                <a:latin typeface="Calibri"/>
                <a:cs typeface="Calibri"/>
              </a:rPr>
              <a:t>l</a:t>
            </a:r>
            <a:r>
              <a:rPr lang="en-US" sz="3600" b="1" spc="-20" dirty="0">
                <a:latin typeface="Calibri"/>
                <a:cs typeface="Calibri"/>
              </a:rPr>
              <a:t>t</a:t>
            </a:r>
            <a:r>
              <a:rPr lang="en-US" sz="3600" b="1" spc="-15" dirty="0">
                <a:latin typeface="Calibri"/>
                <a:cs typeface="Calibri"/>
              </a:rPr>
              <a:t>h</a:t>
            </a:r>
            <a:r>
              <a:rPr lang="en-US" sz="3600" b="1" spc="25" dirty="0">
                <a:latin typeface="Calibri"/>
                <a:cs typeface="Calibri"/>
              </a:rPr>
              <a:t> </a:t>
            </a:r>
            <a:r>
              <a:rPr lang="en-US" sz="3600" b="1" spc="-95" dirty="0">
                <a:latin typeface="Calibri"/>
                <a:cs typeface="Calibri"/>
              </a:rPr>
              <a:t>w</a:t>
            </a:r>
            <a:r>
              <a:rPr lang="en-US" sz="3600" b="1" spc="-30" dirty="0">
                <a:latin typeface="Calibri"/>
                <a:cs typeface="Calibri"/>
              </a:rPr>
              <a:t>o</a:t>
            </a:r>
            <a:r>
              <a:rPr lang="en-US" sz="3600" b="1" spc="-25" dirty="0">
                <a:latin typeface="Calibri"/>
                <a:cs typeface="Calibri"/>
              </a:rPr>
              <a:t>rk</a:t>
            </a:r>
            <a:r>
              <a:rPr lang="en-US" sz="3600" b="1" spc="-114" dirty="0">
                <a:latin typeface="Calibri"/>
                <a:cs typeface="Calibri"/>
              </a:rPr>
              <a:t>f</a:t>
            </a:r>
            <a:r>
              <a:rPr lang="en-US" sz="3600" b="1" spc="-35" dirty="0">
                <a:latin typeface="Calibri"/>
                <a:cs typeface="Calibri"/>
              </a:rPr>
              <a:t>o</a:t>
            </a:r>
            <a:r>
              <a:rPr lang="en-US" sz="3600" b="1" spc="-95" dirty="0">
                <a:latin typeface="Calibri"/>
                <a:cs typeface="Calibri"/>
              </a:rPr>
              <a:t>r</a:t>
            </a:r>
            <a:r>
              <a:rPr lang="en-US" sz="3600" b="1" spc="-35" dirty="0">
                <a:latin typeface="Calibri"/>
                <a:cs typeface="Calibri"/>
              </a:rPr>
              <a:t>c</a:t>
            </a:r>
            <a:r>
              <a:rPr lang="en-US" sz="3600" b="1" spc="-15" dirty="0">
                <a:latin typeface="Calibri"/>
                <a:cs typeface="Calibri"/>
              </a:rPr>
              <a:t>e</a:t>
            </a:r>
            <a:r>
              <a:rPr lang="en-US" sz="3600" b="1" spc="35" dirty="0">
                <a:latin typeface="Calibri"/>
                <a:cs typeface="Calibri"/>
              </a:rPr>
              <a:t> </a:t>
            </a:r>
            <a:r>
              <a:rPr lang="en-US" sz="3600" b="1" spc="-30" dirty="0">
                <a:latin typeface="Calibri"/>
                <a:cs typeface="Calibri"/>
              </a:rPr>
              <a:t>an</a:t>
            </a:r>
            <a:r>
              <a:rPr lang="en-US" sz="3600" b="1" spc="-15" dirty="0">
                <a:latin typeface="Calibri"/>
                <a:cs typeface="Calibri"/>
              </a:rPr>
              <a:t>d</a:t>
            </a:r>
            <a:r>
              <a:rPr lang="en-US" sz="3600" b="1" spc="-10" dirty="0">
                <a:latin typeface="Calibri"/>
                <a:cs typeface="Calibri"/>
              </a:rPr>
              <a:t> </a:t>
            </a:r>
            <a:endParaRPr lang="en-US" sz="3600" b="1" spc="-10" dirty="0" smtClean="0">
              <a:latin typeface="Calibri"/>
              <a:cs typeface="Calibri"/>
            </a:endParaRPr>
          </a:p>
          <a:p>
            <a:pPr marL="12700" marR="5080" indent="0" algn="ctr">
              <a:lnSpc>
                <a:spcPct val="100000"/>
              </a:lnSpc>
              <a:spcBef>
                <a:spcPts val="0"/>
              </a:spcBef>
              <a:buNone/>
            </a:pPr>
            <a:r>
              <a:rPr lang="en-US" sz="3600" b="1" spc="-30" dirty="0" smtClean="0">
                <a:latin typeface="Calibri"/>
                <a:cs typeface="Calibri"/>
              </a:rPr>
              <a:t>inn</a:t>
            </a:r>
            <a:r>
              <a:rPr lang="en-US" sz="3600" b="1" spc="-70" dirty="0" smtClean="0">
                <a:latin typeface="Calibri"/>
                <a:cs typeface="Calibri"/>
              </a:rPr>
              <a:t>o</a:t>
            </a:r>
            <a:r>
              <a:rPr lang="en-US" sz="3600" b="1" spc="-114" dirty="0" smtClean="0">
                <a:latin typeface="Calibri"/>
                <a:cs typeface="Calibri"/>
              </a:rPr>
              <a:t>v</a:t>
            </a:r>
            <a:r>
              <a:rPr lang="en-US" sz="3600" b="1" spc="-80" dirty="0" smtClean="0">
                <a:latin typeface="Calibri"/>
                <a:cs typeface="Calibri"/>
              </a:rPr>
              <a:t>a</a:t>
            </a:r>
            <a:r>
              <a:rPr lang="en-US" sz="3600" b="1" spc="-20" dirty="0" smtClean="0">
                <a:latin typeface="Calibri"/>
                <a:cs typeface="Calibri"/>
              </a:rPr>
              <a:t>t</a:t>
            </a:r>
            <a:r>
              <a:rPr lang="en-US" sz="3600" b="1" spc="-25" dirty="0" smtClean="0">
                <a:latin typeface="Calibri"/>
                <a:cs typeface="Calibri"/>
              </a:rPr>
              <a:t>i</a:t>
            </a:r>
            <a:r>
              <a:rPr lang="en-US" sz="3600" b="1" spc="-95" dirty="0" smtClean="0">
                <a:latin typeface="Calibri"/>
                <a:cs typeface="Calibri"/>
              </a:rPr>
              <a:t>v</a:t>
            </a:r>
            <a:r>
              <a:rPr lang="en-US" sz="3600" b="1" spc="-15" dirty="0" smtClean="0">
                <a:latin typeface="Calibri"/>
                <a:cs typeface="Calibri"/>
              </a:rPr>
              <a:t>e</a:t>
            </a:r>
            <a:r>
              <a:rPr lang="en-US" sz="3600" b="1" spc="35" dirty="0" smtClean="0">
                <a:latin typeface="Calibri"/>
                <a:cs typeface="Calibri"/>
              </a:rPr>
              <a:t> </a:t>
            </a:r>
            <a:r>
              <a:rPr lang="en-US" sz="3600" b="1" spc="-30" dirty="0" smtClean="0">
                <a:latin typeface="Calibri"/>
                <a:cs typeface="Calibri"/>
              </a:rPr>
              <a:t>p</a:t>
            </a:r>
            <a:r>
              <a:rPr lang="en-US" sz="3600" b="1" spc="-95" dirty="0" smtClean="0">
                <a:latin typeface="Calibri"/>
                <a:cs typeface="Calibri"/>
              </a:rPr>
              <a:t>r</a:t>
            </a:r>
            <a:r>
              <a:rPr lang="en-US" sz="3600" b="1" spc="-35" dirty="0" smtClean="0">
                <a:latin typeface="Calibri"/>
                <a:cs typeface="Calibri"/>
              </a:rPr>
              <a:t>o</a:t>
            </a:r>
            <a:r>
              <a:rPr lang="en-US" sz="3600" b="1" spc="-45" dirty="0" smtClean="0">
                <a:latin typeface="Calibri"/>
                <a:cs typeface="Calibri"/>
              </a:rPr>
              <a:t>g</a:t>
            </a:r>
            <a:r>
              <a:rPr lang="en-US" sz="3600" b="1" spc="-140" dirty="0" smtClean="0">
                <a:latin typeface="Calibri"/>
                <a:cs typeface="Calibri"/>
              </a:rPr>
              <a:t>r</a:t>
            </a:r>
            <a:r>
              <a:rPr lang="en-US" sz="3600" b="1" spc="-40" dirty="0" smtClean="0">
                <a:latin typeface="Calibri"/>
                <a:cs typeface="Calibri"/>
              </a:rPr>
              <a:t>a</a:t>
            </a:r>
            <a:r>
              <a:rPr lang="en-US" sz="3600" b="1" spc="-45" dirty="0" smtClean="0">
                <a:latin typeface="Calibri"/>
                <a:cs typeface="Calibri"/>
              </a:rPr>
              <a:t>m</a:t>
            </a:r>
            <a:r>
              <a:rPr lang="en-US" sz="3600" b="1" spc="-15" dirty="0" smtClean="0">
                <a:latin typeface="Calibri"/>
                <a:cs typeface="Calibri"/>
              </a:rPr>
              <a:t>s</a:t>
            </a:r>
            <a:endParaRPr lang="en-US" sz="3600" dirty="0">
              <a:latin typeface="Calibri"/>
              <a:cs typeface="Calibri"/>
            </a:endParaRPr>
          </a:p>
        </p:txBody>
      </p:sp>
      <p:pic>
        <p:nvPicPr>
          <p:cNvPr id="4098" name="Picture 2"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800600"/>
            <a:ext cx="73882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52</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887868841"/>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1027" name="Picture 3" descr="Screen shot of HRSA's webpage: http://www.hrsa.gov/index.ht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33400"/>
            <a:ext cx="7772400" cy="535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a:spLocks noGrp="1"/>
          </p:cNvSpPr>
          <p:nvPr>
            <p:ph type="title"/>
          </p:nvPr>
        </p:nvSpPr>
        <p:spPr>
          <a:xfrm>
            <a:off x="1447800" y="152400"/>
            <a:ext cx="7543800" cy="1066800"/>
          </a:xfrm>
        </p:spPr>
        <p:txBody>
          <a:bodyPr/>
          <a:lstStyle/>
          <a:p>
            <a:pPr algn="ctr"/>
            <a:r>
              <a:rPr lang="en-US" dirty="0" smtClean="0">
                <a:ea typeface="ＭＳ Ｐゴシック" pitchFamily="34" charset="-128"/>
              </a:rPr>
              <a:t>HRSA Webpage  </a:t>
            </a: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53</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490222653"/>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447800" y="152400"/>
            <a:ext cx="7543800" cy="1066800"/>
          </a:xfrm>
        </p:spPr>
        <p:txBody>
          <a:bodyPr/>
          <a:lstStyle/>
          <a:p>
            <a:pPr algn="ctr"/>
            <a:r>
              <a:rPr lang="en-US" dirty="0" smtClean="0">
                <a:ea typeface="ＭＳ Ｐゴシック" pitchFamily="34" charset="-128"/>
              </a:rPr>
              <a:t>HRSA Strategic Plan</a:t>
            </a:r>
          </a:p>
        </p:txBody>
      </p:sp>
      <p:sp>
        <p:nvSpPr>
          <p:cNvPr id="2" name="Content Placeholder 1"/>
          <p:cNvSpPr>
            <a:spLocks noGrp="1"/>
          </p:cNvSpPr>
          <p:nvPr>
            <p:ph idx="1"/>
          </p:nvPr>
        </p:nvSpPr>
        <p:spPr>
          <a:xfrm>
            <a:off x="1447800" y="1524000"/>
            <a:ext cx="7543800" cy="5029200"/>
          </a:xfrm>
        </p:spPr>
        <p:txBody>
          <a:bodyPr>
            <a:noAutofit/>
          </a:bodyPr>
          <a:lstStyle/>
          <a:p>
            <a:pPr marL="467995" indent="-455295">
              <a:lnSpc>
                <a:spcPct val="100000"/>
              </a:lnSpc>
              <a:buFont typeface="Calibri"/>
              <a:buAutoNum type="arabicPeriod"/>
              <a:tabLst>
                <a:tab pos="468630" algn="l"/>
              </a:tabLst>
            </a:pPr>
            <a:r>
              <a:rPr lang="en-US" sz="3600" b="1" spc="-5" dirty="0">
                <a:latin typeface="Calibri"/>
                <a:cs typeface="Calibri"/>
              </a:rPr>
              <a:t>I</a:t>
            </a:r>
            <a:r>
              <a:rPr lang="en-US" sz="3600" b="1" dirty="0">
                <a:latin typeface="Calibri"/>
                <a:cs typeface="Calibri"/>
              </a:rPr>
              <a:t>m</a:t>
            </a:r>
            <a:r>
              <a:rPr lang="en-US" sz="3600" b="1" spc="-20" dirty="0">
                <a:latin typeface="Calibri"/>
                <a:cs typeface="Calibri"/>
              </a:rPr>
              <a:t>p</a:t>
            </a:r>
            <a:r>
              <a:rPr lang="en-US" sz="3600" b="1" spc="-65" dirty="0">
                <a:latin typeface="Calibri"/>
                <a:cs typeface="Calibri"/>
              </a:rPr>
              <a:t>r</a:t>
            </a:r>
            <a:r>
              <a:rPr lang="en-US" sz="3600" b="1" spc="-35" dirty="0">
                <a:latin typeface="Calibri"/>
                <a:cs typeface="Calibri"/>
              </a:rPr>
              <a:t>o</a:t>
            </a:r>
            <a:r>
              <a:rPr lang="en-US" sz="3600" b="1" spc="-70" dirty="0">
                <a:latin typeface="Calibri"/>
                <a:cs typeface="Calibri"/>
              </a:rPr>
              <a:t>v</a:t>
            </a:r>
            <a:r>
              <a:rPr lang="en-US" sz="3600" b="1" dirty="0">
                <a:latin typeface="Calibri"/>
                <a:cs typeface="Calibri"/>
              </a:rPr>
              <a:t>e</a:t>
            </a:r>
            <a:r>
              <a:rPr lang="en-US" sz="3600" b="1" spc="-25" dirty="0">
                <a:latin typeface="Calibri"/>
                <a:cs typeface="Calibri"/>
              </a:rPr>
              <a:t> </a:t>
            </a:r>
            <a:r>
              <a:rPr lang="en-US" sz="3600" b="1" spc="-5" dirty="0">
                <a:latin typeface="Calibri"/>
                <a:cs typeface="Calibri"/>
              </a:rPr>
              <a:t>A</a:t>
            </a:r>
            <a:r>
              <a:rPr lang="en-US" sz="3600" b="1" dirty="0">
                <a:latin typeface="Calibri"/>
                <a:cs typeface="Calibri"/>
              </a:rPr>
              <a:t>cce</a:t>
            </a:r>
            <a:r>
              <a:rPr lang="en-US" sz="3600" b="1" spc="-20" dirty="0">
                <a:latin typeface="Calibri"/>
                <a:cs typeface="Calibri"/>
              </a:rPr>
              <a:t>s</a:t>
            </a:r>
            <a:r>
              <a:rPr lang="en-US" sz="3600" b="1" spc="-10" dirty="0">
                <a:latin typeface="Calibri"/>
                <a:cs typeface="Calibri"/>
              </a:rPr>
              <a:t>s</a:t>
            </a:r>
            <a:r>
              <a:rPr lang="en-US" sz="3600" b="1" spc="-40" dirty="0">
                <a:latin typeface="Calibri"/>
                <a:cs typeface="Calibri"/>
              </a:rPr>
              <a:t> </a:t>
            </a:r>
            <a:r>
              <a:rPr lang="en-US" sz="3600" b="1" spc="-75" dirty="0">
                <a:latin typeface="Calibri"/>
                <a:cs typeface="Calibri"/>
              </a:rPr>
              <a:t>t</a:t>
            </a:r>
            <a:r>
              <a:rPr lang="en-US" sz="3600" b="1" spc="-15" dirty="0">
                <a:latin typeface="Calibri"/>
                <a:cs typeface="Calibri"/>
              </a:rPr>
              <a:t>o</a:t>
            </a:r>
            <a:r>
              <a:rPr lang="en-US" sz="3600" b="1" spc="-25" dirty="0">
                <a:latin typeface="Calibri"/>
                <a:cs typeface="Calibri"/>
              </a:rPr>
              <a:t> </a:t>
            </a:r>
            <a:r>
              <a:rPr lang="en-US" sz="3600" b="1" spc="-30" dirty="0" smtClean="0">
                <a:latin typeface="Calibri"/>
                <a:cs typeface="Calibri"/>
              </a:rPr>
              <a:t>Q</a:t>
            </a:r>
            <a:r>
              <a:rPr lang="en-US" sz="3600" b="1" spc="-45" dirty="0" smtClean="0">
                <a:latin typeface="Calibri"/>
                <a:cs typeface="Calibri"/>
              </a:rPr>
              <a:t>u</a:t>
            </a:r>
            <a:r>
              <a:rPr lang="en-US" sz="3600" b="1" spc="-25" dirty="0" smtClean="0">
                <a:latin typeface="Calibri"/>
                <a:cs typeface="Calibri"/>
              </a:rPr>
              <a:t>ali</a:t>
            </a:r>
            <a:r>
              <a:rPr lang="en-US" sz="3600" b="1" spc="-30" dirty="0" smtClean="0">
                <a:latin typeface="Calibri"/>
                <a:cs typeface="Calibri"/>
              </a:rPr>
              <a:t>t</a:t>
            </a:r>
            <a:r>
              <a:rPr lang="en-US" sz="3600" b="1" spc="-15" dirty="0" smtClean="0">
                <a:latin typeface="Calibri"/>
                <a:cs typeface="Calibri"/>
              </a:rPr>
              <a:t>y</a:t>
            </a:r>
            <a:r>
              <a:rPr lang="en-US" sz="3600" b="1" spc="5" dirty="0" smtClean="0">
                <a:latin typeface="Calibri"/>
                <a:cs typeface="Calibri"/>
              </a:rPr>
              <a:t> </a:t>
            </a:r>
            <a:r>
              <a:rPr lang="en-US" sz="3600" b="1" spc="-15" dirty="0">
                <a:latin typeface="Calibri"/>
                <a:cs typeface="Calibri"/>
              </a:rPr>
              <a:t>Ca</a:t>
            </a:r>
            <a:r>
              <a:rPr lang="en-US" sz="3600" b="1" spc="-50" dirty="0">
                <a:latin typeface="Calibri"/>
                <a:cs typeface="Calibri"/>
              </a:rPr>
              <a:t>r</a:t>
            </a:r>
            <a:r>
              <a:rPr lang="en-US" sz="3600" b="1" dirty="0">
                <a:latin typeface="Calibri"/>
                <a:cs typeface="Calibri"/>
              </a:rPr>
              <a:t>e</a:t>
            </a:r>
            <a:r>
              <a:rPr lang="en-US" sz="3600" b="1" spc="-25" dirty="0">
                <a:latin typeface="Calibri"/>
                <a:cs typeface="Calibri"/>
              </a:rPr>
              <a:t> a</a:t>
            </a:r>
            <a:r>
              <a:rPr lang="en-US" sz="3600" b="1" spc="-35" dirty="0">
                <a:latin typeface="Calibri"/>
                <a:cs typeface="Calibri"/>
              </a:rPr>
              <a:t>n</a:t>
            </a:r>
            <a:r>
              <a:rPr lang="en-US" sz="3600" b="1" spc="-15" dirty="0">
                <a:latin typeface="Calibri"/>
                <a:cs typeface="Calibri"/>
              </a:rPr>
              <a:t>d</a:t>
            </a:r>
            <a:r>
              <a:rPr lang="en-US" sz="3600" b="1" spc="-35" dirty="0">
                <a:latin typeface="Calibri"/>
                <a:cs typeface="Calibri"/>
              </a:rPr>
              <a:t> </a:t>
            </a:r>
            <a:r>
              <a:rPr lang="en-US" sz="3600" b="1" spc="-10" dirty="0" smtClean="0">
                <a:latin typeface="Calibri"/>
                <a:cs typeface="Calibri"/>
              </a:rPr>
              <a:t>S</a:t>
            </a:r>
            <a:r>
              <a:rPr lang="en-US" sz="3600" b="1" dirty="0" smtClean="0">
                <a:latin typeface="Calibri"/>
                <a:cs typeface="Calibri"/>
              </a:rPr>
              <a:t>e</a:t>
            </a:r>
            <a:r>
              <a:rPr lang="en-US" sz="3600" b="1" spc="45" dirty="0" smtClean="0">
                <a:latin typeface="Calibri"/>
                <a:cs typeface="Calibri"/>
              </a:rPr>
              <a:t>r</a:t>
            </a:r>
            <a:r>
              <a:rPr lang="en-US" sz="3600" b="1" spc="-15" dirty="0" smtClean="0">
                <a:latin typeface="Calibri"/>
                <a:cs typeface="Calibri"/>
              </a:rPr>
              <a:t>vi</a:t>
            </a:r>
            <a:r>
              <a:rPr lang="en-US" sz="3600" b="1" dirty="0" smtClean="0">
                <a:latin typeface="Calibri"/>
                <a:cs typeface="Calibri"/>
              </a:rPr>
              <a:t>ces</a:t>
            </a:r>
            <a:endParaRPr lang="en-US" sz="3600" dirty="0">
              <a:latin typeface="Times New Roman"/>
              <a:cs typeface="Times New Roman"/>
            </a:endParaRPr>
          </a:p>
          <a:p>
            <a:pPr marL="467995" indent="-455295">
              <a:lnSpc>
                <a:spcPct val="100000"/>
              </a:lnSpc>
              <a:buFont typeface="Calibri"/>
              <a:buAutoNum type="arabicPeriod"/>
              <a:tabLst>
                <a:tab pos="468630" algn="l"/>
              </a:tabLst>
            </a:pPr>
            <a:r>
              <a:rPr lang="en-US" sz="3600" b="1" spc="-25" dirty="0">
                <a:latin typeface="Calibri"/>
                <a:cs typeface="Calibri"/>
              </a:rPr>
              <a:t>S</a:t>
            </a:r>
            <a:r>
              <a:rPr lang="en-US" sz="3600" b="1" spc="-30" dirty="0">
                <a:latin typeface="Calibri"/>
                <a:cs typeface="Calibri"/>
              </a:rPr>
              <a:t>t</a:t>
            </a:r>
            <a:r>
              <a:rPr lang="en-US" sz="3600" b="1" spc="-65" dirty="0">
                <a:latin typeface="Calibri"/>
                <a:cs typeface="Calibri"/>
              </a:rPr>
              <a:t>r</a:t>
            </a:r>
            <a:r>
              <a:rPr lang="en-US" sz="3600" b="1" dirty="0">
                <a:latin typeface="Calibri"/>
                <a:cs typeface="Calibri"/>
              </a:rPr>
              <a:t>e</a:t>
            </a:r>
            <a:r>
              <a:rPr lang="en-US" sz="3600" b="1" spc="-5" dirty="0">
                <a:latin typeface="Calibri"/>
                <a:cs typeface="Calibri"/>
              </a:rPr>
              <a:t>n</a:t>
            </a:r>
            <a:r>
              <a:rPr lang="en-US" sz="3600" b="1" spc="-40" dirty="0">
                <a:latin typeface="Calibri"/>
                <a:cs typeface="Calibri"/>
              </a:rPr>
              <a:t>g</a:t>
            </a:r>
            <a:r>
              <a:rPr lang="en-US" sz="3600" b="1" spc="-30" dirty="0">
                <a:latin typeface="Calibri"/>
                <a:cs typeface="Calibri"/>
              </a:rPr>
              <a:t>t</a:t>
            </a:r>
            <a:r>
              <a:rPr lang="en-US" sz="3600" b="1" spc="-45" dirty="0">
                <a:latin typeface="Calibri"/>
                <a:cs typeface="Calibri"/>
              </a:rPr>
              <a:t>h</a:t>
            </a:r>
            <a:r>
              <a:rPr lang="en-US" sz="3600" b="1" dirty="0">
                <a:latin typeface="Calibri"/>
                <a:cs typeface="Calibri"/>
              </a:rPr>
              <a:t>e</a:t>
            </a:r>
            <a:r>
              <a:rPr lang="en-US" sz="3600" b="1" spc="-15" dirty="0">
                <a:latin typeface="Calibri"/>
                <a:cs typeface="Calibri"/>
              </a:rPr>
              <a:t>n</a:t>
            </a:r>
            <a:r>
              <a:rPr lang="en-US" sz="3600" b="1" spc="-10" dirty="0">
                <a:latin typeface="Calibri"/>
                <a:cs typeface="Calibri"/>
              </a:rPr>
              <a:t> </a:t>
            </a:r>
            <a:r>
              <a:rPr lang="en-US" sz="3600" b="1" spc="-30" dirty="0">
                <a:latin typeface="Calibri"/>
                <a:cs typeface="Calibri"/>
              </a:rPr>
              <a:t>t</a:t>
            </a:r>
            <a:r>
              <a:rPr lang="en-US" sz="3600" b="1" spc="-45" dirty="0">
                <a:latin typeface="Calibri"/>
                <a:cs typeface="Calibri"/>
              </a:rPr>
              <a:t>h</a:t>
            </a:r>
            <a:r>
              <a:rPr lang="en-US" sz="3600" b="1" dirty="0">
                <a:latin typeface="Calibri"/>
                <a:cs typeface="Calibri"/>
              </a:rPr>
              <a:t>e</a:t>
            </a:r>
            <a:r>
              <a:rPr lang="en-US" sz="3600" b="1" spc="25" dirty="0">
                <a:latin typeface="Calibri"/>
                <a:cs typeface="Calibri"/>
              </a:rPr>
              <a:t> </a:t>
            </a:r>
            <a:r>
              <a:rPr lang="en-US" sz="3600" b="1" spc="-15" dirty="0">
                <a:latin typeface="Calibri"/>
                <a:cs typeface="Calibri"/>
              </a:rPr>
              <a:t>H</a:t>
            </a:r>
            <a:r>
              <a:rPr lang="en-US" sz="3600" b="1" spc="-10" dirty="0">
                <a:latin typeface="Calibri"/>
                <a:cs typeface="Calibri"/>
              </a:rPr>
              <a:t>e</a:t>
            </a:r>
            <a:r>
              <a:rPr lang="en-US" sz="3600" b="1" spc="-25" dirty="0">
                <a:latin typeface="Calibri"/>
                <a:cs typeface="Calibri"/>
              </a:rPr>
              <a:t>al</a:t>
            </a:r>
            <a:r>
              <a:rPr lang="en-US" sz="3600" b="1" spc="-30" dirty="0">
                <a:latin typeface="Calibri"/>
                <a:cs typeface="Calibri"/>
              </a:rPr>
              <a:t>t</a:t>
            </a:r>
            <a:r>
              <a:rPr lang="en-US" sz="3600" b="1" spc="-15" dirty="0">
                <a:latin typeface="Calibri"/>
                <a:cs typeface="Calibri"/>
              </a:rPr>
              <a:t>h</a:t>
            </a:r>
            <a:r>
              <a:rPr lang="en-US" sz="3600" b="1" spc="-20" dirty="0">
                <a:latin typeface="Calibri"/>
                <a:cs typeface="Calibri"/>
              </a:rPr>
              <a:t> </a:t>
            </a:r>
            <a:r>
              <a:rPr lang="en-US" sz="3600" b="1" spc="-195" dirty="0" smtClean="0">
                <a:latin typeface="Calibri"/>
                <a:cs typeface="Calibri"/>
              </a:rPr>
              <a:t>W</a:t>
            </a:r>
            <a:r>
              <a:rPr lang="en-US" sz="3600" b="1" spc="-10" dirty="0" smtClean="0">
                <a:latin typeface="Calibri"/>
                <a:cs typeface="Calibri"/>
              </a:rPr>
              <a:t>o</a:t>
            </a:r>
            <a:r>
              <a:rPr lang="en-US" sz="3600" b="1" spc="-5" dirty="0" smtClean="0">
                <a:latin typeface="Calibri"/>
                <a:cs typeface="Calibri"/>
              </a:rPr>
              <a:t>r</a:t>
            </a:r>
            <a:r>
              <a:rPr lang="en-US" sz="3600" b="1" dirty="0" smtClean="0">
                <a:latin typeface="Calibri"/>
                <a:cs typeface="Calibri"/>
              </a:rPr>
              <a:t>k</a:t>
            </a:r>
            <a:r>
              <a:rPr lang="en-US" sz="3600" b="1" spc="-80" dirty="0" smtClean="0">
                <a:latin typeface="Calibri"/>
                <a:cs typeface="Calibri"/>
              </a:rPr>
              <a:t>f</a:t>
            </a:r>
            <a:r>
              <a:rPr lang="en-US" sz="3600" b="1" spc="-10" dirty="0" smtClean="0">
                <a:latin typeface="Calibri"/>
                <a:cs typeface="Calibri"/>
              </a:rPr>
              <a:t>o</a:t>
            </a:r>
            <a:r>
              <a:rPr lang="en-US" sz="3600" b="1" spc="-75" dirty="0" smtClean="0">
                <a:latin typeface="Calibri"/>
                <a:cs typeface="Calibri"/>
              </a:rPr>
              <a:t>r</a:t>
            </a:r>
            <a:r>
              <a:rPr lang="en-US" sz="3600" b="1" dirty="0" smtClean="0">
                <a:latin typeface="Calibri"/>
                <a:cs typeface="Calibri"/>
              </a:rPr>
              <a:t>ce</a:t>
            </a:r>
            <a:endParaRPr lang="en-US" sz="3600" dirty="0">
              <a:latin typeface="Times New Roman"/>
              <a:cs typeface="Times New Roman"/>
            </a:endParaRPr>
          </a:p>
          <a:p>
            <a:pPr marL="467995" indent="-455295">
              <a:lnSpc>
                <a:spcPct val="100000"/>
              </a:lnSpc>
              <a:buFont typeface="Calibri"/>
              <a:buAutoNum type="arabicPeriod"/>
              <a:tabLst>
                <a:tab pos="468630" algn="l"/>
              </a:tabLst>
            </a:pPr>
            <a:r>
              <a:rPr lang="en-US" sz="3600" b="1" spc="-20" dirty="0">
                <a:latin typeface="Calibri"/>
                <a:cs typeface="Calibri"/>
              </a:rPr>
              <a:t>B</a:t>
            </a:r>
            <a:r>
              <a:rPr lang="en-US" sz="3600" b="1" spc="-35" dirty="0">
                <a:latin typeface="Calibri"/>
                <a:cs typeface="Calibri"/>
              </a:rPr>
              <a:t>u</a:t>
            </a:r>
            <a:r>
              <a:rPr lang="en-US" sz="3600" b="1" spc="-25" dirty="0">
                <a:latin typeface="Calibri"/>
                <a:cs typeface="Calibri"/>
              </a:rPr>
              <a:t>il</a:t>
            </a:r>
            <a:r>
              <a:rPr lang="en-US" sz="3600" b="1" spc="-15" dirty="0">
                <a:latin typeface="Calibri"/>
                <a:cs typeface="Calibri"/>
              </a:rPr>
              <a:t>d</a:t>
            </a:r>
            <a:r>
              <a:rPr lang="en-US" sz="3600" b="1" spc="-10" dirty="0">
                <a:latin typeface="Calibri"/>
                <a:cs typeface="Calibri"/>
              </a:rPr>
              <a:t> </a:t>
            </a:r>
            <a:r>
              <a:rPr lang="en-US" sz="3600" b="1" spc="-5" dirty="0">
                <a:latin typeface="Calibri"/>
                <a:cs typeface="Calibri"/>
              </a:rPr>
              <a:t>H</a:t>
            </a:r>
            <a:r>
              <a:rPr lang="en-US" sz="3600" b="1" dirty="0">
                <a:latin typeface="Calibri"/>
                <a:cs typeface="Calibri"/>
              </a:rPr>
              <a:t>e</a:t>
            </a:r>
            <a:r>
              <a:rPr lang="en-US" sz="3600" b="1" spc="-15" dirty="0">
                <a:latin typeface="Calibri"/>
                <a:cs typeface="Calibri"/>
              </a:rPr>
              <a:t>al</a:t>
            </a:r>
            <a:r>
              <a:rPr lang="en-US" sz="3600" b="1" spc="-30" dirty="0">
                <a:latin typeface="Calibri"/>
                <a:cs typeface="Calibri"/>
              </a:rPr>
              <a:t>t</a:t>
            </a:r>
            <a:r>
              <a:rPr lang="en-US" sz="3600" b="1" spc="-130" dirty="0">
                <a:latin typeface="Calibri"/>
                <a:cs typeface="Calibri"/>
              </a:rPr>
              <a:t>h</a:t>
            </a:r>
            <a:r>
              <a:rPr lang="en-US" sz="3600" b="1" spc="-15" dirty="0">
                <a:latin typeface="Calibri"/>
                <a:cs typeface="Calibri"/>
              </a:rPr>
              <a:t>y</a:t>
            </a:r>
            <a:r>
              <a:rPr lang="en-US" sz="3600" b="1" spc="20" dirty="0">
                <a:latin typeface="Calibri"/>
                <a:cs typeface="Calibri"/>
              </a:rPr>
              <a:t> </a:t>
            </a:r>
            <a:r>
              <a:rPr lang="en-US" sz="3600" b="1" spc="-15" dirty="0" smtClean="0">
                <a:latin typeface="Calibri"/>
                <a:cs typeface="Calibri"/>
              </a:rPr>
              <a:t>C</a:t>
            </a:r>
            <a:r>
              <a:rPr lang="en-US" sz="3600" b="1" spc="-10" dirty="0" smtClean="0">
                <a:latin typeface="Calibri"/>
                <a:cs typeface="Calibri"/>
              </a:rPr>
              <a:t>o</a:t>
            </a:r>
            <a:r>
              <a:rPr lang="en-US" sz="3600" b="1" dirty="0" smtClean="0">
                <a:latin typeface="Calibri"/>
                <a:cs typeface="Calibri"/>
              </a:rPr>
              <a:t>mm</a:t>
            </a:r>
            <a:r>
              <a:rPr lang="en-US" sz="3600" b="1" spc="-5" dirty="0" smtClean="0">
                <a:latin typeface="Calibri"/>
                <a:cs typeface="Calibri"/>
              </a:rPr>
              <a:t>u</a:t>
            </a:r>
            <a:r>
              <a:rPr lang="en-US" sz="3600" b="1" spc="-35" dirty="0" smtClean="0">
                <a:latin typeface="Calibri"/>
                <a:cs typeface="Calibri"/>
              </a:rPr>
              <a:t>n</a:t>
            </a:r>
            <a:r>
              <a:rPr lang="en-US" sz="3600" b="1" spc="-25" dirty="0" smtClean="0">
                <a:latin typeface="Calibri"/>
                <a:cs typeface="Calibri"/>
              </a:rPr>
              <a:t>i</a:t>
            </a:r>
            <a:r>
              <a:rPr lang="en-US" sz="3600" b="1" spc="-40" dirty="0" smtClean="0">
                <a:latin typeface="Calibri"/>
                <a:cs typeface="Calibri"/>
              </a:rPr>
              <a:t>t</a:t>
            </a:r>
            <a:r>
              <a:rPr lang="en-US" sz="3600" b="1" spc="-5" dirty="0" smtClean="0">
                <a:latin typeface="Calibri"/>
                <a:cs typeface="Calibri"/>
              </a:rPr>
              <a:t>i</a:t>
            </a:r>
            <a:r>
              <a:rPr lang="en-US" sz="3600" b="1" dirty="0" smtClean="0">
                <a:latin typeface="Calibri"/>
                <a:cs typeface="Calibri"/>
              </a:rPr>
              <a:t>e</a:t>
            </a:r>
            <a:r>
              <a:rPr lang="en-US" sz="3600" b="1" spc="-10" dirty="0" smtClean="0">
                <a:latin typeface="Calibri"/>
                <a:cs typeface="Calibri"/>
              </a:rPr>
              <a:t>s</a:t>
            </a:r>
            <a:endParaRPr lang="en-US" sz="3600" dirty="0">
              <a:latin typeface="Times New Roman"/>
              <a:cs typeface="Times New Roman"/>
            </a:endParaRPr>
          </a:p>
          <a:p>
            <a:pPr marL="467995" indent="-455295">
              <a:lnSpc>
                <a:spcPct val="100000"/>
              </a:lnSpc>
              <a:spcBef>
                <a:spcPts val="1019"/>
              </a:spcBef>
              <a:buFont typeface="Calibri"/>
              <a:buAutoNum type="arabicPeriod"/>
              <a:tabLst>
                <a:tab pos="468630" algn="l"/>
              </a:tabLst>
            </a:pPr>
            <a:r>
              <a:rPr lang="en-US" sz="3600" b="1" spc="-5" dirty="0">
                <a:latin typeface="Calibri"/>
                <a:cs typeface="Calibri"/>
              </a:rPr>
              <a:t>I</a:t>
            </a:r>
            <a:r>
              <a:rPr lang="en-US" sz="3600" b="1" dirty="0">
                <a:latin typeface="Calibri"/>
                <a:cs typeface="Calibri"/>
              </a:rPr>
              <a:t>m</a:t>
            </a:r>
            <a:r>
              <a:rPr lang="en-US" sz="3600" b="1" spc="-35" dirty="0">
                <a:latin typeface="Calibri"/>
                <a:cs typeface="Calibri"/>
              </a:rPr>
              <a:t>p</a:t>
            </a:r>
            <a:r>
              <a:rPr lang="en-US" sz="3600" b="1" spc="-65" dirty="0">
                <a:latin typeface="Calibri"/>
                <a:cs typeface="Calibri"/>
              </a:rPr>
              <a:t>r</a:t>
            </a:r>
            <a:r>
              <a:rPr lang="en-US" sz="3600" b="1" spc="-35" dirty="0">
                <a:latin typeface="Calibri"/>
                <a:cs typeface="Calibri"/>
              </a:rPr>
              <a:t>o</a:t>
            </a:r>
            <a:r>
              <a:rPr lang="en-US" sz="3600" b="1" spc="-45" dirty="0">
                <a:latin typeface="Calibri"/>
                <a:cs typeface="Calibri"/>
              </a:rPr>
              <a:t>v</a:t>
            </a:r>
            <a:r>
              <a:rPr lang="en-US" sz="3600" b="1" dirty="0">
                <a:latin typeface="Calibri"/>
                <a:cs typeface="Calibri"/>
              </a:rPr>
              <a:t>e</a:t>
            </a:r>
            <a:r>
              <a:rPr lang="en-US" sz="3600" b="1" spc="-25" dirty="0">
                <a:latin typeface="Calibri"/>
                <a:cs typeface="Calibri"/>
              </a:rPr>
              <a:t> </a:t>
            </a:r>
            <a:r>
              <a:rPr lang="en-US" sz="3600" b="1" spc="-5" dirty="0">
                <a:latin typeface="Calibri"/>
                <a:cs typeface="Calibri"/>
              </a:rPr>
              <a:t>H</a:t>
            </a:r>
            <a:r>
              <a:rPr lang="en-US" sz="3600" b="1" dirty="0">
                <a:latin typeface="Calibri"/>
                <a:cs typeface="Calibri"/>
              </a:rPr>
              <a:t>e</a:t>
            </a:r>
            <a:r>
              <a:rPr lang="en-US" sz="3600" b="1" spc="-15" dirty="0">
                <a:latin typeface="Calibri"/>
                <a:cs typeface="Calibri"/>
              </a:rPr>
              <a:t>al</a:t>
            </a:r>
            <a:r>
              <a:rPr lang="en-US" sz="3600" b="1" spc="-30" dirty="0">
                <a:latin typeface="Calibri"/>
                <a:cs typeface="Calibri"/>
              </a:rPr>
              <a:t>t</a:t>
            </a:r>
            <a:r>
              <a:rPr lang="en-US" sz="3600" b="1" spc="-15" dirty="0">
                <a:latin typeface="Calibri"/>
                <a:cs typeface="Calibri"/>
              </a:rPr>
              <a:t>h</a:t>
            </a:r>
            <a:r>
              <a:rPr lang="en-US" sz="3600" b="1" spc="5" dirty="0">
                <a:latin typeface="Calibri"/>
                <a:cs typeface="Calibri"/>
              </a:rPr>
              <a:t> </a:t>
            </a:r>
            <a:r>
              <a:rPr lang="en-US" sz="3600" b="1" spc="-85" dirty="0" smtClean="0">
                <a:latin typeface="Calibri"/>
                <a:cs typeface="Calibri"/>
              </a:rPr>
              <a:t>E</a:t>
            </a:r>
            <a:r>
              <a:rPr lang="en-US" sz="3600" b="1" spc="-20" dirty="0" smtClean="0">
                <a:latin typeface="Calibri"/>
                <a:cs typeface="Calibri"/>
              </a:rPr>
              <a:t>q</a:t>
            </a:r>
            <a:r>
              <a:rPr lang="en-US" sz="3600" b="1" spc="-35" dirty="0" smtClean="0">
                <a:latin typeface="Calibri"/>
                <a:cs typeface="Calibri"/>
              </a:rPr>
              <a:t>u</a:t>
            </a:r>
            <a:r>
              <a:rPr lang="en-US" sz="3600" b="1" spc="-25" dirty="0" smtClean="0">
                <a:latin typeface="Calibri"/>
                <a:cs typeface="Calibri"/>
              </a:rPr>
              <a:t>i</a:t>
            </a:r>
            <a:r>
              <a:rPr lang="en-US" sz="3600" b="1" spc="-40" dirty="0" smtClean="0">
                <a:latin typeface="Calibri"/>
                <a:cs typeface="Calibri"/>
              </a:rPr>
              <a:t>t</a:t>
            </a:r>
            <a:r>
              <a:rPr lang="en-US" sz="3600" b="1" spc="-15" dirty="0" smtClean="0">
                <a:latin typeface="Calibri"/>
                <a:cs typeface="Calibri"/>
              </a:rPr>
              <a:t>y</a:t>
            </a:r>
          </a:p>
          <a:p>
            <a:pPr marL="467995" indent="-455295">
              <a:lnSpc>
                <a:spcPct val="100000"/>
              </a:lnSpc>
              <a:spcBef>
                <a:spcPts val="1019"/>
              </a:spcBef>
              <a:buFont typeface="Calibri"/>
              <a:buAutoNum type="arabicPeriod"/>
              <a:tabLst>
                <a:tab pos="468630" algn="l"/>
              </a:tabLst>
            </a:pPr>
            <a:r>
              <a:rPr lang="en-US" sz="3600" b="1" spc="-15" dirty="0" smtClean="0">
                <a:latin typeface="Calibri"/>
                <a:cs typeface="Calibri"/>
              </a:rPr>
              <a:t>Strengthen Program Management and Operations</a:t>
            </a:r>
          </a:p>
        </p:txBody>
      </p:sp>
      <p:pic>
        <p:nvPicPr>
          <p:cNvPr id="3074" name="Picture 2"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410201"/>
            <a:ext cx="1866900" cy="1395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54</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381699394"/>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447800" y="152400"/>
            <a:ext cx="7696200" cy="1066800"/>
          </a:xfrm>
        </p:spPr>
        <p:txBody>
          <a:bodyPr/>
          <a:lstStyle/>
          <a:p>
            <a:r>
              <a:rPr lang="en-US" sz="2800" dirty="0" smtClean="0">
                <a:ea typeface="ＭＳ Ｐゴシック" pitchFamily="34" charset="-128"/>
              </a:rPr>
              <a:t>HRSA Goal 2: </a:t>
            </a:r>
            <a:br>
              <a:rPr lang="en-US" sz="2800" dirty="0" smtClean="0">
                <a:ea typeface="ＭＳ Ｐゴシック" pitchFamily="34" charset="-128"/>
              </a:rPr>
            </a:br>
            <a:r>
              <a:rPr lang="en-US" sz="2800" dirty="0" smtClean="0">
                <a:ea typeface="ＭＳ Ｐゴシック" pitchFamily="34" charset="-128"/>
              </a:rPr>
              <a:t>Strengthen the Health Workforce </a:t>
            </a:r>
          </a:p>
        </p:txBody>
      </p:sp>
      <p:sp>
        <p:nvSpPr>
          <p:cNvPr id="2" name="Content Placeholder 1"/>
          <p:cNvSpPr>
            <a:spLocks noGrp="1"/>
          </p:cNvSpPr>
          <p:nvPr>
            <p:ph idx="1"/>
          </p:nvPr>
        </p:nvSpPr>
        <p:spPr>
          <a:xfrm>
            <a:off x="1447800" y="1295400"/>
            <a:ext cx="7543800" cy="5029200"/>
          </a:xfrm>
        </p:spPr>
        <p:txBody>
          <a:bodyPr>
            <a:noAutofit/>
          </a:bodyPr>
          <a:lstStyle/>
          <a:p>
            <a:pPr marL="0" indent="0">
              <a:spcBef>
                <a:spcPts val="0"/>
              </a:spcBef>
              <a:buNone/>
              <a:defRPr/>
            </a:pPr>
            <a:endParaRPr lang="en-US" sz="2800" b="1" dirty="0" smtClean="0"/>
          </a:p>
          <a:p>
            <a:pPr marL="0" indent="0">
              <a:spcBef>
                <a:spcPts val="0"/>
              </a:spcBef>
              <a:buNone/>
              <a:defRPr/>
            </a:pPr>
            <a:r>
              <a:rPr lang="en-US" sz="2800" b="1" dirty="0" smtClean="0"/>
              <a:t>Objective </a:t>
            </a:r>
            <a:r>
              <a:rPr lang="en-US" sz="2800" b="1" dirty="0"/>
              <a:t>2.1</a:t>
            </a:r>
            <a:r>
              <a:rPr lang="en-US" sz="2800" b="1" dirty="0" smtClean="0"/>
              <a:t>:</a:t>
            </a:r>
          </a:p>
          <a:p>
            <a:pPr marL="0" indent="0">
              <a:spcBef>
                <a:spcPts val="0"/>
              </a:spcBef>
              <a:buNone/>
              <a:defRPr/>
            </a:pPr>
            <a:endParaRPr lang="en-US" sz="2800" b="1" dirty="0" smtClean="0"/>
          </a:p>
          <a:p>
            <a:pPr marL="0" indent="0">
              <a:spcBef>
                <a:spcPts val="0"/>
              </a:spcBef>
              <a:buNone/>
              <a:defRPr/>
            </a:pPr>
            <a:r>
              <a:rPr lang="en-US" sz="2800" b="1" dirty="0" smtClean="0"/>
              <a:t>Advance </a:t>
            </a:r>
            <a:r>
              <a:rPr lang="en-US" sz="2800" b="1" dirty="0"/>
              <a:t>the competencies of the healthcare and public health </a:t>
            </a:r>
            <a:r>
              <a:rPr lang="en-US" sz="2800" b="1" dirty="0" smtClean="0"/>
              <a:t>workforce</a:t>
            </a:r>
          </a:p>
          <a:p>
            <a:pPr marL="0" indent="0">
              <a:spcBef>
                <a:spcPts val="0"/>
              </a:spcBef>
              <a:buNone/>
              <a:defRPr/>
            </a:pPr>
            <a:endParaRPr lang="en-US" sz="2800" b="1" dirty="0" smtClean="0"/>
          </a:p>
          <a:p>
            <a:pPr marL="0" indent="0">
              <a:spcBef>
                <a:spcPts val="0"/>
              </a:spcBef>
              <a:buNone/>
              <a:defRPr/>
            </a:pPr>
            <a:endParaRPr lang="en-US" sz="2800" b="1" dirty="0" smtClean="0"/>
          </a:p>
          <a:p>
            <a:pPr marL="0" indent="0">
              <a:spcBef>
                <a:spcPts val="0"/>
              </a:spcBef>
              <a:buNone/>
              <a:defRPr/>
            </a:pPr>
            <a:r>
              <a:rPr lang="en-US" sz="2800" b="1" dirty="0" smtClean="0"/>
              <a:t>Objective </a:t>
            </a:r>
            <a:r>
              <a:rPr lang="en-US" sz="2800" b="1" dirty="0"/>
              <a:t>2.2: </a:t>
            </a:r>
            <a:endParaRPr lang="en-US" sz="2800" b="1" dirty="0" smtClean="0"/>
          </a:p>
          <a:p>
            <a:pPr marL="0" indent="0">
              <a:spcBef>
                <a:spcPts val="0"/>
              </a:spcBef>
              <a:buNone/>
              <a:defRPr/>
            </a:pPr>
            <a:endParaRPr lang="en-US" sz="2800" b="1" dirty="0" smtClean="0"/>
          </a:p>
          <a:p>
            <a:pPr marL="0" indent="0">
              <a:spcBef>
                <a:spcPts val="0"/>
              </a:spcBef>
              <a:buNone/>
              <a:defRPr/>
            </a:pPr>
            <a:r>
              <a:rPr lang="en-US" sz="2800" b="1" dirty="0" smtClean="0"/>
              <a:t>Increase </a:t>
            </a:r>
            <a:r>
              <a:rPr lang="en-US" sz="2800" b="1" dirty="0"/>
              <a:t>the diversity and distribution of the health workforce and  </a:t>
            </a:r>
            <a:r>
              <a:rPr lang="en-US" sz="2800" b="1" dirty="0" smtClean="0"/>
              <a:t>the </a:t>
            </a:r>
            <a:r>
              <a:rPr lang="en-US" sz="2800" b="1" dirty="0"/>
              <a:t>ability of providers to serve underserved populations  and </a:t>
            </a:r>
            <a:r>
              <a:rPr lang="en-US" sz="2800" b="1" dirty="0" smtClean="0"/>
              <a:t>areas</a:t>
            </a:r>
            <a:endParaRPr lang="en-US" sz="2800" b="1" dirty="0"/>
          </a:p>
        </p:txBody>
      </p:sp>
      <p:pic>
        <p:nvPicPr>
          <p:cNvPr id="6146" name="Picture 2"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352800"/>
            <a:ext cx="2809875"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55</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056280924"/>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447800" y="152400"/>
            <a:ext cx="6934200" cy="1066800"/>
          </a:xfrm>
        </p:spPr>
        <p:txBody>
          <a:bodyPr/>
          <a:lstStyle/>
          <a:p>
            <a:r>
              <a:rPr lang="en-US" dirty="0" smtClean="0">
                <a:ea typeface="ＭＳ Ｐゴシック" pitchFamily="34" charset="-128"/>
              </a:rPr>
              <a:t>HRSA Goal 3: </a:t>
            </a:r>
            <a:br>
              <a:rPr lang="en-US" dirty="0" smtClean="0">
                <a:ea typeface="ＭＳ Ｐゴシック" pitchFamily="34" charset="-128"/>
              </a:rPr>
            </a:br>
            <a:r>
              <a:rPr lang="en-US" dirty="0" smtClean="0">
                <a:ea typeface="ＭＳ Ｐゴシック" pitchFamily="34" charset="-128"/>
              </a:rPr>
              <a:t>Build Healthy Communities</a:t>
            </a:r>
          </a:p>
        </p:txBody>
      </p:sp>
      <p:sp>
        <p:nvSpPr>
          <p:cNvPr id="2" name="Content Placeholder 1"/>
          <p:cNvSpPr>
            <a:spLocks noGrp="1"/>
          </p:cNvSpPr>
          <p:nvPr>
            <p:ph idx="1"/>
          </p:nvPr>
        </p:nvSpPr>
        <p:spPr>
          <a:xfrm>
            <a:off x="1447800" y="1524000"/>
            <a:ext cx="7543800" cy="5029200"/>
          </a:xfrm>
        </p:spPr>
        <p:txBody>
          <a:bodyPr>
            <a:noAutofit/>
          </a:bodyPr>
          <a:lstStyle/>
          <a:p>
            <a:pPr marL="0" indent="0">
              <a:spcBef>
                <a:spcPts val="0"/>
              </a:spcBef>
              <a:buNone/>
              <a:defRPr/>
            </a:pPr>
            <a:endParaRPr lang="en-US" sz="2800" b="1" dirty="0"/>
          </a:p>
          <a:p>
            <a:pPr marL="0" indent="0">
              <a:spcBef>
                <a:spcPts val="0"/>
              </a:spcBef>
              <a:buNone/>
              <a:defRPr/>
            </a:pPr>
            <a:r>
              <a:rPr lang="en-US" sz="3200" b="1" dirty="0" smtClean="0"/>
              <a:t>Objective </a:t>
            </a:r>
            <a:r>
              <a:rPr lang="en-US" sz="3200" b="1" dirty="0"/>
              <a:t>3.2: </a:t>
            </a:r>
            <a:endParaRPr lang="en-US" sz="3200" b="1" dirty="0" smtClean="0"/>
          </a:p>
          <a:p>
            <a:pPr marL="0" indent="0">
              <a:spcBef>
                <a:spcPts val="0"/>
              </a:spcBef>
              <a:buNone/>
              <a:defRPr/>
            </a:pPr>
            <a:endParaRPr lang="en-US" sz="3200" b="1" dirty="0" smtClean="0"/>
          </a:p>
          <a:p>
            <a:pPr marL="0" indent="0">
              <a:spcBef>
                <a:spcPts val="0"/>
              </a:spcBef>
              <a:buNone/>
              <a:defRPr/>
            </a:pPr>
            <a:r>
              <a:rPr lang="en-US" sz="3200" b="1" dirty="0" smtClean="0"/>
              <a:t>Strengthen </a:t>
            </a:r>
            <a:r>
              <a:rPr lang="en-US" sz="3200" b="1" dirty="0"/>
              <a:t>the focus on health promotion and disease prevention across populations, providers, and </a:t>
            </a:r>
            <a:r>
              <a:rPr lang="en-US" sz="3200" b="1" dirty="0" smtClean="0"/>
              <a:t>communities</a:t>
            </a:r>
            <a:endParaRPr lang="en-US" sz="3200" b="1" dirty="0"/>
          </a:p>
        </p:txBody>
      </p:sp>
      <p:pic>
        <p:nvPicPr>
          <p:cNvPr id="7170" name="Picture 2"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419690"/>
            <a:ext cx="2847974" cy="2188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080100"/>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447800" y="152400"/>
            <a:ext cx="7086600" cy="1066800"/>
          </a:xfrm>
        </p:spPr>
        <p:txBody>
          <a:bodyPr/>
          <a:lstStyle/>
          <a:p>
            <a:r>
              <a:rPr lang="en-US" dirty="0" smtClean="0">
                <a:ea typeface="ＭＳ Ｐゴシック" pitchFamily="34" charset="-128"/>
              </a:rPr>
              <a:t>HRSA Goal 4: </a:t>
            </a:r>
            <a:br>
              <a:rPr lang="en-US" dirty="0" smtClean="0">
                <a:ea typeface="ＭＳ Ｐゴシック" pitchFamily="34" charset="-128"/>
              </a:rPr>
            </a:br>
            <a:r>
              <a:rPr lang="en-US" dirty="0" smtClean="0">
                <a:ea typeface="ＭＳ Ｐゴシック" pitchFamily="34" charset="-128"/>
              </a:rPr>
              <a:t>Improve Health Equity </a:t>
            </a:r>
          </a:p>
        </p:txBody>
      </p:sp>
      <p:sp>
        <p:nvSpPr>
          <p:cNvPr id="2" name="Content Placeholder 1"/>
          <p:cNvSpPr>
            <a:spLocks noGrp="1"/>
          </p:cNvSpPr>
          <p:nvPr>
            <p:ph idx="1"/>
          </p:nvPr>
        </p:nvSpPr>
        <p:spPr>
          <a:xfrm>
            <a:off x="1447800" y="1447800"/>
            <a:ext cx="7543800" cy="5029200"/>
          </a:xfrm>
        </p:spPr>
        <p:txBody>
          <a:bodyPr>
            <a:noAutofit/>
          </a:bodyPr>
          <a:lstStyle/>
          <a:p>
            <a:pPr marL="0" indent="0">
              <a:spcBef>
                <a:spcPts val="0"/>
              </a:spcBef>
              <a:buNone/>
              <a:defRPr/>
            </a:pPr>
            <a:endParaRPr lang="en-US" sz="2800" b="1" dirty="0" smtClean="0"/>
          </a:p>
          <a:p>
            <a:pPr marL="0" indent="0">
              <a:spcBef>
                <a:spcPts val="0"/>
              </a:spcBef>
              <a:buNone/>
              <a:defRPr/>
            </a:pPr>
            <a:r>
              <a:rPr lang="en-US" sz="3200" b="1" dirty="0" smtClean="0"/>
              <a:t>Objective </a:t>
            </a:r>
            <a:r>
              <a:rPr lang="en-US" sz="3200" b="1" dirty="0"/>
              <a:t>4.1: </a:t>
            </a:r>
            <a:endParaRPr lang="en-US" sz="3200" b="1" dirty="0" smtClean="0"/>
          </a:p>
          <a:p>
            <a:pPr marL="0" indent="0">
              <a:spcBef>
                <a:spcPts val="0"/>
              </a:spcBef>
              <a:buNone/>
              <a:defRPr/>
            </a:pPr>
            <a:endParaRPr lang="en-US" sz="3200" b="1" dirty="0" smtClean="0"/>
          </a:p>
          <a:p>
            <a:pPr marL="0" indent="0">
              <a:spcBef>
                <a:spcPts val="0"/>
              </a:spcBef>
              <a:buNone/>
              <a:defRPr/>
            </a:pPr>
            <a:r>
              <a:rPr lang="en-US" sz="3200" b="1" dirty="0" smtClean="0"/>
              <a:t>Reduce </a:t>
            </a:r>
            <a:r>
              <a:rPr lang="en-US" sz="3200" b="1" dirty="0"/>
              <a:t>disparities in access and quality of care, and improve health outcomes across populations and </a:t>
            </a:r>
            <a:r>
              <a:rPr lang="en-US" sz="3200" b="1" dirty="0" smtClean="0"/>
              <a:t>communities</a:t>
            </a:r>
            <a:endParaRPr lang="en-US" sz="3200" b="1" dirty="0"/>
          </a:p>
        </p:txBody>
      </p:sp>
      <p:pic>
        <p:nvPicPr>
          <p:cNvPr id="8194" name="Picture 2"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430974"/>
            <a:ext cx="4421982" cy="243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57</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474912102"/>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Literacy about </a:t>
            </a:r>
            <a:br>
              <a:rPr lang="en-US" dirty="0" smtClean="0"/>
            </a:br>
            <a:r>
              <a:rPr lang="en-US" dirty="0" smtClean="0"/>
              <a:t>Health Literacy Matters</a:t>
            </a:r>
            <a:endParaRPr lang="en-US" dirty="0"/>
          </a:p>
        </p:txBody>
      </p:sp>
      <p:sp>
        <p:nvSpPr>
          <p:cNvPr id="4" name="Content Placeholder 3"/>
          <p:cNvSpPr>
            <a:spLocks noGrp="1"/>
          </p:cNvSpPr>
          <p:nvPr>
            <p:ph idx="1"/>
          </p:nvPr>
        </p:nvSpPr>
        <p:spPr>
          <a:xfrm>
            <a:off x="1295400" y="1676400"/>
            <a:ext cx="7848600" cy="4672584"/>
          </a:xfrm>
        </p:spPr>
        <p:txBody>
          <a:bodyPr/>
          <a:lstStyle/>
          <a:p>
            <a:pPr marL="342900" indent="-342900">
              <a:buFont typeface="Arial" panose="020B0604020202020204" pitchFamily="34" charset="0"/>
              <a:buChar char="•"/>
            </a:pPr>
            <a:r>
              <a:rPr lang="en-US" b="1" dirty="0"/>
              <a:t>Limited health literacy affects most adults at some </a:t>
            </a:r>
            <a:r>
              <a:rPr lang="en-US" b="1" dirty="0" smtClean="0"/>
              <a:t>point</a:t>
            </a:r>
            <a:endParaRPr lang="en-US" b="1" dirty="0"/>
          </a:p>
          <a:p>
            <a:pPr marL="342900" indent="-342900">
              <a:buFont typeface="Arial" panose="020B0604020202020204" pitchFamily="34" charset="0"/>
              <a:buChar char="•"/>
            </a:pPr>
            <a:r>
              <a:rPr lang="en-US" b="1" dirty="0"/>
              <a:t>Populations most likely to experience limited health literacy</a:t>
            </a:r>
            <a:r>
              <a:rPr lang="en-US" b="1" dirty="0" smtClean="0"/>
              <a:t>:</a:t>
            </a:r>
            <a:endParaRPr lang="en-US" b="1" dirty="0"/>
          </a:p>
          <a:p>
            <a:pPr marL="800100" lvl="1" indent="-342900">
              <a:buFont typeface="Courier New" panose="02070309020205020404" pitchFamily="49" charset="0"/>
              <a:buChar char="o"/>
            </a:pPr>
            <a:r>
              <a:rPr lang="en-US" b="1" dirty="0"/>
              <a:t>Adults over the age of 65 years</a:t>
            </a:r>
          </a:p>
          <a:p>
            <a:pPr marL="800100" lvl="1" indent="-342900">
              <a:buFont typeface="Courier New" panose="02070309020205020404" pitchFamily="49" charset="0"/>
              <a:buChar char="o"/>
            </a:pPr>
            <a:r>
              <a:rPr lang="en-US" b="1" dirty="0"/>
              <a:t>Racial and ethnic groups other than White</a:t>
            </a:r>
          </a:p>
          <a:p>
            <a:pPr marL="800100" lvl="1" indent="-342900">
              <a:buFont typeface="Courier New" panose="02070309020205020404" pitchFamily="49" charset="0"/>
              <a:buChar char="o"/>
            </a:pPr>
            <a:r>
              <a:rPr lang="en-US" b="1" dirty="0"/>
              <a:t>Recent refugees and immigrants</a:t>
            </a:r>
          </a:p>
          <a:p>
            <a:pPr marL="800100" lvl="1" indent="-342900">
              <a:buFont typeface="Courier New" panose="02070309020205020404" pitchFamily="49" charset="0"/>
              <a:buChar char="o"/>
            </a:pPr>
            <a:r>
              <a:rPr lang="en-US" b="1" dirty="0"/>
              <a:t>People with less than a high school degree or GED</a:t>
            </a:r>
          </a:p>
          <a:p>
            <a:pPr marL="800100" lvl="1" indent="-342900">
              <a:buFont typeface="Courier New" panose="02070309020205020404" pitchFamily="49" charset="0"/>
              <a:buChar char="o"/>
            </a:pPr>
            <a:r>
              <a:rPr lang="en-US" b="1" dirty="0"/>
              <a:t>People with incomes at or below the poverty level</a:t>
            </a:r>
          </a:p>
          <a:p>
            <a:pPr marL="800100" lvl="1" indent="-342900">
              <a:buFont typeface="Courier New" panose="02070309020205020404" pitchFamily="49" charset="0"/>
              <a:buChar char="o"/>
            </a:pPr>
            <a:r>
              <a:rPr lang="en-US" b="1" dirty="0"/>
              <a:t>Non-native speakers of </a:t>
            </a:r>
            <a:r>
              <a:rPr lang="en-US" b="1" dirty="0" smtClean="0"/>
              <a:t>English</a:t>
            </a:r>
            <a:endParaRPr lang="en-US" sz="2000" dirty="0"/>
          </a:p>
          <a:p>
            <a:pPr lvl="1"/>
            <a:r>
              <a:rPr lang="en-US" sz="2000" dirty="0"/>
              <a:t>Source: 2010 National Action Plan to Improve Health Literacy</a:t>
            </a:r>
            <a:endParaRPr lang="en-US" dirty="0"/>
          </a:p>
        </p:txBody>
      </p:sp>
      <p:pic>
        <p:nvPicPr>
          <p:cNvPr id="9218" name="Picture 2"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9050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5</a:t>
            </a:r>
            <a:fld id="{1A4EBD27-DC53-4898-B72E-5655E4B22A68}" type="slidenum">
              <a:rPr lang="en-US" sz="1200" smtClean="0">
                <a:solidFill>
                  <a:srgbClr val="898989"/>
                </a:solidFill>
                <a:latin typeface="Calibri" panose="020F0502020204030204" pitchFamily="34" charset="0"/>
              </a:rPr>
              <a:pPr algn="r">
                <a:defRPr/>
              </a:pPr>
              <a:t>58</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8402547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Innovative </a:t>
            </a:r>
            <a:r>
              <a:rPr lang="en-US" dirty="0"/>
              <a:t>Approaches To Improve Health </a:t>
            </a:r>
            <a:r>
              <a:rPr lang="en-US" dirty="0" smtClean="0"/>
              <a:t>Literacy</a:t>
            </a:r>
            <a:endParaRPr lang="en-US" dirty="0"/>
          </a:p>
        </p:txBody>
      </p:sp>
      <p:sp>
        <p:nvSpPr>
          <p:cNvPr id="4" name="Content Placeholder 3"/>
          <p:cNvSpPr>
            <a:spLocks noGrp="1"/>
          </p:cNvSpPr>
          <p:nvPr>
            <p:ph idx="1"/>
          </p:nvPr>
        </p:nvSpPr>
        <p:spPr>
          <a:xfrm>
            <a:off x="1600200" y="1676400"/>
            <a:ext cx="4953000" cy="4672584"/>
          </a:xfrm>
        </p:spPr>
        <p:txBody>
          <a:bodyPr/>
          <a:lstStyle/>
          <a:p>
            <a:pPr marL="342900" indent="-342900">
              <a:buFont typeface="Arial" panose="020B0604020202020204" pitchFamily="34" charset="0"/>
              <a:buChar char="•"/>
            </a:pPr>
            <a:r>
              <a:rPr lang="en-US" b="1" dirty="0"/>
              <a:t>Adopting User-Centered </a:t>
            </a:r>
            <a:r>
              <a:rPr lang="en-US" b="1" dirty="0" smtClean="0"/>
              <a:t>Design</a:t>
            </a:r>
            <a:endParaRPr lang="en-US" b="1" dirty="0"/>
          </a:p>
          <a:p>
            <a:pPr marL="342900" indent="-342900">
              <a:buFont typeface="Arial" panose="020B0604020202020204" pitchFamily="34" charset="0"/>
              <a:buChar char="•"/>
            </a:pPr>
            <a:r>
              <a:rPr lang="en-US" b="1" dirty="0"/>
              <a:t>Universal Precautions </a:t>
            </a:r>
            <a:r>
              <a:rPr lang="en-US" b="1" dirty="0" smtClean="0"/>
              <a:t>Approach</a:t>
            </a:r>
            <a:endParaRPr lang="en-US" b="1" dirty="0"/>
          </a:p>
          <a:p>
            <a:pPr marL="342900" indent="-342900">
              <a:buFont typeface="Arial" panose="020B0604020202020204" pitchFamily="34" charset="0"/>
              <a:buChar char="•"/>
            </a:pPr>
            <a:r>
              <a:rPr lang="en-US" b="1" dirty="0"/>
              <a:t>Targeting and Tailoring </a:t>
            </a:r>
            <a:r>
              <a:rPr lang="en-US" b="1" dirty="0" smtClean="0"/>
              <a:t>Communication</a:t>
            </a:r>
            <a:endParaRPr lang="en-US" b="1" dirty="0"/>
          </a:p>
          <a:p>
            <a:pPr marL="342900" indent="-342900">
              <a:spcAft>
                <a:spcPts val="2000"/>
              </a:spcAft>
              <a:buFont typeface="Arial" panose="020B0604020202020204" pitchFamily="34" charset="0"/>
              <a:buChar char="•"/>
            </a:pPr>
            <a:r>
              <a:rPr lang="en-US" b="1" dirty="0"/>
              <a:t>Making Organizational </a:t>
            </a:r>
            <a:r>
              <a:rPr lang="en-US" b="1" dirty="0" smtClean="0"/>
              <a:t>Changes</a:t>
            </a:r>
            <a:br>
              <a:rPr lang="en-US" b="1" dirty="0" smtClean="0"/>
            </a:br>
            <a:r>
              <a:rPr lang="en-US" dirty="0" smtClean="0"/>
              <a:t/>
            </a:r>
            <a:br>
              <a:rPr lang="en-US" dirty="0" smtClean="0"/>
            </a:br>
            <a:r>
              <a:rPr lang="en-US" sz="1800" b="1" dirty="0" smtClean="0"/>
              <a:t>Source</a:t>
            </a:r>
            <a:r>
              <a:rPr lang="en-US" sz="1800" b="1" dirty="0"/>
              <a:t>:</a:t>
            </a:r>
            <a:r>
              <a:rPr lang="en-US" sz="1800" dirty="0"/>
              <a:t> 2010 National Action Plan for Health </a:t>
            </a:r>
            <a:r>
              <a:rPr lang="en-US" sz="1800" dirty="0" smtClean="0"/>
              <a:t>Literacy</a:t>
            </a:r>
            <a:endParaRPr lang="en-US" sz="1800" dirty="0"/>
          </a:p>
        </p:txBody>
      </p:sp>
      <p:grpSp>
        <p:nvGrpSpPr>
          <p:cNvPr id="5" name="Group 4" descr="Graphics showing person taking medicine orally 4 times a day with meals and at bedtime.  Store medicine in refrigerator."/>
          <p:cNvGrpSpPr/>
          <p:nvPr/>
        </p:nvGrpSpPr>
        <p:grpSpPr>
          <a:xfrm>
            <a:off x="6553200" y="1511034"/>
            <a:ext cx="2438400" cy="5176171"/>
            <a:chOff x="6553200" y="1511034"/>
            <a:chExt cx="2438400" cy="5176171"/>
          </a:xfrm>
        </p:grpSpPr>
        <p:pic>
          <p:nvPicPr>
            <p:cNvPr id="1026" name="Picture 2"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511034"/>
              <a:ext cx="24384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ck of) Universal Precau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1850" y="5163204"/>
              <a:ext cx="1809750" cy="15240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8149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1524000" y="152400"/>
            <a:ext cx="7546975" cy="1066800"/>
          </a:xfrm>
        </p:spPr>
        <p:txBody>
          <a:bodyPr/>
          <a:lstStyle/>
          <a:p>
            <a:r>
              <a:rPr lang="en-US" altLang="en-US" sz="3600" b="1" dirty="0" smtClean="0">
                <a:latin typeface="Tahoma" panose="020B0604030504040204" pitchFamily="34" charset="0"/>
                <a:ea typeface="Tahoma" panose="020B0604030504040204" pitchFamily="34" charset="0"/>
                <a:cs typeface="Tahoma" panose="020B0604030504040204" pitchFamily="34" charset="0"/>
              </a:rPr>
              <a:t>Evolution of Healthy People</a:t>
            </a:r>
          </a:p>
        </p:txBody>
      </p:sp>
      <p:pic>
        <p:nvPicPr>
          <p:cNvPr id="2118" name="Picture 70" descr="Table describes the overarching objectives, number of topic areas and number of objectives/measures under each initiatve 1990, 2000, 2010, and 2020.  &#10;&#10;The overaching goals have grown, in addition to the topic areas, and the number of objectives. " title="Table of Healthy People 1990-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410" y="1295400"/>
            <a:ext cx="776159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90650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HRSA Women’s Health</a:t>
            </a:r>
            <a:br>
              <a:rPr lang="en-US" sz="2800" dirty="0" smtClean="0"/>
            </a:br>
            <a:r>
              <a:rPr lang="en-US" sz="2800" dirty="0" smtClean="0"/>
              <a:t>Care Counts Challenge</a:t>
            </a:r>
            <a:endParaRPr lang="en-US" sz="2800" dirty="0"/>
          </a:p>
        </p:txBody>
      </p:sp>
      <p:pic>
        <p:nvPicPr>
          <p:cNvPr id="10243" name="Picture 3" descr="Poster - in spanish - Necesitas seguro medico?&#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600200"/>
            <a:ext cx="31242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You and Your Family Cove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4999" y="4171950"/>
            <a:ext cx="3124201"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Poster - You're gonna love healthcare.g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566081"/>
            <a:ext cx="3428999" cy="2396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Poster in spanish - Esta invit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4171950"/>
            <a:ext cx="342900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3498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HRSA Regional </a:t>
            </a:r>
            <a:br>
              <a:rPr lang="en-US" sz="2800" dirty="0" smtClean="0"/>
            </a:br>
            <a:r>
              <a:rPr lang="en-US" sz="2800" dirty="0" smtClean="0"/>
              <a:t>Public Health Training Centers</a:t>
            </a:r>
            <a:endParaRPr lang="en-US" sz="2800" dirty="0"/>
          </a:p>
        </p:txBody>
      </p:sp>
      <p:grpSp>
        <p:nvGrpSpPr>
          <p:cNvPr id="3" name="Group 2" descr="HRSA Regional Public Health Training Centers:&#10;Western Region - Public Health Training Center&#10;NY, NY, PR, VI 2&#10;Rocky Mountain Public Health Training Center&#10;Region IV Public Health Training Center&#10;Region 6 South Central Public Health Training Center&#10;Great Lakes Public Health Training Collaborative"/>
          <p:cNvGrpSpPr/>
          <p:nvPr/>
        </p:nvGrpSpPr>
        <p:grpSpPr>
          <a:xfrm>
            <a:off x="1679575" y="1440977"/>
            <a:ext cx="6854825" cy="5083649"/>
            <a:chOff x="1679575" y="1440977"/>
            <a:chExt cx="6854825" cy="5083649"/>
          </a:xfrm>
        </p:grpSpPr>
        <p:pic>
          <p:nvPicPr>
            <p:cNvPr id="3074" name="Picture 2" descr="R-II_PH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440977"/>
              <a:ext cx="3048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IV_PHT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253854"/>
              <a:ext cx="3048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V_GreatLak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800600"/>
              <a:ext cx="3048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gion 6 South Centr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953000"/>
              <a:ext cx="2857500" cy="157162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VIII_RMPHT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8350" y="3124200"/>
              <a:ext cx="3048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IX_WRPHT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9575" y="1455761"/>
              <a:ext cx="3048000" cy="16764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61</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7511171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HRSA </a:t>
            </a:r>
            <a:br>
              <a:rPr lang="en-US" b="1" dirty="0" smtClean="0"/>
            </a:br>
            <a:r>
              <a:rPr lang="en-US" b="1" dirty="0" smtClean="0"/>
              <a:t>HIV/AIDS Bureau</a:t>
            </a:r>
            <a:endParaRPr lang="en-US" b="1" dirty="0"/>
          </a:p>
        </p:txBody>
      </p:sp>
      <p:pic>
        <p:nvPicPr>
          <p:cNvPr id="3" name="Picture 2" descr="In IT Together - National Health Literacy Project for Black M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446662"/>
            <a:ext cx="405566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Man holding a laptop"/>
          <p:cNvPicPr>
            <a:picLocks noChangeAspect="1"/>
          </p:cNvPicPr>
          <p:nvPr/>
        </p:nvPicPr>
        <p:blipFill rotWithShape="1">
          <a:blip r:embed="rId4" cstate="print">
            <a:extLst>
              <a:ext uri="{28A0092B-C50C-407E-A947-70E740481C1C}">
                <a14:useLocalDpi xmlns:a14="http://schemas.microsoft.com/office/drawing/2010/main" val="0"/>
              </a:ext>
            </a:extLst>
          </a:blip>
          <a:srcRect l="12861" r="9022" b="3358"/>
          <a:stretch/>
        </p:blipFill>
        <p:spPr>
          <a:xfrm>
            <a:off x="5503460" y="1543050"/>
            <a:ext cx="3381376" cy="4933950"/>
          </a:xfrm>
          <a:prstGeom prst="rect">
            <a:avLst/>
          </a:prstGeom>
        </p:spPr>
      </p:pic>
      <p:sp>
        <p:nvSpPr>
          <p:cNvPr id="8" name="Content Placeholder 7"/>
          <p:cNvSpPr>
            <a:spLocks noGrp="1"/>
          </p:cNvSpPr>
          <p:nvPr>
            <p:ph idx="1"/>
          </p:nvPr>
        </p:nvSpPr>
        <p:spPr>
          <a:xfrm>
            <a:off x="6248400" y="3352800"/>
            <a:ext cx="1828800" cy="1219200"/>
          </a:xfrm>
        </p:spPr>
        <p:txBody>
          <a:bodyPr/>
          <a:lstStyle/>
          <a:p>
            <a:pPr marL="0" indent="0" algn="ctr">
              <a:buNone/>
            </a:pPr>
            <a:r>
              <a:rPr lang="en-US" sz="1600" dirty="0">
                <a:solidFill>
                  <a:schemeClr val="bg1"/>
                </a:solidFill>
              </a:rPr>
              <a:t>The </a:t>
            </a:r>
            <a:r>
              <a:rPr lang="en-US" sz="1600" i="1" dirty="0">
                <a:solidFill>
                  <a:schemeClr val="bg1"/>
                </a:solidFill>
              </a:rPr>
              <a:t>In It Together </a:t>
            </a:r>
            <a:r>
              <a:rPr lang="en-US" sz="1600" dirty="0">
                <a:solidFill>
                  <a:schemeClr val="bg1"/>
                </a:solidFill>
              </a:rPr>
              <a:t>project includes highly interactive online trainings</a:t>
            </a:r>
          </a:p>
        </p:txBody>
      </p:sp>
      <p:pic>
        <p:nvPicPr>
          <p:cNvPr id="4098" name="Picture 2" descr="Affordable Care Enrollment (ACE) - TA Cen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800600"/>
            <a:ext cx="2438399" cy="134302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62</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1842810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HRSA Support </a:t>
            </a:r>
            <a:r>
              <a:rPr lang="en-US" sz="2400" dirty="0"/>
              <a:t>of </a:t>
            </a:r>
            <a:br>
              <a:rPr lang="en-US" sz="2400" dirty="0"/>
            </a:br>
            <a:r>
              <a:rPr lang="en-US" sz="2400" dirty="0"/>
              <a:t>HHS Biennial Health Literacy Action Plan </a:t>
            </a:r>
            <a:endParaRPr lang="en-US" dirty="0"/>
          </a:p>
        </p:txBody>
      </p:sp>
      <p:sp>
        <p:nvSpPr>
          <p:cNvPr id="4" name="Content Placeholder 3"/>
          <p:cNvSpPr>
            <a:spLocks noGrp="1"/>
          </p:cNvSpPr>
          <p:nvPr>
            <p:ph idx="1"/>
          </p:nvPr>
        </p:nvSpPr>
        <p:spPr>
          <a:xfrm>
            <a:off x="1600200" y="1524000"/>
            <a:ext cx="5943600" cy="4824984"/>
          </a:xfrm>
        </p:spPr>
        <p:txBody>
          <a:bodyPr/>
          <a:lstStyle/>
          <a:p>
            <a:r>
              <a:rPr lang="en-US" b="1" dirty="0"/>
              <a:t>Seeking public input on information </a:t>
            </a:r>
            <a:r>
              <a:rPr lang="en-US" b="1" dirty="0" smtClean="0"/>
              <a:t>products</a:t>
            </a:r>
            <a:endParaRPr lang="en-US" b="1" dirty="0"/>
          </a:p>
          <a:p>
            <a:r>
              <a:rPr lang="en-US" b="1" dirty="0"/>
              <a:t>Using health literacy or plain language tools in creating or revising information </a:t>
            </a:r>
            <a:r>
              <a:rPr lang="en-US" b="1" dirty="0" smtClean="0"/>
              <a:t>products</a:t>
            </a:r>
            <a:endParaRPr lang="en-US" b="1" dirty="0"/>
          </a:p>
          <a:p>
            <a:r>
              <a:rPr lang="en-US" b="1" dirty="0"/>
              <a:t>Training Staff on Plain </a:t>
            </a:r>
            <a:r>
              <a:rPr lang="en-US" b="1" dirty="0" smtClean="0"/>
              <a:t>Language</a:t>
            </a:r>
            <a:endParaRPr lang="en-US" b="1" dirty="0"/>
          </a:p>
          <a:p>
            <a:r>
              <a:rPr lang="en-US" b="1" dirty="0"/>
              <a:t>Funding programs that empower people to be involved and active in their </a:t>
            </a:r>
            <a:r>
              <a:rPr lang="en-US" b="1" dirty="0" smtClean="0"/>
              <a:t>health</a:t>
            </a:r>
            <a:endParaRPr lang="en-US" b="1" dirty="0"/>
          </a:p>
          <a:p>
            <a:r>
              <a:rPr lang="en-US" b="1" dirty="0"/>
              <a:t>Performing research, implementation, and evaluation activities to improve health </a:t>
            </a:r>
            <a:r>
              <a:rPr lang="en-US" b="1" dirty="0" smtClean="0"/>
              <a:t>literacy</a:t>
            </a:r>
            <a:endParaRPr lang="en-US" b="1" dirty="0"/>
          </a:p>
        </p:txBody>
      </p:sp>
      <p:pic>
        <p:nvPicPr>
          <p:cNvPr id="11270" name="Picture 6"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895600"/>
            <a:ext cx="1317056" cy="158792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63</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3758389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HRSA Office of Health Equity</a:t>
            </a:r>
          </a:p>
        </p:txBody>
      </p:sp>
      <p:sp>
        <p:nvSpPr>
          <p:cNvPr id="3" name="Content Placeholder 2"/>
          <p:cNvSpPr>
            <a:spLocks noGrp="1"/>
          </p:cNvSpPr>
          <p:nvPr>
            <p:ph idx="1"/>
          </p:nvPr>
        </p:nvSpPr>
        <p:spPr>
          <a:xfrm>
            <a:off x="1447800" y="6248400"/>
            <a:ext cx="7696200" cy="609600"/>
          </a:xfrm>
        </p:spPr>
        <p:txBody>
          <a:bodyPr/>
          <a:lstStyle/>
          <a:p>
            <a:pPr marL="0" indent="0">
              <a:buNone/>
            </a:pPr>
            <a:r>
              <a:rPr lang="en-US" sz="1800" dirty="0" smtClean="0"/>
              <a:t>http://www.nam.edu/perspectives/2015/Health-literacy-anecessary-element-for-achieving-health-equity</a:t>
            </a:r>
            <a:endParaRPr lang="en-US" sz="1800" dirty="0"/>
          </a:p>
        </p:txBody>
      </p:sp>
      <p:pic>
        <p:nvPicPr>
          <p:cNvPr id="2050" name="Picture 2" descr="Screenshot of website showing Discussion Paper.  URL:  http://www.nam.edu/perspectives/2015/Health-literacy-anecessary-element-for-achieving-health-equ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52600"/>
            <a:ext cx="717232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90494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t>
            </a:r>
            <a:r>
              <a:rPr lang="en-US" dirty="0" smtClean="0"/>
              <a:t>Summary</a:t>
            </a:r>
            <a:endParaRPr lang="en-US" dirty="0"/>
          </a:p>
        </p:txBody>
      </p:sp>
      <p:sp>
        <p:nvSpPr>
          <p:cNvPr id="6" name="Content Placeholder 5"/>
          <p:cNvSpPr>
            <a:spLocks noGrp="1"/>
          </p:cNvSpPr>
          <p:nvPr>
            <p:ph idx="1"/>
          </p:nvPr>
        </p:nvSpPr>
        <p:spPr>
          <a:xfrm>
            <a:off x="3538182" y="1676400"/>
            <a:ext cx="2895600" cy="4041301"/>
          </a:xfrm>
        </p:spPr>
        <p:txBody>
          <a:bodyPr/>
          <a:lstStyle/>
          <a:p>
            <a:r>
              <a:rPr lang="en-US" dirty="0" smtClean="0"/>
              <a:t>Health communication</a:t>
            </a:r>
          </a:p>
          <a:p>
            <a:r>
              <a:rPr lang="en-US" dirty="0" smtClean="0"/>
              <a:t>Health information technology</a:t>
            </a:r>
          </a:p>
          <a:p>
            <a:endParaRPr lang="en-US" dirty="0"/>
          </a:p>
          <a:p>
            <a:endParaRPr lang="en-US" dirty="0" smtClean="0"/>
          </a:p>
          <a:p>
            <a:r>
              <a:rPr lang="en-US" dirty="0" smtClean="0"/>
              <a:t>Educational programs</a:t>
            </a:r>
          </a:p>
          <a:p>
            <a:r>
              <a:rPr lang="en-US" dirty="0" smtClean="0"/>
              <a:t>Community-Based programs</a:t>
            </a:r>
            <a:endParaRPr lang="en-US" dirty="0"/>
          </a:p>
        </p:txBody>
      </p:sp>
      <p:pic>
        <p:nvPicPr>
          <p:cNvPr id="12292" name="Picture 4"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781" y="3080837"/>
            <a:ext cx="2057401" cy="169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descr="decorativ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06" y="1547030"/>
            <a:ext cx="1428750" cy="139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descr="decorativ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4822351"/>
            <a:ext cx="2057402"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decorativ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2823380"/>
            <a:ext cx="2209800" cy="220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7" name="Picture 9" descr="decorativ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3329554"/>
            <a:ext cx="2114550" cy="1197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65</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2609610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t>
            </a:r>
            <a:r>
              <a:rPr lang="en-US" dirty="0" smtClean="0"/>
              <a:t>Resources</a:t>
            </a:r>
            <a:endParaRPr lang="en-US" dirty="0"/>
          </a:p>
        </p:txBody>
      </p:sp>
      <p:pic>
        <p:nvPicPr>
          <p:cNvPr id="3074" name="Picture 2" descr="HRSA.gov&#10;http://health.gov/communication/hlactionplan/pdf/Health_Literacy_Action_Plan.pdf&#10;Care Counts Challenge: http://carecounts.devpost.com&#10;https://careacttarget.org/ace&#10;http://www.nam.edu/perspectives/2015/Health-literacy-anecessary-element-for-achieving-health-equity&#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7184755" cy="430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66</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4801776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0200" y="152400"/>
            <a:ext cx="7239000" cy="1066800"/>
          </a:xfrm>
        </p:spPr>
        <p:txBody>
          <a:bodyPr/>
          <a:lstStyle/>
          <a:p>
            <a:pPr algn="ctr"/>
            <a:r>
              <a:rPr lang="en-US" sz="4000" b="1" dirty="0" smtClean="0"/>
              <a:t>Thank You! </a:t>
            </a:r>
            <a:endParaRPr lang="en-US" sz="4000" dirty="0"/>
          </a:p>
        </p:txBody>
      </p:sp>
      <p:sp>
        <p:nvSpPr>
          <p:cNvPr id="2" name="Content Placeholder 1"/>
          <p:cNvSpPr>
            <a:spLocks noGrp="1"/>
          </p:cNvSpPr>
          <p:nvPr>
            <p:ph idx="1"/>
          </p:nvPr>
        </p:nvSpPr>
        <p:spPr>
          <a:xfrm>
            <a:off x="1447800" y="1447800"/>
            <a:ext cx="7543800" cy="2667000"/>
          </a:xfrm>
        </p:spPr>
        <p:txBody>
          <a:bodyPr>
            <a:noAutofit/>
          </a:bodyPr>
          <a:lstStyle/>
          <a:p>
            <a:pPr marL="12700" marR="5080" indent="0" algn="ctr">
              <a:buNone/>
            </a:pPr>
            <a:r>
              <a:rPr lang="en-US" sz="2800" b="1" spc="-30" dirty="0" smtClean="0">
                <a:latin typeface="Calibri"/>
                <a:cs typeface="Calibri"/>
              </a:rPr>
              <a:t>Sa</a:t>
            </a:r>
            <a:r>
              <a:rPr lang="en-US" sz="2800" b="1" spc="-80" dirty="0" smtClean="0">
                <a:latin typeface="Calibri"/>
                <a:cs typeface="Calibri"/>
              </a:rPr>
              <a:t>r</a:t>
            </a:r>
            <a:r>
              <a:rPr lang="en-US" sz="2800" b="1" spc="-30" dirty="0" smtClean="0">
                <a:latin typeface="Calibri"/>
                <a:cs typeface="Calibri"/>
              </a:rPr>
              <a:t>a</a:t>
            </a:r>
            <a:r>
              <a:rPr lang="en-US" sz="2800" b="1" spc="-15" dirty="0" smtClean="0">
                <a:latin typeface="Calibri"/>
                <a:cs typeface="Calibri"/>
              </a:rPr>
              <a:t>h</a:t>
            </a:r>
            <a:r>
              <a:rPr lang="en-US" sz="2800" b="1" spc="10" dirty="0" smtClean="0">
                <a:latin typeface="Calibri"/>
                <a:cs typeface="Calibri"/>
              </a:rPr>
              <a:t> </a:t>
            </a:r>
            <a:r>
              <a:rPr lang="en-US" sz="2800" b="1" spc="-25" dirty="0">
                <a:latin typeface="Calibri"/>
                <a:cs typeface="Calibri"/>
              </a:rPr>
              <a:t>R</a:t>
            </a:r>
            <a:r>
              <a:rPr lang="en-US" sz="2800" b="1" spc="-10" dirty="0">
                <a:latin typeface="Calibri"/>
                <a:cs typeface="Calibri"/>
              </a:rPr>
              <a:t>.</a:t>
            </a:r>
            <a:r>
              <a:rPr lang="en-US" sz="2800" b="1" dirty="0">
                <a:latin typeface="Calibri"/>
                <a:cs typeface="Calibri"/>
              </a:rPr>
              <a:t> </a:t>
            </a:r>
            <a:r>
              <a:rPr lang="en-US" sz="2800" b="1" spc="-25" dirty="0">
                <a:latin typeface="Calibri"/>
                <a:cs typeface="Calibri"/>
              </a:rPr>
              <a:t>L</a:t>
            </a:r>
            <a:r>
              <a:rPr lang="en-US" sz="2800" b="1" spc="-30" dirty="0">
                <a:latin typeface="Calibri"/>
                <a:cs typeface="Calibri"/>
              </a:rPr>
              <a:t>ind</a:t>
            </a:r>
            <a:r>
              <a:rPr lang="en-US" sz="2800" b="1" spc="-45" dirty="0">
                <a:latin typeface="Calibri"/>
                <a:cs typeface="Calibri"/>
              </a:rPr>
              <a:t>e</a:t>
            </a:r>
            <a:r>
              <a:rPr lang="en-US" sz="2800" b="1" spc="-10" dirty="0">
                <a:latin typeface="Calibri"/>
                <a:cs typeface="Calibri"/>
              </a:rPr>
              <a:t>,</a:t>
            </a:r>
            <a:r>
              <a:rPr lang="en-US" sz="2800" b="1" spc="10" dirty="0">
                <a:latin typeface="Calibri"/>
                <a:cs typeface="Calibri"/>
              </a:rPr>
              <a:t> </a:t>
            </a:r>
            <a:r>
              <a:rPr lang="en-US" sz="2800" b="1" spc="-35" dirty="0">
                <a:latin typeface="Calibri"/>
                <a:cs typeface="Calibri"/>
              </a:rPr>
              <a:t>M</a:t>
            </a:r>
            <a:r>
              <a:rPr lang="en-US" sz="2800" b="1" spc="-25" dirty="0">
                <a:latin typeface="Calibri"/>
                <a:cs typeface="Calibri"/>
              </a:rPr>
              <a:t>.</a:t>
            </a:r>
            <a:r>
              <a:rPr lang="en-US" sz="2800" b="1" spc="-90" dirty="0">
                <a:latin typeface="Calibri"/>
                <a:cs typeface="Calibri"/>
              </a:rPr>
              <a:t>D.</a:t>
            </a:r>
            <a:r>
              <a:rPr lang="en-US" sz="2800" b="1" spc="-85" dirty="0">
                <a:latin typeface="Calibri"/>
                <a:cs typeface="Calibri"/>
              </a:rPr>
              <a:t> </a:t>
            </a:r>
          </a:p>
          <a:p>
            <a:pPr marL="12700" marR="5080" indent="0" algn="ctr">
              <a:spcBef>
                <a:spcPts val="0"/>
              </a:spcBef>
              <a:buNone/>
            </a:pPr>
            <a:r>
              <a:rPr lang="en-US" b="1" spc="-50" dirty="0">
                <a:latin typeface="Calibri"/>
                <a:cs typeface="Calibri"/>
              </a:rPr>
              <a:t>RA</a:t>
            </a:r>
            <a:r>
              <a:rPr lang="en-US" b="1" spc="-45" dirty="0">
                <a:latin typeface="Calibri"/>
                <a:cs typeface="Calibri"/>
              </a:rPr>
              <a:t>D</a:t>
            </a:r>
            <a:r>
              <a:rPr lang="en-US" b="1" spc="-25" dirty="0">
                <a:latin typeface="Calibri"/>
                <a:cs typeface="Calibri"/>
              </a:rPr>
              <a:t>M</a:t>
            </a:r>
            <a:r>
              <a:rPr lang="en-US" b="1" spc="15" dirty="0">
                <a:latin typeface="Calibri"/>
                <a:cs typeface="Calibri"/>
              </a:rPr>
              <a:t> </a:t>
            </a:r>
            <a:r>
              <a:rPr lang="en-US" b="1" spc="-45" dirty="0">
                <a:latin typeface="Calibri"/>
                <a:cs typeface="Calibri"/>
              </a:rPr>
              <a:t>U.</a:t>
            </a:r>
            <a:r>
              <a:rPr lang="en-US" b="1" spc="-15" dirty="0">
                <a:latin typeface="Calibri"/>
                <a:cs typeface="Calibri"/>
              </a:rPr>
              <a:t>S.</a:t>
            </a:r>
            <a:r>
              <a:rPr lang="en-US" b="1" dirty="0">
                <a:latin typeface="Calibri"/>
                <a:cs typeface="Calibri"/>
              </a:rPr>
              <a:t> </a:t>
            </a:r>
            <a:r>
              <a:rPr lang="en-US" b="1" spc="-40" dirty="0">
                <a:latin typeface="Calibri"/>
                <a:cs typeface="Calibri"/>
              </a:rPr>
              <a:t>Publi</a:t>
            </a:r>
            <a:r>
              <a:rPr lang="en-US" b="1" spc="-15" dirty="0">
                <a:latin typeface="Calibri"/>
                <a:cs typeface="Calibri"/>
              </a:rPr>
              <a:t>c</a:t>
            </a:r>
            <a:r>
              <a:rPr lang="en-US" b="1" spc="20" dirty="0">
                <a:latin typeface="Calibri"/>
                <a:cs typeface="Calibri"/>
              </a:rPr>
              <a:t> </a:t>
            </a:r>
            <a:r>
              <a:rPr lang="en-US" b="1" spc="-35" dirty="0">
                <a:latin typeface="Calibri"/>
                <a:cs typeface="Calibri"/>
              </a:rPr>
              <a:t>He</a:t>
            </a:r>
            <a:r>
              <a:rPr lang="en-US" b="1" spc="-30" dirty="0">
                <a:latin typeface="Calibri"/>
                <a:cs typeface="Calibri"/>
              </a:rPr>
              <a:t>alt</a:t>
            </a:r>
            <a:r>
              <a:rPr lang="en-US" b="1" spc="-15" dirty="0">
                <a:latin typeface="Calibri"/>
                <a:cs typeface="Calibri"/>
              </a:rPr>
              <a:t>h</a:t>
            </a:r>
            <a:r>
              <a:rPr lang="en-US" b="1" spc="15" dirty="0">
                <a:latin typeface="Calibri"/>
                <a:cs typeface="Calibri"/>
              </a:rPr>
              <a:t> </a:t>
            </a:r>
            <a:r>
              <a:rPr lang="en-US" b="1" spc="-30" dirty="0">
                <a:latin typeface="Calibri"/>
                <a:cs typeface="Calibri"/>
              </a:rPr>
              <a:t>Se</a:t>
            </a:r>
            <a:r>
              <a:rPr lang="en-US" b="1" dirty="0">
                <a:latin typeface="Calibri"/>
                <a:cs typeface="Calibri"/>
              </a:rPr>
              <a:t>r</a:t>
            </a:r>
            <a:r>
              <a:rPr lang="en-US" b="1" spc="-25" dirty="0">
                <a:latin typeface="Calibri"/>
                <a:cs typeface="Calibri"/>
              </a:rPr>
              <a:t>vic</a:t>
            </a:r>
            <a:r>
              <a:rPr lang="en-US" b="1" spc="-15" dirty="0">
                <a:latin typeface="Calibri"/>
                <a:cs typeface="Calibri"/>
              </a:rPr>
              <a:t>e</a:t>
            </a:r>
            <a:endParaRPr lang="en-US" b="1" dirty="0">
              <a:latin typeface="Calibri"/>
              <a:cs typeface="Calibri"/>
            </a:endParaRPr>
          </a:p>
          <a:p>
            <a:pPr marL="12700" marR="5080" indent="0" algn="ctr">
              <a:spcBef>
                <a:spcPts val="0"/>
              </a:spcBef>
              <a:buNone/>
            </a:pPr>
            <a:r>
              <a:rPr lang="en-US" b="1" spc="-45" dirty="0">
                <a:latin typeface="Calibri"/>
                <a:cs typeface="Calibri"/>
              </a:rPr>
              <a:t>C</a:t>
            </a:r>
            <a:r>
              <a:rPr lang="en-US" b="1" spc="-40" dirty="0">
                <a:latin typeface="Calibri"/>
                <a:cs typeface="Calibri"/>
              </a:rPr>
              <a:t>hi</a:t>
            </a:r>
            <a:r>
              <a:rPr lang="en-US" b="1" spc="-70" dirty="0">
                <a:latin typeface="Calibri"/>
                <a:cs typeface="Calibri"/>
              </a:rPr>
              <a:t>e</a:t>
            </a:r>
            <a:r>
              <a:rPr lang="en-US" b="1" spc="-10" dirty="0">
                <a:latin typeface="Calibri"/>
                <a:cs typeface="Calibri"/>
              </a:rPr>
              <a:t>f</a:t>
            </a:r>
            <a:r>
              <a:rPr lang="en-US" b="1" spc="50" dirty="0">
                <a:latin typeface="Calibri"/>
                <a:cs typeface="Calibri"/>
              </a:rPr>
              <a:t> </a:t>
            </a:r>
            <a:r>
              <a:rPr lang="en-US" b="1" spc="-40" dirty="0">
                <a:latin typeface="Calibri"/>
                <a:cs typeface="Calibri"/>
              </a:rPr>
              <a:t>Publi</a:t>
            </a:r>
            <a:r>
              <a:rPr lang="en-US" b="1" spc="-15" dirty="0">
                <a:latin typeface="Calibri"/>
                <a:cs typeface="Calibri"/>
              </a:rPr>
              <a:t>c</a:t>
            </a:r>
            <a:r>
              <a:rPr lang="en-US" b="1" spc="45" dirty="0">
                <a:latin typeface="Calibri"/>
                <a:cs typeface="Calibri"/>
              </a:rPr>
              <a:t> </a:t>
            </a:r>
            <a:r>
              <a:rPr lang="en-US" b="1" spc="-35" dirty="0">
                <a:latin typeface="Calibri"/>
                <a:cs typeface="Calibri"/>
              </a:rPr>
              <a:t>He</a:t>
            </a:r>
            <a:r>
              <a:rPr lang="en-US" b="1" spc="-30" dirty="0">
                <a:latin typeface="Calibri"/>
                <a:cs typeface="Calibri"/>
              </a:rPr>
              <a:t>alt</a:t>
            </a:r>
            <a:r>
              <a:rPr lang="en-US" b="1" spc="-15" dirty="0">
                <a:latin typeface="Calibri"/>
                <a:cs typeface="Calibri"/>
              </a:rPr>
              <a:t>h</a:t>
            </a:r>
            <a:r>
              <a:rPr lang="en-US" b="1" dirty="0">
                <a:latin typeface="Calibri"/>
                <a:cs typeface="Calibri"/>
              </a:rPr>
              <a:t> </a:t>
            </a:r>
            <a:r>
              <a:rPr lang="en-US" b="1" spc="-40" dirty="0">
                <a:latin typeface="Calibri"/>
                <a:cs typeface="Calibri"/>
              </a:rPr>
              <a:t>O</a:t>
            </a:r>
            <a:r>
              <a:rPr lang="en-US" b="1" spc="-10" dirty="0">
                <a:latin typeface="Calibri"/>
                <a:cs typeface="Calibri"/>
              </a:rPr>
              <a:t>f</a:t>
            </a:r>
            <a:r>
              <a:rPr lang="en-US" b="1" spc="-35" dirty="0">
                <a:latin typeface="Calibri"/>
                <a:cs typeface="Calibri"/>
              </a:rPr>
              <a:t>f</a:t>
            </a:r>
            <a:r>
              <a:rPr lang="en-US" b="1" spc="-40" dirty="0">
                <a:latin typeface="Calibri"/>
                <a:cs typeface="Calibri"/>
              </a:rPr>
              <a:t>i</a:t>
            </a:r>
            <a:r>
              <a:rPr lang="en-US" b="1" spc="-35" dirty="0">
                <a:latin typeface="Calibri"/>
                <a:cs typeface="Calibri"/>
              </a:rPr>
              <a:t>c</a:t>
            </a:r>
            <a:r>
              <a:rPr lang="en-US" b="1" spc="-45" dirty="0">
                <a:latin typeface="Calibri"/>
                <a:cs typeface="Calibri"/>
              </a:rPr>
              <a:t>er</a:t>
            </a:r>
            <a:r>
              <a:rPr lang="en-US" b="1" spc="-40" dirty="0">
                <a:latin typeface="Calibri"/>
                <a:cs typeface="Calibri"/>
              </a:rPr>
              <a:t> </a:t>
            </a:r>
          </a:p>
          <a:p>
            <a:pPr marL="12700" marR="5080" indent="0" algn="ctr">
              <a:spcBef>
                <a:spcPts val="0"/>
              </a:spcBef>
              <a:buNone/>
            </a:pPr>
            <a:r>
              <a:rPr lang="en-US" b="1" spc="-45" dirty="0">
                <a:latin typeface="Calibri"/>
                <a:cs typeface="Calibri"/>
              </a:rPr>
              <a:t>Health Resources and Services Administration</a:t>
            </a:r>
            <a:endParaRPr lang="en-US" b="1" dirty="0">
              <a:latin typeface="Calibri"/>
              <a:cs typeface="Calibri"/>
            </a:endParaRPr>
          </a:p>
          <a:p>
            <a:pPr marL="12700" marR="5080" indent="0" algn="ctr">
              <a:buNone/>
            </a:pPr>
            <a:r>
              <a:rPr lang="en-US" sz="2800" b="1" u="heavy" spc="-25" dirty="0">
                <a:solidFill>
                  <a:srgbClr val="0000FF"/>
                </a:solidFill>
                <a:latin typeface="Calibri"/>
                <a:cs typeface="Calibri"/>
                <a:hlinkClick r:id="rId3"/>
              </a:rPr>
              <a:t>sli</a:t>
            </a:r>
            <a:r>
              <a:rPr lang="en-US" sz="2800" b="1" u="heavy" spc="-40" dirty="0">
                <a:solidFill>
                  <a:srgbClr val="0000FF"/>
                </a:solidFill>
                <a:latin typeface="Calibri"/>
                <a:cs typeface="Calibri"/>
                <a:hlinkClick r:id="rId3"/>
              </a:rPr>
              <a:t>n</a:t>
            </a:r>
            <a:r>
              <a:rPr lang="en-US" sz="2800" b="1" u="heavy" spc="-30" dirty="0">
                <a:solidFill>
                  <a:srgbClr val="0000FF"/>
                </a:solidFill>
                <a:latin typeface="Calibri"/>
                <a:cs typeface="Calibri"/>
                <a:hlinkClick r:id="rId3"/>
              </a:rPr>
              <a:t>d</a:t>
            </a:r>
            <a:r>
              <a:rPr lang="en-US" sz="2800" b="1" u="heavy" spc="-40" dirty="0">
                <a:solidFill>
                  <a:srgbClr val="0000FF"/>
                </a:solidFill>
                <a:latin typeface="Calibri"/>
                <a:cs typeface="Calibri"/>
                <a:hlinkClick r:id="rId3"/>
              </a:rPr>
              <a:t>e@</a:t>
            </a:r>
            <a:r>
              <a:rPr lang="en-US" sz="2800" b="1" u="heavy" spc="-30" dirty="0">
                <a:solidFill>
                  <a:srgbClr val="0000FF"/>
                </a:solidFill>
                <a:latin typeface="Calibri"/>
                <a:cs typeface="Calibri"/>
                <a:hlinkClick r:id="rId3"/>
              </a:rPr>
              <a:t>h</a:t>
            </a:r>
            <a:r>
              <a:rPr lang="en-US" sz="2800" b="1" u="heavy" spc="-60" dirty="0">
                <a:solidFill>
                  <a:srgbClr val="0000FF"/>
                </a:solidFill>
                <a:latin typeface="Calibri"/>
                <a:cs typeface="Calibri"/>
                <a:hlinkClick r:id="rId3"/>
              </a:rPr>
              <a:t>r</a:t>
            </a:r>
            <a:r>
              <a:rPr lang="en-US" sz="2800" b="1" u="heavy" spc="-30" dirty="0">
                <a:solidFill>
                  <a:srgbClr val="0000FF"/>
                </a:solidFill>
                <a:latin typeface="Calibri"/>
                <a:cs typeface="Calibri"/>
                <a:hlinkClick r:id="rId3"/>
              </a:rPr>
              <a:t>sa</a:t>
            </a:r>
            <a:r>
              <a:rPr lang="en-US" sz="2800" b="1" u="heavy" spc="5" dirty="0">
                <a:solidFill>
                  <a:srgbClr val="0000FF"/>
                </a:solidFill>
                <a:latin typeface="Calibri"/>
                <a:cs typeface="Calibri"/>
                <a:hlinkClick r:id="rId3"/>
              </a:rPr>
              <a:t>.</a:t>
            </a:r>
            <a:r>
              <a:rPr lang="en-US" sz="2800" b="1" u="heavy" spc="-80" dirty="0">
                <a:solidFill>
                  <a:srgbClr val="0000FF"/>
                </a:solidFill>
                <a:latin typeface="Calibri"/>
                <a:cs typeface="Calibri"/>
                <a:hlinkClick r:id="rId3"/>
              </a:rPr>
              <a:t>g</a:t>
            </a:r>
            <a:r>
              <a:rPr lang="en-US" sz="2800" b="1" u="heavy" spc="-45" dirty="0">
                <a:solidFill>
                  <a:srgbClr val="0000FF"/>
                </a:solidFill>
                <a:latin typeface="Calibri"/>
                <a:cs typeface="Calibri"/>
                <a:hlinkClick r:id="rId3"/>
              </a:rPr>
              <a:t>ov</a:t>
            </a:r>
            <a:r>
              <a:rPr lang="en-US" sz="2800" b="1" spc="-40" dirty="0">
                <a:solidFill>
                  <a:srgbClr val="0000FF"/>
                </a:solidFill>
                <a:latin typeface="Calibri"/>
                <a:cs typeface="Calibri"/>
              </a:rPr>
              <a:t> </a:t>
            </a:r>
          </a:p>
          <a:p>
            <a:pPr marL="12700" marR="5080" indent="0" algn="ctr">
              <a:buNone/>
            </a:pPr>
            <a:r>
              <a:rPr lang="en-US" sz="2800" b="1" spc="-40" dirty="0" smtClean="0">
                <a:latin typeface="Calibri"/>
                <a:cs typeface="Calibri"/>
              </a:rPr>
              <a:t>30</a:t>
            </a:r>
            <a:r>
              <a:rPr lang="en-US" sz="2800" b="1" spc="-30" dirty="0" smtClean="0">
                <a:latin typeface="Calibri"/>
                <a:cs typeface="Calibri"/>
              </a:rPr>
              <a:t>1</a:t>
            </a:r>
            <a:r>
              <a:rPr lang="en-US" sz="2800" b="1" spc="-40" dirty="0" smtClean="0">
                <a:latin typeface="Calibri"/>
                <a:cs typeface="Calibri"/>
              </a:rPr>
              <a:t>-</a:t>
            </a:r>
            <a:r>
              <a:rPr lang="en-US" sz="2800" b="1" spc="-30" dirty="0" smtClean="0">
                <a:latin typeface="Calibri"/>
                <a:cs typeface="Calibri"/>
              </a:rPr>
              <a:t>4</a:t>
            </a:r>
            <a:r>
              <a:rPr lang="en-US" sz="2800" b="1" spc="-40" dirty="0" smtClean="0">
                <a:latin typeface="Calibri"/>
                <a:cs typeface="Calibri"/>
              </a:rPr>
              <a:t>4</a:t>
            </a:r>
            <a:r>
              <a:rPr lang="en-US" sz="2800" b="1" spc="-5" dirty="0" smtClean="0">
                <a:latin typeface="Calibri"/>
                <a:cs typeface="Calibri"/>
              </a:rPr>
              <a:t>3</a:t>
            </a:r>
            <a:r>
              <a:rPr lang="en-US" sz="2800" b="1" spc="-20" dirty="0" smtClean="0">
                <a:latin typeface="Calibri"/>
                <a:cs typeface="Calibri"/>
              </a:rPr>
              <a:t>-22</a:t>
            </a:r>
            <a:r>
              <a:rPr lang="en-US" sz="2800" b="1" spc="-30" dirty="0" smtClean="0">
                <a:latin typeface="Calibri"/>
                <a:cs typeface="Calibri"/>
              </a:rPr>
              <a:t>16</a:t>
            </a:r>
            <a:endParaRPr lang="en-US" sz="2800" b="1" dirty="0">
              <a:latin typeface="Calibri"/>
              <a:cs typeface="Calibri"/>
            </a:endParaRPr>
          </a:p>
        </p:txBody>
      </p:sp>
      <p:pic>
        <p:nvPicPr>
          <p:cNvPr id="13314" name="Picture 2" descr="Cultural Competence and Health Litera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267200"/>
            <a:ext cx="5334000" cy="247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67</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55723947"/>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8686800" cy="1600200"/>
          </a:xfrm>
        </p:spPr>
        <p:txBody>
          <a:bodyPr>
            <a:noAutofit/>
          </a:bodyPr>
          <a:lstStyle/>
          <a:p>
            <a:r>
              <a:rPr lang="en-US" dirty="0">
                <a:latin typeface="Tahoma" panose="020B0604030504040204" pitchFamily="34" charset="0"/>
                <a:ea typeface="Tahoma" panose="020B0604030504040204" pitchFamily="34" charset="0"/>
                <a:cs typeface="Tahoma" panose="020B0604030504040204" pitchFamily="34" charset="0"/>
              </a:rPr>
              <a:t>Don Wright, MD, MPH</a:t>
            </a:r>
            <a:r>
              <a:rPr lang="en-US" sz="2900" dirty="0">
                <a:latin typeface="Tahoma" panose="020B0604030504040204" pitchFamily="34" charset="0"/>
                <a:ea typeface="Tahoma" panose="020B0604030504040204" pitchFamily="34" charset="0"/>
                <a:cs typeface="Tahoma" panose="020B0604030504040204" pitchFamily="34" charset="0"/>
              </a:rPr>
              <a:t/>
            </a:r>
            <a:br>
              <a:rPr lang="en-US" sz="2900" dirty="0">
                <a:latin typeface="Tahoma" panose="020B0604030504040204" pitchFamily="34" charset="0"/>
                <a:ea typeface="Tahoma" panose="020B0604030504040204" pitchFamily="34" charset="0"/>
                <a:cs typeface="Tahoma" panose="020B0604030504040204" pitchFamily="34" charset="0"/>
              </a:rPr>
            </a:br>
            <a:r>
              <a:rPr lang="en-US" sz="2900" dirty="0">
                <a:latin typeface="Tahoma" panose="020B0604030504040204" pitchFamily="34" charset="0"/>
                <a:ea typeface="Tahoma" panose="020B0604030504040204" pitchFamily="34" charset="0"/>
                <a:cs typeface="Tahoma" panose="020B0604030504040204" pitchFamily="34" charset="0"/>
              </a:rPr>
              <a:t> </a:t>
            </a:r>
            <a:r>
              <a:rPr lang="en-US" sz="2400" b="0" dirty="0">
                <a:latin typeface="Tahoma" panose="020B0604030504040204" pitchFamily="34" charset="0"/>
                <a:ea typeface="Tahoma" panose="020B0604030504040204" pitchFamily="34" charset="0"/>
                <a:cs typeface="Tahoma" panose="020B0604030504040204" pitchFamily="34" charset="0"/>
              </a:rPr>
              <a:t>Deputy Assistant Secretary for Health</a:t>
            </a:r>
            <a:br>
              <a:rPr lang="en-US" sz="2400" b="0" dirty="0">
                <a:latin typeface="Tahoma" panose="020B0604030504040204" pitchFamily="34" charset="0"/>
                <a:ea typeface="Tahoma" panose="020B0604030504040204" pitchFamily="34" charset="0"/>
                <a:cs typeface="Tahoma" panose="020B0604030504040204" pitchFamily="34" charset="0"/>
              </a:rPr>
            </a:br>
            <a:r>
              <a:rPr lang="en-US" sz="2400" b="0" dirty="0">
                <a:latin typeface="Tahoma" panose="020B0604030504040204" pitchFamily="34" charset="0"/>
                <a:ea typeface="Tahoma" panose="020B0604030504040204" pitchFamily="34" charset="0"/>
                <a:cs typeface="Tahoma" panose="020B0604030504040204" pitchFamily="34" charset="0"/>
              </a:rPr>
              <a:t>Director, Office of Disease Prevention and Health Promotion</a:t>
            </a:r>
            <a:br>
              <a:rPr lang="en-US" sz="2400" b="0" dirty="0">
                <a:latin typeface="Tahoma" panose="020B0604030504040204" pitchFamily="34" charset="0"/>
                <a:ea typeface="Tahoma" panose="020B0604030504040204" pitchFamily="34" charset="0"/>
                <a:cs typeface="Tahoma" panose="020B0604030504040204" pitchFamily="34" charset="0"/>
              </a:rPr>
            </a:br>
            <a:r>
              <a:rPr lang="en-US" sz="2400" b="0" dirty="0">
                <a:latin typeface="Tahoma" panose="020B0604030504040204" pitchFamily="34" charset="0"/>
                <a:ea typeface="Tahoma" panose="020B0604030504040204" pitchFamily="34" charset="0"/>
                <a:cs typeface="Tahoma" panose="020B0604030504040204" pitchFamily="34" charset="0"/>
              </a:rPr>
              <a:t>U.S. Department of Health and Human Services</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89824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The Office of Disease Prevention and Health Promotion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Image showing initatives within the Office of Disease Prevention and Health Promotion, including the Dietary Guidelines, Physical Activity Guidelines, Health Literacy and Communication, Health Care Quality and Patient Safety, Healthy People 2020, and healthfinder.gov." title="The Office of Disease Prevention and Health Promotion Initiativ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657230"/>
            <a:ext cx="9144000" cy="5149970"/>
          </a:xfrm>
          <a:prstGeom prst="rect">
            <a:avLst/>
          </a:prstGeom>
        </p:spPr>
      </p:pic>
    </p:spTree>
    <p:extLst>
      <p:ext uri="{BB962C8B-B14F-4D97-AF65-F5344CB8AC3E}">
        <p14:creationId xmlns:p14="http://schemas.microsoft.com/office/powerpoint/2010/main" val="1311628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Educational and Community-Based Programs	 </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txBox="1">
            <a:spLocks/>
          </p:cNvSpPr>
          <p:nvPr/>
        </p:nvSpPr>
        <p:spPr>
          <a:xfrm>
            <a:off x="1600200" y="1676400"/>
            <a:ext cx="7086600" cy="4672584"/>
          </a:xfrm>
          <a:prstGeom prst="rect">
            <a:avLst/>
          </a:prstGeom>
        </p:spPr>
        <p:txBody>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Play a key role in:</a:t>
            </a:r>
          </a:p>
          <a:p>
            <a:pPr lvl="1">
              <a:buClr>
                <a:srgbClr val="000000"/>
              </a:buClr>
            </a:pPr>
            <a:r>
              <a:rPr lang="en-US"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Preventing disease and injury</a:t>
            </a:r>
          </a:p>
          <a:p>
            <a:pPr lvl="1">
              <a:buClr>
                <a:srgbClr val="000000"/>
              </a:buClr>
            </a:pPr>
            <a:r>
              <a:rPr lang="en-US"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Improving health</a:t>
            </a:r>
          </a:p>
          <a:p>
            <a:pPr lvl="1">
              <a:buClr>
                <a:srgbClr val="000000"/>
              </a:buClr>
            </a:pPr>
            <a:r>
              <a:rPr lang="en-US"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Enhancing quality of life</a:t>
            </a:r>
          </a:p>
          <a:p>
            <a:pPr lvl="1">
              <a:buClr>
                <a:srgbClr val="000000"/>
              </a:buClr>
            </a:pPr>
            <a:endParaRPr lang="en-US" kern="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Health and quality of life rely on many community systems and factors. Making changes within existing systems, can effectively improve the health of many in the community.</a:t>
            </a:r>
          </a:p>
          <a:p>
            <a:pPr lvl="1">
              <a:buClr>
                <a:srgbClr val="000000"/>
              </a:buClr>
            </a:pPr>
            <a:endParaRPr lang="en-US" dirty="0">
              <a:solidFill>
                <a:srgbClr val="000000"/>
              </a:solidFill>
            </a:endParaRPr>
          </a:p>
        </p:txBody>
      </p:sp>
      <p:sp>
        <p:nvSpPr>
          <p:cNvPr id="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7</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5019170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600208" y="152400"/>
            <a:ext cx="7470775" cy="1066800"/>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Health Communication and Health Information Technology </a:t>
            </a:r>
          </a:p>
        </p:txBody>
      </p:sp>
      <p:sp>
        <p:nvSpPr>
          <p:cNvPr id="2" name="Content Placeholder 1"/>
          <p:cNvSpPr>
            <a:spLocks noGrp="1"/>
          </p:cNvSpPr>
          <p:nvPr>
            <p:ph idx="1"/>
          </p:nvPr>
        </p:nvSpPr>
        <p:spPr>
          <a:xfrm>
            <a:off x="1447800" y="1600200"/>
            <a:ext cx="7696200" cy="4648200"/>
          </a:xfrm>
        </p:spPr>
        <p:txBody>
          <a:bodyPr anchor="t">
            <a:noAutofit/>
          </a:bodyPr>
          <a:lstStyle/>
          <a:p>
            <a:pPr>
              <a:spcBef>
                <a:spcPts val="0"/>
              </a:spcBef>
              <a:spcAft>
                <a:spcPts val="600"/>
              </a:spcAft>
              <a:defRPr/>
            </a:pPr>
            <a:r>
              <a:rPr lang="en-US" dirty="0" smtClean="0">
                <a:latin typeface="Tahoma" panose="020B0604030504040204" pitchFamily="34" charset="0"/>
                <a:ea typeface="Tahoma" panose="020B0604030504040204" pitchFamily="34" charset="0"/>
                <a:cs typeface="Tahoma" panose="020B0604030504040204" pitchFamily="34" charset="0"/>
              </a:rPr>
              <a:t>Goal: Use health communication strategies and health information technology (IT) to improve population health outcomes and health care quality, and to achieve health equity </a:t>
            </a:r>
          </a:p>
        </p:txBody>
      </p:sp>
      <p:pic>
        <p:nvPicPr>
          <p:cNvPr id="3" name="Picture 2" descr="Image representing the five SDOH domains. It is highlighting the Health and Health Care domain which includes Access to Health Care, Access to Primary Care, and Health Literacy. " title="Social Determinants of Health Domani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425062"/>
            <a:ext cx="8688013" cy="3343742"/>
          </a:xfrm>
          <a:prstGeom prst="rect">
            <a:avLst/>
          </a:prstGeom>
        </p:spPr>
      </p:pic>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Health Communication and Health Information </a:t>
            </a:r>
            <a:r>
              <a:rPr lang="en-US" b="1" dirty="0" smtClean="0">
                <a:latin typeface="Tahoma" panose="020B0604030504040204" pitchFamily="34" charset="0"/>
                <a:ea typeface="Tahoma" panose="020B0604030504040204" pitchFamily="34" charset="0"/>
                <a:cs typeface="Tahoma" panose="020B0604030504040204" pitchFamily="34" charset="0"/>
              </a:rPr>
              <a:t>Technology, Cont’d </a:t>
            </a:r>
            <a:endParaRPr lang="en-US" dirty="0"/>
          </a:p>
        </p:txBody>
      </p:sp>
      <p:sp>
        <p:nvSpPr>
          <p:cNvPr id="3" name="Content Placeholder 2"/>
          <p:cNvSpPr>
            <a:spLocks noGrp="1"/>
          </p:cNvSpPr>
          <p:nvPr>
            <p:ph idx="1"/>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Health Literacy Workgroup</a:t>
            </a:r>
          </a:p>
          <a:p>
            <a:r>
              <a:rPr lang="en-US" dirty="0">
                <a:latin typeface="Tahoma" panose="020B0604030504040204" pitchFamily="34" charset="0"/>
                <a:ea typeface="Tahoma" panose="020B0604030504040204" pitchFamily="34" charset="0"/>
                <a:cs typeface="Tahoma" panose="020B0604030504040204" pitchFamily="34" charset="0"/>
              </a:rPr>
              <a:t>National Action Plan to Improve Health </a:t>
            </a:r>
            <a:r>
              <a:rPr lang="en-US" dirty="0" smtClean="0">
                <a:latin typeface="Tahoma" panose="020B0604030504040204" pitchFamily="34" charset="0"/>
                <a:ea typeface="Tahoma" panose="020B0604030504040204" pitchFamily="34" charset="0"/>
                <a:cs typeface="Tahoma" panose="020B0604030504040204" pitchFamily="34" charset="0"/>
              </a:rPr>
              <a:t>Literacy</a:t>
            </a:r>
          </a:p>
          <a:p>
            <a:r>
              <a:rPr lang="en-US" dirty="0" smtClean="0">
                <a:latin typeface="Tahoma" panose="020B0604030504040204" pitchFamily="34" charset="0"/>
                <a:ea typeface="Tahoma" panose="020B0604030504040204" pitchFamily="34" charset="0"/>
                <a:cs typeface="Tahoma" panose="020B0604030504040204" pitchFamily="34" charset="0"/>
              </a:rPr>
              <a:t>HHS Biennial Health Literacy Action Plan</a:t>
            </a:r>
          </a:p>
          <a:p>
            <a:r>
              <a:rPr lang="en-US" dirty="0" smtClean="0">
                <a:latin typeface="Tahoma" panose="020B0604030504040204" pitchFamily="34" charset="0"/>
                <a:ea typeface="Tahoma" panose="020B0604030504040204" pitchFamily="34" charset="0"/>
                <a:cs typeface="Tahoma" panose="020B0604030504040204" pitchFamily="34" charset="0"/>
              </a:rPr>
              <a:t>Health Literate Care Model</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National Quality Health Website Survey</a:t>
            </a:r>
          </a:p>
          <a:p>
            <a:r>
              <a:rPr lang="en-US" dirty="0">
                <a:latin typeface="Tahoma" panose="020B0604030504040204" pitchFamily="34" charset="0"/>
                <a:ea typeface="Tahoma" panose="020B0604030504040204" pitchFamily="34" charset="0"/>
                <a:cs typeface="Tahoma" panose="020B0604030504040204" pitchFamily="34" charset="0"/>
              </a:rPr>
              <a:t>Health Literacy Online</a:t>
            </a:r>
          </a:p>
          <a:p>
            <a:pPr marL="0" indent="0">
              <a:buNone/>
            </a:pPr>
            <a:endParaRPr lang="en-US" dirty="0"/>
          </a:p>
        </p:txBody>
      </p:sp>
      <p:sp>
        <p:nvSpPr>
          <p:cNvPr id="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71</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5890984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Health Literacy Workgroup</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The workgroup collaborates to ensure that improving health literacy remains a priority for HHS. </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The workgroup strives to:</a:t>
            </a:r>
          </a:p>
          <a:p>
            <a:pPr lvl="1"/>
            <a:r>
              <a:rPr lang="en-US" dirty="0" smtClean="0">
                <a:latin typeface="Tahoma" panose="020B0604030504040204" pitchFamily="34" charset="0"/>
                <a:ea typeface="Tahoma" panose="020B0604030504040204" pitchFamily="34" charset="0"/>
                <a:cs typeface="Tahoma" panose="020B0604030504040204" pitchFamily="34" charset="0"/>
              </a:rPr>
              <a:t>Create understandable and actionable health information</a:t>
            </a:r>
          </a:p>
          <a:p>
            <a:pPr lvl="1"/>
            <a:r>
              <a:rPr lang="en-US" dirty="0" smtClean="0">
                <a:latin typeface="Tahoma" panose="020B0604030504040204" pitchFamily="34" charset="0"/>
                <a:ea typeface="Tahoma" panose="020B0604030504040204" pitchFamily="34" charset="0"/>
                <a:cs typeface="Tahoma" panose="020B0604030504040204" pitchFamily="34" charset="0"/>
              </a:rPr>
              <a:t>Support and facilitate engaged and activated health consumers</a:t>
            </a:r>
          </a:p>
          <a:p>
            <a:pPr lvl="1"/>
            <a:r>
              <a:rPr lang="en-US" dirty="0" smtClean="0">
                <a:latin typeface="Tahoma" panose="020B0604030504040204" pitchFamily="34" charset="0"/>
                <a:ea typeface="Tahoma" panose="020B0604030504040204" pitchFamily="34" charset="0"/>
                <a:cs typeface="Tahoma" panose="020B0604030504040204" pitchFamily="34" charset="0"/>
              </a:rPr>
              <a:t>Refresh the health literacy science base on a regular basis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72</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4285823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Health Literacy </a:t>
            </a:r>
            <a:r>
              <a:rPr lang="en-US" b="1" dirty="0" smtClean="0">
                <a:latin typeface="Tahoma" panose="020B0604030504040204" pitchFamily="34" charset="0"/>
                <a:ea typeface="Tahoma" panose="020B0604030504040204" pitchFamily="34" charset="0"/>
                <a:cs typeface="Tahoma" panose="020B0604030504040204" pitchFamily="34" charset="0"/>
              </a:rPr>
              <a:t>Workgroup, Cont’d</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371600" y="1524000"/>
            <a:ext cx="6781800" cy="815608"/>
          </a:xfrm>
          <a:prstGeom prst="rect">
            <a:avLst/>
          </a:prstGeom>
          <a:noFill/>
        </p:spPr>
        <p:txBody>
          <a:bodyPr wrap="square" rtlCol="0">
            <a:spAutoFit/>
          </a:bodyPr>
          <a:lstStyle/>
          <a:p>
            <a:pPr marL="346075" lvl="0" indent="-346075" eaLnBrk="0" fontAlgn="base" hangingPunct="0">
              <a:spcAft>
                <a:spcPts val="600"/>
              </a:spcAft>
              <a:buClr>
                <a:srgbClr val="97233F"/>
              </a:buClr>
              <a:buFont typeface="Arial" pitchFamily="34" charset="0"/>
              <a:buChar char="■"/>
              <a:defRPr/>
            </a:pPr>
            <a:r>
              <a:rPr lang="en-US" sz="24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Federal Collaboration</a:t>
            </a:r>
            <a:endParaRPr lang="en-US" sz="2400"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3" name="Content Placeholder 2"/>
          <p:cNvSpPr>
            <a:spLocks noGrp="1"/>
          </p:cNvSpPr>
          <p:nvPr>
            <p:ph idx="1"/>
          </p:nvPr>
        </p:nvSpPr>
        <p:spPr>
          <a:xfrm>
            <a:off x="1378226" y="2059926"/>
            <a:ext cx="7772400" cy="4798074"/>
          </a:xfrm>
        </p:spPr>
        <p:txBody>
          <a:bodyPr numCol="2"/>
          <a:lstStyle/>
          <a:p>
            <a:pPr lvl="1"/>
            <a:r>
              <a:rPr lang="en-US" sz="1800" dirty="0" smtClean="0">
                <a:latin typeface="Tahoma" panose="020B0604030504040204" pitchFamily="34" charset="0"/>
                <a:ea typeface="Tahoma" panose="020B0604030504040204" pitchFamily="34" charset="0"/>
                <a:cs typeface="Tahoma" panose="020B0604030504040204" pitchFamily="34" charset="0"/>
              </a:rPr>
              <a:t>Administration </a:t>
            </a:r>
            <a:r>
              <a:rPr lang="en-US" sz="1800" dirty="0">
                <a:latin typeface="Tahoma" panose="020B0604030504040204" pitchFamily="34" charset="0"/>
                <a:ea typeface="Tahoma" panose="020B0604030504040204" pitchFamily="34" charset="0"/>
                <a:cs typeface="Tahoma" panose="020B0604030504040204" pitchFamily="34" charset="0"/>
              </a:rPr>
              <a:t>for Children and Families (ACF)</a:t>
            </a:r>
          </a:p>
          <a:p>
            <a:pPr lvl="1"/>
            <a:r>
              <a:rPr lang="en-US" sz="1800" dirty="0">
                <a:latin typeface="Tahoma" panose="020B0604030504040204" pitchFamily="34" charset="0"/>
                <a:ea typeface="Tahoma" panose="020B0604030504040204" pitchFamily="34" charset="0"/>
                <a:cs typeface="Tahoma" panose="020B0604030504040204" pitchFamily="34" charset="0"/>
              </a:rPr>
              <a:t>Administration for Community Living (ACL)</a:t>
            </a:r>
          </a:p>
          <a:p>
            <a:pPr lvl="1"/>
            <a:r>
              <a:rPr lang="en-US" sz="1800" dirty="0">
                <a:latin typeface="Tahoma" panose="020B0604030504040204" pitchFamily="34" charset="0"/>
                <a:ea typeface="Tahoma" panose="020B0604030504040204" pitchFamily="34" charset="0"/>
                <a:cs typeface="Tahoma" panose="020B0604030504040204" pitchFamily="34" charset="0"/>
              </a:rPr>
              <a:t>Agency for Healthcare Research &amp; Quality (AHRQ)</a:t>
            </a:r>
          </a:p>
          <a:p>
            <a:pPr lvl="1"/>
            <a:r>
              <a:rPr lang="en-US" sz="1800" dirty="0">
                <a:latin typeface="Tahoma" panose="020B0604030504040204" pitchFamily="34" charset="0"/>
                <a:ea typeface="Tahoma" panose="020B0604030504040204" pitchFamily="34" charset="0"/>
                <a:cs typeface="Tahoma" panose="020B0604030504040204" pitchFamily="34" charset="0"/>
              </a:rPr>
              <a:t>Assistant Secretary for Planning and Evaluation (ASPE)</a:t>
            </a:r>
          </a:p>
          <a:p>
            <a:pPr lvl="1"/>
            <a:r>
              <a:rPr lang="en-US" sz="1800" dirty="0">
                <a:latin typeface="Tahoma" panose="020B0604030504040204" pitchFamily="34" charset="0"/>
                <a:ea typeface="Tahoma" panose="020B0604030504040204" pitchFamily="34" charset="0"/>
                <a:cs typeface="Tahoma" panose="020B0604030504040204" pitchFamily="34" charset="0"/>
              </a:rPr>
              <a:t>Centers for Disease Control and Prevention (CDC)</a:t>
            </a:r>
          </a:p>
          <a:p>
            <a:pPr lvl="1"/>
            <a:r>
              <a:rPr lang="en-US" sz="1800" dirty="0">
                <a:latin typeface="Tahoma" panose="020B0604030504040204" pitchFamily="34" charset="0"/>
                <a:ea typeface="Tahoma" panose="020B0604030504040204" pitchFamily="34" charset="0"/>
                <a:cs typeface="Tahoma" panose="020B0604030504040204" pitchFamily="34" charset="0"/>
              </a:rPr>
              <a:t>Centers for Medicare &amp; Medicaid Services (CMS)</a:t>
            </a:r>
          </a:p>
          <a:p>
            <a:pPr lvl="1"/>
            <a:r>
              <a:rPr lang="en-US" sz="1800" dirty="0">
                <a:latin typeface="Tahoma" panose="020B0604030504040204" pitchFamily="34" charset="0"/>
                <a:ea typeface="Tahoma" panose="020B0604030504040204" pitchFamily="34" charset="0"/>
                <a:cs typeface="Tahoma" panose="020B0604030504040204" pitchFamily="34" charset="0"/>
              </a:rPr>
              <a:t>Food and Drug Administration (FDA)</a:t>
            </a:r>
          </a:p>
          <a:p>
            <a:pPr lvl="1"/>
            <a:endParaRPr lang="en-US" sz="1800" dirty="0" smtClean="0">
              <a:latin typeface="Tahoma" panose="020B0604030504040204" pitchFamily="34" charset="0"/>
              <a:ea typeface="Tahoma" panose="020B0604030504040204" pitchFamily="34" charset="0"/>
              <a:cs typeface="Tahoma" panose="020B0604030504040204" pitchFamily="34" charset="0"/>
            </a:endParaRPr>
          </a:p>
          <a:p>
            <a:pPr lvl="1"/>
            <a:endParaRPr lang="en-US" sz="1800" dirty="0">
              <a:latin typeface="Tahoma" panose="020B0604030504040204" pitchFamily="34" charset="0"/>
              <a:ea typeface="Tahoma" panose="020B0604030504040204" pitchFamily="34" charset="0"/>
              <a:cs typeface="Tahoma" panose="020B0604030504040204" pitchFamily="34" charset="0"/>
            </a:endParaRPr>
          </a:p>
          <a:p>
            <a:pPr lvl="1"/>
            <a:endParaRPr lang="en-US" sz="1800" dirty="0" smtClean="0">
              <a:latin typeface="Tahoma" panose="020B0604030504040204" pitchFamily="34" charset="0"/>
              <a:ea typeface="Tahoma" panose="020B0604030504040204" pitchFamily="34" charset="0"/>
              <a:cs typeface="Tahoma" panose="020B0604030504040204" pitchFamily="34" charset="0"/>
            </a:endParaRPr>
          </a:p>
          <a:p>
            <a:pPr lvl="1"/>
            <a:r>
              <a:rPr lang="en-US" sz="1800" dirty="0" smtClean="0">
                <a:latin typeface="Tahoma" panose="020B0604030504040204" pitchFamily="34" charset="0"/>
                <a:ea typeface="Tahoma" panose="020B0604030504040204" pitchFamily="34" charset="0"/>
                <a:cs typeface="Tahoma" panose="020B0604030504040204" pitchFamily="34" charset="0"/>
              </a:rPr>
              <a:t>Health </a:t>
            </a:r>
            <a:r>
              <a:rPr lang="en-US" sz="1800" dirty="0">
                <a:latin typeface="Tahoma" panose="020B0604030504040204" pitchFamily="34" charset="0"/>
                <a:ea typeface="Tahoma" panose="020B0604030504040204" pitchFamily="34" charset="0"/>
                <a:cs typeface="Tahoma" panose="020B0604030504040204" pitchFamily="34" charset="0"/>
              </a:rPr>
              <a:t>Resources and Services Administration (HRSA)</a:t>
            </a:r>
          </a:p>
          <a:p>
            <a:pPr lvl="1"/>
            <a:r>
              <a:rPr lang="en-US" sz="1800" dirty="0">
                <a:latin typeface="Tahoma" panose="020B0604030504040204" pitchFamily="34" charset="0"/>
                <a:ea typeface="Tahoma" panose="020B0604030504040204" pitchFamily="34" charset="0"/>
                <a:cs typeface="Tahoma" panose="020B0604030504040204" pitchFamily="34" charset="0"/>
              </a:rPr>
              <a:t>Indian Health Service (IHS)</a:t>
            </a:r>
          </a:p>
          <a:p>
            <a:pPr lvl="1"/>
            <a:r>
              <a:rPr lang="en-US" sz="1800" dirty="0">
                <a:latin typeface="Tahoma" panose="020B0604030504040204" pitchFamily="34" charset="0"/>
                <a:ea typeface="Tahoma" panose="020B0604030504040204" pitchFamily="34" charset="0"/>
                <a:cs typeface="Tahoma" panose="020B0604030504040204" pitchFamily="34" charset="0"/>
              </a:rPr>
              <a:t>Immediate Office of the Secretary (IOS)</a:t>
            </a:r>
          </a:p>
          <a:p>
            <a:pPr lvl="1"/>
            <a:r>
              <a:rPr lang="en-US" sz="1800" dirty="0">
                <a:latin typeface="Tahoma" panose="020B0604030504040204" pitchFamily="34" charset="0"/>
                <a:ea typeface="Tahoma" panose="020B0604030504040204" pitchFamily="34" charset="0"/>
                <a:cs typeface="Tahoma" panose="020B0604030504040204" pitchFamily="34" charset="0"/>
              </a:rPr>
              <a:t>National Institutes of Health (NIH)</a:t>
            </a:r>
          </a:p>
          <a:p>
            <a:pPr lvl="1"/>
            <a:r>
              <a:rPr lang="en-US" sz="1800" dirty="0">
                <a:latin typeface="Tahoma" panose="020B0604030504040204" pitchFamily="34" charset="0"/>
                <a:ea typeface="Tahoma" panose="020B0604030504040204" pitchFamily="34" charset="0"/>
                <a:cs typeface="Tahoma" panose="020B0604030504040204" pitchFamily="34" charset="0"/>
              </a:rPr>
              <a:t>Office of the Assistant Secretary for Health (OASH)</a:t>
            </a:r>
          </a:p>
          <a:p>
            <a:pPr lvl="1"/>
            <a:r>
              <a:rPr lang="en-US" sz="1800" dirty="0">
                <a:latin typeface="Tahoma" panose="020B0604030504040204" pitchFamily="34" charset="0"/>
                <a:ea typeface="Tahoma" panose="020B0604030504040204" pitchFamily="34" charset="0"/>
                <a:cs typeface="Tahoma" panose="020B0604030504040204" pitchFamily="34" charset="0"/>
              </a:rPr>
              <a:t>Office of the National Coordinator for Health Information Technology (ONC)</a:t>
            </a:r>
          </a:p>
          <a:p>
            <a:pPr lvl="1"/>
            <a:r>
              <a:rPr lang="en-US" sz="1800" dirty="0">
                <a:latin typeface="Tahoma" panose="020B0604030504040204" pitchFamily="34" charset="0"/>
                <a:ea typeface="Tahoma" panose="020B0604030504040204" pitchFamily="34" charset="0"/>
                <a:cs typeface="Tahoma" panose="020B0604030504040204" pitchFamily="34" charset="0"/>
              </a:rPr>
              <a:t>Substance Abuse and Mental Health Services Administration (SAMHSA)</a:t>
            </a:r>
          </a:p>
          <a:p>
            <a:pPr lvl="1">
              <a:spcBef>
                <a:spcPts val="0"/>
              </a:spcBef>
              <a:spcAft>
                <a:spcPts val="600"/>
              </a:spcAft>
              <a:defRPr/>
            </a:pP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346075" lvl="1" indent="0">
              <a:buNone/>
            </a:pPr>
            <a:endParaRPr lang="en-US" dirty="0" smtClean="0"/>
          </a:p>
        </p:txBody>
      </p:sp>
    </p:spTree>
    <p:extLst>
      <p:ext uri="{BB962C8B-B14F-4D97-AF65-F5344CB8AC3E}">
        <p14:creationId xmlns:p14="http://schemas.microsoft.com/office/powerpoint/2010/main" val="21830335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National Action Plan to Improve Health Literacy </a:t>
            </a:r>
            <a:endParaRPr lang="en-US" dirty="0"/>
          </a:p>
        </p:txBody>
      </p:sp>
      <p:pic>
        <p:nvPicPr>
          <p:cNvPr id="1026" name="Picture 2" descr="Image of the cover of the National Action Plan to Improve Health Literacy." title="The National Action Plan to Improve Health Litera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887" y="1536464"/>
            <a:ext cx="3485322" cy="4536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http://health.gov/communication/initiatives/health-literacy-action-plan.asp" title="National Action Plan hyperlin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6036842"/>
            <a:ext cx="5667721" cy="668758"/>
          </a:xfrm>
          <a:prstGeom prst="rect">
            <a:avLst/>
          </a:prstGeo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74</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6819320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HHS Biennial Health Literacy Action Plan 2015-2017</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The action plan was informed by:</a:t>
            </a:r>
          </a:p>
          <a:p>
            <a:pPr lvl="1">
              <a:buFontTx/>
              <a:buChar char="-"/>
            </a:pPr>
            <a:r>
              <a:rPr lang="en-US" dirty="0" smtClean="0">
                <a:latin typeface="Tahoma" panose="020B0604030504040204" pitchFamily="34" charset="0"/>
                <a:ea typeface="Tahoma" panose="020B0604030504040204" pitchFamily="34" charset="0"/>
                <a:cs typeface="Tahoma" panose="020B0604030504040204" pitchFamily="34" charset="0"/>
              </a:rPr>
              <a:t>HHS 2010 National Action Plan to Improve Health Literacy</a:t>
            </a:r>
          </a:p>
          <a:p>
            <a:pPr lvl="1">
              <a:buFontTx/>
              <a:buChar char="-"/>
            </a:pPr>
            <a:r>
              <a:rPr lang="en-US" dirty="0" smtClean="0">
                <a:latin typeface="Tahoma" panose="020B0604030504040204" pitchFamily="34" charset="0"/>
                <a:ea typeface="Tahoma" panose="020B0604030504040204" pitchFamily="34" charset="0"/>
                <a:cs typeface="Tahoma" panose="020B0604030504040204" pitchFamily="34" charset="0"/>
              </a:rPr>
              <a:t>Healthy People 2020 HC/HIT objectives</a:t>
            </a:r>
          </a:p>
          <a:p>
            <a:pPr lvl="1">
              <a:buFontTx/>
              <a:buChar char="-"/>
            </a:pPr>
            <a:r>
              <a:rPr lang="en-US" dirty="0" smtClean="0">
                <a:latin typeface="Tahoma" panose="020B0604030504040204" pitchFamily="34" charset="0"/>
                <a:ea typeface="Tahoma" panose="020B0604030504040204" pitchFamily="34" charset="0"/>
                <a:cs typeface="Tahoma" panose="020B0604030504040204" pitchFamily="34" charset="0"/>
              </a:rPr>
              <a:t>Results from health literacy research and evaluations funded by HHS</a:t>
            </a:r>
          </a:p>
          <a:p>
            <a:pPr lvl="1">
              <a:buFontTx/>
              <a:buChar char="-"/>
            </a:pPr>
            <a:r>
              <a:rPr lang="en-US" dirty="0" smtClean="0">
                <a:latin typeface="Tahoma" panose="020B0604030504040204" pitchFamily="34" charset="0"/>
                <a:ea typeface="Tahoma" panose="020B0604030504040204" pitchFamily="34" charset="0"/>
                <a:cs typeface="Tahoma" panose="020B0604030504040204" pitchFamily="34" charset="0"/>
              </a:rPr>
              <a:t>Input from agency leadership and staff </a:t>
            </a:r>
          </a:p>
        </p:txBody>
      </p:sp>
      <p:sp>
        <p:nvSpPr>
          <p:cNvPr id="4"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75</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8641029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Health Literate Care Model</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2" descr="Image of the text: &quot;A Proposed 'Health Literate Care Model' Would Constitute A Systems Approach To Improving Patients' Engagement in Care.&quot;" title="A Proposed &quot;Health Literate Care Model&quot;"/>
          <p:cNvPicPr>
            <a:picLocks noChangeAspect="1" noChangeArrowheads="1"/>
          </p:cNvPicPr>
          <p:nvPr/>
        </p:nvPicPr>
        <p:blipFill rotWithShape="1">
          <a:blip r:embed="rId3">
            <a:extLst>
              <a:ext uri="{28A0092B-C50C-407E-A947-70E740481C1C}">
                <a14:useLocalDpi xmlns:a14="http://schemas.microsoft.com/office/drawing/2010/main" val="0"/>
              </a:ext>
            </a:extLst>
          </a:blip>
          <a:srcRect l="7590" t="26057" r="54786" b="59162"/>
          <a:stretch/>
        </p:blipFill>
        <p:spPr bwMode="auto">
          <a:xfrm>
            <a:off x="5554980" y="1600200"/>
            <a:ext cx="3474720" cy="1061476"/>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Image of the Health Literate Care Model graphic, which includes Community Partners, Health Literate Systems, Strategies for Health Literate Organizations, and Productive Interactions all working towards the goal of Improved Outcomes. " title="Health Literate Care Model "/>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447800"/>
            <a:ext cx="3886200" cy="5101683"/>
          </a:xfrm>
          <a:prstGeom prst="rect">
            <a:avLst/>
          </a:prstGeom>
          <a:noFill/>
          <a:ln>
            <a:noFill/>
          </a:ln>
          <a:effectLst>
            <a:outerShdw blurRad="355600"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425440" y="5793907"/>
            <a:ext cx="3733800" cy="1015663"/>
          </a:xfrm>
          <a:prstGeom prst="rect">
            <a:avLst/>
          </a:prstGeom>
        </p:spPr>
        <p:txBody>
          <a:bodyPr wrap="square">
            <a:spAutoFit/>
          </a:bodyPr>
          <a:lstStyle/>
          <a:p>
            <a:r>
              <a:rPr lang="en-US" sz="1200" dirty="0" err="1">
                <a:latin typeface="Tahoma" panose="020B0604030504040204" pitchFamily="34" charset="0"/>
                <a:ea typeface="Tahoma" panose="020B0604030504040204" pitchFamily="34" charset="0"/>
                <a:cs typeface="Tahoma" panose="020B0604030504040204" pitchFamily="34" charset="0"/>
              </a:rPr>
              <a:t>Koh</a:t>
            </a:r>
            <a:r>
              <a:rPr lang="en-US" sz="1200" dirty="0">
                <a:latin typeface="Tahoma" panose="020B0604030504040204" pitchFamily="34" charset="0"/>
                <a:ea typeface="Tahoma" panose="020B0604030504040204" pitchFamily="34" charset="0"/>
                <a:cs typeface="Tahoma" panose="020B0604030504040204" pitchFamily="34" charset="0"/>
              </a:rPr>
              <a:t>, H.; Brach, C.; Harris, L.M.; and </a:t>
            </a:r>
            <a:r>
              <a:rPr lang="en-US" sz="1200" dirty="0" err="1">
                <a:latin typeface="Tahoma" panose="020B0604030504040204" pitchFamily="34" charset="0"/>
                <a:ea typeface="Tahoma" panose="020B0604030504040204" pitchFamily="34" charset="0"/>
                <a:cs typeface="Tahoma" panose="020B0604030504040204" pitchFamily="34" charset="0"/>
              </a:rPr>
              <a:t>Parchman</a:t>
            </a:r>
            <a:r>
              <a:rPr lang="en-US" sz="1200" dirty="0">
                <a:latin typeface="Tahoma" panose="020B0604030504040204" pitchFamily="34" charset="0"/>
                <a:ea typeface="Tahoma" panose="020B0604030504040204" pitchFamily="34" charset="0"/>
                <a:cs typeface="Tahoma" panose="020B0604030504040204" pitchFamily="34" charset="0"/>
              </a:rPr>
              <a:t>, M.L. (2013) “A Proposed ‘Health Literate Care Model Would Constitute A Systems Approach to Improving Patients’ Engagement in Care</a:t>
            </a:r>
            <a:r>
              <a:rPr lang="en-US" sz="1200" dirty="0" smtClean="0">
                <a:latin typeface="Tahoma" panose="020B0604030504040204" pitchFamily="34" charset="0"/>
                <a:ea typeface="Tahoma" panose="020B0604030504040204" pitchFamily="34" charset="0"/>
                <a:cs typeface="Tahoma" panose="020B0604030504040204" pitchFamily="34" charset="0"/>
              </a:rPr>
              <a:t>.” Health </a:t>
            </a:r>
            <a:r>
              <a:rPr lang="en-US" sz="1200" dirty="0">
                <a:latin typeface="Tahoma" panose="020B0604030504040204" pitchFamily="34" charset="0"/>
                <a:ea typeface="Tahoma" panose="020B0604030504040204" pitchFamily="34" charset="0"/>
                <a:cs typeface="Tahoma" panose="020B0604030504040204" pitchFamily="34" charset="0"/>
              </a:rPr>
              <a:t>Affairs. No. 2 (357-367).</a:t>
            </a:r>
          </a:p>
        </p:txBody>
      </p:sp>
    </p:spTree>
    <p:extLst>
      <p:ext uri="{BB962C8B-B14F-4D97-AF65-F5344CB8AC3E}">
        <p14:creationId xmlns:p14="http://schemas.microsoft.com/office/powerpoint/2010/main" val="1898481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National Quality Health Website Survey</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447800" y="1676400"/>
            <a:ext cx="7696200" cy="441960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ODPHP led the development of objectives and targets specific to health-related websites, and their ability to:</a:t>
            </a:r>
          </a:p>
          <a:p>
            <a:pPr lvl="1"/>
            <a:r>
              <a:rPr lang="en-US" dirty="0" smtClean="0">
                <a:latin typeface="Tahoma" panose="020B0604030504040204" pitchFamily="34" charset="0"/>
                <a:ea typeface="Tahoma" panose="020B0604030504040204" pitchFamily="34" charset="0"/>
                <a:cs typeface="Tahoma" panose="020B0604030504040204" pitchFamily="34" charset="0"/>
              </a:rPr>
              <a:t>Meet key reliability criteria (HC/HIT-8.1)</a:t>
            </a:r>
          </a:p>
          <a:p>
            <a:pPr lvl="1"/>
            <a:r>
              <a:rPr lang="en-US" dirty="0" smtClean="0">
                <a:latin typeface="Tahoma" panose="020B0604030504040204" pitchFamily="34" charset="0"/>
                <a:ea typeface="Tahoma" panose="020B0604030504040204" pitchFamily="34" charset="0"/>
                <a:cs typeface="Tahoma" panose="020B0604030504040204" pitchFamily="34" charset="0"/>
              </a:rPr>
              <a:t>Follow established usability principles (HC/HIT-8.2)</a:t>
            </a: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lvl="0"/>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Objectives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HC/HIT-8.1 and 8.2 are measured with the National Quality Health Website Survey, which evaluates a sample of health </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websites using instruments to assess website information reliability and website usability</a:t>
            </a:r>
          </a:p>
          <a:p>
            <a:pPr marL="0" lvl="0" indent="0">
              <a:buNone/>
            </a:pPr>
            <a:endParaRPr lang="en-US" dirty="0" smtClean="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http://health.gov/communication/initiatives/National_Quality_Health_Website_Survey.pdf" title="National Quality Health Website Survey hyperlin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900" y="5864942"/>
            <a:ext cx="6286500" cy="709766"/>
          </a:xfrm>
          <a:prstGeom prst="rect">
            <a:avLst/>
          </a:prstGeo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77</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38128636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Health Literacy </a:t>
            </a:r>
            <a:r>
              <a:rPr lang="en-US" b="1" dirty="0" smtClean="0">
                <a:latin typeface="Tahoma" panose="020B0604030504040204" pitchFamily="34" charset="0"/>
                <a:ea typeface="Tahoma" panose="020B0604030504040204" pitchFamily="34" charset="0"/>
                <a:cs typeface="Tahoma" panose="020B0604030504040204" pitchFamily="34" charset="0"/>
              </a:rPr>
              <a:t>Online</a:t>
            </a:r>
            <a:endParaRPr lang="en-US" dirty="0"/>
          </a:p>
        </p:txBody>
      </p:sp>
      <p:pic>
        <p:nvPicPr>
          <p:cNvPr id="4" name="Content Placeholder 3" descr="Image of the landing page of Health Literacy Online" title="Health Literacy Online"/>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1600200"/>
            <a:ext cx="7086600" cy="4323778"/>
          </a:xfrm>
        </p:spPr>
      </p:pic>
      <p:pic>
        <p:nvPicPr>
          <p:cNvPr id="3" name="Picture 2" descr="http://health.gov/healthliteracyonline/" title="Health Literacy Online hyperlin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6152194"/>
            <a:ext cx="4543424" cy="421012"/>
          </a:xfrm>
          <a:prstGeom prst="rect">
            <a:avLst/>
          </a:prstGeo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7</a:t>
            </a:r>
            <a:fld id="{1A4EBD27-DC53-4898-B72E-5655E4B22A68}" type="slidenum">
              <a:rPr lang="en-US" sz="1200" smtClean="0">
                <a:solidFill>
                  <a:srgbClr val="898989"/>
                </a:solidFill>
                <a:latin typeface="Calibri" panose="020F0502020204030204" pitchFamily="34" charset="0"/>
              </a:rPr>
              <a:pPr algn="r">
                <a:defRPr/>
              </a:pPr>
              <a:t>78</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0911767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h</a:t>
            </a:r>
            <a:r>
              <a:rPr lang="en-US" b="1" dirty="0" smtClean="0">
                <a:latin typeface="Tahoma" panose="020B0604030504040204" pitchFamily="34" charset="0"/>
                <a:ea typeface="Tahoma" panose="020B0604030504040204" pitchFamily="34" charset="0"/>
                <a:cs typeface="Tahoma" panose="020B0604030504040204" pitchFamily="34" charset="0"/>
              </a:rPr>
              <a:t>ealthfinder.gov</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Content Placeholder 3" descr="Image of the landing page of healthfinder.gov" title="healthfinder.gov"/>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2042" y="1676401"/>
            <a:ext cx="7442916" cy="4672012"/>
          </a:xfrm>
        </p:spPr>
      </p:pic>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dirty="0" smtClean="0">
                <a:solidFill>
                  <a:srgbClr val="898989"/>
                </a:solidFill>
                <a:latin typeface="Calibri" panose="020F0502020204030204" pitchFamily="34" charset="0"/>
              </a:rPr>
              <a:t>79</a:t>
            </a:r>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1662312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600200" y="76200"/>
            <a:ext cx="7543800" cy="1143000"/>
          </a:xfrm>
          <a:ln/>
        </p:spPr>
        <p:txBody>
          <a:bodyPr>
            <a:noAutofit/>
          </a:bodyPr>
          <a:lstStyle/>
          <a:p>
            <a:pPr fontAlgn="auto">
              <a:spcAft>
                <a:spcPts val="0"/>
              </a:spcAft>
              <a:defRPr/>
            </a:pPr>
            <a:r>
              <a:rPr lang="en-US" dirty="0" smtClean="0">
                <a:latin typeface="Tahoma" pitchFamily="34" charset="0"/>
              </a:rPr>
              <a:t>Importance of </a:t>
            </a:r>
            <a:r>
              <a:rPr lang="en-US" dirty="0">
                <a:latin typeface="Tahoma" pitchFamily="34" charset="0"/>
              </a:rPr>
              <a:t>Educational </a:t>
            </a:r>
            <a:r>
              <a:rPr lang="en-US" dirty="0" smtClean="0">
                <a:latin typeface="Tahoma" pitchFamily="34" charset="0"/>
              </a:rPr>
              <a:t>and </a:t>
            </a:r>
            <a:r>
              <a:rPr lang="en-US" dirty="0">
                <a:latin typeface="Tahoma" pitchFamily="34" charset="0"/>
              </a:rPr>
              <a:t>Community-Based </a:t>
            </a:r>
            <a:r>
              <a:rPr lang="en-US" dirty="0" smtClean="0">
                <a:latin typeface="Tahoma" pitchFamily="34" charset="0"/>
              </a:rPr>
              <a:t>Programs</a:t>
            </a:r>
            <a:endParaRPr lang="en-US" b="1" dirty="0">
              <a:latin typeface="Tahoma" pitchFamily="34" charset="0"/>
              <a:ea typeface="Tahoma" pitchFamily="34" charset="0"/>
              <a:cs typeface="Tahoma" pitchFamily="34" charset="0"/>
            </a:endParaRPr>
          </a:p>
        </p:txBody>
      </p:sp>
      <p:sp>
        <p:nvSpPr>
          <p:cNvPr id="6" name="Content Placeholder 3"/>
          <p:cNvSpPr txBox="1">
            <a:spLocks/>
          </p:cNvSpPr>
          <p:nvPr/>
        </p:nvSpPr>
        <p:spPr bwMode="auto">
          <a:xfrm>
            <a:off x="1371600" y="1575816"/>
            <a:ext cx="7086600" cy="467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Programs </a:t>
            </a:r>
            <a:r>
              <a:rPr lang="en-US" kern="0" dirty="0">
                <a:solidFill>
                  <a:srgbClr val="000000"/>
                </a:solidFill>
                <a:latin typeface="Tahoma" panose="020B0604030504040204" pitchFamily="34" charset="0"/>
                <a:ea typeface="Tahoma" panose="020B0604030504040204" pitchFamily="34" charset="0"/>
                <a:cs typeface="Tahoma" panose="020B0604030504040204" pitchFamily="34" charset="0"/>
              </a:rPr>
              <a:t>and strategies are designed to reach </a:t>
            </a:r>
            <a:r>
              <a:rPr lang="en-US"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people outside </a:t>
            </a:r>
            <a:r>
              <a:rPr lang="en-US" kern="0" dirty="0">
                <a:solidFill>
                  <a:srgbClr val="000000"/>
                </a:solidFill>
                <a:latin typeface="Tahoma" panose="020B0604030504040204" pitchFamily="34" charset="0"/>
                <a:ea typeface="Tahoma" panose="020B0604030504040204" pitchFamily="34" charset="0"/>
                <a:cs typeface="Tahoma" panose="020B0604030504040204" pitchFamily="34" charset="0"/>
              </a:rPr>
              <a:t>of traditional health care </a:t>
            </a:r>
            <a:r>
              <a:rPr lang="en-US"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settings</a:t>
            </a:r>
          </a:p>
          <a:p>
            <a:endParaRPr lang="en-US"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a:buClr>
                <a:srgbClr val="000000"/>
              </a:buClr>
            </a:pPr>
            <a:r>
              <a:rPr lang="en-US" dirty="0" smtClean="0">
                <a:solidFill>
                  <a:srgbClr val="000000"/>
                </a:solidFill>
              </a:rPr>
              <a:t>Schools</a:t>
            </a:r>
            <a:r>
              <a:rPr lang="en-US" dirty="0">
                <a:solidFill>
                  <a:srgbClr val="000000"/>
                </a:solidFill>
              </a:rPr>
              <a:t>: Health education curriculum and physical education</a:t>
            </a:r>
          </a:p>
          <a:p>
            <a:pPr lvl="1">
              <a:buClr>
                <a:srgbClr val="000000"/>
              </a:buClr>
            </a:pPr>
            <a:r>
              <a:rPr lang="en-US" dirty="0">
                <a:solidFill>
                  <a:srgbClr val="000000"/>
                </a:solidFill>
              </a:rPr>
              <a:t>Worksites: Health screening and education, fitness programs, and worksite wellness programs</a:t>
            </a:r>
          </a:p>
          <a:p>
            <a:pPr lvl="1">
              <a:buClr>
                <a:srgbClr val="000000"/>
              </a:buClr>
            </a:pPr>
            <a:r>
              <a:rPr lang="en-US" dirty="0" smtClean="0">
                <a:solidFill>
                  <a:srgbClr val="000000"/>
                </a:solidFill>
              </a:rPr>
              <a:t>Community</a:t>
            </a:r>
            <a:r>
              <a:rPr lang="en-US" dirty="0">
                <a:solidFill>
                  <a:srgbClr val="000000"/>
                </a:solidFill>
              </a:rPr>
              <a:t>: Smoke-free policies to reduce second hand smoke exposure in indoor and outdoor </a:t>
            </a:r>
            <a:r>
              <a:rPr lang="en-US" dirty="0" smtClean="0">
                <a:solidFill>
                  <a:srgbClr val="000000"/>
                </a:solidFill>
              </a:rPr>
              <a:t>spaces</a:t>
            </a:r>
            <a:endParaRPr lang="en-US" dirty="0">
              <a:solidFill>
                <a:srgbClr val="000000"/>
              </a:solidFill>
            </a:endParaRPr>
          </a:p>
          <a:p>
            <a:pPr lvl="1">
              <a:buClr>
                <a:srgbClr val="000000"/>
              </a:buClr>
            </a:pPr>
            <a:endParaRPr lang="en-US" dirty="0" smtClean="0">
              <a:solidFill>
                <a:srgbClr val="000000"/>
              </a:solidFill>
            </a:endParaRPr>
          </a:p>
          <a:p>
            <a:pPr lvl="1">
              <a:buClr>
                <a:srgbClr val="000000"/>
              </a:buClr>
            </a:pPr>
            <a:endParaRPr lang="en-US" dirty="0">
              <a:solidFill>
                <a:srgbClr val="000000"/>
              </a:solidFill>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8</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28433542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1600200"/>
          </a:xfrm>
        </p:spPr>
        <p:txBody>
          <a:bodyPr>
            <a:noAutofit/>
          </a:bodyPr>
          <a:lstStyle/>
          <a:p>
            <a:r>
              <a:rPr lang="en-US" sz="3400" dirty="0">
                <a:latin typeface="Tahoma" panose="020B0604030504040204" pitchFamily="34" charset="0"/>
                <a:ea typeface="Tahoma" panose="020B0604030504040204" pitchFamily="34" charset="0"/>
                <a:cs typeface="Tahoma" panose="020B0604030504040204" pitchFamily="34" charset="0"/>
              </a:rPr>
              <a:t>CDC’s Contribution to Health Literacy Improvement </a:t>
            </a:r>
            <a:r>
              <a:rPr lang="en-US" sz="3600" dirty="0" smtClean="0">
                <a:latin typeface="Tahoma" panose="020B0604030504040204" pitchFamily="34" charset="0"/>
                <a:ea typeface="Tahoma" panose="020B0604030504040204" pitchFamily="34" charset="0"/>
                <a:cs typeface="Tahoma" panose="020B0604030504040204" pitchFamily="34" charset="0"/>
              </a:rPr>
              <a:t/>
            </a:r>
            <a:br>
              <a:rPr lang="en-US" sz="3600" dirty="0" smtClean="0">
                <a:latin typeface="Tahoma" panose="020B0604030504040204" pitchFamily="34" charset="0"/>
                <a:ea typeface="Tahoma" panose="020B0604030504040204" pitchFamily="34" charset="0"/>
                <a:cs typeface="Tahoma" panose="020B0604030504040204" pitchFamily="34" charset="0"/>
              </a:rPr>
            </a:br>
            <a:r>
              <a:rPr lang="en-US" sz="2200" dirty="0" smtClean="0">
                <a:latin typeface="Tahoma" panose="020B0604030504040204" pitchFamily="34" charset="0"/>
                <a:ea typeface="Tahoma" panose="020B0604030504040204" pitchFamily="34" charset="0"/>
                <a:cs typeface="Tahoma" panose="020B0604030504040204" pitchFamily="34" charset="0"/>
              </a:rPr>
              <a:t>June 16, 2016</a:t>
            </a:r>
            <a:endParaRPr lang="en-US" sz="2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62858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52400"/>
            <a:ext cx="8686800" cy="1752600"/>
          </a:xfrm>
        </p:spPr>
        <p:txBody>
          <a:bodyPr>
            <a:noAutofit/>
          </a:bodyPr>
          <a:lstStyle/>
          <a:p>
            <a:r>
              <a:rPr lang="en-US" sz="3600" dirty="0" smtClean="0">
                <a:latin typeface="Tahoma" panose="020B0604030504040204" pitchFamily="34" charset="0"/>
                <a:ea typeface="Tahoma" panose="020B0604030504040204" pitchFamily="34" charset="0"/>
                <a:cs typeface="Tahoma" panose="020B0604030504040204" pitchFamily="34" charset="0"/>
              </a:rPr>
              <a:t>Katherine </a:t>
            </a:r>
            <a:r>
              <a:rPr lang="en-US" sz="3600" dirty="0">
                <a:latin typeface="Tahoma" panose="020B0604030504040204" pitchFamily="34" charset="0"/>
                <a:ea typeface="Tahoma" panose="020B0604030504040204" pitchFamily="34" charset="0"/>
                <a:cs typeface="Tahoma" panose="020B0604030504040204" pitchFamily="34" charset="0"/>
              </a:rPr>
              <a:t>Lyon-Daniel, </a:t>
            </a:r>
            <a:r>
              <a:rPr lang="en-US" sz="3600" dirty="0" smtClean="0">
                <a:latin typeface="Tahoma" panose="020B0604030504040204" pitchFamily="34" charset="0"/>
                <a:ea typeface="Tahoma" panose="020B0604030504040204" pitchFamily="34" charset="0"/>
                <a:cs typeface="Tahoma" panose="020B0604030504040204" pitchFamily="34" charset="0"/>
              </a:rPr>
              <a:t>Ph.D.</a:t>
            </a:r>
            <a:r>
              <a:rPr lang="en-US" sz="3600" dirty="0">
                <a:latin typeface="Tahoma" panose="020B0604030504040204" pitchFamily="34" charset="0"/>
                <a:ea typeface="Tahoma" panose="020B0604030504040204" pitchFamily="34" charset="0"/>
                <a:cs typeface="Tahoma" panose="020B0604030504040204" pitchFamily="34" charset="0"/>
              </a:rPr>
              <a:t/>
            </a:r>
            <a:br>
              <a:rPr lang="en-US" sz="3600" dirty="0">
                <a:latin typeface="Tahoma" panose="020B0604030504040204" pitchFamily="34" charset="0"/>
                <a:ea typeface="Tahoma" panose="020B0604030504040204" pitchFamily="34" charset="0"/>
                <a:cs typeface="Tahoma" panose="020B0604030504040204" pitchFamily="34" charset="0"/>
              </a:rPr>
            </a:br>
            <a:r>
              <a:rPr lang="en-US" sz="1800" dirty="0" smtClean="0">
                <a:latin typeface="Tahoma" panose="020B0604030504040204" pitchFamily="34" charset="0"/>
                <a:ea typeface="Tahoma" panose="020B0604030504040204" pitchFamily="34" charset="0"/>
                <a:cs typeface="Tahoma" panose="020B0604030504040204" pitchFamily="34" charset="0"/>
              </a:rPr>
              <a:t>CDC </a:t>
            </a:r>
            <a:r>
              <a:rPr lang="en-US" sz="1800" dirty="0">
                <a:latin typeface="Tahoma" panose="020B0604030504040204" pitchFamily="34" charset="0"/>
                <a:ea typeface="Tahoma" panose="020B0604030504040204" pitchFamily="34" charset="0"/>
                <a:cs typeface="Tahoma" panose="020B0604030504040204" pitchFamily="34" charset="0"/>
              </a:rPr>
              <a:t>Associate Director for </a:t>
            </a:r>
            <a:r>
              <a:rPr lang="en-US" sz="1800" dirty="0" smtClean="0">
                <a:latin typeface="Tahoma" panose="020B0604030504040204" pitchFamily="34" charset="0"/>
                <a:ea typeface="Tahoma" panose="020B0604030504040204" pitchFamily="34" charset="0"/>
                <a:cs typeface="Tahoma" panose="020B0604030504040204" pitchFamily="34" charset="0"/>
              </a:rPr>
              <a:t>Communication</a:t>
            </a:r>
            <a:br>
              <a:rPr lang="en-US" sz="1800" dirty="0" smtClean="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dirty="0">
                <a:latin typeface="Tahoma" panose="020B0604030504040204" pitchFamily="34" charset="0"/>
                <a:ea typeface="Tahoma" panose="020B0604030504040204" pitchFamily="34" charset="0"/>
                <a:cs typeface="Tahoma" panose="020B0604030504040204" pitchFamily="34" charset="0"/>
              </a:rPr>
              <a:t>Healthy People 2020 Health Communication and Health IT </a:t>
            </a:r>
            <a:r>
              <a:rPr lang="en-US" sz="1800" dirty="0" smtClean="0">
                <a:latin typeface="Tahoma" panose="020B0604030504040204" pitchFamily="34" charset="0"/>
                <a:ea typeface="Tahoma" panose="020B0604030504040204" pitchFamily="34" charset="0"/>
                <a:cs typeface="Tahoma" panose="020B0604030504040204" pitchFamily="34" charset="0"/>
              </a:rPr>
              <a:t/>
            </a:r>
            <a:br>
              <a:rPr lang="en-US" sz="1800" dirty="0" smtClean="0">
                <a:latin typeface="Tahoma" panose="020B0604030504040204" pitchFamily="34" charset="0"/>
                <a:ea typeface="Tahoma" panose="020B0604030504040204" pitchFamily="34" charset="0"/>
                <a:cs typeface="Tahoma" panose="020B0604030504040204" pitchFamily="34" charset="0"/>
              </a:rPr>
            </a:br>
            <a:r>
              <a:rPr lang="en-US" sz="1800" dirty="0" smtClean="0">
                <a:latin typeface="Tahoma" panose="020B0604030504040204" pitchFamily="34" charset="0"/>
                <a:ea typeface="Tahoma" panose="020B0604030504040204" pitchFamily="34" charset="0"/>
                <a:cs typeface="Tahoma" panose="020B0604030504040204" pitchFamily="34" charset="0"/>
              </a:rPr>
              <a:t>Progress </a:t>
            </a:r>
            <a:r>
              <a:rPr lang="en-US" sz="1800" dirty="0">
                <a:latin typeface="Tahoma" panose="020B0604030504040204" pitchFamily="34" charset="0"/>
                <a:ea typeface="Tahoma" panose="020B0604030504040204" pitchFamily="34" charset="0"/>
                <a:cs typeface="Tahoma" panose="020B0604030504040204" pitchFamily="34" charset="0"/>
              </a:rPr>
              <a:t>Review</a:t>
            </a:r>
          </a:p>
        </p:txBody>
      </p:sp>
    </p:spTree>
    <p:extLst>
      <p:ext uri="{BB962C8B-B14F-4D97-AF65-F5344CB8AC3E}">
        <p14:creationId xmlns:p14="http://schemas.microsoft.com/office/powerpoint/2010/main" val="24220964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447800" y="152400"/>
            <a:ext cx="7623183" cy="1066800"/>
          </a:xfrm>
        </p:spPr>
        <p:txBody>
          <a:bodyPr/>
          <a:lstStyle/>
          <a:p>
            <a:r>
              <a:rPr lang="en-US" b="1" dirty="0" smtClean="0">
                <a:latin typeface="Tahoma" panose="020B0604030504040204" pitchFamily="34" charset="0"/>
                <a:ea typeface="Tahoma" panose="020B0604030504040204" pitchFamily="34" charset="0"/>
                <a:cs typeface="Tahoma" panose="020B0604030504040204" pitchFamily="34" charset="0"/>
              </a:rPr>
              <a:t>CDC &amp; Public Health Communication </a:t>
            </a:r>
          </a:p>
        </p:txBody>
      </p:sp>
      <p:sp>
        <p:nvSpPr>
          <p:cNvPr id="2" name="Content Placeholder 1"/>
          <p:cNvSpPr>
            <a:spLocks noGrp="1"/>
          </p:cNvSpPr>
          <p:nvPr>
            <p:ph idx="1"/>
          </p:nvPr>
        </p:nvSpPr>
        <p:spPr>
          <a:xfrm>
            <a:off x="1371600" y="1524000"/>
            <a:ext cx="7772400" cy="5029200"/>
          </a:xfrm>
        </p:spPr>
        <p:txBody>
          <a:bodyPr>
            <a:noAutofit/>
          </a:bodyPr>
          <a:lstStyle/>
          <a:p>
            <a:r>
              <a:rPr lang="en-US" dirty="0" smtClean="0"/>
              <a:t>Communication of accurate &amp; timely information is 1 element of effective public health </a:t>
            </a:r>
          </a:p>
          <a:p>
            <a:pPr lvl="3"/>
            <a:r>
              <a:rPr lang="en-US" sz="1600" dirty="0" smtClean="0"/>
              <a:t>Dr. Thomas </a:t>
            </a:r>
            <a:r>
              <a:rPr lang="en-US" sz="1600" dirty="0" err="1" smtClean="0"/>
              <a:t>Frieden</a:t>
            </a:r>
            <a:r>
              <a:rPr lang="en-US" sz="1600" dirty="0" smtClean="0"/>
              <a:t>, CDC Director, </a:t>
            </a:r>
            <a:r>
              <a:rPr lang="en-US" sz="1600" i="1" dirty="0" smtClean="0"/>
              <a:t>AJPH</a:t>
            </a:r>
            <a:r>
              <a:rPr lang="en-US" sz="1600" dirty="0" smtClean="0"/>
              <a:t>, 2014 </a:t>
            </a:r>
          </a:p>
          <a:p>
            <a:r>
              <a:rPr lang="en-US" dirty="0" smtClean="0"/>
              <a:t>CDC’s Office of the Associate Director for Communication (OADC) leads agency communication strategy &amp; execution  </a:t>
            </a:r>
          </a:p>
          <a:p>
            <a:pPr lvl="1"/>
            <a:r>
              <a:rPr lang="en-US" sz="2000" dirty="0" smtClean="0"/>
              <a:t>Mission: leading customer-centered, science-based, &amp; high-impact communication</a:t>
            </a:r>
          </a:p>
          <a:p>
            <a:pPr lvl="1"/>
            <a:r>
              <a:rPr lang="en-US" sz="2000" dirty="0" smtClean="0"/>
              <a:t>Goals </a:t>
            </a:r>
          </a:p>
          <a:p>
            <a:pPr lvl="2">
              <a:buSzPct val="100000"/>
              <a:buFont typeface="Arial" panose="020B0604020202020204" pitchFamily="34" charset="0"/>
              <a:buChar char="•"/>
            </a:pPr>
            <a:r>
              <a:rPr lang="en-US" sz="1800" dirty="0" smtClean="0"/>
              <a:t>Maximize strategic communication</a:t>
            </a:r>
          </a:p>
          <a:p>
            <a:pPr lvl="2">
              <a:buSzPct val="100000"/>
              <a:buFont typeface="Arial" panose="020B0604020202020204" pitchFamily="34" charset="0"/>
              <a:buChar char="•"/>
            </a:pPr>
            <a:r>
              <a:rPr lang="en-US" sz="1800" dirty="0" smtClean="0"/>
              <a:t>Ensure CDC’s work is accessible, understandable, &amp; actionable</a:t>
            </a:r>
          </a:p>
          <a:p>
            <a:pPr lvl="2">
              <a:buSzPct val="100000"/>
              <a:buFont typeface="Arial" panose="020B0604020202020204" pitchFamily="34" charset="0"/>
              <a:buChar char="•"/>
            </a:pPr>
            <a:r>
              <a:rPr lang="en-US" sz="1800" dirty="0" smtClean="0"/>
              <a:t>Maximize public trust &amp; credibility</a:t>
            </a:r>
            <a:endParaRPr lang="en-US" sz="1800" dirty="0" smtClean="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0"/>
          </p:nvPr>
        </p:nvSpPr>
        <p:spPr/>
        <p:txBody>
          <a:bodyPr/>
          <a:lstStyle/>
          <a:p>
            <a:fld id="{003A2D7A-27F6-4712-BA30-480236A77039}" type="slidenum">
              <a:rPr lang="en-US" smtClean="0">
                <a:solidFill>
                  <a:srgbClr val="000000">
                    <a:tint val="75000"/>
                  </a:srgbClr>
                </a:solidFill>
              </a:rPr>
              <a:pPr/>
              <a:t>82</a:t>
            </a:fld>
            <a:endParaRPr lang="en-US" dirty="0">
              <a:solidFill>
                <a:srgbClr val="000000">
                  <a:tint val="75000"/>
                </a:srgbClr>
              </a:solidFill>
            </a:endParaRPr>
          </a:p>
        </p:txBody>
      </p:sp>
    </p:spTree>
    <p:extLst>
      <p:ext uri="{BB962C8B-B14F-4D97-AF65-F5344CB8AC3E}">
        <p14:creationId xmlns:p14="http://schemas.microsoft.com/office/powerpoint/2010/main" val="543994437"/>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CDC’s Communication Approach </a:t>
            </a:r>
          </a:p>
        </p:txBody>
      </p:sp>
      <p:sp>
        <p:nvSpPr>
          <p:cNvPr id="3" name="Content Placeholder 2"/>
          <p:cNvSpPr>
            <a:spLocks noGrp="1"/>
          </p:cNvSpPr>
          <p:nvPr>
            <p:ph idx="1"/>
          </p:nvPr>
        </p:nvSpPr>
        <p:spPr>
          <a:xfrm>
            <a:off x="1600200" y="1752600"/>
            <a:ext cx="7315200" cy="4876800"/>
          </a:xfrm>
        </p:spPr>
        <p:txBody>
          <a:bodyPr/>
          <a:lstStyle/>
          <a:p>
            <a:r>
              <a:rPr lang="en-US" dirty="0" smtClean="0"/>
              <a:t>3 of 12 OADC communication principles include </a:t>
            </a:r>
            <a:r>
              <a:rPr lang="en-US" dirty="0"/>
              <a:t>health literacy techniques</a:t>
            </a:r>
          </a:p>
          <a:p>
            <a:pPr lvl="1"/>
            <a:r>
              <a:rPr lang="en-US" sz="2000" dirty="0"/>
              <a:t>Plain language works best to eliminate ambiguity in research results and health recommendations</a:t>
            </a:r>
          </a:p>
          <a:p>
            <a:pPr lvl="1"/>
            <a:r>
              <a:rPr lang="en-US" sz="2000" dirty="0"/>
              <a:t>CDC considers diverse cultural &amp; societal values &amp; </a:t>
            </a:r>
            <a:r>
              <a:rPr lang="en-US" sz="2000" dirty="0" smtClean="0"/>
              <a:t>beliefs </a:t>
            </a:r>
            <a:r>
              <a:rPr lang="en-US" sz="2000" dirty="0"/>
              <a:t>when developing messages</a:t>
            </a:r>
          </a:p>
          <a:p>
            <a:pPr lvl="1"/>
            <a:r>
              <a:rPr lang="en-US" sz="2000" dirty="0"/>
              <a:t>CDC communication is science-based, timely, accurate, respectful, credible, &amp; consistent  </a:t>
            </a:r>
          </a:p>
          <a:p>
            <a:r>
              <a:rPr lang="en-US" dirty="0"/>
              <a:t>Communication expertise also </a:t>
            </a:r>
            <a:r>
              <a:rPr lang="en-US" dirty="0" smtClean="0"/>
              <a:t>is in </a:t>
            </a:r>
            <a:r>
              <a:rPr lang="en-US" dirty="0"/>
              <a:t>Centers, </a:t>
            </a:r>
            <a:r>
              <a:rPr lang="en-US" dirty="0" smtClean="0"/>
              <a:t>Offices</a:t>
            </a:r>
            <a:r>
              <a:rPr lang="en-US" dirty="0"/>
              <a:t>, </a:t>
            </a:r>
            <a:r>
              <a:rPr lang="en-US" dirty="0" smtClean="0"/>
              <a:t>divisions </a:t>
            </a:r>
            <a:r>
              <a:rPr lang="en-US" dirty="0"/>
              <a:t>&amp; branches</a:t>
            </a:r>
          </a:p>
          <a:p>
            <a:pPr marL="0" indent="0">
              <a:buNone/>
            </a:pPr>
            <a:endParaRPr lang="en-US" dirty="0"/>
          </a:p>
          <a:p>
            <a:pPr marL="0" indent="0">
              <a:buNone/>
            </a:pPr>
            <a:r>
              <a:rPr lang="en-US" dirty="0" smtClean="0"/>
              <a:t> </a:t>
            </a:r>
          </a:p>
        </p:txBody>
      </p:sp>
      <p:sp>
        <p:nvSpPr>
          <p:cNvPr id="4" name="Slide Number Placeholder 3"/>
          <p:cNvSpPr>
            <a:spLocks noGrp="1"/>
          </p:cNvSpPr>
          <p:nvPr>
            <p:ph type="sldNum" sz="quarter" idx="10"/>
          </p:nvPr>
        </p:nvSpPr>
        <p:spPr/>
        <p:txBody>
          <a:bodyPr/>
          <a:lstStyle/>
          <a:p>
            <a:fld id="{003A2D7A-27F6-4712-BA30-480236A77039}" type="slidenum">
              <a:rPr lang="en-US" smtClean="0">
                <a:solidFill>
                  <a:srgbClr val="000000">
                    <a:tint val="75000"/>
                  </a:srgbClr>
                </a:solidFill>
              </a:rPr>
              <a:pPr/>
              <a:t>83</a:t>
            </a:fld>
            <a:endParaRPr lang="en-US">
              <a:solidFill>
                <a:srgbClr val="000000">
                  <a:tint val="75000"/>
                </a:srgbClr>
              </a:solidFill>
            </a:endParaRPr>
          </a:p>
        </p:txBody>
      </p:sp>
    </p:spTree>
    <p:extLst>
      <p:ext uri="{BB962C8B-B14F-4D97-AF65-F5344CB8AC3E}">
        <p14:creationId xmlns:p14="http://schemas.microsoft.com/office/powerpoint/2010/main" val="278412810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CDC’s Health Literacy Perspective</a:t>
            </a:r>
            <a:endParaRPr lang="en-US" dirty="0"/>
          </a:p>
        </p:txBody>
      </p:sp>
      <p:sp>
        <p:nvSpPr>
          <p:cNvPr id="3" name="Content Placeholder 2"/>
          <p:cNvSpPr>
            <a:spLocks noGrp="1"/>
          </p:cNvSpPr>
          <p:nvPr>
            <p:ph idx="1"/>
          </p:nvPr>
        </p:nvSpPr>
        <p:spPr>
          <a:xfrm>
            <a:off x="1600199" y="1676400"/>
            <a:ext cx="7252923" cy="4672584"/>
          </a:xfrm>
        </p:spPr>
        <p:txBody>
          <a:bodyPr/>
          <a:lstStyle/>
          <a:p>
            <a:pPr marL="0" indent="0">
              <a:buNone/>
            </a:pPr>
            <a:r>
              <a:rPr lang="en-US" dirty="0"/>
              <a:t>Health literacy results </a:t>
            </a:r>
            <a:endParaRPr lang="en-US" dirty="0" smtClean="0"/>
          </a:p>
          <a:p>
            <a:pPr marL="0" indent="0">
              <a:buNone/>
            </a:pPr>
            <a:r>
              <a:rPr lang="en-US" dirty="0" smtClean="0"/>
              <a:t>when </a:t>
            </a:r>
            <a:r>
              <a:rPr lang="en-US" dirty="0"/>
              <a:t>we bridge gaps </a:t>
            </a:r>
            <a:endParaRPr lang="en-US" dirty="0" smtClean="0"/>
          </a:p>
          <a:p>
            <a:pPr marL="0" indent="0">
              <a:buNone/>
            </a:pPr>
            <a:r>
              <a:rPr lang="en-US" dirty="0" smtClean="0"/>
              <a:t>in communication</a:t>
            </a:r>
          </a:p>
          <a:p>
            <a:endParaRPr lang="en-US" dirty="0" smtClean="0"/>
          </a:p>
          <a:p>
            <a:pPr rtl="0" eaLnBrk="1" latinLnBrk="0" hangingPunct="1"/>
            <a:endParaRPr lang="en-US" sz="2400" dirty="0" smtClean="0">
              <a:solidFill>
                <a:schemeClr val="tx1"/>
              </a:solidFill>
              <a:effectLst/>
              <a:latin typeface="Calibri" pitchFamily="34" charset="0"/>
              <a:ea typeface="ＭＳ Ｐゴシック" pitchFamily="84" charset="-128"/>
              <a:cs typeface="Arial" pitchFamily="34" charset="0"/>
            </a:endParaRPr>
          </a:p>
          <a:p>
            <a:pPr rtl="0" eaLnBrk="1" latinLnBrk="0" hangingPunct="1"/>
            <a:r>
              <a:rPr lang="en-US" sz="2400" dirty="0" smtClean="0">
                <a:solidFill>
                  <a:schemeClr val="tx1"/>
                </a:solidFill>
                <a:effectLst/>
                <a:latin typeface="Calibri" pitchFamily="34" charset="0"/>
                <a:ea typeface="ＭＳ Ｐゴシック" pitchFamily="84" charset="-128"/>
                <a:cs typeface="Arial" pitchFamily="34" charset="0"/>
              </a:rPr>
              <a:t>Health literacy techniques help professionals focus on  audiences’ needs when they </a:t>
            </a:r>
            <a:endParaRPr lang="en-US" dirty="0" smtClean="0">
              <a:effectLst/>
            </a:endParaRPr>
          </a:p>
          <a:p>
            <a:pPr marL="627063" lvl="2" indent="0" rtl="0" eaLnBrk="1" latinLnBrk="0" hangingPunct="1">
              <a:buNone/>
            </a:pPr>
            <a:r>
              <a:rPr lang="en-US" sz="2400" dirty="0" smtClean="0">
                <a:solidFill>
                  <a:schemeClr val="tx1"/>
                </a:solidFill>
                <a:effectLst/>
                <a:latin typeface="Calibri" pitchFamily="34" charset="0"/>
                <a:ea typeface="ＭＳ Ｐゴシック" pitchFamily="84" charset="-128"/>
                <a:cs typeface="Arial" pitchFamily="34" charset="0"/>
              </a:rPr>
              <a:t>- </a:t>
            </a:r>
            <a:r>
              <a:rPr lang="en-US" sz="2000" dirty="0" smtClean="0">
                <a:solidFill>
                  <a:schemeClr val="tx1"/>
                </a:solidFill>
                <a:effectLst/>
              </a:rPr>
              <a:t>Share information with the public  </a:t>
            </a:r>
            <a:endParaRPr lang="en-US" sz="2000" dirty="0" smtClean="0">
              <a:effectLst/>
            </a:endParaRPr>
          </a:p>
          <a:p>
            <a:pPr marL="627063" lvl="2" indent="0" rtl="0" eaLnBrk="1" latinLnBrk="0" hangingPunct="1">
              <a:buNone/>
            </a:pPr>
            <a:r>
              <a:rPr lang="en-US" sz="2000" dirty="0" smtClean="0">
                <a:solidFill>
                  <a:schemeClr val="tx1"/>
                </a:solidFill>
                <a:effectLst/>
              </a:rPr>
              <a:t>- Inform the public’s health decisions </a:t>
            </a:r>
            <a:endParaRPr lang="en-US" sz="2000" dirty="0" smtClean="0">
              <a:effectLst/>
            </a:endParaRPr>
          </a:p>
          <a:p>
            <a:pPr marL="627063" lvl="2" indent="0" rtl="0" eaLnBrk="1" latinLnBrk="0" hangingPunct="1">
              <a:buNone/>
            </a:pPr>
            <a:r>
              <a:rPr lang="en-US" sz="2000" dirty="0" smtClean="0">
                <a:solidFill>
                  <a:schemeClr val="tx1"/>
                </a:solidFill>
                <a:effectLst/>
              </a:rPr>
              <a:t>- Support protective health behaviors </a:t>
            </a:r>
            <a:endParaRPr lang="en-US" sz="2000" dirty="0" smtClean="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003A2D7A-27F6-4712-BA30-480236A77039}" type="slidenum">
              <a:rPr lang="en-US" smtClean="0">
                <a:solidFill>
                  <a:srgbClr val="000000">
                    <a:tint val="75000"/>
                  </a:srgbClr>
                </a:solidFill>
              </a:rPr>
              <a:pPr/>
              <a:t>84</a:t>
            </a:fld>
            <a:endParaRPr lang="en-US">
              <a:solidFill>
                <a:srgbClr val="000000">
                  <a:tint val="75000"/>
                </a:srgbClr>
              </a:solidFill>
            </a:endParaRPr>
          </a:p>
        </p:txBody>
      </p:sp>
      <p:pic>
        <p:nvPicPr>
          <p:cNvPr id="5" name="Picture 4" descr="A bridge with a group of people to the right and left of the bridge unable to cross the bridge because it is not connec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632381"/>
            <a:ext cx="3976323" cy="1826041"/>
          </a:xfrm>
          <a:prstGeom prst="rect">
            <a:avLst/>
          </a:prstGeom>
        </p:spPr>
      </p:pic>
    </p:spTree>
    <p:extLst>
      <p:ext uri="{BB962C8B-B14F-4D97-AF65-F5344CB8AC3E}">
        <p14:creationId xmlns:p14="http://schemas.microsoft.com/office/powerpoint/2010/main" val="15774778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Elements of CDC’s Approach to Health Literacy </a:t>
            </a:r>
          </a:p>
        </p:txBody>
      </p:sp>
      <p:grpSp>
        <p:nvGrpSpPr>
          <p:cNvPr id="22" name="Group 21" descr="A triangle showing CDC Activities as one of the 4 key elements of CDC's health literacy approach."/>
          <p:cNvGrpSpPr/>
          <p:nvPr/>
        </p:nvGrpSpPr>
        <p:grpSpPr>
          <a:xfrm>
            <a:off x="3692570" y="1598555"/>
            <a:ext cx="2869208" cy="2485723"/>
            <a:chOff x="3692570" y="1598555"/>
            <a:chExt cx="2869208" cy="2485723"/>
          </a:xfrm>
        </p:grpSpPr>
        <p:sp>
          <p:nvSpPr>
            <p:cNvPr id="20" name="Freeform 8"/>
            <p:cNvSpPr>
              <a:spLocks/>
            </p:cNvSpPr>
            <p:nvPr/>
          </p:nvSpPr>
          <p:spPr bwMode="auto">
            <a:xfrm flipV="1">
              <a:off x="3692570" y="1598555"/>
              <a:ext cx="2869208" cy="2485723"/>
            </a:xfrm>
            <a:custGeom>
              <a:avLst/>
              <a:gdLst>
                <a:gd name="T0" fmla="*/ 2484 w 2484"/>
                <a:gd name="T1" fmla="*/ 0 h 2152"/>
                <a:gd name="T2" fmla="*/ 1243 w 2484"/>
                <a:gd name="T3" fmla="*/ 2152 h 2152"/>
                <a:gd name="T4" fmla="*/ 0 w 2484"/>
                <a:gd name="T5" fmla="*/ 0 h 2152"/>
                <a:gd name="T6" fmla="*/ 2484 w 2484"/>
                <a:gd name="T7" fmla="*/ 0 h 2152"/>
              </a:gdLst>
              <a:ahLst/>
              <a:cxnLst>
                <a:cxn ang="0">
                  <a:pos x="T0" y="T1"/>
                </a:cxn>
                <a:cxn ang="0">
                  <a:pos x="T2" y="T3"/>
                </a:cxn>
                <a:cxn ang="0">
                  <a:pos x="T4" y="T5"/>
                </a:cxn>
                <a:cxn ang="0">
                  <a:pos x="T6" y="T7"/>
                </a:cxn>
              </a:cxnLst>
              <a:rect l="0" t="0" r="r" b="b"/>
              <a:pathLst>
                <a:path w="2484" h="2152">
                  <a:moveTo>
                    <a:pt x="2484" y="0"/>
                  </a:moveTo>
                  <a:lnTo>
                    <a:pt x="1243" y="2152"/>
                  </a:lnTo>
                  <a:lnTo>
                    <a:pt x="0" y="0"/>
                  </a:lnTo>
                  <a:lnTo>
                    <a:pt x="2484" y="0"/>
                  </a:lnTo>
                  <a:close/>
                </a:path>
              </a:pathLst>
            </a:custGeom>
            <a:solidFill>
              <a:srgbClr val="4983F2"/>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TextBox 11"/>
            <p:cNvSpPr txBox="1"/>
            <p:nvPr/>
          </p:nvSpPr>
          <p:spPr>
            <a:xfrm>
              <a:off x="4537266" y="3048000"/>
              <a:ext cx="1179810" cy="619850"/>
            </a:xfrm>
            <a:prstGeom prst="rect">
              <a:avLst/>
            </a:prstGeom>
            <a:noFill/>
          </p:spPr>
          <p:txBody>
            <a:bodyPr wrap="none" lIns="0" tIns="0" rIns="0" bIns="0" rtlCol="0">
              <a:spAutoFit/>
            </a:bodyPr>
            <a:lstStyle/>
            <a:p>
              <a:pPr algn="ctr">
                <a:lnSpc>
                  <a:spcPts val="2400"/>
                </a:lnSpc>
              </a:pPr>
              <a:r>
                <a:rPr lang="en-US" sz="2400" b="1" dirty="0" smtClean="0">
                  <a:solidFill>
                    <a:srgbClr val="FFFFFF"/>
                  </a:solidFill>
                  <a:latin typeface="Calibri" panose="020F0502020204030204" pitchFamily="34" charset="0"/>
                </a:rPr>
                <a:t>CDC</a:t>
              </a:r>
            </a:p>
            <a:p>
              <a:pPr algn="ctr">
                <a:lnSpc>
                  <a:spcPts val="2400"/>
                </a:lnSpc>
              </a:pPr>
              <a:r>
                <a:rPr lang="en-US" sz="2400" b="1" dirty="0" smtClean="0">
                  <a:solidFill>
                    <a:srgbClr val="FFFFFF"/>
                  </a:solidFill>
                  <a:latin typeface="Calibri" panose="020F0502020204030204" pitchFamily="34" charset="0"/>
                </a:rPr>
                <a:t>Activities</a:t>
              </a:r>
              <a:endParaRPr lang="en-US" sz="2400" b="1" dirty="0">
                <a:solidFill>
                  <a:srgbClr val="FFFFFF"/>
                </a:solidFill>
                <a:latin typeface="Calibri" panose="020F0502020204030204" pitchFamily="34" charset="0"/>
              </a:endParaRPr>
            </a:p>
          </p:txBody>
        </p:sp>
      </p:grpSp>
      <p:grpSp>
        <p:nvGrpSpPr>
          <p:cNvPr id="18" name="Group 17" descr="A triangle showing Strategic Plans as one of the 4 key elements of CDC's health literacy approach."/>
          <p:cNvGrpSpPr/>
          <p:nvPr/>
        </p:nvGrpSpPr>
        <p:grpSpPr>
          <a:xfrm>
            <a:off x="3691412" y="4081967"/>
            <a:ext cx="2869208" cy="2485723"/>
            <a:chOff x="3691412" y="4081967"/>
            <a:chExt cx="2869208" cy="2485723"/>
          </a:xfrm>
        </p:grpSpPr>
        <p:sp>
          <p:nvSpPr>
            <p:cNvPr id="11" name="Freeform 8"/>
            <p:cNvSpPr>
              <a:spLocks/>
            </p:cNvSpPr>
            <p:nvPr/>
          </p:nvSpPr>
          <p:spPr bwMode="auto">
            <a:xfrm>
              <a:off x="3691412" y="4081967"/>
              <a:ext cx="2869208" cy="2485723"/>
            </a:xfrm>
            <a:custGeom>
              <a:avLst/>
              <a:gdLst>
                <a:gd name="T0" fmla="*/ 2484 w 2484"/>
                <a:gd name="T1" fmla="*/ 0 h 2152"/>
                <a:gd name="T2" fmla="*/ 1243 w 2484"/>
                <a:gd name="T3" fmla="*/ 2152 h 2152"/>
                <a:gd name="T4" fmla="*/ 0 w 2484"/>
                <a:gd name="T5" fmla="*/ 0 h 2152"/>
                <a:gd name="T6" fmla="*/ 2484 w 2484"/>
                <a:gd name="T7" fmla="*/ 0 h 2152"/>
              </a:gdLst>
              <a:ahLst/>
              <a:cxnLst>
                <a:cxn ang="0">
                  <a:pos x="T0" y="T1"/>
                </a:cxn>
                <a:cxn ang="0">
                  <a:pos x="T2" y="T3"/>
                </a:cxn>
                <a:cxn ang="0">
                  <a:pos x="T4" y="T5"/>
                </a:cxn>
                <a:cxn ang="0">
                  <a:pos x="T6" y="T7"/>
                </a:cxn>
              </a:cxnLst>
              <a:rect l="0" t="0" r="r" b="b"/>
              <a:pathLst>
                <a:path w="2484" h="2152">
                  <a:moveTo>
                    <a:pt x="2484" y="0"/>
                  </a:moveTo>
                  <a:lnTo>
                    <a:pt x="1243" y="2152"/>
                  </a:lnTo>
                  <a:lnTo>
                    <a:pt x="0" y="0"/>
                  </a:lnTo>
                  <a:lnTo>
                    <a:pt x="2484" y="0"/>
                  </a:lnTo>
                  <a:close/>
                </a:path>
              </a:pathLst>
            </a:custGeom>
            <a:solidFill>
              <a:srgbClr val="4983F2"/>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TextBox 12"/>
            <p:cNvSpPr txBox="1"/>
            <p:nvPr/>
          </p:nvSpPr>
          <p:spPr>
            <a:xfrm>
              <a:off x="4570419" y="4561750"/>
              <a:ext cx="1113510" cy="619850"/>
            </a:xfrm>
            <a:prstGeom prst="rect">
              <a:avLst/>
            </a:prstGeom>
            <a:noFill/>
          </p:spPr>
          <p:txBody>
            <a:bodyPr wrap="none" lIns="0" tIns="0" rIns="0" bIns="0" rtlCol="0">
              <a:spAutoFit/>
            </a:bodyPr>
            <a:lstStyle/>
            <a:p>
              <a:pPr algn="ctr">
                <a:lnSpc>
                  <a:spcPts val="2400"/>
                </a:lnSpc>
              </a:pPr>
              <a:r>
                <a:rPr lang="en-US" sz="2400" b="1" dirty="0" smtClean="0">
                  <a:solidFill>
                    <a:srgbClr val="FFFFFF"/>
                  </a:solidFill>
                  <a:latin typeface="Calibri" panose="020F0502020204030204" pitchFamily="34" charset="0"/>
                </a:rPr>
                <a:t>Strategic</a:t>
              </a:r>
            </a:p>
            <a:p>
              <a:pPr algn="ctr">
                <a:lnSpc>
                  <a:spcPts val="2400"/>
                </a:lnSpc>
              </a:pPr>
              <a:r>
                <a:rPr lang="en-US" sz="2400" b="1" dirty="0" smtClean="0">
                  <a:solidFill>
                    <a:srgbClr val="FFFFFF"/>
                  </a:solidFill>
                  <a:latin typeface="Calibri" panose="020F0502020204030204" pitchFamily="34" charset="0"/>
                </a:rPr>
                <a:t>Plans</a:t>
              </a:r>
              <a:endParaRPr lang="en-US" sz="2400" b="1" dirty="0">
                <a:solidFill>
                  <a:srgbClr val="FFFFFF"/>
                </a:solidFill>
                <a:latin typeface="Calibri" panose="020F0502020204030204" pitchFamily="34" charset="0"/>
              </a:endParaRPr>
            </a:p>
          </p:txBody>
        </p:sp>
      </p:grpSp>
      <p:grpSp>
        <p:nvGrpSpPr>
          <p:cNvPr id="16" name="Group 15" descr="A triangle showing Healthy People Objectives as one of the 4 key elements of CDC's health literacy approach."/>
          <p:cNvGrpSpPr/>
          <p:nvPr/>
        </p:nvGrpSpPr>
        <p:grpSpPr>
          <a:xfrm>
            <a:off x="2257963" y="4081967"/>
            <a:ext cx="2869208" cy="2485723"/>
            <a:chOff x="2257963" y="4081967"/>
            <a:chExt cx="2869208" cy="2485723"/>
          </a:xfrm>
        </p:grpSpPr>
        <p:sp>
          <p:nvSpPr>
            <p:cNvPr id="9" name="Freeform 6"/>
            <p:cNvSpPr>
              <a:spLocks/>
            </p:cNvSpPr>
            <p:nvPr/>
          </p:nvSpPr>
          <p:spPr bwMode="auto">
            <a:xfrm>
              <a:off x="2257963" y="4081967"/>
              <a:ext cx="2869208" cy="2485723"/>
            </a:xfrm>
            <a:custGeom>
              <a:avLst/>
              <a:gdLst>
                <a:gd name="T0" fmla="*/ 0 w 2484"/>
                <a:gd name="T1" fmla="*/ 2152 h 2152"/>
                <a:gd name="T2" fmla="*/ 1243 w 2484"/>
                <a:gd name="T3" fmla="*/ 0 h 2152"/>
                <a:gd name="T4" fmla="*/ 2484 w 2484"/>
                <a:gd name="T5" fmla="*/ 2152 h 2152"/>
                <a:gd name="T6" fmla="*/ 0 w 2484"/>
                <a:gd name="T7" fmla="*/ 2152 h 2152"/>
              </a:gdLst>
              <a:ahLst/>
              <a:cxnLst>
                <a:cxn ang="0">
                  <a:pos x="T0" y="T1"/>
                </a:cxn>
                <a:cxn ang="0">
                  <a:pos x="T2" y="T3"/>
                </a:cxn>
                <a:cxn ang="0">
                  <a:pos x="T4" y="T5"/>
                </a:cxn>
                <a:cxn ang="0">
                  <a:pos x="T6" y="T7"/>
                </a:cxn>
              </a:cxnLst>
              <a:rect l="0" t="0" r="r" b="b"/>
              <a:pathLst>
                <a:path w="2484" h="2152">
                  <a:moveTo>
                    <a:pt x="0" y="2152"/>
                  </a:moveTo>
                  <a:lnTo>
                    <a:pt x="1243" y="0"/>
                  </a:lnTo>
                  <a:lnTo>
                    <a:pt x="2484" y="2152"/>
                  </a:lnTo>
                  <a:lnTo>
                    <a:pt x="0" y="2152"/>
                  </a:lnTo>
                  <a:close/>
                </a:path>
              </a:pathLst>
            </a:custGeom>
            <a:solidFill>
              <a:srgbClr val="4983F2"/>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4" name="TextBox 13"/>
            <p:cNvSpPr txBox="1"/>
            <p:nvPr/>
          </p:nvSpPr>
          <p:spPr>
            <a:xfrm>
              <a:off x="3022353" y="5401270"/>
              <a:ext cx="1340432" cy="923330"/>
            </a:xfrm>
            <a:prstGeom prst="rect">
              <a:avLst/>
            </a:prstGeom>
            <a:noFill/>
          </p:spPr>
          <p:txBody>
            <a:bodyPr wrap="none" lIns="0" tIns="0" rIns="0" bIns="0" rtlCol="0">
              <a:spAutoFit/>
            </a:bodyPr>
            <a:lstStyle/>
            <a:p>
              <a:pPr algn="ctr">
                <a:lnSpc>
                  <a:spcPts val="2400"/>
                </a:lnSpc>
              </a:pPr>
              <a:r>
                <a:rPr lang="en-US" sz="2400" b="1" dirty="0" smtClean="0">
                  <a:solidFill>
                    <a:srgbClr val="FFFFFF"/>
                  </a:solidFill>
                  <a:latin typeface="Calibri" panose="020F0502020204030204" pitchFamily="34" charset="0"/>
                </a:rPr>
                <a:t>Healthy</a:t>
              </a:r>
            </a:p>
            <a:p>
              <a:pPr algn="ctr">
                <a:lnSpc>
                  <a:spcPts val="2400"/>
                </a:lnSpc>
              </a:pPr>
              <a:r>
                <a:rPr lang="en-US" sz="2400" b="1" dirty="0" smtClean="0">
                  <a:solidFill>
                    <a:srgbClr val="FFFFFF"/>
                  </a:solidFill>
                  <a:latin typeface="Calibri" panose="020F0502020204030204" pitchFamily="34" charset="0"/>
                </a:rPr>
                <a:t>People</a:t>
              </a:r>
            </a:p>
            <a:p>
              <a:pPr algn="ctr">
                <a:lnSpc>
                  <a:spcPts val="2400"/>
                </a:lnSpc>
              </a:pPr>
              <a:r>
                <a:rPr lang="en-US" sz="2400" b="1" dirty="0" smtClean="0">
                  <a:solidFill>
                    <a:srgbClr val="FFFFFF"/>
                  </a:solidFill>
                  <a:latin typeface="Calibri" panose="020F0502020204030204" pitchFamily="34" charset="0"/>
                </a:rPr>
                <a:t>Objectives</a:t>
              </a:r>
              <a:endParaRPr lang="en-US" sz="2400" b="1" dirty="0">
                <a:solidFill>
                  <a:srgbClr val="FFFFFF"/>
                </a:solidFill>
                <a:latin typeface="Calibri" panose="020F0502020204030204" pitchFamily="34" charset="0"/>
              </a:endParaRPr>
            </a:p>
          </p:txBody>
        </p:sp>
      </p:grpSp>
      <p:grpSp>
        <p:nvGrpSpPr>
          <p:cNvPr id="17" name="Group 16" descr="A triangle showing Plain Writing Act as one of the 4 key elements of CDC's health literacy approach."/>
          <p:cNvGrpSpPr/>
          <p:nvPr/>
        </p:nvGrpSpPr>
        <p:grpSpPr>
          <a:xfrm>
            <a:off x="5124861" y="4081967"/>
            <a:ext cx="2869208" cy="2485723"/>
            <a:chOff x="5124861" y="4081967"/>
            <a:chExt cx="2869208" cy="2485723"/>
          </a:xfrm>
        </p:grpSpPr>
        <p:sp>
          <p:nvSpPr>
            <p:cNvPr id="10" name="Freeform 7"/>
            <p:cNvSpPr>
              <a:spLocks/>
            </p:cNvSpPr>
            <p:nvPr/>
          </p:nvSpPr>
          <p:spPr bwMode="auto">
            <a:xfrm>
              <a:off x="5124861" y="4081967"/>
              <a:ext cx="2869208" cy="2485723"/>
            </a:xfrm>
            <a:custGeom>
              <a:avLst/>
              <a:gdLst>
                <a:gd name="T0" fmla="*/ 0 w 2484"/>
                <a:gd name="T1" fmla="*/ 2152 h 2152"/>
                <a:gd name="T2" fmla="*/ 1243 w 2484"/>
                <a:gd name="T3" fmla="*/ 0 h 2152"/>
                <a:gd name="T4" fmla="*/ 2484 w 2484"/>
                <a:gd name="T5" fmla="*/ 2152 h 2152"/>
                <a:gd name="T6" fmla="*/ 0 w 2484"/>
                <a:gd name="T7" fmla="*/ 2152 h 2152"/>
              </a:gdLst>
              <a:ahLst/>
              <a:cxnLst>
                <a:cxn ang="0">
                  <a:pos x="T0" y="T1"/>
                </a:cxn>
                <a:cxn ang="0">
                  <a:pos x="T2" y="T3"/>
                </a:cxn>
                <a:cxn ang="0">
                  <a:pos x="T4" y="T5"/>
                </a:cxn>
                <a:cxn ang="0">
                  <a:pos x="T6" y="T7"/>
                </a:cxn>
              </a:cxnLst>
              <a:rect l="0" t="0" r="r" b="b"/>
              <a:pathLst>
                <a:path w="2484" h="2152">
                  <a:moveTo>
                    <a:pt x="0" y="2152"/>
                  </a:moveTo>
                  <a:lnTo>
                    <a:pt x="1243" y="0"/>
                  </a:lnTo>
                  <a:lnTo>
                    <a:pt x="2484" y="2152"/>
                  </a:lnTo>
                  <a:lnTo>
                    <a:pt x="0" y="2152"/>
                  </a:lnTo>
                  <a:close/>
                </a:path>
              </a:pathLst>
            </a:custGeom>
            <a:solidFill>
              <a:srgbClr val="4983F2"/>
            </a:soli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 name="TextBox 14"/>
            <p:cNvSpPr txBox="1"/>
            <p:nvPr/>
          </p:nvSpPr>
          <p:spPr>
            <a:xfrm>
              <a:off x="6085170" y="5404104"/>
              <a:ext cx="948593" cy="923330"/>
            </a:xfrm>
            <a:prstGeom prst="rect">
              <a:avLst/>
            </a:prstGeom>
            <a:noFill/>
          </p:spPr>
          <p:txBody>
            <a:bodyPr wrap="none" lIns="0" tIns="0" rIns="0" bIns="0" rtlCol="0">
              <a:spAutoFit/>
            </a:bodyPr>
            <a:lstStyle/>
            <a:p>
              <a:pPr algn="ctr">
                <a:lnSpc>
                  <a:spcPts val="2400"/>
                </a:lnSpc>
              </a:pPr>
              <a:r>
                <a:rPr lang="en-US" sz="2400" b="1" dirty="0" smtClean="0">
                  <a:solidFill>
                    <a:srgbClr val="FFFFFF"/>
                  </a:solidFill>
                  <a:latin typeface="Calibri" panose="020F0502020204030204" pitchFamily="34" charset="0"/>
                </a:rPr>
                <a:t>Plain</a:t>
              </a:r>
            </a:p>
            <a:p>
              <a:pPr algn="ctr">
                <a:lnSpc>
                  <a:spcPts val="2400"/>
                </a:lnSpc>
              </a:pPr>
              <a:r>
                <a:rPr lang="en-US" sz="2400" b="1" dirty="0" smtClean="0">
                  <a:solidFill>
                    <a:srgbClr val="FFFFFF"/>
                  </a:solidFill>
                  <a:latin typeface="Calibri" panose="020F0502020204030204" pitchFamily="34" charset="0"/>
                </a:rPr>
                <a:t>Writing</a:t>
              </a:r>
            </a:p>
            <a:p>
              <a:pPr algn="ctr">
                <a:lnSpc>
                  <a:spcPts val="2400"/>
                </a:lnSpc>
              </a:pPr>
              <a:r>
                <a:rPr lang="en-US" sz="2400" b="1" dirty="0" smtClean="0">
                  <a:solidFill>
                    <a:srgbClr val="FFFFFF"/>
                  </a:solidFill>
                  <a:latin typeface="Calibri" panose="020F0502020204030204" pitchFamily="34" charset="0"/>
                </a:rPr>
                <a:t>Act</a:t>
              </a:r>
              <a:endParaRPr lang="en-US" sz="2400" b="1" dirty="0">
                <a:solidFill>
                  <a:srgbClr val="FFFFFF"/>
                </a:solidFill>
                <a:latin typeface="Calibri" panose="020F0502020204030204" pitchFamily="34" charset="0"/>
              </a:endParaRPr>
            </a:p>
          </p:txBody>
        </p:sp>
      </p:grpSp>
      <p:sp>
        <p:nvSpPr>
          <p:cNvPr id="3" name="Slide Number Placeholder 2"/>
          <p:cNvSpPr>
            <a:spLocks noGrp="1"/>
          </p:cNvSpPr>
          <p:nvPr>
            <p:ph type="sldNum" sz="quarter" idx="10"/>
          </p:nvPr>
        </p:nvSpPr>
        <p:spPr/>
        <p:txBody>
          <a:bodyPr/>
          <a:lstStyle/>
          <a:p>
            <a:fld id="{003A2D7A-27F6-4712-BA30-480236A77039}" type="slidenum">
              <a:rPr lang="en-US" smtClean="0">
                <a:solidFill>
                  <a:srgbClr val="000000">
                    <a:tint val="75000"/>
                  </a:srgbClr>
                </a:solidFill>
              </a:rPr>
              <a:pPr/>
              <a:t>85</a:t>
            </a:fld>
            <a:endParaRPr lang="en-US">
              <a:solidFill>
                <a:srgbClr val="000000">
                  <a:tint val="75000"/>
                </a:srgbClr>
              </a:solidFill>
            </a:endParaRPr>
          </a:p>
        </p:txBody>
      </p:sp>
    </p:spTree>
    <p:extLst>
      <p:ext uri="{BB962C8B-B14F-4D97-AF65-F5344CB8AC3E}">
        <p14:creationId xmlns:p14="http://schemas.microsoft.com/office/powerpoint/2010/main" val="195900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ahoma" pitchFamily="34" charset="0"/>
              </a:rPr>
              <a:t>CDC’s Support of HHS Health Literacy Work </a:t>
            </a:r>
            <a:endParaRPr lang="en-US" b="1" dirty="0"/>
          </a:p>
        </p:txBody>
      </p:sp>
      <p:sp>
        <p:nvSpPr>
          <p:cNvPr id="3" name="Content Placeholder 2"/>
          <p:cNvSpPr>
            <a:spLocks noGrp="1"/>
          </p:cNvSpPr>
          <p:nvPr>
            <p:ph idx="1"/>
          </p:nvPr>
        </p:nvSpPr>
        <p:spPr/>
        <p:txBody>
          <a:bodyPr/>
          <a:lstStyle/>
          <a:p>
            <a:r>
              <a:rPr lang="en-US" dirty="0"/>
              <a:t>Co-lead with ODPHP the HHS Health Literacy Workgroup </a:t>
            </a:r>
          </a:p>
          <a:p>
            <a:r>
              <a:rPr lang="en-US" dirty="0"/>
              <a:t>Co-lead with ODPHP &amp; ONC the HP2020 Health Communication &amp; Health IT Workgroup </a:t>
            </a:r>
          </a:p>
          <a:p>
            <a:r>
              <a:rPr lang="en-US" dirty="0"/>
              <a:t>Measuring the HP2020 objective on how risk information is communicated to the public </a:t>
            </a:r>
          </a:p>
          <a:p>
            <a:pPr lvl="1"/>
            <a:r>
              <a:rPr lang="en-US" sz="2000" dirty="0"/>
              <a:t>Proposed objective</a:t>
            </a:r>
          </a:p>
          <a:p>
            <a:pPr lvl="1"/>
            <a:r>
              <a:rPr lang="en-US" sz="2000" dirty="0"/>
              <a:t>Created measurement system </a:t>
            </a:r>
          </a:p>
          <a:p>
            <a:pPr lvl="1"/>
            <a:r>
              <a:rPr lang="en-US" sz="2000" dirty="0"/>
              <a:t>Providing data  </a:t>
            </a:r>
          </a:p>
          <a:p>
            <a:endParaRPr lang="en-US" dirty="0"/>
          </a:p>
        </p:txBody>
      </p:sp>
      <p:sp>
        <p:nvSpPr>
          <p:cNvPr id="4" name="Slide Number Placeholder 3"/>
          <p:cNvSpPr>
            <a:spLocks noGrp="1"/>
          </p:cNvSpPr>
          <p:nvPr>
            <p:ph type="sldNum" sz="quarter" idx="10"/>
          </p:nvPr>
        </p:nvSpPr>
        <p:spPr/>
        <p:txBody>
          <a:bodyPr/>
          <a:lstStyle/>
          <a:p>
            <a:fld id="{003A2D7A-27F6-4712-BA30-480236A77039}" type="slidenum">
              <a:rPr lang="en-US" smtClean="0">
                <a:solidFill>
                  <a:srgbClr val="000000">
                    <a:tint val="75000"/>
                  </a:srgbClr>
                </a:solidFill>
              </a:rPr>
              <a:pPr/>
              <a:t>86</a:t>
            </a:fld>
            <a:endParaRPr lang="en-US">
              <a:solidFill>
                <a:srgbClr val="000000">
                  <a:tint val="75000"/>
                </a:srgbClr>
              </a:solidFill>
            </a:endParaRPr>
          </a:p>
        </p:txBody>
      </p:sp>
    </p:spTree>
    <p:extLst>
      <p:ext uri="{BB962C8B-B14F-4D97-AF65-F5344CB8AC3E}">
        <p14:creationId xmlns:p14="http://schemas.microsoft.com/office/powerpoint/2010/main" val="37980351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CDC is Promoting a Clear Communication Culture</a:t>
            </a:r>
            <a:r>
              <a:rPr lang="en-US" dirty="0" smtClean="0">
                <a:latin typeface="Tahoma" pitchFamily="34" charset="0"/>
              </a:rPr>
              <a:t>  </a:t>
            </a:r>
            <a:endParaRPr lang="en-US" dirty="0"/>
          </a:p>
        </p:txBody>
      </p:sp>
      <p:sp>
        <p:nvSpPr>
          <p:cNvPr id="10" name="Rectangle 9" descr="How CDC is Promoting a Clear Communication Culture"/>
          <p:cNvSpPr/>
          <p:nvPr/>
        </p:nvSpPr>
        <p:spPr>
          <a:xfrm>
            <a:off x="1368832" y="68622"/>
            <a:ext cx="7775167" cy="1255773"/>
          </a:xfrm>
          <a:prstGeom prst="rect">
            <a:avLst/>
          </a:prstGeom>
          <a:solidFill>
            <a:srgbClr val="327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320635" y="435994"/>
            <a:ext cx="7345456" cy="769441"/>
          </a:xfrm>
          <a:prstGeom prst="rect">
            <a:avLst/>
          </a:prstGeom>
          <a:noFill/>
        </p:spPr>
        <p:txBody>
          <a:bodyPr wrap="square" rtlCol="0">
            <a:spAutoFit/>
          </a:bodyPr>
          <a:lstStyle/>
          <a:p>
            <a:pPr algn="ctr"/>
            <a:r>
              <a:rPr lang="en-US" sz="3300" b="1" baseline="30000" dirty="0">
                <a:solidFill>
                  <a:srgbClr val="FFFFFF"/>
                </a:solidFill>
                <a:latin typeface="Tahoma" panose="020B0604030504040204" pitchFamily="34" charset="0"/>
                <a:ea typeface="Tahoma" panose="020B0604030504040204" pitchFamily="34" charset="0"/>
                <a:cs typeface="Tahoma" panose="020B0604030504040204" pitchFamily="34" charset="0"/>
              </a:rPr>
              <a:t>How CDC is Promoting a Clear Communication Culture</a:t>
            </a:r>
          </a:p>
        </p:txBody>
      </p:sp>
      <p:sp>
        <p:nvSpPr>
          <p:cNvPr id="5" name="Content Placeholder 4" hidden="1"/>
          <p:cNvSpPr>
            <a:spLocks noGrp="1"/>
          </p:cNvSpPr>
          <p:nvPr>
            <p:ph idx="1"/>
          </p:nvPr>
        </p:nvSpPr>
        <p:spPr/>
        <p:txBody>
          <a:bodyPr/>
          <a:lstStyle/>
          <a:p>
            <a:endParaRPr lang="en-US" dirty="0"/>
          </a:p>
        </p:txBody>
      </p:sp>
      <p:grpSp>
        <p:nvGrpSpPr>
          <p:cNvPr id="71" name="Group 70" descr="Multi-step process CDC follows to implement health literacy activities:&#10;&#10;Step 1: Plan - Who leads and participate in planning? Does the plan explain what you will accomplish in and why its important? Who  must approve and use the plan?"/>
          <p:cNvGrpSpPr/>
          <p:nvPr/>
        </p:nvGrpSpPr>
        <p:grpSpPr>
          <a:xfrm>
            <a:off x="3670300" y="1617663"/>
            <a:ext cx="2436812" cy="1554480"/>
            <a:chOff x="3670300" y="1617663"/>
            <a:chExt cx="2436812" cy="1554480"/>
          </a:xfrm>
        </p:grpSpPr>
        <p:sp>
          <p:nvSpPr>
            <p:cNvPr id="18" name="Freeform 14"/>
            <p:cNvSpPr>
              <a:spLocks/>
            </p:cNvSpPr>
            <p:nvPr/>
          </p:nvSpPr>
          <p:spPr bwMode="auto">
            <a:xfrm>
              <a:off x="3670300" y="1617663"/>
              <a:ext cx="2436812" cy="1554480"/>
            </a:xfrm>
            <a:custGeom>
              <a:avLst/>
              <a:gdLst>
                <a:gd name="T0" fmla="*/ 969 w 969"/>
                <a:gd name="T1" fmla="*/ 481 h 565"/>
                <a:gd name="T2" fmla="*/ 885 w 969"/>
                <a:gd name="T3" fmla="*/ 565 h 565"/>
                <a:gd name="T4" fmla="*/ 84 w 969"/>
                <a:gd name="T5" fmla="*/ 565 h 565"/>
                <a:gd name="T6" fmla="*/ 0 w 969"/>
                <a:gd name="T7" fmla="*/ 481 h 565"/>
                <a:gd name="T8" fmla="*/ 0 w 969"/>
                <a:gd name="T9" fmla="*/ 84 h 565"/>
                <a:gd name="T10" fmla="*/ 84 w 969"/>
                <a:gd name="T11" fmla="*/ 0 h 565"/>
                <a:gd name="T12" fmla="*/ 885 w 969"/>
                <a:gd name="T13" fmla="*/ 0 h 565"/>
                <a:gd name="T14" fmla="*/ 969 w 969"/>
                <a:gd name="T15" fmla="*/ 84 h 565"/>
                <a:gd name="T16" fmla="*/ 969 w 969"/>
                <a:gd name="T17" fmla="*/ 481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9" h="565">
                  <a:moveTo>
                    <a:pt x="969" y="481"/>
                  </a:moveTo>
                  <a:cubicBezTo>
                    <a:pt x="969" y="527"/>
                    <a:pt x="931" y="565"/>
                    <a:pt x="885" y="565"/>
                  </a:cubicBezTo>
                  <a:cubicBezTo>
                    <a:pt x="84" y="565"/>
                    <a:pt x="84" y="565"/>
                    <a:pt x="84" y="565"/>
                  </a:cubicBezTo>
                  <a:cubicBezTo>
                    <a:pt x="38" y="565"/>
                    <a:pt x="0" y="527"/>
                    <a:pt x="0" y="481"/>
                  </a:cubicBezTo>
                  <a:cubicBezTo>
                    <a:pt x="0" y="84"/>
                    <a:pt x="0" y="84"/>
                    <a:pt x="0" y="84"/>
                  </a:cubicBezTo>
                  <a:cubicBezTo>
                    <a:pt x="0" y="38"/>
                    <a:pt x="38" y="0"/>
                    <a:pt x="84" y="0"/>
                  </a:cubicBezTo>
                  <a:cubicBezTo>
                    <a:pt x="885" y="0"/>
                    <a:pt x="885" y="0"/>
                    <a:pt x="885" y="0"/>
                  </a:cubicBezTo>
                  <a:cubicBezTo>
                    <a:pt x="931" y="0"/>
                    <a:pt x="969" y="38"/>
                    <a:pt x="969" y="84"/>
                  </a:cubicBezTo>
                  <a:lnTo>
                    <a:pt x="969" y="481"/>
                  </a:lnTo>
                  <a:close/>
                </a:path>
              </a:pathLst>
            </a:custGeom>
            <a:solidFill>
              <a:srgbClr val="F7FA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atte">
              <a:bevelT w="101600" h="38100"/>
            </a:sp3d>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6" name="TextBox 55"/>
            <p:cNvSpPr txBox="1"/>
            <p:nvPr/>
          </p:nvSpPr>
          <p:spPr>
            <a:xfrm>
              <a:off x="3810000" y="1847088"/>
              <a:ext cx="2254250" cy="1182375"/>
            </a:xfrm>
            <a:prstGeom prst="rect">
              <a:avLst/>
            </a:prstGeom>
            <a:noFill/>
          </p:spPr>
          <p:txBody>
            <a:bodyPr wrap="square" lIns="0" tIns="0" rIns="0" bIns="0" rtlCol="0">
              <a:spAutoFit/>
            </a:bodyPr>
            <a:lstStyle/>
            <a:p>
              <a:r>
                <a:rPr lang="en-US" sz="2400" b="1" baseline="30000" dirty="0">
                  <a:solidFill>
                    <a:srgbClr val="327EC4"/>
                  </a:solidFill>
                  <a:latin typeface="Calibri" panose="020F0502020204030204" pitchFamily="34" charset="0"/>
                </a:rPr>
                <a:t>Step 1: PLAN </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Who leads and participates in planning? </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Does the plan explain what you will accomplish and why it’s important</a:t>
              </a:r>
              <a:r>
                <a:rPr lang="en-US" sz="1600" baseline="30000" dirty="0" smtClean="0">
                  <a:solidFill>
                    <a:srgbClr val="000000"/>
                  </a:solidFill>
                  <a:latin typeface="Calibri" panose="020F0502020204030204" pitchFamily="34" charset="0"/>
                </a:rPr>
                <a:t>?</a:t>
              </a:r>
              <a:endParaRPr lang="en-US" sz="1600" baseline="30000" dirty="0">
                <a:solidFill>
                  <a:srgbClr val="000000"/>
                </a:solidFill>
                <a:latin typeface="Calibri" panose="020F0502020204030204" pitchFamily="34" charset="0"/>
              </a:endParaRP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Who must approve and use the plan?</a:t>
              </a:r>
              <a:endParaRPr lang="en-US" sz="1600" baseline="30000" dirty="0" smtClean="0">
                <a:solidFill>
                  <a:srgbClr val="000000"/>
                </a:solidFill>
                <a:latin typeface="Calibri" panose="020F0502020204030204" pitchFamily="34" charset="0"/>
              </a:endParaRPr>
            </a:p>
          </p:txBody>
        </p:sp>
      </p:grpSp>
      <p:grpSp>
        <p:nvGrpSpPr>
          <p:cNvPr id="50" name="Group 49" descr="Arrow pointing from Step 1 (Plan) to Step 2 (Connect) of the multi-step process CDC follows to implement health literacy activities."/>
          <p:cNvGrpSpPr/>
          <p:nvPr/>
        </p:nvGrpSpPr>
        <p:grpSpPr>
          <a:xfrm>
            <a:off x="5910263" y="1752600"/>
            <a:ext cx="1963737" cy="633413"/>
            <a:chOff x="5757863" y="1789113"/>
            <a:chExt cx="1963737" cy="633413"/>
          </a:xfrm>
        </p:grpSpPr>
        <p:sp>
          <p:nvSpPr>
            <p:cNvPr id="38" name="Freeform 97"/>
            <p:cNvSpPr>
              <a:spLocks/>
            </p:cNvSpPr>
            <p:nvPr/>
          </p:nvSpPr>
          <p:spPr bwMode="auto">
            <a:xfrm>
              <a:off x="5757863" y="1789113"/>
              <a:ext cx="1812925" cy="411163"/>
            </a:xfrm>
            <a:custGeom>
              <a:avLst/>
              <a:gdLst>
                <a:gd name="T0" fmla="*/ 721 w 721"/>
                <a:gd name="T1" fmla="*/ 164 h 164"/>
                <a:gd name="T2" fmla="*/ 637 w 721"/>
                <a:gd name="T3" fmla="*/ 164 h 164"/>
                <a:gd name="T4" fmla="*/ 637 w 721"/>
                <a:gd name="T5" fmla="*/ 126 h 164"/>
                <a:gd name="T6" fmla="*/ 595 w 721"/>
                <a:gd name="T7" fmla="*/ 84 h 164"/>
                <a:gd name="T8" fmla="*/ 0 w 721"/>
                <a:gd name="T9" fmla="*/ 84 h 164"/>
                <a:gd name="T10" fmla="*/ 0 w 721"/>
                <a:gd name="T11" fmla="*/ 0 h 164"/>
                <a:gd name="T12" fmla="*/ 595 w 721"/>
                <a:gd name="T13" fmla="*/ 0 h 164"/>
                <a:gd name="T14" fmla="*/ 721 w 721"/>
                <a:gd name="T15" fmla="*/ 126 h 164"/>
                <a:gd name="T16" fmla="*/ 721 w 721"/>
                <a:gd name="T1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1" h="164">
                  <a:moveTo>
                    <a:pt x="721" y="164"/>
                  </a:moveTo>
                  <a:cubicBezTo>
                    <a:pt x="637" y="164"/>
                    <a:pt x="637" y="164"/>
                    <a:pt x="637" y="164"/>
                  </a:cubicBezTo>
                  <a:cubicBezTo>
                    <a:pt x="637" y="126"/>
                    <a:pt x="637" y="126"/>
                    <a:pt x="637" y="126"/>
                  </a:cubicBezTo>
                  <a:cubicBezTo>
                    <a:pt x="637" y="103"/>
                    <a:pt x="618" y="84"/>
                    <a:pt x="595" y="84"/>
                  </a:cubicBezTo>
                  <a:cubicBezTo>
                    <a:pt x="0" y="84"/>
                    <a:pt x="0" y="84"/>
                    <a:pt x="0" y="84"/>
                  </a:cubicBezTo>
                  <a:cubicBezTo>
                    <a:pt x="0" y="0"/>
                    <a:pt x="0" y="0"/>
                    <a:pt x="0" y="0"/>
                  </a:cubicBezTo>
                  <a:cubicBezTo>
                    <a:pt x="595" y="0"/>
                    <a:pt x="595" y="0"/>
                    <a:pt x="595" y="0"/>
                  </a:cubicBezTo>
                  <a:cubicBezTo>
                    <a:pt x="665" y="0"/>
                    <a:pt x="721" y="56"/>
                    <a:pt x="721" y="126"/>
                  </a:cubicBezTo>
                  <a:lnTo>
                    <a:pt x="721" y="164"/>
                  </a:lnTo>
                  <a:close/>
                </a:path>
              </a:pathLst>
            </a:custGeom>
            <a:solidFill>
              <a:srgbClr val="327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9" name="Freeform 98"/>
            <p:cNvSpPr>
              <a:spLocks/>
            </p:cNvSpPr>
            <p:nvPr/>
          </p:nvSpPr>
          <p:spPr bwMode="auto">
            <a:xfrm>
              <a:off x="7208838" y="2165351"/>
              <a:ext cx="512762" cy="257175"/>
            </a:xfrm>
            <a:custGeom>
              <a:avLst/>
              <a:gdLst>
                <a:gd name="T0" fmla="*/ 323 w 323"/>
                <a:gd name="T1" fmla="*/ 0 h 162"/>
                <a:gd name="T2" fmla="*/ 0 w 323"/>
                <a:gd name="T3" fmla="*/ 0 h 162"/>
                <a:gd name="T4" fmla="*/ 162 w 323"/>
                <a:gd name="T5" fmla="*/ 162 h 162"/>
                <a:gd name="T6" fmla="*/ 323 w 323"/>
                <a:gd name="T7" fmla="*/ 0 h 162"/>
              </a:gdLst>
              <a:ahLst/>
              <a:cxnLst>
                <a:cxn ang="0">
                  <a:pos x="T0" y="T1"/>
                </a:cxn>
                <a:cxn ang="0">
                  <a:pos x="T2" y="T3"/>
                </a:cxn>
                <a:cxn ang="0">
                  <a:pos x="T4" y="T5"/>
                </a:cxn>
                <a:cxn ang="0">
                  <a:pos x="T6" y="T7"/>
                </a:cxn>
              </a:cxnLst>
              <a:rect l="0" t="0" r="r" b="b"/>
              <a:pathLst>
                <a:path w="323" h="162">
                  <a:moveTo>
                    <a:pt x="323" y="0"/>
                  </a:moveTo>
                  <a:lnTo>
                    <a:pt x="0" y="0"/>
                  </a:lnTo>
                  <a:lnTo>
                    <a:pt x="162" y="162"/>
                  </a:lnTo>
                  <a:lnTo>
                    <a:pt x="323" y="0"/>
                  </a:lnTo>
                  <a:close/>
                </a:path>
              </a:pathLst>
            </a:custGeom>
            <a:solidFill>
              <a:srgbClr val="327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72" name="Group 71" descr="Multi-step process CDC follows to implement health literacy activities:&#10;&#10;Step 2: Connect - Who are the opinion leaders and gatekeepers? Who will help implement the plan? Who will persevere through the process?"/>
          <p:cNvGrpSpPr/>
          <p:nvPr/>
        </p:nvGrpSpPr>
        <p:grpSpPr>
          <a:xfrm>
            <a:off x="6416040" y="2401888"/>
            <a:ext cx="2423160" cy="1419225"/>
            <a:chOff x="6416040" y="2401888"/>
            <a:chExt cx="2423160" cy="1419225"/>
          </a:xfrm>
        </p:grpSpPr>
        <p:sp>
          <p:nvSpPr>
            <p:cNvPr id="20" name="Freeform 15"/>
            <p:cNvSpPr>
              <a:spLocks/>
            </p:cNvSpPr>
            <p:nvPr/>
          </p:nvSpPr>
          <p:spPr bwMode="auto">
            <a:xfrm>
              <a:off x="6416040" y="2401888"/>
              <a:ext cx="2423160" cy="1419225"/>
            </a:xfrm>
            <a:custGeom>
              <a:avLst/>
              <a:gdLst>
                <a:gd name="T0" fmla="*/ 968 w 968"/>
                <a:gd name="T1" fmla="*/ 480 h 564"/>
                <a:gd name="T2" fmla="*/ 884 w 968"/>
                <a:gd name="T3" fmla="*/ 564 h 564"/>
                <a:gd name="T4" fmla="*/ 84 w 968"/>
                <a:gd name="T5" fmla="*/ 564 h 564"/>
                <a:gd name="T6" fmla="*/ 0 w 968"/>
                <a:gd name="T7" fmla="*/ 480 h 564"/>
                <a:gd name="T8" fmla="*/ 0 w 968"/>
                <a:gd name="T9" fmla="*/ 84 h 564"/>
                <a:gd name="T10" fmla="*/ 84 w 968"/>
                <a:gd name="T11" fmla="*/ 0 h 564"/>
                <a:gd name="T12" fmla="*/ 884 w 968"/>
                <a:gd name="T13" fmla="*/ 0 h 564"/>
                <a:gd name="T14" fmla="*/ 968 w 968"/>
                <a:gd name="T15" fmla="*/ 84 h 564"/>
                <a:gd name="T16" fmla="*/ 968 w 968"/>
                <a:gd name="T17" fmla="*/ 48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8" h="564">
                  <a:moveTo>
                    <a:pt x="968" y="480"/>
                  </a:moveTo>
                  <a:cubicBezTo>
                    <a:pt x="968" y="527"/>
                    <a:pt x="930" y="564"/>
                    <a:pt x="884" y="564"/>
                  </a:cubicBezTo>
                  <a:cubicBezTo>
                    <a:pt x="84" y="564"/>
                    <a:pt x="84" y="564"/>
                    <a:pt x="84" y="564"/>
                  </a:cubicBezTo>
                  <a:cubicBezTo>
                    <a:pt x="37" y="564"/>
                    <a:pt x="0" y="527"/>
                    <a:pt x="0" y="480"/>
                  </a:cubicBezTo>
                  <a:cubicBezTo>
                    <a:pt x="0" y="84"/>
                    <a:pt x="0" y="84"/>
                    <a:pt x="0" y="84"/>
                  </a:cubicBezTo>
                  <a:cubicBezTo>
                    <a:pt x="0" y="38"/>
                    <a:pt x="37" y="0"/>
                    <a:pt x="84" y="0"/>
                  </a:cubicBezTo>
                  <a:cubicBezTo>
                    <a:pt x="884" y="0"/>
                    <a:pt x="884" y="0"/>
                    <a:pt x="884" y="0"/>
                  </a:cubicBezTo>
                  <a:cubicBezTo>
                    <a:pt x="930" y="0"/>
                    <a:pt x="968" y="38"/>
                    <a:pt x="968" y="84"/>
                  </a:cubicBezTo>
                  <a:lnTo>
                    <a:pt x="968" y="480"/>
                  </a:lnTo>
                  <a:close/>
                </a:path>
              </a:pathLst>
            </a:custGeom>
            <a:solidFill>
              <a:srgbClr val="F7FA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atte">
              <a:bevelT w="101600" h="38100"/>
            </a:sp3d>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7" name="TextBox 56"/>
            <p:cNvSpPr txBox="1"/>
            <p:nvPr/>
          </p:nvSpPr>
          <p:spPr>
            <a:xfrm>
              <a:off x="6569075" y="2606040"/>
              <a:ext cx="2254250" cy="1182375"/>
            </a:xfrm>
            <a:prstGeom prst="rect">
              <a:avLst/>
            </a:prstGeom>
            <a:noFill/>
          </p:spPr>
          <p:txBody>
            <a:bodyPr wrap="square" lIns="0" tIns="0" rIns="0" bIns="0" rtlCol="0">
              <a:spAutoFit/>
            </a:bodyPr>
            <a:lstStyle/>
            <a:p>
              <a:r>
                <a:rPr lang="en-US" sz="2400" b="1" baseline="30000" dirty="0">
                  <a:solidFill>
                    <a:srgbClr val="327EC4"/>
                  </a:solidFill>
                  <a:latin typeface="Calibri" panose="020F0502020204030204" pitchFamily="34" charset="0"/>
                </a:rPr>
                <a:t>Step </a:t>
              </a:r>
              <a:r>
                <a:rPr lang="en-US" sz="2400" b="1" baseline="30000" dirty="0" smtClean="0">
                  <a:solidFill>
                    <a:srgbClr val="327EC4"/>
                  </a:solidFill>
                  <a:latin typeface="Calibri" panose="020F0502020204030204" pitchFamily="34" charset="0"/>
                </a:rPr>
                <a:t>2: CONNECT</a:t>
              </a:r>
              <a:endParaRPr lang="en-US" sz="2400" b="1" baseline="30000" dirty="0">
                <a:solidFill>
                  <a:srgbClr val="327EC4"/>
                </a:solidFill>
                <a:latin typeface="Calibri" panose="020F0502020204030204" pitchFamily="34" charset="0"/>
              </a:endParaRP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Who are the opinion leaders and gatekeepers? </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Who will help implement the plan? </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Who will persevere through the process?</a:t>
              </a:r>
              <a:endParaRPr lang="en-US" sz="1600" baseline="30000" dirty="0" smtClean="0">
                <a:solidFill>
                  <a:srgbClr val="000000"/>
                </a:solidFill>
                <a:latin typeface="Calibri" panose="020F0502020204030204" pitchFamily="34" charset="0"/>
              </a:endParaRPr>
            </a:p>
          </p:txBody>
        </p:sp>
      </p:grpSp>
      <p:grpSp>
        <p:nvGrpSpPr>
          <p:cNvPr id="51" name="Group 50" descr="Arrow pointing from Step 2 (Connect) to Step 3 (Train) of the multi-step process CDC follows to implement health literacy activities."/>
          <p:cNvGrpSpPr/>
          <p:nvPr/>
        </p:nvGrpSpPr>
        <p:grpSpPr>
          <a:xfrm>
            <a:off x="7361238" y="3657600"/>
            <a:ext cx="512762" cy="628650"/>
            <a:chOff x="7208838" y="3703638"/>
            <a:chExt cx="512762" cy="628650"/>
          </a:xfrm>
        </p:grpSpPr>
        <p:sp>
          <p:nvSpPr>
            <p:cNvPr id="48" name="Rectangle 107"/>
            <p:cNvSpPr>
              <a:spLocks noChangeArrowheads="1"/>
            </p:cNvSpPr>
            <p:nvPr/>
          </p:nvSpPr>
          <p:spPr bwMode="auto">
            <a:xfrm>
              <a:off x="7359650" y="3703638"/>
              <a:ext cx="211137" cy="406400"/>
            </a:xfrm>
            <a:prstGeom prst="rect">
              <a:avLst/>
            </a:prstGeom>
            <a:solidFill>
              <a:srgbClr val="327E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9" name="Freeform 108"/>
            <p:cNvSpPr>
              <a:spLocks/>
            </p:cNvSpPr>
            <p:nvPr/>
          </p:nvSpPr>
          <p:spPr bwMode="auto">
            <a:xfrm>
              <a:off x="7208838" y="4075113"/>
              <a:ext cx="512762" cy="257175"/>
            </a:xfrm>
            <a:custGeom>
              <a:avLst/>
              <a:gdLst>
                <a:gd name="T0" fmla="*/ 323 w 323"/>
                <a:gd name="T1" fmla="*/ 0 h 162"/>
                <a:gd name="T2" fmla="*/ 0 w 323"/>
                <a:gd name="T3" fmla="*/ 0 h 162"/>
                <a:gd name="T4" fmla="*/ 162 w 323"/>
                <a:gd name="T5" fmla="*/ 162 h 162"/>
                <a:gd name="T6" fmla="*/ 323 w 323"/>
                <a:gd name="T7" fmla="*/ 0 h 162"/>
              </a:gdLst>
              <a:ahLst/>
              <a:cxnLst>
                <a:cxn ang="0">
                  <a:pos x="T0" y="T1"/>
                </a:cxn>
                <a:cxn ang="0">
                  <a:pos x="T2" y="T3"/>
                </a:cxn>
                <a:cxn ang="0">
                  <a:pos x="T4" y="T5"/>
                </a:cxn>
                <a:cxn ang="0">
                  <a:pos x="T6" y="T7"/>
                </a:cxn>
              </a:cxnLst>
              <a:rect l="0" t="0" r="r" b="b"/>
              <a:pathLst>
                <a:path w="323" h="162">
                  <a:moveTo>
                    <a:pt x="323" y="0"/>
                  </a:moveTo>
                  <a:lnTo>
                    <a:pt x="0" y="0"/>
                  </a:lnTo>
                  <a:lnTo>
                    <a:pt x="162" y="162"/>
                  </a:lnTo>
                  <a:lnTo>
                    <a:pt x="323" y="0"/>
                  </a:lnTo>
                  <a:close/>
                </a:path>
              </a:pathLst>
            </a:custGeom>
            <a:solidFill>
              <a:srgbClr val="327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73" name="Group 72" descr="Multi-step process CDC follows to implement health literacy activities:&#10;&#10;Step 3: Train - Who needs what tupes of clear communication training? Who can train? How will you evaluate the training?"/>
          <p:cNvGrpSpPr/>
          <p:nvPr/>
        </p:nvGrpSpPr>
        <p:grpSpPr>
          <a:xfrm>
            <a:off x="6416040" y="4267200"/>
            <a:ext cx="2423160" cy="1508760"/>
            <a:chOff x="6416040" y="4267200"/>
            <a:chExt cx="2423160" cy="1508760"/>
          </a:xfrm>
        </p:grpSpPr>
        <p:sp>
          <p:nvSpPr>
            <p:cNvPr id="21" name="Freeform 16"/>
            <p:cNvSpPr>
              <a:spLocks/>
            </p:cNvSpPr>
            <p:nvPr/>
          </p:nvSpPr>
          <p:spPr bwMode="auto">
            <a:xfrm>
              <a:off x="6416040" y="4267200"/>
              <a:ext cx="2423160" cy="1508760"/>
            </a:xfrm>
            <a:custGeom>
              <a:avLst/>
              <a:gdLst>
                <a:gd name="T0" fmla="*/ 968 w 968"/>
                <a:gd name="T1" fmla="*/ 481 h 565"/>
                <a:gd name="T2" fmla="*/ 884 w 968"/>
                <a:gd name="T3" fmla="*/ 565 h 565"/>
                <a:gd name="T4" fmla="*/ 84 w 968"/>
                <a:gd name="T5" fmla="*/ 565 h 565"/>
                <a:gd name="T6" fmla="*/ 0 w 968"/>
                <a:gd name="T7" fmla="*/ 481 h 565"/>
                <a:gd name="T8" fmla="*/ 0 w 968"/>
                <a:gd name="T9" fmla="*/ 84 h 565"/>
                <a:gd name="T10" fmla="*/ 84 w 968"/>
                <a:gd name="T11" fmla="*/ 0 h 565"/>
                <a:gd name="T12" fmla="*/ 884 w 968"/>
                <a:gd name="T13" fmla="*/ 0 h 565"/>
                <a:gd name="T14" fmla="*/ 968 w 968"/>
                <a:gd name="T15" fmla="*/ 84 h 565"/>
                <a:gd name="T16" fmla="*/ 968 w 968"/>
                <a:gd name="T17" fmla="*/ 481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8" h="565">
                  <a:moveTo>
                    <a:pt x="968" y="481"/>
                  </a:moveTo>
                  <a:cubicBezTo>
                    <a:pt x="968" y="527"/>
                    <a:pt x="930" y="565"/>
                    <a:pt x="884" y="565"/>
                  </a:cubicBezTo>
                  <a:cubicBezTo>
                    <a:pt x="84" y="565"/>
                    <a:pt x="84" y="565"/>
                    <a:pt x="84" y="565"/>
                  </a:cubicBezTo>
                  <a:cubicBezTo>
                    <a:pt x="37" y="565"/>
                    <a:pt x="0" y="527"/>
                    <a:pt x="0" y="481"/>
                  </a:cubicBezTo>
                  <a:cubicBezTo>
                    <a:pt x="0" y="84"/>
                    <a:pt x="0" y="84"/>
                    <a:pt x="0" y="84"/>
                  </a:cubicBezTo>
                  <a:cubicBezTo>
                    <a:pt x="0" y="38"/>
                    <a:pt x="37" y="0"/>
                    <a:pt x="84" y="0"/>
                  </a:cubicBezTo>
                  <a:cubicBezTo>
                    <a:pt x="884" y="0"/>
                    <a:pt x="884" y="0"/>
                    <a:pt x="884" y="0"/>
                  </a:cubicBezTo>
                  <a:cubicBezTo>
                    <a:pt x="930" y="0"/>
                    <a:pt x="968" y="38"/>
                    <a:pt x="968" y="84"/>
                  </a:cubicBezTo>
                  <a:lnTo>
                    <a:pt x="968" y="481"/>
                  </a:lnTo>
                  <a:close/>
                </a:path>
              </a:pathLst>
            </a:custGeom>
            <a:solidFill>
              <a:srgbClr val="F7FA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atte">
              <a:bevelT w="101600" h="38100"/>
            </a:sp3d>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8" name="TextBox 57"/>
            <p:cNvSpPr txBox="1"/>
            <p:nvPr/>
          </p:nvSpPr>
          <p:spPr>
            <a:xfrm>
              <a:off x="6569075" y="4496477"/>
              <a:ext cx="2254250" cy="1018227"/>
            </a:xfrm>
            <a:prstGeom prst="rect">
              <a:avLst/>
            </a:prstGeom>
            <a:noFill/>
          </p:spPr>
          <p:txBody>
            <a:bodyPr wrap="square" lIns="0" tIns="0" rIns="0" bIns="0" rtlCol="0">
              <a:spAutoFit/>
            </a:bodyPr>
            <a:lstStyle/>
            <a:p>
              <a:r>
                <a:rPr lang="en-US" sz="2400" b="1" baseline="30000" dirty="0">
                  <a:solidFill>
                    <a:srgbClr val="327EC4"/>
                  </a:solidFill>
                  <a:latin typeface="Calibri" panose="020F0502020204030204" pitchFamily="34" charset="0"/>
                </a:rPr>
                <a:t>Step 3: TRAIN</a:t>
              </a:r>
              <a:endParaRPr lang="en-US" sz="2400" b="1" baseline="30000" dirty="0" smtClean="0">
                <a:solidFill>
                  <a:srgbClr val="327EC4"/>
                </a:solidFill>
                <a:latin typeface="Calibri" panose="020F0502020204030204" pitchFamily="34" charset="0"/>
              </a:endParaRP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Who needs what types of clear communication training? </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Who can train? </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How will you evaluate the training?</a:t>
              </a:r>
              <a:endParaRPr lang="en-US" sz="1600" baseline="30000" dirty="0" smtClean="0">
                <a:solidFill>
                  <a:srgbClr val="000000"/>
                </a:solidFill>
                <a:latin typeface="Calibri" panose="020F0502020204030204" pitchFamily="34" charset="0"/>
              </a:endParaRPr>
            </a:p>
          </p:txBody>
        </p:sp>
      </p:grpSp>
      <p:grpSp>
        <p:nvGrpSpPr>
          <p:cNvPr id="52" name="Group 51" descr="Arrow pointing from Step 3 (Train) to Step 4 (Produce) of the multi-step process CDC follows to implement health literacy activities."/>
          <p:cNvGrpSpPr/>
          <p:nvPr/>
        </p:nvGrpSpPr>
        <p:grpSpPr>
          <a:xfrm>
            <a:off x="6130925" y="5669280"/>
            <a:ext cx="1592262" cy="904876"/>
            <a:chOff x="5978525" y="5630863"/>
            <a:chExt cx="1592262" cy="904876"/>
          </a:xfrm>
        </p:grpSpPr>
        <p:sp>
          <p:nvSpPr>
            <p:cNvPr id="42" name="Freeform 101"/>
            <p:cNvSpPr>
              <a:spLocks/>
            </p:cNvSpPr>
            <p:nvPr/>
          </p:nvSpPr>
          <p:spPr bwMode="auto">
            <a:xfrm>
              <a:off x="6200775" y="5630863"/>
              <a:ext cx="1370012" cy="754063"/>
            </a:xfrm>
            <a:custGeom>
              <a:avLst/>
              <a:gdLst>
                <a:gd name="T0" fmla="*/ 419 w 545"/>
                <a:gd name="T1" fmla="*/ 300 h 300"/>
                <a:gd name="T2" fmla="*/ 0 w 545"/>
                <a:gd name="T3" fmla="*/ 300 h 300"/>
                <a:gd name="T4" fmla="*/ 0 w 545"/>
                <a:gd name="T5" fmla="*/ 216 h 300"/>
                <a:gd name="T6" fmla="*/ 419 w 545"/>
                <a:gd name="T7" fmla="*/ 216 h 300"/>
                <a:gd name="T8" fmla="*/ 461 w 545"/>
                <a:gd name="T9" fmla="*/ 174 h 300"/>
                <a:gd name="T10" fmla="*/ 461 w 545"/>
                <a:gd name="T11" fmla="*/ 0 h 300"/>
                <a:gd name="T12" fmla="*/ 545 w 545"/>
                <a:gd name="T13" fmla="*/ 0 h 300"/>
                <a:gd name="T14" fmla="*/ 545 w 545"/>
                <a:gd name="T15" fmla="*/ 174 h 300"/>
                <a:gd name="T16" fmla="*/ 419 w 545"/>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300">
                  <a:moveTo>
                    <a:pt x="419" y="300"/>
                  </a:moveTo>
                  <a:cubicBezTo>
                    <a:pt x="0" y="300"/>
                    <a:pt x="0" y="300"/>
                    <a:pt x="0" y="300"/>
                  </a:cubicBezTo>
                  <a:cubicBezTo>
                    <a:pt x="0" y="216"/>
                    <a:pt x="0" y="216"/>
                    <a:pt x="0" y="216"/>
                  </a:cubicBezTo>
                  <a:cubicBezTo>
                    <a:pt x="419" y="216"/>
                    <a:pt x="419" y="216"/>
                    <a:pt x="419" y="216"/>
                  </a:cubicBezTo>
                  <a:cubicBezTo>
                    <a:pt x="442" y="216"/>
                    <a:pt x="461" y="197"/>
                    <a:pt x="461" y="174"/>
                  </a:cubicBezTo>
                  <a:cubicBezTo>
                    <a:pt x="461" y="0"/>
                    <a:pt x="461" y="0"/>
                    <a:pt x="461" y="0"/>
                  </a:cubicBezTo>
                  <a:cubicBezTo>
                    <a:pt x="545" y="0"/>
                    <a:pt x="545" y="0"/>
                    <a:pt x="545" y="0"/>
                  </a:cubicBezTo>
                  <a:cubicBezTo>
                    <a:pt x="545" y="174"/>
                    <a:pt x="545" y="174"/>
                    <a:pt x="545" y="174"/>
                  </a:cubicBezTo>
                  <a:cubicBezTo>
                    <a:pt x="545" y="243"/>
                    <a:pt x="489" y="300"/>
                    <a:pt x="419" y="300"/>
                  </a:cubicBezTo>
                  <a:close/>
                </a:path>
              </a:pathLst>
            </a:custGeom>
            <a:solidFill>
              <a:srgbClr val="327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3" name="Freeform 102"/>
            <p:cNvSpPr>
              <a:spLocks/>
            </p:cNvSpPr>
            <p:nvPr/>
          </p:nvSpPr>
          <p:spPr bwMode="auto">
            <a:xfrm>
              <a:off x="5978525" y="6022976"/>
              <a:ext cx="257175" cy="512763"/>
            </a:xfrm>
            <a:custGeom>
              <a:avLst/>
              <a:gdLst>
                <a:gd name="T0" fmla="*/ 162 w 162"/>
                <a:gd name="T1" fmla="*/ 0 h 323"/>
                <a:gd name="T2" fmla="*/ 162 w 162"/>
                <a:gd name="T3" fmla="*/ 323 h 323"/>
                <a:gd name="T4" fmla="*/ 0 w 162"/>
                <a:gd name="T5" fmla="*/ 162 h 323"/>
                <a:gd name="T6" fmla="*/ 162 w 162"/>
                <a:gd name="T7" fmla="*/ 0 h 323"/>
              </a:gdLst>
              <a:ahLst/>
              <a:cxnLst>
                <a:cxn ang="0">
                  <a:pos x="T0" y="T1"/>
                </a:cxn>
                <a:cxn ang="0">
                  <a:pos x="T2" y="T3"/>
                </a:cxn>
                <a:cxn ang="0">
                  <a:pos x="T4" y="T5"/>
                </a:cxn>
                <a:cxn ang="0">
                  <a:pos x="T6" y="T7"/>
                </a:cxn>
              </a:cxnLst>
              <a:rect l="0" t="0" r="r" b="b"/>
              <a:pathLst>
                <a:path w="162" h="323">
                  <a:moveTo>
                    <a:pt x="162" y="0"/>
                  </a:moveTo>
                  <a:lnTo>
                    <a:pt x="162" y="323"/>
                  </a:lnTo>
                  <a:lnTo>
                    <a:pt x="0" y="162"/>
                  </a:lnTo>
                  <a:lnTo>
                    <a:pt x="162" y="0"/>
                  </a:lnTo>
                  <a:close/>
                </a:path>
              </a:pathLst>
            </a:custGeom>
            <a:solidFill>
              <a:srgbClr val="327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74" name="Group 73" descr="Multi-step process CDC follows to implement health literacy activities:&#10;&#10;Step 4: PRODUCE&#10;Which public materials must use clear communication techniques?&#10;Who must create and review the clear communication materials?&#10;Will you focus on new or revise existing materials?&#10;"/>
          <p:cNvGrpSpPr/>
          <p:nvPr/>
        </p:nvGrpSpPr>
        <p:grpSpPr>
          <a:xfrm>
            <a:off x="3670300" y="5029200"/>
            <a:ext cx="2436812" cy="1645920"/>
            <a:chOff x="3670300" y="5029200"/>
            <a:chExt cx="2436812" cy="1645920"/>
          </a:xfrm>
        </p:grpSpPr>
        <p:sp>
          <p:nvSpPr>
            <p:cNvPr id="31" name="Freeform 19"/>
            <p:cNvSpPr>
              <a:spLocks/>
            </p:cNvSpPr>
            <p:nvPr/>
          </p:nvSpPr>
          <p:spPr bwMode="auto">
            <a:xfrm>
              <a:off x="3670300" y="5029200"/>
              <a:ext cx="2436812" cy="1645920"/>
            </a:xfrm>
            <a:custGeom>
              <a:avLst/>
              <a:gdLst>
                <a:gd name="T0" fmla="*/ 969 w 969"/>
                <a:gd name="T1" fmla="*/ 481 h 565"/>
                <a:gd name="T2" fmla="*/ 885 w 969"/>
                <a:gd name="T3" fmla="*/ 565 h 565"/>
                <a:gd name="T4" fmla="*/ 84 w 969"/>
                <a:gd name="T5" fmla="*/ 565 h 565"/>
                <a:gd name="T6" fmla="*/ 0 w 969"/>
                <a:gd name="T7" fmla="*/ 481 h 565"/>
                <a:gd name="T8" fmla="*/ 0 w 969"/>
                <a:gd name="T9" fmla="*/ 84 h 565"/>
                <a:gd name="T10" fmla="*/ 84 w 969"/>
                <a:gd name="T11" fmla="*/ 0 h 565"/>
                <a:gd name="T12" fmla="*/ 885 w 969"/>
                <a:gd name="T13" fmla="*/ 0 h 565"/>
                <a:gd name="T14" fmla="*/ 969 w 969"/>
                <a:gd name="T15" fmla="*/ 84 h 565"/>
                <a:gd name="T16" fmla="*/ 969 w 969"/>
                <a:gd name="T17" fmla="*/ 481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9" h="565">
                  <a:moveTo>
                    <a:pt x="969" y="481"/>
                  </a:moveTo>
                  <a:cubicBezTo>
                    <a:pt x="969" y="527"/>
                    <a:pt x="931" y="565"/>
                    <a:pt x="885" y="565"/>
                  </a:cubicBezTo>
                  <a:cubicBezTo>
                    <a:pt x="84" y="565"/>
                    <a:pt x="84" y="565"/>
                    <a:pt x="84" y="565"/>
                  </a:cubicBezTo>
                  <a:cubicBezTo>
                    <a:pt x="38" y="565"/>
                    <a:pt x="0" y="527"/>
                    <a:pt x="0" y="481"/>
                  </a:cubicBezTo>
                  <a:cubicBezTo>
                    <a:pt x="0" y="84"/>
                    <a:pt x="0" y="84"/>
                    <a:pt x="0" y="84"/>
                  </a:cubicBezTo>
                  <a:cubicBezTo>
                    <a:pt x="0" y="38"/>
                    <a:pt x="38" y="0"/>
                    <a:pt x="84" y="0"/>
                  </a:cubicBezTo>
                  <a:cubicBezTo>
                    <a:pt x="885" y="0"/>
                    <a:pt x="885" y="0"/>
                    <a:pt x="885" y="0"/>
                  </a:cubicBezTo>
                  <a:cubicBezTo>
                    <a:pt x="931" y="0"/>
                    <a:pt x="969" y="38"/>
                    <a:pt x="969" y="84"/>
                  </a:cubicBezTo>
                  <a:lnTo>
                    <a:pt x="969" y="481"/>
                  </a:lnTo>
                  <a:close/>
                </a:path>
              </a:pathLst>
            </a:custGeom>
            <a:solidFill>
              <a:srgbClr val="F7FA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atte">
              <a:bevelT w="101600" h="38100"/>
            </a:sp3d>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1" name="TextBox 60"/>
            <p:cNvSpPr txBox="1"/>
            <p:nvPr/>
          </p:nvSpPr>
          <p:spPr>
            <a:xfrm>
              <a:off x="3810000" y="5248656"/>
              <a:ext cx="2100263" cy="1346522"/>
            </a:xfrm>
            <a:prstGeom prst="rect">
              <a:avLst/>
            </a:prstGeom>
            <a:noFill/>
          </p:spPr>
          <p:txBody>
            <a:bodyPr wrap="square" lIns="0" tIns="0" rIns="0" bIns="0" rtlCol="0">
              <a:spAutoFit/>
            </a:bodyPr>
            <a:lstStyle/>
            <a:p>
              <a:r>
                <a:rPr lang="en-US" sz="2400" b="1" baseline="30000" dirty="0" smtClean="0">
                  <a:solidFill>
                    <a:srgbClr val="327EC4"/>
                  </a:solidFill>
                  <a:latin typeface="Calibri" panose="020F0502020204030204" pitchFamily="34" charset="0"/>
                </a:rPr>
                <a:t>Step </a:t>
              </a:r>
              <a:r>
                <a:rPr lang="en-US" sz="2400" b="1" baseline="30000" dirty="0">
                  <a:solidFill>
                    <a:srgbClr val="327EC4"/>
                  </a:solidFill>
                  <a:latin typeface="Calibri" panose="020F0502020204030204" pitchFamily="34" charset="0"/>
                </a:rPr>
                <a:t>4: PRODUCE</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Which public materials must use clear communication techniques?</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Who must create and review the clear communication materials?</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Will you focus on new or revise existing materials?</a:t>
              </a:r>
              <a:endParaRPr lang="en-US" sz="1600" baseline="30000" dirty="0" smtClean="0">
                <a:solidFill>
                  <a:srgbClr val="000000"/>
                </a:solidFill>
                <a:latin typeface="Calibri" panose="020F0502020204030204" pitchFamily="34" charset="0"/>
              </a:endParaRPr>
            </a:p>
          </p:txBody>
        </p:sp>
      </p:grpSp>
      <p:grpSp>
        <p:nvGrpSpPr>
          <p:cNvPr id="53" name="Group 52" descr="Arrow pointing from Step 4 (Produce) to Step 5 (Measure) of the multi-step process CDC follows to implement health literacy activities."/>
          <p:cNvGrpSpPr/>
          <p:nvPr/>
        </p:nvGrpSpPr>
        <p:grpSpPr>
          <a:xfrm>
            <a:off x="1772603" y="5788152"/>
            <a:ext cx="1966912" cy="633413"/>
            <a:chOff x="1757363" y="5751513"/>
            <a:chExt cx="1966912" cy="633413"/>
          </a:xfrm>
        </p:grpSpPr>
        <p:sp>
          <p:nvSpPr>
            <p:cNvPr id="40" name="Freeform 99"/>
            <p:cNvSpPr>
              <a:spLocks/>
            </p:cNvSpPr>
            <p:nvPr/>
          </p:nvSpPr>
          <p:spPr bwMode="auto">
            <a:xfrm>
              <a:off x="1908175" y="5972176"/>
              <a:ext cx="1816100" cy="412750"/>
            </a:xfrm>
            <a:custGeom>
              <a:avLst/>
              <a:gdLst>
                <a:gd name="T0" fmla="*/ 722 w 722"/>
                <a:gd name="T1" fmla="*/ 164 h 164"/>
                <a:gd name="T2" fmla="*/ 126 w 722"/>
                <a:gd name="T3" fmla="*/ 164 h 164"/>
                <a:gd name="T4" fmla="*/ 0 w 722"/>
                <a:gd name="T5" fmla="*/ 38 h 164"/>
                <a:gd name="T6" fmla="*/ 0 w 722"/>
                <a:gd name="T7" fmla="*/ 0 h 164"/>
                <a:gd name="T8" fmla="*/ 84 w 722"/>
                <a:gd name="T9" fmla="*/ 0 h 164"/>
                <a:gd name="T10" fmla="*/ 84 w 722"/>
                <a:gd name="T11" fmla="*/ 38 h 164"/>
                <a:gd name="T12" fmla="*/ 126 w 722"/>
                <a:gd name="T13" fmla="*/ 80 h 164"/>
                <a:gd name="T14" fmla="*/ 722 w 722"/>
                <a:gd name="T15" fmla="*/ 80 h 164"/>
                <a:gd name="T16" fmla="*/ 722 w 722"/>
                <a:gd name="T1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2" h="164">
                  <a:moveTo>
                    <a:pt x="722" y="164"/>
                  </a:moveTo>
                  <a:cubicBezTo>
                    <a:pt x="126" y="164"/>
                    <a:pt x="126" y="164"/>
                    <a:pt x="126" y="164"/>
                  </a:cubicBezTo>
                  <a:cubicBezTo>
                    <a:pt x="57" y="164"/>
                    <a:pt x="0" y="107"/>
                    <a:pt x="0" y="38"/>
                  </a:cubicBezTo>
                  <a:cubicBezTo>
                    <a:pt x="0" y="0"/>
                    <a:pt x="0" y="0"/>
                    <a:pt x="0" y="0"/>
                  </a:cubicBezTo>
                  <a:cubicBezTo>
                    <a:pt x="84" y="0"/>
                    <a:pt x="84" y="0"/>
                    <a:pt x="84" y="0"/>
                  </a:cubicBezTo>
                  <a:cubicBezTo>
                    <a:pt x="84" y="38"/>
                    <a:pt x="84" y="38"/>
                    <a:pt x="84" y="38"/>
                  </a:cubicBezTo>
                  <a:cubicBezTo>
                    <a:pt x="84" y="61"/>
                    <a:pt x="103" y="80"/>
                    <a:pt x="126" y="80"/>
                  </a:cubicBezTo>
                  <a:cubicBezTo>
                    <a:pt x="722" y="80"/>
                    <a:pt x="722" y="80"/>
                    <a:pt x="722" y="80"/>
                  </a:cubicBezTo>
                  <a:lnTo>
                    <a:pt x="722" y="164"/>
                  </a:lnTo>
                  <a:close/>
                </a:path>
              </a:pathLst>
            </a:custGeom>
            <a:solidFill>
              <a:srgbClr val="327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1" name="Freeform 100"/>
            <p:cNvSpPr>
              <a:spLocks/>
            </p:cNvSpPr>
            <p:nvPr/>
          </p:nvSpPr>
          <p:spPr bwMode="auto">
            <a:xfrm>
              <a:off x="1757363" y="5751513"/>
              <a:ext cx="515937" cy="257175"/>
            </a:xfrm>
            <a:custGeom>
              <a:avLst/>
              <a:gdLst>
                <a:gd name="T0" fmla="*/ 0 w 325"/>
                <a:gd name="T1" fmla="*/ 162 h 162"/>
                <a:gd name="T2" fmla="*/ 325 w 325"/>
                <a:gd name="T3" fmla="*/ 162 h 162"/>
                <a:gd name="T4" fmla="*/ 162 w 325"/>
                <a:gd name="T5" fmla="*/ 0 h 162"/>
                <a:gd name="T6" fmla="*/ 0 w 325"/>
                <a:gd name="T7" fmla="*/ 162 h 162"/>
              </a:gdLst>
              <a:ahLst/>
              <a:cxnLst>
                <a:cxn ang="0">
                  <a:pos x="T0" y="T1"/>
                </a:cxn>
                <a:cxn ang="0">
                  <a:pos x="T2" y="T3"/>
                </a:cxn>
                <a:cxn ang="0">
                  <a:pos x="T4" y="T5"/>
                </a:cxn>
                <a:cxn ang="0">
                  <a:pos x="T6" y="T7"/>
                </a:cxn>
              </a:cxnLst>
              <a:rect l="0" t="0" r="r" b="b"/>
              <a:pathLst>
                <a:path w="325" h="162">
                  <a:moveTo>
                    <a:pt x="0" y="162"/>
                  </a:moveTo>
                  <a:lnTo>
                    <a:pt x="325" y="162"/>
                  </a:lnTo>
                  <a:lnTo>
                    <a:pt x="162" y="0"/>
                  </a:lnTo>
                  <a:lnTo>
                    <a:pt x="0" y="162"/>
                  </a:lnTo>
                  <a:close/>
                </a:path>
              </a:pathLst>
            </a:custGeom>
            <a:solidFill>
              <a:srgbClr val="327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75" name="Group 74" descr="Multi-step process CDC follows to implement health literacy activities:&#10;&#10;Step 5: MEASURE&#10;What is your evaluation plan? &#10;Which clear communication metrics do you have and which do you need to create?&#10;How often do you need to measure? &#10;Can you track activities and progress?&#10;"/>
          <p:cNvGrpSpPr/>
          <p:nvPr/>
        </p:nvGrpSpPr>
        <p:grpSpPr>
          <a:xfrm>
            <a:off x="533400" y="4267200"/>
            <a:ext cx="2926080" cy="1508760"/>
            <a:chOff x="533400" y="4267200"/>
            <a:chExt cx="2926080" cy="1508760"/>
          </a:xfrm>
        </p:grpSpPr>
        <p:sp>
          <p:nvSpPr>
            <p:cNvPr id="30" name="Freeform 18"/>
            <p:cNvSpPr>
              <a:spLocks/>
            </p:cNvSpPr>
            <p:nvPr/>
          </p:nvSpPr>
          <p:spPr bwMode="auto">
            <a:xfrm>
              <a:off x="533400" y="4267200"/>
              <a:ext cx="2926080" cy="1508760"/>
            </a:xfrm>
            <a:custGeom>
              <a:avLst/>
              <a:gdLst>
                <a:gd name="T0" fmla="*/ 969 w 969"/>
                <a:gd name="T1" fmla="*/ 481 h 565"/>
                <a:gd name="T2" fmla="*/ 885 w 969"/>
                <a:gd name="T3" fmla="*/ 565 h 565"/>
                <a:gd name="T4" fmla="*/ 84 w 969"/>
                <a:gd name="T5" fmla="*/ 565 h 565"/>
                <a:gd name="T6" fmla="*/ 0 w 969"/>
                <a:gd name="T7" fmla="*/ 481 h 565"/>
                <a:gd name="T8" fmla="*/ 0 w 969"/>
                <a:gd name="T9" fmla="*/ 84 h 565"/>
                <a:gd name="T10" fmla="*/ 84 w 969"/>
                <a:gd name="T11" fmla="*/ 0 h 565"/>
                <a:gd name="T12" fmla="*/ 885 w 969"/>
                <a:gd name="T13" fmla="*/ 0 h 565"/>
                <a:gd name="T14" fmla="*/ 969 w 969"/>
                <a:gd name="T15" fmla="*/ 84 h 565"/>
                <a:gd name="T16" fmla="*/ 969 w 969"/>
                <a:gd name="T17" fmla="*/ 481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9" h="565">
                  <a:moveTo>
                    <a:pt x="969" y="481"/>
                  </a:moveTo>
                  <a:cubicBezTo>
                    <a:pt x="969" y="527"/>
                    <a:pt x="931" y="565"/>
                    <a:pt x="885" y="565"/>
                  </a:cubicBezTo>
                  <a:cubicBezTo>
                    <a:pt x="84" y="565"/>
                    <a:pt x="84" y="565"/>
                    <a:pt x="84" y="565"/>
                  </a:cubicBezTo>
                  <a:cubicBezTo>
                    <a:pt x="38" y="565"/>
                    <a:pt x="0" y="527"/>
                    <a:pt x="0" y="481"/>
                  </a:cubicBezTo>
                  <a:cubicBezTo>
                    <a:pt x="0" y="84"/>
                    <a:pt x="0" y="84"/>
                    <a:pt x="0" y="84"/>
                  </a:cubicBezTo>
                  <a:cubicBezTo>
                    <a:pt x="0" y="38"/>
                    <a:pt x="38" y="0"/>
                    <a:pt x="84" y="0"/>
                  </a:cubicBezTo>
                  <a:cubicBezTo>
                    <a:pt x="885" y="0"/>
                    <a:pt x="885" y="0"/>
                    <a:pt x="885" y="0"/>
                  </a:cubicBezTo>
                  <a:cubicBezTo>
                    <a:pt x="931" y="0"/>
                    <a:pt x="969" y="38"/>
                    <a:pt x="969" y="84"/>
                  </a:cubicBezTo>
                  <a:lnTo>
                    <a:pt x="969" y="481"/>
                  </a:lnTo>
                  <a:close/>
                </a:path>
              </a:pathLst>
            </a:custGeom>
            <a:solidFill>
              <a:srgbClr val="F7FA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atte">
              <a:bevelT w="101600" h="38100"/>
            </a:sp3d>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0" name="TextBox 59"/>
            <p:cNvSpPr txBox="1"/>
            <p:nvPr/>
          </p:nvSpPr>
          <p:spPr>
            <a:xfrm>
              <a:off x="705326" y="4496477"/>
              <a:ext cx="2514600" cy="1220847"/>
            </a:xfrm>
            <a:prstGeom prst="rect">
              <a:avLst/>
            </a:prstGeom>
            <a:noFill/>
          </p:spPr>
          <p:txBody>
            <a:bodyPr wrap="square" lIns="0" tIns="0" rIns="0" bIns="0" rtlCol="0">
              <a:spAutoFit/>
            </a:bodyPr>
            <a:lstStyle/>
            <a:p>
              <a:r>
                <a:rPr lang="en-US" sz="2400" b="1" baseline="30000" dirty="0">
                  <a:solidFill>
                    <a:srgbClr val="327EC4"/>
                  </a:solidFill>
                  <a:latin typeface="Calibri" panose="020F0502020204030204" pitchFamily="34" charset="0"/>
                </a:rPr>
                <a:t>Step 5: </a:t>
              </a:r>
              <a:r>
                <a:rPr lang="en-US" sz="2400" b="1" baseline="30000" dirty="0" smtClean="0">
                  <a:solidFill>
                    <a:srgbClr val="327EC4"/>
                  </a:solidFill>
                  <a:latin typeface="Calibri" panose="020F0502020204030204" pitchFamily="34" charset="0"/>
                </a:rPr>
                <a:t>MEASURE</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What is your evaluation plan? </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Which clear communication metrics do you have and which do you need to create?</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How often do you need to measure? </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Can you track activities and progress?</a:t>
              </a:r>
              <a:endParaRPr lang="en-US" sz="1600" baseline="30000" dirty="0" smtClean="0">
                <a:solidFill>
                  <a:srgbClr val="000000"/>
                </a:solidFill>
                <a:latin typeface="Calibri" panose="020F0502020204030204" pitchFamily="34" charset="0"/>
              </a:endParaRPr>
            </a:p>
          </p:txBody>
        </p:sp>
      </p:grpSp>
      <p:grpSp>
        <p:nvGrpSpPr>
          <p:cNvPr id="54" name="Group 53" descr="Arrow pointing from Step 5 (Measure) to Step 6 (Report) of the multi-step process CDC follows to implement health literacy activities."/>
          <p:cNvGrpSpPr/>
          <p:nvPr/>
        </p:nvGrpSpPr>
        <p:grpSpPr>
          <a:xfrm>
            <a:off x="1763078" y="3831336"/>
            <a:ext cx="512762" cy="628650"/>
            <a:chOff x="1747838" y="3854451"/>
            <a:chExt cx="512762" cy="628650"/>
          </a:xfrm>
        </p:grpSpPr>
        <p:sp>
          <p:nvSpPr>
            <p:cNvPr id="36" name="Rectangle 95"/>
            <p:cNvSpPr>
              <a:spLocks noChangeArrowheads="1"/>
            </p:cNvSpPr>
            <p:nvPr/>
          </p:nvSpPr>
          <p:spPr bwMode="auto">
            <a:xfrm>
              <a:off x="1898650" y="4075113"/>
              <a:ext cx="211137" cy="407988"/>
            </a:xfrm>
            <a:prstGeom prst="rect">
              <a:avLst/>
            </a:prstGeom>
            <a:solidFill>
              <a:srgbClr val="327E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7" name="Freeform 96"/>
            <p:cNvSpPr>
              <a:spLocks/>
            </p:cNvSpPr>
            <p:nvPr/>
          </p:nvSpPr>
          <p:spPr bwMode="auto">
            <a:xfrm>
              <a:off x="1747838" y="3854451"/>
              <a:ext cx="512762" cy="255588"/>
            </a:xfrm>
            <a:custGeom>
              <a:avLst/>
              <a:gdLst>
                <a:gd name="T0" fmla="*/ 0 w 323"/>
                <a:gd name="T1" fmla="*/ 161 h 161"/>
                <a:gd name="T2" fmla="*/ 323 w 323"/>
                <a:gd name="T3" fmla="*/ 161 h 161"/>
                <a:gd name="T4" fmla="*/ 162 w 323"/>
                <a:gd name="T5" fmla="*/ 0 h 161"/>
                <a:gd name="T6" fmla="*/ 0 w 323"/>
                <a:gd name="T7" fmla="*/ 161 h 161"/>
              </a:gdLst>
              <a:ahLst/>
              <a:cxnLst>
                <a:cxn ang="0">
                  <a:pos x="T0" y="T1"/>
                </a:cxn>
                <a:cxn ang="0">
                  <a:pos x="T2" y="T3"/>
                </a:cxn>
                <a:cxn ang="0">
                  <a:pos x="T4" y="T5"/>
                </a:cxn>
                <a:cxn ang="0">
                  <a:pos x="T6" y="T7"/>
                </a:cxn>
              </a:cxnLst>
              <a:rect l="0" t="0" r="r" b="b"/>
              <a:pathLst>
                <a:path w="323" h="161">
                  <a:moveTo>
                    <a:pt x="0" y="161"/>
                  </a:moveTo>
                  <a:lnTo>
                    <a:pt x="323" y="161"/>
                  </a:lnTo>
                  <a:lnTo>
                    <a:pt x="162" y="0"/>
                  </a:lnTo>
                  <a:lnTo>
                    <a:pt x="0" y="161"/>
                  </a:lnTo>
                  <a:close/>
                </a:path>
              </a:pathLst>
            </a:custGeom>
            <a:solidFill>
              <a:srgbClr val="327E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76" name="Group 75" descr="Multi-step process CDC follows to implement health literacy activities:&#10;&#10;Step 6: Report - Who is the audience for the data and what do they need to know?&#10;How can you present the data to increase attention and lower information processing? &#10;How will you distribute and promote the data and findings?&#10;"/>
          <p:cNvGrpSpPr/>
          <p:nvPr/>
        </p:nvGrpSpPr>
        <p:grpSpPr>
          <a:xfrm>
            <a:off x="533400" y="2209800"/>
            <a:ext cx="2926080" cy="1600200"/>
            <a:chOff x="533400" y="2209800"/>
            <a:chExt cx="2926080" cy="1600200"/>
          </a:xfrm>
        </p:grpSpPr>
        <p:sp>
          <p:nvSpPr>
            <p:cNvPr id="22" name="Freeform 17"/>
            <p:cNvSpPr>
              <a:spLocks/>
            </p:cNvSpPr>
            <p:nvPr/>
          </p:nvSpPr>
          <p:spPr bwMode="auto">
            <a:xfrm>
              <a:off x="533400" y="2209800"/>
              <a:ext cx="2926080" cy="1600200"/>
            </a:xfrm>
            <a:custGeom>
              <a:avLst/>
              <a:gdLst>
                <a:gd name="T0" fmla="*/ 969 w 969"/>
                <a:gd name="T1" fmla="*/ 480 h 564"/>
                <a:gd name="T2" fmla="*/ 885 w 969"/>
                <a:gd name="T3" fmla="*/ 564 h 564"/>
                <a:gd name="T4" fmla="*/ 84 w 969"/>
                <a:gd name="T5" fmla="*/ 564 h 564"/>
                <a:gd name="T6" fmla="*/ 0 w 969"/>
                <a:gd name="T7" fmla="*/ 480 h 564"/>
                <a:gd name="T8" fmla="*/ 0 w 969"/>
                <a:gd name="T9" fmla="*/ 84 h 564"/>
                <a:gd name="T10" fmla="*/ 84 w 969"/>
                <a:gd name="T11" fmla="*/ 0 h 564"/>
                <a:gd name="T12" fmla="*/ 885 w 969"/>
                <a:gd name="T13" fmla="*/ 0 h 564"/>
                <a:gd name="T14" fmla="*/ 969 w 969"/>
                <a:gd name="T15" fmla="*/ 84 h 564"/>
                <a:gd name="T16" fmla="*/ 969 w 969"/>
                <a:gd name="T17" fmla="*/ 48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9" h="564">
                  <a:moveTo>
                    <a:pt x="969" y="480"/>
                  </a:moveTo>
                  <a:cubicBezTo>
                    <a:pt x="969" y="527"/>
                    <a:pt x="931" y="564"/>
                    <a:pt x="885" y="564"/>
                  </a:cubicBezTo>
                  <a:cubicBezTo>
                    <a:pt x="84" y="564"/>
                    <a:pt x="84" y="564"/>
                    <a:pt x="84" y="564"/>
                  </a:cubicBezTo>
                  <a:cubicBezTo>
                    <a:pt x="38" y="564"/>
                    <a:pt x="0" y="527"/>
                    <a:pt x="0" y="480"/>
                  </a:cubicBezTo>
                  <a:cubicBezTo>
                    <a:pt x="0" y="84"/>
                    <a:pt x="0" y="84"/>
                    <a:pt x="0" y="84"/>
                  </a:cubicBezTo>
                  <a:cubicBezTo>
                    <a:pt x="0" y="38"/>
                    <a:pt x="38" y="0"/>
                    <a:pt x="84" y="0"/>
                  </a:cubicBezTo>
                  <a:cubicBezTo>
                    <a:pt x="885" y="0"/>
                    <a:pt x="885" y="0"/>
                    <a:pt x="885" y="0"/>
                  </a:cubicBezTo>
                  <a:cubicBezTo>
                    <a:pt x="931" y="0"/>
                    <a:pt x="969" y="38"/>
                    <a:pt x="969" y="84"/>
                  </a:cubicBezTo>
                  <a:lnTo>
                    <a:pt x="969" y="480"/>
                  </a:lnTo>
                  <a:close/>
                </a:path>
              </a:pathLst>
            </a:custGeom>
            <a:solidFill>
              <a:srgbClr val="F7FA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rstMaterial="matte">
              <a:bevelT w="101600" h="38100"/>
            </a:sp3d>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9" name="TextBox 58"/>
            <p:cNvSpPr txBox="1"/>
            <p:nvPr/>
          </p:nvSpPr>
          <p:spPr>
            <a:xfrm>
              <a:off x="705325" y="2413953"/>
              <a:ext cx="2618899" cy="1346522"/>
            </a:xfrm>
            <a:prstGeom prst="rect">
              <a:avLst/>
            </a:prstGeom>
            <a:noFill/>
          </p:spPr>
          <p:txBody>
            <a:bodyPr wrap="square" lIns="0" tIns="0" rIns="0" bIns="0" rtlCol="0">
              <a:spAutoFit/>
            </a:bodyPr>
            <a:lstStyle/>
            <a:p>
              <a:r>
                <a:rPr lang="en-US" sz="2400" b="1" baseline="30000" dirty="0">
                  <a:solidFill>
                    <a:srgbClr val="327EC4"/>
                  </a:solidFill>
                  <a:latin typeface="Calibri" panose="020F0502020204030204" pitchFamily="34" charset="0"/>
                </a:rPr>
                <a:t>Step </a:t>
              </a:r>
              <a:r>
                <a:rPr lang="en-US" sz="2400" b="1" baseline="30000" dirty="0" smtClean="0">
                  <a:solidFill>
                    <a:srgbClr val="327EC4"/>
                  </a:solidFill>
                  <a:latin typeface="Calibri" panose="020F0502020204030204" pitchFamily="34" charset="0"/>
                </a:rPr>
                <a:t>6: </a:t>
              </a:r>
              <a:r>
                <a:rPr lang="en-US" sz="2400" b="1" baseline="30000" dirty="0">
                  <a:solidFill>
                    <a:srgbClr val="327EC4"/>
                  </a:solidFill>
                  <a:latin typeface="Calibri" panose="020F0502020204030204" pitchFamily="34" charset="0"/>
                </a:rPr>
                <a:t>REPORT</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Who is the audience for the data and what do they need to know?</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How can you present the data to increase attention and lower information processing? </a:t>
              </a:r>
            </a:p>
            <a:p>
              <a:pPr marL="109728" indent="-109728">
                <a:spcBef>
                  <a:spcPts val="300"/>
                </a:spcBef>
                <a:buFont typeface="Arial" panose="020B0604020202020204" pitchFamily="34" charset="0"/>
                <a:buChar char="•"/>
              </a:pPr>
              <a:r>
                <a:rPr lang="en-US" sz="1600" baseline="30000" dirty="0">
                  <a:solidFill>
                    <a:srgbClr val="000000"/>
                  </a:solidFill>
                  <a:latin typeface="Calibri" panose="020F0502020204030204" pitchFamily="34" charset="0"/>
                </a:rPr>
                <a:t>How will you distribute and promote the data and findings?</a:t>
              </a:r>
              <a:endParaRPr lang="en-US" sz="1600" baseline="30000" dirty="0" smtClean="0">
                <a:solidFill>
                  <a:srgbClr val="000000"/>
                </a:solidFill>
                <a:latin typeface="Calibri" panose="020F0502020204030204" pitchFamily="34" charset="0"/>
              </a:endParaRPr>
            </a:p>
          </p:txBody>
        </p:sp>
      </p:grpSp>
      <p:grpSp>
        <p:nvGrpSpPr>
          <p:cNvPr id="70" name="Group 69" descr="Arrow pointing from Step 6 (Report) to Step 1 (Plan) of the multi-step process CDC follows to implement health literacy activities."/>
          <p:cNvGrpSpPr/>
          <p:nvPr/>
        </p:nvGrpSpPr>
        <p:grpSpPr>
          <a:xfrm>
            <a:off x="1878012" y="1636713"/>
            <a:ext cx="1779588" cy="817562"/>
            <a:chOff x="-1782763" y="1633538"/>
            <a:chExt cx="1779588" cy="817562"/>
          </a:xfrm>
        </p:grpSpPr>
        <p:sp>
          <p:nvSpPr>
            <p:cNvPr id="67" name="Freeform 113"/>
            <p:cNvSpPr>
              <a:spLocks noEditPoints="1"/>
            </p:cNvSpPr>
            <p:nvPr/>
          </p:nvSpPr>
          <p:spPr bwMode="auto">
            <a:xfrm>
              <a:off x="-1782763" y="1785938"/>
              <a:ext cx="1462088" cy="665162"/>
            </a:xfrm>
            <a:custGeom>
              <a:avLst/>
              <a:gdLst>
                <a:gd name="T0" fmla="*/ 0 w 580"/>
                <a:gd name="T1" fmla="*/ 262 h 262"/>
                <a:gd name="T2" fmla="*/ 84 w 580"/>
                <a:gd name="T3" fmla="*/ 243 h 262"/>
                <a:gd name="T4" fmla="*/ 84 w 580"/>
                <a:gd name="T5" fmla="*/ 216 h 262"/>
                <a:gd name="T6" fmla="*/ 0 w 580"/>
                <a:gd name="T7" fmla="*/ 196 h 262"/>
                <a:gd name="T8" fmla="*/ 84 w 580"/>
                <a:gd name="T9" fmla="*/ 216 h 262"/>
                <a:gd name="T10" fmla="*/ 0 w 580"/>
                <a:gd name="T11" fmla="*/ 169 h 262"/>
                <a:gd name="T12" fmla="*/ 84 w 580"/>
                <a:gd name="T13" fmla="*/ 149 h 262"/>
                <a:gd name="T14" fmla="*/ 84 w 580"/>
                <a:gd name="T15" fmla="*/ 124 h 262"/>
                <a:gd name="T16" fmla="*/ 5 w 580"/>
                <a:gd name="T17" fmla="*/ 91 h 262"/>
                <a:gd name="T18" fmla="*/ 84 w 580"/>
                <a:gd name="T19" fmla="*/ 124 h 262"/>
                <a:gd name="T20" fmla="*/ 23 w 580"/>
                <a:gd name="T21" fmla="*/ 54 h 262"/>
                <a:gd name="T22" fmla="*/ 98 w 580"/>
                <a:gd name="T23" fmla="*/ 95 h 262"/>
                <a:gd name="T24" fmla="*/ 110 w 580"/>
                <a:gd name="T25" fmla="*/ 87 h 262"/>
                <a:gd name="T26" fmla="*/ 104 w 580"/>
                <a:gd name="T27" fmla="*/ 2 h 262"/>
                <a:gd name="T28" fmla="*/ 110 w 580"/>
                <a:gd name="T29" fmla="*/ 87 h 262"/>
                <a:gd name="T30" fmla="*/ 560 w 580"/>
                <a:gd name="T31" fmla="*/ 84 h 262"/>
                <a:gd name="T32" fmla="*/ 580 w 580"/>
                <a:gd name="T33" fmla="*/ 0 h 262"/>
                <a:gd name="T34" fmla="*/ 533 w 580"/>
                <a:gd name="T35" fmla="*/ 84 h 262"/>
                <a:gd name="T36" fmla="*/ 514 w 580"/>
                <a:gd name="T37" fmla="*/ 0 h 262"/>
                <a:gd name="T38" fmla="*/ 533 w 580"/>
                <a:gd name="T39" fmla="*/ 84 h 262"/>
                <a:gd name="T40" fmla="*/ 467 w 580"/>
                <a:gd name="T41" fmla="*/ 84 h 262"/>
                <a:gd name="T42" fmla="*/ 486 w 580"/>
                <a:gd name="T43" fmla="*/ 0 h 262"/>
                <a:gd name="T44" fmla="*/ 439 w 580"/>
                <a:gd name="T45" fmla="*/ 84 h 262"/>
                <a:gd name="T46" fmla="*/ 420 w 580"/>
                <a:gd name="T47" fmla="*/ 0 h 262"/>
                <a:gd name="T48" fmla="*/ 439 w 580"/>
                <a:gd name="T49" fmla="*/ 84 h 262"/>
                <a:gd name="T50" fmla="*/ 373 w 580"/>
                <a:gd name="T51" fmla="*/ 84 h 262"/>
                <a:gd name="T52" fmla="*/ 393 w 580"/>
                <a:gd name="T53" fmla="*/ 0 h 262"/>
                <a:gd name="T54" fmla="*/ 346 w 580"/>
                <a:gd name="T55" fmla="*/ 84 h 262"/>
                <a:gd name="T56" fmla="*/ 326 w 580"/>
                <a:gd name="T57" fmla="*/ 0 h 262"/>
                <a:gd name="T58" fmla="*/ 346 w 580"/>
                <a:gd name="T59" fmla="*/ 84 h 262"/>
                <a:gd name="T60" fmla="*/ 279 w 580"/>
                <a:gd name="T61" fmla="*/ 84 h 262"/>
                <a:gd name="T62" fmla="*/ 299 w 580"/>
                <a:gd name="T63" fmla="*/ 0 h 262"/>
                <a:gd name="T64" fmla="*/ 252 w 580"/>
                <a:gd name="T65" fmla="*/ 84 h 262"/>
                <a:gd name="T66" fmla="*/ 233 w 580"/>
                <a:gd name="T67" fmla="*/ 0 h 262"/>
                <a:gd name="T68" fmla="*/ 252 w 580"/>
                <a:gd name="T69" fmla="*/ 84 h 262"/>
                <a:gd name="T70" fmla="*/ 186 w 580"/>
                <a:gd name="T71" fmla="*/ 84 h 262"/>
                <a:gd name="T72" fmla="*/ 205 w 580"/>
                <a:gd name="T73" fmla="*/ 0 h 262"/>
                <a:gd name="T74" fmla="*/ 158 w 580"/>
                <a:gd name="T75" fmla="*/ 84 h 262"/>
                <a:gd name="T76" fmla="*/ 139 w 580"/>
                <a:gd name="T77" fmla="*/ 0 h 262"/>
                <a:gd name="T78" fmla="*/ 158 w 580"/>
                <a:gd name="T79" fmla="*/ 8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0" h="262">
                  <a:moveTo>
                    <a:pt x="84" y="262"/>
                  </a:moveTo>
                  <a:cubicBezTo>
                    <a:pt x="0" y="262"/>
                    <a:pt x="0" y="262"/>
                    <a:pt x="0" y="262"/>
                  </a:cubicBezTo>
                  <a:cubicBezTo>
                    <a:pt x="0" y="243"/>
                    <a:pt x="0" y="243"/>
                    <a:pt x="0" y="243"/>
                  </a:cubicBezTo>
                  <a:cubicBezTo>
                    <a:pt x="84" y="243"/>
                    <a:pt x="84" y="243"/>
                    <a:pt x="84" y="243"/>
                  </a:cubicBezTo>
                  <a:lnTo>
                    <a:pt x="84" y="262"/>
                  </a:lnTo>
                  <a:close/>
                  <a:moveTo>
                    <a:pt x="84" y="216"/>
                  </a:moveTo>
                  <a:cubicBezTo>
                    <a:pt x="0" y="216"/>
                    <a:pt x="0" y="216"/>
                    <a:pt x="0" y="216"/>
                  </a:cubicBezTo>
                  <a:cubicBezTo>
                    <a:pt x="0" y="196"/>
                    <a:pt x="0" y="196"/>
                    <a:pt x="0" y="196"/>
                  </a:cubicBezTo>
                  <a:cubicBezTo>
                    <a:pt x="84" y="196"/>
                    <a:pt x="84" y="196"/>
                    <a:pt x="84" y="196"/>
                  </a:cubicBezTo>
                  <a:lnTo>
                    <a:pt x="84" y="216"/>
                  </a:lnTo>
                  <a:close/>
                  <a:moveTo>
                    <a:pt x="84" y="169"/>
                  </a:moveTo>
                  <a:cubicBezTo>
                    <a:pt x="0" y="169"/>
                    <a:pt x="0" y="169"/>
                    <a:pt x="0" y="169"/>
                  </a:cubicBezTo>
                  <a:cubicBezTo>
                    <a:pt x="0" y="149"/>
                    <a:pt x="0" y="149"/>
                    <a:pt x="0" y="149"/>
                  </a:cubicBezTo>
                  <a:cubicBezTo>
                    <a:pt x="84" y="149"/>
                    <a:pt x="84" y="149"/>
                    <a:pt x="84" y="149"/>
                  </a:cubicBezTo>
                  <a:lnTo>
                    <a:pt x="84" y="169"/>
                  </a:lnTo>
                  <a:close/>
                  <a:moveTo>
                    <a:pt x="84" y="124"/>
                  </a:moveTo>
                  <a:cubicBezTo>
                    <a:pt x="1" y="120"/>
                    <a:pt x="1" y="120"/>
                    <a:pt x="1" y="120"/>
                  </a:cubicBezTo>
                  <a:cubicBezTo>
                    <a:pt x="1" y="110"/>
                    <a:pt x="3" y="100"/>
                    <a:pt x="5" y="91"/>
                  </a:cubicBezTo>
                  <a:cubicBezTo>
                    <a:pt x="86" y="114"/>
                    <a:pt x="86" y="114"/>
                    <a:pt x="86" y="114"/>
                  </a:cubicBezTo>
                  <a:cubicBezTo>
                    <a:pt x="85" y="117"/>
                    <a:pt x="85" y="121"/>
                    <a:pt x="84" y="124"/>
                  </a:cubicBezTo>
                  <a:close/>
                  <a:moveTo>
                    <a:pt x="92" y="102"/>
                  </a:moveTo>
                  <a:cubicBezTo>
                    <a:pt x="23" y="54"/>
                    <a:pt x="23" y="54"/>
                    <a:pt x="23" y="54"/>
                  </a:cubicBezTo>
                  <a:cubicBezTo>
                    <a:pt x="28" y="46"/>
                    <a:pt x="35" y="39"/>
                    <a:pt x="42" y="32"/>
                  </a:cubicBezTo>
                  <a:cubicBezTo>
                    <a:pt x="98" y="95"/>
                    <a:pt x="98" y="95"/>
                    <a:pt x="98" y="95"/>
                  </a:cubicBezTo>
                  <a:cubicBezTo>
                    <a:pt x="96" y="97"/>
                    <a:pt x="94" y="99"/>
                    <a:pt x="92" y="102"/>
                  </a:cubicBezTo>
                  <a:close/>
                  <a:moveTo>
                    <a:pt x="110" y="87"/>
                  </a:moveTo>
                  <a:cubicBezTo>
                    <a:pt x="76" y="10"/>
                    <a:pt x="76" y="10"/>
                    <a:pt x="76" y="10"/>
                  </a:cubicBezTo>
                  <a:cubicBezTo>
                    <a:pt x="85" y="6"/>
                    <a:pt x="95" y="3"/>
                    <a:pt x="104" y="2"/>
                  </a:cubicBezTo>
                  <a:cubicBezTo>
                    <a:pt x="119" y="84"/>
                    <a:pt x="119" y="84"/>
                    <a:pt x="119" y="84"/>
                  </a:cubicBezTo>
                  <a:cubicBezTo>
                    <a:pt x="116" y="85"/>
                    <a:pt x="113" y="86"/>
                    <a:pt x="110" y="87"/>
                  </a:cubicBezTo>
                  <a:close/>
                  <a:moveTo>
                    <a:pt x="580" y="84"/>
                  </a:moveTo>
                  <a:cubicBezTo>
                    <a:pt x="560" y="84"/>
                    <a:pt x="560" y="84"/>
                    <a:pt x="560" y="84"/>
                  </a:cubicBezTo>
                  <a:cubicBezTo>
                    <a:pt x="560" y="0"/>
                    <a:pt x="560" y="0"/>
                    <a:pt x="560" y="0"/>
                  </a:cubicBezTo>
                  <a:cubicBezTo>
                    <a:pt x="580" y="0"/>
                    <a:pt x="580" y="0"/>
                    <a:pt x="580" y="0"/>
                  </a:cubicBezTo>
                  <a:lnTo>
                    <a:pt x="580" y="84"/>
                  </a:lnTo>
                  <a:close/>
                  <a:moveTo>
                    <a:pt x="533" y="84"/>
                  </a:moveTo>
                  <a:cubicBezTo>
                    <a:pt x="514" y="84"/>
                    <a:pt x="514" y="84"/>
                    <a:pt x="514" y="84"/>
                  </a:cubicBezTo>
                  <a:cubicBezTo>
                    <a:pt x="514" y="0"/>
                    <a:pt x="514" y="0"/>
                    <a:pt x="514" y="0"/>
                  </a:cubicBezTo>
                  <a:cubicBezTo>
                    <a:pt x="533" y="0"/>
                    <a:pt x="533" y="0"/>
                    <a:pt x="533" y="0"/>
                  </a:cubicBezTo>
                  <a:lnTo>
                    <a:pt x="533" y="84"/>
                  </a:lnTo>
                  <a:close/>
                  <a:moveTo>
                    <a:pt x="486" y="84"/>
                  </a:moveTo>
                  <a:cubicBezTo>
                    <a:pt x="467" y="84"/>
                    <a:pt x="467" y="84"/>
                    <a:pt x="467" y="84"/>
                  </a:cubicBezTo>
                  <a:cubicBezTo>
                    <a:pt x="467" y="0"/>
                    <a:pt x="467" y="0"/>
                    <a:pt x="467" y="0"/>
                  </a:cubicBezTo>
                  <a:cubicBezTo>
                    <a:pt x="486" y="0"/>
                    <a:pt x="486" y="0"/>
                    <a:pt x="486" y="0"/>
                  </a:cubicBezTo>
                  <a:lnTo>
                    <a:pt x="486" y="84"/>
                  </a:lnTo>
                  <a:close/>
                  <a:moveTo>
                    <a:pt x="439" y="84"/>
                  </a:moveTo>
                  <a:cubicBezTo>
                    <a:pt x="420" y="84"/>
                    <a:pt x="420" y="84"/>
                    <a:pt x="420" y="84"/>
                  </a:cubicBezTo>
                  <a:cubicBezTo>
                    <a:pt x="420" y="0"/>
                    <a:pt x="420" y="0"/>
                    <a:pt x="420" y="0"/>
                  </a:cubicBezTo>
                  <a:cubicBezTo>
                    <a:pt x="439" y="0"/>
                    <a:pt x="439" y="0"/>
                    <a:pt x="439" y="0"/>
                  </a:cubicBezTo>
                  <a:lnTo>
                    <a:pt x="439" y="84"/>
                  </a:lnTo>
                  <a:close/>
                  <a:moveTo>
                    <a:pt x="393" y="84"/>
                  </a:moveTo>
                  <a:cubicBezTo>
                    <a:pt x="373" y="84"/>
                    <a:pt x="373" y="84"/>
                    <a:pt x="373" y="84"/>
                  </a:cubicBezTo>
                  <a:cubicBezTo>
                    <a:pt x="373" y="0"/>
                    <a:pt x="373" y="0"/>
                    <a:pt x="373" y="0"/>
                  </a:cubicBezTo>
                  <a:cubicBezTo>
                    <a:pt x="393" y="0"/>
                    <a:pt x="393" y="0"/>
                    <a:pt x="393" y="0"/>
                  </a:cubicBezTo>
                  <a:lnTo>
                    <a:pt x="393" y="84"/>
                  </a:lnTo>
                  <a:close/>
                  <a:moveTo>
                    <a:pt x="346" y="84"/>
                  </a:moveTo>
                  <a:cubicBezTo>
                    <a:pt x="326" y="84"/>
                    <a:pt x="326" y="84"/>
                    <a:pt x="326" y="84"/>
                  </a:cubicBezTo>
                  <a:cubicBezTo>
                    <a:pt x="326" y="0"/>
                    <a:pt x="326" y="0"/>
                    <a:pt x="326" y="0"/>
                  </a:cubicBezTo>
                  <a:cubicBezTo>
                    <a:pt x="346" y="0"/>
                    <a:pt x="346" y="0"/>
                    <a:pt x="346" y="0"/>
                  </a:cubicBezTo>
                  <a:lnTo>
                    <a:pt x="346" y="84"/>
                  </a:lnTo>
                  <a:close/>
                  <a:moveTo>
                    <a:pt x="299" y="84"/>
                  </a:moveTo>
                  <a:cubicBezTo>
                    <a:pt x="279" y="84"/>
                    <a:pt x="279" y="84"/>
                    <a:pt x="279" y="84"/>
                  </a:cubicBezTo>
                  <a:cubicBezTo>
                    <a:pt x="279" y="0"/>
                    <a:pt x="279" y="0"/>
                    <a:pt x="279" y="0"/>
                  </a:cubicBezTo>
                  <a:cubicBezTo>
                    <a:pt x="299" y="0"/>
                    <a:pt x="299" y="0"/>
                    <a:pt x="299" y="0"/>
                  </a:cubicBezTo>
                  <a:lnTo>
                    <a:pt x="299" y="84"/>
                  </a:lnTo>
                  <a:close/>
                  <a:moveTo>
                    <a:pt x="252" y="84"/>
                  </a:moveTo>
                  <a:cubicBezTo>
                    <a:pt x="233" y="84"/>
                    <a:pt x="233" y="84"/>
                    <a:pt x="233" y="84"/>
                  </a:cubicBezTo>
                  <a:cubicBezTo>
                    <a:pt x="233" y="0"/>
                    <a:pt x="233" y="0"/>
                    <a:pt x="233" y="0"/>
                  </a:cubicBezTo>
                  <a:cubicBezTo>
                    <a:pt x="252" y="0"/>
                    <a:pt x="252" y="0"/>
                    <a:pt x="252" y="0"/>
                  </a:cubicBezTo>
                  <a:lnTo>
                    <a:pt x="252" y="84"/>
                  </a:lnTo>
                  <a:close/>
                  <a:moveTo>
                    <a:pt x="205" y="84"/>
                  </a:moveTo>
                  <a:cubicBezTo>
                    <a:pt x="186" y="84"/>
                    <a:pt x="186" y="84"/>
                    <a:pt x="186" y="84"/>
                  </a:cubicBezTo>
                  <a:cubicBezTo>
                    <a:pt x="186" y="0"/>
                    <a:pt x="186" y="0"/>
                    <a:pt x="186" y="0"/>
                  </a:cubicBezTo>
                  <a:cubicBezTo>
                    <a:pt x="205" y="0"/>
                    <a:pt x="205" y="0"/>
                    <a:pt x="205" y="0"/>
                  </a:cubicBezTo>
                  <a:lnTo>
                    <a:pt x="205" y="84"/>
                  </a:lnTo>
                  <a:close/>
                  <a:moveTo>
                    <a:pt x="158" y="84"/>
                  </a:moveTo>
                  <a:cubicBezTo>
                    <a:pt x="139" y="84"/>
                    <a:pt x="139" y="84"/>
                    <a:pt x="139" y="84"/>
                  </a:cubicBezTo>
                  <a:cubicBezTo>
                    <a:pt x="139" y="0"/>
                    <a:pt x="139" y="0"/>
                    <a:pt x="139" y="0"/>
                  </a:cubicBezTo>
                  <a:cubicBezTo>
                    <a:pt x="158" y="0"/>
                    <a:pt x="158" y="0"/>
                    <a:pt x="158" y="0"/>
                  </a:cubicBezTo>
                  <a:lnTo>
                    <a:pt x="158" y="84"/>
                  </a:lnTo>
                  <a:close/>
                </a:path>
              </a:pathLst>
            </a:custGeom>
            <a:solidFill>
              <a:srgbClr val="327EC4">
                <a:alpha val="5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9" name="Freeform 115"/>
            <p:cNvSpPr>
              <a:spLocks/>
            </p:cNvSpPr>
            <p:nvPr/>
          </p:nvSpPr>
          <p:spPr bwMode="auto">
            <a:xfrm>
              <a:off x="-260350" y="1633538"/>
              <a:ext cx="257175" cy="517525"/>
            </a:xfrm>
            <a:custGeom>
              <a:avLst/>
              <a:gdLst>
                <a:gd name="T0" fmla="*/ 0 w 162"/>
                <a:gd name="T1" fmla="*/ 326 h 326"/>
                <a:gd name="T2" fmla="*/ 0 w 162"/>
                <a:gd name="T3" fmla="*/ 0 h 326"/>
                <a:gd name="T4" fmla="*/ 162 w 162"/>
                <a:gd name="T5" fmla="*/ 163 h 326"/>
                <a:gd name="T6" fmla="*/ 0 w 162"/>
                <a:gd name="T7" fmla="*/ 326 h 326"/>
              </a:gdLst>
              <a:ahLst/>
              <a:cxnLst>
                <a:cxn ang="0">
                  <a:pos x="T0" y="T1"/>
                </a:cxn>
                <a:cxn ang="0">
                  <a:pos x="T2" y="T3"/>
                </a:cxn>
                <a:cxn ang="0">
                  <a:pos x="T4" y="T5"/>
                </a:cxn>
                <a:cxn ang="0">
                  <a:pos x="T6" y="T7"/>
                </a:cxn>
              </a:cxnLst>
              <a:rect l="0" t="0" r="r" b="b"/>
              <a:pathLst>
                <a:path w="162" h="326">
                  <a:moveTo>
                    <a:pt x="0" y="326"/>
                  </a:moveTo>
                  <a:lnTo>
                    <a:pt x="0" y="0"/>
                  </a:lnTo>
                  <a:lnTo>
                    <a:pt x="162" y="163"/>
                  </a:lnTo>
                  <a:lnTo>
                    <a:pt x="0" y="326"/>
                  </a:lnTo>
                  <a:close/>
                </a:path>
              </a:pathLst>
            </a:custGeom>
            <a:solidFill>
              <a:srgbClr val="327EC4">
                <a:alpha val="52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77" name="TextBox 76"/>
          <p:cNvSpPr txBox="1"/>
          <p:nvPr/>
        </p:nvSpPr>
        <p:spPr>
          <a:xfrm>
            <a:off x="3261121" y="3733800"/>
            <a:ext cx="3216522" cy="646331"/>
          </a:xfrm>
          <a:prstGeom prst="rect">
            <a:avLst/>
          </a:prstGeom>
          <a:noFill/>
        </p:spPr>
        <p:txBody>
          <a:bodyPr wrap="none" rtlCol="0">
            <a:spAutoFit/>
          </a:bodyPr>
          <a:lstStyle/>
          <a:p>
            <a:pPr algn="ctr"/>
            <a:r>
              <a:rPr lang="en-US" sz="3600" b="1" dirty="0" smtClean="0">
                <a:solidFill>
                  <a:srgbClr val="FFC000"/>
                </a:solidFill>
                <a:latin typeface="Calibri" panose="020F0502020204030204" pitchFamily="34" charset="0"/>
              </a:rPr>
              <a:t>COMMUNICATE</a:t>
            </a:r>
            <a:endParaRPr lang="en-US" sz="3600" b="1" dirty="0">
              <a:solidFill>
                <a:srgbClr val="FFC000"/>
              </a:solidFill>
              <a:latin typeface="Calibri" panose="020F0502020204030204" pitchFamily="34" charset="0"/>
            </a:endParaRPr>
          </a:p>
        </p:txBody>
      </p:sp>
      <p:cxnSp>
        <p:nvCxnSpPr>
          <p:cNvPr id="79" name="Straight Arrow Connector 78" descr="Straight Connector Arrow pointing from the text &quot;Communicate&quot; to Step 1 of how CDC plans to promote a Clear Communication Culture. Step 1 is to Plan."/>
          <p:cNvCxnSpPr>
            <a:stCxn id="77" idx="0"/>
          </p:cNvCxnSpPr>
          <p:nvPr/>
        </p:nvCxnSpPr>
        <p:spPr bwMode="auto">
          <a:xfrm flipH="1" flipV="1">
            <a:off x="4860132" y="3210934"/>
            <a:ext cx="9250" cy="522866"/>
          </a:xfrm>
          <a:prstGeom prst="straightConnector1">
            <a:avLst/>
          </a:prstGeom>
          <a:solidFill>
            <a:schemeClr val="accent1"/>
          </a:solidFill>
          <a:ln w="38100" cap="flat" cmpd="sng" algn="ctr">
            <a:solidFill>
              <a:srgbClr val="FFCC00"/>
            </a:solidFill>
            <a:prstDash val="solid"/>
            <a:round/>
            <a:headEnd type="none" w="med" len="med"/>
            <a:tailEnd type="arrow"/>
          </a:ln>
          <a:effectLst/>
        </p:spPr>
      </p:cxnSp>
      <p:cxnSp>
        <p:nvCxnSpPr>
          <p:cNvPr id="80" name="Straight Arrow Connector 79" descr="Straight Connector Arrow pointing from the text &quot;Communicate&quot; to Step 2 (Connect) of how CDC plans to promote a Clear Communication Culture. ."/>
          <p:cNvCxnSpPr/>
          <p:nvPr/>
        </p:nvCxnSpPr>
        <p:spPr bwMode="auto">
          <a:xfrm rot="-7680000">
            <a:off x="6057539" y="3241450"/>
            <a:ext cx="9252" cy="687967"/>
          </a:xfrm>
          <a:prstGeom prst="straightConnector1">
            <a:avLst/>
          </a:prstGeom>
          <a:solidFill>
            <a:schemeClr val="accent1"/>
          </a:solidFill>
          <a:ln w="38100" cap="flat" cmpd="sng" algn="ctr">
            <a:solidFill>
              <a:srgbClr val="FFCC00"/>
            </a:solidFill>
            <a:prstDash val="solid"/>
            <a:round/>
            <a:headEnd type="none" w="med" len="med"/>
            <a:tailEnd type="arrow"/>
          </a:ln>
          <a:effectLst/>
        </p:spPr>
      </p:cxnSp>
      <p:cxnSp>
        <p:nvCxnSpPr>
          <p:cNvPr id="82" name="Straight Arrow Connector 81" descr="Straight Connector Arrow pointing from the text &quot;Communicate&quot; to Step 3 (Train) of how CDC plans to promote a Clear Communication Culture. "/>
          <p:cNvCxnSpPr/>
          <p:nvPr/>
        </p:nvCxnSpPr>
        <p:spPr bwMode="auto">
          <a:xfrm rot="7680000" flipV="1">
            <a:off x="5980975" y="4251960"/>
            <a:ext cx="9252" cy="687967"/>
          </a:xfrm>
          <a:prstGeom prst="straightConnector1">
            <a:avLst/>
          </a:prstGeom>
          <a:solidFill>
            <a:schemeClr val="accent1"/>
          </a:solidFill>
          <a:ln w="38100" cap="flat" cmpd="sng" algn="ctr">
            <a:solidFill>
              <a:srgbClr val="FFCC00"/>
            </a:solidFill>
            <a:prstDash val="solid"/>
            <a:round/>
            <a:headEnd type="none" w="med" len="med"/>
            <a:tailEnd type="arrow"/>
          </a:ln>
          <a:effectLst/>
        </p:spPr>
      </p:cxnSp>
      <p:cxnSp>
        <p:nvCxnSpPr>
          <p:cNvPr id="83" name="Straight Arrow Connector 82" descr="Straight Connector Arrow pointing from the text &quot;Communicate&quot; to Step 4 (Produce) of how CDC plans to promote a Clear Communication Culture. "/>
          <p:cNvCxnSpPr/>
          <p:nvPr/>
        </p:nvCxnSpPr>
        <p:spPr bwMode="auto">
          <a:xfrm rot="10800000" flipH="1" flipV="1">
            <a:off x="4888706" y="4361688"/>
            <a:ext cx="9252" cy="602241"/>
          </a:xfrm>
          <a:prstGeom prst="straightConnector1">
            <a:avLst/>
          </a:prstGeom>
          <a:solidFill>
            <a:schemeClr val="accent1"/>
          </a:solidFill>
          <a:ln w="38100" cap="flat" cmpd="sng" algn="ctr">
            <a:solidFill>
              <a:srgbClr val="FFCC00"/>
            </a:solidFill>
            <a:prstDash val="solid"/>
            <a:round/>
            <a:headEnd type="none" w="med" len="med"/>
            <a:tailEnd type="arrow"/>
          </a:ln>
          <a:effectLst/>
        </p:spPr>
      </p:cxnSp>
      <p:cxnSp>
        <p:nvCxnSpPr>
          <p:cNvPr id="84" name="Straight Arrow Connector 83" descr="Straight Connector Arrow pointing from the text &quot;Communicate&quot; to Step 5 (Measure) of how CDC plans to promote a Clear Communication Culture. "/>
          <p:cNvCxnSpPr/>
          <p:nvPr/>
        </p:nvCxnSpPr>
        <p:spPr bwMode="auto">
          <a:xfrm rot="13920000" flipH="1" flipV="1">
            <a:off x="3798296" y="4251960"/>
            <a:ext cx="9252" cy="687967"/>
          </a:xfrm>
          <a:prstGeom prst="straightConnector1">
            <a:avLst/>
          </a:prstGeom>
          <a:solidFill>
            <a:schemeClr val="accent1"/>
          </a:solidFill>
          <a:ln w="38100" cap="flat" cmpd="sng" algn="ctr">
            <a:solidFill>
              <a:srgbClr val="FFCC00"/>
            </a:solidFill>
            <a:prstDash val="solid"/>
            <a:round/>
            <a:headEnd type="none" w="med" len="med"/>
            <a:tailEnd type="arrow"/>
          </a:ln>
          <a:effectLst/>
        </p:spPr>
      </p:cxnSp>
      <p:cxnSp>
        <p:nvCxnSpPr>
          <p:cNvPr id="85" name="Straight Arrow Connector 84" descr="Straight Connector Arrow pointing from the text &quot;Communicate&quot; to Step 6 (Report) of how CDC plans to promote a Clear Communication Culture. "/>
          <p:cNvCxnSpPr/>
          <p:nvPr/>
        </p:nvCxnSpPr>
        <p:spPr bwMode="auto">
          <a:xfrm rot="7680000" flipH="1">
            <a:off x="3805374" y="3241450"/>
            <a:ext cx="9252" cy="687967"/>
          </a:xfrm>
          <a:prstGeom prst="straightConnector1">
            <a:avLst/>
          </a:prstGeom>
          <a:solidFill>
            <a:schemeClr val="accent1"/>
          </a:solidFill>
          <a:ln w="38100" cap="flat" cmpd="sng" algn="ctr">
            <a:solidFill>
              <a:srgbClr val="FFCC00"/>
            </a:solidFill>
            <a:prstDash val="solid"/>
            <a:round/>
            <a:headEnd type="none" w="med" len="med"/>
            <a:tailEnd type="arrow"/>
          </a:ln>
          <a:effectLst/>
        </p:spPr>
      </p:cxnSp>
      <p:sp>
        <p:nvSpPr>
          <p:cNvPr id="3" name="Slide Number Placeholder 2"/>
          <p:cNvSpPr>
            <a:spLocks noGrp="1"/>
          </p:cNvSpPr>
          <p:nvPr>
            <p:ph type="sldNum" sz="quarter" idx="10"/>
          </p:nvPr>
        </p:nvSpPr>
        <p:spPr>
          <a:xfrm>
            <a:off x="6443868" y="6375005"/>
            <a:ext cx="2057400" cy="365125"/>
          </a:xfrm>
        </p:spPr>
        <p:txBody>
          <a:bodyPr/>
          <a:lstStyle/>
          <a:p>
            <a:fld id="{003A2D7A-27F6-4712-BA30-480236A77039}" type="slidenum">
              <a:rPr lang="en-US" smtClean="0">
                <a:solidFill>
                  <a:srgbClr val="000000">
                    <a:tint val="75000"/>
                  </a:srgbClr>
                </a:solidFill>
              </a:rPr>
              <a:pPr/>
              <a:t>87</a:t>
            </a:fld>
            <a:endParaRPr lang="en-US" dirty="0">
              <a:solidFill>
                <a:srgbClr val="000000">
                  <a:tint val="75000"/>
                </a:srgbClr>
              </a:solidFill>
            </a:endParaRPr>
          </a:p>
        </p:txBody>
      </p:sp>
    </p:spTree>
    <p:extLst>
      <p:ext uri="{BB962C8B-B14F-4D97-AF65-F5344CB8AC3E}">
        <p14:creationId xmlns:p14="http://schemas.microsoft.com/office/powerpoint/2010/main" val="271938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par>
                                <p:cTn id="12" presetID="10" presetClass="entr" presetSubtype="0" fill="hold" nodeType="with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500"/>
                                        <p:tgtEl>
                                          <p:spTgt spid="80"/>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up)">
                                      <p:cBhvr>
                                        <p:cTn id="18" dur="500"/>
                                        <p:tgtEl>
                                          <p:spTgt spid="51"/>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10" presetClass="entr" presetSubtype="0" fill="hold"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fade">
                                      <p:cBhvr>
                                        <p:cTn id="25" dur="500"/>
                                        <p:tgtEl>
                                          <p:spTgt spid="82"/>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wipe(right)">
                                      <p:cBhvr>
                                        <p:cTn id="29" dur="500"/>
                                        <p:tgtEl>
                                          <p:spTgt spid="52"/>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74"/>
                                        </p:tgtEl>
                                        <p:attrNameLst>
                                          <p:attrName>style.visibility</p:attrName>
                                        </p:attrNameLst>
                                      </p:cBhvr>
                                      <p:to>
                                        <p:strVal val="visible"/>
                                      </p:to>
                                    </p:set>
                                    <p:animEffect transition="in" filter="fade">
                                      <p:cBhvr>
                                        <p:cTn id="33" dur="500"/>
                                        <p:tgtEl>
                                          <p:spTgt spid="74"/>
                                        </p:tgtEl>
                                      </p:cBhvr>
                                    </p:animEffect>
                                  </p:childTnLst>
                                </p:cTn>
                              </p:par>
                              <p:par>
                                <p:cTn id="34" presetID="10" presetClass="entr" presetSubtype="0" fill="hold" nodeType="with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fade">
                                      <p:cBhvr>
                                        <p:cTn id="36" dur="500"/>
                                        <p:tgtEl>
                                          <p:spTgt spid="83"/>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wipe(right)">
                                      <p:cBhvr>
                                        <p:cTn id="40" dur="500"/>
                                        <p:tgtEl>
                                          <p:spTgt spid="53"/>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par>
                                <p:cTn id="45" presetID="10" presetClass="entr" presetSubtype="0" fill="hold" nodeType="with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500"/>
                                        <p:tgtEl>
                                          <p:spTgt spid="84"/>
                                        </p:tgtEl>
                                      </p:cBhvr>
                                    </p:animEffect>
                                  </p:childTnLst>
                                </p:cTn>
                              </p:par>
                            </p:childTnLst>
                          </p:cTn>
                        </p:par>
                        <p:par>
                          <p:cTn id="48" fill="hold">
                            <p:stCondLst>
                              <p:cond delay="4000"/>
                            </p:stCondLst>
                            <p:childTnLst>
                              <p:par>
                                <p:cTn id="49" presetID="22" presetClass="entr" presetSubtype="4" fill="hold"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wipe(down)">
                                      <p:cBhvr>
                                        <p:cTn id="51" dur="500"/>
                                        <p:tgtEl>
                                          <p:spTgt spid="54"/>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500"/>
                                        <p:tgtEl>
                                          <p:spTgt spid="76"/>
                                        </p:tgtEl>
                                      </p:cBhvr>
                                    </p:animEffect>
                                  </p:childTnLst>
                                </p:cTn>
                              </p:par>
                              <p:par>
                                <p:cTn id="56" presetID="10" presetClass="entr" presetSubtype="0" fill="hold"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500"/>
                                        <p:tgtEl>
                                          <p:spTgt spid="85"/>
                                        </p:tgtEl>
                                      </p:cBhvr>
                                    </p:animEffect>
                                  </p:childTnLst>
                                </p:cTn>
                              </p:par>
                            </p:childTnLst>
                          </p:cTn>
                        </p:par>
                        <p:par>
                          <p:cTn id="59" fill="hold">
                            <p:stCondLst>
                              <p:cond delay="5000"/>
                            </p:stCondLst>
                            <p:childTnLst>
                              <p:par>
                                <p:cTn id="60" presetID="22" presetClass="entr" presetSubtype="8" fill="hold" nodeType="after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ipe(left)">
                                      <p:cBhvr>
                                        <p:cTn id="6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ahoma" pitchFamily="34" charset="0"/>
              </a:rPr>
              <a:t>Examples of CDC’s Health Literacy Activities &amp; Implementation </a:t>
            </a:r>
            <a:endParaRPr lang="en-US" b="1" dirty="0"/>
          </a:p>
        </p:txBody>
      </p:sp>
      <p:sp>
        <p:nvSpPr>
          <p:cNvPr id="3" name="Content Placeholder 2"/>
          <p:cNvSpPr>
            <a:spLocks noGrp="1"/>
          </p:cNvSpPr>
          <p:nvPr>
            <p:ph idx="1"/>
          </p:nvPr>
        </p:nvSpPr>
        <p:spPr>
          <a:xfrm>
            <a:off x="1447800" y="1676400"/>
            <a:ext cx="7623048" cy="4672584"/>
          </a:xfrm>
        </p:spPr>
        <p:txBody>
          <a:bodyPr/>
          <a:lstStyle/>
          <a:p>
            <a:r>
              <a:rPr lang="en-US" dirty="0"/>
              <a:t>Health literacy website</a:t>
            </a:r>
          </a:p>
          <a:p>
            <a:pPr>
              <a:spcAft>
                <a:spcPts val="1200"/>
              </a:spcAft>
            </a:pPr>
            <a:r>
              <a:rPr lang="en-US" dirty="0"/>
              <a:t>CDC Clear Communication Index</a:t>
            </a:r>
          </a:p>
          <a:p>
            <a:pPr>
              <a:spcAft>
                <a:spcPts val="1200"/>
              </a:spcAft>
            </a:pPr>
            <a:r>
              <a:rPr lang="en-US" dirty="0"/>
              <a:t>Everyday Words plain language suggestions </a:t>
            </a:r>
          </a:p>
          <a:p>
            <a:pPr>
              <a:spcAft>
                <a:spcPts val="1200"/>
              </a:spcAft>
            </a:pPr>
            <a:r>
              <a:rPr lang="en-US" dirty="0"/>
              <a:t>Training and presentations  </a:t>
            </a:r>
          </a:p>
          <a:p>
            <a:pPr lvl="1"/>
            <a:r>
              <a:rPr lang="en-US" sz="2000" dirty="0"/>
              <a:t>5 online health literacy courses </a:t>
            </a:r>
          </a:p>
          <a:p>
            <a:pPr>
              <a:spcAft>
                <a:spcPts val="1200"/>
              </a:spcAft>
            </a:pPr>
            <a:r>
              <a:rPr lang="en-US" dirty="0"/>
              <a:t>CDC.gov Features, Vital Signs &amp; syndication of content </a:t>
            </a:r>
          </a:p>
          <a:p>
            <a:r>
              <a:rPr lang="en-US" dirty="0"/>
              <a:t>Messages in popular formats &amp; channels</a:t>
            </a:r>
          </a:p>
          <a:p>
            <a:pPr lvl="1"/>
            <a:r>
              <a:rPr lang="en-US" sz="2000" dirty="0"/>
              <a:t>Social media </a:t>
            </a:r>
          </a:p>
          <a:p>
            <a:pPr lvl="1"/>
            <a:r>
              <a:rPr lang="en-US" sz="2000" dirty="0"/>
              <a:t>Tips from Former Smokers campaign  </a:t>
            </a:r>
            <a:endParaRPr lang="en-US" sz="2000" b="1" dirty="0">
              <a:latin typeface="Tahoma" panose="020B0604030504040204" pitchFamily="34" charset="0"/>
              <a:ea typeface="Tahoma" panose="020B0604030504040204" pitchFamily="34" charset="0"/>
              <a:cs typeface="Tahoma" panose="020B0604030504040204" pitchFamily="34" charset="0"/>
            </a:endParaRPr>
          </a:p>
          <a:p>
            <a:endParaRPr lang="en-US" sz="2000" dirty="0"/>
          </a:p>
        </p:txBody>
      </p:sp>
      <p:sp>
        <p:nvSpPr>
          <p:cNvPr id="4" name="Slide Number Placeholder 3"/>
          <p:cNvSpPr>
            <a:spLocks noGrp="1"/>
          </p:cNvSpPr>
          <p:nvPr>
            <p:ph type="sldNum" sz="quarter" idx="10"/>
          </p:nvPr>
        </p:nvSpPr>
        <p:spPr/>
        <p:txBody>
          <a:bodyPr/>
          <a:lstStyle/>
          <a:p>
            <a:fld id="{003A2D7A-27F6-4712-BA30-480236A77039}" type="slidenum">
              <a:rPr lang="en-US" smtClean="0">
                <a:solidFill>
                  <a:srgbClr val="000000">
                    <a:tint val="75000"/>
                  </a:srgbClr>
                </a:solidFill>
              </a:rPr>
              <a:pPr/>
              <a:t>88</a:t>
            </a:fld>
            <a:endParaRPr lang="en-US">
              <a:solidFill>
                <a:srgbClr val="000000">
                  <a:tint val="75000"/>
                </a:srgbClr>
              </a:solidFill>
            </a:endParaRPr>
          </a:p>
        </p:txBody>
      </p:sp>
    </p:spTree>
    <p:extLst>
      <p:ext uri="{BB962C8B-B14F-4D97-AF65-F5344CB8AC3E}">
        <p14:creationId xmlns:p14="http://schemas.microsoft.com/office/powerpoint/2010/main" val="21294904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ahoma" panose="020B0604030504040204" pitchFamily="34" charset="0"/>
                <a:ea typeface="Tahoma" panose="020B0604030504040204" pitchFamily="34" charset="0"/>
                <a:cs typeface="Tahoma" panose="020B0604030504040204" pitchFamily="34" charset="0"/>
              </a:rPr>
              <a:t>CDC’s Health Literacy Criteria </a:t>
            </a:r>
          </a:p>
        </p:txBody>
      </p:sp>
      <p:sp>
        <p:nvSpPr>
          <p:cNvPr id="3" name="Content Placeholder 2"/>
          <p:cNvSpPr>
            <a:spLocks noGrp="1"/>
          </p:cNvSpPr>
          <p:nvPr>
            <p:ph idx="1"/>
          </p:nvPr>
        </p:nvSpPr>
        <p:spPr>
          <a:xfrm>
            <a:off x="1447800" y="1600200"/>
            <a:ext cx="7162800" cy="4748784"/>
          </a:xfrm>
        </p:spPr>
        <p:txBody>
          <a:bodyPr numCol="1"/>
          <a:lstStyle/>
          <a:p>
            <a:r>
              <a:rPr lang="en-US" dirty="0" smtClean="0">
                <a:ea typeface="Tahoma" panose="020B0604030504040204" pitchFamily="34" charset="0"/>
                <a:cs typeface="Tahoma" panose="020B0604030504040204" pitchFamily="34" charset="0"/>
              </a:rPr>
              <a:t>Science-based, standard clear communication criteria for developing and evaluating messages &amp; materials </a:t>
            </a:r>
          </a:p>
          <a:p>
            <a:r>
              <a:rPr lang="en-US" dirty="0" smtClean="0"/>
              <a:t>Index criteria cover    </a:t>
            </a:r>
          </a:p>
          <a:p>
            <a:pPr lvl="1"/>
            <a:r>
              <a:rPr lang="en-US" sz="2000" dirty="0" smtClean="0"/>
              <a:t>Main message, call to action, language, content organization, uncertainty</a:t>
            </a:r>
          </a:p>
          <a:p>
            <a:pPr lvl="1"/>
            <a:r>
              <a:rPr lang="en-US" sz="2000" dirty="0" smtClean="0"/>
              <a:t>Health behaviors</a:t>
            </a:r>
          </a:p>
          <a:p>
            <a:pPr lvl="1"/>
            <a:r>
              <a:rPr lang="en-US" sz="2000" dirty="0" smtClean="0"/>
              <a:t>Numeracy </a:t>
            </a:r>
          </a:p>
          <a:p>
            <a:pPr lvl="1"/>
            <a:r>
              <a:rPr lang="en-US" sz="2000" dirty="0" smtClean="0"/>
              <a:t>Health risks  </a:t>
            </a:r>
          </a:p>
          <a:p>
            <a:endParaRPr lang="en-US" dirty="0" smtClean="0"/>
          </a:p>
          <a:p>
            <a:r>
              <a:rPr lang="en-US" dirty="0" smtClean="0">
                <a:solidFill>
                  <a:srgbClr val="FF0000"/>
                </a:solidFill>
                <a:hlinkClick r:id="rId3"/>
              </a:rPr>
              <a:t>CDC Clear Communication Index</a:t>
            </a:r>
            <a:endParaRPr lang="en-US" dirty="0" smtClean="0">
              <a:solidFill>
                <a:srgbClr val="FF0000"/>
              </a:solidFill>
            </a:endParaRPr>
          </a:p>
          <a:p>
            <a:endParaRPr lang="en-US"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003A2D7A-27F6-4712-BA30-480236A77039}" type="slidenum">
              <a:rPr lang="en-US" smtClean="0">
                <a:solidFill>
                  <a:srgbClr val="000000">
                    <a:tint val="75000"/>
                  </a:srgbClr>
                </a:solidFill>
              </a:rPr>
              <a:pPr/>
              <a:t>89</a:t>
            </a:fld>
            <a:endParaRPr lang="en-US">
              <a:solidFill>
                <a:srgbClr val="000000">
                  <a:tint val="75000"/>
                </a:srgbClr>
              </a:solidFill>
            </a:endParaRPr>
          </a:p>
        </p:txBody>
      </p:sp>
    </p:spTree>
    <p:extLst>
      <p:ext uri="{BB962C8B-B14F-4D97-AF65-F5344CB8AC3E}">
        <p14:creationId xmlns:p14="http://schemas.microsoft.com/office/powerpoint/2010/main" val="239085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524000" y="76200"/>
            <a:ext cx="7620000" cy="1219200"/>
          </a:xfrm>
          <a:ln/>
        </p:spPr>
        <p:txBody>
          <a:bodyPr>
            <a:noAutofit/>
          </a:bodyPr>
          <a:lstStyle/>
          <a:p>
            <a:pPr fontAlgn="auto">
              <a:spcAft>
                <a:spcPts val="0"/>
              </a:spcAft>
              <a:defRPr/>
            </a:pPr>
            <a:r>
              <a:rPr lang="en-US" b="1" dirty="0" smtClean="0">
                <a:latin typeface="Tahoma" pitchFamily="34" charset="0"/>
                <a:ea typeface="Tahoma" pitchFamily="34" charset="0"/>
                <a:cs typeface="Tahoma" pitchFamily="34" charset="0"/>
              </a:rPr>
              <a:t>Health Communication and </a:t>
            </a:r>
            <a:br>
              <a:rPr lang="en-US" b="1" dirty="0" smtClean="0">
                <a:latin typeface="Tahoma" pitchFamily="34" charset="0"/>
                <a:ea typeface="Tahoma" pitchFamily="34" charset="0"/>
                <a:cs typeface="Tahoma" pitchFamily="34" charset="0"/>
              </a:rPr>
            </a:br>
            <a:r>
              <a:rPr lang="en-US" dirty="0" smtClean="0">
                <a:latin typeface="Tahoma" pitchFamily="34" charset="0"/>
              </a:rPr>
              <a:t>Health Information Technology</a:t>
            </a:r>
            <a:endParaRPr lang="en-US" b="1" dirty="0">
              <a:latin typeface="Tahoma" pitchFamily="34" charset="0"/>
              <a:ea typeface="Tahoma" pitchFamily="34" charset="0"/>
              <a:cs typeface="Tahoma" pitchFamily="34" charset="0"/>
            </a:endParaRPr>
          </a:p>
        </p:txBody>
      </p:sp>
      <p:sp>
        <p:nvSpPr>
          <p:cNvPr id="6" name="Content Placeholder 3"/>
          <p:cNvSpPr txBox="1">
            <a:spLocks/>
          </p:cNvSpPr>
          <p:nvPr/>
        </p:nvSpPr>
        <p:spPr bwMode="auto">
          <a:xfrm>
            <a:off x="1371600" y="1575816"/>
            <a:ext cx="7581900" cy="4672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Aft>
                <a:spcPts val="1200"/>
              </a:spcAft>
            </a:pPr>
            <a:r>
              <a:rPr lang="en-US" b="1" dirty="0" smtClean="0">
                <a:solidFill>
                  <a:srgbClr val="000000"/>
                </a:solidFill>
                <a:latin typeface="Tahoma" panose="020B0604030504040204" pitchFamily="34" charset="0"/>
                <a:ea typeface="Tahoma" panose="020B0604030504040204" pitchFamily="34" charset="0"/>
                <a:cs typeface="Tahoma" panose="020B0604030504040204" pitchFamily="34" charset="0"/>
              </a:rPr>
              <a:t>Health communication</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 refers to human and digital interactions that occur during the process of improving health and health care. </a:t>
            </a:r>
          </a:p>
          <a:p>
            <a:pPr>
              <a:spcAft>
                <a:spcPts val="1200"/>
              </a:spcAft>
            </a:pPr>
            <a:r>
              <a:rPr lang="en-US" b="1" dirty="0" smtClean="0">
                <a:solidFill>
                  <a:srgbClr val="000000"/>
                </a:solidFill>
                <a:latin typeface="Tahoma" panose="020B0604030504040204" pitchFamily="34" charset="0"/>
                <a:ea typeface="Tahoma" panose="020B0604030504040204" pitchFamily="34" charset="0"/>
                <a:cs typeface="Tahoma" panose="020B0604030504040204" pitchFamily="34" charset="0"/>
              </a:rPr>
              <a:t>Health literacy </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is the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capacity to obtain, communicate, process, and understand basic health information and services to make appropriate health decisions. –Affordable Care Act </a:t>
            </a:r>
          </a:p>
          <a:p>
            <a:pPr>
              <a:spcAft>
                <a:spcPts val="1200"/>
              </a:spcAft>
            </a:pP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latin typeface="Calibri" panose="020F0502020204030204" pitchFamily="34" charset="0"/>
              </a:rPr>
              <a:pPr algn="r">
                <a:defRPr/>
              </a:pPr>
              <a:t>9</a:t>
            </a:fld>
            <a:endParaRPr lang="en-US" sz="1200" dirty="0">
              <a:solidFill>
                <a:srgbClr val="898989"/>
              </a:solidFill>
              <a:latin typeface="Calibri" panose="020F0502020204030204" pitchFamily="34" charset="0"/>
            </a:endParaRPr>
          </a:p>
        </p:txBody>
      </p:sp>
      <p:pic>
        <p:nvPicPr>
          <p:cNvPr id="4098" name="Picture 2" descr="link to Health Communication Technology landing page of healthypeople.gov " title="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460158"/>
            <a:ext cx="4533900" cy="397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41223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295400" y="76200"/>
            <a:ext cx="7848600" cy="1295400"/>
          </a:xfrm>
          <a:ln/>
        </p:spPr>
        <p:txBody>
          <a:bodyPr>
            <a:noAutofit/>
          </a:bodyPr>
          <a:lstStyle/>
          <a:p>
            <a:pPr algn="ctr" fontAlgn="auto">
              <a:spcAft>
                <a:spcPts val="0"/>
              </a:spcAft>
              <a:defRPr/>
            </a:pPr>
            <a:r>
              <a:rPr lang="en-US" dirty="0">
                <a:latin typeface="Tahoma" panose="020B0604030504040204" pitchFamily="34" charset="0"/>
              </a:rPr>
              <a:t>Example: Health Literacy in Practice with </a:t>
            </a:r>
            <a:r>
              <a:rPr lang="en-US" dirty="0" err="1">
                <a:latin typeface="Tahoma" panose="020B0604030504040204" pitchFamily="34" charset="0"/>
              </a:rPr>
              <a:t>Zika</a:t>
            </a:r>
            <a:r>
              <a:rPr lang="en-US" dirty="0">
                <a:latin typeface="Tahoma" panose="020B0604030504040204" pitchFamily="34" charset="0"/>
              </a:rPr>
              <a:t> Response </a:t>
            </a:r>
            <a:endParaRPr lang="en-US" b="1" dirty="0">
              <a:latin typeface="Tahoma" panose="020B0604030504040204" pitchFamily="34" charset="0"/>
            </a:endParaRPr>
          </a:p>
        </p:txBody>
      </p:sp>
      <p:sp>
        <p:nvSpPr>
          <p:cNvPr id="4" name="Rectangle 3" descr="Left Navigation Topics: &#10;&#10;Pregnant Women&#10;State and Local Public Health Laboratories"/>
          <p:cNvSpPr/>
          <p:nvPr/>
        </p:nvSpPr>
        <p:spPr bwMode="auto">
          <a:xfrm>
            <a:off x="76200" y="6172200"/>
            <a:ext cx="1219200" cy="609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mtClean="0">
              <a:solidFill>
                <a:srgbClr val="000000"/>
              </a:solidFill>
              <a:latin typeface="Arial" charset="0"/>
            </a:endParaRPr>
          </a:p>
        </p:txBody>
      </p:sp>
      <p:pic>
        <p:nvPicPr>
          <p:cNvPr id="2051" name="Picture 3" descr="Screenshot of the Zika Virus web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71599"/>
            <a:ext cx="9118612" cy="5470691"/>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 Placeholder 4" descr="Text on the Zika Virus web page:&#10;&#10;The potential risk of getting Zika during pregnancy &#10;&#10;Their partner's potential exposures to Zika" hidden="1"/>
          <p:cNvSpPr txBox="1">
            <a:spLocks/>
          </p:cNvSpPr>
          <p:nvPr/>
        </p:nvSpPr>
        <p:spPr>
          <a:xfrm>
            <a:off x="1295400" y="6348984"/>
            <a:ext cx="7570788" cy="4328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10"/>
          </p:nvPr>
        </p:nvSpPr>
        <p:spPr>
          <a:xfrm>
            <a:off x="6553200" y="6248400"/>
            <a:ext cx="1905000" cy="457200"/>
          </a:xfrm>
          <a:prstGeom prst="rect">
            <a:avLst/>
          </a:prstGeom>
        </p:spPr>
        <p:txBody>
          <a:bodyPr/>
          <a:lstStyle/>
          <a:p>
            <a:pPr>
              <a:defRPr/>
            </a:pPr>
            <a:fld id="{1A4EBD27-DC53-4898-B72E-5655E4B22A68}" type="slidenum">
              <a:rPr lang="en-US" smtClean="0">
                <a:solidFill>
                  <a:srgbClr val="000000"/>
                </a:solidFill>
              </a:rPr>
              <a:pPr>
                <a:defRPr/>
              </a:pPr>
              <a:t>90</a:t>
            </a:fld>
            <a:endParaRPr lang="en-US" dirty="0">
              <a:solidFill>
                <a:srgbClr val="000000"/>
              </a:solidFill>
            </a:endParaRPr>
          </a:p>
        </p:txBody>
      </p:sp>
    </p:spTree>
    <p:extLst>
      <p:ext uri="{BB962C8B-B14F-4D97-AF65-F5344CB8AC3E}">
        <p14:creationId xmlns:p14="http://schemas.microsoft.com/office/powerpoint/2010/main" val="11446340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r>
              <a:rPr lang="en-US" dirty="0" smtClean="0"/>
              <a:t>Consider how to meet the need for </a:t>
            </a:r>
          </a:p>
          <a:p>
            <a:pPr lvl="1"/>
            <a:r>
              <a:rPr lang="en-US" sz="2000" dirty="0" smtClean="0"/>
              <a:t>plain language materials in languages other than English</a:t>
            </a:r>
          </a:p>
          <a:p>
            <a:pPr lvl="1"/>
            <a:r>
              <a:rPr lang="en-US" sz="2000" dirty="0" smtClean="0"/>
              <a:t>formats other than printed text that people with limited literacy skills can use</a:t>
            </a:r>
          </a:p>
          <a:p>
            <a:pPr lvl="1"/>
            <a:r>
              <a:rPr lang="en-US" sz="2000" dirty="0" smtClean="0"/>
              <a:t>audience testing of materials    </a:t>
            </a:r>
          </a:p>
          <a:p>
            <a:pPr marL="0" indent="0">
              <a:buNone/>
            </a:pPr>
            <a:r>
              <a:rPr lang="en-US" dirty="0" smtClean="0"/>
              <a:t> </a:t>
            </a:r>
          </a:p>
          <a:p>
            <a:endParaRPr lang="en-US" dirty="0"/>
          </a:p>
        </p:txBody>
      </p:sp>
      <p:sp>
        <p:nvSpPr>
          <p:cNvPr id="4" name="Slide Number Placeholder 3"/>
          <p:cNvSpPr>
            <a:spLocks noGrp="1"/>
          </p:cNvSpPr>
          <p:nvPr>
            <p:ph type="sldNum" sz="quarter" idx="10"/>
          </p:nvPr>
        </p:nvSpPr>
        <p:spPr/>
        <p:txBody>
          <a:bodyPr/>
          <a:lstStyle/>
          <a:p>
            <a:fld id="{003A2D7A-27F6-4712-BA30-480236A77039}" type="slidenum">
              <a:rPr lang="en-US" smtClean="0">
                <a:solidFill>
                  <a:srgbClr val="000000">
                    <a:tint val="75000"/>
                  </a:srgbClr>
                </a:solidFill>
              </a:rPr>
              <a:pPr/>
              <a:t>91</a:t>
            </a:fld>
            <a:endParaRPr lang="en-US">
              <a:solidFill>
                <a:srgbClr val="000000">
                  <a:tint val="75000"/>
                </a:srgbClr>
              </a:solidFill>
            </a:endParaRPr>
          </a:p>
        </p:txBody>
      </p:sp>
    </p:spTree>
    <p:extLst>
      <p:ext uri="{BB962C8B-B14F-4D97-AF65-F5344CB8AC3E}">
        <p14:creationId xmlns:p14="http://schemas.microsoft.com/office/powerpoint/2010/main" val="30598653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 name="Picture 13" descr="Variety of people of different ages and backgrounds."/>
          <p:cNvPicPr>
            <a:picLocks noChangeAspect="1"/>
          </p:cNvPicPr>
          <p:nvPr/>
        </p:nvPicPr>
        <p:blipFill rotWithShape="1">
          <a:blip r:embed="rId4"/>
          <a:srcRect l="17536" t="20794" r="31539" b="10882"/>
          <a:stretch/>
        </p:blipFill>
        <p:spPr>
          <a:xfrm>
            <a:off x="0" y="-1"/>
            <a:ext cx="9144000" cy="6897331"/>
          </a:xfrm>
          <a:prstGeom prst="rect">
            <a:avLst/>
          </a:prstGeom>
        </p:spPr>
      </p:pic>
      <p:sp>
        <p:nvSpPr>
          <p:cNvPr id="25602" name="Rectangle 12" descr="Background image"/>
          <p:cNvSpPr>
            <a:spLocks noChangeArrowheads="1"/>
          </p:cNvSpPr>
          <p:nvPr/>
        </p:nvSpPr>
        <p:spPr bwMode="auto">
          <a:xfrm>
            <a:off x="78710" y="4290876"/>
            <a:ext cx="8534400" cy="457200"/>
          </a:xfrm>
          <a:prstGeom prst="rect">
            <a:avLst/>
          </a:prstGeom>
          <a:solidFill>
            <a:schemeClr val="tx1"/>
          </a:solidFill>
          <a:ln w="9525">
            <a:solidFill>
              <a:schemeClr val="tx1"/>
            </a:solidFill>
            <a:miter lim="800000"/>
            <a:headEnd/>
            <a:tailEnd/>
          </a:ln>
        </p:spPr>
        <p:txBody>
          <a:bodyPr wrap="none" anchor="ct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FFFFFF"/>
              </a:solidFill>
            </a:endParaRPr>
          </a:p>
        </p:txBody>
      </p:sp>
      <p:sp>
        <p:nvSpPr>
          <p:cNvPr id="9" name="Title 8"/>
          <p:cNvSpPr>
            <a:spLocks noGrp="1"/>
          </p:cNvSpPr>
          <p:nvPr>
            <p:ph type="title"/>
          </p:nvPr>
        </p:nvSpPr>
        <p:spPr>
          <a:xfrm>
            <a:off x="696578" y="3744812"/>
            <a:ext cx="7772400" cy="1362075"/>
          </a:xfrm>
        </p:spPr>
        <p:txBody>
          <a:bodyPr/>
          <a:lstStyle/>
          <a:p>
            <a:pPr lvl="0" algn="ctr"/>
            <a:r>
              <a:rPr lang="en-US" altLang="en-US" sz="2400" kern="1200" cap="none"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Coco Lukas, MPH</a:t>
            </a:r>
            <a:r>
              <a:rPr lang="en-US" altLang="en-US" sz="2400" b="0" kern="1200" cap="none"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 Quality Coordinator</a:t>
            </a:r>
            <a:br>
              <a:rPr lang="en-US" altLang="en-US" sz="2400" b="0" kern="1200" cap="none"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br>
            <a:r>
              <a:rPr lang="en-US" altLang="en-US" sz="2400" kern="1200" cap="none"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Jane Meyer, MA </a:t>
            </a:r>
            <a:r>
              <a:rPr lang="en-US" altLang="en-US" sz="2400" b="0" kern="1200" cap="none"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 Health Education Manager</a:t>
            </a:r>
            <a:endParaRPr lang="en-US" dirty="0"/>
          </a:p>
        </p:txBody>
      </p:sp>
      <p:sp>
        <p:nvSpPr>
          <p:cNvPr id="10" name="Text Placeholder 9"/>
          <p:cNvSpPr>
            <a:spLocks noGrp="1"/>
          </p:cNvSpPr>
          <p:nvPr>
            <p:ph type="body" idx="1"/>
          </p:nvPr>
        </p:nvSpPr>
        <p:spPr>
          <a:xfrm>
            <a:off x="685800" y="1492573"/>
            <a:ext cx="7772400" cy="2344335"/>
          </a:xfrm>
        </p:spPr>
        <p:txBody>
          <a:bodyPr/>
          <a:lstStyle/>
          <a:p>
            <a:pPr lvl="0" algn="ctr">
              <a:lnSpc>
                <a:spcPct val="115000"/>
              </a:lnSpc>
              <a:buClrTx/>
              <a:buSzTx/>
            </a:pPr>
            <a:r>
              <a:rPr lang="en-US" altLang="en-US" sz="2800" b="1" kern="12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Healthy People 2020 Progress Review: </a:t>
            </a:r>
          </a:p>
          <a:p>
            <a:pPr lvl="0" algn="ctr">
              <a:lnSpc>
                <a:spcPct val="115000"/>
              </a:lnSpc>
              <a:buClrTx/>
              <a:buSzTx/>
            </a:pPr>
            <a:endParaRPr lang="en-US" altLang="en-US" sz="1000" b="1" kern="1200" dirty="0">
              <a:solidFill>
                <a:srgbClr val="006699"/>
              </a:solidFill>
              <a:latin typeface="Arial" panose="020B0604020202020204" pitchFamily="34" charset="0"/>
              <a:ea typeface="ＭＳ Ｐゴシック" panose="020B0600070205080204" pitchFamily="34" charset="-128"/>
              <a:cs typeface="Arial" panose="020B0604020202020204" pitchFamily="34" charset="0"/>
            </a:endParaRPr>
          </a:p>
          <a:p>
            <a:pPr lvl="0" algn="ctr">
              <a:lnSpc>
                <a:spcPct val="115000"/>
              </a:lnSpc>
              <a:buClrTx/>
              <a:buSzTx/>
            </a:pPr>
            <a:r>
              <a:rPr lang="en-US" altLang="en-US" sz="3200" b="1" kern="1200" dirty="0">
                <a:solidFill>
                  <a:srgbClr val="006699"/>
                </a:solidFill>
                <a:latin typeface="Arial" panose="020B0604020202020204" pitchFamily="34" charset="0"/>
                <a:ea typeface="ＭＳ Ｐゴシック" panose="020B0600070205080204" pitchFamily="34" charset="-128"/>
                <a:cs typeface="Arial" panose="020B0604020202020204" pitchFamily="34" charset="0"/>
              </a:rPr>
              <a:t>Targeting Social Influences </a:t>
            </a:r>
          </a:p>
          <a:p>
            <a:pPr lvl="0" algn="ctr">
              <a:lnSpc>
                <a:spcPct val="115000"/>
              </a:lnSpc>
              <a:buClrTx/>
              <a:buSzTx/>
            </a:pPr>
            <a:r>
              <a:rPr lang="en-US" altLang="en-US" sz="3200" b="1" kern="1200" dirty="0">
                <a:solidFill>
                  <a:srgbClr val="006699"/>
                </a:solidFill>
                <a:latin typeface="Arial" panose="020B0604020202020204" pitchFamily="34" charset="0"/>
                <a:ea typeface="ＭＳ Ｐゴシック" panose="020B0600070205080204" pitchFamily="34" charset="-128"/>
                <a:cs typeface="Arial" panose="020B0604020202020204" pitchFamily="34" charset="0"/>
              </a:rPr>
              <a:t>that Shape Health Literacy </a:t>
            </a:r>
          </a:p>
          <a:p>
            <a:pPr lvl="0" algn="ctr">
              <a:lnSpc>
                <a:spcPct val="115000"/>
              </a:lnSpc>
              <a:buClrTx/>
              <a:buSzTx/>
            </a:pPr>
            <a:r>
              <a:rPr lang="en-US" altLang="en-US" sz="3200" b="1" kern="1200" dirty="0">
                <a:solidFill>
                  <a:srgbClr val="006699"/>
                </a:solidFill>
                <a:latin typeface="Arial" panose="020B0604020202020204" pitchFamily="34" charset="0"/>
                <a:ea typeface="ＭＳ Ｐゴシック" panose="020B0600070205080204" pitchFamily="34" charset="-128"/>
                <a:cs typeface="Arial" panose="020B0604020202020204" pitchFamily="34" charset="0"/>
              </a:rPr>
              <a:t>in Communities</a:t>
            </a:r>
            <a:endParaRPr lang="en-US" altLang="en-US" sz="2400" b="1" kern="1200" dirty="0">
              <a:solidFill>
                <a:srgbClr val="006699"/>
              </a:solidFill>
              <a:latin typeface="Arial" panose="020B0604020202020204" pitchFamily="34" charset="0"/>
              <a:ea typeface="ＭＳ Ｐゴシック" panose="020B0600070205080204" pitchFamily="34" charset="-128"/>
              <a:cs typeface="Arial" panose="020B0604020202020204" pitchFamily="34" charset="0"/>
            </a:endParaRPr>
          </a:p>
          <a:p>
            <a:endParaRPr lang="en-US" dirty="0"/>
          </a:p>
        </p:txBody>
      </p:sp>
    </p:spTree>
    <p:extLst>
      <p:ext uri="{BB962C8B-B14F-4D97-AF65-F5344CB8AC3E}">
        <p14:creationId xmlns:p14="http://schemas.microsoft.com/office/powerpoint/2010/main" val="12236226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57400" y="324533"/>
            <a:ext cx="6389280" cy="1143000"/>
          </a:xfrm>
        </p:spPr>
        <p:txBody>
          <a:bodyPr/>
          <a:lstStyle/>
          <a:p>
            <a:pPr lvl="0">
              <a:spcBef>
                <a:spcPct val="50000"/>
              </a:spcBef>
            </a:pPr>
            <a:r>
              <a:rPr kumimoji="0" lang="en-US" altLang="en-US" sz="2800" b="1" i="0" u="none"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t>HealthNet is a Federally Qualified Health Center (FQHC)</a:t>
            </a:r>
            <a:br>
              <a:rPr kumimoji="0" lang="en-US" altLang="en-US" sz="2800" b="1" i="0" u="none"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br>
            <a:endParaRPr lang="en-US" dirty="0"/>
          </a:p>
        </p:txBody>
      </p:sp>
      <p:sp>
        <p:nvSpPr>
          <p:cNvPr id="26627" name="Text Box 5"/>
          <p:cNvSpPr txBox="1">
            <a:spLocks noChangeArrowheads="1"/>
          </p:cNvSpPr>
          <p:nvPr/>
        </p:nvSpPr>
        <p:spPr bwMode="auto">
          <a:xfrm>
            <a:off x="8686800" y="6400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93</a:t>
            </a:r>
            <a:endParaRPr lang="en-US" altLang="en-US" sz="1200" dirty="0">
              <a:solidFill>
                <a:srgbClr val="000000"/>
              </a:solidFill>
            </a:endParaRPr>
          </a:p>
        </p:txBody>
      </p:sp>
      <p:sp>
        <p:nvSpPr>
          <p:cNvPr id="6" name="Content Placeholder 5"/>
          <p:cNvSpPr>
            <a:spLocks noGrp="1"/>
          </p:cNvSpPr>
          <p:nvPr>
            <p:ph idx="1"/>
          </p:nvPr>
        </p:nvSpPr>
        <p:spPr>
          <a:xfrm>
            <a:off x="3962400" y="4672966"/>
            <a:ext cx="4440698" cy="824547"/>
          </a:xfrm>
        </p:spPr>
        <p:txBody>
          <a:bodyPr/>
          <a:lstStyle/>
          <a:p>
            <a:pPr marL="0" lvl="0" indent="0">
              <a:buClrTx/>
              <a:buSzTx/>
              <a:buNone/>
            </a:pPr>
            <a:r>
              <a:rPr lang="en-US" altLang="en-US" sz="1800" kern="1200" dirty="0">
                <a:ea typeface="ＭＳ Ｐゴシック" panose="020B0600070205080204" pitchFamily="34" charset="-128"/>
                <a:cs typeface="+mn-cs"/>
              </a:rPr>
              <a:t>HealthNet offers care to more than</a:t>
            </a:r>
            <a:r>
              <a:rPr lang="en-US" altLang="en-US" sz="1800" b="1" kern="1200" dirty="0">
                <a:ea typeface="ＭＳ Ｐゴシック" panose="020B0600070205080204" pitchFamily="34" charset="-128"/>
                <a:cs typeface="+mn-cs"/>
              </a:rPr>
              <a:t> </a:t>
            </a:r>
          </a:p>
          <a:p>
            <a:pPr marL="0" lvl="0" indent="0">
              <a:buClrTx/>
              <a:buSzTx/>
              <a:buNone/>
            </a:pPr>
            <a:r>
              <a:rPr lang="en-US" altLang="en-US" sz="1800" b="1" kern="1200" dirty="0">
                <a:ea typeface="ＭＳ Ｐゴシック" panose="020B0600070205080204" pitchFamily="34" charset="-128"/>
                <a:cs typeface="+mn-cs"/>
              </a:rPr>
              <a:t>59,000 patients </a:t>
            </a:r>
            <a:r>
              <a:rPr lang="en-US" altLang="en-US" sz="1800" kern="1200" dirty="0">
                <a:ea typeface="ＭＳ Ｐゴシック" panose="020B0600070205080204" pitchFamily="34" charset="-128"/>
                <a:cs typeface="+mn-cs"/>
              </a:rPr>
              <a:t>each year </a:t>
            </a:r>
          </a:p>
          <a:p>
            <a:endParaRPr lang="en-US" dirty="0"/>
          </a:p>
        </p:txBody>
      </p:sp>
      <p:pic>
        <p:nvPicPr>
          <p:cNvPr id="7" name="Picture 6" descr="Image of a highway map of Indianapolis, with the Federally Qualified Health Centers (FQHC) marked"/>
          <p:cNvPicPr>
            <a:picLocks noChangeAspect="1"/>
          </p:cNvPicPr>
          <p:nvPr/>
        </p:nvPicPr>
        <p:blipFill>
          <a:blip r:embed="rId3"/>
          <a:stretch>
            <a:fillRect/>
          </a:stretch>
        </p:blipFill>
        <p:spPr>
          <a:xfrm>
            <a:off x="255457" y="1467533"/>
            <a:ext cx="7760881" cy="4523624"/>
          </a:xfrm>
          <a:prstGeom prst="rect">
            <a:avLst/>
          </a:prstGeom>
        </p:spPr>
      </p:pic>
    </p:spTree>
    <p:extLst>
      <p:ext uri="{BB962C8B-B14F-4D97-AF65-F5344CB8AC3E}">
        <p14:creationId xmlns:p14="http://schemas.microsoft.com/office/powerpoint/2010/main" val="113135338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086600" cy="1143000"/>
          </a:xfrm>
        </p:spPr>
        <p:txBody>
          <a:bodyPr/>
          <a:lstStyle/>
          <a:p>
            <a:pPr lvl="0" eaLnBrk="1" hangingPunct="1">
              <a:defRPr/>
            </a:pPr>
            <a:r>
              <a:rPr lang="en-US" altLang="en-US" sz="2800" b="1" dirty="0">
                <a:solidFill>
                  <a:srgbClr val="006699"/>
                </a:solidFill>
                <a:latin typeface="Arial Black" pitchFamily="34" charset="0"/>
                <a:ea typeface="ＭＳ Ｐゴシック" panose="020B0600070205080204" pitchFamily="34" charset="-128"/>
                <a:cs typeface="Arial" charset="0"/>
              </a:rPr>
              <a:t>Patient-Centered </a:t>
            </a:r>
            <a:br>
              <a:rPr lang="en-US" altLang="en-US" sz="2800" b="1" dirty="0">
                <a:solidFill>
                  <a:srgbClr val="006699"/>
                </a:solidFill>
                <a:latin typeface="Arial Black" pitchFamily="34" charset="0"/>
                <a:ea typeface="ＭＳ Ｐゴシック" panose="020B0600070205080204" pitchFamily="34" charset="-128"/>
                <a:cs typeface="Arial" charset="0"/>
              </a:rPr>
            </a:br>
            <a:r>
              <a:rPr lang="en-US" altLang="en-US" sz="2800" b="1" dirty="0">
                <a:solidFill>
                  <a:srgbClr val="006699"/>
                </a:solidFill>
                <a:latin typeface="Arial Black" pitchFamily="34" charset="0"/>
                <a:ea typeface="ＭＳ Ｐゴシック" panose="020B0600070205080204" pitchFamily="34" charset="-128"/>
                <a:cs typeface="Arial" charset="0"/>
              </a:rPr>
              <a:t>Medical Home (PCMH)</a:t>
            </a:r>
          </a:p>
        </p:txBody>
      </p:sp>
      <p:pic>
        <p:nvPicPr>
          <p:cNvPr id="27653" name="Picture 6" descr="Image of a Certificate of Distinction from the Joint Commission, awarded to HealthNet, Inc."/>
          <p:cNvPicPr>
            <a:picLocks noChangeAspect="1" noChangeArrowheads="1"/>
          </p:cNvPicPr>
          <p:nvPr/>
        </p:nvPicPr>
        <p:blipFill>
          <a:blip r:embed="rId3"/>
          <a:srcRect/>
          <a:stretch>
            <a:fillRect/>
          </a:stretch>
        </p:blipFill>
        <p:spPr bwMode="auto">
          <a:xfrm>
            <a:off x="463550" y="1905000"/>
            <a:ext cx="2355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Content Placeholder 3"/>
          <p:cNvSpPr>
            <a:spLocks noGrp="1"/>
          </p:cNvSpPr>
          <p:nvPr>
            <p:ph idx="1"/>
          </p:nvPr>
        </p:nvSpPr>
        <p:spPr>
          <a:xfrm>
            <a:off x="2971800" y="1905000"/>
            <a:ext cx="5715000" cy="5722143"/>
          </a:xfrm>
        </p:spPr>
        <p:txBody>
          <a:bodyPr/>
          <a:lstStyle/>
          <a:p>
            <a:pPr>
              <a:spcAft>
                <a:spcPts val="1200"/>
              </a:spcAft>
              <a:buClrTx/>
              <a:buSzPct val="80000"/>
              <a:buFont typeface="Times New Roman" panose="02020603050405020304" pitchFamily="18" charset="0"/>
              <a:buChar char="●"/>
            </a:pPr>
            <a:r>
              <a:rPr lang="en-US" altLang="en-US" sz="2400" dirty="0">
                <a:cs typeface="Arial" panose="020B0604020202020204" pitchFamily="34" charset="0"/>
              </a:rPr>
              <a:t>­52 PCMH standards</a:t>
            </a:r>
          </a:p>
          <a:p>
            <a:pPr>
              <a:spcAft>
                <a:spcPts val="1200"/>
              </a:spcAft>
              <a:buClrTx/>
              <a:buSzPct val="80000"/>
              <a:buFont typeface="Times New Roman" panose="02020603050405020304" pitchFamily="18" charset="0"/>
              <a:buChar char="●"/>
            </a:pPr>
            <a:r>
              <a:rPr lang="en-US" altLang="en-US" sz="2400" dirty="0">
                <a:cs typeface="Arial" panose="020B0604020202020204" pitchFamily="34" charset="0"/>
              </a:rPr>
              <a:t>­100% PCMH compliance at June 2015 survey </a:t>
            </a:r>
          </a:p>
          <a:p>
            <a:pPr>
              <a:spcAft>
                <a:spcPts val="1200"/>
              </a:spcAft>
              <a:buClrTx/>
              <a:buSzPct val="70000"/>
              <a:buFont typeface="Times New Roman" panose="02020603050405020304" pitchFamily="18" charset="0"/>
              <a:buChar char="●"/>
            </a:pPr>
            <a:r>
              <a:rPr lang="en-US" altLang="en-US" sz="2400" dirty="0">
                <a:cs typeface="Arial" panose="020B0604020202020204" pitchFamily="34" charset="0"/>
              </a:rPr>
              <a:t>Two ­health literacy PCMH standards:</a:t>
            </a:r>
          </a:p>
          <a:p>
            <a:pPr lvl="1">
              <a:spcAft>
                <a:spcPts val="1200"/>
              </a:spcAft>
              <a:buClrTx/>
              <a:buFont typeface="ヒラギノ角ゴ Pro W3" pitchFamily="1" charset="-128"/>
              <a:buAutoNum type="arabicPeriod"/>
            </a:pPr>
            <a:r>
              <a:rPr lang="en-US" altLang="en-US" sz="2000" dirty="0">
                <a:cs typeface="Arial" panose="020B0604020202020204" pitchFamily="34" charset="0"/>
              </a:rPr>
              <a:t>The interdisciplinary team identifies the patient’s health literacy needs</a:t>
            </a:r>
          </a:p>
          <a:p>
            <a:pPr lvl="1">
              <a:spcAft>
                <a:spcPts val="1200"/>
              </a:spcAft>
              <a:buClrTx/>
              <a:buFont typeface="ヒラギノ角ゴ Pro W3" pitchFamily="1" charset="-128"/>
              <a:buAutoNum type="arabicPeriod" startAt="2"/>
            </a:pPr>
            <a:r>
              <a:rPr lang="en-US" altLang="en-US" sz="2000" dirty="0">
                <a:cs typeface="Arial" panose="020B0604020202020204" pitchFamily="34" charset="0"/>
              </a:rPr>
              <a:t>Patient education is consistent with the patient’s health literacy needs</a:t>
            </a:r>
          </a:p>
          <a:p>
            <a:pPr>
              <a:spcAft>
                <a:spcPts val="1200"/>
              </a:spcAft>
              <a:buClrTx/>
            </a:pPr>
            <a:endParaRPr lang="en-US" sz="3600" dirty="0"/>
          </a:p>
        </p:txBody>
      </p:sp>
      <p:sp>
        <p:nvSpPr>
          <p:cNvPr id="27650" name="Text Box 6"/>
          <p:cNvSpPr txBox="1">
            <a:spLocks noChangeArrowheads="1"/>
          </p:cNvSpPr>
          <p:nvPr/>
        </p:nvSpPr>
        <p:spPr bwMode="auto">
          <a:xfrm>
            <a:off x="8686800" y="6400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94</a:t>
            </a:r>
            <a:endParaRPr lang="en-US" altLang="en-US" sz="1200" dirty="0">
              <a:solidFill>
                <a:srgbClr val="000000"/>
              </a:solidFill>
            </a:endParaRPr>
          </a:p>
        </p:txBody>
      </p:sp>
    </p:spTree>
    <p:extLst>
      <p:ext uri="{BB962C8B-B14F-4D97-AF65-F5344CB8AC3E}">
        <p14:creationId xmlns:p14="http://schemas.microsoft.com/office/powerpoint/2010/main" val="12252078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60103"/>
            <a:ext cx="7086600" cy="1143000"/>
          </a:xfrm>
        </p:spPr>
        <p:txBody>
          <a:bodyPr/>
          <a:lstStyle/>
          <a:p>
            <a:pPr lvl="0" eaLnBrk="1" hangingPunct="1">
              <a:lnSpc>
                <a:spcPct val="90000"/>
              </a:lnSpc>
            </a:pPr>
            <a:r>
              <a:rPr kumimoji="0" lang="en-US" altLang="en-US" sz="2800" b="1" i="0" u="none"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t>Health Literacy </a:t>
            </a:r>
            <a:br>
              <a:rPr kumimoji="0" lang="en-US" altLang="en-US" sz="2800" b="1" i="0" u="none"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br>
            <a:r>
              <a:rPr kumimoji="0" lang="en-US" altLang="en-US" sz="2800" b="1" i="0" u="none"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t>Universal Precautions</a:t>
            </a:r>
            <a:endParaRPr lang="en-US" dirty="0"/>
          </a:p>
        </p:txBody>
      </p:sp>
      <p:pic>
        <p:nvPicPr>
          <p:cNvPr id="28683" name="Picture 11" descr="Image of several colored figures, each with a thought bubble with a question mark"/>
          <p:cNvPicPr>
            <a:picLocks noChangeAspect="1" noChangeArrowheads="1"/>
          </p:cNvPicPr>
          <p:nvPr/>
        </p:nvPicPr>
        <p:blipFill>
          <a:blip r:embed="rId4"/>
          <a:srcRect/>
          <a:stretch>
            <a:fillRect/>
          </a:stretch>
        </p:blipFill>
        <p:spPr bwMode="auto">
          <a:xfrm>
            <a:off x="6248400" y="3733800"/>
            <a:ext cx="2209800" cy="2057400"/>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248587" y="1752601"/>
            <a:ext cx="8229600" cy="3124200"/>
          </a:xfrm>
        </p:spPr>
        <p:txBody>
          <a:bodyPr/>
          <a:lstStyle/>
          <a:p>
            <a:pPr marL="114300" lvl="0" indent="0">
              <a:buClrTx/>
              <a:buSzTx/>
              <a:buNone/>
              <a:defRPr/>
            </a:pPr>
            <a:r>
              <a:rPr lang="en-US" altLang="en-US" sz="2000" u="sng" dirty="0">
                <a:ea typeface="ＭＳ Ｐゴシック" panose="020B0600070205080204" pitchFamily="34" charset="-128"/>
                <a:cs typeface="Arial" panose="020B0604020202020204" pitchFamily="34" charset="0"/>
              </a:rPr>
              <a:t>Anyone</a:t>
            </a:r>
            <a:r>
              <a:rPr lang="en-US" altLang="en-US" sz="2000" dirty="0">
                <a:solidFill>
                  <a:srgbClr val="FFFFFF"/>
                </a:solidFill>
                <a:ea typeface="ＭＳ Ｐゴシック" panose="020B0600070205080204" pitchFamily="34" charset="-128"/>
                <a:cs typeface="Arial" panose="020B0604020202020204" pitchFamily="34" charset="0"/>
              </a:rPr>
              <a:t> </a:t>
            </a:r>
            <a:r>
              <a:rPr lang="en-US" altLang="en-US" sz="2000" dirty="0">
                <a:ea typeface="ＭＳ Ｐゴシック" panose="020B0600070205080204" pitchFamily="34" charset="-128"/>
                <a:cs typeface="Arial" panose="020B0604020202020204" pitchFamily="34" charset="0"/>
              </a:rPr>
              <a:t>at </a:t>
            </a:r>
            <a:r>
              <a:rPr lang="en-US" altLang="en-US" sz="2000" u="sng" dirty="0">
                <a:ea typeface="ＭＳ Ｐゴシック" panose="020B0600070205080204" pitchFamily="34" charset="-128"/>
                <a:cs typeface="Arial" panose="020B0604020202020204" pitchFamily="34" charset="0"/>
              </a:rPr>
              <a:t>anytime</a:t>
            </a:r>
            <a:r>
              <a:rPr lang="en-US" altLang="en-US" sz="2000" dirty="0">
                <a:ea typeface="ＭＳ Ｐゴシック" panose="020B0600070205080204" pitchFamily="34" charset="-128"/>
                <a:cs typeface="Arial" panose="020B0604020202020204" pitchFamily="34" charset="0"/>
              </a:rPr>
              <a:t> is at risk for not understanding their health information so we communicate in ways that everyone can understand</a:t>
            </a:r>
          </a:p>
          <a:p>
            <a:pPr marL="114300" lvl="0" indent="0">
              <a:buClrTx/>
              <a:buSzTx/>
              <a:buNone/>
              <a:defRPr/>
            </a:pPr>
            <a:endParaRPr lang="en-US" altLang="en-US" sz="2000" dirty="0">
              <a:ea typeface="ＭＳ Ｐゴシック" panose="020B0600070205080204" pitchFamily="34" charset="-128"/>
              <a:cs typeface="Arial" panose="020B0604020202020204" pitchFamily="34" charset="0"/>
            </a:endParaRPr>
          </a:p>
          <a:p>
            <a:pPr marL="114300" lvl="0" indent="0">
              <a:buClrTx/>
              <a:buSzTx/>
              <a:buNone/>
              <a:defRPr/>
            </a:pPr>
            <a:r>
              <a:rPr lang="en-US" altLang="en-US" sz="2000" b="1" dirty="0">
                <a:ea typeface="ＭＳ Ｐゴシック" panose="020B0600070205080204" pitchFamily="34" charset="-128"/>
                <a:cs typeface="Arial" panose="020B0604020202020204" pitchFamily="34" charset="0"/>
              </a:rPr>
              <a:t>Why Health Literacy Universal Precautions?</a:t>
            </a:r>
          </a:p>
          <a:p>
            <a:pPr marL="800100" lvl="0">
              <a:buClrTx/>
              <a:buSzPct val="80000"/>
              <a:defRPr/>
            </a:pPr>
            <a:r>
              <a:rPr lang="en-US" altLang="en-US" sz="2000" dirty="0">
                <a:ea typeface="ＭＳ Ｐゴシック" panose="020B0600070205080204" pitchFamily="34" charset="-128"/>
                <a:cs typeface="Arial" panose="020B0604020202020204" pitchFamily="34" charset="0"/>
              </a:rPr>
              <a:t>You cannot tell by looking at someone</a:t>
            </a:r>
          </a:p>
          <a:p>
            <a:pPr marL="800100" lvl="0">
              <a:buClrTx/>
              <a:buSzPct val="80000"/>
              <a:defRPr/>
            </a:pPr>
            <a:r>
              <a:rPr lang="en-US" altLang="en-US" sz="2000" dirty="0">
                <a:ea typeface="ＭＳ Ｐゴシック" panose="020B0600070205080204" pitchFamily="34" charset="-128"/>
                <a:cs typeface="Arial" panose="020B0604020202020204" pitchFamily="34" charset="0"/>
              </a:rPr>
              <a:t>Literacy does not equal health literacy</a:t>
            </a:r>
          </a:p>
          <a:p>
            <a:pPr marL="800100" lvl="0">
              <a:buClrTx/>
              <a:buSzPct val="80000"/>
              <a:defRPr/>
            </a:pPr>
            <a:r>
              <a:rPr lang="en-US" altLang="en-US" sz="2000" dirty="0">
                <a:ea typeface="ＭＳ Ｐゴシック" panose="020B0600070205080204" pitchFamily="34" charset="-128"/>
                <a:cs typeface="Arial" panose="020B0604020202020204" pitchFamily="34" charset="0"/>
              </a:rPr>
              <a:t>Health literacy is situational</a:t>
            </a:r>
          </a:p>
          <a:p>
            <a:pPr marL="800100" lvl="0">
              <a:buClrTx/>
              <a:buSzPct val="80000"/>
              <a:defRPr/>
            </a:pPr>
            <a:r>
              <a:rPr lang="en-US" altLang="en-US" sz="2000" dirty="0">
                <a:ea typeface="ＭＳ Ｐゴシック" panose="020B0600070205080204" pitchFamily="34" charset="-128"/>
                <a:cs typeface="Arial" panose="020B0604020202020204" pitchFamily="34" charset="0"/>
              </a:rPr>
              <a:t>Everyone benefits </a:t>
            </a:r>
            <a:endParaRPr lang="en-US" sz="1600" b="1" kern="1200" dirty="0">
              <a:ea typeface="ＭＳ Ｐゴシック" panose="020B0600070205080204" pitchFamily="34" charset="-128"/>
              <a:cs typeface="+mn-cs"/>
            </a:endParaRPr>
          </a:p>
          <a:p>
            <a:pPr marL="114300" lvl="0" indent="0">
              <a:buClrTx/>
              <a:buSzTx/>
              <a:buNone/>
              <a:defRPr/>
            </a:pPr>
            <a:endParaRPr lang="en-US" altLang="en-US" sz="2000" dirty="0">
              <a:solidFill>
                <a:srgbClr val="FFFFFF"/>
              </a:solidFill>
              <a:latin typeface="Times New Roman" pitchFamily="18" charset="0"/>
              <a:ea typeface="ＭＳ Ｐゴシック" panose="020B0600070205080204" pitchFamily="34" charset="-128"/>
              <a:cs typeface="Times New Roman" pitchFamily="18" charset="0"/>
            </a:endParaRPr>
          </a:p>
          <a:p>
            <a:pPr marL="0" indent="0">
              <a:buNone/>
            </a:pPr>
            <a:endParaRPr lang="en-US" dirty="0"/>
          </a:p>
        </p:txBody>
      </p:sp>
      <p:sp>
        <p:nvSpPr>
          <p:cNvPr id="28676" name="Text Box 6"/>
          <p:cNvSpPr txBox="1">
            <a:spLocks noChangeArrowheads="1"/>
          </p:cNvSpPr>
          <p:nvPr/>
        </p:nvSpPr>
        <p:spPr bwMode="auto">
          <a:xfrm>
            <a:off x="8686800" y="6400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95</a:t>
            </a:r>
            <a:endParaRPr lang="en-US" altLang="en-US" sz="1200" dirty="0">
              <a:solidFill>
                <a:srgbClr val="000000"/>
              </a:solidFill>
            </a:endParaRPr>
          </a:p>
        </p:txBody>
      </p:sp>
    </p:spTree>
    <p:extLst>
      <p:ext uri="{BB962C8B-B14F-4D97-AF65-F5344CB8AC3E}">
        <p14:creationId xmlns:p14="http://schemas.microsoft.com/office/powerpoint/2010/main" val="4030798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1000"/>
            <a:ext cx="7086600" cy="766008"/>
          </a:xfrm>
        </p:spPr>
        <p:txBody>
          <a:bodyPr/>
          <a:lstStyle/>
          <a:p>
            <a:pPr lvl="0" eaLnBrk="1" hangingPunct="1">
              <a:lnSpc>
                <a:spcPct val="90000"/>
              </a:lnSpc>
            </a:pPr>
            <a:r>
              <a:rPr kumimoji="0" lang="en-US" altLang="en-US" sz="2800" b="1" i="0" u="none"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t>Health Literacy Committee</a:t>
            </a:r>
            <a:endParaRPr lang="en-US" dirty="0"/>
          </a:p>
        </p:txBody>
      </p:sp>
      <p:sp>
        <p:nvSpPr>
          <p:cNvPr id="26626" name="Rectangle 2"/>
          <p:cNvSpPr>
            <a:spLocks noGrp="1" noChangeArrowheads="1"/>
          </p:cNvSpPr>
          <p:nvPr>
            <p:ph idx="1"/>
          </p:nvPr>
        </p:nvSpPr>
        <p:spPr bwMode="auto">
          <a:xfrm>
            <a:off x="4267200" y="1600200"/>
            <a:ext cx="44196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90000"/>
              </a:lnSpc>
              <a:buFont typeface="Monotype Sorts" pitchFamily="16" charset="2"/>
              <a:buNone/>
              <a:defRPr/>
            </a:pPr>
            <a:r>
              <a:rPr lang="en-US" altLang="en-US" sz="2000" b="1" dirty="0">
                <a:solidFill>
                  <a:srgbClr val="000000"/>
                </a:solidFill>
                <a:latin typeface="Arial" charset="0"/>
                <a:cs typeface="+mn-cs"/>
              </a:rPr>
              <a:t>Our Purpose </a:t>
            </a:r>
            <a:r>
              <a:rPr lang="en-US" altLang="en-US" sz="2000" dirty="0">
                <a:solidFill>
                  <a:srgbClr val="000000"/>
                </a:solidFill>
                <a:latin typeface="Arial" charset="0"/>
                <a:cs typeface="+mn-cs"/>
              </a:rPr>
              <a:t>is to educate and support HealthNet staff and </a:t>
            </a:r>
          </a:p>
          <a:p>
            <a:pPr marL="0" indent="0" eaLnBrk="1" hangingPunct="1">
              <a:lnSpc>
                <a:spcPct val="90000"/>
              </a:lnSpc>
              <a:buFont typeface="Monotype Sorts" pitchFamily="16" charset="2"/>
              <a:buNone/>
              <a:defRPr/>
            </a:pPr>
            <a:r>
              <a:rPr lang="en-US" altLang="en-US" sz="2000" dirty="0">
                <a:solidFill>
                  <a:srgbClr val="000000"/>
                </a:solidFill>
                <a:latin typeface="Arial" charset="0"/>
                <a:cs typeface="+mn-cs"/>
              </a:rPr>
              <a:t>providers</a:t>
            </a:r>
          </a:p>
          <a:p>
            <a:pPr marL="0" indent="0" eaLnBrk="1" hangingPunct="1">
              <a:lnSpc>
                <a:spcPct val="90000"/>
              </a:lnSpc>
              <a:buFont typeface="Monotype Sorts" pitchFamily="16" charset="2"/>
              <a:buNone/>
              <a:defRPr/>
            </a:pPr>
            <a:endParaRPr lang="en-US" altLang="en-US" sz="2000" dirty="0">
              <a:solidFill>
                <a:srgbClr val="000000"/>
              </a:solidFill>
              <a:latin typeface="Arial" charset="0"/>
              <a:cs typeface="+mn-cs"/>
            </a:endParaRPr>
          </a:p>
          <a:p>
            <a:pPr marL="0" indent="0" eaLnBrk="1" hangingPunct="1">
              <a:lnSpc>
                <a:spcPct val="90000"/>
              </a:lnSpc>
              <a:buFont typeface="Monotype Sorts" pitchFamily="16" charset="2"/>
              <a:buNone/>
              <a:defRPr/>
            </a:pPr>
            <a:endParaRPr lang="en-US" altLang="en-US" sz="2000" dirty="0">
              <a:solidFill>
                <a:srgbClr val="000000"/>
              </a:solidFill>
              <a:latin typeface="Arial" charset="0"/>
              <a:cs typeface="+mn-cs"/>
            </a:endParaRPr>
          </a:p>
          <a:p>
            <a:pPr marL="0" indent="0" eaLnBrk="1" hangingPunct="1">
              <a:lnSpc>
                <a:spcPct val="90000"/>
              </a:lnSpc>
              <a:buFont typeface="Monotype Sorts" pitchFamily="16" charset="2"/>
              <a:buNone/>
              <a:defRPr/>
            </a:pPr>
            <a:r>
              <a:rPr lang="en-US" altLang="en-US" sz="2000" b="1" dirty="0">
                <a:solidFill>
                  <a:srgbClr val="000000"/>
                </a:solidFill>
                <a:latin typeface="Arial" charset="0"/>
                <a:cs typeface="+mn-cs"/>
              </a:rPr>
              <a:t>Our Tasks </a:t>
            </a:r>
            <a:r>
              <a:rPr lang="en-US" altLang="en-US" sz="2000" dirty="0">
                <a:solidFill>
                  <a:srgbClr val="000000"/>
                </a:solidFill>
                <a:latin typeface="Arial" charset="0"/>
                <a:cs typeface="+mn-cs"/>
              </a:rPr>
              <a:t>are to:</a:t>
            </a:r>
          </a:p>
          <a:p>
            <a:pPr eaLnBrk="1" hangingPunct="1">
              <a:lnSpc>
                <a:spcPct val="90000"/>
              </a:lnSpc>
              <a:buClrTx/>
              <a:buSzPct val="80000"/>
              <a:defRPr/>
            </a:pPr>
            <a:r>
              <a:rPr lang="en-US" altLang="en-US" sz="2000" dirty="0">
                <a:solidFill>
                  <a:srgbClr val="000000"/>
                </a:solidFill>
                <a:latin typeface="Arial" charset="0"/>
                <a:cs typeface="+mn-cs"/>
              </a:rPr>
              <a:t>Educate all staff </a:t>
            </a:r>
          </a:p>
          <a:p>
            <a:pPr eaLnBrk="1" hangingPunct="1">
              <a:lnSpc>
                <a:spcPct val="90000"/>
              </a:lnSpc>
              <a:buClrTx/>
              <a:buSzPct val="80000"/>
              <a:defRPr/>
            </a:pPr>
            <a:r>
              <a:rPr lang="en-US" altLang="en-US" sz="2000" dirty="0">
                <a:solidFill>
                  <a:srgbClr val="000000"/>
                </a:solidFill>
                <a:latin typeface="Arial" charset="0"/>
                <a:cs typeface="+mn-cs"/>
              </a:rPr>
              <a:t>Recognize and celebrate health literacy best practices </a:t>
            </a:r>
          </a:p>
          <a:p>
            <a:pPr eaLnBrk="1" hangingPunct="1">
              <a:lnSpc>
                <a:spcPct val="90000"/>
              </a:lnSpc>
              <a:buClrTx/>
              <a:buSzPct val="80000"/>
              <a:defRPr/>
            </a:pPr>
            <a:r>
              <a:rPr lang="en-US" altLang="en-US" sz="2000" dirty="0">
                <a:solidFill>
                  <a:srgbClr val="000000"/>
                </a:solidFill>
                <a:latin typeface="Arial" charset="0"/>
                <a:cs typeface="+mn-cs"/>
              </a:rPr>
              <a:t>Simplify and improve materials</a:t>
            </a:r>
          </a:p>
          <a:p>
            <a:pPr marL="0" indent="0" eaLnBrk="1" hangingPunct="1">
              <a:lnSpc>
                <a:spcPct val="90000"/>
              </a:lnSpc>
              <a:buClrTx/>
              <a:buFont typeface="Monotype Sorts" pitchFamily="16" charset="2"/>
              <a:buNone/>
              <a:defRPr/>
            </a:pPr>
            <a:endParaRPr lang="en-US" altLang="en-US" sz="2000" dirty="0">
              <a:solidFill>
                <a:srgbClr val="000000"/>
              </a:solidFill>
              <a:latin typeface="Arial" charset="0"/>
              <a:cs typeface="+mn-cs"/>
            </a:endParaRPr>
          </a:p>
          <a:p>
            <a:pPr marL="0" indent="0" eaLnBrk="1" hangingPunct="1">
              <a:lnSpc>
                <a:spcPct val="90000"/>
              </a:lnSpc>
              <a:buFont typeface="Monotype Sorts" pitchFamily="16" charset="2"/>
              <a:buNone/>
              <a:defRPr/>
            </a:pPr>
            <a:endParaRPr lang="en-US" altLang="en-US" sz="2400" dirty="0">
              <a:solidFill>
                <a:srgbClr val="000000"/>
              </a:solidFill>
              <a:latin typeface="Arial" charset="0"/>
              <a:cs typeface="+mn-cs"/>
            </a:endParaRPr>
          </a:p>
        </p:txBody>
      </p:sp>
      <p:pic>
        <p:nvPicPr>
          <p:cNvPr id="29701" name="Picture 5" descr=" Image of a radial diagram with Patient Communication in the center and two-way arrows pointing to the words: cashiers, dental hygienists, social workers, therapists, interpreters, dieticians, tobacco cessation specialists, health families, outreach and enrollment, accounts receivable, nurses, medical assistants, dentists, registration specialists, lab and providers. "/>
          <p:cNvPicPr>
            <a:picLocks noGrp="1" noChangeAspect="1" noChangeArrowheads="1"/>
          </p:cNvPicPr>
          <p:nvPr>
            <p:ph sz="half" idx="4294967295"/>
          </p:nvPr>
        </p:nvPicPr>
        <p:blipFill>
          <a:blip r:embed="rId3"/>
          <a:srcRect/>
          <a:stretch>
            <a:fillRect/>
          </a:stretch>
        </p:blipFill>
        <p:spPr bwMode="auto">
          <a:xfrm>
            <a:off x="0" y="1371600"/>
            <a:ext cx="4157663" cy="4114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699" name="Text Box 5"/>
          <p:cNvSpPr txBox="1">
            <a:spLocks noChangeArrowheads="1"/>
          </p:cNvSpPr>
          <p:nvPr/>
        </p:nvSpPr>
        <p:spPr bwMode="auto">
          <a:xfrm>
            <a:off x="8686800" y="6400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96</a:t>
            </a:r>
            <a:endParaRPr lang="en-US" altLang="en-US" sz="1200" dirty="0">
              <a:solidFill>
                <a:srgbClr val="000000"/>
              </a:solidFill>
            </a:endParaRPr>
          </a:p>
        </p:txBody>
      </p:sp>
    </p:spTree>
    <p:extLst>
      <p:ext uri="{BB962C8B-B14F-4D97-AF65-F5344CB8AC3E}">
        <p14:creationId xmlns:p14="http://schemas.microsoft.com/office/powerpoint/2010/main" val="15657514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751" y="381000"/>
            <a:ext cx="7162800" cy="571500"/>
          </a:xfrm>
        </p:spPr>
        <p:txBody>
          <a:bodyPr/>
          <a:lstStyle/>
          <a:p>
            <a:pPr lvl="0" eaLnBrk="1" hangingPunct="1">
              <a:defRPr/>
            </a:pPr>
            <a:r>
              <a:rPr lang="en-US" altLang="en-US" sz="2800" b="1" dirty="0">
                <a:solidFill>
                  <a:srgbClr val="006699"/>
                </a:solidFill>
                <a:latin typeface="Arial Black" pitchFamily="34" charset="0"/>
                <a:ea typeface="ＭＳ Ｐゴシック" panose="020B0600070205080204" pitchFamily="34" charset="-128"/>
                <a:cs typeface="Arial" charset="0"/>
              </a:rPr>
              <a:t>Educate All Staff </a:t>
            </a:r>
            <a:endParaRPr lang="en-US" dirty="0"/>
          </a:p>
        </p:txBody>
      </p:sp>
      <p:pic>
        <p:nvPicPr>
          <p:cNvPr id="7" name="Picture 6" descr=" Image of the Health Literacy Universal Precautions: a white circle with a red flag with the caption: Recognize red flags for low-health literacy. A yellow circle with a fish inside with the caption: Speak slowly. Pink circle with the word ‘plain’ inside, with the caption: use plain language. Green circle with a pencil inside with the caption: show or draw pictures. A blue circle with white lines inside with the caption: chunk information. Orange circle with the letters EZ inside, with the caption: uses easy-to-read written materials. Purple circle with two faces talking to each other, with the caption: apply the teach-back method. Green circle with a house inside, with the caption: create a safe environment."/>
          <p:cNvPicPr>
            <a:picLocks noChangeAspect="1"/>
          </p:cNvPicPr>
          <p:nvPr/>
        </p:nvPicPr>
        <p:blipFill>
          <a:blip r:embed="rId3"/>
          <a:srcRect/>
          <a:stretch>
            <a:fillRect/>
          </a:stretch>
        </p:blipFill>
        <p:spPr bwMode="auto">
          <a:xfrm>
            <a:off x="762000" y="1847850"/>
            <a:ext cx="3733800" cy="3486150"/>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4730647" y="2457450"/>
            <a:ext cx="4189750" cy="2266950"/>
          </a:xfrm>
        </p:spPr>
        <p:txBody>
          <a:bodyPr/>
          <a:lstStyle/>
          <a:p>
            <a:pPr lvl="0">
              <a:buClrTx/>
              <a:buSzPct val="80000"/>
            </a:pPr>
            <a:r>
              <a:rPr lang="en-US" altLang="en-US" sz="2000" b="1" kern="1200" dirty="0">
                <a:ea typeface="ＭＳ Ｐゴシック" panose="020B0600070205080204" pitchFamily="34" charset="-128"/>
                <a:cs typeface="+mn-cs"/>
              </a:rPr>
              <a:t>Developed training icons </a:t>
            </a:r>
          </a:p>
          <a:p>
            <a:pPr marL="0" lvl="0" indent="0">
              <a:buClrTx/>
              <a:buSzTx/>
              <a:buFont typeface="Arial" panose="020B0604020202020204" pitchFamily="34" charset="0"/>
              <a:buChar char="•"/>
            </a:pPr>
            <a:endParaRPr lang="en-US" altLang="en-US" sz="2000" b="1" kern="1200" dirty="0">
              <a:ea typeface="ＭＳ Ｐゴシック" panose="020B0600070205080204" pitchFamily="34" charset="-128"/>
              <a:cs typeface="+mn-cs"/>
            </a:endParaRPr>
          </a:p>
          <a:p>
            <a:pPr lvl="0">
              <a:buClrTx/>
              <a:buSzPct val="80000"/>
            </a:pPr>
            <a:r>
              <a:rPr lang="en-US" altLang="en-US" sz="2000" b="1" kern="1200" dirty="0">
                <a:ea typeface="ＭＳ Ｐゴシック" panose="020B0600070205080204" pitchFamily="34" charset="-128"/>
                <a:cs typeface="+mn-cs"/>
              </a:rPr>
              <a:t>New hire training </a:t>
            </a:r>
          </a:p>
          <a:p>
            <a:pPr marL="0" lvl="0" indent="0">
              <a:buClrTx/>
              <a:buSzTx/>
              <a:buFont typeface="Arial" panose="020B0604020202020204" pitchFamily="34" charset="0"/>
              <a:buChar char="•"/>
            </a:pPr>
            <a:endParaRPr lang="en-US" altLang="en-US" sz="2000" b="1" kern="1200" dirty="0">
              <a:ea typeface="ＭＳ Ｐゴシック" panose="020B0600070205080204" pitchFamily="34" charset="-128"/>
              <a:cs typeface="+mn-cs"/>
            </a:endParaRPr>
          </a:p>
          <a:p>
            <a:pPr lvl="0">
              <a:buClrTx/>
              <a:buSzPct val="80000"/>
            </a:pPr>
            <a:r>
              <a:rPr lang="en-US" altLang="en-US" sz="2000" b="1" kern="1200" dirty="0">
                <a:ea typeface="ＭＳ Ｐゴシック" panose="020B0600070205080204" pitchFamily="34" charset="-128"/>
                <a:cs typeface="+mn-cs"/>
              </a:rPr>
              <a:t>Essential annual training </a:t>
            </a:r>
          </a:p>
        </p:txBody>
      </p:sp>
      <p:sp>
        <p:nvSpPr>
          <p:cNvPr id="30722" name="Text Box 6"/>
          <p:cNvSpPr txBox="1">
            <a:spLocks noChangeArrowheads="1"/>
          </p:cNvSpPr>
          <p:nvPr/>
        </p:nvSpPr>
        <p:spPr bwMode="auto">
          <a:xfrm>
            <a:off x="8686800" y="6400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97</a:t>
            </a:r>
            <a:endParaRPr lang="en-US" altLang="en-US" sz="1200" dirty="0">
              <a:solidFill>
                <a:srgbClr val="000000"/>
              </a:solidFill>
            </a:endParaRPr>
          </a:p>
        </p:txBody>
      </p:sp>
    </p:spTree>
    <p:extLst>
      <p:ext uri="{BB962C8B-B14F-4D97-AF65-F5344CB8AC3E}">
        <p14:creationId xmlns:p14="http://schemas.microsoft.com/office/powerpoint/2010/main" val="333921372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5244" y="178886"/>
            <a:ext cx="7162800" cy="1143000"/>
          </a:xfrm>
        </p:spPr>
        <p:txBody>
          <a:bodyPr/>
          <a:lstStyle/>
          <a:p>
            <a:pPr lvl="0" eaLnBrk="1" hangingPunct="1">
              <a:defRPr/>
            </a:pPr>
            <a:r>
              <a:rPr lang="en-US" altLang="en-US" sz="2800" b="1" dirty="0">
                <a:solidFill>
                  <a:srgbClr val="006699"/>
                </a:solidFill>
                <a:latin typeface="Arial Black" pitchFamily="34" charset="0"/>
                <a:ea typeface="ＭＳ Ｐゴシック" panose="020B0600070205080204" pitchFamily="34" charset="-128"/>
                <a:cs typeface="Arial" charset="0"/>
              </a:rPr>
              <a:t>Recognize and Celebrate</a:t>
            </a:r>
            <a:br>
              <a:rPr lang="en-US" altLang="en-US" sz="2800" b="1" dirty="0">
                <a:solidFill>
                  <a:srgbClr val="006699"/>
                </a:solidFill>
                <a:latin typeface="Arial Black" pitchFamily="34" charset="0"/>
                <a:ea typeface="ＭＳ Ｐゴシック" panose="020B0600070205080204" pitchFamily="34" charset="-128"/>
                <a:cs typeface="Arial" charset="0"/>
              </a:rPr>
            </a:br>
            <a:r>
              <a:rPr lang="en-US" altLang="en-US" sz="2800" b="1" dirty="0">
                <a:solidFill>
                  <a:srgbClr val="006699"/>
                </a:solidFill>
                <a:latin typeface="Arial Black" pitchFamily="34" charset="0"/>
                <a:ea typeface="ＭＳ Ｐゴシック" panose="020B0600070205080204" pitchFamily="34" charset="-128"/>
                <a:cs typeface="Arial" charset="0"/>
              </a:rPr>
              <a:t> Health Literacy Best Practices </a:t>
            </a:r>
            <a:endParaRPr lang="en-US" dirty="0"/>
          </a:p>
        </p:txBody>
      </p:sp>
      <p:pic>
        <p:nvPicPr>
          <p:cNvPr id="5" name="Picture 4" descr="Poster from HealthNet, Inc. about Health Literacy Awareness"/>
          <p:cNvPicPr>
            <a:picLocks noChangeAspect="1"/>
          </p:cNvPicPr>
          <p:nvPr/>
        </p:nvPicPr>
        <p:blipFill>
          <a:blip r:embed="rId3"/>
          <a:srcRect/>
          <a:stretch>
            <a:fillRect/>
          </a:stretch>
        </p:blipFill>
        <p:spPr bwMode="auto">
          <a:xfrm>
            <a:off x="685800" y="1476375"/>
            <a:ext cx="1260475" cy="1143000"/>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2229853" y="1476375"/>
            <a:ext cx="5943600" cy="1147721"/>
          </a:xfrm>
          <a:ln w="28575">
            <a:solidFill>
              <a:srgbClr val="000000"/>
            </a:solidFill>
          </a:ln>
        </p:spPr>
        <p:txBody>
          <a:bodyPr anchor="ctr" anchorCtr="0"/>
          <a:lstStyle/>
          <a:p>
            <a:pPr marL="0" lvl="0" indent="0">
              <a:buClrTx/>
              <a:buSzTx/>
              <a:buNone/>
            </a:pPr>
            <a:r>
              <a:rPr lang="en-US" altLang="en-US" sz="2000" b="1" kern="1200" dirty="0">
                <a:solidFill>
                  <a:srgbClr val="006699"/>
                </a:solidFill>
                <a:ea typeface="ＭＳ Ｐゴシック" panose="020B0600070205080204" pitchFamily="34" charset="-128"/>
                <a:cs typeface="+mn-cs"/>
              </a:rPr>
              <a:t>2013 Health Literacy Awareness Month </a:t>
            </a:r>
          </a:p>
          <a:p>
            <a:pPr marL="0" lvl="0" indent="0">
              <a:buClrTx/>
              <a:buSzTx/>
              <a:buNone/>
            </a:pPr>
            <a:r>
              <a:rPr lang="en-US" altLang="en-US" sz="1800" kern="1200" dirty="0">
                <a:ea typeface="ＭＳ Ｐゴシック" panose="020B0600070205080204" pitchFamily="34" charset="-128"/>
                <a:cs typeface="+mn-cs"/>
              </a:rPr>
              <a:t>e-blasts to staff promoting health literacy methods: plain language, teach-back and storytelling </a:t>
            </a:r>
          </a:p>
        </p:txBody>
      </p:sp>
      <p:pic>
        <p:nvPicPr>
          <p:cNvPr id="8" name="Picture 7" descr=" Image of the Health Literacy Precautions on a writing pad hanging on a door"/>
          <p:cNvPicPr>
            <a:picLocks noChangeAspect="1"/>
          </p:cNvPicPr>
          <p:nvPr/>
        </p:nvPicPr>
        <p:blipFill>
          <a:blip r:embed="rId4"/>
          <a:srcRect l="12857" t="8466" r="20000" b="2660"/>
          <a:stretch>
            <a:fillRect/>
          </a:stretch>
        </p:blipFill>
        <p:spPr bwMode="auto">
          <a:xfrm>
            <a:off x="685800" y="2895600"/>
            <a:ext cx="1258888" cy="1250950"/>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3"/>
          </p:nvPr>
        </p:nvSpPr>
        <p:spPr>
          <a:xfrm>
            <a:off x="2241884" y="2909178"/>
            <a:ext cx="5943600" cy="1256799"/>
          </a:xfrm>
          <a:ln w="28575">
            <a:solidFill>
              <a:srgbClr val="000000"/>
            </a:solidFill>
          </a:ln>
        </p:spPr>
        <p:txBody>
          <a:bodyPr anchor="ctr" anchorCtr="0"/>
          <a:lstStyle/>
          <a:p>
            <a:pPr marL="0" lvl="0" indent="0">
              <a:buClrTx/>
              <a:buSzTx/>
              <a:buNone/>
            </a:pPr>
            <a:r>
              <a:rPr lang="en-US" altLang="en-US" sz="2000" b="1" kern="1200" dirty="0">
                <a:solidFill>
                  <a:srgbClr val="006699"/>
                </a:solidFill>
                <a:ea typeface="ＭＳ Ｐゴシック" panose="020B0600070205080204" pitchFamily="34" charset="-128"/>
                <a:cs typeface="+mn-cs"/>
              </a:rPr>
              <a:t>2014 Health Literacy Awareness Month</a:t>
            </a:r>
          </a:p>
          <a:p>
            <a:pPr marL="0" lvl="0" indent="0">
              <a:buClrTx/>
              <a:buSzTx/>
              <a:buNone/>
            </a:pPr>
            <a:r>
              <a:rPr lang="en-US" altLang="en-US" sz="1800" kern="1200" dirty="0">
                <a:ea typeface="ＭＳ Ｐゴシック" panose="020B0600070205080204" pitchFamily="34" charset="-128"/>
                <a:cs typeface="+mn-cs"/>
              </a:rPr>
              <a:t>Visual/written depiction of how Health Literacy Universal Precaution methods are applied at each Health Center </a:t>
            </a:r>
          </a:p>
        </p:txBody>
      </p:sp>
      <p:pic>
        <p:nvPicPr>
          <p:cNvPr id="2" name="Picture 1" descr=" Image of a Health Literacy Awareness Month pamphlet"/>
          <p:cNvPicPr>
            <a:picLocks noChangeAspect="1"/>
          </p:cNvPicPr>
          <p:nvPr/>
        </p:nvPicPr>
        <p:blipFill>
          <a:blip r:embed="rId5"/>
          <a:srcRect l="10205" r="27077"/>
          <a:stretch>
            <a:fillRect/>
          </a:stretch>
        </p:blipFill>
        <p:spPr bwMode="auto">
          <a:xfrm>
            <a:off x="685800" y="4419600"/>
            <a:ext cx="1260475" cy="1147763"/>
          </a:xfrm>
          <a:prstGeom prst="rect">
            <a:avLst/>
          </a:prstGeom>
          <a:noFill/>
          <a:ln w="38100" cap="sq">
            <a:solidFill>
              <a:srgbClr val="000000"/>
            </a:solidFill>
            <a:miter lim="800000"/>
            <a:headEnd/>
            <a:tailEnd/>
          </a:ln>
          <a:effectLst>
            <a:outerShdw blurRad="50800" dist="38100" dir="2700000" algn="tl" rotWithShape="0">
              <a:srgbClr val="808080">
                <a:alpha val="42998"/>
              </a:srgbClr>
            </a:outerShdw>
          </a:effectLst>
          <a:extLst>
            <a:ext uri="{909E8E84-426E-40DD-AFC4-6F175D3DCCD1}">
              <a14:hiddenFill xmlns:a14="http://schemas.microsoft.com/office/drawing/2010/main">
                <a:solidFill>
                  <a:srgbClr val="FFFFFF"/>
                </a:solidFill>
              </a14:hiddenFill>
            </a:ext>
          </a:extLst>
        </p:spPr>
      </p:pic>
      <p:sp>
        <p:nvSpPr>
          <p:cNvPr id="9" name="Content Placeholder 8"/>
          <p:cNvSpPr>
            <a:spLocks noGrp="1"/>
          </p:cNvSpPr>
          <p:nvPr>
            <p:ph idx="14"/>
          </p:nvPr>
        </p:nvSpPr>
        <p:spPr>
          <a:xfrm>
            <a:off x="2257926" y="4419600"/>
            <a:ext cx="5915527" cy="1147763"/>
          </a:xfrm>
          <a:ln w="28575">
            <a:solidFill>
              <a:srgbClr val="000000"/>
            </a:solidFill>
          </a:ln>
        </p:spPr>
        <p:txBody>
          <a:bodyPr anchor="ctr" anchorCtr="0"/>
          <a:lstStyle/>
          <a:p>
            <a:pPr marL="0" lvl="0" indent="0">
              <a:buClrTx/>
              <a:buSzTx/>
              <a:buNone/>
            </a:pPr>
            <a:r>
              <a:rPr lang="en-US" altLang="en-US" sz="2000" b="1" kern="1200" dirty="0">
                <a:solidFill>
                  <a:srgbClr val="006699"/>
                </a:solidFill>
                <a:ea typeface="ＭＳ Ｐゴシック" panose="020B0600070205080204" pitchFamily="34" charset="-128"/>
                <a:cs typeface="+mn-cs"/>
              </a:rPr>
              <a:t>2015 Health Literacy Awareness Month</a:t>
            </a:r>
          </a:p>
          <a:p>
            <a:pPr marL="0" lvl="0" indent="0">
              <a:buClrTx/>
              <a:buSzTx/>
              <a:buNone/>
            </a:pPr>
            <a:r>
              <a:rPr lang="en-US" altLang="en-US" sz="1800" kern="1200" dirty="0">
                <a:ea typeface="ＭＳ Ｐゴシック" panose="020B0600070205080204" pitchFamily="34" charset="-128"/>
                <a:cs typeface="+mn-cs"/>
              </a:rPr>
              <a:t>Video highlighting the efforts of HealthNet Health Literacy Heroes </a:t>
            </a:r>
          </a:p>
        </p:txBody>
      </p:sp>
      <p:sp>
        <p:nvSpPr>
          <p:cNvPr id="31746" name="Text Box 6"/>
          <p:cNvSpPr txBox="1">
            <a:spLocks noChangeArrowheads="1"/>
          </p:cNvSpPr>
          <p:nvPr/>
        </p:nvSpPr>
        <p:spPr bwMode="auto">
          <a:xfrm>
            <a:off x="8686800" y="6400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98</a:t>
            </a:r>
            <a:endParaRPr lang="en-US" altLang="en-US" sz="1200" dirty="0">
              <a:solidFill>
                <a:srgbClr val="000000"/>
              </a:solidFill>
            </a:endParaRPr>
          </a:p>
        </p:txBody>
      </p:sp>
    </p:spTree>
    <p:extLst>
      <p:ext uri="{BB962C8B-B14F-4D97-AF65-F5344CB8AC3E}">
        <p14:creationId xmlns:p14="http://schemas.microsoft.com/office/powerpoint/2010/main" val="147736573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457200"/>
            <a:ext cx="6629400" cy="928354"/>
          </a:xfrm>
        </p:spPr>
        <p:txBody>
          <a:bodyPr/>
          <a:lstStyle/>
          <a:p>
            <a:pPr lvl="0">
              <a:lnSpc>
                <a:spcPct val="90000"/>
              </a:lnSpc>
            </a:pPr>
            <a:r>
              <a:rPr kumimoji="0" lang="en-US" altLang="en-US" sz="2800" b="1" i="0" u="none" strike="noStrike" kern="1200" cap="none" spc="0" normalizeH="0" baseline="0" noProof="0" dirty="0">
                <a:ln>
                  <a:noFill/>
                </a:ln>
                <a:solidFill>
                  <a:srgbClr val="006699"/>
                </a:solidFill>
                <a:effectLst/>
                <a:uLnTx/>
                <a:uFillTx/>
                <a:latin typeface="Arial Black" panose="020B0A04020102020204" pitchFamily="34" charset="0"/>
                <a:ea typeface="ＭＳ Ｐゴシック" panose="020B0600070205080204" pitchFamily="34" charset="-128"/>
                <a:cs typeface="+mn-cs"/>
              </a:rPr>
              <a:t>Simplify and Improve Materials</a:t>
            </a:r>
            <a:endParaRPr lang="en-US" dirty="0"/>
          </a:p>
        </p:txBody>
      </p:sp>
      <p:pic>
        <p:nvPicPr>
          <p:cNvPr id="6" name="Content Placeholder 5" descr="Image of a five level progression chart showing how to simplify and improve materials.  The first line says ‘plain language request form’ which progresses to ‘identify the purpose and how the material is being used.’ The second line says ‘primary edit (small group)’ and progresses to ‘assessment’ and ‘software.’ The third line says ‘secondary edit (committee)’ and progresses to ‘experts’, ‘laptop and screen – make edits as we go’ and ‘plain language.’ The fourth line says ‘approval (requestor)’ and progresses to ‘check for content accuracy.’ The fifth line says ‘translation’ and progresses to ‘Spanish’ and “Hakha Chin- Burmese.’"/>
          <p:cNvPicPr>
            <a:picLocks noGrp="1" noChangeAspect="1"/>
          </p:cNvPicPr>
          <p:nvPr>
            <p:ph idx="1"/>
          </p:nvPr>
        </p:nvPicPr>
        <p:blipFill>
          <a:blip r:embed="rId3"/>
          <a:stretch>
            <a:fillRect/>
          </a:stretch>
        </p:blipFill>
        <p:spPr>
          <a:xfrm>
            <a:off x="380452" y="1219200"/>
            <a:ext cx="8534948" cy="4708525"/>
          </a:xfrm>
          <a:prstGeom prst="rect">
            <a:avLst/>
          </a:prstGeom>
        </p:spPr>
      </p:pic>
      <p:sp>
        <p:nvSpPr>
          <p:cNvPr id="32771" name="Text Box 7"/>
          <p:cNvSpPr txBox="1">
            <a:spLocks noChangeArrowheads="1"/>
          </p:cNvSpPr>
          <p:nvPr/>
        </p:nvSpPr>
        <p:spPr bwMode="auto">
          <a:xfrm>
            <a:off x="8686800" y="6400800"/>
            <a:ext cx="457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50000"/>
              </a:spcBef>
              <a:spcAft>
                <a:spcPct val="0"/>
              </a:spcAft>
            </a:pPr>
            <a:r>
              <a:rPr lang="en-US" altLang="en-US" sz="1200" dirty="0" smtClean="0">
                <a:solidFill>
                  <a:srgbClr val="000000"/>
                </a:solidFill>
              </a:rPr>
              <a:t>99</a:t>
            </a:r>
            <a:endParaRPr lang="en-US" altLang="en-US" sz="1200" dirty="0">
              <a:solidFill>
                <a:srgbClr val="000000"/>
              </a:solidFill>
            </a:endParaRPr>
          </a:p>
        </p:txBody>
      </p:sp>
    </p:spTree>
    <p:extLst>
      <p:ext uri="{BB962C8B-B14F-4D97-AF65-F5344CB8AC3E}">
        <p14:creationId xmlns:p14="http://schemas.microsoft.com/office/powerpoint/2010/main" val="15978945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ogress Review">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ヒラギノ角ゴ Pro W3"/>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halkboard">
  <a:themeElements>
    <a:clrScheme name="Custom 2">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404040"/>
      </a:hlink>
      <a:folHlink>
        <a:srgbClr val="FFFF66"/>
      </a:folHlink>
    </a:clrScheme>
    <a:fontScheme name="Chalkboard">
      <a:majorFont>
        <a:latin typeface="ヒラギノ角ゴ Pro W3"/>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halkboard">
  <a:themeElements>
    <a:clrScheme name="Custom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404040"/>
      </a:hlink>
      <a:folHlink>
        <a:srgbClr val="FFFF66"/>
      </a:folHlink>
    </a:clrScheme>
    <a:fontScheme name="Chalkboard">
      <a:majorFont>
        <a:latin typeface="ヒラギノ角ゴ Pro W3"/>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ヒラギノ角ゴ Pro W3"/>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ヒラギノ角ゴ Pro W3"/>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Chalkboard">
  <a:themeElements>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fontScheme name="Chalkboard">
      <a:majorFont>
        <a:latin typeface="ヒラギノ角ゴ Pro W3"/>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Chalkboard 1">
        <a:dk1>
          <a:srgbClr val="808080"/>
        </a:dk1>
        <a:lt1>
          <a:srgbClr val="FFFFFF"/>
        </a:lt1>
        <a:dk2>
          <a:srgbClr val="5C8564"/>
        </a:dk2>
        <a:lt2>
          <a:srgbClr val="FFFFFF"/>
        </a:lt2>
        <a:accent1>
          <a:srgbClr val="86A1BF"/>
        </a:accent1>
        <a:accent2>
          <a:srgbClr val="FF6666"/>
        </a:accent2>
        <a:accent3>
          <a:srgbClr val="B5C2B8"/>
        </a:accent3>
        <a:accent4>
          <a:srgbClr val="DADADA"/>
        </a:accent4>
        <a:accent5>
          <a:srgbClr val="C3CDDC"/>
        </a:accent5>
        <a:accent6>
          <a:srgbClr val="E75C5C"/>
        </a:accent6>
        <a:hlink>
          <a:srgbClr val="80FF00"/>
        </a:hlink>
        <a:folHlink>
          <a:srgbClr val="FFFF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77904</TotalTime>
  <Words>5597</Words>
  <Application>Microsoft Office PowerPoint</Application>
  <PresentationFormat>On-screen Show (4:3)</PresentationFormat>
  <Paragraphs>1097</Paragraphs>
  <Slides>114</Slides>
  <Notes>111</Notes>
  <HiddenSlides>0</HiddenSlides>
  <MMClips>0</MMClips>
  <ScaleCrop>false</ScaleCrop>
  <HeadingPairs>
    <vt:vector size="6" baseType="variant">
      <vt:variant>
        <vt:lpstr>Fonts Used</vt:lpstr>
      </vt:variant>
      <vt:variant>
        <vt:i4>15</vt:i4>
      </vt:variant>
      <vt:variant>
        <vt:lpstr>Theme</vt:lpstr>
      </vt:variant>
      <vt:variant>
        <vt:i4>15</vt:i4>
      </vt:variant>
      <vt:variant>
        <vt:lpstr>Slide Titles</vt:lpstr>
      </vt:variant>
      <vt:variant>
        <vt:i4>114</vt:i4>
      </vt:variant>
    </vt:vector>
  </HeadingPairs>
  <TitlesOfParts>
    <vt:vector size="144" baseType="lpstr">
      <vt:lpstr>MS PGothic</vt:lpstr>
      <vt:lpstr>MS PGothic</vt:lpstr>
      <vt:lpstr>Arial</vt:lpstr>
      <vt:lpstr>Arial Black</vt:lpstr>
      <vt:lpstr>Calibri</vt:lpstr>
      <vt:lpstr>Courier New</vt:lpstr>
      <vt:lpstr>Georgia</vt:lpstr>
      <vt:lpstr>Monotype Sorts</vt:lpstr>
      <vt:lpstr>Myriad Pro</vt:lpstr>
      <vt:lpstr>Myriad Web Pro</vt:lpstr>
      <vt:lpstr>Tahoma</vt:lpstr>
      <vt:lpstr>Times New Roman</vt:lpstr>
      <vt:lpstr>Trebuchet MS</vt:lpstr>
      <vt:lpstr>Wingdings</vt:lpstr>
      <vt:lpstr>ヒラギノ角ゴ Pro W3</vt:lpstr>
      <vt:lpstr>Office Theme</vt:lpstr>
      <vt:lpstr>NCHHSTP_PPT_dark(</vt:lpstr>
      <vt:lpstr>1_Urban</vt:lpstr>
      <vt:lpstr>1_Chalkboard</vt:lpstr>
      <vt:lpstr>Chalkboard</vt:lpstr>
      <vt:lpstr>3_Chalkboard</vt:lpstr>
      <vt:lpstr>5_Chalkboard</vt:lpstr>
      <vt:lpstr>2_Chalkboard</vt:lpstr>
      <vt:lpstr>4_Chalkboard</vt:lpstr>
      <vt:lpstr>2_Urban</vt:lpstr>
      <vt:lpstr>3_Urban</vt:lpstr>
      <vt:lpstr>2_Office Theme</vt:lpstr>
      <vt:lpstr>Urban</vt:lpstr>
      <vt:lpstr>6_Office Theme</vt:lpstr>
      <vt:lpstr>4_Office Theme</vt:lpstr>
      <vt:lpstr>Healthy People 2020 Progress Review</vt:lpstr>
      <vt:lpstr>Healthy People 2020 Progress Review:  Targeting Social Influences that Shape Health Literacy in Communities</vt:lpstr>
      <vt:lpstr>Karen B. DeSalvo, MD, MPH, MSc  Acting Assistant Secretary for Health U.S. Department of Health and Human Services</vt:lpstr>
      <vt:lpstr>Progress Review Agenda and Presenters  </vt:lpstr>
      <vt:lpstr>Healthy People at the Forefront of Public Health</vt:lpstr>
      <vt:lpstr>Evolution of Healthy People</vt:lpstr>
      <vt:lpstr>Educational and Community-Based Programs  </vt:lpstr>
      <vt:lpstr>Importance of Educational and Community-Based Programs</vt:lpstr>
      <vt:lpstr>Health Communication and  Health Information Technology</vt:lpstr>
      <vt:lpstr>Influences on Health Literacy </vt:lpstr>
      <vt:lpstr>Health Communication and  Health Information Technology continued </vt:lpstr>
      <vt:lpstr>Charles Rothwell, MBA, MS Director, National Center for Health Statistics Centers for Disease Control and Prevention</vt:lpstr>
      <vt:lpstr>Presentation Overview</vt:lpstr>
      <vt:lpstr>Tracking the Nation’s Progress</vt:lpstr>
      <vt:lpstr>Presentation Outline</vt:lpstr>
      <vt:lpstr>High School Completion</vt:lpstr>
      <vt:lpstr>Schools that Provide School Health Education</vt:lpstr>
      <vt:lpstr>College and University Students Who Receive Information on All Priority Health Risk Behaviors</vt:lpstr>
      <vt:lpstr>College and University Students Who Receive Information on Health Risk Behaviors</vt:lpstr>
      <vt:lpstr>Medical Schools (MD) with Core Clinical  Prevention and Population Health Content</vt:lpstr>
      <vt:lpstr>Presentation Outline</vt:lpstr>
      <vt:lpstr>Broadband and Mobile Internet Access at Home</vt:lpstr>
      <vt:lpstr>Public Use of Health Information Technology</vt:lpstr>
      <vt:lpstr>Internet Use for Health Information, 2015</vt:lpstr>
      <vt:lpstr>Physicians’ Use of Health Information Technology</vt:lpstr>
      <vt:lpstr>Patient Reports of Health Information and Help  Offered by Health Care Providers</vt:lpstr>
      <vt:lpstr>Patient Reports of Easy-to-Understand Instructions from Health Care Provider, 2013</vt:lpstr>
      <vt:lpstr>Patient Reports of Health Care Providers’  Communication Skills</vt:lpstr>
      <vt:lpstr>Patient Reports Health Care Providers Always Explain, 2013</vt:lpstr>
      <vt:lpstr>Key Takeaways – Educational and Community-Based Programs </vt:lpstr>
      <vt:lpstr>Key Takeaways – Health Communication and Health Information Technology</vt:lpstr>
      <vt:lpstr>Targeting Social Influences that Shape Health Literacy in Communities</vt:lpstr>
      <vt:lpstr>The Centers for Disease Control and Prevention</vt:lpstr>
      <vt:lpstr>CDC Division of Population  Healthy Schools Program</vt:lpstr>
      <vt:lpstr>CDC Division of Population Healthy Schools Program</vt:lpstr>
      <vt:lpstr>CDC Division of Population Health Healthy Schools Program</vt:lpstr>
      <vt:lpstr>Twin Approach to Health Equity</vt:lpstr>
      <vt:lpstr>CDC Division of Community Health Programs Funded in Fiscal Year 2014</vt:lpstr>
      <vt:lpstr>Partnerships to Improve Community Health (PICH)</vt:lpstr>
      <vt:lpstr>Partnerships to Improve Community Health (PICH)</vt:lpstr>
      <vt:lpstr>National Implementation and Dissemination for Chronic Disease Prevention</vt:lpstr>
      <vt:lpstr>National Implementation and Dissemination for Chronic Disease Prevention</vt:lpstr>
      <vt:lpstr>Racial and Ethnic Approaches to Community Health (REACH)</vt:lpstr>
      <vt:lpstr>Racial and Ethnic Approaches to Community Health (REACH)</vt:lpstr>
      <vt:lpstr> Early Program Achievements</vt:lpstr>
      <vt:lpstr>Early Program Achievements (cont.)</vt:lpstr>
      <vt:lpstr>Long-Term Outcomes</vt:lpstr>
      <vt:lpstr>Future Focus of DCH</vt:lpstr>
      <vt:lpstr>Thank you! </vt:lpstr>
      <vt:lpstr>CDC Resources </vt:lpstr>
      <vt:lpstr>Healthy People (HP) 2020 Progress Review Webinar</vt:lpstr>
      <vt:lpstr>HRSA Mission </vt:lpstr>
      <vt:lpstr>HRSA Webpage  </vt:lpstr>
      <vt:lpstr>HRSA Strategic Plan</vt:lpstr>
      <vt:lpstr>HRSA Goal 2:  Strengthen the Health Workforce </vt:lpstr>
      <vt:lpstr>HRSA Goal 3:  Build Healthy Communities</vt:lpstr>
      <vt:lpstr>HRSA Goal 4:  Improve Health Equity </vt:lpstr>
      <vt:lpstr>Why Literacy about  Health Literacy Matters</vt:lpstr>
      <vt:lpstr>Innovative Approaches To Improve Health Literacy</vt:lpstr>
      <vt:lpstr>HRSA Women’s Health Care Counts Challenge</vt:lpstr>
      <vt:lpstr>HRSA Regional  Public Health Training Centers</vt:lpstr>
      <vt:lpstr>HRSA  HIV/AIDS Bureau</vt:lpstr>
      <vt:lpstr>HRSA Support of  HHS Biennial Health Literacy Action Plan </vt:lpstr>
      <vt:lpstr>HRSA Office of Health Equity</vt:lpstr>
      <vt:lpstr> Summary</vt:lpstr>
      <vt:lpstr> Resources</vt:lpstr>
      <vt:lpstr>Thank You! </vt:lpstr>
      <vt:lpstr>Don Wright, MD, MPH  Deputy Assistant Secretary for Health Director, Office of Disease Prevention and Health Promotion U.S. Department of Health and Human Services</vt:lpstr>
      <vt:lpstr>The Office of Disease Prevention and Health Promotion</vt:lpstr>
      <vt:lpstr>Health Communication and Health Information Technology </vt:lpstr>
      <vt:lpstr>Health Communication and Health Information Technology, Cont’d </vt:lpstr>
      <vt:lpstr>Health Literacy Workgroup</vt:lpstr>
      <vt:lpstr>Health Literacy Workgroup, Cont’d</vt:lpstr>
      <vt:lpstr>National Action Plan to Improve Health Literacy </vt:lpstr>
      <vt:lpstr>HHS Biennial Health Literacy Action Plan 2015-2017</vt:lpstr>
      <vt:lpstr>Health Literate Care Model</vt:lpstr>
      <vt:lpstr>National Quality Health Website Survey</vt:lpstr>
      <vt:lpstr>Health Literacy Online</vt:lpstr>
      <vt:lpstr>healthfinder.gov</vt:lpstr>
      <vt:lpstr>CDC’s Contribution to Health Literacy Improvement  June 16, 2016</vt:lpstr>
      <vt:lpstr>Katherine Lyon-Daniel, Ph.D. CDC Associate Director for Communication  Healthy People 2020 Health Communication and Health IT  Progress Review</vt:lpstr>
      <vt:lpstr>CDC &amp; Public Health Communication </vt:lpstr>
      <vt:lpstr>CDC’s Communication Approach </vt:lpstr>
      <vt:lpstr>CDC’s Health Literacy Perspective</vt:lpstr>
      <vt:lpstr>Elements of CDC’s Approach to Health Literacy </vt:lpstr>
      <vt:lpstr>CDC’s Support of HHS Health Literacy Work </vt:lpstr>
      <vt:lpstr>How CDC is Promoting a Clear Communication Culture  </vt:lpstr>
      <vt:lpstr>Examples of CDC’s Health Literacy Activities &amp; Implementation </vt:lpstr>
      <vt:lpstr>CDC’s Health Literacy Criteria </vt:lpstr>
      <vt:lpstr>Example: Health Literacy in Practice with Zika Response </vt:lpstr>
      <vt:lpstr>Next Steps</vt:lpstr>
      <vt:lpstr>Coco Lukas, MPH – Quality Coordinator Jane Meyer, MA – Health Education Manager</vt:lpstr>
      <vt:lpstr>HealthNet is a Federally Qualified Health Center (FQHC) </vt:lpstr>
      <vt:lpstr>Patient-Centered  Medical Home (PCMH)</vt:lpstr>
      <vt:lpstr>Health Literacy  Universal Precautions</vt:lpstr>
      <vt:lpstr>Health Literacy Committee</vt:lpstr>
      <vt:lpstr>Educate All Staff </vt:lpstr>
      <vt:lpstr>Recognize and Celebrate  Health Literacy Best Practices </vt:lpstr>
      <vt:lpstr>Simplify and Improve Materials</vt:lpstr>
      <vt:lpstr>Educational and  Community-Based Programs  </vt:lpstr>
      <vt:lpstr>Measure of Success: Revision Inventory &amp; Training Data</vt:lpstr>
      <vt:lpstr>Measure of Success: Patient Feedback Trends</vt:lpstr>
      <vt:lpstr>Measure of Success: Patient Feedback Trends</vt:lpstr>
      <vt:lpstr>Measure of Success: Patient Feedback Trends</vt:lpstr>
      <vt:lpstr>Opportunity for Improvement: Patient Feedback Trends</vt:lpstr>
      <vt:lpstr>Opportunity for Improvement: Patient Feedback Trends</vt:lpstr>
      <vt:lpstr>Our Next Steps </vt:lpstr>
      <vt:lpstr>Lessons Learned and  Key Takeaways</vt:lpstr>
      <vt:lpstr>Resources </vt:lpstr>
      <vt:lpstr>Roundtable Discussion  Carter Blakey, Deputy Director Office of Disease Prevention and Health Promotion  </vt:lpstr>
      <vt:lpstr>Who’s Leading the Leading Health Indictors? Webinar </vt:lpstr>
      <vt:lpstr>Healthy People 2020  Stories from the Field</vt:lpstr>
      <vt:lpstr>Progress Review Planning Group</vt:lpstr>
      <vt:lpstr>Stay Connected</vt:lpstr>
    </vt:vector>
  </TitlesOfParts>
  <Company>DHHS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DHHS</dc:creator>
  <cp:lastModifiedBy>Moore, Jennifer A. (CDC/OPHSS/NCHS)</cp:lastModifiedBy>
  <cp:revision>1200</cp:revision>
  <cp:lastPrinted>2016-06-13T17:34:22Z</cp:lastPrinted>
  <dcterms:created xsi:type="dcterms:W3CDTF">2012-06-04T17:32:29Z</dcterms:created>
  <dcterms:modified xsi:type="dcterms:W3CDTF">2016-06-16T14:33:46Z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