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4" r:id="rId2"/>
    <p:sldId id="256" r:id="rId3"/>
    <p:sldId id="257" r:id="rId4"/>
    <p:sldId id="299" r:id="rId5"/>
    <p:sldId id="290" r:id="rId6"/>
    <p:sldId id="270" r:id="rId7"/>
    <p:sldId id="258" r:id="rId8"/>
    <p:sldId id="295" r:id="rId9"/>
    <p:sldId id="302" r:id="rId10"/>
    <p:sldId id="315" r:id="rId11"/>
    <p:sldId id="287" r:id="rId12"/>
    <p:sldId id="317" r:id="rId13"/>
    <p:sldId id="318" r:id="rId14"/>
    <p:sldId id="319" r:id="rId15"/>
    <p:sldId id="303" r:id="rId16"/>
    <p:sldId id="316" r:id="rId17"/>
    <p:sldId id="307" r:id="rId18"/>
    <p:sldId id="306" r:id="rId19"/>
    <p:sldId id="325" r:id="rId20"/>
    <p:sldId id="309" r:id="rId21"/>
    <p:sldId id="320" r:id="rId22"/>
    <p:sldId id="321" r:id="rId23"/>
    <p:sldId id="322" r:id="rId24"/>
    <p:sldId id="323" r:id="rId25"/>
    <p:sldId id="313" r:id="rId26"/>
    <p:sldId id="326" r:id="rId27"/>
    <p:sldId id="327" r:id="rId28"/>
    <p:sldId id="324" r:id="rId29"/>
    <p:sldId id="269" r:id="rId3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60" autoAdjust="0"/>
  </p:normalViewPr>
  <p:slideViewPr>
    <p:cSldViewPr>
      <p:cViewPr>
        <p:scale>
          <a:sx n="80" d="100"/>
          <a:sy n="80" d="100"/>
        </p:scale>
        <p:origin x="-7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F4EF297A-6BD2-4DCD-A77F-1DA076EF59B8}" type="datetimeFigureOut">
              <a:rPr lang="en-US" smtClean="0"/>
              <a:t>12/5/2013</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91276BDC-B87E-4E4B-BC42-E169694902C6}" type="slidenum">
              <a:rPr lang="en-US" smtClean="0"/>
              <a:t>‹#›</a:t>
            </a:fld>
            <a:endParaRPr lang="en-US"/>
          </a:p>
        </p:txBody>
      </p:sp>
    </p:spTree>
    <p:extLst>
      <p:ext uri="{BB962C8B-B14F-4D97-AF65-F5344CB8AC3E}">
        <p14:creationId xmlns:p14="http://schemas.microsoft.com/office/powerpoint/2010/main" val="924055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F4614DD2-6AAB-4CE8-8E14-2BCDA5881DD9}" type="datetimeFigureOut">
              <a:rPr lang="en-US" smtClean="0"/>
              <a:t>12/5/2013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6720BFD6-1847-4EC2-A687-663699CA0B5B}" type="slidenum">
              <a:rPr lang="en-US" smtClean="0"/>
              <a:t>‹#›</a:t>
            </a:fld>
            <a:endParaRPr lang="en-US"/>
          </a:p>
        </p:txBody>
      </p:sp>
    </p:spTree>
    <p:extLst>
      <p:ext uri="{BB962C8B-B14F-4D97-AF65-F5344CB8AC3E}">
        <p14:creationId xmlns:p14="http://schemas.microsoft.com/office/powerpoint/2010/main" val="334492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reverse the order relative to what John had before to go with the flow of building a query.  If users click from</a:t>
            </a:r>
            <a:r>
              <a:rPr lang="en-US" baseline="0" dirty="0" smtClean="0"/>
              <a:t> the NCHS page, they will get to here first, so we should have this page here.  We’d like to encourage them to look first at Getting Started with ED Data.  Add text to the caption something like this: Click first on Getting Started with ED Data for important information about the data and building a query.  </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3</a:t>
            </a:fld>
            <a:endParaRPr lang="en-US"/>
          </a:p>
        </p:txBody>
      </p:sp>
    </p:spTree>
    <p:extLst>
      <p:ext uri="{BB962C8B-B14F-4D97-AF65-F5344CB8AC3E}">
        <p14:creationId xmlns:p14="http://schemas.microsoft.com/office/powerpoint/2010/main" val="355255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after this screen that the Agreement</a:t>
            </a:r>
            <a:r>
              <a:rPr lang="en-US" baseline="0" dirty="0" smtClean="0"/>
              <a:t> should be shown.</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23</a:t>
            </a:fld>
            <a:endParaRPr lang="en-US"/>
          </a:p>
        </p:txBody>
      </p:sp>
    </p:spTree>
    <p:extLst>
      <p:ext uri="{BB962C8B-B14F-4D97-AF65-F5344CB8AC3E}">
        <p14:creationId xmlns:p14="http://schemas.microsoft.com/office/powerpoint/2010/main" val="3552550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after this screen that the Agreement</a:t>
            </a:r>
            <a:r>
              <a:rPr lang="en-US" baseline="0" dirty="0" smtClean="0"/>
              <a:t> should be shown.</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24</a:t>
            </a:fld>
            <a:endParaRPr lang="en-US"/>
          </a:p>
        </p:txBody>
      </p:sp>
    </p:spTree>
    <p:extLst>
      <p:ext uri="{BB962C8B-B14F-4D97-AF65-F5344CB8AC3E}">
        <p14:creationId xmlns:p14="http://schemas.microsoft.com/office/powerpoint/2010/main" val="355255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need to have a new screen capture.</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6</a:t>
            </a:fld>
            <a:endParaRPr lang="en-US"/>
          </a:p>
        </p:txBody>
      </p:sp>
    </p:spTree>
    <p:extLst>
      <p:ext uri="{BB962C8B-B14F-4D97-AF65-F5344CB8AC3E}">
        <p14:creationId xmlns:p14="http://schemas.microsoft.com/office/powerpoint/2010/main" val="168625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after this screen that the Agreement</a:t>
            </a:r>
            <a:r>
              <a:rPr lang="en-US" baseline="0" dirty="0" smtClean="0"/>
              <a:t> should be shown.</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11</a:t>
            </a:fld>
            <a:endParaRPr lang="en-US"/>
          </a:p>
        </p:txBody>
      </p:sp>
    </p:spTree>
    <p:extLst>
      <p:ext uri="{BB962C8B-B14F-4D97-AF65-F5344CB8AC3E}">
        <p14:creationId xmlns:p14="http://schemas.microsoft.com/office/powerpoint/2010/main" val="355255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after this screen that the Agreement</a:t>
            </a:r>
            <a:r>
              <a:rPr lang="en-US" baseline="0" dirty="0" smtClean="0"/>
              <a:t> should be shown.</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12</a:t>
            </a:fld>
            <a:endParaRPr lang="en-US"/>
          </a:p>
        </p:txBody>
      </p:sp>
    </p:spTree>
    <p:extLst>
      <p:ext uri="{BB962C8B-B14F-4D97-AF65-F5344CB8AC3E}">
        <p14:creationId xmlns:p14="http://schemas.microsoft.com/office/powerpoint/2010/main" val="355255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after this screen that the Agreement</a:t>
            </a:r>
            <a:r>
              <a:rPr lang="en-US" baseline="0" dirty="0" smtClean="0"/>
              <a:t> should be shown.</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13</a:t>
            </a:fld>
            <a:endParaRPr lang="en-US"/>
          </a:p>
        </p:txBody>
      </p:sp>
    </p:spTree>
    <p:extLst>
      <p:ext uri="{BB962C8B-B14F-4D97-AF65-F5344CB8AC3E}">
        <p14:creationId xmlns:p14="http://schemas.microsoft.com/office/powerpoint/2010/main" val="355255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after this screen that the Agreement</a:t>
            </a:r>
            <a:r>
              <a:rPr lang="en-US" baseline="0" dirty="0" smtClean="0"/>
              <a:t> should be shown.</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14</a:t>
            </a:fld>
            <a:endParaRPr lang="en-US"/>
          </a:p>
        </p:txBody>
      </p:sp>
    </p:spTree>
    <p:extLst>
      <p:ext uri="{BB962C8B-B14F-4D97-AF65-F5344CB8AC3E}">
        <p14:creationId xmlns:p14="http://schemas.microsoft.com/office/powerpoint/2010/main" val="355255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after this screen that the Agreement</a:t>
            </a:r>
            <a:r>
              <a:rPr lang="en-US" baseline="0" dirty="0" smtClean="0"/>
              <a:t> should be shown.</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16</a:t>
            </a:fld>
            <a:endParaRPr lang="en-US"/>
          </a:p>
        </p:txBody>
      </p:sp>
    </p:spTree>
    <p:extLst>
      <p:ext uri="{BB962C8B-B14F-4D97-AF65-F5344CB8AC3E}">
        <p14:creationId xmlns:p14="http://schemas.microsoft.com/office/powerpoint/2010/main" val="355255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after this screen that the Agreement</a:t>
            </a:r>
            <a:r>
              <a:rPr lang="en-US" baseline="0" dirty="0" smtClean="0"/>
              <a:t> should be shown.</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21</a:t>
            </a:fld>
            <a:endParaRPr lang="en-US"/>
          </a:p>
        </p:txBody>
      </p:sp>
    </p:spTree>
    <p:extLst>
      <p:ext uri="{BB962C8B-B14F-4D97-AF65-F5344CB8AC3E}">
        <p14:creationId xmlns:p14="http://schemas.microsoft.com/office/powerpoint/2010/main" val="3552550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after this screen that the Agreement</a:t>
            </a:r>
            <a:r>
              <a:rPr lang="en-US" baseline="0" dirty="0" smtClean="0"/>
              <a:t> should be shown.</a:t>
            </a:r>
            <a:endParaRPr lang="en-US" dirty="0"/>
          </a:p>
        </p:txBody>
      </p:sp>
      <p:sp>
        <p:nvSpPr>
          <p:cNvPr id="4" name="Slide Number Placeholder 3"/>
          <p:cNvSpPr>
            <a:spLocks noGrp="1"/>
          </p:cNvSpPr>
          <p:nvPr>
            <p:ph type="sldNum" sz="quarter" idx="10"/>
          </p:nvPr>
        </p:nvSpPr>
        <p:spPr/>
        <p:txBody>
          <a:bodyPr/>
          <a:lstStyle/>
          <a:p>
            <a:fld id="{6720BFD6-1847-4EC2-A687-663699CA0B5B}" type="slidenum">
              <a:rPr lang="en-US" smtClean="0"/>
              <a:t>22</a:t>
            </a:fld>
            <a:endParaRPr lang="en-US"/>
          </a:p>
        </p:txBody>
      </p:sp>
    </p:spTree>
    <p:extLst>
      <p:ext uri="{BB962C8B-B14F-4D97-AF65-F5344CB8AC3E}">
        <p14:creationId xmlns:p14="http://schemas.microsoft.com/office/powerpoint/2010/main" val="355255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BCF033-DF05-4B66-A6CB-6F78EFD2646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53774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CF033-DF05-4B66-A6CB-6F78EFD2646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91799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CF033-DF05-4B66-A6CB-6F78EFD2646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27232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CF033-DF05-4B66-A6CB-6F78EFD2646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273817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BCF033-DF05-4B66-A6CB-6F78EFD2646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14162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BCF033-DF05-4B66-A6CB-6F78EFD2646B}"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379454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BCF033-DF05-4B66-A6CB-6F78EFD2646B}"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298526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BCF033-DF05-4B66-A6CB-6F78EFD2646B}"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352259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CF033-DF05-4B66-A6CB-6F78EFD2646B}"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268108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CF033-DF05-4B66-A6CB-6F78EFD2646B}"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194853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CF033-DF05-4B66-A6CB-6F78EFD2646B}"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72507-C380-42D5-B70E-AAD5B86CBCF6}" type="slidenum">
              <a:rPr lang="en-US" smtClean="0"/>
              <a:t>‹#›</a:t>
            </a:fld>
            <a:endParaRPr lang="en-US"/>
          </a:p>
        </p:txBody>
      </p:sp>
    </p:spTree>
    <p:extLst>
      <p:ext uri="{BB962C8B-B14F-4D97-AF65-F5344CB8AC3E}">
        <p14:creationId xmlns:p14="http://schemas.microsoft.com/office/powerpoint/2010/main" val="426116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CF033-DF05-4B66-A6CB-6F78EFD2646B}" type="datetimeFigureOut">
              <a:rPr lang="en-US" smtClean="0"/>
              <a:t>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72507-C380-42D5-B70E-AAD5B86CBCF6}" type="slidenum">
              <a:rPr lang="en-US" smtClean="0"/>
              <a:t>‹#›</a:t>
            </a:fld>
            <a:endParaRPr lang="en-US"/>
          </a:p>
        </p:txBody>
      </p:sp>
    </p:spTree>
    <p:extLst>
      <p:ext uri="{BB962C8B-B14F-4D97-AF65-F5344CB8AC3E}">
        <p14:creationId xmlns:p14="http://schemas.microsoft.com/office/powerpoint/2010/main" val="245666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apd-v-nchs-doqs/NCHSDOQS/query/selection/ed/EDSelection.html" TargetMode="External"/><Relationship Id="rId1" Type="http://schemas.openxmlformats.org/officeDocument/2006/relationships/slideLayout" Target="../slideLayouts/slideLayout2.xml"/><Relationship Id="rId4" Type="http://schemas.openxmlformats.org/officeDocument/2006/relationships/hyperlink" Target="http://www.cdc.gov/nchs/doq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81" y="152400"/>
            <a:ext cx="8889085" cy="1981200"/>
          </a:xfrm>
        </p:spPr>
        <p:txBody>
          <a:bodyPr>
            <a:normAutofit/>
          </a:bodyPr>
          <a:lstStyle/>
          <a:p>
            <a:pPr algn="l"/>
            <a:r>
              <a:rPr lang="en-US" sz="3200" b="1" dirty="0" smtClean="0">
                <a:latin typeface="Verdana" pitchFamily="34" charset="0"/>
                <a:ea typeface="Verdana" pitchFamily="34" charset="0"/>
                <a:cs typeface="Verdana" pitchFamily="34" charset="0"/>
              </a:rPr>
              <a:t>National Center for Health Statistics </a:t>
            </a:r>
            <a:br>
              <a:rPr lang="en-US" sz="3200" b="1" dirty="0" smtClean="0">
                <a:latin typeface="Verdana" pitchFamily="34" charset="0"/>
                <a:ea typeface="Verdana" pitchFamily="34" charset="0"/>
                <a:cs typeface="Verdana" pitchFamily="34" charset="0"/>
              </a:rPr>
            </a:br>
            <a:r>
              <a:rPr lang="en-US" sz="3200" b="1" dirty="0" smtClean="0">
                <a:latin typeface="Verdana" pitchFamily="34" charset="0"/>
                <a:ea typeface="Verdana" pitchFamily="34" charset="0"/>
                <a:cs typeface="Verdana" pitchFamily="34" charset="0"/>
              </a:rPr>
              <a:t>Data Online Query System</a:t>
            </a:r>
            <a:r>
              <a:rPr lang="en-US" sz="3200" dirty="0" smtClean="0">
                <a:latin typeface="Verdana" pitchFamily="34" charset="0"/>
                <a:ea typeface="Verdana" pitchFamily="34" charset="0"/>
                <a:cs typeface="Verdana" pitchFamily="34" charset="0"/>
              </a:rPr>
              <a:t/>
            </a:r>
            <a:br>
              <a:rPr lang="en-US" sz="3200" dirty="0" smtClean="0">
                <a:latin typeface="Verdana" pitchFamily="34" charset="0"/>
                <a:ea typeface="Verdana" pitchFamily="34" charset="0"/>
                <a:cs typeface="Verdana" pitchFamily="34" charset="0"/>
              </a:rPr>
            </a:br>
            <a:r>
              <a:rPr lang="en-US" sz="3200" dirty="0" smtClean="0">
                <a:latin typeface="Verdana" pitchFamily="34" charset="0"/>
                <a:ea typeface="Verdana" pitchFamily="34" charset="0"/>
                <a:cs typeface="Verdana" pitchFamily="34" charset="0"/>
              </a:rPr>
              <a:t>Overview</a:t>
            </a:r>
            <a:endParaRPr lang="en-US" sz="3200" dirty="0">
              <a:latin typeface="Verdana" pitchFamily="34" charset="0"/>
              <a:ea typeface="Verdana" pitchFamily="34" charset="0"/>
              <a:cs typeface="Verdana" pitchFamily="34" charset="0"/>
            </a:endParaRPr>
          </a:p>
        </p:txBody>
      </p:sp>
      <p:pic>
        <p:nvPicPr>
          <p:cNvPr id="13314" name="Picture 2" descr="Data Online Query System - DOQ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03611"/>
            <a:ext cx="3040117" cy="42257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316803"/>
            <a:ext cx="5334000" cy="461665"/>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hlinkClick r:id="rId4"/>
              </a:rPr>
              <a:t>http://www.cdc.gov/nchs/doqs/</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50445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92" b="2849"/>
          <a:stretch/>
        </p:blipFill>
        <p:spPr bwMode="auto">
          <a:xfrm>
            <a:off x="1" y="745310"/>
            <a:ext cx="9144000" cy="563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2514600" y="1828800"/>
            <a:ext cx="2590800" cy="1066800"/>
          </a:xfrm>
          <a:prstGeom prst="wedgeRoundRectCallout">
            <a:avLst>
              <a:gd name="adj1" fmla="val -69662"/>
              <a:gd name="adj2" fmla="val -40968"/>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You can go back and revise your selections for Steps </a:t>
            </a:r>
            <a:r>
              <a:rPr lang="en-US" sz="1300" dirty="0" smtClean="0">
                <a:solidFill>
                  <a:schemeClr val="tx1"/>
                </a:solidFill>
                <a:effectLst/>
              </a:rPr>
              <a:t>1-13 </a:t>
            </a:r>
            <a:r>
              <a:rPr lang="en-US" sz="1300" dirty="0" smtClean="0">
                <a:solidFill>
                  <a:schemeClr val="tx1"/>
                </a:solidFill>
                <a:effectLst/>
              </a:rPr>
              <a:t>by selecting </a:t>
            </a:r>
            <a:r>
              <a:rPr lang="en-US" sz="1300" i="1" dirty="0" smtClean="0">
                <a:solidFill>
                  <a:schemeClr val="tx1"/>
                </a:solidFill>
                <a:effectLst/>
              </a:rPr>
              <a:t>Modify Query.</a:t>
            </a:r>
            <a:endParaRPr lang="en-US" sz="1300" dirty="0" smtClean="0">
              <a:solidFill>
                <a:schemeClr val="tx1"/>
              </a:solidFill>
              <a:effectLst/>
            </a:endParaRPr>
          </a:p>
        </p:txBody>
      </p:sp>
      <p:sp>
        <p:nvSpPr>
          <p:cNvPr id="4" name="Rounded Rectangular Callout 3"/>
          <p:cNvSpPr/>
          <p:nvPr/>
        </p:nvSpPr>
        <p:spPr>
          <a:xfrm>
            <a:off x="2895600" y="3048000"/>
            <a:ext cx="2743200" cy="1066800"/>
          </a:xfrm>
          <a:prstGeom prst="wedgeRoundRectCallout">
            <a:avLst>
              <a:gd name="adj1" fmla="val -83936"/>
              <a:gd name="adj2" fmla="val -66111"/>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If you would like to build a new query using a different measure, select </a:t>
            </a:r>
            <a:r>
              <a:rPr lang="en-US" sz="1300" i="1" dirty="0" smtClean="0">
                <a:solidFill>
                  <a:schemeClr val="tx1"/>
                </a:solidFill>
                <a:effectLst/>
              </a:rPr>
              <a:t>Begin a New Query.</a:t>
            </a:r>
            <a:endParaRPr lang="en-US" sz="1300" dirty="0" smtClean="0">
              <a:solidFill>
                <a:schemeClr val="tx1"/>
              </a:solidFill>
              <a:effectLst/>
            </a:endParaRPr>
          </a:p>
        </p:txBody>
      </p:sp>
    </p:spTree>
    <p:extLst>
      <p:ext uri="{BB962C8B-B14F-4D97-AF65-F5344CB8AC3E}">
        <p14:creationId xmlns:p14="http://schemas.microsoft.com/office/powerpoint/2010/main" val="313485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79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5486400" y="3720152"/>
            <a:ext cx="3429000" cy="1295400"/>
          </a:xfrm>
          <a:prstGeom prst="wedgeRoundRectCallout">
            <a:avLst>
              <a:gd name="adj1" fmla="val -82766"/>
              <a:gd name="adj2" fmla="val -18023"/>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In our second example, we want to find the percent distribution of ED visits for persons under 18 years of age by expected primary source of payment for 2007-2008. Begin by selecting </a:t>
            </a:r>
            <a:r>
              <a:rPr lang="en-US" sz="1300" i="1" dirty="0" smtClean="0">
                <a:solidFill>
                  <a:schemeClr val="tx1"/>
                </a:solidFill>
              </a:rPr>
              <a:t>Estimated Percentage Distribution of ED Visits.</a:t>
            </a:r>
            <a:endParaRPr lang="en-US" sz="1300" i="1" dirty="0">
              <a:solidFill>
                <a:schemeClr val="tx1"/>
              </a:solidFill>
            </a:endParaRPr>
          </a:p>
        </p:txBody>
      </p:sp>
    </p:spTree>
    <p:extLst>
      <p:ext uri="{BB962C8B-B14F-4D97-AF65-F5344CB8AC3E}">
        <p14:creationId xmlns:p14="http://schemas.microsoft.com/office/powerpoint/2010/main" val="867548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0" r="4750" b="3400"/>
          <a:stretch/>
        </p:blipFill>
        <p:spPr bwMode="auto">
          <a:xfrm>
            <a:off x="0" y="393595"/>
            <a:ext cx="9144000" cy="608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4876800" y="1676400"/>
            <a:ext cx="3429000" cy="990600"/>
          </a:xfrm>
          <a:prstGeom prst="wedgeRoundRectCallout">
            <a:avLst>
              <a:gd name="adj1" fmla="val -82766"/>
              <a:gd name="adj2" fmla="val -18023"/>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Example 2</a:t>
            </a:r>
          </a:p>
          <a:p>
            <a:r>
              <a:rPr lang="en-US" sz="1300" dirty="0" smtClean="0">
                <a:solidFill>
                  <a:schemeClr val="tx1"/>
                </a:solidFill>
              </a:rPr>
              <a:t>Step 1</a:t>
            </a:r>
            <a:r>
              <a:rPr lang="en-US" sz="1300" dirty="0">
                <a:solidFill>
                  <a:schemeClr val="tx1"/>
                </a:solidFill>
              </a:rPr>
              <a:t>: </a:t>
            </a:r>
            <a:r>
              <a:rPr lang="en-US" sz="1300" dirty="0" smtClean="0">
                <a:solidFill>
                  <a:schemeClr val="tx1"/>
                </a:solidFill>
              </a:rPr>
              <a:t>Select </a:t>
            </a:r>
            <a:r>
              <a:rPr lang="en-US" sz="1300" i="1" dirty="0">
                <a:solidFill>
                  <a:schemeClr val="tx1"/>
                </a:solidFill>
              </a:rPr>
              <a:t>2007</a:t>
            </a:r>
            <a:r>
              <a:rPr lang="en-US" sz="1300" dirty="0">
                <a:solidFill>
                  <a:schemeClr val="tx1"/>
                </a:solidFill>
              </a:rPr>
              <a:t> and </a:t>
            </a:r>
            <a:r>
              <a:rPr lang="en-US" sz="1300" i="1" dirty="0" smtClean="0">
                <a:solidFill>
                  <a:schemeClr val="tx1"/>
                </a:solidFill>
              </a:rPr>
              <a:t>2008 </a:t>
            </a:r>
            <a:r>
              <a:rPr lang="en-US" sz="1300" dirty="0" smtClean="0">
                <a:solidFill>
                  <a:schemeClr val="tx1"/>
                </a:solidFill>
              </a:rPr>
              <a:t>, </a:t>
            </a:r>
            <a:r>
              <a:rPr lang="en-US" sz="1300" dirty="0">
                <a:solidFill>
                  <a:schemeClr val="tx1"/>
                </a:solidFill>
              </a:rPr>
              <a:t>which will give us a bigger sample size and more reliable estimates. </a:t>
            </a:r>
          </a:p>
        </p:txBody>
      </p:sp>
    </p:spTree>
    <p:extLst>
      <p:ext uri="{BB962C8B-B14F-4D97-AF65-F5344CB8AC3E}">
        <p14:creationId xmlns:p14="http://schemas.microsoft.com/office/powerpoint/2010/main" val="2010412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3999" cy="683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5105400" y="762000"/>
            <a:ext cx="3429000" cy="990600"/>
          </a:xfrm>
          <a:prstGeom prst="wedgeRoundRectCallout">
            <a:avLst>
              <a:gd name="adj1" fmla="val -81099"/>
              <a:gd name="adj2" fmla="val -75715"/>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Example 2 (cont.)</a:t>
            </a:r>
          </a:p>
          <a:p>
            <a:r>
              <a:rPr lang="en-US" sz="1300" dirty="0" smtClean="0">
                <a:solidFill>
                  <a:schemeClr val="tx1"/>
                </a:solidFill>
              </a:rPr>
              <a:t>Step 2</a:t>
            </a:r>
            <a:r>
              <a:rPr lang="en-US" sz="1300" dirty="0">
                <a:solidFill>
                  <a:schemeClr val="tx1"/>
                </a:solidFill>
              </a:rPr>
              <a:t>: </a:t>
            </a:r>
            <a:r>
              <a:rPr lang="en-US" sz="1300" dirty="0" smtClean="0">
                <a:solidFill>
                  <a:schemeClr val="tx1"/>
                </a:solidFill>
              </a:rPr>
              <a:t>Select </a:t>
            </a:r>
            <a:r>
              <a:rPr lang="en-US" sz="1300" dirty="0">
                <a:solidFill>
                  <a:schemeClr val="tx1"/>
                </a:solidFill>
              </a:rPr>
              <a:t>the </a:t>
            </a:r>
            <a:r>
              <a:rPr lang="en-US" sz="1300" i="1" dirty="0">
                <a:solidFill>
                  <a:schemeClr val="tx1"/>
                </a:solidFill>
              </a:rPr>
              <a:t>13 age </a:t>
            </a:r>
            <a:r>
              <a:rPr lang="en-US" sz="1300" i="1" dirty="0" smtClean="0">
                <a:solidFill>
                  <a:schemeClr val="tx1"/>
                </a:solidFill>
              </a:rPr>
              <a:t>groups </a:t>
            </a:r>
            <a:r>
              <a:rPr lang="en-US" sz="1300" dirty="0" smtClean="0">
                <a:solidFill>
                  <a:schemeClr val="tx1"/>
                </a:solidFill>
              </a:rPr>
              <a:t>category variable and </a:t>
            </a:r>
            <a:r>
              <a:rPr lang="en-US" sz="1300" dirty="0">
                <a:solidFill>
                  <a:schemeClr val="tx1"/>
                </a:solidFill>
              </a:rPr>
              <a:t>select </a:t>
            </a:r>
            <a:r>
              <a:rPr lang="en-US" sz="1300" dirty="0" smtClean="0">
                <a:solidFill>
                  <a:schemeClr val="tx1"/>
                </a:solidFill>
              </a:rPr>
              <a:t> all age </a:t>
            </a:r>
            <a:r>
              <a:rPr lang="en-US" sz="1300" dirty="0">
                <a:solidFill>
                  <a:schemeClr val="tx1"/>
                </a:solidFill>
              </a:rPr>
              <a:t>groups under </a:t>
            </a:r>
            <a:r>
              <a:rPr lang="en-US" sz="1300" dirty="0" smtClean="0">
                <a:solidFill>
                  <a:schemeClr val="tx1"/>
                </a:solidFill>
              </a:rPr>
              <a:t>18 (i.e. </a:t>
            </a:r>
            <a:r>
              <a:rPr lang="en-US" sz="1300" i="1" dirty="0" smtClean="0">
                <a:solidFill>
                  <a:schemeClr val="tx1"/>
                </a:solidFill>
              </a:rPr>
              <a:t>Under 1 year, 1-4 years, 5-9 years, 10-14 years, 15-17 years</a:t>
            </a:r>
            <a:r>
              <a:rPr lang="en-US" sz="1300" dirty="0" smtClean="0">
                <a:solidFill>
                  <a:schemeClr val="tx1"/>
                </a:solidFill>
              </a:rPr>
              <a:t>).</a:t>
            </a:r>
            <a:endParaRPr lang="en-US" sz="1300" dirty="0">
              <a:solidFill>
                <a:schemeClr val="tx1"/>
              </a:solidFill>
            </a:endParaRPr>
          </a:p>
        </p:txBody>
      </p:sp>
    </p:spTree>
    <p:extLst>
      <p:ext uri="{BB962C8B-B14F-4D97-AF65-F5344CB8AC3E}">
        <p14:creationId xmlns:p14="http://schemas.microsoft.com/office/powerpoint/2010/main" val="64294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87" t="-3379" r="9052" b="3379"/>
          <a:stretch/>
        </p:blipFill>
        <p:spPr bwMode="auto">
          <a:xfrm>
            <a:off x="1" y="-98740"/>
            <a:ext cx="9144000" cy="688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5181600" y="3810000"/>
            <a:ext cx="3581400" cy="2362200"/>
          </a:xfrm>
          <a:prstGeom prst="wedgeRoundRectCallout">
            <a:avLst>
              <a:gd name="adj1" fmla="val -78877"/>
              <a:gd name="adj2" fmla="val -91079"/>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Example 2 (cont.)</a:t>
            </a:r>
          </a:p>
          <a:p>
            <a:pPr algn="ctr"/>
            <a:endParaRPr lang="en-US" sz="1300" dirty="0" smtClean="0">
              <a:solidFill>
                <a:schemeClr val="tx1"/>
              </a:solidFill>
            </a:endParaRPr>
          </a:p>
          <a:p>
            <a:r>
              <a:rPr lang="en-US" sz="1300" dirty="0" smtClean="0">
                <a:solidFill>
                  <a:schemeClr val="tx1"/>
                </a:solidFill>
              </a:rPr>
              <a:t>Step 13</a:t>
            </a:r>
            <a:r>
              <a:rPr lang="en-US" sz="1300" dirty="0">
                <a:solidFill>
                  <a:schemeClr val="tx1"/>
                </a:solidFill>
              </a:rPr>
              <a:t>: </a:t>
            </a:r>
            <a:r>
              <a:rPr lang="en-US" sz="1300" dirty="0" smtClean="0">
                <a:solidFill>
                  <a:schemeClr val="tx1"/>
                </a:solidFill>
              </a:rPr>
              <a:t>Select </a:t>
            </a:r>
            <a:r>
              <a:rPr lang="en-US" sz="1300" i="1" dirty="0">
                <a:solidFill>
                  <a:schemeClr val="tx1"/>
                </a:solidFill>
              </a:rPr>
              <a:t>Expected Primary Source of Payment</a:t>
            </a:r>
            <a:r>
              <a:rPr lang="en-US" sz="1300" dirty="0">
                <a:solidFill>
                  <a:schemeClr val="tx1"/>
                </a:solidFill>
              </a:rPr>
              <a:t> as the row variable. Note that we are looking for results for ages under 18 as a group, so it is not necessary to select Age Group as a row or column variable. </a:t>
            </a:r>
            <a:r>
              <a:rPr lang="en-US" sz="1300" dirty="0" smtClean="0">
                <a:solidFill>
                  <a:schemeClr val="tx1"/>
                </a:solidFill>
              </a:rPr>
              <a:t>In </a:t>
            </a:r>
            <a:r>
              <a:rPr lang="en-US" sz="1300" dirty="0">
                <a:solidFill>
                  <a:schemeClr val="tx1"/>
                </a:solidFill>
              </a:rPr>
              <a:t>the </a:t>
            </a:r>
            <a:r>
              <a:rPr lang="en-US" sz="1300" i="1" dirty="0" smtClean="0">
                <a:solidFill>
                  <a:schemeClr val="tx1"/>
                </a:solidFill>
              </a:rPr>
              <a:t>Chart </a:t>
            </a:r>
            <a:r>
              <a:rPr lang="en-US" sz="1300" i="1" dirty="0">
                <a:solidFill>
                  <a:schemeClr val="tx1"/>
                </a:solidFill>
              </a:rPr>
              <a:t>G</a:t>
            </a:r>
            <a:r>
              <a:rPr lang="en-US" sz="1300" i="1" dirty="0" smtClean="0">
                <a:solidFill>
                  <a:schemeClr val="tx1"/>
                </a:solidFill>
              </a:rPr>
              <a:t>raphic Type </a:t>
            </a:r>
            <a:r>
              <a:rPr lang="en-US" sz="1300" dirty="0" smtClean="0">
                <a:solidFill>
                  <a:schemeClr val="tx1"/>
                </a:solidFill>
              </a:rPr>
              <a:t>dropdown menu, </a:t>
            </a:r>
            <a:r>
              <a:rPr lang="en-US" sz="1300" dirty="0">
                <a:solidFill>
                  <a:schemeClr val="tx1"/>
                </a:solidFill>
              </a:rPr>
              <a:t>select </a:t>
            </a:r>
            <a:r>
              <a:rPr lang="en-US" sz="1300" dirty="0" smtClean="0">
                <a:solidFill>
                  <a:schemeClr val="tx1"/>
                </a:solidFill>
              </a:rPr>
              <a:t> </a:t>
            </a:r>
            <a:r>
              <a:rPr lang="en-US" sz="1300" i="1" dirty="0" smtClean="0">
                <a:solidFill>
                  <a:schemeClr val="tx1"/>
                </a:solidFill>
              </a:rPr>
              <a:t>Pie</a:t>
            </a:r>
            <a:r>
              <a:rPr lang="en-US" sz="1300" dirty="0" smtClean="0">
                <a:solidFill>
                  <a:schemeClr val="tx1"/>
                </a:solidFill>
              </a:rPr>
              <a:t>.</a:t>
            </a:r>
          </a:p>
          <a:p>
            <a:endParaRPr lang="en-US" sz="1300" dirty="0">
              <a:solidFill>
                <a:schemeClr val="tx1"/>
              </a:solidFill>
            </a:endParaRPr>
          </a:p>
          <a:p>
            <a:pPr algn="ctr"/>
            <a:r>
              <a:rPr lang="en-US" sz="1300" dirty="0" smtClean="0">
                <a:solidFill>
                  <a:schemeClr val="tx1"/>
                </a:solidFill>
              </a:rPr>
              <a:t>Click </a:t>
            </a:r>
            <a:r>
              <a:rPr lang="en-US" sz="1300" i="1" dirty="0" smtClean="0">
                <a:solidFill>
                  <a:schemeClr val="tx1"/>
                </a:solidFill>
              </a:rPr>
              <a:t>Submit</a:t>
            </a:r>
            <a:r>
              <a:rPr lang="en-US" sz="1300" dirty="0" smtClean="0">
                <a:solidFill>
                  <a:schemeClr val="tx1"/>
                </a:solidFill>
              </a:rPr>
              <a:t> when you are finished.</a:t>
            </a:r>
            <a:endParaRPr lang="en-US" sz="1300" dirty="0">
              <a:solidFill>
                <a:schemeClr val="tx1"/>
              </a:solidFill>
            </a:endParaRPr>
          </a:p>
        </p:txBody>
      </p:sp>
    </p:spTree>
    <p:extLst>
      <p:ext uri="{BB962C8B-B14F-4D97-AF65-F5344CB8AC3E}">
        <p14:creationId xmlns:p14="http://schemas.microsoft.com/office/powerpoint/2010/main" val="1091379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22" r="8676" b="3647"/>
          <a:stretch/>
        </p:blipFill>
        <p:spPr bwMode="auto">
          <a:xfrm>
            <a:off x="1" y="152401"/>
            <a:ext cx="9143999" cy="658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5334000" y="990600"/>
            <a:ext cx="1752600" cy="68580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Output from </a:t>
            </a:r>
            <a:br>
              <a:rPr lang="en-US" sz="1300" dirty="0" smtClean="0">
                <a:solidFill>
                  <a:schemeClr val="tx1"/>
                </a:solidFill>
                <a:effectLst/>
              </a:rPr>
            </a:br>
            <a:r>
              <a:rPr lang="en-US" sz="1300" dirty="0" smtClean="0">
                <a:solidFill>
                  <a:schemeClr val="tx1"/>
                </a:solidFill>
                <a:effectLst/>
              </a:rPr>
              <a:t>Example 2 Query</a:t>
            </a:r>
          </a:p>
        </p:txBody>
      </p:sp>
    </p:spTree>
    <p:extLst>
      <p:ext uri="{BB962C8B-B14F-4D97-AF65-F5344CB8AC3E}">
        <p14:creationId xmlns:p14="http://schemas.microsoft.com/office/powerpoint/2010/main" val="189878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79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4917744" y="3894160"/>
            <a:ext cx="3429000" cy="1295400"/>
          </a:xfrm>
          <a:prstGeom prst="wedgeRoundRectCallout">
            <a:avLst>
              <a:gd name="adj1" fmla="val -82766"/>
              <a:gd name="adj2" fmla="val -18023"/>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In our third example, we want to find the annual rate of injury-related ED visits by persons 65 years and over for 2005-2010. Begin by selecting </a:t>
            </a:r>
            <a:r>
              <a:rPr lang="en-US" sz="1300" i="1" dirty="0" smtClean="0">
                <a:solidFill>
                  <a:schemeClr val="tx1"/>
                </a:solidFill>
              </a:rPr>
              <a:t>Estimated Crude Rates of ED Visits.</a:t>
            </a:r>
            <a:endParaRPr lang="en-US" sz="1300" i="1" dirty="0">
              <a:solidFill>
                <a:schemeClr val="tx1"/>
              </a:solidFill>
            </a:endParaRPr>
          </a:p>
        </p:txBody>
      </p:sp>
    </p:spTree>
    <p:extLst>
      <p:ext uri="{BB962C8B-B14F-4D97-AF65-F5344CB8AC3E}">
        <p14:creationId xmlns:p14="http://schemas.microsoft.com/office/powerpoint/2010/main" val="233514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475" r="1045" b="3186"/>
          <a:stretch/>
        </p:blipFill>
        <p:spPr>
          <a:xfrm>
            <a:off x="0" y="164592"/>
            <a:ext cx="9144000" cy="6610068"/>
          </a:xfrm>
          <a:prstGeom prst="rect">
            <a:avLst/>
          </a:prstGeom>
        </p:spPr>
      </p:pic>
      <p:sp>
        <p:nvSpPr>
          <p:cNvPr id="3" name="Rounded Rectangular Callout 2"/>
          <p:cNvSpPr/>
          <p:nvPr/>
        </p:nvSpPr>
        <p:spPr>
          <a:xfrm>
            <a:off x="4495800" y="2215896"/>
            <a:ext cx="4495800" cy="1365504"/>
          </a:xfrm>
          <a:prstGeom prst="wedgeRoundRectCallout">
            <a:avLst>
              <a:gd name="adj1" fmla="val -66199"/>
              <a:gd name="adj2" fmla="val -58402"/>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Example  3</a:t>
            </a:r>
          </a:p>
          <a:p>
            <a:endParaRPr lang="en-US" sz="1300" dirty="0" smtClean="0">
              <a:solidFill>
                <a:schemeClr val="tx1"/>
              </a:solidFill>
              <a:effectLst/>
            </a:endParaRPr>
          </a:p>
          <a:p>
            <a:r>
              <a:rPr lang="en-US" sz="1300" dirty="0" smtClean="0">
                <a:solidFill>
                  <a:schemeClr val="tx1"/>
                </a:solidFill>
              </a:rPr>
              <a:t>Step 1:  Select </a:t>
            </a:r>
            <a:r>
              <a:rPr lang="en-US" sz="1300" i="1" dirty="0" smtClean="0">
                <a:solidFill>
                  <a:schemeClr val="tx1"/>
                </a:solidFill>
              </a:rPr>
              <a:t>All years </a:t>
            </a:r>
            <a:r>
              <a:rPr lang="en-US" sz="1300" dirty="0" smtClean="0">
                <a:solidFill>
                  <a:schemeClr val="tx1"/>
                </a:solidFill>
              </a:rPr>
              <a:t>of </a:t>
            </a:r>
            <a:r>
              <a:rPr lang="en-US" sz="1300" dirty="0" smtClean="0">
                <a:solidFill>
                  <a:schemeClr val="tx1"/>
                </a:solidFill>
              </a:rPr>
              <a:t>data.</a:t>
            </a:r>
            <a:endParaRPr lang="en-US" sz="1300" dirty="0" smtClean="0">
              <a:solidFill>
                <a:schemeClr val="tx1"/>
              </a:solidFill>
            </a:endParaRPr>
          </a:p>
          <a:p>
            <a:r>
              <a:rPr lang="en-US" sz="1300" dirty="0" smtClean="0">
                <a:solidFill>
                  <a:schemeClr val="tx1"/>
                </a:solidFill>
                <a:effectLst/>
              </a:rPr>
              <a:t>Step 2:  Select age groups </a:t>
            </a:r>
            <a:r>
              <a:rPr lang="en-US" sz="1300" i="1" dirty="0" smtClean="0">
                <a:solidFill>
                  <a:schemeClr val="tx1"/>
                </a:solidFill>
                <a:effectLst/>
              </a:rPr>
              <a:t>65-74 years</a:t>
            </a:r>
            <a:r>
              <a:rPr lang="en-US" sz="1300" dirty="0" smtClean="0">
                <a:solidFill>
                  <a:schemeClr val="tx1"/>
                </a:solidFill>
                <a:effectLst/>
              </a:rPr>
              <a:t> and </a:t>
            </a:r>
            <a:r>
              <a:rPr lang="en-US" sz="1300" i="1" dirty="0" smtClean="0">
                <a:solidFill>
                  <a:schemeClr val="tx1"/>
                </a:solidFill>
                <a:effectLst/>
              </a:rPr>
              <a:t>75+ years </a:t>
            </a:r>
            <a:r>
              <a:rPr lang="en-US" sz="1300" dirty="0" smtClean="0">
                <a:solidFill>
                  <a:schemeClr val="tx1"/>
                </a:solidFill>
                <a:effectLst/>
              </a:rPr>
              <a:t>from the              </a:t>
            </a:r>
            <a:br>
              <a:rPr lang="en-US" sz="1300" dirty="0" smtClean="0">
                <a:solidFill>
                  <a:schemeClr val="tx1"/>
                </a:solidFill>
                <a:effectLst/>
              </a:rPr>
            </a:br>
            <a:r>
              <a:rPr lang="en-US" sz="1300" dirty="0" smtClean="0">
                <a:solidFill>
                  <a:schemeClr val="tx1"/>
                </a:solidFill>
                <a:effectLst/>
              </a:rPr>
              <a:t>              </a:t>
            </a:r>
            <a:r>
              <a:rPr lang="en-US" sz="1300" dirty="0" smtClean="0">
                <a:solidFill>
                  <a:schemeClr val="tx1"/>
                </a:solidFill>
                <a:effectLst/>
              </a:rPr>
              <a:t>6 </a:t>
            </a:r>
            <a:r>
              <a:rPr lang="en-US" sz="1300" dirty="0" smtClean="0">
                <a:solidFill>
                  <a:schemeClr val="tx1"/>
                </a:solidFill>
              </a:rPr>
              <a:t> </a:t>
            </a:r>
            <a:r>
              <a:rPr lang="en-US" sz="1300" dirty="0" smtClean="0">
                <a:solidFill>
                  <a:schemeClr val="tx1"/>
                </a:solidFill>
                <a:effectLst/>
              </a:rPr>
              <a:t>standard age </a:t>
            </a:r>
            <a:r>
              <a:rPr lang="en-US" sz="1300" dirty="0" smtClean="0">
                <a:solidFill>
                  <a:schemeClr val="tx1"/>
                </a:solidFill>
                <a:effectLst/>
              </a:rPr>
              <a:t>groups.</a:t>
            </a:r>
            <a:endParaRPr lang="en-US" sz="1300" dirty="0" smtClean="0">
              <a:solidFill>
                <a:schemeClr val="tx1"/>
              </a:solidFill>
              <a:effectLst/>
            </a:endParaRPr>
          </a:p>
        </p:txBody>
      </p:sp>
    </p:spTree>
    <p:extLst>
      <p:ext uri="{BB962C8B-B14F-4D97-AF65-F5344CB8AC3E}">
        <p14:creationId xmlns:p14="http://schemas.microsoft.com/office/powerpoint/2010/main" val="126612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1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5884460" y="914400"/>
            <a:ext cx="2819400" cy="2247900"/>
          </a:xfrm>
          <a:prstGeom prst="wedgeRoundRectCallout">
            <a:avLst>
              <a:gd name="adj1" fmla="val -67846"/>
              <a:gd name="adj2" fmla="val -85226"/>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Example 3 (cont.)</a:t>
            </a:r>
          </a:p>
          <a:p>
            <a:pPr algn="ctr"/>
            <a:endParaRPr lang="en-US" sz="1300" dirty="0">
              <a:solidFill>
                <a:schemeClr val="tx1"/>
              </a:solidFill>
            </a:endParaRPr>
          </a:p>
          <a:p>
            <a:r>
              <a:rPr lang="en-US" sz="1300" dirty="0" smtClean="0">
                <a:solidFill>
                  <a:schemeClr val="tx1"/>
                </a:solidFill>
              </a:rPr>
              <a:t>Step 7:  Select </a:t>
            </a:r>
            <a:r>
              <a:rPr lang="en-US" sz="1300" i="1" dirty="0" smtClean="0">
                <a:solidFill>
                  <a:schemeClr val="tx1"/>
                </a:solidFill>
              </a:rPr>
              <a:t>MDC with </a:t>
            </a:r>
            <a:r>
              <a:rPr lang="en-US" sz="1300" i="1" dirty="0" smtClean="0">
                <a:solidFill>
                  <a:schemeClr val="tx1"/>
                </a:solidFill>
              </a:rPr>
              <a:t>sub-category</a:t>
            </a:r>
            <a:r>
              <a:rPr lang="en-US" sz="1300" dirty="0" smtClean="0">
                <a:solidFill>
                  <a:schemeClr val="tx1"/>
                </a:solidFill>
              </a:rPr>
              <a:t>, then </a:t>
            </a:r>
            <a:r>
              <a:rPr lang="en-US" sz="1300" i="1" dirty="0" smtClean="0">
                <a:solidFill>
                  <a:schemeClr val="tx1"/>
                </a:solidFill>
              </a:rPr>
              <a:t>Injury and Poisoning</a:t>
            </a:r>
            <a:r>
              <a:rPr lang="en-US" sz="1300" dirty="0" smtClean="0">
                <a:solidFill>
                  <a:schemeClr val="tx1"/>
                </a:solidFill>
              </a:rPr>
              <a:t>, then check the first 11 boxes to get just the injury diagnoses.  (Or enter a custom range for Primary diagnosis using the </a:t>
            </a:r>
            <a:r>
              <a:rPr lang="en-US" sz="1300" dirty="0" smtClean="0">
                <a:solidFill>
                  <a:schemeClr val="tx1"/>
                </a:solidFill>
              </a:rPr>
              <a:t>boxes </a:t>
            </a:r>
            <a:r>
              <a:rPr lang="en-US" sz="1300" dirty="0" smtClean="0">
                <a:solidFill>
                  <a:schemeClr val="tx1"/>
                </a:solidFill>
              </a:rPr>
              <a:t>provided.</a:t>
            </a:r>
            <a:endParaRPr lang="en-US" sz="1300" dirty="0" smtClean="0">
              <a:solidFill>
                <a:schemeClr val="tx1"/>
              </a:solidFill>
              <a:effectLst/>
            </a:endParaRPr>
          </a:p>
        </p:txBody>
      </p:sp>
    </p:spTree>
    <p:extLst>
      <p:ext uri="{BB962C8B-B14F-4D97-AF65-F5344CB8AC3E}">
        <p14:creationId xmlns:p14="http://schemas.microsoft.com/office/powerpoint/2010/main" val="231240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8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5029200" y="3733800"/>
            <a:ext cx="3276600" cy="1676400"/>
          </a:xfrm>
          <a:prstGeom prst="wedgeRoundRectCallout">
            <a:avLst>
              <a:gd name="adj1" fmla="val -65161"/>
              <a:gd name="adj2" fmla="val -107787"/>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Example 3 (cont</a:t>
            </a:r>
            <a:r>
              <a:rPr lang="en-US" sz="1300" dirty="0" smtClean="0">
                <a:solidFill>
                  <a:schemeClr val="tx1"/>
                </a:solidFill>
              </a:rPr>
              <a:t>.)</a:t>
            </a:r>
          </a:p>
          <a:p>
            <a:endParaRPr lang="en-US" sz="1300" dirty="0" smtClean="0">
              <a:solidFill>
                <a:schemeClr val="tx1"/>
              </a:solidFill>
            </a:endParaRPr>
          </a:p>
          <a:p>
            <a:r>
              <a:rPr lang="en-US" sz="1300" dirty="0" smtClean="0">
                <a:solidFill>
                  <a:schemeClr val="tx1"/>
                </a:solidFill>
              </a:rPr>
              <a:t>Step 13: Select </a:t>
            </a:r>
            <a:r>
              <a:rPr lang="en-US" sz="1300" i="1" dirty="0" smtClean="0">
                <a:solidFill>
                  <a:schemeClr val="tx1"/>
                </a:solidFill>
              </a:rPr>
              <a:t>Age Group </a:t>
            </a:r>
            <a:r>
              <a:rPr lang="en-US" sz="1300" dirty="0" smtClean="0">
                <a:solidFill>
                  <a:schemeClr val="tx1"/>
                </a:solidFill>
              </a:rPr>
              <a:t>as the row variable and </a:t>
            </a:r>
            <a:r>
              <a:rPr lang="en-US" sz="1300" i="1" dirty="0" smtClean="0">
                <a:solidFill>
                  <a:schemeClr val="tx1"/>
                </a:solidFill>
              </a:rPr>
              <a:t>Year</a:t>
            </a:r>
            <a:r>
              <a:rPr lang="en-US" sz="1300" dirty="0" smtClean="0">
                <a:solidFill>
                  <a:schemeClr val="tx1"/>
                </a:solidFill>
              </a:rPr>
              <a:t> as the column variable.  Select </a:t>
            </a:r>
            <a:r>
              <a:rPr lang="en-US" sz="1300" i="1" dirty="0" smtClean="0">
                <a:solidFill>
                  <a:schemeClr val="tx1"/>
                </a:solidFill>
              </a:rPr>
              <a:t>Vertical Bar </a:t>
            </a:r>
            <a:r>
              <a:rPr lang="en-US" sz="1300" dirty="0" smtClean="0">
                <a:solidFill>
                  <a:schemeClr val="tx1"/>
                </a:solidFill>
              </a:rPr>
              <a:t>as the chart graphic type.</a:t>
            </a:r>
          </a:p>
          <a:p>
            <a:endParaRPr lang="en-US" sz="1300" dirty="0">
              <a:solidFill>
                <a:schemeClr val="tx1"/>
              </a:solidFill>
              <a:effectLst/>
            </a:endParaRPr>
          </a:p>
          <a:p>
            <a:pPr algn="ctr"/>
            <a:r>
              <a:rPr lang="en-US" sz="1300" dirty="0" smtClean="0">
                <a:solidFill>
                  <a:schemeClr val="tx1"/>
                </a:solidFill>
              </a:rPr>
              <a:t>When you are finished, click </a:t>
            </a:r>
            <a:r>
              <a:rPr lang="en-US" sz="1300" i="1" dirty="0" smtClean="0">
                <a:solidFill>
                  <a:schemeClr val="tx1"/>
                </a:solidFill>
              </a:rPr>
              <a:t>Submit</a:t>
            </a:r>
            <a:r>
              <a:rPr lang="en-US" sz="1300" dirty="0" smtClean="0">
                <a:solidFill>
                  <a:schemeClr val="tx1"/>
                </a:solidFill>
              </a:rPr>
              <a:t>.</a:t>
            </a:r>
            <a:endParaRPr lang="en-US" sz="1300" dirty="0" smtClean="0">
              <a:solidFill>
                <a:schemeClr val="tx1"/>
              </a:solidFill>
              <a:effectLst/>
            </a:endParaRPr>
          </a:p>
        </p:txBody>
      </p:sp>
    </p:spTree>
    <p:extLst>
      <p:ext uri="{BB962C8B-B14F-4D97-AF65-F5344CB8AC3E}">
        <p14:creationId xmlns:p14="http://schemas.microsoft.com/office/powerpoint/2010/main" val="6765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1064"/>
            <a:ext cx="9144000" cy="479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ular Callout 23"/>
          <p:cNvSpPr/>
          <p:nvPr/>
        </p:nvSpPr>
        <p:spPr>
          <a:xfrm>
            <a:off x="5181600" y="1019795"/>
            <a:ext cx="3352800" cy="1647205"/>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NCHS DOQS lets you run custom queries, display results in tables and charts, and export data for storing and further analysis.</a:t>
            </a:r>
          </a:p>
          <a:p>
            <a:pPr algn="ctr"/>
            <a:endParaRPr lang="en-US" sz="1300" dirty="0" smtClean="0">
              <a:solidFill>
                <a:schemeClr val="tx1"/>
              </a:solidFill>
              <a:effectLst/>
            </a:endParaRPr>
          </a:p>
          <a:p>
            <a:pPr algn="ctr"/>
            <a:r>
              <a:rPr lang="en-US" sz="1300" dirty="0">
                <a:solidFill>
                  <a:schemeClr val="tx1"/>
                </a:solidFill>
              </a:rPr>
              <a:t>Easy to use, NCHS DOQS runs in nearly all browsers and can be run without JavaScript</a:t>
            </a:r>
            <a:r>
              <a:rPr lang="en-US" sz="1300" dirty="0" smtClean="0">
                <a:solidFill>
                  <a:schemeClr val="tx1"/>
                </a:solidFill>
              </a:rPr>
              <a:t>.</a:t>
            </a:r>
            <a:endParaRPr lang="en-US" sz="1300" dirty="0" smtClean="0">
              <a:solidFill>
                <a:schemeClr val="tx1"/>
              </a:solidFill>
              <a:effectLst/>
            </a:endParaRPr>
          </a:p>
        </p:txBody>
      </p:sp>
      <p:sp>
        <p:nvSpPr>
          <p:cNvPr id="26" name="Rounded Rectangular Callout 25"/>
          <p:cNvSpPr/>
          <p:nvPr/>
        </p:nvSpPr>
        <p:spPr>
          <a:xfrm>
            <a:off x="2971800" y="5181600"/>
            <a:ext cx="1879846" cy="580310"/>
          </a:xfrm>
          <a:prstGeom prst="wedgeRoundRectCallout">
            <a:avLst>
              <a:gd name="adj1" fmla="val -33585"/>
              <a:gd name="adj2" fmla="val -12357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Begin your query by selecting a dataset.</a:t>
            </a:r>
            <a:endParaRPr lang="en-US" sz="1300" dirty="0">
              <a:solidFill>
                <a:schemeClr val="tx1"/>
              </a:solidFill>
            </a:endParaRPr>
          </a:p>
        </p:txBody>
      </p:sp>
    </p:spTree>
    <p:extLst>
      <p:ext uri="{BB962C8B-B14F-4D97-AF65-F5344CB8AC3E}">
        <p14:creationId xmlns:p14="http://schemas.microsoft.com/office/powerpoint/2010/main" val="2226867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7" y="0"/>
            <a:ext cx="912926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5257800" y="914400"/>
            <a:ext cx="1981200" cy="68580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Output from </a:t>
            </a:r>
            <a:br>
              <a:rPr lang="en-US" sz="1300" dirty="0" smtClean="0">
                <a:solidFill>
                  <a:schemeClr val="tx1"/>
                </a:solidFill>
                <a:effectLst/>
              </a:rPr>
            </a:br>
            <a:r>
              <a:rPr lang="en-US" sz="1300" dirty="0" smtClean="0">
                <a:solidFill>
                  <a:schemeClr val="tx1"/>
                </a:solidFill>
                <a:effectLst/>
              </a:rPr>
              <a:t>Example 3 Query</a:t>
            </a:r>
          </a:p>
        </p:txBody>
      </p:sp>
    </p:spTree>
    <p:extLst>
      <p:ext uri="{BB962C8B-B14F-4D97-AF65-F5344CB8AC3E}">
        <p14:creationId xmlns:p14="http://schemas.microsoft.com/office/powerpoint/2010/main" val="78962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79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5257800" y="4122760"/>
            <a:ext cx="3429000" cy="1295400"/>
          </a:xfrm>
          <a:prstGeom prst="wedgeRoundRectCallout">
            <a:avLst>
              <a:gd name="adj1" fmla="val -82385"/>
              <a:gd name="adj2" fmla="val -21048"/>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In our last example, we want to find the age-adjusted rate of ED visits for chest pain for males and females in 2005 and 2010. </a:t>
            </a:r>
            <a:br>
              <a:rPr lang="en-US" sz="1300" dirty="0" smtClean="0">
                <a:solidFill>
                  <a:schemeClr val="tx1"/>
                </a:solidFill>
              </a:rPr>
            </a:br>
            <a:r>
              <a:rPr lang="en-US" sz="1300" dirty="0" smtClean="0">
                <a:solidFill>
                  <a:schemeClr val="tx1"/>
                </a:solidFill>
              </a:rPr>
              <a:t>Begin by selecting </a:t>
            </a:r>
            <a:r>
              <a:rPr lang="en-US" sz="1300" i="1" dirty="0" smtClean="0">
                <a:solidFill>
                  <a:schemeClr val="tx1"/>
                </a:solidFill>
              </a:rPr>
              <a:t>Estimated Age-adjusted Rates of ED Visits</a:t>
            </a:r>
            <a:r>
              <a:rPr lang="en-US" sz="1300" dirty="0" smtClean="0">
                <a:solidFill>
                  <a:schemeClr val="tx1"/>
                </a:solidFill>
              </a:rPr>
              <a:t>.</a:t>
            </a:r>
            <a:endParaRPr lang="en-US" sz="1300" i="1" dirty="0">
              <a:solidFill>
                <a:schemeClr val="tx1"/>
              </a:solidFill>
            </a:endParaRPr>
          </a:p>
        </p:txBody>
      </p:sp>
    </p:spTree>
    <p:extLst>
      <p:ext uri="{BB962C8B-B14F-4D97-AF65-F5344CB8AC3E}">
        <p14:creationId xmlns:p14="http://schemas.microsoft.com/office/powerpoint/2010/main" val="3495869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36" r="9036" b="4343"/>
          <a:stretch/>
        </p:blipFill>
        <p:spPr bwMode="auto">
          <a:xfrm>
            <a:off x="4354" y="152400"/>
            <a:ext cx="9139646" cy="658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5943600" y="2277414"/>
            <a:ext cx="2597331" cy="647700"/>
          </a:xfrm>
          <a:prstGeom prst="wedgeRoundRectCallout">
            <a:avLst>
              <a:gd name="adj1" fmla="val -81889"/>
              <a:gd name="adj2" fmla="val -8865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Example 4</a:t>
            </a:r>
            <a:endParaRPr lang="en-US" sz="1300" i="1" dirty="0">
              <a:solidFill>
                <a:schemeClr val="tx1"/>
              </a:solidFill>
            </a:endParaRPr>
          </a:p>
          <a:p>
            <a:r>
              <a:rPr lang="en-US" sz="1300" dirty="0">
                <a:solidFill>
                  <a:schemeClr val="tx1"/>
                </a:solidFill>
              </a:rPr>
              <a:t>Step </a:t>
            </a:r>
            <a:r>
              <a:rPr lang="en-US" sz="1300" dirty="0" smtClean="0">
                <a:solidFill>
                  <a:schemeClr val="tx1"/>
                </a:solidFill>
              </a:rPr>
              <a:t>1: Select </a:t>
            </a:r>
            <a:r>
              <a:rPr lang="en-US" sz="1300" i="1" dirty="0" smtClean="0">
                <a:solidFill>
                  <a:schemeClr val="tx1"/>
                </a:solidFill>
              </a:rPr>
              <a:t>2005</a:t>
            </a:r>
            <a:r>
              <a:rPr lang="en-US" sz="1300" dirty="0" smtClean="0">
                <a:solidFill>
                  <a:schemeClr val="tx1"/>
                </a:solidFill>
              </a:rPr>
              <a:t> and </a:t>
            </a:r>
            <a:r>
              <a:rPr lang="en-US" sz="1300" i="1" dirty="0" smtClean="0">
                <a:solidFill>
                  <a:schemeClr val="tx1"/>
                </a:solidFill>
              </a:rPr>
              <a:t>2010</a:t>
            </a:r>
            <a:r>
              <a:rPr lang="en-US" sz="1300" dirty="0" smtClean="0">
                <a:solidFill>
                  <a:schemeClr val="tx1"/>
                </a:solidFill>
              </a:rPr>
              <a:t>.</a:t>
            </a:r>
            <a:endParaRPr lang="en-US" sz="1300" dirty="0">
              <a:solidFill>
                <a:schemeClr val="tx1"/>
              </a:solidFill>
            </a:endParaRPr>
          </a:p>
        </p:txBody>
      </p:sp>
    </p:spTree>
    <p:extLst>
      <p:ext uri="{BB962C8B-B14F-4D97-AF65-F5344CB8AC3E}">
        <p14:creationId xmlns:p14="http://schemas.microsoft.com/office/powerpoint/2010/main" val="795147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5562600" y="3810000"/>
            <a:ext cx="2895600" cy="1219200"/>
          </a:xfrm>
          <a:prstGeom prst="wedgeRoundRectCallout">
            <a:avLst>
              <a:gd name="adj1" fmla="val -90642"/>
              <a:gd name="adj2" fmla="val -7265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Example 4 (cont.)</a:t>
            </a:r>
            <a:endParaRPr lang="en-US" sz="1300" i="1" dirty="0">
              <a:solidFill>
                <a:schemeClr val="tx1"/>
              </a:solidFill>
            </a:endParaRPr>
          </a:p>
          <a:p>
            <a:r>
              <a:rPr lang="en-US" sz="1300" dirty="0">
                <a:solidFill>
                  <a:schemeClr val="tx1"/>
                </a:solidFill>
              </a:rPr>
              <a:t>Step 7: </a:t>
            </a:r>
            <a:r>
              <a:rPr lang="en-US" sz="1300" dirty="0" smtClean="0">
                <a:solidFill>
                  <a:schemeClr val="tx1"/>
                </a:solidFill>
              </a:rPr>
              <a:t>Select </a:t>
            </a:r>
            <a:r>
              <a:rPr lang="en-US" sz="1300" i="1" dirty="0">
                <a:solidFill>
                  <a:schemeClr val="tx1"/>
                </a:solidFill>
              </a:rPr>
              <a:t>Chest Pain </a:t>
            </a:r>
            <a:r>
              <a:rPr lang="en-US" sz="1300" dirty="0" smtClean="0">
                <a:solidFill>
                  <a:schemeClr val="tx1"/>
                </a:solidFill>
              </a:rPr>
              <a:t>using the </a:t>
            </a:r>
            <a:r>
              <a:rPr lang="en-US" sz="1300" i="1" dirty="0">
                <a:solidFill>
                  <a:schemeClr val="tx1"/>
                </a:solidFill>
              </a:rPr>
              <a:t>MDC with </a:t>
            </a:r>
            <a:r>
              <a:rPr lang="en-US" sz="1300" i="1" dirty="0" smtClean="0">
                <a:solidFill>
                  <a:schemeClr val="tx1"/>
                </a:solidFill>
              </a:rPr>
              <a:t>sub-category </a:t>
            </a:r>
            <a:r>
              <a:rPr lang="en-US" sz="1300" dirty="0" smtClean="0">
                <a:solidFill>
                  <a:schemeClr val="tx1"/>
                </a:solidFill>
              </a:rPr>
              <a:t>option. </a:t>
            </a:r>
            <a:r>
              <a:rPr lang="en-US" sz="1300" dirty="0">
                <a:solidFill>
                  <a:schemeClr val="tx1"/>
                </a:solidFill>
              </a:rPr>
              <a:t>Click on </a:t>
            </a:r>
            <a:r>
              <a:rPr lang="en-US" sz="1300" i="1" dirty="0" smtClean="0">
                <a:solidFill>
                  <a:schemeClr val="tx1"/>
                </a:solidFill>
              </a:rPr>
              <a:t>Symptoms, Signs </a:t>
            </a:r>
            <a:r>
              <a:rPr lang="en-US" sz="1300" i="1" dirty="0">
                <a:solidFill>
                  <a:schemeClr val="tx1"/>
                </a:solidFill>
              </a:rPr>
              <a:t>and Ill-Defined Conditions</a:t>
            </a:r>
            <a:r>
              <a:rPr lang="en-US" sz="1300" dirty="0">
                <a:solidFill>
                  <a:schemeClr val="tx1"/>
                </a:solidFill>
              </a:rPr>
              <a:t>, then click on </a:t>
            </a:r>
            <a:r>
              <a:rPr lang="en-US" sz="1300" i="1" dirty="0">
                <a:solidFill>
                  <a:schemeClr val="tx1"/>
                </a:solidFill>
              </a:rPr>
              <a:t>Chest Pain</a:t>
            </a:r>
            <a:r>
              <a:rPr lang="en-US" sz="1300" dirty="0">
                <a:solidFill>
                  <a:schemeClr val="tx1"/>
                </a:solidFill>
              </a:rPr>
              <a:t>.</a:t>
            </a:r>
          </a:p>
        </p:txBody>
      </p:sp>
    </p:spTree>
    <p:extLst>
      <p:ext uri="{BB962C8B-B14F-4D97-AF65-F5344CB8AC3E}">
        <p14:creationId xmlns:p14="http://schemas.microsoft.com/office/powerpoint/2010/main" val="2123257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75" r="7918" b="4000"/>
          <a:stretch/>
        </p:blipFill>
        <p:spPr bwMode="auto">
          <a:xfrm>
            <a:off x="0" y="228600"/>
            <a:ext cx="9144000" cy="6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5638800" y="3048000"/>
            <a:ext cx="3276600" cy="2590800"/>
          </a:xfrm>
          <a:prstGeom prst="wedgeRoundRectCallout">
            <a:avLst>
              <a:gd name="adj1" fmla="val -88448"/>
              <a:gd name="adj2" fmla="val -55780"/>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Example 4 (cont.)</a:t>
            </a:r>
          </a:p>
          <a:p>
            <a:pPr algn="ctr"/>
            <a:endParaRPr lang="en-US" sz="1300" i="1" dirty="0">
              <a:solidFill>
                <a:schemeClr val="tx1"/>
              </a:solidFill>
            </a:endParaRPr>
          </a:p>
          <a:p>
            <a:r>
              <a:rPr lang="en-US" sz="1300" dirty="0">
                <a:solidFill>
                  <a:schemeClr val="tx1"/>
                </a:solidFill>
              </a:rPr>
              <a:t>Step </a:t>
            </a:r>
            <a:r>
              <a:rPr lang="en-US" sz="1300" dirty="0" smtClean="0">
                <a:solidFill>
                  <a:schemeClr val="tx1"/>
                </a:solidFill>
              </a:rPr>
              <a:t>13: Select </a:t>
            </a:r>
            <a:r>
              <a:rPr lang="en-US" sz="1300" i="1" dirty="0">
                <a:solidFill>
                  <a:schemeClr val="tx1"/>
                </a:solidFill>
              </a:rPr>
              <a:t>Year</a:t>
            </a:r>
            <a:r>
              <a:rPr lang="en-US" sz="1300" dirty="0">
                <a:solidFill>
                  <a:schemeClr val="tx1"/>
                </a:solidFill>
              </a:rPr>
              <a:t> as the row variable and </a:t>
            </a:r>
            <a:r>
              <a:rPr lang="en-US" sz="1300" i="1" dirty="0">
                <a:solidFill>
                  <a:schemeClr val="tx1"/>
                </a:solidFill>
              </a:rPr>
              <a:t>Sex</a:t>
            </a:r>
            <a:r>
              <a:rPr lang="en-US" sz="1300" dirty="0">
                <a:solidFill>
                  <a:schemeClr val="tx1"/>
                </a:solidFill>
              </a:rPr>
              <a:t> as the </a:t>
            </a:r>
            <a:r>
              <a:rPr lang="en-US" sz="1300" dirty="0" smtClean="0">
                <a:solidFill>
                  <a:schemeClr val="tx1"/>
                </a:solidFill>
              </a:rPr>
              <a:t>column variable</a:t>
            </a:r>
            <a:r>
              <a:rPr lang="en-US" sz="1300" dirty="0">
                <a:solidFill>
                  <a:schemeClr val="tx1"/>
                </a:solidFill>
              </a:rPr>
              <a:t>.  By selecting Year, </a:t>
            </a:r>
            <a:r>
              <a:rPr lang="en-US" sz="1300" dirty="0" smtClean="0">
                <a:solidFill>
                  <a:schemeClr val="tx1"/>
                </a:solidFill>
              </a:rPr>
              <a:t>your table will show separate results for 2005 </a:t>
            </a:r>
            <a:r>
              <a:rPr lang="en-US" sz="1300" dirty="0">
                <a:solidFill>
                  <a:schemeClr val="tx1"/>
                </a:solidFill>
              </a:rPr>
              <a:t>and 2010.   If you had not selected Year, an estimate reflecting the combination of the two years would be displayed</a:t>
            </a:r>
            <a:r>
              <a:rPr lang="en-US" sz="1300" dirty="0" smtClean="0">
                <a:solidFill>
                  <a:schemeClr val="tx1"/>
                </a:solidFill>
              </a:rPr>
              <a:t>. For </a:t>
            </a:r>
            <a:r>
              <a:rPr lang="en-US" sz="1300" i="1" dirty="0" smtClean="0">
                <a:solidFill>
                  <a:schemeClr val="tx1"/>
                </a:solidFill>
              </a:rPr>
              <a:t>Chart Graphic Type</a:t>
            </a:r>
            <a:r>
              <a:rPr lang="en-US" sz="1300" dirty="0" smtClean="0">
                <a:solidFill>
                  <a:schemeClr val="tx1"/>
                </a:solidFill>
              </a:rPr>
              <a:t>, select </a:t>
            </a:r>
            <a:r>
              <a:rPr lang="en-US" sz="1300" i="1" dirty="0" smtClean="0">
                <a:solidFill>
                  <a:schemeClr val="tx1"/>
                </a:solidFill>
              </a:rPr>
              <a:t>Horizontal Bar</a:t>
            </a:r>
            <a:r>
              <a:rPr lang="en-US" sz="1300" dirty="0" smtClean="0">
                <a:solidFill>
                  <a:schemeClr val="tx1"/>
                </a:solidFill>
              </a:rPr>
              <a:t>.</a:t>
            </a:r>
          </a:p>
          <a:p>
            <a:endParaRPr lang="en-US" sz="1300" dirty="0">
              <a:solidFill>
                <a:schemeClr val="tx1"/>
              </a:solidFill>
            </a:endParaRPr>
          </a:p>
          <a:p>
            <a:pPr algn="ctr"/>
            <a:r>
              <a:rPr lang="en-US" sz="1300" dirty="0" smtClean="0">
                <a:solidFill>
                  <a:schemeClr val="tx1"/>
                </a:solidFill>
              </a:rPr>
              <a:t>When you are finished, click </a:t>
            </a:r>
            <a:r>
              <a:rPr lang="en-US" sz="1300" i="1" dirty="0" smtClean="0">
                <a:solidFill>
                  <a:schemeClr val="tx1"/>
                </a:solidFill>
              </a:rPr>
              <a:t>Submit</a:t>
            </a:r>
            <a:r>
              <a:rPr lang="en-US" sz="1300" dirty="0" smtClean="0">
                <a:solidFill>
                  <a:schemeClr val="tx1"/>
                </a:solidFill>
              </a:rPr>
              <a:t>.</a:t>
            </a:r>
            <a:endParaRPr lang="en-US" sz="1300" dirty="0">
              <a:solidFill>
                <a:schemeClr val="tx1"/>
              </a:solidFill>
            </a:endParaRPr>
          </a:p>
        </p:txBody>
      </p:sp>
    </p:spTree>
    <p:extLst>
      <p:ext uri="{BB962C8B-B14F-4D97-AF65-F5344CB8AC3E}">
        <p14:creationId xmlns:p14="http://schemas.microsoft.com/office/powerpoint/2010/main" val="322940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12" r="8190" b="3587"/>
          <a:stretch/>
        </p:blipFill>
        <p:spPr bwMode="auto">
          <a:xfrm>
            <a:off x="1" y="152400"/>
            <a:ext cx="9144000" cy="650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5293659" y="914400"/>
            <a:ext cx="2859741" cy="687930"/>
          </a:xfrm>
          <a:prstGeom prst="wedgeRoundRectCallout">
            <a:avLst>
              <a:gd name="adj1" fmla="val 20913"/>
              <a:gd name="adj2" fmla="val 73249"/>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Output from </a:t>
            </a:r>
          </a:p>
          <a:p>
            <a:pPr algn="ctr"/>
            <a:r>
              <a:rPr lang="en-US" sz="1300" dirty="0" smtClean="0">
                <a:solidFill>
                  <a:schemeClr val="tx1"/>
                </a:solidFill>
                <a:effectLst/>
              </a:rPr>
              <a:t>Example 4 Query</a:t>
            </a:r>
          </a:p>
        </p:txBody>
      </p:sp>
    </p:spTree>
    <p:extLst>
      <p:ext uri="{BB962C8B-B14F-4D97-AF65-F5344CB8AC3E}">
        <p14:creationId xmlns:p14="http://schemas.microsoft.com/office/powerpoint/2010/main" val="301995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9144000" cy="551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2209800" y="838200"/>
            <a:ext cx="2859741" cy="914399"/>
          </a:xfrm>
          <a:prstGeom prst="wedgeRoundRectCallout">
            <a:avLst>
              <a:gd name="adj1" fmla="val -81076"/>
              <a:gd name="adj2" fmla="val 159006"/>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Once you complete your query, you can save it in Excel by selecting </a:t>
            </a:r>
            <a:r>
              <a:rPr lang="en-US" sz="1300" i="1" dirty="0" smtClean="0">
                <a:solidFill>
                  <a:schemeClr val="tx1"/>
                </a:solidFill>
                <a:effectLst/>
              </a:rPr>
              <a:t>Output to Excel</a:t>
            </a:r>
            <a:r>
              <a:rPr lang="en-US" sz="1300" dirty="0" smtClean="0">
                <a:solidFill>
                  <a:schemeClr val="tx1"/>
                </a:solidFill>
                <a:effectLst/>
              </a:rPr>
              <a:t>.</a:t>
            </a:r>
          </a:p>
        </p:txBody>
      </p:sp>
    </p:spTree>
    <p:extLst>
      <p:ext uri="{BB962C8B-B14F-4D97-AF65-F5344CB8AC3E}">
        <p14:creationId xmlns:p14="http://schemas.microsoft.com/office/powerpoint/2010/main" val="302975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850"/>
            <a:ext cx="9144000" cy="61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Alternate Process 4"/>
          <p:cNvSpPr/>
          <p:nvPr/>
        </p:nvSpPr>
        <p:spPr>
          <a:xfrm>
            <a:off x="4564117" y="457200"/>
            <a:ext cx="4267200" cy="1250576"/>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You can save the spreadsheet to your hard drive or network, save the data as a CSV file for importing into other statistical software, and take advantage of Excel’s expanded graphing capabilities.</a:t>
            </a:r>
          </a:p>
        </p:txBody>
      </p:sp>
    </p:spTree>
    <p:extLst>
      <p:ext uri="{BB962C8B-B14F-4D97-AF65-F5344CB8AC3E}">
        <p14:creationId xmlns:p14="http://schemas.microsoft.com/office/powerpoint/2010/main" val="191609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12" r="8190" b="3587"/>
          <a:stretch/>
        </p:blipFill>
        <p:spPr bwMode="auto">
          <a:xfrm>
            <a:off x="1" y="152400"/>
            <a:ext cx="9144000" cy="650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1828800" y="2110078"/>
            <a:ext cx="3429000" cy="1247775"/>
          </a:xfrm>
          <a:prstGeom prst="wedgeRoundRectCallout">
            <a:avLst>
              <a:gd name="adj1" fmla="val -58333"/>
              <a:gd name="adj2" fmla="val 21035"/>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We welcome your feedback! </a:t>
            </a:r>
          </a:p>
          <a:p>
            <a:pPr algn="ctr"/>
            <a:r>
              <a:rPr lang="en-US" sz="1300" dirty="0" smtClean="0">
                <a:solidFill>
                  <a:schemeClr val="tx1"/>
                </a:solidFill>
              </a:rPr>
              <a:t>Please </a:t>
            </a:r>
            <a:r>
              <a:rPr lang="en-US" sz="1300" dirty="0" smtClean="0">
                <a:solidFill>
                  <a:schemeClr val="tx1"/>
                </a:solidFill>
              </a:rPr>
              <a:t>visit </a:t>
            </a:r>
            <a:r>
              <a:rPr lang="en-US" sz="1300" dirty="0" smtClean="0">
                <a:solidFill>
                  <a:schemeClr val="tx1"/>
                </a:solidFill>
              </a:rPr>
              <a:t>the </a:t>
            </a:r>
            <a:r>
              <a:rPr lang="en-US" sz="1300" i="1" dirty="0" smtClean="0">
                <a:solidFill>
                  <a:schemeClr val="tx1"/>
                </a:solidFill>
              </a:rPr>
              <a:t>Contact Us </a:t>
            </a:r>
            <a:r>
              <a:rPr lang="en-US" sz="1300" dirty="0" smtClean="0">
                <a:solidFill>
                  <a:schemeClr val="tx1"/>
                </a:solidFill>
              </a:rPr>
              <a:t>page to send </a:t>
            </a:r>
            <a:r>
              <a:rPr lang="en-US" sz="1300" dirty="0" smtClean="0">
                <a:solidFill>
                  <a:schemeClr val="tx1"/>
                </a:solidFill>
              </a:rPr>
              <a:t>any </a:t>
            </a:r>
            <a:r>
              <a:rPr lang="en-US" sz="1300" dirty="0" smtClean="0">
                <a:solidFill>
                  <a:schemeClr val="tx1"/>
                </a:solidFill>
              </a:rPr>
              <a:t>questions or comments about the data, the application, and your overall experience with NCHS DOQS. </a:t>
            </a:r>
            <a:endParaRPr lang="en-US" sz="1300" dirty="0">
              <a:solidFill>
                <a:schemeClr val="tx1"/>
              </a:solidFill>
            </a:endParaRPr>
          </a:p>
        </p:txBody>
      </p:sp>
    </p:spTree>
    <p:extLst>
      <p:ext uri="{BB962C8B-B14F-4D97-AF65-F5344CB8AC3E}">
        <p14:creationId xmlns:p14="http://schemas.microsoft.com/office/powerpoint/2010/main" val="54224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1795" t="13860" r="52308" b="7767"/>
          <a:stretch/>
        </p:blipFill>
        <p:spPr bwMode="auto">
          <a:xfrm>
            <a:off x="0" y="744071"/>
            <a:ext cx="9144000" cy="6113929"/>
          </a:xfrm>
          <a:prstGeom prst="rect">
            <a:avLst/>
          </a:prstGeom>
          <a:ln>
            <a:noFill/>
          </a:ln>
          <a:extLst>
            <a:ext uri="{53640926-AAD7-44D8-BBD7-CCE9431645EC}">
              <a14:shadowObscured xmlns:a14="http://schemas.microsoft.com/office/drawing/2010/main"/>
            </a:ext>
          </a:extLst>
        </p:spPr>
      </p:pic>
      <p:sp>
        <p:nvSpPr>
          <p:cNvPr id="2" name="Flowchart: Alternate Process 1"/>
          <p:cNvSpPr/>
          <p:nvPr/>
        </p:nvSpPr>
        <p:spPr>
          <a:xfrm>
            <a:off x="3200400" y="44824"/>
            <a:ext cx="2743200" cy="640976"/>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Thank you for using NCHS DOQS</a:t>
            </a:r>
            <a:r>
              <a:rPr lang="en-US" sz="1400" dirty="0">
                <a:solidFill>
                  <a:schemeClr val="tx1"/>
                </a:solidFill>
              </a:rPr>
              <a:t>!</a:t>
            </a:r>
            <a:endParaRPr lang="en-US" sz="1400" dirty="0" smtClean="0">
              <a:solidFill>
                <a:schemeClr val="tx1"/>
              </a:solidFill>
            </a:endParaRPr>
          </a:p>
        </p:txBody>
      </p:sp>
    </p:spTree>
    <p:extLst>
      <p:ext uri="{BB962C8B-B14F-4D97-AF65-F5344CB8AC3E}">
        <p14:creationId xmlns:p14="http://schemas.microsoft.com/office/powerpoint/2010/main" val="311113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79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ular Callout 9"/>
          <p:cNvSpPr/>
          <p:nvPr/>
        </p:nvSpPr>
        <p:spPr>
          <a:xfrm>
            <a:off x="2935083" y="2362200"/>
            <a:ext cx="3700365" cy="1219200"/>
          </a:xfrm>
          <a:prstGeom prst="wedgeRoundRectCallout">
            <a:avLst>
              <a:gd name="adj1" fmla="val -90497"/>
              <a:gd name="adj2" fmla="val -11711"/>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This page contains important information about using ED data with NCHS DOQS. It is recommended that all ED data users review it at least once to ensure that they understand how best to build their queries and how to correctly interpret their output. </a:t>
            </a:r>
            <a:endParaRPr lang="en-US" sz="1300" dirty="0">
              <a:solidFill>
                <a:schemeClr val="tx1"/>
              </a:solidFill>
            </a:endParaRPr>
          </a:p>
        </p:txBody>
      </p:sp>
    </p:spTree>
    <p:extLst>
      <p:ext uri="{BB962C8B-B14F-4D97-AF65-F5344CB8AC3E}">
        <p14:creationId xmlns:p14="http://schemas.microsoft.com/office/powerpoint/2010/main" val="3691513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949"/>
          <a:stretch/>
        </p:blipFill>
        <p:spPr>
          <a:xfrm>
            <a:off x="0" y="228600"/>
            <a:ext cx="9144000" cy="6381481"/>
          </a:xfrm>
          <a:prstGeom prst="rect">
            <a:avLst/>
          </a:prstGeom>
        </p:spPr>
      </p:pic>
      <p:sp>
        <p:nvSpPr>
          <p:cNvPr id="3" name="Rounded Rectangular Callout 2"/>
          <p:cNvSpPr/>
          <p:nvPr/>
        </p:nvSpPr>
        <p:spPr>
          <a:xfrm>
            <a:off x="6019800" y="381000"/>
            <a:ext cx="2590800" cy="114300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This page contains valuable information </a:t>
            </a:r>
            <a:r>
              <a:rPr lang="en-US" sz="1300" dirty="0" smtClean="0">
                <a:solidFill>
                  <a:schemeClr val="tx1"/>
                </a:solidFill>
                <a:effectLst/>
              </a:rPr>
              <a:t>about mistakes to avoid when building your query, available statistical measures, proper citation of data, etc.</a:t>
            </a:r>
            <a:endParaRPr lang="en-US" sz="1300" dirty="0" smtClean="0">
              <a:solidFill>
                <a:schemeClr val="tx1"/>
              </a:solidFill>
              <a:effectLst/>
            </a:endParaRPr>
          </a:p>
        </p:txBody>
      </p:sp>
      <p:sp>
        <p:nvSpPr>
          <p:cNvPr id="4" name="Rounded Rectangular Callout 3"/>
          <p:cNvSpPr/>
          <p:nvPr/>
        </p:nvSpPr>
        <p:spPr>
          <a:xfrm>
            <a:off x="2362200" y="2895600"/>
            <a:ext cx="2590800" cy="1069949"/>
          </a:xfrm>
          <a:prstGeom prst="wedgeRoundRectCallout">
            <a:avLst>
              <a:gd name="adj1" fmla="val -65540"/>
              <a:gd name="adj2" fmla="val -152961"/>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When you </a:t>
            </a:r>
            <a:r>
              <a:rPr lang="en-US" sz="1300" dirty="0" smtClean="0">
                <a:solidFill>
                  <a:schemeClr val="tx1"/>
                </a:solidFill>
              </a:rPr>
              <a:t>have finished reviewing </a:t>
            </a:r>
            <a:r>
              <a:rPr lang="en-US" sz="1300" i="1" dirty="0" smtClean="0">
                <a:solidFill>
                  <a:schemeClr val="tx1"/>
                </a:solidFill>
              </a:rPr>
              <a:t>Getting </a:t>
            </a:r>
            <a:r>
              <a:rPr lang="en-US" sz="1300" i="1" dirty="0" smtClean="0">
                <a:solidFill>
                  <a:schemeClr val="tx1"/>
                </a:solidFill>
              </a:rPr>
              <a:t>Started with ED </a:t>
            </a:r>
            <a:r>
              <a:rPr lang="en-US" sz="1300" i="1" dirty="0" smtClean="0">
                <a:solidFill>
                  <a:schemeClr val="tx1"/>
                </a:solidFill>
              </a:rPr>
              <a:t>Data</a:t>
            </a:r>
            <a:r>
              <a:rPr lang="en-US" sz="1300" dirty="0" smtClean="0">
                <a:solidFill>
                  <a:schemeClr val="tx1"/>
                </a:solidFill>
              </a:rPr>
              <a:t>, </a:t>
            </a:r>
            <a:r>
              <a:rPr lang="en-US" sz="1300" dirty="0" smtClean="0">
                <a:solidFill>
                  <a:schemeClr val="tx1"/>
                </a:solidFill>
              </a:rPr>
              <a:t>return to </a:t>
            </a:r>
            <a:r>
              <a:rPr lang="en-US" sz="1300" i="1" dirty="0" smtClean="0">
                <a:solidFill>
                  <a:schemeClr val="tx1"/>
                </a:solidFill>
              </a:rPr>
              <a:t>Emergency Department Visits </a:t>
            </a:r>
            <a:r>
              <a:rPr lang="en-US" sz="1300" dirty="0" smtClean="0">
                <a:solidFill>
                  <a:schemeClr val="tx1"/>
                </a:solidFill>
              </a:rPr>
              <a:t>to start building your </a:t>
            </a:r>
            <a:r>
              <a:rPr lang="en-US" sz="1300" dirty="0" smtClean="0">
                <a:solidFill>
                  <a:schemeClr val="tx1"/>
                </a:solidFill>
              </a:rPr>
              <a:t>query</a:t>
            </a:r>
            <a:r>
              <a:rPr lang="en-US" sz="1300" dirty="0" smtClean="0">
                <a:solidFill>
                  <a:schemeClr val="tx1"/>
                </a:solidFill>
              </a:rPr>
              <a:t>.</a:t>
            </a:r>
            <a:endParaRPr lang="en-US" sz="1300" dirty="0" smtClean="0">
              <a:solidFill>
                <a:schemeClr val="tx1"/>
              </a:solidFill>
              <a:effectLst/>
            </a:endParaRPr>
          </a:p>
        </p:txBody>
      </p:sp>
    </p:spTree>
    <p:extLst>
      <p:ext uri="{BB962C8B-B14F-4D97-AF65-F5344CB8AC3E}">
        <p14:creationId xmlns:p14="http://schemas.microsoft.com/office/powerpoint/2010/main" val="165664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479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3657600" y="2514600"/>
            <a:ext cx="4191000" cy="1146048"/>
          </a:xfrm>
          <a:prstGeom prst="wedgeRoundRectCallout">
            <a:avLst>
              <a:gd name="adj1" fmla="val -49973"/>
              <a:gd name="adj2" fmla="val 74861"/>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Next, select the measure you wish to explore.  In our first example, we wish to find the annual number of ED visits by age and sex for 2008. Begin by selecting</a:t>
            </a:r>
            <a:br>
              <a:rPr lang="en-US" sz="1300" dirty="0" smtClean="0">
                <a:solidFill>
                  <a:schemeClr val="tx1"/>
                </a:solidFill>
                <a:effectLst/>
              </a:rPr>
            </a:br>
            <a:r>
              <a:rPr lang="en-US" sz="1300" dirty="0" smtClean="0">
                <a:solidFill>
                  <a:schemeClr val="tx1"/>
                </a:solidFill>
                <a:effectLst/>
              </a:rPr>
              <a:t>  </a:t>
            </a:r>
            <a:r>
              <a:rPr lang="en-US" sz="1300" i="1" dirty="0" smtClean="0">
                <a:solidFill>
                  <a:schemeClr val="tx1"/>
                </a:solidFill>
                <a:effectLst/>
              </a:rPr>
              <a:t>Estimated </a:t>
            </a:r>
            <a:r>
              <a:rPr lang="en-US" sz="1300" i="1" dirty="0" smtClean="0">
                <a:solidFill>
                  <a:schemeClr val="tx1"/>
                </a:solidFill>
                <a:effectLst/>
              </a:rPr>
              <a:t>Numbers </a:t>
            </a:r>
            <a:r>
              <a:rPr lang="en-US" sz="1300" i="1" dirty="0" smtClean="0">
                <a:solidFill>
                  <a:schemeClr val="tx1"/>
                </a:solidFill>
                <a:effectLst/>
              </a:rPr>
              <a:t>of ED Visits</a:t>
            </a:r>
            <a:r>
              <a:rPr lang="en-US" sz="1300" dirty="0" smtClean="0">
                <a:solidFill>
                  <a:schemeClr val="tx1"/>
                </a:solidFill>
                <a:effectLst/>
              </a:rPr>
              <a:t>.</a:t>
            </a:r>
          </a:p>
        </p:txBody>
      </p:sp>
    </p:spTree>
    <p:extLst>
      <p:ext uri="{BB962C8B-B14F-4D97-AF65-F5344CB8AC3E}">
        <p14:creationId xmlns:p14="http://schemas.microsoft.com/office/powerpoint/2010/main" val="214463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1923" t="13883" r="52565" b="6461"/>
          <a:stretch/>
        </p:blipFill>
        <p:spPr bwMode="auto">
          <a:xfrm>
            <a:off x="0" y="321972"/>
            <a:ext cx="9144000" cy="6383628"/>
          </a:xfrm>
          <a:prstGeom prst="rect">
            <a:avLst/>
          </a:prstGeom>
          <a:ln>
            <a:noFill/>
          </a:ln>
          <a:extLst>
            <a:ext uri="{53640926-AAD7-44D8-BBD7-CCE9431645EC}">
              <a14:shadowObscured xmlns:a14="http://schemas.microsoft.com/office/drawing/2010/main"/>
            </a:ext>
          </a:extLst>
        </p:spPr>
      </p:pic>
      <p:sp>
        <p:nvSpPr>
          <p:cNvPr id="2" name="Rounded Rectangular Callout 1"/>
          <p:cNvSpPr/>
          <p:nvPr/>
        </p:nvSpPr>
        <p:spPr>
          <a:xfrm>
            <a:off x="3352800" y="5410200"/>
            <a:ext cx="3886200" cy="990600"/>
          </a:xfrm>
          <a:prstGeom prst="wedgeRoundRectCallout">
            <a:avLst>
              <a:gd name="adj1" fmla="val -67762"/>
              <a:gd name="adj2" fmla="val -40852"/>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Before you run your first query, you must agree to the NCHS DOQS Data Use Agreement.</a:t>
            </a:r>
            <a:endParaRPr lang="en-US" sz="1300" dirty="0">
              <a:solidFill>
                <a:schemeClr val="tx1"/>
              </a:solidFill>
            </a:endParaRPr>
          </a:p>
        </p:txBody>
      </p:sp>
    </p:spTree>
    <p:extLst>
      <p:ext uri="{BB962C8B-B14F-4D97-AF65-F5344CB8AC3E}">
        <p14:creationId xmlns:p14="http://schemas.microsoft.com/office/powerpoint/2010/main" val="9164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16" b="3421"/>
          <a:stretch/>
        </p:blipFill>
        <p:spPr bwMode="auto">
          <a:xfrm>
            <a:off x="0" y="685800"/>
            <a:ext cx="9144000" cy="559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4114800" y="1981200"/>
            <a:ext cx="4876800" cy="2743200"/>
          </a:xfrm>
          <a:prstGeom prst="wedgeRoundRectCallout">
            <a:avLst>
              <a:gd name="adj1" fmla="val -64190"/>
              <a:gd name="adj2" fmla="val -4125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Example 1</a:t>
            </a:r>
          </a:p>
          <a:p>
            <a:pPr algn="ctr"/>
            <a:endParaRPr lang="en-US" sz="1300" dirty="0" smtClean="0">
              <a:solidFill>
                <a:schemeClr val="tx1"/>
              </a:solidFill>
            </a:endParaRPr>
          </a:p>
          <a:p>
            <a:pPr algn="ctr"/>
            <a:r>
              <a:rPr lang="en-US" sz="1300" dirty="0" smtClean="0">
                <a:solidFill>
                  <a:schemeClr val="tx1"/>
                </a:solidFill>
              </a:rPr>
              <a:t>It </a:t>
            </a:r>
            <a:r>
              <a:rPr lang="en-US" sz="1300" dirty="0">
                <a:solidFill>
                  <a:schemeClr val="tx1"/>
                </a:solidFill>
              </a:rPr>
              <a:t>is important to note that Steps 1-12 are only necessary if you want to LIMIT your selections to certain subpopulations.  In our example, we want 2008 data for males and females.  So, </a:t>
            </a:r>
            <a:r>
              <a:rPr lang="en-US" sz="1300" dirty="0" smtClean="0">
                <a:solidFill>
                  <a:schemeClr val="tx1"/>
                </a:solidFill>
              </a:rPr>
              <a:t>we begin by making selections in Step 1.</a:t>
            </a:r>
          </a:p>
          <a:p>
            <a:pPr algn="ctr"/>
            <a:endParaRPr lang="en-US" sz="1300" dirty="0" smtClean="0">
              <a:solidFill>
                <a:schemeClr val="tx1"/>
              </a:solidFill>
            </a:endParaRPr>
          </a:p>
          <a:p>
            <a:r>
              <a:rPr lang="en-US" sz="1300" dirty="0" smtClean="0">
                <a:solidFill>
                  <a:schemeClr val="tx1"/>
                </a:solidFill>
              </a:rPr>
              <a:t>Step 1: You </a:t>
            </a:r>
            <a:r>
              <a:rPr lang="en-US" sz="1300" dirty="0">
                <a:solidFill>
                  <a:schemeClr val="tx1"/>
                </a:solidFill>
              </a:rPr>
              <a:t>can select any or all years of </a:t>
            </a:r>
            <a:r>
              <a:rPr lang="en-US" sz="1300" dirty="0" smtClean="0">
                <a:solidFill>
                  <a:schemeClr val="tx1"/>
                </a:solidFill>
              </a:rPr>
              <a:t>data  - the default is the most recent year. </a:t>
            </a:r>
            <a:r>
              <a:rPr lang="en-US" sz="1300" dirty="0">
                <a:solidFill>
                  <a:schemeClr val="tx1"/>
                </a:solidFill>
              </a:rPr>
              <a:t>If all years are selected, estimated numbers of visits </a:t>
            </a:r>
            <a:r>
              <a:rPr lang="en-US" sz="1300" dirty="0" smtClean="0">
                <a:solidFill>
                  <a:schemeClr val="tx1"/>
                </a:solidFill>
              </a:rPr>
              <a:t>returns </a:t>
            </a:r>
            <a:r>
              <a:rPr lang="en-US" sz="1300" dirty="0">
                <a:solidFill>
                  <a:schemeClr val="tx1"/>
                </a:solidFill>
              </a:rPr>
              <a:t>cumulative totals, not multi-year averages</a:t>
            </a:r>
            <a:r>
              <a:rPr lang="en-US" sz="1300" dirty="0" smtClean="0">
                <a:solidFill>
                  <a:schemeClr val="tx1"/>
                </a:solidFill>
              </a:rPr>
              <a:t>. Select </a:t>
            </a:r>
            <a:r>
              <a:rPr lang="en-US" sz="1300" i="1" dirty="0" smtClean="0">
                <a:solidFill>
                  <a:schemeClr val="tx1"/>
                </a:solidFill>
              </a:rPr>
              <a:t>2008.</a:t>
            </a:r>
            <a:endParaRPr lang="en-US" sz="1300" dirty="0">
              <a:solidFill>
                <a:schemeClr val="tx1"/>
              </a:solidFill>
            </a:endParaRPr>
          </a:p>
          <a:p>
            <a:pPr algn="ctr"/>
            <a:endParaRPr lang="en-US" sz="1300" dirty="0">
              <a:solidFill>
                <a:schemeClr val="tx1"/>
              </a:solidFill>
            </a:endParaRPr>
          </a:p>
        </p:txBody>
      </p:sp>
    </p:spTree>
    <p:extLst>
      <p:ext uri="{BB962C8B-B14F-4D97-AF65-F5344CB8AC3E}">
        <p14:creationId xmlns:p14="http://schemas.microsoft.com/office/powerpoint/2010/main" val="3937998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3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3684494" y="381000"/>
            <a:ext cx="5257800" cy="236220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Example 1 (cont.)</a:t>
            </a:r>
          </a:p>
          <a:p>
            <a:pPr algn="ctr"/>
            <a:endParaRPr lang="en-US" sz="1300" dirty="0">
              <a:solidFill>
                <a:schemeClr val="tx1"/>
              </a:solidFill>
            </a:endParaRPr>
          </a:p>
          <a:p>
            <a:pPr algn="ctr"/>
            <a:r>
              <a:rPr lang="en-US" sz="1300" dirty="0">
                <a:solidFill>
                  <a:schemeClr val="tx1"/>
                </a:solidFill>
              </a:rPr>
              <a:t>Since we want data for both males and females, we don’t need to use Step 3 to restrict our selection to one or the other.  Instead, just scroll down to Step 13 where you can </a:t>
            </a:r>
            <a:r>
              <a:rPr lang="en-US" sz="1300" dirty="0" smtClean="0">
                <a:solidFill>
                  <a:schemeClr val="tx1"/>
                </a:solidFill>
              </a:rPr>
              <a:t>specify how you would like  to display the results of your query.</a:t>
            </a:r>
            <a:endParaRPr lang="en-US" sz="1300" dirty="0" smtClean="0">
              <a:solidFill>
                <a:schemeClr val="tx1"/>
              </a:solidFill>
              <a:effectLst/>
            </a:endParaRPr>
          </a:p>
          <a:p>
            <a:pPr algn="ctr"/>
            <a:endParaRPr lang="en-US" sz="1300" dirty="0" smtClean="0">
              <a:solidFill>
                <a:schemeClr val="tx1"/>
              </a:solidFill>
              <a:effectLst/>
            </a:endParaRPr>
          </a:p>
          <a:p>
            <a:r>
              <a:rPr lang="en-US" sz="1300" dirty="0" smtClean="0">
                <a:solidFill>
                  <a:schemeClr val="tx1"/>
                </a:solidFill>
                <a:effectLst/>
              </a:rPr>
              <a:t>Step 13:  </a:t>
            </a:r>
            <a:r>
              <a:rPr lang="en-US" sz="1300" dirty="0">
                <a:solidFill>
                  <a:schemeClr val="tx1"/>
                </a:solidFill>
              </a:rPr>
              <a:t>S</a:t>
            </a:r>
            <a:r>
              <a:rPr lang="en-US" sz="1300" dirty="0" smtClean="0">
                <a:solidFill>
                  <a:schemeClr val="tx1"/>
                </a:solidFill>
                <a:effectLst/>
              </a:rPr>
              <a:t>elect </a:t>
            </a:r>
            <a:r>
              <a:rPr lang="en-US" sz="1300" i="1" dirty="0" smtClean="0">
                <a:solidFill>
                  <a:schemeClr val="tx1"/>
                </a:solidFill>
                <a:effectLst/>
              </a:rPr>
              <a:t>Sex </a:t>
            </a:r>
            <a:r>
              <a:rPr lang="en-US" sz="1300" dirty="0" smtClean="0">
                <a:solidFill>
                  <a:schemeClr val="tx1"/>
                </a:solidFill>
                <a:effectLst/>
              </a:rPr>
              <a:t>as the row variable and </a:t>
            </a:r>
            <a:r>
              <a:rPr lang="en-US" sz="1300" i="1" dirty="0" smtClean="0">
                <a:solidFill>
                  <a:schemeClr val="tx1"/>
                </a:solidFill>
              </a:rPr>
              <a:t>Year</a:t>
            </a:r>
            <a:r>
              <a:rPr lang="en-US" sz="1300" dirty="0" smtClean="0">
                <a:solidFill>
                  <a:schemeClr val="tx1"/>
                </a:solidFill>
                <a:effectLst/>
              </a:rPr>
              <a:t> as the column variable.  The default age group is the </a:t>
            </a:r>
            <a:r>
              <a:rPr lang="en-US" sz="1300" dirty="0" smtClean="0">
                <a:solidFill>
                  <a:schemeClr val="tx1"/>
                </a:solidFill>
                <a:effectLst/>
              </a:rPr>
              <a:t>6 </a:t>
            </a:r>
            <a:r>
              <a:rPr lang="en-US" sz="1300" dirty="0" smtClean="0">
                <a:solidFill>
                  <a:schemeClr val="tx1"/>
                </a:solidFill>
                <a:effectLst/>
              </a:rPr>
              <a:t>standard age groups used in many NCHS reports</a:t>
            </a:r>
          </a:p>
        </p:txBody>
      </p:sp>
      <p:sp>
        <p:nvSpPr>
          <p:cNvPr id="4" name="Rounded Rectangular Callout 3"/>
          <p:cNvSpPr/>
          <p:nvPr/>
        </p:nvSpPr>
        <p:spPr>
          <a:xfrm>
            <a:off x="1371600" y="5791200"/>
            <a:ext cx="2438400" cy="533400"/>
          </a:xfrm>
          <a:prstGeom prst="wedgeRoundRectCallout">
            <a:avLst>
              <a:gd name="adj1" fmla="val -16666"/>
              <a:gd name="adj2" fmla="val -78571"/>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When you are ready, click </a:t>
            </a:r>
            <a:r>
              <a:rPr lang="en-US" sz="1300" i="1" dirty="0" smtClean="0">
                <a:solidFill>
                  <a:schemeClr val="tx1"/>
                </a:solidFill>
              </a:rPr>
              <a:t>Submit</a:t>
            </a:r>
            <a:r>
              <a:rPr lang="en-US" sz="1300" dirty="0" smtClean="0">
                <a:solidFill>
                  <a:schemeClr val="tx1"/>
                </a:solidFill>
              </a:rPr>
              <a:t> to run the query.</a:t>
            </a:r>
            <a:endParaRPr lang="en-US" sz="1300" dirty="0">
              <a:solidFill>
                <a:schemeClr val="tx1"/>
              </a:solidFill>
            </a:endParaRPr>
          </a:p>
        </p:txBody>
      </p:sp>
    </p:spTree>
    <p:extLst>
      <p:ext uri="{BB962C8B-B14F-4D97-AF65-F5344CB8AC3E}">
        <p14:creationId xmlns:p14="http://schemas.microsoft.com/office/powerpoint/2010/main" val="104299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92" b="2849"/>
          <a:stretch/>
        </p:blipFill>
        <p:spPr bwMode="auto">
          <a:xfrm>
            <a:off x="1" y="745310"/>
            <a:ext cx="9144000" cy="563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5257800" y="1066800"/>
            <a:ext cx="1600200" cy="917448"/>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effectLst/>
              </a:rPr>
              <a:t>Output from Example 1 Query</a:t>
            </a:r>
          </a:p>
        </p:txBody>
      </p:sp>
    </p:spTree>
    <p:extLst>
      <p:ext uri="{BB962C8B-B14F-4D97-AF65-F5344CB8AC3E}">
        <p14:creationId xmlns:p14="http://schemas.microsoft.com/office/powerpoint/2010/main" val="330811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spPr>
      <a:bodyPr rtlCol="0" anchor="ctr"/>
      <a:lstStyle>
        <a:defPPr>
          <a:defRPr sz="1300" dirty="0" smtClean="0">
            <a:solidFill>
              <a:schemeClr val="tx1"/>
            </a:solidFill>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2336</TotalTime>
  <Words>1190</Words>
  <Application>Microsoft Office PowerPoint</Application>
  <PresentationFormat>On-screen Show (4:3)</PresentationFormat>
  <Paragraphs>89</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National Center for Health Statistics  Data Online Query System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CDC User</cp:lastModifiedBy>
  <cp:revision>93</cp:revision>
  <cp:lastPrinted>2013-05-06T13:45:48Z</cp:lastPrinted>
  <dcterms:created xsi:type="dcterms:W3CDTF">2013-04-26T19:13:22Z</dcterms:created>
  <dcterms:modified xsi:type="dcterms:W3CDTF">2013-12-05T16:36:12Z</dcterms:modified>
</cp:coreProperties>
</file>