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27"/>
  </p:notesMasterIdLst>
  <p:handoutMasterIdLst>
    <p:handoutMasterId r:id="rId28"/>
  </p:handoutMasterIdLst>
  <p:sldIdLst>
    <p:sldId id="531" r:id="rId2"/>
    <p:sldId id="576" r:id="rId3"/>
    <p:sldId id="605" r:id="rId4"/>
    <p:sldId id="577" r:id="rId5"/>
    <p:sldId id="661" r:id="rId6"/>
    <p:sldId id="660" r:id="rId7"/>
    <p:sldId id="659" r:id="rId8"/>
    <p:sldId id="658" r:id="rId9"/>
    <p:sldId id="578" r:id="rId10"/>
    <p:sldId id="579" r:id="rId11"/>
    <p:sldId id="580" r:id="rId12"/>
    <p:sldId id="675" r:id="rId13"/>
    <p:sldId id="635" r:id="rId14"/>
    <p:sldId id="665" r:id="rId15"/>
    <p:sldId id="662" r:id="rId16"/>
    <p:sldId id="666" r:id="rId17"/>
    <p:sldId id="667" r:id="rId18"/>
    <p:sldId id="668" r:id="rId19"/>
    <p:sldId id="669" r:id="rId20"/>
    <p:sldId id="671" r:id="rId21"/>
    <p:sldId id="664" r:id="rId22"/>
    <p:sldId id="670" r:id="rId23"/>
    <p:sldId id="672" r:id="rId24"/>
    <p:sldId id="673" r:id="rId25"/>
    <p:sldId id="674" r:id="rId26"/>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202CA"/>
    <a:srgbClr val="CCECFF"/>
    <a:srgbClr val="FFFFFF"/>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5" autoAdjust="0"/>
    <p:restoredTop sz="86343" autoAdjust="0"/>
  </p:normalViewPr>
  <p:slideViewPr>
    <p:cSldViewPr>
      <p:cViewPr varScale="1">
        <p:scale>
          <a:sx n="90" d="100"/>
          <a:sy n="90" d="100"/>
        </p:scale>
        <p:origin x="-324" y="-102"/>
      </p:cViewPr>
      <p:guideLst>
        <p:guide orient="horz" pos="2160"/>
        <p:guide pos="2880"/>
      </p:guideLst>
    </p:cSldViewPr>
  </p:slideViewPr>
  <p:outlineViewPr>
    <p:cViewPr>
      <p:scale>
        <a:sx n="33" d="100"/>
        <a:sy n="33" d="100"/>
      </p:scale>
      <p:origin x="0" y="14760"/>
    </p:cViewPr>
  </p:outlineViewPr>
  <p:notesTextViewPr>
    <p:cViewPr>
      <p:scale>
        <a:sx n="100" d="100"/>
        <a:sy n="100" d="100"/>
      </p:scale>
      <p:origin x="0" y="0"/>
    </p:cViewPr>
  </p:notesTextViewPr>
  <p:sorterViewPr>
    <p:cViewPr>
      <p:scale>
        <a:sx n="66" d="100"/>
        <a:sy n="66" d="100"/>
      </p:scale>
      <p:origin x="0" y="438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0882" name="Rectangle 2"/>
          <p:cNvSpPr>
            <a:spLocks noGrp="1" noChangeArrowheads="1"/>
          </p:cNvSpPr>
          <p:nvPr>
            <p:ph type="hdr" sz="quarter"/>
          </p:nvPr>
        </p:nvSpPr>
        <p:spPr bwMode="auto">
          <a:xfrm>
            <a:off x="0" y="0"/>
            <a:ext cx="3037840" cy="464578"/>
          </a:xfrm>
          <a:prstGeom prst="rect">
            <a:avLst/>
          </a:prstGeom>
          <a:noFill/>
          <a:ln w="9525">
            <a:noFill/>
            <a:miter lim="800000"/>
            <a:headEnd/>
            <a:tailEnd/>
          </a:ln>
          <a:effectLst/>
        </p:spPr>
        <p:txBody>
          <a:bodyPr vert="horz" wrap="square" lIns="93333" tIns="46666" rIns="93333" bIns="46666" numCol="1" anchor="t" anchorCtr="0" compatLnSpc="1">
            <a:prstTxWarp prst="textNoShape">
              <a:avLst/>
            </a:prstTxWarp>
          </a:bodyPr>
          <a:lstStyle>
            <a:lvl1pPr eaLnBrk="1" hangingPunct="1">
              <a:defRPr sz="1200"/>
            </a:lvl1pPr>
          </a:lstStyle>
          <a:p>
            <a:endParaRPr lang="en-US"/>
          </a:p>
        </p:txBody>
      </p:sp>
      <p:sp>
        <p:nvSpPr>
          <p:cNvPr id="250883" name="Rectangle 3"/>
          <p:cNvSpPr>
            <a:spLocks noGrp="1" noChangeArrowheads="1"/>
          </p:cNvSpPr>
          <p:nvPr>
            <p:ph type="dt" sz="quarter" idx="1"/>
          </p:nvPr>
        </p:nvSpPr>
        <p:spPr bwMode="auto">
          <a:xfrm>
            <a:off x="3970938" y="0"/>
            <a:ext cx="3037840" cy="464578"/>
          </a:xfrm>
          <a:prstGeom prst="rect">
            <a:avLst/>
          </a:prstGeom>
          <a:noFill/>
          <a:ln w="9525">
            <a:noFill/>
            <a:miter lim="800000"/>
            <a:headEnd/>
            <a:tailEnd/>
          </a:ln>
          <a:effectLst/>
        </p:spPr>
        <p:txBody>
          <a:bodyPr vert="horz" wrap="square" lIns="93333" tIns="46666" rIns="93333" bIns="46666" numCol="1" anchor="t" anchorCtr="0" compatLnSpc="1">
            <a:prstTxWarp prst="textNoShape">
              <a:avLst/>
            </a:prstTxWarp>
          </a:bodyPr>
          <a:lstStyle>
            <a:lvl1pPr algn="r" eaLnBrk="1" hangingPunct="1">
              <a:defRPr sz="1200"/>
            </a:lvl1pPr>
          </a:lstStyle>
          <a:p>
            <a:endParaRPr lang="en-US"/>
          </a:p>
        </p:txBody>
      </p:sp>
      <p:sp>
        <p:nvSpPr>
          <p:cNvPr id="250884" name="Rectangle 4"/>
          <p:cNvSpPr>
            <a:spLocks noGrp="1" noChangeArrowheads="1"/>
          </p:cNvSpPr>
          <p:nvPr>
            <p:ph type="ftr" sz="quarter" idx="2"/>
          </p:nvPr>
        </p:nvSpPr>
        <p:spPr bwMode="auto">
          <a:xfrm>
            <a:off x="0" y="8830204"/>
            <a:ext cx="3037840" cy="464577"/>
          </a:xfrm>
          <a:prstGeom prst="rect">
            <a:avLst/>
          </a:prstGeom>
          <a:noFill/>
          <a:ln w="9525">
            <a:noFill/>
            <a:miter lim="800000"/>
            <a:headEnd/>
            <a:tailEnd/>
          </a:ln>
          <a:effectLst/>
        </p:spPr>
        <p:txBody>
          <a:bodyPr vert="horz" wrap="square" lIns="93333" tIns="46666" rIns="93333" bIns="46666" numCol="1" anchor="b" anchorCtr="0" compatLnSpc="1">
            <a:prstTxWarp prst="textNoShape">
              <a:avLst/>
            </a:prstTxWarp>
          </a:bodyPr>
          <a:lstStyle>
            <a:lvl1pPr eaLnBrk="1" hangingPunct="1">
              <a:defRPr sz="1200"/>
            </a:lvl1pPr>
          </a:lstStyle>
          <a:p>
            <a:endParaRPr lang="en-US"/>
          </a:p>
        </p:txBody>
      </p:sp>
      <p:sp>
        <p:nvSpPr>
          <p:cNvPr id="250885" name="Rectangle 5"/>
          <p:cNvSpPr>
            <a:spLocks noGrp="1" noChangeArrowheads="1"/>
          </p:cNvSpPr>
          <p:nvPr>
            <p:ph type="sldNum" sz="quarter" idx="3"/>
          </p:nvPr>
        </p:nvSpPr>
        <p:spPr bwMode="auto">
          <a:xfrm>
            <a:off x="3970938" y="8830204"/>
            <a:ext cx="3037840" cy="464577"/>
          </a:xfrm>
          <a:prstGeom prst="rect">
            <a:avLst/>
          </a:prstGeom>
          <a:noFill/>
          <a:ln w="9525">
            <a:noFill/>
            <a:miter lim="800000"/>
            <a:headEnd/>
            <a:tailEnd/>
          </a:ln>
          <a:effectLst/>
        </p:spPr>
        <p:txBody>
          <a:bodyPr vert="horz" wrap="square" lIns="93333" tIns="46666" rIns="93333" bIns="46666" numCol="1" anchor="b" anchorCtr="0" compatLnSpc="1">
            <a:prstTxWarp prst="textNoShape">
              <a:avLst/>
            </a:prstTxWarp>
          </a:bodyPr>
          <a:lstStyle>
            <a:lvl1pPr algn="r" eaLnBrk="1" hangingPunct="1">
              <a:defRPr sz="1200"/>
            </a:lvl1pPr>
          </a:lstStyle>
          <a:p>
            <a:fld id="{4FED7AC5-A7D8-4AB4-9A28-31BD079D02CC}"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3037840" cy="464578"/>
          </a:xfrm>
          <a:prstGeom prst="rect">
            <a:avLst/>
          </a:prstGeom>
          <a:noFill/>
          <a:ln w="9525">
            <a:noFill/>
            <a:miter lim="800000"/>
            <a:headEnd/>
            <a:tailEnd/>
          </a:ln>
          <a:effectLst/>
        </p:spPr>
        <p:txBody>
          <a:bodyPr vert="horz" wrap="square" lIns="93333" tIns="46666" rIns="93333" bIns="46666" numCol="1" anchor="t" anchorCtr="0" compatLnSpc="1">
            <a:prstTxWarp prst="textNoShape">
              <a:avLst/>
            </a:prstTxWarp>
          </a:bodyPr>
          <a:lstStyle>
            <a:lvl1pPr eaLnBrk="1" hangingPunct="1">
              <a:defRPr sz="1200"/>
            </a:lvl1pPr>
          </a:lstStyle>
          <a:p>
            <a:endParaRPr lang="en-US"/>
          </a:p>
        </p:txBody>
      </p:sp>
      <p:sp>
        <p:nvSpPr>
          <p:cNvPr id="80899" name="Rectangle 3"/>
          <p:cNvSpPr>
            <a:spLocks noGrp="1" noChangeArrowheads="1"/>
          </p:cNvSpPr>
          <p:nvPr>
            <p:ph type="dt" idx="1"/>
          </p:nvPr>
        </p:nvSpPr>
        <p:spPr bwMode="auto">
          <a:xfrm>
            <a:off x="3970938" y="0"/>
            <a:ext cx="3037840" cy="464578"/>
          </a:xfrm>
          <a:prstGeom prst="rect">
            <a:avLst/>
          </a:prstGeom>
          <a:noFill/>
          <a:ln w="9525">
            <a:noFill/>
            <a:miter lim="800000"/>
            <a:headEnd/>
            <a:tailEnd/>
          </a:ln>
          <a:effectLst/>
        </p:spPr>
        <p:txBody>
          <a:bodyPr vert="horz" wrap="square" lIns="93333" tIns="46666" rIns="93333" bIns="46666" numCol="1" anchor="t" anchorCtr="0" compatLnSpc="1">
            <a:prstTxWarp prst="textNoShape">
              <a:avLst/>
            </a:prstTxWarp>
          </a:bodyPr>
          <a:lstStyle>
            <a:lvl1pPr algn="r" eaLnBrk="1" hangingPunct="1">
              <a:defRPr sz="1200"/>
            </a:lvl1pPr>
          </a:lstStyle>
          <a:p>
            <a:endParaRPr lang="en-US"/>
          </a:p>
        </p:txBody>
      </p:sp>
      <p:sp>
        <p:nvSpPr>
          <p:cNvPr id="80900" name="Rectangle 4"/>
          <p:cNvSpPr>
            <a:spLocks noGrp="1" noRot="1" noChangeAspect="1" noChangeArrowheads="1" noTextEdit="1"/>
          </p:cNvSpPr>
          <p:nvPr>
            <p:ph type="sldImg" idx="2"/>
          </p:nvPr>
        </p:nvSpPr>
        <p:spPr bwMode="auto">
          <a:xfrm>
            <a:off x="1181100" y="696913"/>
            <a:ext cx="4649788" cy="3486150"/>
          </a:xfrm>
          <a:prstGeom prst="rect">
            <a:avLst/>
          </a:prstGeom>
          <a:noFill/>
          <a:ln w="9525">
            <a:solidFill>
              <a:srgbClr val="000000"/>
            </a:solidFill>
            <a:miter lim="800000"/>
            <a:headEnd/>
            <a:tailEnd/>
          </a:ln>
          <a:effectLst/>
        </p:spPr>
      </p:sp>
      <p:sp>
        <p:nvSpPr>
          <p:cNvPr id="80901" name="Rectangle 5"/>
          <p:cNvSpPr>
            <a:spLocks noGrp="1" noChangeArrowheads="1"/>
          </p:cNvSpPr>
          <p:nvPr>
            <p:ph type="body" sz="quarter" idx="3"/>
          </p:nvPr>
        </p:nvSpPr>
        <p:spPr bwMode="auto">
          <a:xfrm>
            <a:off x="701040" y="4415911"/>
            <a:ext cx="5608320" cy="4182813"/>
          </a:xfrm>
          <a:prstGeom prst="rect">
            <a:avLst/>
          </a:prstGeom>
          <a:noFill/>
          <a:ln w="9525">
            <a:noFill/>
            <a:miter lim="800000"/>
            <a:headEnd/>
            <a:tailEnd/>
          </a:ln>
          <a:effectLst/>
        </p:spPr>
        <p:txBody>
          <a:bodyPr vert="horz" wrap="square" lIns="93333" tIns="46666" rIns="93333" bIns="4666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0902" name="Rectangle 6"/>
          <p:cNvSpPr>
            <a:spLocks noGrp="1" noChangeArrowheads="1"/>
          </p:cNvSpPr>
          <p:nvPr>
            <p:ph type="ftr" sz="quarter" idx="4"/>
          </p:nvPr>
        </p:nvSpPr>
        <p:spPr bwMode="auto">
          <a:xfrm>
            <a:off x="0" y="8830204"/>
            <a:ext cx="3037840" cy="464577"/>
          </a:xfrm>
          <a:prstGeom prst="rect">
            <a:avLst/>
          </a:prstGeom>
          <a:noFill/>
          <a:ln w="9525">
            <a:noFill/>
            <a:miter lim="800000"/>
            <a:headEnd/>
            <a:tailEnd/>
          </a:ln>
          <a:effectLst/>
        </p:spPr>
        <p:txBody>
          <a:bodyPr vert="horz" wrap="square" lIns="93333" tIns="46666" rIns="93333" bIns="46666" numCol="1" anchor="b" anchorCtr="0" compatLnSpc="1">
            <a:prstTxWarp prst="textNoShape">
              <a:avLst/>
            </a:prstTxWarp>
          </a:bodyPr>
          <a:lstStyle>
            <a:lvl1pPr eaLnBrk="1" hangingPunct="1">
              <a:defRPr sz="1200"/>
            </a:lvl1pPr>
          </a:lstStyle>
          <a:p>
            <a:endParaRPr lang="en-US"/>
          </a:p>
        </p:txBody>
      </p:sp>
      <p:sp>
        <p:nvSpPr>
          <p:cNvPr id="80903" name="Rectangle 7"/>
          <p:cNvSpPr>
            <a:spLocks noGrp="1" noChangeArrowheads="1"/>
          </p:cNvSpPr>
          <p:nvPr>
            <p:ph type="sldNum" sz="quarter" idx="5"/>
          </p:nvPr>
        </p:nvSpPr>
        <p:spPr bwMode="auto">
          <a:xfrm>
            <a:off x="3970938" y="8830204"/>
            <a:ext cx="3037840" cy="464577"/>
          </a:xfrm>
          <a:prstGeom prst="rect">
            <a:avLst/>
          </a:prstGeom>
          <a:noFill/>
          <a:ln w="9525">
            <a:noFill/>
            <a:miter lim="800000"/>
            <a:headEnd/>
            <a:tailEnd/>
          </a:ln>
          <a:effectLst/>
        </p:spPr>
        <p:txBody>
          <a:bodyPr vert="horz" wrap="square" lIns="93333" tIns="46666" rIns="93333" bIns="46666" numCol="1" anchor="b" anchorCtr="0" compatLnSpc="1">
            <a:prstTxWarp prst="textNoShape">
              <a:avLst/>
            </a:prstTxWarp>
          </a:bodyPr>
          <a:lstStyle>
            <a:lvl1pPr algn="r" eaLnBrk="1" hangingPunct="1">
              <a:defRPr sz="1200"/>
            </a:lvl1pPr>
          </a:lstStyle>
          <a:p>
            <a:fld id="{29415482-0BA4-4272-A7F6-3CCFB5F6D63A}"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415482-0BA4-4272-A7F6-3CCFB5F6D63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is the 272 persons who answered some difficulty  and A lot of difficulty in COG_SS.</a:t>
            </a:r>
            <a:endParaRPr lang="en-US" dirty="0"/>
          </a:p>
        </p:txBody>
      </p:sp>
      <p:sp>
        <p:nvSpPr>
          <p:cNvPr id="4" name="Slide Number Placeholder 3"/>
          <p:cNvSpPr>
            <a:spLocks noGrp="1"/>
          </p:cNvSpPr>
          <p:nvPr>
            <p:ph type="sldNum" sz="quarter" idx="10"/>
          </p:nvPr>
        </p:nvSpPr>
        <p:spPr/>
        <p:txBody>
          <a:bodyPr/>
          <a:lstStyle/>
          <a:p>
            <a:fld id="{29415482-0BA4-4272-A7F6-3CCFB5F6D63A}" type="slidenum">
              <a:rPr lang="en-US" smtClean="0"/>
              <a:pPr/>
              <a:t>16</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263 persons exclude</a:t>
            </a:r>
            <a:r>
              <a:rPr lang="en-US" baseline="0" dirty="0" smtClean="0"/>
              <a:t> </a:t>
            </a:r>
            <a:r>
              <a:rPr lang="en-US" dirty="0" smtClean="0"/>
              <a:t>those who have said “Difficulty concentrating only”</a:t>
            </a:r>
            <a:endParaRPr lang="en-US" dirty="0"/>
          </a:p>
        </p:txBody>
      </p:sp>
      <p:sp>
        <p:nvSpPr>
          <p:cNvPr id="4" name="Slide Number Placeholder 3"/>
          <p:cNvSpPr>
            <a:spLocks noGrp="1"/>
          </p:cNvSpPr>
          <p:nvPr>
            <p:ph type="sldNum" sz="quarter" idx="10"/>
          </p:nvPr>
        </p:nvSpPr>
        <p:spPr/>
        <p:txBody>
          <a:bodyPr/>
          <a:lstStyle/>
          <a:p>
            <a:fld id="{29415482-0BA4-4272-A7F6-3CCFB5F6D63A}" type="slidenum">
              <a:rPr lang="en-US" smtClean="0"/>
              <a:pPr/>
              <a:t>18</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415482-0BA4-4272-A7F6-3CCFB5F6D63A}" type="slidenum">
              <a:rPr lang="en-US" smtClean="0"/>
              <a:pPr/>
              <a:t>19</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415482-0BA4-4272-A7F6-3CCFB5F6D63A}" type="slidenum">
              <a:rPr lang="en-US" smtClean="0"/>
              <a:pPr/>
              <a:t>21</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415482-0BA4-4272-A7F6-3CCFB5F6D63A}" type="slidenum">
              <a:rPr lang="en-US" smtClean="0"/>
              <a:pPr/>
              <a:t>22</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415482-0BA4-4272-A7F6-3CCFB5F6D63A}" type="slidenum">
              <a:rPr lang="en-US" smtClean="0"/>
              <a:pPr/>
              <a:t>23</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415482-0BA4-4272-A7F6-3CCFB5F6D63A}" type="slidenum">
              <a:rPr lang="en-US" smtClean="0"/>
              <a:pPr/>
              <a:t>25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88D293-AF0A-4014-8AA0-6C57215676C9}" type="slidenum">
              <a:rPr lang="en-US"/>
              <a:pPr/>
              <a:t>4</a:t>
            </a:fld>
            <a:endParaRPr lang="en-US"/>
          </a:p>
        </p:txBody>
      </p:sp>
      <p:sp>
        <p:nvSpPr>
          <p:cNvPr id="788482" name="Rectangle 2"/>
          <p:cNvSpPr>
            <a:spLocks noGrp="1" noRot="1" noChangeAspect="1" noChangeArrowheads="1" noTextEdit="1"/>
          </p:cNvSpPr>
          <p:nvPr>
            <p:ph type="sldImg"/>
          </p:nvPr>
        </p:nvSpPr>
        <p:spPr>
          <a:ln/>
        </p:spPr>
      </p:sp>
      <p:sp>
        <p:nvSpPr>
          <p:cNvPr id="788483" name="Rectangle 3"/>
          <p:cNvSpPr>
            <a:spLocks noGrp="1" noChangeArrowheads="1"/>
          </p:cNvSpPr>
          <p:nvPr>
            <p:ph type="body" idx="1"/>
          </p:nvPr>
        </p:nvSpPr>
        <p:spPr/>
        <p:txBody>
          <a:bodyPr/>
          <a:lstStyle/>
          <a:p>
            <a:r>
              <a:rPr lang="en-US" sz="1600" u="sng" dirty="0"/>
              <a:t>Assistive Device  </a:t>
            </a:r>
            <a:endParaRPr lang="en-US" sz="1600" dirty="0"/>
          </a:p>
          <a:p>
            <a:r>
              <a:rPr lang="en-US" sz="1600" dirty="0"/>
              <a:t>The lifting aid question was not always connected to the previous jug question, that is, respondents didn’t always interpret the question as asking about an aid to lift an object equivalent to a jug.</a:t>
            </a:r>
          </a:p>
          <a:p>
            <a:endParaRPr lang="en-US" sz="1600" dirty="0"/>
          </a:p>
          <a:p>
            <a:r>
              <a:rPr lang="en-US" sz="1600" dirty="0"/>
              <a:t>here were varied conceptualizations of what to count as an aid (I think because respondents aren’t imagining exactly what type of aid there would be).</a:t>
            </a:r>
          </a:p>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BEDC87-7E66-4244-B90B-0FDF896A0066}" type="slidenum">
              <a:rPr lang="en-US"/>
              <a:pPr/>
              <a:t>5</a:t>
            </a:fld>
            <a:endParaRPr lang="en-US"/>
          </a:p>
        </p:txBody>
      </p:sp>
      <p:sp>
        <p:nvSpPr>
          <p:cNvPr id="927746" name="Rectangle 2"/>
          <p:cNvSpPr>
            <a:spLocks noGrp="1" noRot="1" noChangeAspect="1" noChangeArrowheads="1" noTextEdit="1"/>
          </p:cNvSpPr>
          <p:nvPr>
            <p:ph type="sldImg"/>
          </p:nvPr>
        </p:nvSpPr>
        <p:spPr>
          <a:ln/>
        </p:spPr>
      </p:sp>
      <p:sp>
        <p:nvSpPr>
          <p:cNvPr id="927747" name="Rectangle 3"/>
          <p:cNvSpPr>
            <a:spLocks noGrp="1" noChangeArrowheads="1"/>
          </p:cNvSpPr>
          <p:nvPr>
            <p:ph type="body" idx="1"/>
          </p:nvPr>
        </p:nvSpPr>
        <p:spPr/>
        <p:txBody>
          <a:bodyPr/>
          <a:lstStyle/>
          <a:p>
            <a:r>
              <a:rPr lang="en-US" sz="1600" u="sng" dirty="0"/>
              <a:t>Assistive Device  </a:t>
            </a:r>
            <a:endParaRPr lang="en-US" sz="1600" dirty="0"/>
          </a:p>
          <a:p>
            <a:r>
              <a:rPr lang="en-US" sz="1600" dirty="0"/>
              <a:t>The lifting aid question was not always connected to the previous jug question, that is, respondents didn’t always interpret the question as asking about an aid to lift an object equivalent to a jug.</a:t>
            </a:r>
          </a:p>
          <a:p>
            <a:endParaRPr lang="en-US" sz="1600" dirty="0"/>
          </a:p>
          <a:p>
            <a:r>
              <a:rPr lang="en-US" sz="1600" dirty="0"/>
              <a:t>here were varied conceptualizations of what to count as an aid (I think because respondents aren’t imagining exactly what type of aid there would be).</a:t>
            </a:r>
          </a:p>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046C36-4274-4AE4-A2B4-E0D77BB893F6}" type="slidenum">
              <a:rPr lang="en-US"/>
              <a:pPr/>
              <a:t>6</a:t>
            </a:fld>
            <a:endParaRPr lang="en-US"/>
          </a:p>
        </p:txBody>
      </p:sp>
      <p:sp>
        <p:nvSpPr>
          <p:cNvPr id="925698" name="Rectangle 2"/>
          <p:cNvSpPr>
            <a:spLocks noGrp="1" noRot="1" noChangeAspect="1" noChangeArrowheads="1" noTextEdit="1"/>
          </p:cNvSpPr>
          <p:nvPr>
            <p:ph type="sldImg"/>
          </p:nvPr>
        </p:nvSpPr>
        <p:spPr>
          <a:ln/>
        </p:spPr>
      </p:sp>
      <p:sp>
        <p:nvSpPr>
          <p:cNvPr id="925699" name="Rectangle 3"/>
          <p:cNvSpPr>
            <a:spLocks noGrp="1" noChangeArrowheads="1"/>
          </p:cNvSpPr>
          <p:nvPr>
            <p:ph type="body" idx="1"/>
          </p:nvPr>
        </p:nvSpPr>
        <p:spPr/>
        <p:txBody>
          <a:bodyPr/>
          <a:lstStyle/>
          <a:p>
            <a:r>
              <a:rPr lang="en-US" sz="1600" u="sng" dirty="0"/>
              <a:t>Assistive Device  </a:t>
            </a:r>
            <a:endParaRPr lang="en-US" sz="1600" dirty="0"/>
          </a:p>
          <a:p>
            <a:r>
              <a:rPr lang="en-US" sz="1600" dirty="0"/>
              <a:t>The lifting aid question was not always connected to the previous jug question, that is, respondents didn’t always interpret the question as asking about an aid to lift an object equivalent to a jug.</a:t>
            </a:r>
          </a:p>
          <a:p>
            <a:endParaRPr lang="en-US" sz="1600" dirty="0"/>
          </a:p>
          <a:p>
            <a:r>
              <a:rPr lang="en-US" sz="1600" dirty="0"/>
              <a:t>here were varied conceptualizations of what to count as an aid (I think because respondents aren’t imagining exactly what type of aid there would be).</a:t>
            </a:r>
          </a:p>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4D26E4-ABD8-427F-9D1B-8F4EE7F63D28}" type="slidenum">
              <a:rPr lang="en-US"/>
              <a:pPr/>
              <a:t>7</a:t>
            </a:fld>
            <a:endParaRPr lang="en-US"/>
          </a:p>
        </p:txBody>
      </p:sp>
      <p:sp>
        <p:nvSpPr>
          <p:cNvPr id="923650" name="Rectangle 2"/>
          <p:cNvSpPr>
            <a:spLocks noGrp="1" noRot="1" noChangeAspect="1" noChangeArrowheads="1" noTextEdit="1"/>
          </p:cNvSpPr>
          <p:nvPr>
            <p:ph type="sldImg"/>
          </p:nvPr>
        </p:nvSpPr>
        <p:spPr>
          <a:ln/>
        </p:spPr>
      </p:sp>
      <p:sp>
        <p:nvSpPr>
          <p:cNvPr id="923651" name="Rectangle 3"/>
          <p:cNvSpPr>
            <a:spLocks noGrp="1" noChangeArrowheads="1"/>
          </p:cNvSpPr>
          <p:nvPr>
            <p:ph type="body" idx="1"/>
          </p:nvPr>
        </p:nvSpPr>
        <p:spPr/>
        <p:txBody>
          <a:bodyPr/>
          <a:lstStyle/>
          <a:p>
            <a:r>
              <a:rPr lang="en-US" sz="1600" u="sng" dirty="0"/>
              <a:t>Assistive Device  </a:t>
            </a:r>
            <a:endParaRPr lang="en-US" sz="1600" dirty="0"/>
          </a:p>
          <a:p>
            <a:r>
              <a:rPr lang="en-US" sz="1600" dirty="0"/>
              <a:t>The lifting aid question was not always connected to the previous jug question, that is, respondents didn’t always interpret the question as asking about an aid to lift an object equivalent to a jug.</a:t>
            </a:r>
          </a:p>
          <a:p>
            <a:endParaRPr lang="en-US" sz="1600" dirty="0"/>
          </a:p>
          <a:p>
            <a:r>
              <a:rPr lang="en-US" sz="1600" dirty="0"/>
              <a:t>here were varied conceptualizations of what to count as an aid (I think because respondents aren’t imagining exactly what type of aid there would be).</a:t>
            </a:r>
          </a:p>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4068BF-CAFD-4730-ACB5-3B00A5EDBC0A}" type="slidenum">
              <a:rPr lang="en-US"/>
              <a:pPr/>
              <a:t>8</a:t>
            </a:fld>
            <a:endParaRPr lang="en-US"/>
          </a:p>
        </p:txBody>
      </p:sp>
      <p:sp>
        <p:nvSpPr>
          <p:cNvPr id="921602" name="Rectangle 2"/>
          <p:cNvSpPr>
            <a:spLocks noGrp="1" noRot="1" noChangeAspect="1" noChangeArrowheads="1" noTextEdit="1"/>
          </p:cNvSpPr>
          <p:nvPr>
            <p:ph type="sldImg"/>
          </p:nvPr>
        </p:nvSpPr>
        <p:spPr>
          <a:ln/>
        </p:spPr>
      </p:sp>
      <p:sp>
        <p:nvSpPr>
          <p:cNvPr id="921603" name="Rectangle 3"/>
          <p:cNvSpPr>
            <a:spLocks noGrp="1" noChangeArrowheads="1"/>
          </p:cNvSpPr>
          <p:nvPr>
            <p:ph type="body" idx="1"/>
          </p:nvPr>
        </p:nvSpPr>
        <p:spPr/>
        <p:txBody>
          <a:bodyPr/>
          <a:lstStyle/>
          <a:p>
            <a:r>
              <a:rPr lang="en-US" sz="1600" u="sng" dirty="0"/>
              <a:t>Assistive Device  </a:t>
            </a:r>
            <a:endParaRPr lang="en-US" sz="1600" dirty="0"/>
          </a:p>
          <a:p>
            <a:r>
              <a:rPr lang="en-US" sz="1600" dirty="0"/>
              <a:t>The lifting aid question was not always connected to the previous jug question, that is, respondents didn’t always interpret the question as asking about an aid to lift an object equivalent to a jug.</a:t>
            </a:r>
          </a:p>
          <a:p>
            <a:endParaRPr lang="en-US" sz="1600" dirty="0"/>
          </a:p>
          <a:p>
            <a:r>
              <a:rPr lang="en-US" sz="1600" dirty="0"/>
              <a:t>here were varied conceptualizations of what to count as an aid (I think because respondents aren’t imagining exactly what type of aid there would be).</a:t>
            </a:r>
          </a:p>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AABB97-A344-4457-ADB8-D8638E5FABE4}" type="slidenum">
              <a:rPr lang="en-US"/>
              <a:pPr/>
              <a:t>9</a:t>
            </a:fld>
            <a:endParaRPr lang="en-US"/>
          </a:p>
        </p:txBody>
      </p:sp>
      <p:sp>
        <p:nvSpPr>
          <p:cNvPr id="790530" name="Rectangle 2"/>
          <p:cNvSpPr>
            <a:spLocks noGrp="1" noRot="1" noChangeAspect="1" noChangeArrowheads="1" noTextEdit="1"/>
          </p:cNvSpPr>
          <p:nvPr>
            <p:ph type="sldImg"/>
          </p:nvPr>
        </p:nvSpPr>
        <p:spPr>
          <a:ln/>
        </p:spPr>
      </p:sp>
      <p:sp>
        <p:nvSpPr>
          <p:cNvPr id="790531" name="Rectangle 3"/>
          <p:cNvSpPr>
            <a:spLocks noGrp="1" noChangeArrowheads="1"/>
          </p:cNvSpPr>
          <p:nvPr>
            <p:ph type="body" idx="1"/>
          </p:nvPr>
        </p:nvSpPr>
        <p:spPr/>
        <p:txBody>
          <a:bodyPr/>
          <a:lstStyle/>
          <a:p>
            <a:pPr lvl="1"/>
            <a:r>
              <a:rPr lang="en-US"/>
              <a:t>(very few factors; much fewer than other domains)</a:t>
            </a:r>
          </a:p>
          <a:p>
            <a:pPr lvl="1"/>
            <a:r>
              <a:rPr lang="en-US"/>
              <a:t>(Respondents do not consider aid as in other domains because it is not relevant)</a:t>
            </a:r>
          </a:p>
          <a:p>
            <a:endParaRPr lang="en-US"/>
          </a:p>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415482-0BA4-4272-A7F6-3CCFB5F6D63A}" type="slidenum">
              <a:rPr lang="en-US" smtClean="0"/>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415482-0BA4-4272-A7F6-3CCFB5F6D63A}"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8DD383-FDE6-47B1-8ADC-3543643BBBF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372732-7D07-4924-BF5D-2F107F40155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70603A-2392-451A-BC65-E67D8C0C30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F83BD-4857-4ABA-B153-5E729626E13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7337F-CA83-431A-843E-85419D37B49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91EE0C-C6F6-4262-B510-42057549AF4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96C521-F0EC-422D-9CDE-69A4E0171B6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AE414C-35CC-4A56-94E3-78B70F229D8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14F5B1-DBC2-43CC-A8B2-2712D0FE8D9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9AC3A6-C82F-4AF4-AF76-13A6FA2464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86611B-387A-4CE7-AFBA-03F1EEFF787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909EE1-0648-4194-A139-8105800690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3970" name="Rectangle 2"/>
          <p:cNvSpPr>
            <a:spLocks noGrp="1" noChangeArrowheads="1"/>
          </p:cNvSpPr>
          <p:nvPr>
            <p:ph type="ctrTitle"/>
          </p:nvPr>
        </p:nvSpPr>
        <p:spPr>
          <a:xfrm>
            <a:off x="685800" y="1295400"/>
            <a:ext cx="7772400" cy="1736725"/>
          </a:xfrm>
        </p:spPr>
        <p:txBody>
          <a:bodyPr/>
          <a:lstStyle/>
          <a:p>
            <a:r>
              <a:rPr lang="en-US" dirty="0"/>
              <a:t>COGNITION</a:t>
            </a:r>
          </a:p>
        </p:txBody>
      </p:sp>
      <p:sp>
        <p:nvSpPr>
          <p:cNvPr id="723971" name="Rectangle 3"/>
          <p:cNvSpPr>
            <a:spLocks noGrp="1" noChangeArrowheads="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1554" name="Rectangle 2"/>
          <p:cNvSpPr>
            <a:spLocks noGrp="1" noChangeArrowheads="1"/>
          </p:cNvSpPr>
          <p:nvPr>
            <p:ph type="title"/>
          </p:nvPr>
        </p:nvSpPr>
        <p:spPr/>
        <p:txBody>
          <a:bodyPr>
            <a:normAutofit fontScale="90000"/>
          </a:bodyPr>
          <a:lstStyle/>
          <a:p>
            <a:r>
              <a:rPr lang="en-US" sz="4000" dirty="0"/>
              <a:t>Revisions for </a:t>
            </a:r>
            <a:br>
              <a:rPr lang="en-US" sz="4000" dirty="0"/>
            </a:br>
            <a:r>
              <a:rPr lang="en-US" sz="4000" dirty="0"/>
              <a:t>Field Test Questionnaire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2578" name="Rectangle 2"/>
          <p:cNvSpPr>
            <a:spLocks noGrp="1" noChangeArrowheads="1"/>
          </p:cNvSpPr>
          <p:nvPr>
            <p:ph type="title"/>
          </p:nvPr>
        </p:nvSpPr>
        <p:spPr>
          <a:xfrm>
            <a:off x="1066800" y="381000"/>
            <a:ext cx="7239000" cy="1295400"/>
          </a:xfrm>
        </p:spPr>
        <p:txBody>
          <a:bodyPr/>
          <a:lstStyle/>
          <a:p>
            <a:r>
              <a:rPr lang="en-US" sz="4000" dirty="0"/>
              <a:t>Cognition</a:t>
            </a:r>
            <a:r>
              <a:rPr lang="en-US" sz="4300" dirty="0"/>
              <a:t> Field Test</a:t>
            </a:r>
          </a:p>
        </p:txBody>
      </p:sp>
      <p:sp>
        <p:nvSpPr>
          <p:cNvPr id="792579" name="Rectangle 3"/>
          <p:cNvSpPr>
            <a:spLocks noGrp="1" noChangeArrowheads="1"/>
          </p:cNvSpPr>
          <p:nvPr>
            <p:ph idx="1"/>
          </p:nvPr>
        </p:nvSpPr>
        <p:spPr>
          <a:xfrm>
            <a:off x="381000" y="1828800"/>
            <a:ext cx="8382000" cy="5257800"/>
          </a:xfrm>
        </p:spPr>
        <p:txBody>
          <a:bodyPr/>
          <a:lstStyle/>
          <a:p>
            <a:pPr marL="609600" indent="-609600">
              <a:lnSpc>
                <a:spcPct val="90000"/>
              </a:lnSpc>
              <a:buFont typeface="Wingdings" pitchFamily="2" charset="2"/>
              <a:buNone/>
            </a:pPr>
            <a:r>
              <a:rPr lang="en-US" sz="2800" dirty="0"/>
              <a:t>Do you have difficulty remembering or concentrating?</a:t>
            </a:r>
          </a:p>
          <a:p>
            <a:pPr marL="609600" indent="-609600">
              <a:lnSpc>
                <a:spcPct val="90000"/>
              </a:lnSpc>
              <a:buFont typeface="Wingdings" pitchFamily="2" charset="2"/>
              <a:buNone/>
            </a:pPr>
            <a:endParaRPr lang="en-US" sz="2800" dirty="0"/>
          </a:p>
          <a:p>
            <a:pPr marL="609600" indent="-609600">
              <a:lnSpc>
                <a:spcPct val="90000"/>
              </a:lnSpc>
              <a:buFont typeface="Wingdings" pitchFamily="2" charset="2"/>
              <a:buNone/>
            </a:pPr>
            <a:r>
              <a:rPr lang="en-US" sz="2800" dirty="0"/>
              <a:t> Do you have difficulty remembering, concentrating, or both?</a:t>
            </a:r>
          </a:p>
          <a:p>
            <a:pPr marL="609600" indent="-609600">
              <a:lnSpc>
                <a:spcPct val="90000"/>
              </a:lnSpc>
              <a:buFont typeface="Wingdings" pitchFamily="2" charset="2"/>
              <a:buNone/>
            </a:pPr>
            <a:endParaRPr lang="en-US" sz="2800" dirty="0"/>
          </a:p>
          <a:p>
            <a:pPr marL="609600" indent="-609600">
              <a:lnSpc>
                <a:spcPct val="90000"/>
              </a:lnSpc>
              <a:buFont typeface="Wingdings" pitchFamily="2" charset="2"/>
              <a:buNone/>
            </a:pPr>
            <a:r>
              <a:rPr lang="en-US" sz="2800" dirty="0"/>
              <a:t>How often do you have difficulty remembering?</a:t>
            </a:r>
          </a:p>
          <a:p>
            <a:pPr marL="609600" indent="-609600">
              <a:lnSpc>
                <a:spcPct val="90000"/>
              </a:lnSpc>
              <a:buFont typeface="Wingdings" pitchFamily="2" charset="2"/>
              <a:buNone/>
            </a:pPr>
            <a:endParaRPr lang="en-US" sz="2800" dirty="0"/>
          </a:p>
          <a:p>
            <a:pPr marL="609600" indent="-609600">
              <a:lnSpc>
                <a:spcPct val="90000"/>
              </a:lnSpc>
              <a:buFont typeface="Wingdings" pitchFamily="2" charset="2"/>
              <a:buNone/>
            </a:pPr>
            <a:r>
              <a:rPr lang="en-US" sz="2800" dirty="0"/>
              <a:t>Do you have difficulty remembering a few things, a lot of things, or almost everything? </a:t>
            </a:r>
            <a:endParaRPr lang="en-US" sz="3600" dirty="0"/>
          </a:p>
          <a:p>
            <a:pPr marL="609600" indent="-609600">
              <a:lnSpc>
                <a:spcPct val="90000"/>
              </a:lnSpc>
              <a:buFont typeface="Wingdings" pitchFamily="2" charset="2"/>
              <a:buNone/>
            </a:pPr>
            <a:r>
              <a:rPr lang="en-US" sz="2800" dirty="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Cognition Field Test</a:t>
            </a:r>
            <a:endParaRPr lang="en-US" dirty="0"/>
          </a:p>
        </p:txBody>
      </p:sp>
      <p:sp>
        <p:nvSpPr>
          <p:cNvPr id="3" name="Content Placeholder 2"/>
          <p:cNvSpPr>
            <a:spLocks noGrp="1"/>
          </p:cNvSpPr>
          <p:nvPr>
            <p:ph idx="1"/>
          </p:nvPr>
        </p:nvSpPr>
        <p:spPr>
          <a:xfrm>
            <a:off x="533400" y="1524000"/>
            <a:ext cx="8458200" cy="4495800"/>
          </a:xfrm>
        </p:spPr>
        <p:txBody>
          <a:bodyPr>
            <a:normAutofit fontScale="92500"/>
          </a:bodyPr>
          <a:lstStyle/>
          <a:p>
            <a:pPr marL="0" indent="0">
              <a:buNone/>
            </a:pPr>
            <a:r>
              <a:rPr lang="en-US" sz="2400" dirty="0" smtClean="0"/>
              <a:t>Please tell me which of the following statements, if any, describe your difficulty remembering:</a:t>
            </a:r>
          </a:p>
          <a:p>
            <a:pPr marL="463550" lvl="1" indent="0">
              <a:buNone/>
            </a:pPr>
            <a:r>
              <a:rPr lang="en-US" sz="2400" dirty="0" smtClean="0"/>
              <a:t>I forget things because I am busy and have too much to remember.</a:t>
            </a:r>
          </a:p>
          <a:p>
            <a:pPr marL="463550" lvl="1" indent="0">
              <a:buNone/>
            </a:pPr>
            <a:r>
              <a:rPr lang="en-US" sz="2400" dirty="0" smtClean="0"/>
              <a:t>My difficulty is getting worse.</a:t>
            </a:r>
          </a:p>
          <a:p>
            <a:pPr marL="463550" lvl="1" indent="0">
              <a:buNone/>
            </a:pPr>
            <a:r>
              <a:rPr lang="en-US" sz="2400" dirty="0" smtClean="0"/>
              <a:t>My difficulty has put me or my family in danger.</a:t>
            </a:r>
          </a:p>
          <a:p>
            <a:pPr marL="463550" lvl="1" indent="0">
              <a:buNone/>
            </a:pPr>
            <a:r>
              <a:rPr lang="en-US" sz="2400" dirty="0" smtClean="0"/>
              <a:t>I only forget little or inconsequential things.</a:t>
            </a:r>
          </a:p>
          <a:p>
            <a:pPr marL="463550" lvl="1" indent="0">
              <a:buNone/>
            </a:pPr>
            <a:r>
              <a:rPr lang="en-US" sz="2400" dirty="0" smtClean="0"/>
              <a:t>I must write down important things, such as my address or when to take medicine, so that I do not forget.</a:t>
            </a:r>
          </a:p>
          <a:p>
            <a:pPr marL="463550" lvl="1" indent="0">
              <a:buNone/>
            </a:pPr>
            <a:r>
              <a:rPr lang="en-US" sz="2400" dirty="0" smtClean="0"/>
              <a:t>My family members or friends are worried about my difficulty remembering.</a:t>
            </a:r>
          </a:p>
          <a:p>
            <a:pPr marL="463550" lvl="1" indent="0">
              <a:buNone/>
            </a:pPr>
            <a:r>
              <a:rPr lang="en-US" sz="2400" dirty="0" smtClean="0"/>
              <a:t>My difficulty is normal for someone my age.</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7570" name="Rectangle 2"/>
          <p:cNvSpPr>
            <a:spLocks noGrp="1" noChangeArrowheads="1"/>
          </p:cNvSpPr>
          <p:nvPr>
            <p:ph type="title"/>
          </p:nvPr>
        </p:nvSpPr>
        <p:spPr/>
        <p:txBody>
          <a:bodyPr/>
          <a:lstStyle/>
          <a:p>
            <a:r>
              <a:rPr lang="en-US" dirty="0" smtClean="0"/>
              <a:t>Maldives</a:t>
            </a:r>
            <a:endParaRPr lang="en-US" dirty="0"/>
          </a:p>
        </p:txBody>
      </p:sp>
      <p:sp>
        <p:nvSpPr>
          <p:cNvPr id="877571" name="Rectangle 3"/>
          <p:cNvSpPr>
            <a:spLocks noGrp="1" noChangeArrowheads="1"/>
          </p:cNvSpPr>
          <p:nvPr>
            <p:ph idx="1"/>
          </p:nvPr>
        </p:nvSpPr>
        <p:spPr>
          <a:xfrm>
            <a:off x="0" y="1295400"/>
            <a:ext cx="9144000" cy="5105400"/>
          </a:xfrm>
        </p:spPr>
        <p:txBody>
          <a:bodyPr/>
          <a:lstStyle/>
          <a:p>
            <a:r>
              <a:rPr lang="en-US" dirty="0" smtClean="0"/>
              <a:t>COG_SS	Do you have difficulty remembering or concentrating?</a:t>
            </a:r>
          </a:p>
          <a:p>
            <a:pPr lvl="2"/>
            <a:r>
              <a:rPr lang="en-US" dirty="0" smtClean="0"/>
              <a:t>enumerators had to repeat the question to Rs.</a:t>
            </a:r>
          </a:p>
          <a:p>
            <a:pPr lvl="2"/>
            <a:r>
              <a:rPr lang="en-US" dirty="0" smtClean="0"/>
              <a:t> Some times forget about school lessons </a:t>
            </a:r>
          </a:p>
          <a:p>
            <a:pPr lvl="2"/>
            <a:r>
              <a:rPr lang="en-US" dirty="0" smtClean="0"/>
              <a:t>Forgets to tell the same way as what somebody else has told</a:t>
            </a:r>
          </a:p>
          <a:p>
            <a:pPr lvl="2"/>
            <a:r>
              <a:rPr lang="en-US" dirty="0" smtClean="0"/>
              <a:t>Remember things can be remembered but some things wont </a:t>
            </a:r>
          </a:p>
          <a:p>
            <a:pPr lvl="2"/>
            <a:r>
              <a:rPr lang="en-US" dirty="0" smtClean="0"/>
              <a:t>when someone talks to him he will think about it a lot. But couldn’t express or tell anything </a:t>
            </a:r>
          </a:p>
          <a:p>
            <a:pPr lvl="2"/>
            <a:r>
              <a:rPr lang="en-US" dirty="0" smtClean="0"/>
              <a:t>sometimes forgets things. But not so much </a:t>
            </a:r>
          </a:p>
          <a:p>
            <a:pPr lvl="2"/>
            <a:r>
              <a:rPr lang="en-US" dirty="0" smtClean="0">
                <a:solidFill>
                  <a:srgbClr val="FFFF00"/>
                </a:solidFill>
              </a:rPr>
              <a:t>Some times a lot ??????</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Bar graph showing responses to &quot;Do you have difficulty remembering or concentrating?&quot; for Males and Females."/>
          <p:cNvPicPr>
            <a:picLocks noChangeAspect="1" noChangeArrowheads="1"/>
          </p:cNvPicPr>
          <p:nvPr/>
        </p:nvPicPr>
        <p:blipFill>
          <a:blip r:embed="rId2" cstate="print"/>
          <a:srcRect/>
          <a:stretch>
            <a:fillRect/>
          </a:stretch>
        </p:blipFill>
        <p:spPr bwMode="auto">
          <a:xfrm>
            <a:off x="304800" y="457200"/>
            <a:ext cx="8583666" cy="590026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458200" cy="6096000"/>
          </a:xfrm>
        </p:spPr>
        <p:txBody>
          <a:bodyPr/>
          <a:lstStyle/>
          <a:p>
            <a:r>
              <a:rPr lang="en-US" dirty="0" smtClean="0"/>
              <a:t>COG_1 Do you have difficulty remembering, concentrating, or both?</a:t>
            </a:r>
          </a:p>
          <a:p>
            <a:endParaRPr lang="en-US" u="sng" dirty="0" smtClean="0"/>
          </a:p>
          <a:p>
            <a:r>
              <a:rPr lang="en-US" u="sng" dirty="0" smtClean="0"/>
              <a:t>Suggestion</a:t>
            </a:r>
          </a:p>
          <a:p>
            <a:pPr lvl="2"/>
            <a:r>
              <a:rPr lang="en-US" dirty="0" smtClean="0"/>
              <a:t>No need of previous question</a:t>
            </a:r>
          </a:p>
          <a:p>
            <a:endParaRPr lang="en-US" u="sng" dirty="0" smtClean="0"/>
          </a:p>
          <a:p>
            <a:r>
              <a:rPr lang="en-US" u="sng" dirty="0" smtClean="0"/>
              <a:t>Rs Comments </a:t>
            </a:r>
          </a:p>
          <a:p>
            <a:pPr lvl="1"/>
            <a:r>
              <a:rPr lang="en-US" dirty="0" smtClean="0"/>
              <a:t>Repeat question</a:t>
            </a:r>
          </a:p>
          <a:p>
            <a:pPr lvl="1"/>
            <a:r>
              <a:rPr lang="en-US" dirty="0" smtClean="0"/>
              <a:t>She asked what do you mean by concentration? Is it not giving concentration when people speaking?</a:t>
            </a:r>
          </a:p>
          <a:p>
            <a:pPr lvl="2">
              <a:buNone/>
            </a:pPr>
            <a:endParaRPr lang="en-US" dirty="0"/>
          </a:p>
        </p:txBody>
      </p:sp>
      <p:sp>
        <p:nvSpPr>
          <p:cNvPr id="4" name="Cloud Callout 3"/>
          <p:cNvSpPr/>
          <p:nvPr/>
        </p:nvSpPr>
        <p:spPr bwMode="auto">
          <a:xfrm>
            <a:off x="5943600" y="1752600"/>
            <a:ext cx="3200400" cy="1828800"/>
          </a:xfrm>
          <a:prstGeom prst="cloudCallout">
            <a:avLst>
              <a:gd name="adj1" fmla="val 39100"/>
              <a:gd name="adj2" fmla="val -139432"/>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800" dirty="0" smtClean="0">
                <a:solidFill>
                  <a:srgbClr val="FFFF00"/>
                </a:solidFill>
              </a:rPr>
              <a:t>COG_SS: Sometimes  a lot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ar graph showing responses to &quot;Do you have difficulty remembering, concentrating or both?&quot; for Males and Females."/>
          <p:cNvPicPr>
            <a:picLocks noChangeAspect="1" noChangeArrowheads="1"/>
          </p:cNvPicPr>
          <p:nvPr/>
        </p:nvPicPr>
        <p:blipFill>
          <a:blip r:embed="rId3" cstate="print"/>
          <a:srcRect/>
          <a:stretch>
            <a:fillRect/>
          </a:stretch>
        </p:blipFill>
        <p:spPr bwMode="auto">
          <a:xfrm>
            <a:off x="228600" y="228600"/>
            <a:ext cx="8602936" cy="5291841"/>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67400"/>
          </a:xfrm>
        </p:spPr>
        <p:txBody>
          <a:bodyPr/>
          <a:lstStyle/>
          <a:p>
            <a:r>
              <a:rPr lang="en-US" dirty="0" smtClean="0"/>
              <a:t>COG_2	How often do you have difficulty remembering?</a:t>
            </a:r>
          </a:p>
          <a:p>
            <a:endParaRPr lang="en-US" dirty="0" smtClean="0"/>
          </a:p>
          <a:p>
            <a:r>
              <a:rPr lang="en-US" u="sng" dirty="0" smtClean="0"/>
              <a:t>Rs Comments </a:t>
            </a:r>
          </a:p>
          <a:p>
            <a:pPr lvl="1"/>
            <a:r>
              <a:rPr lang="en-US" dirty="0" smtClean="0"/>
              <a:t>Forget things due to the  job involved </a:t>
            </a:r>
          </a:p>
          <a:p>
            <a:pPr lvl="1"/>
            <a:r>
              <a:rPr lang="en-US" dirty="0" smtClean="0"/>
              <a:t>When cooking sometime put tea leaves instead of salt </a:t>
            </a:r>
          </a:p>
          <a:p>
            <a:pPr lvl="1"/>
            <a:r>
              <a:rPr lang="en-US" dirty="0" smtClean="0"/>
              <a:t>Forgets  to attend parent teacher meetings. Feels concerned about her children's studies</a:t>
            </a:r>
          </a:p>
          <a:p>
            <a:pPr lvl="1"/>
            <a:r>
              <a:rPr lang="en-US" dirty="0" smtClean="0"/>
              <a:t>Few times</a:t>
            </a:r>
            <a:endParaRPr lang="en-US" u="sng"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Bar graph showing responses to &quot;How often do you have difficulty remembering?&quot; for Males and Females."/>
          <p:cNvPicPr>
            <a:picLocks noChangeAspect="1" noChangeArrowheads="1"/>
          </p:cNvPicPr>
          <p:nvPr/>
        </p:nvPicPr>
        <p:blipFill>
          <a:blip r:embed="rId3" cstate="print"/>
          <a:srcRect/>
          <a:stretch>
            <a:fillRect/>
          </a:stretch>
        </p:blipFill>
        <p:spPr bwMode="auto">
          <a:xfrm>
            <a:off x="228600" y="762000"/>
            <a:ext cx="8663386" cy="5715000"/>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381000" y="228600"/>
            <a:ext cx="8229600" cy="6400800"/>
          </a:xfrm>
        </p:spPr>
        <p:txBody>
          <a:bodyPr/>
          <a:lstStyle/>
          <a:p>
            <a:r>
              <a:rPr lang="en-US" sz="2400" dirty="0" smtClean="0"/>
              <a:t>COG_3	Do you have difficulty remembering a few things, a lot of things, or almost everything?</a:t>
            </a:r>
          </a:p>
          <a:p>
            <a:endParaRPr lang="en-US" sz="800" dirty="0" smtClean="0"/>
          </a:p>
          <a:p>
            <a:r>
              <a:rPr lang="en-US" sz="2800" u="sng" dirty="0" smtClean="0"/>
              <a:t>Rs Comments </a:t>
            </a:r>
          </a:p>
          <a:p>
            <a:pPr lvl="1"/>
            <a:r>
              <a:rPr lang="en-US" sz="2400" dirty="0" smtClean="0">
                <a:solidFill>
                  <a:srgbClr val="FFFF00"/>
                </a:solidFill>
              </a:rPr>
              <a:t>She said when she is busy she forgets easily</a:t>
            </a:r>
          </a:p>
          <a:p>
            <a:pPr lvl="1"/>
            <a:r>
              <a:rPr lang="en-US" sz="2400" dirty="0" smtClean="0">
                <a:solidFill>
                  <a:srgbClr val="FFFF00"/>
                </a:solidFill>
              </a:rPr>
              <a:t>Cannot remember what she learns </a:t>
            </a:r>
          </a:p>
          <a:p>
            <a:pPr lvl="1"/>
            <a:endParaRPr lang="en-US" sz="2400" dirty="0">
              <a:solidFill>
                <a:srgbClr val="FFFF00"/>
              </a:solidFill>
            </a:endParaRPr>
          </a:p>
        </p:txBody>
      </p:sp>
      <p:pic>
        <p:nvPicPr>
          <p:cNvPr id="4101" name="Picture 5"/>
          <p:cNvPicPr>
            <a:picLocks noChangeAspect="1" noChangeArrowheads="1"/>
          </p:cNvPicPr>
          <p:nvPr/>
        </p:nvPicPr>
        <p:blipFill>
          <a:blip r:embed="rId3" cstate="print"/>
          <a:srcRect/>
          <a:stretch>
            <a:fillRect/>
          </a:stretch>
        </p:blipFill>
        <p:spPr bwMode="auto">
          <a:xfrm>
            <a:off x="1219199" y="2590800"/>
            <a:ext cx="7047819" cy="403763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6434" name="Rectangle 2"/>
          <p:cNvSpPr>
            <a:spLocks noGrp="1" noChangeArrowheads="1"/>
          </p:cNvSpPr>
          <p:nvPr>
            <p:ph type="title"/>
          </p:nvPr>
        </p:nvSpPr>
        <p:spPr/>
        <p:txBody>
          <a:bodyPr/>
          <a:lstStyle/>
          <a:p>
            <a:r>
              <a:rPr lang="en-US"/>
              <a:t>Cognition Questions</a:t>
            </a:r>
          </a:p>
        </p:txBody>
      </p:sp>
      <p:sp>
        <p:nvSpPr>
          <p:cNvPr id="786435" name="Rectangle 3"/>
          <p:cNvSpPr>
            <a:spLocks noGrp="1" noChangeArrowheads="1"/>
          </p:cNvSpPr>
          <p:nvPr>
            <p:ph type="body" idx="4294967295"/>
          </p:nvPr>
        </p:nvSpPr>
        <p:spPr>
          <a:xfrm>
            <a:off x="0" y="1828800"/>
            <a:ext cx="8686800" cy="4876800"/>
          </a:xfrm>
        </p:spPr>
        <p:txBody>
          <a:bodyPr/>
          <a:lstStyle/>
          <a:p>
            <a:pPr>
              <a:buFont typeface="Wingdings" pitchFamily="2" charset="2"/>
              <a:buNone/>
            </a:pPr>
            <a:r>
              <a:rPr lang="en-US" sz="2800" dirty="0"/>
              <a:t>Do you have difficulty remembering or concentrating?</a:t>
            </a:r>
          </a:p>
          <a:p>
            <a:pPr>
              <a:buFont typeface="Wingdings" pitchFamily="2" charset="2"/>
              <a:buNone/>
            </a:pPr>
            <a:endParaRPr lang="en-US" sz="2800" dirty="0"/>
          </a:p>
          <a:p>
            <a:pPr>
              <a:buFont typeface="Wingdings" pitchFamily="2" charset="2"/>
              <a:buNone/>
            </a:pPr>
            <a:r>
              <a:rPr lang="en-US" sz="2800" dirty="0">
                <a:solidFill>
                  <a:schemeClr val="hlink"/>
                </a:solidFill>
              </a:rPr>
              <a:t>Split Interviews:</a:t>
            </a:r>
          </a:p>
          <a:p>
            <a:pPr>
              <a:buFont typeface="Wingdings" pitchFamily="2" charset="2"/>
              <a:buNone/>
            </a:pPr>
            <a:r>
              <a:rPr lang="en-US" sz="2800" dirty="0"/>
              <a:t>How often do you have difficulty remembering important things?</a:t>
            </a:r>
          </a:p>
          <a:p>
            <a:pPr>
              <a:buFont typeface="Wingdings" pitchFamily="2" charset="2"/>
              <a:buNone/>
            </a:pPr>
            <a:r>
              <a:rPr lang="en-US" sz="2800" dirty="0"/>
              <a:t>	</a:t>
            </a:r>
          </a:p>
          <a:p>
            <a:pPr>
              <a:buFont typeface="Wingdings" pitchFamily="2" charset="2"/>
              <a:buNone/>
            </a:pPr>
            <a:r>
              <a:rPr lang="en-US" sz="2800" dirty="0"/>
              <a:t>	Thinking about the last time you had difficulty remembering important things, how much difficulty did you have?</a:t>
            </a:r>
          </a:p>
          <a:p>
            <a:pPr>
              <a:buFont typeface="Wingdings" pitchFamily="2" charset="2"/>
              <a:buNone/>
            </a:pPr>
            <a:endParaRPr lang="en-US" sz="2800" b="1" dirty="0"/>
          </a:p>
        </p:txBody>
      </p:sp>
      <p:sp>
        <p:nvSpPr>
          <p:cNvPr id="786436" name="Text Box 4"/>
          <p:cNvSpPr txBox="1">
            <a:spLocks noChangeArrowheads="1"/>
          </p:cNvSpPr>
          <p:nvPr/>
        </p:nvSpPr>
        <p:spPr bwMode="auto">
          <a:xfrm>
            <a:off x="228600" y="381000"/>
            <a:ext cx="1447800" cy="1604963"/>
          </a:xfrm>
          <a:prstGeom prst="rect">
            <a:avLst/>
          </a:prstGeom>
          <a:noFill/>
          <a:ln w="9525" algn="ctr">
            <a:noFill/>
            <a:miter lim="800000"/>
            <a:headEnd/>
            <a:tailEnd/>
          </a:ln>
          <a:effectLst/>
        </p:spPr>
        <p:txBody>
          <a:bodyPr>
            <a:spAutoFit/>
          </a:bodyPr>
          <a:lstStyle/>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descr="Table showing responses to probe questions for Cognition by Sex."/>
          <p:cNvPicPr>
            <a:picLocks noChangeAspect="1" noChangeArrowheads="1"/>
          </p:cNvPicPr>
          <p:nvPr/>
        </p:nvPicPr>
        <p:blipFill>
          <a:blip r:embed="rId2" cstate="print"/>
          <a:srcRect/>
          <a:stretch>
            <a:fillRect/>
          </a:stretch>
        </p:blipFill>
        <p:spPr bwMode="auto">
          <a:xfrm>
            <a:off x="354086" y="304800"/>
            <a:ext cx="8561314" cy="605132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r graph showing responses to &quot;How much difficulty do you have concentrating for 10 minutes?&quot; for Males and Females."/>
          <p:cNvPicPr>
            <a:picLocks noGrp="1" noChangeAspect="1" noChangeArrowheads="1"/>
          </p:cNvPicPr>
          <p:nvPr>
            <p:ph sz="half" idx="1"/>
          </p:nvPr>
        </p:nvPicPr>
        <p:blipFill>
          <a:blip r:embed="rId3" cstate="print"/>
          <a:stretch>
            <a:fillRect/>
          </a:stretch>
        </p:blipFill>
        <p:spPr bwMode="auto">
          <a:xfrm>
            <a:off x="685800" y="457200"/>
            <a:ext cx="7696200" cy="3352800"/>
          </a:xfrm>
          <a:prstGeom prst="rect">
            <a:avLst/>
          </a:prstGeom>
          <a:noFill/>
          <a:ln w="9525">
            <a:noFill/>
            <a:miter lim="800000"/>
            <a:headEnd/>
            <a:tailEnd/>
          </a:ln>
          <a:effectLst/>
        </p:spPr>
      </p:pic>
      <p:sp>
        <p:nvSpPr>
          <p:cNvPr id="6" name="Content Placeholder 5"/>
          <p:cNvSpPr>
            <a:spLocks noGrp="1"/>
          </p:cNvSpPr>
          <p:nvPr>
            <p:ph sz="half" idx="2"/>
          </p:nvPr>
        </p:nvSpPr>
        <p:spPr>
          <a:xfrm>
            <a:off x="228600" y="4038600"/>
            <a:ext cx="8077200" cy="2209800"/>
          </a:xfrm>
        </p:spPr>
        <p:txBody>
          <a:bodyPr/>
          <a:lstStyle/>
          <a:p>
            <a:pPr lvl="0"/>
            <a:r>
              <a:rPr lang="en-US" sz="2400" u="sng" dirty="0" smtClean="0"/>
              <a:t>Rs comments</a:t>
            </a:r>
          </a:p>
          <a:p>
            <a:pPr marL="800100" lvl="1" indent="-342900">
              <a:buClr>
                <a:schemeClr val="hlink"/>
              </a:buClr>
              <a:buSzPct val="80000"/>
              <a:buFont typeface="Arial" pitchFamily="34" charset="0"/>
              <a:buChar char="•"/>
            </a:pPr>
            <a:r>
              <a:rPr lang="en-US" dirty="0" smtClean="0"/>
              <a:t>Can give concentration for few </a:t>
            </a:r>
            <a:r>
              <a:rPr lang="en-US" dirty="0" err="1" smtClean="0"/>
              <a:t>mins</a:t>
            </a:r>
            <a:endParaRPr lang="en-US" dirty="0" smtClean="0"/>
          </a:p>
          <a:p>
            <a:pPr marL="800100" lvl="1" indent="-342900">
              <a:buClr>
                <a:schemeClr val="hlink"/>
              </a:buClr>
              <a:buSzPct val="80000"/>
              <a:buFont typeface="Arial" pitchFamily="34" charset="0"/>
              <a:buChar char="•"/>
            </a:pPr>
            <a:r>
              <a:rPr lang="en-US" dirty="0" smtClean="0"/>
              <a:t> No difficulty to concentrate for 10 </a:t>
            </a:r>
            <a:r>
              <a:rPr lang="en-US" dirty="0" err="1" smtClean="0"/>
              <a:t>mins</a:t>
            </a:r>
            <a:r>
              <a:rPr lang="en-US" dirty="0" smtClean="0"/>
              <a:t> </a:t>
            </a:r>
          </a:p>
          <a:p>
            <a:pPr marL="800100" lvl="1" indent="-342900">
              <a:buClr>
                <a:schemeClr val="hlink"/>
              </a:buClr>
              <a:buSzPct val="80000"/>
              <a:buFont typeface="Arial" pitchFamily="34" charset="0"/>
              <a:buChar char="•"/>
            </a:pPr>
            <a:r>
              <a:rPr lang="en-US" dirty="0" smtClean="0"/>
              <a:t>Not difficult for 10 </a:t>
            </a:r>
            <a:r>
              <a:rPr lang="en-US" dirty="0" err="1" smtClean="0"/>
              <a:t>mins</a:t>
            </a:r>
            <a:r>
              <a:rPr lang="en-US" dirty="0" smtClean="0"/>
              <a:t> </a:t>
            </a:r>
          </a:p>
          <a:p>
            <a:pPr marL="800100" lvl="1" indent="-342900">
              <a:buClr>
                <a:schemeClr val="hlink"/>
              </a:buClr>
              <a:buSzPct val="80000"/>
              <a:buFont typeface="Arial" pitchFamily="34" charset="0"/>
              <a:buChar char="•"/>
            </a:pPr>
            <a:r>
              <a:rPr lang="en-US" dirty="0" smtClean="0"/>
              <a:t>Its not difficult to concentrate on something for 10 </a:t>
            </a:r>
            <a:r>
              <a:rPr lang="en-US" dirty="0" err="1" smtClean="0"/>
              <a:t>mins</a:t>
            </a:r>
            <a:r>
              <a:rPr lang="en-US" dirty="0" smtClean="0"/>
              <a:t> </a:t>
            </a:r>
          </a:p>
          <a:p>
            <a:endParaRPr lang="en-US" dirty="0"/>
          </a:p>
        </p:txBody>
      </p:sp>
      <p:sp>
        <p:nvSpPr>
          <p:cNvPr id="7" name="Rounded Rectangular Callout 6" descr="Comment box stating &quot;Suggestion - Need to rephrase question&quot;"/>
          <p:cNvSpPr/>
          <p:nvPr/>
        </p:nvSpPr>
        <p:spPr bwMode="auto">
          <a:xfrm>
            <a:off x="6705600" y="4267200"/>
            <a:ext cx="2438400" cy="1295400"/>
          </a:xfrm>
          <a:prstGeom prst="wedgeRoundRectCallout">
            <a:avLst>
              <a:gd name="adj1" fmla="val 49504"/>
              <a:gd name="adj2" fmla="val -98285"/>
              <a:gd name="adj3" fmla="val 16667"/>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strike="noStrike" cap="none" normalizeH="0" baseline="0" dirty="0" smtClean="0">
                <a:ln>
                  <a:noFill/>
                </a:ln>
                <a:solidFill>
                  <a:schemeClr val="tx2">
                    <a:lumMod val="75000"/>
                  </a:schemeClr>
                </a:solidFill>
                <a:effectLst/>
                <a:latin typeface="Arial" charset="0"/>
              </a:rPr>
              <a:t> Suggestion</a:t>
            </a:r>
          </a:p>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strike="noStrike" cap="none" normalizeH="0" baseline="0" dirty="0" smtClean="0">
                <a:ln>
                  <a:noFill/>
                </a:ln>
                <a:effectLst/>
                <a:latin typeface="Arial" charset="0"/>
              </a:rPr>
              <a:t>-Need to rephrase question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r graph showing responses to &quot;How old were you when the difficulty remembering or concentrating began&quot; for Males and Females."/>
          <p:cNvPicPr>
            <a:picLocks noChangeAspect="1" noChangeArrowheads="1"/>
          </p:cNvPicPr>
          <p:nvPr/>
        </p:nvPicPr>
        <p:blipFill>
          <a:blip r:embed="rId3" cstate="print"/>
          <a:srcRect/>
          <a:stretch>
            <a:fillRect/>
          </a:stretch>
        </p:blipFill>
        <p:spPr bwMode="auto">
          <a:xfrm>
            <a:off x="99147" y="609600"/>
            <a:ext cx="9044853" cy="587414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Bar graph showing responses to &quot;How much does your difficulty remembering or concentrating limit your ability to carry out daily activities?&quot; for Males and Females."/>
          <p:cNvPicPr>
            <a:picLocks noChangeAspect="1" noChangeArrowheads="1"/>
          </p:cNvPicPr>
          <p:nvPr/>
        </p:nvPicPr>
        <p:blipFill>
          <a:blip r:embed="rId3" cstate="print"/>
          <a:srcRect/>
          <a:stretch>
            <a:fillRect/>
          </a:stretch>
        </p:blipFill>
        <p:spPr bwMode="auto">
          <a:xfrm>
            <a:off x="228600" y="304800"/>
            <a:ext cx="8792736" cy="6324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20762"/>
          </a:xfrm>
        </p:spPr>
        <p:txBody>
          <a:bodyPr/>
          <a:lstStyle/>
          <a:p>
            <a:r>
              <a:rPr lang="en-US" dirty="0" smtClean="0"/>
              <a:t>Rs Comments </a:t>
            </a:r>
            <a:endParaRPr lang="en-US" dirty="0"/>
          </a:p>
        </p:txBody>
      </p:sp>
      <p:sp>
        <p:nvSpPr>
          <p:cNvPr id="3" name="Content Placeholder 2"/>
          <p:cNvSpPr>
            <a:spLocks noGrp="1"/>
          </p:cNvSpPr>
          <p:nvPr>
            <p:ph idx="1"/>
          </p:nvPr>
        </p:nvSpPr>
        <p:spPr>
          <a:xfrm>
            <a:off x="457200" y="914400"/>
            <a:ext cx="8229600" cy="5257800"/>
          </a:xfrm>
        </p:spPr>
        <p:txBody>
          <a:bodyPr/>
          <a:lstStyle/>
          <a:p>
            <a:r>
              <a:rPr lang="en-US" dirty="0" smtClean="0"/>
              <a:t>Cannot do any work alone </a:t>
            </a:r>
          </a:p>
          <a:p>
            <a:r>
              <a:rPr lang="en-US" dirty="0" smtClean="0"/>
              <a:t>Repeat the question </a:t>
            </a:r>
          </a:p>
          <a:p>
            <a:r>
              <a:rPr lang="en-US" dirty="0" smtClean="0"/>
              <a:t>The things which is interesting can remember </a:t>
            </a:r>
          </a:p>
          <a:p>
            <a:r>
              <a:rPr lang="en-US" dirty="0" smtClean="0"/>
              <a:t>Always had to note down her activities. Also keeps alarm  </a:t>
            </a:r>
          </a:p>
          <a:p>
            <a:r>
              <a:rPr lang="en-US" dirty="0" smtClean="0"/>
              <a:t> Difficult to give concentration to school work and sometimes doing house work</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sz="2400" dirty="0" smtClean="0"/>
              <a:t>P_COG_7	Which of the following activities, if any, are you unable to do, or find it hard to do, because of your difficulty remembering or concentrating?</a:t>
            </a:r>
            <a:br>
              <a:rPr lang="en-US" sz="2400" dirty="0" smtClean="0"/>
            </a:br>
            <a:endParaRPr lang="en-US" sz="2400" dirty="0"/>
          </a:p>
        </p:txBody>
      </p:sp>
      <p:pic>
        <p:nvPicPr>
          <p:cNvPr id="1027" name="Picture 3" descr="Table showing reponses to &quot;Which of the following activities, if any, are you unable to do, or find it hard to do, because of your difficulty remembering or concentrating?&quot; by Sex."/>
          <p:cNvPicPr>
            <a:picLocks noChangeAspect="1" noChangeArrowheads="1"/>
          </p:cNvPicPr>
          <p:nvPr/>
        </p:nvPicPr>
        <p:blipFill>
          <a:blip r:embed="rId3" cstate="print"/>
          <a:srcRect/>
          <a:stretch>
            <a:fillRect/>
          </a:stretch>
        </p:blipFill>
        <p:spPr bwMode="auto">
          <a:xfrm>
            <a:off x="185065" y="2590800"/>
            <a:ext cx="8883138" cy="4038600"/>
          </a:xfrm>
          <a:prstGeom prst="rect">
            <a:avLst/>
          </a:prstGeom>
          <a:noFill/>
          <a:ln w="9525">
            <a:noFill/>
            <a:miter lim="800000"/>
            <a:headEnd/>
            <a:tailEnd/>
          </a:ln>
          <a:effectLst/>
        </p:spPr>
      </p:pic>
      <p:sp>
        <p:nvSpPr>
          <p:cNvPr id="4" name="Rounded Rectangular Callout 3" descr="Comment box stating &quot;Every time repeating these questions people got angry and later didn't pay much attention and had to force them to answer.&quot;"/>
          <p:cNvSpPr/>
          <p:nvPr/>
        </p:nvSpPr>
        <p:spPr bwMode="auto">
          <a:xfrm>
            <a:off x="3200400" y="1295400"/>
            <a:ext cx="4038600" cy="1219200"/>
          </a:xfrm>
          <a:prstGeom prst="wedgeRoundRectCallout">
            <a:avLst>
              <a:gd name="adj1" fmla="val -72638"/>
              <a:gd name="adj2" fmla="val 99285"/>
              <a:gd name="adj3" fmla="val 16667"/>
            </a:avLst>
          </a:prstGeom>
          <a:solidFill>
            <a:schemeClr val="accent1"/>
          </a:solidFill>
          <a:ln w="952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Every time repeating these questions people got angry and later didn’t pay much attention and had to force them to answer.</a:t>
            </a:r>
            <a:endParaRPr kumimoji="0" lang="en-US" sz="1800" b="0" i="0" u="none" strike="noStrike" cap="none" normalizeH="0" baseline="0" dirty="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4322" name="Rectangle 2"/>
          <p:cNvSpPr>
            <a:spLocks noGrp="1" noChangeArrowheads="1"/>
          </p:cNvSpPr>
          <p:nvPr>
            <p:ph type="title"/>
          </p:nvPr>
        </p:nvSpPr>
        <p:spPr/>
        <p:txBody>
          <a:bodyPr/>
          <a:lstStyle/>
          <a:p>
            <a:r>
              <a:rPr lang="en-US" dirty="0"/>
              <a:t>Cognition Questions</a:t>
            </a:r>
          </a:p>
        </p:txBody>
      </p:sp>
      <p:sp>
        <p:nvSpPr>
          <p:cNvPr id="824323" name="Rectangle 3"/>
          <p:cNvSpPr>
            <a:spLocks noGrp="1" noChangeArrowheads="1"/>
          </p:cNvSpPr>
          <p:nvPr>
            <p:ph type="body" idx="4294967295"/>
          </p:nvPr>
        </p:nvSpPr>
        <p:spPr>
          <a:xfrm>
            <a:off x="0" y="1981200"/>
            <a:ext cx="8686800" cy="4876800"/>
          </a:xfrm>
        </p:spPr>
        <p:txBody>
          <a:bodyPr/>
          <a:lstStyle/>
          <a:p>
            <a:pPr>
              <a:buFont typeface="Wingdings" pitchFamily="2" charset="2"/>
              <a:buNone/>
            </a:pPr>
            <a:r>
              <a:rPr lang="en-US" dirty="0">
                <a:solidFill>
                  <a:schemeClr val="hlink"/>
                </a:solidFill>
              </a:rPr>
              <a:t>Split Interviews:</a:t>
            </a:r>
          </a:p>
          <a:p>
            <a:pPr>
              <a:buFont typeface="Wingdings" pitchFamily="2" charset="2"/>
              <a:buNone/>
            </a:pPr>
            <a:r>
              <a:rPr lang="en-US" dirty="0"/>
              <a:t>Do you have difficulty remembering a few things, a lot of things, or almost everything?</a:t>
            </a:r>
          </a:p>
          <a:p>
            <a:pPr>
              <a:buFont typeface="Wingdings" pitchFamily="2" charset="2"/>
              <a:buNone/>
            </a:pPr>
            <a:endParaRPr lang="en-US" dirty="0"/>
          </a:p>
          <a:p>
            <a:pPr>
              <a:buFont typeface="Wingdings" pitchFamily="2" charset="2"/>
              <a:buNone/>
            </a:pPr>
            <a:r>
              <a:rPr lang="en-US" dirty="0"/>
              <a:t>How much difficulty did you have in concentrating on doing something for ten minutes?</a:t>
            </a:r>
          </a:p>
          <a:p>
            <a:pPr>
              <a:buFont typeface="Wingdings" pitchFamily="2" charset="2"/>
              <a:buNone/>
            </a:pPr>
            <a:endParaRPr lang="en-US" dirty="0"/>
          </a:p>
        </p:txBody>
      </p:sp>
      <p:sp>
        <p:nvSpPr>
          <p:cNvPr id="824324" name="Text Box 4"/>
          <p:cNvSpPr txBox="1">
            <a:spLocks noChangeArrowheads="1"/>
          </p:cNvSpPr>
          <p:nvPr/>
        </p:nvSpPr>
        <p:spPr bwMode="auto">
          <a:xfrm>
            <a:off x="228600" y="381000"/>
            <a:ext cx="1447800" cy="1604963"/>
          </a:xfrm>
          <a:prstGeom prst="rect">
            <a:avLst/>
          </a:prstGeom>
          <a:noFill/>
          <a:ln w="9525" algn="ctr">
            <a:noFill/>
            <a:miter lim="800000"/>
            <a:headEnd/>
            <a:tailEnd/>
          </a:ln>
          <a:effectLst/>
        </p:spPr>
        <p:txBody>
          <a:bodyPr>
            <a:spAutoFit/>
          </a:bodyPr>
          <a:lstStyle/>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7458" name="Rectangle 2"/>
          <p:cNvSpPr>
            <a:spLocks noGrp="1" noChangeArrowheads="1"/>
          </p:cNvSpPr>
          <p:nvPr>
            <p:ph type="title"/>
          </p:nvPr>
        </p:nvSpPr>
        <p:spPr/>
        <p:txBody>
          <a:bodyPr/>
          <a:lstStyle/>
          <a:p>
            <a:r>
              <a:rPr lang="en-US" dirty="0"/>
              <a:t>Cognition Findings</a:t>
            </a:r>
          </a:p>
        </p:txBody>
      </p:sp>
      <p:sp>
        <p:nvSpPr>
          <p:cNvPr id="787459" name="Rectangle 3"/>
          <p:cNvSpPr>
            <a:spLocks noGrp="1" noChangeArrowheads="1"/>
          </p:cNvSpPr>
          <p:nvPr>
            <p:ph idx="1"/>
          </p:nvPr>
        </p:nvSpPr>
        <p:spPr>
          <a:xfrm>
            <a:off x="381000" y="1524000"/>
            <a:ext cx="8305800" cy="5105400"/>
          </a:xfrm>
        </p:spPr>
        <p:txBody>
          <a:bodyPr/>
          <a:lstStyle/>
          <a:p>
            <a:pPr marL="609600" indent="-609600">
              <a:lnSpc>
                <a:spcPct val="90000"/>
              </a:lnSpc>
              <a:buFont typeface="Wingdings" pitchFamily="2" charset="2"/>
              <a:buNone/>
            </a:pPr>
            <a:r>
              <a:rPr lang="en-US" sz="2400" u="sng" dirty="0"/>
              <a:t>Remembering or concentrating</a:t>
            </a:r>
          </a:p>
          <a:p>
            <a:pPr marL="609600" indent="-609600">
              <a:lnSpc>
                <a:spcPct val="90000"/>
              </a:lnSpc>
            </a:pPr>
            <a:r>
              <a:rPr lang="en-US" sz="2400" dirty="0"/>
              <a:t>No one had difficulty providing an answer. </a:t>
            </a:r>
          </a:p>
          <a:p>
            <a:pPr marL="609600" indent="-609600">
              <a:lnSpc>
                <a:spcPct val="90000"/>
              </a:lnSpc>
            </a:pPr>
            <a:endParaRPr lang="en-US" sz="2400" dirty="0"/>
          </a:p>
          <a:p>
            <a:pPr marL="609600" indent="-609600">
              <a:lnSpc>
                <a:spcPct val="90000"/>
              </a:lnSpc>
            </a:pPr>
            <a:r>
              <a:rPr lang="en-US" sz="2400" dirty="0"/>
              <a:t>Most thought of remembering only or of both remembering and concentrating when answering this question; only a few thought only of concentration. </a:t>
            </a:r>
          </a:p>
          <a:p>
            <a:pPr marL="609600" indent="-609600">
              <a:lnSpc>
                <a:spcPct val="90000"/>
              </a:lnSpc>
            </a:pPr>
            <a:endParaRPr lang="en-US" sz="2400" dirty="0"/>
          </a:p>
          <a:p>
            <a:pPr marL="609600" indent="-609600">
              <a:lnSpc>
                <a:spcPct val="90000"/>
              </a:lnSpc>
            </a:pPr>
            <a:r>
              <a:rPr lang="en-US" sz="2400" dirty="0"/>
              <a:t>Rs considered a variety of day-to-day items:</a:t>
            </a:r>
          </a:p>
          <a:p>
            <a:pPr marL="990600" lvl="1" indent="-533400">
              <a:lnSpc>
                <a:spcPct val="90000"/>
              </a:lnSpc>
              <a:buFontTx/>
              <a:buNone/>
            </a:pPr>
            <a:r>
              <a:rPr lang="en-US" sz="2000" dirty="0"/>
              <a:t>	Examples:  telephone numbers, names, a word, chores, taking medicine, birthdays, dates, misplacing items, appointments, pin numbers.</a:t>
            </a:r>
          </a:p>
          <a:p>
            <a:pPr marL="609600" indent="-609600">
              <a:lnSpc>
                <a:spcPct val="90000"/>
              </a:lnSpc>
            </a:pPr>
            <a:endParaRPr lang="en-US" sz="2400" dirty="0"/>
          </a:p>
          <a:p>
            <a:pPr marL="609600" indent="-609600">
              <a:lnSpc>
                <a:spcPct val="90000"/>
              </a:lnSpc>
            </a:pPr>
            <a:r>
              <a:rPr lang="en-US" sz="2400" dirty="0"/>
              <a:t>Serious and minor examples formed the basis for responses </a:t>
            </a:r>
          </a:p>
          <a:p>
            <a:pPr marL="609600" indent="-609600">
              <a:lnSpc>
                <a:spcPct val="90000"/>
              </a:lnSpc>
            </a:pPr>
            <a:endParaRPr lang="en-US" sz="27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6722" name="Rectangle 2"/>
          <p:cNvSpPr>
            <a:spLocks noGrp="1" noChangeArrowheads="1"/>
          </p:cNvSpPr>
          <p:nvPr>
            <p:ph type="title"/>
          </p:nvPr>
        </p:nvSpPr>
        <p:spPr/>
        <p:txBody>
          <a:bodyPr/>
          <a:lstStyle/>
          <a:p>
            <a:r>
              <a:rPr lang="en-US" dirty="0"/>
              <a:t>Cognition Findings</a:t>
            </a:r>
          </a:p>
        </p:txBody>
      </p:sp>
      <p:sp>
        <p:nvSpPr>
          <p:cNvPr id="926723" name="Rectangle 3"/>
          <p:cNvSpPr>
            <a:spLocks noGrp="1" noChangeArrowheads="1"/>
          </p:cNvSpPr>
          <p:nvPr>
            <p:ph idx="1"/>
          </p:nvPr>
        </p:nvSpPr>
        <p:spPr>
          <a:xfrm>
            <a:off x="533400" y="1600200"/>
            <a:ext cx="8153400" cy="4876800"/>
          </a:xfrm>
        </p:spPr>
        <p:txBody>
          <a:bodyPr/>
          <a:lstStyle/>
          <a:p>
            <a:pPr marL="609600" indent="-609600">
              <a:lnSpc>
                <a:spcPct val="80000"/>
              </a:lnSpc>
              <a:buFont typeface="Wingdings" pitchFamily="2" charset="2"/>
              <a:buNone/>
            </a:pPr>
            <a:r>
              <a:rPr lang="en-US" u="sng" dirty="0"/>
              <a:t>R remembering important things</a:t>
            </a:r>
            <a:endParaRPr lang="en-US" dirty="0"/>
          </a:p>
          <a:p>
            <a:pPr marL="609600" indent="-609600">
              <a:lnSpc>
                <a:spcPct val="80000"/>
              </a:lnSpc>
            </a:pPr>
            <a:r>
              <a:rPr lang="en-US" dirty="0"/>
              <a:t>Varied understand of “important things” </a:t>
            </a:r>
          </a:p>
          <a:p>
            <a:pPr marL="609600" indent="-609600">
              <a:lnSpc>
                <a:spcPct val="80000"/>
              </a:lnSpc>
            </a:pPr>
            <a:endParaRPr lang="en-US" dirty="0"/>
          </a:p>
          <a:p>
            <a:pPr marL="609600" indent="-609600">
              <a:lnSpc>
                <a:spcPct val="80000"/>
              </a:lnSpc>
            </a:pPr>
            <a:r>
              <a:rPr lang="en-US" dirty="0"/>
              <a:t>From the trivial (forgetting to brush teeth) to the more serious (forgetting where one lives) and everything in between.  </a:t>
            </a:r>
          </a:p>
          <a:p>
            <a:pPr marL="609600" indent="-609600">
              <a:lnSpc>
                <a:spcPct val="80000"/>
              </a:lnSpc>
            </a:pPr>
            <a:endParaRPr lang="en-US" dirty="0"/>
          </a:p>
          <a:p>
            <a:pPr marL="609600" indent="-609600">
              <a:lnSpc>
                <a:spcPct val="80000"/>
              </a:lnSpc>
            </a:pPr>
            <a:r>
              <a:rPr lang="en-US" dirty="0"/>
              <a:t>Some respondents directly asked what was meant by important (“Would that be your wife’s birthday?”).</a:t>
            </a:r>
          </a:p>
          <a:p>
            <a:pPr marL="609600" indent="-609600">
              <a:lnSpc>
                <a:spcPct val="80000"/>
              </a:lnSpc>
              <a:buFont typeface="Wingdings" pitchFamily="2" charset="2"/>
              <a:buNone/>
            </a:pPr>
            <a:endParaRPr lang="en-US" sz="35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4674" name="Rectangle 2"/>
          <p:cNvSpPr>
            <a:spLocks noGrp="1" noChangeArrowheads="1"/>
          </p:cNvSpPr>
          <p:nvPr>
            <p:ph type="title"/>
          </p:nvPr>
        </p:nvSpPr>
        <p:spPr/>
        <p:txBody>
          <a:bodyPr/>
          <a:lstStyle/>
          <a:p>
            <a:r>
              <a:rPr lang="en-US" dirty="0"/>
              <a:t>Cognition Findings</a:t>
            </a:r>
          </a:p>
        </p:txBody>
      </p:sp>
      <p:sp>
        <p:nvSpPr>
          <p:cNvPr id="924675" name="Rectangle 3"/>
          <p:cNvSpPr>
            <a:spLocks noGrp="1" noChangeArrowheads="1"/>
          </p:cNvSpPr>
          <p:nvPr>
            <p:ph idx="1"/>
          </p:nvPr>
        </p:nvSpPr>
        <p:spPr>
          <a:xfrm>
            <a:off x="381000" y="1676400"/>
            <a:ext cx="8382000" cy="4800600"/>
          </a:xfrm>
        </p:spPr>
        <p:txBody>
          <a:bodyPr/>
          <a:lstStyle/>
          <a:p>
            <a:pPr marL="609600" indent="-609600">
              <a:buFont typeface="Wingdings" pitchFamily="2" charset="2"/>
              <a:buNone/>
            </a:pPr>
            <a:r>
              <a:rPr lang="en-US" sz="2800" u="sng" dirty="0"/>
              <a:t>The last time… how much difficulty</a:t>
            </a:r>
          </a:p>
          <a:p>
            <a:pPr marL="609600" indent="-609600"/>
            <a:r>
              <a:rPr lang="en-US" sz="2800" dirty="0"/>
              <a:t>Little cognitive interview data </a:t>
            </a:r>
          </a:p>
          <a:p>
            <a:pPr marL="990600" lvl="1" indent="-533400"/>
            <a:endParaRPr lang="en-US" dirty="0"/>
          </a:p>
          <a:p>
            <a:pPr marL="609600" indent="-609600"/>
            <a:r>
              <a:rPr lang="en-US" sz="2800" dirty="0"/>
              <a:t>Many Rs experienced difficulty with the question.  </a:t>
            </a:r>
          </a:p>
          <a:p>
            <a:pPr marL="990600" lvl="1" indent="-533400"/>
            <a:r>
              <a:rPr lang="en-US" dirty="0"/>
              <a:t>Couldn’t answer</a:t>
            </a:r>
          </a:p>
          <a:p>
            <a:pPr marL="990600" lvl="1" indent="-533400"/>
            <a:r>
              <a:rPr lang="en-US" dirty="0"/>
              <a:t>Needed it repeated</a:t>
            </a:r>
          </a:p>
          <a:p>
            <a:pPr marL="990600" lvl="1" indent="-533400"/>
            <a:r>
              <a:rPr lang="en-US" dirty="0"/>
              <a:t>Though it was no different from the previous question</a:t>
            </a:r>
          </a:p>
          <a:p>
            <a:pPr marL="990600" lvl="1" indent="-533400"/>
            <a:r>
              <a:rPr lang="en-US" dirty="0"/>
              <a:t>Asked what was meant by “important things”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626" name="Rectangle 2"/>
          <p:cNvSpPr>
            <a:spLocks noGrp="1" noChangeArrowheads="1"/>
          </p:cNvSpPr>
          <p:nvPr>
            <p:ph type="title"/>
          </p:nvPr>
        </p:nvSpPr>
        <p:spPr/>
        <p:txBody>
          <a:bodyPr/>
          <a:lstStyle/>
          <a:p>
            <a:r>
              <a:rPr lang="en-US" dirty="0"/>
              <a:t>Cognition Findings</a:t>
            </a:r>
          </a:p>
        </p:txBody>
      </p:sp>
      <p:sp>
        <p:nvSpPr>
          <p:cNvPr id="922627" name="Rectangle 3"/>
          <p:cNvSpPr>
            <a:spLocks noGrp="1" noChangeArrowheads="1"/>
          </p:cNvSpPr>
          <p:nvPr>
            <p:ph idx="1"/>
          </p:nvPr>
        </p:nvSpPr>
        <p:spPr>
          <a:xfrm>
            <a:off x="533400" y="1752600"/>
            <a:ext cx="8153400" cy="5715000"/>
          </a:xfrm>
        </p:spPr>
        <p:txBody>
          <a:bodyPr/>
          <a:lstStyle/>
          <a:p>
            <a:pPr marL="609600" indent="-609600">
              <a:buFont typeface="Wingdings" pitchFamily="2" charset="2"/>
              <a:buNone/>
            </a:pPr>
            <a:r>
              <a:rPr lang="en-US" sz="2800" u="sng" dirty="0"/>
              <a:t>Difficulty remembering a few things, a lot of things, or almost everything</a:t>
            </a:r>
            <a:r>
              <a:rPr lang="en-US" sz="2800" dirty="0"/>
              <a:t> </a:t>
            </a:r>
          </a:p>
          <a:p>
            <a:pPr marL="609600" indent="-609600"/>
            <a:r>
              <a:rPr lang="en-US" sz="2800" dirty="0"/>
              <a:t>Little cognitive interview data, especially relating why Rs answered the way they did</a:t>
            </a:r>
          </a:p>
          <a:p>
            <a:pPr marL="609600" indent="-609600"/>
            <a:endParaRPr lang="en-US" sz="2800" dirty="0"/>
          </a:p>
          <a:p>
            <a:pPr marL="609600" indent="-609600"/>
            <a:r>
              <a:rPr lang="en-US" sz="2800" dirty="0"/>
              <a:t>Examples given were similar to previous questions: </a:t>
            </a:r>
          </a:p>
          <a:p>
            <a:pPr marL="609600" indent="-609600">
              <a:buFont typeface="Wingdings" pitchFamily="2" charset="2"/>
              <a:buNone/>
            </a:pPr>
            <a:r>
              <a:rPr lang="en-US" sz="2800" dirty="0"/>
              <a:t>	needing a grocery list, remembering appointments, chores, or names, or misplacing an item.</a:t>
            </a:r>
          </a:p>
          <a:p>
            <a:pPr marL="609600" indent="-609600">
              <a:lnSpc>
                <a:spcPct val="80000"/>
              </a:lnSpc>
              <a:buFont typeface="Wingdings" pitchFamily="2" charset="2"/>
              <a:buNone/>
            </a:pPr>
            <a:endParaRPr lang="en-US"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0578" name="Rectangle 2"/>
          <p:cNvSpPr>
            <a:spLocks noGrp="1" noChangeArrowheads="1"/>
          </p:cNvSpPr>
          <p:nvPr>
            <p:ph type="title"/>
          </p:nvPr>
        </p:nvSpPr>
        <p:spPr/>
        <p:txBody>
          <a:bodyPr/>
          <a:lstStyle/>
          <a:p>
            <a:r>
              <a:rPr lang="en-US" dirty="0"/>
              <a:t>Cognition Findings</a:t>
            </a:r>
          </a:p>
        </p:txBody>
      </p:sp>
      <p:sp>
        <p:nvSpPr>
          <p:cNvPr id="920579" name="Rectangle 3"/>
          <p:cNvSpPr>
            <a:spLocks noGrp="1" noChangeArrowheads="1"/>
          </p:cNvSpPr>
          <p:nvPr>
            <p:ph idx="1"/>
          </p:nvPr>
        </p:nvSpPr>
        <p:spPr>
          <a:xfrm>
            <a:off x="457200" y="1600200"/>
            <a:ext cx="8153400" cy="5410200"/>
          </a:xfrm>
        </p:spPr>
        <p:txBody>
          <a:bodyPr/>
          <a:lstStyle/>
          <a:p>
            <a:pPr marL="609600" indent="-609600">
              <a:lnSpc>
                <a:spcPct val="90000"/>
              </a:lnSpc>
              <a:buFont typeface="Wingdings" pitchFamily="2" charset="2"/>
              <a:buNone/>
            </a:pPr>
            <a:r>
              <a:rPr lang="en-US" sz="2400" u="sng" dirty="0"/>
              <a:t>Doing something for 10 minutes</a:t>
            </a:r>
          </a:p>
          <a:p>
            <a:pPr marL="609600" indent="-609600">
              <a:lnSpc>
                <a:spcPct val="90000"/>
              </a:lnSpc>
            </a:pPr>
            <a:r>
              <a:rPr lang="en-US" sz="2400" dirty="0"/>
              <a:t>Intent of question primarily not understood by Rs</a:t>
            </a:r>
          </a:p>
          <a:p>
            <a:pPr marL="609600" indent="-609600">
              <a:lnSpc>
                <a:spcPct val="90000"/>
              </a:lnSpc>
            </a:pPr>
            <a:endParaRPr lang="en-US" sz="2400" dirty="0"/>
          </a:p>
          <a:p>
            <a:pPr marL="609600" indent="-609600">
              <a:lnSpc>
                <a:spcPct val="90000"/>
              </a:lnSpc>
            </a:pPr>
            <a:r>
              <a:rPr lang="en-US" sz="2400" dirty="0"/>
              <a:t>Many respondents said “it depends” based on:  </a:t>
            </a:r>
          </a:p>
          <a:p>
            <a:pPr marL="1371600" lvl="2" indent="-457200">
              <a:lnSpc>
                <a:spcPct val="90000"/>
              </a:lnSpc>
              <a:buFont typeface="Wingdings" pitchFamily="2" charset="2"/>
              <a:buNone/>
            </a:pPr>
            <a:r>
              <a:rPr lang="en-US" sz="1800" dirty="0"/>
              <a:t>Desirability of the task</a:t>
            </a:r>
          </a:p>
          <a:p>
            <a:pPr marL="1371600" lvl="2" indent="-457200">
              <a:lnSpc>
                <a:spcPct val="90000"/>
              </a:lnSpc>
              <a:buFont typeface="Wingdings" pitchFamily="2" charset="2"/>
              <a:buNone/>
            </a:pPr>
            <a:r>
              <a:rPr lang="en-US" sz="1800" dirty="0"/>
              <a:t>Complexity of the task</a:t>
            </a:r>
          </a:p>
          <a:p>
            <a:pPr marL="1371600" lvl="2" indent="-457200">
              <a:lnSpc>
                <a:spcPct val="90000"/>
              </a:lnSpc>
              <a:buFont typeface="Wingdings" pitchFamily="2" charset="2"/>
              <a:buNone/>
            </a:pPr>
            <a:r>
              <a:rPr lang="en-US" sz="1800" dirty="0"/>
              <a:t>Familiarity of the task</a:t>
            </a:r>
          </a:p>
          <a:p>
            <a:pPr marL="1371600" lvl="2" indent="-457200">
              <a:lnSpc>
                <a:spcPct val="90000"/>
              </a:lnSpc>
              <a:buFont typeface="Wingdings" pitchFamily="2" charset="2"/>
              <a:buNone/>
            </a:pPr>
            <a:r>
              <a:rPr lang="en-US" sz="1800" dirty="0"/>
              <a:t>Number of distractions present while doing the task</a:t>
            </a:r>
          </a:p>
          <a:p>
            <a:pPr marL="990600" lvl="1" indent="-533400">
              <a:lnSpc>
                <a:spcPct val="90000"/>
              </a:lnSpc>
            </a:pPr>
            <a:endParaRPr lang="en-US" sz="2000" dirty="0"/>
          </a:p>
          <a:p>
            <a:pPr marL="609600" indent="-609600">
              <a:lnSpc>
                <a:spcPct val="90000"/>
              </a:lnSpc>
            </a:pPr>
            <a:r>
              <a:rPr lang="en-US" sz="2400" dirty="0"/>
              <a:t>Some Rs overly focused on 10 minutes</a:t>
            </a:r>
          </a:p>
          <a:p>
            <a:pPr marL="990600" lvl="1" indent="-533400">
              <a:lnSpc>
                <a:spcPct val="90000"/>
              </a:lnSpc>
            </a:pPr>
            <a:r>
              <a:rPr lang="en-US" sz="2000" dirty="0"/>
              <a:t>Thinking “if a task only takes 10 minutes to accomplish, it must not be a very difficult task,” then answering ‘none’ </a:t>
            </a:r>
          </a:p>
          <a:p>
            <a:pPr marL="990600" lvl="1" indent="-533400">
              <a:lnSpc>
                <a:spcPct val="90000"/>
              </a:lnSpc>
            </a:pPr>
            <a:r>
              <a:rPr lang="en-US" sz="2000" dirty="0"/>
              <a:t>Thinking “10 minutes isn’t enough time to accomplish almost anything,” then answering ‘severe.’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9506" name="Rectangle 2"/>
          <p:cNvSpPr>
            <a:spLocks noGrp="1" noChangeArrowheads="1"/>
          </p:cNvSpPr>
          <p:nvPr>
            <p:ph type="title"/>
          </p:nvPr>
        </p:nvSpPr>
        <p:spPr>
          <a:xfrm>
            <a:off x="457200" y="304800"/>
            <a:ext cx="8229600" cy="1143000"/>
          </a:xfrm>
        </p:spPr>
        <p:txBody>
          <a:bodyPr/>
          <a:lstStyle/>
          <a:p>
            <a:r>
              <a:rPr lang="en-US" dirty="0"/>
              <a:t>Summary of Cognition Findings</a:t>
            </a:r>
          </a:p>
        </p:txBody>
      </p:sp>
      <p:sp>
        <p:nvSpPr>
          <p:cNvPr id="789507" name="Rectangle 3"/>
          <p:cNvSpPr>
            <a:spLocks noGrp="1" noChangeArrowheads="1"/>
          </p:cNvSpPr>
          <p:nvPr>
            <p:ph idx="1"/>
          </p:nvPr>
        </p:nvSpPr>
        <p:spPr>
          <a:xfrm>
            <a:off x="304800" y="1371600"/>
            <a:ext cx="8610600" cy="5257800"/>
          </a:xfrm>
        </p:spPr>
        <p:txBody>
          <a:bodyPr/>
          <a:lstStyle/>
          <a:p>
            <a:pPr marL="533400" indent="-533400">
              <a:buFont typeface="Wingdings" pitchFamily="2" charset="2"/>
              <a:buNone/>
            </a:pPr>
            <a:endParaRPr lang="en-US" b="1" dirty="0"/>
          </a:p>
          <a:p>
            <a:pPr marL="533400" indent="-533400"/>
            <a:endParaRPr lang="en-US" dirty="0"/>
          </a:p>
          <a:p>
            <a:pPr marL="533400" indent="-533400"/>
            <a:endParaRPr lang="en-US" dirty="0"/>
          </a:p>
          <a:p>
            <a:pPr marL="533400" indent="-533400"/>
            <a:endParaRPr lang="en-US" dirty="0"/>
          </a:p>
          <a:p>
            <a:pPr marL="933450" lvl="1" indent="-476250">
              <a:buFontTx/>
              <a:buNone/>
            </a:pPr>
            <a:endParaRPr lang="en-US" b="1" dirty="0"/>
          </a:p>
          <a:p>
            <a:pPr marL="933450" lvl="1" indent="-476250">
              <a:buFontTx/>
              <a:buNone/>
            </a:pPr>
            <a:endParaRPr 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23254</TotalTime>
  <Words>934</Words>
  <Application>Microsoft Office PowerPoint</Application>
  <PresentationFormat>On-screen Show (4:3)</PresentationFormat>
  <Paragraphs>171</Paragraphs>
  <Slides>25</Slides>
  <Notes>16</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COGNITION</vt:lpstr>
      <vt:lpstr>Cognition Questions</vt:lpstr>
      <vt:lpstr>Cognition Questions</vt:lpstr>
      <vt:lpstr>Cognition Findings</vt:lpstr>
      <vt:lpstr>Cognition Findings</vt:lpstr>
      <vt:lpstr>Cognition Findings</vt:lpstr>
      <vt:lpstr>Cognition Findings</vt:lpstr>
      <vt:lpstr>Cognition Findings</vt:lpstr>
      <vt:lpstr>Summary of Cognition Findings</vt:lpstr>
      <vt:lpstr>Revisions for  Field Test Questionnaire</vt:lpstr>
      <vt:lpstr>Cognition Field Test</vt:lpstr>
      <vt:lpstr>Cognition Field Test</vt:lpstr>
      <vt:lpstr>Maldives</vt:lpstr>
      <vt:lpstr>Slide 14</vt:lpstr>
      <vt:lpstr>Slide 15</vt:lpstr>
      <vt:lpstr>Slide 16</vt:lpstr>
      <vt:lpstr>Slide 17</vt:lpstr>
      <vt:lpstr>Slide 18</vt:lpstr>
      <vt:lpstr>Slide 19</vt:lpstr>
      <vt:lpstr>Slide 20</vt:lpstr>
      <vt:lpstr>Slide 21</vt:lpstr>
      <vt:lpstr>Slide 22</vt:lpstr>
      <vt:lpstr>Slide 23</vt:lpstr>
      <vt:lpstr>Rs Comments </vt:lpstr>
      <vt:lpstr>P_COG_7 Which of the following activities, if any, are you unable to do, or find it hard to do, because of your difficulty remembering or concentrating? </vt:lpstr>
    </vt:vector>
  </TitlesOfParts>
  <Company>ITSO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Q-Bank:  Redefining the field</dc:title>
  <dc:creator>ktm8</dc:creator>
  <cp:lastModifiedBy>iwu6</cp:lastModifiedBy>
  <cp:revision>218</cp:revision>
  <cp:lastPrinted>1601-01-01T00:00:00Z</cp:lastPrinted>
  <dcterms:created xsi:type="dcterms:W3CDTF">2008-05-29T13:13:59Z</dcterms:created>
  <dcterms:modified xsi:type="dcterms:W3CDTF">2010-05-07T16:14:11Z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7</vt:i4>
  </property>
</Properties>
</file>