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325" r:id="rId3"/>
    <p:sldId id="352" r:id="rId4"/>
    <p:sldId id="357" r:id="rId5"/>
    <p:sldId id="354" r:id="rId6"/>
    <p:sldId id="361" r:id="rId7"/>
    <p:sldId id="367" r:id="rId8"/>
    <p:sldId id="366" r:id="rId9"/>
    <p:sldId id="363" r:id="rId10"/>
    <p:sldId id="365" r:id="rId11"/>
    <p:sldId id="362" r:id="rId12"/>
    <p:sldId id="355" r:id="rId13"/>
    <p:sldId id="359" r:id="rId14"/>
    <p:sldId id="328" r:id="rId15"/>
    <p:sldId id="360" r:id="rId16"/>
    <p:sldId id="329" r:id="rId17"/>
    <p:sldId id="330" r:id="rId18"/>
    <p:sldId id="331" r:id="rId19"/>
    <p:sldId id="332" r:id="rId20"/>
    <p:sldId id="333" r:id="rId21"/>
    <p:sldId id="334" r:id="rId22"/>
    <p:sldId id="324" r:id="rId23"/>
    <p:sldId id="336" r:id="rId24"/>
    <p:sldId id="287" r:id="rId25"/>
    <p:sldId id="314" r:id="rId26"/>
    <p:sldId id="326" r:id="rId27"/>
    <p:sldId id="299" r:id="rId28"/>
    <p:sldId id="300" r:id="rId29"/>
    <p:sldId id="301" r:id="rId30"/>
    <p:sldId id="349" r:id="rId31"/>
    <p:sldId id="350" r:id="rId32"/>
    <p:sldId id="351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39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03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dirty="0" smtClean="0"/>
              <a:t>Percentage</a:t>
            </a:r>
            <a:r>
              <a:rPr lang="en-US" sz="1200" b="0" baseline="0" dirty="0" smtClean="0"/>
              <a:t> of population reporting some form of disability</a:t>
            </a:r>
            <a:endParaRPr lang="en-US" sz="1200" b="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0940014312976"/>
          <c:w val="0.91905730533683305"/>
          <c:h val="0.65530915741025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Census 1991</c:v>
                </c:pt>
                <c:pt idx="1">
                  <c:v>Population and housing census 2002</c:v>
                </c:pt>
                <c:pt idx="2">
                  <c:v>Uganda National Household Survey 2006</c:v>
                </c:pt>
                <c:pt idx="3">
                  <c:v>Demographic and Health Survey 2006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</c:v>
                </c:pt>
                <c:pt idx="1">
                  <c:v>3.5</c:v>
                </c:pt>
                <c:pt idx="2">
                  <c:v>7</c:v>
                </c:pt>
                <c:pt idx="3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23328"/>
        <c:axId val="84333312"/>
      </c:barChart>
      <c:catAx>
        <c:axId val="84323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4333312"/>
        <c:crosses val="autoZero"/>
        <c:auto val="1"/>
        <c:lblAlgn val="ctr"/>
        <c:lblOffset val="100"/>
        <c:noMultiLvlLbl val="0"/>
      </c:catAx>
      <c:valAx>
        <c:axId val="8433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323328"/>
        <c:crosses val="autoZero"/>
        <c:crossBetween val="between"/>
      </c:valAx>
      <c:spPr>
        <a:noFill/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0.5463</cdr:x>
      <cdr:y>0.12912</cdr:y>
    </cdr:from>
    <cdr:to>
      <cdr:x>0.74074</cdr:x>
      <cdr:y>0.42247</cdr:y>
    </cdr:to>
    <cdr:sp macro="" textlink="">
      <cdr:nvSpPr>
        <cdr:cNvPr id="2" name="TextBox 2" descr="Text box showing disability question used in the 2006 Uganda National Household Survey: Does (name) have any difficulty in moving, seeing, hearing, speaking or learning, which has lasted or is expected to last 6 months or more?&#10;"/>
        <cdr:cNvSpPr txBox="1"/>
      </cdr:nvSpPr>
      <cdr:spPr>
        <a:xfrm xmlns:a="http://schemas.openxmlformats.org/drawingml/2006/main">
          <a:off x="4495800" y="609599"/>
          <a:ext cx="1600200" cy="13849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Does </a:t>
          </a:r>
          <a:r>
            <a:rPr lang="en-US" sz="1200" dirty="0"/>
            <a:t>(name) have any difficulty in moving, seeing, hearing, speaking or learning, which has lasted or is expected to last 6 months or more</a:t>
          </a:r>
          <a:r>
            <a:rPr lang="en-US" sz="1200" dirty="0" smtClean="0"/>
            <a:t>?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C23C63-97D6-47A8-BD3C-249D7A786F3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68312C-D57E-4A44-B0E1-0BF87B72C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E7842-D3DB-439E-8075-1AF4F04FAE7E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4DA62B-DBAF-47ED-A434-87D1ECE7CA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09" indent="-285734" defTabSz="931811">
              <a:defRPr sz="3200">
                <a:solidFill>
                  <a:schemeClr val="tx1"/>
                </a:solidFill>
                <a:latin typeface="Times" pitchFamily="18" charset="0"/>
              </a:defRPr>
            </a:lvl2pPr>
            <a:lvl3pPr marL="1142937" indent="-228587" defTabSz="931811">
              <a:defRPr sz="3200">
                <a:solidFill>
                  <a:schemeClr val="tx1"/>
                </a:solidFill>
                <a:latin typeface="Times" pitchFamily="18" charset="0"/>
              </a:defRPr>
            </a:lvl3pPr>
            <a:lvl4pPr marL="1600111" indent="-228587" defTabSz="931811">
              <a:defRPr sz="3200">
                <a:solidFill>
                  <a:schemeClr val="tx1"/>
                </a:solidFill>
                <a:latin typeface="Times" pitchFamily="18" charset="0"/>
              </a:defRPr>
            </a:lvl4pPr>
            <a:lvl5pPr marL="2057287" indent="-228587" defTabSz="931811">
              <a:defRPr sz="3200">
                <a:solidFill>
                  <a:schemeClr val="tx1"/>
                </a:solidFill>
                <a:latin typeface="Times" pitchFamily="18" charset="0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BD71124-DD29-4B9F-B47A-B75F5C7CA7D5}" type="slidenum">
              <a:rPr lang="en-US" sz="1200">
                <a:latin typeface="Times New Roman" pitchFamily="18" charset="0"/>
              </a:rPr>
              <a:pPr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3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74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Georgia" pitchFamily="18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Georgia" pitchFamily="18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Georgia" pitchFamily="18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Georgia" pitchFamily="18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Georgia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3E15BEF6-7EDC-4B34-81D0-4645416C7242}" type="slidenum">
              <a:rPr lang="en-GB" altLang="en-GB" sz="1200"/>
              <a:pPr/>
              <a:t>28</a:t>
            </a:fld>
            <a:endParaRPr lang="en-GB" altLang="en-GB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0" y="809625"/>
            <a:ext cx="4346575" cy="3259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9018"/>
            <a:ext cx="5140960" cy="39138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0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86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75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Georgia" pitchFamily="18" charset="0"/>
              </a:defRPr>
            </a:lvl1pPr>
            <a:lvl2pPr marL="757066" indent="-291179">
              <a:defRPr sz="2400" b="1">
                <a:solidFill>
                  <a:schemeClr val="tx1"/>
                </a:solidFill>
                <a:latin typeface="Georgia" pitchFamily="18" charset="0"/>
              </a:defRPr>
            </a:lvl2pPr>
            <a:lvl3pPr marL="1164717" indent="-232943">
              <a:defRPr sz="2400" b="1">
                <a:solidFill>
                  <a:schemeClr val="tx1"/>
                </a:solidFill>
                <a:latin typeface="Georgia" pitchFamily="18" charset="0"/>
              </a:defRPr>
            </a:lvl3pPr>
            <a:lvl4pPr marL="1630604" indent="-232943">
              <a:defRPr sz="2400" b="1">
                <a:solidFill>
                  <a:schemeClr val="tx1"/>
                </a:solidFill>
                <a:latin typeface="Georgia" pitchFamily="18" charset="0"/>
              </a:defRPr>
            </a:lvl4pPr>
            <a:lvl5pPr marL="2096491" indent="-232943">
              <a:defRPr sz="2400" b="1">
                <a:solidFill>
                  <a:schemeClr val="tx1"/>
                </a:solidFill>
                <a:latin typeface="Georgia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2AF9C436-BD5A-49EA-A732-1A415E53AFE3}" type="slidenum">
              <a:rPr lang="en-GB" altLang="en-GB" sz="1200"/>
              <a:pPr/>
              <a:t>5</a:t>
            </a:fld>
            <a:endParaRPr lang="en-GB" altLang="en-GB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0" y="809625"/>
            <a:ext cx="4346575" cy="32591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9018"/>
            <a:ext cx="5140960" cy="39138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A62B-DBAF-47ED-A434-87D1ECE7CA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4B160-80EA-4C45-A5F5-32BAD4E0AB61}" type="slidenum">
              <a:rPr lang="en-US">
                <a:ea typeface="ＭＳ Ｐゴシック" pitchFamily="-120" charset="-128"/>
                <a:cs typeface="ＭＳ Ｐゴシック" pitchFamily="-12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120" charset="-128"/>
              <a:cs typeface="ＭＳ Ｐゴシック" pitchFamily="-12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40E0B-253D-4DD6-A3F5-200A2C00D791}" type="slidenum">
              <a:rPr lang="en-US">
                <a:ea typeface="ＭＳ Ｐゴシック" pitchFamily="-120" charset="-128"/>
                <a:cs typeface="ＭＳ Ｐゴシック" pitchFamily="-12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120" charset="-128"/>
              <a:cs typeface="ＭＳ Ｐゴシック" pitchFamily="-12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40E0B-253D-4DD6-A3F5-200A2C00D791}" type="slidenum">
              <a:rPr lang="en-US">
                <a:ea typeface="ＭＳ Ｐゴシック" pitchFamily="-120" charset="-128"/>
                <a:cs typeface="ＭＳ Ｐゴシック" pitchFamily="-12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120" charset="-128"/>
              <a:cs typeface="ＭＳ Ｐゴシック" pitchFamily="-12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9AF5CC-A3DD-4DD9-968E-B259E4F0079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5B64-7466-46BC-8A14-12949E83F15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-1604" y="3276600"/>
            <a:ext cx="9144000" cy="1447800"/>
          </a:xfrm>
          <a:noFill/>
        </p:spPr>
        <p:txBody>
          <a:bodyPr>
            <a:no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i="1" dirty="0" smtClean="0">
                <a:solidFill>
                  <a:srgbClr val="0070C0"/>
                </a:solidFill>
              </a:rPr>
              <a:t>UNICEF’s work and planned activities </a:t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GB" sz="3200" b="1" i="1" dirty="0" smtClean="0">
                <a:solidFill>
                  <a:srgbClr val="0070C0"/>
                </a:solidFill>
              </a:rPr>
              <a:t>on the measurement of child disability</a:t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GB" sz="3200" b="1" i="1" dirty="0" smtClean="0">
                <a:solidFill>
                  <a:srgbClr val="0070C0"/>
                </a:solidFill>
              </a:rPr>
              <a:t/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GB" sz="3200" b="1" i="1" dirty="0" smtClean="0">
                <a:solidFill>
                  <a:srgbClr val="0070C0"/>
                </a:solidFill>
              </a:rPr>
              <a:t/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GB" sz="3200" b="1" i="1" dirty="0" smtClean="0">
                <a:solidFill>
                  <a:srgbClr val="0070C0"/>
                </a:solidFill>
              </a:rPr>
              <a:t/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GB" sz="3200" b="1" i="1" dirty="0" smtClean="0">
                <a:solidFill>
                  <a:srgbClr val="0070C0"/>
                </a:solidFill>
              </a:rPr>
              <a:t/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GB" sz="3200" b="1" i="1" dirty="0" smtClean="0">
                <a:solidFill>
                  <a:srgbClr val="0070C0"/>
                </a:solidFill>
              </a:rPr>
              <a:t/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GB" sz="3200" b="1" i="1" dirty="0" smtClean="0">
                <a:solidFill>
                  <a:srgbClr val="0070C0"/>
                </a:solidFill>
              </a:rPr>
              <a:t/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GB" sz="3200" b="1" i="1" dirty="0" smtClean="0">
                <a:solidFill>
                  <a:srgbClr val="0070C0"/>
                </a:solidFill>
              </a:rPr>
              <a:t/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GB" sz="3200" b="1" i="1" dirty="0" smtClean="0">
                <a:solidFill>
                  <a:srgbClr val="0070C0"/>
                </a:solidFill>
              </a:rPr>
              <a:t/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GB" sz="3200" b="1" i="1" dirty="0" smtClean="0">
                <a:solidFill>
                  <a:srgbClr val="0070C0"/>
                </a:solidFill>
              </a:rPr>
              <a:t/>
            </a:r>
            <a:br>
              <a:rPr lang="en-GB" sz="3200" b="1" i="1" dirty="0" smtClean="0">
                <a:solidFill>
                  <a:srgbClr val="0070C0"/>
                </a:solidFill>
              </a:rPr>
            </a:br>
            <a:r>
              <a:rPr lang="en-US" sz="1600" kern="120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Claudia </a:t>
            </a:r>
            <a:r>
              <a:rPr lang="en-US" sz="1600" kern="1200" dirty="0" err="1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Cappa</a:t>
            </a:r>
            <a:r>
              <a:rPr lang="en-US" sz="1600" kern="120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PhD, </a:t>
            </a:r>
            <a:endParaRPr lang="en-US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 smtClean="0">
                <a:solidFill>
                  <a:srgbClr val="0070C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Statistics and Monitoring Section, UNICEF, NY</a:t>
            </a:r>
            <a:endParaRPr lang="en-US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en-US" sz="32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of woman and boy playing with lego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72" y="1447800"/>
            <a:ext cx="6412028" cy="41951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45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Pakistan,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Population and Housing Census, 1998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God forbid, is there any disabled person in the </a:t>
            </a:r>
            <a:r>
              <a:rPr lang="en-US" dirty="0" smtClean="0"/>
              <a:t>household? </a:t>
            </a: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so, state the nature of </a:t>
            </a:r>
            <a:r>
              <a:rPr lang="en-US" dirty="0" smtClean="0"/>
              <a:t>disability: </a:t>
            </a:r>
          </a:p>
          <a:p>
            <a:pPr marL="0" indent="0" algn="just">
              <a:buNone/>
            </a:pPr>
            <a:endParaRPr lang="en-US" dirty="0"/>
          </a:p>
          <a:p>
            <a:r>
              <a:rPr lang="en-US" dirty="0" smtClean="0"/>
              <a:t>Blind </a:t>
            </a:r>
          </a:p>
          <a:p>
            <a:r>
              <a:rPr lang="en-US" dirty="0" smtClean="0"/>
              <a:t>Deaf/Dumb </a:t>
            </a:r>
          </a:p>
          <a:p>
            <a:r>
              <a:rPr lang="en-US" dirty="0" smtClean="0"/>
              <a:t>Physical </a:t>
            </a:r>
            <a:r>
              <a:rPr lang="en-US" dirty="0"/>
              <a:t>handicapped</a:t>
            </a:r>
          </a:p>
          <a:p>
            <a:r>
              <a:rPr lang="en-US" dirty="0" smtClean="0"/>
              <a:t>Mentally </a:t>
            </a:r>
            <a:r>
              <a:rPr lang="en-US" dirty="0"/>
              <a:t>retarded </a:t>
            </a:r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/>
              <a:t>disabled</a:t>
            </a:r>
          </a:p>
          <a:p>
            <a:r>
              <a:rPr lang="en-US" dirty="0" smtClean="0"/>
              <a:t>Insane </a:t>
            </a:r>
          </a:p>
          <a:p>
            <a:r>
              <a:rPr lang="en-US" dirty="0" smtClean="0"/>
              <a:t>Others </a:t>
            </a:r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8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Tanzania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Population and Housing Census, </a:t>
            </a:r>
            <a:r>
              <a:rPr lang="en-US" sz="3600" b="1" dirty="0" smtClean="0">
                <a:solidFill>
                  <a:srgbClr val="0070C0"/>
                </a:solidFill>
              </a:rPr>
              <a:t>2002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36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Is he/she</a:t>
            </a:r>
            <a:r>
              <a:rPr lang="en-US" dirty="0"/>
              <a:t> [</a:t>
            </a:r>
            <a:r>
              <a:rPr lang="en-US" dirty="0" smtClean="0"/>
              <a:t>all members of the household</a:t>
            </a:r>
            <a:r>
              <a:rPr lang="en-US" dirty="0"/>
              <a:t>]</a:t>
            </a:r>
            <a:r>
              <a:rPr lang="en-US" dirty="0" smtClean="0"/>
              <a:t>: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Not </a:t>
            </a:r>
            <a:r>
              <a:rPr lang="en-US" dirty="0" smtClean="0"/>
              <a:t>disabled</a:t>
            </a:r>
          </a:p>
          <a:p>
            <a:pPr algn="just"/>
            <a:r>
              <a:rPr lang="en-US" dirty="0"/>
              <a:t>P</a:t>
            </a:r>
            <a:r>
              <a:rPr lang="en-US" dirty="0" smtClean="0"/>
              <a:t>hysically handicapped/leprosy </a:t>
            </a:r>
          </a:p>
          <a:p>
            <a:pPr algn="just"/>
            <a:r>
              <a:rPr lang="en-US" dirty="0"/>
              <a:t>V</a:t>
            </a:r>
            <a:r>
              <a:rPr lang="en-US" dirty="0" smtClean="0"/>
              <a:t>isually impaired </a:t>
            </a:r>
          </a:p>
          <a:p>
            <a:pPr algn="just"/>
            <a:r>
              <a:rPr lang="en-US" dirty="0"/>
              <a:t>D</a:t>
            </a:r>
            <a:r>
              <a:rPr lang="en-US" dirty="0" smtClean="0"/>
              <a:t>umb</a:t>
            </a:r>
          </a:p>
          <a:p>
            <a:pPr algn="just"/>
            <a:r>
              <a:rPr lang="en-US" dirty="0"/>
              <a:t>H</a:t>
            </a:r>
            <a:r>
              <a:rPr lang="en-US" dirty="0" smtClean="0"/>
              <a:t>earing/speech impaired</a:t>
            </a:r>
          </a:p>
          <a:p>
            <a:pPr algn="just"/>
            <a:r>
              <a:rPr lang="en-US" dirty="0"/>
              <a:t>A</a:t>
            </a:r>
            <a:r>
              <a:rPr lang="en-US" dirty="0" smtClean="0"/>
              <a:t>lbino</a:t>
            </a:r>
          </a:p>
          <a:p>
            <a:pPr algn="just"/>
            <a:r>
              <a:rPr lang="en-US" dirty="0"/>
              <a:t>M</a:t>
            </a:r>
            <a:r>
              <a:rPr lang="en-US" dirty="0" smtClean="0"/>
              <a:t>entally handicapped</a:t>
            </a:r>
          </a:p>
          <a:p>
            <a:pPr algn="just"/>
            <a:r>
              <a:rPr lang="en-US" dirty="0"/>
              <a:t>M</a:t>
            </a:r>
            <a:r>
              <a:rPr lang="en-US" dirty="0" smtClean="0"/>
              <a:t>ultiple handicapped</a:t>
            </a:r>
            <a:endParaRPr lang="en-US" dirty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3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How questions affected prevalence: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The </a:t>
            </a:r>
            <a:r>
              <a:rPr lang="en-US" sz="3200" b="1" dirty="0">
                <a:solidFill>
                  <a:srgbClr val="0070C0"/>
                </a:solidFill>
              </a:rPr>
              <a:t>case of Uganda</a:t>
            </a:r>
          </a:p>
        </p:txBody>
      </p:sp>
      <p:graphicFrame>
        <p:nvGraphicFramePr>
          <p:cNvPr id="4" name="Content Placeholder 3" descr="Bar chart showing disability prevalence rates calculations using different Census and Survey questions in Ugand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27278"/>
              </p:ext>
            </p:extLst>
          </p:nvPr>
        </p:nvGraphicFramePr>
        <p:xfrm>
          <a:off x="609600" y="1600201"/>
          <a:ext cx="8229600" cy="477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 descr="Text box showing disability question used in the 1991 Census: Is anyone in the household disabled? &#10;"/>
          <p:cNvSpPr txBox="1"/>
          <p:nvPr/>
        </p:nvSpPr>
        <p:spPr>
          <a:xfrm>
            <a:off x="1600200" y="3733800"/>
            <a:ext cx="99060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Is anyone in the household disabled? </a:t>
            </a:r>
            <a:endParaRPr lang="en-US" sz="1200" dirty="0"/>
          </a:p>
        </p:txBody>
      </p:sp>
      <p:sp>
        <p:nvSpPr>
          <p:cNvPr id="7" name="TextBox 1" descr="Text box showing disability question used in the 2006 Demographic Health Survey: Do you have difficulty seeing, hearing, walking, etc? &#10;"/>
          <p:cNvSpPr txBox="1"/>
          <p:nvPr/>
        </p:nvSpPr>
        <p:spPr>
          <a:xfrm>
            <a:off x="6947034" y="1600200"/>
            <a:ext cx="1524000" cy="77804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Do you have difficulty seeing, hearing, walking, </a:t>
            </a:r>
            <a:r>
              <a:rPr lang="en-US" sz="1200" dirty="0" err="1"/>
              <a:t>etc</a:t>
            </a:r>
            <a:r>
              <a:rPr lang="en-US" sz="1200" dirty="0"/>
              <a:t>? </a:t>
            </a:r>
          </a:p>
        </p:txBody>
      </p:sp>
      <p:pic>
        <p:nvPicPr>
          <p:cNvPr id="8" name="Picture 7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 descr="Text box showing disability question used in the 2002 Population and Housinf Census: Does (name) have any difficulty in moving, seeing, hearing, speaking or learning, which has lasted or is expected to last 6 months or more?&#10;"/>
          <p:cNvSpPr txBox="1"/>
          <p:nvPr/>
        </p:nvSpPr>
        <p:spPr>
          <a:xfrm>
            <a:off x="3124200" y="2750403"/>
            <a:ext cx="1600200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Does </a:t>
            </a:r>
            <a:r>
              <a:rPr lang="en-US" sz="1200" dirty="0"/>
              <a:t>(name) have any difficulty in moving, seeing, hearing, speaking or learning, which has lasted or is expected to last 6 months or more</a:t>
            </a:r>
            <a:r>
              <a:rPr lang="en-US" sz="1200" dirty="0" smtClean="0"/>
              <a:t>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8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sz="36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of small girl walking up the stair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2057400"/>
            <a:ext cx="5400675" cy="34575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UNICEF’s work in the area of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4292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1295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R</a:t>
            </a:r>
            <a:r>
              <a:rPr lang="en-US" sz="3200" b="1" dirty="0" smtClean="0">
                <a:solidFill>
                  <a:srgbClr val="0070C0"/>
                </a:solidFill>
              </a:rPr>
              <a:t>ationale </a:t>
            </a:r>
            <a:r>
              <a:rPr lang="en-US" sz="3200" b="1" dirty="0">
                <a:solidFill>
                  <a:srgbClr val="0070C0"/>
                </a:solidFill>
              </a:rPr>
              <a:t>for </a:t>
            </a:r>
            <a:r>
              <a:rPr lang="en-US" sz="3200" b="1" dirty="0" smtClean="0">
                <a:solidFill>
                  <a:srgbClr val="0070C0"/>
                </a:solidFill>
              </a:rPr>
              <a:t>measuring child disability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8768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200" dirty="0" smtClean="0"/>
              <a:t>Information </a:t>
            </a:r>
            <a:r>
              <a:rPr lang="en-US" sz="2200" dirty="0"/>
              <a:t>on the number </a:t>
            </a:r>
            <a:r>
              <a:rPr lang="en-US" sz="2200" dirty="0" smtClean="0"/>
              <a:t>and </a:t>
            </a:r>
            <a:r>
              <a:rPr lang="en-US" sz="2200" dirty="0"/>
              <a:t>status of children </a:t>
            </a:r>
            <a:r>
              <a:rPr lang="en-US" sz="2200" dirty="0" smtClean="0"/>
              <a:t>with disabilities </a:t>
            </a:r>
            <a:r>
              <a:rPr lang="en-US" sz="2200" dirty="0"/>
              <a:t>is needed to monitor on a population level the impacts of: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200" dirty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Improvements in child survival and the potential that these are accompanied by increases in the prevalence of child disability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Childhood exposures to nutritional deficiencies, environmental toxins, infectious diseases </a:t>
            </a:r>
            <a:r>
              <a:rPr lang="en-US" sz="2200" dirty="0" smtClean="0"/>
              <a:t>and </a:t>
            </a:r>
            <a:r>
              <a:rPr lang="en-US" sz="2200" dirty="0"/>
              <a:t>trauma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Facilitate </a:t>
            </a:r>
            <a:r>
              <a:rPr lang="en-US" sz="2200" dirty="0" smtClean="0"/>
              <a:t>planning/monitoring </a:t>
            </a:r>
            <a:r>
              <a:rPr lang="en-US" sz="2200" dirty="0"/>
              <a:t>of </a:t>
            </a:r>
            <a:r>
              <a:rPr lang="en-US" sz="2200" dirty="0" smtClean="0"/>
              <a:t>services and interventions </a:t>
            </a:r>
            <a:r>
              <a:rPr lang="en-US" sz="2200" dirty="0"/>
              <a:t>designed to improved </a:t>
            </a:r>
            <a:r>
              <a:rPr lang="en-US" sz="2200" dirty="0" smtClean="0"/>
              <a:t>child wellbeing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 smtClean="0"/>
              <a:t>Monitor </a:t>
            </a:r>
            <a:r>
              <a:rPr lang="en-US" sz="2200" dirty="0"/>
              <a:t>and improve participation &amp; quality of </a:t>
            </a:r>
            <a:r>
              <a:rPr lang="en-US" sz="2200" dirty="0" smtClean="0"/>
              <a:t>life</a:t>
            </a:r>
          </a:p>
          <a:p>
            <a:pPr marL="457200" lvl="1" indent="0" algn="ctr">
              <a:lnSpc>
                <a:spcPct val="80000"/>
              </a:lnSpc>
              <a:buNone/>
            </a:pPr>
            <a:endParaRPr lang="en-US" sz="2400" dirty="0"/>
          </a:p>
          <a:p>
            <a:pPr marL="457200" lvl="1" indent="0" algn="ctr">
              <a:lnSpc>
                <a:spcPct val="80000"/>
              </a:lnSpc>
              <a:buNone/>
            </a:pPr>
            <a:r>
              <a:rPr lang="en-US" sz="2400" b="1" i="1" dirty="0" smtClean="0"/>
              <a:t>Equalization </a:t>
            </a:r>
            <a:r>
              <a:rPr lang="en-US" sz="2400" b="1" i="1" dirty="0"/>
              <a:t>of opportunity for all children</a:t>
            </a:r>
          </a:p>
          <a:p>
            <a:pPr marL="457200" lvl="1" indent="0" algn="just">
              <a:lnSpc>
                <a:spcPct val="80000"/>
              </a:lnSpc>
              <a:buNone/>
            </a:pPr>
            <a:endParaRPr lang="en-US" sz="2200" dirty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43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UNICEF’s contribution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Support LAMI countries to develop </a:t>
            </a:r>
            <a:r>
              <a:rPr lang="en-GB" dirty="0"/>
              <a:t>their own disability statistics program </a:t>
            </a:r>
            <a:r>
              <a:rPr lang="en-GB" dirty="0" smtClean="0"/>
              <a:t>and strengthen  countries’ capacity to gather sound, relevant </a:t>
            </a:r>
            <a:r>
              <a:rPr lang="en-GB" dirty="0"/>
              <a:t>and comparable data on child </a:t>
            </a:r>
            <a:r>
              <a:rPr lang="en-GB" dirty="0" smtClean="0"/>
              <a:t>disability</a:t>
            </a:r>
            <a:endParaRPr lang="en-US" dirty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19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UNICEF’s </a:t>
            </a:r>
            <a:r>
              <a:rPr lang="en-US" sz="3200" b="1" dirty="0">
                <a:solidFill>
                  <a:srgbClr val="0070C0"/>
                </a:solidFill>
              </a:rPr>
              <a:t>support for data collection</a:t>
            </a:r>
            <a:r>
              <a:rPr lang="en-US" sz="3200" b="1" dirty="0" smtClean="0">
                <a:solidFill>
                  <a:srgbClr val="0070C0"/>
                </a:solidFill>
              </a:rPr>
              <a:t>: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the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Multiple Indicator Cluster Surveys (MICS)</a:t>
            </a:r>
          </a:p>
        </p:txBody>
      </p:sp>
      <p:pic>
        <p:nvPicPr>
          <p:cNvPr id="10242" name="Picture 10" descr="Image of Multiple Indicator Cluster Surveys (MICS) interviewer completing the survey questionnaire with responden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9763" y="1960563"/>
            <a:ext cx="2597150" cy="390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Picture 4" descr="United Nations Children's Fund (UNICEF)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ultiple Indicator Cluster Surveys (MICS)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9" y="6349498"/>
            <a:ext cx="1896071" cy="3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6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MICS: main characteristics </a:t>
            </a:r>
          </a:p>
        </p:txBody>
      </p:sp>
      <p:sp>
        <p:nvSpPr>
          <p:cNvPr id="1229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67240"/>
            <a:ext cx="8229600" cy="5595378"/>
          </a:xfrm>
        </p:spPr>
        <p:txBody>
          <a:bodyPr wrap="square">
            <a:spAutoFit/>
          </a:bodyPr>
          <a:lstStyle/>
          <a:p>
            <a:pPr marL="463550" indent="-463550" algn="just" eaLnBrk="1" hangingPunct="1">
              <a:buFont typeface="Wingdings" pitchFamily="-120" charset="2"/>
              <a:buChar char="§"/>
            </a:pPr>
            <a:r>
              <a:rPr lang="en-US" sz="1800" dirty="0" smtClean="0"/>
              <a:t>Household surveys designed to collect data on children and women and to provide evidence base for improved policy formulation and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planning</a:t>
            </a:r>
          </a:p>
          <a:p>
            <a:pPr marL="463550" indent="-463550" algn="just" eaLnBrk="1" hangingPunct="1">
              <a:buFont typeface="Arial" pitchFamily="-120" charset="0"/>
              <a:buNone/>
            </a:pPr>
            <a:endParaRPr lang="en-US" sz="1400" dirty="0" smtClean="0"/>
          </a:p>
          <a:p>
            <a:pPr marL="463550" indent="-463550" algn="just" eaLnBrk="1" hangingPunct="1">
              <a:buFont typeface="Wingdings" pitchFamily="-120" charset="2"/>
              <a:buChar char="§"/>
            </a:pPr>
            <a:r>
              <a:rPr lang="en-US" sz="1800" dirty="0" smtClean="0"/>
              <a:t>Key data source for monitoring the MDGs, the World Fit for Children goals, and other major international commitments</a:t>
            </a:r>
          </a:p>
          <a:p>
            <a:pPr marL="463550" indent="-463550" algn="just" eaLnBrk="1" hangingPunct="1">
              <a:buFont typeface="Wingdings" pitchFamily="-120" charset="2"/>
              <a:buChar char="§"/>
            </a:pPr>
            <a:endParaRPr lang="en-US" sz="1400" dirty="0" smtClean="0"/>
          </a:p>
          <a:p>
            <a:pPr marL="463550" indent="-463550" algn="just" eaLnBrk="1" hangingPunct="1">
              <a:buFont typeface="Wingdings" pitchFamily="-120" charset="2"/>
              <a:buChar char="§"/>
            </a:pPr>
            <a:r>
              <a:rPr lang="en-US" sz="1800" dirty="0" smtClean="0"/>
              <a:t>More than </a:t>
            </a:r>
            <a:r>
              <a:rPr lang="en-US" sz="1800" u="sng" dirty="0" smtClean="0"/>
              <a:t>100 indicators </a:t>
            </a:r>
            <a:r>
              <a:rPr lang="en-US" sz="1800" dirty="0" smtClean="0"/>
              <a:t>(nutrition, child health, mortality, child protection, education, HIV, etc.) </a:t>
            </a:r>
            <a:endParaRPr lang="en-US" sz="1800" dirty="0"/>
          </a:p>
          <a:p>
            <a:pPr marL="463550" indent="-463550" algn="just" eaLnBrk="1" hangingPunct="1">
              <a:buFont typeface="Wingdings" pitchFamily="-120" charset="2"/>
              <a:buChar char="§"/>
            </a:pPr>
            <a:endParaRPr lang="en-US" sz="1800" dirty="0" smtClean="0"/>
          </a:p>
          <a:p>
            <a:pPr marL="463550" indent="-463550" algn="just" eaLnBrk="1" hangingPunct="1">
              <a:buFont typeface="Wingdings" pitchFamily="-120" charset="2"/>
              <a:buChar char="§"/>
            </a:pPr>
            <a:r>
              <a:rPr lang="en-US" sz="1800" dirty="0"/>
              <a:t>D</a:t>
            </a:r>
            <a:r>
              <a:rPr lang="en-US" sz="1800" dirty="0" smtClean="0"/>
              <a:t>ata available by background characteristics (sex, ethnicity, wealth, education, etc.), and at the national and subnational level</a:t>
            </a:r>
          </a:p>
          <a:p>
            <a:pPr marL="463550" indent="-463550" algn="just" eaLnBrk="1" hangingPunct="1">
              <a:buFont typeface="Wingdings" pitchFamily="-120" charset="2"/>
              <a:buChar char="§"/>
            </a:pPr>
            <a:endParaRPr lang="en-US" sz="1800" dirty="0"/>
          </a:p>
          <a:p>
            <a:pPr marL="463550" indent="-463550" algn="just">
              <a:buFont typeface="Wingdings" pitchFamily="-120" charset="2"/>
              <a:buChar char="§"/>
            </a:pPr>
            <a:r>
              <a:rPr lang="en-US" sz="1800" dirty="0"/>
              <a:t>Harmonized with </a:t>
            </a:r>
            <a:r>
              <a:rPr lang="en-US" sz="1800" dirty="0" smtClean="0"/>
              <a:t>DHS</a:t>
            </a:r>
          </a:p>
          <a:p>
            <a:pPr marL="463550" indent="-463550" algn="just">
              <a:buFont typeface="Wingdings" pitchFamily="-120" charset="2"/>
              <a:buChar char="§"/>
            </a:pPr>
            <a:endParaRPr lang="en-US" sz="1800" dirty="0"/>
          </a:p>
          <a:p>
            <a:pPr marL="463550" indent="-463550" algn="just">
              <a:buFont typeface="Wingdings" pitchFamily="-120" charset="2"/>
              <a:buChar char="§"/>
            </a:pPr>
            <a:r>
              <a:rPr lang="en-US" sz="1800" dirty="0" smtClean="0"/>
              <a:t>With DHS, </a:t>
            </a:r>
            <a:r>
              <a:rPr lang="en-US" sz="1800" u="sng" dirty="0" smtClean="0"/>
              <a:t>largest source of comparable data on children </a:t>
            </a:r>
            <a:r>
              <a:rPr lang="en-US" sz="1800" dirty="0" smtClean="0"/>
              <a:t>and their families in the developing world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 smtClean="0"/>
          </a:p>
        </p:txBody>
      </p:sp>
      <p:pic>
        <p:nvPicPr>
          <p:cNvPr id="12291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ultiple Indicator Cluster Surveys (MICS)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9" y="6349498"/>
            <a:ext cx="1896071" cy="3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8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70C0"/>
                </a:solidFill>
              </a:rPr>
              <a:t>MICS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rounds</a:t>
            </a:r>
          </a:p>
        </p:txBody>
      </p:sp>
      <p:sp>
        <p:nvSpPr>
          <p:cNvPr id="1229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77340"/>
            <a:ext cx="8229600" cy="4782848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dirty="0" smtClean="0"/>
              <a:t>Three rounds of MICS </a:t>
            </a:r>
            <a:r>
              <a:rPr lang="en-US" sz="2400" dirty="0"/>
              <a:t>surveys </a:t>
            </a:r>
            <a:r>
              <a:rPr lang="en-US" sz="2400" dirty="0" smtClean="0"/>
              <a:t>completed since 1995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MICS1 (1995-1996)</a:t>
            </a:r>
          </a:p>
          <a:p>
            <a:pPr algn="just"/>
            <a:r>
              <a:rPr lang="en-US" sz="2400" dirty="0" smtClean="0"/>
              <a:t>MICS2 (2000-2001)</a:t>
            </a:r>
          </a:p>
          <a:p>
            <a:pPr algn="just"/>
            <a:r>
              <a:rPr lang="en-US" sz="2400" dirty="0" smtClean="0"/>
              <a:t>MICS3 (2005-2006)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Current activities: 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MICS4 conducted mainly 2010-2012 in 64 surveys</a:t>
            </a:r>
          </a:p>
          <a:p>
            <a:pPr algn="just"/>
            <a:r>
              <a:rPr lang="en-US" sz="2400" dirty="0" smtClean="0"/>
              <a:t>Planning phase for MICS5 (2013-2014)</a:t>
            </a:r>
          </a:p>
          <a:p>
            <a:pPr marL="0" indent="0" algn="just">
              <a:buNone/>
            </a:pPr>
            <a:endParaRPr lang="en-US" sz="1800" dirty="0" smtClean="0"/>
          </a:p>
        </p:txBody>
      </p:sp>
      <p:pic>
        <p:nvPicPr>
          <p:cNvPr id="12291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ultiple Indicator Cluster Surveys (MICS)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9" y="6349498"/>
            <a:ext cx="1896071" cy="3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Multiple Indicator Cluster Surveys (MICS)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/>
              <a:t>Since 1995, more than 100 countries and more than 230 surveys*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64113" y="5738032"/>
            <a:ext cx="4038600" cy="635782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Average sample size: around 10,000 households (994 – 102,000)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6330950"/>
            <a:ext cx="7086600" cy="45720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050" dirty="0">
                <a:solidFill>
                  <a:prstClr val="black"/>
                </a:solidFill>
              </a:rPr>
              <a:t>*</a:t>
            </a:r>
            <a:r>
              <a:rPr lang="en-US" sz="1200" dirty="0">
                <a:solidFill>
                  <a:prstClr val="black"/>
                </a:solidFill>
              </a:rPr>
              <a:t>Countries with at least one MICS survey, including sub-national as well as ongoing surveys as of January 2012</a:t>
            </a:r>
          </a:p>
          <a:p>
            <a:endParaRPr lang="en-US" dirty="0"/>
          </a:p>
        </p:txBody>
      </p:sp>
      <p:pic>
        <p:nvPicPr>
          <p:cNvPr id="3" name="Picture 2" descr="Map of the world with countries who have participated in Multiple Indicator Cluster Surveys (MICS) shaded purp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825"/>
            <a:ext cx="9144000" cy="4109085"/>
          </a:xfrm>
          <a:prstGeom prst="rect">
            <a:avLst/>
          </a:prstGeom>
        </p:spPr>
      </p:pic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11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12954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Objectives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724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en-US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n-US" dirty="0" smtClean="0"/>
              <a:t>Update </a:t>
            </a:r>
            <a:r>
              <a:rPr lang="en-US" dirty="0"/>
              <a:t>on </a:t>
            </a:r>
            <a:r>
              <a:rPr lang="en-US" dirty="0" smtClean="0"/>
              <a:t>UNICEF’s current </a:t>
            </a:r>
            <a:r>
              <a:rPr lang="en-US" dirty="0"/>
              <a:t>and future activities on child disability </a:t>
            </a:r>
            <a:r>
              <a:rPr lang="en-US" dirty="0" smtClean="0"/>
              <a:t>measurement: </a:t>
            </a:r>
            <a:endParaRPr lang="en-US" dirty="0"/>
          </a:p>
          <a:p>
            <a:pPr marL="0" indent="0" algn="just">
              <a:lnSpc>
                <a:spcPct val="80000"/>
              </a:lnSpc>
              <a:buNone/>
            </a:pPr>
            <a:endParaRPr lang="en-US" dirty="0"/>
          </a:p>
          <a:p>
            <a:pPr algn="just">
              <a:lnSpc>
                <a:spcPct val="80000"/>
              </a:lnSpc>
            </a:pPr>
            <a:r>
              <a:rPr lang="en-US" dirty="0" smtClean="0"/>
              <a:t>UNICEF’s global database of child disability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dirty="0"/>
          </a:p>
          <a:p>
            <a:pPr algn="just">
              <a:lnSpc>
                <a:spcPct val="80000"/>
              </a:lnSpc>
            </a:pPr>
            <a:r>
              <a:rPr lang="en-US" dirty="0"/>
              <a:t>D</a:t>
            </a:r>
            <a:r>
              <a:rPr lang="en-US" dirty="0" smtClean="0"/>
              <a:t>ata collection work</a:t>
            </a:r>
            <a:endParaRPr lang="en-US" dirty="0"/>
          </a:p>
          <a:p>
            <a:pPr marL="457200" lvl="1" indent="0" algn="just">
              <a:lnSpc>
                <a:spcPct val="80000"/>
              </a:lnSpc>
              <a:buNone/>
            </a:pPr>
            <a:endParaRPr lang="en-US" sz="2200" dirty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6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r chart showing the number of countries participating in MICS4 Surveys by Reg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1350" r="1191"/>
          <a:stretch/>
        </p:blipFill>
        <p:spPr bwMode="auto">
          <a:xfrm>
            <a:off x="304800" y="200152"/>
            <a:ext cx="8580582" cy="650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1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ultiple Indicator Cluster Surveys (MICS)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9" y="6349498"/>
            <a:ext cx="1896071" cy="3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3600" b="1" kern="0" dirty="0">
                <a:solidFill>
                  <a:srgbClr val="0070C0"/>
                </a:solidFill>
                <a:ea typeface="+mn-ea"/>
                <a:cs typeface="+mn-cs"/>
              </a:rPr>
              <a:t>MICS </a:t>
            </a:r>
            <a:r>
              <a:rPr lang="en-US" sz="3600" b="1" kern="0" dirty="0" smtClean="0">
                <a:solidFill>
                  <a:srgbClr val="0070C0"/>
                </a:solidFill>
                <a:ea typeface="+mn-ea"/>
                <a:cs typeface="+mn-cs"/>
              </a:rPr>
              <a:t>methodology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65237"/>
            <a:ext cx="8229600" cy="452596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  <a:cs typeface="Tahoma" pitchFamily="34" charset="0"/>
              </a:rPr>
              <a:t>Survey tools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cs typeface="Tahoma" pitchFamily="34" charset="0"/>
              </a:rPr>
              <a:t>Developed by UNICEF after consultations with relevant experts from various UN organizations as well as with interagency monitoring groups.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1800" u="sng" dirty="0">
              <a:solidFill>
                <a:prstClr val="black"/>
              </a:solidFill>
              <a:cs typeface="Tahoma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  <a:cs typeface="Tahoma" pitchFamily="34" charset="0"/>
              </a:rPr>
              <a:t>Implementation and capacity building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cs typeface="Tahoma" pitchFamily="34" charset="0"/>
              </a:rPr>
              <a:t>Surveys carried out by </a:t>
            </a:r>
            <a:r>
              <a:rPr lang="en-US" sz="1800" u="sng" dirty="0">
                <a:solidFill>
                  <a:prstClr val="black"/>
                </a:solidFill>
                <a:cs typeface="Tahoma" pitchFamily="34" charset="0"/>
              </a:rPr>
              <a:t>government organizations </a:t>
            </a:r>
            <a:r>
              <a:rPr lang="en-US" sz="1800" dirty="0">
                <a:solidFill>
                  <a:prstClr val="black"/>
                </a:solidFill>
                <a:cs typeface="Tahoma" pitchFamily="34" charset="0"/>
              </a:rPr>
              <a:t>(with involvement of </a:t>
            </a:r>
            <a:r>
              <a:rPr lang="en-US" sz="1800" u="sng" dirty="0">
                <a:solidFill>
                  <a:prstClr val="black"/>
                </a:solidFill>
                <a:cs typeface="Tahoma" pitchFamily="34" charset="0"/>
              </a:rPr>
              <a:t>different ministries</a:t>
            </a:r>
            <a:r>
              <a:rPr lang="en-US" sz="1800" dirty="0">
                <a:solidFill>
                  <a:prstClr val="black"/>
                </a:solidFill>
                <a:cs typeface="Tahoma" pitchFamily="34" charset="0"/>
              </a:rPr>
              <a:t>), with the support and assistance of UNICEF (HQ, RO and CO) and other partners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cs typeface="Tahoma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1800" u="sng" dirty="0">
                <a:solidFill>
                  <a:prstClr val="black"/>
                </a:solidFill>
                <a:cs typeface="Tahoma" pitchFamily="34" charset="0"/>
              </a:rPr>
              <a:t>Technical assistance and training </a:t>
            </a:r>
            <a:r>
              <a:rPr lang="en-US" sz="1800" dirty="0">
                <a:solidFill>
                  <a:prstClr val="black"/>
                </a:solidFill>
                <a:cs typeface="Tahoma" pitchFamily="34" charset="0"/>
              </a:rPr>
              <a:t>provided through regional workshops (questionnaire content, sampling and survey implementation, data processing, data quality and data analysis, and report writing and dissemination)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cs typeface="Tahoma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cs typeface="Tahoma" pitchFamily="34" charset="0"/>
              </a:rPr>
              <a:t>Implementation, including sample size determination, sample-stratification variables vary across countries and decisions about which modules to include is done at the country level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Image of developmentally disabled child play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756" y="1760105"/>
            <a:ext cx="5608637" cy="37251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marL="0" algn="ctr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Child Disability in 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</a:rPr>
              <a:t>Child disability in MICS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MICS 2 (2000-2001</a:t>
            </a:r>
            <a:r>
              <a:rPr lang="en-US" sz="2000" dirty="0"/>
              <a:t>), 22 countries collected data on child disability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MICS 3 (2005-2006), 26 </a:t>
            </a:r>
            <a:r>
              <a:rPr lang="en-US" sz="2000" dirty="0"/>
              <a:t>countries collected data on child </a:t>
            </a:r>
            <a:r>
              <a:rPr lang="en-US" sz="2000" dirty="0" smtClean="0"/>
              <a:t>disability, using </a:t>
            </a:r>
            <a:r>
              <a:rPr lang="en-US" sz="2000" dirty="0"/>
              <a:t>the </a:t>
            </a:r>
            <a:r>
              <a:rPr lang="en-US" sz="2000" dirty="0" smtClean="0"/>
              <a:t>same standard set of questions (TQ)</a:t>
            </a:r>
          </a:p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US" sz="2000" dirty="0" smtClean="0"/>
              <a:t>- module administered in 19 written languages </a:t>
            </a: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MICS 4 (2010-2012), 6 countries (completed) as of October 2012</a:t>
            </a:r>
          </a:p>
          <a:p>
            <a:pPr marL="0" indent="0" algn="just">
              <a:buNone/>
            </a:pPr>
            <a:r>
              <a:rPr lang="en-US" sz="2000" dirty="0" smtClean="0"/>
              <a:t> </a:t>
            </a:r>
          </a:p>
          <a:p>
            <a:pPr algn="just"/>
            <a:r>
              <a:rPr lang="en-US" sz="2000" dirty="0" smtClean="0"/>
              <a:t>MIC 5 = Planning stage with methodological revisions being introduced </a:t>
            </a:r>
            <a:endParaRPr lang="en-US" dirty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0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427" y="304800"/>
            <a:ext cx="9144000" cy="1295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Methodological innovations - Part 1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1"/>
            <a:ext cx="7772400" cy="472440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n-US" sz="2000" dirty="0"/>
          </a:p>
          <a:p>
            <a:pPr algn="just"/>
            <a:r>
              <a:rPr lang="en-US" sz="2400" dirty="0" smtClean="0"/>
              <a:t>New draft questionnaire developed in partnership with the </a:t>
            </a:r>
            <a:r>
              <a:rPr lang="en-US" sz="2400" b="1" i="1" dirty="0" smtClean="0"/>
              <a:t>Washington </a:t>
            </a:r>
            <a:r>
              <a:rPr lang="en-US" sz="2400" b="1" i="1" dirty="0"/>
              <a:t>Group on Disability </a:t>
            </a:r>
            <a:r>
              <a:rPr lang="en-US" sz="2400" b="1" i="1" dirty="0" smtClean="0"/>
              <a:t>Statistics</a:t>
            </a:r>
          </a:p>
          <a:p>
            <a:pPr algn="just"/>
            <a:endParaRPr lang="en-US" sz="2400" dirty="0"/>
          </a:p>
          <a:p>
            <a:pPr algn="just"/>
            <a:r>
              <a:rPr lang="en-GB" sz="2400" dirty="0"/>
              <a:t>The primary </a:t>
            </a:r>
            <a:r>
              <a:rPr lang="en-GB" sz="2400" i="1" dirty="0"/>
              <a:t>purpose </a:t>
            </a:r>
            <a:r>
              <a:rPr lang="en-GB" sz="2400" dirty="0"/>
              <a:t>of the </a:t>
            </a:r>
            <a:r>
              <a:rPr lang="en-GB" sz="2400" dirty="0" smtClean="0"/>
              <a:t>questionnaire </a:t>
            </a:r>
            <a:r>
              <a:rPr lang="en-GB" sz="2400" dirty="0"/>
              <a:t>is to identify the sub-population of children that are </a:t>
            </a:r>
            <a:r>
              <a:rPr lang="en-GB" sz="2400" i="1" dirty="0"/>
              <a:t>at greater risk </a:t>
            </a:r>
            <a:r>
              <a:rPr lang="en-GB" sz="2400" dirty="0"/>
              <a:t>than the children of the same age of experiencing limited </a:t>
            </a:r>
            <a:r>
              <a:rPr lang="en-GB" sz="2400" i="1" dirty="0"/>
              <a:t>social </a:t>
            </a:r>
            <a:r>
              <a:rPr lang="en-GB" sz="2400" i="1" dirty="0" smtClean="0"/>
              <a:t>participation</a:t>
            </a:r>
            <a:r>
              <a:rPr lang="en-GB" sz="2400" dirty="0"/>
              <a:t> </a:t>
            </a:r>
            <a:r>
              <a:rPr lang="en-GB" sz="2400" dirty="0" smtClean="0"/>
              <a:t>due to </a:t>
            </a:r>
            <a:r>
              <a:rPr lang="en-GB" sz="2400" i="1" dirty="0" smtClean="0"/>
              <a:t>functional limitations</a:t>
            </a:r>
          </a:p>
          <a:p>
            <a:pPr algn="just"/>
            <a:endParaRPr lang="en-GB" sz="2400" i="1" dirty="0"/>
          </a:p>
          <a:p>
            <a:pPr algn="just"/>
            <a:r>
              <a:rPr lang="en-GB" sz="2400" dirty="0" smtClean="0"/>
              <a:t>Questionnaire can be included in any data collection effort as individual module</a:t>
            </a:r>
            <a:endParaRPr lang="en-US" sz="24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457200" lvl="1" indent="0" algn="just">
              <a:buNone/>
            </a:pPr>
            <a:endParaRPr lang="en-US" sz="22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algn="just"/>
            <a:endParaRPr lang="en-US" sz="16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 eaLnBrk="1" hangingPunct="1">
              <a:buFont typeface="Wingdings" pitchFamily="2" charset="2"/>
              <a:buNone/>
            </a:pPr>
            <a:endParaRPr lang="en-US" sz="1600" b="1" dirty="0" smtClean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2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Rationale for revising </a:t>
            </a:r>
            <a:r>
              <a:rPr lang="en-US" sz="3600" b="1" dirty="0" smtClean="0">
                <a:solidFill>
                  <a:srgbClr val="0070C0"/>
                </a:solidFill>
              </a:rPr>
              <a:t>the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first-stage </a:t>
            </a:r>
            <a:r>
              <a:rPr lang="en-US" sz="3600" b="1" dirty="0">
                <a:solidFill>
                  <a:srgbClr val="0070C0"/>
                </a:solidFill>
              </a:rPr>
              <a:t>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5145088"/>
          </a:xfrm>
        </p:spPr>
        <p:txBody>
          <a:bodyPr>
            <a:normAutofit/>
          </a:bodyPr>
          <a:lstStyle/>
          <a:p>
            <a:pPr marL="457200" lvl="1" indent="-457200" algn="just">
              <a:buNone/>
            </a:pPr>
            <a:r>
              <a:rPr lang="en-US" sz="2400" dirty="0" smtClean="0"/>
              <a:t>Need to: </a:t>
            </a:r>
          </a:p>
          <a:p>
            <a:pPr marL="457200" lvl="1" indent="0" algn="just">
              <a:buNone/>
            </a:pPr>
            <a:endParaRPr lang="en-US" sz="1000" dirty="0"/>
          </a:p>
          <a:p>
            <a:pPr lvl="1" algn="just">
              <a:buFont typeface="Arial" pitchFamily="34" charset="0"/>
              <a:buChar char="•"/>
            </a:pPr>
            <a:r>
              <a:rPr lang="en-GB" sz="2400" dirty="0"/>
              <a:t>Avoid a medical approach</a:t>
            </a:r>
            <a:endParaRPr lang="en-US" sz="2400" dirty="0"/>
          </a:p>
          <a:p>
            <a:pPr lvl="1" algn="just">
              <a:buFont typeface="Arial" pitchFamily="34" charset="0"/>
              <a:buChar char="•"/>
            </a:pPr>
            <a:r>
              <a:rPr lang="en-GB" sz="2400" dirty="0" smtClean="0"/>
              <a:t>Use </a:t>
            </a:r>
            <a:r>
              <a:rPr lang="en-GB" sz="2400" dirty="0"/>
              <a:t>the ICF bio-psycho-social model </a:t>
            </a:r>
            <a:endParaRPr lang="en-US" sz="2400" dirty="0"/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/>
              <a:t>Strengthen  the focus on activity limitations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/>
              <a:t>Expand </a:t>
            </a:r>
            <a:r>
              <a:rPr lang="en-US" sz="2400" dirty="0"/>
              <a:t>the age </a:t>
            </a:r>
            <a:r>
              <a:rPr lang="en-US" sz="2400" dirty="0" smtClean="0"/>
              <a:t>group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400" dirty="0"/>
              <a:t>C</a:t>
            </a:r>
            <a:r>
              <a:rPr lang="en-GB" sz="2400" dirty="0" smtClean="0"/>
              <a:t>onsider </a:t>
            </a:r>
            <a:r>
              <a:rPr lang="en-GB" sz="2400" dirty="0"/>
              <a:t>age specificity when constructing questions </a:t>
            </a:r>
            <a:endParaRPr lang="en-US" sz="24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nclude </a:t>
            </a:r>
            <a:r>
              <a:rPr lang="en-US" sz="2400" dirty="0"/>
              <a:t>additional functional </a:t>
            </a:r>
            <a:r>
              <a:rPr lang="en-US" sz="2400" dirty="0" smtClean="0"/>
              <a:t>domains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ntroduce </a:t>
            </a:r>
            <a:r>
              <a:rPr lang="en-US" sz="2400" dirty="0"/>
              <a:t>changes in wording </a:t>
            </a:r>
            <a:r>
              <a:rPr lang="en-US" sz="2400" dirty="0" smtClean="0"/>
              <a:t>and terminology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ntroduce </a:t>
            </a:r>
            <a:r>
              <a:rPr lang="en-US" sz="2400" dirty="0"/>
              <a:t>changes in response </a:t>
            </a:r>
            <a:r>
              <a:rPr lang="en-US" sz="2400" dirty="0" smtClean="0"/>
              <a:t>categories</a:t>
            </a:r>
            <a:r>
              <a:rPr lang="en-GB" sz="2400" dirty="0" smtClean="0"/>
              <a:t>to </a:t>
            </a:r>
            <a:r>
              <a:rPr lang="en-GB" sz="2400" dirty="0"/>
              <a:t>reflect the </a:t>
            </a:r>
            <a:r>
              <a:rPr lang="en-GB" sz="2400" i="1" dirty="0"/>
              <a:t>continuum of </a:t>
            </a:r>
            <a:r>
              <a:rPr lang="en-GB" sz="2400" i="1" dirty="0" smtClean="0"/>
              <a:t>disability</a:t>
            </a:r>
            <a:endParaRPr lang="en-GB" sz="2400" dirty="0"/>
          </a:p>
          <a:p>
            <a:pPr lvl="1" algn="just">
              <a:buFont typeface="Arial" pitchFamily="34" charset="0"/>
              <a:buChar char="•"/>
            </a:pPr>
            <a:endParaRPr lang="en-US" dirty="0"/>
          </a:p>
          <a:p>
            <a:pPr marL="0" indent="0" algn="just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3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70C0"/>
                </a:solidFill>
              </a:rPr>
              <a:t>Selected Domains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Seeing</a:t>
            </a:r>
          </a:p>
          <a:p>
            <a:r>
              <a:rPr lang="en-GB" dirty="0" smtClean="0"/>
              <a:t>Hearing </a:t>
            </a:r>
          </a:p>
          <a:p>
            <a:r>
              <a:rPr lang="en-GB" dirty="0" smtClean="0"/>
              <a:t>Mobility</a:t>
            </a:r>
          </a:p>
          <a:p>
            <a:r>
              <a:rPr lang="en-GB" dirty="0" smtClean="0"/>
              <a:t>Self-care</a:t>
            </a:r>
          </a:p>
          <a:p>
            <a:r>
              <a:rPr lang="en-GB" dirty="0" smtClean="0"/>
              <a:t>Communication</a:t>
            </a:r>
          </a:p>
          <a:p>
            <a:r>
              <a:rPr lang="en-GB" dirty="0" smtClean="0"/>
              <a:t>Learning</a:t>
            </a:r>
          </a:p>
          <a:p>
            <a:r>
              <a:rPr lang="en-GB" dirty="0" smtClean="0"/>
              <a:t>Emotions, behaviour, attention</a:t>
            </a:r>
          </a:p>
          <a:p>
            <a:r>
              <a:rPr lang="en-GB" dirty="0" smtClean="0"/>
              <a:t>Coping with change</a:t>
            </a:r>
          </a:p>
          <a:p>
            <a:r>
              <a:rPr lang="en-GB" dirty="0" smtClean="0"/>
              <a:t>Relationships</a:t>
            </a:r>
          </a:p>
          <a:p>
            <a:r>
              <a:rPr lang="en-GB" dirty="0" smtClean="0"/>
              <a:t>Playing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0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144000" cy="1295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Methodological innovations </a:t>
            </a:r>
            <a:r>
              <a:rPr lang="en-US" sz="3200" b="1" dirty="0" smtClean="0">
                <a:solidFill>
                  <a:srgbClr val="0070C0"/>
                </a:solidFill>
              </a:rPr>
              <a:t>– Part 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1"/>
            <a:ext cx="7696200" cy="4724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dirty="0" smtClean="0"/>
              <a:t>Development of a standardized methodology/guidelines for follow-up assessments, </a:t>
            </a:r>
            <a:r>
              <a:rPr lang="en-US" sz="2300" dirty="0"/>
              <a:t>based on existing best practice approaches for the evaluation </a:t>
            </a:r>
            <a:r>
              <a:rPr lang="en-US" sz="2300" dirty="0" smtClean="0"/>
              <a:t>of </a:t>
            </a:r>
            <a:r>
              <a:rPr lang="en-US" sz="2300" dirty="0"/>
              <a:t>disability in children in developing </a:t>
            </a:r>
            <a:r>
              <a:rPr lang="en-US" sz="2300" dirty="0" smtClean="0"/>
              <a:t>countries</a:t>
            </a:r>
          </a:p>
          <a:p>
            <a:pPr marL="0" indent="0" algn="just">
              <a:buNone/>
            </a:pPr>
            <a:endParaRPr lang="en-US" sz="2300" dirty="0"/>
          </a:p>
          <a:p>
            <a:pPr marL="0" indent="0" algn="just">
              <a:buNone/>
            </a:pPr>
            <a:r>
              <a:rPr lang="en-US" sz="2300" dirty="0" smtClean="0"/>
              <a:t>Objective: to validate data and collect additional information on the child, and his/her environment (including additional questions on participation, access to services, family life </a:t>
            </a:r>
            <a:r>
              <a:rPr lang="en-US" sz="2300" dirty="0" err="1" smtClean="0"/>
              <a:t>etc</a:t>
            </a:r>
            <a:r>
              <a:rPr lang="en-US" sz="2300" dirty="0" smtClean="0"/>
              <a:t>)</a:t>
            </a:r>
            <a:endParaRPr lang="en-US" sz="2200" dirty="0"/>
          </a:p>
          <a:p>
            <a:pPr algn="just"/>
            <a:endParaRPr lang="en-US" sz="1600" dirty="0"/>
          </a:p>
          <a:p>
            <a:pPr marL="0" indent="0" algn="just">
              <a:buNone/>
            </a:pPr>
            <a:r>
              <a:rPr lang="en-US" sz="2300" dirty="0" smtClean="0"/>
              <a:t>Methodology </a:t>
            </a:r>
            <a:r>
              <a:rPr lang="en-US" sz="2300" dirty="0"/>
              <a:t>can be part of a stand alone survey </a:t>
            </a:r>
            <a:r>
              <a:rPr lang="en-US" sz="2300" dirty="0" smtClean="0"/>
              <a:t>or be used as second stage follow-up after a screening tool </a:t>
            </a:r>
            <a:endParaRPr lang="en-US" sz="2300" dirty="0"/>
          </a:p>
          <a:p>
            <a:pPr marL="0" indent="0" algn="just">
              <a:buNone/>
            </a:pPr>
            <a:endParaRPr lang="en-US" sz="14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 eaLnBrk="1" hangingPunct="1">
              <a:buFont typeface="Wingdings" pitchFamily="2" charset="2"/>
              <a:buNone/>
            </a:pPr>
            <a:endParaRPr lang="en-US" sz="1600" b="1" dirty="0" smtClean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90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38187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Objectives of the second </a:t>
            </a:r>
            <a:r>
              <a:rPr lang="en-GB" sz="3200" b="1" dirty="0">
                <a:solidFill>
                  <a:srgbClr val="0070C0"/>
                </a:solidFill>
              </a:rPr>
              <a:t>s</a:t>
            </a:r>
            <a:r>
              <a:rPr lang="en-GB" sz="3200" b="1" dirty="0" smtClean="0">
                <a:solidFill>
                  <a:srgbClr val="0070C0"/>
                </a:solidFill>
              </a:rPr>
              <a:t>tage </a:t>
            </a:r>
            <a:r>
              <a:rPr lang="en-GB" sz="3200" b="1" dirty="0">
                <a:solidFill>
                  <a:srgbClr val="0070C0"/>
                </a:solidFill>
              </a:rPr>
              <a:t>a</a:t>
            </a:r>
            <a:r>
              <a:rPr lang="en-GB" sz="3200" b="1" dirty="0" smtClean="0">
                <a:solidFill>
                  <a:srgbClr val="0070C0"/>
                </a:solidFill>
              </a:rPr>
              <a:t>ssessment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5354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800" dirty="0"/>
              <a:t>A</a:t>
            </a:r>
            <a:r>
              <a:rPr lang="en-GB" sz="2800" dirty="0" smtClean="0"/>
              <a:t>ssessment for specific domains of interest:</a:t>
            </a:r>
          </a:p>
          <a:p>
            <a:pPr marL="0" indent="0" algn="just">
              <a:buNone/>
            </a:pPr>
            <a:endParaRPr lang="en-GB" sz="2000" dirty="0" smtClean="0"/>
          </a:p>
          <a:p>
            <a:pPr lvl="1" algn="just"/>
            <a:r>
              <a:rPr lang="en-GB" sz="2400" dirty="0" smtClean="0"/>
              <a:t>Mobility / motor, vision, hearing, communication, developmental / behaviour and learning</a:t>
            </a:r>
          </a:p>
          <a:p>
            <a:pPr marL="457200" lvl="1" indent="0" algn="just">
              <a:buNone/>
            </a:pPr>
            <a:endParaRPr lang="en-GB" sz="2400" dirty="0" smtClean="0"/>
          </a:p>
          <a:p>
            <a:pPr algn="just"/>
            <a:r>
              <a:rPr lang="en-GB" sz="2800" dirty="0" smtClean="0"/>
              <a:t>Functional limitations in broader environment</a:t>
            </a:r>
          </a:p>
          <a:p>
            <a:pPr lvl="1" algn="just"/>
            <a:r>
              <a:rPr lang="en-GB" sz="2400" dirty="0" smtClean="0"/>
              <a:t>Physical, social, political, financial environments</a:t>
            </a:r>
          </a:p>
          <a:p>
            <a:pPr lvl="1" algn="just"/>
            <a:r>
              <a:rPr lang="en-GB" sz="2400" dirty="0" smtClean="0"/>
              <a:t>Help with daily activities</a:t>
            </a:r>
          </a:p>
          <a:p>
            <a:pPr lvl="1" algn="just"/>
            <a:r>
              <a:rPr lang="en-GB" sz="2400" dirty="0" smtClean="0"/>
              <a:t>Unmet needs</a:t>
            </a:r>
          </a:p>
          <a:p>
            <a:pPr lvl="1" algn="just"/>
            <a:endParaRPr lang="en-GB" sz="2400" dirty="0"/>
          </a:p>
          <a:p>
            <a:pPr marL="514350" indent="-457200" algn="just"/>
            <a:r>
              <a:rPr lang="en-GB" dirty="0" smtClean="0"/>
              <a:t>Follow-up and treatment for children in need</a:t>
            </a:r>
          </a:p>
          <a:p>
            <a:pPr lvl="1" algn="just"/>
            <a:endParaRPr lang="en-GB" sz="2400" dirty="0"/>
          </a:p>
          <a:p>
            <a:pPr lvl="1" algn="just"/>
            <a:endParaRPr lang="en-GB" sz="2400" dirty="0" smtClean="0"/>
          </a:p>
        </p:txBody>
      </p:sp>
      <p:pic>
        <p:nvPicPr>
          <p:cNvPr id="5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97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0070C0"/>
                </a:solidFill>
              </a:rPr>
              <a:t>Content of the guidelines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1"/>
            <a:ext cx="8001000" cy="4724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Methodological package to include: 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lvl="1" algn="just"/>
            <a:r>
              <a:rPr lang="en-US" sz="2400" dirty="0"/>
              <a:t>	</a:t>
            </a:r>
            <a:r>
              <a:rPr lang="en-US" sz="2400" dirty="0" smtClean="0"/>
              <a:t>assessment tools</a:t>
            </a:r>
          </a:p>
          <a:p>
            <a:pPr lvl="1" algn="just"/>
            <a:r>
              <a:rPr lang="en-US" sz="2400" dirty="0"/>
              <a:t>	</a:t>
            </a:r>
            <a:r>
              <a:rPr lang="en-US" sz="2400" dirty="0" smtClean="0"/>
              <a:t>instructions </a:t>
            </a:r>
          </a:p>
          <a:p>
            <a:pPr lvl="1" algn="just"/>
            <a:r>
              <a:rPr lang="en-US" sz="2400" dirty="0"/>
              <a:t>	</a:t>
            </a:r>
            <a:r>
              <a:rPr lang="en-US" sz="2400" dirty="0" smtClean="0"/>
              <a:t>training program/materials </a:t>
            </a:r>
            <a:endParaRPr lang="en-US" sz="2400" dirty="0"/>
          </a:p>
          <a:p>
            <a:pPr lvl="1" algn="just"/>
            <a:r>
              <a:rPr lang="en-US" sz="2400" dirty="0" smtClean="0"/>
              <a:t>	analysis </a:t>
            </a:r>
            <a:r>
              <a:rPr lang="en-US" sz="2400" dirty="0"/>
              <a:t>plan </a:t>
            </a:r>
            <a:r>
              <a:rPr lang="en-US" sz="2400" dirty="0" smtClean="0"/>
              <a:t>and reporting template</a:t>
            </a:r>
          </a:p>
          <a:p>
            <a:pPr lvl="1" algn="just"/>
            <a:r>
              <a:rPr lang="en-US" sz="2400" dirty="0"/>
              <a:t>	</a:t>
            </a:r>
            <a:r>
              <a:rPr lang="en-US" sz="2400" dirty="0" smtClean="0"/>
              <a:t>minimum </a:t>
            </a:r>
            <a:r>
              <a:rPr lang="en-US" sz="2400" dirty="0"/>
              <a:t>qualifications for </a:t>
            </a:r>
            <a:r>
              <a:rPr lang="en-US" sz="2400" dirty="0" smtClean="0"/>
              <a:t>the field team </a:t>
            </a:r>
            <a:endParaRPr lang="en-US" sz="2400" dirty="0"/>
          </a:p>
          <a:p>
            <a:pPr lvl="1" algn="just"/>
            <a:r>
              <a:rPr lang="en-US" sz="2400" dirty="0" smtClean="0"/>
              <a:t>	ethical codes</a:t>
            </a:r>
            <a:endParaRPr lang="en-US" sz="2400" dirty="0"/>
          </a:p>
          <a:p>
            <a:pPr lvl="1" algn="just"/>
            <a:r>
              <a:rPr lang="en-US" sz="2400" dirty="0" smtClean="0"/>
              <a:t>	protocols</a:t>
            </a:r>
          </a:p>
          <a:p>
            <a:pPr lvl="1" algn="just"/>
            <a:r>
              <a:rPr lang="en-US" sz="2400" dirty="0"/>
              <a:t>	</a:t>
            </a:r>
            <a:r>
              <a:rPr lang="en-US" sz="2400" dirty="0" smtClean="0"/>
              <a:t>procedures </a:t>
            </a:r>
            <a:r>
              <a:rPr lang="en-US" sz="2400" dirty="0"/>
              <a:t>for </a:t>
            </a:r>
            <a:r>
              <a:rPr lang="en-US" sz="2400" dirty="0" smtClean="0"/>
              <a:t>follow-up</a:t>
            </a:r>
            <a:endParaRPr lang="en-US" sz="1200" dirty="0" smtClean="0"/>
          </a:p>
          <a:p>
            <a:pPr marL="0" indent="0" algn="just">
              <a:buNone/>
            </a:pP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algn="just"/>
            <a:endParaRPr lang="en-US" sz="16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 eaLnBrk="1" hangingPunct="1">
              <a:buFont typeface="Wingdings" pitchFamily="2" charset="2"/>
              <a:buNone/>
            </a:pPr>
            <a:endParaRPr lang="en-US" sz="1600" b="1" dirty="0" smtClean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1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age of child in a wheelchair along with other children going to school in Africa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51" y="1676400"/>
            <a:ext cx="6096000" cy="406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marL="0" algn="ctr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UNICEF’s global database on child disability</a:t>
            </a:r>
            <a:endParaRPr lang="en-US" sz="32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</a:t>
            </a:r>
            <a:r>
              <a:rPr lang="en-US" sz="3200" b="1" dirty="0" smtClean="0">
                <a:solidFill>
                  <a:srgbClr val="0070C0"/>
                </a:solidFill>
              </a:rPr>
              <a:t>rocesses and partnerships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48006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200" dirty="0"/>
              <a:t>T</a:t>
            </a:r>
            <a:r>
              <a:rPr lang="en-US" sz="2200" dirty="0" smtClean="0"/>
              <a:t>eam </a:t>
            </a:r>
            <a:r>
              <a:rPr lang="en-US" sz="2200" dirty="0"/>
              <a:t>of experts mobilized, including </a:t>
            </a:r>
            <a:r>
              <a:rPr lang="en-US" sz="2200" dirty="0" smtClean="0"/>
              <a:t>: 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lvl="1" algn="just"/>
            <a:r>
              <a:rPr lang="en-US" sz="1800" dirty="0" smtClean="0"/>
              <a:t>UNICEF Team </a:t>
            </a:r>
            <a:r>
              <a:rPr lang="en-US" sz="1800" dirty="0"/>
              <a:t>in </a:t>
            </a:r>
            <a:r>
              <a:rPr lang="en-US" sz="1800" dirty="0" smtClean="0"/>
              <a:t>NY (1 survey coordinator, 2 survey specialists, 2 data processing experts, 2 data analysis experts, Disability Unit)</a:t>
            </a:r>
          </a:p>
          <a:p>
            <a:pPr lvl="1" algn="just"/>
            <a:r>
              <a:rPr lang="en-US" sz="1800" dirty="0" smtClean="0"/>
              <a:t>MICS coordinators in the regional and country offices </a:t>
            </a:r>
          </a:p>
          <a:p>
            <a:pPr lvl="1" algn="just"/>
            <a:r>
              <a:rPr lang="en-US" sz="1800" dirty="0" smtClean="0"/>
              <a:t>Washington </a:t>
            </a:r>
            <a:r>
              <a:rPr lang="en-US" sz="1800" dirty="0"/>
              <a:t>Group on Disability Statistics </a:t>
            </a:r>
          </a:p>
          <a:p>
            <a:pPr lvl="1" algn="just"/>
            <a:r>
              <a:rPr lang="en-US" sz="1800" dirty="0" smtClean="0"/>
              <a:t>External partners (selected academics, NGOs and international organizations) </a:t>
            </a:r>
          </a:p>
          <a:p>
            <a:pPr marL="457200" lvl="1" indent="0" algn="just">
              <a:buNone/>
            </a:pPr>
            <a:endParaRPr lang="en-US" sz="1800" dirty="0" smtClean="0"/>
          </a:p>
          <a:p>
            <a:r>
              <a:rPr lang="en-US" sz="2200" dirty="0" smtClean="0"/>
              <a:t>Some 30 </a:t>
            </a:r>
            <a:r>
              <a:rPr lang="en-US" sz="2200" dirty="0"/>
              <a:t>international </a:t>
            </a:r>
            <a:r>
              <a:rPr lang="en-US" sz="2200" dirty="0" smtClean="0"/>
              <a:t>experts as contributors to the guidelines and 50 </a:t>
            </a:r>
            <a:r>
              <a:rPr lang="en-US" sz="2200" dirty="0"/>
              <a:t>reviewers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dirty="0" smtClean="0"/>
              <a:t>Two international consultations (June 2012, June 2013)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dirty="0" smtClean="0"/>
              <a:t>Guidelines, tools and training materials to be </a:t>
            </a:r>
            <a:r>
              <a:rPr lang="en-US" sz="2200" dirty="0"/>
              <a:t>tested </a:t>
            </a:r>
            <a:r>
              <a:rPr lang="en-US" sz="2200" dirty="0" smtClean="0"/>
              <a:t>and finalized in 2013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1600" b="1" dirty="0" smtClean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6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creenshot of UNICEF Child Disability Statistics web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 b="3125"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2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sz="36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24579" name="Picture 5" descr="Image of two small girls smiling and sitting against a wal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9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4" descr="United Nations Children's Fund (UNICEF)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5668962"/>
          </a:xfrm>
        </p:spPr>
        <p:txBody>
          <a:bodyPr>
            <a:normAutofit/>
          </a:bodyPr>
          <a:lstStyle/>
          <a:p>
            <a:pPr marL="0" algn="ctr" rtl="0" eaLnBrk="1" latinLnBrk="0" hangingPunct="1">
              <a:spcBef>
                <a:spcPts val="2400"/>
              </a:spcBef>
              <a:spcAft>
                <a:spcPts val="0"/>
              </a:spcAft>
            </a:pPr>
            <a:r>
              <a:rPr lang="en-US" sz="4000" b="1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Thank you!</a:t>
            </a:r>
            <a:br>
              <a:rPr lang="en-US" sz="4000" b="1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en-US" sz="40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</a:br>
            <a:r>
              <a:rPr lang="en-US" sz="40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</a:br>
            <a:endParaRPr lang="en-US" dirty="0" smtClean="0">
              <a:effectLst/>
            </a:endParaRPr>
          </a:p>
          <a:p>
            <a:pPr marL="0" algn="ctr" rtl="0" eaLnBrk="1" latinLnBrk="0" hangingPunct="1">
              <a:spcBef>
                <a:spcPts val="2160"/>
              </a:spcBef>
              <a:spcAft>
                <a:spcPts val="0"/>
              </a:spcAft>
            </a:pPr>
            <a:r>
              <a:rPr lang="en-US" sz="3600" b="1" kern="1200" dirty="0" smtClean="0">
                <a:solidFill>
                  <a:srgbClr val="0070C0"/>
                </a:solidFill>
                <a:effectLst/>
                <a:latin typeface="Calibri"/>
                <a:ea typeface="+mn-ea"/>
                <a:cs typeface="+mn-cs"/>
              </a:rPr>
              <a:t>ccappa@unicef.org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Overview of </a:t>
            </a:r>
            <a:r>
              <a:rPr lang="en-US" sz="3200" b="1" dirty="0" smtClean="0">
                <a:solidFill>
                  <a:srgbClr val="0070C0"/>
                </a:solidFill>
              </a:rPr>
              <a:t>UNICEF’s </a:t>
            </a:r>
            <a:r>
              <a:rPr lang="en-US" sz="3200" b="1" dirty="0">
                <a:solidFill>
                  <a:srgbClr val="0070C0"/>
                </a:solidFill>
              </a:rPr>
              <a:t>global database </a:t>
            </a: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on </a:t>
            </a:r>
            <a:r>
              <a:rPr lang="en-US" sz="3200" b="1" dirty="0">
                <a:solidFill>
                  <a:srgbClr val="0070C0"/>
                </a:solidFill>
              </a:rPr>
              <a:t>child disability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400" dirty="0" smtClean="0"/>
              <a:t>Includes reported estimates, indicators, definitions, questionnaires, methodology used, and any other available supporting documentation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More than 600 data </a:t>
            </a:r>
            <a:r>
              <a:rPr lang="en-US" sz="2400" dirty="0"/>
              <a:t>sources </a:t>
            </a:r>
            <a:r>
              <a:rPr lang="en-US" sz="2400" dirty="0" smtClean="0"/>
              <a:t>found (household surveys or censuses)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Data were identified for 187 countries with a  population coverage of more than 90% (180 with data on children) 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170 countries with data both for children and adults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More than 400 data come from censuses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Oldest data source found = 1830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7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74713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Review of prevalence studies 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4028"/>
            <a:ext cx="8291513" cy="51054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  <a:defRPr/>
            </a:pPr>
            <a:endParaRPr lang="en-GB" sz="8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en-GB" sz="9600" dirty="0"/>
              <a:t>Reported prevalence rates vary from less than 1% to more than 50%</a:t>
            </a:r>
            <a:endParaRPr lang="en-US" sz="9600" dirty="0"/>
          </a:p>
          <a:p>
            <a:pPr marL="0" indent="0" algn="just">
              <a:buNone/>
              <a:defRPr/>
            </a:pPr>
            <a:endParaRPr lang="en-GB" sz="9600" dirty="0" smtClean="0"/>
          </a:p>
          <a:p>
            <a:pPr algn="just">
              <a:defRPr/>
            </a:pPr>
            <a:r>
              <a:rPr lang="en-GB" sz="9600" dirty="0" smtClean="0"/>
              <a:t>Different classifications, definitions and questionnaires</a:t>
            </a:r>
          </a:p>
          <a:p>
            <a:pPr algn="just">
              <a:defRPr/>
            </a:pPr>
            <a:endParaRPr lang="en-GB" sz="9600" dirty="0"/>
          </a:p>
          <a:p>
            <a:pPr algn="just">
              <a:defRPr/>
            </a:pPr>
            <a:r>
              <a:rPr lang="en-GB" sz="9600" dirty="0" smtClean="0"/>
              <a:t>Outdated/offensive language and definitions </a:t>
            </a:r>
          </a:p>
          <a:p>
            <a:pPr marL="0" indent="0" algn="just">
              <a:buNone/>
              <a:defRPr/>
            </a:pPr>
            <a:endParaRPr lang="en-GB" sz="9600" dirty="0" smtClean="0"/>
          </a:p>
          <a:p>
            <a:pPr algn="just">
              <a:defRPr/>
            </a:pPr>
            <a:r>
              <a:rPr lang="en-GB" sz="9600" dirty="0" smtClean="0"/>
              <a:t>No survey designed to cover the whole population of disabled children = same questionnaire used in most cases for both adults and children</a:t>
            </a:r>
          </a:p>
          <a:p>
            <a:pPr algn="just">
              <a:defRPr/>
            </a:pPr>
            <a:endParaRPr lang="en-GB" sz="9600" dirty="0" smtClean="0"/>
          </a:p>
          <a:p>
            <a:pPr algn="just">
              <a:defRPr/>
            </a:pPr>
            <a:r>
              <a:rPr lang="en-GB" sz="9600" dirty="0" smtClean="0"/>
              <a:t>Data sources limited by age, and place of residence and other background characteristics </a:t>
            </a:r>
          </a:p>
          <a:p>
            <a:pPr marL="0" indent="0" algn="just">
              <a:buNone/>
              <a:defRPr/>
            </a:pPr>
            <a:r>
              <a:rPr lang="en-GB" sz="8800" dirty="0" smtClean="0"/>
              <a:t> </a:t>
            </a:r>
          </a:p>
          <a:p>
            <a:pPr>
              <a:defRPr/>
            </a:pPr>
            <a:endParaRPr lang="en-GB" sz="2800" dirty="0" smtClean="0"/>
          </a:p>
          <a:p>
            <a:pPr>
              <a:defRPr/>
            </a:pPr>
            <a:endParaRPr lang="en-GB" sz="2800" b="1" dirty="0" smtClean="0"/>
          </a:p>
          <a:p>
            <a:pPr marL="0" indent="0">
              <a:buNone/>
              <a:defRPr/>
            </a:pP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smtClean="0"/>
              <a:t> </a:t>
            </a:r>
            <a:endParaRPr lang="en-GB" sz="2000" dirty="0" smtClean="0"/>
          </a:p>
        </p:txBody>
      </p:sp>
      <p:pic>
        <p:nvPicPr>
          <p:cNvPr id="4" name="Picture 4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6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Dissemination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Next issues of UNICEF’s flagship publication, </a:t>
            </a:r>
            <a:r>
              <a:rPr lang="en-US" i="1" dirty="0" smtClean="0"/>
              <a:t>The State of the World’s Children (SOWC</a:t>
            </a:r>
            <a:r>
              <a:rPr lang="en-US" dirty="0" smtClean="0"/>
              <a:t>), will include a text box summarizing the main finding of this data compilation work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Article for publication in a peer-reviewed journal </a:t>
            </a:r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89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Some example of questions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Iamge of several children attending school.  One child has crutches next to his desk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7" y="1600200"/>
            <a:ext cx="6788944" cy="4525963"/>
          </a:xfrm>
          <a:ln>
            <a:solidFill>
              <a:schemeClr val="accent1"/>
            </a:solidFill>
          </a:ln>
        </p:spPr>
      </p:pic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6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Ireland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Population and Housing Census, </a:t>
            </a:r>
            <a:r>
              <a:rPr lang="en-US" sz="3600" b="1" dirty="0" smtClean="0">
                <a:solidFill>
                  <a:srgbClr val="0070C0"/>
                </a:solidFill>
              </a:rPr>
              <a:t>1901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he/she [all household members]: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Deaf</a:t>
            </a:r>
          </a:p>
          <a:p>
            <a:r>
              <a:rPr lang="en-US" dirty="0" smtClean="0"/>
              <a:t>Dumb</a:t>
            </a:r>
          </a:p>
          <a:p>
            <a:r>
              <a:rPr lang="en-US" dirty="0" smtClean="0"/>
              <a:t>Blind </a:t>
            </a:r>
          </a:p>
          <a:p>
            <a:r>
              <a:rPr lang="en-US" dirty="0" smtClean="0"/>
              <a:t>Idiot </a:t>
            </a:r>
          </a:p>
          <a:p>
            <a:r>
              <a:rPr lang="en-US" dirty="0" smtClean="0"/>
              <a:t>Imbecile or lunatic</a:t>
            </a:r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4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Bolivia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Demographic and Health Survey, 1997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175"/>
            <a:ext cx="8229600" cy="43069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Does </a:t>
            </a:r>
            <a:r>
              <a:rPr lang="en-US" dirty="0" smtClean="0"/>
              <a:t>[any child aged 6-17] </a:t>
            </a:r>
            <a:r>
              <a:rPr lang="en-US" dirty="0"/>
              <a:t>have any of the following extreme physical impediments</a:t>
            </a:r>
            <a:r>
              <a:rPr lang="en-US" dirty="0" smtClean="0"/>
              <a:t>?</a:t>
            </a:r>
          </a:p>
          <a:p>
            <a:pPr marL="0" indent="0" algn="just">
              <a:buNone/>
            </a:pPr>
            <a:endParaRPr lang="en-US" dirty="0" smtClean="0"/>
          </a:p>
          <a:p>
            <a:r>
              <a:rPr lang="en-US" dirty="0" smtClean="0"/>
              <a:t>Mentally retarded</a:t>
            </a:r>
          </a:p>
          <a:p>
            <a:r>
              <a:rPr lang="en-US" dirty="0" smtClean="0"/>
              <a:t>Deaf</a:t>
            </a:r>
          </a:p>
          <a:p>
            <a:r>
              <a:rPr lang="en-US" dirty="0"/>
              <a:t>M</a:t>
            </a:r>
            <a:r>
              <a:rPr lang="en-US" dirty="0" smtClean="0"/>
              <a:t>ute</a:t>
            </a:r>
          </a:p>
          <a:p>
            <a:r>
              <a:rPr lang="en-US" dirty="0"/>
              <a:t>B</a:t>
            </a:r>
            <a:r>
              <a:rPr lang="en-US" dirty="0" smtClean="0"/>
              <a:t>lind</a:t>
            </a:r>
          </a:p>
          <a:p>
            <a:r>
              <a:rPr lang="en-US" dirty="0"/>
              <a:t>P</a:t>
            </a:r>
            <a:r>
              <a:rPr lang="en-US" dirty="0" smtClean="0"/>
              <a:t>aralyzed</a:t>
            </a:r>
          </a:p>
          <a:p>
            <a:r>
              <a:rPr lang="en-US" dirty="0"/>
              <a:t>C</a:t>
            </a:r>
            <a:r>
              <a:rPr lang="en-US" dirty="0" smtClean="0"/>
              <a:t>rippled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United Nations Children's Fund (UNICEF)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88" y="6373813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1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3225</TotalTime>
  <Words>1198</Words>
  <Application>Microsoft Office PowerPoint</Application>
  <PresentationFormat>On-screen Show (4:3)</PresentationFormat>
  <Paragraphs>256</Paragraphs>
  <Slides>32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</vt:lpstr>
      <vt:lpstr>UNICEF’s work and planned activities  on the measurement of child disability          Claudia Cappa, PhD,  Statistics and Monitoring Section, UNICEF, NY   </vt:lpstr>
      <vt:lpstr>Objectives</vt:lpstr>
      <vt:lpstr>UNICEF’s global database on child disability </vt:lpstr>
      <vt:lpstr>Overview of UNICEF’s global database  on child disability </vt:lpstr>
      <vt:lpstr>Review of prevalence studies </vt:lpstr>
      <vt:lpstr>Dissemination</vt:lpstr>
      <vt:lpstr>Some example of questions </vt:lpstr>
      <vt:lpstr>Ireland Population and Housing Census, 1901</vt:lpstr>
      <vt:lpstr>Bolivia  Demographic and Health Survey, 1997</vt:lpstr>
      <vt:lpstr>Pakistan,  Population and Housing Census, 1998</vt:lpstr>
      <vt:lpstr>Tanzania Population and Housing Census, 2002</vt:lpstr>
      <vt:lpstr>How questions affected prevalence:  The case of Uganda</vt:lpstr>
      <vt:lpstr>UNICEF’s work in the area of  data collection</vt:lpstr>
      <vt:lpstr>Rationale for measuring child disability</vt:lpstr>
      <vt:lpstr>UNICEF’s contribution </vt:lpstr>
      <vt:lpstr>UNICEF’s support for data collection:  the Multiple Indicator Cluster Surveys (MICS)</vt:lpstr>
      <vt:lpstr>MICS: main characteristics </vt:lpstr>
      <vt:lpstr>MICS rounds</vt:lpstr>
      <vt:lpstr> Multiple Indicator Cluster Surveys (MICS)  Since 1995, more than 100 countries and more than 230 surveys*</vt:lpstr>
      <vt:lpstr>PowerPoint Presentation</vt:lpstr>
      <vt:lpstr>MICS methodology</vt:lpstr>
      <vt:lpstr>Child Disability in MICS</vt:lpstr>
      <vt:lpstr>Child disability in MICS</vt:lpstr>
      <vt:lpstr>Methodological innovations - Part 1 </vt:lpstr>
      <vt:lpstr>Rationale for revising the  first-stage screening</vt:lpstr>
      <vt:lpstr> Selected Domains </vt:lpstr>
      <vt:lpstr>Methodological innovations – Part 2</vt:lpstr>
      <vt:lpstr>Objectives of the second stage assessment</vt:lpstr>
      <vt:lpstr>Content of the guidelines</vt:lpstr>
      <vt:lpstr>Processes and partnerships </vt:lpstr>
      <vt:lpstr>PowerPoint Presentation</vt:lpstr>
      <vt:lpstr>Thank you!    ccappa@unicef.org 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Child Disability via Household Surveys: The MICS Experience</dc:title>
  <dc:creator>UNICEF</dc:creator>
  <cp:lastModifiedBy>CDC User</cp:lastModifiedBy>
  <cp:revision>222</cp:revision>
  <cp:lastPrinted>2012-09-14T21:58:44Z</cp:lastPrinted>
  <dcterms:created xsi:type="dcterms:W3CDTF">2012-10-16T13:01:04Z</dcterms:created>
  <dcterms:modified xsi:type="dcterms:W3CDTF">2013-04-05T15:34:08Z</dcterms:modified>
</cp:coreProperties>
</file>