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0"/>
  </p:notesMasterIdLst>
  <p:handoutMasterIdLst>
    <p:handoutMasterId r:id="rId31"/>
  </p:handoutMasterIdLst>
  <p:sldIdLst>
    <p:sldId id="298" r:id="rId2"/>
    <p:sldId id="299" r:id="rId3"/>
    <p:sldId id="300" r:id="rId4"/>
    <p:sldId id="301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2" r:id="rId14"/>
    <p:sldId id="311" r:id="rId15"/>
    <p:sldId id="313" r:id="rId16"/>
    <p:sldId id="314" r:id="rId17"/>
    <p:sldId id="315" r:id="rId18"/>
    <p:sldId id="316" r:id="rId19"/>
    <p:sldId id="317" r:id="rId20"/>
    <p:sldId id="319" r:id="rId21"/>
    <p:sldId id="320" r:id="rId22"/>
    <p:sldId id="329" r:id="rId23"/>
    <p:sldId id="330" r:id="rId24"/>
    <p:sldId id="318" r:id="rId25"/>
    <p:sldId id="324" r:id="rId26"/>
    <p:sldId id="332" r:id="rId27"/>
    <p:sldId id="331" r:id="rId28"/>
    <p:sldId id="325" r:id="rId29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CF85"/>
    <a:srgbClr val="FFC000"/>
    <a:srgbClr val="375F92"/>
    <a:srgbClr val="558ED5"/>
    <a:srgbClr val="17375E"/>
    <a:srgbClr val="47A5F3"/>
    <a:srgbClr val="8CCDCF"/>
    <a:srgbClr val="A780DA"/>
    <a:srgbClr val="99D05C"/>
    <a:srgbClr val="6AB4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72" autoAdjust="0"/>
  </p:normalViewPr>
  <p:slideViewPr>
    <p:cSldViewPr>
      <p:cViewPr>
        <p:scale>
          <a:sx n="70" d="100"/>
          <a:sy n="70" d="100"/>
        </p:scale>
        <p:origin x="-2094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99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C0EC9-FA54-47AA-A2FA-796171CD9033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27202-C40C-4F8B-95D8-934583C04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41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8370E-2DD6-4D36-BE43-7372BC64E9C6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BEE18-6E61-4D12-8DC0-A22F6DD132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2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0622"/>
            <a:fld id="{38E88DCC-DDEF-4F60-93C0-A47E9759FE29}" type="slidenum">
              <a:rPr lang="en-US" smtClean="0"/>
              <a:pPr defTabSz="910622"/>
              <a:t>2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11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12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13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14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15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16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17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0622"/>
            <a:fld id="{38E88DCC-DDEF-4F60-93C0-A47E9759FE29}" type="slidenum">
              <a:rPr lang="en-US" smtClean="0"/>
              <a:pPr defTabSz="910622"/>
              <a:t>18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0622"/>
            <a:fld id="{38E88DCC-DDEF-4F60-93C0-A47E9759FE29}" type="slidenum">
              <a:rPr lang="en-US" smtClean="0"/>
              <a:pPr defTabSz="910622"/>
              <a:t>19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0622"/>
            <a:fld id="{38E88DCC-DDEF-4F60-93C0-A47E9759FE29}" type="slidenum">
              <a:rPr lang="en-US" smtClean="0"/>
              <a:pPr defTabSz="910622"/>
              <a:t>20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0622"/>
            <a:fld id="{38E88DCC-DDEF-4F60-93C0-A47E9759FE29}" type="slidenum">
              <a:rPr lang="en-US" smtClean="0"/>
              <a:pPr defTabSz="910622"/>
              <a:t>3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0622"/>
            <a:fld id="{38E88DCC-DDEF-4F60-93C0-A47E9759FE29}" type="slidenum">
              <a:rPr lang="en-US" smtClean="0"/>
              <a:pPr defTabSz="910622"/>
              <a:t>21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0622"/>
            <a:fld id="{38E88DCC-DDEF-4F60-93C0-A47E9759FE29}" type="slidenum">
              <a:rPr lang="en-US" smtClean="0"/>
              <a:pPr defTabSz="910622"/>
              <a:t>25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Orientation to table:</a:t>
            </a:r>
          </a:p>
          <a:p>
            <a:endParaRPr lang="en-US" baseline="0" dirty="0" smtClean="0"/>
          </a:p>
          <a:p>
            <a:r>
              <a:rPr lang="en-US" baseline="0" dirty="0" smtClean="0"/>
              <a:t> A. Components of disability corresponding to the 6 questions, and “any” disability (any “yes” across the 6).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 B. Surveys across the top -</a:t>
            </a:r>
            <a:endParaRPr lang="en-US" dirty="0" smtClean="0"/>
          </a:p>
          <a:p>
            <a:r>
              <a:rPr lang="en-US" baseline="0" dirty="0" smtClean="0"/>
              <a:t>  1. CPS Annual Social and Economic Supplement</a:t>
            </a:r>
          </a:p>
          <a:p>
            <a:r>
              <a:rPr lang="en-US" baseline="0" dirty="0" smtClean="0"/>
              <a:t>  2. CPS data are for the 16+ population</a:t>
            </a:r>
          </a:p>
          <a:p>
            <a:endParaRPr lang="en-US" baseline="0" dirty="0" smtClean="0"/>
          </a:p>
          <a:p>
            <a:r>
              <a:rPr lang="en-US" dirty="0" smtClean="0"/>
              <a:t>Results</a:t>
            </a:r>
          </a:p>
          <a:p>
            <a:endParaRPr lang="en-US" dirty="0" smtClean="0"/>
          </a:p>
          <a:p>
            <a:r>
              <a:rPr lang="en-US" dirty="0" smtClean="0"/>
              <a:t> A. Any disability</a:t>
            </a:r>
          </a:p>
          <a:p>
            <a:r>
              <a:rPr lang="en-US" baseline="0" dirty="0" smtClean="0"/>
              <a:t>	1. NHIS person &gt; ACS / NHIS family &gt; CPS</a:t>
            </a:r>
          </a:p>
          <a:p>
            <a:r>
              <a:rPr lang="en-US" baseline="0" dirty="0" smtClean="0"/>
              <a:t>	2. effect of 16+</a:t>
            </a:r>
          </a:p>
          <a:p>
            <a:r>
              <a:rPr lang="en-US" baseline="0" dirty="0" smtClean="0"/>
              <a:t>		would increase prevalence in the NHIS and ACS – a greater difference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 B. Mode</a:t>
            </a:r>
          </a:p>
          <a:p>
            <a:r>
              <a:rPr lang="en-US" baseline="0" dirty="0" smtClean="0"/>
              <a:t>	1. person &gt; family</a:t>
            </a:r>
          </a:p>
          <a:p>
            <a:r>
              <a:rPr lang="en-US" baseline="0" dirty="0" smtClean="0"/>
              <a:t>	2. similarity between ACS (person) and NHIS (family)</a:t>
            </a:r>
          </a:p>
          <a:p>
            <a:endParaRPr lang="en-US" dirty="0" smtClean="0"/>
          </a:p>
          <a:p>
            <a:r>
              <a:rPr lang="en-US" dirty="0" smtClean="0"/>
              <a:t> C. Component parts – mobility and independence</a:t>
            </a:r>
            <a:r>
              <a:rPr lang="en-US" baseline="0" dirty="0" smtClean="0"/>
              <a:t> higher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BEE18-6E61-4D12-8DC0-A22F6DD1329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0622"/>
            <a:fld id="{38E88DCC-DDEF-4F60-93C0-A47E9759FE29}" type="slidenum">
              <a:rPr lang="en-US" smtClean="0"/>
              <a:pPr defTabSz="910622"/>
              <a:t>4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5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6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7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8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9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1666-BCAE-402F-B34B-531E5BE43928}" type="slidenum">
              <a:rPr lang="en-US"/>
              <a:pPr/>
              <a:t>10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696913"/>
            <a:ext cx="4641850" cy="3481387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9775"/>
            <a:ext cx="7772400" cy="1673225"/>
          </a:xfrm>
        </p:spPr>
        <p:txBody>
          <a:bodyPr/>
          <a:lstStyle>
            <a:lvl1pPr marL="0" indent="0" algn="ctr">
              <a:buNone/>
              <a:defRPr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201B9-F1AB-4F61-B010-3A0592D086A7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2010-NCHS-Conference-Motif-[PPTdarkbg]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5105400"/>
            <a:ext cx="1371600" cy="1577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B272-FC80-4C40-AC6C-7923548DAD70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794B496-4CC3-49C0-B600-3F9295050C7C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669087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98A59-A5CD-4D9B-80B9-43A18787840B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914400" cy="168275"/>
          </a:xfrm>
        </p:spPr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NCHS-Conference-Motif-[PPTdarkbg]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3800" y="5105400"/>
            <a:ext cx="1371600" cy="15773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B47C-2E55-4093-9A69-C153801326A1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E5A9-B8DF-4CBA-8B3B-7D3EA0695795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096000"/>
            <a:ext cx="8229600" cy="228600"/>
          </a:xfrm>
        </p:spPr>
        <p:txBody>
          <a:bodyPr>
            <a:noAutofit/>
          </a:bodyPr>
          <a:lstStyle>
            <a:lvl1pPr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SOURCE: NCHS,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FD240-E3C6-4E6E-9503-D7443AEFA8A6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347E-86FE-45E7-89CF-DF780A5803E9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167E-BDEB-4B60-8ED1-FB7B7A023DC3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7375E"/>
            </a:gs>
            <a:gs pos="39999">
              <a:srgbClr val="17375E"/>
            </a:gs>
            <a:gs pos="70000">
              <a:srgbClr val="375F92"/>
            </a:gs>
            <a:gs pos="100000">
              <a:srgbClr val="558ED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6B472-2ABC-4D9E-8346-BCF9106FB582}" type="datetime1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55340-09A0-4AFA-ADD2-0DF10A5A41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arallelogram 8"/>
          <p:cNvSpPr/>
          <p:nvPr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Parallelogram 10"/>
          <p:cNvSpPr/>
          <p:nvPr userDrawn="1"/>
        </p:nvSpPr>
        <p:spPr>
          <a:xfrm flipH="1">
            <a:off x="7772400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Parallelogram 11"/>
          <p:cNvSpPr/>
          <p:nvPr userDrawn="1"/>
        </p:nvSpPr>
        <p:spPr>
          <a:xfrm flipH="1">
            <a:off x="6886222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Parallelogram 15"/>
          <p:cNvSpPr/>
          <p:nvPr userDrawn="1"/>
        </p:nvSpPr>
        <p:spPr>
          <a:xfrm flipH="1">
            <a:off x="6000044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Parallelogram 16"/>
          <p:cNvSpPr/>
          <p:nvPr userDrawn="1"/>
        </p:nvSpPr>
        <p:spPr>
          <a:xfrm flipH="1">
            <a:off x="5113866" y="7239000"/>
            <a:ext cx="1371600" cy="1371600"/>
          </a:xfrm>
          <a:prstGeom prst="parallelogram">
            <a:avLst>
              <a:gd name="adj" fmla="val 4608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40" r:id="rId3"/>
    <p:sldLayoutId id="2147483733" r:id="rId4"/>
    <p:sldLayoutId id="2147483735" r:id="rId5"/>
    <p:sldLayoutId id="2147483738" r:id="rId6"/>
    <p:sldLayoutId id="2147483739" r:id="rId7"/>
    <p:sldLayoutId id="2147483736" r:id="rId8"/>
    <p:sldLayoutId id="2147483737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0" kern="1200">
          <a:solidFill>
            <a:schemeClr val="accent5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Washington Group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Extended Set for Functioning: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Review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75037"/>
            <a:ext cx="8229600" cy="3230563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Julie D. Weeks, Ph.D.</a:t>
            </a:r>
          </a:p>
          <a:p>
            <a:pPr algn="ctr"/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National Center for Health Statistics, USA</a:t>
            </a:r>
          </a:p>
          <a:p>
            <a:pPr algn="ctr"/>
            <a:endParaRPr lang="en-US" sz="30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0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Washington Group on Disability Statistics Meeting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Southampton, Bermuda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November 14,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Self-Care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34400" cy="5943600"/>
          </a:xfrm>
        </p:spPr>
        <p:txBody>
          <a:bodyPr>
            <a:normAutofit/>
          </a:bodyPr>
          <a:lstStyle/>
          <a:p>
            <a:pPr marL="0" indent="0" defTabSz="804863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SC_1. Do you have difficulty with self care, such as washing all 	over or dressing?	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2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200" dirty="0" smtClean="0">
                <a:latin typeface="Times New Roman" pitchFamily="18" charset="0"/>
              </a:rPr>
              <a:t>		a) No, no difficulty  		c) Yes – a lot of difficulty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200" dirty="0" smtClean="0">
                <a:latin typeface="Times New Roman" pitchFamily="18" charset="0"/>
              </a:rPr>
              <a:t>		b) Yes – some difficulty  	d) Cannot do at all</a:t>
            </a:r>
            <a:endParaRPr lang="en-US" sz="22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Upper Body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34400" cy="5943600"/>
          </a:xfrm>
        </p:spPr>
        <p:txBody>
          <a:bodyPr>
            <a:normAutofit/>
          </a:bodyPr>
          <a:lstStyle/>
          <a:p>
            <a:pPr marL="0" indent="0" defTabSz="8604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UB_1. Do you have difficulty raising a 2 liter bottle of water or 	soda from waist to eye level?	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2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200" dirty="0" smtClean="0">
                <a:latin typeface="Times New Roman" pitchFamily="18" charset="0"/>
              </a:rPr>
              <a:t>		a) No, no difficulty  		c) Yes – a lot of difficulty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200" dirty="0" smtClean="0">
                <a:latin typeface="Times New Roman" pitchFamily="18" charset="0"/>
              </a:rPr>
              <a:t>		b) Yes – some difficulty  	d) Cannot do at all</a:t>
            </a:r>
            <a:endParaRPr lang="en-US" sz="22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UB_2. Do you have difficulty using your hands and fingers, such as 	picking up small objects, for example, a button or pencil, or 	opening or closing containers or bottles?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l"/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Cognition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943600"/>
          </a:xfrm>
        </p:spPr>
        <p:txBody>
          <a:bodyPr>
            <a:normAutofit/>
          </a:bodyPr>
          <a:lstStyle/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COG_1. Do you have difficulty remembering or concentrating?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No, no difficulty  		c) Yes – a lot of difficulty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Yes – some difficulty  		d) Cannot do at all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</a:rPr>
              <a:t>Optional: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COG_3. Do you have difficulty remembering or concentrating, or 							both?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COG_4. How often do you have difficulty remembering?</a:t>
            </a: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Sometimes	b) Often		c) All of the time</a:t>
            </a: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09220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COG_5.	Do you have difficulty remembering a few things, a lot of 	things, or almost everything?</a:t>
            </a:r>
            <a:endParaRPr lang="en-US" sz="2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a) A few things	b) A lot of things	 c) Almost everything</a:t>
            </a:r>
            <a:endParaRPr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Affect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943600"/>
          </a:xfrm>
        </p:spPr>
        <p:txBody>
          <a:bodyPr>
            <a:normAutofit lnSpcReduction="10000"/>
          </a:bodyPr>
          <a:lstStyle/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</a:rPr>
              <a:t>If R asks about medications, “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Please answer according to whatever medication you were taking.”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ANX_1. How often do you feel worried, nervous or anxious?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Daily			b) Weekly  	c) Monthly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d) A few times a year  	e) Never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ANX_2. Do you take medications for these feelings?</a:t>
            </a: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										</a:t>
            </a:r>
            <a:r>
              <a:rPr lang="en-US" sz="2000" dirty="0" smtClean="0">
                <a:latin typeface="Times New Roman" pitchFamily="18" charset="0"/>
              </a:rPr>
              <a:t>a) Yes			b) No</a:t>
            </a:r>
            <a:endParaRPr lang="en-US" sz="2400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400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r>
              <a:rPr lang="en-US" sz="2400" i="1" dirty="0" smtClean="0">
                <a:latin typeface="Times New Roman" pitchFamily="18" charset="0"/>
              </a:rPr>
              <a:t>If “Never” to ANX_1 and “No” to ANX_2, skip to DEP_1.</a:t>
            </a: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ANX_3. Thinking about the last time you felt worried, nervous or 	anxious, how would you describe the level of these 	feelings?  Would you say…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A little  	c) Somewhere in between a little and a lot	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A lot  		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Affect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943600"/>
          </a:xfrm>
        </p:spPr>
        <p:txBody>
          <a:bodyPr>
            <a:normAutofit/>
          </a:bodyPr>
          <a:lstStyle/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DEP_1. How often do you feel depressed?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Daily			b) Weekly  	c) Monthly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d) A few times a year  	e) Never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DEP_2. Do you take medications for depression?</a:t>
            </a: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										</a:t>
            </a:r>
            <a:r>
              <a:rPr lang="en-US" sz="2000" dirty="0" smtClean="0">
                <a:latin typeface="Times New Roman" pitchFamily="18" charset="0"/>
              </a:rPr>
              <a:t>a) Yes			b) No</a:t>
            </a:r>
            <a:endParaRPr lang="en-US" sz="2400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400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r>
              <a:rPr lang="en-US" sz="2400" i="1" dirty="0" smtClean="0">
                <a:latin typeface="Times New Roman" pitchFamily="18" charset="0"/>
              </a:rPr>
              <a:t>If “Never” to DEP_1 and “No” to DEP_2, skip to next section.</a:t>
            </a: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DEP_3. Thinking about the last time you felt depressed, how 	depressed did you feel?  Would you say…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A little  	c) Somewhere in between a little and a lot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A  lot 		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Pain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943600"/>
          </a:xfrm>
        </p:spPr>
        <p:txBody>
          <a:bodyPr>
            <a:normAutofit/>
          </a:bodyPr>
          <a:lstStyle/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</a:rPr>
              <a:t>If R asks about medications, “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Please answer according to whatever medication you were taking.”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PAIN_1. In the past three months, how often did you have pain?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Never			b) Some days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c) Most days  		d) Every day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396875">
              <a:lnSpc>
                <a:spcPct val="80000"/>
              </a:lnSpc>
              <a:spcBef>
                <a:spcPct val="0"/>
              </a:spcBef>
            </a:pPr>
            <a:endParaRPr lang="en-US" sz="2400" i="1" dirty="0" smtClean="0">
              <a:latin typeface="Times New Roman" pitchFamily="18" charset="0"/>
            </a:endParaRPr>
          </a:p>
          <a:p>
            <a:pPr marL="0" indent="0" defTabSz="396875">
              <a:lnSpc>
                <a:spcPct val="80000"/>
              </a:lnSpc>
              <a:spcBef>
                <a:spcPct val="0"/>
              </a:spcBef>
            </a:pPr>
            <a:r>
              <a:rPr lang="en-US" sz="2400" i="1" dirty="0" smtClean="0">
                <a:latin typeface="Times New Roman" pitchFamily="18" charset="0"/>
              </a:rPr>
              <a:t>If “Never” to PAIN_1, skip to next section.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396875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396875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PAIN_2. Thinking about the last time you had pain, how much pain 				did you have?</a:t>
            </a: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A little  	c) Somewhere in between a little and a lot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A  lot   		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Fatigue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943600"/>
          </a:xfrm>
        </p:spPr>
        <p:txBody>
          <a:bodyPr>
            <a:normAutofit/>
          </a:bodyPr>
          <a:lstStyle/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TIRED_1. In the past three months, how often did you feel very 															tired or exhausted?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Never			b) Some days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c) Most days  		d) Every day</a:t>
            </a:r>
          </a:p>
          <a:p>
            <a:pPr marL="0" indent="0" defTabSz="396875">
              <a:lnSpc>
                <a:spcPct val="80000"/>
              </a:lnSpc>
              <a:spcBef>
                <a:spcPct val="0"/>
              </a:spcBef>
            </a:pPr>
            <a:endParaRPr lang="en-US" sz="2400" i="1" dirty="0" smtClean="0">
              <a:latin typeface="Times New Roman" pitchFamily="18" charset="0"/>
            </a:endParaRPr>
          </a:p>
          <a:p>
            <a:pPr marL="0" indent="0" defTabSz="396875">
              <a:lnSpc>
                <a:spcPct val="80000"/>
              </a:lnSpc>
              <a:spcBef>
                <a:spcPct val="0"/>
              </a:spcBef>
            </a:pPr>
            <a:r>
              <a:rPr lang="en-US" sz="2400" i="1" dirty="0" smtClean="0">
                <a:latin typeface="Times New Roman" pitchFamily="18" charset="0"/>
              </a:rPr>
              <a:t>If “Never” to TIRED_1, skip to next section.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396875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87325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TIRED_2. Thinking about the last time you felt very tired or 												exhausted, how long did it last?</a:t>
            </a: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Some of the day  	c) All of the day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Most of the day	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  <a:tabLst>
                <a:tab pos="1377950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TIRED_3. Thinking about the last time you felt this way, how 		would you describe the level of tiredness?</a:t>
            </a:r>
          </a:p>
          <a:p>
            <a:pPr marL="0" indent="0" defTabSz="177800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A little  	c) Somewhere in between a little and a lot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A  lot   	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5175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U.S. National Health Interview Survey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486400"/>
          </a:xfrm>
        </p:spPr>
        <p:txBody>
          <a:bodyPr>
            <a:normAutofit lnSpcReduction="10000"/>
          </a:bodyPr>
          <a:lstStyle/>
          <a:p>
            <a:pPr marL="2347913" indent="-2347913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</a:rPr>
              <a:t>Survey context: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Health survey, continuous since 1957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347913" indent="-2347913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</a:rPr>
              <a:t>Survey scope: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	Civilian, noninstitutionalized population</a:t>
            </a:r>
          </a:p>
          <a:p>
            <a:pPr marL="2347913" indent="-2347913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347913" indent="-2347913">
              <a:lnSpc>
                <a:spcPct val="80000"/>
              </a:lnSpc>
              <a:spcBef>
                <a:spcPct val="0"/>
              </a:spcBef>
            </a:pPr>
            <a:r>
              <a:rPr lang="en-US" sz="2800" dirty="0" smtClean="0">
                <a:latin typeface="Times New Roman" pitchFamily="18" charset="0"/>
              </a:rPr>
              <a:t>Survey mode: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	In-person, some telephone</a:t>
            </a:r>
          </a:p>
          <a:p>
            <a:pPr marL="2347913" indent="-2347913">
              <a:lnSpc>
                <a:spcPct val="80000"/>
              </a:lnSpc>
              <a:spcBef>
                <a:spcPct val="0"/>
              </a:spcBef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347913" indent="-2347913">
              <a:lnSpc>
                <a:spcPct val="80000"/>
              </a:lnSpc>
              <a:spcBef>
                <a:spcPct val="0"/>
              </a:spcBef>
            </a:pPr>
            <a:r>
              <a:rPr lang="en-US" sz="2800" dirty="0" smtClean="0">
                <a:latin typeface="Times New Roman" pitchFamily="18" charset="0"/>
              </a:rPr>
              <a:t>Annual sample: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	Approx. 35,000 HHs, 87,500 persons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</a:rPr>
              <a:t>WG disability question set administered: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736600" lvl="1" indent="-336550">
              <a:lnSpc>
                <a:spcPct val="80000"/>
              </a:lnSpc>
              <a:spcBef>
                <a:spcPct val="0"/>
              </a:spcBef>
              <a:buClr>
                <a:schemeClr val="tx2"/>
              </a:buClr>
              <a:buSzPct val="176000"/>
            </a:pPr>
            <a:r>
              <a:rPr lang="en-US" dirty="0" smtClean="0">
                <a:latin typeface="Times New Roman" pitchFamily="18" charset="0"/>
              </a:rPr>
              <a:t>Beginning in 2010: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736600" lvl="1" indent="-336550">
              <a:lnSpc>
                <a:spcPct val="80000"/>
              </a:lnSpc>
              <a:spcBef>
                <a:spcPct val="0"/>
              </a:spcBef>
              <a:buClr>
                <a:schemeClr val="tx2"/>
              </a:buClr>
              <a:buSzPct val="176000"/>
              <a:buNone/>
            </a:pPr>
            <a:endParaRPr lang="en-US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1136650" lvl="2" indent="-336550">
              <a:lnSpc>
                <a:spcPct val="80000"/>
              </a:lnSpc>
              <a:spcBef>
                <a:spcPct val="0"/>
              </a:spcBef>
              <a:buClr>
                <a:schemeClr val="tx2"/>
              </a:buClr>
              <a:buSzPct val="176000"/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</a:rPr>
              <a:t>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o </a:t>
            </a:r>
            <a:r>
              <a:rPr lang="en-US" dirty="0" smtClean="0">
                <a:latin typeface="Times New Roman" pitchFamily="18" charset="0"/>
              </a:rPr>
              <a:t>random ¼ sample of all adults (WG test version)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736600" lvl="1" indent="-336550">
              <a:lnSpc>
                <a:spcPct val="80000"/>
              </a:lnSpc>
              <a:spcBef>
                <a:spcPct val="0"/>
              </a:spcBef>
              <a:buClr>
                <a:schemeClr val="tx2"/>
              </a:buClr>
              <a:buSzPct val="176000"/>
            </a:pPr>
            <a:endParaRPr lang="en-US" dirty="0" smtClean="0">
              <a:latin typeface="Times New Roman" pitchFamily="18" charset="0"/>
            </a:endParaRPr>
          </a:p>
          <a:p>
            <a:pPr marL="736600" lvl="1" indent="-336550">
              <a:lnSpc>
                <a:spcPct val="80000"/>
              </a:lnSpc>
              <a:spcBef>
                <a:spcPct val="0"/>
              </a:spcBef>
              <a:buClr>
                <a:schemeClr val="tx2"/>
              </a:buClr>
              <a:buSzPct val="176000"/>
            </a:pPr>
            <a:r>
              <a:rPr lang="en-US" dirty="0" smtClean="0">
                <a:latin typeface="Times New Roman" pitchFamily="18" charset="0"/>
              </a:rPr>
              <a:t>In 2011:</a:t>
            </a:r>
          </a:p>
          <a:p>
            <a:pPr marL="736600" lvl="1" indent="-336550">
              <a:lnSpc>
                <a:spcPct val="80000"/>
              </a:lnSpc>
              <a:spcBef>
                <a:spcPct val="0"/>
              </a:spcBef>
              <a:buClr>
                <a:schemeClr val="tx2"/>
              </a:buClr>
              <a:buSzPct val="176000"/>
            </a:pPr>
            <a:endParaRPr lang="en-US" dirty="0" smtClean="0">
              <a:latin typeface="Times New Roman" pitchFamily="18" charset="0"/>
            </a:endParaRPr>
          </a:p>
          <a:p>
            <a:pPr marL="1136650" lvl="2" indent="-336550">
              <a:lnSpc>
                <a:spcPct val="80000"/>
              </a:lnSpc>
              <a:spcBef>
                <a:spcPct val="0"/>
              </a:spcBef>
              <a:buClr>
                <a:schemeClr val="tx2"/>
              </a:buClr>
              <a:buSzPct val="176000"/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</a:rPr>
              <a:t>To random ½ sample of all adults (WG E-S)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>
                <a:latin typeface="Times New Roman" pitchFamily="18" charset="0"/>
              </a:rPr>
              <a:t>Examining Preliminary Results</a:t>
            </a:r>
            <a:br>
              <a:rPr lang="en-US" sz="4000" dirty="0" smtClean="0"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from the 2010 NHIS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458200" cy="4495800"/>
          </a:xfrm>
        </p:spPr>
        <p:txBody>
          <a:bodyPr>
            <a:normAutofit/>
          </a:bodyPr>
          <a:lstStyle/>
          <a:p>
            <a:pPr marL="1206500" lvl="2" indent="-12065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i="1" dirty="0" smtClean="0">
                <a:solidFill>
                  <a:schemeClr val="accent5"/>
                </a:solidFill>
                <a:latin typeface="Times New Roman" pitchFamily="18" charset="0"/>
              </a:rPr>
              <a:t>More information in existing core domains </a:t>
            </a:r>
            <a:r>
              <a:rPr lang="en-US" dirty="0" smtClean="0">
                <a:solidFill>
                  <a:schemeClr val="accent5"/>
                </a:solidFill>
                <a:latin typeface="Times New Roman" pitchFamily="18" charset="0"/>
              </a:rPr>
              <a:t>of functioning:</a:t>
            </a:r>
            <a:endParaRPr lang="en-US" sz="2600" dirty="0" smtClean="0">
              <a:solidFill>
                <a:schemeClr val="accent5"/>
              </a:solidFill>
              <a:latin typeface="Times New Roman" pitchFamily="18" charset="0"/>
            </a:endParaRPr>
          </a:p>
          <a:p>
            <a:pPr marL="682625" lvl="1" indent="-28892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latin typeface="Times New Roman" pitchFamily="18" charset="0"/>
              </a:rPr>
              <a:t>1. Are we capturing more information in domains where we have added additional questions?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dirty="0" smtClean="0">
                <a:latin typeface="Times New Roman" pitchFamily="18" charset="0"/>
              </a:rPr>
              <a:t>		Vision – additional questions optional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dirty="0" smtClean="0">
                <a:latin typeface="Times New Roman" pitchFamily="18" charset="0"/>
              </a:rPr>
              <a:t>		Hearing – extended domain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dirty="0" smtClean="0">
                <a:latin typeface="Times New Roman" pitchFamily="18" charset="0"/>
              </a:rPr>
              <a:t>		Mobility – extended domain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dirty="0" smtClean="0">
                <a:latin typeface="Times New Roman" pitchFamily="18" charset="0"/>
              </a:rPr>
              <a:t>2.	</a:t>
            </a:r>
            <a:r>
              <a:rPr lang="en-US" i="1" dirty="0" smtClean="0">
                <a:latin typeface="Times New Roman" pitchFamily="18" charset="0"/>
              </a:rPr>
              <a:t>additional functional domains</a:t>
            </a:r>
            <a:r>
              <a:rPr lang="en-US" dirty="0" smtClean="0">
                <a:latin typeface="Times New Roman" pitchFamily="18" charset="0"/>
              </a:rPr>
              <a:t> not originally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dirty="0" smtClean="0">
                <a:latin typeface="Times New Roman" pitchFamily="18" charset="0"/>
              </a:rPr>
              <a:t>	included in the Short Set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sz="2600" dirty="0" smtClean="0">
                <a:latin typeface="Times New Roman" pitchFamily="18" charset="0"/>
              </a:rPr>
              <a:t>		Upper Body – 3 separate questions</a:t>
            </a:r>
          </a:p>
          <a:p>
            <a:pPr marL="0" lvl="1" indent="0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marL="233363" indent="-233363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>
                <a:latin typeface="Times New Roman" pitchFamily="18" charset="0"/>
              </a:rPr>
              <a:t>2010 NHIS: Vision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5105400"/>
          </a:xfrm>
        </p:spPr>
        <p:txBody>
          <a:bodyPr>
            <a:normAutofit lnSpcReduction="10000"/>
          </a:bodyPr>
          <a:lstStyle/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Decision:</a:t>
            </a:r>
            <a:r>
              <a:rPr lang="en-US" sz="2600" dirty="0" smtClean="0">
                <a:latin typeface="Times New Roman" pitchFamily="18" charset="0"/>
              </a:rPr>
              <a:t>	Retain only the VIS_SS question, making the next two optional (</a:t>
            </a:r>
            <a:r>
              <a:rPr lang="en-US" sz="2600" i="1" dirty="0" smtClean="0">
                <a:latin typeface="Times New Roman" pitchFamily="18" charset="0"/>
              </a:rPr>
              <a:t>see face across room and see picture of a coin</a:t>
            </a:r>
            <a:r>
              <a:rPr lang="en-US" sz="2600" dirty="0" smtClean="0">
                <a:latin typeface="Times New Roman" pitchFamily="18" charset="0"/>
              </a:rPr>
              <a:t>) where more information about vision functioning is desired.  SS question captures most of the “at risk” vision population.</a:t>
            </a:r>
          </a:p>
          <a:p>
            <a:pPr marL="1255713" lvl="1" indent="-125571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Question:</a:t>
            </a:r>
            <a:r>
              <a:rPr lang="en-US" sz="2600" dirty="0" smtClean="0">
                <a:latin typeface="Times New Roman" pitchFamily="18" charset="0"/>
              </a:rPr>
              <a:t>	Do we miss additional persons at risk by excluding these questions from the measure?</a:t>
            </a:r>
          </a:p>
          <a:p>
            <a:pPr marL="1255713" lvl="1" indent="-125571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Answer:</a:t>
            </a:r>
            <a:r>
              <a:rPr lang="en-US" sz="2600" dirty="0" smtClean="0">
                <a:latin typeface="Times New Roman" pitchFamily="18" charset="0"/>
              </a:rPr>
              <a:t>	Of those who have </a:t>
            </a:r>
            <a:r>
              <a:rPr lang="en-US" sz="2600" i="1" dirty="0" smtClean="0">
                <a:latin typeface="Times New Roman" pitchFamily="18" charset="0"/>
              </a:rPr>
              <a:t>No</a:t>
            </a:r>
            <a:r>
              <a:rPr lang="en-US" sz="2600" dirty="0" smtClean="0">
                <a:latin typeface="Times New Roman" pitchFamily="18" charset="0"/>
              </a:rPr>
              <a:t> or </a:t>
            </a:r>
            <a:r>
              <a:rPr lang="en-US" sz="2600" i="1" dirty="0" smtClean="0">
                <a:latin typeface="Times New Roman" pitchFamily="18" charset="0"/>
              </a:rPr>
              <a:t>Some Difficulty</a:t>
            </a:r>
            <a:r>
              <a:rPr lang="en-US" sz="2600" dirty="0" smtClean="0">
                <a:latin typeface="Times New Roman" pitchFamily="18" charset="0"/>
              </a:rPr>
              <a:t> seeing – how many people say </a:t>
            </a:r>
            <a:r>
              <a:rPr lang="en-US" sz="2600" i="1" dirty="0" smtClean="0">
                <a:latin typeface="Times New Roman" pitchFamily="18" charset="0"/>
              </a:rPr>
              <a:t>A Lot of Difficulty</a:t>
            </a:r>
            <a:r>
              <a:rPr lang="en-US" sz="2600" dirty="0" smtClean="0">
                <a:latin typeface="Times New Roman" pitchFamily="18" charset="0"/>
              </a:rPr>
              <a:t> or </a:t>
            </a:r>
            <a:r>
              <a:rPr lang="en-US" sz="2600" i="1" dirty="0" smtClean="0">
                <a:latin typeface="Times New Roman" pitchFamily="18" charset="0"/>
              </a:rPr>
              <a:t>Cannot Do</a:t>
            </a:r>
            <a:r>
              <a:rPr lang="en-US" sz="2600" dirty="0" smtClean="0">
                <a:latin typeface="Times New Roman" pitchFamily="18" charset="0"/>
              </a:rPr>
              <a:t> to seeing someone’s face across a room or the picture on a coin?</a:t>
            </a:r>
          </a:p>
          <a:p>
            <a:pPr marL="182880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200" dirty="0" smtClean="0">
                <a:latin typeface="Times New Roman" pitchFamily="18" charset="0"/>
              </a:rPr>
              <a:t>  32 persons or 0.5% of the sample (someone’s face)</a:t>
            </a:r>
          </a:p>
          <a:p>
            <a:pPr marL="182880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200" dirty="0" smtClean="0">
                <a:latin typeface="Times New Roman" pitchFamily="18" charset="0"/>
              </a:rPr>
              <a:t>  61 persons or 1.0% of the sample (picture on a coin)</a:t>
            </a:r>
          </a:p>
          <a:p>
            <a:pPr marL="1031875" lvl="2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233363" indent="-233363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5344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 smtClean="0">
                <a:latin typeface="Times New Roman" pitchFamily="18" charset="0"/>
              </a:rPr>
              <a:t>Development of the </a:t>
            </a:r>
            <a:br>
              <a:rPr lang="en-US" sz="4000" dirty="0" smtClean="0"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WG Extended Set on Functioning</a:t>
            </a:r>
            <a:br>
              <a:rPr lang="en-US" sz="4000" dirty="0" smtClean="0"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(WG ES-F)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458200" cy="4495800"/>
          </a:xfrm>
        </p:spPr>
        <p:txBody>
          <a:bodyPr>
            <a:normAutofit fontScale="92500" lnSpcReduction="10000"/>
          </a:bodyPr>
          <a:lstStyle/>
          <a:p>
            <a:pPr marL="233363" indent="-233363" eaLnBrk="1" hangingPunct="1">
              <a:lnSpc>
                <a:spcPct val="80000"/>
              </a:lnSpc>
              <a:buSzPct val="175000"/>
              <a:buFontTx/>
              <a:buNone/>
            </a:pPr>
            <a:r>
              <a:rPr lang="en-US" sz="2400" dirty="0" smtClean="0">
                <a:latin typeface="Times New Roman" pitchFamily="18" charset="0"/>
              </a:rPr>
              <a:t>Guiding Principles – The Set Must: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400" dirty="0" smtClean="0">
                <a:latin typeface="Times New Roman" pitchFamily="18" charset="0"/>
              </a:rPr>
              <a:t>Adhere to the principles adopted for the Short Set.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400" dirty="0" smtClean="0">
                <a:latin typeface="Times New Roman" pitchFamily="18" charset="0"/>
              </a:rPr>
              <a:t>Be congruent and coherent with the Short Set, yet remain a parsimonious set.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Meet individual country needs (e.g. policy development, advocacy, monitoring and evaluation of interventions).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Also allow for international reporting (e.g. population health and functioning).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marL="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400" dirty="0" smtClean="0">
                <a:solidFill>
                  <a:schemeClr val="accent5"/>
                </a:solidFill>
                <a:latin typeface="Times New Roman" pitchFamily="18" charset="0"/>
              </a:rPr>
              <a:t>Additional Principles – Addressed at 7</a:t>
            </a:r>
            <a:r>
              <a:rPr lang="en-US" sz="2400" baseline="30000" dirty="0" smtClean="0">
                <a:solidFill>
                  <a:schemeClr val="accent5"/>
                </a:solidFill>
                <a:latin typeface="Times New Roman" pitchFamily="18" charset="0"/>
              </a:rPr>
              <a:t>th</a:t>
            </a:r>
            <a:r>
              <a:rPr lang="en-US" sz="2400" dirty="0" smtClean="0">
                <a:solidFill>
                  <a:schemeClr val="accent5"/>
                </a:solidFill>
                <a:latin typeface="Times New Roman" pitchFamily="18" charset="0"/>
              </a:rPr>
              <a:t> Meeting in 2007 (Ireland):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400" dirty="0" smtClean="0">
                <a:latin typeface="Times New Roman" pitchFamily="18" charset="0"/>
              </a:rPr>
              <a:t>Expand measure capturing “population at risk”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400" dirty="0" smtClean="0">
                <a:latin typeface="Times New Roman" pitchFamily="18" charset="0"/>
              </a:rPr>
              <a:t>Bas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ic actions continues to be the building block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Allow for a summary measure and/or individual functional limitation types.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Meet other data needs and uses?</a:t>
            </a:r>
            <a:endParaRPr lang="en-US" sz="2400" dirty="0" smtClean="0">
              <a:solidFill>
                <a:schemeClr val="accent5"/>
              </a:solidFill>
              <a:latin typeface="Times New Roman" pitchFamily="18" charset="0"/>
            </a:endParaRPr>
          </a:p>
          <a:p>
            <a:pPr marL="0" lvl="1" indent="0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marL="233363" indent="-233363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>
                <a:latin typeface="Times New Roman" pitchFamily="18" charset="0"/>
              </a:rPr>
              <a:t>2010 NHIS: Hearing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953000"/>
          </a:xfrm>
        </p:spPr>
        <p:txBody>
          <a:bodyPr>
            <a:normAutofit/>
          </a:bodyPr>
          <a:lstStyle/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Decision:</a:t>
            </a:r>
            <a:r>
              <a:rPr lang="en-US" sz="2600" dirty="0" smtClean="0">
                <a:latin typeface="Times New Roman" pitchFamily="18" charset="0"/>
              </a:rPr>
              <a:t>	Retain additional questions.  In addition to </a:t>
            </a:r>
            <a:r>
              <a:rPr lang="en-US" sz="2600" i="1" dirty="0" smtClean="0">
                <a:latin typeface="Times New Roman" pitchFamily="18" charset="0"/>
              </a:rPr>
              <a:t>Difficulty hearing, </a:t>
            </a:r>
            <a:r>
              <a:rPr lang="en-US" sz="2600" dirty="0" smtClean="0">
                <a:latin typeface="Times New Roman" pitchFamily="18" charset="0"/>
              </a:rPr>
              <a:t>also ask about difficulty hearing conversations in </a:t>
            </a:r>
            <a:r>
              <a:rPr lang="en-US" sz="2600" i="1" dirty="0" smtClean="0">
                <a:latin typeface="Times New Roman" pitchFamily="18" charset="0"/>
              </a:rPr>
              <a:t>quiet </a:t>
            </a:r>
            <a:r>
              <a:rPr lang="en-US" sz="2600" dirty="0" smtClean="0">
                <a:latin typeface="Times New Roman" pitchFamily="18" charset="0"/>
              </a:rPr>
              <a:t>and </a:t>
            </a:r>
            <a:r>
              <a:rPr lang="en-US" sz="2600" i="1" dirty="0" smtClean="0">
                <a:latin typeface="Times New Roman" pitchFamily="18" charset="0"/>
              </a:rPr>
              <a:t>nosier </a:t>
            </a:r>
            <a:r>
              <a:rPr lang="en-US" sz="2600" dirty="0" smtClean="0">
                <a:latin typeface="Times New Roman" pitchFamily="18" charset="0"/>
              </a:rPr>
              <a:t>rooms.  Provides a gradient of information about the functioning.</a:t>
            </a:r>
          </a:p>
          <a:p>
            <a:pPr marL="1255713" lvl="1" indent="-125571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Question:</a:t>
            </a:r>
            <a:r>
              <a:rPr lang="en-US" sz="2600" dirty="0" smtClean="0">
                <a:latin typeface="Times New Roman" pitchFamily="18" charset="0"/>
              </a:rPr>
              <a:t>	Do we add additional persons at risk by including these questions from the measure?</a:t>
            </a:r>
          </a:p>
          <a:p>
            <a:pPr marL="1255713" lvl="1" indent="-125571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Answer:</a:t>
            </a:r>
            <a:r>
              <a:rPr lang="en-US" sz="2600" dirty="0" smtClean="0">
                <a:latin typeface="Times New Roman" pitchFamily="18" charset="0"/>
              </a:rPr>
              <a:t>	Of those who have </a:t>
            </a:r>
            <a:r>
              <a:rPr lang="en-US" sz="2600" i="1" dirty="0" smtClean="0">
                <a:latin typeface="Times New Roman" pitchFamily="18" charset="0"/>
              </a:rPr>
              <a:t>No</a:t>
            </a:r>
            <a:r>
              <a:rPr lang="en-US" sz="2600" dirty="0" smtClean="0">
                <a:latin typeface="Times New Roman" pitchFamily="18" charset="0"/>
              </a:rPr>
              <a:t> or </a:t>
            </a:r>
            <a:r>
              <a:rPr lang="en-US" sz="2600" i="1" dirty="0" smtClean="0">
                <a:latin typeface="Times New Roman" pitchFamily="18" charset="0"/>
              </a:rPr>
              <a:t>Some Difficulty</a:t>
            </a:r>
            <a:r>
              <a:rPr lang="en-US" sz="2600" dirty="0" smtClean="0">
                <a:latin typeface="Times New Roman" pitchFamily="18" charset="0"/>
              </a:rPr>
              <a:t> hearing – how many people say </a:t>
            </a:r>
            <a:r>
              <a:rPr lang="en-US" sz="2600" i="1" dirty="0" smtClean="0">
                <a:latin typeface="Times New Roman" pitchFamily="18" charset="0"/>
              </a:rPr>
              <a:t>A Lot of Difficulty</a:t>
            </a:r>
            <a:r>
              <a:rPr lang="en-US" sz="2600" dirty="0" smtClean="0">
                <a:latin typeface="Times New Roman" pitchFamily="18" charset="0"/>
              </a:rPr>
              <a:t> or </a:t>
            </a:r>
            <a:r>
              <a:rPr lang="en-US" sz="2600" i="1" dirty="0" smtClean="0">
                <a:latin typeface="Times New Roman" pitchFamily="18" charset="0"/>
              </a:rPr>
              <a:t>Cannot Do</a:t>
            </a:r>
            <a:r>
              <a:rPr lang="en-US" sz="2600" dirty="0" smtClean="0">
                <a:latin typeface="Times New Roman" pitchFamily="18" charset="0"/>
              </a:rPr>
              <a:t> to hearing a conversation in a quiet and nosier room?</a:t>
            </a:r>
          </a:p>
          <a:p>
            <a:pPr marL="182880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200" dirty="0" smtClean="0">
                <a:latin typeface="Times New Roman" pitchFamily="18" charset="0"/>
              </a:rPr>
              <a:t>  22 persons or 0.4% of the sample (hearing a quiet room)</a:t>
            </a:r>
          </a:p>
          <a:p>
            <a:pPr marL="182880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200" dirty="0" smtClean="0">
                <a:latin typeface="Times New Roman" pitchFamily="18" charset="0"/>
              </a:rPr>
              <a:t>  198 persons or 3.2% of the sample (in a nosier room)</a:t>
            </a:r>
          </a:p>
          <a:p>
            <a:pPr marL="1031875" lvl="2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233363" indent="-233363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>
                <a:latin typeface="Times New Roman" pitchFamily="18" charset="0"/>
              </a:rPr>
              <a:t>2010 NHIS: Mobility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953000"/>
          </a:xfrm>
        </p:spPr>
        <p:txBody>
          <a:bodyPr>
            <a:normAutofit/>
          </a:bodyPr>
          <a:lstStyle/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Decision:</a:t>
            </a:r>
            <a:r>
              <a:rPr lang="en-US" sz="2600" dirty="0" smtClean="0">
                <a:latin typeface="Times New Roman" pitchFamily="18" charset="0"/>
              </a:rPr>
              <a:t>	Retain additional questions.  In addition to </a:t>
            </a:r>
            <a:r>
              <a:rPr lang="en-US" sz="2600" i="1" dirty="0" smtClean="0">
                <a:latin typeface="Times New Roman" pitchFamily="18" charset="0"/>
              </a:rPr>
              <a:t>Difficulty walking or climbing, </a:t>
            </a:r>
            <a:r>
              <a:rPr lang="en-US" sz="2600" dirty="0" smtClean="0">
                <a:latin typeface="Times New Roman" pitchFamily="18" charset="0"/>
              </a:rPr>
              <a:t>also ask about difficulty walking </a:t>
            </a:r>
            <a:r>
              <a:rPr lang="en-US" sz="2600" i="1" dirty="0" smtClean="0">
                <a:latin typeface="Times New Roman" pitchFamily="18" charset="0"/>
              </a:rPr>
              <a:t>100 </a:t>
            </a:r>
            <a:r>
              <a:rPr lang="en-US" sz="2600" dirty="0" smtClean="0">
                <a:latin typeface="Times New Roman" pitchFamily="18" charset="0"/>
              </a:rPr>
              <a:t>and </a:t>
            </a:r>
            <a:r>
              <a:rPr lang="en-US" sz="2600" i="1" dirty="0" smtClean="0">
                <a:latin typeface="Times New Roman" pitchFamily="18" charset="0"/>
              </a:rPr>
              <a:t>500 </a:t>
            </a:r>
            <a:r>
              <a:rPr lang="en-US" sz="2600" dirty="0" smtClean="0">
                <a:latin typeface="Times New Roman" pitchFamily="18" charset="0"/>
              </a:rPr>
              <a:t>yards on level ground.  Provides a gradient of information about the functioning.</a:t>
            </a:r>
          </a:p>
          <a:p>
            <a:pPr marL="1255713" lvl="1" indent="-125571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Question:</a:t>
            </a:r>
            <a:r>
              <a:rPr lang="en-US" sz="2600" dirty="0" smtClean="0">
                <a:latin typeface="Times New Roman" pitchFamily="18" charset="0"/>
              </a:rPr>
              <a:t>	Do we add additional persons at risk by including these questions from the measure?</a:t>
            </a:r>
          </a:p>
          <a:p>
            <a:pPr marL="1255713" lvl="1" indent="-125571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Answer:</a:t>
            </a:r>
            <a:r>
              <a:rPr lang="en-US" sz="2600" dirty="0" smtClean="0">
                <a:latin typeface="Times New Roman" pitchFamily="18" charset="0"/>
              </a:rPr>
              <a:t>	Of those who have </a:t>
            </a:r>
            <a:r>
              <a:rPr lang="en-US" sz="2600" i="1" dirty="0" smtClean="0">
                <a:latin typeface="Times New Roman" pitchFamily="18" charset="0"/>
              </a:rPr>
              <a:t>No</a:t>
            </a:r>
            <a:r>
              <a:rPr lang="en-US" sz="2600" dirty="0" smtClean="0">
                <a:latin typeface="Times New Roman" pitchFamily="18" charset="0"/>
              </a:rPr>
              <a:t> or </a:t>
            </a:r>
            <a:r>
              <a:rPr lang="en-US" sz="2600" i="1" dirty="0" smtClean="0">
                <a:latin typeface="Times New Roman" pitchFamily="18" charset="0"/>
              </a:rPr>
              <a:t>Some Difficulty</a:t>
            </a:r>
            <a:r>
              <a:rPr lang="en-US" sz="2600" dirty="0" smtClean="0">
                <a:latin typeface="Times New Roman" pitchFamily="18" charset="0"/>
              </a:rPr>
              <a:t> walking – how many people say </a:t>
            </a:r>
            <a:r>
              <a:rPr lang="en-US" sz="2600" i="1" dirty="0" smtClean="0">
                <a:latin typeface="Times New Roman" pitchFamily="18" charset="0"/>
              </a:rPr>
              <a:t>A Lot of Difficulty</a:t>
            </a:r>
            <a:r>
              <a:rPr lang="en-US" sz="2600" dirty="0" smtClean="0">
                <a:latin typeface="Times New Roman" pitchFamily="18" charset="0"/>
              </a:rPr>
              <a:t> or </a:t>
            </a:r>
            <a:r>
              <a:rPr lang="en-US" sz="2600" i="1" dirty="0" smtClean="0">
                <a:latin typeface="Times New Roman" pitchFamily="18" charset="0"/>
              </a:rPr>
              <a:t>Cannot Do</a:t>
            </a:r>
            <a:r>
              <a:rPr lang="en-US" sz="2600" dirty="0" smtClean="0">
                <a:latin typeface="Times New Roman" pitchFamily="18" charset="0"/>
              </a:rPr>
              <a:t> to walking 100 or 500 yards?</a:t>
            </a:r>
          </a:p>
          <a:p>
            <a:pPr marL="182880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200" dirty="0" smtClean="0">
                <a:latin typeface="Times New Roman" pitchFamily="18" charset="0"/>
              </a:rPr>
              <a:t>  127 persons or 2.1% of the sample (100 yards)</a:t>
            </a:r>
          </a:p>
          <a:p>
            <a:pPr marL="182880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200" dirty="0" smtClean="0">
                <a:latin typeface="Times New Roman" pitchFamily="18" charset="0"/>
              </a:rPr>
              <a:t>  246 persons or 4.2% of the sample (500 yards)</a:t>
            </a:r>
          </a:p>
          <a:p>
            <a:pPr marL="1031875" lvl="2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233363" indent="-233363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MOB_1 * MOB_4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Who would we miss if we </a:t>
            </a:r>
            <a:r>
              <a:rPr lang="en-US" sz="2800" b="0" i="1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only </a:t>
            </a: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ask the short set question?</a:t>
            </a:r>
            <a:b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n=127 (2.1%) are “100 yards” disabled.</a:t>
            </a:r>
            <a:b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 descr="Table showing responses to the question: &quot;Do you have difficulty walking or climbing stairs?&quot; by reponses to the question: &quot;Do you have difficulty walking 100 yards?&quot;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557928"/>
              </p:ext>
            </p:extLst>
          </p:nvPr>
        </p:nvGraphicFramePr>
        <p:xfrm>
          <a:off x="228600" y="2290654"/>
          <a:ext cx="8458200" cy="41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76200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</a:rPr>
                        <a:t>Do you have difficulty</a:t>
                      </a:r>
                      <a:r>
                        <a:rPr lang="en-US" baseline="0" dirty="0" smtClean="0">
                          <a:latin typeface="Times New Roman" pitchFamily="18" charset="0"/>
                        </a:rPr>
                        <a:t> walking or climbing steps?</a:t>
                      </a:r>
                      <a:endParaRPr lang="en-US" dirty="0">
                        <a:latin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Do you have difficulty walking 100 yards?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Some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 lot of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Cannot do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at all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4883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4,798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191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14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15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4883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Some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375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268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58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40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84285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 lot of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36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70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118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77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84285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Cannot do at all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7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3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8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52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MOB_1 * MOB_5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Who would we miss if we </a:t>
            </a:r>
            <a:r>
              <a:rPr lang="en-US" sz="2800" b="0" i="1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only </a:t>
            </a: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ask the short set question?</a:t>
            </a:r>
            <a:b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N=246 (4.2%) are “500 yards” disabled.</a:t>
            </a:r>
            <a:b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 descr="Table showing responses to the question: &quot;Do you have difficulty walking or climbing stairs?&quot; by reponses to the question: &quot;Do you have difficulty walking 500 yards?&quot;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006292"/>
              </p:ext>
            </p:extLst>
          </p:nvPr>
        </p:nvGraphicFramePr>
        <p:xfrm>
          <a:off x="228600" y="2290654"/>
          <a:ext cx="8458200" cy="41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76200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</a:rPr>
                        <a:t>Do you have difficulty</a:t>
                      </a:r>
                      <a:r>
                        <a:rPr lang="en-US" baseline="0" dirty="0" smtClean="0">
                          <a:latin typeface="Times New Roman" pitchFamily="18" charset="0"/>
                        </a:rPr>
                        <a:t> walking or climbing steps?</a:t>
                      </a:r>
                      <a:endParaRPr lang="en-US" dirty="0">
                        <a:latin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Do you have difficulty walking 500 yards?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Some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 lot of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Cannot do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at all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4883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4,601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277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41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19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4883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Some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230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286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120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66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84285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 lot of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15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41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100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68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84285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Cannot do at all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3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5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6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4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8229600" cy="1143000"/>
          </a:xfrm>
        </p:spPr>
        <p:txBody>
          <a:bodyPr>
            <a:normAutofit fontScale="90000"/>
          </a:bodyPr>
          <a:lstStyle/>
          <a:p>
            <a:pPr marL="914400" marR="0" lvl="1" indent="-109538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4000" dirty="0" smtClean="0">
                <a:latin typeface="Times New Roman" pitchFamily="18" charset="0"/>
              </a:rPr>
              <a:t>		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</a:rPr>
              <a:t>2010 NHIS: Communication</a:t>
            </a:r>
            <a:r>
              <a:rPr lang="en-US" sz="4000" dirty="0" smtClean="0">
                <a:latin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</a:rPr>
            </a:br>
            <a:r>
              <a:rPr lang="en-US" sz="4000" dirty="0">
                <a:latin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</a:rPr>
            </a:br>
            <a:r>
              <a:rPr lang="en-US" dirty="0" smtClean="0">
                <a:latin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BCF8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Decision:</a:t>
            </a:r>
            <a:r>
              <a:rPr lang="en-US" sz="2600" kern="1200" dirty="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Ask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 you use sign language?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/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/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BCF85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Question:</a:t>
            </a:r>
            <a:r>
              <a:rPr lang="en-US" sz="2600" kern="1200" dirty="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 those who use sign language differ from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those who do not when answering about difficulty 	    communicating?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endParaRPr lang="en-US" dirty="0"/>
          </a:p>
        </p:txBody>
      </p:sp>
      <p:graphicFrame>
        <p:nvGraphicFramePr>
          <p:cNvPr id="4" name="Content Placeholder 3" descr="Table showing responses to the question: &quot;Do you have difficulty communicating using your usual language?&quot; by reponses to the question: &quot;Do you use sign language?&quot;. 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489760"/>
              </p:ext>
            </p:extLst>
          </p:nvPr>
        </p:nvGraphicFramePr>
        <p:xfrm>
          <a:off x="457200" y="3429000"/>
          <a:ext cx="8229600" cy="2279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Have difficulty communicating using your usual language?</a:t>
                      </a:r>
                      <a:endParaRPr lang="en-US" sz="20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Do you use sign language?</a:t>
                      </a:r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700" b="0" i="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Yes</a:t>
                      </a:r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</a:t>
                      </a:r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606449">
                <a:tc>
                  <a:txBody>
                    <a:bodyPr/>
                    <a:lstStyle/>
                    <a:p>
                      <a:r>
                        <a:rPr lang="en-US" sz="24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 difficulty</a:t>
                      </a:r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94.6%</a:t>
                      </a:r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94.6%</a:t>
                      </a:r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606449">
                <a:tc>
                  <a:txBody>
                    <a:bodyPr/>
                    <a:lstStyle/>
                    <a:p>
                      <a:r>
                        <a:rPr lang="en-US" sz="24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Some difficulty</a:t>
                      </a:r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4.1%</a:t>
                      </a:r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4.8%</a:t>
                      </a:r>
                      <a:endParaRPr lang="en-US" sz="2400" b="1" i="0" baseline="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6324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N=6,169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>
                <a:latin typeface="Times New Roman" pitchFamily="18" charset="0"/>
              </a:rPr>
              <a:t>2010 NHIS: Upper Body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953000"/>
          </a:xfrm>
        </p:spPr>
        <p:txBody>
          <a:bodyPr>
            <a:normAutofit/>
          </a:bodyPr>
          <a:lstStyle/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Decision:</a:t>
            </a:r>
            <a:r>
              <a:rPr lang="en-US" sz="2600" dirty="0" smtClean="0">
                <a:latin typeface="Times New Roman" pitchFamily="18" charset="0"/>
              </a:rPr>
              <a:t>	Two unique questions: difficulty raising a 2 liter bottle, and difficulty using hands and fingers. The two provide more information about functioning in the upper body domain.</a:t>
            </a:r>
          </a:p>
          <a:p>
            <a:pPr marL="1255713" lvl="1" indent="-125571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Question:</a:t>
            </a:r>
            <a:r>
              <a:rPr lang="en-US" sz="2600" dirty="0" smtClean="0">
                <a:latin typeface="Times New Roman" pitchFamily="18" charset="0"/>
              </a:rPr>
              <a:t>	Do we capture </a:t>
            </a:r>
            <a:r>
              <a:rPr lang="en-US" sz="2600" i="1" dirty="0" smtClean="0">
                <a:latin typeface="Times New Roman" pitchFamily="18" charset="0"/>
              </a:rPr>
              <a:t>additional</a:t>
            </a:r>
            <a:r>
              <a:rPr lang="en-US" sz="2600" dirty="0" smtClean="0">
                <a:latin typeface="Times New Roman" pitchFamily="18" charset="0"/>
              </a:rPr>
              <a:t> information, or do these questions capture </a:t>
            </a:r>
            <a:r>
              <a:rPr lang="en-US" sz="2600" i="1" dirty="0" smtClean="0">
                <a:latin typeface="Times New Roman" pitchFamily="18" charset="0"/>
              </a:rPr>
              <a:t>similar</a:t>
            </a:r>
            <a:r>
              <a:rPr lang="en-US" sz="2600" dirty="0" smtClean="0">
                <a:latin typeface="Times New Roman" pitchFamily="18" charset="0"/>
              </a:rPr>
              <a:t> functioning?</a:t>
            </a:r>
          </a:p>
          <a:p>
            <a:pPr marL="1255713" lvl="1" indent="-1255713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1377950" lvl="1" indent="-13779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600" dirty="0" smtClean="0">
                <a:solidFill>
                  <a:schemeClr val="accent5"/>
                </a:solidFill>
                <a:latin typeface="Times New Roman" pitchFamily="18" charset="0"/>
              </a:rPr>
              <a:t>Answer:</a:t>
            </a:r>
            <a:r>
              <a:rPr lang="en-US" sz="2600" dirty="0" smtClean="0">
                <a:latin typeface="Times New Roman" pitchFamily="18" charset="0"/>
              </a:rPr>
              <a:t>	**56 persons (0.9%) who have </a:t>
            </a:r>
            <a:r>
              <a:rPr lang="en-US" sz="2600" i="1" dirty="0" smtClean="0">
                <a:latin typeface="Times New Roman" pitchFamily="18" charset="0"/>
              </a:rPr>
              <a:t>A lot of diff </a:t>
            </a:r>
            <a:r>
              <a:rPr lang="en-US" sz="2600" dirty="0" smtClean="0">
                <a:latin typeface="Times New Roman" pitchFamily="18" charset="0"/>
              </a:rPr>
              <a:t>with self care </a:t>
            </a:r>
            <a:r>
              <a:rPr lang="en-US" sz="2600" i="1" dirty="0" smtClean="0">
                <a:latin typeface="Times New Roman" pitchFamily="18" charset="0"/>
              </a:rPr>
              <a:t>Cannot do at all.  </a:t>
            </a:r>
            <a:r>
              <a:rPr lang="en-US" sz="2600" dirty="0" smtClean="0">
                <a:latin typeface="Times New Roman" pitchFamily="18" charset="0"/>
              </a:rPr>
              <a:t>An additional - </a:t>
            </a:r>
          </a:p>
          <a:p>
            <a:pPr marL="182880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200" dirty="0" smtClean="0">
                <a:latin typeface="Times New Roman" pitchFamily="18" charset="0"/>
              </a:rPr>
              <a:t>  58 persons (1.0%) have diff using hands/fingers</a:t>
            </a:r>
          </a:p>
          <a:p>
            <a:pPr marL="182880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200" dirty="0" smtClean="0">
                <a:latin typeface="Times New Roman" pitchFamily="18" charset="0"/>
              </a:rPr>
              <a:t>  58 persons (1.0%) have diff raising a 2L bottle</a:t>
            </a:r>
          </a:p>
          <a:p>
            <a:pPr marL="182880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200" dirty="0" smtClean="0">
              <a:latin typeface="Times New Roman" pitchFamily="18" charset="0"/>
            </a:endParaRPr>
          </a:p>
          <a:p>
            <a:pPr marL="1377950" lvl="1" indent="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400" dirty="0" smtClean="0">
                <a:latin typeface="Times New Roman" pitchFamily="18" charset="0"/>
              </a:rPr>
              <a:t>Each of the three questions capture different people.</a:t>
            </a:r>
          </a:p>
          <a:p>
            <a:pPr marL="233363" indent="-233363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UB_1 * UB_2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Are our two questions measuring the same functioning?</a:t>
            </a:r>
            <a:b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n=231 (3.8%) fall on the “off-diagonals”.</a:t>
            </a:r>
            <a:b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 descr="Table showing responses to the question: &quot;Do you have difficulty raising a 2 liter bottle?&quot; by reponses to the question: &quot;Do you have difficulty using your hands and fingers...?&quot;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927648"/>
              </p:ext>
            </p:extLst>
          </p:nvPr>
        </p:nvGraphicFramePr>
        <p:xfrm>
          <a:off x="228600" y="2290654"/>
          <a:ext cx="8458200" cy="41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76200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</a:rPr>
                        <a:t>Do you have difficulty</a:t>
                      </a:r>
                      <a:r>
                        <a:rPr lang="en-US" baseline="0" dirty="0" smtClean="0">
                          <a:latin typeface="Times New Roman" pitchFamily="18" charset="0"/>
                        </a:rPr>
                        <a:t> raising a 2 liter bottle?</a:t>
                      </a:r>
                      <a:endParaRPr lang="en-US" dirty="0">
                        <a:latin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Do you have difficulty using your hands and fingers…?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Some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 lot of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Cannot do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at all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4883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5,523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281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3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4883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Some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123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106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13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84285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 lot of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18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18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13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3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84285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Cannot do at all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4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7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8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UB_1 * UB_2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Are our two questions measuring the same functioning?</a:t>
            </a:r>
            <a:b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n=231 (3.8%) fall on the “off-diagonals”.</a:t>
            </a:r>
            <a:br>
              <a:rPr lang="en-US" sz="2800" b="0" dirty="0">
                <a:solidFill>
                  <a:srgbClr val="FFFF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 descr="Table showing responses to the question: &quot;Do you have difficulty raising a 2 liter bottle?&quot; by reponses to the question: &quot;Do you have difficulty using your hands and fingers...?&quot;.  The rows in the bottom right corner of the table are circled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493829"/>
              </p:ext>
            </p:extLst>
          </p:nvPr>
        </p:nvGraphicFramePr>
        <p:xfrm>
          <a:off x="228600" y="2290654"/>
          <a:ext cx="8458200" cy="41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76200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</a:rPr>
                        <a:t>Do you have difficulty</a:t>
                      </a:r>
                      <a:r>
                        <a:rPr lang="en-US" baseline="0" dirty="0" smtClean="0">
                          <a:latin typeface="Times New Roman" pitchFamily="18" charset="0"/>
                        </a:rPr>
                        <a:t> raising a 2 </a:t>
                      </a:r>
                      <a:r>
                        <a:rPr lang="en-US" baseline="0" dirty="0" err="1" smtClean="0">
                          <a:latin typeface="Times New Roman" pitchFamily="18" charset="0"/>
                        </a:rPr>
                        <a:t>lier</a:t>
                      </a:r>
                      <a:r>
                        <a:rPr lang="en-US" baseline="0" dirty="0" smtClean="0">
                          <a:latin typeface="Times New Roman" pitchFamily="18" charset="0"/>
                        </a:rPr>
                        <a:t> bottle?</a:t>
                      </a:r>
                      <a:endParaRPr lang="en-US" dirty="0">
                        <a:latin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Do you have difficulty using your hands and fingers…?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Some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 lot of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Cannot do</a:t>
                      </a:r>
                      <a:b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</a:b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at all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4883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No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5,523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281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3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4883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Some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123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106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13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84285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A lot of difficulty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18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18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13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3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  <a:tr h="84285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Cannot do at all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4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</a:rPr>
                        <a:t>7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8</a:t>
                      </a:r>
                      <a:endParaRPr lang="en-US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562600" y="4953000"/>
            <a:ext cx="2971800" cy="137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Comparison of Short and “Extended” Set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 descr="Table comparing prevalence rates calculated using the Washington Group (WG) Short Set questions to the WG Extended Set on Functioning by domain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862151"/>
              </p:ext>
            </p:extLst>
          </p:nvPr>
        </p:nvGraphicFramePr>
        <p:xfrm>
          <a:off x="1523999" y="1143000"/>
          <a:ext cx="6096001" cy="5400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0191"/>
                <a:gridCol w="1177663"/>
                <a:gridCol w="1338147"/>
              </a:tblGrid>
              <a:tr h="66328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Disability Item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14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Vision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1.7%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1.7%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314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Hearing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1.4%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1.4%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314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Mobility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5.8%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5.8%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314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Communication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0.7%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0.7%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314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Cognition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314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Upper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body: self-care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0.8%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0.8%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805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Anxiety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8.5%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805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Depression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4.1%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314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Fatigue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3.6%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314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Any disability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9.0%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17.2%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5344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 smtClean="0">
                <a:latin typeface="Times New Roman" pitchFamily="18" charset="0"/>
              </a:rPr>
              <a:t>Development of the </a:t>
            </a:r>
            <a:br>
              <a:rPr lang="en-US" sz="4000" dirty="0" smtClean="0"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WG Extended Set on Functioning</a:t>
            </a:r>
            <a:br>
              <a:rPr lang="en-US" sz="4000" dirty="0" smtClean="0"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(WG ES-F)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8458200" cy="4495800"/>
          </a:xfrm>
        </p:spPr>
        <p:txBody>
          <a:bodyPr>
            <a:normAutofit/>
          </a:bodyPr>
          <a:lstStyle/>
          <a:p>
            <a:pPr marL="233363" indent="-233363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400" dirty="0" smtClean="0">
                <a:latin typeface="Times New Roman" pitchFamily="18" charset="0"/>
              </a:rPr>
              <a:t>November 2010: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600" dirty="0" smtClean="0">
                <a:latin typeface="Times New Roman" pitchFamily="18" charset="0"/>
              </a:rPr>
              <a:t>Adoption at 10</a:t>
            </a:r>
            <a:r>
              <a:rPr lang="en-US" sz="2600" baseline="30000" dirty="0" smtClean="0">
                <a:latin typeface="Times New Roman" pitchFamily="18" charset="0"/>
              </a:rPr>
              <a:t>th</a:t>
            </a:r>
            <a:r>
              <a:rPr lang="en-US" sz="2600" dirty="0" smtClean="0">
                <a:latin typeface="Times New Roman" pitchFamily="18" charset="0"/>
              </a:rPr>
              <a:t> WG Meeting in Luxembourg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600" dirty="0" smtClean="0">
                <a:latin typeface="Times New Roman" pitchFamily="18" charset="0"/>
              </a:rPr>
              <a:t>For use in general population and health surveys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600" dirty="0" smtClean="0">
                <a:latin typeface="Times New Roman" pitchFamily="18" charset="0"/>
              </a:rPr>
              <a:t>An extended set of questions on disability developed to capture: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dirty="0" smtClean="0">
                <a:latin typeface="Times New Roman" pitchFamily="18" charset="0"/>
              </a:rPr>
              <a:t>1.	</a:t>
            </a:r>
            <a:r>
              <a:rPr lang="en-US" i="1" dirty="0" smtClean="0">
                <a:latin typeface="Times New Roman" pitchFamily="18" charset="0"/>
              </a:rPr>
              <a:t>more information in existing core domains </a:t>
            </a:r>
            <a:r>
              <a:rPr lang="en-US" dirty="0" smtClean="0">
                <a:latin typeface="Times New Roman" pitchFamily="18" charset="0"/>
              </a:rPr>
              <a:t>of 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dirty="0" smtClean="0">
                <a:latin typeface="Times New Roman" pitchFamily="18" charset="0"/>
              </a:rPr>
              <a:t>	functioning, and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dirty="0" smtClean="0">
                <a:latin typeface="Times New Roman" pitchFamily="18" charset="0"/>
              </a:rPr>
              <a:t>2.	</a:t>
            </a:r>
            <a:r>
              <a:rPr lang="en-US" i="1" dirty="0" smtClean="0">
                <a:latin typeface="Times New Roman" pitchFamily="18" charset="0"/>
              </a:rPr>
              <a:t>additional functional domains</a:t>
            </a:r>
            <a:r>
              <a:rPr lang="en-US" dirty="0" smtClean="0">
                <a:latin typeface="Times New Roman" pitchFamily="18" charset="0"/>
              </a:rPr>
              <a:t> not originally</a:t>
            </a:r>
          </a:p>
          <a:p>
            <a:pPr marL="1206500" lvl="2" indent="-45720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00000"/>
              <a:buNone/>
            </a:pPr>
            <a:r>
              <a:rPr lang="en-US" dirty="0" smtClean="0">
                <a:latin typeface="Times New Roman" pitchFamily="18" charset="0"/>
              </a:rPr>
              <a:t>	included in the Short Set</a:t>
            </a:r>
            <a:endParaRPr lang="en-US" sz="2600" dirty="0" smtClean="0">
              <a:latin typeface="Times New Roman" pitchFamily="18" charset="0"/>
            </a:endParaRPr>
          </a:p>
          <a:p>
            <a:pPr marL="233363" indent="-233363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53440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>
                <a:latin typeface="Times New Roman" pitchFamily="18" charset="0"/>
              </a:rPr>
              <a:t>The Final WG ES-F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458200" cy="4953000"/>
          </a:xfrm>
        </p:spPr>
        <p:txBody>
          <a:bodyPr>
            <a:normAutofit fontScale="92500" lnSpcReduction="20000"/>
          </a:bodyPr>
          <a:lstStyle/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600" dirty="0" smtClean="0">
                <a:latin typeface="Times New Roman" pitchFamily="18" charset="0"/>
              </a:rPr>
              <a:t>10 functioning domains</a:t>
            </a:r>
          </a:p>
          <a:p>
            <a:pPr marL="1031875" lvl="2" indent="-282575" defTabSz="2476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200" dirty="0" smtClean="0">
                <a:solidFill>
                  <a:schemeClr val="accent5"/>
                </a:solidFill>
                <a:latin typeface="Times New Roman" pitchFamily="18" charset="0"/>
              </a:rPr>
              <a:t>	</a:t>
            </a:r>
            <a:r>
              <a:rPr lang="en-US" sz="2200" u="sng" dirty="0" smtClean="0">
                <a:solidFill>
                  <a:schemeClr val="accent5"/>
                </a:solidFill>
                <a:latin typeface="Times New Roman" pitchFamily="18" charset="0"/>
              </a:rPr>
              <a:t>Existing</a:t>
            </a:r>
            <a:r>
              <a:rPr lang="en-US" sz="2200" dirty="0" smtClean="0">
                <a:solidFill>
                  <a:schemeClr val="accent5"/>
                </a:solidFill>
                <a:latin typeface="Times New Roman" pitchFamily="18" charset="0"/>
              </a:rPr>
              <a:t>: 	vision, hearing, mobility, cognition, 			</a:t>
            </a:r>
          </a:p>
          <a:p>
            <a:pPr marL="1031875" lvl="2" indent="-282575" defTabSz="2476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200" dirty="0" smtClean="0">
                <a:solidFill>
                  <a:schemeClr val="accent5"/>
                </a:solidFill>
                <a:latin typeface="Times New Roman" pitchFamily="18" charset="0"/>
              </a:rPr>
              <a:t>						communication and self care</a:t>
            </a:r>
          </a:p>
          <a:p>
            <a:pPr marL="1031875" lvl="2" indent="-282575" defTabSz="425450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  <a:tabLst>
                <a:tab pos="1541463" algn="l"/>
                <a:tab pos="2224088" algn="l"/>
              </a:tabLst>
            </a:pPr>
            <a:r>
              <a:rPr lang="en-US" sz="2200" dirty="0" smtClean="0">
                <a:solidFill>
                  <a:schemeClr val="accent5"/>
                </a:solidFill>
                <a:latin typeface="Times New Roman" pitchFamily="18" charset="0"/>
              </a:rPr>
              <a:t>	</a:t>
            </a:r>
            <a:r>
              <a:rPr lang="en-US" sz="2200" u="sng" dirty="0" smtClean="0">
                <a:solidFill>
                  <a:schemeClr val="accent5"/>
                </a:solidFill>
                <a:latin typeface="Times New Roman" pitchFamily="18" charset="0"/>
              </a:rPr>
              <a:t>New</a:t>
            </a:r>
            <a:r>
              <a:rPr lang="en-US" sz="2200" dirty="0" smtClean="0">
                <a:solidFill>
                  <a:schemeClr val="accent5"/>
                </a:solidFill>
                <a:latin typeface="Times New Roman" pitchFamily="18" charset="0"/>
              </a:rPr>
              <a:t>: 	upper body, affect, pain and fatigue</a:t>
            </a:r>
          </a:p>
          <a:p>
            <a:pPr marL="1031875" lvl="2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200" dirty="0" smtClean="0">
              <a:latin typeface="Times New Roman" pitchFamily="18" charset="0"/>
            </a:endParaRP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600" dirty="0" smtClean="0">
                <a:latin typeface="Times New Roman" pitchFamily="18" charset="0"/>
              </a:rPr>
              <a:t>29 “core” questions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600" dirty="0" smtClean="0">
                <a:latin typeface="Times New Roman" pitchFamily="18" charset="0"/>
              </a:rPr>
              <a:t>8 “optional” questions (vision, hearing, cognition)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600" dirty="0" smtClean="0">
              <a:latin typeface="Times New Roman" pitchFamily="18" charset="0"/>
            </a:endParaRP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600" dirty="0" smtClean="0">
                <a:latin typeface="Times New Roman" pitchFamily="18" charset="0"/>
              </a:rPr>
              <a:t>Proxies may be omitted (at each country’s discretion) from:</a:t>
            </a:r>
          </a:p>
          <a:p>
            <a:pPr marL="1031875" lvl="2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200" dirty="0" smtClean="0">
                <a:solidFill>
                  <a:schemeClr val="accent5"/>
                </a:solidFill>
                <a:latin typeface="Times New Roman" pitchFamily="18" charset="0"/>
              </a:rPr>
              <a:t>	affect, pain and fatigue</a:t>
            </a: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631825" lvl="1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r>
              <a:rPr lang="en-US" sz="2600" dirty="0" smtClean="0">
                <a:latin typeface="Times New Roman" pitchFamily="18" charset="0"/>
              </a:rPr>
              <a:t>Recommended introd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uction – differs from the WG SS:</a:t>
            </a:r>
          </a:p>
          <a:p>
            <a:pPr marL="1031875" lvl="2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i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Text provided in [ ] may be used at the discretion of the country / survey organization</a:t>
            </a:r>
            <a:r>
              <a:rPr lang="en-US" sz="22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31875" lvl="2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Now I am going to ask you some [additional] questions about your ability to do different activities, and how you have been feeling.  [Although some of these questions may seem similar to ones you have already answered, it is important that we ask them all.]</a:t>
            </a:r>
          </a:p>
          <a:p>
            <a:pPr marL="1031875" lvl="2" indent="-282575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  <a:buNone/>
            </a:pPr>
            <a:endParaRPr lang="en-US" sz="2600" dirty="0" smtClean="0">
              <a:latin typeface="Times New Roman" pitchFamily="18" charset="0"/>
            </a:endParaRPr>
          </a:p>
          <a:p>
            <a:pPr marL="233363" indent="-233363" eaLnBrk="1" hangingPunct="1">
              <a:lnSpc>
                <a:spcPct val="80000"/>
              </a:lnSpc>
              <a:buClr>
                <a:schemeClr val="bg2">
                  <a:lumMod val="20000"/>
                  <a:lumOff val="80000"/>
                </a:schemeClr>
              </a:buClr>
              <a:buSzPct val="175000"/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Vision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943600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VIS_1. Do you wear glasses?		</a:t>
            </a:r>
            <a:r>
              <a:rPr lang="en-US" sz="2000" dirty="0" smtClean="0">
                <a:latin typeface="Times New Roman" pitchFamily="18" charset="0"/>
              </a:rPr>
              <a:t>a) Yes	b) No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VIS_2. Do you have difficulty seeing [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even when wearing your 	glasses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]?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No, no difficulty  		c) Yes – a lot of difficulty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Yes – some difficulty  		d) Cannot do at all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</a:rPr>
              <a:t>Optional: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VIS_3.	Do you have difficulty clearly seeing someone’s face across 	a room [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even when wearing your glasses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]?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VIS_4. Do you have difficulty clearly seeing the picture on a coin 	[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even when wearing your glasses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]?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i="1" dirty="0" smtClean="0">
                <a:latin typeface="Times New Roman" pitchFamily="18" charset="0"/>
              </a:rPr>
              <a:t>Countries may choose to replace “the picture on a coin” with 			an equivalent item.</a:t>
            </a:r>
            <a:endParaRPr lang="en-US" sz="2000" dirty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l"/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Hearing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9436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HEAR_1. Do you use a hearing aid?		</a:t>
            </a:r>
            <a:r>
              <a:rPr lang="en-US" sz="2000" dirty="0" smtClean="0">
                <a:latin typeface="Times New Roman" pitchFamily="18" charset="0"/>
              </a:rPr>
              <a:t>a) Yes	b) No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HEAR_2. Do you have difficulty hearing [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even when using a 																	hearing aid(s)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]?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No, no difficulty  		c) Yes – a lot of difficulty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Yes – some difficulty  		d) Cannot do at all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</a:rPr>
              <a:t>Optional: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HEAR_3. How often do you use your hearing aid?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HEAR_4. Do you have difficulty hearing what is said in a 		conversation with one other person in a quiet room [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even 	when using your hearing aid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]?</a:t>
            </a: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HEAR_5.	 Do you have difficulty hearing what is said in a 		conversation with one other person in a noisier room 	[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even when using your hearing aid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]?</a:t>
            </a:r>
            <a:endParaRPr lang="en-US" sz="2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l"/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Mobility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534400" cy="59436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MOB_1. Do you have difficulty walking or climbing steps?	</a:t>
            </a:r>
            <a:endParaRPr lang="en-US" sz="2000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No, no difficulty  		c) Yes – a lot of difficulty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Yes – some difficulty  		d) Cannot do at all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MOB_2. Do you use any equipment or receive help for getting 														around?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MOB_3. Do you use any of the following [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list of aids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]?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MOB_4. Do you have difficulty walking 100 meters on level 	ground, that would be about the length of one football 	field or one city block [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without the use of your aid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]?</a:t>
            </a: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MOB_5. Do you have difficulty walking a half a kilometer on level 	ground, that would be about the length of five football 	fields or five city blocks [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without the use of your aid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]?</a:t>
            </a: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2000" i="1" dirty="0" smtClean="0">
                <a:latin typeface="Times New Roman" pitchFamily="18" charset="0"/>
              </a:rPr>
              <a:t>Countries may choose to replace 100m or half a km with equivalent 	distances.</a:t>
            </a:r>
            <a:endParaRPr lang="en-US" sz="2000" dirty="0" smtClean="0"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l"/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Mobility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534400" cy="59436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MOB_6. Do you have difficulty walking up or down 12 steps?	</a:t>
            </a:r>
            <a:endParaRPr lang="en-US" sz="2000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</a:rPr>
              <a:t>a) No, no difficulty  		c) Yes – a lot of difficulty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000" dirty="0" smtClean="0">
                <a:latin typeface="Times New Roman" pitchFamily="18" charset="0"/>
              </a:rPr>
              <a:t>		b) Yes – some difficulty  		d) Cannot do at all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If “no to use of equipment”, skip to next section.</a:t>
            </a: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If “wheelchair”, skip to next section.</a:t>
            </a: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MOB_7. Do you have difficulty walking 100 meters on level 	ground, that would be about the length of one football 	field or one city block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when using your aid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  <a:p>
            <a:pPr marL="0" indent="0" defTabSz="1255713">
              <a:lnSpc>
                <a:spcPct val="80000"/>
              </a:lnSpc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MOB_8. Do you have difficulty walking a half a kilometer on level 	ground, that would be about the length of five football 	fields or five city blocks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</a:rPr>
              <a:t>when using your aid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en-US" sz="1800" i="1" dirty="0" smtClean="0">
                <a:latin typeface="Times New Roman" pitchFamily="18" charset="0"/>
              </a:rPr>
              <a:t>Countries may choose to replace 100m or half a km with equivalent 	distances.</a:t>
            </a:r>
            <a:endParaRPr lang="en-US" sz="1800" dirty="0" smtClean="0">
              <a:latin typeface="Times New Roman" pitchFamily="18" charset="0"/>
            </a:endParaRPr>
          </a:p>
          <a:p>
            <a:pPr marL="0" indent="0" defTabSz="12382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 marL="0" indent="0" defTabSz="1146175">
              <a:lnSpc>
                <a:spcPct val="80000"/>
              </a:lnSpc>
              <a:spcBef>
                <a:spcPct val="0"/>
              </a:spcBef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l"/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5175" cy="9144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Communication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34400" cy="5943600"/>
          </a:xfrm>
        </p:spPr>
        <p:txBody>
          <a:bodyPr>
            <a:normAutofit/>
          </a:bodyPr>
          <a:lstStyle/>
          <a:p>
            <a:pPr marL="0" indent="0" defTabSz="1146175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COM_1. Using your usual language, do you have difficulty 		communicating, for example understanding and being 	understood?	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2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200" dirty="0" smtClean="0">
                <a:latin typeface="Times New Roman" pitchFamily="18" charset="0"/>
              </a:rPr>
              <a:t>		a) No, no difficulty  		c) Yes – a lot of difficulty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</a:pPr>
            <a:r>
              <a:rPr lang="en-US" sz="2200" dirty="0" smtClean="0">
                <a:latin typeface="Times New Roman" pitchFamily="18" charset="0"/>
              </a:rPr>
              <a:t>		b) Yes – some difficulty  	d) Cannot do at all</a:t>
            </a:r>
            <a:endParaRPr lang="en-US" sz="22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COM_2. Do you use sign language?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</a:rPr>
              <a:t>a) Yes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200" dirty="0" smtClean="0">
                <a:latin typeface="Times New Roman" pitchFamily="18" charset="0"/>
              </a:rPr>
              <a:t>		b) No</a:t>
            </a:r>
            <a:endParaRPr lang="en-US" sz="2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l"/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S2010conference">
  <a:themeElements>
    <a:clrScheme name="NCHS 2010 conference">
      <a:dk1>
        <a:srgbClr val="FFFFFF"/>
      </a:dk1>
      <a:lt1>
        <a:srgbClr val="000000"/>
      </a:lt1>
      <a:dk2>
        <a:srgbClr val="C4D1EB"/>
      </a:dk2>
      <a:lt2>
        <a:srgbClr val="17375E"/>
      </a:lt2>
      <a:accent1>
        <a:srgbClr val="47A5F3"/>
      </a:accent1>
      <a:accent2>
        <a:srgbClr val="8CCDCF"/>
      </a:accent2>
      <a:accent3>
        <a:srgbClr val="A780DA"/>
      </a:accent3>
      <a:accent4>
        <a:srgbClr val="99D05C"/>
      </a:accent4>
      <a:accent5>
        <a:srgbClr val="DBCF85"/>
      </a:accent5>
      <a:accent6>
        <a:srgbClr val="6AB477"/>
      </a:accent6>
      <a:hlink>
        <a:srgbClr val="9999FF"/>
      </a:hlink>
      <a:folHlink>
        <a:srgbClr val="6565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3221</TotalTime>
  <Words>846</Words>
  <Application>Microsoft Office PowerPoint</Application>
  <PresentationFormat>On-screen Show (4:3)</PresentationFormat>
  <Paragraphs>471</Paragraphs>
  <Slides>28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NCHS2010conference</vt:lpstr>
      <vt:lpstr>The Washington Group Extended Set for Functioning: A Review</vt:lpstr>
      <vt:lpstr>Development of the  WG Extended Set on Functioning (WG ES-F)</vt:lpstr>
      <vt:lpstr>Development of the  WG Extended Set on Functioning (WG ES-F)</vt:lpstr>
      <vt:lpstr>The Final WG ES-F</vt:lpstr>
      <vt:lpstr>Vision</vt:lpstr>
      <vt:lpstr>Hearing</vt:lpstr>
      <vt:lpstr>Mobility</vt:lpstr>
      <vt:lpstr>Mobility</vt:lpstr>
      <vt:lpstr>Communication</vt:lpstr>
      <vt:lpstr>Self-Care</vt:lpstr>
      <vt:lpstr>Upper Body</vt:lpstr>
      <vt:lpstr>Cognition</vt:lpstr>
      <vt:lpstr>Affect</vt:lpstr>
      <vt:lpstr>Affect</vt:lpstr>
      <vt:lpstr>Pain</vt:lpstr>
      <vt:lpstr>Fatigue</vt:lpstr>
      <vt:lpstr>U.S. National Health Interview Survey</vt:lpstr>
      <vt:lpstr>Examining Preliminary Results from the 2010 NHIS</vt:lpstr>
      <vt:lpstr>2010 NHIS: Vision</vt:lpstr>
      <vt:lpstr>2010 NHIS: Hearing</vt:lpstr>
      <vt:lpstr>2010 NHIS: Mobility</vt:lpstr>
      <vt:lpstr>MOB_1 * MOB_4  Who would we miss if we only ask the short set question? n=127 (2.1%) are “100 yards” disabled. </vt:lpstr>
      <vt:lpstr>MOB_1 * MOB_5  Who would we miss if we only ask the short set question? N=246 (4.2%) are “500 yards” disabled. </vt:lpstr>
      <vt:lpstr>  2010 NHIS: Communication   Decision: Ask Do you use sign language?  Question: Do those who use sign language differ from      those who do not when answering about difficulty      communicating? </vt:lpstr>
      <vt:lpstr>2010 NHIS: Upper Body</vt:lpstr>
      <vt:lpstr>UB_1 * UB_2  Are our two questions measuring the same functioning? n=231 (3.8%) fall on the “off-diagonals”. </vt:lpstr>
      <vt:lpstr>UB_1 * UB_2  Are our two questions measuring the same functioning? n=231 (3.8%) fall on the “off-diagonals”. </vt:lpstr>
      <vt:lpstr>Comparison of Short and “Extended” Set </vt:lpstr>
    </vt:vector>
  </TitlesOfParts>
  <Company>CDC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Tommy Seibert</dc:creator>
  <cp:lastModifiedBy>CDC User</cp:lastModifiedBy>
  <cp:revision>258</cp:revision>
  <dcterms:created xsi:type="dcterms:W3CDTF">2010-07-23T19:51:19Z</dcterms:created>
  <dcterms:modified xsi:type="dcterms:W3CDTF">2012-04-03T13:20:34Z</dcterms:modified>
</cp:coreProperties>
</file>