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7"/>
  </p:notesMasterIdLst>
  <p:sldIdLst>
    <p:sldId id="258" r:id="rId2"/>
    <p:sldId id="257" r:id="rId3"/>
    <p:sldId id="259" r:id="rId4"/>
    <p:sldId id="260" r:id="rId5"/>
    <p:sldId id="261" r:id="rId6"/>
    <p:sldId id="263" r:id="rId7"/>
    <p:sldId id="272"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323" autoAdjust="0"/>
  </p:normalViewPr>
  <p:slideViewPr>
    <p:cSldViewPr>
      <p:cViewPr varScale="1">
        <p:scale>
          <a:sx n="63" d="100"/>
          <a:sy n="63" d="100"/>
        </p:scale>
        <p:origin x="-336" y="-108"/>
      </p:cViewPr>
      <p:guideLst>
        <p:guide orient="horz" pos="2160"/>
        <p:guide pos="2880"/>
      </p:guideLst>
    </p:cSldViewPr>
  </p:slideViewPr>
  <p:outlineViewPr>
    <p:cViewPr>
      <p:scale>
        <a:sx n="33" d="100"/>
        <a:sy n="33" d="100"/>
      </p:scale>
      <p:origin x="0" y="534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D838EA8-0ABC-4CAA-9717-C45F25C9FCB4}" type="datetimeFigureOut">
              <a:rPr lang="en-US"/>
              <a:pPr>
                <a:defRPr/>
              </a:pPr>
              <a:t>3/8/2011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BD83C8F-4948-41F5-B241-8D0033E9D9C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B94B171-7BD9-43DE-BC94-2898BA85A445}"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5335178-886E-4013-9507-EE0FD23BD386}"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9C9CE9-47AC-4D7B-B09D-9727AB47BD1E}"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fontAlgn="auto">
              <a:spcBef>
                <a:spcPts val="0"/>
              </a:spcBef>
              <a:spcAft>
                <a:spcPts val="0"/>
              </a:spcAft>
              <a:defRPr/>
            </a:pPr>
            <a:endParaRPr lang="en-US" dirty="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9020C6-804D-4898-BFE0-2AC6CA27A54D}"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17E2ACD-57B1-4AB0-9C03-AE5BA4D8A880}"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fontAlgn="auto">
              <a:spcBef>
                <a:spcPts val="0"/>
              </a:spcBef>
              <a:spcAft>
                <a:spcPts val="0"/>
              </a:spcAft>
              <a:defRPr/>
            </a:pPr>
            <a:endParaRPr lang="en-US" dirty="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0EF364-8EED-4203-B000-23A6E563BAFD}"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04A199-B7EE-4088-9F26-A01EAE807E3F}" type="slidenum">
              <a:rPr lang="en-US"/>
              <a:pPr fontAlgn="base">
                <a:spcBef>
                  <a:spcPct val="0"/>
                </a:spcBef>
                <a:spcAft>
                  <a:spcPct val="0"/>
                </a:spcAft>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0C84C9-4769-4C25-AA22-352299132776}"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0CB193-B774-4632-81D3-C9024EB97A1C}"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1010D7-681C-494A-96C5-704EF3D0E662}"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FA9826-21CE-479F-8623-87125BD56A16}"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B5268B4-B6E4-40AC-BC44-F28D869180EB}"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5635EB-F057-4C15-8389-9A8E8347BF85}"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4EEE10-4F75-410B-9B70-4187A04C6F52}"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BCF0CC-A5BE-428B-9F5E-29167AACE105}"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388AC099-D33D-44DC-AF77-2CE9B29D643F}" type="datetime1">
              <a:rPr lang="en-US" smtClean="0"/>
              <a:pPr>
                <a:defRPr/>
              </a:pPr>
              <a:t>3/8/2011</a:t>
            </a:fld>
            <a:endParaRPr lang="en-US"/>
          </a:p>
        </p:txBody>
      </p:sp>
      <p:sp>
        <p:nvSpPr>
          <p:cNvPr id="5" name="Footer Placeholder 4"/>
          <p:cNvSpPr>
            <a:spLocks noGrp="1"/>
          </p:cNvSpPr>
          <p:nvPr>
            <p:ph type="ftr" sz="quarter" idx="11"/>
          </p:nvPr>
        </p:nvSpPr>
        <p:spPr/>
        <p:txBody>
          <a:bodyPr/>
          <a:lstStyle/>
          <a:p>
            <a:pPr>
              <a:defRPr/>
            </a:pPr>
            <a:r>
              <a:rPr lang="en-US" smtClean="0"/>
              <a:t>Washington Group, November 3-5, 2010, Luxembourg</a:t>
            </a:r>
            <a:endParaRPr lang="en-US"/>
          </a:p>
        </p:txBody>
      </p:sp>
      <p:sp>
        <p:nvSpPr>
          <p:cNvPr id="6" name="Slide Number Placeholder 5"/>
          <p:cNvSpPr>
            <a:spLocks noGrp="1"/>
          </p:cNvSpPr>
          <p:nvPr>
            <p:ph type="sldNum" sz="quarter" idx="12"/>
          </p:nvPr>
        </p:nvSpPr>
        <p:spPr/>
        <p:txBody>
          <a:bodyPr/>
          <a:lstStyle/>
          <a:p>
            <a:pPr>
              <a:defRPr/>
            </a:pPr>
            <a:fld id="{4133C9DC-29CE-40C3-A245-2874EBFF5FB5}"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79AC76B-C6C1-4F58-A436-0F44D83D001C}" type="datetime1">
              <a:rPr lang="en-US" smtClean="0"/>
              <a:pPr>
                <a:defRPr/>
              </a:pPr>
              <a:t>3/8/2011</a:t>
            </a:fld>
            <a:endParaRPr lang="en-US"/>
          </a:p>
        </p:txBody>
      </p:sp>
      <p:sp>
        <p:nvSpPr>
          <p:cNvPr id="5" name="Footer Placeholder 4"/>
          <p:cNvSpPr>
            <a:spLocks noGrp="1"/>
          </p:cNvSpPr>
          <p:nvPr>
            <p:ph type="ftr" sz="quarter" idx="11"/>
          </p:nvPr>
        </p:nvSpPr>
        <p:spPr/>
        <p:txBody>
          <a:bodyPr/>
          <a:lstStyle/>
          <a:p>
            <a:pPr>
              <a:defRPr/>
            </a:pPr>
            <a:r>
              <a:rPr lang="en-US" smtClean="0"/>
              <a:t>Washington Group, November 3-5, 2010, Luxembourg</a:t>
            </a:r>
            <a:endParaRPr lang="en-US"/>
          </a:p>
        </p:txBody>
      </p:sp>
      <p:sp>
        <p:nvSpPr>
          <p:cNvPr id="6" name="Slide Number Placeholder 5"/>
          <p:cNvSpPr>
            <a:spLocks noGrp="1"/>
          </p:cNvSpPr>
          <p:nvPr>
            <p:ph type="sldNum" sz="quarter" idx="12"/>
          </p:nvPr>
        </p:nvSpPr>
        <p:spPr/>
        <p:txBody>
          <a:bodyPr/>
          <a:lstStyle/>
          <a:p>
            <a:pPr>
              <a:defRPr/>
            </a:pPr>
            <a:fld id="{BF17E790-8F20-4E2A-8799-EF1B0A354CD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A246BE60-DCE9-4B8B-8ABA-1F75768E0E17}" type="datetime1">
              <a:rPr lang="en-US" smtClean="0"/>
              <a:pPr>
                <a:defRPr/>
              </a:pPr>
              <a:t>3/8/2011</a:t>
            </a:fld>
            <a:endParaRPr lang="en-US"/>
          </a:p>
        </p:txBody>
      </p:sp>
      <p:sp>
        <p:nvSpPr>
          <p:cNvPr id="5" name="Footer Placeholder 4"/>
          <p:cNvSpPr>
            <a:spLocks noGrp="1"/>
          </p:cNvSpPr>
          <p:nvPr>
            <p:ph type="ftr" sz="quarter" idx="11"/>
          </p:nvPr>
        </p:nvSpPr>
        <p:spPr/>
        <p:txBody>
          <a:bodyPr/>
          <a:lstStyle/>
          <a:p>
            <a:pPr>
              <a:defRPr/>
            </a:pPr>
            <a:r>
              <a:rPr lang="en-US" smtClean="0"/>
              <a:t>Washington Group, November 3-5, 2010, Luxembourg</a:t>
            </a:r>
            <a:endParaRPr lang="en-US"/>
          </a:p>
        </p:txBody>
      </p:sp>
      <p:sp>
        <p:nvSpPr>
          <p:cNvPr id="6" name="Slide Number Placeholder 5"/>
          <p:cNvSpPr>
            <a:spLocks noGrp="1"/>
          </p:cNvSpPr>
          <p:nvPr>
            <p:ph type="sldNum" sz="quarter" idx="12"/>
          </p:nvPr>
        </p:nvSpPr>
        <p:spPr/>
        <p:txBody>
          <a:bodyPr/>
          <a:lstStyle/>
          <a:p>
            <a:pPr>
              <a:defRPr/>
            </a:pPr>
            <a:fld id="{7B429D17-8FE7-46D8-B8FF-899BB2B0FC00}"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E96CA934-F81F-4F28-96ED-F0AA50F34FD1}" type="datetime1">
              <a:rPr lang="en-US" smtClean="0"/>
              <a:pPr>
                <a:defRPr/>
              </a:pPr>
              <a:t>3/8/2011</a:t>
            </a:fld>
            <a:endParaRPr lang="en-US"/>
          </a:p>
        </p:txBody>
      </p:sp>
      <p:sp>
        <p:nvSpPr>
          <p:cNvPr id="5" name="Footer Placeholder 4"/>
          <p:cNvSpPr>
            <a:spLocks noGrp="1"/>
          </p:cNvSpPr>
          <p:nvPr>
            <p:ph type="ftr" sz="quarter" idx="11"/>
          </p:nvPr>
        </p:nvSpPr>
        <p:spPr/>
        <p:txBody>
          <a:bodyPr/>
          <a:lstStyle/>
          <a:p>
            <a:pPr>
              <a:defRPr/>
            </a:pPr>
            <a:r>
              <a:rPr lang="en-US" smtClean="0"/>
              <a:t>Washington Group, November 3-5, 2010, Luxembourg</a:t>
            </a:r>
            <a:endParaRPr lang="en-US"/>
          </a:p>
        </p:txBody>
      </p:sp>
      <p:sp>
        <p:nvSpPr>
          <p:cNvPr id="6" name="Slide Number Placeholder 5"/>
          <p:cNvSpPr>
            <a:spLocks noGrp="1"/>
          </p:cNvSpPr>
          <p:nvPr>
            <p:ph type="sldNum" sz="quarter" idx="12"/>
          </p:nvPr>
        </p:nvSpPr>
        <p:spPr/>
        <p:txBody>
          <a:bodyPr/>
          <a:lstStyle/>
          <a:p>
            <a:pPr>
              <a:defRPr/>
            </a:pPr>
            <a:fld id="{1C7DDB7F-F535-458D-A73B-DFD16E2FBA54}"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68AF501E-B296-46BF-81BB-849C2B003799}" type="datetime1">
              <a:rPr lang="en-US" smtClean="0"/>
              <a:pPr>
                <a:defRPr/>
              </a:pPr>
              <a:t>3/8/2011</a:t>
            </a:fld>
            <a:endParaRPr lang="en-US"/>
          </a:p>
        </p:txBody>
      </p:sp>
      <p:sp>
        <p:nvSpPr>
          <p:cNvPr id="5" name="Footer Placeholder 4"/>
          <p:cNvSpPr>
            <a:spLocks noGrp="1"/>
          </p:cNvSpPr>
          <p:nvPr>
            <p:ph type="ftr" sz="quarter" idx="11"/>
          </p:nvPr>
        </p:nvSpPr>
        <p:spPr/>
        <p:txBody>
          <a:bodyPr/>
          <a:lstStyle/>
          <a:p>
            <a:pPr>
              <a:defRPr/>
            </a:pPr>
            <a:r>
              <a:rPr lang="en-US" smtClean="0"/>
              <a:t>Washington Group, November 3-5, 2010, Luxembourg</a:t>
            </a:r>
            <a:endParaRPr lang="en-US"/>
          </a:p>
        </p:txBody>
      </p:sp>
      <p:sp>
        <p:nvSpPr>
          <p:cNvPr id="6" name="Slide Number Placeholder 5"/>
          <p:cNvSpPr>
            <a:spLocks noGrp="1"/>
          </p:cNvSpPr>
          <p:nvPr>
            <p:ph type="sldNum" sz="quarter" idx="12"/>
          </p:nvPr>
        </p:nvSpPr>
        <p:spPr/>
        <p:txBody>
          <a:bodyPr/>
          <a:lstStyle/>
          <a:p>
            <a:pPr>
              <a:defRPr/>
            </a:pPr>
            <a:fld id="{14BBAFD5-F014-4A7C-93B4-2FF3D72B56FF}"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647A1966-0908-4DA1-9BBA-EF6F1FA417B4}" type="datetime1">
              <a:rPr lang="en-US" smtClean="0"/>
              <a:pPr>
                <a:defRPr/>
              </a:pPr>
              <a:t>3/8/2011</a:t>
            </a:fld>
            <a:endParaRPr lang="en-US"/>
          </a:p>
        </p:txBody>
      </p:sp>
      <p:sp>
        <p:nvSpPr>
          <p:cNvPr id="6" name="Footer Placeholder 5"/>
          <p:cNvSpPr>
            <a:spLocks noGrp="1"/>
          </p:cNvSpPr>
          <p:nvPr>
            <p:ph type="ftr" sz="quarter" idx="11"/>
          </p:nvPr>
        </p:nvSpPr>
        <p:spPr/>
        <p:txBody>
          <a:bodyPr/>
          <a:lstStyle/>
          <a:p>
            <a:pPr>
              <a:defRPr/>
            </a:pPr>
            <a:r>
              <a:rPr lang="en-US" smtClean="0"/>
              <a:t>Washington Group, November 3-5, 2010, Luxembourg</a:t>
            </a:r>
            <a:endParaRPr lang="en-US"/>
          </a:p>
        </p:txBody>
      </p:sp>
      <p:sp>
        <p:nvSpPr>
          <p:cNvPr id="7" name="Slide Number Placeholder 6"/>
          <p:cNvSpPr>
            <a:spLocks noGrp="1"/>
          </p:cNvSpPr>
          <p:nvPr>
            <p:ph type="sldNum" sz="quarter" idx="12"/>
          </p:nvPr>
        </p:nvSpPr>
        <p:spPr/>
        <p:txBody>
          <a:bodyPr/>
          <a:lstStyle/>
          <a:p>
            <a:pPr>
              <a:defRPr/>
            </a:pPr>
            <a:fld id="{39F1156E-2677-4ECD-9130-007F9550C37D}"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38953512-FA12-4A7E-8621-DCFE3A2787E6}" type="datetime1">
              <a:rPr lang="en-US" smtClean="0"/>
              <a:pPr>
                <a:defRPr/>
              </a:pPr>
              <a:t>3/8/2011</a:t>
            </a:fld>
            <a:endParaRPr lang="en-US"/>
          </a:p>
        </p:txBody>
      </p:sp>
      <p:sp>
        <p:nvSpPr>
          <p:cNvPr id="8" name="Footer Placeholder 7"/>
          <p:cNvSpPr>
            <a:spLocks noGrp="1"/>
          </p:cNvSpPr>
          <p:nvPr>
            <p:ph type="ftr" sz="quarter" idx="11"/>
          </p:nvPr>
        </p:nvSpPr>
        <p:spPr/>
        <p:txBody>
          <a:bodyPr/>
          <a:lstStyle/>
          <a:p>
            <a:pPr>
              <a:defRPr/>
            </a:pPr>
            <a:r>
              <a:rPr lang="en-US" smtClean="0"/>
              <a:t>Washington Group, November 3-5, 2010, Luxembourg</a:t>
            </a:r>
            <a:endParaRPr lang="en-US"/>
          </a:p>
        </p:txBody>
      </p:sp>
      <p:sp>
        <p:nvSpPr>
          <p:cNvPr id="9" name="Slide Number Placeholder 8"/>
          <p:cNvSpPr>
            <a:spLocks noGrp="1"/>
          </p:cNvSpPr>
          <p:nvPr>
            <p:ph type="sldNum" sz="quarter" idx="12"/>
          </p:nvPr>
        </p:nvSpPr>
        <p:spPr/>
        <p:txBody>
          <a:bodyPr/>
          <a:lstStyle/>
          <a:p>
            <a:pPr>
              <a:defRPr/>
            </a:pPr>
            <a:fld id="{96E228CD-F46C-43B8-A07A-6ED5D2C6C25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09AC370D-C395-4896-987B-9B1291730836}" type="datetime1">
              <a:rPr lang="en-US" smtClean="0"/>
              <a:pPr>
                <a:defRPr/>
              </a:pPr>
              <a:t>3/8/2011</a:t>
            </a:fld>
            <a:endParaRPr lang="en-US"/>
          </a:p>
        </p:txBody>
      </p:sp>
      <p:sp>
        <p:nvSpPr>
          <p:cNvPr id="4" name="Footer Placeholder 3"/>
          <p:cNvSpPr>
            <a:spLocks noGrp="1"/>
          </p:cNvSpPr>
          <p:nvPr>
            <p:ph type="ftr" sz="quarter" idx="11"/>
          </p:nvPr>
        </p:nvSpPr>
        <p:spPr/>
        <p:txBody>
          <a:bodyPr/>
          <a:lstStyle/>
          <a:p>
            <a:pPr>
              <a:defRPr/>
            </a:pPr>
            <a:r>
              <a:rPr lang="en-US" smtClean="0"/>
              <a:t>Washington Group, November 3-5, 2010, Luxembourg</a:t>
            </a:r>
            <a:endParaRPr lang="en-US"/>
          </a:p>
        </p:txBody>
      </p:sp>
      <p:sp>
        <p:nvSpPr>
          <p:cNvPr id="5" name="Slide Number Placeholder 4"/>
          <p:cNvSpPr>
            <a:spLocks noGrp="1"/>
          </p:cNvSpPr>
          <p:nvPr>
            <p:ph type="sldNum" sz="quarter" idx="12"/>
          </p:nvPr>
        </p:nvSpPr>
        <p:spPr/>
        <p:txBody>
          <a:bodyPr/>
          <a:lstStyle/>
          <a:p>
            <a:pPr>
              <a:defRPr/>
            </a:pPr>
            <a:fld id="{06CDF6AC-B685-4B40-801A-2426A1116DF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F0F434F-64B8-4DCF-B9CD-10EF4DCAA9CE}" type="datetime1">
              <a:rPr lang="en-US" smtClean="0"/>
              <a:pPr>
                <a:defRPr/>
              </a:pPr>
              <a:t>3/8/2011</a:t>
            </a:fld>
            <a:endParaRPr lang="en-US"/>
          </a:p>
        </p:txBody>
      </p:sp>
      <p:sp>
        <p:nvSpPr>
          <p:cNvPr id="3" name="Footer Placeholder 2"/>
          <p:cNvSpPr>
            <a:spLocks noGrp="1"/>
          </p:cNvSpPr>
          <p:nvPr>
            <p:ph type="ftr" sz="quarter" idx="11"/>
          </p:nvPr>
        </p:nvSpPr>
        <p:spPr/>
        <p:txBody>
          <a:bodyPr/>
          <a:lstStyle/>
          <a:p>
            <a:pPr>
              <a:defRPr/>
            </a:pPr>
            <a:r>
              <a:rPr lang="en-US" smtClean="0"/>
              <a:t>Washington Group, November 3-5, 2010, Luxembourg</a:t>
            </a:r>
            <a:endParaRPr lang="en-US"/>
          </a:p>
        </p:txBody>
      </p:sp>
      <p:sp>
        <p:nvSpPr>
          <p:cNvPr id="4" name="Slide Number Placeholder 3"/>
          <p:cNvSpPr>
            <a:spLocks noGrp="1"/>
          </p:cNvSpPr>
          <p:nvPr>
            <p:ph type="sldNum" sz="quarter" idx="12"/>
          </p:nvPr>
        </p:nvSpPr>
        <p:spPr/>
        <p:txBody>
          <a:bodyPr/>
          <a:lstStyle/>
          <a:p>
            <a:pPr>
              <a:defRPr/>
            </a:pPr>
            <a:fld id="{BF0E692F-D3AE-4245-B825-7F48F1E3A30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26927F48-6DFB-40CB-932F-5FAEA4F2CBBD}" type="datetime1">
              <a:rPr lang="en-US" smtClean="0"/>
              <a:pPr>
                <a:defRPr/>
              </a:pPr>
              <a:t>3/8/2011</a:t>
            </a:fld>
            <a:endParaRPr lang="en-US"/>
          </a:p>
        </p:txBody>
      </p:sp>
      <p:sp>
        <p:nvSpPr>
          <p:cNvPr id="6" name="Footer Placeholder 5"/>
          <p:cNvSpPr>
            <a:spLocks noGrp="1"/>
          </p:cNvSpPr>
          <p:nvPr>
            <p:ph type="ftr" sz="quarter" idx="11"/>
          </p:nvPr>
        </p:nvSpPr>
        <p:spPr/>
        <p:txBody>
          <a:bodyPr/>
          <a:lstStyle/>
          <a:p>
            <a:pPr>
              <a:defRPr/>
            </a:pPr>
            <a:r>
              <a:rPr lang="en-US" smtClean="0"/>
              <a:t>Washington Group, November 3-5, 2010, Luxembourg</a:t>
            </a:r>
            <a:endParaRPr lang="en-US"/>
          </a:p>
        </p:txBody>
      </p:sp>
      <p:sp>
        <p:nvSpPr>
          <p:cNvPr id="7" name="Slide Number Placeholder 6"/>
          <p:cNvSpPr>
            <a:spLocks noGrp="1"/>
          </p:cNvSpPr>
          <p:nvPr>
            <p:ph type="sldNum" sz="quarter" idx="12"/>
          </p:nvPr>
        </p:nvSpPr>
        <p:spPr/>
        <p:txBody>
          <a:bodyPr/>
          <a:lstStyle/>
          <a:p>
            <a:pPr>
              <a:defRPr/>
            </a:pPr>
            <a:fld id="{D3B3B9F5-C431-44F4-9CDF-712DAF9D7476}"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548C7FB3-5B0D-4F1A-91E3-092838A065D0}" type="datetime1">
              <a:rPr lang="en-US" smtClean="0"/>
              <a:pPr>
                <a:defRPr/>
              </a:pPr>
              <a:t>3/8/2011</a:t>
            </a:fld>
            <a:endParaRPr lang="en-US"/>
          </a:p>
        </p:txBody>
      </p:sp>
      <p:sp>
        <p:nvSpPr>
          <p:cNvPr id="6" name="Footer Placeholder 5"/>
          <p:cNvSpPr>
            <a:spLocks noGrp="1"/>
          </p:cNvSpPr>
          <p:nvPr>
            <p:ph type="ftr" sz="quarter" idx="11"/>
          </p:nvPr>
        </p:nvSpPr>
        <p:spPr/>
        <p:txBody>
          <a:bodyPr/>
          <a:lstStyle/>
          <a:p>
            <a:pPr>
              <a:defRPr/>
            </a:pPr>
            <a:r>
              <a:rPr lang="en-US" smtClean="0"/>
              <a:t>Washington Group, November 3-5, 2010, Luxembourg</a:t>
            </a:r>
            <a:endParaRPr lang="en-US"/>
          </a:p>
        </p:txBody>
      </p:sp>
      <p:sp>
        <p:nvSpPr>
          <p:cNvPr id="7" name="Slide Number Placeholder 6"/>
          <p:cNvSpPr>
            <a:spLocks noGrp="1"/>
          </p:cNvSpPr>
          <p:nvPr>
            <p:ph type="sldNum" sz="quarter" idx="12"/>
          </p:nvPr>
        </p:nvSpPr>
        <p:spPr/>
        <p:txBody>
          <a:bodyPr/>
          <a:lstStyle/>
          <a:p>
            <a:pPr>
              <a:defRPr/>
            </a:pPr>
            <a:fld id="{881DE24A-023B-403C-A717-2FF9D9F148D3}"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6D67EBB-6231-455B-8259-B951B66D0097}" type="datetime1">
              <a:rPr lang="en-US" smtClean="0"/>
              <a:pPr>
                <a:defRPr/>
              </a:pPr>
              <a:t>3/8/2011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Washington Group, November 3-5, 2010, Luxembourg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9C87158-AD32-42B5-ADB1-7FDD9DF5149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package" Target="../embeddings/Microsoft_Office_Word_Document1.doc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2590800"/>
          </a:xfrm>
        </p:spPr>
        <p:txBody>
          <a:bodyPr/>
          <a:lstStyle/>
          <a:p>
            <a:pPr fontAlgn="auto">
              <a:spcAft>
                <a:spcPts val="0"/>
              </a:spcAft>
              <a:defRPr/>
            </a:pPr>
            <a:r>
              <a:rPr lang="en-US" dirty="0" smtClean="0">
                <a:effectLst/>
              </a:rPr>
              <a:t>FATIGUE</a:t>
            </a:r>
            <a:br>
              <a:rPr lang="en-US" dirty="0" smtClean="0">
                <a:effectLst/>
              </a:rPr>
            </a:br>
            <a:r>
              <a:rPr lang="en-US" dirty="0" smtClean="0">
                <a:effectLst/>
              </a:rPr>
              <a:t>Results of ESCAP Testin</a:t>
            </a:r>
            <a:r>
              <a:rPr lang="en-US" dirty="0" smtClean="0"/>
              <a:t>g</a:t>
            </a:r>
            <a:endParaRPr lang="en-US" dirty="0"/>
          </a:p>
        </p:txBody>
      </p:sp>
      <p:sp>
        <p:nvSpPr>
          <p:cNvPr id="10243" name="Subtitle 2"/>
          <p:cNvSpPr>
            <a:spLocks noGrp="1"/>
          </p:cNvSpPr>
          <p:nvPr>
            <p:ph type="subTitle" idx="1"/>
          </p:nvPr>
        </p:nvSpPr>
        <p:spPr>
          <a:xfrm>
            <a:off x="1371600" y="2895600"/>
            <a:ext cx="6400800" cy="1371600"/>
          </a:xfrm>
        </p:spPr>
        <p:txBody>
          <a:bodyPr/>
          <a:lstStyle/>
          <a:p>
            <a:pPr marR="0"/>
            <a:r>
              <a:rPr lang="en-US" dirty="0" smtClean="0"/>
              <a:t>Barbara M. Altman</a:t>
            </a:r>
          </a:p>
          <a:p>
            <a:pPr marR="0"/>
            <a:r>
              <a:rPr lang="en-US" dirty="0" smtClean="0"/>
              <a:t>Disability Statistics Consultant</a:t>
            </a:r>
          </a:p>
        </p:txBody>
      </p:sp>
      <p:sp>
        <p:nvSpPr>
          <p:cNvPr id="4" name="Footer Placeholder 3"/>
          <p:cNvSpPr>
            <a:spLocks noGrp="1"/>
          </p:cNvSpPr>
          <p:nvPr>
            <p:ph type="ftr" sz="quarter" idx="11"/>
          </p:nvPr>
        </p:nvSpPr>
        <p:spPr>
          <a:xfrm>
            <a:off x="4419600" y="4800601"/>
            <a:ext cx="2351088" cy="990599"/>
          </a:xfrm>
        </p:spPr>
        <p:txBody>
          <a:bodyPr/>
          <a:lstStyle/>
          <a:p>
            <a:pPr>
              <a:defRPr/>
            </a:pPr>
            <a:r>
              <a:rPr lang="en-US" sz="1400" dirty="0" smtClean="0"/>
              <a:t>Washington Group, November 3-5, 2010, Luxembourg</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1"/>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
        <p:nvSpPr>
          <p:cNvPr id="5" name="Title 4"/>
          <p:cNvSpPr>
            <a:spLocks noGrp="1"/>
          </p:cNvSpPr>
          <p:nvPr>
            <p:ph type="title" idx="4294967295"/>
          </p:nvPr>
        </p:nvSpPr>
        <p:spPr>
          <a:xfrm>
            <a:off x="0" y="274638"/>
            <a:ext cx="7696200" cy="1143000"/>
          </a:xfrm>
        </p:spPr>
        <p:txBody>
          <a:bodyPr>
            <a:normAutofit fontScale="90000"/>
          </a:bodyPr>
          <a:lstStyle/>
          <a:p>
            <a:pPr fontAlgn="auto">
              <a:spcAft>
                <a:spcPts val="0"/>
              </a:spcAft>
              <a:defRPr/>
            </a:pPr>
            <a:r>
              <a:rPr lang="en-US" dirty="0" smtClean="0">
                <a:effectLst/>
              </a:rPr>
              <a:t>Relationship of Frequency of Fatigue to Intensity of Fatigue</a:t>
            </a:r>
            <a:endParaRPr lang="en-US" dirty="0">
              <a:effectLst/>
            </a:endParaRPr>
          </a:p>
        </p:txBody>
      </p:sp>
      <p:graphicFrame>
        <p:nvGraphicFramePr>
          <p:cNvPr id="3" name="Table 2"/>
          <p:cNvGraphicFramePr>
            <a:graphicFrameLocks noGrp="1"/>
          </p:cNvGraphicFramePr>
          <p:nvPr/>
        </p:nvGraphicFramePr>
        <p:xfrm>
          <a:off x="1524000" y="2366963"/>
          <a:ext cx="6096001" cy="3121337"/>
        </p:xfrm>
        <a:graphic>
          <a:graphicData uri="http://schemas.openxmlformats.org/drawingml/2006/table">
            <a:tbl>
              <a:tblPr/>
              <a:tblGrid>
                <a:gridCol w="1269563"/>
                <a:gridCol w="786919"/>
                <a:gridCol w="891842"/>
                <a:gridCol w="891842"/>
                <a:gridCol w="839380"/>
                <a:gridCol w="734458"/>
                <a:gridCol w="681997"/>
              </a:tblGrid>
              <a:tr h="176969">
                <a:tc>
                  <a:txBody>
                    <a:bodyPr/>
                    <a:lstStyle/>
                    <a:p>
                      <a:pPr marL="0" marR="0">
                        <a:lnSpc>
                          <a:spcPct val="115000"/>
                        </a:lnSpc>
                        <a:spcBef>
                          <a:spcPts val="0"/>
                        </a:spcBef>
                        <a:spcAft>
                          <a:spcPts val="0"/>
                        </a:spcAft>
                      </a:pPr>
                      <a:endParaRPr lang="en-US" sz="10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1000">
                          <a:latin typeface="Calibri"/>
                          <a:ea typeface="Calibri"/>
                          <a:cs typeface="Times New Roman"/>
                        </a:rPr>
                        <a:t>Frequency of Fatigue</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3939">
                <a:tc>
                  <a:txBody>
                    <a:bodyPr/>
                    <a:lstStyle/>
                    <a:p>
                      <a:pPr marL="0" marR="0">
                        <a:lnSpc>
                          <a:spcPct val="115000"/>
                        </a:lnSpc>
                        <a:spcBef>
                          <a:spcPts val="0"/>
                        </a:spcBef>
                        <a:spcAft>
                          <a:spcPts val="0"/>
                        </a:spcAft>
                      </a:pPr>
                      <a:r>
                        <a:rPr lang="en-US" sz="1400" dirty="0">
                          <a:latin typeface="Calibri"/>
                          <a:ea typeface="Calibri"/>
                          <a:cs typeface="Times New Roman"/>
                        </a:rPr>
                        <a:t>Intensity of Fatigue</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Some days</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Most days</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Every day</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Refused</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Don’t Know</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Total</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939">
                <a:tc>
                  <a:txBody>
                    <a:bodyPr/>
                    <a:lstStyle/>
                    <a:p>
                      <a:pPr marL="0" marR="0">
                        <a:lnSpc>
                          <a:spcPct val="115000"/>
                        </a:lnSpc>
                        <a:spcBef>
                          <a:spcPts val="0"/>
                        </a:spcBef>
                        <a:spcAft>
                          <a:spcPts val="0"/>
                        </a:spcAft>
                      </a:pPr>
                      <a:r>
                        <a:rPr lang="en-US" sz="1400">
                          <a:latin typeface="Calibri"/>
                          <a:ea typeface="Calibri"/>
                          <a:cs typeface="Times New Roman"/>
                        </a:rPr>
                        <a:t>A little</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69.4</a:t>
                      </a:r>
                    </a:p>
                    <a:p>
                      <a:pPr marL="0" marR="0" algn="ctr">
                        <a:lnSpc>
                          <a:spcPct val="115000"/>
                        </a:lnSpc>
                        <a:spcBef>
                          <a:spcPts val="0"/>
                        </a:spcBef>
                        <a:spcAft>
                          <a:spcPts val="0"/>
                        </a:spcAft>
                      </a:pPr>
                      <a:r>
                        <a:rPr lang="en-US" sz="1400" dirty="0">
                          <a:latin typeface="Calibri"/>
                          <a:ea typeface="Calibri"/>
                          <a:cs typeface="Times New Roman"/>
                        </a:rPr>
                        <a:t>(N=1643)</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400" dirty="0">
                          <a:latin typeface="Calibri"/>
                          <a:ea typeface="Calibri"/>
                          <a:cs typeface="Times New Roman"/>
                        </a:rPr>
                        <a:t>30.2</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400" dirty="0">
                          <a:latin typeface="Calibri"/>
                          <a:ea typeface="Calibri"/>
                          <a:cs typeface="Times New Roman"/>
                        </a:rPr>
                        <a:t>31.8</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400">
                          <a:latin typeface="Calibri"/>
                          <a:ea typeface="Calibri"/>
                          <a:cs typeface="Times New Roman"/>
                        </a:rPr>
                        <a:t>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16.7</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61.2</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969">
                <a:tc>
                  <a:txBody>
                    <a:bodyPr/>
                    <a:lstStyle/>
                    <a:p>
                      <a:pPr marL="0" marR="0">
                        <a:lnSpc>
                          <a:spcPct val="115000"/>
                        </a:lnSpc>
                        <a:spcBef>
                          <a:spcPts val="0"/>
                        </a:spcBef>
                        <a:spcAft>
                          <a:spcPts val="0"/>
                        </a:spcAft>
                      </a:pPr>
                      <a:r>
                        <a:rPr lang="en-US" sz="1400">
                          <a:latin typeface="Calibri"/>
                          <a:ea typeface="Calibri"/>
                          <a:cs typeface="Times New Roman"/>
                        </a:rPr>
                        <a:t>Closer to a little</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4.1</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2.7</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4.2</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3.9</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969">
                <a:tc>
                  <a:txBody>
                    <a:bodyPr/>
                    <a:lstStyle/>
                    <a:p>
                      <a:pPr marL="0" marR="0">
                        <a:lnSpc>
                          <a:spcPct val="115000"/>
                        </a:lnSpc>
                        <a:spcBef>
                          <a:spcPts val="0"/>
                        </a:spcBef>
                        <a:spcAft>
                          <a:spcPts val="0"/>
                        </a:spcAft>
                      </a:pPr>
                      <a:r>
                        <a:rPr lang="en-US" sz="1400">
                          <a:latin typeface="Calibri"/>
                          <a:ea typeface="Calibri"/>
                          <a:cs typeface="Times New Roman"/>
                        </a:rPr>
                        <a:t>In between</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12.7</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19.5</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11.3</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13.3</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969">
                <a:tc>
                  <a:txBody>
                    <a:bodyPr/>
                    <a:lstStyle/>
                    <a:p>
                      <a:pPr marL="0" marR="0">
                        <a:lnSpc>
                          <a:spcPct val="115000"/>
                        </a:lnSpc>
                        <a:spcBef>
                          <a:spcPts val="0"/>
                        </a:spcBef>
                        <a:spcAft>
                          <a:spcPts val="0"/>
                        </a:spcAft>
                      </a:pPr>
                      <a:r>
                        <a:rPr lang="en-US" sz="1400">
                          <a:latin typeface="Calibri"/>
                          <a:ea typeface="Calibri"/>
                          <a:cs typeface="Times New Roman"/>
                        </a:rPr>
                        <a:t>Closer to a lot</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3.3</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7.7</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7.5</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 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4.2</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969">
                <a:tc>
                  <a:txBody>
                    <a:bodyPr/>
                    <a:lstStyle/>
                    <a:p>
                      <a:pPr marL="0" marR="0">
                        <a:lnSpc>
                          <a:spcPct val="115000"/>
                        </a:lnSpc>
                        <a:spcBef>
                          <a:spcPts val="0"/>
                        </a:spcBef>
                        <a:spcAft>
                          <a:spcPts val="0"/>
                        </a:spcAft>
                      </a:pPr>
                      <a:r>
                        <a:rPr lang="en-US" sz="1400">
                          <a:latin typeface="Calibri"/>
                          <a:ea typeface="Calibri"/>
                          <a:cs typeface="Times New Roman"/>
                        </a:rPr>
                        <a:t>A lot</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10.5</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400" dirty="0">
                          <a:latin typeface="Calibri"/>
                          <a:ea typeface="Calibri"/>
                          <a:cs typeface="Times New Roman"/>
                        </a:rPr>
                        <a:t>39.3</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400" dirty="0">
                          <a:latin typeface="Calibri"/>
                          <a:ea typeface="Calibri"/>
                          <a:cs typeface="Times New Roman"/>
                        </a:rPr>
                        <a:t>44.4</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400">
                          <a:latin typeface="Calibri"/>
                          <a:ea typeface="Calibri"/>
                          <a:cs typeface="Times New Roman"/>
                        </a:rPr>
                        <a:t>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16.6</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969">
                <a:tc>
                  <a:txBody>
                    <a:bodyPr/>
                    <a:lstStyle/>
                    <a:p>
                      <a:pPr marL="0" marR="0">
                        <a:lnSpc>
                          <a:spcPct val="115000"/>
                        </a:lnSpc>
                        <a:spcBef>
                          <a:spcPts val="0"/>
                        </a:spcBef>
                        <a:spcAft>
                          <a:spcPts val="0"/>
                        </a:spcAft>
                      </a:pPr>
                      <a:r>
                        <a:rPr lang="en-US" sz="1400">
                          <a:latin typeface="Calibri"/>
                          <a:ea typeface="Calibri"/>
                          <a:cs typeface="Times New Roman"/>
                        </a:rPr>
                        <a:t>Refused/DK</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0.3</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0.5</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0.8</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83.3</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0.8</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969">
                <a:tc>
                  <a:txBody>
                    <a:bodyPr/>
                    <a:lstStyle/>
                    <a:p>
                      <a:pPr marL="0" marR="0">
                        <a:lnSpc>
                          <a:spcPct val="115000"/>
                        </a:lnSpc>
                        <a:spcBef>
                          <a:spcPts val="0"/>
                        </a:spcBef>
                        <a:spcAft>
                          <a:spcPts val="0"/>
                        </a:spcAft>
                      </a:pPr>
                      <a:endParaRPr lang="en-US" sz="140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100</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969">
                <a:tc>
                  <a:txBody>
                    <a:bodyPr/>
                    <a:lstStyle/>
                    <a:p>
                      <a:pPr marL="0" marR="0">
                        <a:lnSpc>
                          <a:spcPct val="115000"/>
                        </a:lnSpc>
                        <a:spcBef>
                          <a:spcPts val="0"/>
                        </a:spcBef>
                        <a:spcAft>
                          <a:spcPts val="0"/>
                        </a:spcAft>
                      </a:pPr>
                      <a:r>
                        <a:rPr lang="en-US" sz="1400">
                          <a:latin typeface="Calibri"/>
                          <a:ea typeface="Calibri"/>
                          <a:cs typeface="Times New Roman"/>
                        </a:rPr>
                        <a:t>Count</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2376</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364</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239</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3</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12</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2994</a:t>
                      </a: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521" name="Rectangle 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1"/>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
        <p:nvSpPr>
          <p:cNvPr id="5" name="Title 4"/>
          <p:cNvSpPr>
            <a:spLocks noGrp="1"/>
          </p:cNvSpPr>
          <p:nvPr>
            <p:ph type="title" idx="4294967295"/>
          </p:nvPr>
        </p:nvSpPr>
        <p:spPr>
          <a:xfrm>
            <a:off x="0" y="152400"/>
            <a:ext cx="8229600" cy="1143000"/>
          </a:xfrm>
        </p:spPr>
        <p:txBody>
          <a:bodyPr/>
          <a:lstStyle/>
          <a:p>
            <a:pPr rtl="0" fontAlgn="base"/>
            <a:r>
              <a:rPr lang="en-US" sz="2000" b="0" kern="1200" dirty="0" smtClean="0">
                <a:solidFill>
                  <a:schemeClr val="tx1"/>
                </a:solidFill>
                <a:effectLst/>
                <a:latin typeface="Calibri"/>
                <a:ea typeface="Calibri"/>
                <a:cs typeface="Times New Roman"/>
              </a:rPr>
              <a:t>Cross-frequency for fatigue frequency, duration and intensity in field test interviews</a:t>
            </a:r>
            <a:endParaRPr lang="en-US" b="0" kern="1200" dirty="0" smtClean="0">
              <a:solidFill>
                <a:schemeClr val="tx1"/>
              </a:solidFill>
              <a:effectLst/>
              <a:latin typeface="Arial"/>
              <a:ea typeface="Calibri"/>
              <a:cs typeface="Arial"/>
            </a:endParaRPr>
          </a:p>
          <a:p>
            <a:endParaRPr lang="en-US" dirty="0"/>
          </a:p>
        </p:txBody>
      </p:sp>
      <p:graphicFrame>
        <p:nvGraphicFramePr>
          <p:cNvPr id="3" name="Table 2"/>
          <p:cNvGraphicFramePr>
            <a:graphicFrameLocks noGrp="1"/>
          </p:cNvGraphicFramePr>
          <p:nvPr/>
        </p:nvGraphicFramePr>
        <p:xfrm>
          <a:off x="2479675" y="601663"/>
          <a:ext cx="4186093" cy="5655608"/>
        </p:xfrm>
        <a:graphic>
          <a:graphicData uri="http://schemas.openxmlformats.org/drawingml/2006/table">
            <a:tbl>
              <a:tblPr/>
              <a:tblGrid>
                <a:gridCol w="1081686"/>
                <a:gridCol w="581867"/>
                <a:gridCol w="1081686"/>
                <a:gridCol w="396842"/>
                <a:gridCol w="394330"/>
                <a:gridCol w="394330"/>
                <a:gridCol w="255352"/>
              </a:tblGrid>
              <a:tr h="165700">
                <a:tc rowSpan="2" gridSpan="3">
                  <a:txBody>
                    <a:bodyPr/>
                    <a:lstStyle/>
                    <a:p>
                      <a:pPr marL="0" marR="0">
                        <a:lnSpc>
                          <a:spcPts val="1600"/>
                        </a:lnSpc>
                        <a:spcBef>
                          <a:spcPts val="0"/>
                        </a:spcBef>
                        <a:spcAft>
                          <a:spcPts val="0"/>
                        </a:spcAft>
                      </a:pPr>
                      <a:r>
                        <a:rPr lang="en-US" sz="900" dirty="0">
                          <a:solidFill>
                            <a:srgbClr val="000000"/>
                          </a:solidFill>
                          <a:latin typeface="Verdana"/>
                          <a:ea typeface="Calibri"/>
                          <a:cs typeface="Arial"/>
                        </a:rPr>
                        <a:t>Intensity</a:t>
                      </a:r>
                      <a:endParaRPr lang="en-US" sz="900" dirty="0">
                        <a:latin typeface="Calibri"/>
                        <a:ea typeface="Calibri"/>
                        <a:cs typeface="Times New Roman"/>
                      </a:endParaRPr>
                    </a:p>
                  </a:txBody>
                  <a:tcPr marL="13082" marR="13082" marT="13082" marB="13082"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rowSpan="2" hMerge="1">
                  <a:txBody>
                    <a:bodyPr/>
                    <a:lstStyle/>
                    <a:p>
                      <a:endParaRPr lang="en-US"/>
                    </a:p>
                  </a:txBody>
                  <a:tcPr/>
                </a:tc>
                <a:tc gridSpan="3">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Tired Frequency</a:t>
                      </a:r>
                      <a:endParaRPr lang="en-US" sz="900" dirty="0">
                        <a:latin typeface="Calibri"/>
                        <a:ea typeface="Calibri"/>
                        <a:cs typeface="Times New Roman"/>
                      </a:endParaRPr>
                    </a:p>
                  </a:txBody>
                  <a:tcPr marL="13082" marR="13082" marT="13082" marB="13082"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rowSpan="2">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Total</a:t>
                      </a:r>
                      <a:endParaRPr lang="en-US" sz="900">
                        <a:latin typeface="Calibri"/>
                        <a:ea typeface="Calibri"/>
                        <a:cs typeface="Times New Roman"/>
                      </a:endParaRPr>
                    </a:p>
                  </a:txBody>
                  <a:tcPr marL="13082" marR="13082" marT="13082" marB="13082"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05236">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Some</a:t>
                      </a:r>
                      <a:endParaRPr lang="en-US" sz="900" dirty="0">
                        <a:latin typeface="Calibri"/>
                        <a:ea typeface="Calibri"/>
                        <a:cs typeface="Times New Roman"/>
                      </a:endParaRPr>
                    </a:p>
                    <a:p>
                      <a:pPr marL="0" marR="0" algn="ctr">
                        <a:lnSpc>
                          <a:spcPts val="1600"/>
                        </a:lnSpc>
                        <a:spcBef>
                          <a:spcPts val="0"/>
                        </a:spcBef>
                        <a:spcAft>
                          <a:spcPts val="0"/>
                        </a:spcAft>
                      </a:pPr>
                      <a:r>
                        <a:rPr lang="en-US" sz="900" dirty="0">
                          <a:solidFill>
                            <a:srgbClr val="000000"/>
                          </a:solidFill>
                          <a:latin typeface="Verdana"/>
                          <a:ea typeface="Calibri"/>
                          <a:cs typeface="Arial"/>
                        </a:rPr>
                        <a:t>days</a:t>
                      </a:r>
                      <a:endParaRPr lang="en-US" sz="900" dirty="0">
                        <a:latin typeface="Calibri"/>
                        <a:ea typeface="Calibri"/>
                        <a:cs typeface="Times New Roman"/>
                      </a:endParaRPr>
                    </a:p>
                  </a:txBody>
                  <a:tcPr marL="13082" marR="13082" marT="13082" marB="13082"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Most</a:t>
                      </a:r>
                      <a:endParaRPr lang="en-US" sz="900" dirty="0">
                        <a:latin typeface="Calibri"/>
                        <a:ea typeface="Calibri"/>
                        <a:cs typeface="Times New Roman"/>
                      </a:endParaRPr>
                    </a:p>
                    <a:p>
                      <a:pPr marL="0" marR="0" algn="ctr">
                        <a:lnSpc>
                          <a:spcPts val="1600"/>
                        </a:lnSpc>
                        <a:spcBef>
                          <a:spcPts val="0"/>
                        </a:spcBef>
                        <a:spcAft>
                          <a:spcPts val="0"/>
                        </a:spcAft>
                      </a:pPr>
                      <a:r>
                        <a:rPr lang="en-US" sz="900" dirty="0">
                          <a:solidFill>
                            <a:srgbClr val="000000"/>
                          </a:solidFill>
                          <a:latin typeface="Verdana"/>
                          <a:ea typeface="Calibri"/>
                          <a:cs typeface="Arial"/>
                        </a:rPr>
                        <a:t>days</a:t>
                      </a:r>
                      <a:endParaRPr lang="en-US" sz="900" dirty="0">
                        <a:latin typeface="Calibri"/>
                        <a:ea typeface="Calibri"/>
                        <a:cs typeface="Times New Roman"/>
                      </a:endParaRPr>
                    </a:p>
                  </a:txBody>
                  <a:tcPr marL="13082" marR="13082" marT="13082" marB="13082"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Every</a:t>
                      </a:r>
                      <a:endParaRPr lang="en-US" sz="900" dirty="0">
                        <a:latin typeface="Calibri"/>
                        <a:ea typeface="Calibri"/>
                        <a:cs typeface="Times New Roman"/>
                      </a:endParaRPr>
                    </a:p>
                    <a:p>
                      <a:pPr marL="0" marR="0" algn="ctr">
                        <a:lnSpc>
                          <a:spcPts val="1600"/>
                        </a:lnSpc>
                        <a:spcBef>
                          <a:spcPts val="0"/>
                        </a:spcBef>
                        <a:spcAft>
                          <a:spcPts val="0"/>
                        </a:spcAft>
                      </a:pPr>
                      <a:r>
                        <a:rPr lang="en-US" sz="900" dirty="0">
                          <a:solidFill>
                            <a:srgbClr val="000000"/>
                          </a:solidFill>
                          <a:latin typeface="Verdana"/>
                          <a:ea typeface="Calibri"/>
                          <a:cs typeface="Arial"/>
                        </a:rPr>
                        <a:t>day</a:t>
                      </a:r>
                      <a:endParaRPr lang="en-US" sz="900" dirty="0">
                        <a:latin typeface="Calibri"/>
                        <a:ea typeface="Calibri"/>
                        <a:cs typeface="Times New Roman"/>
                      </a:endParaRPr>
                    </a:p>
                  </a:txBody>
                  <a:tcPr marL="13082" marR="13082" marT="13082" marB="13082"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r>
              <a:tr h="305236">
                <a:tc rowSpan="4">
                  <a:txBody>
                    <a:bodyPr/>
                    <a:lstStyle/>
                    <a:p>
                      <a:pPr marL="0" marR="0">
                        <a:lnSpc>
                          <a:spcPts val="1600"/>
                        </a:lnSpc>
                        <a:spcBef>
                          <a:spcPts val="0"/>
                        </a:spcBef>
                        <a:spcAft>
                          <a:spcPts val="0"/>
                        </a:spcAft>
                      </a:pPr>
                      <a:r>
                        <a:rPr lang="en-US" sz="900">
                          <a:solidFill>
                            <a:srgbClr val="000000"/>
                          </a:solidFill>
                          <a:latin typeface="Verdana"/>
                          <a:ea typeface="Calibri"/>
                          <a:cs typeface="Arial"/>
                        </a:rPr>
                        <a:t>A little</a:t>
                      </a:r>
                      <a:endParaRPr lang="en-US" sz="900">
                        <a:latin typeface="Calibri"/>
                        <a:ea typeface="Calibri"/>
                        <a:cs typeface="Times New Roman"/>
                      </a:endParaRPr>
                    </a:p>
                  </a:txBody>
                  <a:tcPr marL="13082" marR="13082" marT="13082" marB="13082">
                    <a:lnL>
                      <a:noFill/>
                    </a:lnL>
                    <a:lnR>
                      <a:noFill/>
                    </a:lnR>
                    <a:lnT w="12700" cap="flat" cmpd="sng" algn="ctr">
                      <a:solidFill>
                        <a:srgbClr val="000000"/>
                      </a:solidFill>
                      <a:prstDash val="solid"/>
                      <a:round/>
                      <a:headEnd type="none" w="med" len="med"/>
                      <a:tailEnd type="none" w="med" len="med"/>
                    </a:lnT>
                    <a:lnB>
                      <a:noFill/>
                    </a:lnB>
                    <a:solidFill>
                      <a:srgbClr val="FFFFFF"/>
                    </a:solidFill>
                  </a:tcPr>
                </a:tc>
                <a:tc rowSpan="3">
                  <a:txBody>
                    <a:bodyPr/>
                    <a:lstStyle/>
                    <a:p>
                      <a:pPr marL="0" marR="0">
                        <a:lnSpc>
                          <a:spcPts val="1600"/>
                        </a:lnSpc>
                        <a:spcBef>
                          <a:spcPts val="0"/>
                        </a:spcBef>
                        <a:spcAft>
                          <a:spcPts val="0"/>
                        </a:spcAft>
                      </a:pPr>
                      <a:r>
                        <a:rPr lang="en-US" sz="900">
                          <a:solidFill>
                            <a:srgbClr val="000000"/>
                          </a:solidFill>
                          <a:latin typeface="Verdana"/>
                          <a:ea typeface="Calibri"/>
                          <a:cs typeface="Arial"/>
                        </a:rPr>
                        <a:t>Duration</a:t>
                      </a:r>
                      <a:endParaRPr lang="en-US" sz="900">
                        <a:latin typeface="Calibri"/>
                        <a:ea typeface="Calibri"/>
                        <a:cs typeface="Times New Roman"/>
                      </a:endParaRPr>
                    </a:p>
                  </a:txBody>
                  <a:tcPr marL="13082" marR="13082" marT="13082" marB="13082">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Some of the day</a:t>
                      </a:r>
                      <a:endParaRPr lang="en-US" sz="900">
                        <a:latin typeface="Calibri"/>
                        <a:ea typeface="Calibri"/>
                        <a:cs typeface="Times New Roman"/>
                      </a:endParaRPr>
                    </a:p>
                  </a:txBody>
                  <a:tcPr marL="13082" marR="13082" marT="13082" marB="13082">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B050"/>
                          </a:solidFill>
                          <a:latin typeface="Verdana"/>
                          <a:ea typeface="Calibri"/>
                          <a:cs typeface="Arial"/>
                        </a:rPr>
                        <a:t>1,498</a:t>
                      </a:r>
                      <a:endParaRPr lang="en-US" sz="900" dirty="0">
                        <a:latin typeface="Calibri"/>
                        <a:ea typeface="Calibri"/>
                        <a:cs typeface="Times New Roman"/>
                      </a:endParaRPr>
                    </a:p>
                  </a:txBody>
                  <a:tcPr marL="13082" marR="13082" marT="13082" marB="13082">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900">
                          <a:solidFill>
                            <a:srgbClr val="00B050"/>
                          </a:solidFill>
                          <a:latin typeface="Verdana"/>
                          <a:ea typeface="Calibri"/>
                          <a:cs typeface="Arial"/>
                        </a:rPr>
                        <a:t>79</a:t>
                      </a:r>
                      <a:endParaRPr lang="en-US" sz="900">
                        <a:latin typeface="Calibri"/>
                        <a:ea typeface="Calibri"/>
                        <a:cs typeface="Times New Roman"/>
                      </a:endParaRPr>
                    </a:p>
                  </a:txBody>
                  <a:tcPr marL="13082" marR="13082" marT="13082" marB="13082">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900">
                          <a:solidFill>
                            <a:srgbClr val="00B050"/>
                          </a:solidFill>
                          <a:latin typeface="Verdana"/>
                          <a:ea typeface="Calibri"/>
                          <a:cs typeface="Arial"/>
                        </a:rPr>
                        <a:t>49</a:t>
                      </a:r>
                      <a:endParaRPr lang="en-US" sz="900">
                        <a:latin typeface="Calibri"/>
                        <a:ea typeface="Calibri"/>
                        <a:cs typeface="Times New Roman"/>
                      </a:endParaRPr>
                    </a:p>
                  </a:txBody>
                  <a:tcPr marL="13082" marR="13082" marT="13082" marB="13082">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900" dirty="0">
                          <a:latin typeface="Verdana"/>
                          <a:ea typeface="Calibri"/>
                          <a:cs typeface="Arial"/>
                        </a:rPr>
                        <a:t>1,626</a:t>
                      </a:r>
                      <a:endParaRPr lang="en-US" sz="900" dirty="0">
                        <a:latin typeface="Calibri"/>
                        <a:ea typeface="Calibri"/>
                        <a:cs typeface="Times New Roman"/>
                      </a:endParaRPr>
                    </a:p>
                  </a:txBody>
                  <a:tcPr marL="13082" marR="13082" marT="13082" marB="13082">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165700">
                <a:tc vMerge="1">
                  <a:txBody>
                    <a:bodyPr/>
                    <a:lstStyle/>
                    <a:p>
                      <a:endParaRPr lang="en-US"/>
                    </a:p>
                  </a:txBody>
                  <a:tcPr/>
                </a:tc>
                <a:tc vMerge="1">
                  <a:txBody>
                    <a:bodyPr/>
                    <a:lstStyle/>
                    <a:p>
                      <a:endParaRPr lang="en-US"/>
                    </a:p>
                  </a:txBody>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Most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B050"/>
                          </a:solidFill>
                          <a:latin typeface="Verdana"/>
                          <a:ea typeface="Calibri"/>
                          <a:cs typeface="Arial"/>
                        </a:rPr>
                        <a:t>82</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B050"/>
                          </a:solidFill>
                          <a:latin typeface="Verdana"/>
                          <a:ea typeface="Calibri"/>
                          <a:cs typeface="Arial"/>
                        </a:rPr>
                        <a:t>22</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B050"/>
                          </a:solidFill>
                          <a:latin typeface="Verdana"/>
                          <a:ea typeface="Calibri"/>
                          <a:cs typeface="Arial"/>
                        </a:rPr>
                        <a:t>11</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latin typeface="Verdana"/>
                          <a:ea typeface="Calibri"/>
                          <a:cs typeface="Arial"/>
                        </a:rPr>
                        <a:t>115</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vMerge="1">
                  <a:txBody>
                    <a:bodyPr/>
                    <a:lstStyle/>
                    <a:p>
                      <a:endParaRPr lang="en-US"/>
                    </a:p>
                  </a:txBody>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All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B050"/>
                          </a:solidFill>
                          <a:latin typeface="Verdana"/>
                          <a:ea typeface="Calibri"/>
                          <a:cs typeface="Arial"/>
                        </a:rPr>
                        <a:t>57</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B050"/>
                          </a:solidFill>
                          <a:latin typeface="Verdana"/>
                          <a:ea typeface="Calibri"/>
                          <a:cs typeface="Arial"/>
                        </a:rPr>
                        <a:t>9</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B050"/>
                          </a:solidFill>
                          <a:latin typeface="Verdana"/>
                          <a:ea typeface="Calibri"/>
                          <a:cs typeface="Arial"/>
                        </a:rPr>
                        <a:t>16</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latin typeface="Verdana"/>
                          <a:ea typeface="Calibri"/>
                          <a:cs typeface="Arial"/>
                        </a:rPr>
                        <a:t>82</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305236">
                <a:tc vMerge="1">
                  <a:txBody>
                    <a:bodyPr/>
                    <a:lstStyle/>
                    <a:p>
                      <a:endParaRPr lang="en-US"/>
                    </a:p>
                  </a:txBody>
                  <a:tcPr/>
                </a:tc>
                <a:tc gridSpan="2">
                  <a:txBody>
                    <a:bodyPr/>
                    <a:lstStyle/>
                    <a:p>
                      <a:pPr marL="0" marR="0">
                        <a:lnSpc>
                          <a:spcPts val="1600"/>
                        </a:lnSpc>
                        <a:spcBef>
                          <a:spcPts val="0"/>
                        </a:spcBef>
                        <a:spcAft>
                          <a:spcPts val="0"/>
                        </a:spcAft>
                      </a:pPr>
                      <a:r>
                        <a:rPr lang="en-US" sz="900">
                          <a:solidFill>
                            <a:srgbClr val="000000"/>
                          </a:solidFill>
                          <a:latin typeface="Verdana"/>
                          <a:ea typeface="Calibri"/>
                          <a:cs typeface="Arial"/>
                        </a:rPr>
                        <a:t>Total</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hMerge="1">
                  <a:txBody>
                    <a:bodyPr/>
                    <a:lstStyle/>
                    <a:p>
                      <a:endParaRPr lang="en-US"/>
                    </a:p>
                  </a:txBody>
                  <a:tcPr/>
                </a:tc>
                <a:tc>
                  <a:txBody>
                    <a:bodyPr/>
                    <a:lstStyle/>
                    <a:p>
                      <a:pPr marL="0" marR="0" algn="ctr">
                        <a:lnSpc>
                          <a:spcPts val="1600"/>
                        </a:lnSpc>
                        <a:spcBef>
                          <a:spcPts val="0"/>
                        </a:spcBef>
                        <a:spcAft>
                          <a:spcPts val="0"/>
                        </a:spcAft>
                      </a:pPr>
                      <a:r>
                        <a:rPr lang="en-US" sz="900" dirty="0">
                          <a:solidFill>
                            <a:srgbClr val="00B050"/>
                          </a:solidFill>
                          <a:latin typeface="Verdana"/>
                          <a:ea typeface="Calibri"/>
                          <a:cs typeface="Arial"/>
                        </a:rPr>
                        <a:t>1,637</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B050"/>
                          </a:solidFill>
                          <a:latin typeface="Verdana"/>
                          <a:ea typeface="Calibri"/>
                          <a:cs typeface="Arial"/>
                        </a:rPr>
                        <a:t>110</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B050"/>
                          </a:solidFill>
                          <a:latin typeface="Verdana"/>
                          <a:ea typeface="Calibri"/>
                          <a:cs typeface="Arial"/>
                        </a:rPr>
                        <a:t>76</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latin typeface="Verdana"/>
                          <a:ea typeface="Calibri"/>
                          <a:cs typeface="Arial"/>
                        </a:rPr>
                        <a:t>1,823</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rowSpan="4">
                  <a:txBody>
                    <a:bodyPr/>
                    <a:lstStyle/>
                    <a:p>
                      <a:pPr marL="0" marR="0">
                        <a:lnSpc>
                          <a:spcPts val="1600"/>
                        </a:lnSpc>
                        <a:spcBef>
                          <a:spcPts val="0"/>
                        </a:spcBef>
                        <a:spcAft>
                          <a:spcPts val="0"/>
                        </a:spcAft>
                      </a:pPr>
                      <a:r>
                        <a:rPr lang="en-US" sz="900">
                          <a:solidFill>
                            <a:srgbClr val="000000"/>
                          </a:solidFill>
                          <a:latin typeface="Verdana"/>
                          <a:ea typeface="Calibri"/>
                          <a:cs typeface="Arial"/>
                        </a:rPr>
                        <a:t>Closer to a little</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rowSpan="3">
                  <a:txBody>
                    <a:bodyPr/>
                    <a:lstStyle/>
                    <a:p>
                      <a:pPr marL="0" marR="0">
                        <a:lnSpc>
                          <a:spcPts val="1600"/>
                        </a:lnSpc>
                        <a:spcBef>
                          <a:spcPts val="0"/>
                        </a:spcBef>
                        <a:spcAft>
                          <a:spcPts val="0"/>
                        </a:spcAft>
                      </a:pPr>
                      <a:r>
                        <a:rPr lang="en-US" sz="900">
                          <a:solidFill>
                            <a:srgbClr val="000000"/>
                          </a:solidFill>
                          <a:latin typeface="Verdana"/>
                          <a:ea typeface="Calibri"/>
                          <a:cs typeface="Arial"/>
                        </a:rPr>
                        <a:t>Duration</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Some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B050"/>
                          </a:solidFill>
                          <a:latin typeface="Verdana"/>
                          <a:ea typeface="Calibri"/>
                          <a:cs typeface="Arial"/>
                        </a:rPr>
                        <a:t>72</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7</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6</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85</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vMerge="1">
                  <a:txBody>
                    <a:bodyPr/>
                    <a:lstStyle/>
                    <a:p>
                      <a:endParaRPr lang="en-US"/>
                    </a:p>
                  </a:txBody>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Most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20</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3</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3</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26</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vMerge="1">
                  <a:txBody>
                    <a:bodyPr/>
                    <a:lstStyle/>
                    <a:p>
                      <a:endParaRPr lang="en-US"/>
                    </a:p>
                  </a:txBody>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All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6</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0</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1</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7</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gridSpan="2">
                  <a:txBody>
                    <a:bodyPr/>
                    <a:lstStyle/>
                    <a:p>
                      <a:pPr marL="0" marR="0">
                        <a:lnSpc>
                          <a:spcPts val="1600"/>
                        </a:lnSpc>
                        <a:spcBef>
                          <a:spcPts val="0"/>
                        </a:spcBef>
                        <a:spcAft>
                          <a:spcPts val="0"/>
                        </a:spcAft>
                      </a:pPr>
                      <a:r>
                        <a:rPr lang="en-US" sz="900">
                          <a:solidFill>
                            <a:srgbClr val="000000"/>
                          </a:solidFill>
                          <a:latin typeface="Verdana"/>
                          <a:ea typeface="Calibri"/>
                          <a:cs typeface="Arial"/>
                        </a:rPr>
                        <a:t>Total</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hMerge="1">
                  <a:txBody>
                    <a:bodyPr/>
                    <a:lstStyle/>
                    <a:p>
                      <a:endParaRPr lang="en-US"/>
                    </a:p>
                  </a:txBody>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98</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10</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10</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118</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rowSpan="4">
                  <a:txBody>
                    <a:bodyPr/>
                    <a:lstStyle/>
                    <a:p>
                      <a:pPr marL="0" marR="0">
                        <a:lnSpc>
                          <a:spcPts val="1600"/>
                        </a:lnSpc>
                        <a:spcBef>
                          <a:spcPts val="0"/>
                        </a:spcBef>
                        <a:spcAft>
                          <a:spcPts val="0"/>
                        </a:spcAft>
                      </a:pPr>
                      <a:r>
                        <a:rPr lang="en-US" sz="900">
                          <a:solidFill>
                            <a:srgbClr val="000000"/>
                          </a:solidFill>
                          <a:latin typeface="Verdana"/>
                          <a:ea typeface="Calibri"/>
                          <a:cs typeface="Arial"/>
                        </a:rPr>
                        <a:t>In between</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rowSpan="3">
                  <a:txBody>
                    <a:bodyPr/>
                    <a:lstStyle/>
                    <a:p>
                      <a:pPr marL="0" marR="0">
                        <a:lnSpc>
                          <a:spcPts val="1600"/>
                        </a:lnSpc>
                        <a:spcBef>
                          <a:spcPts val="0"/>
                        </a:spcBef>
                        <a:spcAft>
                          <a:spcPts val="0"/>
                        </a:spcAft>
                      </a:pPr>
                      <a:r>
                        <a:rPr lang="en-US" sz="900">
                          <a:solidFill>
                            <a:srgbClr val="000000"/>
                          </a:solidFill>
                          <a:latin typeface="Verdana"/>
                          <a:ea typeface="Calibri"/>
                          <a:cs typeface="Arial"/>
                        </a:rPr>
                        <a:t>Duration</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Some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223</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34</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13</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270</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vMerge="1">
                  <a:txBody>
                    <a:bodyPr/>
                    <a:lstStyle/>
                    <a:p>
                      <a:endParaRPr lang="en-US"/>
                    </a:p>
                  </a:txBody>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Most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56</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27</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4</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87</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vMerge="1">
                  <a:txBody>
                    <a:bodyPr/>
                    <a:lstStyle/>
                    <a:p>
                      <a:endParaRPr lang="en-US"/>
                    </a:p>
                  </a:txBody>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All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21</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10</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10</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41</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gridSpan="2">
                  <a:txBody>
                    <a:bodyPr/>
                    <a:lstStyle/>
                    <a:p>
                      <a:pPr marL="0" marR="0">
                        <a:lnSpc>
                          <a:spcPts val="1600"/>
                        </a:lnSpc>
                        <a:spcBef>
                          <a:spcPts val="0"/>
                        </a:spcBef>
                        <a:spcAft>
                          <a:spcPts val="0"/>
                        </a:spcAft>
                      </a:pPr>
                      <a:r>
                        <a:rPr lang="en-US" sz="900">
                          <a:solidFill>
                            <a:srgbClr val="000000"/>
                          </a:solidFill>
                          <a:latin typeface="Verdana"/>
                          <a:ea typeface="Calibri"/>
                          <a:cs typeface="Arial"/>
                        </a:rPr>
                        <a:t>Total</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hMerge="1">
                  <a:txBody>
                    <a:bodyPr/>
                    <a:lstStyle/>
                    <a:p>
                      <a:endParaRPr lang="en-US"/>
                    </a:p>
                  </a:txBody>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300</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71</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27</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398</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rowSpan="4">
                  <a:txBody>
                    <a:bodyPr/>
                    <a:lstStyle/>
                    <a:p>
                      <a:pPr marL="0" marR="0">
                        <a:lnSpc>
                          <a:spcPts val="1600"/>
                        </a:lnSpc>
                        <a:spcBef>
                          <a:spcPts val="0"/>
                        </a:spcBef>
                        <a:spcAft>
                          <a:spcPts val="0"/>
                        </a:spcAft>
                      </a:pPr>
                      <a:r>
                        <a:rPr lang="en-US" sz="900">
                          <a:solidFill>
                            <a:srgbClr val="000000"/>
                          </a:solidFill>
                          <a:latin typeface="Verdana"/>
                          <a:ea typeface="Calibri"/>
                          <a:cs typeface="Arial"/>
                        </a:rPr>
                        <a:t>Closer to a lot</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rowSpan="3">
                  <a:txBody>
                    <a:bodyPr/>
                    <a:lstStyle/>
                    <a:p>
                      <a:pPr marL="0" marR="0">
                        <a:lnSpc>
                          <a:spcPts val="1600"/>
                        </a:lnSpc>
                        <a:spcBef>
                          <a:spcPts val="0"/>
                        </a:spcBef>
                        <a:spcAft>
                          <a:spcPts val="0"/>
                        </a:spcAft>
                      </a:pPr>
                      <a:r>
                        <a:rPr lang="en-US" sz="900" dirty="0">
                          <a:solidFill>
                            <a:srgbClr val="000000"/>
                          </a:solidFill>
                          <a:latin typeface="Verdana"/>
                          <a:ea typeface="Calibri"/>
                          <a:cs typeface="Arial"/>
                        </a:rPr>
                        <a:t>Duration</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Some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39</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8</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FF0000"/>
                          </a:solidFill>
                          <a:latin typeface="Verdana"/>
                          <a:ea typeface="Calibri"/>
                          <a:cs typeface="Arial"/>
                        </a:rPr>
                        <a:t>7</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54</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vMerge="1">
                  <a:txBody>
                    <a:bodyPr/>
                    <a:lstStyle/>
                    <a:p>
                      <a:endParaRPr lang="en-US"/>
                    </a:p>
                  </a:txBody>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Most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21</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14</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FF0000"/>
                          </a:solidFill>
                          <a:latin typeface="Verdana"/>
                          <a:ea typeface="Calibri"/>
                          <a:cs typeface="Arial"/>
                        </a:rPr>
                        <a:t>7</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latin typeface="Verdana"/>
                          <a:ea typeface="Calibri"/>
                          <a:cs typeface="Arial"/>
                        </a:rPr>
                        <a:t>42</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vMerge="1">
                  <a:txBody>
                    <a:bodyPr/>
                    <a:lstStyle/>
                    <a:p>
                      <a:endParaRPr lang="en-US"/>
                    </a:p>
                  </a:txBody>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All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19</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6</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FF0000"/>
                          </a:solidFill>
                          <a:latin typeface="Verdana"/>
                          <a:ea typeface="Calibri"/>
                          <a:cs typeface="Arial"/>
                        </a:rPr>
                        <a:t>4</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latin typeface="Verdana"/>
                          <a:ea typeface="Calibri"/>
                          <a:cs typeface="Arial"/>
                        </a:rPr>
                        <a:t>29</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gridSpan="2">
                  <a:txBody>
                    <a:bodyPr/>
                    <a:lstStyle/>
                    <a:p>
                      <a:pPr marL="0" marR="0">
                        <a:lnSpc>
                          <a:spcPts val="1600"/>
                        </a:lnSpc>
                        <a:spcBef>
                          <a:spcPts val="0"/>
                        </a:spcBef>
                        <a:spcAft>
                          <a:spcPts val="0"/>
                        </a:spcAft>
                      </a:pPr>
                      <a:r>
                        <a:rPr lang="en-US" sz="900">
                          <a:solidFill>
                            <a:srgbClr val="000000"/>
                          </a:solidFill>
                          <a:latin typeface="Verdana"/>
                          <a:ea typeface="Calibri"/>
                          <a:cs typeface="Arial"/>
                        </a:rPr>
                        <a:t>Total</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hMerge="1">
                  <a:txBody>
                    <a:bodyPr/>
                    <a:lstStyle/>
                    <a:p>
                      <a:endParaRPr lang="en-US"/>
                    </a:p>
                  </a:txBody>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79</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000000"/>
                          </a:solidFill>
                          <a:latin typeface="Verdana"/>
                          <a:ea typeface="Calibri"/>
                          <a:cs typeface="Arial"/>
                        </a:rPr>
                        <a:t>28</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solidFill>
                            <a:srgbClr val="000000"/>
                          </a:solidFill>
                          <a:latin typeface="Verdana"/>
                          <a:ea typeface="Calibri"/>
                          <a:cs typeface="Arial"/>
                        </a:rPr>
                        <a:t>18</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latin typeface="Verdana"/>
                          <a:ea typeface="Calibri"/>
                          <a:cs typeface="Arial"/>
                        </a:rPr>
                        <a:t>125</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rowSpan="4">
                  <a:txBody>
                    <a:bodyPr/>
                    <a:lstStyle/>
                    <a:p>
                      <a:pPr marL="0" marR="0">
                        <a:lnSpc>
                          <a:spcPts val="1600"/>
                        </a:lnSpc>
                        <a:spcBef>
                          <a:spcPts val="0"/>
                        </a:spcBef>
                        <a:spcAft>
                          <a:spcPts val="0"/>
                        </a:spcAft>
                      </a:pPr>
                      <a:r>
                        <a:rPr lang="en-US" sz="900">
                          <a:solidFill>
                            <a:srgbClr val="000000"/>
                          </a:solidFill>
                          <a:latin typeface="Verdana"/>
                          <a:ea typeface="Calibri"/>
                          <a:cs typeface="Arial"/>
                        </a:rPr>
                        <a:t>A lot</a:t>
                      </a:r>
                      <a:endParaRPr lang="en-US" sz="900">
                        <a:latin typeface="Calibri"/>
                        <a:ea typeface="Calibri"/>
                        <a:cs typeface="Times New Roman"/>
                      </a:endParaRPr>
                    </a:p>
                  </a:txBody>
                  <a:tcPr marL="13082" marR="13082" marT="13082" marB="13082">
                    <a:lnL>
                      <a:noFill/>
                    </a:lnL>
                    <a:lnR>
                      <a:noFill/>
                    </a:lnR>
                    <a:lnT>
                      <a:noFill/>
                    </a:lnT>
                    <a:lnB w="12700" cap="flat" cmpd="sng" algn="ctr">
                      <a:solidFill>
                        <a:srgbClr val="000000"/>
                      </a:solidFill>
                      <a:prstDash val="solid"/>
                      <a:round/>
                      <a:headEnd type="none" w="med" len="med"/>
                      <a:tailEnd type="none" w="med" len="med"/>
                    </a:lnB>
                    <a:solidFill>
                      <a:srgbClr val="FFFFFF"/>
                    </a:solidFill>
                  </a:tcPr>
                </a:tc>
                <a:tc rowSpan="3">
                  <a:txBody>
                    <a:bodyPr/>
                    <a:lstStyle/>
                    <a:p>
                      <a:pPr marL="0" marR="0">
                        <a:lnSpc>
                          <a:spcPts val="1600"/>
                        </a:lnSpc>
                        <a:spcBef>
                          <a:spcPts val="0"/>
                        </a:spcBef>
                        <a:spcAft>
                          <a:spcPts val="0"/>
                        </a:spcAft>
                      </a:pPr>
                      <a:r>
                        <a:rPr lang="en-US" sz="900">
                          <a:solidFill>
                            <a:srgbClr val="000000"/>
                          </a:solidFill>
                          <a:latin typeface="Verdana"/>
                          <a:ea typeface="Calibri"/>
                          <a:cs typeface="Arial"/>
                        </a:rPr>
                        <a:t>Duration</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Some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127</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32</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16</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latin typeface="Verdana"/>
                          <a:ea typeface="Calibri"/>
                          <a:cs typeface="Arial"/>
                        </a:rPr>
                        <a:t>175</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vMerge="1">
                  <a:txBody>
                    <a:bodyPr/>
                    <a:lstStyle/>
                    <a:p>
                      <a:endParaRPr lang="en-US"/>
                    </a:p>
                  </a:txBody>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Most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71</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55</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29</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latin typeface="Verdana"/>
                          <a:ea typeface="Calibri"/>
                          <a:cs typeface="Arial"/>
                        </a:rPr>
                        <a:t>155</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vMerge="1">
                  <a:txBody>
                    <a:bodyPr/>
                    <a:lstStyle/>
                    <a:p>
                      <a:endParaRPr lang="en-US"/>
                    </a:p>
                  </a:txBody>
                  <a:tcPr/>
                </a:tc>
                <a:tc>
                  <a:txBody>
                    <a:bodyPr/>
                    <a:lstStyle/>
                    <a:p>
                      <a:pPr marL="0" marR="0">
                        <a:lnSpc>
                          <a:spcPts val="1600"/>
                        </a:lnSpc>
                        <a:spcBef>
                          <a:spcPts val="0"/>
                        </a:spcBef>
                        <a:spcAft>
                          <a:spcPts val="0"/>
                        </a:spcAft>
                      </a:pPr>
                      <a:r>
                        <a:rPr lang="en-US" sz="900">
                          <a:solidFill>
                            <a:srgbClr val="000000"/>
                          </a:solidFill>
                          <a:latin typeface="Verdana"/>
                          <a:ea typeface="Calibri"/>
                          <a:cs typeface="Arial"/>
                        </a:rPr>
                        <a:t>All of the day</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51</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56</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a:solidFill>
                            <a:srgbClr val="FF0000"/>
                          </a:solidFill>
                          <a:latin typeface="Verdana"/>
                          <a:ea typeface="Calibri"/>
                          <a:cs typeface="Arial"/>
                        </a:rPr>
                        <a:t>61</a:t>
                      </a:r>
                      <a:endParaRPr lang="en-US" sz="900">
                        <a:latin typeface="Calibri"/>
                        <a:ea typeface="Calibri"/>
                        <a:cs typeface="Times New Roman"/>
                      </a:endParaRPr>
                    </a:p>
                  </a:txBody>
                  <a:tcPr marL="13082" marR="13082" marT="13082" marB="13082">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900" dirty="0">
                          <a:latin typeface="Verdana"/>
                          <a:ea typeface="Calibri"/>
                          <a:cs typeface="Arial"/>
                        </a:rPr>
                        <a:t>168</a:t>
                      </a:r>
                      <a:endParaRPr lang="en-US" sz="900" dirty="0">
                        <a:latin typeface="Calibri"/>
                        <a:ea typeface="Calibri"/>
                        <a:cs typeface="Times New Roman"/>
                      </a:endParaRPr>
                    </a:p>
                  </a:txBody>
                  <a:tcPr marL="13082" marR="13082" marT="13082" marB="13082">
                    <a:lnL>
                      <a:noFill/>
                    </a:lnL>
                    <a:lnR>
                      <a:noFill/>
                    </a:lnR>
                    <a:lnT>
                      <a:noFill/>
                    </a:lnT>
                    <a:lnB>
                      <a:noFill/>
                    </a:lnB>
                    <a:solidFill>
                      <a:srgbClr val="FFFFFF"/>
                    </a:solidFill>
                  </a:tcPr>
                </a:tc>
              </a:tr>
              <a:tr h="165700">
                <a:tc vMerge="1">
                  <a:txBody>
                    <a:bodyPr/>
                    <a:lstStyle/>
                    <a:p>
                      <a:endParaRPr lang="en-US"/>
                    </a:p>
                  </a:txBody>
                  <a:tcPr/>
                </a:tc>
                <a:tc gridSpan="2">
                  <a:txBody>
                    <a:bodyPr/>
                    <a:lstStyle/>
                    <a:p>
                      <a:pPr marL="0" marR="0">
                        <a:lnSpc>
                          <a:spcPts val="1600"/>
                        </a:lnSpc>
                        <a:spcBef>
                          <a:spcPts val="0"/>
                        </a:spcBef>
                        <a:spcAft>
                          <a:spcPts val="0"/>
                        </a:spcAft>
                      </a:pPr>
                      <a:r>
                        <a:rPr lang="en-US" sz="900">
                          <a:solidFill>
                            <a:srgbClr val="000000"/>
                          </a:solidFill>
                          <a:latin typeface="Verdana"/>
                          <a:ea typeface="Calibri"/>
                          <a:cs typeface="Arial"/>
                        </a:rPr>
                        <a:t>Total</a:t>
                      </a:r>
                      <a:endParaRPr lang="en-US" sz="900">
                        <a:latin typeface="Calibri"/>
                        <a:ea typeface="Calibri"/>
                        <a:cs typeface="Times New Roman"/>
                      </a:endParaRPr>
                    </a:p>
                  </a:txBody>
                  <a:tcPr marL="13082" marR="13082" marT="13082" marB="13082">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0" marR="0" algn="ctr">
                        <a:lnSpc>
                          <a:spcPts val="1600"/>
                        </a:lnSpc>
                        <a:spcBef>
                          <a:spcPts val="0"/>
                        </a:spcBef>
                        <a:spcAft>
                          <a:spcPts val="0"/>
                        </a:spcAft>
                      </a:pPr>
                      <a:r>
                        <a:rPr lang="en-US" sz="900">
                          <a:latin typeface="Verdana"/>
                          <a:ea typeface="Calibri"/>
                          <a:cs typeface="Arial"/>
                        </a:rPr>
                        <a:t>249</a:t>
                      </a:r>
                      <a:endParaRPr lang="en-US" sz="900">
                        <a:latin typeface="Calibri"/>
                        <a:ea typeface="Calibri"/>
                        <a:cs typeface="Times New Roman"/>
                      </a:endParaRPr>
                    </a:p>
                  </a:txBody>
                  <a:tcPr marL="13082" marR="13082" marT="13082" marB="13082">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900">
                          <a:latin typeface="Verdana"/>
                          <a:ea typeface="Calibri"/>
                          <a:cs typeface="Arial"/>
                        </a:rPr>
                        <a:t>143</a:t>
                      </a:r>
                      <a:endParaRPr lang="en-US" sz="900">
                        <a:latin typeface="Calibri"/>
                        <a:ea typeface="Calibri"/>
                        <a:cs typeface="Times New Roman"/>
                      </a:endParaRPr>
                    </a:p>
                  </a:txBody>
                  <a:tcPr marL="13082" marR="13082" marT="13082" marB="13082">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900">
                          <a:latin typeface="Verdana"/>
                          <a:ea typeface="Calibri"/>
                          <a:cs typeface="Arial"/>
                        </a:rPr>
                        <a:t>106</a:t>
                      </a:r>
                      <a:endParaRPr lang="en-US" sz="900">
                        <a:latin typeface="Calibri"/>
                        <a:ea typeface="Calibri"/>
                        <a:cs typeface="Times New Roman"/>
                      </a:endParaRPr>
                    </a:p>
                  </a:txBody>
                  <a:tcPr marL="13082" marR="13082" marT="13082" marB="13082">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900" dirty="0">
                          <a:latin typeface="Verdana"/>
                          <a:ea typeface="Calibri"/>
                          <a:cs typeface="Arial"/>
                        </a:rPr>
                        <a:t>498</a:t>
                      </a:r>
                      <a:endParaRPr lang="en-US" sz="900" dirty="0">
                        <a:latin typeface="Calibri"/>
                        <a:ea typeface="Calibri"/>
                        <a:cs typeface="Times New Roman"/>
                      </a:endParaRPr>
                    </a:p>
                  </a:txBody>
                  <a:tcPr marL="13082" marR="13082" marT="13082" marB="13082">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1"/>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
        <p:nvSpPr>
          <p:cNvPr id="5" name="Title 4"/>
          <p:cNvSpPr>
            <a:spLocks noGrp="1"/>
          </p:cNvSpPr>
          <p:nvPr>
            <p:ph type="title" idx="4294967295"/>
          </p:nvPr>
        </p:nvSpPr>
        <p:spPr>
          <a:xfrm>
            <a:off x="914400" y="533400"/>
            <a:ext cx="8229600" cy="1143000"/>
          </a:xfrm>
        </p:spPr>
        <p:txBody>
          <a:bodyPr/>
          <a:lstStyle/>
          <a:p>
            <a:pPr rtl="0" fontAlgn="base"/>
            <a:r>
              <a:rPr lang="en-US" sz="2400" b="0" kern="1200" dirty="0" smtClean="0">
                <a:solidFill>
                  <a:schemeClr val="tx1"/>
                </a:solidFill>
                <a:effectLst/>
                <a:latin typeface="Calibri"/>
                <a:ea typeface="Calibri"/>
                <a:cs typeface="Times New Roman"/>
              </a:rPr>
              <a:t> Distribution of Fatigue Measure Summarizing Frequency, Duration and Intensity Based on Field Test Interviews</a:t>
            </a:r>
            <a:endParaRPr lang="en-US" sz="2400" b="0" kern="1200" dirty="0" smtClean="0">
              <a:solidFill>
                <a:schemeClr val="tx1"/>
              </a:solidFill>
              <a:effectLst/>
              <a:latin typeface="Arial"/>
              <a:ea typeface="Calibri"/>
              <a:cs typeface="Arial"/>
            </a:endParaRPr>
          </a:p>
          <a:p>
            <a:endParaRPr lang="en-US" dirty="0"/>
          </a:p>
        </p:txBody>
      </p:sp>
      <p:graphicFrame>
        <p:nvGraphicFramePr>
          <p:cNvPr id="3" name="Table 2"/>
          <p:cNvGraphicFramePr>
            <a:graphicFrameLocks noGrp="1"/>
          </p:cNvGraphicFramePr>
          <p:nvPr/>
        </p:nvGraphicFramePr>
        <p:xfrm>
          <a:off x="1447800" y="2286000"/>
          <a:ext cx="6172199" cy="2066036"/>
        </p:xfrm>
        <a:graphic>
          <a:graphicData uri="http://schemas.openxmlformats.org/drawingml/2006/table">
            <a:tbl>
              <a:tblPr/>
              <a:tblGrid>
                <a:gridCol w="2541915"/>
                <a:gridCol w="1688930"/>
                <a:gridCol w="1941354"/>
              </a:tblGrid>
              <a:tr h="349250">
                <a:tc>
                  <a:txBody>
                    <a:bodyPr/>
                    <a:lstStyle/>
                    <a:p>
                      <a:pPr marL="0" marR="0">
                        <a:lnSpc>
                          <a:spcPct val="115000"/>
                        </a:lnSpc>
                        <a:spcBef>
                          <a:spcPts val="0"/>
                        </a:spcBef>
                        <a:spcAft>
                          <a:spcPts val="0"/>
                        </a:spcAft>
                      </a:pPr>
                      <a:r>
                        <a:rPr lang="en-US" sz="1800" dirty="0">
                          <a:latin typeface="Verdana"/>
                          <a:ea typeface="Calibri"/>
                          <a:cs typeface="Times New Roman"/>
                        </a:rPr>
                        <a:t>Summary fatigue measure</a:t>
                      </a:r>
                      <a:endParaRPr lang="en-US" sz="1800" dirty="0">
                        <a:latin typeface="Calibri"/>
                        <a:ea typeface="Calibri"/>
                        <a:cs typeface="Times New Roman"/>
                      </a:endParaRPr>
                    </a:p>
                  </a:txBody>
                  <a:tcPr marL="19050" marR="19050" marT="19050" marB="1905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800" dirty="0">
                          <a:solidFill>
                            <a:srgbClr val="000000"/>
                          </a:solidFill>
                          <a:latin typeface="Verdana"/>
                          <a:ea typeface="Calibri"/>
                          <a:cs typeface="Arial"/>
                        </a:rPr>
                        <a:t>N</a:t>
                      </a:r>
                      <a:endParaRPr lang="en-US" sz="1800" dirty="0">
                        <a:latin typeface="Calibri"/>
                        <a:ea typeface="Calibri"/>
                        <a:cs typeface="Times New Roman"/>
                      </a:endParaRPr>
                    </a:p>
                  </a:txBody>
                  <a:tcPr marL="19050" marR="19050" marT="19050" marB="1905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800">
                          <a:solidFill>
                            <a:srgbClr val="000000"/>
                          </a:solidFill>
                          <a:latin typeface="Verdana"/>
                          <a:ea typeface="Calibri"/>
                          <a:cs typeface="Arial"/>
                        </a:rPr>
                        <a:t>Percent</a:t>
                      </a:r>
                      <a:endParaRPr lang="en-US" sz="1800">
                        <a:latin typeface="Calibri"/>
                        <a:ea typeface="Calibri"/>
                        <a:cs typeface="Times New Roman"/>
                      </a:endParaRPr>
                    </a:p>
                  </a:txBody>
                  <a:tcPr marL="19050" marR="19050" marT="19050" marB="1905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49250">
                <a:tc>
                  <a:txBody>
                    <a:bodyPr/>
                    <a:lstStyle/>
                    <a:p>
                      <a:pPr marL="0" marR="0">
                        <a:lnSpc>
                          <a:spcPts val="1600"/>
                        </a:lnSpc>
                        <a:spcBef>
                          <a:spcPts val="0"/>
                        </a:spcBef>
                        <a:spcAft>
                          <a:spcPts val="0"/>
                        </a:spcAft>
                      </a:pPr>
                      <a:r>
                        <a:rPr lang="en-US" sz="1800">
                          <a:solidFill>
                            <a:srgbClr val="000000"/>
                          </a:solidFill>
                          <a:latin typeface="Verdana"/>
                          <a:ea typeface="Calibri"/>
                          <a:cs typeface="Arial"/>
                        </a:rPr>
                        <a:t>Low</a:t>
                      </a:r>
                      <a:endParaRPr lang="en-US" sz="1800">
                        <a:latin typeface="Calibri"/>
                        <a:ea typeface="Calibri"/>
                        <a:cs typeface="Times New Roman"/>
                      </a:endParaRPr>
                    </a:p>
                  </a:txBody>
                  <a:tcPr marL="19050" marR="19050" marT="19050" marB="1905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800" dirty="0">
                          <a:solidFill>
                            <a:srgbClr val="000000"/>
                          </a:solidFill>
                          <a:latin typeface="Verdana"/>
                          <a:ea typeface="Calibri"/>
                          <a:cs typeface="Arial"/>
                        </a:rPr>
                        <a:t>1,895</a:t>
                      </a:r>
                      <a:endParaRPr lang="en-US" sz="1800" dirty="0">
                        <a:latin typeface="Calibri"/>
                        <a:ea typeface="Calibri"/>
                        <a:cs typeface="Times New Roman"/>
                      </a:endParaRPr>
                    </a:p>
                  </a:txBody>
                  <a:tcPr marL="19050" marR="19050" marT="19050" marB="1905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ts val="1600"/>
                        </a:lnSpc>
                        <a:spcBef>
                          <a:spcPts val="0"/>
                        </a:spcBef>
                        <a:spcAft>
                          <a:spcPts val="0"/>
                        </a:spcAft>
                      </a:pPr>
                      <a:r>
                        <a:rPr lang="en-US" sz="1800" dirty="0">
                          <a:solidFill>
                            <a:srgbClr val="000000"/>
                          </a:solidFill>
                          <a:latin typeface="Verdana"/>
                          <a:ea typeface="Calibri"/>
                          <a:cs typeface="Arial"/>
                        </a:rPr>
                        <a:t>64.0</a:t>
                      </a:r>
                      <a:endParaRPr lang="en-US" sz="1800" dirty="0">
                        <a:latin typeface="Calibri"/>
                        <a:ea typeface="Calibri"/>
                        <a:cs typeface="Times New Roman"/>
                      </a:endParaRPr>
                    </a:p>
                  </a:txBody>
                  <a:tcPr marL="19050" marR="19050" marT="19050" marB="19050">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349250">
                <a:tc>
                  <a:txBody>
                    <a:bodyPr/>
                    <a:lstStyle/>
                    <a:p>
                      <a:pPr marL="0" marR="0">
                        <a:lnSpc>
                          <a:spcPts val="1600"/>
                        </a:lnSpc>
                        <a:spcBef>
                          <a:spcPts val="0"/>
                        </a:spcBef>
                        <a:spcAft>
                          <a:spcPts val="0"/>
                        </a:spcAft>
                      </a:pPr>
                      <a:r>
                        <a:rPr lang="en-US" sz="1800">
                          <a:solidFill>
                            <a:srgbClr val="000000"/>
                          </a:solidFill>
                          <a:latin typeface="Verdana"/>
                          <a:ea typeface="Calibri"/>
                          <a:cs typeface="Arial"/>
                        </a:rPr>
                        <a:t>Middle</a:t>
                      </a:r>
                      <a:endParaRPr lang="en-US" sz="1800">
                        <a:latin typeface="Calibri"/>
                        <a:ea typeface="Calibri"/>
                        <a:cs typeface="Times New Roman"/>
                      </a:endParaRPr>
                    </a:p>
                  </a:txBody>
                  <a:tcPr marL="19050" marR="19050" marT="19050" marB="19050">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1800" dirty="0">
                          <a:solidFill>
                            <a:srgbClr val="000000"/>
                          </a:solidFill>
                          <a:latin typeface="Verdana"/>
                          <a:ea typeface="Calibri"/>
                          <a:cs typeface="Arial"/>
                        </a:rPr>
                        <a:t>491</a:t>
                      </a:r>
                      <a:endParaRPr lang="en-US" sz="1800" dirty="0">
                        <a:latin typeface="Calibri"/>
                        <a:ea typeface="Calibri"/>
                        <a:cs typeface="Times New Roman"/>
                      </a:endParaRPr>
                    </a:p>
                  </a:txBody>
                  <a:tcPr marL="19050" marR="19050" marT="19050" marB="19050">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1800" dirty="0">
                          <a:solidFill>
                            <a:srgbClr val="000000"/>
                          </a:solidFill>
                          <a:latin typeface="Verdana"/>
                          <a:ea typeface="Calibri"/>
                          <a:cs typeface="Arial"/>
                        </a:rPr>
                        <a:t>16.6</a:t>
                      </a:r>
                      <a:endParaRPr lang="en-US" sz="1800" dirty="0">
                        <a:latin typeface="Calibri"/>
                        <a:ea typeface="Calibri"/>
                        <a:cs typeface="Times New Roman"/>
                      </a:endParaRPr>
                    </a:p>
                  </a:txBody>
                  <a:tcPr marL="19050" marR="19050" marT="19050" marB="19050">
                    <a:lnL>
                      <a:noFill/>
                    </a:lnL>
                    <a:lnR>
                      <a:noFill/>
                    </a:lnR>
                    <a:lnT>
                      <a:noFill/>
                    </a:lnT>
                    <a:lnB>
                      <a:noFill/>
                    </a:lnB>
                    <a:solidFill>
                      <a:srgbClr val="FFFFFF"/>
                    </a:solidFill>
                  </a:tcPr>
                </a:tc>
              </a:tr>
              <a:tr h="349250">
                <a:tc>
                  <a:txBody>
                    <a:bodyPr/>
                    <a:lstStyle/>
                    <a:p>
                      <a:pPr marL="0" marR="0">
                        <a:lnSpc>
                          <a:spcPts val="1600"/>
                        </a:lnSpc>
                        <a:spcBef>
                          <a:spcPts val="0"/>
                        </a:spcBef>
                        <a:spcAft>
                          <a:spcPts val="0"/>
                        </a:spcAft>
                      </a:pPr>
                      <a:r>
                        <a:rPr lang="en-US" sz="1800">
                          <a:solidFill>
                            <a:srgbClr val="000000"/>
                          </a:solidFill>
                          <a:latin typeface="Verdana"/>
                          <a:ea typeface="Calibri"/>
                          <a:cs typeface="Arial"/>
                        </a:rPr>
                        <a:t>High</a:t>
                      </a:r>
                      <a:endParaRPr lang="en-US" sz="1800">
                        <a:latin typeface="Calibri"/>
                        <a:ea typeface="Calibri"/>
                        <a:cs typeface="Times New Roman"/>
                      </a:endParaRPr>
                    </a:p>
                  </a:txBody>
                  <a:tcPr marL="19050" marR="19050" marT="19050" marB="19050">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1800">
                          <a:solidFill>
                            <a:srgbClr val="000000"/>
                          </a:solidFill>
                          <a:latin typeface="Verdana"/>
                          <a:ea typeface="Calibri"/>
                          <a:cs typeface="Arial"/>
                        </a:rPr>
                        <a:t>576</a:t>
                      </a:r>
                      <a:endParaRPr lang="en-US" sz="1800">
                        <a:latin typeface="Calibri"/>
                        <a:ea typeface="Calibri"/>
                        <a:cs typeface="Times New Roman"/>
                      </a:endParaRPr>
                    </a:p>
                  </a:txBody>
                  <a:tcPr marL="19050" marR="19050" marT="19050" marB="19050">
                    <a:lnL>
                      <a:noFill/>
                    </a:lnL>
                    <a:lnR>
                      <a:noFill/>
                    </a:lnR>
                    <a:lnT>
                      <a:noFill/>
                    </a:lnT>
                    <a:lnB>
                      <a:noFill/>
                    </a:lnB>
                    <a:solidFill>
                      <a:srgbClr val="FFFFFF"/>
                    </a:solidFill>
                  </a:tcPr>
                </a:tc>
                <a:tc>
                  <a:txBody>
                    <a:bodyPr/>
                    <a:lstStyle/>
                    <a:p>
                      <a:pPr marL="0" marR="0" algn="ctr">
                        <a:lnSpc>
                          <a:spcPts val="1600"/>
                        </a:lnSpc>
                        <a:spcBef>
                          <a:spcPts val="0"/>
                        </a:spcBef>
                        <a:spcAft>
                          <a:spcPts val="0"/>
                        </a:spcAft>
                      </a:pPr>
                      <a:r>
                        <a:rPr lang="en-US" sz="1800" dirty="0">
                          <a:solidFill>
                            <a:srgbClr val="000000"/>
                          </a:solidFill>
                          <a:latin typeface="Verdana"/>
                          <a:ea typeface="Calibri"/>
                          <a:cs typeface="Arial"/>
                        </a:rPr>
                        <a:t>19.4</a:t>
                      </a:r>
                      <a:endParaRPr lang="en-US" sz="1800" dirty="0">
                        <a:latin typeface="Calibri"/>
                        <a:ea typeface="Calibri"/>
                        <a:cs typeface="Times New Roman"/>
                      </a:endParaRPr>
                    </a:p>
                  </a:txBody>
                  <a:tcPr marL="19050" marR="19050" marT="19050" marB="19050">
                    <a:lnL>
                      <a:noFill/>
                    </a:lnL>
                    <a:lnR>
                      <a:noFill/>
                    </a:lnR>
                    <a:lnT>
                      <a:noFill/>
                    </a:lnT>
                    <a:lnB>
                      <a:noFill/>
                    </a:lnB>
                    <a:solidFill>
                      <a:srgbClr val="FFFFFF"/>
                    </a:solidFill>
                  </a:tcPr>
                </a:tc>
              </a:tr>
              <a:tr h="349250">
                <a:tc>
                  <a:txBody>
                    <a:bodyPr/>
                    <a:lstStyle/>
                    <a:p>
                      <a:pPr marL="0" marR="0">
                        <a:lnSpc>
                          <a:spcPts val="1600"/>
                        </a:lnSpc>
                        <a:spcBef>
                          <a:spcPts val="0"/>
                        </a:spcBef>
                        <a:spcAft>
                          <a:spcPts val="0"/>
                        </a:spcAft>
                      </a:pPr>
                      <a:r>
                        <a:rPr lang="en-US" sz="1800">
                          <a:solidFill>
                            <a:srgbClr val="000000"/>
                          </a:solidFill>
                          <a:latin typeface="Verdana"/>
                          <a:ea typeface="Calibri"/>
                          <a:cs typeface="Arial"/>
                        </a:rPr>
                        <a:t>Total</a:t>
                      </a:r>
                      <a:endParaRPr lang="en-US" sz="1800">
                        <a:latin typeface="Calibri"/>
                        <a:ea typeface="Calibri"/>
                        <a:cs typeface="Times New Roman"/>
                      </a:endParaRPr>
                    </a:p>
                  </a:txBody>
                  <a:tcPr marL="19050" marR="19050" marT="19050" marB="1905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800" dirty="0">
                          <a:solidFill>
                            <a:srgbClr val="000000"/>
                          </a:solidFill>
                          <a:latin typeface="Verdana"/>
                          <a:ea typeface="Calibri"/>
                          <a:cs typeface="Arial"/>
                        </a:rPr>
                        <a:t>2,962</a:t>
                      </a:r>
                      <a:endParaRPr lang="en-US" sz="1800" dirty="0">
                        <a:latin typeface="Calibri"/>
                        <a:ea typeface="Calibri"/>
                        <a:cs typeface="Times New Roman"/>
                      </a:endParaRPr>
                    </a:p>
                  </a:txBody>
                  <a:tcPr marL="19050" marR="19050" marT="19050" marB="1905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ts val="1600"/>
                        </a:lnSpc>
                        <a:spcBef>
                          <a:spcPts val="0"/>
                        </a:spcBef>
                        <a:spcAft>
                          <a:spcPts val="0"/>
                        </a:spcAft>
                      </a:pPr>
                      <a:r>
                        <a:rPr lang="en-US" sz="1800" dirty="0">
                          <a:solidFill>
                            <a:srgbClr val="000000"/>
                          </a:solidFill>
                          <a:latin typeface="Verdana"/>
                          <a:ea typeface="Calibri"/>
                          <a:cs typeface="Arial"/>
                        </a:rPr>
                        <a:t>100.0</a:t>
                      </a:r>
                      <a:endParaRPr lang="en-US" sz="1800" dirty="0">
                        <a:latin typeface="Calibri"/>
                        <a:ea typeface="Calibri"/>
                        <a:cs typeface="Times New Roman"/>
                      </a:endParaRPr>
                    </a:p>
                  </a:txBody>
                  <a:tcPr marL="19050" marR="19050" marT="19050" marB="19050">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1"/>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dirty="0"/>
              <a:t>Washington Group, November 3-5, 2010, Luxembourg</a:t>
            </a:r>
          </a:p>
        </p:txBody>
      </p:sp>
      <p:sp>
        <p:nvSpPr>
          <p:cNvPr id="5" name="Title 4"/>
          <p:cNvSpPr>
            <a:spLocks noGrp="1"/>
          </p:cNvSpPr>
          <p:nvPr>
            <p:ph type="title" idx="4294967295"/>
          </p:nvPr>
        </p:nvSpPr>
        <p:spPr>
          <a:xfrm>
            <a:off x="0" y="990600"/>
            <a:ext cx="8229600" cy="1143000"/>
          </a:xfrm>
        </p:spPr>
        <p:txBody>
          <a:bodyPr/>
          <a:lstStyle/>
          <a:p>
            <a:pPr rtl="0" fontAlgn="base"/>
            <a:r>
              <a:rPr lang="en-US" sz="2400" b="0" kern="1200" dirty="0" smtClean="0">
                <a:solidFill>
                  <a:schemeClr val="tx1"/>
                </a:solidFill>
                <a:effectLst/>
                <a:latin typeface="Calibri"/>
                <a:ea typeface="Calibri"/>
                <a:cs typeface="Times New Roman"/>
              </a:rPr>
              <a:t> Summary Fatigue Measure by Activity Limitation in Field Test Interviews.</a:t>
            </a:r>
            <a:endParaRPr lang="en-US" sz="2400" b="0" kern="1200" dirty="0" smtClean="0">
              <a:solidFill>
                <a:schemeClr val="tx1"/>
              </a:solidFill>
              <a:effectLst/>
              <a:latin typeface="Arial"/>
              <a:ea typeface="Calibri"/>
              <a:cs typeface="Arial"/>
            </a:endParaRPr>
          </a:p>
          <a:p>
            <a:endParaRPr lang="en-US" dirty="0"/>
          </a:p>
        </p:txBody>
      </p:sp>
      <p:graphicFrame>
        <p:nvGraphicFramePr>
          <p:cNvPr id="3" name="Table 2"/>
          <p:cNvGraphicFramePr>
            <a:graphicFrameLocks noGrp="1"/>
          </p:cNvGraphicFramePr>
          <p:nvPr/>
        </p:nvGraphicFramePr>
        <p:xfrm>
          <a:off x="1524000" y="2209800"/>
          <a:ext cx="6096001" cy="2474976"/>
        </p:xfrm>
        <a:graphic>
          <a:graphicData uri="http://schemas.openxmlformats.org/drawingml/2006/table">
            <a:tbl>
              <a:tblPr/>
              <a:tblGrid>
                <a:gridCol w="1820266"/>
                <a:gridCol w="1686154"/>
                <a:gridCol w="1686154"/>
                <a:gridCol w="903427"/>
              </a:tblGrid>
              <a:tr h="277155">
                <a:tc rowSpan="2">
                  <a:txBody>
                    <a:bodyPr/>
                    <a:lstStyle/>
                    <a:p>
                      <a:pPr marL="0" marR="0">
                        <a:lnSpc>
                          <a:spcPct val="115000"/>
                        </a:lnSpc>
                        <a:spcBef>
                          <a:spcPts val="0"/>
                        </a:spcBef>
                        <a:spcAft>
                          <a:spcPts val="0"/>
                        </a:spcAft>
                      </a:pPr>
                      <a:r>
                        <a:rPr lang="en-US" sz="1800" dirty="0">
                          <a:latin typeface="Verdana"/>
                          <a:ea typeface="Calibri"/>
                          <a:cs typeface="Times New Roman"/>
                        </a:rPr>
                        <a:t>Impact on daily activities</a:t>
                      </a:r>
                      <a:endParaRPr lang="en-US" sz="1800" dirty="0">
                        <a:latin typeface="Calibri"/>
                        <a:ea typeface="Calibri"/>
                        <a:cs typeface="Times New Roman"/>
                      </a:endParaRPr>
                    </a:p>
                  </a:txBody>
                  <a:tcPr marL="19050" marR="19050" marT="19050" marB="1905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marL="0" marR="0" algn="ctr">
                        <a:lnSpc>
                          <a:spcPct val="115000"/>
                        </a:lnSpc>
                        <a:spcBef>
                          <a:spcPts val="0"/>
                        </a:spcBef>
                        <a:spcAft>
                          <a:spcPts val="0"/>
                        </a:spcAft>
                      </a:pPr>
                      <a:r>
                        <a:rPr lang="en-US" sz="1800" dirty="0">
                          <a:solidFill>
                            <a:srgbClr val="000000"/>
                          </a:solidFill>
                          <a:latin typeface="Verdana"/>
                          <a:ea typeface="Calibri"/>
                          <a:cs typeface="Arial"/>
                        </a:rPr>
                        <a:t>Summary Fatigue measure</a:t>
                      </a:r>
                      <a:endParaRPr lang="en-US" sz="1800" dirty="0">
                        <a:latin typeface="Calibri"/>
                        <a:ea typeface="Calibri"/>
                        <a:cs typeface="Times New Roman"/>
                      </a:endParaRPr>
                    </a:p>
                  </a:txBody>
                  <a:tcPr marL="19050" marR="19050" marT="19050" marB="1905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r>
              <a:tr h="277155">
                <a:tc vMerge="1">
                  <a:txBody>
                    <a:bodyPr/>
                    <a:lstStyle/>
                    <a:p>
                      <a:endParaRPr lang="en-US"/>
                    </a:p>
                  </a:txBody>
                  <a:tcPr/>
                </a:tc>
                <a:tc>
                  <a:txBody>
                    <a:bodyPr/>
                    <a:lstStyle/>
                    <a:p>
                      <a:pPr marL="0" marR="0" algn="ctr">
                        <a:lnSpc>
                          <a:spcPct val="115000"/>
                        </a:lnSpc>
                        <a:spcBef>
                          <a:spcPts val="0"/>
                        </a:spcBef>
                        <a:spcAft>
                          <a:spcPts val="0"/>
                        </a:spcAft>
                      </a:pPr>
                      <a:r>
                        <a:rPr lang="en-US" sz="1800">
                          <a:solidFill>
                            <a:srgbClr val="000000"/>
                          </a:solidFill>
                          <a:latin typeface="Verdana"/>
                          <a:ea typeface="Calibri"/>
                          <a:cs typeface="Arial"/>
                        </a:rPr>
                        <a:t>Low</a:t>
                      </a:r>
                      <a:endParaRPr lang="en-US" sz="1800">
                        <a:latin typeface="Calibri"/>
                        <a:ea typeface="Calibri"/>
                        <a:cs typeface="Times New Roman"/>
                      </a:endParaRPr>
                    </a:p>
                  </a:txBody>
                  <a:tcPr marL="19050" marR="19050" marT="19050" marB="1905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rgbClr val="000000"/>
                          </a:solidFill>
                          <a:latin typeface="Verdana"/>
                          <a:ea typeface="Calibri"/>
                          <a:cs typeface="Arial"/>
                        </a:rPr>
                        <a:t>Middle</a:t>
                      </a:r>
                      <a:endParaRPr lang="en-US" sz="1800" dirty="0">
                        <a:latin typeface="Calibri"/>
                        <a:ea typeface="Calibri"/>
                        <a:cs typeface="Times New Roman"/>
                      </a:endParaRPr>
                    </a:p>
                  </a:txBody>
                  <a:tcPr marL="19050" marR="19050" marT="19050" marB="1905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a:solidFill>
                            <a:srgbClr val="000000"/>
                          </a:solidFill>
                          <a:latin typeface="Verdana"/>
                          <a:ea typeface="Calibri"/>
                          <a:cs typeface="Arial"/>
                        </a:rPr>
                        <a:t>High</a:t>
                      </a:r>
                      <a:endParaRPr lang="en-US" sz="1800">
                        <a:latin typeface="Calibri"/>
                        <a:ea typeface="Calibri"/>
                        <a:cs typeface="Times New Roman"/>
                      </a:endParaRPr>
                    </a:p>
                  </a:txBody>
                  <a:tcPr marL="19050" marR="19050" marT="19050" marB="1905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7155">
                <a:tc>
                  <a:txBody>
                    <a:bodyPr/>
                    <a:lstStyle/>
                    <a:p>
                      <a:pPr marL="0" marR="0">
                        <a:lnSpc>
                          <a:spcPct val="115000"/>
                        </a:lnSpc>
                        <a:spcBef>
                          <a:spcPts val="0"/>
                        </a:spcBef>
                        <a:spcAft>
                          <a:spcPts val="0"/>
                        </a:spcAft>
                      </a:pPr>
                      <a:r>
                        <a:rPr lang="en-US" sz="1800">
                          <a:solidFill>
                            <a:srgbClr val="000000"/>
                          </a:solidFill>
                          <a:latin typeface="Verdana"/>
                          <a:ea typeface="Calibri"/>
                          <a:cs typeface="Arial"/>
                        </a:rPr>
                        <a:t>Not at all</a:t>
                      </a:r>
                      <a:endParaRPr lang="en-US" sz="1800">
                        <a:latin typeface="Calibri"/>
                        <a:ea typeface="Calibri"/>
                        <a:cs typeface="Times New Roman"/>
                      </a:endParaRPr>
                    </a:p>
                  </a:txBody>
                  <a:tcPr marL="19050" marR="19050" marT="19050" marB="1905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800">
                          <a:solidFill>
                            <a:srgbClr val="000000"/>
                          </a:solidFill>
                          <a:latin typeface="Verdana"/>
                          <a:ea typeface="Calibri"/>
                          <a:cs typeface="Arial"/>
                        </a:rPr>
                        <a:t>52.7</a:t>
                      </a:r>
                      <a:endParaRPr lang="en-US" sz="1800">
                        <a:latin typeface="Calibri"/>
                        <a:ea typeface="Calibri"/>
                        <a:cs typeface="Times New Roman"/>
                      </a:endParaRPr>
                    </a:p>
                  </a:txBody>
                  <a:tcPr marL="19050" marR="19050" marT="19050" marB="1905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800">
                          <a:solidFill>
                            <a:srgbClr val="000000"/>
                          </a:solidFill>
                          <a:latin typeface="Verdana"/>
                          <a:ea typeface="Calibri"/>
                          <a:cs typeface="Arial"/>
                        </a:rPr>
                        <a:t>32.5</a:t>
                      </a:r>
                      <a:endParaRPr lang="en-US" sz="1800">
                        <a:latin typeface="Calibri"/>
                        <a:ea typeface="Calibri"/>
                        <a:cs typeface="Times New Roman"/>
                      </a:endParaRPr>
                    </a:p>
                  </a:txBody>
                  <a:tcPr marL="19050" marR="19050" marT="19050" marB="1905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800" dirty="0">
                          <a:solidFill>
                            <a:srgbClr val="000000"/>
                          </a:solidFill>
                          <a:latin typeface="Verdana"/>
                          <a:ea typeface="Calibri"/>
                          <a:cs typeface="Arial"/>
                        </a:rPr>
                        <a:t>23.8</a:t>
                      </a:r>
                      <a:endParaRPr lang="en-US" sz="1800" dirty="0">
                        <a:latin typeface="Calibri"/>
                        <a:ea typeface="Calibri"/>
                        <a:cs typeface="Times New Roman"/>
                      </a:endParaRPr>
                    </a:p>
                  </a:txBody>
                  <a:tcPr marL="19050" marR="19050" marT="19050" marB="1905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277155">
                <a:tc>
                  <a:txBody>
                    <a:bodyPr/>
                    <a:lstStyle/>
                    <a:p>
                      <a:pPr marL="0" marR="0">
                        <a:lnSpc>
                          <a:spcPct val="115000"/>
                        </a:lnSpc>
                        <a:spcBef>
                          <a:spcPts val="0"/>
                        </a:spcBef>
                        <a:spcAft>
                          <a:spcPts val="0"/>
                        </a:spcAft>
                      </a:pPr>
                      <a:r>
                        <a:rPr lang="en-US" sz="1800">
                          <a:solidFill>
                            <a:srgbClr val="000000"/>
                          </a:solidFill>
                          <a:latin typeface="Verdana"/>
                          <a:ea typeface="Calibri"/>
                          <a:cs typeface="Arial"/>
                        </a:rPr>
                        <a:t>A little</a:t>
                      </a:r>
                      <a:endParaRPr lang="en-US" sz="1800">
                        <a:latin typeface="Calibri"/>
                        <a:ea typeface="Calibri"/>
                        <a:cs typeface="Times New Roman"/>
                      </a:endParaRPr>
                    </a:p>
                  </a:txBody>
                  <a:tcPr marL="19050" marR="19050" marT="19050" marB="1905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800">
                          <a:solidFill>
                            <a:srgbClr val="000000"/>
                          </a:solidFill>
                          <a:latin typeface="Verdana"/>
                          <a:ea typeface="Calibri"/>
                          <a:cs typeface="Arial"/>
                        </a:rPr>
                        <a:t>45.8</a:t>
                      </a:r>
                      <a:endParaRPr lang="en-US" sz="1800">
                        <a:latin typeface="Calibri"/>
                        <a:ea typeface="Calibri"/>
                        <a:cs typeface="Times New Roman"/>
                      </a:endParaRPr>
                    </a:p>
                  </a:txBody>
                  <a:tcPr marL="19050" marR="19050" marT="19050" marB="1905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800" dirty="0">
                          <a:solidFill>
                            <a:srgbClr val="000000"/>
                          </a:solidFill>
                          <a:latin typeface="Verdana"/>
                          <a:ea typeface="Calibri"/>
                          <a:cs typeface="Arial"/>
                        </a:rPr>
                        <a:t>57.0</a:t>
                      </a:r>
                      <a:endParaRPr lang="en-US" sz="1800" dirty="0">
                        <a:latin typeface="Calibri"/>
                        <a:ea typeface="Calibri"/>
                        <a:cs typeface="Times New Roman"/>
                      </a:endParaRPr>
                    </a:p>
                  </a:txBody>
                  <a:tcPr marL="19050" marR="19050" marT="19050" marB="1905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800" dirty="0">
                          <a:solidFill>
                            <a:srgbClr val="000000"/>
                          </a:solidFill>
                          <a:latin typeface="Verdana"/>
                          <a:ea typeface="Calibri"/>
                          <a:cs typeface="Arial"/>
                        </a:rPr>
                        <a:t>43.9</a:t>
                      </a:r>
                      <a:endParaRPr lang="en-US" sz="1800" dirty="0">
                        <a:latin typeface="Calibri"/>
                        <a:ea typeface="Calibri"/>
                        <a:cs typeface="Times New Roman"/>
                      </a:endParaRPr>
                    </a:p>
                  </a:txBody>
                  <a:tcPr marL="19050" marR="19050" marT="19050" marB="19050" anchor="ctr">
                    <a:lnL>
                      <a:noFill/>
                    </a:lnL>
                    <a:lnR>
                      <a:noFill/>
                    </a:lnR>
                    <a:lnT>
                      <a:noFill/>
                    </a:lnT>
                    <a:lnB>
                      <a:noFill/>
                    </a:lnB>
                    <a:solidFill>
                      <a:srgbClr val="FFFFFF"/>
                    </a:solidFill>
                  </a:tcPr>
                </a:tc>
              </a:tr>
              <a:tr h="277155">
                <a:tc>
                  <a:txBody>
                    <a:bodyPr/>
                    <a:lstStyle/>
                    <a:p>
                      <a:pPr marL="0" marR="0">
                        <a:lnSpc>
                          <a:spcPct val="115000"/>
                        </a:lnSpc>
                        <a:spcBef>
                          <a:spcPts val="0"/>
                        </a:spcBef>
                        <a:spcAft>
                          <a:spcPts val="0"/>
                        </a:spcAft>
                      </a:pPr>
                      <a:r>
                        <a:rPr lang="en-US" sz="1800">
                          <a:solidFill>
                            <a:srgbClr val="000000"/>
                          </a:solidFill>
                          <a:latin typeface="Verdana"/>
                          <a:ea typeface="Calibri"/>
                          <a:cs typeface="Arial"/>
                        </a:rPr>
                        <a:t>A lot</a:t>
                      </a:r>
                      <a:endParaRPr lang="en-US" sz="1800">
                        <a:latin typeface="Calibri"/>
                        <a:ea typeface="Calibri"/>
                        <a:cs typeface="Times New Roman"/>
                      </a:endParaRPr>
                    </a:p>
                  </a:txBody>
                  <a:tcPr marL="19050" marR="19050" marT="19050" marB="1905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800" dirty="0">
                          <a:solidFill>
                            <a:srgbClr val="000000"/>
                          </a:solidFill>
                          <a:latin typeface="Verdana"/>
                          <a:ea typeface="Calibri"/>
                          <a:cs typeface="Arial"/>
                        </a:rPr>
                        <a:t>1.3</a:t>
                      </a:r>
                      <a:endParaRPr lang="en-US" sz="1800" dirty="0">
                        <a:latin typeface="Calibri"/>
                        <a:ea typeface="Calibri"/>
                        <a:cs typeface="Times New Roman"/>
                      </a:endParaRPr>
                    </a:p>
                  </a:txBody>
                  <a:tcPr marL="19050" marR="19050" marT="19050" marB="1905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800">
                          <a:solidFill>
                            <a:srgbClr val="000000"/>
                          </a:solidFill>
                          <a:latin typeface="Verdana"/>
                          <a:ea typeface="Calibri"/>
                          <a:cs typeface="Arial"/>
                        </a:rPr>
                        <a:t>9.1</a:t>
                      </a:r>
                      <a:endParaRPr lang="en-US" sz="1800">
                        <a:latin typeface="Calibri"/>
                        <a:ea typeface="Calibri"/>
                        <a:cs typeface="Times New Roman"/>
                      </a:endParaRPr>
                    </a:p>
                  </a:txBody>
                  <a:tcPr marL="19050" marR="19050" marT="19050" marB="1905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800" dirty="0">
                          <a:solidFill>
                            <a:srgbClr val="000000"/>
                          </a:solidFill>
                          <a:latin typeface="Verdana"/>
                          <a:ea typeface="Calibri"/>
                          <a:cs typeface="Arial"/>
                        </a:rPr>
                        <a:t>29.0</a:t>
                      </a:r>
                      <a:endParaRPr lang="en-US" sz="1800" dirty="0">
                        <a:latin typeface="Calibri"/>
                        <a:ea typeface="Calibri"/>
                        <a:cs typeface="Times New Roman"/>
                      </a:endParaRPr>
                    </a:p>
                  </a:txBody>
                  <a:tcPr marL="19050" marR="19050" marT="19050" marB="19050" anchor="ctr">
                    <a:lnL>
                      <a:noFill/>
                    </a:lnL>
                    <a:lnR>
                      <a:noFill/>
                    </a:lnR>
                    <a:lnT>
                      <a:noFill/>
                    </a:lnT>
                    <a:lnB>
                      <a:noFill/>
                    </a:lnB>
                    <a:solidFill>
                      <a:srgbClr val="FFFFFF"/>
                    </a:solidFill>
                  </a:tcPr>
                </a:tc>
              </a:tr>
              <a:tr h="279629">
                <a:tc>
                  <a:txBody>
                    <a:bodyPr/>
                    <a:lstStyle/>
                    <a:p>
                      <a:pPr marL="0" marR="0">
                        <a:lnSpc>
                          <a:spcPct val="115000"/>
                        </a:lnSpc>
                        <a:spcBef>
                          <a:spcPts val="0"/>
                        </a:spcBef>
                        <a:spcAft>
                          <a:spcPts val="0"/>
                        </a:spcAft>
                      </a:pPr>
                      <a:r>
                        <a:rPr lang="en-US" sz="1800">
                          <a:solidFill>
                            <a:srgbClr val="000000"/>
                          </a:solidFill>
                          <a:latin typeface="Verdana"/>
                          <a:ea typeface="Calibri"/>
                          <a:cs typeface="Arial"/>
                        </a:rPr>
                        <a:t>Completely</a:t>
                      </a:r>
                      <a:endParaRPr lang="en-US" sz="1800">
                        <a:latin typeface="Calibri"/>
                        <a:ea typeface="Calibri"/>
                        <a:cs typeface="Times New Roman"/>
                      </a:endParaRPr>
                    </a:p>
                  </a:txBody>
                  <a:tcPr marL="19050" marR="19050" marT="19050" marB="1905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800">
                          <a:solidFill>
                            <a:srgbClr val="000000"/>
                          </a:solidFill>
                          <a:latin typeface="Verdana"/>
                          <a:ea typeface="Calibri"/>
                          <a:cs typeface="Arial"/>
                        </a:rPr>
                        <a:t>0.2</a:t>
                      </a:r>
                      <a:endParaRPr lang="en-US" sz="1800">
                        <a:latin typeface="Calibri"/>
                        <a:ea typeface="Calibri"/>
                        <a:cs typeface="Times New Roman"/>
                      </a:endParaRPr>
                    </a:p>
                  </a:txBody>
                  <a:tcPr marL="19050" marR="19050" marT="19050" marB="1905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800">
                          <a:solidFill>
                            <a:srgbClr val="000000"/>
                          </a:solidFill>
                          <a:latin typeface="Verdana"/>
                          <a:ea typeface="Calibri"/>
                          <a:cs typeface="Arial"/>
                        </a:rPr>
                        <a:t>1.4</a:t>
                      </a:r>
                      <a:endParaRPr lang="en-US" sz="1800">
                        <a:latin typeface="Calibri"/>
                        <a:ea typeface="Calibri"/>
                        <a:cs typeface="Times New Roman"/>
                      </a:endParaRPr>
                    </a:p>
                  </a:txBody>
                  <a:tcPr marL="19050" marR="19050" marT="19050" marB="1905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800" dirty="0">
                          <a:solidFill>
                            <a:srgbClr val="000000"/>
                          </a:solidFill>
                          <a:latin typeface="Verdana"/>
                          <a:ea typeface="Calibri"/>
                          <a:cs typeface="Arial"/>
                        </a:rPr>
                        <a:t>3.3</a:t>
                      </a:r>
                      <a:endParaRPr lang="en-US" sz="1800" dirty="0">
                        <a:latin typeface="Calibri"/>
                        <a:ea typeface="Calibri"/>
                        <a:cs typeface="Times New Roman"/>
                      </a:endParaRPr>
                    </a:p>
                  </a:txBody>
                  <a:tcPr marL="19050" marR="19050" marT="19050" marB="19050" anchor="ctr">
                    <a:lnL>
                      <a:noFill/>
                    </a:lnL>
                    <a:lnR>
                      <a:noFill/>
                    </a:lnR>
                    <a:lnT>
                      <a:noFill/>
                    </a:lnT>
                    <a:lnB>
                      <a:noFill/>
                    </a:lnB>
                    <a:solidFill>
                      <a:srgbClr val="FFFFFF"/>
                    </a:solidFill>
                  </a:tcPr>
                </a:tc>
              </a:tr>
              <a:tr h="316748">
                <a:tc>
                  <a:txBody>
                    <a:bodyPr/>
                    <a:lstStyle/>
                    <a:p>
                      <a:pPr marL="0" marR="0">
                        <a:lnSpc>
                          <a:spcPct val="115000"/>
                        </a:lnSpc>
                        <a:spcBef>
                          <a:spcPts val="0"/>
                        </a:spcBef>
                        <a:spcAft>
                          <a:spcPts val="0"/>
                        </a:spcAft>
                      </a:pPr>
                      <a:r>
                        <a:rPr lang="en-US" sz="1800" dirty="0">
                          <a:latin typeface="Verdana"/>
                          <a:ea typeface="Calibri"/>
                          <a:cs typeface="Times New Roman"/>
                        </a:rPr>
                        <a:t>Total (2,932)</a:t>
                      </a:r>
                      <a:endParaRPr lang="en-US" sz="1800" dirty="0">
                        <a:latin typeface="Calibri"/>
                        <a:ea typeface="Calibri"/>
                        <a:cs typeface="Times New Roman"/>
                      </a:endParaRPr>
                    </a:p>
                  </a:txBody>
                  <a:tcPr marL="19050" marR="19050" marT="19050" marB="1905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rgbClr val="000000"/>
                          </a:solidFill>
                          <a:latin typeface="Verdana"/>
                          <a:ea typeface="Calibri"/>
                          <a:cs typeface="Arial"/>
                        </a:rPr>
                        <a:t>1,874</a:t>
                      </a:r>
                      <a:endParaRPr lang="en-US" sz="1800" dirty="0">
                        <a:latin typeface="Calibri"/>
                        <a:ea typeface="Calibri"/>
                        <a:cs typeface="Times New Roman"/>
                      </a:endParaRPr>
                    </a:p>
                  </a:txBody>
                  <a:tcPr marL="19050" marR="19050" marT="19050" marB="1905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a:solidFill>
                            <a:srgbClr val="000000"/>
                          </a:solidFill>
                          <a:latin typeface="Verdana"/>
                          <a:ea typeface="Calibri"/>
                          <a:cs typeface="Arial"/>
                        </a:rPr>
                        <a:t>486</a:t>
                      </a:r>
                      <a:endParaRPr lang="en-US" sz="1800">
                        <a:latin typeface="Calibri"/>
                        <a:ea typeface="Calibri"/>
                        <a:cs typeface="Times New Roman"/>
                      </a:endParaRPr>
                    </a:p>
                  </a:txBody>
                  <a:tcPr marL="19050" marR="19050" marT="19050" marB="1905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rgbClr val="000000"/>
                          </a:solidFill>
                          <a:latin typeface="Verdana"/>
                          <a:ea typeface="Calibri"/>
                          <a:cs typeface="Arial"/>
                        </a:rPr>
                        <a:t>572</a:t>
                      </a:r>
                      <a:endParaRPr lang="en-US" sz="1800" dirty="0">
                        <a:latin typeface="Calibri"/>
                        <a:ea typeface="Calibri"/>
                        <a:cs typeface="Times New Roman"/>
                      </a:endParaRPr>
                    </a:p>
                  </a:txBody>
                  <a:tcPr marL="19050" marR="19050" marT="19050" marB="1905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lstStyle/>
          <a:p>
            <a:pPr fontAlgn="auto">
              <a:spcAft>
                <a:spcPts val="0"/>
              </a:spcAft>
              <a:defRPr/>
            </a:pPr>
            <a:r>
              <a:rPr lang="en-US" dirty="0" smtClean="0">
                <a:effectLst/>
              </a:rPr>
              <a:t>Conclusions</a:t>
            </a:r>
            <a:endParaRPr lang="en-US" dirty="0">
              <a:effectLst/>
            </a:endParaRPr>
          </a:p>
        </p:txBody>
      </p:sp>
      <p:sp>
        <p:nvSpPr>
          <p:cNvPr id="22530" name="Content Placeholder 3"/>
          <p:cNvSpPr>
            <a:spLocks noGrp="1"/>
          </p:cNvSpPr>
          <p:nvPr>
            <p:ph idx="1"/>
          </p:nvPr>
        </p:nvSpPr>
        <p:spPr/>
        <p:txBody>
          <a:bodyPr/>
          <a:lstStyle/>
          <a:p>
            <a:r>
              <a:rPr lang="en-US" dirty="0" smtClean="0"/>
              <a:t>Introductory statement or screener question  needed</a:t>
            </a:r>
          </a:p>
          <a:p>
            <a:r>
              <a:rPr lang="en-US" dirty="0" smtClean="0"/>
              <a:t>Multidimensionality of fatigue demonstrated</a:t>
            </a:r>
          </a:p>
          <a:p>
            <a:r>
              <a:rPr lang="en-US" dirty="0" smtClean="0"/>
              <a:t>Consistency of cross-national responses may be problematic</a:t>
            </a:r>
          </a:p>
          <a:p>
            <a:r>
              <a:rPr lang="en-US" dirty="0" smtClean="0"/>
              <a:t>Age differences identify fatigue with aging process</a:t>
            </a:r>
          </a:p>
          <a:p>
            <a:r>
              <a:rPr lang="en-US" dirty="0" smtClean="0"/>
              <a:t>Creation of a combination measure looked promising</a:t>
            </a:r>
          </a:p>
          <a:p>
            <a:endParaRPr lang="en-US" dirty="0" smtClean="0"/>
          </a:p>
        </p:txBody>
      </p:sp>
      <p:sp>
        <p:nvSpPr>
          <p:cNvPr id="22531" name="Footer Placeholder 1"/>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auto">
              <a:spcAft>
                <a:spcPts val="0"/>
              </a:spcAft>
              <a:defRPr/>
            </a:pPr>
            <a:r>
              <a:rPr lang="en-US" dirty="0" smtClean="0">
                <a:effectLst/>
              </a:rPr>
              <a:t>Recommendation</a:t>
            </a:r>
            <a:endParaRPr lang="en-US" dirty="0">
              <a:effectLst/>
            </a:endParaRPr>
          </a:p>
        </p:txBody>
      </p:sp>
      <p:sp>
        <p:nvSpPr>
          <p:cNvPr id="2" name="Content Placeholder 1"/>
          <p:cNvSpPr>
            <a:spLocks noGrp="1"/>
          </p:cNvSpPr>
          <p:nvPr>
            <p:ph idx="1"/>
          </p:nvPr>
        </p:nvSpPr>
        <p:spPr/>
        <p:txBody>
          <a:bodyPr>
            <a:normAutofit fontScale="70000" lnSpcReduction="20000"/>
          </a:bodyPr>
          <a:lstStyle/>
          <a:p>
            <a:pPr marL="365760" indent="-256032" fontAlgn="auto">
              <a:spcAft>
                <a:spcPts val="0"/>
              </a:spcAft>
              <a:buFont typeface="Wingdings 3"/>
              <a:buChar char=""/>
              <a:defRPr/>
            </a:pPr>
            <a:r>
              <a:rPr lang="en-US" dirty="0" smtClean="0"/>
              <a:t>While the results are not as clearly evident as we would like, another set of testing, taking into account the lessons learned here, should produce a useable measure of fatigue. </a:t>
            </a:r>
          </a:p>
          <a:p>
            <a:pPr marL="621792" lvl="1" fontAlgn="auto">
              <a:spcBef>
                <a:spcPts val="324"/>
              </a:spcBef>
              <a:spcAft>
                <a:spcPts val="0"/>
              </a:spcAft>
              <a:buFont typeface="Verdana"/>
              <a:buChar char="◦"/>
              <a:defRPr/>
            </a:pPr>
            <a:r>
              <a:rPr lang="en-US" dirty="0" smtClean="0"/>
              <a:t>Fatigue is an important element in understanding the nature of the factors that contribute to disability. Lack of energy or exhaustion, which can result from any number of conditions or treatments, can create problems with activities that are not otherwise captured by standard questions, such as difficulties walking, self care and so on. </a:t>
            </a:r>
          </a:p>
          <a:p>
            <a:pPr marL="621792" lvl="1" fontAlgn="auto">
              <a:spcBef>
                <a:spcPts val="324"/>
              </a:spcBef>
              <a:spcAft>
                <a:spcPts val="0"/>
              </a:spcAft>
              <a:buFont typeface="Verdana"/>
              <a:buChar char="◦"/>
              <a:defRPr/>
            </a:pPr>
            <a:r>
              <a:rPr lang="en-US" dirty="0" smtClean="0"/>
              <a:t>However fatigue is a complicated process which is made up of the frequency with which it occurs, the duration and the intensity with which it is felt. </a:t>
            </a:r>
          </a:p>
          <a:p>
            <a:pPr marL="621792" lvl="1" fontAlgn="auto">
              <a:spcBef>
                <a:spcPts val="324"/>
              </a:spcBef>
              <a:spcAft>
                <a:spcPts val="0"/>
              </a:spcAft>
              <a:buFont typeface="Verdana"/>
              <a:buChar char="◦"/>
              <a:defRPr/>
            </a:pPr>
            <a:r>
              <a:rPr lang="en-US" dirty="0" smtClean="0"/>
              <a:t> In addition there were widely varying responses shown across countries which may be an indication of either different cultural conceptualizations of what fatigue is, whether one can admit to such a problem or It may also reflect a translation issue. </a:t>
            </a:r>
          </a:p>
          <a:p>
            <a:pPr marL="621792" lvl="1" fontAlgn="auto">
              <a:spcBef>
                <a:spcPts val="324"/>
              </a:spcBef>
              <a:spcAft>
                <a:spcPts val="0"/>
              </a:spcAft>
              <a:buFont typeface="Verdana"/>
              <a:buChar char="◦"/>
              <a:defRPr/>
            </a:pPr>
            <a:r>
              <a:rPr lang="en-US" dirty="0" smtClean="0"/>
              <a:t>It is important to keep the fatigue concept alive in the extended measurement development process, but these results need to be further analyzed to identify if the questions need to be changed or adapted to provide a more robust representation of the concept.</a:t>
            </a:r>
          </a:p>
          <a:p>
            <a:pPr marL="365760" indent="-256032" fontAlgn="auto">
              <a:spcAft>
                <a:spcPts val="0"/>
              </a:spcAft>
              <a:buFont typeface="Wingdings 3"/>
              <a:buChar char=""/>
              <a:defRPr/>
            </a:pPr>
            <a:endParaRPr lang="en-US" dirty="0"/>
          </a:p>
        </p:txBody>
      </p:sp>
      <p:sp>
        <p:nvSpPr>
          <p:cNvPr id="23555"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1524000" y="990600"/>
          <a:ext cx="6100763" cy="4876800"/>
        </p:xfrm>
        <a:graphic>
          <a:graphicData uri="http://schemas.openxmlformats.org/presentationml/2006/ole">
            <p:oleObj spid="_x0000_s1026" name="Document" r:id="rId4" imgW="6099983" imgH="4760549" progId="Word.Document.12">
              <p:embed/>
            </p:oleObj>
          </a:graphicData>
        </a:graphic>
      </p:graphicFrame>
      <p:sp>
        <p:nvSpPr>
          <p:cNvPr id="1028"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
        <p:nvSpPr>
          <p:cNvPr id="5" name="Title 4"/>
          <p:cNvSpPr>
            <a:spLocks noGrp="1"/>
          </p:cNvSpPr>
          <p:nvPr>
            <p:ph type="title" idx="4294967295"/>
          </p:nvPr>
        </p:nvSpPr>
        <p:spPr>
          <a:xfrm>
            <a:off x="0" y="304800"/>
            <a:ext cx="8229600" cy="1143000"/>
          </a:xfrm>
        </p:spPr>
        <p:txBody>
          <a:bodyPr/>
          <a:lstStyle/>
          <a:p>
            <a:pPr algn="ctr" rtl="0" fontAlgn="base"/>
            <a:r>
              <a:rPr lang="en-US" sz="2400" b="0" kern="1200" dirty="0" smtClean="0">
                <a:solidFill>
                  <a:schemeClr val="tx1"/>
                </a:solidFill>
                <a:effectLst/>
                <a:latin typeface="Lucida Sans Unicode"/>
                <a:ea typeface="+mn-ea"/>
                <a:cs typeface="Arial"/>
              </a:rPr>
              <a:t>Questions Used in ESCAP Cognitive Test</a:t>
            </a:r>
            <a:endParaRPr lang="en-US" b="0" dirty="0" smtClean="0">
              <a:effectLst/>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dirty="0" smtClean="0">
                <a:effectLst/>
              </a:rPr>
              <a:t>Results of Cognitive Tests</a:t>
            </a:r>
            <a:endParaRPr lang="en-US" dirty="0">
              <a:effectLst/>
            </a:endParaRPr>
          </a:p>
        </p:txBody>
      </p:sp>
      <p:sp>
        <p:nvSpPr>
          <p:cNvPr id="4" name="Content Placeholder 3"/>
          <p:cNvSpPr>
            <a:spLocks noGrp="1"/>
          </p:cNvSpPr>
          <p:nvPr>
            <p:ph idx="1"/>
          </p:nvPr>
        </p:nvSpPr>
        <p:spPr/>
        <p:txBody>
          <a:bodyPr>
            <a:normAutofit fontScale="62500" lnSpcReduction="20000"/>
          </a:bodyPr>
          <a:lstStyle/>
          <a:p>
            <a:pPr marL="365760" indent="-256032" fontAlgn="auto">
              <a:spcAft>
                <a:spcPts val="0"/>
              </a:spcAft>
              <a:buFont typeface="Wingdings 3"/>
              <a:buChar char=""/>
              <a:defRPr/>
            </a:pPr>
            <a:r>
              <a:rPr lang="en-US" dirty="0" smtClean="0"/>
              <a:t>Cognitive stories provided many explanations for the tiredness described by the questions on frequency and intensity. </a:t>
            </a:r>
          </a:p>
          <a:p>
            <a:pPr marL="621792" lvl="1" fontAlgn="auto">
              <a:spcBef>
                <a:spcPts val="324"/>
              </a:spcBef>
              <a:spcAft>
                <a:spcPts val="0"/>
              </a:spcAft>
              <a:buFont typeface="Verdana"/>
              <a:buChar char="◦"/>
              <a:defRPr/>
            </a:pPr>
            <a:r>
              <a:rPr lang="en-US" dirty="0" smtClean="0"/>
              <a:t>The tiredness was a result of a lot of physical activity or lack of sleep (such as having a new baby). </a:t>
            </a:r>
          </a:p>
          <a:p>
            <a:pPr marL="621792" lvl="1" fontAlgn="auto">
              <a:spcBef>
                <a:spcPts val="324"/>
              </a:spcBef>
              <a:spcAft>
                <a:spcPts val="0"/>
              </a:spcAft>
              <a:buFont typeface="Verdana"/>
              <a:buChar char="◦"/>
              <a:defRPr/>
            </a:pPr>
            <a:r>
              <a:rPr lang="en-US" dirty="0" smtClean="0"/>
              <a:t>Other explanations were more health related such as caused by pain  or the side effect of medication. </a:t>
            </a:r>
          </a:p>
          <a:p>
            <a:pPr marL="621792" lvl="1" fontAlgn="auto">
              <a:spcBef>
                <a:spcPts val="324"/>
              </a:spcBef>
              <a:spcAft>
                <a:spcPts val="0"/>
              </a:spcAft>
              <a:buFont typeface="Verdana"/>
              <a:buChar char="◦"/>
              <a:defRPr/>
            </a:pPr>
            <a:r>
              <a:rPr lang="en-US" dirty="0" smtClean="0"/>
              <a:t>Other responses included that the tiredness was seasonal or usual.</a:t>
            </a:r>
          </a:p>
          <a:p>
            <a:pPr marL="365760" indent="-256032" fontAlgn="auto">
              <a:spcAft>
                <a:spcPts val="0"/>
              </a:spcAft>
              <a:buFont typeface="Wingdings 3"/>
              <a:buChar char=""/>
              <a:defRPr/>
            </a:pPr>
            <a:r>
              <a:rPr lang="en-US" dirty="0" smtClean="0"/>
              <a:t>Some respondents asked for clarification in an effort to differentiate usual tiredness from tiredness associated with other factors.  </a:t>
            </a:r>
          </a:p>
          <a:p>
            <a:pPr marL="365760" indent="-256032" fontAlgn="auto">
              <a:spcAft>
                <a:spcPts val="0"/>
              </a:spcAft>
              <a:buFont typeface="Wingdings 3"/>
              <a:buChar char=""/>
              <a:defRPr/>
            </a:pPr>
            <a:r>
              <a:rPr lang="en-US" dirty="0" smtClean="0"/>
              <a:t>In all, the results of the cognitive testing was not definitive.  </a:t>
            </a:r>
          </a:p>
          <a:p>
            <a:pPr marL="621792" lvl="1" fontAlgn="auto">
              <a:spcBef>
                <a:spcPts val="324"/>
              </a:spcBef>
              <a:spcAft>
                <a:spcPts val="0"/>
              </a:spcAft>
              <a:buFont typeface="Verdana"/>
              <a:buChar char="◦"/>
              <a:defRPr/>
            </a:pPr>
            <a:r>
              <a:rPr lang="en-US" dirty="0" smtClean="0"/>
              <a:t>Some small changes were made to the field test questions,  additional questions were also included in the field test in order to get a better understanding of the interpretation of the fatigue questions. </a:t>
            </a:r>
          </a:p>
          <a:p>
            <a:pPr marL="621792" lvl="1" fontAlgn="auto">
              <a:spcBef>
                <a:spcPts val="324"/>
              </a:spcBef>
              <a:spcAft>
                <a:spcPts val="0"/>
              </a:spcAft>
              <a:buFont typeface="Verdana"/>
              <a:buChar char="◦"/>
              <a:defRPr/>
            </a:pPr>
            <a:r>
              <a:rPr lang="en-US" dirty="0" smtClean="0"/>
              <a:t>In question 3 the reply categories were changed since respondents to the cognitive questions appeared to have difficulty applying the categories mild, and moderate to the experience of fatigue.</a:t>
            </a:r>
          </a:p>
          <a:p>
            <a:pPr marL="365760" indent="-256032" fontAlgn="auto">
              <a:spcAft>
                <a:spcPts val="0"/>
              </a:spcAft>
              <a:buFont typeface="Wingdings 3"/>
              <a:buChar char=""/>
              <a:defRPr/>
            </a:pPr>
            <a:endParaRPr lang="en-US" dirty="0"/>
          </a:p>
        </p:txBody>
      </p:sp>
      <p:sp>
        <p:nvSpPr>
          <p:cNvPr id="11267" name="Footer Placeholder 1"/>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
        <p:nvSpPr>
          <p:cNvPr id="6" name="Title 5"/>
          <p:cNvSpPr>
            <a:spLocks noGrp="1"/>
          </p:cNvSpPr>
          <p:nvPr>
            <p:ph type="title" idx="4294967295"/>
          </p:nvPr>
        </p:nvSpPr>
        <p:spPr>
          <a:xfrm>
            <a:off x="914400" y="457200"/>
            <a:ext cx="8229600" cy="1143000"/>
          </a:xfrm>
        </p:spPr>
        <p:txBody>
          <a:bodyPr/>
          <a:lstStyle/>
          <a:p>
            <a:pPr algn="ctr" rtl="0" fontAlgn="base"/>
            <a:r>
              <a:rPr lang="en-US" sz="2000" b="0" kern="1200" dirty="0" smtClean="0">
                <a:solidFill>
                  <a:schemeClr val="tx1"/>
                </a:solidFill>
                <a:effectLst/>
                <a:latin typeface="Lucida Sans Unicode"/>
                <a:ea typeface="+mn-ea"/>
                <a:cs typeface="Arial"/>
              </a:rPr>
              <a:t>First Half of Field Testing Questionnaire</a:t>
            </a:r>
            <a:endParaRPr lang="en-US" b="0" dirty="0" smtClean="0">
              <a:effectLst/>
            </a:endParaRPr>
          </a:p>
          <a:p>
            <a:pPr algn="ctr"/>
            <a:endParaRPr lang="en-US" b="0" dirty="0">
              <a:effectLst/>
            </a:endParaRPr>
          </a:p>
        </p:txBody>
      </p:sp>
      <p:graphicFrame>
        <p:nvGraphicFramePr>
          <p:cNvPr id="5" name="Table 4"/>
          <p:cNvGraphicFramePr>
            <a:graphicFrameLocks noGrp="1"/>
          </p:cNvGraphicFramePr>
          <p:nvPr/>
        </p:nvGraphicFramePr>
        <p:xfrm>
          <a:off x="2033588" y="1066800"/>
          <a:ext cx="5075362" cy="4394200"/>
        </p:xfrm>
        <a:graphic>
          <a:graphicData uri="http://schemas.openxmlformats.org/drawingml/2006/table">
            <a:tbl>
              <a:tblPr/>
              <a:tblGrid>
                <a:gridCol w="3020869"/>
                <a:gridCol w="2054493"/>
              </a:tblGrid>
              <a:tr h="190300">
                <a:tc>
                  <a:txBody>
                    <a:bodyPr/>
                    <a:lstStyle/>
                    <a:p>
                      <a:pPr marL="0" marR="0">
                        <a:lnSpc>
                          <a:spcPct val="115000"/>
                        </a:lnSpc>
                        <a:spcBef>
                          <a:spcPts val="0"/>
                        </a:spcBef>
                        <a:spcAft>
                          <a:spcPts val="0"/>
                        </a:spcAft>
                      </a:pPr>
                      <a:r>
                        <a:rPr lang="en-US" sz="1000" b="1" dirty="0">
                          <a:latin typeface="Calibri"/>
                          <a:ea typeface="Calibri"/>
                          <a:cs typeface="Times New Roman"/>
                        </a:rPr>
                        <a:t>Questions</a:t>
                      </a:r>
                      <a:endParaRPr lang="en-US" sz="1000" dirty="0">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nSpc>
                          <a:spcPct val="115000"/>
                        </a:lnSpc>
                        <a:spcBef>
                          <a:spcPts val="0"/>
                        </a:spcBef>
                        <a:spcAft>
                          <a:spcPts val="0"/>
                        </a:spcAft>
                      </a:pPr>
                      <a:r>
                        <a:rPr lang="en-US" sz="1000" b="1">
                          <a:latin typeface="Calibri"/>
                          <a:ea typeface="Calibri"/>
                          <a:cs typeface="Times New Roman"/>
                        </a:rPr>
                        <a:t>Response Options</a:t>
                      </a:r>
                      <a:endParaRPr lang="en-US" sz="1000">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r>
              <a:tr h="1401300">
                <a:tc>
                  <a:txBody>
                    <a:bodyPr/>
                    <a:lstStyle/>
                    <a:p>
                      <a:pPr marL="914400" marR="0" indent="-914400">
                        <a:lnSpc>
                          <a:spcPct val="115000"/>
                        </a:lnSpc>
                        <a:spcBef>
                          <a:spcPts val="0"/>
                        </a:spcBef>
                        <a:spcAft>
                          <a:spcPts val="0"/>
                        </a:spcAft>
                      </a:pPr>
                      <a:r>
                        <a:rPr lang="en-US" sz="800">
                          <a:latin typeface="Book Antiqua"/>
                          <a:ea typeface="Calibri"/>
                          <a:cs typeface="Times New Roman"/>
                        </a:rPr>
                        <a:t>TIRED_1   In the past 3 months, how often did you feel very tired or exhausted?  </a:t>
                      </a:r>
                      <a:endParaRPr lang="en-US" sz="1000">
                        <a:latin typeface="Calibri"/>
                        <a:ea typeface="Calibri"/>
                        <a:cs typeface="Times New Roman"/>
                      </a:endParaRPr>
                    </a:p>
                    <a:p>
                      <a:pPr marL="0" marR="0">
                        <a:lnSpc>
                          <a:spcPct val="115000"/>
                        </a:lnSpc>
                        <a:spcBef>
                          <a:spcPts val="0"/>
                        </a:spcBef>
                        <a:spcAft>
                          <a:spcPts val="0"/>
                        </a:spcAft>
                      </a:pPr>
                      <a:r>
                        <a:rPr lang="en-US" sz="800">
                          <a:latin typeface="Book Antiqua"/>
                          <a:ea typeface="Calibri"/>
                          <a:cs typeface="Times New Roman"/>
                        </a:rPr>
                        <a:t>			</a:t>
                      </a:r>
                      <a:endParaRPr lang="en-US" sz="1000">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nSpc>
                          <a:spcPct val="115000"/>
                        </a:lnSpc>
                        <a:spcBef>
                          <a:spcPts val="0"/>
                        </a:spcBef>
                        <a:spcAft>
                          <a:spcPts val="0"/>
                        </a:spcAft>
                      </a:pPr>
                      <a:r>
                        <a:rPr lang="en-US" sz="800" dirty="0">
                          <a:latin typeface="Book Antiqua"/>
                          <a:ea typeface="Calibri"/>
                          <a:cs typeface="Times New Roman"/>
                        </a:rPr>
                        <a:t>1)   Never</a:t>
                      </a:r>
                      <a:endParaRPr lang="en-US" sz="1000" dirty="0">
                        <a:latin typeface="Calibri"/>
                        <a:ea typeface="Calibri"/>
                        <a:cs typeface="Times New Roman"/>
                      </a:endParaRPr>
                    </a:p>
                    <a:p>
                      <a:pPr marL="0" marR="0">
                        <a:lnSpc>
                          <a:spcPct val="115000"/>
                        </a:lnSpc>
                        <a:spcBef>
                          <a:spcPts val="0"/>
                        </a:spcBef>
                        <a:spcAft>
                          <a:spcPts val="0"/>
                        </a:spcAft>
                      </a:pPr>
                      <a:r>
                        <a:rPr lang="en-US" sz="800" dirty="0">
                          <a:latin typeface="Book Antiqua"/>
                          <a:ea typeface="Calibri"/>
                          <a:cs typeface="Times New Roman"/>
                        </a:rPr>
                        <a:t>2)  Some Days</a:t>
                      </a:r>
                      <a:endParaRPr lang="en-US" sz="1000" dirty="0">
                        <a:latin typeface="Calibri"/>
                        <a:ea typeface="Calibri"/>
                        <a:cs typeface="Times New Roman"/>
                      </a:endParaRPr>
                    </a:p>
                    <a:p>
                      <a:pPr marL="0" marR="0">
                        <a:lnSpc>
                          <a:spcPct val="115000"/>
                        </a:lnSpc>
                        <a:spcBef>
                          <a:spcPts val="0"/>
                        </a:spcBef>
                        <a:spcAft>
                          <a:spcPts val="0"/>
                        </a:spcAft>
                      </a:pPr>
                      <a:r>
                        <a:rPr lang="en-US" sz="800" dirty="0">
                          <a:latin typeface="Book Antiqua"/>
                          <a:ea typeface="Calibri"/>
                          <a:cs typeface="Times New Roman"/>
                        </a:rPr>
                        <a:t>3)   Most Days</a:t>
                      </a:r>
                      <a:endParaRPr lang="en-US" sz="1000" dirty="0">
                        <a:latin typeface="Calibri"/>
                        <a:ea typeface="Calibri"/>
                        <a:cs typeface="Times New Roman"/>
                      </a:endParaRPr>
                    </a:p>
                    <a:p>
                      <a:pPr marL="0" marR="0">
                        <a:lnSpc>
                          <a:spcPct val="115000"/>
                        </a:lnSpc>
                        <a:spcBef>
                          <a:spcPts val="0"/>
                        </a:spcBef>
                        <a:spcAft>
                          <a:spcPts val="0"/>
                        </a:spcAft>
                      </a:pPr>
                      <a:r>
                        <a:rPr lang="en-US" sz="800" dirty="0">
                          <a:latin typeface="Book Antiqua"/>
                          <a:ea typeface="Calibri"/>
                          <a:cs typeface="Times New Roman"/>
                        </a:rPr>
                        <a:t>4)   Everyday</a:t>
                      </a:r>
                      <a:endParaRPr lang="en-US" sz="1000" dirty="0">
                        <a:latin typeface="Calibri"/>
                        <a:ea typeface="Calibri"/>
                        <a:cs typeface="Times New Roman"/>
                      </a:endParaRPr>
                    </a:p>
                    <a:p>
                      <a:pPr marL="0" marR="0">
                        <a:lnSpc>
                          <a:spcPct val="115000"/>
                        </a:lnSpc>
                        <a:spcBef>
                          <a:spcPts val="0"/>
                        </a:spcBef>
                        <a:spcAft>
                          <a:spcPts val="0"/>
                        </a:spcAft>
                      </a:pPr>
                      <a:r>
                        <a:rPr lang="en-US" sz="800" dirty="0">
                          <a:latin typeface="Book Antiqua"/>
                          <a:ea typeface="Calibri"/>
                          <a:cs typeface="Times New Roman"/>
                        </a:rPr>
                        <a:t>7)  Refused</a:t>
                      </a:r>
                      <a:endParaRPr lang="en-US" sz="1000" dirty="0">
                        <a:latin typeface="Calibri"/>
                        <a:ea typeface="Calibri"/>
                        <a:cs typeface="Times New Roman"/>
                      </a:endParaRPr>
                    </a:p>
                    <a:p>
                      <a:pPr marL="0" marR="0">
                        <a:lnSpc>
                          <a:spcPct val="115000"/>
                        </a:lnSpc>
                        <a:spcBef>
                          <a:spcPts val="0"/>
                        </a:spcBef>
                        <a:spcAft>
                          <a:spcPts val="0"/>
                        </a:spcAft>
                      </a:pPr>
                      <a:r>
                        <a:rPr lang="en-US" sz="800" dirty="0">
                          <a:latin typeface="Book Antiqua"/>
                          <a:ea typeface="Calibri"/>
                          <a:cs typeface="Times New Roman"/>
                        </a:rPr>
                        <a:t>9)  Don’t know</a:t>
                      </a:r>
                      <a:endParaRPr lang="en-US" sz="1000" dirty="0">
                        <a:latin typeface="Calibri"/>
                        <a:ea typeface="Calibri"/>
                        <a:cs typeface="Times New Roman"/>
                      </a:endParaRPr>
                    </a:p>
                    <a:p>
                      <a:pPr marL="0" marR="0">
                        <a:lnSpc>
                          <a:spcPct val="115000"/>
                        </a:lnSpc>
                        <a:spcBef>
                          <a:spcPts val="0"/>
                        </a:spcBef>
                        <a:spcAft>
                          <a:spcPts val="0"/>
                        </a:spcAft>
                      </a:pPr>
                      <a:r>
                        <a:rPr lang="en-US" sz="800" i="1" dirty="0">
                          <a:latin typeface="Book Antiqua"/>
                          <a:ea typeface="Calibri"/>
                          <a:cs typeface="Times New Roman"/>
                        </a:rPr>
                        <a:t>If “Never” to TIRED_1, skip to Section L : Needs for Assistance, Health Conditions and Impairments</a:t>
                      </a:r>
                      <a:r>
                        <a:rPr lang="en-US" sz="800" dirty="0">
                          <a:latin typeface="Book Antiqua"/>
                          <a:ea typeface="Calibri"/>
                          <a:cs typeface="Times New Roman"/>
                        </a:rPr>
                        <a:t>.</a:t>
                      </a:r>
                      <a:endParaRPr lang="en-US" sz="1000" dirty="0">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r>
              <a:tr h="467100">
                <a:tc>
                  <a:txBody>
                    <a:bodyPr/>
                    <a:lstStyle/>
                    <a:p>
                      <a:pPr marL="0" marR="0">
                        <a:lnSpc>
                          <a:spcPct val="115000"/>
                        </a:lnSpc>
                        <a:spcBef>
                          <a:spcPts val="0"/>
                        </a:spcBef>
                        <a:spcAft>
                          <a:spcPts val="0"/>
                        </a:spcAft>
                      </a:pPr>
                      <a:r>
                        <a:rPr lang="en-US" sz="800">
                          <a:latin typeface="Book Antiqua"/>
                          <a:ea typeface="Calibri"/>
                          <a:cs typeface="Times New Roman"/>
                        </a:rPr>
                        <a:t>TIRED_2   Thinking about the last time you felt very tired or exhausted, how long did it last? </a:t>
                      </a:r>
                      <a:endParaRPr lang="en-US" sz="1000">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nSpc>
                          <a:spcPct val="115000"/>
                        </a:lnSpc>
                        <a:spcBef>
                          <a:spcPts val="0"/>
                        </a:spcBef>
                        <a:spcAft>
                          <a:spcPts val="0"/>
                        </a:spcAft>
                      </a:pPr>
                      <a:r>
                        <a:rPr lang="en-US" sz="800">
                          <a:latin typeface="Book Antiqua"/>
                          <a:ea typeface="Calibri"/>
                          <a:cs typeface="Times New Roman"/>
                        </a:rPr>
                        <a:t>1)  Some of the day</a:t>
                      </a:r>
                      <a:endParaRPr lang="en-US" sz="1000">
                        <a:latin typeface="Calibri"/>
                        <a:ea typeface="Calibri"/>
                        <a:cs typeface="Times New Roman"/>
                      </a:endParaRPr>
                    </a:p>
                    <a:p>
                      <a:pPr marL="0" marR="0">
                        <a:lnSpc>
                          <a:spcPct val="115000"/>
                        </a:lnSpc>
                        <a:spcBef>
                          <a:spcPts val="0"/>
                        </a:spcBef>
                        <a:spcAft>
                          <a:spcPts val="0"/>
                        </a:spcAft>
                      </a:pPr>
                      <a:r>
                        <a:rPr lang="en-US" sz="800">
                          <a:latin typeface="Book Antiqua"/>
                          <a:ea typeface="Calibri"/>
                          <a:cs typeface="Times New Roman"/>
                        </a:rPr>
                        <a:t>2)  Most days</a:t>
                      </a:r>
                      <a:endParaRPr lang="en-US" sz="1000">
                        <a:latin typeface="Calibri"/>
                        <a:ea typeface="Calibri"/>
                        <a:cs typeface="Times New Roman"/>
                      </a:endParaRPr>
                    </a:p>
                    <a:p>
                      <a:pPr marL="0" marR="0">
                        <a:lnSpc>
                          <a:spcPct val="115000"/>
                        </a:lnSpc>
                        <a:spcBef>
                          <a:spcPts val="0"/>
                        </a:spcBef>
                        <a:spcAft>
                          <a:spcPts val="0"/>
                        </a:spcAft>
                      </a:pPr>
                      <a:r>
                        <a:rPr lang="en-US" sz="800">
                          <a:latin typeface="Book Antiqua"/>
                          <a:ea typeface="Calibri"/>
                          <a:cs typeface="Times New Roman"/>
                        </a:rPr>
                        <a:t>3)  Every day</a:t>
                      </a:r>
                      <a:endParaRPr lang="en-US" sz="1000">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r>
              <a:tr h="1245600">
                <a:tc>
                  <a:txBody>
                    <a:bodyPr/>
                    <a:lstStyle/>
                    <a:p>
                      <a:pPr marL="914400" marR="0" indent="-914400">
                        <a:lnSpc>
                          <a:spcPct val="115000"/>
                        </a:lnSpc>
                        <a:spcBef>
                          <a:spcPts val="0"/>
                        </a:spcBef>
                        <a:spcAft>
                          <a:spcPts val="0"/>
                        </a:spcAft>
                      </a:pPr>
                      <a:r>
                        <a:rPr lang="en-US" sz="800" dirty="0">
                          <a:latin typeface="Book Antiqua"/>
                          <a:ea typeface="Calibri"/>
                          <a:cs typeface="Times New Roman"/>
                        </a:rPr>
                        <a:t>TIRED_3   Thinking about the last time you felt this way, how would you describe the level of tiredness? </a:t>
                      </a:r>
                      <a:endParaRPr lang="en-US" sz="1000" dirty="0">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0" marR="0">
                        <a:lnSpc>
                          <a:spcPct val="115000"/>
                        </a:lnSpc>
                        <a:spcBef>
                          <a:spcPts val="0"/>
                        </a:spcBef>
                        <a:spcAft>
                          <a:spcPts val="0"/>
                        </a:spcAft>
                      </a:pPr>
                      <a:r>
                        <a:rPr lang="en-US" sz="800">
                          <a:latin typeface="Book Antiqua"/>
                          <a:ea typeface="Calibri"/>
                          <a:cs typeface="Times New Roman"/>
                        </a:rPr>
                        <a:t>1) A little</a:t>
                      </a:r>
                      <a:endParaRPr lang="en-US" sz="1000">
                        <a:latin typeface="Calibri"/>
                        <a:ea typeface="Calibri"/>
                        <a:cs typeface="Times New Roman"/>
                      </a:endParaRPr>
                    </a:p>
                    <a:p>
                      <a:pPr marL="0" marR="0">
                        <a:lnSpc>
                          <a:spcPct val="115000"/>
                        </a:lnSpc>
                        <a:spcBef>
                          <a:spcPts val="0"/>
                        </a:spcBef>
                        <a:spcAft>
                          <a:spcPts val="0"/>
                        </a:spcAft>
                      </a:pPr>
                      <a:r>
                        <a:rPr lang="en-US" sz="800">
                          <a:latin typeface="Book Antiqua"/>
                          <a:ea typeface="Calibri"/>
                          <a:cs typeface="Times New Roman"/>
                        </a:rPr>
                        <a:t>2) A lot</a:t>
                      </a:r>
                      <a:endParaRPr lang="en-US" sz="1000">
                        <a:latin typeface="Calibri"/>
                        <a:ea typeface="Calibri"/>
                        <a:cs typeface="Times New Roman"/>
                      </a:endParaRPr>
                    </a:p>
                    <a:p>
                      <a:pPr marL="0" marR="0">
                        <a:lnSpc>
                          <a:spcPct val="115000"/>
                        </a:lnSpc>
                        <a:spcBef>
                          <a:spcPts val="0"/>
                        </a:spcBef>
                        <a:spcAft>
                          <a:spcPts val="0"/>
                        </a:spcAft>
                      </a:pPr>
                      <a:r>
                        <a:rPr lang="en-US" sz="800">
                          <a:latin typeface="Book Antiqua"/>
                          <a:ea typeface="Calibri"/>
                          <a:cs typeface="Times New Roman"/>
                        </a:rPr>
                        <a:t>3) Somewhere in between a little and a lot</a:t>
                      </a:r>
                      <a:endParaRPr lang="en-US" sz="1000">
                        <a:latin typeface="Calibri"/>
                        <a:ea typeface="Calibri"/>
                        <a:cs typeface="Times New Roman"/>
                      </a:endParaRPr>
                    </a:p>
                    <a:p>
                      <a:pPr marL="0" marR="0">
                        <a:lnSpc>
                          <a:spcPct val="115000"/>
                        </a:lnSpc>
                        <a:spcBef>
                          <a:spcPts val="0"/>
                        </a:spcBef>
                        <a:spcAft>
                          <a:spcPts val="0"/>
                        </a:spcAft>
                      </a:pPr>
                      <a:r>
                        <a:rPr lang="en-US" sz="800" i="1">
                          <a:latin typeface="Book Antiqua"/>
                          <a:ea typeface="Calibri"/>
                          <a:cs typeface="Times New Roman"/>
                        </a:rPr>
                        <a:t>7) Refused</a:t>
                      </a:r>
                      <a:endParaRPr lang="en-US" sz="1000">
                        <a:latin typeface="Calibri"/>
                        <a:ea typeface="Calibri"/>
                        <a:cs typeface="Times New Roman"/>
                      </a:endParaRPr>
                    </a:p>
                    <a:p>
                      <a:pPr marL="0" marR="0">
                        <a:lnSpc>
                          <a:spcPct val="115000"/>
                        </a:lnSpc>
                        <a:spcBef>
                          <a:spcPts val="0"/>
                        </a:spcBef>
                        <a:spcAft>
                          <a:spcPts val="0"/>
                        </a:spcAft>
                      </a:pPr>
                      <a:r>
                        <a:rPr lang="en-US" sz="800" i="1">
                          <a:latin typeface="Book Antiqua"/>
                          <a:ea typeface="Calibri"/>
                          <a:cs typeface="Times New Roman"/>
                        </a:rPr>
                        <a:t>9) Don’t know</a:t>
                      </a:r>
                      <a:endParaRPr lang="en-US" sz="1000">
                        <a:latin typeface="Calibri"/>
                        <a:ea typeface="Calibri"/>
                        <a:cs typeface="Times New Roman"/>
                      </a:endParaRPr>
                    </a:p>
                    <a:p>
                      <a:pPr marL="0" marR="0">
                        <a:lnSpc>
                          <a:spcPct val="115000"/>
                        </a:lnSpc>
                        <a:spcBef>
                          <a:spcPts val="0"/>
                        </a:spcBef>
                        <a:spcAft>
                          <a:spcPts val="0"/>
                        </a:spcAft>
                      </a:pPr>
                      <a:r>
                        <a:rPr lang="en-US" sz="800" i="1">
                          <a:latin typeface="Book Antiqua"/>
                          <a:ea typeface="Calibri"/>
                          <a:cs typeface="Times New Roman"/>
                        </a:rPr>
                        <a:t>If "Somewhere in between a little and a lot" to TIRED_3, continue with TIRED_4. Otherwise, skip to P_TIRED_4.</a:t>
                      </a:r>
                      <a:endParaRPr lang="en-US" sz="1000">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r>
              <a:tr h="1089900">
                <a:tc>
                  <a:txBody>
                    <a:bodyPr/>
                    <a:lstStyle/>
                    <a:p>
                      <a:pPr marL="914400" marR="0" indent="-914400">
                        <a:lnSpc>
                          <a:spcPct val="115000"/>
                        </a:lnSpc>
                        <a:spcBef>
                          <a:spcPts val="0"/>
                        </a:spcBef>
                        <a:spcAft>
                          <a:spcPts val="0"/>
                        </a:spcAft>
                      </a:pPr>
                      <a:r>
                        <a:rPr lang="en-US" sz="800" dirty="0">
                          <a:latin typeface="Book Antiqua"/>
                          <a:ea typeface="Calibri"/>
                          <a:cs typeface="Times New Roman"/>
                        </a:rPr>
                        <a:t>TIRED_4   Would you say it was closer to a little, closer to a lot, or exactly in the middle?</a:t>
                      </a:r>
                      <a:endParaRPr lang="en-US" sz="1000" dirty="0">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21590" marR="0" indent="-90170">
                        <a:lnSpc>
                          <a:spcPct val="115000"/>
                        </a:lnSpc>
                        <a:spcBef>
                          <a:spcPts val="0"/>
                        </a:spcBef>
                        <a:spcAft>
                          <a:spcPts val="0"/>
                        </a:spcAft>
                      </a:pPr>
                      <a:r>
                        <a:rPr lang="en-US" sz="800" dirty="0">
                          <a:latin typeface="Book Antiqua"/>
                          <a:ea typeface="Calibri"/>
                          <a:cs typeface="Times New Roman"/>
                        </a:rPr>
                        <a:t>Would you say it was closer to a little, closer to a lot, or exactly in the middle?</a:t>
                      </a:r>
                      <a:endParaRPr lang="en-US" sz="1000" dirty="0">
                        <a:latin typeface="Calibri"/>
                        <a:ea typeface="Calibri"/>
                        <a:cs typeface="Times New Roman"/>
                      </a:endParaRPr>
                    </a:p>
                    <a:p>
                      <a:pPr marL="914400" marR="0" indent="-914400">
                        <a:lnSpc>
                          <a:spcPct val="115000"/>
                        </a:lnSpc>
                        <a:spcBef>
                          <a:spcPts val="0"/>
                        </a:spcBef>
                        <a:spcAft>
                          <a:spcPts val="0"/>
                        </a:spcAft>
                      </a:pPr>
                      <a:r>
                        <a:rPr lang="en-US" sz="800" dirty="0">
                          <a:latin typeface="Book Antiqua"/>
                          <a:ea typeface="Calibri"/>
                          <a:cs typeface="Times New Roman"/>
                        </a:rPr>
                        <a:t>1) Closer to a little</a:t>
                      </a:r>
                      <a:endParaRPr lang="en-US" sz="1000" dirty="0">
                        <a:latin typeface="Calibri"/>
                        <a:ea typeface="Calibri"/>
                        <a:cs typeface="Times New Roman"/>
                      </a:endParaRPr>
                    </a:p>
                    <a:p>
                      <a:pPr marL="914400" marR="0" indent="-914400">
                        <a:lnSpc>
                          <a:spcPct val="115000"/>
                        </a:lnSpc>
                        <a:spcBef>
                          <a:spcPts val="0"/>
                        </a:spcBef>
                        <a:spcAft>
                          <a:spcPts val="0"/>
                        </a:spcAft>
                      </a:pPr>
                      <a:r>
                        <a:rPr lang="en-US" sz="800" dirty="0">
                          <a:latin typeface="Book Antiqua"/>
                          <a:ea typeface="Calibri"/>
                          <a:cs typeface="Times New Roman"/>
                        </a:rPr>
                        <a:t>2) Closer to a lot</a:t>
                      </a:r>
                      <a:endParaRPr lang="en-US" sz="1000" dirty="0">
                        <a:latin typeface="Calibri"/>
                        <a:ea typeface="Calibri"/>
                        <a:cs typeface="Times New Roman"/>
                      </a:endParaRPr>
                    </a:p>
                    <a:p>
                      <a:pPr marL="914400" marR="0" indent="-914400">
                        <a:lnSpc>
                          <a:spcPct val="115000"/>
                        </a:lnSpc>
                        <a:spcBef>
                          <a:spcPts val="0"/>
                        </a:spcBef>
                        <a:spcAft>
                          <a:spcPts val="0"/>
                        </a:spcAft>
                      </a:pPr>
                      <a:r>
                        <a:rPr lang="en-US" sz="800" dirty="0">
                          <a:latin typeface="Book Antiqua"/>
                          <a:ea typeface="Calibri"/>
                          <a:cs typeface="Times New Roman"/>
                        </a:rPr>
                        <a:t>3) Exactly in the middle</a:t>
                      </a:r>
                      <a:endParaRPr lang="en-US" sz="1000" dirty="0">
                        <a:latin typeface="Calibri"/>
                        <a:ea typeface="Calibri"/>
                        <a:cs typeface="Times New Roman"/>
                      </a:endParaRPr>
                    </a:p>
                    <a:p>
                      <a:pPr marL="914400" marR="0" indent="-914400">
                        <a:lnSpc>
                          <a:spcPct val="115000"/>
                        </a:lnSpc>
                        <a:spcBef>
                          <a:spcPts val="0"/>
                        </a:spcBef>
                        <a:spcAft>
                          <a:spcPts val="0"/>
                        </a:spcAft>
                      </a:pPr>
                      <a:r>
                        <a:rPr lang="en-US" sz="800" i="1" dirty="0">
                          <a:latin typeface="Book Antiqua"/>
                          <a:ea typeface="Calibri"/>
                          <a:cs typeface="Times New Roman"/>
                        </a:rPr>
                        <a:t>7) Refused</a:t>
                      </a:r>
                      <a:endParaRPr lang="en-US" sz="1000" dirty="0">
                        <a:latin typeface="Calibri"/>
                        <a:ea typeface="Calibri"/>
                        <a:cs typeface="Times New Roman"/>
                      </a:endParaRPr>
                    </a:p>
                    <a:p>
                      <a:pPr marL="457200" marR="0" indent="-457200">
                        <a:lnSpc>
                          <a:spcPct val="115000"/>
                        </a:lnSpc>
                        <a:spcBef>
                          <a:spcPts val="0"/>
                        </a:spcBef>
                        <a:spcAft>
                          <a:spcPts val="0"/>
                        </a:spcAft>
                      </a:pPr>
                      <a:r>
                        <a:rPr lang="en-US" sz="800" i="1" dirty="0">
                          <a:latin typeface="Book Antiqua"/>
                          <a:ea typeface="Calibri"/>
                          <a:cs typeface="Times New Roman"/>
                        </a:rPr>
                        <a:t>9) Don’t know</a:t>
                      </a:r>
                      <a:endParaRPr lang="en-US" sz="1000" dirty="0">
                        <a:latin typeface="Calibri"/>
                        <a:ea typeface="Calibri"/>
                        <a:cs typeface="Times New Roman"/>
                      </a:endParaRPr>
                    </a:p>
                  </a:txBody>
                  <a:tcPr marL="62609" marR="626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1"/>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
        <p:nvSpPr>
          <p:cNvPr id="5" name="Title 4"/>
          <p:cNvSpPr>
            <a:spLocks noGrp="1"/>
          </p:cNvSpPr>
          <p:nvPr>
            <p:ph type="title" idx="4294967295"/>
          </p:nvPr>
        </p:nvSpPr>
        <p:spPr>
          <a:xfrm>
            <a:off x="914400" y="457200"/>
            <a:ext cx="8229600" cy="1143000"/>
          </a:xfrm>
        </p:spPr>
        <p:txBody>
          <a:bodyPr/>
          <a:lstStyle/>
          <a:p>
            <a:pPr algn="ctr" rtl="0" fontAlgn="base"/>
            <a:r>
              <a:rPr lang="en-US" sz="2000" b="0" kern="1200" dirty="0" smtClean="0">
                <a:solidFill>
                  <a:schemeClr val="tx1"/>
                </a:solidFill>
                <a:effectLst/>
                <a:latin typeface="Lucida Sans Unicode"/>
                <a:ea typeface="+mn-ea"/>
                <a:cs typeface="Arial"/>
              </a:rPr>
              <a:t>Second Half of Field Test Questionnaire</a:t>
            </a:r>
            <a:endParaRPr lang="en-US" b="0" dirty="0" smtClean="0">
              <a:effectLst/>
            </a:endParaRPr>
          </a:p>
          <a:p>
            <a:endParaRPr lang="en-US" dirty="0"/>
          </a:p>
        </p:txBody>
      </p:sp>
      <p:graphicFrame>
        <p:nvGraphicFramePr>
          <p:cNvPr id="3" name="Table 2"/>
          <p:cNvGraphicFramePr>
            <a:graphicFrameLocks noGrp="1"/>
          </p:cNvGraphicFramePr>
          <p:nvPr/>
        </p:nvGraphicFramePr>
        <p:xfrm>
          <a:off x="2024063" y="1219200"/>
          <a:ext cx="5095423" cy="4241800"/>
        </p:xfrm>
        <a:graphic>
          <a:graphicData uri="http://schemas.openxmlformats.org/drawingml/2006/table">
            <a:tbl>
              <a:tblPr/>
              <a:tblGrid>
                <a:gridCol w="3032810"/>
                <a:gridCol w="2062613"/>
              </a:tblGrid>
              <a:tr h="2651539">
                <a:tc>
                  <a:txBody>
                    <a:bodyPr/>
                    <a:lstStyle/>
                    <a:p>
                      <a:pPr marL="914400" marR="0" indent="-914400">
                        <a:lnSpc>
                          <a:spcPct val="115000"/>
                        </a:lnSpc>
                        <a:spcBef>
                          <a:spcPts val="0"/>
                        </a:spcBef>
                        <a:spcAft>
                          <a:spcPts val="0"/>
                        </a:spcAft>
                        <a:tabLst>
                          <a:tab pos="1143000" algn="l"/>
                        </a:tabLst>
                      </a:pPr>
                      <a:r>
                        <a:rPr lang="en-US" sz="1000" dirty="0">
                          <a:solidFill>
                            <a:srgbClr val="000000"/>
                          </a:solidFill>
                          <a:latin typeface="Book Antiqua"/>
                          <a:ea typeface="Calibri"/>
                          <a:cs typeface="Times New Roman"/>
                        </a:rPr>
                        <a:t>P_TIRED_4  Is your tiredness the result of any of the following?</a:t>
                      </a:r>
                      <a:endParaRPr lang="en-US" sz="10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latin typeface="Book Antiqua"/>
                          <a:ea typeface="Calibri"/>
                          <a:cs typeface="Times New Roman"/>
                        </a:rPr>
                        <a:t>a) Too much work or exercise?</a:t>
                      </a:r>
                      <a:endParaRPr lang="en-US" sz="1000">
                        <a:latin typeface="Calibri"/>
                        <a:ea typeface="Calibri"/>
                        <a:cs typeface="Times New Roman"/>
                      </a:endParaRPr>
                    </a:p>
                    <a:p>
                      <a:pPr marL="0" marR="0">
                        <a:lnSpc>
                          <a:spcPct val="115000"/>
                        </a:lnSpc>
                        <a:spcBef>
                          <a:spcPts val="0"/>
                        </a:spcBef>
                        <a:spcAft>
                          <a:spcPts val="0"/>
                        </a:spcAft>
                      </a:pPr>
                      <a:r>
                        <a:rPr lang="en-US" sz="1000">
                          <a:latin typeface="Book Antiqua"/>
                          <a:ea typeface="Calibri"/>
                          <a:cs typeface="Times New Roman"/>
                        </a:rPr>
                        <a:t>b) Not getting enough sleep?</a:t>
                      </a:r>
                      <a:endParaRPr lang="en-US" sz="1000">
                        <a:latin typeface="Calibri"/>
                        <a:ea typeface="Calibri"/>
                        <a:cs typeface="Times New Roman"/>
                      </a:endParaRPr>
                    </a:p>
                    <a:p>
                      <a:pPr marL="0" marR="0">
                        <a:lnSpc>
                          <a:spcPct val="115000"/>
                        </a:lnSpc>
                        <a:spcBef>
                          <a:spcPts val="0"/>
                        </a:spcBef>
                        <a:spcAft>
                          <a:spcPts val="0"/>
                        </a:spcAft>
                      </a:pPr>
                      <a:r>
                        <a:rPr lang="en-US" sz="1000">
                          <a:latin typeface="Book Antiqua"/>
                          <a:ea typeface="Calibri"/>
                          <a:cs typeface="Times New Roman"/>
                        </a:rPr>
                        <a:t>c) A physical or health-related problem?</a:t>
                      </a:r>
                      <a:endParaRPr lang="en-US" sz="1000">
                        <a:latin typeface="Calibri"/>
                        <a:ea typeface="Calibri"/>
                        <a:cs typeface="Times New Roman"/>
                      </a:endParaRPr>
                    </a:p>
                    <a:p>
                      <a:pPr marL="0" marR="0">
                        <a:lnSpc>
                          <a:spcPct val="115000"/>
                        </a:lnSpc>
                        <a:spcBef>
                          <a:spcPts val="0"/>
                        </a:spcBef>
                        <a:spcAft>
                          <a:spcPts val="0"/>
                        </a:spcAft>
                      </a:pPr>
                      <a:r>
                        <a:rPr lang="en-US" sz="1000">
                          <a:latin typeface="Book Antiqua"/>
                          <a:ea typeface="Calibri"/>
                          <a:cs typeface="Times New Roman"/>
                        </a:rPr>
                        <a:t>d) Something else? (please specify):</a:t>
                      </a:r>
                      <a:endParaRPr lang="en-US" sz="1000">
                        <a:latin typeface="Calibri"/>
                        <a:ea typeface="Calibri"/>
                        <a:cs typeface="Times New Roman"/>
                      </a:endParaRPr>
                    </a:p>
                    <a:p>
                      <a:pPr marL="0" marR="0">
                        <a:lnSpc>
                          <a:spcPct val="115000"/>
                        </a:lnSpc>
                        <a:spcBef>
                          <a:spcPts val="0"/>
                        </a:spcBef>
                        <a:spcAft>
                          <a:spcPts val="0"/>
                        </a:spcAft>
                      </a:pPr>
                      <a:r>
                        <a:rPr lang="en-US" sz="1000">
                          <a:latin typeface="Book Antiqua"/>
                          <a:ea typeface="Calibri"/>
                          <a:cs typeface="Times New Roman"/>
                        </a:rPr>
                        <a:t>____________________________</a:t>
                      </a:r>
                      <a:endParaRPr lang="en-US" sz="1000">
                        <a:latin typeface="Calibri"/>
                        <a:ea typeface="Calibri"/>
                        <a:cs typeface="Times New Roman"/>
                      </a:endParaRPr>
                    </a:p>
                    <a:p>
                      <a:pPr marL="0" marR="0">
                        <a:lnSpc>
                          <a:spcPct val="115000"/>
                        </a:lnSpc>
                        <a:spcBef>
                          <a:spcPts val="0"/>
                        </a:spcBef>
                        <a:spcAft>
                          <a:spcPts val="0"/>
                        </a:spcAft>
                      </a:pPr>
                      <a:r>
                        <a:rPr lang="en-US" sz="1000" i="1">
                          <a:latin typeface="Book Antiqua"/>
                          <a:ea typeface="Times New Roman"/>
                          <a:cs typeface="Times New Roman"/>
                        </a:rPr>
                        <a:t>Each category above  has response options of:</a:t>
                      </a:r>
                      <a:endParaRPr lang="en-US" sz="900" i="1">
                        <a:latin typeface="Calibri"/>
                        <a:ea typeface="Times New Roman"/>
                        <a:cs typeface="Times New Roman"/>
                      </a:endParaRPr>
                    </a:p>
                    <a:p>
                      <a:pPr marL="0" marR="0">
                        <a:lnSpc>
                          <a:spcPct val="115000"/>
                        </a:lnSpc>
                        <a:spcBef>
                          <a:spcPts val="0"/>
                        </a:spcBef>
                        <a:spcAft>
                          <a:spcPts val="0"/>
                        </a:spcAft>
                      </a:pPr>
                      <a:r>
                        <a:rPr lang="en-US" sz="1000">
                          <a:latin typeface="Book Antiqua"/>
                          <a:ea typeface="Calibri"/>
                          <a:cs typeface="Times New Roman"/>
                        </a:rPr>
                        <a:t>1) Yes</a:t>
                      </a:r>
                      <a:endParaRPr lang="en-US" sz="1000">
                        <a:latin typeface="Calibri"/>
                        <a:ea typeface="Calibri"/>
                        <a:cs typeface="Times New Roman"/>
                      </a:endParaRPr>
                    </a:p>
                    <a:p>
                      <a:pPr marL="0" marR="0">
                        <a:lnSpc>
                          <a:spcPct val="115000"/>
                        </a:lnSpc>
                        <a:spcBef>
                          <a:spcPts val="0"/>
                        </a:spcBef>
                        <a:spcAft>
                          <a:spcPts val="0"/>
                        </a:spcAft>
                      </a:pPr>
                      <a:r>
                        <a:rPr lang="en-US" sz="1000">
                          <a:latin typeface="Book Antiqua"/>
                          <a:ea typeface="Calibri"/>
                          <a:cs typeface="Times New Roman"/>
                        </a:rPr>
                        <a:t>2) No</a:t>
                      </a:r>
                      <a:endParaRPr lang="en-US" sz="1000">
                        <a:latin typeface="Calibri"/>
                        <a:ea typeface="Calibri"/>
                        <a:cs typeface="Times New Roman"/>
                      </a:endParaRPr>
                    </a:p>
                    <a:p>
                      <a:pPr marL="0" marR="0">
                        <a:lnSpc>
                          <a:spcPct val="115000"/>
                        </a:lnSpc>
                        <a:spcBef>
                          <a:spcPts val="0"/>
                        </a:spcBef>
                        <a:spcAft>
                          <a:spcPts val="0"/>
                        </a:spcAft>
                      </a:pPr>
                      <a:r>
                        <a:rPr lang="en-US" sz="1000">
                          <a:latin typeface="Book Antiqua"/>
                          <a:ea typeface="Calibri"/>
                          <a:cs typeface="Times New Roman"/>
                        </a:rPr>
                        <a:t>7) Refused</a:t>
                      </a:r>
                      <a:endParaRPr lang="en-US" sz="1000">
                        <a:latin typeface="Calibri"/>
                        <a:ea typeface="Calibri"/>
                        <a:cs typeface="Times New Roman"/>
                      </a:endParaRPr>
                    </a:p>
                    <a:p>
                      <a:pPr marL="0" marR="0">
                        <a:lnSpc>
                          <a:spcPct val="115000"/>
                        </a:lnSpc>
                        <a:spcBef>
                          <a:spcPts val="0"/>
                        </a:spcBef>
                        <a:spcAft>
                          <a:spcPts val="0"/>
                        </a:spcAft>
                      </a:pPr>
                      <a:r>
                        <a:rPr lang="en-US" sz="1000">
                          <a:latin typeface="Book Antiqua"/>
                          <a:ea typeface="Calibri"/>
                          <a:cs typeface="Times New Roman"/>
                        </a:rPr>
                        <a:t>8) Not applicable</a:t>
                      </a:r>
                      <a:endParaRPr lang="en-US" sz="1000">
                        <a:latin typeface="Calibri"/>
                        <a:ea typeface="Calibri"/>
                        <a:cs typeface="Times New Roman"/>
                      </a:endParaRPr>
                    </a:p>
                    <a:p>
                      <a:pPr marL="0" marR="0">
                        <a:lnSpc>
                          <a:spcPct val="115000"/>
                        </a:lnSpc>
                        <a:spcBef>
                          <a:spcPts val="0"/>
                        </a:spcBef>
                        <a:spcAft>
                          <a:spcPts val="0"/>
                        </a:spcAft>
                      </a:pPr>
                      <a:r>
                        <a:rPr lang="en-US" sz="1000">
                          <a:latin typeface="Book Antiqua"/>
                          <a:ea typeface="Calibri"/>
                          <a:cs typeface="Times New Roman"/>
                        </a:rPr>
                        <a:t>9) Don’t know</a:t>
                      </a:r>
                      <a:endParaRPr lang="en-US" sz="10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r>
              <a:tr h="530087">
                <a:tc>
                  <a:txBody>
                    <a:bodyPr/>
                    <a:lstStyle/>
                    <a:p>
                      <a:pPr marL="914400" marR="0" indent="-914400">
                        <a:lnSpc>
                          <a:spcPct val="115000"/>
                        </a:lnSpc>
                        <a:spcBef>
                          <a:spcPts val="0"/>
                        </a:spcBef>
                        <a:spcAft>
                          <a:spcPts val="0"/>
                        </a:spcAft>
                      </a:pPr>
                      <a:r>
                        <a:rPr lang="en-US" sz="1000">
                          <a:solidFill>
                            <a:srgbClr val="000000"/>
                          </a:solidFill>
                          <a:latin typeface="Book Antiqua"/>
                          <a:ea typeface="Calibri"/>
                          <a:cs typeface="Times New Roman"/>
                        </a:rPr>
                        <a:t>TIRED_5   How old were you when the tiredness began?</a:t>
                      </a:r>
                      <a:endParaRPr lang="en-US" sz="10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latin typeface="Book Antiqua"/>
                          <a:ea typeface="Calibri"/>
                          <a:cs typeface="Times New Roman"/>
                        </a:rPr>
                        <a:t>_____ Age in years</a:t>
                      </a:r>
                      <a:endParaRPr lang="en-US" sz="1000">
                        <a:latin typeface="Calibri"/>
                        <a:ea typeface="Calibri"/>
                        <a:cs typeface="Times New Roman"/>
                      </a:endParaRPr>
                    </a:p>
                    <a:p>
                      <a:pPr marL="0" marR="0">
                        <a:lnSpc>
                          <a:spcPct val="115000"/>
                        </a:lnSpc>
                        <a:spcBef>
                          <a:spcPts val="0"/>
                        </a:spcBef>
                        <a:spcAft>
                          <a:spcPts val="0"/>
                        </a:spcAft>
                      </a:pPr>
                      <a:r>
                        <a:rPr lang="en-US" sz="1000" i="1">
                          <a:latin typeface="Book Antiqua"/>
                          <a:ea typeface="Calibri"/>
                          <a:cs typeface="Times New Roman"/>
                        </a:rPr>
                        <a:t>777. Refused</a:t>
                      </a:r>
                      <a:endParaRPr lang="en-US" sz="1000">
                        <a:latin typeface="Calibri"/>
                        <a:ea typeface="Calibri"/>
                        <a:cs typeface="Times New Roman"/>
                      </a:endParaRPr>
                    </a:p>
                    <a:p>
                      <a:pPr marL="0" marR="0">
                        <a:lnSpc>
                          <a:spcPct val="115000"/>
                        </a:lnSpc>
                        <a:spcBef>
                          <a:spcPts val="0"/>
                        </a:spcBef>
                        <a:spcAft>
                          <a:spcPts val="0"/>
                        </a:spcAft>
                      </a:pPr>
                      <a:r>
                        <a:rPr lang="en-US" sz="1000" i="1">
                          <a:latin typeface="Book Antiqua"/>
                          <a:ea typeface="Calibri"/>
                          <a:cs typeface="Times New Roman"/>
                        </a:rPr>
                        <a:t>999. Don’t know</a:t>
                      </a:r>
                      <a:endParaRPr lang="en-US" sz="100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174">
                <a:tc>
                  <a:txBody>
                    <a:bodyPr/>
                    <a:lstStyle/>
                    <a:p>
                      <a:pPr marL="914400" marR="0" indent="-914400">
                        <a:lnSpc>
                          <a:spcPct val="115000"/>
                        </a:lnSpc>
                        <a:spcBef>
                          <a:spcPts val="0"/>
                        </a:spcBef>
                        <a:spcAft>
                          <a:spcPts val="0"/>
                        </a:spcAft>
                      </a:pPr>
                      <a:r>
                        <a:rPr lang="en-US" sz="1000" dirty="0">
                          <a:latin typeface="Book Antiqua"/>
                          <a:ea typeface="Calibri"/>
                          <a:cs typeface="Times New Roman"/>
                        </a:rPr>
                        <a:t>TIRED_6   How much does your </a:t>
                      </a:r>
                      <a:r>
                        <a:rPr lang="en-US" sz="1000" dirty="0">
                          <a:solidFill>
                            <a:srgbClr val="000000"/>
                          </a:solidFill>
                          <a:latin typeface="Book Antiqua"/>
                          <a:ea typeface="Calibri"/>
                          <a:cs typeface="Times New Roman"/>
                        </a:rPr>
                        <a:t>tiredness limit your ability to carry out daily activities?</a:t>
                      </a:r>
                      <a:endParaRPr lang="en-US" sz="10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1600" marR="0" indent="-1371600">
                        <a:lnSpc>
                          <a:spcPct val="115000"/>
                        </a:lnSpc>
                        <a:spcBef>
                          <a:spcPts val="0"/>
                        </a:spcBef>
                        <a:spcAft>
                          <a:spcPts val="0"/>
                        </a:spcAft>
                      </a:pPr>
                      <a:r>
                        <a:rPr lang="en-US" sz="1000" dirty="0">
                          <a:solidFill>
                            <a:srgbClr val="000000"/>
                          </a:solidFill>
                          <a:latin typeface="Book Antiqua"/>
                          <a:ea typeface="Calibri"/>
                          <a:cs typeface="Times New Roman"/>
                        </a:rPr>
                        <a:t>1. Not at all</a:t>
                      </a:r>
                      <a:endParaRPr lang="en-US" sz="1000" dirty="0">
                        <a:latin typeface="Calibri"/>
                        <a:ea typeface="Calibri"/>
                        <a:cs typeface="Times New Roman"/>
                      </a:endParaRPr>
                    </a:p>
                    <a:p>
                      <a:pPr marL="1371600" marR="0" indent="-1371600">
                        <a:lnSpc>
                          <a:spcPct val="115000"/>
                        </a:lnSpc>
                        <a:spcBef>
                          <a:spcPts val="0"/>
                        </a:spcBef>
                        <a:spcAft>
                          <a:spcPts val="0"/>
                        </a:spcAft>
                      </a:pPr>
                      <a:r>
                        <a:rPr lang="en-US" sz="1000" dirty="0">
                          <a:solidFill>
                            <a:srgbClr val="000000"/>
                          </a:solidFill>
                          <a:latin typeface="Book Antiqua"/>
                          <a:ea typeface="Calibri"/>
                          <a:cs typeface="Times New Roman"/>
                        </a:rPr>
                        <a:t>2. A little</a:t>
                      </a:r>
                      <a:endParaRPr lang="en-US" sz="1000" dirty="0">
                        <a:latin typeface="Calibri"/>
                        <a:ea typeface="Calibri"/>
                        <a:cs typeface="Times New Roman"/>
                      </a:endParaRPr>
                    </a:p>
                    <a:p>
                      <a:pPr marL="1371600" marR="0" indent="-1371600">
                        <a:lnSpc>
                          <a:spcPct val="115000"/>
                        </a:lnSpc>
                        <a:spcBef>
                          <a:spcPts val="0"/>
                        </a:spcBef>
                        <a:spcAft>
                          <a:spcPts val="0"/>
                        </a:spcAft>
                      </a:pPr>
                      <a:r>
                        <a:rPr lang="en-US" sz="1000" dirty="0">
                          <a:solidFill>
                            <a:srgbClr val="000000"/>
                          </a:solidFill>
                          <a:latin typeface="Book Antiqua"/>
                          <a:ea typeface="Calibri"/>
                          <a:cs typeface="Times New Roman"/>
                        </a:rPr>
                        <a:t>3. A lot</a:t>
                      </a:r>
                      <a:endParaRPr lang="en-US" sz="1000" dirty="0">
                        <a:latin typeface="Calibri"/>
                        <a:ea typeface="Calibri"/>
                        <a:cs typeface="Times New Roman"/>
                      </a:endParaRPr>
                    </a:p>
                    <a:p>
                      <a:pPr marL="1371600" marR="0" indent="-1371600">
                        <a:lnSpc>
                          <a:spcPct val="115000"/>
                        </a:lnSpc>
                        <a:spcBef>
                          <a:spcPts val="0"/>
                        </a:spcBef>
                        <a:spcAft>
                          <a:spcPts val="0"/>
                        </a:spcAft>
                      </a:pPr>
                      <a:r>
                        <a:rPr lang="en-US" sz="1000" dirty="0">
                          <a:solidFill>
                            <a:srgbClr val="000000"/>
                          </a:solidFill>
                          <a:latin typeface="Book Antiqua"/>
                          <a:ea typeface="Calibri"/>
                          <a:cs typeface="Times New Roman"/>
                        </a:rPr>
                        <a:t>4. Completely</a:t>
                      </a:r>
                      <a:endParaRPr lang="en-US" sz="1000" dirty="0">
                        <a:latin typeface="Calibri"/>
                        <a:ea typeface="Calibri"/>
                        <a:cs typeface="Times New Roman"/>
                      </a:endParaRPr>
                    </a:p>
                    <a:p>
                      <a:pPr marL="1371600" marR="0" indent="-1371600">
                        <a:lnSpc>
                          <a:spcPct val="115000"/>
                        </a:lnSpc>
                        <a:spcBef>
                          <a:spcPts val="0"/>
                        </a:spcBef>
                        <a:spcAft>
                          <a:spcPts val="0"/>
                        </a:spcAft>
                      </a:pPr>
                      <a:r>
                        <a:rPr lang="en-US" sz="1000" i="1" dirty="0">
                          <a:solidFill>
                            <a:srgbClr val="000000"/>
                          </a:solidFill>
                          <a:latin typeface="Book Antiqua"/>
                          <a:ea typeface="Calibri"/>
                          <a:cs typeface="Times New Roman"/>
                        </a:rPr>
                        <a:t>7. Refused</a:t>
                      </a:r>
                      <a:endParaRPr lang="en-US" sz="1000" dirty="0">
                        <a:latin typeface="Calibri"/>
                        <a:ea typeface="Calibri"/>
                        <a:cs typeface="Times New Roman"/>
                      </a:endParaRPr>
                    </a:p>
                    <a:p>
                      <a:pPr marL="342900" marR="0" indent="-342900">
                        <a:lnSpc>
                          <a:spcPct val="115000"/>
                        </a:lnSpc>
                        <a:spcBef>
                          <a:spcPts val="0"/>
                        </a:spcBef>
                        <a:spcAft>
                          <a:spcPts val="0"/>
                        </a:spcAft>
                      </a:pPr>
                      <a:r>
                        <a:rPr lang="en-US" sz="1000" i="1" dirty="0">
                          <a:solidFill>
                            <a:srgbClr val="000000"/>
                          </a:solidFill>
                          <a:latin typeface="Book Antiqua"/>
                          <a:ea typeface="Calibri"/>
                          <a:cs typeface="Times New Roman"/>
                        </a:rPr>
                        <a:t>9. Don’t know</a:t>
                      </a:r>
                      <a:endParaRPr lang="en-US" sz="1000" dirty="0">
                        <a:latin typeface="Calibri"/>
                        <a:ea typeface="Calibri"/>
                        <a:cs typeface="Times New Roman"/>
                      </a:endParaRPr>
                    </a:p>
                  </a:txBody>
                  <a:tcPr marL="62856" marR="628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dirty="0" smtClean="0">
                <a:effectLst/>
              </a:rPr>
              <a:t>ESCAP Field Test</a:t>
            </a:r>
            <a:endParaRPr lang="en-US" dirty="0">
              <a:effectLst/>
            </a:endParaRPr>
          </a:p>
        </p:txBody>
      </p:sp>
      <p:sp>
        <p:nvSpPr>
          <p:cNvPr id="14338" name="Content Placeholder 3"/>
          <p:cNvSpPr>
            <a:spLocks noGrp="1"/>
          </p:cNvSpPr>
          <p:nvPr>
            <p:ph idx="1"/>
          </p:nvPr>
        </p:nvSpPr>
        <p:spPr/>
        <p:txBody>
          <a:bodyPr/>
          <a:lstStyle/>
          <a:p>
            <a:r>
              <a:rPr lang="en-US" dirty="0" smtClean="0"/>
              <a:t>Conducted in six countries</a:t>
            </a:r>
          </a:p>
          <a:p>
            <a:pPr lvl="1"/>
            <a:r>
              <a:rPr lang="en-US" dirty="0" err="1" smtClean="0"/>
              <a:t>Kazahkstan</a:t>
            </a:r>
            <a:r>
              <a:rPr lang="en-US" dirty="0" smtClean="0"/>
              <a:t>, Cambodia, Sri Lanka, Maldives, Mongolia, Philippines</a:t>
            </a:r>
          </a:p>
          <a:p>
            <a:r>
              <a:rPr lang="en-US" dirty="0" smtClean="0"/>
              <a:t> Total of 6309 responded to the fatigue questions</a:t>
            </a:r>
          </a:p>
          <a:p>
            <a:r>
              <a:rPr lang="en-US" dirty="0" smtClean="0"/>
              <a:t>Analyses that follow use that data to  examine relationship among the questions asked.</a:t>
            </a:r>
          </a:p>
        </p:txBody>
      </p:sp>
      <p:sp>
        <p:nvSpPr>
          <p:cNvPr id="14339" name="Footer Placeholder 1"/>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1"/>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
        <p:nvSpPr>
          <p:cNvPr id="5" name="Title 4"/>
          <p:cNvSpPr>
            <a:spLocks noGrp="1"/>
          </p:cNvSpPr>
          <p:nvPr>
            <p:ph type="title" idx="4294967295"/>
          </p:nvPr>
        </p:nvSpPr>
        <p:spPr>
          <a:xfrm>
            <a:off x="914400" y="990600"/>
            <a:ext cx="8229600" cy="1143000"/>
          </a:xfrm>
        </p:spPr>
        <p:txBody>
          <a:bodyPr/>
          <a:lstStyle/>
          <a:p>
            <a:pPr rtl="0" fontAlgn="base"/>
            <a:r>
              <a:rPr lang="en-US" sz="2000" b="0" kern="1200" dirty="0" smtClean="0">
                <a:solidFill>
                  <a:schemeClr val="tx1"/>
                </a:solidFill>
                <a:effectLst/>
                <a:latin typeface="Lucida Sans Unicode"/>
                <a:ea typeface="+mn-ea"/>
                <a:cs typeface="Arial"/>
              </a:rPr>
              <a:t>Proportion in Each Country Indicating Some Level of Fatigue</a:t>
            </a:r>
            <a:endParaRPr lang="en-US" b="0" dirty="0" smtClean="0">
              <a:effectLst/>
            </a:endParaRPr>
          </a:p>
          <a:p>
            <a:endParaRPr lang="en-US" b="0" dirty="0">
              <a:effectLst/>
            </a:endParaRPr>
          </a:p>
        </p:txBody>
      </p:sp>
      <p:graphicFrame>
        <p:nvGraphicFramePr>
          <p:cNvPr id="3" name="Table 2"/>
          <p:cNvGraphicFramePr>
            <a:graphicFrameLocks noGrp="1"/>
          </p:cNvGraphicFramePr>
          <p:nvPr/>
        </p:nvGraphicFramePr>
        <p:xfrm>
          <a:off x="838200" y="2362200"/>
          <a:ext cx="7010400" cy="2523744"/>
        </p:xfrm>
        <a:graphic>
          <a:graphicData uri="http://schemas.openxmlformats.org/drawingml/2006/table">
            <a:tbl>
              <a:tblPr/>
              <a:tblGrid>
                <a:gridCol w="1246733"/>
                <a:gridCol w="974143"/>
                <a:gridCol w="779315"/>
                <a:gridCol w="714372"/>
                <a:gridCol w="779315"/>
                <a:gridCol w="752616"/>
                <a:gridCol w="799519"/>
                <a:gridCol w="107141"/>
                <a:gridCol w="857246"/>
              </a:tblGrid>
              <a:tr h="519556">
                <a:tc>
                  <a:txBody>
                    <a:bodyPr/>
                    <a:lstStyle/>
                    <a:p>
                      <a:pPr marL="0" marR="0" algn="ctr">
                        <a:lnSpc>
                          <a:spcPct val="115000"/>
                        </a:lnSpc>
                        <a:spcBef>
                          <a:spcPts val="0"/>
                        </a:spcBef>
                        <a:spcAft>
                          <a:spcPts val="1000"/>
                        </a:spcAft>
                      </a:pPr>
                      <a:r>
                        <a:rPr lang="en-US" sz="1600" dirty="0">
                          <a:latin typeface="Calibri"/>
                          <a:ea typeface="Calibri"/>
                          <a:cs typeface="Times New Roman"/>
                        </a:rPr>
                        <a:t>Acknowledge  Some Level of Fatigue</a:t>
                      </a:r>
                    </a:p>
                  </a:txBody>
                  <a:tcPr marL="67768" marR="6776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latin typeface="Calibri"/>
                          <a:ea typeface="Calibri"/>
                          <a:cs typeface="Times New Roman"/>
                        </a:rPr>
                        <a:t>Kazakhstan</a:t>
                      </a:r>
                    </a:p>
                  </a:txBody>
                  <a:tcPr marL="67768" marR="6776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latin typeface="Calibri"/>
                          <a:ea typeface="Calibri"/>
                          <a:cs typeface="Times New Roman"/>
                        </a:rPr>
                        <a:t>Cambodia</a:t>
                      </a:r>
                    </a:p>
                  </a:txBody>
                  <a:tcPr marL="67768" marR="6776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Sri Lanka</a:t>
                      </a:r>
                    </a:p>
                  </a:txBody>
                  <a:tcPr marL="67768" marR="6776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latin typeface="Calibri"/>
                          <a:ea typeface="Calibri"/>
                          <a:cs typeface="Times New Roman"/>
                        </a:rPr>
                        <a:t>Maldives</a:t>
                      </a:r>
                    </a:p>
                  </a:txBody>
                  <a:tcPr marL="67768" marR="6776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latin typeface="Calibri"/>
                          <a:ea typeface="Calibri"/>
                          <a:cs typeface="Times New Roman"/>
                        </a:rPr>
                        <a:t>Mongolia</a:t>
                      </a:r>
                    </a:p>
                  </a:txBody>
                  <a:tcPr marL="67768" marR="6776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1000"/>
                        </a:spcAft>
                      </a:pPr>
                      <a:r>
                        <a:rPr lang="en-US" sz="1200" dirty="0">
                          <a:latin typeface="Calibri"/>
                          <a:ea typeface="Calibri"/>
                          <a:cs typeface="Times New Roman"/>
                        </a:rPr>
                        <a:t>Philippines</a:t>
                      </a:r>
                    </a:p>
                  </a:txBody>
                  <a:tcPr marL="67768" marR="67768"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1000"/>
                        </a:spcAft>
                      </a:pPr>
                      <a:r>
                        <a:rPr lang="en-US" sz="1400" dirty="0">
                          <a:latin typeface="Calibri"/>
                          <a:ea typeface="Calibri"/>
                          <a:cs typeface="Times New Roman"/>
                        </a:rPr>
                        <a:t>All Countries</a:t>
                      </a:r>
                    </a:p>
                  </a:txBody>
                  <a:tcPr marL="67768" marR="67768"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15">
                <a:tc>
                  <a:txBody>
                    <a:bodyPr/>
                    <a:lstStyle/>
                    <a:p>
                      <a:pPr marL="0" marR="0">
                        <a:lnSpc>
                          <a:spcPct val="115000"/>
                        </a:lnSpc>
                        <a:spcBef>
                          <a:spcPts val="0"/>
                        </a:spcBef>
                        <a:spcAft>
                          <a:spcPts val="1000"/>
                        </a:spcAft>
                      </a:pPr>
                      <a:r>
                        <a:rPr lang="en-US" sz="1600" dirty="0">
                          <a:latin typeface="Calibri"/>
                          <a:ea typeface="Calibri"/>
                          <a:cs typeface="Times New Roman"/>
                        </a:rPr>
                        <a:t>Yes</a:t>
                      </a:r>
                    </a:p>
                  </a:txBody>
                  <a:tcPr marL="67768" marR="67768" marT="0" marB="0">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marL="0" marR="0" algn="ctr">
                        <a:lnSpc>
                          <a:spcPct val="115000"/>
                        </a:lnSpc>
                        <a:spcBef>
                          <a:spcPts val="0"/>
                        </a:spcBef>
                        <a:spcAft>
                          <a:spcPts val="1000"/>
                        </a:spcAft>
                      </a:pPr>
                      <a:r>
                        <a:rPr lang="en-US" sz="1600" dirty="0">
                          <a:latin typeface="Calibri"/>
                          <a:ea typeface="Calibri"/>
                          <a:cs typeface="Times New Roman"/>
                        </a:rPr>
                        <a:t>63.4</a:t>
                      </a:r>
                    </a:p>
                  </a:txBody>
                  <a:tcPr marL="67768" marR="67768" marT="0" marB="0">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marL="0" marR="0" algn="ctr">
                        <a:lnSpc>
                          <a:spcPct val="115000"/>
                        </a:lnSpc>
                        <a:spcBef>
                          <a:spcPts val="0"/>
                        </a:spcBef>
                        <a:spcAft>
                          <a:spcPts val="1000"/>
                        </a:spcAft>
                      </a:pPr>
                      <a:r>
                        <a:rPr lang="en-US" sz="1600" dirty="0">
                          <a:latin typeface="Calibri"/>
                          <a:ea typeface="Calibri"/>
                          <a:cs typeface="Times New Roman"/>
                        </a:rPr>
                        <a:t>59.0</a:t>
                      </a:r>
                    </a:p>
                  </a:txBody>
                  <a:tcPr marL="67768" marR="67768" marT="0" marB="0">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marL="0" marR="0" algn="ctr">
                        <a:lnSpc>
                          <a:spcPct val="115000"/>
                        </a:lnSpc>
                        <a:spcBef>
                          <a:spcPts val="0"/>
                        </a:spcBef>
                        <a:spcAft>
                          <a:spcPts val="1000"/>
                        </a:spcAft>
                      </a:pPr>
                      <a:r>
                        <a:rPr lang="en-US" sz="1600" dirty="0">
                          <a:latin typeface="Calibri"/>
                          <a:ea typeface="Calibri"/>
                          <a:cs typeface="Times New Roman"/>
                        </a:rPr>
                        <a:t>11.3</a:t>
                      </a:r>
                    </a:p>
                  </a:txBody>
                  <a:tcPr marL="67768" marR="67768" marT="0" marB="0">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marL="0" marR="0" algn="ctr">
                        <a:lnSpc>
                          <a:spcPct val="115000"/>
                        </a:lnSpc>
                        <a:spcBef>
                          <a:spcPts val="0"/>
                        </a:spcBef>
                        <a:spcAft>
                          <a:spcPts val="1000"/>
                        </a:spcAft>
                      </a:pPr>
                      <a:r>
                        <a:rPr lang="en-US" sz="1600" dirty="0">
                          <a:latin typeface="Calibri"/>
                          <a:ea typeface="Calibri"/>
                          <a:cs typeface="Times New Roman"/>
                        </a:rPr>
                        <a:t>34.5</a:t>
                      </a:r>
                    </a:p>
                  </a:txBody>
                  <a:tcPr marL="67768" marR="67768" marT="0" marB="0">
                    <a:lnL>
                      <a:noFill/>
                    </a:lnL>
                    <a:lnR>
                      <a:noFill/>
                    </a:lnR>
                    <a:lnT w="12700" cap="flat" cmpd="sng" algn="ctr">
                      <a:solidFill>
                        <a:srgbClr val="000000"/>
                      </a:solidFill>
                      <a:prstDash val="solid"/>
                      <a:round/>
                      <a:headEnd type="none" w="med" len="med"/>
                      <a:tailEnd type="none" w="med" len="med"/>
                    </a:lnT>
                    <a:lnB>
                      <a:noFill/>
                    </a:lnB>
                    <a:solidFill>
                      <a:srgbClr val="92D050"/>
                    </a:solidFill>
                  </a:tcPr>
                </a:tc>
                <a:tc>
                  <a:txBody>
                    <a:bodyPr/>
                    <a:lstStyle/>
                    <a:p>
                      <a:pPr marL="0" marR="0" algn="ctr">
                        <a:lnSpc>
                          <a:spcPct val="115000"/>
                        </a:lnSpc>
                        <a:spcBef>
                          <a:spcPts val="0"/>
                        </a:spcBef>
                        <a:spcAft>
                          <a:spcPts val="1000"/>
                        </a:spcAft>
                      </a:pPr>
                      <a:r>
                        <a:rPr lang="en-US" sz="1600" dirty="0">
                          <a:latin typeface="Calibri"/>
                          <a:ea typeface="Calibri"/>
                          <a:cs typeface="Times New Roman"/>
                        </a:rPr>
                        <a:t>53.6</a:t>
                      </a:r>
                    </a:p>
                  </a:txBody>
                  <a:tcPr marL="67768" marR="67768" marT="0" marB="0">
                    <a:lnL>
                      <a:noFill/>
                    </a:lnL>
                    <a:lnR>
                      <a:noFill/>
                    </a:lnR>
                    <a:lnT w="12700" cap="flat" cmpd="sng" algn="ctr">
                      <a:solidFill>
                        <a:srgbClr val="000000"/>
                      </a:solidFill>
                      <a:prstDash val="solid"/>
                      <a:round/>
                      <a:headEnd type="none" w="med" len="med"/>
                      <a:tailEnd type="none" w="med" len="med"/>
                    </a:lnT>
                    <a:lnB>
                      <a:noFill/>
                    </a:lnB>
                    <a:solidFill>
                      <a:srgbClr val="92D050"/>
                    </a:solidFill>
                  </a:tcPr>
                </a:tc>
                <a:tc gridSpan="2">
                  <a:txBody>
                    <a:bodyPr/>
                    <a:lstStyle/>
                    <a:p>
                      <a:pPr marL="0" marR="0" algn="ctr">
                        <a:lnSpc>
                          <a:spcPct val="115000"/>
                        </a:lnSpc>
                        <a:spcBef>
                          <a:spcPts val="0"/>
                        </a:spcBef>
                        <a:spcAft>
                          <a:spcPts val="1000"/>
                        </a:spcAft>
                      </a:pPr>
                      <a:r>
                        <a:rPr lang="en-US" sz="1600" dirty="0">
                          <a:latin typeface="Calibri"/>
                          <a:ea typeface="Calibri"/>
                          <a:cs typeface="Times New Roman"/>
                        </a:rPr>
                        <a:t>59.2</a:t>
                      </a:r>
                    </a:p>
                  </a:txBody>
                  <a:tcPr marL="67768" marR="6776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2D050"/>
                    </a:solidFill>
                  </a:tcPr>
                </a:tc>
                <a:tc hMerge="1">
                  <a:txBody>
                    <a:bodyPr/>
                    <a:lstStyle/>
                    <a:p>
                      <a:endParaRPr lang="en-US"/>
                    </a:p>
                  </a:txBody>
                  <a:tcPr/>
                </a:tc>
                <a:tc>
                  <a:txBody>
                    <a:bodyPr/>
                    <a:lstStyle/>
                    <a:p>
                      <a:pPr marL="0" marR="0" algn="ctr">
                        <a:lnSpc>
                          <a:spcPct val="115000"/>
                        </a:lnSpc>
                        <a:spcBef>
                          <a:spcPts val="0"/>
                        </a:spcBef>
                        <a:spcAft>
                          <a:spcPts val="1000"/>
                        </a:spcAft>
                      </a:pPr>
                      <a:r>
                        <a:rPr lang="en-US" sz="1600" dirty="0">
                          <a:latin typeface="Calibri"/>
                          <a:ea typeface="Calibri"/>
                          <a:cs typeface="Times New Roman"/>
                        </a:rPr>
                        <a:t>47.3</a:t>
                      </a:r>
                    </a:p>
                  </a:txBody>
                  <a:tcPr marL="67768" marR="6776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2D050"/>
                    </a:solidFill>
                  </a:tcPr>
                </a:tc>
              </a:tr>
              <a:tr h="180715">
                <a:tc>
                  <a:txBody>
                    <a:bodyPr/>
                    <a:lstStyle/>
                    <a:p>
                      <a:pPr marL="0" marR="0">
                        <a:lnSpc>
                          <a:spcPct val="115000"/>
                        </a:lnSpc>
                        <a:spcBef>
                          <a:spcPts val="0"/>
                        </a:spcBef>
                        <a:spcAft>
                          <a:spcPts val="1000"/>
                        </a:spcAft>
                      </a:pPr>
                      <a:r>
                        <a:rPr lang="en-US" sz="1600">
                          <a:latin typeface="Calibri"/>
                          <a:ea typeface="Calibri"/>
                          <a:cs typeface="Times New Roman"/>
                        </a:rPr>
                        <a:t>No</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36.5</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40.8</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88.0</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65.2</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46.2</a:t>
                      </a:r>
                    </a:p>
                  </a:txBody>
                  <a:tcPr marL="67768" marR="67768" marT="0" marB="0">
                    <a:lnL>
                      <a:noFill/>
                    </a:lnL>
                    <a:lnR>
                      <a:noFill/>
                    </a:lnR>
                    <a:lnT>
                      <a:noFill/>
                    </a:lnT>
                    <a:lnB>
                      <a:noFill/>
                    </a:lnB>
                  </a:tcPr>
                </a:tc>
                <a:tc gridSpan="2">
                  <a:txBody>
                    <a:bodyPr/>
                    <a:lstStyle/>
                    <a:p>
                      <a:pPr marL="0" marR="0" algn="ctr">
                        <a:lnSpc>
                          <a:spcPct val="115000"/>
                        </a:lnSpc>
                        <a:spcBef>
                          <a:spcPts val="0"/>
                        </a:spcBef>
                        <a:spcAft>
                          <a:spcPts val="1000"/>
                        </a:spcAft>
                      </a:pPr>
                      <a:r>
                        <a:rPr lang="en-US" sz="1600">
                          <a:latin typeface="Calibri"/>
                          <a:ea typeface="Calibri"/>
                          <a:cs typeface="Times New Roman"/>
                        </a:rPr>
                        <a:t>40.8</a:t>
                      </a:r>
                    </a:p>
                  </a:txBody>
                  <a:tcPr marL="67768" marR="67768"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a:txBody>
                    <a:bodyPr/>
                    <a:lstStyle/>
                    <a:p>
                      <a:pPr marL="0" marR="0" algn="ctr">
                        <a:lnSpc>
                          <a:spcPct val="115000"/>
                        </a:lnSpc>
                        <a:spcBef>
                          <a:spcPts val="0"/>
                        </a:spcBef>
                        <a:spcAft>
                          <a:spcPts val="1000"/>
                        </a:spcAft>
                      </a:pPr>
                      <a:r>
                        <a:rPr lang="en-US" sz="1600" dirty="0">
                          <a:latin typeface="Calibri"/>
                          <a:ea typeface="Calibri"/>
                          <a:cs typeface="Times New Roman"/>
                        </a:rPr>
                        <a:t>52.5</a:t>
                      </a:r>
                    </a:p>
                  </a:txBody>
                  <a:tcPr marL="67768" marR="67768" marT="0" marB="0">
                    <a:lnL w="12700" cap="flat" cmpd="sng" algn="ctr">
                      <a:solidFill>
                        <a:srgbClr val="000000"/>
                      </a:solidFill>
                      <a:prstDash val="solid"/>
                      <a:round/>
                      <a:headEnd type="none" w="med" len="med"/>
                      <a:tailEnd type="none" w="med" len="med"/>
                    </a:lnL>
                    <a:lnR>
                      <a:noFill/>
                    </a:lnR>
                    <a:lnT>
                      <a:noFill/>
                    </a:lnT>
                    <a:lnB>
                      <a:noFill/>
                    </a:lnB>
                  </a:tcPr>
                </a:tc>
              </a:tr>
              <a:tr h="180715">
                <a:tc>
                  <a:txBody>
                    <a:bodyPr/>
                    <a:lstStyle/>
                    <a:p>
                      <a:pPr marL="0" marR="0">
                        <a:lnSpc>
                          <a:spcPct val="115000"/>
                        </a:lnSpc>
                        <a:spcBef>
                          <a:spcPts val="0"/>
                        </a:spcBef>
                        <a:spcAft>
                          <a:spcPts val="1000"/>
                        </a:spcAft>
                      </a:pPr>
                      <a:r>
                        <a:rPr lang="en-US" sz="1600">
                          <a:latin typeface="Calibri"/>
                          <a:ea typeface="Calibri"/>
                          <a:cs typeface="Times New Roman"/>
                        </a:rPr>
                        <a:t>Refused</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0.0</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0.0</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0.1</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0.2</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0.0</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0.0</a:t>
                      </a:r>
                    </a:p>
                  </a:txBody>
                  <a:tcPr marL="67768" marR="67768" marT="0" marB="0">
                    <a:lnL>
                      <a:noFill/>
                    </a:lnL>
                    <a:lnR>
                      <a:noFill/>
                    </a:lnR>
                    <a:lnT>
                      <a:noFill/>
                    </a:lnT>
                    <a:lnB>
                      <a:noFill/>
                    </a:lnB>
                  </a:tcPr>
                </a:tc>
                <a:tc gridSpan="2">
                  <a:txBody>
                    <a:bodyPr/>
                    <a:lstStyle/>
                    <a:p>
                      <a:pPr marL="0" marR="0" algn="ctr">
                        <a:lnSpc>
                          <a:spcPct val="115000"/>
                        </a:lnSpc>
                        <a:spcBef>
                          <a:spcPts val="0"/>
                        </a:spcBef>
                        <a:spcAft>
                          <a:spcPts val="1000"/>
                        </a:spcAft>
                      </a:pPr>
                      <a:r>
                        <a:rPr lang="en-US" sz="1600" dirty="0">
                          <a:latin typeface="Calibri"/>
                          <a:ea typeface="Calibri"/>
                          <a:cs typeface="Times New Roman"/>
                        </a:rPr>
                        <a:t>0.0</a:t>
                      </a:r>
                    </a:p>
                  </a:txBody>
                  <a:tcPr marL="67768" marR="67768" marT="0" marB="0">
                    <a:lnL>
                      <a:noFill/>
                    </a:lnL>
                    <a:lnR>
                      <a:noFill/>
                    </a:lnR>
                    <a:lnT>
                      <a:noFill/>
                    </a:lnT>
                    <a:lnB>
                      <a:noFill/>
                    </a:lnB>
                  </a:tcPr>
                </a:tc>
                <a:tc hMerge="1">
                  <a:txBody>
                    <a:bodyPr/>
                    <a:lstStyle/>
                    <a:p>
                      <a:endParaRPr lang="en-US"/>
                    </a:p>
                  </a:txBody>
                  <a:tcPr/>
                </a:tc>
              </a:tr>
              <a:tr h="180715">
                <a:tc>
                  <a:txBody>
                    <a:bodyPr/>
                    <a:lstStyle/>
                    <a:p>
                      <a:pPr marL="0" marR="0">
                        <a:lnSpc>
                          <a:spcPct val="115000"/>
                        </a:lnSpc>
                        <a:spcBef>
                          <a:spcPts val="0"/>
                        </a:spcBef>
                        <a:spcAft>
                          <a:spcPts val="1000"/>
                        </a:spcAft>
                      </a:pPr>
                      <a:r>
                        <a:rPr lang="en-US" sz="1600">
                          <a:latin typeface="Calibri"/>
                          <a:ea typeface="Calibri"/>
                          <a:cs typeface="Times New Roman"/>
                        </a:rPr>
                        <a:t>Don’t know</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u="sng">
                          <a:latin typeface="Calibri"/>
                          <a:ea typeface="Calibri"/>
                          <a:cs typeface="Times New Roman"/>
                        </a:rPr>
                        <a:t>0.1</a:t>
                      </a:r>
                      <a:endParaRPr lang="en-US" sz="1600">
                        <a:latin typeface="Calibri"/>
                        <a:ea typeface="Calibri"/>
                        <a:cs typeface="Times New Roman"/>
                      </a:endParaRP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u="sng">
                          <a:latin typeface="Calibri"/>
                          <a:ea typeface="Calibri"/>
                          <a:cs typeface="Times New Roman"/>
                        </a:rPr>
                        <a:t>0.2</a:t>
                      </a:r>
                      <a:endParaRPr lang="en-US" sz="1600">
                        <a:latin typeface="Calibri"/>
                        <a:ea typeface="Calibri"/>
                        <a:cs typeface="Times New Roman"/>
                      </a:endParaRP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u="sng">
                          <a:latin typeface="Calibri"/>
                          <a:ea typeface="Calibri"/>
                          <a:cs typeface="Times New Roman"/>
                        </a:rPr>
                        <a:t>0.6</a:t>
                      </a:r>
                      <a:endParaRPr lang="en-US" sz="1600">
                        <a:latin typeface="Calibri"/>
                        <a:ea typeface="Calibri"/>
                        <a:cs typeface="Times New Roman"/>
                      </a:endParaRP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u="sng">
                          <a:latin typeface="Calibri"/>
                          <a:ea typeface="Calibri"/>
                          <a:cs typeface="Times New Roman"/>
                        </a:rPr>
                        <a:t>0.1</a:t>
                      </a:r>
                      <a:endParaRPr lang="en-US" sz="1600">
                        <a:latin typeface="Calibri"/>
                        <a:ea typeface="Calibri"/>
                        <a:cs typeface="Times New Roman"/>
                      </a:endParaRP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u="sng">
                          <a:latin typeface="Calibri"/>
                          <a:ea typeface="Calibri"/>
                          <a:cs typeface="Times New Roman"/>
                        </a:rPr>
                        <a:t>0.2</a:t>
                      </a:r>
                      <a:endParaRPr lang="en-US" sz="1600">
                        <a:latin typeface="Calibri"/>
                        <a:ea typeface="Calibri"/>
                        <a:cs typeface="Times New Roman"/>
                      </a:endParaRPr>
                    </a:p>
                  </a:txBody>
                  <a:tcPr marL="67768" marR="67768" marT="0" marB="0">
                    <a:lnL>
                      <a:noFill/>
                    </a:lnL>
                    <a:lnR>
                      <a:noFill/>
                    </a:lnR>
                    <a:lnT>
                      <a:noFill/>
                    </a:lnT>
                    <a:lnB>
                      <a:noFill/>
                    </a:lnB>
                  </a:tcPr>
                </a:tc>
                <a:tc gridSpan="2">
                  <a:txBody>
                    <a:bodyPr/>
                    <a:lstStyle/>
                    <a:p>
                      <a:pPr marL="0" marR="0" algn="ctr">
                        <a:lnSpc>
                          <a:spcPct val="115000"/>
                        </a:lnSpc>
                        <a:spcBef>
                          <a:spcPts val="0"/>
                        </a:spcBef>
                        <a:spcAft>
                          <a:spcPts val="1000"/>
                        </a:spcAft>
                      </a:pPr>
                      <a:r>
                        <a:rPr lang="en-US" sz="1600" u="sng">
                          <a:latin typeface="Calibri"/>
                          <a:ea typeface="Calibri"/>
                          <a:cs typeface="Times New Roman"/>
                        </a:rPr>
                        <a:t>0.0</a:t>
                      </a:r>
                      <a:endParaRPr lang="en-US" sz="1600">
                        <a:latin typeface="Calibri"/>
                        <a:ea typeface="Calibri"/>
                        <a:cs typeface="Times New Roman"/>
                      </a:endParaRPr>
                    </a:p>
                  </a:txBody>
                  <a:tcPr marL="67768" marR="67768"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a:txBody>
                    <a:bodyPr/>
                    <a:lstStyle/>
                    <a:p>
                      <a:pPr marL="0" marR="0" algn="ctr">
                        <a:lnSpc>
                          <a:spcPct val="115000"/>
                        </a:lnSpc>
                        <a:spcBef>
                          <a:spcPts val="0"/>
                        </a:spcBef>
                        <a:spcAft>
                          <a:spcPts val="1000"/>
                        </a:spcAft>
                      </a:pPr>
                      <a:r>
                        <a:rPr lang="en-US" sz="1600" u="sng" dirty="0">
                          <a:latin typeface="Calibri"/>
                          <a:ea typeface="Calibri"/>
                          <a:cs typeface="Times New Roman"/>
                        </a:rPr>
                        <a:t>0.2</a:t>
                      </a:r>
                      <a:endParaRPr lang="en-US" sz="1600" dirty="0">
                        <a:latin typeface="Calibri"/>
                        <a:ea typeface="Calibri"/>
                        <a:cs typeface="Times New Roman"/>
                      </a:endParaRPr>
                    </a:p>
                  </a:txBody>
                  <a:tcPr marL="67768" marR="67768" marT="0" marB="0">
                    <a:lnL w="12700" cap="flat" cmpd="sng" algn="ctr">
                      <a:solidFill>
                        <a:srgbClr val="000000"/>
                      </a:solidFill>
                      <a:prstDash val="solid"/>
                      <a:round/>
                      <a:headEnd type="none" w="med" len="med"/>
                      <a:tailEnd type="none" w="med" len="med"/>
                    </a:lnL>
                    <a:lnR>
                      <a:noFill/>
                    </a:lnR>
                    <a:lnT>
                      <a:noFill/>
                    </a:lnT>
                    <a:lnB>
                      <a:noFill/>
                    </a:lnB>
                  </a:tcPr>
                </a:tc>
              </a:tr>
              <a:tr h="180715">
                <a:tc>
                  <a:txBody>
                    <a:bodyPr/>
                    <a:lstStyle/>
                    <a:p>
                      <a:pPr marL="0" marR="0">
                        <a:lnSpc>
                          <a:spcPct val="115000"/>
                        </a:lnSpc>
                        <a:spcBef>
                          <a:spcPts val="0"/>
                        </a:spcBef>
                        <a:spcAft>
                          <a:spcPts val="1000"/>
                        </a:spcAft>
                      </a:pPr>
                      <a:endParaRPr lang="en-US" sz="1600">
                        <a:latin typeface="Calibri"/>
                        <a:ea typeface="Calibri"/>
                        <a:cs typeface="Times New Roman"/>
                      </a:endParaRP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100</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100</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100</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dirty="0">
                          <a:latin typeface="Calibri"/>
                          <a:ea typeface="Calibri"/>
                          <a:cs typeface="Times New Roman"/>
                        </a:rPr>
                        <a:t>100</a:t>
                      </a:r>
                    </a:p>
                  </a:txBody>
                  <a:tcPr marL="67768" marR="67768" marT="0" marB="0">
                    <a:lnL>
                      <a:noFill/>
                    </a:lnL>
                    <a:lnR>
                      <a:noFill/>
                    </a:lnR>
                    <a:lnT>
                      <a:noFill/>
                    </a:lnT>
                    <a:lnB>
                      <a:noFill/>
                    </a:lnB>
                  </a:tcPr>
                </a:tc>
                <a:tc>
                  <a:txBody>
                    <a:bodyPr/>
                    <a:lstStyle/>
                    <a:p>
                      <a:pPr marL="0" marR="0" algn="ctr">
                        <a:lnSpc>
                          <a:spcPct val="115000"/>
                        </a:lnSpc>
                        <a:spcBef>
                          <a:spcPts val="0"/>
                        </a:spcBef>
                        <a:spcAft>
                          <a:spcPts val="1000"/>
                        </a:spcAft>
                      </a:pPr>
                      <a:r>
                        <a:rPr lang="en-US" sz="1600">
                          <a:latin typeface="Calibri"/>
                          <a:ea typeface="Calibri"/>
                          <a:cs typeface="Times New Roman"/>
                        </a:rPr>
                        <a:t>100</a:t>
                      </a:r>
                    </a:p>
                  </a:txBody>
                  <a:tcPr marL="67768" marR="67768" marT="0" marB="0">
                    <a:lnL>
                      <a:noFill/>
                    </a:lnL>
                    <a:lnR>
                      <a:noFill/>
                    </a:lnR>
                    <a:lnT>
                      <a:noFill/>
                    </a:lnT>
                    <a:lnB>
                      <a:noFill/>
                    </a:lnB>
                  </a:tcPr>
                </a:tc>
                <a:tc gridSpan="2">
                  <a:txBody>
                    <a:bodyPr/>
                    <a:lstStyle/>
                    <a:p>
                      <a:pPr marL="0" marR="0" algn="ctr">
                        <a:lnSpc>
                          <a:spcPct val="115000"/>
                        </a:lnSpc>
                        <a:spcBef>
                          <a:spcPts val="0"/>
                        </a:spcBef>
                        <a:spcAft>
                          <a:spcPts val="1000"/>
                        </a:spcAft>
                      </a:pPr>
                      <a:r>
                        <a:rPr lang="en-US" sz="1600">
                          <a:latin typeface="Calibri"/>
                          <a:ea typeface="Calibri"/>
                          <a:cs typeface="Times New Roman"/>
                        </a:rPr>
                        <a:t>100</a:t>
                      </a:r>
                    </a:p>
                  </a:txBody>
                  <a:tcPr marL="67768" marR="67768"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a:txBody>
                    <a:bodyPr/>
                    <a:lstStyle/>
                    <a:p>
                      <a:pPr marL="0" marR="0" algn="ctr">
                        <a:lnSpc>
                          <a:spcPct val="115000"/>
                        </a:lnSpc>
                        <a:spcBef>
                          <a:spcPts val="0"/>
                        </a:spcBef>
                        <a:spcAft>
                          <a:spcPts val="1000"/>
                        </a:spcAft>
                      </a:pPr>
                      <a:r>
                        <a:rPr lang="en-US" sz="1600" dirty="0">
                          <a:latin typeface="Calibri"/>
                          <a:ea typeface="Calibri"/>
                          <a:cs typeface="Times New Roman"/>
                        </a:rPr>
                        <a:t>100</a:t>
                      </a:r>
                    </a:p>
                  </a:txBody>
                  <a:tcPr marL="67768" marR="67768" marT="0" marB="0">
                    <a:lnL w="12700" cap="flat" cmpd="sng" algn="ctr">
                      <a:solidFill>
                        <a:srgbClr val="000000"/>
                      </a:solidFill>
                      <a:prstDash val="solid"/>
                      <a:round/>
                      <a:headEnd type="none" w="med" len="med"/>
                      <a:tailEnd type="none" w="med" len="med"/>
                    </a:lnL>
                    <a:lnR>
                      <a:noFill/>
                    </a:lnR>
                    <a:lnT>
                      <a:noFill/>
                    </a:lnT>
                    <a:lnB>
                      <a:noFill/>
                    </a:lnB>
                  </a:tcPr>
                </a:tc>
              </a:tr>
              <a:tr h="180715">
                <a:tc>
                  <a:txBody>
                    <a:bodyPr/>
                    <a:lstStyle/>
                    <a:p>
                      <a:pPr marL="0" marR="0">
                        <a:lnSpc>
                          <a:spcPct val="115000"/>
                        </a:lnSpc>
                        <a:spcBef>
                          <a:spcPts val="0"/>
                        </a:spcBef>
                        <a:spcAft>
                          <a:spcPts val="1000"/>
                        </a:spcAft>
                      </a:pPr>
                      <a:r>
                        <a:rPr lang="en-US" sz="1600">
                          <a:latin typeface="Calibri"/>
                          <a:ea typeface="Calibri"/>
                          <a:cs typeface="Times New Roman"/>
                        </a:rPr>
                        <a:t>N</a:t>
                      </a:r>
                    </a:p>
                  </a:txBody>
                  <a:tcPr marL="67768" marR="67768"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a:latin typeface="Calibri"/>
                          <a:ea typeface="Calibri"/>
                          <a:cs typeface="Times New Roman"/>
                        </a:rPr>
                        <a:t>(1000)</a:t>
                      </a:r>
                    </a:p>
                  </a:txBody>
                  <a:tcPr marL="67768" marR="67768"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a:latin typeface="Calibri"/>
                          <a:ea typeface="Calibri"/>
                          <a:cs typeface="Times New Roman"/>
                        </a:rPr>
                        <a:t>(1008)</a:t>
                      </a:r>
                    </a:p>
                  </a:txBody>
                  <a:tcPr marL="67768" marR="67768"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a:latin typeface="Calibri"/>
                          <a:ea typeface="Calibri"/>
                          <a:cs typeface="Times New Roman"/>
                        </a:rPr>
                        <a:t>(1000)</a:t>
                      </a:r>
                    </a:p>
                  </a:txBody>
                  <a:tcPr marL="67768" marR="67768"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a:latin typeface="Calibri"/>
                          <a:ea typeface="Calibri"/>
                          <a:cs typeface="Times New Roman"/>
                        </a:rPr>
                        <a:t>(1013)</a:t>
                      </a:r>
                    </a:p>
                  </a:txBody>
                  <a:tcPr marL="67768" marR="67768"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600">
                          <a:latin typeface="Calibri"/>
                          <a:ea typeface="Calibri"/>
                          <a:cs typeface="Times New Roman"/>
                        </a:rPr>
                        <a:t>(1222)</a:t>
                      </a:r>
                    </a:p>
                  </a:txBody>
                  <a:tcPr marL="67768" marR="67768" marT="0" marB="0">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1000"/>
                        </a:spcAft>
                      </a:pPr>
                      <a:r>
                        <a:rPr lang="en-US" sz="1600">
                          <a:latin typeface="Calibri"/>
                          <a:ea typeface="Calibri"/>
                          <a:cs typeface="Times New Roman"/>
                        </a:rPr>
                        <a:t>(1066)</a:t>
                      </a:r>
                    </a:p>
                  </a:txBody>
                  <a:tcPr marL="67768" marR="67768"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1000"/>
                        </a:spcAft>
                      </a:pPr>
                      <a:r>
                        <a:rPr lang="en-US" sz="1600" dirty="0">
                          <a:latin typeface="Calibri"/>
                          <a:ea typeface="Calibri"/>
                          <a:cs typeface="Times New Roman"/>
                        </a:rPr>
                        <a:t>(6309)</a:t>
                      </a:r>
                    </a:p>
                  </a:txBody>
                  <a:tcPr marL="67768" marR="67768"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1"/>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
        <p:nvSpPr>
          <p:cNvPr id="4" name="Title 3"/>
          <p:cNvSpPr>
            <a:spLocks noGrp="1"/>
          </p:cNvSpPr>
          <p:nvPr>
            <p:ph type="title" idx="4294967295"/>
          </p:nvPr>
        </p:nvSpPr>
        <p:spPr>
          <a:xfrm>
            <a:off x="0" y="274638"/>
            <a:ext cx="7696200" cy="1143000"/>
          </a:xfrm>
        </p:spPr>
        <p:txBody>
          <a:bodyPr>
            <a:normAutofit fontScale="90000"/>
          </a:bodyPr>
          <a:lstStyle/>
          <a:p>
            <a:pPr fontAlgn="auto">
              <a:spcAft>
                <a:spcPts val="0"/>
              </a:spcAft>
              <a:defRPr/>
            </a:pPr>
            <a:r>
              <a:rPr lang="en-US" dirty="0" smtClean="0">
                <a:effectLst/>
              </a:rPr>
              <a:t>Relationship of Intensity of Fatigue to Duration of Fatigue</a:t>
            </a:r>
            <a:endParaRPr lang="en-US" dirty="0">
              <a:effectLst/>
            </a:endParaRPr>
          </a:p>
        </p:txBody>
      </p:sp>
      <p:graphicFrame>
        <p:nvGraphicFramePr>
          <p:cNvPr id="3" name="Table 2"/>
          <p:cNvGraphicFramePr>
            <a:graphicFrameLocks noGrp="1"/>
          </p:cNvGraphicFramePr>
          <p:nvPr/>
        </p:nvGraphicFramePr>
        <p:xfrm>
          <a:off x="1536700" y="2368550"/>
          <a:ext cx="6069330" cy="3645408"/>
        </p:xfrm>
        <a:graphic>
          <a:graphicData uri="http://schemas.openxmlformats.org/drawingml/2006/table">
            <a:tbl>
              <a:tblPr/>
              <a:tblGrid>
                <a:gridCol w="1641475"/>
                <a:gridCol w="738505"/>
                <a:gridCol w="737870"/>
                <a:gridCol w="737870"/>
                <a:gridCol w="737870"/>
                <a:gridCol w="737870"/>
                <a:gridCol w="737870"/>
              </a:tblGrid>
              <a:tr h="0">
                <a:tc rowSpan="2">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Intensity of Fatigue</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Duration of Fatigue</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vMerge="1">
                  <a:txBody>
                    <a:bodyPr/>
                    <a:lstStyle/>
                    <a:p>
                      <a:endParaRPr lang="en-US"/>
                    </a:p>
                  </a:txBody>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Some of the day</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Most of the day</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All of the day</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Refused</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Don’t Know</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Total</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solidFill>
                            <a:srgbClr val="000000"/>
                          </a:solidFill>
                          <a:latin typeface="Calibri"/>
                          <a:ea typeface="Calibri"/>
                          <a:cs typeface="Times New Roman"/>
                        </a:rPr>
                        <a:t>A Little</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73.5</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26.9</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24.8</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33.3</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61.2</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solidFill>
                            <a:srgbClr val="000000"/>
                          </a:solidFill>
                          <a:latin typeface="Calibri"/>
                          <a:ea typeface="Calibri"/>
                          <a:cs typeface="Times New Roman"/>
                        </a:rPr>
                        <a:t>Closer to a little</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3.8</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6.1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2.1</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3.9</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solidFill>
                            <a:srgbClr val="000000"/>
                          </a:solidFill>
                          <a:latin typeface="Calibri"/>
                          <a:ea typeface="Calibri"/>
                          <a:cs typeface="Times New Roman"/>
                        </a:rPr>
                        <a:t>In between</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12.2</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20.4</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12.4</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0.0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13.3</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solidFill>
                            <a:srgbClr val="000000"/>
                          </a:solidFill>
                          <a:latin typeface="Calibri"/>
                          <a:ea typeface="Calibri"/>
                          <a:cs typeface="Times New Roman"/>
                        </a:rPr>
                        <a:t>Closer to a lot</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2.4</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9.8</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8.8</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4.2</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solidFill>
                            <a:srgbClr val="000000"/>
                          </a:solidFill>
                          <a:latin typeface="Calibri"/>
                          <a:ea typeface="Calibri"/>
                          <a:cs typeface="Times New Roman"/>
                        </a:rPr>
                        <a:t>A lot</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7.9</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36.3</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33.7</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16.6</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solidFill>
                            <a:srgbClr val="000000"/>
                          </a:solidFill>
                          <a:latin typeface="Calibri"/>
                          <a:ea typeface="Calibri"/>
                          <a:cs typeface="Times New Roman"/>
                        </a:rPr>
                        <a:t>Refused/Don’t know</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0.2</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0.5</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0.9</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100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66.7</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0.8</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endParaRPr lang="en-US" sz="1600">
                        <a:solidFill>
                          <a:srgbClr val="00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100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100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100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100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100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100</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a:solidFill>
                            <a:srgbClr val="000000"/>
                          </a:solidFill>
                          <a:latin typeface="Calibri"/>
                          <a:ea typeface="Calibri"/>
                          <a:cs typeface="Times New Roman"/>
                        </a:rPr>
                        <a:t>Count</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2216</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427</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330</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2</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latin typeface="Calibri"/>
                          <a:ea typeface="Calibri"/>
                          <a:cs typeface="Times New Roman"/>
                        </a:rPr>
                        <a:t>18</a:t>
                      </a:r>
                      <a:endParaRPr lang="en-US"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latin typeface="Calibri"/>
                          <a:ea typeface="Calibri"/>
                          <a:cs typeface="Times New Roman"/>
                        </a:rPr>
                        <a:t>2993</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1"/>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Washington Group, November 3-5, 2010, Luxembourg</a:t>
            </a:r>
          </a:p>
        </p:txBody>
      </p:sp>
      <p:sp>
        <p:nvSpPr>
          <p:cNvPr id="4" name="Title 3"/>
          <p:cNvSpPr>
            <a:spLocks noGrp="1"/>
          </p:cNvSpPr>
          <p:nvPr>
            <p:ph type="title" idx="4294967295"/>
          </p:nvPr>
        </p:nvSpPr>
        <p:spPr>
          <a:xfrm>
            <a:off x="0" y="274638"/>
            <a:ext cx="7696200" cy="1143000"/>
          </a:xfrm>
        </p:spPr>
        <p:txBody>
          <a:bodyPr>
            <a:normAutofit fontScale="90000"/>
          </a:bodyPr>
          <a:lstStyle/>
          <a:p>
            <a:pPr fontAlgn="auto">
              <a:spcAft>
                <a:spcPts val="0"/>
              </a:spcAft>
              <a:defRPr/>
            </a:pPr>
            <a:r>
              <a:rPr lang="en-US" dirty="0" smtClean="0">
                <a:effectLst/>
              </a:rPr>
              <a:t>Relationship of Frequency of Fatigue with Duration of Fatigue</a:t>
            </a:r>
            <a:endParaRPr lang="en-US" dirty="0">
              <a:effectLst/>
            </a:endParaRPr>
          </a:p>
        </p:txBody>
      </p:sp>
      <p:graphicFrame>
        <p:nvGraphicFramePr>
          <p:cNvPr id="3" name="Table 2"/>
          <p:cNvGraphicFramePr>
            <a:graphicFrameLocks noGrp="1"/>
          </p:cNvGraphicFramePr>
          <p:nvPr/>
        </p:nvGraphicFramePr>
        <p:xfrm>
          <a:off x="1524000" y="2455863"/>
          <a:ext cx="6095999" cy="3261596"/>
        </p:xfrm>
        <a:graphic>
          <a:graphicData uri="http://schemas.openxmlformats.org/drawingml/2006/table">
            <a:tbl>
              <a:tblPr/>
              <a:tblGrid>
                <a:gridCol w="1270146"/>
                <a:gridCol w="939654"/>
                <a:gridCol w="838200"/>
                <a:gridCol w="792164"/>
                <a:gridCol w="839381"/>
                <a:gridCol w="734457"/>
                <a:gridCol w="681997"/>
              </a:tblGrid>
              <a:tr h="177020">
                <a:tc>
                  <a:txBody>
                    <a:bodyPr/>
                    <a:lstStyle/>
                    <a:p>
                      <a:pPr marL="0" marR="0">
                        <a:lnSpc>
                          <a:spcPct val="115000"/>
                        </a:lnSpc>
                        <a:spcBef>
                          <a:spcPts val="0"/>
                        </a:spcBef>
                        <a:spcAft>
                          <a:spcPts val="0"/>
                        </a:spcAft>
                      </a:pPr>
                      <a:endParaRPr lang="en-US" sz="1000" dirty="0">
                        <a:latin typeface="Calibri"/>
                        <a:ea typeface="Calibri"/>
                        <a:cs typeface="Times New Roman"/>
                      </a:endParaRP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1000">
                          <a:latin typeface="Calibri"/>
                          <a:ea typeface="Calibri"/>
                          <a:cs typeface="Times New Roman"/>
                        </a:rPr>
                        <a:t>Frequency of Fatigue</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15590">
                <a:tc>
                  <a:txBody>
                    <a:bodyPr/>
                    <a:lstStyle/>
                    <a:p>
                      <a:pPr marL="0" marR="0">
                        <a:lnSpc>
                          <a:spcPct val="115000"/>
                        </a:lnSpc>
                        <a:spcBef>
                          <a:spcPts val="0"/>
                        </a:spcBef>
                        <a:spcAft>
                          <a:spcPts val="0"/>
                        </a:spcAft>
                      </a:pPr>
                      <a:r>
                        <a:rPr lang="en-US" sz="1600" dirty="0">
                          <a:latin typeface="Calibri"/>
                          <a:ea typeface="Calibri"/>
                          <a:cs typeface="Times New Roman"/>
                        </a:rPr>
                        <a:t>Duration of Fatigue</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Some days</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Most days</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Every day</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Refused </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Don’t Know</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Total</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040">
                <a:tc>
                  <a:txBody>
                    <a:bodyPr/>
                    <a:lstStyle/>
                    <a:p>
                      <a:pPr marL="0" marR="0">
                        <a:lnSpc>
                          <a:spcPct val="115000"/>
                        </a:lnSpc>
                        <a:spcBef>
                          <a:spcPts val="0"/>
                        </a:spcBef>
                        <a:spcAft>
                          <a:spcPts val="0"/>
                        </a:spcAft>
                      </a:pPr>
                      <a:r>
                        <a:rPr lang="en-US" sz="1600">
                          <a:latin typeface="Calibri"/>
                          <a:ea typeface="Calibri"/>
                          <a:cs typeface="Times New Roman"/>
                        </a:rPr>
                        <a:t>Some of the day</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latin typeface="Calibri"/>
                          <a:ea typeface="Calibri"/>
                          <a:cs typeface="Times New Roman"/>
                        </a:rPr>
                        <a:t>82.6</a:t>
                      </a:r>
                      <a:endParaRPr lang="en-US" sz="1600" dirty="0">
                        <a:latin typeface="Calibri"/>
                        <a:ea typeface="Calibri"/>
                        <a:cs typeface="Times New Roman"/>
                      </a:endParaRPr>
                    </a:p>
                    <a:p>
                      <a:pPr marL="0" marR="0" algn="ctr">
                        <a:lnSpc>
                          <a:spcPct val="115000"/>
                        </a:lnSpc>
                        <a:spcBef>
                          <a:spcPts val="0"/>
                        </a:spcBef>
                        <a:spcAft>
                          <a:spcPts val="0"/>
                        </a:spcAft>
                      </a:pPr>
                      <a:r>
                        <a:rPr lang="en-US" sz="1600" dirty="0">
                          <a:latin typeface="Calibri"/>
                          <a:ea typeface="Calibri"/>
                          <a:cs typeface="Times New Roman"/>
                        </a:rPr>
                        <a:t>(n=1962)</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600" dirty="0" smtClean="0">
                          <a:latin typeface="Calibri"/>
                          <a:ea typeface="Calibri"/>
                          <a:cs typeface="Times New Roman"/>
                        </a:rPr>
                        <a:t>44.0</a:t>
                      </a:r>
                      <a:endParaRPr lang="en-US" sz="1600" dirty="0">
                        <a:latin typeface="Calibri"/>
                        <a:ea typeface="Calibri"/>
                        <a:cs typeface="Times New Roman"/>
                      </a:endParaRP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dirty="0">
                          <a:latin typeface="Calibri"/>
                          <a:ea typeface="Calibri"/>
                          <a:cs typeface="Times New Roman"/>
                        </a:rPr>
                        <a:t>38.5</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16.7</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74.0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020">
                <a:tc>
                  <a:txBody>
                    <a:bodyPr/>
                    <a:lstStyle/>
                    <a:p>
                      <a:pPr marL="0" marR="0">
                        <a:lnSpc>
                          <a:spcPct val="115000"/>
                        </a:lnSpc>
                        <a:spcBef>
                          <a:spcPts val="0"/>
                        </a:spcBef>
                        <a:spcAft>
                          <a:spcPts val="0"/>
                        </a:spcAft>
                      </a:pPr>
                      <a:r>
                        <a:rPr lang="en-US" sz="1600">
                          <a:latin typeface="Calibri"/>
                          <a:ea typeface="Calibri"/>
                          <a:cs typeface="Times New Roman"/>
                        </a:rPr>
                        <a:t>Most of the day</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10.6</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33.2</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dirty="0">
                          <a:latin typeface="Calibri"/>
                          <a:ea typeface="Calibri"/>
                          <a:cs typeface="Times New Roman"/>
                        </a:rPr>
                        <a:t>22.6</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14.3</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020">
                <a:tc>
                  <a:txBody>
                    <a:bodyPr/>
                    <a:lstStyle/>
                    <a:p>
                      <a:pPr marL="0" marR="0">
                        <a:lnSpc>
                          <a:spcPct val="115000"/>
                        </a:lnSpc>
                        <a:spcBef>
                          <a:spcPts val="0"/>
                        </a:spcBef>
                        <a:spcAft>
                          <a:spcPts val="0"/>
                        </a:spcAft>
                      </a:pPr>
                      <a:r>
                        <a:rPr lang="en-US" sz="1600">
                          <a:latin typeface="Calibri"/>
                          <a:ea typeface="Calibri"/>
                          <a:cs typeface="Times New Roman"/>
                        </a:rPr>
                        <a:t>All of the day</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6.5</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22.8</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38.9</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11</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020">
                <a:tc>
                  <a:txBody>
                    <a:bodyPr/>
                    <a:lstStyle/>
                    <a:p>
                      <a:pPr marL="0" marR="0">
                        <a:lnSpc>
                          <a:spcPct val="115000"/>
                        </a:lnSpc>
                        <a:spcBef>
                          <a:spcPts val="0"/>
                        </a:spcBef>
                        <a:spcAft>
                          <a:spcPts val="0"/>
                        </a:spcAft>
                      </a:pPr>
                      <a:r>
                        <a:rPr lang="en-US" sz="1600">
                          <a:latin typeface="Calibri"/>
                          <a:ea typeface="Calibri"/>
                          <a:cs typeface="Times New Roman"/>
                        </a:rPr>
                        <a:t>Refused</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0.10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020">
                <a:tc>
                  <a:txBody>
                    <a:bodyPr/>
                    <a:lstStyle/>
                    <a:p>
                      <a:pPr marL="0" marR="0">
                        <a:lnSpc>
                          <a:spcPct val="115000"/>
                        </a:lnSpc>
                        <a:spcBef>
                          <a:spcPts val="0"/>
                        </a:spcBef>
                        <a:spcAft>
                          <a:spcPts val="0"/>
                        </a:spcAft>
                      </a:pPr>
                      <a:r>
                        <a:rPr lang="en-US" sz="1600">
                          <a:latin typeface="Calibri"/>
                          <a:ea typeface="Calibri"/>
                          <a:cs typeface="Times New Roman"/>
                        </a:rPr>
                        <a:t>Don’t Know</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0.3</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83.3</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0.6</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020">
                <a:tc>
                  <a:txBody>
                    <a:bodyPr/>
                    <a:lstStyle/>
                    <a:p>
                      <a:pPr marL="0" marR="0">
                        <a:lnSpc>
                          <a:spcPct val="115000"/>
                        </a:lnSpc>
                        <a:spcBef>
                          <a:spcPts val="0"/>
                        </a:spcBef>
                        <a:spcAft>
                          <a:spcPts val="0"/>
                        </a:spcAft>
                      </a:pPr>
                      <a:endParaRPr lang="en-US" sz="1600">
                        <a:latin typeface="Calibri"/>
                        <a:ea typeface="Calibri"/>
                        <a:cs typeface="Times New Roman"/>
                      </a:endParaRP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100</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020">
                <a:tc>
                  <a:txBody>
                    <a:bodyPr/>
                    <a:lstStyle/>
                    <a:p>
                      <a:pPr marL="0" marR="0">
                        <a:lnSpc>
                          <a:spcPct val="115000"/>
                        </a:lnSpc>
                        <a:spcBef>
                          <a:spcPts val="0"/>
                        </a:spcBef>
                        <a:spcAft>
                          <a:spcPts val="0"/>
                        </a:spcAft>
                      </a:pPr>
                      <a:r>
                        <a:rPr lang="en-US" sz="1600">
                          <a:latin typeface="Calibri"/>
                          <a:ea typeface="Calibri"/>
                          <a:cs typeface="Times New Roman"/>
                        </a:rPr>
                        <a:t>Count</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2376</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364</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239</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12</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2993</a:t>
                      </a:r>
                    </a:p>
                  </a:txBody>
                  <a:tcPr marL="62972" marR="62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428</TotalTime>
  <Words>1621</Words>
  <Application>Microsoft Office PowerPoint</Application>
  <PresentationFormat>On-screen Show (4:3)</PresentationFormat>
  <Paragraphs>519</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Document</vt:lpstr>
      <vt:lpstr>FATIGUE Results of ESCAP Testing</vt:lpstr>
      <vt:lpstr>Questions Used in ESCAP Cognitive Test </vt:lpstr>
      <vt:lpstr>Results of Cognitive Tests</vt:lpstr>
      <vt:lpstr>First Half of Field Testing Questionnaire </vt:lpstr>
      <vt:lpstr>Second Half of Field Test Questionnaire </vt:lpstr>
      <vt:lpstr>ESCAP Field Test</vt:lpstr>
      <vt:lpstr>Proportion in Each Country Indicating Some Level of Fatigue </vt:lpstr>
      <vt:lpstr>Relationship of Intensity of Fatigue to Duration of Fatigue</vt:lpstr>
      <vt:lpstr>Relationship of Frequency of Fatigue with Duration of Fatigue</vt:lpstr>
      <vt:lpstr>Relationship of Frequency of Fatigue to Intensity of Fatigue</vt:lpstr>
      <vt:lpstr>Cross-frequency for fatigue frequency, duration and intensity in field test interviews </vt:lpstr>
      <vt:lpstr> Distribution of Fatigue Measure Summarizing Frequency, Duration and Intensity Based on Field Test Interviews </vt:lpstr>
      <vt:lpstr> Summary Fatigue Measure by Activity Limitation in Field Test Interviews. </vt:lpstr>
      <vt:lpstr>Conclusions</vt:lpstr>
      <vt:lpstr>Recommendation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FATIGUE Results of ESCAP Testing</dc:title>
  <dc:creator>Barbara Altman</dc:creator>
  <cp:lastModifiedBy>Centers for Disease Control &amp; Prevention</cp:lastModifiedBy>
  <cp:revision>16</cp:revision>
  <dcterms:created xsi:type="dcterms:W3CDTF">2010-10-31T01:33:02Z</dcterms:created>
  <dcterms:modified xsi:type="dcterms:W3CDTF">2011-03-08T16:37:03Z</dcterms:modified>
</cp:coreProperties>
</file>