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3" r:id="rId7"/>
    <p:sldId id="274" r:id="rId8"/>
    <p:sldId id="267" r:id="rId9"/>
    <p:sldId id="268" r:id="rId10"/>
    <p:sldId id="269" r:id="rId11"/>
    <p:sldId id="266" r:id="rId12"/>
    <p:sldId id="264" r:id="rId13"/>
    <p:sldId id="271" r:id="rId14"/>
    <p:sldId id="270" r:id="rId15"/>
    <p:sldId id="273" r:id="rId16"/>
    <p:sldId id="275" r:id="rId17"/>
    <p:sldId id="272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6EBC"/>
    <a:srgbClr val="B2434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50" d="100"/>
          <a:sy n="50" d="100"/>
        </p:scale>
        <p:origin x="-696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8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0th%20mtg%20WG\pain%20vs%20domain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MOB_SS by 'have frequent pain' (PAIN_1)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Sheet1!$D$18</c:f>
              <c:strCache>
                <c:ptCount val="1"/>
                <c:pt idx="0">
                  <c:v>yes</c:v>
                </c:pt>
              </c:strCache>
            </c:strRef>
          </c:tx>
          <c:marker>
            <c:symbol val="none"/>
          </c:marker>
          <c:cat>
            <c:strRef>
              <c:f>Sheet1!$C$24:$C$27</c:f>
              <c:strCache>
                <c:ptCount val="4"/>
                <c:pt idx="0">
                  <c:v>no diff</c:v>
                </c:pt>
                <c:pt idx="1">
                  <c:v>some diff</c:v>
                </c:pt>
                <c:pt idx="2">
                  <c:v>a lot of diff</c:v>
                </c:pt>
                <c:pt idx="3">
                  <c:v>cannot do at all</c:v>
                </c:pt>
              </c:strCache>
            </c:strRef>
          </c:cat>
          <c:val>
            <c:numRef>
              <c:f>Sheet1!$D$24:$D$27</c:f>
              <c:numCache>
                <c:formatCode>####.0%</c:formatCode>
                <c:ptCount val="4"/>
                <c:pt idx="0">
                  <c:v>0.31560502989074446</c:v>
                </c:pt>
                <c:pt idx="1">
                  <c:v>0.62983947119924499</c:v>
                </c:pt>
                <c:pt idx="2">
                  <c:v>0.84366576819407046</c:v>
                </c:pt>
                <c:pt idx="3">
                  <c:v>0.82142857142857195</c:v>
                </c:pt>
              </c:numCache>
            </c:numRef>
          </c:val>
        </c:ser>
        <c:ser>
          <c:idx val="1"/>
          <c:order val="1"/>
          <c:tx>
            <c:strRef>
              <c:f>Sheet1!$E$18</c:f>
              <c:strCache>
                <c:ptCount val="1"/>
                <c:pt idx="0">
                  <c:v>no</c:v>
                </c:pt>
              </c:strCache>
            </c:strRef>
          </c:tx>
          <c:marker>
            <c:symbol val="none"/>
          </c:marker>
          <c:cat>
            <c:strRef>
              <c:f>Sheet1!$C$24:$C$27</c:f>
              <c:strCache>
                <c:ptCount val="4"/>
                <c:pt idx="0">
                  <c:v>no diff</c:v>
                </c:pt>
                <c:pt idx="1">
                  <c:v>some diff</c:v>
                </c:pt>
                <c:pt idx="2">
                  <c:v>a lot of diff</c:v>
                </c:pt>
                <c:pt idx="3">
                  <c:v>cannot do at all</c:v>
                </c:pt>
              </c:strCache>
            </c:strRef>
          </c:cat>
          <c:val>
            <c:numRef>
              <c:f>Sheet1!$E$24:$E$27</c:f>
              <c:numCache>
                <c:formatCode>####.0%</c:formatCode>
                <c:ptCount val="4"/>
                <c:pt idx="0">
                  <c:v>0.68336425479282625</c:v>
                </c:pt>
                <c:pt idx="1">
                  <c:v>0.36638338054768693</c:v>
                </c:pt>
                <c:pt idx="2">
                  <c:v>0.15363881401617263</c:v>
                </c:pt>
                <c:pt idx="3">
                  <c:v>0.10714285714285714</c:v>
                </c:pt>
              </c:numCache>
            </c:numRef>
          </c:val>
        </c:ser>
        <c:marker val="1"/>
        <c:axId val="42295296"/>
        <c:axId val="42297216"/>
      </c:lineChart>
      <c:catAx>
        <c:axId val="422952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MOB_SS</a:t>
                </a:r>
              </a:p>
            </c:rich>
          </c:tx>
        </c:title>
        <c:majorTickMark val="none"/>
        <c:tickLblPos val="nextTo"/>
        <c:crossAx val="42297216"/>
        <c:crosses val="autoZero"/>
        <c:auto val="1"/>
        <c:lblAlgn val="ctr"/>
        <c:lblOffset val="100"/>
      </c:catAx>
      <c:valAx>
        <c:axId val="42297216"/>
        <c:scaling>
          <c:orientation val="minMax"/>
        </c:scaling>
        <c:axPos val="l"/>
        <c:majorGridlines/>
        <c:numFmt formatCode="0%" sourceLinked="0"/>
        <c:tickLblPos val="nextTo"/>
        <c:crossAx val="4229529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MOB_SS by pain in last 3 months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Sheet1!$C$53</c:f>
              <c:strCache>
                <c:ptCount val="1"/>
                <c:pt idx="0">
                  <c:v>no diff</c:v>
                </c:pt>
              </c:strCache>
            </c:strRef>
          </c:tx>
          <c:marker>
            <c:symbol val="none"/>
          </c:marker>
          <c:cat>
            <c:strRef>
              <c:f>Sheet1!$D$42:$G$42</c:f>
              <c:strCache>
                <c:ptCount val="4"/>
                <c:pt idx="0">
                  <c:v>never</c:v>
                </c:pt>
                <c:pt idx="1">
                  <c:v>some days</c:v>
                </c:pt>
                <c:pt idx="2">
                  <c:v>most days</c:v>
                </c:pt>
                <c:pt idx="3">
                  <c:v>every day</c:v>
                </c:pt>
              </c:strCache>
            </c:strRef>
          </c:cat>
          <c:val>
            <c:numRef>
              <c:f>Sheet1!$D$53:$G$53</c:f>
              <c:numCache>
                <c:formatCode>####.0%</c:formatCode>
                <c:ptCount val="4"/>
                <c:pt idx="0">
                  <c:v>0.90516460283902145</c:v>
                </c:pt>
                <c:pt idx="1">
                  <c:v>0.69550507491541813</c:v>
                </c:pt>
                <c:pt idx="2">
                  <c:v>0.5072765072765073</c:v>
                </c:pt>
                <c:pt idx="3">
                  <c:v>0.37762237762237805</c:v>
                </c:pt>
              </c:numCache>
            </c:numRef>
          </c:val>
        </c:ser>
        <c:ser>
          <c:idx val="1"/>
          <c:order val="1"/>
          <c:tx>
            <c:strRef>
              <c:f>Sheet1!$C$54</c:f>
              <c:strCache>
                <c:ptCount val="1"/>
                <c:pt idx="0">
                  <c:v>some diff</c:v>
                </c:pt>
              </c:strCache>
            </c:strRef>
          </c:tx>
          <c:marker>
            <c:symbol val="none"/>
          </c:marker>
          <c:cat>
            <c:strRef>
              <c:f>Sheet1!$D$42:$G$42</c:f>
              <c:strCache>
                <c:ptCount val="4"/>
                <c:pt idx="0">
                  <c:v>never</c:v>
                </c:pt>
                <c:pt idx="1">
                  <c:v>some days</c:v>
                </c:pt>
                <c:pt idx="2">
                  <c:v>most days</c:v>
                </c:pt>
                <c:pt idx="3">
                  <c:v>every day</c:v>
                </c:pt>
              </c:strCache>
            </c:strRef>
          </c:cat>
          <c:val>
            <c:numRef>
              <c:f>Sheet1!$D$54:$G$54</c:f>
              <c:numCache>
                <c:formatCode>####.0%</c:formatCode>
                <c:ptCount val="4"/>
                <c:pt idx="0">
                  <c:v>8.2754454847478176E-2</c:v>
                </c:pt>
                <c:pt idx="1">
                  <c:v>0.24939584340261006</c:v>
                </c:pt>
                <c:pt idx="2">
                  <c:v>0.28482328482328506</c:v>
                </c:pt>
                <c:pt idx="3">
                  <c:v>0.29137529137529183</c:v>
                </c:pt>
              </c:numCache>
            </c:numRef>
          </c:val>
        </c:ser>
        <c:ser>
          <c:idx val="2"/>
          <c:order val="2"/>
          <c:tx>
            <c:strRef>
              <c:f>Sheet1!$C$55</c:f>
              <c:strCache>
                <c:ptCount val="1"/>
                <c:pt idx="0">
                  <c:v>a lot of diff</c:v>
                </c:pt>
              </c:strCache>
            </c:strRef>
          </c:tx>
          <c:marker>
            <c:symbol val="none"/>
          </c:marker>
          <c:cat>
            <c:strRef>
              <c:f>Sheet1!$D$42:$G$42</c:f>
              <c:strCache>
                <c:ptCount val="4"/>
                <c:pt idx="0">
                  <c:v>never</c:v>
                </c:pt>
                <c:pt idx="1">
                  <c:v>some days</c:v>
                </c:pt>
                <c:pt idx="2">
                  <c:v>most days</c:v>
                </c:pt>
                <c:pt idx="3">
                  <c:v>every day</c:v>
                </c:pt>
              </c:strCache>
            </c:strRef>
          </c:cat>
          <c:val>
            <c:numRef>
              <c:f>Sheet1!$D$55:$G$55</c:f>
              <c:numCache>
                <c:formatCode>####.0%</c:formatCode>
                <c:ptCount val="4"/>
                <c:pt idx="0">
                  <c:v>1.1174871639987944E-2</c:v>
                </c:pt>
                <c:pt idx="1">
                  <c:v>5.2199130014499794E-2</c:v>
                </c:pt>
                <c:pt idx="2">
                  <c:v>0.19542619542619558</c:v>
                </c:pt>
                <c:pt idx="3">
                  <c:v>0.30536130536130557</c:v>
                </c:pt>
              </c:numCache>
            </c:numRef>
          </c:val>
        </c:ser>
        <c:ser>
          <c:idx val="3"/>
          <c:order val="3"/>
          <c:tx>
            <c:strRef>
              <c:f>Sheet1!$C$56</c:f>
              <c:strCache>
                <c:ptCount val="1"/>
                <c:pt idx="0">
                  <c:v>cannot do at all</c:v>
                </c:pt>
              </c:strCache>
            </c:strRef>
          </c:tx>
          <c:marker>
            <c:symbol val="none"/>
          </c:marker>
          <c:cat>
            <c:strRef>
              <c:f>Sheet1!$D$42:$G$42</c:f>
              <c:strCache>
                <c:ptCount val="4"/>
                <c:pt idx="0">
                  <c:v>never</c:v>
                </c:pt>
                <c:pt idx="1">
                  <c:v>some days</c:v>
                </c:pt>
                <c:pt idx="2">
                  <c:v>most days</c:v>
                </c:pt>
                <c:pt idx="3">
                  <c:v>every day</c:v>
                </c:pt>
              </c:strCache>
            </c:strRef>
          </c:cat>
          <c:val>
            <c:numRef>
              <c:f>Sheet1!$D$56:$G$56</c:f>
              <c:numCache>
                <c:formatCode>####.0%</c:formatCode>
                <c:ptCount val="4"/>
                <c:pt idx="0">
                  <c:v>9.0607067351253581E-4</c:v>
                </c:pt>
                <c:pt idx="1">
                  <c:v>2.8999516674722103E-3</c:v>
                </c:pt>
                <c:pt idx="2">
                  <c:v>1.2474012474012475E-2</c:v>
                </c:pt>
                <c:pt idx="3">
                  <c:v>2.5641025641025668E-2</c:v>
                </c:pt>
              </c:numCache>
            </c:numRef>
          </c:val>
        </c:ser>
        <c:marker val="1"/>
        <c:axId val="51265536"/>
        <c:axId val="51267456"/>
      </c:lineChart>
      <c:catAx>
        <c:axId val="512655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Pain in last 3 month</a:t>
                </a:r>
              </a:p>
            </c:rich>
          </c:tx>
        </c:title>
        <c:majorTickMark val="none"/>
        <c:tickLblPos val="nextTo"/>
        <c:crossAx val="51267456"/>
        <c:crosses val="autoZero"/>
        <c:auto val="1"/>
        <c:lblAlgn val="ctr"/>
        <c:lblOffset val="100"/>
      </c:catAx>
      <c:valAx>
        <c:axId val="51267456"/>
        <c:scaling>
          <c:orientation val="minMax"/>
        </c:scaling>
        <c:axPos val="l"/>
        <c:majorGridlines/>
        <c:numFmt formatCode="0%" sourceLinked="0"/>
        <c:tickLblPos val="nextTo"/>
        <c:crossAx val="51265536"/>
        <c:crosses val="autoZero"/>
        <c:crossBetween val="between"/>
      </c:valAx>
    </c:plotArea>
    <c:legend>
      <c:legendPos val="b"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/>
            </a:pPr>
            <a:r>
              <a:rPr lang="en-US"/>
              <a:t>Yes in PAIN_1 by 'a lot of</a:t>
            </a:r>
            <a:r>
              <a:rPr lang="en-US" baseline="0"/>
              <a:t> diff' in domains</a:t>
            </a:r>
            <a:endParaRPr lang="en-US"/>
          </a:p>
        </c:rich>
      </c:tx>
      <c:layout>
        <c:manualLayout>
          <c:xMode val="edge"/>
          <c:yMode val="edge"/>
          <c:x val="0.12380555555555563"/>
          <c:y val="2.7777777777777832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Sheet2!$B$2</c:f>
              <c:strCache>
                <c:ptCount val="1"/>
                <c:pt idx="0">
                  <c:v>yes on Pain_1</c:v>
                </c:pt>
              </c:strCache>
            </c:strRef>
          </c:tx>
          <c:dLbls>
            <c:dLbl>
              <c:idx val="0"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Lbl>
              <c:idx val="7"/>
              <c:showVal val="1"/>
            </c:dLbl>
            <c:dLbl>
              <c:idx val="8"/>
              <c:showVal val="1"/>
            </c:dLbl>
            <c:delete val="1"/>
          </c:dLbls>
          <c:cat>
            <c:strRef>
              <c:f>Sheet2!$A$3:$A$11</c:f>
              <c:strCache>
                <c:ptCount val="9"/>
                <c:pt idx="0">
                  <c:v>VIS_SS</c:v>
                </c:pt>
                <c:pt idx="1">
                  <c:v>HEAR_SS</c:v>
                </c:pt>
                <c:pt idx="2">
                  <c:v>MOB_SS</c:v>
                </c:pt>
                <c:pt idx="3">
                  <c:v>COG_SS</c:v>
                </c:pt>
                <c:pt idx="4">
                  <c:v>COM_SS</c:v>
                </c:pt>
                <c:pt idx="5">
                  <c:v>UB_SS</c:v>
                </c:pt>
                <c:pt idx="6">
                  <c:v>ANX_1</c:v>
                </c:pt>
                <c:pt idx="7">
                  <c:v>DEP_1</c:v>
                </c:pt>
                <c:pt idx="8">
                  <c:v>TIRED_1</c:v>
                </c:pt>
              </c:strCache>
            </c:strRef>
          </c:cat>
          <c:val>
            <c:numRef>
              <c:f>Sheet2!$B$3:$B$11</c:f>
              <c:numCache>
                <c:formatCode>General</c:formatCode>
                <c:ptCount val="9"/>
                <c:pt idx="0">
                  <c:v>76</c:v>
                </c:pt>
                <c:pt idx="1">
                  <c:v>78</c:v>
                </c:pt>
                <c:pt idx="2">
                  <c:v>84</c:v>
                </c:pt>
                <c:pt idx="3">
                  <c:v>79</c:v>
                </c:pt>
                <c:pt idx="4">
                  <c:v>61</c:v>
                </c:pt>
                <c:pt idx="5">
                  <c:v>94</c:v>
                </c:pt>
                <c:pt idx="6">
                  <c:v>68</c:v>
                </c:pt>
                <c:pt idx="7">
                  <c:v>81</c:v>
                </c:pt>
                <c:pt idx="8">
                  <c:v>76</c:v>
                </c:pt>
              </c:numCache>
            </c:numRef>
          </c:val>
        </c:ser>
        <c:ser>
          <c:idx val="1"/>
          <c:order val="1"/>
          <c:tx>
            <c:strRef>
              <c:f>Sheet2!$C$2</c:f>
              <c:strCache>
                <c:ptCount val="1"/>
              </c:strCache>
            </c:strRef>
          </c:tx>
          <c:cat>
            <c:strRef>
              <c:f>Sheet2!$A$3:$A$11</c:f>
              <c:strCache>
                <c:ptCount val="9"/>
                <c:pt idx="0">
                  <c:v>VIS_SS</c:v>
                </c:pt>
                <c:pt idx="1">
                  <c:v>HEAR_SS</c:v>
                </c:pt>
                <c:pt idx="2">
                  <c:v>MOB_SS</c:v>
                </c:pt>
                <c:pt idx="3">
                  <c:v>COG_SS</c:v>
                </c:pt>
                <c:pt idx="4">
                  <c:v>COM_SS</c:v>
                </c:pt>
                <c:pt idx="5">
                  <c:v>UB_SS</c:v>
                </c:pt>
                <c:pt idx="6">
                  <c:v>ANX_1</c:v>
                </c:pt>
                <c:pt idx="7">
                  <c:v>DEP_1</c:v>
                </c:pt>
                <c:pt idx="8">
                  <c:v>TIRED_1</c:v>
                </c:pt>
              </c:strCache>
            </c:strRef>
          </c:cat>
          <c:val>
            <c:numRef>
              <c:f>Sheet2!$C$3:$C$11</c:f>
              <c:numCache>
                <c:formatCode>General</c:formatCode>
                <c:ptCount val="9"/>
              </c:numCache>
            </c:numRef>
          </c:val>
        </c:ser>
        <c:axId val="51305856"/>
        <c:axId val="51582080"/>
      </c:barChart>
      <c:catAx>
        <c:axId val="51305856"/>
        <c:scaling>
          <c:orientation val="minMax"/>
        </c:scaling>
        <c:axPos val="b"/>
        <c:numFmt formatCode="General" sourceLinked="1"/>
        <c:majorTickMark val="none"/>
        <c:tickLblPos val="nextTo"/>
        <c:crossAx val="51582080"/>
        <c:crosses val="autoZero"/>
        <c:auto val="1"/>
        <c:lblAlgn val="ctr"/>
        <c:lblOffset val="100"/>
      </c:catAx>
      <c:valAx>
        <c:axId val="515820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</c:title>
        <c:numFmt formatCode="General" sourceLinked="1"/>
        <c:tickLblPos val="nextTo"/>
        <c:crossAx val="51305856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AE284-4FD0-47E9-BB21-C6D0B35A7D23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C5ED8-71FE-4BDF-B118-B4E89F8E9CD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935208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10</a:t>
            </a:fld>
            <a:endParaRPr lang="en-Z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979117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951411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13</a:t>
            </a:fld>
            <a:endParaRPr lang="en-Z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14</a:t>
            </a:fld>
            <a:endParaRPr lang="en-Z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15</a:t>
            </a:fld>
            <a:endParaRPr lang="en-Z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16</a:t>
            </a:fld>
            <a:endParaRPr lang="en-Z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18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8</a:t>
            </a:fld>
            <a:endParaRPr lang="en-Z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5ED8-71FE-4BDF-B118-B4E89F8E9CD6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64560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48102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15072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44213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90782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90552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99359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45722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48237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89377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40673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02E5D-8A86-4576-B367-51EBBF7A5C9B}" type="datetimeFigureOut">
              <a:rPr lang="en-ZA" smtClean="0"/>
              <a:pPr/>
              <a:t>2011/03/05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8006A-0DB8-4C1C-A730-21234FB441C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73117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sz="6000" dirty="0" smtClean="0"/>
              <a:t>Mobility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10</a:t>
            </a:r>
            <a:r>
              <a:rPr lang="en-ZA" baseline="30000" dirty="0" smtClean="0"/>
              <a:t>th</a:t>
            </a:r>
            <a:r>
              <a:rPr lang="en-ZA" dirty="0" smtClean="0"/>
              <a:t> meeting of Washington Group on Disability Statistics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386488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04" y="4365104"/>
            <a:ext cx="8712968" cy="2088232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ZA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418 </a:t>
            </a:r>
            <a:r>
              <a:rPr lang="en-ZA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respondents have </a:t>
            </a:r>
            <a:r>
              <a:rPr lang="en-ZA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more difficulty climbing steps than walking 500m (pink)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403 respondents have </a:t>
            </a:r>
            <a:r>
              <a:rPr lang="en-ZA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more difficulty walking 500m than climbing steps (blue</a:t>
            </a:r>
            <a:r>
              <a:rPr lang="en-ZA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Two separate components of mobility</a:t>
            </a:r>
          </a:p>
          <a:p>
            <a:pPr marL="285750" indent="-285750">
              <a:buFont typeface="Arial" pitchFamily="34" charset="0"/>
              <a:buChar char="•"/>
            </a:pPr>
            <a:endParaRPr lang="en-ZA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2233992"/>
              </p:ext>
            </p:extLst>
          </p:nvPr>
        </p:nvGraphicFramePr>
        <p:xfrm>
          <a:off x="0" y="44624"/>
          <a:ext cx="9144002" cy="429309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62374"/>
                <a:gridCol w="1761423"/>
                <a:gridCol w="1385281"/>
                <a:gridCol w="1254225"/>
                <a:gridCol w="1480699"/>
              </a:tblGrid>
              <a:tr h="1031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MOB_6: Climb 12 steps </a:t>
                      </a:r>
                      <a:endParaRPr lang="en-ZA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Without aid)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88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  <a:latin typeface="Arial" pitchFamily="34" charset="0"/>
                          <a:cs typeface="Arial" pitchFamily="34" charset="0"/>
                        </a:rPr>
                        <a:t>MOB_5: Walk 500m (Without aid)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  <a:latin typeface="Arial" pitchFamily="34" charset="0"/>
                          <a:cs typeface="Arial" pitchFamily="34" charset="0"/>
                        </a:rPr>
                        <a:t>No diff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  <a:latin typeface="Arial" pitchFamily="34" charset="0"/>
                          <a:cs typeface="Arial" pitchFamily="34" charset="0"/>
                        </a:rPr>
                        <a:t>Some diff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lot of diff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Cannot do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  <a:latin typeface="Arial" pitchFamily="34" charset="0"/>
                          <a:cs typeface="Arial" pitchFamily="34" charset="0"/>
                        </a:rPr>
                        <a:t>No diff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  <a:latin typeface="Arial" pitchFamily="34" charset="0"/>
                          <a:cs typeface="Arial" pitchFamily="34" charset="0"/>
                        </a:rPr>
                        <a:t>4656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301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93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  <a:latin typeface="Arial" pitchFamily="34" charset="0"/>
                          <a:cs typeface="Arial" pitchFamily="34" charset="0"/>
                        </a:rPr>
                        <a:t>Some diff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209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  <a:latin typeface="Arial" pitchFamily="34" charset="0"/>
                          <a:cs typeface="Arial" pitchFamily="34" charset="0"/>
                        </a:rPr>
                        <a:t>528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93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effectLst/>
                          <a:latin typeface="Arial" pitchFamily="34" charset="0"/>
                          <a:cs typeface="Arial" pitchFamily="34" charset="0"/>
                        </a:rPr>
                        <a:t>A lot of diff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209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93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Cannot do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2050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9924856"/>
              </p:ext>
            </p:extLst>
          </p:nvPr>
        </p:nvGraphicFramePr>
        <p:xfrm>
          <a:off x="-3" y="0"/>
          <a:ext cx="9144002" cy="448304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769573"/>
                <a:gridCol w="1254225"/>
                <a:gridCol w="1385281"/>
                <a:gridCol w="1254225"/>
                <a:gridCol w="1480698"/>
              </a:tblGrid>
              <a:tr h="717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P_MOB_6: Without handrails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65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MOB_6: Climbing up/down 12 steps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diff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Some diff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lot of diff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Cannot do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diff</a:t>
                      </a:r>
                      <a:endParaRPr lang="en-ZA" sz="2400" b="1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4724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1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Some diff</a:t>
                      </a:r>
                      <a:endParaRPr lang="en-ZA" sz="2400" b="1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785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1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lot of diff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236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1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Cannot do</a:t>
                      </a:r>
                      <a:endParaRPr lang="en-ZA" sz="2400" b="1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ZA" sz="2400" b="1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n-ZA" sz="24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964488" cy="1940768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ZA" dirty="0" smtClean="0">
                <a:solidFill>
                  <a:srgbClr val="2E6EBC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1. Diagonal most responses – no difference with and without handrail </a:t>
            </a:r>
            <a:r>
              <a:rPr lang="en-Z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n-ZA" dirty="0" smtClean="0"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Z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en-ZA" dirty="0" smtClean="0"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en-ZA" dirty="0" smtClean="0">
                <a:solidFill>
                  <a:srgbClr val="B2434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2. Pink </a:t>
            </a:r>
            <a:r>
              <a:rPr lang="en-ZA" dirty="0">
                <a:solidFill>
                  <a:srgbClr val="B2434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= more difficulty WITHOUT rails (</a:t>
            </a:r>
            <a:r>
              <a:rPr lang="en-ZA" dirty="0" smtClean="0">
                <a:solidFill>
                  <a:srgbClr val="B2434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expected)</a:t>
            </a:r>
            <a:r>
              <a:rPr lang="en-ZA" dirty="0" smtClean="0">
                <a:solidFill>
                  <a:srgbClr val="B2434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ZA" dirty="0" smtClean="0">
                <a:solidFill>
                  <a:srgbClr val="B24340"/>
                </a:solidFill>
                <a:latin typeface="Arial" pitchFamily="34" charset="0"/>
                <a:cs typeface="Arial" pitchFamily="34" charset="0"/>
              </a:rPr>
            </a:br>
            <a:r>
              <a:rPr lang="en-ZA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ZA" dirty="0" smtClean="0">
                <a:latin typeface="Arial" pitchFamily="34" charset="0"/>
                <a:cs typeface="Arial" pitchFamily="34" charset="0"/>
              </a:rPr>
            </a:br>
            <a:r>
              <a:rPr lang="en-ZA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ZA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Green </a:t>
            </a:r>
            <a:r>
              <a:rPr lang="en-ZA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= less difficulty WITHOUT rails (misinterpretation?)</a:t>
            </a:r>
            <a:r>
              <a:rPr lang="en-ZA" b="0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ZA" b="0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endParaRPr lang="en-ZA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5920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5317189"/>
              </p:ext>
            </p:extLst>
          </p:nvPr>
        </p:nvGraphicFramePr>
        <p:xfrm>
          <a:off x="0" y="1"/>
          <a:ext cx="9036496" cy="5444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9391"/>
                <a:gridCol w="1853841"/>
                <a:gridCol w="1852534"/>
                <a:gridCol w="1853841"/>
                <a:gridCol w="1666889"/>
              </a:tblGrid>
              <a:tr h="48140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ALL RESPONDENTS USING A MOBILITY AID (N=133)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543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Question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No diff (%)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Some diff (%)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A lot of diff (%)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Cannot do (%)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0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Walking 100m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8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Without aid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17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34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34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15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With Aid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19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45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29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7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0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Walking 500m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8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Without aid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15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19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53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12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With aid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6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41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40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13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0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Climbing up and down 12 steps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8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Without aid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9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18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49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21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With aid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3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42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38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14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5429264"/>
            <a:ext cx="9144000" cy="14287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Move towards less difficulty : increasing ‘some difficulty’</a:t>
            </a:r>
          </a:p>
          <a:p>
            <a:r>
              <a:rPr lang="en-US" dirty="0" smtClean="0"/>
              <a:t>Very small numbers relatively - ? More impact in high income context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1383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61316522"/>
              </p:ext>
            </p:extLst>
          </p:nvPr>
        </p:nvGraphicFramePr>
        <p:xfrm>
          <a:off x="0" y="-2"/>
          <a:ext cx="9144001" cy="52578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586969"/>
                <a:gridCol w="1226122"/>
                <a:gridCol w="1051844"/>
                <a:gridCol w="1226122"/>
                <a:gridCol w="1751426"/>
                <a:gridCol w="1301518"/>
              </a:tblGrid>
              <a:tr h="329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MOB_11: Impact on daily activities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MOB_SS: Walking and climbing steps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None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 little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lot (%)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Completely (%)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 diff (%)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&lt;1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Some diff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&lt;1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 lot of diff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Cannot do (%)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MOB_11: Impact on daily activities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MOB_6: Climbing 12 steps (without aid)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None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 little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 lot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Completely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 diff (%)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&lt;1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Some diff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&lt;1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A lot of diff (%)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Cannot do (%)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04" y="5661248"/>
            <a:ext cx="8856984" cy="1196752"/>
          </a:xfrm>
        </p:spPr>
        <p:txBody>
          <a:bodyPr>
            <a:normAutofit/>
          </a:bodyPr>
          <a:lstStyle/>
          <a:p>
            <a:r>
              <a:rPr lang="en-ZA" sz="2800" b="1" dirty="0">
                <a:latin typeface="Arial" pitchFamily="34" charset="0"/>
                <a:cs typeface="Arial" pitchFamily="34" charset="0"/>
              </a:rPr>
              <a:t>The greater the severity of difficulty the more the impact </a:t>
            </a:r>
          </a:p>
          <a:p>
            <a:endParaRPr lang="en-Z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129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Scale of difficulty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Moving around inside home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Walking 100m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Walking and climbing steps / Walking 500m / Climbing steps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626970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 and Mobility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0" y="1643050"/>
          <a:ext cx="4497388" cy="448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500562" y="1571612"/>
          <a:ext cx="4643438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Mobility and self are most likely to be linked with pain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Communication and anxiety are least linked with pain</a:t>
            </a:r>
            <a:endParaRPr lang="en-US" sz="2400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214282" y="1643050"/>
          <a:ext cx="871543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Conclusions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Good performance of questions</a:t>
            </a:r>
          </a:p>
          <a:p>
            <a:r>
              <a:rPr lang="en-ZA" dirty="0" smtClean="0"/>
              <a:t>Do we need all 5 questions? or make a selection as follows: </a:t>
            </a:r>
          </a:p>
          <a:p>
            <a:pPr lvl="1"/>
            <a:r>
              <a:rPr lang="en-ZA" dirty="0" smtClean="0"/>
              <a:t>Omit moving inside home (too easy)</a:t>
            </a:r>
          </a:p>
          <a:p>
            <a:pPr lvl="1"/>
            <a:r>
              <a:rPr lang="en-ZA" dirty="0" smtClean="0"/>
              <a:t>Choose one of </a:t>
            </a:r>
          </a:p>
          <a:p>
            <a:pPr lvl="2"/>
            <a:r>
              <a:rPr lang="en-ZA" dirty="0" smtClean="0"/>
              <a:t>Walking and climbing stairs</a:t>
            </a:r>
          </a:p>
          <a:p>
            <a:pPr lvl="2"/>
            <a:r>
              <a:rPr lang="en-ZA" dirty="0" smtClean="0"/>
              <a:t>Walking 500m</a:t>
            </a:r>
          </a:p>
          <a:p>
            <a:pPr lvl="2"/>
            <a:r>
              <a:rPr lang="en-ZA" dirty="0" smtClean="0"/>
              <a:t>Climb 12 steps</a:t>
            </a:r>
          </a:p>
          <a:p>
            <a:pPr marL="571500" indent="-457200"/>
            <a:r>
              <a:rPr lang="en-ZA" dirty="0" smtClean="0"/>
              <a:t>Ask ‘climbing 12 steps with handrails</a:t>
            </a:r>
          </a:p>
        </p:txBody>
      </p:sp>
    </p:spTree>
    <p:extLst>
      <p:ext uri="{BB962C8B-B14F-4D97-AF65-F5344CB8AC3E}">
        <p14:creationId xmlns:p14="http://schemas.microsoft.com/office/powerpoint/2010/main" xmlns="" val="3418038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MOB_SS: Difficulty walking and climbing steps</a:t>
            </a:r>
          </a:p>
          <a:p>
            <a:r>
              <a:rPr lang="en-US" dirty="0" smtClean="0"/>
              <a:t>Walking 100m</a:t>
            </a:r>
          </a:p>
          <a:p>
            <a:r>
              <a:rPr lang="en-US" dirty="0" smtClean="0"/>
              <a:t>Climbing steps</a:t>
            </a:r>
          </a:p>
          <a:p>
            <a:r>
              <a:rPr lang="en-US" dirty="0" smtClean="0"/>
              <a:t>Use of mobility aid</a:t>
            </a:r>
          </a:p>
          <a:p>
            <a:r>
              <a:rPr lang="en-US" dirty="0" smtClean="0"/>
              <a:t>MOB_SS WITH mobility aid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Add more Qs if have space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Questions for Cognitive testing</a:t>
            </a:r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i="1" dirty="0" smtClean="0"/>
              <a:t>SS: Do you have difficulty walking or climbing steps?  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use any equipment or receive help for getting around? (if yes – get type)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have difficulty walking 100m on level ground, that would be about [insert country specific example] [without the use of your aid]?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have difficulty walking 500m…..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have difficulty walking up or down [a flight of steps/12 steps/small hill]……?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have difficulty walking around in your home….?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How much difficulty did you have in moving around inside your home…..?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Ask again WITH aid if use one</a:t>
            </a:r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45485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Potential problems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distance of walking – near or far</a:t>
            </a:r>
            <a:endParaRPr lang="en-ZA" dirty="0"/>
          </a:p>
          <a:p>
            <a:r>
              <a:rPr lang="en-US" dirty="0"/>
              <a:t>Use of an aid and what counts as an </a:t>
            </a:r>
            <a:r>
              <a:rPr lang="en-US" dirty="0" smtClean="0"/>
              <a:t>aid</a:t>
            </a:r>
          </a:p>
          <a:p>
            <a:r>
              <a:rPr lang="en-US" dirty="0" smtClean="0"/>
              <a:t>Technical device </a:t>
            </a:r>
            <a:r>
              <a:rPr lang="en-US" dirty="0" err="1" smtClean="0"/>
              <a:t>vs</a:t>
            </a:r>
            <a:r>
              <a:rPr lang="en-US" dirty="0" smtClean="0"/>
              <a:t> personal assistance</a:t>
            </a:r>
            <a:endParaRPr lang="en-ZA" dirty="0"/>
          </a:p>
          <a:p>
            <a:r>
              <a:rPr lang="en-US" dirty="0"/>
              <a:t>The context of walking or climbing stairs</a:t>
            </a:r>
            <a:endParaRPr lang="en-ZA" dirty="0"/>
          </a:p>
          <a:p>
            <a:r>
              <a:rPr lang="en-US" dirty="0"/>
              <a:t>Underlying etiology of the difficulty – e.g. a problem with feet or legs </a:t>
            </a:r>
            <a:r>
              <a:rPr lang="en-US" dirty="0" err="1"/>
              <a:t>vs</a:t>
            </a:r>
            <a:r>
              <a:rPr lang="en-US" dirty="0"/>
              <a:t> a cardiovascular difficulty </a:t>
            </a:r>
            <a:r>
              <a:rPr lang="en-US" dirty="0" err="1"/>
              <a:t>vs</a:t>
            </a:r>
            <a:r>
              <a:rPr lang="en-US" dirty="0"/>
              <a:t> a vision difficulty. </a:t>
            </a:r>
            <a:endParaRPr lang="en-ZA" dirty="0"/>
          </a:p>
          <a:p>
            <a:r>
              <a:rPr lang="en-US" dirty="0"/>
              <a:t>The consistency and magnitude of the </a:t>
            </a:r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occasional problems (e.g. flare up of rheumatoid arthritis)</a:t>
            </a:r>
          </a:p>
          <a:p>
            <a:pPr lvl="1"/>
            <a:r>
              <a:rPr lang="en-US" dirty="0" smtClean="0"/>
              <a:t>continuous </a:t>
            </a:r>
            <a:r>
              <a:rPr lang="en-US" dirty="0"/>
              <a:t>problems (spinal cord injury) </a:t>
            </a:r>
            <a:endParaRPr lang="en-US" dirty="0" smtClean="0"/>
          </a:p>
          <a:p>
            <a:pPr lvl="1"/>
            <a:r>
              <a:rPr lang="en-US" dirty="0" smtClean="0"/>
              <a:t>progressive </a:t>
            </a:r>
            <a:r>
              <a:rPr lang="en-US" dirty="0"/>
              <a:t>degeneration</a:t>
            </a:r>
            <a:endParaRPr lang="en-ZA" dirty="0"/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17282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Findings from cognitive test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Consistency is high: 91% of respondents</a:t>
            </a:r>
          </a:p>
          <a:p>
            <a:r>
              <a:rPr lang="en-ZA" dirty="0" smtClean="0"/>
              <a:t>Accurate interpretations of intent</a:t>
            </a:r>
          </a:p>
          <a:p>
            <a:r>
              <a:rPr lang="en-ZA" dirty="0" smtClean="0"/>
              <a:t>Clear progression from easy to difficult:</a:t>
            </a:r>
          </a:p>
          <a:p>
            <a:pPr lvl="1"/>
            <a:r>
              <a:rPr lang="en-ZA" dirty="0" smtClean="0"/>
              <a:t>‘easy mobility’ = inside home </a:t>
            </a:r>
          </a:p>
          <a:p>
            <a:pPr lvl="1"/>
            <a:r>
              <a:rPr lang="en-ZA" dirty="0" smtClean="0"/>
              <a:t>‘difficult’ mobility = walking a distance and climbing steps</a:t>
            </a:r>
          </a:p>
          <a:p>
            <a:r>
              <a:rPr lang="en-ZA" dirty="0" smtClean="0"/>
              <a:t>What is considered ‘part of the person’ </a:t>
            </a:r>
            <a:r>
              <a:rPr lang="en-ZA" dirty="0" err="1" smtClean="0"/>
              <a:t>vs</a:t>
            </a:r>
            <a:r>
              <a:rPr lang="en-ZA" dirty="0" smtClean="0"/>
              <a:t> an external assistive device</a:t>
            </a:r>
          </a:p>
          <a:p>
            <a:r>
              <a:rPr lang="en-ZA" dirty="0" smtClean="0"/>
              <a:t>‘knowing’ a distance reference</a:t>
            </a:r>
          </a:p>
          <a:p>
            <a:pPr lvl="1"/>
            <a:r>
              <a:rPr lang="en-ZA" dirty="0" smtClean="0"/>
              <a:t>‘Walking’ context – respond with difficulty on SS question but still walking long distances; so ‘no difficulty’ on 100m and 500m and 12 steps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3666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Field testing questions</a:t>
            </a:r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i="1" dirty="0" smtClean="0"/>
              <a:t>SS: Do you have difficulty walking or climbing steps?  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have difficulty walking around inside your home?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use any equipment or receive help for getting around? (if yes – what type)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have difficulty walking 100m on level ground, that would be about the length of a football field or one city block [without the use of your aid]?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have difficulty walking half a kilometre on level ground,  that would be the length of 5 football fields or 5 city blocks [without the use of your aid]?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Do you have difficulty walking up or down 12 steps [without the use of your aid]? 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Ask again WITH aid if use one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578377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803187"/>
              </p:ext>
            </p:extLst>
          </p:nvPr>
        </p:nvGraphicFramePr>
        <p:xfrm>
          <a:off x="-36511" y="-1"/>
          <a:ext cx="9180512" cy="5190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8865"/>
                <a:gridCol w="1107823"/>
                <a:gridCol w="1424980"/>
                <a:gridCol w="1423864"/>
                <a:gridCol w="1424980"/>
              </a:tblGrid>
              <a:tr h="714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Question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No diff (%)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Some diff (%)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A lot of diff (%)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Cannot do (%)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</a:tr>
              <a:tr h="36555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ALL RESPONDENTS (N=6309)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548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MOB_1: Moving inside home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91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7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2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&lt;1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</a:tr>
              <a:tr h="548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MOB_4: Walking 100m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87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9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3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</a:tr>
              <a:tr h="548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MOB_5: Walking 500m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80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13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6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</a:tr>
              <a:tr h="822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MOB_6: Climb up and down 12 steps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78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15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5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1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</a:tr>
              <a:tr h="822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SS: Walking and climbing steps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77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17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6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&lt;1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</a:tr>
              <a:tr h="822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P_MOB_6: Climb 12 steps with use of handrail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76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15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  <a:latin typeface="Arial Black" pitchFamily="34" charset="0"/>
                        </a:rPr>
                        <a:t>5</a:t>
                      </a:r>
                      <a:endParaRPr lang="en-ZA" sz="180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 Black" pitchFamily="34" charset="0"/>
                        </a:rPr>
                        <a:t>2</a:t>
                      </a:r>
                      <a:endParaRPr lang="en-ZA" sz="1800" dirty="0">
                        <a:effectLst/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33928" marR="33928" marT="0" marB="0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5286388"/>
            <a:ext cx="9144000" cy="15716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Climbing steps = highest prevalence of difficulty</a:t>
            </a:r>
          </a:p>
          <a:p>
            <a:r>
              <a:rPr lang="en-US" dirty="0" smtClean="0"/>
              <a:t>Moving around inside home = lowest prevalence of difficulty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6888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57826"/>
            <a:ext cx="9144000" cy="1500174"/>
          </a:xfrm>
        </p:spPr>
        <p:txBody>
          <a:bodyPr/>
          <a:lstStyle/>
          <a:p>
            <a:r>
              <a:rPr lang="en-US" dirty="0" smtClean="0"/>
              <a:t>Increasing age = increasing difficulty </a:t>
            </a:r>
            <a:endParaRPr lang="en-US" dirty="0"/>
          </a:p>
        </p:txBody>
      </p:sp>
      <p:pic>
        <p:nvPicPr>
          <p:cNvPr id="1026" name="Picture 2" descr="Table showing responses to MOB_SS by Age Grou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333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00036287"/>
              </p:ext>
            </p:extLst>
          </p:nvPr>
        </p:nvGraphicFramePr>
        <p:xfrm>
          <a:off x="179512" y="1"/>
          <a:ext cx="8964487" cy="479715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695567"/>
                <a:gridCol w="1229603"/>
                <a:gridCol w="1358085"/>
                <a:gridCol w="1229603"/>
                <a:gridCol w="1451629"/>
              </a:tblGrid>
              <a:tr h="7849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MOB_5: Walk 500m (without aid)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872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MOB_4: Walk 100m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(Without aid)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No diff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Some diff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 lot of diff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Cannot do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No diff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4995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430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4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Some diff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366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202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4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 lot of diff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4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Cannot do</a:t>
                      </a:r>
                      <a:endParaRPr lang="en-ZA" sz="20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ZA" sz="20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013176"/>
            <a:ext cx="8435280" cy="1512168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ZA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More </a:t>
            </a:r>
            <a:r>
              <a:rPr lang="en-ZA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difficulty walking 500m than 100m (Pink)</a:t>
            </a:r>
            <a:endParaRPr lang="en-ZA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ZA" sz="24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ZA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Very </a:t>
            </a:r>
            <a:r>
              <a:rPr lang="en-ZA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few have more difficulty walking 100m than 500m (Blue) – misinterpretations? </a:t>
            </a:r>
            <a:endParaRPr lang="en-ZA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67725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4365104"/>
            <a:ext cx="8640960" cy="2160240"/>
          </a:xfrm>
        </p:spPr>
        <p:txBody>
          <a:bodyPr>
            <a:norm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ZA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More difficulty climbing steps than walking 100m (pink)</a:t>
            </a:r>
            <a:endParaRPr lang="en-ZA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ZA" sz="24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ZA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More </a:t>
            </a:r>
            <a:r>
              <a:rPr lang="en-ZA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difficulty walking 100m than climbing steps (blue) – don’t know about steps or struggle with distance of walking e.g. because of breathing problems </a:t>
            </a:r>
            <a:endParaRPr lang="en-ZA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7498986"/>
              </p:ext>
            </p:extLst>
          </p:nvPr>
        </p:nvGraphicFramePr>
        <p:xfrm>
          <a:off x="-1" y="-1"/>
          <a:ext cx="9144002" cy="414193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769572"/>
                <a:gridCol w="1254225"/>
                <a:gridCol w="1385281"/>
                <a:gridCol w="1254225"/>
                <a:gridCol w="1480699"/>
              </a:tblGrid>
              <a:tr h="628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 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MOB_6: Climb 12 steps (Without aid)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1000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MOB_4: Walk 100m (Without aid)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>
                          <a:effectLst/>
                        </a:rPr>
                        <a:t>No diff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Some diff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A lot of diff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Cannot do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>
                          <a:effectLst/>
                        </a:rPr>
                        <a:t>No diff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>
                          <a:effectLst/>
                        </a:rPr>
                        <a:t>4834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563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66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5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28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Some diff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69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>
                          <a:effectLst/>
                        </a:rPr>
                        <a:t>373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126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11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28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>
                          <a:effectLst/>
                        </a:rPr>
                        <a:t>A lot of diff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7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29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>
                          <a:effectLst/>
                        </a:rPr>
                        <a:t>135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21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28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>
                          <a:effectLst/>
                        </a:rPr>
                        <a:t>Cannot do</a:t>
                      </a:r>
                      <a:endParaRPr lang="en-ZA" sz="2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0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1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4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31</a:t>
                      </a:r>
                      <a:endParaRPr lang="en-ZA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2050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1220</Words>
  <Application>Microsoft Office PowerPoint</Application>
  <PresentationFormat>On-screen Show (4:3)</PresentationFormat>
  <Paragraphs>353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Mobility </vt:lpstr>
      <vt:lpstr>Questions for Cognitive testing</vt:lpstr>
      <vt:lpstr>Potential problems</vt:lpstr>
      <vt:lpstr>Findings from cognitive test</vt:lpstr>
      <vt:lpstr>Field testing questions</vt:lpstr>
      <vt:lpstr>Slide 6</vt:lpstr>
      <vt:lpstr>Slide 7</vt:lpstr>
      <vt:lpstr>Slide 8</vt:lpstr>
      <vt:lpstr>Slide 9</vt:lpstr>
      <vt:lpstr>Slide 10</vt:lpstr>
      <vt:lpstr>1. Diagonal most responses – no difference with and without handrail   2. Pink = more difficulty WITHOUT rails (expected)  3. Green = less difficulty WITHOUT rails (misinterpretation?) </vt:lpstr>
      <vt:lpstr>Slide 12</vt:lpstr>
      <vt:lpstr>Slide 13</vt:lpstr>
      <vt:lpstr>Scale of difficulty </vt:lpstr>
      <vt:lpstr>Pain and Mobility</vt:lpstr>
      <vt:lpstr>Mobility and self are most likely to be linked with pain  Communication and anxiety are least linked with pain</vt:lpstr>
      <vt:lpstr>Conclusions</vt:lpstr>
      <vt:lpstr>Proposal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Mobility</dc:title>
  <dc:creator>User</dc:creator>
  <cp:lastModifiedBy>Centers for Disease Control &amp; Prevention</cp:lastModifiedBy>
  <cp:revision>21</cp:revision>
  <dcterms:created xsi:type="dcterms:W3CDTF">2010-10-29T07:44:19Z</dcterms:created>
  <dcterms:modified xsi:type="dcterms:W3CDTF">2011-03-05T18:49:33Z</dcterms:modified>
</cp:coreProperties>
</file>