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5"/>
    <p:sldMasterId id="2147483716" r:id="rId6"/>
  </p:sldMasterIdLst>
  <p:notesMasterIdLst>
    <p:notesMasterId r:id="rId30"/>
  </p:notesMasterIdLst>
  <p:sldIdLst>
    <p:sldId id="256" r:id="rId7"/>
    <p:sldId id="281" r:id="rId8"/>
    <p:sldId id="306" r:id="rId9"/>
    <p:sldId id="291" r:id="rId10"/>
    <p:sldId id="266" r:id="rId11"/>
    <p:sldId id="260" r:id="rId12"/>
    <p:sldId id="293" r:id="rId13"/>
    <p:sldId id="271" r:id="rId14"/>
    <p:sldId id="276" r:id="rId15"/>
    <p:sldId id="283" r:id="rId16"/>
    <p:sldId id="286" r:id="rId17"/>
    <p:sldId id="308" r:id="rId18"/>
    <p:sldId id="321" r:id="rId19"/>
    <p:sldId id="307" r:id="rId20"/>
    <p:sldId id="322" r:id="rId21"/>
    <p:sldId id="312" r:id="rId22"/>
    <p:sldId id="320" r:id="rId23"/>
    <p:sldId id="313" r:id="rId24"/>
    <p:sldId id="314" r:id="rId25"/>
    <p:sldId id="315" r:id="rId26"/>
    <p:sldId id="316" r:id="rId27"/>
    <p:sldId id="317" r:id="rId28"/>
    <p:sldId id="318" r:id="rId29"/>
  </p:sldIdLst>
  <p:sldSz cx="9144000" cy="6858000" type="screen4x3"/>
  <p:notesSz cx="6807200" cy="9939338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95D"/>
    <a:srgbClr val="545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74" autoAdjust="0"/>
  </p:normalViewPr>
  <p:slideViewPr>
    <p:cSldViewPr snapToGrid="0" snapToObjects="1">
      <p:cViewPr varScale="1">
        <p:scale>
          <a:sx n="72" d="100"/>
          <a:sy n="72" d="100"/>
        </p:scale>
        <p:origin x="4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46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349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4BFA1-BB61-4B74-8647-178BFB761D44}" type="datetimeFigureOut">
              <a:rPr lang="en-AU" smtClean="0"/>
              <a:t>3/02/2016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8" y="4721225"/>
            <a:ext cx="5444806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24E3E-5439-49C2-ACA1-4D65DD371B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563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24E3E-5439-49C2-ACA1-4D65DD371B9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5814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9550B-97AE-4864-8122-C9D7CDC3E23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406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9550B-97AE-4864-8122-C9D7CDC3E23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406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E8853-3ADA-4D38-89E9-C7378B9B992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3482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24E3E-5439-49C2-ACA1-4D65DD371B9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3413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E8853-3ADA-4D38-89E9-C7378B9B992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2837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24E3E-5439-49C2-ACA1-4D65DD371B9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25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E8853-3ADA-4D38-89E9-C7378B9B9926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2837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24E3E-5439-49C2-ACA1-4D65DD371B9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6684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24E3E-5439-49C2-ACA1-4D65DD371B94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9022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9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24E3E-5439-49C2-ACA1-4D65DD371B9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5399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96" indent="-173096" defTabSz="923178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78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41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14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125A7C-3329-4575-A1F2-15F3D3EC10A2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9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 eaLnBrk="0" hangingPunct="0">
              <a:defRPr sz="3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25513" eaLnBrk="0" hangingPunct="0">
              <a:defRPr sz="3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25513" eaLnBrk="0" hangingPunct="0">
              <a:defRPr sz="3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25513" eaLnBrk="0" hangingPunct="0">
              <a:defRPr sz="3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25513" eaLnBrk="0" hangingPunct="0">
              <a:defRPr sz="3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3D018D2F-1FDE-4680-93A7-C3D0BCB8D787}" type="slidenum">
              <a:rPr lang="en-US" sz="1200" b="0" smtClean="0">
                <a:latin typeface="Arial" charset="0"/>
              </a:rPr>
              <a:pPr/>
              <a:t>3</a:t>
            </a:fld>
            <a:endParaRPr lang="en-US" sz="1200" b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24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24E3E-5439-49C2-ACA1-4D65DD371B9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5300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24E3E-5439-49C2-ACA1-4D65DD371B9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563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24E3E-5439-49C2-ACA1-4D65DD371B9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4733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24E3E-5439-49C2-ACA1-4D65DD371B9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294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9550B-97AE-4864-8122-C9D7CDC3E23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406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24E3E-5439-49C2-ACA1-4D65DD371B9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583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86754" y="3640354"/>
            <a:ext cx="6619875" cy="66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586754" y="4307589"/>
            <a:ext cx="6619875" cy="924369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587500" y="5232400"/>
            <a:ext cx="6619875" cy="9779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15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123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295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6038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6295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453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8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1835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51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1299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483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249961" y="1439863"/>
            <a:ext cx="7386040" cy="81805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latin typeface="Helvetica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latin typeface="Helvetica" pitchFamily="34" charset="0"/>
              </a:defRPr>
            </a:lvl2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961" y="2257915"/>
            <a:ext cx="7386039" cy="4285760"/>
          </a:xfrm>
        </p:spPr>
        <p:txBody>
          <a:bodyPr/>
          <a:lstStyle>
            <a:lvl1pPr>
              <a:defRPr>
                <a:solidFill>
                  <a:srgbClr val="54534A"/>
                </a:solidFill>
                <a:latin typeface="Helvetica" pitchFamily="34" charset="0"/>
              </a:defRPr>
            </a:lvl1pPr>
            <a:lvl2pPr>
              <a:defRPr>
                <a:solidFill>
                  <a:srgbClr val="54534A"/>
                </a:solidFill>
                <a:latin typeface="Helvetica" pitchFamily="34" charset="0"/>
              </a:defRPr>
            </a:lvl2pPr>
            <a:lvl3pPr marL="180975" indent="-180975">
              <a:buFont typeface="Times New Roman" pitchFamily="18" charset="0"/>
              <a:buChar char="›"/>
              <a:defRPr>
                <a:solidFill>
                  <a:srgbClr val="54534A"/>
                </a:solidFill>
                <a:latin typeface="Helvetica" pitchFamily="34" charset="0"/>
              </a:defRPr>
            </a:lvl3pPr>
            <a:lvl4pPr marL="363538" indent="-182563">
              <a:buFont typeface="Arial" pitchFamily="34" charset="0"/>
              <a:buChar char="»"/>
              <a:defRPr>
                <a:solidFill>
                  <a:srgbClr val="54534A"/>
                </a:solidFill>
                <a:latin typeface="Helvetica" pitchFamily="34" charset="0"/>
              </a:defRPr>
            </a:lvl4pPr>
            <a:lvl5pPr marL="544513" indent="-180975">
              <a:buFont typeface="Courier New" pitchFamily="49" charset="0"/>
              <a:buChar char="o"/>
              <a:defRPr>
                <a:solidFill>
                  <a:srgbClr val="54534A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249961" y="1439863"/>
            <a:ext cx="7174040" cy="810137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/>
            </a:lvl2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00000" y="2257916"/>
            <a:ext cx="3024000" cy="2232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1249961" y="2257915"/>
            <a:ext cx="4069461" cy="4335788"/>
          </a:xfrm>
        </p:spPr>
        <p:txBody>
          <a:bodyPr/>
          <a:lstStyle>
            <a:lvl1pPr>
              <a:defRPr>
                <a:solidFill>
                  <a:srgbClr val="54534A"/>
                </a:solidFill>
                <a:latin typeface="Helvetica" pitchFamily="34" charset="0"/>
              </a:defRPr>
            </a:lvl1pPr>
            <a:lvl2pPr>
              <a:defRPr>
                <a:solidFill>
                  <a:srgbClr val="54534A"/>
                </a:solidFill>
                <a:latin typeface="Helvetica" pitchFamily="34" charset="0"/>
              </a:defRPr>
            </a:lvl2pPr>
            <a:lvl3pPr marL="180975" indent="-180975">
              <a:buFont typeface="Times New Roman" pitchFamily="18" charset="0"/>
              <a:buChar char="›"/>
              <a:defRPr>
                <a:solidFill>
                  <a:srgbClr val="54534A"/>
                </a:solidFill>
                <a:latin typeface="Helvetica" pitchFamily="34" charset="0"/>
              </a:defRPr>
            </a:lvl3pPr>
            <a:lvl4pPr marL="363538" indent="-182563">
              <a:buFont typeface="Arial" pitchFamily="34" charset="0"/>
              <a:buChar char="»"/>
              <a:defRPr>
                <a:solidFill>
                  <a:srgbClr val="54534A"/>
                </a:solidFill>
                <a:latin typeface="Helvetica" pitchFamily="34" charset="0"/>
              </a:defRPr>
            </a:lvl4pPr>
            <a:lvl5pPr marL="544513" indent="-180975">
              <a:buFont typeface="Courier New" pitchFamily="49" charset="0"/>
              <a:buChar char="o"/>
              <a:defRPr>
                <a:solidFill>
                  <a:srgbClr val="54534A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955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961" y="2257915"/>
            <a:ext cx="4978039" cy="4335788"/>
          </a:xfrm>
        </p:spPr>
        <p:txBody>
          <a:bodyPr/>
          <a:lstStyle>
            <a:lvl1pPr>
              <a:defRPr>
                <a:solidFill>
                  <a:srgbClr val="54534A"/>
                </a:solidFill>
                <a:latin typeface="Helvetica" pitchFamily="34" charset="0"/>
              </a:defRPr>
            </a:lvl1pPr>
            <a:lvl2pPr>
              <a:defRPr>
                <a:solidFill>
                  <a:srgbClr val="54534A"/>
                </a:solidFill>
                <a:latin typeface="Helvetica" pitchFamily="34" charset="0"/>
              </a:defRPr>
            </a:lvl2pPr>
            <a:lvl3pPr marL="180975" indent="-180975">
              <a:buFont typeface="Times New Roman" pitchFamily="18" charset="0"/>
              <a:buChar char="›"/>
              <a:defRPr>
                <a:solidFill>
                  <a:srgbClr val="54534A"/>
                </a:solidFill>
                <a:latin typeface="Helvetica" pitchFamily="34" charset="0"/>
              </a:defRPr>
            </a:lvl3pPr>
            <a:lvl4pPr marL="363538" indent="-182563">
              <a:buFont typeface="Arial" pitchFamily="34" charset="0"/>
              <a:buChar char="»"/>
              <a:defRPr>
                <a:solidFill>
                  <a:srgbClr val="54534A"/>
                </a:solidFill>
                <a:latin typeface="Helvetica" pitchFamily="34" charset="0"/>
              </a:defRPr>
            </a:lvl4pPr>
            <a:lvl5pPr marL="544513" indent="-180975">
              <a:buFont typeface="Courier New" pitchFamily="49" charset="0"/>
              <a:buChar char="o"/>
              <a:defRPr>
                <a:solidFill>
                  <a:srgbClr val="54534A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03765" y="2257916"/>
            <a:ext cx="2332235" cy="2124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49961" y="1439863"/>
            <a:ext cx="7386040" cy="81805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latin typeface="Helvetica" pitchFamily="34" charset="0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latin typeface="Helvetica" pitchFamily="34" charset="0"/>
              </a:defRPr>
            </a:lvl2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303765" y="4469703"/>
            <a:ext cx="2332235" cy="2124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541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49961" y="2249999"/>
            <a:ext cx="7386040" cy="4343704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249961" y="1439863"/>
            <a:ext cx="7386040" cy="810136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/>
            </a:lvl2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8424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439863"/>
            <a:ext cx="9144000" cy="515384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274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59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88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64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1249961" y="1439863"/>
            <a:ext cx="73860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49961" y="2582863"/>
            <a:ext cx="7386039" cy="401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98" r:id="rId2"/>
    <p:sldLayoutId id="2147483705" r:id="rId3"/>
    <p:sldLayoutId id="2147483704" r:id="rId4"/>
    <p:sldLayoutId id="2147483706" r:id="rId5"/>
    <p:sldLayoutId id="2147483714" r:id="rId6"/>
    <p:sldLayoutId id="2147483713" r:id="rId7"/>
    <p:sldLayoutId id="2147483715" r:id="rId8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000" b="1" kern="1200">
          <a:solidFill>
            <a:srgbClr val="54534A"/>
          </a:solidFill>
          <a:latin typeface="+mj-lt"/>
          <a:ea typeface="ＭＳ Ｐゴシック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000" b="1">
          <a:solidFill>
            <a:srgbClr val="54534A"/>
          </a:solidFill>
          <a:latin typeface="Arial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2000" b="1">
          <a:solidFill>
            <a:srgbClr val="54534A"/>
          </a:solidFill>
          <a:latin typeface="Arial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2000" b="1">
          <a:solidFill>
            <a:srgbClr val="54534A"/>
          </a:solidFill>
          <a:latin typeface="Arial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2000" b="1">
          <a:solidFill>
            <a:srgbClr val="54534A"/>
          </a:solidFill>
          <a:latin typeface="Arial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rgbClr val="54534A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rgbClr val="54534A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rgbClr val="54534A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rgbClr val="54534A"/>
          </a:solidFill>
          <a:latin typeface="Arial" charset="0"/>
          <a:ea typeface="ＭＳ Ｐゴシック" charset="-128"/>
        </a:defRPr>
      </a:lvl9pPr>
    </p:titleStyle>
    <p:bodyStyle>
      <a:lvl1pPr algn="l" defTabSz="457200" rtl="0" fontAlgn="base">
        <a:spcBef>
          <a:spcPct val="20000"/>
        </a:spcBef>
        <a:spcAft>
          <a:spcPts val="563"/>
        </a:spcAft>
        <a:buFont typeface="Arial" charset="0"/>
        <a:defRPr sz="1600" b="1" kern="1200">
          <a:solidFill>
            <a:srgbClr val="54534A"/>
          </a:solidFill>
          <a:latin typeface="+mn-lt"/>
          <a:ea typeface="ＭＳ Ｐゴシック" charset="-128"/>
          <a:cs typeface="+mn-cs"/>
        </a:defRPr>
      </a:lvl1pPr>
      <a:lvl2pPr algn="l" defTabSz="457200" rtl="0" fontAlgn="base">
        <a:spcBef>
          <a:spcPct val="20000"/>
        </a:spcBef>
        <a:spcAft>
          <a:spcPts val="563"/>
        </a:spcAft>
        <a:buFont typeface="Arial" charset="0"/>
        <a:defRPr sz="1600" kern="1200">
          <a:solidFill>
            <a:srgbClr val="54534A"/>
          </a:solidFill>
          <a:latin typeface="+mn-lt"/>
          <a:ea typeface="ＭＳ Ｐゴシック" charset="-128"/>
          <a:cs typeface="+mn-cs"/>
        </a:defRPr>
      </a:lvl2pPr>
      <a:lvl3pPr marL="180975" indent="-180975" algn="l" defTabSz="457200" rtl="0" fontAlgn="base">
        <a:spcBef>
          <a:spcPct val="20000"/>
        </a:spcBef>
        <a:spcAft>
          <a:spcPts val="563"/>
        </a:spcAft>
        <a:buFont typeface="Lucida Grande" charset="0"/>
        <a:buChar char="&gt;"/>
        <a:defRPr sz="1400" kern="1200">
          <a:solidFill>
            <a:srgbClr val="54534A"/>
          </a:solidFill>
          <a:latin typeface="+mn-lt"/>
          <a:ea typeface="ＭＳ Ｐゴシック" charset="-128"/>
          <a:cs typeface="+mn-cs"/>
        </a:defRPr>
      </a:lvl3pPr>
      <a:lvl4pPr marL="363538" indent="-182563" algn="l" defTabSz="457200" rtl="0" fontAlgn="base">
        <a:spcBef>
          <a:spcPct val="20000"/>
        </a:spcBef>
        <a:spcAft>
          <a:spcPts val="563"/>
        </a:spcAft>
        <a:buFont typeface="Arial" charset="0"/>
        <a:buChar char="–"/>
        <a:defRPr sz="1400" kern="1200">
          <a:solidFill>
            <a:srgbClr val="54534A"/>
          </a:solidFill>
          <a:latin typeface="+mn-lt"/>
          <a:ea typeface="ＭＳ Ｐゴシック" charset="-128"/>
          <a:cs typeface="+mn-cs"/>
        </a:defRPr>
      </a:lvl4pPr>
      <a:lvl5pPr marL="544513" indent="-180975" algn="l" defTabSz="457200" rtl="0" fontAlgn="base">
        <a:spcBef>
          <a:spcPct val="20000"/>
        </a:spcBef>
        <a:spcAft>
          <a:spcPts val="563"/>
        </a:spcAft>
        <a:buFont typeface="Arial" charset="0"/>
        <a:buChar char="•"/>
        <a:defRPr sz="1400" kern="1200">
          <a:solidFill>
            <a:srgbClr val="54534A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94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Disability data for development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S</a:t>
            </a:r>
            <a:r>
              <a:rPr lang="en-AU" dirty="0" smtClean="0"/>
              <a:t>trengthening disability-inclusive development through better data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Mika Kontiainen, Director, Disability Section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0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1992" y="2111193"/>
            <a:ext cx="4988689" cy="2923794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AU" sz="1800" b="0" dirty="0">
                <a:latin typeface="Arial" charset="0"/>
              </a:rPr>
              <a:t>Promote active participation and leadership by people with disabilities in the aid program</a:t>
            </a:r>
          </a:p>
          <a:p>
            <a:pPr marL="285750" lvl="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1800" b="0" dirty="0">
                <a:latin typeface="Arial" charset="0"/>
              </a:rPr>
              <a:t>Work with disabled people’s organisations to build capacity and promote leadership and decision making by people with disabilities at all levels</a:t>
            </a:r>
          </a:p>
          <a:p>
            <a:pPr marL="285750" lvl="0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800" b="0" dirty="0">
                <a:latin typeface="Arial" charset="0"/>
              </a:rPr>
              <a:t>Draw on the perspectives and lived experience of people with disabilities to inform effective development initiatives</a:t>
            </a:r>
          </a:p>
          <a:p>
            <a:endParaRPr lang="en-US" dirty="0"/>
          </a:p>
        </p:txBody>
      </p:sp>
      <p:pic>
        <p:nvPicPr>
          <p:cNvPr id="6" name="Content Placeholder 5" descr="Image of three men talking.  One man is blind and carrying a walking stick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73" y="1988575"/>
            <a:ext cx="2857935" cy="4286250"/>
          </a:xfr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757363" y="1439863"/>
            <a:ext cx="7386637" cy="1143000"/>
          </a:xfrm>
        </p:spPr>
        <p:txBody>
          <a:bodyPr/>
          <a:lstStyle/>
          <a:p>
            <a:pPr algn="l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000" b="1" kern="1200" dirty="0" smtClean="0">
                <a:solidFill>
                  <a:srgbClr val="54534A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‘Nothing about us without us’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of woman conducting an inteview with mother and chil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78" y="2173866"/>
            <a:ext cx="2743564" cy="384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000" b="1" kern="1200" dirty="0" smtClean="0">
                <a:solidFill>
                  <a:srgbClr val="54534A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Evidence and data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35036" y="2676335"/>
            <a:ext cx="4400965" cy="818052"/>
          </a:xfrm>
        </p:spPr>
        <p:txBody>
          <a:bodyPr/>
          <a:lstStyle/>
          <a:p>
            <a:pPr marL="285750" lvl="1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latin typeface="Arial" charset="0"/>
              </a:rPr>
              <a:t>Build and share evidence on effective interventions internally and with partners</a:t>
            </a:r>
          </a:p>
          <a:p>
            <a:pPr marL="285750" lvl="1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latin typeface="Arial" charset="0"/>
              </a:rPr>
              <a:t>Strengthen collection of internationally comparable disability data</a:t>
            </a:r>
          </a:p>
          <a:p>
            <a:pPr marL="649288" lvl="3" indent="-285750">
              <a:spcBef>
                <a:spcPct val="0"/>
              </a:spcBef>
              <a:spcAft>
                <a:spcPct val="0"/>
              </a:spcAft>
              <a:buFont typeface="Helvetica" pitchFamily="34" charset="0"/>
              <a:buChar char="−"/>
            </a:pPr>
            <a:r>
              <a:rPr lang="en-AU" sz="1600" dirty="0">
                <a:latin typeface="Arial" charset="0"/>
              </a:rPr>
              <a:t>including by advocating use of the Washington Group short set of disability questions in censuses</a:t>
            </a:r>
          </a:p>
          <a:p>
            <a:pPr marL="285750" lvl="1" indent="-2857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latin typeface="Arial" charset="0"/>
              </a:rPr>
              <a:t>Work with implementing partners to disaggregate data by disability status to understand how well our investments are reaching people with disabilities 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CA" sz="1800" b="0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4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Table showing global, national and progr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206351"/>
              </p:ext>
            </p:extLst>
          </p:nvPr>
        </p:nvGraphicFramePr>
        <p:xfrm>
          <a:off x="983145" y="1979631"/>
          <a:ext cx="7386637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237"/>
                <a:gridCol w="3695700"/>
                <a:gridCol w="25527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Level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Why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How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Global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AU" dirty="0" smtClean="0"/>
                        <a:t>To</a:t>
                      </a:r>
                      <a:r>
                        <a:rPr lang="en-AU" baseline="0" dirty="0" smtClean="0"/>
                        <a:t> m</a:t>
                      </a:r>
                      <a:r>
                        <a:rPr lang="en-AU" dirty="0" smtClean="0"/>
                        <a:t>onitor</a:t>
                      </a:r>
                      <a:r>
                        <a:rPr lang="en-AU" baseline="0" dirty="0" smtClean="0"/>
                        <a:t> the implementation of the Sustainable Development Goals for people with disabilities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SDG reporting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National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To </a:t>
                      </a:r>
                      <a:r>
                        <a:rPr lang="en-A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encourage partner governments to place sufficient effort on providing appropriate programs and services for people with disabilities</a:t>
                      </a:r>
                      <a:endParaRPr lang="en-A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Censuses</a:t>
                      </a:r>
                      <a:endParaRPr lang="en-AU" baseline="0" dirty="0" smtClean="0"/>
                    </a:p>
                    <a:p>
                      <a:r>
                        <a:rPr lang="en-AU" baseline="0" dirty="0" smtClean="0"/>
                        <a:t>Administrative surveys</a:t>
                      </a:r>
                      <a:endParaRPr lang="en-A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Program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AU" baseline="0" dirty="0" smtClean="0"/>
                        <a:t>To demonstrate that the benefits of programs are reaching people with disabilities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AU" dirty="0" smtClean="0"/>
                        <a:t>Program</a:t>
                      </a:r>
                      <a:r>
                        <a:rPr lang="en-AU" baseline="0" dirty="0" smtClean="0"/>
                        <a:t> M&amp;E frameworks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64766" y="1405991"/>
            <a:ext cx="7386040" cy="1143000"/>
          </a:xfrm>
        </p:spPr>
        <p:txBody>
          <a:bodyPr/>
          <a:lstStyle/>
          <a:p>
            <a:pPr algn="l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000" b="1" kern="1200" dirty="0" smtClean="0">
                <a:solidFill>
                  <a:srgbClr val="54534A"/>
                </a:solidFill>
                <a:effectLst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Rationale for investing in better disability data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961" y="2037994"/>
            <a:ext cx="7386039" cy="4285760"/>
          </a:xfrm>
        </p:spPr>
        <p:txBody>
          <a:bodyPr/>
          <a:lstStyle/>
          <a:p>
            <a:r>
              <a:rPr lang="en-AU" dirty="0" smtClean="0"/>
              <a:t>Consistent with DFAT’s focus on evidence and data, we have strategic aid investments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 smtClean="0"/>
              <a:t>Washington Group on Disability Statistics/ University College London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 smtClean="0"/>
              <a:t>UNICEF/ Washington Group on child functioning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 smtClean="0"/>
              <a:t>UN Statistical 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 smtClean="0"/>
              <a:t>Australian Bureau of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 smtClean="0"/>
              <a:t>Broader statistics strengthening work in the Pacific</a:t>
            </a:r>
          </a:p>
          <a:p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000" b="1" kern="1200" dirty="0" smtClean="0">
                <a:solidFill>
                  <a:srgbClr val="54534A"/>
                </a:solidFill>
                <a:effectLst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DFAT’s data partnerships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Administrative and technical support through University College London</a:t>
            </a:r>
          </a:p>
          <a:p>
            <a:r>
              <a:rPr lang="en-AU" b="0" dirty="0" smtClean="0">
                <a:solidFill>
                  <a:schemeClr val="tx1"/>
                </a:solidFill>
              </a:rPr>
              <a:t>Aim: to </a:t>
            </a:r>
            <a:r>
              <a:rPr lang="en-AU" b="0" dirty="0">
                <a:solidFill>
                  <a:schemeClr val="tx1"/>
                </a:solidFill>
              </a:rPr>
              <a:t>improve the collection </a:t>
            </a:r>
            <a:r>
              <a:rPr lang="en-AU" b="0" dirty="0" smtClean="0">
                <a:solidFill>
                  <a:schemeClr val="tx1"/>
                </a:solidFill>
              </a:rPr>
              <a:t>and analysis of </a:t>
            </a:r>
            <a:r>
              <a:rPr lang="en-AU" b="0" dirty="0">
                <a:solidFill>
                  <a:schemeClr val="tx1"/>
                </a:solidFill>
              </a:rPr>
              <a:t>disability statistics globally by </a:t>
            </a:r>
            <a:r>
              <a:rPr lang="en-AU" b="0" dirty="0" smtClean="0">
                <a:solidFill>
                  <a:schemeClr val="tx1"/>
                </a:solidFill>
              </a:rPr>
              <a:t>strengthening the capacity of the </a:t>
            </a:r>
            <a:r>
              <a:rPr lang="en-AU" b="0" dirty="0">
                <a:solidFill>
                  <a:schemeClr val="tx1"/>
                </a:solidFill>
              </a:rPr>
              <a:t>Washington Group </a:t>
            </a:r>
            <a:r>
              <a:rPr lang="en-AU" b="0" dirty="0" smtClean="0">
                <a:solidFill>
                  <a:schemeClr val="tx1"/>
                </a:solidFill>
              </a:rPr>
              <a:t>to: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AU" sz="1600" dirty="0"/>
              <a:t>broadly disseminate their existing tools to collect disability data, 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AU" sz="1600" dirty="0"/>
              <a:t>provide technical assistance to support their uptake and consistent use, and 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AU" sz="1600" dirty="0"/>
              <a:t>engage in new work on measures of participation and functional limitations related to mental health.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249961" y="1694510"/>
            <a:ext cx="7386040" cy="1143000"/>
          </a:xfrm>
        </p:spPr>
        <p:txBody>
          <a:bodyPr/>
          <a:lstStyle/>
          <a:p>
            <a:pPr algn="l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000" b="1" kern="1200" dirty="0" smtClean="0">
                <a:solidFill>
                  <a:srgbClr val="54534A"/>
                </a:solidFill>
                <a:effectLst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DFAT’s partnership with the Washington Group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811" y="1922248"/>
            <a:ext cx="7386039" cy="42857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Aim: to improve the availability, quality and use of data on children with disabilities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Australia </a:t>
            </a:r>
            <a:r>
              <a:rPr lang="en-US" b="0" dirty="0">
                <a:solidFill>
                  <a:schemeClr val="tx1"/>
                </a:solidFill>
              </a:rPr>
              <a:t>is supporting UNICEF to partner with the United Nations Washington Group on Disability Statistics </a:t>
            </a:r>
            <a:r>
              <a:rPr lang="en-US" b="0" dirty="0" smtClean="0">
                <a:solidFill>
                  <a:schemeClr val="tx1"/>
                </a:solidFill>
              </a:rPr>
              <a:t>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complete </a:t>
            </a:r>
            <a:r>
              <a:rPr lang="en-US" b="0" dirty="0">
                <a:solidFill>
                  <a:schemeClr val="tx1"/>
                </a:solidFill>
              </a:rPr>
              <a:t>a set of survey questions which countries can insert into their existing national data collection processes (such as censuses) to provide internationally comparable data on children with </a:t>
            </a:r>
            <a:r>
              <a:rPr lang="en-US" b="0" dirty="0" smtClean="0">
                <a:solidFill>
                  <a:schemeClr val="tx1"/>
                </a:solidFill>
              </a:rPr>
              <a:t>disabilities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develop </a:t>
            </a:r>
            <a:r>
              <a:rPr lang="en-US" b="0" dirty="0">
                <a:solidFill>
                  <a:schemeClr val="tx1"/>
                </a:solidFill>
              </a:rPr>
              <a:t>of a second set of survey questions to understand the barriers and facilitators to children with disabilities accessing quality </a:t>
            </a:r>
            <a:r>
              <a:rPr lang="en-US" b="0" dirty="0" smtClean="0">
                <a:solidFill>
                  <a:schemeClr val="tx1"/>
                </a:solidFill>
              </a:rPr>
              <a:t>education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(both in and out of school)</a:t>
            </a:r>
            <a:endParaRPr lang="en-US" b="0" dirty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Once </a:t>
            </a:r>
            <a:r>
              <a:rPr lang="en-US" b="0" dirty="0">
                <a:solidFill>
                  <a:schemeClr val="tx1"/>
                </a:solidFill>
              </a:rPr>
              <a:t>completed, these survey questions will be used to improve data collection on children with disabilities in UNICEF’s Multiple Indicator Cluster Survey (MICS</a:t>
            </a:r>
            <a:r>
              <a:rPr lang="en-US" b="0" dirty="0" smtClean="0">
                <a:solidFill>
                  <a:schemeClr val="tx1"/>
                </a:solidFill>
              </a:rPr>
              <a:t>)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 smtClean="0">
                <a:solidFill>
                  <a:srgbClr val="54534A"/>
                </a:solidFill>
                <a:effectLst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DFAT’s partnership with UNICEF on child functioning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Aim</a:t>
            </a:r>
            <a:r>
              <a:rPr lang="en-AU" dirty="0"/>
              <a:t>: to enhance the capacity of national statistical offices to produce and disseminate good quality and fit-for-purpose statistics on disability for evidence-based policy making and monitoring.</a:t>
            </a:r>
          </a:p>
          <a:p>
            <a:r>
              <a:rPr lang="en-AU" b="0" dirty="0"/>
              <a:t>Supporting a </a:t>
            </a:r>
            <a:r>
              <a:rPr lang="en-US" b="0" dirty="0"/>
              <a:t>team of two dedicated disability statisticians in </a:t>
            </a:r>
            <a:r>
              <a:rPr lang="en-US" b="0" dirty="0" smtClean="0"/>
              <a:t>UNSD to: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AU" sz="1600" dirty="0"/>
              <a:t>enhance the knowledge base on disability statistics, by taking stock of existing disability measurements and producing technical guidelines based on good practices; and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AU" sz="1600" dirty="0" smtClean="0"/>
              <a:t>build </a:t>
            </a:r>
            <a:r>
              <a:rPr lang="en-AU" sz="1600" dirty="0"/>
              <a:t>the capacity of national statistical systems to efficiently collect and generate adequate and quality disability statistics that can be used to formulate, implement and monitor disability inclusive development policies and </a:t>
            </a:r>
            <a:r>
              <a:rPr lang="en-AU" sz="1600" dirty="0" smtClean="0"/>
              <a:t>programmes</a:t>
            </a:r>
            <a:r>
              <a:rPr lang="en-AU" sz="1600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53190" y="1497736"/>
            <a:ext cx="7386040" cy="1143000"/>
          </a:xfrm>
        </p:spPr>
        <p:txBody>
          <a:bodyPr/>
          <a:lstStyle/>
          <a:p>
            <a:pPr algn="l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000" b="1" kern="1200" dirty="0" smtClean="0">
                <a:solidFill>
                  <a:srgbClr val="54534A"/>
                </a:solidFill>
                <a:effectLst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DFAT’s partnership with UN Statistical Division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064" y="2095865"/>
            <a:ext cx="7386039" cy="4285760"/>
          </a:xfrm>
        </p:spPr>
        <p:txBody>
          <a:bodyPr/>
          <a:lstStyle/>
          <a:p>
            <a:r>
              <a:rPr lang="en-AU" b="0" dirty="0"/>
              <a:t>Access to good data is a </a:t>
            </a:r>
            <a:r>
              <a:rPr lang="en-AU" b="0" dirty="0" smtClean="0"/>
              <a:t>challenge </a:t>
            </a:r>
            <a:r>
              <a:rPr lang="en-AU" b="0" dirty="0"/>
              <a:t>in the Pacific, particularly </a:t>
            </a:r>
            <a:r>
              <a:rPr lang="en-AU" b="0" dirty="0" smtClean="0"/>
              <a:t>about </a:t>
            </a:r>
            <a:r>
              <a:rPr lang="en-AU" b="0" dirty="0"/>
              <a:t>people with </a:t>
            </a:r>
            <a:r>
              <a:rPr lang="en-AU" b="0" dirty="0" smtClean="0"/>
              <a:t>disabilities</a:t>
            </a:r>
          </a:p>
          <a:p>
            <a:r>
              <a:rPr lang="en-AU" b="0" dirty="0"/>
              <a:t>The </a:t>
            </a:r>
            <a:r>
              <a:rPr lang="en-AU" b="0" dirty="0" smtClean="0"/>
              <a:t>Pacific </a:t>
            </a:r>
            <a:r>
              <a:rPr lang="en-AU" b="0" dirty="0"/>
              <a:t>statistics strengthening program provides technical assistance to Pacific island countries and territories to improve their collection, analysis and dissemination of economic and social </a:t>
            </a:r>
            <a:r>
              <a:rPr lang="en-AU" b="0" dirty="0" smtClean="0"/>
              <a:t>statistics</a:t>
            </a:r>
            <a:endParaRPr lang="en-AU" b="0" dirty="0"/>
          </a:p>
          <a:p>
            <a:r>
              <a:rPr lang="en-AU" b="0" dirty="0" smtClean="0">
                <a:solidFill>
                  <a:schemeClr val="tx1"/>
                </a:solidFill>
              </a:rPr>
              <a:t>The recent 2020 Pacific </a:t>
            </a:r>
            <a:r>
              <a:rPr lang="en-AU" b="0" dirty="0">
                <a:solidFill>
                  <a:schemeClr val="tx1"/>
                </a:solidFill>
              </a:rPr>
              <a:t>census planning workshop </a:t>
            </a:r>
            <a:r>
              <a:rPr lang="en-AU" b="0" dirty="0" smtClean="0">
                <a:solidFill>
                  <a:schemeClr val="tx1"/>
                </a:solidFill>
              </a:rPr>
              <a:t>promoted uptake of internationally </a:t>
            </a:r>
            <a:r>
              <a:rPr lang="en-AU" b="0" dirty="0">
                <a:solidFill>
                  <a:schemeClr val="tx1"/>
                </a:solidFill>
              </a:rPr>
              <a:t>standardised core sets of census </a:t>
            </a:r>
            <a:r>
              <a:rPr lang="en-AU" b="0" dirty="0" smtClean="0">
                <a:solidFill>
                  <a:schemeClr val="tx1"/>
                </a:solidFill>
              </a:rPr>
              <a:t>questions </a:t>
            </a:r>
            <a:r>
              <a:rPr lang="en-AU" b="0" dirty="0">
                <a:solidFill>
                  <a:schemeClr val="tx1"/>
                </a:solidFill>
              </a:rPr>
              <a:t>in the 2020 World round of population and housing </a:t>
            </a:r>
            <a:r>
              <a:rPr lang="en-AU" b="0" dirty="0" smtClean="0">
                <a:solidFill>
                  <a:schemeClr val="tx1"/>
                </a:solidFill>
              </a:rPr>
              <a:t>censuses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AU" sz="1600" dirty="0"/>
              <a:t>Includes the Washington Group short set of six </a:t>
            </a:r>
            <a:r>
              <a:rPr lang="en-AU" sz="1600" dirty="0" smtClean="0"/>
              <a:t>questions</a:t>
            </a:r>
            <a:endParaRPr lang="en-AU" sz="16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64766" y="1520885"/>
            <a:ext cx="7386040" cy="1143000"/>
          </a:xfrm>
        </p:spPr>
        <p:txBody>
          <a:bodyPr/>
          <a:lstStyle/>
          <a:p>
            <a:pPr algn="l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000" b="1" kern="1200" dirty="0" smtClean="0">
                <a:solidFill>
                  <a:srgbClr val="54534A"/>
                </a:solidFill>
                <a:effectLst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Strengthening disability statistics in the Pacific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5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stralian Bureau of Statistics presentation backgrou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12" y="0"/>
            <a:ext cx="9166912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50134" y="1361820"/>
            <a:ext cx="7772400" cy="1470025"/>
          </a:xfrm>
        </p:spPr>
        <p:txBody>
          <a:bodyPr/>
          <a:lstStyle/>
          <a:p>
            <a:pPr lvl="0"/>
            <a:r>
              <a:rPr lang="en-AU" sz="3200" b="1" kern="12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Producing a WG disability prevalence rate in Australia – the Supplementary Disability Survey</a:t>
            </a:r>
            <a:br>
              <a:rPr lang="en-AU" sz="3200" b="1" kern="12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18472" y="2958340"/>
            <a:ext cx="6531016" cy="1752600"/>
          </a:xfrm>
        </p:spPr>
        <p:txBody>
          <a:bodyPr/>
          <a:lstStyle/>
          <a:p>
            <a:pPr lvl="0" algn="l">
              <a:spcBef>
                <a:spcPct val="0"/>
              </a:spcBef>
            </a:pPr>
            <a:r>
              <a:rPr lang="en-AU" sz="2000" kern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Washington Group’s Partnership with DFAT – Session 9</a:t>
            </a:r>
          </a:p>
          <a:p>
            <a:pPr lvl="0" algn="l">
              <a:spcBef>
                <a:spcPct val="0"/>
              </a:spcBef>
            </a:pPr>
            <a:endParaRPr lang="en-AU" sz="1600" kern="1200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lvl="0" algn="l">
              <a:spcBef>
                <a:spcPct val="0"/>
              </a:spcBef>
            </a:pPr>
            <a:r>
              <a:rPr lang="en-AU" sz="1600" kern="12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Presented </a:t>
            </a:r>
            <a:r>
              <a:rPr lang="en-AU" sz="1600" kern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by: Louise Gates - Director, Health Section, Australian Bureau of Statistics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35001" y="1831195"/>
            <a:ext cx="7386039" cy="4285760"/>
          </a:xfrm>
        </p:spPr>
        <p:txBody>
          <a:bodyPr/>
          <a:lstStyle/>
          <a:p>
            <a:pPr lvl="1"/>
            <a:r>
              <a:rPr lang="en-AU" dirty="0"/>
              <a:t>Policy context for disability-inclusive development in Australia</a:t>
            </a:r>
          </a:p>
          <a:p>
            <a:pPr lvl="1"/>
            <a:r>
              <a:rPr lang="en-AU" dirty="0"/>
              <a:t>Outline of Australia’s strategy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/>
              <a:t>Objectives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/>
              <a:t>Approach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/>
              <a:t>Principles – Strengthening disability data and evidence</a:t>
            </a:r>
          </a:p>
          <a:p>
            <a:pPr marL="649288" lvl="3" indent="-285750">
              <a:buFont typeface="Wingdings" panose="05000000000000000000" pitchFamily="2" charset="2"/>
              <a:buChar char="Ø"/>
            </a:pPr>
            <a:r>
              <a:rPr lang="en-AU" dirty="0"/>
              <a:t>DFAT’s partnership with the Washington Group</a:t>
            </a:r>
          </a:p>
          <a:p>
            <a:pPr marL="649288" lvl="3" indent="-285750">
              <a:buFont typeface="Wingdings" panose="05000000000000000000" pitchFamily="2" charset="2"/>
              <a:buChar char="Ø"/>
            </a:pPr>
            <a:r>
              <a:rPr lang="en-AU" dirty="0"/>
              <a:t>DFAT’s partnership with UNICEF on child functioning</a:t>
            </a:r>
          </a:p>
          <a:p>
            <a:pPr marL="649288" lvl="3" indent="-285750">
              <a:buFont typeface="Wingdings" panose="05000000000000000000" pitchFamily="2" charset="2"/>
              <a:buChar char="Ø"/>
            </a:pPr>
            <a:r>
              <a:rPr lang="en-AU" dirty="0"/>
              <a:t>DFAT’s partnership with UN Statistical Division</a:t>
            </a:r>
          </a:p>
          <a:p>
            <a:pPr marL="649288" lvl="3" indent="-285750">
              <a:buFont typeface="Wingdings" panose="05000000000000000000" pitchFamily="2" charset="2"/>
              <a:buChar char="Ø"/>
            </a:pPr>
            <a:r>
              <a:rPr lang="en-AU" dirty="0"/>
              <a:t>Strengthening disability data in the Pacific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/>
              <a:t>Australia Bureau of Statistics - Supplementary Disability Survey</a:t>
            </a:r>
          </a:p>
          <a:p>
            <a:pPr marL="649288" lvl="3" indent="-285750">
              <a:buFont typeface="Wingdings" panose="05000000000000000000" pitchFamily="2" charset="2"/>
              <a:buChar char="Ø"/>
            </a:pPr>
            <a:r>
              <a:rPr lang="en-AU" dirty="0"/>
              <a:t>Producing a WG disability prevalence rate in Australia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63283" y="1165225"/>
            <a:ext cx="7386637" cy="1143000"/>
          </a:xfrm>
        </p:spPr>
        <p:txBody>
          <a:bodyPr/>
          <a:lstStyle/>
          <a:p>
            <a:pPr algn="l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000" b="1" kern="1200" dirty="0" smtClean="0">
                <a:solidFill>
                  <a:srgbClr val="54534A"/>
                </a:solidFill>
                <a:effectLst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Overview of presentation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95" y="1028700"/>
            <a:ext cx="8229600" cy="1143000"/>
          </a:xfrm>
          <a:prstGeom prst="rect">
            <a:avLst/>
          </a:prstGeom>
        </p:spPr>
        <p:txBody>
          <a:bodyPr/>
          <a:lstStyle/>
          <a:p>
            <a:pPr algn="l" rtl="0" fontAlgn="base">
              <a:spcBef>
                <a:spcPts val="0"/>
              </a:spcBef>
              <a:spcAft>
                <a:spcPts val="0"/>
              </a:spcAft>
            </a:pPr>
            <a:r>
              <a:rPr lang="en-AU" sz="20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Currently 3 sources of ABS disability data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spcBef>
                <a:spcPct val="0"/>
              </a:spcBef>
              <a:buNone/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Survey of Disability, Ageing and </a:t>
            </a:r>
            <a:r>
              <a:rPr lang="en-US" sz="2000" b="1" kern="1200" dirty="0" err="1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Carers</a:t>
            </a: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 (SDAC) </a:t>
            </a: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~ 75 questions to identify disability (more than 1000 in total)</a:t>
            </a: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frequency: every 3-4 years</a:t>
            </a: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provides accurate prevalence rates and detailed need for assistance</a:t>
            </a:r>
          </a:p>
          <a:p>
            <a:pPr marL="914400" lvl="2" indent="0">
              <a:spcBef>
                <a:spcPct val="0"/>
              </a:spcBef>
              <a:buNone/>
            </a:pPr>
            <a:endParaRPr lang="en-US" sz="2000" kern="1200" dirty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  <a:p>
            <a:pPr marL="457200" lvl="2" indent="0">
              <a:spcBef>
                <a:spcPct val="0"/>
              </a:spcBef>
              <a:buNone/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Short Disability Module</a:t>
            </a:r>
          </a:p>
          <a:p>
            <a:pPr marL="12001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10 questions</a:t>
            </a:r>
          </a:p>
          <a:p>
            <a:pPr marL="12001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frequency: included in most ABS social surveys since 2002</a:t>
            </a:r>
          </a:p>
          <a:p>
            <a:pPr marL="12001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provides ‘specific limitation or restriction’ and ‘profound/severe core activity limitation’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sz="2000" b="1" kern="1200" dirty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Census Need for Assistance</a:t>
            </a:r>
          </a:p>
          <a:p>
            <a:pPr marL="12001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4 questions </a:t>
            </a:r>
          </a:p>
          <a:p>
            <a:pPr marL="12001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frequency: 2006, 2011 and upcoming 2016</a:t>
            </a:r>
          </a:p>
          <a:p>
            <a:pPr marL="12001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provides data about need for assistance with everyday activities and the reason for this need</a:t>
            </a:r>
            <a:endParaRPr lang="en-AU" sz="1400" kern="1200" dirty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2703" y="390386"/>
            <a:ext cx="8229600" cy="1143000"/>
          </a:xfrm>
          <a:prstGeom prst="rect">
            <a:avLst/>
          </a:prstGeom>
        </p:spPr>
        <p:txBody>
          <a:bodyPr/>
          <a:lstStyle/>
          <a:p>
            <a:pPr algn="l" rtl="0" fontAlgn="base">
              <a:spcBef>
                <a:spcPts val="0"/>
              </a:spcBef>
              <a:spcAft>
                <a:spcPts val="0"/>
              </a:spcAft>
            </a:pPr>
            <a:r>
              <a:rPr lang="en-AU" sz="1800" b="1" kern="1200" dirty="0" smtClean="0">
                <a:solidFill>
                  <a:srgbClr val="000000"/>
                </a:solidFill>
                <a:effectLst/>
                <a:ea typeface="ＭＳ Ｐゴシック" panose="020B0600070205080204" pitchFamily="34" charset="-128"/>
                <a:cs typeface="+mn-cs"/>
              </a:rPr>
              <a:t>The Supplementary Disability Survey</a:t>
            </a:r>
            <a:endParaRPr lang="en-US" sz="1800" dirty="0" smtClean="0">
              <a:effectLst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6096" y="1533386"/>
            <a:ext cx="8229600" cy="4525963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n-AU" sz="2000" kern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The Washington Group short set of questions will be asked of a sub-set of respondents to the 2015 ABS Survey of Disability Ageing and Carers (SDAC). </a:t>
            </a:r>
          </a:p>
          <a:p>
            <a:pPr marL="0" lvl="0" indent="0">
              <a:spcBef>
                <a:spcPct val="0"/>
              </a:spcBef>
              <a:buNone/>
            </a:pPr>
            <a:endParaRPr lang="en-AU" sz="2000" kern="12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457200" lvl="0" indent="-457200">
              <a:spcBef>
                <a:spcPct val="0"/>
              </a:spcBef>
              <a:buFontTx/>
              <a:buAutoNum type="arabicPeriod"/>
            </a:pPr>
            <a:r>
              <a:rPr lang="en-AU" sz="2000" kern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WG prevalence estimates for Australia</a:t>
            </a:r>
          </a:p>
          <a:p>
            <a:pPr marL="457200" lvl="0" indent="-457200">
              <a:spcBef>
                <a:spcPct val="0"/>
              </a:spcBef>
              <a:buFontTx/>
              <a:buAutoNum type="arabicPeriod"/>
            </a:pPr>
            <a:endParaRPr lang="en-AU" sz="2000" kern="12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AU" sz="2000" kern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Detailed comparison of responses to WG and SDAC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l" rtl="0" fontAlgn="base">
              <a:spcBef>
                <a:spcPts val="0"/>
              </a:spcBef>
              <a:spcAft>
                <a:spcPts val="0"/>
              </a:spcAft>
            </a:pPr>
            <a:r>
              <a:rPr lang="en-AU" sz="1800" b="1" kern="1200" dirty="0" smtClean="0">
                <a:solidFill>
                  <a:srgbClr val="000000"/>
                </a:solidFill>
                <a:effectLst/>
                <a:ea typeface="ＭＳ Ｐゴシック" panose="020B0600070205080204" pitchFamily="34" charset="-128"/>
                <a:cs typeface="+mn-cs"/>
              </a:rPr>
              <a:t>The Supplementary Disability Survey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n-AU" sz="2000" b="1" kern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Collection Methodology</a:t>
            </a:r>
          </a:p>
          <a:p>
            <a:pPr marL="0" lvl="0" indent="0">
              <a:spcBef>
                <a:spcPct val="0"/>
              </a:spcBef>
              <a:buNone/>
            </a:pPr>
            <a:endParaRPr lang="en-AU" sz="2000" kern="12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sz="2000" kern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Computer Assisted Telephone Interview (CATI)</a:t>
            </a: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AU" sz="2000" kern="12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sz="2000" kern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Households </a:t>
            </a: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AU" sz="2000" kern="12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sz="2000" kern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Any Responsible Adult (ARA)</a:t>
            </a: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AU" sz="2000" kern="12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sz="2000" kern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ARA – respond for themselves firstly for each </a:t>
            </a:r>
            <a:r>
              <a:rPr lang="en-AU" sz="2000" kern="1200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question</a:t>
            </a:r>
            <a:endParaRPr lang="en-AU" sz="2000" kern="12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63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4831" y="294633"/>
            <a:ext cx="8229600" cy="1143000"/>
          </a:xfrm>
          <a:prstGeom prst="rect">
            <a:avLst/>
          </a:prstGeom>
        </p:spPr>
        <p:txBody>
          <a:bodyPr/>
          <a:lstStyle/>
          <a:p>
            <a:pPr algn="l" rtl="0" fontAlgn="base">
              <a:spcBef>
                <a:spcPts val="0"/>
              </a:spcBef>
              <a:spcAft>
                <a:spcPts val="0"/>
              </a:spcAft>
            </a:pPr>
            <a:r>
              <a:rPr lang="en-AU" sz="1800" b="1" kern="1200" dirty="0" smtClean="0">
                <a:solidFill>
                  <a:srgbClr val="000000"/>
                </a:solidFill>
                <a:effectLst/>
                <a:ea typeface="ＭＳ Ｐゴシック" panose="020B0600070205080204" pitchFamily="34" charset="-128"/>
                <a:cs typeface="+mn-cs"/>
              </a:rPr>
              <a:t>The Supplementary Disability Survey</a:t>
            </a:r>
            <a:endParaRPr lang="en-US" sz="1800" dirty="0" smtClean="0">
              <a:effectLst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n-AU" sz="1800" b="1" kern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Outcomes for the WG Community</a:t>
            </a:r>
          </a:p>
          <a:p>
            <a:pPr marL="0" lvl="0" indent="0">
              <a:spcBef>
                <a:spcPct val="0"/>
              </a:spcBef>
              <a:buNone/>
            </a:pPr>
            <a:endParaRPr lang="en-AU" sz="1800" b="1" kern="12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5750" lvl="0" indent="-285750">
              <a:spcBef>
                <a:spcPct val="0"/>
              </a:spcBef>
              <a:buFontTx/>
              <a:buChar char="-"/>
            </a:pPr>
            <a:r>
              <a:rPr lang="en-AU" sz="1800" kern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 unique opportunity for comparison with the very detailed SDAC</a:t>
            </a:r>
          </a:p>
          <a:p>
            <a:pPr marL="285750" lvl="0" indent="-285750">
              <a:spcBef>
                <a:spcPct val="0"/>
              </a:spcBef>
              <a:buFontTx/>
              <a:buChar char="-"/>
            </a:pPr>
            <a:endParaRPr lang="en-AU" sz="1800" b="1" kern="12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5750" lvl="0" indent="-285750">
              <a:spcBef>
                <a:spcPct val="0"/>
              </a:spcBef>
              <a:buFontTx/>
              <a:buChar char="-"/>
            </a:pPr>
            <a:r>
              <a:rPr lang="en-AU" sz="1800" kern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Australia will be well positioned to assist other countries/NSOs to incorporate these questions into their statistical programs</a:t>
            </a:r>
            <a:r>
              <a:rPr lang="en-AU" sz="1800" b="1" kern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</a:p>
          <a:p>
            <a:pPr marL="285750" lvl="0" indent="-285750">
              <a:spcBef>
                <a:spcPct val="0"/>
              </a:spcBef>
              <a:buFontTx/>
              <a:buChar char="-"/>
            </a:pPr>
            <a:endParaRPr lang="en-AU" sz="1800" b="1" kern="12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285750" lvl="0" indent="-285750">
              <a:spcBef>
                <a:spcPct val="0"/>
              </a:spcBef>
              <a:buFontTx/>
              <a:buChar char="-"/>
            </a:pPr>
            <a:r>
              <a:rPr lang="en-AU" sz="1800" kern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The  ABS is also exploring options for incorporating other sources of data (e.g. administrative data) on disability</a:t>
            </a:r>
            <a:r>
              <a:rPr lang="en-AU" sz="1800" b="1" kern="1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359150" y="2132013"/>
            <a:ext cx="5194300" cy="4138612"/>
          </a:xfrm>
        </p:spPr>
        <p:txBody>
          <a:bodyPr/>
          <a:lstStyle/>
          <a:p>
            <a:pPr>
              <a:defRPr/>
            </a:pPr>
            <a:r>
              <a:rPr lang="en-AU" sz="1600" b="0" dirty="0" smtClean="0">
                <a:latin typeface="Helvetica" pitchFamily="34" charset="0"/>
              </a:rPr>
              <a:t/>
            </a:r>
            <a:br>
              <a:rPr lang="en-AU" sz="1600" b="0" dirty="0" smtClean="0">
                <a:latin typeface="Helvetica" pitchFamily="34" charset="0"/>
              </a:rPr>
            </a:br>
            <a:endParaRPr lang="en-AU" sz="1600" b="0" i="1" dirty="0">
              <a:latin typeface="Helvetica" pitchFamily="34" charset="0"/>
            </a:endParaRPr>
          </a:p>
          <a:p>
            <a:pPr>
              <a:defRPr/>
            </a:pPr>
            <a:endParaRPr lang="en-AU" sz="1600" b="0" i="1" dirty="0"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6478"/>
            <a:ext cx="8229600" cy="1143000"/>
          </a:xfrm>
        </p:spPr>
        <p:txBody>
          <a:bodyPr/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AU" sz="2000" kern="1200" dirty="0" smtClean="0">
                <a:solidFill>
                  <a:srgbClr val="54534A"/>
                </a:solidFill>
                <a:effectLst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Development for All: </a:t>
            </a:r>
            <a:endParaRPr lang="en-US" dirty="0" smtClean="0">
              <a:effectLst/>
            </a:endParaRP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AU" sz="2000" kern="1200" dirty="0" smtClean="0">
                <a:solidFill>
                  <a:srgbClr val="54534A"/>
                </a:solidFill>
                <a:effectLst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Towards a disability-inclusive Australian aid program 2009-2014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00425" y="2169478"/>
            <a:ext cx="2343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ver of Development for All: Towards a disability-inclusive Australian aid program 2015-2020 report published by the Australian Government Department for Foreign Affairs and Tr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028" y="2130458"/>
            <a:ext cx="3120020" cy="441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67018" y="1393564"/>
            <a:ext cx="7386040" cy="1143000"/>
          </a:xfrm>
        </p:spPr>
        <p:txBody>
          <a:bodyPr/>
          <a:lstStyle/>
          <a:p>
            <a:pPr algn="l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000" b="1" kern="1200" dirty="0" smtClean="0">
                <a:solidFill>
                  <a:srgbClr val="54534A"/>
                </a:solidFill>
                <a:effectLst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Development for All 2015-2020: Strategy for strengthening disability-inclusive development in Australia’s aid program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1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681" y="1979894"/>
            <a:ext cx="4328160" cy="4285760"/>
          </a:xfrm>
        </p:spPr>
        <p:txBody>
          <a:bodyPr/>
          <a:lstStyle/>
          <a:p>
            <a:r>
              <a:rPr lang="en-AU" sz="1550" b="0" i="1" dirty="0" smtClean="0"/>
              <a:t>“Australia’s </a:t>
            </a:r>
            <a:r>
              <a:rPr lang="en-AU" sz="1550" b="0" i="1" dirty="0"/>
              <a:t>aid program aims to promote prosperity, reduce poverty and enhance stability through a joint focus on private sector development and human development in our region. </a:t>
            </a:r>
            <a:endParaRPr lang="en-AU" sz="1550" b="0" i="1" dirty="0" smtClean="0"/>
          </a:p>
          <a:p>
            <a:r>
              <a:rPr lang="en-AU" sz="1550" b="0" i="1" dirty="0" smtClean="0"/>
              <a:t>But </a:t>
            </a:r>
            <a:r>
              <a:rPr lang="en-AU" sz="1550" b="0" i="1" dirty="0"/>
              <a:t>we can’t achieve this if those most at risk can’t participate in, or access the benefits of, our programs</a:t>
            </a:r>
            <a:r>
              <a:rPr lang="en-AU" sz="1550" b="0" i="1" dirty="0" smtClean="0"/>
              <a:t>.</a:t>
            </a:r>
          </a:p>
          <a:p>
            <a:r>
              <a:rPr lang="en-AU" sz="1550" b="0" i="1" dirty="0" smtClean="0"/>
              <a:t>Through </a:t>
            </a:r>
            <a:r>
              <a:rPr lang="en-AU" sz="1550" b="0" i="1" dirty="0"/>
              <a:t>the combined strength of our diplomatic advocacy and our aid investments, the Australian Government will continue to support the full participation of people with disabilities in community and economic </a:t>
            </a:r>
            <a:r>
              <a:rPr lang="en-AU" sz="1550" b="0" i="1" dirty="0" smtClean="0"/>
              <a:t>life...(to) </a:t>
            </a:r>
            <a:r>
              <a:rPr lang="en-AU" sz="1550" b="0" i="1" dirty="0"/>
              <a:t>ensure that we leave no-one </a:t>
            </a:r>
            <a:r>
              <a:rPr lang="en-AU" sz="1550" b="0" i="1" dirty="0" smtClean="0"/>
              <a:t>behind”.</a:t>
            </a:r>
          </a:p>
          <a:p>
            <a:r>
              <a:rPr lang="en-AU" sz="1550" b="0" dirty="0" smtClean="0"/>
              <a:t>Hon Julie Bishop, </a:t>
            </a:r>
            <a:br>
              <a:rPr lang="en-AU" sz="1550" b="0" dirty="0" smtClean="0"/>
            </a:br>
            <a:r>
              <a:rPr lang="en-AU" sz="1550" b="0" dirty="0" smtClean="0"/>
              <a:t>Launch of the </a:t>
            </a:r>
            <a:r>
              <a:rPr lang="en-AU" sz="1550" b="0" i="1" dirty="0" smtClean="0"/>
              <a:t>Development for All:2015-2020 </a:t>
            </a:r>
            <a:r>
              <a:rPr lang="en-AU" sz="1550" b="0" dirty="0" smtClean="0"/>
              <a:t>strategy</a:t>
            </a:r>
          </a:p>
          <a:p>
            <a:endParaRPr lang="en-AU" b="0" i="1" dirty="0"/>
          </a:p>
          <a:p>
            <a:endParaRPr lang="en-AU" i="1" dirty="0"/>
          </a:p>
          <a:p>
            <a:endParaRPr lang="en-AU" i="1" dirty="0"/>
          </a:p>
          <a:p>
            <a:endParaRPr lang="en-AU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 smtClean="0"/>
              <a:t>Australia’s commitment to disability-inclusive development</a:t>
            </a:r>
            <a:endParaRPr lang="en-AU" dirty="0"/>
          </a:p>
        </p:txBody>
      </p:sp>
      <p:pic>
        <p:nvPicPr>
          <p:cNvPr id="1027" name="Picture 3" descr="Image of Australian Minister for Foreign Affairs Julie Bishop speaking at the Launch of the Development for All: 2015-2020 strate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538" y="2340864"/>
            <a:ext cx="3758535" cy="380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80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b="0" i="1" dirty="0" smtClean="0"/>
              <a:t>Australian aid: promoting prosperity, reducing poverty, enhancing stability</a:t>
            </a:r>
            <a:endParaRPr lang="en-AU" b="0" i="1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Purpose of the aid program is </a:t>
            </a:r>
            <a:r>
              <a:rPr lang="en-US" dirty="0"/>
              <a:t>to promote Australia’s national interests by contributing to sustainable economic growth and poverty reduction</a:t>
            </a:r>
            <a:endParaRPr lang="en-GB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Affirms commitment </a:t>
            </a:r>
            <a:r>
              <a:rPr lang="en-AU" dirty="0"/>
              <a:t>to assisting </a:t>
            </a:r>
            <a:r>
              <a:rPr lang="en-AU" dirty="0" smtClean="0"/>
              <a:t>people </a:t>
            </a:r>
            <a:r>
              <a:rPr lang="en-AU" dirty="0"/>
              <a:t>with </a:t>
            </a:r>
            <a:r>
              <a:rPr lang="en-AU" dirty="0" smtClean="0"/>
              <a:t>disability </a:t>
            </a:r>
            <a:r>
              <a:rPr lang="en-AU" dirty="0"/>
              <a:t>find pathways out of </a:t>
            </a:r>
            <a:r>
              <a:rPr lang="en-AU" dirty="0" smtClean="0"/>
              <a:t>poverty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Performance </a:t>
            </a:r>
            <a:r>
              <a:rPr lang="en-GB" dirty="0">
                <a:solidFill>
                  <a:schemeClr val="tx1"/>
                </a:solidFill>
              </a:rPr>
              <a:t>framework </a:t>
            </a:r>
            <a:r>
              <a:rPr lang="en-GB" dirty="0" smtClean="0">
                <a:solidFill>
                  <a:schemeClr val="tx1"/>
                </a:solidFill>
              </a:rPr>
              <a:t>requires country and regional programs to identify ways to include people </a:t>
            </a:r>
            <a:r>
              <a:rPr lang="en-GB" dirty="0">
                <a:solidFill>
                  <a:schemeClr val="tx1"/>
                </a:solidFill>
              </a:rPr>
              <a:t>with </a:t>
            </a:r>
            <a:r>
              <a:rPr lang="en-GB" dirty="0" smtClean="0">
                <a:solidFill>
                  <a:schemeClr val="tx1"/>
                </a:solidFill>
              </a:rPr>
              <a:t>disability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249961" y="1439863"/>
            <a:ext cx="7386040" cy="1143000"/>
          </a:xfrm>
        </p:spPr>
        <p:txBody>
          <a:bodyPr/>
          <a:lstStyle/>
          <a:p>
            <a:r>
              <a:rPr lang="en-AU" dirty="0" smtClean="0"/>
              <a:t>Aligning with Australia’s development policy</a:t>
            </a:r>
          </a:p>
          <a:p>
            <a:endParaRPr lang="en-AU" dirty="0"/>
          </a:p>
        </p:txBody>
      </p:sp>
      <p:pic>
        <p:nvPicPr>
          <p:cNvPr id="13" name="Picture Placeholder 12" descr="Cover of Australian aid: promoting prosperity, reducing poverty enhancing stability program 2009-2014 report published by the Australian Government Department for Foreign Affairs and Trade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" b="4387"/>
          <a:stretch>
            <a:fillRect/>
          </a:stretch>
        </p:blipFill>
        <p:spPr>
          <a:xfrm>
            <a:off x="5400675" y="2257425"/>
            <a:ext cx="3022600" cy="3868738"/>
          </a:xfrm>
        </p:spPr>
      </p:pic>
    </p:spTree>
    <p:extLst>
      <p:ext uri="{BB962C8B-B14F-4D97-AF65-F5344CB8AC3E}">
        <p14:creationId xmlns:p14="http://schemas.microsoft.com/office/powerpoint/2010/main" val="261357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Lorem</a:t>
            </a:r>
            <a:r>
              <a:rPr lang="en-AU" dirty="0" smtClean="0"/>
              <a:t> </a:t>
            </a:r>
            <a:r>
              <a:rPr lang="en-AU" dirty="0" err="1" smtClean="0"/>
              <a:t>ipsum</a:t>
            </a:r>
            <a:r>
              <a:rPr lang="en-AU" dirty="0" smtClean="0"/>
              <a:t> </a:t>
            </a:r>
            <a:r>
              <a:rPr lang="en-AU" dirty="0" err="1" smtClean="0"/>
              <a:t>dolor</a:t>
            </a:r>
            <a:r>
              <a:rPr lang="en-AU" dirty="0" smtClean="0"/>
              <a:t> sit </a:t>
            </a:r>
            <a:r>
              <a:rPr lang="en-AU" dirty="0" err="1" smtClean="0"/>
              <a:t>amet</a:t>
            </a:r>
            <a:r>
              <a:rPr lang="en-AU" dirty="0" smtClean="0"/>
              <a:t>, </a:t>
            </a:r>
            <a:r>
              <a:rPr lang="en-AU" dirty="0" err="1" smtClean="0"/>
              <a:t>consectetur</a:t>
            </a:r>
            <a:r>
              <a:rPr lang="en-AU" dirty="0" smtClean="0"/>
              <a:t> </a:t>
            </a:r>
            <a:r>
              <a:rPr lang="en-AU" dirty="0" err="1" smtClean="0"/>
              <a:t>adipisicing</a:t>
            </a:r>
            <a:r>
              <a:rPr lang="en-AU" dirty="0" smtClean="0"/>
              <a:t> </a:t>
            </a:r>
            <a:r>
              <a:rPr lang="en-AU" dirty="0" err="1" smtClean="0"/>
              <a:t>elit</a:t>
            </a:r>
            <a:r>
              <a:rPr lang="en-AU" dirty="0" smtClean="0"/>
              <a:t>, </a:t>
            </a:r>
            <a:r>
              <a:rPr lang="en-AU" dirty="0" err="1" smtClean="0"/>
              <a:t>sed</a:t>
            </a:r>
            <a:r>
              <a:rPr lang="en-AU" dirty="0" smtClean="0"/>
              <a:t> do </a:t>
            </a:r>
            <a:r>
              <a:rPr lang="en-AU" dirty="0" err="1" smtClean="0"/>
              <a:t>eiusmod</a:t>
            </a:r>
            <a:r>
              <a:rPr lang="en-AU" dirty="0" smtClean="0"/>
              <a:t> </a:t>
            </a:r>
            <a:r>
              <a:rPr lang="en-AU" dirty="0" err="1" smtClean="0"/>
              <a:t>tempor</a:t>
            </a:r>
            <a:r>
              <a:rPr lang="en-AU" dirty="0" smtClean="0"/>
              <a:t> </a:t>
            </a:r>
            <a:r>
              <a:rPr lang="en-AU" dirty="0" err="1" smtClean="0"/>
              <a:t>incididunt</a:t>
            </a:r>
            <a:r>
              <a:rPr lang="en-AU" dirty="0" smtClean="0"/>
              <a:t> </a:t>
            </a:r>
            <a:r>
              <a:rPr lang="en-AU" dirty="0" err="1" smtClean="0"/>
              <a:t>ut</a:t>
            </a:r>
            <a:r>
              <a:rPr lang="en-AU" dirty="0" smtClean="0"/>
              <a:t> </a:t>
            </a:r>
            <a:r>
              <a:rPr lang="en-AU" dirty="0" err="1" smtClean="0"/>
              <a:t>labore</a:t>
            </a:r>
            <a:r>
              <a:rPr lang="en-AU" dirty="0" smtClean="0"/>
              <a:t> et </a:t>
            </a:r>
            <a:r>
              <a:rPr lang="en-AU" dirty="0" err="1" smtClean="0"/>
              <a:t>dolore</a:t>
            </a:r>
            <a:r>
              <a:rPr lang="en-AU" dirty="0" smtClean="0"/>
              <a:t> magna </a:t>
            </a:r>
            <a:r>
              <a:rPr lang="en-AU" dirty="0" err="1" smtClean="0"/>
              <a:t>aliqua</a:t>
            </a:r>
            <a:r>
              <a:rPr lang="en-AU" dirty="0" smtClean="0"/>
              <a:t>. </a:t>
            </a:r>
          </a:p>
          <a:p>
            <a:r>
              <a:rPr lang="en-AU" dirty="0" err="1" smtClean="0"/>
              <a:t>Ut</a:t>
            </a:r>
            <a:r>
              <a:rPr lang="en-AU" dirty="0" smtClean="0"/>
              <a:t> </a:t>
            </a:r>
            <a:r>
              <a:rPr lang="en-AU" dirty="0" err="1" smtClean="0"/>
              <a:t>enim</a:t>
            </a:r>
            <a:r>
              <a:rPr lang="en-AU" dirty="0" smtClean="0"/>
              <a:t> ad minim </a:t>
            </a:r>
            <a:r>
              <a:rPr lang="en-AU" dirty="0" err="1" smtClean="0"/>
              <a:t>veniam</a:t>
            </a:r>
            <a:r>
              <a:rPr lang="en-AU" dirty="0" smtClean="0"/>
              <a:t>, </a:t>
            </a:r>
            <a:r>
              <a:rPr lang="en-AU" dirty="0" err="1" smtClean="0"/>
              <a:t>quis</a:t>
            </a:r>
            <a:r>
              <a:rPr lang="en-AU" dirty="0" smtClean="0"/>
              <a:t> </a:t>
            </a:r>
            <a:r>
              <a:rPr lang="en-AU" dirty="0" err="1" smtClean="0"/>
              <a:t>nostrud</a:t>
            </a:r>
            <a:r>
              <a:rPr lang="en-AU" dirty="0" smtClean="0"/>
              <a:t> exercitation </a:t>
            </a:r>
            <a:r>
              <a:rPr lang="en-AU" dirty="0" err="1" smtClean="0"/>
              <a:t>ullamco</a:t>
            </a:r>
            <a:r>
              <a:rPr lang="en-AU" dirty="0" smtClean="0"/>
              <a:t> </a:t>
            </a:r>
            <a:r>
              <a:rPr lang="en-AU" dirty="0" err="1" smtClean="0"/>
              <a:t>laboris</a:t>
            </a:r>
            <a:r>
              <a:rPr lang="en-AU" dirty="0" smtClean="0"/>
              <a:t> nisi </a:t>
            </a:r>
            <a:r>
              <a:rPr lang="en-AU" dirty="0" err="1" smtClean="0"/>
              <a:t>ut</a:t>
            </a:r>
            <a:r>
              <a:rPr lang="en-AU" dirty="0" smtClean="0"/>
              <a:t> </a:t>
            </a:r>
            <a:r>
              <a:rPr lang="en-AU" dirty="0" err="1" smtClean="0"/>
              <a:t>aliquip</a:t>
            </a:r>
            <a:r>
              <a:rPr lang="en-AU" dirty="0" smtClean="0"/>
              <a:t> ex </a:t>
            </a:r>
            <a:r>
              <a:rPr lang="en-AU" dirty="0" err="1" smtClean="0"/>
              <a:t>ea</a:t>
            </a:r>
            <a:r>
              <a:rPr lang="en-AU" dirty="0" smtClean="0"/>
              <a:t> </a:t>
            </a:r>
            <a:r>
              <a:rPr lang="en-AU" dirty="0" err="1" smtClean="0"/>
              <a:t>commodo</a:t>
            </a:r>
            <a:r>
              <a:rPr lang="en-AU" dirty="0" smtClean="0"/>
              <a:t> </a:t>
            </a:r>
            <a:r>
              <a:rPr lang="en-AU" dirty="0" err="1" smtClean="0"/>
              <a:t>consequat</a:t>
            </a:r>
            <a:r>
              <a:rPr lang="en-AU" dirty="0" smtClean="0"/>
              <a:t>. </a:t>
            </a:r>
          </a:p>
          <a:p>
            <a:r>
              <a:rPr lang="en-AU" dirty="0" err="1" smtClean="0"/>
              <a:t>Duis</a:t>
            </a:r>
            <a:r>
              <a:rPr lang="en-AU" dirty="0" smtClean="0"/>
              <a:t> </a:t>
            </a:r>
            <a:r>
              <a:rPr lang="en-AU" dirty="0" err="1" smtClean="0"/>
              <a:t>aute</a:t>
            </a:r>
            <a:r>
              <a:rPr lang="en-AU" dirty="0" smtClean="0"/>
              <a:t> </a:t>
            </a:r>
            <a:r>
              <a:rPr lang="en-AU" dirty="0" err="1" smtClean="0"/>
              <a:t>irure</a:t>
            </a:r>
            <a:r>
              <a:rPr lang="en-AU" dirty="0" smtClean="0"/>
              <a:t> </a:t>
            </a:r>
            <a:r>
              <a:rPr lang="en-AU" dirty="0" err="1" smtClean="0"/>
              <a:t>dolor</a:t>
            </a:r>
            <a:r>
              <a:rPr lang="en-AU" dirty="0" smtClean="0"/>
              <a:t> in </a:t>
            </a:r>
            <a:r>
              <a:rPr lang="en-AU" dirty="0" err="1" smtClean="0"/>
              <a:t>reprehenderit</a:t>
            </a:r>
            <a:r>
              <a:rPr lang="en-AU" dirty="0" smtClean="0"/>
              <a:t> in </a:t>
            </a:r>
            <a:r>
              <a:rPr lang="en-AU" dirty="0" err="1" smtClean="0"/>
              <a:t>voluptate</a:t>
            </a:r>
            <a:r>
              <a:rPr lang="en-AU" dirty="0" smtClean="0"/>
              <a:t> </a:t>
            </a:r>
            <a:r>
              <a:rPr lang="en-AU" dirty="0" err="1" smtClean="0"/>
              <a:t>velit</a:t>
            </a:r>
            <a:r>
              <a:rPr lang="en-AU" dirty="0" smtClean="0"/>
              <a:t> </a:t>
            </a:r>
            <a:r>
              <a:rPr lang="en-AU" dirty="0" err="1" smtClean="0"/>
              <a:t>esse</a:t>
            </a:r>
            <a:r>
              <a:rPr lang="en-AU" dirty="0" smtClean="0"/>
              <a:t> </a:t>
            </a:r>
            <a:r>
              <a:rPr lang="en-AU" dirty="0" err="1" smtClean="0"/>
              <a:t>cillum</a:t>
            </a:r>
            <a:r>
              <a:rPr lang="en-AU" dirty="0" smtClean="0"/>
              <a:t> </a:t>
            </a:r>
            <a:r>
              <a:rPr lang="en-AU" dirty="0" err="1" smtClean="0"/>
              <a:t>dolore</a:t>
            </a:r>
            <a:r>
              <a:rPr lang="en-AU" dirty="0" smtClean="0"/>
              <a:t> </a:t>
            </a:r>
            <a:r>
              <a:rPr lang="en-AU" dirty="0" err="1" smtClean="0"/>
              <a:t>eu</a:t>
            </a:r>
            <a:r>
              <a:rPr lang="en-AU" dirty="0" smtClean="0"/>
              <a:t> </a:t>
            </a:r>
            <a:r>
              <a:rPr lang="en-AU" dirty="0" err="1" smtClean="0"/>
              <a:t>fugiat</a:t>
            </a:r>
            <a:r>
              <a:rPr lang="en-AU" dirty="0" smtClean="0"/>
              <a:t> </a:t>
            </a:r>
            <a:r>
              <a:rPr lang="en-AU" dirty="0" err="1" smtClean="0"/>
              <a:t>nulla</a:t>
            </a:r>
            <a:r>
              <a:rPr lang="en-AU" dirty="0" smtClean="0"/>
              <a:t> </a:t>
            </a:r>
            <a:r>
              <a:rPr lang="en-AU" dirty="0" err="1" smtClean="0"/>
              <a:t>pariatur</a:t>
            </a:r>
            <a:r>
              <a:rPr lang="en-AU" dirty="0" smtClean="0"/>
              <a:t>. </a:t>
            </a:r>
          </a:p>
          <a:p>
            <a:r>
              <a:rPr lang="en-AU" dirty="0" err="1" smtClean="0"/>
              <a:t>Excepteur</a:t>
            </a:r>
            <a:r>
              <a:rPr lang="en-AU" dirty="0" smtClean="0"/>
              <a:t> </a:t>
            </a:r>
            <a:r>
              <a:rPr lang="en-AU" dirty="0" err="1" smtClean="0"/>
              <a:t>sint</a:t>
            </a:r>
            <a:r>
              <a:rPr lang="en-AU" dirty="0" smtClean="0"/>
              <a:t> </a:t>
            </a:r>
            <a:r>
              <a:rPr lang="en-AU" dirty="0" err="1" smtClean="0"/>
              <a:t>occaecat</a:t>
            </a:r>
            <a:r>
              <a:rPr lang="en-AU" dirty="0" smtClean="0"/>
              <a:t> </a:t>
            </a:r>
            <a:r>
              <a:rPr lang="en-AU" dirty="0" err="1" smtClean="0"/>
              <a:t>cupidatat</a:t>
            </a:r>
            <a:r>
              <a:rPr lang="en-AU" dirty="0" smtClean="0"/>
              <a:t> non </a:t>
            </a:r>
            <a:r>
              <a:rPr lang="en-AU" dirty="0" err="1" smtClean="0"/>
              <a:t>proident</a:t>
            </a:r>
            <a:r>
              <a:rPr lang="en-AU" dirty="0" smtClean="0"/>
              <a:t>, </a:t>
            </a:r>
            <a:r>
              <a:rPr lang="en-AU" dirty="0" err="1" smtClean="0"/>
              <a:t>sunt</a:t>
            </a:r>
            <a:r>
              <a:rPr lang="en-AU" dirty="0" smtClean="0"/>
              <a:t> in culpa qui </a:t>
            </a:r>
            <a:r>
              <a:rPr lang="en-AU" dirty="0" err="1" smtClean="0"/>
              <a:t>officia</a:t>
            </a:r>
            <a:r>
              <a:rPr lang="en-AU" dirty="0" smtClean="0"/>
              <a:t> </a:t>
            </a:r>
            <a:r>
              <a:rPr lang="en-AU" dirty="0" err="1" smtClean="0"/>
              <a:t>deserunt</a:t>
            </a:r>
            <a:r>
              <a:rPr lang="en-AU" dirty="0" smtClean="0"/>
              <a:t> </a:t>
            </a:r>
            <a:r>
              <a:rPr lang="en-AU" dirty="0" err="1" smtClean="0"/>
              <a:t>mollit</a:t>
            </a:r>
            <a:r>
              <a:rPr lang="en-AU" dirty="0" smtClean="0"/>
              <a:t> </a:t>
            </a:r>
            <a:r>
              <a:rPr lang="en-AU" dirty="0" err="1" smtClean="0"/>
              <a:t>anim</a:t>
            </a:r>
            <a:r>
              <a:rPr lang="en-AU" dirty="0" smtClean="0"/>
              <a:t> id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laborum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 descr="Diagram showing strategic framework implemented by DFAT to improve the quality of life of people with disabilities in developing countri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9144000" cy="685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678" y="2257915"/>
            <a:ext cx="4191322" cy="428576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AU" sz="1800" dirty="0" smtClean="0"/>
              <a:t>Mainstream disability-inclusion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AU" dirty="0" smtClean="0"/>
              <a:t>Integration of disability-inclusion in mainstream aid investments and programs</a:t>
            </a:r>
            <a:endParaRPr lang="en-AU" dirty="0"/>
          </a:p>
          <a:p>
            <a:pPr marL="533400" indent="-533400" eaLnBrk="1" hangingPunct="1">
              <a:defRPr/>
            </a:pPr>
            <a:endParaRPr lang="en-AU" sz="1800" b="0" dirty="0" smtClean="0"/>
          </a:p>
          <a:p>
            <a:pPr lvl="1" eaLnBrk="1" hangingPunct="1">
              <a:defRPr/>
            </a:pPr>
            <a:r>
              <a:rPr lang="en-AU" sz="1800" b="1" dirty="0" smtClean="0"/>
              <a:t>Disability-specific </a:t>
            </a:r>
            <a:r>
              <a:rPr lang="en-AU" sz="1800" b="1" dirty="0"/>
              <a:t>activities </a:t>
            </a:r>
            <a:endParaRPr lang="en-AU" sz="1800" b="1" dirty="0" smtClean="0"/>
          </a:p>
          <a:p>
            <a:pPr lvl="1" eaLnBrk="1" hangingPunct="1">
              <a:defRPr/>
            </a:pPr>
            <a:r>
              <a:rPr lang="en-AU" dirty="0" smtClean="0"/>
              <a:t>Addressing </a:t>
            </a:r>
            <a:r>
              <a:rPr lang="en-AU" dirty="0"/>
              <a:t>barriers and promoting opportunities for all – for </a:t>
            </a:r>
            <a:r>
              <a:rPr lang="en-AU" dirty="0" smtClean="0"/>
              <a:t>example:</a:t>
            </a:r>
            <a:endParaRPr lang="en-AU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AU" dirty="0"/>
              <a:t>Increasing capacity of Disabled People’s </a:t>
            </a:r>
            <a:r>
              <a:rPr lang="en-AU" dirty="0" smtClean="0"/>
              <a:t>Organisations </a:t>
            </a:r>
            <a:r>
              <a:rPr lang="en-AU" dirty="0"/>
              <a:t>to engage &amp; lead on inclusive development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AU" dirty="0"/>
              <a:t>Supporting government efforts towards inclusive national policies</a:t>
            </a:r>
          </a:p>
        </p:txBody>
      </p:sp>
      <p:pic>
        <p:nvPicPr>
          <p:cNvPr id="4" name="Picture 6" descr="Image of railroad tra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10" y="2257915"/>
            <a:ext cx="2638264" cy="401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000" b="1" kern="1200" dirty="0" smtClean="0">
                <a:solidFill>
                  <a:srgbClr val="54534A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Approach to disability-inclusive development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 smtClean="0"/>
              <a:t>‘</a:t>
            </a:r>
            <a:r>
              <a:rPr lang="en-AU" b="0" dirty="0"/>
              <a:t>R</a:t>
            </a:r>
            <a:r>
              <a:rPr lang="en-AU" b="0" dirty="0" smtClean="0"/>
              <a:t>easonable accommodation’— encouraging </a:t>
            </a:r>
            <a:r>
              <a:rPr lang="en-AU" b="0" dirty="0"/>
              <a:t>support for people with </a:t>
            </a:r>
            <a:r>
              <a:rPr lang="en-AU" b="0" dirty="0" smtClean="0"/>
              <a:t>disabilities to </a:t>
            </a:r>
            <a:r>
              <a:rPr lang="en-AU" b="0" dirty="0"/>
              <a:t>enable them to participate in, and benefit from, our development </a:t>
            </a:r>
            <a:r>
              <a:rPr lang="en-AU" b="0" dirty="0" smtClean="0"/>
              <a:t>efforts</a:t>
            </a:r>
          </a:p>
          <a:p>
            <a:endParaRPr lang="en-AU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Strategic partnerships to leverage broader change</a:t>
            </a:r>
          </a:p>
          <a:p>
            <a:pPr marL="649288" lvl="3" indent="-285750">
              <a:buFont typeface="Helvetica" pitchFamily="34" charset="0"/>
              <a:buChar char="−"/>
            </a:pPr>
            <a:r>
              <a:rPr lang="en-GB" sz="1600" dirty="0">
                <a:solidFill>
                  <a:schemeClr val="tx1"/>
                </a:solidFill>
              </a:rPr>
              <a:t>governments, multilateral organisations, civil society including disabled people’s organisations, and increasingly, the private </a:t>
            </a:r>
            <a:r>
              <a:rPr lang="en-GB" sz="1600" dirty="0" smtClean="0">
                <a:solidFill>
                  <a:schemeClr val="tx1"/>
                </a:solidFill>
              </a:rPr>
              <a:t>sector</a:t>
            </a:r>
          </a:p>
          <a:p>
            <a:pPr lvl="3" indent="0">
              <a:buNone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 smtClean="0"/>
              <a:t>Indo-Pacific program focus</a:t>
            </a:r>
            <a:r>
              <a:rPr lang="en-AU" b="0" dirty="0"/>
              <a:t/>
            </a:r>
            <a:br>
              <a:rPr lang="en-AU" b="0" dirty="0"/>
            </a:br>
            <a:endParaRPr lang="en-AU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 smtClean="0"/>
              <a:t>International </a:t>
            </a:r>
            <a:r>
              <a:rPr lang="en-AU" b="0" dirty="0"/>
              <a:t>advocacy, diplomatic efforts and aid investments</a:t>
            </a:r>
            <a:r>
              <a:rPr lang="en-AU" b="0" dirty="0" smtClean="0"/>
              <a:t>.</a:t>
            </a:r>
            <a:endParaRPr lang="en-AU" b="0" dirty="0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 smtClean="0"/>
              <a:t>Approach to disability-inclusive development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59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sAID MDG-Alternate">
  <a:themeElements>
    <a:clrScheme name="AusAID">
      <a:dk1>
        <a:srgbClr val="54534A"/>
      </a:dk1>
      <a:lt1>
        <a:sysClr val="window" lastClr="FFFFFF"/>
      </a:lt1>
      <a:dk2>
        <a:srgbClr val="54534A"/>
      </a:dk2>
      <a:lt2>
        <a:srgbClr val="EEECE1"/>
      </a:lt2>
      <a:accent1>
        <a:srgbClr val="AD495D"/>
      </a:accent1>
      <a:accent2>
        <a:srgbClr val="74CBC8"/>
      </a:accent2>
      <a:accent3>
        <a:srgbClr val="AB9C8F"/>
      </a:accent3>
      <a:accent4>
        <a:srgbClr val="F68B33"/>
      </a:accent4>
      <a:accent5>
        <a:srgbClr val="5B9B98"/>
      </a:accent5>
      <a:accent6>
        <a:srgbClr val="DDD056"/>
      </a:accent6>
      <a:hlink>
        <a:srgbClr val="68BAD6"/>
      </a:hlink>
      <a:folHlink>
        <a:srgbClr val="F2653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BS_powerp_horiz_3_4">
  <a:themeElements>
    <a:clrScheme name="ABS Circles - Cover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S Circles - Cover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BS Circles - Cover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Circles - Cover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S Circles - Cover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temActive xmlns="6b894c73-1921-4299-aefc-49f5a4cb1310">true</ItemActive>
    <ReviewDate xmlns="349e11ad-1311-4134-818c-bb844dbfed54">2015-02-24T13:00:00+00:00</ReviewDate>
    <TRIMReferenceNumber xmlns="349e11ad-1311-4134-818c-bb844dbfed54" xsi:nil="true"/>
    <PageAuthor xmlns="349e11ad-1311-4134-818c-bb844dbfed54">
      <UserInfo>
        <DisplayName/>
        <AccountId xsi:nil="true"/>
        <AccountType/>
      </UserInfo>
    </PageAuthor>
    <ExpiryDate xmlns="349e11ad-1311-4134-818c-bb844dbfed54" xsi:nil="true"/>
    <PageDescription xmlns="349e11ad-1311-4134-818c-bb844dbfed54" xsi:nil="true"/>
    <OrganisationalUnit xmlns="349e11ad-1311-4134-818c-bb844dbfed54" xsi:nil="true"/>
    <PageKeywords xmlns="349e11ad-1311-4134-818c-bb844dbfed54"/>
    <Template_x0020_group xmlns="6b894c73-1921-4299-aefc-49f5a4cb1310">Departmental</Template_x0020_group>
    <SecurityCategory xmlns="6b894c73-1921-4299-aefc-49f5a4cb1310">IT System Access &amp; Toner Cartidges</SecurityCategory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ntranet Document" ma:contentTypeID="0x01010068D47A3238F547F295FC4399B890905A00EB5D4F438FF3914DA696AB2B9777A65B" ma:contentTypeVersion="9" ma:contentTypeDescription="Intranet document content" ma:contentTypeScope="" ma:versionID="e0471ad137124484977c7579fa8c4e9e">
  <xsd:schema xmlns:xsd="http://www.w3.org/2001/XMLSchema" xmlns:xs="http://www.w3.org/2001/XMLSchema" xmlns:p="http://schemas.microsoft.com/office/2006/metadata/properties" xmlns:ns2="349e11ad-1311-4134-818c-bb844dbfed54" xmlns:ns3="6b894c73-1921-4299-aefc-49f5a4cb1310" targetNamespace="http://schemas.microsoft.com/office/2006/metadata/properties" ma:root="true" ma:fieldsID="093187bf474e0150ad7ed06263149af8" ns2:_="" ns3:_="">
    <xsd:import namespace="349e11ad-1311-4134-818c-bb844dbfed54"/>
    <xsd:import namespace="6b894c73-1921-4299-aefc-49f5a4cb1310"/>
    <xsd:element name="properties">
      <xsd:complexType>
        <xsd:sequence>
          <xsd:element name="documentManagement">
            <xsd:complexType>
              <xsd:all>
                <xsd:element ref="ns2:PageKeywords" minOccurs="0"/>
                <xsd:element ref="ns2:PageKeywordsID" minOccurs="0"/>
                <xsd:element ref="ns2:PageDescription" minOccurs="0"/>
                <xsd:element ref="ns3:ItemActive" minOccurs="0"/>
                <xsd:element ref="ns2:PageAuthor" minOccurs="0"/>
                <xsd:element ref="ns2:ReviewDate" minOccurs="0"/>
                <xsd:element ref="ns2:ExpiryDate" minOccurs="0"/>
                <xsd:element ref="ns2:TRIMReferenceNumber" minOccurs="0"/>
                <xsd:element ref="ns2:OrganisationalUnit" minOccurs="0"/>
                <xsd:element ref="ns2:OrgUnitAcronym" minOccurs="0"/>
                <xsd:element ref="ns2:OrgUnitHierarchy" minOccurs="0"/>
                <xsd:element ref="ns2:OrgUnitType" minOccurs="0"/>
                <xsd:element ref="ns3:Template_x0020_group" minOccurs="0"/>
                <xsd:element ref="ns3:Security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e11ad-1311-4134-818c-bb844dbfed54" elementFormDefault="qualified">
    <xsd:import namespace="http://schemas.microsoft.com/office/2006/documentManagement/types"/>
    <xsd:import namespace="http://schemas.microsoft.com/office/infopath/2007/PartnerControls"/>
    <xsd:element name="PageKeywords" ma:index="8" nillable="true" ma:displayName="Document Keywords" ma:description="A list of keywords that describe or categorise this content." ma:list="{eab2c9c2-b0b6-4ae5-8920-98e40a79bc84}" ma:internalName="PageKeywords" ma:showField="Title" ma:web="{349e11ad-1311-4134-818c-bb844dbfed54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ageKeywordsID" ma:index="9" nillable="true" ma:displayName="Document Keywords ID" ma:hidden="true" ma:list="{9c550a34-8561-4159-9314-549d682ef06c}" ma:internalName="PageKeywordsID" ma:readOnly="true" ma:showField="ID" ma:web="{349e11ad-1311-4134-818c-bb844dbfed54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ageDescription" ma:index="10" nillable="true" ma:displayName="Document Description" ma:description="A description of the page content." ma:internalName="PageDescription">
      <xsd:simpleType>
        <xsd:restriction base="dms:Note">
          <xsd:maxLength value="255"/>
        </xsd:restriction>
      </xsd:simpleType>
    </xsd:element>
    <xsd:element name="PageAuthor" ma:index="12" nillable="true" ma:displayName="Document Author" ma:list="UserInfo" ma:SharePointGroup="0" ma:internalName="Page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Date" ma:index="13" nillable="true" ma:displayName="Review Date" ma:description="The date a content item is due to be reviewed." ma:format="DateOnly" ma:internalName="ReviewDate">
      <xsd:simpleType>
        <xsd:restriction base="dms:DateTime"/>
      </xsd:simpleType>
    </xsd:element>
    <xsd:element name="ExpiryDate" ma:index="14" nillable="true" ma:displayName="Expiry Date" ma:description="Identifies the date this content is due to expire." ma:format="DateOnly" ma:internalName="ExpiryDate">
      <xsd:simpleType>
        <xsd:restriction base="dms:DateTime"/>
      </xsd:simpleType>
    </xsd:element>
    <xsd:element name="TRIMReferenceNumber" ma:index="15" nillable="true" ma:displayName="TRIM Reference Number" ma:description="A TRIM document or container reference number." ma:internalName="TRIMReferenceNumber">
      <xsd:simpleType>
        <xsd:restriction base="dms:Text">
          <xsd:maxLength value="15"/>
        </xsd:restriction>
      </xsd:simpleType>
    </xsd:element>
    <xsd:element name="OrganisationalUnit" ma:index="16" nillable="true" ma:displayName="Organisational Unit" ma:description="Identifies the DFAT branch responsible for the associated content." ma:list="{1dbeb31a-adcd-4bd0-b7cd-7455aacb1af5}" ma:internalName="OrganisationalUnit" ma:showField="Title" ma:web="{349e11ad-1311-4134-818c-bb844dbfed54}">
      <xsd:simpleType>
        <xsd:restriction base="dms:Lookup"/>
      </xsd:simpleType>
    </xsd:element>
    <xsd:element name="OrgUnitAcronym" ma:index="17" nillable="true" ma:displayName="Organisational Unit:OrgUnitAcronym" ma:list="{473c9002-2f9a-44a9-9783-6a6e2cdff1ea}" ma:internalName="OrgUnitAcronym" ma:readOnly="true" ma:showField="DfatOrgUnitAcronym" ma:web="{349e11ad-1311-4134-818c-bb844dbfed54}">
      <xsd:simpleType>
        <xsd:restriction base="dms:Lookup"/>
      </xsd:simpleType>
    </xsd:element>
    <xsd:element name="OrgUnitHierarchy" ma:index="18" nillable="true" ma:displayName="Organisational Unit:OrgUnitHierarchy" ma:list="{473c9002-2f9a-44a9-9783-6a6e2cdff1ea}" ma:internalName="OrgUnitHierarchy" ma:readOnly="true" ma:showField="DfatOrgUnitHierarchy" ma:web="{349e11ad-1311-4134-818c-bb844dbfed54}">
      <xsd:simpleType>
        <xsd:restriction base="dms:Lookup"/>
      </xsd:simpleType>
    </xsd:element>
    <xsd:element name="OrgUnitType" ma:index="19" nillable="true" ma:displayName="Organisational Unit:OrgUnitType" ma:list="{473c9002-2f9a-44a9-9783-6a6e2cdff1ea}" ma:internalName="OrhUnitType" ma:readOnly="true" ma:showField="DfatOrgUnitType" ma:web="{349e11ad-1311-4134-818c-bb844dbfed54}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94c73-1921-4299-aefc-49f5a4cb1310" elementFormDefault="qualified">
    <xsd:import namespace="http://schemas.microsoft.com/office/2006/documentManagement/types"/>
    <xsd:import namespace="http://schemas.microsoft.com/office/infopath/2007/PartnerControls"/>
    <xsd:element name="ItemActive" ma:index="11" nillable="true" ma:displayName="Document Active" ma:default="1" ma:description="Identifies whether this value is currently used within the site." ma:internalName="ItemActive">
      <xsd:simpleType>
        <xsd:restriction base="dms:Boolean"/>
      </xsd:simpleType>
    </xsd:element>
    <xsd:element name="Template_x0020_group" ma:index="20" nillable="true" ma:displayName="Template group" ma:format="Dropdown" ma:internalName="Template_x0020_group">
      <xsd:simpleType>
        <xsd:restriction base="dms:Choice">
          <xsd:enumeration value="Briefing"/>
          <xsd:enumeration value="Building Management"/>
          <xsd:enumeration value="Change and release"/>
          <xsd:enumeration value="Comcover"/>
          <xsd:enumeration value="Communications and media"/>
          <xsd:enumeration value="Conduct and Ethics"/>
          <xsd:enumeration value="Consular"/>
          <xsd:enumeration value="Contracts"/>
          <xsd:enumeration value="Departmental"/>
          <xsd:enumeration value="EMS"/>
          <xsd:enumeration value="Fax"/>
          <xsd:enumeration value="Finance"/>
          <xsd:enumeration value="Forms"/>
          <xsd:enumeration value="Functions"/>
          <xsd:enumeration value="Globals"/>
          <xsd:enumeration value="ICT Documents"/>
          <xsd:enumeration value="Invitations"/>
          <xsd:enumeration value="Labels"/>
          <xsd:enumeration value="Legal Advice"/>
          <xsd:enumeration value="Legislative Instrument"/>
          <xsd:enumeration value="Letters"/>
          <xsd:enumeration value="Long Term Posting"/>
          <xsd:enumeration value="Memorandum"/>
          <xsd:enumeration value="Ministerials"/>
          <xsd:enumeration value="Ministers' Letters"/>
          <xsd:enumeration value="Minutes"/>
          <xsd:enumeration value="Motor Vehicles"/>
          <xsd:enumeration value="Name Tags and Placecards"/>
          <xsd:enumeration value="Note for File"/>
          <xsd:enumeration value="OH&amp;S"/>
          <xsd:enumeration value="Overseas Property"/>
          <xsd:enumeration value="Passports"/>
          <xsd:enumeration value="Payroll Services"/>
          <xsd:enumeration value="Performance"/>
          <xsd:enumeration value="Personnel-Staffing"/>
          <xsd:enumeration value="PowerPoint"/>
          <xsd:enumeration value="Printing"/>
          <xsd:enumeration value="Publications"/>
          <xsd:enumeration value="Procurement"/>
          <xsd:enumeration value="Record of Conversation"/>
          <xsd:enumeration value="Records management"/>
          <xsd:enumeration value="Recruitment"/>
          <xsd:enumeration value="SAP-Peoplesoft"/>
          <xsd:enumeration value="Security and IT System Access"/>
          <xsd:enumeration value="Staffing"/>
          <xsd:enumeration value="Third Person Note"/>
          <xsd:enumeration value="Training"/>
          <xsd:enumeration value="Travel"/>
          <xsd:enumeration value="Vendor Forms"/>
          <xsd:enumeration value="Voice &amp; IT"/>
          <xsd:enumeration value="TV"/>
          <xsd:enumeration value="WHS"/>
        </xsd:restriction>
      </xsd:simpleType>
    </xsd:element>
    <xsd:element name="SecurityCategory" ma:index="22" nillable="true" ma:displayName="Security Category" ma:format="Dropdown" ma:internalName="SecurityCategory">
      <xsd:simpleType>
        <xsd:restriction base="dms:Choice">
          <xsd:enumeration value="IT System Access &amp; Toner Cartidges"/>
          <xsd:enumeration value="Risk Assessment and Approval for Travel"/>
          <xsd:enumeration value="Security Clearances &amp; Pass Requests"/>
          <xsd:enumeration value="Security Report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79B0C3-5B22-4DAD-85A7-8298E1A02B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41B79A-E2D7-433D-AB60-B1C85DC9C570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82A4CB50-EE06-4E0B-B9E2-6A52E411B5C7}">
  <ds:schemaRefs>
    <ds:schemaRef ds:uri="http://www.w3.org/XML/1998/namespace"/>
    <ds:schemaRef ds:uri="http://purl.org/dc/dcmitype/"/>
    <ds:schemaRef ds:uri="http://purl.org/dc/elements/1.1/"/>
    <ds:schemaRef ds:uri="349e11ad-1311-4134-818c-bb844dbfed54"/>
    <ds:schemaRef ds:uri="http://schemas.microsoft.com/office/2006/documentManagement/types"/>
    <ds:schemaRef ds:uri="6b894c73-1921-4299-aefc-49f5a4cb1310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A8316DE4-734A-4AEC-AB31-638C36C9F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e11ad-1311-4134-818c-bb844dbfed54"/>
    <ds:schemaRef ds:uri="6b894c73-1921-4299-aefc-49f5a4cb13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3635</TotalTime>
  <Words>1361</Words>
  <Application>Microsoft Office PowerPoint</Application>
  <PresentationFormat>On-screen Show (4:3)</PresentationFormat>
  <Paragraphs>169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Calibri</vt:lpstr>
      <vt:lpstr>Courier New</vt:lpstr>
      <vt:lpstr>Helvetica</vt:lpstr>
      <vt:lpstr>Lucida Grande</vt:lpstr>
      <vt:lpstr>Times New Roman</vt:lpstr>
      <vt:lpstr>Wingdings</vt:lpstr>
      <vt:lpstr>AusAID MDG-Alternate</vt:lpstr>
      <vt:lpstr>ABS_powerp_horiz_3_4</vt:lpstr>
      <vt:lpstr>Disability data for development</vt:lpstr>
      <vt:lpstr>Overview of presentation </vt:lpstr>
      <vt:lpstr>Development for All:  Towards a disability-inclusive Australian aid program 2009-2014 </vt:lpstr>
      <vt:lpstr>Development for All 2015-2020: Strategy for strengthening disability-inclusive development in Australia’s aid program </vt:lpstr>
      <vt:lpstr>Australia’s commitment to disability-inclusive development</vt:lpstr>
      <vt:lpstr>Aligning with Australia’s development policy </vt:lpstr>
      <vt:lpstr>PowerPoint Presentation</vt:lpstr>
      <vt:lpstr>Approach to disability-inclusive development </vt:lpstr>
      <vt:lpstr>Approach to disability-inclusive development</vt:lpstr>
      <vt:lpstr>‘Nothing about us without us’ </vt:lpstr>
      <vt:lpstr>Evidence and data </vt:lpstr>
      <vt:lpstr>Rationale for investing in better disability data </vt:lpstr>
      <vt:lpstr>DFAT’s data partnerships </vt:lpstr>
      <vt:lpstr>DFAT’s partnership with the Washington Group </vt:lpstr>
      <vt:lpstr>DFAT’s partnership with UNICEF on child functioning </vt:lpstr>
      <vt:lpstr>DFAT’s partnership with UN Statistical Division </vt:lpstr>
      <vt:lpstr>Strengthening disability statistics in the Pacific </vt:lpstr>
      <vt:lpstr>PowerPoint Presentation</vt:lpstr>
      <vt:lpstr>Producing a WG disability prevalence rate in Australia – the Supplementary Disability Survey </vt:lpstr>
      <vt:lpstr>Currently 3 sources of ABS disability data </vt:lpstr>
      <vt:lpstr>The Supplementary Disability Survey </vt:lpstr>
      <vt:lpstr>The Supplementary Disability Survey</vt:lpstr>
      <vt:lpstr>The Supplementary Disability Survey </vt:lpstr>
    </vt:vector>
  </TitlesOfParts>
  <Company>AusAID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DFAT Formal PowerPoint</dc:title>
  <dc:creator>Patrick Taylor</dc:creator>
  <cp:lastModifiedBy>Lipphardt, Anthony (CDC/OPHSS/NCHS)</cp:lastModifiedBy>
  <cp:revision>241</cp:revision>
  <cp:lastPrinted>2015-03-15T22:35:38Z</cp:lastPrinted>
  <dcterms:created xsi:type="dcterms:W3CDTF">2013-10-29T02:40:23Z</dcterms:created>
  <dcterms:modified xsi:type="dcterms:W3CDTF">2016-02-03T18:06:33Z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0x01010068D47A3238F547F295FC4399B890905A00EB5D4F438FF3914DA696AB2B9777A65B</vt:lpwstr>
  </property>
  <property fmtid="{D5CDD505-2E9C-101B-9397-08002B2CF9AE}" pid="4" name="Subject0">
    <vt:lpwstr/>
  </property>
  <property fmtid="{D5CDD505-2E9C-101B-9397-08002B2CF9AE}" pid="5" name="Order">
    <vt:r8>2200</vt:r8>
  </property>
</Properties>
</file>