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1"/>
  </p:notesMasterIdLst>
  <p:sldIdLst>
    <p:sldId id="256" r:id="rId2"/>
    <p:sldId id="329" r:id="rId3"/>
    <p:sldId id="319" r:id="rId4"/>
    <p:sldId id="320" r:id="rId5"/>
    <p:sldId id="321" r:id="rId6"/>
    <p:sldId id="322" r:id="rId7"/>
    <p:sldId id="309" r:id="rId8"/>
    <p:sldId id="310" r:id="rId9"/>
    <p:sldId id="331" r:id="rId10"/>
    <p:sldId id="311" r:id="rId11"/>
    <p:sldId id="274" r:id="rId12"/>
    <p:sldId id="275" r:id="rId13"/>
    <p:sldId id="278" r:id="rId14"/>
    <p:sldId id="259" r:id="rId15"/>
    <p:sldId id="261" r:id="rId16"/>
    <p:sldId id="279" r:id="rId17"/>
    <p:sldId id="280" r:id="rId18"/>
    <p:sldId id="312" r:id="rId19"/>
    <p:sldId id="323" r:id="rId20"/>
    <p:sldId id="324" r:id="rId21"/>
    <p:sldId id="325" r:id="rId22"/>
    <p:sldId id="328" r:id="rId23"/>
    <p:sldId id="281" r:id="rId24"/>
    <p:sldId id="282" r:id="rId25"/>
    <p:sldId id="267" r:id="rId26"/>
    <p:sldId id="268" r:id="rId27"/>
    <p:sldId id="283" r:id="rId28"/>
    <p:sldId id="284" r:id="rId29"/>
    <p:sldId id="285" r:id="rId30"/>
    <p:sldId id="286" r:id="rId31"/>
    <p:sldId id="287" r:id="rId32"/>
    <p:sldId id="288" r:id="rId33"/>
    <p:sldId id="330" r:id="rId34"/>
    <p:sldId id="269" r:id="rId35"/>
    <p:sldId id="270" r:id="rId36"/>
    <p:sldId id="271" r:id="rId37"/>
    <p:sldId id="263" r:id="rId38"/>
    <p:sldId id="318" r:id="rId39"/>
    <p:sldId id="332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7">
          <p15:clr>
            <a:srgbClr val="A4A3A4"/>
          </p15:clr>
        </p15:guide>
        <p15:guide id="2" pos="28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ltan Al Mubarak" initials="SA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86374" autoAdjust="0"/>
  </p:normalViewPr>
  <p:slideViewPr>
    <p:cSldViewPr snapToGrid="0" showGuides="1">
      <p:cViewPr varScale="1">
        <p:scale>
          <a:sx n="68" d="100"/>
          <a:sy n="68" d="100"/>
        </p:scale>
        <p:origin x="77" y="658"/>
      </p:cViewPr>
      <p:guideLst>
        <p:guide orient="horz" pos="1627"/>
        <p:guide pos="2825"/>
      </p:guideLst>
    </p:cSldViewPr>
  </p:slideViewPr>
  <p:outlineViewPr>
    <p:cViewPr>
      <p:scale>
        <a:sx n="33" d="100"/>
        <a:sy n="33" d="100"/>
      </p:scale>
      <p:origin x="0" y="-430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0"/>
          </c:dPt>
          <c:dLbls>
            <c:dLbl>
              <c:idx val="0"/>
              <c:layout>
                <c:manualLayout>
                  <c:x val="-0.241329933301208"/>
                  <c:y val="-6.4060950714493997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MOH
</a:t>
                    </a: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59.5%</a:t>
                    </a:r>
                    <a:endParaRPr lang="en-US" sz="105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917005532406299"/>
                  <c:y val="-0.117253964162567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Other Govt.
</a:t>
                    </a: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19.3%</a:t>
                    </a:r>
                    <a:endParaRPr lang="en-US" sz="105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private
</a:t>
                    </a: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21.2%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Office PowerPoint]Sheet1'!$A$2:$A$4</c:f>
              <c:strCache>
                <c:ptCount val="3"/>
                <c:pt idx="0">
                  <c:v>MOH</c:v>
                </c:pt>
                <c:pt idx="1">
                  <c:v>Other Govt.</c:v>
                </c:pt>
                <c:pt idx="2">
                  <c:v>private</c:v>
                </c:pt>
              </c:strCache>
            </c:strRef>
          </c:cat>
          <c:val>
            <c:numRef>
              <c:f>'[Chart in Microsoft Office PowerPoint]Sheet1'!$B$2:$B$4</c:f>
              <c:numCache>
                <c:formatCode>0.00%</c:formatCode>
                <c:ptCount val="3"/>
                <c:pt idx="0">
                  <c:v>0.59499999999999997</c:v>
                </c:pt>
                <c:pt idx="1">
                  <c:v>0.193</c:v>
                </c:pt>
                <c:pt idx="2">
                  <c:v>0.21199999999999999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33818672"/>
        <c:axId val="233818280"/>
      </c:barChart>
      <c:valAx>
        <c:axId val="23381828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33818672"/>
        <c:crosses val="autoZero"/>
        <c:crossBetween val="between"/>
      </c:valAx>
      <c:catAx>
        <c:axId val="23381867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338182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9-27T11:19:30.730" idx="5">
    <p:pos x="10" y="10"/>
    <p:text>Need the definition of categories - Mild, Moderate, Severe, Extreme</p:text>
  </p:cm>
</p:cmLst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B32291-22C5-0848-B470-CF0C3F7D5669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30E928-7FCD-7A40-8DBF-9144EC923FAF}">
      <dgm:prSet phldrT="[Text]" custT="1"/>
      <dgm:spPr/>
      <dgm:t>
        <a:bodyPr/>
        <a:lstStyle/>
        <a:p>
          <a:r>
            <a:rPr lang="en-US" sz="3600" b="1" dirty="0" smtClean="0">
              <a:solidFill>
                <a:srgbClr val="4A6300"/>
              </a:solidFill>
            </a:rPr>
            <a:t>Saudi Healthcare System</a:t>
          </a:r>
          <a:endParaRPr lang="en-US" sz="3600" b="1" dirty="0">
            <a:solidFill>
              <a:srgbClr val="4A6300"/>
            </a:solidFill>
          </a:endParaRPr>
        </a:p>
      </dgm:t>
    </dgm:pt>
    <dgm:pt modelId="{5C157BFC-4A33-9A4F-8B8E-F259ADDA854D}" type="parTrans" cxnId="{519FD5B8-B73A-C241-A806-F1E6ADC6BEB0}">
      <dgm:prSet/>
      <dgm:spPr/>
      <dgm:t>
        <a:bodyPr/>
        <a:lstStyle/>
        <a:p>
          <a:endParaRPr lang="en-US" b="1"/>
        </a:p>
      </dgm:t>
    </dgm:pt>
    <dgm:pt modelId="{DE060E67-04C4-7D40-BEAE-78D9874C40BC}" type="sibTrans" cxnId="{519FD5B8-B73A-C241-A806-F1E6ADC6BEB0}">
      <dgm:prSet/>
      <dgm:spPr/>
      <dgm:t>
        <a:bodyPr/>
        <a:lstStyle/>
        <a:p>
          <a:endParaRPr lang="en-US" b="1"/>
        </a:p>
      </dgm:t>
    </dgm:pt>
    <dgm:pt modelId="{F4A61F05-986B-7840-A2A1-82D67CA5B189}">
      <dgm:prSet phldrT="[Text]" custT="1"/>
      <dgm:spPr/>
      <dgm:t>
        <a:bodyPr/>
        <a:lstStyle/>
        <a:p>
          <a:pPr algn="ctr"/>
          <a:r>
            <a:rPr lang="en-US" sz="2000" b="1" dirty="0" smtClean="0"/>
            <a:t>Government sector (free)</a:t>
          </a:r>
          <a:endParaRPr lang="en-US" sz="2000" b="1" dirty="0"/>
        </a:p>
      </dgm:t>
    </dgm:pt>
    <dgm:pt modelId="{53971ACF-41E5-0546-B444-8262C2562C40}" type="parTrans" cxnId="{80B12BD5-803F-FB45-B4B3-FCEE1BEBAB53}">
      <dgm:prSet/>
      <dgm:spPr/>
      <dgm:t>
        <a:bodyPr/>
        <a:lstStyle/>
        <a:p>
          <a:endParaRPr lang="en-US" b="1"/>
        </a:p>
      </dgm:t>
    </dgm:pt>
    <dgm:pt modelId="{BE541E39-2E63-664E-A38E-56D3FA44BC00}" type="sibTrans" cxnId="{80B12BD5-803F-FB45-B4B3-FCEE1BEBAB53}">
      <dgm:prSet/>
      <dgm:spPr/>
      <dgm:t>
        <a:bodyPr/>
        <a:lstStyle/>
        <a:p>
          <a:endParaRPr lang="en-US" b="1"/>
        </a:p>
      </dgm:t>
    </dgm:pt>
    <dgm:pt modelId="{B90C5A68-AB68-2344-8D3B-99187DCB24D0}">
      <dgm:prSet phldrT="[Text]" custT="1"/>
      <dgm:spPr/>
      <dgm:t>
        <a:bodyPr/>
        <a:lstStyle/>
        <a:p>
          <a:r>
            <a:rPr lang="en-US" sz="2000" b="1" dirty="0" smtClean="0"/>
            <a:t>Private sector (fee)</a:t>
          </a:r>
          <a:endParaRPr lang="en-US" sz="2000" b="1" dirty="0"/>
        </a:p>
      </dgm:t>
    </dgm:pt>
    <dgm:pt modelId="{6F35AA05-420F-4D4F-B820-2FBF2A630D2F}" type="parTrans" cxnId="{30173D3A-0503-8043-B1DE-714D0A2906C7}">
      <dgm:prSet/>
      <dgm:spPr/>
      <dgm:t>
        <a:bodyPr/>
        <a:lstStyle/>
        <a:p>
          <a:endParaRPr lang="en-US" b="1"/>
        </a:p>
      </dgm:t>
    </dgm:pt>
    <dgm:pt modelId="{BDE44332-5AB3-5A43-8128-7DD3204092F8}" type="sibTrans" cxnId="{30173D3A-0503-8043-B1DE-714D0A2906C7}">
      <dgm:prSet/>
      <dgm:spPr/>
      <dgm:t>
        <a:bodyPr/>
        <a:lstStyle/>
        <a:p>
          <a:endParaRPr lang="en-US" b="1"/>
        </a:p>
      </dgm:t>
    </dgm:pt>
    <dgm:pt modelId="{AC661C98-63B0-D449-A28B-0E4EFC565279}">
      <dgm:prSet custT="1"/>
      <dgm:spPr/>
      <dgm:t>
        <a:bodyPr/>
        <a:lstStyle/>
        <a:p>
          <a:r>
            <a:rPr lang="en-US" sz="1800" b="1" dirty="0" smtClean="0"/>
            <a:t>The Ministry of Health</a:t>
          </a:r>
          <a:endParaRPr lang="en-US" sz="1800" b="1" dirty="0"/>
        </a:p>
      </dgm:t>
    </dgm:pt>
    <dgm:pt modelId="{AF34EB10-9376-534F-A65E-42DB0AAC8367}" type="parTrans" cxnId="{7202C85A-FB24-9E4D-880E-918959883EF5}">
      <dgm:prSet/>
      <dgm:spPr/>
      <dgm:t>
        <a:bodyPr/>
        <a:lstStyle/>
        <a:p>
          <a:endParaRPr lang="en-US" b="1"/>
        </a:p>
      </dgm:t>
    </dgm:pt>
    <dgm:pt modelId="{5C54F80E-FBD4-C54B-9F29-FFE39116D64E}" type="sibTrans" cxnId="{7202C85A-FB24-9E4D-880E-918959883EF5}">
      <dgm:prSet/>
      <dgm:spPr/>
      <dgm:t>
        <a:bodyPr/>
        <a:lstStyle/>
        <a:p>
          <a:endParaRPr lang="en-US" b="1"/>
        </a:p>
      </dgm:t>
    </dgm:pt>
    <dgm:pt modelId="{5512DF1B-0064-2642-8320-D91DD3CA7FC8}">
      <dgm:prSet custT="1"/>
      <dgm:spPr/>
      <dgm:t>
        <a:bodyPr/>
        <a:lstStyle/>
        <a:p>
          <a:r>
            <a:rPr lang="en-US" sz="2000" b="1" dirty="0" smtClean="0"/>
            <a:t>Independent Government Bodies</a:t>
          </a:r>
          <a:endParaRPr lang="en-US" sz="2000" b="1" dirty="0"/>
        </a:p>
      </dgm:t>
    </dgm:pt>
    <dgm:pt modelId="{A9A919DF-E712-8F4F-B01C-043E64B9876F}" type="parTrans" cxnId="{ADDE8490-4796-F94D-A7B7-FB886BB4C060}">
      <dgm:prSet/>
      <dgm:spPr/>
      <dgm:t>
        <a:bodyPr/>
        <a:lstStyle/>
        <a:p>
          <a:endParaRPr lang="en-US"/>
        </a:p>
      </dgm:t>
    </dgm:pt>
    <dgm:pt modelId="{A5B9EC72-C713-C844-BBE6-7684938ADA3F}" type="sibTrans" cxnId="{ADDE8490-4796-F94D-A7B7-FB886BB4C060}">
      <dgm:prSet/>
      <dgm:spPr/>
      <dgm:t>
        <a:bodyPr/>
        <a:lstStyle/>
        <a:p>
          <a:endParaRPr lang="en-US"/>
        </a:p>
      </dgm:t>
    </dgm:pt>
    <dgm:pt modelId="{0463BAB1-F49E-414E-A307-59B8E1F5AA4D}" type="pres">
      <dgm:prSet presAssocID="{3EB32291-22C5-0848-B470-CF0C3F7D566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9C4692F-8DCF-CE4B-B3B0-C1E4869D5E87}" type="pres">
      <dgm:prSet presAssocID="{A230E928-7FCD-7A40-8DBF-9144EC923FAF}" presName="hierRoot1" presStyleCnt="0"/>
      <dgm:spPr/>
    </dgm:pt>
    <dgm:pt modelId="{725FF653-965B-7C4F-A8AD-DCE1540BAF49}" type="pres">
      <dgm:prSet presAssocID="{A230E928-7FCD-7A40-8DBF-9144EC923FAF}" presName="composite" presStyleCnt="0"/>
      <dgm:spPr/>
    </dgm:pt>
    <dgm:pt modelId="{C3B1E7A4-2C7B-2E4A-A17F-9CA3DEB966C4}" type="pres">
      <dgm:prSet presAssocID="{A230E928-7FCD-7A40-8DBF-9144EC923FAF}" presName="background" presStyleLbl="node0" presStyleIdx="0" presStyleCnt="1"/>
      <dgm:spPr/>
      <dgm:extLst>
        <a:ext uri="{E40237B7-FDA0-4F09-8148-C483321AD2D9}">
          <dgm14:cNvPr xmlns:dgm14="http://schemas.microsoft.com/office/drawing/2010/diagram" id="0" name="" descr="Organizational chart showing the structure of the Healhcare segments in Saudi Arabia"/>
        </a:ext>
      </dgm:extLst>
    </dgm:pt>
    <dgm:pt modelId="{D32578C6-6349-C34E-A881-C3AA5F252B6E}" type="pres">
      <dgm:prSet presAssocID="{A230E928-7FCD-7A40-8DBF-9144EC923FAF}" presName="text" presStyleLbl="fgAcc0" presStyleIdx="0" presStyleCnt="1" custScaleX="750053" custScaleY="237305" custLinFactX="-80622" custLinFactNeighborX="-100000" custLinFactNeighborY="-189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80D2A5-79A0-7647-ACE2-50EE1B7F8736}" type="pres">
      <dgm:prSet presAssocID="{A230E928-7FCD-7A40-8DBF-9144EC923FAF}" presName="hierChild2" presStyleCnt="0"/>
      <dgm:spPr/>
    </dgm:pt>
    <dgm:pt modelId="{519E77EF-328B-A142-BE58-BF83B7CC9953}" type="pres">
      <dgm:prSet presAssocID="{53971ACF-41E5-0546-B444-8262C2562C4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5ED9385E-FCE4-5040-A3C7-35E8894AC211}" type="pres">
      <dgm:prSet presAssocID="{F4A61F05-986B-7840-A2A1-82D67CA5B189}" presName="hierRoot2" presStyleCnt="0"/>
      <dgm:spPr/>
    </dgm:pt>
    <dgm:pt modelId="{4073FB30-128C-6943-A1C8-E6C28CF8E748}" type="pres">
      <dgm:prSet presAssocID="{F4A61F05-986B-7840-A2A1-82D67CA5B189}" presName="composite2" presStyleCnt="0"/>
      <dgm:spPr/>
    </dgm:pt>
    <dgm:pt modelId="{82109A17-5E1D-DB46-91E0-851E864A42EE}" type="pres">
      <dgm:prSet presAssocID="{F4A61F05-986B-7840-A2A1-82D67CA5B189}" presName="background2" presStyleLbl="node2" presStyleIdx="0" presStyleCnt="2"/>
      <dgm:spPr/>
    </dgm:pt>
    <dgm:pt modelId="{BFDCE075-E3B5-364C-9AC0-7F5DF1C5415E}" type="pres">
      <dgm:prSet presAssocID="{F4A61F05-986B-7840-A2A1-82D67CA5B189}" presName="text2" presStyleLbl="fgAcc2" presStyleIdx="0" presStyleCnt="2" custScaleX="370124" custScaleY="108364" custLinFactX="-205681" custLinFactY="-5019" custLinFactNeighborX="-3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C69910-D037-1F4C-9807-A303A23F859B}" type="pres">
      <dgm:prSet presAssocID="{F4A61F05-986B-7840-A2A1-82D67CA5B189}" presName="hierChild3" presStyleCnt="0"/>
      <dgm:spPr/>
    </dgm:pt>
    <dgm:pt modelId="{590274D9-3D6B-0D4C-BE3A-8E2708D141B8}" type="pres">
      <dgm:prSet presAssocID="{A9A919DF-E712-8F4F-B01C-043E64B9876F}" presName="Name17" presStyleLbl="parChTrans1D3" presStyleIdx="0" presStyleCnt="2"/>
      <dgm:spPr/>
      <dgm:t>
        <a:bodyPr/>
        <a:lstStyle/>
        <a:p>
          <a:endParaRPr lang="en-US"/>
        </a:p>
      </dgm:t>
    </dgm:pt>
    <dgm:pt modelId="{50DA12AD-7923-1544-927A-6823F40E4F5F}" type="pres">
      <dgm:prSet presAssocID="{5512DF1B-0064-2642-8320-D91DD3CA7FC8}" presName="hierRoot3" presStyleCnt="0"/>
      <dgm:spPr/>
    </dgm:pt>
    <dgm:pt modelId="{D683C758-98D2-904E-BA32-016962DBF436}" type="pres">
      <dgm:prSet presAssocID="{5512DF1B-0064-2642-8320-D91DD3CA7FC8}" presName="composite3" presStyleCnt="0"/>
      <dgm:spPr/>
    </dgm:pt>
    <dgm:pt modelId="{82898677-3F2D-0844-A52A-31194909383E}" type="pres">
      <dgm:prSet presAssocID="{5512DF1B-0064-2642-8320-D91DD3CA7FC8}" presName="background3" presStyleLbl="node3" presStyleIdx="0" presStyleCnt="2"/>
      <dgm:spPr/>
    </dgm:pt>
    <dgm:pt modelId="{8AA64B21-8915-074A-B7F3-D76487B3ADE0}" type="pres">
      <dgm:prSet presAssocID="{5512DF1B-0064-2642-8320-D91DD3CA7FC8}" presName="text3" presStyleLbl="fgAcc3" presStyleIdx="0" presStyleCnt="2" custScaleX="390667" custScaleY="142710" custLinFactX="101335" custLinFactNeighborX="200000" custLinFactNeighborY="-106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4D4EB3-E1C7-1548-AB09-0DCED6576971}" type="pres">
      <dgm:prSet presAssocID="{5512DF1B-0064-2642-8320-D91DD3CA7FC8}" presName="hierChild4" presStyleCnt="0"/>
      <dgm:spPr/>
    </dgm:pt>
    <dgm:pt modelId="{A332D3A4-2313-B244-95D9-1CF28F21499F}" type="pres">
      <dgm:prSet presAssocID="{AF34EB10-9376-534F-A65E-42DB0AAC8367}" presName="Name17" presStyleLbl="parChTrans1D3" presStyleIdx="1" presStyleCnt="2"/>
      <dgm:spPr/>
      <dgm:t>
        <a:bodyPr/>
        <a:lstStyle/>
        <a:p>
          <a:endParaRPr lang="en-US"/>
        </a:p>
      </dgm:t>
    </dgm:pt>
    <dgm:pt modelId="{FF821E73-5FA7-4E4E-B89A-79B767C35B46}" type="pres">
      <dgm:prSet presAssocID="{AC661C98-63B0-D449-A28B-0E4EFC565279}" presName="hierRoot3" presStyleCnt="0"/>
      <dgm:spPr/>
    </dgm:pt>
    <dgm:pt modelId="{09A456A6-EBDC-964C-8BE6-FE726DCD2C4A}" type="pres">
      <dgm:prSet presAssocID="{AC661C98-63B0-D449-A28B-0E4EFC565279}" presName="composite3" presStyleCnt="0"/>
      <dgm:spPr/>
    </dgm:pt>
    <dgm:pt modelId="{7E27E975-A9F1-0943-A5D2-E76D194FC953}" type="pres">
      <dgm:prSet presAssocID="{AC661C98-63B0-D449-A28B-0E4EFC565279}" presName="background3" presStyleLbl="node3" presStyleIdx="1" presStyleCnt="2"/>
      <dgm:spPr/>
    </dgm:pt>
    <dgm:pt modelId="{DF1939D8-A271-0347-835A-D1C4A857524C}" type="pres">
      <dgm:prSet presAssocID="{AC661C98-63B0-D449-A28B-0E4EFC565279}" presName="text3" presStyleLbl="fgAcc3" presStyleIdx="1" presStyleCnt="2" custScaleX="282931" custScaleY="148474" custLinFactX="-400000" custLinFactNeighborX="-447548" custLinFactNeighborY="-129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E1596C-D53B-CB44-A536-F756EF50CA55}" type="pres">
      <dgm:prSet presAssocID="{AC661C98-63B0-D449-A28B-0E4EFC565279}" presName="hierChild4" presStyleCnt="0"/>
      <dgm:spPr/>
    </dgm:pt>
    <dgm:pt modelId="{8D8FAB82-C1DB-8240-B52A-9D1B0008D70A}" type="pres">
      <dgm:prSet presAssocID="{6F35AA05-420F-4D4F-B820-2FBF2A630D2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99A5D867-648D-A04F-B390-5C65FDAC65B2}" type="pres">
      <dgm:prSet presAssocID="{B90C5A68-AB68-2344-8D3B-99187DCB24D0}" presName="hierRoot2" presStyleCnt="0"/>
      <dgm:spPr/>
    </dgm:pt>
    <dgm:pt modelId="{F553A85F-FC00-1B47-BAD3-43899BB1C2B8}" type="pres">
      <dgm:prSet presAssocID="{B90C5A68-AB68-2344-8D3B-99187DCB24D0}" presName="composite2" presStyleCnt="0"/>
      <dgm:spPr/>
    </dgm:pt>
    <dgm:pt modelId="{28E0264E-6D32-5D4D-93E1-CF8F87FE906B}" type="pres">
      <dgm:prSet presAssocID="{B90C5A68-AB68-2344-8D3B-99187DCB24D0}" presName="background2" presStyleLbl="node2" presStyleIdx="1" presStyleCnt="2"/>
      <dgm:spPr/>
    </dgm:pt>
    <dgm:pt modelId="{0D2DC62E-7BDA-DC4D-8614-1EFB1CB087AD}" type="pres">
      <dgm:prSet presAssocID="{B90C5A68-AB68-2344-8D3B-99187DCB24D0}" presName="text2" presStyleLbl="fgAcc2" presStyleIdx="1" presStyleCnt="2" custScaleX="318141" custScaleY="105592" custLinFactX="-5162" custLinFactY="-5019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8D8087-E23D-2948-8A3A-FFD3538372C7}" type="pres">
      <dgm:prSet presAssocID="{B90C5A68-AB68-2344-8D3B-99187DCB24D0}" presName="hierChild3" presStyleCnt="0"/>
      <dgm:spPr/>
    </dgm:pt>
  </dgm:ptLst>
  <dgm:cxnLst>
    <dgm:cxn modelId="{519FD5B8-B73A-C241-A806-F1E6ADC6BEB0}" srcId="{3EB32291-22C5-0848-B470-CF0C3F7D5669}" destId="{A230E928-7FCD-7A40-8DBF-9144EC923FAF}" srcOrd="0" destOrd="0" parTransId="{5C157BFC-4A33-9A4F-8B8E-F259ADDA854D}" sibTransId="{DE060E67-04C4-7D40-BEAE-78D9874C40BC}"/>
    <dgm:cxn modelId="{DD62D95E-79A5-4397-BDB8-3A228E9AD63B}" type="presOf" srcId="{AC661C98-63B0-D449-A28B-0E4EFC565279}" destId="{DF1939D8-A271-0347-835A-D1C4A857524C}" srcOrd="0" destOrd="0" presId="urn:microsoft.com/office/officeart/2005/8/layout/hierarchy1"/>
    <dgm:cxn modelId="{B27B56FC-E984-4967-BC95-B23D64215674}" type="presOf" srcId="{F4A61F05-986B-7840-A2A1-82D67CA5B189}" destId="{BFDCE075-E3B5-364C-9AC0-7F5DF1C5415E}" srcOrd="0" destOrd="0" presId="urn:microsoft.com/office/officeart/2005/8/layout/hierarchy1"/>
    <dgm:cxn modelId="{FE6D8D83-7B03-4668-BDE8-4766246FA320}" type="presOf" srcId="{AF34EB10-9376-534F-A65E-42DB0AAC8367}" destId="{A332D3A4-2313-B244-95D9-1CF28F21499F}" srcOrd="0" destOrd="0" presId="urn:microsoft.com/office/officeart/2005/8/layout/hierarchy1"/>
    <dgm:cxn modelId="{8E81373B-4699-42F7-844D-3902A5CFEBD6}" type="presOf" srcId="{6F35AA05-420F-4D4F-B820-2FBF2A630D2F}" destId="{8D8FAB82-C1DB-8240-B52A-9D1B0008D70A}" srcOrd="0" destOrd="0" presId="urn:microsoft.com/office/officeart/2005/8/layout/hierarchy1"/>
    <dgm:cxn modelId="{95A7E209-DFD5-4C47-A367-2FE7F6CAC05E}" type="presOf" srcId="{3EB32291-22C5-0848-B470-CF0C3F7D5669}" destId="{0463BAB1-F49E-414E-A307-59B8E1F5AA4D}" srcOrd="0" destOrd="0" presId="urn:microsoft.com/office/officeart/2005/8/layout/hierarchy1"/>
    <dgm:cxn modelId="{4951ED1A-53E3-4D39-A6C2-F9DDFA4291D1}" type="presOf" srcId="{5512DF1B-0064-2642-8320-D91DD3CA7FC8}" destId="{8AA64B21-8915-074A-B7F3-D76487B3ADE0}" srcOrd="0" destOrd="0" presId="urn:microsoft.com/office/officeart/2005/8/layout/hierarchy1"/>
    <dgm:cxn modelId="{80B12BD5-803F-FB45-B4B3-FCEE1BEBAB53}" srcId="{A230E928-7FCD-7A40-8DBF-9144EC923FAF}" destId="{F4A61F05-986B-7840-A2A1-82D67CA5B189}" srcOrd="0" destOrd="0" parTransId="{53971ACF-41E5-0546-B444-8262C2562C40}" sibTransId="{BE541E39-2E63-664E-A38E-56D3FA44BC00}"/>
    <dgm:cxn modelId="{ADDE8490-4796-F94D-A7B7-FB886BB4C060}" srcId="{F4A61F05-986B-7840-A2A1-82D67CA5B189}" destId="{5512DF1B-0064-2642-8320-D91DD3CA7FC8}" srcOrd="0" destOrd="0" parTransId="{A9A919DF-E712-8F4F-B01C-043E64B9876F}" sibTransId="{A5B9EC72-C713-C844-BBE6-7684938ADA3F}"/>
    <dgm:cxn modelId="{A58C90DB-84C8-4A19-80FC-5002B1655022}" type="presOf" srcId="{A230E928-7FCD-7A40-8DBF-9144EC923FAF}" destId="{D32578C6-6349-C34E-A881-C3AA5F252B6E}" srcOrd="0" destOrd="0" presId="urn:microsoft.com/office/officeart/2005/8/layout/hierarchy1"/>
    <dgm:cxn modelId="{30173D3A-0503-8043-B1DE-714D0A2906C7}" srcId="{A230E928-7FCD-7A40-8DBF-9144EC923FAF}" destId="{B90C5A68-AB68-2344-8D3B-99187DCB24D0}" srcOrd="1" destOrd="0" parTransId="{6F35AA05-420F-4D4F-B820-2FBF2A630D2F}" sibTransId="{BDE44332-5AB3-5A43-8128-7DD3204092F8}"/>
    <dgm:cxn modelId="{3D3473F2-9AE9-41A7-98EC-09858DFD223A}" type="presOf" srcId="{53971ACF-41E5-0546-B444-8262C2562C40}" destId="{519E77EF-328B-A142-BE58-BF83B7CC9953}" srcOrd="0" destOrd="0" presId="urn:microsoft.com/office/officeart/2005/8/layout/hierarchy1"/>
    <dgm:cxn modelId="{7202C85A-FB24-9E4D-880E-918959883EF5}" srcId="{F4A61F05-986B-7840-A2A1-82D67CA5B189}" destId="{AC661C98-63B0-D449-A28B-0E4EFC565279}" srcOrd="1" destOrd="0" parTransId="{AF34EB10-9376-534F-A65E-42DB0AAC8367}" sibTransId="{5C54F80E-FBD4-C54B-9F29-FFE39116D64E}"/>
    <dgm:cxn modelId="{DC97F283-2D33-4259-A9D0-993E78EDEC36}" type="presOf" srcId="{A9A919DF-E712-8F4F-B01C-043E64B9876F}" destId="{590274D9-3D6B-0D4C-BE3A-8E2708D141B8}" srcOrd="0" destOrd="0" presId="urn:microsoft.com/office/officeart/2005/8/layout/hierarchy1"/>
    <dgm:cxn modelId="{45B39733-2BC6-4E92-8B62-FF34B805E320}" type="presOf" srcId="{B90C5A68-AB68-2344-8D3B-99187DCB24D0}" destId="{0D2DC62E-7BDA-DC4D-8614-1EFB1CB087AD}" srcOrd="0" destOrd="0" presId="urn:microsoft.com/office/officeart/2005/8/layout/hierarchy1"/>
    <dgm:cxn modelId="{B034E536-055B-48D9-8206-0027567E7399}" type="presParOf" srcId="{0463BAB1-F49E-414E-A307-59B8E1F5AA4D}" destId="{79C4692F-8DCF-CE4B-B3B0-C1E4869D5E87}" srcOrd="0" destOrd="0" presId="urn:microsoft.com/office/officeart/2005/8/layout/hierarchy1"/>
    <dgm:cxn modelId="{0CC33DAD-DC95-4464-ADBC-8D42D7A184D2}" type="presParOf" srcId="{79C4692F-8DCF-CE4B-B3B0-C1E4869D5E87}" destId="{725FF653-965B-7C4F-A8AD-DCE1540BAF49}" srcOrd="0" destOrd="0" presId="urn:microsoft.com/office/officeart/2005/8/layout/hierarchy1"/>
    <dgm:cxn modelId="{C1E37736-E7BD-4878-B1B2-7B0EBDA17CD6}" type="presParOf" srcId="{725FF653-965B-7C4F-A8AD-DCE1540BAF49}" destId="{C3B1E7A4-2C7B-2E4A-A17F-9CA3DEB966C4}" srcOrd="0" destOrd="0" presId="urn:microsoft.com/office/officeart/2005/8/layout/hierarchy1"/>
    <dgm:cxn modelId="{B29ED4F1-8379-46A7-88D4-B8D3392A34C9}" type="presParOf" srcId="{725FF653-965B-7C4F-A8AD-DCE1540BAF49}" destId="{D32578C6-6349-C34E-A881-C3AA5F252B6E}" srcOrd="1" destOrd="0" presId="urn:microsoft.com/office/officeart/2005/8/layout/hierarchy1"/>
    <dgm:cxn modelId="{E81DF7C8-EC27-45DC-8E01-B477F6776FCD}" type="presParOf" srcId="{79C4692F-8DCF-CE4B-B3B0-C1E4869D5E87}" destId="{2780D2A5-79A0-7647-ACE2-50EE1B7F8736}" srcOrd="1" destOrd="0" presId="urn:microsoft.com/office/officeart/2005/8/layout/hierarchy1"/>
    <dgm:cxn modelId="{60DAF097-B09A-4B5D-8211-7EC6659C791E}" type="presParOf" srcId="{2780D2A5-79A0-7647-ACE2-50EE1B7F8736}" destId="{519E77EF-328B-A142-BE58-BF83B7CC9953}" srcOrd="0" destOrd="0" presId="urn:microsoft.com/office/officeart/2005/8/layout/hierarchy1"/>
    <dgm:cxn modelId="{CC783472-6E6F-4ADA-8FAD-513D6659750D}" type="presParOf" srcId="{2780D2A5-79A0-7647-ACE2-50EE1B7F8736}" destId="{5ED9385E-FCE4-5040-A3C7-35E8894AC211}" srcOrd="1" destOrd="0" presId="urn:microsoft.com/office/officeart/2005/8/layout/hierarchy1"/>
    <dgm:cxn modelId="{765017D5-B568-4C44-942A-6E4AC59B16D5}" type="presParOf" srcId="{5ED9385E-FCE4-5040-A3C7-35E8894AC211}" destId="{4073FB30-128C-6943-A1C8-E6C28CF8E748}" srcOrd="0" destOrd="0" presId="urn:microsoft.com/office/officeart/2005/8/layout/hierarchy1"/>
    <dgm:cxn modelId="{3FFD64C8-D746-4D4C-9604-8D5B7A01E472}" type="presParOf" srcId="{4073FB30-128C-6943-A1C8-E6C28CF8E748}" destId="{82109A17-5E1D-DB46-91E0-851E864A42EE}" srcOrd="0" destOrd="0" presId="urn:microsoft.com/office/officeart/2005/8/layout/hierarchy1"/>
    <dgm:cxn modelId="{9048EF07-A275-4E54-936D-B4733E27A486}" type="presParOf" srcId="{4073FB30-128C-6943-A1C8-E6C28CF8E748}" destId="{BFDCE075-E3B5-364C-9AC0-7F5DF1C5415E}" srcOrd="1" destOrd="0" presId="urn:microsoft.com/office/officeart/2005/8/layout/hierarchy1"/>
    <dgm:cxn modelId="{2A946863-F3B1-4D81-9B1F-12ABE7178388}" type="presParOf" srcId="{5ED9385E-FCE4-5040-A3C7-35E8894AC211}" destId="{D1C69910-D037-1F4C-9807-A303A23F859B}" srcOrd="1" destOrd="0" presId="urn:microsoft.com/office/officeart/2005/8/layout/hierarchy1"/>
    <dgm:cxn modelId="{62426787-4A8B-42D5-92C7-B2F0BD91A2F6}" type="presParOf" srcId="{D1C69910-D037-1F4C-9807-A303A23F859B}" destId="{590274D9-3D6B-0D4C-BE3A-8E2708D141B8}" srcOrd="0" destOrd="0" presId="urn:microsoft.com/office/officeart/2005/8/layout/hierarchy1"/>
    <dgm:cxn modelId="{381653EC-484F-4CA2-B41D-20943D917BBA}" type="presParOf" srcId="{D1C69910-D037-1F4C-9807-A303A23F859B}" destId="{50DA12AD-7923-1544-927A-6823F40E4F5F}" srcOrd="1" destOrd="0" presId="urn:microsoft.com/office/officeart/2005/8/layout/hierarchy1"/>
    <dgm:cxn modelId="{E1CBE4EC-10BC-42CC-BF0C-ACB8F6A769A4}" type="presParOf" srcId="{50DA12AD-7923-1544-927A-6823F40E4F5F}" destId="{D683C758-98D2-904E-BA32-016962DBF436}" srcOrd="0" destOrd="0" presId="urn:microsoft.com/office/officeart/2005/8/layout/hierarchy1"/>
    <dgm:cxn modelId="{9A254814-F305-416B-8FC2-07FC3A748E34}" type="presParOf" srcId="{D683C758-98D2-904E-BA32-016962DBF436}" destId="{82898677-3F2D-0844-A52A-31194909383E}" srcOrd="0" destOrd="0" presId="urn:microsoft.com/office/officeart/2005/8/layout/hierarchy1"/>
    <dgm:cxn modelId="{35F89039-F1AF-4ADC-9D28-D914955BF35C}" type="presParOf" srcId="{D683C758-98D2-904E-BA32-016962DBF436}" destId="{8AA64B21-8915-074A-B7F3-D76487B3ADE0}" srcOrd="1" destOrd="0" presId="urn:microsoft.com/office/officeart/2005/8/layout/hierarchy1"/>
    <dgm:cxn modelId="{D499DEE3-44B6-4436-BA8D-5BA3E58DC38C}" type="presParOf" srcId="{50DA12AD-7923-1544-927A-6823F40E4F5F}" destId="{AF4D4EB3-E1C7-1548-AB09-0DCED6576971}" srcOrd="1" destOrd="0" presId="urn:microsoft.com/office/officeart/2005/8/layout/hierarchy1"/>
    <dgm:cxn modelId="{65D6F2C6-353D-474F-8EF6-0CB163D8C72F}" type="presParOf" srcId="{D1C69910-D037-1F4C-9807-A303A23F859B}" destId="{A332D3A4-2313-B244-95D9-1CF28F21499F}" srcOrd="2" destOrd="0" presId="urn:microsoft.com/office/officeart/2005/8/layout/hierarchy1"/>
    <dgm:cxn modelId="{56A03D6D-475F-4C6D-BD86-955B7D465F57}" type="presParOf" srcId="{D1C69910-D037-1F4C-9807-A303A23F859B}" destId="{FF821E73-5FA7-4E4E-B89A-79B767C35B46}" srcOrd="3" destOrd="0" presId="urn:microsoft.com/office/officeart/2005/8/layout/hierarchy1"/>
    <dgm:cxn modelId="{890483C6-955A-4CC3-9500-A51E8D10E801}" type="presParOf" srcId="{FF821E73-5FA7-4E4E-B89A-79B767C35B46}" destId="{09A456A6-EBDC-964C-8BE6-FE726DCD2C4A}" srcOrd="0" destOrd="0" presId="urn:microsoft.com/office/officeart/2005/8/layout/hierarchy1"/>
    <dgm:cxn modelId="{BB037EBA-2CCE-4488-A72B-1DC0FC94F5B5}" type="presParOf" srcId="{09A456A6-EBDC-964C-8BE6-FE726DCD2C4A}" destId="{7E27E975-A9F1-0943-A5D2-E76D194FC953}" srcOrd="0" destOrd="0" presId="urn:microsoft.com/office/officeart/2005/8/layout/hierarchy1"/>
    <dgm:cxn modelId="{34171B3B-8F4C-40E3-A7C9-6D54DF94A02D}" type="presParOf" srcId="{09A456A6-EBDC-964C-8BE6-FE726DCD2C4A}" destId="{DF1939D8-A271-0347-835A-D1C4A857524C}" srcOrd="1" destOrd="0" presId="urn:microsoft.com/office/officeart/2005/8/layout/hierarchy1"/>
    <dgm:cxn modelId="{FC1776BC-BFD0-4143-AFCE-A32EA1882E3A}" type="presParOf" srcId="{FF821E73-5FA7-4E4E-B89A-79B767C35B46}" destId="{84E1596C-D53B-CB44-A536-F756EF50CA55}" srcOrd="1" destOrd="0" presId="urn:microsoft.com/office/officeart/2005/8/layout/hierarchy1"/>
    <dgm:cxn modelId="{E30463BE-A0D5-41AE-A3A2-4052E467D9B1}" type="presParOf" srcId="{2780D2A5-79A0-7647-ACE2-50EE1B7F8736}" destId="{8D8FAB82-C1DB-8240-B52A-9D1B0008D70A}" srcOrd="2" destOrd="0" presId="urn:microsoft.com/office/officeart/2005/8/layout/hierarchy1"/>
    <dgm:cxn modelId="{33857756-52F2-447E-B6AD-0F726314B6D9}" type="presParOf" srcId="{2780D2A5-79A0-7647-ACE2-50EE1B7F8736}" destId="{99A5D867-648D-A04F-B390-5C65FDAC65B2}" srcOrd="3" destOrd="0" presId="urn:microsoft.com/office/officeart/2005/8/layout/hierarchy1"/>
    <dgm:cxn modelId="{1343BEAC-C909-4101-85B5-BB53C5F178B9}" type="presParOf" srcId="{99A5D867-648D-A04F-B390-5C65FDAC65B2}" destId="{F553A85F-FC00-1B47-BAD3-43899BB1C2B8}" srcOrd="0" destOrd="0" presId="urn:microsoft.com/office/officeart/2005/8/layout/hierarchy1"/>
    <dgm:cxn modelId="{BB5F97A2-56C5-4605-A1EE-690BC93F8A13}" type="presParOf" srcId="{F553A85F-FC00-1B47-BAD3-43899BB1C2B8}" destId="{28E0264E-6D32-5D4D-93E1-CF8F87FE906B}" srcOrd="0" destOrd="0" presId="urn:microsoft.com/office/officeart/2005/8/layout/hierarchy1"/>
    <dgm:cxn modelId="{9C1F5D2C-4831-490A-AF36-6CE17ECDE591}" type="presParOf" srcId="{F553A85F-FC00-1B47-BAD3-43899BB1C2B8}" destId="{0D2DC62E-7BDA-DC4D-8614-1EFB1CB087AD}" srcOrd="1" destOrd="0" presId="urn:microsoft.com/office/officeart/2005/8/layout/hierarchy1"/>
    <dgm:cxn modelId="{4E8A55DF-A02A-4FCA-9D69-94C756285CB2}" type="presParOf" srcId="{99A5D867-648D-A04F-B390-5C65FDAC65B2}" destId="{F08D8087-E23D-2948-8A3A-FFD3538372C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FAB82-C1DB-8240-B52A-9D1B0008D70A}">
      <dsp:nvSpPr>
        <dsp:cNvPr id="0" name=""/>
        <dsp:cNvSpPr/>
      </dsp:nvSpPr>
      <dsp:spPr>
        <a:xfrm>
          <a:off x="3129050" y="973940"/>
          <a:ext cx="2335578" cy="230963"/>
        </a:xfrm>
        <a:custGeom>
          <a:avLst/>
          <a:gdLst/>
          <a:ahLst/>
          <a:cxnLst/>
          <a:rect l="0" t="0" r="0" b="0"/>
          <a:pathLst>
            <a:path>
              <a:moveTo>
                <a:pt x="0" y="230963"/>
              </a:moveTo>
              <a:lnTo>
                <a:pt x="2335578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2D3A4-2313-B244-95D9-1CF28F21499F}">
      <dsp:nvSpPr>
        <dsp:cNvPr id="0" name=""/>
        <dsp:cNvSpPr/>
      </dsp:nvSpPr>
      <dsp:spPr>
        <a:xfrm>
          <a:off x="1120824" y="1565598"/>
          <a:ext cx="374855" cy="752930"/>
        </a:xfrm>
        <a:custGeom>
          <a:avLst/>
          <a:gdLst/>
          <a:ahLst/>
          <a:cxnLst/>
          <a:rect l="0" t="0" r="0" b="0"/>
          <a:pathLst>
            <a:path>
              <a:moveTo>
                <a:pt x="374855" y="0"/>
              </a:moveTo>
              <a:lnTo>
                <a:pt x="374855" y="673276"/>
              </a:lnTo>
              <a:lnTo>
                <a:pt x="0" y="673276"/>
              </a:lnTo>
              <a:lnTo>
                <a:pt x="0" y="75293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274D9-3D6B-0D4C-BE3A-8E2708D141B8}">
      <dsp:nvSpPr>
        <dsp:cNvPr id="0" name=""/>
        <dsp:cNvSpPr/>
      </dsp:nvSpPr>
      <dsp:spPr>
        <a:xfrm>
          <a:off x="1495679" y="1565598"/>
          <a:ext cx="3002207" cy="765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5413"/>
              </a:lnTo>
              <a:lnTo>
                <a:pt x="3002207" y="685413"/>
              </a:lnTo>
              <a:lnTo>
                <a:pt x="3002207" y="7650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E77EF-328B-A142-BE58-BF83B7CC9953}">
      <dsp:nvSpPr>
        <dsp:cNvPr id="0" name=""/>
        <dsp:cNvSpPr/>
      </dsp:nvSpPr>
      <dsp:spPr>
        <a:xfrm>
          <a:off x="1495679" y="973940"/>
          <a:ext cx="1633370" cy="230963"/>
        </a:xfrm>
        <a:custGeom>
          <a:avLst/>
          <a:gdLst/>
          <a:ahLst/>
          <a:cxnLst/>
          <a:rect l="0" t="0" r="0" b="0"/>
          <a:pathLst>
            <a:path>
              <a:moveTo>
                <a:pt x="1633370" y="230963"/>
              </a:moveTo>
              <a:lnTo>
                <a:pt x="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1E7A4-2C7B-2E4A-A17F-9CA3DEB966C4}">
      <dsp:nvSpPr>
        <dsp:cNvPr id="0" name=""/>
        <dsp:cNvSpPr/>
      </dsp:nvSpPr>
      <dsp:spPr>
        <a:xfrm>
          <a:off x="-95534" y="-90759"/>
          <a:ext cx="6449169" cy="12956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2578C6-6349-C34E-A881-C3AA5F252B6E}">
      <dsp:nvSpPr>
        <dsp:cNvPr id="0" name=""/>
        <dsp:cNvSpPr/>
      </dsp:nvSpPr>
      <dsp:spPr>
        <a:xfrm>
          <a:off x="2" y="0"/>
          <a:ext cx="6449169" cy="129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4A6300"/>
              </a:solidFill>
            </a:rPr>
            <a:t>Saudi Healthcare System</a:t>
          </a:r>
          <a:endParaRPr lang="en-US" sz="3600" b="1" kern="1200" dirty="0">
            <a:solidFill>
              <a:srgbClr val="4A6300"/>
            </a:solidFill>
          </a:endParaRPr>
        </a:p>
      </dsp:txBody>
      <dsp:txXfrm>
        <a:off x="37951" y="37949"/>
        <a:ext cx="6373271" cy="1219766"/>
      </dsp:txXfrm>
    </dsp:sp>
    <dsp:sp modelId="{82109A17-5E1D-DB46-91E0-851E864A42EE}">
      <dsp:nvSpPr>
        <dsp:cNvPr id="0" name=""/>
        <dsp:cNvSpPr/>
      </dsp:nvSpPr>
      <dsp:spPr>
        <a:xfrm>
          <a:off x="-95536" y="973940"/>
          <a:ext cx="3182431" cy="5916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CE075-E3B5-364C-9AC0-7F5DF1C5415E}">
      <dsp:nvSpPr>
        <dsp:cNvPr id="0" name=""/>
        <dsp:cNvSpPr/>
      </dsp:nvSpPr>
      <dsp:spPr>
        <a:xfrm>
          <a:off x="0" y="1064700"/>
          <a:ext cx="3182431" cy="591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Government sector (free)</a:t>
          </a:r>
          <a:endParaRPr lang="en-US" sz="2000" b="1" kern="1200" dirty="0"/>
        </a:p>
      </dsp:txBody>
      <dsp:txXfrm>
        <a:off x="17329" y="1082029"/>
        <a:ext cx="3147773" cy="556999"/>
      </dsp:txXfrm>
    </dsp:sp>
    <dsp:sp modelId="{82898677-3F2D-0844-A52A-31194909383E}">
      <dsp:nvSpPr>
        <dsp:cNvPr id="0" name=""/>
        <dsp:cNvSpPr/>
      </dsp:nvSpPr>
      <dsp:spPr>
        <a:xfrm>
          <a:off x="2818353" y="2330665"/>
          <a:ext cx="3359066" cy="7791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A64B21-8915-074A-B7F3-D76487B3ADE0}">
      <dsp:nvSpPr>
        <dsp:cNvPr id="0" name=""/>
        <dsp:cNvSpPr/>
      </dsp:nvSpPr>
      <dsp:spPr>
        <a:xfrm>
          <a:off x="2913890" y="2421425"/>
          <a:ext cx="3359066" cy="7791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Independent Government Bodies</a:t>
          </a:r>
          <a:endParaRPr lang="en-US" sz="2000" b="1" kern="1200" dirty="0"/>
        </a:p>
      </dsp:txBody>
      <dsp:txXfrm>
        <a:off x="2936711" y="2444246"/>
        <a:ext cx="3313424" cy="733541"/>
      </dsp:txXfrm>
    </dsp:sp>
    <dsp:sp modelId="{7E27E975-A9F1-0943-A5D2-E76D194FC953}">
      <dsp:nvSpPr>
        <dsp:cNvPr id="0" name=""/>
        <dsp:cNvSpPr/>
      </dsp:nvSpPr>
      <dsp:spPr>
        <a:xfrm>
          <a:off x="-95536" y="2318528"/>
          <a:ext cx="2432721" cy="8106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1939D8-A271-0347-835A-D1C4A857524C}">
      <dsp:nvSpPr>
        <dsp:cNvPr id="0" name=""/>
        <dsp:cNvSpPr/>
      </dsp:nvSpPr>
      <dsp:spPr>
        <a:xfrm>
          <a:off x="0" y="2409288"/>
          <a:ext cx="2432721" cy="8106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The Ministry of Health</a:t>
          </a:r>
          <a:endParaRPr lang="en-US" sz="1800" b="1" kern="1200" dirty="0"/>
        </a:p>
      </dsp:txBody>
      <dsp:txXfrm>
        <a:off x="23743" y="2433031"/>
        <a:ext cx="2385235" cy="763168"/>
      </dsp:txXfrm>
    </dsp:sp>
    <dsp:sp modelId="{28E0264E-6D32-5D4D-93E1-CF8F87FE906B}">
      <dsp:nvSpPr>
        <dsp:cNvPr id="0" name=""/>
        <dsp:cNvSpPr/>
      </dsp:nvSpPr>
      <dsp:spPr>
        <a:xfrm>
          <a:off x="4096895" y="973940"/>
          <a:ext cx="2735466" cy="5765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DC62E-7BDA-DC4D-8614-1EFB1CB087AD}">
      <dsp:nvSpPr>
        <dsp:cNvPr id="0" name=""/>
        <dsp:cNvSpPr/>
      </dsp:nvSpPr>
      <dsp:spPr>
        <a:xfrm>
          <a:off x="4192431" y="1064700"/>
          <a:ext cx="2735466" cy="576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Private sector (fee)</a:t>
          </a:r>
          <a:endParaRPr lang="en-US" sz="2000" b="1" kern="1200" dirty="0"/>
        </a:p>
      </dsp:txBody>
      <dsp:txXfrm>
        <a:off x="4209317" y="1081586"/>
        <a:ext cx="2701694" cy="542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1D2F9-D7F8-41EF-84C6-F8522F9335D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6F2F0-E621-4076-90FE-919827C4F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9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1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5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3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60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75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39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49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62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6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6AE49-2474-4C6C-97D2-5849BD73236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33039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7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66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22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15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67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84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88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7D9DA-8CE5-4E09-B837-B56620037A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07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002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48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1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8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97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27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19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23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96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602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38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7D9DA-8CE5-4E09-B837-B56620037A9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092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62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760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8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3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3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6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6F2F0-E621-4076-90FE-919827C4FB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A307774-E349-441E-BC47-35CEC785383D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CD06557-7D09-4246-8943-F555118810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890" y="2586597"/>
            <a:ext cx="6992109" cy="192385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</a:t>
            </a:r>
            <a:r>
              <a:rPr lang="en-US" sz="1800" dirty="0" smtClean="0"/>
              <a:t>Mohammed </a:t>
            </a:r>
            <a:r>
              <a:rPr lang="en-US" sz="1800" dirty="0" err="1" smtClean="0"/>
              <a:t>AlJumah</a:t>
            </a:r>
            <a:r>
              <a:rPr lang="en-US" sz="1800" dirty="0" smtClean="0"/>
              <a:t>	Sultan </a:t>
            </a:r>
            <a:r>
              <a:rPr lang="en-US" sz="1800" dirty="0" err="1" smtClean="0"/>
              <a:t>AlMubarak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/>
              <a:t>On behalf of the Saudi Disability Registry Group</a:t>
            </a:r>
          </a:p>
          <a:p>
            <a:r>
              <a:rPr lang="en-US" sz="1800" dirty="0"/>
              <a:t>KACST and </a:t>
            </a:r>
            <a:r>
              <a:rPr lang="en-US" sz="1800" dirty="0" err="1"/>
              <a:t>MoSA</a:t>
            </a:r>
            <a:r>
              <a:rPr lang="en-US" sz="1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Saudi National </a:t>
            </a:r>
            <a:br>
              <a:rPr lang="en-US" dirty="0" smtClean="0"/>
            </a:br>
            <a:r>
              <a:rPr lang="en-US" dirty="0" smtClean="0"/>
              <a:t>Disability Registry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0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244" y="205979"/>
            <a:ext cx="8325556" cy="857250"/>
          </a:xfrm>
        </p:spPr>
        <p:txBody>
          <a:bodyPr>
            <a:noAutofit/>
          </a:bodyPr>
          <a:lstStyle/>
          <a:p>
            <a:r>
              <a:rPr lang="en-US" sz="2400" dirty="0" smtClean="0"/>
              <a:t>Prevalence of Disability IN KSA is Considerably higher than that of other high income countries 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711203" y="982636"/>
            <a:ext cx="7862890" cy="338163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600" dirty="0">
                <a:solidFill>
                  <a:prstClr val="black"/>
                </a:solidFill>
              </a:rPr>
              <a:t>Prevalence of Subjects reported Extreme or Severe/Extreme Difficulties in one or more </a:t>
            </a:r>
            <a:r>
              <a:rPr lang="en-US" sz="1600" dirty="0" smtClean="0">
                <a:solidFill>
                  <a:prstClr val="black"/>
                </a:solidFill>
              </a:rPr>
              <a:t>domains</a:t>
            </a:r>
            <a:endParaRPr lang="en-US" dirty="0"/>
          </a:p>
        </p:txBody>
      </p:sp>
      <p:pic>
        <p:nvPicPr>
          <p:cNvPr id="5" name="Picture 4" descr="Bar chart showing disabilty prevalence in Saudi Arabia compared to other countries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084" y="1321291"/>
            <a:ext cx="6843613" cy="37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 descr="Table comparing in severity in level of disability by sex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296037"/>
              </p:ext>
            </p:extLst>
          </p:nvPr>
        </p:nvGraphicFramePr>
        <p:xfrm>
          <a:off x="965640" y="1520595"/>
          <a:ext cx="6930264" cy="24229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5745"/>
                <a:gridCol w="2573076"/>
                <a:gridCol w="2281443"/>
              </a:tblGrid>
              <a:tr h="1296681"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Men (n=2852;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Weighted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n=6,810,881.8)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or % 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(SE)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Women (n=2947;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Weighted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n=7,086,101.6)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% 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(SE)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13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Severe/Extreme Disability 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16.21(0.86)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26.78 (1.07)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</a:tr>
              <a:tr h="45111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Extreme Disability 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5.08(0.49)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7.76 (0.58)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In KSA, the Patterns of Disability Severity level </a:t>
            </a:r>
            <a:r>
              <a:rPr lang="en-US" sz="2400" dirty="0"/>
              <a:t>D</a:t>
            </a:r>
            <a:r>
              <a:rPr lang="en-US" sz="2400" dirty="0" smtClean="0"/>
              <a:t>iffers </a:t>
            </a:r>
            <a:r>
              <a:rPr lang="en-US" sz="2400" dirty="0"/>
              <a:t>B</a:t>
            </a:r>
            <a:r>
              <a:rPr lang="en-US" sz="2400" dirty="0" smtClean="0"/>
              <a:t>etween </a:t>
            </a:r>
            <a:r>
              <a:rPr lang="en-US" sz="2400" dirty="0"/>
              <a:t>M</a:t>
            </a:r>
            <a:r>
              <a:rPr lang="en-US" sz="2400" dirty="0" smtClean="0"/>
              <a:t>ales and Females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914400" y="4111273"/>
            <a:ext cx="7772400" cy="302683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400" dirty="0">
                <a:solidFill>
                  <a:prstClr val="black"/>
                </a:solidFill>
              </a:rPr>
              <a:t>Source: Ministry of Health, Saudi Arabia 2007 WHS Survey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Prevalence of Extreme Disability is higher among older age groups.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835377" y="3885491"/>
            <a:ext cx="7772400" cy="327338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400" dirty="0">
                <a:solidFill>
                  <a:prstClr val="black"/>
                </a:solidFill>
              </a:rPr>
              <a:t>Source: Ministry of Health, Saudi Arabia, 2007 WHS </a:t>
            </a:r>
            <a:r>
              <a:rPr lang="en-US" sz="1400" dirty="0" smtClean="0">
                <a:solidFill>
                  <a:prstClr val="black"/>
                </a:solidFill>
              </a:rPr>
              <a:t>Survey</a:t>
            </a:r>
            <a:endParaRPr lang="en-US" dirty="0"/>
          </a:p>
        </p:txBody>
      </p:sp>
      <p:graphicFrame>
        <p:nvGraphicFramePr>
          <p:cNvPr id="8" name="Table 7" descr="Table showing prevelance of extreme disability by age groups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004701"/>
              </p:ext>
            </p:extLst>
          </p:nvPr>
        </p:nvGraphicFramePr>
        <p:xfrm>
          <a:off x="762001" y="1213628"/>
          <a:ext cx="7619999" cy="2537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9394"/>
                <a:gridCol w="769696"/>
                <a:gridCol w="1805710"/>
                <a:gridCol w="1503987"/>
                <a:gridCol w="2001212"/>
              </a:tblGrid>
              <a:tr h="274320"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Weighted N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Yes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Age 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≤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  Years 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326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758,352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96.96(1.20)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3.04(1.20)</a:t>
                      </a: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20-29  Years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1708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4,079,240.8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96.03(0.57)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3.97(0.57)</a:t>
                      </a: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30-39  Years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1491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3,635,929.4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96.56(0.65)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3.44(0.65)</a:t>
                      </a: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40-49  Years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1048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2,505,355.4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96.72(0.61)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3.28(0.61)</a:t>
                      </a: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50-59  Years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582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1,422,294.3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91.19(1.32)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8.81(1.32)</a:t>
                      </a: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60-69 Years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343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814,935.6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85.86(2.15)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14.14(2.15)</a:t>
                      </a: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&gt;70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Years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301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680,869.8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61.39(3.11)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38.61(3.11)</a:t>
                      </a: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51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 descr="Table showing prevlance of extreme disability by sex and ag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076890"/>
              </p:ext>
            </p:extLst>
          </p:nvPr>
        </p:nvGraphicFramePr>
        <p:xfrm>
          <a:off x="762002" y="879300"/>
          <a:ext cx="7217458" cy="4015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8073"/>
                <a:gridCol w="729035"/>
                <a:gridCol w="1638034"/>
                <a:gridCol w="1496822"/>
                <a:gridCol w="1895494"/>
              </a:tblGrid>
              <a:tr h="233327"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Weighted N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1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Yes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Male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≤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19  Years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168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377,797.4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96.29(2.04)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3.71(2.04)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20-29  Years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797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1,893,415.6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97.91(0.62)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2.09(0.62)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30-39  Years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647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1,595,906.4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98.55(0.61)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1.45(0.61)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40-49  Years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580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1,363722.1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97.61(0.71)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2.39(0.71)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50-59  Years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304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726,991.9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94.02(1.47)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5.98(1.47)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60-69 Years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184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451,930.7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90.47(2.58)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9.53(2.58)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&gt;70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Years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172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401,111.6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62.64(4.35)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37.36(4.35)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Female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≤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19  Years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158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380,554.6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97.62(1.27)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2.38(1.27)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20-29  Years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911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2,185,825.2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94.41(0.93)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5.59(0.93)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30-39  Years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844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2,040,023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95.01(0.96)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4.99(0.96)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40-49  Years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468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1,141,633.3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95.65(1.04)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4.35(1.04)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3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50-59  Years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278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695,302.4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88.24(2.22)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11.76(2.22)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333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60-69 Years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159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363,004.9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80.12(3.61)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19.88(3.61)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333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&gt;70     Years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129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279,764.3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59.60(4.83)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40.40(4.83)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422" y="183401"/>
            <a:ext cx="8331200" cy="857250"/>
          </a:xfrm>
        </p:spPr>
        <p:txBody>
          <a:bodyPr>
            <a:noAutofit/>
          </a:bodyPr>
          <a:lstStyle/>
          <a:p>
            <a:r>
              <a:rPr lang="en-US" sz="2000" dirty="0" smtClean="0"/>
              <a:t>At older Age Women have Twice the Prevalence of Extreme Disability Compared to Men in the Same Age Group 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756352" y="4834072"/>
            <a:ext cx="7766756" cy="381394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400" dirty="0">
                <a:solidFill>
                  <a:prstClr val="black"/>
                </a:solidFill>
              </a:rPr>
              <a:t>Source: Ministry of Health, Saudi Arabia, 2007 WHS </a:t>
            </a:r>
            <a:r>
              <a:rPr lang="en-US" sz="1400" dirty="0" smtClean="0">
                <a:solidFill>
                  <a:prstClr val="black"/>
                </a:solidFill>
              </a:rPr>
              <a:t>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2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Disability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0889" y="4721535"/>
            <a:ext cx="7349067" cy="313310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400" dirty="0">
                <a:solidFill>
                  <a:prstClr val="black"/>
                </a:solidFill>
              </a:rPr>
              <a:t>Source: Ministry of Health, Saudi </a:t>
            </a:r>
            <a:r>
              <a:rPr lang="en-US" sz="1400" dirty="0" smtClean="0">
                <a:solidFill>
                  <a:prstClr val="black"/>
                </a:solidFill>
              </a:rPr>
              <a:t>Arabia</a:t>
            </a:r>
            <a:endParaRPr lang="en-US" dirty="0"/>
          </a:p>
        </p:txBody>
      </p:sp>
      <p:graphicFrame>
        <p:nvGraphicFramePr>
          <p:cNvPr id="30" name="Table 29" descr="Table showing level of disability severity by functioning domain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79212"/>
              </p:ext>
            </p:extLst>
          </p:nvPr>
        </p:nvGraphicFramePr>
        <p:xfrm>
          <a:off x="669595" y="1031354"/>
          <a:ext cx="7442202" cy="3680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9148"/>
                <a:gridCol w="1151768"/>
                <a:gridCol w="1151768"/>
                <a:gridCol w="1063172"/>
                <a:gridCol w="1063172"/>
                <a:gridCol w="1063174"/>
              </a:tblGrid>
              <a:tr h="258445"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N=5799 (Weighted N=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13,896,983.4),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(SE)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63207"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Mild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Moderate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Severe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Extreme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Mobility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 Moving Around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78.17 (0.68)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11.99(0.52)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6.19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(0.38)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3.15 (0.29)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0.50 (0.10)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 Vigorous Activities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63.58(0.92)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15.23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(0.60)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9.01(0.48)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8.25 (0.45)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3.92(0.29)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Self care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Self care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91.41(0.43)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5.21 (0.35)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2.04(0.20)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1.02(0.15)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0.32(0.08)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 Appearance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91.60 (0.43)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4.71(0.33)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2.49(0.23)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0.87(0.13)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0.33(0.08)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Pain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and Discomfort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 Bodily Pain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67.03(0.84)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19.68(0.64)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8.26(0.44)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4.76(0.36)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0.27(0.08)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 Bodily Discomfort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68.00(0.84)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19.14(0.64)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8.58(0.46)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3.74(0.32)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0.54(0.12)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Cognition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 Memory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75.44(0.75)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15.72(0.60)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6.25(0.38)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2.37(0.23)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0.21(0.08)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320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 Learning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76.60(0.75)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14.06(0.58)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5.36(0.37)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3.03(0.28)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0.95(0.15)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0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3960"/>
            <a:ext cx="8229600" cy="538734"/>
          </a:xfrm>
        </p:spPr>
        <p:txBody>
          <a:bodyPr>
            <a:noAutofit/>
          </a:bodyPr>
          <a:lstStyle/>
          <a:p>
            <a:r>
              <a:rPr lang="en-US" dirty="0" smtClean="0"/>
              <a:t>Implication Of Disability In KSA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229600" cy="3676650"/>
          </a:xfrm>
        </p:spPr>
        <p:txBody>
          <a:bodyPr>
            <a:normAutofit/>
          </a:bodyPr>
          <a:lstStyle/>
          <a:p>
            <a:r>
              <a:rPr lang="en-US" dirty="0" smtClean="0"/>
              <a:t>2012 Survey report of Central Department of Statistics and Information, Saudi Arabia : 143,000 people above the age of 15 who are out of labor due to disability.</a:t>
            </a:r>
          </a:p>
          <a:p>
            <a:r>
              <a:rPr lang="en-US" dirty="0" err="1" smtClean="0"/>
              <a:t>MoSA</a:t>
            </a:r>
            <a:r>
              <a:rPr lang="ar-SA" dirty="0" smtClean="0"/>
              <a:t>  </a:t>
            </a:r>
            <a:r>
              <a:rPr lang="en-US" dirty="0" smtClean="0"/>
              <a:t> Registered beneficiary for the financial support is approximately 400,000 person with disability.</a:t>
            </a:r>
          </a:p>
        </p:txBody>
      </p:sp>
    </p:spTree>
    <p:extLst>
      <p:ext uri="{BB962C8B-B14F-4D97-AF65-F5344CB8AC3E}">
        <p14:creationId xmlns:p14="http://schemas.microsoft.com/office/powerpoint/2010/main" val="42370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go for Saudi Arabia General Organization for Social Insu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49" y="2921310"/>
            <a:ext cx="3564502" cy="21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Services in Saudi Arabia</a:t>
            </a:r>
            <a:endParaRPr lang="en-US" dirty="0"/>
          </a:p>
        </p:txBody>
      </p:sp>
      <p:pic>
        <p:nvPicPr>
          <p:cNvPr id="3074" name="Picture 2" descr="logo for Saudi Arabia Ministry of Social Affairs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1" t="6213" r="20881"/>
          <a:stretch/>
        </p:blipFill>
        <p:spPr bwMode="auto">
          <a:xfrm>
            <a:off x="674677" y="1070848"/>
            <a:ext cx="2712824" cy="211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logo for Saudi Arabia Ministry of Lab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37" y="1195109"/>
            <a:ext cx="4131734" cy="186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7321" y="2946052"/>
            <a:ext cx="222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Ministry of Social Affairs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9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Service Programs address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The unemployed</a:t>
            </a:r>
          </a:p>
          <a:p>
            <a:pPr lvl="1"/>
            <a:r>
              <a:rPr lang="en-US" dirty="0"/>
              <a:t>Persons with disabilities</a:t>
            </a:r>
          </a:p>
          <a:p>
            <a:pPr lvl="1"/>
            <a:r>
              <a:rPr lang="en-US" dirty="0" smtClean="0"/>
              <a:t>Widows and widowers</a:t>
            </a:r>
          </a:p>
          <a:p>
            <a:pPr lvl="1"/>
            <a:r>
              <a:rPr lang="en-US" dirty="0" smtClean="0"/>
              <a:t>Females with no living family members to support them</a:t>
            </a:r>
          </a:p>
          <a:p>
            <a:pPr lvl="1"/>
            <a:r>
              <a:rPr lang="en-US" dirty="0" smtClean="0"/>
              <a:t>Orphans</a:t>
            </a:r>
          </a:p>
          <a:p>
            <a:pPr lvl="1"/>
            <a:r>
              <a:rPr lang="en-US" dirty="0" smtClean="0"/>
              <a:t>Families of those serving custodial sentences</a:t>
            </a:r>
          </a:p>
          <a:p>
            <a:pPr lvl="1"/>
            <a:r>
              <a:rPr lang="en-US" dirty="0" smtClean="0"/>
              <a:t>Victims of natural disasters</a:t>
            </a:r>
          </a:p>
          <a:p>
            <a:pPr lvl="1"/>
            <a:r>
              <a:rPr lang="en-US" dirty="0" smtClean="0"/>
              <a:t>Disability resulting form occupational hazards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32040" y="73554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112696"/>
            <a:ext cx="8229600" cy="1102519"/>
          </a:xfrm>
        </p:spPr>
        <p:txBody>
          <a:bodyPr>
            <a:noAutofit/>
          </a:bodyPr>
          <a:lstStyle/>
          <a:p>
            <a:r>
              <a:rPr lang="en-US" sz="3600" dirty="0"/>
              <a:t>Saudi Arabia </a:t>
            </a:r>
            <a:r>
              <a:rPr lang="en-US" sz="3600" dirty="0" smtClean="0"/>
              <a:t>Healthcare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87987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Saudi Arabia – Key Facts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>
          <a:xfrm>
            <a:off x="248355" y="70204"/>
            <a:ext cx="1905000" cy="414161"/>
          </a:xfrm>
        </p:spPr>
        <p:txBody>
          <a:bodyPr/>
          <a:lstStyle/>
          <a:p>
            <a:pPr lvl="0">
              <a:spcBef>
                <a:spcPts val="0"/>
              </a:spcBef>
              <a:buClrTx/>
              <a:buSzTx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 LT Std"/>
                <a:cs typeface="Arial" charset="0"/>
              </a:rPr>
              <a:t>Healthcare</a:t>
            </a:r>
          </a:p>
          <a:p>
            <a:endParaRPr lang="en-US" dirty="0"/>
          </a:p>
        </p:txBody>
      </p:sp>
      <p:sp>
        <p:nvSpPr>
          <p:cNvPr id="5" name="Content Placeholder 5"/>
          <p:cNvSpPr txBox="1">
            <a:spLocks noGrp="1"/>
          </p:cNvSpPr>
          <p:nvPr>
            <p:ph sz="quarter" idx="1"/>
          </p:nvPr>
        </p:nvSpPr>
        <p:spPr>
          <a:xfrm>
            <a:off x="488242" y="1132419"/>
            <a:ext cx="7775222" cy="369332"/>
          </a:xfrm>
          <a:prstGeom prst="rect">
            <a:avLst/>
          </a:prstGeom>
          <a:solidFill>
            <a:srgbClr val="4070A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800" dirty="0">
                <a:solidFill>
                  <a:schemeClr val="bg1"/>
                </a:solidFill>
                <a:latin typeface="Optima LT Std"/>
                <a:cs typeface="Arial" charset="0"/>
              </a:rPr>
              <a:t>Healthcare &amp; Social Development Budget  2013: USD 23.1 b. (+26%)</a:t>
            </a:r>
          </a:p>
        </p:txBody>
      </p:sp>
      <p:graphicFrame>
        <p:nvGraphicFramePr>
          <p:cNvPr id="6" name="Table 5" descr="Table showing some key facts about Saudi Arabia's Healthcare and Social Development Budget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78522"/>
              </p:ext>
            </p:extLst>
          </p:nvPr>
        </p:nvGraphicFramePr>
        <p:xfrm>
          <a:off x="381000" y="1593400"/>
          <a:ext cx="8300884" cy="3178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9098"/>
                <a:gridCol w="3961786"/>
              </a:tblGrid>
              <a:tr h="671561">
                <a:tc>
                  <a:txBody>
                    <a:bodyPr/>
                    <a:lstStyle/>
                    <a:p>
                      <a:pPr algn="l"/>
                      <a:endParaRPr lang="en-US" sz="1800" b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on health as % of GDP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78" marB="34278"/>
                </a:tc>
                <a:tc>
                  <a:txBody>
                    <a:bodyPr/>
                    <a:lstStyle/>
                    <a:p>
                      <a:pPr algn="ctr"/>
                      <a:endParaRPr lang="en-US" sz="1800" b="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5.0% </a:t>
                      </a:r>
                      <a:r>
                        <a:rPr lang="en-US" sz="1800" b="0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endParaRPr lang="en-US" sz="1800" b="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78" marB="34278"/>
                </a:tc>
              </a:tr>
              <a:tr h="336552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rgbClr val="4070AA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on health per Capita</a:t>
                      </a:r>
                      <a:r>
                        <a:rPr lang="en-US" sz="1800" b="0" baseline="0" dirty="0" smtClean="0">
                          <a:solidFill>
                            <a:srgbClr val="4070AA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rgbClr val="4070AA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800" b="0" dirty="0">
                        <a:solidFill>
                          <a:srgbClr val="4070AA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78" marB="342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$ 1,150</a:t>
                      </a:r>
                      <a:endParaRPr lang="en-US" sz="1800" b="0" kern="1200" dirty="0">
                        <a:solidFill>
                          <a:srgbClr val="4070AA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78" marB="34278"/>
                </a:tc>
              </a:tr>
              <a:tr h="493621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rgbClr val="4070AA"/>
                          </a:solidFill>
                          <a:latin typeface="Arial" pitchFamily="34" charset="0"/>
                          <a:cs typeface="Arial" pitchFamily="34" charset="0"/>
                        </a:rPr>
                        <a:t>Physicians Density</a:t>
                      </a:r>
                    </a:p>
                    <a:p>
                      <a:pPr algn="l"/>
                      <a:r>
                        <a:rPr lang="en-US" sz="1050" b="0" dirty="0" smtClean="0">
                          <a:solidFill>
                            <a:srgbClr val="4070AA"/>
                          </a:solidFill>
                          <a:latin typeface="Arial" pitchFamily="34" charset="0"/>
                          <a:cs typeface="Arial" pitchFamily="34" charset="0"/>
                        </a:rPr>
                        <a:t>Physicians</a:t>
                      </a:r>
                      <a:r>
                        <a:rPr lang="en-US" sz="1050" b="0" baseline="0" dirty="0" smtClean="0">
                          <a:solidFill>
                            <a:srgbClr val="4070AA"/>
                          </a:solidFill>
                          <a:latin typeface="Arial" pitchFamily="34" charset="0"/>
                          <a:cs typeface="Arial" pitchFamily="34" charset="0"/>
                        </a:rPr>
                        <a:t> (All Sectors): 66,014</a:t>
                      </a:r>
                      <a:endParaRPr lang="en-US" sz="1050" b="0" dirty="0">
                        <a:solidFill>
                          <a:srgbClr val="4070AA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78" marB="342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0.94 physicians/1,000 population</a:t>
                      </a:r>
                      <a:endParaRPr lang="en-US" sz="1800" b="0" kern="1200" dirty="0">
                        <a:solidFill>
                          <a:srgbClr val="4070AA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78" marB="34278"/>
                </a:tc>
              </a:tr>
              <a:tr h="336552">
                <a:tc>
                  <a:txBody>
                    <a:bodyPr/>
                    <a:lstStyle/>
                    <a:p>
                      <a:pPr algn="l"/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Nursing </a:t>
                      </a:r>
                      <a:endParaRPr lang="en-US" sz="1800" b="0" kern="1200" dirty="0">
                        <a:solidFill>
                          <a:srgbClr val="4070AA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78" marB="342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129,792</a:t>
                      </a:r>
                      <a:endParaRPr lang="en-US" sz="1800" b="0" kern="1200" dirty="0">
                        <a:solidFill>
                          <a:srgbClr val="4070AA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78" marB="34278"/>
                </a:tc>
              </a:tr>
              <a:tr h="336552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rgbClr val="4070AA"/>
                          </a:solidFill>
                          <a:latin typeface="Arial" pitchFamily="34" charset="0"/>
                          <a:cs typeface="Arial" pitchFamily="34" charset="0"/>
                        </a:rPr>
                        <a:t>Hospital Bed Density</a:t>
                      </a:r>
                      <a:endParaRPr lang="en-US" sz="1800" b="0" dirty="0">
                        <a:solidFill>
                          <a:srgbClr val="4070AA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78" marB="342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2.2 beds/1,000 population</a:t>
                      </a:r>
                      <a:endParaRPr lang="en-US" sz="1800" b="0" kern="1200" dirty="0">
                        <a:solidFill>
                          <a:srgbClr val="4070AA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78" marB="34278"/>
                </a:tc>
              </a:tr>
              <a:tr h="418850">
                <a:tc>
                  <a:txBody>
                    <a:bodyPr/>
                    <a:lstStyle/>
                    <a:p>
                      <a:pPr fontAlgn="ctr"/>
                      <a:r>
                        <a:rPr lang="en-US" sz="1800" b="0" kern="1200" dirty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Obesity - adult prevalence </a:t>
                      </a:r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rate</a:t>
                      </a:r>
                    </a:p>
                    <a:p>
                      <a:pPr fontAlgn="ctr"/>
                      <a:r>
                        <a:rPr lang="en-US" sz="10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Country comparison to the world:19</a:t>
                      </a:r>
                      <a:endParaRPr lang="en-US" sz="1000" b="0" kern="1200" dirty="0">
                        <a:solidFill>
                          <a:srgbClr val="4070AA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35%</a:t>
                      </a:r>
                      <a:endParaRPr lang="en-US" sz="1800" b="0" kern="1200" dirty="0">
                        <a:solidFill>
                          <a:srgbClr val="4070AA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730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Diabetes – adult prevalence rate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20%</a:t>
                      </a:r>
                      <a:endParaRPr lang="en-US" sz="1800" b="0" kern="1200" dirty="0">
                        <a:solidFill>
                          <a:srgbClr val="4070AA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730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Chronic</a:t>
                      </a:r>
                      <a:r>
                        <a:rPr lang="en-US" sz="1800" b="0" kern="1200" baseline="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Kidney Disease </a:t>
                      </a:r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Prevalence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rgbClr val="4070AA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9.3%</a:t>
                      </a:r>
                      <a:endParaRPr lang="en-US" sz="1800" b="0" kern="1200" dirty="0">
                        <a:solidFill>
                          <a:srgbClr val="4070AA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3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Introduction about Saudi Arabia </a:t>
            </a:r>
          </a:p>
          <a:p>
            <a:pPr lvl="1"/>
            <a:r>
              <a:rPr lang="en-US" dirty="0" smtClean="0"/>
              <a:t>Population </a:t>
            </a:r>
          </a:p>
          <a:p>
            <a:pPr lvl="1"/>
            <a:r>
              <a:rPr lang="en-US" dirty="0" smtClean="0"/>
              <a:t>Geography </a:t>
            </a:r>
          </a:p>
          <a:p>
            <a:r>
              <a:rPr lang="en-US" dirty="0" smtClean="0"/>
              <a:t>Disability Status in Saudi </a:t>
            </a:r>
          </a:p>
          <a:p>
            <a:r>
              <a:rPr lang="en-US" dirty="0" smtClean="0"/>
              <a:t>Some Data from WHS</a:t>
            </a:r>
          </a:p>
          <a:p>
            <a:r>
              <a:rPr lang="en-US" dirty="0" smtClean="0"/>
              <a:t>Perceived Challenges</a:t>
            </a:r>
          </a:p>
          <a:p>
            <a:r>
              <a:rPr lang="en-US" dirty="0" smtClean="0"/>
              <a:t>Saudi National Registry </a:t>
            </a:r>
          </a:p>
          <a:p>
            <a:pPr lvl="1"/>
            <a:r>
              <a:rPr lang="en-US" dirty="0" smtClean="0"/>
              <a:t>Rational </a:t>
            </a:r>
          </a:p>
          <a:p>
            <a:pPr lvl="1"/>
            <a:r>
              <a:rPr lang="en-US" dirty="0" smtClean="0"/>
              <a:t>Structure </a:t>
            </a:r>
          </a:p>
          <a:p>
            <a:pPr lvl="1"/>
            <a:r>
              <a:rPr lang="en-US" dirty="0" smtClean="0"/>
              <a:t>Milestone </a:t>
            </a:r>
          </a:p>
          <a:p>
            <a:r>
              <a:rPr lang="en-US" dirty="0" smtClean="0"/>
              <a:t> </a:t>
            </a:r>
            <a:r>
              <a:rPr lang="en-US" sz="2400" dirty="0" smtClean="0"/>
              <a:t>Documentary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94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Saudi Arabia – </a:t>
            </a:r>
            <a:r>
              <a:rPr lang="en-US" sz="3200" dirty="0"/>
              <a:t>Healthcare Segments</a:t>
            </a:r>
          </a:p>
        </p:txBody>
      </p:sp>
      <p:graphicFrame>
        <p:nvGraphicFramePr>
          <p:cNvPr id="5" name="Content Placeholder 5" descr="Chart showing Saudi Healthcare System organizational structure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597409"/>
              </p:ext>
            </p:extLst>
          </p:nvPr>
        </p:nvGraphicFramePr>
        <p:xfrm>
          <a:off x="524934" y="1451373"/>
          <a:ext cx="8229600" cy="329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hart 5" descr="Pie chart showing how the Saudi healthcare system is distribute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9409378"/>
              </p:ext>
            </p:extLst>
          </p:nvPr>
        </p:nvGraphicFramePr>
        <p:xfrm>
          <a:off x="6125496" y="2910349"/>
          <a:ext cx="3347655" cy="2139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7946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Saudi Arabia – </a:t>
            </a:r>
            <a:r>
              <a:rPr lang="en-US" sz="3200" dirty="0"/>
              <a:t>Governmental Sector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59644" y="66676"/>
            <a:ext cx="1905000" cy="470606"/>
          </a:xfrm>
        </p:spPr>
        <p:txBody>
          <a:bodyPr/>
          <a:lstStyle/>
          <a:p>
            <a:pPr lvl="0">
              <a:spcBef>
                <a:spcPts val="0"/>
              </a:spcBef>
              <a:buClrTx/>
              <a:buSzTx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 LT Std"/>
                <a:cs typeface="Arial" charset="0"/>
              </a:rPr>
              <a:t>Healthcare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9574" y="1132416"/>
            <a:ext cx="5715000" cy="3371850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Optima LT Std"/>
              </a:rPr>
              <a:t>Referral hospitals (e.g. King Faisal </a:t>
            </a:r>
            <a:r>
              <a:rPr lang="en-US" sz="1600" b="1" dirty="0" smtClean="0">
                <a:solidFill>
                  <a:srgbClr val="0070C0"/>
                </a:solidFill>
                <a:latin typeface="Optima LT Std"/>
              </a:rPr>
              <a:t>Specialist Hospital </a:t>
            </a:r>
            <a:r>
              <a:rPr lang="en-US" sz="1600" b="1" dirty="0">
                <a:solidFill>
                  <a:srgbClr val="0070C0"/>
                </a:solidFill>
                <a:latin typeface="Optima LT Std"/>
              </a:rPr>
              <a:t>and </a:t>
            </a:r>
            <a:r>
              <a:rPr lang="en-US" sz="1600" b="1" dirty="0" smtClean="0">
                <a:solidFill>
                  <a:srgbClr val="0070C0"/>
                </a:solidFill>
                <a:latin typeface="Optima LT Std"/>
              </a:rPr>
              <a:t>Research Center)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sz="1600" b="1" dirty="0">
              <a:solidFill>
                <a:srgbClr val="0070C0"/>
              </a:solidFill>
              <a:latin typeface="Optima LT Std"/>
            </a:endParaRP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Optima LT Std"/>
              </a:rPr>
              <a:t>Ministry of higher education hospitals (teaching hospitals</a:t>
            </a:r>
            <a:r>
              <a:rPr lang="en-US" sz="1600" b="1" dirty="0" smtClean="0">
                <a:solidFill>
                  <a:srgbClr val="0070C0"/>
                </a:solidFill>
                <a:latin typeface="Optima LT Std"/>
              </a:rPr>
              <a:t>)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sz="1600" b="1" dirty="0">
              <a:solidFill>
                <a:srgbClr val="0070C0"/>
              </a:solidFill>
              <a:latin typeface="Optima LT Std"/>
            </a:endParaRP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Optima LT Std"/>
              </a:rPr>
              <a:t>Royal commission for </a:t>
            </a:r>
            <a:r>
              <a:rPr lang="en-US" sz="1600" b="1" dirty="0" err="1">
                <a:solidFill>
                  <a:srgbClr val="0070C0"/>
                </a:solidFill>
                <a:latin typeface="Optima LT Std"/>
              </a:rPr>
              <a:t>Jubail</a:t>
            </a:r>
            <a:r>
              <a:rPr lang="en-US" sz="1600" b="1" dirty="0">
                <a:solidFill>
                  <a:srgbClr val="0070C0"/>
                </a:solidFill>
                <a:latin typeface="Optima LT Std"/>
              </a:rPr>
              <a:t> and Yanbu health </a:t>
            </a:r>
            <a:r>
              <a:rPr lang="en-US" sz="1600" b="1" dirty="0" smtClean="0">
                <a:solidFill>
                  <a:srgbClr val="0070C0"/>
                </a:solidFill>
                <a:latin typeface="Optima LT Std"/>
              </a:rPr>
              <a:t>services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70C0"/>
              </a:solidFill>
              <a:latin typeface="Optima LT Std"/>
            </a:endParaRP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Optima LT Std"/>
              </a:rPr>
              <a:t>Security Forces Medical </a:t>
            </a:r>
            <a:r>
              <a:rPr lang="en-US" sz="1600" b="1" dirty="0" smtClean="0">
                <a:solidFill>
                  <a:srgbClr val="0070C0"/>
                </a:solidFill>
                <a:latin typeface="Optima LT Std"/>
              </a:rPr>
              <a:t>Services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70C0"/>
              </a:solidFill>
              <a:latin typeface="Optima LT Std"/>
            </a:endParaRP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Optima LT Std"/>
              </a:rPr>
              <a:t>Army Forces Medical Services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0070C0"/>
              </a:solidFill>
              <a:latin typeface="Optima LT Std"/>
            </a:endParaRP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Optima LT Std"/>
              </a:rPr>
              <a:t>National guard health </a:t>
            </a:r>
            <a:r>
              <a:rPr lang="en-US" sz="1600" b="1" dirty="0" smtClean="0">
                <a:solidFill>
                  <a:srgbClr val="0070C0"/>
                </a:solidFill>
                <a:latin typeface="Optima LT Std"/>
              </a:rPr>
              <a:t>affairs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70C0"/>
              </a:solidFill>
              <a:latin typeface="Optima LT Std"/>
            </a:endParaRP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Optima LT Std"/>
              </a:rPr>
              <a:t>ARAMCO hospitals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sz="1600" b="1" dirty="0">
              <a:solidFill>
                <a:srgbClr val="0070C0"/>
              </a:solidFill>
              <a:latin typeface="Optima LT Std"/>
            </a:endParaRPr>
          </a:p>
        </p:txBody>
      </p:sp>
      <p:pic>
        <p:nvPicPr>
          <p:cNvPr id="1026" name="Picture 2" descr="Logo for King Faisal Specialist Hospital and Research Center&#10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036" y="984721"/>
            <a:ext cx="1231489" cy="11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for Ministry of higher educ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6592" r="25198" b="-1"/>
          <a:stretch/>
        </p:blipFill>
        <p:spPr bwMode="auto">
          <a:xfrm>
            <a:off x="7387013" y="1002300"/>
            <a:ext cx="1088393" cy="11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for Royal commission for Jubail and Yanbu health services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98" y="2202989"/>
            <a:ext cx="1159094" cy="115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 for National Guard Health Affai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013" y="3549613"/>
            <a:ext cx="1273277" cy="11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 for Helped Internationa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9092" r="5381" b="28572"/>
          <a:stretch/>
        </p:blipFill>
        <p:spPr bwMode="auto">
          <a:xfrm>
            <a:off x="5599781" y="3546935"/>
            <a:ext cx="1693650" cy="117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go for Riyadh Military Hospita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21661" b="11967"/>
          <a:stretch/>
        </p:blipFill>
        <p:spPr bwMode="auto">
          <a:xfrm>
            <a:off x="7293431" y="2209800"/>
            <a:ext cx="1275556" cy="12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limited preexisting </a:t>
            </a:r>
            <a:r>
              <a:rPr lang="en-US" dirty="0"/>
              <a:t>e</a:t>
            </a:r>
            <a:r>
              <a:rPr lang="en-US" dirty="0" smtClean="0"/>
              <a:t>pidemiological </a:t>
            </a:r>
            <a:r>
              <a:rPr lang="en-US" dirty="0"/>
              <a:t>d</a:t>
            </a:r>
            <a:r>
              <a:rPr lang="en-US" dirty="0" smtClean="0"/>
              <a:t>ata </a:t>
            </a:r>
          </a:p>
          <a:p>
            <a:r>
              <a:rPr lang="en-US" dirty="0" smtClean="0"/>
              <a:t>Wide geographic area </a:t>
            </a:r>
          </a:p>
          <a:p>
            <a:r>
              <a:rPr lang="en-US" dirty="0" smtClean="0"/>
              <a:t>Large Number of independent stakeholder </a:t>
            </a:r>
          </a:p>
          <a:p>
            <a:r>
              <a:rPr lang="en-US" dirty="0" smtClean="0"/>
              <a:t>Wide variability of connectivity of stakeholder </a:t>
            </a:r>
          </a:p>
          <a:p>
            <a:r>
              <a:rPr lang="en-US" dirty="0" smtClean="0"/>
              <a:t>Unclear ownership of the Disability Registry </a:t>
            </a:r>
          </a:p>
        </p:txBody>
      </p:sp>
    </p:spTree>
    <p:extLst>
      <p:ext uri="{BB962C8B-B14F-4D97-AF65-F5344CB8AC3E}">
        <p14:creationId xmlns:p14="http://schemas.microsoft.com/office/powerpoint/2010/main" val="47105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735" y="373127"/>
            <a:ext cx="77724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SAUDI NATIONAL DISABILITY REGISTRY</a:t>
            </a:r>
            <a:endParaRPr lang="en-US" b="1" dirty="0"/>
          </a:p>
        </p:txBody>
      </p:sp>
      <p:pic>
        <p:nvPicPr>
          <p:cNvPr id="5" name="Picture 4" descr="Saudi National Disability Registry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62" y="1431048"/>
            <a:ext cx="4000668" cy="28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2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To create a database in the form of a national registry, that would </a:t>
            </a:r>
          </a:p>
          <a:p>
            <a:r>
              <a:rPr lang="en-US" dirty="0"/>
              <a:t>P</a:t>
            </a:r>
            <a:r>
              <a:rPr lang="en-US" dirty="0" smtClean="0"/>
              <a:t>rovide vital information to the organizations catering to persons with disabilities </a:t>
            </a:r>
          </a:p>
          <a:p>
            <a:r>
              <a:rPr lang="en-US" dirty="0" smtClean="0"/>
              <a:t>Aid in the provision of necessary services for this population</a:t>
            </a:r>
          </a:p>
          <a:p>
            <a:r>
              <a:rPr lang="en-US" dirty="0" smtClean="0"/>
              <a:t>Allow information on persons with disabilities to be registered or to add information about persons with disabilities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The Role of the National Registry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1784" y="1087880"/>
            <a:ext cx="3749040" cy="3429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  <a:p>
            <a:r>
              <a:rPr lang="en-US" sz="2000" dirty="0" smtClean="0"/>
              <a:t>No Centralized Data Hub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No National standards for Disability classification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No Coordination between benefits provider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51640" y="1063229"/>
            <a:ext cx="3577872" cy="3453651"/>
          </a:xfrm>
          <a:ln w="1270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2100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2100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Reliable </a:t>
            </a:r>
            <a:r>
              <a:rPr lang="en-US" sz="2100" dirty="0">
                <a:solidFill>
                  <a:prstClr val="black"/>
                </a:solidFill>
              </a:rPr>
              <a:t>data for better planning and equitable benefits distribution</a:t>
            </a:r>
            <a:r>
              <a:rPr lang="en-US" sz="2100" dirty="0" smtClean="0">
                <a:solidFill>
                  <a:prstClr val="black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endParaRPr lang="en-US" sz="21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Employ national standards for disability </a:t>
            </a:r>
            <a:r>
              <a:rPr lang="en-US" sz="2100" dirty="0" smtClean="0">
                <a:solidFill>
                  <a:prstClr val="black"/>
                </a:solidFill>
              </a:rPr>
              <a:t>classification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endParaRPr lang="en-US" sz="21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Platform for coordination between various stakeholders.</a:t>
            </a:r>
          </a:p>
          <a:p>
            <a:endParaRPr lang="en-US" dirty="0"/>
          </a:p>
        </p:txBody>
      </p:sp>
      <p:sp>
        <p:nvSpPr>
          <p:cNvPr id="5" name="Striped Right Arrow 4" descr="Blue arrow with the words 'National Registry For People With Disability' written in the center"/>
          <p:cNvSpPr/>
          <p:nvPr/>
        </p:nvSpPr>
        <p:spPr>
          <a:xfrm>
            <a:off x="3484766" y="1570624"/>
            <a:ext cx="2230532" cy="220554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National Registry For People With Disability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40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97" y="115377"/>
            <a:ext cx="8268464" cy="857250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/>
              <a:t>Approach for Developing National Registry for People with Disability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3464" y="770051"/>
            <a:ext cx="7772400" cy="340322"/>
          </a:xfrm>
          <a:solidFill>
            <a:schemeClr val="tx2"/>
          </a:solidFill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The road map for developing the national registry</a:t>
            </a:r>
          </a:p>
          <a:p>
            <a:endParaRPr lang="en-US" dirty="0"/>
          </a:p>
        </p:txBody>
      </p:sp>
      <p:sp>
        <p:nvSpPr>
          <p:cNvPr id="15" name="Rectangle 14" descr="Table showing the steps for developing the National Registry for People with Disabilities"/>
          <p:cNvSpPr/>
          <p:nvPr/>
        </p:nvSpPr>
        <p:spPr>
          <a:xfrm>
            <a:off x="418336" y="1202357"/>
            <a:ext cx="8153400" cy="3339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2225695" y="2422621"/>
            <a:ext cx="0" cy="21188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43695" y="2435581"/>
            <a:ext cx="0" cy="21188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27126" y="2422621"/>
            <a:ext cx="0" cy="21188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 descr="Table showing the road map for development of the the National Registry for People with Disabilities"/>
          <p:cNvGrpSpPr/>
          <p:nvPr/>
        </p:nvGrpSpPr>
        <p:grpSpPr>
          <a:xfrm>
            <a:off x="418336" y="1387361"/>
            <a:ext cx="8153401" cy="3738887"/>
            <a:chOff x="418336" y="1387361"/>
            <a:chExt cx="8153401" cy="3738887"/>
          </a:xfrm>
        </p:grpSpPr>
        <p:grpSp>
          <p:nvGrpSpPr>
            <p:cNvPr id="16" name="Group 15"/>
            <p:cNvGrpSpPr/>
            <p:nvPr/>
          </p:nvGrpSpPr>
          <p:grpSpPr>
            <a:xfrm>
              <a:off x="418336" y="1387361"/>
              <a:ext cx="8153401" cy="958047"/>
              <a:chOff x="877006" y="2362200"/>
              <a:chExt cx="7885994" cy="1136961"/>
            </a:xfrm>
          </p:grpSpPr>
          <p:sp>
            <p:nvSpPr>
              <p:cNvPr id="17" name="AutoShape 63"/>
              <p:cNvSpPr>
                <a:spLocks noChangeArrowheads="1"/>
              </p:cNvSpPr>
              <p:nvPr/>
            </p:nvSpPr>
            <p:spPr bwMode="auto">
              <a:xfrm>
                <a:off x="877006" y="2362200"/>
                <a:ext cx="2043333" cy="1136961"/>
              </a:xfrm>
              <a:prstGeom prst="chevron">
                <a:avLst>
                  <a:gd name="adj" fmla="val 38168"/>
                </a:avLst>
              </a:prstGeom>
              <a:solidFill>
                <a:schemeClr val="accent2">
                  <a:lumMod val="75000"/>
                </a:schemeClr>
              </a:solidFill>
              <a:ln w="1905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69145" tIns="0" rIns="0" bIns="0" anchor="ctr"/>
              <a:lstStyle/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Feasibility</a:t>
                </a:r>
                <a:r>
                  <a:rPr kumimoji="0" lang="en-US" sz="1400" b="1" i="0" u="none" strike="noStrike" kern="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 Study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charset="0"/>
                </a:endParaRPr>
              </a:p>
            </p:txBody>
          </p:sp>
          <p:sp>
            <p:nvSpPr>
              <p:cNvPr id="18" name="AutoShape 64"/>
              <p:cNvSpPr>
                <a:spLocks noChangeArrowheads="1"/>
              </p:cNvSpPr>
              <p:nvPr/>
            </p:nvSpPr>
            <p:spPr bwMode="auto">
              <a:xfrm>
                <a:off x="2625090" y="2362200"/>
                <a:ext cx="2099310" cy="1136961"/>
              </a:xfrm>
              <a:prstGeom prst="chevron">
                <a:avLst>
                  <a:gd name="adj" fmla="val 38168"/>
                </a:avLst>
              </a:prstGeom>
              <a:solidFill>
                <a:schemeClr val="tx2"/>
              </a:solidFill>
              <a:ln w="1905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69145" tIns="0" rIns="0" bIns="0" anchor="ctr"/>
              <a:lstStyle/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lang="en-US" sz="1400" b="1" kern="0" noProof="0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Arial" charset="0"/>
                  </a:rPr>
                  <a:t>Call for    Proposal	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charset="0"/>
                </a:endParaRPr>
              </a:p>
            </p:txBody>
          </p:sp>
          <p:sp>
            <p:nvSpPr>
              <p:cNvPr id="19" name="AutoShape 65"/>
              <p:cNvSpPr>
                <a:spLocks noChangeArrowheads="1"/>
              </p:cNvSpPr>
              <p:nvPr/>
            </p:nvSpPr>
            <p:spPr bwMode="auto">
              <a:xfrm>
                <a:off x="4442460" y="2362200"/>
                <a:ext cx="2463551" cy="1136961"/>
              </a:xfrm>
              <a:prstGeom prst="chevron">
                <a:avLst>
                  <a:gd name="adj" fmla="val 38168"/>
                </a:avLst>
              </a:prstGeom>
              <a:solidFill>
                <a:schemeClr val="accent3">
                  <a:lumMod val="75000"/>
                </a:schemeClr>
              </a:solidFill>
              <a:ln w="1905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69145" tIns="0" rIns="0" bIns="0" anchor="ctr"/>
              <a:lstStyle/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Implementation </a:t>
                </a:r>
              </a:p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&amp; Deployment</a:t>
                </a:r>
              </a:p>
            </p:txBody>
          </p:sp>
          <p:sp>
            <p:nvSpPr>
              <p:cNvPr id="20" name="AutoShape 65"/>
              <p:cNvSpPr>
                <a:spLocks noChangeArrowheads="1"/>
              </p:cNvSpPr>
              <p:nvPr/>
            </p:nvSpPr>
            <p:spPr bwMode="auto">
              <a:xfrm>
                <a:off x="6592006" y="2362200"/>
                <a:ext cx="2170994" cy="1136961"/>
              </a:xfrm>
              <a:prstGeom prst="chevron">
                <a:avLst>
                  <a:gd name="adj" fmla="val 38168"/>
                </a:avLst>
              </a:prstGeom>
              <a:solidFill>
                <a:schemeClr val="accent6">
                  <a:lumMod val="50000"/>
                </a:schemeClr>
              </a:solidFill>
              <a:ln w="1905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69145" tIns="0" rIns="0" bIns="0" anchor="ctr"/>
              <a:lstStyle/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Monitoring</a:t>
                </a:r>
                <a:r>
                  <a:rPr kumimoji="0" lang="en-US" sz="1400" b="1" i="0" u="none" strike="noStrike" kern="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 &amp; Improvement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66997" y="2509182"/>
              <a:ext cx="1845753" cy="210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Initial Assessment</a:t>
              </a:r>
            </a:p>
            <a:p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Selection of measurement tools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Develop Technical measurement.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Develop request for proposal.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12749" y="2525536"/>
              <a:ext cx="1791941" cy="260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Call for proposal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Review of technical and financial offers.</a:t>
              </a:r>
            </a:p>
            <a:p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Selection of vendors and awarding the project</a:t>
              </a:r>
            </a:p>
            <a:p>
              <a:endParaRPr lang="en-GB" sz="11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1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58102" y="2525536"/>
              <a:ext cx="1892235" cy="210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Development of the national registry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Initial pilot and assessment.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Role out of the final deployment of the national Registry.</a:t>
              </a: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>
                <a:latin typeface="Century Gothic" panose="020B0502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49402" y="2571751"/>
              <a:ext cx="181172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Continuous monitoring.</a:t>
              </a:r>
            </a:p>
            <a:p>
              <a:r>
                <a:rPr lang="en-GB" sz="1200" dirty="0" smtClean="0">
                  <a:latin typeface="Century Gothic" panose="020B0502020202020204" pitchFamily="34" charset="0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Improve current registry according to feedback and trends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1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2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Creation of the team and drafting of the action plan</a:t>
            </a:r>
          </a:p>
          <a:p>
            <a:r>
              <a:rPr lang="en-US" dirty="0" smtClean="0"/>
              <a:t>Engagement of Stake holders</a:t>
            </a:r>
          </a:p>
          <a:p>
            <a:r>
              <a:rPr lang="en-US" dirty="0" smtClean="0"/>
              <a:t>Planning for collection of data and information</a:t>
            </a:r>
          </a:p>
          <a:p>
            <a:pPr lvl="1"/>
            <a:r>
              <a:rPr lang="en-US" dirty="0" smtClean="0"/>
              <a:t>Questionnaire</a:t>
            </a:r>
          </a:p>
          <a:p>
            <a:pPr lvl="1"/>
            <a:r>
              <a:rPr lang="en-US" dirty="0" smtClean="0"/>
              <a:t>Pilot testing</a:t>
            </a:r>
          </a:p>
          <a:p>
            <a:pPr lvl="1"/>
            <a:r>
              <a:rPr lang="en-US" dirty="0" smtClean="0"/>
              <a:t>Final questionnaire</a:t>
            </a:r>
          </a:p>
          <a:p>
            <a:pPr lvl="1"/>
            <a:r>
              <a:rPr lang="en-US" dirty="0" smtClean="0"/>
              <a:t>Standardization and Training</a:t>
            </a:r>
          </a:p>
        </p:txBody>
      </p:sp>
    </p:spTree>
    <p:extLst>
      <p:ext uri="{BB962C8B-B14F-4D97-AF65-F5344CB8AC3E}">
        <p14:creationId xmlns:p14="http://schemas.microsoft.com/office/powerpoint/2010/main" val="281761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</a:t>
            </a:r>
            <a:r>
              <a:rPr lang="en-US" dirty="0" smtClean="0"/>
              <a:t>Plan (</a:t>
            </a:r>
            <a:r>
              <a:rPr lang="en-US" dirty="0" err="1" smtClean="0"/>
              <a:t>cont</a:t>
            </a:r>
            <a:r>
              <a:rPr lang="en-US" dirty="0" smtClean="0"/>
              <a:t>…)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Preparation of the organizational structure of the administrative and technical</a:t>
            </a:r>
          </a:p>
          <a:p>
            <a:pPr lvl="1"/>
            <a:r>
              <a:rPr lang="en-US" dirty="0" smtClean="0"/>
              <a:t>Examination and study of different managerial and technical structures, local and international</a:t>
            </a:r>
          </a:p>
          <a:p>
            <a:pPr lvl="1"/>
            <a:r>
              <a:rPr lang="en-US" dirty="0" smtClean="0"/>
              <a:t>Identification of detailed components for specific models of the administrative and technical structure for national records for disability</a:t>
            </a:r>
          </a:p>
          <a:p>
            <a:pPr lvl="1"/>
            <a:r>
              <a:rPr lang="en-US" dirty="0" smtClean="0"/>
              <a:t>Benefit from consultation services, national, regional and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7412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 (</a:t>
            </a:r>
            <a:r>
              <a:rPr lang="en-US" dirty="0" err="1"/>
              <a:t>cont</a:t>
            </a:r>
            <a:r>
              <a:rPr lang="en-US" dirty="0"/>
              <a:t>…)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Establishment of equipment and facilities</a:t>
            </a:r>
          </a:p>
          <a:p>
            <a:pPr lvl="1"/>
            <a:r>
              <a:rPr lang="en-US" dirty="0" smtClean="0"/>
              <a:t>Identification of technical requirements</a:t>
            </a:r>
          </a:p>
          <a:p>
            <a:pPr lvl="1"/>
            <a:r>
              <a:rPr lang="en-US" dirty="0" smtClean="0"/>
              <a:t>Establishment of equipment and facilities</a:t>
            </a:r>
          </a:p>
          <a:p>
            <a:pPr lvl="2"/>
            <a:r>
              <a:rPr lang="en-US" dirty="0" smtClean="0"/>
              <a:t>Data center</a:t>
            </a:r>
          </a:p>
          <a:p>
            <a:pPr lvl="2"/>
            <a:r>
              <a:rPr lang="en-US" dirty="0" smtClean="0"/>
              <a:t>Main Office</a:t>
            </a:r>
          </a:p>
          <a:p>
            <a:r>
              <a:rPr lang="en-US" dirty="0" smtClean="0"/>
              <a:t>Training for staff</a:t>
            </a:r>
          </a:p>
          <a:p>
            <a:pPr lvl="1"/>
            <a:r>
              <a:rPr lang="en-US" dirty="0" smtClean="0"/>
              <a:t>Questionnaire/data gathering</a:t>
            </a:r>
          </a:p>
          <a:p>
            <a:pPr lvl="1"/>
            <a:r>
              <a:rPr lang="en-US" dirty="0" smtClean="0"/>
              <a:t>Technical</a:t>
            </a:r>
          </a:p>
          <a:p>
            <a:pPr lvl="1"/>
            <a:r>
              <a:rPr lang="en-US" dirty="0" smtClean="0"/>
              <a:t>Administrative</a:t>
            </a:r>
          </a:p>
        </p:txBody>
      </p:sp>
    </p:spTree>
    <p:extLst>
      <p:ext uri="{BB962C8B-B14F-4D97-AF65-F5344CB8AC3E}">
        <p14:creationId xmlns:p14="http://schemas.microsoft.com/office/powerpoint/2010/main" val="32676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Saudi Arabia – Key Facts</a:t>
            </a:r>
          </a:p>
        </p:txBody>
      </p:sp>
      <p:pic>
        <p:nvPicPr>
          <p:cNvPr id="4" name="Content Placeholder 4" descr="Image of city of Riyadh skyline at nigh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6" y="911417"/>
            <a:ext cx="3461501" cy="389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 descr="Table containing basic facts about Saudi Arabi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51183"/>
              </p:ext>
            </p:extLst>
          </p:nvPr>
        </p:nvGraphicFramePr>
        <p:xfrm>
          <a:off x="3923071" y="894735"/>
          <a:ext cx="4684851" cy="354962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11610"/>
                <a:gridCol w="2273241"/>
              </a:tblGrid>
              <a:tr h="6360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Saudi</a:t>
                      </a:r>
                      <a:r>
                        <a:rPr lang="en-US" sz="1800" baseline="0" dirty="0" smtClean="0"/>
                        <a:t> Arabia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89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Area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2,149,690 sq. km</a:t>
                      </a:r>
                      <a:endParaRPr lang="en-US" sz="16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</a:tr>
              <a:tr h="57318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Natural resources</a:t>
                      </a:r>
                      <a:endParaRPr lang="en-US" sz="16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Petroleum, natural gas, iron, gold</a:t>
                      </a:r>
                      <a:r>
                        <a:rPr lang="en-US" sz="160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en-US" sz="16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copper</a:t>
                      </a:r>
                      <a:endParaRPr lang="en-US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</a:tr>
              <a:tr h="84800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Population (Million)</a:t>
                      </a:r>
                    </a:p>
                    <a:p>
                      <a:r>
                        <a:rPr lang="en-US" sz="10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country comparison to the world: 47</a:t>
                      </a:r>
                    </a:p>
                    <a:p>
                      <a:r>
                        <a:rPr lang="en-US" sz="105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Life Expectancy: 74.58 years</a:t>
                      </a:r>
                    </a:p>
                    <a:p>
                      <a:r>
                        <a:rPr lang="en-US" sz="105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Population</a:t>
                      </a:r>
                      <a:r>
                        <a:rPr lang="en-US" sz="105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Growth: 2.7% / Year</a:t>
                      </a:r>
                      <a:endParaRPr lang="en-US" sz="105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28.79 million</a:t>
                      </a:r>
                    </a:p>
                    <a:p>
                      <a:r>
                        <a:rPr lang="en-US" sz="105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Urban population: 82.3%</a:t>
                      </a:r>
                    </a:p>
                    <a:p>
                      <a:r>
                        <a:rPr lang="en-US" sz="105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Expatriates:</a:t>
                      </a:r>
                      <a:r>
                        <a:rPr lang="en-US" sz="105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5.5m</a:t>
                      </a:r>
                      <a:endParaRPr lang="en-US" sz="105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</a:tr>
              <a:tr h="793042">
                <a:tc gridSpan="2"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Age </a:t>
                      </a:r>
                    </a:p>
                    <a:p>
                      <a:r>
                        <a:rPr kumimoji="0" lang="en-US" sz="16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Structure</a:t>
                      </a:r>
                      <a:endParaRPr kumimoji="0" lang="en-US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400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4070AA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 5" descr="Histograph providing information about the age structure of Saudi Arabia's population"/>
          <p:cNvGrpSpPr/>
          <p:nvPr/>
        </p:nvGrpSpPr>
        <p:grpSpPr>
          <a:xfrm>
            <a:off x="4768645" y="3760076"/>
            <a:ext cx="3839278" cy="1264207"/>
            <a:chOff x="-41890" y="1693265"/>
            <a:chExt cx="9185890" cy="408834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0" t="31238" r="12512" b="4164"/>
            <a:stretch/>
          </p:blipFill>
          <p:spPr>
            <a:xfrm>
              <a:off x="1705901" y="1693265"/>
              <a:ext cx="7438099" cy="4088342"/>
            </a:xfrm>
            <a:prstGeom prst="rect">
              <a:avLst/>
            </a:prstGeom>
            <a:noFill/>
          </p:spPr>
        </p:pic>
        <p:grpSp>
          <p:nvGrpSpPr>
            <p:cNvPr id="8" name="Group 7"/>
            <p:cNvGrpSpPr/>
            <p:nvPr/>
          </p:nvGrpSpPr>
          <p:grpSpPr>
            <a:xfrm>
              <a:off x="-41890" y="2128789"/>
              <a:ext cx="2461021" cy="3423807"/>
              <a:chOff x="533400" y="2743200"/>
              <a:chExt cx="2299256" cy="3221122"/>
            </a:xfrm>
          </p:grpSpPr>
          <p:sp>
            <p:nvSpPr>
              <p:cNvPr id="9" name="Left Brace 8"/>
              <p:cNvSpPr>
                <a:spLocks/>
              </p:cNvSpPr>
              <p:nvPr/>
            </p:nvSpPr>
            <p:spPr bwMode="auto">
              <a:xfrm>
                <a:off x="1295400" y="5105400"/>
                <a:ext cx="533400" cy="7620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51500" dist="25400" dir="5400000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00">
                  <a:latin typeface="Georgi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TextBox 9"/>
              <p:cNvSpPr txBox="1">
                <a:spLocks noChangeArrowheads="1"/>
              </p:cNvSpPr>
              <p:nvPr/>
            </p:nvSpPr>
            <p:spPr bwMode="auto">
              <a:xfrm>
                <a:off x="1676400" y="5268913"/>
                <a:ext cx="1112821" cy="695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000">
                    <a:ea typeface="ＭＳ Ｐゴシック" panose="020B0600070205080204" pitchFamily="34" charset="-128"/>
                  </a:rPr>
                  <a:t>0 -14 </a:t>
                </a:r>
              </a:p>
            </p:txBody>
          </p: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533400" y="5257799"/>
                <a:ext cx="1023994" cy="695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000">
                    <a:ea typeface="ＭＳ Ｐゴシック" panose="020B0600070205080204" pitchFamily="34" charset="-128"/>
                  </a:rPr>
                  <a:t>43%</a:t>
                </a:r>
              </a:p>
            </p:txBody>
          </p:sp>
          <p:sp>
            <p:nvSpPr>
              <p:cNvPr id="12" name="Left Brace 11"/>
              <p:cNvSpPr>
                <a:spLocks/>
              </p:cNvSpPr>
              <p:nvPr/>
            </p:nvSpPr>
            <p:spPr bwMode="auto">
              <a:xfrm>
                <a:off x="1295400" y="4267200"/>
                <a:ext cx="533400" cy="7620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51500" dist="25400" dir="5400000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00">
                  <a:latin typeface="Georgi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1560512" y="4419600"/>
                <a:ext cx="1272144" cy="695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000" dirty="0">
                    <a:ea typeface="ＭＳ Ｐゴシック" panose="020B0600070205080204" pitchFamily="34" charset="-128"/>
                  </a:rPr>
                  <a:t>14 -39</a:t>
                </a:r>
              </a:p>
            </p:txBody>
          </p:sp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533400" y="4419600"/>
                <a:ext cx="1023994" cy="695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000">
                    <a:ea typeface="ＭＳ Ｐゴシック" panose="020B0600070205080204" pitchFamily="34" charset="-128"/>
                  </a:rPr>
                  <a:t>31%</a:t>
                </a:r>
              </a:p>
            </p:txBody>
          </p:sp>
          <p:sp>
            <p:nvSpPr>
              <p:cNvPr id="15" name="Left Brace 14"/>
              <p:cNvSpPr>
                <a:spLocks/>
              </p:cNvSpPr>
              <p:nvPr/>
            </p:nvSpPr>
            <p:spPr bwMode="auto">
              <a:xfrm>
                <a:off x="1295400" y="3429000"/>
                <a:ext cx="533400" cy="7620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51500" dist="25400" dir="5400000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00">
                  <a:latin typeface="Georgi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>
                <a:off x="1587501" y="3668713"/>
                <a:ext cx="1202087" cy="695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000">
                    <a:ea typeface="ＭＳ Ｐゴシック" panose="020B0600070205080204" pitchFamily="34" charset="-128"/>
                  </a:rPr>
                  <a:t>40-64</a:t>
                </a:r>
              </a:p>
            </p:txBody>
          </p: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>
                <a:off x="533400" y="3581402"/>
                <a:ext cx="1023994" cy="695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000">
                    <a:ea typeface="ＭＳ Ｐゴシック" panose="020B0600070205080204" pitchFamily="34" charset="-128"/>
                  </a:rPr>
                  <a:t>24%</a:t>
                </a:r>
              </a:p>
            </p:txBody>
          </p:sp>
          <p:sp>
            <p:nvSpPr>
              <p:cNvPr id="18" name="Left Brace 17"/>
              <p:cNvSpPr>
                <a:spLocks/>
              </p:cNvSpPr>
              <p:nvPr/>
            </p:nvSpPr>
            <p:spPr bwMode="auto">
              <a:xfrm>
                <a:off x="1295400" y="2743200"/>
                <a:ext cx="533400" cy="6096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51500" dist="25400" dir="5400000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00">
                  <a:latin typeface="Georgi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TextBox 18"/>
              <p:cNvSpPr txBox="1">
                <a:spLocks noChangeArrowheads="1"/>
              </p:cNvSpPr>
              <p:nvPr/>
            </p:nvSpPr>
            <p:spPr bwMode="auto">
              <a:xfrm>
                <a:off x="1730373" y="2830514"/>
                <a:ext cx="1005397" cy="695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000">
                    <a:ea typeface="ＭＳ Ｐゴシック" panose="020B0600070205080204" pitchFamily="34" charset="-128"/>
                  </a:rPr>
                  <a:t>≥ 65</a:t>
                </a:r>
              </a:p>
            </p:txBody>
          </p:sp>
          <p:sp>
            <p:nvSpPr>
              <p:cNvPr id="20" name="TextBox 19"/>
              <p:cNvSpPr txBox="1">
                <a:spLocks noChangeArrowheads="1"/>
              </p:cNvSpPr>
              <p:nvPr/>
            </p:nvSpPr>
            <p:spPr bwMode="auto">
              <a:xfrm>
                <a:off x="704851" y="2743200"/>
                <a:ext cx="858513" cy="695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000" dirty="0">
                    <a:ea typeface="ＭＳ Ｐゴシック" panose="020B0600070205080204" pitchFamily="34" charset="-128"/>
                  </a:rPr>
                  <a:t>2%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580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 for the Registry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Interview</a:t>
            </a:r>
          </a:p>
          <a:p>
            <a:pPr lvl="1"/>
            <a:r>
              <a:rPr lang="en-US" dirty="0" smtClean="0"/>
              <a:t>Questionnaire designed for the registry</a:t>
            </a:r>
          </a:p>
          <a:p>
            <a:pPr lvl="1"/>
            <a:r>
              <a:rPr lang="en-US" dirty="0" smtClean="0"/>
              <a:t>Integration of the Washington Group Extended Set of Questions (WG ES-F)</a:t>
            </a:r>
          </a:p>
          <a:p>
            <a:r>
              <a:rPr lang="en-US" dirty="0" smtClean="0"/>
              <a:t>Online input of data</a:t>
            </a:r>
          </a:p>
        </p:txBody>
      </p:sp>
    </p:spTree>
    <p:extLst>
      <p:ext uri="{BB962C8B-B14F-4D97-AF65-F5344CB8AC3E}">
        <p14:creationId xmlns:p14="http://schemas.microsoft.com/office/powerpoint/2010/main" val="35446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Questionnaire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Demographic data</a:t>
            </a:r>
          </a:p>
          <a:p>
            <a:r>
              <a:rPr lang="en-US" dirty="0" smtClean="0"/>
              <a:t>Modified Washington Group Extended Set on Functioning (WG ES-F)/ ICF Based Disability Component</a:t>
            </a:r>
          </a:p>
          <a:p>
            <a:r>
              <a:rPr lang="en-US" dirty="0" smtClean="0"/>
              <a:t>Clinical/ Medical Background</a:t>
            </a:r>
          </a:p>
          <a:p>
            <a:pPr lvl="1"/>
            <a:r>
              <a:rPr lang="en-US" dirty="0" smtClean="0"/>
              <a:t>Current diseases (ICD-10 Classification)</a:t>
            </a:r>
          </a:p>
          <a:p>
            <a:pPr lvl="1"/>
            <a:r>
              <a:rPr lang="en-US" dirty="0" smtClean="0"/>
              <a:t>Current Medication</a:t>
            </a:r>
          </a:p>
          <a:p>
            <a:pPr lvl="1"/>
            <a:r>
              <a:rPr lang="en-US" dirty="0" smtClean="0"/>
              <a:t>Exercise</a:t>
            </a:r>
          </a:p>
          <a:p>
            <a:pPr lvl="1"/>
            <a:r>
              <a:rPr lang="en-US" dirty="0" smtClean="0"/>
              <a:t>Smoking </a:t>
            </a:r>
          </a:p>
          <a:p>
            <a:pPr lvl="1"/>
            <a:r>
              <a:rPr lang="en-US" dirty="0" smtClean="0"/>
              <a:t>Alcohol Intake</a:t>
            </a:r>
          </a:p>
          <a:p>
            <a:pPr lvl="1"/>
            <a:r>
              <a:rPr lang="en-US" dirty="0" smtClean="0"/>
              <a:t>Substance abuse</a:t>
            </a:r>
          </a:p>
          <a:p>
            <a:pPr lvl="1"/>
            <a:r>
              <a:rPr lang="en-US" dirty="0" smtClean="0"/>
              <a:t>Reproductive function</a:t>
            </a:r>
          </a:p>
        </p:txBody>
      </p:sp>
    </p:spTree>
    <p:extLst>
      <p:ext uri="{BB962C8B-B14F-4D97-AF65-F5344CB8AC3E}">
        <p14:creationId xmlns:p14="http://schemas.microsoft.com/office/powerpoint/2010/main" val="42596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of </a:t>
            </a:r>
            <a:r>
              <a:rPr lang="en-US" dirty="0" smtClean="0"/>
              <a:t>Questionnaire (</a:t>
            </a:r>
            <a:r>
              <a:rPr lang="en-US" dirty="0" err="1" smtClean="0"/>
              <a:t>Cont</a:t>
            </a:r>
            <a:r>
              <a:rPr lang="en-US" dirty="0" smtClean="0"/>
              <a:t>…)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Disability Related </a:t>
            </a:r>
            <a:r>
              <a:rPr lang="en-US" dirty="0" smtClean="0"/>
              <a:t>Component</a:t>
            </a:r>
            <a:endParaRPr lang="en-US" dirty="0"/>
          </a:p>
          <a:p>
            <a:pPr lvl="1"/>
            <a:r>
              <a:rPr lang="en-US" dirty="0" smtClean="0"/>
              <a:t>Financial Support</a:t>
            </a:r>
          </a:p>
          <a:p>
            <a:pPr lvl="1"/>
            <a:r>
              <a:rPr lang="en-US" dirty="0" smtClean="0"/>
              <a:t>Other Types of Support</a:t>
            </a:r>
          </a:p>
          <a:p>
            <a:pPr lvl="1"/>
            <a:r>
              <a:rPr lang="en-US" dirty="0" smtClean="0"/>
              <a:t>Respondent’s Perception of Current Support </a:t>
            </a:r>
            <a:r>
              <a:rPr lang="en-US" dirty="0" err="1" smtClean="0"/>
              <a:t>He/She</a:t>
            </a:r>
            <a:r>
              <a:rPr lang="en-US" dirty="0" smtClean="0"/>
              <a:t> </a:t>
            </a:r>
            <a:r>
              <a:rPr lang="en-US" dirty="0" smtClean="0"/>
              <a:t>Receives</a:t>
            </a:r>
            <a:endParaRPr lang="en-US" dirty="0" smtClean="0"/>
          </a:p>
          <a:p>
            <a:r>
              <a:rPr lang="en-US" dirty="0" smtClean="0"/>
              <a:t>Interview details</a:t>
            </a:r>
          </a:p>
          <a:p>
            <a:pPr lvl="1"/>
            <a:r>
              <a:rPr lang="en-US" dirty="0" smtClean="0"/>
              <a:t>Who conducted the interview</a:t>
            </a:r>
          </a:p>
          <a:p>
            <a:pPr lvl="1"/>
            <a:r>
              <a:rPr lang="en-US" dirty="0" smtClean="0"/>
              <a:t>Date</a:t>
            </a:r>
          </a:p>
          <a:p>
            <a:pPr lvl="1"/>
            <a:r>
              <a:rPr lang="en-US" dirty="0" smtClean="0"/>
              <a:t>Respondent </a:t>
            </a:r>
          </a:p>
          <a:p>
            <a:pPr lvl="2"/>
            <a:r>
              <a:rPr lang="en-US" dirty="0" smtClean="0"/>
              <a:t> Person with disability himself/herself </a:t>
            </a:r>
          </a:p>
          <a:p>
            <a:pPr lvl="2"/>
            <a:r>
              <a:rPr lang="en-US" dirty="0" smtClean="0"/>
              <a:t>Guardian/other representative</a:t>
            </a:r>
          </a:p>
          <a:p>
            <a:pPr lvl="2"/>
            <a:r>
              <a:rPr lang="en-US" dirty="0" smtClean="0"/>
              <a:t>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11" y="138245"/>
            <a:ext cx="8494889" cy="85725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/>
              <a:t>Approach for Developing National Registry for People with Disability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1202" y="753678"/>
            <a:ext cx="7772400" cy="391866"/>
          </a:xfrm>
          <a:solidFill>
            <a:schemeClr val="tx2"/>
          </a:solidFill>
        </p:spPr>
        <p:txBody>
          <a:bodyPr/>
          <a:lstStyle/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The road map for developing the national registry</a:t>
            </a:r>
          </a:p>
          <a:p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2225695" y="2422621"/>
            <a:ext cx="0" cy="21188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43695" y="2435581"/>
            <a:ext cx="0" cy="21188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27126" y="2422621"/>
            <a:ext cx="0" cy="21188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 descr="Table showing the road map for development of the the National Registry for People with Disabilities"/>
          <p:cNvGrpSpPr/>
          <p:nvPr/>
        </p:nvGrpSpPr>
        <p:grpSpPr>
          <a:xfrm>
            <a:off x="418336" y="1202357"/>
            <a:ext cx="8153401" cy="3923891"/>
            <a:chOff x="418336" y="1202357"/>
            <a:chExt cx="8153401" cy="3923891"/>
          </a:xfrm>
        </p:grpSpPr>
        <p:sp>
          <p:nvSpPr>
            <p:cNvPr id="15" name="Rectangle 14" descr="Table showing road map for developing the National Registry for People with Disabilities"/>
            <p:cNvSpPr/>
            <p:nvPr/>
          </p:nvSpPr>
          <p:spPr>
            <a:xfrm>
              <a:off x="418336" y="1202357"/>
              <a:ext cx="8153400" cy="33391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18336" y="1387361"/>
              <a:ext cx="8153401" cy="958047"/>
              <a:chOff x="877006" y="2362200"/>
              <a:chExt cx="7885994" cy="1136961"/>
            </a:xfrm>
          </p:grpSpPr>
          <p:sp>
            <p:nvSpPr>
              <p:cNvPr id="17" name="AutoShape 63"/>
              <p:cNvSpPr>
                <a:spLocks noChangeArrowheads="1"/>
              </p:cNvSpPr>
              <p:nvPr/>
            </p:nvSpPr>
            <p:spPr bwMode="auto">
              <a:xfrm>
                <a:off x="877006" y="2362200"/>
                <a:ext cx="2043333" cy="1136961"/>
              </a:xfrm>
              <a:prstGeom prst="chevron">
                <a:avLst>
                  <a:gd name="adj" fmla="val 38168"/>
                </a:avLst>
              </a:prstGeom>
              <a:solidFill>
                <a:schemeClr val="accent2">
                  <a:lumMod val="75000"/>
                </a:schemeClr>
              </a:solidFill>
              <a:ln w="1905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69145" tIns="0" rIns="0" bIns="0" anchor="ctr"/>
              <a:lstStyle/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Feasibility</a:t>
                </a:r>
                <a:r>
                  <a:rPr kumimoji="0" lang="en-US" sz="1400" b="1" i="0" u="none" strike="noStrike" kern="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 Study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charset="0"/>
                </a:endParaRPr>
              </a:p>
            </p:txBody>
          </p:sp>
          <p:sp>
            <p:nvSpPr>
              <p:cNvPr id="18" name="AutoShape 64"/>
              <p:cNvSpPr>
                <a:spLocks noChangeArrowheads="1"/>
              </p:cNvSpPr>
              <p:nvPr/>
            </p:nvSpPr>
            <p:spPr bwMode="auto">
              <a:xfrm>
                <a:off x="2625090" y="2362200"/>
                <a:ext cx="2099310" cy="1136961"/>
              </a:xfrm>
              <a:prstGeom prst="chevron">
                <a:avLst>
                  <a:gd name="adj" fmla="val 38168"/>
                </a:avLst>
              </a:prstGeom>
              <a:solidFill>
                <a:schemeClr val="tx2"/>
              </a:solidFill>
              <a:ln w="1905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69145" tIns="0" rIns="0" bIns="0" anchor="ctr"/>
              <a:lstStyle/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lang="en-US" sz="1400" b="1" kern="0" noProof="0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Arial" charset="0"/>
                  </a:rPr>
                  <a:t>Call for    Proposal	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charset="0"/>
                </a:endParaRPr>
              </a:p>
            </p:txBody>
          </p:sp>
          <p:sp>
            <p:nvSpPr>
              <p:cNvPr id="19" name="AutoShape 65"/>
              <p:cNvSpPr>
                <a:spLocks noChangeArrowheads="1"/>
              </p:cNvSpPr>
              <p:nvPr/>
            </p:nvSpPr>
            <p:spPr bwMode="auto">
              <a:xfrm>
                <a:off x="4442460" y="2362200"/>
                <a:ext cx="2463551" cy="1136961"/>
              </a:xfrm>
              <a:prstGeom prst="chevron">
                <a:avLst>
                  <a:gd name="adj" fmla="val 38168"/>
                </a:avLst>
              </a:prstGeom>
              <a:solidFill>
                <a:schemeClr val="accent3">
                  <a:lumMod val="75000"/>
                </a:schemeClr>
              </a:solidFill>
              <a:ln w="1905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69145" tIns="0" rIns="0" bIns="0" anchor="ctr"/>
              <a:lstStyle/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Implementation </a:t>
                </a:r>
              </a:p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&amp; Deployment</a:t>
                </a:r>
              </a:p>
            </p:txBody>
          </p:sp>
          <p:sp>
            <p:nvSpPr>
              <p:cNvPr id="20" name="AutoShape 65"/>
              <p:cNvSpPr>
                <a:spLocks noChangeArrowheads="1"/>
              </p:cNvSpPr>
              <p:nvPr/>
            </p:nvSpPr>
            <p:spPr bwMode="auto">
              <a:xfrm>
                <a:off x="6592006" y="2362200"/>
                <a:ext cx="2170994" cy="1136961"/>
              </a:xfrm>
              <a:prstGeom prst="chevron">
                <a:avLst>
                  <a:gd name="adj" fmla="val 38168"/>
                </a:avLst>
              </a:prstGeom>
              <a:solidFill>
                <a:schemeClr val="accent6">
                  <a:lumMod val="50000"/>
                </a:schemeClr>
              </a:solidFill>
              <a:ln w="1905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69145" tIns="0" rIns="0" bIns="0" anchor="ctr"/>
              <a:lstStyle/>
              <a:p>
                <a:pPr marL="0" marR="0" lvl="0" indent="0" algn="ctr" defTabSz="9953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Monitoring</a:t>
                </a:r>
                <a:r>
                  <a:rPr kumimoji="0" lang="en-US" sz="1400" b="1" i="0" u="none" strike="noStrike" kern="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Arial" charset="0"/>
                  </a:rPr>
                  <a:t> &amp; Improvement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66997" y="2509182"/>
              <a:ext cx="1845753" cy="210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Initial Assessment</a:t>
              </a:r>
            </a:p>
            <a:p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Selection of measurement tools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Develop Technical measurement.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Develop request for proposal.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12749" y="2525536"/>
              <a:ext cx="1791941" cy="260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Call for proposal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Review of technical and financial offers.</a:t>
              </a:r>
            </a:p>
            <a:p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Selection of vendors and awarding the project</a:t>
              </a:r>
            </a:p>
            <a:p>
              <a:endParaRPr lang="en-GB" sz="11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1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58102" y="2525536"/>
              <a:ext cx="1892235" cy="210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Development of the national registry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Initial pilot and assessment.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Role out of the final deployment of the national Registry.</a:t>
              </a: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>
                <a:latin typeface="Century Gothic" panose="020B0502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49402" y="2571751"/>
              <a:ext cx="181172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Continuous monitoring.</a:t>
              </a:r>
            </a:p>
            <a:p>
              <a:r>
                <a:rPr lang="en-GB" sz="1200" dirty="0" smtClean="0">
                  <a:latin typeface="Century Gothic" panose="020B0502020202020204" pitchFamily="34" charset="0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>
                  <a:latin typeface="Century Gothic" panose="020B0502020202020204" pitchFamily="34" charset="0"/>
                </a:rPr>
                <a:t>Improve current registry according to feedback and trends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2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10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 smtClean="0">
                <a:latin typeface="Century Gothic" panose="020B0502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5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94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Progress To date</a:t>
            </a:r>
            <a:endParaRPr lang="en-US" dirty="0"/>
          </a:p>
        </p:txBody>
      </p:sp>
      <p:grpSp>
        <p:nvGrpSpPr>
          <p:cNvPr id="3" name="Group 2" descr="Diagram showing completion status of activities related the the development of the National Registry for People with Disabilities"/>
          <p:cNvGrpSpPr/>
          <p:nvPr/>
        </p:nvGrpSpPr>
        <p:grpSpPr>
          <a:xfrm>
            <a:off x="457202" y="1035475"/>
            <a:ext cx="8185858" cy="3942894"/>
            <a:chOff x="457202" y="1035475"/>
            <a:chExt cx="8185858" cy="3942894"/>
          </a:xfrm>
        </p:grpSpPr>
        <p:sp>
          <p:nvSpPr>
            <p:cNvPr id="4" name="Rectangle 3"/>
            <p:cNvSpPr/>
            <p:nvPr/>
          </p:nvSpPr>
          <p:spPr>
            <a:xfrm>
              <a:off x="4985460" y="1906899"/>
              <a:ext cx="3657600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Completed</a:t>
              </a:r>
              <a:endParaRPr lang="en-GB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985460" y="1383247"/>
              <a:ext cx="3657600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Completed</a:t>
              </a:r>
              <a:endParaRPr lang="en-GB" sz="1100" b="1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85460" y="2946227"/>
              <a:ext cx="3657600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Completed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85460" y="2430551"/>
              <a:ext cx="3657600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Completed</a:t>
              </a:r>
              <a:endParaRPr lang="en-GB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85460" y="3469879"/>
              <a:ext cx="3657600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Completed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85460" y="4521169"/>
              <a:ext cx="3657600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Completed</a:t>
              </a:r>
              <a:endParaRPr lang="en-GB" sz="1100" b="1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85460" y="3993530"/>
              <a:ext cx="3657600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Completed</a:t>
              </a:r>
              <a:endParaRPr lang="en-GB" sz="1100" b="1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57202" y="1383247"/>
              <a:ext cx="4581425" cy="457200"/>
            </a:xfrm>
            <a:prstGeom prst="rightArrow">
              <a:avLst>
                <a:gd name="adj1" fmla="val 50000"/>
                <a:gd name="adj2" fmla="val 30465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Situation and Stakeholders analysis</a:t>
              </a:r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457202" y="1906899"/>
              <a:ext cx="4581425" cy="457200"/>
            </a:xfrm>
            <a:prstGeom prst="rightArrow">
              <a:avLst>
                <a:gd name="adj1" fmla="val 50000"/>
                <a:gd name="adj2" fmla="val 30465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Review of Available disability measure tools </a:t>
              </a:r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57202" y="2430551"/>
              <a:ext cx="4581425" cy="457200"/>
            </a:xfrm>
            <a:prstGeom prst="rightArrow">
              <a:avLst>
                <a:gd name="adj1" fmla="val 50000"/>
                <a:gd name="adj2" fmla="val 30465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Translation and Validation of ICF to Arabic</a:t>
              </a:r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457202" y="2946227"/>
              <a:ext cx="4581425" cy="457200"/>
            </a:xfrm>
            <a:prstGeom prst="rightArrow">
              <a:avLst>
                <a:gd name="adj1" fmla="val 50000"/>
                <a:gd name="adj2" fmla="val 30465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Develop Data collection and Analysis Protocol</a:t>
              </a:r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57202" y="3469879"/>
              <a:ext cx="4581425" cy="457200"/>
            </a:xfrm>
            <a:prstGeom prst="rightArrow">
              <a:avLst>
                <a:gd name="adj1" fmla="val 50000"/>
                <a:gd name="adj2" fmla="val 30465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Develop Human Resources Plan	 </a:t>
              </a:r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57202" y="3993530"/>
              <a:ext cx="4581425" cy="457200"/>
            </a:xfrm>
            <a:prstGeom prst="rightArrow">
              <a:avLst>
                <a:gd name="adj1" fmla="val 50000"/>
                <a:gd name="adj2" fmla="val 30465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Develop budget estimate</a:t>
              </a:r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57202" y="4509207"/>
              <a:ext cx="4581425" cy="457200"/>
            </a:xfrm>
            <a:prstGeom prst="rightArrow">
              <a:avLst>
                <a:gd name="adj1" fmla="val 50000"/>
                <a:gd name="adj2" fmla="val 30465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Develop Request for Proposal</a:t>
              </a:r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51911" y="1046614"/>
              <a:ext cx="381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Activities/Milestones</a:t>
              </a:r>
              <a:endParaRPr lang="en-GB" sz="14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5460" y="1035475"/>
              <a:ext cx="3657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Status</a:t>
              </a:r>
              <a:endParaRPr lang="en-GB" sz="14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oup 19" descr="Four arrows pointing in the same direction"/>
          <p:cNvGrpSpPr/>
          <p:nvPr/>
        </p:nvGrpSpPr>
        <p:grpSpPr>
          <a:xfrm>
            <a:off x="6971081" y="205980"/>
            <a:ext cx="1930830" cy="317560"/>
            <a:chOff x="877006" y="2362200"/>
            <a:chExt cx="7657394" cy="1066800"/>
          </a:xfrm>
        </p:grpSpPr>
        <p:sp>
          <p:nvSpPr>
            <p:cNvPr id="21" name="AutoShape 63"/>
            <p:cNvSpPr>
              <a:spLocks noChangeArrowheads="1"/>
            </p:cNvSpPr>
            <p:nvPr/>
          </p:nvSpPr>
          <p:spPr bwMode="auto">
            <a:xfrm>
              <a:off x="877006" y="2362200"/>
              <a:ext cx="1942394" cy="1066800"/>
            </a:xfrm>
            <a:prstGeom prst="chevron">
              <a:avLst>
                <a:gd name="adj" fmla="val 38168"/>
              </a:avLst>
            </a:prstGeom>
            <a:solidFill>
              <a:schemeClr val="tx2">
                <a:lumMod val="75000"/>
              </a:schemeClr>
            </a:solidFill>
            <a:ln w="1905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9145" tIns="0" rIns="0" bIns="0" anchor="ctr"/>
            <a:lstStyle/>
            <a:p>
              <a:pPr marL="0" marR="0" lvl="0" indent="0" algn="ctr" defTabSz="9953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endParaRPr>
            </a:p>
          </p:txBody>
        </p:sp>
        <p:sp>
          <p:nvSpPr>
            <p:cNvPr id="22" name="AutoShape 64"/>
            <p:cNvSpPr>
              <a:spLocks noChangeArrowheads="1"/>
            </p:cNvSpPr>
            <p:nvPr/>
          </p:nvSpPr>
          <p:spPr bwMode="auto">
            <a:xfrm>
              <a:off x="2782006" y="2362200"/>
              <a:ext cx="1942394" cy="1066800"/>
            </a:xfrm>
            <a:prstGeom prst="chevron">
              <a:avLst>
                <a:gd name="adj" fmla="val 38168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69145" tIns="0" rIns="0" bIns="0" anchor="ctr"/>
            <a:lstStyle/>
            <a:p>
              <a:pPr marL="0" marR="0" lvl="0" indent="0" algn="ctr" defTabSz="9953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endParaRPr>
            </a:p>
          </p:txBody>
        </p:sp>
        <p:sp>
          <p:nvSpPr>
            <p:cNvPr id="23" name="AutoShape 65"/>
            <p:cNvSpPr>
              <a:spLocks noChangeArrowheads="1"/>
            </p:cNvSpPr>
            <p:nvPr/>
          </p:nvSpPr>
          <p:spPr bwMode="auto">
            <a:xfrm>
              <a:off x="4687005" y="2362200"/>
              <a:ext cx="2028805" cy="1066800"/>
            </a:xfrm>
            <a:prstGeom prst="chevron">
              <a:avLst>
                <a:gd name="adj" fmla="val 38168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69145" tIns="0" rIns="0" bIns="0" anchor="ctr"/>
            <a:lstStyle/>
            <a:p>
              <a:pPr marL="0" marR="0" lvl="0" indent="0" algn="ctr" defTabSz="9953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endParaRPr>
            </a:p>
          </p:txBody>
        </p:sp>
        <p:sp>
          <p:nvSpPr>
            <p:cNvPr id="24" name="AutoShape 65"/>
            <p:cNvSpPr>
              <a:spLocks noChangeArrowheads="1"/>
            </p:cNvSpPr>
            <p:nvPr/>
          </p:nvSpPr>
          <p:spPr bwMode="auto">
            <a:xfrm>
              <a:off x="6592006" y="2362200"/>
              <a:ext cx="1942394" cy="1066800"/>
            </a:xfrm>
            <a:prstGeom prst="chevron">
              <a:avLst>
                <a:gd name="adj" fmla="val 38168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69145" tIns="0" rIns="0" bIns="0" anchor="ctr"/>
            <a:lstStyle/>
            <a:p>
              <a:pPr marL="0" marR="0" lvl="0" indent="0" algn="ctr" defTabSz="9953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45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National</a:t>
            </a:r>
            <a:r>
              <a:rPr lang="en-US" sz="3200" dirty="0" smtClean="0"/>
              <a:t> </a:t>
            </a:r>
            <a:r>
              <a:rPr lang="en-US" dirty="0"/>
              <a:t>Registry Process</a:t>
            </a:r>
          </a:p>
        </p:txBody>
      </p:sp>
      <p:grpSp>
        <p:nvGrpSpPr>
          <p:cNvPr id="10" name="Group 9" descr="Diagram showing the National Registry Process"/>
          <p:cNvGrpSpPr/>
          <p:nvPr/>
        </p:nvGrpSpPr>
        <p:grpSpPr>
          <a:xfrm>
            <a:off x="639185" y="945281"/>
            <a:ext cx="8205530" cy="4067330"/>
            <a:chOff x="639185" y="945281"/>
            <a:chExt cx="8205530" cy="4067330"/>
          </a:xfrm>
        </p:grpSpPr>
        <p:sp>
          <p:nvSpPr>
            <p:cNvPr id="59" name="Up Arrow 58"/>
            <p:cNvSpPr/>
            <p:nvPr/>
          </p:nvSpPr>
          <p:spPr>
            <a:xfrm>
              <a:off x="1303501" y="4689582"/>
              <a:ext cx="282639" cy="25062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5982733" y="1325556"/>
              <a:ext cx="2689594" cy="207187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3" name="Chart 52"/>
            <p:cNvGraphicFramePr/>
            <p:nvPr>
              <p:extLst>
                <p:ext uri="{D42A27DB-BD31-4B8C-83A1-F6EECF244321}">
                  <p14:modId xmlns:p14="http://schemas.microsoft.com/office/powerpoint/2010/main" val="2016923014"/>
                </p:ext>
              </p:extLst>
            </p:nvPr>
          </p:nvGraphicFramePr>
          <p:xfrm>
            <a:off x="6010262" y="1423235"/>
            <a:ext cx="1627367" cy="11311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639185" y="945281"/>
              <a:ext cx="8205530" cy="492443"/>
              <a:chOff x="557470" y="1598929"/>
              <a:chExt cx="8205530" cy="656591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557470" y="1598929"/>
                <a:ext cx="2322208" cy="410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Registration &amp; Validation</a:t>
                </a:r>
                <a:endParaRPr lang="en-GB" sz="1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613528" y="1973661"/>
                <a:ext cx="178179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3407611" y="1598929"/>
                <a:ext cx="1703503" cy="656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Benefit Request</a:t>
                </a:r>
                <a:r>
                  <a:rPr lang="en-US" sz="12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	</a:t>
                </a:r>
                <a:endParaRPr lang="en-GB" sz="12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3424848" y="1973661"/>
                <a:ext cx="168626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5603939" y="1598929"/>
                <a:ext cx="3050203" cy="410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Reporting and Planning</a:t>
                </a:r>
                <a:endParaRPr lang="en-GB" sz="1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03938" y="1973661"/>
                <a:ext cx="315906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Can 14"/>
            <p:cNvSpPr/>
            <p:nvPr/>
          </p:nvSpPr>
          <p:spPr>
            <a:xfrm>
              <a:off x="1003111" y="3519971"/>
              <a:ext cx="746031" cy="116961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NDR</a:t>
              </a:r>
              <a:endParaRPr lang="en-US" dirty="0"/>
            </a:p>
          </p:txBody>
        </p:sp>
        <p:sp>
          <p:nvSpPr>
            <p:cNvPr id="16" name="Bevel 15"/>
            <p:cNvSpPr/>
            <p:nvPr/>
          </p:nvSpPr>
          <p:spPr>
            <a:xfrm>
              <a:off x="713799" y="1405531"/>
              <a:ext cx="1459475" cy="724045"/>
            </a:xfrm>
            <a:prstGeom prst="bevel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MOSA</a:t>
              </a:r>
              <a:endParaRPr lang="en-US" sz="2000" dirty="0"/>
            </a:p>
          </p:txBody>
        </p:sp>
        <p:sp>
          <p:nvSpPr>
            <p:cNvPr id="17" name="Left-Right Arrow 16"/>
            <p:cNvSpPr/>
            <p:nvPr/>
          </p:nvSpPr>
          <p:spPr>
            <a:xfrm rot="5400000">
              <a:off x="746762" y="2537029"/>
              <a:ext cx="1258728" cy="646076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Case Registration</a:t>
              </a:r>
              <a:endParaRPr lang="en-US" sz="1400" dirty="0"/>
            </a:p>
          </p:txBody>
        </p:sp>
        <p:sp>
          <p:nvSpPr>
            <p:cNvPr id="41" name="Bevel 40"/>
            <p:cNvSpPr/>
            <p:nvPr/>
          </p:nvSpPr>
          <p:spPr>
            <a:xfrm>
              <a:off x="3796533" y="3709334"/>
              <a:ext cx="1459475" cy="724045"/>
            </a:xfrm>
            <a:prstGeom prst="bevel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Benefit Provider</a:t>
              </a:r>
              <a:endParaRPr lang="en-US" dirty="0"/>
            </a:p>
          </p:txBody>
        </p:sp>
        <p:sp>
          <p:nvSpPr>
            <p:cNvPr id="42" name="Left-Right Arrow 41"/>
            <p:cNvSpPr/>
            <p:nvPr/>
          </p:nvSpPr>
          <p:spPr>
            <a:xfrm>
              <a:off x="1749142" y="3748317"/>
              <a:ext cx="1937488" cy="646076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Validate Eligibility </a:t>
              </a:r>
              <a:endParaRPr lang="en-US" sz="1600" dirty="0"/>
            </a:p>
          </p:txBody>
        </p:sp>
        <p:sp>
          <p:nvSpPr>
            <p:cNvPr id="51" name="Left-Right Arrow 50"/>
            <p:cNvSpPr/>
            <p:nvPr/>
          </p:nvSpPr>
          <p:spPr>
            <a:xfrm rot="5400000">
              <a:off x="3718378" y="2615676"/>
              <a:ext cx="1419462" cy="646076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Benefits Request</a:t>
              </a:r>
              <a:endParaRPr lang="en-US" sz="1400" dirty="0"/>
            </a:p>
          </p:txBody>
        </p:sp>
        <p:graphicFrame>
          <p:nvGraphicFramePr>
            <p:cNvPr id="52" name="Chart 51"/>
            <p:cNvGraphicFramePr/>
            <p:nvPr>
              <p:extLst>
                <p:ext uri="{D42A27DB-BD31-4B8C-83A1-F6EECF244321}">
                  <p14:modId xmlns:p14="http://schemas.microsoft.com/office/powerpoint/2010/main" val="1364168401"/>
                </p:ext>
              </p:extLst>
            </p:nvPr>
          </p:nvGraphicFramePr>
          <p:xfrm>
            <a:off x="7327531" y="1585675"/>
            <a:ext cx="1363811" cy="9621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54" name="Chart 53"/>
            <p:cNvGraphicFramePr/>
            <p:nvPr>
              <p:extLst>
                <p:ext uri="{D42A27DB-BD31-4B8C-83A1-F6EECF244321}">
                  <p14:modId xmlns:p14="http://schemas.microsoft.com/office/powerpoint/2010/main" val="2988411488"/>
                </p:ext>
              </p:extLst>
            </p:nvPr>
          </p:nvGraphicFramePr>
          <p:xfrm>
            <a:off x="6645625" y="2509781"/>
            <a:ext cx="1363811" cy="9621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5" name="Up Arrow 54"/>
            <p:cNvSpPr/>
            <p:nvPr/>
          </p:nvSpPr>
          <p:spPr>
            <a:xfrm>
              <a:off x="7442210" y="3519971"/>
              <a:ext cx="262265" cy="135897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76126" y="4867797"/>
              <a:ext cx="6261502" cy="1448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://lawallpaper.net/images/27908-people-and-disability-icon-pack-by-anatom5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533" y="1263245"/>
              <a:ext cx="1225411" cy="919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1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Impact of The Registry</a:t>
            </a:r>
            <a:endParaRPr lang="en-US" dirty="0"/>
          </a:p>
        </p:txBody>
      </p:sp>
      <p:grpSp>
        <p:nvGrpSpPr>
          <p:cNvPr id="3" name="Group 2" descr="Table describing the potential impact of the registry"/>
          <p:cNvGrpSpPr/>
          <p:nvPr/>
        </p:nvGrpSpPr>
        <p:grpSpPr>
          <a:xfrm>
            <a:off x="311607" y="896494"/>
            <a:ext cx="8708214" cy="5639160"/>
            <a:chOff x="435786" y="1043251"/>
            <a:chExt cx="8327216" cy="563916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86" y="3549972"/>
              <a:ext cx="1560513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58618" y="1043251"/>
              <a:ext cx="16749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Stake Holder</a:t>
              </a:r>
              <a:endParaRPr lang="en-GB" sz="16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57200" y="1324300"/>
              <a:ext cx="16749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341846" y="1043251"/>
              <a:ext cx="2011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Beneficiaries</a:t>
              </a:r>
              <a:endParaRPr lang="en-GB" sz="16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362200" y="1324300"/>
              <a:ext cx="19913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85583" y="1043251"/>
              <a:ext cx="40361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Implications</a:t>
              </a:r>
              <a:endParaRPr lang="en-GB" sz="16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577442" y="1324300"/>
              <a:ext cx="41855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577445" y="1452861"/>
              <a:ext cx="418555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r>
                <a:rPr lang="en-GB" sz="1400" dirty="0" smtClean="0">
                  <a:latin typeface="Century Gothic" panose="020B0502020202020204" pitchFamily="34" charset="0"/>
                </a:rPr>
                <a:t>Universal Access to services</a:t>
              </a: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400" dirty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r>
                <a:rPr lang="en-GB" sz="1400" dirty="0" smtClean="0">
                  <a:latin typeface="Century Gothic" panose="020B0502020202020204" pitchFamily="34" charset="0"/>
                </a:rPr>
                <a:t>Ease of access to benefits</a:t>
              </a:r>
            </a:p>
            <a:p>
              <a:pPr>
                <a:spcAft>
                  <a:spcPts val="200"/>
                </a:spcAft>
              </a:pPr>
              <a:endParaRPr lang="en-GB" sz="1400" dirty="0" smtClean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r>
                <a:rPr lang="en-US" sz="1400" dirty="0">
                  <a:latin typeface="Century Gothic" panose="020B0502020202020204" pitchFamily="34" charset="0"/>
                </a:rPr>
                <a:t>Awareness of </a:t>
              </a:r>
              <a:r>
                <a:rPr lang="en-US" sz="1400" dirty="0" smtClean="0">
                  <a:latin typeface="Century Gothic" panose="020B0502020202020204" pitchFamily="34" charset="0"/>
                </a:rPr>
                <a:t>the following : legislation </a:t>
              </a:r>
              <a:r>
                <a:rPr lang="en-US" sz="1400" dirty="0">
                  <a:latin typeface="Century Gothic" panose="020B0502020202020204" pitchFamily="34" charset="0"/>
                </a:rPr>
                <a:t>, </a:t>
              </a:r>
              <a:r>
                <a:rPr lang="en-US" sz="1400" dirty="0" smtClean="0">
                  <a:latin typeface="Century Gothic" panose="020B0502020202020204" pitchFamily="34" charset="0"/>
                </a:rPr>
                <a:t>rights </a:t>
              </a:r>
              <a:r>
                <a:rPr lang="en-US" sz="1400" dirty="0">
                  <a:latin typeface="Century Gothic" panose="020B0502020202020204" pitchFamily="34" charset="0"/>
                </a:rPr>
                <a:t>of persons with </a:t>
              </a:r>
              <a:r>
                <a:rPr lang="en-US" sz="1400" dirty="0" smtClean="0">
                  <a:latin typeface="Century Gothic" panose="020B0502020202020204" pitchFamily="34" charset="0"/>
                </a:rPr>
                <a:t>disabilities</a:t>
              </a:r>
              <a:r>
                <a:rPr lang="en-US" sz="1400" dirty="0">
                  <a:latin typeface="Century Gothic" panose="020B0502020202020204" pitchFamily="34" charset="0"/>
                </a:rPr>
                <a:t>, and current </a:t>
              </a:r>
              <a:r>
                <a:rPr lang="en-US" sz="1400" dirty="0" smtClean="0">
                  <a:latin typeface="Century Gothic" panose="020B0502020202020204" pitchFamily="34" charset="0"/>
                </a:rPr>
                <a:t>programs for persons with disabilities</a:t>
              </a:r>
              <a:endParaRPr lang="en-GB" sz="1100" dirty="0" smtClean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000" dirty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000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1" y="3455887"/>
              <a:ext cx="4185557" cy="3226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r>
                <a:rPr lang="en-GB" sz="1400" dirty="0" smtClean="0">
                  <a:latin typeface="Century Gothic" panose="020B0502020202020204" pitchFamily="34" charset="0"/>
                </a:rPr>
                <a:t>Reliable data for planning</a:t>
              </a: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400" dirty="0" smtClean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r>
                <a:rPr lang="en-GB" sz="1400" dirty="0" smtClean="0">
                  <a:latin typeface="Century Gothic" panose="020B0502020202020204" pitchFamily="34" charset="0"/>
                </a:rPr>
                <a:t>Internationally-comparable data</a:t>
              </a:r>
              <a:endParaRPr lang="en-GB" sz="1400" dirty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400" dirty="0" smtClean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r>
                <a:rPr lang="en-GB" sz="1400" dirty="0">
                  <a:latin typeface="Century Gothic" panose="020B0502020202020204" pitchFamily="34" charset="0"/>
                </a:rPr>
                <a:t> Platform for information </a:t>
              </a:r>
              <a:r>
                <a:rPr lang="en-GB" sz="1400" dirty="0" smtClean="0">
                  <a:latin typeface="Century Gothic" panose="020B0502020202020204" pitchFamily="34" charset="0"/>
                </a:rPr>
                <a:t>dissemination</a:t>
              </a: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400" dirty="0" smtClean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r>
                <a:rPr lang="en-GB" sz="1400" dirty="0" smtClean="0">
                  <a:latin typeface="Century Gothic" panose="020B0502020202020204" pitchFamily="34" charset="0"/>
                </a:rPr>
                <a:t>Accurate reflection for the resources utilization</a:t>
              </a: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000" dirty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000" dirty="0" smtClean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000" dirty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000" dirty="0" smtClean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000" dirty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000" dirty="0" smtClean="0">
                <a:latin typeface="Century Gothic" panose="020B0502020202020204" pitchFamily="34" charset="0"/>
              </a:endParaRPr>
            </a:p>
            <a:p>
              <a:pPr marL="171450" indent="-171450">
                <a:spcAft>
                  <a:spcPts val="200"/>
                </a:spcAft>
                <a:buFont typeface="Century Gothic" panose="020B0502020202020204" pitchFamily="34" charset="0"/>
                <a:buChar char="●"/>
              </a:pPr>
              <a:endParaRPr lang="en-GB" sz="1000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20" name="Bevel 19"/>
            <p:cNvSpPr/>
            <p:nvPr/>
          </p:nvSpPr>
          <p:spPr>
            <a:xfrm>
              <a:off x="486305" y="2923486"/>
              <a:ext cx="1459475" cy="532401"/>
            </a:xfrm>
            <a:prstGeom prst="bevel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MOH</a:t>
              </a:r>
              <a:endParaRPr lang="en-US" sz="2400" dirty="0"/>
            </a:p>
          </p:txBody>
        </p:sp>
        <p:sp>
          <p:nvSpPr>
            <p:cNvPr id="21" name="Bevel 20"/>
            <p:cNvSpPr/>
            <p:nvPr/>
          </p:nvSpPr>
          <p:spPr>
            <a:xfrm>
              <a:off x="458620" y="2346928"/>
              <a:ext cx="1459475" cy="474931"/>
            </a:xfrm>
            <a:prstGeom prst="beve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MOE</a:t>
              </a:r>
              <a:endParaRPr lang="en-US" sz="2400" dirty="0"/>
            </a:p>
          </p:txBody>
        </p:sp>
        <p:sp>
          <p:nvSpPr>
            <p:cNvPr id="22" name="Bevel 21"/>
            <p:cNvSpPr/>
            <p:nvPr/>
          </p:nvSpPr>
          <p:spPr>
            <a:xfrm>
              <a:off x="458620" y="1502105"/>
              <a:ext cx="1459475" cy="724045"/>
            </a:xfrm>
            <a:prstGeom prst="bevel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MOSA</a:t>
              </a:r>
              <a:endParaRPr lang="en-US" sz="2400" dirty="0"/>
            </a:p>
          </p:txBody>
        </p:sp>
        <p:sp>
          <p:nvSpPr>
            <p:cNvPr id="23" name="Bevel 22"/>
            <p:cNvSpPr/>
            <p:nvPr/>
          </p:nvSpPr>
          <p:spPr>
            <a:xfrm>
              <a:off x="457202" y="4153221"/>
              <a:ext cx="1459475" cy="605593"/>
            </a:xfrm>
            <a:prstGeom prst="bevel">
              <a:avLst/>
            </a:prstGeom>
            <a:gradFill flip="none" rotWithShape="1">
              <a:gsLst>
                <a:gs pos="7000">
                  <a:schemeClr val="accent1"/>
                </a:gs>
                <a:gs pos="60000">
                  <a:schemeClr val="accent2">
                    <a:tint val="15000"/>
                    <a:satMod val="350000"/>
                  </a:schemeClr>
                </a:gs>
              </a:gsLst>
              <a:lin ang="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Others</a:t>
              </a:r>
              <a:endParaRPr lang="en-US" dirty="0"/>
            </a:p>
          </p:txBody>
        </p:sp>
        <p:sp>
          <p:nvSpPr>
            <p:cNvPr id="24" name="Up Arrow Callout 23"/>
            <p:cNvSpPr/>
            <p:nvPr/>
          </p:nvSpPr>
          <p:spPr>
            <a:xfrm rot="5400000">
              <a:off x="721111" y="2810944"/>
              <a:ext cx="3375162" cy="757484"/>
            </a:xfrm>
            <a:prstGeom prst="upArrow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National Registry</a:t>
              </a:r>
              <a:endParaRPr lang="en-US" sz="24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787434" y="1467007"/>
              <a:ext cx="1566093" cy="135485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Persons with Disability</a:t>
              </a:r>
              <a:endParaRPr lang="en-US" sz="16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2787436" y="3455887"/>
              <a:ext cx="1566093" cy="135485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Decision Makers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79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29" y="205979"/>
            <a:ext cx="8246224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of The Key Analytics of the Registry </a:t>
            </a:r>
            <a:endParaRPr lang="en-US" dirty="0"/>
          </a:p>
        </p:txBody>
      </p:sp>
      <p:pic>
        <p:nvPicPr>
          <p:cNvPr id="4" name="Picture 3" descr="Three bar charts providng demographic information about people with disabilities in Saudi Arabia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06" y="1115588"/>
            <a:ext cx="2838671" cy="3830542"/>
          </a:xfrm>
          <a:prstGeom prst="rect">
            <a:avLst/>
          </a:prstGeom>
        </p:spPr>
      </p:pic>
      <p:pic>
        <p:nvPicPr>
          <p:cNvPr id="5" name="Picture 4" descr="Three bar charts providng information about  employment and income status for people with disabilities in Saudi Arabia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7414" y="1107005"/>
            <a:ext cx="2883460" cy="3818741"/>
          </a:xfrm>
          <a:prstGeom prst="rect">
            <a:avLst/>
          </a:prstGeom>
        </p:spPr>
      </p:pic>
      <p:pic>
        <p:nvPicPr>
          <p:cNvPr id="6" name="Picture 5" descr="Two bar charts and a pie chart providng information about disability utilization and cost in Saudi Arabia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92425" y="1107005"/>
            <a:ext cx="2821154" cy="38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85850"/>
            <a:ext cx="7772400" cy="3429000"/>
          </a:xfrm>
        </p:spPr>
        <p:txBody>
          <a:bodyPr/>
          <a:lstStyle/>
          <a:p>
            <a:pPr marL="0" indent="0" algn="ctr">
              <a:buNone/>
            </a:pPr>
            <a:endParaRPr lang="en-US" sz="3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NDR - FINAL (ENGLISH SUBTITLES AND SIGN LANGUAGE)-HD" descr="A short video highlighting the work of the Saudi Disability Registry Gro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379" y="149772"/>
            <a:ext cx="8119241" cy="443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THANK</a:t>
            </a:r>
            <a:r>
              <a:rPr lang="ar-SA" b="1" dirty="0"/>
              <a:t> </a:t>
            </a:r>
            <a:r>
              <a:rPr lang="en-US" b="1" dirty="0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5667"/>
            <a:ext cx="7772400" cy="857250"/>
          </a:xfrm>
        </p:spPr>
        <p:txBody>
          <a:bodyPr>
            <a:normAutofit/>
          </a:bodyPr>
          <a:lstStyle/>
          <a:p>
            <a:r>
              <a:rPr lang="en-US" dirty="0"/>
              <a:t>Saudi Arabia – Demography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667021" y="1438580"/>
            <a:ext cx="3364089" cy="114935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  <a:buClrTx/>
              <a:buSzTx/>
              <a:buBlip>
                <a:blip r:embed="rId3"/>
              </a:buBlip>
            </a:pPr>
            <a:r>
              <a:rPr lang="en-US" sz="1600" b="1" dirty="0">
                <a:solidFill>
                  <a:srgbClr val="4070AA"/>
                </a:solidFill>
                <a:latin typeface="Optima LT Std"/>
              </a:rPr>
              <a:t>13 Provinces </a:t>
            </a:r>
          </a:p>
          <a:p>
            <a:pPr marL="285750" lvl="0" indent="-285750">
              <a:spcBef>
                <a:spcPts val="0"/>
              </a:spcBef>
              <a:buClrTx/>
              <a:buSzTx/>
              <a:buBlip>
                <a:blip r:embed="rId3"/>
              </a:buBlip>
            </a:pPr>
            <a:r>
              <a:rPr lang="en-US" sz="1600" b="1" dirty="0">
                <a:solidFill>
                  <a:srgbClr val="4070AA"/>
                </a:solidFill>
                <a:latin typeface="Optima LT Std"/>
              </a:rPr>
              <a:t>150 Cities</a:t>
            </a:r>
          </a:p>
          <a:p>
            <a:pPr marL="285750" lvl="0" indent="-285750">
              <a:spcBef>
                <a:spcPts val="0"/>
              </a:spcBef>
              <a:buClrTx/>
              <a:buSzTx/>
              <a:buBlip>
                <a:blip r:embed="rId3"/>
              </a:buBlip>
            </a:pPr>
            <a:r>
              <a:rPr lang="en-US" sz="1600" b="1" dirty="0">
                <a:solidFill>
                  <a:srgbClr val="4070AA"/>
                </a:solidFill>
                <a:latin typeface="Optima LT Std"/>
              </a:rPr>
              <a:t>More than 2000 villages</a:t>
            </a:r>
          </a:p>
          <a:p>
            <a:pPr marL="285750" lvl="0" indent="-285750">
              <a:spcBef>
                <a:spcPts val="0"/>
              </a:spcBef>
              <a:buClrTx/>
              <a:buSzTx/>
              <a:buBlip>
                <a:blip r:embed="rId3"/>
              </a:buBlip>
            </a:pPr>
            <a:r>
              <a:rPr lang="en-US" sz="1600" b="1" dirty="0">
                <a:solidFill>
                  <a:srgbClr val="4070AA"/>
                </a:solidFill>
                <a:latin typeface="Optima LT Std"/>
              </a:rPr>
              <a:t>Vast distances between cities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>
          <a:xfrm>
            <a:off x="593390" y="4162886"/>
            <a:ext cx="7963588" cy="897305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4070AA"/>
                </a:solidFill>
                <a:latin typeface="Optima LT Std"/>
              </a:rPr>
              <a:t>Saudi Arabia has an homogeneous population in that the people share common linguistic, religious and cultural </a:t>
            </a:r>
            <a:r>
              <a:rPr lang="en-US" sz="2000" b="1" dirty="0" smtClean="0">
                <a:solidFill>
                  <a:srgbClr val="4070AA"/>
                </a:solidFill>
                <a:latin typeface="Optima LT Std"/>
              </a:rPr>
              <a:t>values</a:t>
            </a:r>
            <a:endParaRPr lang="en-US" dirty="0"/>
          </a:p>
        </p:txBody>
      </p:sp>
      <p:pic>
        <p:nvPicPr>
          <p:cNvPr id="5" name="Picture 2" descr="Map of Saudi Arab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90" y="898972"/>
            <a:ext cx="493044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52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Saudi Arabia </a:t>
            </a:r>
            <a:r>
              <a:rPr lang="en-US" sz="2800" dirty="0"/>
              <a:t>– </a:t>
            </a:r>
            <a:r>
              <a:rPr lang="en-US" sz="2200" dirty="0"/>
              <a:t>Regional Distribution of Population</a:t>
            </a:r>
          </a:p>
        </p:txBody>
      </p:sp>
      <p:grpSp>
        <p:nvGrpSpPr>
          <p:cNvPr id="84" name="Group 83" descr="Pie chart showing regional distribution "/>
          <p:cNvGrpSpPr/>
          <p:nvPr/>
        </p:nvGrpSpPr>
        <p:grpSpPr>
          <a:xfrm>
            <a:off x="342900" y="1175147"/>
            <a:ext cx="8343901" cy="3568303"/>
            <a:chOff x="342900" y="1175147"/>
            <a:chExt cx="8343901" cy="3568303"/>
          </a:xfrm>
        </p:grpSpPr>
        <p:sp>
          <p:nvSpPr>
            <p:cNvPr id="5" name="Freeform 20"/>
            <p:cNvSpPr>
              <a:spLocks noChangeAspect="1"/>
            </p:cNvSpPr>
            <p:nvPr/>
          </p:nvSpPr>
          <p:spPr bwMode="auto">
            <a:xfrm>
              <a:off x="3522663" y="1572040"/>
              <a:ext cx="5164138" cy="3171410"/>
            </a:xfrm>
            <a:custGeom>
              <a:avLst/>
              <a:gdLst>
                <a:gd name="T0" fmla="*/ 2147483647 w 2088"/>
                <a:gd name="T1" fmla="*/ 2147483647 h 1828"/>
                <a:gd name="T2" fmla="*/ 2147483647 w 2088"/>
                <a:gd name="T3" fmla="*/ 2147483647 h 1828"/>
                <a:gd name="T4" fmla="*/ 2147483647 w 2088"/>
                <a:gd name="T5" fmla="*/ 2147483647 h 1828"/>
                <a:gd name="T6" fmla="*/ 2147483647 w 2088"/>
                <a:gd name="T7" fmla="*/ 2147483647 h 1828"/>
                <a:gd name="T8" fmla="*/ 2147483647 w 2088"/>
                <a:gd name="T9" fmla="*/ 2147483647 h 1828"/>
                <a:gd name="T10" fmla="*/ 2147483647 w 2088"/>
                <a:gd name="T11" fmla="*/ 2147483647 h 1828"/>
                <a:gd name="T12" fmla="*/ 2147483647 w 2088"/>
                <a:gd name="T13" fmla="*/ 2147483647 h 1828"/>
                <a:gd name="T14" fmla="*/ 2147483647 w 2088"/>
                <a:gd name="T15" fmla="*/ 2147483647 h 1828"/>
                <a:gd name="T16" fmla="*/ 2147483647 w 2088"/>
                <a:gd name="T17" fmla="*/ 2147483647 h 1828"/>
                <a:gd name="T18" fmla="*/ 2147483647 w 2088"/>
                <a:gd name="T19" fmla="*/ 2147483647 h 1828"/>
                <a:gd name="T20" fmla="*/ 2147483647 w 2088"/>
                <a:gd name="T21" fmla="*/ 2147483647 h 1828"/>
                <a:gd name="T22" fmla="*/ 2147483647 w 2088"/>
                <a:gd name="T23" fmla="*/ 2147483647 h 1828"/>
                <a:gd name="T24" fmla="*/ 2147483647 w 2088"/>
                <a:gd name="T25" fmla="*/ 2147483647 h 1828"/>
                <a:gd name="T26" fmla="*/ 2147483647 w 2088"/>
                <a:gd name="T27" fmla="*/ 2147483647 h 1828"/>
                <a:gd name="T28" fmla="*/ 2147483647 w 2088"/>
                <a:gd name="T29" fmla="*/ 2147483647 h 1828"/>
                <a:gd name="T30" fmla="*/ 2147483647 w 2088"/>
                <a:gd name="T31" fmla="*/ 2147483647 h 1828"/>
                <a:gd name="T32" fmla="*/ 2147483647 w 2088"/>
                <a:gd name="T33" fmla="*/ 2147483647 h 1828"/>
                <a:gd name="T34" fmla="*/ 2147483647 w 2088"/>
                <a:gd name="T35" fmla="*/ 2147483647 h 1828"/>
                <a:gd name="T36" fmla="*/ 2147483647 w 2088"/>
                <a:gd name="T37" fmla="*/ 2147483647 h 1828"/>
                <a:gd name="T38" fmla="*/ 2147483647 w 2088"/>
                <a:gd name="T39" fmla="*/ 2147483647 h 1828"/>
                <a:gd name="T40" fmla="*/ 2147483647 w 2088"/>
                <a:gd name="T41" fmla="*/ 2147483647 h 1828"/>
                <a:gd name="T42" fmla="*/ 2147483647 w 2088"/>
                <a:gd name="T43" fmla="*/ 2147483647 h 1828"/>
                <a:gd name="T44" fmla="*/ 2147483647 w 2088"/>
                <a:gd name="T45" fmla="*/ 2147483647 h 1828"/>
                <a:gd name="T46" fmla="*/ 2147483647 w 2088"/>
                <a:gd name="T47" fmla="*/ 2147483647 h 1828"/>
                <a:gd name="T48" fmla="*/ 2147483647 w 2088"/>
                <a:gd name="T49" fmla="*/ 2147483647 h 1828"/>
                <a:gd name="T50" fmla="*/ 0 w 2088"/>
                <a:gd name="T51" fmla="*/ 2147483647 h 1828"/>
                <a:gd name="T52" fmla="*/ 2147483647 w 2088"/>
                <a:gd name="T53" fmla="*/ 2147483647 h 1828"/>
                <a:gd name="T54" fmla="*/ 2147483647 w 2088"/>
                <a:gd name="T55" fmla="*/ 2147483647 h 1828"/>
                <a:gd name="T56" fmla="*/ 2147483647 w 2088"/>
                <a:gd name="T57" fmla="*/ 2147483647 h 1828"/>
                <a:gd name="T58" fmla="*/ 2147483647 w 2088"/>
                <a:gd name="T59" fmla="*/ 2147483647 h 1828"/>
                <a:gd name="T60" fmla="*/ 2147483647 w 2088"/>
                <a:gd name="T61" fmla="*/ 2147483647 h 1828"/>
                <a:gd name="T62" fmla="*/ 2147483647 w 2088"/>
                <a:gd name="T63" fmla="*/ 2147483647 h 1828"/>
                <a:gd name="T64" fmla="*/ 2147483647 w 2088"/>
                <a:gd name="T65" fmla="*/ 2147483647 h 1828"/>
                <a:gd name="T66" fmla="*/ 2147483647 w 2088"/>
                <a:gd name="T67" fmla="*/ 2147483647 h 1828"/>
                <a:gd name="T68" fmla="*/ 2147483647 w 2088"/>
                <a:gd name="T69" fmla="*/ 2147483647 h 1828"/>
                <a:gd name="T70" fmla="*/ 2147483647 w 2088"/>
                <a:gd name="T71" fmla="*/ 2147483647 h 1828"/>
                <a:gd name="T72" fmla="*/ 2147483647 w 2088"/>
                <a:gd name="T73" fmla="*/ 2147483647 h 1828"/>
                <a:gd name="T74" fmla="*/ 2147483647 w 2088"/>
                <a:gd name="T75" fmla="*/ 2147483647 h 1828"/>
                <a:gd name="T76" fmla="*/ 2147483647 w 2088"/>
                <a:gd name="T77" fmla="*/ 2147483647 h 1828"/>
                <a:gd name="T78" fmla="*/ 2147483647 w 2088"/>
                <a:gd name="T79" fmla="*/ 2147483647 h 1828"/>
                <a:gd name="T80" fmla="*/ 2147483647 w 2088"/>
                <a:gd name="T81" fmla="*/ 2147483647 h 1828"/>
                <a:gd name="T82" fmla="*/ 2147483647 w 2088"/>
                <a:gd name="T83" fmla="*/ 2147483647 h 1828"/>
                <a:gd name="T84" fmla="*/ 2147483647 w 2088"/>
                <a:gd name="T85" fmla="*/ 2147483647 h 1828"/>
                <a:gd name="T86" fmla="*/ 2147483647 w 2088"/>
                <a:gd name="T87" fmla="*/ 2147483647 h 1828"/>
                <a:gd name="T88" fmla="*/ 2147483647 w 2088"/>
                <a:gd name="T89" fmla="*/ 2147483647 h 1828"/>
                <a:gd name="T90" fmla="*/ 2147483647 w 2088"/>
                <a:gd name="T91" fmla="*/ 2147483647 h 1828"/>
                <a:gd name="T92" fmla="*/ 2147483647 w 2088"/>
                <a:gd name="T93" fmla="*/ 2147483647 h 1828"/>
                <a:gd name="T94" fmla="*/ 2147483647 w 2088"/>
                <a:gd name="T95" fmla="*/ 2147483647 h 1828"/>
                <a:gd name="T96" fmla="*/ 2147483647 w 2088"/>
                <a:gd name="T97" fmla="*/ 2147483647 h 1828"/>
                <a:gd name="T98" fmla="*/ 2147483647 w 2088"/>
                <a:gd name="T99" fmla="*/ 2147483647 h 1828"/>
                <a:gd name="T100" fmla="*/ 2147483647 w 2088"/>
                <a:gd name="T101" fmla="*/ 2147483647 h 18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88"/>
                <a:gd name="T154" fmla="*/ 0 h 1828"/>
                <a:gd name="T155" fmla="*/ 2088 w 2088"/>
                <a:gd name="T156" fmla="*/ 1828 h 182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88" h="1828">
                  <a:moveTo>
                    <a:pt x="1728" y="1473"/>
                  </a:moveTo>
                  <a:lnTo>
                    <a:pt x="2058" y="1302"/>
                  </a:lnTo>
                  <a:lnTo>
                    <a:pt x="2088" y="1077"/>
                  </a:lnTo>
                  <a:lnTo>
                    <a:pt x="2048" y="1032"/>
                  </a:lnTo>
                  <a:lnTo>
                    <a:pt x="1953" y="1027"/>
                  </a:lnTo>
                  <a:lnTo>
                    <a:pt x="1873" y="1017"/>
                  </a:lnTo>
                  <a:lnTo>
                    <a:pt x="1778" y="1017"/>
                  </a:lnTo>
                  <a:lnTo>
                    <a:pt x="1663" y="877"/>
                  </a:lnTo>
                  <a:lnTo>
                    <a:pt x="1593" y="817"/>
                  </a:lnTo>
                  <a:lnTo>
                    <a:pt x="1568" y="767"/>
                  </a:lnTo>
                  <a:lnTo>
                    <a:pt x="1552" y="736"/>
                  </a:lnTo>
                  <a:lnTo>
                    <a:pt x="1532" y="711"/>
                  </a:lnTo>
                  <a:lnTo>
                    <a:pt x="1532" y="676"/>
                  </a:lnTo>
                  <a:lnTo>
                    <a:pt x="1527" y="616"/>
                  </a:lnTo>
                  <a:lnTo>
                    <a:pt x="1497" y="586"/>
                  </a:lnTo>
                  <a:lnTo>
                    <a:pt x="1472" y="546"/>
                  </a:lnTo>
                  <a:lnTo>
                    <a:pt x="1442" y="546"/>
                  </a:lnTo>
                  <a:lnTo>
                    <a:pt x="1407" y="501"/>
                  </a:lnTo>
                  <a:lnTo>
                    <a:pt x="1387" y="441"/>
                  </a:lnTo>
                  <a:lnTo>
                    <a:pt x="1357" y="406"/>
                  </a:lnTo>
                  <a:lnTo>
                    <a:pt x="1277" y="406"/>
                  </a:lnTo>
                  <a:lnTo>
                    <a:pt x="1267" y="361"/>
                  </a:lnTo>
                  <a:lnTo>
                    <a:pt x="1187" y="356"/>
                  </a:lnTo>
                  <a:lnTo>
                    <a:pt x="1127" y="346"/>
                  </a:lnTo>
                  <a:lnTo>
                    <a:pt x="1077" y="341"/>
                  </a:lnTo>
                  <a:lnTo>
                    <a:pt x="1027" y="336"/>
                  </a:lnTo>
                  <a:lnTo>
                    <a:pt x="987" y="331"/>
                  </a:lnTo>
                  <a:lnTo>
                    <a:pt x="936" y="281"/>
                  </a:lnTo>
                  <a:lnTo>
                    <a:pt x="841" y="201"/>
                  </a:lnTo>
                  <a:lnTo>
                    <a:pt x="771" y="135"/>
                  </a:lnTo>
                  <a:lnTo>
                    <a:pt x="691" y="85"/>
                  </a:lnTo>
                  <a:lnTo>
                    <a:pt x="606" y="25"/>
                  </a:lnTo>
                  <a:lnTo>
                    <a:pt x="561" y="15"/>
                  </a:lnTo>
                  <a:lnTo>
                    <a:pt x="516" y="10"/>
                  </a:lnTo>
                  <a:lnTo>
                    <a:pt x="456" y="0"/>
                  </a:lnTo>
                  <a:lnTo>
                    <a:pt x="395" y="30"/>
                  </a:lnTo>
                  <a:lnTo>
                    <a:pt x="270" y="40"/>
                  </a:lnTo>
                  <a:lnTo>
                    <a:pt x="245" y="60"/>
                  </a:lnTo>
                  <a:lnTo>
                    <a:pt x="300" y="115"/>
                  </a:lnTo>
                  <a:lnTo>
                    <a:pt x="320" y="170"/>
                  </a:lnTo>
                  <a:lnTo>
                    <a:pt x="295" y="201"/>
                  </a:lnTo>
                  <a:lnTo>
                    <a:pt x="265" y="226"/>
                  </a:lnTo>
                  <a:lnTo>
                    <a:pt x="235" y="226"/>
                  </a:lnTo>
                  <a:lnTo>
                    <a:pt x="205" y="236"/>
                  </a:lnTo>
                  <a:lnTo>
                    <a:pt x="170" y="271"/>
                  </a:lnTo>
                  <a:lnTo>
                    <a:pt x="125" y="291"/>
                  </a:lnTo>
                  <a:lnTo>
                    <a:pt x="80" y="281"/>
                  </a:lnTo>
                  <a:lnTo>
                    <a:pt x="50" y="276"/>
                  </a:lnTo>
                  <a:lnTo>
                    <a:pt x="20" y="276"/>
                  </a:lnTo>
                  <a:lnTo>
                    <a:pt x="20" y="346"/>
                  </a:lnTo>
                  <a:lnTo>
                    <a:pt x="0" y="371"/>
                  </a:lnTo>
                  <a:lnTo>
                    <a:pt x="0" y="411"/>
                  </a:lnTo>
                  <a:lnTo>
                    <a:pt x="25" y="426"/>
                  </a:lnTo>
                  <a:lnTo>
                    <a:pt x="60" y="461"/>
                  </a:lnTo>
                  <a:lnTo>
                    <a:pt x="80" y="491"/>
                  </a:lnTo>
                  <a:lnTo>
                    <a:pt x="85" y="526"/>
                  </a:lnTo>
                  <a:lnTo>
                    <a:pt x="125" y="581"/>
                  </a:lnTo>
                  <a:lnTo>
                    <a:pt x="140" y="606"/>
                  </a:lnTo>
                  <a:lnTo>
                    <a:pt x="155" y="666"/>
                  </a:lnTo>
                  <a:lnTo>
                    <a:pt x="145" y="706"/>
                  </a:lnTo>
                  <a:lnTo>
                    <a:pt x="175" y="711"/>
                  </a:lnTo>
                  <a:lnTo>
                    <a:pt x="215" y="741"/>
                  </a:lnTo>
                  <a:lnTo>
                    <a:pt x="215" y="807"/>
                  </a:lnTo>
                  <a:lnTo>
                    <a:pt x="225" y="837"/>
                  </a:lnTo>
                  <a:lnTo>
                    <a:pt x="265" y="887"/>
                  </a:lnTo>
                  <a:lnTo>
                    <a:pt x="300" y="907"/>
                  </a:lnTo>
                  <a:lnTo>
                    <a:pt x="340" y="942"/>
                  </a:lnTo>
                  <a:lnTo>
                    <a:pt x="375" y="1032"/>
                  </a:lnTo>
                  <a:lnTo>
                    <a:pt x="390" y="1062"/>
                  </a:lnTo>
                  <a:lnTo>
                    <a:pt x="375" y="1137"/>
                  </a:lnTo>
                  <a:lnTo>
                    <a:pt x="380" y="1187"/>
                  </a:lnTo>
                  <a:lnTo>
                    <a:pt x="400" y="1252"/>
                  </a:lnTo>
                  <a:lnTo>
                    <a:pt x="421" y="1272"/>
                  </a:lnTo>
                  <a:lnTo>
                    <a:pt x="471" y="1327"/>
                  </a:lnTo>
                  <a:lnTo>
                    <a:pt x="511" y="1348"/>
                  </a:lnTo>
                  <a:lnTo>
                    <a:pt x="541" y="1378"/>
                  </a:lnTo>
                  <a:lnTo>
                    <a:pt x="576" y="1433"/>
                  </a:lnTo>
                  <a:lnTo>
                    <a:pt x="606" y="1518"/>
                  </a:lnTo>
                  <a:lnTo>
                    <a:pt x="646" y="1598"/>
                  </a:lnTo>
                  <a:lnTo>
                    <a:pt x="681" y="1618"/>
                  </a:lnTo>
                  <a:lnTo>
                    <a:pt x="716" y="1648"/>
                  </a:lnTo>
                  <a:lnTo>
                    <a:pt x="716" y="1683"/>
                  </a:lnTo>
                  <a:lnTo>
                    <a:pt x="736" y="1713"/>
                  </a:lnTo>
                  <a:lnTo>
                    <a:pt x="766" y="1773"/>
                  </a:lnTo>
                  <a:lnTo>
                    <a:pt x="801" y="1743"/>
                  </a:lnTo>
                  <a:lnTo>
                    <a:pt x="821" y="1713"/>
                  </a:lnTo>
                  <a:lnTo>
                    <a:pt x="806" y="1688"/>
                  </a:lnTo>
                  <a:lnTo>
                    <a:pt x="821" y="1648"/>
                  </a:lnTo>
                  <a:lnTo>
                    <a:pt x="866" y="1643"/>
                  </a:lnTo>
                  <a:lnTo>
                    <a:pt x="916" y="1648"/>
                  </a:lnTo>
                  <a:lnTo>
                    <a:pt x="936" y="1673"/>
                  </a:lnTo>
                  <a:lnTo>
                    <a:pt x="911" y="1708"/>
                  </a:lnTo>
                  <a:lnTo>
                    <a:pt x="982" y="1793"/>
                  </a:lnTo>
                  <a:lnTo>
                    <a:pt x="1032" y="1823"/>
                  </a:lnTo>
                  <a:lnTo>
                    <a:pt x="1062" y="1828"/>
                  </a:lnTo>
                  <a:lnTo>
                    <a:pt x="1267" y="1728"/>
                  </a:lnTo>
                  <a:lnTo>
                    <a:pt x="1322" y="1688"/>
                  </a:lnTo>
                  <a:lnTo>
                    <a:pt x="1422" y="1688"/>
                  </a:lnTo>
                  <a:lnTo>
                    <a:pt x="1547" y="1688"/>
                  </a:lnTo>
                  <a:lnTo>
                    <a:pt x="1728" y="1688"/>
                  </a:lnTo>
                  <a:lnTo>
                    <a:pt x="1823" y="1623"/>
                  </a:lnTo>
                  <a:lnTo>
                    <a:pt x="1728" y="1473"/>
                  </a:lnTo>
                  <a:close/>
                </a:path>
              </a:pathLst>
            </a:custGeom>
            <a:solidFill>
              <a:schemeClr val="bg2">
                <a:alpha val="4117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6" name="Freeform 21" descr="Map of Saudi Arabia shosing location of major cities"/>
            <p:cNvSpPr>
              <a:spLocks noChangeAspect="1"/>
            </p:cNvSpPr>
            <p:nvPr/>
          </p:nvSpPr>
          <p:spPr bwMode="auto">
            <a:xfrm>
              <a:off x="3048000" y="1371600"/>
              <a:ext cx="5164138" cy="3171410"/>
            </a:xfrm>
            <a:custGeom>
              <a:avLst/>
              <a:gdLst>
                <a:gd name="T0" fmla="*/ 2147483647 w 2088"/>
                <a:gd name="T1" fmla="*/ 2147483647 h 1828"/>
                <a:gd name="T2" fmla="*/ 2147483647 w 2088"/>
                <a:gd name="T3" fmla="*/ 2147483647 h 1828"/>
                <a:gd name="T4" fmla="*/ 2147483647 w 2088"/>
                <a:gd name="T5" fmla="*/ 2147483647 h 1828"/>
                <a:gd name="T6" fmla="*/ 2147483647 w 2088"/>
                <a:gd name="T7" fmla="*/ 2147483647 h 1828"/>
                <a:gd name="T8" fmla="*/ 2147483647 w 2088"/>
                <a:gd name="T9" fmla="*/ 2147483647 h 1828"/>
                <a:gd name="T10" fmla="*/ 2147483647 w 2088"/>
                <a:gd name="T11" fmla="*/ 2147483647 h 1828"/>
                <a:gd name="T12" fmla="*/ 2147483647 w 2088"/>
                <a:gd name="T13" fmla="*/ 2147483647 h 1828"/>
                <a:gd name="T14" fmla="*/ 2147483647 w 2088"/>
                <a:gd name="T15" fmla="*/ 2147483647 h 1828"/>
                <a:gd name="T16" fmla="*/ 2147483647 w 2088"/>
                <a:gd name="T17" fmla="*/ 2147483647 h 1828"/>
                <a:gd name="T18" fmla="*/ 2147483647 w 2088"/>
                <a:gd name="T19" fmla="*/ 2147483647 h 1828"/>
                <a:gd name="T20" fmla="*/ 2147483647 w 2088"/>
                <a:gd name="T21" fmla="*/ 2147483647 h 1828"/>
                <a:gd name="T22" fmla="*/ 2147483647 w 2088"/>
                <a:gd name="T23" fmla="*/ 2147483647 h 1828"/>
                <a:gd name="T24" fmla="*/ 2147483647 w 2088"/>
                <a:gd name="T25" fmla="*/ 2147483647 h 1828"/>
                <a:gd name="T26" fmla="*/ 2147483647 w 2088"/>
                <a:gd name="T27" fmla="*/ 2147483647 h 1828"/>
                <a:gd name="T28" fmla="*/ 2147483647 w 2088"/>
                <a:gd name="T29" fmla="*/ 2147483647 h 1828"/>
                <a:gd name="T30" fmla="*/ 2147483647 w 2088"/>
                <a:gd name="T31" fmla="*/ 2147483647 h 1828"/>
                <a:gd name="T32" fmla="*/ 2147483647 w 2088"/>
                <a:gd name="T33" fmla="*/ 2147483647 h 1828"/>
                <a:gd name="T34" fmla="*/ 2147483647 w 2088"/>
                <a:gd name="T35" fmla="*/ 2147483647 h 1828"/>
                <a:gd name="T36" fmla="*/ 2147483647 w 2088"/>
                <a:gd name="T37" fmla="*/ 2147483647 h 1828"/>
                <a:gd name="T38" fmla="*/ 2147483647 w 2088"/>
                <a:gd name="T39" fmla="*/ 2147483647 h 1828"/>
                <a:gd name="T40" fmla="*/ 2147483647 w 2088"/>
                <a:gd name="T41" fmla="*/ 2147483647 h 1828"/>
                <a:gd name="T42" fmla="*/ 2147483647 w 2088"/>
                <a:gd name="T43" fmla="*/ 2147483647 h 1828"/>
                <a:gd name="T44" fmla="*/ 2147483647 w 2088"/>
                <a:gd name="T45" fmla="*/ 2147483647 h 1828"/>
                <a:gd name="T46" fmla="*/ 2147483647 w 2088"/>
                <a:gd name="T47" fmla="*/ 2147483647 h 1828"/>
                <a:gd name="T48" fmla="*/ 2147483647 w 2088"/>
                <a:gd name="T49" fmla="*/ 2147483647 h 1828"/>
                <a:gd name="T50" fmla="*/ 0 w 2088"/>
                <a:gd name="T51" fmla="*/ 2147483647 h 1828"/>
                <a:gd name="T52" fmla="*/ 2147483647 w 2088"/>
                <a:gd name="T53" fmla="*/ 2147483647 h 1828"/>
                <a:gd name="T54" fmla="*/ 2147483647 w 2088"/>
                <a:gd name="T55" fmla="*/ 2147483647 h 1828"/>
                <a:gd name="T56" fmla="*/ 2147483647 w 2088"/>
                <a:gd name="T57" fmla="*/ 2147483647 h 1828"/>
                <a:gd name="T58" fmla="*/ 2147483647 w 2088"/>
                <a:gd name="T59" fmla="*/ 2147483647 h 1828"/>
                <a:gd name="T60" fmla="*/ 2147483647 w 2088"/>
                <a:gd name="T61" fmla="*/ 2147483647 h 1828"/>
                <a:gd name="T62" fmla="*/ 2147483647 w 2088"/>
                <a:gd name="T63" fmla="*/ 2147483647 h 1828"/>
                <a:gd name="T64" fmla="*/ 2147483647 w 2088"/>
                <a:gd name="T65" fmla="*/ 2147483647 h 1828"/>
                <a:gd name="T66" fmla="*/ 2147483647 w 2088"/>
                <a:gd name="T67" fmla="*/ 2147483647 h 1828"/>
                <a:gd name="T68" fmla="*/ 2147483647 w 2088"/>
                <a:gd name="T69" fmla="*/ 2147483647 h 1828"/>
                <a:gd name="T70" fmla="*/ 2147483647 w 2088"/>
                <a:gd name="T71" fmla="*/ 2147483647 h 1828"/>
                <a:gd name="T72" fmla="*/ 2147483647 w 2088"/>
                <a:gd name="T73" fmla="*/ 2147483647 h 1828"/>
                <a:gd name="T74" fmla="*/ 2147483647 w 2088"/>
                <a:gd name="T75" fmla="*/ 2147483647 h 1828"/>
                <a:gd name="T76" fmla="*/ 2147483647 w 2088"/>
                <a:gd name="T77" fmla="*/ 2147483647 h 1828"/>
                <a:gd name="T78" fmla="*/ 2147483647 w 2088"/>
                <a:gd name="T79" fmla="*/ 2147483647 h 1828"/>
                <a:gd name="T80" fmla="*/ 2147483647 w 2088"/>
                <a:gd name="T81" fmla="*/ 2147483647 h 1828"/>
                <a:gd name="T82" fmla="*/ 2147483647 w 2088"/>
                <a:gd name="T83" fmla="*/ 2147483647 h 1828"/>
                <a:gd name="T84" fmla="*/ 2147483647 w 2088"/>
                <a:gd name="T85" fmla="*/ 2147483647 h 1828"/>
                <a:gd name="T86" fmla="*/ 2147483647 w 2088"/>
                <a:gd name="T87" fmla="*/ 2147483647 h 1828"/>
                <a:gd name="T88" fmla="*/ 2147483647 w 2088"/>
                <a:gd name="T89" fmla="*/ 2147483647 h 1828"/>
                <a:gd name="T90" fmla="*/ 2147483647 w 2088"/>
                <a:gd name="T91" fmla="*/ 2147483647 h 1828"/>
                <a:gd name="T92" fmla="*/ 2147483647 w 2088"/>
                <a:gd name="T93" fmla="*/ 2147483647 h 1828"/>
                <a:gd name="T94" fmla="*/ 2147483647 w 2088"/>
                <a:gd name="T95" fmla="*/ 2147483647 h 1828"/>
                <a:gd name="T96" fmla="*/ 2147483647 w 2088"/>
                <a:gd name="T97" fmla="*/ 2147483647 h 1828"/>
                <a:gd name="T98" fmla="*/ 2147483647 w 2088"/>
                <a:gd name="T99" fmla="*/ 2147483647 h 1828"/>
                <a:gd name="T100" fmla="*/ 2147483647 w 2088"/>
                <a:gd name="T101" fmla="*/ 2147483647 h 18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88"/>
                <a:gd name="T154" fmla="*/ 0 h 1828"/>
                <a:gd name="T155" fmla="*/ 2088 w 2088"/>
                <a:gd name="T156" fmla="*/ 1828 h 182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88" h="1828">
                  <a:moveTo>
                    <a:pt x="1728" y="1473"/>
                  </a:moveTo>
                  <a:lnTo>
                    <a:pt x="2058" y="1302"/>
                  </a:lnTo>
                  <a:lnTo>
                    <a:pt x="2088" y="1077"/>
                  </a:lnTo>
                  <a:lnTo>
                    <a:pt x="2048" y="1032"/>
                  </a:lnTo>
                  <a:lnTo>
                    <a:pt x="1953" y="1027"/>
                  </a:lnTo>
                  <a:lnTo>
                    <a:pt x="1873" y="1017"/>
                  </a:lnTo>
                  <a:lnTo>
                    <a:pt x="1778" y="1017"/>
                  </a:lnTo>
                  <a:lnTo>
                    <a:pt x="1663" y="877"/>
                  </a:lnTo>
                  <a:lnTo>
                    <a:pt x="1593" y="817"/>
                  </a:lnTo>
                  <a:lnTo>
                    <a:pt x="1568" y="767"/>
                  </a:lnTo>
                  <a:lnTo>
                    <a:pt x="1552" y="736"/>
                  </a:lnTo>
                  <a:lnTo>
                    <a:pt x="1532" y="711"/>
                  </a:lnTo>
                  <a:lnTo>
                    <a:pt x="1532" y="676"/>
                  </a:lnTo>
                  <a:lnTo>
                    <a:pt x="1527" y="616"/>
                  </a:lnTo>
                  <a:lnTo>
                    <a:pt x="1497" y="586"/>
                  </a:lnTo>
                  <a:lnTo>
                    <a:pt x="1472" y="546"/>
                  </a:lnTo>
                  <a:lnTo>
                    <a:pt x="1442" y="546"/>
                  </a:lnTo>
                  <a:lnTo>
                    <a:pt x="1407" y="501"/>
                  </a:lnTo>
                  <a:lnTo>
                    <a:pt x="1387" y="441"/>
                  </a:lnTo>
                  <a:lnTo>
                    <a:pt x="1357" y="406"/>
                  </a:lnTo>
                  <a:lnTo>
                    <a:pt x="1277" y="406"/>
                  </a:lnTo>
                  <a:lnTo>
                    <a:pt x="1267" y="361"/>
                  </a:lnTo>
                  <a:lnTo>
                    <a:pt x="1187" y="356"/>
                  </a:lnTo>
                  <a:lnTo>
                    <a:pt x="1127" y="346"/>
                  </a:lnTo>
                  <a:lnTo>
                    <a:pt x="1077" y="341"/>
                  </a:lnTo>
                  <a:lnTo>
                    <a:pt x="1027" y="336"/>
                  </a:lnTo>
                  <a:lnTo>
                    <a:pt x="987" y="331"/>
                  </a:lnTo>
                  <a:lnTo>
                    <a:pt x="936" y="281"/>
                  </a:lnTo>
                  <a:lnTo>
                    <a:pt x="841" y="201"/>
                  </a:lnTo>
                  <a:lnTo>
                    <a:pt x="771" y="135"/>
                  </a:lnTo>
                  <a:lnTo>
                    <a:pt x="691" y="85"/>
                  </a:lnTo>
                  <a:lnTo>
                    <a:pt x="606" y="25"/>
                  </a:lnTo>
                  <a:lnTo>
                    <a:pt x="561" y="15"/>
                  </a:lnTo>
                  <a:lnTo>
                    <a:pt x="516" y="10"/>
                  </a:lnTo>
                  <a:lnTo>
                    <a:pt x="456" y="0"/>
                  </a:lnTo>
                  <a:lnTo>
                    <a:pt x="395" y="30"/>
                  </a:lnTo>
                  <a:lnTo>
                    <a:pt x="270" y="40"/>
                  </a:lnTo>
                  <a:lnTo>
                    <a:pt x="245" y="60"/>
                  </a:lnTo>
                  <a:lnTo>
                    <a:pt x="300" y="115"/>
                  </a:lnTo>
                  <a:lnTo>
                    <a:pt x="320" y="170"/>
                  </a:lnTo>
                  <a:lnTo>
                    <a:pt x="295" y="201"/>
                  </a:lnTo>
                  <a:lnTo>
                    <a:pt x="265" y="226"/>
                  </a:lnTo>
                  <a:lnTo>
                    <a:pt x="235" y="226"/>
                  </a:lnTo>
                  <a:lnTo>
                    <a:pt x="205" y="236"/>
                  </a:lnTo>
                  <a:lnTo>
                    <a:pt x="170" y="271"/>
                  </a:lnTo>
                  <a:lnTo>
                    <a:pt x="125" y="291"/>
                  </a:lnTo>
                  <a:lnTo>
                    <a:pt x="80" y="281"/>
                  </a:lnTo>
                  <a:lnTo>
                    <a:pt x="50" y="276"/>
                  </a:lnTo>
                  <a:lnTo>
                    <a:pt x="20" y="276"/>
                  </a:lnTo>
                  <a:lnTo>
                    <a:pt x="20" y="346"/>
                  </a:lnTo>
                  <a:lnTo>
                    <a:pt x="0" y="371"/>
                  </a:lnTo>
                  <a:lnTo>
                    <a:pt x="0" y="411"/>
                  </a:lnTo>
                  <a:lnTo>
                    <a:pt x="25" y="426"/>
                  </a:lnTo>
                  <a:lnTo>
                    <a:pt x="60" y="461"/>
                  </a:lnTo>
                  <a:lnTo>
                    <a:pt x="80" y="491"/>
                  </a:lnTo>
                  <a:lnTo>
                    <a:pt x="85" y="526"/>
                  </a:lnTo>
                  <a:lnTo>
                    <a:pt x="125" y="581"/>
                  </a:lnTo>
                  <a:lnTo>
                    <a:pt x="140" y="606"/>
                  </a:lnTo>
                  <a:lnTo>
                    <a:pt x="155" y="666"/>
                  </a:lnTo>
                  <a:lnTo>
                    <a:pt x="145" y="706"/>
                  </a:lnTo>
                  <a:lnTo>
                    <a:pt x="175" y="711"/>
                  </a:lnTo>
                  <a:lnTo>
                    <a:pt x="215" y="741"/>
                  </a:lnTo>
                  <a:lnTo>
                    <a:pt x="215" y="807"/>
                  </a:lnTo>
                  <a:lnTo>
                    <a:pt x="225" y="837"/>
                  </a:lnTo>
                  <a:lnTo>
                    <a:pt x="265" y="887"/>
                  </a:lnTo>
                  <a:lnTo>
                    <a:pt x="300" y="907"/>
                  </a:lnTo>
                  <a:lnTo>
                    <a:pt x="340" y="942"/>
                  </a:lnTo>
                  <a:lnTo>
                    <a:pt x="375" y="1032"/>
                  </a:lnTo>
                  <a:lnTo>
                    <a:pt x="390" y="1062"/>
                  </a:lnTo>
                  <a:lnTo>
                    <a:pt x="375" y="1137"/>
                  </a:lnTo>
                  <a:lnTo>
                    <a:pt x="380" y="1187"/>
                  </a:lnTo>
                  <a:lnTo>
                    <a:pt x="400" y="1252"/>
                  </a:lnTo>
                  <a:lnTo>
                    <a:pt x="421" y="1272"/>
                  </a:lnTo>
                  <a:lnTo>
                    <a:pt x="471" y="1327"/>
                  </a:lnTo>
                  <a:lnTo>
                    <a:pt x="511" y="1348"/>
                  </a:lnTo>
                  <a:lnTo>
                    <a:pt x="541" y="1378"/>
                  </a:lnTo>
                  <a:lnTo>
                    <a:pt x="576" y="1433"/>
                  </a:lnTo>
                  <a:lnTo>
                    <a:pt x="606" y="1518"/>
                  </a:lnTo>
                  <a:lnTo>
                    <a:pt x="646" y="1598"/>
                  </a:lnTo>
                  <a:lnTo>
                    <a:pt x="681" y="1618"/>
                  </a:lnTo>
                  <a:lnTo>
                    <a:pt x="716" y="1648"/>
                  </a:lnTo>
                  <a:lnTo>
                    <a:pt x="716" y="1683"/>
                  </a:lnTo>
                  <a:lnTo>
                    <a:pt x="736" y="1713"/>
                  </a:lnTo>
                  <a:lnTo>
                    <a:pt x="766" y="1773"/>
                  </a:lnTo>
                  <a:lnTo>
                    <a:pt x="801" y="1743"/>
                  </a:lnTo>
                  <a:lnTo>
                    <a:pt x="821" y="1713"/>
                  </a:lnTo>
                  <a:lnTo>
                    <a:pt x="806" y="1688"/>
                  </a:lnTo>
                  <a:lnTo>
                    <a:pt x="821" y="1648"/>
                  </a:lnTo>
                  <a:lnTo>
                    <a:pt x="866" y="1643"/>
                  </a:lnTo>
                  <a:lnTo>
                    <a:pt x="916" y="1648"/>
                  </a:lnTo>
                  <a:lnTo>
                    <a:pt x="936" y="1673"/>
                  </a:lnTo>
                  <a:lnTo>
                    <a:pt x="911" y="1708"/>
                  </a:lnTo>
                  <a:lnTo>
                    <a:pt x="982" y="1793"/>
                  </a:lnTo>
                  <a:lnTo>
                    <a:pt x="1032" y="1823"/>
                  </a:lnTo>
                  <a:lnTo>
                    <a:pt x="1062" y="1828"/>
                  </a:lnTo>
                  <a:lnTo>
                    <a:pt x="1267" y="1728"/>
                  </a:lnTo>
                  <a:lnTo>
                    <a:pt x="1322" y="1688"/>
                  </a:lnTo>
                  <a:lnTo>
                    <a:pt x="1422" y="1688"/>
                  </a:lnTo>
                  <a:lnTo>
                    <a:pt x="1547" y="1688"/>
                  </a:lnTo>
                  <a:lnTo>
                    <a:pt x="1728" y="1688"/>
                  </a:lnTo>
                  <a:lnTo>
                    <a:pt x="1823" y="1623"/>
                  </a:lnTo>
                  <a:lnTo>
                    <a:pt x="1728" y="1473"/>
                  </a:lnTo>
                  <a:close/>
                </a:path>
              </a:pathLst>
            </a:custGeom>
            <a:solidFill>
              <a:srgbClr val="339966"/>
            </a:solidFill>
            <a:ln w="9525">
              <a:miter lim="800000"/>
              <a:headEnd/>
              <a:tailEnd/>
            </a:ln>
            <a:scene3d>
              <a:camera prst="legacyPerspectiveBottomRight">
                <a:rot lat="21299970" lon="2129997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33CCCC"/>
              </a:extrusionClr>
            </a:sp3d>
          </p:spPr>
          <p:txBody>
            <a:bodyPr>
              <a:flatTx/>
            </a:bodyPr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8" name="AutoShape 54"/>
            <p:cNvSpPr>
              <a:spLocks noChangeArrowheads="1"/>
            </p:cNvSpPr>
            <p:nvPr/>
          </p:nvSpPr>
          <p:spPr bwMode="auto">
            <a:xfrm>
              <a:off x="4526120" y="3890962"/>
              <a:ext cx="157498" cy="138112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9" name="AutoShape 55"/>
            <p:cNvSpPr>
              <a:spLocks noChangeArrowheads="1"/>
            </p:cNvSpPr>
            <p:nvPr/>
          </p:nvSpPr>
          <p:spPr bwMode="auto">
            <a:xfrm>
              <a:off x="5167067" y="4080272"/>
              <a:ext cx="157498" cy="136921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0" name="AutoShape 56"/>
            <p:cNvSpPr>
              <a:spLocks noChangeArrowheads="1"/>
            </p:cNvSpPr>
            <p:nvPr/>
          </p:nvSpPr>
          <p:spPr bwMode="auto">
            <a:xfrm>
              <a:off x="4446686" y="3642122"/>
              <a:ext cx="157498" cy="136921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457200" y="2971800"/>
              <a:ext cx="616296" cy="656034"/>
            </a:xfrm>
            <a:custGeom>
              <a:avLst/>
              <a:gdLst>
                <a:gd name="T0" fmla="*/ 2147483647 w 450"/>
                <a:gd name="T1" fmla="*/ 2147483647 h 551"/>
                <a:gd name="T2" fmla="*/ 2147483647 w 450"/>
                <a:gd name="T3" fmla="*/ 2147483647 h 551"/>
                <a:gd name="T4" fmla="*/ 2147483647 w 450"/>
                <a:gd name="T5" fmla="*/ 2147483647 h 551"/>
                <a:gd name="T6" fmla="*/ 2147483647 w 450"/>
                <a:gd name="T7" fmla="*/ 2147483647 h 551"/>
                <a:gd name="T8" fmla="*/ 2147483647 w 450"/>
                <a:gd name="T9" fmla="*/ 2147483647 h 551"/>
                <a:gd name="T10" fmla="*/ 2147483647 w 450"/>
                <a:gd name="T11" fmla="*/ 2147483647 h 551"/>
                <a:gd name="T12" fmla="*/ 2147483647 w 450"/>
                <a:gd name="T13" fmla="*/ 2147483647 h 551"/>
                <a:gd name="T14" fmla="*/ 2147483647 w 450"/>
                <a:gd name="T15" fmla="*/ 2147483647 h 551"/>
                <a:gd name="T16" fmla="*/ 2147483647 w 450"/>
                <a:gd name="T17" fmla="*/ 2147483647 h 551"/>
                <a:gd name="T18" fmla="*/ 2147483647 w 450"/>
                <a:gd name="T19" fmla="*/ 2147483647 h 551"/>
                <a:gd name="T20" fmla="*/ 2147483647 w 450"/>
                <a:gd name="T21" fmla="*/ 2147483647 h 551"/>
                <a:gd name="T22" fmla="*/ 2147483647 w 450"/>
                <a:gd name="T23" fmla="*/ 2147483647 h 551"/>
                <a:gd name="T24" fmla="*/ 2147483647 w 450"/>
                <a:gd name="T25" fmla="*/ 2147483647 h 551"/>
                <a:gd name="T26" fmla="*/ 2147483647 w 450"/>
                <a:gd name="T27" fmla="*/ 2147483647 h 551"/>
                <a:gd name="T28" fmla="*/ 2147483647 w 450"/>
                <a:gd name="T29" fmla="*/ 2147483647 h 551"/>
                <a:gd name="T30" fmla="*/ 2147483647 w 450"/>
                <a:gd name="T31" fmla="*/ 2147483647 h 551"/>
                <a:gd name="T32" fmla="*/ 2147483647 w 450"/>
                <a:gd name="T33" fmla="*/ 2147483647 h 551"/>
                <a:gd name="T34" fmla="*/ 2147483647 w 450"/>
                <a:gd name="T35" fmla="*/ 2147483647 h 551"/>
                <a:gd name="T36" fmla="*/ 2147483647 w 450"/>
                <a:gd name="T37" fmla="*/ 2147483647 h 551"/>
                <a:gd name="T38" fmla="*/ 2147483647 w 450"/>
                <a:gd name="T39" fmla="*/ 2147483647 h 551"/>
                <a:gd name="T40" fmla="*/ 2147483647 w 450"/>
                <a:gd name="T41" fmla="*/ 2147483647 h 551"/>
                <a:gd name="T42" fmla="*/ 2147483647 w 450"/>
                <a:gd name="T43" fmla="*/ 2147483647 h 551"/>
                <a:gd name="T44" fmla="*/ 2147483647 w 450"/>
                <a:gd name="T45" fmla="*/ 2147483647 h 551"/>
                <a:gd name="T46" fmla="*/ 2147483647 w 450"/>
                <a:gd name="T47" fmla="*/ 2147483647 h 551"/>
                <a:gd name="T48" fmla="*/ 2147483647 w 450"/>
                <a:gd name="T49" fmla="*/ 2147483647 h 551"/>
                <a:gd name="T50" fmla="*/ 2147483647 w 450"/>
                <a:gd name="T51" fmla="*/ 2147483647 h 551"/>
                <a:gd name="T52" fmla="*/ 2147483647 w 450"/>
                <a:gd name="T53" fmla="*/ 2147483647 h 551"/>
                <a:gd name="T54" fmla="*/ 2147483647 w 450"/>
                <a:gd name="T55" fmla="*/ 2147483647 h 551"/>
                <a:gd name="T56" fmla="*/ 0 w 450"/>
                <a:gd name="T57" fmla="*/ 2147483647 h 551"/>
                <a:gd name="T58" fmla="*/ 0 w 450"/>
                <a:gd name="T59" fmla="*/ 2147483647 h 551"/>
                <a:gd name="T60" fmla="*/ 0 w 450"/>
                <a:gd name="T61" fmla="*/ 2147483647 h 551"/>
                <a:gd name="T62" fmla="*/ 0 w 450"/>
                <a:gd name="T63" fmla="*/ 2147483647 h 551"/>
                <a:gd name="T64" fmla="*/ 0 w 450"/>
                <a:gd name="T65" fmla="*/ 2147483647 h 551"/>
                <a:gd name="T66" fmla="*/ 2147483647 w 450"/>
                <a:gd name="T67" fmla="*/ 2147483647 h 551"/>
                <a:gd name="T68" fmla="*/ 2147483647 w 450"/>
                <a:gd name="T69" fmla="*/ 2147483647 h 551"/>
                <a:gd name="T70" fmla="*/ 2147483647 w 450"/>
                <a:gd name="T71" fmla="*/ 2147483647 h 551"/>
                <a:gd name="T72" fmla="*/ 2147483647 w 450"/>
                <a:gd name="T73" fmla="*/ 2147483647 h 551"/>
                <a:gd name="T74" fmla="*/ 2147483647 w 450"/>
                <a:gd name="T75" fmla="*/ 2147483647 h 551"/>
                <a:gd name="T76" fmla="*/ 2147483647 w 450"/>
                <a:gd name="T77" fmla="*/ 2147483647 h 551"/>
                <a:gd name="T78" fmla="*/ 2147483647 w 450"/>
                <a:gd name="T79" fmla="*/ 2147483647 h 551"/>
                <a:gd name="T80" fmla="*/ 2147483647 w 450"/>
                <a:gd name="T81" fmla="*/ 2147483647 h 551"/>
                <a:gd name="T82" fmla="*/ 2147483647 w 450"/>
                <a:gd name="T83" fmla="*/ 2147483647 h 551"/>
                <a:gd name="T84" fmla="*/ 2147483647 w 450"/>
                <a:gd name="T85" fmla="*/ 2147483647 h 551"/>
                <a:gd name="T86" fmla="*/ 2147483647 w 450"/>
                <a:gd name="T87" fmla="*/ 2147483647 h 551"/>
                <a:gd name="T88" fmla="*/ 2147483647 w 450"/>
                <a:gd name="T89" fmla="*/ 2147483647 h 551"/>
                <a:gd name="T90" fmla="*/ 2147483647 w 450"/>
                <a:gd name="T91" fmla="*/ 2147483647 h 551"/>
                <a:gd name="T92" fmla="*/ 2147483647 w 450"/>
                <a:gd name="T93" fmla="*/ 2147483647 h 551"/>
                <a:gd name="T94" fmla="*/ 2147483647 w 450"/>
                <a:gd name="T95" fmla="*/ 2147483647 h 551"/>
                <a:gd name="T96" fmla="*/ 2147483647 w 450"/>
                <a:gd name="T97" fmla="*/ 2147483647 h 551"/>
                <a:gd name="T98" fmla="*/ 2147483647 w 450"/>
                <a:gd name="T99" fmla="*/ 2147483647 h 551"/>
                <a:gd name="T100" fmla="*/ 2147483647 w 450"/>
                <a:gd name="T101" fmla="*/ 2147483647 h 551"/>
                <a:gd name="T102" fmla="*/ 2147483647 w 450"/>
                <a:gd name="T103" fmla="*/ 2147483647 h 551"/>
                <a:gd name="T104" fmla="*/ 2147483647 w 450"/>
                <a:gd name="T105" fmla="*/ 2147483647 h 551"/>
                <a:gd name="T106" fmla="*/ 2147483647 w 450"/>
                <a:gd name="T107" fmla="*/ 2147483647 h 551"/>
                <a:gd name="T108" fmla="*/ 2147483647 w 450"/>
                <a:gd name="T109" fmla="*/ 2147483647 h 551"/>
                <a:gd name="T110" fmla="*/ 2147483647 w 450"/>
                <a:gd name="T111" fmla="*/ 2147483647 h 551"/>
                <a:gd name="T112" fmla="*/ 2147483647 w 450"/>
                <a:gd name="T113" fmla="*/ 2147483647 h 551"/>
                <a:gd name="T114" fmla="*/ 2147483647 w 450"/>
                <a:gd name="T115" fmla="*/ 2147483647 h 551"/>
                <a:gd name="T116" fmla="*/ 2147483647 w 450"/>
                <a:gd name="T117" fmla="*/ 2147483647 h 551"/>
                <a:gd name="T118" fmla="*/ 2147483647 w 450"/>
                <a:gd name="T119" fmla="*/ 2147483647 h 551"/>
                <a:gd name="T120" fmla="*/ 2147483647 w 450"/>
                <a:gd name="T121" fmla="*/ 2147483647 h 55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50"/>
                <a:gd name="T184" fmla="*/ 0 h 551"/>
                <a:gd name="T185" fmla="*/ 450 w 450"/>
                <a:gd name="T186" fmla="*/ 551 h 55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50" h="551">
                  <a:moveTo>
                    <a:pt x="450" y="407"/>
                  </a:moveTo>
                  <a:lnTo>
                    <a:pt x="435" y="400"/>
                  </a:lnTo>
                  <a:lnTo>
                    <a:pt x="421" y="396"/>
                  </a:lnTo>
                  <a:lnTo>
                    <a:pt x="406" y="392"/>
                  </a:lnTo>
                  <a:lnTo>
                    <a:pt x="396" y="385"/>
                  </a:lnTo>
                  <a:lnTo>
                    <a:pt x="381" y="382"/>
                  </a:lnTo>
                  <a:lnTo>
                    <a:pt x="367" y="378"/>
                  </a:lnTo>
                  <a:lnTo>
                    <a:pt x="356" y="371"/>
                  </a:lnTo>
                  <a:lnTo>
                    <a:pt x="342" y="367"/>
                  </a:lnTo>
                  <a:lnTo>
                    <a:pt x="327" y="360"/>
                  </a:lnTo>
                  <a:lnTo>
                    <a:pt x="316" y="356"/>
                  </a:lnTo>
                  <a:lnTo>
                    <a:pt x="302" y="349"/>
                  </a:lnTo>
                  <a:lnTo>
                    <a:pt x="291" y="342"/>
                  </a:lnTo>
                  <a:lnTo>
                    <a:pt x="280" y="338"/>
                  </a:lnTo>
                  <a:lnTo>
                    <a:pt x="270" y="331"/>
                  </a:lnTo>
                  <a:lnTo>
                    <a:pt x="255" y="324"/>
                  </a:lnTo>
                  <a:lnTo>
                    <a:pt x="244" y="320"/>
                  </a:lnTo>
                  <a:lnTo>
                    <a:pt x="234" y="313"/>
                  </a:lnTo>
                  <a:lnTo>
                    <a:pt x="223" y="306"/>
                  </a:lnTo>
                  <a:lnTo>
                    <a:pt x="212" y="299"/>
                  </a:lnTo>
                  <a:lnTo>
                    <a:pt x="201" y="295"/>
                  </a:lnTo>
                  <a:lnTo>
                    <a:pt x="190" y="288"/>
                  </a:lnTo>
                  <a:lnTo>
                    <a:pt x="183" y="281"/>
                  </a:lnTo>
                  <a:lnTo>
                    <a:pt x="172" y="274"/>
                  </a:lnTo>
                  <a:lnTo>
                    <a:pt x="162" y="266"/>
                  </a:lnTo>
                  <a:lnTo>
                    <a:pt x="154" y="259"/>
                  </a:lnTo>
                  <a:lnTo>
                    <a:pt x="144" y="252"/>
                  </a:lnTo>
                  <a:lnTo>
                    <a:pt x="136" y="245"/>
                  </a:lnTo>
                  <a:lnTo>
                    <a:pt x="126" y="238"/>
                  </a:lnTo>
                  <a:lnTo>
                    <a:pt x="118" y="231"/>
                  </a:lnTo>
                  <a:lnTo>
                    <a:pt x="111" y="223"/>
                  </a:lnTo>
                  <a:lnTo>
                    <a:pt x="104" y="216"/>
                  </a:lnTo>
                  <a:lnTo>
                    <a:pt x="97" y="209"/>
                  </a:lnTo>
                  <a:lnTo>
                    <a:pt x="90" y="202"/>
                  </a:lnTo>
                  <a:lnTo>
                    <a:pt x="83" y="195"/>
                  </a:lnTo>
                  <a:lnTo>
                    <a:pt x="75" y="187"/>
                  </a:lnTo>
                  <a:lnTo>
                    <a:pt x="68" y="180"/>
                  </a:lnTo>
                  <a:lnTo>
                    <a:pt x="61" y="169"/>
                  </a:lnTo>
                  <a:lnTo>
                    <a:pt x="57" y="162"/>
                  </a:lnTo>
                  <a:lnTo>
                    <a:pt x="50" y="155"/>
                  </a:lnTo>
                  <a:lnTo>
                    <a:pt x="47" y="148"/>
                  </a:lnTo>
                  <a:lnTo>
                    <a:pt x="39" y="141"/>
                  </a:lnTo>
                  <a:lnTo>
                    <a:pt x="36" y="130"/>
                  </a:lnTo>
                  <a:lnTo>
                    <a:pt x="32" y="123"/>
                  </a:lnTo>
                  <a:lnTo>
                    <a:pt x="29" y="115"/>
                  </a:lnTo>
                  <a:lnTo>
                    <a:pt x="25" y="108"/>
                  </a:lnTo>
                  <a:lnTo>
                    <a:pt x="21" y="97"/>
                  </a:lnTo>
                  <a:lnTo>
                    <a:pt x="18" y="90"/>
                  </a:lnTo>
                  <a:lnTo>
                    <a:pt x="14" y="83"/>
                  </a:lnTo>
                  <a:lnTo>
                    <a:pt x="11" y="76"/>
                  </a:lnTo>
                  <a:lnTo>
                    <a:pt x="7" y="65"/>
                  </a:lnTo>
                  <a:lnTo>
                    <a:pt x="7" y="58"/>
                  </a:lnTo>
                  <a:lnTo>
                    <a:pt x="3" y="51"/>
                  </a:lnTo>
                  <a:lnTo>
                    <a:pt x="3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0" y="151"/>
                  </a:lnTo>
                  <a:lnTo>
                    <a:pt x="0" y="159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3" y="184"/>
                  </a:lnTo>
                  <a:lnTo>
                    <a:pt x="3" y="195"/>
                  </a:lnTo>
                  <a:lnTo>
                    <a:pt x="7" y="202"/>
                  </a:lnTo>
                  <a:lnTo>
                    <a:pt x="7" y="209"/>
                  </a:lnTo>
                  <a:lnTo>
                    <a:pt x="11" y="220"/>
                  </a:lnTo>
                  <a:lnTo>
                    <a:pt x="14" y="227"/>
                  </a:lnTo>
                  <a:lnTo>
                    <a:pt x="18" y="234"/>
                  </a:lnTo>
                  <a:lnTo>
                    <a:pt x="21" y="241"/>
                  </a:lnTo>
                  <a:lnTo>
                    <a:pt x="25" y="252"/>
                  </a:lnTo>
                  <a:lnTo>
                    <a:pt x="29" y="259"/>
                  </a:lnTo>
                  <a:lnTo>
                    <a:pt x="32" y="266"/>
                  </a:lnTo>
                  <a:lnTo>
                    <a:pt x="36" y="274"/>
                  </a:lnTo>
                  <a:lnTo>
                    <a:pt x="39" y="284"/>
                  </a:lnTo>
                  <a:lnTo>
                    <a:pt x="47" y="292"/>
                  </a:lnTo>
                  <a:lnTo>
                    <a:pt x="50" y="299"/>
                  </a:lnTo>
                  <a:lnTo>
                    <a:pt x="57" y="306"/>
                  </a:lnTo>
                  <a:lnTo>
                    <a:pt x="61" y="313"/>
                  </a:lnTo>
                  <a:lnTo>
                    <a:pt x="68" y="324"/>
                  </a:lnTo>
                  <a:lnTo>
                    <a:pt x="75" y="331"/>
                  </a:lnTo>
                  <a:lnTo>
                    <a:pt x="83" y="338"/>
                  </a:lnTo>
                  <a:lnTo>
                    <a:pt x="90" y="346"/>
                  </a:lnTo>
                  <a:lnTo>
                    <a:pt x="97" y="353"/>
                  </a:lnTo>
                  <a:lnTo>
                    <a:pt x="104" y="360"/>
                  </a:lnTo>
                  <a:lnTo>
                    <a:pt x="111" y="367"/>
                  </a:lnTo>
                  <a:lnTo>
                    <a:pt x="118" y="374"/>
                  </a:lnTo>
                  <a:lnTo>
                    <a:pt x="126" y="382"/>
                  </a:lnTo>
                  <a:lnTo>
                    <a:pt x="136" y="389"/>
                  </a:lnTo>
                  <a:lnTo>
                    <a:pt x="144" y="396"/>
                  </a:lnTo>
                  <a:lnTo>
                    <a:pt x="154" y="403"/>
                  </a:lnTo>
                  <a:lnTo>
                    <a:pt x="162" y="410"/>
                  </a:lnTo>
                  <a:lnTo>
                    <a:pt x="172" y="418"/>
                  </a:lnTo>
                  <a:lnTo>
                    <a:pt x="183" y="425"/>
                  </a:lnTo>
                  <a:lnTo>
                    <a:pt x="190" y="432"/>
                  </a:lnTo>
                  <a:lnTo>
                    <a:pt x="201" y="439"/>
                  </a:lnTo>
                  <a:lnTo>
                    <a:pt x="212" y="443"/>
                  </a:lnTo>
                  <a:lnTo>
                    <a:pt x="223" y="450"/>
                  </a:lnTo>
                  <a:lnTo>
                    <a:pt x="234" y="457"/>
                  </a:lnTo>
                  <a:lnTo>
                    <a:pt x="244" y="464"/>
                  </a:lnTo>
                  <a:lnTo>
                    <a:pt x="255" y="468"/>
                  </a:lnTo>
                  <a:lnTo>
                    <a:pt x="270" y="475"/>
                  </a:lnTo>
                  <a:lnTo>
                    <a:pt x="280" y="482"/>
                  </a:lnTo>
                  <a:lnTo>
                    <a:pt x="291" y="486"/>
                  </a:lnTo>
                  <a:lnTo>
                    <a:pt x="302" y="493"/>
                  </a:lnTo>
                  <a:lnTo>
                    <a:pt x="316" y="500"/>
                  </a:lnTo>
                  <a:lnTo>
                    <a:pt x="327" y="504"/>
                  </a:lnTo>
                  <a:lnTo>
                    <a:pt x="342" y="511"/>
                  </a:lnTo>
                  <a:lnTo>
                    <a:pt x="356" y="515"/>
                  </a:lnTo>
                  <a:lnTo>
                    <a:pt x="367" y="522"/>
                  </a:lnTo>
                  <a:lnTo>
                    <a:pt x="381" y="525"/>
                  </a:lnTo>
                  <a:lnTo>
                    <a:pt x="396" y="529"/>
                  </a:lnTo>
                  <a:lnTo>
                    <a:pt x="406" y="536"/>
                  </a:lnTo>
                  <a:lnTo>
                    <a:pt x="421" y="540"/>
                  </a:lnTo>
                  <a:lnTo>
                    <a:pt x="435" y="543"/>
                  </a:lnTo>
                  <a:lnTo>
                    <a:pt x="450" y="551"/>
                  </a:lnTo>
                  <a:lnTo>
                    <a:pt x="450" y="407"/>
                  </a:lnTo>
                  <a:close/>
                </a:path>
              </a:pathLst>
            </a:custGeom>
            <a:solidFill>
              <a:srgbClr val="60606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57200" y="2971800"/>
              <a:ext cx="1310655" cy="484584"/>
            </a:xfrm>
            <a:custGeom>
              <a:avLst/>
              <a:gdLst>
                <a:gd name="T0" fmla="*/ 2147483647 w 957"/>
                <a:gd name="T1" fmla="*/ 2147483647 h 407"/>
                <a:gd name="T2" fmla="*/ 2147483647 w 957"/>
                <a:gd name="T3" fmla="*/ 2147483647 h 407"/>
                <a:gd name="T4" fmla="*/ 2147483647 w 957"/>
                <a:gd name="T5" fmla="*/ 2147483647 h 407"/>
                <a:gd name="T6" fmla="*/ 2147483647 w 957"/>
                <a:gd name="T7" fmla="*/ 2147483647 h 407"/>
                <a:gd name="T8" fmla="*/ 2147483647 w 957"/>
                <a:gd name="T9" fmla="*/ 2147483647 h 407"/>
                <a:gd name="T10" fmla="*/ 2147483647 w 957"/>
                <a:gd name="T11" fmla="*/ 2147483647 h 407"/>
                <a:gd name="T12" fmla="*/ 2147483647 w 957"/>
                <a:gd name="T13" fmla="*/ 2147483647 h 407"/>
                <a:gd name="T14" fmla="*/ 2147483647 w 957"/>
                <a:gd name="T15" fmla="*/ 2147483647 h 407"/>
                <a:gd name="T16" fmla="*/ 2147483647 w 957"/>
                <a:gd name="T17" fmla="*/ 2147483647 h 407"/>
                <a:gd name="T18" fmla="*/ 2147483647 w 957"/>
                <a:gd name="T19" fmla="*/ 2147483647 h 407"/>
                <a:gd name="T20" fmla="*/ 2147483647 w 957"/>
                <a:gd name="T21" fmla="*/ 2147483647 h 407"/>
                <a:gd name="T22" fmla="*/ 2147483647 w 957"/>
                <a:gd name="T23" fmla="*/ 2147483647 h 407"/>
                <a:gd name="T24" fmla="*/ 2147483647 w 957"/>
                <a:gd name="T25" fmla="*/ 2147483647 h 407"/>
                <a:gd name="T26" fmla="*/ 2147483647 w 957"/>
                <a:gd name="T27" fmla="*/ 2147483647 h 407"/>
                <a:gd name="T28" fmla="*/ 2147483647 w 957"/>
                <a:gd name="T29" fmla="*/ 2147483647 h 407"/>
                <a:gd name="T30" fmla="*/ 2147483647 w 957"/>
                <a:gd name="T31" fmla="*/ 2147483647 h 407"/>
                <a:gd name="T32" fmla="*/ 2147483647 w 957"/>
                <a:gd name="T33" fmla="*/ 2147483647 h 407"/>
                <a:gd name="T34" fmla="*/ 2147483647 w 957"/>
                <a:gd name="T35" fmla="*/ 2147483647 h 407"/>
                <a:gd name="T36" fmla="*/ 2147483647 w 957"/>
                <a:gd name="T37" fmla="*/ 2147483647 h 407"/>
                <a:gd name="T38" fmla="*/ 2147483647 w 957"/>
                <a:gd name="T39" fmla="*/ 2147483647 h 407"/>
                <a:gd name="T40" fmla="*/ 2147483647 w 957"/>
                <a:gd name="T41" fmla="*/ 2147483647 h 407"/>
                <a:gd name="T42" fmla="*/ 2147483647 w 957"/>
                <a:gd name="T43" fmla="*/ 2147483647 h 407"/>
                <a:gd name="T44" fmla="*/ 2147483647 w 957"/>
                <a:gd name="T45" fmla="*/ 2147483647 h 407"/>
                <a:gd name="T46" fmla="*/ 2147483647 w 957"/>
                <a:gd name="T47" fmla="*/ 2147483647 h 407"/>
                <a:gd name="T48" fmla="*/ 2147483647 w 957"/>
                <a:gd name="T49" fmla="*/ 2147483647 h 407"/>
                <a:gd name="T50" fmla="*/ 2147483647 w 957"/>
                <a:gd name="T51" fmla="*/ 2147483647 h 407"/>
                <a:gd name="T52" fmla="*/ 2147483647 w 957"/>
                <a:gd name="T53" fmla="*/ 2147483647 h 407"/>
                <a:gd name="T54" fmla="*/ 2147483647 w 957"/>
                <a:gd name="T55" fmla="*/ 2147483647 h 407"/>
                <a:gd name="T56" fmla="*/ 2147483647 w 957"/>
                <a:gd name="T57" fmla="*/ 2147483647 h 407"/>
                <a:gd name="T58" fmla="*/ 2147483647 w 957"/>
                <a:gd name="T59" fmla="*/ 2147483647 h 407"/>
                <a:gd name="T60" fmla="*/ 2147483647 w 957"/>
                <a:gd name="T61" fmla="*/ 2147483647 h 407"/>
                <a:gd name="T62" fmla="*/ 2147483647 w 957"/>
                <a:gd name="T63" fmla="*/ 2147483647 h 407"/>
                <a:gd name="T64" fmla="*/ 2147483647 w 957"/>
                <a:gd name="T65" fmla="*/ 2147483647 h 407"/>
                <a:gd name="T66" fmla="*/ 2147483647 w 957"/>
                <a:gd name="T67" fmla="*/ 2147483647 h 407"/>
                <a:gd name="T68" fmla="*/ 2147483647 w 957"/>
                <a:gd name="T69" fmla="*/ 2147483647 h 407"/>
                <a:gd name="T70" fmla="*/ 2147483647 w 957"/>
                <a:gd name="T71" fmla="*/ 2147483647 h 407"/>
                <a:gd name="T72" fmla="*/ 2147483647 w 957"/>
                <a:gd name="T73" fmla="*/ 2147483647 h 407"/>
                <a:gd name="T74" fmla="*/ 2147483647 w 957"/>
                <a:gd name="T75" fmla="*/ 2147483647 h 407"/>
                <a:gd name="T76" fmla="*/ 2147483647 w 957"/>
                <a:gd name="T77" fmla="*/ 2147483647 h 407"/>
                <a:gd name="T78" fmla="*/ 2147483647 w 957"/>
                <a:gd name="T79" fmla="*/ 2147483647 h 407"/>
                <a:gd name="T80" fmla="*/ 2147483647 w 957"/>
                <a:gd name="T81" fmla="*/ 2147483647 h 407"/>
                <a:gd name="T82" fmla="*/ 2147483647 w 957"/>
                <a:gd name="T83" fmla="*/ 2147483647 h 407"/>
                <a:gd name="T84" fmla="*/ 2147483647 w 957"/>
                <a:gd name="T85" fmla="*/ 2147483647 h 407"/>
                <a:gd name="T86" fmla="*/ 2147483647 w 957"/>
                <a:gd name="T87" fmla="*/ 2147483647 h 407"/>
                <a:gd name="T88" fmla="*/ 2147483647 w 957"/>
                <a:gd name="T89" fmla="*/ 2147483647 h 407"/>
                <a:gd name="T90" fmla="*/ 2147483647 w 957"/>
                <a:gd name="T91" fmla="*/ 2147483647 h 407"/>
                <a:gd name="T92" fmla="*/ 2147483647 w 957"/>
                <a:gd name="T93" fmla="*/ 2147483647 h 407"/>
                <a:gd name="T94" fmla="*/ 2147483647 w 957"/>
                <a:gd name="T95" fmla="*/ 2147483647 h 407"/>
                <a:gd name="T96" fmla="*/ 2147483647 w 957"/>
                <a:gd name="T97" fmla="*/ 2147483647 h 407"/>
                <a:gd name="T98" fmla="*/ 2147483647 w 957"/>
                <a:gd name="T99" fmla="*/ 2147483647 h 407"/>
                <a:gd name="T100" fmla="*/ 2147483647 w 957"/>
                <a:gd name="T101" fmla="*/ 2147483647 h 407"/>
                <a:gd name="T102" fmla="*/ 2147483647 w 957"/>
                <a:gd name="T103" fmla="*/ 2147483647 h 407"/>
                <a:gd name="T104" fmla="*/ 2147483647 w 957"/>
                <a:gd name="T105" fmla="*/ 2147483647 h 407"/>
                <a:gd name="T106" fmla="*/ 2147483647 w 957"/>
                <a:gd name="T107" fmla="*/ 2147483647 h 407"/>
                <a:gd name="T108" fmla="*/ 2147483647 w 957"/>
                <a:gd name="T109" fmla="*/ 2147483647 h 407"/>
                <a:gd name="T110" fmla="*/ 2147483647 w 957"/>
                <a:gd name="T111" fmla="*/ 2147483647 h 407"/>
                <a:gd name="T112" fmla="*/ 0 w 957"/>
                <a:gd name="T113" fmla="*/ 2147483647 h 407"/>
                <a:gd name="T114" fmla="*/ 0 w 957"/>
                <a:gd name="T115" fmla="*/ 2147483647 h 407"/>
                <a:gd name="T116" fmla="*/ 0 w 957"/>
                <a:gd name="T117" fmla="*/ 2147483647 h 407"/>
                <a:gd name="T118" fmla="*/ 0 w 957"/>
                <a:gd name="T119" fmla="*/ 2147483647 h 407"/>
                <a:gd name="T120" fmla="*/ 0 w 957"/>
                <a:gd name="T121" fmla="*/ 0 h 407"/>
                <a:gd name="T122" fmla="*/ 2147483647 w 957"/>
                <a:gd name="T123" fmla="*/ 0 h 407"/>
                <a:gd name="T124" fmla="*/ 2147483647 w 957"/>
                <a:gd name="T125" fmla="*/ 2147483647 h 4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57"/>
                <a:gd name="T190" fmla="*/ 0 h 407"/>
                <a:gd name="T191" fmla="*/ 957 w 957"/>
                <a:gd name="T192" fmla="*/ 407 h 40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57" h="407">
                  <a:moveTo>
                    <a:pt x="450" y="407"/>
                  </a:moveTo>
                  <a:lnTo>
                    <a:pt x="435" y="403"/>
                  </a:lnTo>
                  <a:lnTo>
                    <a:pt x="421" y="400"/>
                  </a:lnTo>
                  <a:lnTo>
                    <a:pt x="406" y="396"/>
                  </a:lnTo>
                  <a:lnTo>
                    <a:pt x="396" y="389"/>
                  </a:lnTo>
                  <a:lnTo>
                    <a:pt x="381" y="385"/>
                  </a:lnTo>
                  <a:lnTo>
                    <a:pt x="367" y="378"/>
                  </a:lnTo>
                  <a:lnTo>
                    <a:pt x="356" y="374"/>
                  </a:lnTo>
                  <a:lnTo>
                    <a:pt x="342" y="371"/>
                  </a:lnTo>
                  <a:lnTo>
                    <a:pt x="327" y="364"/>
                  </a:lnTo>
                  <a:lnTo>
                    <a:pt x="316" y="356"/>
                  </a:lnTo>
                  <a:lnTo>
                    <a:pt x="302" y="353"/>
                  </a:lnTo>
                  <a:lnTo>
                    <a:pt x="291" y="346"/>
                  </a:lnTo>
                  <a:lnTo>
                    <a:pt x="280" y="342"/>
                  </a:lnTo>
                  <a:lnTo>
                    <a:pt x="270" y="335"/>
                  </a:lnTo>
                  <a:lnTo>
                    <a:pt x="255" y="328"/>
                  </a:lnTo>
                  <a:lnTo>
                    <a:pt x="244" y="324"/>
                  </a:lnTo>
                  <a:lnTo>
                    <a:pt x="234" y="317"/>
                  </a:lnTo>
                  <a:lnTo>
                    <a:pt x="223" y="310"/>
                  </a:lnTo>
                  <a:lnTo>
                    <a:pt x="212" y="302"/>
                  </a:lnTo>
                  <a:lnTo>
                    <a:pt x="201" y="295"/>
                  </a:lnTo>
                  <a:lnTo>
                    <a:pt x="190" y="292"/>
                  </a:lnTo>
                  <a:lnTo>
                    <a:pt x="183" y="284"/>
                  </a:lnTo>
                  <a:lnTo>
                    <a:pt x="172" y="277"/>
                  </a:lnTo>
                  <a:lnTo>
                    <a:pt x="162" y="270"/>
                  </a:lnTo>
                  <a:lnTo>
                    <a:pt x="154" y="263"/>
                  </a:lnTo>
                  <a:lnTo>
                    <a:pt x="144" y="256"/>
                  </a:lnTo>
                  <a:lnTo>
                    <a:pt x="136" y="248"/>
                  </a:lnTo>
                  <a:lnTo>
                    <a:pt x="126" y="241"/>
                  </a:lnTo>
                  <a:lnTo>
                    <a:pt x="118" y="234"/>
                  </a:lnTo>
                  <a:lnTo>
                    <a:pt x="111" y="227"/>
                  </a:lnTo>
                  <a:lnTo>
                    <a:pt x="104" y="220"/>
                  </a:lnTo>
                  <a:lnTo>
                    <a:pt x="97" y="213"/>
                  </a:lnTo>
                  <a:lnTo>
                    <a:pt x="90" y="205"/>
                  </a:lnTo>
                  <a:lnTo>
                    <a:pt x="83" y="198"/>
                  </a:lnTo>
                  <a:lnTo>
                    <a:pt x="75" y="187"/>
                  </a:lnTo>
                  <a:lnTo>
                    <a:pt x="68" y="180"/>
                  </a:lnTo>
                  <a:lnTo>
                    <a:pt x="61" y="173"/>
                  </a:lnTo>
                  <a:lnTo>
                    <a:pt x="57" y="166"/>
                  </a:lnTo>
                  <a:lnTo>
                    <a:pt x="50" y="159"/>
                  </a:lnTo>
                  <a:lnTo>
                    <a:pt x="47" y="151"/>
                  </a:lnTo>
                  <a:lnTo>
                    <a:pt x="39" y="141"/>
                  </a:lnTo>
                  <a:lnTo>
                    <a:pt x="36" y="133"/>
                  </a:lnTo>
                  <a:lnTo>
                    <a:pt x="32" y="126"/>
                  </a:lnTo>
                  <a:lnTo>
                    <a:pt x="29" y="119"/>
                  </a:lnTo>
                  <a:lnTo>
                    <a:pt x="25" y="108"/>
                  </a:lnTo>
                  <a:lnTo>
                    <a:pt x="21" y="101"/>
                  </a:lnTo>
                  <a:lnTo>
                    <a:pt x="18" y="94"/>
                  </a:lnTo>
                  <a:lnTo>
                    <a:pt x="14" y="83"/>
                  </a:lnTo>
                  <a:lnTo>
                    <a:pt x="11" y="76"/>
                  </a:lnTo>
                  <a:lnTo>
                    <a:pt x="7" y="69"/>
                  </a:lnTo>
                  <a:lnTo>
                    <a:pt x="7" y="61"/>
                  </a:lnTo>
                  <a:lnTo>
                    <a:pt x="3" y="51"/>
                  </a:lnTo>
                  <a:lnTo>
                    <a:pt x="3" y="43"/>
                  </a:lnTo>
                  <a:lnTo>
                    <a:pt x="0" y="36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0" y="0"/>
                  </a:lnTo>
                  <a:lnTo>
                    <a:pt x="957" y="0"/>
                  </a:lnTo>
                  <a:lnTo>
                    <a:pt x="450" y="407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661759" y="3051572"/>
              <a:ext cx="668309" cy="3077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 smtClean="0"/>
                <a:t>16%</a:t>
              </a:r>
            </a:p>
          </p:txBody>
        </p:sp>
        <p:sp>
          <p:nvSpPr>
            <p:cNvPr id="14" name="Text Box 57"/>
            <p:cNvSpPr txBox="1">
              <a:spLocks noChangeArrowheads="1"/>
            </p:cNvSpPr>
            <p:nvPr/>
          </p:nvSpPr>
          <p:spPr bwMode="auto">
            <a:xfrm>
              <a:off x="4572122" y="3576147"/>
              <a:ext cx="653519" cy="30777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smtClean="0">
                  <a:solidFill>
                    <a:srgbClr val="FFFFFF"/>
                  </a:solidFill>
                </a:rPr>
                <a:t>Abha</a:t>
              </a:r>
            </a:p>
          </p:txBody>
        </p:sp>
        <p:sp>
          <p:nvSpPr>
            <p:cNvPr id="15" name="Text Box 58"/>
            <p:cNvSpPr txBox="1">
              <a:spLocks noChangeArrowheads="1"/>
            </p:cNvSpPr>
            <p:nvPr/>
          </p:nvSpPr>
          <p:spPr bwMode="auto">
            <a:xfrm>
              <a:off x="5267044" y="4020740"/>
              <a:ext cx="783500" cy="30777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dirty="0" err="1" smtClean="0">
                  <a:solidFill>
                    <a:srgbClr val="FFFFFF"/>
                  </a:solidFill>
                </a:rPr>
                <a:t>Najran</a:t>
              </a:r>
              <a:endParaRPr lang="en-US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" name="Text Box 59"/>
            <p:cNvSpPr txBox="1">
              <a:spLocks noChangeArrowheads="1"/>
            </p:cNvSpPr>
            <p:nvPr/>
          </p:nvSpPr>
          <p:spPr bwMode="auto">
            <a:xfrm>
              <a:off x="4608133" y="3833812"/>
              <a:ext cx="631315" cy="30777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dirty="0" err="1" smtClean="0">
                  <a:solidFill>
                    <a:srgbClr val="FFFFFF"/>
                  </a:solidFill>
                </a:rPr>
                <a:t>Jizan</a:t>
              </a:r>
              <a:endParaRPr lang="en-US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Line 61"/>
            <p:cNvSpPr>
              <a:spLocks noChangeShapeType="1"/>
            </p:cNvSpPr>
            <p:nvPr/>
          </p:nvSpPr>
          <p:spPr bwMode="auto">
            <a:xfrm>
              <a:off x="1025561" y="3348037"/>
              <a:ext cx="0" cy="828675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8" name="Line 62"/>
            <p:cNvSpPr>
              <a:spLocks noChangeShapeType="1"/>
            </p:cNvSpPr>
            <p:nvPr/>
          </p:nvSpPr>
          <p:spPr bwMode="auto">
            <a:xfrm>
              <a:off x="1025561" y="4171950"/>
              <a:ext cx="4125072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9" name="Line 63"/>
            <p:cNvSpPr>
              <a:spLocks noChangeShapeType="1"/>
            </p:cNvSpPr>
            <p:nvPr/>
          </p:nvSpPr>
          <p:spPr bwMode="auto">
            <a:xfrm>
              <a:off x="2530692" y="3723085"/>
              <a:ext cx="0" cy="453627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0" name="Line 64"/>
            <p:cNvSpPr>
              <a:spLocks noChangeShapeType="1"/>
            </p:cNvSpPr>
            <p:nvPr/>
          </p:nvSpPr>
          <p:spPr bwMode="auto">
            <a:xfrm>
              <a:off x="2530692" y="3723085"/>
              <a:ext cx="1902299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1" name="Line 65"/>
            <p:cNvSpPr>
              <a:spLocks noChangeShapeType="1"/>
            </p:cNvSpPr>
            <p:nvPr/>
          </p:nvSpPr>
          <p:spPr bwMode="auto">
            <a:xfrm>
              <a:off x="2530692" y="3972272"/>
              <a:ext cx="1948863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2" name="Text Box 66"/>
            <p:cNvSpPr txBox="1">
              <a:spLocks noChangeArrowheads="1"/>
            </p:cNvSpPr>
            <p:nvPr/>
          </p:nvSpPr>
          <p:spPr bwMode="auto">
            <a:xfrm>
              <a:off x="1026931" y="3924299"/>
              <a:ext cx="1223412" cy="307777"/>
            </a:xfrm>
            <a:prstGeom prst="rect">
              <a:avLst/>
            </a:prstGeom>
            <a:noFill/>
            <a:ln w="9525">
              <a:solidFill>
                <a:srgbClr val="4070A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400" dirty="0">
                  <a:solidFill>
                    <a:srgbClr val="ADCAFF">
                      <a:lumMod val="25000"/>
                    </a:srgbClr>
                  </a:solidFill>
                  <a:latin typeface="Verdana" pitchFamily="34" charset="0"/>
                  <a:cs typeface="Arial" pitchFamily="34" charset="0"/>
                </a:rPr>
                <a:t>South West</a:t>
              </a:r>
            </a:p>
          </p:txBody>
        </p:sp>
        <p:sp>
          <p:nvSpPr>
            <p:cNvPr id="24" name="AutoShape 83"/>
            <p:cNvSpPr>
              <a:spLocks noChangeArrowheads="1"/>
            </p:cNvSpPr>
            <p:nvPr/>
          </p:nvSpPr>
          <p:spPr bwMode="auto">
            <a:xfrm>
              <a:off x="3352272" y="1847032"/>
              <a:ext cx="158075" cy="117015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5" name="AutoShape 84"/>
            <p:cNvSpPr>
              <a:spLocks noChangeArrowheads="1"/>
            </p:cNvSpPr>
            <p:nvPr/>
          </p:nvSpPr>
          <p:spPr bwMode="auto">
            <a:xfrm>
              <a:off x="4427179" y="1485900"/>
              <a:ext cx="158075" cy="116006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6" name="AutoShape 85"/>
            <p:cNvSpPr>
              <a:spLocks noChangeArrowheads="1"/>
            </p:cNvSpPr>
            <p:nvPr/>
          </p:nvSpPr>
          <p:spPr bwMode="auto">
            <a:xfrm>
              <a:off x="4622367" y="1976152"/>
              <a:ext cx="158075" cy="116006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838201" y="2357374"/>
              <a:ext cx="900220" cy="482267"/>
            </a:xfrm>
            <a:custGeom>
              <a:avLst/>
              <a:gdLst>
                <a:gd name="T0" fmla="*/ 0 w 655"/>
                <a:gd name="T1" fmla="*/ 2147483647 h 478"/>
                <a:gd name="T2" fmla="*/ 2147483647 w 655"/>
                <a:gd name="T3" fmla="*/ 2147483647 h 478"/>
                <a:gd name="T4" fmla="*/ 2147483647 w 655"/>
                <a:gd name="T5" fmla="*/ 2147483647 h 478"/>
                <a:gd name="T6" fmla="*/ 2147483647 w 655"/>
                <a:gd name="T7" fmla="*/ 2147483647 h 478"/>
                <a:gd name="T8" fmla="*/ 2147483647 w 655"/>
                <a:gd name="T9" fmla="*/ 2147483647 h 478"/>
                <a:gd name="T10" fmla="*/ 2147483647 w 655"/>
                <a:gd name="T11" fmla="*/ 2147483647 h 478"/>
                <a:gd name="T12" fmla="*/ 2147483647 w 655"/>
                <a:gd name="T13" fmla="*/ 2147483647 h 478"/>
                <a:gd name="T14" fmla="*/ 2147483647 w 655"/>
                <a:gd name="T15" fmla="*/ 2147483647 h 478"/>
                <a:gd name="T16" fmla="*/ 2147483647 w 655"/>
                <a:gd name="T17" fmla="*/ 2147483647 h 478"/>
                <a:gd name="T18" fmla="*/ 2147483647 w 655"/>
                <a:gd name="T19" fmla="*/ 2147483647 h 478"/>
                <a:gd name="T20" fmla="*/ 2147483647 w 655"/>
                <a:gd name="T21" fmla="*/ 2147483647 h 478"/>
                <a:gd name="T22" fmla="*/ 2147483647 w 655"/>
                <a:gd name="T23" fmla="*/ 2147483647 h 478"/>
                <a:gd name="T24" fmla="*/ 2147483647 w 655"/>
                <a:gd name="T25" fmla="*/ 2147483647 h 478"/>
                <a:gd name="T26" fmla="*/ 2147483647 w 655"/>
                <a:gd name="T27" fmla="*/ 2147483647 h 478"/>
                <a:gd name="T28" fmla="*/ 2147483647 w 655"/>
                <a:gd name="T29" fmla="*/ 2147483647 h 478"/>
                <a:gd name="T30" fmla="*/ 2147483647 w 655"/>
                <a:gd name="T31" fmla="*/ 2147483647 h 478"/>
                <a:gd name="T32" fmla="*/ 2147483647 w 655"/>
                <a:gd name="T33" fmla="*/ 2147483647 h 478"/>
                <a:gd name="T34" fmla="*/ 2147483647 w 655"/>
                <a:gd name="T35" fmla="*/ 2147483647 h 478"/>
                <a:gd name="T36" fmla="*/ 2147483647 w 655"/>
                <a:gd name="T37" fmla="*/ 2147483647 h 478"/>
                <a:gd name="T38" fmla="*/ 2147483647 w 655"/>
                <a:gd name="T39" fmla="*/ 2147483647 h 478"/>
                <a:gd name="T40" fmla="*/ 2147483647 w 655"/>
                <a:gd name="T41" fmla="*/ 2147483647 h 478"/>
                <a:gd name="T42" fmla="*/ 2147483647 w 655"/>
                <a:gd name="T43" fmla="*/ 2147483647 h 478"/>
                <a:gd name="T44" fmla="*/ 2147483647 w 655"/>
                <a:gd name="T45" fmla="*/ 2147483647 h 478"/>
                <a:gd name="T46" fmla="*/ 2147483647 w 655"/>
                <a:gd name="T47" fmla="*/ 2147483647 h 478"/>
                <a:gd name="T48" fmla="*/ 2147483647 w 655"/>
                <a:gd name="T49" fmla="*/ 2147483647 h 478"/>
                <a:gd name="T50" fmla="*/ 2147483647 w 655"/>
                <a:gd name="T51" fmla="*/ 2147483647 h 478"/>
                <a:gd name="T52" fmla="*/ 2147483647 w 655"/>
                <a:gd name="T53" fmla="*/ 2147483647 h 478"/>
                <a:gd name="T54" fmla="*/ 2147483647 w 655"/>
                <a:gd name="T55" fmla="*/ 2147483647 h 478"/>
                <a:gd name="T56" fmla="*/ 2147483647 w 655"/>
                <a:gd name="T57" fmla="*/ 2147483647 h 478"/>
                <a:gd name="T58" fmla="*/ 2147483647 w 655"/>
                <a:gd name="T59" fmla="*/ 2147483647 h 478"/>
                <a:gd name="T60" fmla="*/ 2147483647 w 655"/>
                <a:gd name="T61" fmla="*/ 2147483647 h 478"/>
                <a:gd name="T62" fmla="*/ 2147483647 w 655"/>
                <a:gd name="T63" fmla="*/ 2147483647 h 478"/>
                <a:gd name="T64" fmla="*/ 2147483647 w 655"/>
                <a:gd name="T65" fmla="*/ 2147483647 h 478"/>
                <a:gd name="T66" fmla="*/ 2147483647 w 655"/>
                <a:gd name="T67" fmla="*/ 2147483647 h 478"/>
                <a:gd name="T68" fmla="*/ 2147483647 w 655"/>
                <a:gd name="T69" fmla="*/ 2147483647 h 478"/>
                <a:gd name="T70" fmla="*/ 2147483647 w 655"/>
                <a:gd name="T71" fmla="*/ 2147483647 h 478"/>
                <a:gd name="T72" fmla="*/ 2147483647 w 655"/>
                <a:gd name="T73" fmla="*/ 2147483647 h 478"/>
                <a:gd name="T74" fmla="*/ 2147483647 w 655"/>
                <a:gd name="T75" fmla="*/ 2147483647 h 478"/>
                <a:gd name="T76" fmla="*/ 2147483647 w 655"/>
                <a:gd name="T77" fmla="*/ 2147483647 h 478"/>
                <a:gd name="T78" fmla="*/ 2147483647 w 655"/>
                <a:gd name="T79" fmla="*/ 0 h 478"/>
                <a:gd name="T80" fmla="*/ 2147483647 w 655"/>
                <a:gd name="T81" fmla="*/ 0 h 478"/>
                <a:gd name="T82" fmla="*/ 2147483647 w 655"/>
                <a:gd name="T83" fmla="*/ 0 h 478"/>
                <a:gd name="T84" fmla="*/ 2147483647 w 655"/>
                <a:gd name="T85" fmla="*/ 0 h 478"/>
                <a:gd name="T86" fmla="*/ 2147483647 w 655"/>
                <a:gd name="T87" fmla="*/ 0 h 478"/>
                <a:gd name="T88" fmla="*/ 2147483647 w 655"/>
                <a:gd name="T89" fmla="*/ 0 h 478"/>
                <a:gd name="T90" fmla="*/ 2147483647 w 655"/>
                <a:gd name="T91" fmla="*/ 0 h 478"/>
                <a:gd name="T92" fmla="*/ 2147483647 w 655"/>
                <a:gd name="T93" fmla="*/ 2147483647 h 478"/>
                <a:gd name="T94" fmla="*/ 0 w 655"/>
                <a:gd name="T95" fmla="*/ 2147483647 h 4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55"/>
                <a:gd name="T145" fmla="*/ 0 h 478"/>
                <a:gd name="T146" fmla="*/ 655 w 655"/>
                <a:gd name="T147" fmla="*/ 478 h 4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55" h="478">
                  <a:moveTo>
                    <a:pt x="0" y="129"/>
                  </a:moveTo>
                  <a:lnTo>
                    <a:pt x="14" y="122"/>
                  </a:lnTo>
                  <a:lnTo>
                    <a:pt x="25" y="115"/>
                  </a:lnTo>
                  <a:lnTo>
                    <a:pt x="40" y="111"/>
                  </a:lnTo>
                  <a:lnTo>
                    <a:pt x="54" y="104"/>
                  </a:lnTo>
                  <a:lnTo>
                    <a:pt x="65" y="101"/>
                  </a:lnTo>
                  <a:lnTo>
                    <a:pt x="79" y="97"/>
                  </a:lnTo>
                  <a:lnTo>
                    <a:pt x="94" y="90"/>
                  </a:lnTo>
                  <a:lnTo>
                    <a:pt x="104" y="86"/>
                  </a:lnTo>
                  <a:lnTo>
                    <a:pt x="119" y="83"/>
                  </a:lnTo>
                  <a:lnTo>
                    <a:pt x="133" y="75"/>
                  </a:lnTo>
                  <a:lnTo>
                    <a:pt x="148" y="72"/>
                  </a:lnTo>
                  <a:lnTo>
                    <a:pt x="162" y="68"/>
                  </a:lnTo>
                  <a:lnTo>
                    <a:pt x="176" y="65"/>
                  </a:lnTo>
                  <a:lnTo>
                    <a:pt x="191" y="57"/>
                  </a:lnTo>
                  <a:lnTo>
                    <a:pt x="205" y="54"/>
                  </a:lnTo>
                  <a:lnTo>
                    <a:pt x="220" y="50"/>
                  </a:lnTo>
                  <a:lnTo>
                    <a:pt x="234" y="47"/>
                  </a:lnTo>
                  <a:lnTo>
                    <a:pt x="252" y="43"/>
                  </a:lnTo>
                  <a:lnTo>
                    <a:pt x="266" y="39"/>
                  </a:lnTo>
                  <a:lnTo>
                    <a:pt x="281" y="36"/>
                  </a:lnTo>
                  <a:lnTo>
                    <a:pt x="295" y="32"/>
                  </a:lnTo>
                  <a:lnTo>
                    <a:pt x="313" y="32"/>
                  </a:lnTo>
                  <a:lnTo>
                    <a:pt x="327" y="29"/>
                  </a:lnTo>
                  <a:lnTo>
                    <a:pt x="342" y="25"/>
                  </a:lnTo>
                  <a:lnTo>
                    <a:pt x="360" y="21"/>
                  </a:lnTo>
                  <a:lnTo>
                    <a:pt x="374" y="21"/>
                  </a:lnTo>
                  <a:lnTo>
                    <a:pt x="392" y="18"/>
                  </a:lnTo>
                  <a:lnTo>
                    <a:pt x="407" y="14"/>
                  </a:lnTo>
                  <a:lnTo>
                    <a:pt x="425" y="14"/>
                  </a:lnTo>
                  <a:lnTo>
                    <a:pt x="439" y="11"/>
                  </a:lnTo>
                  <a:lnTo>
                    <a:pt x="457" y="11"/>
                  </a:lnTo>
                  <a:lnTo>
                    <a:pt x="471" y="7"/>
                  </a:lnTo>
                  <a:lnTo>
                    <a:pt x="489" y="7"/>
                  </a:lnTo>
                  <a:lnTo>
                    <a:pt x="507" y="3"/>
                  </a:lnTo>
                  <a:lnTo>
                    <a:pt x="522" y="3"/>
                  </a:lnTo>
                  <a:lnTo>
                    <a:pt x="540" y="3"/>
                  </a:lnTo>
                  <a:lnTo>
                    <a:pt x="554" y="0"/>
                  </a:lnTo>
                  <a:lnTo>
                    <a:pt x="572" y="0"/>
                  </a:lnTo>
                  <a:lnTo>
                    <a:pt x="590" y="0"/>
                  </a:lnTo>
                  <a:lnTo>
                    <a:pt x="605" y="0"/>
                  </a:lnTo>
                  <a:lnTo>
                    <a:pt x="623" y="0"/>
                  </a:lnTo>
                  <a:lnTo>
                    <a:pt x="641" y="0"/>
                  </a:lnTo>
                  <a:lnTo>
                    <a:pt x="655" y="0"/>
                  </a:lnTo>
                  <a:lnTo>
                    <a:pt x="655" y="478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9933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1058601" y="2402776"/>
              <a:ext cx="668309" cy="3077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sz="1400" b="1" smtClean="0"/>
                <a:t>12%</a:t>
              </a:r>
            </a:p>
          </p:txBody>
        </p:sp>
        <p:sp>
          <p:nvSpPr>
            <p:cNvPr id="29" name="Text Box 86"/>
            <p:cNvSpPr txBox="1">
              <a:spLocks noChangeArrowheads="1"/>
            </p:cNvSpPr>
            <p:nvPr/>
          </p:nvSpPr>
          <p:spPr bwMode="auto">
            <a:xfrm>
              <a:off x="3472326" y="1795285"/>
              <a:ext cx="713807" cy="30777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dirty="0" err="1" smtClean="0">
                  <a:solidFill>
                    <a:srgbClr val="FFFFFF"/>
                  </a:solidFill>
                </a:rPr>
                <a:t>Tabuk</a:t>
              </a:r>
              <a:endParaRPr lang="en-US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0" name="Text Box 87"/>
            <p:cNvSpPr txBox="1">
              <a:spLocks noChangeArrowheads="1"/>
            </p:cNvSpPr>
            <p:nvPr/>
          </p:nvSpPr>
          <p:spPr bwMode="auto">
            <a:xfrm>
              <a:off x="4728267" y="1932143"/>
              <a:ext cx="525943" cy="30777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smtClean="0">
                  <a:solidFill>
                    <a:srgbClr val="FFFFFF"/>
                  </a:solidFill>
                </a:rPr>
                <a:t>Hail</a:t>
              </a:r>
            </a:p>
          </p:txBody>
        </p:sp>
        <p:sp>
          <p:nvSpPr>
            <p:cNvPr id="31" name="Text Box 88"/>
            <p:cNvSpPr txBox="1">
              <a:spLocks noChangeArrowheads="1"/>
            </p:cNvSpPr>
            <p:nvPr/>
          </p:nvSpPr>
          <p:spPr bwMode="auto">
            <a:xfrm>
              <a:off x="4233814" y="1555157"/>
              <a:ext cx="582211" cy="30777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smtClean="0">
                  <a:solidFill>
                    <a:srgbClr val="FFFFFF"/>
                  </a:solidFill>
                </a:rPr>
                <a:t>Arar</a:t>
              </a:r>
            </a:p>
          </p:txBody>
        </p:sp>
        <p:sp>
          <p:nvSpPr>
            <p:cNvPr id="32" name="Line 90"/>
            <p:cNvSpPr>
              <a:spLocks noChangeShapeType="1"/>
            </p:cNvSpPr>
            <p:nvPr/>
          </p:nvSpPr>
          <p:spPr bwMode="auto">
            <a:xfrm>
              <a:off x="1404446" y="1558304"/>
              <a:ext cx="0" cy="856578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3" name="Line 91"/>
            <p:cNvSpPr>
              <a:spLocks noChangeShapeType="1"/>
            </p:cNvSpPr>
            <p:nvPr/>
          </p:nvSpPr>
          <p:spPr bwMode="auto">
            <a:xfrm>
              <a:off x="1404446" y="1558304"/>
              <a:ext cx="3015395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4" name="Line 92"/>
            <p:cNvSpPr>
              <a:spLocks noChangeShapeType="1"/>
            </p:cNvSpPr>
            <p:nvPr/>
          </p:nvSpPr>
          <p:spPr bwMode="auto">
            <a:xfrm>
              <a:off x="2503952" y="1558304"/>
              <a:ext cx="0" cy="486303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5" name="Line 93"/>
            <p:cNvSpPr>
              <a:spLocks noChangeShapeType="1"/>
            </p:cNvSpPr>
            <p:nvPr/>
          </p:nvSpPr>
          <p:spPr bwMode="auto">
            <a:xfrm>
              <a:off x="2503952" y="2044607"/>
              <a:ext cx="2130292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6" name="Line 94"/>
            <p:cNvSpPr>
              <a:spLocks noChangeShapeType="1"/>
            </p:cNvSpPr>
            <p:nvPr/>
          </p:nvSpPr>
          <p:spPr bwMode="auto">
            <a:xfrm flipH="1">
              <a:off x="2503952" y="1916473"/>
              <a:ext cx="846619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342900" y="2530078"/>
              <a:ext cx="1419381" cy="415528"/>
            </a:xfrm>
            <a:custGeom>
              <a:avLst/>
              <a:gdLst>
                <a:gd name="T0" fmla="*/ 0 w 957"/>
                <a:gd name="T1" fmla="*/ 2147483647 h 349"/>
                <a:gd name="T2" fmla="*/ 0 w 957"/>
                <a:gd name="T3" fmla="*/ 2147483647 h 349"/>
                <a:gd name="T4" fmla="*/ 0 w 957"/>
                <a:gd name="T5" fmla="*/ 2147483647 h 349"/>
                <a:gd name="T6" fmla="*/ 0 w 957"/>
                <a:gd name="T7" fmla="*/ 2147483647 h 349"/>
                <a:gd name="T8" fmla="*/ 0 w 957"/>
                <a:gd name="T9" fmla="*/ 2147483647 h 349"/>
                <a:gd name="T10" fmla="*/ 2147483647 w 957"/>
                <a:gd name="T11" fmla="*/ 2147483647 h 349"/>
                <a:gd name="T12" fmla="*/ 2147483647 w 957"/>
                <a:gd name="T13" fmla="*/ 2147483647 h 349"/>
                <a:gd name="T14" fmla="*/ 2147483647 w 957"/>
                <a:gd name="T15" fmla="*/ 2147483647 h 349"/>
                <a:gd name="T16" fmla="*/ 2147483647 w 957"/>
                <a:gd name="T17" fmla="*/ 2147483647 h 349"/>
                <a:gd name="T18" fmla="*/ 2147483647 w 957"/>
                <a:gd name="T19" fmla="*/ 2147483647 h 349"/>
                <a:gd name="T20" fmla="*/ 2147483647 w 957"/>
                <a:gd name="T21" fmla="*/ 2147483647 h 349"/>
                <a:gd name="T22" fmla="*/ 2147483647 w 957"/>
                <a:gd name="T23" fmla="*/ 2147483647 h 349"/>
                <a:gd name="T24" fmla="*/ 2147483647 w 957"/>
                <a:gd name="T25" fmla="*/ 2147483647 h 349"/>
                <a:gd name="T26" fmla="*/ 2147483647 w 957"/>
                <a:gd name="T27" fmla="*/ 2147483647 h 349"/>
                <a:gd name="T28" fmla="*/ 2147483647 w 957"/>
                <a:gd name="T29" fmla="*/ 2147483647 h 349"/>
                <a:gd name="T30" fmla="*/ 2147483647 w 957"/>
                <a:gd name="T31" fmla="*/ 2147483647 h 349"/>
                <a:gd name="T32" fmla="*/ 2147483647 w 957"/>
                <a:gd name="T33" fmla="*/ 2147483647 h 349"/>
                <a:gd name="T34" fmla="*/ 2147483647 w 957"/>
                <a:gd name="T35" fmla="*/ 2147483647 h 349"/>
                <a:gd name="T36" fmla="*/ 2147483647 w 957"/>
                <a:gd name="T37" fmla="*/ 2147483647 h 349"/>
                <a:gd name="T38" fmla="*/ 2147483647 w 957"/>
                <a:gd name="T39" fmla="*/ 2147483647 h 349"/>
                <a:gd name="T40" fmla="*/ 2147483647 w 957"/>
                <a:gd name="T41" fmla="*/ 2147483647 h 349"/>
                <a:gd name="T42" fmla="*/ 2147483647 w 957"/>
                <a:gd name="T43" fmla="*/ 2147483647 h 349"/>
                <a:gd name="T44" fmla="*/ 2147483647 w 957"/>
                <a:gd name="T45" fmla="*/ 2147483647 h 349"/>
                <a:gd name="T46" fmla="*/ 2147483647 w 957"/>
                <a:gd name="T47" fmla="*/ 2147483647 h 349"/>
                <a:gd name="T48" fmla="*/ 2147483647 w 957"/>
                <a:gd name="T49" fmla="*/ 2147483647 h 349"/>
                <a:gd name="T50" fmla="*/ 2147483647 w 957"/>
                <a:gd name="T51" fmla="*/ 2147483647 h 349"/>
                <a:gd name="T52" fmla="*/ 2147483647 w 957"/>
                <a:gd name="T53" fmla="*/ 2147483647 h 349"/>
                <a:gd name="T54" fmla="*/ 2147483647 w 957"/>
                <a:gd name="T55" fmla="*/ 2147483647 h 349"/>
                <a:gd name="T56" fmla="*/ 2147483647 w 957"/>
                <a:gd name="T57" fmla="*/ 2147483647 h 349"/>
                <a:gd name="T58" fmla="*/ 2147483647 w 957"/>
                <a:gd name="T59" fmla="*/ 2147483647 h 349"/>
                <a:gd name="T60" fmla="*/ 2147483647 w 957"/>
                <a:gd name="T61" fmla="*/ 2147483647 h 349"/>
                <a:gd name="T62" fmla="*/ 2147483647 w 957"/>
                <a:gd name="T63" fmla="*/ 2147483647 h 349"/>
                <a:gd name="T64" fmla="*/ 2147483647 w 957"/>
                <a:gd name="T65" fmla="*/ 2147483647 h 349"/>
                <a:gd name="T66" fmla="*/ 2147483647 w 957"/>
                <a:gd name="T67" fmla="*/ 2147483647 h 349"/>
                <a:gd name="T68" fmla="*/ 2147483647 w 957"/>
                <a:gd name="T69" fmla="*/ 2147483647 h 349"/>
                <a:gd name="T70" fmla="*/ 2147483647 w 957"/>
                <a:gd name="T71" fmla="*/ 2147483647 h 349"/>
                <a:gd name="T72" fmla="*/ 2147483647 w 957"/>
                <a:gd name="T73" fmla="*/ 2147483647 h 349"/>
                <a:gd name="T74" fmla="*/ 2147483647 w 957"/>
                <a:gd name="T75" fmla="*/ 2147483647 h 349"/>
                <a:gd name="T76" fmla="*/ 2147483647 w 957"/>
                <a:gd name="T77" fmla="*/ 2147483647 h 349"/>
                <a:gd name="T78" fmla="*/ 2147483647 w 957"/>
                <a:gd name="T79" fmla="*/ 2147483647 h 349"/>
                <a:gd name="T80" fmla="*/ 2147483647 w 957"/>
                <a:gd name="T81" fmla="*/ 2147483647 h 349"/>
                <a:gd name="T82" fmla="*/ 2147483647 w 957"/>
                <a:gd name="T83" fmla="*/ 2147483647 h 349"/>
                <a:gd name="T84" fmla="*/ 2147483647 w 957"/>
                <a:gd name="T85" fmla="*/ 2147483647 h 349"/>
                <a:gd name="T86" fmla="*/ 2147483647 w 957"/>
                <a:gd name="T87" fmla="*/ 2147483647 h 349"/>
                <a:gd name="T88" fmla="*/ 2147483647 w 957"/>
                <a:gd name="T89" fmla="*/ 2147483647 h 349"/>
                <a:gd name="T90" fmla="*/ 2147483647 w 957"/>
                <a:gd name="T91" fmla="*/ 2147483647 h 349"/>
                <a:gd name="T92" fmla="*/ 2147483647 w 957"/>
                <a:gd name="T93" fmla="*/ 2147483647 h 349"/>
                <a:gd name="T94" fmla="*/ 2147483647 w 957"/>
                <a:gd name="T95" fmla="*/ 2147483647 h 349"/>
                <a:gd name="T96" fmla="*/ 2147483647 w 957"/>
                <a:gd name="T97" fmla="*/ 0 h 349"/>
                <a:gd name="T98" fmla="*/ 2147483647 w 957"/>
                <a:gd name="T99" fmla="*/ 2147483647 h 349"/>
                <a:gd name="T100" fmla="*/ 0 w 957"/>
                <a:gd name="T101" fmla="*/ 2147483647 h 34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57"/>
                <a:gd name="T154" fmla="*/ 0 h 349"/>
                <a:gd name="T155" fmla="*/ 957 w 957"/>
                <a:gd name="T156" fmla="*/ 349 h 34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57" h="349">
                  <a:moveTo>
                    <a:pt x="0" y="349"/>
                  </a:moveTo>
                  <a:lnTo>
                    <a:pt x="0" y="342"/>
                  </a:lnTo>
                  <a:lnTo>
                    <a:pt x="0" y="335"/>
                  </a:lnTo>
                  <a:lnTo>
                    <a:pt x="0" y="324"/>
                  </a:lnTo>
                  <a:lnTo>
                    <a:pt x="0" y="317"/>
                  </a:lnTo>
                  <a:lnTo>
                    <a:pt x="3" y="310"/>
                  </a:lnTo>
                  <a:lnTo>
                    <a:pt x="3" y="299"/>
                  </a:lnTo>
                  <a:lnTo>
                    <a:pt x="7" y="292"/>
                  </a:lnTo>
                  <a:lnTo>
                    <a:pt x="7" y="285"/>
                  </a:lnTo>
                  <a:lnTo>
                    <a:pt x="11" y="274"/>
                  </a:lnTo>
                  <a:lnTo>
                    <a:pt x="14" y="267"/>
                  </a:lnTo>
                  <a:lnTo>
                    <a:pt x="18" y="259"/>
                  </a:lnTo>
                  <a:lnTo>
                    <a:pt x="21" y="249"/>
                  </a:lnTo>
                  <a:lnTo>
                    <a:pt x="25" y="241"/>
                  </a:lnTo>
                  <a:lnTo>
                    <a:pt x="29" y="234"/>
                  </a:lnTo>
                  <a:lnTo>
                    <a:pt x="32" y="227"/>
                  </a:lnTo>
                  <a:lnTo>
                    <a:pt x="36" y="216"/>
                  </a:lnTo>
                  <a:lnTo>
                    <a:pt x="39" y="209"/>
                  </a:lnTo>
                  <a:lnTo>
                    <a:pt x="47" y="202"/>
                  </a:lnTo>
                  <a:lnTo>
                    <a:pt x="50" y="195"/>
                  </a:lnTo>
                  <a:lnTo>
                    <a:pt x="57" y="187"/>
                  </a:lnTo>
                  <a:lnTo>
                    <a:pt x="61" y="177"/>
                  </a:lnTo>
                  <a:lnTo>
                    <a:pt x="68" y="169"/>
                  </a:lnTo>
                  <a:lnTo>
                    <a:pt x="75" y="162"/>
                  </a:lnTo>
                  <a:lnTo>
                    <a:pt x="83" y="155"/>
                  </a:lnTo>
                  <a:lnTo>
                    <a:pt x="90" y="148"/>
                  </a:lnTo>
                  <a:lnTo>
                    <a:pt x="97" y="141"/>
                  </a:lnTo>
                  <a:lnTo>
                    <a:pt x="104" y="133"/>
                  </a:lnTo>
                  <a:lnTo>
                    <a:pt x="111" y="126"/>
                  </a:lnTo>
                  <a:lnTo>
                    <a:pt x="118" y="119"/>
                  </a:lnTo>
                  <a:lnTo>
                    <a:pt x="126" y="108"/>
                  </a:lnTo>
                  <a:lnTo>
                    <a:pt x="136" y="101"/>
                  </a:lnTo>
                  <a:lnTo>
                    <a:pt x="144" y="97"/>
                  </a:lnTo>
                  <a:lnTo>
                    <a:pt x="154" y="90"/>
                  </a:lnTo>
                  <a:lnTo>
                    <a:pt x="162" y="83"/>
                  </a:lnTo>
                  <a:lnTo>
                    <a:pt x="172" y="76"/>
                  </a:lnTo>
                  <a:lnTo>
                    <a:pt x="183" y="69"/>
                  </a:lnTo>
                  <a:lnTo>
                    <a:pt x="190" y="62"/>
                  </a:lnTo>
                  <a:lnTo>
                    <a:pt x="201" y="54"/>
                  </a:lnTo>
                  <a:lnTo>
                    <a:pt x="212" y="47"/>
                  </a:lnTo>
                  <a:lnTo>
                    <a:pt x="223" y="40"/>
                  </a:lnTo>
                  <a:lnTo>
                    <a:pt x="234" y="36"/>
                  </a:lnTo>
                  <a:lnTo>
                    <a:pt x="244" y="29"/>
                  </a:lnTo>
                  <a:lnTo>
                    <a:pt x="255" y="22"/>
                  </a:lnTo>
                  <a:lnTo>
                    <a:pt x="270" y="18"/>
                  </a:lnTo>
                  <a:lnTo>
                    <a:pt x="280" y="11"/>
                  </a:lnTo>
                  <a:lnTo>
                    <a:pt x="291" y="4"/>
                  </a:lnTo>
                  <a:lnTo>
                    <a:pt x="302" y="0"/>
                  </a:lnTo>
                  <a:lnTo>
                    <a:pt x="957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" name="Text Box 27"/>
            <p:cNvSpPr txBox="1">
              <a:spLocks noChangeArrowheads="1"/>
            </p:cNvSpPr>
            <p:nvPr/>
          </p:nvSpPr>
          <p:spPr bwMode="auto">
            <a:xfrm>
              <a:off x="371618" y="2631281"/>
              <a:ext cx="668309" cy="3077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 smtClean="0"/>
                <a:t>13%</a:t>
              </a:r>
            </a:p>
          </p:txBody>
        </p:sp>
        <p:sp>
          <p:nvSpPr>
            <p:cNvPr id="40" name="AutoShape 68"/>
            <p:cNvSpPr>
              <a:spLocks noChangeArrowheads="1"/>
            </p:cNvSpPr>
            <p:nvPr/>
          </p:nvSpPr>
          <p:spPr bwMode="auto">
            <a:xfrm>
              <a:off x="6576610" y="2411016"/>
              <a:ext cx="170564" cy="136922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41" name="AutoShape 69"/>
            <p:cNvSpPr>
              <a:spLocks noChangeArrowheads="1"/>
            </p:cNvSpPr>
            <p:nvPr/>
          </p:nvSpPr>
          <p:spPr bwMode="auto">
            <a:xfrm>
              <a:off x="6410496" y="2306241"/>
              <a:ext cx="170564" cy="136922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42" name="AutoShape 70"/>
            <p:cNvSpPr>
              <a:spLocks noChangeArrowheads="1"/>
            </p:cNvSpPr>
            <p:nvPr/>
          </p:nvSpPr>
          <p:spPr bwMode="auto">
            <a:xfrm>
              <a:off x="6321507" y="2160985"/>
              <a:ext cx="170564" cy="136922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43" name="Text Box 71"/>
            <p:cNvSpPr txBox="1">
              <a:spLocks noChangeArrowheads="1"/>
            </p:cNvSpPr>
            <p:nvPr/>
          </p:nvSpPr>
          <p:spPr bwMode="auto">
            <a:xfrm>
              <a:off x="6757555" y="2402681"/>
              <a:ext cx="1251890" cy="307777"/>
            </a:xfrm>
            <a:prstGeom prst="rect">
              <a:avLst/>
            </a:prstGeom>
            <a:noFill/>
            <a:ln w="9525" algn="ctr">
              <a:solidFill>
                <a:srgbClr val="4070A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400" dirty="0">
                  <a:solidFill>
                    <a:srgbClr val="ADCAFF">
                      <a:lumMod val="25000"/>
                    </a:srgbClr>
                  </a:solidFill>
                  <a:latin typeface="Verdana" pitchFamily="34" charset="0"/>
                  <a:cs typeface="Arial" pitchFamily="34" charset="0"/>
                </a:rPr>
                <a:t>   </a:t>
              </a:r>
              <a:r>
                <a:rPr lang="en-US" sz="1400" dirty="0" err="1">
                  <a:solidFill>
                    <a:srgbClr val="ADCAFF">
                      <a:lumMod val="25000"/>
                    </a:srgbClr>
                  </a:solidFill>
                  <a:latin typeface="Verdana" pitchFamily="34" charset="0"/>
                  <a:cs typeface="Arial" pitchFamily="34" charset="0"/>
                </a:rPr>
                <a:t>Dammam</a:t>
              </a:r>
              <a:endParaRPr lang="en-US" sz="1400" dirty="0">
                <a:solidFill>
                  <a:srgbClr val="ADCAFF">
                    <a:lumMod val="25000"/>
                  </a:srgbClr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6584026" y="2227660"/>
              <a:ext cx="1142310" cy="307777"/>
            </a:xfrm>
            <a:prstGeom prst="rect">
              <a:avLst/>
            </a:prstGeom>
            <a:noFill/>
            <a:ln w="9525" algn="ctr">
              <a:solidFill>
                <a:srgbClr val="4070A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400" dirty="0">
                  <a:solidFill>
                    <a:srgbClr val="ADCAFF">
                      <a:lumMod val="25000"/>
                    </a:srgbClr>
                  </a:solidFill>
                  <a:latin typeface="Verdana" pitchFamily="34" charset="0"/>
                  <a:cs typeface="Arial" pitchFamily="34" charset="0"/>
                </a:rPr>
                <a:t>   Dhahran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6472789" y="2024062"/>
              <a:ext cx="824352" cy="307777"/>
            </a:xfrm>
            <a:prstGeom prst="rect">
              <a:avLst/>
            </a:prstGeom>
            <a:noFill/>
            <a:ln w="9525" algn="ctr">
              <a:solidFill>
                <a:srgbClr val="4070A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400" dirty="0">
                  <a:solidFill>
                    <a:srgbClr val="ADCAFF">
                      <a:lumMod val="25000"/>
                    </a:srgbClr>
                  </a:solidFill>
                  <a:latin typeface="Verdana" pitchFamily="34" charset="0"/>
                  <a:cs typeface="Arial" pitchFamily="34" charset="0"/>
                </a:rPr>
                <a:t>  Jubail</a:t>
              </a:r>
            </a:p>
          </p:txBody>
        </p:sp>
        <p:sp>
          <p:nvSpPr>
            <p:cNvPr id="46" name="Line 75"/>
            <p:cNvSpPr>
              <a:spLocks noChangeShapeType="1"/>
            </p:cNvSpPr>
            <p:nvPr/>
          </p:nvSpPr>
          <p:spPr bwMode="auto">
            <a:xfrm>
              <a:off x="804161" y="1175147"/>
              <a:ext cx="0" cy="1421606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47" name="Line 76"/>
            <p:cNvSpPr>
              <a:spLocks noChangeShapeType="1"/>
            </p:cNvSpPr>
            <p:nvPr/>
          </p:nvSpPr>
          <p:spPr bwMode="auto">
            <a:xfrm>
              <a:off x="804161" y="1175147"/>
              <a:ext cx="5305254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48" name="Line 77"/>
            <p:cNvSpPr>
              <a:spLocks noChangeShapeType="1"/>
            </p:cNvSpPr>
            <p:nvPr/>
          </p:nvSpPr>
          <p:spPr bwMode="auto">
            <a:xfrm>
              <a:off x="6109416" y="1175147"/>
              <a:ext cx="0" cy="131445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49" name="Line 78"/>
            <p:cNvSpPr>
              <a:spLocks noChangeShapeType="1"/>
            </p:cNvSpPr>
            <p:nvPr/>
          </p:nvSpPr>
          <p:spPr bwMode="auto">
            <a:xfrm>
              <a:off x="6109416" y="2489597"/>
              <a:ext cx="512579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50" name="Line 79"/>
            <p:cNvSpPr>
              <a:spLocks noChangeShapeType="1"/>
            </p:cNvSpPr>
            <p:nvPr/>
          </p:nvSpPr>
          <p:spPr bwMode="auto">
            <a:xfrm>
              <a:off x="6109416" y="2230041"/>
              <a:ext cx="256290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51" name="Line 80"/>
            <p:cNvSpPr>
              <a:spLocks noChangeShapeType="1"/>
            </p:cNvSpPr>
            <p:nvPr/>
          </p:nvSpPr>
          <p:spPr bwMode="auto">
            <a:xfrm>
              <a:off x="6109416" y="2382441"/>
              <a:ext cx="341719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53" name="Text Box 81"/>
            <p:cNvSpPr txBox="1">
              <a:spLocks noChangeArrowheads="1"/>
            </p:cNvSpPr>
            <p:nvPr/>
          </p:nvSpPr>
          <p:spPr bwMode="auto">
            <a:xfrm>
              <a:off x="914401" y="1600201"/>
              <a:ext cx="58221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400" dirty="0">
                  <a:solidFill>
                    <a:srgbClr val="ADCAFF">
                      <a:lumMod val="25000"/>
                    </a:srgbClr>
                  </a:solidFill>
                  <a:latin typeface="Verdana" pitchFamily="34" charset="0"/>
                  <a:cs typeface="Arial" pitchFamily="34" charset="0"/>
                </a:rPr>
                <a:t>East</a:t>
              </a:r>
              <a:endParaRPr lang="en-US" sz="1600" dirty="0">
                <a:solidFill>
                  <a:srgbClr val="ADCAFF">
                    <a:lumMod val="25000"/>
                  </a:srgbClr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54" name="Text Box 95"/>
            <p:cNvSpPr txBox="1">
              <a:spLocks noChangeArrowheads="1"/>
            </p:cNvSpPr>
            <p:nvPr/>
          </p:nvSpPr>
          <p:spPr bwMode="auto">
            <a:xfrm>
              <a:off x="1593851" y="1847851"/>
              <a:ext cx="68891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400" dirty="0">
                  <a:solidFill>
                    <a:srgbClr val="ADCAFF">
                      <a:lumMod val="25000"/>
                    </a:srgbClr>
                  </a:solidFill>
                  <a:latin typeface="Verdana" pitchFamily="34" charset="0"/>
                  <a:cs typeface="Arial" charset="0"/>
                </a:rPr>
                <a:t>North</a:t>
              </a: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1752600" y="2458640"/>
              <a:ext cx="1329514" cy="873919"/>
            </a:xfrm>
            <a:custGeom>
              <a:avLst/>
              <a:gdLst>
                <a:gd name="T0" fmla="*/ 2147483647 w 961"/>
                <a:gd name="T1" fmla="*/ 0 h 734"/>
                <a:gd name="T2" fmla="*/ 2147483647 w 961"/>
                <a:gd name="T3" fmla="*/ 0 h 734"/>
                <a:gd name="T4" fmla="*/ 2147483647 w 961"/>
                <a:gd name="T5" fmla="*/ 0 h 734"/>
                <a:gd name="T6" fmla="*/ 2147483647 w 961"/>
                <a:gd name="T7" fmla="*/ 2147483647 h 734"/>
                <a:gd name="T8" fmla="*/ 2147483647 w 961"/>
                <a:gd name="T9" fmla="*/ 2147483647 h 734"/>
                <a:gd name="T10" fmla="*/ 2147483647 w 961"/>
                <a:gd name="T11" fmla="*/ 2147483647 h 734"/>
                <a:gd name="T12" fmla="*/ 2147483647 w 961"/>
                <a:gd name="T13" fmla="*/ 2147483647 h 734"/>
                <a:gd name="T14" fmla="*/ 2147483647 w 961"/>
                <a:gd name="T15" fmla="*/ 2147483647 h 734"/>
                <a:gd name="T16" fmla="*/ 2147483647 w 961"/>
                <a:gd name="T17" fmla="*/ 2147483647 h 734"/>
                <a:gd name="T18" fmla="*/ 2147483647 w 961"/>
                <a:gd name="T19" fmla="*/ 2147483647 h 734"/>
                <a:gd name="T20" fmla="*/ 2147483647 w 961"/>
                <a:gd name="T21" fmla="*/ 2147483647 h 734"/>
                <a:gd name="T22" fmla="*/ 2147483647 w 961"/>
                <a:gd name="T23" fmla="*/ 2147483647 h 734"/>
                <a:gd name="T24" fmla="*/ 2147483647 w 961"/>
                <a:gd name="T25" fmla="*/ 2147483647 h 734"/>
                <a:gd name="T26" fmla="*/ 2147483647 w 961"/>
                <a:gd name="T27" fmla="*/ 2147483647 h 734"/>
                <a:gd name="T28" fmla="*/ 2147483647 w 961"/>
                <a:gd name="T29" fmla="*/ 2147483647 h 734"/>
                <a:gd name="T30" fmla="*/ 2147483647 w 961"/>
                <a:gd name="T31" fmla="*/ 2147483647 h 734"/>
                <a:gd name="T32" fmla="*/ 2147483647 w 961"/>
                <a:gd name="T33" fmla="*/ 2147483647 h 734"/>
                <a:gd name="T34" fmla="*/ 2147483647 w 961"/>
                <a:gd name="T35" fmla="*/ 2147483647 h 734"/>
                <a:gd name="T36" fmla="*/ 2147483647 w 961"/>
                <a:gd name="T37" fmla="*/ 2147483647 h 734"/>
                <a:gd name="T38" fmla="*/ 2147483647 w 961"/>
                <a:gd name="T39" fmla="*/ 2147483647 h 734"/>
                <a:gd name="T40" fmla="*/ 2147483647 w 961"/>
                <a:gd name="T41" fmla="*/ 2147483647 h 734"/>
                <a:gd name="T42" fmla="*/ 2147483647 w 961"/>
                <a:gd name="T43" fmla="*/ 2147483647 h 734"/>
                <a:gd name="T44" fmla="*/ 2147483647 w 961"/>
                <a:gd name="T45" fmla="*/ 2147483647 h 734"/>
                <a:gd name="T46" fmla="*/ 2147483647 w 961"/>
                <a:gd name="T47" fmla="*/ 2147483647 h 734"/>
                <a:gd name="T48" fmla="*/ 2147483647 w 961"/>
                <a:gd name="T49" fmla="*/ 2147483647 h 734"/>
                <a:gd name="T50" fmla="*/ 2147483647 w 961"/>
                <a:gd name="T51" fmla="*/ 2147483647 h 734"/>
                <a:gd name="T52" fmla="*/ 2147483647 w 961"/>
                <a:gd name="T53" fmla="*/ 2147483647 h 734"/>
                <a:gd name="T54" fmla="*/ 2147483647 w 961"/>
                <a:gd name="T55" fmla="*/ 2147483647 h 734"/>
                <a:gd name="T56" fmla="*/ 2147483647 w 961"/>
                <a:gd name="T57" fmla="*/ 2147483647 h 734"/>
                <a:gd name="T58" fmla="*/ 2147483647 w 961"/>
                <a:gd name="T59" fmla="*/ 2147483647 h 734"/>
                <a:gd name="T60" fmla="*/ 2147483647 w 961"/>
                <a:gd name="T61" fmla="*/ 2147483647 h 734"/>
                <a:gd name="T62" fmla="*/ 2147483647 w 961"/>
                <a:gd name="T63" fmla="*/ 2147483647 h 734"/>
                <a:gd name="T64" fmla="*/ 2147483647 w 961"/>
                <a:gd name="T65" fmla="*/ 2147483647 h 734"/>
                <a:gd name="T66" fmla="*/ 2147483647 w 961"/>
                <a:gd name="T67" fmla="*/ 2147483647 h 734"/>
                <a:gd name="T68" fmla="*/ 2147483647 w 961"/>
                <a:gd name="T69" fmla="*/ 2147483647 h 734"/>
                <a:gd name="T70" fmla="*/ 2147483647 w 961"/>
                <a:gd name="T71" fmla="*/ 2147483647 h 734"/>
                <a:gd name="T72" fmla="*/ 2147483647 w 961"/>
                <a:gd name="T73" fmla="*/ 2147483647 h 734"/>
                <a:gd name="T74" fmla="*/ 2147483647 w 961"/>
                <a:gd name="T75" fmla="*/ 2147483647 h 734"/>
                <a:gd name="T76" fmla="*/ 2147483647 w 961"/>
                <a:gd name="T77" fmla="*/ 2147483647 h 734"/>
                <a:gd name="T78" fmla="*/ 2147483647 w 961"/>
                <a:gd name="T79" fmla="*/ 2147483647 h 734"/>
                <a:gd name="T80" fmla="*/ 2147483647 w 961"/>
                <a:gd name="T81" fmla="*/ 2147483647 h 734"/>
                <a:gd name="T82" fmla="*/ 2147483647 w 961"/>
                <a:gd name="T83" fmla="*/ 2147483647 h 734"/>
                <a:gd name="T84" fmla="*/ 2147483647 w 961"/>
                <a:gd name="T85" fmla="*/ 2147483647 h 734"/>
                <a:gd name="T86" fmla="*/ 2147483647 w 961"/>
                <a:gd name="T87" fmla="*/ 2147483647 h 734"/>
                <a:gd name="T88" fmla="*/ 2147483647 w 961"/>
                <a:gd name="T89" fmla="*/ 2147483647 h 734"/>
                <a:gd name="T90" fmla="*/ 2147483647 w 961"/>
                <a:gd name="T91" fmla="*/ 2147483647 h 734"/>
                <a:gd name="T92" fmla="*/ 2147483647 w 961"/>
                <a:gd name="T93" fmla="*/ 2147483647 h 734"/>
                <a:gd name="T94" fmla="*/ 2147483647 w 961"/>
                <a:gd name="T95" fmla="*/ 2147483647 h 734"/>
                <a:gd name="T96" fmla="*/ 2147483647 w 961"/>
                <a:gd name="T97" fmla="*/ 2147483647 h 734"/>
                <a:gd name="T98" fmla="*/ 2147483647 w 961"/>
                <a:gd name="T99" fmla="*/ 2147483647 h 734"/>
                <a:gd name="T100" fmla="*/ 2147483647 w 961"/>
                <a:gd name="T101" fmla="*/ 2147483647 h 734"/>
                <a:gd name="T102" fmla="*/ 2147483647 w 961"/>
                <a:gd name="T103" fmla="*/ 2147483647 h 734"/>
                <a:gd name="T104" fmla="*/ 2147483647 w 961"/>
                <a:gd name="T105" fmla="*/ 2147483647 h 734"/>
                <a:gd name="T106" fmla="*/ 2147483647 w 961"/>
                <a:gd name="T107" fmla="*/ 2147483647 h 734"/>
                <a:gd name="T108" fmla="*/ 2147483647 w 961"/>
                <a:gd name="T109" fmla="*/ 2147483647 h 734"/>
                <a:gd name="T110" fmla="*/ 2147483647 w 961"/>
                <a:gd name="T111" fmla="*/ 2147483647 h 734"/>
                <a:gd name="T112" fmla="*/ 2147483647 w 961"/>
                <a:gd name="T113" fmla="*/ 2147483647 h 734"/>
                <a:gd name="T114" fmla="*/ 2147483647 w 961"/>
                <a:gd name="T115" fmla="*/ 2147483647 h 734"/>
                <a:gd name="T116" fmla="*/ 2147483647 w 961"/>
                <a:gd name="T117" fmla="*/ 2147483647 h 734"/>
                <a:gd name="T118" fmla="*/ 2147483647 w 961"/>
                <a:gd name="T119" fmla="*/ 2147483647 h 734"/>
                <a:gd name="T120" fmla="*/ 2147483647 w 961"/>
                <a:gd name="T121" fmla="*/ 2147483647 h 734"/>
                <a:gd name="T122" fmla="*/ 2147483647 w 961"/>
                <a:gd name="T123" fmla="*/ 2147483647 h 734"/>
                <a:gd name="T124" fmla="*/ 0 w 961"/>
                <a:gd name="T125" fmla="*/ 0 h 7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61"/>
                <a:gd name="T190" fmla="*/ 0 h 734"/>
                <a:gd name="T191" fmla="*/ 961 w 961"/>
                <a:gd name="T192" fmla="*/ 734 h 7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61" h="734">
                  <a:moveTo>
                    <a:pt x="0" y="0"/>
                  </a:moveTo>
                  <a:lnTo>
                    <a:pt x="18" y="0"/>
                  </a:lnTo>
                  <a:lnTo>
                    <a:pt x="36" y="0"/>
                  </a:lnTo>
                  <a:lnTo>
                    <a:pt x="50" y="0"/>
                  </a:lnTo>
                  <a:lnTo>
                    <a:pt x="68" y="0"/>
                  </a:lnTo>
                  <a:lnTo>
                    <a:pt x="83" y="0"/>
                  </a:lnTo>
                  <a:lnTo>
                    <a:pt x="101" y="0"/>
                  </a:lnTo>
                  <a:lnTo>
                    <a:pt x="119" y="3"/>
                  </a:lnTo>
                  <a:lnTo>
                    <a:pt x="133" y="3"/>
                  </a:lnTo>
                  <a:lnTo>
                    <a:pt x="151" y="3"/>
                  </a:lnTo>
                  <a:lnTo>
                    <a:pt x="169" y="7"/>
                  </a:lnTo>
                  <a:lnTo>
                    <a:pt x="183" y="7"/>
                  </a:lnTo>
                  <a:lnTo>
                    <a:pt x="201" y="11"/>
                  </a:lnTo>
                  <a:lnTo>
                    <a:pt x="216" y="11"/>
                  </a:lnTo>
                  <a:lnTo>
                    <a:pt x="234" y="14"/>
                  </a:lnTo>
                  <a:lnTo>
                    <a:pt x="248" y="14"/>
                  </a:lnTo>
                  <a:lnTo>
                    <a:pt x="266" y="18"/>
                  </a:lnTo>
                  <a:lnTo>
                    <a:pt x="281" y="21"/>
                  </a:lnTo>
                  <a:lnTo>
                    <a:pt x="299" y="21"/>
                  </a:lnTo>
                  <a:lnTo>
                    <a:pt x="313" y="25"/>
                  </a:lnTo>
                  <a:lnTo>
                    <a:pt x="327" y="29"/>
                  </a:lnTo>
                  <a:lnTo>
                    <a:pt x="345" y="32"/>
                  </a:lnTo>
                  <a:lnTo>
                    <a:pt x="360" y="32"/>
                  </a:lnTo>
                  <a:lnTo>
                    <a:pt x="374" y="36"/>
                  </a:lnTo>
                  <a:lnTo>
                    <a:pt x="392" y="39"/>
                  </a:lnTo>
                  <a:lnTo>
                    <a:pt x="407" y="43"/>
                  </a:lnTo>
                  <a:lnTo>
                    <a:pt x="421" y="47"/>
                  </a:lnTo>
                  <a:lnTo>
                    <a:pt x="435" y="50"/>
                  </a:lnTo>
                  <a:lnTo>
                    <a:pt x="450" y="54"/>
                  </a:lnTo>
                  <a:lnTo>
                    <a:pt x="464" y="57"/>
                  </a:lnTo>
                  <a:lnTo>
                    <a:pt x="482" y="65"/>
                  </a:lnTo>
                  <a:lnTo>
                    <a:pt x="497" y="68"/>
                  </a:lnTo>
                  <a:lnTo>
                    <a:pt x="507" y="72"/>
                  </a:lnTo>
                  <a:lnTo>
                    <a:pt x="522" y="75"/>
                  </a:lnTo>
                  <a:lnTo>
                    <a:pt x="536" y="83"/>
                  </a:lnTo>
                  <a:lnTo>
                    <a:pt x="550" y="86"/>
                  </a:lnTo>
                  <a:lnTo>
                    <a:pt x="565" y="90"/>
                  </a:lnTo>
                  <a:lnTo>
                    <a:pt x="579" y="97"/>
                  </a:lnTo>
                  <a:lnTo>
                    <a:pt x="590" y="101"/>
                  </a:lnTo>
                  <a:lnTo>
                    <a:pt x="604" y="104"/>
                  </a:lnTo>
                  <a:lnTo>
                    <a:pt x="619" y="111"/>
                  </a:lnTo>
                  <a:lnTo>
                    <a:pt x="630" y="115"/>
                  </a:lnTo>
                  <a:lnTo>
                    <a:pt x="644" y="122"/>
                  </a:lnTo>
                  <a:lnTo>
                    <a:pt x="655" y="129"/>
                  </a:lnTo>
                  <a:lnTo>
                    <a:pt x="666" y="133"/>
                  </a:lnTo>
                  <a:lnTo>
                    <a:pt x="680" y="140"/>
                  </a:lnTo>
                  <a:lnTo>
                    <a:pt x="691" y="147"/>
                  </a:lnTo>
                  <a:lnTo>
                    <a:pt x="702" y="151"/>
                  </a:lnTo>
                  <a:lnTo>
                    <a:pt x="712" y="158"/>
                  </a:lnTo>
                  <a:lnTo>
                    <a:pt x="723" y="165"/>
                  </a:lnTo>
                  <a:lnTo>
                    <a:pt x="734" y="169"/>
                  </a:lnTo>
                  <a:lnTo>
                    <a:pt x="745" y="176"/>
                  </a:lnTo>
                  <a:lnTo>
                    <a:pt x="756" y="183"/>
                  </a:lnTo>
                  <a:lnTo>
                    <a:pt x="766" y="191"/>
                  </a:lnTo>
                  <a:lnTo>
                    <a:pt x="777" y="198"/>
                  </a:lnTo>
                  <a:lnTo>
                    <a:pt x="788" y="205"/>
                  </a:lnTo>
                  <a:lnTo>
                    <a:pt x="795" y="212"/>
                  </a:lnTo>
                  <a:lnTo>
                    <a:pt x="806" y="219"/>
                  </a:lnTo>
                  <a:lnTo>
                    <a:pt x="813" y="226"/>
                  </a:lnTo>
                  <a:lnTo>
                    <a:pt x="824" y="230"/>
                  </a:lnTo>
                  <a:lnTo>
                    <a:pt x="831" y="237"/>
                  </a:lnTo>
                  <a:lnTo>
                    <a:pt x="838" y="248"/>
                  </a:lnTo>
                  <a:lnTo>
                    <a:pt x="849" y="255"/>
                  </a:lnTo>
                  <a:lnTo>
                    <a:pt x="856" y="262"/>
                  </a:lnTo>
                  <a:lnTo>
                    <a:pt x="864" y="270"/>
                  </a:lnTo>
                  <a:lnTo>
                    <a:pt x="871" y="277"/>
                  </a:lnTo>
                  <a:lnTo>
                    <a:pt x="878" y="284"/>
                  </a:lnTo>
                  <a:lnTo>
                    <a:pt x="885" y="291"/>
                  </a:lnTo>
                  <a:lnTo>
                    <a:pt x="889" y="298"/>
                  </a:lnTo>
                  <a:lnTo>
                    <a:pt x="896" y="306"/>
                  </a:lnTo>
                  <a:lnTo>
                    <a:pt x="903" y="316"/>
                  </a:lnTo>
                  <a:lnTo>
                    <a:pt x="907" y="324"/>
                  </a:lnTo>
                  <a:lnTo>
                    <a:pt x="914" y="331"/>
                  </a:lnTo>
                  <a:lnTo>
                    <a:pt x="918" y="338"/>
                  </a:lnTo>
                  <a:lnTo>
                    <a:pt x="921" y="345"/>
                  </a:lnTo>
                  <a:lnTo>
                    <a:pt x="928" y="356"/>
                  </a:lnTo>
                  <a:lnTo>
                    <a:pt x="932" y="363"/>
                  </a:lnTo>
                  <a:lnTo>
                    <a:pt x="936" y="370"/>
                  </a:lnTo>
                  <a:lnTo>
                    <a:pt x="939" y="378"/>
                  </a:lnTo>
                  <a:lnTo>
                    <a:pt x="943" y="388"/>
                  </a:lnTo>
                  <a:lnTo>
                    <a:pt x="946" y="396"/>
                  </a:lnTo>
                  <a:lnTo>
                    <a:pt x="946" y="403"/>
                  </a:lnTo>
                  <a:lnTo>
                    <a:pt x="950" y="414"/>
                  </a:lnTo>
                  <a:lnTo>
                    <a:pt x="954" y="421"/>
                  </a:lnTo>
                  <a:lnTo>
                    <a:pt x="954" y="428"/>
                  </a:lnTo>
                  <a:lnTo>
                    <a:pt x="957" y="439"/>
                  </a:lnTo>
                  <a:lnTo>
                    <a:pt x="957" y="446"/>
                  </a:lnTo>
                  <a:lnTo>
                    <a:pt x="957" y="453"/>
                  </a:lnTo>
                  <a:lnTo>
                    <a:pt x="961" y="464"/>
                  </a:lnTo>
                  <a:lnTo>
                    <a:pt x="961" y="471"/>
                  </a:lnTo>
                  <a:lnTo>
                    <a:pt x="961" y="478"/>
                  </a:lnTo>
                  <a:lnTo>
                    <a:pt x="961" y="489"/>
                  </a:lnTo>
                  <a:lnTo>
                    <a:pt x="961" y="496"/>
                  </a:lnTo>
                  <a:lnTo>
                    <a:pt x="957" y="503"/>
                  </a:lnTo>
                  <a:lnTo>
                    <a:pt x="957" y="514"/>
                  </a:lnTo>
                  <a:lnTo>
                    <a:pt x="957" y="521"/>
                  </a:lnTo>
                  <a:lnTo>
                    <a:pt x="954" y="529"/>
                  </a:lnTo>
                  <a:lnTo>
                    <a:pt x="954" y="539"/>
                  </a:lnTo>
                  <a:lnTo>
                    <a:pt x="950" y="547"/>
                  </a:lnTo>
                  <a:lnTo>
                    <a:pt x="946" y="554"/>
                  </a:lnTo>
                  <a:lnTo>
                    <a:pt x="946" y="561"/>
                  </a:lnTo>
                  <a:lnTo>
                    <a:pt x="943" y="572"/>
                  </a:lnTo>
                  <a:lnTo>
                    <a:pt x="939" y="579"/>
                  </a:lnTo>
                  <a:lnTo>
                    <a:pt x="936" y="586"/>
                  </a:lnTo>
                  <a:lnTo>
                    <a:pt x="932" y="597"/>
                  </a:lnTo>
                  <a:lnTo>
                    <a:pt x="928" y="604"/>
                  </a:lnTo>
                  <a:lnTo>
                    <a:pt x="921" y="611"/>
                  </a:lnTo>
                  <a:lnTo>
                    <a:pt x="918" y="619"/>
                  </a:lnTo>
                  <a:lnTo>
                    <a:pt x="914" y="629"/>
                  </a:lnTo>
                  <a:lnTo>
                    <a:pt x="907" y="637"/>
                  </a:lnTo>
                  <a:lnTo>
                    <a:pt x="903" y="644"/>
                  </a:lnTo>
                  <a:lnTo>
                    <a:pt x="896" y="651"/>
                  </a:lnTo>
                  <a:lnTo>
                    <a:pt x="889" y="658"/>
                  </a:lnTo>
                  <a:lnTo>
                    <a:pt x="885" y="665"/>
                  </a:lnTo>
                  <a:lnTo>
                    <a:pt x="878" y="676"/>
                  </a:lnTo>
                  <a:lnTo>
                    <a:pt x="871" y="683"/>
                  </a:lnTo>
                  <a:lnTo>
                    <a:pt x="864" y="691"/>
                  </a:lnTo>
                  <a:lnTo>
                    <a:pt x="856" y="698"/>
                  </a:lnTo>
                  <a:lnTo>
                    <a:pt x="849" y="705"/>
                  </a:lnTo>
                  <a:lnTo>
                    <a:pt x="838" y="712"/>
                  </a:lnTo>
                  <a:lnTo>
                    <a:pt x="831" y="719"/>
                  </a:lnTo>
                  <a:lnTo>
                    <a:pt x="824" y="726"/>
                  </a:lnTo>
                  <a:lnTo>
                    <a:pt x="813" y="734"/>
                  </a:lnTo>
                  <a:lnTo>
                    <a:pt x="0" y="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57" name="Text Box 24"/>
            <p:cNvSpPr txBox="1">
              <a:spLocks noChangeArrowheads="1"/>
            </p:cNvSpPr>
            <p:nvPr/>
          </p:nvSpPr>
          <p:spPr bwMode="auto">
            <a:xfrm>
              <a:off x="2143240" y="2722959"/>
              <a:ext cx="6683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 smtClean="0"/>
                <a:t>34%</a:t>
              </a:r>
            </a:p>
          </p:txBody>
        </p:sp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>
              <a:off x="3656253" y="2568178"/>
              <a:ext cx="159099" cy="136922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59" name="AutoShape 31"/>
            <p:cNvSpPr>
              <a:spLocks noChangeArrowheads="1"/>
            </p:cNvSpPr>
            <p:nvPr/>
          </p:nvSpPr>
          <p:spPr bwMode="auto">
            <a:xfrm>
              <a:off x="3439049" y="2312194"/>
              <a:ext cx="159098" cy="136922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60" name="AutoShape 32"/>
            <p:cNvSpPr>
              <a:spLocks noChangeArrowheads="1"/>
            </p:cNvSpPr>
            <p:nvPr/>
          </p:nvSpPr>
          <p:spPr bwMode="auto">
            <a:xfrm>
              <a:off x="3757246" y="2755106"/>
              <a:ext cx="159098" cy="136922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61" name="Text Box 33"/>
            <p:cNvSpPr txBox="1">
              <a:spLocks noChangeArrowheads="1"/>
            </p:cNvSpPr>
            <p:nvPr/>
          </p:nvSpPr>
          <p:spPr bwMode="auto">
            <a:xfrm>
              <a:off x="3541425" y="2228850"/>
              <a:ext cx="9399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dirty="0" err="1" smtClean="0">
                  <a:solidFill>
                    <a:srgbClr val="FFFFFF"/>
                  </a:solidFill>
                </a:rPr>
                <a:t>Madinah</a:t>
              </a:r>
              <a:endParaRPr lang="en-US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62" name="Text Box 34"/>
            <p:cNvSpPr txBox="1">
              <a:spLocks noChangeArrowheads="1"/>
            </p:cNvSpPr>
            <p:nvPr/>
          </p:nvSpPr>
          <p:spPr bwMode="auto">
            <a:xfrm>
              <a:off x="3505200" y="2457450"/>
              <a:ext cx="8183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smtClean="0">
                  <a:solidFill>
                    <a:srgbClr val="FFFFFF"/>
                  </a:solidFill>
                </a:rPr>
                <a:t>Jeddah</a:t>
              </a:r>
            </a:p>
          </p:txBody>
        </p:sp>
        <p:sp>
          <p:nvSpPr>
            <p:cNvPr id="63" name="Text Box 35"/>
            <p:cNvSpPr txBox="1">
              <a:spLocks noChangeArrowheads="1"/>
            </p:cNvSpPr>
            <p:nvPr/>
          </p:nvSpPr>
          <p:spPr bwMode="auto">
            <a:xfrm>
              <a:off x="3884525" y="2678906"/>
              <a:ext cx="877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smtClean="0">
                  <a:solidFill>
                    <a:srgbClr val="FFFFFF"/>
                  </a:solidFill>
                </a:rPr>
                <a:t>Makkah</a:t>
              </a:r>
            </a:p>
          </p:txBody>
        </p:sp>
        <p:sp>
          <p:nvSpPr>
            <p:cNvPr id="64" name="Line 37"/>
            <p:cNvSpPr>
              <a:spLocks noChangeShapeType="1"/>
            </p:cNvSpPr>
            <p:nvPr/>
          </p:nvSpPr>
          <p:spPr bwMode="auto">
            <a:xfrm>
              <a:off x="2517659" y="2647950"/>
              <a:ext cx="111922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65" name="Line 38"/>
            <p:cNvSpPr>
              <a:spLocks noChangeShapeType="1"/>
            </p:cNvSpPr>
            <p:nvPr/>
          </p:nvSpPr>
          <p:spPr bwMode="auto">
            <a:xfrm>
              <a:off x="3170656" y="2388394"/>
              <a:ext cx="0" cy="444103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66" name="Line 39"/>
            <p:cNvSpPr>
              <a:spLocks noChangeShapeType="1"/>
            </p:cNvSpPr>
            <p:nvPr/>
          </p:nvSpPr>
          <p:spPr bwMode="auto">
            <a:xfrm>
              <a:off x="3170656" y="2832497"/>
              <a:ext cx="587974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67" name="Line 40"/>
            <p:cNvSpPr>
              <a:spLocks noChangeShapeType="1"/>
            </p:cNvSpPr>
            <p:nvPr/>
          </p:nvSpPr>
          <p:spPr bwMode="auto">
            <a:xfrm>
              <a:off x="3170656" y="2388394"/>
              <a:ext cx="255941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68" name="Line 41"/>
            <p:cNvSpPr>
              <a:spLocks noChangeShapeType="1"/>
            </p:cNvSpPr>
            <p:nvPr/>
          </p:nvSpPr>
          <p:spPr bwMode="auto">
            <a:xfrm>
              <a:off x="2517659" y="2652713"/>
              <a:ext cx="0" cy="12263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69" name="Text Box 42"/>
            <p:cNvSpPr txBox="1">
              <a:spLocks noChangeArrowheads="1"/>
            </p:cNvSpPr>
            <p:nvPr/>
          </p:nvSpPr>
          <p:spPr bwMode="auto">
            <a:xfrm>
              <a:off x="2434650" y="2419350"/>
              <a:ext cx="6335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400" dirty="0">
                  <a:solidFill>
                    <a:srgbClr val="ADCAFF">
                      <a:lumMod val="25000"/>
                    </a:srgbClr>
                  </a:solidFill>
                  <a:latin typeface="Verdana" pitchFamily="34" charset="0"/>
                  <a:cs typeface="Arial" pitchFamily="34" charset="0"/>
                </a:rPr>
                <a:t>West</a:t>
              </a: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1084927" y="3243263"/>
              <a:ext cx="1840583" cy="441722"/>
            </a:xfrm>
            <a:custGeom>
              <a:avLst/>
              <a:gdLst>
                <a:gd name="T0" fmla="*/ 2147483647 w 1320"/>
                <a:gd name="T1" fmla="*/ 2147483647 h 371"/>
                <a:gd name="T2" fmla="*/ 2147483647 w 1320"/>
                <a:gd name="T3" fmla="*/ 2147483647 h 371"/>
                <a:gd name="T4" fmla="*/ 2147483647 w 1320"/>
                <a:gd name="T5" fmla="*/ 2147483647 h 371"/>
                <a:gd name="T6" fmla="*/ 2147483647 w 1320"/>
                <a:gd name="T7" fmla="*/ 2147483647 h 371"/>
                <a:gd name="T8" fmla="*/ 2147483647 w 1320"/>
                <a:gd name="T9" fmla="*/ 2147483647 h 371"/>
                <a:gd name="T10" fmla="*/ 2147483647 w 1320"/>
                <a:gd name="T11" fmla="*/ 2147483647 h 371"/>
                <a:gd name="T12" fmla="*/ 2147483647 w 1320"/>
                <a:gd name="T13" fmla="*/ 2147483647 h 371"/>
                <a:gd name="T14" fmla="*/ 2147483647 w 1320"/>
                <a:gd name="T15" fmla="*/ 2147483647 h 371"/>
                <a:gd name="T16" fmla="*/ 2147483647 w 1320"/>
                <a:gd name="T17" fmla="*/ 2147483647 h 371"/>
                <a:gd name="T18" fmla="*/ 2147483647 w 1320"/>
                <a:gd name="T19" fmla="*/ 2147483647 h 371"/>
                <a:gd name="T20" fmla="*/ 2147483647 w 1320"/>
                <a:gd name="T21" fmla="*/ 2147483647 h 371"/>
                <a:gd name="T22" fmla="*/ 2147483647 w 1320"/>
                <a:gd name="T23" fmla="*/ 2147483647 h 371"/>
                <a:gd name="T24" fmla="*/ 2147483647 w 1320"/>
                <a:gd name="T25" fmla="*/ 2147483647 h 371"/>
                <a:gd name="T26" fmla="*/ 2147483647 w 1320"/>
                <a:gd name="T27" fmla="*/ 2147483647 h 371"/>
                <a:gd name="T28" fmla="*/ 2147483647 w 1320"/>
                <a:gd name="T29" fmla="*/ 2147483647 h 371"/>
                <a:gd name="T30" fmla="*/ 2147483647 w 1320"/>
                <a:gd name="T31" fmla="*/ 2147483647 h 371"/>
                <a:gd name="T32" fmla="*/ 2147483647 w 1320"/>
                <a:gd name="T33" fmla="*/ 2147483647 h 371"/>
                <a:gd name="T34" fmla="*/ 2147483647 w 1320"/>
                <a:gd name="T35" fmla="*/ 2147483647 h 371"/>
                <a:gd name="T36" fmla="*/ 2147483647 w 1320"/>
                <a:gd name="T37" fmla="*/ 2147483647 h 371"/>
                <a:gd name="T38" fmla="*/ 2147483647 w 1320"/>
                <a:gd name="T39" fmla="*/ 2147483647 h 371"/>
                <a:gd name="T40" fmla="*/ 2147483647 w 1320"/>
                <a:gd name="T41" fmla="*/ 2147483647 h 371"/>
                <a:gd name="T42" fmla="*/ 2147483647 w 1320"/>
                <a:gd name="T43" fmla="*/ 2147483647 h 371"/>
                <a:gd name="T44" fmla="*/ 2147483647 w 1320"/>
                <a:gd name="T45" fmla="*/ 2147483647 h 371"/>
                <a:gd name="T46" fmla="*/ 2147483647 w 1320"/>
                <a:gd name="T47" fmla="*/ 2147483647 h 371"/>
                <a:gd name="T48" fmla="*/ 2147483647 w 1320"/>
                <a:gd name="T49" fmla="*/ 2147483647 h 371"/>
                <a:gd name="T50" fmla="*/ 2147483647 w 1320"/>
                <a:gd name="T51" fmla="*/ 2147483647 h 371"/>
                <a:gd name="T52" fmla="*/ 2147483647 w 1320"/>
                <a:gd name="T53" fmla="*/ 2147483647 h 371"/>
                <a:gd name="T54" fmla="*/ 2147483647 w 1320"/>
                <a:gd name="T55" fmla="*/ 2147483647 h 371"/>
                <a:gd name="T56" fmla="*/ 2147483647 w 1320"/>
                <a:gd name="T57" fmla="*/ 2147483647 h 371"/>
                <a:gd name="T58" fmla="*/ 2147483647 w 1320"/>
                <a:gd name="T59" fmla="*/ 2147483647 h 371"/>
                <a:gd name="T60" fmla="*/ 2147483647 w 1320"/>
                <a:gd name="T61" fmla="*/ 2147483647 h 371"/>
                <a:gd name="T62" fmla="*/ 2147483647 w 1320"/>
                <a:gd name="T63" fmla="*/ 2147483647 h 371"/>
                <a:gd name="T64" fmla="*/ 2147483647 w 1320"/>
                <a:gd name="T65" fmla="*/ 2147483647 h 371"/>
                <a:gd name="T66" fmla="*/ 2147483647 w 1320"/>
                <a:gd name="T67" fmla="*/ 2147483647 h 371"/>
                <a:gd name="T68" fmla="*/ 2147483647 w 1320"/>
                <a:gd name="T69" fmla="*/ 2147483647 h 371"/>
                <a:gd name="T70" fmla="*/ 2147483647 w 1320"/>
                <a:gd name="T71" fmla="*/ 2147483647 h 371"/>
                <a:gd name="T72" fmla="*/ 2147483647 w 1320"/>
                <a:gd name="T73" fmla="*/ 2147483647 h 371"/>
                <a:gd name="T74" fmla="*/ 2147483647 w 1320"/>
                <a:gd name="T75" fmla="*/ 2147483647 h 371"/>
                <a:gd name="T76" fmla="*/ 2147483647 w 1320"/>
                <a:gd name="T77" fmla="*/ 2147483647 h 371"/>
                <a:gd name="T78" fmla="*/ 2147483647 w 1320"/>
                <a:gd name="T79" fmla="*/ 2147483647 h 371"/>
                <a:gd name="T80" fmla="*/ 2147483647 w 1320"/>
                <a:gd name="T81" fmla="*/ 2147483647 h 371"/>
                <a:gd name="T82" fmla="*/ 2147483647 w 1320"/>
                <a:gd name="T83" fmla="*/ 2147483647 h 371"/>
                <a:gd name="T84" fmla="*/ 2147483647 w 1320"/>
                <a:gd name="T85" fmla="*/ 2147483647 h 371"/>
                <a:gd name="T86" fmla="*/ 2147483647 w 1320"/>
                <a:gd name="T87" fmla="*/ 2147483647 h 371"/>
                <a:gd name="T88" fmla="*/ 2147483647 w 1320"/>
                <a:gd name="T89" fmla="*/ 2147483647 h 371"/>
                <a:gd name="T90" fmla="*/ 2147483647 w 1320"/>
                <a:gd name="T91" fmla="*/ 2147483647 h 371"/>
                <a:gd name="T92" fmla="*/ 2147483647 w 1320"/>
                <a:gd name="T93" fmla="*/ 2147483647 h 371"/>
                <a:gd name="T94" fmla="*/ 2147483647 w 1320"/>
                <a:gd name="T95" fmla="*/ 2147483647 h 371"/>
                <a:gd name="T96" fmla="*/ 2147483647 w 1320"/>
                <a:gd name="T97" fmla="*/ 2147483647 h 371"/>
                <a:gd name="T98" fmla="*/ 2147483647 w 1320"/>
                <a:gd name="T99" fmla="*/ 2147483647 h 371"/>
                <a:gd name="T100" fmla="*/ 2147483647 w 1320"/>
                <a:gd name="T101" fmla="*/ 2147483647 h 371"/>
                <a:gd name="T102" fmla="*/ 2147483647 w 1320"/>
                <a:gd name="T103" fmla="*/ 2147483647 h 371"/>
                <a:gd name="T104" fmla="*/ 2147483647 w 1320"/>
                <a:gd name="T105" fmla="*/ 2147483647 h 371"/>
                <a:gd name="T106" fmla="*/ 2147483647 w 1320"/>
                <a:gd name="T107" fmla="*/ 2147483647 h 371"/>
                <a:gd name="T108" fmla="*/ 2147483647 w 1320"/>
                <a:gd name="T109" fmla="*/ 2147483647 h 371"/>
                <a:gd name="T110" fmla="*/ 2147483647 w 1320"/>
                <a:gd name="T111" fmla="*/ 2147483647 h 371"/>
                <a:gd name="T112" fmla="*/ 2147483647 w 1320"/>
                <a:gd name="T113" fmla="*/ 2147483647 h 371"/>
                <a:gd name="T114" fmla="*/ 2147483647 w 1320"/>
                <a:gd name="T115" fmla="*/ 2147483647 h 371"/>
                <a:gd name="T116" fmla="*/ 2147483647 w 1320"/>
                <a:gd name="T117" fmla="*/ 2147483647 h 371"/>
                <a:gd name="T118" fmla="*/ 2147483647 w 1320"/>
                <a:gd name="T119" fmla="*/ 2147483647 h 371"/>
                <a:gd name="T120" fmla="*/ 2147483647 w 1320"/>
                <a:gd name="T121" fmla="*/ 0 h 37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20"/>
                <a:gd name="T184" fmla="*/ 0 h 371"/>
                <a:gd name="T185" fmla="*/ 1320 w 1320"/>
                <a:gd name="T186" fmla="*/ 371 h 37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20" h="371">
                  <a:moveTo>
                    <a:pt x="1320" y="0"/>
                  </a:moveTo>
                  <a:lnTo>
                    <a:pt x="1313" y="7"/>
                  </a:lnTo>
                  <a:lnTo>
                    <a:pt x="1302" y="14"/>
                  </a:lnTo>
                  <a:lnTo>
                    <a:pt x="1295" y="22"/>
                  </a:lnTo>
                  <a:lnTo>
                    <a:pt x="1284" y="29"/>
                  </a:lnTo>
                  <a:lnTo>
                    <a:pt x="1273" y="36"/>
                  </a:lnTo>
                  <a:lnTo>
                    <a:pt x="1263" y="43"/>
                  </a:lnTo>
                  <a:lnTo>
                    <a:pt x="1252" y="47"/>
                  </a:lnTo>
                  <a:lnTo>
                    <a:pt x="1241" y="54"/>
                  </a:lnTo>
                  <a:lnTo>
                    <a:pt x="1230" y="61"/>
                  </a:lnTo>
                  <a:lnTo>
                    <a:pt x="1219" y="68"/>
                  </a:lnTo>
                  <a:lnTo>
                    <a:pt x="1209" y="72"/>
                  </a:lnTo>
                  <a:lnTo>
                    <a:pt x="1198" y="79"/>
                  </a:lnTo>
                  <a:lnTo>
                    <a:pt x="1187" y="86"/>
                  </a:lnTo>
                  <a:lnTo>
                    <a:pt x="1173" y="90"/>
                  </a:lnTo>
                  <a:lnTo>
                    <a:pt x="1162" y="97"/>
                  </a:lnTo>
                  <a:lnTo>
                    <a:pt x="1151" y="104"/>
                  </a:lnTo>
                  <a:lnTo>
                    <a:pt x="1137" y="108"/>
                  </a:lnTo>
                  <a:lnTo>
                    <a:pt x="1126" y="115"/>
                  </a:lnTo>
                  <a:lnTo>
                    <a:pt x="1111" y="119"/>
                  </a:lnTo>
                  <a:lnTo>
                    <a:pt x="1097" y="126"/>
                  </a:lnTo>
                  <a:lnTo>
                    <a:pt x="1086" y="130"/>
                  </a:lnTo>
                  <a:lnTo>
                    <a:pt x="1072" y="133"/>
                  </a:lnTo>
                  <a:lnTo>
                    <a:pt x="1057" y="140"/>
                  </a:lnTo>
                  <a:lnTo>
                    <a:pt x="1043" y="144"/>
                  </a:lnTo>
                  <a:lnTo>
                    <a:pt x="1029" y="148"/>
                  </a:lnTo>
                  <a:lnTo>
                    <a:pt x="1014" y="155"/>
                  </a:lnTo>
                  <a:lnTo>
                    <a:pt x="1004" y="158"/>
                  </a:lnTo>
                  <a:lnTo>
                    <a:pt x="989" y="162"/>
                  </a:lnTo>
                  <a:lnTo>
                    <a:pt x="971" y="166"/>
                  </a:lnTo>
                  <a:lnTo>
                    <a:pt x="957" y="169"/>
                  </a:lnTo>
                  <a:lnTo>
                    <a:pt x="942" y="173"/>
                  </a:lnTo>
                  <a:lnTo>
                    <a:pt x="928" y="176"/>
                  </a:lnTo>
                  <a:lnTo>
                    <a:pt x="914" y="180"/>
                  </a:lnTo>
                  <a:lnTo>
                    <a:pt x="899" y="184"/>
                  </a:lnTo>
                  <a:lnTo>
                    <a:pt x="881" y="187"/>
                  </a:lnTo>
                  <a:lnTo>
                    <a:pt x="867" y="191"/>
                  </a:lnTo>
                  <a:lnTo>
                    <a:pt x="852" y="194"/>
                  </a:lnTo>
                  <a:lnTo>
                    <a:pt x="834" y="198"/>
                  </a:lnTo>
                  <a:lnTo>
                    <a:pt x="820" y="202"/>
                  </a:lnTo>
                  <a:lnTo>
                    <a:pt x="806" y="202"/>
                  </a:lnTo>
                  <a:lnTo>
                    <a:pt x="788" y="205"/>
                  </a:lnTo>
                  <a:lnTo>
                    <a:pt x="773" y="209"/>
                  </a:lnTo>
                  <a:lnTo>
                    <a:pt x="755" y="209"/>
                  </a:lnTo>
                  <a:lnTo>
                    <a:pt x="741" y="212"/>
                  </a:lnTo>
                  <a:lnTo>
                    <a:pt x="723" y="212"/>
                  </a:lnTo>
                  <a:lnTo>
                    <a:pt x="708" y="216"/>
                  </a:lnTo>
                  <a:lnTo>
                    <a:pt x="690" y="216"/>
                  </a:lnTo>
                  <a:lnTo>
                    <a:pt x="676" y="220"/>
                  </a:lnTo>
                  <a:lnTo>
                    <a:pt x="658" y="220"/>
                  </a:lnTo>
                  <a:lnTo>
                    <a:pt x="640" y="220"/>
                  </a:lnTo>
                  <a:lnTo>
                    <a:pt x="626" y="223"/>
                  </a:lnTo>
                  <a:lnTo>
                    <a:pt x="608" y="223"/>
                  </a:lnTo>
                  <a:lnTo>
                    <a:pt x="590" y="223"/>
                  </a:lnTo>
                  <a:lnTo>
                    <a:pt x="575" y="223"/>
                  </a:lnTo>
                  <a:lnTo>
                    <a:pt x="557" y="227"/>
                  </a:lnTo>
                  <a:lnTo>
                    <a:pt x="543" y="227"/>
                  </a:lnTo>
                  <a:lnTo>
                    <a:pt x="525" y="227"/>
                  </a:lnTo>
                  <a:lnTo>
                    <a:pt x="507" y="227"/>
                  </a:lnTo>
                  <a:lnTo>
                    <a:pt x="493" y="227"/>
                  </a:lnTo>
                  <a:lnTo>
                    <a:pt x="475" y="227"/>
                  </a:lnTo>
                  <a:lnTo>
                    <a:pt x="457" y="227"/>
                  </a:lnTo>
                  <a:lnTo>
                    <a:pt x="442" y="223"/>
                  </a:lnTo>
                  <a:lnTo>
                    <a:pt x="424" y="223"/>
                  </a:lnTo>
                  <a:lnTo>
                    <a:pt x="406" y="223"/>
                  </a:lnTo>
                  <a:lnTo>
                    <a:pt x="392" y="223"/>
                  </a:lnTo>
                  <a:lnTo>
                    <a:pt x="374" y="220"/>
                  </a:lnTo>
                  <a:lnTo>
                    <a:pt x="359" y="220"/>
                  </a:lnTo>
                  <a:lnTo>
                    <a:pt x="341" y="220"/>
                  </a:lnTo>
                  <a:lnTo>
                    <a:pt x="323" y="216"/>
                  </a:lnTo>
                  <a:lnTo>
                    <a:pt x="309" y="216"/>
                  </a:lnTo>
                  <a:lnTo>
                    <a:pt x="291" y="212"/>
                  </a:lnTo>
                  <a:lnTo>
                    <a:pt x="277" y="212"/>
                  </a:lnTo>
                  <a:lnTo>
                    <a:pt x="259" y="209"/>
                  </a:lnTo>
                  <a:lnTo>
                    <a:pt x="244" y="209"/>
                  </a:lnTo>
                  <a:lnTo>
                    <a:pt x="226" y="205"/>
                  </a:lnTo>
                  <a:lnTo>
                    <a:pt x="212" y="202"/>
                  </a:lnTo>
                  <a:lnTo>
                    <a:pt x="194" y="202"/>
                  </a:lnTo>
                  <a:lnTo>
                    <a:pt x="179" y="198"/>
                  </a:lnTo>
                  <a:lnTo>
                    <a:pt x="165" y="194"/>
                  </a:lnTo>
                  <a:lnTo>
                    <a:pt x="147" y="191"/>
                  </a:lnTo>
                  <a:lnTo>
                    <a:pt x="133" y="187"/>
                  </a:lnTo>
                  <a:lnTo>
                    <a:pt x="118" y="184"/>
                  </a:lnTo>
                  <a:lnTo>
                    <a:pt x="104" y="180"/>
                  </a:lnTo>
                  <a:lnTo>
                    <a:pt x="86" y="176"/>
                  </a:lnTo>
                  <a:lnTo>
                    <a:pt x="72" y="173"/>
                  </a:lnTo>
                  <a:lnTo>
                    <a:pt x="57" y="169"/>
                  </a:lnTo>
                  <a:lnTo>
                    <a:pt x="43" y="166"/>
                  </a:lnTo>
                  <a:lnTo>
                    <a:pt x="28" y="162"/>
                  </a:lnTo>
                  <a:lnTo>
                    <a:pt x="14" y="158"/>
                  </a:lnTo>
                  <a:lnTo>
                    <a:pt x="0" y="155"/>
                  </a:lnTo>
                  <a:lnTo>
                    <a:pt x="0" y="299"/>
                  </a:lnTo>
                  <a:lnTo>
                    <a:pt x="14" y="302"/>
                  </a:lnTo>
                  <a:lnTo>
                    <a:pt x="28" y="306"/>
                  </a:lnTo>
                  <a:lnTo>
                    <a:pt x="43" y="309"/>
                  </a:lnTo>
                  <a:lnTo>
                    <a:pt x="57" y="313"/>
                  </a:lnTo>
                  <a:lnTo>
                    <a:pt x="72" y="317"/>
                  </a:lnTo>
                  <a:lnTo>
                    <a:pt x="86" y="320"/>
                  </a:lnTo>
                  <a:lnTo>
                    <a:pt x="104" y="324"/>
                  </a:lnTo>
                  <a:lnTo>
                    <a:pt x="118" y="327"/>
                  </a:lnTo>
                  <a:lnTo>
                    <a:pt x="133" y="331"/>
                  </a:lnTo>
                  <a:lnTo>
                    <a:pt x="147" y="335"/>
                  </a:lnTo>
                  <a:lnTo>
                    <a:pt x="165" y="338"/>
                  </a:lnTo>
                  <a:lnTo>
                    <a:pt x="179" y="342"/>
                  </a:lnTo>
                  <a:lnTo>
                    <a:pt x="194" y="345"/>
                  </a:lnTo>
                  <a:lnTo>
                    <a:pt x="212" y="345"/>
                  </a:lnTo>
                  <a:lnTo>
                    <a:pt x="226" y="349"/>
                  </a:lnTo>
                  <a:lnTo>
                    <a:pt x="244" y="353"/>
                  </a:lnTo>
                  <a:lnTo>
                    <a:pt x="259" y="353"/>
                  </a:lnTo>
                  <a:lnTo>
                    <a:pt x="277" y="356"/>
                  </a:lnTo>
                  <a:lnTo>
                    <a:pt x="291" y="356"/>
                  </a:lnTo>
                  <a:lnTo>
                    <a:pt x="309" y="360"/>
                  </a:lnTo>
                  <a:lnTo>
                    <a:pt x="323" y="360"/>
                  </a:lnTo>
                  <a:lnTo>
                    <a:pt x="341" y="363"/>
                  </a:lnTo>
                  <a:lnTo>
                    <a:pt x="359" y="363"/>
                  </a:lnTo>
                  <a:lnTo>
                    <a:pt x="374" y="363"/>
                  </a:lnTo>
                  <a:lnTo>
                    <a:pt x="392" y="367"/>
                  </a:lnTo>
                  <a:lnTo>
                    <a:pt x="406" y="367"/>
                  </a:lnTo>
                  <a:lnTo>
                    <a:pt x="424" y="367"/>
                  </a:lnTo>
                  <a:lnTo>
                    <a:pt x="442" y="367"/>
                  </a:lnTo>
                  <a:lnTo>
                    <a:pt x="457" y="371"/>
                  </a:lnTo>
                  <a:lnTo>
                    <a:pt x="475" y="371"/>
                  </a:lnTo>
                  <a:lnTo>
                    <a:pt x="493" y="371"/>
                  </a:lnTo>
                  <a:lnTo>
                    <a:pt x="507" y="371"/>
                  </a:lnTo>
                  <a:lnTo>
                    <a:pt x="525" y="371"/>
                  </a:lnTo>
                  <a:lnTo>
                    <a:pt x="543" y="371"/>
                  </a:lnTo>
                  <a:lnTo>
                    <a:pt x="557" y="371"/>
                  </a:lnTo>
                  <a:lnTo>
                    <a:pt x="575" y="367"/>
                  </a:lnTo>
                  <a:lnTo>
                    <a:pt x="590" y="367"/>
                  </a:lnTo>
                  <a:lnTo>
                    <a:pt x="608" y="367"/>
                  </a:lnTo>
                  <a:lnTo>
                    <a:pt x="626" y="367"/>
                  </a:lnTo>
                  <a:lnTo>
                    <a:pt x="640" y="363"/>
                  </a:lnTo>
                  <a:lnTo>
                    <a:pt x="658" y="363"/>
                  </a:lnTo>
                  <a:lnTo>
                    <a:pt x="676" y="363"/>
                  </a:lnTo>
                  <a:lnTo>
                    <a:pt x="690" y="360"/>
                  </a:lnTo>
                  <a:lnTo>
                    <a:pt x="708" y="360"/>
                  </a:lnTo>
                  <a:lnTo>
                    <a:pt x="723" y="356"/>
                  </a:lnTo>
                  <a:lnTo>
                    <a:pt x="741" y="356"/>
                  </a:lnTo>
                  <a:lnTo>
                    <a:pt x="755" y="353"/>
                  </a:lnTo>
                  <a:lnTo>
                    <a:pt x="773" y="353"/>
                  </a:lnTo>
                  <a:lnTo>
                    <a:pt x="788" y="349"/>
                  </a:lnTo>
                  <a:lnTo>
                    <a:pt x="806" y="345"/>
                  </a:lnTo>
                  <a:lnTo>
                    <a:pt x="820" y="345"/>
                  </a:lnTo>
                  <a:lnTo>
                    <a:pt x="834" y="342"/>
                  </a:lnTo>
                  <a:lnTo>
                    <a:pt x="852" y="338"/>
                  </a:lnTo>
                  <a:lnTo>
                    <a:pt x="867" y="335"/>
                  </a:lnTo>
                  <a:lnTo>
                    <a:pt x="881" y="331"/>
                  </a:lnTo>
                  <a:lnTo>
                    <a:pt x="899" y="327"/>
                  </a:lnTo>
                  <a:lnTo>
                    <a:pt x="914" y="324"/>
                  </a:lnTo>
                  <a:lnTo>
                    <a:pt x="928" y="320"/>
                  </a:lnTo>
                  <a:lnTo>
                    <a:pt x="942" y="317"/>
                  </a:lnTo>
                  <a:lnTo>
                    <a:pt x="957" y="313"/>
                  </a:lnTo>
                  <a:lnTo>
                    <a:pt x="971" y="309"/>
                  </a:lnTo>
                  <a:lnTo>
                    <a:pt x="989" y="306"/>
                  </a:lnTo>
                  <a:lnTo>
                    <a:pt x="1004" y="302"/>
                  </a:lnTo>
                  <a:lnTo>
                    <a:pt x="1014" y="299"/>
                  </a:lnTo>
                  <a:lnTo>
                    <a:pt x="1029" y="291"/>
                  </a:lnTo>
                  <a:lnTo>
                    <a:pt x="1043" y="288"/>
                  </a:lnTo>
                  <a:lnTo>
                    <a:pt x="1057" y="284"/>
                  </a:lnTo>
                  <a:lnTo>
                    <a:pt x="1072" y="277"/>
                  </a:lnTo>
                  <a:lnTo>
                    <a:pt x="1086" y="273"/>
                  </a:lnTo>
                  <a:lnTo>
                    <a:pt x="1097" y="270"/>
                  </a:lnTo>
                  <a:lnTo>
                    <a:pt x="1111" y="263"/>
                  </a:lnTo>
                  <a:lnTo>
                    <a:pt x="1126" y="259"/>
                  </a:lnTo>
                  <a:lnTo>
                    <a:pt x="1137" y="252"/>
                  </a:lnTo>
                  <a:lnTo>
                    <a:pt x="1151" y="248"/>
                  </a:lnTo>
                  <a:lnTo>
                    <a:pt x="1162" y="241"/>
                  </a:lnTo>
                  <a:lnTo>
                    <a:pt x="1173" y="234"/>
                  </a:lnTo>
                  <a:lnTo>
                    <a:pt x="1187" y="230"/>
                  </a:lnTo>
                  <a:lnTo>
                    <a:pt x="1198" y="223"/>
                  </a:lnTo>
                  <a:lnTo>
                    <a:pt x="1209" y="216"/>
                  </a:lnTo>
                  <a:lnTo>
                    <a:pt x="1219" y="212"/>
                  </a:lnTo>
                  <a:lnTo>
                    <a:pt x="1230" y="205"/>
                  </a:lnTo>
                  <a:lnTo>
                    <a:pt x="1241" y="198"/>
                  </a:lnTo>
                  <a:lnTo>
                    <a:pt x="1252" y="191"/>
                  </a:lnTo>
                  <a:lnTo>
                    <a:pt x="1263" y="187"/>
                  </a:lnTo>
                  <a:lnTo>
                    <a:pt x="1273" y="180"/>
                  </a:lnTo>
                  <a:lnTo>
                    <a:pt x="1284" y="173"/>
                  </a:lnTo>
                  <a:lnTo>
                    <a:pt x="1295" y="166"/>
                  </a:lnTo>
                  <a:lnTo>
                    <a:pt x="1302" y="158"/>
                  </a:lnTo>
                  <a:lnTo>
                    <a:pt x="1313" y="151"/>
                  </a:lnTo>
                  <a:lnTo>
                    <a:pt x="1320" y="144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80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1066800" y="2971800"/>
              <a:ext cx="1840583" cy="573881"/>
            </a:xfrm>
            <a:custGeom>
              <a:avLst/>
              <a:gdLst>
                <a:gd name="T0" fmla="*/ 2147483647 w 1320"/>
                <a:gd name="T1" fmla="*/ 2147483647 h 482"/>
                <a:gd name="T2" fmla="*/ 2147483647 w 1320"/>
                <a:gd name="T3" fmla="*/ 2147483647 h 482"/>
                <a:gd name="T4" fmla="*/ 2147483647 w 1320"/>
                <a:gd name="T5" fmla="*/ 2147483647 h 482"/>
                <a:gd name="T6" fmla="*/ 2147483647 w 1320"/>
                <a:gd name="T7" fmla="*/ 2147483647 h 482"/>
                <a:gd name="T8" fmla="*/ 2147483647 w 1320"/>
                <a:gd name="T9" fmla="*/ 2147483647 h 482"/>
                <a:gd name="T10" fmla="*/ 2147483647 w 1320"/>
                <a:gd name="T11" fmla="*/ 2147483647 h 482"/>
                <a:gd name="T12" fmla="*/ 2147483647 w 1320"/>
                <a:gd name="T13" fmla="*/ 2147483647 h 482"/>
                <a:gd name="T14" fmla="*/ 2147483647 w 1320"/>
                <a:gd name="T15" fmla="*/ 2147483647 h 482"/>
                <a:gd name="T16" fmla="*/ 2147483647 w 1320"/>
                <a:gd name="T17" fmla="*/ 2147483647 h 482"/>
                <a:gd name="T18" fmla="*/ 2147483647 w 1320"/>
                <a:gd name="T19" fmla="*/ 2147483647 h 482"/>
                <a:gd name="T20" fmla="*/ 2147483647 w 1320"/>
                <a:gd name="T21" fmla="*/ 2147483647 h 482"/>
                <a:gd name="T22" fmla="*/ 2147483647 w 1320"/>
                <a:gd name="T23" fmla="*/ 2147483647 h 482"/>
                <a:gd name="T24" fmla="*/ 2147483647 w 1320"/>
                <a:gd name="T25" fmla="*/ 2147483647 h 482"/>
                <a:gd name="T26" fmla="*/ 2147483647 w 1320"/>
                <a:gd name="T27" fmla="*/ 2147483647 h 482"/>
                <a:gd name="T28" fmla="*/ 2147483647 w 1320"/>
                <a:gd name="T29" fmla="*/ 2147483647 h 482"/>
                <a:gd name="T30" fmla="*/ 2147483647 w 1320"/>
                <a:gd name="T31" fmla="*/ 2147483647 h 482"/>
                <a:gd name="T32" fmla="*/ 2147483647 w 1320"/>
                <a:gd name="T33" fmla="*/ 2147483647 h 482"/>
                <a:gd name="T34" fmla="*/ 2147483647 w 1320"/>
                <a:gd name="T35" fmla="*/ 2147483647 h 482"/>
                <a:gd name="T36" fmla="*/ 2147483647 w 1320"/>
                <a:gd name="T37" fmla="*/ 2147483647 h 482"/>
                <a:gd name="T38" fmla="*/ 2147483647 w 1320"/>
                <a:gd name="T39" fmla="*/ 2147483647 h 482"/>
                <a:gd name="T40" fmla="*/ 2147483647 w 1320"/>
                <a:gd name="T41" fmla="*/ 2147483647 h 482"/>
                <a:gd name="T42" fmla="*/ 2147483647 w 1320"/>
                <a:gd name="T43" fmla="*/ 2147483647 h 482"/>
                <a:gd name="T44" fmla="*/ 2147483647 w 1320"/>
                <a:gd name="T45" fmla="*/ 2147483647 h 482"/>
                <a:gd name="T46" fmla="*/ 2147483647 w 1320"/>
                <a:gd name="T47" fmla="*/ 2147483647 h 482"/>
                <a:gd name="T48" fmla="*/ 2147483647 w 1320"/>
                <a:gd name="T49" fmla="*/ 2147483647 h 482"/>
                <a:gd name="T50" fmla="*/ 2147483647 w 1320"/>
                <a:gd name="T51" fmla="*/ 2147483647 h 482"/>
                <a:gd name="T52" fmla="*/ 2147483647 w 1320"/>
                <a:gd name="T53" fmla="*/ 2147483647 h 482"/>
                <a:gd name="T54" fmla="*/ 2147483647 w 1320"/>
                <a:gd name="T55" fmla="*/ 2147483647 h 482"/>
                <a:gd name="T56" fmla="*/ 2147483647 w 1320"/>
                <a:gd name="T57" fmla="*/ 2147483647 h 482"/>
                <a:gd name="T58" fmla="*/ 2147483647 w 1320"/>
                <a:gd name="T59" fmla="*/ 2147483647 h 482"/>
                <a:gd name="T60" fmla="*/ 2147483647 w 1320"/>
                <a:gd name="T61" fmla="*/ 2147483647 h 482"/>
                <a:gd name="T62" fmla="*/ 2147483647 w 1320"/>
                <a:gd name="T63" fmla="*/ 2147483647 h 482"/>
                <a:gd name="T64" fmla="*/ 2147483647 w 1320"/>
                <a:gd name="T65" fmla="*/ 2147483647 h 482"/>
                <a:gd name="T66" fmla="*/ 2147483647 w 1320"/>
                <a:gd name="T67" fmla="*/ 2147483647 h 482"/>
                <a:gd name="T68" fmla="*/ 2147483647 w 1320"/>
                <a:gd name="T69" fmla="*/ 2147483647 h 482"/>
                <a:gd name="T70" fmla="*/ 2147483647 w 1320"/>
                <a:gd name="T71" fmla="*/ 2147483647 h 482"/>
                <a:gd name="T72" fmla="*/ 2147483647 w 1320"/>
                <a:gd name="T73" fmla="*/ 2147483647 h 482"/>
                <a:gd name="T74" fmla="*/ 2147483647 w 1320"/>
                <a:gd name="T75" fmla="*/ 2147483647 h 482"/>
                <a:gd name="T76" fmla="*/ 2147483647 w 1320"/>
                <a:gd name="T77" fmla="*/ 2147483647 h 482"/>
                <a:gd name="T78" fmla="*/ 2147483647 w 1320"/>
                <a:gd name="T79" fmla="*/ 2147483647 h 482"/>
                <a:gd name="T80" fmla="*/ 2147483647 w 1320"/>
                <a:gd name="T81" fmla="*/ 2147483647 h 482"/>
                <a:gd name="T82" fmla="*/ 2147483647 w 1320"/>
                <a:gd name="T83" fmla="*/ 2147483647 h 482"/>
                <a:gd name="T84" fmla="*/ 2147483647 w 1320"/>
                <a:gd name="T85" fmla="*/ 2147483647 h 482"/>
                <a:gd name="T86" fmla="*/ 2147483647 w 1320"/>
                <a:gd name="T87" fmla="*/ 2147483647 h 482"/>
                <a:gd name="T88" fmla="*/ 2147483647 w 1320"/>
                <a:gd name="T89" fmla="*/ 2147483647 h 482"/>
                <a:gd name="T90" fmla="*/ 2147483647 w 1320"/>
                <a:gd name="T91" fmla="*/ 0 h 4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20"/>
                <a:gd name="T139" fmla="*/ 0 h 482"/>
                <a:gd name="T140" fmla="*/ 1320 w 1320"/>
                <a:gd name="T141" fmla="*/ 482 h 4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20" h="482">
                  <a:moveTo>
                    <a:pt x="1320" y="256"/>
                  </a:moveTo>
                  <a:lnTo>
                    <a:pt x="1313" y="263"/>
                  </a:lnTo>
                  <a:lnTo>
                    <a:pt x="1302" y="270"/>
                  </a:lnTo>
                  <a:lnTo>
                    <a:pt x="1295" y="277"/>
                  </a:lnTo>
                  <a:lnTo>
                    <a:pt x="1284" y="284"/>
                  </a:lnTo>
                  <a:lnTo>
                    <a:pt x="1273" y="292"/>
                  </a:lnTo>
                  <a:lnTo>
                    <a:pt x="1263" y="295"/>
                  </a:lnTo>
                  <a:lnTo>
                    <a:pt x="1252" y="302"/>
                  </a:lnTo>
                  <a:lnTo>
                    <a:pt x="1241" y="310"/>
                  </a:lnTo>
                  <a:lnTo>
                    <a:pt x="1230" y="317"/>
                  </a:lnTo>
                  <a:lnTo>
                    <a:pt x="1219" y="324"/>
                  </a:lnTo>
                  <a:lnTo>
                    <a:pt x="1209" y="328"/>
                  </a:lnTo>
                  <a:lnTo>
                    <a:pt x="1198" y="335"/>
                  </a:lnTo>
                  <a:lnTo>
                    <a:pt x="1187" y="342"/>
                  </a:lnTo>
                  <a:lnTo>
                    <a:pt x="1173" y="346"/>
                  </a:lnTo>
                  <a:lnTo>
                    <a:pt x="1162" y="353"/>
                  </a:lnTo>
                  <a:lnTo>
                    <a:pt x="1151" y="356"/>
                  </a:lnTo>
                  <a:lnTo>
                    <a:pt x="1137" y="364"/>
                  </a:lnTo>
                  <a:lnTo>
                    <a:pt x="1126" y="371"/>
                  </a:lnTo>
                  <a:lnTo>
                    <a:pt x="1111" y="374"/>
                  </a:lnTo>
                  <a:lnTo>
                    <a:pt x="1097" y="378"/>
                  </a:lnTo>
                  <a:lnTo>
                    <a:pt x="1086" y="385"/>
                  </a:lnTo>
                  <a:lnTo>
                    <a:pt x="1072" y="389"/>
                  </a:lnTo>
                  <a:lnTo>
                    <a:pt x="1057" y="396"/>
                  </a:lnTo>
                  <a:lnTo>
                    <a:pt x="1043" y="400"/>
                  </a:lnTo>
                  <a:lnTo>
                    <a:pt x="1029" y="403"/>
                  </a:lnTo>
                  <a:lnTo>
                    <a:pt x="1014" y="407"/>
                  </a:lnTo>
                  <a:lnTo>
                    <a:pt x="1004" y="414"/>
                  </a:lnTo>
                  <a:lnTo>
                    <a:pt x="989" y="418"/>
                  </a:lnTo>
                  <a:lnTo>
                    <a:pt x="971" y="421"/>
                  </a:lnTo>
                  <a:lnTo>
                    <a:pt x="957" y="425"/>
                  </a:lnTo>
                  <a:lnTo>
                    <a:pt x="942" y="428"/>
                  </a:lnTo>
                  <a:lnTo>
                    <a:pt x="928" y="432"/>
                  </a:lnTo>
                  <a:lnTo>
                    <a:pt x="914" y="436"/>
                  </a:lnTo>
                  <a:lnTo>
                    <a:pt x="899" y="439"/>
                  </a:lnTo>
                  <a:lnTo>
                    <a:pt x="881" y="443"/>
                  </a:lnTo>
                  <a:lnTo>
                    <a:pt x="867" y="446"/>
                  </a:lnTo>
                  <a:lnTo>
                    <a:pt x="852" y="450"/>
                  </a:lnTo>
                  <a:lnTo>
                    <a:pt x="834" y="454"/>
                  </a:lnTo>
                  <a:lnTo>
                    <a:pt x="820" y="454"/>
                  </a:lnTo>
                  <a:lnTo>
                    <a:pt x="806" y="457"/>
                  </a:lnTo>
                  <a:lnTo>
                    <a:pt x="788" y="461"/>
                  </a:lnTo>
                  <a:lnTo>
                    <a:pt x="773" y="464"/>
                  </a:lnTo>
                  <a:lnTo>
                    <a:pt x="755" y="464"/>
                  </a:lnTo>
                  <a:lnTo>
                    <a:pt x="741" y="468"/>
                  </a:lnTo>
                  <a:lnTo>
                    <a:pt x="723" y="468"/>
                  </a:lnTo>
                  <a:lnTo>
                    <a:pt x="708" y="472"/>
                  </a:lnTo>
                  <a:lnTo>
                    <a:pt x="690" y="472"/>
                  </a:lnTo>
                  <a:lnTo>
                    <a:pt x="676" y="475"/>
                  </a:lnTo>
                  <a:lnTo>
                    <a:pt x="658" y="475"/>
                  </a:lnTo>
                  <a:lnTo>
                    <a:pt x="640" y="475"/>
                  </a:lnTo>
                  <a:lnTo>
                    <a:pt x="626" y="479"/>
                  </a:lnTo>
                  <a:lnTo>
                    <a:pt x="608" y="479"/>
                  </a:lnTo>
                  <a:lnTo>
                    <a:pt x="590" y="479"/>
                  </a:lnTo>
                  <a:lnTo>
                    <a:pt x="575" y="479"/>
                  </a:lnTo>
                  <a:lnTo>
                    <a:pt x="557" y="482"/>
                  </a:lnTo>
                  <a:lnTo>
                    <a:pt x="543" y="482"/>
                  </a:lnTo>
                  <a:lnTo>
                    <a:pt x="525" y="482"/>
                  </a:lnTo>
                  <a:lnTo>
                    <a:pt x="507" y="482"/>
                  </a:lnTo>
                  <a:lnTo>
                    <a:pt x="493" y="482"/>
                  </a:lnTo>
                  <a:lnTo>
                    <a:pt x="475" y="482"/>
                  </a:lnTo>
                  <a:lnTo>
                    <a:pt x="457" y="482"/>
                  </a:lnTo>
                  <a:lnTo>
                    <a:pt x="442" y="479"/>
                  </a:lnTo>
                  <a:lnTo>
                    <a:pt x="424" y="479"/>
                  </a:lnTo>
                  <a:lnTo>
                    <a:pt x="406" y="479"/>
                  </a:lnTo>
                  <a:lnTo>
                    <a:pt x="392" y="479"/>
                  </a:lnTo>
                  <a:lnTo>
                    <a:pt x="374" y="475"/>
                  </a:lnTo>
                  <a:lnTo>
                    <a:pt x="359" y="475"/>
                  </a:lnTo>
                  <a:lnTo>
                    <a:pt x="341" y="475"/>
                  </a:lnTo>
                  <a:lnTo>
                    <a:pt x="323" y="472"/>
                  </a:lnTo>
                  <a:lnTo>
                    <a:pt x="309" y="472"/>
                  </a:lnTo>
                  <a:lnTo>
                    <a:pt x="291" y="468"/>
                  </a:lnTo>
                  <a:lnTo>
                    <a:pt x="277" y="468"/>
                  </a:lnTo>
                  <a:lnTo>
                    <a:pt x="259" y="464"/>
                  </a:lnTo>
                  <a:lnTo>
                    <a:pt x="244" y="464"/>
                  </a:lnTo>
                  <a:lnTo>
                    <a:pt x="226" y="461"/>
                  </a:lnTo>
                  <a:lnTo>
                    <a:pt x="212" y="457"/>
                  </a:lnTo>
                  <a:lnTo>
                    <a:pt x="194" y="454"/>
                  </a:lnTo>
                  <a:lnTo>
                    <a:pt x="179" y="454"/>
                  </a:lnTo>
                  <a:lnTo>
                    <a:pt x="165" y="450"/>
                  </a:lnTo>
                  <a:lnTo>
                    <a:pt x="147" y="446"/>
                  </a:lnTo>
                  <a:lnTo>
                    <a:pt x="133" y="443"/>
                  </a:lnTo>
                  <a:lnTo>
                    <a:pt x="118" y="439"/>
                  </a:lnTo>
                  <a:lnTo>
                    <a:pt x="104" y="436"/>
                  </a:lnTo>
                  <a:lnTo>
                    <a:pt x="86" y="432"/>
                  </a:lnTo>
                  <a:lnTo>
                    <a:pt x="72" y="428"/>
                  </a:lnTo>
                  <a:lnTo>
                    <a:pt x="57" y="425"/>
                  </a:lnTo>
                  <a:lnTo>
                    <a:pt x="43" y="421"/>
                  </a:lnTo>
                  <a:lnTo>
                    <a:pt x="28" y="418"/>
                  </a:lnTo>
                  <a:lnTo>
                    <a:pt x="14" y="414"/>
                  </a:lnTo>
                  <a:lnTo>
                    <a:pt x="0" y="407"/>
                  </a:lnTo>
                  <a:lnTo>
                    <a:pt x="507" y="0"/>
                  </a:lnTo>
                  <a:lnTo>
                    <a:pt x="1320" y="25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73" name="Text Box 25"/>
            <p:cNvSpPr txBox="1">
              <a:spLocks noChangeArrowheads="1"/>
            </p:cNvSpPr>
            <p:nvPr/>
          </p:nvSpPr>
          <p:spPr bwMode="auto">
            <a:xfrm>
              <a:off x="1669679" y="3137287"/>
              <a:ext cx="668309" cy="3077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r>
                <a:rPr lang="en-US" sz="1400" b="1" dirty="0" smtClean="0"/>
                <a:t>25%</a:t>
              </a:r>
            </a:p>
          </p:txBody>
        </p:sp>
        <p:sp>
          <p:nvSpPr>
            <p:cNvPr id="74" name="AutoShape 44"/>
            <p:cNvSpPr>
              <a:spLocks noChangeArrowheads="1"/>
            </p:cNvSpPr>
            <p:nvPr/>
          </p:nvSpPr>
          <p:spPr bwMode="auto">
            <a:xfrm>
              <a:off x="5612483" y="2586037"/>
              <a:ext cx="160354" cy="136922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75" name="AutoShape 45"/>
            <p:cNvSpPr>
              <a:spLocks noChangeArrowheads="1"/>
            </p:cNvSpPr>
            <p:nvPr/>
          </p:nvSpPr>
          <p:spPr bwMode="auto">
            <a:xfrm>
              <a:off x="5321058" y="2309812"/>
              <a:ext cx="160353" cy="136922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 algn="ctr">
              <a:solidFill>
                <a:srgbClr val="4070AA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76" name="Text Box 46"/>
            <p:cNvSpPr txBox="1">
              <a:spLocks noChangeArrowheads="1"/>
            </p:cNvSpPr>
            <p:nvPr/>
          </p:nvSpPr>
          <p:spPr bwMode="auto">
            <a:xfrm>
              <a:off x="5778415" y="2586038"/>
              <a:ext cx="794809" cy="30777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dirty="0" smtClean="0">
                  <a:solidFill>
                    <a:srgbClr val="FFFFFF"/>
                  </a:solidFill>
                </a:rPr>
                <a:t>Riyadh</a:t>
              </a:r>
            </a:p>
          </p:txBody>
        </p:sp>
        <p:sp>
          <p:nvSpPr>
            <p:cNvPr id="77" name="Text Box 47"/>
            <p:cNvSpPr txBox="1">
              <a:spLocks noChangeArrowheads="1"/>
            </p:cNvSpPr>
            <p:nvPr/>
          </p:nvSpPr>
          <p:spPr bwMode="auto">
            <a:xfrm>
              <a:off x="4681037" y="2099072"/>
              <a:ext cx="985216" cy="30777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sz="1400" dirty="0" err="1" smtClean="0">
                  <a:solidFill>
                    <a:srgbClr val="FFFFFF"/>
                  </a:solidFill>
                </a:rPr>
                <a:t>Buraidah</a:t>
              </a:r>
              <a:endParaRPr lang="en-US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8" name="Line 49"/>
            <p:cNvSpPr>
              <a:spLocks noChangeShapeType="1"/>
            </p:cNvSpPr>
            <p:nvPr/>
          </p:nvSpPr>
          <p:spPr bwMode="auto">
            <a:xfrm>
              <a:off x="2376125" y="3292079"/>
              <a:ext cx="3318628" cy="0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79" name="Line 50"/>
            <p:cNvSpPr>
              <a:spLocks noChangeShapeType="1"/>
            </p:cNvSpPr>
            <p:nvPr/>
          </p:nvSpPr>
          <p:spPr bwMode="auto">
            <a:xfrm flipV="1">
              <a:off x="5407510" y="2457450"/>
              <a:ext cx="0" cy="834629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80" name="Line 51"/>
            <p:cNvSpPr>
              <a:spLocks noChangeShapeType="1"/>
            </p:cNvSpPr>
            <p:nvPr/>
          </p:nvSpPr>
          <p:spPr bwMode="auto">
            <a:xfrm>
              <a:off x="5694752" y="2728912"/>
              <a:ext cx="0" cy="563166"/>
            </a:xfrm>
            <a:prstGeom prst="line">
              <a:avLst/>
            </a:prstGeom>
            <a:noFill/>
            <a:ln w="19050">
              <a:solidFill>
                <a:srgbClr val="4070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sz="2000" smtClean="0">
                <a:solidFill>
                  <a:srgbClr val="FFFF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81" name="Text Box 52"/>
            <p:cNvSpPr txBox="1">
              <a:spLocks noChangeArrowheads="1"/>
            </p:cNvSpPr>
            <p:nvPr/>
          </p:nvSpPr>
          <p:spPr bwMode="auto">
            <a:xfrm>
              <a:off x="2286884" y="3065860"/>
              <a:ext cx="831891" cy="307777"/>
            </a:xfrm>
            <a:prstGeom prst="rect">
              <a:avLst/>
            </a:prstGeom>
            <a:noFill/>
            <a:ln w="9525">
              <a:solidFill>
                <a:srgbClr val="4070A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400" dirty="0">
                  <a:solidFill>
                    <a:srgbClr val="ADCAFF">
                      <a:lumMod val="25000"/>
                    </a:srgbClr>
                  </a:solidFill>
                  <a:latin typeface="Verdana" pitchFamily="34" charset="0"/>
                  <a:cs typeface="Arial" pitchFamily="34" charset="0"/>
                </a:rPr>
                <a:t>Central</a:t>
              </a:r>
            </a:p>
          </p:txBody>
        </p:sp>
      </p:grpSp>
      <p:sp>
        <p:nvSpPr>
          <p:cNvPr id="82" name="Freeform 7"/>
          <p:cNvSpPr>
            <a:spLocks/>
          </p:cNvSpPr>
          <p:nvPr/>
        </p:nvSpPr>
        <p:spPr bwMode="auto">
          <a:xfrm>
            <a:off x="228601" y="2571750"/>
            <a:ext cx="1519237" cy="415528"/>
          </a:xfrm>
          <a:custGeom>
            <a:avLst/>
            <a:gdLst>
              <a:gd name="T0" fmla="*/ 0 w 957"/>
              <a:gd name="T1" fmla="*/ 2147483647 h 349"/>
              <a:gd name="T2" fmla="*/ 0 w 957"/>
              <a:gd name="T3" fmla="*/ 2147483647 h 349"/>
              <a:gd name="T4" fmla="*/ 0 w 957"/>
              <a:gd name="T5" fmla="*/ 2147483647 h 349"/>
              <a:gd name="T6" fmla="*/ 0 w 957"/>
              <a:gd name="T7" fmla="*/ 2147483647 h 349"/>
              <a:gd name="T8" fmla="*/ 0 w 957"/>
              <a:gd name="T9" fmla="*/ 2147483647 h 349"/>
              <a:gd name="T10" fmla="*/ 2147483647 w 957"/>
              <a:gd name="T11" fmla="*/ 2147483647 h 349"/>
              <a:gd name="T12" fmla="*/ 2147483647 w 957"/>
              <a:gd name="T13" fmla="*/ 2147483647 h 349"/>
              <a:gd name="T14" fmla="*/ 2147483647 w 957"/>
              <a:gd name="T15" fmla="*/ 2147483647 h 349"/>
              <a:gd name="T16" fmla="*/ 2147483647 w 957"/>
              <a:gd name="T17" fmla="*/ 2147483647 h 349"/>
              <a:gd name="T18" fmla="*/ 2147483647 w 957"/>
              <a:gd name="T19" fmla="*/ 2147483647 h 349"/>
              <a:gd name="T20" fmla="*/ 2147483647 w 957"/>
              <a:gd name="T21" fmla="*/ 2147483647 h 349"/>
              <a:gd name="T22" fmla="*/ 2147483647 w 957"/>
              <a:gd name="T23" fmla="*/ 2147483647 h 349"/>
              <a:gd name="T24" fmla="*/ 2147483647 w 957"/>
              <a:gd name="T25" fmla="*/ 2147483647 h 349"/>
              <a:gd name="T26" fmla="*/ 2147483647 w 957"/>
              <a:gd name="T27" fmla="*/ 2147483647 h 349"/>
              <a:gd name="T28" fmla="*/ 2147483647 w 957"/>
              <a:gd name="T29" fmla="*/ 2147483647 h 349"/>
              <a:gd name="T30" fmla="*/ 2147483647 w 957"/>
              <a:gd name="T31" fmla="*/ 2147483647 h 349"/>
              <a:gd name="T32" fmla="*/ 2147483647 w 957"/>
              <a:gd name="T33" fmla="*/ 2147483647 h 349"/>
              <a:gd name="T34" fmla="*/ 2147483647 w 957"/>
              <a:gd name="T35" fmla="*/ 2147483647 h 349"/>
              <a:gd name="T36" fmla="*/ 2147483647 w 957"/>
              <a:gd name="T37" fmla="*/ 2147483647 h 349"/>
              <a:gd name="T38" fmla="*/ 2147483647 w 957"/>
              <a:gd name="T39" fmla="*/ 2147483647 h 349"/>
              <a:gd name="T40" fmla="*/ 2147483647 w 957"/>
              <a:gd name="T41" fmla="*/ 2147483647 h 349"/>
              <a:gd name="T42" fmla="*/ 2147483647 w 957"/>
              <a:gd name="T43" fmla="*/ 2147483647 h 349"/>
              <a:gd name="T44" fmla="*/ 2147483647 w 957"/>
              <a:gd name="T45" fmla="*/ 2147483647 h 349"/>
              <a:gd name="T46" fmla="*/ 2147483647 w 957"/>
              <a:gd name="T47" fmla="*/ 2147483647 h 349"/>
              <a:gd name="T48" fmla="*/ 2147483647 w 957"/>
              <a:gd name="T49" fmla="*/ 2147483647 h 349"/>
              <a:gd name="T50" fmla="*/ 2147483647 w 957"/>
              <a:gd name="T51" fmla="*/ 2147483647 h 349"/>
              <a:gd name="T52" fmla="*/ 2147483647 w 957"/>
              <a:gd name="T53" fmla="*/ 2147483647 h 349"/>
              <a:gd name="T54" fmla="*/ 2147483647 w 957"/>
              <a:gd name="T55" fmla="*/ 2147483647 h 349"/>
              <a:gd name="T56" fmla="*/ 2147483647 w 957"/>
              <a:gd name="T57" fmla="*/ 2147483647 h 349"/>
              <a:gd name="T58" fmla="*/ 2147483647 w 957"/>
              <a:gd name="T59" fmla="*/ 2147483647 h 349"/>
              <a:gd name="T60" fmla="*/ 2147483647 w 957"/>
              <a:gd name="T61" fmla="*/ 2147483647 h 349"/>
              <a:gd name="T62" fmla="*/ 2147483647 w 957"/>
              <a:gd name="T63" fmla="*/ 2147483647 h 349"/>
              <a:gd name="T64" fmla="*/ 2147483647 w 957"/>
              <a:gd name="T65" fmla="*/ 2147483647 h 349"/>
              <a:gd name="T66" fmla="*/ 2147483647 w 957"/>
              <a:gd name="T67" fmla="*/ 2147483647 h 349"/>
              <a:gd name="T68" fmla="*/ 2147483647 w 957"/>
              <a:gd name="T69" fmla="*/ 2147483647 h 349"/>
              <a:gd name="T70" fmla="*/ 2147483647 w 957"/>
              <a:gd name="T71" fmla="*/ 2147483647 h 349"/>
              <a:gd name="T72" fmla="*/ 2147483647 w 957"/>
              <a:gd name="T73" fmla="*/ 2147483647 h 349"/>
              <a:gd name="T74" fmla="*/ 2147483647 w 957"/>
              <a:gd name="T75" fmla="*/ 2147483647 h 349"/>
              <a:gd name="T76" fmla="*/ 2147483647 w 957"/>
              <a:gd name="T77" fmla="*/ 2147483647 h 349"/>
              <a:gd name="T78" fmla="*/ 2147483647 w 957"/>
              <a:gd name="T79" fmla="*/ 2147483647 h 349"/>
              <a:gd name="T80" fmla="*/ 2147483647 w 957"/>
              <a:gd name="T81" fmla="*/ 2147483647 h 349"/>
              <a:gd name="T82" fmla="*/ 2147483647 w 957"/>
              <a:gd name="T83" fmla="*/ 2147483647 h 349"/>
              <a:gd name="T84" fmla="*/ 2147483647 w 957"/>
              <a:gd name="T85" fmla="*/ 2147483647 h 349"/>
              <a:gd name="T86" fmla="*/ 2147483647 w 957"/>
              <a:gd name="T87" fmla="*/ 2147483647 h 349"/>
              <a:gd name="T88" fmla="*/ 2147483647 w 957"/>
              <a:gd name="T89" fmla="*/ 2147483647 h 349"/>
              <a:gd name="T90" fmla="*/ 2147483647 w 957"/>
              <a:gd name="T91" fmla="*/ 2147483647 h 349"/>
              <a:gd name="T92" fmla="*/ 2147483647 w 957"/>
              <a:gd name="T93" fmla="*/ 2147483647 h 349"/>
              <a:gd name="T94" fmla="*/ 2147483647 w 957"/>
              <a:gd name="T95" fmla="*/ 2147483647 h 349"/>
              <a:gd name="T96" fmla="*/ 2147483647 w 957"/>
              <a:gd name="T97" fmla="*/ 0 h 349"/>
              <a:gd name="T98" fmla="*/ 2147483647 w 957"/>
              <a:gd name="T99" fmla="*/ 2147483647 h 349"/>
              <a:gd name="T100" fmla="*/ 0 w 957"/>
              <a:gd name="T101" fmla="*/ 2147483647 h 34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57"/>
              <a:gd name="T154" fmla="*/ 0 h 349"/>
              <a:gd name="T155" fmla="*/ 957 w 957"/>
              <a:gd name="T156" fmla="*/ 349 h 34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57" h="349">
                <a:moveTo>
                  <a:pt x="0" y="349"/>
                </a:moveTo>
                <a:lnTo>
                  <a:pt x="0" y="342"/>
                </a:lnTo>
                <a:lnTo>
                  <a:pt x="0" y="335"/>
                </a:lnTo>
                <a:lnTo>
                  <a:pt x="0" y="324"/>
                </a:lnTo>
                <a:lnTo>
                  <a:pt x="0" y="317"/>
                </a:lnTo>
                <a:lnTo>
                  <a:pt x="3" y="310"/>
                </a:lnTo>
                <a:lnTo>
                  <a:pt x="3" y="299"/>
                </a:lnTo>
                <a:lnTo>
                  <a:pt x="7" y="292"/>
                </a:lnTo>
                <a:lnTo>
                  <a:pt x="7" y="285"/>
                </a:lnTo>
                <a:lnTo>
                  <a:pt x="11" y="274"/>
                </a:lnTo>
                <a:lnTo>
                  <a:pt x="14" y="267"/>
                </a:lnTo>
                <a:lnTo>
                  <a:pt x="18" y="259"/>
                </a:lnTo>
                <a:lnTo>
                  <a:pt x="21" y="249"/>
                </a:lnTo>
                <a:lnTo>
                  <a:pt x="25" y="241"/>
                </a:lnTo>
                <a:lnTo>
                  <a:pt x="29" y="234"/>
                </a:lnTo>
                <a:lnTo>
                  <a:pt x="32" y="227"/>
                </a:lnTo>
                <a:lnTo>
                  <a:pt x="36" y="216"/>
                </a:lnTo>
                <a:lnTo>
                  <a:pt x="39" y="209"/>
                </a:lnTo>
                <a:lnTo>
                  <a:pt x="47" y="202"/>
                </a:lnTo>
                <a:lnTo>
                  <a:pt x="50" y="195"/>
                </a:lnTo>
                <a:lnTo>
                  <a:pt x="57" y="187"/>
                </a:lnTo>
                <a:lnTo>
                  <a:pt x="61" y="177"/>
                </a:lnTo>
                <a:lnTo>
                  <a:pt x="68" y="169"/>
                </a:lnTo>
                <a:lnTo>
                  <a:pt x="75" y="162"/>
                </a:lnTo>
                <a:lnTo>
                  <a:pt x="83" y="155"/>
                </a:lnTo>
                <a:lnTo>
                  <a:pt x="90" y="148"/>
                </a:lnTo>
                <a:lnTo>
                  <a:pt x="97" y="141"/>
                </a:lnTo>
                <a:lnTo>
                  <a:pt x="104" y="133"/>
                </a:lnTo>
                <a:lnTo>
                  <a:pt x="111" y="126"/>
                </a:lnTo>
                <a:lnTo>
                  <a:pt x="118" y="119"/>
                </a:lnTo>
                <a:lnTo>
                  <a:pt x="126" y="108"/>
                </a:lnTo>
                <a:lnTo>
                  <a:pt x="136" y="101"/>
                </a:lnTo>
                <a:lnTo>
                  <a:pt x="144" y="97"/>
                </a:lnTo>
                <a:lnTo>
                  <a:pt x="154" y="90"/>
                </a:lnTo>
                <a:lnTo>
                  <a:pt x="162" y="83"/>
                </a:lnTo>
                <a:lnTo>
                  <a:pt x="172" y="76"/>
                </a:lnTo>
                <a:lnTo>
                  <a:pt x="183" y="69"/>
                </a:lnTo>
                <a:lnTo>
                  <a:pt x="190" y="62"/>
                </a:lnTo>
                <a:lnTo>
                  <a:pt x="201" y="54"/>
                </a:lnTo>
                <a:lnTo>
                  <a:pt x="212" y="47"/>
                </a:lnTo>
                <a:lnTo>
                  <a:pt x="223" y="40"/>
                </a:lnTo>
                <a:lnTo>
                  <a:pt x="234" y="36"/>
                </a:lnTo>
                <a:lnTo>
                  <a:pt x="244" y="29"/>
                </a:lnTo>
                <a:lnTo>
                  <a:pt x="255" y="22"/>
                </a:lnTo>
                <a:lnTo>
                  <a:pt x="270" y="18"/>
                </a:lnTo>
                <a:lnTo>
                  <a:pt x="280" y="11"/>
                </a:lnTo>
                <a:lnTo>
                  <a:pt x="291" y="4"/>
                </a:lnTo>
                <a:lnTo>
                  <a:pt x="302" y="0"/>
                </a:lnTo>
                <a:lnTo>
                  <a:pt x="957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000" smtClean="0">
              <a:solidFill>
                <a:srgbClr val="FFFF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3" name="Text Box 27"/>
          <p:cNvSpPr txBox="1">
            <a:spLocks noChangeArrowheads="1"/>
          </p:cNvSpPr>
          <p:nvPr/>
        </p:nvSpPr>
        <p:spPr bwMode="auto">
          <a:xfrm>
            <a:off x="373639" y="2631282"/>
            <a:ext cx="668309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sz="1400" b="1" dirty="0" smtClean="0"/>
              <a:t>13%</a:t>
            </a:r>
          </a:p>
        </p:txBody>
      </p:sp>
    </p:spTree>
    <p:extLst>
      <p:ext uri="{BB962C8B-B14F-4D97-AF65-F5344CB8AC3E}">
        <p14:creationId xmlns:p14="http://schemas.microsoft.com/office/powerpoint/2010/main" val="35404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517" y="98010"/>
            <a:ext cx="3276600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 LT Std"/>
                <a:cs typeface="Arial" charset="0"/>
              </a:rPr>
              <a:t>Economic Overview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7933"/>
            <a:ext cx="77724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Saudi Arabia – Key Facts</a:t>
            </a:r>
          </a:p>
        </p:txBody>
      </p:sp>
      <p:pic>
        <p:nvPicPr>
          <p:cNvPr id="5" name="Content Placeholder 6" descr="Image of table providing key facts about Saudi Arabia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400" y="1101212"/>
            <a:ext cx="8792536" cy="3735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99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Disability Data In KSA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 single source of national data for disability in KSA</a:t>
            </a:r>
          </a:p>
          <a:p>
            <a:r>
              <a:rPr lang="en-US" dirty="0" smtClean="0"/>
              <a:t>No formal data collection approach for the country</a:t>
            </a:r>
          </a:p>
          <a:p>
            <a:r>
              <a:rPr lang="en-US" dirty="0" smtClean="0"/>
              <a:t>Very Limited publications have addressed prevalence of disability in KSA</a:t>
            </a:r>
          </a:p>
          <a:p>
            <a:r>
              <a:rPr lang="en-US" dirty="0" smtClean="0"/>
              <a:t>In 2007, MOH commissioned the national world health survey as part of the WHO international campaign.</a:t>
            </a:r>
          </a:p>
          <a:p>
            <a:r>
              <a:rPr lang="en-US" dirty="0" smtClean="0"/>
              <a:t>Despite its limitation of being non disability specific survey, The WHS presented the first opportunity to get an estimate figures on the prevalence of disability in KSA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63" y="205979"/>
            <a:ext cx="8018338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WHS Questionnaire Structure &amp;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Total of 8 self reported questions on Mobility, Self Care, Pain and Discomfort, Cognition, interpersonal activities, vision, sleep and energy affect.</a:t>
            </a:r>
          </a:p>
          <a:p>
            <a:endParaRPr lang="en-US" dirty="0" smtClean="0"/>
          </a:p>
          <a:p>
            <a:r>
              <a:rPr lang="en-US" dirty="0" smtClean="0"/>
              <a:t>Questions are on 5 points LIKERT scale (ranging from Non to Extreme), asking the patients how they felt about each of the above domains in the past 30 days.</a:t>
            </a:r>
          </a:p>
          <a:p>
            <a:endParaRPr lang="en-US" dirty="0"/>
          </a:p>
          <a:p>
            <a:r>
              <a:rPr lang="en-US" dirty="0" smtClean="0"/>
              <a:t>A subject was considered disabled if he/she has answered any of the questions with  “Severe”, or “Extreme”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8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WHS items involved in assessing disability</a:t>
            </a:r>
            <a:endParaRPr lang="en-US" dirty="0"/>
          </a:p>
        </p:txBody>
      </p:sp>
      <p:pic>
        <p:nvPicPr>
          <p:cNvPr id="9" name="Content Placeholder 8" descr="Image showing World Health Survey items used to assess disability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653143"/>
            <a:ext cx="8309429" cy="4296227"/>
          </a:xfrm>
        </p:spPr>
      </p:pic>
    </p:spTree>
    <p:extLst>
      <p:ext uri="{BB962C8B-B14F-4D97-AF65-F5344CB8AC3E}">
        <p14:creationId xmlns:p14="http://schemas.microsoft.com/office/powerpoint/2010/main" val="22082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4620</TotalTime>
  <Words>1821</Words>
  <Application>Microsoft Office PowerPoint</Application>
  <PresentationFormat>On-screen Show (16:9)</PresentationFormat>
  <Paragraphs>588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ＭＳ Ｐゴシック</vt:lpstr>
      <vt:lpstr>Arial</vt:lpstr>
      <vt:lpstr>Calibri</vt:lpstr>
      <vt:lpstr>Century Gothic</vt:lpstr>
      <vt:lpstr>Franklin Gothic Book</vt:lpstr>
      <vt:lpstr>Georgia</vt:lpstr>
      <vt:lpstr>Optima LT Std</vt:lpstr>
      <vt:lpstr>Perpetua</vt:lpstr>
      <vt:lpstr>Tahoma</vt:lpstr>
      <vt:lpstr>Times New Roman</vt:lpstr>
      <vt:lpstr>Verdana</vt:lpstr>
      <vt:lpstr>Wingdings 2</vt:lpstr>
      <vt:lpstr>Equity</vt:lpstr>
      <vt:lpstr>Saudi National  Disability Registry</vt:lpstr>
      <vt:lpstr>Contents </vt:lpstr>
      <vt:lpstr>Saudi Arabia – Key Facts</vt:lpstr>
      <vt:lpstr>Saudi Arabia – Demography</vt:lpstr>
      <vt:lpstr>Saudi Arabia – Regional Distribution of Population</vt:lpstr>
      <vt:lpstr>Saudi Arabia – Key Facts</vt:lpstr>
      <vt:lpstr>Status Of Disability Data In KSA</vt:lpstr>
      <vt:lpstr>WHS Questionnaire Structure &amp; Analysis</vt:lpstr>
      <vt:lpstr>WHS items involved in assessing disability</vt:lpstr>
      <vt:lpstr>Prevalence of Disability IN KSA is Considerably higher than that of other high income countries </vt:lpstr>
      <vt:lpstr>In KSA, the Patterns of Disability Severity level Differs Between Males and Females</vt:lpstr>
      <vt:lpstr>Prevalence of Extreme Disability is higher among older age groups.</vt:lpstr>
      <vt:lpstr>At older Age Women have Twice the Prevalence of Extreme Disability Compared to Men in the Same Age Group </vt:lpstr>
      <vt:lpstr>Disability Population</vt:lpstr>
      <vt:lpstr>Implication Of Disability In KSA</vt:lpstr>
      <vt:lpstr>Social Services in Saudi Arabia</vt:lpstr>
      <vt:lpstr>Social Service Programs address</vt:lpstr>
      <vt:lpstr>Saudi Arabia Healthcare</vt:lpstr>
      <vt:lpstr>Saudi Arabia – Key Facts</vt:lpstr>
      <vt:lpstr>Saudi Arabia – Healthcare Segments</vt:lpstr>
      <vt:lpstr>Saudi Arabia – Governmental Sector</vt:lpstr>
      <vt:lpstr>Challenges </vt:lpstr>
      <vt:lpstr>SAUDI NATIONAL DISABILITY REGISTRY</vt:lpstr>
      <vt:lpstr>Objective</vt:lpstr>
      <vt:lpstr>The Role of the National Registry</vt:lpstr>
      <vt:lpstr>Approach for Developing National Registry for People with Disability</vt:lpstr>
      <vt:lpstr>Action Plan</vt:lpstr>
      <vt:lpstr>Action Plan (cont…)</vt:lpstr>
      <vt:lpstr>Action Plan (cont…)</vt:lpstr>
      <vt:lpstr>Data Source for the Registry</vt:lpstr>
      <vt:lpstr>Overview of Questionnaire</vt:lpstr>
      <vt:lpstr>Overview of Questionnaire (Cont…)</vt:lpstr>
      <vt:lpstr>Approach for Developing National Registry for People with Disability</vt:lpstr>
      <vt:lpstr>Progress To date</vt:lpstr>
      <vt:lpstr>National Registry Process</vt:lpstr>
      <vt:lpstr>Impact of The Registry</vt:lpstr>
      <vt:lpstr>Some of The Key Analytics of the Registry 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Sultan Al Mubarak</dc:creator>
  <cp:lastModifiedBy>Golden, Cordell (CDC/OPHSS/NCHS)</cp:lastModifiedBy>
  <cp:revision>117</cp:revision>
  <dcterms:created xsi:type="dcterms:W3CDTF">2014-09-09T12:44:50Z</dcterms:created>
  <dcterms:modified xsi:type="dcterms:W3CDTF">2015-07-07T20:06:39Z</dcterms:modified>
</cp:coreProperties>
</file>