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696" r:id="rId3"/>
  </p:sldMasterIdLst>
  <p:notesMasterIdLst>
    <p:notesMasterId r:id="rId10"/>
  </p:notesMasterIdLst>
  <p:sldIdLst>
    <p:sldId id="261" r:id="rId4"/>
    <p:sldId id="266" r:id="rId5"/>
    <p:sldId id="262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8" autoAdjust="0"/>
    <p:restoredTop sz="86439" autoAdjust="0"/>
  </p:normalViewPr>
  <p:slideViewPr>
    <p:cSldViewPr>
      <p:cViewPr varScale="1">
        <p:scale>
          <a:sx n="78" d="100"/>
          <a:sy n="78" d="100"/>
        </p:scale>
        <p:origin x="-322" y="-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3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presProps" Target="presProps.xml"/><Relationship Id="rId5" Type="http://schemas.openxmlformats.org/officeDocument/2006/relationships/slide" Target="slides/slide2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/>
          <a:lstStyle>
            <a:lvl1pPr algn="r">
              <a:defRPr sz="1200"/>
            </a:lvl1pPr>
          </a:lstStyle>
          <a:p>
            <a:fld id="{4163C605-7D2B-4FD7-AB24-17EB95818787}" type="datetimeFigureOut">
              <a:rPr lang="en-US" smtClean="0"/>
              <a:t>3/19/2015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70412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8" tIns="45714" rIns="91428" bIns="457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28" tIns="45714" rIns="91428" bIns="4571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28" tIns="45714" rIns="91428" bIns="45714" rtlCol="0" anchor="b"/>
          <a:lstStyle>
            <a:lvl1pPr algn="r">
              <a:defRPr sz="1200"/>
            </a:lvl1pPr>
          </a:lstStyle>
          <a:p>
            <a:fld id="{4F359004-DC78-49A2-9015-1C6F64EE8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85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053D39-EC32-4FB0-88AF-C7026F619FEC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CE7361-ECD1-4C01-B9A3-04C2A89FF1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454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9B98E6-727D-4D5B-A250-841715492B7F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D384D0-22B8-409F-8601-FFF730D193F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0469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E38454-4870-4FBE-9220-8F8FB67EC759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FFC86E-0881-4C8C-AF71-7EB11D60A4B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29321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6049F1-FF9D-445D-BBE7-3018B9D2F56F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6C0311-4B90-4850-B5F6-0E449FD78D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2120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EC397-FEDD-47B3-9E87-3D6BBA307E6C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D4A39B-00E0-4168-ADF3-EF9C64F28D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240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BC7E3F-D154-4060-B5B2-809336A61024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6148C-97DB-4156-97DD-64B93A26710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6251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B1927-979D-413E-BFEB-B107A9626A2F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2CD49-E8F0-4BF1-89C6-C23131D53D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017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B8FB08-3ED8-4E43-A030-5E4A7CD49351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63DE3-28E8-4091-AE07-F2D69DAA12C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122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E2023-F146-4FCC-8CDB-80005EEA4C52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0499BB-5E61-45E3-8B48-2964B5AC2BE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68428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B2C578-691B-46FD-8B8D-7FD8B0E41976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CC6FA-23FE-4023-A78A-E158A811CAF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8342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0CA060-3FB9-4BF7-9D8F-04E809E3C01D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E847D-1FE6-4F58-8319-94798F74F34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7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F73E28-7198-4625-A96B-88F006F74AB3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83B19E-6FAD-4D30-B966-5B386D9766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2362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E650C1-C325-42A3-9DBF-1CBDD769997E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D5357E-716B-429F-B9EA-7452B249F17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08560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DB1FCA-9F11-4070-83CA-8543AF9F93E5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162122-B823-4C08-9A20-A04399D1908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5157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02BAA2-58B3-44B4-A8F2-19FAC5AD80E3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370D2-A588-4C44-9006-F432FB9C355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58691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E001E-7845-49DC-B82C-FD60E87CCE57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17D957-27F4-4869-9304-202C16659E4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68754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425A04-9B38-43D7-ADDA-9A1575AE1767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85574-39AE-4E90-9812-43A92E14EB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02546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238BA-B227-40CB-86C4-C670B17E031A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E09727-EBE1-4B0E-8D51-57E235E6B5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03361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54E007-2E54-4154-8CD1-FF7D8C18C941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2CE0B8-0EB6-45FA-A921-6EF958D4A40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9330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F9E64-5960-43AA-A045-6966B936BA24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D8A5B-83E9-44E0-A446-DDB2ECBDE1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288115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12199B-3B1A-4DA0-B7B2-B98CFB1F14D7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CDAAB-5092-4CA6-B9BD-4BBA1B8AA69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460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4E6456-8414-4A32-B7B6-8D48AADB5423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F676B-3F11-45FC-8312-38771F5EF49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4776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2A6C49-2528-4DE9-8DB7-E86FF4D84362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87461-C3C5-4B0F-B1B8-E43407B5CFD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06479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AAA2F-E245-4E6F-BA95-0BECB3B823EC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1BEC1-79A0-428A-8C71-5CBEE75557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244388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8F052-CB31-40A6-8F39-D330E322C24F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EDADA-C9CC-434D-805C-0D180D2E379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60619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73397-D94D-488F-91C8-2106945ECFC7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5462B-8045-4087-9A59-5BF51BE399E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95092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568E3-242B-49F0-8636-2D7B6CB3027A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DAF91D-DBA1-497E-B757-0D8164E0CEA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411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8298B6-234C-4114-B31B-27038B6FDE50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CCA5A-805F-4818-A415-9EC5080A442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383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FB9AE9-541F-45FB-A0FE-167CA95D9F65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E3C4BA-0340-4E15-9FDE-888D2FD1FB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479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7D34E-7B18-4189-97F5-E5F971A3792F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B7D6F6-F517-493A-9F8E-FA61F8B5B10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17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A773F-0C86-4A9D-9D95-DFD6A4C8944C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C4FB4-F277-4EAD-868D-F926AD1324B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14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BA7E1-7E9B-4002-B391-E9370A05B7A9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9D3FB-EA79-44F7-A02A-8ED1561F3FF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57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E90703-FA11-41C4-AE10-937E0501CCC7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E38A37-967C-471F-8ACF-35825254B44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08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AF3894-F66D-4DC7-BFBA-08EE6D819680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E5034C-79F7-4D08-906E-5590F23D4F70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7510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1414F43-E288-44E4-A204-A77F480B4CCF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F8C8BF-FFF0-48AB-B8DB-9D26DE8FE3C8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82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2147483647 h 1000"/>
              <a:gd name="T6" fmla="*/ 0 w 1000"/>
              <a:gd name="T7" fmla="*/ 2147483647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  <a:latin typeface="Bookman Old Style" pitchFamily="18" charset="0"/>
            </a:endParaRP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4D0B8B-8B2B-45A2-B80D-EC9332C12F3D}" type="datetime1">
              <a:rPr lang="en-US" smtClean="0">
                <a:solidFill>
                  <a:srgbClr val="000000"/>
                </a:solidFill>
              </a:rPr>
              <a:t>3/19/2015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000000"/>
                </a:solidFill>
              </a:rPr>
              <a:t>WG-14 Buenos Aires, Argentina</a:t>
            </a:r>
          </a:p>
        </p:txBody>
      </p:sp>
      <p:sp>
        <p:nvSpPr>
          <p:cNvPr id="3277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DABD2-C005-4E23-B1DC-99BD6D6F27AD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9564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739775"/>
            <a:ext cx="7772400" cy="1165225"/>
          </a:xfrm>
        </p:spPr>
        <p:txBody>
          <a:bodyPr/>
          <a:lstStyle/>
          <a:p>
            <a:pPr eaLnBrk="1" hangingPunct="1"/>
            <a:r>
              <a:rPr lang="en-US" altLang="en-US" sz="3000" dirty="0" smtClean="0"/>
              <a:t>14</a:t>
            </a:r>
            <a:r>
              <a:rPr lang="en-US" altLang="en-US" sz="3000" baseline="30000" dirty="0" smtClean="0"/>
              <a:t>th</a:t>
            </a:r>
            <a:r>
              <a:rPr lang="en-US" altLang="en-US" sz="3000" dirty="0" smtClean="0"/>
              <a:t> Annual Meeting of the Washington Group on Disability Statistics</a:t>
            </a:r>
          </a:p>
        </p:txBody>
      </p:sp>
      <p:sp>
        <p:nvSpPr>
          <p:cNvPr id="307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79450" y="2647950"/>
            <a:ext cx="7010400" cy="2762250"/>
          </a:xfrm>
        </p:spPr>
        <p:txBody>
          <a:bodyPr/>
          <a:lstStyle/>
          <a:p>
            <a:pPr eaLnBrk="1" hangingPunct="1"/>
            <a:r>
              <a:rPr lang="en-US" b="1" dirty="0" smtClean="0"/>
              <a:t>Recommendations </a:t>
            </a:r>
            <a:r>
              <a:rPr lang="en-US" b="1" dirty="0"/>
              <a:t>and </a:t>
            </a:r>
            <a:r>
              <a:rPr lang="en-US" b="1" dirty="0" smtClean="0"/>
              <a:t>Strategies </a:t>
            </a:r>
            <a:r>
              <a:rPr lang="en-US" b="1" dirty="0"/>
              <a:t>for </a:t>
            </a:r>
            <a:r>
              <a:rPr lang="en-US" b="1" dirty="0" smtClean="0"/>
              <a:t>Implementation </a:t>
            </a:r>
            <a:r>
              <a:rPr lang="en-US" b="1" dirty="0"/>
              <a:t>of the WG Short </a:t>
            </a:r>
            <a:r>
              <a:rPr lang="en-US" b="1" dirty="0" smtClean="0"/>
              <a:t>Set on Functioning (SS-F)</a:t>
            </a:r>
            <a:endParaRPr lang="en-US" altLang="en-US" b="1" dirty="0" smtClean="0"/>
          </a:p>
          <a:p>
            <a:pPr eaLnBrk="1" hangingPunct="1"/>
            <a:endParaRPr lang="en-US" altLang="en-US" sz="2400" dirty="0" smtClean="0"/>
          </a:p>
          <a:p>
            <a:pPr eaLnBrk="1" hangingPunct="1"/>
            <a:r>
              <a:rPr lang="en-US" altLang="en-US" sz="2000" dirty="0" smtClean="0"/>
              <a:t>Julie Weeks (U.S.A.)</a:t>
            </a:r>
          </a:p>
          <a:p>
            <a:pPr eaLnBrk="1" hangingPunct="1"/>
            <a:r>
              <a:rPr lang="en-US" altLang="en-US" sz="2000" dirty="0" smtClean="0"/>
              <a:t>National Center for Health Statistics/ </a:t>
            </a:r>
          </a:p>
          <a:p>
            <a:pPr eaLnBrk="1" hangingPunct="1"/>
            <a:r>
              <a:rPr lang="en-US" altLang="en-US" sz="2000" dirty="0" smtClean="0"/>
              <a:t>Washington Group on Disability Statistics</a:t>
            </a:r>
          </a:p>
        </p:txBody>
      </p:sp>
    </p:spTree>
    <p:extLst>
      <p:ext uri="{BB962C8B-B14F-4D97-AF65-F5344CB8AC3E}">
        <p14:creationId xmlns:p14="http://schemas.microsoft.com/office/powerpoint/2010/main" val="183821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1216025"/>
          </a:xfrm>
        </p:spPr>
        <p:txBody>
          <a:bodyPr anchor="ctr"/>
          <a:lstStyle/>
          <a:p>
            <a:r>
              <a:rPr lang="en-US" altLang="en-US" sz="3000" dirty="0" smtClean="0"/>
              <a:t>International Initiatives regarding the WG SS-F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610600" cy="4495800"/>
          </a:xfrm>
        </p:spPr>
        <p:txBody>
          <a:bodyPr/>
          <a:lstStyle/>
          <a:p>
            <a:pPr marL="0" indent="0">
              <a:buClr>
                <a:srgbClr val="0070C0"/>
              </a:buClr>
              <a:buFont typeface="Wingdings" pitchFamily="2" charset="2"/>
              <a:buNone/>
              <a:defRPr/>
            </a:pPr>
            <a:r>
              <a:rPr lang="en-US" altLang="en-US" sz="2000" dirty="0" smtClean="0"/>
              <a:t>Recommendations for Monitoring: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/>
              <a:t>UN DESA/UNESCO Expert Group Meeting, Paris, July 2014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/>
              <a:t>Follow-up conference </a:t>
            </a:r>
            <a:r>
              <a:rPr lang="en-US" altLang="en-US" sz="2000" dirty="0"/>
              <a:t>on disability </a:t>
            </a:r>
            <a:r>
              <a:rPr lang="en-US" altLang="en-US" sz="2000" dirty="0" smtClean="0"/>
              <a:t>data, London, Oct 2014</a:t>
            </a:r>
          </a:p>
          <a:p>
            <a:pPr marL="0" indent="0">
              <a:buClr>
                <a:schemeClr val="accent6"/>
              </a:buClr>
              <a:buFont typeface="Wingdings" pitchFamily="2" charset="2"/>
              <a:buNone/>
              <a:defRPr/>
            </a:pPr>
            <a:endParaRPr lang="en-US" altLang="en-US" sz="2000" dirty="0" smtClean="0"/>
          </a:p>
          <a:p>
            <a:pPr marL="0" indent="0">
              <a:buClr>
                <a:schemeClr val="accent6"/>
              </a:buClr>
              <a:buFont typeface="Wingdings" pitchFamily="2" charset="2"/>
              <a:buNone/>
              <a:defRPr/>
            </a:pPr>
            <a:r>
              <a:rPr lang="en-US" altLang="en-US" sz="2000" dirty="0" smtClean="0"/>
              <a:t>Adoption in International Aid </a:t>
            </a:r>
            <a:r>
              <a:rPr lang="en-US" altLang="en-US" sz="2000" dirty="0"/>
              <a:t>P</a:t>
            </a:r>
            <a:r>
              <a:rPr lang="en-US" altLang="en-US" sz="2000" dirty="0" smtClean="0"/>
              <a:t>rograms: 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/>
              <a:t>UK Department for International Development (DFID) 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/>
              <a:t>US Agency for International Development (USAID)</a:t>
            </a:r>
          </a:p>
          <a:p>
            <a:pPr marL="0" indent="0">
              <a:buClr>
                <a:schemeClr val="accent6"/>
              </a:buClr>
              <a:buFont typeface="Wingdings" pitchFamily="2" charset="2"/>
              <a:buNone/>
              <a:defRPr/>
            </a:pPr>
            <a:endParaRPr lang="en-US" altLang="en-US" sz="2000" dirty="0" smtClean="0"/>
          </a:p>
          <a:p>
            <a:pPr marL="0" indent="0">
              <a:buClr>
                <a:schemeClr val="accent6"/>
              </a:buClr>
              <a:buFont typeface="Wingdings" pitchFamily="2" charset="2"/>
              <a:buNone/>
              <a:defRPr/>
            </a:pPr>
            <a:r>
              <a:rPr lang="en-US" altLang="en-US" sz="2000" dirty="0" smtClean="0"/>
              <a:t>The 2020 Round of Censuses: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/>
              <a:t>UN Department of Economic and Social Affairs (DESA) 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altLang="en-US" sz="2000" dirty="0" smtClean="0"/>
              <a:t>UN Economic Commission for Europe (ECE</a:t>
            </a:r>
            <a:r>
              <a:rPr lang="en-US" altLang="en-US" sz="2000" dirty="0" smtClean="0"/>
              <a:t>)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456216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1216025"/>
          </a:xfrm>
        </p:spPr>
        <p:txBody>
          <a:bodyPr anchor="ctr"/>
          <a:lstStyle/>
          <a:p>
            <a:r>
              <a:rPr lang="en-US" altLang="en-US" sz="3000" dirty="0" smtClean="0"/>
              <a:t>Recommendations for Monitoring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458200" cy="4495800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  <a:defRPr/>
            </a:pPr>
            <a:r>
              <a:rPr lang="en-US" altLang="en-US" sz="2000" dirty="0"/>
              <a:t>UN DESA / UNESCO Expert Group </a:t>
            </a:r>
            <a:r>
              <a:rPr lang="en-US" altLang="en-US" sz="2000" dirty="0" smtClean="0"/>
              <a:t>Meeting, July 2014</a:t>
            </a:r>
          </a:p>
          <a:p>
            <a:pPr marL="0" indent="0">
              <a:buClr>
                <a:srgbClr val="0070C0"/>
              </a:buClr>
              <a:buFont typeface="Wingdings" pitchFamily="2" charset="2"/>
              <a:buNone/>
              <a:defRPr/>
            </a:pPr>
            <a:r>
              <a:rPr lang="en-US" altLang="en-US" sz="2000" dirty="0" smtClean="0"/>
              <a:t>“Disability Data and Statistics, Monitoring and Evaluation toward Disability Inclusive Development Agenda toward 2015 and Beyond”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The </a:t>
            </a:r>
            <a:r>
              <a:rPr lang="en-US" sz="1800" dirty="0"/>
              <a:t>objective of the Meeting was to develop policy to strengthen disability statistics and data collection efforts by the international system and national statistics agencies.  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The work of the </a:t>
            </a:r>
            <a:r>
              <a:rPr lang="en-US" sz="1800" dirty="0" smtClean="0"/>
              <a:t>WG </a:t>
            </a:r>
            <a:r>
              <a:rPr lang="en-US" sz="1800" dirty="0"/>
              <a:t>featured prominently at this </a:t>
            </a:r>
            <a:r>
              <a:rPr lang="en-US" sz="1800" dirty="0" smtClean="0"/>
              <a:t>meeting.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  <a:defRPr/>
            </a:pPr>
            <a:r>
              <a:rPr lang="en-US" sz="1800" dirty="0" smtClean="0"/>
              <a:t>The </a:t>
            </a:r>
            <a:r>
              <a:rPr lang="en-US" sz="1800" dirty="0"/>
              <a:t>WG </a:t>
            </a:r>
            <a:r>
              <a:rPr lang="en-US" sz="1800" dirty="0" smtClean="0"/>
              <a:t>SS-F was </a:t>
            </a:r>
            <a:r>
              <a:rPr lang="en-US" sz="1800" dirty="0"/>
              <a:t>endorsed as the standard for disaggregating data by disability for the purpose of monitoring the UN Convention on the Rights of Persons with Disability and the post-2015 Sustainable Developments Goals</a:t>
            </a:r>
            <a:r>
              <a:rPr lang="en-US" sz="1800" dirty="0" smtClean="0"/>
              <a:t>.</a:t>
            </a:r>
          </a:p>
          <a:p>
            <a:pPr marL="0" indent="0">
              <a:buClr>
                <a:schemeClr val="accent6"/>
              </a:buClr>
              <a:buNone/>
              <a:defRPr/>
            </a:pPr>
            <a:r>
              <a:rPr lang="en-US" sz="2000" dirty="0" smtClean="0"/>
              <a:t>London Conference, October 2014</a:t>
            </a:r>
          </a:p>
          <a:p>
            <a:pPr marL="0" indent="0">
              <a:buClr>
                <a:schemeClr val="accent6"/>
              </a:buClr>
              <a:buNone/>
              <a:defRPr/>
            </a:pPr>
            <a:r>
              <a:rPr lang="en-US" sz="2000" dirty="0" smtClean="0"/>
              <a:t>“Disability Data </a:t>
            </a:r>
            <a:r>
              <a:rPr lang="en-US" sz="2000" dirty="0"/>
              <a:t>– </a:t>
            </a:r>
            <a:r>
              <a:rPr lang="en-US" sz="2000" dirty="0" smtClean="0"/>
              <a:t>Demystifying Disability Statistics</a:t>
            </a:r>
            <a:r>
              <a:rPr lang="en-US" sz="2000" dirty="0" smtClean="0"/>
              <a:t>”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305225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1216025"/>
          </a:xfrm>
        </p:spPr>
        <p:txBody>
          <a:bodyPr anchor="ctr"/>
          <a:lstStyle/>
          <a:p>
            <a:r>
              <a:rPr lang="en-US" altLang="en-US" sz="3000" dirty="0" smtClean="0"/>
              <a:t>Adoption in International Aid Programs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01000" cy="4495800"/>
          </a:xfrm>
        </p:spPr>
        <p:txBody>
          <a:bodyPr/>
          <a:lstStyle/>
          <a:p>
            <a:pPr marL="0" indent="0">
              <a:buClr>
                <a:srgbClr val="0070C0"/>
              </a:buClr>
              <a:buFont typeface="Wingdings" pitchFamily="2" charset="2"/>
              <a:buNone/>
            </a:pPr>
            <a:r>
              <a:rPr lang="en-US" altLang="en-US" sz="2400" dirty="0" smtClean="0"/>
              <a:t>UK – Department for International Development (DFID) has recommended the use of the WG SS-F of questions in all projects and programs that collect data on disability – or would disaggregate data on disability status. </a:t>
            </a:r>
          </a:p>
          <a:p>
            <a:pPr marL="0" indent="0">
              <a:buClr>
                <a:srgbClr val="0070C0"/>
              </a:buClr>
              <a:buFont typeface="Wingdings" pitchFamily="2" charset="2"/>
              <a:buNone/>
            </a:pPr>
            <a:endParaRPr lang="en-US" altLang="en-US" sz="2400" dirty="0" smtClean="0"/>
          </a:p>
          <a:p>
            <a:pPr marL="0" indent="0">
              <a:buClr>
                <a:srgbClr val="0070C0"/>
              </a:buClr>
              <a:buFont typeface="Wingdings" pitchFamily="2" charset="2"/>
              <a:buNone/>
            </a:pPr>
            <a:r>
              <a:rPr lang="en-US" altLang="en-US" sz="2400" dirty="0" smtClean="0"/>
              <a:t>US – Agency for International Development (USAID) has determined that a disability module will be included in a revision to the  Demographic and Health Survey (DHS). This module will include the WG short set of questions.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085636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1216025"/>
          </a:xfrm>
        </p:spPr>
        <p:txBody>
          <a:bodyPr anchor="ctr"/>
          <a:lstStyle/>
          <a:p>
            <a:r>
              <a:rPr lang="en-US" altLang="en-US" sz="3200" dirty="0" smtClean="0"/>
              <a:t>The 2020 Round of Censuses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8001000" cy="4495800"/>
          </a:xfrm>
        </p:spPr>
        <p:txBody>
          <a:bodyPr/>
          <a:lstStyle/>
          <a:p>
            <a:pPr marL="0" indent="0">
              <a:buClr>
                <a:srgbClr val="0070C0"/>
              </a:buClr>
              <a:buFont typeface="Wingdings" pitchFamily="2" charset="2"/>
              <a:buNone/>
            </a:pPr>
            <a:r>
              <a:rPr lang="en-US" altLang="en-US" sz="2400" dirty="0" smtClean="0"/>
              <a:t>Currently both the UN Department of Economic and Social Affairs (DESA) and UN Economic Commission for Europe (ECE) are preparing for the 2020 round of censuses.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Expert group meetings, New York and Geneva, 2013-14</a:t>
            </a:r>
          </a:p>
          <a:p>
            <a:pPr>
              <a:buClr>
                <a:schemeClr val="accent6"/>
              </a:buClr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WG has participated in both efforts, providing guidance on disability-related recommendations. </a:t>
            </a:r>
          </a:p>
          <a:p>
            <a:pPr marL="0" indent="0">
              <a:buClr>
                <a:schemeClr val="accent6"/>
              </a:buClr>
              <a:buNone/>
            </a:pPr>
            <a:r>
              <a:rPr lang="en-US" altLang="en-US" sz="2400" dirty="0" smtClean="0"/>
              <a:t>In both instances, recommendations for the 2020 census round will include text that specifies the WG SS-F as the method endorsed for the collection of disability data cross-nationally.</a:t>
            </a:r>
            <a:endParaRPr lang="en-US" alt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403209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8001000" cy="1216025"/>
          </a:xfrm>
        </p:spPr>
        <p:txBody>
          <a:bodyPr anchor="ctr"/>
          <a:lstStyle/>
          <a:p>
            <a:r>
              <a:rPr lang="en-US" altLang="en-US" sz="3200" dirty="0" smtClean="0"/>
              <a:t>The 2020 Round of Censuses</a:t>
            </a:r>
          </a:p>
        </p:txBody>
      </p:sp>
      <p:sp>
        <p:nvSpPr>
          <p:cNvPr id="21507" name="Content Placeholder 2" descr="Table showing core topics in Principles and Recommendations for Population and Housing Censuses: the 2020 Round Rev. 3 "/>
          <p:cNvSpPr>
            <a:spLocks noGrp="1"/>
          </p:cNvSpPr>
          <p:nvPr>
            <p:ph idx="1"/>
          </p:nvPr>
        </p:nvSpPr>
        <p:spPr>
          <a:xfrm>
            <a:off x="609600" y="1676400"/>
            <a:ext cx="8001000" cy="4495800"/>
          </a:xfrm>
        </p:spPr>
        <p:txBody>
          <a:bodyPr/>
          <a:lstStyle/>
          <a:p>
            <a:pPr marL="0" indent="0">
              <a:buClr>
                <a:srgbClr val="0070C0"/>
              </a:buClr>
              <a:buNone/>
            </a:pPr>
            <a:r>
              <a:rPr lang="en-US" altLang="en-US" sz="2400" dirty="0" smtClean="0"/>
              <a:t>“Principles and Recommendations for Population and Housing Censuses: the 2020 Round” Rev. 3 also denotes disability status as a </a:t>
            </a:r>
            <a:r>
              <a:rPr lang="en-US" altLang="en-US" sz="2400" i="1" dirty="0" smtClean="0"/>
              <a:t>core</a:t>
            </a:r>
            <a:r>
              <a:rPr lang="en-US" altLang="en-US" sz="2400" dirty="0" smtClean="0"/>
              <a:t> topic to be collected directly, similar to sex,</a:t>
            </a:r>
          </a:p>
          <a:p>
            <a:pPr marL="0" indent="0">
              <a:buClr>
                <a:srgbClr val="0070C0"/>
              </a:buClr>
              <a:buNone/>
            </a:pPr>
            <a:r>
              <a:rPr lang="en-US" altLang="en-US" sz="2400" dirty="0" smtClean="0"/>
              <a:t>age and marital status</a:t>
            </a:r>
            <a:r>
              <a:rPr lang="en-US" altLang="en-US" sz="2400" dirty="0" smtClean="0"/>
              <a:t>.</a:t>
            </a:r>
            <a:endParaRPr lang="en-US" altLang="en-US" sz="2400" dirty="0" smtClean="0"/>
          </a:p>
        </p:txBody>
      </p:sp>
      <p:pic>
        <p:nvPicPr>
          <p:cNvPr id="2" name="Picture 1" descr="Image showing cover of Principles and Recommendations for Population and Housing Censuses: the 2020 Round Rev. 3 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5800" y="3124200"/>
            <a:ext cx="2997200" cy="2247900"/>
          </a:xfrm>
          <a:prstGeom prst="rect">
            <a:avLst/>
          </a:prstGeom>
        </p:spPr>
      </p:pic>
      <p:pic>
        <p:nvPicPr>
          <p:cNvPr id="1029" name="Picture 5" descr="Table showing core topics in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286000"/>
            <a:ext cx="5638800" cy="341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5702204"/>
      </p:ext>
    </p:extLst>
  </p:cSld>
  <p:clrMapOvr>
    <a:masterClrMapping/>
  </p:clrMapOvr>
</p:sld>
</file>

<file path=ppt/theme/theme1.xml><?xml version="1.0" encoding="utf-8"?>
<a:theme xmlns:a="http://schemas.openxmlformats.org/drawingml/2006/main" name="1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ofile">
  <a:themeElements>
    <a:clrScheme name="Profile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e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e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e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393</Words>
  <Application>Microsoft Office PowerPoint</Application>
  <PresentationFormat>On-screen Show (4:3)</PresentationFormat>
  <Paragraphs>38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1_Profile</vt:lpstr>
      <vt:lpstr>Profile</vt:lpstr>
      <vt:lpstr>2_Profile</vt:lpstr>
      <vt:lpstr>14th Annual Meeting of the Washington Group on Disability Statistics</vt:lpstr>
      <vt:lpstr>International Initiatives regarding the WG SS-F</vt:lpstr>
      <vt:lpstr>Recommendations for Monitoring</vt:lpstr>
      <vt:lpstr>Adoption in International Aid Programs</vt:lpstr>
      <vt:lpstr>The 2020 Round of Censuses</vt:lpstr>
      <vt:lpstr>The 2020 Round of Censuses</vt:lpstr>
    </vt:vector>
  </TitlesOfParts>
  <Company>Centers for Disease Control and Prevention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14th Annual Meeting of the Washington Group on Disability Statistics</dc:title>
  <dc:creator>J Weeks</dc:creator>
  <cp:lastModifiedBy>CDC User</cp:lastModifiedBy>
  <cp:revision>16</cp:revision>
  <cp:lastPrinted>2014-10-03T15:59:05Z</cp:lastPrinted>
  <dcterms:created xsi:type="dcterms:W3CDTF">2014-10-03T15:44:08Z</dcterms:created>
  <dcterms:modified xsi:type="dcterms:W3CDTF">2015-03-19T20:10:00Z</dcterms:modified>
</cp:coreProperties>
</file>