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87" r:id="rId2"/>
    <p:sldId id="256" r:id="rId3"/>
    <p:sldId id="257" r:id="rId4"/>
    <p:sldId id="258" r:id="rId5"/>
    <p:sldId id="259" r:id="rId6"/>
    <p:sldId id="260" r:id="rId7"/>
    <p:sldId id="261" r:id="rId8"/>
    <p:sldId id="288" r:id="rId9"/>
    <p:sldId id="268" r:id="rId10"/>
    <p:sldId id="269" r:id="rId11"/>
    <p:sldId id="270" r:id="rId12"/>
    <p:sldId id="271" r:id="rId13"/>
    <p:sldId id="272" r:id="rId14"/>
    <p:sldId id="273" r:id="rId15"/>
    <p:sldId id="274" r:id="rId16"/>
    <p:sldId id="263" r:id="rId17"/>
    <p:sldId id="264" r:id="rId18"/>
    <p:sldId id="265" r:id="rId19"/>
    <p:sldId id="266" r:id="rId20"/>
    <p:sldId id="267" r:id="rId21"/>
    <p:sldId id="275" r:id="rId22"/>
    <p:sldId id="276" r:id="rId23"/>
    <p:sldId id="277" r:id="rId24"/>
    <p:sldId id="278" r:id="rId25"/>
    <p:sldId id="279" r:id="rId26"/>
    <p:sldId id="280" r:id="rId27"/>
    <p:sldId id="281" r:id="rId28"/>
    <p:sldId id="282" r:id="rId29"/>
    <p:sldId id="290" r:id="rId30"/>
    <p:sldId id="289" r:id="rId3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00" userDrawn="1">
          <p15:clr>
            <a:srgbClr val="A4A3A4"/>
          </p15:clr>
        </p15:guide>
        <p15:guide id="2" orient="horz" pos="4068">
          <p15:clr>
            <a:srgbClr val="A4A3A4"/>
          </p15:clr>
        </p15:guide>
        <p15:guide id="3" orient="horz" pos="727">
          <p15:clr>
            <a:srgbClr val="A4A3A4"/>
          </p15:clr>
        </p15:guide>
        <p15:guide id="4" orient="horz" pos="216" userDrawn="1">
          <p15:clr>
            <a:srgbClr val="A4A3A4"/>
          </p15:clr>
        </p15:guide>
        <p15:guide id="5" orient="horz" pos="1032" userDrawn="1">
          <p15:clr>
            <a:srgbClr val="A4A3A4"/>
          </p15:clr>
        </p15:guide>
        <p15:guide id="6" orient="horz" pos="3552">
          <p15:clr>
            <a:srgbClr val="A4A3A4"/>
          </p15:clr>
        </p15:guide>
        <p15:guide id="7" pos="2880">
          <p15:clr>
            <a:srgbClr val="A4A3A4"/>
          </p15:clr>
        </p15:guide>
        <p15:guide id="8" orient="horz" pos="12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69C"/>
    <a:srgbClr val="872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showGuides="1">
      <p:cViewPr varScale="1">
        <p:scale>
          <a:sx n="97" d="100"/>
          <a:sy n="97" d="100"/>
        </p:scale>
        <p:origin x="1548" y="78"/>
      </p:cViewPr>
      <p:guideLst>
        <p:guide orient="horz" pos="4200"/>
        <p:guide orient="horz" pos="4068"/>
        <p:guide orient="horz" pos="727"/>
        <p:guide orient="horz" pos="216"/>
        <p:guide orient="horz" pos="1032"/>
        <p:guide orient="horz" pos="3552"/>
        <p:guide pos="2880"/>
        <p:guide orient="horz" pos="1289"/>
      </p:guideLst>
    </p:cSldViewPr>
  </p:slideViewPr>
  <p:outlineViewPr>
    <p:cViewPr>
      <p:scale>
        <a:sx n="33" d="100"/>
        <a:sy n="33" d="100"/>
      </p:scale>
      <p:origin x="0" y="-2956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75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4851" tIns="47425" rIns="94851" bIns="47425" rtlCol="0"/>
          <a:lstStyle>
            <a:lvl1pPr algn="r" eaLnBrk="1" fontAlgn="auto" hangingPunct="1">
              <a:spcBef>
                <a:spcPts val="0"/>
              </a:spcBef>
              <a:spcAft>
                <a:spcPts val="0"/>
              </a:spcAft>
              <a:defRPr sz="1200">
                <a:latin typeface="+mn-lt"/>
                <a:cs typeface="+mn-cs"/>
              </a:defRPr>
            </a:lvl1pPr>
          </a:lstStyle>
          <a:p>
            <a:pPr>
              <a:defRPr/>
            </a:pPr>
            <a:fld id="{112BC9AD-8498-4A12-B824-32E9B2D4DB67}" type="datetimeFigureOut">
              <a:rPr lang="en-US"/>
              <a:pPr>
                <a:defRPr/>
              </a:pPr>
              <a:t>2/18/2016</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4851" tIns="47425" rIns="94851" bIns="47425"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vl1pPr>
          </a:lstStyle>
          <a:p>
            <a:pPr>
              <a:defRPr/>
            </a:pPr>
            <a:fld id="{A783D8BC-DD98-4DF9-9570-3EDB14E38995}" type="slidenum">
              <a:rPr lang="en-US" altLang="en-US"/>
              <a:pPr>
                <a:defRPr/>
              </a:pPr>
              <a:t>‹#›</a:t>
            </a:fld>
            <a:endParaRPr lang="en-US" altLang="en-US"/>
          </a:p>
        </p:txBody>
      </p:sp>
    </p:spTree>
    <p:extLst>
      <p:ext uri="{BB962C8B-B14F-4D97-AF65-F5344CB8AC3E}">
        <p14:creationId xmlns:p14="http://schemas.microsoft.com/office/powerpoint/2010/main" val="4284801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81013"/>
          </a:xfrm>
          <a:prstGeom prst="rect">
            <a:avLst/>
          </a:prstGeom>
        </p:spPr>
        <p:txBody>
          <a:bodyPr vert="horz" lIns="94045" tIns="47022" rIns="94045" bIns="47022"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4963" y="0"/>
            <a:ext cx="3168650" cy="481013"/>
          </a:xfrm>
          <a:prstGeom prst="rect">
            <a:avLst/>
          </a:prstGeom>
        </p:spPr>
        <p:txBody>
          <a:bodyPr vert="horz" lIns="94045" tIns="47022" rIns="94045" bIns="47022" rtlCol="0"/>
          <a:lstStyle>
            <a:lvl1pPr algn="r" eaLnBrk="1" fontAlgn="auto" hangingPunct="1">
              <a:spcBef>
                <a:spcPts val="0"/>
              </a:spcBef>
              <a:spcAft>
                <a:spcPts val="0"/>
              </a:spcAft>
              <a:defRPr sz="1200">
                <a:latin typeface="+mn-lt"/>
                <a:cs typeface="+mn-cs"/>
              </a:defRPr>
            </a:lvl1pPr>
          </a:lstStyle>
          <a:p>
            <a:pPr>
              <a:defRPr/>
            </a:pPr>
            <a:fld id="{B6C006E4-EC16-4F36-9A6F-873600F21A58}" type="datetimeFigureOut">
              <a:rPr lang="en-US"/>
              <a:pPr>
                <a:defRPr/>
              </a:pPr>
              <a:t>2/18/2016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45" tIns="47022" rIns="94045" bIns="47022" rtlCol="0" anchor="ctr"/>
          <a:lstStyle/>
          <a:p>
            <a:pPr lvl="0"/>
            <a:endParaRPr lang="en-US" noProof="0"/>
          </a:p>
        </p:txBody>
      </p:sp>
      <p:sp>
        <p:nvSpPr>
          <p:cNvPr id="5" name="Notes Placeholder 4"/>
          <p:cNvSpPr>
            <a:spLocks noGrp="1"/>
          </p:cNvSpPr>
          <p:nvPr>
            <p:ph type="body" sz="quarter" idx="3"/>
          </p:nvPr>
        </p:nvSpPr>
        <p:spPr>
          <a:xfrm>
            <a:off x="730250" y="4560888"/>
            <a:ext cx="5854700" cy="4321175"/>
          </a:xfrm>
          <a:prstGeom prst="rect">
            <a:avLst/>
          </a:prstGeom>
        </p:spPr>
        <p:txBody>
          <a:bodyPr vert="horz" lIns="94045" tIns="47022" rIns="94045" bIns="4702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68650" cy="481013"/>
          </a:xfrm>
          <a:prstGeom prst="rect">
            <a:avLst/>
          </a:prstGeom>
        </p:spPr>
        <p:txBody>
          <a:bodyPr vert="horz" lIns="94045" tIns="47022" rIns="94045" bIns="47022"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4963" y="9118600"/>
            <a:ext cx="3168650" cy="481013"/>
          </a:xfrm>
          <a:prstGeom prst="rect">
            <a:avLst/>
          </a:prstGeom>
        </p:spPr>
        <p:txBody>
          <a:bodyPr vert="horz" wrap="square" lIns="94045" tIns="47022" rIns="94045" bIns="47022" numCol="1" anchor="b" anchorCtr="0" compatLnSpc="1">
            <a:prstTxWarp prst="textNoShape">
              <a:avLst/>
            </a:prstTxWarp>
          </a:bodyPr>
          <a:lstStyle>
            <a:lvl1pPr algn="r" eaLnBrk="1" hangingPunct="1">
              <a:defRPr sz="1200"/>
            </a:lvl1pPr>
          </a:lstStyle>
          <a:p>
            <a:pPr>
              <a:defRPr/>
            </a:pPr>
            <a:fld id="{13BC3C35-E534-4ED9-A3E9-A337C83B4558}" type="slidenum">
              <a:rPr lang="en-US" altLang="en-US"/>
              <a:pPr>
                <a:defRPr/>
              </a:pPr>
              <a:t>‹#›</a:t>
            </a:fld>
            <a:endParaRPr lang="en-US" altLang="en-US"/>
          </a:p>
        </p:txBody>
      </p:sp>
    </p:spTree>
    <p:extLst>
      <p:ext uri="{BB962C8B-B14F-4D97-AF65-F5344CB8AC3E}">
        <p14:creationId xmlns:p14="http://schemas.microsoft.com/office/powerpoint/2010/main" val="241322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BC3C35-E534-4ED9-A3E9-A337C83B4558}" type="slidenum">
              <a:rPr lang="en-US" altLang="en-US" smtClean="0"/>
              <a:pPr>
                <a:defRPr/>
              </a:pPr>
              <a:t>1</a:t>
            </a:fld>
            <a:endParaRPr lang="en-US" altLang="en-US" dirty="0"/>
          </a:p>
        </p:txBody>
      </p:sp>
    </p:spTree>
    <p:extLst>
      <p:ext uri="{BB962C8B-B14F-4D97-AF65-F5344CB8AC3E}">
        <p14:creationId xmlns:p14="http://schemas.microsoft.com/office/powerpoint/2010/main" val="2128662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3E258B-D168-4A36-A2CD-E22E399D7F63}" type="slidenum">
              <a:rPr lang="en-US" altLang="en-US" smtClean="0"/>
              <a:pPr/>
              <a:t>23</a:t>
            </a:fld>
            <a:endParaRPr lang="en-US" altLang="en-US" smtClean="0"/>
          </a:p>
        </p:txBody>
      </p:sp>
    </p:spTree>
    <p:extLst>
      <p:ext uri="{BB962C8B-B14F-4D97-AF65-F5344CB8AC3E}">
        <p14:creationId xmlns:p14="http://schemas.microsoft.com/office/powerpoint/2010/main" val="1053312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A79010B-5F80-4725-B01A-F88947E4FDA1}"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26189F-7CCD-4389-AA11-C14B028A8D22}" type="slidenum">
              <a:rPr lang="en-US" altLang="en-US"/>
              <a:pPr>
                <a:defRPr/>
              </a:pPr>
              <a:t>‹#›</a:t>
            </a:fld>
            <a:endParaRPr lang="en-US" altLang="en-US"/>
          </a:p>
        </p:txBody>
      </p:sp>
    </p:spTree>
    <p:extLst>
      <p:ext uri="{BB962C8B-B14F-4D97-AF65-F5344CB8AC3E}">
        <p14:creationId xmlns:p14="http://schemas.microsoft.com/office/powerpoint/2010/main" val="32032759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84163" y="309563"/>
            <a:ext cx="8539162" cy="6238875"/>
          </a:xfrm>
        </p:spPr>
        <p:txBody>
          <a:bodyPr/>
          <a:lstStyle/>
          <a:p>
            <a:pPr lvl="0"/>
            <a:endParaRPr lang="en-US" noProof="0"/>
          </a:p>
        </p:txBody>
      </p:sp>
    </p:spTree>
    <p:extLst>
      <p:ext uri="{BB962C8B-B14F-4D97-AF65-F5344CB8AC3E}">
        <p14:creationId xmlns:p14="http://schemas.microsoft.com/office/powerpoint/2010/main" val="723576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DC382A-81F0-490F-919B-B6CF348F6227}" type="datetimeFigureOut">
              <a:rPr lang="en-US"/>
              <a:pPr>
                <a:defRPr/>
              </a:pPr>
              <a:t>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CE5597-7D97-4A25-BCE7-84F734906AD4}" type="slidenum">
              <a:rPr lang="en-US" altLang="en-US"/>
              <a:pPr>
                <a:defRPr/>
              </a:pPr>
              <a:t>‹#›</a:t>
            </a:fld>
            <a:endParaRPr lang="en-US" altLang="en-US"/>
          </a:p>
        </p:txBody>
      </p:sp>
    </p:spTree>
    <p:extLst>
      <p:ext uri="{BB962C8B-B14F-4D97-AF65-F5344CB8AC3E}">
        <p14:creationId xmlns:p14="http://schemas.microsoft.com/office/powerpoint/2010/main" val="3220581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88E665-C92E-4009-8E9C-7DBC9553FBF9}" type="datetimeFigureOut">
              <a:rPr lang="en-US"/>
              <a:pPr>
                <a:defRPr/>
              </a:pPr>
              <a:t>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ED50C-872D-4334-9CF1-2FAD2CFA5744}" type="slidenum">
              <a:rPr lang="en-US" altLang="en-US"/>
              <a:pPr>
                <a:defRPr/>
              </a:pPr>
              <a:t>‹#›</a:t>
            </a:fld>
            <a:endParaRPr lang="en-US" altLang="en-US"/>
          </a:p>
        </p:txBody>
      </p:sp>
    </p:spTree>
    <p:extLst>
      <p:ext uri="{BB962C8B-B14F-4D97-AF65-F5344CB8AC3E}">
        <p14:creationId xmlns:p14="http://schemas.microsoft.com/office/powerpoint/2010/main" val="402967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4669F4-95CD-4322-BBEB-0120385C61EF}"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B3217-F9A1-4AAD-9E96-9AC374B90B3A}" type="slidenum">
              <a:rPr lang="en-US" altLang="en-US"/>
              <a:pPr>
                <a:defRPr/>
              </a:pPr>
              <a:t>‹#›</a:t>
            </a:fld>
            <a:endParaRPr lang="en-US" altLang="en-US"/>
          </a:p>
        </p:txBody>
      </p:sp>
    </p:spTree>
    <p:extLst>
      <p:ext uri="{BB962C8B-B14F-4D97-AF65-F5344CB8AC3E}">
        <p14:creationId xmlns:p14="http://schemas.microsoft.com/office/powerpoint/2010/main" val="3962719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323AEA-41C5-431E-98ED-769A074C990A}"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D3B3CD-4092-4949-A916-521801711EC5}" type="slidenum">
              <a:rPr lang="en-US" altLang="en-US"/>
              <a:pPr>
                <a:defRPr/>
              </a:pPr>
              <a:t>‹#›</a:t>
            </a:fld>
            <a:endParaRPr lang="en-US" altLang="en-US"/>
          </a:p>
        </p:txBody>
      </p:sp>
    </p:spTree>
    <p:extLst>
      <p:ext uri="{BB962C8B-B14F-4D97-AF65-F5344CB8AC3E}">
        <p14:creationId xmlns:p14="http://schemas.microsoft.com/office/powerpoint/2010/main" val="11630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 name="Picture Placeholder 9"/>
          <p:cNvSpPr>
            <a:spLocks noGrp="1"/>
          </p:cNvSpPr>
          <p:nvPr>
            <p:ph type="pic" sz="quarter" idx="14"/>
          </p:nvPr>
        </p:nvSpPr>
        <p:spPr>
          <a:xfrm>
            <a:off x="228600" y="0"/>
            <a:ext cx="9144000" cy="6858000"/>
          </a:xfrm>
        </p:spPr>
        <p:txBody>
          <a:bodyPr rtlCol="0">
            <a:normAutofit/>
          </a:bodyPr>
          <a:lstStyle/>
          <a:p>
            <a:pPr lvl="0"/>
            <a:endParaRPr lang="en-US" noProof="0"/>
          </a:p>
        </p:txBody>
      </p:sp>
      <p:sp>
        <p:nvSpPr>
          <p:cNvPr id="4" name="Date Placeholder 3"/>
          <p:cNvSpPr>
            <a:spLocks noGrp="1"/>
          </p:cNvSpPr>
          <p:nvPr>
            <p:ph type="dt" sz="half" idx="15"/>
          </p:nvPr>
        </p:nvSpPr>
        <p:spPr/>
        <p:txBody>
          <a:bodyPr/>
          <a:lstStyle>
            <a:lvl1pPr>
              <a:defRPr/>
            </a:lvl1pPr>
          </a:lstStyle>
          <a:p>
            <a:pPr>
              <a:defRPr/>
            </a:pPr>
            <a:fld id="{7F47E428-E8F5-463C-B98B-C84113468C5A}" type="datetimeFigureOut">
              <a:rPr lang="en-US"/>
              <a:pPr>
                <a:defRPr/>
              </a:pPr>
              <a:t>2/18/2016</a:t>
            </a:fld>
            <a:endParaRPr lang="en-US"/>
          </a:p>
        </p:txBody>
      </p:sp>
      <p:sp>
        <p:nvSpPr>
          <p:cNvPr id="5" name="Footer Placeholder 4"/>
          <p:cNvSpPr>
            <a:spLocks noGrp="1"/>
          </p:cNvSpPr>
          <p:nvPr>
            <p:ph type="ftr" sz="quarter" idx="16"/>
          </p:nvPr>
        </p:nvSpPr>
        <p:spPr/>
        <p:txBody>
          <a:bodyPr/>
          <a:lstStyle>
            <a:lvl1pPr>
              <a:defRPr/>
            </a:lvl1pPr>
          </a:lstStyle>
          <a:p>
            <a:pPr>
              <a:defRPr/>
            </a:pPr>
            <a:endParaRPr lang="en-US"/>
          </a:p>
        </p:txBody>
      </p:sp>
      <p:sp>
        <p:nvSpPr>
          <p:cNvPr id="6" name="Slide Number Placeholder 5"/>
          <p:cNvSpPr>
            <a:spLocks noGrp="1"/>
          </p:cNvSpPr>
          <p:nvPr>
            <p:ph type="sldNum" sz="quarter" idx="17"/>
          </p:nvPr>
        </p:nvSpPr>
        <p:spPr/>
        <p:txBody>
          <a:bodyPr/>
          <a:lstStyle>
            <a:lvl1pPr>
              <a:defRPr/>
            </a:lvl1pPr>
          </a:lstStyle>
          <a:p>
            <a:pPr>
              <a:defRPr/>
            </a:pPr>
            <a:fld id="{5D31FA34-D989-4D8D-876E-0156AE967194}" type="slidenum">
              <a:rPr lang="en-US" altLang="en-US"/>
              <a:pPr>
                <a:defRPr/>
              </a:pPr>
              <a:t>‹#›</a:t>
            </a:fld>
            <a:endParaRPr lang="en-US" altLang="en-US"/>
          </a:p>
        </p:txBody>
      </p:sp>
    </p:spTree>
    <p:extLst>
      <p:ext uri="{BB962C8B-B14F-4D97-AF65-F5344CB8AC3E}">
        <p14:creationId xmlns:p14="http://schemas.microsoft.com/office/powerpoint/2010/main" val="3420345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nchor="b">
            <a:noAutofit/>
          </a:bodyPr>
          <a:lstStyle>
            <a:lvl1pPr>
              <a:defRPr sz="3500" b="1">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07527"/>
            <a:ext cx="8229600" cy="4572000"/>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228600" y="6032157"/>
            <a:ext cx="8686800" cy="762000"/>
          </a:xfrm>
        </p:spPr>
        <p:txBody>
          <a:bodyPr anchor="ctr">
            <a:no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4573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84D667-C847-469E-9399-91C79AD9312A}"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E89C4-A906-419A-81B3-56136392E91E}" type="slidenum">
              <a:rPr lang="en-US" altLang="en-US"/>
              <a:pPr>
                <a:defRPr/>
              </a:pPr>
              <a:t>‹#›</a:t>
            </a:fld>
            <a:endParaRPr lang="en-US" altLang="en-US"/>
          </a:p>
        </p:txBody>
      </p:sp>
    </p:spTree>
    <p:extLst>
      <p:ext uri="{BB962C8B-B14F-4D97-AF65-F5344CB8AC3E}">
        <p14:creationId xmlns:p14="http://schemas.microsoft.com/office/powerpoint/2010/main" val="139413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61E7BC-B588-4965-9206-9E4617BDB048}" type="datetimeFigureOut">
              <a:rPr lang="en-US"/>
              <a:pPr>
                <a:defRPr/>
              </a:pPr>
              <a:t>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8BEE5A-F578-4ACA-BBDC-C5D842DC5397}" type="slidenum">
              <a:rPr lang="en-US" altLang="en-US"/>
              <a:pPr>
                <a:defRPr/>
              </a:pPr>
              <a:t>‹#›</a:t>
            </a:fld>
            <a:endParaRPr lang="en-US" altLang="en-US"/>
          </a:p>
        </p:txBody>
      </p:sp>
    </p:spTree>
    <p:extLst>
      <p:ext uri="{BB962C8B-B14F-4D97-AF65-F5344CB8AC3E}">
        <p14:creationId xmlns:p14="http://schemas.microsoft.com/office/powerpoint/2010/main" val="396125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E03116-9575-4996-9D8E-396EA7887D07}" type="datetimeFigureOut">
              <a:rPr lang="en-US"/>
              <a:pPr>
                <a:defRPr/>
              </a:pPr>
              <a:t>2/18/2016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0E35EF-8DBB-4B8E-AB97-7832922F5DE9}" type="slidenum">
              <a:rPr lang="en-US" altLang="en-US"/>
              <a:pPr>
                <a:defRPr/>
              </a:pPr>
              <a:t>‹#›</a:t>
            </a:fld>
            <a:endParaRPr lang="en-US" altLang="en-US"/>
          </a:p>
        </p:txBody>
      </p:sp>
    </p:spTree>
    <p:extLst>
      <p:ext uri="{BB962C8B-B14F-4D97-AF65-F5344CB8AC3E}">
        <p14:creationId xmlns:p14="http://schemas.microsoft.com/office/powerpoint/2010/main" val="313982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CBD645-905D-41C5-BD49-8E5BB9502F7B}" type="datetimeFigureOut">
              <a:rPr lang="en-US"/>
              <a:pPr>
                <a:defRPr/>
              </a:pPr>
              <a:t>2/18/2016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47786B-2520-4764-9E88-D21DC4A6238E}" type="slidenum">
              <a:rPr lang="en-US" altLang="en-US"/>
              <a:pPr>
                <a:defRPr/>
              </a:pPr>
              <a:t>‹#›</a:t>
            </a:fld>
            <a:endParaRPr lang="en-US" altLang="en-US"/>
          </a:p>
        </p:txBody>
      </p:sp>
    </p:spTree>
    <p:extLst>
      <p:ext uri="{BB962C8B-B14F-4D97-AF65-F5344CB8AC3E}">
        <p14:creationId xmlns:p14="http://schemas.microsoft.com/office/powerpoint/2010/main" val="33049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F614634-C066-4400-93C6-9904D36B86C9}" type="datetimeFigureOut">
              <a:rPr lang="en-US"/>
              <a:pPr>
                <a:defRPr/>
              </a:pPr>
              <a:t>2/18/2016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6802FA-E5CB-4D56-862A-AFA86C44D06B}" type="slidenum">
              <a:rPr lang="en-US" altLang="en-US"/>
              <a:pPr>
                <a:defRPr/>
              </a:pPr>
              <a:t>‹#›</a:t>
            </a:fld>
            <a:endParaRPr lang="en-US" altLang="en-US"/>
          </a:p>
        </p:txBody>
      </p:sp>
    </p:spTree>
    <p:extLst>
      <p:ext uri="{BB962C8B-B14F-4D97-AF65-F5344CB8AC3E}">
        <p14:creationId xmlns:p14="http://schemas.microsoft.com/office/powerpoint/2010/main" val="4204262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72533" y="1185333"/>
            <a:ext cx="4572000" cy="685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2"/>
          </p:nvPr>
        </p:nvSpPr>
        <p:spPr>
          <a:xfrm>
            <a:off x="5046134" y="1168400"/>
            <a:ext cx="4572000" cy="685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0673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B6722F5-13BA-44CC-94AB-1E927835867C}" type="datetimeFigureOut">
              <a:rPr lang="en-US"/>
              <a:pPr>
                <a:defRPr/>
              </a:pPr>
              <a:t>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FC7C0BA-F6A7-47BC-BF8A-6A8E7F1598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38" r:id="rId4"/>
    <p:sldLayoutId id="2147484239" r:id="rId5"/>
    <p:sldLayoutId id="2147484240" r:id="rId6"/>
    <p:sldLayoutId id="2147484241" r:id="rId7"/>
    <p:sldLayoutId id="2147484242" r:id="rId8"/>
    <p:sldLayoutId id="2147484250" r:id="rId9"/>
    <p:sldLayoutId id="2147484251" r:id="rId10"/>
    <p:sldLayoutId id="2147484243" r:id="rId11"/>
    <p:sldLayoutId id="2147484244" r:id="rId12"/>
    <p:sldLayoutId id="2147484245" r:id="rId13"/>
    <p:sldLayoutId id="214748424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c.gov/nchs/data/series/sr_03/sr03_038.pdf"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ltcsbfeedback@cdc.gov" TargetMode="External"/><Relationship Id="rId2" Type="http://schemas.openxmlformats.org/officeDocument/2006/relationships/image" Target="../media/image31.jpg"/><Relationship Id="rId1" Type="http://schemas.openxmlformats.org/officeDocument/2006/relationships/slideLayout" Target="../slideLayouts/slideLayout9.xml"/><Relationship Id="rId4" Type="http://schemas.openxmlformats.org/officeDocument/2006/relationships/hyperlink" Target="http://www.cdc.gov/nchs/nsltcp.ht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alpha val="86000"/>
              </a:schemeClr>
            </a:gs>
            <a:gs pos="39000">
              <a:srgbClr val="81A5D0"/>
            </a:gs>
            <a:gs pos="74000">
              <a:schemeClr val="accent1"/>
            </a:gs>
            <a:gs pos="100000">
              <a:schemeClr val="accent1">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9218" name="Title 3" hidden="1"/>
          <p:cNvSpPr>
            <a:spLocks noGrp="1"/>
          </p:cNvSpPr>
          <p:nvPr>
            <p:ph type="ctrTitle" idx="4294967295"/>
          </p:nvPr>
        </p:nvSpPr>
        <p:spPr>
          <a:xfrm>
            <a:off x="0" y="2130425"/>
            <a:ext cx="7772400" cy="1470025"/>
          </a:xfrm>
        </p:spPr>
        <p:txBody>
          <a:bodyPr/>
          <a:lstStyle/>
          <a:p>
            <a:pPr eaLnBrk="1" hangingPunct="1"/>
            <a:r>
              <a:rPr lang="en-US" sz="4400" b="1" kern="1200" dirty="0" smtClean="0">
                <a:solidFill>
                  <a:schemeClr val="tx1"/>
                </a:solidFill>
                <a:effectLst>
                  <a:outerShdw blurRad="38100" dist="38100" dir="2700000" algn="tl" rotWithShape="0">
                    <a:srgbClr val="000000">
                      <a:alpha val="43000"/>
                    </a:srgbClr>
                  </a:outerShdw>
                </a:effectLst>
                <a:latin typeface="+mj-lt"/>
                <a:ea typeface="+mj-ea"/>
                <a:cs typeface="+mj-cs"/>
              </a:rPr>
              <a:t>Long-Term Care Providers and Services Users in the United States: Data From the National Study of Long-Term Care Providers, 2013–2014</a:t>
            </a:r>
            <a:endParaRPr lang="en-US" altLang="en-US" dirty="0" smtClean="0"/>
          </a:p>
        </p:txBody>
      </p:sp>
      <p:sp>
        <p:nvSpPr>
          <p:cNvPr id="14" name="Content Placeholder 4"/>
          <p:cNvSpPr txBox="1">
            <a:spLocks/>
          </p:cNvSpPr>
          <p:nvPr/>
        </p:nvSpPr>
        <p:spPr bwMode="auto">
          <a:xfrm>
            <a:off x="215202" y="5727022"/>
            <a:ext cx="7067365" cy="8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effectLst>
                  <a:outerShdw blurRad="38100" dist="38100" dir="2700000" algn="tl">
                    <a:srgbClr val="000000">
                      <a:alpha val="43137"/>
                    </a:srgbClr>
                  </a:outerShdw>
                </a:effectLst>
                <a:latin typeface="Myriad Pro"/>
              </a:rPr>
              <a:t>This </a:t>
            </a:r>
            <a:r>
              <a:rPr lang="en-US" sz="1800" b="1" dirty="0" smtClean="0">
                <a:solidFill>
                  <a:schemeClr val="bg1"/>
                </a:solidFill>
                <a:effectLst>
                  <a:outerShdw blurRad="38100" dist="38100" dir="2700000" algn="tl">
                    <a:srgbClr val="000000">
                      <a:alpha val="43137"/>
                    </a:srgbClr>
                  </a:outerShdw>
                </a:effectLst>
                <a:latin typeface="Myriad Pro"/>
              </a:rPr>
              <a:t>report is </a:t>
            </a:r>
            <a:r>
              <a:rPr lang="en-US" sz="1800" b="1" dirty="0">
                <a:solidFill>
                  <a:schemeClr val="bg1"/>
                </a:solidFill>
                <a:effectLst>
                  <a:outerShdw blurRad="38100" dist="38100" dir="2700000" algn="tl">
                    <a:srgbClr val="000000">
                      <a:alpha val="43137"/>
                    </a:srgbClr>
                  </a:outerShdw>
                </a:effectLst>
                <a:latin typeface="Myriad Pro"/>
              </a:rPr>
              <a:t>available at</a:t>
            </a:r>
            <a:r>
              <a:rPr lang="en-US" sz="1800" b="1" dirty="0" smtClean="0">
                <a:solidFill>
                  <a:schemeClr val="bg1"/>
                </a:solidFill>
                <a:effectLst>
                  <a:outerShdw blurRad="38100" dist="38100" dir="2700000" algn="tl">
                    <a:srgbClr val="000000">
                      <a:alpha val="43137"/>
                    </a:srgbClr>
                  </a:outerShdw>
                </a:effectLst>
                <a:latin typeface="Myriad Pro"/>
              </a:rPr>
              <a:t>:</a:t>
            </a:r>
          </a:p>
          <a:p>
            <a:pPr marL="0" indent="0">
              <a:buNone/>
            </a:pPr>
            <a:r>
              <a:rPr lang="en-US" sz="1800" dirty="0" smtClean="0">
                <a:hlinkClick r:id="rId3"/>
              </a:rPr>
              <a:t>http://www.cdc.gov/nchs/data/series/sr_03/sr03_038.pdf</a:t>
            </a:r>
            <a:endParaRPr lang="en-US" sz="1800" dirty="0"/>
          </a:p>
        </p:txBody>
      </p:sp>
      <p:pic>
        <p:nvPicPr>
          <p:cNvPr id="12" name="Content Placeholder 11" descr="This slide set contains slides from Long-Term Care Providers and Services Users in the United States: Data From the National Study of Long-Term Care Providers, 2013–2014." title="Cover of Long-Term Care Providers and Services Users in the United States: Data From the National Study of Long-Term Care Providers, 2013–2014 repor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376781" y="315438"/>
            <a:ext cx="4453953" cy="5721452"/>
          </a:xfrm>
        </p:spPr>
      </p:pic>
      <p:sp>
        <p:nvSpPr>
          <p:cNvPr id="5" name="Content Placeholder 4"/>
          <p:cNvSpPr>
            <a:spLocks noGrp="1"/>
          </p:cNvSpPr>
          <p:nvPr>
            <p:ph sz="half" idx="2"/>
          </p:nvPr>
        </p:nvSpPr>
        <p:spPr>
          <a:xfrm>
            <a:off x="300772" y="368408"/>
            <a:ext cx="3571125" cy="3355759"/>
          </a:xfrm>
        </p:spPr>
        <p:txBody>
          <a:bodyPr/>
          <a:lstStyle/>
          <a:p>
            <a:pPr marL="0" indent="0">
              <a:buNone/>
            </a:pPr>
            <a:r>
              <a:rPr lang="en-US" sz="2400" b="1" dirty="0">
                <a:solidFill>
                  <a:schemeClr val="bg1"/>
                </a:solidFill>
                <a:effectLst>
                  <a:outerShdw blurRad="38100" dist="38100" dir="2700000" algn="tl">
                    <a:srgbClr val="000000">
                      <a:alpha val="43137"/>
                    </a:srgbClr>
                  </a:outerShdw>
                </a:effectLst>
                <a:latin typeface="Myriad Pro" panose="020B0503030403020204" pitchFamily="34" charset="0"/>
              </a:rPr>
              <a:t>This slide set contains </a:t>
            </a:r>
            <a:r>
              <a:rPr lang="en-US" sz="2400" b="1" dirty="0" smtClean="0">
                <a:solidFill>
                  <a:schemeClr val="bg1"/>
                </a:solidFill>
                <a:effectLst>
                  <a:outerShdw blurRad="38100" dist="38100" dir="2700000" algn="tl">
                    <a:srgbClr val="000000">
                      <a:alpha val="43137"/>
                    </a:srgbClr>
                  </a:outerShdw>
                </a:effectLst>
                <a:latin typeface="Myriad Pro" panose="020B0503030403020204" pitchFamily="34" charset="0"/>
              </a:rPr>
              <a:t>slides from Long-Term </a:t>
            </a:r>
            <a:r>
              <a:rPr lang="en-US" sz="2400" b="1" dirty="0">
                <a:solidFill>
                  <a:schemeClr val="bg1"/>
                </a:solidFill>
                <a:effectLst>
                  <a:outerShdw blurRad="38100" dist="38100" dir="2700000" algn="tl">
                    <a:srgbClr val="000000">
                      <a:alpha val="43137"/>
                    </a:srgbClr>
                  </a:outerShdw>
                </a:effectLst>
                <a:latin typeface="Myriad Pro" panose="020B0503030403020204" pitchFamily="34" charset="0"/>
              </a:rPr>
              <a:t>Care Providers and Services Users in the United States: Data From the National Study of Long-Term Care Providers, </a:t>
            </a:r>
            <a:r>
              <a:rPr lang="en-US" sz="2400" b="1" dirty="0" smtClean="0">
                <a:solidFill>
                  <a:schemeClr val="bg1"/>
                </a:solidFill>
                <a:effectLst>
                  <a:outerShdw blurRad="38100" dist="38100" dir="2700000" algn="tl">
                    <a:srgbClr val="000000">
                      <a:alpha val="43137"/>
                    </a:srgbClr>
                  </a:outerShdw>
                </a:effectLst>
                <a:latin typeface="Myriad Pro" panose="020B0503030403020204" pitchFamily="34" charset="0"/>
              </a:rPr>
              <a:t>2013–2014.</a:t>
            </a:r>
            <a:endParaRPr lang="en-US" sz="2400" b="1" dirty="0">
              <a:solidFill>
                <a:schemeClr val="bg1"/>
              </a:solidFill>
              <a:effectLst>
                <a:outerShdw blurRad="38100" dist="38100" dir="2700000" algn="tl">
                  <a:srgbClr val="000000">
                    <a:alpha val="43137"/>
                  </a:srgbClr>
                </a:outerShdw>
              </a:effectLst>
              <a:latin typeface="Myriad Pro" panose="020B0503030403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4" descr="Figure 9 is a stacked bar chart showing the percentages and total number of nursing and social work employee full-time equivalents in each sector and by staff type for 2014." title="Figure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849" y="1580226"/>
            <a:ext cx="5880301" cy="3414921"/>
          </a:xfrm>
        </p:spPr>
      </p:pic>
      <p:sp>
        <p:nvSpPr>
          <p:cNvPr id="18436" name="Text Placeholder 3"/>
          <p:cNvSpPr>
            <a:spLocks noGrp="1"/>
          </p:cNvSpPr>
          <p:nvPr>
            <p:ph type="body" sz="quarter" idx="10"/>
          </p:nvPr>
        </p:nvSpPr>
        <p:spPr>
          <a:xfrm>
            <a:off x="228600" y="5553074"/>
            <a:ext cx="8686800" cy="904875"/>
          </a:xfrm>
        </p:spPr>
        <p:txBody>
          <a:bodyPr/>
          <a:lstStyle/>
          <a:p>
            <a:pPr>
              <a:spcBef>
                <a:spcPct val="0"/>
              </a:spcBef>
            </a:pPr>
            <a:r>
              <a:rPr lang="en-US" dirty="0"/>
              <a:t>NOTES: FTEs are full-time equivalents. Only employees are included for all staff types; contract staff are not included. For adult day services centers and residential care communities, aides refer to certified nursing assistants, home health aides, home care aides, personal care aides, personal care assistants, and medication technicians or medication aides. For home health agencies and hospices, aides refer to home health aides. For nursing homes, aides refer to certified nurse aides, medication aides, and medication technicians. See Technical Notes for information on how outliers were identified and coded. Percentages may not add to 100 because of rounding. Percentages are based on the unrounded numbers. </a:t>
            </a:r>
            <a:br>
              <a:rPr lang="en-US" dirty="0"/>
            </a:br>
            <a:r>
              <a:rPr lang="en-US" dirty="0"/>
              <a:t>SOURCES: </a:t>
            </a:r>
            <a:r>
              <a:rPr lang="en-US" dirty="0" smtClean="0"/>
              <a:t>CDC/NCHS, </a:t>
            </a:r>
            <a:r>
              <a:rPr lang="en-US" i="1" dirty="0" smtClean="0"/>
              <a:t>Long-Term </a:t>
            </a:r>
            <a:r>
              <a:rPr lang="en-US" i="1" dirty="0"/>
              <a:t>Care Providers and Services Users in the United States: Data From the National Study of Long-Term Care Providers, </a:t>
            </a:r>
            <a:r>
              <a:rPr lang="en-US" i="1" dirty="0" smtClean="0"/>
              <a:t>2013–2014, </a:t>
            </a:r>
            <a:r>
              <a:rPr lang="en-US" dirty="0" smtClean="0"/>
              <a:t>Figure 9 and </a:t>
            </a:r>
            <a:r>
              <a:rPr lang="en-US" dirty="0"/>
              <a:t>Table 2 in Appendix B.</a:t>
            </a:r>
            <a:endParaRPr lang="en-US" altLang="en-US" dirty="0" smtClean="0">
              <a:cs typeface="Myriad Arabic" panose="01010101010101010101" pitchFamily="50" charset="-78"/>
            </a:endParaRPr>
          </a:p>
        </p:txBody>
      </p:sp>
      <p:sp>
        <p:nvSpPr>
          <p:cNvPr id="18434" name="Title 1"/>
          <p:cNvSpPr>
            <a:spLocks noGrp="1"/>
          </p:cNvSpPr>
          <p:nvPr>
            <p:ph type="title"/>
          </p:nvPr>
        </p:nvSpPr>
        <p:spPr>
          <a:xfrm>
            <a:off x="76200" y="196770"/>
            <a:ext cx="8991600" cy="1175112"/>
          </a:xfrm>
        </p:spPr>
        <p:txBody>
          <a:bodyPr/>
          <a:lstStyle/>
          <a:p>
            <a:pPr eaLnBrk="1" hangingPunct="1"/>
            <a:r>
              <a:rPr lang="en-US" sz="2300" dirty="0"/>
              <a:t>Percent distribution and total number of nursing </a:t>
            </a:r>
            <a:r>
              <a:rPr lang="en-US" sz="2300" dirty="0" smtClean="0"/>
              <a:t/>
            </a:r>
            <a:br>
              <a:rPr lang="en-US" sz="2300" dirty="0" smtClean="0"/>
            </a:br>
            <a:r>
              <a:rPr lang="en-US" sz="2300" dirty="0" smtClean="0"/>
              <a:t>and social </a:t>
            </a:r>
            <a:r>
              <a:rPr lang="en-US" sz="2300" dirty="0"/>
              <a:t>work employee full-time equivalents, </a:t>
            </a:r>
            <a:r>
              <a:rPr lang="en-US" sz="2300" dirty="0" smtClean="0"/>
              <a:t/>
            </a:r>
            <a:br>
              <a:rPr lang="en-US" sz="2300" dirty="0" smtClean="0"/>
            </a:br>
            <a:r>
              <a:rPr lang="en-US" sz="2300" dirty="0" smtClean="0"/>
              <a:t>by </a:t>
            </a:r>
            <a:r>
              <a:rPr lang="en-US" sz="2300" dirty="0"/>
              <a:t>sector </a:t>
            </a:r>
            <a:r>
              <a:rPr lang="en-US" sz="2300" dirty="0" smtClean="0"/>
              <a:t>and </a:t>
            </a:r>
            <a:r>
              <a:rPr lang="en-US" sz="2300" dirty="0"/>
              <a:t>staff type: </a:t>
            </a:r>
            <a:r>
              <a:rPr lang="en-US" sz="2300" dirty="0" smtClean="0"/>
              <a:t>United </a:t>
            </a:r>
            <a:r>
              <a:rPr lang="en-US" sz="2300" dirty="0"/>
              <a:t>States, 2014</a:t>
            </a:r>
            <a:endParaRPr lang="en-US" altLang="en-US" sz="23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200" y="150472"/>
            <a:ext cx="8991600" cy="858254"/>
          </a:xfrm>
        </p:spPr>
        <p:txBody>
          <a:bodyPr/>
          <a:lstStyle/>
          <a:p>
            <a:r>
              <a:rPr lang="en-US" sz="2300" dirty="0"/>
              <a:t>Percentage of long-term care services providers </a:t>
            </a:r>
            <a:r>
              <a:rPr lang="en-US" sz="2300" dirty="0" smtClean="0"/>
              <a:t>with any </a:t>
            </a:r>
            <a:r>
              <a:rPr lang="en-US" sz="2300" dirty="0"/>
              <a:t>full-time equivalent employees, </a:t>
            </a:r>
            <a:r>
              <a:rPr lang="en-US" sz="2300" dirty="0" smtClean="0"/>
              <a:t>by sector and </a:t>
            </a:r>
            <a:r>
              <a:rPr lang="en-US" sz="2300" dirty="0"/>
              <a:t>staff type: United States, 2014</a:t>
            </a:r>
            <a:endParaRPr lang="en-US" altLang="en-US" sz="2300" dirty="0" smtClean="0"/>
          </a:p>
        </p:txBody>
      </p:sp>
      <p:pic>
        <p:nvPicPr>
          <p:cNvPr id="19459" name="Content Placeholder 4" descr="Figure 10 is a bar chart showing the percentage of long-term care services providers with any full-time equivalent employees by sector and staff type for 2014." title="Figure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030" y="1155916"/>
            <a:ext cx="5985473" cy="3650671"/>
          </a:xfrm>
        </p:spPr>
      </p:pic>
      <p:sp>
        <p:nvSpPr>
          <p:cNvPr id="19460" name="Text Placeholder 3"/>
          <p:cNvSpPr>
            <a:spLocks noGrp="1"/>
          </p:cNvSpPr>
          <p:nvPr>
            <p:ph type="body" sz="quarter" idx="10"/>
          </p:nvPr>
        </p:nvSpPr>
        <p:spPr>
          <a:xfrm>
            <a:off x="228600" y="5426075"/>
            <a:ext cx="8686800" cy="762000"/>
          </a:xfrm>
        </p:spPr>
        <p:txBody>
          <a:bodyPr/>
          <a:lstStyle/>
          <a:p>
            <a:pPr>
              <a:spcBef>
                <a:spcPct val="0"/>
              </a:spcBef>
            </a:pPr>
            <a:r>
              <a:rPr lang="en-US" dirty="0"/>
              <a:t>NOTES: Only employees are included for all staff types; contract staff are not included. For adult day services centers and residential care communities, aides refer to certified nursing assistants, home health aides, home care aides, personal care aides, personal care assistants, and medication technicians or medication aides.  For home health agencies and hospices, aides refer to home health aides. For nursing homes, aides refer to certified nurse aides, medication aides, and medication technicians. Social workers include licensed social workers or persons with a bachelor’s or master’s degree in social work in adult day services centers and residential care communities; medical social workers in home health agencies and hospices; and qualified social workers in nursing homes. Data for activities director and staff are not available for home health agencies and hospices. See Technical Notes for information on how outliers were identified and coded.  Percentages are based on the unrounded numbers.</a:t>
            </a:r>
            <a:br>
              <a:rPr lang="en-US" dirty="0"/>
            </a:br>
            <a:r>
              <a:rPr lang="en-US" dirty="0"/>
              <a:t>SOURCES: </a:t>
            </a:r>
            <a:r>
              <a:rPr lang="en-US" dirty="0" smtClean="0"/>
              <a:t>CDC/NCHS</a:t>
            </a:r>
            <a:r>
              <a:rPr lang="en-US" i="1" dirty="0"/>
              <a:t> Long-Term Care Providers and Services Users in the United States: Data From the National Study of Long-Term Care Providers, </a:t>
            </a:r>
            <a:r>
              <a:rPr lang="en-US" i="1" dirty="0" smtClean="0"/>
              <a:t>2013–2014, </a:t>
            </a:r>
            <a:r>
              <a:rPr lang="en-US" dirty="0" smtClean="0"/>
              <a:t>Figure 10 and </a:t>
            </a:r>
            <a:r>
              <a:rPr lang="en-US" dirty="0"/>
              <a:t>Table 2 in Appendix B.</a:t>
            </a: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34050" y="342900"/>
            <a:ext cx="8275899" cy="682625"/>
          </a:xfrm>
        </p:spPr>
        <p:txBody>
          <a:bodyPr/>
          <a:lstStyle/>
          <a:p>
            <a:pPr eaLnBrk="1" hangingPunct="1"/>
            <a:r>
              <a:rPr lang="en-US" sz="2300" dirty="0"/>
              <a:t>Average hours per resident or </a:t>
            </a:r>
            <a:r>
              <a:rPr lang="en-US" sz="2300" dirty="0" smtClean="0"/>
              <a:t>participant </a:t>
            </a:r>
            <a:r>
              <a:rPr lang="en-US" sz="2300" dirty="0"/>
              <a:t>per day, </a:t>
            </a:r>
            <a:r>
              <a:rPr lang="en-US" sz="2300" dirty="0" smtClean="0"/>
              <a:t/>
            </a:r>
            <a:br>
              <a:rPr lang="en-US" sz="2300" dirty="0" smtClean="0"/>
            </a:br>
            <a:r>
              <a:rPr lang="en-US" sz="2300" dirty="0" smtClean="0"/>
              <a:t>by </a:t>
            </a:r>
            <a:r>
              <a:rPr lang="en-US" sz="2300" dirty="0"/>
              <a:t>sector and </a:t>
            </a:r>
            <a:r>
              <a:rPr lang="en-US" sz="2300" dirty="0" smtClean="0"/>
              <a:t>staff </a:t>
            </a:r>
            <a:r>
              <a:rPr lang="en-US" sz="2300" dirty="0"/>
              <a:t>type: </a:t>
            </a:r>
            <a:r>
              <a:rPr lang="en-US" sz="2300" dirty="0" smtClean="0"/>
              <a:t>United </a:t>
            </a:r>
            <a:r>
              <a:rPr lang="en-US" sz="2300" dirty="0"/>
              <a:t>States, 2014</a:t>
            </a:r>
            <a:endParaRPr lang="en-US" altLang="en-US" sz="2300" dirty="0" smtClean="0"/>
          </a:p>
        </p:txBody>
      </p:sp>
      <p:pic>
        <p:nvPicPr>
          <p:cNvPr id="20483" name="Content Placeholder 4" descr="Figure 11 is a horizontal stacked bar chart showing the average hours per resident or participant per day by sector and staff type for 2014." title="Figure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9537" y="1082122"/>
            <a:ext cx="4574695" cy="2977111"/>
          </a:xfrm>
        </p:spPr>
      </p:pic>
      <p:sp>
        <p:nvSpPr>
          <p:cNvPr id="20484" name="Text Placeholder 3"/>
          <p:cNvSpPr>
            <a:spLocks noGrp="1"/>
          </p:cNvSpPr>
          <p:nvPr>
            <p:ph type="body" sz="quarter" idx="10"/>
          </p:nvPr>
        </p:nvSpPr>
        <p:spPr>
          <a:xfrm>
            <a:off x="228600" y="4872941"/>
            <a:ext cx="8686800" cy="929981"/>
          </a:xfrm>
        </p:spPr>
        <p:txBody>
          <a:bodyPr/>
          <a:lstStyle/>
          <a:p>
            <a:pPr>
              <a:spcBef>
                <a:spcPct val="0"/>
              </a:spcBef>
            </a:pPr>
            <a:r>
              <a:rPr lang="en-US" dirty="0"/>
              <a:t>NOTES: Only employees are included for all staff types; contract staff are not included. For adult day services centers and residential care communities, aides refer to certified nursing assistants, home health aides, home care aides, personal care aides, personal care assistants, and medication technicians or medication aides.  For home health agencies and hospices, aides refer to home health aides. For nursing homes, aides refer to certified nurse aides, medication aides, and medication technicians. Social workers include licensed social workers or persons with a bachelor’s or master’s degree in social work in adult day services centers and residential care communities; medical social workers in home health agencies and hospices; and qualified social workers in nursing homes. For adult day services centers, average hours per participant per day was computed by multiplying the number of full-time equivalent (FTE) employees for the staff type by 35 hours, divided by the average daily attendance of participants and by 5 days. For nursing homes and residential care communities, average hours per resident per day was computed by multiplying the number of FTE employees for the staff type by 35 hours, divided by the number of current residents and by 7 days. See Technical Notes for information on how outliers were identified and coded. Hours per patient per day could not be provided for home health agencies or hospices, because the administrative data available provided total number of all patients served in a year, not the number served on a given day, which is needed to produce this estimate.</a:t>
            </a:r>
            <a:br>
              <a:rPr lang="en-US" dirty="0"/>
            </a:br>
            <a:r>
              <a:rPr lang="en-US" dirty="0"/>
              <a:t>SOURCES: CDC/NCHS, </a:t>
            </a:r>
            <a:r>
              <a:rPr lang="en-US" i="1" dirty="0"/>
              <a:t>Long-Term Care Providers and Services Users in the United States: Data From the National Study of Long-Term Care Providers, </a:t>
            </a:r>
            <a:r>
              <a:rPr lang="en-US" i="1" dirty="0" smtClean="0"/>
              <a:t>2013–2014, </a:t>
            </a:r>
            <a:r>
              <a:rPr lang="en-US" dirty="0" smtClean="0"/>
              <a:t>Figure 11</a:t>
            </a:r>
            <a:r>
              <a:rPr lang="en-US" i="1" dirty="0" smtClean="0"/>
              <a:t> </a:t>
            </a:r>
            <a:r>
              <a:rPr lang="en-US" dirty="0" smtClean="0"/>
              <a:t>and </a:t>
            </a:r>
            <a:r>
              <a:rPr lang="en-US" dirty="0"/>
              <a:t>Table 2 in Appendix B.</a:t>
            </a: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 y="342900"/>
            <a:ext cx="8991600" cy="682625"/>
          </a:xfrm>
        </p:spPr>
        <p:txBody>
          <a:bodyPr/>
          <a:lstStyle/>
          <a:p>
            <a:pPr eaLnBrk="1" hangingPunct="1"/>
            <a:r>
              <a:rPr lang="en-US" sz="2300" dirty="0"/>
              <a:t>Percentage of long-term care services providers that </a:t>
            </a:r>
            <a:r>
              <a:rPr lang="en-US" sz="2300" dirty="0" smtClean="0"/>
              <a:t/>
            </a:r>
            <a:br>
              <a:rPr lang="en-US" sz="2300" dirty="0" smtClean="0"/>
            </a:br>
            <a:r>
              <a:rPr lang="en-US" sz="2300" dirty="0" smtClean="0"/>
              <a:t>provide social </a:t>
            </a:r>
            <a:r>
              <a:rPr lang="en-US" sz="2300" dirty="0"/>
              <a:t>work services, by sector: United States, </a:t>
            </a:r>
            <a:r>
              <a:rPr lang="en-US" sz="2300" dirty="0" smtClean="0"/>
              <a:t>2014</a:t>
            </a:r>
            <a:endParaRPr lang="en-US" altLang="en-US" sz="2300" dirty="0" smtClean="0"/>
          </a:p>
        </p:txBody>
      </p:sp>
      <p:sp>
        <p:nvSpPr>
          <p:cNvPr id="21507" name="Text Placeholder 2"/>
          <p:cNvSpPr>
            <a:spLocks noGrp="1"/>
          </p:cNvSpPr>
          <p:nvPr>
            <p:ph type="body" sz="quarter" idx="10"/>
          </p:nvPr>
        </p:nvSpPr>
        <p:spPr>
          <a:xfrm>
            <a:off x="228600" y="5638800"/>
            <a:ext cx="8686800" cy="1028700"/>
          </a:xfrm>
        </p:spPr>
        <p:txBody>
          <a:bodyPr/>
          <a:lstStyle/>
          <a:p>
            <a:pPr>
              <a:spcBef>
                <a:spcPct val="0"/>
              </a:spcBef>
            </a:pPr>
            <a:r>
              <a:rPr lang="en-US" dirty="0"/>
              <a:t>NOTES: Social work services refer to services provided by licensed social workers or persons with a bachelor’s or master’s degree in social work, and include an array of services such as psychosocial assessment, individual or group counseling, and referral services. See Appendix A for more information on how the provision of social work services was defined for each sector. See Chapter 4 for an explanation of differences in how services were measured in 2012 and 2014. Percentages are based on the unrounded numbers.  </a:t>
            </a:r>
            <a:br>
              <a:rPr lang="en-US" dirty="0"/>
            </a:br>
            <a:r>
              <a:rPr lang="en-US" dirty="0"/>
              <a:t>SOURCES: CDC/NCHS, </a:t>
            </a:r>
            <a:r>
              <a:rPr lang="en-US" i="1" dirty="0" smtClean="0"/>
              <a:t>Long-Term </a:t>
            </a:r>
            <a:r>
              <a:rPr lang="en-US" i="1" dirty="0"/>
              <a:t>Care Providers and Services Users in the United States: Data From the National Study of Long-Term Care Providers, 2013–2014</a:t>
            </a:r>
            <a:r>
              <a:rPr lang="en-US" i="1" dirty="0" smtClean="0"/>
              <a:t>, </a:t>
            </a:r>
            <a:r>
              <a:rPr lang="en-US" dirty="0" smtClean="0"/>
              <a:t>Figure 12 and </a:t>
            </a:r>
            <a:r>
              <a:rPr lang="en-US" dirty="0"/>
              <a:t>Table 3 in Appendix B.</a:t>
            </a:r>
            <a:endParaRPr lang="en-US" altLang="en-US" dirty="0" smtClean="0"/>
          </a:p>
        </p:txBody>
      </p:sp>
      <p:pic>
        <p:nvPicPr>
          <p:cNvPr id="21508" name="Content Placeholder 4" descr="Figure 12 is a bar chart showing the percentage of long-term care services providers that provide social work services in each sector for 2014." title="Figure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2" y="1638300"/>
            <a:ext cx="6708775" cy="350448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 y="342900"/>
            <a:ext cx="8991600" cy="682625"/>
          </a:xfrm>
        </p:spPr>
        <p:txBody>
          <a:bodyPr/>
          <a:lstStyle/>
          <a:p>
            <a:r>
              <a:rPr lang="en-US" sz="2300" dirty="0"/>
              <a:t>Percentage of long-term care services providers that provide mental health or counseling services, by sector: United States, 2014</a:t>
            </a:r>
            <a:endParaRPr lang="en-US" altLang="en-US" sz="2300" dirty="0" smtClean="0"/>
          </a:p>
        </p:txBody>
      </p:sp>
      <p:sp>
        <p:nvSpPr>
          <p:cNvPr id="22531" name="Text Placeholder 3"/>
          <p:cNvSpPr>
            <a:spLocks noGrp="1"/>
          </p:cNvSpPr>
          <p:nvPr>
            <p:ph type="body" sz="quarter" idx="10"/>
          </p:nvPr>
        </p:nvSpPr>
        <p:spPr>
          <a:xfrm>
            <a:off x="228600" y="5263662"/>
            <a:ext cx="8686800" cy="1594338"/>
          </a:xfrm>
        </p:spPr>
        <p:txBody>
          <a:bodyPr/>
          <a:lstStyle/>
          <a:p>
            <a:r>
              <a:rPr lang="en-US" dirty="0"/>
              <a:t>NOTES: Mental health services refer to services that target residents' mental, emotional, psychological, or psychiatric well-being and include diagnosing, describing, evaluating, and treating mental conditions. See Appendix A for more information on how the provision of mental health services was defined for each sector. See Chapter 4 for an explanation of differences in how services were measured in 2012 and 2014. The available administrative data did not have information on whether or not home health agencies provided mental health or counseling services. Percentages are based on the unrounded numbers</a:t>
            </a:r>
            <a:br>
              <a:rPr lang="en-US" dirty="0"/>
            </a:br>
            <a:r>
              <a:rPr lang="en-US" dirty="0"/>
              <a:t>SOURCES: CDC/NCHS</a:t>
            </a:r>
            <a:r>
              <a:rPr lang="en-US" dirty="0" smtClean="0"/>
              <a:t>, </a:t>
            </a:r>
            <a:r>
              <a:rPr lang="en-US" i="1" dirty="0"/>
              <a:t>Long-Term Care Providers and Services Users in the United States: Data From the National Study of Long-Term Care Providers, </a:t>
            </a:r>
            <a:r>
              <a:rPr lang="en-US" i="1" dirty="0" smtClean="0"/>
              <a:t>2013–2014,</a:t>
            </a:r>
            <a:r>
              <a:rPr lang="en-US" dirty="0" smtClean="0"/>
              <a:t> Figure 13 and </a:t>
            </a:r>
            <a:r>
              <a:rPr lang="en-US" dirty="0"/>
              <a:t>Table 3 in Appendix B.</a:t>
            </a:r>
          </a:p>
        </p:txBody>
      </p:sp>
      <p:pic>
        <p:nvPicPr>
          <p:cNvPr id="22532" name="Content Placeholder 5" descr="Figure 13 is a bar chart showing the percentage of long-term care services providers that provide mental health or counseling services in each sector for 2014." title="Figure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033" y="1257964"/>
            <a:ext cx="7519933" cy="383311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73620"/>
            <a:ext cx="8991600" cy="867136"/>
          </a:xfrm>
        </p:spPr>
        <p:txBody>
          <a:bodyPr/>
          <a:lstStyle/>
          <a:p>
            <a:r>
              <a:rPr lang="en-US" sz="2300" dirty="0"/>
              <a:t>Percentage of long-term care services providers that provide </a:t>
            </a:r>
            <a:r>
              <a:rPr lang="en-US" sz="2300" dirty="0" smtClean="0"/>
              <a:t/>
            </a:r>
            <a:br>
              <a:rPr lang="en-US" sz="2300" dirty="0" smtClean="0"/>
            </a:br>
            <a:r>
              <a:rPr lang="en-US" sz="2300" dirty="0" smtClean="0"/>
              <a:t>any </a:t>
            </a:r>
            <a:r>
              <a:rPr lang="en-US" sz="2300" dirty="0"/>
              <a:t>therapeutic services, by sector: United States, 2014</a:t>
            </a:r>
            <a:endParaRPr lang="en-US" altLang="en-US" sz="2300" dirty="0" smtClean="0"/>
          </a:p>
        </p:txBody>
      </p:sp>
      <p:pic>
        <p:nvPicPr>
          <p:cNvPr id="23555" name="Content Placeholder 4" descr="Figure 14 is a bar chart showing the percentage of long-term care services providers that provide any therapeutic services in each sector for 2014." title="Figure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137" y="1638300"/>
            <a:ext cx="7205725" cy="3750061"/>
          </a:xfrm>
        </p:spPr>
      </p:pic>
      <p:sp>
        <p:nvSpPr>
          <p:cNvPr id="23556" name="Text Placeholder 3"/>
          <p:cNvSpPr>
            <a:spLocks noGrp="1"/>
          </p:cNvSpPr>
          <p:nvPr>
            <p:ph type="body" sz="quarter" idx="10"/>
          </p:nvPr>
        </p:nvSpPr>
        <p:spPr>
          <a:xfrm>
            <a:off x="228600" y="5849814"/>
            <a:ext cx="8686800" cy="817685"/>
          </a:xfrm>
        </p:spPr>
        <p:txBody>
          <a:bodyPr/>
          <a:lstStyle/>
          <a:p>
            <a:pPr>
              <a:spcBef>
                <a:spcPct val="0"/>
              </a:spcBef>
            </a:pPr>
            <a:r>
              <a:rPr lang="en-US" dirty="0"/>
              <a:t>NOTES: Any therapeutic services refer to physical, occupational, or speech therapy services. See Appendix A for more information on how the provision of any therapeutic services was defined for each sector. See Chapter 4 for an explanation of differences in how services were measured in 2012 and 2014. Percentages are based on the unrounded numbers.</a:t>
            </a:r>
            <a:br>
              <a:rPr lang="en-US" dirty="0"/>
            </a:br>
            <a:r>
              <a:rPr lang="en-US" dirty="0"/>
              <a:t>SOURCES: </a:t>
            </a:r>
            <a:r>
              <a:rPr lang="en-US" dirty="0" smtClean="0"/>
              <a:t>CDC/NCHS, </a:t>
            </a:r>
            <a:r>
              <a:rPr lang="en-US" i="1" dirty="0" smtClean="0"/>
              <a:t>Long-Term </a:t>
            </a:r>
            <a:r>
              <a:rPr lang="en-US" i="1" dirty="0"/>
              <a:t>Care Providers and Services Users in the United States: Data From the National Study of Long-Term Care Providers, </a:t>
            </a:r>
            <a:r>
              <a:rPr lang="en-US" i="1" dirty="0" smtClean="0"/>
              <a:t>2013–2014, </a:t>
            </a:r>
            <a:r>
              <a:rPr lang="en-US" dirty="0" smtClean="0"/>
              <a:t> Figure 14 </a:t>
            </a:r>
            <a:r>
              <a:rPr lang="en-US" dirty="0"/>
              <a:t>and Table 3 in Appendix B.</a:t>
            </a: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 y="342900"/>
            <a:ext cx="8991600" cy="697856"/>
          </a:xfrm>
        </p:spPr>
        <p:txBody>
          <a:bodyPr/>
          <a:lstStyle/>
          <a:p>
            <a:pPr eaLnBrk="1" hangingPunct="1"/>
            <a:r>
              <a:rPr lang="en-US" sz="2300" dirty="0"/>
              <a:t>Percentage of long-term care services providers that provide skilled nursing or nursing services, by sector: United States, 2014</a:t>
            </a:r>
            <a:endParaRPr lang="en-US" altLang="en-US" sz="2300" dirty="0" smtClean="0"/>
          </a:p>
        </p:txBody>
      </p:sp>
      <p:sp>
        <p:nvSpPr>
          <p:cNvPr id="24579" name="Text Placeholder 3"/>
          <p:cNvSpPr>
            <a:spLocks noGrp="1"/>
          </p:cNvSpPr>
          <p:nvPr>
            <p:ph type="body" sz="quarter" idx="10"/>
          </p:nvPr>
        </p:nvSpPr>
        <p:spPr>
          <a:xfrm>
            <a:off x="228600" y="5474677"/>
            <a:ext cx="8686800" cy="1383323"/>
          </a:xfrm>
        </p:spPr>
        <p:txBody>
          <a:bodyPr/>
          <a:lstStyle/>
          <a:p>
            <a:pPr eaLnBrk="1" hangingPunct="1">
              <a:spcBef>
                <a:spcPct val="0"/>
              </a:spcBef>
            </a:pPr>
            <a:r>
              <a:rPr lang="en-US" dirty="0"/>
              <a:t>NOTES: Skilled nursing services refer to services that must be performed by a registered nurse or licensed practical nurse and are medical in nature. See Appendix A for more information on how the provision of skilled nursing services was defined for each sector. See Chapter 4 for an explanation of differences in how services were measured in 2012 and 2014. Percentages are based on the unrounded numbers.</a:t>
            </a:r>
            <a:br>
              <a:rPr lang="en-US" dirty="0"/>
            </a:br>
            <a:r>
              <a:rPr lang="en-US" dirty="0"/>
              <a:t>SOURCES: CDC/NCHS, </a:t>
            </a:r>
            <a:r>
              <a:rPr lang="en-US" i="1" dirty="0"/>
              <a:t>Long-Term Care Providers and Services Users in the United States: Data From the National Study of Long-Term Care Providers, </a:t>
            </a:r>
            <a:r>
              <a:rPr lang="en-US" i="1" dirty="0" smtClean="0"/>
              <a:t>2013–2014, </a:t>
            </a:r>
            <a:r>
              <a:rPr lang="en-US" dirty="0" smtClean="0"/>
              <a:t>Figure 15 and </a:t>
            </a:r>
            <a:r>
              <a:rPr lang="en-US" dirty="0"/>
              <a:t>Table 3 in Appendix B.</a:t>
            </a:r>
            <a:endParaRPr lang="en-US" altLang="en-US" dirty="0" smtClean="0"/>
          </a:p>
        </p:txBody>
      </p:sp>
      <p:pic>
        <p:nvPicPr>
          <p:cNvPr id="24580" name="Content Placeholder 6" descr="Figure 15 is a bar chart showing the percentage of long-term care services providers that provide skilled nursing or nursing services in each sector for 2014." title="Figure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222" y="1638300"/>
            <a:ext cx="7161555" cy="376190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243068"/>
            <a:ext cx="8991600" cy="797688"/>
          </a:xfrm>
        </p:spPr>
        <p:txBody>
          <a:bodyPr/>
          <a:lstStyle/>
          <a:p>
            <a:r>
              <a:rPr lang="en-US" sz="2300" dirty="0"/>
              <a:t>Percentage of long-term care services providers that provide pharmacy or pharmacist services, by sector: United States, 2014</a:t>
            </a:r>
            <a:endParaRPr lang="en-US" altLang="en-US" sz="2300" dirty="0" smtClean="0"/>
          </a:p>
        </p:txBody>
      </p:sp>
      <p:pic>
        <p:nvPicPr>
          <p:cNvPr id="25603" name="Content Placeholder 4" descr="Figure 16 is a bar chart showing the percentage of long-term care services providers that provide pharmacy or pharmacist services in each sector for 2014." title="Figure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619" y="1638300"/>
            <a:ext cx="6846761" cy="3489983"/>
          </a:xfrm>
        </p:spPr>
      </p:pic>
      <p:sp>
        <p:nvSpPr>
          <p:cNvPr id="25604" name="Text Placeholder 3"/>
          <p:cNvSpPr>
            <a:spLocks noGrp="1"/>
          </p:cNvSpPr>
          <p:nvPr>
            <p:ph type="body" sz="quarter" idx="10"/>
          </p:nvPr>
        </p:nvSpPr>
        <p:spPr>
          <a:xfrm>
            <a:off x="228600" y="5638800"/>
            <a:ext cx="8686800" cy="1028700"/>
          </a:xfrm>
        </p:spPr>
        <p:txBody>
          <a:bodyPr/>
          <a:lstStyle/>
          <a:p>
            <a:pPr eaLnBrk="1" hangingPunct="1">
              <a:spcBef>
                <a:spcPct val="0"/>
              </a:spcBef>
            </a:pPr>
            <a:r>
              <a:rPr lang="en-US" dirty="0"/>
              <a:t>NOTES: Pharmacy services refer to the filling of and delivery of prescriptions. See Appendix A for more information on how the provision of pharmacy services was defined for each sector. See Chapter 4 for an explanation of differences in how services were measured in 2012 and 2014. The available administrative data did not have information on whether or not nursing homes provided pharmacy or pharmacist services. Percentages are based on the unrounded numbers.</a:t>
            </a:r>
            <a:br>
              <a:rPr lang="en-US" dirty="0"/>
            </a:br>
            <a:r>
              <a:rPr lang="en-US" dirty="0"/>
              <a:t>SOURCES: CDC/NCHS, </a:t>
            </a:r>
            <a:r>
              <a:rPr lang="en-US" i="1" dirty="0"/>
              <a:t>Long-Term Care Providers and Services Users in the United States: Data From the National Study of Long-Term Care Providers, </a:t>
            </a:r>
            <a:r>
              <a:rPr lang="en-US" i="1" dirty="0" smtClean="0"/>
              <a:t>2013–2014, </a:t>
            </a:r>
            <a:r>
              <a:rPr lang="en-US" dirty="0" smtClean="0"/>
              <a:t>Figure 16 and </a:t>
            </a:r>
            <a:r>
              <a:rPr lang="en-US" dirty="0"/>
              <a:t>Table 3 in Appendix B.</a:t>
            </a: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 y="219919"/>
            <a:ext cx="8991600" cy="820838"/>
          </a:xfrm>
        </p:spPr>
        <p:txBody>
          <a:bodyPr/>
          <a:lstStyle/>
          <a:p>
            <a:pPr eaLnBrk="1" hangingPunct="1"/>
            <a:r>
              <a:rPr lang="en-US" sz="2300" dirty="0"/>
              <a:t>Percentage of long-term care services providers that </a:t>
            </a:r>
            <a:r>
              <a:rPr lang="en-US" sz="2300" dirty="0" smtClean="0"/>
              <a:t/>
            </a:r>
            <a:br>
              <a:rPr lang="en-US" sz="2300" dirty="0" smtClean="0"/>
            </a:br>
            <a:r>
              <a:rPr lang="en-US" sz="2300" dirty="0" smtClean="0"/>
              <a:t>provide </a:t>
            </a:r>
            <a:r>
              <a:rPr lang="en-US" sz="2300" dirty="0"/>
              <a:t>hospice services, by sector: United States, 2014</a:t>
            </a:r>
            <a:endParaRPr lang="en-US" altLang="en-US" sz="2300" dirty="0" smtClean="0"/>
          </a:p>
        </p:txBody>
      </p:sp>
      <p:sp>
        <p:nvSpPr>
          <p:cNvPr id="26627" name="Text Placeholder 2"/>
          <p:cNvSpPr>
            <a:spLocks noGrp="1"/>
          </p:cNvSpPr>
          <p:nvPr>
            <p:ph type="body" sz="quarter" idx="10"/>
          </p:nvPr>
        </p:nvSpPr>
        <p:spPr>
          <a:xfrm>
            <a:off x="228600" y="5638800"/>
            <a:ext cx="8686800" cy="1219200"/>
          </a:xfrm>
        </p:spPr>
        <p:txBody>
          <a:bodyPr/>
          <a:lstStyle/>
          <a:p>
            <a:pPr>
              <a:spcBef>
                <a:spcPct val="0"/>
              </a:spcBef>
            </a:pPr>
            <a:r>
              <a:rPr lang="en-US" dirty="0"/>
              <a:t>NOTES: See Appendix A for more information on how the provision of hospice services was defined for each sector. See Chapter 4 for an explanation of differences in how services were measured in 2012 and 2014. Percentages are based on the unrounded numbers. All hospices were expected to provide hospice services.</a:t>
            </a:r>
            <a:br>
              <a:rPr lang="en-US" dirty="0"/>
            </a:br>
            <a:r>
              <a:rPr lang="en-US" dirty="0"/>
              <a:t>SOURCES: CDC/NCHS, </a:t>
            </a:r>
            <a:r>
              <a:rPr lang="en-US" i="1" dirty="0" smtClean="0"/>
              <a:t>Long-Term </a:t>
            </a:r>
            <a:r>
              <a:rPr lang="en-US" i="1" dirty="0"/>
              <a:t>Care Providers and Services Users in the United States: Data From the National Study of Long-Term Care Providers, </a:t>
            </a:r>
            <a:r>
              <a:rPr lang="en-US" i="1" dirty="0" smtClean="0"/>
              <a:t>2013–2014, </a:t>
            </a:r>
            <a:r>
              <a:rPr lang="en-US" dirty="0" smtClean="0"/>
              <a:t>Figure 17 and </a:t>
            </a:r>
            <a:r>
              <a:rPr lang="en-US" dirty="0"/>
              <a:t>Table 3 in Appendix B.</a:t>
            </a:r>
            <a:endParaRPr lang="en-US" altLang="en-US" dirty="0" smtClean="0"/>
          </a:p>
        </p:txBody>
      </p:sp>
      <p:pic>
        <p:nvPicPr>
          <p:cNvPr id="26628" name="Content Placeholder 4" descr="Figure 17 is a bar chart showing the percentage of long-term care services providers that provide hospice services in each sector for 2014." title="Figure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236" y="1638300"/>
            <a:ext cx="7685527" cy="353623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342899"/>
            <a:ext cx="8991600" cy="697857"/>
          </a:xfrm>
        </p:spPr>
        <p:txBody>
          <a:bodyPr/>
          <a:lstStyle/>
          <a:p>
            <a:pPr eaLnBrk="1" hangingPunct="1"/>
            <a:r>
              <a:rPr lang="en-US" sz="2300" dirty="0"/>
              <a:t>Percentage of long-term care services providers that </a:t>
            </a:r>
            <a:r>
              <a:rPr lang="en-US" sz="2300" dirty="0" smtClean="0"/>
              <a:t/>
            </a:r>
            <a:br>
              <a:rPr lang="en-US" sz="2300" dirty="0" smtClean="0"/>
            </a:br>
            <a:r>
              <a:rPr lang="en-US" sz="2300" dirty="0" smtClean="0"/>
              <a:t>provide dental </a:t>
            </a:r>
            <a:r>
              <a:rPr lang="en-US" sz="2300" dirty="0"/>
              <a:t>services, by sector: United States, 2014</a:t>
            </a:r>
            <a:endParaRPr lang="en-US" altLang="en-US" sz="2300" dirty="0" smtClean="0"/>
          </a:p>
        </p:txBody>
      </p:sp>
      <p:pic>
        <p:nvPicPr>
          <p:cNvPr id="27651" name="Content Placeholder 4" descr="Figure 18 is a bar chart showing the percentage of long-term care services providers that provide dental services in each sector for 2014." title="Figure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525" y="1638300"/>
            <a:ext cx="7418949" cy="3485751"/>
          </a:xfrm>
        </p:spPr>
      </p:pic>
      <p:sp>
        <p:nvSpPr>
          <p:cNvPr id="27652" name="Text Placeholder 3"/>
          <p:cNvSpPr>
            <a:spLocks noGrp="1"/>
          </p:cNvSpPr>
          <p:nvPr>
            <p:ph type="body" sz="quarter" idx="10"/>
          </p:nvPr>
        </p:nvSpPr>
        <p:spPr>
          <a:xfrm>
            <a:off x="228600" y="5638800"/>
            <a:ext cx="8686800" cy="1219200"/>
          </a:xfrm>
        </p:spPr>
        <p:txBody>
          <a:bodyPr/>
          <a:lstStyle/>
          <a:p>
            <a:pPr>
              <a:spcBef>
                <a:spcPct val="0"/>
              </a:spcBef>
            </a:pPr>
            <a:r>
              <a:rPr lang="en-US" dirty="0"/>
              <a:t>NOTES: See Appendix A for more information on how the provision of dental services was defined for each sector. Percentages are based on the unrounded numbers. The available administrative data did not have information on whether or not home health agencies or hospices provided dental services. </a:t>
            </a:r>
            <a:br>
              <a:rPr lang="en-US" dirty="0"/>
            </a:br>
            <a:r>
              <a:rPr lang="en-US" dirty="0"/>
              <a:t>SOURCES: </a:t>
            </a:r>
            <a:r>
              <a:rPr lang="en-US" dirty="0" smtClean="0"/>
              <a:t>CDC/NCHS, </a:t>
            </a:r>
            <a:r>
              <a:rPr lang="en-US" i="1" dirty="0"/>
              <a:t>Long-Term Care Providers and Services Users in the United States: Data From the National Study of Long-Term Care Providers, </a:t>
            </a:r>
            <a:r>
              <a:rPr lang="en-US" i="1" dirty="0" smtClean="0"/>
              <a:t>2013–2014, </a:t>
            </a:r>
            <a:r>
              <a:rPr lang="en-US" dirty="0" smtClean="0"/>
              <a:t> Figure 18 and </a:t>
            </a:r>
            <a:r>
              <a:rPr lang="en-US" dirty="0"/>
              <a:t>Table 3 in Appendix B.</a:t>
            </a:r>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76200" y="204003"/>
            <a:ext cx="8991600" cy="811213"/>
          </a:xfrm>
        </p:spPr>
        <p:txBody>
          <a:bodyPr/>
          <a:lstStyle/>
          <a:p>
            <a:pPr eaLnBrk="1" hangingPunct="1"/>
            <a:r>
              <a:rPr lang="en-US" sz="2300" dirty="0"/>
              <a:t>Percent distribution of long-term care services providers, </a:t>
            </a:r>
            <a:r>
              <a:rPr lang="en-US" sz="2300" dirty="0" smtClean="0"/>
              <a:t/>
            </a:r>
            <a:br>
              <a:rPr lang="en-US" sz="2300" dirty="0" smtClean="0"/>
            </a:br>
            <a:r>
              <a:rPr lang="en-US" sz="2300" dirty="0" smtClean="0"/>
              <a:t>by </a:t>
            </a:r>
            <a:r>
              <a:rPr lang="en-US" sz="2300" dirty="0"/>
              <a:t>sector and region: United States, 2014</a:t>
            </a:r>
            <a:endParaRPr lang="en-US" altLang="en-US" sz="2300" dirty="0" smtClean="0"/>
          </a:p>
        </p:txBody>
      </p:sp>
      <p:sp>
        <p:nvSpPr>
          <p:cNvPr id="10243" name="Text Placeholder 8"/>
          <p:cNvSpPr>
            <a:spLocks noGrp="1"/>
          </p:cNvSpPr>
          <p:nvPr>
            <p:ph type="body" sz="quarter" idx="10"/>
          </p:nvPr>
        </p:nvSpPr>
        <p:spPr>
          <a:xfrm>
            <a:off x="228600" y="6142892"/>
            <a:ext cx="8686800" cy="609599"/>
          </a:xfrm>
        </p:spPr>
        <p:txBody>
          <a:bodyPr>
            <a:noAutofit/>
          </a:bodyPr>
          <a:lstStyle/>
          <a:p>
            <a:pPr>
              <a:defRPr/>
            </a:pPr>
            <a:r>
              <a:rPr lang="en-US" dirty="0"/>
              <a:t>NOTE: Percentages are based on the unrounded numbers. </a:t>
            </a:r>
            <a:br>
              <a:rPr lang="en-US" dirty="0"/>
            </a:br>
            <a:r>
              <a:rPr lang="en-US" dirty="0"/>
              <a:t>SOURCES: </a:t>
            </a:r>
            <a:r>
              <a:rPr lang="en-US" dirty="0" smtClean="0"/>
              <a:t>CDC/NCHS, </a:t>
            </a:r>
            <a:r>
              <a:rPr lang="en-US" i="1" dirty="0" smtClean="0"/>
              <a:t>Long-Term </a:t>
            </a:r>
            <a:r>
              <a:rPr lang="en-US" i="1" dirty="0"/>
              <a:t>Care Providers and Services Users in the United States: Data From the National Study of Long-Term Care Providers, </a:t>
            </a:r>
            <a:r>
              <a:rPr lang="en-US" i="1" dirty="0" smtClean="0"/>
              <a:t>2013–2014</a:t>
            </a:r>
            <a:r>
              <a:rPr lang="en-US" dirty="0" smtClean="0"/>
              <a:t>,</a:t>
            </a:r>
            <a:r>
              <a:rPr lang="en-US" i="1" dirty="0" smtClean="0"/>
              <a:t> </a:t>
            </a:r>
            <a:r>
              <a:rPr lang="en-US" dirty="0" smtClean="0"/>
              <a:t>Figure 1</a:t>
            </a:r>
            <a:r>
              <a:rPr lang="en-US" i="1" dirty="0" smtClean="0"/>
              <a:t> </a:t>
            </a:r>
            <a:r>
              <a:rPr lang="en-US" dirty="0" smtClean="0"/>
              <a:t>and </a:t>
            </a:r>
            <a:r>
              <a:rPr lang="en-US" dirty="0"/>
              <a:t>Table 1 in Appendix B.</a:t>
            </a:r>
          </a:p>
        </p:txBody>
      </p:sp>
      <p:pic>
        <p:nvPicPr>
          <p:cNvPr id="10244" name="Content Placeholder 2" descr="Figure 1 is a stacked bar chart showing the percentages of long-term care services providers by region for 2014." title="Figure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9" y="1603375"/>
            <a:ext cx="6624721" cy="360235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 y="82062"/>
            <a:ext cx="8991600" cy="907927"/>
          </a:xfrm>
        </p:spPr>
        <p:txBody>
          <a:bodyPr/>
          <a:lstStyle/>
          <a:p>
            <a:pPr eaLnBrk="1" hangingPunct="1"/>
            <a:r>
              <a:rPr lang="en-US" sz="2300" dirty="0"/>
              <a:t>Percentage of long-term care services </a:t>
            </a:r>
            <a:r>
              <a:rPr lang="en-US" sz="2300" dirty="0" smtClean="0"/>
              <a:t>providers that </a:t>
            </a:r>
            <a:br>
              <a:rPr lang="en-US" sz="2300" dirty="0" smtClean="0"/>
            </a:br>
            <a:r>
              <a:rPr lang="en-US" sz="2300" dirty="0" smtClean="0"/>
              <a:t>provide </a:t>
            </a:r>
            <a:r>
              <a:rPr lang="en-US" sz="2300" dirty="0"/>
              <a:t>podiatry services, </a:t>
            </a:r>
            <a:r>
              <a:rPr lang="en-US" sz="2300" dirty="0" smtClean="0"/>
              <a:t>by </a:t>
            </a:r>
            <a:r>
              <a:rPr lang="en-US" sz="2300" dirty="0"/>
              <a:t>sector: </a:t>
            </a:r>
            <a:r>
              <a:rPr lang="en-US" sz="2300" dirty="0" smtClean="0"/>
              <a:t>United </a:t>
            </a:r>
            <a:r>
              <a:rPr lang="en-US" sz="2300" dirty="0"/>
              <a:t>States, 2014</a:t>
            </a:r>
            <a:endParaRPr lang="en-US" altLang="en-US" sz="2300" dirty="0" smtClean="0"/>
          </a:p>
        </p:txBody>
      </p:sp>
      <p:sp>
        <p:nvSpPr>
          <p:cNvPr id="28675" name="Text Placeholder 3"/>
          <p:cNvSpPr>
            <a:spLocks noGrp="1"/>
          </p:cNvSpPr>
          <p:nvPr>
            <p:ph type="body" sz="quarter" idx="10"/>
          </p:nvPr>
        </p:nvSpPr>
        <p:spPr>
          <a:xfrm>
            <a:off x="228600" y="6022975"/>
            <a:ext cx="8686800" cy="455613"/>
          </a:xfrm>
        </p:spPr>
        <p:txBody>
          <a:bodyPr/>
          <a:lstStyle/>
          <a:p>
            <a:pPr eaLnBrk="1" hangingPunct="1">
              <a:spcBef>
                <a:spcPct val="0"/>
              </a:spcBef>
            </a:pPr>
            <a:r>
              <a:rPr lang="en-US" dirty="0"/>
              <a:t>NOTES: See Appendix A for more information on how the provision of podiatry services was defined for each sector. Percentages are based on the unrounded numbers. The available administrative data did not have information on whether or not home health agencies or hospices provided podiatry services. </a:t>
            </a:r>
            <a:br>
              <a:rPr lang="en-US" dirty="0"/>
            </a:br>
            <a:r>
              <a:rPr lang="en-US" dirty="0"/>
              <a:t>SOURCES: </a:t>
            </a:r>
            <a:r>
              <a:rPr lang="en-US" dirty="0" smtClean="0"/>
              <a:t>CDC/NCHS,</a:t>
            </a:r>
            <a:r>
              <a:rPr lang="en-US" i="1" dirty="0" smtClean="0"/>
              <a:t> </a:t>
            </a:r>
            <a:r>
              <a:rPr lang="en-US" i="1" dirty="0"/>
              <a:t>Long-Term Care Providers and Services Users in the United States: Data From the National Study of Long-Term Care Providers, 2013–2014</a:t>
            </a:r>
            <a:r>
              <a:rPr lang="en-US" i="1" dirty="0" smtClean="0"/>
              <a:t>, </a:t>
            </a:r>
            <a:r>
              <a:rPr lang="en-US" dirty="0" smtClean="0"/>
              <a:t>Figure 19 and </a:t>
            </a:r>
            <a:r>
              <a:rPr lang="en-US" dirty="0"/>
              <a:t>Table 3 in Appendix B.</a:t>
            </a:r>
            <a:endParaRPr lang="en-US" altLang="en-US" dirty="0" smtClean="0"/>
          </a:p>
        </p:txBody>
      </p:sp>
      <p:pic>
        <p:nvPicPr>
          <p:cNvPr id="28676" name="Content Placeholder 8" descr="Figure 19 is a bar chart showing the percentage of long-term care services providers that provide podiatry services in each sector for 2014." title="Figure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859" y="1638300"/>
            <a:ext cx="7044281" cy="346046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203200"/>
            <a:ext cx="8991600" cy="814754"/>
          </a:xfrm>
        </p:spPr>
        <p:txBody>
          <a:bodyPr/>
          <a:lstStyle/>
          <a:p>
            <a:r>
              <a:rPr lang="en-US" sz="2300" dirty="0"/>
              <a:t>Percent distribution of long-term care services providers, </a:t>
            </a:r>
            <a:r>
              <a:rPr lang="en-US" sz="2300" dirty="0" smtClean="0"/>
              <a:t/>
            </a:r>
            <a:br>
              <a:rPr lang="en-US" sz="2300" dirty="0" smtClean="0"/>
            </a:br>
            <a:r>
              <a:rPr lang="en-US" sz="2300" dirty="0" smtClean="0"/>
              <a:t>by </a:t>
            </a:r>
            <a:r>
              <a:rPr lang="en-US" sz="2300" dirty="0"/>
              <a:t>sector and dementia care unit: United States, 2014</a:t>
            </a:r>
            <a:endParaRPr lang="en-US" altLang="en-US" sz="2300" dirty="0" smtClean="0"/>
          </a:p>
        </p:txBody>
      </p:sp>
      <p:pic>
        <p:nvPicPr>
          <p:cNvPr id="29699" name="Content Placeholder 4" descr="Figure 20 is a stacked bar chart showing the percentages of long-term care services providers by sector and dementia care unit for 2014." title="Figure 2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962" y="1334193"/>
            <a:ext cx="8220075" cy="4054064"/>
          </a:xfrm>
        </p:spPr>
      </p:pic>
      <p:sp>
        <p:nvSpPr>
          <p:cNvPr id="29700" name="Text Placeholder 3"/>
          <p:cNvSpPr>
            <a:spLocks noGrp="1"/>
          </p:cNvSpPr>
          <p:nvPr>
            <p:ph type="body" sz="quarter" idx="10"/>
          </p:nvPr>
        </p:nvSpPr>
        <p:spPr>
          <a:xfrm>
            <a:off x="228600" y="5732585"/>
            <a:ext cx="8686800" cy="868240"/>
          </a:xfrm>
        </p:spPr>
        <p:txBody>
          <a:bodyPr/>
          <a:lstStyle/>
          <a:p>
            <a:pPr>
              <a:spcBef>
                <a:spcPct val="0"/>
              </a:spcBef>
            </a:pPr>
            <a:r>
              <a:rPr lang="en-US" dirty="0"/>
              <a:t>NOTES: See Appendix A for more information on how dementia care units were defined for each sector. Percentages may not add to 100 because of rounding.  Percentages are based on the unrounded numbers. Dementia care units or dementia-only providers were not examined for adult day services centers, home health agencies, or hospices because these topics are more relevant for residential sectors such as nursing homes and residential care communities.</a:t>
            </a:r>
            <a:br>
              <a:rPr lang="en-US" dirty="0"/>
            </a:br>
            <a:r>
              <a:rPr lang="en-US" dirty="0"/>
              <a:t>SOURCES: CDC/NCHS, </a:t>
            </a:r>
            <a:r>
              <a:rPr lang="en-US" i="1" dirty="0"/>
              <a:t>Long-Term Care Providers and Services Users in the United States: Data From the National Study of Long-Term Care Providers, </a:t>
            </a:r>
            <a:r>
              <a:rPr lang="en-US" i="1" dirty="0" smtClean="0"/>
              <a:t>2013–2014, </a:t>
            </a:r>
            <a:r>
              <a:rPr lang="en-US" dirty="0" smtClean="0"/>
              <a:t>Figure 20 and </a:t>
            </a:r>
            <a:r>
              <a:rPr lang="en-US" dirty="0"/>
              <a:t>Table 3 in Appendix B.</a:t>
            </a: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 y="480525"/>
            <a:ext cx="8991600" cy="525462"/>
          </a:xfrm>
        </p:spPr>
        <p:txBody>
          <a:bodyPr>
            <a:noAutofit/>
          </a:bodyPr>
          <a:lstStyle/>
          <a:p>
            <a:pPr eaLnBrk="1" hangingPunct="1">
              <a:defRPr/>
            </a:pPr>
            <a:r>
              <a:rPr lang="en-US" sz="2300" dirty="0"/>
              <a:t>Percentage of long-term care services providers that </a:t>
            </a:r>
            <a:r>
              <a:rPr lang="en-US" sz="2300" dirty="0" smtClean="0"/>
              <a:t/>
            </a:r>
            <a:br>
              <a:rPr lang="en-US" sz="2300" dirty="0" smtClean="0"/>
            </a:br>
            <a:r>
              <a:rPr lang="en-US" sz="2300" dirty="0" smtClean="0"/>
              <a:t>screen </a:t>
            </a:r>
            <a:r>
              <a:rPr lang="en-US" sz="2300" dirty="0"/>
              <a:t>for depression, by sector: United States, 2014</a:t>
            </a:r>
            <a:endParaRPr lang="en-US" altLang="en-US" sz="2300" dirty="0" smtClean="0"/>
          </a:p>
        </p:txBody>
      </p:sp>
      <p:sp>
        <p:nvSpPr>
          <p:cNvPr id="30723" name="Text Placeholder 2"/>
          <p:cNvSpPr>
            <a:spLocks noGrp="1"/>
          </p:cNvSpPr>
          <p:nvPr>
            <p:ph type="body" sz="quarter" idx="10"/>
          </p:nvPr>
        </p:nvSpPr>
        <p:spPr>
          <a:xfrm>
            <a:off x="152400" y="5527675"/>
            <a:ext cx="8839200" cy="1330325"/>
          </a:xfrm>
        </p:spPr>
        <p:txBody>
          <a:bodyPr/>
          <a:lstStyle/>
          <a:p>
            <a:pPr>
              <a:spcBef>
                <a:spcPct val="0"/>
              </a:spcBef>
            </a:pPr>
            <a:r>
              <a:rPr lang="en-US" dirty="0"/>
              <a:t>NOTES: Depression screening refers to screening for depression with a standardized tool or accepting results from depression screening performed by other health care providers. See Appendix A for more information on how depression screening was defined for each sector. Percentages are based on the unrounded numbers. Depression screening was not examined among hospices and nursing homes because this information was not available.</a:t>
            </a:r>
            <a:br>
              <a:rPr lang="en-US" dirty="0"/>
            </a:br>
            <a:r>
              <a:rPr lang="en-US" dirty="0"/>
              <a:t>SOURCES: CDC/NCHS, </a:t>
            </a:r>
            <a:r>
              <a:rPr lang="en-US" i="1" dirty="0"/>
              <a:t>Long-Term Care Providers and Services Users in the United States: Data From the National Study of Long-Term Care Providers, </a:t>
            </a:r>
            <a:r>
              <a:rPr lang="en-US" i="1" dirty="0" smtClean="0"/>
              <a:t>2013–2014, </a:t>
            </a:r>
            <a:r>
              <a:rPr lang="en-US" dirty="0" smtClean="0"/>
              <a:t>Figure 21 and </a:t>
            </a:r>
            <a:r>
              <a:rPr lang="en-US" dirty="0"/>
              <a:t>Table 3 in Appendix B.</a:t>
            </a:r>
            <a:endParaRPr lang="en-US" altLang="en-US" dirty="0" smtClean="0"/>
          </a:p>
        </p:txBody>
      </p:sp>
      <p:pic>
        <p:nvPicPr>
          <p:cNvPr id="30724" name="Content Placeholder 4" descr="Figure 21 is a bar chart showing the percentage of long-term care services providers that screen for depression in each sector for 2014." title="Figure 2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299" y="1154113"/>
            <a:ext cx="7691400" cy="419735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342900"/>
            <a:ext cx="8991600" cy="682625"/>
          </a:xfrm>
        </p:spPr>
        <p:txBody>
          <a:bodyPr>
            <a:noAutofit/>
          </a:bodyPr>
          <a:lstStyle/>
          <a:p>
            <a:pPr>
              <a:defRPr/>
            </a:pPr>
            <a:r>
              <a:rPr lang="en-US" sz="2300" dirty="0"/>
              <a:t>Percent distribution of long-term care services users, </a:t>
            </a:r>
            <a:r>
              <a:rPr lang="en-US" sz="2300" dirty="0" smtClean="0"/>
              <a:t/>
            </a:r>
            <a:br>
              <a:rPr lang="en-US" sz="2300" dirty="0" smtClean="0"/>
            </a:br>
            <a:r>
              <a:rPr lang="en-US" sz="2300" dirty="0" smtClean="0"/>
              <a:t>by </a:t>
            </a:r>
            <a:r>
              <a:rPr lang="en-US" sz="2300" dirty="0"/>
              <a:t>sector and age group: United States, 2013 and 2014</a:t>
            </a:r>
            <a:endParaRPr lang="en-US" altLang="en-US" sz="2300" dirty="0" smtClean="0"/>
          </a:p>
        </p:txBody>
      </p:sp>
      <p:pic>
        <p:nvPicPr>
          <p:cNvPr id="31747" name="Content Placeholder 4" descr="Figure 22 is a stacked bar chart showing the percentages of long-term care services users by sector and age group for 2014." title="Figure 22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9155" y="1357179"/>
            <a:ext cx="6788314" cy="3519621"/>
          </a:xfrm>
        </p:spPr>
      </p:pic>
      <p:sp>
        <p:nvSpPr>
          <p:cNvPr id="31748" name="Text Placeholder 3"/>
          <p:cNvSpPr>
            <a:spLocks noGrp="1"/>
          </p:cNvSpPr>
          <p:nvPr>
            <p:ph type="body" sz="quarter" idx="10"/>
          </p:nvPr>
        </p:nvSpPr>
        <p:spPr>
          <a:xfrm>
            <a:off x="228600" y="5064369"/>
            <a:ext cx="8686800" cy="1638300"/>
          </a:xfrm>
        </p:spPr>
        <p:txBody>
          <a:bodyPr/>
          <a:lstStyle/>
          <a:p>
            <a:pPr>
              <a:spcBef>
                <a:spcPct val="0"/>
              </a:spcBef>
              <a:defRPr/>
            </a:pPr>
            <a:r>
              <a:rPr lang="en-US" dirty="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Denominators used to calculate percentages for home health agencies and hospices were the number of patients who received care from Medicare-certified home health agencies at any time in 2013 and the number of patients who received care from Medicare-certified hospices at any time in 2013, respectively. See Technical Notes for more information on the data sources used for each sector. Percentages may not add to 100 because of rounding. Percentages are based on the unrounded numbers.</a:t>
            </a:r>
            <a:br>
              <a:rPr lang="en-US" dirty="0"/>
            </a:br>
            <a:r>
              <a:rPr lang="en-US" dirty="0"/>
              <a:t>SOURCES: </a:t>
            </a:r>
            <a:r>
              <a:rPr lang="en-US" dirty="0" smtClean="0"/>
              <a:t>CDC/NCHS, </a:t>
            </a:r>
            <a:r>
              <a:rPr lang="en-US" i="1" dirty="0"/>
              <a:t>Long-Term Care Providers and Services Users in the United States: Data From the National Study of Long-Term Care Providers, </a:t>
            </a:r>
            <a:r>
              <a:rPr lang="en-US" i="1" dirty="0" smtClean="0"/>
              <a:t>2013–2014, </a:t>
            </a:r>
            <a:r>
              <a:rPr lang="en-US" dirty="0" smtClean="0"/>
              <a:t>Figure 22 and </a:t>
            </a:r>
            <a:r>
              <a:rPr lang="en-US" dirty="0"/>
              <a:t>Table 4 in Appendix B.</a:t>
            </a:r>
            <a:endParaRPr lang="en-US"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342900"/>
            <a:ext cx="8991600" cy="682625"/>
          </a:xfrm>
        </p:spPr>
        <p:txBody>
          <a:bodyPr/>
          <a:lstStyle/>
          <a:p>
            <a:r>
              <a:rPr lang="en-US" sz="2300" dirty="0"/>
              <a:t>Percent distribution of long-term care services users, </a:t>
            </a:r>
            <a:r>
              <a:rPr lang="en-US" sz="2300" dirty="0" smtClean="0"/>
              <a:t/>
            </a:r>
            <a:br>
              <a:rPr lang="en-US" sz="2300" dirty="0" smtClean="0"/>
            </a:br>
            <a:r>
              <a:rPr lang="en-US" sz="2300" dirty="0" smtClean="0"/>
              <a:t>by </a:t>
            </a:r>
            <a:r>
              <a:rPr lang="en-US" sz="2300" dirty="0"/>
              <a:t>sector and sex: United States, 2013 and 2014</a:t>
            </a:r>
            <a:endParaRPr lang="en-US" altLang="en-US" sz="2300" dirty="0" smtClean="0"/>
          </a:p>
        </p:txBody>
      </p:sp>
      <p:pic>
        <p:nvPicPr>
          <p:cNvPr id="33795" name="Content Placeholder 4" descr="Figure 23 is a stacked bar chart showing the percentages of long-term care services users by sector and sex for 2013 and 2014." title="Figure 2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5782" y="1281113"/>
            <a:ext cx="6892436" cy="3560198"/>
          </a:xfrm>
        </p:spPr>
      </p:pic>
      <p:sp>
        <p:nvSpPr>
          <p:cNvPr id="32772" name="Text Placeholder 3"/>
          <p:cNvSpPr>
            <a:spLocks noGrp="1"/>
          </p:cNvSpPr>
          <p:nvPr>
            <p:ph type="body" sz="quarter" idx="10"/>
          </p:nvPr>
        </p:nvSpPr>
        <p:spPr>
          <a:xfrm>
            <a:off x="228600" y="5122985"/>
            <a:ext cx="8686800" cy="1544515"/>
          </a:xfrm>
        </p:spPr>
        <p:txBody>
          <a:bodyPr/>
          <a:lstStyle/>
          <a:p>
            <a:pPr>
              <a:spcBef>
                <a:spcPct val="0"/>
              </a:spcBef>
              <a:defRPr/>
            </a:pPr>
            <a:r>
              <a:rPr lang="en-US" dirty="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Denominators used to calculate percentages for home health agencies and hospices were the number of patients whose episode of care ended at any time in 2013 and the number of patients who received care from Medicare-certified hospices at any time in 2013, respectively. See Technical Notes for more information on the data sources used for each provider type. Percentages may not add to 100 because of rounding. Percentages are based on the unrounded numbers.</a:t>
            </a:r>
            <a:br>
              <a:rPr lang="en-US" dirty="0"/>
            </a:br>
            <a:r>
              <a:rPr lang="en-US" dirty="0"/>
              <a:t>SOURCES: CDC/NCHS, </a:t>
            </a:r>
            <a:r>
              <a:rPr lang="en-US" i="1" dirty="0"/>
              <a:t>Long-Term Care Providers and Services Users in the United States: Data From the National Study of Long-Term Care Providers, 2013–2014, </a:t>
            </a:r>
            <a:r>
              <a:rPr lang="en-US" dirty="0" smtClean="0"/>
              <a:t>Figure 23 and </a:t>
            </a:r>
            <a:r>
              <a:rPr lang="en-US" dirty="0"/>
              <a:t>Table 4 in Appendix B.</a:t>
            </a:r>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 y="246063"/>
            <a:ext cx="8991600" cy="769937"/>
          </a:xfrm>
        </p:spPr>
        <p:txBody>
          <a:bodyPr/>
          <a:lstStyle/>
          <a:p>
            <a:pPr eaLnBrk="1" hangingPunct="1"/>
            <a:r>
              <a:rPr lang="en-US" sz="2300" dirty="0" smtClean="0"/>
              <a:t>Percent </a:t>
            </a:r>
            <a:r>
              <a:rPr lang="en-US" sz="2300" dirty="0"/>
              <a:t>distribution of long-term care services users, by sector </a:t>
            </a:r>
            <a:r>
              <a:rPr lang="en-US" sz="2300" dirty="0" smtClean="0"/>
              <a:t/>
            </a:r>
            <a:br>
              <a:rPr lang="en-US" sz="2300" dirty="0" smtClean="0"/>
            </a:br>
            <a:r>
              <a:rPr lang="en-US" sz="2300" dirty="0" smtClean="0"/>
              <a:t>and </a:t>
            </a:r>
            <a:r>
              <a:rPr lang="en-US" sz="2300" dirty="0"/>
              <a:t>race and Hispanic origin: United States, 2013 and 2014</a:t>
            </a:r>
            <a:endParaRPr lang="en-US" altLang="en-US" sz="2300" dirty="0" smtClean="0"/>
          </a:p>
        </p:txBody>
      </p:sp>
      <p:pic>
        <p:nvPicPr>
          <p:cNvPr id="34819" name="Content Placeholder 4" descr="Figure 24 is a stacked bar chart showing the percentages of long-term care services users by sector and race and Hispanic origin for 2013 and 2014." title="Figure 2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4990" y="1154113"/>
            <a:ext cx="5774019" cy="3240865"/>
          </a:xfrm>
        </p:spPr>
      </p:pic>
      <p:sp>
        <p:nvSpPr>
          <p:cNvPr id="33796" name="Text Placeholder 3"/>
          <p:cNvSpPr>
            <a:spLocks noGrp="1"/>
          </p:cNvSpPr>
          <p:nvPr>
            <p:ph type="body" sz="quarter" idx="10"/>
          </p:nvPr>
        </p:nvSpPr>
        <p:spPr>
          <a:xfrm>
            <a:off x="290512" y="4384431"/>
            <a:ext cx="8562975" cy="2473569"/>
          </a:xfrm>
        </p:spPr>
        <p:txBody>
          <a:bodyPr/>
          <a:lstStyle/>
          <a:p>
            <a:pPr>
              <a:spcBef>
                <a:spcPct val="0"/>
              </a:spcBef>
              <a:defRPr/>
            </a:pPr>
            <a:r>
              <a:rPr lang="en-US" baseline="30000" dirty="0" smtClean="0"/>
              <a:t>1</a:t>
            </a:r>
            <a:r>
              <a:rPr lang="en-US" dirty="0" smtClean="0"/>
              <a:t>Includes non-Hispanic American Indian or Alaska Native, non-Hispanic Asian, non-Hispanic Native Hawaiian or other Pacific Islander, non-Hispanic of two or more races, and unknown race and ethnicity.</a:t>
            </a:r>
          </a:p>
          <a:p>
            <a:pPr>
              <a:spcBef>
                <a:spcPct val="0"/>
              </a:spcBef>
              <a:defRPr/>
            </a:pPr>
            <a:r>
              <a:rPr lang="en-US" dirty="0" smtClean="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Denominators used to calculate percentages for home health agencies and hospices were the number of patients who received care from Medicare-certified home health agencies at any time in 2013 and the number of patients who received care from Medicare-certified hospices at any time in 2013, respectively. See Technical Notes for more information on the data sources used for each provider type. Percentages may not add to 100 because of rounding. Percentages are based on the unrounded numbers.</a:t>
            </a:r>
            <a:br>
              <a:rPr lang="en-US" dirty="0" smtClean="0"/>
            </a:br>
            <a:r>
              <a:rPr lang="en-US" dirty="0" smtClean="0"/>
              <a:t>SOURCES: CDC/NCHS, </a:t>
            </a:r>
            <a:r>
              <a:rPr lang="en-US" i="1" dirty="0" smtClean="0"/>
              <a:t>Long-Term Care Providers and Services Users in the United States: Data From the National Study of Long-Term Care Providers, 2013–2014, </a:t>
            </a:r>
            <a:r>
              <a:rPr lang="en-US" dirty="0" smtClean="0"/>
              <a:t>Figure 24 and</a:t>
            </a:r>
            <a:r>
              <a:rPr lang="en-US" i="1" dirty="0" smtClean="0"/>
              <a:t> </a:t>
            </a:r>
            <a:r>
              <a:rPr lang="en-US" dirty="0" smtClean="0"/>
              <a:t>Table 4 in Appendix B; and U.S. Census Bureau, Population Division, Population Estimates, July 1, 2014.</a:t>
            </a:r>
            <a:endParaRPr lang="en-US" alt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 y="232508"/>
            <a:ext cx="8991600" cy="791308"/>
          </a:xfrm>
        </p:spPr>
        <p:txBody>
          <a:bodyPr/>
          <a:lstStyle/>
          <a:p>
            <a:pPr eaLnBrk="1" hangingPunct="1"/>
            <a:r>
              <a:rPr lang="en-US" sz="2300" dirty="0"/>
              <a:t>Percentage of long-term care services users with Medicaid as </a:t>
            </a:r>
            <a:r>
              <a:rPr lang="en-US" sz="2300" dirty="0" smtClean="0"/>
              <a:t/>
            </a:r>
            <a:br>
              <a:rPr lang="en-US" sz="2300" dirty="0" smtClean="0"/>
            </a:br>
            <a:r>
              <a:rPr lang="en-US" sz="2300" dirty="0" smtClean="0"/>
              <a:t>payer </a:t>
            </a:r>
            <a:r>
              <a:rPr lang="en-US" sz="2300" dirty="0"/>
              <a:t>source, by sector: United States, 2013 and 2014</a:t>
            </a:r>
            <a:endParaRPr lang="en-US" altLang="en-US" sz="2300" dirty="0" smtClean="0"/>
          </a:p>
        </p:txBody>
      </p:sp>
      <p:sp>
        <p:nvSpPr>
          <p:cNvPr id="35843" name="Text Placeholder 3"/>
          <p:cNvSpPr>
            <a:spLocks noGrp="1"/>
          </p:cNvSpPr>
          <p:nvPr>
            <p:ph type="body" sz="quarter" idx="10"/>
          </p:nvPr>
        </p:nvSpPr>
        <p:spPr>
          <a:xfrm>
            <a:off x="228600" y="5287108"/>
            <a:ext cx="8686800" cy="1410554"/>
          </a:xfrm>
        </p:spPr>
        <p:txBody>
          <a:bodyPr/>
          <a:lstStyle/>
          <a:p>
            <a:pPr>
              <a:spcBef>
                <a:spcPct val="0"/>
              </a:spcBef>
            </a:pPr>
            <a:r>
              <a:rPr lang="en-US" dirty="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The denominator used to calculate percentages for home health agencies was the number of patients whose episode of care ended at any time in 2013. Data on Medicaid as payer source were not available for hospice patients. See Appendix A for more information on how Medicaid as payer source was defined for each sector.  </a:t>
            </a:r>
            <a:br>
              <a:rPr lang="en-US" dirty="0"/>
            </a:br>
            <a:r>
              <a:rPr lang="en-US" dirty="0"/>
              <a:t>SOURCES: CDC/NCHS, </a:t>
            </a:r>
            <a:r>
              <a:rPr lang="en-US" i="1" dirty="0"/>
              <a:t>Long-Term Care Providers and Services Users in the United States: Data From the National Study of Long-Term Care Providers, 2013–2014, </a:t>
            </a:r>
            <a:r>
              <a:rPr lang="en-US" dirty="0" smtClean="0"/>
              <a:t>Figure 25</a:t>
            </a:r>
            <a:r>
              <a:rPr lang="en-US" i="1" dirty="0" smtClean="0"/>
              <a:t> </a:t>
            </a:r>
            <a:r>
              <a:rPr lang="en-US" dirty="0" smtClean="0"/>
              <a:t>and </a:t>
            </a:r>
            <a:r>
              <a:rPr lang="en-US" dirty="0"/>
              <a:t>Table 4 in Appendix B.</a:t>
            </a:r>
            <a:endParaRPr lang="en-US" altLang="en-US" dirty="0" smtClean="0">
              <a:cs typeface="Myriad Arabic" panose="01010101010101010101" pitchFamily="50" charset="-78"/>
            </a:endParaRPr>
          </a:p>
        </p:txBody>
      </p:sp>
      <p:pic>
        <p:nvPicPr>
          <p:cNvPr id="35844" name="Content Placeholder 6" descr="Figure 25 is a bar chart showing the percentage of long-term care services users with Medicaid as payer source in each sector for 2013 and 2014." title="Figure 2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937" y="1638300"/>
            <a:ext cx="7604125" cy="2907024"/>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185617"/>
            <a:ext cx="8991600" cy="1166446"/>
          </a:xfrm>
        </p:spPr>
        <p:txBody>
          <a:bodyPr/>
          <a:lstStyle/>
          <a:p>
            <a:pPr eaLnBrk="1" hangingPunct="1"/>
            <a:r>
              <a:rPr lang="en-US" sz="2300" dirty="0"/>
              <a:t>Percentage of long-term care services users with a diagnosis </a:t>
            </a:r>
            <a:r>
              <a:rPr lang="en-US" sz="2300" dirty="0" smtClean="0"/>
              <a:t/>
            </a:r>
            <a:br>
              <a:rPr lang="en-US" sz="2300" dirty="0" smtClean="0"/>
            </a:br>
            <a:r>
              <a:rPr lang="en-US" sz="2300" dirty="0" smtClean="0"/>
              <a:t>of </a:t>
            </a:r>
            <a:r>
              <a:rPr lang="en-US" sz="2300" dirty="0"/>
              <a:t>Alzheimer's disease or other dementias, depression, </a:t>
            </a:r>
            <a:r>
              <a:rPr lang="en-US" sz="2300" dirty="0" smtClean="0"/>
              <a:t/>
            </a:r>
            <a:br>
              <a:rPr lang="en-US" sz="2300" dirty="0" smtClean="0"/>
            </a:br>
            <a:r>
              <a:rPr lang="en-US" sz="2300" dirty="0" smtClean="0"/>
              <a:t>and </a:t>
            </a:r>
            <a:r>
              <a:rPr lang="en-US" sz="2300" dirty="0"/>
              <a:t>diabetes, by sector: United States, 2013 and 2014</a:t>
            </a:r>
            <a:endParaRPr lang="en-US" altLang="en-US" sz="2300" dirty="0" smtClean="0"/>
          </a:p>
        </p:txBody>
      </p:sp>
      <p:pic>
        <p:nvPicPr>
          <p:cNvPr id="36867" name="Content Placeholder 4" descr="Figure 26 is a bar chart showing the percentage of long-term care services users with a diagnosis of Alzheimer's disease or other dementias, with a diagnosis of depression, and with a diagnosis of diabetes in each sector for 2013 and 2014." title="Figure 26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212" y="1638300"/>
            <a:ext cx="6587575" cy="3389909"/>
          </a:xfrm>
        </p:spPr>
      </p:pic>
      <p:sp>
        <p:nvSpPr>
          <p:cNvPr id="36868" name="Text Placeholder 3"/>
          <p:cNvSpPr>
            <a:spLocks noGrp="1"/>
          </p:cNvSpPr>
          <p:nvPr>
            <p:ph type="body" sz="quarter" idx="10"/>
          </p:nvPr>
        </p:nvSpPr>
        <p:spPr>
          <a:xfrm>
            <a:off x="228600" y="5251938"/>
            <a:ext cx="8686800" cy="1474301"/>
          </a:xfrm>
        </p:spPr>
        <p:txBody>
          <a:bodyPr/>
          <a:lstStyle/>
          <a:p>
            <a:pPr>
              <a:spcBef>
                <a:spcPct val="0"/>
              </a:spcBef>
            </a:pPr>
            <a:r>
              <a:rPr lang="en-US" dirty="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Denominators used to calculate percentages for home health agencies and hospices were the number of patients who received care from Medicare-certified home health agencies at any time in 2013 and the number of patients who received care from Medicare-certified hospices at any time in 2013, respectively. See Technical Notes for more information on the data sources used for each sector. Percentages are based on the unrounded numbers.</a:t>
            </a:r>
            <a:br>
              <a:rPr lang="en-US" dirty="0"/>
            </a:br>
            <a:r>
              <a:rPr lang="en-US" dirty="0"/>
              <a:t>SOURCES: CDC/NCHS, </a:t>
            </a:r>
            <a:r>
              <a:rPr lang="en-US" i="1" dirty="0"/>
              <a:t>Long-Term Care Providers and Services Users in the United States: Data From the National Study of Long-Term Care Providers, </a:t>
            </a:r>
            <a:r>
              <a:rPr lang="en-US" i="1" dirty="0" smtClean="0"/>
              <a:t>2013–2014, </a:t>
            </a:r>
            <a:r>
              <a:rPr lang="en-US" dirty="0" smtClean="0"/>
              <a:t>Figure 26 and </a:t>
            </a:r>
            <a:r>
              <a:rPr lang="en-US" dirty="0"/>
              <a:t>Table 4 in Appendix B.</a:t>
            </a:r>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76200" y="645013"/>
            <a:ext cx="8991600" cy="615950"/>
          </a:xfrm>
        </p:spPr>
        <p:txBody>
          <a:bodyPr/>
          <a:lstStyle/>
          <a:p>
            <a:pPr eaLnBrk="1" hangingPunct="1"/>
            <a:r>
              <a:rPr lang="en-US" sz="2300" dirty="0"/>
              <a:t>Percentage of long-term care services users needing any </a:t>
            </a:r>
            <a:r>
              <a:rPr lang="en-US" sz="2300" dirty="0" smtClean="0"/>
              <a:t/>
            </a:r>
            <a:br>
              <a:rPr lang="en-US" sz="2300" dirty="0" smtClean="0"/>
            </a:br>
            <a:r>
              <a:rPr lang="en-US" sz="2300" dirty="0" smtClean="0"/>
              <a:t>assistance </a:t>
            </a:r>
            <a:r>
              <a:rPr lang="en-US" sz="2300" dirty="0"/>
              <a:t>with activities of daily living, by sector and </a:t>
            </a:r>
            <a:r>
              <a:rPr lang="en-US" sz="2300" dirty="0" smtClean="0"/>
              <a:t/>
            </a:r>
            <a:br>
              <a:rPr lang="en-US" sz="2300" dirty="0" smtClean="0"/>
            </a:br>
            <a:r>
              <a:rPr lang="en-US" sz="2300" dirty="0" smtClean="0"/>
              <a:t>activity</a:t>
            </a:r>
            <a:r>
              <a:rPr lang="en-US" sz="2300" dirty="0"/>
              <a:t>: United States, 2013 and 2014</a:t>
            </a:r>
            <a:endParaRPr lang="en-US" altLang="en-US" sz="2300" dirty="0" smtClean="0"/>
          </a:p>
        </p:txBody>
      </p:sp>
      <p:pic>
        <p:nvPicPr>
          <p:cNvPr id="37891" name="Content Placeholder 4" descr="Figure 27 is a bar chart showing the percentage of long-term care services users needing any assistance with specific activities in each sector for 2013 and 2014." title="Figure 2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330" y="1429368"/>
            <a:ext cx="6169340" cy="3306717"/>
          </a:xfrm>
        </p:spPr>
      </p:pic>
      <p:sp>
        <p:nvSpPr>
          <p:cNvPr id="37892" name="Text Placeholder 3"/>
          <p:cNvSpPr>
            <a:spLocks noGrp="1"/>
          </p:cNvSpPr>
          <p:nvPr>
            <p:ph type="body" sz="quarter" idx="10"/>
          </p:nvPr>
        </p:nvSpPr>
        <p:spPr>
          <a:xfrm>
            <a:off x="228600" y="4947138"/>
            <a:ext cx="8686800" cy="1720362"/>
          </a:xfrm>
        </p:spPr>
        <p:txBody>
          <a:bodyPr/>
          <a:lstStyle/>
          <a:p>
            <a:pPr>
              <a:spcBef>
                <a:spcPct val="0"/>
              </a:spcBef>
            </a:pPr>
            <a:r>
              <a:rPr lang="en-US" dirty="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The denominator used to calculate percentages for home health agencies was the number of patients whose episode of care ended at any time in 2013. Participants, patients, or residents were considered needing any assistance with a given activity if they needed help or supervision from another person or used special equipment to perform the activity. Data on need for assistance with activities of daily living were not available for hospice patients. See Appendix A for more information on how needing any assistance with a given activity was defined.  Percentages are based on the unrounded numbers.</a:t>
            </a:r>
            <a:br>
              <a:rPr lang="en-US" dirty="0"/>
            </a:br>
            <a:r>
              <a:rPr lang="en-US" dirty="0"/>
              <a:t>SOURCES: CDC/NCHS, </a:t>
            </a:r>
            <a:r>
              <a:rPr lang="en-US" i="1" dirty="0"/>
              <a:t>Long-Term Care Providers and Services Users in the United States: Data From the National Study of Long-Term Care Providers, </a:t>
            </a:r>
            <a:r>
              <a:rPr lang="en-US" dirty="0" smtClean="0"/>
              <a:t>Figure 27 and </a:t>
            </a:r>
            <a:r>
              <a:rPr lang="en-US" dirty="0"/>
              <a:t>Table 4 in Appendix B.</a:t>
            </a:r>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2861"/>
            <a:ext cx="8991600" cy="1219200"/>
          </a:xfrm>
        </p:spPr>
        <p:txBody>
          <a:bodyPr/>
          <a:lstStyle/>
          <a:p>
            <a:r>
              <a:rPr lang="en-US" sz="2300" dirty="0"/>
              <a:t>Percentage of long-term care services users with overnight </a:t>
            </a:r>
            <a:r>
              <a:rPr lang="en-US" sz="2300" dirty="0" smtClean="0"/>
              <a:t/>
            </a:r>
            <a:br>
              <a:rPr lang="en-US" sz="2300" dirty="0" smtClean="0"/>
            </a:br>
            <a:r>
              <a:rPr lang="en-US" sz="2300" dirty="0" smtClean="0"/>
              <a:t>hospital </a:t>
            </a:r>
            <a:r>
              <a:rPr lang="en-US" sz="2300" dirty="0"/>
              <a:t>stays, emergency department visits, and falls, </a:t>
            </a:r>
            <a:r>
              <a:rPr lang="en-US" sz="2300" dirty="0" smtClean="0"/>
              <a:t/>
            </a:r>
            <a:br>
              <a:rPr lang="en-US" sz="2300" dirty="0" smtClean="0"/>
            </a:br>
            <a:r>
              <a:rPr lang="en-US" sz="2300" dirty="0" smtClean="0"/>
              <a:t>by </a:t>
            </a:r>
            <a:r>
              <a:rPr lang="en-US" sz="2300" dirty="0"/>
              <a:t>sector: </a:t>
            </a:r>
            <a:r>
              <a:rPr lang="en-US" sz="2300" dirty="0" smtClean="0"/>
              <a:t>United </a:t>
            </a:r>
            <a:r>
              <a:rPr lang="en-US" sz="2300" dirty="0"/>
              <a:t>States, 2013 and 2014</a:t>
            </a:r>
          </a:p>
        </p:txBody>
      </p:sp>
      <p:pic>
        <p:nvPicPr>
          <p:cNvPr id="6" name="Content Placeholder 5" descr="Figure 28 is a bar chart showing the percentage of long-term care services users with overnight hospital stays, emergency department visits, and falls in each sector for 2013 and 2014." title="Figure 2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308" y="1638300"/>
            <a:ext cx="7005383" cy="2582724"/>
          </a:xfrm>
        </p:spPr>
      </p:pic>
      <p:sp>
        <p:nvSpPr>
          <p:cNvPr id="4" name="Text Placeholder 3"/>
          <p:cNvSpPr>
            <a:spLocks noGrp="1"/>
          </p:cNvSpPr>
          <p:nvPr>
            <p:ph type="body" sz="quarter" idx="10"/>
          </p:nvPr>
        </p:nvSpPr>
        <p:spPr>
          <a:xfrm>
            <a:off x="228600" y="4290646"/>
            <a:ext cx="8686800" cy="2503511"/>
          </a:xfrm>
        </p:spPr>
        <p:txBody>
          <a:bodyPr/>
          <a:lstStyle/>
          <a:p>
            <a:r>
              <a:rPr lang="en-US" dirty="0"/>
              <a:t>NOTES: Denominators used to calculate percentages for adult day services centers, nursing homes, and residential care communities were the number of  current participants enrolled in adult day services centers, the number of current residents in nursing homes, and the number of current residents in residential care communities in 2014, respectively.  The denominator used to calculate percentages for home health agencies was the number of patients whose episode of care ended at any time in 2013. For adult day services centers and residential care communities, adverse events refer to a period of 90 days prior to the survey. For home health agencies, adverse events refer to a period since the last Outcome and Assessment Information Set assessment. For nursing homes, falls refer to the period since admission or since the prior assessment, whichever is more recent. For home health agencies, data were not available for falls. For nursing homes, data were not available for emergency department visits, and hospitalizations were not included in this report because the timing of Medicare claims data did not match the other nursing home data sets used here. For hospice patients, data were not available for any adverse event. See Technical Notes for more information on the data sources used for each sector. Percentages are based on the unrounded numbers.</a:t>
            </a:r>
            <a:br>
              <a:rPr lang="en-US" dirty="0"/>
            </a:br>
            <a:r>
              <a:rPr lang="en-US" dirty="0"/>
              <a:t>SOURCES: CDC/NCHS, </a:t>
            </a:r>
            <a:r>
              <a:rPr lang="en-US" i="1" dirty="0"/>
              <a:t>Long-Term Care Providers and Services Users in the United States: Data From the National Study of Long-Term Care Providers, </a:t>
            </a:r>
            <a:r>
              <a:rPr lang="en-US" dirty="0" smtClean="0"/>
              <a:t>Figure 28 and </a:t>
            </a:r>
            <a:r>
              <a:rPr lang="en-US" dirty="0"/>
              <a:t>Table 4 in Appendix B.</a:t>
            </a:r>
          </a:p>
        </p:txBody>
      </p:sp>
    </p:spTree>
    <p:extLst>
      <p:ext uri="{BB962C8B-B14F-4D97-AF65-F5344CB8AC3E}">
        <p14:creationId xmlns:p14="http://schemas.microsoft.com/office/powerpoint/2010/main" val="361453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139218"/>
            <a:ext cx="8991600" cy="887151"/>
          </a:xfrm>
        </p:spPr>
        <p:txBody>
          <a:bodyPr/>
          <a:lstStyle/>
          <a:p>
            <a:r>
              <a:rPr lang="en-US" sz="2300" dirty="0"/>
              <a:t>Percent distribution of long-term care services providers, by sector and metropolitan statistical </a:t>
            </a:r>
            <a:r>
              <a:rPr lang="en-US" sz="2300" dirty="0" smtClean="0"/>
              <a:t>area </a:t>
            </a:r>
            <a:r>
              <a:rPr lang="en-US" sz="2300" dirty="0"/>
              <a:t>status: United States, 2014</a:t>
            </a:r>
            <a:endParaRPr lang="en-US" altLang="en-US" sz="2300" dirty="0" smtClean="0"/>
          </a:p>
        </p:txBody>
      </p:sp>
      <p:pic>
        <p:nvPicPr>
          <p:cNvPr id="11267" name="Content Placeholder 3" descr="Figure 2 is a stacked bar chart showing the percentages of long-term care services providers by metropolitan statistical area status for 2014." title="Figure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661" y="1603375"/>
            <a:ext cx="6456677" cy="3234618"/>
          </a:xfrm>
        </p:spPr>
      </p:pic>
      <p:sp>
        <p:nvSpPr>
          <p:cNvPr id="11268" name="Text Placeholder 2"/>
          <p:cNvSpPr>
            <a:spLocks noGrp="1"/>
          </p:cNvSpPr>
          <p:nvPr>
            <p:ph type="body" sz="quarter" idx="10"/>
          </p:nvPr>
        </p:nvSpPr>
        <p:spPr>
          <a:xfrm>
            <a:off x="228600" y="5479478"/>
            <a:ext cx="8686800" cy="839259"/>
          </a:xfrm>
        </p:spPr>
        <p:txBody>
          <a:bodyPr/>
          <a:lstStyle/>
          <a:p>
            <a:pPr>
              <a:spcBef>
                <a:spcPct val="0"/>
              </a:spcBef>
            </a:pPr>
            <a:r>
              <a:rPr lang="en-US" dirty="0"/>
              <a:t>NOTES: Percentages may not add to 100 because of rounding. Percentages are based on the unrounded numbers. Metropolitan statistical areas and </a:t>
            </a:r>
            <a:r>
              <a:rPr lang="en-US" dirty="0" err="1"/>
              <a:t>micropolitan</a:t>
            </a:r>
            <a:r>
              <a:rPr lang="en-US" dirty="0"/>
              <a:t> statistical areas are geographic entities delineated by the Office of Management and Budget for use by federal statistical agencies in collecting, tabulating, and publishing federal statistics. A metropolitan statistical area contains a core urban area of 50,000 or more population, and a </a:t>
            </a:r>
            <a:r>
              <a:rPr lang="en-US" dirty="0" err="1"/>
              <a:t>micropolitan</a:t>
            </a:r>
            <a:r>
              <a:rPr lang="en-US" dirty="0"/>
              <a:t> statistical area contains an urban core of at least 10,000 (but less than 50,000) population. Each metropolitan or </a:t>
            </a:r>
            <a:r>
              <a:rPr lang="en-US" dirty="0" err="1"/>
              <a:t>micropolitan</a:t>
            </a:r>
            <a:r>
              <a:rPr lang="en-US" dirty="0"/>
              <a:t> statistical area consists of one or more counties and includes the counties containing the core urban area, as well as any adjacent counties that have a high degree of social and economic integration (as measured by commuting to work) with the urban core (Office of Management and Budget, 2009).</a:t>
            </a:r>
            <a:br>
              <a:rPr lang="en-US" dirty="0"/>
            </a:br>
            <a:r>
              <a:rPr lang="en-US" dirty="0"/>
              <a:t>SOURCES: CDC/NCHS, </a:t>
            </a:r>
            <a:r>
              <a:rPr lang="en-US" i="1" dirty="0" smtClean="0"/>
              <a:t>Long-Term </a:t>
            </a:r>
            <a:r>
              <a:rPr lang="en-US" i="1" dirty="0"/>
              <a:t>Care Providers and Services Users in the United States: Data From the National Study of Long-Term Care Providers, 2013–2014</a:t>
            </a:r>
            <a:r>
              <a:rPr lang="en-US" dirty="0"/>
              <a:t>, </a:t>
            </a:r>
            <a:r>
              <a:rPr lang="en-US" dirty="0" smtClean="0"/>
              <a:t> Figure 2 and </a:t>
            </a:r>
            <a:r>
              <a:rPr lang="en-US" dirty="0"/>
              <a:t>Table 1 in Appendix B.</a:t>
            </a: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alpha val="86000"/>
              </a:schemeClr>
            </a:gs>
            <a:gs pos="39000">
              <a:srgbClr val="81A5D0"/>
            </a:gs>
            <a:gs pos="66000">
              <a:schemeClr val="accent1"/>
            </a:gs>
            <a:gs pos="100000">
              <a:schemeClr val="accent1">
                <a:lumMod val="60000"/>
                <a:lumOff val="40000"/>
              </a:schemeClr>
            </a:gs>
          </a:gsLst>
          <a:lin ang="13500000" scaled="1"/>
        </a:gradFill>
        <a:effectLst/>
      </p:bgPr>
    </p:bg>
    <p:spTree>
      <p:nvGrpSpPr>
        <p:cNvPr id="1" name=""/>
        <p:cNvGrpSpPr/>
        <p:nvPr/>
      </p:nvGrpSpPr>
      <p:grpSpPr>
        <a:xfrm>
          <a:off x="0" y="0"/>
          <a:ext cx="0" cy="0"/>
          <a:chOff x="0" y="0"/>
          <a:chExt cx="0" cy="0"/>
        </a:xfrm>
      </p:grpSpPr>
      <p:pic>
        <p:nvPicPr>
          <p:cNvPr id="5" name="Content Placeholder 8" descr="Cover of the National Study of Long-Term Care Providers report." title="Cover of the National Study of Long-Term Care Providers repor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6163733" cy="6858104"/>
          </a:xfrm>
        </p:spPr>
      </p:pic>
      <p:sp>
        <p:nvSpPr>
          <p:cNvPr id="3" name="Content Placeholder 2"/>
          <p:cNvSpPr>
            <a:spLocks noGrp="1"/>
          </p:cNvSpPr>
          <p:nvPr>
            <p:ph sz="half" idx="2"/>
          </p:nvPr>
        </p:nvSpPr>
        <p:spPr>
          <a:xfrm>
            <a:off x="6265333" y="1154113"/>
            <a:ext cx="2633134" cy="3979333"/>
          </a:xfrm>
        </p:spPr>
        <p:txBody>
          <a:bodyPr/>
          <a:lstStyle/>
          <a:p>
            <a:pPr marL="0" indent="0">
              <a:buNone/>
            </a:pPr>
            <a:r>
              <a:rPr lang="en-US" sz="1800" dirty="0">
                <a:solidFill>
                  <a:schemeClr val="bg1"/>
                </a:solidFill>
                <a:effectLst>
                  <a:outerShdw blurRad="38100" dist="38100" dir="2700000" algn="tl">
                    <a:srgbClr val="000000">
                      <a:alpha val="43137"/>
                    </a:srgbClr>
                  </a:outerShdw>
                </a:effectLst>
                <a:latin typeface="Myriad Pro" panose="020B0503030403020204" pitchFamily="34" charset="0"/>
              </a:rPr>
              <a:t>For questions about this </a:t>
            </a:r>
            <a:r>
              <a:rPr lang="en-US" sz="1800" dirty="0" smtClean="0">
                <a:solidFill>
                  <a:schemeClr val="bg1"/>
                </a:solidFill>
                <a:effectLst>
                  <a:outerShdw blurRad="38100" dist="38100" dir="2700000" algn="tl">
                    <a:srgbClr val="000000">
                      <a:alpha val="43137"/>
                    </a:srgbClr>
                  </a:outerShdw>
                </a:effectLst>
                <a:latin typeface="Myriad Pro" panose="020B0503030403020204" pitchFamily="34" charset="0"/>
              </a:rPr>
              <a:t>report or </a:t>
            </a:r>
            <a:r>
              <a:rPr lang="en-US" sz="1800" dirty="0">
                <a:solidFill>
                  <a:schemeClr val="bg1"/>
                </a:solidFill>
                <a:effectLst>
                  <a:outerShdw blurRad="38100" dist="38100" dir="2700000" algn="tl">
                    <a:srgbClr val="000000">
                      <a:alpha val="43137"/>
                    </a:srgbClr>
                  </a:outerShdw>
                </a:effectLst>
                <a:latin typeface="Myriad Pro" panose="020B0503030403020204" pitchFamily="34" charset="0"/>
              </a:rPr>
              <a:t>NSLTCP, please contact the Long-Term Care Statistics Branch at NCHS.</a:t>
            </a:r>
          </a:p>
          <a:p>
            <a:pPr marL="0" indent="0">
              <a:buNone/>
            </a:pPr>
            <a:endParaRPr lang="en-US" sz="1800" dirty="0">
              <a:latin typeface="Myriad Pro" panose="020B0503030403020204" pitchFamily="34" charset="0"/>
            </a:endParaRPr>
          </a:p>
          <a:p>
            <a:pPr marL="0" indent="0">
              <a:buNone/>
            </a:pPr>
            <a:r>
              <a:rPr lang="en-US" sz="1800" dirty="0">
                <a:solidFill>
                  <a:schemeClr val="bg1"/>
                </a:solidFill>
                <a:effectLst>
                  <a:outerShdw blurRad="38100" dist="38100" dir="2700000" algn="tl">
                    <a:srgbClr val="000000">
                      <a:alpha val="43137"/>
                    </a:srgbClr>
                  </a:outerShdw>
                </a:effectLst>
                <a:latin typeface="Myriad Pro" panose="020B0503030403020204" pitchFamily="34" charset="0"/>
              </a:rPr>
              <a:t>Email:</a:t>
            </a:r>
            <a:r>
              <a:rPr lang="en-US" sz="1800" dirty="0">
                <a:latin typeface="Myriad Pro" panose="020B0503030403020204" pitchFamily="34" charset="0"/>
              </a:rPr>
              <a:t> </a:t>
            </a:r>
            <a:r>
              <a:rPr lang="en-US" sz="1800" dirty="0">
                <a:solidFill>
                  <a:schemeClr val="bg1"/>
                </a:solidFill>
                <a:latin typeface="Myriad Pro" panose="020B0503030403020204" pitchFamily="34" charset="0"/>
                <a:hlinkClick r:id="rId3"/>
              </a:rPr>
              <a:t>ltcsbfeedback@cdc.gov</a:t>
            </a:r>
            <a:endParaRPr lang="en-US" sz="1800" dirty="0">
              <a:solidFill>
                <a:schemeClr val="bg1"/>
              </a:solidFill>
              <a:latin typeface="Myriad Pro" panose="020B0503030403020204" pitchFamily="34" charset="0"/>
            </a:endParaRPr>
          </a:p>
          <a:p>
            <a:pPr marL="0" indent="0">
              <a:buNone/>
            </a:pPr>
            <a:r>
              <a:rPr lang="en-US" sz="1800" dirty="0">
                <a:solidFill>
                  <a:schemeClr val="bg1"/>
                </a:solidFill>
                <a:effectLst>
                  <a:outerShdw blurRad="38100" dist="38100" dir="2700000" algn="tl">
                    <a:srgbClr val="000000">
                      <a:alpha val="43137"/>
                    </a:srgbClr>
                  </a:outerShdw>
                </a:effectLst>
                <a:latin typeface="Myriad Pro" panose="020B0503030403020204" pitchFamily="34" charset="0"/>
              </a:rPr>
              <a:t>Phone: </a:t>
            </a:r>
            <a:r>
              <a:rPr lang="en-US" sz="1800" dirty="0" smtClean="0">
                <a:solidFill>
                  <a:schemeClr val="bg1"/>
                </a:solidFill>
                <a:effectLst>
                  <a:outerShdw blurRad="38100" dist="38100" dir="2700000" algn="tl">
                    <a:srgbClr val="000000">
                      <a:alpha val="43137"/>
                    </a:srgbClr>
                  </a:outerShdw>
                </a:effectLst>
                <a:latin typeface="Myriad Pro" panose="020B0503030403020204" pitchFamily="34" charset="0"/>
              </a:rPr>
              <a:t>301-458-4747</a:t>
            </a:r>
            <a:endParaRPr lang="en-US" sz="1800" dirty="0">
              <a:solidFill>
                <a:schemeClr val="bg1"/>
              </a:solidFill>
              <a:effectLst>
                <a:outerShdw blurRad="38100" dist="38100" dir="2700000" algn="tl">
                  <a:srgbClr val="000000">
                    <a:alpha val="43137"/>
                  </a:srgbClr>
                </a:outerShdw>
              </a:effectLst>
              <a:latin typeface="Myriad Pro" panose="020B0503030403020204" pitchFamily="34" charset="0"/>
            </a:endParaRPr>
          </a:p>
          <a:p>
            <a:pPr marL="0" indent="0">
              <a:buNone/>
            </a:pPr>
            <a:endParaRPr lang="en-US" sz="1800" dirty="0">
              <a:latin typeface="Myriad Pro" panose="020B0503030403020204" pitchFamily="34" charset="0"/>
            </a:endParaRPr>
          </a:p>
          <a:p>
            <a:pPr marL="0" indent="0">
              <a:buNone/>
            </a:pPr>
            <a:r>
              <a:rPr lang="en-US" sz="1800" dirty="0">
                <a:solidFill>
                  <a:schemeClr val="bg1"/>
                </a:solidFill>
                <a:effectLst>
                  <a:outerShdw blurRad="38100" dist="38100" dir="2700000" algn="tl">
                    <a:srgbClr val="000000">
                      <a:alpha val="43137"/>
                    </a:srgbClr>
                  </a:outerShdw>
                </a:effectLst>
                <a:latin typeface="Myriad Pro" panose="020B0503030403020204" pitchFamily="34" charset="0"/>
              </a:rPr>
              <a:t>Visit us on the web at: </a:t>
            </a:r>
            <a:r>
              <a:rPr lang="en-US" sz="1800" dirty="0">
                <a:solidFill>
                  <a:schemeClr val="bg1"/>
                </a:solidFill>
                <a:latin typeface="Myriad Pro" panose="020B0503030403020204" pitchFamily="34" charset="0"/>
                <a:hlinkClick r:id="rId4"/>
              </a:rPr>
              <a:t>http://www.cdc.gov/nchs/nsltcp.htm </a:t>
            </a:r>
            <a:endParaRPr lang="en-US" sz="1800" dirty="0">
              <a:solidFill>
                <a:schemeClr val="bg1"/>
              </a:solidFill>
              <a:latin typeface="Myriad Pro" panose="020B0503030403020204" pitchFamily="34" charset="0"/>
            </a:endParaRPr>
          </a:p>
          <a:p>
            <a:pPr marL="0" indent="0">
              <a:buNone/>
            </a:pPr>
            <a:endParaRPr lang="en-US" sz="1800" dirty="0">
              <a:latin typeface="Myriad Pro" panose="020B0503030403020204" pitchFamily="34" charset="0"/>
            </a:endParaRPr>
          </a:p>
        </p:txBody>
      </p:sp>
      <p:sp>
        <p:nvSpPr>
          <p:cNvPr id="40963" name="Title 1" hidden="1"/>
          <p:cNvSpPr>
            <a:spLocks noGrp="1"/>
          </p:cNvSpPr>
          <p:nvPr>
            <p:ph type="title" idx="4294967295"/>
          </p:nvPr>
        </p:nvSpPr>
        <p:spPr>
          <a:xfrm>
            <a:off x="0" y="274638"/>
            <a:ext cx="8229600" cy="1143000"/>
          </a:xfrm>
        </p:spPr>
        <p:txBody>
          <a:bodyPr/>
          <a:lstStyle/>
          <a:p>
            <a:r>
              <a:rPr lang="en-US" altLang="en-US" dirty="0" smtClean="0"/>
              <a:t>NSLTCP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208344"/>
            <a:ext cx="8991600" cy="816297"/>
          </a:xfrm>
        </p:spPr>
        <p:txBody>
          <a:bodyPr/>
          <a:lstStyle/>
          <a:p>
            <a:pPr eaLnBrk="1" hangingPunct="1"/>
            <a:r>
              <a:rPr lang="en-US" sz="2300" dirty="0"/>
              <a:t>Long-term care services provider capacity per 1,000 people </a:t>
            </a:r>
            <a:r>
              <a:rPr lang="en-US" sz="2300" dirty="0" smtClean="0"/>
              <a:t/>
            </a:r>
            <a:br>
              <a:rPr lang="en-US" sz="2300" dirty="0" smtClean="0"/>
            </a:br>
            <a:r>
              <a:rPr lang="en-US" sz="2300" dirty="0" smtClean="0"/>
              <a:t>aged </a:t>
            </a:r>
            <a:r>
              <a:rPr lang="en-US" sz="2300" dirty="0"/>
              <a:t>65 and over, by sector and region: </a:t>
            </a:r>
            <a:r>
              <a:rPr lang="en-US" sz="2300" dirty="0" smtClean="0"/>
              <a:t>United </a:t>
            </a:r>
            <a:r>
              <a:rPr lang="en-US" sz="2300" dirty="0"/>
              <a:t>States, 2014</a:t>
            </a:r>
            <a:endParaRPr lang="en-US" altLang="en-US" sz="2300" dirty="0" smtClean="0"/>
          </a:p>
        </p:txBody>
      </p:sp>
      <p:pic>
        <p:nvPicPr>
          <p:cNvPr id="12291" name="Content Placeholder 4" descr="Figure 3 is a bar chart showing the capacity of long-term care services providers by sector and region for 2014." title="Figur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892" y="1603375"/>
            <a:ext cx="7214215" cy="3565002"/>
          </a:xfrm>
        </p:spPr>
      </p:pic>
      <p:sp>
        <p:nvSpPr>
          <p:cNvPr id="12292" name="Text Placeholder 3"/>
          <p:cNvSpPr>
            <a:spLocks noGrp="1" noChangeAspect="1"/>
          </p:cNvSpPr>
          <p:nvPr>
            <p:ph type="body" sz="quarter" idx="10"/>
          </p:nvPr>
        </p:nvSpPr>
        <p:spPr>
          <a:xfrm>
            <a:off x="228600" y="5873262"/>
            <a:ext cx="8686800" cy="584688"/>
          </a:xfrm>
        </p:spPr>
        <p:txBody>
          <a:bodyPr/>
          <a:lstStyle/>
          <a:p>
            <a:pPr>
              <a:spcBef>
                <a:spcPct val="0"/>
              </a:spcBef>
            </a:pPr>
            <a:r>
              <a:rPr lang="en-US" dirty="0"/>
              <a:t>NOTES: Capacity refers to the number of certified nursing home beds, the number of licensed residential care community beds, and the maximum number of adult day services center participants allowed. See Appendix A for more information on definitions used for each provider type. Capacity for home health agencies and hospices was not examined because licensed maximum capacity or a similar metric was not available.</a:t>
            </a:r>
            <a:br>
              <a:rPr lang="en-US" dirty="0"/>
            </a:br>
            <a:r>
              <a:rPr lang="en-US" dirty="0"/>
              <a:t>SOURCE: CDC/NCHS, </a:t>
            </a:r>
            <a:r>
              <a:rPr lang="en-US" i="1" dirty="0" smtClean="0"/>
              <a:t>Long-Term </a:t>
            </a:r>
            <a:r>
              <a:rPr lang="en-US" i="1" dirty="0"/>
              <a:t>Care Providers and Services Users in the United States: Data From the National Study of Long-Term Care Providers, </a:t>
            </a:r>
            <a:r>
              <a:rPr lang="en-US" i="1" dirty="0" smtClean="0"/>
              <a:t>2013–2014</a:t>
            </a:r>
            <a:r>
              <a:rPr lang="en-US" dirty="0" smtClean="0"/>
              <a:t>, and Figure 3.</a:t>
            </a: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208344"/>
            <a:ext cx="8991600" cy="833057"/>
          </a:xfrm>
        </p:spPr>
        <p:txBody>
          <a:bodyPr/>
          <a:lstStyle/>
          <a:p>
            <a:pPr eaLnBrk="1" hangingPunct="1"/>
            <a:r>
              <a:rPr lang="en-US" sz="2300" dirty="0" smtClean="0"/>
              <a:t> </a:t>
            </a:r>
            <a:r>
              <a:rPr lang="en-US" sz="2300" dirty="0"/>
              <a:t>Percent distribution of long-term care </a:t>
            </a:r>
            <a:r>
              <a:rPr lang="en-US" sz="2300" dirty="0" smtClean="0"/>
              <a:t>services </a:t>
            </a:r>
            <a:r>
              <a:rPr lang="en-US" sz="2300" dirty="0"/>
              <a:t>providers, </a:t>
            </a:r>
            <a:r>
              <a:rPr lang="en-US" sz="2300" dirty="0" smtClean="0"/>
              <a:t/>
            </a:r>
            <a:br>
              <a:rPr lang="en-US" sz="2300" dirty="0" smtClean="0"/>
            </a:br>
            <a:r>
              <a:rPr lang="en-US" sz="2300" dirty="0" smtClean="0"/>
              <a:t>by </a:t>
            </a:r>
            <a:r>
              <a:rPr lang="en-US" sz="2300" dirty="0"/>
              <a:t>sector and </a:t>
            </a:r>
            <a:r>
              <a:rPr lang="en-US" sz="2300" dirty="0" smtClean="0"/>
              <a:t>ownership</a:t>
            </a:r>
            <a:r>
              <a:rPr lang="en-US" sz="2300" dirty="0"/>
              <a:t>: United States, 2014</a:t>
            </a:r>
            <a:endParaRPr lang="en-US" altLang="en-US" sz="2300" dirty="0" smtClean="0"/>
          </a:p>
        </p:txBody>
      </p:sp>
      <p:pic>
        <p:nvPicPr>
          <p:cNvPr id="13315" name="Content Placeholder 4" descr="Figure 4 is a stacked bar chart showing the percentages of long-term care services providers that are government-owned, nonprofit, and for profit for 2014. " title="Fig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3848" y="1481562"/>
            <a:ext cx="6676304" cy="3597930"/>
          </a:xfrm>
        </p:spPr>
      </p:pic>
      <p:sp>
        <p:nvSpPr>
          <p:cNvPr id="13316" name="Text Placeholder 3"/>
          <p:cNvSpPr>
            <a:spLocks noGrp="1"/>
          </p:cNvSpPr>
          <p:nvPr>
            <p:ph type="body" sz="quarter" idx="10"/>
          </p:nvPr>
        </p:nvSpPr>
        <p:spPr>
          <a:xfrm>
            <a:off x="228600" y="6037384"/>
            <a:ext cx="8686800" cy="630115"/>
          </a:xfrm>
        </p:spPr>
        <p:txBody>
          <a:bodyPr/>
          <a:lstStyle/>
          <a:p>
            <a:pPr>
              <a:spcBef>
                <a:spcPct val="0"/>
              </a:spcBef>
            </a:pPr>
            <a:r>
              <a:rPr lang="en-US" dirty="0"/>
              <a:t>NOTES: See Appendix A for definitions of ownership used for each sector. Percentages may not add to 100 because of rounding. Percentages are based on the unrounded numbers.</a:t>
            </a:r>
            <a:br>
              <a:rPr lang="en-US" dirty="0"/>
            </a:br>
            <a:r>
              <a:rPr lang="en-US" altLang="en-US" dirty="0" smtClean="0"/>
              <a:t>SOURCE: </a:t>
            </a:r>
            <a:r>
              <a:rPr lang="en-US" dirty="0"/>
              <a:t>CDC/NCHS, </a:t>
            </a:r>
            <a:r>
              <a:rPr lang="en-US" i="1" dirty="0"/>
              <a:t>Long-Term Care Providers and Services Users in the United States: Data From the National Study of Long-Term Care Providers, </a:t>
            </a:r>
            <a:r>
              <a:rPr lang="en-US" i="1" dirty="0" smtClean="0"/>
              <a:t>2013–2014</a:t>
            </a:r>
            <a:r>
              <a:rPr lang="en-US" dirty="0" smtClean="0"/>
              <a:t>, Figure 4 and </a:t>
            </a:r>
            <a:r>
              <a:rPr lang="en-US" dirty="0"/>
              <a:t>Table 1 in Appendix </a:t>
            </a:r>
            <a:r>
              <a:rPr lang="en-US" dirty="0" smtClean="0"/>
              <a:t>B.</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208345"/>
            <a:ext cx="8991600" cy="813604"/>
          </a:xfrm>
        </p:spPr>
        <p:txBody>
          <a:bodyPr/>
          <a:lstStyle/>
          <a:p>
            <a:pPr eaLnBrk="1" hangingPunct="1"/>
            <a:r>
              <a:rPr lang="en-US" sz="2300" dirty="0" smtClean="0"/>
              <a:t>Percentage of long-term care services providers that are</a:t>
            </a:r>
            <a:br>
              <a:rPr lang="en-US" sz="2300" dirty="0" smtClean="0"/>
            </a:br>
            <a:r>
              <a:rPr lang="en-US" sz="2300" dirty="0" smtClean="0"/>
              <a:t>chain-affiliated, by sector: United States, 2014</a:t>
            </a:r>
            <a:endParaRPr lang="en-US" altLang="en-US" sz="2300" dirty="0" smtClean="0"/>
          </a:p>
        </p:txBody>
      </p:sp>
      <p:pic>
        <p:nvPicPr>
          <p:cNvPr id="14339" name="Content Placeholder 4" descr="Figure 5 is a bar chart showing the percentage of long-term care services providers that are chain-affiliated for 2014." title="Figur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509" y="1782501"/>
            <a:ext cx="8456982" cy="2986269"/>
          </a:xfrm>
        </p:spPr>
      </p:pic>
      <p:sp>
        <p:nvSpPr>
          <p:cNvPr id="14340" name="Text Placeholder 3"/>
          <p:cNvSpPr>
            <a:spLocks noGrp="1"/>
          </p:cNvSpPr>
          <p:nvPr>
            <p:ph type="body" sz="quarter" idx="10"/>
          </p:nvPr>
        </p:nvSpPr>
        <p:spPr>
          <a:xfrm>
            <a:off x="228600" y="5943600"/>
            <a:ext cx="8686800" cy="820614"/>
          </a:xfrm>
        </p:spPr>
        <p:txBody>
          <a:bodyPr/>
          <a:lstStyle/>
          <a:p>
            <a:pPr eaLnBrk="1" hangingPunct="1">
              <a:spcBef>
                <a:spcPct val="0"/>
              </a:spcBef>
            </a:pPr>
            <a:r>
              <a:rPr lang="en-US" dirty="0"/>
              <a:t>NOTES: See Appendix A for more information on the definition of chain as used for each sector. Chain affiliation for home health agencies and hospices was not examined because this information was not available.</a:t>
            </a:r>
            <a:br>
              <a:rPr lang="en-US" dirty="0"/>
            </a:br>
            <a:r>
              <a:rPr lang="en-US" dirty="0"/>
              <a:t>SOURCES: CDC/NCHS, </a:t>
            </a:r>
            <a:r>
              <a:rPr lang="en-US" i="1" dirty="0"/>
              <a:t>Long-Term Care Providers and Services Users in the United States: Data From the National Study of Long-Term Care Providers, 2013–2014 </a:t>
            </a:r>
            <a:r>
              <a:rPr lang="en-US" i="1" dirty="0" smtClean="0"/>
              <a:t>, </a:t>
            </a:r>
            <a:r>
              <a:rPr lang="en-US" dirty="0" smtClean="0"/>
              <a:t>Figure 5</a:t>
            </a:r>
            <a:r>
              <a:rPr lang="en-US" i="1" dirty="0" smtClean="0"/>
              <a:t> </a:t>
            </a:r>
            <a:r>
              <a:rPr lang="en-US" dirty="0" smtClean="0"/>
              <a:t>and </a:t>
            </a:r>
            <a:r>
              <a:rPr lang="en-US" dirty="0"/>
              <a:t>Table 1 in Appendix B.</a:t>
            </a: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173622"/>
            <a:ext cx="8991600" cy="858174"/>
          </a:xfrm>
        </p:spPr>
        <p:txBody>
          <a:bodyPr/>
          <a:lstStyle/>
          <a:p>
            <a:pPr eaLnBrk="1" hangingPunct="1"/>
            <a:r>
              <a:rPr lang="en-US" sz="2300" dirty="0" smtClean="0"/>
              <a:t>Percentage of long-term care services providers that are </a:t>
            </a:r>
            <a:br>
              <a:rPr lang="en-US" sz="2300" dirty="0" smtClean="0"/>
            </a:br>
            <a:r>
              <a:rPr lang="en-US" sz="2300" dirty="0" smtClean="0"/>
              <a:t>Medicare- and Medicaid-certified, by sector: United States, 2014</a:t>
            </a:r>
            <a:endParaRPr lang="en-US" altLang="en-US" sz="2300" dirty="0" smtClean="0"/>
          </a:p>
        </p:txBody>
      </p:sp>
      <p:pic>
        <p:nvPicPr>
          <p:cNvPr id="15363" name="Content Placeholder 4" descr="Figure 6 is a bar chart showing the percentage of long-term care services providers that are Medicare-certified and Medicaid-certified for 2014." title="Figur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929" y="1631403"/>
            <a:ext cx="7088609" cy="3868393"/>
          </a:xfrm>
        </p:spPr>
      </p:pic>
      <p:sp>
        <p:nvSpPr>
          <p:cNvPr id="15364" name="Text Placeholder 3"/>
          <p:cNvSpPr>
            <a:spLocks noGrp="1" noChangeAspect="1"/>
          </p:cNvSpPr>
          <p:nvPr>
            <p:ph type="body" sz="quarter" idx="10"/>
          </p:nvPr>
        </p:nvSpPr>
        <p:spPr>
          <a:xfrm>
            <a:off x="228600" y="6060831"/>
            <a:ext cx="8686800" cy="560632"/>
          </a:xfrm>
        </p:spPr>
        <p:txBody>
          <a:bodyPr/>
          <a:lstStyle/>
          <a:p>
            <a:pPr>
              <a:spcBef>
                <a:spcPct val="0"/>
              </a:spcBef>
            </a:pPr>
            <a:r>
              <a:rPr lang="en-US" dirty="0"/>
              <a:t>NOTES: Medicare certification is not applicable for adult day services centers and residential care communities. See Appendix A for definitions of certifications used for each sector.  </a:t>
            </a:r>
            <a:br>
              <a:rPr lang="en-US" dirty="0"/>
            </a:br>
            <a:r>
              <a:rPr lang="en-US" dirty="0"/>
              <a:t>SOURCES: CDC/NCHS, </a:t>
            </a:r>
            <a:r>
              <a:rPr lang="en-US" i="1" dirty="0"/>
              <a:t>Long-Term Care Providers and Services Users in the United States: Data From the National Study of Long-Term Care Providers, 2013–2014 </a:t>
            </a:r>
            <a:r>
              <a:rPr lang="en-US" i="1" dirty="0" smtClean="0"/>
              <a:t>, </a:t>
            </a:r>
            <a:r>
              <a:rPr lang="en-US" dirty="0" smtClean="0"/>
              <a:t>Figure 6</a:t>
            </a:r>
            <a:r>
              <a:rPr lang="en-US" i="1" dirty="0" smtClean="0"/>
              <a:t> </a:t>
            </a:r>
            <a:r>
              <a:rPr lang="en-US" dirty="0" smtClean="0"/>
              <a:t>and </a:t>
            </a:r>
            <a:r>
              <a:rPr lang="en-US" dirty="0"/>
              <a:t>Table 1 in Appendix B.</a:t>
            </a: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219920"/>
            <a:ext cx="8991600" cy="794494"/>
          </a:xfrm>
        </p:spPr>
        <p:txBody>
          <a:bodyPr/>
          <a:lstStyle/>
          <a:p>
            <a:pPr eaLnBrk="1" hangingPunct="1"/>
            <a:r>
              <a:rPr lang="en-US" sz="2300" dirty="0" smtClean="0"/>
              <a:t>Percent distribution of long-term care services providers, by </a:t>
            </a:r>
            <a:br>
              <a:rPr lang="en-US" sz="2300" dirty="0" smtClean="0"/>
            </a:br>
            <a:r>
              <a:rPr lang="en-US" sz="2300" dirty="0" smtClean="0"/>
              <a:t>sector and number of people served daily: United States, 2014</a:t>
            </a:r>
            <a:endParaRPr lang="en-US" altLang="en-US" sz="2300" dirty="0" smtClean="0"/>
          </a:p>
        </p:txBody>
      </p:sp>
      <p:pic>
        <p:nvPicPr>
          <p:cNvPr id="16387" name="Content Placeholder 4" descr="Figure 7 is a stacked bar chart showing the percentages of long-term care services providers by the number of people served daily for 2014." title="Figure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187" y="1511300"/>
            <a:ext cx="6819625" cy="3396544"/>
          </a:xfrm>
        </p:spPr>
      </p:pic>
      <p:sp>
        <p:nvSpPr>
          <p:cNvPr id="16388" name="Text Placeholder 3"/>
          <p:cNvSpPr>
            <a:spLocks noGrp="1"/>
          </p:cNvSpPr>
          <p:nvPr>
            <p:ph type="body" sz="quarter" idx="10"/>
          </p:nvPr>
        </p:nvSpPr>
        <p:spPr>
          <a:xfrm>
            <a:off x="228600" y="5553074"/>
            <a:ext cx="8686800" cy="904875"/>
          </a:xfrm>
        </p:spPr>
        <p:txBody>
          <a:bodyPr/>
          <a:lstStyle/>
          <a:p>
            <a:pPr>
              <a:spcBef>
                <a:spcPct val="0"/>
              </a:spcBef>
            </a:pPr>
            <a:r>
              <a:rPr lang="en-US" dirty="0"/>
              <a:t>NOTES: Number of people served categorizes the number of current residents (nursing homes, residential care communities) or the average daily attendance of participants in a typical week (adult day services centers) into three categories: 1–25, 26–100, and more than 100. See Appendix A for more information on how number of people served was defined for each sector. Percentages may not add to 100 because of rounding. Percentages are based on the unrounded numbers. This figure does not include home health agencies or hospices because the data on services users in these sectors that were used for this report are about patients served annually, not daily. Daily use among home health agencies and hospices could not be derived from these data.</a:t>
            </a:r>
            <a:br>
              <a:rPr lang="en-US" dirty="0"/>
            </a:br>
            <a:r>
              <a:rPr lang="en-US" dirty="0"/>
              <a:t>SOURCES: CDC/NCHS</a:t>
            </a:r>
            <a:r>
              <a:rPr lang="en-US" dirty="0" smtClean="0"/>
              <a:t>,  </a:t>
            </a:r>
            <a:r>
              <a:rPr lang="en-US" i="1" dirty="0" smtClean="0"/>
              <a:t>Long-Term </a:t>
            </a:r>
            <a:r>
              <a:rPr lang="en-US" i="1" dirty="0"/>
              <a:t>Care Providers and Services Users in the United States: Data From the National Study of Long-Term Care Providers, </a:t>
            </a:r>
            <a:r>
              <a:rPr lang="en-US" i="1" dirty="0" smtClean="0"/>
              <a:t>2013–2014,</a:t>
            </a:r>
            <a:r>
              <a:rPr lang="en-US" dirty="0" smtClean="0"/>
              <a:t> Figure 7 and </a:t>
            </a:r>
            <a:r>
              <a:rPr lang="en-US" dirty="0"/>
              <a:t>Table 1 in Appendix B</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 y="173622"/>
            <a:ext cx="8991600" cy="851020"/>
          </a:xfrm>
        </p:spPr>
        <p:txBody>
          <a:bodyPr/>
          <a:lstStyle/>
          <a:p>
            <a:pPr eaLnBrk="1" hangingPunct="1"/>
            <a:r>
              <a:rPr lang="en-US" sz="2300" dirty="0"/>
              <a:t>Percent distribution of long-term care services providers, by </a:t>
            </a:r>
            <a:r>
              <a:rPr lang="en-US" sz="2300" dirty="0" smtClean="0"/>
              <a:t/>
            </a:r>
            <a:br>
              <a:rPr lang="en-US" sz="2300" dirty="0" smtClean="0"/>
            </a:br>
            <a:r>
              <a:rPr lang="en-US" sz="2300" dirty="0" smtClean="0"/>
              <a:t>sector </a:t>
            </a:r>
            <a:r>
              <a:rPr lang="en-US" sz="2300" dirty="0"/>
              <a:t>and number of people </a:t>
            </a:r>
            <a:r>
              <a:rPr lang="en-US" sz="2300" dirty="0" smtClean="0"/>
              <a:t>served </a:t>
            </a:r>
            <a:r>
              <a:rPr lang="en-US" sz="2300" dirty="0"/>
              <a:t>annually: United States, 2013</a:t>
            </a:r>
            <a:endParaRPr lang="en-US" altLang="en-US" sz="2300" dirty="0" smtClean="0"/>
          </a:p>
        </p:txBody>
      </p:sp>
      <p:pic>
        <p:nvPicPr>
          <p:cNvPr id="17411" name="Content Placeholder 4" descr="Figure 8 is a stacked bar chart showing the percentages of long-term care services providers by the number of people served annually for 2013." title="Figure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978" y="1366135"/>
            <a:ext cx="6816044" cy="3394760"/>
          </a:xfrm>
        </p:spPr>
      </p:pic>
      <p:sp>
        <p:nvSpPr>
          <p:cNvPr id="17412" name="Text Placeholder 3"/>
          <p:cNvSpPr>
            <a:spLocks noGrp="1"/>
          </p:cNvSpPr>
          <p:nvPr>
            <p:ph type="body" sz="quarter" idx="10"/>
          </p:nvPr>
        </p:nvSpPr>
        <p:spPr>
          <a:xfrm>
            <a:off x="228600" y="5511800"/>
            <a:ext cx="8686800" cy="783492"/>
          </a:xfrm>
        </p:spPr>
        <p:txBody>
          <a:bodyPr/>
          <a:lstStyle/>
          <a:p>
            <a:pPr eaLnBrk="1" hangingPunct="1">
              <a:spcBef>
                <a:spcPct val="0"/>
              </a:spcBef>
            </a:pPr>
            <a:r>
              <a:rPr lang="en-US" dirty="0"/>
              <a:t>NOTES: Number of people served is derived from the number of home health patients whose episode of care ended at any time in 2013 and the number of hospice patients receiving care at any time in 2013, respectively, and has three categories: 1–100, 101–300, and more than 300. See Appendix A for more information on how number of people served was defined for each sector. Percentages may not add to 100 because of rounding. Percentages are based on the unrounded numbers. This figure does not include adult day services centers, nursing homes, or residential care communities because the data on services users in these sectors that were used for this report are about services users served daily, not annually. Annual use among adult day services centers, nursing homes, or residential care communities could not be derived from these data.</a:t>
            </a:r>
            <a:br>
              <a:rPr lang="en-US" dirty="0"/>
            </a:br>
            <a:r>
              <a:rPr lang="en-US" dirty="0"/>
              <a:t>SOURCES: CDC/NCHS, </a:t>
            </a:r>
            <a:r>
              <a:rPr lang="en-US" i="1" dirty="0" smtClean="0"/>
              <a:t>Long-Term </a:t>
            </a:r>
            <a:r>
              <a:rPr lang="en-US" i="1" dirty="0"/>
              <a:t>Care Providers and Services Users in the United States: Data From the National Study of Long-Term Care Providers, 2013–2014</a:t>
            </a:r>
            <a:r>
              <a:rPr lang="en-US" dirty="0"/>
              <a:t>, </a:t>
            </a:r>
            <a:r>
              <a:rPr lang="en-US" dirty="0" smtClean="0"/>
              <a:t>Figure 8 and </a:t>
            </a:r>
            <a:r>
              <a:rPr lang="en-US" dirty="0"/>
              <a:t>Table 1 in Appendix B.</a:t>
            </a: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3747</TotalTime>
  <Words>3375</Words>
  <Application>Microsoft Office PowerPoint</Application>
  <PresentationFormat>On-screen Show (4:3)</PresentationFormat>
  <Paragraphs>70</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Myriad Arabic</vt:lpstr>
      <vt:lpstr>Myriad Pro</vt:lpstr>
      <vt:lpstr>Office Theme</vt:lpstr>
      <vt:lpstr>Long-Term Care Providers and Services Users in the United States: Data From the National Study of Long-Term Care Providers, 2013–2014</vt:lpstr>
      <vt:lpstr>Percent distribution of long-term care services providers,  by sector and region: United States, 2014</vt:lpstr>
      <vt:lpstr>Percent distribution of long-term care services providers, by sector and metropolitan statistical area status: United States, 2014</vt:lpstr>
      <vt:lpstr>Long-term care services provider capacity per 1,000 people  aged 65 and over, by sector and region: United States, 2014</vt:lpstr>
      <vt:lpstr> Percent distribution of long-term care services providers,  by sector and ownership: United States, 2014</vt:lpstr>
      <vt:lpstr>Percentage of long-term care services providers that are chain-affiliated, by sector: United States, 2014</vt:lpstr>
      <vt:lpstr>Percentage of long-term care services providers that are  Medicare- and Medicaid-certified, by sector: United States, 2014</vt:lpstr>
      <vt:lpstr>Percent distribution of long-term care services providers, by  sector and number of people served daily: United States, 2014</vt:lpstr>
      <vt:lpstr>Percent distribution of long-term care services providers, by  sector and number of people served annually: United States, 2013</vt:lpstr>
      <vt:lpstr>Percent distribution and total number of nursing  and social work employee full-time equivalents,  by sector and staff type: United States, 2014</vt:lpstr>
      <vt:lpstr>Percentage of long-term care services providers with any full-time equivalent employees, by sector and staff type: United States, 2014</vt:lpstr>
      <vt:lpstr>Average hours per resident or participant per day,  by sector and staff type: United States, 2014</vt:lpstr>
      <vt:lpstr>Percentage of long-term care services providers that  provide social work services, by sector: United States, 2014</vt:lpstr>
      <vt:lpstr>Percentage of long-term care services providers that provide mental health or counseling services, by sector: United States, 2014</vt:lpstr>
      <vt:lpstr>Percentage of long-term care services providers that provide  any therapeutic services, by sector: United States, 2014</vt:lpstr>
      <vt:lpstr>Percentage of long-term care services providers that provide skilled nursing or nursing services, by sector: United States, 2014</vt:lpstr>
      <vt:lpstr>Percentage of long-term care services providers that provide pharmacy or pharmacist services, by sector: United States, 2014</vt:lpstr>
      <vt:lpstr>Percentage of long-term care services providers that  provide hospice services, by sector: United States, 2014</vt:lpstr>
      <vt:lpstr>Percentage of long-term care services providers that  provide dental services, by sector: United States, 2014</vt:lpstr>
      <vt:lpstr>Percentage of long-term care services providers that  provide podiatry services, by sector: United States, 2014</vt:lpstr>
      <vt:lpstr>Percent distribution of long-term care services providers,  by sector and dementia care unit: United States, 2014</vt:lpstr>
      <vt:lpstr>Percentage of long-term care services providers that  screen for depression, by sector: United States, 2014</vt:lpstr>
      <vt:lpstr>Percent distribution of long-term care services users,  by sector and age group: United States, 2013 and 2014</vt:lpstr>
      <vt:lpstr>Percent distribution of long-term care services users,  by sector and sex: United States, 2013 and 2014</vt:lpstr>
      <vt:lpstr>Percent distribution of long-term care services users, by sector  and race and Hispanic origin: United States, 2013 and 2014</vt:lpstr>
      <vt:lpstr>Percentage of long-term care services users with Medicaid as  payer source, by sector: United States, 2013 and 2014</vt:lpstr>
      <vt:lpstr>Percentage of long-term care services users with a diagnosis  of Alzheimer's disease or other dementias, depression,  and diabetes, by sector: United States, 2013 and 2014</vt:lpstr>
      <vt:lpstr>Percentage of long-term care services users needing any  assistance with activities of daily living, by sector and  activity: United States, 2013 and 2014</vt:lpstr>
      <vt:lpstr>Percentage of long-term care services users with overnight  hospital stays, emergency department visits, and falls,  by sector: United States, 2013 and 2014</vt:lpstr>
      <vt:lpstr>NSLTCP</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expectancy at birth</dc:title>
  <dc:creator>Eldridge, Odell D. (CDC/OSELS/NCHS) (CTR)</dc:creator>
  <cp:lastModifiedBy>Eldridge, Odell D. (CDC/OPHSS/NCHS) (CTR)</cp:lastModifiedBy>
  <cp:revision>342</cp:revision>
  <cp:lastPrinted>2015-04-02T19:01:23Z</cp:lastPrinted>
  <dcterms:created xsi:type="dcterms:W3CDTF">2013-03-04T18:15:21Z</dcterms:created>
  <dcterms:modified xsi:type="dcterms:W3CDTF">2016-02-18T20:08:37Z</dcterms:modified>
</cp:coreProperties>
</file>