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2" r:id="rId2"/>
    <p:sldId id="259" r:id="rId3"/>
    <p:sldId id="260" r:id="rId4"/>
    <p:sldId id="261" r:id="rId5"/>
    <p:sldId id="288" r:id="rId6"/>
    <p:sldId id="268" r:id="rId7"/>
    <p:sldId id="295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orient="horz" pos="4068">
          <p15:clr>
            <a:srgbClr val="A4A3A4"/>
          </p15:clr>
        </p15:guide>
        <p15:guide id="3" orient="horz" pos="727">
          <p15:clr>
            <a:srgbClr val="A4A3A4"/>
          </p15:clr>
        </p15:guide>
        <p15:guide id="4" orient="horz" pos="386">
          <p15:clr>
            <a:srgbClr val="A4A3A4"/>
          </p15:clr>
        </p15:guide>
        <p15:guide id="5" orient="horz" pos="1010">
          <p15:clr>
            <a:srgbClr val="A4A3A4"/>
          </p15:clr>
        </p15:guide>
        <p15:guide id="6" orient="horz" pos="3552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6207" autoAdjust="0"/>
  </p:normalViewPr>
  <p:slideViewPr>
    <p:cSldViewPr snapToGrid="0">
      <p:cViewPr varScale="1">
        <p:scale>
          <a:sx n="87" d="100"/>
          <a:sy n="87" d="100"/>
        </p:scale>
        <p:origin x="1116" y="60"/>
      </p:cViewPr>
      <p:guideLst>
        <p:guide orient="horz" pos="4176"/>
        <p:guide orient="horz" pos="4068"/>
        <p:guide orient="horz" pos="727"/>
        <p:guide orient="horz" pos="386"/>
        <p:guide orient="horz" pos="1010"/>
        <p:guide orient="horz" pos="3552"/>
        <p:guide pos="2880"/>
      </p:guideLst>
    </p:cSldViewPr>
  </p:slideViewPr>
  <p:outlineViewPr>
    <p:cViewPr>
      <p:scale>
        <a:sx n="33" d="100"/>
        <a:sy n="33" d="100"/>
      </p:scale>
      <p:origin x="0" y="-1496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26"/>
    </p:cViewPr>
  </p:sorterViewPr>
  <p:notesViewPr>
    <p:cSldViewPr snapToGrid="0">
      <p:cViewPr varScale="1">
        <p:scale>
          <a:sx n="81" d="100"/>
          <a:sy n="81" d="100"/>
        </p:scale>
        <p:origin x="2631" y="61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F79DB3-E44A-4853-93A5-2259C827527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4B85B9-872D-4DEE-90E5-4BD9618185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38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963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2C7236-D49A-4154-831D-77C0FA4A894B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5" tIns="47022" rIns="94045" bIns="4702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60888"/>
            <a:ext cx="5854700" cy="4321175"/>
          </a:xfrm>
          <a:prstGeom prst="rect">
            <a:avLst/>
          </a:prstGeom>
        </p:spPr>
        <p:txBody>
          <a:bodyPr vert="horz" lIns="94045" tIns="47022" rIns="94045" bIns="4702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963" y="9118600"/>
            <a:ext cx="3168650" cy="481013"/>
          </a:xfrm>
          <a:prstGeom prst="rect">
            <a:avLst/>
          </a:prstGeom>
        </p:spPr>
        <p:txBody>
          <a:bodyPr vert="horz" wrap="square" lIns="94045" tIns="47022" rIns="94045" bIns="470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6DF42C-6653-4802-9D1C-2A5485EDA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798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DF42C-6653-4802-9D1C-2A5485EDAD8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80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86770-79CF-4238-B180-35348FD59DF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907D1-EF81-4508-89C8-2DDD034B5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100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84163" y="309563"/>
            <a:ext cx="8539162" cy="62388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47254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D471-1211-4861-8774-7E3AFB1868E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780DF-826C-4E6E-B2F9-61B81E411C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260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CBAF-BD86-45EE-94C9-368DAFAE78A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1428-2378-452E-809D-599D93C0D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72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C5C4D-8492-4260-94A1-D2F33119619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124E6-BE2E-429C-BE74-B79F8CD2C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48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0E7E-FA9C-4A1B-B233-E1B042153F7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77DF8-5698-4DE1-9C7B-B7E6050F9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8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22860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CB41A-458F-45E8-BC06-497909F5465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18BD2-E5E1-435F-B49A-4EDD5AA1B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77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219200"/>
          </a:xfrm>
        </p:spPr>
        <p:txBody>
          <a:bodyPr anchor="b">
            <a:noAutofit/>
          </a:bodyPr>
          <a:lstStyle>
            <a:lvl1pPr>
              <a:defRPr sz="3500" b="1"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7527"/>
            <a:ext cx="8229600" cy="4572000"/>
          </a:xfrm>
        </p:spPr>
        <p:txBody>
          <a:bodyPr/>
          <a:lstStyle>
            <a:lvl1pPr>
              <a:defRPr>
                <a:latin typeface="Myriad Pro" pitchFamily="34" charset="0"/>
              </a:defRPr>
            </a:lvl1pPr>
            <a:lvl2pPr>
              <a:defRPr>
                <a:latin typeface="Myriad Pro" pitchFamily="34" charset="0"/>
              </a:defRPr>
            </a:lvl2pPr>
            <a:lvl3pPr>
              <a:defRPr>
                <a:latin typeface="Myriad Pro" pitchFamily="34" charset="0"/>
              </a:defRPr>
            </a:lvl3pPr>
            <a:lvl4pPr>
              <a:defRPr>
                <a:latin typeface="Myriad Pro" pitchFamily="34" charset="0"/>
              </a:defRPr>
            </a:lvl4pPr>
            <a:lvl5pPr>
              <a:defRPr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8600" y="6032157"/>
            <a:ext cx="8686800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Myriad Pro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77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CE8C-96C9-4627-9ACD-D76660F8AEA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D46A5-16D3-4856-A21A-420A1CC85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78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309C3-39B8-4D6B-903A-903EBEC77978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11952-E0DC-49E6-BAD2-A634B823B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25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00842-EEC2-4933-A261-DCF7B8B6B33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2DE59-1183-4E04-90F5-1EA54A216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8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FD42-6C0B-407F-89E3-6BE163A443D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6CC3-B66B-485D-B0CE-8DB64C6F24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28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DE79-C059-40FE-8E53-E354C12D0EE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4210-97B6-44E9-BCC4-1DBAB79A6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0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02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6A59BC-520C-4D25-AF1D-246FD262AFA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955E9E-E153-4DD6-B52E-2436D114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50" r:id="rId9"/>
    <p:sldLayoutId id="2147484251" r:id="rId10"/>
    <p:sldLayoutId id="2147484243" r:id="rId11"/>
    <p:sldLayoutId id="2147484244" r:id="rId12"/>
    <p:sldLayoutId id="2147484245" r:id="rId13"/>
    <p:sldLayoutId id="214748424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cdc.gov/nchs/data/databriefs/db227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cdc.gov/nchs/data/databriefs/db227.htm#sourc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cdc.gov/nchs/data/databriefs/db227.htm#sourc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cdc.gov/nchs/data/databriefs/db227.htm#sourc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cdc.gov/nchs/data/databriefs/db227.htm#source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cdc.gov/nchs/data/databriefs/db227.htm#sourc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tcsbfeedback@cdc.gov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dc.gov/nchs/nsltcp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chemeClr val="tx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 hidden="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Health US 2014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019" y="203184"/>
            <a:ext cx="4572000" cy="5875478"/>
          </a:xfrm>
        </p:spPr>
      </p:pic>
      <p:sp>
        <p:nvSpPr>
          <p:cNvPr id="6" name="TextBox 5"/>
          <p:cNvSpPr txBox="1"/>
          <p:nvPr/>
        </p:nvSpPr>
        <p:spPr>
          <a:xfrm>
            <a:off x="206567" y="413962"/>
            <a:ext cx="39908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This slide set contains figures from NCHS data brief No. 227: Variation in Adult Day Services Center Participant Characteristics, by Center Ownership: United States, 2014</a:t>
            </a:r>
            <a:endParaRPr lang="en-US" sz="25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0" y="5953125"/>
            <a:ext cx="8387100" cy="90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smtClean="0">
                <a:latin typeface="Myriad Pro"/>
              </a:rPr>
              <a:t>This Data Brief is available at:</a:t>
            </a:r>
          </a:p>
          <a:p>
            <a:pPr marL="0" indent="0">
              <a:buNone/>
            </a:pPr>
            <a:r>
              <a:rPr lang="en-US" sz="2500" dirty="0" smtClean="0">
                <a:latin typeface="Myriad Pro"/>
                <a:hlinkClick r:id="rId4"/>
              </a:rPr>
              <a:t>http://www.cdc.gov/nchs/data/databriefs/db227.htm</a:t>
            </a:r>
            <a:r>
              <a:rPr lang="en-US" sz="2500" dirty="0" smtClean="0">
                <a:latin typeface="Myriad Pro"/>
              </a:rPr>
              <a:t> </a:t>
            </a:r>
            <a:endParaRPr lang="en-US" sz="25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563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" y="99153"/>
            <a:ext cx="8991600" cy="1196248"/>
          </a:xfrm>
        </p:spPr>
        <p:txBody>
          <a:bodyPr/>
          <a:lstStyle/>
          <a:p>
            <a:pPr eaLnBrk="1" hangingPunct="1"/>
            <a:r>
              <a:rPr lang="en-US" sz="2500" dirty="0" smtClean="0"/>
              <a:t>Percent </a:t>
            </a:r>
            <a:r>
              <a:rPr lang="en-US" sz="2500" dirty="0"/>
              <a:t>distribution of race and ethnicity among adult day services center participants, by center ownership: United States, 2014</a:t>
            </a:r>
            <a:endParaRPr lang="en-US" altLang="en-US" sz="2500" dirty="0" smtClean="0"/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4979624"/>
            <a:ext cx="8686800" cy="171747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Includes participants of the following racial and ethnic backgrounds: non-Hispanic American Indian or Alaska Native, non-Hispanic Asian, non-Hispanic Native Hawaiian or other Pacific Islander, non-Hispanic of two or more races, other race or ethnicity category not reported in the center’s system, and unknown race and ethnicity.  </a:t>
            </a:r>
            <a:br>
              <a:rPr lang="en-US" dirty="0"/>
            </a:br>
            <a:r>
              <a:rPr lang="en-US" baseline="30000" dirty="0"/>
              <a:t>2</a:t>
            </a:r>
            <a:r>
              <a:rPr lang="en-US" dirty="0"/>
              <a:t>Significant difference between participants in for-profit and nonprofit centers (</a:t>
            </a:r>
            <a:r>
              <a:rPr lang="en-US" i="1" dirty="0"/>
              <a:t>p</a:t>
            </a:r>
            <a:r>
              <a:rPr lang="en-US" dirty="0"/>
              <a:t> &lt; 0.05). </a:t>
            </a:r>
            <a:br>
              <a:rPr lang="en-US" dirty="0"/>
            </a:br>
            <a:r>
              <a:rPr lang="en-US" dirty="0"/>
              <a:t>NOTES: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 Percentages are based on unrounded numbers; estimates may not sum to totals because of rounding. </a:t>
            </a:r>
            <a:br>
              <a:rPr lang="en-US" dirty="0"/>
            </a:br>
            <a:r>
              <a:rPr lang="en-US" altLang="en-US" dirty="0"/>
              <a:t>SOURCE: </a:t>
            </a:r>
            <a:r>
              <a:rPr lang="en-US" altLang="en-US" dirty="0" smtClean="0"/>
              <a:t>CDC/NCHS, </a:t>
            </a:r>
            <a:r>
              <a:rPr lang="en-US" i="1" dirty="0" smtClean="0">
                <a:latin typeface="Myriad Pro"/>
              </a:rPr>
              <a:t>Variation in Adult Day Services Center Participant Characteristics, by Center Ownership: United States, 2014</a:t>
            </a:r>
            <a:r>
              <a:rPr lang="en-US" altLang="en-US" dirty="0"/>
              <a:t>, </a:t>
            </a:r>
            <a:r>
              <a:rPr lang="en-US" altLang="en-US" dirty="0" smtClean="0"/>
              <a:t>NCHS Data </a:t>
            </a:r>
            <a:r>
              <a:rPr lang="en-US" altLang="en-US" dirty="0"/>
              <a:t>Brief </a:t>
            </a:r>
            <a:r>
              <a:rPr lang="en-US" dirty="0">
                <a:latin typeface="Myriad Pro"/>
              </a:rPr>
              <a:t>No. </a:t>
            </a:r>
            <a:r>
              <a:rPr lang="en-US" dirty="0" smtClean="0">
                <a:latin typeface="Myriad Pro"/>
              </a:rPr>
              <a:t>227,</a:t>
            </a:r>
            <a:r>
              <a:rPr lang="en-US" altLang="en-US" dirty="0" smtClean="0"/>
              <a:t> </a:t>
            </a:r>
            <a:r>
              <a:rPr lang="en-US" altLang="en-US" dirty="0"/>
              <a:t>Figure 1. 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1845733"/>
            <a:ext cx="6611138" cy="30104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500" dirty="0" smtClean="0"/>
              <a:t>Selected </a:t>
            </a:r>
            <a:r>
              <a:rPr lang="en-US" sz="2500" dirty="0"/>
              <a:t>sociodemographic characteristics of adult day services center participants, by center ownership: United States, 2014</a:t>
            </a:r>
            <a:endParaRPr lang="en-US" altLang="en-US" sz="2500" dirty="0" smtClean="0"/>
          </a:p>
        </p:txBody>
      </p:sp>
      <p:sp>
        <p:nvSpPr>
          <p:cNvPr id="1434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6032500"/>
            <a:ext cx="8686800" cy="762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Significant difference between participants in for-profit and nonprofit centers (</a:t>
            </a:r>
            <a:r>
              <a:rPr lang="en-US" i="1" dirty="0"/>
              <a:t>p</a:t>
            </a:r>
            <a:r>
              <a:rPr lang="en-US" dirty="0"/>
              <a:t> &lt; 0.05). </a:t>
            </a:r>
            <a:br>
              <a:rPr lang="en-US" dirty="0"/>
            </a:br>
            <a:r>
              <a:rPr lang="en-US" dirty="0"/>
              <a:t>NOTE: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 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Adult Day Services Center Participant Characteristics, by Center Ownership: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227,</a:t>
            </a:r>
            <a:r>
              <a:rPr lang="en-US" altLang="en-US" dirty="0"/>
              <a:t> Figure </a:t>
            </a:r>
            <a:r>
              <a:rPr lang="en-US" altLang="en-US" dirty="0" smtClean="0"/>
              <a:t>2.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877" y="1656291"/>
            <a:ext cx="5641857" cy="3626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75279"/>
          </a:xfrm>
        </p:spPr>
        <p:txBody>
          <a:bodyPr/>
          <a:lstStyle/>
          <a:p>
            <a:pPr eaLnBrk="1" hangingPunct="1"/>
            <a:r>
              <a:rPr lang="en-US" sz="2500" dirty="0" smtClean="0"/>
              <a:t>Selected </a:t>
            </a:r>
            <a:r>
              <a:rPr lang="en-US" sz="2500" dirty="0"/>
              <a:t>diagnosed medical conditions among adult day services center participants, by center ownership: United States, 2014</a:t>
            </a:r>
            <a:endParaRPr lang="en-US" altLang="en-US" sz="2500" dirty="0" smtClean="0"/>
          </a:p>
        </p:txBody>
      </p:sp>
      <p:sp>
        <p:nvSpPr>
          <p:cNvPr id="15364" name="Text Placeholder 3"/>
          <p:cNvSpPr>
            <a:spLocks noGrp="1" noChangeAspect="1"/>
          </p:cNvSpPr>
          <p:nvPr>
            <p:ph type="body" sz="quarter" idx="10"/>
          </p:nvPr>
        </p:nvSpPr>
        <p:spPr>
          <a:xfrm>
            <a:off x="228600" y="5849958"/>
            <a:ext cx="8686800" cy="77150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/>
              <a:t>NOTES: Significant differences between participants in for-profit and nonprofit centers for all conditions selected (</a:t>
            </a:r>
            <a:r>
              <a:rPr lang="en-US" i="1" dirty="0"/>
              <a:t>p</a:t>
            </a:r>
            <a:r>
              <a:rPr lang="en-US" dirty="0"/>
              <a:t> &lt; 0.05).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 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Adult Day Services Center Participant Characteristics, by Center Ownership: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227,</a:t>
            </a:r>
            <a:r>
              <a:rPr lang="en-US" altLang="en-US" dirty="0"/>
              <a:t> Figure </a:t>
            </a:r>
            <a:r>
              <a:rPr lang="en-US" altLang="en-US" dirty="0" smtClean="0"/>
              <a:t>3.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532" y="1574800"/>
            <a:ext cx="5759101" cy="36919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991600" cy="1538288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/>
            </a:r>
            <a:br>
              <a:rPr lang="en-US" altLang="en-US" sz="2500" dirty="0" smtClean="0"/>
            </a:br>
            <a:r>
              <a:rPr lang="en-US" altLang="en-US" sz="2500" dirty="0" smtClean="0"/>
              <a:t>Need </a:t>
            </a:r>
            <a:r>
              <a:rPr lang="en-US" altLang="en-US" sz="2500" dirty="0"/>
              <a:t>for assistance with selected activities of daily living and receipt of medication assistance among adult day services center participants, by center ownership: United States, 2014</a:t>
            </a:r>
            <a:endParaRPr lang="en-US" altLang="en-US" sz="2500" dirty="0" smtClean="0"/>
          </a:p>
        </p:txBody>
      </p:sp>
      <p:sp>
        <p:nvSpPr>
          <p:cNvPr id="1638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5934075"/>
            <a:ext cx="8686800" cy="762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Significant difference between participants in for-profit and nonprofit centers (</a:t>
            </a:r>
            <a:r>
              <a:rPr lang="en-US" i="1" dirty="0"/>
              <a:t>p</a:t>
            </a:r>
            <a:r>
              <a:rPr lang="en-US" dirty="0"/>
              <a:t> &lt; 0.05). </a:t>
            </a:r>
            <a:br>
              <a:rPr lang="en-US" dirty="0"/>
            </a:br>
            <a:r>
              <a:rPr lang="en-US" dirty="0"/>
              <a:t>NOTE: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  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Adult Day Services Center Participant Characteristics, by Center Ownership: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227,</a:t>
            </a:r>
            <a:r>
              <a:rPr lang="en-US" altLang="en-US" dirty="0"/>
              <a:t> Figure </a:t>
            </a:r>
            <a:r>
              <a:rPr lang="en-US" altLang="en-US" dirty="0" smtClean="0"/>
              <a:t>4.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084387"/>
            <a:ext cx="5334000" cy="3419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6200" y="132203"/>
            <a:ext cx="8991600" cy="1163198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Emergency </a:t>
            </a:r>
            <a:r>
              <a:rPr lang="en-US" altLang="en-US" sz="2500" dirty="0"/>
              <a:t>department visits, discharges from overnight hospital stays, and falls among adult day services center participants, by center ownership: United States, 2014</a:t>
            </a:r>
            <a:endParaRPr lang="en-US" altLang="en-US" sz="2500" dirty="0" smtClean="0"/>
          </a:p>
        </p:txBody>
      </p:sp>
      <p:sp>
        <p:nvSpPr>
          <p:cNvPr id="174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5916058"/>
            <a:ext cx="8686800" cy="79589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/>
              <a:t>NOTES: Significant differences between participants in for-profit and nonprofit centers for all three characteristics (</a:t>
            </a:r>
            <a:r>
              <a:rPr lang="en-US" i="1" dirty="0"/>
              <a:t>p </a:t>
            </a:r>
            <a:r>
              <a:rPr lang="en-US" dirty="0"/>
              <a:t>&lt; 0.05).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 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Adult Day Services Center Participant Characteristics, by Center Ownership: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227,</a:t>
            </a:r>
            <a:r>
              <a:rPr lang="en-US" altLang="en-US" dirty="0"/>
              <a:t> Figure </a:t>
            </a:r>
            <a:r>
              <a:rPr lang="en-US" altLang="en-US" dirty="0" smtClean="0"/>
              <a:t>5.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799" y="1634067"/>
            <a:ext cx="5987579" cy="38491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5638" cy="6869198"/>
          </a:xfrm>
        </p:spPr>
      </p:pic>
      <p:sp>
        <p:nvSpPr>
          <p:cNvPr id="6" name="Text Placeholder 3"/>
          <p:cNvSpPr txBox="1">
            <a:spLocks/>
          </p:cNvSpPr>
          <p:nvPr/>
        </p:nvSpPr>
        <p:spPr bwMode="auto">
          <a:xfrm>
            <a:off x="6485638" y="2724150"/>
            <a:ext cx="2675467" cy="219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For questions about this Data Brief or NSLTCP, please contact the Long-Term Care Statistics Branch at NCHS.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Email: </a:t>
            </a:r>
            <a:r>
              <a:rPr lang="en-US" b="1" dirty="0" smtClean="0">
                <a:solidFill>
                  <a:schemeClr val="bg1"/>
                </a:solidFill>
                <a:hlinkClick r:id="rId3"/>
              </a:rPr>
              <a:t>ltcsbfeedback@cdc.gov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Phone: 301-458-4747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Visit us on the web at: </a:t>
            </a:r>
            <a:r>
              <a:rPr lang="en-US" b="1" dirty="0" smtClean="0">
                <a:solidFill>
                  <a:schemeClr val="bg1"/>
                </a:solidFill>
                <a:hlinkClick r:id="rId4"/>
              </a:rPr>
              <a:t>http://www.cdc.gov/nchs/nsltcp.htm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4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319</Words>
  <Application>Microsoft Office PowerPoint</Application>
  <PresentationFormat>On-screen Show (4:3)</PresentationFormat>
  <Paragraphs>21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Arabic</vt:lpstr>
      <vt:lpstr>Myriad Pro</vt:lpstr>
      <vt:lpstr>Office Theme</vt:lpstr>
      <vt:lpstr>Health US 2014</vt:lpstr>
      <vt:lpstr>Percent distribution of race and ethnicity among adult day services center participants, by center ownership: United States, 2014</vt:lpstr>
      <vt:lpstr>Selected sociodemographic characteristics of adult day services center participants, by center ownership: United States, 2014</vt:lpstr>
      <vt:lpstr>Selected diagnosed medical conditions among adult day services center participants, by center ownership: United States, 2014</vt:lpstr>
      <vt:lpstr> Need for assistance with selected activities of daily living and receipt of medication assistance among adult day services center participants, by center ownership: United States, 2014</vt:lpstr>
      <vt:lpstr>Emergency department visits, discharges from overnight hospital stays, and falls among adult day services center participants, by center ownership: United States, 2014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expectancy at birth</dc:title>
  <dc:creator>Eldridge, Odell D. (CDC/OSELS/NCHS) (CTR)</dc:creator>
  <cp:lastModifiedBy>Rome, Vincent (CDC/OPHSS/NCHS)</cp:lastModifiedBy>
  <cp:revision>287</cp:revision>
  <cp:lastPrinted>2015-04-02T19:01:23Z</cp:lastPrinted>
  <dcterms:created xsi:type="dcterms:W3CDTF">2013-03-04T18:15:21Z</dcterms:created>
  <dcterms:modified xsi:type="dcterms:W3CDTF">2016-02-19T15:02:35Z</dcterms:modified>
</cp:coreProperties>
</file>