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3" r:id="rId2"/>
    <p:sldId id="272" r:id="rId3"/>
    <p:sldId id="301" r:id="rId4"/>
    <p:sldId id="273" r:id="rId5"/>
    <p:sldId id="274" r:id="rId6"/>
    <p:sldId id="263" r:id="rId7"/>
    <p:sldId id="305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76">
          <p15:clr>
            <a:srgbClr val="A4A3A4"/>
          </p15:clr>
        </p15:guide>
        <p15:guide id="2" orient="horz" pos="4068">
          <p15:clr>
            <a:srgbClr val="A4A3A4"/>
          </p15:clr>
        </p15:guide>
        <p15:guide id="3" orient="horz" pos="727">
          <p15:clr>
            <a:srgbClr val="A4A3A4"/>
          </p15:clr>
        </p15:guide>
        <p15:guide id="4" orient="horz" pos="386">
          <p15:clr>
            <a:srgbClr val="A4A3A4"/>
          </p15:clr>
        </p15:guide>
        <p15:guide id="5" orient="horz" pos="1010">
          <p15:clr>
            <a:srgbClr val="A4A3A4"/>
          </p15:clr>
        </p15:guide>
        <p15:guide id="6" orient="horz" pos="3552">
          <p15:clr>
            <a:srgbClr val="A4A3A4"/>
          </p15:clr>
        </p15:guide>
        <p15:guide id="7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2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6207" autoAdjust="0"/>
  </p:normalViewPr>
  <p:slideViewPr>
    <p:cSldViewPr snapToGrid="0">
      <p:cViewPr varScale="1">
        <p:scale>
          <a:sx n="87" d="100"/>
          <a:sy n="87" d="100"/>
        </p:scale>
        <p:origin x="1116" y="60"/>
      </p:cViewPr>
      <p:guideLst>
        <p:guide orient="horz" pos="4176"/>
        <p:guide orient="horz" pos="4068"/>
        <p:guide orient="horz" pos="727"/>
        <p:guide orient="horz" pos="386"/>
        <p:guide orient="horz" pos="1010"/>
        <p:guide orient="horz" pos="3552"/>
        <p:guide pos="2880"/>
      </p:guideLst>
    </p:cSldViewPr>
  </p:slideViewPr>
  <p:outlineViewPr>
    <p:cViewPr>
      <p:scale>
        <a:sx n="33" d="100"/>
        <a:sy n="33" d="100"/>
      </p:scale>
      <p:origin x="0" y="-1496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26"/>
    </p:cViewPr>
  </p:sorterViewPr>
  <p:notesViewPr>
    <p:cSldViewPr snapToGrid="0">
      <p:cViewPr varScale="1">
        <p:scale>
          <a:sx n="81" d="100"/>
          <a:sy n="81" d="100"/>
        </p:scale>
        <p:origin x="2631" y="61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F79DB3-E44A-4853-93A5-2259C8275272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4B85B9-872D-4DEE-90E5-4BD9618185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38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963" y="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2C7236-D49A-4154-831D-77C0FA4A894B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5" tIns="47022" rIns="94045" bIns="4702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60888"/>
            <a:ext cx="5854700" cy="4321175"/>
          </a:xfrm>
          <a:prstGeom prst="rect">
            <a:avLst/>
          </a:prstGeom>
        </p:spPr>
        <p:txBody>
          <a:bodyPr vert="horz" lIns="94045" tIns="47022" rIns="94045" bIns="4702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860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963" y="9118600"/>
            <a:ext cx="3168650" cy="481013"/>
          </a:xfrm>
          <a:prstGeom prst="rect">
            <a:avLst/>
          </a:prstGeom>
        </p:spPr>
        <p:txBody>
          <a:bodyPr vert="horz" wrap="square" lIns="94045" tIns="47022" rIns="94045" bIns="470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6DF42C-6653-4802-9D1C-2A5485EDAD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798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DF42C-6653-4802-9D1C-2A5485EDAD8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1088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86770-79CF-4238-B180-35348FD59DF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907D1-EF81-4508-89C8-2DDD034B5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100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84163" y="309563"/>
            <a:ext cx="8539162" cy="6238875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47254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DD471-1211-4861-8774-7E3AFB1868E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780DF-826C-4E6E-B2F9-61B81E411C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260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BCBAF-BD86-45EE-94C9-368DAFAE78A0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1428-2378-452E-809D-599D93C0D0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720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C5C4D-8492-4260-94A1-D2F33119619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124E6-BE2E-429C-BE74-B79F8CD2C5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487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D0E7E-FA9C-4A1B-B233-E1B042153F7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77DF8-5698-4DE1-9C7B-B7E6050F9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8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22860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CB41A-458F-45E8-BC06-497909F5465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18BD2-E5E1-435F-B49A-4EDD5AA1BE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770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1219200"/>
          </a:xfrm>
        </p:spPr>
        <p:txBody>
          <a:bodyPr anchor="b">
            <a:noAutofit/>
          </a:bodyPr>
          <a:lstStyle>
            <a:lvl1pPr>
              <a:defRPr sz="3500" b="1"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7527"/>
            <a:ext cx="8229600" cy="4572000"/>
          </a:xfrm>
        </p:spPr>
        <p:txBody>
          <a:bodyPr/>
          <a:lstStyle>
            <a:lvl1pPr>
              <a:defRPr>
                <a:latin typeface="Myriad Pro" pitchFamily="34" charset="0"/>
              </a:defRPr>
            </a:lvl1pPr>
            <a:lvl2pPr>
              <a:defRPr>
                <a:latin typeface="Myriad Pro" pitchFamily="34" charset="0"/>
              </a:defRPr>
            </a:lvl2pPr>
            <a:lvl3pPr>
              <a:defRPr>
                <a:latin typeface="Myriad Pro" pitchFamily="34" charset="0"/>
              </a:defRPr>
            </a:lvl3pPr>
            <a:lvl4pPr>
              <a:defRPr>
                <a:latin typeface="Myriad Pro" pitchFamily="34" charset="0"/>
              </a:defRPr>
            </a:lvl4pPr>
            <a:lvl5pPr>
              <a:defRPr>
                <a:latin typeface="Myriad Pro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28600" y="6032157"/>
            <a:ext cx="8686800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latin typeface="Myriad Pro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777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3CE8C-96C9-4627-9ACD-D76660F8AEA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D46A5-16D3-4856-A21A-420A1CC853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78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309C3-39B8-4D6B-903A-903EBEC77978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11952-E0DC-49E6-BAD2-A634B823BB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25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00842-EEC2-4933-A261-DCF7B8B6B33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2DE59-1183-4E04-90F5-1EA54A216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48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7FD42-6C0B-407F-89E3-6BE163A443D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36CC3-B66B-485D-B0CE-8DB64C6F24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28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5DE79-C059-40FE-8E53-E354C12D0EE2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F4210-97B6-44E9-BCC4-1DBAB79A6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0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02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6A59BC-520C-4D25-AF1D-246FD262AFA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955E9E-E153-4DD6-B52E-2436D1140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9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50" r:id="rId9"/>
    <p:sldLayoutId id="2147484251" r:id="rId10"/>
    <p:sldLayoutId id="2147484243" r:id="rId11"/>
    <p:sldLayoutId id="2147484244" r:id="rId12"/>
    <p:sldLayoutId id="2147484245" r:id="rId13"/>
    <p:sldLayoutId id="214748424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cdc.gov/nchs/data/databriefs/db223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nchs/data/databriefs/db223.htm#source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cdc.gov/nchs/data/databriefs/db223.htm#source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cdc.gov/nchs/data/databriefs/db223.htm#source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www.cdc.gov/nchs/data/databriefs/db223.htm#source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tcsbfeedback@cdc.gov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cdc.gov/nchs/nsltcp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tx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 hidden="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Health US 2014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814" y="164769"/>
            <a:ext cx="4572000" cy="5875478"/>
          </a:xfrm>
        </p:spPr>
      </p:pic>
      <p:sp>
        <p:nvSpPr>
          <p:cNvPr id="4" name="TextBox 3"/>
          <p:cNvSpPr txBox="1"/>
          <p:nvPr/>
        </p:nvSpPr>
        <p:spPr>
          <a:xfrm>
            <a:off x="202664" y="719974"/>
            <a:ext cx="39908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This slide set contains figures from NCHS data brief No. 223: Variation in Residential Care Community Resident Characteristics, by Size of Community: United States, 2014</a:t>
            </a:r>
            <a:endParaRPr lang="en-US" sz="25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0" y="5944098"/>
            <a:ext cx="83871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dirty="0" smtClean="0">
                <a:latin typeface="Myriad Pro"/>
              </a:rPr>
              <a:t>This Data Brief is available at:</a:t>
            </a:r>
          </a:p>
          <a:p>
            <a:pPr marL="0" indent="0">
              <a:buNone/>
            </a:pPr>
            <a:r>
              <a:rPr lang="en-US" sz="2500" dirty="0">
                <a:latin typeface="Myriad Pro"/>
                <a:hlinkClick r:id="rId4"/>
              </a:rPr>
              <a:t>http://</a:t>
            </a:r>
            <a:r>
              <a:rPr lang="en-US" sz="2500" dirty="0" smtClean="0">
                <a:latin typeface="Myriad Pro"/>
                <a:hlinkClick r:id="rId4"/>
              </a:rPr>
              <a:t>www.cdc.gov/nchs/data/databriefs/db223.htm</a:t>
            </a:r>
            <a:r>
              <a:rPr lang="en-US" sz="2500" dirty="0" smtClean="0">
                <a:latin typeface="Myriad Pro"/>
              </a:rPr>
              <a:t> </a:t>
            </a:r>
            <a:endParaRPr lang="en-US" sz="25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6698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76200" y="1"/>
            <a:ext cx="8991600" cy="890588"/>
          </a:xfrm>
        </p:spPr>
        <p:txBody>
          <a:bodyPr/>
          <a:lstStyle/>
          <a:p>
            <a:pPr eaLnBrk="1" hangingPunct="1"/>
            <a:r>
              <a:rPr lang="en-US" altLang="en-US" sz="2500" dirty="0" smtClean="0"/>
              <a:t>Age </a:t>
            </a:r>
            <a:r>
              <a:rPr lang="en-US" altLang="en-US" sz="2500" dirty="0"/>
              <a:t>distribution of residential care residents, by community size: United States, 2014</a:t>
            </a:r>
            <a:endParaRPr lang="en-US" altLang="en-US" sz="2500" dirty="0" smtClean="0"/>
          </a:p>
        </p:txBody>
      </p:sp>
      <p:sp>
        <p:nvSpPr>
          <p:cNvPr id="2150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5673687"/>
            <a:ext cx="8686800" cy="104769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/>
              <a:t>NOTES: For all age groups, there was a significant difference between communities with 4–25 beds and other community sizes (</a:t>
            </a:r>
            <a:r>
              <a:rPr lang="en-US" i="1" dirty="0"/>
              <a:t>p</a:t>
            </a:r>
            <a:r>
              <a:rPr lang="en-US" dirty="0"/>
              <a:t> &lt; 0.05). Percentages are based on unrounded numbers; estimates may not add up to totals because of rounding.</a:t>
            </a:r>
            <a:br>
              <a:rPr lang="en-US" dirty="0"/>
            </a:br>
            <a:r>
              <a:rPr lang="en-US" altLang="en-US" dirty="0" smtClean="0"/>
              <a:t>SOURCE</a:t>
            </a:r>
            <a:r>
              <a:rPr lang="en-US" altLang="en-US" dirty="0"/>
              <a:t>: CDC/NCHS, </a:t>
            </a:r>
            <a:r>
              <a:rPr lang="en-US" i="1" dirty="0">
                <a:latin typeface="Myriad Pro"/>
              </a:rPr>
              <a:t>Variation in Residential Care Community Resident Characteristics, by Size of Community: United States, </a:t>
            </a:r>
            <a:r>
              <a:rPr lang="en-US" i="1" dirty="0" smtClean="0">
                <a:latin typeface="Myriad Pro"/>
              </a:rPr>
              <a:t>2014</a:t>
            </a:r>
            <a:r>
              <a:rPr lang="en-US" altLang="en-US" dirty="0" smtClean="0"/>
              <a:t>, </a:t>
            </a:r>
            <a:r>
              <a:rPr lang="en-US" altLang="en-US" dirty="0"/>
              <a:t>NCHS Data Brief </a:t>
            </a:r>
            <a:r>
              <a:rPr lang="en-US" dirty="0">
                <a:latin typeface="Myriad Pro"/>
              </a:rPr>
              <a:t>No. </a:t>
            </a:r>
            <a:r>
              <a:rPr lang="en-US" dirty="0" smtClean="0">
                <a:latin typeface="Myriad Pro"/>
              </a:rPr>
              <a:t>223,</a:t>
            </a:r>
            <a:r>
              <a:rPr lang="en-US" altLang="en-US" dirty="0" smtClean="0"/>
              <a:t> </a:t>
            </a:r>
            <a:r>
              <a:rPr lang="en-US" altLang="en-US" dirty="0"/>
              <a:t>Figure 1. Data from the National Study of Long-Term Care Providers (NSLTCP), 2014</a:t>
            </a:r>
            <a:r>
              <a:rPr lang="en-US" altLang="en-US" dirty="0" smtClean="0"/>
              <a:t>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599" y="1583266"/>
            <a:ext cx="6033021" cy="39322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 smtClean="0"/>
              <a:t>Selected </a:t>
            </a:r>
            <a:r>
              <a:rPr lang="en-US" sz="2500" dirty="0"/>
              <a:t>characteristics of residential care residents, by community size: United States, 2014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867" y="1564216"/>
            <a:ext cx="5511800" cy="3681095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5432598"/>
            <a:ext cx="8686800" cy="142540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aseline="30000" dirty="0"/>
              <a:t>1</a:t>
            </a:r>
            <a:r>
              <a:rPr lang="en-US" dirty="0"/>
              <a:t>Significant difference between communities with 26–50 beds and other community sizes (</a:t>
            </a:r>
            <a:r>
              <a:rPr lang="en-US" i="1" dirty="0"/>
              <a:t>p</a:t>
            </a:r>
            <a:r>
              <a:rPr lang="en-US" dirty="0"/>
              <a:t> &lt; 0.05).</a:t>
            </a:r>
            <a:br>
              <a:rPr lang="en-US" dirty="0"/>
            </a:br>
            <a:r>
              <a:rPr lang="en-US" baseline="30000" dirty="0"/>
              <a:t>2</a:t>
            </a:r>
            <a:r>
              <a:rPr lang="en-US" dirty="0"/>
              <a:t>Significant difference between communities with 4–25 beds and other community sizes (</a:t>
            </a:r>
            <a:r>
              <a:rPr lang="en-US" i="1" dirty="0"/>
              <a:t>p</a:t>
            </a:r>
            <a:r>
              <a:rPr lang="en-US" dirty="0"/>
              <a:t> &lt; 0.05).</a:t>
            </a:r>
            <a:br>
              <a:rPr lang="en-US" dirty="0"/>
            </a:br>
            <a:r>
              <a:rPr lang="en-US" baseline="30000" dirty="0"/>
              <a:t>3</a:t>
            </a:r>
            <a:r>
              <a:rPr lang="en-US" dirty="0"/>
              <a:t>Significant differences among communities with 4–25 beds, 26–50 beds, and more than 50 beds (</a:t>
            </a:r>
            <a:r>
              <a:rPr lang="en-US" i="1" dirty="0"/>
              <a:t>p</a:t>
            </a:r>
            <a:r>
              <a:rPr lang="en-US" dirty="0"/>
              <a:t> &lt; 0.05); decrease by bed size is statistically significant (</a:t>
            </a:r>
            <a:r>
              <a:rPr lang="en-US" i="1" dirty="0"/>
              <a:t>p</a:t>
            </a:r>
            <a:r>
              <a:rPr lang="en-US" dirty="0"/>
              <a:t> &lt; 0.05) based on a weighted least-squares regression test.</a:t>
            </a:r>
            <a:br>
              <a:rPr lang="en-US" dirty="0"/>
            </a:br>
            <a:r>
              <a:rPr lang="en-US" dirty="0"/>
              <a:t>NOTE: For the Medicaid variable, cases with missing data are excluded; see "</a:t>
            </a:r>
            <a:r>
              <a:rPr lang="en-US" dirty="0">
                <a:hlinkClick r:id="rId3"/>
              </a:rPr>
              <a:t>Data source and methods</a:t>
            </a:r>
            <a:r>
              <a:rPr lang="en-US" dirty="0"/>
              <a:t>" for details.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Residential Care Community Resident Characteristics, by Size of Community: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223,</a:t>
            </a:r>
            <a:r>
              <a:rPr lang="en-US" altLang="en-US" dirty="0"/>
              <a:t> Figure </a:t>
            </a:r>
            <a:r>
              <a:rPr lang="en-US" altLang="en-US" dirty="0" smtClean="0"/>
              <a:t>2.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771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52400" y="99153"/>
            <a:ext cx="8991600" cy="782968"/>
          </a:xfrm>
        </p:spPr>
        <p:txBody>
          <a:bodyPr/>
          <a:lstStyle/>
          <a:p>
            <a:r>
              <a:rPr lang="en-US" sz="2500" dirty="0" smtClean="0"/>
              <a:t>Selected </a:t>
            </a:r>
            <a:r>
              <a:rPr lang="en-US" sz="2500" dirty="0"/>
              <a:t>diagnosed medical conditions among residential care residents, by community size: United States, 2014</a:t>
            </a:r>
            <a:endParaRPr lang="en-US" altLang="en-US" sz="2500" dirty="0" smtClean="0"/>
          </a:p>
        </p:txBody>
      </p:sp>
      <p:sp>
        <p:nvSpPr>
          <p:cNvPr id="2253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6834" y="5388371"/>
            <a:ext cx="8686800" cy="1469629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aseline="30000" dirty="0"/>
              <a:t>1</a:t>
            </a:r>
            <a:r>
              <a:rPr lang="en-US" dirty="0"/>
              <a:t>Significant difference between communities with 4–25 beds and other community sizes (</a:t>
            </a:r>
            <a:r>
              <a:rPr lang="en-US" i="1" dirty="0"/>
              <a:t>p</a:t>
            </a:r>
            <a:r>
              <a:rPr lang="en-US" dirty="0"/>
              <a:t> &lt; 0.05).</a:t>
            </a:r>
            <a:br>
              <a:rPr lang="en-US" dirty="0"/>
            </a:br>
            <a:r>
              <a:rPr lang="en-US" baseline="30000" dirty="0"/>
              <a:t>2</a:t>
            </a:r>
            <a:r>
              <a:rPr lang="en-US" dirty="0"/>
              <a:t>Significant differences among communities with 4–25 beds, 26–50 beds, and more than 50 beds (</a:t>
            </a:r>
            <a:r>
              <a:rPr lang="en-US" i="1" dirty="0"/>
              <a:t>p</a:t>
            </a:r>
            <a:r>
              <a:rPr lang="en-US" dirty="0"/>
              <a:t> &lt; 0.05); decrease by bed size is statistically significant (</a:t>
            </a:r>
            <a:r>
              <a:rPr lang="en-US" i="1" dirty="0"/>
              <a:t>p</a:t>
            </a:r>
            <a:r>
              <a:rPr lang="en-US" dirty="0"/>
              <a:t> &lt; 0.05) based on a weighted least-squares regression test.</a:t>
            </a:r>
            <a:br>
              <a:rPr lang="en-US" dirty="0"/>
            </a:br>
            <a:r>
              <a:rPr lang="en-US" baseline="30000" dirty="0"/>
              <a:t>3</a:t>
            </a:r>
            <a:r>
              <a:rPr lang="en-US" dirty="0"/>
              <a:t>Significant difference between communities with 4–25 beds and those with more than 50 beds (</a:t>
            </a:r>
            <a:r>
              <a:rPr lang="en-US" i="1" dirty="0"/>
              <a:t>p</a:t>
            </a:r>
            <a:r>
              <a:rPr lang="en-US" dirty="0"/>
              <a:t>&lt; 0.05).</a:t>
            </a:r>
            <a:br>
              <a:rPr lang="en-US" dirty="0"/>
            </a:br>
            <a:r>
              <a:rPr lang="en-US" dirty="0"/>
              <a:t>NOTE: Cases with missing data are excluded; see "</a:t>
            </a:r>
            <a:r>
              <a:rPr lang="en-US" dirty="0">
                <a:hlinkClick r:id="rId2"/>
              </a:rPr>
              <a:t>Data source and methods</a:t>
            </a:r>
            <a:r>
              <a:rPr lang="en-US" dirty="0"/>
              <a:t>" for details.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Residential Care Community Resident Characteristics, by Size of Community: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223,</a:t>
            </a:r>
            <a:r>
              <a:rPr lang="en-US" altLang="en-US" dirty="0"/>
              <a:t> Figure </a:t>
            </a:r>
            <a:r>
              <a:rPr lang="en-US" altLang="en-US" dirty="0" smtClean="0"/>
              <a:t>3.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399" y="1293283"/>
            <a:ext cx="5834757" cy="38967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 smtClean="0"/>
              <a:t>Need </a:t>
            </a:r>
            <a:r>
              <a:rPr lang="en-US" sz="2500" dirty="0"/>
              <a:t>for assistance with selected activities of daily living among residential care residents, by community size: United States, 2014</a:t>
            </a:r>
            <a:endParaRPr lang="en-US" altLang="en-US" sz="2500" dirty="0" smtClean="0"/>
          </a:p>
        </p:txBody>
      </p:sp>
      <p:sp>
        <p:nvSpPr>
          <p:cNvPr id="2355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8383" y="5481046"/>
            <a:ext cx="8686800" cy="1314221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aseline="30000" dirty="0"/>
              <a:t>1</a:t>
            </a:r>
            <a:r>
              <a:rPr lang="en-US" dirty="0"/>
              <a:t>Significant differences among communities with 4–25 beds, 26–50 beds, and more than 50 beds (</a:t>
            </a:r>
            <a:r>
              <a:rPr lang="en-US" i="1" dirty="0"/>
              <a:t>p</a:t>
            </a:r>
            <a:r>
              <a:rPr lang="en-US" dirty="0"/>
              <a:t> &lt; 0.05); decrease by bed size is statistically significant (</a:t>
            </a:r>
            <a:r>
              <a:rPr lang="en-US" i="1" dirty="0"/>
              <a:t>p</a:t>
            </a:r>
            <a:r>
              <a:rPr lang="en-US" dirty="0"/>
              <a:t> &lt; 0.05) based on weighted least-squares regression test.</a:t>
            </a:r>
            <a:br>
              <a:rPr lang="en-US" dirty="0"/>
            </a:br>
            <a:r>
              <a:rPr lang="en-US" baseline="30000" dirty="0"/>
              <a:t>2</a:t>
            </a:r>
            <a:r>
              <a:rPr lang="en-US" dirty="0"/>
              <a:t>Significant difference between communities with 4–25 beds and other community sizes (</a:t>
            </a:r>
            <a:r>
              <a:rPr lang="en-US" i="1" dirty="0"/>
              <a:t>p</a:t>
            </a:r>
            <a:r>
              <a:rPr lang="en-US" dirty="0"/>
              <a:t> &lt; 0.05).</a:t>
            </a:r>
            <a:br>
              <a:rPr lang="en-US" dirty="0"/>
            </a:br>
            <a:r>
              <a:rPr lang="en-US" dirty="0"/>
              <a:t>NOTE: Cases with missing data are excluded; see "</a:t>
            </a:r>
            <a:r>
              <a:rPr lang="en-US" dirty="0">
                <a:hlinkClick r:id="rId2"/>
              </a:rPr>
              <a:t>Data source and methods</a:t>
            </a:r>
            <a:r>
              <a:rPr lang="en-US" dirty="0"/>
              <a:t>" for details.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Residential Care Community Resident Characteristics, by Size of Community: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223,</a:t>
            </a:r>
            <a:r>
              <a:rPr lang="en-US" altLang="en-US" dirty="0"/>
              <a:t> Figure </a:t>
            </a:r>
            <a:r>
              <a:rPr lang="en-US" altLang="en-US" dirty="0" smtClean="0"/>
              <a:t>4.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933" y="1637242"/>
            <a:ext cx="5604933" cy="36432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500" dirty="0" smtClean="0"/>
              <a:t>Falls</a:t>
            </a:r>
            <a:r>
              <a:rPr lang="en-US" sz="2500" dirty="0"/>
              <a:t>, emergency department visits, and discharges from overnight hospital stays, among residential care residents, by community size: United States, 2014</a:t>
            </a:r>
            <a:endParaRPr lang="en-US" altLang="en-US" sz="2500" dirty="0" smtClean="0"/>
          </a:p>
        </p:txBody>
      </p:sp>
      <p:sp>
        <p:nvSpPr>
          <p:cNvPr id="2457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5428154"/>
            <a:ext cx="8686800" cy="142984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aseline="30000" dirty="0"/>
              <a:t>1</a:t>
            </a:r>
            <a:r>
              <a:rPr lang="en-US" dirty="0"/>
              <a:t>Significant differences among communities with 4–25 beds, 26–50 beds, and more than 50 beds (</a:t>
            </a:r>
            <a:r>
              <a:rPr lang="en-US" i="1" dirty="0"/>
              <a:t>p</a:t>
            </a:r>
            <a:r>
              <a:rPr lang="en-US" dirty="0"/>
              <a:t> &lt; 0.05); increase by bed size is statistically significant (</a:t>
            </a:r>
            <a:r>
              <a:rPr lang="en-US" i="1" dirty="0"/>
              <a:t>p</a:t>
            </a:r>
            <a:r>
              <a:rPr lang="en-US" dirty="0"/>
              <a:t>  &lt; 0.05) based on a weighted least-squares regression test.</a:t>
            </a:r>
            <a:br>
              <a:rPr lang="en-US" dirty="0"/>
            </a:br>
            <a:r>
              <a:rPr lang="en-US" baseline="30000" dirty="0"/>
              <a:t>2</a:t>
            </a:r>
            <a:r>
              <a:rPr lang="en-US" dirty="0"/>
              <a:t>Significant difference between communities with 26–50 beds and those with more than 50 beds (</a:t>
            </a:r>
            <a:r>
              <a:rPr lang="en-US" i="1" dirty="0"/>
              <a:t>p</a:t>
            </a:r>
            <a:r>
              <a:rPr lang="en-US" dirty="0"/>
              <a:t> &lt; 0.05).</a:t>
            </a:r>
            <a:br>
              <a:rPr lang="en-US" dirty="0"/>
            </a:br>
            <a:r>
              <a:rPr lang="en-US" baseline="30000" dirty="0"/>
              <a:t>3</a:t>
            </a:r>
            <a:r>
              <a:rPr lang="en-US" dirty="0"/>
              <a:t>Significant difference between communities with more than 50 beds and other community sizes (</a:t>
            </a:r>
            <a:r>
              <a:rPr lang="en-US" i="1" dirty="0"/>
              <a:t>p</a:t>
            </a:r>
            <a:r>
              <a:rPr lang="en-US" dirty="0"/>
              <a:t> &lt; 0.05).</a:t>
            </a:r>
            <a:br>
              <a:rPr lang="en-US" dirty="0"/>
            </a:br>
            <a:r>
              <a:rPr lang="en-US" dirty="0"/>
              <a:t>NOTE: Cases with missing data are excluded; see "</a:t>
            </a:r>
            <a:r>
              <a:rPr lang="en-US" dirty="0">
                <a:hlinkClick r:id="rId2"/>
              </a:rPr>
              <a:t>Data source and methods</a:t>
            </a:r>
            <a:r>
              <a:rPr lang="en-US" dirty="0"/>
              <a:t>" for details.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Residential Care Community Resident Characteristics, by Size of Community: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223,</a:t>
            </a:r>
            <a:r>
              <a:rPr lang="en-US" altLang="en-US" dirty="0"/>
              <a:t> Figure </a:t>
            </a:r>
            <a:r>
              <a:rPr lang="en-US" altLang="en-US" dirty="0" smtClean="0"/>
              <a:t>5.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116" y="1577975"/>
            <a:ext cx="5635218" cy="36628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chemeClr val="tx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5638" cy="6869198"/>
          </a:xfrm>
        </p:spPr>
      </p:pic>
      <p:sp>
        <p:nvSpPr>
          <p:cNvPr id="6" name="Text Placeholder 3"/>
          <p:cNvSpPr txBox="1">
            <a:spLocks/>
          </p:cNvSpPr>
          <p:nvPr/>
        </p:nvSpPr>
        <p:spPr bwMode="auto">
          <a:xfrm>
            <a:off x="6485638" y="2533880"/>
            <a:ext cx="2675467" cy="210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bg1"/>
                </a:solidFill>
              </a:rPr>
              <a:t>For questions about this Data Brief or NSLTCP, please contact the Long-Term Care Statistics Branch at NCHS.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Email: </a:t>
            </a:r>
            <a:r>
              <a:rPr lang="en-US" b="1" dirty="0" smtClean="0">
                <a:solidFill>
                  <a:schemeClr val="bg1"/>
                </a:solidFill>
                <a:hlinkClick r:id="rId3"/>
              </a:rPr>
              <a:t>ltcsbfeedback@cdc.gov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Phone</a:t>
            </a:r>
            <a:r>
              <a:rPr lang="en-US" b="1" smtClean="0">
                <a:solidFill>
                  <a:schemeClr val="bg1"/>
                </a:solidFill>
              </a:rPr>
              <a:t>: 301-458-4747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Visit us on the web at: </a:t>
            </a:r>
            <a:r>
              <a:rPr lang="en-US" b="1" dirty="0" smtClean="0">
                <a:solidFill>
                  <a:schemeClr val="bg1"/>
                </a:solidFill>
                <a:hlinkClick r:id="rId4"/>
              </a:rPr>
              <a:t>http://www.cdc.gov/nchs/nsltcp.htm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8831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2936</TotalTime>
  <Words>318</Words>
  <Application>Microsoft Office PowerPoint</Application>
  <PresentationFormat>On-screen Show (4:3)</PresentationFormat>
  <Paragraphs>21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Myriad Arabic</vt:lpstr>
      <vt:lpstr>Myriad Pro</vt:lpstr>
      <vt:lpstr>Office Theme</vt:lpstr>
      <vt:lpstr>Health US 2014</vt:lpstr>
      <vt:lpstr>Age distribution of residential care residents, by community size: United States, 2014</vt:lpstr>
      <vt:lpstr>Selected characteristics of residential care residents, by community size: United States, 2014</vt:lpstr>
      <vt:lpstr>Selected diagnosed medical conditions among residential care residents, by community size: United States, 2014</vt:lpstr>
      <vt:lpstr>Need for assistance with selected activities of daily living among residential care residents, by community size: United States, 2014</vt:lpstr>
      <vt:lpstr>Falls, emergency department visits, and discharges from overnight hospital stays, among residential care residents, by community size: United States, 2014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expectancy at birth</dc:title>
  <dc:creator>Eldridge, Odell D. (CDC/OSELS/NCHS) (CTR)</dc:creator>
  <cp:lastModifiedBy>Rome, Vincent (CDC/OPHSS/NCHS)</cp:lastModifiedBy>
  <cp:revision>289</cp:revision>
  <cp:lastPrinted>2015-04-02T19:01:23Z</cp:lastPrinted>
  <dcterms:created xsi:type="dcterms:W3CDTF">2013-03-04T18:15:21Z</dcterms:created>
  <dcterms:modified xsi:type="dcterms:W3CDTF">2016-02-19T15:01:40Z</dcterms:modified>
</cp:coreProperties>
</file>