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01" r:id="rId2"/>
    <p:sldId id="269" r:id="rId3"/>
    <p:sldId id="270" r:id="rId4"/>
    <p:sldId id="271" r:id="rId5"/>
    <p:sldId id="298" r:id="rId6"/>
    <p:sldId id="300" r:id="rId7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176">
          <p15:clr>
            <a:srgbClr val="A4A3A4"/>
          </p15:clr>
        </p15:guide>
        <p15:guide id="2" orient="horz" pos="4068">
          <p15:clr>
            <a:srgbClr val="A4A3A4"/>
          </p15:clr>
        </p15:guide>
        <p15:guide id="3" orient="horz" pos="727">
          <p15:clr>
            <a:srgbClr val="A4A3A4"/>
          </p15:clr>
        </p15:guide>
        <p15:guide id="4" orient="horz" pos="386">
          <p15:clr>
            <a:srgbClr val="A4A3A4"/>
          </p15:clr>
        </p15:guide>
        <p15:guide id="5" orient="horz" pos="1010">
          <p15:clr>
            <a:srgbClr val="A4A3A4"/>
          </p15:clr>
        </p15:guide>
        <p15:guide id="6" orient="horz" pos="3552">
          <p15:clr>
            <a:srgbClr val="A4A3A4"/>
          </p15:clr>
        </p15:guide>
        <p15:guide id="7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24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0" autoAdjust="0"/>
    <p:restoredTop sz="96207" autoAdjust="0"/>
  </p:normalViewPr>
  <p:slideViewPr>
    <p:cSldViewPr snapToGrid="0">
      <p:cViewPr varScale="1">
        <p:scale>
          <a:sx n="87" d="100"/>
          <a:sy n="87" d="100"/>
        </p:scale>
        <p:origin x="1116" y="60"/>
      </p:cViewPr>
      <p:guideLst>
        <p:guide orient="horz" pos="4176"/>
        <p:guide orient="horz" pos="4068"/>
        <p:guide orient="horz" pos="727"/>
        <p:guide orient="horz" pos="386"/>
        <p:guide orient="horz" pos="1010"/>
        <p:guide orient="horz" pos="3552"/>
        <p:guide pos="2880"/>
      </p:guideLst>
    </p:cSldViewPr>
  </p:slideViewPr>
  <p:outlineViewPr>
    <p:cViewPr>
      <p:scale>
        <a:sx n="33" d="100"/>
        <a:sy n="33" d="100"/>
      </p:scale>
      <p:origin x="0" y="-14965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2631" y="61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F79DB3-E44A-4853-93A5-2259C8275272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8600"/>
            <a:ext cx="3170238" cy="481013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18600"/>
            <a:ext cx="3170238" cy="481013"/>
          </a:xfrm>
          <a:prstGeom prst="rect">
            <a:avLst/>
          </a:prstGeom>
        </p:spPr>
        <p:txBody>
          <a:bodyPr vert="horz" wrap="square" lIns="94851" tIns="47425" rIns="94851" bIns="4742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B4B85B9-872D-4DEE-90E5-4BD9618185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23804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8650" cy="481013"/>
          </a:xfrm>
          <a:prstGeom prst="rect">
            <a:avLst/>
          </a:prstGeom>
        </p:spPr>
        <p:txBody>
          <a:bodyPr vert="horz" lIns="94045" tIns="47022" rIns="94045" bIns="47022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4963" y="0"/>
            <a:ext cx="3168650" cy="481013"/>
          </a:xfrm>
          <a:prstGeom prst="rect">
            <a:avLst/>
          </a:prstGeom>
        </p:spPr>
        <p:txBody>
          <a:bodyPr vert="horz" lIns="94045" tIns="47022" rIns="94045" bIns="47022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82C7236-D49A-4154-831D-77C0FA4A894B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5" tIns="47022" rIns="94045" bIns="47022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0250" y="4560888"/>
            <a:ext cx="5854700" cy="4321175"/>
          </a:xfrm>
          <a:prstGeom prst="rect">
            <a:avLst/>
          </a:prstGeom>
        </p:spPr>
        <p:txBody>
          <a:bodyPr vert="horz" lIns="94045" tIns="47022" rIns="94045" bIns="47022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8600"/>
            <a:ext cx="3168650" cy="481013"/>
          </a:xfrm>
          <a:prstGeom prst="rect">
            <a:avLst/>
          </a:prstGeom>
        </p:spPr>
        <p:txBody>
          <a:bodyPr vert="horz" lIns="94045" tIns="47022" rIns="94045" bIns="47022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4963" y="9118600"/>
            <a:ext cx="3168650" cy="481013"/>
          </a:xfrm>
          <a:prstGeom prst="rect">
            <a:avLst/>
          </a:prstGeom>
        </p:spPr>
        <p:txBody>
          <a:bodyPr vert="horz" wrap="square" lIns="94045" tIns="47022" rIns="94045" bIns="4702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56DF42C-6653-4802-9D1C-2A5485EDAD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47982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86770-79CF-4238-B180-35348FD59DF4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907D1-EF81-4508-89C8-2DDD034B5F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21006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284163" y="309563"/>
            <a:ext cx="8539162" cy="6238875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8472543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DD471-1211-4861-8774-7E3AFB1868E5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780DF-826C-4E6E-B2F9-61B81E411C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12608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BCBAF-BD86-45EE-94C9-368DAFAE78A0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1428-2378-452E-809D-599D93C0D0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27205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C5C4D-8492-4260-94A1-D2F33119619E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124E6-BE2E-429C-BE74-B79F8CD2C5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64870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D0E7E-FA9C-4A1B-B233-E1B042153F7E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77DF8-5698-4DE1-9C7B-B7E6050F94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687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228600" y="0"/>
            <a:ext cx="9144000" cy="6858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CB41A-458F-45E8-BC06-497909F54655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18BD2-E5E1-435F-B49A-4EDD5AA1BE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97702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991600" cy="1219200"/>
          </a:xfrm>
        </p:spPr>
        <p:txBody>
          <a:bodyPr anchor="b">
            <a:noAutofit/>
          </a:bodyPr>
          <a:lstStyle>
            <a:lvl1pPr>
              <a:defRPr sz="3500" b="1">
                <a:latin typeface="Myriad Pro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7527"/>
            <a:ext cx="8229600" cy="4572000"/>
          </a:xfrm>
        </p:spPr>
        <p:txBody>
          <a:bodyPr/>
          <a:lstStyle>
            <a:lvl1pPr>
              <a:defRPr>
                <a:latin typeface="Myriad Pro" pitchFamily="34" charset="0"/>
              </a:defRPr>
            </a:lvl1pPr>
            <a:lvl2pPr>
              <a:defRPr>
                <a:latin typeface="Myriad Pro" pitchFamily="34" charset="0"/>
              </a:defRPr>
            </a:lvl2pPr>
            <a:lvl3pPr>
              <a:defRPr>
                <a:latin typeface="Myriad Pro" pitchFamily="34" charset="0"/>
              </a:defRPr>
            </a:lvl3pPr>
            <a:lvl4pPr>
              <a:defRPr>
                <a:latin typeface="Myriad Pro" pitchFamily="34" charset="0"/>
              </a:defRPr>
            </a:lvl4pPr>
            <a:lvl5pPr>
              <a:defRPr>
                <a:latin typeface="Myriad Pro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228600" y="6032157"/>
            <a:ext cx="8686800" cy="762000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1200">
                <a:latin typeface="Myriad Pro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7777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3CE8C-96C9-4627-9ACD-D76660F8AEAE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D46A5-16D3-4856-A21A-420A1CC853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787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309C3-39B8-4D6B-903A-903EBEC77978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11952-E0DC-49E6-BAD2-A634B823BB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8259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00842-EEC2-4933-A261-DCF7B8B6B335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2DE59-1183-4E04-90F5-1EA54A2160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1488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7FD42-6C0B-407F-89E3-6BE163A443D4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36CC3-B66B-485D-B0CE-8DB64C6F24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2289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5DE79-C059-40FE-8E53-E354C12D0EE2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F4210-97B6-44E9-BCC4-1DBAB79A62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0083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0" y="0"/>
            <a:ext cx="4572000" cy="685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0"/>
            <a:ext cx="4572000" cy="685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3025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B6A59BC-520C-4D25-AF1D-246FD262AFA4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5955E9E-E153-4DD6-B52E-2436D1140A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7" r:id="rId1"/>
    <p:sldLayoutId id="2147484248" r:id="rId2"/>
    <p:sldLayoutId id="2147484249" r:id="rId3"/>
    <p:sldLayoutId id="2147484238" r:id="rId4"/>
    <p:sldLayoutId id="2147484239" r:id="rId5"/>
    <p:sldLayoutId id="2147484240" r:id="rId6"/>
    <p:sldLayoutId id="2147484241" r:id="rId7"/>
    <p:sldLayoutId id="2147484242" r:id="rId8"/>
    <p:sldLayoutId id="2147484250" r:id="rId9"/>
    <p:sldLayoutId id="2147484251" r:id="rId10"/>
    <p:sldLayoutId id="2147484243" r:id="rId11"/>
    <p:sldLayoutId id="2147484244" r:id="rId12"/>
    <p:sldLayoutId id="2147484245" r:id="rId13"/>
    <p:sldLayoutId id="2147484246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cdc.gov/nchs/data/databriefs/db222.htm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http://www.cdc.gov/nchs/data/databriefs/db222.htm#source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c.gov/nchs/data/databriefs/db222.htm#source" TargetMode="Externa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ltcsbfeedback@cdc.gov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cdc.gov/nchs/nsltcp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0">
              <a:schemeClr val="tx2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body" idx="1"/>
          </p:nvPr>
        </p:nvSpPr>
        <p:spPr>
          <a:xfrm>
            <a:off x="0" y="6048375"/>
            <a:ext cx="8387100" cy="834069"/>
          </a:xfrm>
          <a:noFill/>
        </p:spPr>
        <p:txBody>
          <a:bodyPr/>
          <a:lstStyle/>
          <a:p>
            <a:r>
              <a:rPr lang="en-US" sz="2500" dirty="0" smtClean="0">
                <a:solidFill>
                  <a:schemeClr val="tx1"/>
                </a:solidFill>
                <a:latin typeface="Myriad Pro"/>
              </a:rPr>
              <a:t>This Data Brief is available at:</a:t>
            </a:r>
          </a:p>
          <a:p>
            <a:r>
              <a:rPr lang="en-US" sz="2500" dirty="0">
                <a:solidFill>
                  <a:schemeClr val="tx1"/>
                </a:solidFill>
                <a:latin typeface="Myriad Pro"/>
                <a:hlinkClick r:id="rId2"/>
              </a:rPr>
              <a:t>http://</a:t>
            </a:r>
            <a:r>
              <a:rPr lang="en-US" sz="2500" dirty="0" smtClean="0">
                <a:solidFill>
                  <a:schemeClr val="tx1"/>
                </a:solidFill>
                <a:latin typeface="Myriad Pro"/>
                <a:hlinkClick r:id="rId2"/>
              </a:rPr>
              <a:t>www.cdc.gov/nchs/data/databriefs/db222.htm</a:t>
            </a:r>
            <a:endParaRPr lang="en-US" sz="2500" dirty="0" smtClean="0">
              <a:solidFill>
                <a:schemeClr val="tx1"/>
              </a:solidFill>
              <a:latin typeface="Myriad Pro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35297" y="172897"/>
            <a:ext cx="4572000" cy="5875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2206" y="558950"/>
            <a:ext cx="3990886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</a:rPr>
              <a:t>This slide set contains figures from NCHS data brief No. 222: Variation in Operating Characteristics of Residential Care Communities, by Size of Community: United States, 2014</a:t>
            </a:r>
            <a:endParaRPr lang="en-US" sz="25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353684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91600" cy="1295400"/>
          </a:xfrm>
        </p:spPr>
        <p:txBody>
          <a:bodyPr/>
          <a:lstStyle/>
          <a:p>
            <a:pPr eaLnBrk="1" hangingPunct="1"/>
            <a:r>
              <a:rPr lang="en-US" altLang="en-US" sz="2500" dirty="0" smtClean="0"/>
              <a:t>Number </a:t>
            </a:r>
            <a:r>
              <a:rPr lang="en-US" altLang="en-US" sz="2500" dirty="0"/>
              <a:t>and percentage of residential care communities and residents, by community bed size: United States, 2014</a:t>
            </a:r>
            <a:endParaRPr lang="en-US" altLang="en-US" sz="2500" dirty="0" smtClean="0"/>
          </a:p>
        </p:txBody>
      </p:sp>
      <p:sp>
        <p:nvSpPr>
          <p:cNvPr id="1843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06567" y="5940956"/>
            <a:ext cx="8686800" cy="930117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en-US" dirty="0"/>
              <a:t>NOTES: Percentages are based on unrounded numbers. Estimates may not add up to totals because of rounding.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SOURCE</a:t>
            </a:r>
            <a:r>
              <a:rPr lang="en-US" altLang="en-US" dirty="0"/>
              <a:t>: CDC/NCHS, </a:t>
            </a:r>
            <a:r>
              <a:rPr lang="en-US" i="1" dirty="0">
                <a:latin typeface="Myriad Pro"/>
              </a:rPr>
              <a:t>Variation in Operating Characteristics of Residential Care Communities, by Size of Community: United States, </a:t>
            </a:r>
            <a:r>
              <a:rPr lang="en-US" i="1" dirty="0" smtClean="0">
                <a:latin typeface="Myriad Pro"/>
              </a:rPr>
              <a:t>2014</a:t>
            </a:r>
            <a:r>
              <a:rPr lang="en-US" altLang="en-US" dirty="0" smtClean="0"/>
              <a:t>, </a:t>
            </a:r>
            <a:r>
              <a:rPr lang="en-US" altLang="en-US" dirty="0"/>
              <a:t>NCHS Data Brief </a:t>
            </a:r>
            <a:r>
              <a:rPr lang="en-US" dirty="0">
                <a:latin typeface="Myriad Pro"/>
              </a:rPr>
              <a:t>No. </a:t>
            </a:r>
            <a:r>
              <a:rPr lang="en-US" dirty="0" smtClean="0">
                <a:latin typeface="Myriad Pro"/>
              </a:rPr>
              <a:t>222,</a:t>
            </a:r>
            <a:r>
              <a:rPr lang="en-US" altLang="en-US" dirty="0" smtClean="0"/>
              <a:t> </a:t>
            </a:r>
            <a:r>
              <a:rPr lang="en-US" altLang="en-US" dirty="0"/>
              <a:t>Figure 1. Data from the National Study of Long-Term Care Providers (NSLTCP), 2014</a:t>
            </a:r>
            <a:r>
              <a:rPr lang="en-US" altLang="en-US" dirty="0" smtClean="0"/>
              <a:t>.</a:t>
            </a:r>
            <a:endParaRPr lang="en-US" altLang="en-US" dirty="0">
              <a:cs typeface="Myriad Arabic" pitchFamily="50" charset="-78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3103" y="1634068"/>
            <a:ext cx="6022231" cy="396822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0" y="67734"/>
            <a:ext cx="8991600" cy="1219200"/>
          </a:xfrm>
        </p:spPr>
        <p:txBody>
          <a:bodyPr/>
          <a:lstStyle/>
          <a:p>
            <a:r>
              <a:rPr lang="en-US" altLang="en-US" sz="2500" dirty="0" smtClean="0"/>
              <a:t>Selected </a:t>
            </a:r>
            <a:r>
              <a:rPr lang="en-US" altLang="en-US" sz="2500" dirty="0"/>
              <a:t>residential care community operating characteristics, by community bed size: United States, 2014</a:t>
            </a:r>
            <a:endParaRPr lang="en-US" altLang="en-US" sz="2500" dirty="0" smtClean="0"/>
          </a:p>
        </p:txBody>
      </p:sp>
      <p:sp>
        <p:nvSpPr>
          <p:cNvPr id="19460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72004" y="5302274"/>
            <a:ext cx="8686800" cy="1555726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en-US" baseline="30000" dirty="0"/>
              <a:t>1</a:t>
            </a:r>
            <a:r>
              <a:rPr lang="en-US" altLang="en-US" dirty="0"/>
              <a:t>Differences among communities with 4–25 beds, 26–50 beds, and more than 50 beds are significant at p &lt; 0.05.</a:t>
            </a:r>
          </a:p>
          <a:p>
            <a:pPr>
              <a:spcBef>
                <a:spcPct val="0"/>
              </a:spcBef>
            </a:pPr>
            <a:r>
              <a:rPr lang="en-US" altLang="en-US" baseline="30000" dirty="0"/>
              <a:t>2</a:t>
            </a:r>
            <a:r>
              <a:rPr lang="en-US" altLang="en-US" dirty="0"/>
              <a:t>Differences between communities with 4–25 beds and the other community bed sizes are significant at p &lt; 0.05.</a:t>
            </a:r>
          </a:p>
          <a:p>
            <a:pPr>
              <a:spcBef>
                <a:spcPct val="0"/>
              </a:spcBef>
            </a:pPr>
            <a:r>
              <a:rPr lang="en-US" altLang="en-US" baseline="30000" dirty="0"/>
              <a:t>3</a:t>
            </a:r>
            <a:r>
              <a:rPr lang="en-US" altLang="en-US" dirty="0"/>
              <a:t>Differences among communities with 4–25 beds, 26–50 beds, and more than 50 beds are significant at p &lt; 0.05, and increase by bed size is statistically significant (p &lt; 0.05) based on a weighted least-squares regression test.</a:t>
            </a:r>
          </a:p>
          <a:p>
            <a:pPr>
              <a:spcBef>
                <a:spcPct val="0"/>
              </a:spcBef>
            </a:pPr>
            <a:r>
              <a:rPr lang="en-US" altLang="en-US" dirty="0"/>
              <a:t>NOTE: Figure excludes cases with missing data; see "Data source and methods" for details.</a:t>
            </a:r>
          </a:p>
          <a:p>
            <a:pPr>
              <a:spcBef>
                <a:spcPct val="0"/>
              </a:spcBef>
            </a:pPr>
            <a:r>
              <a:rPr lang="en-US" altLang="en-US" dirty="0"/>
              <a:t>SOURCE: CDC/NCHS, </a:t>
            </a:r>
            <a:r>
              <a:rPr lang="en-US" i="1" dirty="0">
                <a:latin typeface="Myriad Pro"/>
              </a:rPr>
              <a:t>Variation in Operating Characteristics of Residential Care Communities, by Size of Community: United States, 2014</a:t>
            </a:r>
            <a:r>
              <a:rPr lang="en-US" altLang="en-US" dirty="0"/>
              <a:t>, NCHS Data Brief </a:t>
            </a:r>
            <a:r>
              <a:rPr lang="en-US" dirty="0">
                <a:latin typeface="Myriad Pro"/>
              </a:rPr>
              <a:t>No. 222,</a:t>
            </a:r>
            <a:r>
              <a:rPr lang="en-US" altLang="en-US" dirty="0"/>
              <a:t> Figure </a:t>
            </a:r>
            <a:r>
              <a:rPr lang="en-US" altLang="en-US" dirty="0" smtClean="0"/>
              <a:t>2. </a:t>
            </a:r>
            <a:r>
              <a:rPr lang="en-US" altLang="en-US" dirty="0"/>
              <a:t>Data from the National Study of Long-Term Care Providers (NSLTCP), 2014.</a:t>
            </a:r>
            <a:endParaRPr lang="en-US" altLang="en-US" dirty="0">
              <a:cs typeface="Myriad Arabic" pitchFamily="50" charset="-78"/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067" y="1528761"/>
            <a:ext cx="5684944" cy="374597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1190097"/>
          </a:xfrm>
        </p:spPr>
        <p:txBody>
          <a:bodyPr/>
          <a:lstStyle/>
          <a:p>
            <a:pPr eaLnBrk="1" hangingPunct="1"/>
            <a:r>
              <a:rPr lang="en-US" altLang="en-US" sz="2500" dirty="0" smtClean="0"/>
              <a:t>Disease-specific </a:t>
            </a:r>
            <a:r>
              <a:rPr lang="en-US" altLang="en-US" sz="2500" dirty="0"/>
              <a:t>programs offered for selected conditions among residential care communities, by community bed size: United States, 2014</a:t>
            </a:r>
            <a:endParaRPr lang="en-US" altLang="en-US" sz="2500" dirty="0" smtClean="0"/>
          </a:p>
        </p:txBody>
      </p:sp>
      <p:sp>
        <p:nvSpPr>
          <p:cNvPr id="2048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52400" y="5579029"/>
            <a:ext cx="8686800" cy="1179819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baseline="30000" dirty="0"/>
              <a:t>1</a:t>
            </a:r>
            <a:r>
              <a:rPr lang="en-US" dirty="0"/>
              <a:t>Differences between communities with more than 50 beds and the other community bed sizes are significant at </a:t>
            </a:r>
            <a:r>
              <a:rPr lang="en-US" i="1" dirty="0"/>
              <a:t>p</a:t>
            </a:r>
            <a:r>
              <a:rPr lang="en-US" dirty="0"/>
              <a:t> &lt; 0.05.</a:t>
            </a:r>
            <a:br>
              <a:rPr lang="en-US" dirty="0"/>
            </a:br>
            <a:r>
              <a:rPr lang="en-US" baseline="30000" dirty="0"/>
              <a:t>2</a:t>
            </a:r>
            <a:r>
              <a:rPr lang="en-US" dirty="0"/>
              <a:t>Differences among communities with 4–25 beds, 26–50 beds, and more than 50 beds are significant at </a:t>
            </a:r>
            <a:r>
              <a:rPr lang="en-US" i="1" dirty="0"/>
              <a:t>p</a:t>
            </a:r>
            <a:r>
              <a:rPr lang="en-US" dirty="0"/>
              <a:t> &lt; 0.05.</a:t>
            </a:r>
            <a:br>
              <a:rPr lang="en-US" dirty="0"/>
            </a:br>
            <a:r>
              <a:rPr lang="en-US" baseline="30000" dirty="0"/>
              <a:t>3</a:t>
            </a:r>
            <a:r>
              <a:rPr lang="en-US" dirty="0"/>
              <a:t>Differences between communities with 4–25 beds and the other community bed sizes are significant at </a:t>
            </a:r>
            <a:r>
              <a:rPr lang="en-US" i="1" dirty="0"/>
              <a:t>p</a:t>
            </a:r>
            <a:r>
              <a:rPr lang="en-US" dirty="0"/>
              <a:t> &lt; 0.05.</a:t>
            </a:r>
            <a:br>
              <a:rPr lang="en-US" dirty="0"/>
            </a:br>
            <a:r>
              <a:rPr lang="en-US" dirty="0"/>
              <a:t>NOTE: Figure excludes cases with missing data; see "</a:t>
            </a:r>
            <a:r>
              <a:rPr lang="en-US" dirty="0">
                <a:hlinkClick r:id="rId2"/>
              </a:rPr>
              <a:t>Data source and methods</a:t>
            </a:r>
            <a:r>
              <a:rPr lang="en-US" dirty="0"/>
              <a:t>" for details.</a:t>
            </a:r>
            <a:br>
              <a:rPr lang="en-US" dirty="0"/>
            </a:br>
            <a:r>
              <a:rPr lang="en-US" altLang="en-US" dirty="0"/>
              <a:t>SOURCE: CDC/NCHS, </a:t>
            </a:r>
            <a:r>
              <a:rPr lang="en-US" i="1" dirty="0">
                <a:latin typeface="Myriad Pro"/>
              </a:rPr>
              <a:t>Variation in Operating Characteristics of Residential Care Communities, by Size of Community: United States, 2014</a:t>
            </a:r>
            <a:r>
              <a:rPr lang="en-US" altLang="en-US" dirty="0"/>
              <a:t>, NCHS Data Brief </a:t>
            </a:r>
            <a:r>
              <a:rPr lang="en-US" dirty="0">
                <a:latin typeface="Myriad Pro"/>
              </a:rPr>
              <a:t>No. 222,</a:t>
            </a:r>
            <a:r>
              <a:rPr lang="en-US" altLang="en-US" dirty="0"/>
              <a:t> Figure </a:t>
            </a:r>
            <a:r>
              <a:rPr lang="en-US" altLang="en-US" dirty="0" smtClean="0"/>
              <a:t>3. </a:t>
            </a:r>
            <a:r>
              <a:rPr lang="en-US" altLang="en-US" dirty="0"/>
              <a:t>Data from the National Study of Long-Term Care Providers (NSLTCP), 2014.</a:t>
            </a:r>
            <a:endParaRPr lang="en-US" altLang="en-US" dirty="0">
              <a:cs typeface="Myriad Arabic" pitchFamily="50" charset="-78"/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676776"/>
            <a:ext cx="5334000" cy="35147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1507066"/>
          </a:xfrm>
        </p:spPr>
        <p:txBody>
          <a:bodyPr/>
          <a:lstStyle/>
          <a:p>
            <a:r>
              <a:rPr lang="en-US" sz="2500" dirty="0" smtClean="0"/>
              <a:t>Use </a:t>
            </a:r>
            <a:r>
              <a:rPr lang="en-US" sz="2500" dirty="0"/>
              <a:t>of electronic health records and support for electronic health information exchange among residential care communities, by community bed size: United States, 2014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0457" y="1660747"/>
            <a:ext cx="5334000" cy="3514725"/>
          </a:xfrm>
        </p:spPr>
      </p:pic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04800" y="5329153"/>
            <a:ext cx="8686800" cy="1528847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baseline="30000" dirty="0"/>
              <a:t>1</a:t>
            </a:r>
            <a:r>
              <a:rPr lang="en-US" dirty="0"/>
              <a:t>Community's computerized system supports electronic health information exchange with physicians, pharmacies, or hospitals.</a:t>
            </a:r>
            <a:br>
              <a:rPr lang="en-US" dirty="0"/>
            </a:br>
            <a:r>
              <a:rPr lang="en-US" dirty="0"/>
              <a:t>NOTES: Differences among communities with 4–25 beds, 26–50 beds, and more than 50 beds are significant at </a:t>
            </a:r>
            <a:r>
              <a:rPr lang="en-US" i="1" dirty="0"/>
              <a:t>p</a:t>
            </a:r>
            <a:r>
              <a:rPr lang="en-US" dirty="0"/>
              <a:t> &lt; 0.05, and increase by bed size is statistically significant (</a:t>
            </a:r>
            <a:r>
              <a:rPr lang="en-US" i="1" dirty="0"/>
              <a:t>p</a:t>
            </a:r>
            <a:r>
              <a:rPr lang="en-US" dirty="0"/>
              <a:t> &lt; 0.05) based on a weighted least-squares regression test. Figure excludes cases with missing data; see "</a:t>
            </a:r>
            <a:r>
              <a:rPr lang="en-US" dirty="0">
                <a:hlinkClick r:id="rId3"/>
              </a:rPr>
              <a:t>Data source and methods</a:t>
            </a:r>
            <a:r>
              <a:rPr lang="en-US" dirty="0"/>
              <a:t>" for details.</a:t>
            </a:r>
            <a:br>
              <a:rPr lang="en-US" dirty="0"/>
            </a:br>
            <a:r>
              <a:rPr lang="en-US" altLang="en-US" dirty="0"/>
              <a:t>SOURCE: CDC/NCHS, </a:t>
            </a:r>
            <a:r>
              <a:rPr lang="en-US" i="1" dirty="0">
                <a:latin typeface="Myriad Pro"/>
              </a:rPr>
              <a:t>Variation in Operating Characteristics of Residential Care Communities, by Size of Community: United States, 2014</a:t>
            </a:r>
            <a:r>
              <a:rPr lang="en-US" altLang="en-US" dirty="0"/>
              <a:t>, NCHS Data Brief </a:t>
            </a:r>
            <a:r>
              <a:rPr lang="en-US" dirty="0">
                <a:latin typeface="Myriad Pro"/>
              </a:rPr>
              <a:t>No. 222,</a:t>
            </a:r>
            <a:r>
              <a:rPr lang="en-US" altLang="en-US" dirty="0"/>
              <a:t> Figure </a:t>
            </a:r>
            <a:r>
              <a:rPr lang="en-US" altLang="en-US" dirty="0" smtClean="0"/>
              <a:t>4. </a:t>
            </a:r>
            <a:r>
              <a:rPr lang="en-US" altLang="en-US" dirty="0"/>
              <a:t>Data from the National Study of Long-Term Care Providers (NSLTCP), 2014.</a:t>
            </a:r>
            <a:endParaRPr lang="en-US" altLang="en-US" dirty="0">
              <a:cs typeface="Myriad Arabic" pitchFamily="50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15651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4000">
              <a:schemeClr val="tx2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485638" cy="6869198"/>
          </a:xfrm>
        </p:spPr>
      </p:pic>
      <p:sp>
        <p:nvSpPr>
          <p:cNvPr id="6" name="Text Placeholder 3"/>
          <p:cNvSpPr txBox="1">
            <a:spLocks/>
          </p:cNvSpPr>
          <p:nvPr/>
        </p:nvSpPr>
        <p:spPr bwMode="auto">
          <a:xfrm>
            <a:off x="6485638" y="2473205"/>
            <a:ext cx="2675467" cy="210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yriad Pro" pitchFamily="34" charset="0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bg1"/>
                </a:solidFill>
              </a:rPr>
              <a:t>For questions about this Data Brief or NSLTCP, please contact the Long-Term Care Statistics Branch at NCHS.</a:t>
            </a:r>
          </a:p>
          <a:p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Email: </a:t>
            </a:r>
            <a:r>
              <a:rPr lang="en-US" b="1" dirty="0" smtClean="0">
                <a:solidFill>
                  <a:schemeClr val="bg1"/>
                </a:solidFill>
                <a:hlinkClick r:id="rId3"/>
              </a:rPr>
              <a:t>ltcsbfeedback@cdc.gov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Phone</a:t>
            </a:r>
            <a:r>
              <a:rPr lang="en-US" b="1" smtClean="0">
                <a:solidFill>
                  <a:schemeClr val="bg1"/>
                </a:solidFill>
              </a:rPr>
              <a:t>: 301-458-4747</a:t>
            </a:r>
            <a:endParaRPr lang="en-US" b="1" dirty="0" smtClean="0">
              <a:solidFill>
                <a:schemeClr val="bg1"/>
              </a:solidFill>
            </a:endParaRPr>
          </a:p>
          <a:p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Visit us on the web at: </a:t>
            </a:r>
            <a:r>
              <a:rPr lang="en-US" b="1" dirty="0" smtClean="0">
                <a:solidFill>
                  <a:schemeClr val="bg1"/>
                </a:solidFill>
                <a:hlinkClick r:id="rId4"/>
              </a:rPr>
              <a:t>http://www.cdc.gov/nchs/nsltcp.htm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37841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2955</TotalTime>
  <Words>411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Myriad Arabic</vt:lpstr>
      <vt:lpstr>Myriad Pro</vt:lpstr>
      <vt:lpstr>Office Theme</vt:lpstr>
      <vt:lpstr>PowerPoint Presentation</vt:lpstr>
      <vt:lpstr>Number and percentage of residential care communities and residents, by community bed size: United States, 2014</vt:lpstr>
      <vt:lpstr>Selected residential care community operating characteristics, by community bed size: United States, 2014</vt:lpstr>
      <vt:lpstr>Disease-specific programs offered for selected conditions among residential care communities, by community bed size: United States, 2014</vt:lpstr>
      <vt:lpstr>Use of electronic health records and support for electronic health information exchange among residential care communities, by community bed size: United States, 2014</vt:lpstr>
      <vt:lpstr>PowerPoint Presentation</vt:lpstr>
    </vt:vector>
  </TitlesOfParts>
  <Company>Centers for Disease Control and Prevention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expectancy at birth</dc:title>
  <dc:creator>Eldridge, Odell D. (CDC/OSELS/NCHS) (CTR)</dc:creator>
  <cp:lastModifiedBy>Rome, Vincent (CDC/OPHSS/NCHS)</cp:lastModifiedBy>
  <cp:revision>293</cp:revision>
  <cp:lastPrinted>2015-04-02T19:01:23Z</cp:lastPrinted>
  <dcterms:created xsi:type="dcterms:W3CDTF">2013-03-04T18:15:21Z</dcterms:created>
  <dcterms:modified xsi:type="dcterms:W3CDTF">2016-02-19T15:01:01Z</dcterms:modified>
</cp:coreProperties>
</file>