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5"/>
  </p:notesMasterIdLst>
  <p:sldIdLst>
    <p:sldId id="321" r:id="rId2"/>
    <p:sldId id="351" r:id="rId3"/>
    <p:sldId id="372" r:id="rId4"/>
    <p:sldId id="369" r:id="rId5"/>
    <p:sldId id="357" r:id="rId6"/>
    <p:sldId id="355" r:id="rId7"/>
    <p:sldId id="362" r:id="rId8"/>
    <p:sldId id="344" r:id="rId9"/>
    <p:sldId id="345" r:id="rId10"/>
    <p:sldId id="346" r:id="rId11"/>
    <p:sldId id="347" r:id="rId12"/>
    <p:sldId id="370" r:id="rId13"/>
    <p:sldId id="359" r:id="rId14"/>
    <p:sldId id="358" r:id="rId15"/>
    <p:sldId id="361" r:id="rId16"/>
    <p:sldId id="368" r:id="rId17"/>
    <p:sldId id="353" r:id="rId18"/>
    <p:sldId id="367" r:id="rId19"/>
    <p:sldId id="348" r:id="rId20"/>
    <p:sldId id="364" r:id="rId21"/>
    <p:sldId id="342" r:id="rId22"/>
    <p:sldId id="343" r:id="rId23"/>
    <p:sldId id="366" r:id="rId24"/>
    <p:sldId id="349" r:id="rId25"/>
    <p:sldId id="363" r:id="rId26"/>
    <p:sldId id="340" r:id="rId27"/>
    <p:sldId id="338" r:id="rId28"/>
    <p:sldId id="341" r:id="rId29"/>
    <p:sldId id="339" r:id="rId30"/>
    <p:sldId id="365" r:id="rId31"/>
    <p:sldId id="333" r:id="rId32"/>
    <p:sldId id="334" r:id="rId33"/>
    <p:sldId id="335" r:id="rId3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48">
          <p15:clr>
            <a:srgbClr val="A4A3A4"/>
          </p15:clr>
        </p15:guide>
        <p15:guide id="3" orient="horz" pos="480" userDrawn="1">
          <p15:clr>
            <a:srgbClr val="A4A3A4"/>
          </p15:clr>
        </p15:guide>
        <p15:guide id="4" pos="5591">
          <p15:clr>
            <a:srgbClr val="A4A3A4"/>
          </p15:clr>
        </p15:guide>
        <p15:guide id="5" pos="28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don, Jessica (CDC/OPHSS/NCHS)" initials="LJ(" lastIdx="9" clrIdx="0">
    <p:extLst>
      <p:ext uri="{19B8F6BF-5375-455C-9EA6-DF929625EA0E}">
        <p15:presenceInfo xmlns:p15="http://schemas.microsoft.com/office/powerpoint/2012/main" userId="S-1-5-21-1207783550-2075000910-922709458-516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BAC"/>
    <a:srgbClr val="3E7FC6"/>
    <a:srgbClr val="3A73B8"/>
    <a:srgbClr val="366BA4"/>
    <a:srgbClr val="3668AC"/>
    <a:srgbClr val="437FC1"/>
    <a:srgbClr val="558ED5"/>
    <a:srgbClr val="3A72B0"/>
    <a:srgbClr val="375F92"/>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2" autoAdjust="0"/>
    <p:restoredTop sz="94707" autoAdjust="0"/>
  </p:normalViewPr>
  <p:slideViewPr>
    <p:cSldViewPr snapToGrid="0">
      <p:cViewPr varScale="1">
        <p:scale>
          <a:sx n="125" d="100"/>
          <a:sy n="125" d="100"/>
        </p:scale>
        <p:origin x="1314" y="-1248"/>
      </p:cViewPr>
      <p:guideLst>
        <p:guide orient="horz" pos="2160"/>
        <p:guide orient="horz" pos="3448"/>
        <p:guide orient="horz" pos="480"/>
        <p:guide pos="5591"/>
        <p:guide pos="283"/>
      </p:guideLst>
    </p:cSldViewPr>
  </p:slideViewPr>
  <p:outlineViewPr>
    <p:cViewPr>
      <p:scale>
        <a:sx n="33" d="100"/>
        <a:sy n="33" d="100"/>
      </p:scale>
      <p:origin x="0" y="-1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4" d="100"/>
          <a:sy n="64" d="100"/>
        </p:scale>
        <p:origin x="96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EF565D3A-9861-414A-A4E2-353AC3826A16}" type="datetimeFigureOut">
              <a:rPr lang="en-US" smtClean="0"/>
              <a:t>2/16/2017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AE1C306B-02FD-45A9-B090-69A43E2135EC}" type="slidenum">
              <a:rPr lang="en-US" smtClean="0"/>
              <a:t>‹#›</a:t>
            </a:fld>
            <a:endParaRPr lang="en-US"/>
          </a:p>
        </p:txBody>
      </p:sp>
    </p:spTree>
    <p:extLst>
      <p:ext uri="{BB962C8B-B14F-4D97-AF65-F5344CB8AC3E}">
        <p14:creationId xmlns:p14="http://schemas.microsoft.com/office/powerpoint/2010/main" val="241470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a:t>
            </a:fld>
            <a:endParaRPr lang="en-US"/>
          </a:p>
        </p:txBody>
      </p:sp>
    </p:spTree>
    <p:extLst>
      <p:ext uri="{BB962C8B-B14F-4D97-AF65-F5344CB8AC3E}">
        <p14:creationId xmlns:p14="http://schemas.microsoft.com/office/powerpoint/2010/main" val="394825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communities that offer disease-specific programs for depression was 48%.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lowest percentage was 19% in Louisiana and no states were statistically significantly greater than the national percentage.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lower than the national percentage was concentrated in the middle of the country.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10</a:t>
            </a:fld>
            <a:endParaRPr lang="en-US"/>
          </a:p>
        </p:txBody>
      </p:sp>
    </p:spTree>
    <p:extLst>
      <p:ext uri="{BB962C8B-B14F-4D97-AF65-F5344CB8AC3E}">
        <p14:creationId xmlns:p14="http://schemas.microsoft.com/office/powerpoint/2010/main" val="280473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communities that offer disease-specific programs for diabetes was 58%.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31% in Iowa to 70% in Alaska.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lower than the national percentage was concentrated in the middle of the country.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11</a:t>
            </a:fld>
            <a:endParaRPr lang="en-US"/>
          </a:p>
        </p:txBody>
      </p:sp>
    </p:spTree>
    <p:extLst>
      <p:ext uri="{BB962C8B-B14F-4D97-AF65-F5344CB8AC3E}">
        <p14:creationId xmlns:p14="http://schemas.microsoft.com/office/powerpoint/2010/main" val="327226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12</a:t>
            </a:fld>
            <a:endParaRPr lang="en-US"/>
          </a:p>
        </p:txBody>
      </p:sp>
    </p:spTree>
    <p:extLst>
      <p:ext uri="{BB962C8B-B14F-4D97-AF65-F5344CB8AC3E}">
        <p14:creationId xmlns:p14="http://schemas.microsoft.com/office/powerpoint/2010/main" val="197795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residential</a:t>
            </a:r>
            <a:r>
              <a:rPr lang="en-US" sz="1600" baseline="0" dirty="0" smtClean="0"/>
              <a:t> care communities that screened for depression was 83%.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68% in Louisiana to 92% in South Dakota.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different from the national percentage was varied across the United States.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baseline="0" dirty="0" smtClean="0"/>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236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residential</a:t>
            </a:r>
            <a:r>
              <a:rPr lang="en-US" sz="1600" baseline="0" dirty="0" smtClean="0"/>
              <a:t> care communities that use electronic health records was 19%.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9% in Arkansas to 48% in Utah.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different from the national percentage was varied across the United States.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smtClean="0"/>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7872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residential</a:t>
            </a:r>
            <a:r>
              <a:rPr lang="en-US" sz="1600" baseline="0" dirty="0" smtClean="0"/>
              <a:t> care communities that had computerized support for electronic health information exchange was 20%.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0% in Louisiana to 49% in Delaware.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baseline="0" dirty="0" smtClean="0"/>
              <a:t> </a:t>
            </a:r>
            <a:endParaRPr lang="en-US" sz="1600" b="1" dirty="0"/>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5649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16</a:t>
            </a:fld>
            <a:endParaRPr lang="en-US"/>
          </a:p>
        </p:txBody>
      </p:sp>
    </p:spTree>
    <p:extLst>
      <p:ext uri="{BB962C8B-B14F-4D97-AF65-F5344CB8AC3E}">
        <p14:creationId xmlns:p14="http://schemas.microsoft.com/office/powerpoint/2010/main" val="327947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residential</a:t>
            </a:r>
            <a:r>
              <a:rPr lang="en-US" sz="1600" baseline="0" dirty="0" smtClean="0"/>
              <a:t> care communities with a dementia special care unit was 22%.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14% in Arkansas to 68% in New Jersey.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different from the national percentage was varied across the United States.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smtClean="0"/>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69429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18</a:t>
            </a:fld>
            <a:endParaRPr lang="en-US"/>
          </a:p>
        </p:txBody>
      </p:sp>
    </p:spTree>
    <p:extLst>
      <p:ext uri="{BB962C8B-B14F-4D97-AF65-F5344CB8AC3E}">
        <p14:creationId xmlns:p14="http://schemas.microsoft.com/office/powerpoint/2010/main" val="116018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FF0000"/>
                </a:solidFill>
              </a:rPr>
              <a:t>In 2014, the national percentage of residential</a:t>
            </a:r>
            <a:r>
              <a:rPr lang="en-US" sz="1600" baseline="0" dirty="0" smtClean="0">
                <a:solidFill>
                  <a:srgbClr val="FF0000"/>
                </a:solidFill>
              </a:rPr>
              <a:t> care residents whose care during the past 30 days was paid by Medicaid was 15%.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solidFill>
                  <a:srgbClr val="FF0000"/>
                </a:solidFill>
              </a:rPr>
              <a:t>The percentages ranged from 0% in Louisiana to 79% in Connecticut.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solidFill>
                  <a:srgbClr val="FF0000"/>
                </a:solidFill>
              </a:rPr>
              <a:t>The location of states statistically significantly different from the national percentage was varied across the United States.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smtClean="0">
              <a:solidFill>
                <a:srgbClr val="FF0000"/>
              </a:solidFill>
            </a:endParaRPr>
          </a:p>
        </p:txBody>
      </p:sp>
      <p:sp>
        <p:nvSpPr>
          <p:cNvPr id="4" name="Slide Number Placeholder 3"/>
          <p:cNvSpPr>
            <a:spLocks noGrp="1"/>
          </p:cNvSpPr>
          <p:nvPr>
            <p:ph type="sldNum" sz="quarter" idx="10"/>
          </p:nvPr>
        </p:nvSpPr>
        <p:spPr/>
        <p:txBody>
          <a:bodyPr/>
          <a:lstStyle/>
          <a:p>
            <a:fld id="{C95C401F-E206-4C83-8A65-0CC3695AEAC8}" type="slidenum">
              <a:rPr lang="en-US" smtClean="0"/>
              <a:t>19</a:t>
            </a:fld>
            <a:endParaRPr lang="en-US"/>
          </a:p>
        </p:txBody>
      </p:sp>
    </p:spTree>
    <p:extLst>
      <p:ext uri="{BB962C8B-B14F-4D97-AF65-F5344CB8AC3E}">
        <p14:creationId xmlns:p14="http://schemas.microsoft.com/office/powerpoint/2010/main" val="31779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a:t>
            </a:fld>
            <a:endParaRPr lang="en-US"/>
          </a:p>
        </p:txBody>
      </p:sp>
    </p:spTree>
    <p:extLst>
      <p:ext uri="{BB962C8B-B14F-4D97-AF65-F5344CB8AC3E}">
        <p14:creationId xmlns:p14="http://schemas.microsoft.com/office/powerpoint/2010/main" val="496341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20</a:t>
            </a:fld>
            <a:endParaRPr lang="en-US"/>
          </a:p>
        </p:txBody>
      </p:sp>
    </p:spTree>
    <p:extLst>
      <p:ext uri="{BB962C8B-B14F-4D97-AF65-F5344CB8AC3E}">
        <p14:creationId xmlns:p14="http://schemas.microsoft.com/office/powerpoint/2010/main" val="210058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that need assistance with eating was 20%.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4% in Iowa to 45% in Alaska.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a:t>
            </a:r>
            <a:r>
              <a:rPr lang="en-US" b="0" baseline="0" dirty="0" smtClean="0"/>
              <a:t>significantly higher than </a:t>
            </a:r>
            <a:r>
              <a:rPr lang="en-US" baseline="0" dirty="0" smtClean="0"/>
              <a:t>the national percentage was concentrated in the West.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21</a:t>
            </a:fld>
            <a:endParaRPr lang="en-US"/>
          </a:p>
        </p:txBody>
      </p:sp>
    </p:spTree>
    <p:extLst>
      <p:ext uri="{BB962C8B-B14F-4D97-AF65-F5344CB8AC3E}">
        <p14:creationId xmlns:p14="http://schemas.microsoft.com/office/powerpoint/2010/main" val="3434832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that need assistance with bathing was 62%.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36% in Louisiana to 76% in West Virginia.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22</a:t>
            </a:fld>
            <a:endParaRPr lang="en-US"/>
          </a:p>
        </p:txBody>
      </p:sp>
    </p:spTree>
    <p:extLst>
      <p:ext uri="{BB962C8B-B14F-4D97-AF65-F5344CB8AC3E}">
        <p14:creationId xmlns:p14="http://schemas.microsoft.com/office/powerpoint/2010/main" val="4133337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23</a:t>
            </a:fld>
            <a:endParaRPr lang="en-US"/>
          </a:p>
        </p:txBody>
      </p:sp>
    </p:spTree>
    <p:extLst>
      <p:ext uri="{BB962C8B-B14F-4D97-AF65-F5344CB8AC3E}">
        <p14:creationId xmlns:p14="http://schemas.microsoft.com/office/powerpoint/2010/main" val="1240347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residential</a:t>
            </a:r>
            <a:r>
              <a:rPr lang="en-US" sz="1600" baseline="0" dirty="0" smtClean="0"/>
              <a:t> care residents who received assistance with medication use was 83%.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29% in Louisiana to 98% in Missouri.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different from the national percentage was varied across the United States.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smtClean="0"/>
          </a:p>
        </p:txBody>
      </p:sp>
      <p:sp>
        <p:nvSpPr>
          <p:cNvPr id="4" name="Slide Number Placeholder 3"/>
          <p:cNvSpPr>
            <a:spLocks noGrp="1"/>
          </p:cNvSpPr>
          <p:nvPr>
            <p:ph type="sldNum" sz="quarter" idx="10"/>
          </p:nvPr>
        </p:nvSpPr>
        <p:spPr/>
        <p:txBody>
          <a:bodyPr/>
          <a:lstStyle/>
          <a:p>
            <a:fld id="{C95C401F-E206-4C83-8A65-0CC3695AEAC8}" type="slidenum">
              <a:rPr lang="en-US" smtClean="0"/>
              <a:t>24</a:t>
            </a:fld>
            <a:endParaRPr lang="en-US"/>
          </a:p>
        </p:txBody>
      </p:sp>
    </p:spTree>
    <p:extLst>
      <p:ext uri="{BB962C8B-B14F-4D97-AF65-F5344CB8AC3E}">
        <p14:creationId xmlns:p14="http://schemas.microsoft.com/office/powerpoint/2010/main" val="23899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25</a:t>
            </a:fld>
            <a:endParaRPr lang="en-US"/>
          </a:p>
        </p:txBody>
      </p:sp>
    </p:spTree>
    <p:extLst>
      <p:ext uri="{BB962C8B-B14F-4D97-AF65-F5344CB8AC3E}">
        <p14:creationId xmlns:p14="http://schemas.microsoft.com/office/powerpoint/2010/main" val="4193498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diagnosed with Alzheimer’s disease or other dementias was 40%.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18% in Iowa to 53% in Maryland.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majority of states were not statistically significantly different from the national percentage.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26</a:t>
            </a:fld>
            <a:endParaRPr lang="en-US"/>
          </a:p>
        </p:txBody>
      </p:sp>
    </p:spTree>
    <p:extLst>
      <p:ext uri="{BB962C8B-B14F-4D97-AF65-F5344CB8AC3E}">
        <p14:creationId xmlns:p14="http://schemas.microsoft.com/office/powerpoint/2010/main" val="4032242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diagnosed with depression was 23%.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a:t>
            </a:r>
            <a:r>
              <a:rPr lang="en-US" b="0" baseline="0" dirty="0" smtClean="0">
                <a:solidFill>
                  <a:srgbClr val="C00000"/>
                </a:solidFill>
              </a:rPr>
              <a:t>11</a:t>
            </a:r>
            <a:r>
              <a:rPr lang="en-US" baseline="0" dirty="0" smtClean="0"/>
              <a:t>% in Hawaii to 37% in Maine.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Approximately half of the states were not statistically significantly different from the national percentage and one quarter of states were each above and below the national percentage.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27</a:t>
            </a:fld>
            <a:endParaRPr lang="en-US"/>
          </a:p>
        </p:txBody>
      </p:sp>
    </p:spTree>
    <p:extLst>
      <p:ext uri="{BB962C8B-B14F-4D97-AF65-F5344CB8AC3E}">
        <p14:creationId xmlns:p14="http://schemas.microsoft.com/office/powerpoint/2010/main" val="3036572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diagnosed with cardiovascular disease was 46%.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a:t>
            </a:r>
            <a:r>
              <a:rPr lang="en-US" b="0" baseline="0" dirty="0" smtClean="0"/>
              <a:t>from 28% in Hawaii to </a:t>
            </a:r>
            <a:r>
              <a:rPr lang="en-US" baseline="0" dirty="0" smtClean="0"/>
              <a:t>57% in Maine.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lower than the national percentage was concentrated in the West.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More than half of the states were not statistically significantly different from the national percentage.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28</a:t>
            </a:fld>
            <a:endParaRPr lang="en-US"/>
          </a:p>
        </p:txBody>
      </p:sp>
    </p:spTree>
    <p:extLst>
      <p:ext uri="{BB962C8B-B14F-4D97-AF65-F5344CB8AC3E}">
        <p14:creationId xmlns:p14="http://schemas.microsoft.com/office/powerpoint/2010/main" val="407980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diagnosed with diabetes was 17%.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11% in Washington, DC and Wyoming to 25% in Maine.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majority of states were not statistically significantly different from the national percentage.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29</a:t>
            </a:fld>
            <a:endParaRPr lang="en-US"/>
          </a:p>
        </p:txBody>
      </p:sp>
    </p:spTree>
    <p:extLst>
      <p:ext uri="{BB962C8B-B14F-4D97-AF65-F5344CB8AC3E}">
        <p14:creationId xmlns:p14="http://schemas.microsoft.com/office/powerpoint/2010/main" val="301816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3</a:t>
            </a:fld>
            <a:endParaRPr lang="en-US"/>
          </a:p>
        </p:txBody>
      </p:sp>
    </p:spTree>
    <p:extLst>
      <p:ext uri="{BB962C8B-B14F-4D97-AF65-F5344CB8AC3E}">
        <p14:creationId xmlns:p14="http://schemas.microsoft.com/office/powerpoint/2010/main" val="745830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30</a:t>
            </a:fld>
            <a:endParaRPr lang="en-US"/>
          </a:p>
        </p:txBody>
      </p:sp>
    </p:spTree>
    <p:extLst>
      <p:ext uri="{BB962C8B-B14F-4D97-AF65-F5344CB8AC3E}">
        <p14:creationId xmlns:p14="http://schemas.microsoft.com/office/powerpoint/2010/main" val="3137222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2014, the national percentage of residential</a:t>
            </a:r>
            <a:r>
              <a:rPr lang="en-US" baseline="0" dirty="0" smtClean="0"/>
              <a:t> care residents that experienced a fall was 21%. </a:t>
            </a:r>
          </a:p>
          <a:p>
            <a:pPr marL="171450" indent="-171450">
              <a:buFont typeface="Arial" panose="020B0604020202020204" pitchFamily="34" charset="0"/>
              <a:buChar char="•"/>
            </a:pPr>
            <a:r>
              <a:rPr lang="en-US" baseline="0" dirty="0" smtClean="0"/>
              <a:t>The percentages ranged from 10% in Connecticut to 34% in Delaware.  </a:t>
            </a:r>
          </a:p>
          <a:p>
            <a:pPr marL="171450" indent="-171450">
              <a:buFont typeface="Arial" panose="020B0604020202020204" pitchFamily="34" charset="0"/>
              <a:buChar char="•"/>
            </a:pPr>
            <a:r>
              <a:rPr lang="en-US" baseline="0" dirty="0" smtClean="0"/>
              <a:t>The location of states statistically significantly different from the national percentage varied across the United States.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31</a:t>
            </a:fld>
            <a:endParaRPr lang="en-US"/>
          </a:p>
        </p:txBody>
      </p:sp>
    </p:spTree>
    <p:extLst>
      <p:ext uri="{BB962C8B-B14F-4D97-AF65-F5344CB8AC3E}">
        <p14:creationId xmlns:p14="http://schemas.microsoft.com/office/powerpoint/2010/main" val="1243386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that were hospitalized was 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6% in </a:t>
            </a:r>
            <a:r>
              <a:rPr lang="en-US" b="0" baseline="0" dirty="0" smtClean="0"/>
              <a:t>Iowa</a:t>
            </a:r>
            <a:r>
              <a:rPr lang="en-US" b="1" baseline="0" dirty="0" smtClean="0"/>
              <a:t>, </a:t>
            </a:r>
            <a:r>
              <a:rPr lang="en-US" baseline="0" dirty="0" smtClean="0"/>
              <a:t>Montana, South Carolina, and Utah to 12% in Massachusetts and Ohio.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higher than the national percentage were concentrated in Northeast and states significantly lower than the national percentage were in the West.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32</a:t>
            </a:fld>
            <a:endParaRPr lang="en-US"/>
          </a:p>
        </p:txBody>
      </p:sp>
    </p:spTree>
    <p:extLst>
      <p:ext uri="{BB962C8B-B14F-4D97-AF65-F5344CB8AC3E}">
        <p14:creationId xmlns:p14="http://schemas.microsoft.com/office/powerpoint/2010/main" val="1143030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residents that had an emergency room visit was 12%.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5% in Iowa to 19% in Rhode Island.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lower the national percentage was concentrated in the Midwest.  </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33</a:t>
            </a:fld>
            <a:endParaRPr lang="en-US"/>
          </a:p>
        </p:txBody>
      </p:sp>
    </p:spTree>
    <p:extLst>
      <p:ext uri="{BB962C8B-B14F-4D97-AF65-F5344CB8AC3E}">
        <p14:creationId xmlns:p14="http://schemas.microsoft.com/office/powerpoint/2010/main" val="63268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4</a:t>
            </a:fld>
            <a:endParaRPr lang="en-US"/>
          </a:p>
        </p:txBody>
      </p:sp>
    </p:spTree>
    <p:extLst>
      <p:ext uri="{BB962C8B-B14F-4D97-AF65-F5344CB8AC3E}">
        <p14:creationId xmlns:p14="http://schemas.microsoft.com/office/powerpoint/2010/main" val="241136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for-profit residential</a:t>
            </a:r>
            <a:r>
              <a:rPr lang="en-US" sz="1600" baseline="0" dirty="0" smtClean="0"/>
              <a:t> care communities was 82%.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34% in Iowa to 92% in Utah and Idaho.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higher than the national percentage was concentrated in the West.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lower than the national percentage was concentrated in the Midwest and Northeast regions.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476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residential</a:t>
            </a:r>
            <a:r>
              <a:rPr lang="en-US" sz="1600" baseline="0" dirty="0" smtClean="0"/>
              <a:t> care communities that were affiliated with a chain was 56%.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26% in Connecticut to 75% in Wisconsin.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States that were statistically significantly higher that the national percentage were located in the south and central regions of the United States.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5042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C306B-02FD-45A9-B090-69A43E2135EC}" type="slidenum">
              <a:rPr lang="en-US" smtClean="0"/>
              <a:t>7</a:t>
            </a:fld>
            <a:endParaRPr lang="en-US"/>
          </a:p>
        </p:txBody>
      </p:sp>
    </p:spTree>
    <p:extLst>
      <p:ext uri="{BB962C8B-B14F-4D97-AF65-F5344CB8AC3E}">
        <p14:creationId xmlns:p14="http://schemas.microsoft.com/office/powerpoint/2010/main" val="140336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communities that offer disease-specific programs for Alzheimer’s disease was 58%.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22% in Iowa to 76% in New Jersey.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lower than the national percentage was concentrated in the middle of the country.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8</a:t>
            </a:fld>
            <a:endParaRPr lang="en-US"/>
          </a:p>
        </p:txBody>
      </p:sp>
    </p:spTree>
    <p:extLst>
      <p:ext uri="{BB962C8B-B14F-4D97-AF65-F5344CB8AC3E}">
        <p14:creationId xmlns:p14="http://schemas.microsoft.com/office/powerpoint/2010/main" val="285189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residential</a:t>
            </a:r>
            <a:r>
              <a:rPr lang="en-US" baseline="0" dirty="0" smtClean="0"/>
              <a:t> care communities that offer disease-specific programs for cardiovascular disease was 52%.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25% in Louisiana to 66% in Alaska.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lower than the national percentage was concentrated in the middle of the country.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Only Alaska and Hawaii were statistically significantly higher than the national percentage.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9</a:t>
            </a:fld>
            <a:endParaRPr lang="en-US"/>
          </a:p>
        </p:txBody>
      </p:sp>
    </p:spTree>
    <p:extLst>
      <p:ext uri="{BB962C8B-B14F-4D97-AF65-F5344CB8AC3E}">
        <p14:creationId xmlns:p14="http://schemas.microsoft.com/office/powerpoint/2010/main" val="73905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79611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407798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06729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79775"/>
            <a:ext cx="7772400" cy="1673225"/>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6944" y="5716090"/>
            <a:ext cx="7687056" cy="1329646"/>
          </a:xfrm>
          <a:prstGeom prst="rect">
            <a:avLst/>
          </a:prstGeom>
        </p:spPr>
      </p:pic>
      <p:sp>
        <p:nvSpPr>
          <p:cNvPr id="11" name="Text Placeholder 5"/>
          <p:cNvSpPr>
            <a:spLocks noGrp="1"/>
          </p:cNvSpPr>
          <p:nvPr>
            <p:ph type="body" sz="quarter" idx="13" hasCustomPrompt="1"/>
          </p:nvPr>
        </p:nvSpPr>
        <p:spPr>
          <a:xfrm>
            <a:off x="2286000" y="6271654"/>
            <a:ext cx="5105400" cy="182880"/>
          </a:xfrm>
          <a:prstGeom prst="rect">
            <a:avLst/>
          </a:prstGeom>
        </p:spPr>
        <p:txBody>
          <a:bodyPr/>
          <a:lstStyle>
            <a:lvl1pPr>
              <a:buNone/>
              <a:defRPr sz="1000" baseline="0">
                <a:solidFill>
                  <a:schemeClr val="tx1"/>
                </a:solidFill>
              </a:defRPr>
            </a:lvl1pPr>
          </a:lstStyle>
          <a:p>
            <a:r>
              <a:rPr lang="en-US" dirty="0" smtClean="0"/>
              <a:t>National Center for Health Statistics</a:t>
            </a:r>
            <a:endParaRPr lang="en-US" dirty="0"/>
          </a:p>
        </p:txBody>
      </p:sp>
      <p:sp>
        <p:nvSpPr>
          <p:cNvPr id="12" name="Text Placeholder 6"/>
          <p:cNvSpPr>
            <a:spLocks noGrp="1"/>
          </p:cNvSpPr>
          <p:nvPr>
            <p:ph type="body" sz="quarter" idx="14" hasCustomPrompt="1"/>
          </p:nvPr>
        </p:nvSpPr>
        <p:spPr>
          <a:xfrm>
            <a:off x="2286000" y="6463678"/>
            <a:ext cx="5105400" cy="228600"/>
          </a:xfrm>
          <a:prstGeom prst="rect">
            <a:avLst/>
          </a:prstGeom>
        </p:spPr>
        <p:txBody>
          <a:bodyPr/>
          <a:lstStyle>
            <a:lvl1pPr>
              <a:buNone/>
              <a:defRPr sz="1000" baseline="0">
                <a:solidFill>
                  <a:schemeClr val="tx1"/>
                </a:solidFill>
              </a:defRPr>
            </a:lvl1pPr>
          </a:lstStyle>
          <a:p>
            <a:r>
              <a:rPr lang="en-US" dirty="0" smtClean="0"/>
              <a:t>Place Division Here</a:t>
            </a:r>
            <a:endParaRPr lang="en-US" dirty="0"/>
          </a:p>
        </p:txBody>
      </p:sp>
    </p:spTree>
    <p:extLst>
      <p:ext uri="{BB962C8B-B14F-4D97-AF65-F5344CB8AC3E}">
        <p14:creationId xmlns:p14="http://schemas.microsoft.com/office/powerpoint/2010/main" val="256615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4" hasCustomPrompt="1"/>
          </p:nvPr>
        </p:nvSpPr>
        <p:spPr>
          <a:xfrm>
            <a:off x="457201" y="6206803"/>
            <a:ext cx="8229600" cy="384175"/>
          </a:xfrm>
        </p:spPr>
        <p:txBody>
          <a:bodyPr>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smtClean="0"/>
              <a:t>SOURCE: CDC/NCHS</a:t>
            </a:r>
            <a:endParaRPr lang="en-US" dirty="0"/>
          </a:p>
        </p:txBody>
      </p:sp>
    </p:spTree>
    <p:extLst>
      <p:ext uri="{BB962C8B-B14F-4D97-AF65-F5344CB8AC3E}">
        <p14:creationId xmlns:p14="http://schemas.microsoft.com/office/powerpoint/2010/main" val="3345126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79775"/>
            <a:ext cx="7772400" cy="1673225"/>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HHS_CDC_RGB.png"/>
          <p:cNvPicPr>
            <a:picLocks noChangeAspect="1"/>
          </p:cNvPicPr>
          <p:nvPr userDrawn="1"/>
        </p:nvPicPr>
        <p:blipFill>
          <a:blip r:embed="rId2" cstate="print"/>
          <a:stretch>
            <a:fillRect/>
          </a:stretch>
        </p:blipFill>
        <p:spPr>
          <a:xfrm>
            <a:off x="304800" y="5715000"/>
            <a:ext cx="1524000" cy="8763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0984" y="5105400"/>
            <a:ext cx="1130703" cy="1517930"/>
          </a:xfrm>
          <a:prstGeom prst="rect">
            <a:avLst/>
          </a:prstGeom>
        </p:spPr>
      </p:pic>
    </p:spTree>
    <p:extLst>
      <p:ext uri="{BB962C8B-B14F-4D97-AF65-F5344CB8AC3E}">
        <p14:creationId xmlns:p14="http://schemas.microsoft.com/office/powerpoint/2010/main" val="279793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ard and QR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6400800" cy="3337560"/>
          </a:xfrm>
        </p:spPr>
        <p:txBody>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49263" y="6248400"/>
            <a:ext cx="7713662" cy="400373"/>
          </a:xfrm>
        </p:spPr>
        <p:txBody>
          <a:bodyPr/>
          <a:lstStyle>
            <a:lvl1pPr>
              <a:defRPr sz="3200">
                <a:solidFill>
                  <a:schemeClr val="tx1"/>
                </a:solidFill>
              </a:defRPr>
            </a:lvl1pPr>
          </a:lstStyle>
          <a:p>
            <a:pPr lvl="0"/>
            <a:r>
              <a:rPr lang="en-US" sz="1200" dirty="0" smtClean="0">
                <a:latin typeface="Swis721 BT" pitchFamily="34" charset="0"/>
              </a:rPr>
              <a:t>SOURCE: CDC/NCHS</a:t>
            </a:r>
            <a:endParaRPr lang="en-US" dirty="0"/>
          </a:p>
        </p:txBody>
      </p:sp>
      <p:sp>
        <p:nvSpPr>
          <p:cNvPr id="5" name="Picture Placeholder 4"/>
          <p:cNvSpPr>
            <a:spLocks noGrp="1"/>
          </p:cNvSpPr>
          <p:nvPr>
            <p:ph type="pic" sz="quarter" idx="14"/>
          </p:nvPr>
        </p:nvSpPr>
        <p:spPr>
          <a:xfrm>
            <a:off x="6592221" y="4608385"/>
            <a:ext cx="1901952" cy="1901952"/>
          </a:xfrm>
        </p:spPr>
        <p:txBody>
          <a:bodyPr/>
          <a:lstStyle/>
          <a:p>
            <a:endParaRPr lang="en-US"/>
          </a:p>
        </p:txBody>
      </p:sp>
    </p:spTree>
    <p:extLst>
      <p:ext uri="{BB962C8B-B14F-4D97-AF65-F5344CB8AC3E}">
        <p14:creationId xmlns:p14="http://schemas.microsoft.com/office/powerpoint/2010/main" val="115544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hart 2">
    <p:bg>
      <p:bgPr>
        <a:gradFill flip="none" rotWithShape="1">
          <a:gsLst>
            <a:gs pos="0">
              <a:srgbClr val="17375E"/>
            </a:gs>
            <a:gs pos="39999">
              <a:srgbClr val="17375E"/>
            </a:gs>
            <a:gs pos="82000">
              <a:srgbClr val="375F92"/>
            </a:gs>
            <a:gs pos="100000">
              <a:srgbClr val="558ED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47650"/>
            <a:ext cx="7772400" cy="5905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9263" y="1073149"/>
            <a:ext cx="8426450" cy="5116513"/>
          </a:xfrm>
        </p:spPr>
        <p:txBody>
          <a:bodyPr/>
          <a:lstStyle/>
          <a:p>
            <a:pPr lvl="0"/>
            <a:endParaRPr lang="en-US" noProof="0" dirty="0" smtClean="0"/>
          </a:p>
        </p:txBody>
      </p:sp>
      <p:sp>
        <p:nvSpPr>
          <p:cNvPr id="5" name="Text Placeholder 6"/>
          <p:cNvSpPr>
            <a:spLocks noGrp="1"/>
          </p:cNvSpPr>
          <p:nvPr>
            <p:ph type="body" sz="quarter" idx="13" hasCustomPrompt="1"/>
          </p:nvPr>
        </p:nvSpPr>
        <p:spPr>
          <a:xfrm>
            <a:off x="457200" y="628198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70768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AEDC2-0369-4F98-85F6-9536488A06F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07698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BAEDC2-0369-4F98-85F6-9536488A06F2}"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689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BAEDC2-0369-4F98-85F6-9536488A06F2}"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32825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BAEDC2-0369-4F98-85F6-9536488A06F2}"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37162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AEDC2-0369-4F98-85F6-9536488A06F2}"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46235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AEDC2-0369-4F98-85F6-9536488A06F2}"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49805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AEDC2-0369-4F98-85F6-9536488A06F2}"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6244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AEDC2-0369-4F98-85F6-9536488A06F2}" type="datetimeFigureOut">
              <a:rPr lang="en-US" smtClean="0"/>
              <a:t>2/16/2017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C3CE4-7D0A-4267-BD1B-D959E13667A8}" type="slidenum">
              <a:rPr lang="en-US" smtClean="0"/>
              <a:t>‹#›</a:t>
            </a:fld>
            <a:endParaRPr lang="en-US"/>
          </a:p>
        </p:txBody>
      </p:sp>
      <p:sp useBgFill="1">
        <p:nvSpPr>
          <p:cNvPr id="7" name="Parallelogram 6"/>
          <p:cNvSpPr/>
          <p:nvPr userDrawn="1"/>
        </p:nvSpPr>
        <p:spPr>
          <a:xfrm flipH="1">
            <a:off x="7772400"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Parallelogram 7"/>
          <p:cNvSpPr/>
          <p:nvPr userDrawn="1"/>
        </p:nvSpPr>
        <p:spPr>
          <a:xfrm flipH="1">
            <a:off x="6886222"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Parallelogram 8"/>
          <p:cNvSpPr/>
          <p:nvPr userDrawn="1"/>
        </p:nvSpPr>
        <p:spPr>
          <a:xfrm flipH="1">
            <a:off x="6000044"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Parallelogram 9"/>
          <p:cNvSpPr/>
          <p:nvPr userDrawn="1"/>
        </p:nvSpPr>
        <p:spPr>
          <a:xfrm flipH="1">
            <a:off x="5113866"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2032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742" r:id="rId14"/>
    <p:sldLayoutId id="2147483743" r:id="rId15"/>
    <p:sldLayoutId id="2147483735" r:id="rId16"/>
    <p:sldLayoutId id="2147483738" r:id="rId17"/>
    <p:sldLayoutId id="214748374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nchs/nsltcp/index.ht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cdc.gov/nchs/nsltcp/nsltcp_questionnaires.htm" TargetMode="External"/><Relationship Id="rId5" Type="http://schemas.openxmlformats.org/officeDocument/2006/relationships/hyperlink" Target="https://www.cdc.gov/nchs/nsltcp/nsltcp_webtables.htm" TargetMode="External"/><Relationship Id="rId4" Type="http://schemas.openxmlformats.org/officeDocument/2006/relationships/hyperlink" Target="http://www.cdc.gov/nchs/nsltcp/nsltcp_reports.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hs/nsltcp/nsltcp_products.ht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cdc.gov/nchs/nsltcp/nsltcp_questionnaires.ht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solidFill>
                  <a:schemeClr val="tx1"/>
                </a:solidFill>
                <a:latin typeface="Arial" panose="020B0604020202020204" pitchFamily="34" charset="0"/>
                <a:cs typeface="Arial" panose="020B0604020202020204" pitchFamily="34" charset="0"/>
              </a:rPr>
              <a:t>National Study </a:t>
            </a:r>
            <a:r>
              <a:rPr lang="en-US" dirty="0" smtClean="0">
                <a:solidFill>
                  <a:schemeClr val="tx1"/>
                </a:solidFill>
                <a:latin typeface="Arial" panose="020B0604020202020204" pitchFamily="34" charset="0"/>
                <a:cs typeface="Arial" panose="020B0604020202020204" pitchFamily="34" charset="0"/>
              </a:rPr>
              <a:t>of Long-Term Care Providers</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2014</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70034" y="3547788"/>
            <a:ext cx="7772400" cy="1673225"/>
          </a:xfrm>
        </p:spPr>
        <p:txBody>
          <a:bodyPr/>
          <a:lstStyle/>
          <a:p>
            <a:r>
              <a:rPr lang="en-US" dirty="0" smtClean="0">
                <a:solidFill>
                  <a:schemeClr val="tx1"/>
                </a:solidFill>
                <a:latin typeface="Arial" panose="020B0604020202020204" pitchFamily="34" charset="0"/>
                <a:cs typeface="Arial" panose="020B0604020202020204" pitchFamily="34" charset="0"/>
              </a:rPr>
              <a:t>State Maps</a:t>
            </a:r>
          </a:p>
          <a:p>
            <a:r>
              <a:rPr lang="en-US" dirty="0" smtClean="0">
                <a:solidFill>
                  <a:schemeClr val="tx1"/>
                </a:solidFill>
                <a:latin typeface="Arial" panose="020B0604020202020204" pitchFamily="34" charset="0"/>
                <a:cs typeface="Arial" panose="020B0604020202020204" pitchFamily="34" charset="0"/>
              </a:rPr>
              <a:t>Residential Care Communities</a:t>
            </a:r>
            <a:endParaRPr lang="en-US"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2286000" y="6256421"/>
            <a:ext cx="5105400" cy="230197"/>
          </a:xfrm>
        </p:spPr>
        <p:txBody>
          <a:bodyPr>
            <a:normAutofit/>
          </a:bodyPr>
          <a:lstStyle/>
          <a:p>
            <a:endParaRPr lang="en-US" dirty="0"/>
          </a:p>
        </p:txBody>
      </p:sp>
      <p:sp>
        <p:nvSpPr>
          <p:cNvPr id="5" name="Text Placeholder 4"/>
          <p:cNvSpPr>
            <a:spLocks noGrp="1"/>
          </p:cNvSpPr>
          <p:nvPr>
            <p:ph type="body" sz="quarter" idx="14"/>
          </p:nvPr>
        </p:nvSpPr>
        <p:spPr/>
        <p:txBody>
          <a:bodyPr>
            <a:normAutofit/>
          </a:bodyPr>
          <a:lstStyle/>
          <a:p>
            <a:r>
              <a:rPr lang="en-US" dirty="0" smtClean="0"/>
              <a:t>Division of Health Care Statistics</a:t>
            </a:r>
            <a:endParaRPr lang="en-US" dirty="0"/>
          </a:p>
        </p:txBody>
      </p:sp>
    </p:spTree>
    <p:extLst>
      <p:ext uri="{BB962C8B-B14F-4D97-AF65-F5344CB8AC3E}">
        <p14:creationId xmlns:p14="http://schemas.microsoft.com/office/powerpoint/2010/main" val="155871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communities that offer disease-specific programs for depression: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Percentage of residential care communities that offer disease-specific programs for depression: United States, 2014 &#10;&#10;&#10;" title="Percentage of residential care communities that offer disease-specific programs for depression: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67" y="826201"/>
            <a:ext cx="7646814" cy="5097876"/>
          </a:xfrm>
          <a:prstGeom prst="rect">
            <a:avLst/>
          </a:prstGeom>
        </p:spPr>
      </p:pic>
      <p:sp>
        <p:nvSpPr>
          <p:cNvPr id="9" name="Text Placeholder 3"/>
          <p:cNvSpPr txBox="1">
            <a:spLocks/>
          </p:cNvSpPr>
          <p:nvPr/>
        </p:nvSpPr>
        <p:spPr>
          <a:xfrm>
            <a:off x="907444" y="5993850"/>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48%.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2845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communities that offer disease-specific programs for diabetes: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Percentage of residential care communities that offer disease-specific programs for diabetes: United States, 2014 &#10;&#10;&#10;" title="Percentage of residential care communities that offer disease-specific programs for diabete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24" y="826201"/>
            <a:ext cx="7658100" cy="5105400"/>
          </a:xfrm>
          <a:prstGeom prst="rect">
            <a:avLst/>
          </a:prstGeom>
        </p:spPr>
      </p:pic>
      <p:sp>
        <p:nvSpPr>
          <p:cNvPr id="9" name="Text Placeholder 3"/>
          <p:cNvSpPr txBox="1">
            <a:spLocks/>
          </p:cNvSpPr>
          <p:nvPr/>
        </p:nvSpPr>
        <p:spPr>
          <a:xfrm>
            <a:off x="885322" y="5973830"/>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58%.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053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PRACTICES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177274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residential care communities that screen for depression: United States, 2014</a:t>
            </a:r>
          </a:p>
        </p:txBody>
      </p:sp>
      <p:pic>
        <p:nvPicPr>
          <p:cNvPr id="2" name="Picture 1" descr="This map shows Percentage of residential care communities that screen for depression: United States, 2014&#10;" title="Percentage of residential care communities that screen for depression: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052" y="737291"/>
            <a:ext cx="7460970" cy="4973980"/>
          </a:xfrm>
          <a:prstGeom prst="rect">
            <a:avLst/>
          </a:prstGeom>
        </p:spPr>
      </p:pic>
      <p:sp>
        <p:nvSpPr>
          <p:cNvPr id="7" name="Text Placeholder 3"/>
          <p:cNvSpPr txBox="1">
            <a:spLocks/>
          </p:cNvSpPr>
          <p:nvPr/>
        </p:nvSpPr>
        <p:spPr>
          <a:xfrm>
            <a:off x="457198" y="5811021"/>
            <a:ext cx="8058149" cy="58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Statistical significance tested at p&lt;0.05. </a:t>
            </a:r>
          </a:p>
          <a:p>
            <a:pPr marL="0" indent="0" algn="ctr">
              <a:lnSpc>
                <a:spcPts val="700"/>
              </a:lnSpc>
              <a:buNone/>
            </a:pPr>
            <a:r>
              <a:rPr lang="en-US" dirty="0">
                <a:latin typeface="Arial" panose="020B0604020202020204" pitchFamily="34" charset="0"/>
                <a:cs typeface="Arial" panose="020B0604020202020204" pitchFamily="34" charset="0"/>
              </a:rPr>
              <a:t>*Percentage is 90% or higher but estimate is not displayed as it may pose a disclosure risk.</a:t>
            </a:r>
            <a:endParaRPr lang="en-US" dirty="0" smtClean="0">
              <a:solidFill>
                <a:prstClr val="black"/>
              </a:solidFill>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83%.</a:t>
            </a:r>
          </a:p>
          <a:p>
            <a:pPr marL="0" indent="0" algn="ctr">
              <a:lnSpc>
                <a:spcPts val="700"/>
              </a:lnSpc>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1316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residential care communities that use electronic health records: United States, 2014</a:t>
            </a:r>
          </a:p>
        </p:txBody>
      </p:sp>
      <p:pic>
        <p:nvPicPr>
          <p:cNvPr id="2" name="Picture 1" descr="This map shows Percentage of residential care communities that use electronic health records: United States, 2014&#10;" title="Percentage of residential care communities that use electronic health record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72" y="759589"/>
            <a:ext cx="7864999" cy="5243332"/>
          </a:xfrm>
          <a:prstGeom prst="rect">
            <a:avLst/>
          </a:prstGeom>
        </p:spPr>
      </p:pic>
      <p:sp>
        <p:nvSpPr>
          <p:cNvPr id="7" name="Text Placeholder 3"/>
          <p:cNvSpPr txBox="1">
            <a:spLocks/>
          </p:cNvSpPr>
          <p:nvPr/>
        </p:nvSpPr>
        <p:spPr>
          <a:xfrm>
            <a:off x="457196" y="6025671"/>
            <a:ext cx="8058149" cy="58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19%.</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		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121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residential care communities that had computerized support for electronic health information exchange: United States, 2014</a:t>
            </a:r>
          </a:p>
        </p:txBody>
      </p:sp>
      <p:pic>
        <p:nvPicPr>
          <p:cNvPr id="3" name="Picture 2" descr="This map shows Percentage of residential care communities that had computerized support for electronic health information exchange: United States, 2014&#10;" title="Percentage of residential care communities that had computerized support for electronic health information exchange: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53" y="781709"/>
            <a:ext cx="7798637" cy="5199091"/>
          </a:xfrm>
          <a:prstGeom prst="rect">
            <a:avLst/>
          </a:prstGeom>
        </p:spPr>
      </p:pic>
      <p:sp>
        <p:nvSpPr>
          <p:cNvPr id="7" name="Text Placeholder 3"/>
          <p:cNvSpPr txBox="1">
            <a:spLocks/>
          </p:cNvSpPr>
          <p:nvPr/>
        </p:nvSpPr>
        <p:spPr>
          <a:xfrm>
            <a:off x="457198" y="6076709"/>
            <a:ext cx="8058149" cy="58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20%.</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794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DEMENTIA CARE</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a:t>
            </a:r>
            <a:r>
              <a:rPr lang="en-US" dirty="0" smtClean="0"/>
              <a:t>Statistics</a:t>
            </a:r>
            <a:endParaRPr lang="en-US" dirty="0"/>
          </a:p>
        </p:txBody>
      </p:sp>
    </p:spTree>
    <p:extLst>
      <p:ext uri="{BB962C8B-B14F-4D97-AF65-F5344CB8AC3E}">
        <p14:creationId xmlns:p14="http://schemas.microsoft.com/office/powerpoint/2010/main" val="334295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residential care communities with a dementia care unit: United States, 2014</a:t>
            </a:r>
          </a:p>
        </p:txBody>
      </p:sp>
      <p:pic>
        <p:nvPicPr>
          <p:cNvPr id="2" name="Picture 1" descr="this map shows Percentage of residential care communities with a dementia care unit: United States, 2014&#10;" title="Percentage of residential care communities with a dementia care unit: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05" y="784810"/>
            <a:ext cx="7789334" cy="5192889"/>
          </a:xfrm>
          <a:prstGeom prst="rect">
            <a:avLst/>
          </a:prstGeom>
        </p:spPr>
      </p:pic>
      <p:sp>
        <p:nvSpPr>
          <p:cNvPr id="7" name="Text Placeholder 3"/>
          <p:cNvSpPr txBox="1">
            <a:spLocks/>
          </p:cNvSpPr>
          <p:nvPr/>
        </p:nvSpPr>
        <p:spPr>
          <a:xfrm>
            <a:off x="457198" y="6076709"/>
            <a:ext cx="8058149" cy="58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Note: The national percentage is 22%.</a:t>
            </a:r>
          </a:p>
          <a:p>
            <a:pPr marL="0" indent="0" algn="ctr">
              <a:lnSpc>
                <a:spcPts val="700"/>
              </a:lnSpc>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6100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MEDICAID</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32296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schemeClr val="tx1"/>
                </a:solidFill>
                <a:latin typeface="Arial" panose="020B0604020202020204" pitchFamily="34" charset="0"/>
                <a:cs typeface="Arial" panose="020B0604020202020204" pitchFamily="34" charset="0"/>
              </a:rPr>
              <a:t>Percentage of residential care residents who used </a:t>
            </a:r>
            <a:r>
              <a:rPr lang="en-US" altLang="en-US" sz="2000" b="0" dirty="0">
                <a:solidFill>
                  <a:schemeClr val="tx1"/>
                </a:solidFill>
                <a:latin typeface="Arial" panose="020B0604020202020204" pitchFamily="34" charset="0"/>
                <a:cs typeface="Arial" panose="020B0604020202020204" pitchFamily="34" charset="0"/>
              </a:rPr>
              <a:t>Medicaid for long-term care </a:t>
            </a:r>
            <a:r>
              <a:rPr lang="en-US" altLang="en-US" sz="2000" b="0" dirty="0" smtClean="0">
                <a:solidFill>
                  <a:schemeClr val="tx1"/>
                </a:solidFill>
                <a:latin typeface="Arial" panose="020B0604020202020204" pitchFamily="34" charset="0"/>
                <a:cs typeface="Arial" panose="020B0604020202020204" pitchFamily="34" charset="0"/>
              </a:rPr>
              <a:t>services in the past 30 days: United States 2014</a:t>
            </a:r>
          </a:p>
        </p:txBody>
      </p:sp>
      <p:pic>
        <p:nvPicPr>
          <p:cNvPr id="2" name="Picture 1" descr="This map shows Percentage of residential care residents who used Medicaid for long-term care services in the past 30 days: United States 2014&#10;" title="Percentage of residential care residents who used Medicaid for long-term care services in the past 30 day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6" y="798096"/>
            <a:ext cx="7500187" cy="5000124"/>
          </a:xfrm>
          <a:prstGeom prst="rect">
            <a:avLst/>
          </a:prstGeom>
        </p:spPr>
      </p:pic>
      <p:sp>
        <p:nvSpPr>
          <p:cNvPr id="7" name="Text Placeholder 3"/>
          <p:cNvSpPr txBox="1">
            <a:spLocks/>
          </p:cNvSpPr>
          <p:nvPr/>
        </p:nvSpPr>
        <p:spPr>
          <a:xfrm>
            <a:off x="457198" y="5993643"/>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15%.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457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206" y="147162"/>
            <a:ext cx="7676181" cy="420727"/>
          </a:xfrm>
        </p:spPr>
        <p:txBody>
          <a:bodyPr>
            <a:noAutofit/>
          </a:bodyPr>
          <a:lstStyle/>
          <a:p>
            <a:pPr algn="ctr"/>
            <a:r>
              <a:rPr lang="en-US" sz="2800" b="0" dirty="0" smtClean="0">
                <a:solidFill>
                  <a:schemeClr val="tx1"/>
                </a:solidFill>
                <a:latin typeface="+mn-lt"/>
              </a:rPr>
              <a:t>NSLTCP 2014 Residential Care State Maps Overview</a:t>
            </a:r>
            <a:endParaRPr lang="en-US" sz="2800" b="0" dirty="0">
              <a:solidFill>
                <a:schemeClr val="tx1"/>
              </a:solidFill>
              <a:latin typeface="+mn-lt"/>
            </a:endParaRPr>
          </a:p>
        </p:txBody>
      </p:sp>
      <p:sp>
        <p:nvSpPr>
          <p:cNvPr id="3" name="Subtitle 2"/>
          <p:cNvSpPr>
            <a:spLocks noGrp="1"/>
          </p:cNvSpPr>
          <p:nvPr>
            <p:ph type="subTitle" idx="1"/>
          </p:nvPr>
        </p:nvSpPr>
        <p:spPr>
          <a:xfrm>
            <a:off x="677092" y="567889"/>
            <a:ext cx="7864434" cy="4892405"/>
          </a:xfrm>
        </p:spPr>
        <p:txBody>
          <a:bodyPr>
            <a:noAutofit/>
          </a:bodyPr>
          <a:lstStyle/>
          <a:p>
            <a:pPr algn="l"/>
            <a:r>
              <a:rPr lang="en-US" sz="1600" dirty="0" smtClean="0">
                <a:solidFill>
                  <a:schemeClr val="tx1"/>
                </a:solidFill>
              </a:rPr>
              <a:t>This slide presentation (and accompanying presentation for adult day services sector) includes US maps for selected characteristics of the </a:t>
            </a:r>
            <a:r>
              <a:rPr lang="en-US" sz="1600" b="1" dirty="0" smtClean="0">
                <a:solidFill>
                  <a:schemeClr val="tx1"/>
                </a:solidFill>
              </a:rPr>
              <a:t>residential care communities and their residents.</a:t>
            </a:r>
            <a:r>
              <a:rPr lang="en-US" sz="1600" dirty="0" smtClean="0">
                <a:solidFill>
                  <a:schemeClr val="tx1"/>
                </a:solidFill>
              </a:rPr>
              <a:t> Characteristics include community ownership and chain status, disease specific programming, practices, and </a:t>
            </a:r>
            <a:r>
              <a:rPr lang="en-US" sz="1600" b="1" dirty="0" smtClean="0">
                <a:solidFill>
                  <a:schemeClr val="tx1"/>
                </a:solidFill>
              </a:rPr>
              <a:t>Medicaid utilization</a:t>
            </a:r>
            <a:r>
              <a:rPr lang="en-US" sz="1600" dirty="0" smtClean="0">
                <a:solidFill>
                  <a:schemeClr val="tx1"/>
                </a:solidFill>
              </a:rPr>
              <a:t>; and resident functioning, health conditions, and adverse events. </a:t>
            </a:r>
          </a:p>
          <a:p>
            <a:pPr algn="l"/>
            <a:r>
              <a:rPr lang="en-US" sz="1600" dirty="0" smtClean="0">
                <a:solidFill>
                  <a:schemeClr val="tx1"/>
                </a:solidFill>
              </a:rPr>
              <a:t>The </a:t>
            </a:r>
            <a:r>
              <a:rPr lang="en-US" sz="1600" dirty="0">
                <a:solidFill>
                  <a:schemeClr val="tx1"/>
                </a:solidFill>
              </a:rPr>
              <a:t>data are from </a:t>
            </a:r>
            <a:r>
              <a:rPr lang="en-US" sz="1600" dirty="0" smtClean="0">
                <a:solidFill>
                  <a:schemeClr val="tx1"/>
                </a:solidFill>
              </a:rPr>
              <a:t>the National Center for Health Statistics’ (NCHS) </a:t>
            </a:r>
            <a:r>
              <a:rPr lang="en-US" sz="1600" dirty="0">
                <a:solidFill>
                  <a:schemeClr val="tx1"/>
                </a:solidFill>
              </a:rPr>
              <a:t>2013-2014 National Study of Long-Term Care Providers. Cases with missing data were excluded from the analyses on a variable by variable basis. Please visit the NSLTCP </a:t>
            </a:r>
            <a:r>
              <a:rPr lang="en-US" sz="1600" u="sng" dirty="0">
                <a:solidFill>
                  <a:schemeClr val="tx1"/>
                </a:solidFill>
                <a:hlinkClick r:id="rId3"/>
              </a:rPr>
              <a:t>website</a:t>
            </a:r>
            <a:r>
              <a:rPr lang="en-US" sz="1600" dirty="0">
                <a:solidFill>
                  <a:schemeClr val="tx1"/>
                </a:solidFill>
              </a:rPr>
              <a:t>  to access published </a:t>
            </a:r>
            <a:r>
              <a:rPr lang="en-US" sz="1600" u="sng" dirty="0">
                <a:solidFill>
                  <a:schemeClr val="tx1"/>
                </a:solidFill>
                <a:hlinkClick r:id="rId4"/>
              </a:rPr>
              <a:t>reports</a:t>
            </a:r>
            <a:r>
              <a:rPr lang="en-US" sz="1600" dirty="0">
                <a:solidFill>
                  <a:schemeClr val="tx1"/>
                </a:solidFill>
              </a:rPr>
              <a:t> and </a:t>
            </a:r>
            <a:r>
              <a:rPr lang="en-US" sz="1600" u="sng" dirty="0">
                <a:solidFill>
                  <a:schemeClr val="tx1"/>
                </a:solidFill>
                <a:hlinkClick r:id="rId5"/>
              </a:rPr>
              <a:t>state estimate tables and supplements</a:t>
            </a:r>
            <a:r>
              <a:rPr lang="en-US" sz="1600" dirty="0">
                <a:solidFill>
                  <a:schemeClr val="tx1"/>
                </a:solidFill>
              </a:rPr>
              <a:t>, and to review the study’s </a:t>
            </a:r>
            <a:r>
              <a:rPr lang="en-US" sz="1600" u="sng" dirty="0">
                <a:solidFill>
                  <a:schemeClr val="tx1"/>
                </a:solidFill>
                <a:hlinkClick r:id="rId6"/>
              </a:rPr>
              <a:t>methodology and documentation</a:t>
            </a:r>
            <a:r>
              <a:rPr lang="en-US" sz="1600" dirty="0">
                <a:solidFill>
                  <a:schemeClr val="tx1"/>
                </a:solidFill>
              </a:rPr>
              <a:t>. All reports and products are easily accessible and can be downloaded at no cost. </a:t>
            </a:r>
          </a:p>
          <a:p>
            <a:pPr algn="l"/>
            <a:r>
              <a:rPr lang="en-US" sz="1600" dirty="0" smtClean="0">
                <a:solidFill>
                  <a:schemeClr val="tx1"/>
                </a:solidFill>
              </a:rPr>
              <a:t>Each map includes a title, legend, footnotes, and suggested talking points in the notes sections. The presentation is available in PDF and PowerPoint versions. The maps show states that are not statistically significantly different from the national estimate (white color), states that are statistically significantly lower than the national estimate (light gray blue), and states that are </a:t>
            </a:r>
            <a:r>
              <a:rPr lang="en-US" sz="1600" dirty="0">
                <a:solidFill>
                  <a:schemeClr val="tx1"/>
                </a:solidFill>
              </a:rPr>
              <a:t>statistically significantly higher </a:t>
            </a:r>
            <a:r>
              <a:rPr lang="en-US" sz="1600" dirty="0" smtClean="0">
                <a:solidFill>
                  <a:schemeClr val="tx1"/>
                </a:solidFill>
              </a:rPr>
              <a:t>than the national estimate (bright blue). States where estimates cannot be reported are shaded with hash marks.</a:t>
            </a:r>
          </a:p>
          <a:p>
            <a:pPr algn="l"/>
            <a:r>
              <a:rPr lang="en-US" sz="1600" dirty="0">
                <a:solidFill>
                  <a:schemeClr val="tx1"/>
                </a:solidFill>
              </a:rPr>
              <a:t>All material appearing in this </a:t>
            </a:r>
            <a:r>
              <a:rPr lang="en-US" sz="1600" dirty="0" smtClean="0">
                <a:solidFill>
                  <a:schemeClr val="tx1"/>
                </a:solidFill>
              </a:rPr>
              <a:t>presentation </a:t>
            </a:r>
            <a:r>
              <a:rPr lang="en-US" sz="1600" dirty="0">
                <a:solidFill>
                  <a:schemeClr val="tx1"/>
                </a:solidFill>
              </a:rPr>
              <a:t>is in the public domain and may </a:t>
            </a:r>
            <a:r>
              <a:rPr lang="en-US" sz="1600" dirty="0" smtClean="0">
                <a:solidFill>
                  <a:schemeClr val="tx1"/>
                </a:solidFill>
              </a:rPr>
              <a:t>be reproduced </a:t>
            </a:r>
            <a:r>
              <a:rPr lang="en-US" sz="1600" dirty="0">
                <a:solidFill>
                  <a:schemeClr val="tx1"/>
                </a:solidFill>
              </a:rPr>
              <a:t>or copied without permission; citation as to </a:t>
            </a:r>
            <a:r>
              <a:rPr lang="en-US" sz="1600" dirty="0" smtClean="0">
                <a:solidFill>
                  <a:schemeClr val="tx1"/>
                </a:solidFill>
              </a:rPr>
              <a:t>source is appreciated</a:t>
            </a:r>
            <a:r>
              <a:rPr lang="en-US" sz="1600" dirty="0">
                <a:solidFill>
                  <a:schemeClr val="tx1"/>
                </a:solidFill>
              </a:rPr>
              <a:t>.</a:t>
            </a:r>
          </a:p>
          <a:p>
            <a:pPr algn="l"/>
            <a:r>
              <a:rPr lang="en-US" sz="1600" b="1" dirty="0">
                <a:solidFill>
                  <a:schemeClr val="tx1"/>
                </a:solidFill>
              </a:rPr>
              <a:t>Suggested citation</a:t>
            </a:r>
            <a:endParaRPr lang="en-US" sz="1600" dirty="0">
              <a:solidFill>
                <a:schemeClr val="tx1"/>
              </a:solidFill>
            </a:endParaRPr>
          </a:p>
          <a:p>
            <a:pPr algn="l"/>
            <a:r>
              <a:rPr lang="en-US" sz="1600" dirty="0">
                <a:solidFill>
                  <a:schemeClr val="tx1"/>
                </a:solidFill>
              </a:rPr>
              <a:t>Lendon, JP, Rome, V, and Sengupta, M. </a:t>
            </a:r>
            <a:r>
              <a:rPr lang="en-US" sz="1600" smtClean="0">
                <a:solidFill>
                  <a:schemeClr val="tx1"/>
                </a:solidFill>
              </a:rPr>
              <a:t>Maps </a:t>
            </a:r>
            <a:r>
              <a:rPr lang="en-US" sz="1600" dirty="0">
                <a:solidFill>
                  <a:schemeClr val="tx1"/>
                </a:solidFill>
              </a:rPr>
              <a:t>of selected characteristics of residential care communities and residents in the United States: Data from the National Study of Long-Term Care Providers, 2013–2014. National Center for Health Statistics. </a:t>
            </a:r>
            <a:r>
              <a:rPr lang="en-US" sz="1600" dirty="0" smtClean="0">
                <a:solidFill>
                  <a:schemeClr val="tx1"/>
                </a:solidFill>
              </a:rPr>
              <a:t>2017.</a:t>
            </a:r>
            <a:endParaRPr lang="en-US" sz="1600" dirty="0">
              <a:solidFill>
                <a:schemeClr val="tx1"/>
              </a:solidFill>
            </a:endParaRPr>
          </a:p>
        </p:txBody>
      </p:sp>
      <p:sp>
        <p:nvSpPr>
          <p:cNvPr id="4" name="Text Placeholder 3"/>
          <p:cNvSpPr>
            <a:spLocks noGrp="1"/>
          </p:cNvSpPr>
          <p:nvPr>
            <p:ph type="body" sz="quarter" idx="13"/>
          </p:nvPr>
        </p:nvSpPr>
        <p:spPr>
          <a:xfrm>
            <a:off x="2286000" y="6307750"/>
            <a:ext cx="5105400" cy="182880"/>
          </a:xfrm>
        </p:spPr>
        <p:txBody>
          <a:bodyPr>
            <a:normAutofit fontScale="77500" lnSpcReduction="20000"/>
          </a:bodyPr>
          <a:lstStyle/>
          <a:p>
            <a:endParaRPr lang="en-US" dirty="0"/>
          </a:p>
        </p:txBody>
      </p:sp>
      <p:sp>
        <p:nvSpPr>
          <p:cNvPr id="5" name="Text Placeholder 4"/>
          <p:cNvSpPr>
            <a:spLocks noGrp="1"/>
          </p:cNvSpPr>
          <p:nvPr>
            <p:ph type="body" sz="quarter" idx="14"/>
          </p:nvPr>
        </p:nvSpPr>
        <p:spPr/>
        <p:txBody>
          <a:bodyPr/>
          <a:lstStyle/>
          <a:p>
            <a:r>
              <a:rPr lang="en-US" dirty="0" smtClean="0"/>
              <a:t>Division of Health Care Statistics</a:t>
            </a:r>
            <a:endParaRPr lang="en-US" dirty="0"/>
          </a:p>
        </p:txBody>
      </p:sp>
    </p:spTree>
    <p:extLst>
      <p:ext uri="{BB962C8B-B14F-4D97-AF65-F5344CB8AC3E}">
        <p14:creationId xmlns:p14="http://schemas.microsoft.com/office/powerpoint/2010/main" val="105348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ACTIVITIES OF DAILY LIVING</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smtClean="0"/>
              <a:t>Division of Health Care Statistics</a:t>
            </a:r>
            <a:endParaRPr lang="en-US" dirty="0"/>
          </a:p>
        </p:txBody>
      </p:sp>
    </p:spTree>
    <p:extLst>
      <p:ext uri="{BB962C8B-B14F-4D97-AF65-F5344CB8AC3E}">
        <p14:creationId xmlns:p14="http://schemas.microsoft.com/office/powerpoint/2010/main" val="415915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community residents that need assistance with eating: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descr="This map shows Percentage of residential care community residents that need assistance with eating: United States, 2014 &#10;&#10;&#10;" title="Percentage of residential care community residents that need assistance with eating: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022" y="826201"/>
            <a:ext cx="7494102" cy="4996068"/>
          </a:xfrm>
          <a:prstGeom prst="rect">
            <a:avLst/>
          </a:prstGeom>
        </p:spPr>
      </p:pic>
      <p:sp>
        <p:nvSpPr>
          <p:cNvPr id="9" name="Text Placeholder 3"/>
          <p:cNvSpPr txBox="1">
            <a:spLocks/>
          </p:cNvSpPr>
          <p:nvPr/>
        </p:nvSpPr>
        <p:spPr>
          <a:xfrm>
            <a:off x="907444" y="5893175"/>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20%.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30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634361"/>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community residents that need assistance with bathing: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Percentage of residential care community residents that need assistance with bathing: United States, 2014 &#10;&#10;&#10;" title="Percentage of residential care community residents that need assistance with bathing: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44" y="892928"/>
            <a:ext cx="7437864" cy="4958576"/>
          </a:xfrm>
          <a:prstGeom prst="rect">
            <a:avLst/>
          </a:prstGeom>
        </p:spPr>
      </p:pic>
      <p:sp>
        <p:nvSpPr>
          <p:cNvPr id="9" name="Text Placeholder 3"/>
          <p:cNvSpPr txBox="1">
            <a:spLocks/>
          </p:cNvSpPr>
          <p:nvPr/>
        </p:nvSpPr>
        <p:spPr>
          <a:xfrm>
            <a:off x="907444" y="5946652"/>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62%.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848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MEDICATION USE</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45907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schemeClr val="tx1"/>
                </a:solidFill>
                <a:latin typeface="Arial" panose="020B0604020202020204" pitchFamily="34" charset="0"/>
                <a:cs typeface="Arial" panose="020B0604020202020204" pitchFamily="34" charset="0"/>
              </a:rPr>
              <a:t>Percentage of residential care residents who received assistance with medication use: United States 2014</a:t>
            </a:r>
          </a:p>
        </p:txBody>
      </p:sp>
      <p:pic>
        <p:nvPicPr>
          <p:cNvPr id="3" name="Picture 2" descr="This map shows Percentage of residential care residents who received assistance with medication use: United States 2014&#10;" title="Percentage of residential care residents who received assistance with medication use: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74" y="784163"/>
            <a:ext cx="7681850" cy="5121233"/>
          </a:xfrm>
          <a:prstGeom prst="rect">
            <a:avLst/>
          </a:prstGeom>
        </p:spPr>
      </p:pic>
      <p:sp>
        <p:nvSpPr>
          <p:cNvPr id="7" name="Text Placeholder 3"/>
          <p:cNvSpPr txBox="1">
            <a:spLocks/>
          </p:cNvSpPr>
          <p:nvPr/>
        </p:nvSpPr>
        <p:spPr>
          <a:xfrm>
            <a:off x="516575" y="6003759"/>
            <a:ext cx="8058149" cy="1095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83%.</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952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HEALTH CONDITIONS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2796148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community residents diagnosed </a:t>
            </a:r>
            <a:r>
              <a:rPr lang="en-US" sz="2000" dirty="0">
                <a:latin typeface="Arial" panose="020B0604020202020204" pitchFamily="34" charset="0"/>
                <a:cs typeface="Arial" panose="020B0604020202020204" pitchFamily="34" charset="0"/>
              </a:rPr>
              <a:t>with Alzheimer’s disease or other dementias: 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Percentage of residential care community residents diagnosed with Alzheimer’s disease or other dementias: United States, 2014&#10;&#10;&#10;" title="Percentage of residential care community residents diagnosed with Alzheimer’s disease or other dementia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24" y="826201"/>
            <a:ext cx="7620000" cy="5080000"/>
          </a:xfrm>
          <a:prstGeom prst="rect">
            <a:avLst/>
          </a:prstGeom>
        </p:spPr>
      </p:pic>
      <p:sp>
        <p:nvSpPr>
          <p:cNvPr id="9" name="Text Placeholder 3"/>
          <p:cNvSpPr txBox="1">
            <a:spLocks/>
          </p:cNvSpPr>
          <p:nvPr/>
        </p:nvSpPr>
        <p:spPr>
          <a:xfrm>
            <a:off x="880940" y="5954941"/>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40%.</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		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0303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662781"/>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community residents diagnosed </a:t>
            </a:r>
            <a:r>
              <a:rPr lang="en-US" sz="2000" dirty="0">
                <a:latin typeface="Arial" panose="020B0604020202020204" pitchFamily="34" charset="0"/>
                <a:cs typeface="Arial" panose="020B0604020202020204" pitchFamily="34" charset="0"/>
              </a:rPr>
              <a:t>with </a:t>
            </a:r>
            <a:r>
              <a:rPr lang="en-US" sz="2000" dirty="0" smtClean="0">
                <a:latin typeface="Arial" panose="020B0604020202020204" pitchFamily="34" charset="0"/>
                <a:cs typeface="Arial" panose="020B0604020202020204" pitchFamily="34" charset="0"/>
              </a:rPr>
              <a:t>depression: </a:t>
            </a:r>
            <a:r>
              <a:rPr lang="en-US" sz="2000" dirty="0">
                <a:latin typeface="Arial" panose="020B0604020202020204" pitchFamily="34" charset="0"/>
                <a:cs typeface="Arial" panose="020B0604020202020204" pitchFamily="34" charset="0"/>
              </a:rPr>
              <a:t>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Percentage of residential care community residents diagnosed with depression: United States, 2014&#10;&#10;&#10;" title="Percentage of residential care community residents diagnosed with depression: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44" y="826201"/>
            <a:ext cx="7358933" cy="4905955"/>
          </a:xfrm>
          <a:prstGeom prst="rect">
            <a:avLst/>
          </a:prstGeom>
        </p:spPr>
      </p:pic>
      <p:sp>
        <p:nvSpPr>
          <p:cNvPr id="9" name="Text Placeholder 3"/>
          <p:cNvSpPr txBox="1">
            <a:spLocks/>
          </p:cNvSpPr>
          <p:nvPr/>
        </p:nvSpPr>
        <p:spPr>
          <a:xfrm>
            <a:off x="907444" y="5893175"/>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23%.</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		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3258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a:t>
            </a:r>
            <a:r>
              <a:rPr lang="en-US" sz="2000" dirty="0" smtClean="0">
                <a:latin typeface="Arial" panose="020B0604020202020204" pitchFamily="34" charset="0"/>
                <a:cs typeface="Arial" panose="020B0604020202020204" pitchFamily="34" charset="0"/>
              </a:rPr>
              <a:t>of residential care community residents diagnosed </a:t>
            </a:r>
            <a:r>
              <a:rPr lang="en-US" sz="2000" dirty="0">
                <a:latin typeface="Arial" panose="020B0604020202020204" pitchFamily="34" charset="0"/>
                <a:cs typeface="Arial" panose="020B0604020202020204" pitchFamily="34" charset="0"/>
              </a:rPr>
              <a:t>with cardiovascular disease: 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descr="This map shows Percentage of residential care community residents diagnosed with cardiovascular disease: United States, 2014&#10;&#10;&#10;" title="Percentage of residential care community residents diagnosed with cardiovascular disease: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73" y="1038462"/>
            <a:ext cx="6976802" cy="4651201"/>
          </a:xfrm>
          <a:prstGeom prst="rect">
            <a:avLst/>
          </a:prstGeom>
        </p:spPr>
      </p:pic>
      <p:sp>
        <p:nvSpPr>
          <p:cNvPr id="9" name="Text Placeholder 3"/>
          <p:cNvSpPr txBox="1">
            <a:spLocks/>
          </p:cNvSpPr>
          <p:nvPr/>
        </p:nvSpPr>
        <p:spPr>
          <a:xfrm>
            <a:off x="907444" y="5893175"/>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46%.</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4936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community residents diagnosed </a:t>
            </a:r>
            <a:r>
              <a:rPr lang="en-US" sz="2000" dirty="0">
                <a:latin typeface="Arial" panose="020B0604020202020204" pitchFamily="34" charset="0"/>
                <a:cs typeface="Arial" panose="020B0604020202020204" pitchFamily="34" charset="0"/>
              </a:rPr>
              <a:t>with </a:t>
            </a:r>
            <a:r>
              <a:rPr lang="en-US" sz="2000" dirty="0" smtClean="0">
                <a:latin typeface="Arial" panose="020B0604020202020204" pitchFamily="34" charset="0"/>
                <a:cs typeface="Arial" panose="020B0604020202020204" pitchFamily="34" charset="0"/>
              </a:rPr>
              <a:t>diabetes: </a:t>
            </a:r>
            <a:r>
              <a:rPr lang="en-US" sz="2000" dirty="0">
                <a:latin typeface="Arial" panose="020B0604020202020204" pitchFamily="34" charset="0"/>
                <a:cs typeface="Arial" panose="020B0604020202020204" pitchFamily="34" charset="0"/>
              </a:rPr>
              <a:t>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Percentage of residential care community residents diagnosed with diabetes: United States, 2014&#10;&#10;&#10;" title="Percentage of residential care community residents diagnosed with diabete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257" y="826201"/>
            <a:ext cx="7377867" cy="4918577"/>
          </a:xfrm>
          <a:prstGeom prst="rect">
            <a:avLst/>
          </a:prstGeom>
        </p:spPr>
      </p:pic>
      <p:sp>
        <p:nvSpPr>
          <p:cNvPr id="9" name="Text Placeholder 3"/>
          <p:cNvSpPr txBox="1">
            <a:spLocks/>
          </p:cNvSpPr>
          <p:nvPr/>
        </p:nvSpPr>
        <p:spPr>
          <a:xfrm>
            <a:off x="907444" y="5893175"/>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17%.</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3236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960" y="393526"/>
            <a:ext cx="8448040" cy="387743"/>
          </a:xfrm>
        </p:spPr>
        <p:txBody>
          <a:bodyPr>
            <a:noAutofit/>
          </a:bodyPr>
          <a:lstStyle/>
          <a:p>
            <a:r>
              <a:rPr lang="en-US" sz="2900" dirty="0" smtClean="0">
                <a:solidFill>
                  <a:schemeClr val="tx1"/>
                </a:solidFill>
              </a:rPr>
              <a:t>Links to NSLTCP Publications and Documentation</a:t>
            </a:r>
            <a:endParaRPr lang="en-US" sz="2900" dirty="0">
              <a:solidFill>
                <a:schemeClr val="tx1"/>
              </a:solidFill>
            </a:endParaRPr>
          </a:p>
        </p:txBody>
      </p:sp>
      <p:sp>
        <p:nvSpPr>
          <p:cNvPr id="3" name="Subtitle 2"/>
          <p:cNvSpPr>
            <a:spLocks noGrp="1"/>
          </p:cNvSpPr>
          <p:nvPr>
            <p:ph type="subTitle" idx="1"/>
          </p:nvPr>
        </p:nvSpPr>
        <p:spPr>
          <a:xfrm>
            <a:off x="793955" y="848361"/>
            <a:ext cx="7856034" cy="4873120"/>
          </a:xfrm>
        </p:spPr>
        <p:txBody>
          <a:bodyPr>
            <a:noAutofit/>
          </a:bodyPr>
          <a:lstStyle/>
          <a:p>
            <a:pPr marL="285750" indent="-285750" algn="l">
              <a:buFont typeface="Arial" panose="020B0604020202020204" pitchFamily="34" charset="0"/>
              <a:buChar char="•"/>
            </a:pPr>
            <a:endParaRPr lang="en-US" sz="3000" dirty="0" smtClean="0">
              <a:solidFill>
                <a:schemeClr val="tx1"/>
              </a:solidFill>
            </a:endParaRPr>
          </a:p>
          <a:p>
            <a:pPr marL="285750" indent="-285750" algn="l">
              <a:buFont typeface="Arial" panose="020B0604020202020204" pitchFamily="34" charset="0"/>
              <a:buChar char="•"/>
            </a:pPr>
            <a:r>
              <a:rPr lang="en-US" dirty="0" smtClean="0">
                <a:solidFill>
                  <a:schemeClr val="tx1"/>
                </a:solidFill>
              </a:rPr>
              <a:t>Study results </a:t>
            </a:r>
            <a:r>
              <a:rPr lang="en-US" dirty="0">
                <a:solidFill>
                  <a:schemeClr val="tx1"/>
                </a:solidFill>
              </a:rPr>
              <a:t>and </a:t>
            </a:r>
            <a:r>
              <a:rPr lang="en-US" dirty="0" smtClean="0">
                <a:solidFill>
                  <a:schemeClr val="tx1"/>
                </a:solidFill>
              </a:rPr>
              <a:t>publications</a:t>
            </a:r>
            <a:r>
              <a:rPr lang="en-US" dirty="0">
                <a:solidFill>
                  <a:schemeClr val="tx1"/>
                </a:solidFill>
              </a:rPr>
              <a:t>: </a:t>
            </a:r>
            <a:r>
              <a:rPr lang="en-US" dirty="0">
                <a:solidFill>
                  <a:schemeClr val="tx1"/>
                </a:solidFill>
                <a:hlinkClick r:id="rId3"/>
              </a:rPr>
              <a:t>https://</a:t>
            </a:r>
            <a:r>
              <a:rPr lang="en-US" dirty="0" smtClean="0">
                <a:solidFill>
                  <a:schemeClr val="tx1"/>
                </a:solidFill>
                <a:hlinkClick r:id="rId3"/>
              </a:rPr>
              <a:t>www.cdc.gov/nchs/nsltcp/nsltcp_products.htm</a:t>
            </a:r>
            <a:r>
              <a:rPr lang="en-US" dirty="0" smtClean="0">
                <a:solidFill>
                  <a:schemeClr val="tx1"/>
                </a:solidFill>
              </a:rPr>
              <a:t> </a:t>
            </a:r>
          </a:p>
          <a:p>
            <a:pPr algn="l"/>
            <a:endParaRPr lang="en-US" sz="3000" dirty="0" smtClean="0">
              <a:solidFill>
                <a:schemeClr val="tx1"/>
              </a:solidFill>
            </a:endParaRPr>
          </a:p>
          <a:p>
            <a:pPr marL="285750" indent="-285750" algn="l">
              <a:buFont typeface="Arial" panose="020B0604020202020204" pitchFamily="34" charset="0"/>
              <a:buChar char="•"/>
            </a:pPr>
            <a:r>
              <a:rPr lang="en-US" dirty="0" smtClean="0">
                <a:solidFill>
                  <a:schemeClr val="tx1"/>
                </a:solidFill>
              </a:rPr>
              <a:t>Questionnaires, survey methodology, and </a:t>
            </a:r>
            <a:r>
              <a:rPr lang="en-US" dirty="0">
                <a:solidFill>
                  <a:schemeClr val="tx1"/>
                </a:solidFill>
              </a:rPr>
              <a:t>related documentation: </a:t>
            </a:r>
            <a:r>
              <a:rPr lang="en-US" dirty="0">
                <a:solidFill>
                  <a:schemeClr val="tx1"/>
                </a:solidFill>
                <a:hlinkClick r:id="rId4"/>
              </a:rPr>
              <a:t>https://</a:t>
            </a:r>
            <a:r>
              <a:rPr lang="en-US" dirty="0" smtClean="0">
                <a:solidFill>
                  <a:schemeClr val="tx1"/>
                </a:solidFill>
                <a:hlinkClick r:id="rId4"/>
              </a:rPr>
              <a:t>www.cdc.gov/nchs/nsltcp/nsltcp_questionnaires.htm</a:t>
            </a:r>
            <a:r>
              <a:rPr lang="en-US" dirty="0" smtClean="0">
                <a:solidFill>
                  <a:schemeClr val="tx1"/>
                </a:solidFill>
              </a:rPr>
              <a:t> </a:t>
            </a:r>
            <a:endParaRPr lang="en-US" dirty="0">
              <a:solidFill>
                <a:schemeClr val="tx1"/>
              </a:solidFill>
            </a:endParaRPr>
          </a:p>
        </p:txBody>
      </p:sp>
      <p:sp>
        <p:nvSpPr>
          <p:cNvPr id="4" name="Text Placeholder 3"/>
          <p:cNvSpPr>
            <a:spLocks noGrp="1"/>
          </p:cNvSpPr>
          <p:nvPr>
            <p:ph type="body" sz="quarter" idx="13"/>
          </p:nvPr>
        </p:nvSpPr>
        <p:spPr>
          <a:xfrm>
            <a:off x="2286000" y="6307750"/>
            <a:ext cx="5105400" cy="182880"/>
          </a:xfrm>
        </p:spPr>
        <p:txBody>
          <a:bodyPr>
            <a:normAutofit fontScale="77500" lnSpcReduction="20000"/>
          </a:bodyPr>
          <a:lstStyle/>
          <a:p>
            <a:endParaRPr lang="en-US" dirty="0"/>
          </a:p>
        </p:txBody>
      </p:sp>
      <p:sp>
        <p:nvSpPr>
          <p:cNvPr id="5" name="Text Placeholder 4"/>
          <p:cNvSpPr>
            <a:spLocks noGrp="1"/>
          </p:cNvSpPr>
          <p:nvPr>
            <p:ph type="body" sz="quarter" idx="14"/>
          </p:nvPr>
        </p:nvSpPr>
        <p:spPr/>
        <p:txBody>
          <a:bodyPr/>
          <a:lstStyle/>
          <a:p>
            <a:r>
              <a:rPr lang="en-US" dirty="0" smtClean="0"/>
              <a:t>Division of Health Care Statistics</a:t>
            </a:r>
            <a:endParaRPr lang="en-US" dirty="0"/>
          </a:p>
        </p:txBody>
      </p:sp>
    </p:spTree>
    <p:extLst>
      <p:ext uri="{BB962C8B-B14F-4D97-AF65-F5344CB8AC3E}">
        <p14:creationId xmlns:p14="http://schemas.microsoft.com/office/powerpoint/2010/main" val="2253458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ADVERSE EVENTS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32500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000" dirty="0">
                <a:latin typeface="Arial" panose="020B0604020202020204" pitchFamily="34" charset="0"/>
                <a:cs typeface="Arial" panose="020B0604020202020204" pitchFamily="34" charset="0"/>
              </a:rPr>
              <a:t>Percentage of residential care residents that had </a:t>
            </a:r>
            <a:r>
              <a:rPr lang="en-US" sz="2000" dirty="0" smtClean="0">
                <a:latin typeface="Arial" panose="020B0604020202020204" pitchFamily="34" charset="0"/>
                <a:cs typeface="Arial" panose="020B0604020202020204" pitchFamily="34" charset="0"/>
              </a:rPr>
              <a:t>falls in the last 90 days: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Percentage of residential care residents that had falls in the last 90 days: United States, 2014 &#10;&#10;&#10;" title="Percentage of residential care residents that had falls in the last 90 day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99" y="1027906"/>
            <a:ext cx="7321156" cy="4880771"/>
          </a:xfrm>
          <a:prstGeom prst="rect">
            <a:avLst/>
          </a:prstGeom>
        </p:spPr>
      </p:pic>
      <p:sp>
        <p:nvSpPr>
          <p:cNvPr id="9" name="Text Placeholder 3"/>
          <p:cNvSpPr txBox="1">
            <a:spLocks/>
          </p:cNvSpPr>
          <p:nvPr/>
        </p:nvSpPr>
        <p:spPr>
          <a:xfrm>
            <a:off x="745643" y="5985907"/>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21%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7495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630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residential care residents that </a:t>
            </a:r>
            <a:r>
              <a:rPr lang="en-US" sz="2000" dirty="0" smtClean="0">
                <a:latin typeface="Arial" panose="020B0604020202020204" pitchFamily="34" charset="0"/>
                <a:cs typeface="Arial" panose="020B0604020202020204" pitchFamily="34" charset="0"/>
              </a:rPr>
              <a:t>had overnight hospitalizations in the last 90 days: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Percentage of residential care residents that had overnight hospitalizations in the last 90 days: United States, 2014 &#10;&#10;&#10;" title="Percentage of residential care residents that had overnight hospitalizations in the last 90 day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274" y="895284"/>
            <a:ext cx="7421063" cy="4947375"/>
          </a:xfrm>
          <a:prstGeom prst="rect">
            <a:avLst/>
          </a:prstGeom>
        </p:spPr>
      </p:pic>
      <p:sp>
        <p:nvSpPr>
          <p:cNvPr id="7" name="Text Placeholder 3"/>
          <p:cNvSpPr txBox="1">
            <a:spLocks/>
          </p:cNvSpPr>
          <p:nvPr/>
        </p:nvSpPr>
        <p:spPr>
          <a:xfrm>
            <a:off x="891402" y="5937662"/>
            <a:ext cx="8058149" cy="920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8%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0992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000" dirty="0">
                <a:latin typeface="Arial" panose="020B0604020202020204" pitchFamily="34" charset="0"/>
                <a:cs typeface="Arial" panose="020B0604020202020204" pitchFamily="34" charset="0"/>
              </a:rPr>
              <a:t>Percentage of residential care residents that had emergency room </a:t>
            </a:r>
            <a:r>
              <a:rPr lang="en-US" sz="2000" dirty="0" smtClean="0">
                <a:latin typeface="Arial" panose="020B0604020202020204" pitchFamily="34" charset="0"/>
                <a:cs typeface="Arial" panose="020B0604020202020204" pitchFamily="34" charset="0"/>
              </a:rPr>
              <a:t>visits in the last 90 days: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Percentage of residential care residents that had emergency room visits in the last 90 days: United States, 2014 &#10;&#10;&#10;" title="Percentage of residential care residents that had emergency room visits in the last 90 day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18" y="1027907"/>
            <a:ext cx="7243435" cy="4828956"/>
          </a:xfrm>
          <a:prstGeom prst="rect">
            <a:avLst/>
          </a:prstGeom>
        </p:spPr>
      </p:pic>
      <p:sp>
        <p:nvSpPr>
          <p:cNvPr id="8" name="Text Placeholder 3"/>
          <p:cNvSpPr txBox="1">
            <a:spLocks/>
          </p:cNvSpPr>
          <p:nvPr/>
        </p:nvSpPr>
        <p:spPr>
          <a:xfrm>
            <a:off x="843899" y="5992249"/>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12%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828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OWNERSHIP AND CHAIN STATUS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180713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102601"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residential care communities that are for-profit: United States, 2014</a:t>
            </a:r>
          </a:p>
        </p:txBody>
      </p:sp>
      <p:pic>
        <p:nvPicPr>
          <p:cNvPr id="2" name="Picture 1" descr="This map shows the Percentage of residential care communities that are for-profit: United States, 2014&#10;" title="Percentage of residential care communities that are for-profit: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3" y="832802"/>
            <a:ext cx="7540978" cy="5027319"/>
          </a:xfrm>
          <a:prstGeom prst="rect">
            <a:avLst/>
          </a:prstGeom>
        </p:spPr>
      </p:pic>
      <p:sp>
        <p:nvSpPr>
          <p:cNvPr id="7" name="Text Placeholder 3"/>
          <p:cNvSpPr txBox="1">
            <a:spLocks/>
          </p:cNvSpPr>
          <p:nvPr/>
        </p:nvSpPr>
        <p:spPr>
          <a:xfrm>
            <a:off x="433135" y="6007122"/>
            <a:ext cx="8058149" cy="58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82%.</a:t>
            </a:r>
          </a:p>
          <a:p>
            <a:pPr marL="0" indent="0" algn="ctr">
              <a:lnSpc>
                <a:spcPts val="700"/>
              </a:lnSpc>
              <a:buFont typeface="Arial" panose="020B0604020202020204" pitchFamily="34" charset="0"/>
              <a:buNone/>
            </a:pPr>
            <a:endParaRPr lang="en-US" dirty="0" smtClean="0">
              <a:solidFill>
                <a:srgbClr val="C00000"/>
              </a:solidFill>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500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410433"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residential care communities that are chain-affiliated: United States, 2014</a:t>
            </a:r>
          </a:p>
        </p:txBody>
      </p:sp>
      <p:pic>
        <p:nvPicPr>
          <p:cNvPr id="3" name="Picture 2" descr="This map shows the Percentage of residential care communities that are chain-affiliated: United States, 2014&#10;" title="Percentage of residential care communities that are chain-affiliated: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982" y="740133"/>
            <a:ext cx="7923365" cy="5282243"/>
          </a:xfrm>
          <a:prstGeom prst="rect">
            <a:avLst/>
          </a:prstGeom>
        </p:spPr>
      </p:pic>
      <p:sp>
        <p:nvSpPr>
          <p:cNvPr id="7" name="Text Placeholder 3"/>
          <p:cNvSpPr txBox="1">
            <a:spLocks/>
          </p:cNvSpPr>
          <p:nvPr/>
        </p:nvSpPr>
        <p:spPr>
          <a:xfrm>
            <a:off x="457198" y="6076709"/>
            <a:ext cx="8058149" cy="58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Note: The national percentage is 56%.</a:t>
            </a:r>
          </a:p>
          <a:p>
            <a:pPr marL="0" indent="0" algn="ctr">
              <a:lnSpc>
                <a:spcPts val="700"/>
              </a:lnSpc>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		Source: NCHS, National Study of Long-Term Care Providers, 2014</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660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DISEASE-SPECIFIC PROGRAMS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298234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611275"/>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communities that offer disease-specific programs for Alzheimer’s disease: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the&#10;Percentage of residential care communities that offer disease-specific programs for Alzheimer’s disease: United States, 2014 &#10;" title="Percentage of residential care communities that offer disease-specific programs for Alzheimer’s disease: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24" y="774695"/>
            <a:ext cx="7607300" cy="5071533"/>
          </a:xfrm>
          <a:prstGeom prst="rect">
            <a:avLst/>
          </a:prstGeom>
        </p:spPr>
      </p:pic>
      <p:sp>
        <p:nvSpPr>
          <p:cNvPr id="9" name="Text Placeholder 3"/>
          <p:cNvSpPr txBox="1">
            <a:spLocks/>
          </p:cNvSpPr>
          <p:nvPr/>
        </p:nvSpPr>
        <p:spPr>
          <a:xfrm>
            <a:off x="907444" y="5893175"/>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58%.</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		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251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646205"/>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residential care communities that offer disease-specific programs for cardiovascular disease: </a:t>
            </a:r>
            <a:r>
              <a:rPr lang="en-US" sz="2000" dirty="0">
                <a:latin typeface="Arial" panose="020B0604020202020204" pitchFamily="34" charset="0"/>
                <a:cs typeface="Arial" panose="020B0604020202020204" pitchFamily="34" charset="0"/>
              </a:rPr>
              <a:t>United States, 2014 </a:t>
            </a:r>
          </a:p>
        </p:txBody>
      </p:sp>
      <p:pic>
        <p:nvPicPr>
          <p:cNvPr id="3" name="Picture 2" descr="This map shows Percentage of residential care communities that offer disease-specific programs for cardiovascular disease: United States, 2014 " title="Percentage of residential care communities that offer disease-specific programs for cardiovascular disease: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164" y="910417"/>
            <a:ext cx="7473960" cy="4982640"/>
          </a:xfrm>
          <a:prstGeom prst="rect">
            <a:avLst/>
          </a:prstGeom>
        </p:spPr>
      </p:pic>
      <p:sp>
        <p:nvSpPr>
          <p:cNvPr id="9" name="Text Placeholder 3"/>
          <p:cNvSpPr txBox="1">
            <a:spLocks/>
          </p:cNvSpPr>
          <p:nvPr/>
        </p:nvSpPr>
        <p:spPr>
          <a:xfrm>
            <a:off x="907444" y="5993850"/>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52%.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		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1326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8313</TotalTime>
  <Words>2465</Words>
  <Application>Microsoft Office PowerPoint</Application>
  <PresentationFormat>On-screen Show (4:3)</PresentationFormat>
  <Paragraphs>258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Swis721 BT</vt:lpstr>
      <vt:lpstr>Office Theme</vt:lpstr>
      <vt:lpstr>National Study of Long-Term Care Providers 2014</vt:lpstr>
      <vt:lpstr>NSLTCP 2014 Residential Care State Maps Overview</vt:lpstr>
      <vt:lpstr>Links to NSLTCP Publications and Documentation</vt:lpstr>
      <vt:lpstr>OWNERSHIP AND CHAIN STATUS</vt:lpstr>
      <vt:lpstr>PowerPoint Presentation</vt:lpstr>
      <vt:lpstr>PowerPoint Presentation</vt:lpstr>
      <vt:lpstr>DISEASE-SPECIFIC PROGRAMS</vt:lpstr>
      <vt:lpstr>Percentage of residential care communities that offer disease-specific programs for Alzheimer’s disease: United States, 2014    </vt:lpstr>
      <vt:lpstr>Percentage of residential care communities that offer disease-specific programs for cardiovascular disease: United States, 2014 </vt:lpstr>
      <vt:lpstr>Percentage of residential care communities that offer disease-specific programs for depression: United States, 2014    </vt:lpstr>
      <vt:lpstr>Percentage of residential care communities that offer disease-specific programs for diabetes: United States, 2014    </vt:lpstr>
      <vt:lpstr>PRACTICES</vt:lpstr>
      <vt:lpstr>PowerPoint Presentation</vt:lpstr>
      <vt:lpstr>PowerPoint Presentation</vt:lpstr>
      <vt:lpstr>PowerPoint Presentation</vt:lpstr>
      <vt:lpstr>DEMENTIA CARE</vt:lpstr>
      <vt:lpstr>PowerPoint Presentation</vt:lpstr>
      <vt:lpstr>MEDICAID</vt:lpstr>
      <vt:lpstr>PowerPoint Presentation</vt:lpstr>
      <vt:lpstr>ACTIVITIES OF DAILY LIVING</vt:lpstr>
      <vt:lpstr>Percentage of residential care community residents that need assistance with eating: United States, 2014    </vt:lpstr>
      <vt:lpstr>Percentage of residential care community residents that need assistance with bathing: United States, 2014    </vt:lpstr>
      <vt:lpstr>MEDICATION USE</vt:lpstr>
      <vt:lpstr>PowerPoint Presentation</vt:lpstr>
      <vt:lpstr>HEALTH CONDITIONS</vt:lpstr>
      <vt:lpstr>Percentage of residential care community residents diagnosed with Alzheimer’s disease or other dementias: United States, 2014   </vt:lpstr>
      <vt:lpstr>Percentage of residential care community residents diagnosed with depression: United States, 2014   </vt:lpstr>
      <vt:lpstr>Percentage of residential care community residents diagnosed with cardiovascular disease: United States, 2014   </vt:lpstr>
      <vt:lpstr>Percentage of residential care community residents diagnosed with diabetes: United States, 2014   </vt:lpstr>
      <vt:lpstr>ADVERSE EVENTS</vt:lpstr>
      <vt:lpstr>Percentage of residential care residents that had falls in the last 90 days: United States, 2014    </vt:lpstr>
      <vt:lpstr>Percentage of residential care residents that had overnight hospitalizations in the last 90 days: United States, 2014    </vt:lpstr>
      <vt:lpstr>Percentage of residential care residents that had emergency room visits in the last 90 days: United States, 2014    </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NSLTCP RCC National Figures 2014 Slide Deck</dc:title>
  <dc:subject>National Figures 2012 Slide Deck</dc:subject>
  <dc:creator>kon1@cdc.gov</dc:creator>
  <cp:keywords/>
  <dc:description/>
  <cp:lastModifiedBy>Quintana, Anthony R. (CDC/OPHSS/NCHS)</cp:lastModifiedBy>
  <cp:revision>527</cp:revision>
  <dcterms:created xsi:type="dcterms:W3CDTF">2010-07-23T19:51:19Z</dcterms:created>
  <dcterms:modified xsi:type="dcterms:W3CDTF">2017-02-16T21:15:36Z</dcterms:modified>
</cp:coreProperties>
</file>