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1" r:id="rId3"/>
    <p:sldId id="268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1" r:id="rId14"/>
    <p:sldId id="269" r:id="rId15"/>
    <p:sldId id="267" r:id="rId16"/>
    <p:sldId id="272" r:id="rId17"/>
    <p:sldId id="27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321644-F0F8-4679-97D4-47A82271E53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1F2538-199A-46F3-8F9F-0FCAF1422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0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242EE-7520-440C-BE96-CFB2BA68DDCE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C9E5-9A50-4C7F-8A67-7B0EE68D14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9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9C9E5-9A50-4C7F-8A67-7B0EE68D14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1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3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8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2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8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5247-EDFE-487C-8311-9143F01401C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A1F8-55FA-43BC-A6AA-3F63C802C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033463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Foundations for Evidence-Based Policymaking Act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May </a:t>
            </a:r>
            <a:r>
              <a:rPr lang="en-US" sz="3000" dirty="0"/>
              <a:t>9</a:t>
            </a:r>
            <a:r>
              <a:rPr lang="en-US" sz="3000" dirty="0" smtClean="0"/>
              <a:t>, 2019</a:t>
            </a:r>
          </a:p>
          <a:p>
            <a:r>
              <a:rPr lang="en-US" sz="3000" dirty="0" smtClean="0"/>
              <a:t>Board of Scientific Counselors</a:t>
            </a:r>
          </a:p>
          <a:p>
            <a:r>
              <a:rPr lang="en-US" sz="3000" dirty="0" smtClean="0"/>
              <a:t>Susan G. Queen, Ph.D.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4464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62" y="478530"/>
            <a:ext cx="7133216" cy="67716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+mn-lt"/>
              </a:rPr>
              <a:t>CDO</a:t>
            </a:r>
            <a:r>
              <a:rPr lang="en-US" sz="3400" dirty="0" smtClean="0">
                <a:latin typeface="+mn-lt"/>
              </a:rPr>
              <a:t> </a:t>
            </a:r>
            <a:r>
              <a:rPr lang="en-US" sz="3400" b="1" dirty="0" smtClean="0">
                <a:latin typeface="+mn-lt"/>
              </a:rPr>
              <a:t>Functions,</a:t>
            </a:r>
            <a:r>
              <a:rPr lang="en-US" sz="3400" dirty="0" smtClean="0">
                <a:latin typeface="+mn-lt"/>
              </a:rPr>
              <a:t> </a:t>
            </a:r>
            <a:r>
              <a:rPr lang="en-US" sz="3400" b="1" dirty="0" smtClean="0">
                <a:latin typeface="+mn-lt"/>
              </a:rPr>
              <a:t>continued</a:t>
            </a:r>
            <a:endParaRPr lang="en-US" sz="3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49" y="1472305"/>
            <a:ext cx="11392348" cy="51062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S</a:t>
            </a:r>
            <a:r>
              <a:rPr lang="en-US" sz="2600" dirty="0" smtClean="0"/>
              <a:t>upport </a:t>
            </a:r>
            <a:r>
              <a:rPr lang="en-US" sz="2600" dirty="0"/>
              <a:t>the Performance Improvement </a:t>
            </a:r>
            <a:r>
              <a:rPr lang="en-US" sz="2600" dirty="0" smtClean="0"/>
              <a:t>Officer </a:t>
            </a:r>
            <a:r>
              <a:rPr lang="en-US" sz="2600" dirty="0"/>
              <a:t>in identifying and using </a:t>
            </a:r>
            <a:r>
              <a:rPr lang="en-US" sz="2600" dirty="0" smtClean="0"/>
              <a:t>data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S</a:t>
            </a:r>
            <a:r>
              <a:rPr lang="en-US" sz="2600" dirty="0" smtClean="0"/>
              <a:t>upport </a:t>
            </a:r>
            <a:r>
              <a:rPr lang="en-US" sz="2600" dirty="0"/>
              <a:t>the Evaluation Officer of the agency in obtaining </a:t>
            </a:r>
            <a:r>
              <a:rPr lang="en-US" sz="2600" dirty="0" smtClean="0"/>
              <a:t>data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R</a:t>
            </a:r>
            <a:r>
              <a:rPr lang="en-US" sz="2600" dirty="0" smtClean="0"/>
              <a:t>eview </a:t>
            </a:r>
            <a:r>
              <a:rPr lang="en-US" sz="2600" dirty="0"/>
              <a:t>the impact of the infrastructure of the agency on data asset </a:t>
            </a:r>
            <a:r>
              <a:rPr lang="en-US" sz="2600" dirty="0" smtClean="0"/>
              <a:t>accessibility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C</a:t>
            </a:r>
            <a:r>
              <a:rPr lang="en-US" sz="2600" dirty="0" smtClean="0"/>
              <a:t>oordinate </a:t>
            </a:r>
            <a:r>
              <a:rPr lang="en-US" sz="2600" dirty="0"/>
              <a:t>with the Chief Information Officer </a:t>
            </a:r>
            <a:r>
              <a:rPr lang="en-US" sz="2600" dirty="0" smtClean="0"/>
              <a:t>to </a:t>
            </a:r>
            <a:r>
              <a:rPr lang="en-US" sz="2600" dirty="0"/>
              <a:t>improve </a:t>
            </a:r>
            <a:r>
              <a:rPr lang="en-US" sz="2600" dirty="0" smtClean="0"/>
              <a:t>data infrastructure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E</a:t>
            </a:r>
            <a:r>
              <a:rPr lang="en-US" sz="2600" dirty="0" smtClean="0"/>
              <a:t>nsure that </a:t>
            </a:r>
            <a:r>
              <a:rPr lang="en-US" sz="2600" dirty="0"/>
              <a:t>the agency maximizes the use of </a:t>
            </a:r>
            <a:r>
              <a:rPr lang="en-US" sz="2600" dirty="0" smtClean="0"/>
              <a:t>data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I</a:t>
            </a:r>
            <a:r>
              <a:rPr lang="en-US" sz="2600" dirty="0" smtClean="0"/>
              <a:t>dentify </a:t>
            </a:r>
            <a:r>
              <a:rPr lang="en-US" sz="2600" dirty="0"/>
              <a:t>points of contact for roles and responsibilities related to open </a:t>
            </a:r>
            <a:r>
              <a:rPr lang="en-US" sz="2600" dirty="0" smtClean="0"/>
              <a:t>data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S</a:t>
            </a:r>
            <a:r>
              <a:rPr lang="en-US" sz="2600" dirty="0" smtClean="0"/>
              <a:t>erve </a:t>
            </a:r>
            <a:r>
              <a:rPr lang="en-US" sz="2600" dirty="0"/>
              <a:t>as </a:t>
            </a:r>
            <a:r>
              <a:rPr lang="en-US" sz="2600" dirty="0" smtClean="0"/>
              <a:t>liaison </a:t>
            </a:r>
            <a:r>
              <a:rPr lang="en-US" sz="2600" dirty="0"/>
              <a:t>to other agencies and the </a:t>
            </a:r>
            <a:r>
              <a:rPr lang="en-US" sz="2600" dirty="0" smtClean="0"/>
              <a:t>OMB </a:t>
            </a:r>
            <a:r>
              <a:rPr lang="en-US" sz="2600" dirty="0"/>
              <a:t>on the best way to use existing agency data for statistical purposes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7552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Delegation of Responsibilities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To the extent necessary to comply with statistical laws, the Chief Data Officer of the agency shall delegate any responsibility under subsection (c) to the head of a statistical agency or unit (as defined in Title III, section 3561) within the agency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The Chief Data Officer shall defer to the individual to whom a responsibility has been delegated with respect to any data acquired, maintained, or disseminated by the agency under applicable statistical law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Title III – Confidential Information Protection and Statistical Efficiency – what’s new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Evidence: information produced as a result of statistical activities conducted for a statistical purpose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OMB </a:t>
            </a:r>
            <a:r>
              <a:rPr lang="en-US" dirty="0"/>
              <a:t>to develop a process to designate </a:t>
            </a:r>
            <a:r>
              <a:rPr lang="en-US" dirty="0" smtClean="0"/>
              <a:t>statistical agencies </a:t>
            </a:r>
            <a:r>
              <a:rPr lang="en-US" dirty="0"/>
              <a:t>or </a:t>
            </a:r>
            <a:r>
              <a:rPr lang="en-US" dirty="0" smtClean="0"/>
              <a:t>units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Codifies statistical agency </a:t>
            </a:r>
            <a:r>
              <a:rPr lang="en-US" dirty="0" smtClean="0"/>
              <a:t>responsibilities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Agency heads shall enable, support and facilitate statistical agencies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OMB to promulgate regulations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77" y="311338"/>
            <a:ext cx="10515600" cy="9795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Part D – Access to Data for Evidence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" y="1570616"/>
            <a:ext cx="11317045" cy="488397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Presumption of accessibility for statistical agencies and units </a:t>
            </a:r>
            <a:r>
              <a:rPr lang="en-US" i="1" dirty="0" smtClean="0"/>
              <a:t>for purposes of developing evidence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Unless prohibited in statute, agencies to provide data to statistical agencies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Statistical agencies must conduct comprehensive risk assessments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Process must be made available to the public and easy to understand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Standard application process for access to data acquired under Part 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An identical process to be established for each statistical agency or unit</a:t>
            </a:r>
          </a:p>
        </p:txBody>
      </p:sp>
    </p:spTree>
    <p:extLst>
      <p:ext uri="{BB962C8B-B14F-4D97-AF65-F5344CB8AC3E}">
        <p14:creationId xmlns:p14="http://schemas.microsoft.com/office/powerpoint/2010/main" val="20667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7559" t="17143" r="65476" b="7143"/>
          <a:stretch/>
        </p:blipFill>
        <p:spPr bwMode="auto">
          <a:xfrm>
            <a:off x="762002" y="1892300"/>
            <a:ext cx="3784600" cy="4813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471" t="12381" r="82096" b="82509"/>
          <a:stretch/>
        </p:blipFill>
        <p:spPr bwMode="auto">
          <a:xfrm>
            <a:off x="5676900" y="4414838"/>
            <a:ext cx="2959101" cy="33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4659" t="12381" r="57056" b="2857"/>
          <a:stretch/>
        </p:blipFill>
        <p:spPr bwMode="auto">
          <a:xfrm>
            <a:off x="4864101" y="338931"/>
            <a:ext cx="7264399" cy="5803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4471" t="12381" r="82096" b="82509"/>
          <a:stretch/>
        </p:blipFill>
        <p:spPr bwMode="auto">
          <a:xfrm>
            <a:off x="4864101" y="338931"/>
            <a:ext cx="3873499" cy="346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13839" t="32857" r="54464" b="41905"/>
          <a:stretch/>
        </p:blipFill>
        <p:spPr bwMode="auto">
          <a:xfrm>
            <a:off x="177800" y="152400"/>
            <a:ext cx="4508500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851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Title IV – General Provisions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31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dirty="0" smtClean="0"/>
              <a:t>The Act does not</a:t>
            </a:r>
            <a:r>
              <a:rPr lang="en-US" sz="3000" dirty="0"/>
              <a:t> </a:t>
            </a:r>
            <a:r>
              <a:rPr lang="en-US" sz="3000" dirty="0" smtClean="0"/>
              <a:t>require disclosure of: </a:t>
            </a:r>
          </a:p>
          <a:p>
            <a:pPr>
              <a:spcAft>
                <a:spcPts val="1800"/>
              </a:spcAft>
            </a:pPr>
            <a:r>
              <a:rPr lang="en-US" sz="3000" dirty="0" smtClean="0"/>
              <a:t>Information or records exempt under FOIA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200" i="1" dirty="0" smtClean="0"/>
              <a:t>Agencies are to use existing resources to the extent practicable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200" i="1" dirty="0" smtClean="0"/>
              <a:t>Agencies shall select existing employees for appointments</a:t>
            </a:r>
          </a:p>
        </p:txBody>
      </p:sp>
    </p:spTree>
    <p:extLst>
      <p:ext uri="{BB962C8B-B14F-4D97-AF65-F5344CB8AC3E}">
        <p14:creationId xmlns:p14="http://schemas.microsoft.com/office/powerpoint/2010/main" val="3850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114746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+mn-lt"/>
              </a:rPr>
              <a:t>Recent Developments</a:t>
            </a:r>
            <a:endParaRPr lang="en-US" sz="3400" b="1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449" y="1810704"/>
            <a:ext cx="5671335" cy="38115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 smtClean="0"/>
              <a:t>OMB Memo M-19-15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Agencies must update existing Guidelines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New: “fitness for purpose”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Includes making data available to statistical agencies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Reproducibility standard for influential information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Expectation of access to data &amp; data protection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5260" t="14037" r="15801" b="7367"/>
          <a:stretch/>
        </p:blipFill>
        <p:spPr bwMode="auto">
          <a:xfrm>
            <a:off x="6472719" y="297951"/>
            <a:ext cx="5147353" cy="6369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66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6606"/>
            <a:ext cx="9144000" cy="215509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Questions?</a:t>
            </a:r>
            <a:endParaRPr lang="en-US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6085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800" b="1" dirty="0" smtClean="0"/>
              <a:t>Thank you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54697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388" y="646112"/>
            <a:ext cx="3932237" cy="1155701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Commission Report </a:t>
            </a:r>
            <a:r>
              <a:rPr lang="en-US" sz="2800" dirty="0" smtClean="0">
                <a:latin typeface="+mn-lt"/>
              </a:rPr>
              <a:t>September 2017</a:t>
            </a:r>
            <a:endParaRPr lang="en-US" sz="280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223963"/>
            <a:ext cx="6172200" cy="48736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4100" y="2209800"/>
            <a:ext cx="4622800" cy="38877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Strengthen federal evidence-building capacity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n-US" sz="3000" dirty="0" smtClean="0"/>
              <a:t>Improve access </a:t>
            </a:r>
            <a:endParaRPr lang="en-US" sz="3000" dirty="0"/>
          </a:p>
          <a:p>
            <a:r>
              <a:rPr lang="en-US" sz="3000" dirty="0" smtClean="0"/>
              <a:t>Enhance privacy protections</a:t>
            </a:r>
            <a:endParaRPr lang="en-US" sz="3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090" t="18095" r="61756" b="5714"/>
          <a:stretch/>
        </p:blipFill>
        <p:spPr bwMode="auto">
          <a:xfrm>
            <a:off x="1231899" y="520700"/>
            <a:ext cx="4597401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457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87425"/>
            <a:ext cx="4418807" cy="6889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</a:rPr>
              <a:t>Became law Jan 14, 2019</a:t>
            </a:r>
            <a:endParaRPr lang="en-US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00" y="2646362"/>
            <a:ext cx="3783807" cy="34559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dirty="0" smtClean="0"/>
              <a:t>Bipartisan Support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Passed Senate by unanimous consent</a:t>
            </a:r>
            <a:endParaRPr lang="en-US" sz="3000" dirty="0"/>
          </a:p>
          <a:p>
            <a:r>
              <a:rPr lang="en-US" sz="3000" dirty="0" smtClean="0"/>
              <a:t>Passed House 356 – 17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9524" t="10952" r="8036" b="4762"/>
          <a:stretch/>
        </p:blipFill>
        <p:spPr bwMode="auto">
          <a:xfrm>
            <a:off x="5183188" y="546101"/>
            <a:ext cx="6172200" cy="5803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367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99" y="670542"/>
            <a:ext cx="9814560" cy="70643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Foundations for Evidence-Based Policymaking Act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83" y="2119256"/>
            <a:ext cx="11198709" cy="289111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3000" dirty="0" smtClean="0"/>
              <a:t>Title I – Federal Evidence-Building Activities</a:t>
            </a:r>
          </a:p>
          <a:p>
            <a:pPr algn="l">
              <a:spcAft>
                <a:spcPts val="1200"/>
              </a:spcAft>
            </a:pPr>
            <a:r>
              <a:rPr lang="en-US" sz="3000" dirty="0" smtClean="0"/>
              <a:t>Title II – Open Government Data Act</a:t>
            </a:r>
          </a:p>
          <a:p>
            <a:pPr algn="l">
              <a:spcAft>
                <a:spcPts val="1200"/>
              </a:spcAft>
            </a:pPr>
            <a:r>
              <a:rPr lang="en-US" sz="3000" dirty="0" smtClean="0"/>
              <a:t>Title III – Confidential Information Protection and Statistical Efficiency</a:t>
            </a:r>
          </a:p>
          <a:p>
            <a:pPr algn="l">
              <a:spcAft>
                <a:spcPts val="1200"/>
              </a:spcAft>
            </a:pPr>
            <a:r>
              <a:rPr lang="en-US" sz="3000" dirty="0" smtClean="0"/>
              <a:t>Title IV – General Provisions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37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70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Title I – Federal Evidence-Building Activities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4617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Agency Evidence-Building Plans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Agency Evaluation Officers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Statistical Expertise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Advisory Committee on Data for Evidence Building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Personnel Standards &amp; OPM Guidance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Agency assessments required in strategic plans</a:t>
            </a:r>
          </a:p>
        </p:txBody>
      </p:sp>
    </p:spTree>
    <p:extLst>
      <p:ext uri="{BB962C8B-B14F-4D97-AF65-F5344CB8AC3E}">
        <p14:creationId xmlns:p14="http://schemas.microsoft.com/office/powerpoint/2010/main" val="29789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Statistical Expertise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1668"/>
            <a:ext cx="11087100" cy="44862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Agency heads designate head of any statistical agency or unit as a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i="1" dirty="0" smtClean="0"/>
              <a:t>	statistical agency official </a:t>
            </a:r>
          </a:p>
          <a:p>
            <a:pPr>
              <a:spcAft>
                <a:spcPts val="1200"/>
              </a:spcAft>
            </a:pPr>
            <a:r>
              <a:rPr lang="en-US" dirty="0"/>
              <a:t>O</a:t>
            </a:r>
            <a:r>
              <a:rPr lang="en-US" dirty="0" smtClean="0"/>
              <a:t>fficials are to advise on statistical policy, techniques, and procedures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Agencies without a statistical agency designate official based on expertise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Each designated statistical official shall serve as a member of ICSP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Implications for the membership and the role of the ICSP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365125"/>
            <a:ext cx="10994315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Advisory Committee on Data for Evidence-Building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81" y="1690688"/>
            <a:ext cx="10844605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Committee Chair is US Chief Statistician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12 senior officials from federal agencies serve as members  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At least 10 members State &amp; local gov’t and non-gov’t stakeholders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Committee terminates after 2 years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Recommendations on how to promote use of Federal data for evidence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i="1" dirty="0" smtClean="0"/>
              <a:t>Committee shall assist the Director in carrying out the duties of Title III Part D – this ties Title I with statistical agency requirements</a:t>
            </a:r>
          </a:p>
        </p:txBody>
      </p:sp>
    </p:spTree>
    <p:extLst>
      <p:ext uri="{BB962C8B-B14F-4D97-AF65-F5344CB8AC3E}">
        <p14:creationId xmlns:p14="http://schemas.microsoft.com/office/powerpoint/2010/main" val="5919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Title II – Open Government Data Act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472"/>
            <a:ext cx="10758544" cy="47268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Agency requirements: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Make data open by default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Develop Comprehensive Data Inventory 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Designate a Chief Data Officer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Federal Data Catalogue – single public interface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Chief Data Officer Council</a:t>
            </a:r>
          </a:p>
          <a:p>
            <a:pPr lvl="1"/>
            <a:r>
              <a:rPr lang="en-US" sz="2600" dirty="0"/>
              <a:t>E</a:t>
            </a:r>
            <a:r>
              <a:rPr lang="en-US" sz="2600" dirty="0" smtClean="0"/>
              <a:t>stablish best practices for use, protection, generation of data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romote data sharing agreements and more…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57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065"/>
            <a:ext cx="10515600" cy="872004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+mn-lt"/>
              </a:rPr>
              <a:t>Chief Data Officer Functions</a:t>
            </a:r>
            <a:endParaRPr lang="en-US" sz="3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02" y="1468569"/>
            <a:ext cx="11507396" cy="51959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R</a:t>
            </a:r>
            <a:r>
              <a:rPr lang="en-US" sz="2600" dirty="0" smtClean="0"/>
              <a:t>esponsible </a:t>
            </a:r>
            <a:r>
              <a:rPr lang="en-US" sz="2600" dirty="0"/>
              <a:t>for lifecycle data </a:t>
            </a:r>
            <a:r>
              <a:rPr lang="en-US" sz="2600" dirty="0" smtClean="0"/>
              <a:t>management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Coordinate </a:t>
            </a:r>
            <a:r>
              <a:rPr lang="en-US" sz="2600" dirty="0"/>
              <a:t>with </a:t>
            </a:r>
            <a:r>
              <a:rPr lang="en-US" sz="2600" dirty="0" smtClean="0"/>
              <a:t>agency officials responsible </a:t>
            </a:r>
            <a:r>
              <a:rPr lang="en-US" sz="2600" dirty="0"/>
              <a:t>for </a:t>
            </a:r>
            <a:r>
              <a:rPr lang="en-US" sz="2600" dirty="0" smtClean="0"/>
              <a:t>data </a:t>
            </a:r>
            <a:r>
              <a:rPr lang="en-US" sz="2600" dirty="0"/>
              <a:t>to ensure </a:t>
            </a:r>
            <a:r>
              <a:rPr lang="en-US" sz="2600" dirty="0" smtClean="0"/>
              <a:t>data needs </a:t>
            </a:r>
            <a:r>
              <a:rPr lang="en-US" sz="2600" dirty="0"/>
              <a:t>are </a:t>
            </a:r>
            <a:r>
              <a:rPr lang="en-US" sz="2600" dirty="0" smtClean="0"/>
              <a:t>met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Manage </a:t>
            </a:r>
            <a:r>
              <a:rPr lang="en-US" sz="2600" dirty="0"/>
              <a:t>data assets of the agency, including </a:t>
            </a:r>
            <a:r>
              <a:rPr lang="en-US" sz="2600" dirty="0" smtClean="0"/>
              <a:t>standardization &amp; data sharing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C</a:t>
            </a:r>
            <a:r>
              <a:rPr lang="en-US" sz="2600" dirty="0" smtClean="0"/>
              <a:t>onsult with designated statistical </a:t>
            </a:r>
            <a:r>
              <a:rPr lang="en-US" sz="2600" dirty="0"/>
              <a:t>official of the </a:t>
            </a:r>
            <a:r>
              <a:rPr lang="en-US" sz="2600" dirty="0" smtClean="0"/>
              <a:t>agency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Carry </a:t>
            </a:r>
            <a:r>
              <a:rPr lang="en-US" sz="2600" dirty="0"/>
              <a:t>out the requirements of the agency </a:t>
            </a:r>
            <a:r>
              <a:rPr lang="en-US" sz="2600" dirty="0" smtClean="0"/>
              <a:t>on information policy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Ensure that </a:t>
            </a:r>
            <a:r>
              <a:rPr lang="en-US" sz="2600" dirty="0"/>
              <a:t>agency data conforms with data management best </a:t>
            </a:r>
            <a:r>
              <a:rPr lang="en-US" sz="2600" dirty="0" smtClean="0"/>
              <a:t>practices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Engage agency employees, the public, and contractors in using public data assets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3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793</TotalTime>
  <Words>713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Foundations for Evidence-Based Policymaking Act</vt:lpstr>
      <vt:lpstr>Commission Report September 2017</vt:lpstr>
      <vt:lpstr>Became law Jan 14, 2019</vt:lpstr>
      <vt:lpstr>Foundations for Evidence-Based Policymaking Act</vt:lpstr>
      <vt:lpstr>Title I – Federal Evidence-Building Activities</vt:lpstr>
      <vt:lpstr>Statistical Expertise</vt:lpstr>
      <vt:lpstr>Advisory Committee on Data for Evidence-Building</vt:lpstr>
      <vt:lpstr>Title II – Open Government Data Act</vt:lpstr>
      <vt:lpstr>Chief Data Officer Functions</vt:lpstr>
      <vt:lpstr>CDO Functions, continued</vt:lpstr>
      <vt:lpstr>Delegation of Responsibilities</vt:lpstr>
      <vt:lpstr>Title III – Confidential Information Protection and Statistical Efficiency – what’s new</vt:lpstr>
      <vt:lpstr>Part D – Access to Data for Evidence</vt:lpstr>
      <vt:lpstr>PowerPoint Presentation</vt:lpstr>
      <vt:lpstr>Title IV – General Provisions</vt:lpstr>
      <vt:lpstr>Recent Developments</vt:lpstr>
      <vt:lpstr>Questions?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for Evidence-Based Policymaking Act</dc:title>
  <dc:creator>Queen, Susan G. (CDC/DDPHSS/NCHS/OD)</dc:creator>
  <cp:lastModifiedBy>Woody, Evangeline D. (CDC/DDPHSS/NCHS/OD)</cp:lastModifiedBy>
  <cp:revision>54</cp:revision>
  <cp:lastPrinted>2019-04-11T13:00:43Z</cp:lastPrinted>
  <dcterms:created xsi:type="dcterms:W3CDTF">2019-04-10T20:56:10Z</dcterms:created>
  <dcterms:modified xsi:type="dcterms:W3CDTF">2019-09-17T14:32:11Z</dcterms:modified>
</cp:coreProperties>
</file>