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3" r:id="rId1"/>
  </p:sldMasterIdLst>
  <p:notesMasterIdLst>
    <p:notesMasterId r:id="rId32"/>
  </p:notesMasterIdLst>
  <p:handoutMasterIdLst>
    <p:handoutMasterId r:id="rId33"/>
  </p:handoutMasterIdLst>
  <p:sldIdLst>
    <p:sldId id="331" r:id="rId2"/>
    <p:sldId id="257" r:id="rId3"/>
    <p:sldId id="438" r:id="rId4"/>
    <p:sldId id="354" r:id="rId5"/>
    <p:sldId id="419" r:id="rId6"/>
    <p:sldId id="369" r:id="rId7"/>
    <p:sldId id="316" r:id="rId8"/>
    <p:sldId id="374" r:id="rId9"/>
    <p:sldId id="385" r:id="rId10"/>
    <p:sldId id="411" r:id="rId11"/>
    <p:sldId id="395" r:id="rId12"/>
    <p:sldId id="427" r:id="rId13"/>
    <p:sldId id="402" r:id="rId14"/>
    <p:sldId id="428" r:id="rId15"/>
    <p:sldId id="429" r:id="rId16"/>
    <p:sldId id="430" r:id="rId17"/>
    <p:sldId id="431" r:id="rId18"/>
    <p:sldId id="432" r:id="rId19"/>
    <p:sldId id="435" r:id="rId20"/>
    <p:sldId id="404" r:id="rId21"/>
    <p:sldId id="396" r:id="rId22"/>
    <p:sldId id="421" r:id="rId23"/>
    <p:sldId id="416" r:id="rId24"/>
    <p:sldId id="425" r:id="rId25"/>
    <p:sldId id="436" r:id="rId26"/>
    <p:sldId id="423" r:id="rId27"/>
    <p:sldId id="424" r:id="rId28"/>
    <p:sldId id="414" r:id="rId29"/>
    <p:sldId id="422" r:id="rId30"/>
    <p:sldId id="437" r:id="rId31"/>
  </p:sldIdLst>
  <p:sldSz cx="12192000" cy="6858000"/>
  <p:notesSz cx="7010400" cy="9296400"/>
  <p:embeddedFontLst>
    <p:embeddedFont>
      <p:font typeface="Tahoma" panose="020B0604030504040204" pitchFamily="34" charset="0"/>
      <p:regular r:id="rId34"/>
      <p:bold r:id="rId35"/>
    </p:embeddedFont>
    <p:embeddedFont>
      <p:font typeface="Myriad Web Pro" panose="020B0604020202020204" charset="0"/>
      <p:regular r:id="rId36"/>
      <p:bold r:id="rId37"/>
      <p: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nstein, Rachel (CDC)" initials="HR(" lastIdx="2" clrIdx="0">
    <p:extLst>
      <p:ext uri="{19B8F6BF-5375-455C-9EA6-DF929625EA0E}">
        <p15:presenceInfo xmlns:p15="http://schemas.microsoft.com/office/powerpoint/2012/main" userId="S-1-5-21-1207783550-2075000910-922709458-617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BB00"/>
    <a:srgbClr val="FFD200"/>
    <a:srgbClr val="000000"/>
    <a:srgbClr val="FFFF99"/>
    <a:srgbClr val="FF0066"/>
    <a:srgbClr val="009900"/>
    <a:srgbClr val="007651"/>
    <a:srgbClr val="008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83605" autoAdjust="0"/>
  </p:normalViewPr>
  <p:slideViewPr>
    <p:cSldViewPr snapToGrid="0">
      <p:cViewPr varScale="1">
        <p:scale>
          <a:sx n="75" d="100"/>
          <a:sy n="75" d="100"/>
        </p:scale>
        <p:origin x="144" y="54"/>
      </p:cViewPr>
      <p:guideLst>
        <p:guide orient="horz" pos="2160"/>
        <p:guide pos="3840"/>
      </p:guideLst>
    </p:cSldViewPr>
  </p:slideViewPr>
  <p:outlineViewPr>
    <p:cViewPr>
      <p:scale>
        <a:sx n="33" d="100"/>
        <a:sy n="33" d="100"/>
      </p:scale>
      <p:origin x="0" y="169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70999283985344452"/>
        </c:manualLayout>
      </c:layout>
      <c:barChart>
        <c:barDir val="col"/>
        <c:grouping val="stacked"/>
        <c:varyColors val="0"/>
        <c:ser>
          <c:idx val="0"/>
          <c:order val="0"/>
          <c:tx>
            <c:strRef>
              <c:f>Sheet1!$B$1</c:f>
              <c:strCache>
                <c:ptCount val="1"/>
                <c:pt idx="0">
                  <c:v>Budget Authority</c:v>
                </c:pt>
              </c:strCache>
            </c:strRef>
          </c:tx>
          <c:spPr>
            <a:solidFill>
              <a:schemeClr val="accent1"/>
            </a:solidFill>
          </c:spPr>
          <c:invertIfNegative val="0"/>
          <c:dLbls>
            <c:dLbl>
              <c:idx val="0"/>
              <c:layout>
                <c:manualLayout>
                  <c:x val="0"/>
                  <c:y val="-1.426758156441223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15F-4969-BEDD-F8308D935C72}"/>
                </c:ext>
              </c:extLst>
            </c:dLbl>
            <c:numFmt formatCode="#,##0.000_);[Red]\(#,##0.0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FY15 enacted</c:v>
                </c:pt>
                <c:pt idx="1">
                  <c:v>FY16 enacted*</c:v>
                </c:pt>
                <c:pt idx="2">
                  <c:v>FY17 enacted**</c:v>
                </c:pt>
                <c:pt idx="3">
                  <c:v>FY18 enacted**</c:v>
                </c:pt>
                <c:pt idx="4">
                  <c:v>FY19 enacted**</c:v>
                </c:pt>
                <c:pt idx="5">
                  <c:v>FY20 President's Budget**</c:v>
                </c:pt>
              </c:strCache>
            </c:strRef>
          </c:cat>
          <c:val>
            <c:numRef>
              <c:f>Sheet1!$B$2:$B$7</c:f>
              <c:numCache>
                <c:formatCode>#,##0</c:formatCode>
                <c:ptCount val="6"/>
                <c:pt idx="0">
                  <c:v>155.39699999999999</c:v>
                </c:pt>
                <c:pt idx="1">
                  <c:v>160.39699999999999</c:v>
                </c:pt>
                <c:pt idx="2">
                  <c:v>160.39699999999999</c:v>
                </c:pt>
                <c:pt idx="3">
                  <c:v>160.39699999999999</c:v>
                </c:pt>
                <c:pt idx="4">
                  <c:v>160.39699999999999</c:v>
                </c:pt>
              </c:numCache>
            </c:numRef>
          </c:val>
          <c:extLst>
            <c:ext xmlns:c16="http://schemas.microsoft.com/office/drawing/2014/chart" uri="{C3380CC4-5D6E-409C-BE32-E72D297353CC}">
              <c16:uniqueId val="{00000000-9C5A-479C-BFCC-43319B7A8D27}"/>
            </c:ext>
          </c:extLst>
        </c:ser>
        <c:ser>
          <c:idx val="1"/>
          <c:order val="1"/>
          <c:tx>
            <c:strRef>
              <c:f>Sheet1!$C$1</c:f>
              <c:strCache>
                <c:ptCount val="1"/>
                <c:pt idx="0">
                  <c:v>Public Health Service (PHS) Evaluation Transfer</c:v>
                </c:pt>
              </c:strCache>
            </c:strRef>
          </c:tx>
          <c:spPr>
            <a:solidFill>
              <a:srgbClr val="F6BB00"/>
            </a:solidFill>
          </c:spPr>
          <c:invertIfNegative val="0"/>
          <c:dLbls>
            <c:numFmt formatCode="#,##0.0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FY15 enacted</c:v>
                </c:pt>
                <c:pt idx="1">
                  <c:v>FY16 enacted*</c:v>
                </c:pt>
                <c:pt idx="2">
                  <c:v>FY17 enacted**</c:v>
                </c:pt>
                <c:pt idx="3">
                  <c:v>FY18 enacted**</c:v>
                </c:pt>
                <c:pt idx="4">
                  <c:v>FY19 enacted**</c:v>
                </c:pt>
                <c:pt idx="5">
                  <c:v>FY20 President's Budget**</c:v>
                </c:pt>
              </c:strCache>
            </c:strRef>
          </c:cat>
          <c:val>
            <c:numRef>
              <c:f>Sheet1!$C$2:$C$7</c:f>
              <c:numCache>
                <c:formatCode>General</c:formatCode>
                <c:ptCount val="6"/>
                <c:pt idx="5" formatCode="#,##0">
                  <c:v>155</c:v>
                </c:pt>
              </c:numCache>
            </c:numRef>
          </c:val>
          <c:extLst>
            <c:ext xmlns:c16="http://schemas.microsoft.com/office/drawing/2014/chart" uri="{C3380CC4-5D6E-409C-BE32-E72D297353CC}">
              <c16:uniqueId val="{00000001-9C5A-479C-BFCC-43319B7A8D27}"/>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txPr>
          <a:bodyPr rot="0"/>
          <a:lstStyle/>
          <a:p>
            <a:pPr>
              <a:defRPr/>
            </a:pPr>
            <a:endParaRPr lang="en-US"/>
          </a:p>
        </c:txPr>
        <c:crossAx val="201211384"/>
        <c:crosses val="autoZero"/>
        <c:auto val="1"/>
        <c:lblAlgn val="ctr"/>
        <c:lblOffset val="100"/>
        <c:noMultiLvlLbl val="0"/>
      </c:catAx>
      <c:valAx>
        <c:axId val="201211384"/>
        <c:scaling>
          <c:orientation val="minMax"/>
          <c:max val="160"/>
        </c:scaling>
        <c:delete val="0"/>
        <c:axPos val="l"/>
        <c:majorGridlines/>
        <c:title>
          <c:tx>
            <c:rich>
              <a:bodyPr rot="-5400000" vert="horz"/>
              <a:lstStyle/>
              <a:p>
                <a:pPr>
                  <a:defRPr/>
                </a:pPr>
                <a:r>
                  <a:rPr lang="en-US" dirty="0"/>
                  <a:t>Dollars in Millions</a:t>
                </a:r>
              </a:p>
            </c:rich>
          </c:tx>
          <c:layout>
            <c:manualLayout>
              <c:xMode val="edge"/>
              <c:yMode val="edge"/>
              <c:x val="1.7247094671604256E-2"/>
              <c:y val="0.37325753415372553"/>
            </c:manualLayout>
          </c:layout>
          <c:overlay val="0"/>
        </c:title>
        <c:numFmt formatCode="&quot;$&quot;#,##0" sourceLinked="0"/>
        <c:majorTickMark val="none"/>
        <c:minorTickMark val="none"/>
        <c:tickLblPos val="nextTo"/>
        <c:crossAx val="119026992"/>
        <c:crosses val="autoZero"/>
        <c:crossBetween val="between"/>
      </c:valAx>
    </c:plotArea>
    <c:legend>
      <c:legendPos val="b"/>
      <c:layout>
        <c:manualLayout>
          <c:xMode val="edge"/>
          <c:yMode val="edge"/>
          <c:x val="0.13232173778043821"/>
          <c:y val="0.9423536739232814"/>
          <c:w val="0.80442239960471562"/>
          <c:h val="5.7646326076718636E-2"/>
        </c:manualLayout>
      </c:layout>
      <c:overlay val="0"/>
    </c:legend>
    <c:plotVisOnly val="1"/>
    <c:dispBlanksAs val="gap"/>
    <c:showDLblsOverMax val="0"/>
  </c:chart>
  <c:txPr>
    <a:bodyPr/>
    <a:lstStyle/>
    <a:p>
      <a:pPr>
        <a:defRPr sz="1400" b="1">
          <a:solidFill>
            <a:schemeClr val="bg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defTabSz="914400" rtl="0" eaLnBrk="1" latinLnBrk="0" hangingPunct="1">
              <a:lnSpc>
                <a:spcPts val="3000"/>
              </a:lnSpc>
              <a:spcBef>
                <a:spcPct val="0"/>
              </a:spcBef>
              <a:buNone/>
              <a:defRPr sz="1862" b="0" i="0" u="none" strike="noStrike" kern="1200" spc="0" baseline="0">
                <a:solidFill>
                  <a:schemeClr val="tx1">
                    <a:lumMod val="65000"/>
                    <a:lumOff val="35000"/>
                  </a:schemeClr>
                </a:solidFill>
                <a:latin typeface="+mn-lt"/>
                <a:ea typeface="+mn-ea"/>
                <a:cs typeface="+mn-cs"/>
              </a:defRPr>
            </a:pPr>
            <a:r>
              <a:rPr lang="en-US" sz="3200" b="1" kern="1200" baseline="0" dirty="0" smtClean="0">
                <a:solidFill>
                  <a:schemeClr val="bg1"/>
                </a:solidFill>
                <a:effectLst/>
                <a:latin typeface="Calibri" pitchFamily="34" charset="0"/>
                <a:ea typeface="+mj-ea"/>
                <a:cs typeface="+mj-cs"/>
              </a:rPr>
              <a:t>Percentage of NCHS Data Collections Funded by Reimbursable Dollars in FY2018</a:t>
            </a:r>
            <a:endParaRPr lang="en-US" sz="3200" b="1" kern="1200" baseline="0" dirty="0">
              <a:solidFill>
                <a:schemeClr val="bg1"/>
              </a:solidFill>
              <a:effectLst/>
              <a:latin typeface="Calibri" pitchFamily="34" charset="0"/>
              <a:ea typeface="+mj-ea"/>
              <a:cs typeface="+mj-cs"/>
            </a:endParaRPr>
          </a:p>
        </c:rich>
      </c:tx>
      <c:layout>
        <c:manualLayout>
          <c:xMode val="edge"/>
          <c:yMode val="edge"/>
          <c:x val="0.15985151535619185"/>
          <c:y val="1.2324856032095089E-2"/>
        </c:manualLayout>
      </c:layout>
      <c:overlay val="0"/>
      <c:spPr>
        <a:noFill/>
        <a:ln>
          <a:noFill/>
        </a:ln>
        <a:effectLst/>
      </c:spPr>
      <c:txPr>
        <a:bodyPr rot="0" spcFirstLastPara="1" vertOverflow="ellipsis" vert="horz" wrap="square" anchor="ctr" anchorCtr="1"/>
        <a:lstStyle/>
        <a:p>
          <a:pPr algn="ctr" defTabSz="914400" rtl="0" eaLnBrk="1" latinLnBrk="0" hangingPunct="1">
            <a:lnSpc>
              <a:spcPts val="3000"/>
            </a:lnSpc>
            <a:spcBef>
              <a:spcPct val="0"/>
            </a:spcBef>
            <a:buNone/>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NCHS Appropriations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Vital Statistics</c:v>
                </c:pt>
                <c:pt idx="1">
                  <c:v>NHIS</c:v>
                </c:pt>
                <c:pt idx="2">
                  <c:v>NHANES</c:v>
                </c:pt>
                <c:pt idx="3">
                  <c:v>Provider Surveys</c:v>
                </c:pt>
                <c:pt idx="4">
                  <c:v>NSFG</c:v>
                </c:pt>
              </c:strCache>
            </c:strRef>
          </c:cat>
          <c:val>
            <c:numRef>
              <c:f>Sheet1!$B$2:$B$6</c:f>
              <c:numCache>
                <c:formatCode>General</c:formatCode>
                <c:ptCount val="5"/>
                <c:pt idx="0">
                  <c:v>100</c:v>
                </c:pt>
                <c:pt idx="1">
                  <c:v>64</c:v>
                </c:pt>
                <c:pt idx="2">
                  <c:v>55</c:v>
                </c:pt>
                <c:pt idx="3">
                  <c:v>75</c:v>
                </c:pt>
                <c:pt idx="4">
                  <c:v>17</c:v>
                </c:pt>
              </c:numCache>
            </c:numRef>
          </c:val>
          <c:extLst>
            <c:ext xmlns:c16="http://schemas.microsoft.com/office/drawing/2014/chart" uri="{C3380CC4-5D6E-409C-BE32-E72D297353CC}">
              <c16:uniqueId val="{00000000-95E4-4754-9178-319C6E921039}"/>
            </c:ext>
          </c:extLst>
        </c:ser>
        <c:ser>
          <c:idx val="1"/>
          <c:order val="1"/>
          <c:tx>
            <c:strRef>
              <c:f>Sheet1!$C$1</c:f>
              <c:strCache>
                <c:ptCount val="1"/>
                <c:pt idx="0">
                  <c:v>Reimbursible Funds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Vital Statistics</c:v>
                </c:pt>
                <c:pt idx="1">
                  <c:v>NHIS</c:v>
                </c:pt>
                <c:pt idx="2">
                  <c:v>NHANES</c:v>
                </c:pt>
                <c:pt idx="3">
                  <c:v>Provider Surveys</c:v>
                </c:pt>
                <c:pt idx="4">
                  <c:v>NSFG</c:v>
                </c:pt>
              </c:strCache>
            </c:strRef>
          </c:cat>
          <c:val>
            <c:numRef>
              <c:f>Sheet1!$C$2:$C$6</c:f>
              <c:numCache>
                <c:formatCode>General</c:formatCode>
                <c:ptCount val="5"/>
                <c:pt idx="0">
                  <c:v>0</c:v>
                </c:pt>
                <c:pt idx="1">
                  <c:v>36</c:v>
                </c:pt>
                <c:pt idx="2">
                  <c:v>45</c:v>
                </c:pt>
                <c:pt idx="3">
                  <c:v>25</c:v>
                </c:pt>
                <c:pt idx="4">
                  <c:v>83</c:v>
                </c:pt>
              </c:numCache>
            </c:numRef>
          </c:val>
          <c:extLst>
            <c:ext xmlns:c16="http://schemas.microsoft.com/office/drawing/2014/chart" uri="{C3380CC4-5D6E-409C-BE32-E72D297353CC}">
              <c16:uniqueId val="{00000001-95E4-4754-9178-319C6E921039}"/>
            </c:ext>
          </c:extLst>
        </c:ser>
        <c:dLbls>
          <c:dLblPos val="ctr"/>
          <c:showLegendKey val="0"/>
          <c:showVal val="1"/>
          <c:showCatName val="0"/>
          <c:showSerName val="0"/>
          <c:showPercent val="0"/>
          <c:showBubbleSize val="0"/>
        </c:dLbls>
        <c:gapWidth val="150"/>
        <c:overlap val="100"/>
        <c:axId val="397157856"/>
        <c:axId val="397158512"/>
      </c:barChart>
      <c:catAx>
        <c:axId val="39715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50" b="1" i="0" u="none" strike="noStrike" kern="1200" baseline="0">
                <a:solidFill>
                  <a:srgbClr val="FFC000"/>
                </a:solidFill>
                <a:latin typeface="+mn-lt"/>
                <a:ea typeface="+mn-ea"/>
                <a:cs typeface="+mn-cs"/>
              </a:defRPr>
            </a:pPr>
            <a:endParaRPr lang="en-US"/>
          </a:p>
        </c:txPr>
        <c:crossAx val="397158512"/>
        <c:crosses val="autoZero"/>
        <c:auto val="1"/>
        <c:lblAlgn val="ctr"/>
        <c:lblOffset val="100"/>
        <c:noMultiLvlLbl val="0"/>
      </c:catAx>
      <c:valAx>
        <c:axId val="3971585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C000"/>
                </a:solidFill>
                <a:latin typeface="+mn-lt"/>
                <a:ea typeface="+mn-ea"/>
                <a:cs typeface="+mn-cs"/>
              </a:defRPr>
            </a:pPr>
            <a:endParaRPr lang="en-US"/>
          </a:p>
        </c:txPr>
        <c:crossAx val="397157856"/>
        <c:crosses val="autoZero"/>
        <c:crossBetween val="between"/>
      </c:valAx>
      <c:spPr>
        <a:solidFill>
          <a:schemeClr val="bg2"/>
        </a:solidFill>
        <a:ln>
          <a:noFill/>
        </a:ln>
        <a:effectLst/>
      </c:spPr>
    </c:plotArea>
    <c:legend>
      <c:legendPos val="b"/>
      <c:layout/>
      <c:overlay val="0"/>
      <c:spPr>
        <a:noFill/>
        <a:ln>
          <a:noFill/>
        </a:ln>
        <a:effectLst/>
      </c:spPr>
      <c:txPr>
        <a:bodyPr rot="0" spcFirstLastPara="1" vertOverflow="ellipsis" vert="horz" wrap="square" anchor="ctr" anchorCtr="1"/>
        <a:lstStyle/>
        <a:p>
          <a:pPr>
            <a:defRPr sz="1300" b="1" i="0" u="none" strike="noStrike" kern="1200" baseline="0">
              <a:solidFill>
                <a:schemeClr val="bg1">
                  <a:lumMod val="60000"/>
                  <a:lumOff val="4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AD9405F1-C4C5-4FEF-A902-8B8702FDCDBD}" type="datetimeFigureOut">
              <a:rPr lang="en-US" smtClean="0"/>
              <a:t>9/17/2019</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932A3D81-D596-4094-A067-E86024DE11B1}" type="slidenum">
              <a:rPr lang="en-US" smtClean="0"/>
              <a:t>‹#›</a:t>
            </a:fld>
            <a:endParaRPr lang="en-US"/>
          </a:p>
        </p:txBody>
      </p:sp>
    </p:spTree>
    <p:extLst>
      <p:ext uri="{BB962C8B-B14F-4D97-AF65-F5344CB8AC3E}">
        <p14:creationId xmlns:p14="http://schemas.microsoft.com/office/powerpoint/2010/main" val="195657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145" cy="464205"/>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idx="1"/>
          </p:nvPr>
        </p:nvSpPr>
        <p:spPr>
          <a:xfrm>
            <a:off x="3970734" y="3"/>
            <a:ext cx="3038145" cy="464205"/>
          </a:xfrm>
          <a:prstGeom prst="rect">
            <a:avLst/>
          </a:prstGeom>
        </p:spPr>
        <p:txBody>
          <a:bodyPr vert="horz" lIns="87316" tIns="43658" rIns="87316" bIns="43658" rtlCol="0"/>
          <a:lstStyle>
            <a:lvl1pPr algn="r">
              <a:defRPr sz="1100"/>
            </a:lvl1pPr>
          </a:lstStyle>
          <a:p>
            <a:fld id="{89D8F3C2-1545-407C-9696-9FBD8A87D061}" type="datetimeFigureOut">
              <a:rPr lang="en-US" smtClean="0"/>
              <a:pPr/>
              <a:t>9/17/2019</a:t>
            </a:fld>
            <a:endParaRPr lang="en-US"/>
          </a:p>
        </p:txBody>
      </p:sp>
      <p:sp>
        <p:nvSpPr>
          <p:cNvPr id="4" name="Slide Image Placeholder 3"/>
          <p:cNvSpPr>
            <a:spLocks noGrp="1" noRot="1" noChangeAspect="1"/>
          </p:cNvSpPr>
          <p:nvPr>
            <p:ph type="sldImg" idx="2"/>
          </p:nvPr>
        </p:nvSpPr>
        <p:spPr>
          <a:xfrm>
            <a:off x="406400" y="698500"/>
            <a:ext cx="6199188" cy="3486150"/>
          </a:xfrm>
          <a:prstGeom prst="rect">
            <a:avLst/>
          </a:prstGeom>
          <a:noFill/>
          <a:ln w="12700">
            <a:solidFill>
              <a:prstClr val="black"/>
            </a:solidFill>
          </a:ln>
        </p:spPr>
        <p:txBody>
          <a:bodyPr vert="horz" lIns="87316" tIns="43658" rIns="87316" bIns="43658" rtlCol="0" anchor="ctr"/>
          <a:lstStyle/>
          <a:p>
            <a:endParaRPr lang="en-US"/>
          </a:p>
        </p:txBody>
      </p:sp>
      <p:sp>
        <p:nvSpPr>
          <p:cNvPr id="5" name="Notes Placeholder 4"/>
          <p:cNvSpPr>
            <a:spLocks noGrp="1"/>
          </p:cNvSpPr>
          <p:nvPr>
            <p:ph type="body" sz="quarter" idx="3"/>
          </p:nvPr>
        </p:nvSpPr>
        <p:spPr>
          <a:xfrm>
            <a:off x="701345" y="4416101"/>
            <a:ext cx="5607712" cy="4182457"/>
          </a:xfrm>
          <a:prstGeom prst="rect">
            <a:avLst/>
          </a:prstGeom>
        </p:spPr>
        <p:txBody>
          <a:bodyPr vert="horz" lIns="87316" tIns="43658" rIns="87316" bIns="43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661"/>
            <a:ext cx="3038145" cy="464205"/>
          </a:xfrm>
          <a:prstGeom prst="rect">
            <a:avLst/>
          </a:prstGeom>
        </p:spPr>
        <p:txBody>
          <a:bodyPr vert="horz" lIns="87316" tIns="43658" rIns="87316" bIns="43658" rtlCol="0" anchor="b"/>
          <a:lstStyle>
            <a:lvl1pPr algn="l">
              <a:defRPr sz="1100"/>
            </a:lvl1pPr>
          </a:lstStyle>
          <a:p>
            <a:endParaRPr lang="en-US"/>
          </a:p>
        </p:txBody>
      </p:sp>
      <p:sp>
        <p:nvSpPr>
          <p:cNvPr id="7" name="Slide Number Placeholder 6"/>
          <p:cNvSpPr>
            <a:spLocks noGrp="1"/>
          </p:cNvSpPr>
          <p:nvPr>
            <p:ph type="sldNum" sz="quarter" idx="5"/>
          </p:nvPr>
        </p:nvSpPr>
        <p:spPr>
          <a:xfrm>
            <a:off x="3970734" y="8830661"/>
            <a:ext cx="3038145" cy="464205"/>
          </a:xfrm>
          <a:prstGeom prst="rect">
            <a:avLst/>
          </a:prstGeom>
        </p:spPr>
        <p:txBody>
          <a:bodyPr vert="horz" lIns="87316" tIns="43658" rIns="87316" bIns="43658" rtlCol="0" anchor="b"/>
          <a:lstStyle>
            <a:lvl1pPr algn="r">
              <a:defRPr sz="11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35208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9188"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60078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a:p>
        </p:txBody>
      </p:sp>
    </p:spTree>
    <p:extLst>
      <p:ext uri="{BB962C8B-B14F-4D97-AF65-F5344CB8AC3E}">
        <p14:creationId xmlns:p14="http://schemas.microsoft.com/office/powerpoint/2010/main" val="62743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a:p>
        </p:txBody>
      </p:sp>
    </p:spTree>
    <p:extLst>
      <p:ext uri="{BB962C8B-B14F-4D97-AF65-F5344CB8AC3E}">
        <p14:creationId xmlns:p14="http://schemas.microsoft.com/office/powerpoint/2010/main" val="219132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AE512DD4-8F11-4434-8548-E9C4717C6E3E}" type="slidenum">
              <a:rPr lang="en-US" smtClean="0"/>
              <a:t>21</a:t>
            </a:fld>
            <a:endParaRPr lang="en-US"/>
          </a:p>
        </p:txBody>
      </p:sp>
    </p:spTree>
    <p:extLst>
      <p:ext uri="{BB962C8B-B14F-4D97-AF65-F5344CB8AC3E}">
        <p14:creationId xmlns:p14="http://schemas.microsoft.com/office/powerpoint/2010/main" val="214650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a:p>
        </p:txBody>
      </p:sp>
    </p:spTree>
    <p:extLst>
      <p:ext uri="{BB962C8B-B14F-4D97-AF65-F5344CB8AC3E}">
        <p14:creationId xmlns:p14="http://schemas.microsoft.com/office/powerpoint/2010/main" val="240576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a:p>
        </p:txBody>
      </p:sp>
    </p:spTree>
    <p:extLst>
      <p:ext uri="{BB962C8B-B14F-4D97-AF65-F5344CB8AC3E}">
        <p14:creationId xmlns:p14="http://schemas.microsoft.com/office/powerpoint/2010/main" val="25234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a:p>
        </p:txBody>
      </p:sp>
    </p:spTree>
    <p:extLst>
      <p:ext uri="{BB962C8B-B14F-4D97-AF65-F5344CB8AC3E}">
        <p14:creationId xmlns:p14="http://schemas.microsoft.com/office/powerpoint/2010/main" val="62601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a:p>
        </p:txBody>
      </p:sp>
    </p:spTree>
    <p:extLst>
      <p:ext uri="{BB962C8B-B14F-4D97-AF65-F5344CB8AC3E}">
        <p14:creationId xmlns:p14="http://schemas.microsoft.com/office/powerpoint/2010/main" val="81951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9188" cy="3486150"/>
          </a:xfrm>
        </p:spPr>
      </p:sp>
      <p:sp>
        <p:nvSpPr>
          <p:cNvPr id="3" name="Notes Placeholder 2"/>
          <p:cNvSpPr>
            <a:spLocks noGrp="1"/>
          </p:cNvSpPr>
          <p:nvPr>
            <p:ph type="body" idx="1"/>
          </p:nvPr>
        </p:nvSpPr>
        <p:spPr/>
        <p:txBody>
          <a:bodyPr/>
          <a:lstStyle/>
          <a:p>
            <a:pPr defTabSz="867314">
              <a:defRPr/>
            </a:pPr>
            <a:endParaRPr lang="en-US" dirty="0" smtClean="0"/>
          </a:p>
        </p:txBody>
      </p:sp>
      <p:sp>
        <p:nvSpPr>
          <p:cNvPr id="4" name="Slide Number Placeholder 3"/>
          <p:cNvSpPr>
            <a:spLocks noGrp="1"/>
          </p:cNvSpPr>
          <p:nvPr>
            <p:ph type="sldNum" sz="quarter" idx="10"/>
          </p:nvPr>
        </p:nvSpPr>
        <p:spPr/>
        <p:txBody>
          <a:bodyPr/>
          <a:lstStyle/>
          <a:p>
            <a:fld id="{CE071CD7-B43D-40A6-8EAE-19486A720A9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234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42698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9188" cy="3486150"/>
          </a:xfrm>
        </p:spPr>
      </p:sp>
      <p:sp>
        <p:nvSpPr>
          <p:cNvPr id="3" name="Notes Placeholder 2"/>
          <p:cNvSpPr>
            <a:spLocks noGrp="1"/>
          </p:cNvSpPr>
          <p:nvPr>
            <p:ph type="body" idx="1"/>
          </p:nvPr>
        </p:nvSpPr>
        <p:spPr/>
        <p:txBody>
          <a:bodyPr/>
          <a:lstStyle/>
          <a:p>
            <a:r>
              <a:rPr lang="en-US" dirty="0" smtClean="0"/>
              <a:t>Already updated</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258196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9188"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317952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a:p>
        </p:txBody>
      </p:sp>
    </p:spTree>
    <p:extLst>
      <p:ext uri="{BB962C8B-B14F-4D97-AF65-F5344CB8AC3E}">
        <p14:creationId xmlns:p14="http://schemas.microsoft.com/office/powerpoint/2010/main" val="301943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180617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269486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1864770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1371600"/>
            <a:ext cx="10363200" cy="1143000"/>
          </a:xfrm>
          <a:prstGeom prst="rect">
            <a:avLst/>
          </a:prstGeom>
        </p:spPr>
        <p:txBody>
          <a:bodyPr/>
          <a:lstStyle>
            <a:lvl1pPr>
              <a:defRPr sz="4100"/>
            </a:lvl1pPr>
          </a:lstStyle>
          <a:p>
            <a:r>
              <a:rPr lang="en-US"/>
              <a:t>Click to edit Master title style</a:t>
            </a:r>
          </a:p>
        </p:txBody>
      </p:sp>
      <p:sp>
        <p:nvSpPr>
          <p:cNvPr id="6147" name="Rectangle 3"/>
          <p:cNvSpPr>
            <a:spLocks noGrp="1" noChangeArrowheads="1"/>
          </p:cNvSpPr>
          <p:nvPr>
            <p:ph type="subTitle" idx="1"/>
          </p:nvPr>
        </p:nvSpPr>
        <p:spPr>
          <a:xfrm>
            <a:off x="838200" y="3238500"/>
            <a:ext cx="10515600" cy="685800"/>
          </a:xfrm>
          <a:prstGeom prst="rect">
            <a:avLst/>
          </a:prstGeom>
        </p:spPr>
        <p:txBody>
          <a:bodyPr anchor="ctr"/>
          <a:lstStyle>
            <a:lvl1pPr marL="0" indent="0" algn="ctr">
              <a:buFontTx/>
              <a:buNone/>
              <a:defRPr b="0"/>
            </a:lvl1pPr>
          </a:lstStyle>
          <a:p>
            <a:r>
              <a:rPr lang="en-US"/>
              <a:t>Click to edit Master subtitle style</a:t>
            </a:r>
          </a:p>
        </p:txBody>
      </p:sp>
    </p:spTree>
    <p:extLst>
      <p:ext uri="{BB962C8B-B14F-4D97-AF65-F5344CB8AC3E}">
        <p14:creationId xmlns:p14="http://schemas.microsoft.com/office/powerpoint/2010/main" val="33230822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501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E5CD0F-5176-48E3-8E31-0D4C58A69AEA}" type="datetimeFigureOut">
              <a:rPr lang="en-US" smtClean="0"/>
              <a:t>9/17/2019</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D6AD307-EA84-408A-AB8A-00D35AA9C11A}" type="slidenum">
              <a:rPr lang="en-US" smtClean="0"/>
              <a:t>‹#›</a:t>
            </a:fld>
            <a:endParaRPr lang="en-US" dirty="0"/>
          </a:p>
        </p:txBody>
      </p:sp>
    </p:spTree>
    <p:extLst>
      <p:ext uri="{BB962C8B-B14F-4D97-AF65-F5344CB8AC3E}">
        <p14:creationId xmlns:p14="http://schemas.microsoft.com/office/powerpoint/2010/main" val="381315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smtClean="0"/>
              <a:t>Bottom band: NCHS</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6674440"/>
            <a:ext cx="12192000" cy="183560"/>
          </a:xfrm>
          <a:prstGeom prst="rect">
            <a:avLst/>
          </a:prstGeom>
        </p:spPr>
      </p:pic>
      <p:sp>
        <p:nvSpPr>
          <p:cNvPr id="6" name="Text Placeholder 7"/>
          <p:cNvSpPr>
            <a:spLocks noGrp="1"/>
          </p:cNvSpPr>
          <p:nvPr>
            <p:ph type="body" sz="quarter" idx="10"/>
          </p:nvPr>
        </p:nvSpPr>
        <p:spPr>
          <a:xfrm>
            <a:off x="609600" y="1545167"/>
            <a:ext cx="10972800" cy="4455584"/>
          </a:xfrm>
          <a:prstGeom prst="rect">
            <a:avLst/>
          </a:prstGeom>
        </p:spPr>
        <p:txBody>
          <a:bodyPr/>
          <a:lstStyle>
            <a:lvl1pPr marL="342900" indent="-342900">
              <a:buClr>
                <a:srgbClr val="006A71"/>
              </a:buClr>
              <a:buFont typeface="Wingdings" panose="05000000000000000000" pitchFamily="2" charset="2"/>
              <a:buChar char="§"/>
              <a:defRPr sz="2000" baseline="0">
                <a:solidFill>
                  <a:srgbClr val="000000"/>
                </a:solidFill>
              </a:defRPr>
            </a:lvl1pPr>
            <a:lvl2pPr>
              <a:buClr>
                <a:srgbClr val="006858"/>
              </a:buClr>
              <a:defRPr sz="2000" baseline="0">
                <a:solidFill>
                  <a:srgbClr val="000000"/>
                </a:solidFill>
              </a:defRPr>
            </a:lvl2pPr>
            <a:lvl3pPr>
              <a:buClr>
                <a:srgbClr val="695E4A"/>
              </a:buClr>
              <a:defRPr sz="2000" baseline="0">
                <a:solidFill>
                  <a:srgbClr val="000000"/>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1"/>
          <p:cNvSpPr>
            <a:spLocks noGrp="1"/>
          </p:cNvSpPr>
          <p:nvPr>
            <p:ph type="sldNum" sz="quarter" idx="4"/>
          </p:nvPr>
        </p:nvSpPr>
        <p:spPr>
          <a:xfrm>
            <a:off x="9338611" y="6308259"/>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4CB4093-6569-4583-BBAF-934D396EF243}" type="slidenum">
              <a:rPr lang="en-US" smtClean="0"/>
              <a:t>‹#›</a:t>
            </a:fld>
            <a:endParaRPr lang="en-US" dirty="0"/>
          </a:p>
        </p:txBody>
      </p:sp>
    </p:spTree>
    <p:extLst>
      <p:ext uri="{BB962C8B-B14F-4D97-AF65-F5344CB8AC3E}">
        <p14:creationId xmlns:p14="http://schemas.microsoft.com/office/powerpoint/2010/main" val="112314482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14829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273176"/>
            <a:ext cx="103632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963084" y="2743201"/>
            <a:ext cx="103632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Photo Title</a:t>
            </a:r>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8"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Arial" pitchFamily="34" charset="0"/>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9"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10"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20" r:id="rId6"/>
    <p:sldLayoutId id="2147483721" r:id="rId7"/>
    <p:sldLayoutId id="2147483722" r:id="rId8"/>
    <p:sldLayoutId id="2147483724" r:id="rId9"/>
    <p:sldLayoutId id="2147483725" r:id="rId10"/>
    <p:sldLayoutId id="2147483728" r:id="rId11"/>
    <p:sldLayoutId id="2147483730" r:id="rId12"/>
    <p:sldLayoutId id="2147483731" r:id="rId13"/>
    <p:sldLayoutId id="2147483734"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441621" y="693184"/>
            <a:ext cx="7308761" cy="1309038"/>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bg1"/>
                </a:solidFill>
                <a:effectLst/>
                <a:latin typeface="Calibri" pitchFamily="34" charset="0"/>
                <a:ea typeface="+mj-ea"/>
                <a:cs typeface="+mj-cs"/>
              </a:defRPr>
            </a:lvl1pPr>
          </a:lstStyle>
          <a:p>
            <a:pPr>
              <a:lnSpc>
                <a:spcPct val="100000"/>
              </a:lnSpc>
            </a:pPr>
            <a:r>
              <a:rPr lang="en-US" sz="4200" dirty="0" smtClean="0">
                <a:solidFill>
                  <a:srgbClr val="FFC000"/>
                </a:solidFill>
              </a:rPr>
              <a:t>Board of Scientific Counselors</a:t>
            </a:r>
            <a:endParaRPr lang="en-US" sz="4200" dirty="0">
              <a:solidFill>
                <a:srgbClr val="FFC000"/>
              </a:solidFill>
            </a:endParaRPr>
          </a:p>
        </p:txBody>
      </p:sp>
      <p:sp>
        <p:nvSpPr>
          <p:cNvPr id="6" name="Subtitle 1"/>
          <p:cNvSpPr txBox="1">
            <a:spLocks/>
          </p:cNvSpPr>
          <p:nvPr/>
        </p:nvSpPr>
        <p:spPr>
          <a:xfrm>
            <a:off x="2895600" y="4138448"/>
            <a:ext cx="6400800" cy="457200"/>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Jennifer Madans, PhD</a:t>
            </a:r>
            <a:endParaRPr lang="en-US" dirty="0"/>
          </a:p>
          <a:p>
            <a:pPr marL="0" indent="0" algn="ctr">
              <a:buNone/>
            </a:pPr>
            <a:r>
              <a:rPr lang="en-US" sz="2200" dirty="0" smtClean="0"/>
              <a:t>Acting Director</a:t>
            </a:r>
            <a:r>
              <a:rPr lang="en-US" sz="2200" dirty="0"/>
              <a:t>, NCHS</a:t>
            </a:r>
          </a:p>
          <a:p>
            <a:pPr marL="0" indent="0" algn="ctr">
              <a:buNone/>
            </a:pPr>
            <a:r>
              <a:rPr lang="en-US" sz="2200" dirty="0" smtClean="0"/>
              <a:t>May 9, 2019</a:t>
            </a:r>
            <a:endParaRPr lang="en-US" sz="2200" dirty="0"/>
          </a:p>
        </p:txBody>
      </p:sp>
      <p:pic>
        <p:nvPicPr>
          <p:cNvPr id="8" name="Picture 3" descr="stat 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202" y="2155854"/>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967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158" y="1974253"/>
            <a:ext cx="4005597" cy="4426547"/>
          </a:xfrm>
          <a:prstGeom prst="rect">
            <a:avLst/>
          </a:prstGeom>
        </p:spPr>
        <p:txBody>
          <a:bodyPr anchor="b" anchorCtr="0">
            <a:noAutofit/>
          </a:bodyPr>
          <a:lstStyle>
            <a:lvl1pPr marL="342900" indent="-342900" algn="l" defTabSz="914400" rtl="0" eaLnBrk="1" latinLnBrk="0" hangingPunct="1">
              <a:lnSpc>
                <a:spcPts val="1100"/>
              </a:lnSpc>
              <a:spcBef>
                <a:spcPct val="20000"/>
              </a:spcBef>
              <a:buFont typeface="Arial" pitchFamily="34" charset="0"/>
              <a:buNone/>
              <a:defRPr sz="1100" kern="1200" baseline="0">
                <a:solidFill>
                  <a:schemeClr val="tx2"/>
                </a:solidFill>
                <a:latin typeface="Calibri" pitchFamily="34" charset="0"/>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9066">
              <a:spcBef>
                <a:spcPts val="0"/>
              </a:spcBef>
              <a:buClr>
                <a:srgbClr val="FFC000"/>
              </a:buClr>
            </a:pPr>
            <a:r>
              <a:rPr lang="en-US" sz="1800" b="1" dirty="0" smtClean="0">
                <a:cs typeface="Calibri" panose="020F0502020204030204" pitchFamily="34" charset="0"/>
              </a:rPr>
              <a:t>Annual core</a:t>
            </a:r>
          </a:p>
          <a:p>
            <a:pPr marL="651501" lvl="1" algn="l">
              <a:spcBef>
                <a:spcPts val="0"/>
              </a:spcBef>
              <a:buClr>
                <a:srgbClr val="FFC000"/>
              </a:buClr>
              <a:buFont typeface="Wingdings" panose="05000000000000000000" pitchFamily="2" charset="2"/>
              <a:buChar char="§"/>
            </a:pPr>
            <a:r>
              <a:rPr lang="en-US" sz="1800" b="1" dirty="0" smtClean="0">
                <a:latin typeface="Calibri" panose="020F0502020204030204" pitchFamily="34" charset="0"/>
                <a:cs typeface="Calibri" panose="020F0502020204030204" pitchFamily="34" charset="0"/>
              </a:rPr>
              <a:t>Key measures</a:t>
            </a:r>
          </a:p>
          <a:p>
            <a:pPr marL="651501" lvl="1" algn="l">
              <a:spcBef>
                <a:spcPts val="0"/>
              </a:spcBef>
              <a:buClr>
                <a:srgbClr val="FFC000"/>
              </a:buClr>
              <a:buFont typeface="Wingdings" panose="05000000000000000000" pitchFamily="2" charset="2"/>
              <a:buChar char="§"/>
            </a:pPr>
            <a:r>
              <a:rPr lang="en-US" sz="1800" b="1" dirty="0" err="1" smtClean="0">
                <a:latin typeface="Calibri" panose="020F0502020204030204" pitchFamily="34" charset="0"/>
                <a:cs typeface="Calibri" panose="020F0502020204030204" pitchFamily="34" charset="0"/>
              </a:rPr>
              <a:t>Sociodemographics</a:t>
            </a:r>
            <a:endParaRPr lang="en-US" sz="1800" b="1" dirty="0" smtClean="0">
              <a:latin typeface="Calibri" panose="020F0502020204030204" pitchFamily="34" charset="0"/>
              <a:cs typeface="Calibri" panose="020F0502020204030204" pitchFamily="34" charset="0"/>
            </a:endParaRPr>
          </a:p>
          <a:p>
            <a:pPr marL="651501" lvl="1" algn="l">
              <a:spcBef>
                <a:spcPts val="0"/>
              </a:spcBef>
              <a:buClr>
                <a:srgbClr val="FFC000"/>
              </a:buClr>
              <a:buFont typeface="Wingdings" panose="05000000000000000000" pitchFamily="2" charset="2"/>
              <a:buChar char="§"/>
            </a:pPr>
            <a:endParaRPr lang="en-US" sz="1800" b="1" dirty="0" smtClean="0">
              <a:latin typeface="Calibri" panose="020F0502020204030204" pitchFamily="34" charset="0"/>
              <a:cs typeface="Calibri" panose="020F0502020204030204" pitchFamily="34" charset="0"/>
            </a:endParaRPr>
          </a:p>
          <a:p>
            <a:pPr marL="99066">
              <a:spcBef>
                <a:spcPts val="0"/>
              </a:spcBef>
              <a:buClr>
                <a:srgbClr val="FFC000"/>
              </a:buClr>
            </a:pPr>
            <a:r>
              <a:rPr lang="en-US" sz="1800" b="1" dirty="0" smtClean="0">
                <a:cs typeface="Calibri" panose="020F0502020204030204" pitchFamily="34" charset="0"/>
              </a:rPr>
              <a:t>Rotating core</a:t>
            </a:r>
          </a:p>
          <a:p>
            <a:pPr marL="651501" lvl="1" algn="l">
              <a:spcBef>
                <a:spcPts val="0"/>
              </a:spcBef>
              <a:buClr>
                <a:srgbClr val="FFC000"/>
              </a:buClr>
              <a:buFont typeface="Wingdings" panose="05000000000000000000" pitchFamily="2" charset="2"/>
              <a:buChar char="§"/>
            </a:pPr>
            <a:r>
              <a:rPr lang="en-US" sz="1800" b="1" dirty="0" smtClean="0">
                <a:latin typeface="Calibri" panose="020F0502020204030204" pitchFamily="34" charset="0"/>
                <a:cs typeface="Calibri" panose="020F0502020204030204" pitchFamily="34" charset="0"/>
              </a:rPr>
              <a:t>Newer topic areas</a:t>
            </a:r>
          </a:p>
          <a:p>
            <a:pPr marL="651501" lvl="1" algn="l">
              <a:spcBef>
                <a:spcPts val="0"/>
              </a:spcBef>
              <a:buClr>
                <a:srgbClr val="FFC000"/>
              </a:buClr>
              <a:buFont typeface="Wingdings" panose="05000000000000000000" pitchFamily="2" charset="2"/>
              <a:buChar char="§"/>
            </a:pPr>
            <a:r>
              <a:rPr lang="en-US" sz="1800" b="1" dirty="0" smtClean="0">
                <a:latin typeface="Calibri" panose="020F0502020204030204" pitchFamily="34" charset="0"/>
                <a:cs typeface="Calibri" panose="020F0502020204030204" pitchFamily="34" charset="0"/>
              </a:rPr>
              <a:t>Expanded detail</a:t>
            </a:r>
          </a:p>
          <a:p>
            <a:pPr marL="651501" lvl="1" algn="l">
              <a:spcBef>
                <a:spcPts val="0"/>
              </a:spcBef>
              <a:buClr>
                <a:srgbClr val="FFC000"/>
              </a:buClr>
              <a:buFont typeface="Wingdings" panose="05000000000000000000" pitchFamily="2" charset="2"/>
              <a:buChar char="§"/>
            </a:pPr>
            <a:r>
              <a:rPr lang="en-US" sz="1800" b="1" dirty="0" smtClean="0">
                <a:latin typeface="Calibri" panose="020F0502020204030204" pitchFamily="34" charset="0"/>
                <a:cs typeface="Calibri" panose="020F0502020204030204" pitchFamily="34" charset="0"/>
              </a:rPr>
              <a:t>Varying periodicity</a:t>
            </a:r>
          </a:p>
          <a:p>
            <a:pPr marL="651501" lvl="1" algn="l">
              <a:spcBef>
                <a:spcPts val="0"/>
              </a:spcBef>
              <a:buClr>
                <a:srgbClr val="FFC000"/>
              </a:buClr>
              <a:buFont typeface="Wingdings" panose="05000000000000000000" pitchFamily="2" charset="2"/>
              <a:buChar char="§"/>
            </a:pPr>
            <a:endParaRPr lang="en-US" sz="1800" b="1" dirty="0" smtClean="0">
              <a:latin typeface="Calibri" panose="020F0502020204030204" pitchFamily="34" charset="0"/>
              <a:cs typeface="Calibri" panose="020F0502020204030204" pitchFamily="34" charset="0"/>
            </a:endParaRPr>
          </a:p>
          <a:p>
            <a:pPr marL="99066">
              <a:spcBef>
                <a:spcPts val="0"/>
              </a:spcBef>
              <a:buClr>
                <a:srgbClr val="FFC000"/>
              </a:buClr>
            </a:pPr>
            <a:r>
              <a:rPr lang="en-US" sz="1800" b="1" dirty="0" smtClean="0">
                <a:cs typeface="Calibri" panose="020F0502020204030204" pitchFamily="34" charset="0"/>
              </a:rPr>
              <a:t>Sponsored supplements</a:t>
            </a:r>
          </a:p>
          <a:p>
            <a:pPr marL="651501" lvl="1" algn="l">
              <a:spcBef>
                <a:spcPts val="0"/>
              </a:spcBef>
              <a:buClr>
                <a:srgbClr val="FFC000"/>
              </a:buClr>
              <a:buFont typeface="Wingdings" panose="05000000000000000000" pitchFamily="2" charset="2"/>
              <a:buChar char="§"/>
            </a:pPr>
            <a:r>
              <a:rPr lang="en-US" sz="1800" b="1" dirty="0" smtClean="0">
                <a:latin typeface="Calibri" panose="020F0502020204030204" pitchFamily="34" charset="0"/>
                <a:cs typeface="Calibri" panose="020F0502020204030204" pitchFamily="34" charset="0"/>
              </a:rPr>
              <a:t>“Sustaining” sponsors</a:t>
            </a:r>
          </a:p>
          <a:p>
            <a:pPr marL="651501" lvl="1" algn="l">
              <a:spcBef>
                <a:spcPts val="0"/>
              </a:spcBef>
              <a:buClr>
                <a:srgbClr val="FFC000"/>
              </a:buClr>
              <a:buFont typeface="Wingdings" panose="05000000000000000000" pitchFamily="2" charset="2"/>
              <a:buChar char="§"/>
            </a:pPr>
            <a:r>
              <a:rPr lang="en-US" sz="1800" b="1" dirty="0" smtClean="0">
                <a:latin typeface="Calibri" panose="020F0502020204030204" pitchFamily="34" charset="0"/>
                <a:cs typeface="Calibri" panose="020F0502020204030204" pitchFamily="34" charset="0"/>
              </a:rPr>
              <a:t>1- or 2-year modules</a:t>
            </a:r>
          </a:p>
          <a:p>
            <a:pPr marL="651501" lvl="1" algn="l">
              <a:spcBef>
                <a:spcPts val="0"/>
              </a:spcBef>
              <a:buClr>
                <a:srgbClr val="FFC000"/>
              </a:buClr>
              <a:buFont typeface="Wingdings" panose="05000000000000000000" pitchFamily="2" charset="2"/>
              <a:buChar char="§"/>
            </a:pPr>
            <a:r>
              <a:rPr lang="en-US" sz="1800" b="1" dirty="0" smtClean="0">
                <a:latin typeface="Calibri" panose="020F0502020204030204" pitchFamily="34" charset="0"/>
                <a:cs typeface="Calibri" panose="020F0502020204030204" pitchFamily="34" charset="0"/>
              </a:rPr>
              <a:t>5 min or less</a:t>
            </a:r>
          </a:p>
          <a:p>
            <a:pPr marL="651501" lvl="1" algn="l">
              <a:spcBef>
                <a:spcPts val="0"/>
              </a:spcBef>
              <a:buClr>
                <a:srgbClr val="FFC000"/>
              </a:buClr>
              <a:buFont typeface="Wingdings" panose="05000000000000000000" pitchFamily="2" charset="2"/>
              <a:buChar char="§"/>
            </a:pPr>
            <a:endParaRPr lang="en-US" sz="1800" b="1" dirty="0" smtClean="0">
              <a:latin typeface="Calibri" panose="020F0502020204030204" pitchFamily="34" charset="0"/>
              <a:cs typeface="Calibri" panose="020F0502020204030204" pitchFamily="34" charset="0"/>
            </a:endParaRPr>
          </a:p>
          <a:p>
            <a:pPr>
              <a:spcBef>
                <a:spcPts val="0"/>
              </a:spcBef>
              <a:buClr>
                <a:srgbClr val="FFC000"/>
              </a:buClr>
            </a:pPr>
            <a:r>
              <a:rPr lang="en-US" sz="1800" b="1" dirty="0" smtClean="0">
                <a:cs typeface="Calibri" panose="020F0502020204030204" pitchFamily="34" charset="0"/>
              </a:rPr>
              <a:t>One adult and one child randomly selected from each household</a:t>
            </a:r>
          </a:p>
          <a:p>
            <a:pPr marL="651501" lvl="1" algn="l">
              <a:spcBef>
                <a:spcPts val="0"/>
              </a:spcBef>
              <a:buClr>
                <a:srgbClr val="FFC000"/>
              </a:buClr>
              <a:buFont typeface="Wingdings" panose="05000000000000000000" pitchFamily="2" charset="2"/>
              <a:buChar char="§"/>
            </a:pPr>
            <a:r>
              <a:rPr lang="en-US" sz="1800" b="1" dirty="0" smtClean="0">
                <a:latin typeface="Calibri" panose="020F0502020204030204" pitchFamily="34" charset="0"/>
                <a:cs typeface="Calibri" panose="020F0502020204030204" pitchFamily="34" charset="0"/>
              </a:rPr>
              <a:t>Demographics for all HH members</a:t>
            </a:r>
          </a:p>
          <a:p>
            <a:pPr marL="651501" lvl="1" algn="l">
              <a:spcBef>
                <a:spcPts val="0"/>
              </a:spcBef>
              <a:buClr>
                <a:srgbClr val="FFC000"/>
              </a:buClr>
              <a:buFont typeface="Wingdings" panose="05000000000000000000" pitchFamily="2" charset="2"/>
              <a:buChar char="§"/>
            </a:pPr>
            <a:r>
              <a:rPr lang="en-US" sz="1800" b="1" dirty="0" smtClean="0">
                <a:latin typeface="Calibri" panose="020F0502020204030204" pitchFamily="34" charset="0"/>
                <a:cs typeface="Calibri" panose="020F0502020204030204" pitchFamily="34" charset="0"/>
              </a:rPr>
              <a:t>Family info collected from sample adult and parent of sample child</a:t>
            </a:r>
            <a:endParaRPr lang="en-US" sz="1800" b="1"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4250978" y="207882"/>
            <a:ext cx="7495051" cy="6339917"/>
          </a:xfrm>
          <a:prstGeom prst="rect">
            <a:avLst/>
          </a:prstGeom>
          <a:ln>
            <a:solidFill>
              <a:srgbClr val="000000"/>
            </a:solidFill>
          </a:ln>
        </p:spPr>
      </p:pic>
      <p:sp>
        <p:nvSpPr>
          <p:cNvPr id="2" name="Title 1"/>
          <p:cNvSpPr>
            <a:spLocks noGrp="1"/>
          </p:cNvSpPr>
          <p:nvPr>
            <p:ph type="title"/>
          </p:nvPr>
        </p:nvSpPr>
        <p:spPr>
          <a:xfrm>
            <a:off x="298404" y="74654"/>
            <a:ext cx="4077723" cy="1143000"/>
          </a:xfrm>
        </p:spPr>
        <p:txBody>
          <a:bodyPr/>
          <a:lstStyle/>
          <a:p>
            <a:r>
              <a:rPr lang="en-US" dirty="0" smtClean="0"/>
              <a:t>NHIS Annual Content Plan 2019 – 2027 </a:t>
            </a:r>
            <a:endParaRPr lang="en-US" dirty="0"/>
          </a:p>
        </p:txBody>
      </p:sp>
    </p:spTree>
    <p:extLst>
      <p:ext uri="{BB962C8B-B14F-4D97-AF65-F5344CB8AC3E}">
        <p14:creationId xmlns:p14="http://schemas.microsoft.com/office/powerpoint/2010/main" val="22146675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Timeline for 2019 NHIS Products and Public Use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5224201"/>
              </p:ext>
            </p:extLst>
          </p:nvPr>
        </p:nvGraphicFramePr>
        <p:xfrm>
          <a:off x="2322895" y="1616265"/>
          <a:ext cx="7080986" cy="1837032"/>
        </p:xfrm>
        <a:graphic>
          <a:graphicData uri="http://schemas.openxmlformats.org/drawingml/2006/table">
            <a:tbl>
              <a:tblPr bandRow="1">
                <a:tableStyleId>{5C22544A-7EE6-4342-B048-85BDC9FD1C3A}</a:tableStyleId>
              </a:tblPr>
              <a:tblGrid>
                <a:gridCol w="2326107">
                  <a:extLst>
                    <a:ext uri="{9D8B030D-6E8A-4147-A177-3AD203B41FA5}">
                      <a16:colId xmlns:a16="http://schemas.microsoft.com/office/drawing/2014/main" val="1531037812"/>
                    </a:ext>
                  </a:extLst>
                </a:gridCol>
                <a:gridCol w="4754879">
                  <a:extLst>
                    <a:ext uri="{9D8B030D-6E8A-4147-A177-3AD203B41FA5}">
                      <a16:colId xmlns:a16="http://schemas.microsoft.com/office/drawing/2014/main" val="489851148"/>
                    </a:ext>
                  </a:extLst>
                </a:gridCol>
              </a:tblGrid>
              <a:tr h="612344">
                <a:tc>
                  <a:txBody>
                    <a:bodyPr/>
                    <a:lstStyle/>
                    <a:p>
                      <a:r>
                        <a:rPr lang="en-US" dirty="0" smtClean="0"/>
                        <a:t>January 2019</a:t>
                      </a:r>
                      <a:endParaRPr lang="en-US" dirty="0"/>
                    </a:p>
                  </a:txBody>
                  <a:tcPr/>
                </a:tc>
                <a:tc>
                  <a:txBody>
                    <a:bodyPr/>
                    <a:lstStyle/>
                    <a:p>
                      <a:r>
                        <a:rPr lang="en-US" dirty="0" smtClean="0"/>
                        <a:t>Launch of the redesigned 2019 Questionnaire</a:t>
                      </a:r>
                      <a:endParaRPr lang="en-US" dirty="0"/>
                    </a:p>
                  </a:txBody>
                  <a:tcPr/>
                </a:tc>
                <a:extLst>
                  <a:ext uri="{0D108BD9-81ED-4DB2-BD59-A6C34878D82A}">
                    <a16:rowId xmlns:a16="http://schemas.microsoft.com/office/drawing/2014/main" val="1029216892"/>
                  </a:ext>
                </a:extLst>
              </a:tr>
              <a:tr h="612344">
                <a:tc>
                  <a:txBody>
                    <a:bodyPr/>
                    <a:lstStyle/>
                    <a:p>
                      <a:r>
                        <a:rPr lang="en-US" dirty="0" smtClean="0"/>
                        <a:t>December 2019</a:t>
                      </a:r>
                      <a:endParaRPr lang="en-US" dirty="0"/>
                    </a:p>
                  </a:txBody>
                  <a:tcPr/>
                </a:tc>
                <a:tc>
                  <a:txBody>
                    <a:bodyPr/>
                    <a:lstStyle/>
                    <a:p>
                      <a:r>
                        <a:rPr lang="en-US" dirty="0" smtClean="0"/>
                        <a:t>First ER Products from the 2019 NHIS*</a:t>
                      </a:r>
                      <a:endParaRPr lang="en-US" dirty="0"/>
                    </a:p>
                  </a:txBody>
                  <a:tcPr/>
                </a:tc>
                <a:extLst>
                  <a:ext uri="{0D108BD9-81ED-4DB2-BD59-A6C34878D82A}">
                    <a16:rowId xmlns:a16="http://schemas.microsoft.com/office/drawing/2014/main" val="105042034"/>
                  </a:ext>
                </a:extLst>
              </a:tr>
              <a:tr h="612344">
                <a:tc>
                  <a:txBody>
                    <a:bodyPr/>
                    <a:lstStyle/>
                    <a:p>
                      <a:r>
                        <a:rPr lang="en-US" dirty="0" smtClean="0"/>
                        <a:t>Late Summer 2020</a:t>
                      </a:r>
                      <a:endParaRPr lang="en-US" dirty="0"/>
                    </a:p>
                  </a:txBody>
                  <a:tcPr/>
                </a:tc>
                <a:tc>
                  <a:txBody>
                    <a:bodyPr/>
                    <a:lstStyle/>
                    <a:p>
                      <a:r>
                        <a:rPr lang="en-US" dirty="0" smtClean="0"/>
                        <a:t>Public Use Data Files from the 2019 NHIS</a:t>
                      </a:r>
                      <a:endParaRPr lang="en-US" dirty="0"/>
                    </a:p>
                  </a:txBody>
                  <a:tcPr/>
                </a:tc>
                <a:extLst>
                  <a:ext uri="{0D108BD9-81ED-4DB2-BD59-A6C34878D82A}">
                    <a16:rowId xmlns:a16="http://schemas.microsoft.com/office/drawing/2014/main" val="1228153986"/>
                  </a:ext>
                </a:extLst>
              </a:tr>
            </a:tbl>
          </a:graphicData>
        </a:graphic>
      </p:graphicFrame>
      <p:sp>
        <p:nvSpPr>
          <p:cNvPr id="6" name="TextBox 5"/>
          <p:cNvSpPr txBox="1"/>
          <p:nvPr/>
        </p:nvSpPr>
        <p:spPr>
          <a:xfrm>
            <a:off x="2322895" y="3732874"/>
            <a:ext cx="7421078" cy="1200329"/>
          </a:xfrm>
          <a:prstGeom prst="rect">
            <a:avLst/>
          </a:prstGeom>
          <a:noFill/>
        </p:spPr>
        <p:txBody>
          <a:bodyPr wrap="square" rtlCol="0">
            <a:spAutoFit/>
          </a:bodyPr>
          <a:lstStyle/>
          <a:p>
            <a:r>
              <a:rPr lang="en-US" b="1" i="1" dirty="0">
                <a:solidFill>
                  <a:schemeClr val="bg2"/>
                </a:solidFill>
              </a:rPr>
              <a:t>*</a:t>
            </a:r>
            <a:r>
              <a:rPr lang="en-US" b="1" dirty="0">
                <a:solidFill>
                  <a:schemeClr val="bg2"/>
                </a:solidFill>
              </a:rPr>
              <a:t>ER products based on Quarter 1 data, typically released in September, will not be available.  NHIS staff need time to evaluate the quality of the data coming from the redesigned questionnaire.</a:t>
            </a:r>
            <a:endParaRPr lang="en-US" dirty="0">
              <a:solidFill>
                <a:schemeClr val="bg2"/>
              </a:solidFill>
            </a:endParaRPr>
          </a:p>
          <a:p>
            <a:endParaRPr lang="en-US" dirty="0"/>
          </a:p>
        </p:txBody>
      </p:sp>
      <p:pic>
        <p:nvPicPr>
          <p:cNvPr id="7" name="Picture 6"/>
          <p:cNvPicPr>
            <a:picLocks noChangeAspect="1"/>
          </p:cNvPicPr>
          <p:nvPr/>
        </p:nvPicPr>
        <p:blipFill rotWithShape="1">
          <a:blip r:embed="rId3"/>
          <a:srcRect t="19803" r="7392" b="10636"/>
          <a:stretch/>
        </p:blipFill>
        <p:spPr>
          <a:xfrm>
            <a:off x="8752472" y="4793381"/>
            <a:ext cx="2672716" cy="1424539"/>
          </a:xfrm>
          <a:prstGeom prst="rect">
            <a:avLst/>
          </a:prstGeom>
        </p:spPr>
      </p:pic>
    </p:spTree>
    <p:extLst>
      <p:ext uri="{BB962C8B-B14F-4D97-AF65-F5344CB8AC3E}">
        <p14:creationId xmlns:p14="http://schemas.microsoft.com/office/powerpoint/2010/main" val="17657388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6BB00"/>
                </a:solidFill>
                <a:latin typeface="Calibri" panose="020F0502020204030204" pitchFamily="34" charset="0"/>
                <a:cs typeface="Calibri" panose="020F0502020204030204" pitchFamily="34" charset="0"/>
              </a:rPr>
              <a:t>Division of Health Care Statistics Updates</a:t>
            </a:r>
            <a:endParaRPr lang="en-US" sz="4800" b="1" dirty="0">
              <a:solidFill>
                <a:srgbClr val="F6BB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600" y="1272208"/>
            <a:ext cx="10972800" cy="4989443"/>
          </a:xfrm>
        </p:spPr>
        <p:txBody>
          <a:bodyPr/>
          <a:lstStyle/>
          <a:p>
            <a:pPr marL="0" indent="0">
              <a:buNone/>
            </a:pPr>
            <a:r>
              <a:rPr lang="en-US" sz="2400" b="1" u="sng" dirty="0" smtClean="0">
                <a:solidFill>
                  <a:srgbClr val="F6BB00"/>
                </a:solidFill>
                <a:latin typeface="Calibri" panose="020F0502020204030204" pitchFamily="34" charset="0"/>
                <a:cs typeface="Calibri" panose="020F0502020204030204" pitchFamily="34" charset="0"/>
              </a:rPr>
              <a:t>Electronic Health Record (EHR) Activities</a:t>
            </a:r>
          </a:p>
          <a:p>
            <a:pPr lvl="0">
              <a:buClr>
                <a:srgbClr val="F6BB00"/>
              </a:buClr>
              <a:buFont typeface="Wingdings" panose="05000000000000000000" pitchFamily="2" charset="2"/>
              <a:buChar char="§"/>
            </a:pPr>
            <a:r>
              <a:rPr lang="en-US" sz="2000" dirty="0">
                <a:solidFill>
                  <a:srgbClr val="FFFFFF"/>
                </a:solidFill>
                <a:latin typeface="Calibri" panose="020F0502020204030204" pitchFamily="34" charset="0"/>
                <a:cs typeface="Calibri" panose="020F0502020204030204" pitchFamily="34" charset="0"/>
              </a:rPr>
              <a:t>Development continues for the Healthcare Electronic Health Record </a:t>
            </a:r>
            <a:r>
              <a:rPr lang="en-US" sz="2000" dirty="0" smtClean="0">
                <a:solidFill>
                  <a:srgbClr val="FFFFFF"/>
                </a:solidFill>
                <a:latin typeface="Calibri" panose="020F0502020204030204" pitchFamily="34" charset="0"/>
                <a:cs typeface="Calibri" panose="020F0502020204030204" pitchFamily="34" charset="0"/>
              </a:rPr>
              <a:t>system </a:t>
            </a:r>
            <a:r>
              <a:rPr lang="en-US" sz="2000" dirty="0">
                <a:solidFill>
                  <a:srgbClr val="FFFFFF"/>
                </a:solidFill>
                <a:latin typeface="Calibri" panose="020F0502020204030204" pitchFamily="34" charset="0"/>
                <a:cs typeface="Calibri" panose="020F0502020204030204" pitchFamily="34" charset="0"/>
              </a:rPr>
              <a:t>for NAMCS and </a:t>
            </a:r>
            <a:r>
              <a:rPr lang="en-US" sz="2000" dirty="0" smtClean="0">
                <a:solidFill>
                  <a:srgbClr val="FFFFFF"/>
                </a:solidFill>
                <a:latin typeface="Calibri" panose="020F0502020204030204" pitchFamily="34" charset="0"/>
                <a:cs typeface="Calibri" panose="020F0502020204030204" pitchFamily="34" charset="0"/>
              </a:rPr>
              <a:t>National Health Care Surveys (NHCS)</a:t>
            </a:r>
            <a:endParaRPr lang="en-US" sz="2000" dirty="0">
              <a:solidFill>
                <a:srgbClr val="FFFFFF"/>
              </a:solidFill>
              <a:latin typeface="Calibri" panose="020F0502020204030204" pitchFamily="34" charset="0"/>
              <a:cs typeface="Calibri" panose="020F0502020204030204" pitchFamily="34" charset="0"/>
            </a:endParaRPr>
          </a:p>
          <a:p>
            <a:pPr lvl="1">
              <a:lnSpc>
                <a:spcPct val="90000"/>
              </a:lnSpc>
              <a:buClr>
                <a:srgbClr val="F6BB00"/>
              </a:buClr>
              <a:buSzPct val="70000"/>
              <a:buFont typeface="Wingdings" panose="05000000000000000000" pitchFamily="2" charset="2"/>
              <a:buChar char="§"/>
            </a:pPr>
            <a:r>
              <a:rPr lang="en-US" sz="2000" dirty="0">
                <a:solidFill>
                  <a:srgbClr val="FFFFFF"/>
                </a:solidFill>
                <a:latin typeface="Calibri" panose="020F0502020204030204" pitchFamily="34" charset="0"/>
                <a:cs typeface="Calibri" panose="020F0502020204030204" pitchFamily="34" charset="0"/>
              </a:rPr>
              <a:t>Direct messaging is now operational for submission of EHR data</a:t>
            </a:r>
          </a:p>
          <a:p>
            <a:pPr lvl="1">
              <a:lnSpc>
                <a:spcPct val="90000"/>
              </a:lnSpc>
              <a:buClr>
                <a:srgbClr val="F6BB00"/>
              </a:buClr>
              <a:buSzPct val="70000"/>
              <a:buFont typeface="Wingdings" panose="05000000000000000000" pitchFamily="2" charset="2"/>
              <a:buChar char="§"/>
            </a:pPr>
            <a:endParaRPr lang="en-US" sz="2000" dirty="0">
              <a:solidFill>
                <a:srgbClr val="FFFFFF"/>
              </a:solidFill>
              <a:latin typeface="Calibri" panose="020F0502020204030204" pitchFamily="34" charset="0"/>
              <a:cs typeface="Calibri" panose="020F0502020204030204" pitchFamily="34" charset="0"/>
            </a:endParaRPr>
          </a:p>
          <a:p>
            <a:pPr marL="285750" lvl="1">
              <a:buClr>
                <a:srgbClr val="F6BB00"/>
              </a:buClr>
              <a:buFont typeface="Wingdings" panose="05000000000000000000" pitchFamily="2" charset="2"/>
              <a:buChar char="§"/>
            </a:pPr>
            <a:r>
              <a:rPr lang="en-US" sz="2000" dirty="0">
                <a:solidFill>
                  <a:srgbClr val="FFFFFF"/>
                </a:solidFill>
                <a:latin typeface="Calibri" panose="020F0502020204030204" pitchFamily="34" charset="0"/>
                <a:cs typeface="Calibri" panose="020F0502020204030204" pitchFamily="34" charset="0"/>
              </a:rPr>
              <a:t>EHR vendors have developed interfaces based on the </a:t>
            </a:r>
            <a:r>
              <a:rPr lang="en-US" sz="2000" dirty="0">
                <a:solidFill>
                  <a:srgbClr val="FFFFFF"/>
                </a:solidFill>
                <a:latin typeface="Calibri" panose="020F0502020204030204" pitchFamily="34" charset="0"/>
                <a:ea typeface="Tahoma" panose="020B0604030504040204" pitchFamily="34" charset="0"/>
                <a:cs typeface="Calibri" panose="020F0502020204030204" pitchFamily="34" charset="0"/>
              </a:rPr>
              <a:t>HL7 CDA® R2 Implementation Guide: National Health Care Surveys, STU Release 1.0 or 1.2 – US Realm</a:t>
            </a:r>
            <a:endParaRPr lang="en-US" sz="2000" dirty="0">
              <a:solidFill>
                <a:srgbClr val="FFFFFF"/>
              </a:solidFill>
              <a:latin typeface="Calibri" panose="020F0502020204030204" pitchFamily="34" charset="0"/>
              <a:cs typeface="Calibri" panose="020F0502020204030204" pitchFamily="34" charset="0"/>
            </a:endParaRPr>
          </a:p>
          <a:p>
            <a:pPr lvl="1">
              <a:lnSpc>
                <a:spcPct val="90000"/>
              </a:lnSpc>
              <a:buClr>
                <a:srgbClr val="F6BB00"/>
              </a:buClr>
              <a:buSzPct val="70000"/>
              <a:buFont typeface="Wingdings" panose="05000000000000000000" pitchFamily="2" charset="2"/>
              <a:buChar char="§"/>
            </a:pPr>
            <a:r>
              <a:rPr lang="en-US" sz="2000" dirty="0">
                <a:solidFill>
                  <a:srgbClr val="FFFFFF"/>
                </a:solidFill>
                <a:latin typeface="Calibri" panose="020F0502020204030204" pitchFamily="34" charset="0"/>
                <a:cs typeface="Calibri" panose="020F0502020204030204" pitchFamily="34" charset="0"/>
              </a:rPr>
              <a:t>60 products </a:t>
            </a:r>
            <a:r>
              <a:rPr lang="en-US" sz="2000" dirty="0" smtClean="0">
                <a:solidFill>
                  <a:srgbClr val="FFFFFF"/>
                </a:solidFill>
                <a:latin typeface="Calibri" panose="020F0502020204030204" pitchFamily="34" charset="0"/>
                <a:cs typeface="Calibri" panose="020F0502020204030204" pitchFamily="34" charset="0"/>
              </a:rPr>
              <a:t>certified</a:t>
            </a:r>
            <a:endParaRPr lang="en-US" sz="2000" dirty="0">
              <a:solidFill>
                <a:srgbClr val="FFFFFF"/>
              </a:solidFill>
              <a:latin typeface="Calibri" panose="020F0502020204030204" pitchFamily="34" charset="0"/>
              <a:cs typeface="Calibri" panose="020F0502020204030204" pitchFamily="34" charset="0"/>
            </a:endParaRPr>
          </a:p>
          <a:p>
            <a:pPr lvl="1">
              <a:lnSpc>
                <a:spcPct val="90000"/>
              </a:lnSpc>
              <a:buClr>
                <a:srgbClr val="F6BB00"/>
              </a:buClr>
              <a:buSzPct val="70000"/>
              <a:buFont typeface="Wingdings" panose="05000000000000000000" pitchFamily="2" charset="2"/>
              <a:buChar char="§"/>
            </a:pPr>
            <a:r>
              <a:rPr lang="en-US" sz="2000" dirty="0" err="1" smtClean="0">
                <a:solidFill>
                  <a:srgbClr val="FFFFFF"/>
                </a:solidFill>
                <a:latin typeface="Calibri" panose="020F0502020204030204" pitchFamily="34" charset="0"/>
                <a:cs typeface="Calibri" panose="020F0502020204030204" pitchFamily="34" charset="0"/>
              </a:rPr>
              <a:t>Allscripts</a:t>
            </a:r>
            <a:r>
              <a:rPr lang="en-US" sz="2000" dirty="0">
                <a:solidFill>
                  <a:srgbClr val="FFFFFF"/>
                </a:solidFill>
                <a:latin typeface="Calibri" panose="020F0502020204030204" pitchFamily="34" charset="0"/>
                <a:cs typeface="Calibri" panose="020F0502020204030204" pitchFamily="34" charset="0"/>
              </a:rPr>
              <a:t>, Cerner, </a:t>
            </a:r>
            <a:r>
              <a:rPr lang="en-US" sz="2000" dirty="0" err="1">
                <a:solidFill>
                  <a:srgbClr val="FFFFFF"/>
                </a:solidFill>
                <a:latin typeface="Calibri" panose="020F0502020204030204" pitchFamily="34" charset="0"/>
                <a:cs typeface="Calibri" panose="020F0502020204030204" pitchFamily="34" charset="0"/>
              </a:rPr>
              <a:t>MedHost</a:t>
            </a:r>
            <a:r>
              <a:rPr lang="en-US" sz="2000" dirty="0">
                <a:solidFill>
                  <a:srgbClr val="FFFFFF"/>
                </a:solidFill>
                <a:latin typeface="Calibri" panose="020F0502020204030204" pitchFamily="34" charset="0"/>
                <a:cs typeface="Calibri" panose="020F0502020204030204" pitchFamily="34" charset="0"/>
              </a:rPr>
              <a:t>, </a:t>
            </a:r>
            <a:r>
              <a:rPr lang="en-US" sz="2000" dirty="0" err="1">
                <a:solidFill>
                  <a:srgbClr val="FFFFFF"/>
                </a:solidFill>
                <a:latin typeface="Calibri" panose="020F0502020204030204" pitchFamily="34" charset="0"/>
                <a:cs typeface="Calibri" panose="020F0502020204030204" pitchFamily="34" charset="0"/>
              </a:rPr>
              <a:t>NextGen</a:t>
            </a:r>
            <a:r>
              <a:rPr lang="en-US" sz="2000" dirty="0">
                <a:solidFill>
                  <a:srgbClr val="FFFFFF"/>
                </a:solidFill>
                <a:latin typeface="Calibri" panose="020F0502020204030204" pitchFamily="34" charset="0"/>
                <a:cs typeface="Calibri" panose="020F0502020204030204" pitchFamily="34" charset="0"/>
              </a:rPr>
              <a:t>, and Rhapsody Integration </a:t>
            </a:r>
            <a:r>
              <a:rPr lang="en-US" sz="2000" dirty="0" smtClean="0">
                <a:solidFill>
                  <a:srgbClr val="FFFFFF"/>
                </a:solidFill>
                <a:latin typeface="Calibri" panose="020F0502020204030204" pitchFamily="34" charset="0"/>
                <a:cs typeface="Calibri" panose="020F0502020204030204" pitchFamily="34" charset="0"/>
              </a:rPr>
              <a:t>Engine among developers with certified products</a:t>
            </a:r>
            <a:endParaRPr lang="en-US" sz="2000" dirty="0">
              <a:solidFill>
                <a:srgbClr val="FFFFFF"/>
              </a:solidFill>
              <a:latin typeface="Calibri" panose="020F0502020204030204" pitchFamily="34" charset="0"/>
              <a:cs typeface="Calibri" panose="020F0502020204030204" pitchFamily="34" charset="0"/>
            </a:endParaRPr>
          </a:p>
          <a:p>
            <a:pPr lvl="1">
              <a:buClr>
                <a:srgbClr val="F6BB00"/>
              </a:buClr>
              <a:buFont typeface="Wingdings" panose="05000000000000000000" pitchFamily="2" charset="2"/>
              <a:buChar char="§"/>
            </a:pPr>
            <a:endParaRPr lang="en-US" sz="2000" dirty="0">
              <a:solidFill>
                <a:srgbClr val="FFFFFF"/>
              </a:solidFill>
              <a:latin typeface="Calibri" panose="020F0502020204030204" pitchFamily="34" charset="0"/>
              <a:cs typeface="Calibri" panose="020F0502020204030204" pitchFamily="34" charset="0"/>
            </a:endParaRPr>
          </a:p>
          <a:p>
            <a:pPr marL="342900" lvl="1" indent="-342900">
              <a:buClr>
                <a:srgbClr val="F6BB00"/>
              </a:buClr>
              <a:buFont typeface="Wingdings" panose="05000000000000000000" pitchFamily="2" charset="2"/>
              <a:buChar char="§"/>
            </a:pPr>
            <a:r>
              <a:rPr lang="en-US" sz="2000" dirty="0">
                <a:solidFill>
                  <a:srgbClr val="FFFFFF"/>
                </a:solidFill>
                <a:latin typeface="Calibri" panose="020F0502020204030204" pitchFamily="34" charset="0"/>
                <a:cs typeface="Calibri" panose="020F0502020204030204" pitchFamily="34" charset="0"/>
              </a:rPr>
              <a:t>Registrations continue for the </a:t>
            </a:r>
            <a:r>
              <a:rPr lang="en-US" sz="2000" dirty="0" smtClean="0">
                <a:solidFill>
                  <a:srgbClr val="FFFFFF"/>
                </a:solidFill>
                <a:latin typeface="Calibri" panose="020F0502020204030204" pitchFamily="34" charset="0"/>
                <a:cs typeface="Calibri" panose="020F0502020204030204" pitchFamily="34" charset="0"/>
              </a:rPr>
              <a:t>NHCS public </a:t>
            </a:r>
            <a:r>
              <a:rPr lang="en-US" sz="2000" dirty="0">
                <a:solidFill>
                  <a:srgbClr val="FFFFFF"/>
                </a:solidFill>
                <a:latin typeface="Calibri" panose="020F0502020204030204" pitchFamily="34" charset="0"/>
                <a:cs typeface="Calibri" panose="020F0502020204030204" pitchFamily="34" charset="0"/>
              </a:rPr>
              <a:t>health reporting registry</a:t>
            </a:r>
          </a:p>
          <a:p>
            <a:pPr lvl="1">
              <a:lnSpc>
                <a:spcPct val="90000"/>
              </a:lnSpc>
              <a:buClr>
                <a:srgbClr val="F6BB00"/>
              </a:buClr>
              <a:buSzPct val="70000"/>
              <a:buFont typeface="Wingdings" panose="05000000000000000000" pitchFamily="2" charset="2"/>
              <a:buChar char="§"/>
            </a:pPr>
            <a:r>
              <a:rPr lang="en-US" sz="2000" dirty="0">
                <a:solidFill>
                  <a:srgbClr val="FFFFFF"/>
                </a:solidFill>
                <a:latin typeface="Calibri" panose="020F0502020204030204" pitchFamily="34" charset="0"/>
                <a:cs typeface="Calibri" panose="020F0502020204030204" pitchFamily="34" charset="0"/>
              </a:rPr>
              <a:t> Over 180,000 eligible professionals/eligible clinician registered</a:t>
            </a:r>
          </a:p>
          <a:p>
            <a:pPr lvl="1">
              <a:lnSpc>
                <a:spcPct val="90000"/>
              </a:lnSpc>
              <a:buClr>
                <a:srgbClr val="F6BB00"/>
              </a:buClr>
              <a:buSzPct val="70000"/>
              <a:buFont typeface="Wingdings" panose="05000000000000000000" pitchFamily="2" charset="2"/>
              <a:buChar char="§"/>
            </a:pPr>
            <a:r>
              <a:rPr lang="en-US" sz="2000" dirty="0">
                <a:solidFill>
                  <a:srgbClr val="FFFFFF"/>
                </a:solidFill>
                <a:latin typeface="Calibri" panose="020F0502020204030204" pitchFamily="34" charset="0"/>
                <a:cs typeface="Calibri" panose="020F0502020204030204" pitchFamily="34" charset="0"/>
              </a:rPr>
              <a:t> Over 1,100 eligible hospitals/critical access hospitals registered</a:t>
            </a:r>
          </a:p>
          <a:p>
            <a:pPr lvl="1"/>
            <a:endParaRPr lang="en-US" sz="16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6367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6" y="89911"/>
            <a:ext cx="10972800" cy="1143000"/>
          </a:xfrm>
        </p:spPr>
        <p:txBody>
          <a:bodyPr anchor="ctr"/>
          <a:lstStyle/>
          <a:p>
            <a:r>
              <a:rPr lang="en-US" sz="3200" dirty="0" smtClean="0"/>
              <a:t>National Health and Nutrition Examination Survey (NHANES)</a:t>
            </a:r>
            <a:endParaRPr lang="en-US" sz="3200" dirty="0"/>
          </a:p>
        </p:txBody>
      </p:sp>
      <p:sp>
        <p:nvSpPr>
          <p:cNvPr id="3" name="Content Placeholder 2"/>
          <p:cNvSpPr>
            <a:spLocks noGrp="1"/>
          </p:cNvSpPr>
          <p:nvPr>
            <p:ph idx="1"/>
          </p:nvPr>
        </p:nvSpPr>
        <p:spPr>
          <a:xfrm>
            <a:off x="501446" y="1052274"/>
            <a:ext cx="10972800" cy="5376233"/>
          </a:xfrm>
        </p:spPr>
        <p:txBody>
          <a:bodyPr/>
          <a:lstStyle/>
          <a:p>
            <a:pPr lvl="0"/>
            <a:r>
              <a:rPr lang="en-US" dirty="0" smtClean="0">
                <a:cs typeface="Calibri" panose="020F0502020204030204" pitchFamily="34" charset="0"/>
              </a:rPr>
              <a:t>DHANES Director Update</a:t>
            </a:r>
          </a:p>
          <a:p>
            <a:pPr lvl="1"/>
            <a:r>
              <a:rPr lang="en-US" dirty="0" smtClean="0">
                <a:latin typeface="Calibri" panose="020F0502020204030204" pitchFamily="34" charset="0"/>
                <a:cs typeface="Calibri" panose="020F0502020204030204" pitchFamily="34" charset="0"/>
              </a:rPr>
              <a:t>Kathryn </a:t>
            </a:r>
            <a:r>
              <a:rPr lang="en-US" dirty="0">
                <a:latin typeface="Calibri" panose="020F0502020204030204" pitchFamily="34" charset="0"/>
                <a:cs typeface="Calibri" panose="020F0502020204030204" pitchFamily="34" charset="0"/>
              </a:rPr>
              <a:t>Porter, DHANES Director, retiring September 1, 2019  </a:t>
            </a:r>
          </a:p>
          <a:p>
            <a:pPr lvl="1"/>
            <a:r>
              <a:rPr lang="en-US" dirty="0" smtClean="0">
                <a:latin typeface="Calibri" panose="020F0502020204030204" pitchFamily="34" charset="0"/>
                <a:cs typeface="Calibri" panose="020F0502020204030204" pitchFamily="34" charset="0"/>
              </a:rPr>
              <a:t>Recruitment </a:t>
            </a:r>
            <a:r>
              <a:rPr lang="en-US" dirty="0">
                <a:latin typeface="Calibri" panose="020F0502020204030204" pitchFamily="34" charset="0"/>
                <a:cs typeface="Calibri" panose="020F0502020204030204" pitchFamily="34" charset="0"/>
              </a:rPr>
              <a:t>underway for new DHANES </a:t>
            </a:r>
            <a:r>
              <a:rPr lang="en-US" dirty="0" smtClean="0">
                <a:latin typeface="Calibri" panose="020F0502020204030204" pitchFamily="34" charset="0"/>
                <a:cs typeface="Calibri" panose="020F0502020204030204" pitchFamily="34" charset="0"/>
              </a:rPr>
              <a:t>Director</a:t>
            </a:r>
          </a:p>
          <a:p>
            <a:pPr lvl="0"/>
            <a:r>
              <a:rPr lang="en-US" dirty="0">
                <a:cs typeface="Calibri" panose="020F0502020204030204" pitchFamily="34" charset="0"/>
              </a:rPr>
              <a:t>Contract </a:t>
            </a:r>
            <a:r>
              <a:rPr lang="en-US" dirty="0" smtClean="0">
                <a:cs typeface="Calibri" panose="020F0502020204030204" pitchFamily="34" charset="0"/>
              </a:rPr>
              <a:t>solicitation – </a:t>
            </a:r>
            <a:r>
              <a:rPr lang="en-US" dirty="0">
                <a:cs typeface="Calibri" panose="020F0502020204030204" pitchFamily="34" charset="0"/>
              </a:rPr>
              <a:t>Gaining Cooperation</a:t>
            </a:r>
          </a:p>
          <a:p>
            <a:pPr lvl="1">
              <a:buSzPct val="70000"/>
            </a:pPr>
            <a:r>
              <a:rPr lang="en-US" b="1" dirty="0">
                <a:latin typeface="Calibri" panose="020F0502020204030204" pitchFamily="34" charset="0"/>
                <a:cs typeface="Calibri" panose="020F0502020204030204" pitchFamily="34" charset="0"/>
              </a:rPr>
              <a:t>Evaluate current NHANES methods, provide insights to improve response rates</a:t>
            </a:r>
          </a:p>
          <a:p>
            <a:pPr lvl="0"/>
            <a:r>
              <a:rPr lang="en-US" dirty="0">
                <a:cs typeface="Calibri" panose="020F0502020204030204" pitchFamily="34" charset="0"/>
              </a:rPr>
              <a:t>Nonresponse bias analyses</a:t>
            </a:r>
          </a:p>
          <a:p>
            <a:pPr lvl="1">
              <a:buSzPct val="70000"/>
            </a:pPr>
            <a:r>
              <a:rPr lang="en-US" b="1" dirty="0">
                <a:latin typeface="Calibri" panose="020F0502020204030204" pitchFamily="34" charset="0"/>
                <a:cs typeface="Calibri" panose="020F0502020204030204" pitchFamily="34" charset="0"/>
              </a:rPr>
              <a:t>Multiple projects</a:t>
            </a:r>
          </a:p>
          <a:p>
            <a:pPr lvl="1">
              <a:buSzPct val="70000"/>
            </a:pPr>
            <a:r>
              <a:rPr lang="en-US" b="1" dirty="0">
                <a:latin typeface="Calibri" panose="020F0502020204030204" pitchFamily="34" charset="0"/>
                <a:cs typeface="Calibri" panose="020F0502020204030204" pitchFamily="34" charset="0"/>
              </a:rPr>
              <a:t>NHANES 17-18 NRBA draft report from contractor in July </a:t>
            </a:r>
          </a:p>
          <a:p>
            <a:r>
              <a:rPr lang="en-US" dirty="0">
                <a:cs typeface="Calibri" panose="020F0502020204030204" pitchFamily="34" charset="0"/>
              </a:rPr>
              <a:t>NHANES 2021-22 </a:t>
            </a:r>
            <a:r>
              <a:rPr lang="en-US" dirty="0" smtClean="0">
                <a:cs typeface="Calibri" panose="020F0502020204030204" pitchFamily="34" charset="0"/>
              </a:rPr>
              <a:t>Planning</a:t>
            </a:r>
            <a:endParaRPr lang="en-US" dirty="0">
              <a:cs typeface="Calibri" panose="020F0502020204030204" pitchFamily="34" charset="0"/>
            </a:endParaRPr>
          </a:p>
          <a:p>
            <a:r>
              <a:rPr lang="en-US" sz="2800" b="1" dirty="0" smtClean="0">
                <a:cs typeface="Calibri" panose="020F0502020204030204" pitchFamily="34" charset="0"/>
              </a:rPr>
              <a:t>Joint with NHIS: Evaluating feasibility of in-home phlebotomy for 2023</a:t>
            </a:r>
          </a:p>
          <a:p>
            <a:pPr marL="457200" lvl="1" indent="0">
              <a:buNone/>
            </a:pPr>
            <a:endParaRPr lang="en-US" sz="2600" b="1" dirty="0">
              <a:latin typeface="Calibri" panose="020F0502020204030204" pitchFamily="34" charset="0"/>
              <a:cs typeface="Calibri" panose="020F0502020204030204" pitchFamily="34" charset="0"/>
            </a:endParaRPr>
          </a:p>
          <a:p>
            <a:pPr lvl="0"/>
            <a:endParaRPr lang="en-US" dirty="0"/>
          </a:p>
        </p:txBody>
      </p:sp>
    </p:spTree>
    <p:extLst>
      <p:ext uri="{BB962C8B-B14F-4D97-AF65-F5344CB8AC3E}">
        <p14:creationId xmlns:p14="http://schemas.microsoft.com/office/powerpoint/2010/main" val="11061766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dirty="0" smtClean="0"/>
              <a:t>NHANES Pilots</a:t>
            </a:r>
            <a:endParaRPr lang="en-US" sz="4800" dirty="0"/>
          </a:p>
        </p:txBody>
      </p:sp>
      <p:sp>
        <p:nvSpPr>
          <p:cNvPr id="3" name="Content Placeholder 2"/>
          <p:cNvSpPr>
            <a:spLocks noGrp="1"/>
          </p:cNvSpPr>
          <p:nvPr>
            <p:ph idx="1"/>
          </p:nvPr>
        </p:nvSpPr>
        <p:spPr>
          <a:xfrm>
            <a:off x="501446" y="1551040"/>
            <a:ext cx="10972800" cy="4191000"/>
          </a:xfrm>
        </p:spPr>
        <p:txBody>
          <a:bodyPr/>
          <a:lstStyle/>
          <a:p>
            <a:r>
              <a:rPr lang="en-US" sz="2800" b="1" dirty="0" smtClean="0">
                <a:latin typeface="Calibri" panose="020F0502020204030204" pitchFamily="34" charset="0"/>
                <a:cs typeface="Calibri" panose="020F0502020204030204" pitchFamily="34" charset="0"/>
              </a:rPr>
              <a:t>Staggered incentive pilot - ongoing</a:t>
            </a:r>
          </a:p>
          <a:p>
            <a:pPr lvl="1"/>
            <a:r>
              <a:rPr lang="en-US" sz="2400" b="1" dirty="0" smtClean="0">
                <a:latin typeface="Calibri" panose="020F0502020204030204" pitchFamily="34" charset="0"/>
                <a:cs typeface="Calibri" panose="020F0502020204030204" pitchFamily="34" charset="0"/>
              </a:rPr>
              <a:t>Conducting in first 8 survey locations of 2019 NHANES</a:t>
            </a:r>
          </a:p>
          <a:p>
            <a:r>
              <a:rPr lang="en-US" sz="2800" b="1" dirty="0">
                <a:latin typeface="Calibri" panose="020F0502020204030204" pitchFamily="34" charset="0"/>
                <a:cs typeface="Calibri" panose="020F0502020204030204" pitchFamily="34" charset="0"/>
              </a:rPr>
              <a:t>Social media pilot – late summer 2019</a:t>
            </a:r>
          </a:p>
          <a:p>
            <a:pPr lvl="1"/>
            <a:r>
              <a:rPr lang="en-US" sz="2400" b="1" dirty="0">
                <a:latin typeface="Calibri" panose="020F0502020204030204" pitchFamily="34" charset="0"/>
                <a:cs typeface="Calibri" panose="020F0502020204030204" pitchFamily="34" charset="0"/>
              </a:rPr>
              <a:t>Evaluate impact of using Facebook and Instagram ads on participant engagement</a:t>
            </a:r>
          </a:p>
          <a:p>
            <a:r>
              <a:rPr lang="en-US" sz="2800" b="1" dirty="0">
                <a:latin typeface="Calibri" panose="020F0502020204030204" pitchFamily="34" charset="0"/>
                <a:cs typeface="Calibri" panose="020F0502020204030204" pitchFamily="34" charset="0"/>
              </a:rPr>
              <a:t>Infant blood collection pilot – Fall 2019</a:t>
            </a:r>
          </a:p>
          <a:p>
            <a:pPr lvl="1"/>
            <a:r>
              <a:rPr lang="en-US" sz="2400" b="1" dirty="0">
                <a:latin typeface="Calibri" panose="020F0502020204030204" pitchFamily="34" charset="0"/>
                <a:cs typeface="Calibri" panose="020F0502020204030204" pitchFamily="34" charset="0"/>
              </a:rPr>
              <a:t>Evaluate feasibility of lowering the age range for blood collection.  If successful, full implementation will provide critical data for dietary recommendations for children under 2 years of age.</a:t>
            </a:r>
          </a:p>
          <a:p>
            <a:pPr lvl="1"/>
            <a:endParaRPr lang="en-US" sz="2400" b="1" dirty="0">
              <a:latin typeface="Calibri" panose="020F0502020204030204" pitchFamily="34" charset="0"/>
              <a:cs typeface="Calibri" panose="020F0502020204030204" pitchFamily="34" charset="0"/>
            </a:endParaRPr>
          </a:p>
          <a:p>
            <a:pPr marL="457200" lvl="1" indent="0">
              <a:buNone/>
            </a:pPr>
            <a:endParaRPr lang="en-US" sz="2600" b="1" dirty="0">
              <a:latin typeface="Calibri" panose="020F0502020204030204" pitchFamily="34" charset="0"/>
              <a:cs typeface="Calibri" panose="020F0502020204030204" pitchFamily="34" charset="0"/>
            </a:endParaRPr>
          </a:p>
          <a:p>
            <a:pPr lvl="0"/>
            <a:endParaRPr lang="en-US" dirty="0"/>
          </a:p>
        </p:txBody>
      </p:sp>
    </p:spTree>
    <p:extLst>
      <p:ext uri="{BB962C8B-B14F-4D97-AF65-F5344CB8AC3E}">
        <p14:creationId xmlns:p14="http://schemas.microsoft.com/office/powerpoint/2010/main" val="17708941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NHANES Staggered Incentive Pilot 2019</a:t>
            </a:r>
            <a:endParaRPr lang="en-US" sz="3600" dirty="0"/>
          </a:p>
        </p:txBody>
      </p:sp>
      <p:sp>
        <p:nvSpPr>
          <p:cNvPr id="10" name="Text Placeholder 9"/>
          <p:cNvSpPr>
            <a:spLocks noGrp="1"/>
          </p:cNvSpPr>
          <p:nvPr>
            <p:ph type="body" sz="half" idx="2"/>
          </p:nvPr>
        </p:nvSpPr>
        <p:spPr/>
        <p:txBody>
          <a:bodyPr/>
          <a:lstStyle/>
          <a:p>
            <a:pPr marL="285750" indent="-285750">
              <a:buFont typeface="Arial" panose="020B0604020202020204" pitchFamily="34" charset="0"/>
              <a:buChar char="•"/>
            </a:pPr>
            <a:r>
              <a:rPr lang="en-US" sz="2000" b="1" dirty="0" smtClean="0">
                <a:solidFill>
                  <a:srgbClr val="FFFFFF"/>
                </a:solidFill>
              </a:rPr>
              <a:t>Screener Incentive</a:t>
            </a:r>
          </a:p>
          <a:p>
            <a:pPr marL="742950" lvl="1" indent="-285750">
              <a:buFont typeface="Arial" panose="020B0604020202020204" pitchFamily="34" charset="0"/>
              <a:buChar char="•"/>
            </a:pPr>
            <a:r>
              <a:rPr lang="en-US" sz="2000" dirty="0" smtClean="0">
                <a:solidFill>
                  <a:srgbClr val="FFFFFF"/>
                </a:solidFill>
              </a:rPr>
              <a:t>0 control</a:t>
            </a:r>
          </a:p>
          <a:p>
            <a:pPr marL="742950" lvl="1" indent="-285750">
              <a:buFont typeface="Arial" panose="020B0604020202020204" pitchFamily="34" charset="0"/>
              <a:buChar char="•"/>
            </a:pPr>
            <a:r>
              <a:rPr lang="en-US" sz="2000" dirty="0" smtClean="0">
                <a:solidFill>
                  <a:srgbClr val="FFFFFF"/>
                </a:solidFill>
              </a:rPr>
              <a:t>$2 pre-paid (cash)</a:t>
            </a:r>
          </a:p>
          <a:p>
            <a:pPr marL="742950" lvl="1" indent="-285750">
              <a:buFont typeface="Arial" panose="020B0604020202020204" pitchFamily="34" charset="0"/>
              <a:buChar char="•"/>
            </a:pPr>
            <a:r>
              <a:rPr lang="en-US" sz="2000" dirty="0" smtClean="0">
                <a:solidFill>
                  <a:srgbClr val="FFFFFF"/>
                </a:solidFill>
              </a:rPr>
              <a:t>$5 promised (debit card)</a:t>
            </a:r>
          </a:p>
          <a:p>
            <a:pPr marL="742950" lvl="1" indent="-285750">
              <a:buFont typeface="Arial" panose="020B0604020202020204" pitchFamily="34" charset="0"/>
              <a:buChar char="•"/>
            </a:pPr>
            <a:endParaRPr lang="en-US" sz="2000" dirty="0">
              <a:solidFill>
                <a:srgbClr val="FFFFFF"/>
              </a:solidFill>
            </a:endParaRPr>
          </a:p>
          <a:p>
            <a:pPr marL="285750" indent="-285750">
              <a:buFont typeface="Arial" panose="020B0604020202020204" pitchFamily="34" charset="0"/>
              <a:buChar char="•"/>
            </a:pPr>
            <a:r>
              <a:rPr lang="en-US" sz="2000" b="1" dirty="0" smtClean="0">
                <a:solidFill>
                  <a:srgbClr val="FFFFFF"/>
                </a:solidFill>
              </a:rPr>
              <a:t>Interview Incentive</a:t>
            </a:r>
          </a:p>
          <a:p>
            <a:pPr marL="742950" lvl="1" indent="-285750">
              <a:buFont typeface="Arial" panose="020B0604020202020204" pitchFamily="34" charset="0"/>
              <a:buChar char="•"/>
            </a:pPr>
            <a:r>
              <a:rPr lang="en-US" sz="2000" dirty="0" smtClean="0">
                <a:solidFill>
                  <a:srgbClr val="FFFFFF"/>
                </a:solidFill>
              </a:rPr>
              <a:t>0 control</a:t>
            </a:r>
          </a:p>
          <a:p>
            <a:pPr marL="742950" lvl="1" indent="-285750">
              <a:buFont typeface="Arial" panose="020B0604020202020204" pitchFamily="34" charset="0"/>
              <a:buChar char="•"/>
            </a:pPr>
            <a:r>
              <a:rPr lang="en-US" sz="2000" dirty="0" smtClean="0">
                <a:solidFill>
                  <a:srgbClr val="FFFFFF"/>
                </a:solidFill>
              </a:rPr>
              <a:t>$20 promised (debit card)</a:t>
            </a:r>
          </a:p>
          <a:p>
            <a:pPr marL="742950" lvl="1" indent="-285750">
              <a:buFont typeface="Arial" panose="020B0604020202020204" pitchFamily="34" charset="0"/>
              <a:buChar char="•"/>
            </a:pPr>
            <a:r>
              <a:rPr lang="en-US" sz="2000" dirty="0" smtClean="0">
                <a:solidFill>
                  <a:srgbClr val="FFFFFF"/>
                </a:solidFill>
              </a:rPr>
              <a:t>$40 promised (debit card)</a:t>
            </a:r>
            <a:endParaRPr lang="en-US" sz="2000" dirty="0">
              <a:solidFill>
                <a:srgbClr val="FFFFFF"/>
              </a:solidFill>
            </a:endParaRPr>
          </a:p>
        </p:txBody>
      </p:sp>
      <p:pic>
        <p:nvPicPr>
          <p:cNvPr id="13" name="Content Placeholder 12"/>
          <p:cNvPicPr>
            <a:picLocks noGrp="1" noChangeAspect="1"/>
          </p:cNvPicPr>
          <p:nvPr>
            <p:ph idx="1"/>
          </p:nvPr>
        </p:nvPicPr>
        <p:blipFill>
          <a:blip r:embed="rId2"/>
          <a:stretch>
            <a:fillRect/>
          </a:stretch>
        </p:blipFill>
        <p:spPr>
          <a:xfrm>
            <a:off x="5784574" y="343865"/>
            <a:ext cx="4864039" cy="6063807"/>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44255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dirty="0" smtClean="0"/>
              <a:t>NHANES: Dental Fluorosis Data</a:t>
            </a:r>
            <a:endParaRPr lang="en-US" sz="4800" dirty="0"/>
          </a:p>
        </p:txBody>
      </p:sp>
      <p:sp>
        <p:nvSpPr>
          <p:cNvPr id="3" name="Content Placeholder 2"/>
          <p:cNvSpPr>
            <a:spLocks noGrp="1"/>
          </p:cNvSpPr>
          <p:nvPr>
            <p:ph idx="1"/>
          </p:nvPr>
        </p:nvSpPr>
        <p:spPr>
          <a:xfrm>
            <a:off x="609600" y="1232453"/>
            <a:ext cx="10972800" cy="4830416"/>
          </a:xfrm>
        </p:spPr>
        <p:txBody>
          <a:bodyPr/>
          <a:lstStyle/>
          <a:p>
            <a:r>
              <a:rPr lang="en-US" dirty="0" smtClean="0"/>
              <a:t>What is Dental Fluorosis </a:t>
            </a:r>
            <a:r>
              <a:rPr lang="en-US" dirty="0"/>
              <a:t>(DF</a:t>
            </a:r>
            <a:r>
              <a:rPr lang="en-US" dirty="0" smtClean="0"/>
              <a:t>)?</a:t>
            </a:r>
            <a:endParaRPr lang="en-US" dirty="0"/>
          </a:p>
          <a:p>
            <a:pPr lvl="1"/>
            <a:r>
              <a:rPr lang="en-US" dirty="0" smtClean="0"/>
              <a:t>Altered </a:t>
            </a:r>
            <a:r>
              <a:rPr lang="en-US" dirty="0"/>
              <a:t>tooth enamel </a:t>
            </a:r>
          </a:p>
          <a:p>
            <a:pPr lvl="1"/>
            <a:r>
              <a:rPr lang="en-US" dirty="0"/>
              <a:t>Results from exposure to dietary fluoride in childhood, prior tooth eruption </a:t>
            </a:r>
          </a:p>
          <a:p>
            <a:pPr lvl="1"/>
            <a:r>
              <a:rPr lang="en-US" dirty="0"/>
              <a:t>Ranges from very mild (with small, barely visible white markings on the tooth) to severe (with pitting and dark brown stains)</a:t>
            </a:r>
          </a:p>
          <a:p>
            <a:pPr>
              <a:spcBef>
                <a:spcPts val="1800"/>
              </a:spcBef>
            </a:pPr>
            <a:r>
              <a:rPr lang="en-US" dirty="0"/>
              <a:t>NHANES collected data on DF </a:t>
            </a:r>
          </a:p>
          <a:p>
            <a:pPr lvl="1"/>
            <a:r>
              <a:rPr lang="en-US" dirty="0"/>
              <a:t>During 1999-2004 and 2011-2016</a:t>
            </a:r>
          </a:p>
          <a:p>
            <a:pPr lvl="1"/>
            <a:r>
              <a:rPr lang="en-US" dirty="0"/>
              <a:t>On persons 6-49 years in 99-04, 6-19y in 11-13, &amp; 6-29y in 14-16</a:t>
            </a:r>
          </a:p>
          <a:p>
            <a:pPr lvl="1"/>
            <a:r>
              <a:rPr lang="en-US" dirty="0"/>
              <a:t>Assessment made by dentist at MEC</a:t>
            </a:r>
          </a:p>
          <a:p>
            <a:pPr lvl="1"/>
            <a:r>
              <a:rPr lang="en-US" dirty="0"/>
              <a:t>All fully erupted permanent teeth excluding third molars were assessed</a:t>
            </a:r>
          </a:p>
          <a:p>
            <a:pPr lvl="1"/>
            <a:r>
              <a:rPr lang="en-US" dirty="0"/>
              <a:t>Each tooth scored using Dean’s Fluorosis Index</a:t>
            </a:r>
          </a:p>
          <a:p>
            <a:pPr lvl="1"/>
            <a:r>
              <a:rPr lang="en-US" dirty="0"/>
              <a:t>A person was categorized as normal, questionable, very mild, mild, moderate, or severe</a:t>
            </a:r>
          </a:p>
          <a:p>
            <a:endParaRPr lang="en-US" dirty="0"/>
          </a:p>
        </p:txBody>
      </p:sp>
    </p:spTree>
    <p:extLst>
      <p:ext uri="{BB962C8B-B14F-4D97-AF65-F5344CB8AC3E}">
        <p14:creationId xmlns:p14="http://schemas.microsoft.com/office/powerpoint/2010/main" val="387957477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8296"/>
            <a:ext cx="11098695" cy="1453009"/>
          </a:xfrm>
        </p:spPr>
        <p:txBody>
          <a:bodyPr/>
          <a:lstStyle/>
          <a:p>
            <a:pPr algn="ctr">
              <a:lnSpc>
                <a:spcPct val="100000"/>
              </a:lnSpc>
            </a:pPr>
            <a:r>
              <a:rPr lang="en-US" sz="4800" dirty="0" smtClean="0"/>
              <a:t>NHANES: Dental Fluorosis Data Release and Data Quality Review</a:t>
            </a:r>
            <a:endParaRPr lang="en-US" sz="4800" dirty="0"/>
          </a:p>
        </p:txBody>
      </p:sp>
      <p:sp>
        <p:nvSpPr>
          <p:cNvPr id="5" name="Text Placeholder 4"/>
          <p:cNvSpPr>
            <a:spLocks noGrp="1"/>
          </p:cNvSpPr>
          <p:nvPr>
            <p:ph type="body" sz="half" idx="2"/>
          </p:nvPr>
        </p:nvSpPr>
        <p:spPr>
          <a:xfrm>
            <a:off x="609600" y="1584189"/>
            <a:ext cx="4011084" cy="4951756"/>
          </a:xfrm>
        </p:spPr>
        <p:txBody>
          <a:bodyPr/>
          <a:lstStyle/>
          <a:p>
            <a:pPr marL="285750" indent="-285750">
              <a:buClr>
                <a:srgbClr val="F6BB00"/>
              </a:buClr>
              <a:buFont typeface="Wingdings" panose="05000000000000000000" pitchFamily="2" charset="2"/>
              <a:buChar char="§"/>
            </a:pPr>
            <a:r>
              <a:rPr lang="en-US" sz="2000" dirty="0"/>
              <a:t>April 22, 2019, DHANES released the 2013–14 and 2015–16 data files and documentation</a:t>
            </a:r>
          </a:p>
          <a:p>
            <a:pPr marL="285750" indent="-285750">
              <a:buClr>
                <a:srgbClr val="F6BB00"/>
              </a:buClr>
              <a:buFont typeface="Wingdings" panose="05000000000000000000" pitchFamily="2" charset="2"/>
              <a:buChar char="§"/>
            </a:pPr>
            <a:r>
              <a:rPr lang="en-US" sz="2000" dirty="0"/>
              <a:t>This release also included a data quality report on all NHANES DF clinical assessment data from  1999–2004 and </a:t>
            </a:r>
            <a:r>
              <a:rPr lang="en-US" sz="2000" dirty="0" smtClean="0"/>
              <a:t>2011–16</a:t>
            </a:r>
          </a:p>
          <a:p>
            <a:pPr marL="285750" indent="-285750">
              <a:buClr>
                <a:srgbClr val="F6BB00"/>
              </a:buClr>
              <a:buFont typeface="Wingdings" panose="05000000000000000000" pitchFamily="2" charset="2"/>
              <a:buChar char="§"/>
            </a:pPr>
            <a:r>
              <a:rPr lang="en-US" sz="2000" dirty="0"/>
              <a:t>DHANES conducts routine QA/QC during data collection as well as before public data release for all NHANES data</a:t>
            </a:r>
          </a:p>
          <a:p>
            <a:pPr marL="285750" indent="-285750">
              <a:buClr>
                <a:srgbClr val="F6BB00"/>
              </a:buClr>
              <a:buFont typeface="Wingdings" panose="05000000000000000000" pitchFamily="2" charset="2"/>
              <a:buChar char="§"/>
            </a:pPr>
            <a:r>
              <a:rPr lang="en-US" sz="2000" dirty="0"/>
              <a:t>The published Report provided a more detailed quality evaluation of all available data across the two 6-year time periods</a:t>
            </a:r>
          </a:p>
          <a:p>
            <a:pPr marL="285750" indent="-285750">
              <a:buClr>
                <a:srgbClr val="F6BB00"/>
              </a:buClr>
              <a:buFont typeface="Wingdings" panose="05000000000000000000" pitchFamily="2" charset="2"/>
              <a:buChar char="§"/>
            </a:pPr>
            <a:endParaRPr lang="en-US" dirty="0"/>
          </a:p>
          <a:p>
            <a:endParaRPr lang="en-US" dirty="0"/>
          </a:p>
        </p:txBody>
      </p:sp>
      <p:pic>
        <p:nvPicPr>
          <p:cNvPr id="7" name="Content Placeholder 6"/>
          <p:cNvPicPr>
            <a:picLocks noGrp="1" noChangeAspect="1"/>
          </p:cNvPicPr>
          <p:nvPr>
            <p:ph idx="1"/>
          </p:nvPr>
        </p:nvPicPr>
        <p:blipFill>
          <a:blip r:embed="rId2"/>
          <a:stretch>
            <a:fillRect/>
          </a:stretch>
        </p:blipFill>
        <p:spPr>
          <a:xfrm>
            <a:off x="4737100" y="1767002"/>
            <a:ext cx="6815138" cy="4586058"/>
          </a:xfrm>
          <a:prstGeom prst="rect">
            <a:avLst/>
          </a:prstGeom>
        </p:spPr>
      </p:pic>
      <p:pic>
        <p:nvPicPr>
          <p:cNvPr id="8" name="Picture 7"/>
          <p:cNvPicPr>
            <a:picLocks noChangeAspect="1"/>
          </p:cNvPicPr>
          <p:nvPr/>
        </p:nvPicPr>
        <p:blipFill>
          <a:blip r:embed="rId3"/>
          <a:stretch>
            <a:fillRect/>
          </a:stretch>
        </p:blipFill>
        <p:spPr>
          <a:xfrm>
            <a:off x="8458749" y="1653763"/>
            <a:ext cx="3249546" cy="4195814"/>
          </a:xfrm>
          <a:prstGeom prst="rect">
            <a:avLst/>
          </a:prstGeom>
          <a:ln>
            <a:solidFill>
              <a:schemeClr val="tx1"/>
            </a:solidFill>
          </a:ln>
        </p:spPr>
      </p:pic>
    </p:spTree>
    <p:extLst>
      <p:ext uri="{BB962C8B-B14F-4D97-AF65-F5344CB8AC3E}">
        <p14:creationId xmlns:p14="http://schemas.microsoft.com/office/powerpoint/2010/main" val="242594618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8174"/>
            <a:ext cx="10972800" cy="1421295"/>
          </a:xfrm>
        </p:spPr>
        <p:txBody>
          <a:bodyPr/>
          <a:lstStyle/>
          <a:p>
            <a:pPr>
              <a:lnSpc>
                <a:spcPct val="100000"/>
              </a:lnSpc>
            </a:pPr>
            <a:r>
              <a:rPr lang="en-US" sz="4800" dirty="0" smtClean="0"/>
              <a:t>NHANES: Dental Fluorosis Data Quality: Findings and Recommendation</a:t>
            </a:r>
            <a:endParaRPr lang="en-US" sz="4800" dirty="0"/>
          </a:p>
        </p:txBody>
      </p:sp>
      <p:sp>
        <p:nvSpPr>
          <p:cNvPr id="3" name="Content Placeholder 2"/>
          <p:cNvSpPr>
            <a:spLocks noGrp="1"/>
          </p:cNvSpPr>
          <p:nvPr>
            <p:ph idx="1"/>
          </p:nvPr>
        </p:nvSpPr>
        <p:spPr>
          <a:xfrm>
            <a:off x="609601" y="1719469"/>
            <a:ext cx="6407426" cy="4711147"/>
          </a:xfrm>
        </p:spPr>
        <p:txBody>
          <a:bodyPr/>
          <a:lstStyle/>
          <a:p>
            <a:pPr marL="0" indent="0" algn="ctr">
              <a:buNone/>
            </a:pPr>
            <a:r>
              <a:rPr lang="en-US" u="sng" dirty="0" smtClean="0"/>
              <a:t>Findings</a:t>
            </a:r>
          </a:p>
          <a:p>
            <a:pPr marL="0" indent="0">
              <a:spcBef>
                <a:spcPts val="0"/>
              </a:spcBef>
              <a:buNone/>
            </a:pPr>
            <a:r>
              <a:rPr lang="en-US" sz="2000" u="sng" dirty="0"/>
              <a:t>Reliability </a:t>
            </a:r>
            <a:r>
              <a:rPr lang="en-US" sz="2000" u="sng" dirty="0" smtClean="0"/>
              <a:t>Statistics: Kappa</a:t>
            </a:r>
          </a:p>
          <a:p>
            <a:pPr lvl="0"/>
            <a:r>
              <a:rPr lang="en-US" sz="2000" dirty="0"/>
              <a:t>Moderate to near prefect agreement between dental and reference examiner during 1999-2016; Moderate to substantial agreement with dental examiner on same participant a few days later (1999-2001</a:t>
            </a:r>
            <a:r>
              <a:rPr lang="en-US" sz="2000" dirty="0" smtClean="0"/>
              <a:t>)</a:t>
            </a:r>
            <a:endParaRPr lang="en-US" sz="2000" dirty="0"/>
          </a:p>
          <a:p>
            <a:pPr marL="0" indent="0">
              <a:spcBef>
                <a:spcPts val="0"/>
              </a:spcBef>
              <a:buNone/>
            </a:pPr>
            <a:endParaRPr lang="en-US" sz="2000" u="sng" dirty="0"/>
          </a:p>
          <a:p>
            <a:pPr marL="0" indent="0">
              <a:spcBef>
                <a:spcPts val="600"/>
              </a:spcBef>
              <a:buNone/>
            </a:pPr>
            <a:r>
              <a:rPr lang="en-US" sz="2000" u="sng" dirty="0"/>
              <a:t>Variability in prevalence estimates was seen within and across each 6-year time </a:t>
            </a:r>
            <a:r>
              <a:rPr lang="en-US" sz="2000" u="sng" dirty="0" smtClean="0"/>
              <a:t>period</a:t>
            </a:r>
          </a:p>
          <a:p>
            <a:pPr marL="0" indent="0">
              <a:spcBef>
                <a:spcPts val="600"/>
              </a:spcBef>
              <a:buNone/>
            </a:pPr>
            <a:endParaRPr lang="en-US" sz="2000" u="sng" dirty="0" smtClean="0"/>
          </a:p>
          <a:p>
            <a:pPr marL="0" indent="0">
              <a:spcBef>
                <a:spcPts val="600"/>
              </a:spcBef>
              <a:buNone/>
            </a:pPr>
            <a:r>
              <a:rPr lang="en-US" sz="2000" u="sng" dirty="0" smtClean="0"/>
              <a:t>Synthetic </a:t>
            </a:r>
            <a:r>
              <a:rPr lang="en-US" sz="2000" u="sng" dirty="0"/>
              <a:t>birth cohort analysis</a:t>
            </a:r>
          </a:p>
          <a:p>
            <a:pPr>
              <a:spcBef>
                <a:spcPts val="600"/>
              </a:spcBef>
            </a:pPr>
            <a:r>
              <a:rPr lang="en-US" sz="2000" dirty="0" smtClean="0"/>
              <a:t>Prevalence </a:t>
            </a:r>
            <a:r>
              <a:rPr lang="en-US" sz="2000" dirty="0"/>
              <a:t>was 9.5% in youth 6–9 years in 2001–04 and 46.9% in youth 16–19 years in 2011–14</a:t>
            </a:r>
          </a:p>
          <a:p>
            <a:pPr marL="0" indent="0">
              <a:buNone/>
            </a:pPr>
            <a:endParaRPr lang="en-US" sz="1200" dirty="0"/>
          </a:p>
        </p:txBody>
      </p:sp>
      <p:sp>
        <p:nvSpPr>
          <p:cNvPr id="5" name="Content Placeholder 2"/>
          <p:cNvSpPr txBox="1">
            <a:spLocks/>
          </p:cNvSpPr>
          <p:nvPr/>
        </p:nvSpPr>
        <p:spPr>
          <a:xfrm>
            <a:off x="7116417" y="1719468"/>
            <a:ext cx="4465983" cy="471114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u="sng" dirty="0" smtClean="0"/>
              <a:t>Recommendation</a:t>
            </a:r>
          </a:p>
          <a:p>
            <a:pPr marL="0" indent="0" algn="ctr">
              <a:buNone/>
            </a:pPr>
            <a:r>
              <a:rPr lang="en-US" dirty="0"/>
              <a:t>The quality assessment findings in the published report should be strongly considered when determining whether the data are appropriate for the user’s analytic objectives, including studies of prevalence and trends.</a:t>
            </a:r>
          </a:p>
          <a:p>
            <a:pPr marL="0" indent="0">
              <a:buFont typeface="Wingdings" pitchFamily="2" charset="2"/>
              <a:buNone/>
            </a:pPr>
            <a:endParaRPr lang="en-US" sz="1000" dirty="0" smtClean="0"/>
          </a:p>
          <a:p>
            <a:pPr marL="0" indent="0">
              <a:buFont typeface="Wingdings" pitchFamily="2" charset="2"/>
              <a:buNone/>
            </a:pPr>
            <a:endParaRPr lang="en-US" sz="1000" dirty="0"/>
          </a:p>
        </p:txBody>
      </p:sp>
      <p:cxnSp>
        <p:nvCxnSpPr>
          <p:cNvPr id="6" name="Straight Connector 5"/>
          <p:cNvCxnSpPr/>
          <p:nvPr/>
        </p:nvCxnSpPr>
        <p:spPr>
          <a:xfrm>
            <a:off x="7116417" y="1719468"/>
            <a:ext cx="0" cy="4711147"/>
          </a:xfrm>
          <a:prstGeom prst="line">
            <a:avLst/>
          </a:prstGeom>
          <a:ln w="28575">
            <a:solidFill>
              <a:srgbClr val="F6B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3122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7"/>
            <a:ext cx="10972800" cy="1214529"/>
          </a:xfrm>
        </p:spPr>
        <p:txBody>
          <a:bodyPr>
            <a:normAutofit fontScale="90000"/>
          </a:bodyPr>
          <a:lstStyle/>
          <a:p>
            <a:r>
              <a:rPr lang="en-US" b="1" dirty="0" smtClean="0">
                <a:solidFill>
                  <a:schemeClr val="bg1"/>
                </a:solidFill>
                <a:latin typeface="Calibri" panose="020F0502020204030204" pitchFamily="34" charset="0"/>
                <a:cs typeface="Calibri" panose="020F0502020204030204" pitchFamily="34" charset="0"/>
              </a:rPr>
              <a:t>Division of Research and Methodology</a:t>
            </a:r>
            <a:r>
              <a:rPr lang="en-US" dirty="0" smtClean="0">
                <a:solidFill>
                  <a:schemeClr val="bg1"/>
                </a:solidFill>
                <a:latin typeface="Calibri" panose="020F0502020204030204" pitchFamily="34" charset="0"/>
                <a:cs typeface="Calibri" panose="020F0502020204030204" pitchFamily="34" charset="0"/>
              </a:rPr>
              <a:t/>
            </a:r>
            <a:br>
              <a:rPr lang="en-US" dirty="0" smtClean="0">
                <a:solidFill>
                  <a:schemeClr val="bg1"/>
                </a:solidFill>
                <a:latin typeface="Calibri" panose="020F0502020204030204" pitchFamily="34" charset="0"/>
                <a:cs typeface="Calibri" panose="020F0502020204030204" pitchFamily="34" charset="0"/>
              </a:rPr>
            </a:br>
            <a:r>
              <a:rPr lang="en-US" sz="3100" dirty="0" smtClean="0">
                <a:solidFill>
                  <a:schemeClr val="bg1"/>
                </a:solidFill>
                <a:latin typeface="Calibri" panose="020F0502020204030204" pitchFamily="34" charset="0"/>
                <a:cs typeface="Calibri" panose="020F0502020204030204" pitchFamily="34" charset="0"/>
              </a:rPr>
              <a:t>Research Data Center (RDC)</a:t>
            </a:r>
            <a:endParaRPr lang="en-US" sz="3100" dirty="0">
              <a:solidFill>
                <a:schemeClr val="bg1"/>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469498" y="1804607"/>
            <a:ext cx="5086475" cy="4635950"/>
          </a:xfrm>
        </p:spPr>
        <p:txBody>
          <a:bodyPr>
            <a:normAutofit fontScale="85000" lnSpcReduction="20000"/>
          </a:bodyPr>
          <a:lstStyle/>
          <a:p>
            <a:pPr>
              <a:buClr>
                <a:schemeClr val="bg1"/>
              </a:buClr>
              <a:buSzPct val="70000"/>
              <a:buFont typeface="Wingdings" panose="05000000000000000000" pitchFamily="2" charset="2"/>
              <a:buChar char="§"/>
            </a:pPr>
            <a:r>
              <a:rPr lang="en-US" sz="2700" b="1" dirty="0" smtClean="0">
                <a:solidFill>
                  <a:schemeClr val="bg2"/>
                </a:solidFill>
                <a:latin typeface="Calibri" pitchFamily="34" charset="0"/>
              </a:rPr>
              <a:t>Neil Russell became RDC Director in January</a:t>
            </a:r>
          </a:p>
          <a:p>
            <a:pPr>
              <a:buClr>
                <a:schemeClr val="bg1"/>
              </a:buClr>
              <a:buSzPct val="70000"/>
              <a:buFont typeface="Wingdings" panose="05000000000000000000" pitchFamily="2" charset="2"/>
              <a:buChar char="§"/>
            </a:pPr>
            <a:endParaRPr lang="en-US" sz="2700" b="1" dirty="0" smtClean="0">
              <a:solidFill>
                <a:schemeClr val="bg2"/>
              </a:solidFill>
              <a:latin typeface="Calibri" pitchFamily="34" charset="0"/>
            </a:endParaRPr>
          </a:p>
          <a:p>
            <a:pPr>
              <a:buClr>
                <a:schemeClr val="bg1"/>
              </a:buClr>
              <a:buSzPct val="70000"/>
              <a:buFont typeface="Wingdings" panose="05000000000000000000" pitchFamily="2" charset="2"/>
              <a:buChar char="§"/>
            </a:pPr>
            <a:r>
              <a:rPr lang="en-US" sz="2700" b="1" dirty="0" smtClean="0">
                <a:solidFill>
                  <a:schemeClr val="bg2"/>
                </a:solidFill>
                <a:latin typeface="Calibri" pitchFamily="34" charset="0"/>
              </a:rPr>
              <a:t>The NCHS RDC remote submission system (i.e., ANDRE) was retired in April 2019 </a:t>
            </a:r>
          </a:p>
          <a:p>
            <a:pPr>
              <a:buClr>
                <a:schemeClr val="bg1"/>
              </a:buClr>
              <a:buSzPct val="70000"/>
              <a:buFont typeface="Wingdings" panose="05000000000000000000" pitchFamily="2" charset="2"/>
              <a:buChar char="§"/>
            </a:pPr>
            <a:endParaRPr lang="en-US" sz="2700" b="1" dirty="0" smtClean="0">
              <a:solidFill>
                <a:schemeClr val="bg2"/>
              </a:solidFill>
              <a:latin typeface="Calibri" pitchFamily="34" charset="0"/>
            </a:endParaRPr>
          </a:p>
          <a:p>
            <a:pPr>
              <a:buClr>
                <a:schemeClr val="bg1"/>
              </a:buClr>
              <a:buSzPct val="70000"/>
              <a:buFont typeface="Wingdings" panose="05000000000000000000" pitchFamily="2" charset="2"/>
              <a:buChar char="§"/>
            </a:pPr>
            <a:r>
              <a:rPr lang="en-US" sz="2700" b="1" dirty="0" smtClean="0">
                <a:solidFill>
                  <a:schemeClr val="bg2"/>
                </a:solidFill>
                <a:latin typeface="Calibri" pitchFamily="34" charset="0"/>
              </a:rPr>
              <a:t>In FY2020, Census will implement a new cost model for access to FSRDCs; NCHS </a:t>
            </a:r>
            <a:r>
              <a:rPr lang="en-US" sz="2700" b="1" dirty="0">
                <a:solidFill>
                  <a:schemeClr val="bg2"/>
                </a:solidFill>
                <a:latin typeface="Calibri" pitchFamily="34" charset="0"/>
              </a:rPr>
              <a:t>and ARHQ “sponsored” project </a:t>
            </a:r>
            <a:r>
              <a:rPr lang="en-US" sz="2700" b="1" dirty="0" smtClean="0">
                <a:solidFill>
                  <a:schemeClr val="bg2"/>
                </a:solidFill>
                <a:latin typeface="Calibri" pitchFamily="34" charset="0"/>
              </a:rPr>
              <a:t>will be charged for:</a:t>
            </a:r>
          </a:p>
          <a:p>
            <a:pPr lvl="1">
              <a:buClr>
                <a:schemeClr val="bg1"/>
              </a:buClr>
              <a:buSzPct val="70000"/>
            </a:pPr>
            <a:r>
              <a:rPr lang="en-US" sz="2100" b="1" dirty="0" smtClean="0">
                <a:solidFill>
                  <a:schemeClr val="bg2"/>
                </a:solidFill>
                <a:latin typeface="Calibri" pitchFamily="34" charset="0"/>
              </a:rPr>
              <a:t>Every Special Sworn Status application processed.</a:t>
            </a:r>
          </a:p>
          <a:p>
            <a:pPr lvl="1">
              <a:buClr>
                <a:schemeClr val="bg1"/>
              </a:buClr>
              <a:buSzPct val="70000"/>
            </a:pPr>
            <a:r>
              <a:rPr lang="en-US" sz="2100" b="1" dirty="0" smtClean="0">
                <a:solidFill>
                  <a:schemeClr val="bg2"/>
                </a:solidFill>
                <a:latin typeface="Calibri" pitchFamily="34" charset="0"/>
              </a:rPr>
              <a:t>Every year a project is active.</a:t>
            </a:r>
            <a:endParaRPr lang="en-US" sz="1700" b="1" dirty="0">
              <a:solidFill>
                <a:schemeClr val="bg2"/>
              </a:solidFill>
              <a:latin typeface="Calibri" pitchFamily="34" charset="0"/>
            </a:endParaRPr>
          </a:p>
        </p:txBody>
      </p:sp>
      <p:sp>
        <p:nvSpPr>
          <p:cNvPr id="6" name="Content Placeholder 4"/>
          <p:cNvSpPr txBox="1">
            <a:spLocks/>
          </p:cNvSpPr>
          <p:nvPr/>
        </p:nvSpPr>
        <p:spPr>
          <a:xfrm>
            <a:off x="5724939" y="1804607"/>
            <a:ext cx="6223985" cy="43278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1"/>
              </a:buClr>
              <a:buSzPct val="70000"/>
              <a:buFont typeface="Wingdings" panose="05000000000000000000" pitchFamily="2" charset="2"/>
              <a:buChar char="§"/>
            </a:pPr>
            <a:r>
              <a:rPr lang="en-US" sz="2500" b="1" dirty="0" smtClean="0">
                <a:solidFill>
                  <a:schemeClr val="bg2"/>
                </a:solidFill>
                <a:latin typeface="Calibri" pitchFamily="34" charset="0"/>
              </a:rPr>
              <a:t>The Substance Abuse and Mental Health Services Administration (SAMHSA) became a data partner with NCHS;  the National Survey on Drug Use and Health (NSDUH) restricted-use data are available through the FSRDC system, including an NCHS RDC in </a:t>
            </a:r>
            <a:r>
              <a:rPr lang="en-US" sz="2500" b="1" dirty="0" err="1" smtClean="0">
                <a:solidFill>
                  <a:schemeClr val="bg2"/>
                </a:solidFill>
                <a:latin typeface="Calibri" pitchFamily="34" charset="0"/>
              </a:rPr>
              <a:t>Parklawn</a:t>
            </a:r>
            <a:r>
              <a:rPr lang="en-US" sz="2500" b="1" dirty="0" smtClean="0">
                <a:solidFill>
                  <a:schemeClr val="bg2"/>
                </a:solidFill>
                <a:latin typeface="Calibri" pitchFamily="34" charset="0"/>
              </a:rPr>
              <a:t>.</a:t>
            </a:r>
          </a:p>
        </p:txBody>
      </p:sp>
      <p:pic>
        <p:nvPicPr>
          <p:cNvPr id="7" name="Picture 6"/>
          <p:cNvPicPr>
            <a:picLocks noChangeAspect="1"/>
          </p:cNvPicPr>
          <p:nvPr/>
        </p:nvPicPr>
        <p:blipFill>
          <a:blip r:embed="rId2"/>
          <a:stretch>
            <a:fillRect/>
          </a:stretch>
        </p:blipFill>
        <p:spPr>
          <a:xfrm>
            <a:off x="9722830" y="5168208"/>
            <a:ext cx="1717109" cy="1135797"/>
          </a:xfrm>
          <a:prstGeom prst="rect">
            <a:avLst/>
          </a:prstGeom>
        </p:spPr>
      </p:pic>
    </p:spTree>
    <p:extLst>
      <p:ext uri="{BB962C8B-B14F-4D97-AF65-F5344CB8AC3E}">
        <p14:creationId xmlns:p14="http://schemas.microsoft.com/office/powerpoint/2010/main" val="205044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Administrative and budget updates</a:t>
            </a:r>
            <a:endParaRPr lang="en-US" sz="4400" dirty="0"/>
          </a:p>
        </p:txBody>
      </p:sp>
      <p:sp>
        <p:nvSpPr>
          <p:cNvPr id="2" name="Text Placeholder 1"/>
          <p:cNvSpPr>
            <a:spLocks noGrp="1"/>
          </p:cNvSpPr>
          <p:nvPr>
            <p:ph type="body" idx="1"/>
          </p:nvPr>
        </p:nvSpPr>
        <p:spPr/>
        <p:txBody>
          <a:bodyPr/>
          <a:lstStyle/>
          <a:p>
            <a:endParaRPr lang="en-US" dirty="0"/>
          </a:p>
        </p:txBody>
      </p:sp>
      <p:pic>
        <p:nvPicPr>
          <p:cNvPr id="4" name="Picture 3" descr="stat 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2046" y="2577998"/>
            <a:ext cx="1907908" cy="135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chemeClr val="bg1"/>
                </a:solidFill>
                <a:latin typeface="Calibri" panose="020F0502020204030204" pitchFamily="34" charset="0"/>
                <a:cs typeface="Calibri" panose="020F0502020204030204" pitchFamily="34" charset="0"/>
              </a:rPr>
              <a:t>Division of Research and Methodology</a:t>
            </a:r>
            <a:r>
              <a:rPr lang="en-US" dirty="0" smtClean="0">
                <a:solidFill>
                  <a:schemeClr val="bg1"/>
                </a:solidFill>
                <a:latin typeface="Calibri" panose="020F0502020204030204" pitchFamily="34" charset="0"/>
                <a:cs typeface="Calibri" panose="020F0502020204030204" pitchFamily="34" charset="0"/>
              </a:rPr>
              <a:t/>
            </a:r>
            <a:br>
              <a:rPr lang="en-US" dirty="0" smtClean="0">
                <a:solidFill>
                  <a:schemeClr val="bg1"/>
                </a:solidFill>
                <a:latin typeface="Calibri" panose="020F0502020204030204" pitchFamily="34" charset="0"/>
                <a:cs typeface="Calibri" panose="020F0502020204030204" pitchFamily="34" charset="0"/>
              </a:rPr>
            </a:br>
            <a:r>
              <a:rPr lang="en-US" sz="3100" dirty="0" smtClean="0">
                <a:solidFill>
                  <a:schemeClr val="bg1"/>
                </a:solidFill>
                <a:latin typeface="Calibri" panose="020F0502020204030204" pitchFamily="34" charset="0"/>
                <a:cs typeface="Calibri" panose="020F0502020204030204" pitchFamily="34" charset="0"/>
              </a:rPr>
              <a:t>Collaborating Center for Questionnaire Design and Evaluation Research</a:t>
            </a:r>
            <a:endParaRPr lang="en-US" sz="3100" dirty="0">
              <a:solidFill>
                <a:schemeClr val="bg1"/>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609600" y="1493115"/>
            <a:ext cx="10972800" cy="4871737"/>
          </a:xfrm>
        </p:spPr>
        <p:txBody>
          <a:bodyPr numCol="2">
            <a:normAutofit fontScale="77500" lnSpcReduction="20000"/>
          </a:bodyPr>
          <a:lstStyle/>
          <a:p>
            <a:pPr marL="0" indent="0">
              <a:lnSpc>
                <a:spcPct val="110000"/>
              </a:lnSpc>
              <a:buClr>
                <a:schemeClr val="bg1"/>
              </a:buClr>
              <a:buSzPct val="70000"/>
              <a:buFont typeface="Arial" pitchFamily="34" charset="0"/>
              <a:buNone/>
            </a:pPr>
            <a:r>
              <a:rPr lang="en-US" sz="2700" b="1" dirty="0">
                <a:solidFill>
                  <a:schemeClr val="bg2"/>
                </a:solidFill>
                <a:latin typeface="Calibri" pitchFamily="34" charset="0"/>
              </a:rPr>
              <a:t>Selected Current Question Evaluation Studies</a:t>
            </a:r>
          </a:p>
          <a:p>
            <a:pPr>
              <a:lnSpc>
                <a:spcPct val="110000"/>
              </a:lnSpc>
              <a:buClr>
                <a:schemeClr val="bg1"/>
              </a:buClr>
              <a:buSzPct val="70000"/>
            </a:pPr>
            <a:r>
              <a:rPr lang="en-US" sz="2700" b="1" dirty="0">
                <a:solidFill>
                  <a:schemeClr val="bg2"/>
                </a:solidFill>
                <a:latin typeface="Calibri" pitchFamily="34" charset="0"/>
              </a:rPr>
              <a:t>Opioids</a:t>
            </a:r>
          </a:p>
          <a:p>
            <a:pPr lvl="1">
              <a:lnSpc>
                <a:spcPct val="110000"/>
              </a:lnSpc>
              <a:buClr>
                <a:schemeClr val="bg1"/>
              </a:buClr>
              <a:buSzPct val="70000"/>
              <a:buFont typeface="Wingdings" panose="05000000000000000000" pitchFamily="2" charset="2"/>
              <a:buChar char="§"/>
            </a:pPr>
            <a:r>
              <a:rPr lang="en-US" sz="2700" b="1" dirty="0">
                <a:solidFill>
                  <a:schemeClr val="bg2"/>
                </a:solidFill>
                <a:latin typeface="Calibri" pitchFamily="34" charset="0"/>
              </a:rPr>
              <a:t>Population: Use, Misuse, Impairment, Disorder</a:t>
            </a:r>
          </a:p>
          <a:p>
            <a:pPr lvl="1">
              <a:lnSpc>
                <a:spcPct val="110000"/>
              </a:lnSpc>
              <a:buClr>
                <a:schemeClr val="bg1"/>
              </a:buClr>
              <a:buSzPct val="70000"/>
              <a:buFont typeface="Wingdings" panose="05000000000000000000" pitchFamily="2" charset="2"/>
              <a:buChar char="§"/>
            </a:pPr>
            <a:r>
              <a:rPr lang="en-US" sz="2700" b="1" dirty="0">
                <a:solidFill>
                  <a:schemeClr val="bg2"/>
                </a:solidFill>
                <a:latin typeface="Calibri" pitchFamily="34" charset="0"/>
              </a:rPr>
              <a:t>Pregnant Women (PRAMS)</a:t>
            </a:r>
          </a:p>
          <a:p>
            <a:pPr lvl="1">
              <a:lnSpc>
                <a:spcPct val="110000"/>
              </a:lnSpc>
              <a:buClr>
                <a:schemeClr val="bg1"/>
              </a:buClr>
              <a:buSzPct val="70000"/>
              <a:buFont typeface="Wingdings" panose="05000000000000000000" pitchFamily="2" charset="2"/>
              <a:buChar char="§"/>
            </a:pPr>
            <a:r>
              <a:rPr lang="en-US" sz="2700" b="1" dirty="0">
                <a:solidFill>
                  <a:schemeClr val="bg2"/>
                </a:solidFill>
                <a:latin typeface="Calibri" pitchFamily="34" charset="0"/>
              </a:rPr>
              <a:t>Physician:  Prescribing Practices</a:t>
            </a:r>
          </a:p>
          <a:p>
            <a:pPr marL="457200" lvl="1" indent="0">
              <a:lnSpc>
                <a:spcPct val="110000"/>
              </a:lnSpc>
              <a:buClr>
                <a:schemeClr val="bg1"/>
              </a:buClr>
              <a:buSzPct val="70000"/>
              <a:buFont typeface="Arial" pitchFamily="34" charset="0"/>
              <a:buNone/>
            </a:pPr>
            <a:endParaRPr lang="en-US" sz="2700" b="1" dirty="0">
              <a:solidFill>
                <a:schemeClr val="bg2"/>
              </a:solidFill>
              <a:latin typeface="Calibri" pitchFamily="34" charset="0"/>
            </a:endParaRPr>
          </a:p>
          <a:p>
            <a:pPr>
              <a:lnSpc>
                <a:spcPct val="110000"/>
              </a:lnSpc>
              <a:buClr>
                <a:schemeClr val="bg1"/>
              </a:buClr>
              <a:buSzPct val="70000"/>
            </a:pPr>
            <a:r>
              <a:rPr lang="en-US" sz="2700" b="1" dirty="0">
                <a:solidFill>
                  <a:schemeClr val="bg2"/>
                </a:solidFill>
                <a:latin typeface="Calibri" pitchFamily="34" charset="0"/>
              </a:rPr>
              <a:t>Disability</a:t>
            </a:r>
          </a:p>
          <a:p>
            <a:pPr lvl="1">
              <a:lnSpc>
                <a:spcPct val="110000"/>
              </a:lnSpc>
              <a:buClr>
                <a:schemeClr val="bg1"/>
              </a:buClr>
              <a:buSzPct val="70000"/>
              <a:buFont typeface="Wingdings" panose="05000000000000000000" pitchFamily="2" charset="2"/>
              <a:buChar char="§"/>
            </a:pPr>
            <a:r>
              <a:rPr lang="en-US" sz="2700" b="1" dirty="0">
                <a:solidFill>
                  <a:schemeClr val="bg2"/>
                </a:solidFill>
                <a:latin typeface="Calibri" pitchFamily="34" charset="0"/>
              </a:rPr>
              <a:t>ID/DD Question Development</a:t>
            </a:r>
          </a:p>
          <a:p>
            <a:pPr lvl="1">
              <a:lnSpc>
                <a:spcPct val="110000"/>
              </a:lnSpc>
              <a:buClr>
                <a:schemeClr val="bg1"/>
              </a:buClr>
              <a:buSzPct val="70000"/>
              <a:buFont typeface="Wingdings" panose="05000000000000000000" pitchFamily="2" charset="2"/>
              <a:buChar char="§"/>
            </a:pPr>
            <a:r>
              <a:rPr lang="en-US" sz="2700" b="1" dirty="0">
                <a:solidFill>
                  <a:schemeClr val="bg2"/>
                </a:solidFill>
                <a:latin typeface="Calibri" pitchFamily="34" charset="0"/>
              </a:rPr>
              <a:t>WG Items for ACS</a:t>
            </a:r>
          </a:p>
          <a:p>
            <a:pPr lvl="1">
              <a:lnSpc>
                <a:spcPct val="110000"/>
              </a:lnSpc>
              <a:buClr>
                <a:schemeClr val="bg1"/>
              </a:buClr>
              <a:buSzPct val="70000"/>
              <a:buFont typeface="Wingdings" panose="05000000000000000000" pitchFamily="2" charset="2"/>
              <a:buChar char="§"/>
            </a:pPr>
            <a:r>
              <a:rPr lang="en-US" sz="2700" b="1" dirty="0">
                <a:solidFill>
                  <a:schemeClr val="bg2"/>
                </a:solidFill>
                <a:latin typeface="Calibri" pitchFamily="34" charset="0"/>
              </a:rPr>
              <a:t>Labor Force Module with ILO</a:t>
            </a:r>
          </a:p>
          <a:p>
            <a:pPr lvl="1">
              <a:lnSpc>
                <a:spcPct val="110000"/>
              </a:lnSpc>
              <a:buClr>
                <a:schemeClr val="bg1"/>
              </a:buClr>
              <a:buSzPct val="70000"/>
              <a:buFont typeface="Wingdings" panose="05000000000000000000" pitchFamily="2" charset="2"/>
              <a:buChar char="§"/>
            </a:pPr>
            <a:r>
              <a:rPr lang="en-US" sz="2700" b="1" dirty="0">
                <a:solidFill>
                  <a:schemeClr val="bg2"/>
                </a:solidFill>
                <a:latin typeface="Calibri" pitchFamily="34" charset="0"/>
              </a:rPr>
              <a:t>Inclusive Education with </a:t>
            </a:r>
            <a:r>
              <a:rPr lang="en-US" sz="2700" b="1" dirty="0" smtClean="0">
                <a:solidFill>
                  <a:schemeClr val="bg2"/>
                </a:solidFill>
                <a:latin typeface="Calibri" pitchFamily="34" charset="0"/>
              </a:rPr>
              <a:t>UNICEF</a:t>
            </a:r>
          </a:p>
          <a:p>
            <a:pPr lvl="1">
              <a:lnSpc>
                <a:spcPct val="110000"/>
              </a:lnSpc>
              <a:buClr>
                <a:schemeClr val="bg1"/>
              </a:buClr>
              <a:buSzPct val="70000"/>
              <a:buFont typeface="Wingdings" panose="05000000000000000000" pitchFamily="2" charset="2"/>
              <a:buChar char="§"/>
            </a:pPr>
            <a:endParaRPr lang="en-US" sz="2700" b="1" dirty="0">
              <a:solidFill>
                <a:schemeClr val="bg2"/>
              </a:solidFill>
              <a:latin typeface="Calibri" pitchFamily="34" charset="0"/>
            </a:endParaRPr>
          </a:p>
          <a:p>
            <a:pPr lvl="1">
              <a:lnSpc>
                <a:spcPct val="110000"/>
              </a:lnSpc>
              <a:buClr>
                <a:schemeClr val="bg1"/>
              </a:buClr>
              <a:buSzPct val="70000"/>
              <a:buFont typeface="Wingdings" panose="05000000000000000000" pitchFamily="2" charset="2"/>
              <a:buChar char="§"/>
            </a:pPr>
            <a:endParaRPr lang="en-US" sz="2700" b="1" dirty="0">
              <a:solidFill>
                <a:schemeClr val="bg2"/>
              </a:solidFill>
              <a:latin typeface="Calibri" pitchFamily="34" charset="0"/>
            </a:endParaRPr>
          </a:p>
          <a:p>
            <a:pPr>
              <a:buClr>
                <a:schemeClr val="bg1"/>
              </a:buClr>
              <a:buSzPct val="70000"/>
            </a:pPr>
            <a:r>
              <a:rPr lang="en-US" sz="2700" b="1" dirty="0" smtClean="0">
                <a:solidFill>
                  <a:schemeClr val="bg2"/>
                </a:solidFill>
                <a:latin typeface="Calibri" pitchFamily="34" charset="0"/>
              </a:rPr>
              <a:t>NHIS</a:t>
            </a:r>
            <a:endParaRPr lang="en-US" sz="2700" b="1" dirty="0">
              <a:solidFill>
                <a:schemeClr val="bg2"/>
              </a:solidFill>
              <a:latin typeface="Calibri" pitchFamily="34" charset="0"/>
            </a:endParaRPr>
          </a:p>
          <a:p>
            <a:pPr lvl="1">
              <a:buClr>
                <a:schemeClr val="bg1"/>
              </a:buClr>
              <a:buSzPct val="70000"/>
              <a:buFont typeface="Wingdings" panose="05000000000000000000" pitchFamily="2" charset="2"/>
              <a:buChar char="§"/>
            </a:pPr>
            <a:r>
              <a:rPr lang="en-US" sz="2700" b="1" dirty="0">
                <a:solidFill>
                  <a:schemeClr val="bg2"/>
                </a:solidFill>
                <a:latin typeface="Calibri" pitchFamily="34" charset="0"/>
              </a:rPr>
              <a:t>Adult Health Behavior and Screening</a:t>
            </a:r>
          </a:p>
          <a:p>
            <a:pPr lvl="1">
              <a:buClr>
                <a:schemeClr val="bg1"/>
              </a:buClr>
              <a:buSzPct val="70000"/>
              <a:buFont typeface="Wingdings" panose="05000000000000000000" pitchFamily="2" charset="2"/>
              <a:buChar char="§"/>
            </a:pPr>
            <a:r>
              <a:rPr lang="en-US" sz="2700" b="1" dirty="0">
                <a:solidFill>
                  <a:schemeClr val="bg2"/>
                </a:solidFill>
                <a:latin typeface="Calibri" pitchFamily="34" charset="0"/>
              </a:rPr>
              <a:t>Children’s Health Behavior</a:t>
            </a:r>
          </a:p>
          <a:p>
            <a:pPr lvl="1">
              <a:buClr>
                <a:schemeClr val="bg1"/>
              </a:buClr>
              <a:buSzPct val="70000"/>
              <a:buFont typeface="Wingdings" panose="05000000000000000000" pitchFamily="2" charset="2"/>
              <a:buChar char="§"/>
            </a:pPr>
            <a:r>
              <a:rPr lang="en-US" sz="2700" b="1" dirty="0">
                <a:solidFill>
                  <a:schemeClr val="bg2"/>
                </a:solidFill>
                <a:latin typeface="Calibri" pitchFamily="34" charset="0"/>
              </a:rPr>
              <a:t>Injury</a:t>
            </a:r>
          </a:p>
          <a:p>
            <a:pPr>
              <a:buClr>
                <a:schemeClr val="bg1"/>
              </a:buClr>
              <a:buSzPct val="70000"/>
            </a:pPr>
            <a:r>
              <a:rPr lang="en-US" sz="2700" b="1" dirty="0">
                <a:solidFill>
                  <a:schemeClr val="bg2"/>
                </a:solidFill>
                <a:latin typeface="Calibri" pitchFamily="34" charset="0"/>
              </a:rPr>
              <a:t>Other</a:t>
            </a:r>
          </a:p>
          <a:p>
            <a:pPr lvl="1">
              <a:buClr>
                <a:schemeClr val="bg1"/>
              </a:buClr>
              <a:buSzPct val="70000"/>
              <a:buFont typeface="Wingdings" panose="05000000000000000000" pitchFamily="2" charset="2"/>
              <a:buChar char="§"/>
            </a:pPr>
            <a:r>
              <a:rPr lang="en-US" sz="2700" b="1" dirty="0">
                <a:solidFill>
                  <a:schemeClr val="bg2"/>
                </a:solidFill>
                <a:latin typeface="Calibri" pitchFamily="34" charset="0"/>
              </a:rPr>
              <a:t>NHANES Message Testing/Non-responder Interviewing</a:t>
            </a:r>
          </a:p>
          <a:p>
            <a:pPr lvl="1">
              <a:buClr>
                <a:schemeClr val="bg1"/>
              </a:buClr>
              <a:buSzPct val="70000"/>
              <a:buFont typeface="Wingdings" panose="05000000000000000000" pitchFamily="2" charset="2"/>
              <a:buChar char="§"/>
            </a:pPr>
            <a:r>
              <a:rPr lang="en-US" sz="2700" b="1" dirty="0">
                <a:solidFill>
                  <a:schemeClr val="bg2"/>
                </a:solidFill>
                <a:latin typeface="Calibri" pitchFamily="34" charset="0"/>
              </a:rPr>
              <a:t>DHCS Long Term Care Record Alignment Study</a:t>
            </a:r>
          </a:p>
          <a:p>
            <a:pPr lvl="1">
              <a:buClr>
                <a:schemeClr val="bg1"/>
              </a:buClr>
              <a:buSzPct val="70000"/>
              <a:buFont typeface="Wingdings" panose="05000000000000000000" pitchFamily="2" charset="2"/>
              <a:buChar char="§"/>
            </a:pPr>
            <a:r>
              <a:rPr lang="en-US" sz="2700" b="1" dirty="0">
                <a:solidFill>
                  <a:schemeClr val="bg2"/>
                </a:solidFill>
                <a:latin typeface="Calibri" pitchFamily="34" charset="0"/>
              </a:rPr>
              <a:t>Verbal Autopsy</a:t>
            </a:r>
          </a:p>
          <a:p>
            <a:pPr lvl="1">
              <a:buClr>
                <a:schemeClr val="bg1"/>
              </a:buClr>
              <a:buSzPct val="70000"/>
              <a:buFont typeface="Wingdings" panose="05000000000000000000" pitchFamily="2" charset="2"/>
              <a:buChar char="§"/>
            </a:pPr>
            <a:r>
              <a:rPr lang="en-US" sz="2700" b="1" dirty="0">
                <a:solidFill>
                  <a:schemeClr val="bg2"/>
                </a:solidFill>
                <a:latin typeface="Calibri" pitchFamily="34" charset="0"/>
              </a:rPr>
              <a:t>NIOSH Gig Employment </a:t>
            </a:r>
          </a:p>
          <a:p>
            <a:pPr marL="0" indent="0">
              <a:buNone/>
            </a:pPr>
            <a:endParaRPr lang="en-US"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8498" y="5692319"/>
            <a:ext cx="3367174" cy="1005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8021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08493"/>
            <a:ext cx="10515600" cy="1048472"/>
          </a:xfrm>
        </p:spPr>
        <p:txBody>
          <a:bodyPr/>
          <a:lstStyle/>
          <a:p>
            <a:pPr>
              <a:lnSpc>
                <a:spcPts val="3000"/>
              </a:lnSpc>
            </a:pPr>
            <a:r>
              <a:rPr lang="en-US" sz="3200" b="1" dirty="0" smtClean="0">
                <a:solidFill>
                  <a:schemeClr val="bg1"/>
                </a:solidFill>
                <a:latin typeface="Calibri" pitchFamily="34" charset="0"/>
              </a:rPr>
              <a:t>Office of Analysis and Epidemiology (OAE)</a:t>
            </a:r>
            <a:br>
              <a:rPr lang="en-US" sz="3200" b="1" dirty="0" smtClean="0">
                <a:solidFill>
                  <a:schemeClr val="bg1"/>
                </a:solidFill>
                <a:latin typeface="Calibri" pitchFamily="34" charset="0"/>
              </a:rPr>
            </a:br>
            <a:r>
              <a:rPr lang="en-US" sz="3200" b="1" dirty="0" smtClean="0">
                <a:solidFill>
                  <a:schemeClr val="bg1"/>
                </a:solidFill>
                <a:latin typeface="Calibri" pitchFamily="34" charset="0"/>
              </a:rPr>
              <a:t>Health</a:t>
            </a:r>
            <a:r>
              <a:rPr lang="en-US" sz="3200" b="1" dirty="0">
                <a:solidFill>
                  <a:schemeClr val="bg1"/>
                </a:solidFill>
                <a:latin typeface="Calibri" pitchFamily="34" charset="0"/>
              </a:rPr>
              <a:t>, United States</a:t>
            </a:r>
          </a:p>
        </p:txBody>
      </p:sp>
      <p:pic>
        <p:nvPicPr>
          <p:cNvPr id="3" name="Picture 2"/>
          <p:cNvPicPr>
            <a:picLocks noChangeAspect="1"/>
          </p:cNvPicPr>
          <p:nvPr/>
        </p:nvPicPr>
        <p:blipFill>
          <a:blip r:embed="rId3"/>
          <a:stretch>
            <a:fillRect/>
          </a:stretch>
        </p:blipFill>
        <p:spPr>
          <a:xfrm>
            <a:off x="726498" y="1333499"/>
            <a:ext cx="10749222" cy="4850931"/>
          </a:xfrm>
          <a:prstGeom prst="rect">
            <a:avLst/>
          </a:prstGeom>
        </p:spPr>
      </p:pic>
    </p:spTree>
    <p:extLst>
      <p:ext uri="{BB962C8B-B14F-4D97-AF65-F5344CB8AC3E}">
        <p14:creationId xmlns:p14="http://schemas.microsoft.com/office/powerpoint/2010/main" val="3529428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dirty="0" smtClean="0">
                <a:solidFill>
                  <a:schemeClr val="bg1"/>
                </a:solidFill>
                <a:latin typeface="Calibri" panose="020F0502020204030204" pitchFamily="34" charset="0"/>
                <a:cs typeface="Calibri" panose="020F0502020204030204" pitchFamily="34" charset="0"/>
              </a:rPr>
              <a:t>Healthy People 2030</a:t>
            </a:r>
            <a:endParaRPr lang="en-US" sz="4800"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lvl="0">
              <a:buClr>
                <a:schemeClr val="bg1"/>
              </a:buClr>
              <a:buFont typeface="Wingdings" panose="05000000000000000000" pitchFamily="2" charset="2"/>
              <a:buChar char="§"/>
            </a:pPr>
            <a:r>
              <a:rPr lang="en-US" sz="3200" b="0" dirty="0">
                <a:latin typeface="Calibri" panose="020F0502020204030204" pitchFamily="34" charset="0"/>
                <a:cs typeface="Calibri" panose="020F0502020204030204" pitchFamily="34" charset="0"/>
              </a:rPr>
              <a:t>A Federal Register Notice went out for a set of core (355), developmental (80), and research objectives (25) between 11/27/2018 and 1/11/2019.</a:t>
            </a:r>
          </a:p>
          <a:p>
            <a:pPr lvl="1">
              <a:buClr>
                <a:schemeClr val="bg1"/>
              </a:buClr>
            </a:pPr>
            <a:r>
              <a:rPr lang="en-US" sz="3200" dirty="0">
                <a:latin typeface="Calibri" panose="020F0502020204030204" pitchFamily="34" charset="0"/>
                <a:cs typeface="Calibri" panose="020F0502020204030204" pitchFamily="34" charset="0"/>
              </a:rPr>
              <a:t>1,732 comments on Core objectives (online) </a:t>
            </a:r>
          </a:p>
          <a:p>
            <a:pPr lvl="1">
              <a:buClr>
                <a:schemeClr val="bg1"/>
              </a:buClr>
            </a:pPr>
            <a:r>
              <a:rPr lang="en-US" sz="3200" dirty="0">
                <a:latin typeface="Calibri" panose="020F0502020204030204" pitchFamily="34" charset="0"/>
                <a:cs typeface="Calibri" panose="020F0502020204030204" pitchFamily="34" charset="0"/>
              </a:rPr>
              <a:t>327 comments on Developmental and Research objectives (online) </a:t>
            </a:r>
          </a:p>
          <a:p>
            <a:pPr lvl="1">
              <a:buClr>
                <a:schemeClr val="bg1"/>
              </a:buClr>
            </a:pPr>
            <a:r>
              <a:rPr lang="en-US" sz="3200" dirty="0">
                <a:latin typeface="Calibri" panose="020F0502020204030204" pitchFamily="34" charset="0"/>
                <a:cs typeface="Calibri" panose="020F0502020204030204" pitchFamily="34" charset="0"/>
              </a:rPr>
              <a:t>530 new objectives proposed (online) </a:t>
            </a:r>
          </a:p>
          <a:p>
            <a:pPr>
              <a:buClr>
                <a:schemeClr val="bg1"/>
              </a:buClr>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582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dirty="0" smtClean="0">
                <a:solidFill>
                  <a:schemeClr val="bg1"/>
                </a:solidFill>
                <a:latin typeface="Calibri" panose="020F0502020204030204" pitchFamily="34" charset="0"/>
                <a:cs typeface="Calibri" panose="020F0502020204030204" pitchFamily="34" charset="0"/>
              </a:rPr>
              <a:t>Next Steps for Healthy People (HP)</a:t>
            </a:r>
            <a:endParaRPr lang="en-US" sz="4800" dirty="0">
              <a:solidFill>
                <a:schemeClr val="bg1"/>
              </a:solidFill>
              <a:latin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09228017"/>
              </p:ext>
            </p:extLst>
          </p:nvPr>
        </p:nvGraphicFramePr>
        <p:xfrm>
          <a:off x="609600" y="1663144"/>
          <a:ext cx="10835145" cy="4315592"/>
        </p:xfrm>
        <a:graphic>
          <a:graphicData uri="http://schemas.openxmlformats.org/drawingml/2006/table">
            <a:tbl>
              <a:tblPr firstRow="1" bandRow="1">
                <a:tableStyleId>{073A0DAA-6AF3-43AB-8588-CEC1D06C72B9}</a:tableStyleId>
              </a:tblPr>
              <a:tblGrid>
                <a:gridCol w="2286147">
                  <a:extLst>
                    <a:ext uri="{9D8B030D-6E8A-4147-A177-3AD203B41FA5}">
                      <a16:colId xmlns:a16="http://schemas.microsoft.com/office/drawing/2014/main" val="4080987542"/>
                    </a:ext>
                  </a:extLst>
                </a:gridCol>
                <a:gridCol w="4027054">
                  <a:extLst>
                    <a:ext uri="{9D8B030D-6E8A-4147-A177-3AD203B41FA5}">
                      <a16:colId xmlns:a16="http://schemas.microsoft.com/office/drawing/2014/main" val="3503915746"/>
                    </a:ext>
                  </a:extLst>
                </a:gridCol>
                <a:gridCol w="4521944">
                  <a:extLst>
                    <a:ext uri="{9D8B030D-6E8A-4147-A177-3AD203B41FA5}">
                      <a16:colId xmlns:a16="http://schemas.microsoft.com/office/drawing/2014/main" val="2296885902"/>
                    </a:ext>
                  </a:extLst>
                </a:gridCol>
              </a:tblGrid>
              <a:tr h="400718">
                <a:tc>
                  <a:txBody>
                    <a:bodyPr/>
                    <a:lstStyle/>
                    <a:p>
                      <a:endParaRPr lang="en-US" sz="2000" dirty="0">
                        <a:solidFill>
                          <a:schemeClr val="accent6"/>
                        </a:solidFill>
                      </a:endParaRPr>
                    </a:p>
                  </a:txBody>
                  <a:tcPr marL="68580" marR="68580" marT="34290" marB="34290"/>
                </a:tc>
                <a:tc>
                  <a:txBody>
                    <a:bodyPr/>
                    <a:lstStyle/>
                    <a:p>
                      <a:pPr algn="ctr"/>
                      <a:r>
                        <a:rPr lang="en-US" sz="2000" dirty="0" smtClean="0"/>
                        <a:t>HP2030</a:t>
                      </a:r>
                      <a:endParaRPr lang="en-US" sz="2000" dirty="0">
                        <a:solidFill>
                          <a:schemeClr val="accent6"/>
                        </a:solidFill>
                      </a:endParaRPr>
                    </a:p>
                  </a:txBody>
                  <a:tcPr marL="68580" marR="68580" marT="34290" marB="34290"/>
                </a:tc>
                <a:tc>
                  <a:txBody>
                    <a:bodyPr/>
                    <a:lstStyle/>
                    <a:p>
                      <a:pPr algn="ctr"/>
                      <a:r>
                        <a:rPr lang="en-US" sz="2000" dirty="0" smtClean="0"/>
                        <a:t>HP2020</a:t>
                      </a:r>
                      <a:endParaRPr lang="en-US" sz="2000" dirty="0">
                        <a:solidFill>
                          <a:schemeClr val="accent6"/>
                        </a:solidFill>
                      </a:endParaRPr>
                    </a:p>
                  </a:txBody>
                  <a:tcPr marL="68580" marR="68580" marT="34290" marB="34290"/>
                </a:tc>
                <a:extLst>
                  <a:ext uri="{0D108BD9-81ED-4DB2-BD59-A6C34878D82A}">
                    <a16:rowId xmlns:a16="http://schemas.microsoft.com/office/drawing/2014/main" val="1443261355"/>
                  </a:ext>
                </a:extLst>
              </a:tr>
              <a:tr h="543440">
                <a:tc>
                  <a:txBody>
                    <a:bodyPr/>
                    <a:lstStyle/>
                    <a:p>
                      <a:r>
                        <a:rPr lang="en-US" sz="2000" dirty="0" smtClean="0"/>
                        <a:t>December 2018 to January 2019</a:t>
                      </a:r>
                      <a:endParaRPr lang="en-US" sz="2000" dirty="0">
                        <a:solidFill>
                          <a:schemeClr val="accent6"/>
                        </a:solidFill>
                      </a:endParaRPr>
                    </a:p>
                  </a:txBody>
                  <a:tcPr marL="68580" marR="68580" marT="34290" marB="34290"/>
                </a:tc>
                <a:tc>
                  <a:txBody>
                    <a:bodyPr/>
                    <a:lstStyle/>
                    <a:p>
                      <a:r>
                        <a:rPr lang="en-US" sz="2000" dirty="0" smtClean="0"/>
                        <a:t>Public Comment and Target Setting</a:t>
                      </a:r>
                      <a:endParaRPr lang="en-US" sz="2000" dirty="0">
                        <a:solidFill>
                          <a:schemeClr val="accent6"/>
                        </a:solidFill>
                      </a:endParaRPr>
                    </a:p>
                  </a:txBody>
                  <a:tcPr marL="68580" marR="68580" marT="34290" marB="34290"/>
                </a:tc>
                <a:tc>
                  <a:txBody>
                    <a:bodyPr/>
                    <a:lstStyle/>
                    <a:p>
                      <a:r>
                        <a:rPr lang="en-US" sz="2000" dirty="0" smtClean="0"/>
                        <a:t>Data updates; Leading</a:t>
                      </a:r>
                      <a:r>
                        <a:rPr lang="en-US" sz="2000" baseline="0" dirty="0" smtClean="0"/>
                        <a:t> Health Indicator (LHI) releases</a:t>
                      </a:r>
                      <a:endParaRPr lang="en-US" sz="2000" dirty="0">
                        <a:solidFill>
                          <a:schemeClr val="accent6"/>
                        </a:solidFill>
                      </a:endParaRPr>
                    </a:p>
                  </a:txBody>
                  <a:tcPr marL="68580" marR="68580" marT="34290" marB="34290"/>
                </a:tc>
                <a:extLst>
                  <a:ext uri="{0D108BD9-81ED-4DB2-BD59-A6C34878D82A}">
                    <a16:rowId xmlns:a16="http://schemas.microsoft.com/office/drawing/2014/main" val="1735280738"/>
                  </a:ext>
                </a:extLst>
              </a:tr>
              <a:tr h="400718">
                <a:tc>
                  <a:txBody>
                    <a:bodyPr/>
                    <a:lstStyle/>
                    <a:p>
                      <a:r>
                        <a:rPr lang="en-US" sz="2000" dirty="0" smtClean="0"/>
                        <a:t>Spring 2019</a:t>
                      </a:r>
                      <a:endParaRPr lang="en-US" sz="2000" dirty="0">
                        <a:solidFill>
                          <a:schemeClr val="accent6"/>
                        </a:solidFill>
                      </a:endParaRPr>
                    </a:p>
                  </a:txBody>
                  <a:tcPr marL="68580" marR="68580" marT="34290" marB="3429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Departmental Clearance and Data Template</a:t>
                      </a:r>
                      <a:endParaRPr lang="en-US" sz="2000" dirty="0" smtClean="0">
                        <a:solidFill>
                          <a:schemeClr val="accent6"/>
                        </a:solidFill>
                      </a:endParaRPr>
                    </a:p>
                  </a:txBody>
                  <a:tcPr marL="68580" marR="68580" marT="34290" marB="34290"/>
                </a:tc>
                <a:tc>
                  <a:txBody>
                    <a:bodyPr/>
                    <a:lstStyle/>
                    <a:p>
                      <a:r>
                        <a:rPr lang="en-US" sz="2000" dirty="0" smtClean="0"/>
                        <a:t>Data updates; LHI releases</a:t>
                      </a:r>
                      <a:endParaRPr lang="en-US" sz="2000" dirty="0">
                        <a:solidFill>
                          <a:schemeClr val="accent6"/>
                        </a:solidFill>
                      </a:endParaRPr>
                    </a:p>
                  </a:txBody>
                  <a:tcPr marL="68580" marR="68580" marT="34290" marB="34290"/>
                </a:tc>
                <a:extLst>
                  <a:ext uri="{0D108BD9-81ED-4DB2-BD59-A6C34878D82A}">
                    <a16:rowId xmlns:a16="http://schemas.microsoft.com/office/drawing/2014/main" val="4115155505"/>
                  </a:ext>
                </a:extLst>
              </a:tr>
              <a:tr h="400718">
                <a:tc>
                  <a:txBody>
                    <a:bodyPr/>
                    <a:lstStyle/>
                    <a:p>
                      <a:pPr marL="0" algn="l" defTabSz="914400" rtl="0" eaLnBrk="1" latinLnBrk="0" hangingPunct="1"/>
                      <a:r>
                        <a:rPr lang="en-US" sz="2000" kern="1200" dirty="0" smtClean="0"/>
                        <a:t>Summer 2019</a:t>
                      </a:r>
                      <a:endParaRPr lang="en-US" sz="2000" kern="1200" dirty="0">
                        <a:solidFill>
                          <a:schemeClr val="accent6"/>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Launch data production and verification</a:t>
                      </a:r>
                      <a:endParaRPr lang="en-US" sz="2000" kern="1200" dirty="0" smtClean="0">
                        <a:solidFill>
                          <a:schemeClr val="accent6"/>
                        </a:solidFill>
                        <a:latin typeface="+mn-lt"/>
                        <a:ea typeface="+mn-ea"/>
                        <a:cs typeface="+mn-cs"/>
                      </a:endParaRPr>
                    </a:p>
                  </a:txBody>
                  <a:tcPr marL="68580" marR="68580" marT="34290" marB="34290"/>
                </a:tc>
                <a:tc>
                  <a:txBody>
                    <a:bodyPr/>
                    <a:lstStyle/>
                    <a:p>
                      <a:pPr marL="0" algn="l" defTabSz="914400" rtl="0" eaLnBrk="1" latinLnBrk="0" hangingPunct="1"/>
                      <a:r>
                        <a:rPr lang="en-US" sz="2000" kern="1200" dirty="0" smtClean="0"/>
                        <a:t>Data updates; LHI releases</a:t>
                      </a:r>
                      <a:endParaRPr lang="en-US" sz="2000" kern="1200" dirty="0">
                        <a:solidFill>
                          <a:schemeClr val="accent6"/>
                        </a:solidFill>
                        <a:latin typeface="+mn-lt"/>
                        <a:ea typeface="+mn-ea"/>
                        <a:cs typeface="+mn-cs"/>
                      </a:endParaRPr>
                    </a:p>
                  </a:txBody>
                  <a:tcPr marL="68580" marR="68580" marT="34290" marB="34290"/>
                </a:tc>
                <a:extLst>
                  <a:ext uri="{0D108BD9-81ED-4DB2-BD59-A6C34878D82A}">
                    <a16:rowId xmlns:a16="http://schemas.microsoft.com/office/drawing/2014/main" val="978547711"/>
                  </a:ext>
                </a:extLst>
              </a:tr>
              <a:tr h="543440">
                <a:tc>
                  <a:txBody>
                    <a:bodyPr/>
                    <a:lstStyle/>
                    <a:p>
                      <a:r>
                        <a:rPr lang="en-US" sz="2000" dirty="0" smtClean="0"/>
                        <a:t>Fall 2019</a:t>
                      </a:r>
                      <a:endParaRPr lang="en-US" sz="2000" dirty="0">
                        <a:solidFill>
                          <a:schemeClr val="accent6"/>
                        </a:solidFill>
                      </a:endParaRPr>
                    </a:p>
                  </a:txBody>
                  <a:tcPr marL="68580" marR="68580" marT="34290" marB="3429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Finalization of HP2030 launch data</a:t>
                      </a:r>
                      <a:endParaRPr lang="en-US" sz="2000" dirty="0" smtClean="0">
                        <a:solidFill>
                          <a:schemeClr val="accent6"/>
                        </a:solidFill>
                      </a:endParaRPr>
                    </a:p>
                  </a:txBody>
                  <a:tcPr marL="68580" marR="68580" marT="34290" marB="34290"/>
                </a:tc>
                <a:tc>
                  <a:txBody>
                    <a:bodyPr/>
                    <a:lstStyle/>
                    <a:p>
                      <a:r>
                        <a:rPr lang="en-US" sz="2000" dirty="0" smtClean="0"/>
                        <a:t>Finalization of HP2020 final data; LHI releases</a:t>
                      </a:r>
                      <a:endParaRPr lang="en-US" sz="2000" dirty="0">
                        <a:solidFill>
                          <a:schemeClr val="accent6"/>
                        </a:solidFill>
                      </a:endParaRPr>
                    </a:p>
                  </a:txBody>
                  <a:tcPr marL="68580" marR="68580" marT="34290" marB="34290"/>
                </a:tc>
                <a:extLst>
                  <a:ext uri="{0D108BD9-81ED-4DB2-BD59-A6C34878D82A}">
                    <a16:rowId xmlns:a16="http://schemas.microsoft.com/office/drawing/2014/main" val="3773799942"/>
                  </a:ext>
                </a:extLst>
              </a:tr>
              <a:tr h="400718">
                <a:tc>
                  <a:txBody>
                    <a:bodyPr/>
                    <a:lstStyle/>
                    <a:p>
                      <a:r>
                        <a:rPr lang="en-US" sz="2000" dirty="0" smtClean="0"/>
                        <a:t>Early 2020</a:t>
                      </a:r>
                      <a:endParaRPr lang="en-US" sz="2000" dirty="0">
                        <a:solidFill>
                          <a:schemeClr val="accent6"/>
                        </a:solidFill>
                      </a:endParaRPr>
                    </a:p>
                  </a:txBody>
                  <a:tcPr marL="68580" marR="68580" marT="34290" marB="3429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Launch of HP2030</a:t>
                      </a:r>
                      <a:endParaRPr lang="en-US" sz="2000" dirty="0" smtClean="0">
                        <a:solidFill>
                          <a:schemeClr val="accent6"/>
                        </a:solidFill>
                      </a:endParaRPr>
                    </a:p>
                  </a:txBody>
                  <a:tcPr marL="68580" marR="68580" marT="34290" marB="34290"/>
                </a:tc>
                <a:tc>
                  <a:txBody>
                    <a:bodyPr/>
                    <a:lstStyle/>
                    <a:p>
                      <a:r>
                        <a:rPr lang="en-US" sz="2000" dirty="0" smtClean="0"/>
                        <a:t>Closeout of HP2020</a:t>
                      </a:r>
                      <a:endParaRPr lang="en-US" sz="2000" dirty="0">
                        <a:solidFill>
                          <a:schemeClr val="accent6"/>
                        </a:solidFill>
                      </a:endParaRPr>
                    </a:p>
                  </a:txBody>
                  <a:tcPr marL="68580" marR="68580" marT="34290" marB="34290"/>
                </a:tc>
                <a:extLst>
                  <a:ext uri="{0D108BD9-81ED-4DB2-BD59-A6C34878D82A}">
                    <a16:rowId xmlns:a16="http://schemas.microsoft.com/office/drawing/2014/main" val="2209999121"/>
                  </a:ext>
                </a:extLst>
              </a:tr>
              <a:tr h="400718">
                <a:tc>
                  <a:txBody>
                    <a:bodyPr/>
                    <a:lstStyle/>
                    <a:p>
                      <a:r>
                        <a:rPr lang="en-US" sz="2000" dirty="0" smtClean="0"/>
                        <a:t>Late</a:t>
                      </a:r>
                      <a:r>
                        <a:rPr lang="en-US" sz="2000" baseline="0" dirty="0" smtClean="0"/>
                        <a:t> 2020</a:t>
                      </a:r>
                      <a:endParaRPr lang="en-US" sz="2000" dirty="0">
                        <a:solidFill>
                          <a:schemeClr val="accent6"/>
                        </a:solidFill>
                      </a:endParaRPr>
                    </a:p>
                  </a:txBody>
                  <a:tcPr marL="68580" marR="68580" marT="34290" marB="3429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Launch of DATA2030</a:t>
                      </a:r>
                      <a:endParaRPr lang="en-US" sz="2000" dirty="0" smtClean="0">
                        <a:solidFill>
                          <a:schemeClr val="accent6"/>
                        </a:solidFill>
                      </a:endParaRPr>
                    </a:p>
                  </a:txBody>
                  <a:tcPr marL="68580" marR="68580" marT="34290" marB="34290"/>
                </a:tc>
                <a:tc>
                  <a:txBody>
                    <a:bodyPr/>
                    <a:lstStyle/>
                    <a:p>
                      <a:r>
                        <a:rPr lang="en-US" sz="2000" dirty="0" smtClean="0"/>
                        <a:t>HP2020</a:t>
                      </a:r>
                      <a:r>
                        <a:rPr lang="en-US" sz="2000" baseline="0" dirty="0" smtClean="0"/>
                        <a:t> Executive Summary</a:t>
                      </a:r>
                      <a:endParaRPr lang="en-US" sz="2000" dirty="0">
                        <a:solidFill>
                          <a:schemeClr val="accent6"/>
                        </a:solidFill>
                      </a:endParaRPr>
                    </a:p>
                  </a:txBody>
                  <a:tcPr marL="68580" marR="68580" marT="34290" marB="34290"/>
                </a:tc>
                <a:extLst>
                  <a:ext uri="{0D108BD9-81ED-4DB2-BD59-A6C34878D82A}">
                    <a16:rowId xmlns:a16="http://schemas.microsoft.com/office/drawing/2014/main" val="2239342986"/>
                  </a:ext>
                </a:extLst>
              </a:tr>
              <a:tr h="400718">
                <a:tc>
                  <a:txBody>
                    <a:bodyPr/>
                    <a:lstStyle/>
                    <a:p>
                      <a:r>
                        <a:rPr lang="en-US" sz="2000" dirty="0" smtClean="0"/>
                        <a:t>2021</a:t>
                      </a:r>
                      <a:endParaRPr lang="en-US" sz="2000" dirty="0">
                        <a:solidFill>
                          <a:schemeClr val="accent6"/>
                        </a:solidFill>
                      </a:endParaRPr>
                    </a:p>
                  </a:txBody>
                  <a:tcPr marL="68580" marR="68580" marT="34290" marB="3429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Launch of HP2030 LHIs</a:t>
                      </a:r>
                      <a:endParaRPr lang="en-US" sz="2000" dirty="0" smtClean="0">
                        <a:solidFill>
                          <a:schemeClr val="accent6"/>
                        </a:solidFill>
                      </a:endParaRPr>
                    </a:p>
                  </a:txBody>
                  <a:tcPr marL="68580" marR="68580" marT="34290" marB="34290"/>
                </a:tc>
                <a:tc>
                  <a:txBody>
                    <a:bodyPr/>
                    <a:lstStyle/>
                    <a:p>
                      <a:r>
                        <a:rPr lang="en-US" sz="2000" dirty="0" smtClean="0"/>
                        <a:t>HP2020 Final Review</a:t>
                      </a:r>
                      <a:endParaRPr lang="en-US" sz="2000" dirty="0">
                        <a:solidFill>
                          <a:schemeClr val="accent6"/>
                        </a:solidFill>
                      </a:endParaRPr>
                    </a:p>
                  </a:txBody>
                  <a:tcPr marL="68580" marR="68580" marT="34290" marB="34290"/>
                </a:tc>
                <a:extLst>
                  <a:ext uri="{0D108BD9-81ED-4DB2-BD59-A6C34878D82A}">
                    <a16:rowId xmlns:a16="http://schemas.microsoft.com/office/drawing/2014/main" val="1834628588"/>
                  </a:ext>
                </a:extLst>
              </a:tr>
            </a:tbl>
          </a:graphicData>
        </a:graphic>
      </p:graphicFrame>
    </p:spTree>
    <p:extLst>
      <p:ext uri="{BB962C8B-B14F-4D97-AF65-F5344CB8AC3E}">
        <p14:creationId xmlns:p14="http://schemas.microsoft.com/office/powerpoint/2010/main" val="1117940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dirty="0" smtClean="0">
                <a:solidFill>
                  <a:schemeClr val="bg1"/>
                </a:solidFill>
                <a:latin typeface="Calibri" panose="020F0502020204030204" pitchFamily="34" charset="0"/>
                <a:cs typeface="Calibri" panose="020F0502020204030204" pitchFamily="34" charset="0"/>
              </a:rPr>
              <a:t>NCHS Publications Since Last BSC</a:t>
            </a:r>
            <a:endParaRPr lang="en-US" sz="4800" dirty="0">
              <a:solidFill>
                <a:schemeClr val="bg1"/>
              </a:solidFill>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4751305"/>
              </p:ext>
            </p:extLst>
          </p:nvPr>
        </p:nvGraphicFramePr>
        <p:xfrm>
          <a:off x="2116184" y="1704705"/>
          <a:ext cx="3535680" cy="3354977"/>
        </p:xfrm>
        <a:graphic>
          <a:graphicData uri="http://schemas.openxmlformats.org/drawingml/2006/table">
            <a:tbl>
              <a:tblPr firstRow="1" bandRow="1">
                <a:tableStyleId>{5C22544A-7EE6-4342-B048-85BDC9FD1C3A}</a:tableStyleId>
              </a:tblPr>
              <a:tblGrid>
                <a:gridCol w="2281645">
                  <a:extLst>
                    <a:ext uri="{9D8B030D-6E8A-4147-A177-3AD203B41FA5}">
                      <a16:colId xmlns:a16="http://schemas.microsoft.com/office/drawing/2014/main" val="990877943"/>
                    </a:ext>
                  </a:extLst>
                </a:gridCol>
                <a:gridCol w="1254035">
                  <a:extLst>
                    <a:ext uri="{9D8B030D-6E8A-4147-A177-3AD203B41FA5}">
                      <a16:colId xmlns:a16="http://schemas.microsoft.com/office/drawing/2014/main" val="3909187931"/>
                    </a:ext>
                  </a:extLst>
                </a:gridCol>
              </a:tblGrid>
              <a:tr h="670995">
                <a:tc>
                  <a:txBody>
                    <a:bodyPr/>
                    <a:lstStyle/>
                    <a:p>
                      <a:r>
                        <a:rPr lang="en-US" dirty="0" smtClean="0"/>
                        <a:t>Publication Type</a:t>
                      </a:r>
                      <a:endParaRPr lang="en-US" dirty="0"/>
                    </a:p>
                  </a:txBody>
                  <a:tcPr anchor="ctr"/>
                </a:tc>
                <a:tc>
                  <a:txBody>
                    <a:bodyPr/>
                    <a:lstStyle/>
                    <a:p>
                      <a:r>
                        <a:rPr lang="en-US" dirty="0" smtClean="0"/>
                        <a:t>Number Released*</a:t>
                      </a:r>
                      <a:endParaRPr lang="en-US" dirty="0"/>
                    </a:p>
                  </a:txBody>
                  <a:tcPr/>
                </a:tc>
                <a:extLst>
                  <a:ext uri="{0D108BD9-81ED-4DB2-BD59-A6C34878D82A}">
                    <a16:rowId xmlns:a16="http://schemas.microsoft.com/office/drawing/2014/main" val="4116023019"/>
                  </a:ext>
                </a:extLst>
              </a:tr>
              <a:tr h="383426">
                <a:tc>
                  <a:txBody>
                    <a:bodyPr/>
                    <a:lstStyle/>
                    <a:p>
                      <a:pPr algn="r"/>
                      <a:r>
                        <a:rPr lang="en-US" b="1" dirty="0" smtClean="0"/>
                        <a:t>TOTAL</a:t>
                      </a:r>
                      <a:endParaRPr lang="en-US" b="1" dirty="0"/>
                    </a:p>
                  </a:txBody>
                  <a:tcPr/>
                </a:tc>
                <a:tc>
                  <a:txBody>
                    <a:bodyPr/>
                    <a:lstStyle/>
                    <a:p>
                      <a:pPr algn="ctr"/>
                      <a:r>
                        <a:rPr lang="en-US" b="1" dirty="0" smtClean="0"/>
                        <a:t>26</a:t>
                      </a:r>
                      <a:endParaRPr lang="en-US" b="1" dirty="0"/>
                    </a:p>
                  </a:txBody>
                  <a:tcPr/>
                </a:tc>
                <a:extLst>
                  <a:ext uri="{0D108BD9-81ED-4DB2-BD59-A6C34878D82A}">
                    <a16:rowId xmlns:a16="http://schemas.microsoft.com/office/drawing/2014/main" val="1863649707"/>
                  </a:ext>
                </a:extLst>
              </a:tr>
              <a:tr h="383426">
                <a:tc>
                  <a:txBody>
                    <a:bodyPr/>
                    <a:lstStyle/>
                    <a:p>
                      <a:r>
                        <a:rPr lang="en-US" dirty="0" smtClean="0"/>
                        <a:t>Data Briefs</a:t>
                      </a:r>
                      <a:endParaRPr lang="en-US" dirty="0"/>
                    </a:p>
                  </a:txBody>
                  <a:tcPr/>
                </a:tc>
                <a:tc>
                  <a:txBody>
                    <a:bodyPr/>
                    <a:lstStyle/>
                    <a:p>
                      <a:pPr algn="ctr"/>
                      <a:r>
                        <a:rPr lang="en-US" dirty="0" smtClean="0"/>
                        <a:t>4</a:t>
                      </a:r>
                      <a:endParaRPr lang="en-US" dirty="0"/>
                    </a:p>
                  </a:txBody>
                  <a:tcPr/>
                </a:tc>
                <a:extLst>
                  <a:ext uri="{0D108BD9-81ED-4DB2-BD59-A6C34878D82A}">
                    <a16:rowId xmlns:a16="http://schemas.microsoft.com/office/drawing/2014/main" val="1650134171"/>
                  </a:ext>
                </a:extLst>
              </a:tr>
              <a:tr h="383426">
                <a:tc>
                  <a:txBody>
                    <a:bodyPr/>
                    <a:lstStyle/>
                    <a:p>
                      <a:r>
                        <a:rPr lang="en-US" dirty="0" smtClean="0"/>
                        <a:t>Early Release</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3975189242"/>
                  </a:ext>
                </a:extLst>
              </a:tr>
              <a:tr h="383426">
                <a:tc>
                  <a:txBody>
                    <a:bodyPr/>
                    <a:lstStyle/>
                    <a:p>
                      <a:r>
                        <a:rPr lang="en-US" dirty="0" smtClean="0"/>
                        <a:t>Reports</a:t>
                      </a:r>
                      <a:endParaRPr lang="en-US" dirty="0"/>
                    </a:p>
                  </a:txBody>
                  <a:tcPr/>
                </a:tc>
                <a:tc>
                  <a:txBody>
                    <a:bodyPr/>
                    <a:lstStyle/>
                    <a:p>
                      <a:pPr algn="ctr"/>
                      <a:r>
                        <a:rPr lang="en-US" dirty="0" smtClean="0"/>
                        <a:t>12</a:t>
                      </a:r>
                      <a:endParaRPr lang="en-US" dirty="0"/>
                    </a:p>
                  </a:txBody>
                  <a:tcPr/>
                </a:tc>
                <a:extLst>
                  <a:ext uri="{0D108BD9-81ED-4DB2-BD59-A6C34878D82A}">
                    <a16:rowId xmlns:a16="http://schemas.microsoft.com/office/drawing/2014/main" val="3950691321"/>
                  </a:ext>
                </a:extLst>
              </a:tr>
              <a:tr h="383426">
                <a:tc>
                  <a:txBody>
                    <a:bodyPr/>
                    <a:lstStyle/>
                    <a:p>
                      <a:r>
                        <a:rPr lang="en-US" dirty="0" smtClean="0"/>
                        <a:t>Reporting</a:t>
                      </a:r>
                      <a:r>
                        <a:rPr lang="en-US" baseline="0" dirty="0" smtClean="0"/>
                        <a:t> Guidance</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903297956"/>
                  </a:ext>
                </a:extLst>
              </a:tr>
              <a:tr h="383426">
                <a:tc>
                  <a:txBody>
                    <a:bodyPr/>
                    <a:lstStyle/>
                    <a:p>
                      <a:r>
                        <a:rPr lang="en-US" dirty="0" smtClean="0"/>
                        <a:t>Data Visualizations</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493048971"/>
                  </a:ext>
                </a:extLst>
              </a:tr>
              <a:tr h="383426">
                <a:tc>
                  <a:txBody>
                    <a:bodyPr/>
                    <a:lstStyle/>
                    <a:p>
                      <a:r>
                        <a:rPr lang="en-US" dirty="0" smtClean="0"/>
                        <a:t>Web Tables</a:t>
                      </a:r>
                    </a:p>
                  </a:txBody>
                  <a:tcPr/>
                </a:tc>
                <a:tc>
                  <a:txBody>
                    <a:bodyPr/>
                    <a:lstStyle/>
                    <a:p>
                      <a:pPr algn="ctr"/>
                      <a:r>
                        <a:rPr lang="en-US" dirty="0" smtClean="0"/>
                        <a:t>3</a:t>
                      </a:r>
                      <a:endParaRPr lang="en-US" dirty="0"/>
                    </a:p>
                  </a:txBody>
                  <a:tcPr/>
                </a:tc>
                <a:extLst>
                  <a:ext uri="{0D108BD9-81ED-4DB2-BD59-A6C34878D82A}">
                    <a16:rowId xmlns:a16="http://schemas.microsoft.com/office/drawing/2014/main" val="387063168"/>
                  </a:ext>
                </a:extLst>
              </a:tr>
            </a:tbl>
          </a:graphicData>
        </a:graphic>
      </p:graphicFrame>
      <p:sp>
        <p:nvSpPr>
          <p:cNvPr id="6" name="TextBox 5"/>
          <p:cNvSpPr txBox="1"/>
          <p:nvPr/>
        </p:nvSpPr>
        <p:spPr>
          <a:xfrm>
            <a:off x="2002972" y="5346748"/>
            <a:ext cx="5068389"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*Released by NCHS Office of Information Services</a:t>
            </a:r>
            <a:endParaRPr lang="en-US" sz="12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6836229" y="1192530"/>
            <a:ext cx="3866809" cy="5067310"/>
          </a:xfrm>
          <a:prstGeom prst="rect">
            <a:avLst/>
          </a:prstGeom>
        </p:spPr>
      </p:pic>
    </p:spTree>
    <p:extLst>
      <p:ext uri="{BB962C8B-B14F-4D97-AF65-F5344CB8AC3E}">
        <p14:creationId xmlns:p14="http://schemas.microsoft.com/office/powerpoint/2010/main" val="2908804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4030"/>
            <a:ext cx="10972800" cy="1143000"/>
          </a:xfrm>
        </p:spPr>
        <p:txBody>
          <a:bodyPr anchor="ctr"/>
          <a:lstStyle/>
          <a:p>
            <a:r>
              <a:rPr lang="en-US" sz="4800" dirty="0" smtClean="0"/>
              <a:t>Released Data Briefs Since Last BSC</a:t>
            </a:r>
            <a:endParaRPr lang="en-US" sz="4800" dirty="0"/>
          </a:p>
        </p:txBody>
      </p:sp>
      <p:sp>
        <p:nvSpPr>
          <p:cNvPr id="3" name="Content Placeholder 2"/>
          <p:cNvSpPr>
            <a:spLocks noGrp="1"/>
          </p:cNvSpPr>
          <p:nvPr>
            <p:ph idx="1"/>
          </p:nvPr>
        </p:nvSpPr>
        <p:spPr/>
        <p:txBody>
          <a:bodyPr/>
          <a:lstStyle/>
          <a:p>
            <a:r>
              <a:rPr lang="en-US" sz="3200" dirty="0" smtClean="0"/>
              <a:t>Prescription Drug Use in the United States, 2015 – 2016</a:t>
            </a:r>
          </a:p>
          <a:p>
            <a:r>
              <a:rPr lang="en-US" sz="3200" dirty="0" smtClean="0"/>
              <a:t>Strategies Used by Adults Aged 18 – 64 to Reduce their Prescription Drug Costs, 2017</a:t>
            </a:r>
          </a:p>
          <a:p>
            <a:r>
              <a:rPr lang="en-US" sz="3200" dirty="0" smtClean="0"/>
              <a:t>Educational Attainment of Mothers Aged 25 and Over: United States, 2017</a:t>
            </a:r>
          </a:p>
          <a:p>
            <a:r>
              <a:rPr lang="en-US" sz="3200" dirty="0" smtClean="0"/>
              <a:t>Characteristics of Office-Based Physician Visits, 2016</a:t>
            </a:r>
            <a:endParaRPr lang="en-US" sz="3200" dirty="0"/>
          </a:p>
        </p:txBody>
      </p:sp>
    </p:spTree>
    <p:extLst>
      <p:ext uri="{BB962C8B-B14F-4D97-AF65-F5344CB8AC3E}">
        <p14:creationId xmlns:p14="http://schemas.microsoft.com/office/powerpoint/2010/main" val="385043898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nSpc>
                <a:spcPts val="3000"/>
              </a:lnSpc>
            </a:pPr>
            <a:r>
              <a:rPr lang="en-US" sz="4800" b="1" dirty="0" smtClean="0">
                <a:solidFill>
                  <a:schemeClr val="bg1"/>
                </a:solidFill>
                <a:latin typeface="Calibri" panose="020F0502020204030204" pitchFamily="34" charset="0"/>
                <a:cs typeface="Calibri" panose="020F0502020204030204" pitchFamily="34" charset="0"/>
              </a:rPr>
              <a:t>Upcoming NCHS </a:t>
            </a:r>
            <a:r>
              <a:rPr lang="en-US" sz="4800" b="1" dirty="0">
                <a:solidFill>
                  <a:schemeClr val="bg1"/>
                </a:solidFill>
                <a:latin typeface="Calibri" panose="020F0502020204030204" pitchFamily="34" charset="0"/>
                <a:cs typeface="Calibri" panose="020F0502020204030204" pitchFamily="34" charset="0"/>
              </a:rPr>
              <a:t>Data Briefs</a:t>
            </a:r>
          </a:p>
        </p:txBody>
      </p:sp>
      <p:sp>
        <p:nvSpPr>
          <p:cNvPr id="3" name="Content Placeholder 2"/>
          <p:cNvSpPr>
            <a:spLocks noGrp="1"/>
          </p:cNvSpPr>
          <p:nvPr>
            <p:ph idx="1"/>
          </p:nvPr>
        </p:nvSpPr>
        <p:spPr>
          <a:xfrm>
            <a:off x="609600" y="1417638"/>
            <a:ext cx="10972800" cy="4525963"/>
          </a:xfrm>
        </p:spPr>
        <p:txBody>
          <a:bodyPr/>
          <a:lstStyle/>
          <a:p>
            <a:pPr>
              <a:buClr>
                <a:srgbClr val="FFC000"/>
              </a:buClr>
              <a:buFont typeface="Wingdings" panose="05000000000000000000" pitchFamily="2" charset="2"/>
              <a:buChar char="§"/>
            </a:pPr>
            <a:r>
              <a:rPr lang="en-US" dirty="0" smtClean="0">
                <a:solidFill>
                  <a:schemeClr val="bg2"/>
                </a:solidFill>
                <a:latin typeface="Calibri" panose="020F0502020204030204" pitchFamily="34" charset="0"/>
                <a:cs typeface="Calibri" panose="020F0502020204030204" pitchFamily="34" charset="0"/>
              </a:rPr>
              <a:t>Strategies used </a:t>
            </a:r>
            <a:r>
              <a:rPr lang="en-US" dirty="0">
                <a:solidFill>
                  <a:schemeClr val="bg2"/>
                </a:solidFill>
                <a:latin typeface="Calibri" panose="020F0502020204030204" pitchFamily="34" charset="0"/>
                <a:cs typeface="Calibri" panose="020F0502020204030204" pitchFamily="34" charset="0"/>
              </a:rPr>
              <a:t>by Adults Aged 65 and Over to Reduce Their Prescription Drug Costs, </a:t>
            </a:r>
            <a:r>
              <a:rPr lang="en-US" dirty="0" smtClean="0">
                <a:solidFill>
                  <a:schemeClr val="bg2"/>
                </a:solidFill>
                <a:latin typeface="Calibri" panose="020F0502020204030204" pitchFamily="34" charset="0"/>
                <a:cs typeface="Calibri" panose="020F0502020204030204" pitchFamily="34" charset="0"/>
              </a:rPr>
              <a:t>2016-2017</a:t>
            </a:r>
          </a:p>
          <a:p>
            <a:pPr>
              <a:buClr>
                <a:srgbClr val="FFC000"/>
              </a:buClr>
              <a:buFont typeface="Wingdings" panose="05000000000000000000" pitchFamily="2" charset="2"/>
              <a:buChar char="§"/>
            </a:pPr>
            <a:r>
              <a:rPr lang="en-US" dirty="0">
                <a:solidFill>
                  <a:schemeClr val="bg2"/>
                </a:solidFill>
                <a:latin typeface="Calibri" panose="020F0502020204030204" pitchFamily="34" charset="0"/>
                <a:cs typeface="Calibri" panose="020F0502020204030204" pitchFamily="34" charset="0"/>
              </a:rPr>
              <a:t>Regional Variation in Private Dental Coverage and Care among Dentate Adults Aged 18-64 in the United States, </a:t>
            </a:r>
            <a:r>
              <a:rPr lang="en-US" dirty="0" smtClean="0">
                <a:solidFill>
                  <a:schemeClr val="bg2"/>
                </a:solidFill>
                <a:latin typeface="Calibri" panose="020F0502020204030204" pitchFamily="34" charset="0"/>
                <a:cs typeface="Calibri" panose="020F0502020204030204" pitchFamily="34" charset="0"/>
              </a:rPr>
              <a:t>2014-2017</a:t>
            </a:r>
          </a:p>
          <a:p>
            <a:pPr>
              <a:buClr>
                <a:srgbClr val="FFC000"/>
              </a:buClr>
              <a:buFont typeface="Wingdings" panose="05000000000000000000" pitchFamily="2" charset="2"/>
              <a:buChar char="§"/>
            </a:pPr>
            <a:r>
              <a:rPr lang="en-US" dirty="0">
                <a:solidFill>
                  <a:schemeClr val="bg2"/>
                </a:solidFill>
                <a:latin typeface="Calibri" panose="020F0502020204030204" pitchFamily="34" charset="0"/>
                <a:cs typeface="Calibri" panose="020F0502020204030204" pitchFamily="34" charset="0"/>
              </a:rPr>
              <a:t>Dental Care Among Adults Aged 65 Years and Over, </a:t>
            </a:r>
            <a:r>
              <a:rPr lang="en-US" dirty="0" smtClean="0">
                <a:solidFill>
                  <a:schemeClr val="bg2"/>
                </a:solidFill>
                <a:latin typeface="Calibri" panose="020F0502020204030204" pitchFamily="34" charset="0"/>
                <a:cs typeface="Calibri" panose="020F0502020204030204" pitchFamily="34" charset="0"/>
              </a:rPr>
              <a:t>2017</a:t>
            </a:r>
          </a:p>
        </p:txBody>
      </p:sp>
    </p:spTree>
    <p:extLst>
      <p:ext uri="{BB962C8B-B14F-4D97-AF65-F5344CB8AC3E}">
        <p14:creationId xmlns:p14="http://schemas.microsoft.com/office/powerpoint/2010/main" val="1104553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nSpc>
                <a:spcPts val="3000"/>
              </a:lnSpc>
            </a:pPr>
            <a:r>
              <a:rPr lang="en-US" sz="4800" b="1" dirty="0" smtClean="0">
                <a:solidFill>
                  <a:schemeClr val="bg1"/>
                </a:solidFill>
                <a:latin typeface="Calibri" panose="020F0502020204030204" pitchFamily="34" charset="0"/>
                <a:cs typeface="Calibri" panose="020F0502020204030204" pitchFamily="34" charset="0"/>
              </a:rPr>
              <a:t>Upcoming NCHS Reports</a:t>
            </a:r>
            <a:endParaRPr lang="en-US" sz="4800"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600" y="1338944"/>
            <a:ext cx="10972800" cy="4525963"/>
          </a:xfrm>
        </p:spPr>
        <p:txBody>
          <a:bodyPr/>
          <a:lstStyle/>
          <a:p>
            <a:pPr>
              <a:buClr>
                <a:srgbClr val="FFC000"/>
              </a:buClr>
              <a:buFont typeface="Wingdings" panose="05000000000000000000" pitchFamily="2" charset="2"/>
              <a:buChar char="§"/>
            </a:pPr>
            <a:r>
              <a:rPr lang="en-US" dirty="0" smtClean="0">
                <a:solidFill>
                  <a:schemeClr val="bg2"/>
                </a:solidFill>
              </a:rPr>
              <a:t>Health </a:t>
            </a:r>
            <a:r>
              <a:rPr lang="en-US" dirty="0">
                <a:solidFill>
                  <a:schemeClr val="bg2"/>
                </a:solidFill>
              </a:rPr>
              <a:t>Insurance Coverage: Estimates from the National Health Interview Survey, </a:t>
            </a:r>
            <a:r>
              <a:rPr lang="en-US" dirty="0" smtClean="0">
                <a:solidFill>
                  <a:schemeClr val="bg2"/>
                </a:solidFill>
              </a:rPr>
              <a:t>2018 (Released Today, 5/9)</a:t>
            </a:r>
          </a:p>
          <a:p>
            <a:pPr>
              <a:buClr>
                <a:srgbClr val="FFC000"/>
              </a:buClr>
              <a:buFont typeface="Wingdings" panose="05000000000000000000" pitchFamily="2" charset="2"/>
              <a:buChar char="§"/>
            </a:pPr>
            <a:r>
              <a:rPr lang="en-US" dirty="0" smtClean="0">
                <a:solidFill>
                  <a:schemeClr val="bg2"/>
                </a:solidFill>
              </a:rPr>
              <a:t>Births: Provisional Data for 2018</a:t>
            </a:r>
          </a:p>
          <a:p>
            <a:pPr>
              <a:buClr>
                <a:srgbClr val="FFC000"/>
              </a:buClr>
              <a:buFont typeface="Wingdings" panose="05000000000000000000" pitchFamily="2" charset="2"/>
              <a:buChar char="§"/>
            </a:pPr>
            <a:r>
              <a:rPr lang="en-US" dirty="0" smtClean="0">
                <a:solidFill>
                  <a:schemeClr val="bg2"/>
                </a:solidFill>
              </a:rPr>
              <a:t>Quarterly </a:t>
            </a:r>
            <a:r>
              <a:rPr lang="en-US" dirty="0">
                <a:solidFill>
                  <a:schemeClr val="bg2"/>
                </a:solidFill>
              </a:rPr>
              <a:t>Provisional Estimates for Selected Birth Indicators: Q4 2017 – Q4 </a:t>
            </a:r>
            <a:r>
              <a:rPr lang="en-US" dirty="0" smtClean="0">
                <a:solidFill>
                  <a:schemeClr val="bg2"/>
                </a:solidFill>
              </a:rPr>
              <a:t>2018</a:t>
            </a:r>
          </a:p>
          <a:p>
            <a:pPr>
              <a:buClr>
                <a:srgbClr val="FFC000"/>
              </a:buClr>
              <a:buFont typeface="Wingdings" panose="05000000000000000000" pitchFamily="2" charset="2"/>
              <a:buChar char="§"/>
            </a:pPr>
            <a:r>
              <a:rPr lang="en-US" dirty="0" smtClean="0">
                <a:solidFill>
                  <a:schemeClr val="bg2"/>
                </a:solidFill>
              </a:rPr>
              <a:t>Quarterly Provisional Estimates for Infant Mortality: 2016 – Q2 2018</a:t>
            </a:r>
          </a:p>
          <a:p>
            <a:pPr>
              <a:buClr>
                <a:srgbClr val="FFC000"/>
              </a:buClr>
              <a:buFont typeface="Wingdings" panose="05000000000000000000" pitchFamily="2" charset="2"/>
              <a:buChar char="§"/>
            </a:pPr>
            <a:r>
              <a:rPr lang="en-US" dirty="0">
                <a:solidFill>
                  <a:schemeClr val="bg2"/>
                </a:solidFill>
              </a:rPr>
              <a:t>Trends in Cancer and Heart Disease Death Rates Among Adults Aged 45-64: United States, </a:t>
            </a:r>
            <a:r>
              <a:rPr lang="en-US" dirty="0" smtClean="0">
                <a:solidFill>
                  <a:schemeClr val="bg2"/>
                </a:solidFill>
              </a:rPr>
              <a:t>1999-2017</a:t>
            </a:r>
          </a:p>
        </p:txBody>
      </p:sp>
    </p:spTree>
    <p:extLst>
      <p:ext uri="{BB962C8B-B14F-4D97-AF65-F5344CB8AC3E}">
        <p14:creationId xmlns:p14="http://schemas.microsoft.com/office/powerpoint/2010/main" val="3574350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7814"/>
          </a:xfrm>
        </p:spPr>
        <p:txBody>
          <a:bodyPr>
            <a:normAutofit/>
          </a:bodyPr>
          <a:lstStyle/>
          <a:p>
            <a:r>
              <a:rPr lang="en-US" sz="4800" b="1" dirty="0" smtClean="0">
                <a:solidFill>
                  <a:srgbClr val="FFC000"/>
                </a:solidFill>
                <a:latin typeface="Calibri" panose="020F0502020204030204" pitchFamily="34" charset="0"/>
                <a:cs typeface="Calibri" panose="020F0502020204030204" pitchFamily="34" charset="0"/>
              </a:rPr>
              <a:t>NCHS in the News</a:t>
            </a:r>
            <a:endParaRPr lang="en-US" sz="4800" b="1" dirty="0">
              <a:solidFill>
                <a:srgbClr val="FFC00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03" y="1274185"/>
            <a:ext cx="10058400" cy="2401751"/>
          </a:xfrm>
          <a:prstGeom prst="rect">
            <a:avLst/>
          </a:prstGeom>
        </p:spPr>
      </p:pic>
      <p:pic>
        <p:nvPicPr>
          <p:cNvPr id="3" name="Picture 2"/>
          <p:cNvPicPr>
            <a:picLocks noChangeAspect="1"/>
          </p:cNvPicPr>
          <p:nvPr/>
        </p:nvPicPr>
        <p:blipFill>
          <a:blip r:embed="rId4"/>
          <a:stretch>
            <a:fillRect/>
          </a:stretch>
        </p:blipFill>
        <p:spPr>
          <a:xfrm>
            <a:off x="5198473" y="3111500"/>
            <a:ext cx="6266557" cy="24468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965" y="3675936"/>
            <a:ext cx="4937449" cy="2162323"/>
          </a:xfrm>
          <a:prstGeom prst="rect">
            <a:avLst/>
          </a:prstGeom>
        </p:spPr>
      </p:pic>
      <p:sp>
        <p:nvSpPr>
          <p:cNvPr id="4" name="TextBox 3"/>
          <p:cNvSpPr txBox="1"/>
          <p:nvPr/>
        </p:nvSpPr>
        <p:spPr>
          <a:xfrm>
            <a:off x="838200" y="4077955"/>
            <a:ext cx="4707284" cy="369332"/>
          </a:xfrm>
          <a:prstGeom prst="rect">
            <a:avLst/>
          </a:prstGeom>
          <a:solidFill>
            <a:schemeClr val="bg2"/>
          </a:solidFill>
        </p:spPr>
        <p:txBody>
          <a:bodyPr wrap="square" rtlCol="0">
            <a:spAutoFit/>
          </a:bodyPr>
          <a:lstStyle/>
          <a:p>
            <a:r>
              <a:rPr lang="en-US" dirty="0" smtClean="0">
                <a:solidFill>
                  <a:sysClr val="windowText" lastClr="000000"/>
                </a:solidFill>
              </a:rPr>
              <a:t>Insurance Rates Remained Steady in 2018</a:t>
            </a:r>
            <a:endParaRPr lang="en-US" dirty="0">
              <a:solidFill>
                <a:sysClr val="windowText" lastClr="000000"/>
              </a:solidFill>
            </a:endParaRPr>
          </a:p>
        </p:txBody>
      </p:sp>
    </p:spTree>
    <p:extLst>
      <p:ext uri="{BB962C8B-B14F-4D97-AF65-F5344CB8AC3E}">
        <p14:creationId xmlns:p14="http://schemas.microsoft.com/office/powerpoint/2010/main" val="1493185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40149" y="5266379"/>
            <a:ext cx="1971675" cy="619125"/>
          </a:xfrm>
          <a:prstGeom prst="rect">
            <a:avLst/>
          </a:prstGeom>
        </p:spPr>
      </p:pic>
      <p:sp>
        <p:nvSpPr>
          <p:cNvPr id="2" name="Title 1"/>
          <p:cNvSpPr>
            <a:spLocks noGrp="1"/>
          </p:cNvSpPr>
          <p:nvPr>
            <p:ph type="title"/>
          </p:nvPr>
        </p:nvSpPr>
        <p:spPr>
          <a:xfrm>
            <a:off x="838200" y="365126"/>
            <a:ext cx="10515600" cy="987814"/>
          </a:xfrm>
        </p:spPr>
        <p:txBody>
          <a:bodyPr>
            <a:normAutofit/>
          </a:bodyPr>
          <a:lstStyle/>
          <a:p>
            <a:r>
              <a:rPr lang="en-US" sz="4800" b="1" dirty="0" smtClean="0">
                <a:solidFill>
                  <a:srgbClr val="FFC000"/>
                </a:solidFill>
                <a:latin typeface="Calibri" panose="020F0502020204030204" pitchFamily="34" charset="0"/>
                <a:cs typeface="Calibri" panose="020F0502020204030204" pitchFamily="34" charset="0"/>
              </a:rPr>
              <a:t>NCHS in the News</a:t>
            </a:r>
            <a:endParaRPr lang="en-US" sz="4800" b="1" dirty="0">
              <a:solidFill>
                <a:srgbClr val="FFC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4416357" y="1247286"/>
            <a:ext cx="7411631" cy="3885794"/>
          </a:xfrm>
          <a:prstGeom prst="rect">
            <a:avLst/>
          </a:prstGeom>
        </p:spPr>
      </p:pic>
      <p:pic>
        <p:nvPicPr>
          <p:cNvPr id="4" name="Picture 3"/>
          <p:cNvPicPr>
            <a:picLocks noChangeAspect="1"/>
          </p:cNvPicPr>
          <p:nvPr/>
        </p:nvPicPr>
        <p:blipFill>
          <a:blip r:embed="rId4"/>
          <a:stretch>
            <a:fillRect/>
          </a:stretch>
        </p:blipFill>
        <p:spPr>
          <a:xfrm>
            <a:off x="289696" y="1691520"/>
            <a:ext cx="5047841" cy="3433087"/>
          </a:xfrm>
          <a:prstGeom prst="rect">
            <a:avLst/>
          </a:prstGeom>
          <a:ln w="12700">
            <a:solidFill>
              <a:schemeClr val="accent6"/>
            </a:solidFill>
          </a:ln>
        </p:spPr>
      </p:pic>
      <p:pic>
        <p:nvPicPr>
          <p:cNvPr id="7" name="Picture 6"/>
          <p:cNvPicPr>
            <a:picLocks noChangeAspect="1"/>
          </p:cNvPicPr>
          <p:nvPr/>
        </p:nvPicPr>
        <p:blipFill>
          <a:blip r:embed="rId5"/>
          <a:stretch>
            <a:fillRect/>
          </a:stretch>
        </p:blipFill>
        <p:spPr>
          <a:xfrm>
            <a:off x="640149" y="5791847"/>
            <a:ext cx="8738982" cy="889366"/>
          </a:xfrm>
          <a:prstGeom prst="rect">
            <a:avLst/>
          </a:prstGeom>
        </p:spPr>
      </p:pic>
      <p:pic>
        <p:nvPicPr>
          <p:cNvPr id="9" name="Picture 8"/>
          <p:cNvPicPr>
            <a:picLocks noChangeAspect="1"/>
          </p:cNvPicPr>
          <p:nvPr/>
        </p:nvPicPr>
        <p:blipFill>
          <a:blip r:embed="rId6"/>
          <a:stretch>
            <a:fillRect/>
          </a:stretch>
        </p:blipFill>
        <p:spPr>
          <a:xfrm>
            <a:off x="6089195" y="4650154"/>
            <a:ext cx="5264605" cy="1091774"/>
          </a:xfrm>
          <a:prstGeom prst="rect">
            <a:avLst/>
          </a:prstGeom>
        </p:spPr>
      </p:pic>
      <p:pic>
        <p:nvPicPr>
          <p:cNvPr id="10" name="Picture 9"/>
          <p:cNvPicPr>
            <a:picLocks noChangeAspect="1"/>
          </p:cNvPicPr>
          <p:nvPr/>
        </p:nvPicPr>
        <p:blipFill>
          <a:blip r:embed="rId7"/>
          <a:stretch>
            <a:fillRect/>
          </a:stretch>
        </p:blipFill>
        <p:spPr>
          <a:xfrm>
            <a:off x="6089195" y="3814376"/>
            <a:ext cx="1075109" cy="835778"/>
          </a:xfrm>
          <a:prstGeom prst="rect">
            <a:avLst/>
          </a:prstGeom>
        </p:spPr>
      </p:pic>
      <p:sp>
        <p:nvSpPr>
          <p:cNvPr id="5" name="TextBox 4"/>
          <p:cNvSpPr txBox="1"/>
          <p:nvPr/>
        </p:nvSpPr>
        <p:spPr>
          <a:xfrm>
            <a:off x="5556737" y="1243625"/>
            <a:ext cx="6271251" cy="369332"/>
          </a:xfrm>
          <a:prstGeom prst="rect">
            <a:avLst/>
          </a:prstGeom>
          <a:solidFill>
            <a:schemeClr val="accent6"/>
          </a:solidFill>
        </p:spPr>
        <p:txBody>
          <a:bodyPr wrap="square" rtlCol="0">
            <a:spAutoFit/>
          </a:bodyPr>
          <a:lstStyle/>
          <a:p>
            <a:r>
              <a:rPr lang="en-US" b="1" dirty="0" smtClean="0">
                <a:solidFill>
                  <a:schemeClr val="bg2"/>
                </a:solidFill>
              </a:rPr>
              <a:t>Map: How long people in your city are expected to live</a:t>
            </a:r>
            <a:endParaRPr lang="en-US" b="1" dirty="0">
              <a:solidFill>
                <a:schemeClr val="bg2"/>
              </a:solidFill>
            </a:endParaRPr>
          </a:p>
        </p:txBody>
      </p:sp>
      <p:sp>
        <p:nvSpPr>
          <p:cNvPr id="6" name="TextBox 5"/>
          <p:cNvSpPr txBox="1"/>
          <p:nvPr/>
        </p:nvSpPr>
        <p:spPr>
          <a:xfrm>
            <a:off x="289696" y="2146851"/>
            <a:ext cx="5047841" cy="646331"/>
          </a:xfrm>
          <a:prstGeom prst="rect">
            <a:avLst/>
          </a:prstGeom>
          <a:solidFill>
            <a:schemeClr val="bg2"/>
          </a:solidFill>
        </p:spPr>
        <p:txBody>
          <a:bodyPr wrap="square" rtlCol="0">
            <a:spAutoFit/>
          </a:bodyPr>
          <a:lstStyle/>
          <a:p>
            <a:r>
              <a:rPr lang="en-US" dirty="0" smtClean="0">
                <a:solidFill>
                  <a:sysClr val="windowText" lastClr="000000"/>
                </a:solidFill>
              </a:rPr>
              <a:t>Fentanyl deaths increasing fastest among men, people of color, young adults</a:t>
            </a:r>
            <a:endParaRPr lang="en-US" dirty="0">
              <a:solidFill>
                <a:sysClr val="windowText" lastClr="000000"/>
              </a:solidFill>
            </a:endParaRPr>
          </a:p>
        </p:txBody>
      </p:sp>
    </p:spTree>
    <p:extLst>
      <p:ext uri="{BB962C8B-B14F-4D97-AF65-F5344CB8AC3E}">
        <p14:creationId xmlns:p14="http://schemas.microsoft.com/office/powerpoint/2010/main" val="4224917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New BSC Members and Departing Members</a:t>
            </a:r>
            <a:endParaRPr lang="en-US" sz="4400" dirty="0"/>
          </a:p>
        </p:txBody>
      </p:sp>
      <p:sp>
        <p:nvSpPr>
          <p:cNvPr id="3" name="Content Placeholder 2"/>
          <p:cNvSpPr>
            <a:spLocks noGrp="1"/>
          </p:cNvSpPr>
          <p:nvPr>
            <p:ph idx="1"/>
          </p:nvPr>
        </p:nvSpPr>
        <p:spPr>
          <a:xfrm>
            <a:off x="609600" y="1600201"/>
            <a:ext cx="4846983" cy="4191000"/>
          </a:xfrm>
        </p:spPr>
        <p:txBody>
          <a:bodyPr/>
          <a:lstStyle/>
          <a:p>
            <a:r>
              <a:rPr lang="en-US" sz="2800" dirty="0" smtClean="0"/>
              <a:t>Welcome our new BSC Members</a:t>
            </a:r>
          </a:p>
          <a:p>
            <a:pPr lvl="1"/>
            <a:r>
              <a:rPr lang="en-US" sz="2800" dirty="0" smtClean="0"/>
              <a:t>Helen G. Levy, Ph.D.</a:t>
            </a:r>
          </a:p>
          <a:p>
            <a:pPr lvl="1"/>
            <a:r>
              <a:rPr lang="en-US" sz="2800" dirty="0" smtClean="0"/>
              <a:t>John R. Lumpkin,  M.D., M.P.H.</a:t>
            </a:r>
          </a:p>
          <a:p>
            <a:pPr lvl="1"/>
            <a:r>
              <a:rPr lang="en-US" sz="2800" dirty="0" smtClean="0"/>
              <a:t>Kristen M. Olson, Ph.D.</a:t>
            </a:r>
          </a:p>
          <a:p>
            <a:pPr lvl="1"/>
            <a:r>
              <a:rPr lang="en-US" sz="2800" dirty="0" smtClean="0"/>
              <a:t>Andrey </a:t>
            </a:r>
            <a:r>
              <a:rPr lang="en-US" sz="2800" dirty="0" err="1" smtClean="0"/>
              <a:t>Peytchev</a:t>
            </a:r>
            <a:r>
              <a:rPr lang="en-US" sz="2800" dirty="0" smtClean="0"/>
              <a:t>, Ph.D.</a:t>
            </a:r>
          </a:p>
          <a:p>
            <a:pPr lvl="1"/>
            <a:endParaRPr lang="en-US" dirty="0"/>
          </a:p>
        </p:txBody>
      </p:sp>
      <p:sp>
        <p:nvSpPr>
          <p:cNvPr id="5" name="Content Placeholder 2"/>
          <p:cNvSpPr txBox="1">
            <a:spLocks/>
          </p:cNvSpPr>
          <p:nvPr/>
        </p:nvSpPr>
        <p:spPr>
          <a:xfrm>
            <a:off x="5890591" y="1600201"/>
            <a:ext cx="4846983" cy="4191000"/>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Farewell to our BSC Members rotating off the Council</a:t>
            </a:r>
          </a:p>
          <a:p>
            <a:pPr lvl="1"/>
            <a:r>
              <a:rPr lang="en-US" sz="2800" dirty="0" smtClean="0"/>
              <a:t>Timothy J. Beebe, Ph.D.</a:t>
            </a:r>
          </a:p>
          <a:p>
            <a:pPr lvl="1"/>
            <a:r>
              <a:rPr lang="en-US" sz="2800" dirty="0" smtClean="0"/>
              <a:t>Sherry A. </a:t>
            </a:r>
            <a:r>
              <a:rPr lang="en-US" sz="2800" dirty="0" err="1" smtClean="0"/>
              <a:t>Glied</a:t>
            </a:r>
            <a:r>
              <a:rPr lang="en-US" sz="2800" dirty="0" smtClean="0"/>
              <a:t>, Ph.D.</a:t>
            </a:r>
          </a:p>
          <a:p>
            <a:pPr lvl="1"/>
            <a:r>
              <a:rPr lang="en-US" sz="2800" dirty="0" smtClean="0"/>
              <a:t>Mary Ellen </a:t>
            </a:r>
            <a:r>
              <a:rPr lang="en-US" sz="2800" dirty="0" err="1" smtClean="0"/>
              <a:t>Johantgen</a:t>
            </a:r>
            <a:r>
              <a:rPr lang="en-US" sz="2800" dirty="0" smtClean="0"/>
              <a:t>, Ph.D., R.N.</a:t>
            </a:r>
          </a:p>
          <a:p>
            <a:pPr lvl="1"/>
            <a:endParaRPr lang="en-US" dirty="0"/>
          </a:p>
        </p:txBody>
      </p:sp>
    </p:spTree>
    <p:extLst>
      <p:ext uri="{BB962C8B-B14F-4D97-AF65-F5344CB8AC3E}">
        <p14:creationId xmlns:p14="http://schemas.microsoft.com/office/powerpoint/2010/main" val="367526497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759226"/>
            <a:ext cx="10972800" cy="2355574"/>
          </a:xfrm>
        </p:spPr>
        <p:txBody>
          <a:bodyPr anchor="ctr"/>
          <a:lstStyle/>
          <a:p>
            <a:r>
              <a:rPr lang="en-US" sz="7200" dirty="0" smtClean="0"/>
              <a:t>Thank you</a:t>
            </a:r>
            <a:endParaRPr lang="en-US" sz="7200" dirty="0"/>
          </a:p>
        </p:txBody>
      </p:sp>
    </p:spTree>
    <p:extLst>
      <p:ext uri="{BB962C8B-B14F-4D97-AF65-F5344CB8AC3E}">
        <p14:creationId xmlns:p14="http://schemas.microsoft.com/office/powerpoint/2010/main" val="2711990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475" y="318053"/>
            <a:ext cx="8229600" cy="697704"/>
          </a:xfrm>
        </p:spPr>
        <p:txBody>
          <a:bodyPr/>
          <a:lstStyle/>
          <a:p>
            <a:r>
              <a:rPr lang="en-US" sz="4800" dirty="0"/>
              <a:t>NCHS </a:t>
            </a:r>
            <a:r>
              <a:rPr lang="en-US" sz="4800" dirty="0" smtClean="0"/>
              <a:t>Budget</a:t>
            </a:r>
            <a:endParaRPr lang="en-US" sz="4800" dirty="0"/>
          </a:p>
        </p:txBody>
      </p:sp>
      <p:graphicFrame>
        <p:nvGraphicFramePr>
          <p:cNvPr id="4"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p:cNvGraphicFramePr>
            <a:graphicFrameLocks noGrp="1"/>
          </p:cNvGraphicFramePr>
          <p:nvPr>
            <p:ph idx="1"/>
            <p:extLst>
              <p:ext uri="{D42A27DB-BD31-4B8C-83A1-F6EECF244321}">
                <p14:modId xmlns:p14="http://schemas.microsoft.com/office/powerpoint/2010/main" val="2748666294"/>
              </p:ext>
            </p:extLst>
          </p:nvPr>
        </p:nvGraphicFramePr>
        <p:xfrm>
          <a:off x="763676" y="556747"/>
          <a:ext cx="10368068" cy="551245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2153265" y="5897526"/>
            <a:ext cx="8229600" cy="609600"/>
          </a:xfrm>
        </p:spPr>
        <p:txBody>
          <a:bodyPr/>
          <a:lstStyle/>
          <a:p>
            <a:r>
              <a:rPr lang="en-US" baseline="30000" dirty="0"/>
              <a:t>*</a:t>
            </a:r>
            <a:r>
              <a:rPr lang="en-US" dirty="0" smtClean="0"/>
              <a:t>Amount </a:t>
            </a:r>
            <a:r>
              <a:rPr lang="en-US" dirty="0"/>
              <a:t>includes $</a:t>
            </a:r>
            <a:r>
              <a:rPr lang="en-US" dirty="0" smtClean="0"/>
              <a:t>15.397 </a:t>
            </a:r>
            <a:r>
              <a:rPr lang="en-US" dirty="0"/>
              <a:t>million in Budget Authority  for administrative and business services through the CDC Working Capital Fund.</a:t>
            </a:r>
          </a:p>
          <a:p>
            <a:r>
              <a:rPr lang="en-US" baseline="30000" dirty="0" smtClean="0"/>
              <a:t>**</a:t>
            </a:r>
            <a:r>
              <a:rPr lang="en-US" dirty="0" smtClean="0"/>
              <a:t>Amount </a:t>
            </a:r>
            <a:r>
              <a:rPr lang="en-US" dirty="0"/>
              <a:t>includes funding for administrative and business services through the CDC Working Capital Fund</a:t>
            </a:r>
            <a:r>
              <a:rPr lang="en-US" dirty="0" smtClean="0"/>
              <a:t>.</a:t>
            </a:r>
            <a:endParaRPr lang="en-US" dirty="0"/>
          </a:p>
        </p:txBody>
      </p:sp>
      <p:sp>
        <p:nvSpPr>
          <p:cNvPr id="3" name="TextBox 2"/>
          <p:cNvSpPr txBox="1"/>
          <p:nvPr/>
        </p:nvSpPr>
        <p:spPr>
          <a:xfrm>
            <a:off x="9544070" y="556747"/>
            <a:ext cx="1677590" cy="646331"/>
          </a:xfrm>
          <a:prstGeom prst="rect">
            <a:avLst/>
          </a:prstGeom>
          <a:noFill/>
        </p:spPr>
        <p:txBody>
          <a:bodyPr wrap="square" rtlCol="0">
            <a:spAutoFit/>
          </a:bodyPr>
          <a:lstStyle/>
          <a:p>
            <a:r>
              <a:rPr lang="en-US" dirty="0" smtClean="0">
                <a:solidFill>
                  <a:srgbClr val="FFC000"/>
                </a:solidFill>
              </a:rPr>
              <a:t>$5.397 million reduction</a:t>
            </a:r>
            <a:endParaRPr lang="en-US" dirty="0">
              <a:solidFill>
                <a:srgbClr val="FFC000"/>
              </a:solidFill>
            </a:endParaRPr>
          </a:p>
        </p:txBody>
      </p:sp>
    </p:spTree>
    <p:extLst>
      <p:ext uri="{BB962C8B-B14F-4D97-AF65-F5344CB8AC3E}">
        <p14:creationId xmlns:p14="http://schemas.microsoft.com/office/powerpoint/2010/main" val="461825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22" y="-84462"/>
            <a:ext cx="10972800" cy="1143000"/>
          </a:xfrm>
        </p:spPr>
        <p:txBody>
          <a:bodyPr/>
          <a:lstStyle/>
          <a:p>
            <a:r>
              <a:rPr lang="en-US" sz="4800" dirty="0"/>
              <a:t>NCHS Budget</a:t>
            </a:r>
            <a:endParaRPr lang="en-US" sz="4800" b="0" dirty="0"/>
          </a:p>
        </p:txBody>
      </p:sp>
      <p:sp>
        <p:nvSpPr>
          <p:cNvPr id="3" name="Content Placeholder 2"/>
          <p:cNvSpPr>
            <a:spLocks noGrp="1"/>
          </p:cNvSpPr>
          <p:nvPr>
            <p:ph idx="1"/>
          </p:nvPr>
        </p:nvSpPr>
        <p:spPr>
          <a:xfrm>
            <a:off x="609600" y="1058538"/>
            <a:ext cx="10865922" cy="5640436"/>
          </a:xfrm>
        </p:spPr>
        <p:txBody>
          <a:bodyPr/>
          <a:lstStyle/>
          <a:p>
            <a:pPr>
              <a:spcAft>
                <a:spcPts val="600"/>
              </a:spcAft>
            </a:pPr>
            <a:r>
              <a:rPr lang="en-US" dirty="0">
                <a:cs typeface="Calibri" panose="020F0502020204030204" pitchFamily="34" charset="0"/>
              </a:rPr>
              <a:t>In FY </a:t>
            </a:r>
            <a:r>
              <a:rPr lang="en-US" dirty="0" smtClean="0">
                <a:cs typeface="Calibri" panose="020F0502020204030204" pitchFamily="34" charset="0"/>
              </a:rPr>
              <a:t>2020, </a:t>
            </a:r>
            <a:r>
              <a:rPr lang="en-US" dirty="0">
                <a:cs typeface="Calibri" panose="020F0502020204030204" pitchFamily="34" charset="0"/>
              </a:rPr>
              <a:t>$155,000,000 is requested in Public Health Service (PHS) Evaluation Transfer </a:t>
            </a:r>
          </a:p>
          <a:p>
            <a:pPr lvl="1">
              <a:spcAft>
                <a:spcPts val="600"/>
              </a:spcAft>
            </a:pPr>
            <a:r>
              <a:rPr lang="en-US" dirty="0">
                <a:latin typeface="Calibri" panose="020F0502020204030204" pitchFamily="34" charset="0"/>
                <a:cs typeface="Calibri" panose="020F0502020204030204" pitchFamily="34" charset="0"/>
              </a:rPr>
              <a:t>$5,397,000 below the FY 2019 Enacted level</a:t>
            </a:r>
          </a:p>
          <a:p>
            <a:pPr>
              <a:lnSpc>
                <a:spcPct val="90000"/>
              </a:lnSpc>
              <a:spcAft>
                <a:spcPts val="600"/>
              </a:spcAft>
            </a:pPr>
            <a:r>
              <a:rPr lang="en-US" dirty="0" smtClean="0">
                <a:cs typeface="Calibri" panose="020F0502020204030204" pitchFamily="34" charset="0"/>
              </a:rPr>
              <a:t>FY 2020 House Appropriations Bill</a:t>
            </a:r>
          </a:p>
          <a:p>
            <a:pPr lvl="1">
              <a:spcAft>
                <a:spcPts val="600"/>
              </a:spcAft>
            </a:pPr>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100,000,000 </a:t>
            </a:r>
            <a:r>
              <a:rPr lang="en-US" dirty="0" smtClean="0">
                <a:latin typeface="Calibri" panose="020F0502020204030204" pitchFamily="34" charset="0"/>
                <a:cs typeface="Calibri" panose="020F0502020204030204" pitchFamily="34" charset="0"/>
              </a:rPr>
              <a:t>for CDC to lead improvement of </a:t>
            </a:r>
            <a:r>
              <a:rPr lang="en-US" dirty="0">
                <a:latin typeface="Calibri" panose="020F0502020204030204" pitchFamily="34" charset="0"/>
                <a:cs typeface="Calibri" panose="020F0502020204030204" pitchFamily="34" charset="0"/>
              </a:rPr>
              <a:t>public health data by providing support to Federal data modernization efforts including the </a:t>
            </a:r>
            <a:r>
              <a:rPr lang="en-US" b="1" dirty="0">
                <a:latin typeface="Calibri" panose="020F0502020204030204" pitchFamily="34" charset="0"/>
                <a:cs typeface="Calibri" panose="020F0502020204030204" pitchFamily="34" charset="0"/>
              </a:rPr>
              <a:t>National Center for Health Statistics</a:t>
            </a:r>
            <a:r>
              <a:rPr lang="en-US" dirty="0">
                <a:latin typeface="Calibri" panose="020F0502020204030204" pitchFamily="34" charset="0"/>
                <a:cs typeface="Calibri" panose="020F0502020204030204" pitchFamily="34" charset="0"/>
              </a:rPr>
              <a:t>, State, local, tribal and territorial </a:t>
            </a:r>
            <a:r>
              <a:rPr lang="en-US" dirty="0" smtClean="0">
                <a:latin typeface="Calibri" panose="020F0502020204030204" pitchFamily="34" charset="0"/>
                <a:cs typeface="Calibri" panose="020F0502020204030204" pitchFamily="34" charset="0"/>
              </a:rPr>
              <a:t>partners</a:t>
            </a:r>
          </a:p>
          <a:p>
            <a:pPr lvl="1">
              <a:spcAft>
                <a:spcPts val="600"/>
              </a:spcAft>
            </a:pPr>
            <a:r>
              <a:rPr lang="en-US" dirty="0" smtClean="0">
                <a:latin typeface="Calibri" panose="020F0502020204030204" pitchFamily="34" charset="0"/>
                <a:cs typeface="Calibri" panose="020F0502020204030204" pitchFamily="34" charset="0"/>
              </a:rPr>
              <a:t>Includes a </a:t>
            </a:r>
            <a:r>
              <a:rPr lang="en-US" dirty="0">
                <a:latin typeface="Calibri" panose="020F0502020204030204" pitchFamily="34" charset="0"/>
                <a:cs typeface="Calibri" panose="020F0502020204030204" pitchFamily="34" charset="0"/>
              </a:rPr>
              <a:t>multi-year </a:t>
            </a:r>
            <a:r>
              <a:rPr lang="en-US" dirty="0" smtClean="0">
                <a:latin typeface="Calibri" panose="020F0502020204030204" pitchFamily="34" charset="0"/>
                <a:cs typeface="Calibri" panose="020F0502020204030204" pitchFamily="34" charset="0"/>
              </a:rPr>
              <a:t>plan, </a:t>
            </a:r>
            <a:r>
              <a:rPr lang="en-US" dirty="0">
                <a:latin typeface="Calibri" panose="020F0502020204030204" pitchFamily="34" charset="0"/>
                <a:cs typeface="Calibri" panose="020F0502020204030204" pitchFamily="34" charset="0"/>
              </a:rPr>
              <a:t>including at least five years of budget projections, as well as the innovation strategy for surveys conducted by the National Center for Health </a:t>
            </a:r>
            <a:r>
              <a:rPr lang="en-US" dirty="0" smtClean="0">
                <a:latin typeface="Calibri" panose="020F0502020204030204" pitchFamily="34" charset="0"/>
                <a:cs typeface="Calibri" panose="020F0502020204030204" pitchFamily="34" charset="0"/>
              </a:rPr>
              <a:t>Statistics</a:t>
            </a:r>
            <a:endParaRPr lang="en-US" dirty="0">
              <a:latin typeface="Calibri" panose="020F0502020204030204" pitchFamily="34" charset="0"/>
              <a:cs typeface="Calibri" panose="020F0502020204030204" pitchFamily="34" charset="0"/>
            </a:endParaRPr>
          </a:p>
          <a:p>
            <a:pPr>
              <a:lnSpc>
                <a:spcPct val="90000"/>
              </a:lnSpc>
              <a:spcAft>
                <a:spcPts val="600"/>
              </a:spcAft>
            </a:pPr>
            <a:r>
              <a:rPr lang="en-US" dirty="0">
                <a:cs typeface="Calibri" panose="020F0502020204030204" pitchFamily="34" charset="0"/>
              </a:rPr>
              <a:t>NCHS has not had PHS Evaluation Transfer funds since FY14</a:t>
            </a:r>
          </a:p>
          <a:p>
            <a:pPr>
              <a:spcAft>
                <a:spcPts val="600"/>
              </a:spcAft>
            </a:pPr>
            <a:r>
              <a:rPr lang="en-US" dirty="0">
                <a:cs typeface="Calibri" panose="020F0502020204030204" pitchFamily="34" charset="0"/>
              </a:rPr>
              <a:t>Permissive Transfer to support the Unaccompanied Alien Children program </a:t>
            </a:r>
          </a:p>
          <a:p>
            <a:pPr lvl="1">
              <a:spcAft>
                <a:spcPts val="600"/>
              </a:spcAft>
            </a:pPr>
            <a:r>
              <a:rPr lang="en-US" sz="1800" b="1" dirty="0">
                <a:latin typeface="Calibri" panose="020F0502020204030204" pitchFamily="34" charset="0"/>
                <a:cs typeface="Calibri" panose="020F0502020204030204" pitchFamily="34" charset="0"/>
              </a:rPr>
              <a:t>$542 thousand in FY 2018 </a:t>
            </a:r>
          </a:p>
          <a:p>
            <a:pPr lvl="1">
              <a:spcAft>
                <a:spcPts val="600"/>
              </a:spcAft>
            </a:pPr>
            <a:r>
              <a:rPr lang="en-US" sz="1800" b="1" dirty="0">
                <a:latin typeface="Calibri" panose="020F0502020204030204" pitchFamily="34" charset="0"/>
                <a:cs typeface="Calibri" panose="020F0502020204030204" pitchFamily="34" charset="0"/>
              </a:rPr>
              <a:t>$547 thousand in FY 2019</a:t>
            </a:r>
          </a:p>
          <a:p>
            <a:endParaRPr lang="en-US" sz="3600" dirty="0"/>
          </a:p>
        </p:txBody>
      </p:sp>
    </p:spTree>
    <p:extLst>
      <p:ext uri="{BB962C8B-B14F-4D97-AF65-F5344CB8AC3E}">
        <p14:creationId xmlns:p14="http://schemas.microsoft.com/office/powerpoint/2010/main" val="197559686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8"/>
          <p:cNvGraphicFramePr>
            <a:graphicFrameLocks/>
          </p:cNvGraphicFramePr>
          <p:nvPr>
            <p:extLst>
              <p:ext uri="{D42A27DB-BD31-4B8C-83A1-F6EECF244321}">
                <p14:modId xmlns:p14="http://schemas.microsoft.com/office/powerpoint/2010/main" val="4248733595"/>
              </p:ext>
            </p:extLst>
          </p:nvPr>
        </p:nvGraphicFramePr>
        <p:xfrm>
          <a:off x="1002890" y="274638"/>
          <a:ext cx="9802762" cy="6182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7945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Program updates</a:t>
            </a:r>
            <a:endParaRPr lang="en-US" sz="4800" dirty="0"/>
          </a:p>
        </p:txBody>
      </p:sp>
      <p:pic>
        <p:nvPicPr>
          <p:cNvPr id="4" name="Picture 3" descr="stat 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2046" y="2577998"/>
            <a:ext cx="1907908" cy="135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62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4" y="337930"/>
            <a:ext cx="10684565" cy="1432271"/>
          </a:xfrm>
        </p:spPr>
        <p:txBody>
          <a:bodyPr anchor="b" anchorCtr="0"/>
          <a:lstStyle/>
          <a:p>
            <a:pPr>
              <a:defRPr sz="1862" b="0" i="0" u="none" strike="noStrike" kern="1200" spc="0" baseline="0">
                <a:solidFill>
                  <a:srgbClr val="0F56DC">
                    <a:lumMod val="65000"/>
                    <a:lumOff val="35000"/>
                  </a:srgbClr>
                </a:solidFill>
                <a:latin typeface="+mn-lt"/>
                <a:ea typeface="+mn-ea"/>
                <a:cs typeface="+mn-cs"/>
              </a:defRPr>
            </a:pPr>
            <a:r>
              <a:rPr lang="en-US" sz="4800" b="1" dirty="0" smtClean="0">
                <a:solidFill>
                  <a:schemeClr val="bg1"/>
                </a:solidFill>
                <a:latin typeface="Calibri" pitchFamily="34" charset="0"/>
                <a:ea typeface="+mn-ea"/>
                <a:cs typeface="+mn-cs"/>
              </a:rPr>
              <a:t>Division of Vital Statistics: Predicted </a:t>
            </a:r>
            <a:r>
              <a:rPr lang="en-US" sz="4800" b="1" dirty="0">
                <a:solidFill>
                  <a:schemeClr val="bg1"/>
                </a:solidFill>
                <a:latin typeface="Calibri" pitchFamily="34" charset="0"/>
                <a:ea typeface="+mn-ea"/>
                <a:cs typeface="+mn-cs"/>
              </a:rPr>
              <a:t>Drug Overdose Death Counts</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28" y="1690688"/>
            <a:ext cx="6814854" cy="4953902"/>
          </a:xfrm>
          <a:prstGeom prst="rect">
            <a:avLst/>
          </a:prstGeom>
        </p:spPr>
      </p:pic>
      <p:sp>
        <p:nvSpPr>
          <p:cNvPr id="8" name="Rectangle 7"/>
          <p:cNvSpPr/>
          <p:nvPr/>
        </p:nvSpPr>
        <p:spPr>
          <a:xfrm>
            <a:off x="7481182" y="2147888"/>
            <a:ext cx="4395020" cy="2585323"/>
          </a:xfrm>
          <a:prstGeom prst="rect">
            <a:avLst/>
          </a:prstGeom>
        </p:spPr>
        <p:txBody>
          <a:bodyPr wrap="square">
            <a:spAutoFit/>
          </a:bodyPr>
          <a:lstStyle/>
          <a:p>
            <a:r>
              <a:rPr lang="en-US" sz="2400" b="1" u="sng" dirty="0" smtClean="0">
                <a:solidFill>
                  <a:schemeClr val="tx2"/>
                </a:solidFill>
                <a:latin typeface="Calibri" panose="020F0502020204030204" pitchFamily="34" charset="0"/>
                <a:cs typeface="Calibri" panose="020F0502020204030204" pitchFamily="34" charset="0"/>
              </a:rPr>
              <a:t>Predicted counts</a:t>
            </a:r>
            <a:r>
              <a:rPr lang="en-US" sz="2400" b="1" dirty="0" smtClean="0">
                <a:solidFill>
                  <a:schemeClr val="tx2"/>
                </a:solidFill>
                <a:latin typeface="Calibri" panose="020F0502020204030204" pitchFamily="34" charset="0"/>
                <a:cs typeface="Calibri" panose="020F0502020204030204" pitchFamily="34" charset="0"/>
              </a:rPr>
              <a:t> use a ‘multiplication factors’ based on the degree of underreporting in provisional data compared with final data. </a:t>
            </a:r>
          </a:p>
          <a:p>
            <a:endParaRPr lang="en-US" sz="2400" b="1" dirty="0" smtClean="0">
              <a:solidFill>
                <a:schemeClr val="tx2"/>
              </a:solidFill>
              <a:latin typeface="Calibri" panose="020F0502020204030204" pitchFamily="34" charset="0"/>
              <a:cs typeface="Calibri" panose="020F0502020204030204" pitchFamily="34" charset="0"/>
            </a:endParaRPr>
          </a:p>
          <a:p>
            <a:endParaRPr lang="en-US" dirty="0">
              <a:solidFill>
                <a:schemeClr val="tx2"/>
              </a:solidFill>
            </a:endParaRPr>
          </a:p>
        </p:txBody>
      </p:sp>
    </p:spTree>
    <p:extLst>
      <p:ext uri="{BB962C8B-B14F-4D97-AF65-F5344CB8AC3E}">
        <p14:creationId xmlns:p14="http://schemas.microsoft.com/office/powerpoint/2010/main" val="3425268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2504"/>
            <a:ext cx="10972799" cy="1162050"/>
          </a:xfrm>
        </p:spPr>
        <p:txBody>
          <a:bodyPr anchor="ctr" anchorCtr="0"/>
          <a:lstStyle/>
          <a:p>
            <a:pPr algn="ctr">
              <a:defRPr sz="1862" b="0" i="0" u="none" strike="noStrike" kern="1200" spc="0" baseline="0">
                <a:solidFill>
                  <a:srgbClr val="0F56DC">
                    <a:lumMod val="65000"/>
                    <a:lumOff val="35000"/>
                  </a:srgbClr>
                </a:solidFill>
                <a:latin typeface="+mn-lt"/>
                <a:ea typeface="+mn-ea"/>
                <a:cs typeface="+mn-cs"/>
              </a:defRPr>
            </a:pPr>
            <a:r>
              <a:rPr lang="en-US" sz="4800" b="1" dirty="0" smtClean="0">
                <a:solidFill>
                  <a:schemeClr val="bg1"/>
                </a:solidFill>
                <a:latin typeface="Calibri" pitchFamily="34" charset="0"/>
                <a:ea typeface="+mn-ea"/>
                <a:cs typeface="+mn-cs"/>
              </a:rPr>
              <a:t>Division of Vital Statistics: </a:t>
            </a:r>
            <a:br>
              <a:rPr lang="en-US" sz="4800" b="1" dirty="0" smtClean="0">
                <a:solidFill>
                  <a:schemeClr val="bg1"/>
                </a:solidFill>
                <a:latin typeface="Calibri" pitchFamily="34" charset="0"/>
                <a:ea typeface="+mn-ea"/>
                <a:cs typeface="+mn-cs"/>
              </a:rPr>
            </a:br>
            <a:r>
              <a:rPr lang="en-US" sz="4800" b="1" dirty="0" smtClean="0">
                <a:solidFill>
                  <a:schemeClr val="bg1"/>
                </a:solidFill>
                <a:latin typeface="Calibri" pitchFamily="34" charset="0"/>
                <a:ea typeface="+mn-ea"/>
                <a:cs typeface="+mn-cs"/>
              </a:rPr>
              <a:t>New </a:t>
            </a:r>
            <a:r>
              <a:rPr lang="en-US" sz="4800" b="1" dirty="0">
                <a:solidFill>
                  <a:schemeClr val="bg1"/>
                </a:solidFill>
                <a:latin typeface="Calibri" pitchFamily="34" charset="0"/>
                <a:ea typeface="+mn-ea"/>
                <a:cs typeface="+mn-cs"/>
              </a:rPr>
              <a:t>Opioid Funding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0997419"/>
              </p:ext>
            </p:extLst>
          </p:nvPr>
        </p:nvGraphicFramePr>
        <p:xfrm>
          <a:off x="4767260" y="2187231"/>
          <a:ext cx="6815139" cy="1752600"/>
        </p:xfrm>
        <a:graphic>
          <a:graphicData uri="http://schemas.openxmlformats.org/drawingml/2006/table">
            <a:tbl>
              <a:tblPr firstRow="1" bandRow="1">
                <a:tableStyleId>{5C22544A-7EE6-4342-B048-85BDC9FD1C3A}</a:tableStyleId>
              </a:tblPr>
              <a:tblGrid>
                <a:gridCol w="4038810">
                  <a:extLst>
                    <a:ext uri="{9D8B030D-6E8A-4147-A177-3AD203B41FA5}">
                      <a16:colId xmlns:a16="http://schemas.microsoft.com/office/drawing/2014/main" val="1165609275"/>
                    </a:ext>
                  </a:extLst>
                </a:gridCol>
                <a:gridCol w="1401417">
                  <a:extLst>
                    <a:ext uri="{9D8B030D-6E8A-4147-A177-3AD203B41FA5}">
                      <a16:colId xmlns:a16="http://schemas.microsoft.com/office/drawing/2014/main" val="2755942487"/>
                    </a:ext>
                  </a:extLst>
                </a:gridCol>
                <a:gridCol w="1374912">
                  <a:extLst>
                    <a:ext uri="{9D8B030D-6E8A-4147-A177-3AD203B41FA5}">
                      <a16:colId xmlns:a16="http://schemas.microsoft.com/office/drawing/2014/main" val="4257158474"/>
                    </a:ext>
                  </a:extLst>
                </a:gridCol>
              </a:tblGrid>
              <a:tr h="370840">
                <a:tc>
                  <a:txBody>
                    <a:bodyPr/>
                    <a:lstStyle/>
                    <a:p>
                      <a:r>
                        <a:rPr lang="en-US" dirty="0" smtClean="0"/>
                        <a:t>New Opioid Funding Type</a:t>
                      </a:r>
                      <a:endParaRPr lang="en-US" dirty="0"/>
                    </a:p>
                  </a:txBody>
                  <a:tcPr/>
                </a:tc>
                <a:tc>
                  <a:txBody>
                    <a:bodyPr/>
                    <a:lstStyle/>
                    <a:p>
                      <a:r>
                        <a:rPr lang="en-US" dirty="0" smtClean="0"/>
                        <a:t>FY 2018</a:t>
                      </a:r>
                      <a:endParaRPr lang="en-US" dirty="0"/>
                    </a:p>
                  </a:txBody>
                  <a:tcPr/>
                </a:tc>
                <a:tc>
                  <a:txBody>
                    <a:bodyPr/>
                    <a:lstStyle/>
                    <a:p>
                      <a:r>
                        <a:rPr lang="en-US" dirty="0" smtClean="0"/>
                        <a:t>FY 2019</a:t>
                      </a:r>
                      <a:endParaRPr lang="en-US" dirty="0"/>
                    </a:p>
                  </a:txBody>
                  <a:tcPr/>
                </a:tc>
                <a:extLst>
                  <a:ext uri="{0D108BD9-81ED-4DB2-BD59-A6C34878D82A}">
                    <a16:rowId xmlns:a16="http://schemas.microsoft.com/office/drawing/2014/main" val="1758981945"/>
                  </a:ext>
                </a:extLst>
              </a:tr>
              <a:tr h="370840">
                <a:tc>
                  <a:txBody>
                    <a:bodyPr/>
                    <a:lstStyle/>
                    <a:p>
                      <a:r>
                        <a:rPr lang="en-US" dirty="0" smtClean="0"/>
                        <a:t>Patient-Centered Outcomes Research Initiative </a:t>
                      </a:r>
                      <a:endParaRPr lang="en-US" dirty="0"/>
                    </a:p>
                  </a:txBody>
                  <a:tcPr/>
                </a:tc>
                <a:tc>
                  <a:txBody>
                    <a:bodyPr/>
                    <a:lstStyle/>
                    <a:p>
                      <a:r>
                        <a:rPr lang="en-US" dirty="0" smtClean="0"/>
                        <a:t>$2,613,000</a:t>
                      </a:r>
                      <a:endParaRPr lang="en-US" dirty="0"/>
                    </a:p>
                  </a:txBody>
                  <a:tcPr/>
                </a:tc>
                <a:tc>
                  <a:txBody>
                    <a:bodyPr/>
                    <a:lstStyle/>
                    <a:p>
                      <a:endParaRPr lang="en-US" dirty="0"/>
                    </a:p>
                  </a:txBody>
                  <a:tcPr/>
                </a:tc>
                <a:extLst>
                  <a:ext uri="{0D108BD9-81ED-4DB2-BD59-A6C34878D82A}">
                    <a16:rowId xmlns:a16="http://schemas.microsoft.com/office/drawing/2014/main" val="3413569536"/>
                  </a:ext>
                </a:extLst>
              </a:tr>
              <a:tr h="370840">
                <a:tc>
                  <a:txBody>
                    <a:bodyPr/>
                    <a:lstStyle/>
                    <a:p>
                      <a:r>
                        <a:rPr lang="en-US" dirty="0" smtClean="0"/>
                        <a:t>Opioid Response Coordinating Unit </a:t>
                      </a:r>
                      <a:endParaRPr lang="en-US" dirty="0"/>
                    </a:p>
                  </a:txBody>
                  <a:tcPr/>
                </a:tc>
                <a:tc>
                  <a:txBody>
                    <a:bodyPr/>
                    <a:lstStyle/>
                    <a:p>
                      <a:r>
                        <a:rPr lang="en-US" dirty="0" smtClean="0"/>
                        <a:t>$7,830,000</a:t>
                      </a:r>
                      <a:endParaRPr lang="en-US" dirty="0"/>
                    </a:p>
                  </a:txBody>
                  <a:tcPr/>
                </a:tc>
                <a:tc>
                  <a:txBody>
                    <a:bodyPr/>
                    <a:lstStyle/>
                    <a:p>
                      <a:r>
                        <a:rPr lang="en-US" dirty="0" smtClean="0"/>
                        <a:t>$11,500,000</a:t>
                      </a:r>
                      <a:endParaRPr lang="en-US" dirty="0"/>
                    </a:p>
                  </a:txBody>
                  <a:tcPr/>
                </a:tc>
                <a:extLst>
                  <a:ext uri="{0D108BD9-81ED-4DB2-BD59-A6C34878D82A}">
                    <a16:rowId xmlns:a16="http://schemas.microsoft.com/office/drawing/2014/main" val="2921022413"/>
                  </a:ext>
                </a:extLst>
              </a:tr>
              <a:tr h="370840">
                <a:tc>
                  <a:txBody>
                    <a:bodyPr/>
                    <a:lstStyle/>
                    <a:p>
                      <a:pPr algn="r"/>
                      <a:r>
                        <a:rPr lang="en-US" dirty="0" smtClean="0"/>
                        <a:t>TOTAL</a:t>
                      </a:r>
                      <a:endParaRPr lang="en-US" dirty="0"/>
                    </a:p>
                  </a:txBody>
                  <a:tcPr/>
                </a:tc>
                <a:tc>
                  <a:txBody>
                    <a:bodyPr/>
                    <a:lstStyle/>
                    <a:p>
                      <a:r>
                        <a:rPr lang="en-US" dirty="0" smtClean="0"/>
                        <a:t>$10,443,000</a:t>
                      </a:r>
                      <a:endParaRPr lang="en-US" dirty="0"/>
                    </a:p>
                  </a:txBody>
                  <a:tcPr/>
                </a:tc>
                <a:tc>
                  <a:txBody>
                    <a:bodyPr/>
                    <a:lstStyle/>
                    <a:p>
                      <a:r>
                        <a:rPr lang="en-US" dirty="0" smtClean="0"/>
                        <a:t>$11,500,000</a:t>
                      </a:r>
                      <a:endParaRPr lang="en-US" dirty="0"/>
                    </a:p>
                  </a:txBody>
                  <a:tcPr/>
                </a:tc>
                <a:extLst>
                  <a:ext uri="{0D108BD9-81ED-4DB2-BD59-A6C34878D82A}">
                    <a16:rowId xmlns:a16="http://schemas.microsoft.com/office/drawing/2014/main" val="1730087958"/>
                  </a:ext>
                </a:extLst>
              </a:tr>
            </a:tbl>
          </a:graphicData>
        </a:graphic>
      </p:graphicFrame>
      <p:sp>
        <p:nvSpPr>
          <p:cNvPr id="4" name="Text Placeholder 3"/>
          <p:cNvSpPr>
            <a:spLocks noGrp="1"/>
          </p:cNvSpPr>
          <p:nvPr>
            <p:ph type="body" sz="half" idx="2"/>
          </p:nvPr>
        </p:nvSpPr>
        <p:spPr>
          <a:xfrm>
            <a:off x="609600" y="1761781"/>
            <a:ext cx="4011084" cy="4356099"/>
          </a:xfrm>
        </p:spPr>
        <p:txBody>
          <a:bodyPr/>
          <a:lstStyle/>
          <a:p>
            <a:pPr marL="285750" indent="-285750">
              <a:spcAft>
                <a:spcPts val="600"/>
              </a:spcAft>
              <a:buClr>
                <a:schemeClr val="bg1"/>
              </a:buClr>
              <a:buSzPct val="70000"/>
              <a:buFont typeface="Wingdings" panose="05000000000000000000" pitchFamily="2" charset="2"/>
              <a:buChar char="§"/>
            </a:pPr>
            <a:r>
              <a:rPr lang="en-US" sz="2000" dirty="0">
                <a:cs typeface="Calibri" panose="020F0502020204030204" pitchFamily="34" charset="0"/>
              </a:rPr>
              <a:t>Build foundational mortality infrastructure of state vital registration programs</a:t>
            </a:r>
          </a:p>
          <a:p>
            <a:pPr marL="285750" indent="-285750">
              <a:spcAft>
                <a:spcPts val="600"/>
              </a:spcAft>
              <a:buClr>
                <a:schemeClr val="bg1"/>
              </a:buClr>
              <a:buSzPct val="70000"/>
              <a:buFont typeface="Wingdings" panose="05000000000000000000" pitchFamily="2" charset="2"/>
              <a:buChar char="§"/>
            </a:pPr>
            <a:r>
              <a:rPr lang="en-US" sz="2000" dirty="0">
                <a:cs typeface="Calibri" panose="020F0502020204030204" pitchFamily="34" charset="0"/>
              </a:rPr>
              <a:t>Expand interoperability capabilities at the state level</a:t>
            </a:r>
          </a:p>
          <a:p>
            <a:pPr marL="285750" indent="-285750">
              <a:spcAft>
                <a:spcPts val="600"/>
              </a:spcAft>
              <a:buClr>
                <a:schemeClr val="bg1"/>
              </a:buClr>
              <a:buSzPct val="70000"/>
              <a:buFont typeface="Wingdings" panose="05000000000000000000" pitchFamily="2" charset="2"/>
              <a:buChar char="§"/>
            </a:pPr>
            <a:r>
              <a:rPr lang="en-US" sz="2000" dirty="0">
                <a:cs typeface="Calibri" panose="020F0502020204030204" pitchFamily="34" charset="0"/>
              </a:rPr>
              <a:t>Enhance the NCHS mortality IT infrastructure</a:t>
            </a:r>
          </a:p>
          <a:p>
            <a:pPr marL="285750" indent="-285750">
              <a:spcAft>
                <a:spcPts val="600"/>
              </a:spcAft>
              <a:buClr>
                <a:schemeClr val="bg1"/>
              </a:buClr>
              <a:buSzPct val="70000"/>
              <a:buFont typeface="Wingdings" panose="05000000000000000000" pitchFamily="2" charset="2"/>
              <a:buChar char="§"/>
            </a:pPr>
            <a:r>
              <a:rPr lang="en-US" sz="2000" dirty="0">
                <a:cs typeface="Calibri" panose="020F0502020204030204" pitchFamily="34" charset="0"/>
              </a:rPr>
              <a:t>Support efforts to improve quality and timeliness of ME/C investigation and reporting of drug overdose deaths</a:t>
            </a:r>
          </a:p>
          <a:p>
            <a:endParaRPr lang="en-US" dirty="0"/>
          </a:p>
        </p:txBody>
      </p:sp>
    </p:spTree>
    <p:extLst>
      <p:ext uri="{BB962C8B-B14F-4D97-AF65-F5344CB8AC3E}">
        <p14:creationId xmlns:p14="http://schemas.microsoft.com/office/powerpoint/2010/main" val="191456843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themeOverride>
</file>

<file path=docProps/app.xml><?xml version="1.0" encoding="utf-8"?>
<Properties xmlns="http://schemas.openxmlformats.org/officeDocument/2006/extended-properties" xmlns:vt="http://schemas.openxmlformats.org/officeDocument/2006/docPropsVTypes">
  <Template/>
  <TotalTime>10103</TotalTime>
  <Words>1740</Words>
  <Application>Microsoft Office PowerPoint</Application>
  <PresentationFormat>Widescreen</PresentationFormat>
  <Paragraphs>264</Paragraphs>
  <Slides>30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Tahoma</vt:lpstr>
      <vt:lpstr>Myriad Web Pro</vt:lpstr>
      <vt:lpstr>Courier New</vt:lpstr>
      <vt:lpstr>Arial</vt:lpstr>
      <vt:lpstr>Calibri</vt:lpstr>
      <vt:lpstr>Wingdings</vt:lpstr>
      <vt:lpstr>Theme1</vt:lpstr>
      <vt:lpstr>PowerPoint Presentation</vt:lpstr>
      <vt:lpstr>Administrative and budget updates</vt:lpstr>
      <vt:lpstr>New BSC Members and Departing Members</vt:lpstr>
      <vt:lpstr>NCHS Budget</vt:lpstr>
      <vt:lpstr>NCHS Budget</vt:lpstr>
      <vt:lpstr>PowerPoint Presentation</vt:lpstr>
      <vt:lpstr>Program updates</vt:lpstr>
      <vt:lpstr>Division of Vital Statistics: Predicted Drug Overdose Death Counts</vt:lpstr>
      <vt:lpstr>Division of Vital Statistics:  New Opioid Funding</vt:lpstr>
      <vt:lpstr>NHIS Annual Content Plan 2019 – 2027 </vt:lpstr>
      <vt:lpstr>Timeline for 2019 NHIS Products and Public Use Data</vt:lpstr>
      <vt:lpstr>Division of Health Care Statistics Updates</vt:lpstr>
      <vt:lpstr>National Health and Nutrition Examination Survey (NHANES)</vt:lpstr>
      <vt:lpstr>NHANES Pilots</vt:lpstr>
      <vt:lpstr>NHANES Staggered Incentive Pilot 2019</vt:lpstr>
      <vt:lpstr>NHANES: Dental Fluorosis Data</vt:lpstr>
      <vt:lpstr>NHANES: Dental Fluorosis Data Release and Data Quality Review</vt:lpstr>
      <vt:lpstr>NHANES: Dental Fluorosis Data Quality: Findings and Recommendation</vt:lpstr>
      <vt:lpstr>Division of Research and Methodology Research Data Center (RDC)</vt:lpstr>
      <vt:lpstr>Division of Research and Methodology Collaborating Center for Questionnaire Design and Evaluation Research</vt:lpstr>
      <vt:lpstr>Office of Analysis and Epidemiology (OAE) Health, United States</vt:lpstr>
      <vt:lpstr>Healthy People 2030</vt:lpstr>
      <vt:lpstr>Next Steps for Healthy People (HP)</vt:lpstr>
      <vt:lpstr>NCHS Publications Since Last BSC</vt:lpstr>
      <vt:lpstr>Released Data Briefs Since Last BSC</vt:lpstr>
      <vt:lpstr>Upcoming NCHS Data Briefs</vt:lpstr>
      <vt:lpstr>Upcoming NCHS Reports</vt:lpstr>
      <vt:lpstr>NCHS in the News</vt:lpstr>
      <vt:lpstr>NCHS in the News</vt:lpstr>
      <vt:lpstr>Thank you</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Woody, Evangeline D. (CDC/DDPHSS/NCHS/OD)</cp:lastModifiedBy>
  <cp:revision>421</cp:revision>
  <cp:lastPrinted>2019-05-08T17:05:18Z</cp:lastPrinted>
  <dcterms:created xsi:type="dcterms:W3CDTF">2011-03-17T17:43:16Z</dcterms:created>
  <dcterms:modified xsi:type="dcterms:W3CDTF">2019-09-17T14:42:01Z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