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84" r:id="rId2"/>
  </p:sldMasterIdLst>
  <p:notesMasterIdLst>
    <p:notesMasterId r:id="rId30"/>
  </p:notesMasterIdLst>
  <p:handoutMasterIdLst>
    <p:handoutMasterId r:id="rId31"/>
  </p:handoutMasterIdLst>
  <p:sldIdLst>
    <p:sldId id="328" r:id="rId3"/>
    <p:sldId id="329" r:id="rId4"/>
    <p:sldId id="330" r:id="rId5"/>
    <p:sldId id="280" r:id="rId6"/>
    <p:sldId id="425" r:id="rId7"/>
    <p:sldId id="279" r:id="rId8"/>
    <p:sldId id="364" r:id="rId9"/>
    <p:sldId id="428" r:id="rId10"/>
    <p:sldId id="355" r:id="rId11"/>
    <p:sldId id="430" r:id="rId12"/>
    <p:sldId id="432" r:id="rId13"/>
    <p:sldId id="361" r:id="rId14"/>
    <p:sldId id="440" r:id="rId15"/>
    <p:sldId id="452" r:id="rId16"/>
    <p:sldId id="442" r:id="rId17"/>
    <p:sldId id="443" r:id="rId18"/>
    <p:sldId id="444" r:id="rId19"/>
    <p:sldId id="445" r:id="rId20"/>
    <p:sldId id="446" r:id="rId21"/>
    <p:sldId id="447" r:id="rId22"/>
    <p:sldId id="448" r:id="rId23"/>
    <p:sldId id="449" r:id="rId24"/>
    <p:sldId id="365" r:id="rId25"/>
    <p:sldId id="350" r:id="rId26"/>
    <p:sldId id="439" r:id="rId27"/>
    <p:sldId id="352" r:id="rId28"/>
    <p:sldId id="353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uthor" initials="A" lastIdx="0" clrIdx="7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40404"/>
    <a:srgbClr val="006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61" autoAdjust="0"/>
    <p:restoredTop sz="85168" autoAdjust="0"/>
  </p:normalViewPr>
  <p:slideViewPr>
    <p:cSldViewPr>
      <p:cViewPr varScale="1">
        <p:scale>
          <a:sx n="95" d="100"/>
          <a:sy n="95" d="100"/>
        </p:scale>
        <p:origin x="60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720"/>
    </p:cViewPr>
  </p:sorterViewPr>
  <p:notesViewPr>
    <p:cSldViewPr>
      <p:cViewPr>
        <p:scale>
          <a:sx n="100" d="100"/>
          <a:sy n="100" d="100"/>
        </p:scale>
        <p:origin x="3420" y="-4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036D074-F5AF-4274-9738-33B0513192A3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ACFB7EE-9797-4B8D-958E-CD3AD705D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8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1015D82-F344-44D8-B9BC-4F8C28A27B36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43F38B9-FF00-4C1B-9100-470D850A7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31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084AA2-EDF3-41B6-9BD5-4D1331E35CE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3879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81599-21C2-F14B-87B4-900CBA0E691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32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381599-21C2-F14B-87B4-900CBA0E69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62854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38B9-FF00-4C1B-9100-470D850A70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91924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381599-21C2-F14B-87B4-900CBA0E69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37189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381599-21C2-F14B-87B4-900CBA0E69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4529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381599-21C2-F14B-87B4-900CBA0E69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1875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381599-21C2-F14B-87B4-900CBA0E69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69888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5887">
              <a:defRPr/>
            </a:pPr>
            <a:fld id="{FD381599-21C2-F14B-87B4-900CBA0E691B}" type="slidenum">
              <a:rPr lang="en-US">
                <a:solidFill>
                  <a:prstClr val="black"/>
                </a:solidFill>
                <a:latin typeface="Calibri"/>
              </a:rPr>
              <a:pPr defTabSz="465887">
                <a:defRPr/>
              </a:pPr>
              <a:t>23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26026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65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381599-21C2-F14B-87B4-900CBA0E691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658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26812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65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381599-21C2-F14B-87B4-900CBA0E691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658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573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74669" fontAlgn="base">
              <a:spcBef>
                <a:spcPct val="0"/>
              </a:spcBef>
              <a:spcAft>
                <a:spcPct val="0"/>
              </a:spcAft>
              <a:defRPr/>
            </a:pPr>
            <a:fld id="{FFA5EDE4-2C2B-464A-9EE0-4F01D2A33A02}" type="slidenum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74669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9523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500188" y="1200150"/>
            <a:ext cx="4324350" cy="32432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defTabSz="920884">
              <a:spcBef>
                <a:spcPct val="0"/>
              </a:spcBef>
            </a:pPr>
            <a:endParaRPr lang="en-US" dirty="0"/>
          </a:p>
        </p:txBody>
      </p:sp>
      <p:sp>
        <p:nvSpPr>
          <p:cNvPr id="95237" name="Slide Number Placeholder 3"/>
          <p:cNvSpPr txBox="1">
            <a:spLocks noGrp="1"/>
          </p:cNvSpPr>
          <p:nvPr/>
        </p:nvSpPr>
        <p:spPr bwMode="auto">
          <a:xfrm>
            <a:off x="4205474" y="9218855"/>
            <a:ext cx="3216639" cy="485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97" tIns="47797" rIns="95597" bIns="47797" anchor="b"/>
          <a:lstStyle/>
          <a:p>
            <a:pPr algn="r" defTabSz="474669">
              <a:defRPr/>
            </a:pPr>
            <a:fld id="{7DC87A79-393D-44D5-A0F2-84FC799056C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algn="r" defTabSz="474669">
                <a:defRPr/>
              </a:pPr>
              <a:t>4</a:t>
            </a:fld>
            <a:endParaRPr lang="en-US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5997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00163" y="733425"/>
            <a:ext cx="4878387" cy="36591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8CAEC-4554-485B-9189-C45C7447A40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6743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F38B9-FF00-4C1B-9100-470D850A70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94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F38B9-FF00-4C1B-9100-470D850A70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52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09" indent="-2857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938" indent="-22858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113" indent="-22858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287" indent="-22858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462" indent="-228587" defTabSz="457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638" indent="-228587" defTabSz="457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8812" indent="-228587" defTabSz="457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5987" indent="-228587" defTabSz="457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Final 4.28.09</a:t>
            </a:r>
          </a:p>
        </p:txBody>
      </p:sp>
      <p:sp>
        <p:nvSpPr>
          <p:cNvPr id="583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09" indent="-2857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938" indent="-22858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113" indent="-22858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287" indent="-22858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462" indent="-228587" defTabSz="457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638" indent="-228587" defTabSz="457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8812" indent="-228587" defTabSz="457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5987" indent="-228587" defTabSz="457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EAB22-DB17-4417-BAE8-7E0FAC74663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1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6488" y="695325"/>
            <a:ext cx="4649787" cy="34877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01936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5887">
              <a:defRPr/>
            </a:pPr>
            <a:fld id="{FD381599-21C2-F14B-87B4-900CBA0E691B}" type="slidenum">
              <a:rPr lang="en-US">
                <a:solidFill>
                  <a:prstClr val="black"/>
                </a:solidFill>
                <a:latin typeface="Calibri"/>
              </a:rPr>
              <a:pPr defTabSz="465887">
                <a:defRPr/>
              </a:pPr>
              <a:t>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6888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5887">
              <a:defRPr/>
            </a:pPr>
            <a:fld id="{FD381599-21C2-F14B-87B4-900CBA0E691B}" type="slidenum">
              <a:rPr lang="en-US">
                <a:solidFill>
                  <a:prstClr val="black"/>
                </a:solidFill>
                <a:latin typeface="Calibri"/>
              </a:rPr>
              <a:pPr defTabSz="465887">
                <a:defRPr/>
              </a:pPr>
              <a:t>10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6952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5887">
              <a:defRPr/>
            </a:pPr>
            <a:fld id="{FD381599-21C2-F14B-87B4-900CBA0E691B}" type="slidenum">
              <a:rPr lang="en-US">
                <a:solidFill>
                  <a:prstClr val="black"/>
                </a:solidFill>
                <a:latin typeface="Calibri"/>
              </a:rPr>
              <a:pPr defTabSz="465887">
                <a:defRPr/>
              </a:pPr>
              <a:t>11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1068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5887">
              <a:defRPr/>
            </a:pPr>
            <a:fld id="{FD381599-21C2-F14B-87B4-900CBA0E691B}" type="slidenum">
              <a:rPr lang="en-US">
                <a:solidFill>
                  <a:prstClr val="black"/>
                </a:solidFill>
                <a:latin typeface="Calibri"/>
              </a:rPr>
              <a:pPr defTabSz="465887">
                <a:defRPr/>
              </a:pPr>
              <a:t>12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3669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3"/>
          <p:cNvSpPr>
            <a:spLocks noGrp="1"/>
          </p:cNvSpPr>
          <p:nvPr>
            <p:ph type="sldNum" sz="quarter" idx="18"/>
          </p:nvPr>
        </p:nvSpPr>
        <p:spPr>
          <a:xfrm>
            <a:off x="8108198" y="6255794"/>
            <a:ext cx="685111" cy="446432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4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defTabSz="457200"/>
            <a:fld id="{7391EDBC-5481-E248-9D04-B6CCC7FAB9E3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Picture Placeholder 11" descr="Image"/>
          <p:cNvSpPr>
            <a:spLocks noGrp="1"/>
          </p:cNvSpPr>
          <p:nvPr>
            <p:ph type="pic" sz="quarter" idx="14" hasCustomPrompt="1"/>
          </p:nvPr>
        </p:nvSpPr>
        <p:spPr>
          <a:xfrm>
            <a:off x="3838586" y="1576873"/>
            <a:ext cx="4954723" cy="3685032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371268" y="1572768"/>
            <a:ext cx="3097205" cy="368503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spcBef>
                <a:spcPts val="24"/>
              </a:spcBef>
              <a:buClr>
                <a:schemeClr val="accent1"/>
              </a:buClr>
              <a:buFont typeface="Arial"/>
              <a:buChar char="•"/>
              <a:defRPr sz="2000">
                <a:latin typeface="Verdana"/>
                <a:cs typeface="Verdana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1800">
                <a:latin typeface="Verdana"/>
                <a:cs typeface="Verdana"/>
              </a:defRPr>
            </a:lvl2pPr>
            <a:lvl3pPr marL="1200150" indent="-285750">
              <a:buClr>
                <a:schemeClr val="accent1"/>
              </a:buClr>
              <a:buFont typeface="Wingdings" charset="2"/>
              <a:buChar char="§"/>
              <a:defRPr sz="1600">
                <a:latin typeface="Verdana"/>
                <a:cs typeface="Verdana"/>
              </a:defRPr>
            </a:lvl3pPr>
            <a:lvl4pPr marL="1657350" indent="-285750">
              <a:buClr>
                <a:schemeClr val="accent1"/>
              </a:buClr>
              <a:buFont typeface="Arial"/>
              <a:buChar char="•"/>
              <a:defRPr sz="1400">
                <a:latin typeface="Verdana"/>
                <a:cs typeface="Verdana"/>
              </a:defRPr>
            </a:lvl4pPr>
            <a:lvl5pPr marL="1828800" indent="0">
              <a:buNone/>
              <a:defRPr sz="1400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49510" y="131762"/>
            <a:ext cx="6019486" cy="797628"/>
          </a:xfrm>
          <a:prstGeom prst="rect">
            <a:avLst/>
          </a:prstGeom>
        </p:spPr>
        <p:txBody>
          <a:bodyPr vert="horz" lIns="91440" tIns="45720" rIns="91440" bIns="45720" anchor="ctr" anchorCtr="0"/>
          <a:lstStyle>
            <a:lvl1pPr algn="l">
              <a:defRPr sz="24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 smtClean="0"/>
              <a:t>Click to add slide header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147" y="6190464"/>
            <a:ext cx="1228725" cy="57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07290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3"/>
          <p:cNvSpPr>
            <a:spLocks noGrp="1"/>
          </p:cNvSpPr>
          <p:nvPr>
            <p:ph type="sldNum" sz="quarter" idx="18"/>
          </p:nvPr>
        </p:nvSpPr>
        <p:spPr>
          <a:xfrm>
            <a:off x="8108198" y="6255794"/>
            <a:ext cx="685111" cy="446432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4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fld id="{7391EDBC-5481-E248-9D04-B6CCC7FAB9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 descr="Partner organization logo"/>
          <p:cNvSpPr>
            <a:spLocks noGrp="1"/>
          </p:cNvSpPr>
          <p:nvPr>
            <p:ph type="pic" sz="quarter" idx="21" hasCustomPrompt="1"/>
          </p:nvPr>
        </p:nvSpPr>
        <p:spPr>
          <a:xfrm>
            <a:off x="4154960" y="6180132"/>
            <a:ext cx="1636152" cy="61790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400"/>
            </a:lvl1pPr>
          </a:lstStyle>
          <a:p>
            <a:r>
              <a:rPr lang="en-US" dirty="0" smtClean="0"/>
              <a:t>Insert partner organization logo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371268" y="1572768"/>
            <a:ext cx="8401464" cy="368503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spcBef>
                <a:spcPts val="24"/>
              </a:spcBef>
              <a:buClr>
                <a:schemeClr val="accent1"/>
              </a:buClr>
              <a:buFont typeface="Arial"/>
              <a:buChar char="•"/>
              <a:defRPr sz="2000">
                <a:latin typeface="Verdana"/>
                <a:cs typeface="Verdana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1800">
                <a:latin typeface="Verdana"/>
                <a:cs typeface="Verdana"/>
              </a:defRPr>
            </a:lvl2pPr>
            <a:lvl3pPr marL="1200150" indent="-285750">
              <a:buClr>
                <a:schemeClr val="accent1"/>
              </a:buClr>
              <a:buFont typeface="Wingdings" charset="2"/>
              <a:buChar char="§"/>
              <a:defRPr sz="1600">
                <a:latin typeface="Verdana"/>
                <a:cs typeface="Verdana"/>
              </a:defRPr>
            </a:lvl3pPr>
            <a:lvl4pPr marL="1657350" indent="-285750">
              <a:buClr>
                <a:schemeClr val="accent1"/>
              </a:buClr>
              <a:buFont typeface="Arial"/>
              <a:buChar char="•"/>
              <a:defRPr sz="1400">
                <a:latin typeface="Verdana"/>
                <a:cs typeface="Verdana"/>
              </a:defRPr>
            </a:lvl4pPr>
            <a:lvl5pPr marL="1828800" indent="0">
              <a:buNone/>
              <a:defRPr sz="1400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49510" y="131762"/>
            <a:ext cx="6019486" cy="797628"/>
          </a:xfrm>
          <a:prstGeom prst="rect">
            <a:avLst/>
          </a:prstGeom>
        </p:spPr>
        <p:txBody>
          <a:bodyPr vert="horz" lIns="91440" tIns="45720" rIns="91440" bIns="45720" anchor="ctr" anchorCtr="0"/>
          <a:lstStyle>
            <a:lvl1pPr algn="l">
              <a:defRPr sz="24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 smtClean="0"/>
              <a:t>Click to add slide header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147" y="6190464"/>
            <a:ext cx="1228725" cy="57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941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/>
          <p:cNvSpPr>
            <a:spLocks noGrp="1"/>
          </p:cNvSpPr>
          <p:nvPr>
            <p:ph type="sldNum" sz="quarter" idx="18"/>
          </p:nvPr>
        </p:nvSpPr>
        <p:spPr>
          <a:xfrm>
            <a:off x="8108198" y="6255794"/>
            <a:ext cx="685111" cy="446432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4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fld id="{7391EDBC-5481-E248-9D04-B6CCC7FAB9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 descr="Partner organization logo"/>
          <p:cNvSpPr>
            <a:spLocks noGrp="1"/>
          </p:cNvSpPr>
          <p:nvPr>
            <p:ph type="pic" sz="quarter" idx="21" hasCustomPrompt="1"/>
          </p:nvPr>
        </p:nvSpPr>
        <p:spPr>
          <a:xfrm>
            <a:off x="4154960" y="6180132"/>
            <a:ext cx="1636152" cy="61790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400"/>
            </a:lvl1pPr>
          </a:lstStyle>
          <a:p>
            <a:r>
              <a:rPr lang="en-US" dirty="0" smtClean="0"/>
              <a:t>Insert partner organization logo</a:t>
            </a:r>
            <a:endParaRPr lang="en-US" dirty="0"/>
          </a:p>
        </p:txBody>
      </p:sp>
      <p:sp>
        <p:nvSpPr>
          <p:cNvPr id="8" name="Picture Placeholder 11" descr="Image"/>
          <p:cNvSpPr>
            <a:spLocks noGrp="1"/>
          </p:cNvSpPr>
          <p:nvPr>
            <p:ph type="pic" sz="quarter" idx="14" hasCustomPrompt="1"/>
          </p:nvPr>
        </p:nvSpPr>
        <p:spPr>
          <a:xfrm>
            <a:off x="370332" y="1572768"/>
            <a:ext cx="8403336" cy="36850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49510" y="131762"/>
            <a:ext cx="6019486" cy="797628"/>
          </a:xfrm>
          <a:prstGeom prst="rect">
            <a:avLst/>
          </a:prstGeom>
        </p:spPr>
        <p:txBody>
          <a:bodyPr vert="horz" lIns="91440" tIns="45720" rIns="91440" bIns="45720" anchor="ctr" anchorCtr="0"/>
          <a:lstStyle>
            <a:lvl1pPr algn="l">
              <a:defRPr sz="24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 smtClean="0"/>
              <a:t>Click to add slide header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147" y="6190464"/>
            <a:ext cx="1228725" cy="57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45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3"/>
          <p:cNvSpPr>
            <a:spLocks noGrp="1"/>
          </p:cNvSpPr>
          <p:nvPr>
            <p:ph type="sldNum" sz="quarter" idx="18"/>
          </p:nvPr>
        </p:nvSpPr>
        <p:spPr>
          <a:xfrm>
            <a:off x="8108198" y="6255794"/>
            <a:ext cx="685111" cy="446432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4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fld id="{EE778E23-23D8-402E-9B63-DEB55E2B801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371268" y="1572768"/>
            <a:ext cx="8401464" cy="368503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spcBef>
                <a:spcPts val="24"/>
              </a:spcBef>
              <a:buClr>
                <a:schemeClr val="accent1"/>
              </a:buClr>
              <a:buFont typeface="Arial"/>
              <a:buChar char="•"/>
              <a:defRPr sz="2000">
                <a:latin typeface="Verdana"/>
                <a:cs typeface="Verdana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1800">
                <a:latin typeface="Verdana"/>
                <a:cs typeface="Verdana"/>
              </a:defRPr>
            </a:lvl2pPr>
            <a:lvl3pPr marL="1200150" indent="-285750">
              <a:buClr>
                <a:schemeClr val="accent1"/>
              </a:buClr>
              <a:buFont typeface="Wingdings" charset="2"/>
              <a:buChar char="§"/>
              <a:defRPr sz="1600">
                <a:latin typeface="Verdana"/>
                <a:cs typeface="Verdana"/>
              </a:defRPr>
            </a:lvl3pPr>
            <a:lvl4pPr marL="1657350" indent="-285750">
              <a:buClr>
                <a:schemeClr val="accent1"/>
              </a:buClr>
              <a:buFont typeface="Arial"/>
              <a:buChar char="•"/>
              <a:defRPr sz="1400">
                <a:latin typeface="Verdana"/>
                <a:cs typeface="Verdana"/>
              </a:defRPr>
            </a:lvl4pPr>
            <a:lvl5pPr marL="1828800" indent="0">
              <a:buNone/>
              <a:defRPr sz="1400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49510" y="131762"/>
            <a:ext cx="6019486" cy="797628"/>
          </a:xfrm>
          <a:prstGeom prst="rect">
            <a:avLst/>
          </a:prstGeom>
        </p:spPr>
        <p:txBody>
          <a:bodyPr vert="horz" lIns="91440" tIns="45720" rIns="91440" bIns="45720" anchor="ctr" anchorCtr="0"/>
          <a:lstStyle>
            <a:lvl1pPr algn="l">
              <a:defRPr sz="24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 smtClean="0"/>
              <a:t>Click to add slide header</a:t>
            </a:r>
            <a:endParaRPr lang="en-US" dirty="0"/>
          </a:p>
        </p:txBody>
      </p:sp>
      <p:sp>
        <p:nvSpPr>
          <p:cNvPr id="8" name="Picture Placeholder 2" descr="Partner organization logo"/>
          <p:cNvSpPr>
            <a:spLocks noGrp="1"/>
          </p:cNvSpPr>
          <p:nvPr>
            <p:ph type="pic" sz="quarter" idx="21" hasCustomPrompt="1"/>
          </p:nvPr>
        </p:nvSpPr>
        <p:spPr>
          <a:xfrm>
            <a:off x="4154960" y="6144874"/>
            <a:ext cx="1636152" cy="621792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400"/>
            </a:lvl1pPr>
          </a:lstStyle>
          <a:p>
            <a:r>
              <a:rPr lang="en-US" dirty="0" smtClean="0"/>
              <a:t>Insert partner organization logo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147" y="6190464"/>
            <a:ext cx="1228725" cy="57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41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CD4FD7E-2BE5-42EA-B48F-B111D5EC3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548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8FAF9D-AF5A-496A-B0B6-E10018E450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701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39A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39A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47333891-D5E7-4C7B-BF1D-E855E53CB5A8}" type="slidenum">
              <a:rPr lang="en-US">
                <a:solidFill>
                  <a:srgbClr val="0039A6"/>
                </a:solidFill>
              </a:rPr>
              <a:pPr/>
              <a:t>‹#›</a:t>
            </a:fld>
            <a:endParaRPr lang="en-US" dirty="0">
              <a:solidFill>
                <a:srgbClr val="0039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333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17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CH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67" b="13860"/>
          <a:stretch/>
        </p:blipFill>
        <p:spPr>
          <a:xfrm>
            <a:off x="-7129" y="2"/>
            <a:ext cx="9151129" cy="99807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386071"/>
            <a:ext cx="8229600" cy="1155779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859349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3946019"/>
            <a:ext cx="6400800" cy="1295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006858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43123" y="332673"/>
            <a:ext cx="6903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</a:rPr>
              <a:t>National Center for Health Statistics</a:t>
            </a:r>
          </a:p>
        </p:txBody>
      </p:sp>
    </p:spTree>
    <p:extLst>
      <p:ext uri="{BB962C8B-B14F-4D97-AF65-F5344CB8AC3E}">
        <p14:creationId xmlns:p14="http://schemas.microsoft.com/office/powerpoint/2010/main" val="4499907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 smtClean="0"/>
              <a:t>Bottom band: NCHS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7122"/>
          <a:stretch/>
        </p:blipFill>
        <p:spPr>
          <a:xfrm>
            <a:off x="0" y="6674440"/>
            <a:ext cx="9144000" cy="183560"/>
          </a:xfrm>
          <a:prstGeom prst="rect">
            <a:avLst/>
          </a:prstGeom>
        </p:spPr>
      </p:pic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545167"/>
            <a:ext cx="8229600" cy="4455584"/>
          </a:xfrm>
        </p:spPr>
        <p:txBody>
          <a:bodyPr/>
          <a:lstStyle>
            <a:lvl1pPr marL="342891" indent="-342891">
              <a:buClr>
                <a:srgbClr val="006A71"/>
              </a:buClr>
              <a:buFont typeface="Wingdings" panose="05000000000000000000" pitchFamily="2" charset="2"/>
              <a:buChar char="§"/>
              <a:defRPr sz="20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008BB0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695E4A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587130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879669" cy="4191000"/>
          </a:xfrm>
          <a:prstGeom prst="rect">
            <a:avLst/>
          </a:prstGeom>
        </p:spPr>
        <p:txBody>
          <a:bodyPr/>
          <a:lstStyle>
            <a:lvl1pPr marL="342891" indent="-342891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32" indent="-285744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 smtClean="0"/>
          </a:p>
          <a:p>
            <a:pPr lvl="0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4807132" y="1600201"/>
            <a:ext cx="3879669" cy="4191000"/>
          </a:xfrm>
          <a:prstGeom prst="rect">
            <a:avLst/>
          </a:prstGeom>
        </p:spPr>
        <p:txBody>
          <a:bodyPr/>
          <a:lstStyle>
            <a:lvl1pPr marL="342891" indent="-342891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32" indent="-285744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 smtClean="0"/>
          </a:p>
          <a:p>
            <a:pPr lvl="0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5683"/>
          <a:stretch/>
        </p:blipFill>
        <p:spPr>
          <a:xfrm>
            <a:off x="0" y="6664271"/>
            <a:ext cx="9144000" cy="20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7614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3"/>
          <p:cNvSpPr>
            <a:spLocks noGrp="1"/>
          </p:cNvSpPr>
          <p:nvPr>
            <p:ph type="sldNum" sz="quarter" idx="18"/>
          </p:nvPr>
        </p:nvSpPr>
        <p:spPr>
          <a:xfrm>
            <a:off x="8108198" y="6255794"/>
            <a:ext cx="685111" cy="446432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4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defTabSz="457200"/>
            <a:fld id="{EE778E23-23D8-402E-9B63-DEB55E2B801B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371268" y="1572768"/>
            <a:ext cx="8401464" cy="368503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spcBef>
                <a:spcPts val="24"/>
              </a:spcBef>
              <a:buClr>
                <a:schemeClr val="accent1"/>
              </a:buClr>
              <a:buFont typeface="Arial"/>
              <a:buChar char="•"/>
              <a:defRPr sz="2000">
                <a:latin typeface="Verdana"/>
                <a:cs typeface="Verdana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1800">
                <a:latin typeface="Verdana"/>
                <a:cs typeface="Verdana"/>
              </a:defRPr>
            </a:lvl2pPr>
            <a:lvl3pPr marL="1200150" indent="-285750">
              <a:buClr>
                <a:schemeClr val="accent1"/>
              </a:buClr>
              <a:buFont typeface="Wingdings" charset="2"/>
              <a:buChar char="§"/>
              <a:defRPr sz="1600">
                <a:latin typeface="Verdana"/>
                <a:cs typeface="Verdana"/>
              </a:defRPr>
            </a:lvl3pPr>
            <a:lvl4pPr marL="1657350" indent="-285750">
              <a:buClr>
                <a:schemeClr val="accent1"/>
              </a:buClr>
              <a:buFont typeface="Arial"/>
              <a:buChar char="•"/>
              <a:defRPr sz="1400">
                <a:latin typeface="Verdana"/>
                <a:cs typeface="Verdana"/>
              </a:defRPr>
            </a:lvl4pPr>
            <a:lvl5pPr marL="1828800" indent="0">
              <a:buNone/>
              <a:defRPr sz="1400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49510" y="131762"/>
            <a:ext cx="6019486" cy="797628"/>
          </a:xfrm>
          <a:prstGeom prst="rect">
            <a:avLst/>
          </a:prstGeom>
        </p:spPr>
        <p:txBody>
          <a:bodyPr vert="horz" lIns="91440" tIns="45720" rIns="91440" bIns="45720" anchor="ctr" anchorCtr="0"/>
          <a:lstStyle>
            <a:lvl1pPr algn="l">
              <a:defRPr sz="24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 smtClean="0"/>
              <a:t>Click to add slide header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147" y="6190464"/>
            <a:ext cx="1228725" cy="57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5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0068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4467097"/>
            <a:ext cx="8294913" cy="1162051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1" y="5900928"/>
            <a:ext cx="7772400" cy="568325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0049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ta Slide (For content heavy tables and charts)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36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2" y="152400"/>
            <a:ext cx="7470775" cy="1066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278213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467600" cy="1066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665515" y="1676401"/>
            <a:ext cx="7239000" cy="4897439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458711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67" b="18140"/>
          <a:stretch/>
        </p:blipFill>
        <p:spPr>
          <a:xfrm>
            <a:off x="-7129" y="5900752"/>
            <a:ext cx="9151129" cy="95724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205641" y="3662433"/>
            <a:ext cx="84784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95E4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For more information, contact CDC</a:t>
            </a:r>
            <a:b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95E4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95E4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1-800-CDC-INFO (232-4636)</a:t>
            </a:r>
            <a:b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95E4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95E4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TTY:  1-888-232-6348    www.cdc.gov</a:t>
            </a:r>
            <a:b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95E4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95E4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/>
            </a:r>
            <a:b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95E4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95E4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/>
            </a:r>
            <a:b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95E4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95E4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</p:spTree>
    <p:extLst>
      <p:ext uri="{BB962C8B-B14F-4D97-AF65-F5344CB8AC3E}">
        <p14:creationId xmlns:p14="http://schemas.microsoft.com/office/powerpoint/2010/main" val="20815010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8"/>
          </p:nvPr>
        </p:nvSpPr>
        <p:spPr>
          <a:xfrm>
            <a:off x="8108199" y="6255794"/>
            <a:ext cx="685111" cy="446432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05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1EDBC-5481-E248-9D04-B6CCC7FAB9E3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F56DC"/>
                </a:solidFill>
                <a:effectLst/>
                <a:uLnTx/>
                <a:uFillTx/>
                <a:latin typeface="Verdana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F56DC"/>
              </a:solidFill>
              <a:effectLst/>
              <a:uLnTx/>
              <a:uFillTx/>
              <a:latin typeface="Verdan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9329800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/>
          <p:cNvSpPr>
            <a:spLocks noGrp="1"/>
          </p:cNvSpPr>
          <p:nvPr>
            <p:ph type="sldNum" sz="quarter" idx="18"/>
          </p:nvPr>
        </p:nvSpPr>
        <p:spPr>
          <a:xfrm>
            <a:off x="8108198" y="6255794"/>
            <a:ext cx="685111" cy="446432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4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defTabSz="457200"/>
            <a:fld id="{7391EDBC-5481-E248-9D04-B6CCC7FAB9E3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Picture Placeholder 11" descr="Image"/>
          <p:cNvSpPr>
            <a:spLocks noGrp="1"/>
          </p:cNvSpPr>
          <p:nvPr>
            <p:ph type="pic" sz="quarter" idx="14" hasCustomPrompt="1"/>
          </p:nvPr>
        </p:nvSpPr>
        <p:spPr>
          <a:xfrm>
            <a:off x="370332" y="1572768"/>
            <a:ext cx="8403336" cy="36850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49510" y="131762"/>
            <a:ext cx="6019486" cy="797628"/>
          </a:xfrm>
          <a:prstGeom prst="rect">
            <a:avLst/>
          </a:prstGeom>
        </p:spPr>
        <p:txBody>
          <a:bodyPr vert="horz" lIns="91440" tIns="45720" rIns="91440" bIns="45720" anchor="ctr" anchorCtr="0"/>
          <a:lstStyle>
            <a:lvl1pPr algn="l">
              <a:defRPr sz="24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 smtClean="0"/>
              <a:t>Click to add slide header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147" y="6190464"/>
            <a:ext cx="1228725" cy="57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1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>
            <a:spLocks noGrp="1"/>
          </p:cNvSpPr>
          <p:nvPr>
            <p:ph type="sldNum" sz="quarter" idx="18"/>
          </p:nvPr>
        </p:nvSpPr>
        <p:spPr>
          <a:xfrm>
            <a:off x="8108198" y="6255794"/>
            <a:ext cx="685111" cy="446432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4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defTabSz="457200"/>
            <a:fld id="{7391EDBC-5481-E248-9D04-B6CCC7FAB9E3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Chart Placeholder 2" descr="Chart"/>
          <p:cNvSpPr>
            <a:spLocks noGrp="1"/>
          </p:cNvSpPr>
          <p:nvPr>
            <p:ph type="chart" sz="quarter" idx="16" hasCustomPrompt="1"/>
          </p:nvPr>
        </p:nvSpPr>
        <p:spPr>
          <a:xfrm>
            <a:off x="370332" y="1572768"/>
            <a:ext cx="8403336" cy="36850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add chart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49510" y="131762"/>
            <a:ext cx="6019486" cy="797628"/>
          </a:xfrm>
          <a:prstGeom prst="rect">
            <a:avLst/>
          </a:prstGeom>
        </p:spPr>
        <p:txBody>
          <a:bodyPr vert="horz" lIns="91440" tIns="45720" rIns="91440" bIns="45720" anchor="ctr" anchorCtr="0"/>
          <a:lstStyle>
            <a:lvl1pPr algn="l">
              <a:defRPr sz="24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 smtClean="0"/>
              <a:t>Click to add slide header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147" y="6190464"/>
            <a:ext cx="1228725" cy="57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767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470775" cy="1066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7152" y="1600200"/>
            <a:ext cx="3584448" cy="4953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600200"/>
            <a:ext cx="3584448" cy="4953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800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1987656" y="2429909"/>
            <a:ext cx="5936268" cy="199818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8"/>
          </p:nvPr>
        </p:nvSpPr>
        <p:spPr>
          <a:xfrm>
            <a:off x="8108198" y="6255794"/>
            <a:ext cx="685111" cy="446432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4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defTabSz="457200"/>
            <a:fld id="{7391EDBC-5481-E248-9D04-B6CCC7FAB9E3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147" y="6190464"/>
            <a:ext cx="1228725" cy="57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50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467600" cy="1066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665514" y="1676400"/>
            <a:ext cx="7239000" cy="4897438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147" y="6190464"/>
            <a:ext cx="1228725" cy="57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123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/>
          <p:cNvSpPr>
            <a:spLocks noGrp="1"/>
          </p:cNvSpPr>
          <p:nvPr>
            <p:ph type="sldNum" sz="quarter" idx="18"/>
          </p:nvPr>
        </p:nvSpPr>
        <p:spPr>
          <a:xfrm>
            <a:off x="8108198" y="6255794"/>
            <a:ext cx="685111" cy="446432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4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fld id="{7391EDBC-5481-E248-9D04-B6CCC7FAB9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11" descr="Image"/>
          <p:cNvSpPr>
            <a:spLocks noGrp="1"/>
          </p:cNvSpPr>
          <p:nvPr>
            <p:ph type="pic" sz="quarter" idx="14" hasCustomPrompt="1"/>
          </p:nvPr>
        </p:nvSpPr>
        <p:spPr>
          <a:xfrm>
            <a:off x="370332" y="1572768"/>
            <a:ext cx="8403336" cy="36850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49510" y="131762"/>
            <a:ext cx="6019486" cy="797628"/>
          </a:xfrm>
          <a:prstGeom prst="rect">
            <a:avLst/>
          </a:prstGeom>
        </p:spPr>
        <p:txBody>
          <a:bodyPr vert="horz" lIns="91440" tIns="45720" rIns="91440" bIns="45720" anchor="ctr" anchorCtr="0"/>
          <a:lstStyle>
            <a:lvl1pPr algn="l">
              <a:defRPr sz="24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 smtClean="0"/>
              <a:t>Click to add slide header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147" y="6190464"/>
            <a:ext cx="1228725" cy="57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7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 smtClean="0"/>
              <a:t>Bottom band: NCHS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7122"/>
          <a:stretch/>
        </p:blipFill>
        <p:spPr>
          <a:xfrm>
            <a:off x="0" y="6674440"/>
            <a:ext cx="9144000" cy="183560"/>
          </a:xfrm>
          <a:prstGeom prst="rect">
            <a:avLst/>
          </a:prstGeom>
        </p:spPr>
      </p:pic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545167"/>
            <a:ext cx="8229600" cy="4455584"/>
          </a:xfrm>
        </p:spPr>
        <p:txBody>
          <a:bodyPr/>
          <a:lstStyle>
            <a:lvl1pPr marL="342891" indent="-342891">
              <a:buClr>
                <a:srgbClr val="006A71"/>
              </a:buClr>
              <a:buFont typeface="Wingdings" panose="05000000000000000000" pitchFamily="2" charset="2"/>
              <a:buChar char="§"/>
              <a:defRPr sz="20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008BB0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695E4A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712453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/>
          <p:cNvCxnSpPr/>
          <p:nvPr/>
        </p:nvCxnSpPr>
        <p:spPr>
          <a:xfrm>
            <a:off x="267971" y="6077340"/>
            <a:ext cx="8525338" cy="0"/>
          </a:xfrm>
          <a:prstGeom prst="line">
            <a:avLst/>
          </a:prstGeom>
          <a:ln w="19050" cmpd="sng">
            <a:solidFill>
              <a:srgbClr val="29538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6390640" y="277955"/>
            <a:ext cx="1" cy="567420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89" r="8194"/>
          <a:stretch/>
        </p:blipFill>
        <p:spPr>
          <a:xfrm>
            <a:off x="6719138" y="129571"/>
            <a:ext cx="2286000" cy="86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441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8" r:id="rId6"/>
    <p:sldLayoutId id="2147483669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1" y="1826684"/>
            <a:ext cx="78867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7338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93" r:id="rId5"/>
    <p:sldLayoutId id="2147483695" r:id="rId6"/>
    <p:sldLayoutId id="2147483696" r:id="rId7"/>
    <p:sldLayoutId id="2147483697" r:id="rId8"/>
    <p:sldLayoutId id="2147483698" r:id="rId9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sv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>
          <a:xfrm>
            <a:off x="457200" y="1078388"/>
            <a:ext cx="8229600" cy="52462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Developing Healthy People 2030:  </a:t>
            </a:r>
            <a:b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Target Setting</a:t>
            </a:r>
            <a:b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dirty="0" smtClean="0">
                <a:ea typeface="Verdana" panose="020B0604030504040204" pitchFamily="34" charset="0"/>
                <a:cs typeface="Calibri" panose="020F0502020204030204" pitchFamily="34" charset="0"/>
              </a:rPr>
              <a:t>David T. Huang, PhD, MPH, CPH</a:t>
            </a:r>
            <a:br>
              <a:rPr lang="en-US" sz="2000" dirty="0" smtClean="0"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en-US" sz="2000" dirty="0" smtClean="0">
                <a:ea typeface="Verdana" panose="020B0604030504040204" pitchFamily="34" charset="0"/>
                <a:cs typeface="Calibri" panose="020F0502020204030204" pitchFamily="34" charset="0"/>
              </a:rPr>
              <a:t>CDR, USPHS</a:t>
            </a:r>
            <a:br>
              <a:rPr lang="en-US" sz="2000" dirty="0" smtClean="0"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en-US" sz="2000" dirty="0" smtClean="0">
                <a:ea typeface="Verdana" panose="020B0604030504040204" pitchFamily="34" charset="0"/>
                <a:cs typeface="Calibri" panose="020F0502020204030204" pitchFamily="34" charset="0"/>
              </a:rPr>
              <a:t>Chief, Health Promotion Statistics Branch</a:t>
            </a:r>
            <a:br>
              <a:rPr lang="en-US" sz="2000" dirty="0" smtClean="0"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en-US" sz="2000" dirty="0" smtClean="0">
                <a:ea typeface="Verdana" panose="020B0604030504040204" pitchFamily="34" charset="0"/>
                <a:cs typeface="Calibri" panose="020F0502020204030204" pitchFamily="34" charset="0"/>
              </a:rPr>
              <a:t>ihw4@cdc.gov</a:t>
            </a:r>
            <a:br>
              <a:rPr lang="en-US" sz="2000" dirty="0" smtClean="0"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en-US" sz="2000" dirty="0">
                <a:ea typeface="Verdana" panose="020B060403050404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en-US" sz="2000" dirty="0">
                <a:ea typeface="Verdana" panose="020B0604030504040204" pitchFamily="34" charset="0"/>
                <a:cs typeface="Calibri" panose="020F0502020204030204" pitchFamily="34" charset="0"/>
              </a:rPr>
              <a:t>Irma Arispe, PhD</a:t>
            </a:r>
            <a:br>
              <a:rPr lang="en-US" sz="2000" dirty="0"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en-US" sz="2000" dirty="0">
                <a:ea typeface="Verdana" panose="020B0604030504040204" pitchFamily="34" charset="0"/>
                <a:cs typeface="Calibri" panose="020F0502020204030204" pitchFamily="34" charset="0"/>
              </a:rPr>
              <a:t>Director, </a:t>
            </a:r>
            <a:r>
              <a:rPr lang="en-US" sz="2000" dirty="0" smtClean="0">
                <a:ea typeface="Verdana" panose="020B0604030504040204" pitchFamily="34" charset="0"/>
                <a:cs typeface="Calibri" panose="020F0502020204030204" pitchFamily="34" charset="0"/>
              </a:rPr>
              <a:t>Division </a:t>
            </a:r>
            <a:r>
              <a:rPr lang="en-US" sz="2000" dirty="0">
                <a:ea typeface="Verdana" panose="020B0604030504040204" pitchFamily="34" charset="0"/>
                <a:cs typeface="Calibri" panose="020F0502020204030204" pitchFamily="34" charset="0"/>
              </a:rPr>
              <a:t>of Analysis and Epidemiology</a:t>
            </a:r>
            <a:br>
              <a:rPr lang="en-US" sz="2000" dirty="0"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en-US" sz="2000" dirty="0" smtClean="0">
                <a:ea typeface="Verdana" panose="020B0604030504040204" pitchFamily="34" charset="0"/>
                <a:cs typeface="Calibri" panose="020F0502020204030204" pitchFamily="34" charset="0"/>
              </a:rPr>
              <a:t>iaa9@cdc.gov</a:t>
            </a:r>
            <a:r>
              <a:rPr lang="en-US" sz="2000" dirty="0">
                <a:ea typeface="Verdana" panose="020B060403050404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en-US" sz="2000" dirty="0" smtClean="0">
                <a:ea typeface="Verdana" panose="020B0604030504040204" pitchFamily="34" charset="0"/>
                <a:cs typeface="Calibri" panose="020F0502020204030204" pitchFamily="34" charset="0"/>
              </a:rPr>
              <a:t/>
            </a:r>
            <a:br>
              <a:rPr lang="en-US" sz="2000" dirty="0" smtClean="0"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en-US" sz="1600" b="0" dirty="0" smtClean="0">
                <a:ea typeface="Verdana" panose="020B0604030504040204" pitchFamily="34" charset="0"/>
                <a:cs typeface="Calibri" panose="020F0502020204030204" pitchFamily="34" charset="0"/>
              </a:rPr>
              <a:t>Presentation to the Board of Scientific Counselors for the National Center for Health Statistics</a:t>
            </a:r>
            <a:r>
              <a:rPr lang="en-US" sz="1200" b="0" dirty="0" smtClean="0">
                <a:ea typeface="Verdana" panose="020B0604030504040204" pitchFamily="34" charset="0"/>
                <a:cs typeface="Calibri" panose="020F0502020204030204" pitchFamily="34" charset="0"/>
              </a:rPr>
              <a:t/>
            </a:r>
            <a:br>
              <a:rPr lang="en-US" sz="1200" b="0" dirty="0" smtClean="0"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en-US" sz="2000" b="0" dirty="0" smtClean="0">
                <a:ea typeface="Verdana" panose="020B0604030504040204" pitchFamily="34" charset="0"/>
                <a:cs typeface="Calibri" panose="020F0502020204030204" pitchFamily="34" charset="0"/>
              </a:rPr>
              <a:t/>
            </a:r>
            <a:br>
              <a:rPr lang="en-US" sz="2000" b="0" dirty="0" smtClean="0"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en-US" sz="1600" b="0" dirty="0" smtClean="0">
                <a:ea typeface="Verdana" panose="020B0604030504040204" pitchFamily="34" charset="0"/>
                <a:cs typeface="Calibri" panose="020F0502020204030204" pitchFamily="34" charset="0"/>
              </a:rPr>
              <a:t>May 9, 2019</a:t>
            </a:r>
            <a:br>
              <a:rPr lang="en-US" sz="1600" b="0" dirty="0" smtClean="0">
                <a:ea typeface="Verdana" panose="020B0604030504040204" pitchFamily="34" charset="0"/>
                <a:cs typeface="Calibri" panose="020F0502020204030204" pitchFamily="34" charset="0"/>
              </a:rPr>
            </a:br>
            <a:endParaRPr lang="en-US" altLang="en-US" sz="1800" b="0" dirty="0"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7172" name="Picture 6" descr="Logos of the United States Department of Health and Human Services and Centers for Disease Control and Preventio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1" y="5743576"/>
            <a:ext cx="1905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2564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20442"/>
          </a:xfrm>
        </p:spPr>
        <p:txBody>
          <a:bodyPr anchor="ctr">
            <a:normAutofit/>
          </a:bodyPr>
          <a:lstStyle/>
          <a:p>
            <a:pPr algn="ctr"/>
            <a:r>
              <a:rPr lang="en-US" dirty="0" smtClean="0">
                <a:ea typeface="Verdana" panose="020B0604030504040204" pitchFamily="34" charset="0"/>
                <a:cs typeface="Calibri" panose="020F0502020204030204" pitchFamily="34" charset="0"/>
              </a:rPr>
              <a:t>How are Targets Set?   </a:t>
            </a:r>
            <a:endParaRPr lang="en-US" dirty="0"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1260756"/>
            <a:ext cx="8229600" cy="5410199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002060"/>
                </a:solidFill>
              </a:rPr>
              <a:t>Targets are set by Topic Area workgroups comprised of agency representatives and policy and subject matter experts. 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002060"/>
                </a:solidFill>
              </a:rPr>
              <a:t>They are approved by a Federal Interagency Workgroup.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002060"/>
                </a:solidFill>
              </a:rPr>
              <a:t>Healthy People targets </a:t>
            </a:r>
            <a:r>
              <a:rPr lang="en-US" dirty="0">
                <a:solidFill>
                  <a:srgbClr val="002060"/>
                </a:solidFill>
              </a:rPr>
              <a:t>reflect </a:t>
            </a:r>
            <a:r>
              <a:rPr lang="en-US" dirty="0" smtClean="0">
                <a:solidFill>
                  <a:srgbClr val="002060"/>
                </a:solidFill>
              </a:rPr>
              <a:t>subject matter, policy, and political  </a:t>
            </a:r>
            <a:r>
              <a:rPr lang="en-US" dirty="0">
                <a:solidFill>
                  <a:srgbClr val="002060"/>
                </a:solidFill>
              </a:rPr>
              <a:t>considerations and </a:t>
            </a:r>
            <a:r>
              <a:rPr lang="en-US" dirty="0" smtClean="0">
                <a:solidFill>
                  <a:srgbClr val="002060"/>
                </a:solidFill>
              </a:rPr>
              <a:t>are, therefore, </a:t>
            </a:r>
            <a:r>
              <a:rPr lang="en-US" dirty="0">
                <a:solidFill>
                  <a:srgbClr val="002060"/>
                </a:solidFill>
              </a:rPr>
              <a:t>not strictly statistical constructs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002060"/>
                </a:solidFill>
              </a:rPr>
              <a:t>The Department’s vision for Healthy People targets is that they be </a:t>
            </a:r>
            <a:r>
              <a:rPr lang="en-US" dirty="0">
                <a:solidFill>
                  <a:srgbClr val="002060"/>
                </a:solidFill>
              </a:rPr>
              <a:t>challenging, yet achievable. 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2060"/>
                </a:solidFill>
              </a:rPr>
              <a:t>NCHS’ role in target setting over the decades is to: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2060"/>
                </a:solidFill>
              </a:rPr>
              <a:t>Provide technical assistance on statistical matters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002060"/>
                </a:solidFill>
              </a:rPr>
              <a:t>P</a:t>
            </a:r>
            <a:r>
              <a:rPr lang="en-US" dirty="0" smtClean="0">
                <a:solidFill>
                  <a:srgbClr val="002060"/>
                </a:solidFill>
              </a:rPr>
              <a:t>romote consistency in target-setting methods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002060"/>
                </a:solidFill>
              </a:rPr>
              <a:t>A</a:t>
            </a:r>
            <a:r>
              <a:rPr lang="en-US" dirty="0" smtClean="0">
                <a:solidFill>
                  <a:srgbClr val="002060"/>
                </a:solidFill>
              </a:rPr>
              <a:t>ddress Departmental interests in using targets to assess progress across topic areas over time and at the Midcourse and Final Reviews.</a:t>
            </a: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8686800" y="6488393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893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dirty="0" smtClean="0">
                <a:ea typeface="Verdana" panose="020B0604030504040204" pitchFamily="34" charset="0"/>
                <a:cs typeface="Calibri" panose="020F0502020204030204" pitchFamily="34" charset="0"/>
              </a:rPr>
              <a:t>Target Setting Over the Decades (1990–2010) </a:t>
            </a:r>
            <a:endParaRPr lang="en-US" dirty="0"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85078" y="1524140"/>
            <a:ext cx="8229600" cy="4857751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002060"/>
                </a:solidFill>
              </a:rPr>
              <a:t>1990s:  </a:t>
            </a:r>
            <a:r>
              <a:rPr lang="en-US" b="1" dirty="0" smtClean="0">
                <a:solidFill>
                  <a:srgbClr val="002060"/>
                </a:solidFill>
              </a:rPr>
              <a:t>Expert opinion</a:t>
            </a:r>
            <a:r>
              <a:rPr lang="en-US" dirty="0" smtClean="0">
                <a:solidFill>
                  <a:srgbClr val="002060"/>
                </a:solidFill>
              </a:rPr>
              <a:t>.  No systematic process across objectives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002060"/>
                </a:solidFill>
              </a:rPr>
              <a:t>2000s: Expert opinion and</a:t>
            </a:r>
            <a:r>
              <a:rPr lang="en-US" b="1" dirty="0" smtClean="0">
                <a:solidFill>
                  <a:srgbClr val="002060"/>
                </a:solidFill>
              </a:rPr>
              <a:t> to </a:t>
            </a:r>
            <a:r>
              <a:rPr lang="en-US" b="1" dirty="0">
                <a:solidFill>
                  <a:srgbClr val="002060"/>
                </a:solidFill>
              </a:rPr>
              <a:t>address the new goal of reducing health disparities, targets for high-risk subgroups were set to achieve a greater % change than for the total population.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2060"/>
                </a:solidFill>
              </a:rPr>
              <a:t>2010s: </a:t>
            </a:r>
            <a:r>
              <a:rPr lang="en-US" b="1" dirty="0">
                <a:solidFill>
                  <a:srgbClr val="002060"/>
                </a:solidFill>
              </a:rPr>
              <a:t>To reflect the elevation of the HP Goal from reduce to eliminate disparities, Better than the Best (BTTB) target-setting method (TSM) was developed. </a:t>
            </a:r>
            <a:endParaRPr lang="en-US" b="1" dirty="0" smtClean="0">
              <a:solidFill>
                <a:srgbClr val="002060"/>
              </a:solidFill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2060"/>
                </a:solidFill>
              </a:rPr>
              <a:t>A </a:t>
            </a:r>
            <a:r>
              <a:rPr lang="en-US" dirty="0">
                <a:solidFill>
                  <a:srgbClr val="002060"/>
                </a:solidFill>
              </a:rPr>
              <a:t>single target for population-based objectives was set as BTTB racial/ethnic group baseline rate and applied to all subgroups (except age</a:t>
            </a:r>
            <a:r>
              <a:rPr lang="en-US" dirty="0" smtClean="0">
                <a:solidFill>
                  <a:srgbClr val="002060"/>
                </a:solidFill>
              </a:rPr>
              <a:t>).</a:t>
            </a:r>
            <a:endParaRPr lang="en-US" dirty="0">
              <a:solidFill>
                <a:srgbClr val="002060"/>
              </a:solidFill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2060"/>
                </a:solidFill>
              </a:rPr>
              <a:t>How </a:t>
            </a:r>
            <a:r>
              <a:rPr lang="en-US" dirty="0">
                <a:solidFill>
                  <a:srgbClr val="002060"/>
                </a:solidFill>
              </a:rPr>
              <a:t>much “better” was left to the discretion of the </a:t>
            </a:r>
            <a:r>
              <a:rPr lang="en-US" dirty="0" smtClean="0">
                <a:solidFill>
                  <a:srgbClr val="002060"/>
                </a:solidFill>
              </a:rPr>
              <a:t>workgroups </a:t>
            </a:r>
            <a:r>
              <a:rPr lang="en-US" dirty="0">
                <a:solidFill>
                  <a:srgbClr val="002060"/>
                </a:solidFill>
              </a:rPr>
              <a:t>based on expert opinion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  <a:endParaRPr lang="en-US" dirty="0">
              <a:solidFill>
                <a:srgbClr val="002060"/>
              </a:solidFill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2060"/>
                </a:solidFill>
              </a:rPr>
              <a:t>BTTB was used for nearly half the objectives.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8686800" y="6488393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80356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dirty="0" smtClean="0">
                <a:ea typeface="Verdana" panose="020B0604030504040204" pitchFamily="34" charset="0"/>
                <a:cs typeface="Calibri" panose="020F0502020204030204" pitchFamily="34" charset="0"/>
              </a:rPr>
              <a:t>Target Setting for Healthy </a:t>
            </a:r>
            <a:r>
              <a:rPr lang="en-US" dirty="0">
                <a:ea typeface="Verdana" panose="020B0604030504040204" pitchFamily="34" charset="0"/>
                <a:cs typeface="Calibri" panose="020F0502020204030204" pitchFamily="34" charset="0"/>
              </a:rPr>
              <a:t>People </a:t>
            </a:r>
            <a:r>
              <a:rPr lang="en-US" dirty="0" smtClean="0">
                <a:ea typeface="Verdana" panose="020B0604030504040204" pitchFamily="34" charset="0"/>
                <a:cs typeface="Calibri" panose="020F0502020204030204" pitchFamily="34" charset="0"/>
              </a:rPr>
              <a:t>2020</a:t>
            </a:r>
            <a:endParaRPr lang="en-US" dirty="0"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1335616"/>
            <a:ext cx="8229600" cy="4455584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HP2020 has </a:t>
            </a:r>
            <a:r>
              <a:rPr lang="en-US" dirty="0" smtClean="0">
                <a:solidFill>
                  <a:srgbClr val="002060"/>
                </a:solidFill>
              </a:rPr>
              <a:t>more than 1,000 objectives with targets.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TSMs </a:t>
            </a:r>
            <a:r>
              <a:rPr lang="en-US" dirty="0">
                <a:solidFill>
                  <a:srgbClr val="002060"/>
                </a:solidFill>
              </a:rPr>
              <a:t>were modified to reflect the desire to: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Be more </a:t>
            </a:r>
            <a:r>
              <a:rPr lang="en-US" dirty="0" smtClean="0">
                <a:solidFill>
                  <a:srgbClr val="002060"/>
                </a:solidFill>
              </a:rPr>
              <a:t>scientific, systematic, </a:t>
            </a:r>
            <a:r>
              <a:rPr lang="en-US" dirty="0">
                <a:solidFill>
                  <a:srgbClr val="002060"/>
                </a:solidFill>
              </a:rPr>
              <a:t>and consistent across </a:t>
            </a:r>
            <a:r>
              <a:rPr lang="en-US" dirty="0" smtClean="0">
                <a:solidFill>
                  <a:srgbClr val="002060"/>
                </a:solidFill>
              </a:rPr>
              <a:t>objectives.</a:t>
            </a:r>
            <a:endParaRPr lang="en-US" dirty="0">
              <a:solidFill>
                <a:srgbClr val="002060"/>
              </a:solidFill>
            </a:endParaRPr>
          </a:p>
          <a:p>
            <a:pPr lvl="1"/>
            <a:r>
              <a:rPr lang="en-US" dirty="0">
                <a:solidFill>
                  <a:srgbClr val="002060"/>
                </a:solidFill>
              </a:rPr>
              <a:t>Have a reasonable expectation of greater success than in </a:t>
            </a:r>
            <a:r>
              <a:rPr lang="en-US" dirty="0" smtClean="0">
                <a:solidFill>
                  <a:srgbClr val="002060"/>
                </a:solidFill>
              </a:rPr>
              <a:t>previous  decades.</a:t>
            </a:r>
          </a:p>
          <a:p>
            <a:pPr marL="457188" lvl="1" indent="0">
              <a:buNone/>
            </a:pPr>
            <a:endParaRPr lang="en-US" b="1" dirty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NCHS analysis of HP2010 TSMs led the department to recommend: 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Evidence- </a:t>
            </a:r>
            <a:r>
              <a:rPr lang="en-US" dirty="0">
                <a:solidFill>
                  <a:srgbClr val="002060"/>
                </a:solidFill>
              </a:rPr>
              <a:t>or science-based methods (e.g</a:t>
            </a:r>
            <a:r>
              <a:rPr lang="en-US" dirty="0" smtClean="0">
                <a:solidFill>
                  <a:srgbClr val="002060"/>
                </a:solidFill>
              </a:rPr>
              <a:t>., </a:t>
            </a:r>
            <a:r>
              <a:rPr lang="en-US" b="1" dirty="0">
                <a:solidFill>
                  <a:srgbClr val="002060"/>
                </a:solidFill>
              </a:rPr>
              <a:t>modeling/projection/trend analysis</a:t>
            </a:r>
            <a:r>
              <a:rPr lang="en-US" dirty="0" smtClean="0">
                <a:solidFill>
                  <a:srgbClr val="002060"/>
                </a:solidFill>
              </a:rPr>
              <a:t>) where possible, and </a:t>
            </a:r>
            <a:endParaRPr lang="en-US" dirty="0">
              <a:solidFill>
                <a:srgbClr val="002060"/>
              </a:solidFill>
            </a:endParaRP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A </a:t>
            </a:r>
            <a:r>
              <a:rPr lang="en-US" b="1" dirty="0">
                <a:solidFill>
                  <a:srgbClr val="002060"/>
                </a:solidFill>
              </a:rPr>
              <a:t>standard default </a:t>
            </a:r>
            <a:r>
              <a:rPr lang="en-US" dirty="0">
                <a:solidFill>
                  <a:srgbClr val="002060"/>
                </a:solidFill>
              </a:rPr>
              <a:t>method when evidence- or science-based methods </a:t>
            </a:r>
            <a:r>
              <a:rPr lang="en-US" dirty="0" smtClean="0">
                <a:solidFill>
                  <a:srgbClr val="002060"/>
                </a:solidFill>
              </a:rPr>
              <a:t>infeasible.</a:t>
            </a:r>
          </a:p>
          <a:p>
            <a:pPr lvl="2"/>
            <a:r>
              <a:rPr lang="en-US" dirty="0" smtClean="0">
                <a:solidFill>
                  <a:srgbClr val="002060"/>
                </a:solidFill>
              </a:rPr>
              <a:t>Default </a:t>
            </a:r>
            <a:r>
              <a:rPr lang="en-US" dirty="0">
                <a:solidFill>
                  <a:srgbClr val="002060"/>
                </a:solidFill>
              </a:rPr>
              <a:t>standard set at </a:t>
            </a:r>
            <a:r>
              <a:rPr lang="en-US" b="1" dirty="0">
                <a:solidFill>
                  <a:srgbClr val="002060"/>
                </a:solidFill>
              </a:rPr>
              <a:t>10% </a:t>
            </a:r>
            <a:r>
              <a:rPr lang="en-US" b="1" dirty="0" smtClean="0">
                <a:solidFill>
                  <a:srgbClr val="002060"/>
                </a:solidFill>
              </a:rPr>
              <a:t>improvement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 lvl="2"/>
            <a:r>
              <a:rPr lang="en-US" dirty="0" smtClean="0">
                <a:solidFill>
                  <a:srgbClr val="002060"/>
                </a:solidFill>
              </a:rPr>
              <a:t>More </a:t>
            </a:r>
            <a:r>
              <a:rPr lang="en-US" dirty="0">
                <a:solidFill>
                  <a:srgbClr val="002060"/>
                </a:solidFill>
              </a:rPr>
              <a:t>than ½ of objectives used the standard default.</a:t>
            </a: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8686800" y="6488393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38204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2400"/>
              </a:spcBef>
              <a:spcAft>
                <a:spcPts val="1600"/>
              </a:spcAft>
            </a:pPr>
            <a:r>
              <a:rPr lang="en-US" dirty="0">
                <a:ea typeface="Verdana" panose="020B0604030504040204" pitchFamily="34" charset="0"/>
                <a:cs typeface="Calibri" panose="020F0502020204030204" pitchFamily="34" charset="0"/>
              </a:rPr>
              <a:t>Methods for HP2030</a:t>
            </a:r>
          </a:p>
        </p:txBody>
      </p:sp>
    </p:spTree>
    <p:extLst>
      <p:ext uri="{BB962C8B-B14F-4D97-AF65-F5344CB8AC3E}">
        <p14:creationId xmlns:p14="http://schemas.microsoft.com/office/powerpoint/2010/main" val="175299147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487361"/>
          </a:xfrm>
        </p:spPr>
        <p:txBody>
          <a:bodyPr anchor="ctr"/>
          <a:lstStyle/>
          <a:p>
            <a:pPr algn="ctr">
              <a:lnSpc>
                <a:spcPts val="3000"/>
              </a:lnSpc>
            </a:pPr>
            <a:r>
              <a:rPr lang="en-US" sz="2800" b="1" dirty="0">
                <a:solidFill>
                  <a:srgbClr val="006858"/>
                </a:solidFill>
                <a:latin typeface="Calibri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Background: HP2030 Targets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914400"/>
            <a:ext cx="8229600" cy="54102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HP2030 aims for greater transparency, and a more systematic approach, in target setting. </a:t>
            </a:r>
          </a:p>
          <a:p>
            <a:pPr lvl="1"/>
            <a:r>
              <a:rPr lang="en-US" sz="1800" dirty="0" smtClean="0">
                <a:solidFill>
                  <a:srgbClr val="002060"/>
                </a:solidFill>
              </a:rPr>
              <a:t>Allows for replication </a:t>
            </a:r>
            <a:r>
              <a:rPr lang="en-US" sz="1800" dirty="0">
                <a:solidFill>
                  <a:srgbClr val="002060"/>
                </a:solidFill>
              </a:rPr>
              <a:t>of TSMs at the state and local </a:t>
            </a:r>
            <a:r>
              <a:rPr lang="en-US" sz="1800" dirty="0" smtClean="0">
                <a:solidFill>
                  <a:srgbClr val="002060"/>
                </a:solidFill>
              </a:rPr>
              <a:t>level. </a:t>
            </a:r>
            <a:endParaRPr lang="en-US" sz="1800" dirty="0">
              <a:solidFill>
                <a:srgbClr val="002060"/>
              </a:solidFill>
            </a:endParaRPr>
          </a:p>
          <a:p>
            <a:pPr lvl="1"/>
            <a:r>
              <a:rPr lang="en-US" sz="1800" dirty="0" smtClean="0">
                <a:solidFill>
                  <a:srgbClr val="002060"/>
                </a:solidFill>
              </a:rPr>
              <a:t>Allows </a:t>
            </a:r>
            <a:r>
              <a:rPr lang="en-US" sz="1800" dirty="0">
                <a:solidFill>
                  <a:srgbClr val="002060"/>
                </a:solidFill>
              </a:rPr>
              <a:t>for targets to be considered using </a:t>
            </a:r>
            <a:r>
              <a:rPr lang="en-US" sz="1800" dirty="0" smtClean="0">
                <a:solidFill>
                  <a:srgbClr val="002060"/>
                </a:solidFill>
              </a:rPr>
              <a:t>data-driven tools.</a:t>
            </a:r>
            <a:endParaRPr lang="en-US" sz="1800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Continuing the vision of Healthy People 2020, </a:t>
            </a:r>
            <a:r>
              <a:rPr lang="en-US" dirty="0" smtClean="0">
                <a:solidFill>
                  <a:srgbClr val="002060"/>
                </a:solidFill>
              </a:rPr>
              <a:t>HP2030 targets </a:t>
            </a:r>
            <a:r>
              <a:rPr lang="en-US" dirty="0">
                <a:solidFill>
                  <a:srgbClr val="002060"/>
                </a:solidFill>
              </a:rPr>
              <a:t>are meant to be challenging, yet achievable. 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The target should be a statistically significant improvement from the baseline, whenever possible. 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The targeted change from the baseline should be consistent with the desired direction (e.g., even if obesity rate is expected to worsen, target should be to improve it or </a:t>
            </a:r>
            <a:r>
              <a:rPr lang="en-US" dirty="0" smtClean="0">
                <a:solidFill>
                  <a:srgbClr val="002060"/>
                </a:solidFill>
              </a:rPr>
              <a:t>maintain baseline).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686800" y="6488393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527449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9323" y="200819"/>
            <a:ext cx="8229600" cy="582610"/>
          </a:xfrm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006858"/>
                </a:solidFill>
                <a:latin typeface="Calibri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Process: Target Setting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857249"/>
            <a:ext cx="8229600" cy="4095751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The </a:t>
            </a:r>
            <a:r>
              <a:rPr lang="en-US" dirty="0" smtClean="0">
                <a:solidFill>
                  <a:srgbClr val="002060"/>
                </a:solidFill>
              </a:rPr>
              <a:t>TSM flowchart </a:t>
            </a:r>
            <a:r>
              <a:rPr lang="en-US" dirty="0">
                <a:solidFill>
                  <a:srgbClr val="002060"/>
                </a:solidFill>
              </a:rPr>
              <a:t>helped Healthy People Topic Area </a:t>
            </a:r>
            <a:r>
              <a:rPr lang="en-US" dirty="0" smtClean="0">
                <a:solidFill>
                  <a:srgbClr val="002060"/>
                </a:solidFill>
              </a:rPr>
              <a:t>subject </a:t>
            </a:r>
            <a:r>
              <a:rPr lang="en-US" dirty="0">
                <a:solidFill>
                  <a:srgbClr val="002060"/>
                </a:solidFill>
              </a:rPr>
              <a:t>m</a:t>
            </a:r>
            <a:r>
              <a:rPr lang="en-US" dirty="0" smtClean="0">
                <a:solidFill>
                  <a:srgbClr val="002060"/>
                </a:solidFill>
              </a:rPr>
              <a:t>atter </a:t>
            </a:r>
            <a:r>
              <a:rPr lang="en-US" dirty="0">
                <a:solidFill>
                  <a:srgbClr val="002060"/>
                </a:solidFill>
              </a:rPr>
              <a:t>e</a:t>
            </a:r>
            <a:r>
              <a:rPr lang="en-US" dirty="0" smtClean="0">
                <a:solidFill>
                  <a:srgbClr val="002060"/>
                </a:solidFill>
              </a:rPr>
              <a:t>xperts </a:t>
            </a:r>
            <a:r>
              <a:rPr lang="en-US" dirty="0">
                <a:solidFill>
                  <a:srgbClr val="002060"/>
                </a:solidFill>
              </a:rPr>
              <a:t>use an explicit process to arrive at a recommended target-setting method. 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HP2030 Target-Setting Methods include: </a:t>
            </a:r>
          </a:p>
          <a:p>
            <a:pPr marL="457188" lvl="1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marL="457188" lvl="1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457188" lvl="1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marL="457188" lvl="1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New NCHS Tools </a:t>
            </a:r>
            <a:r>
              <a:rPr lang="en-US" dirty="0" smtClean="0">
                <a:solidFill>
                  <a:srgbClr val="002060"/>
                </a:solidFill>
              </a:rPr>
              <a:t>were created </a:t>
            </a:r>
            <a:r>
              <a:rPr lang="en-US" dirty="0">
                <a:solidFill>
                  <a:srgbClr val="002060"/>
                </a:solidFill>
              </a:rPr>
              <a:t>to help workgroups select among candidate targets generated using the last </a:t>
            </a:r>
            <a:r>
              <a:rPr lang="en-US" dirty="0" smtClean="0">
                <a:solidFill>
                  <a:srgbClr val="002060"/>
                </a:solidFill>
              </a:rPr>
              <a:t>four methods.</a:t>
            </a:r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Healthy People targets will still reflect subject matter, policy, and political  considerations and are, therefore, not strictly statistical constructs.</a:t>
            </a: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686800" y="6488393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2514600"/>
            <a:ext cx="8077200" cy="2031325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Maintain consistency with national programs, regulations, policies, or laws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Maintain baseline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Percent improvement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Percentage 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point 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improvement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Minimal statistical 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ignificance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Trend projection</a:t>
            </a:r>
          </a:p>
        </p:txBody>
      </p:sp>
    </p:spTree>
    <p:extLst>
      <p:ext uri="{BB962C8B-B14F-4D97-AF65-F5344CB8AC3E}">
        <p14:creationId xmlns:p14="http://schemas.microsoft.com/office/powerpoint/2010/main" val="425694089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113"/>
          <p:cNvSpPr txBox="1"/>
          <p:nvPr/>
        </p:nvSpPr>
        <p:spPr>
          <a:xfrm>
            <a:off x="193633" y="6420909"/>
            <a:ext cx="619079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F56DC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*Data points are considered comparable if the data were collected using the same data system, methods, and question(s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56DC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56DC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See Trend Analysis Tool and Trend Analysis Tool Instructions for more information.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F56DC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grpSp>
        <p:nvGrpSpPr>
          <p:cNvPr id="2" name="Group 1" descr="TSM Flowchart"/>
          <p:cNvGrpSpPr/>
          <p:nvPr/>
        </p:nvGrpSpPr>
        <p:grpSpPr>
          <a:xfrm>
            <a:off x="0" y="71206"/>
            <a:ext cx="9144000" cy="5926472"/>
            <a:chOff x="0" y="71206"/>
            <a:chExt cx="9144000" cy="5926472"/>
          </a:xfrm>
        </p:grpSpPr>
        <p:cxnSp>
          <p:nvCxnSpPr>
            <p:cNvPr id="99" name="Elbow Connector 98" descr="Line Connector"/>
            <p:cNvCxnSpPr>
              <a:endCxn id="132" idx="3"/>
            </p:cNvCxnSpPr>
            <p:nvPr/>
          </p:nvCxnSpPr>
          <p:spPr>
            <a:xfrm rot="10800000">
              <a:off x="7047779" y="2778177"/>
              <a:ext cx="956315" cy="73974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Elbow Connector 99" descr="Line Connector"/>
            <p:cNvCxnSpPr/>
            <p:nvPr/>
          </p:nvCxnSpPr>
          <p:spPr>
            <a:xfrm rot="5400000">
              <a:off x="7489757" y="3049350"/>
              <a:ext cx="1148768" cy="58723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Elbow Connector 100" descr="Line Connector"/>
            <p:cNvCxnSpPr/>
            <p:nvPr/>
          </p:nvCxnSpPr>
          <p:spPr>
            <a:xfrm rot="5400000">
              <a:off x="5176030" y="3181451"/>
              <a:ext cx="805894" cy="715813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2" name="Diamond 23"/>
            <p:cNvSpPr>
              <a:spLocks noChangeArrowheads="1"/>
            </p:cNvSpPr>
            <p:nvPr/>
          </p:nvSpPr>
          <p:spPr bwMode="auto">
            <a:xfrm>
              <a:off x="7078210" y="1400831"/>
              <a:ext cx="2065790" cy="1585321"/>
            </a:xfrm>
            <a:prstGeom prst="diamond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Times New Roman" panose="02020603050405020304" pitchFamily="18" charset="0"/>
                  <a:cs typeface="Segoe UI" panose="020B0502040204020203" pitchFamily="34" charset="0"/>
                </a:rPr>
                <a:t>G) Should the target be consistent with model or trend analysis provided by the workgroup?</a:t>
              </a:r>
              <a:endPara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F56DC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103" name="TextBox 129"/>
            <p:cNvSpPr txBox="1">
              <a:spLocks noChangeArrowheads="1"/>
            </p:cNvSpPr>
            <p:nvPr/>
          </p:nvSpPr>
          <p:spPr bwMode="auto">
            <a:xfrm>
              <a:off x="2022857" y="1542033"/>
              <a:ext cx="133050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Times New Roman" panose="02020603050405020304" pitchFamily="18" charset="0"/>
                  <a:cs typeface="Segoe UI" panose="020B0502040204020203" pitchFamily="34" charset="0"/>
                </a:rPr>
                <a:t>no</a:t>
              </a:r>
              <a:endPara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F56DC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105" name="Oval 8"/>
            <p:cNvSpPr>
              <a:spLocks noChangeArrowheads="1"/>
            </p:cNvSpPr>
            <p:nvPr/>
          </p:nvSpPr>
          <p:spPr bwMode="auto">
            <a:xfrm>
              <a:off x="201580" y="71206"/>
              <a:ext cx="1564342" cy="60882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Times New Roman" panose="02020603050405020304" pitchFamily="18" charset="0"/>
                  <a:cs typeface="Segoe UI" panose="020B0502040204020203" pitchFamily="34" charset="0"/>
                </a:rPr>
                <a:t>A) Start here</a:t>
              </a:r>
              <a:endPara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F56DC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106" name="Diamond 9"/>
            <p:cNvSpPr>
              <a:spLocks noChangeArrowheads="1"/>
            </p:cNvSpPr>
            <p:nvPr/>
          </p:nvSpPr>
          <p:spPr bwMode="auto">
            <a:xfrm>
              <a:off x="0" y="881164"/>
              <a:ext cx="1973517" cy="1650742"/>
            </a:xfrm>
            <a:prstGeom prst="diamond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Times New Roman" panose="02020603050405020304" pitchFamily="18" charset="0"/>
                  <a:cs typeface="Segoe UI" panose="020B0502040204020203" pitchFamily="34" charset="0"/>
                </a:rPr>
                <a:t>B) Should the target be consistent with an existing national program, regulation, policy</a:t>
              </a:r>
              <a:r>
                <a:rPr kumimoji="0" lang="en-US" alt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Times New Roman" panose="02020603050405020304" pitchFamily="18" charset="0"/>
                  <a:cs typeface="Segoe UI" panose="020B0502040204020203" pitchFamily="34" charset="0"/>
                </a:rPr>
                <a:t>, or law</a:t>
              </a:r>
              <a:r>
                <a: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Times New Roman" panose="02020603050405020304" pitchFamily="18" charset="0"/>
                  <a:cs typeface="Segoe UI" panose="020B0502040204020203" pitchFamily="34" charset="0"/>
                </a:rPr>
                <a:t>?</a:t>
              </a:r>
              <a:endPara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F56DC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cxnSp>
          <p:nvCxnSpPr>
            <p:cNvPr id="107" name="Elbow Connector 106" descr="Line Connector"/>
            <p:cNvCxnSpPr>
              <a:stCxn id="105" idx="4"/>
              <a:endCxn id="106" idx="0"/>
            </p:cNvCxnSpPr>
            <p:nvPr/>
          </p:nvCxnSpPr>
          <p:spPr>
            <a:xfrm rot="16200000" flipH="1">
              <a:off x="884686" y="779091"/>
              <a:ext cx="201138" cy="3008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Elbow Connector 107" descr="Line Connector"/>
            <p:cNvCxnSpPr>
              <a:stCxn id="113" idx="2"/>
            </p:cNvCxnSpPr>
            <p:nvPr/>
          </p:nvCxnSpPr>
          <p:spPr>
            <a:xfrm rot="16200000" flipH="1">
              <a:off x="4026311" y="3022743"/>
              <a:ext cx="1529875" cy="253107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25"/>
            <p:cNvSpPr txBox="1">
              <a:spLocks noChangeArrowheads="1"/>
            </p:cNvSpPr>
            <p:nvPr/>
          </p:nvSpPr>
          <p:spPr bwMode="auto">
            <a:xfrm>
              <a:off x="785679" y="2518433"/>
              <a:ext cx="166712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Times New Roman" panose="02020603050405020304" pitchFamily="18" charset="0"/>
                  <a:cs typeface="Segoe UI" panose="020B0502040204020203" pitchFamily="34" charset="0"/>
                </a:rPr>
                <a:t>yes</a:t>
              </a:r>
              <a:endPara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F56DC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110" name="Text Box 11"/>
            <p:cNvSpPr txBox="1">
              <a:spLocks noChangeArrowheads="1"/>
            </p:cNvSpPr>
            <p:nvPr/>
          </p:nvSpPr>
          <p:spPr bwMode="auto">
            <a:xfrm>
              <a:off x="5419720" y="1568036"/>
              <a:ext cx="166712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yes</a:t>
              </a:r>
              <a:endPara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F56DC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111" name="TextBox 40"/>
            <p:cNvSpPr txBox="1">
              <a:spLocks noChangeArrowheads="1"/>
            </p:cNvSpPr>
            <p:nvPr/>
          </p:nvSpPr>
          <p:spPr bwMode="auto">
            <a:xfrm>
              <a:off x="5738204" y="3311130"/>
              <a:ext cx="190005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Times New Roman" panose="02020603050405020304" pitchFamily="18" charset="0"/>
                  <a:cs typeface="Segoe UI" panose="020B0502040204020203" pitchFamily="34" charset="0"/>
                </a:rPr>
                <a:t>no</a:t>
              </a:r>
              <a:endPara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F56DC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cxnSp>
          <p:nvCxnSpPr>
            <p:cNvPr id="112" name="Elbow Connector 111" descr="Line Connector"/>
            <p:cNvCxnSpPr>
              <a:stCxn id="113" idx="3"/>
              <a:endCxn id="115" idx="1"/>
            </p:cNvCxnSpPr>
            <p:nvPr/>
          </p:nvCxnSpPr>
          <p:spPr>
            <a:xfrm flipV="1">
              <a:off x="5365614" y="1425386"/>
              <a:ext cx="597217" cy="299317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Diamond 23"/>
            <p:cNvSpPr>
              <a:spLocks noChangeArrowheads="1"/>
            </p:cNvSpPr>
            <p:nvPr/>
          </p:nvSpPr>
          <p:spPr bwMode="auto">
            <a:xfrm>
              <a:off x="3963775" y="1065046"/>
              <a:ext cx="1401839" cy="1319314"/>
            </a:xfrm>
            <a:prstGeom prst="diamond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Times New Roman" panose="02020603050405020304" pitchFamily="18" charset="0"/>
                  <a:cs typeface="Segoe UI" panose="020B0502040204020203" pitchFamily="34" charset="0"/>
                </a:rPr>
                <a:t>D) Are there three or </a:t>
              </a:r>
              <a:r>
                <a:rPr kumimoji="0" lang="en-US" alt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Times New Roman" panose="02020603050405020304" pitchFamily="18" charset="0"/>
                  <a:cs typeface="Segoe UI" panose="020B0502040204020203" pitchFamily="34" charset="0"/>
                </a:rPr>
                <a:t>more comparable</a:t>
              </a:r>
              <a:r>
                <a: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Times New Roman" panose="02020603050405020304" pitchFamily="18" charset="0"/>
                  <a:cs typeface="Segoe UI" panose="020B0502040204020203" pitchFamily="34" charset="0"/>
                </a:rPr>
                <a:t>* data points?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F56DC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5962831" y="1079097"/>
              <a:ext cx="916143" cy="69257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40404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E) Has modeling or a trend analysis already been conducted?</a:t>
              </a:r>
            </a:p>
          </p:txBody>
        </p:sp>
        <p:sp>
          <p:nvSpPr>
            <p:cNvPr id="116" name="TextBox 125"/>
            <p:cNvSpPr txBox="1">
              <a:spLocks noChangeArrowheads="1"/>
            </p:cNvSpPr>
            <p:nvPr/>
          </p:nvSpPr>
          <p:spPr bwMode="auto">
            <a:xfrm>
              <a:off x="6749713" y="3172631"/>
              <a:ext cx="166712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Times New Roman" panose="02020603050405020304" pitchFamily="18" charset="0"/>
                  <a:cs typeface="Segoe UI" panose="020B0502040204020203" pitchFamily="34" charset="0"/>
                </a:rPr>
                <a:t>yes</a:t>
              </a:r>
              <a:endPara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F56DC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cxnSp>
          <p:nvCxnSpPr>
            <p:cNvPr id="117" name="Elbow Connector 116" descr="Line Connector"/>
            <p:cNvCxnSpPr>
              <a:stCxn id="115" idx="2"/>
              <a:endCxn id="132" idx="0"/>
            </p:cNvCxnSpPr>
            <p:nvPr/>
          </p:nvCxnSpPr>
          <p:spPr>
            <a:xfrm rot="5400000">
              <a:off x="6108256" y="1834322"/>
              <a:ext cx="375295" cy="25000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TextBox 40"/>
            <p:cNvSpPr txBox="1">
              <a:spLocks noChangeArrowheads="1"/>
            </p:cNvSpPr>
            <p:nvPr/>
          </p:nvSpPr>
          <p:spPr bwMode="auto">
            <a:xfrm>
              <a:off x="4491701" y="2483395"/>
              <a:ext cx="201582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Times New Roman" panose="02020603050405020304" pitchFamily="18" charset="0"/>
                  <a:cs typeface="Segoe UI" panose="020B0502040204020203" pitchFamily="34" charset="0"/>
                </a:rPr>
                <a:t>no</a:t>
              </a:r>
              <a:endPara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F56DC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549908" y="5646204"/>
              <a:ext cx="8229600" cy="35147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F56DC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You may choose a method other than the recommended method (additional justification will be required).</a:t>
              </a:r>
            </a:p>
          </p:txBody>
        </p:sp>
        <p:sp>
          <p:nvSpPr>
            <p:cNvPr id="120" name="Oval 7"/>
            <p:cNvSpPr>
              <a:spLocks noChangeArrowheads="1"/>
            </p:cNvSpPr>
            <p:nvPr/>
          </p:nvSpPr>
          <p:spPr bwMode="auto">
            <a:xfrm>
              <a:off x="255882" y="3907838"/>
              <a:ext cx="1468438" cy="147955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Times New Roman" panose="02020603050405020304" pitchFamily="18" charset="0"/>
                  <a:cs typeface="Segoe UI" panose="020B0502040204020203" pitchFamily="34" charset="0"/>
                </a:rPr>
                <a:t>TSM: Maintain Consistency with National Programs, Regulations, Policies, or Laws</a:t>
              </a:r>
              <a:endPara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F56DC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121" name="Oval 92"/>
            <p:cNvSpPr>
              <a:spLocks noChangeArrowheads="1"/>
            </p:cNvSpPr>
            <p:nvPr/>
          </p:nvSpPr>
          <p:spPr bwMode="auto">
            <a:xfrm>
              <a:off x="6874341" y="3914235"/>
              <a:ext cx="1468438" cy="146304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Times New Roman" panose="02020603050405020304" pitchFamily="18" charset="0"/>
                  <a:cs typeface="Segoe UI" panose="020B0502040204020203" pitchFamily="34" charset="0"/>
                </a:rPr>
                <a:t>TSM: Trend </a:t>
              </a:r>
              <a:r>
                <a:rPr kumimoji="0" lang="en-US" altLang="en-US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Times New Roman" panose="02020603050405020304" pitchFamily="18" charset="0"/>
                  <a:cs typeface="Segoe UI" panose="020B0502040204020203" pitchFamily="34" charset="0"/>
                </a:rPr>
                <a:t>Projection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1" i="1" u="none" strike="noStrike" kern="1200" cap="none" spc="0" normalizeH="0" baseline="0" noProof="0" dirty="0">
                  <a:ln>
                    <a:noFill/>
                  </a:ln>
                  <a:solidFill>
                    <a:srgbClr val="0F56DC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Tool: Trend Analysis Tool</a:t>
              </a:r>
            </a:p>
          </p:txBody>
        </p:sp>
        <p:grpSp>
          <p:nvGrpSpPr>
            <p:cNvPr id="122" name="Group 121" descr="TSM- Maintain Baseline"/>
            <p:cNvGrpSpPr/>
            <p:nvPr/>
          </p:nvGrpSpPr>
          <p:grpSpPr>
            <a:xfrm>
              <a:off x="2251012" y="3881995"/>
              <a:ext cx="1463040" cy="1762270"/>
              <a:chOff x="7433713" y="3936270"/>
              <a:chExt cx="1463040" cy="1762270"/>
            </a:xfrm>
          </p:grpSpPr>
          <p:sp>
            <p:nvSpPr>
              <p:cNvPr id="123" name="Oval 108"/>
              <p:cNvSpPr>
                <a:spLocks noChangeArrowheads="1"/>
              </p:cNvSpPr>
              <p:nvPr/>
            </p:nvSpPr>
            <p:spPr bwMode="auto">
              <a:xfrm>
                <a:off x="7433713" y="3936270"/>
                <a:ext cx="1463040" cy="146304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Times New Roman" panose="02020603050405020304" pitchFamily="18" charset="0"/>
                    <a:cs typeface="Segoe UI" panose="020B0502040204020203" pitchFamily="34" charset="0"/>
                  </a:rPr>
                  <a:t>TSM: Maintain Baseline</a:t>
                </a:r>
                <a:endParaRPr kumimoji="0" lang="en-US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F56DC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  <p:cxnSp>
            <p:nvCxnSpPr>
              <p:cNvPr id="124" name="Elbow Connector 123"/>
              <p:cNvCxnSpPr>
                <a:stCxn id="123" idx="4"/>
              </p:cNvCxnSpPr>
              <p:nvPr/>
            </p:nvCxnSpPr>
            <p:spPr>
              <a:xfrm rot="5400000">
                <a:off x="8010368" y="5543675"/>
                <a:ext cx="299231" cy="10500"/>
              </a:xfrm>
              <a:prstGeom prst="bentConnector3">
                <a:avLst>
                  <a:gd name="adj1" fmla="val -135"/>
                </a:avLst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5" name="Diamond 23"/>
            <p:cNvSpPr>
              <a:spLocks noChangeArrowheads="1"/>
            </p:cNvSpPr>
            <p:nvPr/>
          </p:nvSpPr>
          <p:spPr bwMode="auto">
            <a:xfrm>
              <a:off x="2272580" y="1052069"/>
              <a:ext cx="1401839" cy="1319314"/>
            </a:xfrm>
            <a:prstGeom prst="diamond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Times New Roman" panose="02020603050405020304" pitchFamily="18" charset="0"/>
                  <a:cs typeface="Segoe UI" panose="020B0502040204020203" pitchFamily="34" charset="0"/>
                </a:rPr>
                <a:t>C) Is the baseline already where you want to be?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F56DC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126" name="TextBox 129"/>
            <p:cNvSpPr txBox="1">
              <a:spLocks noChangeArrowheads="1"/>
            </p:cNvSpPr>
            <p:nvPr/>
          </p:nvSpPr>
          <p:spPr bwMode="auto">
            <a:xfrm>
              <a:off x="3714052" y="1547224"/>
              <a:ext cx="133050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Times New Roman" panose="02020603050405020304" pitchFamily="18" charset="0"/>
                  <a:cs typeface="Segoe UI" panose="020B0502040204020203" pitchFamily="34" charset="0"/>
                </a:rPr>
                <a:t>no</a:t>
              </a:r>
              <a:endPara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F56DC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127" name="TextBox 125"/>
            <p:cNvSpPr txBox="1">
              <a:spLocks noChangeArrowheads="1"/>
            </p:cNvSpPr>
            <p:nvPr/>
          </p:nvSpPr>
          <p:spPr bwMode="auto">
            <a:xfrm>
              <a:off x="2757448" y="2426307"/>
              <a:ext cx="166712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Times New Roman" panose="02020603050405020304" pitchFamily="18" charset="0"/>
                  <a:cs typeface="Segoe UI" panose="020B0502040204020203" pitchFamily="34" charset="0"/>
                </a:rPr>
                <a:t>yes</a:t>
              </a:r>
              <a:endPara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F56DC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128" name="Text Box 11"/>
            <p:cNvSpPr txBox="1">
              <a:spLocks noChangeArrowheads="1"/>
            </p:cNvSpPr>
            <p:nvPr/>
          </p:nvSpPr>
          <p:spPr bwMode="auto">
            <a:xfrm>
              <a:off x="7078210" y="1262332"/>
              <a:ext cx="166712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yes</a:t>
              </a:r>
              <a:endPara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F56DC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129" name="Text Box 11"/>
            <p:cNvSpPr txBox="1">
              <a:spLocks noChangeArrowheads="1"/>
            </p:cNvSpPr>
            <p:nvPr/>
          </p:nvSpPr>
          <p:spPr bwMode="auto">
            <a:xfrm>
              <a:off x="6280332" y="1793296"/>
              <a:ext cx="133050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no</a:t>
              </a:r>
              <a:endPara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F56DC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cxnSp>
          <p:nvCxnSpPr>
            <p:cNvPr id="130" name="Elbow Connector 129" descr="Line connector"/>
            <p:cNvCxnSpPr>
              <a:stCxn id="115" idx="3"/>
              <a:endCxn id="102" idx="0"/>
            </p:cNvCxnSpPr>
            <p:nvPr/>
          </p:nvCxnSpPr>
          <p:spPr>
            <a:xfrm flipV="1">
              <a:off x="6878974" y="1400831"/>
              <a:ext cx="1232131" cy="24555"/>
            </a:xfrm>
            <a:prstGeom prst="bentConnector4">
              <a:avLst>
                <a:gd name="adj1" fmla="val 8085"/>
                <a:gd name="adj2" fmla="val 1111322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Elbow Connector 130" descr="Line Connector"/>
            <p:cNvCxnSpPr/>
            <p:nvPr/>
          </p:nvCxnSpPr>
          <p:spPr>
            <a:xfrm rot="16200000" flipH="1">
              <a:off x="6632649" y="3103400"/>
              <a:ext cx="900818" cy="727078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2" name="Diamond 23"/>
            <p:cNvSpPr>
              <a:spLocks noChangeArrowheads="1"/>
            </p:cNvSpPr>
            <p:nvPr/>
          </p:nvSpPr>
          <p:spPr bwMode="auto">
            <a:xfrm>
              <a:off x="5294026" y="2146970"/>
              <a:ext cx="1753752" cy="1262413"/>
            </a:xfrm>
            <a:prstGeom prst="diamond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Times New Roman" panose="02020603050405020304" pitchFamily="18" charset="0"/>
                  <a:cs typeface="Segoe UI" panose="020B0502040204020203" pitchFamily="34" charset="0"/>
                </a:rPr>
                <a:t>F) </a:t>
              </a:r>
              <a:r>
                <a: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40404"/>
                  </a:solidFill>
                  <a:effectLst/>
                  <a:uLnTx/>
                  <a:uFillTx/>
                  <a:latin typeface="Segoe UI" panose="020B0502040204020203" pitchFamily="34" charset="0"/>
                  <a:ea typeface="Times New Roman" panose="02020603050405020304" pitchFamily="18" charset="0"/>
                  <a:cs typeface="Segoe UI" panose="020B0502040204020203" pitchFamily="34" charset="0"/>
                </a:rPr>
                <a:t>Use the Trend Analysis Tool; should the target be based on a projection</a:t>
              </a:r>
              <a:r>
                <a: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Times New Roman" panose="02020603050405020304" pitchFamily="18" charset="0"/>
                  <a:cs typeface="Segoe UI" panose="020B0502040204020203" pitchFamily="34" charset="0"/>
                </a:rPr>
                <a:t>?</a:t>
              </a:r>
              <a:endPara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F56DC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133" name="TextBox 125"/>
            <p:cNvSpPr txBox="1">
              <a:spLocks noChangeArrowheads="1"/>
            </p:cNvSpPr>
            <p:nvPr/>
          </p:nvSpPr>
          <p:spPr bwMode="auto">
            <a:xfrm>
              <a:off x="8409776" y="2878031"/>
              <a:ext cx="166712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Times New Roman" panose="02020603050405020304" pitchFamily="18" charset="0"/>
                  <a:cs typeface="Segoe UI" panose="020B0502040204020203" pitchFamily="34" charset="0"/>
                </a:rPr>
                <a:t>yes</a:t>
              </a:r>
              <a:endPara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F56DC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134" name="Text Box 11"/>
            <p:cNvSpPr txBox="1">
              <a:spLocks noChangeArrowheads="1"/>
            </p:cNvSpPr>
            <p:nvPr/>
          </p:nvSpPr>
          <p:spPr bwMode="auto">
            <a:xfrm>
              <a:off x="7585456" y="2705215"/>
              <a:ext cx="133050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no</a:t>
              </a:r>
              <a:endPara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F56DC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cxnSp>
          <p:nvCxnSpPr>
            <p:cNvPr id="135" name="Straight Arrow Connector 134" descr="Line Connector"/>
            <p:cNvCxnSpPr>
              <a:stCxn id="106" idx="3"/>
            </p:cNvCxnSpPr>
            <p:nvPr/>
          </p:nvCxnSpPr>
          <p:spPr>
            <a:xfrm>
              <a:off x="1973517" y="1706535"/>
              <a:ext cx="312483" cy="519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Arrow Connector 135" descr="Line Connector"/>
            <p:cNvCxnSpPr>
              <a:stCxn id="106" idx="2"/>
              <a:endCxn id="120" idx="0"/>
            </p:cNvCxnSpPr>
            <p:nvPr/>
          </p:nvCxnSpPr>
          <p:spPr>
            <a:xfrm>
              <a:off x="986759" y="2531906"/>
              <a:ext cx="3342" cy="13759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Arrow Connector 136" descr="Line Connector"/>
            <p:cNvCxnSpPr>
              <a:endCxn id="123" idx="0"/>
            </p:cNvCxnSpPr>
            <p:nvPr/>
          </p:nvCxnSpPr>
          <p:spPr>
            <a:xfrm>
              <a:off x="2977185" y="2384360"/>
              <a:ext cx="5347" cy="14976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Arrow Connector 137" descr="Line Connector"/>
            <p:cNvCxnSpPr>
              <a:stCxn id="125" idx="3"/>
            </p:cNvCxnSpPr>
            <p:nvPr/>
          </p:nvCxnSpPr>
          <p:spPr>
            <a:xfrm>
              <a:off x="3674419" y="1711726"/>
              <a:ext cx="289356" cy="78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Elbow Connector 138" descr="Line Connector"/>
            <p:cNvCxnSpPr>
              <a:stCxn id="120" idx="4"/>
            </p:cNvCxnSpPr>
            <p:nvPr/>
          </p:nvCxnSpPr>
          <p:spPr>
            <a:xfrm rot="5400000">
              <a:off x="838462" y="5501317"/>
              <a:ext cx="265569" cy="37710"/>
            </a:xfrm>
            <a:prstGeom prst="bentConnector3">
              <a:avLst>
                <a:gd name="adj1" fmla="val -1109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Elbow Connector 139" descr="Line Connector"/>
            <p:cNvCxnSpPr/>
            <p:nvPr/>
          </p:nvCxnSpPr>
          <p:spPr>
            <a:xfrm rot="16200000" flipH="1">
              <a:off x="7465505" y="5488348"/>
              <a:ext cx="265569" cy="43421"/>
            </a:xfrm>
            <a:prstGeom prst="bentConnector3">
              <a:avLst>
                <a:gd name="adj1" fmla="val -213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1" name="Group 140" descr="TSM- Percent Improvement, Percentage Point Improvement, or MSS"/>
            <p:cNvGrpSpPr/>
            <p:nvPr/>
          </p:nvGrpSpPr>
          <p:grpSpPr>
            <a:xfrm>
              <a:off x="4327586" y="3886200"/>
              <a:ext cx="1410618" cy="1762270"/>
              <a:chOff x="7433713" y="3933458"/>
              <a:chExt cx="1410618" cy="1762270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142" name="Oval 108"/>
              <p:cNvSpPr>
                <a:spLocks noChangeArrowheads="1"/>
              </p:cNvSpPr>
              <p:nvPr/>
            </p:nvSpPr>
            <p:spPr bwMode="auto">
              <a:xfrm>
                <a:off x="7433713" y="3933458"/>
                <a:ext cx="1410618" cy="1463040"/>
              </a:xfrm>
              <a:prstGeom prst="ellipse">
                <a:avLst/>
              </a:prstGeom>
              <a:grp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Times New Roman" panose="02020603050405020304" pitchFamily="18" charset="0"/>
                    <a:cs typeface="Segoe UI" panose="020B0502040204020203" pitchFamily="34" charset="0"/>
                  </a:rPr>
                  <a:t>TSMs: Percent </a:t>
                </a:r>
                <a:r>
                  <a:rPr kumimoji="0" lang="en-US" altLang="en-US" sz="9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Times New Roman" panose="02020603050405020304" pitchFamily="18" charset="0"/>
                    <a:cs typeface="Segoe UI" panose="020B0502040204020203" pitchFamily="34" charset="0"/>
                  </a:rPr>
                  <a:t>Improvement, </a:t>
                </a:r>
                <a:r>
                  <a:rPr kumimoji="0" lang="en-US" alt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Times New Roman" panose="02020603050405020304" pitchFamily="18" charset="0"/>
                    <a:cs typeface="Segoe UI" panose="020B0502040204020203" pitchFamily="34" charset="0"/>
                  </a:rPr>
                  <a:t>Percentage Point Improvement, or </a:t>
                </a:r>
                <a:r>
                  <a:rPr kumimoji="0" lang="en-US" altLang="en-US" sz="9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Times New Roman" panose="02020603050405020304" pitchFamily="18" charset="0"/>
                    <a:cs typeface="Segoe UI" panose="020B0502040204020203" pitchFamily="34" charset="0"/>
                  </a:rPr>
                  <a:t>MSS</a:t>
                </a:r>
                <a:endParaRPr kumimoji="0" lang="en-US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Times New Roman" panose="02020603050405020304" pitchFamily="18" charset="0"/>
                  <a:cs typeface="Segoe UI" panose="020B0502040204020203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9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F56DC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Tool: Percent or Percentage Point  Improvement and MSS Tool</a:t>
                </a:r>
              </a:p>
            </p:txBody>
          </p:sp>
          <p:cxnSp>
            <p:nvCxnSpPr>
              <p:cNvPr id="143" name="Elbow Connector 142"/>
              <p:cNvCxnSpPr>
                <a:stCxn id="142" idx="4"/>
              </p:cNvCxnSpPr>
              <p:nvPr/>
            </p:nvCxnSpPr>
            <p:spPr>
              <a:xfrm rot="16200000" flipH="1">
                <a:off x="7997263" y="5538257"/>
                <a:ext cx="299230" cy="15712"/>
              </a:xfrm>
              <a:prstGeom prst="bentConnector3">
                <a:avLst>
                  <a:gd name="adj1" fmla="val 50000"/>
                </a:avLst>
              </a:prstGeom>
              <a:grpFill/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Slide Number Placeholder 3"/>
          <p:cNvSpPr txBox="1">
            <a:spLocks/>
          </p:cNvSpPr>
          <p:nvPr/>
        </p:nvSpPr>
        <p:spPr>
          <a:xfrm>
            <a:off x="8686800" y="6488393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 altLang="en-US" sz="2800" b="1" dirty="0">
                <a:solidFill>
                  <a:srgbClr val="006858"/>
                </a:solidFill>
                <a:latin typeface="Calibri" pitchFamily="34" charset="0"/>
                <a:ea typeface="Verdana" panose="020B0604030504040204" pitchFamily="34" charset="0"/>
                <a:cs typeface="Calibri" panose="020F0502020204030204" pitchFamily="34" charset="0"/>
              </a:rPr>
              <a:t>Healthy People 2030:</a:t>
            </a:r>
            <a:br>
              <a:rPr lang="en-US" altLang="en-US" sz="2800" b="1" dirty="0">
                <a:solidFill>
                  <a:srgbClr val="006858"/>
                </a:solidFill>
                <a:latin typeface="Calibri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en-US" altLang="en-US" sz="2800" b="1" dirty="0">
                <a:solidFill>
                  <a:srgbClr val="006858"/>
                </a:solidFill>
                <a:latin typeface="Calibri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Target-Setting Method Selection</a:t>
            </a:r>
            <a:br>
              <a:rPr lang="en-US" altLang="en-US" sz="2800" b="1" dirty="0">
                <a:solidFill>
                  <a:srgbClr val="006858"/>
                </a:solidFill>
                <a:latin typeface="Calibri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59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 anchor="ctr"/>
          <a:lstStyle/>
          <a:p>
            <a:pPr algn="ctr"/>
            <a:r>
              <a:rPr lang="en-US" dirty="0">
                <a:ea typeface="Verdana" panose="020B0604030504040204" pitchFamily="34" charset="0"/>
                <a:cs typeface="Calibri" panose="020F0502020204030204" pitchFamily="34" charset="0"/>
              </a:rPr>
              <a:t>TSM: Maintain Consistency with National Programs, Regulations, Policies, or Laws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04800" y="1104900"/>
            <a:ext cx="8610600" cy="519299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2060"/>
                </a:solidFill>
              </a:rPr>
              <a:t>Used when there is an existing </a:t>
            </a:r>
            <a:r>
              <a:rPr lang="en-US" dirty="0">
                <a:solidFill>
                  <a:srgbClr val="002060"/>
                </a:solidFill>
              </a:rPr>
              <a:t>national </a:t>
            </a:r>
            <a:r>
              <a:rPr lang="en-US" dirty="0" smtClean="0">
                <a:solidFill>
                  <a:srgbClr val="002060"/>
                </a:solidFill>
              </a:rPr>
              <a:t>or recommendation, policy or program goal; or where the target is in regulation or statute.   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dirty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2060"/>
                </a:solidFill>
              </a:rPr>
              <a:t>Example</a:t>
            </a:r>
            <a:r>
              <a:rPr lang="en-US" dirty="0">
                <a:solidFill>
                  <a:srgbClr val="002060"/>
                </a:solidFill>
              </a:rPr>
              <a:t>:  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002060"/>
                </a:solidFill>
              </a:rPr>
              <a:t>Hypothetical Objective 1</a:t>
            </a:r>
            <a:r>
              <a:rPr lang="en-US" sz="1800" dirty="0" smtClean="0">
                <a:solidFill>
                  <a:srgbClr val="002060"/>
                </a:solidFill>
              </a:rPr>
              <a:t>:  Increase vaccination coverage for vaccine series A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2060"/>
                </a:solidFill>
              </a:rPr>
              <a:t>Baseline</a:t>
            </a:r>
            <a:r>
              <a:rPr lang="en-US" sz="1800" dirty="0">
                <a:solidFill>
                  <a:srgbClr val="002060"/>
                </a:solidFill>
              </a:rPr>
              <a:t>:  </a:t>
            </a:r>
            <a:r>
              <a:rPr lang="en-US" sz="1800" dirty="0" smtClean="0">
                <a:solidFill>
                  <a:srgbClr val="002060"/>
                </a:solidFill>
              </a:rPr>
              <a:t>80.0% of persons received the recommended doses of vaccine series A in </a:t>
            </a:r>
            <a:r>
              <a:rPr lang="en-US" sz="1800" dirty="0">
                <a:solidFill>
                  <a:srgbClr val="002060"/>
                </a:solidFill>
              </a:rPr>
              <a:t>2017. 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002060"/>
                </a:solidFill>
              </a:rPr>
              <a:t>Target</a:t>
            </a:r>
            <a:r>
              <a:rPr lang="en-US" sz="1800" dirty="0">
                <a:solidFill>
                  <a:srgbClr val="002060"/>
                </a:solidFill>
              </a:rPr>
              <a:t>:  90.0% 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endParaRPr lang="en-US" sz="1800" dirty="0">
              <a:solidFill>
                <a:srgbClr val="002060"/>
              </a:solidFill>
            </a:endParaRP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2060"/>
                </a:solidFill>
              </a:rPr>
              <a:t>Explanation</a:t>
            </a:r>
            <a:r>
              <a:rPr lang="en-US" sz="1800" dirty="0">
                <a:solidFill>
                  <a:srgbClr val="002060"/>
                </a:solidFill>
              </a:rPr>
              <a:t>:  </a:t>
            </a:r>
            <a:r>
              <a:rPr lang="en-US" sz="1800" dirty="0" smtClean="0">
                <a:solidFill>
                  <a:srgbClr val="002060"/>
                </a:solidFill>
              </a:rPr>
              <a:t>This target is based </a:t>
            </a:r>
            <a:r>
              <a:rPr lang="en-US" sz="1800" dirty="0">
                <a:solidFill>
                  <a:srgbClr val="002060"/>
                </a:solidFill>
              </a:rPr>
              <a:t>on: 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2060"/>
                </a:solidFill>
              </a:rPr>
              <a:t>Section </a:t>
            </a:r>
            <a:r>
              <a:rPr lang="en-US" sz="1800" dirty="0">
                <a:solidFill>
                  <a:srgbClr val="002060"/>
                </a:solidFill>
              </a:rPr>
              <a:t>317 of the Public Health Service Act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sz="1800" dirty="0">
                <a:solidFill>
                  <a:srgbClr val="002060"/>
                </a:solidFill>
              </a:rPr>
              <a:t>Advisory Committee on Immunization Practices (ACIP) Vaccine Recommendations immunization schedule for children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endParaRPr lang="en-US" dirty="0">
              <a:solidFill>
                <a:srgbClr val="002060"/>
              </a:solidFill>
            </a:endParaRPr>
          </a:p>
          <a:p>
            <a:pPr lvl="1">
              <a:spcBef>
                <a:spcPts val="600"/>
              </a:spcBef>
              <a:spcAft>
                <a:spcPts val="0"/>
              </a:spcAft>
            </a:pPr>
            <a:endParaRPr lang="en-US" dirty="0">
              <a:solidFill>
                <a:srgbClr val="002060"/>
              </a:solidFill>
            </a:endParaRPr>
          </a:p>
          <a:p>
            <a:pPr lvl="1">
              <a:spcBef>
                <a:spcPts val="600"/>
              </a:spcBef>
              <a:spcAft>
                <a:spcPts val="0"/>
              </a:spcAft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686800" y="6488393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86672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>
                <a:ea typeface="Verdana" panose="020B0604030504040204" pitchFamily="34" charset="0"/>
                <a:cs typeface="Calibri" panose="020F0502020204030204" pitchFamily="34" charset="0"/>
              </a:rPr>
              <a:t>TSM: Maintain Baseline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04800" y="1417639"/>
            <a:ext cx="8610600" cy="4455584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2060"/>
                </a:solidFill>
              </a:rPr>
              <a:t>Used if the goal is to </a:t>
            </a:r>
            <a:r>
              <a:rPr lang="en-US" dirty="0">
                <a:solidFill>
                  <a:srgbClr val="002060"/>
                </a:solidFill>
              </a:rPr>
              <a:t>maintain a current level and that level is the </a:t>
            </a:r>
            <a:r>
              <a:rPr lang="en-US" dirty="0" smtClean="0">
                <a:solidFill>
                  <a:srgbClr val="002060"/>
                </a:solidFill>
              </a:rPr>
              <a:t>baseline.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rgbClr val="002060"/>
                </a:solidFill>
              </a:rPr>
              <a:t>Example</a:t>
            </a:r>
            <a:r>
              <a:rPr lang="en-US" dirty="0">
                <a:solidFill>
                  <a:srgbClr val="002060"/>
                </a:solidFill>
              </a:rPr>
              <a:t>: 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002060"/>
                </a:solidFill>
              </a:rPr>
              <a:t>Hypothetical Objective 2</a:t>
            </a:r>
            <a:r>
              <a:rPr lang="en-US" sz="1800" dirty="0" smtClean="0">
                <a:solidFill>
                  <a:srgbClr val="002060"/>
                </a:solidFill>
              </a:rPr>
              <a:t>:  </a:t>
            </a:r>
            <a:r>
              <a:rPr lang="en-US" sz="1800" dirty="0">
                <a:solidFill>
                  <a:srgbClr val="002060"/>
                </a:solidFill>
              </a:rPr>
              <a:t>Reduce </a:t>
            </a:r>
            <a:r>
              <a:rPr lang="en-US" sz="1800" dirty="0" smtClean="0">
                <a:solidFill>
                  <a:srgbClr val="002060"/>
                </a:solidFill>
              </a:rPr>
              <a:t>deaths due to condition B</a:t>
            </a:r>
            <a:endParaRPr lang="en-US" sz="1800" dirty="0">
              <a:solidFill>
                <a:srgbClr val="002060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002060"/>
                </a:solidFill>
              </a:rPr>
              <a:t>Baseline</a:t>
            </a:r>
            <a:r>
              <a:rPr lang="en-US" sz="1800" dirty="0">
                <a:solidFill>
                  <a:srgbClr val="002060"/>
                </a:solidFill>
              </a:rPr>
              <a:t>:  </a:t>
            </a:r>
            <a:r>
              <a:rPr lang="en-US" sz="1800" dirty="0" smtClean="0">
                <a:solidFill>
                  <a:srgbClr val="002060"/>
                </a:solidFill>
              </a:rPr>
              <a:t>20.0 deaths due to condition B per </a:t>
            </a:r>
            <a:r>
              <a:rPr lang="en-US" sz="1800" dirty="0">
                <a:solidFill>
                  <a:srgbClr val="002060"/>
                </a:solidFill>
              </a:rPr>
              <a:t>100,000 population (age-adjusted) occurred in 2017.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b="1" dirty="0" smtClean="0">
                <a:solidFill>
                  <a:srgbClr val="002060"/>
                </a:solidFill>
              </a:rPr>
              <a:t>Target</a:t>
            </a:r>
            <a:r>
              <a:rPr lang="en-US" sz="1800" dirty="0">
                <a:solidFill>
                  <a:srgbClr val="002060"/>
                </a:solidFill>
              </a:rPr>
              <a:t>:  </a:t>
            </a:r>
            <a:r>
              <a:rPr lang="en-US" sz="1800" dirty="0" smtClean="0">
                <a:solidFill>
                  <a:srgbClr val="002060"/>
                </a:solidFill>
              </a:rPr>
              <a:t>20.0 per </a:t>
            </a:r>
            <a:r>
              <a:rPr lang="en-US" sz="1800" dirty="0">
                <a:solidFill>
                  <a:srgbClr val="002060"/>
                </a:solidFill>
              </a:rPr>
              <a:t>100,000 population </a:t>
            </a:r>
            <a:endParaRPr lang="en-US" sz="1800" dirty="0" smtClean="0">
              <a:solidFill>
                <a:srgbClr val="002060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1800" dirty="0">
              <a:solidFill>
                <a:srgbClr val="002060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002060"/>
                </a:solidFill>
              </a:rPr>
              <a:t>Explanation</a:t>
            </a:r>
            <a:r>
              <a:rPr lang="en-US" sz="1800" dirty="0">
                <a:solidFill>
                  <a:srgbClr val="002060"/>
                </a:solidFill>
              </a:rPr>
              <a:t>:  </a:t>
            </a:r>
            <a:r>
              <a:rPr lang="en-US" sz="1800" dirty="0" smtClean="0">
                <a:solidFill>
                  <a:srgbClr val="002060"/>
                </a:solidFill>
              </a:rPr>
              <a:t>While </a:t>
            </a:r>
            <a:r>
              <a:rPr lang="en-US" sz="1800" dirty="0">
                <a:solidFill>
                  <a:srgbClr val="002060"/>
                </a:solidFill>
              </a:rPr>
              <a:t>a reduction in </a:t>
            </a:r>
            <a:r>
              <a:rPr lang="en-US" sz="1800" dirty="0" smtClean="0">
                <a:solidFill>
                  <a:srgbClr val="002060"/>
                </a:solidFill>
              </a:rPr>
              <a:t>deaths due to condition B would </a:t>
            </a:r>
            <a:r>
              <a:rPr lang="en-US" sz="1800" dirty="0">
                <a:solidFill>
                  <a:srgbClr val="002060"/>
                </a:solidFill>
              </a:rPr>
              <a:t>be ideal, </a:t>
            </a:r>
            <a:r>
              <a:rPr lang="en-US" sz="1800" dirty="0" smtClean="0">
                <a:solidFill>
                  <a:srgbClr val="002060"/>
                </a:solidFill>
              </a:rPr>
              <a:t>there has been a steady increase in deaths due to condition B over the past several years.  Thus, maintaining the baseline would confer </a:t>
            </a:r>
            <a:r>
              <a:rPr lang="en-US" sz="1800" dirty="0">
                <a:solidFill>
                  <a:srgbClr val="002060"/>
                </a:solidFill>
              </a:rPr>
              <a:t>great public health benefit. </a:t>
            </a: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686800" y="6488393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699920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22242"/>
            <a:ext cx="9144000" cy="780767"/>
          </a:xfrm>
        </p:spPr>
        <p:txBody>
          <a:bodyPr anchor="ctr"/>
          <a:lstStyle/>
          <a:p>
            <a:pPr algn="ctr"/>
            <a:r>
              <a:rPr lang="en-US" dirty="0">
                <a:ea typeface="Verdana" panose="020B0604030504040204" pitchFamily="34" charset="0"/>
                <a:cs typeface="Calibri" panose="020F0502020204030204" pitchFamily="34" charset="0"/>
              </a:rPr>
              <a:t>TSMs: Percent </a:t>
            </a:r>
            <a:r>
              <a:rPr lang="en-US" dirty="0" smtClean="0">
                <a:ea typeface="Verdana" panose="020B0604030504040204" pitchFamily="34" charset="0"/>
                <a:cs typeface="Calibri" panose="020F0502020204030204" pitchFamily="34" charset="0"/>
              </a:rPr>
              <a:t>Improvement, Percentage </a:t>
            </a:r>
            <a:r>
              <a:rPr lang="en-US" dirty="0">
                <a:ea typeface="Verdana" panose="020B0604030504040204" pitchFamily="34" charset="0"/>
                <a:cs typeface="Calibri" panose="020F0502020204030204" pitchFamily="34" charset="0"/>
              </a:rPr>
              <a:t>Point Improvement, or Minimal Statistical Significance (MSS)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52400" y="990600"/>
                <a:ext cx="8839200" cy="5257800"/>
              </a:xfrm>
            </p:spPr>
            <p:txBody>
              <a:bodyPr/>
              <a:lstStyle/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dirty="0" smtClean="0">
                    <a:solidFill>
                      <a:srgbClr val="002060"/>
                    </a:solidFill>
                  </a:rPr>
                  <a:t>The NCHS tool calculates </a:t>
                </a:r>
                <a:r>
                  <a:rPr lang="en-US" sz="1800" dirty="0">
                    <a:solidFill>
                      <a:srgbClr val="002060"/>
                    </a:solidFill>
                  </a:rPr>
                  <a:t>candidate targets based on the baseline value and SE, if available: 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1800" dirty="0">
                  <a:solidFill>
                    <a:srgbClr val="002060"/>
                  </a:solidFill>
                </a:endParaRPr>
              </a:p>
              <a:p>
                <a:pPr marL="857241" lvl="1" indent="-457200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en-US" sz="1800" b="1" dirty="0">
                    <a:solidFill>
                      <a:srgbClr val="002060"/>
                    </a:solidFill>
                  </a:rPr>
                  <a:t>Percent Improvement (for rates and other quantities)*</a:t>
                </a:r>
              </a:p>
              <a:p>
                <a:pPr lvl="2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>
                    <a:solidFill>
                      <a:srgbClr val="002060"/>
                    </a:solidFill>
                  </a:rPr>
                  <a:t>Two candidate targets are calculated, based on either 10 or 20 percent improvement from the baseline </a:t>
                </a:r>
                <a:r>
                  <a:rPr lang="en-US" sz="1800" dirty="0" smtClean="0">
                    <a:solidFill>
                      <a:srgbClr val="002060"/>
                    </a:solidFill>
                  </a:rPr>
                  <a:t>value.</a:t>
                </a:r>
              </a:p>
              <a:p>
                <a:pPr lvl="2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 smtClean="0">
                  <a:solidFill>
                    <a:srgbClr val="002060"/>
                  </a:solidFill>
                </a:endParaRPr>
              </a:p>
              <a:p>
                <a:pPr marL="800088" lvl="1" indent="-342900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en-US" sz="1800" b="1" dirty="0" smtClean="0">
                    <a:solidFill>
                      <a:srgbClr val="002060"/>
                    </a:solidFill>
                  </a:rPr>
                  <a:t>Percentage </a:t>
                </a:r>
                <a:r>
                  <a:rPr lang="en-US" sz="1800" b="1" dirty="0">
                    <a:solidFill>
                      <a:srgbClr val="002060"/>
                    </a:solidFill>
                  </a:rPr>
                  <a:t>Point Improvement (for percentages only)*</a:t>
                </a:r>
              </a:p>
              <a:p>
                <a:pPr lvl="2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>
                    <a:solidFill>
                      <a:srgbClr val="002060"/>
                    </a:solidFill>
                  </a:rPr>
                  <a:t>Two candidate targets are calculated, based on </a:t>
                </a:r>
                <a:r>
                  <a:rPr lang="en-US" sz="1800" dirty="0" smtClean="0">
                    <a:solidFill>
                      <a:srgbClr val="002060"/>
                    </a:solidFill>
                  </a:rPr>
                  <a:t>either 1–5 or 1–10 percentage points improvement from the baseline value.</a:t>
                </a:r>
                <a:endParaRPr lang="en-US" sz="1600" i="1" dirty="0" smtClean="0">
                  <a:solidFill>
                    <a:srgbClr val="002060"/>
                  </a:solidFill>
                </a:endParaRPr>
              </a:p>
              <a:p>
                <a:pPr lvl="3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i="1" dirty="0" smtClean="0">
                    <a:solidFill>
                      <a:srgbClr val="002060"/>
                    </a:solidFill>
                  </a:rPr>
                  <a:t>Tool calculates exact value </a:t>
                </a:r>
                <a:r>
                  <a:rPr lang="en-US" sz="1600" i="1" dirty="0">
                    <a:solidFill>
                      <a:srgbClr val="002060"/>
                    </a:solidFill>
                  </a:rPr>
                  <a:t>for targeted change </a:t>
                </a:r>
                <a:r>
                  <a:rPr lang="en-US" sz="1600" i="1" dirty="0" smtClean="0">
                    <a:solidFill>
                      <a:srgbClr val="002060"/>
                    </a:solidFill>
                  </a:rPr>
                  <a:t>using Cohen’s </a:t>
                </a:r>
                <a:r>
                  <a:rPr lang="en-US" sz="1600" i="1" dirty="0">
                    <a:solidFill>
                      <a:srgbClr val="002060"/>
                    </a:solidFill>
                  </a:rPr>
                  <a:t>h effect </a:t>
                </a:r>
                <a:r>
                  <a:rPr lang="en-US" sz="1600" i="1" dirty="0" smtClean="0">
                    <a:solidFill>
                      <a:srgbClr val="002060"/>
                    </a:solidFill>
                  </a:rPr>
                  <a:t>size. </a:t>
                </a:r>
              </a:p>
              <a:p>
                <a:pPr lvl="3">
                  <a:spcBef>
                    <a:spcPts val="0"/>
                  </a:spcBef>
                  <a:spcAft>
                    <a:spcPts val="0"/>
                  </a:spcAft>
                </a:pPr>
                <a:endParaRPr lang="en-US" sz="1600" i="1" dirty="0">
                  <a:solidFill>
                    <a:srgbClr val="002060"/>
                  </a:solidFill>
                </a:endParaRPr>
              </a:p>
              <a:p>
                <a:pPr marL="800088" lvl="1" indent="-342900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 startAt="3"/>
                </a:pPr>
                <a:r>
                  <a:rPr lang="en-US" sz="1800" b="1" dirty="0" smtClean="0">
                    <a:solidFill>
                      <a:srgbClr val="002060"/>
                    </a:solidFill>
                  </a:rPr>
                  <a:t>Minimal </a:t>
                </a:r>
                <a:r>
                  <a:rPr lang="en-US" sz="1800" b="1" dirty="0">
                    <a:solidFill>
                      <a:srgbClr val="002060"/>
                    </a:solidFill>
                  </a:rPr>
                  <a:t>Statistical Significance (MSS) </a:t>
                </a:r>
              </a:p>
              <a:p>
                <a:pPr lvl="2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>
                    <a:solidFill>
                      <a:srgbClr val="002060"/>
                    </a:solidFill>
                  </a:rPr>
                  <a:t>Candidate target is calculated based on MSS criterion:</a:t>
                </a:r>
              </a:p>
              <a:p>
                <a:pPr marL="914377" lvl="2" indent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dirty="0">
                    <a:solidFill>
                      <a:srgbClr val="002060"/>
                    </a:solidFill>
                  </a:rPr>
                  <a:t>Baseline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±1.96</m:t>
                    </m:r>
                    <m:rad>
                      <m:radPr>
                        <m:degHide m:val="on"/>
                        <m:ctrlP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1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US" sz="1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𝑆𝐸</m:t>
                    </m:r>
                  </m:oMath>
                </a14:m>
                <a:endParaRPr lang="en-US" sz="1800" dirty="0">
                  <a:solidFill>
                    <a:srgbClr val="002060"/>
                  </a:solidFill>
                  <a:ea typeface="Cambria Math" panose="02040503050406030204" pitchFamily="18" charset="0"/>
                </a:endParaRPr>
              </a:p>
              <a:p>
                <a:pPr lvl="3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i="1" dirty="0">
                    <a:solidFill>
                      <a:srgbClr val="002060"/>
                    </a:solidFill>
                  </a:rPr>
                  <a:t>Used when baseline SE is available</a:t>
                </a:r>
              </a:p>
              <a:p>
                <a:pPr lvl="3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i="1" dirty="0">
                    <a:solidFill>
                      <a:srgbClr val="002060"/>
                    </a:solidFill>
                  </a:rPr>
                  <a:t>Assumes SE at target is equal to baseline SE</a:t>
                </a:r>
                <a:endParaRPr lang="en-US" sz="1800" i="1" dirty="0">
                  <a:solidFill>
                    <a:srgbClr val="002060"/>
                  </a:solidFill>
                </a:endParaRPr>
              </a:p>
              <a:p>
                <a:pPr marL="400041" lvl="1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1800" b="1" dirty="0">
                  <a:solidFill>
                    <a:srgbClr val="002060"/>
                  </a:solidFill>
                </a:endParaRPr>
              </a:p>
              <a:p>
                <a:pPr marL="514338" lvl="1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i="1" dirty="0" smtClean="0">
                    <a:solidFill>
                      <a:srgbClr val="002060"/>
                    </a:solidFill>
                  </a:rPr>
                  <a:t>*</a:t>
                </a:r>
                <a:r>
                  <a:rPr lang="en-US" sz="1600" i="1" dirty="0">
                    <a:solidFill>
                      <a:srgbClr val="002060"/>
                    </a:solidFill>
                  </a:rPr>
                  <a:t>Generally speaking, candidate target values that are not statistically significantly different from baseline should not be selected</a:t>
                </a:r>
                <a:r>
                  <a:rPr lang="en-US" sz="1600" i="1" dirty="0" smtClean="0">
                    <a:solidFill>
                      <a:srgbClr val="002060"/>
                    </a:solidFill>
                  </a:rPr>
                  <a:t>.</a:t>
                </a:r>
                <a:endParaRPr lang="en-US" sz="16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52400" y="990600"/>
                <a:ext cx="8839200" cy="5257800"/>
              </a:xfrm>
              <a:blipFill>
                <a:blip r:embed="rId3"/>
                <a:stretch>
                  <a:fillRect l="-552" t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3"/>
          <p:cNvSpPr txBox="1">
            <a:spLocks/>
          </p:cNvSpPr>
          <p:nvPr/>
        </p:nvSpPr>
        <p:spPr>
          <a:xfrm>
            <a:off x="8686800" y="6488393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536324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ea typeface="Verdana" panose="020B0604030504040204" pitchFamily="34" charset="0"/>
                <a:cs typeface="Calibri" panose="020F0502020204030204" pitchFamily="34" charset="0"/>
              </a:rPr>
              <a:t>Presentation Outline</a:t>
            </a:r>
            <a:endParaRPr lang="en-US" dirty="0"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839495"/>
            <a:ext cx="8229600" cy="4161256"/>
          </a:xfrm>
        </p:spPr>
        <p:txBody>
          <a:bodyPr/>
          <a:lstStyle/>
          <a:p>
            <a:pPr marL="457189" indent="-457189">
              <a:spcBef>
                <a:spcPts val="2400"/>
              </a:spcBef>
              <a:spcAft>
                <a:spcPts val="1600"/>
              </a:spcAft>
              <a:buFont typeface="+mj-lt"/>
              <a:buAutoNum type="arabicPeriod"/>
            </a:pPr>
            <a:r>
              <a:rPr lang="en-US" dirty="0" smtClean="0">
                <a:solidFill>
                  <a:schemeClr val="accent6"/>
                </a:solidFill>
              </a:rPr>
              <a:t>Overview and NCHS Role in Healthy People 2030 Development</a:t>
            </a:r>
          </a:p>
          <a:p>
            <a:pPr marL="457189" indent="-457189">
              <a:spcBef>
                <a:spcPts val="2400"/>
              </a:spcBef>
              <a:spcAft>
                <a:spcPts val="1600"/>
              </a:spcAft>
              <a:buFont typeface="+mj-lt"/>
              <a:buAutoNum type="arabicPeriod"/>
            </a:pPr>
            <a:r>
              <a:rPr lang="en-US" dirty="0" smtClean="0">
                <a:solidFill>
                  <a:schemeClr val="accent6"/>
                </a:solidFill>
              </a:rPr>
              <a:t>History of Healthy People Target Setting </a:t>
            </a:r>
            <a:endParaRPr lang="en-US" dirty="0">
              <a:solidFill>
                <a:schemeClr val="accent6"/>
              </a:solidFill>
            </a:endParaRPr>
          </a:p>
          <a:p>
            <a:pPr marL="457189" indent="-457189">
              <a:spcBef>
                <a:spcPts val="2400"/>
              </a:spcBef>
              <a:spcAft>
                <a:spcPts val="1600"/>
              </a:spcAft>
              <a:buFont typeface="+mj-lt"/>
              <a:buAutoNum type="arabicPeriod"/>
            </a:pPr>
            <a:r>
              <a:rPr lang="en-US" dirty="0" smtClean="0">
                <a:solidFill>
                  <a:schemeClr val="accent6"/>
                </a:solidFill>
              </a:rPr>
              <a:t>Methods for HP2030</a:t>
            </a:r>
            <a:endParaRPr lang="en-US" dirty="0">
              <a:solidFill>
                <a:schemeClr val="accent6"/>
              </a:solidFill>
            </a:endParaRPr>
          </a:p>
          <a:p>
            <a:pPr marL="457189" indent="-457189">
              <a:spcBef>
                <a:spcPts val="2400"/>
              </a:spcBef>
              <a:spcAft>
                <a:spcPts val="1600"/>
              </a:spcAft>
              <a:buFont typeface="+mj-lt"/>
              <a:buAutoNum type="arabicPeriod"/>
            </a:pPr>
            <a:r>
              <a:rPr lang="en-US" dirty="0" smtClean="0">
                <a:solidFill>
                  <a:schemeClr val="accent6"/>
                </a:solidFill>
              </a:rPr>
              <a:t>Next Steps </a:t>
            </a:r>
            <a:r>
              <a:rPr lang="en-US" dirty="0">
                <a:solidFill>
                  <a:schemeClr val="accent6"/>
                </a:solidFill>
              </a:rPr>
              <a:t>and </a:t>
            </a:r>
            <a:r>
              <a:rPr lang="en-US" dirty="0" smtClean="0">
                <a:solidFill>
                  <a:schemeClr val="accent6"/>
                </a:solidFill>
              </a:rPr>
              <a:t>Questions </a:t>
            </a:r>
            <a:r>
              <a:rPr lang="en-US" dirty="0">
                <a:solidFill>
                  <a:schemeClr val="accent6"/>
                </a:solidFill>
              </a:rPr>
              <a:t>for </a:t>
            </a:r>
            <a:r>
              <a:rPr lang="en-US" dirty="0" smtClean="0">
                <a:solidFill>
                  <a:schemeClr val="accent6"/>
                </a:solidFill>
              </a:rPr>
              <a:t>Discussion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686800" y="6488393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20700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61568"/>
            <a:ext cx="8229600" cy="563561"/>
          </a:xfrm>
        </p:spPr>
        <p:txBody>
          <a:bodyPr anchor="ctr"/>
          <a:lstStyle/>
          <a:p>
            <a:pPr algn="ctr"/>
            <a:r>
              <a:rPr lang="en-US" dirty="0"/>
              <a:t>Example of a Percentage Point Improvement TSM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762000"/>
            <a:ext cx="8229600" cy="58674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rgbClr val="002060"/>
                </a:solidFill>
              </a:rPr>
              <a:t>Hypothetical Objective 3</a:t>
            </a:r>
            <a:r>
              <a:rPr lang="en-US" dirty="0" smtClean="0">
                <a:solidFill>
                  <a:srgbClr val="002060"/>
                </a:solidFill>
              </a:rPr>
              <a:t>:  </a:t>
            </a:r>
            <a:r>
              <a:rPr lang="en-US" dirty="0">
                <a:solidFill>
                  <a:srgbClr val="002060"/>
                </a:solidFill>
              </a:rPr>
              <a:t>Increase the proportion of adults who </a:t>
            </a:r>
            <a:r>
              <a:rPr lang="en-US" dirty="0" smtClean="0">
                <a:solidFill>
                  <a:srgbClr val="002060"/>
                </a:solidFill>
              </a:rPr>
              <a:t>receive screening C </a:t>
            </a:r>
            <a:endParaRPr lang="en-US" dirty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rgbClr val="002060"/>
                </a:solidFill>
              </a:rPr>
              <a:t>Baseline</a:t>
            </a:r>
            <a:r>
              <a:rPr lang="en-US" dirty="0">
                <a:solidFill>
                  <a:srgbClr val="002060"/>
                </a:solidFill>
              </a:rPr>
              <a:t>:  </a:t>
            </a:r>
            <a:r>
              <a:rPr lang="en-US" dirty="0" smtClean="0">
                <a:solidFill>
                  <a:srgbClr val="002060"/>
                </a:solidFill>
              </a:rPr>
              <a:t>50.0 </a:t>
            </a:r>
            <a:r>
              <a:rPr lang="en-US" dirty="0">
                <a:solidFill>
                  <a:srgbClr val="002060"/>
                </a:solidFill>
              </a:rPr>
              <a:t>percent of adults </a:t>
            </a:r>
            <a:r>
              <a:rPr lang="en-US" dirty="0" smtClean="0">
                <a:solidFill>
                  <a:srgbClr val="002060"/>
                </a:solidFill>
              </a:rPr>
              <a:t>received screening C based </a:t>
            </a:r>
            <a:r>
              <a:rPr lang="en-US" dirty="0">
                <a:solidFill>
                  <a:srgbClr val="002060"/>
                </a:solidFill>
              </a:rPr>
              <a:t>on the most recent guidelines in </a:t>
            </a:r>
            <a:r>
              <a:rPr lang="en-US" dirty="0" smtClean="0">
                <a:solidFill>
                  <a:srgbClr val="002060"/>
                </a:solidFill>
              </a:rPr>
              <a:t>2017 </a:t>
            </a:r>
            <a:r>
              <a:rPr lang="en-US" dirty="0">
                <a:solidFill>
                  <a:srgbClr val="002060"/>
                </a:solidFill>
              </a:rPr>
              <a:t>(age adjusted to the year 2000 standard population)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2060"/>
                </a:solidFill>
              </a:rPr>
              <a:t>Target</a:t>
            </a:r>
            <a:r>
              <a:rPr lang="en-US" dirty="0">
                <a:solidFill>
                  <a:srgbClr val="002060"/>
                </a:solidFill>
              </a:rPr>
              <a:t>:  </a:t>
            </a:r>
            <a:r>
              <a:rPr lang="en-US" dirty="0" smtClean="0">
                <a:solidFill>
                  <a:srgbClr val="002060"/>
                </a:solidFill>
              </a:rPr>
              <a:t>60.0 percent </a:t>
            </a:r>
            <a:r>
              <a:rPr lang="en-US" dirty="0">
                <a:solidFill>
                  <a:srgbClr val="002060"/>
                </a:solidFill>
              </a:rPr>
              <a:t>of </a:t>
            </a:r>
            <a:r>
              <a:rPr lang="en-US" dirty="0" smtClean="0">
                <a:solidFill>
                  <a:srgbClr val="002060"/>
                </a:solidFill>
              </a:rPr>
              <a:t>adults</a:t>
            </a:r>
            <a:endParaRPr lang="en-US" dirty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rgbClr val="002060"/>
                </a:solidFill>
              </a:rPr>
              <a:t>Explanation</a:t>
            </a:r>
            <a:r>
              <a:rPr lang="en-US" dirty="0">
                <a:solidFill>
                  <a:srgbClr val="002060"/>
                </a:solidFill>
              </a:rPr>
              <a:t>: 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2060"/>
                </a:solidFill>
              </a:rPr>
              <a:t>The workgroup selected the percentage point improvement TSM for the calculated target; from the trend analysis, the slope of the line was not statistically significant. 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2060"/>
                </a:solidFill>
              </a:rPr>
              <a:t>Two candidate targets and the MSS value were provided by the tool.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rgbClr val="002060"/>
                </a:solidFill>
              </a:rPr>
              <a:t>The workgroup chose the more aspirational of the two candidate percentage point improvement targets given historical observed improvements and improving technology related to screening C. </a:t>
            </a: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686800" y="6488393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450408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64027"/>
            <a:ext cx="8229600" cy="411161"/>
          </a:xfrm>
        </p:spPr>
        <p:txBody>
          <a:bodyPr anchor="ctr"/>
          <a:lstStyle/>
          <a:p>
            <a:pPr algn="ctr"/>
            <a:r>
              <a:rPr lang="en-US" dirty="0">
                <a:ea typeface="Verdana" panose="020B0604030504040204" pitchFamily="34" charset="0"/>
                <a:cs typeface="Calibri" panose="020F0502020204030204" pitchFamily="34" charset="0"/>
              </a:rPr>
              <a:t>TSM: Trend Projection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" y="685800"/>
            <a:ext cx="8839200" cy="5943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002060"/>
                </a:solidFill>
              </a:rPr>
              <a:t>The NCHS </a:t>
            </a:r>
            <a:r>
              <a:rPr lang="en-US" sz="2400" b="1" dirty="0">
                <a:solidFill>
                  <a:srgbClr val="002060"/>
                </a:solidFill>
              </a:rPr>
              <a:t>Trend Analysis </a:t>
            </a:r>
            <a:r>
              <a:rPr lang="en-US" sz="2400" b="1" dirty="0" smtClean="0">
                <a:solidFill>
                  <a:srgbClr val="002060"/>
                </a:solidFill>
              </a:rPr>
              <a:t>Tool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helps workgroups analyze </a:t>
            </a:r>
            <a:r>
              <a:rPr lang="en-US" sz="2400" dirty="0">
                <a:solidFill>
                  <a:srgbClr val="002060"/>
                </a:solidFill>
              </a:rPr>
              <a:t>historical data to determine if a trend is present and can be used to set a </a:t>
            </a:r>
            <a:r>
              <a:rPr lang="en-US" sz="2400" dirty="0" smtClean="0">
                <a:solidFill>
                  <a:srgbClr val="002060"/>
                </a:solidFill>
              </a:rPr>
              <a:t>target</a:t>
            </a:r>
            <a:r>
              <a:rPr lang="en-US" sz="2400" dirty="0">
                <a:solidFill>
                  <a:srgbClr val="002060"/>
                </a:solidFill>
              </a:rPr>
              <a:t>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2060"/>
              </a:solidFill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2060"/>
                </a:solidFill>
              </a:rPr>
              <a:t>Fits a weighted least squares (LS) trend line based on the historical data provided by the workgroup (when SEs are not available, ordinary LS is used).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2060"/>
              </a:solidFill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2060"/>
                </a:solidFill>
              </a:rPr>
              <a:t>Up to five </a:t>
            </a:r>
            <a:r>
              <a:rPr lang="en-US" b="1" dirty="0">
                <a:solidFill>
                  <a:srgbClr val="002060"/>
                </a:solidFill>
              </a:rPr>
              <a:t>candidate target values </a:t>
            </a:r>
            <a:r>
              <a:rPr lang="en-US" dirty="0">
                <a:solidFill>
                  <a:srgbClr val="002060"/>
                </a:solidFill>
              </a:rPr>
              <a:t>are calculated from the 25%, 33%, 50%, 67%, and 75% one-sided prediction intervals for the desired target year(s).</a:t>
            </a:r>
          </a:p>
          <a:p>
            <a:pPr marL="457188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 </a:t>
            </a:r>
            <a:endParaRPr lang="en-US" sz="24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2060"/>
                </a:solidFill>
              </a:rPr>
              <a:t>Considerations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2060"/>
                </a:solidFill>
              </a:rPr>
              <a:t>Is there evidence to support any of the proposed candidate targets?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2060"/>
                </a:solidFill>
              </a:rPr>
              <a:t>Does the historical data have a change in trend?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2060"/>
                </a:solidFill>
              </a:rPr>
              <a:t>Workgroup should consider other target-setting methods whenever: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2060"/>
                </a:solidFill>
              </a:rPr>
              <a:t>Tool fails to find a suitable candidate target value (e.g., trend is not statistically significant or candidate values out of bound</a:t>
            </a:r>
            <a:r>
              <a:rPr lang="en-US" sz="1800" dirty="0" smtClean="0">
                <a:solidFill>
                  <a:srgbClr val="002060"/>
                </a:solidFill>
              </a:rPr>
              <a:t>), </a:t>
            </a:r>
            <a:r>
              <a:rPr lang="en-US" sz="1800" dirty="0">
                <a:solidFill>
                  <a:srgbClr val="002060"/>
                </a:solidFill>
              </a:rPr>
              <a:t>or 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2060"/>
                </a:solidFill>
              </a:rPr>
              <a:t>Trend is opposite to the desired direction</a:t>
            </a:r>
            <a:r>
              <a:rPr lang="en-US" sz="1800" dirty="0" smtClean="0">
                <a:solidFill>
                  <a:srgbClr val="002060"/>
                </a:solidFill>
              </a:rPr>
              <a:t>.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686800" y="6488393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6451022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Trend Analysis Tool Example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1371600"/>
            <a:ext cx="8534400" cy="50292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rgbClr val="002060"/>
                </a:solidFill>
              </a:rPr>
              <a:t>Hypothetical Objective 4</a:t>
            </a:r>
            <a:r>
              <a:rPr lang="en-US" dirty="0" smtClean="0">
                <a:solidFill>
                  <a:srgbClr val="002060"/>
                </a:solidFill>
              </a:rPr>
              <a:t>:  </a:t>
            </a:r>
            <a:r>
              <a:rPr lang="en-US" dirty="0">
                <a:solidFill>
                  <a:srgbClr val="002060"/>
                </a:solidFill>
              </a:rPr>
              <a:t>Reduce </a:t>
            </a:r>
            <a:r>
              <a:rPr lang="en-US" dirty="0" smtClean="0">
                <a:solidFill>
                  <a:srgbClr val="002060"/>
                </a:solidFill>
              </a:rPr>
              <a:t>prevalence of condition D</a:t>
            </a:r>
            <a:endParaRPr lang="en-US" dirty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rgbClr val="002060"/>
                </a:solidFill>
              </a:rPr>
              <a:t>Baseline</a:t>
            </a:r>
            <a:r>
              <a:rPr lang="en-US" dirty="0">
                <a:solidFill>
                  <a:srgbClr val="002060"/>
                </a:solidFill>
              </a:rPr>
              <a:t>:  </a:t>
            </a:r>
            <a:r>
              <a:rPr lang="en-US" dirty="0" smtClean="0">
                <a:solidFill>
                  <a:srgbClr val="002060"/>
                </a:solidFill>
              </a:rPr>
              <a:t>20.0 </a:t>
            </a:r>
            <a:r>
              <a:rPr lang="en-US" dirty="0">
                <a:solidFill>
                  <a:srgbClr val="002060"/>
                </a:solidFill>
              </a:rPr>
              <a:t>percent </a:t>
            </a:r>
            <a:r>
              <a:rPr lang="en-US" dirty="0" smtClean="0">
                <a:solidFill>
                  <a:srgbClr val="002060"/>
                </a:solidFill>
              </a:rPr>
              <a:t>of adults had condition D in </a:t>
            </a:r>
            <a:r>
              <a:rPr lang="en-US" dirty="0">
                <a:solidFill>
                  <a:srgbClr val="002060"/>
                </a:solidFill>
              </a:rPr>
              <a:t>2013-2016 (age adjusted to the year 2000 standard population)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2060"/>
                </a:solidFill>
              </a:rPr>
              <a:t>Target</a:t>
            </a:r>
            <a:r>
              <a:rPr lang="en-US" dirty="0">
                <a:solidFill>
                  <a:srgbClr val="002060"/>
                </a:solidFill>
              </a:rPr>
              <a:t>:  </a:t>
            </a:r>
            <a:r>
              <a:rPr lang="en-US" dirty="0" smtClean="0">
                <a:solidFill>
                  <a:srgbClr val="002060"/>
                </a:solidFill>
              </a:rPr>
              <a:t>15.0 percent</a:t>
            </a:r>
            <a:endParaRPr lang="en-US" dirty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rgbClr val="002060"/>
                </a:solidFill>
              </a:rPr>
              <a:t>Explanation</a:t>
            </a:r>
            <a:r>
              <a:rPr lang="en-US" dirty="0">
                <a:solidFill>
                  <a:srgbClr val="002060"/>
                </a:solidFill>
              </a:rPr>
              <a:t>: 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rgbClr val="002060"/>
                </a:solidFill>
              </a:rPr>
              <a:t>All </a:t>
            </a:r>
            <a:r>
              <a:rPr lang="en-US" sz="1800" dirty="0">
                <a:solidFill>
                  <a:srgbClr val="002060"/>
                </a:solidFill>
              </a:rPr>
              <a:t>five candidate target values were provided by the Trend Analysis Tool.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2060"/>
                </a:solidFill>
              </a:rPr>
              <a:t>No additional information can be used to assess the trend </a:t>
            </a:r>
            <a:r>
              <a:rPr lang="en-US" sz="1800" dirty="0" smtClean="0">
                <a:solidFill>
                  <a:srgbClr val="002060"/>
                </a:solidFill>
              </a:rPr>
              <a:t>line, </a:t>
            </a:r>
            <a:r>
              <a:rPr lang="en-US" sz="1800" dirty="0">
                <a:solidFill>
                  <a:srgbClr val="002060"/>
                </a:solidFill>
              </a:rPr>
              <a:t>so the </a:t>
            </a:r>
            <a:r>
              <a:rPr lang="en-US" sz="1800" dirty="0" smtClean="0">
                <a:solidFill>
                  <a:srgbClr val="002060"/>
                </a:solidFill>
              </a:rPr>
              <a:t>median of the five candidate target values was selected (50</a:t>
            </a:r>
            <a:r>
              <a:rPr lang="en-US" sz="1800" dirty="0">
                <a:solidFill>
                  <a:srgbClr val="002060"/>
                </a:solidFill>
              </a:rPr>
              <a:t>% one-sided prediction interval). </a:t>
            </a: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686800" y="6488393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930457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833" y="304800"/>
            <a:ext cx="8229600" cy="60960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 smtClean="0">
                <a:ea typeface="Verdana" panose="020B0604030504040204" pitchFamily="34" charset="0"/>
                <a:cs typeface="Calibri" panose="020F0502020204030204" pitchFamily="34" charset="0"/>
              </a:rPr>
              <a:t>Target Setting Takeaways</a:t>
            </a:r>
            <a:endParaRPr lang="en-US" dirty="0"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7833" y="929438"/>
            <a:ext cx="8229600" cy="5166562"/>
          </a:xfrm>
        </p:spPr>
        <p:txBody>
          <a:bodyPr/>
          <a:lstStyle/>
          <a:p>
            <a:r>
              <a:rPr lang="en-US" sz="2400" dirty="0">
                <a:solidFill>
                  <a:srgbClr val="002060"/>
                </a:solidFill>
              </a:rPr>
              <a:t>Target setting has been the central feature of HP since its </a:t>
            </a:r>
            <a:r>
              <a:rPr lang="en-US" sz="2400" dirty="0" smtClean="0">
                <a:solidFill>
                  <a:srgbClr val="002060"/>
                </a:solidFill>
              </a:rPr>
              <a:t>inception.</a:t>
            </a:r>
          </a:p>
          <a:p>
            <a:r>
              <a:rPr lang="en-US" sz="2400" dirty="0">
                <a:solidFill>
                  <a:srgbClr val="002060"/>
                </a:solidFill>
              </a:rPr>
              <a:t>Targets are still policy decisions made by the Healthy People workgroups.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Initially </a:t>
            </a:r>
            <a:r>
              <a:rPr lang="en-US" sz="2400" dirty="0">
                <a:solidFill>
                  <a:srgbClr val="002060"/>
                </a:solidFill>
              </a:rPr>
              <a:t>targets were set largely or almost exclusively by expert </a:t>
            </a:r>
            <a:r>
              <a:rPr lang="en-US" sz="2400" dirty="0" smtClean="0">
                <a:solidFill>
                  <a:srgbClr val="002060"/>
                </a:solidFill>
              </a:rPr>
              <a:t>opinion.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Over </a:t>
            </a:r>
            <a:r>
              <a:rPr lang="en-US" sz="2400" dirty="0">
                <a:solidFill>
                  <a:srgbClr val="002060"/>
                </a:solidFill>
              </a:rPr>
              <a:t>the decades, </a:t>
            </a:r>
            <a:r>
              <a:rPr lang="en-US" sz="2400" dirty="0" smtClean="0">
                <a:solidFill>
                  <a:srgbClr val="002060"/>
                </a:solidFill>
              </a:rPr>
              <a:t>TSMs have </a:t>
            </a:r>
            <a:r>
              <a:rPr lang="en-US" sz="2400" dirty="0">
                <a:solidFill>
                  <a:srgbClr val="002060"/>
                </a:solidFill>
              </a:rPr>
              <a:t>become more systematic and consistent but still are somewhat variable across </a:t>
            </a:r>
            <a:r>
              <a:rPr lang="en-US" sz="2400" dirty="0" smtClean="0">
                <a:solidFill>
                  <a:srgbClr val="002060"/>
                </a:solidFill>
              </a:rPr>
              <a:t>objectives, and most still encompass expert judgement.</a:t>
            </a:r>
            <a:endParaRPr lang="en-US" sz="2400" dirty="0">
              <a:solidFill>
                <a:srgbClr val="002060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rgbClr val="002060"/>
                </a:solidFill>
              </a:rPr>
              <a:t>Greater </a:t>
            </a:r>
            <a:r>
              <a:rPr lang="en-US" sz="2400" dirty="0">
                <a:solidFill>
                  <a:srgbClr val="002060"/>
                </a:solidFill>
              </a:rPr>
              <a:t>transparency in HP2030 will allow for other organizations to replicate national </a:t>
            </a:r>
            <a:r>
              <a:rPr lang="en-US" sz="2400" dirty="0" smtClean="0">
                <a:solidFill>
                  <a:srgbClr val="002060"/>
                </a:solidFill>
              </a:rPr>
              <a:t>TSMs as </a:t>
            </a:r>
            <a:r>
              <a:rPr lang="en-US" sz="2400" dirty="0">
                <a:solidFill>
                  <a:srgbClr val="002060"/>
                </a:solidFill>
              </a:rPr>
              <a:t>appropriate and desired.</a:t>
            </a:r>
          </a:p>
          <a:p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686800" y="6488393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5998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2400"/>
              </a:spcBef>
              <a:spcAft>
                <a:spcPts val="1600"/>
              </a:spcAft>
            </a:pPr>
            <a:r>
              <a:rPr lang="en-US" dirty="0">
                <a:ea typeface="Verdana" panose="020B0604030504040204" pitchFamily="34" charset="0"/>
                <a:cs typeface="Calibri" panose="020F0502020204030204" pitchFamily="34" charset="0"/>
              </a:rPr>
              <a:t>Next Steps </a:t>
            </a:r>
            <a:r>
              <a:rPr lang="en-US" dirty="0" smtClean="0">
                <a:ea typeface="Verdana" panose="020B0604030504040204" pitchFamily="34" charset="0"/>
                <a:cs typeface="Calibri" panose="020F0502020204030204" pitchFamily="34" charset="0"/>
              </a:rPr>
              <a:t>and Items for Discussion</a:t>
            </a:r>
            <a:endParaRPr lang="en-US" dirty="0"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9733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020761"/>
          </a:xfrm>
        </p:spPr>
        <p:txBody>
          <a:bodyPr anchor="ctr"/>
          <a:lstStyle/>
          <a:p>
            <a:pPr algn="ctr"/>
            <a:r>
              <a:rPr lang="en-US" dirty="0" smtClean="0">
                <a:solidFill>
                  <a:srgbClr val="006858"/>
                </a:solidFill>
                <a:cs typeface="Calibri" panose="020F0502020204030204" pitchFamily="34" charset="0"/>
              </a:rPr>
              <a:t>Next Steps</a:t>
            </a:r>
            <a:endParaRPr lang="en-US" dirty="0">
              <a:solidFill>
                <a:srgbClr val="006858"/>
              </a:solidFill>
              <a:cs typeface="Calibri" panose="020F0502020204030204" pitchFamily="34" charset="0"/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686800" y="6488395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B6F15528-21DE-4FAA-801E-634DDDAF4B2B}" type="slidenum">
              <a:rPr lang="en-US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>
                <a:defRPr/>
              </a:pPr>
              <a:t>25</a:t>
            </a:fld>
            <a:endParaRPr lang="en-US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2" name="Table 1" descr="Table of Next Step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227992"/>
              </p:ext>
            </p:extLst>
          </p:nvPr>
        </p:nvGraphicFramePr>
        <p:xfrm>
          <a:off x="914400" y="1905000"/>
          <a:ext cx="7392416" cy="24942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36416">
                  <a:extLst>
                    <a:ext uri="{9D8B030D-6E8A-4147-A177-3AD203B41FA5}">
                      <a16:colId xmlns:a16="http://schemas.microsoft.com/office/drawing/2014/main" val="3503915746"/>
                    </a:ext>
                  </a:extLst>
                </a:gridCol>
                <a:gridCol w="3556000">
                  <a:extLst>
                    <a:ext uri="{9D8B030D-6E8A-4147-A177-3AD203B41FA5}">
                      <a16:colId xmlns:a16="http://schemas.microsoft.com/office/drawing/2014/main" val="22968859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HP2030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HP2020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261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Departmental clearance</a:t>
                      </a:r>
                      <a:endParaRPr lang="en-US" dirty="0" smtClean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 updates; LHI releases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5155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Launch data </a:t>
                      </a:r>
                      <a:r>
                        <a:rPr lang="en-US" smtClean="0"/>
                        <a:t>templates, production, </a:t>
                      </a:r>
                      <a:r>
                        <a:rPr lang="en-US" dirty="0" smtClean="0"/>
                        <a:t>and verification</a:t>
                      </a:r>
                      <a:endParaRPr lang="en-US" dirty="0" smtClean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Finalization of HP2020 final data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547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Finalization of HP2030 launch data</a:t>
                      </a:r>
                      <a:endParaRPr lang="en-US" dirty="0" smtClean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Archiving HP2020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3799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Launch of HP2030</a:t>
                      </a:r>
                      <a:endParaRPr lang="en-US" dirty="0" smtClean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HP2020</a:t>
                      </a:r>
                      <a:r>
                        <a:rPr lang="en-US" baseline="0" dirty="0" smtClean="0"/>
                        <a:t> Executive Summary 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999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Launch of HP2030 LHIs</a:t>
                      </a:r>
                      <a:endParaRPr lang="en-US" dirty="0" smtClean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HP2020 Final Review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9342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6330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Questions for Discussion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</a:rPr>
              <a:t>Given the history of Healthy People </a:t>
            </a:r>
            <a:r>
              <a:rPr lang="en-US" dirty="0" smtClean="0">
                <a:solidFill>
                  <a:schemeClr val="accent6"/>
                </a:solidFill>
              </a:rPr>
              <a:t>target setting and </a:t>
            </a:r>
            <a:r>
              <a:rPr lang="en-US" dirty="0">
                <a:solidFill>
                  <a:schemeClr val="accent6"/>
                </a:solidFill>
              </a:rPr>
              <a:t>direction Healthy People 2030 is going, what reactions and recommendations does the Committee have?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</a:rPr>
              <a:t>How can we leverage our longstanding contributions to the Healthy People initiative to the benefit of NCHS?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</a:rPr>
              <a:t>What is the best way to focus HP2030 data products throughout the decade?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</a:rPr>
              <a:t>What are areas of focus for research planning and/or technical assistance for HP2030?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</a:rPr>
              <a:t>What data partnerships could be better leveraged by NCHS as the data and statistical advisor to Healthy People?</a:t>
            </a:r>
          </a:p>
          <a:p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686800" y="6488393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7856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 idx="4294967295"/>
          </p:nvPr>
        </p:nvSpPr>
        <p:spPr>
          <a:xfrm>
            <a:off x="0" y="131763"/>
            <a:ext cx="9144000" cy="706437"/>
          </a:xfrm>
          <a:prstGeom prst="rect">
            <a:avLst/>
          </a:prstGeom>
        </p:spPr>
        <p:txBody>
          <a:bodyPr anchor="ctr"/>
          <a:lstStyle/>
          <a:p>
            <a:r>
              <a:rPr lang="en-US" sz="2800" b="1" dirty="0" smtClean="0">
                <a:solidFill>
                  <a:srgbClr val="006858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Thank You!</a:t>
            </a:r>
            <a:endParaRPr lang="en-US" sz="2800" b="1" dirty="0">
              <a:solidFill>
                <a:srgbClr val="00685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 descr="Key websites, HPSB staff, HPSB contractor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524109"/>
              </p:ext>
            </p:extLst>
          </p:nvPr>
        </p:nvGraphicFramePr>
        <p:xfrm>
          <a:off x="228600" y="762000"/>
          <a:ext cx="8071097" cy="4119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44549">
                  <a:extLst>
                    <a:ext uri="{9D8B030D-6E8A-4147-A177-3AD203B41FA5}">
                      <a16:colId xmlns:a16="http://schemas.microsoft.com/office/drawing/2014/main" val="1586021435"/>
                    </a:ext>
                  </a:extLst>
                </a:gridCol>
                <a:gridCol w="1886268">
                  <a:extLst>
                    <a:ext uri="{9D8B030D-6E8A-4147-A177-3AD203B41FA5}">
                      <a16:colId xmlns:a16="http://schemas.microsoft.com/office/drawing/2014/main" val="2572595532"/>
                    </a:ext>
                  </a:extLst>
                </a:gridCol>
                <a:gridCol w="2240280">
                  <a:extLst>
                    <a:ext uri="{9D8B030D-6E8A-4147-A177-3AD203B41FA5}">
                      <a16:colId xmlns:a16="http://schemas.microsoft.com/office/drawing/2014/main" val="21170129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/>
                          </a:solidFill>
                        </a:rPr>
                        <a:t>Key Websites</a:t>
                      </a:r>
                      <a:endParaRPr lang="en-US" b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/>
                          </a:solidFill>
                        </a:rPr>
                        <a:t>HPSB Staff</a:t>
                      </a:r>
                      <a:endParaRPr lang="en-US" b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/>
                          </a:solidFill>
                        </a:rPr>
                        <a:t>HPSB Contractors</a:t>
                      </a:r>
                      <a:endParaRPr lang="en-US" b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1692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defTabSz="1219170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800" dirty="0" smtClean="0">
                          <a:solidFill>
                            <a:schemeClr val="accent6"/>
                          </a:solidFill>
                        </a:rPr>
                        <a:t>http://www.healthypeople.gov</a:t>
                      </a:r>
                    </a:p>
                    <a:p>
                      <a:pPr marL="0" indent="0" defTabSz="1219170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800" dirty="0" smtClean="0">
                          <a:solidFill>
                            <a:schemeClr val="accent6"/>
                          </a:solidFill>
                        </a:rPr>
                        <a:t>http://www.cdc.gov/nchs/healthy_people.htm</a:t>
                      </a:r>
                    </a:p>
                    <a:p>
                      <a:pPr marL="0" indent="0" defTabSz="1219170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800" dirty="0" smtClean="0">
                          <a:solidFill>
                            <a:schemeClr val="accent6"/>
                          </a:solidFill>
                        </a:rPr>
                        <a:t>http://www.cdc.gov/nchs/products/hp_pubs.htm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accent6"/>
                          </a:solidFill>
                        </a:rPr>
                        <a:t>Johanna Alfier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accent6"/>
                          </a:solidFill>
                        </a:rPr>
                        <a:t>Lesley Dobrzynski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accent6"/>
                          </a:solidFill>
                        </a:rPr>
                        <a:t>Robert</a:t>
                      </a:r>
                      <a:r>
                        <a:rPr lang="en-US" sz="1600" baseline="0" dirty="0" smtClean="0">
                          <a:solidFill>
                            <a:schemeClr val="accent6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accent6"/>
                          </a:solidFill>
                        </a:rPr>
                        <a:t>Francis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accent6"/>
                          </a:solidFill>
                        </a:rPr>
                        <a:t>Leda</a:t>
                      </a:r>
                      <a:r>
                        <a:rPr lang="en-US" sz="1600" baseline="0" dirty="0" smtClean="0">
                          <a:solidFill>
                            <a:schemeClr val="accent6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accent6"/>
                          </a:solidFill>
                        </a:rPr>
                        <a:t>Gurley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accent6"/>
                          </a:solidFill>
                        </a:rPr>
                        <a:t>LaJeana</a:t>
                      </a:r>
                      <a:r>
                        <a:rPr lang="en-US" sz="1600" baseline="0" dirty="0" smtClean="0">
                          <a:solidFill>
                            <a:schemeClr val="accent6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accent6"/>
                          </a:solidFill>
                        </a:rPr>
                        <a:t>Hawkins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accent6"/>
                          </a:solidFill>
                        </a:rPr>
                        <a:t>Kate Hubbard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accent6"/>
                          </a:solidFill>
                        </a:rPr>
                        <a:t>Kimberly Hurvitz 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accent6"/>
                          </a:solidFill>
                        </a:rPr>
                        <a:t>Elizabeth Jackson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accent6"/>
                          </a:solidFill>
                        </a:rPr>
                        <a:t>Sibeso Joyner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accent6"/>
                          </a:solidFill>
                        </a:rPr>
                        <a:t>Deepthi Kandi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accent6"/>
                          </a:solidFill>
                        </a:rPr>
                        <a:t>Mark Montgomery</a:t>
                      </a:r>
                    </a:p>
                    <a:p>
                      <a:r>
                        <a:rPr lang="en-US" sz="1600" baseline="0" dirty="0" smtClean="0">
                          <a:solidFill>
                            <a:schemeClr val="accent6"/>
                          </a:solidFill>
                        </a:rPr>
                        <a:t>Cheryl </a:t>
                      </a:r>
                      <a:r>
                        <a:rPr lang="en-US" sz="1600" dirty="0" smtClean="0">
                          <a:solidFill>
                            <a:schemeClr val="accent6"/>
                          </a:solidFill>
                        </a:rPr>
                        <a:t>Rose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accent6"/>
                          </a:solidFill>
                        </a:rPr>
                        <a:t>Asel Ryskulova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accent6"/>
                          </a:solidFill>
                        </a:rPr>
                        <a:t>Rashmi Tandon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accent6"/>
                          </a:solidFill>
                        </a:rPr>
                        <a:t>Ritu Tuteja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accent6"/>
                          </a:solidFill>
                        </a:rPr>
                        <a:t>Mary Anne Freedman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accent6"/>
                          </a:solidFill>
                        </a:rPr>
                        <a:t>Richard Klein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accent6"/>
                          </a:solidFill>
                        </a:rPr>
                        <a:t>Makram Talih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06369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01071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2400"/>
              </a:spcBef>
              <a:spcAft>
                <a:spcPts val="1600"/>
              </a:spcAft>
            </a:pPr>
            <a:r>
              <a:rPr lang="en-US" dirty="0" smtClean="0">
                <a:ea typeface="Verdana" panose="020B0604030504040204" pitchFamily="34" charset="0"/>
                <a:cs typeface="Calibri" panose="020F0502020204030204" pitchFamily="34" charset="0"/>
              </a:rPr>
              <a:t>Overview and NCHS Role in Healthy People 2030 Development Process</a:t>
            </a:r>
            <a:endParaRPr lang="en-US" dirty="0"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0743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417639"/>
            <a:ext cx="4431494" cy="458311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spcBef>
                <a:spcPts val="2400"/>
              </a:spcBef>
            </a:pPr>
            <a:r>
              <a:rPr lang="en-US" dirty="0" smtClean="0">
                <a:solidFill>
                  <a:schemeClr val="accent6"/>
                </a:solidFill>
                <a:ea typeface="ＭＳ Ｐゴシック" pitchFamily="34" charset="-128"/>
              </a:rPr>
              <a:t>Provides a strategic framework for a </a:t>
            </a:r>
            <a:r>
              <a:rPr lang="en-US" b="1" dirty="0" smtClean="0">
                <a:solidFill>
                  <a:schemeClr val="accent6"/>
                </a:solidFill>
                <a:ea typeface="ＭＳ Ｐゴシック" pitchFamily="34" charset="-128"/>
              </a:rPr>
              <a:t>national prevention agenda </a:t>
            </a:r>
            <a:r>
              <a:rPr lang="en-US" dirty="0" smtClean="0">
                <a:solidFill>
                  <a:schemeClr val="accent6"/>
                </a:solidFill>
                <a:ea typeface="ＭＳ Ｐゴシック" pitchFamily="34" charset="-128"/>
              </a:rPr>
              <a:t>that communicates a vision for improving health and achieving health equity </a:t>
            </a:r>
          </a:p>
          <a:p>
            <a:pPr>
              <a:spcBef>
                <a:spcPts val="2400"/>
              </a:spcBef>
            </a:pPr>
            <a:r>
              <a:rPr lang="en-US" dirty="0" smtClean="0">
                <a:solidFill>
                  <a:schemeClr val="accent6"/>
                </a:solidFill>
                <a:ea typeface="ＭＳ Ｐゴシック" pitchFamily="34" charset="-128"/>
              </a:rPr>
              <a:t>Identifies science-based</a:t>
            </a:r>
            <a:r>
              <a:rPr lang="en-US" i="1" dirty="0" smtClean="0">
                <a:solidFill>
                  <a:schemeClr val="accent6"/>
                </a:solidFill>
                <a:ea typeface="ＭＳ Ｐゴシック" pitchFamily="34" charset="-128"/>
              </a:rPr>
              <a:t>, </a:t>
            </a:r>
            <a:r>
              <a:rPr lang="en-US" b="1" dirty="0" smtClean="0">
                <a:solidFill>
                  <a:schemeClr val="accent6"/>
                </a:solidFill>
                <a:ea typeface="ＭＳ Ｐゴシック" pitchFamily="34" charset="-128"/>
              </a:rPr>
              <a:t>measurable objectives with targets </a:t>
            </a:r>
            <a:r>
              <a:rPr lang="en-US" dirty="0" smtClean="0">
                <a:solidFill>
                  <a:schemeClr val="accent6"/>
                </a:solidFill>
                <a:ea typeface="ＭＳ Ｐゴシック" pitchFamily="34" charset="-128"/>
              </a:rPr>
              <a:t>to be achieved by the end of the decade</a:t>
            </a:r>
          </a:p>
          <a:p>
            <a:pPr>
              <a:spcBef>
                <a:spcPts val="2400"/>
              </a:spcBef>
            </a:pPr>
            <a:r>
              <a:rPr lang="en-US" dirty="0" smtClean="0">
                <a:solidFill>
                  <a:schemeClr val="accent6"/>
                </a:solidFill>
                <a:ea typeface="ＭＳ Ｐゴシック" pitchFamily="34" charset="-128"/>
              </a:rPr>
              <a:t>Requires tracking of </a:t>
            </a:r>
            <a:r>
              <a:rPr lang="en-US" b="1" dirty="0" smtClean="0">
                <a:solidFill>
                  <a:schemeClr val="accent6"/>
                </a:solidFill>
                <a:ea typeface="ＭＳ Ｐゴシック" pitchFamily="34" charset="-128"/>
              </a:rPr>
              <a:t>data-driven outcomes</a:t>
            </a:r>
            <a:r>
              <a:rPr lang="en-US" i="1" dirty="0" smtClean="0">
                <a:solidFill>
                  <a:schemeClr val="accent6"/>
                </a:solidFill>
                <a:ea typeface="ＭＳ Ｐゴシック" pitchFamily="34" charset="-128"/>
              </a:rPr>
              <a:t> </a:t>
            </a:r>
            <a:r>
              <a:rPr lang="en-US" dirty="0" smtClean="0">
                <a:solidFill>
                  <a:schemeClr val="accent6"/>
                </a:solidFill>
                <a:ea typeface="ＭＳ Ｐゴシック" pitchFamily="34" charset="-128"/>
              </a:rPr>
              <a:t>to monitor progress and to motivate, guide, and focus action</a:t>
            </a:r>
          </a:p>
          <a:p>
            <a:pPr>
              <a:spcBef>
                <a:spcPts val="2400"/>
              </a:spcBef>
            </a:pPr>
            <a:r>
              <a:rPr lang="en-US" dirty="0" smtClean="0">
                <a:solidFill>
                  <a:schemeClr val="accent6"/>
                </a:solidFill>
                <a:ea typeface="ＭＳ Ｐゴシック" pitchFamily="34" charset="-128"/>
              </a:rPr>
              <a:t>Offers model for international, state, and local </a:t>
            </a:r>
            <a:r>
              <a:rPr lang="en-US" b="1" dirty="0" smtClean="0">
                <a:solidFill>
                  <a:schemeClr val="accent6"/>
                </a:solidFill>
                <a:ea typeface="ＭＳ Ｐゴシック" pitchFamily="34" charset="-128"/>
              </a:rPr>
              <a:t>program planning</a:t>
            </a:r>
            <a:endParaRPr lang="en-US" dirty="0" smtClean="0">
              <a:solidFill>
                <a:schemeClr val="accent6"/>
              </a:solidFill>
              <a:ea typeface="ＭＳ Ｐゴシック" pitchFamily="34" charset="-128"/>
            </a:endParaRPr>
          </a:p>
          <a:p>
            <a:pPr eaLnBrk="1" hangingPunct="1">
              <a:spcBef>
                <a:spcPts val="2400"/>
              </a:spcBef>
            </a:pPr>
            <a:endParaRPr lang="en-US" dirty="0" smtClean="0">
              <a:solidFill>
                <a:schemeClr val="accent6"/>
              </a:solidFill>
              <a:ea typeface="ＭＳ Ｐゴシック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3711" y="228874"/>
            <a:ext cx="8229600" cy="1143000"/>
          </a:xfrm>
        </p:spPr>
        <p:txBody>
          <a:bodyPr anchor="ctr"/>
          <a:lstStyle/>
          <a:p>
            <a:pPr algn="ctr"/>
            <a:r>
              <a:rPr lang="en-US" dirty="0" smtClean="0">
                <a:ea typeface="Verdana" panose="020B0604030504040204" pitchFamily="34" charset="0"/>
                <a:cs typeface="Calibri" panose="020F0502020204030204" pitchFamily="34" charset="0"/>
              </a:rPr>
              <a:t>What is Healthy People?</a:t>
            </a:r>
            <a:endParaRPr lang="en-US" dirty="0"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Slide Number Placeholder 3"/>
          <p:cNvSpPr txBox="1">
            <a:spLocks/>
          </p:cNvSpPr>
          <p:nvPr/>
        </p:nvSpPr>
        <p:spPr>
          <a:xfrm>
            <a:off x="8686800" y="6488393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 descr="Healthy People logos over the decades"/>
          <p:cNvGrpSpPr/>
          <p:nvPr/>
        </p:nvGrpSpPr>
        <p:grpSpPr>
          <a:xfrm>
            <a:off x="5041182" y="1432231"/>
            <a:ext cx="3697407" cy="4864751"/>
            <a:chOff x="5041182" y="1432231"/>
            <a:chExt cx="3697407" cy="4864751"/>
          </a:xfrm>
        </p:grpSpPr>
        <p:graphicFrame>
          <p:nvGraphicFramePr>
            <p:cNvPr id="7" name="Object 2" descr="Logo for Healthy People 1990.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16253834"/>
                </p:ext>
              </p:extLst>
            </p:nvPr>
          </p:nvGraphicFramePr>
          <p:xfrm>
            <a:off x="5190671" y="1432231"/>
            <a:ext cx="1200881" cy="17987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10" name="Bitmap Image" r:id="rId4" imgW="1552792" imgH="2305372" progId="PBrush">
                    <p:embed/>
                  </p:oleObj>
                </mc:Choice>
                <mc:Fallback>
                  <p:oleObj name="Bitmap Image" r:id="rId4" imgW="1552792" imgH="2305372" progId="PBrush">
                    <p:embed/>
                    <p:pic>
                      <p:nvPicPr>
                        <p:cNvPr id="7" name="Object 2" descr="Logo for Healthy People 1990.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90671" y="1432231"/>
                          <a:ext cx="1200881" cy="1798711"/>
                        </a:xfrm>
                        <a:prstGeom prst="rect">
                          <a:avLst/>
                        </a:prstGeom>
                        <a:noFill/>
                        <a:ln w="1905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8" name="Picture 6" descr="Logo for Healthy People 2000.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7794" y="1432231"/>
              <a:ext cx="1590103" cy="1617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Logo for Healthy People 2010.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41182" y="3429000"/>
              <a:ext cx="1500036" cy="152214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  <p:pic>
          <p:nvPicPr>
            <p:cNvPr id="10" name="Picture 43" descr="HP2020_logo"/>
            <p:cNvPicPr>
              <a:picLocks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7101" y="3693956"/>
              <a:ext cx="1871488" cy="992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03" name="Picture 131" descr=" Healthy People 2030 Logo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9193" y="4973534"/>
              <a:ext cx="2355816" cy="1323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908200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ea typeface="Verdana" panose="020B0604030504040204" pitchFamily="34" charset="0"/>
                <a:cs typeface="Calibri" panose="020F0502020204030204" pitchFamily="34" charset="0"/>
              </a:rPr>
              <a:t>The NCHS/Healthy People Partnership</a:t>
            </a:r>
            <a:br>
              <a:rPr lang="en-US" dirty="0" smtClean="0">
                <a:ea typeface="Verdana" panose="020B0604030504040204" pitchFamily="34" charset="0"/>
                <a:cs typeface="Calibri" panose="020F0502020204030204" pitchFamily="34" charset="0"/>
              </a:rPr>
            </a:br>
            <a:endParaRPr lang="en-US" dirty="0">
              <a:solidFill>
                <a:srgbClr val="006858"/>
              </a:solidFill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545167"/>
            <a:ext cx="8229600" cy="4322234"/>
          </a:xfrm>
        </p:spPr>
        <p:txBody>
          <a:bodyPr/>
          <a:lstStyle/>
          <a:p>
            <a:pPr marL="257175" lvl="0" indent="-257175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2060"/>
                </a:solidFill>
              </a:rPr>
              <a:t>Healthy People gains</a:t>
            </a:r>
          </a:p>
          <a:p>
            <a:pPr marL="657216" lvl="1" indent="-257175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2060"/>
                </a:solidFill>
              </a:rPr>
              <a:t>Statistical and methodological expertise </a:t>
            </a:r>
          </a:p>
          <a:p>
            <a:pPr marL="657216" lvl="1" indent="-257175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2060"/>
                </a:solidFill>
              </a:rPr>
              <a:t>Data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for about ~40% of objectives</a:t>
            </a:r>
          </a:p>
          <a:p>
            <a:pPr marL="657216" lvl="1" indent="-257175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2060"/>
                </a:solidFill>
              </a:rPr>
              <a:t>D</a:t>
            </a:r>
            <a:r>
              <a:rPr lang="en-US" dirty="0" smtClean="0">
                <a:solidFill>
                  <a:srgbClr val="002060"/>
                </a:solidFill>
              </a:rPr>
              <a:t>ata curation, standardization</a:t>
            </a:r>
          </a:p>
          <a:p>
            <a:pPr marL="657216" lvl="1" indent="-257175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2060"/>
                </a:solidFill>
              </a:rPr>
              <a:t>A cross-cutting perspective: internal consistency, balance</a:t>
            </a:r>
          </a:p>
          <a:p>
            <a:pPr marL="657216" lvl="1" indent="-257175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2060"/>
                </a:solidFill>
              </a:rPr>
              <a:t>Statistical imprimatur</a:t>
            </a:r>
          </a:p>
          <a:p>
            <a:pPr marL="400041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marL="257175" indent="-257175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2060"/>
                </a:solidFill>
              </a:rPr>
              <a:t>NCHS gains</a:t>
            </a:r>
            <a:endParaRPr lang="en-US" dirty="0">
              <a:solidFill>
                <a:srgbClr val="002060"/>
              </a:solidFill>
            </a:endParaRPr>
          </a:p>
          <a:p>
            <a:pPr marL="657216" lvl="1" indent="-257175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2060"/>
                </a:solidFill>
              </a:rPr>
              <a:t>S</a:t>
            </a:r>
            <a:r>
              <a:rPr lang="en-US" dirty="0" smtClean="0">
                <a:solidFill>
                  <a:srgbClr val="002060"/>
                </a:solidFill>
              </a:rPr>
              <a:t>tatistical advisor role/agency mission </a:t>
            </a:r>
          </a:p>
          <a:p>
            <a:pPr marL="657216" lvl="1" indent="-257175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2060"/>
                </a:solidFill>
              </a:rPr>
              <a:t>Increased exposure across HHS, the federal government, and beyond</a:t>
            </a:r>
          </a:p>
          <a:p>
            <a:pPr marL="657216" lvl="1" indent="-257175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2060"/>
                </a:solidFill>
              </a:rPr>
              <a:t>Expertise in a variety of data systems</a:t>
            </a:r>
          </a:p>
          <a:p>
            <a:pPr marL="657216" lvl="1" indent="-257175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2060"/>
                </a:solidFill>
              </a:rPr>
              <a:t>Harmonization of health measures and specifications </a:t>
            </a:r>
          </a:p>
          <a:p>
            <a:pPr marL="657216" lvl="1" indent="-257175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2060"/>
                </a:solidFill>
              </a:rPr>
              <a:t>Policy perspective, relevance</a:t>
            </a:r>
          </a:p>
          <a:p>
            <a:pPr marL="400041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marL="657216" lvl="1" indent="-257175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686800" y="6488393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841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799" cy="1143000"/>
          </a:xfrm>
        </p:spPr>
        <p:txBody>
          <a:bodyPr anchor="ctr"/>
          <a:lstStyle/>
          <a:p>
            <a:pPr algn="ctr"/>
            <a:r>
              <a:rPr lang="en-US" dirty="0" smtClean="0">
                <a:solidFill>
                  <a:srgbClr val="006858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NCHS Contributed to</a:t>
            </a:r>
            <a:r>
              <a:rPr lang="en-US" dirty="0" smtClean="0">
                <a:ea typeface="Verdana" panose="020B0604030504040204" pitchFamily="34" charset="0"/>
                <a:cs typeface="Calibri" panose="020F0502020204030204" pitchFamily="34" charset="0"/>
              </a:rPr>
              <a:t> the </a:t>
            </a:r>
            <a:r>
              <a:rPr lang="en-US" dirty="0" smtClean="0">
                <a:solidFill>
                  <a:srgbClr val="006858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Healthy People 2030 Development</a:t>
            </a:r>
            <a:r>
              <a:rPr lang="en-US" dirty="0" smtClean="0"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ea typeface="Verdana" panose="020B0604030504040204" pitchFamily="34" charset="0"/>
                <a:cs typeface="Calibri" panose="020F0502020204030204" pitchFamily="34" charset="0"/>
              </a:rPr>
              <a:t>P</a:t>
            </a:r>
            <a:r>
              <a:rPr lang="en-US" dirty="0" smtClean="0">
                <a:ea typeface="Verdana" panose="020B0604030504040204" pitchFamily="34" charset="0"/>
                <a:cs typeface="Calibri" panose="020F0502020204030204" pitchFamily="34" charset="0"/>
              </a:rPr>
              <a:t>rocess by Providing Input on …</a:t>
            </a:r>
            <a:endParaRPr lang="en-US" dirty="0">
              <a:solidFill>
                <a:srgbClr val="006858"/>
              </a:solidFill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3" descr="Target Setting Highlighted"/>
          <p:cNvSpPr>
            <a:spLocks noGrp="1"/>
          </p:cNvSpPr>
          <p:nvPr>
            <p:ph type="body" sz="quarter" idx="10"/>
          </p:nvPr>
        </p:nvSpPr>
        <p:spPr>
          <a:xfrm>
            <a:off x="457200" y="1295400"/>
            <a:ext cx="8077200" cy="4572001"/>
          </a:xfrm>
        </p:spPr>
        <p:txBody>
          <a:bodyPr/>
          <a:lstStyle/>
          <a:p>
            <a:pPr marL="257175" lvl="0" indent="-257175">
              <a:spcBef>
                <a:spcPts val="12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2060"/>
                </a:solidFill>
              </a:rPr>
              <a:t>Key Overarching Concepts </a:t>
            </a:r>
          </a:p>
          <a:p>
            <a:pPr marL="657216" lvl="1" indent="-257175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2060"/>
                </a:solidFill>
              </a:rPr>
              <a:t>Frameworks for organizing topics and objectives</a:t>
            </a:r>
          </a:p>
          <a:p>
            <a:pPr marL="657216" lvl="1" indent="-257175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2060"/>
                </a:solidFill>
              </a:rPr>
              <a:t>D</a:t>
            </a:r>
            <a:r>
              <a:rPr lang="en-US" dirty="0" smtClean="0">
                <a:solidFill>
                  <a:srgbClr val="002060"/>
                </a:solidFill>
              </a:rPr>
              <a:t>omains</a:t>
            </a:r>
          </a:p>
          <a:p>
            <a:pPr marL="1057255" lvl="2" indent="-257175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2060"/>
                </a:solidFill>
              </a:rPr>
              <a:t>Foundation Health Measures</a:t>
            </a:r>
          </a:p>
          <a:p>
            <a:pPr marL="1057255" lvl="2" indent="-257175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2060"/>
                </a:solidFill>
              </a:rPr>
              <a:t>Health Disparities</a:t>
            </a:r>
          </a:p>
          <a:p>
            <a:pPr marL="1057255" lvl="2" indent="-257175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2060"/>
                </a:solidFill>
              </a:rPr>
              <a:t>Social Determinants </a:t>
            </a:r>
          </a:p>
          <a:p>
            <a:pPr marL="657216" lvl="1" indent="-257175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2060"/>
                </a:solidFill>
              </a:rPr>
              <a:t>Role of state and local data</a:t>
            </a:r>
          </a:p>
          <a:p>
            <a:pPr marL="657216" lvl="1" indent="-257175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2060"/>
                </a:solidFill>
              </a:rPr>
              <a:t>Centralization and </a:t>
            </a:r>
            <a:r>
              <a:rPr lang="en-US" dirty="0" smtClean="0">
                <a:solidFill>
                  <a:srgbClr val="002060"/>
                </a:solidFill>
              </a:rPr>
              <a:t>decentralization</a:t>
            </a:r>
          </a:p>
          <a:p>
            <a:pPr marL="400041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257175" lvl="0" indent="-257175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2060"/>
                </a:solidFill>
              </a:rPr>
              <a:t>Key Healthy People </a:t>
            </a:r>
            <a:r>
              <a:rPr lang="en-US" b="1" dirty="0" smtClean="0">
                <a:solidFill>
                  <a:srgbClr val="002060"/>
                </a:solidFill>
              </a:rPr>
              <a:t>Components</a:t>
            </a:r>
            <a:endParaRPr lang="en-US" b="1" dirty="0">
              <a:solidFill>
                <a:srgbClr val="002060"/>
              </a:solidFill>
            </a:endParaRPr>
          </a:p>
          <a:p>
            <a:pPr marL="657216" lvl="1" indent="-257175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2060"/>
                </a:solidFill>
              </a:rPr>
              <a:t>Topic areas:  Characteristics, frameworks</a:t>
            </a:r>
          </a:p>
          <a:p>
            <a:pPr marL="657216" lvl="1" indent="-257175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2060"/>
                </a:solidFill>
              </a:rPr>
              <a:t>Objectives: Purpose, structure, consistency</a:t>
            </a:r>
          </a:p>
          <a:p>
            <a:pPr marL="657216" lvl="1" indent="-257175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2060"/>
                </a:solidFill>
              </a:rPr>
              <a:t>Selection criteria: Definitions, operationalization, prioritization</a:t>
            </a:r>
          </a:p>
          <a:p>
            <a:pPr marL="657216" lvl="1" indent="-257175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2060"/>
                </a:solidFill>
              </a:rPr>
              <a:t>Data Sources: National representativeness, appropriateness for use</a:t>
            </a:r>
          </a:p>
          <a:p>
            <a:pPr marL="657216" lvl="1" indent="-257175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2060"/>
                </a:solidFill>
              </a:rPr>
              <a:t>Target </a:t>
            </a:r>
            <a:r>
              <a:rPr lang="en-US" dirty="0" smtClean="0">
                <a:solidFill>
                  <a:srgbClr val="002060"/>
                </a:solidFill>
              </a:rPr>
              <a:t>Setting</a:t>
            </a:r>
            <a:endParaRPr lang="en-US" dirty="0">
              <a:solidFill>
                <a:srgbClr val="002060"/>
              </a:solidFill>
            </a:endParaRPr>
          </a:p>
          <a:p>
            <a:pPr marL="657216" lvl="1" indent="-257175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2060"/>
              </a:solidFill>
            </a:endParaRPr>
          </a:p>
          <a:p>
            <a:pPr marL="657216" lvl="1" indent="-257175">
              <a:spcBef>
                <a:spcPts val="1200"/>
              </a:spcBef>
              <a:spcAft>
                <a:spcPts val="600"/>
              </a:spcAft>
            </a:pPr>
            <a:endParaRPr lang="en-US" b="1" dirty="0" smtClean="0">
              <a:solidFill>
                <a:srgbClr val="002060"/>
              </a:solidFill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686800" y="6488393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 descr="Target Setting Circled for Highlighting"/>
          <p:cNvSpPr/>
          <p:nvPr/>
        </p:nvSpPr>
        <p:spPr>
          <a:xfrm>
            <a:off x="1066800" y="5638801"/>
            <a:ext cx="18288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8110367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FIW Reviews Core Objective Proposals</a:t>
            </a:r>
          </a:p>
          <a:p>
            <a:r>
              <a:rPr lang="en-US" dirty="0" smtClean="0"/>
              <a:t>ODPHP/NCHS Analysis</a:t>
            </a:r>
          </a:p>
          <a:p>
            <a:r>
              <a:rPr lang="en-US" dirty="0" smtClean="0"/>
              <a:t>Objective Review Subgroup</a:t>
            </a:r>
          </a:p>
          <a:p>
            <a:r>
              <a:rPr lang="en-US" dirty="0" smtClean="0"/>
              <a:t>FIW Approval</a:t>
            </a:r>
          </a:p>
          <a:p>
            <a:r>
              <a:rPr lang="en-US" dirty="0" smtClean="0"/>
              <a:t>Public Comment</a:t>
            </a:r>
          </a:p>
          <a:p>
            <a:r>
              <a:rPr lang="en-US" dirty="0" smtClean="0"/>
              <a:t>Establish Targets and Review Public Comments</a:t>
            </a:r>
          </a:p>
          <a:p>
            <a:r>
              <a:rPr lang="en-US" dirty="0" smtClean="0"/>
              <a:t>Departmental Clearance</a:t>
            </a:r>
          </a:p>
          <a:p>
            <a:r>
              <a:rPr lang="en-US" dirty="0" smtClean="0"/>
              <a:t>Launch</a:t>
            </a:r>
            <a:endParaRPr lang="en-US" dirty="0"/>
          </a:p>
        </p:txBody>
      </p:sp>
      <p:sp>
        <p:nvSpPr>
          <p:cNvPr id="57346" name="Text Box 11"/>
          <p:cNvSpPr txBox="1">
            <a:spLocks noChangeArrowheads="1"/>
          </p:cNvSpPr>
          <p:nvPr/>
        </p:nvSpPr>
        <p:spPr bwMode="auto">
          <a:xfrm>
            <a:off x="1517422" y="982766"/>
            <a:ext cx="43445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>
              <a:spcBef>
                <a:spcPct val="50000"/>
              </a:spcBef>
              <a:defRPr/>
            </a:pPr>
            <a:r>
              <a:rPr lang="en-US" altLang="en-US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Objective Development Timeline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Objective Development Steps</a:t>
            </a:r>
            <a:endParaRPr lang="en-US" dirty="0"/>
          </a:p>
        </p:txBody>
      </p:sp>
      <p:sp>
        <p:nvSpPr>
          <p:cNvPr id="44" name="Slide Number Placeholder 3"/>
          <p:cNvSpPr txBox="1">
            <a:spLocks/>
          </p:cNvSpPr>
          <p:nvPr/>
        </p:nvSpPr>
        <p:spPr>
          <a:xfrm>
            <a:off x="8686800" y="6488393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val 44" descr="Target Setting Circled for Highlighting"/>
          <p:cNvSpPr/>
          <p:nvPr/>
        </p:nvSpPr>
        <p:spPr>
          <a:xfrm>
            <a:off x="381000" y="3330999"/>
            <a:ext cx="56388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8849683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2400"/>
              </a:spcBef>
              <a:spcAft>
                <a:spcPts val="1600"/>
              </a:spcAft>
            </a:pPr>
            <a:r>
              <a:rPr lang="en-US" dirty="0" smtClean="0">
                <a:ea typeface="Verdana" panose="020B0604030504040204" pitchFamily="34" charset="0"/>
                <a:cs typeface="Calibri" panose="020F0502020204030204" pitchFamily="34" charset="0"/>
              </a:rPr>
              <a:t>Target Setting </a:t>
            </a:r>
            <a:endParaRPr lang="en-US" dirty="0"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6219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dirty="0" smtClean="0">
                <a:ea typeface="Verdana" panose="020B0604030504040204" pitchFamily="34" charset="0"/>
                <a:cs typeface="Calibri" panose="020F0502020204030204" pitchFamily="34" charset="0"/>
              </a:rPr>
              <a:t>Why Set Targets?  </a:t>
            </a:r>
            <a:endParaRPr lang="en-US" dirty="0"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1624" y="1616077"/>
            <a:ext cx="8229600" cy="4531784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 smtClean="0">
                <a:solidFill>
                  <a:srgbClr val="002060"/>
                </a:solidFill>
              </a:rPr>
              <a:t>The </a:t>
            </a:r>
            <a:r>
              <a:rPr lang="en-US" dirty="0">
                <a:solidFill>
                  <a:srgbClr val="002060"/>
                </a:solidFill>
              </a:rPr>
              <a:t>inclusion of quantifiable targets distinguishes Healthy People from the many Federal health indicator efforts that have been developed in past 40 years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002060"/>
                </a:solidFill>
              </a:rPr>
              <a:t>Inspired in the 1970s by the Management by Objectives Movement which emphasized setting of objectives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002060"/>
                </a:solidFill>
              </a:rPr>
              <a:t>The examination of data relative to targets is considered critical to the usefulness of Healthy People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2060"/>
                </a:solidFill>
              </a:rPr>
              <a:t>Targets communicate policy expectations, expert or evidence-based recommendations, to a wide range of stakeholders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2060"/>
                </a:solidFill>
              </a:rPr>
              <a:t>Targets offer a marker for assessing progress 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2060"/>
                </a:solidFill>
              </a:rPr>
              <a:t>for each objective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2060"/>
                </a:solidFill>
              </a:rPr>
              <a:t>for the initiative as a whole </a:t>
            </a: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8686800" y="6488393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Graphic 1" descr="Bullseye">
            <a:extLst>
              <a:ext uri="{FF2B5EF4-FFF2-40B4-BE49-F238E27FC236}">
                <a16:creationId xmlns:a16="http://schemas.microsoft.com/office/drawing/2014/main" id="{792CBB43-B6AC-44F0-BA4B-58C40E9C59B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917739" y="-33427"/>
            <a:ext cx="1759131" cy="175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609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dy">
  <a:themeElements>
    <a:clrScheme name="ODPHP Brand Colors">
      <a:dk1>
        <a:sysClr val="windowText" lastClr="000000"/>
      </a:dk1>
      <a:lt1>
        <a:sysClr val="window" lastClr="FFFFFF"/>
      </a:lt1>
      <a:dk2>
        <a:srgbClr val="092353"/>
      </a:dk2>
      <a:lt2>
        <a:srgbClr val="FFFFFF"/>
      </a:lt2>
      <a:accent1>
        <a:srgbClr val="057C18"/>
      </a:accent1>
      <a:accent2>
        <a:srgbClr val="F7BC00"/>
      </a:accent2>
      <a:accent3>
        <a:srgbClr val="40ADC7"/>
      </a:accent3>
      <a:accent4>
        <a:srgbClr val="DE6300"/>
      </a:accent4>
      <a:accent5>
        <a:srgbClr val="6A002D"/>
      </a:accent5>
      <a:accent6>
        <a:srgbClr val="1D7C5E"/>
      </a:accent6>
      <a:hlink>
        <a:srgbClr val="40ADC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9" id="{095BE0F8-B0EF-3543-BF21-8DC18C38BFCD}" vid="{D9671064-2B1E-534E-88FD-1F5A8FE732DD}"/>
    </a:ext>
  </a:extLst>
</a:theme>
</file>

<file path=ppt/theme/theme2.xml><?xml version="1.0" encoding="utf-8"?>
<a:theme xmlns:a="http://schemas.openxmlformats.org/drawingml/2006/main" name="NCEH_ATSDR_combined">
  <a:themeElements>
    <a:clrScheme name="Custom 22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22">
    <a:dk1>
      <a:srgbClr val="0F56DC"/>
    </a:dk1>
    <a:lt1>
      <a:srgbClr val="FFC000"/>
    </a:lt1>
    <a:dk2>
      <a:srgbClr val="FFFFFF"/>
    </a:dk2>
    <a:lt2>
      <a:srgbClr val="FFFFFF"/>
    </a:lt2>
    <a:accent1>
      <a:srgbClr val="4983F2"/>
    </a:accent1>
    <a:accent2>
      <a:srgbClr val="007D57"/>
    </a:accent2>
    <a:accent3>
      <a:srgbClr val="9A3B26"/>
    </a:accent3>
    <a:accent4>
      <a:srgbClr val="7F7F7F"/>
    </a:accent4>
    <a:accent5>
      <a:srgbClr val="0F56DC"/>
    </a:accent5>
    <a:accent6>
      <a:srgbClr val="002060"/>
    </a:accent6>
    <a:hlink>
      <a:srgbClr val="0F56DC"/>
    </a:hlink>
    <a:folHlink>
      <a:srgbClr val="3077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2159</Words>
  <Application>Microsoft Office PowerPoint</Application>
  <PresentationFormat>On-screen Show (4:3)</PresentationFormat>
  <Paragraphs>310</Paragraphs>
  <Slides>27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ＭＳ Ｐゴシック</vt:lpstr>
      <vt:lpstr>Arial</vt:lpstr>
      <vt:lpstr>Calibri</vt:lpstr>
      <vt:lpstr>Cambria Math</vt:lpstr>
      <vt:lpstr>Courier New</vt:lpstr>
      <vt:lpstr>Myriad Web Pro</vt:lpstr>
      <vt:lpstr>Segoe UI</vt:lpstr>
      <vt:lpstr>Tahoma</vt:lpstr>
      <vt:lpstr>Times New Roman</vt:lpstr>
      <vt:lpstr>Verdana</vt:lpstr>
      <vt:lpstr>Wingdings</vt:lpstr>
      <vt:lpstr>Body</vt:lpstr>
      <vt:lpstr>NCEH_ATSDR_combined</vt:lpstr>
      <vt:lpstr>Bitmap Image</vt:lpstr>
      <vt:lpstr>Developing Healthy People 2030:   Target Setting  David T. Huang, PhD, MPH, CPH CDR, USPHS Chief, Health Promotion Statistics Branch ihw4@cdc.gov  Irma Arispe, PhD Director, Division of Analysis and Epidemiology iaa9@cdc.gov  Presentation to the Board of Scientific Counselors for the National Center for Health Statistics  May 9, 2019 </vt:lpstr>
      <vt:lpstr>Presentation Outline</vt:lpstr>
      <vt:lpstr>Overview and NCHS Role in Healthy People 2030 Development Process</vt:lpstr>
      <vt:lpstr>What is Healthy People?</vt:lpstr>
      <vt:lpstr>The NCHS/Healthy People Partnership </vt:lpstr>
      <vt:lpstr>NCHS Contributed to the Healthy People 2030 Development Process by Providing Input on …</vt:lpstr>
      <vt:lpstr>Objective Development Steps</vt:lpstr>
      <vt:lpstr>Target Setting </vt:lpstr>
      <vt:lpstr>Why Set Targets?  </vt:lpstr>
      <vt:lpstr>How are Targets Set?   </vt:lpstr>
      <vt:lpstr>Target Setting Over the Decades (1990–2010) </vt:lpstr>
      <vt:lpstr>Target Setting for Healthy People 2020</vt:lpstr>
      <vt:lpstr>Methods for HP2030</vt:lpstr>
      <vt:lpstr>Background: HP2030 Targets</vt:lpstr>
      <vt:lpstr>Process: Target Setting</vt:lpstr>
      <vt:lpstr>Healthy People 2030: Target-Setting Method Selection </vt:lpstr>
      <vt:lpstr>TSM: Maintain Consistency with National Programs, Regulations, Policies, or Laws</vt:lpstr>
      <vt:lpstr>TSM: Maintain Baseline</vt:lpstr>
      <vt:lpstr>TSMs: Percent Improvement, Percentage Point Improvement, or Minimal Statistical Significance (MSS)</vt:lpstr>
      <vt:lpstr>Example of a Percentage Point Improvement TSM</vt:lpstr>
      <vt:lpstr>TSM: Trend Projection</vt:lpstr>
      <vt:lpstr>Trend Analysis Tool Example</vt:lpstr>
      <vt:lpstr>Target Setting Takeaways</vt:lpstr>
      <vt:lpstr>Next Steps and Items for Discussion</vt:lpstr>
      <vt:lpstr>Next Steps</vt:lpstr>
      <vt:lpstr>Questions for Discussion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2019-05-07T20:21:00Z</dcterms:created>
  <dcterms:modified xsi:type="dcterms:W3CDTF">2019-06-17T18:11:35Z</dcterms:modified>
</cp:coreProperties>
</file>