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2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notesMasterIdLst>
    <p:notesMasterId r:id="rId26"/>
  </p:notesMasterIdLst>
  <p:handoutMasterIdLst>
    <p:handoutMasterId r:id="rId27"/>
  </p:handoutMasterIdLst>
  <p:sldIdLst>
    <p:sldId id="317" r:id="rId2"/>
    <p:sldId id="316" r:id="rId3"/>
    <p:sldId id="303" r:id="rId4"/>
    <p:sldId id="305" r:id="rId5"/>
    <p:sldId id="318" r:id="rId6"/>
    <p:sldId id="286" r:id="rId7"/>
    <p:sldId id="302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9" r:id="rId17"/>
    <p:sldId id="320" r:id="rId18"/>
    <p:sldId id="321" r:id="rId19"/>
    <p:sldId id="322" r:id="rId20"/>
    <p:sldId id="323" r:id="rId21"/>
    <p:sldId id="324" r:id="rId22"/>
    <p:sldId id="326" r:id="rId23"/>
    <p:sldId id="314" r:id="rId24"/>
    <p:sldId id="315" r:id="rId25"/>
  </p:sldIdLst>
  <p:sldSz cx="9144000" cy="6858000" type="screen4x3"/>
  <p:notesSz cx="7010400" cy="9296400"/>
  <p:embeddedFontLst>
    <p:embeddedFont>
      <p:font typeface="Myriad Web Pro" panose="020B0604020202020204" charset="0"/>
      <p:regular r:id="rId28"/>
      <p:bold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ry Glied" initials="SG" lastIdx="1" clrIdx="0">
    <p:extLst>
      <p:ext uri="{19B8F6BF-5375-455C-9EA6-DF929625EA0E}">
        <p15:presenceInfo xmlns:p15="http://schemas.microsoft.com/office/powerpoint/2012/main" userId="Sherry Glie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B0"/>
    <a:srgbClr val="0039A6"/>
    <a:srgbClr val="695E4A"/>
    <a:srgbClr val="006858"/>
    <a:srgbClr val="3333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02" autoAdjust="0"/>
    <p:restoredTop sz="67694" autoAdjust="0"/>
  </p:normalViewPr>
  <p:slideViewPr>
    <p:cSldViewPr snapToGrid="0">
      <p:cViewPr varScale="1">
        <p:scale>
          <a:sx n="60" d="100"/>
          <a:sy n="60" d="100"/>
        </p:scale>
        <p:origin x="18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ivate\L727\zdf1\ER_quarterly%20estimates\REDESIGNED_KHI_ER_INDICATORS_access_behav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dc.gov\private\L728\izf4\data%20requests\2019\BSC\REDESIGNED_KHI_ER_INDICATORS-hcus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3103864428522"/>
          <c:y val="0.17171296296296296"/>
          <c:w val="0.86521356052358411"/>
          <c:h val="0.634660250801983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3"/>
            <c:dispRSqr val="1"/>
            <c:dispEq val="0"/>
            <c:trendlineLbl>
              <c:layout>
                <c:manualLayout>
                  <c:x val="4.0760061242344811E-2"/>
                  <c:y val="-0.1858654126567512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BarType val="both"/>
            <c:errValType val="cust"/>
            <c:noEndCap val="0"/>
            <c:plus>
              <c:numRef>
                <c:f>'Curr cig smoking'!$G$2:$G$17</c:f>
                <c:numCache>
                  <c:formatCode>General</c:formatCode>
                  <c:ptCount val="16"/>
                  <c:pt idx="0">
                    <c:v>1.240000000000002</c:v>
                  </c:pt>
                  <c:pt idx="1">
                    <c:v>1.2199999999999989</c:v>
                  </c:pt>
                  <c:pt idx="2">
                    <c:v>1.5199999999999996</c:v>
                  </c:pt>
                  <c:pt idx="3">
                    <c:v>1.2399999999999984</c:v>
                  </c:pt>
                  <c:pt idx="4">
                    <c:v>1.1800000000000015</c:v>
                  </c:pt>
                  <c:pt idx="5">
                    <c:v>1.1899999999999995</c:v>
                  </c:pt>
                  <c:pt idx="6">
                    <c:v>1.2899999999999991</c:v>
                  </c:pt>
                  <c:pt idx="7">
                    <c:v>1.2299999999999986</c:v>
                  </c:pt>
                  <c:pt idx="8">
                    <c:v>1.0300000000000011</c:v>
                  </c:pt>
                  <c:pt idx="9">
                    <c:v>1.1400000000000006</c:v>
                  </c:pt>
                  <c:pt idx="10">
                    <c:v>1.1199999999999992</c:v>
                  </c:pt>
                  <c:pt idx="11">
                    <c:v>1.1099999999999994</c:v>
                  </c:pt>
                  <c:pt idx="12">
                    <c:v>1.1399999999999988</c:v>
                  </c:pt>
                  <c:pt idx="13">
                    <c:v>1.1600000000000001</c:v>
                  </c:pt>
                  <c:pt idx="14">
                    <c:v>1.1099999999999994</c:v>
                  </c:pt>
                  <c:pt idx="15">
                    <c:v>1.0600000000000005</c:v>
                  </c:pt>
                </c:numCache>
              </c:numRef>
            </c:plus>
            <c:minus>
              <c:numRef>
                <c:f>'Curr cig smoking'!$E$2:$E$17</c:f>
                <c:numCache>
                  <c:formatCode>General</c:formatCode>
                  <c:ptCount val="16"/>
                  <c:pt idx="0">
                    <c:v>1.0999999999999979</c:v>
                  </c:pt>
                  <c:pt idx="1">
                    <c:v>1.240000000000002</c:v>
                  </c:pt>
                  <c:pt idx="2">
                    <c:v>1.3899999999999988</c:v>
                  </c:pt>
                  <c:pt idx="3">
                    <c:v>1.08</c:v>
                  </c:pt>
                  <c:pt idx="4">
                    <c:v>1.0600000000000005</c:v>
                  </c:pt>
                  <c:pt idx="5">
                    <c:v>1.0499999999999989</c:v>
                  </c:pt>
                  <c:pt idx="6">
                    <c:v>1.1600000000000001</c:v>
                  </c:pt>
                  <c:pt idx="7">
                    <c:v>1.0700000000000003</c:v>
                  </c:pt>
                  <c:pt idx="8">
                    <c:v>1.0500000000000007</c:v>
                  </c:pt>
                  <c:pt idx="9">
                    <c:v>1.1399999999999988</c:v>
                  </c:pt>
                  <c:pt idx="10">
                    <c:v>0.98000000000000043</c:v>
                  </c:pt>
                  <c:pt idx="11">
                    <c:v>1.0399999999999991</c:v>
                  </c:pt>
                  <c:pt idx="12">
                    <c:v>0.98000000000000043</c:v>
                  </c:pt>
                  <c:pt idx="13">
                    <c:v>1</c:v>
                  </c:pt>
                  <c:pt idx="14">
                    <c:v>1.0399999999999991</c:v>
                  </c:pt>
                  <c:pt idx="15">
                    <c:v>0.9399999999999995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'Curr cig smoking'!$A$2:$A$17</c:f>
              <c:strCache>
                <c:ptCount val="16"/>
                <c:pt idx="0">
                  <c:v>2014 Q1</c:v>
                </c:pt>
                <c:pt idx="1">
                  <c:v>2014 Q2</c:v>
                </c:pt>
                <c:pt idx="2">
                  <c:v>2014 Q3</c:v>
                </c:pt>
                <c:pt idx="3">
                  <c:v>2014 Q4</c:v>
                </c:pt>
                <c:pt idx="4">
                  <c:v>2015 Q1</c:v>
                </c:pt>
                <c:pt idx="5">
                  <c:v>2015 Q2</c:v>
                </c:pt>
                <c:pt idx="6">
                  <c:v>2015 Q3</c:v>
                </c:pt>
                <c:pt idx="7">
                  <c:v>2015 Q4</c:v>
                </c:pt>
                <c:pt idx="8">
                  <c:v>2016 Q1</c:v>
                </c:pt>
                <c:pt idx="9">
                  <c:v>2016 Q2</c:v>
                </c:pt>
                <c:pt idx="10">
                  <c:v>2016 Q3</c:v>
                </c:pt>
                <c:pt idx="11">
                  <c:v>2016 Q4</c:v>
                </c:pt>
                <c:pt idx="12">
                  <c:v>2017 Q1</c:v>
                </c:pt>
                <c:pt idx="13">
                  <c:v>2017 Q2</c:v>
                </c:pt>
                <c:pt idx="14">
                  <c:v>2017 Q3</c:v>
                </c:pt>
                <c:pt idx="15">
                  <c:v>2017 Q4</c:v>
                </c:pt>
              </c:strCache>
            </c:strRef>
          </c:cat>
          <c:val>
            <c:numRef>
              <c:f>'Curr cig smoking'!$H$2:$H$17</c:f>
              <c:numCache>
                <c:formatCode>0.0</c:formatCode>
                <c:ptCount val="16"/>
                <c:pt idx="0">
                  <c:v>16.899999999999999</c:v>
                </c:pt>
                <c:pt idx="1">
                  <c:v>17.600000000000001</c:v>
                </c:pt>
                <c:pt idx="2">
                  <c:v>16.7</c:v>
                </c:pt>
                <c:pt idx="3">
                  <c:v>15.8</c:v>
                </c:pt>
                <c:pt idx="4">
                  <c:v>15.1</c:v>
                </c:pt>
                <c:pt idx="5">
                  <c:v>14.6</c:v>
                </c:pt>
                <c:pt idx="6">
                  <c:v>16.3</c:v>
                </c:pt>
                <c:pt idx="7">
                  <c:v>14.3</c:v>
                </c:pt>
                <c:pt idx="8">
                  <c:v>15</c:v>
                </c:pt>
                <c:pt idx="9">
                  <c:v>16.7</c:v>
                </c:pt>
                <c:pt idx="10">
                  <c:v>14.5</c:v>
                </c:pt>
                <c:pt idx="11">
                  <c:v>15.7</c:v>
                </c:pt>
                <c:pt idx="12">
                  <c:v>14.4</c:v>
                </c:pt>
                <c:pt idx="13">
                  <c:v>14.4</c:v>
                </c:pt>
                <c:pt idx="14">
                  <c:v>13.5</c:v>
                </c:pt>
                <c:pt idx="15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1-4FBE-8EA0-87FE6FBE5C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7070936"/>
        <c:axId val="537071264"/>
      </c:barChart>
      <c:catAx>
        <c:axId val="537070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071264"/>
        <c:crosses val="autoZero"/>
        <c:auto val="1"/>
        <c:lblAlgn val="ctr"/>
        <c:lblOffset val="100"/>
        <c:noMultiLvlLbl val="0"/>
      </c:catAx>
      <c:valAx>
        <c:axId val="5370712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Percnet</a:t>
                </a:r>
              </a:p>
            </c:rich>
          </c:tx>
          <c:layout>
            <c:manualLayout>
              <c:xMode val="edge"/>
              <c:yMode val="edge"/>
              <c:x val="2.8830881670337826E-2"/>
              <c:y val="0.402387722368037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070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5603674540683"/>
          <c:y val="0.14393518518518519"/>
          <c:w val="0.85998840769903762"/>
          <c:h val="0.662438028579760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3"/>
            <c:dispRSqr val="1"/>
            <c:dispEq val="0"/>
            <c:trendlineLbl>
              <c:layout>
                <c:manualLayout>
                  <c:x val="4.0760061242344811E-2"/>
                  <c:y val="-0.1858654126567512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BarType val="both"/>
            <c:errValType val="cust"/>
            <c:noEndCap val="0"/>
            <c:plus>
              <c:numRef>
                <c:f>'HC4'!$G$2:$G$17</c:f>
                <c:numCache>
                  <c:formatCode>General</c:formatCode>
                  <c:ptCount val="16"/>
                  <c:pt idx="0">
                    <c:v>1.6</c:v>
                  </c:pt>
                  <c:pt idx="1">
                    <c:v>1.6</c:v>
                  </c:pt>
                  <c:pt idx="2">
                    <c:v>1.7</c:v>
                  </c:pt>
                  <c:pt idx="3">
                    <c:v>1.6</c:v>
                  </c:pt>
                  <c:pt idx="4">
                    <c:v>1.5</c:v>
                  </c:pt>
                  <c:pt idx="5">
                    <c:v>1.5</c:v>
                  </c:pt>
                  <c:pt idx="6">
                    <c:v>1.6</c:v>
                  </c:pt>
                  <c:pt idx="7">
                    <c:v>1.7</c:v>
                  </c:pt>
                  <c:pt idx="8">
                    <c:v>1.5</c:v>
                  </c:pt>
                  <c:pt idx="9">
                    <c:v>1.6</c:v>
                  </c:pt>
                  <c:pt idx="10">
                    <c:v>1.6</c:v>
                  </c:pt>
                  <c:pt idx="11">
                    <c:v>1.5</c:v>
                  </c:pt>
                  <c:pt idx="12">
                    <c:v>1.6</c:v>
                  </c:pt>
                  <c:pt idx="13">
                    <c:v>1.5</c:v>
                  </c:pt>
                  <c:pt idx="14">
                    <c:v>1.5</c:v>
                  </c:pt>
                  <c:pt idx="15">
                    <c:v>1.7</c:v>
                  </c:pt>
                </c:numCache>
              </c:numRef>
            </c:plus>
            <c:minus>
              <c:numRef>
                <c:f>'HC4'!$E$2:$E$17</c:f>
                <c:numCache>
                  <c:formatCode>General</c:formatCode>
                  <c:ptCount val="16"/>
                  <c:pt idx="0">
                    <c:v>1.6</c:v>
                  </c:pt>
                  <c:pt idx="1">
                    <c:v>1.6</c:v>
                  </c:pt>
                  <c:pt idx="2">
                    <c:v>1.8</c:v>
                  </c:pt>
                  <c:pt idx="3">
                    <c:v>1.7</c:v>
                  </c:pt>
                  <c:pt idx="4">
                    <c:v>1.6</c:v>
                  </c:pt>
                  <c:pt idx="5">
                    <c:v>1.5</c:v>
                  </c:pt>
                  <c:pt idx="6">
                    <c:v>1.6</c:v>
                  </c:pt>
                  <c:pt idx="7">
                    <c:v>1.7</c:v>
                  </c:pt>
                  <c:pt idx="8">
                    <c:v>1.5</c:v>
                  </c:pt>
                  <c:pt idx="9">
                    <c:v>1.6</c:v>
                  </c:pt>
                  <c:pt idx="10">
                    <c:v>1.6</c:v>
                  </c:pt>
                  <c:pt idx="11">
                    <c:v>1.5</c:v>
                  </c:pt>
                  <c:pt idx="12">
                    <c:v>1.6</c:v>
                  </c:pt>
                  <c:pt idx="13">
                    <c:v>1.6</c:v>
                  </c:pt>
                  <c:pt idx="14">
                    <c:v>1.5</c:v>
                  </c:pt>
                  <c:pt idx="15">
                    <c:v>1.7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'HC4'!$A$2:$A$17</c:f>
              <c:strCache>
                <c:ptCount val="16"/>
                <c:pt idx="0">
                  <c:v>2014 Q1</c:v>
                </c:pt>
                <c:pt idx="1">
                  <c:v>2014 Q2</c:v>
                </c:pt>
                <c:pt idx="2">
                  <c:v>2014 Q3</c:v>
                </c:pt>
                <c:pt idx="3">
                  <c:v>2014 Q4</c:v>
                </c:pt>
                <c:pt idx="4">
                  <c:v>2015 Q1</c:v>
                </c:pt>
                <c:pt idx="5">
                  <c:v>2015 Q2</c:v>
                </c:pt>
                <c:pt idx="6">
                  <c:v>2015 Q3</c:v>
                </c:pt>
                <c:pt idx="7">
                  <c:v>2015 Q4</c:v>
                </c:pt>
                <c:pt idx="8">
                  <c:v>2016 Q1</c:v>
                </c:pt>
                <c:pt idx="9">
                  <c:v>2016 Q2</c:v>
                </c:pt>
                <c:pt idx="10">
                  <c:v>2016 Q3</c:v>
                </c:pt>
                <c:pt idx="11">
                  <c:v>2016 Q4</c:v>
                </c:pt>
                <c:pt idx="12">
                  <c:v>2017 Q1</c:v>
                </c:pt>
                <c:pt idx="13">
                  <c:v>2017 Q2</c:v>
                </c:pt>
                <c:pt idx="14">
                  <c:v>2017 Q3</c:v>
                </c:pt>
                <c:pt idx="15">
                  <c:v>2017 Q4</c:v>
                </c:pt>
              </c:strCache>
            </c:strRef>
          </c:cat>
          <c:val>
            <c:numRef>
              <c:f>'HC4'!$H$2:$H$17</c:f>
              <c:numCache>
                <c:formatCode>General</c:formatCode>
                <c:ptCount val="16"/>
                <c:pt idx="0" formatCode="0.0">
                  <c:v>61.2</c:v>
                </c:pt>
                <c:pt idx="1">
                  <c:v>62.1</c:v>
                </c:pt>
                <c:pt idx="2">
                  <c:v>62.4</c:v>
                </c:pt>
                <c:pt idx="3">
                  <c:v>62.6</c:v>
                </c:pt>
                <c:pt idx="4">
                  <c:v>63.6</c:v>
                </c:pt>
                <c:pt idx="5">
                  <c:v>62.8</c:v>
                </c:pt>
                <c:pt idx="6">
                  <c:v>62.4</c:v>
                </c:pt>
                <c:pt idx="7">
                  <c:v>66.099999999999994</c:v>
                </c:pt>
                <c:pt idx="8">
                  <c:v>64.2</c:v>
                </c:pt>
                <c:pt idx="9">
                  <c:v>63</c:v>
                </c:pt>
                <c:pt idx="10">
                  <c:v>65.2</c:v>
                </c:pt>
                <c:pt idx="11">
                  <c:v>65.2</c:v>
                </c:pt>
                <c:pt idx="12">
                  <c:v>65.099999999999994</c:v>
                </c:pt>
                <c:pt idx="13">
                  <c:v>63.2</c:v>
                </c:pt>
                <c:pt idx="14">
                  <c:v>64.8</c:v>
                </c:pt>
                <c:pt idx="15">
                  <c:v>64.099999999999994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DE-4737-8734-260AFC4C4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247208"/>
        <c:axId val="282247600"/>
      </c:barChart>
      <c:catAx>
        <c:axId val="28224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247600"/>
        <c:crosses val="autoZero"/>
        <c:auto val="1"/>
        <c:lblAlgn val="ctr"/>
        <c:lblOffset val="100"/>
        <c:noMultiLvlLbl val="0"/>
      </c:catAx>
      <c:valAx>
        <c:axId val="2822476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bg2"/>
                    </a:solidFill>
                  </a:rPr>
                  <a:t>Percent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224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8651557444205E-2"/>
          <c:y val="0.17171296296296296"/>
          <c:w val="0.88754572345123528"/>
          <c:h val="0.634660250801983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3.2911291865683229E-2"/>
                  <c:y val="-0.1797867951165195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BarType val="both"/>
            <c:errValType val="cust"/>
            <c:noEndCap val="0"/>
            <c:plus>
              <c:numRef>
                <c:f>'HC1'!$G$2:$G$17</c:f>
                <c:numCache>
                  <c:formatCode>General</c:formatCode>
                  <c:ptCount val="16"/>
                  <c:pt idx="0">
                    <c:v>1.6</c:v>
                  </c:pt>
                  <c:pt idx="1">
                    <c:v>1.8</c:v>
                  </c:pt>
                  <c:pt idx="2">
                    <c:v>1.7</c:v>
                  </c:pt>
                  <c:pt idx="3">
                    <c:v>1.8</c:v>
                  </c:pt>
                  <c:pt idx="4">
                    <c:v>1.7</c:v>
                  </c:pt>
                  <c:pt idx="5">
                    <c:v>1.7</c:v>
                  </c:pt>
                  <c:pt idx="6">
                    <c:v>1.9</c:v>
                  </c:pt>
                  <c:pt idx="7">
                    <c:v>1.8</c:v>
                  </c:pt>
                  <c:pt idx="8">
                    <c:v>1.8</c:v>
                  </c:pt>
                  <c:pt idx="9">
                    <c:v>1.8</c:v>
                  </c:pt>
                  <c:pt idx="10">
                    <c:v>1.7</c:v>
                  </c:pt>
                  <c:pt idx="11">
                    <c:v>1.7</c:v>
                  </c:pt>
                  <c:pt idx="12">
                    <c:v>1.9</c:v>
                  </c:pt>
                  <c:pt idx="13">
                    <c:v>1.9</c:v>
                  </c:pt>
                  <c:pt idx="14">
                    <c:v>1.9</c:v>
                  </c:pt>
                  <c:pt idx="15">
                    <c:v>1.9</c:v>
                  </c:pt>
                </c:numCache>
              </c:numRef>
            </c:plus>
            <c:minus>
              <c:numRef>
                <c:f>'HC1'!$E$2:$E$17</c:f>
                <c:numCache>
                  <c:formatCode>General</c:formatCode>
                  <c:ptCount val="16"/>
                  <c:pt idx="0">
                    <c:v>1.5</c:v>
                  </c:pt>
                  <c:pt idx="1">
                    <c:v>1.7</c:v>
                  </c:pt>
                  <c:pt idx="2">
                    <c:v>1.6</c:v>
                  </c:pt>
                  <c:pt idx="3">
                    <c:v>1.7</c:v>
                  </c:pt>
                  <c:pt idx="4">
                    <c:v>1.6</c:v>
                  </c:pt>
                  <c:pt idx="5">
                    <c:v>1.6</c:v>
                  </c:pt>
                  <c:pt idx="6">
                    <c:v>1.8</c:v>
                  </c:pt>
                  <c:pt idx="7">
                    <c:v>1.7</c:v>
                  </c:pt>
                  <c:pt idx="8">
                    <c:v>1.7</c:v>
                  </c:pt>
                  <c:pt idx="9">
                    <c:v>1.7</c:v>
                  </c:pt>
                  <c:pt idx="10">
                    <c:v>1.6</c:v>
                  </c:pt>
                  <c:pt idx="11">
                    <c:v>1.6</c:v>
                  </c:pt>
                  <c:pt idx="12">
                    <c:v>1.8</c:v>
                  </c:pt>
                  <c:pt idx="13">
                    <c:v>1.8</c:v>
                  </c:pt>
                  <c:pt idx="14">
                    <c:v>1.8</c:v>
                  </c:pt>
                  <c:pt idx="15">
                    <c:v>1.8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'HC1'!$J$2:$K$17</c:f>
              <c:multiLvlStrCache>
                <c:ptCount val="16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</c:lvl>
                <c:lvl>
                  <c:pt idx="0">
                    <c:v>2014</c:v>
                  </c:pt>
                  <c:pt idx="4">
                    <c:v>2015</c:v>
                  </c:pt>
                  <c:pt idx="8">
                    <c:v>2016</c:v>
                  </c:pt>
                  <c:pt idx="12">
                    <c:v>2017</c:v>
                  </c:pt>
                </c:lvl>
              </c:multiLvlStrCache>
            </c:multiLvlStrRef>
          </c:cat>
          <c:val>
            <c:numRef>
              <c:f>'HC1'!$H$2:$H$17</c:f>
              <c:numCache>
                <c:formatCode>General</c:formatCode>
                <c:ptCount val="16"/>
                <c:pt idx="0" formatCode="0.0">
                  <c:v>19.7</c:v>
                </c:pt>
                <c:pt idx="1">
                  <c:v>20</c:v>
                </c:pt>
                <c:pt idx="2">
                  <c:v>19.899999999999999</c:v>
                </c:pt>
                <c:pt idx="3">
                  <c:v>21.5</c:v>
                </c:pt>
                <c:pt idx="4">
                  <c:v>19.899999999999999</c:v>
                </c:pt>
                <c:pt idx="5">
                  <c:v>19.5</c:v>
                </c:pt>
                <c:pt idx="6">
                  <c:v>20.8</c:v>
                </c:pt>
                <c:pt idx="7">
                  <c:v>21.4</c:v>
                </c:pt>
                <c:pt idx="8">
                  <c:v>20.3</c:v>
                </c:pt>
                <c:pt idx="9">
                  <c:v>21.8</c:v>
                </c:pt>
                <c:pt idx="10">
                  <c:v>21.1</c:v>
                </c:pt>
                <c:pt idx="11">
                  <c:v>20.399999999999999</c:v>
                </c:pt>
                <c:pt idx="12">
                  <c:v>24.9</c:v>
                </c:pt>
                <c:pt idx="13">
                  <c:v>22.4</c:v>
                </c:pt>
                <c:pt idx="14">
                  <c:v>23.1</c:v>
                </c:pt>
                <c:pt idx="15">
                  <c:v>24.8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51-46BA-B372-F7F4586F7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524832"/>
        <c:axId val="162072560"/>
      </c:barChart>
      <c:catAx>
        <c:axId val="27852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072560"/>
        <c:crosses val="autoZero"/>
        <c:auto val="1"/>
        <c:lblAlgn val="ctr"/>
        <c:lblOffset val="100"/>
        <c:noMultiLvlLbl val="0"/>
      </c:catAx>
      <c:valAx>
        <c:axId val="1620725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>
                    <a:solidFill>
                      <a:sysClr val="windowText" lastClr="000000"/>
                    </a:solidFill>
                  </a:rPr>
                  <a:t>Percent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52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717901340426364E-2"/>
          <c:y val="0.15979262907103892"/>
          <c:w val="0.80709951881014863"/>
          <c:h val="0.60919997309309015"/>
        </c:manualLayout>
      </c:layout>
      <c:lineChart>
        <c:grouping val="standard"/>
        <c:varyColors val="0"/>
        <c:ser>
          <c:idx val="0"/>
          <c:order val="0"/>
          <c:tx>
            <c:strRef>
              <c:f>'by age grp (4)'!$C$3</c:f>
              <c:strCache>
                <c:ptCount val="1"/>
                <c:pt idx="0">
                  <c:v>18-34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'by age grp (4)'!$A$4:$B$11</c:f>
              <c:multiLvlStrCache>
                <c:ptCount val="8"/>
                <c:lvl>
                  <c:pt idx="0">
                    <c:v>Jan-June</c:v>
                  </c:pt>
                  <c:pt idx="1">
                    <c:v>Jul-Dec</c:v>
                  </c:pt>
                  <c:pt idx="2">
                    <c:v>Jan-June</c:v>
                  </c:pt>
                  <c:pt idx="3">
                    <c:v>Jul-Dec</c:v>
                  </c:pt>
                  <c:pt idx="4">
                    <c:v>Jan-June</c:v>
                  </c:pt>
                  <c:pt idx="5">
                    <c:v>Jul-Dec</c:v>
                  </c:pt>
                  <c:pt idx="6">
                    <c:v>Jan-June</c:v>
                  </c:pt>
                  <c:pt idx="7">
                    <c:v>Jul-Dec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</c:lvl>
              </c:multiLvlStrCache>
            </c:multiLvlStrRef>
          </c:cat>
          <c:val>
            <c:numRef>
              <c:f>'by age grp (4)'!$C$4:$C$11</c:f>
              <c:numCache>
                <c:formatCode>0.0</c:formatCode>
                <c:ptCount val="8"/>
                <c:pt idx="0">
                  <c:v>19.600000000000001</c:v>
                </c:pt>
                <c:pt idx="1">
                  <c:v>18.3</c:v>
                </c:pt>
                <c:pt idx="2">
                  <c:v>16.399999999999999</c:v>
                </c:pt>
                <c:pt idx="3">
                  <c:v>15.6</c:v>
                </c:pt>
                <c:pt idx="4">
                  <c:v>16.3</c:v>
                </c:pt>
                <c:pt idx="5">
                  <c:v>14.9</c:v>
                </c:pt>
                <c:pt idx="6">
                  <c:v>14.2</c:v>
                </c:pt>
                <c:pt idx="7">
                  <c:v>13.8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0E-459E-B2A1-5B27ACF07B8D}"/>
            </c:ext>
          </c:extLst>
        </c:ser>
        <c:ser>
          <c:idx val="1"/>
          <c:order val="1"/>
          <c:tx>
            <c:strRef>
              <c:f>'by age grp (4)'!$D$3</c:f>
              <c:strCache>
                <c:ptCount val="1"/>
                <c:pt idx="0">
                  <c:v>35-49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'by age grp (4)'!$A$4:$B$11</c:f>
              <c:multiLvlStrCache>
                <c:ptCount val="8"/>
                <c:lvl>
                  <c:pt idx="0">
                    <c:v>Jan-June</c:v>
                  </c:pt>
                  <c:pt idx="1">
                    <c:v>Jul-Dec</c:v>
                  </c:pt>
                  <c:pt idx="2">
                    <c:v>Jan-June</c:v>
                  </c:pt>
                  <c:pt idx="3">
                    <c:v>Jul-Dec</c:v>
                  </c:pt>
                  <c:pt idx="4">
                    <c:v>Jan-June</c:v>
                  </c:pt>
                  <c:pt idx="5">
                    <c:v>Jul-Dec</c:v>
                  </c:pt>
                  <c:pt idx="6">
                    <c:v>Jan-June</c:v>
                  </c:pt>
                  <c:pt idx="7">
                    <c:v>Jul-Dec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</c:lvl>
              </c:multiLvlStrCache>
            </c:multiLvlStrRef>
          </c:cat>
          <c:val>
            <c:numRef>
              <c:f>'by age grp (4)'!$D$4:$D$11</c:f>
              <c:numCache>
                <c:formatCode>0.0</c:formatCode>
                <c:ptCount val="8"/>
                <c:pt idx="0">
                  <c:v>19.600000000000001</c:v>
                </c:pt>
                <c:pt idx="1">
                  <c:v>18.600000000000001</c:v>
                </c:pt>
                <c:pt idx="2">
                  <c:v>16.100000000000001</c:v>
                </c:pt>
                <c:pt idx="3">
                  <c:v>17.7</c:v>
                </c:pt>
                <c:pt idx="4">
                  <c:v>18.3</c:v>
                </c:pt>
                <c:pt idx="5">
                  <c:v>17.399999999999999</c:v>
                </c:pt>
                <c:pt idx="6">
                  <c:v>16.600000000000001</c:v>
                </c:pt>
                <c:pt idx="7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0E-459E-B2A1-5B27ACF07B8D}"/>
            </c:ext>
          </c:extLst>
        </c:ser>
        <c:ser>
          <c:idx val="2"/>
          <c:order val="2"/>
          <c:tx>
            <c:strRef>
              <c:f>'by age grp (4)'!$E$3</c:f>
              <c:strCache>
                <c:ptCount val="1"/>
                <c:pt idx="0">
                  <c:v>50-64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'by age grp (4)'!$A$4:$B$11</c:f>
              <c:multiLvlStrCache>
                <c:ptCount val="8"/>
                <c:lvl>
                  <c:pt idx="0">
                    <c:v>Jan-June</c:v>
                  </c:pt>
                  <c:pt idx="1">
                    <c:v>Jul-Dec</c:v>
                  </c:pt>
                  <c:pt idx="2">
                    <c:v>Jan-June</c:v>
                  </c:pt>
                  <c:pt idx="3">
                    <c:v>Jul-Dec</c:v>
                  </c:pt>
                  <c:pt idx="4">
                    <c:v>Jan-June</c:v>
                  </c:pt>
                  <c:pt idx="5">
                    <c:v>Jul-Dec</c:v>
                  </c:pt>
                  <c:pt idx="6">
                    <c:v>Jan-June</c:v>
                  </c:pt>
                  <c:pt idx="7">
                    <c:v>Jul-Dec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</c:lvl>
              </c:multiLvlStrCache>
            </c:multiLvlStrRef>
          </c:cat>
          <c:val>
            <c:numRef>
              <c:f>'by age grp (4)'!$E$4:$E$11</c:f>
              <c:numCache>
                <c:formatCode>0.0</c:formatCode>
                <c:ptCount val="8"/>
                <c:pt idx="0">
                  <c:v>18.3</c:v>
                </c:pt>
                <c:pt idx="1">
                  <c:v>17.600000000000001</c:v>
                </c:pt>
                <c:pt idx="2">
                  <c:v>17</c:v>
                </c:pt>
                <c:pt idx="3">
                  <c:v>17.5</c:v>
                </c:pt>
                <c:pt idx="4">
                  <c:v>18.399999999999999</c:v>
                </c:pt>
                <c:pt idx="5">
                  <c:v>17.899999999999999</c:v>
                </c:pt>
                <c:pt idx="6">
                  <c:v>17.3</c:v>
                </c:pt>
                <c:pt idx="7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40E-459E-B2A1-5B27ACF07B8D}"/>
            </c:ext>
          </c:extLst>
        </c:ser>
        <c:ser>
          <c:idx val="3"/>
          <c:order val="3"/>
          <c:tx>
            <c:strRef>
              <c:f>'by age grp (4)'!$F$3</c:f>
              <c:strCache>
                <c:ptCount val="1"/>
                <c:pt idx="0">
                  <c:v>65+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'by age grp (4)'!$A$4:$B$11</c:f>
              <c:multiLvlStrCache>
                <c:ptCount val="8"/>
                <c:lvl>
                  <c:pt idx="0">
                    <c:v>Jan-June</c:v>
                  </c:pt>
                  <c:pt idx="1">
                    <c:v>Jul-Dec</c:v>
                  </c:pt>
                  <c:pt idx="2">
                    <c:v>Jan-June</c:v>
                  </c:pt>
                  <c:pt idx="3">
                    <c:v>Jul-Dec</c:v>
                  </c:pt>
                  <c:pt idx="4">
                    <c:v>Jan-June</c:v>
                  </c:pt>
                  <c:pt idx="5">
                    <c:v>Jul-Dec</c:v>
                  </c:pt>
                  <c:pt idx="6">
                    <c:v>Jan-June</c:v>
                  </c:pt>
                  <c:pt idx="7">
                    <c:v>Jul-Dec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</c:lvl>
              </c:multiLvlStrCache>
            </c:multiLvlStrRef>
          </c:cat>
          <c:val>
            <c:numRef>
              <c:f>'by age grp (4)'!$F$4:$F$11</c:f>
              <c:numCache>
                <c:formatCode>0.0</c:formatCode>
                <c:ptCount val="8"/>
                <c:pt idx="0">
                  <c:v>8.8000000000000007</c:v>
                </c:pt>
                <c:pt idx="1">
                  <c:v>8.1999999999999993</c:v>
                </c:pt>
                <c:pt idx="2">
                  <c:v>7.9</c:v>
                </c:pt>
                <c:pt idx="3">
                  <c:v>8.9</c:v>
                </c:pt>
                <c:pt idx="4">
                  <c:v>8.5</c:v>
                </c:pt>
                <c:pt idx="5">
                  <c:v>9</c:v>
                </c:pt>
                <c:pt idx="6">
                  <c:v>8.5</c:v>
                </c:pt>
                <c:pt idx="7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0E-459E-B2A1-5B27ACF07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0143728"/>
        <c:axId val="490145368"/>
      </c:lineChart>
      <c:catAx>
        <c:axId val="49014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145368"/>
        <c:crosses val="autoZero"/>
        <c:auto val="1"/>
        <c:lblAlgn val="ctr"/>
        <c:lblOffset val="100"/>
        <c:noMultiLvlLbl val="0"/>
      </c:catAx>
      <c:valAx>
        <c:axId val="4901453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3.6040783239301787E-2"/>
              <c:y val="0.417833336722769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14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932956291241099"/>
          <c:y val="3.8918342221478282E-2"/>
          <c:w val="0.54464801404086582"/>
          <c:h val="0.11076073030359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846742123924244E-2"/>
          <c:y val="0.10339023122999406"/>
          <c:w val="0.81722462817147845"/>
          <c:h val="0.67072724261098915"/>
        </c:manualLayout>
      </c:layout>
      <c:lineChart>
        <c:grouping val="standard"/>
        <c:varyColors val="0"/>
        <c:ser>
          <c:idx val="0"/>
          <c:order val="0"/>
          <c:tx>
            <c:strRef>
              <c:f>'by race_eth (4)'!$C$3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'by race_eth (4)'!$A$4:$B$11</c:f>
              <c:multiLvlStrCache>
                <c:ptCount val="8"/>
                <c:lvl>
                  <c:pt idx="0">
                    <c:v>Jan-June</c:v>
                  </c:pt>
                  <c:pt idx="1">
                    <c:v>Jul-Dec</c:v>
                  </c:pt>
                  <c:pt idx="2">
                    <c:v>Jan-June</c:v>
                  </c:pt>
                  <c:pt idx="3">
                    <c:v>Jul-Dec</c:v>
                  </c:pt>
                  <c:pt idx="4">
                    <c:v>Jan-June</c:v>
                  </c:pt>
                  <c:pt idx="5">
                    <c:v>Jul-Dec</c:v>
                  </c:pt>
                  <c:pt idx="6">
                    <c:v>Jan-June</c:v>
                  </c:pt>
                  <c:pt idx="7">
                    <c:v>Jul-Dec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</c:lvl>
              </c:multiLvlStrCache>
            </c:multiLvlStrRef>
          </c:cat>
          <c:val>
            <c:numRef>
              <c:f>'by race_eth (4)'!$C$4:$C$11</c:f>
              <c:numCache>
                <c:formatCode>0.0</c:formatCode>
                <c:ptCount val="8"/>
                <c:pt idx="0">
                  <c:v>11</c:v>
                </c:pt>
                <c:pt idx="1">
                  <c:v>11.3</c:v>
                </c:pt>
                <c:pt idx="2">
                  <c:v>10</c:v>
                </c:pt>
                <c:pt idx="3">
                  <c:v>10.1</c:v>
                </c:pt>
                <c:pt idx="4">
                  <c:v>11.9</c:v>
                </c:pt>
                <c:pt idx="5">
                  <c:v>9.5</c:v>
                </c:pt>
                <c:pt idx="6">
                  <c:v>10</c:v>
                </c:pt>
                <c:pt idx="7">
                  <c:v>9.8000000000000007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0B-40E0-BE9F-75E06DFD2237}"/>
            </c:ext>
          </c:extLst>
        </c:ser>
        <c:ser>
          <c:idx val="1"/>
          <c:order val="1"/>
          <c:tx>
            <c:strRef>
              <c:f>'by race_eth (4)'!$D$3</c:f>
              <c:strCache>
                <c:ptCount val="1"/>
                <c:pt idx="0">
                  <c:v>NH white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'by race_eth (4)'!$A$4:$B$11</c:f>
              <c:multiLvlStrCache>
                <c:ptCount val="8"/>
                <c:lvl>
                  <c:pt idx="0">
                    <c:v>Jan-June</c:v>
                  </c:pt>
                  <c:pt idx="1">
                    <c:v>Jul-Dec</c:v>
                  </c:pt>
                  <c:pt idx="2">
                    <c:v>Jan-June</c:v>
                  </c:pt>
                  <c:pt idx="3">
                    <c:v>Jul-Dec</c:v>
                  </c:pt>
                  <c:pt idx="4">
                    <c:v>Jan-June</c:v>
                  </c:pt>
                  <c:pt idx="5">
                    <c:v>Jul-Dec</c:v>
                  </c:pt>
                  <c:pt idx="6">
                    <c:v>Jan-June</c:v>
                  </c:pt>
                  <c:pt idx="7">
                    <c:v>Jul-Dec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</c:lvl>
              </c:multiLvlStrCache>
            </c:multiLvlStrRef>
          </c:cat>
          <c:val>
            <c:numRef>
              <c:f>'by race_eth (4)'!$D$4:$D$11</c:f>
              <c:numCache>
                <c:formatCode>0.0</c:formatCode>
                <c:ptCount val="8"/>
                <c:pt idx="0">
                  <c:v>19.100000000000001</c:v>
                </c:pt>
                <c:pt idx="1">
                  <c:v>17.3</c:v>
                </c:pt>
                <c:pt idx="2">
                  <c:v>16.399999999999999</c:v>
                </c:pt>
                <c:pt idx="3">
                  <c:v>16.7</c:v>
                </c:pt>
                <c:pt idx="4">
                  <c:v>17</c:v>
                </c:pt>
                <c:pt idx="5">
                  <c:v>16.3</c:v>
                </c:pt>
                <c:pt idx="6">
                  <c:v>15.7</c:v>
                </c:pt>
                <c:pt idx="7">
                  <c:v>14.6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0B-40E0-BE9F-75E06DFD2237}"/>
            </c:ext>
          </c:extLst>
        </c:ser>
        <c:ser>
          <c:idx val="2"/>
          <c:order val="2"/>
          <c:tx>
            <c:strRef>
              <c:f>'by race_eth (4)'!$E$3</c:f>
              <c:strCache>
                <c:ptCount val="1"/>
                <c:pt idx="0">
                  <c:v>NH black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'by race_eth (4)'!$A$4:$B$11</c:f>
              <c:multiLvlStrCache>
                <c:ptCount val="8"/>
                <c:lvl>
                  <c:pt idx="0">
                    <c:v>Jan-June</c:v>
                  </c:pt>
                  <c:pt idx="1">
                    <c:v>Jul-Dec</c:v>
                  </c:pt>
                  <c:pt idx="2">
                    <c:v>Jan-June</c:v>
                  </c:pt>
                  <c:pt idx="3">
                    <c:v>Jul-Dec</c:v>
                  </c:pt>
                  <c:pt idx="4">
                    <c:v>Jan-June</c:v>
                  </c:pt>
                  <c:pt idx="5">
                    <c:v>Jul-Dec</c:v>
                  </c:pt>
                  <c:pt idx="6">
                    <c:v>Jan-June</c:v>
                  </c:pt>
                  <c:pt idx="7">
                    <c:v>Jul-Dec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</c:lvl>
              </c:multiLvlStrCache>
            </c:multiLvlStrRef>
          </c:cat>
          <c:val>
            <c:numRef>
              <c:f>'by race_eth (4)'!$E$4:$E$11</c:f>
              <c:numCache>
                <c:formatCode>0.0</c:formatCode>
                <c:ptCount val="8"/>
                <c:pt idx="0">
                  <c:v>16.600000000000001</c:v>
                </c:pt>
                <c:pt idx="1">
                  <c:v>18.3</c:v>
                </c:pt>
                <c:pt idx="2">
                  <c:v>16.899999999999999</c:v>
                </c:pt>
                <c:pt idx="3">
                  <c:v>16.5</c:v>
                </c:pt>
                <c:pt idx="4">
                  <c:v>16.2</c:v>
                </c:pt>
                <c:pt idx="5">
                  <c:v>16.899999999999999</c:v>
                </c:pt>
                <c:pt idx="6">
                  <c:v>14.6</c:v>
                </c:pt>
                <c:pt idx="7">
                  <c:v>15.1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0B-40E0-BE9F-75E06DFD22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7912568"/>
        <c:axId val="477912896"/>
      </c:lineChart>
      <c:catAx>
        <c:axId val="477912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912896"/>
        <c:crosses val="autoZero"/>
        <c:auto val="1"/>
        <c:lblAlgn val="ctr"/>
        <c:lblOffset val="100"/>
        <c:noMultiLvlLbl val="0"/>
      </c:catAx>
      <c:valAx>
        <c:axId val="477912896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1.0908543648680295E-2"/>
              <c:y val="0.407835459041017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7912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427891140956007"/>
          <c:y val="4.3930159566109295E-2"/>
          <c:w val="0.45147429693991953"/>
          <c:h val="0.143388362475985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249231630073895E-2"/>
          <c:y val="0.13888168399718392"/>
          <c:w val="0.84175240594925649"/>
          <c:h val="0.66900277500832284"/>
        </c:manualLayout>
      </c:layout>
      <c:lineChart>
        <c:grouping val="standard"/>
        <c:varyColors val="0"/>
        <c:ser>
          <c:idx val="0"/>
          <c:order val="0"/>
          <c:tx>
            <c:strRef>
              <c:f>'by msa (4)'!$C$3</c:f>
              <c:strCache>
                <c:ptCount val="1"/>
                <c:pt idx="0">
                  <c:v>Large MSA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'by msa (4)'!$A$4:$B$11</c:f>
              <c:multiLvlStrCache>
                <c:ptCount val="8"/>
                <c:lvl>
                  <c:pt idx="0">
                    <c:v>Jan-June</c:v>
                  </c:pt>
                  <c:pt idx="1">
                    <c:v>Jul-Dec</c:v>
                  </c:pt>
                  <c:pt idx="2">
                    <c:v>Jan-June</c:v>
                  </c:pt>
                  <c:pt idx="3">
                    <c:v>Jul-Dec</c:v>
                  </c:pt>
                  <c:pt idx="4">
                    <c:v>Jan-June</c:v>
                  </c:pt>
                  <c:pt idx="5">
                    <c:v>Jul-Dec</c:v>
                  </c:pt>
                  <c:pt idx="6">
                    <c:v>Jan-June</c:v>
                  </c:pt>
                  <c:pt idx="7">
                    <c:v>Jul-Dec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</c:lvl>
              </c:multiLvlStrCache>
            </c:multiLvlStrRef>
          </c:cat>
          <c:val>
            <c:numRef>
              <c:f>'by msa (4)'!$C$4:$C$11</c:f>
              <c:numCache>
                <c:formatCode>0.0</c:formatCode>
                <c:ptCount val="8"/>
                <c:pt idx="0">
                  <c:v>15.1</c:v>
                </c:pt>
                <c:pt idx="1">
                  <c:v>13.9</c:v>
                </c:pt>
                <c:pt idx="2">
                  <c:v>12.3</c:v>
                </c:pt>
                <c:pt idx="3">
                  <c:v>13.3</c:v>
                </c:pt>
                <c:pt idx="4">
                  <c:v>13.5</c:v>
                </c:pt>
                <c:pt idx="5">
                  <c:v>12.5</c:v>
                </c:pt>
                <c:pt idx="6">
                  <c:v>12.1</c:v>
                </c:pt>
                <c:pt idx="7">
                  <c:v>10.7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66-43CC-967C-075780A1006E}"/>
            </c:ext>
          </c:extLst>
        </c:ser>
        <c:ser>
          <c:idx val="1"/>
          <c:order val="1"/>
          <c:tx>
            <c:strRef>
              <c:f>'by msa (4)'!$D$3</c:f>
              <c:strCache>
                <c:ptCount val="1"/>
                <c:pt idx="0">
                  <c:v>Small MSA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'by msa (4)'!$A$4:$B$11</c:f>
              <c:multiLvlStrCache>
                <c:ptCount val="8"/>
                <c:lvl>
                  <c:pt idx="0">
                    <c:v>Jan-June</c:v>
                  </c:pt>
                  <c:pt idx="1">
                    <c:v>Jul-Dec</c:v>
                  </c:pt>
                  <c:pt idx="2">
                    <c:v>Jan-June</c:v>
                  </c:pt>
                  <c:pt idx="3">
                    <c:v>Jul-Dec</c:v>
                  </c:pt>
                  <c:pt idx="4">
                    <c:v>Jan-June</c:v>
                  </c:pt>
                  <c:pt idx="5">
                    <c:v>Jul-Dec</c:v>
                  </c:pt>
                  <c:pt idx="6">
                    <c:v>Jan-June</c:v>
                  </c:pt>
                  <c:pt idx="7">
                    <c:v>Jul-Dec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</c:lvl>
              </c:multiLvlStrCache>
            </c:multiLvlStrRef>
          </c:cat>
          <c:val>
            <c:numRef>
              <c:f>'by msa (4)'!$D$4:$D$11</c:f>
              <c:numCache>
                <c:formatCode>0.0</c:formatCode>
                <c:ptCount val="8"/>
                <c:pt idx="0">
                  <c:v>17.899999999999999</c:v>
                </c:pt>
                <c:pt idx="1">
                  <c:v>17.899999999999999</c:v>
                </c:pt>
                <c:pt idx="2">
                  <c:v>16.399999999999999</c:v>
                </c:pt>
                <c:pt idx="3">
                  <c:v>16.3</c:v>
                </c:pt>
                <c:pt idx="4">
                  <c:v>16.7</c:v>
                </c:pt>
                <c:pt idx="5">
                  <c:v>16.2</c:v>
                </c:pt>
                <c:pt idx="6">
                  <c:v>15.7</c:v>
                </c:pt>
                <c:pt idx="7">
                  <c:v>15.5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166-43CC-967C-075780A1006E}"/>
            </c:ext>
          </c:extLst>
        </c:ser>
        <c:ser>
          <c:idx val="2"/>
          <c:order val="2"/>
          <c:tx>
            <c:strRef>
              <c:f>'by msa (4)'!$E$3</c:f>
              <c:strCache>
                <c:ptCount val="1"/>
                <c:pt idx="0">
                  <c:v>Non-MSA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'by msa (4)'!$A$4:$B$11</c:f>
              <c:multiLvlStrCache>
                <c:ptCount val="8"/>
                <c:lvl>
                  <c:pt idx="0">
                    <c:v>Jan-June</c:v>
                  </c:pt>
                  <c:pt idx="1">
                    <c:v>Jul-Dec</c:v>
                  </c:pt>
                  <c:pt idx="2">
                    <c:v>Jan-June</c:v>
                  </c:pt>
                  <c:pt idx="3">
                    <c:v>Jul-Dec</c:v>
                  </c:pt>
                  <c:pt idx="4">
                    <c:v>Jan-June</c:v>
                  </c:pt>
                  <c:pt idx="5">
                    <c:v>Jul-Dec</c:v>
                  </c:pt>
                  <c:pt idx="6">
                    <c:v>Jan-June</c:v>
                  </c:pt>
                  <c:pt idx="7">
                    <c:v>Jul-Dec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</c:lvl>
              </c:multiLvlStrCache>
            </c:multiLvlStrRef>
          </c:cat>
          <c:val>
            <c:numRef>
              <c:f>'by msa (4)'!$E$4:$E$11</c:f>
              <c:numCache>
                <c:formatCode>0.0</c:formatCode>
                <c:ptCount val="8"/>
                <c:pt idx="0">
                  <c:v>23.8</c:v>
                </c:pt>
                <c:pt idx="1">
                  <c:v>21.6</c:v>
                </c:pt>
                <c:pt idx="2">
                  <c:v>21.4</c:v>
                </c:pt>
                <c:pt idx="3">
                  <c:v>21.6</c:v>
                </c:pt>
                <c:pt idx="4">
                  <c:v>23.2</c:v>
                </c:pt>
                <c:pt idx="5">
                  <c:v>23</c:v>
                </c:pt>
                <c:pt idx="6">
                  <c:v>21.9</c:v>
                </c:pt>
                <c:pt idx="7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66-43CC-967C-075780A100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041128"/>
        <c:axId val="462040144"/>
      </c:lineChart>
      <c:catAx>
        <c:axId val="46204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040144"/>
        <c:crosses val="autoZero"/>
        <c:auto val="1"/>
        <c:lblAlgn val="ctr"/>
        <c:lblOffset val="100"/>
        <c:noMultiLvlLbl val="0"/>
      </c:catAx>
      <c:valAx>
        <c:axId val="462040144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1.0574464654828227E-2"/>
              <c:y val="0.446835798268011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04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044979837940292"/>
          <c:y val="3.608773688762542E-2"/>
          <c:w val="0.39855838092936285"/>
          <c:h val="0.15625922296619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99210725939481"/>
          <c:y val="0.110563202859862"/>
          <c:w val="0.76932334264668534"/>
          <c:h val="0.69149373072056686"/>
        </c:manualLayout>
      </c:layout>
      <c:lineChart>
        <c:grouping val="standard"/>
        <c:varyColors val="0"/>
        <c:ser>
          <c:idx val="0"/>
          <c:order val="0"/>
          <c:tx>
            <c:strRef>
              <c:f>'by educ (4)'!$C$3</c:f>
              <c:strCache>
                <c:ptCount val="1"/>
                <c:pt idx="0">
                  <c:v>HS/GED or less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'by educ (4)'!$A$4:$B$11</c:f>
              <c:multiLvlStrCache>
                <c:ptCount val="8"/>
                <c:lvl>
                  <c:pt idx="0">
                    <c:v>Jan-June</c:v>
                  </c:pt>
                  <c:pt idx="1">
                    <c:v>Jul-Dec</c:v>
                  </c:pt>
                  <c:pt idx="2">
                    <c:v>Jan-June</c:v>
                  </c:pt>
                  <c:pt idx="3">
                    <c:v>Jul-Dec</c:v>
                  </c:pt>
                  <c:pt idx="4">
                    <c:v>Jan-June</c:v>
                  </c:pt>
                  <c:pt idx="5">
                    <c:v>Jul-Dec</c:v>
                  </c:pt>
                  <c:pt idx="6">
                    <c:v>Jan-June</c:v>
                  </c:pt>
                  <c:pt idx="7">
                    <c:v>Jul-Dec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</c:lvl>
              </c:multiLvlStrCache>
            </c:multiLvlStrRef>
          </c:cat>
          <c:val>
            <c:numRef>
              <c:f>'by educ (4)'!$C$4:$C$11</c:f>
              <c:numCache>
                <c:formatCode>0.0</c:formatCode>
                <c:ptCount val="8"/>
                <c:pt idx="0">
                  <c:v>24</c:v>
                </c:pt>
                <c:pt idx="1">
                  <c:v>23.5</c:v>
                </c:pt>
                <c:pt idx="2">
                  <c:v>21.7</c:v>
                </c:pt>
                <c:pt idx="3">
                  <c:v>23.2</c:v>
                </c:pt>
                <c:pt idx="4">
                  <c:v>22.8</c:v>
                </c:pt>
                <c:pt idx="5">
                  <c:v>22.9</c:v>
                </c:pt>
                <c:pt idx="6">
                  <c:v>21.9</c:v>
                </c:pt>
                <c:pt idx="7">
                  <c:v>21.2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C9-4BF8-A290-3E2501696262}"/>
            </c:ext>
          </c:extLst>
        </c:ser>
        <c:ser>
          <c:idx val="1"/>
          <c:order val="1"/>
          <c:tx>
            <c:strRef>
              <c:f>'by educ (4)'!$D$3</c:f>
              <c:strCache>
                <c:ptCount val="1"/>
                <c:pt idx="0">
                  <c:v>Some college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'by educ (4)'!$A$4:$B$11</c:f>
              <c:multiLvlStrCache>
                <c:ptCount val="8"/>
                <c:lvl>
                  <c:pt idx="0">
                    <c:v>Jan-June</c:v>
                  </c:pt>
                  <c:pt idx="1">
                    <c:v>Jul-Dec</c:v>
                  </c:pt>
                  <c:pt idx="2">
                    <c:v>Jan-June</c:v>
                  </c:pt>
                  <c:pt idx="3">
                    <c:v>Jul-Dec</c:v>
                  </c:pt>
                  <c:pt idx="4">
                    <c:v>Jan-June</c:v>
                  </c:pt>
                  <c:pt idx="5">
                    <c:v>Jul-Dec</c:v>
                  </c:pt>
                  <c:pt idx="6">
                    <c:v>Jan-June</c:v>
                  </c:pt>
                  <c:pt idx="7">
                    <c:v>Jul-Dec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</c:lvl>
              </c:multiLvlStrCache>
            </c:multiLvlStrRef>
          </c:cat>
          <c:val>
            <c:numRef>
              <c:f>'by educ (4)'!$D$4:$D$11</c:f>
              <c:numCache>
                <c:formatCode>0.0</c:formatCode>
                <c:ptCount val="8"/>
                <c:pt idx="0">
                  <c:v>19.600000000000001</c:v>
                </c:pt>
                <c:pt idx="1">
                  <c:v>17.600000000000001</c:v>
                </c:pt>
                <c:pt idx="2">
                  <c:v>17.399999999999999</c:v>
                </c:pt>
                <c:pt idx="3">
                  <c:v>18</c:v>
                </c:pt>
                <c:pt idx="4">
                  <c:v>18.8</c:v>
                </c:pt>
                <c:pt idx="5">
                  <c:v>17.3</c:v>
                </c:pt>
                <c:pt idx="6">
                  <c:v>17.2</c:v>
                </c:pt>
                <c:pt idx="7">
                  <c:v>15.9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C9-4BF8-A290-3E2501696262}"/>
            </c:ext>
          </c:extLst>
        </c:ser>
        <c:ser>
          <c:idx val="2"/>
          <c:order val="2"/>
          <c:tx>
            <c:strRef>
              <c:f>'by educ (4)'!$E$3</c:f>
              <c:strCache>
                <c:ptCount val="1"/>
                <c:pt idx="0">
                  <c:v>Bachelor's or higher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multiLvlStrRef>
              <c:f>'by educ (4)'!$A$4:$B$11</c:f>
              <c:multiLvlStrCache>
                <c:ptCount val="8"/>
                <c:lvl>
                  <c:pt idx="0">
                    <c:v>Jan-June</c:v>
                  </c:pt>
                  <c:pt idx="1">
                    <c:v>Jul-Dec</c:v>
                  </c:pt>
                  <c:pt idx="2">
                    <c:v>Jan-June</c:v>
                  </c:pt>
                  <c:pt idx="3">
                    <c:v>Jul-Dec</c:v>
                  </c:pt>
                  <c:pt idx="4">
                    <c:v>Jan-June</c:v>
                  </c:pt>
                  <c:pt idx="5">
                    <c:v>Jul-Dec</c:v>
                  </c:pt>
                  <c:pt idx="6">
                    <c:v>Jan-June</c:v>
                  </c:pt>
                  <c:pt idx="7">
                    <c:v>Jul-Dec</c:v>
                  </c:pt>
                </c:lvl>
                <c:lvl>
                  <c:pt idx="0">
                    <c:v>2014</c:v>
                  </c:pt>
                  <c:pt idx="2">
                    <c:v>2015</c:v>
                  </c:pt>
                  <c:pt idx="4">
                    <c:v>2016</c:v>
                  </c:pt>
                  <c:pt idx="6">
                    <c:v>2017</c:v>
                  </c:pt>
                </c:lvl>
              </c:multiLvlStrCache>
            </c:multiLvlStrRef>
          </c:cat>
          <c:val>
            <c:numRef>
              <c:f>'by educ (4)'!$E$4:$E$11</c:f>
              <c:numCache>
                <c:formatCode>0.0</c:formatCode>
                <c:ptCount val="8"/>
                <c:pt idx="0">
                  <c:v>7.1</c:v>
                </c:pt>
                <c:pt idx="1">
                  <c:v>6.8</c:v>
                </c:pt>
                <c:pt idx="2">
                  <c:v>5.8</c:v>
                </c:pt>
                <c:pt idx="3">
                  <c:v>6.1</c:v>
                </c:pt>
                <c:pt idx="4">
                  <c:v>6.5</c:v>
                </c:pt>
                <c:pt idx="5">
                  <c:v>6.4</c:v>
                </c:pt>
                <c:pt idx="6">
                  <c:v>6.5</c:v>
                </c:pt>
                <c:pt idx="7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C9-4BF8-A290-3E25016962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476520"/>
        <c:axId val="464472256"/>
      </c:lineChart>
      <c:catAx>
        <c:axId val="46447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472256"/>
        <c:crosses val="autoZero"/>
        <c:auto val="1"/>
        <c:lblAlgn val="ctr"/>
        <c:lblOffset val="100"/>
        <c:noMultiLvlLbl val="0"/>
      </c:catAx>
      <c:valAx>
        <c:axId val="4644722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Percnet</a:t>
                </a:r>
              </a:p>
            </c:rich>
          </c:tx>
          <c:layout>
            <c:manualLayout>
              <c:xMode val="edge"/>
              <c:yMode val="edge"/>
              <c:x val="2.8459851142837132E-2"/>
              <c:y val="0.362623213764946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47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473507747015502"/>
          <c:y val="2.9592808734637363E-2"/>
          <c:w val="0.57889509779019555"/>
          <c:h val="0.15813753380677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100" b="1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155A4-2F67-41B8-A273-4F2A67E085EB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B6F2B-1BDB-4065-BD65-23E8FB813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91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87444" tIns="43722" rIns="87444" bIns="4372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87444" tIns="43722" rIns="87444" bIns="43722" rtlCol="0"/>
          <a:lstStyle>
            <a:lvl1pPr algn="r">
              <a:defRPr sz="1100"/>
            </a:lvl1pPr>
          </a:lstStyle>
          <a:p>
            <a:fld id="{89D8F3C2-1545-407C-9696-9FBD8A87D061}" type="datetimeFigureOut">
              <a:rPr lang="en-US" smtClean="0"/>
              <a:pPr/>
              <a:t>9/17/2019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444" tIns="43722" rIns="87444" bIns="4372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416100"/>
            <a:ext cx="5607711" cy="4182457"/>
          </a:xfrm>
          <a:prstGeom prst="rect">
            <a:avLst/>
          </a:prstGeom>
        </p:spPr>
        <p:txBody>
          <a:bodyPr vert="horz" lIns="87444" tIns="43722" rIns="87444" bIns="437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60"/>
            <a:ext cx="3038145" cy="464205"/>
          </a:xfrm>
          <a:prstGeom prst="rect">
            <a:avLst/>
          </a:prstGeom>
        </p:spPr>
        <p:txBody>
          <a:bodyPr vert="horz" lIns="87444" tIns="43722" rIns="87444" bIns="4372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vert="horz" lIns="87444" tIns="43722" rIns="87444" bIns="43722" rtlCol="0" anchor="b"/>
          <a:lstStyle>
            <a:lvl1pPr algn="r">
              <a:defRPr sz="1100"/>
            </a:lvl1pPr>
          </a:lstStyle>
          <a:p>
            <a:fld id="{7E82054C-5FFB-4925-88B8-34BFE44764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6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98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254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91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170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25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71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95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9459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37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47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6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37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54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434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452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13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75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17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080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98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0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321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66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592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662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78324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592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676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tx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tx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338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592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26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9" r:id="rId3"/>
    <p:sldLayoutId id="2147483690" r:id="rId4"/>
    <p:sldLayoutId id="2147484079" r:id="rId5"/>
    <p:sldLayoutId id="2147484080" r:id="rId6"/>
    <p:sldLayoutId id="2147484449" r:id="rId7"/>
    <p:sldLayoutId id="2147484450" r:id="rId8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/>
          <p:cNvSpPr txBox="1">
            <a:spLocks/>
          </p:cNvSpPr>
          <p:nvPr/>
        </p:nvSpPr>
        <p:spPr>
          <a:xfrm>
            <a:off x="1410789" y="3595384"/>
            <a:ext cx="6400800" cy="45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§"/>
              <a:defRPr sz="2400" b="1" kern="1200" baseline="0">
                <a:solidFill>
                  <a:schemeClr val="bg2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Courier New" pitchFamily="49" charset="0"/>
              <a:buChar char="o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Dr. Sherry Glied</a:t>
            </a: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396678" y="5117655"/>
            <a:ext cx="6400800" cy="4504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NCHS Board of Scientific Counselors Meeting</a:t>
            </a:r>
          </a:p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May 9, 2019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6389" y="1789444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</a:t>
            </a:r>
            <a:b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Board of Scientific Counselors</a:t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Interview Survey</a:t>
            </a:r>
            <a:b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Early Release Key Health Indicators Workgroup </a:t>
            </a:r>
            <a:b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March 29, 2019 Meeting Summary</a:t>
            </a:r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713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 Selections of Indicators for Inclusion in KHI ER Report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selected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5+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participants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(rotating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Received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counseling or therapy from a mental health professional, past 12 months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Did not get needed mental health care due to cost, past 12 months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 Selections of Indicators for Inclusion in KHI ER Report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indicators (selected by &lt;5 participants; annual core):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mental health indicator options:	</a:t>
            </a:r>
          </a:p>
          <a:p>
            <a:pPr lvl="2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Regularly feel worried/anxious or take prescription meds to control it</a:t>
            </a:r>
          </a:p>
          <a:p>
            <a:pPr lvl="2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Depression, ever diagnosed</a:t>
            </a:r>
          </a:p>
          <a:p>
            <a:pPr lvl="2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Anxiety disorder, ever diagnosed</a:t>
            </a:r>
          </a:p>
        </p:txBody>
      </p:sp>
    </p:spTree>
    <p:extLst>
      <p:ext uri="{BB962C8B-B14F-4D97-AF65-F5344CB8AC3E}">
        <p14:creationId xmlns:p14="http://schemas.microsoft.com/office/powerpoint/2010/main" val="287028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 Selections of Indicators for Inclusion in KHI ER Report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indicators (selected by &lt;5 participants; annual core):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Did not get needed medical care due to cost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Doctor visit for any reason, past 12 months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Hospital emergency department visit, past 12 months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Asthma episode, past 12 months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Hypertension, currently have or take prescription meds to control it</a:t>
            </a:r>
          </a:p>
        </p:txBody>
      </p:sp>
    </p:spTree>
    <p:extLst>
      <p:ext uri="{BB962C8B-B14F-4D97-AF65-F5344CB8AC3E}">
        <p14:creationId xmlns:p14="http://schemas.microsoft.com/office/powerpoint/2010/main" val="23243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 Selections of Indicators for Inclusion in KHI ER Report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indicators (selected by &lt;5 participants;  rotating core):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Blood pressure check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Dental exam/cleaning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Regularly experience chronic pain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Leisure time physical activity</a:t>
            </a:r>
          </a:p>
        </p:txBody>
      </p:sp>
    </p:spTree>
    <p:extLst>
      <p:ext uri="{BB962C8B-B14F-4D97-AF65-F5344CB8AC3E}">
        <p14:creationId xmlns:p14="http://schemas.microsoft.com/office/powerpoint/2010/main" val="85166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of Potential Covariates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Sex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Race and Hispanic origin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Metropolitan statistical area (MSA) status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Nativity/citizenship</a:t>
            </a:r>
          </a:p>
        </p:txBody>
      </p:sp>
    </p:spTree>
    <p:extLst>
      <p:ext uri="{BB962C8B-B14F-4D97-AF65-F5344CB8AC3E}">
        <p14:creationId xmlns:p14="http://schemas.microsoft.com/office/powerpoint/2010/main" val="404731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Options for Periodicity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Should be dictated partially by sample size and by which quarterly estimates are most “useful and meaningful”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Usefulness and meaningfulness should be judged by whether variability is due to real public health differences or to systematic biases in methodology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consistency, provide quarterly national estimates and semi-annual subgroup estimates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Workgroup analyzed past quarterly and semi-annual movement of selected KHIs</a:t>
            </a:r>
          </a:p>
        </p:txBody>
      </p:sp>
    </p:spTree>
    <p:extLst>
      <p:ext uri="{BB962C8B-B14F-4D97-AF65-F5344CB8AC3E}">
        <p14:creationId xmlns:p14="http://schemas.microsoft.com/office/powerpoint/2010/main" val="34171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cigarette smoking among adults aged 18 years and over (cubic trend)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563851"/>
              </p:ext>
            </p:extLst>
          </p:nvPr>
        </p:nvGraphicFramePr>
        <p:xfrm>
          <a:off x="1193074" y="1790802"/>
          <a:ext cx="6757851" cy="405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811877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Dental exam or cleaning during the past 12 months among adults aged 18 years and over (cubic trend)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309032"/>
              </p:ext>
            </p:extLst>
          </p:nvPr>
        </p:nvGraphicFramePr>
        <p:xfrm>
          <a:off x="1636414" y="1943202"/>
          <a:ext cx="5871171" cy="405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138499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/>
          <a:lstStyle/>
          <a:p>
            <a:r>
              <a:rPr lang="en-US" dirty="0" smtClean="0"/>
              <a:t>Felt worried, nervous, or anxious weekly or took prescription medications to control those feelings among adults aged 18 years and over (linear trend)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7157149"/>
              </p:ext>
            </p:extLst>
          </p:nvPr>
        </p:nvGraphicFramePr>
        <p:xfrm>
          <a:off x="1248156" y="1908286"/>
          <a:ext cx="6647688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117016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cigarette smoking among adults aged 18 years and </a:t>
            </a:r>
            <a:r>
              <a:rPr lang="en-US" dirty="0" smtClean="0"/>
              <a:t>over, by age group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046123"/>
              </p:ext>
            </p:extLst>
          </p:nvPr>
        </p:nvGraphicFramePr>
        <p:xfrm>
          <a:off x="641758" y="2351015"/>
          <a:ext cx="7860484" cy="319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819377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1718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Health Indicators Workgroup: Members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868680" y="1333717"/>
            <a:ext cx="7406640" cy="4191000"/>
          </a:xfrm>
        </p:spPr>
        <p:txBody>
          <a:bodyPr/>
          <a:lstStyle/>
          <a:p>
            <a:pPr>
              <a:defRPr/>
            </a:pP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Dr. Sherry Glied</a:t>
            </a: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Dr. Robert Santos</a:t>
            </a: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Dr. Mark Hayward</a:t>
            </a: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Dr. John Lumpkin</a:t>
            </a:r>
          </a:p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Dr. Ninez Ponce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cigarette smoking among adults aged 18 years and over, by </a:t>
            </a:r>
            <a:r>
              <a:rPr lang="en-US" dirty="0" smtClean="0"/>
              <a:t>race/ethnicity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63906"/>
              </p:ext>
            </p:extLst>
          </p:nvPr>
        </p:nvGraphicFramePr>
        <p:xfrm>
          <a:off x="711448" y="2043069"/>
          <a:ext cx="7721104" cy="3531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8499552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cigarette smoking among adults aged 18 years and over, by </a:t>
            </a:r>
            <a:r>
              <a:rPr lang="en-US" dirty="0" smtClean="0"/>
              <a:t>metropolitan statistical area status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011541"/>
              </p:ext>
            </p:extLst>
          </p:nvPr>
        </p:nvGraphicFramePr>
        <p:xfrm>
          <a:off x="685800" y="2032000"/>
          <a:ext cx="7861300" cy="370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880148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cigarette smoking among adults aged 18 years and over, by </a:t>
            </a:r>
            <a:r>
              <a:rPr lang="en-US" dirty="0" smtClean="0"/>
              <a:t>education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257398"/>
              </p:ext>
            </p:extLst>
          </p:nvPr>
        </p:nvGraphicFramePr>
        <p:xfrm>
          <a:off x="546100" y="2070100"/>
          <a:ext cx="7874000" cy="373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2707477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Options for Statistics to be Included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Dependent on purpose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Public health dashboard: unadjusted 6-month estimates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Annual NHIS results: adjusted 6-month estimates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Currently, trends are unadjusted and race/ethnicity estimates are adjusted by age and/or sex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 separate estimates for adults and children when both are available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definitive preference for inclusion of frequencies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Include disclaimers about annual estimates being gold standard; changes in long-term trends</a:t>
            </a:r>
          </a:p>
        </p:txBody>
      </p:sp>
    </p:spTree>
    <p:extLst>
      <p:ext uri="{BB962C8B-B14F-4D97-AF65-F5344CB8AC3E}">
        <p14:creationId xmlns:p14="http://schemas.microsoft.com/office/powerpoint/2010/main" val="28966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 for Making Future Changes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Solicit suggestions from users who are pulling data from the </a:t>
            </a:r>
            <a:r>
              <a:rPr lang="en-US" dirty="0" smtClean="0"/>
              <a:t>website</a:t>
            </a:r>
          </a:p>
          <a:p>
            <a:r>
              <a:rPr lang="en-US" dirty="0"/>
              <a:t>Review and analyze metrics from the website in order to identify indicators to add to the KHI ER </a:t>
            </a:r>
            <a:r>
              <a:rPr lang="en-US" dirty="0" smtClean="0"/>
              <a:t>report</a:t>
            </a:r>
          </a:p>
          <a:p>
            <a:r>
              <a:rPr lang="en-US" dirty="0"/>
              <a:t>Assess the usefulness of the KHI ER report for CDC policy priorities and initiatives </a:t>
            </a:r>
            <a:r>
              <a:rPr lang="en-US" dirty="0" smtClean="0"/>
              <a:t>regularly</a:t>
            </a:r>
            <a:endParaRPr lang="en-US" dirty="0"/>
          </a:p>
          <a:p>
            <a:r>
              <a:rPr lang="en-US" dirty="0"/>
              <a:t>Add “ER indicators review” as a regular agenda item to BSC </a:t>
            </a:r>
            <a:r>
              <a:rPr lang="en-US" dirty="0" smtClean="0"/>
              <a:t>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58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1718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Health Indicators Workgroup: Background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 (NHIS) Early Release (ER) Program originated in 2001 as an online quarterly report</a:t>
            </a:r>
          </a:p>
          <a:p>
            <a:pPr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Provided researchers with cumulative estimates of key health indicators (KHIs) prior to release of final NHIS data</a:t>
            </a:r>
          </a:p>
          <a:p>
            <a:pPr lvl="1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trends 1997-2018</a:t>
            </a:r>
          </a:p>
          <a:p>
            <a:pPr lvl="1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 year subgroup estimates:</a:t>
            </a:r>
          </a:p>
          <a:p>
            <a:pPr lvl="2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 group and sex</a:t>
            </a:r>
          </a:p>
          <a:p>
            <a:pPr lvl="2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Race/ethnicity</a:t>
            </a:r>
          </a:p>
          <a:p>
            <a:pPr lvl="2">
              <a:defRPr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Metropolitan statistical area (MSA) status</a:t>
            </a:r>
          </a:p>
        </p:txBody>
      </p:sp>
    </p:spTree>
    <p:extLst>
      <p:ext uri="{BB962C8B-B14F-4D97-AF65-F5344CB8AC3E}">
        <p14:creationId xmlns:p14="http://schemas.microsoft.com/office/powerpoint/2010/main" val="154452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Health Indicators Workgroup: Background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Purpose of current ER KHI report: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Quarterly periodicity allows for close to real-time tracking of trends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Also serves as report of nation’s health and an evaluation tool for public policy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Recent change to dynamic format enables users to visualize and organize the data in a flexible and customizable way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Health Indicators Workgroup: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2019 NHIS questionnaire redesign</a:t>
            </a:r>
          </a:p>
          <a:p>
            <a:pPr lvl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New questionnaire does not contain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several of original key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health indicators</a:t>
            </a:r>
          </a:p>
          <a:p>
            <a:pPr lvl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Provides opportunity to reassess covariates and periodicity of product</a:t>
            </a:r>
          </a:p>
          <a:p>
            <a:pPr lvl="1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Focus on adult health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7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2019 NHIS Redesign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Motivation for redesign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respondent burden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Decreased response rates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Implications for KHI report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Changes availability for several indicators</a:t>
            </a:r>
          </a:p>
          <a:p>
            <a:pPr lvl="2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change from annual to rotating years availability</a:t>
            </a:r>
          </a:p>
          <a:p>
            <a:pPr lvl="2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are eliminated completely from questionnaire</a:t>
            </a:r>
          </a:p>
          <a:p>
            <a:pPr lvl="2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have a sample size decrease due to only being asked of the sample adult or sample child vs. all persons in the household</a:t>
            </a:r>
          </a:p>
          <a:p>
            <a:pPr lvl="2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Changes to question wording or context can affect tracking of trends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3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1718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Health Indicators Workgroup: Purpose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Discuss updating the KHI ER report in light of the redesigned NHIS launched in January 2019</a:t>
            </a:r>
          </a:p>
          <a:p>
            <a:pPr>
              <a:defRPr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Specifically:</a:t>
            </a:r>
          </a:p>
          <a:p>
            <a:pPr lvl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Prioritize indicators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discussion</a:t>
            </a:r>
          </a:p>
          <a:p>
            <a:pPr lvl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Designate preferred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indicators for inclusion in new KHI report</a:t>
            </a:r>
          </a:p>
          <a:p>
            <a:pPr lvl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criteria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drive selection of indicators</a:t>
            </a:r>
          </a:p>
          <a:p>
            <a:pPr lvl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Prioritize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covariates</a:t>
            </a:r>
          </a:p>
          <a:p>
            <a:pPr lvl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Discuss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periodicity of KHI ER report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release </a:t>
            </a:r>
          </a:p>
          <a:p>
            <a:pPr lvl="1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Discuss types of statistics to include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b="1" dirty="0" smtClean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6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Criteria for Selection of Indicators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Sensitivity to policy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Timeliness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Asked consistently across time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Representative of an issue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 of a parsimonious set of indicators capable of characterizing underlying behaviors (e.g., preventive care, care due to cost)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Seasonally variable</a:t>
            </a:r>
          </a:p>
          <a:p>
            <a:pPr marL="457200" lvl="1" indent="0">
              <a:spcBef>
                <a:spcPts val="1200"/>
              </a:spcBef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 Selections of Indicators for Inclusion in KHI ER Report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Indicators selected by 5+ participants (annual core):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Cigarette smoking, current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cigarette smoking, current</a:t>
            </a:r>
          </a:p>
          <a:p>
            <a:pPr lvl="1">
              <a:spcBef>
                <a:spcPts val="12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reduce prescription drug costs, did not take medications as prescribed, past 12 months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Influenza vaccination, past 12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months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 days missed due to illness/injury/disability, past 12 months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Washington Group composite disability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C_OD_PPT_light([1]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982</Words>
  <Application>Microsoft Office PowerPoint</Application>
  <PresentationFormat>On-screen Show (4:3)</PresentationFormat>
  <Paragraphs>153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Courier New</vt:lpstr>
      <vt:lpstr>Myriad Web Pro</vt:lpstr>
      <vt:lpstr>Arial</vt:lpstr>
      <vt:lpstr>Calibri</vt:lpstr>
      <vt:lpstr>Wingdings</vt:lpstr>
      <vt:lpstr>CDC_OD_PPT_light([1]</vt:lpstr>
      <vt:lpstr>National Center for Health Statistics Board of Scientific Counselors National Health Interview Survey Early Release Key Health Indicators Workgroup  March 29, 2019 Meeting Summary</vt:lpstr>
      <vt:lpstr>Key Health Indicators Workgroup: Members</vt:lpstr>
      <vt:lpstr>Key Health Indicators Workgroup: Background</vt:lpstr>
      <vt:lpstr>Key Health Indicators Workgroup: Background</vt:lpstr>
      <vt:lpstr>Key Health Indicators Workgroup: Background</vt:lpstr>
      <vt:lpstr>2019 NHIS Redesign</vt:lpstr>
      <vt:lpstr>Key Health Indicators Workgroup: Purpose</vt:lpstr>
      <vt:lpstr>Potential Criteria for Selection of Indicators</vt:lpstr>
      <vt:lpstr>Participant Selections of Indicators for Inclusion in KHI ER Report</vt:lpstr>
      <vt:lpstr>Participant Selections of Indicators for Inclusion in KHI ER Report</vt:lpstr>
      <vt:lpstr>Participant Selections of Indicators for Inclusion in KHI ER Report</vt:lpstr>
      <vt:lpstr>Participant Selections of Indicators for Inclusion in KHI ER Report</vt:lpstr>
      <vt:lpstr>Participant Selections of Indicators for Inclusion in KHI ER Report</vt:lpstr>
      <vt:lpstr>Evaluation of Potential Covariates</vt:lpstr>
      <vt:lpstr>Options for Periodicity</vt:lpstr>
      <vt:lpstr>Current cigarette smoking among adults aged 18 years and over (cubic trend)</vt:lpstr>
      <vt:lpstr>Dental exam or cleaning during the past 12 months among adults aged 18 years and over (cubic trend)</vt:lpstr>
      <vt:lpstr>Felt worried, nervous, or anxious weekly or took prescription medications to control those feelings among adults aged 18 years and over (linear trend)</vt:lpstr>
      <vt:lpstr>Current cigarette smoking among adults aged 18 years and over, by age group</vt:lpstr>
      <vt:lpstr>Current cigarette smoking among adults aged 18 years and over, by race/ethnicity</vt:lpstr>
      <vt:lpstr>Current cigarette smoking among adults aged 18 years and over, by metropolitan statistical area status</vt:lpstr>
      <vt:lpstr>Current cigarette smoking among adults aged 18 years and over, by education</vt:lpstr>
      <vt:lpstr>Options for Statistics to be Included</vt:lpstr>
      <vt:lpstr>Process for Making Future Changes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Woody, Evangeline D. (CDC/DDPHSS/NCHS/OD)</cp:lastModifiedBy>
  <cp:revision>176</cp:revision>
  <cp:lastPrinted>2014-08-11T14:54:13Z</cp:lastPrinted>
  <dcterms:created xsi:type="dcterms:W3CDTF">2011-03-17T17:43:16Z</dcterms:created>
  <dcterms:modified xsi:type="dcterms:W3CDTF">2019-09-17T14:39:34Z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