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61" r:id="rId2"/>
  </p:sldMasterIdLst>
  <p:notesMasterIdLst>
    <p:notesMasterId r:id="rId29"/>
  </p:notesMasterIdLst>
  <p:handoutMasterIdLst>
    <p:handoutMasterId r:id="rId30"/>
  </p:handoutMasterIdLst>
  <p:sldIdLst>
    <p:sldId id="327" r:id="rId3"/>
    <p:sldId id="329" r:id="rId4"/>
    <p:sldId id="330" r:id="rId5"/>
    <p:sldId id="344" r:id="rId6"/>
    <p:sldId id="326" r:id="rId7"/>
    <p:sldId id="376" r:id="rId8"/>
    <p:sldId id="377" r:id="rId9"/>
    <p:sldId id="372" r:id="rId10"/>
    <p:sldId id="373" r:id="rId11"/>
    <p:sldId id="374" r:id="rId12"/>
    <p:sldId id="315" r:id="rId13"/>
    <p:sldId id="351" r:id="rId14"/>
    <p:sldId id="361" r:id="rId15"/>
    <p:sldId id="353" r:id="rId16"/>
    <p:sldId id="380" r:id="rId17"/>
    <p:sldId id="311" r:id="rId18"/>
    <p:sldId id="348" r:id="rId19"/>
    <p:sldId id="356" r:id="rId20"/>
    <p:sldId id="358" r:id="rId21"/>
    <p:sldId id="378" r:id="rId22"/>
    <p:sldId id="302" r:id="rId23"/>
    <p:sldId id="365" r:id="rId24"/>
    <p:sldId id="371" r:id="rId25"/>
    <p:sldId id="370" r:id="rId26"/>
    <p:sldId id="379" r:id="rId27"/>
    <p:sldId id="367" r:id="rId28"/>
  </p:sldIdLst>
  <p:sldSz cx="9144000" cy="5143500" type="screen16x9"/>
  <p:notesSz cx="7010400" cy="9296400"/>
  <p:embeddedFontLst>
    <p:embeddedFont>
      <p:font typeface="Calibri" panose="020F0502020204030204" pitchFamily="34" charset="0"/>
      <p:regular r:id="rId31"/>
      <p:bold r:id="rId32"/>
      <p:italic r:id="rId33"/>
      <p:boldItalic r:id="rId34"/>
    </p:embeddedFont>
    <p:embeddedFont>
      <p:font typeface="Myriad Web Pro" panose="020B0604020202020204" charset="0"/>
      <p:regular r:id="rId35"/>
      <p:bold r:id="rId36"/>
      <p: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agg, Lee Anne (CDC/DDPHSS/NCHS/DVS)" initials="FLA(" lastIdx="5" clrIdx="0">
    <p:extLst>
      <p:ext uri="{19B8F6BF-5375-455C-9EA6-DF929625EA0E}">
        <p15:presenceInfo xmlns:p15="http://schemas.microsoft.com/office/powerpoint/2012/main" userId="S-1-5-21-1207783550-2075000910-922709458-558518" providerId="AD"/>
      </p:ext>
    </p:extLst>
  </p:cmAuthor>
  <p:cmAuthor id="2" name="Brown, Amy (CDC/OPHSS/NCHS)" initials="wri1" lastIdx="5" clrIdx="1">
    <p:extLst>
      <p:ext uri="{19B8F6BF-5375-455C-9EA6-DF929625EA0E}">
        <p15:presenceInfo xmlns:p15="http://schemas.microsoft.com/office/powerpoint/2012/main" userId="Brown, Amy (CDC/OPHSS/NCHS)" providerId="None"/>
      </p:ext>
    </p:extLst>
  </p:cmAuthor>
  <p:cmAuthor id="3" name="Jackson, Geoffrey (CDC/DDPHSS/NCHS/DHCS)" initials="JG(" lastIdx="3" clrIdx="2">
    <p:extLst>
      <p:ext uri="{19B8F6BF-5375-455C-9EA6-DF929625EA0E}">
        <p15:presenceInfo xmlns:p15="http://schemas.microsoft.com/office/powerpoint/2012/main" userId="S-1-5-21-1207783550-2075000910-922709458-564508" providerId="AD"/>
      </p:ext>
    </p:extLst>
  </p:cmAuthor>
  <p:cmAuthor id="4" name="White, Donielle (CDC/DDPHSS/NCHS/DHCS) (CTR)" initials="WD((" lastIdx="2" clrIdx="3">
    <p:extLst>
      <p:ext uri="{19B8F6BF-5375-455C-9EA6-DF929625EA0E}">
        <p15:presenceInfo xmlns:p15="http://schemas.microsoft.com/office/powerpoint/2012/main" userId="S-1-5-21-1207783550-2075000910-922709458-7387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858"/>
    <a:srgbClr val="000000"/>
    <a:srgbClr val="B9B9B9"/>
    <a:srgbClr val="618E7C"/>
    <a:srgbClr val="006166"/>
    <a:srgbClr val="008BB0"/>
    <a:srgbClr val="695E4A"/>
    <a:srgbClr val="0088B7"/>
    <a:srgbClr val="B45340"/>
    <a:srgbClr val="9A4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3733" autoAdjust="0"/>
  </p:normalViewPr>
  <p:slideViewPr>
    <p:cSldViewPr snapToGrid="0">
      <p:cViewPr varScale="1">
        <p:scale>
          <a:sx n="83" d="100"/>
          <a:sy n="83" d="100"/>
        </p:scale>
        <p:origin x="244"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4FBBE3-C1CC-42AC-B91D-72604AB38DE9}"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US"/>
        </a:p>
      </dgm:t>
    </dgm:pt>
    <dgm:pt modelId="{E9F96D13-37ED-4DCB-8E3E-C702301F0A86}">
      <dgm:prSet phldrT="[Text]" custT="1"/>
      <dgm:spPr>
        <a:solidFill>
          <a:schemeClr val="bg1">
            <a:alpha val="50000"/>
          </a:schemeClr>
        </a:solidFill>
        <a:ln w="15875">
          <a:solidFill>
            <a:srgbClr val="002060"/>
          </a:solidFill>
        </a:ln>
      </dgm:spPr>
      <dgm:t>
        <a:bodyPr/>
        <a:lstStyle/>
        <a:p>
          <a:r>
            <a:rPr lang="en-US" sz="2400" dirty="0" smtClean="0">
              <a:solidFill>
                <a:srgbClr val="002060"/>
              </a:solidFill>
              <a:latin typeface="Calibri" panose="020F0502020204030204" pitchFamily="34" charset="0"/>
              <a:cs typeface="Calibri" panose="020F0502020204030204" pitchFamily="34" charset="0"/>
            </a:rPr>
            <a:t>NHCS</a:t>
          </a:r>
          <a:endParaRPr lang="en-US" sz="2400" dirty="0">
            <a:solidFill>
              <a:srgbClr val="002060"/>
            </a:solidFill>
            <a:latin typeface="Calibri" panose="020F0502020204030204" pitchFamily="34" charset="0"/>
            <a:cs typeface="Calibri" panose="020F0502020204030204" pitchFamily="34" charset="0"/>
          </a:endParaRPr>
        </a:p>
      </dgm:t>
    </dgm:pt>
    <dgm:pt modelId="{0EFE34C4-8DC9-4CC0-8A40-AC689AAAFDEB}" type="parTrans" cxnId="{8976A15F-005A-4246-B062-AB6A8480E5C4}">
      <dgm:prSet/>
      <dgm:spPr/>
      <dgm:t>
        <a:bodyPr/>
        <a:lstStyle/>
        <a:p>
          <a:endParaRPr lang="en-US"/>
        </a:p>
      </dgm:t>
    </dgm:pt>
    <dgm:pt modelId="{7902A14B-1BEB-4502-8473-8D4013987FD1}" type="sibTrans" cxnId="{8976A15F-005A-4246-B062-AB6A8480E5C4}">
      <dgm:prSet/>
      <dgm:spPr/>
      <dgm:t>
        <a:bodyPr/>
        <a:lstStyle/>
        <a:p>
          <a:endParaRPr lang="en-US"/>
        </a:p>
      </dgm:t>
    </dgm:pt>
    <dgm:pt modelId="{A77CDCFB-3D0D-49D3-A5BC-2A63070E853A}">
      <dgm:prSet phldrT="[Text]" custT="1"/>
      <dgm:spPr>
        <a:solidFill>
          <a:srgbClr val="92D050">
            <a:alpha val="50000"/>
          </a:srgbClr>
        </a:solidFill>
        <a:ln w="15875">
          <a:solidFill>
            <a:srgbClr val="002060"/>
          </a:solidFill>
        </a:ln>
      </dgm:spPr>
      <dgm:t>
        <a:bodyPr/>
        <a:lstStyle/>
        <a:p>
          <a:r>
            <a:rPr lang="en-US" sz="2400" dirty="0" smtClean="0">
              <a:solidFill>
                <a:srgbClr val="002060"/>
              </a:solidFill>
              <a:latin typeface="Calibri" panose="020F0502020204030204" pitchFamily="34" charset="0"/>
              <a:cs typeface="Calibri" panose="020F0502020204030204" pitchFamily="34" charset="0"/>
            </a:rPr>
            <a:t>NDI</a:t>
          </a:r>
          <a:endParaRPr lang="en-US" sz="2400" dirty="0">
            <a:solidFill>
              <a:srgbClr val="002060"/>
            </a:solidFill>
            <a:latin typeface="Calibri" panose="020F0502020204030204" pitchFamily="34" charset="0"/>
            <a:cs typeface="Calibri" panose="020F0502020204030204" pitchFamily="34" charset="0"/>
          </a:endParaRPr>
        </a:p>
      </dgm:t>
    </dgm:pt>
    <dgm:pt modelId="{5EFE42BD-88BC-4B5A-BCA9-84B74ECFEE53}" type="parTrans" cxnId="{174D7945-A094-4A3A-AE29-69C6E46A5667}">
      <dgm:prSet/>
      <dgm:spPr/>
      <dgm:t>
        <a:bodyPr/>
        <a:lstStyle/>
        <a:p>
          <a:endParaRPr lang="en-US"/>
        </a:p>
      </dgm:t>
    </dgm:pt>
    <dgm:pt modelId="{CDFE7513-BDFD-4D23-825A-6B6DA90F9D19}" type="sibTrans" cxnId="{174D7945-A094-4A3A-AE29-69C6E46A5667}">
      <dgm:prSet/>
      <dgm:spPr/>
      <dgm:t>
        <a:bodyPr/>
        <a:lstStyle/>
        <a:p>
          <a:endParaRPr lang="en-US"/>
        </a:p>
      </dgm:t>
    </dgm:pt>
    <dgm:pt modelId="{93FD1353-61EF-4668-A7AB-30408DEDE66F}">
      <dgm:prSet phldrT="[Text]" custT="1"/>
      <dgm:spPr>
        <a:solidFill>
          <a:schemeClr val="accent1">
            <a:lumMod val="60000"/>
            <a:lumOff val="40000"/>
            <a:alpha val="50000"/>
          </a:schemeClr>
        </a:solidFill>
        <a:ln w="15875">
          <a:solidFill>
            <a:srgbClr val="002060"/>
          </a:solidFill>
        </a:ln>
      </dgm:spPr>
      <dgm:t>
        <a:bodyPr/>
        <a:lstStyle/>
        <a:p>
          <a:r>
            <a:rPr lang="en-US" sz="2400" dirty="0" smtClean="0">
              <a:solidFill>
                <a:srgbClr val="002060"/>
              </a:solidFill>
              <a:latin typeface="Calibri" panose="020F0502020204030204" pitchFamily="34" charset="0"/>
              <a:cs typeface="Calibri" panose="020F0502020204030204" pitchFamily="34" charset="0"/>
            </a:rPr>
            <a:t>NVSS-M-DO</a:t>
          </a:r>
          <a:endParaRPr lang="en-US" sz="2400" dirty="0">
            <a:solidFill>
              <a:srgbClr val="002060"/>
            </a:solidFill>
            <a:latin typeface="Calibri" panose="020F0502020204030204" pitchFamily="34" charset="0"/>
            <a:cs typeface="Calibri" panose="020F0502020204030204" pitchFamily="34" charset="0"/>
          </a:endParaRPr>
        </a:p>
      </dgm:t>
    </dgm:pt>
    <dgm:pt modelId="{A7CF11A5-FF46-4755-AAB6-DCCEF3C50E73}" type="parTrans" cxnId="{6C274785-59DF-4794-B6B8-73E1CDDBBC4B}">
      <dgm:prSet/>
      <dgm:spPr/>
      <dgm:t>
        <a:bodyPr/>
        <a:lstStyle/>
        <a:p>
          <a:endParaRPr lang="en-US"/>
        </a:p>
      </dgm:t>
    </dgm:pt>
    <dgm:pt modelId="{0944141F-D613-4CD1-BD9C-F2592233C000}" type="sibTrans" cxnId="{6C274785-59DF-4794-B6B8-73E1CDDBBC4B}">
      <dgm:prSet/>
      <dgm:spPr/>
      <dgm:t>
        <a:bodyPr/>
        <a:lstStyle/>
        <a:p>
          <a:endParaRPr lang="en-US"/>
        </a:p>
      </dgm:t>
    </dgm:pt>
    <dgm:pt modelId="{6E4B7FF5-C4DF-413C-A21B-E607141BC5FB}" type="pres">
      <dgm:prSet presAssocID="{7D4FBBE3-C1CC-42AC-B91D-72604AB38DE9}" presName="Name0" presStyleCnt="0">
        <dgm:presLayoutVars>
          <dgm:dir/>
          <dgm:resizeHandles val="exact"/>
        </dgm:presLayoutVars>
      </dgm:prSet>
      <dgm:spPr/>
      <dgm:t>
        <a:bodyPr/>
        <a:lstStyle/>
        <a:p>
          <a:endParaRPr lang="en-US"/>
        </a:p>
      </dgm:t>
    </dgm:pt>
    <dgm:pt modelId="{059C6012-CE63-4DCC-BCD2-AE56EAF3BBDB}" type="pres">
      <dgm:prSet presAssocID="{E9F96D13-37ED-4DCB-8E3E-C702301F0A86}" presName="Name5" presStyleLbl="vennNode1" presStyleIdx="0" presStyleCnt="3" custScaleX="99803" custScaleY="100053">
        <dgm:presLayoutVars>
          <dgm:bulletEnabled val="1"/>
        </dgm:presLayoutVars>
      </dgm:prSet>
      <dgm:spPr/>
      <dgm:t>
        <a:bodyPr/>
        <a:lstStyle/>
        <a:p>
          <a:endParaRPr lang="en-US"/>
        </a:p>
      </dgm:t>
    </dgm:pt>
    <dgm:pt modelId="{D96210F2-0F97-4B7E-A202-719E0181086E}" type="pres">
      <dgm:prSet presAssocID="{7902A14B-1BEB-4502-8473-8D4013987FD1}" presName="space" presStyleCnt="0"/>
      <dgm:spPr/>
    </dgm:pt>
    <dgm:pt modelId="{0DA0E295-BD2A-4B40-BB78-19E76CA682DC}" type="pres">
      <dgm:prSet presAssocID="{A77CDCFB-3D0D-49D3-A5BC-2A63070E853A}" presName="Name5" presStyleLbl="vennNode1" presStyleIdx="1" presStyleCnt="3">
        <dgm:presLayoutVars>
          <dgm:bulletEnabled val="1"/>
        </dgm:presLayoutVars>
      </dgm:prSet>
      <dgm:spPr/>
      <dgm:t>
        <a:bodyPr/>
        <a:lstStyle/>
        <a:p>
          <a:endParaRPr lang="en-US"/>
        </a:p>
      </dgm:t>
    </dgm:pt>
    <dgm:pt modelId="{162DD953-310F-4B99-9A61-B55203B095CD}" type="pres">
      <dgm:prSet presAssocID="{CDFE7513-BDFD-4D23-825A-6B6DA90F9D19}" presName="space" presStyleCnt="0"/>
      <dgm:spPr/>
    </dgm:pt>
    <dgm:pt modelId="{56E1D651-4AB2-4842-A639-878DAC644251}" type="pres">
      <dgm:prSet presAssocID="{93FD1353-61EF-4668-A7AB-30408DEDE66F}" presName="Name5" presStyleLbl="vennNode1" presStyleIdx="2" presStyleCnt="3">
        <dgm:presLayoutVars>
          <dgm:bulletEnabled val="1"/>
        </dgm:presLayoutVars>
      </dgm:prSet>
      <dgm:spPr/>
      <dgm:t>
        <a:bodyPr/>
        <a:lstStyle/>
        <a:p>
          <a:endParaRPr lang="en-US"/>
        </a:p>
      </dgm:t>
    </dgm:pt>
  </dgm:ptLst>
  <dgm:cxnLst>
    <dgm:cxn modelId="{EBB17F80-5DD3-419D-8257-726DAACDCD2E}" type="presOf" srcId="{A77CDCFB-3D0D-49D3-A5BC-2A63070E853A}" destId="{0DA0E295-BD2A-4B40-BB78-19E76CA682DC}" srcOrd="0" destOrd="0" presId="urn:microsoft.com/office/officeart/2005/8/layout/venn3"/>
    <dgm:cxn modelId="{4F5F5D1A-FE91-497E-AA7B-87779116320E}" type="presOf" srcId="{93FD1353-61EF-4668-A7AB-30408DEDE66F}" destId="{56E1D651-4AB2-4842-A639-878DAC644251}" srcOrd="0" destOrd="0" presId="urn:microsoft.com/office/officeart/2005/8/layout/venn3"/>
    <dgm:cxn modelId="{6C274785-59DF-4794-B6B8-73E1CDDBBC4B}" srcId="{7D4FBBE3-C1CC-42AC-B91D-72604AB38DE9}" destId="{93FD1353-61EF-4668-A7AB-30408DEDE66F}" srcOrd="2" destOrd="0" parTransId="{A7CF11A5-FF46-4755-AAB6-DCCEF3C50E73}" sibTransId="{0944141F-D613-4CD1-BD9C-F2592233C000}"/>
    <dgm:cxn modelId="{8976A15F-005A-4246-B062-AB6A8480E5C4}" srcId="{7D4FBBE3-C1CC-42AC-B91D-72604AB38DE9}" destId="{E9F96D13-37ED-4DCB-8E3E-C702301F0A86}" srcOrd="0" destOrd="0" parTransId="{0EFE34C4-8DC9-4CC0-8A40-AC689AAAFDEB}" sibTransId="{7902A14B-1BEB-4502-8473-8D4013987FD1}"/>
    <dgm:cxn modelId="{73CA793F-D210-453C-A2C1-9B2191DB42CF}" type="presOf" srcId="{E9F96D13-37ED-4DCB-8E3E-C702301F0A86}" destId="{059C6012-CE63-4DCC-BCD2-AE56EAF3BBDB}" srcOrd="0" destOrd="0" presId="urn:microsoft.com/office/officeart/2005/8/layout/venn3"/>
    <dgm:cxn modelId="{174D7945-A094-4A3A-AE29-69C6E46A5667}" srcId="{7D4FBBE3-C1CC-42AC-B91D-72604AB38DE9}" destId="{A77CDCFB-3D0D-49D3-A5BC-2A63070E853A}" srcOrd="1" destOrd="0" parTransId="{5EFE42BD-88BC-4B5A-BCA9-84B74ECFEE53}" sibTransId="{CDFE7513-BDFD-4D23-825A-6B6DA90F9D19}"/>
    <dgm:cxn modelId="{AC517294-A497-4358-86E4-8F120BB7A490}" type="presOf" srcId="{7D4FBBE3-C1CC-42AC-B91D-72604AB38DE9}" destId="{6E4B7FF5-C4DF-413C-A21B-E607141BC5FB}" srcOrd="0" destOrd="0" presId="urn:microsoft.com/office/officeart/2005/8/layout/venn3"/>
    <dgm:cxn modelId="{9C2FC691-B056-4836-8B6D-587CDD060E73}" type="presParOf" srcId="{6E4B7FF5-C4DF-413C-A21B-E607141BC5FB}" destId="{059C6012-CE63-4DCC-BCD2-AE56EAF3BBDB}" srcOrd="0" destOrd="0" presId="urn:microsoft.com/office/officeart/2005/8/layout/venn3"/>
    <dgm:cxn modelId="{83DB9947-449F-4B8F-85FC-5201D7D21DEE}" type="presParOf" srcId="{6E4B7FF5-C4DF-413C-A21B-E607141BC5FB}" destId="{D96210F2-0F97-4B7E-A202-719E0181086E}" srcOrd="1" destOrd="0" presId="urn:microsoft.com/office/officeart/2005/8/layout/venn3"/>
    <dgm:cxn modelId="{26E4CDE6-F3DC-42A2-9F6C-E547B6275CAD}" type="presParOf" srcId="{6E4B7FF5-C4DF-413C-A21B-E607141BC5FB}" destId="{0DA0E295-BD2A-4B40-BB78-19E76CA682DC}" srcOrd="2" destOrd="0" presId="urn:microsoft.com/office/officeart/2005/8/layout/venn3"/>
    <dgm:cxn modelId="{A5AD5FE9-B80F-42D2-BDDB-0165C558CC70}" type="presParOf" srcId="{6E4B7FF5-C4DF-413C-A21B-E607141BC5FB}" destId="{162DD953-310F-4B99-9A61-B55203B095CD}" srcOrd="3" destOrd="0" presId="urn:microsoft.com/office/officeart/2005/8/layout/venn3"/>
    <dgm:cxn modelId="{5F903EA7-B161-46FF-8EEF-BA8A7C2396A4}" type="presParOf" srcId="{6E4B7FF5-C4DF-413C-A21B-E607141BC5FB}" destId="{56E1D651-4AB2-4842-A639-878DAC644251}"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C6012-CE63-4DCC-BCD2-AE56EAF3BBDB}">
      <dsp:nvSpPr>
        <dsp:cNvPr id="0" name=""/>
        <dsp:cNvSpPr/>
      </dsp:nvSpPr>
      <dsp:spPr>
        <a:xfrm>
          <a:off x="269865" y="0"/>
          <a:ext cx="1563628" cy="1567545"/>
        </a:xfrm>
        <a:prstGeom prst="ellipse">
          <a:avLst/>
        </a:prstGeom>
        <a:solidFill>
          <a:schemeClr val="bg1">
            <a:alpha val="5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6222" tIns="30480" rIns="86222"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Calibri" panose="020F0502020204030204" pitchFamily="34" charset="0"/>
              <a:cs typeface="Calibri" panose="020F0502020204030204" pitchFamily="34" charset="0"/>
            </a:rPr>
            <a:t>NHCS</a:t>
          </a:r>
          <a:endParaRPr lang="en-US" sz="2400" kern="1200" dirty="0">
            <a:solidFill>
              <a:srgbClr val="002060"/>
            </a:solidFill>
            <a:latin typeface="Calibri" panose="020F0502020204030204" pitchFamily="34" charset="0"/>
            <a:cs typeface="Calibri" panose="020F0502020204030204" pitchFamily="34" charset="0"/>
          </a:endParaRPr>
        </a:p>
      </dsp:txBody>
      <dsp:txXfrm>
        <a:off x="498853" y="229562"/>
        <a:ext cx="1105652" cy="1108421"/>
      </dsp:txXfrm>
    </dsp:sp>
    <dsp:sp modelId="{0DA0E295-BD2A-4B40-BB78-19E76CA682DC}">
      <dsp:nvSpPr>
        <dsp:cNvPr id="0" name=""/>
        <dsp:cNvSpPr/>
      </dsp:nvSpPr>
      <dsp:spPr>
        <a:xfrm>
          <a:off x="1520150" y="415"/>
          <a:ext cx="1566714" cy="1566714"/>
        </a:xfrm>
        <a:prstGeom prst="ellipse">
          <a:avLst/>
        </a:prstGeom>
        <a:solidFill>
          <a:srgbClr val="92D050">
            <a:alpha val="50000"/>
          </a:srgb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6222" tIns="30480" rIns="86222"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Calibri" panose="020F0502020204030204" pitchFamily="34" charset="0"/>
              <a:cs typeface="Calibri" panose="020F0502020204030204" pitchFamily="34" charset="0"/>
            </a:rPr>
            <a:t>NDI</a:t>
          </a:r>
          <a:endParaRPr lang="en-US" sz="2400" kern="1200" dirty="0">
            <a:solidFill>
              <a:srgbClr val="002060"/>
            </a:solidFill>
            <a:latin typeface="Calibri" panose="020F0502020204030204" pitchFamily="34" charset="0"/>
            <a:cs typeface="Calibri" panose="020F0502020204030204" pitchFamily="34" charset="0"/>
          </a:endParaRPr>
        </a:p>
      </dsp:txBody>
      <dsp:txXfrm>
        <a:off x="1749590" y="229855"/>
        <a:ext cx="1107834" cy="1107834"/>
      </dsp:txXfrm>
    </dsp:sp>
    <dsp:sp modelId="{56E1D651-4AB2-4842-A639-878DAC644251}">
      <dsp:nvSpPr>
        <dsp:cNvPr id="0" name=""/>
        <dsp:cNvSpPr/>
      </dsp:nvSpPr>
      <dsp:spPr>
        <a:xfrm>
          <a:off x="2773522" y="415"/>
          <a:ext cx="1566714" cy="1566714"/>
        </a:xfrm>
        <a:prstGeom prst="ellipse">
          <a:avLst/>
        </a:prstGeom>
        <a:solidFill>
          <a:schemeClr val="accent1">
            <a:lumMod val="60000"/>
            <a:lumOff val="40000"/>
            <a:alpha val="5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6222" tIns="30480" rIns="86222"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2060"/>
              </a:solidFill>
              <a:latin typeface="Calibri" panose="020F0502020204030204" pitchFamily="34" charset="0"/>
              <a:cs typeface="Calibri" panose="020F0502020204030204" pitchFamily="34" charset="0"/>
            </a:rPr>
            <a:t>NVSS-M-DO</a:t>
          </a:r>
          <a:endParaRPr lang="en-US" sz="2400" kern="1200" dirty="0">
            <a:solidFill>
              <a:srgbClr val="002060"/>
            </a:solidFill>
            <a:latin typeface="Calibri" panose="020F0502020204030204" pitchFamily="34" charset="0"/>
            <a:cs typeface="Calibri" panose="020F0502020204030204" pitchFamily="34" charset="0"/>
          </a:endParaRPr>
        </a:p>
      </dsp:txBody>
      <dsp:txXfrm>
        <a:off x="3002962" y="229855"/>
        <a:ext cx="1107834" cy="110783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5/16/2019</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5/16/2019</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033" indent="-275397">
              <a:defRPr>
                <a:solidFill>
                  <a:schemeClr val="tx1"/>
                </a:solidFill>
                <a:latin typeface="Myriad Web Pro" panose="020B0503030403020204" pitchFamily="34" charset="0"/>
              </a:defRPr>
            </a:lvl2pPr>
            <a:lvl3pPr marL="1101588" indent="-220318">
              <a:defRPr>
                <a:solidFill>
                  <a:schemeClr val="tx1"/>
                </a:solidFill>
                <a:latin typeface="Myriad Web Pro" panose="020B0503030403020204" pitchFamily="34" charset="0"/>
              </a:defRPr>
            </a:lvl3pPr>
            <a:lvl4pPr marL="1542225" indent="-220318">
              <a:defRPr>
                <a:solidFill>
                  <a:schemeClr val="tx1"/>
                </a:solidFill>
                <a:latin typeface="Myriad Web Pro" panose="020B0503030403020204" pitchFamily="34" charset="0"/>
              </a:defRPr>
            </a:lvl4pPr>
            <a:lvl5pPr marL="1982860" indent="-220318">
              <a:defRPr>
                <a:solidFill>
                  <a:schemeClr val="tx1"/>
                </a:solidFill>
                <a:latin typeface="Myriad Web Pro" panose="020B0503030403020204" pitchFamily="34" charset="0"/>
              </a:defRPr>
            </a:lvl5pPr>
            <a:lvl6pPr marL="2423495" indent="-220318" fontAlgn="base">
              <a:spcBef>
                <a:spcPct val="0"/>
              </a:spcBef>
              <a:spcAft>
                <a:spcPct val="0"/>
              </a:spcAft>
              <a:defRPr>
                <a:solidFill>
                  <a:schemeClr val="tx1"/>
                </a:solidFill>
                <a:latin typeface="Myriad Web Pro" panose="020B0503030403020204" pitchFamily="34" charset="0"/>
              </a:defRPr>
            </a:lvl6pPr>
            <a:lvl7pPr marL="2864131" indent="-220318" fontAlgn="base">
              <a:spcBef>
                <a:spcPct val="0"/>
              </a:spcBef>
              <a:spcAft>
                <a:spcPct val="0"/>
              </a:spcAft>
              <a:defRPr>
                <a:solidFill>
                  <a:schemeClr val="tx1"/>
                </a:solidFill>
                <a:latin typeface="Myriad Web Pro" panose="020B0503030403020204" pitchFamily="34" charset="0"/>
              </a:defRPr>
            </a:lvl7pPr>
            <a:lvl8pPr marL="3304767" indent="-220318" fontAlgn="base">
              <a:spcBef>
                <a:spcPct val="0"/>
              </a:spcBef>
              <a:spcAft>
                <a:spcPct val="0"/>
              </a:spcAft>
              <a:defRPr>
                <a:solidFill>
                  <a:schemeClr val="tx1"/>
                </a:solidFill>
                <a:latin typeface="Myriad Web Pro" panose="020B0503030403020204" pitchFamily="34" charset="0"/>
              </a:defRPr>
            </a:lvl8pPr>
            <a:lvl9pPr marL="3745401" indent="-22031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0858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1637109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72" fontAlgn="auto">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50899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2144389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341023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2547435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4192420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2641946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243971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2226748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dirty="0"/>
          </a:p>
        </p:txBody>
      </p:sp>
    </p:spTree>
    <p:extLst>
      <p:ext uri="{BB962C8B-B14F-4D97-AF65-F5344CB8AC3E}">
        <p14:creationId xmlns:p14="http://schemas.microsoft.com/office/powerpoint/2010/main" val="412804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216585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143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72" fontAlgn="auto">
              <a:spcBef>
                <a:spcPts val="0"/>
              </a:spcBef>
              <a:spcAft>
                <a:spcPts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dirty="0"/>
          </a:p>
        </p:txBody>
      </p:sp>
    </p:spTree>
    <p:extLst>
      <p:ext uri="{BB962C8B-B14F-4D97-AF65-F5344CB8AC3E}">
        <p14:creationId xmlns:p14="http://schemas.microsoft.com/office/powerpoint/2010/main" val="2044038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3882490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dirty="0"/>
          </a:p>
        </p:txBody>
      </p:sp>
    </p:spTree>
    <p:extLst>
      <p:ext uri="{BB962C8B-B14F-4D97-AF65-F5344CB8AC3E}">
        <p14:creationId xmlns:p14="http://schemas.microsoft.com/office/powerpoint/2010/main" val="2508724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dirty="0"/>
          </a:p>
        </p:txBody>
      </p:sp>
    </p:spTree>
    <p:extLst>
      <p:ext uri="{BB962C8B-B14F-4D97-AF65-F5344CB8AC3E}">
        <p14:creationId xmlns:p14="http://schemas.microsoft.com/office/powerpoint/2010/main" val="1003871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dirty="0"/>
          </a:p>
        </p:txBody>
      </p:sp>
    </p:spTree>
    <p:extLst>
      <p:ext uri="{BB962C8B-B14F-4D97-AF65-F5344CB8AC3E}">
        <p14:creationId xmlns:p14="http://schemas.microsoft.com/office/powerpoint/2010/main" val="2302948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dirty="0"/>
          </a:p>
        </p:txBody>
      </p:sp>
    </p:spTree>
    <p:extLst>
      <p:ext uri="{BB962C8B-B14F-4D97-AF65-F5344CB8AC3E}">
        <p14:creationId xmlns:p14="http://schemas.microsoft.com/office/powerpoint/2010/main" val="144519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170276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291406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04623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420186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380489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142" fontAlgn="auto">
              <a:spcBef>
                <a:spcPts val="0"/>
              </a:spcBef>
              <a:spcAft>
                <a:spcPts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16570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142" fontAlgn="auto">
              <a:spcBef>
                <a:spcPts val="0"/>
              </a:spcBef>
              <a:spcAft>
                <a:spcPts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1953583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smtClean="0"/>
              <a:t>Bottom band: NCHS</a:t>
            </a:r>
            <a:endParaRPr lang="en-US" dirty="0"/>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1" y="1"/>
            <a:ext cx="9157648" cy="940526"/>
          </a:xfrm>
          <a:prstGeom prst="rect">
            <a:avLst/>
          </a:prstGeom>
        </p:spPr>
      </p:pic>
      <p:sp>
        <p:nvSpPr>
          <p:cNvPr id="11" name="Title 1"/>
          <p:cNvSpPr>
            <a:spLocks noGrp="1"/>
          </p:cNvSpPr>
          <p:nvPr>
            <p:ph type="title"/>
          </p:nvPr>
        </p:nvSpPr>
        <p:spPr>
          <a:xfrm>
            <a:off x="457200" y="956742"/>
            <a:ext cx="8229600" cy="866834"/>
          </a:xfrm>
          <a:prstGeom prst="rect">
            <a:avLst/>
          </a:prstGeom>
        </p:spPr>
        <p:txBody>
          <a:bodyPr/>
          <a:lstStyle>
            <a:lvl1pPr algn="l">
              <a:lnSpc>
                <a:spcPts val="2250"/>
              </a:lnSpc>
              <a:defRPr sz="2100"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1500" b="1" baseline="0">
                <a:solidFill>
                  <a:srgbClr val="0039A6"/>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1500"/>
              </a:lnSpc>
              <a:buNone/>
              <a:defRPr sz="135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90152"/>
            <a:ext cx="6903076" cy="300082"/>
          </a:xfrm>
          <a:prstGeom prst="rect">
            <a:avLst/>
          </a:prstGeom>
          <a:noFill/>
        </p:spPr>
        <p:txBody>
          <a:bodyPr wrap="square" rtlCol="0">
            <a:spAutoFit/>
          </a:bodyPr>
          <a:lstStyle/>
          <a:p>
            <a:r>
              <a:rPr lang="en-US" sz="1350" b="1" dirty="0">
                <a:solidFill>
                  <a:schemeClr val="tx2">
                    <a:lumMod val="95000"/>
                  </a:schemeClr>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1752769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40"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257175" indent="-257175">
              <a:buClr>
                <a:srgbClr val="005DAA"/>
              </a:buClr>
              <a:buFont typeface="Wingdings" panose="05000000000000000000" pitchFamily="2" charset="2"/>
              <a:buChar char="§"/>
              <a:defRPr sz="1500">
                <a:solidFill>
                  <a:schemeClr val="accent4">
                    <a:lumMod val="75000"/>
                  </a:schemeClr>
                </a:solidFill>
              </a:defRPr>
            </a:lvl1pPr>
            <a:lvl2pPr>
              <a:buClr>
                <a:srgbClr val="532E63"/>
              </a:buClr>
              <a:defRPr sz="1500">
                <a:solidFill>
                  <a:schemeClr val="accent4">
                    <a:lumMod val="75000"/>
                  </a:schemeClr>
                </a:solidFill>
              </a:defRPr>
            </a:lvl2pPr>
            <a:lvl3pPr>
              <a:buClr>
                <a:srgbClr val="9A3B26"/>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465759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457202"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spTree>
    <p:extLst>
      <p:ext uri="{BB962C8B-B14F-4D97-AF65-F5344CB8AC3E}">
        <p14:creationId xmlns:p14="http://schemas.microsoft.com/office/powerpoint/2010/main" val="992622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365582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504" y="4245418"/>
            <a:ext cx="9144000" cy="883169"/>
          </a:xfrm>
          <a:prstGeom prst="rect">
            <a:avLst/>
          </a:prstGeom>
        </p:spPr>
      </p:pic>
      <p:sp>
        <p:nvSpPr>
          <p:cNvPr id="3" name="TextBox 2"/>
          <p:cNvSpPr txBox="1"/>
          <p:nvPr userDrawn="1"/>
        </p:nvSpPr>
        <p:spPr>
          <a:xfrm>
            <a:off x="127220" y="2746825"/>
            <a:ext cx="6639341"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8136540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TextBox 1"/>
          <p:cNvSpPr txBox="1"/>
          <p:nvPr userDrawn="1"/>
        </p:nvSpPr>
        <p:spPr>
          <a:xfrm>
            <a:off x="8515350" y="4704687"/>
            <a:ext cx="513116" cy="276999"/>
          </a:xfrm>
          <a:prstGeom prst="rect">
            <a:avLst/>
          </a:prstGeom>
          <a:noFill/>
        </p:spPr>
        <p:txBody>
          <a:bodyPr wrap="square" rtlCol="0">
            <a:spAutoFit/>
          </a:bodyPr>
          <a:lstStyle/>
          <a:p>
            <a:fld id="{DB7A6F73-3370-458E-9E64-E569BEFC6C92}" type="slidenum">
              <a:rPr lang="en-US" sz="1200" smtClean="0">
                <a:solidFill>
                  <a:schemeClr val="tx2">
                    <a:lumMod val="50000"/>
                  </a:schemeClr>
                </a:solidFill>
                <a:latin typeface="Calibri" panose="020F0502020204030204" pitchFamily="34" charset="0"/>
              </a:rPr>
              <a:t>‹#›</a:t>
            </a:fld>
            <a:endParaRPr lang="en-US" sz="1200" dirty="0" smtClean="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0342951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Lst>
  <p:transition>
    <p:fade/>
  </p:transition>
  <p:hf sldNum="0"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039552"/>
            <a:ext cx="8229600" cy="1104959"/>
          </a:xfrm>
        </p:spPr>
        <p:txBody>
          <a:bodyPr/>
          <a:lstStyle/>
          <a:p>
            <a:r>
              <a:rPr lang="en-US" altLang="en-US" sz="2400" dirty="0" smtClean="0"/>
              <a:t>Update on FY18 PCORTF Project: Enhancing </a:t>
            </a:r>
            <a:r>
              <a:rPr lang="en-US" altLang="en-US" sz="2400" dirty="0"/>
              <a:t>Identification of </a:t>
            </a:r>
            <a:r>
              <a:rPr lang="en-US" altLang="en-US" sz="2400" dirty="0" smtClean="0"/>
              <a:t>Opioid-Involved </a:t>
            </a:r>
            <a:r>
              <a:rPr lang="en-US" altLang="en-US" sz="2400" dirty="0"/>
              <a:t>Health Outcomes </a:t>
            </a:r>
            <a:r>
              <a:rPr lang="en-US" altLang="en-US" sz="2400" dirty="0" smtClean="0"/>
              <a:t>Using </a:t>
            </a:r>
            <a:r>
              <a:rPr lang="en-US" altLang="en-US" sz="2400" dirty="0"/>
              <a:t>Linked Hospital Care and Mortality Data</a:t>
            </a:r>
          </a:p>
        </p:txBody>
      </p:sp>
      <p:sp>
        <p:nvSpPr>
          <p:cNvPr id="2" name="Subtitle 1"/>
          <p:cNvSpPr>
            <a:spLocks noGrp="1"/>
          </p:cNvSpPr>
          <p:nvPr>
            <p:ph type="subTitle" idx="1"/>
          </p:nvPr>
        </p:nvSpPr>
        <p:spPr/>
        <p:txBody>
          <a:bodyPr/>
          <a:lstStyle/>
          <a:p>
            <a:endParaRPr lang="en-US" dirty="0" smtClean="0"/>
          </a:p>
          <a:p>
            <a:pPr>
              <a:spcBef>
                <a:spcPts val="0"/>
              </a:spcBef>
            </a:pPr>
            <a:r>
              <a:rPr lang="en-US" dirty="0" smtClean="0"/>
              <a:t>Carol DeFrances, Ph.D.</a:t>
            </a:r>
          </a:p>
          <a:p>
            <a:pPr>
              <a:spcBef>
                <a:spcPts val="0"/>
              </a:spcBef>
            </a:pPr>
            <a:r>
              <a:rPr lang="en-US" dirty="0" smtClean="0"/>
              <a:t>Chief, Ambulatory and Hospital Care Statistics Branch</a:t>
            </a:r>
            <a:endParaRPr lang="en-US" dirty="0"/>
          </a:p>
          <a:p>
            <a:pPr>
              <a:spcBef>
                <a:spcPts val="0"/>
              </a:spcBef>
            </a:pPr>
            <a:r>
              <a:rPr lang="en-US" dirty="0" smtClean="0"/>
              <a:t>Division of Health Care Statistics</a:t>
            </a:r>
            <a:endParaRPr lang="en-US" dirty="0"/>
          </a:p>
          <a:p>
            <a:endParaRPr lang="en-US" dirty="0"/>
          </a:p>
        </p:txBody>
      </p:sp>
      <p:sp>
        <p:nvSpPr>
          <p:cNvPr id="6" name="Text Placeholder 5"/>
          <p:cNvSpPr>
            <a:spLocks noGrp="1"/>
          </p:cNvSpPr>
          <p:nvPr>
            <p:ph type="body" sz="quarter" idx="10"/>
          </p:nvPr>
        </p:nvSpPr>
        <p:spPr>
          <a:xfrm>
            <a:off x="457200" y="3342290"/>
            <a:ext cx="6400800" cy="1019503"/>
          </a:xfrm>
        </p:spPr>
        <p:txBody>
          <a:bodyPr/>
          <a:lstStyle/>
          <a:p>
            <a:pPr marL="0" indent="0"/>
            <a:endParaRPr lang="en-US" dirty="0" smtClean="0"/>
          </a:p>
          <a:p>
            <a:pPr marL="0" indent="0"/>
            <a:r>
              <a:rPr lang="en-US" dirty="0" smtClean="0"/>
              <a:t>Presentation to the NCHS Board of Scientific Counselors</a:t>
            </a:r>
            <a:endParaRPr lang="en-US" dirty="0"/>
          </a:p>
          <a:p>
            <a:r>
              <a:rPr lang="en-US" dirty="0" smtClean="0"/>
              <a:t>May 10, 2019</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0075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64177"/>
          </a:xfrm>
        </p:spPr>
        <p:txBody>
          <a:bodyPr/>
          <a:lstStyle/>
          <a:p>
            <a:r>
              <a:rPr lang="en-US" dirty="0" smtClean="0"/>
              <a:t>Involvement Case Definition</a:t>
            </a:r>
            <a:endParaRPr lang="en-US" dirty="0"/>
          </a:p>
        </p:txBody>
      </p:sp>
      <p:sp>
        <p:nvSpPr>
          <p:cNvPr id="4" name="Content Placeholder 3"/>
          <p:cNvSpPr>
            <a:spLocks noGrp="1"/>
          </p:cNvSpPr>
          <p:nvPr>
            <p:ph idx="1"/>
          </p:nvPr>
        </p:nvSpPr>
        <p:spPr/>
        <p:txBody>
          <a:bodyPr/>
          <a:lstStyle/>
          <a:p>
            <a:pPr>
              <a:buClr>
                <a:srgbClr val="000000"/>
              </a:buClr>
              <a:buSzPct val="90000"/>
              <a:buFont typeface="+mj-lt"/>
              <a:buAutoNum type="arabicPeriod"/>
            </a:pPr>
            <a:r>
              <a:rPr lang="en-US" sz="1800" dirty="0" smtClean="0">
                <a:solidFill>
                  <a:schemeClr val="accent4">
                    <a:lumMod val="50000"/>
                  </a:schemeClr>
                </a:solidFill>
              </a:rPr>
              <a:t>Any </a:t>
            </a:r>
            <a:r>
              <a:rPr lang="en-US" sz="1800" dirty="0">
                <a:solidFill>
                  <a:schemeClr val="accent4">
                    <a:lumMod val="50000"/>
                  </a:schemeClr>
                </a:solidFill>
              </a:rPr>
              <a:t>opioid use (past or present) including:</a:t>
            </a:r>
          </a:p>
          <a:p>
            <a:pPr lvl="1"/>
            <a:r>
              <a:rPr lang="en-US" sz="1800" dirty="0"/>
              <a:t>Use</a:t>
            </a:r>
          </a:p>
          <a:p>
            <a:pPr lvl="1"/>
            <a:r>
              <a:rPr lang="en-US" sz="1800" dirty="0"/>
              <a:t>Abuse </a:t>
            </a:r>
          </a:p>
          <a:p>
            <a:pPr lvl="1"/>
            <a:r>
              <a:rPr lang="en-US" sz="1800" dirty="0"/>
              <a:t>Dependence</a:t>
            </a:r>
          </a:p>
          <a:p>
            <a:pPr lvl="1"/>
            <a:r>
              <a:rPr lang="en-US" sz="1800" dirty="0"/>
              <a:t>Poisoning</a:t>
            </a:r>
          </a:p>
          <a:p>
            <a:pPr lvl="1"/>
            <a:r>
              <a:rPr lang="en-US" sz="1800" dirty="0"/>
              <a:t>Adverse Effects</a:t>
            </a:r>
          </a:p>
          <a:p>
            <a:pPr lvl="1"/>
            <a:r>
              <a:rPr lang="en-US" sz="1800" dirty="0" smtClean="0"/>
              <a:t>Addiction</a:t>
            </a:r>
            <a:endParaRPr lang="en-US" dirty="0"/>
          </a:p>
        </p:txBody>
      </p:sp>
      <p:sp>
        <p:nvSpPr>
          <p:cNvPr id="3" name="Text Placeholder 2"/>
          <p:cNvSpPr>
            <a:spLocks noGrp="1"/>
          </p:cNvSpPr>
          <p:nvPr>
            <p:ph idx="10"/>
          </p:nvPr>
        </p:nvSpPr>
        <p:spPr/>
        <p:txBody>
          <a:bodyPr/>
          <a:lstStyle/>
          <a:p>
            <a:pPr>
              <a:buClr>
                <a:srgbClr val="000000"/>
              </a:buClr>
              <a:buSzPct val="90000"/>
              <a:buFont typeface="+mj-lt"/>
              <a:buAutoNum type="arabicPeriod" startAt="2"/>
            </a:pPr>
            <a:r>
              <a:rPr lang="en-US" sz="1800" b="1" dirty="0" smtClean="0">
                <a:solidFill>
                  <a:schemeClr val="accent4">
                    <a:lumMod val="50000"/>
                  </a:schemeClr>
                </a:solidFill>
              </a:rPr>
              <a:t>Acute </a:t>
            </a:r>
            <a:r>
              <a:rPr lang="en-US" sz="1800" b="1" dirty="0">
                <a:solidFill>
                  <a:schemeClr val="accent4">
                    <a:lumMod val="50000"/>
                  </a:schemeClr>
                </a:solidFill>
              </a:rPr>
              <a:t>opioid overdose </a:t>
            </a:r>
            <a:r>
              <a:rPr lang="en-US" sz="1800" dirty="0" smtClean="0">
                <a:solidFill>
                  <a:schemeClr val="accent4">
                    <a:lumMod val="50000"/>
                  </a:schemeClr>
                </a:solidFill>
              </a:rPr>
              <a:t>(toxicity </a:t>
            </a:r>
            <a:r>
              <a:rPr lang="en-US" sz="1800" dirty="0">
                <a:solidFill>
                  <a:schemeClr val="accent4">
                    <a:lumMod val="50000"/>
                  </a:schemeClr>
                </a:solidFill>
              </a:rPr>
              <a:t>due to a high dose of </a:t>
            </a:r>
            <a:r>
              <a:rPr lang="en-US" sz="1800" dirty="0" smtClean="0">
                <a:solidFill>
                  <a:schemeClr val="accent4">
                    <a:lumMod val="50000"/>
                  </a:schemeClr>
                </a:solidFill>
              </a:rPr>
              <a:t>opioids) including:</a:t>
            </a:r>
          </a:p>
          <a:p>
            <a:pPr lvl="1"/>
            <a:r>
              <a:rPr lang="en-US" sz="1800" dirty="0"/>
              <a:t>Intoxication</a:t>
            </a:r>
          </a:p>
          <a:p>
            <a:pPr lvl="1"/>
            <a:r>
              <a:rPr lang="en-US" sz="1800" dirty="0"/>
              <a:t>Toxicity</a:t>
            </a:r>
          </a:p>
          <a:p>
            <a:pPr lvl="1"/>
            <a:r>
              <a:rPr lang="en-US" sz="1800" dirty="0"/>
              <a:t>Poisoning</a:t>
            </a:r>
          </a:p>
          <a:p>
            <a:endParaRPr lang="en-US" dirty="0"/>
          </a:p>
          <a:p>
            <a:endParaRPr lang="en-US" dirty="0"/>
          </a:p>
        </p:txBody>
      </p:sp>
    </p:spTree>
    <p:extLst>
      <p:ext uri="{BB962C8B-B14F-4D97-AF65-F5344CB8AC3E}">
        <p14:creationId xmlns:p14="http://schemas.microsoft.com/office/powerpoint/2010/main" val="30810816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161"/>
            <a:ext cx="8229600" cy="570073"/>
          </a:xfrm>
        </p:spPr>
        <p:txBody>
          <a:bodyPr/>
          <a:lstStyle/>
          <a:p>
            <a:r>
              <a:rPr lang="en-US" dirty="0" smtClean="0"/>
              <a:t>Identifying Opioid Involvement in the Hospital Data</a:t>
            </a:r>
            <a:endParaRPr lang="en-US" dirty="0"/>
          </a:p>
        </p:txBody>
      </p:sp>
      <p:sp>
        <p:nvSpPr>
          <p:cNvPr id="3" name="Text Placeholder 2"/>
          <p:cNvSpPr>
            <a:spLocks noGrp="1"/>
          </p:cNvSpPr>
          <p:nvPr>
            <p:ph type="body" sz="quarter" idx="10"/>
          </p:nvPr>
        </p:nvSpPr>
        <p:spPr>
          <a:xfrm>
            <a:off x="457200" y="980198"/>
            <a:ext cx="8229600" cy="3341688"/>
          </a:xfrm>
        </p:spPr>
        <p:txBody>
          <a:bodyPr/>
          <a:lstStyle/>
          <a:p>
            <a:r>
              <a:rPr lang="en-US" dirty="0"/>
              <a:t>Opioid-involved hospital encounters are limited to mentions of opioid use </a:t>
            </a:r>
            <a:r>
              <a:rPr lang="en-US" u="sng" dirty="0"/>
              <a:t>prior</a:t>
            </a:r>
            <a:r>
              <a:rPr lang="en-US" dirty="0"/>
              <a:t> to arrival at the </a:t>
            </a:r>
            <a:r>
              <a:rPr lang="en-US" dirty="0" smtClean="0"/>
              <a:t>hospital. </a:t>
            </a:r>
          </a:p>
          <a:p>
            <a:pPr lvl="1"/>
            <a:r>
              <a:rPr lang="en-US" dirty="0" smtClean="0"/>
              <a:t>Excluded mentions opioids </a:t>
            </a:r>
            <a:r>
              <a:rPr lang="en-US" dirty="0"/>
              <a:t>administered during the </a:t>
            </a:r>
            <a:r>
              <a:rPr lang="en-US" dirty="0" smtClean="0"/>
              <a:t>encounter </a:t>
            </a:r>
            <a:r>
              <a:rPr lang="en-US" u="sng" dirty="0" smtClean="0"/>
              <a:t>or </a:t>
            </a:r>
            <a:r>
              <a:rPr lang="en-US" dirty="0" smtClean="0"/>
              <a:t>opioids prescribed upon discharge</a:t>
            </a:r>
          </a:p>
          <a:p>
            <a:r>
              <a:rPr lang="en-US" dirty="0" smtClean="0"/>
              <a:t>Methods for identifying opioids:</a:t>
            </a:r>
          </a:p>
          <a:p>
            <a:pPr lvl="1"/>
            <a:r>
              <a:rPr lang="en-US" dirty="0" smtClean="0"/>
              <a:t>Structured data:</a:t>
            </a:r>
          </a:p>
          <a:p>
            <a:pPr lvl="2"/>
            <a:r>
              <a:rPr lang="en-US" dirty="0" smtClean="0"/>
              <a:t>Code-based algorithms </a:t>
            </a:r>
          </a:p>
          <a:p>
            <a:pPr lvl="1"/>
            <a:r>
              <a:rPr lang="en-US" dirty="0" smtClean="0"/>
              <a:t>Unstructured data:</a:t>
            </a:r>
          </a:p>
          <a:p>
            <a:pPr lvl="2"/>
            <a:r>
              <a:rPr lang="en-US" dirty="0" smtClean="0"/>
              <a:t>Adapting the DMI for use in hospital data </a:t>
            </a:r>
          </a:p>
          <a:p>
            <a:pPr lvl="2"/>
            <a:r>
              <a:rPr lang="en-US" dirty="0" smtClean="0"/>
              <a:t>Developing a method using Natural Language Processing (NLP) </a:t>
            </a:r>
          </a:p>
          <a:p>
            <a:pPr lvl="1"/>
            <a:endParaRPr lang="en-US" dirty="0" smtClean="0"/>
          </a:p>
          <a:p>
            <a:pPr marL="914400" lvl="2" indent="0">
              <a:buNone/>
            </a:pPr>
            <a:endParaRPr lang="en-US" dirty="0" smtClean="0"/>
          </a:p>
          <a:p>
            <a:pPr lvl="0"/>
            <a:endParaRPr lang="en-US" dirty="0"/>
          </a:p>
          <a:p>
            <a:pPr marL="0" indent="0">
              <a:buNone/>
            </a:pPr>
            <a:endParaRPr lang="en-US" dirty="0"/>
          </a:p>
        </p:txBody>
      </p:sp>
    </p:spTree>
    <p:extLst>
      <p:ext uri="{BB962C8B-B14F-4D97-AF65-F5344CB8AC3E}">
        <p14:creationId xmlns:p14="http://schemas.microsoft.com/office/powerpoint/2010/main" val="2653898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Involvement in the Hospital Setting: Structured Data</a:t>
            </a:r>
            <a:endParaRPr lang="en-US" dirty="0"/>
          </a:p>
        </p:txBody>
      </p:sp>
      <p:sp>
        <p:nvSpPr>
          <p:cNvPr id="4" name="Content Placeholder 3"/>
          <p:cNvSpPr>
            <a:spLocks noGrp="1"/>
          </p:cNvSpPr>
          <p:nvPr>
            <p:ph idx="1"/>
          </p:nvPr>
        </p:nvSpPr>
        <p:spPr/>
        <p:txBody>
          <a:bodyPr/>
          <a:lstStyle/>
          <a:p>
            <a:pPr>
              <a:buClr>
                <a:srgbClr val="006858"/>
              </a:buClr>
            </a:pPr>
            <a:r>
              <a:rPr lang="en-US" dirty="0" smtClean="0">
                <a:solidFill>
                  <a:schemeClr val="accent4">
                    <a:lumMod val="50000"/>
                  </a:schemeClr>
                </a:solidFill>
              </a:rPr>
              <a:t>Diagnoses</a:t>
            </a:r>
          </a:p>
          <a:p>
            <a:pPr lvl="1"/>
            <a:r>
              <a:rPr lang="en-US" dirty="0" smtClean="0"/>
              <a:t>ICD-10-CM &amp; SNOMED-CT</a:t>
            </a:r>
          </a:p>
          <a:p>
            <a:pPr>
              <a:buClr>
                <a:srgbClr val="006858"/>
              </a:buClr>
            </a:pPr>
            <a:r>
              <a:rPr lang="en-US" dirty="0" smtClean="0">
                <a:solidFill>
                  <a:schemeClr val="accent4">
                    <a:lumMod val="50000"/>
                  </a:schemeClr>
                </a:solidFill>
              </a:rPr>
              <a:t>Reasons </a:t>
            </a:r>
            <a:r>
              <a:rPr lang="en-US" dirty="0">
                <a:solidFill>
                  <a:schemeClr val="accent4">
                    <a:lumMod val="50000"/>
                  </a:schemeClr>
                </a:solidFill>
              </a:rPr>
              <a:t>for Visit </a:t>
            </a:r>
            <a:endParaRPr lang="en-US" dirty="0" smtClean="0">
              <a:solidFill>
                <a:schemeClr val="accent4">
                  <a:lumMod val="50000"/>
                </a:schemeClr>
              </a:solidFill>
            </a:endParaRPr>
          </a:p>
          <a:p>
            <a:pPr lvl="1"/>
            <a:r>
              <a:rPr lang="en-US" dirty="0"/>
              <a:t>ICD-10-CM &amp; </a:t>
            </a:r>
            <a:r>
              <a:rPr lang="en-US" dirty="0" smtClean="0"/>
              <a:t>SNOMED-CT</a:t>
            </a:r>
            <a:endParaRPr lang="en-US" dirty="0"/>
          </a:p>
          <a:p>
            <a:pPr>
              <a:buClr>
                <a:srgbClr val="006858"/>
              </a:buClr>
            </a:pPr>
            <a:r>
              <a:rPr lang="en-US" dirty="0">
                <a:solidFill>
                  <a:schemeClr val="accent4">
                    <a:lumMod val="50000"/>
                  </a:schemeClr>
                </a:solidFill>
              </a:rPr>
              <a:t>Problem Lists </a:t>
            </a:r>
            <a:endParaRPr lang="en-US" dirty="0" smtClean="0">
              <a:solidFill>
                <a:schemeClr val="accent4">
                  <a:lumMod val="50000"/>
                </a:schemeClr>
              </a:solidFill>
            </a:endParaRPr>
          </a:p>
          <a:p>
            <a:pPr lvl="1"/>
            <a:r>
              <a:rPr lang="en-US" dirty="0"/>
              <a:t>ICD-10-CM &amp; </a:t>
            </a:r>
            <a:r>
              <a:rPr lang="en-US" dirty="0" smtClean="0"/>
              <a:t>SNOMED-CT</a:t>
            </a:r>
            <a:endParaRPr lang="en-US" dirty="0"/>
          </a:p>
          <a:p>
            <a:pPr lvl="1"/>
            <a:endParaRPr lang="en-US" dirty="0"/>
          </a:p>
          <a:p>
            <a:endParaRPr lang="en-US" dirty="0"/>
          </a:p>
        </p:txBody>
      </p:sp>
      <p:sp>
        <p:nvSpPr>
          <p:cNvPr id="3" name="Text Placeholder 2"/>
          <p:cNvSpPr>
            <a:spLocks noGrp="1"/>
          </p:cNvSpPr>
          <p:nvPr>
            <p:ph idx="10"/>
          </p:nvPr>
        </p:nvSpPr>
        <p:spPr/>
        <p:txBody>
          <a:bodyPr/>
          <a:lstStyle/>
          <a:p>
            <a:pPr>
              <a:buClr>
                <a:srgbClr val="006858"/>
              </a:buClr>
            </a:pPr>
            <a:r>
              <a:rPr lang="en-US" dirty="0">
                <a:solidFill>
                  <a:schemeClr val="accent4">
                    <a:lumMod val="50000"/>
                  </a:schemeClr>
                </a:solidFill>
              </a:rPr>
              <a:t>Medications </a:t>
            </a:r>
          </a:p>
          <a:p>
            <a:pPr lvl="1"/>
            <a:r>
              <a:rPr lang="en-US" dirty="0"/>
              <a:t>RxNORM &amp; </a:t>
            </a:r>
            <a:r>
              <a:rPr lang="en-US" dirty="0" smtClean="0"/>
              <a:t>SNOMED-CT</a:t>
            </a:r>
            <a:endParaRPr lang="en-US" dirty="0" smtClean="0">
              <a:solidFill>
                <a:schemeClr val="accent4">
                  <a:lumMod val="50000"/>
                </a:schemeClr>
              </a:solidFill>
            </a:endParaRPr>
          </a:p>
          <a:p>
            <a:pPr>
              <a:buClr>
                <a:srgbClr val="006858"/>
              </a:buClr>
            </a:pPr>
            <a:r>
              <a:rPr lang="en-US" dirty="0" smtClean="0">
                <a:solidFill>
                  <a:schemeClr val="accent4">
                    <a:lumMod val="50000"/>
                  </a:schemeClr>
                </a:solidFill>
              </a:rPr>
              <a:t>Procedures</a:t>
            </a:r>
          </a:p>
          <a:p>
            <a:pPr lvl="1"/>
            <a:r>
              <a:rPr lang="en-US" dirty="0" smtClean="0"/>
              <a:t>HCPCS, CPT, ICD-10-PCS</a:t>
            </a:r>
          </a:p>
          <a:p>
            <a:pPr>
              <a:buClr>
                <a:srgbClr val="006858"/>
              </a:buClr>
            </a:pPr>
            <a:r>
              <a:rPr lang="en-US" dirty="0" smtClean="0">
                <a:solidFill>
                  <a:schemeClr val="accent4">
                    <a:lumMod val="50000"/>
                  </a:schemeClr>
                </a:solidFill>
              </a:rPr>
              <a:t>Laboratory Tests</a:t>
            </a:r>
          </a:p>
          <a:p>
            <a:pPr lvl="1"/>
            <a:r>
              <a:rPr lang="en-US" dirty="0" smtClean="0"/>
              <a:t>LOINC</a:t>
            </a:r>
          </a:p>
          <a:p>
            <a:pPr lvl="1"/>
            <a:endParaRPr lang="en-US" dirty="0" smtClean="0"/>
          </a:p>
          <a:p>
            <a:pPr lvl="2"/>
            <a:endParaRPr lang="en-US" dirty="0"/>
          </a:p>
        </p:txBody>
      </p:sp>
    </p:spTree>
    <p:extLst>
      <p:ext uri="{BB962C8B-B14F-4D97-AF65-F5344CB8AC3E}">
        <p14:creationId xmlns:p14="http://schemas.microsoft.com/office/powerpoint/2010/main" val="27760663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41153"/>
          </a:xfrm>
        </p:spPr>
        <p:txBody>
          <a:bodyPr/>
          <a:lstStyle/>
          <a:p>
            <a:r>
              <a:rPr lang="en-US" dirty="0" smtClean="0"/>
              <a:t>Status of Code-Based Algorithms Development</a:t>
            </a:r>
            <a:endParaRPr lang="en-US" dirty="0"/>
          </a:p>
        </p:txBody>
      </p:sp>
      <p:sp>
        <p:nvSpPr>
          <p:cNvPr id="3" name="Text Placeholder 2"/>
          <p:cNvSpPr>
            <a:spLocks noGrp="1"/>
          </p:cNvSpPr>
          <p:nvPr>
            <p:ph type="body" sz="quarter" idx="10"/>
          </p:nvPr>
        </p:nvSpPr>
        <p:spPr>
          <a:xfrm>
            <a:off x="457200" y="858520"/>
            <a:ext cx="8229600" cy="3341688"/>
          </a:xfrm>
        </p:spPr>
        <p:txBody>
          <a:bodyPr/>
          <a:lstStyle/>
          <a:p>
            <a:r>
              <a:rPr lang="en-US" b="1" dirty="0" smtClean="0"/>
              <a:t>Status</a:t>
            </a:r>
            <a:r>
              <a:rPr lang="en-US" dirty="0"/>
              <a:t>:</a:t>
            </a:r>
          </a:p>
          <a:p>
            <a:pPr lvl="1"/>
            <a:r>
              <a:rPr lang="en-US" dirty="0" smtClean="0"/>
              <a:t>Converted SNOMED codes to ICD-10-CM except for medications.</a:t>
            </a:r>
          </a:p>
          <a:p>
            <a:pPr lvl="1"/>
            <a:r>
              <a:rPr lang="en-US" dirty="0" smtClean="0"/>
              <a:t>Applied </a:t>
            </a:r>
            <a:r>
              <a:rPr lang="en-US" dirty="0"/>
              <a:t>existing ICD-10-CM based algorithm for a baseline count of opioid-involved </a:t>
            </a:r>
            <a:r>
              <a:rPr lang="en-US" dirty="0" smtClean="0"/>
              <a:t>visits.</a:t>
            </a:r>
            <a:endParaRPr lang="en-US" dirty="0"/>
          </a:p>
          <a:p>
            <a:pPr lvl="1"/>
            <a:r>
              <a:rPr lang="en-US" dirty="0"/>
              <a:t>Conducted exploratory analysis of selected procedure codes related to opioid </a:t>
            </a:r>
            <a:r>
              <a:rPr lang="en-US" dirty="0" smtClean="0"/>
              <a:t>use.</a:t>
            </a:r>
            <a:endParaRPr lang="en-US" dirty="0"/>
          </a:p>
          <a:p>
            <a:pPr lvl="1"/>
            <a:r>
              <a:rPr lang="en-US" dirty="0"/>
              <a:t>Initial medical code </a:t>
            </a:r>
            <a:r>
              <a:rPr lang="en-US" dirty="0" smtClean="0"/>
              <a:t>lists are </a:t>
            </a:r>
            <a:r>
              <a:rPr lang="en-US" dirty="0"/>
              <a:t>being reviewed by subject matter experts (SMEs</a:t>
            </a:r>
            <a:r>
              <a:rPr lang="en-US" dirty="0" smtClean="0"/>
              <a:t>).</a:t>
            </a:r>
            <a:endParaRPr lang="en-US" dirty="0"/>
          </a:p>
          <a:p>
            <a:endParaRPr lang="en-US" sz="1800" dirty="0"/>
          </a:p>
          <a:p>
            <a:pPr marL="0" indent="0">
              <a:buNone/>
            </a:pPr>
            <a:endParaRPr lang="en-US" dirty="0"/>
          </a:p>
        </p:txBody>
      </p:sp>
    </p:spTree>
    <p:extLst>
      <p:ext uri="{BB962C8B-B14F-4D97-AF65-F5344CB8AC3E}">
        <p14:creationId xmlns:p14="http://schemas.microsoft.com/office/powerpoint/2010/main" val="346898831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a:t>
            </a:r>
            <a:r>
              <a:rPr lang="en-US" dirty="0" smtClean="0"/>
              <a:t>Involvement </a:t>
            </a:r>
            <a:r>
              <a:rPr lang="en-US" dirty="0"/>
              <a:t>in the Hospital Setting: </a:t>
            </a:r>
            <a:r>
              <a:rPr lang="en-US" dirty="0" smtClean="0"/>
              <a:t>Unstructured </a:t>
            </a:r>
            <a:r>
              <a:rPr lang="en-US" dirty="0"/>
              <a:t>Data</a:t>
            </a:r>
          </a:p>
        </p:txBody>
      </p:sp>
      <p:sp>
        <p:nvSpPr>
          <p:cNvPr id="5" name="Text Placeholder 4"/>
          <p:cNvSpPr>
            <a:spLocks noGrp="1"/>
          </p:cNvSpPr>
          <p:nvPr>
            <p:ph type="body" sz="quarter" idx="10"/>
          </p:nvPr>
        </p:nvSpPr>
        <p:spPr/>
        <p:txBody>
          <a:bodyPr/>
          <a:lstStyle/>
          <a:p>
            <a:r>
              <a:rPr lang="en-US" dirty="0" smtClean="0"/>
              <a:t>Selected Keywords in Clinical Notes Fields</a:t>
            </a:r>
          </a:p>
          <a:p>
            <a:pPr lvl="1"/>
            <a:r>
              <a:rPr lang="en-US" dirty="0" smtClean="0"/>
              <a:t>Chief Complaint/Reason for Visit Narrative</a:t>
            </a:r>
          </a:p>
          <a:p>
            <a:pPr lvl="1"/>
            <a:r>
              <a:rPr lang="en-US" dirty="0" smtClean="0"/>
              <a:t>History of Present Illness Narrative</a:t>
            </a:r>
          </a:p>
          <a:p>
            <a:pPr lvl="1"/>
            <a:r>
              <a:rPr lang="en-US" dirty="0" smtClean="0"/>
              <a:t>History and Physical Note</a:t>
            </a:r>
          </a:p>
          <a:p>
            <a:pPr lvl="1"/>
            <a:r>
              <a:rPr lang="en-US" dirty="0" smtClean="0"/>
              <a:t>Evaluation and Plan Note</a:t>
            </a:r>
          </a:p>
          <a:p>
            <a:pPr lvl="1"/>
            <a:r>
              <a:rPr lang="en-US" dirty="0" smtClean="0"/>
              <a:t>Progress Note</a:t>
            </a:r>
          </a:p>
          <a:p>
            <a:pPr lvl="1"/>
            <a:r>
              <a:rPr lang="en-US" dirty="0" smtClean="0"/>
              <a:t>Referral Note</a:t>
            </a:r>
            <a:endParaRPr lang="en-US" dirty="0"/>
          </a:p>
        </p:txBody>
      </p:sp>
    </p:spTree>
    <p:extLst>
      <p:ext uri="{BB962C8B-B14F-4D97-AF65-F5344CB8AC3E}">
        <p14:creationId xmlns:p14="http://schemas.microsoft.com/office/powerpoint/2010/main" val="305946043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9211"/>
          </a:xfrm>
        </p:spPr>
        <p:txBody>
          <a:bodyPr/>
          <a:lstStyle/>
          <a:p>
            <a:r>
              <a:rPr lang="en-US" dirty="0" smtClean="0"/>
              <a:t>Status and Challenges:  DMI Program</a:t>
            </a:r>
            <a:endParaRPr lang="en-US" dirty="0"/>
          </a:p>
        </p:txBody>
      </p:sp>
      <p:sp>
        <p:nvSpPr>
          <p:cNvPr id="3" name="Text Placeholder 2"/>
          <p:cNvSpPr>
            <a:spLocks noGrp="1"/>
          </p:cNvSpPr>
          <p:nvPr>
            <p:ph type="body" sz="quarter" idx="10"/>
          </p:nvPr>
        </p:nvSpPr>
        <p:spPr>
          <a:xfrm>
            <a:off x="457200" y="1002758"/>
            <a:ext cx="8229600" cy="3341688"/>
          </a:xfrm>
        </p:spPr>
        <p:txBody>
          <a:bodyPr/>
          <a:lstStyle/>
          <a:p>
            <a:r>
              <a:rPr lang="en-US" dirty="0" smtClean="0"/>
              <a:t>The </a:t>
            </a:r>
            <a:r>
              <a:rPr lang="en-US" dirty="0"/>
              <a:t>DMI vocabulary </a:t>
            </a:r>
            <a:r>
              <a:rPr lang="en-US" dirty="0" smtClean="0"/>
              <a:t>accounts </a:t>
            </a:r>
            <a:r>
              <a:rPr lang="en-US" dirty="0"/>
              <a:t>for new drugs, changes in drug </a:t>
            </a:r>
            <a:r>
              <a:rPr lang="en-US" dirty="0" smtClean="0"/>
              <a:t>nomenclature</a:t>
            </a:r>
            <a:r>
              <a:rPr lang="en-US" dirty="0"/>
              <a:t>, and </a:t>
            </a:r>
            <a:r>
              <a:rPr lang="en-US" dirty="0" smtClean="0"/>
              <a:t>assigns </a:t>
            </a:r>
            <a:r>
              <a:rPr lang="en-US" dirty="0"/>
              <a:t>more principal variants (generic drug names</a:t>
            </a:r>
            <a:r>
              <a:rPr lang="en-US" dirty="0" smtClean="0"/>
              <a:t>).</a:t>
            </a:r>
          </a:p>
          <a:p>
            <a:endParaRPr lang="en-US" dirty="0" smtClean="0"/>
          </a:p>
          <a:p>
            <a:r>
              <a:rPr lang="en-US" b="1" dirty="0" smtClean="0"/>
              <a:t>Status</a:t>
            </a:r>
            <a:r>
              <a:rPr lang="en-US" dirty="0" smtClean="0"/>
              <a:t>:</a:t>
            </a:r>
          </a:p>
          <a:p>
            <a:pPr lvl="1"/>
            <a:r>
              <a:rPr lang="en-US" dirty="0" smtClean="0"/>
              <a:t>Modified the </a:t>
            </a:r>
            <a:r>
              <a:rPr lang="en-US" dirty="0"/>
              <a:t>2016 DMI </a:t>
            </a:r>
            <a:r>
              <a:rPr lang="en-US" dirty="0" smtClean="0"/>
              <a:t>SAS program to run on NHCS clinical hospital notes </a:t>
            </a:r>
            <a:r>
              <a:rPr lang="en-US" dirty="0"/>
              <a:t>and other text data to identify </a:t>
            </a:r>
            <a:r>
              <a:rPr lang="en-US" dirty="0" smtClean="0"/>
              <a:t>opioid-involvement.</a:t>
            </a:r>
          </a:p>
          <a:p>
            <a:pPr lvl="1"/>
            <a:endParaRPr lang="en-US" dirty="0" smtClean="0"/>
          </a:p>
          <a:p>
            <a:r>
              <a:rPr lang="en-US" b="1" dirty="0" smtClean="0"/>
              <a:t>Challenges</a:t>
            </a:r>
            <a:r>
              <a:rPr lang="en-US" dirty="0" smtClean="0"/>
              <a:t>: </a:t>
            </a:r>
          </a:p>
          <a:p>
            <a:pPr lvl="1"/>
            <a:r>
              <a:rPr lang="en-US" dirty="0">
                <a:solidFill>
                  <a:srgbClr val="7F7F7F">
                    <a:lumMod val="75000"/>
                  </a:srgbClr>
                </a:solidFill>
              </a:rPr>
              <a:t>Clinical notes data from Continuity of Care Documents (CCD) needs to be parsed so the DMI program can run effectively.</a:t>
            </a:r>
          </a:p>
          <a:p>
            <a:endParaRPr lang="en-US" dirty="0" smtClean="0"/>
          </a:p>
        </p:txBody>
      </p:sp>
    </p:spTree>
    <p:extLst>
      <p:ext uri="{BB962C8B-B14F-4D97-AF65-F5344CB8AC3E}">
        <p14:creationId xmlns:p14="http://schemas.microsoft.com/office/powerpoint/2010/main" val="22520183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94284" y="167916"/>
            <a:ext cx="6172200" cy="555420"/>
          </a:xfrm>
        </p:spPr>
        <p:txBody>
          <a:bodyPr/>
          <a:lstStyle/>
          <a:p>
            <a:r>
              <a:rPr lang="en-US" dirty="0" smtClean="0"/>
              <a:t>Overview of NLP Plan</a:t>
            </a:r>
            <a:endParaRPr lang="en-US" dirty="0"/>
          </a:p>
        </p:txBody>
      </p:sp>
      <p:sp>
        <p:nvSpPr>
          <p:cNvPr id="3" name="Content Placeholder 2"/>
          <p:cNvSpPr>
            <a:spLocks noGrp="1"/>
          </p:cNvSpPr>
          <p:nvPr>
            <p:ph type="body" sz="quarter" idx="10"/>
          </p:nvPr>
        </p:nvSpPr>
        <p:spPr>
          <a:xfrm>
            <a:off x="394284" y="838899"/>
            <a:ext cx="8321878" cy="3509294"/>
          </a:xfrm>
        </p:spPr>
        <p:txBody>
          <a:bodyPr/>
          <a:lstStyle/>
          <a:p>
            <a:r>
              <a:rPr lang="en-US" dirty="0"/>
              <a:t>The basic steps </a:t>
            </a:r>
            <a:r>
              <a:rPr lang="en-US" dirty="0" smtClean="0"/>
              <a:t>for the development of a NLP program to detect opioid-involved cases are:</a:t>
            </a:r>
            <a:endParaRPr lang="en-US" dirty="0"/>
          </a:p>
          <a:p>
            <a:pPr lvl="1"/>
            <a:r>
              <a:rPr lang="en-US" dirty="0" smtClean="0"/>
              <a:t>Create comprehensive lists of all opioids and selected stimulants.</a:t>
            </a:r>
          </a:p>
          <a:p>
            <a:pPr lvl="2"/>
            <a:r>
              <a:rPr lang="en-US" dirty="0" smtClean="0"/>
              <a:t>Based on lists provided by federal agencies</a:t>
            </a:r>
          </a:p>
          <a:p>
            <a:pPr lvl="2"/>
            <a:r>
              <a:rPr lang="en-US" dirty="0" smtClean="0"/>
              <a:t>Include brand &amp; generic names, street names, alternate spellings &amp; misspellings</a:t>
            </a:r>
          </a:p>
          <a:p>
            <a:pPr lvl="1"/>
            <a:r>
              <a:rPr lang="en-US" dirty="0" smtClean="0"/>
              <a:t>Perform initial query to identify encounters with drug mentions.</a:t>
            </a:r>
          </a:p>
          <a:p>
            <a:pPr lvl="1"/>
            <a:r>
              <a:rPr lang="en-US" dirty="0" smtClean="0"/>
              <a:t>Confirm true cases and annotate data to characterize opioid use. </a:t>
            </a:r>
            <a:endParaRPr lang="en-US" dirty="0"/>
          </a:p>
          <a:p>
            <a:pPr lvl="1"/>
            <a:r>
              <a:rPr lang="en-US" dirty="0" smtClean="0"/>
              <a:t>Use annotated data as </a:t>
            </a:r>
            <a:r>
              <a:rPr lang="en-US" dirty="0"/>
              <a:t>training data to </a:t>
            </a:r>
            <a:r>
              <a:rPr lang="en-US" dirty="0" smtClean="0"/>
              <a:t>train program to distinguish between true cases and false positives.</a:t>
            </a:r>
          </a:p>
        </p:txBody>
      </p:sp>
    </p:spTree>
    <p:extLst>
      <p:ext uri="{BB962C8B-B14F-4D97-AF65-F5344CB8AC3E}">
        <p14:creationId xmlns:p14="http://schemas.microsoft.com/office/powerpoint/2010/main" val="18938741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86119"/>
          </a:xfrm>
        </p:spPr>
        <p:txBody>
          <a:bodyPr/>
          <a:lstStyle/>
          <a:p>
            <a:r>
              <a:rPr lang="en-US" dirty="0" smtClean="0"/>
              <a:t>Opioid Lists Used in Development of NLP</a:t>
            </a:r>
            <a:endParaRPr lang="en-US" dirty="0"/>
          </a:p>
        </p:txBody>
      </p:sp>
      <p:sp>
        <p:nvSpPr>
          <p:cNvPr id="3" name="Text Placeholder 2"/>
          <p:cNvSpPr>
            <a:spLocks noGrp="1"/>
          </p:cNvSpPr>
          <p:nvPr>
            <p:ph type="body" sz="quarter" idx="10"/>
          </p:nvPr>
        </p:nvSpPr>
        <p:spPr>
          <a:xfrm>
            <a:off x="410547" y="1168206"/>
            <a:ext cx="8229600" cy="3341688"/>
          </a:xfrm>
        </p:spPr>
        <p:txBody>
          <a:bodyPr/>
          <a:lstStyle/>
          <a:p>
            <a:r>
              <a:rPr lang="en-US" sz="2400" dirty="0"/>
              <a:t>Enhanced State Opioid Overdose Surveillance (CDC</a:t>
            </a:r>
            <a:r>
              <a:rPr lang="en-US" sz="2400" dirty="0" smtClean="0"/>
              <a:t>)</a:t>
            </a:r>
          </a:p>
          <a:p>
            <a:r>
              <a:rPr lang="en-US" sz="2400" dirty="0" smtClean="0"/>
              <a:t>Division of Vital Statistics (NCHS)</a:t>
            </a:r>
            <a:endParaRPr lang="en-US" sz="2400" dirty="0"/>
          </a:p>
          <a:p>
            <a:r>
              <a:rPr lang="en-US" sz="2400" dirty="0"/>
              <a:t>National Electronic Injury Surveillance </a:t>
            </a:r>
            <a:r>
              <a:rPr lang="en-US" sz="2400" dirty="0" smtClean="0"/>
              <a:t>System - Cooperative </a:t>
            </a:r>
            <a:r>
              <a:rPr lang="en-US" sz="2400" dirty="0"/>
              <a:t>Adverse Drug Event Surveillance Project </a:t>
            </a:r>
            <a:r>
              <a:rPr lang="en-US" sz="2400" dirty="0" smtClean="0"/>
              <a:t> (CPSC/FDA/CDC)</a:t>
            </a:r>
          </a:p>
          <a:p>
            <a:r>
              <a:rPr lang="en-US" sz="2400" dirty="0" smtClean="0"/>
              <a:t>Drug Slang Terms and Code Words (DEA)</a:t>
            </a:r>
          </a:p>
          <a:p>
            <a:r>
              <a:rPr lang="en-US" sz="2400" dirty="0" smtClean="0"/>
              <a:t>Drugs Mentioned with Involvement (FDA)</a:t>
            </a:r>
          </a:p>
          <a:p>
            <a:r>
              <a:rPr lang="en-US" sz="2400" dirty="0" smtClean="0"/>
              <a:t>Opioid and Stimulant List (FDA)</a:t>
            </a:r>
          </a:p>
          <a:p>
            <a:pPr lvl="1"/>
            <a:endParaRPr lang="en-US" dirty="0"/>
          </a:p>
        </p:txBody>
      </p:sp>
    </p:spTree>
    <p:extLst>
      <p:ext uri="{BB962C8B-B14F-4D97-AF65-F5344CB8AC3E}">
        <p14:creationId xmlns:p14="http://schemas.microsoft.com/office/powerpoint/2010/main" val="350903889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41514"/>
          </a:xfrm>
        </p:spPr>
        <p:txBody>
          <a:bodyPr/>
          <a:lstStyle/>
          <a:p>
            <a:r>
              <a:rPr lang="en-US" dirty="0" smtClean="0"/>
              <a:t>Benefits </a:t>
            </a:r>
            <a:r>
              <a:rPr lang="en-US" dirty="0"/>
              <a:t>of </a:t>
            </a:r>
            <a:r>
              <a:rPr lang="en-US" dirty="0" smtClean="0"/>
              <a:t>the NLP </a:t>
            </a:r>
            <a:r>
              <a:rPr lang="en-US" dirty="0"/>
              <a:t>Approach</a:t>
            </a:r>
          </a:p>
        </p:txBody>
      </p:sp>
      <p:sp>
        <p:nvSpPr>
          <p:cNvPr id="3" name="Text Placeholder 2"/>
          <p:cNvSpPr>
            <a:spLocks noGrp="1"/>
          </p:cNvSpPr>
          <p:nvPr>
            <p:ph type="body" sz="quarter" idx="10"/>
          </p:nvPr>
        </p:nvSpPr>
        <p:spPr/>
        <p:txBody>
          <a:bodyPr/>
          <a:lstStyle/>
          <a:p>
            <a:r>
              <a:rPr lang="en-US" dirty="0" smtClean="0"/>
              <a:t>NLP provides a complimentary and efficient way to query both direct and indirect mentions of opioid-involvement.</a:t>
            </a:r>
          </a:p>
          <a:p>
            <a:r>
              <a:rPr lang="en-US" dirty="0" smtClean="0"/>
              <a:t>This strategy makes it easier to:</a:t>
            </a:r>
          </a:p>
          <a:p>
            <a:pPr lvl="1"/>
            <a:r>
              <a:rPr lang="en-US" dirty="0" smtClean="0"/>
              <a:t>Capture </a:t>
            </a:r>
            <a:r>
              <a:rPr lang="en-US" dirty="0"/>
              <a:t>relevant data despite misspellings, abbreviations, colloquialisms, </a:t>
            </a:r>
            <a:r>
              <a:rPr lang="en-US" dirty="0" smtClean="0"/>
              <a:t>etc.</a:t>
            </a:r>
            <a:endParaRPr lang="en-US" dirty="0"/>
          </a:p>
          <a:p>
            <a:pPr lvl="1"/>
            <a:r>
              <a:rPr lang="en-US" dirty="0"/>
              <a:t>Add flexibility to queries by adding/modifying new rules as </a:t>
            </a:r>
            <a:r>
              <a:rPr lang="en-US" dirty="0" smtClean="0"/>
              <a:t>needed.</a:t>
            </a:r>
            <a:endParaRPr lang="en-US" dirty="0"/>
          </a:p>
          <a:p>
            <a:pPr lvl="1"/>
            <a:r>
              <a:rPr lang="en-US" dirty="0"/>
              <a:t>“Teach” the computer to discover new terms and patterns in the </a:t>
            </a:r>
            <a:r>
              <a:rPr lang="en-US" dirty="0" smtClean="0"/>
              <a:t>data.</a:t>
            </a:r>
            <a:endParaRPr lang="en-US" dirty="0"/>
          </a:p>
          <a:p>
            <a:pPr lvl="1"/>
            <a:r>
              <a:rPr lang="en-US" dirty="0" smtClean="0"/>
              <a:t> Examine </a:t>
            </a:r>
            <a:r>
              <a:rPr lang="en-US" dirty="0"/>
              <a:t>the context surrounding key terms to help weed out false </a:t>
            </a:r>
            <a:r>
              <a:rPr lang="en-US" dirty="0" smtClean="0"/>
              <a:t>positives.</a:t>
            </a:r>
            <a:endParaRPr lang="en-US" dirty="0"/>
          </a:p>
          <a:p>
            <a:endParaRPr lang="en-US" sz="1800" dirty="0"/>
          </a:p>
        </p:txBody>
      </p:sp>
    </p:spTree>
    <p:extLst>
      <p:ext uri="{BB962C8B-B14F-4D97-AF65-F5344CB8AC3E}">
        <p14:creationId xmlns:p14="http://schemas.microsoft.com/office/powerpoint/2010/main" val="229429192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4801"/>
          </a:xfrm>
        </p:spPr>
        <p:txBody>
          <a:bodyPr/>
          <a:lstStyle/>
          <a:p>
            <a:r>
              <a:rPr lang="en-US" dirty="0"/>
              <a:t>Hospital Clinical Notes: Applying DMI Program</a:t>
            </a:r>
          </a:p>
        </p:txBody>
      </p:sp>
      <p:sp>
        <p:nvSpPr>
          <p:cNvPr id="3" name="Text Placeholder 2"/>
          <p:cNvSpPr>
            <a:spLocks noGrp="1"/>
          </p:cNvSpPr>
          <p:nvPr>
            <p:ph type="body" sz="quarter" idx="10"/>
          </p:nvPr>
        </p:nvSpPr>
        <p:spPr>
          <a:xfrm>
            <a:off x="457200" y="904233"/>
            <a:ext cx="8229600" cy="3341688"/>
          </a:xfrm>
        </p:spPr>
        <p:txBody>
          <a:bodyPr/>
          <a:lstStyle/>
          <a:p>
            <a:pPr marL="0" indent="0">
              <a:buNone/>
            </a:pPr>
            <a:r>
              <a:rPr lang="en-US" dirty="0"/>
              <a:t>"Patient PCP: Date:   CHIEF COMPLAINT:  Unresponsive (Patietn Fount in XXXX bath room on the floor not responding.)      HPI:   is a 47 year old male with history of diabetes and chronic back pain/</a:t>
            </a:r>
            <a:r>
              <a:rPr lang="en-US" dirty="0">
                <a:solidFill>
                  <a:srgbClr val="00B050"/>
                </a:solidFill>
              </a:rPr>
              <a:t>chronic</a:t>
            </a:r>
            <a:r>
              <a:rPr lang="en-US" dirty="0"/>
              <a:t> </a:t>
            </a:r>
            <a:r>
              <a:rPr lang="en-US" dirty="0">
                <a:solidFill>
                  <a:srgbClr val="FF0000"/>
                </a:solidFill>
              </a:rPr>
              <a:t>opioid</a:t>
            </a:r>
            <a:r>
              <a:rPr lang="en-US" dirty="0"/>
              <a:t> use who presents to the ED via EMS with a chief complaint of </a:t>
            </a:r>
            <a:r>
              <a:rPr lang="en-US" dirty="0">
                <a:solidFill>
                  <a:srgbClr val="FF0000"/>
                </a:solidFill>
              </a:rPr>
              <a:t>substance</a:t>
            </a:r>
            <a:r>
              <a:rPr lang="en-US" dirty="0"/>
              <a:t> </a:t>
            </a:r>
            <a:r>
              <a:rPr lang="en-US" dirty="0">
                <a:solidFill>
                  <a:srgbClr val="00B050"/>
                </a:solidFill>
              </a:rPr>
              <a:t>abuse</a:t>
            </a:r>
            <a:r>
              <a:rPr lang="en-US" dirty="0"/>
              <a:t>/loss of consciousness. Per EMS was found down in a XXXX bathroom after ""snorting something"". He was unconscious with diminished respiratory rate and pinpoint pupils. He was given intranasal </a:t>
            </a:r>
            <a:r>
              <a:rPr lang="en-US" dirty="0">
                <a:solidFill>
                  <a:srgbClr val="FF0000"/>
                </a:solidFill>
              </a:rPr>
              <a:t>Narcan </a:t>
            </a:r>
            <a:r>
              <a:rPr lang="en-US" dirty="0"/>
              <a:t>x 2 and IV </a:t>
            </a:r>
            <a:r>
              <a:rPr lang="en-US" dirty="0">
                <a:solidFill>
                  <a:srgbClr val="FF0000"/>
                </a:solidFill>
              </a:rPr>
              <a:t>Narcan</a:t>
            </a:r>
            <a:r>
              <a:rPr lang="en-US" dirty="0"/>
              <a:t> x 1 with arousal. He is currently awake, alert and appropriately responding to questions.     Reportedly  was in a minor motor vehicle accident yesterday as well as today. After accident yesterday states he developed chest pain which has been persistent throughout the day. He denies head trauma, LOC, or additional injuries. This afternoon he was in a ""3 car fender bender"". </a:t>
            </a:r>
          </a:p>
          <a:p>
            <a:endParaRPr lang="en-US" dirty="0"/>
          </a:p>
        </p:txBody>
      </p:sp>
    </p:spTree>
    <p:extLst>
      <p:ext uri="{BB962C8B-B14F-4D97-AF65-F5344CB8AC3E}">
        <p14:creationId xmlns:p14="http://schemas.microsoft.com/office/powerpoint/2010/main" val="2546079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63816"/>
          </a:xfrm>
        </p:spPr>
        <p:txBody>
          <a:bodyPr/>
          <a:lstStyle/>
          <a:p>
            <a:r>
              <a:rPr lang="en-US" dirty="0"/>
              <a:t>Project Goal</a:t>
            </a:r>
          </a:p>
        </p:txBody>
      </p:sp>
      <p:sp>
        <p:nvSpPr>
          <p:cNvPr id="3" name="Text Placeholder 2"/>
          <p:cNvSpPr>
            <a:spLocks noGrp="1"/>
          </p:cNvSpPr>
          <p:nvPr>
            <p:ph type="body" sz="quarter" idx="10"/>
          </p:nvPr>
        </p:nvSpPr>
        <p:spPr>
          <a:xfrm>
            <a:off x="535259" y="1002758"/>
            <a:ext cx="8229600" cy="3341688"/>
          </a:xfrm>
        </p:spPr>
        <p:txBody>
          <a:bodyPr/>
          <a:lstStyle/>
          <a:p>
            <a:pPr marL="0" indent="0">
              <a:buNone/>
            </a:pPr>
            <a:r>
              <a:rPr lang="en-US" dirty="0"/>
              <a:t>To improve public health surveillance and expand researchers’ access to data on opioid-involved health outcomes by developing enhanced methods that make use of available structured and unstructured data from </a:t>
            </a:r>
          </a:p>
          <a:p>
            <a:pPr lvl="1"/>
            <a:r>
              <a:rPr lang="en-US" dirty="0"/>
              <a:t>the National Hospital Care Survey (NHCS</a:t>
            </a:r>
            <a:r>
              <a:rPr lang="en-US" dirty="0" smtClean="0"/>
              <a:t>),</a:t>
            </a:r>
            <a:endParaRPr lang="en-US" dirty="0"/>
          </a:p>
          <a:p>
            <a:pPr lvl="1"/>
            <a:r>
              <a:rPr lang="en-US" dirty="0"/>
              <a:t>the National Death Index (NDI</a:t>
            </a:r>
            <a:r>
              <a:rPr lang="en-US" dirty="0" smtClean="0"/>
              <a:t>), </a:t>
            </a:r>
            <a:r>
              <a:rPr lang="en-US" dirty="0"/>
              <a:t>and </a:t>
            </a:r>
          </a:p>
          <a:p>
            <a:pPr lvl="1"/>
            <a:r>
              <a:rPr lang="en-US" dirty="0"/>
              <a:t>the National Vital Statistics System restricted mortality data, drug specific information (NVSS-M-DO) </a:t>
            </a:r>
          </a:p>
          <a:p>
            <a:pPr marL="0" indent="0">
              <a:buNone/>
            </a:pPr>
            <a:r>
              <a:rPr lang="en-US" dirty="0"/>
              <a:t>to identify specific opioids (e.g., fentanyl and heroin) involved in outcomes such as drug-related hospital visits and drug poisoning </a:t>
            </a:r>
            <a:r>
              <a:rPr lang="en-US" dirty="0" smtClean="0"/>
              <a:t>deaths.</a:t>
            </a:r>
            <a:endParaRPr lang="en-US" dirty="0"/>
          </a:p>
          <a:p>
            <a:endParaRPr lang="en-US" dirty="0"/>
          </a:p>
        </p:txBody>
      </p:sp>
    </p:spTree>
    <p:extLst>
      <p:ext uri="{BB962C8B-B14F-4D97-AF65-F5344CB8AC3E}">
        <p14:creationId xmlns:p14="http://schemas.microsoft.com/office/powerpoint/2010/main" val="200275382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734"/>
            <a:ext cx="8229600" cy="644715"/>
          </a:xfrm>
        </p:spPr>
        <p:txBody>
          <a:bodyPr/>
          <a:lstStyle/>
          <a:p>
            <a:r>
              <a:rPr lang="en-US" dirty="0"/>
              <a:t>Hospital Clinical Notes: Applying NLP</a:t>
            </a:r>
          </a:p>
        </p:txBody>
      </p:sp>
      <p:sp>
        <p:nvSpPr>
          <p:cNvPr id="3" name="Text Placeholder 2"/>
          <p:cNvSpPr>
            <a:spLocks noGrp="1"/>
          </p:cNvSpPr>
          <p:nvPr>
            <p:ph type="body" sz="quarter" idx="10"/>
          </p:nvPr>
        </p:nvSpPr>
        <p:spPr/>
        <p:txBody>
          <a:bodyPr/>
          <a:lstStyle/>
          <a:p>
            <a:pPr marL="0" indent="0">
              <a:buNone/>
            </a:pPr>
            <a:r>
              <a:rPr lang="en-US" dirty="0"/>
              <a:t>"Patient PCP: Date:   CHIEF COMPLAINT:  Unresponsive (Patietn Fount in XXXX bath room on the floor not responding.)      HPI:   is a 47 year old male with history of diabetes and chronic back pain/</a:t>
            </a:r>
            <a:r>
              <a:rPr lang="en-US" dirty="0">
                <a:solidFill>
                  <a:srgbClr val="00B050"/>
                </a:solidFill>
              </a:rPr>
              <a:t>chronic</a:t>
            </a:r>
            <a:r>
              <a:rPr lang="en-US" dirty="0"/>
              <a:t> </a:t>
            </a:r>
            <a:r>
              <a:rPr lang="en-US" dirty="0">
                <a:solidFill>
                  <a:srgbClr val="FF0000"/>
                </a:solidFill>
              </a:rPr>
              <a:t>opioid</a:t>
            </a:r>
            <a:r>
              <a:rPr lang="en-US" dirty="0"/>
              <a:t> use who presents to the ED via EMS with a chief complaint of </a:t>
            </a:r>
            <a:r>
              <a:rPr lang="en-US" dirty="0">
                <a:solidFill>
                  <a:srgbClr val="FF0000"/>
                </a:solidFill>
              </a:rPr>
              <a:t>substance</a:t>
            </a:r>
            <a:r>
              <a:rPr lang="en-US" dirty="0"/>
              <a:t> </a:t>
            </a:r>
            <a:r>
              <a:rPr lang="en-US" dirty="0">
                <a:solidFill>
                  <a:srgbClr val="00B050"/>
                </a:solidFill>
              </a:rPr>
              <a:t>abuse</a:t>
            </a:r>
            <a:r>
              <a:rPr lang="en-US" dirty="0"/>
              <a:t>/loss of consciousness. Per EMS was found down in a XXXX bathroom after ""snorting something"". He was unconscious with diminished respiratory rate and pinpoint pupils. He was given intranasal </a:t>
            </a:r>
            <a:r>
              <a:rPr lang="en-US" dirty="0">
                <a:solidFill>
                  <a:srgbClr val="FF0000"/>
                </a:solidFill>
              </a:rPr>
              <a:t>Narcan </a:t>
            </a:r>
            <a:r>
              <a:rPr lang="en-US" dirty="0"/>
              <a:t>x 2 and IV </a:t>
            </a:r>
            <a:r>
              <a:rPr lang="en-US" dirty="0">
                <a:solidFill>
                  <a:srgbClr val="FF0000"/>
                </a:solidFill>
              </a:rPr>
              <a:t>Narcan</a:t>
            </a:r>
            <a:r>
              <a:rPr lang="en-US" dirty="0"/>
              <a:t> x 1 with arousal. He is currently awake, alert and appropriately responding to questions.     Reportedly  was in a minor motor vehicle accident yesterday as well as today. After accident yesterday states he developed chest pain which has been persistent throughout the day. He denies head trauma, LOC, or additional injuries. This afternoon he was in a ""3 car fender bender"". </a:t>
            </a:r>
          </a:p>
          <a:p>
            <a:endParaRPr lang="en-US" dirty="0"/>
          </a:p>
        </p:txBody>
      </p:sp>
      <p:sp>
        <p:nvSpPr>
          <p:cNvPr id="4" name="Rounded Rectangle 3"/>
          <p:cNvSpPr/>
          <p:nvPr/>
        </p:nvSpPr>
        <p:spPr>
          <a:xfrm>
            <a:off x="4782393" y="1255545"/>
            <a:ext cx="2338598"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5" name="Rounded Rectangle 4"/>
          <p:cNvSpPr/>
          <p:nvPr/>
        </p:nvSpPr>
        <p:spPr>
          <a:xfrm>
            <a:off x="2968429" y="1857854"/>
            <a:ext cx="1813964"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6" name="Rounded Rectangle 5"/>
          <p:cNvSpPr/>
          <p:nvPr/>
        </p:nvSpPr>
        <p:spPr>
          <a:xfrm>
            <a:off x="6386640" y="1857854"/>
            <a:ext cx="378302"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7" name="Rounded Rectangle 6"/>
          <p:cNvSpPr/>
          <p:nvPr/>
        </p:nvSpPr>
        <p:spPr>
          <a:xfrm>
            <a:off x="2849072" y="2131764"/>
            <a:ext cx="1633916"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8" name="Rounded Rectangle 7"/>
          <p:cNvSpPr/>
          <p:nvPr/>
        </p:nvSpPr>
        <p:spPr>
          <a:xfrm>
            <a:off x="6575791" y="2131764"/>
            <a:ext cx="755593"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9" name="Rounded Rectangle 8"/>
          <p:cNvSpPr/>
          <p:nvPr/>
        </p:nvSpPr>
        <p:spPr>
          <a:xfrm>
            <a:off x="529692" y="2462189"/>
            <a:ext cx="1533777"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0" name="Rounded Rectangle 9"/>
          <p:cNvSpPr/>
          <p:nvPr/>
        </p:nvSpPr>
        <p:spPr>
          <a:xfrm>
            <a:off x="7610224" y="2462188"/>
            <a:ext cx="943058"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1" name="Rounded Rectangle 10"/>
          <p:cNvSpPr/>
          <p:nvPr/>
        </p:nvSpPr>
        <p:spPr>
          <a:xfrm>
            <a:off x="2722972" y="2789434"/>
            <a:ext cx="1347322"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2" name="Rounded Rectangle 11"/>
          <p:cNvSpPr/>
          <p:nvPr/>
        </p:nvSpPr>
        <p:spPr>
          <a:xfrm>
            <a:off x="4604369" y="2789433"/>
            <a:ext cx="2848395"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3" name="Rounded Rectangle 12"/>
          <p:cNvSpPr/>
          <p:nvPr/>
        </p:nvSpPr>
        <p:spPr>
          <a:xfrm>
            <a:off x="529692" y="3063344"/>
            <a:ext cx="1598513"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 name="Rounded Rectangle 13"/>
          <p:cNvSpPr/>
          <p:nvPr/>
        </p:nvSpPr>
        <p:spPr>
          <a:xfrm>
            <a:off x="3554765" y="3063344"/>
            <a:ext cx="1114340"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5" name="Rounded Rectangle 14"/>
          <p:cNvSpPr/>
          <p:nvPr/>
        </p:nvSpPr>
        <p:spPr>
          <a:xfrm>
            <a:off x="5461451" y="3059428"/>
            <a:ext cx="389091"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6" name="Rounded Rectangle 15"/>
          <p:cNvSpPr/>
          <p:nvPr/>
        </p:nvSpPr>
        <p:spPr>
          <a:xfrm>
            <a:off x="6253797" y="3083562"/>
            <a:ext cx="252199" cy="2528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7" name="Rounded Rectangle 16"/>
          <p:cNvSpPr/>
          <p:nvPr/>
        </p:nvSpPr>
        <p:spPr>
          <a:xfrm>
            <a:off x="7331384" y="3088164"/>
            <a:ext cx="340202" cy="24361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8" name="Rounded Rectangle 17"/>
          <p:cNvSpPr/>
          <p:nvPr/>
        </p:nvSpPr>
        <p:spPr>
          <a:xfrm>
            <a:off x="7671586" y="3087423"/>
            <a:ext cx="647026" cy="24361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9" name="Rounded Rectangle 18"/>
          <p:cNvSpPr/>
          <p:nvPr/>
        </p:nvSpPr>
        <p:spPr>
          <a:xfrm>
            <a:off x="529692" y="3411809"/>
            <a:ext cx="837862" cy="24361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353532629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70001"/>
          </a:xfrm>
        </p:spPr>
        <p:txBody>
          <a:bodyPr/>
          <a:lstStyle/>
          <a:p>
            <a:r>
              <a:rPr lang="en-US" dirty="0" smtClean="0"/>
              <a:t>Status and Challenges:  NLP</a:t>
            </a:r>
            <a:endParaRPr lang="en-US" dirty="0"/>
          </a:p>
        </p:txBody>
      </p:sp>
      <p:sp>
        <p:nvSpPr>
          <p:cNvPr id="3" name="Text Placeholder 2"/>
          <p:cNvSpPr>
            <a:spLocks noGrp="1"/>
          </p:cNvSpPr>
          <p:nvPr>
            <p:ph type="body" sz="quarter" idx="10"/>
          </p:nvPr>
        </p:nvSpPr>
        <p:spPr>
          <a:xfrm>
            <a:off x="457200" y="1012878"/>
            <a:ext cx="8229600" cy="3341688"/>
          </a:xfrm>
        </p:spPr>
        <p:txBody>
          <a:bodyPr/>
          <a:lstStyle/>
          <a:p>
            <a:r>
              <a:rPr lang="en-US" sz="1800" b="1" dirty="0" smtClean="0"/>
              <a:t>Status</a:t>
            </a:r>
            <a:r>
              <a:rPr lang="en-US" sz="1800" dirty="0"/>
              <a:t>: </a:t>
            </a:r>
          </a:p>
          <a:p>
            <a:pPr lvl="1"/>
            <a:r>
              <a:rPr lang="en-US" dirty="0" smtClean="0"/>
              <a:t>Staff is refining plan to reformat text data for easy parsing by Python.</a:t>
            </a:r>
            <a:endParaRPr lang="en-US" dirty="0"/>
          </a:p>
          <a:p>
            <a:pPr lvl="1"/>
            <a:r>
              <a:rPr lang="en-US" dirty="0" smtClean="0"/>
              <a:t>Finalizing NLP development plan based on case definition decisions.</a:t>
            </a:r>
          </a:p>
          <a:p>
            <a:pPr marL="457200" lvl="1" indent="0">
              <a:buNone/>
            </a:pPr>
            <a:endParaRPr lang="en-US" dirty="0"/>
          </a:p>
          <a:p>
            <a:r>
              <a:rPr lang="en-US" b="1" dirty="0"/>
              <a:t>Challenges</a:t>
            </a:r>
            <a:r>
              <a:rPr lang="en-US" dirty="0"/>
              <a:t>: </a:t>
            </a:r>
          </a:p>
          <a:p>
            <a:pPr lvl="1"/>
            <a:r>
              <a:rPr lang="en-US" dirty="0" smtClean="0"/>
              <a:t>Python package installation took longer than excepted to complete.  Currently, verifying that the programs work correctly in secure computing environment.</a:t>
            </a:r>
            <a:endParaRPr lang="en-US" dirty="0"/>
          </a:p>
          <a:p>
            <a:pPr lvl="1"/>
            <a:r>
              <a:rPr lang="en-US" dirty="0" smtClean="0"/>
              <a:t>Text data must be correctly formatted before we can fully test draft Python program.</a:t>
            </a:r>
            <a:endParaRPr lang="en-US" dirty="0"/>
          </a:p>
          <a:p>
            <a:endParaRPr lang="en-US" sz="1600" dirty="0"/>
          </a:p>
        </p:txBody>
      </p:sp>
    </p:spTree>
    <p:extLst>
      <p:ext uri="{BB962C8B-B14F-4D97-AF65-F5344CB8AC3E}">
        <p14:creationId xmlns:p14="http://schemas.microsoft.com/office/powerpoint/2010/main" val="27580150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Identifying Opioids in Hospital Data</a:t>
            </a:r>
            <a:endParaRPr lang="en-US" dirty="0"/>
          </a:p>
        </p:txBody>
      </p:sp>
      <p:sp>
        <p:nvSpPr>
          <p:cNvPr id="3" name="Text Placeholder 2"/>
          <p:cNvSpPr>
            <a:spLocks noGrp="1"/>
          </p:cNvSpPr>
          <p:nvPr>
            <p:ph type="body" sz="quarter" idx="10"/>
          </p:nvPr>
        </p:nvSpPr>
        <p:spPr/>
        <p:txBody>
          <a:bodyPr/>
          <a:lstStyle/>
          <a:p>
            <a:r>
              <a:rPr lang="en-US" dirty="0" smtClean="0"/>
              <a:t>Parse out the CCD clinical notes so the DMI program can identify opioid involved encounters.</a:t>
            </a:r>
          </a:p>
          <a:p>
            <a:r>
              <a:rPr lang="en-US" dirty="0" smtClean="0"/>
              <a:t>Finalize </a:t>
            </a:r>
            <a:r>
              <a:rPr lang="en-US" dirty="0"/>
              <a:t>NLP development plan based </a:t>
            </a:r>
            <a:r>
              <a:rPr lang="en-US" dirty="0" smtClean="0"/>
              <a:t>and run algorithm on EHR and mortality data.</a:t>
            </a:r>
            <a:endParaRPr lang="en-US" dirty="0"/>
          </a:p>
          <a:p>
            <a:r>
              <a:rPr lang="en-US" dirty="0"/>
              <a:t>Harmonize the previous three methods (coded algorithm, DMI program, and NLP) into an enhanced methodology for identifying </a:t>
            </a:r>
            <a:r>
              <a:rPr lang="en-US" dirty="0" smtClean="0"/>
              <a:t>opioid-involvement.</a:t>
            </a:r>
          </a:p>
          <a:p>
            <a:r>
              <a:rPr lang="en-US" dirty="0" smtClean="0"/>
              <a:t>Adapt the algorithm to identify other substances of interest (e.g., stimulants).</a:t>
            </a:r>
            <a:endParaRPr lang="en-US" dirty="0"/>
          </a:p>
          <a:p>
            <a:endParaRPr lang="en-US" dirty="0"/>
          </a:p>
        </p:txBody>
      </p:sp>
    </p:spTree>
    <p:extLst>
      <p:ext uri="{BB962C8B-B14F-4D97-AF65-F5344CB8AC3E}">
        <p14:creationId xmlns:p14="http://schemas.microsoft.com/office/powerpoint/2010/main" val="134025499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29745"/>
          </a:xfrm>
        </p:spPr>
        <p:txBody>
          <a:bodyPr/>
          <a:lstStyle/>
          <a:p>
            <a:r>
              <a:rPr lang="en-US" dirty="0" smtClean="0"/>
              <a:t>Next Steps:  Merge Data Sets and Dissemination  </a:t>
            </a:r>
            <a:endParaRPr lang="en-US" dirty="0"/>
          </a:p>
        </p:txBody>
      </p:sp>
      <p:sp>
        <p:nvSpPr>
          <p:cNvPr id="3" name="Text Placeholder 2"/>
          <p:cNvSpPr>
            <a:spLocks noGrp="1"/>
          </p:cNvSpPr>
          <p:nvPr>
            <p:ph type="body" sz="quarter" idx="10"/>
          </p:nvPr>
        </p:nvSpPr>
        <p:spPr/>
        <p:txBody>
          <a:bodyPr/>
          <a:lstStyle/>
          <a:p>
            <a:r>
              <a:rPr lang="en-US" dirty="0" smtClean="0"/>
              <a:t>Merg</a:t>
            </a:r>
            <a:r>
              <a:rPr lang="en-US" dirty="0"/>
              <a:t>e</a:t>
            </a:r>
            <a:r>
              <a:rPr lang="en-US" dirty="0" smtClean="0"/>
              <a:t> </a:t>
            </a:r>
            <a:r>
              <a:rPr lang="en-US" u="sng" dirty="0"/>
              <a:t>2016</a:t>
            </a:r>
            <a:r>
              <a:rPr lang="en-US" dirty="0"/>
              <a:t> NHCS Data Linked to </a:t>
            </a:r>
            <a:r>
              <a:rPr lang="en-US" dirty="0" smtClean="0"/>
              <a:t>2016-2017 NDI and NVSS-M-DO </a:t>
            </a:r>
            <a:r>
              <a:rPr lang="en-US" dirty="0"/>
              <a:t>file with enhanced opioid identification methodology and make file available in </a:t>
            </a:r>
            <a:r>
              <a:rPr lang="en-US"/>
              <a:t>the </a:t>
            </a:r>
            <a:r>
              <a:rPr lang="en-US" smtClean="0"/>
              <a:t>NCHS </a:t>
            </a:r>
            <a:r>
              <a:rPr lang="en-US" dirty="0" smtClean="0"/>
              <a:t>RDC</a:t>
            </a:r>
            <a:r>
              <a:rPr lang="en-US" dirty="0"/>
              <a:t>.</a:t>
            </a:r>
          </a:p>
          <a:p>
            <a:pPr>
              <a:tabLst>
                <a:tab pos="2176463" algn="l"/>
              </a:tabLst>
            </a:pPr>
            <a:r>
              <a:rPr lang="en-US" dirty="0" smtClean="0"/>
              <a:t>Plan with BSC Workgroup about dissemination efforts. </a:t>
            </a:r>
          </a:p>
          <a:p>
            <a:pPr>
              <a:tabLst>
                <a:tab pos="2176463" algn="l"/>
              </a:tabLst>
            </a:pPr>
            <a:r>
              <a:rPr lang="en-US" dirty="0"/>
              <a:t>Test beta version of the hospital report web portal.</a:t>
            </a:r>
          </a:p>
        </p:txBody>
      </p:sp>
    </p:spTree>
    <p:extLst>
      <p:ext uri="{BB962C8B-B14F-4D97-AF65-F5344CB8AC3E}">
        <p14:creationId xmlns:p14="http://schemas.microsoft.com/office/powerpoint/2010/main" val="410018239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18" y="189187"/>
            <a:ext cx="8229600" cy="1629103"/>
          </a:xfrm>
        </p:spPr>
        <p:txBody>
          <a:bodyPr/>
          <a:lstStyle/>
          <a:p>
            <a:pPr marL="0" marR="0">
              <a:lnSpc>
                <a:spcPct val="107000"/>
              </a:lnSpc>
              <a:spcBef>
                <a:spcPts val="0"/>
              </a:spcBef>
              <a:spcAft>
                <a:spcPts val="0"/>
              </a:spcAft>
            </a:pP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400" dirty="0" smtClean="0"/>
              <a:t>F</a:t>
            </a:r>
            <a:r>
              <a:rPr lang="en-US" sz="2400" dirty="0" smtClean="0">
                <a:cs typeface="Calibri" panose="020F0502020204030204" pitchFamily="34" charset="0"/>
              </a:rPr>
              <a:t>Y19 PCORTF Project:  I</a:t>
            </a:r>
            <a:r>
              <a:rPr lang="en-US" sz="2400" dirty="0" smtClean="0">
                <a:ea typeface="Calibri" panose="020F0502020204030204" pitchFamily="34" charset="0"/>
                <a:cs typeface="Calibri" panose="020F0502020204030204" pitchFamily="34" charset="0"/>
              </a:rPr>
              <a:t>dentifying </a:t>
            </a:r>
            <a:r>
              <a:rPr lang="en-US" sz="2400" dirty="0">
                <a:ea typeface="Calibri" panose="020F0502020204030204" pitchFamily="34" charset="0"/>
                <a:cs typeface="Calibri" panose="020F0502020204030204" pitchFamily="34" charset="0"/>
              </a:rPr>
              <a:t>Co-Occurring Disorders among Opioid Users Using Linked Hospital Care and Mortality Data: Capstone to an Existing FY18 PCORTF Project</a:t>
            </a:r>
            <a:br>
              <a:rPr lang="en-US" sz="2400" dirty="0">
                <a:ea typeface="Calibri" panose="020F0502020204030204" pitchFamily="34" charset="0"/>
                <a:cs typeface="Calibri" panose="020F0502020204030204" pitchFamily="34" charset="0"/>
              </a:rPr>
            </a:br>
            <a:endParaRPr lang="en-US" sz="2400" dirty="0">
              <a:cs typeface="Calibri" panose="020F0502020204030204" pitchFamily="34" charset="0"/>
            </a:endParaRPr>
          </a:p>
        </p:txBody>
      </p:sp>
      <p:sp>
        <p:nvSpPr>
          <p:cNvPr id="3" name="Text Placeholder 2"/>
          <p:cNvSpPr>
            <a:spLocks noGrp="1"/>
          </p:cNvSpPr>
          <p:nvPr>
            <p:ph type="body" sz="quarter" idx="10"/>
          </p:nvPr>
        </p:nvSpPr>
        <p:spPr>
          <a:xfrm>
            <a:off x="457200" y="1818290"/>
            <a:ext cx="8229600" cy="2973340"/>
          </a:xfrm>
        </p:spPr>
        <p:txBody>
          <a:bodyPr/>
          <a:lstStyle/>
          <a:p>
            <a:r>
              <a:rPr lang="en-US" dirty="0" smtClean="0"/>
              <a:t>New project started </a:t>
            </a:r>
            <a:r>
              <a:rPr lang="en-US" dirty="0"/>
              <a:t>on May 1, 2019.</a:t>
            </a:r>
          </a:p>
          <a:p>
            <a:r>
              <a:rPr lang="en-US" dirty="0" smtClean="0"/>
              <a:t>The project will be identifying opioid cases with co-occurring substance abuse and mental health disorders using linked NHCS and mortality data.</a:t>
            </a:r>
          </a:p>
          <a:p>
            <a:r>
              <a:rPr lang="en-US" dirty="0" smtClean="0"/>
              <a:t>The FY19 project will use the methods developed in the FY18 PCORTF project.</a:t>
            </a:r>
          </a:p>
          <a:p>
            <a:r>
              <a:rPr lang="en-US" dirty="0" smtClean="0"/>
              <a:t>Project includes </a:t>
            </a:r>
            <a:r>
              <a:rPr lang="en-US" dirty="0"/>
              <a:t>a</a:t>
            </a:r>
            <a:r>
              <a:rPr lang="en-US" dirty="0" smtClean="0"/>
              <a:t> validation study that will be conducted on the opioid and co-occurring substance abuse and mental health disorders algorithms. </a:t>
            </a:r>
            <a:endParaRPr lang="en-US" dirty="0"/>
          </a:p>
        </p:txBody>
      </p:sp>
    </p:spTree>
    <p:extLst>
      <p:ext uri="{BB962C8B-B14F-4D97-AF65-F5344CB8AC3E}">
        <p14:creationId xmlns:p14="http://schemas.microsoft.com/office/powerpoint/2010/main" val="16250310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67990" y="120559"/>
            <a:ext cx="8229600" cy="825190"/>
          </a:xfrm>
        </p:spPr>
        <p:txBody>
          <a:bodyPr/>
          <a:lstStyle/>
          <a:p>
            <a:pPr algn="ctr"/>
            <a:r>
              <a:rPr lang="en-US" sz="4000" dirty="0" smtClean="0"/>
              <a:t>Acknowledgements</a:t>
            </a:r>
            <a:endParaRPr lang="en-US" sz="4000" dirty="0"/>
          </a:p>
        </p:txBody>
      </p:sp>
      <p:sp>
        <p:nvSpPr>
          <p:cNvPr id="10" name="Text Placeholder 9"/>
          <p:cNvSpPr>
            <a:spLocks noGrp="1"/>
          </p:cNvSpPr>
          <p:nvPr>
            <p:ph type="body" sz="quarter" idx="10"/>
          </p:nvPr>
        </p:nvSpPr>
        <p:spPr>
          <a:xfrm>
            <a:off x="457200" y="3808071"/>
            <a:ext cx="8229600" cy="692492"/>
          </a:xfrm>
        </p:spPr>
        <p:txBody>
          <a:bodyPr/>
          <a:lstStyle/>
          <a:p>
            <a:endParaRPr lang="en-US" dirty="0"/>
          </a:p>
        </p:txBody>
      </p:sp>
      <p:sp>
        <p:nvSpPr>
          <p:cNvPr id="2" name="TextBox 1"/>
          <p:cNvSpPr txBox="1"/>
          <p:nvPr/>
        </p:nvSpPr>
        <p:spPr>
          <a:xfrm>
            <a:off x="3501483" y="1155361"/>
            <a:ext cx="1962614" cy="2862322"/>
          </a:xfrm>
          <a:prstGeom prst="rect">
            <a:avLst/>
          </a:prstGeom>
          <a:noFill/>
        </p:spPr>
        <p:txBody>
          <a:bodyPr wrap="square" rtlCol="0">
            <a:spAutoFit/>
          </a:bodyPr>
          <a:lstStyle/>
          <a:p>
            <a:r>
              <a:rPr lang="en-US" dirty="0" smtClean="0">
                <a:solidFill>
                  <a:srgbClr val="000000"/>
                </a:solidFill>
                <a:latin typeface="Calibri" panose="020F0502020204030204" pitchFamily="34" charset="0"/>
              </a:rPr>
              <a:t>Nikki Adams</a:t>
            </a:r>
          </a:p>
          <a:p>
            <a:r>
              <a:rPr lang="en-US" dirty="0" err="1" smtClean="0">
                <a:solidFill>
                  <a:srgbClr val="000000"/>
                </a:solidFill>
                <a:latin typeface="Calibri" panose="020F0502020204030204" pitchFamily="34" charset="0"/>
              </a:rPr>
              <a:t>Wumi</a:t>
            </a:r>
            <a:r>
              <a:rPr lang="en-US" dirty="0" smtClean="0">
                <a:solidFill>
                  <a:srgbClr val="000000"/>
                </a:solidFill>
                <a:latin typeface="Calibri" panose="020F0502020204030204" pitchFamily="34" charset="0"/>
              </a:rPr>
              <a:t> Adegboye</a:t>
            </a:r>
          </a:p>
          <a:p>
            <a:r>
              <a:rPr lang="en-US" dirty="0" smtClean="0">
                <a:solidFill>
                  <a:srgbClr val="000000"/>
                </a:solidFill>
                <a:latin typeface="Calibri" panose="020F0502020204030204" pitchFamily="34" charset="0"/>
              </a:rPr>
              <a:t>Brigham Bastian</a:t>
            </a:r>
          </a:p>
          <a:p>
            <a:r>
              <a:rPr lang="en-US" dirty="0" smtClean="0">
                <a:solidFill>
                  <a:srgbClr val="000000"/>
                </a:solidFill>
                <a:latin typeface="Calibri" panose="020F0502020204030204" pitchFamily="34" charset="0"/>
              </a:rPr>
              <a:t>Amy Brown</a:t>
            </a:r>
          </a:p>
          <a:p>
            <a:r>
              <a:rPr lang="en-US" dirty="0" smtClean="0">
                <a:solidFill>
                  <a:srgbClr val="000000"/>
                </a:solidFill>
                <a:latin typeface="Calibri" panose="020F0502020204030204" pitchFamily="34" charset="0"/>
              </a:rPr>
              <a:t>Lee Ann Flagg</a:t>
            </a:r>
          </a:p>
          <a:p>
            <a:r>
              <a:rPr lang="en-US" dirty="0" smtClean="0">
                <a:solidFill>
                  <a:srgbClr val="000000"/>
                </a:solidFill>
                <a:latin typeface="Calibri" panose="020F0502020204030204" pitchFamily="34" charset="0"/>
              </a:rPr>
              <a:t>Holly Hedegaard</a:t>
            </a:r>
          </a:p>
          <a:p>
            <a:r>
              <a:rPr lang="en-US" dirty="0" smtClean="0">
                <a:solidFill>
                  <a:srgbClr val="000000"/>
                </a:solidFill>
                <a:latin typeface="Calibri" panose="020F0502020204030204" pitchFamily="34" charset="0"/>
              </a:rPr>
              <a:t>Geoff Jackson</a:t>
            </a:r>
          </a:p>
          <a:p>
            <a:r>
              <a:rPr lang="en-US" dirty="0" smtClean="0">
                <a:solidFill>
                  <a:srgbClr val="000000"/>
                </a:solidFill>
                <a:latin typeface="Calibri" panose="020F0502020204030204" pitchFamily="34" charset="0"/>
              </a:rPr>
              <a:t>Merianne Spencer</a:t>
            </a:r>
          </a:p>
          <a:p>
            <a:r>
              <a:rPr lang="en-US" dirty="0" err="1" smtClean="0">
                <a:solidFill>
                  <a:srgbClr val="000000"/>
                </a:solidFill>
                <a:latin typeface="Calibri" panose="020F0502020204030204" pitchFamily="34" charset="0"/>
              </a:rPr>
              <a:t>Donielle</a:t>
            </a:r>
            <a:r>
              <a:rPr lang="en-US" dirty="0" smtClean="0">
                <a:solidFill>
                  <a:srgbClr val="000000"/>
                </a:solidFill>
                <a:latin typeface="Calibri" panose="020F0502020204030204" pitchFamily="34" charset="0"/>
              </a:rPr>
              <a:t> White</a:t>
            </a: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30380925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643604"/>
            <a:ext cx="8229600" cy="798653"/>
          </a:xfrm>
        </p:spPr>
        <p:txBody>
          <a:bodyPr/>
          <a:lstStyle/>
          <a:p>
            <a:pPr algn="ctr"/>
            <a:r>
              <a:rPr lang="en-US" sz="4000" dirty="0" smtClean="0"/>
              <a:t>Thank you!!</a:t>
            </a:r>
            <a:endParaRPr lang="en-US" sz="4000" dirty="0"/>
          </a:p>
        </p:txBody>
      </p:sp>
      <p:sp>
        <p:nvSpPr>
          <p:cNvPr id="10" name="Text Placeholder 9"/>
          <p:cNvSpPr>
            <a:spLocks noGrp="1"/>
          </p:cNvSpPr>
          <p:nvPr>
            <p:ph type="body" sz="quarter" idx="10"/>
          </p:nvPr>
        </p:nvSpPr>
        <p:spPr>
          <a:xfrm>
            <a:off x="457200" y="3808071"/>
            <a:ext cx="8229600" cy="692492"/>
          </a:xfrm>
        </p:spPr>
        <p:txBody>
          <a:bodyPr/>
          <a:lstStyle/>
          <a:p>
            <a:endParaRPr lang="en-US" dirty="0"/>
          </a:p>
        </p:txBody>
      </p:sp>
    </p:spTree>
    <p:extLst>
      <p:ext uri="{BB962C8B-B14F-4D97-AF65-F5344CB8AC3E}">
        <p14:creationId xmlns:p14="http://schemas.microsoft.com/office/powerpoint/2010/main" val="311799295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48786"/>
          </a:xfrm>
        </p:spPr>
        <p:txBody>
          <a:bodyPr/>
          <a:lstStyle/>
          <a:p>
            <a:r>
              <a:rPr lang="en-US" dirty="0" smtClean="0"/>
              <a:t>Project Tasks</a:t>
            </a:r>
            <a:endParaRPr lang="en-US" dirty="0"/>
          </a:p>
        </p:txBody>
      </p:sp>
      <p:sp>
        <p:nvSpPr>
          <p:cNvPr id="3" name="Text Placeholder 2"/>
          <p:cNvSpPr>
            <a:spLocks noGrp="1"/>
          </p:cNvSpPr>
          <p:nvPr>
            <p:ph type="body" sz="quarter" idx="10"/>
          </p:nvPr>
        </p:nvSpPr>
        <p:spPr>
          <a:xfrm>
            <a:off x="457200" y="1158875"/>
            <a:ext cx="8229600" cy="3492638"/>
          </a:xfrm>
        </p:spPr>
        <p:txBody>
          <a:bodyPr/>
          <a:lstStyle/>
          <a:p>
            <a:pPr marL="288925" indent="-288925">
              <a:buNone/>
            </a:pPr>
            <a:r>
              <a:rPr lang="en-US" dirty="0" smtClean="0">
                <a:solidFill>
                  <a:srgbClr val="006858"/>
                </a:solidFill>
              </a:rPr>
              <a:t>1.</a:t>
            </a:r>
            <a:r>
              <a:rPr lang="en-US" dirty="0" smtClean="0">
                <a:solidFill>
                  <a:srgbClr val="618E7C"/>
                </a:solidFill>
              </a:rPr>
              <a:t> </a:t>
            </a:r>
            <a:r>
              <a:rPr lang="en-US" dirty="0" smtClean="0"/>
              <a:t>Create </a:t>
            </a:r>
            <a:r>
              <a:rPr lang="en-US" dirty="0"/>
              <a:t>a merged </a:t>
            </a:r>
            <a:r>
              <a:rPr lang="en-US" u="sng" dirty="0"/>
              <a:t>2014</a:t>
            </a:r>
            <a:r>
              <a:rPr lang="en-US" dirty="0"/>
              <a:t> </a:t>
            </a:r>
            <a:r>
              <a:rPr lang="en-US" dirty="0" smtClean="0"/>
              <a:t>NHCS Data Linked to NDI/NVSS-M-DO </a:t>
            </a:r>
            <a:r>
              <a:rPr lang="en-US" dirty="0"/>
              <a:t>file and make file available in the NHCS RDC</a:t>
            </a:r>
            <a:r>
              <a:rPr lang="en-US" dirty="0" smtClean="0"/>
              <a:t>.</a:t>
            </a:r>
            <a:endParaRPr lang="en-US" dirty="0"/>
          </a:p>
          <a:p>
            <a:pPr marL="228600" indent="-228600">
              <a:buNone/>
            </a:pPr>
            <a:r>
              <a:rPr lang="en-US" dirty="0" smtClean="0">
                <a:solidFill>
                  <a:srgbClr val="006858"/>
                </a:solidFill>
              </a:rPr>
              <a:t>2.</a:t>
            </a:r>
            <a:r>
              <a:rPr lang="en-US" dirty="0" smtClean="0"/>
              <a:t> Develop </a:t>
            </a:r>
            <a:r>
              <a:rPr lang="en-US" dirty="0"/>
              <a:t>methods of enhanced opioid-identification in hospital and death certificate data</a:t>
            </a:r>
            <a:r>
              <a:rPr lang="en-US" dirty="0" smtClean="0"/>
              <a:t>.</a:t>
            </a:r>
            <a:endParaRPr lang="en-US" dirty="0"/>
          </a:p>
          <a:p>
            <a:pPr marL="228600" indent="-228600">
              <a:buNone/>
            </a:pPr>
            <a:r>
              <a:rPr lang="en-US" dirty="0" smtClean="0">
                <a:solidFill>
                  <a:srgbClr val="006858"/>
                </a:solidFill>
              </a:rPr>
              <a:t>3</a:t>
            </a:r>
            <a:r>
              <a:rPr lang="en-US" dirty="0" smtClean="0">
                <a:solidFill>
                  <a:srgbClr val="618E7C"/>
                </a:solidFill>
              </a:rPr>
              <a:t>. </a:t>
            </a:r>
            <a:r>
              <a:rPr lang="en-US" dirty="0" smtClean="0"/>
              <a:t>Create </a:t>
            </a:r>
            <a:r>
              <a:rPr lang="en-US" dirty="0"/>
              <a:t>a merged </a:t>
            </a:r>
            <a:r>
              <a:rPr lang="en-US" u="sng" dirty="0"/>
              <a:t>2016</a:t>
            </a:r>
            <a:r>
              <a:rPr lang="en-US" dirty="0"/>
              <a:t> </a:t>
            </a:r>
            <a:r>
              <a:rPr lang="en-US" dirty="0" smtClean="0"/>
              <a:t>NHCS Data Linked to NDI/NVSS-M-DO </a:t>
            </a:r>
            <a:r>
              <a:rPr lang="en-US" dirty="0"/>
              <a:t>file with enhanced opioid identification methodology and make file available in the RDC</a:t>
            </a:r>
            <a:r>
              <a:rPr lang="en-US" dirty="0" smtClean="0"/>
              <a:t>.</a:t>
            </a:r>
            <a:endParaRPr lang="en-US" dirty="0"/>
          </a:p>
          <a:p>
            <a:pPr marL="0" indent="0">
              <a:buNone/>
            </a:pPr>
            <a:r>
              <a:rPr lang="en-US" dirty="0" smtClean="0">
                <a:solidFill>
                  <a:srgbClr val="006858"/>
                </a:solidFill>
              </a:rPr>
              <a:t>4.</a:t>
            </a:r>
            <a:r>
              <a:rPr lang="en-US" dirty="0" smtClean="0"/>
              <a:t> Disseminate </a:t>
            </a:r>
            <a:r>
              <a:rPr lang="en-US" dirty="0"/>
              <a:t>and promote new resources.</a:t>
            </a:r>
          </a:p>
          <a:p>
            <a:endParaRPr lang="en-US" dirty="0"/>
          </a:p>
        </p:txBody>
      </p:sp>
    </p:spTree>
    <p:extLst>
      <p:ext uri="{BB962C8B-B14F-4D97-AF65-F5344CB8AC3E}">
        <p14:creationId xmlns:p14="http://schemas.microsoft.com/office/powerpoint/2010/main" val="7842776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79648"/>
          </a:xfrm>
        </p:spPr>
        <p:txBody>
          <a:bodyPr/>
          <a:lstStyle/>
          <a:p>
            <a:r>
              <a:rPr lang="en-US" dirty="0" smtClean="0"/>
              <a:t>NCHS Data Sources</a:t>
            </a:r>
            <a:endParaRPr lang="en-US" dirty="0"/>
          </a:p>
        </p:txBody>
      </p:sp>
      <p:sp>
        <p:nvSpPr>
          <p:cNvPr id="3" name="Text Placeholder 2"/>
          <p:cNvSpPr>
            <a:spLocks noGrp="1"/>
          </p:cNvSpPr>
          <p:nvPr>
            <p:ph type="body" sz="quarter" idx="10"/>
          </p:nvPr>
        </p:nvSpPr>
        <p:spPr>
          <a:xfrm>
            <a:off x="457200" y="995265"/>
            <a:ext cx="8229600" cy="3497101"/>
          </a:xfrm>
        </p:spPr>
        <p:txBody>
          <a:bodyPr/>
          <a:lstStyle/>
          <a:p>
            <a:endParaRPr lang="en-US" dirty="0"/>
          </a:p>
        </p:txBody>
      </p:sp>
      <p:graphicFrame>
        <p:nvGraphicFramePr>
          <p:cNvPr id="4" name="Diagram 3"/>
          <p:cNvGraphicFramePr/>
          <p:nvPr>
            <p:extLst>
              <p:ext uri="{D42A27DB-BD31-4B8C-83A1-F6EECF244321}">
                <p14:modId xmlns:p14="http://schemas.microsoft.com/office/powerpoint/2010/main" val="1836463300"/>
              </p:ext>
            </p:extLst>
          </p:nvPr>
        </p:nvGraphicFramePr>
        <p:xfrm>
          <a:off x="2398120" y="1176270"/>
          <a:ext cx="4610103" cy="1567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148343" y="2850345"/>
            <a:ext cx="3000758" cy="369332"/>
          </a:xfrm>
          <a:prstGeom prst="rect">
            <a:avLst/>
          </a:prstGeom>
        </p:spPr>
        <p:txBody>
          <a:bodyPr wrap="none">
            <a:spAutoFit/>
          </a:bodyPr>
          <a:lstStyle/>
          <a:p>
            <a:pPr algn="ctr" defTabSz="342900" eaLnBrk="1" fontAlgn="auto" hangingPunct="1">
              <a:spcBef>
                <a:spcPts val="0"/>
              </a:spcBef>
              <a:spcAft>
                <a:spcPts val="0"/>
              </a:spcAft>
            </a:pPr>
            <a:r>
              <a:rPr lang="en-US" u="sng" dirty="0">
                <a:solidFill>
                  <a:srgbClr val="000000"/>
                </a:solidFill>
                <a:latin typeface="Calibri" panose="020F0502020204030204" pitchFamily="34" charset="0"/>
              </a:rPr>
              <a:t>Types of information available</a:t>
            </a:r>
          </a:p>
        </p:txBody>
      </p:sp>
      <p:sp>
        <p:nvSpPr>
          <p:cNvPr id="7" name="Content Placeholder 2"/>
          <p:cNvSpPr txBox="1">
            <a:spLocks/>
          </p:cNvSpPr>
          <p:nvPr/>
        </p:nvSpPr>
        <p:spPr bwMode="auto">
          <a:xfrm>
            <a:off x="2274975" y="3295274"/>
            <a:ext cx="1746737" cy="143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37160" marR="0" lvl="0" indent="-137160" algn="l" defTabSz="914400" rtl="0" eaLnBrk="0" fontAlgn="base" latinLnBrk="0" hangingPunct="0">
              <a:lnSpc>
                <a:spcPct val="100000"/>
              </a:lnSpc>
              <a:spcBef>
                <a:spcPts val="0"/>
              </a:spcBef>
              <a:spcAft>
                <a:spcPts val="450"/>
              </a:spcAft>
              <a:buClr>
                <a:srgbClr val="0F56DC">
                  <a:lumMod val="75000"/>
                </a:srgbClr>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Patient</a:t>
            </a:r>
            <a:r>
              <a:rPr kumimoji="0" lang="en-US" sz="1500" b="0" i="0" u="none" strike="noStrike" kern="1200" cap="none" spc="0" normalizeH="0" noProof="0" dirty="0" smtClean="0">
                <a:ln>
                  <a:noFill/>
                </a:ln>
                <a:solidFill>
                  <a:srgbClr val="000000"/>
                </a:solidFill>
                <a:effectLst/>
                <a:uLnTx/>
                <a:uFillTx/>
                <a:latin typeface="Calibri" panose="020F0502020204030204" pitchFamily="34" charset="0"/>
                <a:ea typeface="+mn-ea"/>
                <a:cs typeface="+mn-cs"/>
              </a:rPr>
              <a:t> d</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emographic variables</a:t>
            </a:r>
          </a:p>
          <a:p>
            <a:pPr marL="137160" marR="0" lvl="0" indent="-137160" algn="l" defTabSz="914400" rtl="0" eaLnBrk="0" fontAlgn="base" latinLnBrk="0" hangingPunct="0">
              <a:lnSpc>
                <a:spcPct val="100000"/>
              </a:lnSpc>
              <a:spcBef>
                <a:spcPts val="0"/>
              </a:spcBef>
              <a:spcAft>
                <a:spcPts val="450"/>
              </a:spcAft>
              <a:buClr>
                <a:srgbClr val="0F56DC">
                  <a:lumMod val="75000"/>
                </a:srgbClr>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Diagnoses</a:t>
            </a:r>
          </a:p>
          <a:p>
            <a:pPr marL="137160" marR="0" lvl="0" indent="-137160" algn="l" defTabSz="914400" rtl="0" eaLnBrk="0" fontAlgn="base" latinLnBrk="0" hangingPunct="0">
              <a:lnSpc>
                <a:spcPct val="100000"/>
              </a:lnSpc>
              <a:spcBef>
                <a:spcPts val="0"/>
              </a:spcBef>
              <a:spcAft>
                <a:spcPts val="450"/>
              </a:spcAft>
              <a:buClr>
                <a:srgbClr val="0F56DC">
                  <a:lumMod val="75000"/>
                </a:srgbClr>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Procedures</a:t>
            </a:r>
          </a:p>
          <a:p>
            <a:pPr marL="137160" marR="0" lvl="0" indent="-137160" algn="l" defTabSz="914400" rtl="0" eaLnBrk="0" fontAlgn="base" latinLnBrk="0" hangingPunct="0">
              <a:lnSpc>
                <a:spcPct val="100000"/>
              </a:lnSpc>
              <a:spcBef>
                <a:spcPts val="0"/>
              </a:spcBef>
              <a:spcAft>
                <a:spcPts val="450"/>
              </a:spcAft>
              <a:buClr>
                <a:srgbClr val="0F56DC">
                  <a:lumMod val="75000"/>
                </a:srgbClr>
              </a:buClr>
              <a:buSzTx/>
              <a:buFont typeface="Arial" panose="020B0604020202020204" pitchFamily="34" charset="0"/>
              <a:buChar char="•"/>
              <a:tabLst/>
              <a:defRPr/>
            </a:pPr>
            <a:r>
              <a:rPr lang="en-US" sz="1500" dirty="0" smtClean="0">
                <a:solidFill>
                  <a:srgbClr val="000000"/>
                </a:solidFill>
              </a:rPr>
              <a:t>Discharge status</a:t>
            </a:r>
            <a:endPar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137160" marR="0" lvl="0" indent="-137160" algn="l" defTabSz="914400" rtl="0" eaLnBrk="0" fontAlgn="base" latinLnBrk="0" hangingPunct="0">
              <a:lnSpc>
                <a:spcPct val="100000"/>
              </a:lnSpc>
              <a:spcBef>
                <a:spcPct val="20000"/>
              </a:spcBef>
              <a:spcAft>
                <a:spcPct val="0"/>
              </a:spcAft>
              <a:buClr>
                <a:srgbClr val="0F56DC">
                  <a:lumMod val="75000"/>
                </a:srgbClr>
              </a:buClr>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
                <a:srgbClr val="0F56DC">
                  <a:lumMod val="75000"/>
                </a:srgbClr>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sp>
        <p:nvSpPr>
          <p:cNvPr id="8" name="Content Placeholder 2"/>
          <p:cNvSpPr txBox="1">
            <a:spLocks/>
          </p:cNvSpPr>
          <p:nvPr/>
        </p:nvSpPr>
        <p:spPr bwMode="auto">
          <a:xfrm>
            <a:off x="4121667" y="3295274"/>
            <a:ext cx="1430703" cy="108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0" marR="0" lvl="0" indent="-137160" algn="l" defTabSz="685800" rtl="0" eaLnBrk="0" fontAlgn="base" latinLnBrk="0" hangingPunct="0">
              <a:lnSpc>
                <a:spcPct val="100000"/>
              </a:lnSpc>
              <a:spcBef>
                <a:spcPts val="0"/>
              </a:spcBef>
              <a:spcAft>
                <a:spcPts val="450"/>
              </a:spcAft>
              <a:buClr>
                <a:srgbClr val="0F56DC">
                  <a:lumMod val="75000"/>
                </a:srgbClr>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Underlying and multiple causes of death </a:t>
            </a:r>
          </a:p>
          <a:p>
            <a:pPr marL="137160" marR="0" lvl="0" indent="-137160" algn="l" defTabSz="685800" rtl="0" eaLnBrk="0" fontAlgn="base" latinLnBrk="0" hangingPunct="0">
              <a:lnSpc>
                <a:spcPct val="100000"/>
              </a:lnSpc>
              <a:spcBef>
                <a:spcPct val="20000"/>
              </a:spcBef>
              <a:spcAft>
                <a:spcPct val="0"/>
              </a:spcAft>
              <a:buClr>
                <a:srgbClr val="0F56DC">
                  <a:lumMod val="75000"/>
                </a:srgbClr>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a:p>
            <a:pPr marL="0" marR="0" lvl="0" indent="0" algn="l" defTabSz="685800" rtl="0" eaLnBrk="0" fontAlgn="base" latinLnBrk="0" hangingPunct="0">
              <a:lnSpc>
                <a:spcPct val="100000"/>
              </a:lnSpc>
              <a:spcBef>
                <a:spcPct val="20000"/>
              </a:spcBef>
              <a:spcAft>
                <a:spcPct val="0"/>
              </a:spcAft>
              <a:buClr>
                <a:srgbClr val="0F56DC">
                  <a:lumMod val="75000"/>
                </a:srgbClr>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sp>
        <p:nvSpPr>
          <p:cNvPr id="9" name="Content Placeholder 2"/>
          <p:cNvSpPr txBox="1">
            <a:spLocks/>
          </p:cNvSpPr>
          <p:nvPr/>
        </p:nvSpPr>
        <p:spPr bwMode="auto">
          <a:xfrm>
            <a:off x="5839487" y="3295274"/>
            <a:ext cx="1582982" cy="62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0" marR="0" lvl="0" indent="-137160" algn="l" defTabSz="685800" rtl="0" eaLnBrk="0" fontAlgn="base" latinLnBrk="0" hangingPunct="0">
              <a:lnSpc>
                <a:spcPct val="100000"/>
              </a:lnSpc>
              <a:spcBef>
                <a:spcPts val="0"/>
              </a:spcBef>
              <a:spcAft>
                <a:spcPts val="450"/>
              </a:spcAft>
              <a:buClr>
                <a:srgbClr val="0F56DC">
                  <a:lumMod val="75000"/>
                </a:srgbClr>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Drugs involved in the death </a:t>
            </a:r>
          </a:p>
          <a:p>
            <a:pPr marL="137160" marR="0" lvl="0" indent="-137160" algn="l" defTabSz="685800" rtl="0" eaLnBrk="0" fontAlgn="base" latinLnBrk="0" hangingPunct="0">
              <a:lnSpc>
                <a:spcPct val="100000"/>
              </a:lnSpc>
              <a:spcBef>
                <a:spcPct val="20000"/>
              </a:spcBef>
              <a:spcAft>
                <a:spcPct val="0"/>
              </a:spcAft>
              <a:buClr>
                <a:srgbClr val="0F56DC">
                  <a:lumMod val="75000"/>
                </a:srgbClr>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a:p>
            <a:pPr marL="0" marR="0" lvl="0" indent="0" algn="l" defTabSz="685800" rtl="0" eaLnBrk="0" fontAlgn="base" latinLnBrk="0" hangingPunct="0">
              <a:lnSpc>
                <a:spcPct val="100000"/>
              </a:lnSpc>
              <a:spcBef>
                <a:spcPct val="20000"/>
              </a:spcBef>
              <a:spcAft>
                <a:spcPct val="0"/>
              </a:spcAft>
              <a:buClr>
                <a:srgbClr val="0F56DC">
                  <a:lumMod val="75000"/>
                </a:srgbClr>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2365201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05979"/>
            <a:ext cx="8229600" cy="630362"/>
          </a:xfrm>
        </p:spPr>
        <p:txBody>
          <a:bodyPr/>
          <a:lstStyle/>
          <a:p>
            <a:r>
              <a:rPr lang="en-US" dirty="0" smtClean="0"/>
              <a:t/>
            </a:r>
            <a:br>
              <a:rPr lang="en-US" dirty="0" smtClean="0"/>
            </a:br>
            <a:r>
              <a:rPr lang="en-US" dirty="0"/>
              <a:t/>
            </a:r>
            <a:br>
              <a:rPr lang="en-US" dirty="0"/>
            </a:br>
            <a:r>
              <a:rPr lang="en-US" dirty="0" smtClean="0"/>
              <a:t>2014 NHCS linked to 2014-2015 NDI and NVSS-M-DO </a:t>
            </a:r>
            <a:endParaRPr lang="en-US" dirty="0"/>
          </a:p>
        </p:txBody>
      </p:sp>
      <p:sp>
        <p:nvSpPr>
          <p:cNvPr id="3" name="Content Placeholder 2"/>
          <p:cNvSpPr>
            <a:spLocks noGrp="1"/>
          </p:cNvSpPr>
          <p:nvPr>
            <p:ph type="body" sz="quarter" idx="10"/>
          </p:nvPr>
        </p:nvSpPr>
        <p:spPr>
          <a:xfrm>
            <a:off x="457200" y="984371"/>
            <a:ext cx="8229600" cy="3341688"/>
          </a:xfrm>
        </p:spPr>
        <p:txBody>
          <a:bodyPr/>
          <a:lstStyle/>
          <a:p>
            <a:r>
              <a:rPr lang="en-US" dirty="0" smtClean="0"/>
              <a:t>Contains information on care at the hospital, drugs-involved in the hospital visit, overdose deaths, and specific </a:t>
            </a:r>
            <a:r>
              <a:rPr lang="en-US" dirty="0"/>
              <a:t>drugs involved in overdose </a:t>
            </a:r>
            <a:r>
              <a:rPr lang="en-US" dirty="0" smtClean="0"/>
              <a:t>deaths.</a:t>
            </a:r>
            <a:endParaRPr lang="en-US" dirty="0"/>
          </a:p>
          <a:p>
            <a:r>
              <a:rPr lang="en-US" dirty="0" smtClean="0"/>
              <a:t>The specific drugs involved in overdose deaths are </a:t>
            </a:r>
            <a:r>
              <a:rPr lang="en-US" dirty="0"/>
              <a:t>identified using the Drugs Mentioned with Involvement (DMI) </a:t>
            </a:r>
            <a:r>
              <a:rPr lang="en-US" dirty="0" smtClean="0"/>
              <a:t>program.</a:t>
            </a:r>
            <a:endParaRPr lang="en-US" dirty="0"/>
          </a:p>
          <a:p>
            <a:pPr lvl="1"/>
            <a:r>
              <a:rPr lang="en-US" dirty="0"/>
              <a:t>Method was developed in collaboration with the </a:t>
            </a:r>
            <a:r>
              <a:rPr lang="en-US" dirty="0" smtClean="0"/>
              <a:t>FDA.</a:t>
            </a:r>
            <a:endParaRPr lang="en-US" dirty="0"/>
          </a:p>
          <a:p>
            <a:pPr lvl="1"/>
            <a:r>
              <a:rPr lang="en-US" dirty="0"/>
              <a:t>Involves extracting information from the literal text on death </a:t>
            </a:r>
            <a:r>
              <a:rPr lang="en-US" dirty="0" smtClean="0"/>
              <a:t>certificates.</a:t>
            </a:r>
          </a:p>
          <a:p>
            <a:r>
              <a:rPr lang="en-US" dirty="0" smtClean="0"/>
              <a:t>Allows for analysis of after hospitalization </a:t>
            </a:r>
          </a:p>
          <a:p>
            <a:pPr marL="0" indent="0">
              <a:buNone/>
            </a:pPr>
            <a:r>
              <a:rPr lang="en-US" dirty="0" smtClean="0"/>
              <a:t>      and hospital care prior drug overdose death.</a:t>
            </a:r>
            <a:endParaRPr lang="en-US" dirty="0"/>
          </a:p>
        </p:txBody>
      </p:sp>
      <p:sp>
        <p:nvSpPr>
          <p:cNvPr id="4" name="Curved Down Arrow 3"/>
          <p:cNvSpPr/>
          <p:nvPr/>
        </p:nvSpPr>
        <p:spPr>
          <a:xfrm>
            <a:off x="6583999" y="3554717"/>
            <a:ext cx="1383377" cy="207468"/>
          </a:xfrm>
          <a:prstGeom prst="curvedDownArrow">
            <a:avLst/>
          </a:prstGeom>
          <a:solidFill>
            <a:srgbClr val="FF0000">
              <a:alpha val="9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5" name="Curved Down Arrow 4"/>
          <p:cNvSpPr/>
          <p:nvPr/>
        </p:nvSpPr>
        <p:spPr>
          <a:xfrm rot="10800000">
            <a:off x="6583999" y="4735044"/>
            <a:ext cx="1383377" cy="207468"/>
          </a:xfrm>
          <a:prstGeom prst="curvedDownArrow">
            <a:avLst/>
          </a:prstGeom>
          <a:solidFill>
            <a:srgbClr val="FF0000">
              <a:alpha val="9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6" name="Rounded Rectangle 5"/>
          <p:cNvSpPr/>
          <p:nvPr/>
        </p:nvSpPr>
        <p:spPr>
          <a:xfrm>
            <a:off x="5565202" y="3792653"/>
            <a:ext cx="1253698" cy="942393"/>
          </a:xfrm>
          <a:prstGeom prst="roundRect">
            <a:avLst/>
          </a:prstGeom>
          <a:solidFill>
            <a:srgbClr val="FFF7FF"/>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7732475" y="3792653"/>
            <a:ext cx="1094284" cy="959881"/>
          </a:xfrm>
          <a:prstGeom prst="roundRect">
            <a:avLst/>
          </a:prstGeom>
          <a:solidFill>
            <a:srgbClr val="E1FFFF"/>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732475" y="3779709"/>
            <a:ext cx="1176607" cy="923330"/>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Drug Overdose Death</a:t>
            </a:r>
          </a:p>
        </p:txBody>
      </p:sp>
      <p:sp>
        <p:nvSpPr>
          <p:cNvPr id="9" name="TextBox 8"/>
          <p:cNvSpPr txBox="1"/>
          <p:nvPr/>
        </p:nvSpPr>
        <p:spPr>
          <a:xfrm>
            <a:off x="5657849" y="3940683"/>
            <a:ext cx="1068403" cy="646331"/>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Hospital Care</a:t>
            </a:r>
          </a:p>
        </p:txBody>
      </p:sp>
    </p:spTree>
    <p:extLst>
      <p:ext uri="{BB962C8B-B14F-4D97-AF65-F5344CB8AC3E}">
        <p14:creationId xmlns:p14="http://schemas.microsoft.com/office/powerpoint/2010/main" val="30710245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40"/>
            <a:ext cx="8229600" cy="702079"/>
          </a:xfrm>
        </p:spPr>
        <p:txBody>
          <a:bodyPr/>
          <a:lstStyle/>
          <a:p>
            <a:pPr marL="1082675" indent="-1082675">
              <a:lnSpc>
                <a:spcPct val="100000"/>
              </a:lnSpc>
            </a:pPr>
            <a:r>
              <a:rPr lang="en-US" sz="2000" dirty="0" smtClean="0"/>
              <a:t>Example:  Number </a:t>
            </a:r>
            <a:r>
              <a:rPr lang="en-US" sz="2000" dirty="0"/>
              <a:t>of patients with an opioid-related IP hospitalization who died within one year </a:t>
            </a:r>
            <a:r>
              <a:rPr lang="en-US" sz="2000" dirty="0" smtClean="0"/>
              <a:t>post-discharge</a:t>
            </a:r>
            <a:endParaRPr lang="en-US" sz="2000" dirty="0"/>
          </a:p>
        </p:txBody>
      </p:sp>
      <p:sp>
        <p:nvSpPr>
          <p:cNvPr id="3" name="Text Placeholder 2"/>
          <p:cNvSpPr>
            <a:spLocks noGrp="1"/>
          </p:cNvSpPr>
          <p:nvPr>
            <p:ph type="body" sz="quarter" idx="10"/>
          </p:nvPr>
        </p:nvSpPr>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58461472"/>
              </p:ext>
            </p:extLst>
          </p:nvPr>
        </p:nvGraphicFramePr>
        <p:xfrm>
          <a:off x="1246093" y="1819243"/>
          <a:ext cx="5757291" cy="2020951"/>
        </p:xfrm>
        <a:graphic>
          <a:graphicData uri="http://schemas.openxmlformats.org/drawingml/2006/table">
            <a:tbl>
              <a:tblPr firstRow="1" firstCol="1" bandRow="1"/>
              <a:tblGrid>
                <a:gridCol w="4778552">
                  <a:extLst>
                    <a:ext uri="{9D8B030D-6E8A-4147-A177-3AD203B41FA5}">
                      <a16:colId xmlns:a16="http://schemas.microsoft.com/office/drawing/2014/main" val="3941188794"/>
                    </a:ext>
                  </a:extLst>
                </a:gridCol>
                <a:gridCol w="978739">
                  <a:extLst>
                    <a:ext uri="{9D8B030D-6E8A-4147-A177-3AD203B41FA5}">
                      <a16:colId xmlns:a16="http://schemas.microsoft.com/office/drawing/2014/main" val="2063187622"/>
                    </a:ext>
                  </a:extLst>
                </a:gridCol>
              </a:tblGrid>
              <a:tr h="0">
                <a:tc>
                  <a:txBody>
                    <a:bodyPr/>
                    <a:lstStyle/>
                    <a:p>
                      <a:pPr marL="0" marR="0">
                        <a:lnSpc>
                          <a:spcPct val="107000"/>
                        </a:lnSpc>
                        <a:spcBef>
                          <a:spcPts val="0"/>
                        </a:spcBef>
                        <a:spcAft>
                          <a:spcPts val="0"/>
                        </a:spcAft>
                      </a:pPr>
                      <a:r>
                        <a:rPr lang="en-US" sz="1000" b="1">
                          <a:effectLst/>
                          <a:latin typeface="Arial" panose="020B0604020202020204" pitchFamily="34" charset="0"/>
                          <a:ea typeface="Calibri" panose="020F050202020403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565006848"/>
                  </a:ext>
                </a:extLst>
              </a:tr>
              <a:tr h="0">
                <a:tc>
                  <a:txBody>
                    <a:bodyPr/>
                    <a:lstStyle/>
                    <a:p>
                      <a:pPr marL="0" marR="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Patients with an opioid-related IP hospitalization in 2014</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24,059</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440005"/>
                  </a:ext>
                </a:extLst>
              </a:tr>
              <a:tr h="0">
                <a:tc>
                  <a:txBody>
                    <a:bodyPr/>
                    <a:lstStyle/>
                    <a:p>
                      <a:pPr marL="182880" marR="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Patients with an opioid-related IP hospitalization in 2014 with records that were eligible for linkage to the NDI</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20,962</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369702"/>
                  </a:ext>
                </a:extLst>
              </a:tr>
              <a:tr h="0">
                <a:tc>
                  <a:txBody>
                    <a:bodyPr/>
                    <a:lstStyle/>
                    <a:p>
                      <a:pPr marL="365760" marR="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Patients who died within one year post-discharge</a:t>
                      </a:r>
                      <a:r>
                        <a:rPr lang="en-US" sz="10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1,805</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992072"/>
                  </a:ext>
                </a:extLst>
              </a:tr>
              <a:tr h="0">
                <a:tc>
                  <a:txBody>
                    <a:bodyPr/>
                    <a:lstStyle/>
                    <a:p>
                      <a:pPr marL="548640" marR="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Deaths due to drug overdose</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341</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486154"/>
                  </a:ext>
                </a:extLst>
              </a:tr>
              <a:tr h="0">
                <a:tc>
                  <a:txBody>
                    <a:bodyPr/>
                    <a:lstStyle/>
                    <a:p>
                      <a:pPr marL="731520" marR="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Deaths due to drug overdose involving an opioid</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243</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521520"/>
                  </a:ext>
                </a:extLst>
              </a:tr>
              <a:tr h="879475">
                <a:tc gridSpan="2">
                  <a:txBody>
                    <a:bodyPr/>
                    <a:lstStyle/>
                    <a:p>
                      <a:pPr marL="0" marR="0">
                        <a:lnSpc>
                          <a:spcPct val="107000"/>
                        </a:lnSpc>
                        <a:spcBef>
                          <a:spcPts val="200"/>
                        </a:spcBef>
                        <a:spcAft>
                          <a:spcPts val="0"/>
                        </a:spcAft>
                      </a:pPr>
                      <a:r>
                        <a:rPr lang="en-US" sz="10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Based on the last opioid-related IP hospitalization. Excludes those who died during the hospitalization.</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 Data are not nationally representative.</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SOURCE: NCHS, </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2014 National </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Hospital Care </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Survey </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linked to the </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2014-2015 National </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Death </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Index.</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67271627"/>
                  </a:ext>
                </a:extLst>
              </a:tr>
            </a:tbl>
          </a:graphicData>
        </a:graphic>
      </p:graphicFrame>
    </p:spTree>
    <p:extLst>
      <p:ext uri="{BB962C8B-B14F-4D97-AF65-F5344CB8AC3E}">
        <p14:creationId xmlns:p14="http://schemas.microsoft.com/office/powerpoint/2010/main" val="5379701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63" y="94594"/>
            <a:ext cx="8725073" cy="885904"/>
          </a:xfrm>
        </p:spPr>
        <p:txBody>
          <a:bodyPr/>
          <a:lstStyle/>
          <a:p>
            <a:pPr marL="966788" marR="0" indent="-966788">
              <a:lnSpc>
                <a:spcPct val="100000"/>
              </a:lnSpc>
              <a:spcBef>
                <a:spcPts val="0"/>
              </a:spcBef>
              <a:spcAft>
                <a:spcPts val="1000"/>
              </a:spcAft>
            </a:pPr>
            <a:r>
              <a:rPr lang="en-US" sz="1800" dirty="0" smtClean="0">
                <a:cs typeface="Calibri" panose="020F0502020204030204" pitchFamily="34" charset="0"/>
              </a:rPr>
              <a:t>Example:  Specific opioid identified on death certificates among patients with an opioid-related IP hospitalization who died within one year post-discharge from a drug overdose death involving an opioid</a:t>
            </a:r>
            <a:endParaRPr lang="en-US" sz="1800" dirty="0">
              <a:cs typeface="Calibri" panose="020F0502020204030204" pitchFamily="34" charset="0"/>
            </a:endParaRPr>
          </a:p>
        </p:txBody>
      </p:sp>
      <p:sp>
        <p:nvSpPr>
          <p:cNvPr id="3" name="Text Placeholder 2"/>
          <p:cNvSpPr>
            <a:spLocks noGrp="1"/>
          </p:cNvSpPr>
          <p:nvPr>
            <p:ph type="body" sz="quarter" idx="10"/>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44233527"/>
              </p:ext>
            </p:extLst>
          </p:nvPr>
        </p:nvGraphicFramePr>
        <p:xfrm>
          <a:off x="1693353" y="1158875"/>
          <a:ext cx="5757291" cy="3189224"/>
        </p:xfrm>
        <a:graphic>
          <a:graphicData uri="http://schemas.openxmlformats.org/drawingml/2006/table">
            <a:tbl>
              <a:tblPr firstRow="1" firstCol="1" bandRow="1"/>
              <a:tblGrid>
                <a:gridCol w="3520008">
                  <a:extLst>
                    <a:ext uri="{9D8B030D-6E8A-4147-A177-3AD203B41FA5}">
                      <a16:colId xmlns:a16="http://schemas.microsoft.com/office/drawing/2014/main" val="573330362"/>
                    </a:ext>
                  </a:extLst>
                </a:gridCol>
                <a:gridCol w="1118066">
                  <a:extLst>
                    <a:ext uri="{9D8B030D-6E8A-4147-A177-3AD203B41FA5}">
                      <a16:colId xmlns:a16="http://schemas.microsoft.com/office/drawing/2014/main" val="2012143081"/>
                    </a:ext>
                  </a:extLst>
                </a:gridCol>
                <a:gridCol w="1119217">
                  <a:extLst>
                    <a:ext uri="{9D8B030D-6E8A-4147-A177-3AD203B41FA5}">
                      <a16:colId xmlns:a16="http://schemas.microsoft.com/office/drawing/2014/main" val="2455484999"/>
                    </a:ext>
                  </a:extLst>
                </a:gridCol>
              </a:tblGrid>
              <a:tr h="0">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Drug</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Arial" panose="020B0604020202020204" pitchFamily="34" charset="0"/>
                        </a:rPr>
                        <a:t>Number</a:t>
                      </a:r>
                      <a:r>
                        <a:rPr lang="en-US" sz="1000" b="1"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Arial" panose="020B0604020202020204" pitchFamily="34" charset="0"/>
                        </a:rPr>
                        <a:t>Percentage</a:t>
                      </a:r>
                      <a:r>
                        <a:rPr lang="en-US" sz="1000" b="1"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00830409"/>
                  </a:ext>
                </a:extLst>
              </a:tr>
              <a:tr h="0">
                <a:tc>
                  <a:txBody>
                    <a:bodyPr/>
                    <a:lstStyle/>
                    <a:p>
                      <a:pPr marL="0" marR="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Heroin</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108</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44.4%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445474"/>
                  </a:ext>
                </a:extLst>
              </a:tr>
              <a:tr h="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   Fentanyl</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19.7%</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05169"/>
                  </a:ext>
                </a:extLst>
              </a:tr>
              <a:tr h="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   Oxycodone</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12.8%</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555878"/>
                  </a:ext>
                </a:extLst>
              </a:tr>
              <a:tr h="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   Methadone</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29</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11.9%</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745165"/>
                  </a:ext>
                </a:extLst>
              </a:tr>
              <a:tr h="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   Morphine</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28</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11.5%</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778241"/>
                  </a:ext>
                </a:extLst>
              </a:tr>
              <a:tr h="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   Other opioids</a:t>
                      </a:r>
                      <a:r>
                        <a:rPr lang="en-US" sz="100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21</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8.6%</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746591"/>
                  </a:ext>
                </a:extLst>
              </a:tr>
              <a:tr h="0">
                <a:tc>
                  <a:txBody>
                    <a:bodyPr/>
                    <a:lstStyle/>
                    <a:p>
                      <a:pPr marL="182880" marR="0" indent="-182880">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   The term “opioid” or “opiate” was noted, but no specific drug was named.</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Arial" panose="020B0604020202020204" pitchFamily="34" charset="0"/>
                        </a:rPr>
                        <a:t>23</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9.5%</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036184"/>
                  </a:ext>
                </a:extLst>
              </a:tr>
              <a:tr h="1633855">
                <a:tc gridSpan="3">
                  <a:txBody>
                    <a:bodyPr/>
                    <a:lstStyle/>
                    <a:p>
                      <a:pPr marL="0" marR="0">
                        <a:lnSpc>
                          <a:spcPct val="107000"/>
                        </a:lnSpc>
                        <a:spcBef>
                          <a:spcPts val="480"/>
                        </a:spcBef>
                        <a:spcAft>
                          <a:spcPts val="0"/>
                        </a:spcAft>
                      </a:pPr>
                      <a:r>
                        <a:rPr lang="en-US" sz="10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Categories are not mutually exclusive. A death may involve more than one opioid (e.g., a death involving both hydrocodone and heroin would be counted in both categories). Deaths may also involve drugs other than opioids. </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480"/>
                        </a:spcBef>
                        <a:spcAft>
                          <a:spcPts val="0"/>
                        </a:spcAft>
                      </a:pPr>
                      <a:r>
                        <a:rPr lang="en-US" sz="10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percentage of decedents (n=243) with this opioid mentioned as involved in the death.  </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480"/>
                        </a:spcBef>
                        <a:spcAft>
                          <a:spcPts val="0"/>
                        </a:spcAft>
                      </a:pPr>
                      <a:r>
                        <a:rPr lang="en-US" sz="10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Includes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oxymorphone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codeine, hydromorphone, buprenorphine and tramadol. For each of these drugs, there were fewer than 10 deaths that mentioned this drug as involved in the death.   </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48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 Data are not nationally representative.</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48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SOURCE: NCHS, </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2014</a:t>
                      </a:r>
                      <a:r>
                        <a:rPr lang="en-US" sz="10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National </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Hospital Care </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Survey </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linked to the </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2014-2015 National </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Death </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Index and </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the </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NVSS-M-DO. </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3323810"/>
                  </a:ext>
                </a:extLst>
              </a:tr>
            </a:tbl>
          </a:graphicData>
        </a:graphic>
      </p:graphicFrame>
    </p:spTree>
    <p:extLst>
      <p:ext uri="{BB962C8B-B14F-4D97-AF65-F5344CB8AC3E}">
        <p14:creationId xmlns:p14="http://schemas.microsoft.com/office/powerpoint/2010/main" val="37461556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Case Definition</a:t>
            </a:r>
            <a:endParaRPr lang="en-US" dirty="0"/>
          </a:p>
        </p:txBody>
      </p:sp>
      <p:sp>
        <p:nvSpPr>
          <p:cNvPr id="3" name="Text Placeholder 2"/>
          <p:cNvSpPr>
            <a:spLocks noGrp="1"/>
          </p:cNvSpPr>
          <p:nvPr>
            <p:ph type="body" sz="quarter" idx="10"/>
          </p:nvPr>
        </p:nvSpPr>
        <p:spPr>
          <a:xfrm>
            <a:off x="457200" y="1314992"/>
            <a:ext cx="8229600" cy="3341688"/>
          </a:xfrm>
        </p:spPr>
        <p:txBody>
          <a:bodyPr/>
          <a:lstStyle/>
          <a:p>
            <a:pPr lvl="0"/>
            <a:r>
              <a:rPr lang="en-US" b="1" dirty="0"/>
              <a:t>Natural </a:t>
            </a:r>
            <a:r>
              <a:rPr lang="en-US" b="1" dirty="0" smtClean="0"/>
              <a:t>Opioids </a:t>
            </a:r>
            <a:r>
              <a:rPr lang="en-US" dirty="0"/>
              <a:t>(e.g., morphine, codeine</a:t>
            </a:r>
            <a:r>
              <a:rPr lang="en-US" dirty="0" smtClean="0"/>
              <a:t>)</a:t>
            </a:r>
            <a:endParaRPr lang="en-US" b="1" dirty="0" smtClean="0"/>
          </a:p>
          <a:p>
            <a:pPr lvl="0"/>
            <a:r>
              <a:rPr lang="en-US" b="1" dirty="0" smtClean="0"/>
              <a:t>Semi-Synthetic Opioids </a:t>
            </a:r>
            <a:r>
              <a:rPr lang="en-US" dirty="0"/>
              <a:t>(e.g., oxycodone, hydrocodone</a:t>
            </a:r>
            <a:r>
              <a:rPr lang="en-US" dirty="0" smtClean="0"/>
              <a:t>)</a:t>
            </a:r>
            <a:endParaRPr lang="en-US" b="1" dirty="0" smtClean="0"/>
          </a:p>
          <a:p>
            <a:pPr lvl="0"/>
            <a:r>
              <a:rPr lang="en-US" b="1" dirty="0" smtClean="0"/>
              <a:t>Prescription Synthetic Opioids </a:t>
            </a:r>
            <a:r>
              <a:rPr lang="en-US" dirty="0" smtClean="0"/>
              <a:t>(e.g., tramadol</a:t>
            </a:r>
            <a:r>
              <a:rPr lang="en-US" dirty="0"/>
              <a:t>, fentanyl</a:t>
            </a:r>
            <a:r>
              <a:rPr lang="en-US" dirty="0" smtClean="0"/>
              <a:t>)</a:t>
            </a:r>
            <a:endParaRPr lang="en-US" b="1" dirty="0"/>
          </a:p>
          <a:p>
            <a:pPr lvl="0"/>
            <a:r>
              <a:rPr lang="en-US" b="1" dirty="0" smtClean="0"/>
              <a:t>Illicit Opioids </a:t>
            </a:r>
            <a:r>
              <a:rPr lang="en-US" dirty="0" smtClean="0"/>
              <a:t>(e.g., heroin, Krokodil, illicitly-manufactured fentanyl and its analogs)</a:t>
            </a:r>
            <a:endParaRPr lang="en-US" b="1" dirty="0" smtClean="0"/>
          </a:p>
          <a:p>
            <a:pPr lvl="0"/>
            <a:r>
              <a:rPr lang="en-US" b="1" dirty="0" smtClean="0"/>
              <a:t>Substances with Opioid-like effects </a:t>
            </a:r>
            <a:r>
              <a:rPr lang="en-US" dirty="0" smtClean="0"/>
              <a:t>(e.g., </a:t>
            </a:r>
            <a:r>
              <a:rPr lang="en-US" dirty="0" err="1" smtClean="0"/>
              <a:t>kratom</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2345343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Stimulant Case Definition</a:t>
            </a:r>
            <a:endParaRPr lang="en-US" dirty="0"/>
          </a:p>
        </p:txBody>
      </p:sp>
      <p:sp>
        <p:nvSpPr>
          <p:cNvPr id="4" name="Content Placeholder 3"/>
          <p:cNvSpPr>
            <a:spLocks noGrp="1"/>
          </p:cNvSpPr>
          <p:nvPr>
            <p:ph idx="1"/>
          </p:nvPr>
        </p:nvSpPr>
        <p:spPr/>
        <p:txBody>
          <a:bodyPr/>
          <a:lstStyle/>
          <a:p>
            <a:pPr lvl="0"/>
            <a:r>
              <a:rPr lang="en-US" dirty="0">
                <a:solidFill>
                  <a:schemeClr val="accent4">
                    <a:lumMod val="50000"/>
                  </a:schemeClr>
                </a:solidFill>
              </a:rPr>
              <a:t>Prescription </a:t>
            </a:r>
            <a:r>
              <a:rPr lang="en-US" dirty="0" smtClean="0">
                <a:solidFill>
                  <a:schemeClr val="accent4">
                    <a:lumMod val="50000"/>
                  </a:schemeClr>
                </a:solidFill>
              </a:rPr>
              <a:t>Stimulants </a:t>
            </a:r>
            <a:endParaRPr lang="en-US" dirty="0">
              <a:solidFill>
                <a:schemeClr val="accent4">
                  <a:lumMod val="50000"/>
                </a:schemeClr>
              </a:solidFill>
            </a:endParaRPr>
          </a:p>
          <a:p>
            <a:pPr lvl="1"/>
            <a:r>
              <a:rPr lang="en-US" dirty="0"/>
              <a:t>Adderall</a:t>
            </a:r>
          </a:p>
          <a:p>
            <a:pPr lvl="1"/>
            <a:r>
              <a:rPr lang="en-US" dirty="0"/>
              <a:t>Dexedrine</a:t>
            </a:r>
          </a:p>
          <a:p>
            <a:pPr lvl="1"/>
            <a:r>
              <a:rPr lang="en-US" dirty="0"/>
              <a:t>Ritalin</a:t>
            </a:r>
          </a:p>
          <a:p>
            <a:endParaRPr lang="en-US" dirty="0"/>
          </a:p>
        </p:txBody>
      </p:sp>
      <p:sp>
        <p:nvSpPr>
          <p:cNvPr id="3" name="Text Placeholder 2"/>
          <p:cNvSpPr>
            <a:spLocks noGrp="1"/>
          </p:cNvSpPr>
          <p:nvPr>
            <p:ph idx="10"/>
          </p:nvPr>
        </p:nvSpPr>
        <p:spPr/>
        <p:txBody>
          <a:bodyPr/>
          <a:lstStyle/>
          <a:p>
            <a:r>
              <a:rPr lang="en-US" dirty="0" smtClean="0">
                <a:solidFill>
                  <a:schemeClr val="accent4">
                    <a:lumMod val="50000"/>
                  </a:schemeClr>
                </a:solidFill>
              </a:rPr>
              <a:t>Illicit Stimulants </a:t>
            </a:r>
          </a:p>
          <a:p>
            <a:pPr lvl="1"/>
            <a:r>
              <a:rPr lang="en-US" dirty="0" smtClean="0"/>
              <a:t>Cocaine</a:t>
            </a:r>
          </a:p>
          <a:p>
            <a:pPr lvl="1"/>
            <a:r>
              <a:rPr lang="en-US" dirty="0" smtClean="0"/>
              <a:t>Crack</a:t>
            </a:r>
          </a:p>
          <a:p>
            <a:pPr lvl="1"/>
            <a:r>
              <a:rPr lang="en-US" dirty="0" smtClean="0"/>
              <a:t>Methamphetamine</a:t>
            </a:r>
            <a:endParaRPr lang="en-US" dirty="0"/>
          </a:p>
          <a:p>
            <a:pPr marL="0" lvl="0" indent="0">
              <a:buNone/>
            </a:pPr>
            <a:endParaRPr lang="en-US" b="1" dirty="0" smtClean="0"/>
          </a:p>
          <a:p>
            <a:pPr marL="0" lvl="0" indent="0">
              <a:buNone/>
            </a:pPr>
            <a:endParaRPr lang="en-US" dirty="0" smtClean="0">
              <a:solidFill>
                <a:srgbClr val="FF0000"/>
              </a:solidFill>
            </a:endParaRPr>
          </a:p>
          <a:p>
            <a:pPr lvl="0"/>
            <a:endParaRPr lang="en-US" b="1" dirty="0" smtClean="0"/>
          </a:p>
          <a:p>
            <a:pPr lvl="0"/>
            <a:endParaRPr lang="en-US" dirty="0"/>
          </a:p>
          <a:p>
            <a:pPr marL="0" indent="0">
              <a:buNone/>
            </a:pPr>
            <a:endParaRPr lang="en-US" dirty="0"/>
          </a:p>
        </p:txBody>
      </p:sp>
    </p:spTree>
    <p:extLst>
      <p:ext uri="{BB962C8B-B14F-4D97-AF65-F5344CB8AC3E}">
        <p14:creationId xmlns:p14="http://schemas.microsoft.com/office/powerpoint/2010/main" val="57186890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5871</TotalTime>
  <Words>1901</Words>
  <Application>Microsoft Office PowerPoint</Application>
  <PresentationFormat>On-screen Show (16:9)</PresentationFormat>
  <Paragraphs>247</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Myriad Web Pro</vt:lpstr>
      <vt:lpstr>Wingdings</vt:lpstr>
      <vt:lpstr>Times New Roman</vt:lpstr>
      <vt:lpstr>Courier New</vt:lpstr>
      <vt:lpstr>NCEH_ATSDR_combined</vt:lpstr>
      <vt:lpstr>1_NCEH_ATSDR_combined</vt:lpstr>
      <vt:lpstr>Update on FY18 PCORTF Project: Enhancing Identification of Opioid-Involved Health Outcomes Using Linked Hospital Care and Mortality Data</vt:lpstr>
      <vt:lpstr>Project Goal</vt:lpstr>
      <vt:lpstr>Project Tasks</vt:lpstr>
      <vt:lpstr>NCHS Data Sources</vt:lpstr>
      <vt:lpstr>  2014 NHCS linked to 2014-2015 NDI and NVSS-M-DO </vt:lpstr>
      <vt:lpstr>Example:  Number of patients with an opioid-related IP hospitalization who died within one year post-discharge</vt:lpstr>
      <vt:lpstr>Example:  Specific opioid identified on death certificates among patients with an opioid-related IP hospitalization who died within one year post-discharge from a drug overdose death involving an opioid</vt:lpstr>
      <vt:lpstr>Opioid Case Definition</vt:lpstr>
      <vt:lpstr>Stimulant Case Definition</vt:lpstr>
      <vt:lpstr>Involvement Case Definition</vt:lpstr>
      <vt:lpstr>Identifying Opioid Involvement in the Hospital Data</vt:lpstr>
      <vt:lpstr>Evidence of Involvement in the Hospital Setting: Structured Data</vt:lpstr>
      <vt:lpstr>Status of Code-Based Algorithms Development</vt:lpstr>
      <vt:lpstr>Evidence of Involvement in the Hospital Setting: Unstructured Data</vt:lpstr>
      <vt:lpstr>Status and Challenges:  DMI Program</vt:lpstr>
      <vt:lpstr>Overview of NLP Plan</vt:lpstr>
      <vt:lpstr>Opioid Lists Used in Development of NLP</vt:lpstr>
      <vt:lpstr>Benefits of the NLP Approach</vt:lpstr>
      <vt:lpstr>Hospital Clinical Notes: Applying DMI Program</vt:lpstr>
      <vt:lpstr>Hospital Clinical Notes: Applying NLP</vt:lpstr>
      <vt:lpstr>Status and Challenges:  NLP</vt:lpstr>
      <vt:lpstr>Next Steps:  Identifying Opioids in Hospital Data</vt:lpstr>
      <vt:lpstr>Next Steps:  Merge Data Sets and Dissemination  </vt:lpstr>
      <vt:lpstr>   FY19 PCORTF Project:  Identifying Co-Occurring Disorders among Opioid Users Using Linked Hospital Care and Mortality Data: Capstone to an Existing FY18 PCORTF Project </vt:lpstr>
      <vt:lpstr>Acknowledgements</vt:lpstr>
      <vt:lpstr>Thank you!!</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Carol Defrances</cp:lastModifiedBy>
  <cp:revision>404</cp:revision>
  <cp:lastPrinted>2019-05-01T18:46:05Z</cp:lastPrinted>
  <dcterms:created xsi:type="dcterms:W3CDTF">2011-03-17T17:43:16Z</dcterms:created>
  <dcterms:modified xsi:type="dcterms:W3CDTF">2019-05-16T15:23:31Z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