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25" r:id="rId2"/>
    <p:sldMasterId id="2147483831" r:id="rId3"/>
    <p:sldMasterId id="2147483849" r:id="rId4"/>
    <p:sldMasterId id="2147483855" r:id="rId5"/>
    <p:sldMasterId id="2147483881" r:id="rId6"/>
    <p:sldMasterId id="2147483892" r:id="rId7"/>
  </p:sldMasterIdLst>
  <p:notesMasterIdLst>
    <p:notesMasterId r:id="rId18"/>
  </p:notesMasterIdLst>
  <p:sldIdLst>
    <p:sldId id="257" r:id="rId8"/>
    <p:sldId id="351" r:id="rId9"/>
    <p:sldId id="350" r:id="rId10"/>
    <p:sldId id="352" r:id="rId11"/>
    <p:sldId id="358" r:id="rId12"/>
    <p:sldId id="353" r:id="rId13"/>
    <p:sldId id="357" r:id="rId14"/>
    <p:sldId id="354" r:id="rId15"/>
    <p:sldId id="355" r:id="rId16"/>
    <p:sldId id="274" r:id="rId17"/>
  </p:sldIdLst>
  <p:sldSz cx="9144000" cy="5143500" type="screen16x9"/>
  <p:notesSz cx="7010400" cy="9296400"/>
  <p:embeddedFontLst>
    <p:embeddedFont>
      <p:font typeface="Myriad Web Pro" panose="020B0604020202020204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Warner" initials="MMW9" lastIdx="1" clrIdx="1">
    <p:extLst>
      <p:ext uri="{19B8F6BF-5375-455C-9EA6-DF929625EA0E}">
        <p15:presenceInfo xmlns:p15="http://schemas.microsoft.com/office/powerpoint/2012/main" userId="Margaret Wa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F"/>
    <a:srgbClr val="0E66AF"/>
    <a:srgbClr val="EC881D"/>
    <a:srgbClr val="000000"/>
    <a:srgbClr val="006A71"/>
    <a:srgbClr val="695E4A"/>
    <a:srgbClr val="781D7E"/>
    <a:srgbClr val="008BB0"/>
    <a:srgbClr val="006858"/>
    <a:srgbClr val="8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24" autoAdjust="0"/>
  </p:normalViewPr>
  <p:slideViewPr>
    <p:cSldViewPr snapToGrid="0">
      <p:cViewPr varScale="1">
        <p:scale>
          <a:sx n="126" d="100"/>
          <a:sy n="126" d="100"/>
        </p:scale>
        <p:origin x="61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1" y="0"/>
            <a:ext cx="9157648" cy="9405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8140"/>
          <a:stretch/>
        </p:blipFill>
        <p:spPr>
          <a:xfrm>
            <a:off x="-7129" y="4425564"/>
            <a:ext cx="9151129" cy="7179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05641" y="2746825"/>
            <a:ext cx="847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850051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3860"/>
          <a:stretch/>
        </p:blipFill>
        <p:spPr>
          <a:xfrm>
            <a:off x="-7129" y="2"/>
            <a:ext cx="9151129" cy="748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3123" y="24950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58823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68" indent="-257168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658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4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6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85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8140"/>
          <a:stretch/>
        </p:blipFill>
        <p:spPr>
          <a:xfrm>
            <a:off x="-7129" y="4425564"/>
            <a:ext cx="9151129" cy="7179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05641" y="2746825"/>
            <a:ext cx="847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69976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3860"/>
          <a:stretch/>
        </p:blipFill>
        <p:spPr>
          <a:xfrm>
            <a:off x="-7129" y="2"/>
            <a:ext cx="9151129" cy="748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3123" y="24950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3428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68" indent="-257168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403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4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9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531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8140"/>
          <a:stretch/>
        </p:blipFill>
        <p:spPr>
          <a:xfrm>
            <a:off x="-7129" y="4425564"/>
            <a:ext cx="9151129" cy="7179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05641" y="2746825"/>
            <a:ext cx="847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29928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11446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55464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05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591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67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69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4343400"/>
            <a:ext cx="67818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084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9227484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733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125648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4305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11446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55464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04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29600" cy="1641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6322"/>
            <a:ext cx="8229600" cy="1641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873AF39-18F6-4AED-A95D-299EEF5824DF}" type="slidenum">
              <a:rPr lang="en-US" smtClean="0">
                <a:solidFill>
                  <a:srgbClr val="FFC000"/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C000"/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874121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635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BC6758-F751-4C18-9667-F91B0E6281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738C2C-2CB0-43CB-8DC0-38D1DBDC0F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104374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BC6758-F751-4C18-9667-F91B0E6281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738C2C-2CB0-43CB-8DC0-38D1DBDC0F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257669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11446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55464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6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74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77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0183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4343400"/>
            <a:ext cx="67818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779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42270877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547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6600183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4305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11446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55464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627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60470"/>
            <a:ext cx="9061586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32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402724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648695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bg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52668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B50937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051634"/>
            <a:ext cx="5653377" cy="96623"/>
          </a:xfrm>
          <a:prstGeom prst="rect">
            <a:avLst/>
          </a:prstGeom>
          <a:solidFill>
            <a:srgbClr val="526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3378" y="5051634"/>
            <a:ext cx="707666" cy="96623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361044" y="5051634"/>
            <a:ext cx="707666" cy="96623"/>
          </a:xfrm>
          <a:prstGeom prst="rect">
            <a:avLst/>
          </a:prstGeom>
          <a:solidFill>
            <a:srgbClr val="71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068710" y="5051634"/>
            <a:ext cx="707666" cy="96623"/>
          </a:xfrm>
          <a:prstGeom prst="rect">
            <a:avLst/>
          </a:prstGeom>
          <a:solidFill>
            <a:srgbClr val="B50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76376" y="5051634"/>
            <a:ext cx="707666" cy="96623"/>
          </a:xfrm>
          <a:prstGeom prst="rect">
            <a:avLst/>
          </a:prstGeom>
          <a:solidFill>
            <a:srgbClr val="7A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484042" y="5051635"/>
            <a:ext cx="659958" cy="91866"/>
          </a:xfrm>
          <a:prstGeom prst="rect">
            <a:avLst/>
          </a:prstGeom>
          <a:solidFill>
            <a:srgbClr val="526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81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52668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51634"/>
            <a:ext cx="5653377" cy="96623"/>
          </a:xfrm>
          <a:prstGeom prst="rect">
            <a:avLst/>
          </a:prstGeom>
          <a:solidFill>
            <a:srgbClr val="526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653378" y="5051634"/>
            <a:ext cx="707666" cy="96623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361044" y="5051634"/>
            <a:ext cx="707666" cy="96623"/>
          </a:xfrm>
          <a:prstGeom prst="rect">
            <a:avLst/>
          </a:prstGeom>
          <a:solidFill>
            <a:srgbClr val="71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068710" y="5051634"/>
            <a:ext cx="707666" cy="96623"/>
          </a:xfrm>
          <a:prstGeom prst="rect">
            <a:avLst/>
          </a:prstGeom>
          <a:solidFill>
            <a:srgbClr val="B50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776376" y="5051634"/>
            <a:ext cx="707666" cy="96623"/>
          </a:xfrm>
          <a:prstGeom prst="rect">
            <a:avLst/>
          </a:prstGeom>
          <a:solidFill>
            <a:srgbClr val="7A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84042" y="5051635"/>
            <a:ext cx="659958" cy="91866"/>
          </a:xfrm>
          <a:prstGeom prst="rect">
            <a:avLst/>
          </a:prstGeom>
          <a:solidFill>
            <a:srgbClr val="526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0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26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48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639339" y="2929001"/>
            <a:ext cx="2365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  <a:t>1-800-CDC-INFO (232-4636)</a:t>
            </a:r>
            <a:r>
              <a:rPr lang="en-US" sz="11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br>
              <a:rPr lang="en-US" sz="11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11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</a:t>
            </a:r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1" b="106"/>
          <a:stretch/>
        </p:blipFill>
        <p:spPr>
          <a:xfrm>
            <a:off x="0" y="4497226"/>
            <a:ext cx="9144000" cy="644577"/>
          </a:xfrm>
          <a:prstGeom prst="rect">
            <a:avLst/>
          </a:prstGeom>
        </p:spPr>
      </p:pic>
      <p:sp>
        <p:nvSpPr>
          <p:cNvPr id="4" name="Rectangle 2"/>
          <p:cNvSpPr/>
          <p:nvPr userDrawn="1"/>
        </p:nvSpPr>
        <p:spPr>
          <a:xfrm>
            <a:off x="2296768" y="1402169"/>
            <a:ext cx="6857921" cy="1391906"/>
          </a:xfrm>
          <a:custGeom>
            <a:avLst/>
            <a:gdLst>
              <a:gd name="connsiteX0" fmla="*/ 0 w 6802783"/>
              <a:gd name="connsiteY0" fmla="*/ 0 h 1387061"/>
              <a:gd name="connsiteX1" fmla="*/ 6802783 w 6802783"/>
              <a:gd name="connsiteY1" fmla="*/ 0 h 1387061"/>
              <a:gd name="connsiteX2" fmla="*/ 6802783 w 6802783"/>
              <a:gd name="connsiteY2" fmla="*/ 1387061 h 1387061"/>
              <a:gd name="connsiteX3" fmla="*/ 0 w 6802783"/>
              <a:gd name="connsiteY3" fmla="*/ 1387061 h 1387061"/>
              <a:gd name="connsiteX4" fmla="*/ 0 w 6802783"/>
              <a:gd name="connsiteY4" fmla="*/ 0 h 1387061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77078 w 6802783"/>
              <a:gd name="connsiteY3" fmla="*/ 1400313 h 1400313"/>
              <a:gd name="connsiteX4" fmla="*/ 0 w 6802783"/>
              <a:gd name="connsiteY4" fmla="*/ 0 h 1400313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77078 w 6802783"/>
              <a:gd name="connsiteY3" fmla="*/ 1400313 h 1400313"/>
              <a:gd name="connsiteX4" fmla="*/ 0 w 6802783"/>
              <a:gd name="connsiteY4" fmla="*/ 0 h 1400313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77078 w 6802783"/>
              <a:gd name="connsiteY3" fmla="*/ 1400313 h 1400313"/>
              <a:gd name="connsiteX4" fmla="*/ 0 w 6802783"/>
              <a:gd name="connsiteY4" fmla="*/ 0 h 1400313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77078 w 6802783"/>
              <a:gd name="connsiteY3" fmla="*/ 1400313 h 1400313"/>
              <a:gd name="connsiteX4" fmla="*/ 0 w 6802783"/>
              <a:gd name="connsiteY4" fmla="*/ 0 h 1400313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11840 w 6802783"/>
              <a:gd name="connsiteY3" fmla="*/ 1400313 h 1400313"/>
              <a:gd name="connsiteX4" fmla="*/ 0 w 6802783"/>
              <a:gd name="connsiteY4" fmla="*/ 0 h 1400313"/>
              <a:gd name="connsiteX0" fmla="*/ 0 w 6802783"/>
              <a:gd name="connsiteY0" fmla="*/ 0 h 1400313"/>
              <a:gd name="connsiteX1" fmla="*/ 6802783 w 6802783"/>
              <a:gd name="connsiteY1" fmla="*/ 0 h 1400313"/>
              <a:gd name="connsiteX2" fmla="*/ 6802783 w 6802783"/>
              <a:gd name="connsiteY2" fmla="*/ 1387061 h 1400313"/>
              <a:gd name="connsiteX3" fmla="*/ 411840 w 6802783"/>
              <a:gd name="connsiteY3" fmla="*/ 1400313 h 1400313"/>
              <a:gd name="connsiteX4" fmla="*/ 0 w 6802783"/>
              <a:gd name="connsiteY4" fmla="*/ 0 h 1400313"/>
              <a:gd name="connsiteX0" fmla="*/ 95705 w 6898488"/>
              <a:gd name="connsiteY0" fmla="*/ 0 h 1398984"/>
              <a:gd name="connsiteX1" fmla="*/ 6898488 w 6898488"/>
              <a:gd name="connsiteY1" fmla="*/ 0 h 1398984"/>
              <a:gd name="connsiteX2" fmla="*/ 6898488 w 6898488"/>
              <a:gd name="connsiteY2" fmla="*/ 1387061 h 1398984"/>
              <a:gd name="connsiteX3" fmla="*/ 74268 w 6898488"/>
              <a:gd name="connsiteY3" fmla="*/ 1398984 h 1398984"/>
              <a:gd name="connsiteX4" fmla="*/ 95705 w 6898488"/>
              <a:gd name="connsiteY4" fmla="*/ 0 h 1398984"/>
              <a:gd name="connsiteX0" fmla="*/ 42271 w 6845054"/>
              <a:gd name="connsiteY0" fmla="*/ 0 h 1398984"/>
              <a:gd name="connsiteX1" fmla="*/ 6845054 w 6845054"/>
              <a:gd name="connsiteY1" fmla="*/ 0 h 1398984"/>
              <a:gd name="connsiteX2" fmla="*/ 6845054 w 6845054"/>
              <a:gd name="connsiteY2" fmla="*/ 1387061 h 1398984"/>
              <a:gd name="connsiteX3" fmla="*/ 20834 w 6845054"/>
              <a:gd name="connsiteY3" fmla="*/ 1398984 h 1398984"/>
              <a:gd name="connsiteX4" fmla="*/ 42271 w 6845054"/>
              <a:gd name="connsiteY4" fmla="*/ 0 h 1398984"/>
              <a:gd name="connsiteX0" fmla="*/ 92701 w 6895484"/>
              <a:gd name="connsiteY0" fmla="*/ 0 h 1401662"/>
              <a:gd name="connsiteX1" fmla="*/ 6895484 w 6895484"/>
              <a:gd name="connsiteY1" fmla="*/ 0 h 1401662"/>
              <a:gd name="connsiteX2" fmla="*/ 6895484 w 6895484"/>
              <a:gd name="connsiteY2" fmla="*/ 1387061 h 1401662"/>
              <a:gd name="connsiteX3" fmla="*/ 17728 w 6895484"/>
              <a:gd name="connsiteY3" fmla="*/ 1401662 h 1401662"/>
              <a:gd name="connsiteX4" fmla="*/ 92701 w 6895484"/>
              <a:gd name="connsiteY4" fmla="*/ 0 h 1401662"/>
              <a:gd name="connsiteX0" fmla="*/ 103204 w 6905987"/>
              <a:gd name="connsiteY0" fmla="*/ 0 h 1401662"/>
              <a:gd name="connsiteX1" fmla="*/ 6905987 w 6905987"/>
              <a:gd name="connsiteY1" fmla="*/ 0 h 1401662"/>
              <a:gd name="connsiteX2" fmla="*/ 6905987 w 6905987"/>
              <a:gd name="connsiteY2" fmla="*/ 1387061 h 1401662"/>
              <a:gd name="connsiteX3" fmla="*/ 28231 w 6905987"/>
              <a:gd name="connsiteY3" fmla="*/ 1401662 h 1401662"/>
              <a:gd name="connsiteX4" fmla="*/ 103204 w 6905987"/>
              <a:gd name="connsiteY4" fmla="*/ 0 h 14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987" h="1401662">
                <a:moveTo>
                  <a:pt x="103204" y="0"/>
                </a:moveTo>
                <a:lnTo>
                  <a:pt x="6905987" y="0"/>
                </a:lnTo>
                <a:lnTo>
                  <a:pt x="6905987" y="1387061"/>
                </a:lnTo>
                <a:lnTo>
                  <a:pt x="28231" y="1401662"/>
                </a:lnTo>
                <a:cubicBezTo>
                  <a:pt x="-65063" y="609524"/>
                  <a:pt x="102712" y="74149"/>
                  <a:pt x="10320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09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504" y="4245417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3860"/>
          <a:stretch/>
        </p:blipFill>
        <p:spPr>
          <a:xfrm>
            <a:off x="-7129" y="2"/>
            <a:ext cx="9151129" cy="748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3123" y="24950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91160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68" indent="-257168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5589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99" indent="-214308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4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1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1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23" r:id="rId4"/>
    <p:sldLayoutId id="214748382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31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9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</p:sldLayoutIdLst>
  <p:transition>
    <p:fade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3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199" y="1173828"/>
            <a:ext cx="8434039" cy="112996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E66AF"/>
                </a:solidFill>
              </a:rPr>
              <a:t>Use of Literal Text in Death Certificate Data</a:t>
            </a:r>
            <a:endParaRPr lang="en-US" dirty="0">
              <a:solidFill>
                <a:srgbClr val="0E66A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7" y="3804101"/>
            <a:ext cx="6759761" cy="1082223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NCHS Board of Scientific Counselors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Hyattsville, MD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May 9-10, 2019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197" y="2318141"/>
            <a:ext cx="7090012" cy="971550"/>
          </a:xfrm>
        </p:spPr>
        <p:txBody>
          <a:bodyPr/>
          <a:lstStyle/>
          <a:p>
            <a:r>
              <a:rPr lang="en-US" b="1" dirty="0" smtClean="0">
                <a:solidFill>
                  <a:srgbClr val="0E66AF"/>
                </a:solidFill>
              </a:rPr>
              <a:t>Robert N. Anderson, PhD</a:t>
            </a:r>
          </a:p>
          <a:p>
            <a:r>
              <a:rPr lang="en-US" sz="1600" b="1" dirty="0" smtClean="0">
                <a:solidFill>
                  <a:srgbClr val="0E66AF"/>
                </a:solidFill>
              </a:rPr>
              <a:t>Chief, Mortality Statistics Branch</a:t>
            </a:r>
          </a:p>
          <a:p>
            <a:r>
              <a:rPr lang="en-US" sz="1600" b="1" dirty="0" smtClean="0">
                <a:solidFill>
                  <a:srgbClr val="0E66AF"/>
                </a:solidFill>
              </a:rPr>
              <a:t>Division of Vital Statistics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7" y="290086"/>
            <a:ext cx="5363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2"/>
          <a:stretch/>
        </p:blipFill>
        <p:spPr>
          <a:xfrm>
            <a:off x="0" y="4282138"/>
            <a:ext cx="9144000" cy="861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1786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3188" lvl="1" algn="ctr">
              <a:spcBef>
                <a:spcPts val="0"/>
              </a:spcBef>
              <a:buClr>
                <a:srgbClr val="000000"/>
              </a:buClr>
            </a:pPr>
            <a:r>
              <a:rPr lang="en-US" sz="3600" dirty="0" smtClean="0">
                <a:solidFill>
                  <a:srgbClr val="0E66AF"/>
                </a:solidFill>
              </a:rPr>
              <a:t>Robert </a:t>
            </a:r>
            <a:r>
              <a:rPr lang="en-US" sz="3600" dirty="0">
                <a:solidFill>
                  <a:srgbClr val="0E66AF"/>
                </a:solidFill>
              </a:rPr>
              <a:t>Anderson</a:t>
            </a:r>
          </a:p>
          <a:p>
            <a:pPr marL="103188" lvl="1" algn="ctr">
              <a:spcBef>
                <a:spcPts val="120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E66AF"/>
                </a:solidFill>
              </a:rPr>
              <a:t>Phone: </a:t>
            </a:r>
            <a:r>
              <a:rPr lang="en-US" sz="2000" dirty="0" smtClean="0">
                <a:solidFill>
                  <a:srgbClr val="0E66AF"/>
                </a:solidFill>
              </a:rPr>
              <a:t>301-458-4073</a:t>
            </a:r>
            <a:endParaRPr lang="en-US" sz="2000" dirty="0">
              <a:solidFill>
                <a:srgbClr val="0E66AF"/>
              </a:solidFill>
            </a:endParaRPr>
          </a:p>
          <a:p>
            <a:pPr marL="103188" lvl="1" algn="ctr">
              <a:spcBef>
                <a:spcPts val="120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E66AF"/>
                </a:solidFill>
              </a:rPr>
              <a:t>RNAnderson@cdc.gov</a:t>
            </a:r>
          </a:p>
        </p:txBody>
      </p:sp>
    </p:spTree>
    <p:extLst>
      <p:ext uri="{BB962C8B-B14F-4D97-AF65-F5344CB8AC3E}">
        <p14:creationId xmlns:p14="http://schemas.microsoft.com/office/powerpoint/2010/main" val="33481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 text from the death certificate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Original text as reported by the cause of death certifier</a:t>
            </a:r>
          </a:p>
          <a:p>
            <a:pPr lvl="1"/>
            <a:r>
              <a:rPr lang="en-US" dirty="0" smtClean="0"/>
              <a:t>in Part I of the cause of death section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Part II of the cause of death section</a:t>
            </a:r>
          </a:p>
          <a:p>
            <a:pPr lvl="1"/>
            <a:r>
              <a:rPr lang="en-US" dirty="0" smtClean="0"/>
              <a:t>in the “Describe how injury occurred” field </a:t>
            </a:r>
          </a:p>
          <a:p>
            <a:r>
              <a:rPr lang="en-US" sz="2400" dirty="0" smtClean="0"/>
              <a:t>Entered </a:t>
            </a:r>
            <a:r>
              <a:rPr lang="en-US" sz="2400" dirty="0"/>
              <a:t>directly </a:t>
            </a:r>
            <a:r>
              <a:rPr lang="en-US" sz="2400" dirty="0" smtClean="0"/>
              <a:t>into </a:t>
            </a:r>
            <a:r>
              <a:rPr lang="en-US" sz="2400" dirty="0"/>
              <a:t>an electronic death </a:t>
            </a:r>
            <a:r>
              <a:rPr lang="en-US" sz="2400" dirty="0" smtClean="0"/>
              <a:t>registration system </a:t>
            </a:r>
            <a:r>
              <a:rPr lang="en-US" sz="2400" dirty="0"/>
              <a:t>or transcribed from a paper </a:t>
            </a:r>
            <a:r>
              <a:rPr lang="en-US" sz="2400" dirty="0" smtClean="0"/>
              <a:t>certificate</a:t>
            </a:r>
          </a:p>
          <a:p>
            <a:r>
              <a:rPr lang="en-US" sz="2400" dirty="0" smtClean="0"/>
              <a:t>Used as the basis for cause of death coding both automated (using </a:t>
            </a:r>
            <a:r>
              <a:rPr lang="en-US" sz="2400" dirty="0" err="1" smtClean="0"/>
              <a:t>SuperMICAR</a:t>
            </a:r>
            <a:r>
              <a:rPr lang="en-US" sz="2400" dirty="0" smtClean="0"/>
              <a:t> in MMDS) and manual</a:t>
            </a:r>
          </a:p>
        </p:txBody>
      </p:sp>
    </p:spTree>
    <p:extLst>
      <p:ext uri="{BB962C8B-B14F-4D97-AF65-F5344CB8AC3E}">
        <p14:creationId xmlns:p14="http://schemas.microsoft.com/office/powerpoint/2010/main" val="28628615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5" y="118288"/>
            <a:ext cx="8004121" cy="485713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775690" y="680867"/>
            <a:ext cx="342900" cy="1179127"/>
          </a:xfrm>
          <a:prstGeom prst="rightBrac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480896" y="1985082"/>
            <a:ext cx="342900" cy="358231"/>
          </a:xfrm>
          <a:prstGeom prst="rightBrac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2276" y="947266"/>
            <a:ext cx="17907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Causal sequence leading to death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7900" y="3584057"/>
            <a:ext cx="3332255" cy="1323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1611" y="1841031"/>
            <a:ext cx="14478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Contributing conditions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2648749" y="4340965"/>
            <a:ext cx="342900" cy="566315"/>
          </a:xfrm>
          <a:prstGeom prst="rightBrac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17289" y="4299936"/>
            <a:ext cx="345218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Injury description including circumstances leading to the injury</a:t>
            </a:r>
          </a:p>
        </p:txBody>
      </p:sp>
    </p:spTree>
    <p:extLst>
      <p:ext uri="{BB962C8B-B14F-4D97-AF65-F5344CB8AC3E}">
        <p14:creationId xmlns:p14="http://schemas.microsoft.com/office/powerpoint/2010/main" val="25002493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5" y="118288"/>
            <a:ext cx="8004121" cy="48571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47900" y="3584057"/>
            <a:ext cx="3332255" cy="1323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7900" y="925976"/>
            <a:ext cx="441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Combined methamphetamine and fentanyl toxicity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7900" y="587422"/>
            <a:ext cx="176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Cardiac arrhythmia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839" y="2072218"/>
            <a:ext cx="2421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Hypertensive heart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1616" y="2779409"/>
            <a:ext cx="2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58" y="2410772"/>
            <a:ext cx="4785385" cy="1173285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0336" y="3584057"/>
            <a:ext cx="7935777" cy="737220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56513" y="1964496"/>
            <a:ext cx="2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1569" y="2233861"/>
            <a:ext cx="2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7058" y="4321277"/>
            <a:ext cx="2239055" cy="621481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036" y="4395998"/>
            <a:ext cx="5483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Accidental overdose of methamphetamine mixed with fentanyl</a:t>
            </a:r>
          </a:p>
        </p:txBody>
      </p:sp>
    </p:spTree>
    <p:extLst>
      <p:ext uri="{BB962C8B-B14F-4D97-AF65-F5344CB8AC3E}">
        <p14:creationId xmlns:p14="http://schemas.microsoft.com/office/powerpoint/2010/main" val="37750277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be done with the a</a:t>
            </a:r>
            <a:r>
              <a:rPr lang="en-US" dirty="0" smtClean="0"/>
              <a:t>dditional </a:t>
            </a:r>
            <a:r>
              <a:rPr lang="en-US" dirty="0"/>
              <a:t>detail not captured by ICD </a:t>
            </a:r>
            <a:r>
              <a:rPr lang="en-US" dirty="0" smtClean="0"/>
              <a:t>codes?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8229600" cy="3437334"/>
          </a:xfrm>
        </p:spPr>
        <p:txBody>
          <a:bodyPr/>
          <a:lstStyle/>
          <a:p>
            <a:r>
              <a:rPr lang="en-US" sz="2400" dirty="0" smtClean="0"/>
              <a:t>Evaluation </a:t>
            </a:r>
            <a:r>
              <a:rPr lang="en-US" sz="2400" dirty="0" smtClean="0"/>
              <a:t>of the quality of the ICD-coded data</a:t>
            </a:r>
          </a:p>
          <a:p>
            <a:pPr lvl="1"/>
            <a:r>
              <a:rPr lang="en-US" dirty="0" smtClean="0"/>
              <a:t>The text on which the codes are based can be easily reviewed</a:t>
            </a:r>
          </a:p>
          <a:p>
            <a:r>
              <a:rPr lang="en-US" sz="2400" dirty="0" smtClean="0"/>
              <a:t>Better understand cause of death certification and what certifiers report on death certificates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Terminology used to describe diseases and conditions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Changes in terminology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Emerging diseases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Analysis of information reported, but not </a:t>
            </a:r>
            <a:r>
              <a:rPr lang="en-US" dirty="0" err="1" smtClean="0"/>
              <a:t>codeable</a:t>
            </a:r>
            <a:r>
              <a:rPr lang="en-US" dirty="0" smtClean="0"/>
              <a:t> to the ICD (e.g., bed sharing)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751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8686800" cy="3437334"/>
          </a:xfrm>
        </p:spPr>
        <p:txBody>
          <a:bodyPr/>
          <a:lstStyle/>
          <a:p>
            <a:r>
              <a:rPr lang="en-US" dirty="0" smtClean="0"/>
              <a:t>2003 – NCHS began collecting the literal text from death certificates in all states</a:t>
            </a:r>
          </a:p>
          <a:p>
            <a:pPr lvl="1"/>
            <a:r>
              <a:rPr lang="en-US" sz="1800" dirty="0" smtClean="0"/>
              <a:t>As of Jan 1, 2003, all states were using </a:t>
            </a:r>
            <a:r>
              <a:rPr lang="en-US" sz="1800" dirty="0" err="1" smtClean="0"/>
              <a:t>SuperMICAR</a:t>
            </a:r>
            <a:endParaRPr lang="en-US" sz="1800" dirty="0"/>
          </a:p>
          <a:p>
            <a:r>
              <a:rPr lang="en-US" dirty="0" smtClean="0"/>
              <a:t>2005 – use of literal text to review potential coding errors</a:t>
            </a:r>
          </a:p>
          <a:p>
            <a:r>
              <a:rPr lang="en-US" dirty="0" smtClean="0"/>
              <a:t>2006 – pilot project with what is now NCEZID staff to find </a:t>
            </a:r>
            <a:r>
              <a:rPr lang="en-US" dirty="0" err="1" smtClean="0"/>
              <a:t>Creutzfeldt</a:t>
            </a:r>
            <a:r>
              <a:rPr lang="en-US" dirty="0" smtClean="0"/>
              <a:t>-	</a:t>
            </a:r>
            <a:r>
              <a:rPr lang="en-US" dirty="0" err="1" smtClean="0"/>
              <a:t>Jakob</a:t>
            </a:r>
            <a:r>
              <a:rPr lang="en-US" dirty="0" smtClean="0"/>
              <a:t> disease deaths that were being </a:t>
            </a:r>
            <a:r>
              <a:rPr lang="en-US" dirty="0" err="1" smtClean="0"/>
              <a:t>mis</a:t>
            </a:r>
            <a:r>
              <a:rPr lang="en-US" dirty="0" smtClean="0"/>
              <a:t>-coded</a:t>
            </a:r>
          </a:p>
          <a:p>
            <a:r>
              <a:rPr lang="en-US" dirty="0" smtClean="0"/>
              <a:t>2007 – decision to release literal text data to federal agencies under a 	data use agreement; others required to use the RDC</a:t>
            </a:r>
          </a:p>
          <a:p>
            <a:pPr lvl="1"/>
            <a:r>
              <a:rPr lang="en-US" sz="1800" dirty="0" smtClean="0"/>
              <a:t>Data files released to the Division of Reproductive Health (CDC), NHTSA and CPSC</a:t>
            </a:r>
          </a:p>
          <a:p>
            <a:r>
              <a:rPr lang="en-US" dirty="0" smtClean="0"/>
              <a:t>2010 – discovery of personal identifiers in the literal text fields and decision to 	restrict data to in-house staff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545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projects involving literal text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509247" cy="3643944"/>
          </a:xfrm>
        </p:spPr>
        <p:txBody>
          <a:bodyPr/>
          <a:lstStyle/>
          <a:p>
            <a:r>
              <a:rPr lang="en-US" dirty="0"/>
              <a:t>Creutzfeldt-Jakob </a:t>
            </a:r>
            <a:r>
              <a:rPr lang="en-US" dirty="0" smtClean="0"/>
              <a:t>disease deaths</a:t>
            </a:r>
            <a:endParaRPr lang="en-US" dirty="0"/>
          </a:p>
          <a:p>
            <a:pPr lvl="1"/>
            <a:r>
              <a:rPr lang="en-US" sz="1800" dirty="0" smtClean="0"/>
              <a:t>With the Division of High Consequence Pathogens and Pathology (NCEZID/CDC)</a:t>
            </a:r>
          </a:p>
          <a:p>
            <a:r>
              <a:rPr lang="en-US" dirty="0" smtClean="0"/>
              <a:t>Deaths involving consumer </a:t>
            </a:r>
            <a:r>
              <a:rPr lang="en-US" dirty="0"/>
              <a:t>products</a:t>
            </a:r>
          </a:p>
          <a:p>
            <a:pPr lvl="1"/>
            <a:r>
              <a:rPr lang="en-US" sz="1800" dirty="0" smtClean="0"/>
              <a:t>Consumer Products Safety Commission</a:t>
            </a:r>
          </a:p>
          <a:p>
            <a:r>
              <a:rPr lang="en-US" dirty="0"/>
              <a:t>Non-traffic motor vehicle deaths </a:t>
            </a:r>
          </a:p>
          <a:p>
            <a:pPr lvl="1"/>
            <a:r>
              <a:rPr lang="en-US" sz="1800" dirty="0" smtClean="0"/>
              <a:t>National Highway Traffic Safety Administration</a:t>
            </a:r>
          </a:p>
          <a:p>
            <a:r>
              <a:rPr lang="en-US" dirty="0"/>
              <a:t>Sudden unexplained infant deaths</a:t>
            </a:r>
          </a:p>
          <a:p>
            <a:pPr lvl="1"/>
            <a:r>
              <a:rPr lang="en-US" sz="1800" dirty="0" smtClean="0"/>
              <a:t>With the Division of Reproductive Health (NCCDPHP/CDC)</a:t>
            </a:r>
          </a:p>
          <a:p>
            <a:r>
              <a:rPr lang="en-US" dirty="0" smtClean="0"/>
              <a:t>Infant deaths associated with termination of pregnancy</a:t>
            </a:r>
          </a:p>
          <a:p>
            <a:r>
              <a:rPr lang="en-US" dirty="0" smtClean="0"/>
              <a:t>Deaths due to drug-resistant infections</a:t>
            </a:r>
          </a:p>
        </p:txBody>
      </p:sp>
    </p:spTree>
    <p:extLst>
      <p:ext uri="{BB962C8B-B14F-4D97-AF65-F5344CB8AC3E}">
        <p14:creationId xmlns:p14="http://schemas.microsoft.com/office/powerpoint/2010/main" val="14316832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50"/>
          <a:stretch/>
        </p:blipFill>
        <p:spPr>
          <a:xfrm>
            <a:off x="457198" y="3377681"/>
            <a:ext cx="4310109" cy="168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Mentions with Involvement (DMI)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976544"/>
            <a:ext cx="8509247" cy="3524019"/>
          </a:xfrm>
        </p:spPr>
        <p:txBody>
          <a:bodyPr/>
          <a:lstStyle/>
          <a:p>
            <a:r>
              <a:rPr lang="en-US" dirty="0" smtClean="0"/>
              <a:t>Joint project with FDA</a:t>
            </a:r>
          </a:p>
          <a:p>
            <a:r>
              <a:rPr lang="en-US" dirty="0" smtClean="0"/>
              <a:t>Developed to satisfy the need for greater specificity with regard to drugs than can be provided by ICD-10 codes</a:t>
            </a:r>
          </a:p>
          <a:p>
            <a:r>
              <a:rPr lang="en-US" dirty="0" smtClean="0"/>
              <a:t>Contains information on specific drugs and associated variants</a:t>
            </a:r>
          </a:p>
          <a:p>
            <a:pPr lvl="1"/>
            <a:r>
              <a:rPr lang="en-US" sz="1800" dirty="0" smtClean="0"/>
              <a:t>E.g., search for oxycodone (principal variant) would return all deaths involving oxycodone and its variants (e.g., OxyContin, Percocet, </a:t>
            </a:r>
            <a:r>
              <a:rPr lang="en-US" sz="1800" dirty="0" err="1" smtClean="0"/>
              <a:t>Roxicet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Data for 2010-2016 are currently available in the RDC (2017 to follow shortly)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22" y="3320261"/>
            <a:ext cx="4329706" cy="17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84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and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Exploring use of literal text in surveillance system to identify emerging diseases and specific drugs</a:t>
            </a:r>
          </a:p>
          <a:p>
            <a:pPr lvl="1"/>
            <a:r>
              <a:rPr lang="en-US" sz="1800" dirty="0" smtClean="0"/>
              <a:t>Part of PCOR III project</a:t>
            </a:r>
          </a:p>
          <a:p>
            <a:r>
              <a:rPr lang="en-US" dirty="0" smtClean="0"/>
              <a:t>Making the literal text available to researchers</a:t>
            </a:r>
          </a:p>
          <a:p>
            <a:pPr lvl="1"/>
            <a:r>
              <a:rPr lang="en-US" sz="1800" dirty="0" smtClean="0"/>
              <a:t>Redaction effort on 2016 data to remove personal identifiers is nearly complete</a:t>
            </a:r>
          </a:p>
          <a:p>
            <a:pPr lvl="1"/>
            <a:r>
              <a:rPr lang="en-US" sz="1800" dirty="0" smtClean="0"/>
              <a:t>Plans are to make these data available in the RDC</a:t>
            </a:r>
          </a:p>
          <a:p>
            <a:pPr lvl="1"/>
            <a:r>
              <a:rPr lang="en-US" sz="1800" dirty="0" smtClean="0"/>
              <a:t>Additional data years will be made available as redaction for each year is completed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8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2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2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NCEH_ATSDR_combined">
  <a:themeElements>
    <a:clrScheme name="Custom 2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DC OD Light Frame">
  <a:themeElements>
    <a:clrScheme name="NCH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175E54"/>
      </a:accent2>
      <a:accent3>
        <a:srgbClr val="5F574F"/>
      </a:accent3>
      <a:accent4>
        <a:srgbClr val="007EA3"/>
      </a:accent4>
      <a:accent5>
        <a:srgbClr val="BD4F19"/>
      </a:accent5>
      <a:accent6>
        <a:srgbClr val="FECB0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DC OD Light Frame">
  <a:themeElements>
    <a:clrScheme name="NCH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175E54"/>
      </a:accent2>
      <a:accent3>
        <a:srgbClr val="5F574F"/>
      </a:accent3>
      <a:accent4>
        <a:srgbClr val="007EA3"/>
      </a:accent4>
      <a:accent5>
        <a:srgbClr val="BD4F19"/>
      </a:accent5>
      <a:accent6>
        <a:srgbClr val="FECB0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15893</TotalTime>
  <Words>501</Words>
  <Application>Microsoft Office PowerPoint</Application>
  <PresentationFormat>On-screen Show (16:9)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Wingdings</vt:lpstr>
      <vt:lpstr>Myriad Web Pro</vt:lpstr>
      <vt:lpstr>Courier New</vt:lpstr>
      <vt:lpstr>Arial</vt:lpstr>
      <vt:lpstr>Calibri</vt:lpstr>
      <vt:lpstr>NCEH_ATSDR_combined</vt:lpstr>
      <vt:lpstr>1_NCEH_ATSDR_combined</vt:lpstr>
      <vt:lpstr>2_NCEH_ATSDR_combined</vt:lpstr>
      <vt:lpstr>3_NCEH_ATSDR_combined</vt:lpstr>
      <vt:lpstr>CDC OD Light Frame</vt:lpstr>
      <vt:lpstr>1_CDC OD Light Frame</vt:lpstr>
      <vt:lpstr>4_NCEH_ATSDR_combined</vt:lpstr>
      <vt:lpstr>Use of Literal Text in Death Certificate Data</vt:lpstr>
      <vt:lpstr>Literal text from the death certificate </vt:lpstr>
      <vt:lpstr>PowerPoint Presentation</vt:lpstr>
      <vt:lpstr>PowerPoint Presentation</vt:lpstr>
      <vt:lpstr>What else can be done with the additional detail not captured by ICD codes?</vt:lpstr>
      <vt:lpstr>History</vt:lpstr>
      <vt:lpstr>Major projects involving literal text data</vt:lpstr>
      <vt:lpstr>Drug Mentions with Involvement (DMI) data</vt:lpstr>
      <vt:lpstr>Current work and plans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Madans, Jennifer H. (CDC/DDPHSS/NCHS/OD)</cp:lastModifiedBy>
  <cp:revision>678</cp:revision>
  <cp:lastPrinted>2018-06-26T14:00:10Z</cp:lastPrinted>
  <dcterms:created xsi:type="dcterms:W3CDTF">2011-03-17T17:43:16Z</dcterms:created>
  <dcterms:modified xsi:type="dcterms:W3CDTF">2019-05-09T12:39:20Z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