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8"/>
  </p:notesMasterIdLst>
  <p:handoutMasterIdLst>
    <p:handoutMasterId r:id="rId19"/>
  </p:handoutMasterIdLst>
  <p:sldIdLst>
    <p:sldId id="308" r:id="rId2"/>
    <p:sldId id="314" r:id="rId3"/>
    <p:sldId id="313" r:id="rId4"/>
    <p:sldId id="309" r:id="rId5"/>
    <p:sldId id="318" r:id="rId6"/>
    <p:sldId id="319" r:id="rId7"/>
    <p:sldId id="320" r:id="rId8"/>
    <p:sldId id="310" r:id="rId9"/>
    <p:sldId id="321" r:id="rId10"/>
    <p:sldId id="311" r:id="rId11"/>
    <p:sldId id="322" r:id="rId12"/>
    <p:sldId id="316" r:id="rId13"/>
    <p:sldId id="325" r:id="rId14"/>
    <p:sldId id="323" r:id="rId15"/>
    <p:sldId id="317" r:id="rId16"/>
    <p:sldId id="315" r:id="rId17"/>
  </p:sldIdLst>
  <p:sldSz cx="6858000" cy="5143500"/>
  <p:notesSz cx="7102475" cy="9388475"/>
  <p:embeddedFontLst>
    <p:embeddedFont>
      <p:font typeface="Calibri" panose="020F0502020204030204" pitchFamily="34" charset="0"/>
      <p:regular r:id="rId20"/>
      <p:bold r:id="rId21"/>
      <p:italic r:id="rId22"/>
      <p:boldItalic r:id="rId23"/>
    </p:embeddedFont>
    <p:embeddedFont>
      <p:font typeface="Myriad Web Pro" panose="020B0604020202020204" charset="0"/>
      <p:regular r:id="rId24"/>
      <p:bold r:id="rId25"/>
      <p:italic r:id="rId2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5E4A"/>
    <a:srgbClr val="008BB0"/>
    <a:srgbClr val="006858"/>
    <a:srgbClr val="0088B7"/>
    <a:srgbClr val="B45340"/>
    <a:srgbClr val="9A4E9E"/>
    <a:srgbClr val="FFFFFF"/>
    <a:srgbClr val="006166"/>
    <a:srgbClr val="618E7C"/>
    <a:srgbClr val="5A4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980" autoAdjust="0"/>
  </p:normalViewPr>
  <p:slideViewPr>
    <p:cSldViewPr snapToGrid="0">
      <p:cViewPr varScale="1">
        <p:scale>
          <a:sx n="102" d="100"/>
          <a:sy n="102" d="100"/>
        </p:scale>
        <p:origin x="1046" y="82"/>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70356"/>
          </a:xfrm>
          <a:prstGeom prst="rect">
            <a:avLst/>
          </a:prstGeom>
        </p:spPr>
        <p:txBody>
          <a:bodyPr vert="horz" lIns="89136" tIns="44568" rIns="89136" bIns="44568" rtlCol="0"/>
          <a:lstStyle>
            <a:lvl1pPr algn="l">
              <a:defRPr sz="1200"/>
            </a:lvl1pPr>
          </a:lstStyle>
          <a:p>
            <a:endParaRPr lang="en-US" dirty="0"/>
          </a:p>
        </p:txBody>
      </p:sp>
      <p:sp>
        <p:nvSpPr>
          <p:cNvPr id="3" name="Date Placeholder 2"/>
          <p:cNvSpPr>
            <a:spLocks noGrp="1"/>
          </p:cNvSpPr>
          <p:nvPr>
            <p:ph type="dt" sz="quarter" idx="1"/>
          </p:nvPr>
        </p:nvSpPr>
        <p:spPr>
          <a:xfrm>
            <a:off x="4022886" y="0"/>
            <a:ext cx="3078048" cy="470356"/>
          </a:xfrm>
          <a:prstGeom prst="rect">
            <a:avLst/>
          </a:prstGeom>
        </p:spPr>
        <p:txBody>
          <a:bodyPr vert="horz" lIns="89136" tIns="44568" rIns="89136" bIns="44568" rtlCol="0"/>
          <a:lstStyle>
            <a:lvl1pPr algn="r">
              <a:defRPr sz="1200"/>
            </a:lvl1pPr>
          </a:lstStyle>
          <a:p>
            <a:fld id="{CCD9D4F3-1CB6-4E57-BC6A-8FDD6DF1AC39}" type="datetimeFigureOut">
              <a:rPr lang="en-US" smtClean="0"/>
              <a:t>5/13/2020</a:t>
            </a:fld>
            <a:endParaRPr lang="en-US" dirty="0"/>
          </a:p>
        </p:txBody>
      </p:sp>
      <p:sp>
        <p:nvSpPr>
          <p:cNvPr id="4" name="Footer Placeholder 3"/>
          <p:cNvSpPr>
            <a:spLocks noGrp="1"/>
          </p:cNvSpPr>
          <p:nvPr>
            <p:ph type="ftr" sz="quarter" idx="2"/>
          </p:nvPr>
        </p:nvSpPr>
        <p:spPr>
          <a:xfrm>
            <a:off x="0" y="8918120"/>
            <a:ext cx="3078048" cy="470355"/>
          </a:xfrm>
          <a:prstGeom prst="rect">
            <a:avLst/>
          </a:prstGeom>
        </p:spPr>
        <p:txBody>
          <a:bodyPr vert="horz" lIns="89136" tIns="44568" rIns="89136" bIns="445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886" y="8918120"/>
            <a:ext cx="3078048" cy="470355"/>
          </a:xfrm>
          <a:prstGeom prst="rect">
            <a:avLst/>
          </a:prstGeom>
        </p:spPr>
        <p:txBody>
          <a:bodyPr vert="horz" lIns="89136" tIns="44568" rIns="89136" bIns="44568"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68803"/>
          </a:xfrm>
          <a:prstGeom prst="rect">
            <a:avLst/>
          </a:prstGeom>
        </p:spPr>
        <p:txBody>
          <a:bodyPr vert="horz" lIns="89136" tIns="44568" rIns="89136" bIns="44568"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22886" y="0"/>
            <a:ext cx="3078048" cy="468803"/>
          </a:xfrm>
          <a:prstGeom prst="rect">
            <a:avLst/>
          </a:prstGeom>
        </p:spPr>
        <p:txBody>
          <a:bodyPr vert="horz" lIns="89136" tIns="44568" rIns="89136" bIns="44568"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5/13/2020</a:t>
            </a:fld>
            <a:endParaRPr lang="en-US" dirty="0"/>
          </a:p>
        </p:txBody>
      </p:sp>
      <p:sp>
        <p:nvSpPr>
          <p:cNvPr id="4" name="Slide Image Placeholder 3"/>
          <p:cNvSpPr>
            <a:spLocks noGrp="1" noRot="1" noChangeAspect="1"/>
          </p:cNvSpPr>
          <p:nvPr>
            <p:ph type="sldImg" idx="2"/>
          </p:nvPr>
        </p:nvSpPr>
        <p:spPr>
          <a:xfrm>
            <a:off x="1204913" y="704850"/>
            <a:ext cx="4692650" cy="3521075"/>
          </a:xfrm>
          <a:prstGeom prst="rect">
            <a:avLst/>
          </a:prstGeom>
          <a:noFill/>
          <a:ln w="12700">
            <a:solidFill>
              <a:prstClr val="black"/>
            </a:solidFill>
          </a:ln>
        </p:spPr>
        <p:txBody>
          <a:bodyPr vert="horz" lIns="89136" tIns="44568" rIns="89136" bIns="44568" rtlCol="0" anchor="ctr"/>
          <a:lstStyle/>
          <a:p>
            <a:pPr lvl="0"/>
            <a:endParaRPr lang="en-US" noProof="0" dirty="0"/>
          </a:p>
        </p:txBody>
      </p:sp>
      <p:sp>
        <p:nvSpPr>
          <p:cNvPr id="5" name="Notes Placeholder 4"/>
          <p:cNvSpPr>
            <a:spLocks noGrp="1"/>
          </p:cNvSpPr>
          <p:nvPr>
            <p:ph type="body" sz="quarter" idx="3"/>
          </p:nvPr>
        </p:nvSpPr>
        <p:spPr>
          <a:xfrm>
            <a:off x="710557" y="4459837"/>
            <a:ext cx="5681363" cy="4223882"/>
          </a:xfrm>
          <a:prstGeom prst="rect">
            <a:avLst/>
          </a:prstGeom>
        </p:spPr>
        <p:txBody>
          <a:bodyPr vert="horz" lIns="89136" tIns="44568" rIns="89136" bIns="445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8121"/>
            <a:ext cx="3078048" cy="468803"/>
          </a:xfrm>
          <a:prstGeom prst="rect">
            <a:avLst/>
          </a:prstGeom>
        </p:spPr>
        <p:txBody>
          <a:bodyPr vert="horz" lIns="89136" tIns="44568" rIns="89136" bIns="44568"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36" tIns="44568" rIns="89136" bIns="44568"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5347" y="1"/>
            <a:ext cx="6863347" cy="748555"/>
          </a:xfrm>
          <a:prstGeom prst="rect">
            <a:avLst/>
          </a:prstGeom>
        </p:spPr>
      </p:pic>
      <p:sp>
        <p:nvSpPr>
          <p:cNvPr id="7" name="Title 1"/>
          <p:cNvSpPr>
            <a:spLocks noGrp="1"/>
          </p:cNvSpPr>
          <p:nvPr>
            <p:ph type="title"/>
          </p:nvPr>
        </p:nvSpPr>
        <p:spPr>
          <a:xfrm>
            <a:off x="342900" y="1039553"/>
            <a:ext cx="61722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342900" y="2144512"/>
            <a:ext cx="48006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342900" y="2959514"/>
            <a:ext cx="48006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57342" y="249504"/>
            <a:ext cx="5177307"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79"/>
            <a:ext cx="61722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6858000" cy="137670"/>
          </a:xfrm>
          <a:prstGeom prst="rect">
            <a:avLst/>
          </a:prstGeom>
        </p:spPr>
      </p:pic>
      <p:sp>
        <p:nvSpPr>
          <p:cNvPr id="6" name="Text Placeholder 7"/>
          <p:cNvSpPr>
            <a:spLocks noGrp="1"/>
          </p:cNvSpPr>
          <p:nvPr>
            <p:ph type="body" sz="quarter" idx="10"/>
          </p:nvPr>
        </p:nvSpPr>
        <p:spPr>
          <a:xfrm>
            <a:off x="342900" y="1158875"/>
            <a:ext cx="6172200" cy="3341688"/>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342900"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3605349"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6858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1" y="3350323"/>
            <a:ext cx="6221185"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342901" y="4425696"/>
            <a:ext cx="58293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71488" y="1370013"/>
            <a:ext cx="59150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Lst>
  <p:transition>
    <p:fad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c.gov/nchs/data/nvss/coronavirus/Understanding-COVID-19-Provisional-Death-Count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nchs/nvss/vsrr/covid19/" TargetMode="External"/><Relationship Id="rId2" Type="http://schemas.openxmlformats.org/officeDocument/2006/relationships/hyperlink" Target="https://www.cdc.gov/nchs/nvss/covid-19.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www.cdc.gov/nchs/nvss/vsrr/covid19/excess_deaths.htm" TargetMode="Externa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2.xml.rels><?xml version="1.0" encoding="UTF-8" standalone="yes"?>
<Relationships xmlns="http://schemas.openxmlformats.org/package/2006/relationships"><Relationship Id="rId2" Type="http://schemas.openxmlformats.org/officeDocument/2006/relationships/hyperlink" Target="https://www.cdc.gov/nchs/nvss/covid-19.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dc.gov/nchs/nvss/vsrr/covid19/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cdc.gov/nchs/data/nvss/vsrg/vsrg03-50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Coronavirus Disease (COVID-19) Reporting Guidance and Provisional Death Data</a:t>
            </a:r>
          </a:p>
        </p:txBody>
      </p:sp>
      <p:sp>
        <p:nvSpPr>
          <p:cNvPr id="5" name="Subtitle 4"/>
          <p:cNvSpPr>
            <a:spLocks noGrp="1"/>
          </p:cNvSpPr>
          <p:nvPr>
            <p:ph type="subTitle" idx="1"/>
          </p:nvPr>
        </p:nvSpPr>
        <p:spPr/>
        <p:txBody>
          <a:bodyPr/>
          <a:lstStyle/>
          <a:p>
            <a:r>
              <a:rPr lang="en-US" dirty="0"/>
              <a:t>Paul D. Sutton, Ph.D.</a:t>
            </a:r>
          </a:p>
          <a:p>
            <a:r>
              <a:rPr lang="en-US" dirty="0"/>
              <a:t>Deputy Director, Division of Vital Statistics</a:t>
            </a:r>
          </a:p>
        </p:txBody>
      </p:sp>
      <p:sp>
        <p:nvSpPr>
          <p:cNvPr id="6" name="Text Placeholder 5"/>
          <p:cNvSpPr>
            <a:spLocks noGrp="1"/>
          </p:cNvSpPr>
          <p:nvPr>
            <p:ph type="body" sz="quarter" idx="10"/>
          </p:nvPr>
        </p:nvSpPr>
        <p:spPr>
          <a:xfrm>
            <a:off x="342900" y="2959514"/>
            <a:ext cx="5543550" cy="971550"/>
          </a:xfrm>
        </p:spPr>
        <p:txBody>
          <a:bodyPr/>
          <a:lstStyle/>
          <a:p>
            <a:r>
              <a:rPr lang="en-US" dirty="0"/>
              <a:t>Board of Scientific Counselors Meeting</a:t>
            </a:r>
          </a:p>
          <a:p>
            <a:endParaRPr lang="en-US" dirty="0"/>
          </a:p>
          <a:p>
            <a:r>
              <a:rPr lang="en-US" dirty="0"/>
              <a:t>May 5, 2020</a:t>
            </a:r>
          </a:p>
        </p:txBody>
      </p:sp>
    </p:spTree>
    <p:extLst>
      <p:ext uri="{BB962C8B-B14F-4D97-AF65-F5344CB8AC3E}">
        <p14:creationId xmlns:p14="http://schemas.microsoft.com/office/powerpoint/2010/main" val="6153583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E4B4-1033-412C-8DB8-96D9B3168AB9}"/>
              </a:ext>
            </a:extLst>
          </p:cNvPr>
          <p:cNvSpPr>
            <a:spLocks noGrp="1"/>
          </p:cNvSpPr>
          <p:nvPr>
            <p:ph type="title"/>
          </p:nvPr>
        </p:nvSpPr>
        <p:spPr/>
        <p:txBody>
          <a:bodyPr/>
          <a:lstStyle/>
          <a:p>
            <a:r>
              <a:rPr lang="en-US" dirty="0"/>
              <a:t>Provisional COVID-19 Death Counts</a:t>
            </a:r>
          </a:p>
        </p:txBody>
      </p:sp>
      <p:graphicFrame>
        <p:nvGraphicFramePr>
          <p:cNvPr id="4" name="Table 3">
            <a:extLst>
              <a:ext uri="{FF2B5EF4-FFF2-40B4-BE49-F238E27FC236}">
                <a16:creationId xmlns:a16="http://schemas.microsoft.com/office/drawing/2014/main" id="{33F423E4-307B-4E46-B5FC-236F457E2F4C}"/>
              </a:ext>
            </a:extLst>
          </p:cNvPr>
          <p:cNvGraphicFramePr>
            <a:graphicFrameLocks noGrp="1"/>
          </p:cNvGraphicFramePr>
          <p:nvPr>
            <p:extLst>
              <p:ext uri="{D42A27DB-BD31-4B8C-83A1-F6EECF244321}">
                <p14:modId xmlns:p14="http://schemas.microsoft.com/office/powerpoint/2010/main" val="2413402112"/>
              </p:ext>
            </p:extLst>
          </p:nvPr>
        </p:nvGraphicFramePr>
        <p:xfrm>
          <a:off x="342900" y="1379913"/>
          <a:ext cx="6172199" cy="3429039"/>
        </p:xfrm>
        <a:graphic>
          <a:graphicData uri="http://schemas.openxmlformats.org/drawingml/2006/table">
            <a:tbl>
              <a:tblPr>
                <a:tableStyleId>{C4B1156A-380E-4F78-BDF5-A606A8083BF9}</a:tableStyleId>
              </a:tblPr>
              <a:tblGrid>
                <a:gridCol w="923558">
                  <a:extLst>
                    <a:ext uri="{9D8B030D-6E8A-4147-A177-3AD203B41FA5}">
                      <a16:colId xmlns:a16="http://schemas.microsoft.com/office/drawing/2014/main" val="697791337"/>
                    </a:ext>
                  </a:extLst>
                </a:gridCol>
                <a:gridCol w="612656">
                  <a:extLst>
                    <a:ext uri="{9D8B030D-6E8A-4147-A177-3AD203B41FA5}">
                      <a16:colId xmlns:a16="http://schemas.microsoft.com/office/drawing/2014/main" val="1213236990"/>
                    </a:ext>
                  </a:extLst>
                </a:gridCol>
                <a:gridCol w="575990">
                  <a:extLst>
                    <a:ext uri="{9D8B030D-6E8A-4147-A177-3AD203B41FA5}">
                      <a16:colId xmlns:a16="http://schemas.microsoft.com/office/drawing/2014/main" val="1999734846"/>
                    </a:ext>
                  </a:extLst>
                </a:gridCol>
                <a:gridCol w="722386">
                  <a:extLst>
                    <a:ext uri="{9D8B030D-6E8A-4147-A177-3AD203B41FA5}">
                      <a16:colId xmlns:a16="http://schemas.microsoft.com/office/drawing/2014/main" val="2608700318"/>
                    </a:ext>
                  </a:extLst>
                </a:gridCol>
                <a:gridCol w="722386">
                  <a:extLst>
                    <a:ext uri="{9D8B030D-6E8A-4147-A177-3AD203B41FA5}">
                      <a16:colId xmlns:a16="http://schemas.microsoft.com/office/drawing/2014/main" val="1101327608"/>
                    </a:ext>
                  </a:extLst>
                </a:gridCol>
                <a:gridCol w="941846">
                  <a:extLst>
                    <a:ext uri="{9D8B030D-6E8A-4147-A177-3AD203B41FA5}">
                      <a16:colId xmlns:a16="http://schemas.microsoft.com/office/drawing/2014/main" val="1193978283"/>
                    </a:ext>
                  </a:extLst>
                </a:gridCol>
                <a:gridCol w="603512">
                  <a:extLst>
                    <a:ext uri="{9D8B030D-6E8A-4147-A177-3AD203B41FA5}">
                      <a16:colId xmlns:a16="http://schemas.microsoft.com/office/drawing/2014/main" val="721511832"/>
                    </a:ext>
                  </a:extLst>
                </a:gridCol>
                <a:gridCol w="1069865">
                  <a:extLst>
                    <a:ext uri="{9D8B030D-6E8A-4147-A177-3AD203B41FA5}">
                      <a16:colId xmlns:a16="http://schemas.microsoft.com/office/drawing/2014/main" val="769186774"/>
                    </a:ext>
                  </a:extLst>
                </a:gridCol>
              </a:tblGrid>
              <a:tr h="805210">
                <a:tc>
                  <a:txBody>
                    <a:bodyPr/>
                    <a:lstStyle/>
                    <a:p>
                      <a:pPr algn="ctr"/>
                      <a:r>
                        <a:rPr lang="en-US" sz="800" dirty="0">
                          <a:effectLst/>
                        </a:rPr>
                        <a:t>Week ending date in which the death occurred</a:t>
                      </a:r>
                    </a:p>
                  </a:txBody>
                  <a:tcPr marL="52407" marR="52407" marT="26203" marB="26203" anchor="ctr"/>
                </a:tc>
                <a:tc>
                  <a:txBody>
                    <a:bodyPr/>
                    <a:lstStyle/>
                    <a:p>
                      <a:pPr algn="ctr"/>
                      <a:r>
                        <a:rPr lang="en-US" sz="800" dirty="0">
                          <a:effectLst/>
                        </a:rPr>
                        <a:t>COVID-19 Deaths (U07.1)</a:t>
                      </a:r>
                      <a:r>
                        <a:rPr lang="en-US" sz="800" baseline="30000" dirty="0">
                          <a:effectLst/>
                        </a:rPr>
                        <a:t>1</a:t>
                      </a:r>
                      <a:endParaRPr lang="en-US" sz="800" dirty="0">
                        <a:effectLst/>
                      </a:endParaRPr>
                    </a:p>
                  </a:txBody>
                  <a:tcPr marL="52407" marR="52407" marT="26203" marB="26203" anchor="ctr"/>
                </a:tc>
                <a:tc>
                  <a:txBody>
                    <a:bodyPr/>
                    <a:lstStyle/>
                    <a:p>
                      <a:pPr algn="ctr"/>
                      <a:r>
                        <a:rPr lang="en-US" sz="800">
                          <a:effectLst/>
                        </a:rPr>
                        <a:t>Deaths from All Causes</a:t>
                      </a:r>
                    </a:p>
                  </a:txBody>
                  <a:tcPr marL="52407" marR="52407" marT="26203" marB="26203" anchor="ctr"/>
                </a:tc>
                <a:tc>
                  <a:txBody>
                    <a:bodyPr/>
                    <a:lstStyle/>
                    <a:p>
                      <a:pPr algn="ctr"/>
                      <a:r>
                        <a:rPr lang="en-US" sz="800" dirty="0">
                          <a:effectLst/>
                        </a:rPr>
                        <a:t>Percent of Expected Deaths</a:t>
                      </a:r>
                      <a:r>
                        <a:rPr lang="en-US" sz="800" baseline="30000" dirty="0">
                          <a:effectLst/>
                        </a:rPr>
                        <a:t>2</a:t>
                      </a:r>
                      <a:endParaRPr lang="en-US" sz="800" dirty="0">
                        <a:effectLst/>
                      </a:endParaRPr>
                    </a:p>
                  </a:txBody>
                  <a:tcPr marL="52407" marR="52407" marT="26203" marB="26203" anchor="ctr"/>
                </a:tc>
                <a:tc>
                  <a:txBody>
                    <a:bodyPr/>
                    <a:lstStyle/>
                    <a:p>
                      <a:pPr algn="ctr"/>
                      <a:r>
                        <a:rPr lang="en-US" sz="800">
                          <a:effectLst/>
                        </a:rPr>
                        <a:t>Pneumonia Deaths</a:t>
                      </a:r>
                      <a:br>
                        <a:rPr lang="en-US" sz="800">
                          <a:effectLst/>
                        </a:rPr>
                      </a:br>
                      <a:r>
                        <a:rPr lang="en-US" sz="800">
                          <a:effectLst/>
                        </a:rPr>
                        <a:t>(J12.0–J18.9)</a:t>
                      </a:r>
                      <a:r>
                        <a:rPr lang="en-US" sz="800" baseline="30000">
                          <a:effectLst/>
                        </a:rPr>
                        <a:t>3</a:t>
                      </a:r>
                      <a:endParaRPr lang="en-US" sz="800">
                        <a:effectLst/>
                      </a:endParaRPr>
                    </a:p>
                  </a:txBody>
                  <a:tcPr marL="52407" marR="52407" marT="26203" marB="26203" anchor="ctr"/>
                </a:tc>
                <a:tc>
                  <a:txBody>
                    <a:bodyPr/>
                    <a:lstStyle/>
                    <a:p>
                      <a:pPr algn="ctr"/>
                      <a:r>
                        <a:rPr lang="en-US" sz="800" dirty="0">
                          <a:effectLst/>
                        </a:rPr>
                        <a:t>Deaths with Pneumonia and COVID-19</a:t>
                      </a:r>
                      <a:br>
                        <a:rPr lang="en-US" sz="800" dirty="0">
                          <a:effectLst/>
                        </a:rPr>
                      </a:br>
                      <a:r>
                        <a:rPr lang="en-US" sz="800" dirty="0">
                          <a:effectLst/>
                        </a:rPr>
                        <a:t>(J12.0–J18.9 and U07.1)</a:t>
                      </a:r>
                      <a:r>
                        <a:rPr lang="en-US" sz="800" baseline="30000" dirty="0">
                          <a:effectLst/>
                        </a:rPr>
                        <a:t>3</a:t>
                      </a:r>
                      <a:endParaRPr lang="en-US" sz="800" dirty="0">
                        <a:effectLst/>
                      </a:endParaRPr>
                    </a:p>
                  </a:txBody>
                  <a:tcPr marL="52407" marR="52407" marT="26203" marB="26203" anchor="ctr"/>
                </a:tc>
                <a:tc>
                  <a:txBody>
                    <a:bodyPr/>
                    <a:lstStyle/>
                    <a:p>
                      <a:pPr algn="ctr"/>
                      <a:r>
                        <a:rPr lang="en-US" sz="800" dirty="0">
                          <a:effectLst/>
                        </a:rPr>
                        <a:t>Influenza Deaths</a:t>
                      </a:r>
                      <a:br>
                        <a:rPr lang="en-US" sz="800" dirty="0">
                          <a:effectLst/>
                        </a:rPr>
                      </a:br>
                      <a:r>
                        <a:rPr lang="en-US" sz="800" dirty="0">
                          <a:effectLst/>
                        </a:rPr>
                        <a:t>(J09–J11)</a:t>
                      </a:r>
                      <a:r>
                        <a:rPr lang="en-US" sz="800" baseline="30000" dirty="0">
                          <a:effectLst/>
                        </a:rPr>
                        <a:t>4</a:t>
                      </a:r>
                      <a:endParaRPr lang="en-US" sz="800" dirty="0">
                        <a:effectLst/>
                      </a:endParaRPr>
                    </a:p>
                  </a:txBody>
                  <a:tcPr marL="52407" marR="52407" marT="26203" marB="26203" anchor="ctr"/>
                </a:tc>
                <a:tc>
                  <a:txBody>
                    <a:bodyPr/>
                    <a:lstStyle/>
                    <a:p>
                      <a:pPr algn="ctr"/>
                      <a:r>
                        <a:rPr lang="en-US" sz="800" dirty="0">
                          <a:effectLst/>
                        </a:rPr>
                        <a:t>Deaths with Pneumonia, Influenza, or COVID-19</a:t>
                      </a:r>
                      <a:br>
                        <a:rPr lang="en-US" sz="800" dirty="0">
                          <a:effectLst/>
                        </a:rPr>
                      </a:br>
                      <a:r>
                        <a:rPr lang="en-US" sz="800" dirty="0">
                          <a:effectLst/>
                        </a:rPr>
                        <a:t>U07.1 or J09–J18.9)</a:t>
                      </a:r>
                      <a:r>
                        <a:rPr lang="en-US" sz="800" baseline="30000" dirty="0">
                          <a:effectLst/>
                        </a:rPr>
                        <a:t>5</a:t>
                      </a:r>
                      <a:endParaRPr lang="en-US" sz="800" dirty="0">
                        <a:effectLst/>
                      </a:endParaRPr>
                    </a:p>
                  </a:txBody>
                  <a:tcPr marL="52407" marR="52407" marT="26203" marB="26203" anchor="ctr"/>
                </a:tc>
                <a:extLst>
                  <a:ext uri="{0D108BD9-81ED-4DB2-BD59-A6C34878D82A}">
                    <a16:rowId xmlns:a16="http://schemas.microsoft.com/office/drawing/2014/main" val="548695068"/>
                  </a:ext>
                </a:extLst>
              </a:tr>
              <a:tr h="296062">
                <a:tc>
                  <a:txBody>
                    <a:bodyPr/>
                    <a:lstStyle/>
                    <a:p>
                      <a:r>
                        <a:rPr lang="en-US" sz="800"/>
                        <a:t>Total Deaths</a:t>
                      </a:r>
                    </a:p>
                  </a:txBody>
                  <a:tcPr marL="52407" marR="52407" marT="26203" marB="26203" anchor="ctr"/>
                </a:tc>
                <a:tc>
                  <a:txBody>
                    <a:bodyPr/>
                    <a:lstStyle/>
                    <a:p>
                      <a:pPr algn="r"/>
                      <a:r>
                        <a:rPr lang="en-US" sz="800" dirty="0"/>
                        <a:t>37,308</a:t>
                      </a:r>
                    </a:p>
                  </a:txBody>
                  <a:tcPr marL="52407" marR="52407" marT="26203" marB="26203" anchor="ctr"/>
                </a:tc>
                <a:tc>
                  <a:txBody>
                    <a:bodyPr/>
                    <a:lstStyle/>
                    <a:p>
                      <a:pPr algn="r"/>
                      <a:r>
                        <a:rPr lang="en-US" sz="800"/>
                        <a:t>719,438</a:t>
                      </a:r>
                    </a:p>
                  </a:txBody>
                  <a:tcPr marL="52407" marR="52407" marT="26203" marB="26203" anchor="ctr"/>
                </a:tc>
                <a:tc>
                  <a:txBody>
                    <a:bodyPr/>
                    <a:lstStyle/>
                    <a:p>
                      <a:pPr algn="r"/>
                      <a:r>
                        <a:rPr lang="en-US" sz="800" dirty="0"/>
                        <a:t>97</a:t>
                      </a:r>
                    </a:p>
                  </a:txBody>
                  <a:tcPr marL="52407" marR="52407" marT="26203" marB="26203" anchor="ctr"/>
                </a:tc>
                <a:tc>
                  <a:txBody>
                    <a:bodyPr/>
                    <a:lstStyle/>
                    <a:p>
                      <a:pPr algn="r"/>
                      <a:r>
                        <a:rPr lang="en-US" sz="800"/>
                        <a:t>64,382</a:t>
                      </a:r>
                    </a:p>
                  </a:txBody>
                  <a:tcPr marL="52407" marR="52407" marT="26203" marB="26203" anchor="ctr"/>
                </a:tc>
                <a:tc>
                  <a:txBody>
                    <a:bodyPr/>
                    <a:lstStyle/>
                    <a:p>
                      <a:pPr algn="r"/>
                      <a:r>
                        <a:rPr lang="en-US" sz="800"/>
                        <a:t>16,564</a:t>
                      </a:r>
                    </a:p>
                  </a:txBody>
                  <a:tcPr marL="52407" marR="52407" marT="26203" marB="26203" anchor="ctr"/>
                </a:tc>
                <a:tc>
                  <a:txBody>
                    <a:bodyPr/>
                    <a:lstStyle/>
                    <a:p>
                      <a:pPr algn="r"/>
                      <a:r>
                        <a:rPr lang="en-US" sz="800"/>
                        <a:t>5,846</a:t>
                      </a:r>
                    </a:p>
                  </a:txBody>
                  <a:tcPr marL="52407" marR="52407" marT="26203" marB="26203" anchor="ctr"/>
                </a:tc>
                <a:tc>
                  <a:txBody>
                    <a:bodyPr/>
                    <a:lstStyle/>
                    <a:p>
                      <a:pPr algn="r"/>
                      <a:r>
                        <a:rPr lang="en-US" sz="800"/>
                        <a:t>90,165</a:t>
                      </a:r>
                    </a:p>
                  </a:txBody>
                  <a:tcPr marL="52407" marR="52407" marT="26203" marB="26203" anchor="ctr"/>
                </a:tc>
                <a:extLst>
                  <a:ext uri="{0D108BD9-81ED-4DB2-BD59-A6C34878D82A}">
                    <a16:rowId xmlns:a16="http://schemas.microsoft.com/office/drawing/2014/main" val="2873752843"/>
                  </a:ext>
                </a:extLst>
              </a:tr>
              <a:tr h="179059">
                <a:tc>
                  <a:txBody>
                    <a:bodyPr/>
                    <a:lstStyle/>
                    <a:p>
                      <a:r>
                        <a:rPr lang="en-US" sz="800"/>
                        <a:t>2/1/2020</a:t>
                      </a:r>
                    </a:p>
                  </a:txBody>
                  <a:tcPr marL="52407" marR="52407" marT="26203" marB="26203" anchor="ctr"/>
                </a:tc>
                <a:tc>
                  <a:txBody>
                    <a:bodyPr/>
                    <a:lstStyle/>
                    <a:p>
                      <a:pPr algn="r"/>
                      <a:r>
                        <a:rPr lang="en-US" sz="800" dirty="0"/>
                        <a:t>0</a:t>
                      </a:r>
                    </a:p>
                  </a:txBody>
                  <a:tcPr marL="52407" marR="52407" marT="26203" marB="26203" anchor="ctr"/>
                </a:tc>
                <a:tc>
                  <a:txBody>
                    <a:bodyPr/>
                    <a:lstStyle/>
                    <a:p>
                      <a:pPr algn="r"/>
                      <a:r>
                        <a:rPr lang="en-US" sz="800"/>
                        <a:t>57,266</a:t>
                      </a:r>
                    </a:p>
                  </a:txBody>
                  <a:tcPr marL="52407" marR="52407" marT="26203" marB="26203" anchor="ctr"/>
                </a:tc>
                <a:tc>
                  <a:txBody>
                    <a:bodyPr/>
                    <a:lstStyle/>
                    <a:p>
                      <a:pPr algn="r"/>
                      <a:r>
                        <a:rPr lang="en-US" sz="800"/>
                        <a:t>97</a:t>
                      </a:r>
                    </a:p>
                  </a:txBody>
                  <a:tcPr marL="52407" marR="52407" marT="26203" marB="26203" anchor="ctr"/>
                </a:tc>
                <a:tc>
                  <a:txBody>
                    <a:bodyPr/>
                    <a:lstStyle/>
                    <a:p>
                      <a:pPr algn="r"/>
                      <a:r>
                        <a:rPr lang="en-US" sz="800"/>
                        <a:t>3,688</a:t>
                      </a:r>
                    </a:p>
                  </a:txBody>
                  <a:tcPr marL="52407" marR="52407" marT="26203" marB="26203" anchor="ctr"/>
                </a:tc>
                <a:tc>
                  <a:txBody>
                    <a:bodyPr/>
                    <a:lstStyle/>
                    <a:p>
                      <a:pPr algn="r"/>
                      <a:r>
                        <a:rPr lang="en-US" sz="800"/>
                        <a:t>0</a:t>
                      </a:r>
                    </a:p>
                  </a:txBody>
                  <a:tcPr marL="52407" marR="52407" marT="26203" marB="26203" anchor="ctr"/>
                </a:tc>
                <a:tc>
                  <a:txBody>
                    <a:bodyPr/>
                    <a:lstStyle/>
                    <a:p>
                      <a:pPr algn="r"/>
                      <a:r>
                        <a:rPr lang="en-US" sz="800"/>
                        <a:t>469</a:t>
                      </a:r>
                    </a:p>
                  </a:txBody>
                  <a:tcPr marL="52407" marR="52407" marT="26203" marB="26203" anchor="ctr"/>
                </a:tc>
                <a:tc>
                  <a:txBody>
                    <a:bodyPr/>
                    <a:lstStyle/>
                    <a:p>
                      <a:pPr algn="r"/>
                      <a:r>
                        <a:rPr lang="en-US" sz="800"/>
                        <a:t>4,157</a:t>
                      </a:r>
                    </a:p>
                  </a:txBody>
                  <a:tcPr marL="52407" marR="52407" marT="26203" marB="26203" anchor="ctr"/>
                </a:tc>
                <a:extLst>
                  <a:ext uri="{0D108BD9-81ED-4DB2-BD59-A6C34878D82A}">
                    <a16:rowId xmlns:a16="http://schemas.microsoft.com/office/drawing/2014/main" val="3344177964"/>
                  </a:ext>
                </a:extLst>
              </a:tr>
              <a:tr h="179059">
                <a:tc>
                  <a:txBody>
                    <a:bodyPr/>
                    <a:lstStyle/>
                    <a:p>
                      <a:r>
                        <a:rPr lang="en-US" sz="800"/>
                        <a:t>2/8/2020</a:t>
                      </a:r>
                    </a:p>
                  </a:txBody>
                  <a:tcPr marL="52407" marR="52407" marT="26203" marB="26203" anchor="ctr"/>
                </a:tc>
                <a:tc>
                  <a:txBody>
                    <a:bodyPr/>
                    <a:lstStyle/>
                    <a:p>
                      <a:pPr algn="r"/>
                      <a:r>
                        <a:rPr lang="en-US" sz="800" dirty="0"/>
                        <a:t>1</a:t>
                      </a:r>
                    </a:p>
                  </a:txBody>
                  <a:tcPr marL="52407" marR="52407" marT="26203" marB="26203" anchor="ctr"/>
                </a:tc>
                <a:tc>
                  <a:txBody>
                    <a:bodyPr/>
                    <a:lstStyle/>
                    <a:p>
                      <a:pPr algn="r"/>
                      <a:r>
                        <a:rPr lang="en-US" sz="800"/>
                        <a:t>57,615</a:t>
                      </a:r>
                    </a:p>
                  </a:txBody>
                  <a:tcPr marL="52407" marR="52407" marT="26203" marB="26203" anchor="ctr"/>
                </a:tc>
                <a:tc>
                  <a:txBody>
                    <a:bodyPr/>
                    <a:lstStyle/>
                    <a:p>
                      <a:pPr algn="r"/>
                      <a:r>
                        <a:rPr lang="en-US" sz="800"/>
                        <a:t>97</a:t>
                      </a:r>
                    </a:p>
                  </a:txBody>
                  <a:tcPr marL="52407" marR="52407" marT="26203" marB="26203" anchor="ctr"/>
                </a:tc>
                <a:tc>
                  <a:txBody>
                    <a:bodyPr/>
                    <a:lstStyle/>
                    <a:p>
                      <a:pPr algn="r"/>
                      <a:r>
                        <a:rPr lang="en-US" sz="800"/>
                        <a:t>3,672</a:t>
                      </a:r>
                    </a:p>
                  </a:txBody>
                  <a:tcPr marL="52407" marR="52407" marT="26203" marB="26203" anchor="ctr"/>
                </a:tc>
                <a:tc>
                  <a:txBody>
                    <a:bodyPr/>
                    <a:lstStyle/>
                    <a:p>
                      <a:pPr algn="r"/>
                      <a:r>
                        <a:rPr lang="en-US" sz="800"/>
                        <a:t>0</a:t>
                      </a:r>
                    </a:p>
                  </a:txBody>
                  <a:tcPr marL="52407" marR="52407" marT="26203" marB="26203" anchor="ctr"/>
                </a:tc>
                <a:tc>
                  <a:txBody>
                    <a:bodyPr/>
                    <a:lstStyle/>
                    <a:p>
                      <a:pPr algn="r"/>
                      <a:r>
                        <a:rPr lang="en-US" sz="800"/>
                        <a:t>494</a:t>
                      </a:r>
                    </a:p>
                  </a:txBody>
                  <a:tcPr marL="52407" marR="52407" marT="26203" marB="26203" anchor="ctr"/>
                </a:tc>
                <a:tc>
                  <a:txBody>
                    <a:bodyPr/>
                    <a:lstStyle/>
                    <a:p>
                      <a:pPr algn="r"/>
                      <a:r>
                        <a:rPr lang="en-US" sz="800"/>
                        <a:t>4,167</a:t>
                      </a:r>
                    </a:p>
                  </a:txBody>
                  <a:tcPr marL="52407" marR="52407" marT="26203" marB="26203" anchor="ctr"/>
                </a:tc>
                <a:extLst>
                  <a:ext uri="{0D108BD9-81ED-4DB2-BD59-A6C34878D82A}">
                    <a16:rowId xmlns:a16="http://schemas.microsoft.com/office/drawing/2014/main" val="1922862874"/>
                  </a:ext>
                </a:extLst>
              </a:tr>
              <a:tr h="179059">
                <a:tc>
                  <a:txBody>
                    <a:bodyPr/>
                    <a:lstStyle/>
                    <a:p>
                      <a:r>
                        <a:rPr lang="en-US" sz="800"/>
                        <a:t>2/15/2020</a:t>
                      </a:r>
                    </a:p>
                  </a:txBody>
                  <a:tcPr marL="52407" marR="52407" marT="26203" marB="26203" anchor="ctr"/>
                </a:tc>
                <a:tc>
                  <a:txBody>
                    <a:bodyPr/>
                    <a:lstStyle/>
                    <a:p>
                      <a:pPr algn="r"/>
                      <a:r>
                        <a:rPr lang="en-US" sz="800"/>
                        <a:t>0</a:t>
                      </a:r>
                    </a:p>
                  </a:txBody>
                  <a:tcPr marL="52407" marR="52407" marT="26203" marB="26203" anchor="ctr"/>
                </a:tc>
                <a:tc>
                  <a:txBody>
                    <a:bodyPr/>
                    <a:lstStyle/>
                    <a:p>
                      <a:pPr algn="r"/>
                      <a:r>
                        <a:rPr lang="en-US" sz="800"/>
                        <a:t>56,878</a:t>
                      </a:r>
                    </a:p>
                  </a:txBody>
                  <a:tcPr marL="52407" marR="52407" marT="26203" marB="26203" anchor="ctr"/>
                </a:tc>
                <a:tc>
                  <a:txBody>
                    <a:bodyPr/>
                    <a:lstStyle/>
                    <a:p>
                      <a:pPr algn="r"/>
                      <a:r>
                        <a:rPr lang="en-US" sz="800"/>
                        <a:t>97</a:t>
                      </a:r>
                    </a:p>
                  </a:txBody>
                  <a:tcPr marL="52407" marR="52407" marT="26203" marB="26203" anchor="ctr"/>
                </a:tc>
                <a:tc>
                  <a:txBody>
                    <a:bodyPr/>
                    <a:lstStyle/>
                    <a:p>
                      <a:pPr algn="r"/>
                      <a:r>
                        <a:rPr lang="en-US" sz="800"/>
                        <a:t>3,693</a:t>
                      </a:r>
                    </a:p>
                  </a:txBody>
                  <a:tcPr marL="52407" marR="52407" marT="26203" marB="26203" anchor="ctr"/>
                </a:tc>
                <a:tc>
                  <a:txBody>
                    <a:bodyPr/>
                    <a:lstStyle/>
                    <a:p>
                      <a:pPr algn="r"/>
                      <a:r>
                        <a:rPr lang="en-US" sz="800"/>
                        <a:t>0</a:t>
                      </a:r>
                    </a:p>
                  </a:txBody>
                  <a:tcPr marL="52407" marR="52407" marT="26203" marB="26203" anchor="ctr"/>
                </a:tc>
                <a:tc>
                  <a:txBody>
                    <a:bodyPr/>
                    <a:lstStyle/>
                    <a:p>
                      <a:pPr algn="r"/>
                      <a:r>
                        <a:rPr lang="en-US" sz="800"/>
                        <a:t>517</a:t>
                      </a:r>
                    </a:p>
                  </a:txBody>
                  <a:tcPr marL="52407" marR="52407" marT="26203" marB="26203" anchor="ctr"/>
                </a:tc>
                <a:tc>
                  <a:txBody>
                    <a:bodyPr/>
                    <a:lstStyle/>
                    <a:p>
                      <a:pPr algn="r"/>
                      <a:r>
                        <a:rPr lang="en-US" sz="800"/>
                        <a:t>4,210</a:t>
                      </a:r>
                    </a:p>
                  </a:txBody>
                  <a:tcPr marL="52407" marR="52407" marT="26203" marB="26203" anchor="ctr"/>
                </a:tc>
                <a:extLst>
                  <a:ext uri="{0D108BD9-81ED-4DB2-BD59-A6C34878D82A}">
                    <a16:rowId xmlns:a16="http://schemas.microsoft.com/office/drawing/2014/main" val="3739438062"/>
                  </a:ext>
                </a:extLst>
              </a:tr>
              <a:tr h="179059">
                <a:tc>
                  <a:txBody>
                    <a:bodyPr/>
                    <a:lstStyle/>
                    <a:p>
                      <a:r>
                        <a:rPr lang="en-US" sz="800"/>
                        <a:t>2/22/2020</a:t>
                      </a:r>
                    </a:p>
                  </a:txBody>
                  <a:tcPr marL="52407" marR="52407" marT="26203" marB="26203" anchor="ctr"/>
                </a:tc>
                <a:tc>
                  <a:txBody>
                    <a:bodyPr/>
                    <a:lstStyle/>
                    <a:p>
                      <a:pPr algn="r"/>
                      <a:r>
                        <a:rPr lang="en-US" sz="800" dirty="0"/>
                        <a:t>0</a:t>
                      </a:r>
                    </a:p>
                  </a:txBody>
                  <a:tcPr marL="52407" marR="52407" marT="26203" marB="26203" anchor="ctr"/>
                </a:tc>
                <a:tc>
                  <a:txBody>
                    <a:bodyPr/>
                    <a:lstStyle/>
                    <a:p>
                      <a:pPr algn="r"/>
                      <a:r>
                        <a:rPr lang="en-US" sz="800"/>
                        <a:t>56,806</a:t>
                      </a:r>
                    </a:p>
                  </a:txBody>
                  <a:tcPr marL="52407" marR="52407" marT="26203" marB="26203" anchor="ctr"/>
                </a:tc>
                <a:tc>
                  <a:txBody>
                    <a:bodyPr/>
                    <a:lstStyle/>
                    <a:p>
                      <a:pPr algn="r"/>
                      <a:r>
                        <a:rPr lang="en-US" sz="800" dirty="0"/>
                        <a:t>98</a:t>
                      </a:r>
                    </a:p>
                  </a:txBody>
                  <a:tcPr marL="52407" marR="52407" marT="26203" marB="26203" anchor="ctr"/>
                </a:tc>
                <a:tc>
                  <a:txBody>
                    <a:bodyPr/>
                    <a:lstStyle/>
                    <a:p>
                      <a:pPr algn="r"/>
                      <a:r>
                        <a:rPr lang="en-US" sz="800"/>
                        <a:t>3,557</a:t>
                      </a:r>
                    </a:p>
                  </a:txBody>
                  <a:tcPr marL="52407" marR="52407" marT="26203" marB="26203" anchor="ctr"/>
                </a:tc>
                <a:tc>
                  <a:txBody>
                    <a:bodyPr/>
                    <a:lstStyle/>
                    <a:p>
                      <a:pPr algn="r"/>
                      <a:r>
                        <a:rPr lang="en-US" sz="800"/>
                        <a:t>0</a:t>
                      </a:r>
                    </a:p>
                  </a:txBody>
                  <a:tcPr marL="52407" marR="52407" marT="26203" marB="26203" anchor="ctr"/>
                </a:tc>
                <a:tc>
                  <a:txBody>
                    <a:bodyPr/>
                    <a:lstStyle/>
                    <a:p>
                      <a:pPr algn="r"/>
                      <a:r>
                        <a:rPr lang="en-US" sz="800"/>
                        <a:t>536</a:t>
                      </a:r>
                    </a:p>
                  </a:txBody>
                  <a:tcPr marL="52407" marR="52407" marT="26203" marB="26203" anchor="ctr"/>
                </a:tc>
                <a:tc>
                  <a:txBody>
                    <a:bodyPr/>
                    <a:lstStyle/>
                    <a:p>
                      <a:pPr algn="r"/>
                      <a:r>
                        <a:rPr lang="en-US" sz="800"/>
                        <a:t>4,093</a:t>
                      </a:r>
                    </a:p>
                  </a:txBody>
                  <a:tcPr marL="52407" marR="52407" marT="26203" marB="26203" anchor="ctr"/>
                </a:tc>
                <a:extLst>
                  <a:ext uri="{0D108BD9-81ED-4DB2-BD59-A6C34878D82A}">
                    <a16:rowId xmlns:a16="http://schemas.microsoft.com/office/drawing/2014/main" val="3280709769"/>
                  </a:ext>
                </a:extLst>
              </a:tr>
              <a:tr h="179059">
                <a:tc>
                  <a:txBody>
                    <a:bodyPr/>
                    <a:lstStyle/>
                    <a:p>
                      <a:r>
                        <a:rPr lang="en-US" sz="800"/>
                        <a:t>2/29/2020</a:t>
                      </a:r>
                    </a:p>
                  </a:txBody>
                  <a:tcPr marL="52407" marR="52407" marT="26203" marB="26203" anchor="ctr"/>
                </a:tc>
                <a:tc>
                  <a:txBody>
                    <a:bodyPr/>
                    <a:lstStyle/>
                    <a:p>
                      <a:pPr algn="r"/>
                      <a:r>
                        <a:rPr lang="en-US" sz="800"/>
                        <a:t>5</a:t>
                      </a:r>
                    </a:p>
                  </a:txBody>
                  <a:tcPr marL="52407" marR="52407" marT="26203" marB="26203" anchor="ctr"/>
                </a:tc>
                <a:tc>
                  <a:txBody>
                    <a:bodyPr/>
                    <a:lstStyle/>
                    <a:p>
                      <a:pPr algn="r"/>
                      <a:r>
                        <a:rPr lang="en-US" sz="800"/>
                        <a:t>56,843</a:t>
                      </a:r>
                    </a:p>
                  </a:txBody>
                  <a:tcPr marL="52407" marR="52407" marT="26203" marB="26203" anchor="ctr"/>
                </a:tc>
                <a:tc>
                  <a:txBody>
                    <a:bodyPr/>
                    <a:lstStyle/>
                    <a:p>
                      <a:pPr algn="r"/>
                      <a:r>
                        <a:rPr lang="en-US" sz="800"/>
                        <a:t>99</a:t>
                      </a:r>
                    </a:p>
                  </a:txBody>
                  <a:tcPr marL="52407" marR="52407" marT="26203" marB="26203" anchor="ctr"/>
                </a:tc>
                <a:tc>
                  <a:txBody>
                    <a:bodyPr/>
                    <a:lstStyle/>
                    <a:p>
                      <a:pPr algn="r"/>
                      <a:r>
                        <a:rPr lang="en-US" sz="800"/>
                        <a:t>3,626</a:t>
                      </a:r>
                    </a:p>
                  </a:txBody>
                  <a:tcPr marL="52407" marR="52407" marT="26203" marB="26203" anchor="ctr"/>
                </a:tc>
                <a:tc>
                  <a:txBody>
                    <a:bodyPr/>
                    <a:lstStyle/>
                    <a:p>
                      <a:pPr algn="r"/>
                      <a:r>
                        <a:rPr lang="en-US" sz="800"/>
                        <a:t>3</a:t>
                      </a:r>
                    </a:p>
                  </a:txBody>
                  <a:tcPr marL="52407" marR="52407" marT="26203" marB="26203" anchor="ctr"/>
                </a:tc>
                <a:tc>
                  <a:txBody>
                    <a:bodyPr/>
                    <a:lstStyle/>
                    <a:p>
                      <a:pPr algn="r"/>
                      <a:r>
                        <a:rPr lang="en-US" sz="800"/>
                        <a:t>619</a:t>
                      </a:r>
                    </a:p>
                  </a:txBody>
                  <a:tcPr marL="52407" marR="52407" marT="26203" marB="26203" anchor="ctr"/>
                </a:tc>
                <a:tc>
                  <a:txBody>
                    <a:bodyPr/>
                    <a:lstStyle/>
                    <a:p>
                      <a:pPr algn="r"/>
                      <a:r>
                        <a:rPr lang="en-US" sz="800"/>
                        <a:t>4,247</a:t>
                      </a:r>
                    </a:p>
                  </a:txBody>
                  <a:tcPr marL="52407" marR="52407" marT="26203" marB="26203" anchor="ctr"/>
                </a:tc>
                <a:extLst>
                  <a:ext uri="{0D108BD9-81ED-4DB2-BD59-A6C34878D82A}">
                    <a16:rowId xmlns:a16="http://schemas.microsoft.com/office/drawing/2014/main" val="2720950175"/>
                  </a:ext>
                </a:extLst>
              </a:tr>
              <a:tr h="179059">
                <a:tc>
                  <a:txBody>
                    <a:bodyPr/>
                    <a:lstStyle/>
                    <a:p>
                      <a:r>
                        <a:rPr lang="en-US" sz="800"/>
                        <a:t>3/7/2020</a:t>
                      </a:r>
                    </a:p>
                  </a:txBody>
                  <a:tcPr marL="52407" marR="52407" marT="26203" marB="26203" anchor="ctr"/>
                </a:tc>
                <a:tc>
                  <a:txBody>
                    <a:bodyPr/>
                    <a:lstStyle/>
                    <a:p>
                      <a:pPr algn="r"/>
                      <a:r>
                        <a:rPr lang="en-US" sz="800" dirty="0"/>
                        <a:t>25</a:t>
                      </a:r>
                    </a:p>
                  </a:txBody>
                  <a:tcPr marL="52407" marR="52407" marT="26203" marB="26203" anchor="ctr"/>
                </a:tc>
                <a:tc>
                  <a:txBody>
                    <a:bodyPr/>
                    <a:lstStyle/>
                    <a:p>
                      <a:pPr algn="r"/>
                      <a:r>
                        <a:rPr lang="en-US" sz="800"/>
                        <a:t>56,212</a:t>
                      </a:r>
                    </a:p>
                  </a:txBody>
                  <a:tcPr marL="52407" marR="52407" marT="26203" marB="26203" anchor="ctr"/>
                </a:tc>
                <a:tc>
                  <a:txBody>
                    <a:bodyPr/>
                    <a:lstStyle/>
                    <a:p>
                      <a:pPr algn="r"/>
                      <a:r>
                        <a:rPr lang="en-US" sz="800" dirty="0"/>
                        <a:t>97</a:t>
                      </a:r>
                    </a:p>
                  </a:txBody>
                  <a:tcPr marL="52407" marR="52407" marT="26203" marB="26203" anchor="ctr"/>
                </a:tc>
                <a:tc>
                  <a:txBody>
                    <a:bodyPr/>
                    <a:lstStyle/>
                    <a:p>
                      <a:pPr algn="r"/>
                      <a:r>
                        <a:rPr lang="en-US" sz="800"/>
                        <a:t>3,719</a:t>
                      </a:r>
                    </a:p>
                  </a:txBody>
                  <a:tcPr marL="52407" marR="52407" marT="26203" marB="26203" anchor="ctr"/>
                </a:tc>
                <a:tc>
                  <a:txBody>
                    <a:bodyPr/>
                    <a:lstStyle/>
                    <a:p>
                      <a:pPr algn="r"/>
                      <a:r>
                        <a:rPr lang="en-US" sz="800"/>
                        <a:t>14</a:t>
                      </a:r>
                    </a:p>
                  </a:txBody>
                  <a:tcPr marL="52407" marR="52407" marT="26203" marB="26203" anchor="ctr"/>
                </a:tc>
                <a:tc>
                  <a:txBody>
                    <a:bodyPr/>
                    <a:lstStyle/>
                    <a:p>
                      <a:pPr algn="r"/>
                      <a:r>
                        <a:rPr lang="en-US" sz="800"/>
                        <a:t>583</a:t>
                      </a:r>
                    </a:p>
                  </a:txBody>
                  <a:tcPr marL="52407" marR="52407" marT="26203" marB="26203" anchor="ctr"/>
                </a:tc>
                <a:tc>
                  <a:txBody>
                    <a:bodyPr/>
                    <a:lstStyle/>
                    <a:p>
                      <a:pPr algn="r"/>
                      <a:r>
                        <a:rPr lang="en-US" sz="800"/>
                        <a:t>4,312</a:t>
                      </a:r>
                    </a:p>
                  </a:txBody>
                  <a:tcPr marL="52407" marR="52407" marT="26203" marB="26203" anchor="ctr"/>
                </a:tc>
                <a:extLst>
                  <a:ext uri="{0D108BD9-81ED-4DB2-BD59-A6C34878D82A}">
                    <a16:rowId xmlns:a16="http://schemas.microsoft.com/office/drawing/2014/main" val="4132941092"/>
                  </a:ext>
                </a:extLst>
              </a:tr>
              <a:tr h="179059">
                <a:tc>
                  <a:txBody>
                    <a:bodyPr/>
                    <a:lstStyle/>
                    <a:p>
                      <a:r>
                        <a:rPr lang="en-US" sz="800"/>
                        <a:t>3/14/2020</a:t>
                      </a:r>
                    </a:p>
                  </a:txBody>
                  <a:tcPr marL="52407" marR="52407" marT="26203" marB="26203" anchor="ctr"/>
                </a:tc>
                <a:tc>
                  <a:txBody>
                    <a:bodyPr/>
                    <a:lstStyle/>
                    <a:p>
                      <a:pPr algn="r"/>
                      <a:r>
                        <a:rPr lang="en-US" sz="800" dirty="0"/>
                        <a:t>49</a:t>
                      </a:r>
                    </a:p>
                  </a:txBody>
                  <a:tcPr marL="52407" marR="52407" marT="26203" marB="26203" anchor="ctr"/>
                </a:tc>
                <a:tc>
                  <a:txBody>
                    <a:bodyPr/>
                    <a:lstStyle/>
                    <a:p>
                      <a:pPr algn="r"/>
                      <a:r>
                        <a:rPr lang="en-US" sz="800"/>
                        <a:t>53,968</a:t>
                      </a:r>
                    </a:p>
                  </a:txBody>
                  <a:tcPr marL="52407" marR="52407" marT="26203" marB="26203" anchor="ctr"/>
                </a:tc>
                <a:tc>
                  <a:txBody>
                    <a:bodyPr/>
                    <a:lstStyle/>
                    <a:p>
                      <a:pPr algn="r"/>
                      <a:r>
                        <a:rPr lang="en-US" sz="800" dirty="0"/>
                        <a:t>95</a:t>
                      </a:r>
                    </a:p>
                  </a:txBody>
                  <a:tcPr marL="52407" marR="52407" marT="26203" marB="26203" anchor="ctr"/>
                </a:tc>
                <a:tc>
                  <a:txBody>
                    <a:bodyPr/>
                    <a:lstStyle/>
                    <a:p>
                      <a:pPr algn="r"/>
                      <a:r>
                        <a:rPr lang="en-US" sz="800"/>
                        <a:t>3,676</a:t>
                      </a:r>
                    </a:p>
                  </a:txBody>
                  <a:tcPr marL="52407" marR="52407" marT="26203" marB="26203" anchor="ctr"/>
                </a:tc>
                <a:tc>
                  <a:txBody>
                    <a:bodyPr/>
                    <a:lstStyle/>
                    <a:p>
                      <a:pPr algn="r"/>
                      <a:r>
                        <a:rPr lang="en-US" sz="800"/>
                        <a:t>25</a:t>
                      </a:r>
                    </a:p>
                  </a:txBody>
                  <a:tcPr marL="52407" marR="52407" marT="26203" marB="26203" anchor="ctr"/>
                </a:tc>
                <a:tc>
                  <a:txBody>
                    <a:bodyPr/>
                    <a:lstStyle/>
                    <a:p>
                      <a:pPr algn="r"/>
                      <a:r>
                        <a:rPr lang="en-US" sz="800"/>
                        <a:t>578</a:t>
                      </a:r>
                    </a:p>
                  </a:txBody>
                  <a:tcPr marL="52407" marR="52407" marT="26203" marB="26203" anchor="ctr"/>
                </a:tc>
                <a:tc>
                  <a:txBody>
                    <a:bodyPr/>
                    <a:lstStyle/>
                    <a:p>
                      <a:pPr algn="r"/>
                      <a:r>
                        <a:rPr lang="en-US" sz="800"/>
                        <a:t>4,277</a:t>
                      </a:r>
                    </a:p>
                  </a:txBody>
                  <a:tcPr marL="52407" marR="52407" marT="26203" marB="26203" anchor="ctr"/>
                </a:tc>
                <a:extLst>
                  <a:ext uri="{0D108BD9-81ED-4DB2-BD59-A6C34878D82A}">
                    <a16:rowId xmlns:a16="http://schemas.microsoft.com/office/drawing/2014/main" val="3378959045"/>
                  </a:ext>
                </a:extLst>
              </a:tr>
              <a:tr h="179059">
                <a:tc>
                  <a:txBody>
                    <a:bodyPr/>
                    <a:lstStyle/>
                    <a:p>
                      <a:r>
                        <a:rPr lang="en-US" sz="800"/>
                        <a:t>3/21/2020</a:t>
                      </a:r>
                    </a:p>
                  </a:txBody>
                  <a:tcPr marL="52407" marR="52407" marT="26203" marB="26203" anchor="ctr"/>
                </a:tc>
                <a:tc>
                  <a:txBody>
                    <a:bodyPr/>
                    <a:lstStyle/>
                    <a:p>
                      <a:pPr algn="r"/>
                      <a:r>
                        <a:rPr lang="en-US" sz="800"/>
                        <a:t>493</a:t>
                      </a:r>
                    </a:p>
                  </a:txBody>
                  <a:tcPr marL="52407" marR="52407" marT="26203" marB="26203" anchor="ctr"/>
                </a:tc>
                <a:tc>
                  <a:txBody>
                    <a:bodyPr/>
                    <a:lstStyle/>
                    <a:p>
                      <a:pPr algn="r"/>
                      <a:r>
                        <a:rPr lang="en-US" sz="800"/>
                        <a:t>53,979</a:t>
                      </a:r>
                    </a:p>
                  </a:txBody>
                  <a:tcPr marL="52407" marR="52407" marT="26203" marB="26203" anchor="ctr"/>
                </a:tc>
                <a:tc>
                  <a:txBody>
                    <a:bodyPr/>
                    <a:lstStyle/>
                    <a:p>
                      <a:pPr algn="r"/>
                      <a:r>
                        <a:rPr lang="en-US" sz="800"/>
                        <a:t>95</a:t>
                      </a:r>
                    </a:p>
                  </a:txBody>
                  <a:tcPr marL="52407" marR="52407" marT="26203" marB="26203" anchor="ctr"/>
                </a:tc>
                <a:tc>
                  <a:txBody>
                    <a:bodyPr/>
                    <a:lstStyle/>
                    <a:p>
                      <a:pPr algn="r"/>
                      <a:r>
                        <a:rPr lang="en-US" sz="800"/>
                        <a:t>4,150</a:t>
                      </a:r>
                    </a:p>
                  </a:txBody>
                  <a:tcPr marL="52407" marR="52407" marT="26203" marB="26203" anchor="ctr"/>
                </a:tc>
                <a:tc>
                  <a:txBody>
                    <a:bodyPr/>
                    <a:lstStyle/>
                    <a:p>
                      <a:pPr algn="r"/>
                      <a:r>
                        <a:rPr lang="en-US" sz="800"/>
                        <a:t>226</a:t>
                      </a:r>
                    </a:p>
                  </a:txBody>
                  <a:tcPr marL="52407" marR="52407" marT="26203" marB="26203" anchor="ctr"/>
                </a:tc>
                <a:tc>
                  <a:txBody>
                    <a:bodyPr/>
                    <a:lstStyle/>
                    <a:p>
                      <a:pPr algn="r"/>
                      <a:r>
                        <a:rPr lang="en-US" sz="800"/>
                        <a:t>496</a:t>
                      </a:r>
                    </a:p>
                  </a:txBody>
                  <a:tcPr marL="52407" marR="52407" marT="26203" marB="26203" anchor="ctr"/>
                </a:tc>
                <a:tc>
                  <a:txBody>
                    <a:bodyPr/>
                    <a:lstStyle/>
                    <a:p>
                      <a:pPr algn="r"/>
                      <a:r>
                        <a:rPr lang="en-US" sz="800"/>
                        <a:t>4,907</a:t>
                      </a:r>
                    </a:p>
                  </a:txBody>
                  <a:tcPr marL="52407" marR="52407" marT="26203" marB="26203" anchor="ctr"/>
                </a:tc>
                <a:extLst>
                  <a:ext uri="{0D108BD9-81ED-4DB2-BD59-A6C34878D82A}">
                    <a16:rowId xmlns:a16="http://schemas.microsoft.com/office/drawing/2014/main" val="1016346867"/>
                  </a:ext>
                </a:extLst>
              </a:tr>
              <a:tr h="179059">
                <a:tc>
                  <a:txBody>
                    <a:bodyPr/>
                    <a:lstStyle/>
                    <a:p>
                      <a:r>
                        <a:rPr lang="en-US" sz="800"/>
                        <a:t>3/28/2020</a:t>
                      </a:r>
                    </a:p>
                  </a:txBody>
                  <a:tcPr marL="52407" marR="52407" marT="26203" marB="26203" anchor="ctr"/>
                </a:tc>
                <a:tc>
                  <a:txBody>
                    <a:bodyPr/>
                    <a:lstStyle/>
                    <a:p>
                      <a:pPr algn="r"/>
                      <a:r>
                        <a:rPr lang="en-US" sz="800" dirty="0"/>
                        <a:t>2,712</a:t>
                      </a:r>
                    </a:p>
                  </a:txBody>
                  <a:tcPr marL="52407" marR="52407" marT="26203" marB="26203" anchor="ctr"/>
                </a:tc>
                <a:tc>
                  <a:txBody>
                    <a:bodyPr/>
                    <a:lstStyle/>
                    <a:p>
                      <a:pPr algn="r"/>
                      <a:r>
                        <a:rPr lang="en-US" sz="800"/>
                        <a:t>57,430</a:t>
                      </a:r>
                    </a:p>
                  </a:txBody>
                  <a:tcPr marL="52407" marR="52407" marT="26203" marB="26203" anchor="ctr"/>
                </a:tc>
                <a:tc>
                  <a:txBody>
                    <a:bodyPr/>
                    <a:lstStyle/>
                    <a:p>
                      <a:pPr algn="r"/>
                      <a:r>
                        <a:rPr lang="en-US" sz="800" dirty="0"/>
                        <a:t>103</a:t>
                      </a:r>
                    </a:p>
                  </a:txBody>
                  <a:tcPr marL="52407" marR="52407" marT="26203" marB="26203" anchor="ctr"/>
                </a:tc>
                <a:tc>
                  <a:txBody>
                    <a:bodyPr/>
                    <a:lstStyle/>
                    <a:p>
                      <a:pPr algn="r"/>
                      <a:r>
                        <a:rPr lang="en-US" sz="800"/>
                        <a:t>5,624</a:t>
                      </a:r>
                    </a:p>
                  </a:txBody>
                  <a:tcPr marL="52407" marR="52407" marT="26203" marB="26203" anchor="ctr"/>
                </a:tc>
                <a:tc>
                  <a:txBody>
                    <a:bodyPr/>
                    <a:lstStyle/>
                    <a:p>
                      <a:pPr algn="r"/>
                      <a:r>
                        <a:rPr lang="en-US" sz="800"/>
                        <a:t>1,235</a:t>
                      </a:r>
                    </a:p>
                  </a:txBody>
                  <a:tcPr marL="52407" marR="52407" marT="26203" marB="26203" anchor="ctr"/>
                </a:tc>
                <a:tc>
                  <a:txBody>
                    <a:bodyPr/>
                    <a:lstStyle/>
                    <a:p>
                      <a:pPr algn="r"/>
                      <a:r>
                        <a:rPr lang="en-US" sz="800"/>
                        <a:t>410</a:t>
                      </a:r>
                    </a:p>
                  </a:txBody>
                  <a:tcPr marL="52407" marR="52407" marT="26203" marB="26203" anchor="ctr"/>
                </a:tc>
                <a:tc>
                  <a:txBody>
                    <a:bodyPr/>
                    <a:lstStyle/>
                    <a:p>
                      <a:pPr algn="r"/>
                      <a:r>
                        <a:rPr lang="en-US" sz="800"/>
                        <a:t>7,463</a:t>
                      </a:r>
                    </a:p>
                  </a:txBody>
                  <a:tcPr marL="52407" marR="52407" marT="26203" marB="26203" anchor="ctr"/>
                </a:tc>
                <a:extLst>
                  <a:ext uri="{0D108BD9-81ED-4DB2-BD59-A6C34878D82A}">
                    <a16:rowId xmlns:a16="http://schemas.microsoft.com/office/drawing/2014/main" val="1489943746"/>
                  </a:ext>
                </a:extLst>
              </a:tr>
              <a:tr h="179059">
                <a:tc>
                  <a:txBody>
                    <a:bodyPr/>
                    <a:lstStyle/>
                    <a:p>
                      <a:r>
                        <a:rPr lang="en-US" sz="800"/>
                        <a:t>4/4/2020</a:t>
                      </a:r>
                    </a:p>
                  </a:txBody>
                  <a:tcPr marL="52407" marR="52407" marT="26203" marB="26203" anchor="ctr"/>
                </a:tc>
                <a:tc>
                  <a:txBody>
                    <a:bodyPr/>
                    <a:lstStyle/>
                    <a:p>
                      <a:pPr algn="r"/>
                      <a:r>
                        <a:rPr lang="en-US" sz="800"/>
                        <a:t>8,082</a:t>
                      </a:r>
                    </a:p>
                  </a:txBody>
                  <a:tcPr marL="52407" marR="52407" marT="26203" marB="26203" anchor="ctr"/>
                </a:tc>
                <a:tc>
                  <a:txBody>
                    <a:bodyPr/>
                    <a:lstStyle/>
                    <a:p>
                      <a:pPr algn="r"/>
                      <a:r>
                        <a:rPr lang="en-US" sz="800" dirty="0"/>
                        <a:t>64,313</a:t>
                      </a:r>
                    </a:p>
                  </a:txBody>
                  <a:tcPr marL="52407" marR="52407" marT="26203" marB="26203" anchor="ctr"/>
                </a:tc>
                <a:tc>
                  <a:txBody>
                    <a:bodyPr/>
                    <a:lstStyle/>
                    <a:p>
                      <a:pPr algn="r"/>
                      <a:r>
                        <a:rPr lang="en-US" sz="800" dirty="0"/>
                        <a:t>115</a:t>
                      </a:r>
                    </a:p>
                  </a:txBody>
                  <a:tcPr marL="52407" marR="52407" marT="26203" marB="26203" anchor="ctr"/>
                </a:tc>
                <a:tc>
                  <a:txBody>
                    <a:bodyPr/>
                    <a:lstStyle/>
                    <a:p>
                      <a:pPr algn="r"/>
                      <a:r>
                        <a:rPr lang="en-US" sz="800"/>
                        <a:t>8,724</a:t>
                      </a:r>
                    </a:p>
                  </a:txBody>
                  <a:tcPr marL="52407" marR="52407" marT="26203" marB="26203" anchor="ctr"/>
                </a:tc>
                <a:tc>
                  <a:txBody>
                    <a:bodyPr/>
                    <a:lstStyle/>
                    <a:p>
                      <a:pPr algn="r"/>
                      <a:r>
                        <a:rPr lang="en-US" sz="800"/>
                        <a:t>3,875</a:t>
                      </a:r>
                    </a:p>
                  </a:txBody>
                  <a:tcPr marL="52407" marR="52407" marT="26203" marB="26203" anchor="ctr"/>
                </a:tc>
                <a:tc>
                  <a:txBody>
                    <a:bodyPr/>
                    <a:lstStyle/>
                    <a:p>
                      <a:pPr algn="r"/>
                      <a:r>
                        <a:rPr lang="en-US" sz="800"/>
                        <a:t>432</a:t>
                      </a:r>
                    </a:p>
                  </a:txBody>
                  <a:tcPr marL="52407" marR="52407" marT="26203" marB="26203" anchor="ctr"/>
                </a:tc>
                <a:tc>
                  <a:txBody>
                    <a:bodyPr/>
                    <a:lstStyle/>
                    <a:p>
                      <a:pPr algn="r"/>
                      <a:r>
                        <a:rPr lang="en-US" sz="800"/>
                        <a:t>13,148</a:t>
                      </a:r>
                    </a:p>
                  </a:txBody>
                  <a:tcPr marL="52407" marR="52407" marT="26203" marB="26203" anchor="ctr"/>
                </a:tc>
                <a:extLst>
                  <a:ext uri="{0D108BD9-81ED-4DB2-BD59-A6C34878D82A}">
                    <a16:rowId xmlns:a16="http://schemas.microsoft.com/office/drawing/2014/main" val="1607072767"/>
                  </a:ext>
                </a:extLst>
              </a:tr>
              <a:tr h="179059">
                <a:tc>
                  <a:txBody>
                    <a:bodyPr/>
                    <a:lstStyle/>
                    <a:p>
                      <a:r>
                        <a:rPr lang="en-US" sz="800"/>
                        <a:t>4/11/2020</a:t>
                      </a:r>
                    </a:p>
                  </a:txBody>
                  <a:tcPr marL="52407" marR="52407" marT="26203" marB="26203" anchor="ctr"/>
                </a:tc>
                <a:tc>
                  <a:txBody>
                    <a:bodyPr/>
                    <a:lstStyle/>
                    <a:p>
                      <a:pPr algn="r"/>
                      <a:r>
                        <a:rPr lang="en-US" sz="800"/>
                        <a:t>12,262</a:t>
                      </a:r>
                    </a:p>
                  </a:txBody>
                  <a:tcPr marL="52407" marR="52407" marT="26203" marB="26203" anchor="ctr"/>
                </a:tc>
                <a:tc>
                  <a:txBody>
                    <a:bodyPr/>
                    <a:lstStyle/>
                    <a:p>
                      <a:pPr algn="r"/>
                      <a:r>
                        <a:rPr lang="en-US" sz="800"/>
                        <a:t>66,577</a:t>
                      </a:r>
                    </a:p>
                  </a:txBody>
                  <a:tcPr marL="52407" marR="52407" marT="26203" marB="26203" anchor="ctr"/>
                </a:tc>
                <a:tc>
                  <a:txBody>
                    <a:bodyPr/>
                    <a:lstStyle/>
                    <a:p>
                      <a:pPr algn="r"/>
                      <a:r>
                        <a:rPr lang="en-US" sz="800" dirty="0"/>
                        <a:t>120</a:t>
                      </a:r>
                    </a:p>
                  </a:txBody>
                  <a:tcPr marL="52407" marR="52407" marT="26203" marB="26203" anchor="ctr"/>
                </a:tc>
                <a:tc>
                  <a:txBody>
                    <a:bodyPr/>
                    <a:lstStyle/>
                    <a:p>
                      <a:pPr algn="r"/>
                      <a:r>
                        <a:rPr lang="en-US" sz="800"/>
                        <a:t>9,841</a:t>
                      </a:r>
                    </a:p>
                  </a:txBody>
                  <a:tcPr marL="52407" marR="52407" marT="26203" marB="26203" anchor="ctr"/>
                </a:tc>
                <a:tc>
                  <a:txBody>
                    <a:bodyPr/>
                    <a:lstStyle/>
                    <a:p>
                      <a:pPr algn="r"/>
                      <a:r>
                        <a:rPr lang="en-US" sz="800" dirty="0"/>
                        <a:t>5,468</a:t>
                      </a:r>
                    </a:p>
                  </a:txBody>
                  <a:tcPr marL="52407" marR="52407" marT="26203" marB="26203" anchor="ctr"/>
                </a:tc>
                <a:tc>
                  <a:txBody>
                    <a:bodyPr/>
                    <a:lstStyle/>
                    <a:p>
                      <a:pPr algn="r"/>
                      <a:r>
                        <a:rPr lang="en-US" sz="800"/>
                        <a:t>430</a:t>
                      </a:r>
                    </a:p>
                  </a:txBody>
                  <a:tcPr marL="52407" marR="52407" marT="26203" marB="26203" anchor="ctr"/>
                </a:tc>
                <a:tc>
                  <a:txBody>
                    <a:bodyPr/>
                    <a:lstStyle/>
                    <a:p>
                      <a:pPr algn="r"/>
                      <a:r>
                        <a:rPr lang="en-US" sz="800"/>
                        <a:t>16,744</a:t>
                      </a:r>
                    </a:p>
                  </a:txBody>
                  <a:tcPr marL="52407" marR="52407" marT="26203" marB="26203" anchor="ctr"/>
                </a:tc>
                <a:extLst>
                  <a:ext uri="{0D108BD9-81ED-4DB2-BD59-A6C34878D82A}">
                    <a16:rowId xmlns:a16="http://schemas.microsoft.com/office/drawing/2014/main" val="2322568338"/>
                  </a:ext>
                </a:extLst>
              </a:tr>
              <a:tr h="179059">
                <a:tc>
                  <a:txBody>
                    <a:bodyPr/>
                    <a:lstStyle/>
                    <a:p>
                      <a:r>
                        <a:rPr lang="en-US" sz="800"/>
                        <a:t>4/18/2020</a:t>
                      </a:r>
                    </a:p>
                  </a:txBody>
                  <a:tcPr marL="52407" marR="52407" marT="26203" marB="26203" anchor="ctr"/>
                </a:tc>
                <a:tc>
                  <a:txBody>
                    <a:bodyPr/>
                    <a:lstStyle/>
                    <a:p>
                      <a:pPr algn="r"/>
                      <a:r>
                        <a:rPr lang="en-US" sz="800"/>
                        <a:t>10,408</a:t>
                      </a:r>
                    </a:p>
                  </a:txBody>
                  <a:tcPr marL="52407" marR="52407" marT="26203" marB="26203" anchor="ctr"/>
                </a:tc>
                <a:tc>
                  <a:txBody>
                    <a:bodyPr/>
                    <a:lstStyle/>
                    <a:p>
                      <a:pPr algn="r"/>
                      <a:r>
                        <a:rPr lang="en-US" sz="800"/>
                        <a:t>55,062</a:t>
                      </a:r>
                    </a:p>
                  </a:txBody>
                  <a:tcPr marL="52407" marR="52407" marT="26203" marB="26203" anchor="ctr"/>
                </a:tc>
                <a:tc>
                  <a:txBody>
                    <a:bodyPr/>
                    <a:lstStyle/>
                    <a:p>
                      <a:pPr algn="r"/>
                      <a:r>
                        <a:rPr lang="en-US" sz="800" dirty="0"/>
                        <a:t>101</a:t>
                      </a:r>
                    </a:p>
                  </a:txBody>
                  <a:tcPr marL="52407" marR="52407" marT="26203" marB="26203" anchor="ctr"/>
                </a:tc>
                <a:tc>
                  <a:txBody>
                    <a:bodyPr/>
                    <a:lstStyle/>
                    <a:p>
                      <a:pPr algn="r"/>
                      <a:r>
                        <a:rPr lang="en-US" sz="800"/>
                        <a:t>7,606</a:t>
                      </a:r>
                    </a:p>
                  </a:txBody>
                  <a:tcPr marL="52407" marR="52407" marT="26203" marB="26203" anchor="ctr"/>
                </a:tc>
                <a:tc>
                  <a:txBody>
                    <a:bodyPr/>
                    <a:lstStyle/>
                    <a:p>
                      <a:pPr algn="r"/>
                      <a:r>
                        <a:rPr lang="en-US" sz="800" dirty="0"/>
                        <a:t>4,402</a:t>
                      </a:r>
                    </a:p>
                  </a:txBody>
                  <a:tcPr marL="52407" marR="52407" marT="26203" marB="26203" anchor="ctr"/>
                </a:tc>
                <a:tc>
                  <a:txBody>
                    <a:bodyPr/>
                    <a:lstStyle/>
                    <a:p>
                      <a:pPr algn="r"/>
                      <a:r>
                        <a:rPr lang="en-US" sz="800" dirty="0"/>
                        <a:t>215</a:t>
                      </a:r>
                    </a:p>
                  </a:txBody>
                  <a:tcPr marL="52407" marR="52407" marT="26203" marB="26203" anchor="ctr"/>
                </a:tc>
                <a:tc>
                  <a:txBody>
                    <a:bodyPr/>
                    <a:lstStyle/>
                    <a:p>
                      <a:pPr algn="r"/>
                      <a:r>
                        <a:rPr lang="en-US" sz="800" dirty="0"/>
                        <a:t>13,663</a:t>
                      </a:r>
                    </a:p>
                  </a:txBody>
                  <a:tcPr marL="52407" marR="52407" marT="26203" marB="26203" anchor="ctr"/>
                </a:tc>
                <a:extLst>
                  <a:ext uri="{0D108BD9-81ED-4DB2-BD59-A6C34878D82A}">
                    <a16:rowId xmlns:a16="http://schemas.microsoft.com/office/drawing/2014/main" val="2506890192"/>
                  </a:ext>
                </a:extLst>
              </a:tr>
              <a:tr h="179059">
                <a:tc>
                  <a:txBody>
                    <a:bodyPr/>
                    <a:lstStyle/>
                    <a:p>
                      <a:r>
                        <a:rPr lang="en-US" sz="800"/>
                        <a:t>4/25/2020</a:t>
                      </a:r>
                    </a:p>
                  </a:txBody>
                  <a:tcPr marL="52407" marR="52407" marT="26203" marB="26203" anchor="ctr"/>
                </a:tc>
                <a:tc>
                  <a:txBody>
                    <a:bodyPr/>
                    <a:lstStyle/>
                    <a:p>
                      <a:pPr algn="r"/>
                      <a:r>
                        <a:rPr lang="en-US" sz="800"/>
                        <a:t>3,271</a:t>
                      </a:r>
                    </a:p>
                  </a:txBody>
                  <a:tcPr marL="52407" marR="52407" marT="26203" marB="26203" anchor="ctr"/>
                </a:tc>
                <a:tc>
                  <a:txBody>
                    <a:bodyPr/>
                    <a:lstStyle/>
                    <a:p>
                      <a:pPr algn="r"/>
                      <a:r>
                        <a:rPr lang="en-US" sz="800"/>
                        <a:t>26,489</a:t>
                      </a:r>
                    </a:p>
                  </a:txBody>
                  <a:tcPr marL="52407" marR="52407" marT="26203" marB="26203" anchor="ctr"/>
                </a:tc>
                <a:tc>
                  <a:txBody>
                    <a:bodyPr/>
                    <a:lstStyle/>
                    <a:p>
                      <a:pPr algn="r"/>
                      <a:r>
                        <a:rPr lang="en-US" sz="800" dirty="0"/>
                        <a:t>49</a:t>
                      </a:r>
                    </a:p>
                  </a:txBody>
                  <a:tcPr marL="52407" marR="52407" marT="26203" marB="26203" anchor="ctr"/>
                </a:tc>
                <a:tc>
                  <a:txBody>
                    <a:bodyPr/>
                    <a:lstStyle/>
                    <a:p>
                      <a:pPr algn="r"/>
                      <a:r>
                        <a:rPr lang="en-US" sz="800"/>
                        <a:t>2,806</a:t>
                      </a:r>
                    </a:p>
                  </a:txBody>
                  <a:tcPr marL="52407" marR="52407" marT="26203" marB="26203" anchor="ctr"/>
                </a:tc>
                <a:tc>
                  <a:txBody>
                    <a:bodyPr/>
                    <a:lstStyle/>
                    <a:p>
                      <a:pPr algn="r"/>
                      <a:r>
                        <a:rPr lang="en-US" sz="800"/>
                        <a:t>1,316</a:t>
                      </a:r>
                    </a:p>
                  </a:txBody>
                  <a:tcPr marL="52407" marR="52407" marT="26203" marB="26203" anchor="ctr"/>
                </a:tc>
                <a:tc>
                  <a:txBody>
                    <a:bodyPr/>
                    <a:lstStyle/>
                    <a:p>
                      <a:pPr algn="r"/>
                      <a:r>
                        <a:rPr lang="en-US" sz="800"/>
                        <a:t>67</a:t>
                      </a:r>
                    </a:p>
                  </a:txBody>
                  <a:tcPr marL="52407" marR="52407" marT="26203" marB="26203" anchor="ctr"/>
                </a:tc>
                <a:tc>
                  <a:txBody>
                    <a:bodyPr/>
                    <a:lstStyle/>
                    <a:p>
                      <a:pPr algn="r"/>
                      <a:r>
                        <a:rPr lang="en-US" sz="800" dirty="0"/>
                        <a:t>4,777</a:t>
                      </a:r>
                    </a:p>
                  </a:txBody>
                  <a:tcPr marL="52407" marR="52407" marT="26203" marB="26203" anchor="ctr"/>
                </a:tc>
                <a:extLst>
                  <a:ext uri="{0D108BD9-81ED-4DB2-BD59-A6C34878D82A}">
                    <a16:rowId xmlns:a16="http://schemas.microsoft.com/office/drawing/2014/main" val="3905389039"/>
                  </a:ext>
                </a:extLst>
              </a:tr>
            </a:tbl>
          </a:graphicData>
        </a:graphic>
      </p:graphicFrame>
      <p:sp>
        <p:nvSpPr>
          <p:cNvPr id="6" name="Rectangle 5">
            <a:extLst>
              <a:ext uri="{FF2B5EF4-FFF2-40B4-BE49-F238E27FC236}">
                <a16:creationId xmlns:a16="http://schemas.microsoft.com/office/drawing/2014/main" id="{0C34F010-4F86-4E6E-8F85-B81FCF2935AA}"/>
              </a:ext>
            </a:extLst>
          </p:cNvPr>
          <p:cNvSpPr/>
          <p:nvPr/>
        </p:nvSpPr>
        <p:spPr>
          <a:xfrm>
            <a:off x="245895" y="1097078"/>
            <a:ext cx="1887824" cy="307777"/>
          </a:xfrm>
          <a:prstGeom prst="rect">
            <a:avLst/>
          </a:prstGeom>
        </p:spPr>
        <p:txBody>
          <a:bodyPr wrap="none">
            <a:spAutoFit/>
          </a:bodyPr>
          <a:lstStyle/>
          <a:p>
            <a:r>
              <a:rPr lang="en-US" sz="1400" dirty="0"/>
              <a:t>Data as of May 1, 2020</a:t>
            </a:r>
          </a:p>
        </p:txBody>
      </p:sp>
    </p:spTree>
    <p:extLst>
      <p:ext uri="{BB962C8B-B14F-4D97-AF65-F5344CB8AC3E}">
        <p14:creationId xmlns:p14="http://schemas.microsoft.com/office/powerpoint/2010/main" val="33915207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41BA-1F8B-4222-A598-731E92658838}"/>
              </a:ext>
            </a:extLst>
          </p:cNvPr>
          <p:cNvSpPr>
            <a:spLocks noGrp="1"/>
          </p:cNvSpPr>
          <p:nvPr>
            <p:ph type="title"/>
          </p:nvPr>
        </p:nvSpPr>
        <p:spPr/>
        <p:txBody>
          <a:bodyPr/>
          <a:lstStyle/>
          <a:p>
            <a:r>
              <a:rPr lang="en-US" dirty="0"/>
              <a:t>Provisional COVID-19 Death Counts: Understanding the Numbers</a:t>
            </a:r>
          </a:p>
        </p:txBody>
      </p:sp>
      <p:sp>
        <p:nvSpPr>
          <p:cNvPr id="3" name="Text Placeholder 2">
            <a:extLst>
              <a:ext uri="{FF2B5EF4-FFF2-40B4-BE49-F238E27FC236}">
                <a16:creationId xmlns:a16="http://schemas.microsoft.com/office/drawing/2014/main" id="{CC1097B3-943F-4070-9D68-14CF8B00CE99}"/>
              </a:ext>
            </a:extLst>
          </p:cNvPr>
          <p:cNvSpPr>
            <a:spLocks noGrp="1"/>
          </p:cNvSpPr>
          <p:nvPr>
            <p:ph type="body" sz="quarter" idx="10"/>
          </p:nvPr>
        </p:nvSpPr>
        <p:spPr>
          <a:xfrm>
            <a:off x="342900" y="1158875"/>
            <a:ext cx="6172200" cy="3604318"/>
          </a:xfrm>
        </p:spPr>
        <p:txBody>
          <a:bodyPr>
            <a:normAutofit lnSpcReduction="10000"/>
          </a:bodyPr>
          <a:lstStyle/>
          <a:p>
            <a:pPr marL="0" indent="0">
              <a:buNone/>
            </a:pPr>
            <a:r>
              <a:rPr lang="en-US" b="1" dirty="0"/>
              <a:t>Things to know about the data</a:t>
            </a:r>
          </a:p>
          <a:p>
            <a:r>
              <a:rPr lang="en-US" dirty="0"/>
              <a:t>Provisional counts are not final and are subject to change</a:t>
            </a:r>
          </a:p>
          <a:p>
            <a:r>
              <a:rPr lang="en-US" dirty="0"/>
              <a:t>Provisional data are not yet complete</a:t>
            </a:r>
          </a:p>
          <a:p>
            <a:r>
              <a:rPr lang="en-US" dirty="0"/>
              <a:t>Death counts should not be compared across jurisdictions</a:t>
            </a:r>
          </a:p>
          <a:p>
            <a:pPr marL="0" indent="0">
              <a:buNone/>
            </a:pPr>
            <a:endParaRPr lang="en-US" b="1" dirty="0"/>
          </a:p>
          <a:p>
            <a:pPr marL="0" indent="0">
              <a:buNone/>
            </a:pPr>
            <a:r>
              <a:rPr lang="en-US" b="1" dirty="0"/>
              <a:t>Why these numbers are different</a:t>
            </a:r>
          </a:p>
          <a:p>
            <a:r>
              <a:rPr lang="en-US" dirty="0"/>
              <a:t>Death certificates take time to be completed</a:t>
            </a:r>
          </a:p>
          <a:p>
            <a:r>
              <a:rPr lang="en-US" dirty="0"/>
              <a:t>States report at different rates</a:t>
            </a:r>
          </a:p>
          <a:p>
            <a:r>
              <a:rPr lang="en-US" dirty="0"/>
              <a:t>It takes extra time to code COVID-19 deaths</a:t>
            </a:r>
          </a:p>
          <a:p>
            <a:r>
              <a:rPr lang="en-US" dirty="0"/>
              <a:t>Other reporting systems use different definitions or methods for counting deaths</a:t>
            </a:r>
          </a:p>
          <a:p>
            <a:pPr marL="0" indent="0">
              <a:buNone/>
            </a:pPr>
            <a:endParaRPr lang="en-US" dirty="0"/>
          </a:p>
          <a:p>
            <a:pPr marL="0" indent="0">
              <a:buNone/>
            </a:pPr>
            <a:r>
              <a:rPr lang="en-US" dirty="0">
                <a:hlinkClick r:id="rId2"/>
              </a:rPr>
              <a:t>https://www.cdc.gov/nchs/data/nvss/coronavirus/Understanding-COVID-19-Provisional-Death-Counts.pdf</a:t>
            </a:r>
            <a:r>
              <a:rPr lang="en-US" dirty="0"/>
              <a:t> </a:t>
            </a:r>
          </a:p>
          <a:p>
            <a:endParaRPr lang="en-US" dirty="0"/>
          </a:p>
          <a:p>
            <a:endParaRPr lang="en-US" b="1" dirty="0"/>
          </a:p>
          <a:p>
            <a:endParaRPr lang="en-US" dirty="0"/>
          </a:p>
        </p:txBody>
      </p:sp>
    </p:spTree>
    <p:extLst>
      <p:ext uri="{BB962C8B-B14F-4D97-AF65-F5344CB8AC3E}">
        <p14:creationId xmlns:p14="http://schemas.microsoft.com/office/powerpoint/2010/main" val="18571970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5EC8-0757-43B2-AA44-EDCCA9C1721C}"/>
              </a:ext>
            </a:extLst>
          </p:cNvPr>
          <p:cNvSpPr>
            <a:spLocks noGrp="1"/>
          </p:cNvSpPr>
          <p:nvPr>
            <p:ph type="title"/>
          </p:nvPr>
        </p:nvSpPr>
        <p:spPr/>
        <p:txBody>
          <a:bodyPr/>
          <a:lstStyle/>
          <a:p>
            <a:r>
              <a:rPr lang="en-US" dirty="0"/>
              <a:t>Provisional COVID-19 Death Counts: Demographic and Geographic Detail</a:t>
            </a:r>
          </a:p>
        </p:txBody>
      </p:sp>
      <p:sp>
        <p:nvSpPr>
          <p:cNvPr id="3" name="Text Placeholder 2">
            <a:extLst>
              <a:ext uri="{FF2B5EF4-FFF2-40B4-BE49-F238E27FC236}">
                <a16:creationId xmlns:a16="http://schemas.microsoft.com/office/drawing/2014/main" id="{89691B23-6867-4CC2-8AED-41F8314B52E7}"/>
              </a:ext>
            </a:extLst>
          </p:cNvPr>
          <p:cNvSpPr>
            <a:spLocks noGrp="1"/>
          </p:cNvSpPr>
          <p:nvPr>
            <p:ph type="body" sz="quarter" idx="10"/>
          </p:nvPr>
        </p:nvSpPr>
        <p:spPr>
          <a:xfrm>
            <a:off x="342900" y="1158874"/>
            <a:ext cx="6172200" cy="3712383"/>
          </a:xfrm>
        </p:spPr>
        <p:txBody>
          <a:bodyPr>
            <a:normAutofit lnSpcReduction="10000"/>
          </a:bodyPr>
          <a:lstStyle/>
          <a:p>
            <a:pPr marL="0" indent="0">
              <a:buNone/>
            </a:pPr>
            <a:r>
              <a:rPr lang="en-US" b="1" u="sng" dirty="0"/>
              <a:t>Tabulated Data </a:t>
            </a:r>
            <a:r>
              <a:rPr lang="en-US" dirty="0"/>
              <a:t>(counts and/or percentages)</a:t>
            </a:r>
          </a:p>
          <a:p>
            <a:r>
              <a:rPr lang="en-US" dirty="0"/>
              <a:t>COVID-19</a:t>
            </a:r>
          </a:p>
          <a:p>
            <a:r>
              <a:rPr lang="en-US" dirty="0"/>
              <a:t>Pneumonia and Influenza </a:t>
            </a:r>
          </a:p>
          <a:p>
            <a:r>
              <a:rPr lang="en-US" dirty="0"/>
              <a:t>Other Causes of Death (with and without COVID-19)</a:t>
            </a:r>
          </a:p>
          <a:p>
            <a:pPr marL="0" indent="0">
              <a:buNone/>
            </a:pPr>
            <a:endParaRPr lang="en-US" dirty="0"/>
          </a:p>
          <a:p>
            <a:pPr marL="0" indent="0">
              <a:buNone/>
            </a:pPr>
            <a:r>
              <a:rPr lang="en-US" b="1" u="sng" dirty="0"/>
              <a:t>Demographic Detail</a:t>
            </a:r>
          </a:p>
          <a:p>
            <a:r>
              <a:rPr lang="en-US" dirty="0"/>
              <a:t>Sex</a:t>
            </a:r>
          </a:p>
          <a:p>
            <a:r>
              <a:rPr lang="en-US" dirty="0"/>
              <a:t>Age</a:t>
            </a:r>
          </a:p>
          <a:p>
            <a:r>
              <a:rPr lang="en-US" dirty="0"/>
              <a:t>Race/Hispanic origin</a:t>
            </a:r>
          </a:p>
          <a:p>
            <a:endParaRPr lang="en-US" dirty="0"/>
          </a:p>
          <a:p>
            <a:pPr marL="0" indent="0">
              <a:buNone/>
            </a:pPr>
            <a:r>
              <a:rPr lang="en-US" b="1" u="sng" dirty="0"/>
              <a:t>Geographic Detail</a:t>
            </a:r>
          </a:p>
          <a:p>
            <a:r>
              <a:rPr lang="en-US" dirty="0"/>
              <a:t>National</a:t>
            </a:r>
          </a:p>
          <a:p>
            <a:r>
              <a:rPr lang="en-US" dirty="0"/>
              <a:t>Jurisdiction/state</a:t>
            </a:r>
          </a:p>
          <a:p>
            <a:r>
              <a:rPr lang="en-US" dirty="0"/>
              <a:t>County</a:t>
            </a:r>
          </a:p>
          <a:p>
            <a:pPr marL="0" indent="0">
              <a:buNone/>
            </a:pPr>
            <a:endParaRPr lang="en-US" dirty="0"/>
          </a:p>
        </p:txBody>
      </p:sp>
      <p:sp>
        <p:nvSpPr>
          <p:cNvPr id="4" name="Right Brace 3">
            <a:extLst>
              <a:ext uri="{FF2B5EF4-FFF2-40B4-BE49-F238E27FC236}">
                <a16:creationId xmlns:a16="http://schemas.microsoft.com/office/drawing/2014/main" id="{2073A6DA-4EC8-4F81-99B0-31086C0B759B}"/>
              </a:ext>
            </a:extLst>
          </p:cNvPr>
          <p:cNvSpPr/>
          <p:nvPr/>
        </p:nvSpPr>
        <p:spPr>
          <a:xfrm>
            <a:off x="2055703" y="4214552"/>
            <a:ext cx="207819" cy="490451"/>
          </a:xfrm>
          <a:prstGeom prst="rightBrace">
            <a:avLst/>
          </a:prstGeom>
          <a:ln>
            <a:solidFill>
              <a:srgbClr val="695E4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695E4A"/>
              </a:solidFill>
            </a:endParaRPr>
          </a:p>
        </p:txBody>
      </p:sp>
      <p:sp>
        <p:nvSpPr>
          <p:cNvPr id="5" name="TextBox 4">
            <a:extLst>
              <a:ext uri="{FF2B5EF4-FFF2-40B4-BE49-F238E27FC236}">
                <a16:creationId xmlns:a16="http://schemas.microsoft.com/office/drawing/2014/main" id="{7D1CA1F4-B3C5-491F-9590-CD6FA96FF720}"/>
              </a:ext>
            </a:extLst>
          </p:cNvPr>
          <p:cNvSpPr txBox="1"/>
          <p:nvPr/>
        </p:nvSpPr>
        <p:spPr>
          <a:xfrm>
            <a:off x="2222880" y="4303383"/>
            <a:ext cx="2202874" cy="323165"/>
          </a:xfrm>
          <a:prstGeom prst="rect">
            <a:avLst/>
          </a:prstGeom>
          <a:noFill/>
        </p:spPr>
        <p:txBody>
          <a:bodyPr wrap="square" rtlCol="0">
            <a:spAutoFit/>
          </a:bodyPr>
          <a:lstStyle/>
          <a:p>
            <a:r>
              <a:rPr lang="en-US" sz="1500" dirty="0">
                <a:solidFill>
                  <a:srgbClr val="000000"/>
                </a:solidFill>
                <a:latin typeface="Calibri" panose="020F0502020204030204" pitchFamily="34" charset="0"/>
              </a:rPr>
              <a:t>Counts 1-9 suppressed </a:t>
            </a:r>
          </a:p>
        </p:txBody>
      </p:sp>
    </p:spTree>
    <p:extLst>
      <p:ext uri="{BB962C8B-B14F-4D97-AF65-F5344CB8AC3E}">
        <p14:creationId xmlns:p14="http://schemas.microsoft.com/office/powerpoint/2010/main" val="36086414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13 shows lines graph of U.S. Mortality: Death Certificates Listing Pneumonia, Influenza, and COVID-19">
            <a:extLst>
              <a:ext uri="{FF2B5EF4-FFF2-40B4-BE49-F238E27FC236}">
                <a16:creationId xmlns:a16="http://schemas.microsoft.com/office/drawing/2014/main" id="{6FC45BA8-5172-4BA3-850A-F2A6EF571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7"/>
            <a:ext cx="6858000" cy="3857625"/>
          </a:xfrm>
          <a:prstGeom prst="rect">
            <a:avLst/>
          </a:prstGeom>
        </p:spPr>
      </p:pic>
    </p:spTree>
    <p:extLst>
      <p:ext uri="{BB962C8B-B14F-4D97-AF65-F5344CB8AC3E}">
        <p14:creationId xmlns:p14="http://schemas.microsoft.com/office/powerpoint/2010/main" val="123222286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61B8-88FB-49FF-BB67-06F886869C7D}"/>
              </a:ext>
            </a:extLst>
          </p:cNvPr>
          <p:cNvSpPr>
            <a:spLocks noGrp="1"/>
          </p:cNvSpPr>
          <p:nvPr>
            <p:ph type="title"/>
          </p:nvPr>
        </p:nvSpPr>
        <p:spPr/>
        <p:txBody>
          <a:bodyPr/>
          <a:lstStyle/>
          <a:p>
            <a:r>
              <a:rPr lang="en-US" dirty="0"/>
              <a:t>Provisional COVID-19 Death Counts: Race and Hispanic Origin</a:t>
            </a:r>
          </a:p>
        </p:txBody>
      </p:sp>
      <p:graphicFrame>
        <p:nvGraphicFramePr>
          <p:cNvPr id="5" name="Table 4">
            <a:extLst>
              <a:ext uri="{FF2B5EF4-FFF2-40B4-BE49-F238E27FC236}">
                <a16:creationId xmlns:a16="http://schemas.microsoft.com/office/drawing/2014/main" id="{A6F61C16-5D9D-4357-8FCB-DECE8C04F861}"/>
              </a:ext>
            </a:extLst>
          </p:cNvPr>
          <p:cNvGraphicFramePr>
            <a:graphicFrameLocks noGrp="1"/>
          </p:cNvGraphicFramePr>
          <p:nvPr>
            <p:extLst>
              <p:ext uri="{D42A27DB-BD31-4B8C-83A1-F6EECF244321}">
                <p14:modId xmlns:p14="http://schemas.microsoft.com/office/powerpoint/2010/main" val="205695067"/>
              </p:ext>
            </p:extLst>
          </p:nvPr>
        </p:nvGraphicFramePr>
        <p:xfrm>
          <a:off x="338745" y="1538160"/>
          <a:ext cx="6174277" cy="3008068"/>
        </p:xfrm>
        <a:graphic>
          <a:graphicData uri="http://schemas.openxmlformats.org/drawingml/2006/table">
            <a:tbl>
              <a:tblPr>
                <a:tableStyleId>{9D7B26C5-4107-4FEC-AEDC-1716B250A1EF}</a:tableStyleId>
              </a:tblPr>
              <a:tblGrid>
                <a:gridCol w="642157">
                  <a:extLst>
                    <a:ext uri="{9D8B030D-6E8A-4147-A177-3AD203B41FA5}">
                      <a16:colId xmlns:a16="http://schemas.microsoft.com/office/drawing/2014/main" val="3276762101"/>
                    </a:ext>
                  </a:extLst>
                </a:gridCol>
                <a:gridCol w="1610592">
                  <a:extLst>
                    <a:ext uri="{9D8B030D-6E8A-4147-A177-3AD203B41FA5}">
                      <a16:colId xmlns:a16="http://schemas.microsoft.com/office/drawing/2014/main" val="1539004391"/>
                    </a:ext>
                  </a:extLst>
                </a:gridCol>
                <a:gridCol w="653588">
                  <a:extLst>
                    <a:ext uri="{9D8B030D-6E8A-4147-A177-3AD203B41FA5}">
                      <a16:colId xmlns:a16="http://schemas.microsoft.com/office/drawing/2014/main" val="3885144389"/>
                    </a:ext>
                  </a:extLst>
                </a:gridCol>
                <a:gridCol w="653588">
                  <a:extLst>
                    <a:ext uri="{9D8B030D-6E8A-4147-A177-3AD203B41FA5}">
                      <a16:colId xmlns:a16="http://schemas.microsoft.com/office/drawing/2014/main" val="1105410359"/>
                    </a:ext>
                  </a:extLst>
                </a:gridCol>
                <a:gridCol w="653588">
                  <a:extLst>
                    <a:ext uri="{9D8B030D-6E8A-4147-A177-3AD203B41FA5}">
                      <a16:colId xmlns:a16="http://schemas.microsoft.com/office/drawing/2014/main" val="1659922459"/>
                    </a:ext>
                  </a:extLst>
                </a:gridCol>
                <a:gridCol w="653588">
                  <a:extLst>
                    <a:ext uri="{9D8B030D-6E8A-4147-A177-3AD203B41FA5}">
                      <a16:colId xmlns:a16="http://schemas.microsoft.com/office/drawing/2014/main" val="1227147883"/>
                    </a:ext>
                  </a:extLst>
                </a:gridCol>
                <a:gridCol w="653588">
                  <a:extLst>
                    <a:ext uri="{9D8B030D-6E8A-4147-A177-3AD203B41FA5}">
                      <a16:colId xmlns:a16="http://schemas.microsoft.com/office/drawing/2014/main" val="1676305971"/>
                    </a:ext>
                  </a:extLst>
                </a:gridCol>
                <a:gridCol w="653588">
                  <a:extLst>
                    <a:ext uri="{9D8B030D-6E8A-4147-A177-3AD203B41FA5}">
                      <a16:colId xmlns:a16="http://schemas.microsoft.com/office/drawing/2014/main" val="3839211952"/>
                    </a:ext>
                  </a:extLst>
                </a:gridCol>
              </a:tblGrid>
              <a:tr h="993028">
                <a:tc>
                  <a:txBody>
                    <a:bodyPr/>
                    <a:lstStyle/>
                    <a:p>
                      <a:pPr algn="ctr" fontAlgn="b"/>
                      <a:r>
                        <a:rPr lang="en-US" sz="1000" u="none" strike="noStrike" dirty="0">
                          <a:effectLst/>
                        </a:rPr>
                        <a:t>State</a:t>
                      </a:r>
                      <a:endParaRPr lang="en-US" sz="1000" b="0" i="0" u="none" strike="noStrike" dirty="0">
                        <a:solidFill>
                          <a:srgbClr val="000000"/>
                        </a:solidFill>
                        <a:effectLst/>
                        <a:latin typeface="Calibri" panose="020F0502020204030204" pitchFamily="34" charset="0"/>
                      </a:endParaRPr>
                    </a:p>
                  </a:txBody>
                  <a:tcPr marL="6722" marR="6722" marT="67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a:effectLst/>
                        </a:rPr>
                        <a:t>Indicator</a:t>
                      </a:r>
                      <a:endParaRPr lang="en-US" sz="1000" b="0" i="0" u="none" strike="noStrike" dirty="0">
                        <a:solidFill>
                          <a:srgbClr val="000000"/>
                        </a:solidFill>
                        <a:effectLst/>
                        <a:latin typeface="Calibri" panose="020F0502020204030204" pitchFamily="34" charset="0"/>
                      </a:endParaRPr>
                    </a:p>
                  </a:txBody>
                  <a:tcPr marL="6722" marR="6722" marT="67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a:effectLst/>
                        </a:rPr>
                        <a:t>Non-Hispanic White</a:t>
                      </a:r>
                      <a:endParaRPr lang="en-US" sz="1000" b="0" i="0" u="none" strike="noStrike" dirty="0">
                        <a:solidFill>
                          <a:srgbClr val="000000"/>
                        </a:solidFill>
                        <a:effectLst/>
                        <a:latin typeface="Calibri" panose="020F0502020204030204" pitchFamily="34" charset="0"/>
                      </a:endParaRPr>
                    </a:p>
                  </a:txBody>
                  <a:tcPr marL="6722" marR="6722" marT="67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a:effectLst/>
                        </a:rPr>
                        <a:t>Non-Hispanic Black or African American</a:t>
                      </a:r>
                      <a:endParaRPr lang="en-US" sz="1000" b="0" i="0" u="none" strike="noStrike" dirty="0">
                        <a:solidFill>
                          <a:srgbClr val="000000"/>
                        </a:solidFill>
                        <a:effectLst/>
                        <a:latin typeface="Calibri" panose="020F0502020204030204" pitchFamily="34" charset="0"/>
                      </a:endParaRPr>
                    </a:p>
                  </a:txBody>
                  <a:tcPr marL="6722" marR="6722" marT="67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a:effectLst/>
                        </a:rPr>
                        <a:t>Non-Hispanic American Indian or Alaska Native</a:t>
                      </a:r>
                      <a:endParaRPr lang="en-US" sz="1000" b="0" i="0" u="none" strike="noStrike" dirty="0">
                        <a:solidFill>
                          <a:srgbClr val="000000"/>
                        </a:solidFill>
                        <a:effectLst/>
                        <a:latin typeface="Calibri" panose="020F0502020204030204" pitchFamily="34" charset="0"/>
                      </a:endParaRPr>
                    </a:p>
                  </a:txBody>
                  <a:tcPr marL="6722" marR="6722" marT="67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a:effectLst/>
                        </a:rPr>
                        <a:t>Non-Hispanic Asian</a:t>
                      </a:r>
                      <a:endParaRPr lang="en-US" sz="1000" b="0" i="0" u="none" strike="noStrike" dirty="0">
                        <a:solidFill>
                          <a:srgbClr val="000000"/>
                        </a:solidFill>
                        <a:effectLst/>
                        <a:latin typeface="Calibri" panose="020F0502020204030204" pitchFamily="34" charset="0"/>
                      </a:endParaRPr>
                    </a:p>
                  </a:txBody>
                  <a:tcPr marL="6722" marR="6722" marT="67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a:effectLst/>
                        </a:rPr>
                        <a:t>Hispanic or Latino</a:t>
                      </a:r>
                      <a:endParaRPr lang="en-US" sz="1000" b="0" i="0" u="none" strike="noStrike" dirty="0">
                        <a:solidFill>
                          <a:srgbClr val="000000"/>
                        </a:solidFill>
                        <a:effectLst/>
                        <a:latin typeface="Calibri" panose="020F0502020204030204" pitchFamily="34" charset="0"/>
                      </a:endParaRPr>
                    </a:p>
                  </a:txBody>
                  <a:tcPr marL="6722" marR="6722" marT="67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dirty="0">
                          <a:effectLst/>
                        </a:rPr>
                        <a:t>Other</a:t>
                      </a:r>
                      <a:endParaRPr lang="en-US" sz="1000" b="0" i="0" u="none" strike="noStrike" dirty="0">
                        <a:solidFill>
                          <a:srgbClr val="000000"/>
                        </a:solidFill>
                        <a:effectLst/>
                        <a:latin typeface="Calibri" panose="020F0502020204030204" pitchFamily="34" charset="0"/>
                      </a:endParaRPr>
                    </a:p>
                  </a:txBody>
                  <a:tcPr marL="6722" marR="6722" marT="67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679628"/>
                  </a:ext>
                </a:extLst>
              </a:tr>
              <a:tr h="335840">
                <a:tc rowSpan="3">
                  <a:txBody>
                    <a:bodyPr/>
                    <a:lstStyle/>
                    <a:p>
                      <a:pPr algn="l" fontAlgn="b"/>
                      <a:r>
                        <a:rPr lang="en-US" sz="1000" u="none" strike="noStrike" dirty="0">
                          <a:effectLst/>
                        </a:rPr>
                        <a:t>United States</a:t>
                      </a:r>
                      <a:endParaRPr lang="en-US" sz="1000" b="0" i="0" u="none" strike="noStrike" dirty="0">
                        <a:solidFill>
                          <a:srgbClr val="000000"/>
                        </a:solidFill>
                        <a:effectLst/>
                        <a:latin typeface="Calibri" panose="020F0502020204030204" pitchFamily="34" charset="0"/>
                      </a:endParaRPr>
                    </a:p>
                    <a:p>
                      <a:pPr algn="l" fontAlgn="b"/>
                      <a:endParaRPr lang="en-US" sz="1000" b="0" i="0" u="none" strike="noStrike" dirty="0">
                        <a:solidFill>
                          <a:srgbClr val="000000"/>
                        </a:solidFill>
                        <a:effectLst/>
                        <a:latin typeface="Calibri" panose="020F0502020204030204" pitchFamily="34" charset="0"/>
                      </a:endParaRPr>
                    </a:p>
                  </a:txBody>
                  <a:tcPr marL="6722" marR="6722" marT="6722"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n-US" sz="1000" u="none" strike="noStrike" dirty="0">
                          <a:effectLst/>
                        </a:rPr>
                        <a:t>COVID-19 deaths (%)</a:t>
                      </a:r>
                      <a:endParaRPr lang="en-US" sz="1000" b="0" i="0" u="none" strike="noStrike" dirty="0">
                        <a:solidFill>
                          <a:srgbClr val="000000"/>
                        </a:solidFill>
                        <a:effectLst/>
                        <a:latin typeface="Calibri" panose="020F0502020204030204" pitchFamily="34" charset="0"/>
                      </a:endParaRPr>
                    </a:p>
                  </a:txBody>
                  <a:tcPr marL="6722" marR="6722" marT="6722"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en-US" sz="1000" u="none" strike="noStrike" dirty="0">
                          <a:effectLst/>
                        </a:rPr>
                        <a:t>52.1</a:t>
                      </a:r>
                      <a:endParaRPr lang="en-US" sz="1000" b="0" i="0" u="none" strike="noStrike" dirty="0">
                        <a:solidFill>
                          <a:srgbClr val="000000"/>
                        </a:solidFill>
                        <a:effectLst/>
                        <a:latin typeface="Calibri" panose="020F0502020204030204" pitchFamily="34" charset="0"/>
                      </a:endParaRPr>
                    </a:p>
                  </a:txBody>
                  <a:tcPr marL="6722" marR="6722" marT="6722"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en-US" sz="1000" u="none" strike="noStrike">
                          <a:effectLst/>
                        </a:rPr>
                        <a:t>21.2</a:t>
                      </a:r>
                      <a:endParaRPr lang="en-US" sz="1000" b="0" i="0" u="none" strike="noStrike">
                        <a:solidFill>
                          <a:srgbClr val="000000"/>
                        </a:solidFill>
                        <a:effectLst/>
                        <a:latin typeface="Calibri" panose="020F0502020204030204" pitchFamily="34" charset="0"/>
                      </a:endParaRPr>
                    </a:p>
                  </a:txBody>
                  <a:tcPr marL="6722" marR="6722" marT="6722"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en-US" sz="1000" u="none" strike="noStrike">
                          <a:effectLst/>
                        </a:rPr>
                        <a:t>0.3</a:t>
                      </a:r>
                      <a:endParaRPr lang="en-US" sz="1000" b="0" i="0" u="none" strike="noStrike">
                        <a:solidFill>
                          <a:srgbClr val="000000"/>
                        </a:solidFill>
                        <a:effectLst/>
                        <a:latin typeface="Calibri" panose="020F0502020204030204" pitchFamily="34" charset="0"/>
                      </a:endParaRPr>
                    </a:p>
                  </a:txBody>
                  <a:tcPr marL="6722" marR="6722" marT="6722"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en-US" sz="1000" u="none" strike="noStrike">
                          <a:effectLst/>
                        </a:rPr>
                        <a:t>6.1</a:t>
                      </a:r>
                      <a:endParaRPr lang="en-US" sz="1000" b="0" i="0" u="none" strike="noStrike">
                        <a:solidFill>
                          <a:srgbClr val="000000"/>
                        </a:solidFill>
                        <a:effectLst/>
                        <a:latin typeface="Calibri" panose="020F0502020204030204" pitchFamily="34" charset="0"/>
                      </a:endParaRPr>
                    </a:p>
                  </a:txBody>
                  <a:tcPr marL="6722" marR="6722" marT="6722"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en-US" sz="1000" u="none" strike="noStrike">
                          <a:effectLst/>
                        </a:rPr>
                        <a:t>16.5</a:t>
                      </a:r>
                      <a:endParaRPr lang="en-US" sz="1000" b="0" i="0" u="none" strike="noStrike">
                        <a:solidFill>
                          <a:srgbClr val="000000"/>
                        </a:solidFill>
                        <a:effectLst/>
                        <a:latin typeface="Calibri" panose="020F0502020204030204" pitchFamily="34" charset="0"/>
                      </a:endParaRPr>
                    </a:p>
                  </a:txBody>
                  <a:tcPr marL="6722" marR="6722" marT="6722"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en-US" sz="1000" u="none" strike="noStrike" dirty="0">
                          <a:effectLst/>
                        </a:rPr>
                        <a:t>3.8</a:t>
                      </a:r>
                      <a:endParaRPr lang="en-US" sz="1000" b="0" i="0" u="none" strike="noStrike" dirty="0">
                        <a:solidFill>
                          <a:srgbClr val="000000"/>
                        </a:solidFill>
                        <a:effectLst/>
                        <a:latin typeface="Calibri" panose="020F0502020204030204" pitchFamily="34" charset="0"/>
                      </a:endParaRPr>
                    </a:p>
                  </a:txBody>
                  <a:tcPr marL="6722" marR="6722" marT="6722" marB="0">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478433157"/>
                  </a:ext>
                </a:extLst>
              </a:tr>
              <a:tr h="335840">
                <a:tc vMerge="1">
                  <a:txBody>
                    <a:bodyPr/>
                    <a:lstStyle/>
                    <a:p>
                      <a:pPr algn="l" fontAlgn="b"/>
                      <a:endParaRPr lang="en-US" sz="1000" b="0" i="0" u="none" strike="noStrike" dirty="0">
                        <a:solidFill>
                          <a:srgbClr val="000000"/>
                        </a:solidFill>
                        <a:effectLst/>
                        <a:latin typeface="Calibri" panose="020F0502020204030204" pitchFamily="34" charset="0"/>
                      </a:endParaRPr>
                    </a:p>
                  </a:txBody>
                  <a:tcPr marL="6722" marR="6722" marT="6722" marB="0" anchor="b"/>
                </a:tc>
                <a:tc>
                  <a:txBody>
                    <a:bodyPr/>
                    <a:lstStyle/>
                    <a:p>
                      <a:pPr algn="l" fontAlgn="b"/>
                      <a:r>
                        <a:rPr lang="en-US" sz="1000" u="none" strike="noStrike" dirty="0">
                          <a:effectLst/>
                        </a:rPr>
                        <a:t>Weighted population (%)</a:t>
                      </a:r>
                      <a:endParaRPr lang="en-US" sz="1000" b="0" i="0" u="none" strike="noStrike" dirty="0">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a:effectLst/>
                        </a:rPr>
                        <a:t>40.4</a:t>
                      </a:r>
                      <a:endParaRPr lang="en-US" sz="1000" b="0" i="0" u="none" strike="noStrike">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dirty="0">
                          <a:effectLst/>
                        </a:rPr>
                        <a:t>18.4</a:t>
                      </a:r>
                      <a:endParaRPr lang="en-US" sz="1000" b="0" i="0" u="none" strike="noStrike" dirty="0">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dirty="0">
                          <a:effectLst/>
                        </a:rPr>
                        <a:t>0.2</a:t>
                      </a:r>
                      <a:endParaRPr lang="en-US" sz="1000" b="0" i="0" u="none" strike="noStrike" dirty="0">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a:effectLst/>
                        </a:rPr>
                        <a:t>12.1</a:t>
                      </a:r>
                      <a:endParaRPr lang="en-US" sz="1000" b="0" i="0" u="none" strike="noStrike">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a:effectLst/>
                        </a:rPr>
                        <a:t>26.9</a:t>
                      </a:r>
                      <a:endParaRPr lang="en-US" sz="1000" b="0" i="0" u="none" strike="noStrike">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extLst>
                  <a:ext uri="{0D108BD9-81ED-4DB2-BD59-A6C34878D82A}">
                    <a16:rowId xmlns:a16="http://schemas.microsoft.com/office/drawing/2014/main" val="2264927801"/>
                  </a:ext>
                </a:extLst>
              </a:tr>
              <a:tr h="335840">
                <a:tc vMerge="1">
                  <a:txBody>
                    <a:bodyPr/>
                    <a:lstStyle/>
                    <a:p>
                      <a:pPr algn="l" fontAlgn="b"/>
                      <a:endParaRPr lang="en-US" sz="1000" b="0" i="0" u="none" strike="noStrike" dirty="0">
                        <a:solidFill>
                          <a:srgbClr val="000000"/>
                        </a:solidFill>
                        <a:effectLst/>
                        <a:latin typeface="Calibri" panose="020F0502020204030204" pitchFamily="34" charset="0"/>
                      </a:endParaRPr>
                    </a:p>
                  </a:txBody>
                  <a:tcPr marL="6722" marR="6722" marT="6722" marB="0" anchor="b"/>
                </a:tc>
                <a:tc>
                  <a:txBody>
                    <a:bodyPr/>
                    <a:lstStyle/>
                    <a:p>
                      <a:pPr algn="l" fontAlgn="b"/>
                      <a:r>
                        <a:rPr lang="en-US" sz="1000" u="none" strike="noStrike" dirty="0">
                          <a:effectLst/>
                        </a:rPr>
                        <a:t>Unweighted population (%)</a:t>
                      </a:r>
                      <a:endParaRPr lang="en-US" sz="1000" b="0" i="0" u="none" strike="noStrike" dirty="0">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a:effectLst/>
                        </a:rPr>
                        <a:t>60.4</a:t>
                      </a:r>
                      <a:endParaRPr lang="en-US" sz="1000" b="0" i="0" u="none" strike="noStrike">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a:effectLst/>
                        </a:rPr>
                        <a:t>12.5</a:t>
                      </a:r>
                      <a:endParaRPr lang="en-US" sz="1000" b="0" i="0" u="none" strike="noStrike">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dirty="0">
                          <a:effectLst/>
                        </a:rPr>
                        <a:t>0.7</a:t>
                      </a:r>
                      <a:endParaRPr lang="en-US" sz="1000" b="0" i="0" u="none" strike="noStrike" dirty="0">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dirty="0">
                          <a:effectLst/>
                        </a:rPr>
                        <a:t>5.7</a:t>
                      </a:r>
                      <a:endParaRPr lang="en-US" sz="1000" b="0" i="0" u="none" strike="noStrike" dirty="0">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a:effectLst/>
                        </a:rPr>
                        <a:t>18.3</a:t>
                      </a:r>
                      <a:endParaRPr lang="en-US" sz="1000" b="0" i="0" u="none" strike="noStrike">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tc>
                  <a:txBody>
                    <a:bodyPr/>
                    <a:lstStyle/>
                    <a:p>
                      <a:pPr algn="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6722" marR="6722" marT="6722" marB="0">
                    <a:solidFill>
                      <a:schemeClr val="accent1">
                        <a:lumMod val="20000"/>
                        <a:lumOff val="80000"/>
                      </a:schemeClr>
                    </a:solidFill>
                  </a:tcPr>
                </a:tc>
                <a:extLst>
                  <a:ext uri="{0D108BD9-81ED-4DB2-BD59-A6C34878D82A}">
                    <a16:rowId xmlns:a16="http://schemas.microsoft.com/office/drawing/2014/main" val="3207348536"/>
                  </a:ext>
                </a:extLst>
              </a:tr>
              <a:tr h="335840">
                <a:tc rowSpan="3">
                  <a:txBody>
                    <a:bodyPr/>
                    <a:lstStyle/>
                    <a:p>
                      <a:pPr algn="l" fontAlgn="b"/>
                      <a:r>
                        <a:rPr lang="en-US" sz="1000" u="none" strike="noStrike" dirty="0">
                          <a:effectLst/>
                        </a:rPr>
                        <a:t>New York City</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l" fontAlgn="b"/>
                      <a:r>
                        <a:rPr lang="en-US" sz="1000" u="none" strike="noStrike" dirty="0">
                          <a:effectLst/>
                        </a:rPr>
                        <a:t>COVID-19 deaths (%)</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a:effectLst/>
                        </a:rPr>
                        <a:t>29.3</a:t>
                      </a:r>
                      <a:endParaRPr lang="en-US" sz="1000" b="0" i="0" u="none" strike="noStrike">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a:effectLst/>
                        </a:rPr>
                        <a:t>24.8</a:t>
                      </a:r>
                      <a:endParaRPr lang="en-US" sz="1000" b="0" i="0" u="none" strike="noStrike">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dirty="0">
                          <a:effectLst/>
                        </a:rPr>
                        <a:t>8.9</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a:effectLst/>
                        </a:rPr>
                        <a:t>26.4</a:t>
                      </a:r>
                      <a:endParaRPr lang="en-US" sz="1000" b="0" i="0" u="none" strike="noStrike">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a:effectLst/>
                        </a:rPr>
                        <a:t>10.7</a:t>
                      </a:r>
                      <a:endParaRPr lang="en-US" sz="1000" b="0" i="0" u="none" strike="noStrike">
                        <a:solidFill>
                          <a:srgbClr val="000000"/>
                        </a:solidFill>
                        <a:effectLst/>
                        <a:latin typeface="Calibri" panose="020F0502020204030204" pitchFamily="34" charset="0"/>
                      </a:endParaRPr>
                    </a:p>
                  </a:txBody>
                  <a:tcPr marL="6722" marR="6722" marT="6722" marB="0"/>
                </a:tc>
                <a:extLst>
                  <a:ext uri="{0D108BD9-81ED-4DB2-BD59-A6C34878D82A}">
                    <a16:rowId xmlns:a16="http://schemas.microsoft.com/office/drawing/2014/main" val="2455147281"/>
                  </a:ext>
                </a:extLst>
              </a:tr>
              <a:tr h="335840">
                <a:tc vMerge="1">
                  <a:txBody>
                    <a:bodyPr/>
                    <a:lstStyle/>
                    <a:p>
                      <a:pPr algn="l" fontAlgn="b"/>
                      <a:endParaRPr lang="en-US" sz="1000" b="0" i="0" u="none" strike="noStrike" dirty="0">
                        <a:solidFill>
                          <a:srgbClr val="000000"/>
                        </a:solidFill>
                        <a:effectLst/>
                        <a:latin typeface="Calibri" panose="020F0502020204030204" pitchFamily="34" charset="0"/>
                      </a:endParaRPr>
                    </a:p>
                  </a:txBody>
                  <a:tcPr marL="6722" marR="6722" marT="6722" marB="0" anchor="b"/>
                </a:tc>
                <a:tc>
                  <a:txBody>
                    <a:bodyPr/>
                    <a:lstStyle/>
                    <a:p>
                      <a:pPr algn="l" fontAlgn="b"/>
                      <a:r>
                        <a:rPr lang="en-US" sz="1000" u="none" strike="noStrike" dirty="0">
                          <a:effectLst/>
                        </a:rPr>
                        <a:t>Weighted population (%)</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a:effectLst/>
                        </a:rPr>
                        <a:t>30.3</a:t>
                      </a:r>
                      <a:endParaRPr lang="en-US" sz="1000" b="0" i="0" u="none" strike="noStrike">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a:effectLst/>
                        </a:rPr>
                        <a:t>23.3</a:t>
                      </a:r>
                      <a:endParaRPr lang="en-US" sz="1000" b="0" i="0" u="none" strike="noStrike">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a:effectLst/>
                        </a:rPr>
                        <a:t>0.2</a:t>
                      </a:r>
                      <a:endParaRPr lang="en-US" sz="1000" b="0" i="0" u="none" strike="noStrike">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dirty="0">
                          <a:effectLst/>
                        </a:rPr>
                        <a:t>15.7</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dirty="0">
                          <a:effectLst/>
                        </a:rPr>
                        <a:t>28.6</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6722" marR="6722" marT="6722" marB="0"/>
                </a:tc>
                <a:extLst>
                  <a:ext uri="{0D108BD9-81ED-4DB2-BD59-A6C34878D82A}">
                    <a16:rowId xmlns:a16="http://schemas.microsoft.com/office/drawing/2014/main" val="2982303031"/>
                  </a:ext>
                </a:extLst>
              </a:tr>
              <a:tr h="335840">
                <a:tc vMerge="1">
                  <a:txBody>
                    <a:bodyPr/>
                    <a:lstStyle/>
                    <a:p>
                      <a:pPr algn="l" fontAlgn="b"/>
                      <a:endParaRPr lang="en-US" sz="1000" b="0" i="0" u="none" strike="noStrike" dirty="0">
                        <a:solidFill>
                          <a:srgbClr val="000000"/>
                        </a:solidFill>
                        <a:effectLst/>
                        <a:latin typeface="Calibri" panose="020F0502020204030204" pitchFamily="34" charset="0"/>
                      </a:endParaRPr>
                    </a:p>
                  </a:txBody>
                  <a:tcPr marL="6722" marR="6722" marT="6722" marB="0" anchor="b"/>
                </a:tc>
                <a:tc>
                  <a:txBody>
                    <a:bodyPr/>
                    <a:lstStyle/>
                    <a:p>
                      <a:pPr algn="l" fontAlgn="b"/>
                      <a:r>
                        <a:rPr lang="en-US" sz="1000" u="none" strike="noStrike" dirty="0">
                          <a:effectLst/>
                        </a:rPr>
                        <a:t>Unweighted population (%)</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dirty="0">
                          <a:effectLst/>
                        </a:rPr>
                        <a:t>32.1</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dirty="0">
                          <a:effectLst/>
                        </a:rPr>
                        <a:t>0.2</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dirty="0">
                          <a:effectLst/>
                        </a:rPr>
                        <a:t>14.7</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dirty="0">
                          <a:effectLst/>
                        </a:rPr>
                        <a:t>29.2</a:t>
                      </a:r>
                      <a:endParaRPr lang="en-US" sz="1000" b="0" i="0" u="none" strike="noStrike" dirty="0">
                        <a:solidFill>
                          <a:srgbClr val="000000"/>
                        </a:solidFill>
                        <a:effectLst/>
                        <a:latin typeface="Calibri" panose="020F0502020204030204" pitchFamily="34" charset="0"/>
                      </a:endParaRPr>
                    </a:p>
                  </a:txBody>
                  <a:tcPr marL="6722" marR="6722" marT="6722" marB="0"/>
                </a:tc>
                <a:tc>
                  <a:txBody>
                    <a:bodyPr/>
                    <a:lstStyle/>
                    <a:p>
                      <a:pPr algn="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6722" marR="6722" marT="6722" marB="0"/>
                </a:tc>
                <a:extLst>
                  <a:ext uri="{0D108BD9-81ED-4DB2-BD59-A6C34878D82A}">
                    <a16:rowId xmlns:a16="http://schemas.microsoft.com/office/drawing/2014/main" val="3940630870"/>
                  </a:ext>
                </a:extLst>
              </a:tr>
            </a:tbl>
          </a:graphicData>
        </a:graphic>
      </p:graphicFrame>
      <p:sp>
        <p:nvSpPr>
          <p:cNvPr id="3" name="TextBox 2">
            <a:extLst>
              <a:ext uri="{FF2B5EF4-FFF2-40B4-BE49-F238E27FC236}">
                <a16:creationId xmlns:a16="http://schemas.microsoft.com/office/drawing/2014/main" id="{ABE3DAA4-2FDB-4A86-872A-A4057F3CCA2D}"/>
              </a:ext>
            </a:extLst>
          </p:cNvPr>
          <p:cNvSpPr txBox="1"/>
          <p:nvPr/>
        </p:nvSpPr>
        <p:spPr>
          <a:xfrm>
            <a:off x="264160" y="1261161"/>
            <a:ext cx="1727200" cy="276999"/>
          </a:xfrm>
          <a:prstGeom prst="rect">
            <a:avLst/>
          </a:prstGeom>
          <a:noFill/>
        </p:spPr>
        <p:txBody>
          <a:bodyPr wrap="square" rtlCol="0">
            <a:spAutoFit/>
          </a:bodyPr>
          <a:lstStyle/>
          <a:p>
            <a:r>
              <a:rPr lang="en-US" sz="1200" dirty="0"/>
              <a:t>Data as of May 1, 2020</a:t>
            </a:r>
            <a:endParaRPr 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96400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C1A5-ED8C-40B9-8412-6D6B7F48A359}"/>
              </a:ext>
            </a:extLst>
          </p:cNvPr>
          <p:cNvSpPr>
            <a:spLocks noGrp="1"/>
          </p:cNvSpPr>
          <p:nvPr>
            <p:ph type="title"/>
          </p:nvPr>
        </p:nvSpPr>
        <p:spPr/>
        <p:txBody>
          <a:bodyPr/>
          <a:lstStyle/>
          <a:p>
            <a:r>
              <a:rPr lang="en-US" dirty="0"/>
              <a:t>Provisional COVID-19 Death Counts: Where to Find Them</a:t>
            </a:r>
          </a:p>
        </p:txBody>
      </p:sp>
      <p:sp>
        <p:nvSpPr>
          <p:cNvPr id="3" name="Text Placeholder 2">
            <a:extLst>
              <a:ext uri="{FF2B5EF4-FFF2-40B4-BE49-F238E27FC236}">
                <a16:creationId xmlns:a16="http://schemas.microsoft.com/office/drawing/2014/main" id="{DB6B4A12-C509-4AEA-A37D-0D5F01D13BA5}"/>
              </a:ext>
            </a:extLst>
          </p:cNvPr>
          <p:cNvSpPr>
            <a:spLocks noGrp="1"/>
          </p:cNvSpPr>
          <p:nvPr>
            <p:ph type="body" sz="quarter" idx="10"/>
          </p:nvPr>
        </p:nvSpPr>
        <p:spPr/>
        <p:txBody>
          <a:bodyPr/>
          <a:lstStyle/>
          <a:p>
            <a:pPr marL="0" indent="0">
              <a:buNone/>
            </a:pPr>
            <a:r>
              <a:rPr lang="en-US" dirty="0"/>
              <a:t>Webpages</a:t>
            </a:r>
          </a:p>
          <a:p>
            <a:r>
              <a:rPr lang="en-US" dirty="0"/>
              <a:t>Coronavirus Disease (COVID-19) Death Data and Reporting Guidance</a:t>
            </a:r>
            <a:br>
              <a:rPr lang="en-US" dirty="0"/>
            </a:br>
            <a:r>
              <a:rPr lang="en-US" dirty="0">
                <a:hlinkClick r:id="rId2"/>
              </a:rPr>
              <a:t>https://www.cdc.gov/nchs/nvss/covid-19.htm</a:t>
            </a:r>
            <a:endParaRPr lang="en-US" dirty="0"/>
          </a:p>
          <a:p>
            <a:endParaRPr lang="en-US" dirty="0"/>
          </a:p>
          <a:p>
            <a:r>
              <a:rPr lang="en-US" dirty="0"/>
              <a:t>Provisional Death Counts for Coronavirus Disease (COVID-19)</a:t>
            </a:r>
            <a:br>
              <a:rPr lang="en-US" dirty="0"/>
            </a:br>
            <a:r>
              <a:rPr lang="en-US" dirty="0">
                <a:hlinkClick r:id="rId3"/>
              </a:rPr>
              <a:t>https://www.cdc.gov/nchs/nvss/vsrr/covid19/</a:t>
            </a:r>
            <a:endParaRPr lang="en-US" dirty="0"/>
          </a:p>
          <a:p>
            <a:pPr marL="0" indent="0">
              <a:buNone/>
            </a:pPr>
            <a:endParaRPr lang="en-US" dirty="0"/>
          </a:p>
          <a:p>
            <a:pPr marL="0" indent="0">
              <a:buNone/>
            </a:pPr>
            <a:r>
              <a:rPr lang="en-US" dirty="0"/>
              <a:t>Download and API Access</a:t>
            </a:r>
          </a:p>
          <a:p>
            <a:r>
              <a:rPr lang="en-US" dirty="0"/>
              <a:t>All data is simultaneously posted on data.cdc.gov </a:t>
            </a:r>
          </a:p>
          <a:p>
            <a:pPr lvl="1"/>
            <a:r>
              <a:rPr lang="en-US" dirty="0"/>
              <a:t>Export in a variety of formats</a:t>
            </a:r>
          </a:p>
          <a:p>
            <a:pPr lvl="1"/>
            <a:r>
              <a:rPr lang="en-US" dirty="0"/>
              <a:t>API for automated </a:t>
            </a:r>
          </a:p>
          <a:p>
            <a:endParaRPr lang="en-US" dirty="0"/>
          </a:p>
          <a:p>
            <a:pPr marL="0" indent="0">
              <a:buNone/>
            </a:pPr>
            <a:endParaRPr lang="en-US" dirty="0"/>
          </a:p>
        </p:txBody>
      </p:sp>
    </p:spTree>
    <p:extLst>
      <p:ext uri="{BB962C8B-B14F-4D97-AF65-F5344CB8AC3E}">
        <p14:creationId xmlns:p14="http://schemas.microsoft.com/office/powerpoint/2010/main" val="2437375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16 shows line graph: Provisional COVID-19 Death Counts: Modeling and Visualizations">
            <a:extLst>
              <a:ext uri="{FF2B5EF4-FFF2-40B4-BE49-F238E27FC236}">
                <a16:creationId xmlns:a16="http://schemas.microsoft.com/office/drawing/2014/main" id="{56CA645B-9E81-49FA-A241-F17F436A6384}"/>
              </a:ext>
            </a:extLst>
          </p:cNvPr>
          <p:cNvSpPr>
            <a:spLocks noGrp="1"/>
          </p:cNvSpPr>
          <p:nvPr>
            <p:ph type="title"/>
          </p:nvPr>
        </p:nvSpPr>
        <p:spPr/>
        <p:txBody>
          <a:bodyPr/>
          <a:lstStyle/>
          <a:p>
            <a:r>
              <a:rPr lang="en-US" dirty="0"/>
              <a:t>Provisional COVID-19 Death Counts: Modeling and Visualizations</a:t>
            </a:r>
          </a:p>
        </p:txBody>
      </p:sp>
      <p:sp>
        <p:nvSpPr>
          <p:cNvPr id="3" name="Text Placeholder 2">
            <a:extLst>
              <a:ext uri="{FF2B5EF4-FFF2-40B4-BE49-F238E27FC236}">
                <a16:creationId xmlns:a16="http://schemas.microsoft.com/office/drawing/2014/main" id="{9751DBF5-842A-4F1B-B0C3-E779B0F437CE}"/>
              </a:ext>
            </a:extLst>
          </p:cNvPr>
          <p:cNvSpPr>
            <a:spLocks noGrp="1"/>
          </p:cNvSpPr>
          <p:nvPr>
            <p:ph type="body" sz="quarter" idx="10"/>
          </p:nvPr>
        </p:nvSpPr>
        <p:spPr>
          <a:xfrm>
            <a:off x="342900" y="1158875"/>
            <a:ext cx="6172200" cy="686550"/>
          </a:xfrm>
        </p:spPr>
        <p:txBody>
          <a:bodyPr/>
          <a:lstStyle/>
          <a:p>
            <a:pPr marL="0" indent="0">
              <a:buNone/>
            </a:pPr>
            <a:r>
              <a:rPr lang="en-US" dirty="0"/>
              <a:t>Excess Deaths Associated with COVID-19 - Visualization</a:t>
            </a:r>
          </a:p>
          <a:p>
            <a:pPr marL="0" indent="0">
              <a:buNone/>
            </a:pPr>
            <a:r>
              <a:rPr lang="en-US" dirty="0">
                <a:hlinkClick r:id="rId2"/>
              </a:rPr>
              <a:t>https://www.cdc.gov/nchs/nvss/vsrr/covid19/excess_deaths.htm</a:t>
            </a: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C5845357-9512-4202-9F29-57F1C2F8A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489263"/>
            <a:ext cx="6683433" cy="1877137"/>
          </a:xfrm>
          <a:prstGeom prst="rect">
            <a:avLst/>
          </a:prstGeom>
        </p:spPr>
      </p:pic>
      <p:pic>
        <p:nvPicPr>
          <p:cNvPr id="9" name="Picture 8">
            <a:extLst>
              <a:ext uri="{FF2B5EF4-FFF2-40B4-BE49-F238E27FC236}">
                <a16:creationId xmlns:a16="http://schemas.microsoft.com/office/drawing/2014/main" id="{8827F372-D4AD-4EB6-927F-AC98512CB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531" y="2240251"/>
            <a:ext cx="3254022" cy="662997"/>
          </a:xfrm>
          <a:prstGeom prst="rect">
            <a:avLst/>
          </a:prstGeom>
        </p:spPr>
      </p:pic>
      <p:sp>
        <p:nvSpPr>
          <p:cNvPr id="10" name="TextBox 9">
            <a:extLst>
              <a:ext uri="{FF2B5EF4-FFF2-40B4-BE49-F238E27FC236}">
                <a16:creationId xmlns:a16="http://schemas.microsoft.com/office/drawing/2014/main" id="{4982A48B-3F31-4C4E-A4CE-71CEEA744F8B}"/>
              </a:ext>
            </a:extLst>
          </p:cNvPr>
          <p:cNvSpPr txBox="1"/>
          <p:nvPr/>
        </p:nvSpPr>
        <p:spPr>
          <a:xfrm>
            <a:off x="83127" y="2151117"/>
            <a:ext cx="1828800" cy="369332"/>
          </a:xfrm>
          <a:prstGeom prst="rect">
            <a:avLst/>
          </a:prstGeom>
          <a:noFill/>
        </p:spPr>
        <p:txBody>
          <a:bodyPr wrap="square" rtlCol="0">
            <a:spAutoFit/>
          </a:bodyPr>
          <a:lstStyle/>
          <a:p>
            <a:r>
              <a:rPr lang="en-US" dirty="0">
                <a:solidFill>
                  <a:srgbClr val="000000"/>
                </a:solidFill>
                <a:latin typeface="Calibri" panose="020F0502020204030204" pitchFamily="34" charset="0"/>
              </a:rPr>
              <a:t>United States</a:t>
            </a:r>
          </a:p>
        </p:txBody>
      </p:sp>
    </p:spTree>
    <p:extLst>
      <p:ext uri="{BB962C8B-B14F-4D97-AF65-F5344CB8AC3E}">
        <p14:creationId xmlns:p14="http://schemas.microsoft.com/office/powerpoint/2010/main" val="23606514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ED81-3AE9-419C-B601-1528B9894200}"/>
              </a:ext>
            </a:extLst>
          </p:cNvPr>
          <p:cNvSpPr>
            <a:spLocks noGrp="1"/>
          </p:cNvSpPr>
          <p:nvPr>
            <p:ph type="title"/>
          </p:nvPr>
        </p:nvSpPr>
        <p:spPr/>
        <p:txBody>
          <a:bodyPr/>
          <a:lstStyle/>
          <a:p>
            <a:r>
              <a:rPr lang="en-US" dirty="0"/>
              <a:t>COVID-19 Response Timeline</a:t>
            </a:r>
          </a:p>
        </p:txBody>
      </p:sp>
      <p:graphicFrame>
        <p:nvGraphicFramePr>
          <p:cNvPr id="4" name="Table 4">
            <a:extLst>
              <a:ext uri="{FF2B5EF4-FFF2-40B4-BE49-F238E27FC236}">
                <a16:creationId xmlns:a16="http://schemas.microsoft.com/office/drawing/2014/main" id="{B555FDE6-755A-4066-A4F8-2AF506F0C8EF}"/>
              </a:ext>
            </a:extLst>
          </p:cNvPr>
          <p:cNvGraphicFramePr>
            <a:graphicFrameLocks noGrp="1"/>
          </p:cNvGraphicFramePr>
          <p:nvPr>
            <p:extLst>
              <p:ext uri="{D42A27DB-BD31-4B8C-83A1-F6EECF244321}">
                <p14:modId xmlns:p14="http://schemas.microsoft.com/office/powerpoint/2010/main" val="1509307062"/>
              </p:ext>
            </p:extLst>
          </p:nvPr>
        </p:nvGraphicFramePr>
        <p:xfrm>
          <a:off x="347058" y="1122563"/>
          <a:ext cx="6108918" cy="2786380"/>
        </p:xfrm>
        <a:graphic>
          <a:graphicData uri="http://schemas.openxmlformats.org/drawingml/2006/table">
            <a:tbl>
              <a:tblPr firstRow="1" bandRow="1">
                <a:tableStyleId>{2D5ABB26-0587-4C30-8999-92F81FD0307C}</a:tableStyleId>
              </a:tblPr>
              <a:tblGrid>
                <a:gridCol w="758535">
                  <a:extLst>
                    <a:ext uri="{9D8B030D-6E8A-4147-A177-3AD203B41FA5}">
                      <a16:colId xmlns:a16="http://schemas.microsoft.com/office/drawing/2014/main" val="1460445225"/>
                    </a:ext>
                  </a:extLst>
                </a:gridCol>
                <a:gridCol w="5350383">
                  <a:extLst>
                    <a:ext uri="{9D8B030D-6E8A-4147-A177-3AD203B41FA5}">
                      <a16:colId xmlns:a16="http://schemas.microsoft.com/office/drawing/2014/main" val="3288422052"/>
                    </a:ext>
                  </a:extLst>
                </a:gridCol>
              </a:tblGrid>
              <a:tr h="370840">
                <a:tc gridSpan="2">
                  <a:txBody>
                    <a:bodyPr/>
                    <a:lstStyle/>
                    <a:p>
                      <a:pPr marL="0" algn="l" defTabSz="685800" rtl="0" eaLnBrk="1" latinLnBrk="0" hangingPunct="1"/>
                      <a:r>
                        <a:rPr lang="en-US" sz="1350" u="sng" kern="1200" noProof="0" dirty="0">
                          <a:solidFill>
                            <a:srgbClr val="695E4A"/>
                          </a:solidFill>
                        </a:rPr>
                        <a:t>February</a:t>
                      </a:r>
                      <a:endParaRPr lang="en-US" sz="1350" b="1" u="sng" kern="1200" dirty="0">
                        <a:solidFill>
                          <a:srgbClr val="695E4A"/>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462456802"/>
                  </a:ext>
                </a:extLst>
              </a:tr>
              <a:tr h="370840">
                <a:tc>
                  <a:txBody>
                    <a:bodyPr/>
                    <a:lstStyle/>
                    <a:p>
                      <a:r>
                        <a:rPr lang="en-US">
                          <a:solidFill>
                            <a:srgbClr val="695E4A"/>
                          </a:solidFill>
                        </a:rPr>
                        <a:t>26</a:t>
                      </a:r>
                      <a:endParaRPr lang="en-US" dirty="0">
                        <a:solidFill>
                          <a:srgbClr val="695E4A"/>
                        </a:solidFill>
                      </a:endParaRPr>
                    </a:p>
                  </a:txBody>
                  <a:tcPr/>
                </a:tc>
                <a:tc>
                  <a:txBody>
                    <a:bodyPr/>
                    <a:lstStyle/>
                    <a:p>
                      <a:r>
                        <a:rPr lang="en-US" dirty="0">
                          <a:solidFill>
                            <a:srgbClr val="695E4A"/>
                          </a:solidFill>
                        </a:rPr>
                        <a:t>Decision made to develop certification guidance for COVID-19 deaths</a:t>
                      </a:r>
                    </a:p>
                  </a:txBody>
                  <a:tcPr/>
                </a:tc>
                <a:extLst>
                  <a:ext uri="{0D108BD9-81ED-4DB2-BD59-A6C34878D82A}">
                    <a16:rowId xmlns:a16="http://schemas.microsoft.com/office/drawing/2014/main" val="4100229730"/>
                  </a:ext>
                </a:extLst>
              </a:tr>
              <a:tr h="0">
                <a:tc gridSpan="2">
                  <a:txBody>
                    <a:bodyPr/>
                    <a:lstStyle/>
                    <a:p>
                      <a:r>
                        <a:rPr lang="en-US" u="sng" dirty="0">
                          <a:solidFill>
                            <a:srgbClr val="695E4A"/>
                          </a:solidFill>
                        </a:rPr>
                        <a:t>March</a:t>
                      </a:r>
                      <a:endParaRPr lang="en-US" b="1" u="sng" dirty="0">
                        <a:solidFill>
                          <a:srgbClr val="695E4A"/>
                        </a:solidFill>
                      </a:endParaRPr>
                    </a:p>
                  </a:txBody>
                  <a:tcPr/>
                </a:tc>
                <a:tc hMerge="1">
                  <a:txBody>
                    <a:bodyPr/>
                    <a:lstStyle/>
                    <a:p>
                      <a:endParaRPr lang="en-US"/>
                    </a:p>
                  </a:txBody>
                  <a:tcPr/>
                </a:tc>
                <a:extLst>
                  <a:ext uri="{0D108BD9-81ED-4DB2-BD59-A6C34878D82A}">
                    <a16:rowId xmlns:a16="http://schemas.microsoft.com/office/drawing/2014/main" val="928920242"/>
                  </a:ext>
                </a:extLst>
              </a:tr>
              <a:tr h="370840">
                <a:tc>
                  <a:txBody>
                    <a:bodyPr/>
                    <a:lstStyle/>
                    <a:p>
                      <a:r>
                        <a:rPr lang="en-US">
                          <a:solidFill>
                            <a:srgbClr val="695E4A"/>
                          </a:solidFill>
                        </a:rPr>
                        <a:t>4</a:t>
                      </a:r>
                      <a:endParaRPr lang="en-US" dirty="0">
                        <a:solidFill>
                          <a:srgbClr val="695E4A"/>
                        </a:solidFill>
                      </a:endParaRPr>
                    </a:p>
                  </a:txBody>
                  <a:tcPr/>
                </a:tc>
                <a:tc>
                  <a:txBody>
                    <a:bodyPr/>
                    <a:lstStyle/>
                    <a:p>
                      <a:r>
                        <a:rPr lang="en-US" dirty="0">
                          <a:solidFill>
                            <a:srgbClr val="695E4A"/>
                          </a:solidFill>
                        </a:rPr>
                        <a:t>Preliminary Guidance for Certifying COVID-19 Deaths Released</a:t>
                      </a:r>
                    </a:p>
                  </a:txBody>
                  <a:tcPr/>
                </a:tc>
                <a:extLst>
                  <a:ext uri="{0D108BD9-81ED-4DB2-BD59-A6C34878D82A}">
                    <a16:rowId xmlns:a16="http://schemas.microsoft.com/office/drawing/2014/main" val="3582910276"/>
                  </a:ext>
                </a:extLst>
              </a:tr>
              <a:tr h="370840">
                <a:tc>
                  <a:txBody>
                    <a:bodyPr/>
                    <a:lstStyle/>
                    <a:p>
                      <a:r>
                        <a:rPr lang="en-US">
                          <a:solidFill>
                            <a:srgbClr val="695E4A"/>
                          </a:solidFill>
                        </a:rPr>
                        <a:t>17-20</a:t>
                      </a:r>
                      <a:endParaRPr lang="en-US" dirty="0">
                        <a:solidFill>
                          <a:srgbClr val="695E4A"/>
                        </a:solidFill>
                      </a:endParaRPr>
                    </a:p>
                  </a:txBody>
                  <a:tcPr/>
                </a:tc>
                <a:tc>
                  <a:txBody>
                    <a:bodyPr/>
                    <a:lstStyle/>
                    <a:p>
                      <a:r>
                        <a:rPr lang="en-US" dirty="0">
                          <a:solidFill>
                            <a:srgbClr val="695E4A"/>
                          </a:solidFill>
                        </a:rPr>
                        <a:t>NCHS Cause of Death Coding System Updated</a:t>
                      </a:r>
                    </a:p>
                  </a:txBody>
                  <a:tcPr/>
                </a:tc>
                <a:extLst>
                  <a:ext uri="{0D108BD9-81ED-4DB2-BD59-A6C34878D82A}">
                    <a16:rowId xmlns:a16="http://schemas.microsoft.com/office/drawing/2014/main" val="3186690596"/>
                  </a:ext>
                </a:extLst>
              </a:tr>
              <a:tr h="370840">
                <a:tc>
                  <a:txBody>
                    <a:bodyPr/>
                    <a:lstStyle/>
                    <a:p>
                      <a:r>
                        <a:rPr lang="en-US">
                          <a:solidFill>
                            <a:srgbClr val="695E4A"/>
                          </a:solidFill>
                        </a:rPr>
                        <a:t>25</a:t>
                      </a:r>
                      <a:endParaRPr lang="en-US" dirty="0">
                        <a:solidFill>
                          <a:srgbClr val="695E4A"/>
                        </a:solidFill>
                      </a:endParaRPr>
                    </a:p>
                  </a:txBody>
                  <a:tcPr/>
                </a:tc>
                <a:tc>
                  <a:txBody>
                    <a:bodyPr/>
                    <a:lstStyle/>
                    <a:p>
                      <a:r>
                        <a:rPr lang="en-US" dirty="0">
                          <a:solidFill>
                            <a:srgbClr val="695E4A"/>
                          </a:solidFill>
                        </a:rPr>
                        <a:t>Launched COVID-19 Death Data and Reporting Guidance</a:t>
                      </a:r>
                    </a:p>
                    <a:p>
                      <a:r>
                        <a:rPr lang="en-US" dirty="0">
                          <a:solidFill>
                            <a:srgbClr val="695E4A"/>
                          </a:solidFill>
                          <a:hlinkClick r:id="rId2"/>
                        </a:rPr>
                        <a:t>https://www.cdc.gov/nchs/nvss/covid-19.htm</a:t>
                      </a:r>
                      <a:r>
                        <a:rPr lang="en-US" dirty="0">
                          <a:solidFill>
                            <a:srgbClr val="695E4A"/>
                          </a:solidFill>
                        </a:rPr>
                        <a:t> </a:t>
                      </a:r>
                    </a:p>
                  </a:txBody>
                  <a:tcPr/>
                </a:tc>
                <a:extLst>
                  <a:ext uri="{0D108BD9-81ED-4DB2-BD59-A6C34878D82A}">
                    <a16:rowId xmlns:a16="http://schemas.microsoft.com/office/drawing/2014/main" val="635202924"/>
                  </a:ext>
                </a:extLst>
              </a:tr>
              <a:tr h="370840">
                <a:tc>
                  <a:txBody>
                    <a:bodyPr/>
                    <a:lstStyle/>
                    <a:p>
                      <a:r>
                        <a:rPr lang="en-US">
                          <a:solidFill>
                            <a:srgbClr val="695E4A"/>
                          </a:solidFill>
                        </a:rPr>
                        <a:t>27</a:t>
                      </a:r>
                      <a:endParaRPr lang="en-US" dirty="0">
                        <a:solidFill>
                          <a:srgbClr val="695E4A"/>
                        </a:solidFill>
                      </a:endParaRPr>
                    </a:p>
                  </a:txBody>
                  <a:tcPr/>
                </a:tc>
                <a:tc>
                  <a:txBody>
                    <a:bodyPr/>
                    <a:lstStyle/>
                    <a:p>
                      <a:r>
                        <a:rPr lang="en-US" dirty="0">
                          <a:solidFill>
                            <a:srgbClr val="695E4A"/>
                          </a:solidFill>
                        </a:rPr>
                        <a:t>Prioritized manual coding of cause of death for jurisdictions with a high volume of COVID-19 deaths. </a:t>
                      </a:r>
                    </a:p>
                  </a:txBody>
                  <a:tcPr/>
                </a:tc>
                <a:extLst>
                  <a:ext uri="{0D108BD9-81ED-4DB2-BD59-A6C34878D82A}">
                    <a16:rowId xmlns:a16="http://schemas.microsoft.com/office/drawing/2014/main" val="420496571"/>
                  </a:ext>
                </a:extLst>
              </a:tr>
            </a:tbl>
          </a:graphicData>
        </a:graphic>
      </p:graphicFrame>
    </p:spTree>
    <p:extLst>
      <p:ext uri="{BB962C8B-B14F-4D97-AF65-F5344CB8AC3E}">
        <p14:creationId xmlns:p14="http://schemas.microsoft.com/office/powerpoint/2010/main" val="37795170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ED81-3AE9-419C-B601-1528B9894200}"/>
              </a:ext>
            </a:extLst>
          </p:cNvPr>
          <p:cNvSpPr>
            <a:spLocks noGrp="1"/>
          </p:cNvSpPr>
          <p:nvPr>
            <p:ph type="title"/>
          </p:nvPr>
        </p:nvSpPr>
        <p:spPr/>
        <p:txBody>
          <a:bodyPr/>
          <a:lstStyle/>
          <a:p>
            <a:r>
              <a:rPr lang="en-US" dirty="0"/>
              <a:t>COVID-19 Response Timeline – continued </a:t>
            </a:r>
          </a:p>
        </p:txBody>
      </p:sp>
      <p:graphicFrame>
        <p:nvGraphicFramePr>
          <p:cNvPr id="4" name="Table 4">
            <a:extLst>
              <a:ext uri="{FF2B5EF4-FFF2-40B4-BE49-F238E27FC236}">
                <a16:creationId xmlns:a16="http://schemas.microsoft.com/office/drawing/2014/main" id="{B555FDE6-755A-4066-A4F8-2AF506F0C8EF}"/>
              </a:ext>
            </a:extLst>
          </p:cNvPr>
          <p:cNvGraphicFramePr>
            <a:graphicFrameLocks noGrp="1"/>
          </p:cNvGraphicFramePr>
          <p:nvPr>
            <p:extLst>
              <p:ext uri="{D42A27DB-BD31-4B8C-83A1-F6EECF244321}">
                <p14:modId xmlns:p14="http://schemas.microsoft.com/office/powerpoint/2010/main" val="3149922343"/>
              </p:ext>
            </p:extLst>
          </p:nvPr>
        </p:nvGraphicFramePr>
        <p:xfrm>
          <a:off x="347058" y="1122563"/>
          <a:ext cx="6168042" cy="3271520"/>
        </p:xfrm>
        <a:graphic>
          <a:graphicData uri="http://schemas.openxmlformats.org/drawingml/2006/table">
            <a:tbl>
              <a:tblPr firstRow="1" bandRow="1">
                <a:tableStyleId>{2D5ABB26-0587-4C30-8999-92F81FD0307C}</a:tableStyleId>
              </a:tblPr>
              <a:tblGrid>
                <a:gridCol w="841662">
                  <a:extLst>
                    <a:ext uri="{9D8B030D-6E8A-4147-A177-3AD203B41FA5}">
                      <a16:colId xmlns:a16="http://schemas.microsoft.com/office/drawing/2014/main" val="1460445225"/>
                    </a:ext>
                  </a:extLst>
                </a:gridCol>
                <a:gridCol w="5326380">
                  <a:extLst>
                    <a:ext uri="{9D8B030D-6E8A-4147-A177-3AD203B41FA5}">
                      <a16:colId xmlns:a16="http://schemas.microsoft.com/office/drawing/2014/main" val="2803705617"/>
                    </a:ext>
                  </a:extLst>
                </a:gridCol>
              </a:tblGrid>
              <a:tr h="370840">
                <a:tc gridSpan="2">
                  <a:txBody>
                    <a:bodyPr/>
                    <a:lstStyle/>
                    <a:p>
                      <a:r>
                        <a:rPr lang="en-US" u="sng" dirty="0">
                          <a:solidFill>
                            <a:srgbClr val="695E4A"/>
                          </a:solidFill>
                        </a:rPr>
                        <a:t>April</a:t>
                      </a:r>
                      <a:endParaRPr lang="en-US" b="1" u="sng" dirty="0">
                        <a:solidFill>
                          <a:srgbClr val="695E4A"/>
                        </a:solidFill>
                      </a:endParaRPr>
                    </a:p>
                  </a:txBody>
                  <a:tcPr/>
                </a:tc>
                <a:tc hMerge="1">
                  <a:txBody>
                    <a:bodyPr/>
                    <a:lstStyle/>
                    <a:p>
                      <a:endParaRPr lang="en-US" dirty="0"/>
                    </a:p>
                  </a:txBody>
                  <a:tcPr/>
                </a:tc>
                <a:extLst>
                  <a:ext uri="{0D108BD9-81ED-4DB2-BD59-A6C34878D82A}">
                    <a16:rowId xmlns:a16="http://schemas.microsoft.com/office/drawing/2014/main" val="1750224215"/>
                  </a:ext>
                </a:extLst>
              </a:tr>
              <a:tr h="370840">
                <a:tc>
                  <a:txBody>
                    <a:bodyPr/>
                    <a:lstStyle/>
                    <a:p>
                      <a:r>
                        <a:rPr lang="en-US" dirty="0">
                          <a:solidFill>
                            <a:srgbClr val="695E4A"/>
                          </a:solidFill>
                        </a:rPr>
                        <a:t>2</a:t>
                      </a:r>
                    </a:p>
                  </a:txBody>
                  <a:tcPr/>
                </a:tc>
                <a:tc>
                  <a:txBody>
                    <a:bodyPr/>
                    <a:lstStyle/>
                    <a:p>
                      <a:r>
                        <a:rPr lang="en-US" dirty="0">
                          <a:solidFill>
                            <a:srgbClr val="695E4A"/>
                          </a:solidFill>
                        </a:rPr>
                        <a:t>Final Guidance for Certifying COVID-19 Deaths Released</a:t>
                      </a:r>
                    </a:p>
                  </a:txBody>
                  <a:tcPr/>
                </a:tc>
                <a:extLst>
                  <a:ext uri="{0D108BD9-81ED-4DB2-BD59-A6C34878D82A}">
                    <a16:rowId xmlns:a16="http://schemas.microsoft.com/office/drawing/2014/main" val="2848271490"/>
                  </a:ext>
                </a:extLst>
              </a:tr>
              <a:tr h="370840">
                <a:tc>
                  <a:txBody>
                    <a:bodyPr/>
                    <a:lstStyle/>
                    <a:p>
                      <a:r>
                        <a:rPr lang="en-US" dirty="0">
                          <a:solidFill>
                            <a:srgbClr val="695E4A"/>
                          </a:solidFill>
                        </a:rPr>
                        <a:t>3</a:t>
                      </a:r>
                    </a:p>
                  </a:txBody>
                  <a:tcPr/>
                </a:tc>
                <a:tc>
                  <a:txBody>
                    <a:bodyPr/>
                    <a:lstStyle/>
                    <a:p>
                      <a:r>
                        <a:rPr lang="en-US" dirty="0">
                          <a:solidFill>
                            <a:srgbClr val="695E4A"/>
                          </a:solidFill>
                        </a:rPr>
                        <a:t>First Provisional </a:t>
                      </a:r>
                      <a:r>
                        <a:rPr lang="en-US">
                          <a:solidFill>
                            <a:srgbClr val="695E4A"/>
                          </a:solidFill>
                        </a:rPr>
                        <a:t>COVID-19 Death </a:t>
                      </a:r>
                      <a:r>
                        <a:rPr lang="en-US" dirty="0">
                          <a:solidFill>
                            <a:srgbClr val="695E4A"/>
                          </a:solidFill>
                        </a:rPr>
                        <a:t>Counts Released </a:t>
                      </a:r>
                    </a:p>
                    <a:p>
                      <a:r>
                        <a:rPr lang="en-US" dirty="0">
                          <a:solidFill>
                            <a:srgbClr val="695E4A"/>
                          </a:solidFill>
                          <a:hlinkClick r:id="rId2"/>
                        </a:rPr>
                        <a:t>https://www.cdc.gov/nchs/nvss/vsrr/covid19/index.htm</a:t>
                      </a:r>
                      <a:r>
                        <a:rPr lang="en-US" dirty="0">
                          <a:solidFill>
                            <a:srgbClr val="695E4A"/>
                          </a:solidFill>
                        </a:rPr>
                        <a:t> </a:t>
                      </a:r>
                    </a:p>
                  </a:txBody>
                  <a:tcPr/>
                </a:tc>
                <a:extLst>
                  <a:ext uri="{0D108BD9-81ED-4DB2-BD59-A6C34878D82A}">
                    <a16:rowId xmlns:a16="http://schemas.microsoft.com/office/drawing/2014/main" val="2542515466"/>
                  </a:ext>
                </a:extLst>
              </a:tr>
              <a:tr h="370840">
                <a:tc>
                  <a:txBody>
                    <a:bodyPr/>
                    <a:lstStyle/>
                    <a:p>
                      <a:r>
                        <a:rPr lang="en-US" dirty="0">
                          <a:solidFill>
                            <a:srgbClr val="695E4A"/>
                          </a:solidFill>
                        </a:rPr>
                        <a:t>16</a:t>
                      </a:r>
                    </a:p>
                  </a:txBody>
                  <a:tcPr/>
                </a:tc>
                <a:tc>
                  <a:txBody>
                    <a:bodyPr/>
                    <a:lstStyle/>
                    <a:p>
                      <a:r>
                        <a:rPr lang="en-US" dirty="0">
                          <a:solidFill>
                            <a:srgbClr val="695E4A"/>
                          </a:solidFill>
                        </a:rPr>
                        <a:t>Clinician Outreach and Communication Activity (COCA) webinar on Guidance for Certifying Deaths Due to Coronavirus Disease 2019 (COVID-19)</a:t>
                      </a:r>
                    </a:p>
                    <a:p>
                      <a:endParaRPr lang="en-US" dirty="0">
                        <a:solidFill>
                          <a:srgbClr val="695E4A"/>
                        </a:solidFill>
                      </a:endParaRPr>
                    </a:p>
                  </a:txBody>
                  <a:tcPr/>
                </a:tc>
                <a:extLst>
                  <a:ext uri="{0D108BD9-81ED-4DB2-BD59-A6C34878D82A}">
                    <a16:rowId xmlns:a16="http://schemas.microsoft.com/office/drawing/2014/main" val="3839558646"/>
                  </a:ext>
                </a:extLst>
              </a:tr>
              <a:tr h="370840">
                <a:tc>
                  <a:txBody>
                    <a:bodyPr/>
                    <a:lstStyle/>
                    <a:p>
                      <a:r>
                        <a:rPr lang="en-US" dirty="0">
                          <a:solidFill>
                            <a:srgbClr val="695E4A"/>
                          </a:solidFill>
                        </a:rPr>
                        <a:t>29</a:t>
                      </a:r>
                    </a:p>
                  </a:txBody>
                  <a:tcPr/>
                </a:tc>
                <a:tc>
                  <a:txBody>
                    <a:bodyPr/>
                    <a:lstStyle/>
                    <a:p>
                      <a:r>
                        <a:rPr lang="en-US" dirty="0">
                          <a:solidFill>
                            <a:srgbClr val="695E4A"/>
                          </a:solidFill>
                        </a:rPr>
                        <a:t>Excess Deaths Associated with COVID-19 Visualization Released</a:t>
                      </a:r>
                    </a:p>
                  </a:txBody>
                  <a:tcPr/>
                </a:tc>
                <a:extLst>
                  <a:ext uri="{0D108BD9-81ED-4DB2-BD59-A6C34878D82A}">
                    <a16:rowId xmlns:a16="http://schemas.microsoft.com/office/drawing/2014/main" val="1450580114"/>
                  </a:ext>
                </a:extLst>
              </a:tr>
              <a:tr h="370840">
                <a:tc gridSpan="2">
                  <a:txBody>
                    <a:bodyPr/>
                    <a:lstStyle/>
                    <a:p>
                      <a:pPr marL="0" algn="l" defTabSz="685800" rtl="0" eaLnBrk="1" latinLnBrk="0" hangingPunct="1"/>
                      <a:r>
                        <a:rPr lang="en-US" sz="1350" u="sng" kern="1200" dirty="0">
                          <a:solidFill>
                            <a:srgbClr val="695E4A"/>
                          </a:solidFill>
                        </a:rPr>
                        <a:t>May</a:t>
                      </a:r>
                      <a:endParaRPr lang="en-US" sz="1350" b="1" u="sng" kern="1200" dirty="0">
                        <a:solidFill>
                          <a:srgbClr val="695E4A"/>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312787012"/>
                  </a:ext>
                </a:extLst>
              </a:tr>
              <a:tr h="370840">
                <a:tc>
                  <a:txBody>
                    <a:bodyPr/>
                    <a:lstStyle/>
                    <a:p>
                      <a:r>
                        <a:rPr lang="en-US" dirty="0">
                          <a:solidFill>
                            <a:srgbClr val="695E4A"/>
                          </a:solidFill>
                        </a:rPr>
                        <a:t>1</a:t>
                      </a:r>
                    </a:p>
                  </a:txBody>
                  <a:tcPr/>
                </a:tc>
                <a:tc>
                  <a:txBody>
                    <a:bodyPr/>
                    <a:lstStyle/>
                    <a:p>
                      <a:r>
                        <a:rPr lang="en-US" dirty="0">
                          <a:solidFill>
                            <a:srgbClr val="695E4A"/>
                          </a:solidFill>
                        </a:rPr>
                        <a:t>Redesigned Provisional COVID-19 Death Counts</a:t>
                      </a:r>
                    </a:p>
                  </a:txBody>
                  <a:tcPr/>
                </a:tc>
                <a:extLst>
                  <a:ext uri="{0D108BD9-81ED-4DB2-BD59-A6C34878D82A}">
                    <a16:rowId xmlns:a16="http://schemas.microsoft.com/office/drawing/2014/main" val="4060482680"/>
                  </a:ext>
                </a:extLst>
              </a:tr>
            </a:tbl>
          </a:graphicData>
        </a:graphic>
      </p:graphicFrame>
    </p:spTree>
    <p:extLst>
      <p:ext uri="{BB962C8B-B14F-4D97-AF65-F5344CB8AC3E}">
        <p14:creationId xmlns:p14="http://schemas.microsoft.com/office/powerpoint/2010/main" val="26545203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4BB5-BFF5-4908-9456-C0FDF54B8CB8}"/>
              </a:ext>
            </a:extLst>
          </p:cNvPr>
          <p:cNvSpPr>
            <a:spLocks noGrp="1"/>
          </p:cNvSpPr>
          <p:nvPr>
            <p:ph type="title"/>
          </p:nvPr>
        </p:nvSpPr>
        <p:spPr/>
        <p:txBody>
          <a:bodyPr/>
          <a:lstStyle/>
          <a:p>
            <a:r>
              <a:rPr lang="en-US" dirty="0"/>
              <a:t>Guidance for Certifying COVID-19 Deaths</a:t>
            </a:r>
          </a:p>
        </p:txBody>
      </p:sp>
      <p:sp>
        <p:nvSpPr>
          <p:cNvPr id="3" name="Text Placeholder 2">
            <a:extLst>
              <a:ext uri="{FF2B5EF4-FFF2-40B4-BE49-F238E27FC236}">
                <a16:creationId xmlns:a16="http://schemas.microsoft.com/office/drawing/2014/main" id="{ED3F5E0A-D733-4804-8A12-07F507C26DC3}"/>
              </a:ext>
            </a:extLst>
          </p:cNvPr>
          <p:cNvSpPr>
            <a:spLocks noGrp="1"/>
          </p:cNvSpPr>
          <p:nvPr>
            <p:ph type="body" sz="quarter" idx="10"/>
          </p:nvPr>
        </p:nvSpPr>
        <p:spPr>
          <a:xfrm>
            <a:off x="342900" y="4351220"/>
            <a:ext cx="6172200" cy="407037"/>
          </a:xfrm>
        </p:spPr>
        <p:txBody>
          <a:bodyPr/>
          <a:lstStyle/>
          <a:p>
            <a:pPr marL="0" indent="0">
              <a:buNone/>
            </a:pPr>
            <a:r>
              <a:rPr lang="en-US" dirty="0">
                <a:hlinkClick r:id="rId2"/>
              </a:rPr>
              <a:t>https://www.cdc.gov/nchs/data/nvss/vsrg/vsrg03-508.pdf</a:t>
            </a:r>
            <a:r>
              <a:rPr lang="en-US" dirty="0"/>
              <a:t> </a:t>
            </a:r>
          </a:p>
        </p:txBody>
      </p:sp>
      <p:pic>
        <p:nvPicPr>
          <p:cNvPr id="6" name="Picture 5" descr="Image of Vital  Statistics Report.&#10;Report No.3 April 2020">
            <a:extLst>
              <a:ext uri="{FF2B5EF4-FFF2-40B4-BE49-F238E27FC236}">
                <a16:creationId xmlns:a16="http://schemas.microsoft.com/office/drawing/2014/main" id="{B74D90AB-3BA3-44D1-9896-EB67EF151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62" y="1229489"/>
            <a:ext cx="6172200" cy="2990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22900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A6A6-A05D-457F-B818-A4A172F8482D}"/>
              </a:ext>
            </a:extLst>
          </p:cNvPr>
          <p:cNvSpPr>
            <a:spLocks noGrp="1"/>
          </p:cNvSpPr>
          <p:nvPr>
            <p:ph type="title"/>
          </p:nvPr>
        </p:nvSpPr>
        <p:spPr/>
        <p:txBody>
          <a:bodyPr/>
          <a:lstStyle/>
          <a:p>
            <a:r>
              <a:rPr lang="en-US" dirty="0"/>
              <a:t>Guidance for Certifying COVID-19 Deaths: Key Points</a:t>
            </a:r>
          </a:p>
        </p:txBody>
      </p:sp>
      <p:sp>
        <p:nvSpPr>
          <p:cNvPr id="3" name="Text Placeholder 2">
            <a:extLst>
              <a:ext uri="{FF2B5EF4-FFF2-40B4-BE49-F238E27FC236}">
                <a16:creationId xmlns:a16="http://schemas.microsoft.com/office/drawing/2014/main" id="{E853AF09-DE5A-49FF-B9C0-DE929F459309}"/>
              </a:ext>
            </a:extLst>
          </p:cNvPr>
          <p:cNvSpPr>
            <a:spLocks noGrp="1"/>
          </p:cNvSpPr>
          <p:nvPr>
            <p:ph type="body" sz="quarter" idx="10"/>
          </p:nvPr>
        </p:nvSpPr>
        <p:spPr/>
        <p:txBody>
          <a:bodyPr/>
          <a:lstStyle/>
          <a:p>
            <a:r>
              <a:rPr lang="en-US" dirty="0"/>
              <a:t>If COVID–19 played a role in the death it should be mentioned on the death certificate</a:t>
            </a:r>
          </a:p>
          <a:p>
            <a:endParaRPr lang="en-US" dirty="0"/>
          </a:p>
          <a:p>
            <a:r>
              <a:rPr lang="en-US" dirty="0"/>
              <a:t>Normally abbreviations and acronyms are discouraged, but COVID–19 is unambiguous and is acceptable</a:t>
            </a:r>
          </a:p>
          <a:p>
            <a:endParaRPr lang="en-US" dirty="0"/>
          </a:p>
          <a:p>
            <a:r>
              <a:rPr lang="en-US" dirty="0"/>
              <a:t>Include pre-existing conditions that complicated death in Part 2 of the death certificate</a:t>
            </a:r>
          </a:p>
          <a:p>
            <a:endParaRPr lang="en-US" dirty="0"/>
          </a:p>
          <a:p>
            <a:r>
              <a:rPr lang="en-US" dirty="0"/>
              <a:t>It is acceptable to report COVID–19 on a death certificate as “probable” or “presumed” – certifiers should use their best clinical judgement in determining if a COVID–19 infection was likely</a:t>
            </a:r>
          </a:p>
          <a:p>
            <a:endParaRPr lang="en-US" dirty="0"/>
          </a:p>
        </p:txBody>
      </p:sp>
    </p:spTree>
    <p:extLst>
      <p:ext uri="{BB962C8B-B14F-4D97-AF65-F5344CB8AC3E}">
        <p14:creationId xmlns:p14="http://schemas.microsoft.com/office/powerpoint/2010/main" val="28853801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age showing guidance for certifying COVID-19 Deaths: Example 1">
            <a:extLst>
              <a:ext uri="{FF2B5EF4-FFF2-40B4-BE49-F238E27FC236}">
                <a16:creationId xmlns:a16="http://schemas.microsoft.com/office/drawing/2014/main" id="{1BB3A6A6-A05D-457F-B818-A4A172F8482D}"/>
              </a:ext>
            </a:extLst>
          </p:cNvPr>
          <p:cNvSpPr>
            <a:spLocks noGrp="1"/>
          </p:cNvSpPr>
          <p:nvPr>
            <p:ph type="title"/>
          </p:nvPr>
        </p:nvSpPr>
        <p:spPr/>
        <p:txBody>
          <a:bodyPr/>
          <a:lstStyle/>
          <a:p>
            <a:r>
              <a:rPr lang="en-US" dirty="0"/>
              <a:t>Guidance for Certifying COVID-19 Deaths: Example 1</a:t>
            </a:r>
          </a:p>
        </p:txBody>
      </p:sp>
      <p:pic>
        <p:nvPicPr>
          <p:cNvPr id="5" name="Picture 4" descr="Image showing Guidance of Certifying COVID-19 Deaths: Example 1.">
            <a:extLst>
              <a:ext uri="{FF2B5EF4-FFF2-40B4-BE49-F238E27FC236}">
                <a16:creationId xmlns:a16="http://schemas.microsoft.com/office/drawing/2014/main" id="{97140D04-161B-4186-9AAD-DE14374FE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 y="1111499"/>
            <a:ext cx="6658495" cy="3010709"/>
          </a:xfrm>
          <a:prstGeom prst="rect">
            <a:avLst/>
          </a:prstGeom>
        </p:spPr>
      </p:pic>
      <p:sp>
        <p:nvSpPr>
          <p:cNvPr id="3" name="Oval 2">
            <a:extLst>
              <a:ext uri="{FF2B5EF4-FFF2-40B4-BE49-F238E27FC236}">
                <a16:creationId xmlns:a16="http://schemas.microsoft.com/office/drawing/2014/main" id="{4BABC5D2-ED46-4D37-B1AB-9EC48AC7A61C}"/>
              </a:ext>
            </a:extLst>
          </p:cNvPr>
          <p:cNvSpPr/>
          <p:nvPr/>
        </p:nvSpPr>
        <p:spPr>
          <a:xfrm>
            <a:off x="1090506" y="1502823"/>
            <a:ext cx="2162387" cy="6163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CF870EC-CBC0-4959-86A5-7CE295206220}"/>
              </a:ext>
            </a:extLst>
          </p:cNvPr>
          <p:cNvSpPr/>
          <p:nvPr/>
        </p:nvSpPr>
        <p:spPr>
          <a:xfrm>
            <a:off x="342900" y="2678050"/>
            <a:ext cx="2675467" cy="442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7262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age showing guidance for certifying COVID-19 Deaths: Example 2">
            <a:extLst>
              <a:ext uri="{FF2B5EF4-FFF2-40B4-BE49-F238E27FC236}">
                <a16:creationId xmlns:a16="http://schemas.microsoft.com/office/drawing/2014/main" id="{1BB3A6A6-A05D-457F-B818-A4A172F8482D}"/>
              </a:ext>
            </a:extLst>
          </p:cNvPr>
          <p:cNvSpPr>
            <a:spLocks noGrp="1"/>
          </p:cNvSpPr>
          <p:nvPr>
            <p:ph type="title"/>
          </p:nvPr>
        </p:nvSpPr>
        <p:spPr/>
        <p:txBody>
          <a:bodyPr/>
          <a:lstStyle/>
          <a:p>
            <a:r>
              <a:rPr lang="en-US" dirty="0"/>
              <a:t>Guidance for Certifying COVID-19 Deaths: Example 2</a:t>
            </a:r>
          </a:p>
        </p:txBody>
      </p:sp>
      <p:pic>
        <p:nvPicPr>
          <p:cNvPr id="4" name="Picture 3">
            <a:extLst>
              <a:ext uri="{FF2B5EF4-FFF2-40B4-BE49-F238E27FC236}">
                <a16:creationId xmlns:a16="http://schemas.microsoft.com/office/drawing/2014/main" id="{9BAA8297-C3F1-4F06-91EE-A8D6792C1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95" y="1064345"/>
            <a:ext cx="6696705" cy="3014810"/>
          </a:xfrm>
          <a:prstGeom prst="rect">
            <a:avLst/>
          </a:prstGeom>
        </p:spPr>
      </p:pic>
      <p:sp>
        <p:nvSpPr>
          <p:cNvPr id="3" name="Oval 2" descr="Image showing guidance for certifying COVID-19 Deaths Example2">
            <a:extLst>
              <a:ext uri="{FF2B5EF4-FFF2-40B4-BE49-F238E27FC236}">
                <a16:creationId xmlns:a16="http://schemas.microsoft.com/office/drawing/2014/main" id="{3B495E47-DEFA-41A4-A3FE-36E7EE762836}"/>
              </a:ext>
            </a:extLst>
          </p:cNvPr>
          <p:cNvSpPr/>
          <p:nvPr/>
        </p:nvSpPr>
        <p:spPr>
          <a:xfrm>
            <a:off x="1205654" y="1737191"/>
            <a:ext cx="1435946" cy="4199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4630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9A38-5FE0-4D0E-96FB-FF89F7535D63}"/>
              </a:ext>
            </a:extLst>
          </p:cNvPr>
          <p:cNvSpPr>
            <a:spLocks noGrp="1"/>
          </p:cNvSpPr>
          <p:nvPr>
            <p:ph type="title"/>
          </p:nvPr>
        </p:nvSpPr>
        <p:spPr/>
        <p:txBody>
          <a:bodyPr/>
          <a:lstStyle/>
          <a:p>
            <a:r>
              <a:rPr lang="en-US" dirty="0"/>
              <a:t>COVID-19 Cause of Death Coding: ICD-10 Code</a:t>
            </a:r>
          </a:p>
        </p:txBody>
      </p:sp>
      <p:sp>
        <p:nvSpPr>
          <p:cNvPr id="6" name="Text Placeholder 5">
            <a:extLst>
              <a:ext uri="{FF2B5EF4-FFF2-40B4-BE49-F238E27FC236}">
                <a16:creationId xmlns:a16="http://schemas.microsoft.com/office/drawing/2014/main" id="{AD7DF834-F5C6-401B-A1E2-C6B34B86F067}"/>
              </a:ext>
            </a:extLst>
          </p:cNvPr>
          <p:cNvSpPr>
            <a:spLocks noGrp="1"/>
          </p:cNvSpPr>
          <p:nvPr>
            <p:ph type="body" sz="quarter" idx="10"/>
          </p:nvPr>
        </p:nvSpPr>
        <p:spPr/>
        <p:txBody>
          <a:bodyPr>
            <a:normAutofit fontScale="92500" lnSpcReduction="10000"/>
          </a:bodyPr>
          <a:lstStyle/>
          <a:p>
            <a:pPr marL="0" indent="0">
              <a:buNone/>
            </a:pPr>
            <a:r>
              <a:rPr lang="en-US" sz="1900" b="1" dirty="0"/>
              <a:t>U07.1</a:t>
            </a:r>
            <a:r>
              <a:rPr lang="en-US" b="1" dirty="0"/>
              <a:t> -- </a:t>
            </a:r>
            <a:r>
              <a:rPr lang="en-US" dirty="0"/>
              <a:t>COVID-19 </a:t>
            </a:r>
          </a:p>
          <a:p>
            <a:pPr marL="0" indent="0">
              <a:buNone/>
            </a:pPr>
            <a:endParaRPr lang="en-US" b="1" i="1" dirty="0"/>
          </a:p>
          <a:p>
            <a:pPr marL="0" indent="0">
              <a:buNone/>
            </a:pPr>
            <a:r>
              <a:rPr lang="en-US" b="1" i="1" dirty="0"/>
              <a:t>Excludes</a:t>
            </a:r>
            <a:r>
              <a:rPr lang="en-US" b="1" dirty="0"/>
              <a:t>: </a:t>
            </a:r>
            <a:r>
              <a:rPr lang="en-US" dirty="0"/>
              <a:t>Coronavirus infection, unspecified site (B34.2) Severe acute respiratory syndrome [SARS], unspecified (U04.9)</a:t>
            </a:r>
          </a:p>
          <a:p>
            <a:pPr marL="0" indent="0">
              <a:buNone/>
            </a:pPr>
            <a:endParaRPr lang="en-US" dirty="0"/>
          </a:p>
          <a:p>
            <a:pPr marL="0" indent="0">
              <a:buNone/>
            </a:pPr>
            <a:r>
              <a:rPr lang="en-US" dirty="0"/>
              <a:t>The WHO has provided a second code, </a:t>
            </a:r>
            <a:r>
              <a:rPr lang="en-US" b="1" dirty="0"/>
              <a:t>U07.2</a:t>
            </a:r>
            <a:r>
              <a:rPr lang="en-US" dirty="0"/>
              <a:t>, for clinical or epidemiological diagnosis of COVID-19 where a laboratory confirmation is inconclusive or not available. Because laboratory test results are not typically reported on death certificates in the U.S., NCHS is not planning to implement U07.2 for mortality statistics. </a:t>
            </a:r>
          </a:p>
          <a:p>
            <a:pPr marL="0" indent="0">
              <a:buNone/>
            </a:pPr>
            <a:endParaRPr lang="en-US" dirty="0"/>
          </a:p>
          <a:p>
            <a:pPr marL="0" indent="0">
              <a:buNone/>
            </a:pPr>
            <a:r>
              <a:rPr lang="en-US" dirty="0"/>
              <a:t>The underlying cause depends upon what and where conditions are reported on the death certificate. However, the rules for coding and selection of the underlying cause of death are expected to result in COVID-19 being the underlying cause more often than not. </a:t>
            </a:r>
          </a:p>
        </p:txBody>
      </p:sp>
    </p:spTree>
    <p:extLst>
      <p:ext uri="{BB962C8B-B14F-4D97-AF65-F5344CB8AC3E}">
        <p14:creationId xmlns:p14="http://schemas.microsoft.com/office/powerpoint/2010/main" val="38588972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83EC-97C0-4ACB-91F9-FF1FC58B5314}"/>
              </a:ext>
            </a:extLst>
          </p:cNvPr>
          <p:cNvSpPr>
            <a:spLocks noGrp="1"/>
          </p:cNvSpPr>
          <p:nvPr>
            <p:ph type="title"/>
          </p:nvPr>
        </p:nvSpPr>
        <p:spPr/>
        <p:txBody>
          <a:bodyPr/>
          <a:lstStyle/>
          <a:p>
            <a:r>
              <a:rPr lang="en-US" dirty="0"/>
              <a:t>COVID-19 Cause of Death Coding: Coding Process</a:t>
            </a:r>
          </a:p>
        </p:txBody>
      </p:sp>
      <p:sp>
        <p:nvSpPr>
          <p:cNvPr id="3" name="Text Placeholder 2">
            <a:extLst>
              <a:ext uri="{FF2B5EF4-FFF2-40B4-BE49-F238E27FC236}">
                <a16:creationId xmlns:a16="http://schemas.microsoft.com/office/drawing/2014/main" id="{45344B03-2E44-42BF-A209-7548961E3A3B}"/>
              </a:ext>
            </a:extLst>
          </p:cNvPr>
          <p:cNvSpPr>
            <a:spLocks noGrp="1"/>
          </p:cNvSpPr>
          <p:nvPr>
            <p:ph type="body" sz="quarter" idx="10"/>
          </p:nvPr>
        </p:nvSpPr>
        <p:spPr/>
        <p:txBody>
          <a:bodyPr/>
          <a:lstStyle/>
          <a:p>
            <a:r>
              <a:rPr lang="en-US" dirty="0"/>
              <a:t>Update coding systems not set up to code COVID-19 or to accept U07.1</a:t>
            </a:r>
          </a:p>
          <a:p>
            <a:r>
              <a:rPr lang="en-US" dirty="0"/>
              <a:t>Establish rules for coding COVID-19 deaths</a:t>
            </a:r>
          </a:p>
          <a:p>
            <a:r>
              <a:rPr lang="en-US" dirty="0"/>
              <a:t>Initially all COVID-19 records had to be manually coded</a:t>
            </a:r>
          </a:p>
          <a:p>
            <a:r>
              <a:rPr lang="en-US" dirty="0"/>
              <a:t>Managing manual coding</a:t>
            </a:r>
          </a:p>
          <a:p>
            <a:pPr lvl="1"/>
            <a:r>
              <a:rPr lang="en-US" dirty="0"/>
              <a:t>Prioritization</a:t>
            </a:r>
          </a:p>
          <a:p>
            <a:pPr lvl="1"/>
            <a:r>
              <a:rPr lang="en-US" dirty="0"/>
              <a:t>Increase manual coding capacity</a:t>
            </a:r>
          </a:p>
          <a:p>
            <a:r>
              <a:rPr lang="en-US" dirty="0"/>
              <a:t>Systems modified to automatically code some COVID-19 deaths</a:t>
            </a:r>
          </a:p>
          <a:p>
            <a:r>
              <a:rPr lang="en-US" dirty="0"/>
              <a:t>Adjust coding rules</a:t>
            </a:r>
          </a:p>
          <a:p>
            <a:pPr lvl="1"/>
            <a:endParaRPr lang="en-US" dirty="0"/>
          </a:p>
          <a:p>
            <a:endParaRPr lang="en-US" dirty="0"/>
          </a:p>
        </p:txBody>
      </p:sp>
    </p:spTree>
    <p:extLst>
      <p:ext uri="{BB962C8B-B14F-4D97-AF65-F5344CB8AC3E}">
        <p14:creationId xmlns:p14="http://schemas.microsoft.com/office/powerpoint/2010/main" val="851365243"/>
      </p:ext>
    </p:extLst>
  </p:cSld>
  <p:clrMapOvr>
    <a:masterClrMapping/>
  </p:clrMapOvr>
  <p:transition>
    <p:fade/>
  </p:transition>
</p:sld>
</file>

<file path=ppt/theme/theme1.xml><?xml version="1.0" encoding="utf-8"?>
<a:theme xmlns:a="http://schemas.openxmlformats.org/drawingml/2006/main" name="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3474</TotalTime>
  <Words>964</Words>
  <Application>Microsoft Office PowerPoint</Application>
  <PresentationFormat>Custom</PresentationFormat>
  <Paragraphs>284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Courier New</vt:lpstr>
      <vt:lpstr>Myriad Web Pro</vt:lpstr>
      <vt:lpstr>Wingdings</vt:lpstr>
      <vt:lpstr>NCEH_ATSDR_combined</vt:lpstr>
      <vt:lpstr>Coronavirus Disease (COVID-19) Reporting Guidance and Provisional Death Data</vt:lpstr>
      <vt:lpstr>COVID-19 Response Timeline</vt:lpstr>
      <vt:lpstr>COVID-19 Response Timeline – continued </vt:lpstr>
      <vt:lpstr>Guidance for Certifying COVID-19 Deaths</vt:lpstr>
      <vt:lpstr>Guidance for Certifying COVID-19 Deaths: Key Points</vt:lpstr>
      <vt:lpstr>Guidance for Certifying COVID-19 Deaths: Example 1</vt:lpstr>
      <vt:lpstr>Guidance for Certifying COVID-19 Deaths: Example 2</vt:lpstr>
      <vt:lpstr>COVID-19 Cause of Death Coding: ICD-10 Code</vt:lpstr>
      <vt:lpstr>COVID-19 Cause of Death Coding: Coding Process</vt:lpstr>
      <vt:lpstr>Provisional COVID-19 Death Counts</vt:lpstr>
      <vt:lpstr>Provisional COVID-19 Death Counts: Understanding the Numbers</vt:lpstr>
      <vt:lpstr>Provisional COVID-19 Death Counts: Demographic and Geographic Detail</vt:lpstr>
      <vt:lpstr>PowerPoint Presentation</vt:lpstr>
      <vt:lpstr>Provisional COVID-19 Death Counts: Race and Hispanic Origin</vt:lpstr>
      <vt:lpstr>Provisional COVID-19 Death Counts: Where to Find Them</vt:lpstr>
      <vt:lpstr>Provisional COVID-19 Death Counts: Modeling and Visualizations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Moore, Jennifer A. (CDC/DDPHSS/NCHS/OD)</cp:lastModifiedBy>
  <cp:revision>265</cp:revision>
  <cp:lastPrinted>2019-07-18T01:09:09Z</cp:lastPrinted>
  <dcterms:created xsi:type="dcterms:W3CDTF">2011-03-17T17:43:16Z</dcterms:created>
  <dcterms:modified xsi:type="dcterms:W3CDTF">2020-05-13T14:28:03Z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iteId">
    <vt:lpwstr>9ce70869-60db-44fd-abe8-d2767077fc8f</vt:lpwstr>
  </property>
  <property fmtid="{D5CDD505-2E9C-101B-9397-08002B2CF9AE}" pid="5" name="MSIP_Label_8af03ff0-41c5-4c41-b55e-fabb8fae94be_Owner">
    <vt:lpwstr>glm4@cdc.gov</vt:lpwstr>
  </property>
  <property fmtid="{D5CDD505-2E9C-101B-9397-08002B2CF9AE}" pid="6" name="MSIP_Label_8af03ff0-41c5-4c41-b55e-fabb8fae94be_SetDate">
    <vt:lpwstr>2020-05-08T15:01:12.3711139Z</vt:lpwstr>
  </property>
  <property fmtid="{D5CDD505-2E9C-101B-9397-08002B2CF9AE}" pid="7" name="MSIP_Label_8af03ff0-41c5-4c41-b55e-fabb8fae94be_Name">
    <vt:lpwstr>Public</vt:lpwstr>
  </property>
  <property fmtid="{D5CDD505-2E9C-101B-9397-08002B2CF9AE}" pid="8" name="MSIP_Label_8af03ff0-41c5-4c41-b55e-fabb8fae94be_Application">
    <vt:lpwstr>Microsoft Azure Information Protection</vt:lpwstr>
  </property>
  <property fmtid="{D5CDD505-2E9C-101B-9397-08002B2CF9AE}" pid="9" name="MSIP_Label_8af03ff0-41c5-4c41-b55e-fabb8fae94be_ActionId">
    <vt:lpwstr>9c2d1bce-ec65-4fd8-ae8f-386d032d3ac8</vt:lpwstr>
  </property>
  <property fmtid="{D5CDD505-2E9C-101B-9397-08002B2CF9AE}" pid="10" name="MSIP_Label_8af03ff0-41c5-4c41-b55e-fabb8fae94be_Extended_MSFT_Method">
    <vt:lpwstr>Manual</vt:lpwstr>
  </property>
  <property fmtid="{D5CDD505-2E9C-101B-9397-08002B2CF9AE}" pid="11" name="Sensitivity">
    <vt:lpwstr>Public</vt:lpwstr>
  </property>
</Properties>
</file>