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5"/>
  </p:notesMasterIdLst>
  <p:sldIdLst>
    <p:sldId id="358" r:id="rId2"/>
    <p:sldId id="512" r:id="rId3"/>
    <p:sldId id="1368" r:id="rId4"/>
    <p:sldId id="1369" r:id="rId5"/>
    <p:sldId id="354" r:id="rId6"/>
    <p:sldId id="1371" r:id="rId7"/>
    <p:sldId id="355" r:id="rId8"/>
    <p:sldId id="461" r:id="rId9"/>
    <p:sldId id="1370" r:id="rId10"/>
    <p:sldId id="1373" r:id="rId11"/>
    <p:sldId id="1372" r:id="rId12"/>
    <p:sldId id="507" r:id="rId13"/>
    <p:sldId id="5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guide id="3" pos="1224" userDrawn="1">
          <p15:clr>
            <a:srgbClr val="A4A3A4"/>
          </p15:clr>
        </p15:guide>
        <p15:guide id="4" orient="horz" pos="1968" userDrawn="1">
          <p15:clr>
            <a:srgbClr val="A4A3A4"/>
          </p15:clr>
        </p15:guide>
        <p15:guide id="5" orient="horz" pos="2736" userDrawn="1">
          <p15:clr>
            <a:srgbClr val="A4A3A4"/>
          </p15:clr>
        </p15:guide>
        <p15:guide id="6" orient="horz" pos="312" userDrawn="1">
          <p15:clr>
            <a:srgbClr val="A4A3A4"/>
          </p15:clr>
        </p15:guide>
        <p15:guide id="7" orient="horz" pos="1152" userDrawn="1">
          <p15:clr>
            <a:srgbClr val="A4A3A4"/>
          </p15:clr>
        </p15:guide>
        <p15:guide id="8" orient="horz" pos="1392" userDrawn="1">
          <p15:clr>
            <a:srgbClr val="A4A3A4"/>
          </p15:clr>
        </p15:guide>
        <p15:guide id="9" orient="horz" pos="120" userDrawn="1">
          <p15:clr>
            <a:srgbClr val="A4A3A4"/>
          </p15:clr>
        </p15:guide>
        <p15:guide id="10"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6A59"/>
    <a:srgbClr val="035F7F"/>
    <a:srgbClr val="006959"/>
    <a:srgbClr val="008BB0"/>
    <a:srgbClr val="AFEEFF"/>
    <a:srgbClr val="9FEAFF"/>
    <a:srgbClr val="8BE6FF"/>
    <a:srgbClr val="00A485"/>
    <a:srgbClr val="1A55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3923" autoAdjust="0"/>
  </p:normalViewPr>
  <p:slideViewPr>
    <p:cSldViewPr snapToGrid="0" showGuides="1">
      <p:cViewPr varScale="1">
        <p:scale>
          <a:sx n="76" d="100"/>
          <a:sy n="76" d="100"/>
        </p:scale>
        <p:origin x="974" y="67"/>
      </p:cViewPr>
      <p:guideLst>
        <p:guide orient="horz" pos="2376"/>
        <p:guide pos="3840"/>
        <p:guide pos="1224"/>
        <p:guide orient="horz" pos="1968"/>
        <p:guide orient="horz" pos="2736"/>
        <p:guide orient="horz" pos="312"/>
        <p:guide orient="horz" pos="1152"/>
        <p:guide orient="horz" pos="1392"/>
        <p:guide orient="horz" pos="120"/>
        <p:guide pos="12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76851661590350151"/>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FY15 enacted*</c:v>
                </c:pt>
                <c:pt idx="1">
                  <c:v>FY16 enacted*</c:v>
                </c:pt>
                <c:pt idx="2">
                  <c:v>FY17 enacted*</c:v>
                </c:pt>
                <c:pt idx="3">
                  <c:v>FY18 enacted*</c:v>
                </c:pt>
                <c:pt idx="4">
                  <c:v>FY19 enacted*</c:v>
                </c:pt>
                <c:pt idx="5">
                  <c:v>FY20 minibus*</c:v>
                </c:pt>
              </c:strCache>
            </c:strRef>
          </c:cat>
          <c:val>
            <c:numRef>
              <c:f>Sheet1!$B$2:$B$7</c:f>
              <c:numCache>
                <c:formatCode>#,##0</c:formatCode>
                <c:ptCount val="6"/>
                <c:pt idx="0">
                  <c:v>155.39699999999999</c:v>
                </c:pt>
                <c:pt idx="1">
                  <c:v>160.39699999999999</c:v>
                </c:pt>
                <c:pt idx="2">
                  <c:v>160.39699999999999</c:v>
                </c:pt>
                <c:pt idx="3">
                  <c:v>160.39699999999999</c:v>
                </c:pt>
                <c:pt idx="4">
                  <c:v>160.39699999999999</c:v>
                </c:pt>
                <c:pt idx="5">
                  <c:v>160.39699999999999</c:v>
                </c:pt>
              </c:numCache>
            </c:numRef>
          </c:val>
          <c:extLst>
            <c:ext xmlns:c16="http://schemas.microsoft.com/office/drawing/2014/chart" uri="{C3380CC4-5D6E-409C-BE32-E72D297353CC}">
              <c16:uniqueId val="{00000000-9C5A-479C-BFCC-43319B7A8D27}"/>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2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16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r>
                  <a:rPr lang="en-US" dirty="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635403681130042"/>
          <c:h val="0.8057589957208966"/>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2"/>
            <c:invertIfNegative val="0"/>
            <c:bubble3D val="0"/>
            <c:spPr>
              <a:pattFill prst="pct5">
                <a:fgClr>
                  <a:schemeClr val="bg1"/>
                </a:fgClr>
                <a:bgClr>
                  <a:schemeClr val="accent2"/>
                </a:bgClr>
              </a:pattFill>
              <a:ln>
                <a:noFill/>
              </a:ln>
              <a:effectLst/>
            </c:spPr>
            <c:extLst>
              <c:ext xmlns:c16="http://schemas.microsoft.com/office/drawing/2014/chart" uri="{C3380CC4-5D6E-409C-BE32-E72D297353CC}">
                <c16:uniqueId val="{00000001-B9AF-464D-935D-E009D3FD932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FY19 enacted</c:v>
                </c:pt>
                <c:pt idx="1">
                  <c:v>FY20 minibus</c:v>
                </c:pt>
                <c:pt idx="2">
                  <c:v>FY21 request</c:v>
                </c:pt>
              </c:strCache>
            </c:strRef>
          </c:cat>
          <c:val>
            <c:numRef>
              <c:f>Sheet1!$B$2:$B$4</c:f>
              <c:numCache>
                <c:formatCode>0.0</c:formatCode>
                <c:ptCount val="3"/>
                <c:pt idx="0">
                  <c:v>160.4</c:v>
                </c:pt>
                <c:pt idx="1">
                  <c:v>160.4</c:v>
                </c:pt>
                <c:pt idx="2">
                  <c:v>155</c:v>
                </c:pt>
              </c:numCache>
            </c:numRef>
          </c:val>
          <c:extLst>
            <c:ext xmlns:c16="http://schemas.microsoft.com/office/drawing/2014/chart" uri="{C3380CC4-5D6E-409C-BE32-E72D297353CC}">
              <c16:uniqueId val="{00000000-9C5A-479C-BFCC-43319B7A8D27}"/>
            </c:ext>
          </c:extLst>
        </c:ser>
        <c:ser>
          <c:idx val="1"/>
          <c:order val="1"/>
          <c:tx>
            <c:strRef>
              <c:f>Sheet1!$C$1</c:f>
              <c:strCache>
                <c:ptCount val="1"/>
                <c:pt idx="0">
                  <c:v>Transfer</c:v>
                </c:pt>
              </c:strCache>
            </c:strRef>
          </c:tx>
          <c:spPr>
            <a:pattFill prst="pct70">
              <a:fgClr>
                <a:schemeClr val="tx2">
                  <a:lumMod val="6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FY19 enacted</c:v>
                </c:pt>
                <c:pt idx="1">
                  <c:v>FY20 minibus</c:v>
                </c:pt>
                <c:pt idx="2">
                  <c:v>FY21 request</c:v>
                </c:pt>
              </c:strCache>
            </c:strRef>
          </c:cat>
          <c:val>
            <c:numRef>
              <c:f>Sheet1!$C$2:$C$4</c:f>
              <c:numCache>
                <c:formatCode>0.0</c:formatCode>
                <c:ptCount val="3"/>
                <c:pt idx="0">
                  <c:v>13.4</c:v>
                </c:pt>
                <c:pt idx="1">
                  <c:v>14</c:v>
                </c:pt>
                <c:pt idx="2">
                  <c:v>14</c:v>
                </c:pt>
              </c:numCache>
            </c:numRef>
          </c:val>
          <c:extLst>
            <c:ext xmlns:c16="http://schemas.microsoft.com/office/drawing/2014/chart" uri="{C3380CC4-5D6E-409C-BE32-E72D297353CC}">
              <c16:uniqueId val="{00000000-B9AF-464D-935D-E009D3FD9328}"/>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18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r>
                  <a:rPr lang="en-US" dirty="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27EE8-1AB5-4C07-9AE7-BBDDFD3C9599}"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20D9-A07D-4DEC-AC5C-AFCD6204DA42}" type="slidenum">
              <a:rPr lang="en-US" smtClean="0"/>
              <a:t>‹#›</a:t>
            </a:fld>
            <a:endParaRPr lang="en-US"/>
          </a:p>
        </p:txBody>
      </p:sp>
    </p:spTree>
    <p:extLst>
      <p:ext uri="{BB962C8B-B14F-4D97-AF65-F5344CB8AC3E}">
        <p14:creationId xmlns:p14="http://schemas.microsoft.com/office/powerpoint/2010/main" val="8178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pPr defTabSz="851095">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071CD7-B43D-40A6-8EAE-19486A720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4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pPr defTabSz="851095">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071CD7-B43D-40A6-8EAE-19486A720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98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12</a:t>
            </a:fld>
            <a:endParaRPr lang="en-US"/>
          </a:p>
        </p:txBody>
      </p:sp>
    </p:spTree>
    <p:extLst>
      <p:ext uri="{BB962C8B-B14F-4D97-AF65-F5344CB8AC3E}">
        <p14:creationId xmlns:p14="http://schemas.microsoft.com/office/powerpoint/2010/main" val="2012893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574910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620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919704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135742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243007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975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2402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4560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6762805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9737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 id="2147483678" r:id="rId8"/>
    <p:sldLayoutId id="2147483679"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117D-CAD7-4EBD-B4DB-E4C947991162}"/>
              </a:ext>
            </a:extLst>
          </p:cNvPr>
          <p:cNvSpPr>
            <a:spLocks noGrp="1"/>
          </p:cNvSpPr>
          <p:nvPr>
            <p:ph type="title"/>
          </p:nvPr>
        </p:nvSpPr>
        <p:spPr>
          <a:xfrm>
            <a:off x="609600" y="1665064"/>
            <a:ext cx="10972800" cy="1155779"/>
          </a:xfrm>
        </p:spPr>
        <p:txBody>
          <a:bodyPr/>
          <a:lstStyle/>
          <a:p>
            <a:pPr algn="ctr">
              <a:lnSpc>
                <a:spcPct val="100000"/>
              </a:lnSpc>
            </a:pPr>
            <a:r>
              <a:rPr lang="en-US" sz="5400" dirty="0"/>
              <a:t>Board of Scientific Counselors</a:t>
            </a:r>
            <a:br>
              <a:rPr lang="en-US" sz="5400" dirty="0"/>
            </a:br>
            <a:r>
              <a:rPr lang="en-US" sz="5400" dirty="0"/>
              <a:t>Update from the NCHS Director</a:t>
            </a:r>
          </a:p>
        </p:txBody>
      </p:sp>
      <p:sp>
        <p:nvSpPr>
          <p:cNvPr id="3" name="Subtitle 2">
            <a:extLst>
              <a:ext uri="{FF2B5EF4-FFF2-40B4-BE49-F238E27FC236}">
                <a16:creationId xmlns:a16="http://schemas.microsoft.com/office/drawing/2014/main" id="{2CBBA87F-9D9C-4864-A0A2-E752DD8A7520}"/>
              </a:ext>
            </a:extLst>
          </p:cNvPr>
          <p:cNvSpPr>
            <a:spLocks noGrp="1"/>
          </p:cNvSpPr>
          <p:nvPr>
            <p:ph type="subTitle" idx="1"/>
          </p:nvPr>
        </p:nvSpPr>
        <p:spPr>
          <a:xfrm>
            <a:off x="609600" y="4174344"/>
            <a:ext cx="8534400" cy="457200"/>
          </a:xfrm>
        </p:spPr>
        <p:txBody>
          <a:bodyPr/>
          <a:lstStyle/>
          <a:p>
            <a:r>
              <a:rPr lang="en-US" dirty="0"/>
              <a:t>Brian C. Moyer, Ph.D., NCHS Director</a:t>
            </a:r>
          </a:p>
        </p:txBody>
      </p:sp>
      <p:sp>
        <p:nvSpPr>
          <p:cNvPr id="4" name="Text Placeholder 3">
            <a:extLst>
              <a:ext uri="{FF2B5EF4-FFF2-40B4-BE49-F238E27FC236}">
                <a16:creationId xmlns:a16="http://schemas.microsoft.com/office/drawing/2014/main" id="{CBB8B8B0-E7FF-4B76-AEF9-E4A0BE49A510}"/>
              </a:ext>
            </a:extLst>
          </p:cNvPr>
          <p:cNvSpPr>
            <a:spLocks noGrp="1"/>
          </p:cNvSpPr>
          <p:nvPr>
            <p:ph type="body" sz="quarter" idx="10"/>
          </p:nvPr>
        </p:nvSpPr>
        <p:spPr>
          <a:xfrm>
            <a:off x="609600" y="4951305"/>
            <a:ext cx="8534400" cy="1295400"/>
          </a:xfrm>
        </p:spPr>
        <p:txBody>
          <a:bodyPr/>
          <a:lstStyle/>
          <a:p>
            <a:r>
              <a:rPr lang="en-US" dirty="0"/>
              <a:t>May 5, 2020</a:t>
            </a:r>
          </a:p>
        </p:txBody>
      </p:sp>
      <p:pic>
        <p:nvPicPr>
          <p:cNvPr id="5" name="Picture 3" descr="Stat City Logo">
            <a:extLst>
              <a:ext uri="{FF2B5EF4-FFF2-40B4-BE49-F238E27FC236}">
                <a16:creationId xmlns:a16="http://schemas.microsoft.com/office/drawing/2014/main" id="{DD62433F-F792-4FDE-AB4C-856544DAF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78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3151-04FF-4AB0-A3A8-DCF6F5CC3674}"/>
              </a:ext>
            </a:extLst>
          </p:cNvPr>
          <p:cNvSpPr>
            <a:spLocks noGrp="1"/>
          </p:cNvSpPr>
          <p:nvPr>
            <p:ph type="title"/>
          </p:nvPr>
        </p:nvSpPr>
        <p:spPr>
          <a:xfrm>
            <a:off x="609600" y="318052"/>
            <a:ext cx="10972800" cy="1796470"/>
          </a:xfrm>
        </p:spPr>
        <p:txBody>
          <a:bodyPr/>
          <a:lstStyle/>
          <a:p>
            <a:pPr algn="ctr"/>
            <a:br>
              <a:rPr lang="en-US" dirty="0">
                <a:solidFill>
                  <a:srgbClr val="0E6A59"/>
                </a:solidFill>
              </a:rPr>
            </a:br>
            <a:r>
              <a:rPr lang="en-US" sz="4800" dirty="0">
                <a:solidFill>
                  <a:srgbClr val="0E6A59"/>
                </a:solidFill>
              </a:rPr>
              <a:t>The Coronavirus Aid, Relief, and Economic Security (CARES) Act</a:t>
            </a:r>
            <a:br>
              <a:rPr lang="en-US" sz="4000" dirty="0">
                <a:solidFill>
                  <a:srgbClr val="0E6A59"/>
                </a:solidFill>
                <a:cs typeface="Calibri" panose="020F0502020204030204" pitchFamily="34" charset="0"/>
              </a:rPr>
            </a:br>
            <a:endParaRPr lang="en-US" dirty="0">
              <a:solidFill>
                <a:srgbClr val="0E6A59"/>
              </a:solidFill>
            </a:endParaRPr>
          </a:p>
        </p:txBody>
      </p:sp>
      <p:sp>
        <p:nvSpPr>
          <p:cNvPr id="3" name="Text Placeholder 2">
            <a:extLst>
              <a:ext uri="{FF2B5EF4-FFF2-40B4-BE49-F238E27FC236}">
                <a16:creationId xmlns:a16="http://schemas.microsoft.com/office/drawing/2014/main" id="{0170A8E6-EF1C-49AD-87E9-1EC4818A4508}"/>
              </a:ext>
            </a:extLst>
          </p:cNvPr>
          <p:cNvSpPr>
            <a:spLocks noGrp="1"/>
          </p:cNvSpPr>
          <p:nvPr>
            <p:ph idx="1"/>
          </p:nvPr>
        </p:nvSpPr>
        <p:spPr>
          <a:xfrm>
            <a:off x="609599" y="2030292"/>
            <a:ext cx="5172892" cy="3530322"/>
          </a:xfrm>
        </p:spPr>
        <p:txBody>
          <a:bodyPr/>
          <a:lstStyle/>
          <a:p>
            <a:pPr>
              <a:buClr>
                <a:srgbClr val="0E6A59"/>
              </a:buClr>
            </a:pPr>
            <a:r>
              <a:rPr lang="en-US" b="0" dirty="0">
                <a:solidFill>
                  <a:srgbClr val="000000"/>
                </a:solidFill>
              </a:rPr>
              <a:t>Became Public Law on March 27, 2020</a:t>
            </a:r>
          </a:p>
          <a:p>
            <a:pPr>
              <a:buClr>
                <a:srgbClr val="0E6A59"/>
              </a:buClr>
            </a:pPr>
            <a:endParaRPr lang="en-US" sz="800" b="0" dirty="0">
              <a:solidFill>
                <a:srgbClr val="000000"/>
              </a:solidFill>
            </a:endParaRPr>
          </a:p>
          <a:p>
            <a:pPr>
              <a:buClr>
                <a:srgbClr val="0E6A59"/>
              </a:buClr>
            </a:pPr>
            <a:r>
              <a:rPr lang="en-US" b="0" dirty="0">
                <a:solidFill>
                  <a:srgbClr val="000000"/>
                </a:solidFill>
              </a:rPr>
              <a:t>$4.3 billion allocated to CDC</a:t>
            </a:r>
          </a:p>
          <a:p>
            <a:pPr>
              <a:buClr>
                <a:srgbClr val="0E6A59"/>
              </a:buClr>
            </a:pPr>
            <a:endParaRPr lang="en-US" sz="800" b="0" dirty="0">
              <a:solidFill>
                <a:srgbClr val="000000"/>
              </a:solidFill>
            </a:endParaRPr>
          </a:p>
          <a:p>
            <a:pPr>
              <a:buClr>
                <a:srgbClr val="0E6A59"/>
              </a:buClr>
            </a:pPr>
            <a:r>
              <a:rPr lang="en-US" b="0" dirty="0">
                <a:solidFill>
                  <a:srgbClr val="000000"/>
                </a:solidFill>
              </a:rPr>
              <a:t>The third supplemental of four passed to date </a:t>
            </a:r>
          </a:p>
          <a:p>
            <a:pPr marL="0" indent="0">
              <a:buNone/>
            </a:pPr>
            <a:endParaRPr lang="en-US" sz="2400" dirty="0">
              <a:solidFill>
                <a:srgbClr val="000000"/>
              </a:solidFill>
            </a:endParaRPr>
          </a:p>
          <a:p>
            <a:endParaRPr lang="en-US" dirty="0"/>
          </a:p>
        </p:txBody>
      </p:sp>
      <p:sp>
        <p:nvSpPr>
          <p:cNvPr id="4" name="Content Placeholder 3">
            <a:extLst>
              <a:ext uri="{FF2B5EF4-FFF2-40B4-BE49-F238E27FC236}">
                <a16:creationId xmlns:a16="http://schemas.microsoft.com/office/drawing/2014/main" id="{3CE027A9-1771-4DFE-8B12-D3FE215BB181}"/>
              </a:ext>
            </a:extLst>
          </p:cNvPr>
          <p:cNvSpPr>
            <a:spLocks noGrp="1"/>
          </p:cNvSpPr>
          <p:nvPr>
            <p:ph idx="10"/>
          </p:nvPr>
        </p:nvSpPr>
        <p:spPr>
          <a:xfrm>
            <a:off x="6409511" y="2114522"/>
            <a:ext cx="5172892" cy="3530323"/>
          </a:xfrm>
        </p:spPr>
        <p:txBody>
          <a:bodyPr/>
          <a:lstStyle/>
          <a:p>
            <a:pPr>
              <a:buClr>
                <a:srgbClr val="0E6A59"/>
              </a:buClr>
            </a:pPr>
            <a:r>
              <a:rPr lang="en-US" b="0" dirty="0"/>
              <a:t>NCHS has not received any funding to date</a:t>
            </a:r>
          </a:p>
          <a:p>
            <a:pPr lvl="1">
              <a:buClr>
                <a:srgbClr val="0E6A59"/>
              </a:buClr>
              <a:buFont typeface="Wingdings" panose="05000000000000000000" pitchFamily="2" charset="2"/>
              <a:buChar char="§"/>
            </a:pPr>
            <a:endParaRPr lang="en-US" sz="800" dirty="0">
              <a:solidFill>
                <a:srgbClr val="000000"/>
              </a:solidFill>
            </a:endParaRPr>
          </a:p>
          <a:p>
            <a:pPr>
              <a:buClr>
                <a:srgbClr val="0E6A59"/>
              </a:buClr>
            </a:pPr>
            <a:r>
              <a:rPr lang="en-US" b="0" dirty="0"/>
              <a:t>NCHS is working with CDC to provide input on the allocation of public health data modernization funding ($500 million)</a:t>
            </a:r>
          </a:p>
          <a:p>
            <a:endParaRPr lang="en-US" dirty="0"/>
          </a:p>
        </p:txBody>
      </p:sp>
    </p:spTree>
    <p:extLst>
      <p:ext uri="{BB962C8B-B14F-4D97-AF65-F5344CB8AC3E}">
        <p14:creationId xmlns:p14="http://schemas.microsoft.com/office/powerpoint/2010/main" val="1782533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8FBA-9B92-48A1-8C2E-55AD350E5A97}"/>
              </a:ext>
            </a:extLst>
          </p:cNvPr>
          <p:cNvSpPr>
            <a:spLocks noGrp="1"/>
          </p:cNvSpPr>
          <p:nvPr>
            <p:ph type="title"/>
          </p:nvPr>
        </p:nvSpPr>
        <p:spPr>
          <a:xfrm>
            <a:off x="609600" y="378006"/>
            <a:ext cx="10972800" cy="1713112"/>
          </a:xfrm>
        </p:spPr>
        <p:txBody>
          <a:bodyPr/>
          <a:lstStyle/>
          <a:p>
            <a:pPr algn="ctr"/>
            <a:r>
              <a:rPr lang="en-US" sz="4800" dirty="0">
                <a:solidFill>
                  <a:srgbClr val="0E6A59"/>
                </a:solidFill>
                <a:cs typeface="Calibri" panose="020F0502020204030204" pitchFamily="34" charset="0"/>
              </a:rPr>
              <a:t>Paycheck Protection Program and Health Care Enhancement Act</a:t>
            </a:r>
            <a:br>
              <a:rPr lang="en-US" sz="3600" dirty="0">
                <a:solidFill>
                  <a:srgbClr val="0E6A59"/>
                </a:solidFill>
                <a:cs typeface="Calibri" panose="020F0502020204030204" pitchFamily="34" charset="0"/>
              </a:rPr>
            </a:br>
            <a:endParaRPr lang="en-US" dirty="0">
              <a:solidFill>
                <a:srgbClr val="0E6A59"/>
              </a:solidFill>
            </a:endParaRPr>
          </a:p>
        </p:txBody>
      </p:sp>
      <p:sp>
        <p:nvSpPr>
          <p:cNvPr id="3" name="Text Placeholder 2">
            <a:extLst>
              <a:ext uri="{FF2B5EF4-FFF2-40B4-BE49-F238E27FC236}">
                <a16:creationId xmlns:a16="http://schemas.microsoft.com/office/drawing/2014/main" id="{92A0FC77-A003-4AE8-B9AC-0C7C44C1DEB0}"/>
              </a:ext>
            </a:extLst>
          </p:cNvPr>
          <p:cNvSpPr>
            <a:spLocks noGrp="1"/>
          </p:cNvSpPr>
          <p:nvPr>
            <p:ph type="body" sz="quarter" idx="10"/>
          </p:nvPr>
        </p:nvSpPr>
        <p:spPr>
          <a:xfrm>
            <a:off x="609600" y="1959428"/>
            <a:ext cx="10972800" cy="4623933"/>
          </a:xfrm>
        </p:spPr>
        <p:txBody>
          <a:bodyPr/>
          <a:lstStyle/>
          <a:p>
            <a:r>
              <a:rPr lang="en-US" sz="3200" dirty="0">
                <a:solidFill>
                  <a:srgbClr val="000000"/>
                </a:solidFill>
              </a:rPr>
              <a:t>Became Public Law on April 24, 2020</a:t>
            </a:r>
          </a:p>
          <a:p>
            <a:pPr marL="0" indent="0">
              <a:buNone/>
            </a:pPr>
            <a:endParaRPr lang="en-US" sz="800" dirty="0">
              <a:solidFill>
                <a:srgbClr val="000000"/>
              </a:solidFill>
            </a:endParaRPr>
          </a:p>
          <a:p>
            <a:r>
              <a:rPr lang="en-US" sz="3200" dirty="0">
                <a:solidFill>
                  <a:srgbClr val="000000"/>
                </a:solidFill>
              </a:rPr>
              <a:t>$1 billion allocated to CDC</a:t>
            </a:r>
          </a:p>
          <a:p>
            <a:pPr marL="0" indent="0">
              <a:buNone/>
            </a:pPr>
            <a:endParaRPr lang="en-US" sz="800" dirty="0">
              <a:solidFill>
                <a:srgbClr val="000000"/>
              </a:solidFill>
            </a:endParaRPr>
          </a:p>
          <a:p>
            <a:r>
              <a:rPr lang="en-US" sz="3200" dirty="0">
                <a:solidFill>
                  <a:srgbClr val="000000"/>
                </a:solidFill>
              </a:rPr>
              <a:t>The fourth supplemental of four passed to date </a:t>
            </a:r>
          </a:p>
          <a:p>
            <a:pPr marL="0" indent="0">
              <a:buNone/>
            </a:pPr>
            <a:endParaRPr lang="en-US" sz="800" dirty="0">
              <a:solidFill>
                <a:srgbClr val="000000"/>
              </a:solidFill>
            </a:endParaRPr>
          </a:p>
          <a:p>
            <a:r>
              <a:rPr lang="en-US" sz="3200" dirty="0">
                <a:solidFill>
                  <a:srgbClr val="000000"/>
                </a:solidFill>
              </a:rPr>
              <a:t>Requires monthly reports from CDC on COVID-19 cases, hospitalizations, and deaths, including data grouped by demographic characteristics (race, ethnicity, age, sex, geographic region)</a:t>
            </a:r>
          </a:p>
          <a:p>
            <a:pPr marL="0" indent="0">
              <a:buNone/>
            </a:pPr>
            <a:endParaRPr lang="en-US" sz="2670" dirty="0">
              <a:solidFill>
                <a:srgbClr val="000000"/>
              </a:solidFill>
            </a:endParaRPr>
          </a:p>
          <a:p>
            <a:endParaRPr lang="en-US" dirty="0"/>
          </a:p>
          <a:p>
            <a:endParaRPr lang="en-US" dirty="0"/>
          </a:p>
        </p:txBody>
      </p:sp>
    </p:spTree>
    <p:extLst>
      <p:ext uri="{BB962C8B-B14F-4D97-AF65-F5344CB8AC3E}">
        <p14:creationId xmlns:p14="http://schemas.microsoft.com/office/powerpoint/2010/main" val="33103717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326C-BC49-4B64-85B4-5BBC0504A92A}"/>
              </a:ext>
            </a:extLst>
          </p:cNvPr>
          <p:cNvSpPr>
            <a:spLocks noGrp="1"/>
          </p:cNvSpPr>
          <p:nvPr>
            <p:ph type="title"/>
          </p:nvPr>
        </p:nvSpPr>
        <p:spPr>
          <a:xfrm>
            <a:off x="609600" y="274639"/>
            <a:ext cx="5172892" cy="792160"/>
          </a:xfrm>
        </p:spPr>
        <p:txBody>
          <a:bodyPr/>
          <a:lstStyle/>
          <a:p>
            <a:r>
              <a:rPr lang="en-US" sz="4800" dirty="0"/>
              <a:t>Recent Reports …</a:t>
            </a:r>
          </a:p>
        </p:txBody>
      </p:sp>
      <p:sp>
        <p:nvSpPr>
          <p:cNvPr id="3" name="Text Placeholder 2">
            <a:extLst>
              <a:ext uri="{FF2B5EF4-FFF2-40B4-BE49-F238E27FC236}">
                <a16:creationId xmlns:a16="http://schemas.microsoft.com/office/drawing/2014/main" id="{0BFED1A0-AF82-4880-A3C3-8204A64050D0}"/>
              </a:ext>
            </a:extLst>
          </p:cNvPr>
          <p:cNvSpPr>
            <a:spLocks noGrp="1"/>
          </p:cNvSpPr>
          <p:nvPr>
            <p:ph idx="1"/>
          </p:nvPr>
        </p:nvSpPr>
        <p:spPr>
          <a:xfrm>
            <a:off x="609599" y="1345094"/>
            <a:ext cx="5172892" cy="4724402"/>
          </a:xfrm>
        </p:spPr>
        <p:txBody>
          <a:bodyPr/>
          <a:lstStyle/>
          <a:p>
            <a:pPr>
              <a:buClr>
                <a:srgbClr val="0E6A59"/>
              </a:buClr>
            </a:pPr>
            <a:r>
              <a:rPr lang="en-US" b="0" dirty="0"/>
              <a:t>Increase in Suicide Mortality</a:t>
            </a:r>
          </a:p>
          <a:p>
            <a:pPr>
              <a:buClr>
                <a:srgbClr val="0E6A59"/>
              </a:buClr>
            </a:pPr>
            <a:endParaRPr lang="en-US" sz="800" b="0" dirty="0"/>
          </a:p>
          <a:p>
            <a:pPr>
              <a:buClr>
                <a:srgbClr val="0E6A59"/>
              </a:buClr>
            </a:pPr>
            <a:r>
              <a:rPr lang="en-US" b="0" dirty="0"/>
              <a:t>Hypertension Prevalence and Control Among Adults</a:t>
            </a:r>
          </a:p>
          <a:p>
            <a:pPr>
              <a:buClr>
                <a:srgbClr val="0E6A59"/>
              </a:buClr>
            </a:pPr>
            <a:endParaRPr lang="en-US" sz="800" b="0" dirty="0"/>
          </a:p>
          <a:p>
            <a:pPr>
              <a:buClr>
                <a:srgbClr val="0E6A59"/>
              </a:buClr>
            </a:pPr>
            <a:r>
              <a:rPr lang="en-US" b="0" dirty="0"/>
              <a:t>Marriage Rates in the United States, 1900 through 2018</a:t>
            </a:r>
          </a:p>
          <a:p>
            <a:pPr>
              <a:buClr>
                <a:srgbClr val="0E6A59"/>
              </a:buClr>
            </a:pPr>
            <a:endParaRPr lang="en-US" sz="800" b="0" dirty="0"/>
          </a:p>
          <a:p>
            <a:pPr>
              <a:buClr>
                <a:srgbClr val="0E6A59"/>
              </a:buClr>
            </a:pPr>
            <a:r>
              <a:rPr lang="en-US" b="0" dirty="0"/>
              <a:t>Electronic Cigarette Use Among U.S. Adults</a:t>
            </a:r>
          </a:p>
        </p:txBody>
      </p:sp>
      <p:sp>
        <p:nvSpPr>
          <p:cNvPr id="4" name="Content Placeholder 3">
            <a:extLst>
              <a:ext uri="{FF2B5EF4-FFF2-40B4-BE49-F238E27FC236}">
                <a16:creationId xmlns:a16="http://schemas.microsoft.com/office/drawing/2014/main" id="{A9F6DCE5-56C1-4901-8B69-E1E2BF88866C}"/>
              </a:ext>
            </a:extLst>
          </p:cNvPr>
          <p:cNvSpPr>
            <a:spLocks noGrp="1"/>
          </p:cNvSpPr>
          <p:nvPr>
            <p:ph idx="10"/>
          </p:nvPr>
        </p:nvSpPr>
        <p:spPr>
          <a:xfrm>
            <a:off x="6155068" y="1394126"/>
            <a:ext cx="5172892" cy="4724402"/>
          </a:xfrm>
        </p:spPr>
        <p:txBody>
          <a:bodyPr/>
          <a:lstStyle/>
          <a:p>
            <a:pPr>
              <a:buClr>
                <a:srgbClr val="0E6A59"/>
              </a:buClr>
            </a:pPr>
            <a:r>
              <a:rPr lang="en-US" b="0" dirty="0"/>
              <a:t>Sexual Activity and Contraceptive Use Among Teenagers Aged 15 – 19</a:t>
            </a:r>
          </a:p>
          <a:p>
            <a:pPr>
              <a:buClr>
                <a:srgbClr val="0E6A59"/>
              </a:buClr>
            </a:pPr>
            <a:endParaRPr lang="en-US" sz="800" b="0" dirty="0"/>
          </a:p>
          <a:p>
            <a:pPr>
              <a:buClr>
                <a:srgbClr val="0E6A59"/>
              </a:buClr>
            </a:pPr>
            <a:r>
              <a:rPr lang="en-US" b="0" dirty="0"/>
              <a:t>Births: Provisional Data for 2019</a:t>
            </a:r>
          </a:p>
        </p:txBody>
      </p:sp>
      <p:sp>
        <p:nvSpPr>
          <p:cNvPr id="5" name="Title 1">
            <a:extLst>
              <a:ext uri="{FF2B5EF4-FFF2-40B4-BE49-F238E27FC236}">
                <a16:creationId xmlns:a16="http://schemas.microsoft.com/office/drawing/2014/main" id="{F9A13C90-11DE-4274-B65F-CC0CDC3AF766}"/>
              </a:ext>
            </a:extLst>
          </p:cNvPr>
          <p:cNvSpPr txBox="1">
            <a:spLocks/>
          </p:cNvSpPr>
          <p:nvPr/>
        </p:nvSpPr>
        <p:spPr>
          <a:xfrm>
            <a:off x="6035039" y="274639"/>
            <a:ext cx="5547359" cy="792160"/>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r>
              <a:rPr lang="en-US" sz="4800" dirty="0"/>
              <a:t>Upcoming Reports …</a:t>
            </a:r>
          </a:p>
        </p:txBody>
      </p:sp>
    </p:spTree>
    <p:extLst>
      <p:ext uri="{BB962C8B-B14F-4D97-AF65-F5344CB8AC3E}">
        <p14:creationId xmlns:p14="http://schemas.microsoft.com/office/powerpoint/2010/main" val="14669758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B560-F1CC-4E5E-A5BE-983B98749418}"/>
              </a:ext>
            </a:extLst>
          </p:cNvPr>
          <p:cNvSpPr>
            <a:spLocks noGrp="1"/>
          </p:cNvSpPr>
          <p:nvPr>
            <p:ph type="title"/>
          </p:nvPr>
        </p:nvSpPr>
        <p:spPr>
          <a:xfrm>
            <a:off x="609600" y="151074"/>
            <a:ext cx="10972800" cy="2232011"/>
          </a:xfrm>
        </p:spPr>
        <p:txBody>
          <a:bodyPr/>
          <a:lstStyle/>
          <a:p>
            <a:pPr algn="ctr"/>
            <a:r>
              <a:rPr lang="en-US" sz="4800" dirty="0"/>
              <a:t>Departing BSC Members,</a:t>
            </a:r>
            <a:br>
              <a:rPr lang="en-US" sz="4800" dirty="0"/>
            </a:br>
            <a:br>
              <a:rPr lang="en-US" sz="4800" dirty="0"/>
            </a:br>
            <a:r>
              <a:rPr lang="en-US" sz="4800" dirty="0"/>
              <a:t>Thank you for your Advice and Service!</a:t>
            </a:r>
            <a:br>
              <a:rPr lang="en-US" sz="4800" dirty="0"/>
            </a:br>
            <a:endParaRPr lang="en-US" sz="4800" dirty="0"/>
          </a:p>
        </p:txBody>
      </p:sp>
      <p:sp>
        <p:nvSpPr>
          <p:cNvPr id="3" name="Text Placeholder 2">
            <a:extLst>
              <a:ext uri="{FF2B5EF4-FFF2-40B4-BE49-F238E27FC236}">
                <a16:creationId xmlns:a16="http://schemas.microsoft.com/office/drawing/2014/main" id="{83F716DA-0DFA-4F61-99A7-9A613956B17B}"/>
              </a:ext>
            </a:extLst>
          </p:cNvPr>
          <p:cNvSpPr>
            <a:spLocks noGrp="1"/>
          </p:cNvSpPr>
          <p:nvPr>
            <p:ph type="body" sz="quarter" idx="10"/>
          </p:nvPr>
        </p:nvSpPr>
        <p:spPr>
          <a:xfrm>
            <a:off x="2655735" y="2279719"/>
            <a:ext cx="7039555" cy="3967701"/>
          </a:xfrm>
        </p:spPr>
        <p:txBody>
          <a:bodyPr/>
          <a:lstStyle/>
          <a:p>
            <a:pPr lvl="1"/>
            <a:r>
              <a:rPr lang="en-US" sz="3600" dirty="0" err="1">
                <a:solidFill>
                  <a:srgbClr val="000000"/>
                </a:solidFill>
              </a:rPr>
              <a:t>Ninez</a:t>
            </a:r>
            <a:r>
              <a:rPr lang="en-US" sz="3600" dirty="0">
                <a:solidFill>
                  <a:srgbClr val="000000"/>
                </a:solidFill>
              </a:rPr>
              <a:t> Ponce, M.P.P., Ph.D.</a:t>
            </a:r>
          </a:p>
          <a:p>
            <a:pPr lvl="1"/>
            <a:endParaRPr lang="en-US" sz="800" dirty="0">
              <a:solidFill>
                <a:srgbClr val="000000"/>
              </a:solidFill>
            </a:endParaRPr>
          </a:p>
          <a:p>
            <a:pPr lvl="1"/>
            <a:r>
              <a:rPr lang="en-US" sz="3600" dirty="0">
                <a:solidFill>
                  <a:srgbClr val="000000"/>
                </a:solidFill>
              </a:rPr>
              <a:t>Mark Hayward, Ph.D.</a:t>
            </a:r>
          </a:p>
          <a:p>
            <a:pPr lvl="1"/>
            <a:endParaRPr lang="en-US" sz="800" dirty="0">
              <a:solidFill>
                <a:srgbClr val="000000"/>
              </a:solidFill>
            </a:endParaRPr>
          </a:p>
          <a:p>
            <a:pPr lvl="1"/>
            <a:r>
              <a:rPr lang="en-US" sz="3600" dirty="0" err="1">
                <a:solidFill>
                  <a:srgbClr val="000000"/>
                </a:solidFill>
              </a:rPr>
              <a:t>Prashila</a:t>
            </a:r>
            <a:r>
              <a:rPr lang="en-US" sz="3600" dirty="0">
                <a:solidFill>
                  <a:srgbClr val="000000"/>
                </a:solidFill>
              </a:rPr>
              <a:t> </a:t>
            </a:r>
            <a:r>
              <a:rPr lang="en-US" sz="3600" dirty="0" err="1">
                <a:solidFill>
                  <a:srgbClr val="000000"/>
                </a:solidFill>
              </a:rPr>
              <a:t>Dullabh</a:t>
            </a:r>
            <a:r>
              <a:rPr lang="en-US" sz="3600" dirty="0">
                <a:solidFill>
                  <a:srgbClr val="000000"/>
                </a:solidFill>
              </a:rPr>
              <a:t>, M.D.</a:t>
            </a:r>
          </a:p>
          <a:p>
            <a:pPr lvl="1"/>
            <a:endParaRPr lang="en-US" sz="800" dirty="0">
              <a:solidFill>
                <a:srgbClr val="000000"/>
              </a:solidFill>
            </a:endParaRPr>
          </a:p>
          <a:p>
            <a:pPr lvl="1"/>
            <a:r>
              <a:rPr lang="en-US" sz="3600" dirty="0">
                <a:solidFill>
                  <a:srgbClr val="000000"/>
                </a:solidFill>
              </a:rPr>
              <a:t>Darrell Gaskin, Ph.D.</a:t>
            </a:r>
          </a:p>
          <a:p>
            <a:pPr lvl="1"/>
            <a:endParaRPr lang="en-US" sz="800" dirty="0">
              <a:solidFill>
                <a:srgbClr val="000000"/>
              </a:solidFill>
            </a:endParaRPr>
          </a:p>
          <a:p>
            <a:pPr lvl="1"/>
            <a:r>
              <a:rPr lang="en-US" sz="3600" dirty="0">
                <a:solidFill>
                  <a:srgbClr val="000000"/>
                </a:solidFill>
              </a:rPr>
              <a:t>Robert Santos, M.A.</a:t>
            </a:r>
          </a:p>
          <a:p>
            <a:pPr lvl="1"/>
            <a:endParaRPr lang="en-US" dirty="0"/>
          </a:p>
        </p:txBody>
      </p:sp>
    </p:spTree>
    <p:extLst>
      <p:ext uri="{BB962C8B-B14F-4D97-AF65-F5344CB8AC3E}">
        <p14:creationId xmlns:p14="http://schemas.microsoft.com/office/powerpoint/2010/main" val="39265141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mages of 3 men at the Congressional Briefing. Picture of NCHS Director, and people at the Bureau of Economic Analysis meeting. ">
            <a:extLst>
              <a:ext uri="{FF2B5EF4-FFF2-40B4-BE49-F238E27FC236}">
                <a16:creationId xmlns:a16="http://schemas.microsoft.com/office/drawing/2014/main" id="{2CEFBE5B-D5E7-4D34-BE1C-00E3F361640A}"/>
              </a:ext>
            </a:extLst>
          </p:cNvPr>
          <p:cNvSpPr>
            <a:spLocks noGrp="1"/>
          </p:cNvSpPr>
          <p:nvPr>
            <p:ph type="title"/>
          </p:nvPr>
        </p:nvSpPr>
        <p:spPr>
          <a:xfrm>
            <a:off x="111845" y="343673"/>
            <a:ext cx="10972800" cy="879002"/>
          </a:xfrm>
        </p:spPr>
        <p:txBody>
          <a:bodyPr/>
          <a:lstStyle/>
          <a:p>
            <a:pPr algn="ctr"/>
            <a:r>
              <a:rPr lang="en-US" sz="4800" dirty="0"/>
              <a:t>New NCHS Director</a:t>
            </a:r>
          </a:p>
        </p:txBody>
      </p:sp>
      <p:pic>
        <p:nvPicPr>
          <p:cNvPr id="1026" name="Picture 2" descr="Dr. Brian C. Moyer">
            <a:extLst>
              <a:ext uri="{FF2B5EF4-FFF2-40B4-BE49-F238E27FC236}">
                <a16:creationId xmlns:a16="http://schemas.microsoft.com/office/drawing/2014/main" id="{F7D275AD-7F64-447D-B528-293A9FB87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474" y="2033140"/>
            <a:ext cx="2586698" cy="3880047"/>
          </a:xfrm>
          <a:prstGeom prst="rect">
            <a:avLst/>
          </a:prstGeom>
          <a:noFill/>
          <a:ln w="28575">
            <a:solidFill>
              <a:srgbClr val="000000"/>
            </a:solidFill>
          </a:ln>
          <a:extLst>
            <a:ext uri="{909E8E84-426E-40DD-AFC4-6F175D3DCCD1}">
              <a14:hiddenFill xmlns:a14="http://schemas.microsoft.com/office/drawing/2010/main">
                <a:solidFill>
                  <a:srgbClr val="FFFFFF"/>
                </a:solidFill>
              </a14:hiddenFill>
            </a:ext>
          </a:extLst>
        </p:spPr>
      </p:pic>
      <p:pic>
        <p:nvPicPr>
          <p:cNvPr id="5" name="Picture 2" descr="Bureau of Economic Analysis - Wikipedia">
            <a:extLst>
              <a:ext uri="{FF2B5EF4-FFF2-40B4-BE49-F238E27FC236}">
                <a16:creationId xmlns:a16="http://schemas.microsoft.com/office/drawing/2014/main" id="{E0862C1B-0F72-478F-BC44-A54D397D3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505" y="1254110"/>
            <a:ext cx="3170140" cy="1558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069326-2DF0-4288-96E1-877779AAC623}"/>
              </a:ext>
            </a:extLst>
          </p:cNvPr>
          <p:cNvPicPr>
            <a:picLocks noChangeAspect="1"/>
          </p:cNvPicPr>
          <p:nvPr/>
        </p:nvPicPr>
        <p:blipFill>
          <a:blip r:embed="rId4"/>
          <a:stretch>
            <a:fillRect/>
          </a:stretch>
        </p:blipFill>
        <p:spPr>
          <a:xfrm>
            <a:off x="7517466" y="4251887"/>
            <a:ext cx="3964218" cy="2262440"/>
          </a:xfrm>
          <a:prstGeom prst="rect">
            <a:avLst/>
          </a:prstGeom>
          <a:ln w="12700">
            <a:solidFill>
              <a:srgbClr val="000000"/>
            </a:solidFill>
          </a:ln>
        </p:spPr>
      </p:pic>
      <p:pic>
        <p:nvPicPr>
          <p:cNvPr id="1028" name="Picture 4" descr="FESAC Logo">
            <a:extLst>
              <a:ext uri="{FF2B5EF4-FFF2-40B4-BE49-F238E27FC236}">
                <a16:creationId xmlns:a16="http://schemas.microsoft.com/office/drawing/2014/main" id="{B39AD769-C790-443B-8685-76B7742F7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4527" y="3048908"/>
            <a:ext cx="3101502" cy="117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ORR">
            <a:extLst>
              <a:ext uri="{FF2B5EF4-FFF2-40B4-BE49-F238E27FC236}">
                <a16:creationId xmlns:a16="http://schemas.microsoft.com/office/drawing/2014/main" id="{E0F5F74A-C58A-49AD-9922-9C3126C57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123" y="3615056"/>
            <a:ext cx="2586698" cy="2899271"/>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3DF1B36-7CBC-4E4D-9749-E53041796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122" y="1570179"/>
            <a:ext cx="2586699" cy="1462855"/>
          </a:xfrm>
          <a:prstGeom prst="rect">
            <a:avLst/>
          </a:prstGeom>
          <a:ln w="19050">
            <a:solidFill>
              <a:srgbClr val="000000"/>
            </a:solidFill>
          </a:ln>
        </p:spPr>
      </p:pic>
    </p:spTree>
    <p:extLst>
      <p:ext uri="{BB962C8B-B14F-4D97-AF65-F5344CB8AC3E}">
        <p14:creationId xmlns:p14="http://schemas.microsoft.com/office/powerpoint/2010/main" val="10340798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776F-2C7E-494C-9B09-0F9FC902B55A}"/>
              </a:ext>
            </a:extLst>
          </p:cNvPr>
          <p:cNvSpPr>
            <a:spLocks noGrp="1"/>
          </p:cNvSpPr>
          <p:nvPr>
            <p:ph type="title"/>
          </p:nvPr>
        </p:nvSpPr>
        <p:spPr>
          <a:xfrm>
            <a:off x="506234" y="333954"/>
            <a:ext cx="10972800" cy="940561"/>
          </a:xfrm>
        </p:spPr>
        <p:txBody>
          <a:bodyPr/>
          <a:lstStyle/>
          <a:p>
            <a:pPr algn="ctr"/>
            <a:r>
              <a:rPr lang="en-US" sz="4800" dirty="0"/>
              <a:t>Toward an NCHS Vision …</a:t>
            </a:r>
          </a:p>
        </p:txBody>
      </p:sp>
      <p:sp>
        <p:nvSpPr>
          <p:cNvPr id="3" name="Text Placeholder 2">
            <a:extLst>
              <a:ext uri="{FF2B5EF4-FFF2-40B4-BE49-F238E27FC236}">
                <a16:creationId xmlns:a16="http://schemas.microsoft.com/office/drawing/2014/main" id="{01130BF9-DE92-4F37-907F-289846F7846C}"/>
              </a:ext>
            </a:extLst>
          </p:cNvPr>
          <p:cNvSpPr>
            <a:spLocks noGrp="1"/>
          </p:cNvSpPr>
          <p:nvPr>
            <p:ph idx="1"/>
          </p:nvPr>
        </p:nvSpPr>
        <p:spPr/>
        <p:txBody>
          <a:bodyPr/>
          <a:lstStyle/>
          <a:p>
            <a:pPr>
              <a:buClr>
                <a:srgbClr val="0E6A59"/>
              </a:buClr>
            </a:pPr>
            <a:r>
              <a:rPr lang="en-US" sz="3600" b="0" dirty="0"/>
              <a:t>Data modernization</a:t>
            </a:r>
          </a:p>
          <a:p>
            <a:pPr lvl="1"/>
            <a:r>
              <a:rPr lang="en-US" sz="2800" dirty="0">
                <a:solidFill>
                  <a:srgbClr val="000000"/>
                </a:solidFill>
              </a:rPr>
              <a:t>Harness new data sources and techniques</a:t>
            </a:r>
          </a:p>
          <a:p>
            <a:pPr lvl="1"/>
            <a:r>
              <a:rPr lang="en-US" sz="2800" dirty="0">
                <a:solidFill>
                  <a:srgbClr val="000000"/>
                </a:solidFill>
              </a:rPr>
              <a:t>Expand the capacity and scope of statistical analysis</a:t>
            </a:r>
          </a:p>
          <a:p>
            <a:pPr lvl="1"/>
            <a:r>
              <a:rPr lang="en-US" sz="2800" dirty="0">
                <a:solidFill>
                  <a:srgbClr val="000000"/>
                </a:solidFill>
              </a:rPr>
              <a:t>Connect data across the statistical system</a:t>
            </a:r>
          </a:p>
        </p:txBody>
      </p:sp>
      <p:sp>
        <p:nvSpPr>
          <p:cNvPr id="4" name="Content Placeholder 3">
            <a:extLst>
              <a:ext uri="{FF2B5EF4-FFF2-40B4-BE49-F238E27FC236}">
                <a16:creationId xmlns:a16="http://schemas.microsoft.com/office/drawing/2014/main" id="{DEEFE8E1-4667-41CF-ACB6-6EA0B09B1BB1}"/>
              </a:ext>
            </a:extLst>
          </p:cNvPr>
          <p:cNvSpPr>
            <a:spLocks noGrp="1"/>
          </p:cNvSpPr>
          <p:nvPr>
            <p:ph idx="10"/>
          </p:nvPr>
        </p:nvSpPr>
        <p:spPr/>
        <p:txBody>
          <a:bodyPr/>
          <a:lstStyle/>
          <a:p>
            <a:pPr>
              <a:buClr>
                <a:srgbClr val="0E6A59"/>
              </a:buClr>
            </a:pPr>
            <a:r>
              <a:rPr lang="en-US" sz="3600" b="0" dirty="0"/>
              <a:t>An NCHS Workforce for the Future</a:t>
            </a:r>
          </a:p>
          <a:p>
            <a:pPr lvl="1">
              <a:buClr>
                <a:srgbClr val="0E6A59"/>
              </a:buClr>
            </a:pPr>
            <a:r>
              <a:rPr lang="en-US" sz="2800" dirty="0"/>
              <a:t>Coordinate</a:t>
            </a:r>
          </a:p>
          <a:p>
            <a:pPr lvl="1">
              <a:buClr>
                <a:srgbClr val="0E6A59"/>
              </a:buClr>
            </a:pPr>
            <a:r>
              <a:rPr lang="en-US" sz="2800" dirty="0"/>
              <a:t>Collaborate</a:t>
            </a:r>
          </a:p>
          <a:p>
            <a:pPr lvl="1">
              <a:buClr>
                <a:srgbClr val="0E6A59"/>
              </a:buClr>
            </a:pPr>
            <a:r>
              <a:rPr lang="en-US" sz="2800" dirty="0"/>
              <a:t>Empower</a:t>
            </a:r>
          </a:p>
          <a:p>
            <a:pPr lvl="1">
              <a:buClr>
                <a:srgbClr val="0E6A59"/>
              </a:buClr>
            </a:pPr>
            <a:endParaRPr lang="en-US" dirty="0"/>
          </a:p>
          <a:p>
            <a:pPr lvl="1">
              <a:buClr>
                <a:srgbClr val="0E6A59"/>
              </a:buClr>
            </a:pPr>
            <a:endParaRPr lang="en-US" dirty="0"/>
          </a:p>
          <a:p>
            <a:endParaRPr lang="en-US" dirty="0"/>
          </a:p>
        </p:txBody>
      </p:sp>
      <p:pic>
        <p:nvPicPr>
          <p:cNvPr id="5" name="Picture 3" descr="stat city">
            <a:extLst>
              <a:ext uri="{FF2B5EF4-FFF2-40B4-BE49-F238E27FC236}">
                <a16:creationId xmlns:a16="http://schemas.microsoft.com/office/drawing/2014/main" id="{27B012E3-8F38-4BC9-AB03-6731BE3707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5049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ronavirus - San Mateo County Health">
            <a:extLst>
              <a:ext uri="{FF2B5EF4-FFF2-40B4-BE49-F238E27FC236}">
                <a16:creationId xmlns:a16="http://schemas.microsoft.com/office/drawing/2014/main" id="{B997837E-BE87-47AE-85BF-7C7C2095F1B7}"/>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34781" y="1314055"/>
            <a:ext cx="9122438" cy="5133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B4393B-F1E3-4C34-94D4-9483BEC381AA}"/>
              </a:ext>
            </a:extLst>
          </p:cNvPr>
          <p:cNvSpPr>
            <a:spLocks noGrp="1"/>
          </p:cNvSpPr>
          <p:nvPr>
            <p:ph type="title"/>
          </p:nvPr>
        </p:nvSpPr>
        <p:spPr/>
        <p:txBody>
          <a:bodyPr/>
          <a:lstStyle/>
          <a:p>
            <a:pPr algn="ctr"/>
            <a:r>
              <a:rPr lang="en-US" sz="4800" dirty="0"/>
              <a:t>The COVID-19 Response</a:t>
            </a:r>
          </a:p>
        </p:txBody>
      </p:sp>
      <p:sp>
        <p:nvSpPr>
          <p:cNvPr id="3" name="Text Placeholder 2">
            <a:extLst>
              <a:ext uri="{FF2B5EF4-FFF2-40B4-BE49-F238E27FC236}">
                <a16:creationId xmlns:a16="http://schemas.microsoft.com/office/drawing/2014/main" id="{E4330D82-47C1-4ACE-90E4-4F24FF00E755}"/>
              </a:ext>
            </a:extLst>
          </p:cNvPr>
          <p:cNvSpPr>
            <a:spLocks noGrp="1"/>
          </p:cNvSpPr>
          <p:nvPr>
            <p:ph type="body" sz="quarter" idx="10"/>
          </p:nvPr>
        </p:nvSpPr>
        <p:spPr/>
        <p:txBody>
          <a:bodyPr/>
          <a:lstStyle/>
          <a:p>
            <a:pPr marL="0" indent="0">
              <a:buNone/>
            </a:pPr>
            <a:r>
              <a:rPr lang="en-US" sz="3600" dirty="0">
                <a:solidFill>
                  <a:srgbClr val="000000"/>
                </a:solidFill>
              </a:rPr>
              <a:t>NCHS is …</a:t>
            </a:r>
          </a:p>
          <a:p>
            <a:pPr marL="0" indent="0">
              <a:buNone/>
            </a:pPr>
            <a:endParaRPr lang="en-US" sz="800" dirty="0">
              <a:solidFill>
                <a:srgbClr val="000000"/>
              </a:solidFill>
            </a:endParaRPr>
          </a:p>
          <a:p>
            <a:pPr lvl="1"/>
            <a:r>
              <a:rPr lang="en-US" sz="3600" dirty="0">
                <a:solidFill>
                  <a:srgbClr val="000000"/>
                </a:solidFill>
              </a:rPr>
              <a:t>Accelerating the availability of our statistics</a:t>
            </a:r>
          </a:p>
          <a:p>
            <a:pPr marL="609585" lvl="1" indent="0">
              <a:buNone/>
            </a:pPr>
            <a:r>
              <a:rPr lang="en-US" sz="3600" dirty="0">
                <a:solidFill>
                  <a:srgbClr val="000000"/>
                </a:solidFill>
              </a:rPr>
              <a:t> </a:t>
            </a:r>
          </a:p>
          <a:p>
            <a:pPr lvl="1"/>
            <a:r>
              <a:rPr lang="en-US" sz="3600" dirty="0">
                <a:solidFill>
                  <a:srgbClr val="000000"/>
                </a:solidFill>
              </a:rPr>
              <a:t>Expanding our existing surveys</a:t>
            </a:r>
          </a:p>
          <a:p>
            <a:pPr marL="609585" lvl="1" indent="0">
              <a:buNone/>
            </a:pPr>
            <a:endParaRPr lang="en-US" sz="3600" dirty="0">
              <a:solidFill>
                <a:srgbClr val="000000"/>
              </a:solidFill>
            </a:endParaRPr>
          </a:p>
          <a:p>
            <a:pPr lvl="1"/>
            <a:r>
              <a:rPr lang="en-US" sz="3600" dirty="0">
                <a:solidFill>
                  <a:srgbClr val="000000"/>
                </a:solidFill>
              </a:rPr>
              <a:t>Partnering with the federal statistical community</a:t>
            </a:r>
          </a:p>
        </p:txBody>
      </p:sp>
    </p:spTree>
    <p:extLst>
      <p:ext uri="{BB962C8B-B14F-4D97-AF65-F5344CB8AC3E}">
        <p14:creationId xmlns:p14="http://schemas.microsoft.com/office/powerpoint/2010/main" val="41984855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r charts showing FY 2020 Budget in Millions"/>
          <p:cNvSpPr>
            <a:spLocks noGrp="1"/>
          </p:cNvSpPr>
          <p:nvPr>
            <p:ph type="title"/>
          </p:nvPr>
        </p:nvSpPr>
        <p:spPr>
          <a:xfrm>
            <a:off x="705852" y="274639"/>
            <a:ext cx="10972800" cy="962423"/>
          </a:xfrm>
        </p:spPr>
        <p:txBody>
          <a:bodyPr/>
          <a:lstStyle/>
          <a:p>
            <a:pPr algn="ctr">
              <a:lnSpc>
                <a:spcPct val="100000"/>
              </a:lnSpc>
            </a:pPr>
            <a:r>
              <a:rPr lang="en-US" sz="4800" dirty="0">
                <a:solidFill>
                  <a:schemeClr val="accent2"/>
                </a:solidFill>
              </a:rPr>
              <a:t>FY 2020 Budget</a:t>
            </a:r>
          </a:p>
        </p:txBody>
      </p:sp>
      <p:sp>
        <p:nvSpPr>
          <p:cNvPr id="10" name="Text Placeholder 9"/>
          <p:cNvSpPr>
            <a:spLocks noGrp="1"/>
          </p:cNvSpPr>
          <p:nvPr>
            <p:ph type="body" sz="quarter" idx="10"/>
          </p:nvPr>
        </p:nvSpPr>
        <p:spPr>
          <a:xfrm>
            <a:off x="1135779" y="6054291"/>
            <a:ext cx="10542873" cy="529070"/>
          </a:xfrm>
        </p:spPr>
        <p:txBody>
          <a:bodyPr>
            <a:normAutofit/>
          </a:bodyPr>
          <a:lstStyle/>
          <a:p>
            <a:pPr marL="0" indent="0">
              <a:buNone/>
            </a:pPr>
            <a:r>
              <a:rPr lang="en-US" sz="1200" dirty="0"/>
              <a:t>*Amount includes funding for administrative and business services through the CDC Working Capital Fund.</a:t>
            </a:r>
          </a:p>
          <a:p>
            <a:pPr marL="0" indent="0">
              <a:buNone/>
            </a:pPr>
            <a:r>
              <a:rPr lang="en-US" sz="1200" dirty="0"/>
              <a:t>Not included: NCHS relies on additional funding from CDC’s Public Health and Scientific Services Account, about $14 million annually.</a:t>
            </a:r>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p:cNvGraphicFramePr>
            <a:graphicFrameLocks noGrp="1"/>
          </p:cNvGraphicFramePr>
          <p:nvPr>
            <p:ph idx="4294967295"/>
            <p:extLst>
              <p:ext uri="{D42A27DB-BD31-4B8C-83A1-F6EECF244321}">
                <p14:modId xmlns:p14="http://schemas.microsoft.com/office/powerpoint/2010/main" val="4082785650"/>
              </p:ext>
            </p:extLst>
          </p:nvPr>
        </p:nvGraphicFramePr>
        <p:xfrm>
          <a:off x="1135779" y="1439501"/>
          <a:ext cx="9307631" cy="4774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182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7E4E-409E-4049-A891-9355E29F2851}"/>
              </a:ext>
            </a:extLst>
          </p:cNvPr>
          <p:cNvSpPr>
            <a:spLocks noGrp="1"/>
          </p:cNvSpPr>
          <p:nvPr>
            <p:ph type="title"/>
          </p:nvPr>
        </p:nvSpPr>
        <p:spPr>
          <a:xfrm>
            <a:off x="477078" y="147418"/>
            <a:ext cx="11237843" cy="1143000"/>
          </a:xfrm>
        </p:spPr>
        <p:txBody>
          <a:bodyPr/>
          <a:lstStyle/>
          <a:p>
            <a:pPr algn="ctr"/>
            <a:r>
              <a:rPr lang="en-US" sz="4800" dirty="0"/>
              <a:t>Public Health Data Modernization Initiative</a:t>
            </a:r>
          </a:p>
        </p:txBody>
      </p:sp>
      <p:sp>
        <p:nvSpPr>
          <p:cNvPr id="3" name="Text Placeholder 2">
            <a:extLst>
              <a:ext uri="{FF2B5EF4-FFF2-40B4-BE49-F238E27FC236}">
                <a16:creationId xmlns:a16="http://schemas.microsoft.com/office/drawing/2014/main" id="{6B37C425-3028-4007-BF25-CB08794F01A7}"/>
              </a:ext>
            </a:extLst>
          </p:cNvPr>
          <p:cNvSpPr>
            <a:spLocks noGrp="1"/>
          </p:cNvSpPr>
          <p:nvPr>
            <p:ph type="body" sz="quarter" idx="10"/>
          </p:nvPr>
        </p:nvSpPr>
        <p:spPr/>
        <p:txBody>
          <a:bodyPr/>
          <a:lstStyle/>
          <a:p>
            <a:r>
              <a:rPr lang="en-US" sz="3200" b="1" dirty="0">
                <a:solidFill>
                  <a:srgbClr val="000000"/>
                </a:solidFill>
              </a:rPr>
              <a:t>$50 million </a:t>
            </a:r>
            <a:r>
              <a:rPr lang="en-US" sz="3200" dirty="0">
                <a:solidFill>
                  <a:srgbClr val="000000"/>
                </a:solidFill>
              </a:rPr>
              <a:t>allocated to CDC for </a:t>
            </a:r>
            <a:r>
              <a:rPr lang="en-US" sz="3200" b="1" dirty="0">
                <a:solidFill>
                  <a:srgbClr val="000000"/>
                </a:solidFill>
              </a:rPr>
              <a:t>public health data modernization</a:t>
            </a:r>
            <a:r>
              <a:rPr lang="en-US" sz="3200" dirty="0">
                <a:solidFill>
                  <a:srgbClr val="000000"/>
                </a:solidFill>
              </a:rPr>
              <a:t> in the FY 2020 appropriations</a:t>
            </a:r>
          </a:p>
          <a:p>
            <a:pPr lvl="1"/>
            <a:r>
              <a:rPr lang="en-US" sz="2800" dirty="0">
                <a:solidFill>
                  <a:srgbClr val="000000"/>
                </a:solidFill>
              </a:rPr>
              <a:t>Specific Congressional report language highlighted NCHS as a key recipient and implementer of these data modernization funds</a:t>
            </a:r>
          </a:p>
          <a:p>
            <a:pPr lvl="1"/>
            <a:r>
              <a:rPr lang="en-US" sz="2800" dirty="0">
                <a:solidFill>
                  <a:srgbClr val="000000"/>
                </a:solidFill>
              </a:rPr>
              <a:t>To date, NCHS has received $3.4 million </a:t>
            </a:r>
          </a:p>
          <a:p>
            <a:pPr lvl="1"/>
            <a:endParaRPr lang="en-US" sz="800" dirty="0">
              <a:solidFill>
                <a:srgbClr val="000000"/>
              </a:solidFill>
            </a:endParaRPr>
          </a:p>
          <a:p>
            <a:r>
              <a:rPr lang="en-US" sz="3200" b="1" dirty="0">
                <a:solidFill>
                  <a:srgbClr val="000000"/>
                </a:solidFill>
              </a:rPr>
              <a:t>$30 million </a:t>
            </a:r>
            <a:r>
              <a:rPr lang="en-US" sz="3200" dirty="0">
                <a:solidFill>
                  <a:srgbClr val="000000"/>
                </a:solidFill>
              </a:rPr>
              <a:t>requested for public health data modernization in the FY 2021 President’s Budget request</a:t>
            </a:r>
          </a:p>
          <a:p>
            <a:pPr lvl="1"/>
            <a:r>
              <a:rPr lang="en-US" sz="2800" dirty="0">
                <a:solidFill>
                  <a:srgbClr val="000000"/>
                </a:solidFill>
              </a:rPr>
              <a:t>No mention of NCHS in the request for these funds</a:t>
            </a:r>
          </a:p>
        </p:txBody>
      </p:sp>
    </p:spTree>
    <p:extLst>
      <p:ext uri="{BB962C8B-B14F-4D97-AF65-F5344CB8AC3E}">
        <p14:creationId xmlns:p14="http://schemas.microsoft.com/office/powerpoint/2010/main" val="6532116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r Charts showing FY 2021 President's Budget"/>
          <p:cNvSpPr>
            <a:spLocks noGrp="1"/>
          </p:cNvSpPr>
          <p:nvPr>
            <p:ph type="title"/>
          </p:nvPr>
        </p:nvSpPr>
        <p:spPr>
          <a:xfrm>
            <a:off x="736820" y="349983"/>
            <a:ext cx="10972800" cy="957411"/>
          </a:xfrm>
        </p:spPr>
        <p:txBody>
          <a:bodyPr/>
          <a:lstStyle/>
          <a:p>
            <a:pPr algn="ctr">
              <a:lnSpc>
                <a:spcPct val="100000"/>
              </a:lnSpc>
            </a:pPr>
            <a:r>
              <a:rPr lang="en-US" sz="4800" dirty="0">
                <a:solidFill>
                  <a:schemeClr val="accent2"/>
                </a:solidFill>
              </a:rPr>
              <a:t>FY 2021 President’s Budget</a:t>
            </a:r>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p:cNvGraphicFramePr>
            <a:graphicFrameLocks noGrp="1"/>
          </p:cNvGraphicFramePr>
          <p:nvPr>
            <p:ph idx="4294967295"/>
            <p:extLst>
              <p:ext uri="{D42A27DB-BD31-4B8C-83A1-F6EECF244321}">
                <p14:modId xmlns:p14="http://schemas.microsoft.com/office/powerpoint/2010/main" val="330477510"/>
              </p:ext>
            </p:extLst>
          </p:nvPr>
        </p:nvGraphicFramePr>
        <p:xfrm>
          <a:off x="609600" y="1373660"/>
          <a:ext cx="9335589" cy="506197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3CA174-ACA8-4438-9C64-7B31048F9F53}"/>
              </a:ext>
            </a:extLst>
          </p:cNvPr>
          <p:cNvSpPr txBox="1"/>
          <p:nvPr/>
        </p:nvSpPr>
        <p:spPr>
          <a:xfrm>
            <a:off x="10014857" y="1944611"/>
            <a:ext cx="2177143" cy="738664"/>
          </a:xfrm>
          <a:prstGeom prst="rect">
            <a:avLst/>
          </a:prstGeom>
          <a:noFill/>
        </p:spPr>
        <p:txBody>
          <a:bodyPr wrap="square" rtlCol="0">
            <a:spAutoFit/>
          </a:bodyPr>
          <a:lstStyle/>
          <a:p>
            <a:r>
              <a:rPr lang="en-US" sz="1400" dirty="0">
                <a:solidFill>
                  <a:srgbClr val="000000"/>
                </a:solidFill>
                <a:latin typeface="Calibri" panose="020F0502020204030204" pitchFamily="34" charset="0"/>
              </a:rPr>
              <a:t>Realignment of NCHS budget, not an increase in funding</a:t>
            </a:r>
          </a:p>
        </p:txBody>
      </p:sp>
      <p:sp>
        <p:nvSpPr>
          <p:cNvPr id="6" name="TextBox 5">
            <a:extLst>
              <a:ext uri="{FF2B5EF4-FFF2-40B4-BE49-F238E27FC236}">
                <a16:creationId xmlns:a16="http://schemas.microsoft.com/office/drawing/2014/main" id="{35254D8F-F867-4776-8FB1-61346CA82E62}"/>
              </a:ext>
            </a:extLst>
          </p:cNvPr>
          <p:cNvSpPr txBox="1"/>
          <p:nvPr/>
        </p:nvSpPr>
        <p:spPr>
          <a:xfrm>
            <a:off x="10014857" y="3028501"/>
            <a:ext cx="2003889" cy="523220"/>
          </a:xfrm>
          <a:prstGeom prst="rect">
            <a:avLst/>
          </a:prstGeom>
          <a:noFill/>
        </p:spPr>
        <p:txBody>
          <a:bodyPr wrap="square" rtlCol="0">
            <a:spAutoFit/>
          </a:bodyPr>
          <a:lstStyle/>
          <a:p>
            <a:r>
              <a:rPr lang="en-US" sz="1400" dirty="0">
                <a:solidFill>
                  <a:srgbClr val="000000"/>
                </a:solidFill>
                <a:latin typeface="Calibri" panose="020F0502020204030204" pitchFamily="34" charset="0"/>
              </a:rPr>
              <a:t>Reduction in funding for FY 2021 by $5.4 million</a:t>
            </a:r>
          </a:p>
        </p:txBody>
      </p:sp>
      <p:sp>
        <p:nvSpPr>
          <p:cNvPr id="5" name="Arrow: Left 4">
            <a:extLst>
              <a:ext uri="{FF2B5EF4-FFF2-40B4-BE49-F238E27FC236}">
                <a16:creationId xmlns:a16="http://schemas.microsoft.com/office/drawing/2014/main" id="{C7C7EFF1-F129-4CB7-BC08-8BC5001038A2}"/>
              </a:ext>
            </a:extLst>
          </p:cNvPr>
          <p:cNvSpPr/>
          <p:nvPr/>
        </p:nvSpPr>
        <p:spPr>
          <a:xfrm>
            <a:off x="9481802" y="2123233"/>
            <a:ext cx="515639" cy="3697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07264A6B-3527-499F-ADB6-32E6320956BD}"/>
              </a:ext>
            </a:extLst>
          </p:cNvPr>
          <p:cNvSpPr/>
          <p:nvPr/>
        </p:nvSpPr>
        <p:spPr>
          <a:xfrm>
            <a:off x="9499218" y="3115683"/>
            <a:ext cx="515639" cy="3697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542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C926-AC0F-4DD0-87EF-ECC013AC9289}"/>
              </a:ext>
            </a:extLst>
          </p:cNvPr>
          <p:cNvSpPr>
            <a:spLocks noGrp="1"/>
          </p:cNvSpPr>
          <p:nvPr>
            <p:ph type="title"/>
          </p:nvPr>
        </p:nvSpPr>
        <p:spPr>
          <a:xfrm>
            <a:off x="609600" y="274639"/>
            <a:ext cx="10972800" cy="792161"/>
          </a:xfrm>
        </p:spPr>
        <p:txBody>
          <a:bodyPr/>
          <a:lstStyle/>
          <a:p>
            <a:pPr algn="ctr"/>
            <a:r>
              <a:rPr lang="en-US" sz="4800" dirty="0"/>
              <a:t>COVID-19 Supplemental Funding for CDC</a:t>
            </a:r>
          </a:p>
        </p:txBody>
      </p:sp>
      <p:graphicFrame>
        <p:nvGraphicFramePr>
          <p:cNvPr id="4" name="Table 4">
            <a:extLst>
              <a:ext uri="{FF2B5EF4-FFF2-40B4-BE49-F238E27FC236}">
                <a16:creationId xmlns:a16="http://schemas.microsoft.com/office/drawing/2014/main" id="{CD00583C-4430-44FF-B8CF-EA74F333C3B5}"/>
              </a:ext>
            </a:extLst>
          </p:cNvPr>
          <p:cNvGraphicFramePr>
            <a:graphicFrameLocks/>
          </p:cNvGraphicFramePr>
          <p:nvPr>
            <p:extLst>
              <p:ext uri="{D42A27DB-BD31-4B8C-83A1-F6EECF244321}">
                <p14:modId xmlns:p14="http://schemas.microsoft.com/office/powerpoint/2010/main" val="1744751439"/>
              </p:ext>
            </p:extLst>
          </p:nvPr>
        </p:nvGraphicFramePr>
        <p:xfrm>
          <a:off x="757335" y="1506042"/>
          <a:ext cx="10825065" cy="4405278"/>
        </p:xfrm>
        <a:graphic>
          <a:graphicData uri="http://schemas.openxmlformats.org/drawingml/2006/table">
            <a:tbl>
              <a:tblPr firstRow="1" bandRow="1">
                <a:tableStyleId>{72833802-FEF1-4C79-8D5D-14CF1EAF98D9}</a:tableStyleId>
              </a:tblPr>
              <a:tblGrid>
                <a:gridCol w="2537000">
                  <a:extLst>
                    <a:ext uri="{9D8B030D-6E8A-4147-A177-3AD203B41FA5}">
                      <a16:colId xmlns:a16="http://schemas.microsoft.com/office/drawing/2014/main" val="1797465308"/>
                    </a:ext>
                  </a:extLst>
                </a:gridCol>
                <a:gridCol w="2929153">
                  <a:extLst>
                    <a:ext uri="{9D8B030D-6E8A-4147-A177-3AD203B41FA5}">
                      <a16:colId xmlns:a16="http://schemas.microsoft.com/office/drawing/2014/main" val="189761701"/>
                    </a:ext>
                  </a:extLst>
                </a:gridCol>
                <a:gridCol w="2679456">
                  <a:extLst>
                    <a:ext uri="{9D8B030D-6E8A-4147-A177-3AD203B41FA5}">
                      <a16:colId xmlns:a16="http://schemas.microsoft.com/office/drawing/2014/main" val="1893478386"/>
                    </a:ext>
                  </a:extLst>
                </a:gridCol>
                <a:gridCol w="2679456">
                  <a:extLst>
                    <a:ext uri="{9D8B030D-6E8A-4147-A177-3AD203B41FA5}">
                      <a16:colId xmlns:a16="http://schemas.microsoft.com/office/drawing/2014/main" val="523350696"/>
                    </a:ext>
                  </a:extLst>
                </a:gridCol>
              </a:tblGrid>
              <a:tr h="945035">
                <a:tc>
                  <a:txBody>
                    <a:bodyPr/>
                    <a:lstStyle/>
                    <a:p>
                      <a:r>
                        <a:rPr lang="en-US" sz="1800" dirty="0">
                          <a:solidFill>
                            <a:schemeClr val="bg2"/>
                          </a:solidFill>
                        </a:rPr>
                        <a:t>New CDC Funding</a:t>
                      </a:r>
                      <a:endParaRPr lang="en-US" sz="1800" dirty="0">
                        <a:solidFill>
                          <a:schemeClr val="bg2"/>
                        </a:solidFill>
                        <a:latin typeface="Calibri" panose="020F0502020204030204" pitchFamily="34" charset="0"/>
                        <a:cs typeface="Calibri" panose="020F0502020204030204" pitchFamily="34" charset="0"/>
                      </a:endParaRPr>
                    </a:p>
                  </a:txBody>
                  <a:tcPr/>
                </a:tc>
                <a:tc>
                  <a:txBody>
                    <a:bodyPr/>
                    <a:lstStyle/>
                    <a:p>
                      <a:pPr algn="ctr"/>
                      <a:r>
                        <a:rPr lang="en-US" sz="1800" dirty="0">
                          <a:solidFill>
                            <a:schemeClr val="bg2"/>
                          </a:solidFill>
                        </a:rPr>
                        <a:t>Coronavirus Preparedness and Response Supplemental Appropriations Act</a:t>
                      </a:r>
                      <a:endParaRPr lang="en-US" sz="1800" dirty="0">
                        <a:solidFill>
                          <a:schemeClr val="bg2"/>
                        </a:solidFill>
                        <a:latin typeface="Calibri" panose="020F0502020204030204" pitchFamily="34" charset="0"/>
                        <a:cs typeface="Calibri" panose="020F0502020204030204" pitchFamily="34" charset="0"/>
                      </a:endParaRPr>
                    </a:p>
                  </a:txBody>
                  <a:tcPr/>
                </a:tc>
                <a:tc>
                  <a:txBody>
                    <a:bodyPr/>
                    <a:lstStyle/>
                    <a:p>
                      <a:pPr algn="ctr"/>
                      <a:r>
                        <a:rPr lang="en-US" sz="1800" dirty="0">
                          <a:solidFill>
                            <a:schemeClr val="bg2"/>
                          </a:solidFill>
                        </a:rPr>
                        <a:t>The Coronavirus Aid, Relief, and Economic Security (CARES) Act</a:t>
                      </a:r>
                      <a:endParaRPr lang="en-US" sz="1800" dirty="0">
                        <a:solidFill>
                          <a:schemeClr val="bg2"/>
                        </a:solidFill>
                        <a:latin typeface="Calibri" panose="020F0502020204030204" pitchFamily="34" charset="0"/>
                        <a:cs typeface="Calibri" panose="020F0502020204030204" pitchFamily="34" charset="0"/>
                      </a:endParaRPr>
                    </a:p>
                  </a:txBody>
                  <a:tcPr/>
                </a:tc>
                <a:tc>
                  <a:txBody>
                    <a:bodyPr/>
                    <a:lstStyle/>
                    <a:p>
                      <a:pPr algn="ctr"/>
                      <a:r>
                        <a:rPr lang="en-US" sz="1800" dirty="0">
                          <a:solidFill>
                            <a:schemeClr val="bg2"/>
                          </a:solidFill>
                          <a:latin typeface="Calibri" panose="020F0502020204030204" pitchFamily="34" charset="0"/>
                          <a:cs typeface="Calibri" panose="020F0502020204030204" pitchFamily="34" charset="0"/>
                        </a:rPr>
                        <a:t>Paycheck Protection Program and Health Care Enhancement Act</a:t>
                      </a:r>
                    </a:p>
                  </a:txBody>
                  <a:tcPr/>
                </a:tc>
                <a:extLst>
                  <a:ext uri="{0D108BD9-81ED-4DB2-BD59-A6C34878D82A}">
                    <a16:rowId xmlns:a16="http://schemas.microsoft.com/office/drawing/2014/main" val="428338801"/>
                  </a:ext>
                </a:extLst>
              </a:tr>
              <a:tr h="468061">
                <a:tc>
                  <a:txBody>
                    <a:bodyPr/>
                    <a:lstStyle/>
                    <a:p>
                      <a:pPr marL="0" indent="0">
                        <a:buFont typeface="Arial" panose="020B0604020202020204" pitchFamily="34" charset="0"/>
                        <a:buNone/>
                      </a:pPr>
                      <a:r>
                        <a:rPr lang="en-US" sz="1800" dirty="0">
                          <a:solidFill>
                            <a:srgbClr val="000000"/>
                          </a:solidFill>
                        </a:rPr>
                        <a:t>Public Health Data Modernization</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$500 million</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a:t>
                      </a:r>
                      <a:endParaRPr lang="en-US" sz="1800" b="1" dirty="0">
                        <a:solidFill>
                          <a:srgbClr val="000000"/>
                        </a:solidFill>
                        <a:latin typeface="Calibri" panose="020F0502020204030204" pitchFamily="34" charset="0"/>
                        <a:cs typeface="Calibri" panose="020F0502020204030204" pitchFamily="34" charset="0"/>
                      </a:endParaRPr>
                    </a:p>
                    <a:p>
                      <a:pPr algn="ctr"/>
                      <a:endParaRPr lang="en-US" sz="1800" b="1"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38915130"/>
                  </a:ext>
                </a:extLst>
              </a:tr>
              <a:tr h="457200">
                <a:tc>
                  <a:txBody>
                    <a:bodyPr/>
                    <a:lstStyle/>
                    <a:p>
                      <a:pPr marL="0" indent="0">
                        <a:buFont typeface="Arial" panose="020B0604020202020204" pitchFamily="34" charset="0"/>
                        <a:buNone/>
                      </a:pPr>
                      <a:r>
                        <a:rPr lang="en-US" sz="1800" dirty="0">
                          <a:solidFill>
                            <a:srgbClr val="000000"/>
                          </a:solidFill>
                        </a:rPr>
                        <a:t>State and Local Response Grants</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$950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$1.5 billion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a:t>
                      </a:r>
                      <a:endParaRPr lang="en-US" sz="1800" b="1" dirty="0">
                        <a:solidFill>
                          <a:srgbClr val="000000"/>
                        </a:solidFill>
                        <a:latin typeface="Calibri" panose="020F0502020204030204" pitchFamily="34" charset="0"/>
                        <a:cs typeface="Calibri" panose="020F0502020204030204" pitchFamily="34" charset="0"/>
                      </a:endParaRPr>
                    </a:p>
                    <a:p>
                      <a:pPr algn="ctr"/>
                      <a:endParaRPr lang="en-US" sz="1800"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5233259"/>
                  </a:ext>
                </a:extLst>
              </a:tr>
              <a:tr h="383264">
                <a:tc>
                  <a:txBody>
                    <a:bodyPr/>
                    <a:lstStyle/>
                    <a:p>
                      <a:pPr marL="0" indent="0">
                        <a:buFont typeface="Arial" panose="020B0604020202020204" pitchFamily="34" charset="0"/>
                        <a:buNone/>
                      </a:pPr>
                      <a:r>
                        <a:rPr lang="en-US" sz="1800" dirty="0">
                          <a:solidFill>
                            <a:srgbClr val="000000"/>
                          </a:solidFill>
                        </a:rPr>
                        <a:t>Global Response Fund</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$300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$500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a:t>
                      </a:r>
                      <a:endParaRPr lang="en-US" sz="1800" b="1"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7338131"/>
                  </a:ext>
                </a:extLst>
              </a:tr>
              <a:tr h="647027">
                <a:tc>
                  <a:txBody>
                    <a:bodyPr/>
                    <a:lstStyle/>
                    <a:p>
                      <a:pPr marL="0" indent="0">
                        <a:buFont typeface="Arial" panose="020B0604020202020204" pitchFamily="34" charset="0"/>
                        <a:buNone/>
                      </a:pPr>
                      <a:r>
                        <a:rPr lang="en-US" sz="1800" dirty="0">
                          <a:solidFill>
                            <a:srgbClr val="000000"/>
                          </a:solidFill>
                        </a:rPr>
                        <a:t>Infectious Disease Rapid Response Reserve Fund</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$300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$300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a:t>
                      </a:r>
                      <a:endParaRPr lang="en-US" sz="1800" b="1"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98274038"/>
                  </a:ext>
                </a:extLst>
              </a:tr>
              <a:tr h="383264">
                <a:tc>
                  <a:txBody>
                    <a:bodyPr/>
                    <a:lstStyle/>
                    <a:p>
                      <a:pPr marL="0" indent="0">
                        <a:buFont typeface="Arial" panose="020B0604020202020204" pitchFamily="34" charset="0"/>
                        <a:buNone/>
                      </a:pPr>
                      <a:r>
                        <a:rPr lang="en-US" sz="1800" dirty="0">
                          <a:solidFill>
                            <a:srgbClr val="000000"/>
                          </a:solidFill>
                        </a:rPr>
                        <a:t>General/Unspecified</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$650 million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$1.5 billion</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latin typeface="Calibri" panose="020F0502020204030204" pitchFamily="34" charset="0"/>
                          <a:cs typeface="Calibri" panose="020F0502020204030204" pitchFamily="34" charset="0"/>
                        </a:rPr>
                        <a:t>$1.0 billion</a:t>
                      </a:r>
                    </a:p>
                  </a:txBody>
                  <a:tcPr/>
                </a:tc>
                <a:extLst>
                  <a:ext uri="{0D108BD9-81ED-4DB2-BD59-A6C34878D82A}">
                    <a16:rowId xmlns:a16="http://schemas.microsoft.com/office/drawing/2014/main" val="974093874"/>
                  </a:ext>
                </a:extLst>
              </a:tr>
              <a:tr h="383264">
                <a:tc>
                  <a:txBody>
                    <a:bodyPr/>
                    <a:lstStyle/>
                    <a:p>
                      <a:pPr algn="r"/>
                      <a:r>
                        <a:rPr lang="en-US" sz="1800" b="1" dirty="0">
                          <a:solidFill>
                            <a:srgbClr val="000000"/>
                          </a:solidFill>
                        </a:rPr>
                        <a:t>Total</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b="1" dirty="0">
                          <a:solidFill>
                            <a:srgbClr val="000000"/>
                          </a:solidFill>
                        </a:rPr>
                        <a:t>$2.2 billion</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b="1" dirty="0">
                          <a:solidFill>
                            <a:srgbClr val="000000"/>
                          </a:solidFill>
                        </a:rPr>
                        <a:t>$4.3 billion</a:t>
                      </a:r>
                      <a:endParaRPr lang="en-US" sz="1800" b="1"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b="1" dirty="0">
                          <a:solidFill>
                            <a:srgbClr val="000000"/>
                          </a:solidFill>
                          <a:latin typeface="Calibri" panose="020F0502020204030204" pitchFamily="34" charset="0"/>
                          <a:cs typeface="Calibri" panose="020F0502020204030204" pitchFamily="34" charset="0"/>
                        </a:rPr>
                        <a:t>$1.0 billion</a:t>
                      </a:r>
                    </a:p>
                  </a:txBody>
                  <a:tcPr/>
                </a:tc>
                <a:extLst>
                  <a:ext uri="{0D108BD9-81ED-4DB2-BD59-A6C34878D82A}">
                    <a16:rowId xmlns:a16="http://schemas.microsoft.com/office/drawing/2014/main" val="2425201014"/>
                  </a:ext>
                </a:extLst>
              </a:tr>
              <a:tr h="383264">
                <a:tc>
                  <a:txBody>
                    <a:bodyPr/>
                    <a:lstStyle/>
                    <a:p>
                      <a:pPr marL="285750" indent="-285750">
                        <a:buFont typeface="Arial" panose="020B0604020202020204" pitchFamily="34" charset="0"/>
                        <a:buChar char="•"/>
                      </a:pP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Available through FY 2022</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rPr>
                        <a:t>Available through FY 2024</a:t>
                      </a:r>
                      <a:endParaRPr lang="en-US" sz="1800" dirty="0">
                        <a:solidFill>
                          <a:srgbClr val="000000"/>
                        </a:solidFill>
                        <a:latin typeface="Calibri" panose="020F0502020204030204" pitchFamily="34" charset="0"/>
                        <a:cs typeface="Calibri" panose="020F0502020204030204" pitchFamily="34" charset="0"/>
                      </a:endParaRPr>
                    </a:p>
                  </a:txBody>
                  <a:tcPr/>
                </a:tc>
                <a:tc>
                  <a:txBody>
                    <a:bodyPr/>
                    <a:lstStyle/>
                    <a:p>
                      <a:pPr algn="ctr"/>
                      <a:r>
                        <a:rPr lang="en-US" sz="1800" dirty="0">
                          <a:solidFill>
                            <a:srgbClr val="000000"/>
                          </a:solidFill>
                          <a:latin typeface="Calibri" panose="020F0502020204030204" pitchFamily="34" charset="0"/>
                          <a:cs typeface="Calibri" panose="020F0502020204030204" pitchFamily="34" charset="0"/>
                        </a:rPr>
                        <a:t>Available until expended</a:t>
                      </a:r>
                    </a:p>
                  </a:txBody>
                  <a:tcPr/>
                </a:tc>
                <a:extLst>
                  <a:ext uri="{0D108BD9-81ED-4DB2-BD59-A6C34878D82A}">
                    <a16:rowId xmlns:a16="http://schemas.microsoft.com/office/drawing/2014/main" val="410749905"/>
                  </a:ext>
                </a:extLst>
              </a:tr>
            </a:tbl>
          </a:graphicData>
        </a:graphic>
      </p:graphicFrame>
    </p:spTree>
    <p:extLst>
      <p:ext uri="{BB962C8B-B14F-4D97-AF65-F5344CB8AC3E}">
        <p14:creationId xmlns:p14="http://schemas.microsoft.com/office/powerpoint/2010/main" val="15266909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C1C1-A99B-41FC-A666-7947D115EB5A}"/>
              </a:ext>
            </a:extLst>
          </p:cNvPr>
          <p:cNvSpPr>
            <a:spLocks noGrp="1"/>
          </p:cNvSpPr>
          <p:nvPr>
            <p:ph type="title"/>
          </p:nvPr>
        </p:nvSpPr>
        <p:spPr>
          <a:xfrm>
            <a:off x="-21959" y="458699"/>
            <a:ext cx="12192000" cy="1216200"/>
          </a:xfrm>
        </p:spPr>
        <p:txBody>
          <a:bodyPr/>
          <a:lstStyle/>
          <a:p>
            <a:pPr algn="ctr"/>
            <a:r>
              <a:rPr lang="en-US" sz="4800" dirty="0"/>
              <a:t>The Coronavirus Preparedness and Response Supplemental Appropriations Act</a:t>
            </a:r>
          </a:p>
        </p:txBody>
      </p:sp>
      <p:sp>
        <p:nvSpPr>
          <p:cNvPr id="3" name="Text Placeholder 2">
            <a:extLst>
              <a:ext uri="{FF2B5EF4-FFF2-40B4-BE49-F238E27FC236}">
                <a16:creationId xmlns:a16="http://schemas.microsoft.com/office/drawing/2014/main" id="{E1CD268C-59CC-4AB5-8FA7-9A2BBF66074A}"/>
              </a:ext>
            </a:extLst>
          </p:cNvPr>
          <p:cNvSpPr>
            <a:spLocks noGrp="1"/>
          </p:cNvSpPr>
          <p:nvPr>
            <p:ph idx="1"/>
          </p:nvPr>
        </p:nvSpPr>
        <p:spPr>
          <a:xfrm>
            <a:off x="609601" y="2160395"/>
            <a:ext cx="5172892" cy="3630805"/>
          </a:xfrm>
        </p:spPr>
        <p:txBody>
          <a:bodyPr/>
          <a:lstStyle/>
          <a:p>
            <a:pPr>
              <a:buClr>
                <a:srgbClr val="035F7F"/>
              </a:buClr>
            </a:pPr>
            <a:r>
              <a:rPr lang="en-US" b="0" dirty="0">
                <a:solidFill>
                  <a:srgbClr val="000000"/>
                </a:solidFill>
              </a:rPr>
              <a:t>Became Public Law on March 6, 2020</a:t>
            </a:r>
          </a:p>
          <a:p>
            <a:pPr>
              <a:buClr>
                <a:srgbClr val="035F7F"/>
              </a:buClr>
            </a:pPr>
            <a:endParaRPr lang="en-US" sz="800" b="0" dirty="0">
              <a:solidFill>
                <a:srgbClr val="000000"/>
              </a:solidFill>
            </a:endParaRPr>
          </a:p>
          <a:p>
            <a:pPr>
              <a:buClr>
                <a:srgbClr val="035F7F"/>
              </a:buClr>
            </a:pPr>
            <a:r>
              <a:rPr lang="en-US" b="0" dirty="0">
                <a:solidFill>
                  <a:srgbClr val="000000"/>
                </a:solidFill>
              </a:rPr>
              <a:t>$2.2 billion allocated to CDC</a:t>
            </a:r>
          </a:p>
          <a:p>
            <a:pPr>
              <a:buClr>
                <a:srgbClr val="035F7F"/>
              </a:buClr>
            </a:pPr>
            <a:endParaRPr lang="en-US" sz="800" b="0" dirty="0">
              <a:solidFill>
                <a:srgbClr val="000000"/>
              </a:solidFill>
            </a:endParaRPr>
          </a:p>
          <a:p>
            <a:pPr>
              <a:buClr>
                <a:srgbClr val="035F7F"/>
              </a:buClr>
            </a:pPr>
            <a:r>
              <a:rPr lang="en-US" b="0" dirty="0">
                <a:solidFill>
                  <a:srgbClr val="000000"/>
                </a:solidFill>
              </a:rPr>
              <a:t>The first supplemental of four passed to date</a:t>
            </a:r>
            <a:r>
              <a:rPr lang="en-US" sz="2800" b="0" dirty="0">
                <a:solidFill>
                  <a:srgbClr val="000000"/>
                </a:solidFill>
              </a:rPr>
              <a:t> </a:t>
            </a:r>
          </a:p>
          <a:p>
            <a:pPr marL="0" indent="0">
              <a:buNone/>
            </a:pPr>
            <a:endParaRPr lang="en-US" sz="2400" dirty="0">
              <a:solidFill>
                <a:srgbClr val="000000"/>
              </a:solidFill>
            </a:endParaRPr>
          </a:p>
        </p:txBody>
      </p:sp>
      <p:sp>
        <p:nvSpPr>
          <p:cNvPr id="4" name="Content Placeholder 3">
            <a:extLst>
              <a:ext uri="{FF2B5EF4-FFF2-40B4-BE49-F238E27FC236}">
                <a16:creationId xmlns:a16="http://schemas.microsoft.com/office/drawing/2014/main" id="{8EA039C6-3C37-4889-A889-53B88EB22CB0}"/>
              </a:ext>
            </a:extLst>
          </p:cNvPr>
          <p:cNvSpPr>
            <a:spLocks noGrp="1"/>
          </p:cNvSpPr>
          <p:nvPr>
            <p:ph idx="10"/>
          </p:nvPr>
        </p:nvSpPr>
        <p:spPr>
          <a:xfrm>
            <a:off x="6409509" y="2160395"/>
            <a:ext cx="5172892" cy="3630806"/>
          </a:xfrm>
        </p:spPr>
        <p:txBody>
          <a:bodyPr/>
          <a:lstStyle/>
          <a:p>
            <a:pPr>
              <a:buClr>
                <a:srgbClr val="0E6A59"/>
              </a:buClr>
            </a:pPr>
            <a:r>
              <a:rPr lang="en-US" b="0" dirty="0"/>
              <a:t>NCHS has received $2 million to date</a:t>
            </a:r>
          </a:p>
          <a:p>
            <a:pPr lvl="1"/>
            <a:r>
              <a:rPr lang="en-US" sz="3200" dirty="0">
                <a:solidFill>
                  <a:srgbClr val="000000"/>
                </a:solidFill>
              </a:rPr>
              <a:t>Supports vitals reporting</a:t>
            </a:r>
          </a:p>
          <a:p>
            <a:pPr lvl="1"/>
            <a:endParaRPr lang="en-US" sz="800" dirty="0">
              <a:solidFill>
                <a:srgbClr val="000000"/>
              </a:solidFill>
            </a:endParaRPr>
          </a:p>
          <a:p>
            <a:pPr>
              <a:buClr>
                <a:srgbClr val="0E6A59"/>
              </a:buClr>
            </a:pPr>
            <a:r>
              <a:rPr lang="en-US" b="0" dirty="0"/>
              <a:t>Additional funding requests TBD</a:t>
            </a:r>
          </a:p>
          <a:p>
            <a:endParaRPr lang="en-US" dirty="0"/>
          </a:p>
        </p:txBody>
      </p:sp>
    </p:spTree>
    <p:extLst>
      <p:ext uri="{BB962C8B-B14F-4D97-AF65-F5344CB8AC3E}">
        <p14:creationId xmlns:p14="http://schemas.microsoft.com/office/powerpoint/2010/main" val="2112594170"/>
      </p:ext>
    </p:extLst>
  </p:cSld>
  <p:clrMapOvr>
    <a:masterClrMapping/>
  </p:clrMapOvr>
  <p:transition>
    <p:fade/>
  </p:transition>
</p:sld>
</file>

<file path=ppt/theme/theme1.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4629</TotalTime>
  <Words>597</Words>
  <Application>Microsoft Office PowerPoint</Application>
  <PresentationFormat>Widescreen</PresentationFormat>
  <Paragraphs>122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Myriad Web Pro</vt:lpstr>
      <vt:lpstr>Wingdings</vt:lpstr>
      <vt:lpstr>1_NCEH_ATSDR_combined</vt:lpstr>
      <vt:lpstr>Board of Scientific Counselors Update from the NCHS Director</vt:lpstr>
      <vt:lpstr>New NCHS Director</vt:lpstr>
      <vt:lpstr>Toward an NCHS Vision …</vt:lpstr>
      <vt:lpstr>The COVID-19 Response</vt:lpstr>
      <vt:lpstr>FY 2020 Budget</vt:lpstr>
      <vt:lpstr>Public Health Data Modernization Initiative</vt:lpstr>
      <vt:lpstr>FY 2021 President’s Budget</vt:lpstr>
      <vt:lpstr>COVID-19 Supplemental Funding for CDC</vt:lpstr>
      <vt:lpstr>The Coronavirus Preparedness and Response Supplemental Appropriations Act</vt:lpstr>
      <vt:lpstr> The Coronavirus Aid, Relief, and Economic Security (CARES) Act </vt:lpstr>
      <vt:lpstr>Paycheck Protection Program and Health Care Enhancement Act </vt:lpstr>
      <vt:lpstr>Recent Reports …</vt:lpstr>
      <vt:lpstr>Departing BSC Members,  Thank you for your Advice and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Dorothy (Dottie) (CDC/DDPHSS/NCHS/OD)</dc:creator>
  <cp:lastModifiedBy>Moore, Jennifer A. (CDC/DDPHSS/NCHS/OD)</cp:lastModifiedBy>
  <cp:revision>219</cp:revision>
  <cp:lastPrinted>2020-03-19T13:28:02Z</cp:lastPrinted>
  <dcterms:created xsi:type="dcterms:W3CDTF">2020-01-14T16:12:33Z</dcterms:created>
  <dcterms:modified xsi:type="dcterms:W3CDTF">2020-05-08T21:49:39Z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plu6@cdc.gov</vt:lpwstr>
  </property>
  <property fmtid="{D5CDD505-2E9C-101B-9397-08002B2CF9AE}" pid="5" name="MSIP_Label_7b94a7b8-f06c-4dfe-bdcc-9b548fd58c31_SetDate">
    <vt:lpwstr>2020-04-16T14:07:14.6139697Z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ActionId">
    <vt:lpwstr>07c0bfb3-afc5-4f87-9744-f4fe4bac8585</vt:lpwstr>
  </property>
  <property fmtid="{D5CDD505-2E9C-101B-9397-08002B2CF9AE}" pid="9" name="MSIP_Label_7b94a7b8-f06c-4dfe-bdcc-9b548fd58c31_Extended_MSFT_Method">
    <vt:lpwstr>Manual</vt:lpwstr>
  </property>
  <property fmtid="{D5CDD505-2E9C-101B-9397-08002B2CF9AE}" pid="10" name="Sensitivity">
    <vt:lpwstr>General</vt:lpwstr>
  </property>
</Properties>
</file>