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61" r:id="rId2"/>
  </p:sldMasterIdLst>
  <p:notesMasterIdLst>
    <p:notesMasterId r:id="rId16"/>
  </p:notesMasterIdLst>
  <p:handoutMasterIdLst>
    <p:handoutMasterId r:id="rId17"/>
  </p:handoutMasterIdLst>
  <p:sldIdLst>
    <p:sldId id="301" r:id="rId3"/>
    <p:sldId id="1044" r:id="rId4"/>
    <p:sldId id="1172" r:id="rId5"/>
    <p:sldId id="1173" r:id="rId6"/>
    <p:sldId id="1166" r:id="rId7"/>
    <p:sldId id="1168" r:id="rId8"/>
    <p:sldId id="302" r:id="rId9"/>
    <p:sldId id="1175" r:id="rId10"/>
    <p:sldId id="311" r:id="rId11"/>
    <p:sldId id="313" r:id="rId12"/>
    <p:sldId id="1174" r:id="rId13"/>
    <p:sldId id="315" r:id="rId14"/>
    <p:sldId id="298" r:id="rId15"/>
  </p:sldIdLst>
  <p:sldSz cx="9144000" cy="5143500" type="screen16x9"/>
  <p:notesSz cx="7315200" cy="9601200"/>
  <p:embeddedFontLst>
    <p:embeddedFont>
      <p:font typeface="Calibri" panose="020F0502020204030204" pitchFamily="34" charset="0"/>
      <p:regular r:id="rId18"/>
      <p:bold r:id="rId19"/>
      <p:italic r:id="rId20"/>
      <p:boldItalic r:id="rId21"/>
    </p:embeddedFont>
    <p:embeddedFont>
      <p:font typeface="Myriad Web Pro" panose="020B0604020202020204" charset="0"/>
      <p:regular r:id="rId22"/>
      <p:bold r:id="rId23"/>
      <p:italic r:id="rId24"/>
      <p:boldItalic r:id="rId2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858"/>
    <a:srgbClr val="008BB0"/>
    <a:srgbClr val="695E4A"/>
    <a:srgbClr val="0088B7"/>
    <a:srgbClr val="B45340"/>
    <a:srgbClr val="9A4E9E"/>
    <a:srgbClr val="FFFFFF"/>
    <a:srgbClr val="006166"/>
    <a:srgbClr val="618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96224" autoAdjust="0"/>
  </p:normalViewPr>
  <p:slideViewPr>
    <p:cSldViewPr snapToGrid="0">
      <p:cViewPr varScale="1">
        <p:scale>
          <a:sx n="140" d="100"/>
          <a:sy n="140" d="100"/>
        </p:scale>
        <p:origin x="2442" y="108"/>
      </p:cViewPr>
      <p:guideLst>
        <p:guide orient="horz" pos="1620"/>
        <p:guide pos="2880"/>
      </p:guideLst>
    </p:cSldViewPr>
  </p:slideViewPr>
  <p:outlineViewPr>
    <p:cViewPr>
      <p:scale>
        <a:sx n="33" d="100"/>
        <a:sy n="33" d="100"/>
      </p:scale>
      <p:origin x="0" y="-6864"/>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10/27/2022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10/27/2022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Hello everyone.  For those new to the group, my name is Anjel Vahratian, and I’m the Associate Director for Science in the Division of Health Interview Statistics at NCHS.  I am part of a small team at NCHS that has partnered with the Census Bureau on the Household Pulse Survey.  Today, I am presenting the first set of estimates on activity limitation due to long COVID.  Please note that these estimates are embargoed until 10am tomorrow (10/5).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1999" indent="-277692">
              <a:defRPr>
                <a:solidFill>
                  <a:schemeClr val="tx1"/>
                </a:solidFill>
                <a:latin typeface="Myriad Web Pro" panose="020B0503030403020204" pitchFamily="34" charset="0"/>
              </a:defRPr>
            </a:lvl2pPr>
            <a:lvl3pPr marL="1110767" indent="-222153">
              <a:defRPr>
                <a:solidFill>
                  <a:schemeClr val="tx1"/>
                </a:solidFill>
                <a:latin typeface="Myriad Web Pro" panose="020B0503030403020204" pitchFamily="34" charset="0"/>
              </a:defRPr>
            </a:lvl3pPr>
            <a:lvl4pPr marL="1555074" indent="-222153">
              <a:defRPr>
                <a:solidFill>
                  <a:schemeClr val="tx1"/>
                </a:solidFill>
                <a:latin typeface="Myriad Web Pro" panose="020B0503030403020204" pitchFamily="34" charset="0"/>
              </a:defRPr>
            </a:lvl4pPr>
            <a:lvl5pPr marL="1999381" indent="-222153">
              <a:defRPr>
                <a:solidFill>
                  <a:schemeClr val="tx1"/>
                </a:solidFill>
                <a:latin typeface="Myriad Web Pro" panose="020B0503030403020204" pitchFamily="34" charset="0"/>
              </a:defRPr>
            </a:lvl5pPr>
            <a:lvl6pPr marL="2443688" indent="-222153" fontAlgn="base">
              <a:spcBef>
                <a:spcPct val="0"/>
              </a:spcBef>
              <a:spcAft>
                <a:spcPct val="0"/>
              </a:spcAft>
              <a:defRPr>
                <a:solidFill>
                  <a:schemeClr val="tx1"/>
                </a:solidFill>
                <a:latin typeface="Myriad Web Pro" panose="020B0503030403020204" pitchFamily="34" charset="0"/>
              </a:defRPr>
            </a:lvl6pPr>
            <a:lvl7pPr marL="2887995" indent="-222153" fontAlgn="base">
              <a:spcBef>
                <a:spcPct val="0"/>
              </a:spcBef>
              <a:spcAft>
                <a:spcPct val="0"/>
              </a:spcAft>
              <a:defRPr>
                <a:solidFill>
                  <a:schemeClr val="tx1"/>
                </a:solidFill>
                <a:latin typeface="Myriad Web Pro" panose="020B0503030403020204" pitchFamily="34" charset="0"/>
              </a:defRPr>
            </a:lvl7pPr>
            <a:lvl8pPr marL="3332302" indent="-222153" fontAlgn="base">
              <a:spcBef>
                <a:spcPct val="0"/>
              </a:spcBef>
              <a:spcAft>
                <a:spcPct val="0"/>
              </a:spcAft>
              <a:defRPr>
                <a:solidFill>
                  <a:schemeClr val="tx1"/>
                </a:solidFill>
                <a:latin typeface="Myriad Web Pro" panose="020B0503030403020204" pitchFamily="34" charset="0"/>
              </a:defRPr>
            </a:lvl8pPr>
            <a:lvl9pPr marL="3776609" indent="-222153"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715963"/>
            <a:ext cx="6345238" cy="3568700"/>
          </a:xfrm>
        </p:spPr>
      </p:sp>
      <p:sp>
        <p:nvSpPr>
          <p:cNvPr id="3" name="Notes Placeholder 2"/>
          <p:cNvSpPr>
            <a:spLocks noGrp="1"/>
          </p:cNvSpPr>
          <p:nvPr>
            <p:ph type="body" idx="1"/>
          </p:nvPr>
        </p:nvSpPr>
        <p:spPr/>
        <p:txBody>
          <a:bodyPr/>
          <a:lstStyle/>
          <a:p>
            <a:r>
              <a:rPr lang="en-US" dirty="0"/>
              <a:t>Before I delve right into the estimates, I’d like to provide the audience with an overview of the two surveys.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98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1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640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basic information on Pulse.  Week 49 was administered from September 14-26, 2022. The response rate was 4.7% and for the questions on long COVID, we worked with an unweighted sample size of around 50,000.</a:t>
            </a:r>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9335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33922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707769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63106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userDrawn="1"/>
        </p:nvSpPr>
        <p:spPr>
          <a:xfrm>
            <a:off x="354648" y="90152"/>
            <a:ext cx="6903076" cy="307777"/>
          </a:xfrm>
          <a:prstGeom prst="rect">
            <a:avLst/>
          </a:prstGeom>
          <a:noFill/>
        </p:spPr>
        <p:txBody>
          <a:bodyPr wrap="square" rtlCol="0">
            <a:spAutoFit/>
          </a:bodyPr>
          <a:lstStyle/>
          <a:p>
            <a:r>
              <a:rPr lang="en-US" sz="1400" b="1" cap="all" baseline="0" dirty="0">
                <a:solidFill>
                  <a:schemeClr val="tx2">
                    <a:lumMod val="95000"/>
                  </a:schemeClr>
                </a:solidFill>
                <a:latin typeface="Arial" panose="020B0604020202020204" pitchFamily="34" charset="0"/>
                <a:cs typeface="Arial" panose="020B060402020202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736" userDrawn="1">
          <p15:clr>
            <a:srgbClr val="FBAE40"/>
          </p15:clr>
        </p15:guide>
        <p15:guide id="4"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36236169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3540820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4128222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7377108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341657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49" r:id="rId5"/>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25044338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sz="2400" dirty="0"/>
              <a:t>Long COVID Content in the National Health Interview Survey &amp; the Household Pulse Survey</a:t>
            </a:r>
          </a:p>
        </p:txBody>
      </p:sp>
      <p:sp>
        <p:nvSpPr>
          <p:cNvPr id="2" name="Subtitle 1"/>
          <p:cNvSpPr>
            <a:spLocks noGrp="1"/>
          </p:cNvSpPr>
          <p:nvPr>
            <p:ph type="subTitle" idx="1"/>
          </p:nvPr>
        </p:nvSpPr>
        <p:spPr>
          <a:xfrm>
            <a:off x="457199" y="2144512"/>
            <a:ext cx="7784275" cy="342900"/>
          </a:xfrm>
        </p:spPr>
        <p:txBody>
          <a:bodyPr/>
          <a:lstStyle/>
          <a:p>
            <a:r>
              <a:rPr lang="en-US" dirty="0"/>
              <a:t>Anjel Vahratian, Ph.D., M.P.H.</a:t>
            </a:r>
          </a:p>
          <a:p>
            <a:r>
              <a:rPr lang="en-US" sz="1800" dirty="0"/>
              <a:t>Associate Director for Science, Division of Health Interview Statistics</a:t>
            </a:r>
          </a:p>
          <a:p>
            <a:endParaRPr lang="en-US" sz="1800" dirty="0"/>
          </a:p>
          <a:p>
            <a:endParaRPr lang="en-US" dirty="0"/>
          </a:p>
        </p:txBody>
      </p:sp>
      <p:sp>
        <p:nvSpPr>
          <p:cNvPr id="6" name="Text Placeholder 5"/>
          <p:cNvSpPr>
            <a:spLocks noGrp="1"/>
          </p:cNvSpPr>
          <p:nvPr>
            <p:ph type="body" sz="quarter" idx="10"/>
          </p:nvPr>
        </p:nvSpPr>
        <p:spPr/>
        <p:txBody>
          <a:bodyPr/>
          <a:lstStyle/>
          <a:p>
            <a:pPr marL="0" indent="0"/>
            <a:endParaRPr lang="en-US" dirty="0"/>
          </a:p>
          <a:p>
            <a:pPr marL="0" indent="0"/>
            <a:r>
              <a:rPr lang="en-US" dirty="0"/>
              <a:t>NCHS Board of Scientific Counselors</a:t>
            </a:r>
          </a:p>
          <a:p>
            <a:r>
              <a:rPr lang="en-US" dirty="0"/>
              <a:t>October 24, 2022</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8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5403-F7D3-48C8-86FE-95CFF12CACA6}"/>
              </a:ext>
            </a:extLst>
          </p:cNvPr>
          <p:cNvSpPr>
            <a:spLocks noGrp="1"/>
          </p:cNvSpPr>
          <p:nvPr>
            <p:ph type="title"/>
          </p:nvPr>
        </p:nvSpPr>
        <p:spPr/>
        <p:txBody>
          <a:bodyPr/>
          <a:lstStyle/>
          <a:p>
            <a:r>
              <a:rPr lang="en-US" dirty="0"/>
              <a:t>Household Pulse Survey</a:t>
            </a:r>
            <a:br>
              <a:rPr lang="en-US" dirty="0"/>
            </a:br>
            <a:r>
              <a:rPr lang="en-US" sz="2400" b="0" dirty="0"/>
              <a:t>Long COVID Estimates</a:t>
            </a:r>
            <a:endParaRPr lang="en-US" dirty="0"/>
          </a:p>
        </p:txBody>
      </p:sp>
      <p:sp>
        <p:nvSpPr>
          <p:cNvPr id="3" name="Text Placeholder 2">
            <a:extLst>
              <a:ext uri="{FF2B5EF4-FFF2-40B4-BE49-F238E27FC236}">
                <a16:creationId xmlns:a16="http://schemas.microsoft.com/office/drawing/2014/main" id="{501EE102-78C6-48FA-AF8E-63C9CCAE744D}"/>
              </a:ext>
            </a:extLst>
          </p:cNvPr>
          <p:cNvSpPr>
            <a:spLocks noGrp="1"/>
          </p:cNvSpPr>
          <p:nvPr>
            <p:ph type="body" sz="quarter" idx="10"/>
          </p:nvPr>
        </p:nvSpPr>
        <p:spPr/>
        <p:txBody>
          <a:bodyPr/>
          <a:lstStyle/>
          <a:p>
            <a:pPr marL="0" indent="0">
              <a:buNone/>
            </a:pPr>
            <a:r>
              <a:rPr lang="en-US" b="1" dirty="0">
                <a:solidFill>
                  <a:schemeClr val="accent6"/>
                </a:solidFill>
              </a:rPr>
              <a:t>Among all U.S. adults </a:t>
            </a:r>
          </a:p>
          <a:p>
            <a:r>
              <a:rPr lang="en-US" dirty="0">
                <a:solidFill>
                  <a:srgbClr val="000000"/>
                </a:solidFill>
              </a:rPr>
              <a:t>Percentage who have long COVID that impacts their day-to-day activities </a:t>
            </a:r>
          </a:p>
          <a:p>
            <a:pPr lvl="1"/>
            <a:r>
              <a:rPr lang="en-US" dirty="0">
                <a:solidFill>
                  <a:srgbClr val="000000"/>
                </a:solidFill>
              </a:rPr>
              <a:t>at least a little (any)			5.9%</a:t>
            </a:r>
          </a:p>
          <a:p>
            <a:pPr lvl="1"/>
            <a:r>
              <a:rPr lang="en-US" dirty="0">
                <a:solidFill>
                  <a:srgbClr val="000000"/>
                </a:solidFill>
              </a:rPr>
              <a:t>a lot (significant)				1.8%</a:t>
            </a:r>
          </a:p>
          <a:p>
            <a:pPr marL="0" indent="0">
              <a:buNone/>
            </a:pPr>
            <a:endParaRPr lang="en-US" b="1" dirty="0">
              <a:solidFill>
                <a:srgbClr val="000000"/>
              </a:solidFill>
            </a:endParaRPr>
          </a:p>
          <a:p>
            <a:pPr marL="0" indent="0">
              <a:buNone/>
            </a:pPr>
            <a:r>
              <a:rPr lang="en-US" b="1" dirty="0">
                <a:solidFill>
                  <a:schemeClr val="accent6"/>
                </a:solidFill>
              </a:rPr>
              <a:t>Among adults who currently have long COVID</a:t>
            </a:r>
          </a:p>
          <a:p>
            <a:r>
              <a:rPr lang="en-US" dirty="0">
                <a:solidFill>
                  <a:srgbClr val="000000"/>
                </a:solidFill>
              </a:rPr>
              <a:t>Percentage who have long COVID that impacts their day-to-day activities </a:t>
            </a:r>
          </a:p>
          <a:p>
            <a:pPr lvl="1"/>
            <a:r>
              <a:rPr lang="en-US" dirty="0">
                <a:solidFill>
                  <a:srgbClr val="000000"/>
                </a:solidFill>
              </a:rPr>
              <a:t>at least a little (any)			81.4%</a:t>
            </a:r>
          </a:p>
          <a:p>
            <a:pPr lvl="1"/>
            <a:r>
              <a:rPr lang="en-US" dirty="0">
                <a:solidFill>
                  <a:srgbClr val="000000"/>
                </a:solidFill>
              </a:rPr>
              <a:t>a lot (significant)				25.1%</a:t>
            </a:r>
          </a:p>
          <a:p>
            <a:pPr lvl="1"/>
            <a:endParaRPr lang="en-US" dirty="0">
              <a:solidFill>
                <a:srgbClr val="000000"/>
              </a:solidFill>
            </a:endParaRPr>
          </a:p>
          <a:p>
            <a:pPr lvl="1"/>
            <a:endParaRPr lang="en-US" dirty="0"/>
          </a:p>
        </p:txBody>
      </p:sp>
      <p:pic>
        <p:nvPicPr>
          <p:cNvPr id="5" name="Picture 4" descr="This is a logo labeled Experimental Data.  It includes an image of a microscope with a bar chart on the plate.  The Census Bureau states that the Household Pulse Survey data are experimental.">
            <a:extLst>
              <a:ext uri="{FF2B5EF4-FFF2-40B4-BE49-F238E27FC236}">
                <a16:creationId xmlns:a16="http://schemas.microsoft.com/office/drawing/2014/main" id="{D435309B-D84E-4895-A501-5007064F1EC6}"/>
              </a:ext>
            </a:extLst>
          </p:cNvPr>
          <p:cNvPicPr>
            <a:picLocks noChangeAspect="1"/>
          </p:cNvPicPr>
          <p:nvPr/>
        </p:nvPicPr>
        <p:blipFill>
          <a:blip r:embed="rId3"/>
          <a:stretch>
            <a:fillRect/>
          </a:stretch>
        </p:blipFill>
        <p:spPr>
          <a:xfrm>
            <a:off x="7802217" y="70553"/>
            <a:ext cx="1072577" cy="1166190"/>
          </a:xfrm>
          <a:prstGeom prst="rect">
            <a:avLst/>
          </a:prstGeom>
        </p:spPr>
      </p:pic>
    </p:spTree>
    <p:extLst>
      <p:ext uri="{BB962C8B-B14F-4D97-AF65-F5344CB8AC3E}">
        <p14:creationId xmlns:p14="http://schemas.microsoft.com/office/powerpoint/2010/main" val="136838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DFB6-5146-4A88-9A70-521976138184}"/>
              </a:ext>
            </a:extLst>
          </p:cNvPr>
          <p:cNvSpPr>
            <a:spLocks noGrp="1"/>
          </p:cNvSpPr>
          <p:nvPr>
            <p:ph type="title"/>
          </p:nvPr>
        </p:nvSpPr>
        <p:spPr/>
        <p:txBody>
          <a:bodyPr/>
          <a:lstStyle/>
          <a:p>
            <a:r>
              <a:rPr lang="en-US" dirty="0"/>
              <a:t>Household Pulse Survey</a:t>
            </a:r>
            <a:br>
              <a:rPr lang="en-US" dirty="0"/>
            </a:br>
            <a:r>
              <a:rPr lang="en-US" sz="2400" b="0" dirty="0"/>
              <a:t>Long COVID Estimates</a:t>
            </a:r>
            <a:endParaRPr lang="en-US" dirty="0"/>
          </a:p>
        </p:txBody>
      </p:sp>
      <p:sp>
        <p:nvSpPr>
          <p:cNvPr id="3" name="Text Placeholder 2">
            <a:extLst>
              <a:ext uri="{FF2B5EF4-FFF2-40B4-BE49-F238E27FC236}">
                <a16:creationId xmlns:a16="http://schemas.microsoft.com/office/drawing/2014/main" id="{DAE40113-3236-494A-A992-3976829694A1}"/>
              </a:ext>
            </a:extLst>
          </p:cNvPr>
          <p:cNvSpPr>
            <a:spLocks noGrp="1"/>
          </p:cNvSpPr>
          <p:nvPr>
            <p:ph type="body" sz="quarter" idx="10"/>
          </p:nvPr>
        </p:nvSpPr>
        <p:spPr/>
        <p:txBody>
          <a:bodyPr/>
          <a:lstStyle/>
          <a:p>
            <a:r>
              <a:rPr lang="en-US" dirty="0">
                <a:solidFill>
                  <a:srgbClr val="000000"/>
                </a:solidFill>
              </a:rPr>
              <a:t>Our dashboards include estimates by the following covariates:</a:t>
            </a:r>
          </a:p>
          <a:p>
            <a:pPr lvl="1"/>
            <a:r>
              <a:rPr lang="en-US" dirty="0">
                <a:solidFill>
                  <a:srgbClr val="000000"/>
                </a:solidFill>
              </a:rPr>
              <a:t>Age</a:t>
            </a:r>
          </a:p>
          <a:p>
            <a:pPr lvl="1"/>
            <a:r>
              <a:rPr lang="en-US" dirty="0">
                <a:solidFill>
                  <a:srgbClr val="000000"/>
                </a:solidFill>
              </a:rPr>
              <a:t>Sex </a:t>
            </a:r>
          </a:p>
          <a:p>
            <a:pPr lvl="1"/>
            <a:r>
              <a:rPr lang="en-US" dirty="0">
                <a:solidFill>
                  <a:srgbClr val="000000"/>
                </a:solidFill>
              </a:rPr>
              <a:t>Sexual orientation</a:t>
            </a:r>
          </a:p>
          <a:p>
            <a:pPr lvl="1"/>
            <a:r>
              <a:rPr lang="en-US" dirty="0">
                <a:solidFill>
                  <a:srgbClr val="000000"/>
                </a:solidFill>
              </a:rPr>
              <a:t>Gender identity</a:t>
            </a:r>
          </a:p>
          <a:p>
            <a:pPr lvl="1"/>
            <a:r>
              <a:rPr lang="en-US" dirty="0">
                <a:solidFill>
                  <a:srgbClr val="000000"/>
                </a:solidFill>
              </a:rPr>
              <a:t>Race and Hispanic origin</a:t>
            </a:r>
          </a:p>
          <a:p>
            <a:pPr lvl="1"/>
            <a:r>
              <a:rPr lang="en-US" dirty="0">
                <a:solidFill>
                  <a:srgbClr val="000000"/>
                </a:solidFill>
              </a:rPr>
              <a:t>Educational attainment</a:t>
            </a:r>
          </a:p>
          <a:p>
            <a:pPr lvl="1"/>
            <a:r>
              <a:rPr lang="en-US" dirty="0">
                <a:solidFill>
                  <a:srgbClr val="000000"/>
                </a:solidFill>
              </a:rPr>
              <a:t>Disability status</a:t>
            </a:r>
          </a:p>
          <a:p>
            <a:pPr lvl="1"/>
            <a:r>
              <a:rPr lang="en-US" dirty="0">
                <a:solidFill>
                  <a:srgbClr val="000000"/>
                </a:solidFill>
              </a:rPr>
              <a:t>State</a:t>
            </a:r>
          </a:p>
        </p:txBody>
      </p:sp>
      <p:pic>
        <p:nvPicPr>
          <p:cNvPr id="4" name="Picture 3" descr="This is a logo labeled Experimental Data.  It includes an image of a microscope with a bar chart on the plate.  The Census Bureau states that the Household Pulse Survey data are experimental.">
            <a:extLst>
              <a:ext uri="{FF2B5EF4-FFF2-40B4-BE49-F238E27FC236}">
                <a16:creationId xmlns:a16="http://schemas.microsoft.com/office/drawing/2014/main" id="{91673C2B-9EE4-427B-B0C5-CFEBCD99A4E8}"/>
              </a:ext>
            </a:extLst>
          </p:cNvPr>
          <p:cNvPicPr>
            <a:picLocks noChangeAspect="1"/>
          </p:cNvPicPr>
          <p:nvPr/>
        </p:nvPicPr>
        <p:blipFill>
          <a:blip r:embed="rId2"/>
          <a:stretch>
            <a:fillRect/>
          </a:stretch>
        </p:blipFill>
        <p:spPr>
          <a:xfrm>
            <a:off x="7802217" y="70553"/>
            <a:ext cx="1072577" cy="1166190"/>
          </a:xfrm>
          <a:prstGeom prst="rect">
            <a:avLst/>
          </a:prstGeom>
        </p:spPr>
      </p:pic>
    </p:spTree>
    <p:extLst>
      <p:ext uri="{BB962C8B-B14F-4D97-AF65-F5344CB8AC3E}">
        <p14:creationId xmlns:p14="http://schemas.microsoft.com/office/powerpoint/2010/main" val="29084694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9A55-6198-4EF4-B272-C5147EF01F17}"/>
              </a:ext>
            </a:extLst>
          </p:cNvPr>
          <p:cNvSpPr>
            <a:spLocks noGrp="1"/>
          </p:cNvSpPr>
          <p:nvPr>
            <p:ph type="title"/>
          </p:nvPr>
        </p:nvSpPr>
        <p:spPr/>
        <p:txBody>
          <a:bodyPr/>
          <a:lstStyle/>
          <a:p>
            <a:r>
              <a:rPr lang="en-US" sz="2600" dirty="0"/>
              <a:t>Upcoming Household Pulse Survey Releases</a:t>
            </a:r>
            <a:br>
              <a:rPr lang="en-US" dirty="0"/>
            </a:br>
            <a:endParaRPr lang="en-US" dirty="0"/>
          </a:p>
        </p:txBody>
      </p:sp>
      <p:sp>
        <p:nvSpPr>
          <p:cNvPr id="3" name="Text Placeholder 2">
            <a:extLst>
              <a:ext uri="{FF2B5EF4-FFF2-40B4-BE49-F238E27FC236}">
                <a16:creationId xmlns:a16="http://schemas.microsoft.com/office/drawing/2014/main" id="{AEA5B245-8539-4704-8567-1AF8FAD5B216}"/>
              </a:ext>
            </a:extLst>
          </p:cNvPr>
          <p:cNvSpPr>
            <a:spLocks noGrp="1"/>
          </p:cNvSpPr>
          <p:nvPr>
            <p:ph idx="1"/>
          </p:nvPr>
        </p:nvSpPr>
        <p:spPr/>
        <p:txBody>
          <a:bodyPr/>
          <a:lstStyle/>
          <a:p>
            <a:r>
              <a:rPr lang="en-US" sz="2200" b="0" dirty="0"/>
              <a:t>Week 50: October 26	 </a:t>
            </a:r>
          </a:p>
          <a:p>
            <a:r>
              <a:rPr lang="en-US" sz="2200" b="0" dirty="0"/>
              <a:t>Week 51: November 29</a:t>
            </a:r>
          </a:p>
          <a:p>
            <a:endParaRPr lang="en-US" b="0" dirty="0"/>
          </a:p>
          <a:p>
            <a:pPr marL="0" indent="0">
              <a:buNone/>
            </a:pPr>
            <a:r>
              <a:rPr lang="en-US" sz="1600" dirty="0"/>
              <a:t>NCHS: </a:t>
            </a:r>
            <a:r>
              <a:rPr lang="en-US" sz="1600" b="0" dirty="0"/>
              <a:t>https://www.cdc.gov/nchs/covid19/health-care-access-and-mental-health.htm</a:t>
            </a:r>
          </a:p>
          <a:p>
            <a:pPr marL="0" indent="0">
              <a:buNone/>
            </a:pPr>
            <a:r>
              <a:rPr lang="en-US" sz="1600" dirty="0"/>
              <a:t>Census: </a:t>
            </a:r>
            <a:r>
              <a:rPr lang="en-US" sz="1600" b="0" dirty="0"/>
              <a:t>https://www.census.gov/data/experimental-data-products/household-pulse-survey.html</a:t>
            </a:r>
          </a:p>
          <a:p>
            <a:endParaRPr lang="en-US" b="0" dirty="0">
              <a:solidFill>
                <a:schemeClr val="accent1"/>
              </a:solidFill>
            </a:endParaRPr>
          </a:p>
          <a:p>
            <a:endParaRPr lang="en-US" dirty="0"/>
          </a:p>
        </p:txBody>
      </p:sp>
      <p:pic>
        <p:nvPicPr>
          <p:cNvPr id="6" name="Content Placeholder 5" descr="Top view of a calendar with a red pen on top">
            <a:extLst>
              <a:ext uri="{FF2B5EF4-FFF2-40B4-BE49-F238E27FC236}">
                <a16:creationId xmlns:a16="http://schemas.microsoft.com/office/drawing/2014/main" id="{0B67B536-292D-46F6-9305-98AF572F18C6}"/>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4806950" y="1495285"/>
            <a:ext cx="3879850" cy="2552979"/>
          </a:xfrm>
        </p:spPr>
      </p:pic>
    </p:spTree>
    <p:extLst>
      <p:ext uri="{BB962C8B-B14F-4D97-AF65-F5344CB8AC3E}">
        <p14:creationId xmlns:p14="http://schemas.microsoft.com/office/powerpoint/2010/main" val="2049795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6E50-1176-4AD7-B530-0A716BAC7C68}"/>
              </a:ext>
            </a:extLst>
          </p:cNvPr>
          <p:cNvSpPr>
            <a:spLocks noGrp="1"/>
          </p:cNvSpPr>
          <p:nvPr>
            <p:ph type="title" idx="4294967295"/>
          </p:nvPr>
        </p:nvSpPr>
        <p:spPr>
          <a:xfrm>
            <a:off x="628650" y="-993775"/>
            <a:ext cx="7886700" cy="993775"/>
          </a:xfrm>
          <a:prstGeom prst="rect">
            <a:avLst/>
          </a:prstGeom>
        </p:spPr>
        <p:txBody>
          <a:bodyPr anchor="b"/>
          <a:lstStyle/>
          <a:p>
            <a:r>
              <a:rPr lang="en-US" dirty="0"/>
              <a:t>CDC Information Slide</a:t>
            </a: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914"/>
            <a:ext cx="8229600" cy="769315"/>
          </a:xfrm>
        </p:spPr>
        <p:txBody>
          <a:bodyPr anchor="t"/>
          <a:lstStyle/>
          <a:p>
            <a:r>
              <a:rPr lang="en-US" dirty="0"/>
              <a:t>National Health Interview Survey</a:t>
            </a:r>
            <a:br>
              <a:rPr lang="en-US" dirty="0"/>
            </a:br>
            <a:endParaRPr lang="en-US" sz="2200" b="0" dirty="0"/>
          </a:p>
        </p:txBody>
      </p:sp>
      <p:sp>
        <p:nvSpPr>
          <p:cNvPr id="3" name="Text Placeholder 2"/>
          <p:cNvSpPr>
            <a:spLocks noGrp="1"/>
          </p:cNvSpPr>
          <p:nvPr>
            <p:ph type="body" sz="quarter" idx="10"/>
          </p:nvPr>
        </p:nvSpPr>
        <p:spPr>
          <a:xfrm>
            <a:off x="457200" y="1212057"/>
            <a:ext cx="8229600" cy="3796563"/>
          </a:xfrm>
        </p:spPr>
        <p:txBody>
          <a:bodyPr/>
          <a:lstStyle/>
          <a:p>
            <a:r>
              <a:rPr lang="en-US" sz="1800" b="1" dirty="0">
                <a:solidFill>
                  <a:srgbClr val="006858"/>
                </a:solidFill>
              </a:rPr>
              <a:t>Purpose</a:t>
            </a:r>
            <a:r>
              <a:rPr lang="en-US" sz="1800" dirty="0">
                <a:solidFill>
                  <a:srgbClr val="000000"/>
                </a:solidFill>
              </a:rPr>
              <a:t>:  To monitor the health of the US population through the collection and analysis of data on a broad range of health topics</a:t>
            </a:r>
          </a:p>
          <a:p>
            <a:r>
              <a:rPr lang="en-US" sz="1800" b="1" dirty="0">
                <a:solidFill>
                  <a:srgbClr val="006858"/>
                </a:solidFill>
              </a:rPr>
              <a:t>Sample</a:t>
            </a:r>
            <a:r>
              <a:rPr lang="en-US" sz="1800" dirty="0">
                <a:solidFill>
                  <a:srgbClr val="000000"/>
                </a:solidFill>
              </a:rPr>
              <a:t>:  Address-based, clustered sample of housing units from every state, to be representative of the civilian noninstitutionalized US population</a:t>
            </a:r>
          </a:p>
          <a:p>
            <a:r>
              <a:rPr lang="en-US" sz="1800" b="1" dirty="0">
                <a:solidFill>
                  <a:srgbClr val="006858"/>
                </a:solidFill>
              </a:rPr>
              <a:t>Mode</a:t>
            </a:r>
            <a:r>
              <a:rPr lang="en-US" sz="1800" dirty="0">
                <a:solidFill>
                  <a:srgbClr val="000000"/>
                </a:solidFill>
              </a:rPr>
              <a:t>:  In-person interviews by Census interviewers, with follow-up by telephone if needed</a:t>
            </a:r>
          </a:p>
          <a:p>
            <a:r>
              <a:rPr lang="en-US" sz="1800" b="1" dirty="0">
                <a:solidFill>
                  <a:srgbClr val="006858"/>
                </a:solidFill>
              </a:rPr>
              <a:t>Questionnaire</a:t>
            </a:r>
            <a:r>
              <a:rPr lang="en-US" sz="1800" dirty="0"/>
              <a:t>:  </a:t>
            </a:r>
            <a:r>
              <a:rPr lang="en-US" sz="1800" dirty="0">
                <a:solidFill>
                  <a:srgbClr val="000000"/>
                </a:solidFill>
              </a:rPr>
              <a:t>Includes sample adult and sample child sections </a:t>
            </a:r>
          </a:p>
          <a:p>
            <a:r>
              <a:rPr lang="en-US" sz="1800" b="1" dirty="0">
                <a:solidFill>
                  <a:srgbClr val="006858"/>
                </a:solidFill>
              </a:rPr>
              <a:t>Data collection</a:t>
            </a:r>
            <a:r>
              <a:rPr lang="en-US" sz="1800" dirty="0">
                <a:solidFill>
                  <a:srgbClr val="000000"/>
                </a:solidFill>
              </a:rPr>
              <a:t>: Continuous, with quarterly and annual data files</a:t>
            </a:r>
          </a:p>
          <a:p>
            <a:r>
              <a:rPr lang="en-US" sz="1800" b="1" dirty="0">
                <a:solidFill>
                  <a:srgbClr val="006858"/>
                </a:solidFill>
              </a:rPr>
              <a:t>Sample size</a:t>
            </a:r>
            <a:r>
              <a:rPr lang="en-US" sz="1800" dirty="0">
                <a:solidFill>
                  <a:srgbClr val="000000"/>
                </a:solidFill>
              </a:rPr>
              <a:t>: Complete interviews for 27,000+ sample adults and 9,000+ sample children annually</a:t>
            </a:r>
          </a:p>
          <a:p>
            <a:endParaRPr lang="en-US" dirty="0">
              <a:solidFill>
                <a:srgbClr val="000000"/>
              </a:solidFill>
            </a:endParaRPr>
          </a:p>
          <a:p>
            <a:endParaRPr lang="en-US" dirty="0">
              <a:solidFill>
                <a:srgbClr val="000000"/>
              </a:solidFill>
            </a:endParaRPr>
          </a:p>
        </p:txBody>
      </p:sp>
      <p:pic>
        <p:nvPicPr>
          <p:cNvPr id="4" name="Picture 3" descr="This is the NHIS logo.  It includes an image of a house with individuals inside.  This image is in green.  Alongside the image is the words National Health Interview Survey in purple. The logo has a purple border.">
            <a:extLst>
              <a:ext uri="{FF2B5EF4-FFF2-40B4-BE49-F238E27FC236}">
                <a16:creationId xmlns:a16="http://schemas.microsoft.com/office/drawing/2014/main" id="{6A52E6DB-C028-4D05-8CC2-795E462DBF4F}"/>
              </a:ext>
            </a:extLst>
          </p:cNvPr>
          <p:cNvPicPr>
            <a:picLocks noChangeAspect="1"/>
          </p:cNvPicPr>
          <p:nvPr/>
        </p:nvPicPr>
        <p:blipFill>
          <a:blip r:embed="rId3"/>
          <a:stretch>
            <a:fillRect/>
          </a:stretch>
        </p:blipFill>
        <p:spPr>
          <a:xfrm>
            <a:off x="7601542" y="134879"/>
            <a:ext cx="1411556" cy="769315"/>
          </a:xfrm>
          <a:prstGeom prst="rect">
            <a:avLst/>
          </a:prstGeom>
        </p:spPr>
      </p:pic>
    </p:spTree>
    <p:extLst>
      <p:ext uri="{BB962C8B-B14F-4D97-AF65-F5344CB8AC3E}">
        <p14:creationId xmlns:p14="http://schemas.microsoft.com/office/powerpoint/2010/main" val="371960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3419-0C5B-41B2-BB52-AE9B1B4CAE8F}"/>
              </a:ext>
            </a:extLst>
          </p:cNvPr>
          <p:cNvSpPr>
            <a:spLocks noGrp="1"/>
          </p:cNvSpPr>
          <p:nvPr>
            <p:ph type="title"/>
          </p:nvPr>
        </p:nvSpPr>
        <p:spPr/>
        <p:txBody>
          <a:bodyPr/>
          <a:lstStyle/>
          <a:p>
            <a:r>
              <a:rPr lang="en-US" dirty="0"/>
              <a:t>National Health Interview Survey</a:t>
            </a:r>
            <a:br>
              <a:rPr lang="en-US" dirty="0"/>
            </a:br>
            <a:r>
              <a:rPr lang="en-US" sz="2400" b="0" dirty="0"/>
              <a:t>Long COVID Questions</a:t>
            </a:r>
            <a:endParaRPr lang="en-US" dirty="0"/>
          </a:p>
        </p:txBody>
      </p:sp>
      <p:sp>
        <p:nvSpPr>
          <p:cNvPr id="3" name="Text Placeholder 2">
            <a:extLst>
              <a:ext uri="{FF2B5EF4-FFF2-40B4-BE49-F238E27FC236}">
                <a16:creationId xmlns:a16="http://schemas.microsoft.com/office/drawing/2014/main" id="{24DA4321-D2E9-4A46-8040-F156D6DA2E1C}"/>
              </a:ext>
            </a:extLst>
          </p:cNvPr>
          <p:cNvSpPr>
            <a:spLocks noGrp="1"/>
          </p:cNvSpPr>
          <p:nvPr>
            <p:ph type="body" sz="quarter" idx="10"/>
          </p:nvPr>
        </p:nvSpPr>
        <p:spPr/>
        <p:txBody>
          <a:bodyPr/>
          <a:lstStyle/>
          <a:p>
            <a:pPr marL="0" indent="0">
              <a:buNone/>
            </a:pPr>
            <a:r>
              <a:rPr lang="en-US" sz="1600" dirty="0">
                <a:solidFill>
                  <a:schemeClr val="accent2"/>
                </a:solidFill>
              </a:rPr>
              <a:t>Beginning in </a:t>
            </a:r>
            <a:r>
              <a:rPr lang="en-US" sz="1600" b="1" dirty="0">
                <a:solidFill>
                  <a:schemeClr val="accent2"/>
                </a:solidFill>
              </a:rPr>
              <a:t>January 2022</a:t>
            </a:r>
            <a:r>
              <a:rPr lang="en-US" sz="1600" b="0" dirty="0">
                <a:solidFill>
                  <a:schemeClr val="accent2"/>
                </a:solidFill>
              </a:rPr>
              <a:t>, the following questions were asked of both the sample adult and the sample child respondent: </a:t>
            </a:r>
            <a:r>
              <a:rPr lang="en-US" sz="1800" b="0" dirty="0"/>
              <a:t>		</a:t>
            </a:r>
            <a:endParaRPr lang="en-US" sz="2000" b="0" dirty="0"/>
          </a:p>
          <a:p>
            <a:pPr marL="0" indent="0">
              <a:buNone/>
            </a:pPr>
            <a:endParaRPr lang="en-US" sz="1200" b="1" dirty="0">
              <a:solidFill>
                <a:srgbClr val="006858"/>
              </a:solidFill>
              <a:cs typeface="Calibri" panose="020F0502020204030204" pitchFamily="34" charset="0"/>
            </a:endParaRPr>
          </a:p>
          <a:p>
            <a:r>
              <a:rPr lang="en-US" sz="1600" b="0" i="0" dirty="0">
                <a:solidFill>
                  <a:srgbClr val="000000"/>
                </a:solidFill>
                <a:effectLst/>
                <a:cs typeface="Calibri" panose="020F0502020204030204" pitchFamily="34" charset="0"/>
              </a:rPr>
              <a:t>Did [you/child’s name] have any symptoms lasting 3 months or longer that you did not have prior to having coronavirus or COVID-19?</a:t>
            </a:r>
          </a:p>
          <a:p>
            <a:pPr marL="400050" lvl="1" indent="0">
              <a:buNone/>
            </a:pPr>
            <a:r>
              <a:rPr lang="en-US" sz="1200" b="1" i="0" u="none" strike="noStrike" baseline="0" dirty="0">
                <a:solidFill>
                  <a:srgbClr val="000000"/>
                </a:solidFill>
                <a:cs typeface="Calibri" panose="020F0502020204030204" pitchFamily="34" charset="0"/>
              </a:rPr>
              <a:t>Read if necessary: </a:t>
            </a:r>
            <a:r>
              <a:rPr lang="en-US" sz="1200" b="0" i="1" u="none" strike="noStrike" baseline="0" dirty="0">
                <a:solidFill>
                  <a:srgbClr val="000000"/>
                </a:solidFill>
                <a:cs typeface="Calibri" panose="020F0502020204030204" pitchFamily="34" charset="0"/>
              </a:rPr>
              <a:t>Long term symptoms may include tiredness or fatigue, difficulty thinking, concentrating, forgetfulness or memory problems, sometimes referred to as "brain fog," difficulty breathing or shortness of breath, joint or muscle pain, fast-beating or pounding heart (also known as heart palpitations), chest pain, dizziness on standing, depression, anxiety or mood changes. </a:t>
            </a:r>
          </a:p>
          <a:p>
            <a:pPr marL="285750"/>
            <a:r>
              <a:rPr lang="en-US" sz="1600" b="0" dirty="0">
                <a:solidFill>
                  <a:srgbClr val="000000"/>
                </a:solidFill>
                <a:cs typeface="Calibri" panose="020F0502020204030204" pitchFamily="34" charset="0"/>
              </a:rPr>
              <a:t>Do [you/child’s name] have symptoms now?</a:t>
            </a:r>
          </a:p>
        </p:txBody>
      </p:sp>
      <p:pic>
        <p:nvPicPr>
          <p:cNvPr id="7" name="Picture 6" descr="This is the NHIS logo.  It includes an image of a house with individuals inside.  This image is in green.  Alongside the image is the words National Health Interview Survey in purple. The logo has a purple border.">
            <a:extLst>
              <a:ext uri="{FF2B5EF4-FFF2-40B4-BE49-F238E27FC236}">
                <a16:creationId xmlns:a16="http://schemas.microsoft.com/office/drawing/2014/main" id="{82C339CB-6247-443F-9231-0D2847B6F25A}"/>
              </a:ext>
            </a:extLst>
          </p:cNvPr>
          <p:cNvPicPr>
            <a:picLocks noChangeAspect="1"/>
          </p:cNvPicPr>
          <p:nvPr/>
        </p:nvPicPr>
        <p:blipFill>
          <a:blip r:embed="rId2"/>
          <a:stretch>
            <a:fillRect/>
          </a:stretch>
        </p:blipFill>
        <p:spPr>
          <a:xfrm>
            <a:off x="7502866" y="205979"/>
            <a:ext cx="1411556" cy="769315"/>
          </a:xfrm>
          <a:prstGeom prst="rect">
            <a:avLst/>
          </a:prstGeom>
        </p:spPr>
      </p:pic>
    </p:spTree>
    <p:extLst>
      <p:ext uri="{BB962C8B-B14F-4D97-AF65-F5344CB8AC3E}">
        <p14:creationId xmlns:p14="http://schemas.microsoft.com/office/powerpoint/2010/main" val="6653921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13419-0C5B-41B2-BB52-AE9B1B4CAE8F}"/>
              </a:ext>
            </a:extLst>
          </p:cNvPr>
          <p:cNvSpPr>
            <a:spLocks noGrp="1"/>
          </p:cNvSpPr>
          <p:nvPr>
            <p:ph type="title"/>
          </p:nvPr>
        </p:nvSpPr>
        <p:spPr/>
        <p:txBody>
          <a:bodyPr/>
          <a:lstStyle/>
          <a:p>
            <a:r>
              <a:rPr lang="en-US" dirty="0"/>
              <a:t>National Health Interview Survey</a:t>
            </a:r>
            <a:br>
              <a:rPr lang="en-US" dirty="0"/>
            </a:br>
            <a:r>
              <a:rPr lang="en-US" sz="2400" b="0" dirty="0"/>
              <a:t>Long COVID Questions</a:t>
            </a:r>
            <a:endParaRPr lang="en-US" dirty="0"/>
          </a:p>
        </p:txBody>
      </p:sp>
      <p:sp>
        <p:nvSpPr>
          <p:cNvPr id="3" name="Text Placeholder 2">
            <a:extLst>
              <a:ext uri="{FF2B5EF4-FFF2-40B4-BE49-F238E27FC236}">
                <a16:creationId xmlns:a16="http://schemas.microsoft.com/office/drawing/2014/main" id="{24DA4321-D2E9-4A46-8040-F156D6DA2E1C}"/>
              </a:ext>
            </a:extLst>
          </p:cNvPr>
          <p:cNvSpPr>
            <a:spLocks noGrp="1"/>
          </p:cNvSpPr>
          <p:nvPr>
            <p:ph type="body" sz="quarter" idx="10"/>
          </p:nvPr>
        </p:nvSpPr>
        <p:spPr/>
        <p:txBody>
          <a:bodyPr/>
          <a:lstStyle/>
          <a:p>
            <a:pPr marL="0" indent="0">
              <a:buNone/>
            </a:pPr>
            <a:r>
              <a:rPr lang="en-US" sz="1600" dirty="0">
                <a:solidFill>
                  <a:schemeClr val="accent2"/>
                </a:solidFill>
              </a:rPr>
              <a:t>Beginning in </a:t>
            </a:r>
            <a:r>
              <a:rPr lang="en-US" sz="1600" b="1" dirty="0">
                <a:solidFill>
                  <a:schemeClr val="accent2"/>
                </a:solidFill>
              </a:rPr>
              <a:t>January 2023</a:t>
            </a:r>
            <a:r>
              <a:rPr lang="en-US" sz="1600" b="0" dirty="0">
                <a:solidFill>
                  <a:schemeClr val="accent2"/>
                </a:solidFill>
              </a:rPr>
              <a:t>, the following question </a:t>
            </a:r>
            <a:r>
              <a:rPr lang="en-US" sz="1600" dirty="0">
                <a:solidFill>
                  <a:schemeClr val="accent2"/>
                </a:solidFill>
              </a:rPr>
              <a:t>will be </a:t>
            </a:r>
            <a:r>
              <a:rPr lang="en-US" sz="1600" b="0" dirty="0">
                <a:solidFill>
                  <a:schemeClr val="accent2"/>
                </a:solidFill>
              </a:rPr>
              <a:t>added to this series (baring last-minute edits): </a:t>
            </a:r>
          </a:p>
          <a:p>
            <a:pPr marL="0" indent="0">
              <a:buNone/>
            </a:pPr>
            <a:r>
              <a:rPr lang="en-US" sz="1800" b="0" dirty="0"/>
              <a:t>		</a:t>
            </a:r>
            <a:endParaRPr lang="en-US" sz="2000" b="0" dirty="0"/>
          </a:p>
          <a:p>
            <a:r>
              <a:rPr lang="en-US" sz="1600" b="0" i="0" u="none" strike="noStrike" baseline="0" dirty="0">
                <a:solidFill>
                  <a:srgbClr val="000000"/>
                </a:solidFill>
                <a:cs typeface="Calibri" panose="020F0502020204030204" pitchFamily="34" charset="0"/>
              </a:rPr>
              <a:t>Do these long-term symptoms reduce your ability to carry out day-to-day activities compared with the time before you had COVID-19? </a:t>
            </a:r>
          </a:p>
          <a:p>
            <a:pPr lvl="1"/>
            <a:r>
              <a:rPr lang="en-US" sz="1600" b="0" i="0" u="none" strike="noStrike" baseline="0" dirty="0">
                <a:solidFill>
                  <a:srgbClr val="000000"/>
                </a:solidFill>
                <a:cs typeface="Calibri" panose="020F0502020204030204" pitchFamily="34" charset="0"/>
              </a:rPr>
              <a:t>Answer Choices:  Yes, a lot; Yes, a little</a:t>
            </a:r>
            <a:r>
              <a:rPr lang="en-US" sz="1600" dirty="0">
                <a:solidFill>
                  <a:srgbClr val="000000"/>
                </a:solidFill>
                <a:cs typeface="Calibri" panose="020F0502020204030204" pitchFamily="34" charset="0"/>
              </a:rPr>
              <a:t>; Not at all</a:t>
            </a:r>
          </a:p>
          <a:p>
            <a:pPr lvl="1"/>
            <a:endParaRPr lang="en-US" sz="1600" dirty="0">
              <a:solidFill>
                <a:srgbClr val="000000"/>
              </a:solidFill>
              <a:cs typeface="Calibri" panose="020F0502020204030204" pitchFamily="34" charset="0"/>
            </a:endParaRPr>
          </a:p>
          <a:p>
            <a:pPr marL="57150" indent="0">
              <a:buNone/>
            </a:pPr>
            <a:endParaRPr lang="en-US" sz="1600" dirty="0">
              <a:solidFill>
                <a:srgbClr val="000000"/>
              </a:solidFill>
              <a:cs typeface="Calibri" panose="020F0502020204030204" pitchFamily="34" charset="0"/>
            </a:endParaRPr>
          </a:p>
          <a:p>
            <a:pPr marL="57150" indent="0">
              <a:buNone/>
            </a:pPr>
            <a:r>
              <a:rPr lang="en-US" sz="1600" i="1" dirty="0">
                <a:solidFill>
                  <a:srgbClr val="000000"/>
                </a:solidFill>
                <a:cs typeface="Calibri" panose="020F0502020204030204" pitchFamily="34" charset="0"/>
              </a:rPr>
              <a:t>Long COVID estimates based on data from the 2022 NHIS will be available in 2023.</a:t>
            </a:r>
          </a:p>
        </p:txBody>
      </p:sp>
      <p:pic>
        <p:nvPicPr>
          <p:cNvPr id="7" name="Picture 6" descr="This is the NHIS logo.  It includes an image of a house with individuals inside.  This image is in green.  Alongside the image is the words National Health Interview Survey in purple. The logo has a purple border.">
            <a:extLst>
              <a:ext uri="{FF2B5EF4-FFF2-40B4-BE49-F238E27FC236}">
                <a16:creationId xmlns:a16="http://schemas.microsoft.com/office/drawing/2014/main" id="{82C339CB-6247-443F-9231-0D2847B6F25A}"/>
              </a:ext>
            </a:extLst>
          </p:cNvPr>
          <p:cNvPicPr>
            <a:picLocks noChangeAspect="1"/>
          </p:cNvPicPr>
          <p:nvPr/>
        </p:nvPicPr>
        <p:blipFill>
          <a:blip r:embed="rId2"/>
          <a:stretch>
            <a:fillRect/>
          </a:stretch>
        </p:blipFill>
        <p:spPr>
          <a:xfrm>
            <a:off x="7502866" y="205979"/>
            <a:ext cx="1411556" cy="769315"/>
          </a:xfrm>
          <a:prstGeom prst="rect">
            <a:avLst/>
          </a:prstGeom>
        </p:spPr>
      </p:pic>
    </p:spTree>
    <p:extLst>
      <p:ext uri="{BB962C8B-B14F-4D97-AF65-F5344CB8AC3E}">
        <p14:creationId xmlns:p14="http://schemas.microsoft.com/office/powerpoint/2010/main" val="17736130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C042-A2FD-4799-897F-4C7E167FA23D}"/>
              </a:ext>
            </a:extLst>
          </p:cNvPr>
          <p:cNvSpPr>
            <a:spLocks noGrp="1"/>
          </p:cNvSpPr>
          <p:nvPr>
            <p:ph type="title"/>
          </p:nvPr>
        </p:nvSpPr>
        <p:spPr/>
        <p:txBody>
          <a:bodyPr/>
          <a:lstStyle/>
          <a:p>
            <a:r>
              <a:rPr lang="en-US" dirty="0">
                <a:cs typeface="Calibri" panose="020F0502020204030204" pitchFamily="34" charset="0"/>
              </a:rPr>
              <a:t>Household Pulse Survey</a:t>
            </a:r>
            <a:br>
              <a:rPr lang="en-US" dirty="0">
                <a:cs typeface="Calibri" panose="020F0502020204030204" pitchFamily="34" charset="0"/>
              </a:rPr>
            </a:br>
            <a:r>
              <a:rPr lang="en-US" sz="2400" b="0" dirty="0">
                <a:cs typeface="Calibri" panose="020F0502020204030204" pitchFamily="34" charset="0"/>
              </a:rPr>
              <a:t>Census Bureau</a:t>
            </a:r>
          </a:p>
        </p:txBody>
      </p:sp>
      <p:sp>
        <p:nvSpPr>
          <p:cNvPr id="3" name="Text Placeholder 2">
            <a:extLst>
              <a:ext uri="{FF2B5EF4-FFF2-40B4-BE49-F238E27FC236}">
                <a16:creationId xmlns:a16="http://schemas.microsoft.com/office/drawing/2014/main" id="{4007AF6D-2272-4B93-A291-4E65BE82F96C}"/>
              </a:ext>
            </a:extLst>
          </p:cNvPr>
          <p:cNvSpPr>
            <a:spLocks noGrp="1"/>
          </p:cNvSpPr>
          <p:nvPr>
            <p:ph type="body" sz="quarter" idx="10"/>
          </p:nvPr>
        </p:nvSpPr>
        <p:spPr/>
        <p:txBody>
          <a:bodyPr/>
          <a:lstStyle/>
          <a:p>
            <a:r>
              <a:rPr lang="en-US" sz="1800" b="1" dirty="0">
                <a:solidFill>
                  <a:srgbClr val="006858"/>
                </a:solidFill>
              </a:rPr>
              <a:t>Purpose: </a:t>
            </a:r>
            <a:r>
              <a:rPr lang="en-US" sz="1800" dirty="0">
                <a:solidFill>
                  <a:srgbClr val="000000"/>
                </a:solidFill>
              </a:rPr>
              <a:t>To monitor how the coronavirus pandemic is impacting households across the country from a social and economic perspective.</a:t>
            </a:r>
          </a:p>
          <a:p>
            <a:r>
              <a:rPr lang="en-US" sz="1800" b="1" dirty="0">
                <a:solidFill>
                  <a:srgbClr val="006858"/>
                </a:solidFill>
              </a:rPr>
              <a:t>Sample: </a:t>
            </a:r>
            <a:r>
              <a:rPr lang="en-US" sz="1800" dirty="0">
                <a:solidFill>
                  <a:srgbClr val="000000"/>
                </a:solidFill>
              </a:rPr>
              <a:t>Email and cell-phone contact frames matched to Census Bureau’s Master Address File (MAF) records</a:t>
            </a:r>
            <a:endParaRPr lang="en-US" sz="1800" b="1" dirty="0">
              <a:solidFill>
                <a:srgbClr val="000000"/>
              </a:solidFill>
            </a:endParaRPr>
          </a:p>
          <a:p>
            <a:r>
              <a:rPr lang="en-US" sz="1800" b="1" dirty="0">
                <a:solidFill>
                  <a:srgbClr val="006858"/>
                </a:solidFill>
              </a:rPr>
              <a:t>Mode: </a:t>
            </a:r>
            <a:r>
              <a:rPr lang="en-US" sz="1800" dirty="0">
                <a:solidFill>
                  <a:srgbClr val="000000"/>
                </a:solidFill>
              </a:rPr>
              <a:t>Online</a:t>
            </a:r>
          </a:p>
          <a:p>
            <a:r>
              <a:rPr lang="en-US" sz="1800" b="1" dirty="0">
                <a:solidFill>
                  <a:srgbClr val="006858"/>
                </a:solidFill>
              </a:rPr>
              <a:t>Questionnaire: </a:t>
            </a:r>
            <a:r>
              <a:rPr lang="en-US" sz="1800" dirty="0">
                <a:solidFill>
                  <a:srgbClr val="000000"/>
                </a:solidFill>
              </a:rPr>
              <a:t>Adults only</a:t>
            </a:r>
          </a:p>
          <a:p>
            <a:r>
              <a:rPr lang="en-US" sz="1800" b="1" dirty="0">
                <a:solidFill>
                  <a:srgbClr val="006858"/>
                </a:solidFill>
              </a:rPr>
              <a:t>Data collection: </a:t>
            </a:r>
            <a:r>
              <a:rPr lang="en-US" sz="1800" dirty="0">
                <a:solidFill>
                  <a:srgbClr val="000000"/>
                </a:solidFill>
              </a:rPr>
              <a:t>Began April 23, 2020, and is ongoing (currently two weeks on / two weeks off)</a:t>
            </a:r>
          </a:p>
          <a:p>
            <a:r>
              <a:rPr lang="en-US" sz="1800" b="1" dirty="0">
                <a:solidFill>
                  <a:srgbClr val="006858"/>
                </a:solidFill>
              </a:rPr>
              <a:t>Sample size: </a:t>
            </a:r>
            <a:r>
              <a:rPr lang="en-US" sz="1800" dirty="0">
                <a:solidFill>
                  <a:srgbClr val="000000"/>
                </a:solidFill>
              </a:rPr>
              <a:t>50,000+</a:t>
            </a:r>
          </a:p>
        </p:txBody>
      </p:sp>
      <p:pic>
        <p:nvPicPr>
          <p:cNvPr id="5" name="Picture 4" descr="This is a logo labeled Experimental Data.  It includes an image of a microscope with a bar chart on the plate.  The Census Bureau states that the Household Pulse Survey data are experimental.">
            <a:extLst>
              <a:ext uri="{FF2B5EF4-FFF2-40B4-BE49-F238E27FC236}">
                <a16:creationId xmlns:a16="http://schemas.microsoft.com/office/drawing/2014/main" id="{8FA4B0A9-DB80-4033-AE53-CBBF59539A66}"/>
              </a:ext>
            </a:extLst>
          </p:cNvPr>
          <p:cNvPicPr>
            <a:picLocks noChangeAspect="1"/>
          </p:cNvPicPr>
          <p:nvPr/>
        </p:nvPicPr>
        <p:blipFill>
          <a:blip r:embed="rId3"/>
          <a:stretch>
            <a:fillRect/>
          </a:stretch>
        </p:blipFill>
        <p:spPr>
          <a:xfrm>
            <a:off x="7802217" y="70553"/>
            <a:ext cx="1205684" cy="1299858"/>
          </a:xfrm>
          <a:prstGeom prst="rect">
            <a:avLst/>
          </a:prstGeom>
        </p:spPr>
      </p:pic>
    </p:spTree>
    <p:extLst>
      <p:ext uri="{BB962C8B-B14F-4D97-AF65-F5344CB8AC3E}">
        <p14:creationId xmlns:p14="http://schemas.microsoft.com/office/powerpoint/2010/main" val="411429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C042-A2FD-4799-897F-4C7E167FA23D}"/>
              </a:ext>
            </a:extLst>
          </p:cNvPr>
          <p:cNvSpPr>
            <a:spLocks noGrp="1"/>
          </p:cNvSpPr>
          <p:nvPr>
            <p:ph type="title"/>
          </p:nvPr>
        </p:nvSpPr>
        <p:spPr>
          <a:xfrm>
            <a:off x="457200" y="205979"/>
            <a:ext cx="8458200" cy="857250"/>
          </a:xfrm>
        </p:spPr>
        <p:txBody>
          <a:bodyPr/>
          <a:lstStyle/>
          <a:p>
            <a:r>
              <a:rPr lang="en-US" dirty="0">
                <a:cs typeface="Calibri" panose="020F0502020204030204" pitchFamily="34" charset="0"/>
              </a:rPr>
              <a:t>Household Pulse Survey</a:t>
            </a:r>
            <a:br>
              <a:rPr lang="en-US" dirty="0">
                <a:cs typeface="Calibri" panose="020F0502020204030204" pitchFamily="34" charset="0"/>
              </a:rPr>
            </a:br>
            <a:r>
              <a:rPr lang="en-US" sz="2400" b="0" dirty="0">
                <a:cs typeface="Calibri" panose="020F0502020204030204" pitchFamily="34" charset="0"/>
              </a:rPr>
              <a:t>Long COVID Questions</a:t>
            </a:r>
          </a:p>
        </p:txBody>
      </p:sp>
      <p:sp>
        <p:nvSpPr>
          <p:cNvPr id="3" name="Text Placeholder 2">
            <a:extLst>
              <a:ext uri="{FF2B5EF4-FFF2-40B4-BE49-F238E27FC236}">
                <a16:creationId xmlns:a16="http://schemas.microsoft.com/office/drawing/2014/main" id="{4007AF6D-2272-4B93-A291-4E65BE82F96C}"/>
              </a:ext>
            </a:extLst>
          </p:cNvPr>
          <p:cNvSpPr>
            <a:spLocks noGrp="1"/>
          </p:cNvSpPr>
          <p:nvPr>
            <p:ph type="body" sz="quarter" idx="10"/>
          </p:nvPr>
        </p:nvSpPr>
        <p:spPr/>
        <p:txBody>
          <a:bodyPr/>
          <a:lstStyle/>
          <a:p>
            <a:r>
              <a:rPr lang="en-US" sz="1800" dirty="0">
                <a:solidFill>
                  <a:srgbClr val="000000"/>
                </a:solidFill>
                <a:cs typeface="Calibri" panose="020F0502020204030204" pitchFamily="34" charset="0"/>
              </a:rPr>
              <a:t>The NHIS questions on long COVID were added to the Household Pulse Survey at the start of Phase 3.5 (on June 1, 2022). </a:t>
            </a:r>
          </a:p>
          <a:p>
            <a:pPr marL="0" indent="0">
              <a:buNone/>
            </a:pPr>
            <a:endParaRPr lang="en-US" sz="1800" dirty="0">
              <a:solidFill>
                <a:srgbClr val="000000"/>
              </a:solidFill>
              <a:cs typeface="Calibri" panose="020F0502020204030204" pitchFamily="34" charset="0"/>
            </a:endParaRPr>
          </a:p>
          <a:p>
            <a:r>
              <a:rPr lang="en-US" sz="1800" dirty="0">
                <a:solidFill>
                  <a:srgbClr val="000000"/>
                </a:solidFill>
                <a:cs typeface="Calibri" panose="020F0502020204030204" pitchFamily="34" charset="0"/>
              </a:rPr>
              <a:t>Beginning in Phase 3.6 (September 14, 2022), the following question was added to the survey:</a:t>
            </a:r>
          </a:p>
          <a:p>
            <a:pPr marL="0" indent="0">
              <a:buNone/>
            </a:pPr>
            <a:endParaRPr lang="en-US" sz="1100" b="1" dirty="0">
              <a:solidFill>
                <a:srgbClr val="000000"/>
              </a:solidFill>
              <a:cs typeface="Calibri" panose="020F0502020204030204" pitchFamily="34" charset="0"/>
            </a:endParaRPr>
          </a:p>
          <a:p>
            <a:pPr lvl="1"/>
            <a:r>
              <a:rPr lang="en-US" sz="1800" b="0" i="0" u="none" strike="noStrike" baseline="0" dirty="0">
                <a:solidFill>
                  <a:srgbClr val="000000"/>
                </a:solidFill>
                <a:cs typeface="Calibri" panose="020F0502020204030204" pitchFamily="34" charset="0"/>
              </a:rPr>
              <a:t>Do these long-term symptoms reduce your ability to carry out day-to-day activities compared with the time before you had COVID-19? </a:t>
            </a:r>
          </a:p>
          <a:p>
            <a:pPr lvl="2"/>
            <a:r>
              <a:rPr lang="en-US" sz="1800" b="0" i="0" u="none" strike="noStrike" baseline="0" dirty="0">
                <a:solidFill>
                  <a:srgbClr val="000000"/>
                </a:solidFill>
                <a:cs typeface="Calibri" panose="020F0502020204030204" pitchFamily="34" charset="0"/>
              </a:rPr>
              <a:t>Answer Choices:  Yes, a lot; Yes, a little</a:t>
            </a:r>
            <a:r>
              <a:rPr lang="en-US" sz="1800" dirty="0">
                <a:solidFill>
                  <a:srgbClr val="000000"/>
                </a:solidFill>
                <a:cs typeface="Calibri" panose="020F0502020204030204" pitchFamily="34" charset="0"/>
              </a:rPr>
              <a:t>; Not at all</a:t>
            </a:r>
            <a:endParaRPr lang="en-US" sz="1800" b="0" i="0" u="none" strike="noStrike" baseline="0" dirty="0">
              <a:solidFill>
                <a:srgbClr val="000000"/>
              </a:solidFill>
              <a:cs typeface="Calibri" panose="020F0502020204030204" pitchFamily="34" charset="0"/>
            </a:endParaRPr>
          </a:p>
          <a:p>
            <a:endParaRPr lang="en-US" sz="1800" dirty="0">
              <a:solidFill>
                <a:srgbClr val="000000"/>
              </a:solidFill>
              <a:cs typeface="Calibri" panose="020F0502020204030204" pitchFamily="34" charset="0"/>
            </a:endParaRPr>
          </a:p>
          <a:p>
            <a:pPr marL="0" indent="0">
              <a:buNone/>
            </a:pPr>
            <a:endParaRPr lang="en-US" sz="1100" b="1" dirty="0">
              <a:solidFill>
                <a:srgbClr val="000000"/>
              </a:solidFill>
              <a:cs typeface="Calibri" panose="020F0502020204030204" pitchFamily="34" charset="0"/>
            </a:endParaRPr>
          </a:p>
          <a:p>
            <a:endParaRPr lang="en-US" dirty="0">
              <a:solidFill>
                <a:schemeClr val="accent4"/>
              </a:solidFill>
            </a:endParaRPr>
          </a:p>
        </p:txBody>
      </p:sp>
      <p:pic>
        <p:nvPicPr>
          <p:cNvPr id="5" name="Picture 4" descr="This is a logo labeled Experimental Data.  It includes an image of a microscope with a bar chart on the plate.  The Census Bureau states that the Household Pulse Survey data are experimental.">
            <a:extLst>
              <a:ext uri="{FF2B5EF4-FFF2-40B4-BE49-F238E27FC236}">
                <a16:creationId xmlns:a16="http://schemas.microsoft.com/office/drawing/2014/main" id="{8FA4B0A9-DB80-4033-AE53-CBBF59539A66}"/>
              </a:ext>
            </a:extLst>
          </p:cNvPr>
          <p:cNvPicPr>
            <a:picLocks noChangeAspect="1"/>
          </p:cNvPicPr>
          <p:nvPr/>
        </p:nvPicPr>
        <p:blipFill>
          <a:blip r:embed="rId3"/>
          <a:stretch>
            <a:fillRect/>
          </a:stretch>
        </p:blipFill>
        <p:spPr>
          <a:xfrm>
            <a:off x="7802217" y="70553"/>
            <a:ext cx="1072577" cy="1166190"/>
          </a:xfrm>
          <a:prstGeom prst="rect">
            <a:avLst/>
          </a:prstGeom>
        </p:spPr>
      </p:pic>
    </p:spTree>
    <p:extLst>
      <p:ext uri="{BB962C8B-B14F-4D97-AF65-F5344CB8AC3E}">
        <p14:creationId xmlns:p14="http://schemas.microsoft.com/office/powerpoint/2010/main" val="4248239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Household Pulse Survey</a:t>
            </a:r>
            <a:br>
              <a:rPr lang="en-US" dirty="0"/>
            </a:br>
            <a:r>
              <a:rPr lang="en-US" sz="2400" b="0" dirty="0"/>
              <a:t>Long COVID Estimates</a:t>
            </a:r>
          </a:p>
        </p:txBody>
      </p:sp>
      <p:sp>
        <p:nvSpPr>
          <p:cNvPr id="3" name="Content Placeholder 2"/>
          <p:cNvSpPr>
            <a:spLocks noGrp="1"/>
          </p:cNvSpPr>
          <p:nvPr>
            <p:ph idx="1"/>
          </p:nvPr>
        </p:nvSpPr>
        <p:spPr>
          <a:xfrm>
            <a:off x="457198" y="1200150"/>
            <a:ext cx="8229600" cy="3737371"/>
          </a:xfrm>
        </p:spPr>
        <p:txBody>
          <a:bodyPr/>
          <a:lstStyle/>
          <a:p>
            <a:pPr marL="0" indent="0">
              <a:buNone/>
            </a:pPr>
            <a:r>
              <a:rPr lang="en-US" sz="1800" dirty="0"/>
              <a:t>September 14-26, 2022 (Week 49)</a:t>
            </a:r>
          </a:p>
          <a:p>
            <a:r>
              <a:rPr lang="en-US" sz="1800" b="0" dirty="0"/>
              <a:t>Sample size: 50,258</a:t>
            </a:r>
          </a:p>
          <a:p>
            <a:r>
              <a:rPr lang="en-US" sz="1800" b="0" dirty="0"/>
              <a:t>Response rate: 4.7%</a:t>
            </a:r>
          </a:p>
          <a:p>
            <a:pPr marL="0" indent="0">
              <a:buNone/>
            </a:pPr>
            <a:endParaRPr lang="en-US" sz="1100" dirty="0"/>
          </a:p>
          <a:p>
            <a:pPr marL="0" indent="0">
              <a:buNone/>
            </a:pPr>
            <a:r>
              <a:rPr lang="en-US" sz="1800" dirty="0"/>
              <a:t>Estimates:  </a:t>
            </a:r>
          </a:p>
          <a:p>
            <a:r>
              <a:rPr lang="en-US" sz="1800" b="0" dirty="0"/>
              <a:t>Ever/current long COVID</a:t>
            </a:r>
          </a:p>
          <a:p>
            <a:r>
              <a:rPr lang="en-US" sz="1800" b="0" dirty="0"/>
              <a:t>Any/significant activity limitation from long COVID</a:t>
            </a:r>
          </a:p>
          <a:p>
            <a:pPr marL="0" indent="0">
              <a:buNone/>
            </a:pPr>
            <a:endParaRPr lang="en-US" sz="1100" dirty="0"/>
          </a:p>
          <a:p>
            <a:pPr marL="0" indent="0">
              <a:buNone/>
            </a:pPr>
            <a:r>
              <a:rPr lang="en-US" sz="1800" dirty="0"/>
              <a:t>Universe:</a:t>
            </a:r>
          </a:p>
          <a:p>
            <a:r>
              <a:rPr lang="en-US" sz="1800" b="0" dirty="0"/>
              <a:t>All adults in the U.S. </a:t>
            </a:r>
          </a:p>
          <a:p>
            <a:r>
              <a:rPr lang="en-US" sz="1800" b="0" dirty="0"/>
              <a:t>Among adults who had COVID</a:t>
            </a:r>
          </a:p>
          <a:p>
            <a:pPr marL="0" indent="0">
              <a:buNone/>
            </a:pPr>
            <a:r>
              <a:rPr lang="en-US" sz="2000" dirty="0"/>
              <a:t>	</a:t>
            </a:r>
            <a:endParaRPr lang="en-US" sz="2000" b="0" dirty="0"/>
          </a:p>
          <a:p>
            <a:pPr marL="0" indent="0">
              <a:buNone/>
            </a:pPr>
            <a:endParaRPr lang="en-US" sz="1600" b="0" dirty="0"/>
          </a:p>
          <a:p>
            <a:pPr marL="0" indent="0">
              <a:buNone/>
            </a:pPr>
            <a:endParaRPr lang="en-US" sz="1800" dirty="0"/>
          </a:p>
        </p:txBody>
      </p:sp>
      <p:pic>
        <p:nvPicPr>
          <p:cNvPr id="5" name="Content Placeholder 4" descr="This is a logo labeled Experimental Data.  It includes an image of a microscope with a bar chart on the plate.  The Census Bureau states that the Household Pulse Survey data are experimental.">
            <a:extLst>
              <a:ext uri="{FF2B5EF4-FFF2-40B4-BE49-F238E27FC236}">
                <a16:creationId xmlns:a16="http://schemas.microsoft.com/office/drawing/2014/main" id="{C30270C8-B515-4A39-99CF-8338A55E77E5}"/>
              </a:ext>
            </a:extLst>
          </p:cNvPr>
          <p:cNvPicPr>
            <a:picLocks noGrp="1" noChangeAspect="1"/>
          </p:cNvPicPr>
          <p:nvPr>
            <p:ph idx="10"/>
          </p:nvPr>
        </p:nvPicPr>
        <p:blipFill>
          <a:blip r:embed="rId3"/>
          <a:stretch>
            <a:fillRect/>
          </a:stretch>
        </p:blipFill>
        <p:spPr>
          <a:xfrm>
            <a:off x="7778839" y="205979"/>
            <a:ext cx="1056068" cy="1138651"/>
          </a:xfrm>
          <a:prstGeom prst="rect">
            <a:avLst/>
          </a:prstGeom>
        </p:spPr>
      </p:pic>
    </p:spTree>
    <p:extLst>
      <p:ext uri="{BB962C8B-B14F-4D97-AF65-F5344CB8AC3E}">
        <p14:creationId xmlns:p14="http://schemas.microsoft.com/office/powerpoint/2010/main" val="3640213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A3F8-17E4-49A0-9116-F78E249DB257}"/>
              </a:ext>
            </a:extLst>
          </p:cNvPr>
          <p:cNvSpPr>
            <a:spLocks noGrp="1"/>
          </p:cNvSpPr>
          <p:nvPr>
            <p:ph type="title"/>
          </p:nvPr>
        </p:nvSpPr>
        <p:spPr/>
        <p:txBody>
          <a:bodyPr/>
          <a:lstStyle/>
          <a:p>
            <a:r>
              <a:rPr lang="en-US" dirty="0"/>
              <a:t>Household Pulse Survey</a:t>
            </a:r>
            <a:br>
              <a:rPr lang="en-US" dirty="0"/>
            </a:br>
            <a:r>
              <a:rPr lang="en-US" sz="2400" b="0" dirty="0"/>
              <a:t>Long COVID Estimates</a:t>
            </a:r>
            <a:endParaRPr lang="en-US" dirty="0"/>
          </a:p>
        </p:txBody>
      </p:sp>
      <p:pic>
        <p:nvPicPr>
          <p:cNvPr id="6" name="Content Placeholder 5" descr="Two screenshots from the NCHS data visualization are included to demonstrate how the data are presented on the website.">
            <a:extLst>
              <a:ext uri="{FF2B5EF4-FFF2-40B4-BE49-F238E27FC236}">
                <a16:creationId xmlns:a16="http://schemas.microsoft.com/office/drawing/2014/main" id="{36F6AF25-0820-4CE2-A783-5BFB09F722CC}"/>
              </a:ext>
            </a:extLst>
          </p:cNvPr>
          <p:cNvPicPr>
            <a:picLocks noGrp="1" noChangeAspect="1"/>
          </p:cNvPicPr>
          <p:nvPr>
            <p:ph idx="10"/>
          </p:nvPr>
        </p:nvPicPr>
        <p:blipFill>
          <a:blip r:embed="rId2"/>
          <a:stretch>
            <a:fillRect/>
          </a:stretch>
        </p:blipFill>
        <p:spPr>
          <a:xfrm>
            <a:off x="336387" y="1169993"/>
            <a:ext cx="4235613" cy="2362617"/>
          </a:xfrm>
        </p:spPr>
      </p:pic>
      <p:pic>
        <p:nvPicPr>
          <p:cNvPr id="7" name="Content Placeholder 4" descr="This is a logo labeled Experimental Data.  It includes an image of a microscope with a bar chart on the plate.  The Census Bureau states that the Household Pulse Survey data are experimental.">
            <a:extLst>
              <a:ext uri="{FF2B5EF4-FFF2-40B4-BE49-F238E27FC236}">
                <a16:creationId xmlns:a16="http://schemas.microsoft.com/office/drawing/2014/main" id="{7BCB6052-37FF-4F8C-9A14-5B2FC0BCDF98}"/>
              </a:ext>
            </a:extLst>
          </p:cNvPr>
          <p:cNvPicPr>
            <a:picLocks noChangeAspect="1"/>
          </p:cNvPicPr>
          <p:nvPr/>
        </p:nvPicPr>
        <p:blipFill>
          <a:blip r:embed="rId3"/>
          <a:stretch>
            <a:fillRect/>
          </a:stretch>
        </p:blipFill>
        <p:spPr bwMode="auto">
          <a:xfrm>
            <a:off x="8045403" y="205979"/>
            <a:ext cx="789503" cy="8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wo screenshots from the NCHS data visualization are included to demonstrate how the data are presented on the website.">
            <a:extLst>
              <a:ext uri="{FF2B5EF4-FFF2-40B4-BE49-F238E27FC236}">
                <a16:creationId xmlns:a16="http://schemas.microsoft.com/office/drawing/2014/main" id="{F3E684A5-F0C1-4561-9296-7E73433A4122}"/>
              </a:ext>
            </a:extLst>
          </p:cNvPr>
          <p:cNvPicPr>
            <a:picLocks noChangeAspect="1"/>
          </p:cNvPicPr>
          <p:nvPr/>
        </p:nvPicPr>
        <p:blipFill>
          <a:blip r:embed="rId4"/>
          <a:stretch>
            <a:fillRect/>
          </a:stretch>
        </p:blipFill>
        <p:spPr>
          <a:xfrm>
            <a:off x="4644362" y="2428190"/>
            <a:ext cx="4294901" cy="2509331"/>
          </a:xfrm>
          <a:prstGeom prst="rect">
            <a:avLst/>
          </a:prstGeom>
        </p:spPr>
      </p:pic>
      <p:sp>
        <p:nvSpPr>
          <p:cNvPr id="18" name="TextBox 17">
            <a:extLst>
              <a:ext uri="{FF2B5EF4-FFF2-40B4-BE49-F238E27FC236}">
                <a16:creationId xmlns:a16="http://schemas.microsoft.com/office/drawing/2014/main" id="{A49F5F83-59B0-49A8-BA0F-F6DF3C6B7C12}"/>
              </a:ext>
            </a:extLst>
          </p:cNvPr>
          <p:cNvSpPr txBox="1"/>
          <p:nvPr/>
        </p:nvSpPr>
        <p:spPr>
          <a:xfrm>
            <a:off x="250786" y="4541170"/>
            <a:ext cx="3808098" cy="276999"/>
          </a:xfrm>
          <a:prstGeom prst="rect">
            <a:avLst/>
          </a:prstGeom>
          <a:noFill/>
        </p:spPr>
        <p:txBody>
          <a:bodyPr wrap="square">
            <a:spAutoFit/>
          </a:bodyPr>
          <a:lstStyle/>
          <a:p>
            <a:r>
              <a:rPr lang="en-US" sz="1200" dirty="0">
                <a:solidFill>
                  <a:schemeClr val="accent6"/>
                </a:solidFill>
                <a:latin typeface="Calibri" panose="020F0502020204030204" pitchFamily="34" charset="0"/>
                <a:cs typeface="Calibri" panose="020F0502020204030204" pitchFamily="34" charset="0"/>
              </a:rPr>
              <a:t>https://www.cdc.gov/nchs/covid19/pulse/long-covid.htm</a:t>
            </a:r>
          </a:p>
        </p:txBody>
      </p:sp>
    </p:spTree>
    <p:extLst>
      <p:ext uri="{BB962C8B-B14F-4D97-AF65-F5344CB8AC3E}">
        <p14:creationId xmlns:p14="http://schemas.microsoft.com/office/powerpoint/2010/main" val="23530637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5403-F7D3-48C8-86FE-95CFF12CACA6}"/>
              </a:ext>
            </a:extLst>
          </p:cNvPr>
          <p:cNvSpPr>
            <a:spLocks noGrp="1"/>
          </p:cNvSpPr>
          <p:nvPr>
            <p:ph type="title"/>
          </p:nvPr>
        </p:nvSpPr>
        <p:spPr/>
        <p:txBody>
          <a:bodyPr/>
          <a:lstStyle/>
          <a:p>
            <a:r>
              <a:rPr lang="en-US" dirty="0"/>
              <a:t>Household Pulse Survey</a:t>
            </a:r>
            <a:br>
              <a:rPr lang="en-US" dirty="0"/>
            </a:br>
            <a:r>
              <a:rPr lang="en-US" sz="2400" b="0" dirty="0"/>
              <a:t>Long COVID Estimates</a:t>
            </a:r>
            <a:endParaRPr lang="en-US" dirty="0"/>
          </a:p>
        </p:txBody>
      </p:sp>
      <p:sp>
        <p:nvSpPr>
          <p:cNvPr id="3" name="Text Placeholder 2">
            <a:extLst>
              <a:ext uri="{FF2B5EF4-FFF2-40B4-BE49-F238E27FC236}">
                <a16:creationId xmlns:a16="http://schemas.microsoft.com/office/drawing/2014/main" id="{501EE102-78C6-48FA-AF8E-63C9CCAE744D}"/>
              </a:ext>
            </a:extLst>
          </p:cNvPr>
          <p:cNvSpPr>
            <a:spLocks noGrp="1"/>
          </p:cNvSpPr>
          <p:nvPr>
            <p:ph type="body" sz="quarter" idx="10"/>
          </p:nvPr>
        </p:nvSpPr>
        <p:spPr/>
        <p:txBody>
          <a:bodyPr/>
          <a:lstStyle/>
          <a:p>
            <a:r>
              <a:rPr lang="en-US" b="1" dirty="0">
                <a:solidFill>
                  <a:schemeClr val="accent6"/>
                </a:solidFill>
              </a:rPr>
              <a:t>Among all U.S. adults</a:t>
            </a:r>
          </a:p>
          <a:p>
            <a:pPr lvl="1"/>
            <a:r>
              <a:rPr lang="en-US" dirty="0">
                <a:solidFill>
                  <a:srgbClr val="000000"/>
                </a:solidFill>
              </a:rPr>
              <a:t>Percentage who ever had COVID:			48.2%</a:t>
            </a:r>
          </a:p>
          <a:p>
            <a:pPr lvl="1"/>
            <a:r>
              <a:rPr lang="en-US" dirty="0">
                <a:solidFill>
                  <a:srgbClr val="000000"/>
                </a:solidFill>
              </a:rPr>
              <a:t>Percentage who ever had long COVID:		14.2%</a:t>
            </a:r>
          </a:p>
          <a:p>
            <a:pPr lvl="1"/>
            <a:r>
              <a:rPr lang="en-US" dirty="0">
                <a:solidFill>
                  <a:srgbClr val="000000"/>
                </a:solidFill>
              </a:rPr>
              <a:t>Percentage who currently have long COVID:		  7.2%</a:t>
            </a:r>
          </a:p>
          <a:p>
            <a:r>
              <a:rPr lang="en-US" b="1" dirty="0">
                <a:solidFill>
                  <a:schemeClr val="accent6"/>
                </a:solidFill>
              </a:rPr>
              <a:t>Among adults who have had COVID</a:t>
            </a:r>
          </a:p>
          <a:p>
            <a:pPr lvl="1"/>
            <a:r>
              <a:rPr lang="en-US" dirty="0">
                <a:solidFill>
                  <a:srgbClr val="000000"/>
                </a:solidFill>
              </a:rPr>
              <a:t>Percentage who ever had long COVID:		29.6%</a:t>
            </a:r>
          </a:p>
          <a:p>
            <a:pPr lvl="1"/>
            <a:r>
              <a:rPr lang="en-US" dirty="0">
                <a:solidFill>
                  <a:srgbClr val="000000"/>
                </a:solidFill>
              </a:rPr>
              <a:t>Percentage who currently have long COVID:		15.0% </a:t>
            </a:r>
          </a:p>
          <a:p>
            <a:pPr lvl="1"/>
            <a:endParaRPr lang="en-US" dirty="0">
              <a:solidFill>
                <a:schemeClr val="accent1"/>
              </a:solidFill>
            </a:endParaRPr>
          </a:p>
          <a:p>
            <a:pPr lvl="1"/>
            <a:endParaRPr lang="en-US" dirty="0"/>
          </a:p>
        </p:txBody>
      </p:sp>
      <p:pic>
        <p:nvPicPr>
          <p:cNvPr id="12" name="Picture 11" descr="This is a logo labeled Experimental Data.  It includes an image of a microscope with a bar chart on the plate.  The Census Bureau states that the Household Pulse Survey data are experimental.">
            <a:extLst>
              <a:ext uri="{FF2B5EF4-FFF2-40B4-BE49-F238E27FC236}">
                <a16:creationId xmlns:a16="http://schemas.microsoft.com/office/drawing/2014/main" id="{C08216D9-F1A9-4160-B5A4-43856913D9CF}"/>
              </a:ext>
            </a:extLst>
          </p:cNvPr>
          <p:cNvPicPr>
            <a:picLocks noChangeAspect="1"/>
          </p:cNvPicPr>
          <p:nvPr/>
        </p:nvPicPr>
        <p:blipFill>
          <a:blip r:embed="rId3"/>
          <a:stretch>
            <a:fillRect/>
          </a:stretch>
        </p:blipFill>
        <p:spPr>
          <a:xfrm>
            <a:off x="7802217" y="70553"/>
            <a:ext cx="1072577" cy="1166190"/>
          </a:xfrm>
          <a:prstGeom prst="rect">
            <a:avLst/>
          </a:prstGeom>
        </p:spPr>
      </p:pic>
    </p:spTree>
    <p:extLst>
      <p:ext uri="{BB962C8B-B14F-4D97-AF65-F5344CB8AC3E}">
        <p14:creationId xmlns:p14="http://schemas.microsoft.com/office/powerpoint/2010/main" val="2299445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CEH_ATSDR_combined">
  <a:themeElements>
    <a:clrScheme name="nchs Custom">
      <a:dk1>
        <a:srgbClr val="0F56DC"/>
      </a:dk1>
      <a:lt1>
        <a:srgbClr val="FFC000"/>
      </a:lt1>
      <a:dk2>
        <a:srgbClr val="FFFFFF"/>
      </a:dk2>
      <a:lt2>
        <a:srgbClr val="FFFFFF"/>
      </a:lt2>
      <a:accent1>
        <a:srgbClr val="695E4A"/>
      </a:accent1>
      <a:accent2>
        <a:srgbClr val="008BB0"/>
      </a:accent2>
      <a:accent3>
        <a:srgbClr val="D06F1A"/>
      </a:accent3>
      <a:accent4>
        <a:srgbClr val="3B67BF"/>
      </a:accent4>
      <a:accent5>
        <a:srgbClr val="DAB600"/>
      </a:accent5>
      <a:accent6>
        <a:srgbClr val="007A69"/>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HIS HPS BSC Presentation (V1 10.13.22)" id="{6BB0E150-969B-45E6-8041-E14571C3B2E0}" vid="{BADFA851-B91B-46E9-AAA2-75E14BE6FC2F}"/>
    </a:ext>
  </a:ext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HIS HPS BSC Presentation (V1 10.13.22)" id="{6BB0E150-969B-45E6-8041-E14571C3B2E0}" vid="{478F64F2-C8C8-46F4-8C2B-DD6298E7A7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NHIS HPS BSC Presentation (V1 10.13.22)</Template>
  <TotalTime>25</TotalTime>
  <Words>1020</Words>
  <Application>Microsoft Office PowerPoint</Application>
  <PresentationFormat>On-screen Show (16:9)</PresentationFormat>
  <Paragraphs>104</Paragraphs>
  <Slides>13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Wingdings</vt:lpstr>
      <vt:lpstr>Courier New</vt:lpstr>
      <vt:lpstr>Calibri</vt:lpstr>
      <vt:lpstr>Myriad Web Pro</vt:lpstr>
      <vt:lpstr>NCEH_ATSDR_combined</vt:lpstr>
      <vt:lpstr>1_NCEH_ATSDR_combined</vt:lpstr>
      <vt:lpstr>Long COVID Content in the National Health Interview Survey &amp; the Household Pulse Survey</vt:lpstr>
      <vt:lpstr>National Health Interview Survey </vt:lpstr>
      <vt:lpstr>National Health Interview Survey Long COVID Questions</vt:lpstr>
      <vt:lpstr>National Health Interview Survey Long COVID Questions</vt:lpstr>
      <vt:lpstr>Household Pulse Survey Census Bureau</vt:lpstr>
      <vt:lpstr>Household Pulse Survey Long COVID Questions</vt:lpstr>
      <vt:lpstr>Household Pulse Survey Long COVID Estimates</vt:lpstr>
      <vt:lpstr>Household Pulse Survey Long COVID Estimates</vt:lpstr>
      <vt:lpstr>Household Pulse Survey Long COVID Estimates</vt:lpstr>
      <vt:lpstr>Household Pulse Survey Long COVID Estimates</vt:lpstr>
      <vt:lpstr>Household Pulse Survey Long COVID Estimates</vt:lpstr>
      <vt:lpstr>Upcoming Household Pulse Survey Releases </vt:lpstr>
      <vt:lpstr>CDC Information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COVID Content in the National Health Interview Survey &amp; the Household Pulse Survey</dc:title>
  <dc:creator>Vahratian, Anjel (CDC/DDPHSS/NCHS/DHIS)</dc:creator>
  <cp:lastModifiedBy>Vahratian, Anjel (CDC/DDPHSS/NCHS/DHIS)</cp:lastModifiedBy>
  <cp:revision>2</cp:revision>
  <dcterms:created xsi:type="dcterms:W3CDTF">2022-10-14T13:33:09Z</dcterms:created>
  <dcterms:modified xsi:type="dcterms:W3CDTF">2022-10-27T12:00:39Z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2021-08-23T20:20:57Z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8ad0d185-2435-41d1-a073-140b32dc8836</vt:lpwstr>
  </property>
  <property fmtid="{D5CDD505-2E9C-101B-9397-08002B2CF9AE}" pid="9" name="MSIP_Label_7b94a7b8-f06c-4dfe-bdcc-9b548fd58c31_ContentBits">
    <vt:lpwstr>0</vt:lpwstr>
  </property>
</Properties>
</file>