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5" r:id="rId3"/>
    <p:sldId id="271" r:id="rId4"/>
    <p:sldId id="268" r:id="rId5"/>
    <p:sldId id="272" r:id="rId6"/>
    <p:sldId id="269" r:id="rId7"/>
    <p:sldId id="270" r:id="rId8"/>
    <p:sldId id="27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more, Kim (CDC/OID/NCHHSTP)" initials="E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32" autoAdjust="0"/>
  </p:normalViewPr>
  <p:slideViewPr>
    <p:cSldViewPr>
      <p:cViewPr>
        <p:scale>
          <a:sx n="66" d="100"/>
          <a:sy n="66" d="100"/>
        </p:scale>
        <p:origin x="-906" y="-5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EC3DC1-B53C-454D-93CA-D9C6C412EC4E}" type="datetimeFigureOut">
              <a:rPr lang="en-US" smtClean="0"/>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63B95-6185-4435-9293-8F6F6592D2EB}" type="slidenum">
              <a:rPr lang="en-US" smtClean="0"/>
              <a:t>‹#›</a:t>
            </a:fld>
            <a:endParaRPr lang="en-US"/>
          </a:p>
        </p:txBody>
      </p:sp>
    </p:spTree>
    <p:extLst>
      <p:ext uri="{BB962C8B-B14F-4D97-AF65-F5344CB8AC3E}">
        <p14:creationId xmlns:p14="http://schemas.microsoft.com/office/powerpoint/2010/main" val="118885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included on these</a:t>
            </a:r>
            <a:r>
              <a:rPr lang="en-US" baseline="0" dirty="0" smtClean="0"/>
              <a:t> slides are related to our Center’s mission to </a:t>
            </a:r>
            <a:r>
              <a:rPr lang="en-US" dirty="0" smtClean="0"/>
              <a:t>reduce health inequities among populations most disproportionately affected by HIV, AIDS, STDs, TB and hepatitis, based on the available surveillance data. For the most part, these</a:t>
            </a:r>
            <a:r>
              <a:rPr lang="en-US" baseline="0" dirty="0" smtClean="0"/>
              <a:t> data were downloaded from the US Bureau of the Census; please see individual slides for exact source. </a:t>
            </a:r>
            <a:endParaRPr lang="en-US" dirty="0"/>
          </a:p>
        </p:txBody>
      </p:sp>
      <p:sp>
        <p:nvSpPr>
          <p:cNvPr id="4" name="Slide Number Placeholder 3"/>
          <p:cNvSpPr>
            <a:spLocks noGrp="1"/>
          </p:cNvSpPr>
          <p:nvPr>
            <p:ph type="sldNum" sz="quarter" idx="10"/>
          </p:nvPr>
        </p:nvSpPr>
        <p:spPr/>
        <p:txBody>
          <a:bodyPr/>
          <a:lstStyle/>
          <a:p>
            <a:fld id="{10463B95-6185-4435-9293-8F6F6592D2EB}" type="slidenum">
              <a:rPr lang="en-US" smtClean="0"/>
              <a:t>1</a:t>
            </a:fld>
            <a:endParaRPr lang="en-US"/>
          </a:p>
        </p:txBody>
      </p:sp>
    </p:spTree>
    <p:extLst>
      <p:ext uri="{BB962C8B-B14F-4D97-AF65-F5344CB8AC3E}">
        <p14:creationId xmlns:p14="http://schemas.microsoft.com/office/powerpoint/2010/main" val="345617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POVERTY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map of poverty rates, by US county (or equivalent) in 2012.</a:t>
            </a:r>
            <a:r>
              <a:rPr lang="en-US" baseline="0" dirty="0" smtClean="0"/>
              <a:t> The data are grouped into 5 classes, using natural breaks. The range is from 3.1% to 51.2%. Generally speaking, the highest percentages are found in the southern half of the US, as well as several counties in the Dakotas, and the lowest percentages in the </a:t>
            </a:r>
            <a:r>
              <a:rPr lang="en-US" baseline="0" dirty="0" err="1" smtClean="0"/>
              <a:t>midwest</a:t>
            </a:r>
            <a:r>
              <a:rPr lang="en-US" baseline="0" dirty="0" smtClean="0"/>
              <a:t> and northeast.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data for US territories.)</a:t>
            </a:r>
          </a:p>
          <a:p>
            <a:endParaRPr lang="en-US" b="1" dirty="0"/>
          </a:p>
        </p:txBody>
      </p:sp>
      <p:sp>
        <p:nvSpPr>
          <p:cNvPr id="4" name="Slide Number Placeholder 3"/>
          <p:cNvSpPr>
            <a:spLocks noGrp="1"/>
          </p:cNvSpPr>
          <p:nvPr>
            <p:ph type="sldNum" sz="quarter" idx="10"/>
          </p:nvPr>
        </p:nvSpPr>
        <p:spPr/>
        <p:txBody>
          <a:bodyPr/>
          <a:lstStyle/>
          <a:p>
            <a:fld id="{10463B95-6185-4435-9293-8F6F6592D2EB}" type="slidenum">
              <a:rPr lang="en-US" smtClean="0"/>
              <a:t>2</a:t>
            </a:fld>
            <a:endParaRPr lang="en-US"/>
          </a:p>
        </p:txBody>
      </p:sp>
    </p:spTree>
    <p:extLst>
      <p:ext uri="{BB962C8B-B14F-4D97-AF65-F5344CB8AC3E}">
        <p14:creationId xmlns:p14="http://schemas.microsoft.com/office/powerpoint/2010/main" val="292302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MEDIAN  HOUSEHOLD  INCOME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map of median household (HH)</a:t>
            </a:r>
            <a:r>
              <a:rPr lang="en-US" baseline="0" dirty="0" smtClean="0"/>
              <a:t> </a:t>
            </a:r>
            <a:r>
              <a:rPr lang="en-US" dirty="0" smtClean="0"/>
              <a:t>income, by US county (or equivalent) in 2012.</a:t>
            </a:r>
            <a:r>
              <a:rPr lang="en-US" baseline="0" dirty="0" smtClean="0"/>
              <a:t> The data are grouped into 5 classes, using natural breaks. The range is from $12,094 to $122,844. Generally speaking, the highest median HH incomes are found in the northeast and west, and the lowest median HH incomes are seen in Puerto Rico and parts of the south and southwest.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data for US territories, other than Puerto Rico.)</a:t>
            </a:r>
          </a:p>
          <a:p>
            <a:endParaRPr lang="en-US" b="1" dirty="0"/>
          </a:p>
        </p:txBody>
      </p:sp>
      <p:sp>
        <p:nvSpPr>
          <p:cNvPr id="4" name="Slide Number Placeholder 3"/>
          <p:cNvSpPr>
            <a:spLocks noGrp="1"/>
          </p:cNvSpPr>
          <p:nvPr>
            <p:ph type="sldNum" sz="quarter" idx="10"/>
          </p:nvPr>
        </p:nvSpPr>
        <p:spPr/>
        <p:txBody>
          <a:bodyPr/>
          <a:lstStyle/>
          <a:p>
            <a:fld id="{10463B95-6185-4435-9293-8F6F6592D2EB}" type="slidenum">
              <a:rPr lang="en-US" smtClean="0"/>
              <a:t>3</a:t>
            </a:fld>
            <a:endParaRPr lang="en-US"/>
          </a:p>
        </p:txBody>
      </p:sp>
    </p:spTree>
    <p:extLst>
      <p:ext uri="{BB962C8B-B14F-4D97-AF65-F5344CB8AC3E}">
        <p14:creationId xmlns:p14="http://schemas.microsoft.com/office/powerpoint/2010/main" val="172983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PERCENT</a:t>
            </a:r>
            <a:r>
              <a:rPr lang="en-US" b="1" baseline="0" dirty="0" smtClean="0"/>
              <a:t>  NO  HIGH  SCHOOL  DEGREE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map of percent of the population aged 25 and older with no high school diploma, by US county (or equivalent) in 2012.</a:t>
            </a:r>
            <a:r>
              <a:rPr lang="en-US" baseline="0" dirty="0" smtClean="0"/>
              <a:t> The data are grouped into 5 classes, using natural breaks. The range is from 2.5% to 55.1%. Generally speaking, the areas where almost one-third of the population aged 25 and over have no high school diploma are in southern California and the Texas border counties.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data for US territories, other than Puerto Rico.)</a:t>
            </a:r>
          </a:p>
          <a:p>
            <a:endParaRPr lang="en-US" dirty="0" smtClean="0"/>
          </a:p>
        </p:txBody>
      </p:sp>
      <p:sp>
        <p:nvSpPr>
          <p:cNvPr id="4" name="Slide Number Placeholder 3"/>
          <p:cNvSpPr>
            <a:spLocks noGrp="1"/>
          </p:cNvSpPr>
          <p:nvPr>
            <p:ph type="sldNum" sz="quarter" idx="10"/>
          </p:nvPr>
        </p:nvSpPr>
        <p:spPr/>
        <p:txBody>
          <a:bodyPr/>
          <a:lstStyle/>
          <a:p>
            <a:fld id="{10463B95-6185-4435-9293-8F6F6592D2EB}" type="slidenum">
              <a:rPr lang="en-US" smtClean="0"/>
              <a:t>4</a:t>
            </a:fld>
            <a:endParaRPr lang="en-US"/>
          </a:p>
        </p:txBody>
      </p:sp>
    </p:spTree>
    <p:extLst>
      <p:ext uri="{BB962C8B-B14F-4D97-AF65-F5344CB8AC3E}">
        <p14:creationId xmlns:p14="http://schemas.microsoft.com/office/powerpoint/2010/main" val="398047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HIGH  SCHOOL  GRADUATION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map of percent of the ninth grade cohort that graduates in 4 years, by US county (or equivalent),</a:t>
            </a:r>
            <a:r>
              <a:rPr lang="en-US" baseline="0" dirty="0" smtClean="0"/>
              <a:t> the school year 2010-</a:t>
            </a:r>
            <a:r>
              <a:rPr lang="en-US" dirty="0" smtClean="0"/>
              <a:t>2011.</a:t>
            </a:r>
            <a:r>
              <a:rPr lang="en-US" baseline="0" dirty="0" smtClean="0"/>
              <a:t> The data are grouped into 5 classes, using natural breaks. The range is from 16.7% to 55.1%. Generally speaking, the areas where the cohort failed to graduate in 4 years are in the south. For </a:t>
            </a:r>
            <a:r>
              <a:rPr lang="en-US" sz="1200" kern="1200" dirty="0" smtClean="0">
                <a:solidFill>
                  <a:schemeClr val="tx1"/>
                </a:solidFill>
                <a:effectLst/>
                <a:latin typeface="+mn-lt"/>
                <a:ea typeface="+mn-ea"/>
                <a:cs typeface="+mn-cs"/>
              </a:rPr>
              <a:t>Idaho, Kentucky, and Oklahoma, data were either missing or there were large gaps.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data for US territories.)</a:t>
            </a:r>
            <a:endParaRPr lang="en-US" dirty="0"/>
          </a:p>
        </p:txBody>
      </p:sp>
      <p:sp>
        <p:nvSpPr>
          <p:cNvPr id="4" name="Slide Number Placeholder 3"/>
          <p:cNvSpPr>
            <a:spLocks noGrp="1"/>
          </p:cNvSpPr>
          <p:nvPr>
            <p:ph type="sldNum" sz="quarter" idx="10"/>
          </p:nvPr>
        </p:nvSpPr>
        <p:spPr/>
        <p:txBody>
          <a:bodyPr/>
          <a:lstStyle/>
          <a:p>
            <a:fld id="{10463B95-6185-4435-9293-8F6F6592D2EB}" type="slidenum">
              <a:rPr lang="en-US" smtClean="0"/>
              <a:t>5</a:t>
            </a:fld>
            <a:endParaRPr lang="en-US"/>
          </a:p>
        </p:txBody>
      </p:sp>
    </p:spTree>
    <p:extLst>
      <p:ext uri="{BB962C8B-B14F-4D97-AF65-F5344CB8AC3E}">
        <p14:creationId xmlns:p14="http://schemas.microsoft.com/office/powerpoint/2010/main" val="143075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VACANCY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map of percent of vacant housing units, by US county (or equivalent) in 2012.</a:t>
            </a:r>
            <a:r>
              <a:rPr lang="en-US" baseline="0" dirty="0" smtClean="0"/>
              <a:t> The data are grouped into 5 classes, using natural breaks. The range is from 2% to 78.8%. Generally speaking, there is a higher percentage of vacant housing in the southwest and midwest than the south (aside from Florida); Alaska also has a high percentage of vacant housing units.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data for US territories, other than Puerto Rico.)</a:t>
            </a:r>
          </a:p>
        </p:txBody>
      </p:sp>
      <p:sp>
        <p:nvSpPr>
          <p:cNvPr id="4" name="Slide Number Placeholder 3"/>
          <p:cNvSpPr>
            <a:spLocks noGrp="1"/>
          </p:cNvSpPr>
          <p:nvPr>
            <p:ph type="sldNum" sz="quarter" idx="10"/>
          </p:nvPr>
        </p:nvSpPr>
        <p:spPr/>
        <p:txBody>
          <a:bodyPr/>
          <a:lstStyle/>
          <a:p>
            <a:fld id="{10463B95-6185-4435-9293-8F6F6592D2EB}" type="slidenum">
              <a:rPr lang="en-US" smtClean="0"/>
              <a:t>6</a:t>
            </a:fld>
            <a:endParaRPr lang="en-US"/>
          </a:p>
        </p:txBody>
      </p:sp>
    </p:spTree>
    <p:extLst>
      <p:ext uri="{BB962C8B-B14F-4D97-AF65-F5344CB8AC3E}">
        <p14:creationId xmlns:p14="http://schemas.microsoft.com/office/powerpoint/2010/main" val="39203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PHYSICIANS  PER  100,000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map of the rate of physicians</a:t>
            </a:r>
            <a:r>
              <a:rPr lang="en-US" baseline="0" dirty="0" smtClean="0"/>
              <a:t> (per 100,000)</a:t>
            </a:r>
            <a:r>
              <a:rPr lang="en-US" dirty="0" smtClean="0"/>
              <a:t>, by US county (or equivalent)</a:t>
            </a:r>
            <a:r>
              <a:rPr lang="en-US" baseline="0" dirty="0" smtClean="0"/>
              <a:t> in 2014. The data are grouped into 5 classes, using natural breaks. The range is from 0 to 508.3 per 100,000. Generally speaking, there is a lower rate of physicians per 100,000 in the south. </a:t>
            </a:r>
            <a:endParaRPr lang="en-US" dirty="0" smtClean="0"/>
          </a:p>
          <a:p>
            <a:r>
              <a:rPr lang="en-US" dirty="0" smtClean="0"/>
              <a:t>(No data for US territories.)</a:t>
            </a:r>
            <a:endParaRPr lang="en-US" dirty="0"/>
          </a:p>
        </p:txBody>
      </p:sp>
      <p:sp>
        <p:nvSpPr>
          <p:cNvPr id="4" name="Slide Number Placeholder 3"/>
          <p:cNvSpPr>
            <a:spLocks noGrp="1"/>
          </p:cNvSpPr>
          <p:nvPr>
            <p:ph type="sldNum" sz="quarter" idx="10"/>
          </p:nvPr>
        </p:nvSpPr>
        <p:spPr/>
        <p:txBody>
          <a:bodyPr/>
          <a:lstStyle/>
          <a:p>
            <a:fld id="{10463B95-6185-4435-9293-8F6F6592D2EB}" type="slidenum">
              <a:rPr lang="en-US" smtClean="0"/>
              <a:t>7</a:t>
            </a:fld>
            <a:endParaRPr lang="en-US"/>
          </a:p>
        </p:txBody>
      </p:sp>
    </p:spTree>
    <p:extLst>
      <p:ext uri="{BB962C8B-B14F-4D97-AF65-F5344CB8AC3E}">
        <p14:creationId xmlns:p14="http://schemas.microsoft.com/office/powerpoint/2010/main" val="145634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baseline="0" dirty="0" smtClean="0"/>
              <a:t>NCHS Urban-Rural Classification Scheme for Counties, 2013</a:t>
            </a:r>
          </a:p>
          <a:p>
            <a:r>
              <a:rPr lang="en-US" dirty="0" smtClean="0"/>
              <a:t>This scheme uses 2010 census population numbers and OMB standards for defining metropolitan statistical areas. 4 metro &amp; 2 non-metro</a:t>
            </a:r>
            <a:r>
              <a:rPr lang="en-US" baseline="0" dirty="0" smtClean="0"/>
              <a:t> areas </a:t>
            </a:r>
            <a:r>
              <a:rPr lang="en-US" dirty="0" smtClean="0"/>
              <a:t>are produced by NCHS. The largest MSAs are separated into two groups, large central and fringe metro; NCHS says fringe metro may be very important in health status.</a:t>
            </a:r>
          </a:p>
          <a:p>
            <a:r>
              <a:rPr lang="en-US" dirty="0" smtClean="0"/>
              <a:t>Large central metro: counties in Metropolitan Statistical Areas (MSAs) of 1 million or more population that: </a:t>
            </a:r>
          </a:p>
          <a:p>
            <a:r>
              <a:rPr lang="en-US" dirty="0" smtClean="0"/>
              <a:t>1) contain the entire population of the largest principal city of the MSA, or 2) have their entire population contained </a:t>
            </a:r>
          </a:p>
          <a:p>
            <a:r>
              <a:rPr lang="en-US" dirty="0" smtClean="0"/>
              <a:t>in the largest principal city of the MSA, or 3) contain at least 250,000 inhabitants of any principal city of the MSA </a:t>
            </a:r>
          </a:p>
          <a:p>
            <a:r>
              <a:rPr lang="en-US" dirty="0" smtClean="0"/>
              <a:t>(n = 68, percent of US population = 30.5);</a:t>
            </a:r>
          </a:p>
          <a:p>
            <a:r>
              <a:rPr lang="en-US" dirty="0" smtClean="0"/>
              <a:t>Large fringe metro: counties in MSAs of 1 million or more population that did not qualify as large central metro </a:t>
            </a:r>
          </a:p>
          <a:p>
            <a:r>
              <a:rPr lang="en-US" dirty="0" smtClean="0"/>
              <a:t>counties (n = 368, percent of US population = 24.7);</a:t>
            </a:r>
          </a:p>
          <a:p>
            <a:r>
              <a:rPr lang="en-US" dirty="0" smtClean="0"/>
              <a:t>Medium metro: counties in MSAs of populations of 250,000–999,999 (n = 373, percent of US population = 20.9);</a:t>
            </a:r>
          </a:p>
          <a:p>
            <a:r>
              <a:rPr lang="en-US" dirty="0" smtClean="0"/>
              <a:t>Small metro: counties in MSAs of populations less than 250,000 (n = 358, percent of US population = 9.2);</a:t>
            </a:r>
          </a:p>
          <a:p>
            <a:r>
              <a:rPr lang="en-US" dirty="0" err="1" smtClean="0"/>
              <a:t>Micropolitan</a:t>
            </a:r>
            <a:r>
              <a:rPr lang="en-US" dirty="0" smtClean="0"/>
              <a:t>: counties in </a:t>
            </a:r>
            <a:r>
              <a:rPr lang="en-US" dirty="0" err="1" smtClean="0"/>
              <a:t>micropolitan</a:t>
            </a:r>
            <a:r>
              <a:rPr lang="en-US" dirty="0" smtClean="0"/>
              <a:t> statistical areas (n = 641, percent of US population = 8.7); </a:t>
            </a:r>
          </a:p>
          <a:p>
            <a:r>
              <a:rPr lang="en-US" dirty="0" smtClean="0"/>
              <a:t>Noncore: nonmetropolitan counties that did not qualify as </a:t>
            </a:r>
            <a:r>
              <a:rPr lang="en-US" dirty="0" err="1" smtClean="0"/>
              <a:t>micropolitan</a:t>
            </a:r>
            <a:r>
              <a:rPr lang="en-US" dirty="0" smtClean="0"/>
              <a:t> (n = 1,335, percent of US population = 6.1).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no data for PR or other territories.</a:t>
            </a:r>
          </a:p>
          <a:p>
            <a:endParaRPr lang="en-US" dirty="0"/>
          </a:p>
        </p:txBody>
      </p:sp>
      <p:sp>
        <p:nvSpPr>
          <p:cNvPr id="4" name="Slide Number Placeholder 3"/>
          <p:cNvSpPr>
            <a:spLocks noGrp="1"/>
          </p:cNvSpPr>
          <p:nvPr>
            <p:ph type="sldNum" sz="quarter" idx="10"/>
          </p:nvPr>
        </p:nvSpPr>
        <p:spPr/>
        <p:txBody>
          <a:bodyPr/>
          <a:lstStyle/>
          <a:p>
            <a:fld id="{10463B95-6185-4435-9293-8F6F6592D2EB}" type="slidenum">
              <a:rPr lang="en-US" smtClean="0"/>
              <a:t>8</a:t>
            </a:fld>
            <a:endParaRPr lang="en-US"/>
          </a:p>
        </p:txBody>
      </p:sp>
    </p:spTree>
    <p:extLst>
      <p:ext uri="{BB962C8B-B14F-4D97-AF65-F5344CB8AC3E}">
        <p14:creationId xmlns:p14="http://schemas.microsoft.com/office/powerpoint/2010/main" val="2861736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CD0092-A2A7-4B70-9CAC-F394A096245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1D05-511B-4194-8F51-642BD139CFFB}" type="slidenum">
              <a:rPr lang="en-US" smtClean="0"/>
              <a:t>‹#›</a:t>
            </a:fld>
            <a:endParaRPr lang="en-US"/>
          </a:p>
        </p:txBody>
      </p:sp>
    </p:spTree>
    <p:extLst>
      <p:ext uri="{BB962C8B-B14F-4D97-AF65-F5344CB8AC3E}">
        <p14:creationId xmlns:p14="http://schemas.microsoft.com/office/powerpoint/2010/main" val="130639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D0092-A2A7-4B70-9CAC-F394A096245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1D05-511B-4194-8F51-642BD139CFFB}" type="slidenum">
              <a:rPr lang="en-US" smtClean="0"/>
              <a:t>‹#›</a:t>
            </a:fld>
            <a:endParaRPr lang="en-US"/>
          </a:p>
        </p:txBody>
      </p:sp>
    </p:spTree>
    <p:extLst>
      <p:ext uri="{BB962C8B-B14F-4D97-AF65-F5344CB8AC3E}">
        <p14:creationId xmlns:p14="http://schemas.microsoft.com/office/powerpoint/2010/main" val="265907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D0092-A2A7-4B70-9CAC-F394A096245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1D05-511B-4194-8F51-642BD139CFFB}" type="slidenum">
              <a:rPr lang="en-US" smtClean="0"/>
              <a:t>‹#›</a:t>
            </a:fld>
            <a:endParaRPr lang="en-US"/>
          </a:p>
        </p:txBody>
      </p:sp>
    </p:spTree>
    <p:extLst>
      <p:ext uri="{BB962C8B-B14F-4D97-AF65-F5344CB8AC3E}">
        <p14:creationId xmlns:p14="http://schemas.microsoft.com/office/powerpoint/2010/main" val="57496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D0092-A2A7-4B70-9CAC-F394A096245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1D05-511B-4194-8F51-642BD139CFFB}" type="slidenum">
              <a:rPr lang="en-US" smtClean="0"/>
              <a:t>‹#›</a:t>
            </a:fld>
            <a:endParaRPr lang="en-US"/>
          </a:p>
        </p:txBody>
      </p:sp>
    </p:spTree>
    <p:extLst>
      <p:ext uri="{BB962C8B-B14F-4D97-AF65-F5344CB8AC3E}">
        <p14:creationId xmlns:p14="http://schemas.microsoft.com/office/powerpoint/2010/main" val="261515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D0092-A2A7-4B70-9CAC-F394A096245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81D05-511B-4194-8F51-642BD139CFFB}" type="slidenum">
              <a:rPr lang="en-US" smtClean="0"/>
              <a:t>‹#›</a:t>
            </a:fld>
            <a:endParaRPr lang="en-US"/>
          </a:p>
        </p:txBody>
      </p:sp>
    </p:spTree>
    <p:extLst>
      <p:ext uri="{BB962C8B-B14F-4D97-AF65-F5344CB8AC3E}">
        <p14:creationId xmlns:p14="http://schemas.microsoft.com/office/powerpoint/2010/main" val="158686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CD0092-A2A7-4B70-9CAC-F394A0962456}"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81D05-511B-4194-8F51-642BD139CFFB}" type="slidenum">
              <a:rPr lang="en-US" smtClean="0"/>
              <a:t>‹#›</a:t>
            </a:fld>
            <a:endParaRPr lang="en-US"/>
          </a:p>
        </p:txBody>
      </p:sp>
    </p:spTree>
    <p:extLst>
      <p:ext uri="{BB962C8B-B14F-4D97-AF65-F5344CB8AC3E}">
        <p14:creationId xmlns:p14="http://schemas.microsoft.com/office/powerpoint/2010/main" val="415668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CD0092-A2A7-4B70-9CAC-F394A0962456}"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81D05-511B-4194-8F51-642BD139CFFB}" type="slidenum">
              <a:rPr lang="en-US" smtClean="0"/>
              <a:t>‹#›</a:t>
            </a:fld>
            <a:endParaRPr lang="en-US"/>
          </a:p>
        </p:txBody>
      </p:sp>
    </p:spTree>
    <p:extLst>
      <p:ext uri="{BB962C8B-B14F-4D97-AF65-F5344CB8AC3E}">
        <p14:creationId xmlns:p14="http://schemas.microsoft.com/office/powerpoint/2010/main" val="340529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CD0092-A2A7-4B70-9CAC-F394A0962456}"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81D05-511B-4194-8F51-642BD139CFFB}" type="slidenum">
              <a:rPr lang="en-US" smtClean="0"/>
              <a:t>‹#›</a:t>
            </a:fld>
            <a:endParaRPr lang="en-US"/>
          </a:p>
        </p:txBody>
      </p:sp>
    </p:spTree>
    <p:extLst>
      <p:ext uri="{BB962C8B-B14F-4D97-AF65-F5344CB8AC3E}">
        <p14:creationId xmlns:p14="http://schemas.microsoft.com/office/powerpoint/2010/main" val="279124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D0092-A2A7-4B70-9CAC-F394A0962456}"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81D05-511B-4194-8F51-642BD139CFFB}" type="slidenum">
              <a:rPr lang="en-US" smtClean="0"/>
              <a:t>‹#›</a:t>
            </a:fld>
            <a:endParaRPr lang="en-US"/>
          </a:p>
        </p:txBody>
      </p:sp>
    </p:spTree>
    <p:extLst>
      <p:ext uri="{BB962C8B-B14F-4D97-AF65-F5344CB8AC3E}">
        <p14:creationId xmlns:p14="http://schemas.microsoft.com/office/powerpoint/2010/main" val="421691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D0092-A2A7-4B70-9CAC-F394A0962456}"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81D05-511B-4194-8F51-642BD139CFFB}" type="slidenum">
              <a:rPr lang="en-US" smtClean="0"/>
              <a:t>‹#›</a:t>
            </a:fld>
            <a:endParaRPr lang="en-US"/>
          </a:p>
        </p:txBody>
      </p:sp>
    </p:spTree>
    <p:extLst>
      <p:ext uri="{BB962C8B-B14F-4D97-AF65-F5344CB8AC3E}">
        <p14:creationId xmlns:p14="http://schemas.microsoft.com/office/powerpoint/2010/main" val="281415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D0092-A2A7-4B70-9CAC-F394A0962456}"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81D05-511B-4194-8F51-642BD139CFFB}" type="slidenum">
              <a:rPr lang="en-US" smtClean="0"/>
              <a:t>‹#›</a:t>
            </a:fld>
            <a:endParaRPr lang="en-US"/>
          </a:p>
        </p:txBody>
      </p:sp>
    </p:spTree>
    <p:extLst>
      <p:ext uri="{BB962C8B-B14F-4D97-AF65-F5344CB8AC3E}">
        <p14:creationId xmlns:p14="http://schemas.microsoft.com/office/powerpoint/2010/main" val="343551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D0092-A2A7-4B70-9CAC-F394A0962456}" type="datetimeFigureOut">
              <a:rPr lang="en-US" smtClean="0"/>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81D05-511B-4194-8F51-642BD139CFFB}" type="slidenum">
              <a:rPr lang="en-US" smtClean="0"/>
              <a:t>‹#›</a:t>
            </a:fld>
            <a:endParaRPr lang="en-US"/>
          </a:p>
        </p:txBody>
      </p:sp>
    </p:spTree>
    <p:extLst>
      <p:ext uri="{BB962C8B-B14F-4D97-AF65-F5344CB8AC3E}">
        <p14:creationId xmlns:p14="http://schemas.microsoft.com/office/powerpoint/2010/main" val="128980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9545" y="2028946"/>
            <a:ext cx="5158015" cy="584775"/>
          </a:xfrm>
          <a:prstGeom prst="rect">
            <a:avLst/>
          </a:prstGeom>
          <a:noFill/>
        </p:spPr>
        <p:txBody>
          <a:bodyPr wrap="none" rtlCol="0">
            <a:spAutoFit/>
          </a:bodyPr>
          <a:lstStyle/>
          <a:p>
            <a:pPr algn="ctr"/>
            <a:r>
              <a:rPr lang="en-US" sz="3200" dirty="0" smtClean="0"/>
              <a:t>Social Determinants </a:t>
            </a:r>
            <a:r>
              <a:rPr lang="en-US" sz="3200" dirty="0"/>
              <a:t>of </a:t>
            </a:r>
            <a:r>
              <a:rPr lang="en-US" sz="3200" dirty="0" smtClean="0"/>
              <a:t>Health</a:t>
            </a:r>
          </a:p>
        </p:txBody>
      </p:sp>
    </p:spTree>
    <p:extLst>
      <p:ext uri="{BB962C8B-B14F-4D97-AF65-F5344CB8AC3E}">
        <p14:creationId xmlns:p14="http://schemas.microsoft.com/office/powerpoint/2010/main" val="1329479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71166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593308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954139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420966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663811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663811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650817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878</Words>
  <Application>Microsoft Office PowerPoint</Application>
  <PresentationFormat>On-screen Show (4:3)</PresentationFormat>
  <Paragraphs>41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Determinants of Health</dc:title>
  <dc:subject>Social Determinants of Health (SDH) Slides</dc:subject>
  <dc:creator>CDC/NCHHSTP</dc:creator>
  <cp:keywords>Social Determinants of Health (SDH) Slides</cp:keywords>
  <cp:lastModifiedBy>Afon, John K. (CDC/OID/NCHHSTP) (CTR)</cp:lastModifiedBy>
  <cp:revision>41</cp:revision>
  <dcterms:created xsi:type="dcterms:W3CDTF">2014-08-19T13:47:42Z</dcterms:created>
  <dcterms:modified xsi:type="dcterms:W3CDTF">2015-01-23T14:57:29Z</dcterms:modified>
</cp:coreProperties>
</file>