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71" r:id="rId2"/>
    <p:sldId id="264" r:id="rId3"/>
    <p:sldId id="263" r:id="rId4"/>
    <p:sldId id="256" r:id="rId5"/>
    <p:sldId id="257" r:id="rId6"/>
    <p:sldId id="272" r:id="rId7"/>
    <p:sldId id="267" r:id="rId8"/>
    <p:sldId id="259" r:id="rId9"/>
    <p:sldId id="266" r:id="rId10"/>
    <p:sldId id="273" r:id="rId11"/>
    <p:sldId id="269" r:id="rId12"/>
    <p:sldId id="268" r:id="rId13"/>
    <p:sldId id="265" r:id="rId14"/>
    <p:sldId id="260" r:id="rId15"/>
    <p:sldId id="261" r:id="rId1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9508" autoAdjust="0"/>
  </p:normalViewPr>
  <p:slideViewPr>
    <p:cSldViewPr snapToGrid="0" snapToObjects="1">
      <p:cViewPr>
        <p:scale>
          <a:sx n="66" d="100"/>
          <a:sy n="66" d="100"/>
        </p:scale>
        <p:origin x="-1770"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6CDAEFE-98E0-45AF-B373-A587084BA2F1}" type="datetimeFigureOut">
              <a:rPr lang="en-US"/>
              <a:pPr>
                <a:defRPr/>
              </a:pPr>
              <a:t>2/21/2014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Calibri" pitchFamily="34"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42B7039-CE76-4F4B-99A6-81DEED9A867E}" type="slidenum">
              <a:rPr lang="en-US"/>
              <a:pPr>
                <a:defRPr/>
              </a:pPr>
              <a:t>‹#›</a:t>
            </a:fld>
            <a:endParaRPr lang="en-US" dirty="0"/>
          </a:p>
        </p:txBody>
      </p:sp>
    </p:spTree>
    <p:extLst>
      <p:ext uri="{BB962C8B-B14F-4D97-AF65-F5344CB8AC3E}">
        <p14:creationId xmlns:p14="http://schemas.microsoft.com/office/powerpoint/2010/main" val="398778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C9DE2A5D-45DF-4923-BCE6-F362F496AF0B}" type="datetimeFigureOut">
              <a:rPr lang="en-US"/>
              <a:pPr>
                <a:defRPr/>
              </a:pPr>
              <a:t>2/21/2014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904A3AF2-E2B7-4B53-93FC-C1F3B025E6A0}" type="slidenum">
              <a:rPr lang="en-US"/>
              <a:pPr>
                <a:defRPr/>
              </a:pPr>
              <a:t>‹#›</a:t>
            </a:fld>
            <a:endParaRPr lang="en-US" dirty="0"/>
          </a:p>
        </p:txBody>
      </p:sp>
    </p:spTree>
    <p:extLst>
      <p:ext uri="{BB962C8B-B14F-4D97-AF65-F5344CB8AC3E}">
        <p14:creationId xmlns:p14="http://schemas.microsoft.com/office/powerpoint/2010/main" val="117580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Today we’re</a:t>
            </a:r>
            <a:r>
              <a:rPr lang="en-US" altLang="ja-JP" smtClean="0"/>
              <a:t> going to talk about blood clots, also known as Deep Vein Thrombosis  [throm-bo-sis]  or DVT.</a:t>
            </a:r>
          </a:p>
          <a:p>
            <a:r>
              <a:rPr lang="en-US" altLang="en-US" smtClean="0"/>
              <a:t>We want you to know the signs and symptoms, listen to your body, and be able to protect your health.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00339D9-2F77-40C3-9FB7-97E6F4C06E0D}"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Are you at risk for Deep Vein Thrombosis?  DVT can happen to anybody, but there are things that can put you at even greater risk.  </a:t>
            </a:r>
          </a:p>
          <a:p>
            <a:pPr eaLnBrk="1" hangingPunct="1">
              <a:spcBef>
                <a:spcPct val="0"/>
              </a:spcBef>
            </a:pPr>
            <a:endParaRPr lang="en-US" altLang="en-US" smtClean="0"/>
          </a:p>
          <a:p>
            <a:pPr eaLnBrk="1" hangingPunct="1">
              <a:spcBef>
                <a:spcPct val="0"/>
              </a:spcBef>
            </a:pPr>
            <a:r>
              <a:rPr lang="en-US" altLang="en-US" smtClean="0"/>
              <a:t>The strongest risk factors for DVT are associated with diseases or injuries, medical procedures, or treatments. These include a recent serious injury such as a broken bone, recent surgery, or sitting or lying in bed for long periods of time. Your risk also increases if you have active cancer or another chronic illness such as heart disease.</a:t>
            </a:r>
          </a:p>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4770654-B2EA-4DCA-B6EE-B0A424888B3D}"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Other things that can put you at risk for DVT include having had a blood clot in the past or having a family history of blood clotting disorders. Being pregnant or recently giving birth, as well as taking birth control that contains estrogen or hormone replacement therapy, can also increase your risk for DVT. </a:t>
            </a:r>
          </a:p>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48973A5-8027-4F3F-8C6E-D907A74803AA}"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Your risk for DVT also increases if you are older than 65 or are overweight.  Also,  sitting during travel for longer than four hours can increase your risk. </a:t>
            </a:r>
          </a:p>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992CA84-DA65-48DF-8E0D-2F465B27B3D0}"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Fortunately, most cases of Deep Vein Thrombosis can be prevented. Here are some things you can do to prevent DVT and protect your health.</a:t>
            </a:r>
          </a:p>
          <a:p>
            <a:pPr eaLnBrk="1" hangingPunct="1">
              <a:spcBef>
                <a:spcPct val="0"/>
              </a:spcBef>
            </a:pPr>
            <a:endParaRPr lang="en-US" altLang="en-US" smtClean="0"/>
          </a:p>
          <a:p>
            <a:pPr eaLnBrk="1" hangingPunct="1">
              <a:spcBef>
                <a:spcPct val="0"/>
              </a:spcBef>
            </a:pPr>
            <a:r>
              <a:rPr lang="en-US" altLang="en-US" smtClean="0"/>
              <a:t>Before you have any surgery, talk to your doctor about blood clots.</a:t>
            </a:r>
          </a:p>
          <a:p>
            <a:pPr eaLnBrk="1" hangingPunct="1">
              <a:spcBef>
                <a:spcPct val="0"/>
              </a:spcBef>
            </a:pPr>
            <a:endParaRPr lang="en-US" altLang="en-US" smtClean="0"/>
          </a:p>
          <a:p>
            <a:pPr eaLnBrk="1" hangingPunct="1">
              <a:spcBef>
                <a:spcPct val="0"/>
              </a:spcBef>
            </a:pPr>
            <a:r>
              <a:rPr lang="en-US" altLang="en-US" smtClean="0"/>
              <a:t>If you’ve been </a:t>
            </a:r>
            <a:r>
              <a:rPr lang="en-US" altLang="ja-JP" smtClean="0"/>
              <a:t>in the hospital or treated for a serious injury, ask what you can do to prevent blood clots.</a:t>
            </a:r>
          </a:p>
          <a:p>
            <a:pPr eaLnBrk="1" hangingPunct="1">
              <a:spcBef>
                <a:spcPct val="0"/>
              </a:spcBef>
            </a:pPr>
            <a:endParaRPr lang="en-US" altLang="en-US" smtClean="0"/>
          </a:p>
          <a:p>
            <a:pPr eaLnBrk="1" hangingPunct="1">
              <a:spcBef>
                <a:spcPct val="0"/>
              </a:spcBef>
            </a:pPr>
            <a:r>
              <a:rPr lang="en-US" altLang="en-US" smtClean="0"/>
              <a:t>And, be sure to follow the instructions your doctor gives you. </a:t>
            </a:r>
          </a:p>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EC7B75D-6EDA-42EC-8103-9138C653F029}"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other things you can do to help prevent Deep Vein Thrombosis.</a:t>
            </a:r>
          </a:p>
          <a:p>
            <a:pPr eaLnBrk="1" hangingPunct="1">
              <a:spcBef>
                <a:spcPct val="0"/>
              </a:spcBef>
            </a:pPr>
            <a:endParaRPr lang="en-US" altLang="en-US" smtClean="0"/>
          </a:p>
          <a:p>
            <a:pPr eaLnBrk="1" hangingPunct="1">
              <a:spcBef>
                <a:spcPct val="0"/>
              </a:spcBef>
            </a:pPr>
            <a:r>
              <a:rPr lang="en-US" altLang="en-US" smtClean="0"/>
              <a:t>Get up and move after you’ve</a:t>
            </a:r>
            <a:r>
              <a:rPr lang="en-US" altLang="ja-JP" smtClean="0"/>
              <a:t> been sitting or lying down for long periods of time.  Move your lower legs while you’re seated on long trips. Maintain a healthy weight.  </a:t>
            </a:r>
          </a:p>
          <a:p>
            <a:pPr eaLnBrk="1" hangingPunct="1">
              <a:spcBef>
                <a:spcPct val="0"/>
              </a:spcBef>
            </a:pPr>
            <a:endParaRPr lang="en-US" altLang="en-US" smtClean="0"/>
          </a:p>
          <a:p>
            <a:pPr eaLnBrk="1" hangingPunct="1">
              <a:spcBef>
                <a:spcPct val="0"/>
              </a:spcBef>
            </a:pPr>
            <a:r>
              <a:rPr lang="en-US" altLang="en-US" smtClean="0"/>
              <a:t>Know your family history of blood clots, and talk with your healthcare provider about your risk factors.</a:t>
            </a:r>
          </a:p>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D2651F4-F582-498A-B68A-B430E225DD52}"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You may still have some questions about Deep Vein Thrombosis and Pulmonary Embolism. To learn more, including your risks, signs and symptoms, and tips for prevention, please visit the CDC website at www-dot-cdc-dot-gov-slash-ncbddd-slash-dvt. </a:t>
            </a:r>
          </a:p>
          <a:p>
            <a:pPr eaLnBrk="1" hangingPunct="1">
              <a:spcBef>
                <a:spcPct val="0"/>
              </a:spcBef>
            </a:pPr>
            <a:endParaRPr lang="en-US" altLang="en-US" smtClean="0"/>
          </a:p>
          <a:p>
            <a:pPr eaLnBrk="1" hangingPunct="1">
              <a:spcBef>
                <a:spcPct val="0"/>
              </a:spcBef>
            </a:pPr>
            <a:r>
              <a:rPr lang="en-US" altLang="en-US" smtClean="0"/>
              <a:t>Know the signs of DVT. Listen to your body and protect your health.</a:t>
            </a:r>
          </a:p>
          <a:p>
            <a:pPr eaLnBrk="1" hangingPunct="1">
              <a:spcBef>
                <a:spcPct val="0"/>
              </a:spcBef>
            </a:pPr>
            <a:r>
              <a:rPr lang="en-US" altLang="en-US" smtClean="0"/>
              <a:t> </a:t>
            </a:r>
          </a:p>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BB37155-9600-4D6F-A224-5ACBDE83CFB1}"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Do you know about Deep Vein Thrombosis?</a:t>
            </a:r>
          </a:p>
          <a:p>
            <a:pPr eaLnBrk="1" hangingPunct="1">
              <a:spcBef>
                <a:spcPct val="0"/>
              </a:spcBef>
            </a:pPr>
            <a:endParaRPr lang="en-US" altLang="en-US" smtClean="0"/>
          </a:p>
          <a:p>
            <a:pPr eaLnBrk="1" hangingPunct="1">
              <a:spcBef>
                <a:spcPct val="0"/>
              </a:spcBef>
            </a:pPr>
            <a:r>
              <a:rPr lang="ja-JP" altLang="en-US" smtClean="0"/>
              <a:t>“</a:t>
            </a:r>
            <a:r>
              <a:rPr lang="en-US" altLang="ja-JP" smtClean="0"/>
              <a:t>I never thought about getting a blood clot. But last year I broke my leg and was laid up at home. Then, I had a DVT.</a:t>
            </a:r>
            <a:r>
              <a:rPr lang="ja-JP" altLang="en-US" smtClean="0"/>
              <a:t>”</a:t>
            </a:r>
            <a:endParaRPr lang="en-US" altLang="ja-JP" smtClean="0"/>
          </a:p>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F4AFC9D-164A-4CAB-9D5A-449DECED3E82}"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a:t>
            </a:r>
            <a:r>
              <a:rPr lang="en-US" altLang="ja-JP" smtClean="0"/>
              <a:t>After my daughter was born, I was all about taking care of her. I didn’t know my health could be at risk.  But I got a DVT.</a:t>
            </a:r>
            <a:r>
              <a:rPr lang="ja-JP" altLang="en-US" smtClean="0"/>
              <a:t>”</a:t>
            </a:r>
            <a:endParaRPr lang="en-US" altLang="ja-JP" smtClean="0"/>
          </a:p>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9D09472-FD9F-4076-9AC2-ECD777374571}"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a:t>
            </a:r>
            <a:r>
              <a:rPr lang="en-US" altLang="ja-JP" smtClean="0"/>
              <a:t>After surgery, I was so happy to get back home to recover. Then my leg swelled up and I didn’t know why. Turns out I had a DVT.</a:t>
            </a:r>
            <a:r>
              <a:rPr lang="ja-JP" altLang="en-US" smtClean="0"/>
              <a:t>”</a:t>
            </a:r>
            <a:endParaRPr lang="en-US" altLang="ja-JP" smtClean="0"/>
          </a:p>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0C381DF-2792-48DE-8D64-D791E2A40A07}"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What is Deep Vein Thrombosis?</a:t>
            </a:r>
          </a:p>
          <a:p>
            <a:pPr eaLnBrk="1" hangingPunct="1">
              <a:spcBef>
                <a:spcPct val="0"/>
              </a:spcBef>
            </a:pPr>
            <a:endParaRPr lang="en-US" altLang="en-US" smtClean="0"/>
          </a:p>
          <a:p>
            <a:pPr eaLnBrk="1" hangingPunct="1">
              <a:spcBef>
                <a:spcPct val="0"/>
              </a:spcBef>
            </a:pPr>
            <a:r>
              <a:rPr lang="en-US" altLang="en-US" smtClean="0"/>
              <a:t>Deep Vein Thrombosis, or DVT, occurs when a large blood clot forms, usually in the upper part of the leg from the knee to the pelvis.</a:t>
            </a:r>
          </a:p>
          <a:p>
            <a:pPr eaLnBrk="1" hangingPunct="1">
              <a:spcBef>
                <a:spcPct val="0"/>
              </a:spcBef>
            </a:pPr>
            <a:endParaRPr lang="en-US" altLang="en-US" smtClean="0"/>
          </a:p>
          <a:p>
            <a:pPr eaLnBrk="1" hangingPunct="1">
              <a:spcBef>
                <a:spcPct val="0"/>
              </a:spcBef>
            </a:pPr>
            <a:r>
              <a:rPr lang="en-US" altLang="en-US" smtClean="0"/>
              <a:t>Sometimes part of the blood clot breaks off and travels through the bloodstream to your lungs. This is called a </a:t>
            </a:r>
            <a:r>
              <a:rPr lang="en-US" altLang="ja-JP" smtClean="0"/>
              <a:t>Pulmonary Embolism, or a PE, and can be fatal.</a:t>
            </a: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4C686DF-BF55-40AA-B3D2-C9071D04AD81}"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How many people are affected by DVT?  </a:t>
            </a:r>
          </a:p>
          <a:p>
            <a:endParaRPr lang="en-US" altLang="en-US" smtClean="0"/>
          </a:p>
          <a:p>
            <a:r>
              <a:rPr lang="en-US" altLang="en-US" smtClean="0"/>
              <a:t>DVT is a serious medical condition.  The Centers for Disease Control and Prevention, or CDC, estimates that between 350,000 and 900,000 Americans develop blood clots for the first time each year.  </a:t>
            </a:r>
          </a:p>
          <a:p>
            <a:endParaRPr lang="en-US" altLang="en-US" smtClean="0"/>
          </a:p>
          <a:p>
            <a:r>
              <a:rPr lang="en-US" altLang="ja-JP" smtClean="0"/>
              <a:t>That’s more than the number of new cases of either breast cancer or prostate cancer during 2012.</a:t>
            </a:r>
          </a:p>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65159DC-2849-43A3-A62D-664C93551AAE}"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Why should I care about DVT?  </a:t>
            </a:r>
          </a:p>
          <a:p>
            <a:pPr eaLnBrk="1" hangingPunct="1">
              <a:spcBef>
                <a:spcPct val="0"/>
              </a:spcBef>
            </a:pPr>
            <a:endParaRPr lang="en-US" altLang="en-US" smtClean="0"/>
          </a:p>
          <a:p>
            <a:pPr eaLnBrk="1" hangingPunct="1">
              <a:spcBef>
                <a:spcPct val="0"/>
              </a:spcBef>
            </a:pPr>
            <a:r>
              <a:rPr lang="en-US" altLang="en-US" smtClean="0"/>
              <a:t>DVT can cause serious illness, disability and even death.  However, if you recognize the signs and symptoms early, DVT can be safely treated by your healthcare provider.  </a:t>
            </a:r>
          </a:p>
          <a:p>
            <a:pPr eaLnBrk="1" hangingPunct="1">
              <a:spcBef>
                <a:spcPct val="0"/>
              </a:spcBef>
            </a:pPr>
            <a:endParaRPr lang="en-US" altLang="en-US" smtClean="0"/>
          </a:p>
          <a:p>
            <a:pPr eaLnBrk="1" hangingPunct="1">
              <a:spcBef>
                <a:spcPct val="0"/>
              </a:spcBef>
            </a:pPr>
            <a:r>
              <a:rPr lang="en-US" altLang="en-US" smtClean="0"/>
              <a:t>There are steps you can take to help prevent DVT.</a:t>
            </a:r>
          </a:p>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E32F055-8306-477B-B88B-7E836582AE3A}"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First, it is helpful to know and be able to recognize the signs and symptoms of DVT.</a:t>
            </a:r>
          </a:p>
          <a:p>
            <a:pPr eaLnBrk="1" hangingPunct="1">
              <a:spcBef>
                <a:spcPct val="0"/>
              </a:spcBef>
              <a:defRPr/>
            </a:pPr>
            <a:endParaRPr lang="en-US" dirty="0" smtClean="0"/>
          </a:p>
          <a:p>
            <a:pPr eaLnBrk="1" hangingPunct="1">
              <a:spcBef>
                <a:spcPct val="0"/>
              </a:spcBef>
              <a:defRPr/>
            </a:pPr>
            <a:r>
              <a:rPr lang="en-US" dirty="0" smtClean="0"/>
              <a:t>The most common signs and symptoms are:</a:t>
            </a:r>
          </a:p>
          <a:p>
            <a:pPr eaLnBrk="1" hangingPunct="1">
              <a:spcBef>
                <a:spcPct val="0"/>
              </a:spcBef>
              <a:defRPr/>
            </a:pPr>
            <a:endParaRPr lang="en-US" dirty="0" smtClean="0"/>
          </a:p>
          <a:p>
            <a:pPr marL="171450" indent="-171450" eaLnBrk="1" hangingPunct="1">
              <a:spcBef>
                <a:spcPct val="0"/>
              </a:spcBef>
              <a:buFontTx/>
              <a:buChar char="-"/>
              <a:defRPr/>
            </a:pPr>
            <a:r>
              <a:rPr lang="en-US" dirty="0" smtClean="0"/>
              <a:t>new swelling of your arm or leg</a:t>
            </a:r>
          </a:p>
          <a:p>
            <a:pPr marL="171450" indent="-171450" eaLnBrk="1" hangingPunct="1">
              <a:spcBef>
                <a:spcPct val="0"/>
              </a:spcBef>
              <a:buFontTx/>
              <a:buChar char="-"/>
              <a:defRPr/>
            </a:pPr>
            <a:r>
              <a:rPr lang="en-US" dirty="0" smtClean="0"/>
              <a:t>pain or tenderness that you can’t</a:t>
            </a:r>
            <a:r>
              <a:rPr lang="en-US" altLang="ja-JP" dirty="0" smtClean="0"/>
              <a:t> explain</a:t>
            </a:r>
          </a:p>
          <a:p>
            <a:pPr marL="171450" indent="-171450" eaLnBrk="1" hangingPunct="1">
              <a:spcBef>
                <a:spcPct val="0"/>
              </a:spcBef>
              <a:buFontTx/>
              <a:buChar char="-"/>
              <a:defRPr/>
            </a:pPr>
            <a:r>
              <a:rPr lang="en-US" altLang="ja-JP" dirty="0" smtClean="0"/>
              <a:t>skin that’s warm to the touch</a:t>
            </a:r>
          </a:p>
          <a:p>
            <a:pPr marL="171450" indent="-171450" eaLnBrk="1" hangingPunct="1">
              <a:spcBef>
                <a:spcPct val="0"/>
              </a:spcBef>
              <a:buFontTx/>
              <a:buChar char="-"/>
              <a:defRPr/>
            </a:pPr>
            <a:r>
              <a:rPr lang="en-US" altLang="ja-JP" dirty="0" smtClean="0"/>
              <a:t>redness or discoloration of the skin</a:t>
            </a:r>
          </a:p>
          <a:p>
            <a:pPr eaLnBrk="1" hangingPunct="1">
              <a:spcBef>
                <a:spcPct val="0"/>
              </a:spcBef>
              <a:defRPr/>
            </a:pPr>
            <a:endParaRPr lang="en-US" dirty="0" smtClean="0"/>
          </a:p>
          <a:p>
            <a:pPr eaLnBrk="1" hangingPunct="1">
              <a:spcBef>
                <a:spcPct val="0"/>
              </a:spcBef>
              <a:defRPr/>
            </a:pPr>
            <a:r>
              <a:rPr lang="en-US" dirty="0" smtClean="0"/>
              <a:t>If DVT is recognized in time, it can be successfully treated. If you think you have some of the signs or symptoms of DVT, contact your health care provider. </a:t>
            </a:r>
          </a:p>
          <a:p>
            <a:pPr eaLnBrk="1" hangingPunct="1">
              <a:spcBef>
                <a:spcPct val="0"/>
              </a:spcBef>
              <a:defRPr/>
            </a:pPr>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930BA47-E364-462D-A9C4-CDB9E095C3E9}"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Are you at risk for Deep Vein Thrombosis?  DVT can happen to anybody, but there are things that can put you at even greater risk.  </a:t>
            </a:r>
          </a:p>
          <a:p>
            <a:pPr eaLnBrk="1" hangingPunct="1">
              <a:spcBef>
                <a:spcPct val="0"/>
              </a:spcBef>
            </a:pPr>
            <a:endParaRPr lang="en-US" altLang="en-US" smtClean="0"/>
          </a:p>
          <a:p>
            <a:pPr eaLnBrk="1" hangingPunct="1">
              <a:spcBef>
                <a:spcPct val="0"/>
              </a:spcBef>
            </a:pPr>
            <a:r>
              <a:rPr lang="en-US" altLang="en-US" smtClean="0"/>
              <a:t>The strongest risk factors for DVT are associated with diseases or injuries, medical procedures, or treatments. These include a recent serious injury such as a broken bone, recent surgery, or sitting or lying in bed for long periods of time. Your risk also increases if you have active cancer or another chronic illness such as heart disease.</a:t>
            </a:r>
          </a:p>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4770654-B2EA-4DCA-B6EE-B0A424888B3D}"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D06C3D-AE17-46EB-A1EB-2E7D4FFFFA7B}" type="datetimeFigureOut">
              <a:rPr lang="en-US"/>
              <a:pPr>
                <a:defRPr/>
              </a:pPr>
              <a:t>2/21/2014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6A079-1954-4AB4-AAF7-A265D749FAE1}" type="slidenum">
              <a:rPr lang="en-US"/>
              <a:pPr>
                <a:defRPr/>
              </a:pPr>
              <a:t>‹#›</a:t>
            </a:fld>
            <a:endParaRPr lang="en-US" dirty="0"/>
          </a:p>
        </p:txBody>
      </p:sp>
    </p:spTree>
    <p:extLst>
      <p:ext uri="{BB962C8B-B14F-4D97-AF65-F5344CB8AC3E}">
        <p14:creationId xmlns:p14="http://schemas.microsoft.com/office/powerpoint/2010/main" val="407146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67D58F-ACE3-4C27-ADB4-DC91619FD921}" type="datetimeFigureOut">
              <a:rPr lang="en-US"/>
              <a:pPr>
                <a:defRPr/>
              </a:pPr>
              <a:t>2/21/2014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535785-91CD-4AD5-B5ED-D82F21FFC76B}" type="slidenum">
              <a:rPr lang="en-US"/>
              <a:pPr>
                <a:defRPr/>
              </a:pPr>
              <a:t>‹#›</a:t>
            </a:fld>
            <a:endParaRPr lang="en-US" dirty="0"/>
          </a:p>
        </p:txBody>
      </p:sp>
    </p:spTree>
    <p:extLst>
      <p:ext uri="{BB962C8B-B14F-4D97-AF65-F5344CB8AC3E}">
        <p14:creationId xmlns:p14="http://schemas.microsoft.com/office/powerpoint/2010/main" val="245334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27E534-362F-4AFC-B95F-C2DAEEA538A5}" type="datetimeFigureOut">
              <a:rPr lang="en-US"/>
              <a:pPr>
                <a:defRPr/>
              </a:pPr>
              <a:t>2/21/2014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DC7EE6-99F7-4C78-923F-FF9E5DB6641C}" type="slidenum">
              <a:rPr lang="en-US"/>
              <a:pPr>
                <a:defRPr/>
              </a:pPr>
              <a:t>‹#›</a:t>
            </a:fld>
            <a:endParaRPr lang="en-US" dirty="0"/>
          </a:p>
        </p:txBody>
      </p:sp>
    </p:spTree>
    <p:extLst>
      <p:ext uri="{BB962C8B-B14F-4D97-AF65-F5344CB8AC3E}">
        <p14:creationId xmlns:p14="http://schemas.microsoft.com/office/powerpoint/2010/main" val="280193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83E247-D624-4CDD-8C97-99B2253E7382}" type="datetimeFigureOut">
              <a:rPr lang="en-US"/>
              <a:pPr>
                <a:defRPr/>
              </a:pPr>
              <a:t>2/21/2014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6B04ED-C088-4691-A500-C64042D9954D}" type="slidenum">
              <a:rPr lang="en-US"/>
              <a:pPr>
                <a:defRPr/>
              </a:pPr>
              <a:t>‹#›</a:t>
            </a:fld>
            <a:endParaRPr lang="en-US" dirty="0"/>
          </a:p>
        </p:txBody>
      </p:sp>
    </p:spTree>
    <p:extLst>
      <p:ext uri="{BB962C8B-B14F-4D97-AF65-F5344CB8AC3E}">
        <p14:creationId xmlns:p14="http://schemas.microsoft.com/office/powerpoint/2010/main" val="342283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E36AB9-627F-4526-8859-B5231277339E}" type="datetimeFigureOut">
              <a:rPr lang="en-US"/>
              <a:pPr>
                <a:defRPr/>
              </a:pPr>
              <a:t>2/21/2014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F6ECF6-37D7-4EF9-8E32-D591B9F3941A}" type="slidenum">
              <a:rPr lang="en-US"/>
              <a:pPr>
                <a:defRPr/>
              </a:pPr>
              <a:t>‹#›</a:t>
            </a:fld>
            <a:endParaRPr lang="en-US" dirty="0"/>
          </a:p>
        </p:txBody>
      </p:sp>
    </p:spTree>
    <p:extLst>
      <p:ext uri="{BB962C8B-B14F-4D97-AF65-F5344CB8AC3E}">
        <p14:creationId xmlns:p14="http://schemas.microsoft.com/office/powerpoint/2010/main" val="338651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DA14A8-72CA-4891-B134-D8B2F6627118}" type="datetimeFigureOut">
              <a:rPr lang="en-US"/>
              <a:pPr>
                <a:defRPr/>
              </a:pPr>
              <a:t>2/21/2014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7F1AE4-4EA2-4AEF-B12C-7DEE52854F02}" type="slidenum">
              <a:rPr lang="en-US"/>
              <a:pPr>
                <a:defRPr/>
              </a:pPr>
              <a:t>‹#›</a:t>
            </a:fld>
            <a:endParaRPr lang="en-US" dirty="0"/>
          </a:p>
        </p:txBody>
      </p:sp>
    </p:spTree>
    <p:extLst>
      <p:ext uri="{BB962C8B-B14F-4D97-AF65-F5344CB8AC3E}">
        <p14:creationId xmlns:p14="http://schemas.microsoft.com/office/powerpoint/2010/main" val="17927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017B28-A46E-41D3-A68B-8BA4729023D6}" type="datetimeFigureOut">
              <a:rPr lang="en-US"/>
              <a:pPr>
                <a:defRPr/>
              </a:pPr>
              <a:t>2/21/2014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5C2EB1-4E3F-4254-8C60-D68160E80D7C}" type="slidenum">
              <a:rPr lang="en-US"/>
              <a:pPr>
                <a:defRPr/>
              </a:pPr>
              <a:t>‹#›</a:t>
            </a:fld>
            <a:endParaRPr lang="en-US" dirty="0"/>
          </a:p>
        </p:txBody>
      </p:sp>
    </p:spTree>
    <p:extLst>
      <p:ext uri="{BB962C8B-B14F-4D97-AF65-F5344CB8AC3E}">
        <p14:creationId xmlns:p14="http://schemas.microsoft.com/office/powerpoint/2010/main" val="374927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019037-F090-406A-AB77-2F6387EEE5A6}" type="datetimeFigureOut">
              <a:rPr lang="en-US"/>
              <a:pPr>
                <a:defRPr/>
              </a:pPr>
              <a:t>2/21/2014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B8224B-9D65-41BA-BD1C-CD0DD6A9CE45}" type="slidenum">
              <a:rPr lang="en-US"/>
              <a:pPr>
                <a:defRPr/>
              </a:pPr>
              <a:t>‹#›</a:t>
            </a:fld>
            <a:endParaRPr lang="en-US" dirty="0"/>
          </a:p>
        </p:txBody>
      </p:sp>
    </p:spTree>
    <p:extLst>
      <p:ext uri="{BB962C8B-B14F-4D97-AF65-F5344CB8AC3E}">
        <p14:creationId xmlns:p14="http://schemas.microsoft.com/office/powerpoint/2010/main" val="141718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DAFAE7-706F-46FF-A03D-55383170FD32}" type="datetimeFigureOut">
              <a:rPr lang="en-US"/>
              <a:pPr>
                <a:defRPr/>
              </a:pPr>
              <a:t>2/21/2014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B448A8C-8545-4435-BD2F-0AA8D2EBD661}" type="slidenum">
              <a:rPr lang="en-US"/>
              <a:pPr>
                <a:defRPr/>
              </a:pPr>
              <a:t>‹#›</a:t>
            </a:fld>
            <a:endParaRPr lang="en-US" dirty="0"/>
          </a:p>
        </p:txBody>
      </p:sp>
    </p:spTree>
    <p:extLst>
      <p:ext uri="{BB962C8B-B14F-4D97-AF65-F5344CB8AC3E}">
        <p14:creationId xmlns:p14="http://schemas.microsoft.com/office/powerpoint/2010/main" val="277377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FD2ADC-07B6-44A4-8FC1-1D92012D5F82}" type="datetimeFigureOut">
              <a:rPr lang="en-US"/>
              <a:pPr>
                <a:defRPr/>
              </a:pPr>
              <a:t>2/21/2014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3F51AA-D0AB-4EDE-96B3-5BD44B510115}" type="slidenum">
              <a:rPr lang="en-US"/>
              <a:pPr>
                <a:defRPr/>
              </a:pPr>
              <a:t>‹#›</a:t>
            </a:fld>
            <a:endParaRPr lang="en-US" dirty="0"/>
          </a:p>
        </p:txBody>
      </p:sp>
    </p:spTree>
    <p:extLst>
      <p:ext uri="{BB962C8B-B14F-4D97-AF65-F5344CB8AC3E}">
        <p14:creationId xmlns:p14="http://schemas.microsoft.com/office/powerpoint/2010/main" val="172555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C6ECEC-F73D-42F6-BEFE-614F1802B39F}" type="datetimeFigureOut">
              <a:rPr lang="en-US"/>
              <a:pPr>
                <a:defRPr/>
              </a:pPr>
              <a:t>2/21/2014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52DEB5-9699-4CA7-9C22-BEE4E01865CA}" type="slidenum">
              <a:rPr lang="en-US"/>
              <a:pPr>
                <a:defRPr/>
              </a:pPr>
              <a:t>‹#›</a:t>
            </a:fld>
            <a:endParaRPr lang="en-US" dirty="0"/>
          </a:p>
        </p:txBody>
      </p:sp>
    </p:spTree>
    <p:extLst>
      <p:ext uri="{BB962C8B-B14F-4D97-AF65-F5344CB8AC3E}">
        <p14:creationId xmlns:p14="http://schemas.microsoft.com/office/powerpoint/2010/main" val="408903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16710A2F-EA79-472E-A557-3D21B02BC329}" type="datetimeFigureOut">
              <a:rPr lang="en-US"/>
              <a:pPr>
                <a:defRPr/>
              </a:pPr>
              <a:t>2/21/2014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C52BF51-1F5D-43F1-B8DB-6A41F3685B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dc.gov/ncbddd/dv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nhlbi.nih.gov/health/health-topics/topics/dvt/" TargetMode="External"/><Relationship Id="rId4" Type="http://schemas.openxmlformats.org/officeDocument/2006/relationships/hyperlink" Target="http://www.nhlbi.nih.gov/health/health-topics/topics/p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ctrTitle"/>
          </p:nvPr>
        </p:nvSpPr>
        <p:spPr>
          <a:xfrm>
            <a:off x="212725" y="1381125"/>
            <a:ext cx="8728075" cy="3546475"/>
          </a:xfrm>
        </p:spPr>
        <p:txBody>
          <a:bodyPr/>
          <a:lstStyle/>
          <a:p>
            <a:pPr eaLnBrk="1" hangingPunct="1"/>
            <a:r>
              <a:rPr lang="en-US" altLang="en-US" sz="5400" b="1" dirty="0" smtClean="0"/>
              <a:t>Deep Vein Thrombosis (DVT)</a:t>
            </a:r>
            <a:r>
              <a:rPr lang="en-US" altLang="en-US" sz="6000" b="1" dirty="0" smtClean="0"/>
              <a:t/>
            </a:r>
            <a:br>
              <a:rPr lang="en-US" altLang="en-US" sz="6000" b="1" dirty="0" smtClean="0"/>
            </a:br>
            <a:r>
              <a:rPr lang="en-US" altLang="en-US" sz="3300" b="1" dirty="0" smtClean="0"/>
              <a:t/>
            </a:r>
            <a:br>
              <a:rPr lang="en-US" altLang="en-US" sz="3300" b="1" dirty="0" smtClean="0"/>
            </a:br>
            <a:r>
              <a:rPr lang="en-US" altLang="en-US" sz="3300" b="1" dirty="0" smtClean="0"/>
              <a:t>Know the Signs. Listen to Your Body. </a:t>
            </a:r>
            <a:br>
              <a:rPr lang="en-US" altLang="en-US" sz="3300" b="1" dirty="0" smtClean="0"/>
            </a:br>
            <a:r>
              <a:rPr lang="en-US" altLang="en-US" sz="3300" b="1" dirty="0" smtClean="0"/>
              <a:t>Protect Your Health.</a:t>
            </a:r>
            <a:endParaRPr lang="en-US" altLang="en-US" b="1"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0" y="1885950"/>
            <a:ext cx="5708650" cy="4341813"/>
          </a:xfrm>
        </p:spPr>
        <p:txBody>
          <a:bodyPr rtlCol="0">
            <a:normAutofit fontScale="92500" lnSpcReduction="10000"/>
          </a:bodyPr>
          <a:lstStyle/>
          <a:p>
            <a:pPr marL="0" indent="0" eaLnBrk="1" fontAlgn="auto" hangingPunct="1">
              <a:spcBef>
                <a:spcPts val="600"/>
              </a:spcBef>
              <a:spcAft>
                <a:spcPts val="600"/>
              </a:spcAft>
              <a:buFont typeface="Arial"/>
              <a:buNone/>
              <a:defRPr/>
            </a:pPr>
            <a:r>
              <a:rPr lang="en-US" sz="3000" dirty="0" smtClean="0">
                <a:ea typeface="+mn-ea"/>
                <a:cs typeface="+mn-cs"/>
              </a:rPr>
              <a:t>Deep Vein Thrombosis (DVT) can happen to anybody.  Risk factors include: </a:t>
            </a:r>
          </a:p>
          <a:p>
            <a:pPr eaLnBrk="1" fontAlgn="auto" hangingPunct="1">
              <a:spcBef>
                <a:spcPts val="600"/>
              </a:spcBef>
              <a:spcAft>
                <a:spcPts val="600"/>
              </a:spcAft>
              <a:buFont typeface="Arial"/>
              <a:buChar char="•"/>
              <a:defRPr/>
            </a:pPr>
            <a:r>
              <a:rPr lang="en-US" sz="3000" dirty="0" smtClean="0">
                <a:ea typeface="+mn-ea"/>
                <a:cs typeface="+mn-cs"/>
              </a:rPr>
              <a:t>Recent serious injury such as a broken bone</a:t>
            </a:r>
          </a:p>
          <a:p>
            <a:pPr eaLnBrk="1" fontAlgn="auto" hangingPunct="1">
              <a:spcBef>
                <a:spcPts val="600"/>
              </a:spcBef>
              <a:spcAft>
                <a:spcPts val="600"/>
              </a:spcAft>
              <a:buFont typeface="Arial"/>
              <a:buChar char="•"/>
              <a:defRPr/>
            </a:pPr>
            <a:r>
              <a:rPr lang="en-US" sz="3000" dirty="0" smtClean="0">
                <a:ea typeface="+mn-ea"/>
                <a:cs typeface="+mn-cs"/>
              </a:rPr>
              <a:t>Recent surgery</a:t>
            </a:r>
          </a:p>
          <a:p>
            <a:pPr eaLnBrk="1" fontAlgn="auto" hangingPunct="1">
              <a:spcBef>
                <a:spcPts val="600"/>
              </a:spcBef>
              <a:spcAft>
                <a:spcPts val="600"/>
              </a:spcAft>
              <a:buFont typeface="Arial"/>
              <a:buChar char="•"/>
              <a:defRPr/>
            </a:pPr>
            <a:r>
              <a:rPr lang="en-US" sz="3000" dirty="0" smtClean="0">
                <a:ea typeface="+mn-ea"/>
                <a:cs typeface="+mn-cs"/>
              </a:rPr>
              <a:t>Sitting or lying down for long periods of time</a:t>
            </a:r>
          </a:p>
          <a:p>
            <a:pPr eaLnBrk="1" fontAlgn="auto" hangingPunct="1">
              <a:spcBef>
                <a:spcPts val="600"/>
              </a:spcBef>
              <a:spcAft>
                <a:spcPts val="600"/>
              </a:spcAft>
              <a:buFont typeface="Arial"/>
              <a:buChar char="•"/>
              <a:defRPr/>
            </a:pPr>
            <a:r>
              <a:rPr lang="en-US" sz="3000" dirty="0" smtClean="0">
                <a:ea typeface="+mn-ea"/>
                <a:cs typeface="+mn-cs"/>
              </a:rPr>
              <a:t>Having active cancer</a:t>
            </a:r>
          </a:p>
        </p:txBody>
      </p:sp>
      <p:sp>
        <p:nvSpPr>
          <p:cNvPr id="7" name="Title 3"/>
          <p:cNvSpPr>
            <a:spLocks noGrp="1"/>
          </p:cNvSpPr>
          <p:nvPr>
            <p:ph type="title"/>
          </p:nvPr>
        </p:nvSpPr>
        <p:spPr>
          <a:xfrm>
            <a:off x="254000" y="379413"/>
            <a:ext cx="8615363" cy="736600"/>
          </a:xfrm>
        </p:spPr>
        <p:txBody>
          <a:bodyPr rtlCol="0">
            <a:normAutofit fontScale="90000"/>
          </a:bodyPr>
          <a:lstStyle/>
          <a:p>
            <a:pPr eaLnBrk="1" fontAlgn="auto" hangingPunct="1">
              <a:spcAft>
                <a:spcPts val="0"/>
              </a:spcAft>
              <a:defRPr/>
            </a:pPr>
            <a:r>
              <a:rPr lang="en-US" b="1" dirty="0">
                <a:solidFill>
                  <a:srgbClr val="FFFFFF"/>
                </a:solidFill>
                <a:ea typeface="ＭＳ Ｐゴシック" charset="0"/>
                <a:cs typeface="+mj-cs"/>
              </a:rPr>
              <a:t>Am I at Risk </a:t>
            </a:r>
            <a:r>
              <a:rPr lang="en-US" b="1" dirty="0" smtClean="0">
                <a:solidFill>
                  <a:srgbClr val="FFFFFF"/>
                </a:solidFill>
                <a:ea typeface="ＭＳ Ｐゴシック" charset="0"/>
                <a:cs typeface="+mj-cs"/>
              </a:rPr>
              <a:t/>
            </a:r>
            <a:br>
              <a:rPr lang="en-US" b="1" dirty="0" smtClean="0">
                <a:solidFill>
                  <a:srgbClr val="FFFFFF"/>
                </a:solidFill>
                <a:ea typeface="ＭＳ Ｐゴシック" charset="0"/>
                <a:cs typeface="+mj-cs"/>
              </a:rPr>
            </a:br>
            <a:r>
              <a:rPr lang="en-US" b="1" dirty="0" smtClean="0">
                <a:solidFill>
                  <a:srgbClr val="FFFFFF"/>
                </a:solidFill>
                <a:ea typeface="ＭＳ Ｐゴシック" charset="0"/>
                <a:cs typeface="+mj-cs"/>
              </a:rPr>
              <a:t>for </a:t>
            </a:r>
            <a:r>
              <a:rPr lang="en-US" b="1" dirty="0">
                <a:solidFill>
                  <a:srgbClr val="FFFFFF"/>
                </a:solidFill>
                <a:ea typeface="ＭＳ Ｐゴシック" charset="0"/>
                <a:cs typeface="+mj-cs"/>
              </a:rPr>
              <a:t>Deep Vein </a:t>
            </a:r>
            <a:r>
              <a:rPr lang="en-US" b="1" dirty="0" smtClean="0">
                <a:solidFill>
                  <a:srgbClr val="FFFFFF"/>
                </a:solidFill>
                <a:ea typeface="ＭＳ Ｐゴシック" charset="0"/>
                <a:cs typeface="+mj-cs"/>
              </a:rPr>
              <a:t>Thrombosis (DVT)? </a:t>
            </a:r>
            <a:endParaRPr lang="en-US" dirty="0">
              <a:solidFill>
                <a:srgbClr val="FFFFFF"/>
              </a:solidFill>
              <a:ea typeface="+mj-ea"/>
              <a:cs typeface="+mj-cs"/>
            </a:endParaRPr>
          </a:p>
        </p:txBody>
      </p:sp>
    </p:spTree>
    <p:extLst>
      <p:ext uri="{BB962C8B-B14F-4D97-AF65-F5344CB8AC3E}">
        <p14:creationId xmlns:p14="http://schemas.microsoft.com/office/powerpoint/2010/main" val="3700644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4000" y="379413"/>
            <a:ext cx="8615363" cy="736600"/>
          </a:xfrm>
        </p:spPr>
        <p:txBody>
          <a:bodyPr rtlCol="0">
            <a:normAutofit fontScale="90000"/>
          </a:bodyPr>
          <a:lstStyle/>
          <a:p>
            <a:pPr eaLnBrk="1" fontAlgn="auto" hangingPunct="1">
              <a:spcAft>
                <a:spcPts val="0"/>
              </a:spcAft>
              <a:defRPr/>
            </a:pPr>
            <a:r>
              <a:rPr lang="en-US" b="1" dirty="0">
                <a:solidFill>
                  <a:srgbClr val="FFFFFF"/>
                </a:solidFill>
                <a:ea typeface="ＭＳ Ｐゴシック" charset="0"/>
                <a:cs typeface="+mj-cs"/>
              </a:rPr>
              <a:t>Am I at Risk </a:t>
            </a:r>
            <a:r>
              <a:rPr lang="en-US" b="1" dirty="0" smtClean="0">
                <a:solidFill>
                  <a:srgbClr val="FFFFFF"/>
                </a:solidFill>
                <a:ea typeface="ＭＳ Ｐゴシック" charset="0"/>
                <a:cs typeface="+mj-cs"/>
              </a:rPr>
              <a:t/>
            </a:r>
            <a:br>
              <a:rPr lang="en-US" b="1" dirty="0" smtClean="0">
                <a:solidFill>
                  <a:srgbClr val="FFFFFF"/>
                </a:solidFill>
                <a:ea typeface="ＭＳ Ｐゴシック" charset="0"/>
                <a:cs typeface="+mj-cs"/>
              </a:rPr>
            </a:br>
            <a:r>
              <a:rPr lang="en-US" b="1" dirty="0" smtClean="0">
                <a:solidFill>
                  <a:srgbClr val="FFFFFF"/>
                </a:solidFill>
                <a:ea typeface="ＭＳ Ｐゴシック" charset="0"/>
                <a:cs typeface="+mj-cs"/>
              </a:rPr>
              <a:t>for </a:t>
            </a:r>
            <a:r>
              <a:rPr lang="en-US" b="1" dirty="0">
                <a:solidFill>
                  <a:srgbClr val="FFFFFF"/>
                </a:solidFill>
                <a:ea typeface="ＭＳ Ｐゴシック" charset="0"/>
                <a:cs typeface="+mj-cs"/>
              </a:rPr>
              <a:t>Deep Vein </a:t>
            </a:r>
            <a:r>
              <a:rPr lang="en-US" b="1" dirty="0" smtClean="0">
                <a:solidFill>
                  <a:srgbClr val="FFFFFF"/>
                </a:solidFill>
                <a:ea typeface="ＭＳ Ｐゴシック" charset="0"/>
                <a:cs typeface="+mj-cs"/>
              </a:rPr>
              <a:t>Thrombosis (DVT</a:t>
            </a:r>
            <a:r>
              <a:rPr lang="en-US" b="1" dirty="0" smtClean="0">
                <a:solidFill>
                  <a:srgbClr val="FFFFFF"/>
                </a:solidFill>
                <a:ea typeface="ＭＳ Ｐゴシック" charset="0"/>
                <a:cs typeface="+mj-cs"/>
              </a:rPr>
              <a:t>)?</a:t>
            </a:r>
            <a:r>
              <a:rPr lang="en-US" sz="900" b="1" strike="noStrike" dirty="0" smtClean="0">
                <a:solidFill>
                  <a:srgbClr val="FFFFFF"/>
                </a:solidFill>
                <a:ea typeface="ＭＳ Ｐゴシック" charset="0"/>
                <a:cs typeface="+mj-cs"/>
              </a:rPr>
              <a:t>1</a:t>
            </a:r>
            <a:r>
              <a:rPr lang="en-US" sz="900" b="1" strike="sngStrike" dirty="0" smtClean="0">
                <a:solidFill>
                  <a:srgbClr val="FFFFFF"/>
                </a:solidFill>
                <a:ea typeface="ＭＳ Ｐゴシック" charset="0"/>
                <a:cs typeface="+mj-cs"/>
              </a:rPr>
              <a:t> </a:t>
            </a:r>
            <a:endParaRPr lang="en-US" sz="900" strike="sngStrike" dirty="0">
              <a:solidFill>
                <a:srgbClr val="FFFFFF"/>
              </a:solidFill>
              <a:ea typeface="+mj-ea"/>
              <a:cs typeface="+mj-cs"/>
            </a:endParaRPr>
          </a:p>
        </p:txBody>
      </p:sp>
      <p:sp>
        <p:nvSpPr>
          <p:cNvPr id="13315" name="Content Placeholder 4"/>
          <p:cNvSpPr>
            <a:spLocks noGrp="1"/>
          </p:cNvSpPr>
          <p:nvPr>
            <p:ph idx="1"/>
          </p:nvPr>
        </p:nvSpPr>
        <p:spPr>
          <a:xfrm>
            <a:off x="2620963" y="1727200"/>
            <a:ext cx="5618162" cy="5049838"/>
          </a:xfrm>
        </p:spPr>
        <p:txBody>
          <a:bodyPr rtlCol="0">
            <a:noAutofit/>
          </a:bodyPr>
          <a:lstStyle/>
          <a:p>
            <a:pPr marL="0" indent="0" eaLnBrk="1" fontAlgn="auto" hangingPunct="1">
              <a:lnSpc>
                <a:spcPct val="90000"/>
              </a:lnSpc>
              <a:spcBef>
                <a:spcPts val="600"/>
              </a:spcBef>
              <a:spcAft>
                <a:spcPts val="600"/>
              </a:spcAft>
              <a:buFont typeface="Arial" pitchFamily="34" charset="0"/>
              <a:buNone/>
              <a:defRPr/>
            </a:pPr>
            <a:r>
              <a:rPr lang="en-US" sz="2800" dirty="0" smtClean="0">
                <a:ea typeface="ＭＳ Ｐゴシック" charset="-128"/>
                <a:cs typeface="+mn-cs"/>
              </a:rPr>
              <a:t>Other things that can put you </a:t>
            </a:r>
            <a:br>
              <a:rPr lang="en-US" sz="2800" dirty="0" smtClean="0">
                <a:ea typeface="ＭＳ Ｐゴシック" charset="-128"/>
                <a:cs typeface="+mn-cs"/>
              </a:rPr>
            </a:br>
            <a:r>
              <a:rPr lang="en-US" sz="2800" dirty="0" smtClean="0">
                <a:ea typeface="ＭＳ Ｐゴシック" charset="-128"/>
                <a:cs typeface="+mn-cs"/>
              </a:rPr>
              <a:t>at risk for DVT include:</a:t>
            </a:r>
          </a:p>
          <a:p>
            <a:pPr marL="347472" indent="-347472" eaLnBrk="1" fontAlgn="auto" hangingPunct="1">
              <a:lnSpc>
                <a:spcPct val="90000"/>
              </a:lnSpc>
              <a:spcBef>
                <a:spcPts val="600"/>
              </a:spcBef>
              <a:spcAft>
                <a:spcPts val="600"/>
              </a:spcAft>
              <a:buFont typeface="Arial" pitchFamily="34" charset="0"/>
              <a:buChar char="•"/>
              <a:defRPr/>
            </a:pPr>
            <a:r>
              <a:rPr lang="en-US" sz="2800" dirty="0">
                <a:ea typeface="ＭＳ Ｐゴシック" charset="-128"/>
                <a:cs typeface="+mn-cs"/>
              </a:rPr>
              <a:t>Having had a blood clot in the past</a:t>
            </a:r>
          </a:p>
          <a:p>
            <a:pPr marL="347472" indent="-347472" eaLnBrk="1" fontAlgn="auto" hangingPunct="1">
              <a:lnSpc>
                <a:spcPct val="90000"/>
              </a:lnSpc>
              <a:spcBef>
                <a:spcPts val="600"/>
              </a:spcBef>
              <a:spcAft>
                <a:spcPts val="600"/>
              </a:spcAft>
              <a:buFont typeface="Arial" pitchFamily="34" charset="0"/>
              <a:buChar char="•"/>
              <a:defRPr/>
            </a:pPr>
            <a:r>
              <a:rPr lang="en-US" sz="2800" dirty="0">
                <a:ea typeface="ＭＳ Ｐゴシック" charset="-128"/>
                <a:cs typeface="+mn-cs"/>
              </a:rPr>
              <a:t>Having a </a:t>
            </a:r>
            <a:r>
              <a:rPr lang="en-US" sz="2800" dirty="0" smtClean="0">
                <a:ea typeface="ＭＳ Ｐゴシック" charset="-128"/>
                <a:cs typeface="+mn-cs"/>
              </a:rPr>
              <a:t>family history of blood clotting disorders</a:t>
            </a:r>
            <a:endParaRPr lang="en-US" sz="2800" dirty="0">
              <a:ea typeface="ＭＳ Ｐゴシック" charset="-128"/>
              <a:cs typeface="+mn-cs"/>
            </a:endParaRPr>
          </a:p>
          <a:p>
            <a:pPr marL="347472" indent="-347472" eaLnBrk="1" fontAlgn="auto" hangingPunct="1">
              <a:lnSpc>
                <a:spcPct val="90000"/>
              </a:lnSpc>
              <a:spcBef>
                <a:spcPts val="600"/>
              </a:spcBef>
              <a:spcAft>
                <a:spcPts val="600"/>
              </a:spcAft>
              <a:buFont typeface="Arial" pitchFamily="34" charset="0"/>
              <a:buChar char="•"/>
              <a:defRPr/>
            </a:pPr>
            <a:r>
              <a:rPr lang="en-US" sz="2800" dirty="0" smtClean="0">
                <a:ea typeface="ＭＳ Ｐゴシック" charset="-128"/>
                <a:cs typeface="+mn-cs"/>
              </a:rPr>
              <a:t>Being pregnant or </a:t>
            </a:r>
            <a:br>
              <a:rPr lang="en-US" sz="2800" dirty="0" smtClean="0">
                <a:ea typeface="ＭＳ Ｐゴシック" charset="-128"/>
                <a:cs typeface="+mn-cs"/>
              </a:rPr>
            </a:br>
            <a:r>
              <a:rPr lang="en-US" sz="2800" dirty="0" smtClean="0">
                <a:ea typeface="ＭＳ Ｐゴシック" charset="-128"/>
                <a:cs typeface="+mn-cs"/>
              </a:rPr>
              <a:t>recently giving birth</a:t>
            </a:r>
          </a:p>
          <a:p>
            <a:pPr marL="347472" indent="-347472" eaLnBrk="1" fontAlgn="auto" hangingPunct="1">
              <a:lnSpc>
                <a:spcPct val="90000"/>
              </a:lnSpc>
              <a:spcBef>
                <a:spcPts val="600"/>
              </a:spcBef>
              <a:spcAft>
                <a:spcPts val="600"/>
              </a:spcAft>
              <a:buFont typeface="Arial" pitchFamily="34" charset="0"/>
              <a:buChar char="•"/>
              <a:defRPr/>
            </a:pPr>
            <a:r>
              <a:rPr lang="en-US" sz="2800" dirty="0" smtClean="0">
                <a:ea typeface="ＭＳ Ｐゴシック" charset="-128"/>
                <a:cs typeface="+mn-cs"/>
              </a:rPr>
              <a:t>Taking birth control that </a:t>
            </a:r>
            <a:br>
              <a:rPr lang="en-US" sz="2800" dirty="0" smtClean="0">
                <a:ea typeface="ＭＳ Ｐゴシック" charset="-128"/>
                <a:cs typeface="+mn-cs"/>
              </a:rPr>
            </a:br>
            <a:r>
              <a:rPr lang="en-US" sz="2800" dirty="0" smtClean="0">
                <a:ea typeface="ＭＳ Ｐゴシック" charset="-128"/>
                <a:cs typeface="+mn-cs"/>
              </a:rPr>
              <a:t>contains estrogen </a:t>
            </a:r>
            <a:br>
              <a:rPr lang="en-US" sz="2800" dirty="0" smtClean="0">
                <a:ea typeface="ＭＳ Ｐゴシック" charset="-128"/>
                <a:cs typeface="+mn-cs"/>
              </a:rPr>
            </a:br>
            <a:r>
              <a:rPr lang="en-US" sz="2800" dirty="0" smtClean="0">
                <a:ea typeface="ＭＳ Ｐゴシック" charset="-128"/>
                <a:cs typeface="+mn-cs"/>
              </a:rPr>
              <a:t>(such as pills, patches, or rings) or hormone replacement therapy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Content Placeholder 4"/>
          <p:cNvSpPr>
            <a:spLocks noGrp="1"/>
          </p:cNvSpPr>
          <p:nvPr>
            <p:ph idx="1"/>
          </p:nvPr>
        </p:nvSpPr>
        <p:spPr>
          <a:xfrm>
            <a:off x="2728913" y="2147888"/>
            <a:ext cx="6232525" cy="3475037"/>
          </a:xfrm>
        </p:spPr>
        <p:txBody>
          <a:bodyPr/>
          <a:lstStyle/>
          <a:p>
            <a:pPr marL="0" indent="0" eaLnBrk="1" hangingPunct="1">
              <a:lnSpc>
                <a:spcPct val="90000"/>
              </a:lnSpc>
              <a:spcBef>
                <a:spcPts val="600"/>
              </a:spcBef>
              <a:spcAft>
                <a:spcPts val="600"/>
              </a:spcAft>
              <a:buFont typeface="Arial" pitchFamily="34" charset="0"/>
              <a:buNone/>
              <a:defRPr/>
            </a:pPr>
            <a:r>
              <a:rPr lang="en-US" sz="2800" dirty="0" smtClean="0">
                <a:cs typeface="+mn-cs"/>
              </a:rPr>
              <a:t>A few more things that can put you </a:t>
            </a:r>
            <a:br>
              <a:rPr lang="en-US" sz="2800" dirty="0" smtClean="0">
                <a:cs typeface="+mn-cs"/>
              </a:rPr>
            </a:br>
            <a:r>
              <a:rPr lang="en-US" sz="2800" dirty="0" smtClean="0">
                <a:cs typeface="+mn-cs"/>
              </a:rPr>
              <a:t>at risk for DVT include:</a:t>
            </a:r>
          </a:p>
          <a:p>
            <a:pPr marL="347472" indent="-347472" eaLnBrk="1" fontAlgn="auto" hangingPunct="1">
              <a:lnSpc>
                <a:spcPct val="90000"/>
              </a:lnSpc>
              <a:spcBef>
                <a:spcPts val="600"/>
              </a:spcBef>
              <a:spcAft>
                <a:spcPts val="600"/>
              </a:spcAft>
              <a:buFont typeface="Arial" pitchFamily="34" charset="0"/>
              <a:buChar char="•"/>
              <a:defRPr/>
            </a:pPr>
            <a:r>
              <a:rPr lang="en-US" sz="2800" dirty="0" smtClean="0">
                <a:cs typeface="+mn-cs"/>
              </a:rPr>
              <a:t>Being over age 65</a:t>
            </a:r>
            <a:endParaRPr lang="en-US" sz="2800" dirty="0">
              <a:ea typeface="ＭＳ Ｐゴシック" charset="-128"/>
              <a:cs typeface="+mn-cs"/>
            </a:endParaRPr>
          </a:p>
          <a:p>
            <a:pPr marL="347472" indent="-347472" eaLnBrk="1" fontAlgn="auto" hangingPunct="1">
              <a:lnSpc>
                <a:spcPct val="90000"/>
              </a:lnSpc>
              <a:spcBef>
                <a:spcPts val="600"/>
              </a:spcBef>
              <a:spcAft>
                <a:spcPts val="600"/>
              </a:spcAft>
              <a:buFont typeface="Arial" pitchFamily="34" charset="0"/>
              <a:buChar char="•"/>
              <a:defRPr/>
            </a:pPr>
            <a:r>
              <a:rPr lang="en-US" sz="2800" dirty="0" smtClean="0">
                <a:cs typeface="+mn-cs"/>
              </a:rPr>
              <a:t>Being overweight</a:t>
            </a:r>
            <a:endParaRPr lang="en-US" sz="2800" dirty="0">
              <a:ea typeface="ＭＳ Ｐゴシック" charset="-128"/>
              <a:cs typeface="+mn-cs"/>
            </a:endParaRPr>
          </a:p>
          <a:p>
            <a:pPr marL="347472" indent="-347472" eaLnBrk="1" fontAlgn="auto" hangingPunct="1">
              <a:lnSpc>
                <a:spcPct val="90000"/>
              </a:lnSpc>
              <a:spcBef>
                <a:spcPts val="600"/>
              </a:spcBef>
              <a:spcAft>
                <a:spcPts val="600"/>
              </a:spcAft>
              <a:buFont typeface="Arial" pitchFamily="34" charset="0"/>
              <a:buChar char="•"/>
              <a:defRPr/>
            </a:pPr>
            <a:r>
              <a:rPr lang="en-US" sz="2800" dirty="0" smtClean="0">
                <a:cs typeface="+mn-cs"/>
              </a:rPr>
              <a:t>Sitting during travel</a:t>
            </a:r>
            <a:br>
              <a:rPr lang="en-US" sz="2800" dirty="0" smtClean="0">
                <a:cs typeface="+mn-cs"/>
              </a:rPr>
            </a:br>
            <a:r>
              <a:rPr lang="en-US" sz="2800" dirty="0" smtClean="0">
                <a:cs typeface="+mn-cs"/>
              </a:rPr>
              <a:t>longer than 4 hours</a:t>
            </a:r>
            <a:endParaRPr lang="en-US" sz="2800" dirty="0">
              <a:ea typeface="ＭＳ Ｐゴシック" charset="-128"/>
              <a:cs typeface="+mn-cs"/>
            </a:endParaRPr>
          </a:p>
          <a:p>
            <a:pPr marL="0" indent="0" eaLnBrk="1" hangingPunct="1">
              <a:lnSpc>
                <a:spcPct val="90000"/>
              </a:lnSpc>
              <a:spcBef>
                <a:spcPts val="600"/>
              </a:spcBef>
              <a:spcAft>
                <a:spcPts val="600"/>
              </a:spcAft>
              <a:buFont typeface="Arial" pitchFamily="34" charset="0"/>
              <a:buNone/>
              <a:defRPr/>
            </a:pPr>
            <a:endParaRPr lang="en-US" sz="2800" dirty="0" smtClean="0">
              <a:cs typeface="+mn-cs"/>
            </a:endParaRPr>
          </a:p>
        </p:txBody>
      </p:sp>
      <p:sp>
        <p:nvSpPr>
          <p:cNvPr id="5" name="Title 3"/>
          <p:cNvSpPr>
            <a:spLocks noGrp="1"/>
          </p:cNvSpPr>
          <p:nvPr>
            <p:ph type="title"/>
          </p:nvPr>
        </p:nvSpPr>
        <p:spPr>
          <a:xfrm>
            <a:off x="254000" y="379413"/>
            <a:ext cx="8615363" cy="736600"/>
          </a:xfrm>
        </p:spPr>
        <p:txBody>
          <a:bodyPr rtlCol="0">
            <a:normAutofit fontScale="90000"/>
          </a:bodyPr>
          <a:lstStyle/>
          <a:p>
            <a:pPr eaLnBrk="1" fontAlgn="auto" hangingPunct="1">
              <a:spcAft>
                <a:spcPts val="0"/>
              </a:spcAft>
              <a:defRPr/>
            </a:pPr>
            <a:r>
              <a:rPr lang="en-US" b="1" dirty="0">
                <a:solidFill>
                  <a:srgbClr val="FFFFFF"/>
                </a:solidFill>
                <a:ea typeface="ＭＳ Ｐゴシック" charset="0"/>
                <a:cs typeface="+mj-cs"/>
              </a:rPr>
              <a:t>Am I at Risk </a:t>
            </a:r>
            <a:r>
              <a:rPr lang="en-US" b="1" dirty="0" smtClean="0">
                <a:solidFill>
                  <a:srgbClr val="FFFFFF"/>
                </a:solidFill>
                <a:ea typeface="ＭＳ Ｐゴシック" charset="0"/>
                <a:cs typeface="+mj-cs"/>
              </a:rPr>
              <a:t/>
            </a:r>
            <a:br>
              <a:rPr lang="en-US" b="1" dirty="0" smtClean="0">
                <a:solidFill>
                  <a:srgbClr val="FFFFFF"/>
                </a:solidFill>
                <a:ea typeface="ＭＳ Ｐゴシック" charset="0"/>
                <a:cs typeface="+mj-cs"/>
              </a:rPr>
            </a:br>
            <a:r>
              <a:rPr lang="en-US" b="1" dirty="0" smtClean="0">
                <a:solidFill>
                  <a:srgbClr val="FFFFFF"/>
                </a:solidFill>
                <a:ea typeface="ＭＳ Ｐゴシック" charset="0"/>
                <a:cs typeface="+mj-cs"/>
              </a:rPr>
              <a:t>for </a:t>
            </a:r>
            <a:r>
              <a:rPr lang="en-US" b="1" dirty="0">
                <a:solidFill>
                  <a:srgbClr val="FFFFFF"/>
                </a:solidFill>
                <a:ea typeface="ＭＳ Ｐゴシック" charset="0"/>
                <a:cs typeface="+mj-cs"/>
              </a:rPr>
              <a:t>Deep Vein </a:t>
            </a:r>
            <a:r>
              <a:rPr lang="en-US" b="1" dirty="0" smtClean="0">
                <a:solidFill>
                  <a:srgbClr val="FFFFFF"/>
                </a:solidFill>
                <a:ea typeface="ＭＳ Ｐゴシック" charset="0"/>
                <a:cs typeface="+mj-cs"/>
              </a:rPr>
              <a:t>Thrombosis (DVT</a:t>
            </a:r>
            <a:r>
              <a:rPr lang="en-US" b="1" dirty="0" smtClean="0">
                <a:solidFill>
                  <a:srgbClr val="FFFFFF"/>
                </a:solidFill>
                <a:ea typeface="ＭＳ Ｐゴシック" charset="0"/>
                <a:cs typeface="+mj-cs"/>
              </a:rPr>
              <a:t>)?</a:t>
            </a:r>
            <a:r>
              <a:rPr lang="en-US" sz="900" b="1" dirty="0" smtClean="0">
                <a:solidFill>
                  <a:srgbClr val="FFFFFF"/>
                </a:solidFill>
                <a:ea typeface="ＭＳ Ｐゴシック" charset="0"/>
                <a:cs typeface="+mj-cs"/>
              </a:rPr>
              <a:t>2</a:t>
            </a:r>
            <a:r>
              <a:rPr lang="en-US" b="1" dirty="0" smtClean="0">
                <a:solidFill>
                  <a:srgbClr val="FFFFFF"/>
                </a:solidFill>
                <a:ea typeface="ＭＳ Ｐゴシック" charset="0"/>
                <a:cs typeface="+mj-cs"/>
              </a:rPr>
              <a:t> </a:t>
            </a:r>
            <a:endParaRPr lang="en-US" dirty="0">
              <a:solidFill>
                <a:srgbClr val="FFFFFF"/>
              </a:solidFill>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96875"/>
            <a:ext cx="8229600" cy="735013"/>
          </a:xfrm>
        </p:spPr>
        <p:txBody>
          <a:bodyPr rtlCol="0">
            <a:normAutofit fontScale="90000"/>
          </a:bodyPr>
          <a:lstStyle/>
          <a:p>
            <a:pPr eaLnBrk="1" fontAlgn="auto" hangingPunct="1">
              <a:spcAft>
                <a:spcPts val="0"/>
              </a:spcAft>
              <a:defRPr/>
            </a:pPr>
            <a:r>
              <a:rPr lang="en-US" b="1" dirty="0" smtClean="0">
                <a:solidFill>
                  <a:srgbClr val="FFFFFF"/>
                </a:solidFill>
                <a:ea typeface="+mj-ea"/>
                <a:cs typeface="+mj-cs"/>
              </a:rPr>
              <a:t>How Can I Prevent </a:t>
            </a:r>
            <a:br>
              <a:rPr lang="en-US" b="1" dirty="0" smtClean="0">
                <a:solidFill>
                  <a:srgbClr val="FFFFFF"/>
                </a:solidFill>
                <a:ea typeface="+mj-ea"/>
                <a:cs typeface="+mj-cs"/>
              </a:rPr>
            </a:br>
            <a:r>
              <a:rPr lang="en-US" b="1" dirty="0" smtClean="0">
                <a:solidFill>
                  <a:srgbClr val="FFFFFF"/>
                </a:solidFill>
                <a:ea typeface="+mj-ea"/>
                <a:cs typeface="+mj-cs"/>
              </a:rPr>
              <a:t>Deep Vein Thrombosis (DVT)?</a:t>
            </a:r>
            <a:endParaRPr lang="en-US" dirty="0">
              <a:solidFill>
                <a:srgbClr val="FFFFFF"/>
              </a:solidFill>
              <a:ea typeface="+mj-ea"/>
              <a:cs typeface="+mj-cs"/>
            </a:endParaRPr>
          </a:p>
        </p:txBody>
      </p:sp>
      <p:sp>
        <p:nvSpPr>
          <p:cNvPr id="39939" name="Content Placeholder 4"/>
          <p:cNvSpPr>
            <a:spLocks noGrp="1"/>
          </p:cNvSpPr>
          <p:nvPr>
            <p:ph idx="1"/>
          </p:nvPr>
        </p:nvSpPr>
        <p:spPr>
          <a:xfrm>
            <a:off x="2895600" y="1778000"/>
            <a:ext cx="6248400" cy="4289425"/>
          </a:xfrm>
        </p:spPr>
        <p:txBody>
          <a:bodyPr/>
          <a:lstStyle/>
          <a:p>
            <a:pPr marL="0" indent="0" eaLnBrk="1" hangingPunct="1">
              <a:lnSpc>
                <a:spcPct val="90000"/>
              </a:lnSpc>
              <a:spcBef>
                <a:spcPts val="600"/>
              </a:spcBef>
              <a:spcAft>
                <a:spcPts val="600"/>
              </a:spcAft>
              <a:buFont typeface="Arial" pitchFamily="34" charset="0"/>
              <a:buNone/>
              <a:defRPr/>
            </a:pPr>
            <a:r>
              <a:rPr lang="en-US" sz="2800" dirty="0" smtClean="0">
                <a:cs typeface="+mn-cs"/>
              </a:rPr>
              <a:t>Most cases of DVT can be prevented. </a:t>
            </a:r>
          </a:p>
          <a:p>
            <a:pPr marL="0" indent="0" eaLnBrk="1" hangingPunct="1">
              <a:lnSpc>
                <a:spcPct val="90000"/>
              </a:lnSpc>
              <a:spcBef>
                <a:spcPts val="600"/>
              </a:spcBef>
              <a:spcAft>
                <a:spcPts val="600"/>
              </a:spcAft>
              <a:buFont typeface="Arial" pitchFamily="34" charset="0"/>
              <a:buNone/>
              <a:defRPr/>
            </a:pPr>
            <a:r>
              <a:rPr lang="en-US" sz="2800" dirty="0" smtClean="0">
                <a:cs typeface="+mn-cs"/>
              </a:rPr>
              <a:t>Here are things you can do to protect your health:</a:t>
            </a:r>
          </a:p>
          <a:p>
            <a:pPr marL="347472" indent="-347472" eaLnBrk="1" fontAlgn="auto" hangingPunct="1">
              <a:lnSpc>
                <a:spcPct val="90000"/>
              </a:lnSpc>
              <a:spcBef>
                <a:spcPts val="600"/>
              </a:spcBef>
              <a:spcAft>
                <a:spcPts val="600"/>
              </a:spcAft>
              <a:buFont typeface="Arial" pitchFamily="34" charset="0"/>
              <a:buChar char="•"/>
              <a:defRPr/>
            </a:pPr>
            <a:r>
              <a:rPr lang="en-US" sz="2800" dirty="0" smtClean="0">
                <a:cs typeface="+mn-cs"/>
              </a:rPr>
              <a:t>Before any surgery, talk to your doctor about blood clots.</a:t>
            </a:r>
            <a:endParaRPr lang="en-US" sz="2800" dirty="0">
              <a:ea typeface="ＭＳ Ｐゴシック" charset="-128"/>
              <a:cs typeface="+mn-cs"/>
            </a:endParaRPr>
          </a:p>
          <a:p>
            <a:pPr marL="347472" indent="-347472" eaLnBrk="1" fontAlgn="auto" hangingPunct="1">
              <a:lnSpc>
                <a:spcPct val="90000"/>
              </a:lnSpc>
              <a:spcBef>
                <a:spcPts val="600"/>
              </a:spcBef>
              <a:spcAft>
                <a:spcPts val="600"/>
              </a:spcAft>
              <a:buFont typeface="Arial" pitchFamily="34" charset="0"/>
              <a:buChar char="•"/>
              <a:defRPr/>
            </a:pPr>
            <a:r>
              <a:rPr lang="en-US" sz="2800" dirty="0" smtClean="0">
                <a:cs typeface="+mn-cs"/>
              </a:rPr>
              <a:t>If you</a:t>
            </a:r>
            <a:r>
              <a:rPr lang="en-US" sz="2800" dirty="0">
                <a:cs typeface="+mn-cs"/>
              </a:rPr>
              <a:t>'</a:t>
            </a:r>
            <a:r>
              <a:rPr lang="en-US" altLang="ja-JP" sz="2800" dirty="0" smtClean="0">
                <a:cs typeface="+mn-cs"/>
              </a:rPr>
              <a:t>ve had a stay in the hospital or been treated for a serious injury, ask what you can do to prevent blood clots.</a:t>
            </a:r>
            <a:endParaRPr lang="en-US" sz="2800" dirty="0">
              <a:ea typeface="ＭＳ Ｐゴシック" charset="-128"/>
              <a:cs typeface="+mn-cs"/>
            </a:endParaRPr>
          </a:p>
          <a:p>
            <a:pPr marL="347472" indent="-347472" eaLnBrk="1" fontAlgn="auto" hangingPunct="1">
              <a:lnSpc>
                <a:spcPct val="90000"/>
              </a:lnSpc>
              <a:spcBef>
                <a:spcPts val="600"/>
              </a:spcBef>
              <a:spcAft>
                <a:spcPts val="600"/>
              </a:spcAft>
              <a:buFont typeface="Arial" pitchFamily="34" charset="0"/>
              <a:buChar char="•"/>
              <a:defRPr/>
            </a:pPr>
            <a:r>
              <a:rPr lang="en-US" sz="2800" dirty="0" smtClean="0">
                <a:cs typeface="+mn-cs"/>
              </a:rPr>
              <a:t>Follow your doctor'</a:t>
            </a:r>
            <a:r>
              <a:rPr lang="en-US" altLang="ja-JP" sz="2800" dirty="0" smtClean="0">
                <a:cs typeface="+mn-cs"/>
              </a:rPr>
              <a:t>s instructions.</a:t>
            </a:r>
            <a:endParaRPr lang="en-US" sz="2800" dirty="0">
              <a:ea typeface="ＭＳ Ｐゴシック" charset="-128"/>
              <a:cs typeface="+mn-cs"/>
            </a:endParaRPr>
          </a:p>
          <a:p>
            <a:pPr marL="0" indent="0" eaLnBrk="1" hangingPunct="1">
              <a:lnSpc>
                <a:spcPct val="90000"/>
              </a:lnSpc>
              <a:spcBef>
                <a:spcPts val="600"/>
              </a:spcBef>
              <a:spcAft>
                <a:spcPts val="600"/>
              </a:spcAft>
              <a:buFont typeface="Arial" pitchFamily="34" charset="0"/>
              <a:buChar char="•"/>
              <a:defRPr/>
            </a:pPr>
            <a:endParaRPr lang="en-US" sz="2800" dirty="0" smtClean="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22275"/>
            <a:ext cx="8229600" cy="735013"/>
          </a:xfrm>
        </p:spPr>
        <p:txBody>
          <a:bodyPr rtlCol="0">
            <a:normAutofit fontScale="90000"/>
          </a:bodyPr>
          <a:lstStyle/>
          <a:p>
            <a:pPr eaLnBrk="1" fontAlgn="auto" hangingPunct="1">
              <a:spcAft>
                <a:spcPts val="0"/>
              </a:spcAft>
              <a:defRPr/>
            </a:pPr>
            <a:r>
              <a:rPr lang="en-US" b="1" dirty="0" smtClean="0">
                <a:solidFill>
                  <a:schemeClr val="bg1"/>
                </a:solidFill>
                <a:ea typeface="+mj-ea"/>
                <a:cs typeface="+mj-cs"/>
              </a:rPr>
              <a:t>How Can I Prevent </a:t>
            </a:r>
            <a:br>
              <a:rPr lang="en-US" b="1" dirty="0" smtClean="0">
                <a:solidFill>
                  <a:schemeClr val="bg1"/>
                </a:solidFill>
                <a:ea typeface="+mj-ea"/>
                <a:cs typeface="+mj-cs"/>
              </a:rPr>
            </a:br>
            <a:r>
              <a:rPr lang="en-US" b="1" dirty="0" smtClean="0">
                <a:solidFill>
                  <a:schemeClr val="bg1"/>
                </a:solidFill>
                <a:ea typeface="+mj-ea"/>
                <a:cs typeface="+mj-cs"/>
              </a:rPr>
              <a:t>Deep Vein Thrombosis (DVT</a:t>
            </a:r>
            <a:r>
              <a:rPr lang="en-US" b="1" dirty="0" smtClean="0">
                <a:solidFill>
                  <a:schemeClr val="bg1"/>
                </a:solidFill>
                <a:ea typeface="+mj-ea"/>
                <a:cs typeface="+mj-cs"/>
              </a:rPr>
              <a:t>)? cont.</a:t>
            </a:r>
            <a:endParaRPr lang="en-US" dirty="0">
              <a:solidFill>
                <a:schemeClr val="bg1"/>
              </a:solidFill>
              <a:ea typeface="+mj-ea"/>
              <a:cs typeface="+mj-cs"/>
            </a:endParaRPr>
          </a:p>
        </p:txBody>
      </p:sp>
      <p:sp>
        <p:nvSpPr>
          <p:cNvPr id="15363" name="Content Placeholder 4"/>
          <p:cNvSpPr>
            <a:spLocks noGrp="1"/>
          </p:cNvSpPr>
          <p:nvPr>
            <p:ph idx="1"/>
          </p:nvPr>
        </p:nvSpPr>
        <p:spPr>
          <a:xfrm>
            <a:off x="3165475" y="1900238"/>
            <a:ext cx="5751513" cy="4573587"/>
          </a:xfrm>
        </p:spPr>
        <p:txBody>
          <a:bodyPr/>
          <a:lstStyle/>
          <a:p>
            <a:pPr eaLnBrk="1" hangingPunct="1">
              <a:lnSpc>
                <a:spcPct val="90000"/>
              </a:lnSpc>
              <a:spcBef>
                <a:spcPts val="600"/>
              </a:spcBef>
              <a:spcAft>
                <a:spcPts val="600"/>
              </a:spcAft>
            </a:pPr>
            <a:r>
              <a:rPr lang="en-US" altLang="en-US" sz="2800" dirty="0" smtClean="0"/>
              <a:t>Get up and move after sitting or lying down for long periods of time.</a:t>
            </a:r>
          </a:p>
          <a:p>
            <a:pPr eaLnBrk="1" hangingPunct="1">
              <a:lnSpc>
                <a:spcPct val="90000"/>
              </a:lnSpc>
              <a:spcBef>
                <a:spcPts val="600"/>
              </a:spcBef>
              <a:spcAft>
                <a:spcPts val="600"/>
              </a:spcAft>
            </a:pPr>
            <a:r>
              <a:rPr lang="en-US" altLang="en-US" sz="2800" dirty="0" smtClean="0"/>
              <a:t>Move your lower legs while seated on long trips.</a:t>
            </a:r>
          </a:p>
          <a:p>
            <a:pPr eaLnBrk="1" hangingPunct="1">
              <a:lnSpc>
                <a:spcPct val="90000"/>
              </a:lnSpc>
              <a:spcBef>
                <a:spcPts val="600"/>
              </a:spcBef>
              <a:spcAft>
                <a:spcPts val="600"/>
              </a:spcAft>
            </a:pPr>
            <a:r>
              <a:rPr lang="en-US" altLang="en-US" sz="2800" dirty="0" smtClean="0"/>
              <a:t>Maintain a healthy weight.</a:t>
            </a:r>
          </a:p>
          <a:p>
            <a:pPr eaLnBrk="1" hangingPunct="1">
              <a:lnSpc>
                <a:spcPct val="90000"/>
              </a:lnSpc>
              <a:spcBef>
                <a:spcPts val="600"/>
              </a:spcBef>
              <a:spcAft>
                <a:spcPts val="600"/>
              </a:spcAft>
            </a:pPr>
            <a:r>
              <a:rPr lang="en-US" altLang="en-US" sz="2800" dirty="0" smtClean="0"/>
              <a:t>Know your family history of blood clots.</a:t>
            </a:r>
          </a:p>
          <a:p>
            <a:pPr eaLnBrk="1" hangingPunct="1">
              <a:lnSpc>
                <a:spcPct val="90000"/>
              </a:lnSpc>
              <a:spcBef>
                <a:spcPts val="600"/>
              </a:spcBef>
              <a:spcAft>
                <a:spcPts val="600"/>
              </a:spcAft>
            </a:pPr>
            <a:r>
              <a:rPr lang="en-US" altLang="en-US" sz="2800" dirty="0" smtClean="0"/>
              <a:t>Tell your healthcare provider if you have other risk factors for DVT. </a:t>
            </a:r>
          </a:p>
          <a:p>
            <a:pPr eaLnBrk="1" hangingPunct="1">
              <a:lnSpc>
                <a:spcPct val="90000"/>
              </a:lnSpc>
              <a:spcBef>
                <a:spcPts val="600"/>
              </a:spcBef>
              <a:spcAft>
                <a:spcPts val="600"/>
              </a:spcAft>
            </a:pPr>
            <a:endParaRPr lang="en-US" altLang="en-US" sz="2800" dirty="0" smtClean="0"/>
          </a:p>
          <a:p>
            <a:pPr eaLnBrk="1" hangingPunct="1">
              <a:lnSpc>
                <a:spcPct val="90000"/>
              </a:lnSpc>
              <a:spcBef>
                <a:spcPts val="600"/>
              </a:spcBef>
              <a:spcAft>
                <a:spcPts val="600"/>
              </a:spcAft>
            </a:pPr>
            <a:endParaRPr lang="en-US" alt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8" name="TextBox 1"/>
          <p:cNvSpPr txBox="1">
            <a:spLocks noChangeArrowheads="1"/>
          </p:cNvSpPr>
          <p:nvPr/>
        </p:nvSpPr>
        <p:spPr bwMode="auto">
          <a:xfrm>
            <a:off x="1036638" y="4521200"/>
            <a:ext cx="7172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b="1"/>
              <a:t>Know the Signs. Listen to Your Body. </a:t>
            </a:r>
            <a:br>
              <a:rPr lang="en-US" altLang="en-US" b="1"/>
            </a:br>
            <a:r>
              <a:rPr lang="en-US" altLang="en-US" b="1"/>
              <a:t>Protect Your Health.</a:t>
            </a:r>
            <a:endParaRPr lang="en-US" altLang="en-US" sz="3600"/>
          </a:p>
        </p:txBody>
      </p:sp>
      <p:sp>
        <p:nvSpPr>
          <p:cNvPr id="16387" name="Content Placeholder 4"/>
          <p:cNvSpPr>
            <a:spLocks noGrp="1"/>
          </p:cNvSpPr>
          <p:nvPr>
            <p:ph idx="1"/>
          </p:nvPr>
        </p:nvSpPr>
        <p:spPr>
          <a:xfrm>
            <a:off x="739775" y="1922463"/>
            <a:ext cx="7650163" cy="2598737"/>
          </a:xfrm>
        </p:spPr>
        <p:txBody>
          <a:bodyPr/>
          <a:lstStyle/>
          <a:p>
            <a:pPr marL="0" indent="0" eaLnBrk="1" hangingPunct="1">
              <a:spcBef>
                <a:spcPts val="600"/>
              </a:spcBef>
              <a:spcAft>
                <a:spcPts val="600"/>
              </a:spcAft>
              <a:buFont typeface="Arial" charset="0"/>
              <a:buNone/>
            </a:pPr>
            <a:r>
              <a:rPr lang="en-US" altLang="en-US" dirty="0" smtClean="0"/>
              <a:t>To learn more about Deep Vein Thrombosis (DVT) and Pulmonary Embolism (PE), including risks, signs, symptoms, and tips for prevention, visit </a:t>
            </a:r>
            <a:r>
              <a:rPr lang="en-US" altLang="en-US" dirty="0" smtClean="0">
                <a:solidFill>
                  <a:srgbClr val="000000"/>
                </a:solidFill>
                <a:hlinkClick r:id="rId4" tooltip="Click here to visit the DVT website on cdc.gov"/>
              </a:rPr>
              <a:t>www.cdc.gov/ncbddd/dvt</a:t>
            </a:r>
            <a:r>
              <a:rPr lang="en-US" altLang="en-US" dirty="0" smtClean="0">
                <a:solidFill>
                  <a:srgbClr val="000000"/>
                </a:solidFill>
              </a:rPr>
              <a:t>.</a:t>
            </a:r>
            <a:endParaRPr lang="en-US" altLang="en-US" dirty="0" smtClean="0"/>
          </a:p>
        </p:txBody>
      </p:sp>
      <p:sp>
        <p:nvSpPr>
          <p:cNvPr id="4" name="Title 3"/>
          <p:cNvSpPr>
            <a:spLocks noGrp="1"/>
          </p:cNvSpPr>
          <p:nvPr>
            <p:ph type="title"/>
          </p:nvPr>
        </p:nvSpPr>
        <p:spPr>
          <a:xfrm>
            <a:off x="457200" y="371475"/>
            <a:ext cx="8229600" cy="735013"/>
          </a:xfrm>
        </p:spPr>
        <p:txBody>
          <a:bodyPr rtlCol="0">
            <a:normAutofit fontScale="90000"/>
          </a:bodyPr>
          <a:lstStyle/>
          <a:p>
            <a:pPr eaLnBrk="1" fontAlgn="auto" hangingPunct="1">
              <a:spcAft>
                <a:spcPts val="0"/>
              </a:spcAft>
              <a:defRPr/>
            </a:pPr>
            <a:r>
              <a:rPr lang="en-US" b="1" dirty="0" smtClean="0">
                <a:solidFill>
                  <a:srgbClr val="FFFFFF"/>
                </a:solidFill>
                <a:ea typeface="+mj-ea"/>
                <a:cs typeface="+mj-cs"/>
              </a:rPr>
              <a:t>How Can I Learn More?</a:t>
            </a:r>
            <a:endParaRPr lang="en-US" dirty="0">
              <a:solidFill>
                <a:srgbClr val="FFFFFF"/>
              </a:solidFill>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27038"/>
            <a:ext cx="8229600" cy="735012"/>
          </a:xfrm>
        </p:spPr>
        <p:txBody>
          <a:bodyPr rtlCol="0">
            <a:normAutofit fontScale="90000"/>
          </a:bodyPr>
          <a:lstStyle/>
          <a:p>
            <a:pPr eaLnBrk="1" fontAlgn="auto" hangingPunct="1">
              <a:spcAft>
                <a:spcPts val="0"/>
              </a:spcAft>
              <a:defRPr/>
            </a:pPr>
            <a:r>
              <a:rPr lang="en-US" b="1" dirty="0" smtClean="0">
                <a:solidFill>
                  <a:srgbClr val="FFFFFF"/>
                </a:solidFill>
                <a:ea typeface="+mj-ea"/>
                <a:cs typeface="+mj-cs"/>
              </a:rPr>
              <a:t>Do You Know About</a:t>
            </a:r>
            <a:br>
              <a:rPr lang="en-US" b="1" dirty="0" smtClean="0">
                <a:solidFill>
                  <a:srgbClr val="FFFFFF"/>
                </a:solidFill>
                <a:ea typeface="+mj-ea"/>
                <a:cs typeface="+mj-cs"/>
              </a:rPr>
            </a:br>
            <a:r>
              <a:rPr lang="en-US" b="1" dirty="0" smtClean="0">
                <a:solidFill>
                  <a:srgbClr val="FFFFFF"/>
                </a:solidFill>
                <a:ea typeface="+mj-ea"/>
                <a:cs typeface="+mj-cs"/>
              </a:rPr>
              <a:t> Deep Vein Thrombosis (DVT)?</a:t>
            </a:r>
            <a:r>
              <a:rPr lang="en-US" dirty="0" smtClean="0">
                <a:solidFill>
                  <a:srgbClr val="FFFFFF"/>
                </a:solidFill>
                <a:ea typeface="+mj-ea"/>
                <a:cs typeface="+mj-cs"/>
              </a:rPr>
              <a:t> </a:t>
            </a:r>
            <a:endParaRPr lang="en-US" dirty="0">
              <a:solidFill>
                <a:srgbClr val="FFFFFF"/>
              </a:solidFill>
              <a:ea typeface="+mj-ea"/>
              <a:cs typeface="+mj-cs"/>
            </a:endParaRPr>
          </a:p>
        </p:txBody>
      </p:sp>
      <p:sp>
        <p:nvSpPr>
          <p:cNvPr id="3075" name="Content Placeholder 4"/>
          <p:cNvSpPr>
            <a:spLocks noGrp="1"/>
          </p:cNvSpPr>
          <p:nvPr>
            <p:ph idx="1"/>
          </p:nvPr>
        </p:nvSpPr>
        <p:spPr>
          <a:xfrm>
            <a:off x="3292475" y="2017713"/>
            <a:ext cx="5118100" cy="3597275"/>
          </a:xfrm>
        </p:spPr>
        <p:txBody>
          <a:bodyPr/>
          <a:lstStyle/>
          <a:p>
            <a:pPr marL="0" indent="0" eaLnBrk="1" hangingPunct="1">
              <a:lnSpc>
                <a:spcPct val="120000"/>
              </a:lnSpc>
              <a:spcAft>
                <a:spcPts val="600"/>
              </a:spcAft>
              <a:buFont typeface="Arial" charset="0"/>
              <a:buNone/>
            </a:pPr>
            <a:r>
              <a:rPr lang="en-US" altLang="en-US" sz="3600" smtClean="0"/>
              <a:t>“</a:t>
            </a:r>
            <a:r>
              <a:rPr lang="en-US" altLang="ja-JP" sz="3600" smtClean="0"/>
              <a:t>I never thought about getting a blood clot. But last year I broke my leg and was laid up at home. Then, I had a DVT.</a:t>
            </a:r>
            <a:r>
              <a:rPr lang="en-US" altLang="en-US" sz="3600" smtClean="0"/>
              <a:t>”</a:t>
            </a:r>
            <a:endParaRPr lang="en-US" altLang="ja-JP" sz="3600" smtClean="0"/>
          </a:p>
          <a:p>
            <a:pPr marL="0" indent="0" eaLnBrk="1" hangingPunct="1"/>
            <a:endParaRPr lang="en-US" altLang="en-US" sz="1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0050"/>
            <a:ext cx="8229600" cy="735013"/>
          </a:xfrm>
        </p:spPr>
        <p:txBody>
          <a:bodyPr rtlCol="0">
            <a:normAutofit fontScale="90000"/>
          </a:bodyPr>
          <a:lstStyle/>
          <a:p>
            <a:pPr eaLnBrk="1" fontAlgn="auto" hangingPunct="1">
              <a:spcAft>
                <a:spcPts val="0"/>
              </a:spcAft>
              <a:defRPr/>
            </a:pPr>
            <a:r>
              <a:rPr lang="en-US" b="1" dirty="0">
                <a:solidFill>
                  <a:srgbClr val="FFFFFF"/>
                </a:solidFill>
                <a:ea typeface="ＭＳ Ｐゴシック" charset="0"/>
                <a:cs typeface="+mj-cs"/>
              </a:rPr>
              <a:t>Do You Know About</a:t>
            </a:r>
            <a:br>
              <a:rPr lang="en-US" b="1" dirty="0">
                <a:solidFill>
                  <a:srgbClr val="FFFFFF"/>
                </a:solidFill>
                <a:ea typeface="ＭＳ Ｐゴシック" charset="0"/>
                <a:cs typeface="+mj-cs"/>
              </a:rPr>
            </a:br>
            <a:r>
              <a:rPr lang="en-US" b="1" dirty="0">
                <a:solidFill>
                  <a:srgbClr val="FFFFFF"/>
                </a:solidFill>
                <a:ea typeface="ＭＳ Ｐゴシック" charset="0"/>
                <a:cs typeface="+mj-cs"/>
              </a:rPr>
              <a:t> Deep Vein Thrombosis (DVT</a:t>
            </a:r>
            <a:r>
              <a:rPr lang="en-US" b="1" dirty="0" smtClean="0">
                <a:solidFill>
                  <a:srgbClr val="FFFFFF"/>
                </a:solidFill>
                <a:ea typeface="ＭＳ Ｐゴシック" charset="0"/>
                <a:cs typeface="+mj-cs"/>
              </a:rPr>
              <a:t>)?</a:t>
            </a:r>
            <a:r>
              <a:rPr lang="en-US" sz="900" b="1" dirty="0" smtClean="0">
                <a:solidFill>
                  <a:srgbClr val="FFFFFF"/>
                </a:solidFill>
                <a:ea typeface="ＭＳ Ｐゴシック" charset="0"/>
                <a:cs typeface="+mj-cs"/>
              </a:rPr>
              <a:t>1</a:t>
            </a:r>
            <a:r>
              <a:rPr lang="en-US" dirty="0" smtClean="0">
                <a:solidFill>
                  <a:srgbClr val="FFFFFF"/>
                </a:solidFill>
                <a:ea typeface="ＭＳ Ｐゴシック" charset="0"/>
                <a:cs typeface="+mj-cs"/>
              </a:rPr>
              <a:t> </a:t>
            </a:r>
            <a:endParaRPr lang="en-US" dirty="0">
              <a:solidFill>
                <a:srgbClr val="FFFFFF"/>
              </a:solidFill>
              <a:ea typeface="+mj-ea"/>
              <a:cs typeface="+mj-cs"/>
            </a:endParaRPr>
          </a:p>
        </p:txBody>
      </p:sp>
      <p:sp>
        <p:nvSpPr>
          <p:cNvPr id="4099" name="Content Placeholder 4"/>
          <p:cNvSpPr>
            <a:spLocks noGrp="1"/>
          </p:cNvSpPr>
          <p:nvPr>
            <p:ph idx="1"/>
          </p:nvPr>
        </p:nvSpPr>
        <p:spPr>
          <a:xfrm>
            <a:off x="531813" y="1901825"/>
            <a:ext cx="5307012" cy="3584575"/>
          </a:xfrm>
        </p:spPr>
        <p:txBody>
          <a:bodyPr/>
          <a:lstStyle/>
          <a:p>
            <a:pPr marL="0" indent="0" eaLnBrk="1" hangingPunct="1">
              <a:lnSpc>
                <a:spcPct val="120000"/>
              </a:lnSpc>
              <a:spcAft>
                <a:spcPts val="600"/>
              </a:spcAft>
              <a:buFont typeface="Arial" charset="0"/>
              <a:buNone/>
            </a:pPr>
            <a:r>
              <a:rPr lang="en-US" altLang="en-US" sz="3600" dirty="0" smtClean="0"/>
              <a:t>“After my daughter was born, I was all about taking care of her. I didn't know my health could be at risk. But I got a DVT.”</a:t>
            </a:r>
            <a:endParaRPr lang="en-US" altLang="ja-JP" sz="3600" dirty="0" smtClean="0"/>
          </a:p>
          <a:p>
            <a:pPr marL="0" indent="0" eaLnBrk="1" hangingPunct="1"/>
            <a:endParaRPr lang="en-US" alt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4813"/>
            <a:ext cx="8229600" cy="736600"/>
          </a:xfrm>
        </p:spPr>
        <p:txBody>
          <a:bodyPr rtlCol="0">
            <a:normAutofit fontScale="90000"/>
          </a:bodyPr>
          <a:lstStyle/>
          <a:p>
            <a:pPr eaLnBrk="1" fontAlgn="auto" hangingPunct="1">
              <a:spcAft>
                <a:spcPts val="0"/>
              </a:spcAft>
              <a:defRPr/>
            </a:pPr>
            <a:r>
              <a:rPr lang="en-US" b="1" dirty="0">
                <a:solidFill>
                  <a:srgbClr val="FFFFFF"/>
                </a:solidFill>
                <a:ea typeface="ＭＳ Ｐゴシック" charset="0"/>
                <a:cs typeface="+mj-cs"/>
              </a:rPr>
              <a:t>Do You Know About</a:t>
            </a:r>
            <a:br>
              <a:rPr lang="en-US" b="1" dirty="0">
                <a:solidFill>
                  <a:srgbClr val="FFFFFF"/>
                </a:solidFill>
                <a:ea typeface="ＭＳ Ｐゴシック" charset="0"/>
                <a:cs typeface="+mj-cs"/>
              </a:rPr>
            </a:br>
            <a:r>
              <a:rPr lang="en-US" b="1" dirty="0">
                <a:solidFill>
                  <a:srgbClr val="FFFFFF"/>
                </a:solidFill>
                <a:ea typeface="ＭＳ Ｐゴシック" charset="0"/>
                <a:cs typeface="+mj-cs"/>
              </a:rPr>
              <a:t> Deep Vein Thrombosis (DVT</a:t>
            </a:r>
            <a:r>
              <a:rPr lang="en-US" b="1" dirty="0" smtClean="0">
                <a:solidFill>
                  <a:srgbClr val="FFFFFF"/>
                </a:solidFill>
                <a:ea typeface="ＭＳ Ｐゴシック" charset="0"/>
                <a:cs typeface="+mj-cs"/>
              </a:rPr>
              <a:t>)?</a:t>
            </a:r>
            <a:r>
              <a:rPr lang="en-US" sz="900" b="1" dirty="0" smtClean="0">
                <a:solidFill>
                  <a:srgbClr val="FFFFFF"/>
                </a:solidFill>
                <a:ea typeface="ＭＳ Ｐゴシック" charset="0"/>
                <a:cs typeface="+mj-cs"/>
              </a:rPr>
              <a:t>2</a:t>
            </a:r>
            <a:r>
              <a:rPr lang="en-US" sz="900" dirty="0" smtClean="0">
                <a:solidFill>
                  <a:srgbClr val="FFFFFF"/>
                </a:solidFill>
                <a:ea typeface="ＭＳ Ｐゴシック" charset="0"/>
                <a:cs typeface="+mj-cs"/>
              </a:rPr>
              <a:t> </a:t>
            </a:r>
            <a:endParaRPr lang="en-US" sz="900" b="1" dirty="0">
              <a:solidFill>
                <a:srgbClr val="FFFFFF"/>
              </a:solidFill>
              <a:ea typeface="+mj-ea"/>
              <a:cs typeface="+mj-cs"/>
            </a:endParaRPr>
          </a:p>
        </p:txBody>
      </p:sp>
      <p:sp>
        <p:nvSpPr>
          <p:cNvPr id="5123" name="Content Placeholder 4"/>
          <p:cNvSpPr>
            <a:spLocks noGrp="1"/>
          </p:cNvSpPr>
          <p:nvPr>
            <p:ph idx="1"/>
          </p:nvPr>
        </p:nvSpPr>
        <p:spPr>
          <a:xfrm>
            <a:off x="2978150" y="1828800"/>
            <a:ext cx="5708650" cy="3703638"/>
          </a:xfrm>
        </p:spPr>
        <p:txBody>
          <a:bodyPr/>
          <a:lstStyle/>
          <a:p>
            <a:pPr marL="0" indent="0" eaLnBrk="1" hangingPunct="1">
              <a:lnSpc>
                <a:spcPct val="120000"/>
              </a:lnSpc>
              <a:spcAft>
                <a:spcPts val="1200"/>
              </a:spcAft>
              <a:buFont typeface="Arial" charset="0"/>
              <a:buNone/>
            </a:pPr>
            <a:r>
              <a:rPr lang="en-US" altLang="en-US" sz="3600" smtClean="0"/>
              <a:t>“</a:t>
            </a:r>
            <a:r>
              <a:rPr lang="en-US" altLang="ja-JP" sz="3600" smtClean="0"/>
              <a:t>After surgery, I was so happy to get back home to recover. Then my leg swelled up and I didn</a:t>
            </a:r>
            <a:r>
              <a:rPr lang="en-US" altLang="en-US" sz="3600" smtClean="0"/>
              <a:t>’</a:t>
            </a:r>
            <a:r>
              <a:rPr lang="en-US" altLang="ja-JP" sz="3600" smtClean="0"/>
              <a:t>t know why. Turns out I had a DVT.</a:t>
            </a:r>
            <a:r>
              <a:rPr lang="en-US" altLang="en-US" sz="3600" smtClean="0"/>
              <a:t>”</a:t>
            </a:r>
            <a:endParaRPr lang="en-US" altLang="ja-JP" sz="3600" smtClean="0"/>
          </a:p>
          <a:p>
            <a:pPr marL="0" indent="0" eaLnBrk="1" hangingPunct="1"/>
            <a:endParaRPr lang="en-US" altLang="en-US"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TextBox 5"/>
          <p:cNvSpPr txBox="1">
            <a:spLocks noChangeArrowheads="1"/>
          </p:cNvSpPr>
          <p:nvPr/>
        </p:nvSpPr>
        <p:spPr bwMode="auto">
          <a:xfrm>
            <a:off x="3990975" y="3870325"/>
            <a:ext cx="44132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pPr>
            <a:r>
              <a:rPr lang="en-US" altLang="en-US" sz="2800"/>
              <a:t>Sometimes part of the clot breaks off and travels through the bloodstream to your lungs. This is called a </a:t>
            </a:r>
            <a:r>
              <a:rPr lang="en-US" altLang="en-US" sz="2800" b="1">
                <a:hlinkClick r:id="rId4"/>
              </a:rPr>
              <a:t>P</a:t>
            </a:r>
            <a:r>
              <a:rPr lang="en-US" altLang="en-US" sz="2800">
                <a:hlinkClick r:id="rId4"/>
              </a:rPr>
              <a:t>ulmonary </a:t>
            </a:r>
            <a:r>
              <a:rPr lang="en-US" altLang="en-US" sz="2800" b="1">
                <a:hlinkClick r:id="rId4"/>
              </a:rPr>
              <a:t>E</a:t>
            </a:r>
            <a:r>
              <a:rPr lang="en-US" altLang="en-US" sz="2800">
                <a:hlinkClick r:id="rId4"/>
              </a:rPr>
              <a:t>mbolism</a:t>
            </a:r>
            <a:r>
              <a:rPr lang="en-US" altLang="en-US" sz="2800"/>
              <a:t>, or </a:t>
            </a:r>
            <a:r>
              <a:rPr lang="en-US" altLang="en-US" sz="2800" b="1"/>
              <a:t>PE</a:t>
            </a:r>
            <a:r>
              <a:rPr lang="en-US" altLang="en-US" sz="2800"/>
              <a:t>, and can be fatal.</a:t>
            </a:r>
          </a:p>
        </p:txBody>
      </p:sp>
      <p:cxnSp>
        <p:nvCxnSpPr>
          <p:cNvPr id="3" name="Straight Arrow Connector 2" descr="Arrow pointing to a large blood clot" title="Arrow pointing to a large blood clot"/>
          <p:cNvCxnSpPr/>
          <p:nvPr/>
        </p:nvCxnSpPr>
        <p:spPr>
          <a:xfrm flipH="1">
            <a:off x="1190625" y="2540000"/>
            <a:ext cx="1930400"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47" name="Content Placeholder 4"/>
          <p:cNvSpPr>
            <a:spLocks noGrp="1"/>
          </p:cNvSpPr>
          <p:nvPr>
            <p:ph idx="1"/>
          </p:nvPr>
        </p:nvSpPr>
        <p:spPr>
          <a:xfrm>
            <a:off x="2978150" y="1919288"/>
            <a:ext cx="5708650" cy="1412875"/>
          </a:xfrm>
        </p:spPr>
        <p:txBody>
          <a:bodyPr/>
          <a:lstStyle/>
          <a:p>
            <a:pPr marL="341313" indent="-341313" eaLnBrk="1" hangingPunct="1">
              <a:spcAft>
                <a:spcPts val="1800"/>
              </a:spcAft>
            </a:pPr>
            <a:r>
              <a:rPr lang="en-US" altLang="en-US" sz="2800" b="1" dirty="0" smtClean="0">
                <a:hlinkClick r:id="rId5"/>
              </a:rPr>
              <a:t>D</a:t>
            </a:r>
            <a:r>
              <a:rPr lang="en-US" altLang="en-US" sz="2800" dirty="0" smtClean="0">
                <a:hlinkClick r:id="rId5"/>
              </a:rPr>
              <a:t>eep </a:t>
            </a:r>
            <a:r>
              <a:rPr lang="en-US" altLang="en-US" sz="2800" b="1" dirty="0" smtClean="0">
                <a:hlinkClick r:id="rId5"/>
              </a:rPr>
              <a:t>V</a:t>
            </a:r>
            <a:r>
              <a:rPr lang="en-US" altLang="en-US" sz="2800" dirty="0" smtClean="0">
                <a:hlinkClick r:id="rId5"/>
              </a:rPr>
              <a:t>ein </a:t>
            </a:r>
            <a:r>
              <a:rPr lang="en-US" altLang="en-US" sz="2800" b="1" dirty="0" smtClean="0">
                <a:hlinkClick r:id="rId5"/>
              </a:rPr>
              <a:t>T</a:t>
            </a:r>
            <a:r>
              <a:rPr lang="en-US" altLang="en-US" sz="2800" dirty="0" smtClean="0">
                <a:hlinkClick r:id="rId5"/>
              </a:rPr>
              <a:t>hrombosis</a:t>
            </a:r>
            <a:r>
              <a:rPr lang="en-US" altLang="en-US" sz="2800" dirty="0" smtClean="0"/>
              <a:t>, or </a:t>
            </a:r>
            <a:r>
              <a:rPr lang="en-US" altLang="en-US" sz="2800" b="1" dirty="0" smtClean="0"/>
              <a:t>DVT</a:t>
            </a:r>
            <a:r>
              <a:rPr lang="en-US" altLang="en-US" sz="2800" dirty="0" smtClean="0"/>
              <a:t>, occurs when a large blood clot forms in a vein in your body,  usually the leg. </a:t>
            </a:r>
          </a:p>
        </p:txBody>
      </p:sp>
      <p:sp>
        <p:nvSpPr>
          <p:cNvPr id="4" name="Title 3"/>
          <p:cNvSpPr>
            <a:spLocks noGrp="1"/>
          </p:cNvSpPr>
          <p:nvPr>
            <p:ph type="title"/>
          </p:nvPr>
        </p:nvSpPr>
        <p:spPr>
          <a:xfrm>
            <a:off x="457200" y="371475"/>
            <a:ext cx="8229600" cy="735013"/>
          </a:xfrm>
        </p:spPr>
        <p:txBody>
          <a:bodyPr rtlCol="0">
            <a:normAutofit fontScale="90000"/>
          </a:bodyPr>
          <a:lstStyle/>
          <a:p>
            <a:pPr eaLnBrk="1" fontAlgn="auto" hangingPunct="1">
              <a:spcAft>
                <a:spcPts val="0"/>
              </a:spcAft>
              <a:defRPr/>
            </a:pPr>
            <a:r>
              <a:rPr lang="en-US" b="1" dirty="0">
                <a:solidFill>
                  <a:srgbClr val="FFFFFF"/>
                </a:solidFill>
                <a:ea typeface="+mj-ea"/>
                <a:cs typeface="+mj-cs"/>
              </a:rPr>
              <a:t>What</a:t>
            </a:r>
            <a:r>
              <a:rPr lang="en-US" b="1" dirty="0" smtClean="0">
                <a:solidFill>
                  <a:srgbClr val="FFFFFF"/>
                </a:solidFill>
                <a:ea typeface="+mj-ea"/>
                <a:cs typeface="+mj-cs"/>
              </a:rPr>
              <a:t> Is Deep Vein Thrombosis (DVT)? </a:t>
            </a:r>
            <a:endParaRPr lang="en-US" dirty="0">
              <a:solidFill>
                <a:srgbClr val="FFFFFF"/>
              </a:solidFill>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304800" y="6284913"/>
            <a:ext cx="7808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000" baseline="30000"/>
              <a:t>1</a:t>
            </a:r>
            <a:r>
              <a:rPr lang="en-US" altLang="en-US" sz="1000"/>
              <a:t>CDC Public Health Grand Rounds, 2013</a:t>
            </a:r>
          </a:p>
          <a:p>
            <a:pPr eaLnBrk="1" hangingPunct="1">
              <a:spcBef>
                <a:spcPct val="0"/>
              </a:spcBef>
              <a:buFontTx/>
              <a:buNone/>
            </a:pPr>
            <a:r>
              <a:rPr lang="en-US" altLang="en-US" sz="1000" baseline="30000"/>
              <a:t>2</a:t>
            </a:r>
            <a:r>
              <a:rPr lang="en-US" altLang="en-US" sz="1000"/>
              <a:t>United States Cancer Statistics (USCS)</a:t>
            </a:r>
          </a:p>
          <a:p>
            <a:pPr eaLnBrk="1" hangingPunct="1">
              <a:spcBef>
                <a:spcPct val="0"/>
              </a:spcBef>
              <a:buFontTx/>
              <a:buNone/>
            </a:pPr>
            <a:endParaRPr lang="en-US" altLang="en-US" sz="1000"/>
          </a:p>
        </p:txBody>
      </p:sp>
      <p:sp>
        <p:nvSpPr>
          <p:cNvPr id="7171" name="Content Placeholder 2"/>
          <p:cNvSpPr>
            <a:spLocks noGrp="1"/>
          </p:cNvSpPr>
          <p:nvPr>
            <p:ph type="subTitle" idx="1"/>
          </p:nvPr>
        </p:nvSpPr>
        <p:spPr>
          <a:xfrm>
            <a:off x="1036638" y="3235325"/>
            <a:ext cx="7077075" cy="2535238"/>
          </a:xfrm>
        </p:spPr>
        <p:txBody>
          <a:bodyPr/>
          <a:lstStyle/>
          <a:p>
            <a:pPr algn="l" eaLnBrk="1" hangingPunct="1">
              <a:lnSpc>
                <a:spcPct val="90000"/>
              </a:lnSpc>
              <a:spcBef>
                <a:spcPts val="600"/>
              </a:spcBef>
              <a:spcAft>
                <a:spcPts val="600"/>
              </a:spcAft>
            </a:pPr>
            <a:r>
              <a:rPr lang="en-US" altLang="en-US" sz="2800" smtClean="0">
                <a:solidFill>
                  <a:schemeClr val="tx1"/>
                </a:solidFill>
              </a:rPr>
              <a:t>CDC estimates that each year between 350,000 and 900,000 Americans develop blood clots for the first time.</a:t>
            </a:r>
            <a:r>
              <a:rPr lang="en-US" altLang="en-US" sz="2000" baseline="50000" smtClean="0">
                <a:solidFill>
                  <a:schemeClr val="tx1"/>
                </a:solidFill>
              </a:rPr>
              <a:t>1</a:t>
            </a:r>
            <a:endParaRPr lang="en-US" altLang="en-US" sz="2800" baseline="50000" smtClean="0">
              <a:solidFill>
                <a:schemeClr val="tx1"/>
              </a:solidFill>
            </a:endParaRPr>
          </a:p>
          <a:p>
            <a:pPr eaLnBrk="1" hangingPunct="1">
              <a:lnSpc>
                <a:spcPct val="80000"/>
              </a:lnSpc>
              <a:spcBef>
                <a:spcPct val="0"/>
              </a:spcBef>
            </a:pPr>
            <a:endParaRPr lang="en-US" altLang="en-US" sz="2800" smtClean="0">
              <a:solidFill>
                <a:schemeClr val="tx1"/>
              </a:solidFill>
            </a:endParaRPr>
          </a:p>
          <a:p>
            <a:pPr algn="l" eaLnBrk="1" hangingPunct="1">
              <a:lnSpc>
                <a:spcPct val="80000"/>
              </a:lnSpc>
              <a:spcBef>
                <a:spcPct val="0"/>
              </a:spcBef>
            </a:pPr>
            <a:r>
              <a:rPr lang="en-US" altLang="en-US" sz="2800" smtClean="0">
                <a:solidFill>
                  <a:schemeClr val="tx1"/>
                </a:solidFill>
              </a:rPr>
              <a:t>That'</a:t>
            </a:r>
            <a:r>
              <a:rPr lang="en-US" altLang="ja-JP" sz="2800" smtClean="0">
                <a:solidFill>
                  <a:schemeClr val="tx1"/>
                </a:solidFill>
              </a:rPr>
              <a:t>s more than the number of new cases of </a:t>
            </a:r>
          </a:p>
          <a:p>
            <a:pPr algn="l" eaLnBrk="1" hangingPunct="1">
              <a:lnSpc>
                <a:spcPct val="80000"/>
              </a:lnSpc>
              <a:spcBef>
                <a:spcPct val="0"/>
              </a:spcBef>
            </a:pPr>
            <a:r>
              <a:rPr lang="en-US" altLang="en-US" sz="2800" smtClean="0">
                <a:solidFill>
                  <a:schemeClr val="tx1"/>
                </a:solidFill>
              </a:rPr>
              <a:t>either breast cancer or prostate cancer during 2012.</a:t>
            </a:r>
            <a:r>
              <a:rPr lang="en-US" altLang="en-US" sz="2000" baseline="50000" smtClean="0">
                <a:solidFill>
                  <a:schemeClr val="tx1"/>
                </a:solidFill>
              </a:rPr>
              <a:t>2</a:t>
            </a:r>
            <a:endParaRPr lang="en-US" altLang="en-US" sz="2800" baseline="50000" smtClean="0">
              <a:solidFill>
                <a:schemeClr val="tx1"/>
              </a:solidFill>
            </a:endParaRPr>
          </a:p>
          <a:p>
            <a:pPr eaLnBrk="1" hangingPunct="1">
              <a:lnSpc>
                <a:spcPct val="80000"/>
              </a:lnSpc>
            </a:pPr>
            <a:endParaRPr lang="en-US" altLang="en-US" sz="2500" smtClean="0">
              <a:solidFill>
                <a:srgbClr val="898989"/>
              </a:solidFill>
            </a:endParaRPr>
          </a:p>
          <a:p>
            <a:pPr eaLnBrk="1" hangingPunct="1">
              <a:lnSpc>
                <a:spcPct val="80000"/>
              </a:lnSpc>
            </a:pPr>
            <a:endParaRPr lang="en-US" altLang="en-US" sz="2500" smtClean="0">
              <a:solidFill>
                <a:srgbClr val="898989"/>
              </a:solidFill>
            </a:endParaRPr>
          </a:p>
        </p:txBody>
      </p:sp>
      <p:sp>
        <p:nvSpPr>
          <p:cNvPr id="7170" name="Title 3"/>
          <p:cNvSpPr>
            <a:spLocks noGrp="1"/>
          </p:cNvSpPr>
          <p:nvPr>
            <p:ph type="ctrTitle"/>
          </p:nvPr>
        </p:nvSpPr>
        <p:spPr>
          <a:xfrm>
            <a:off x="323850" y="1765300"/>
            <a:ext cx="8494713" cy="1470025"/>
          </a:xfrm>
        </p:spPr>
        <p:txBody>
          <a:bodyPr/>
          <a:lstStyle/>
          <a:p>
            <a:pPr eaLnBrk="1" hangingPunct="1"/>
            <a:r>
              <a:rPr lang="en-US" altLang="en-US" dirty="0" smtClean="0">
                <a:solidFill>
                  <a:srgbClr val="990033"/>
                </a:solidFill>
              </a:rPr>
              <a:t>From 350,000 to 900,000 per year</a:t>
            </a:r>
            <a:endParaRPr lang="en-US" altLang="en-US" dirty="0" smtClean="0">
              <a:solidFill>
                <a:srgbClr val="0070C0"/>
              </a:solidFill>
            </a:endParaRPr>
          </a:p>
        </p:txBody>
      </p:sp>
      <p:sp>
        <p:nvSpPr>
          <p:cNvPr id="5" name="Title 1"/>
          <p:cNvSpPr txBox="1">
            <a:spLocks/>
          </p:cNvSpPr>
          <p:nvPr/>
        </p:nvSpPr>
        <p:spPr bwMode="auto">
          <a:xfrm>
            <a:off x="457200" y="188913"/>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750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fontAlgn="auto">
              <a:spcAft>
                <a:spcPts val="0"/>
              </a:spcAft>
              <a:defRPr/>
            </a:pPr>
            <a:r>
              <a:rPr lang="en-US" b="1" dirty="0" smtClean="0">
                <a:solidFill>
                  <a:srgbClr val="FFFFFF"/>
                </a:solidFill>
                <a:ea typeface="ＭＳ Ｐゴシック" charset="0"/>
              </a:rPr>
              <a:t>How Many People Are Affected </a:t>
            </a:r>
          </a:p>
          <a:p>
            <a:pPr defTabSz="914400" fontAlgn="auto">
              <a:spcAft>
                <a:spcPts val="0"/>
              </a:spcAft>
              <a:defRPr/>
            </a:pPr>
            <a:r>
              <a:rPr lang="en-US" b="1" dirty="0" smtClean="0">
                <a:solidFill>
                  <a:srgbClr val="FFFFFF"/>
                </a:solidFill>
                <a:ea typeface="ＭＳ Ｐゴシック" charset="0"/>
              </a:rPr>
              <a:t>by Deep Vein Thrombosis (DVT)?</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03200"/>
            <a:ext cx="8229600" cy="1103313"/>
          </a:xfrm>
        </p:spPr>
        <p:txBody>
          <a:bodyPr rtlCol="0">
            <a:normAutofit fontScale="90000"/>
          </a:bodyPr>
          <a:lstStyle/>
          <a:p>
            <a:pPr eaLnBrk="1" fontAlgn="auto" hangingPunct="1">
              <a:spcAft>
                <a:spcPts val="0"/>
              </a:spcAft>
              <a:defRPr/>
            </a:pPr>
            <a:r>
              <a:rPr lang="en-US" b="1" dirty="0" smtClean="0">
                <a:solidFill>
                  <a:srgbClr val="FFFFFF"/>
                </a:solidFill>
                <a:ea typeface="ＭＳ Ｐゴシック" charset="0"/>
                <a:cs typeface="+mj-cs"/>
              </a:rPr>
              <a:t>Why Should I Care About </a:t>
            </a:r>
            <a:br>
              <a:rPr lang="en-US" b="1" dirty="0" smtClean="0">
                <a:solidFill>
                  <a:srgbClr val="FFFFFF"/>
                </a:solidFill>
                <a:ea typeface="ＭＳ Ｐゴシック" charset="0"/>
                <a:cs typeface="+mj-cs"/>
              </a:rPr>
            </a:br>
            <a:r>
              <a:rPr lang="en-US" b="1" dirty="0" smtClean="0">
                <a:solidFill>
                  <a:srgbClr val="FFFFFF"/>
                </a:solidFill>
                <a:ea typeface="ＭＳ Ｐゴシック" charset="0"/>
                <a:cs typeface="+mj-cs"/>
              </a:rPr>
              <a:t>Deep </a:t>
            </a:r>
            <a:r>
              <a:rPr lang="en-US" b="1" dirty="0">
                <a:solidFill>
                  <a:srgbClr val="FFFFFF"/>
                </a:solidFill>
                <a:ea typeface="ＭＳ Ｐゴシック" charset="0"/>
                <a:cs typeface="+mj-cs"/>
              </a:rPr>
              <a:t>Vein </a:t>
            </a:r>
            <a:r>
              <a:rPr lang="en-US" b="1" dirty="0" smtClean="0">
                <a:solidFill>
                  <a:srgbClr val="FFFFFF"/>
                </a:solidFill>
                <a:ea typeface="ＭＳ Ｐゴシック" charset="0"/>
                <a:cs typeface="+mj-cs"/>
              </a:rPr>
              <a:t>Thrombosis (DVT)? </a:t>
            </a:r>
            <a:endParaRPr lang="en-US" dirty="0">
              <a:solidFill>
                <a:srgbClr val="FFFFFF"/>
              </a:solidFill>
              <a:ea typeface="+mj-ea"/>
              <a:cs typeface="+mj-cs"/>
            </a:endParaRPr>
          </a:p>
        </p:txBody>
      </p:sp>
      <p:sp>
        <p:nvSpPr>
          <p:cNvPr id="8195" name="Content Placeholder 4"/>
          <p:cNvSpPr>
            <a:spLocks noGrp="1"/>
          </p:cNvSpPr>
          <p:nvPr>
            <p:ph idx="1"/>
          </p:nvPr>
        </p:nvSpPr>
        <p:spPr>
          <a:xfrm>
            <a:off x="3200400" y="2009775"/>
            <a:ext cx="5364163" cy="4362450"/>
          </a:xfrm>
        </p:spPr>
        <p:txBody>
          <a:bodyPr/>
          <a:lstStyle/>
          <a:p>
            <a:pPr eaLnBrk="1" hangingPunct="1">
              <a:lnSpc>
                <a:spcPct val="90000"/>
              </a:lnSpc>
              <a:spcBef>
                <a:spcPts val="600"/>
              </a:spcBef>
              <a:spcAft>
                <a:spcPts val="600"/>
              </a:spcAft>
            </a:pPr>
            <a:r>
              <a:rPr lang="en-US" altLang="en-US" sz="2800" smtClean="0"/>
              <a:t>Everyone is at risk for a DVT.</a:t>
            </a:r>
          </a:p>
          <a:p>
            <a:pPr eaLnBrk="1" hangingPunct="1">
              <a:lnSpc>
                <a:spcPct val="90000"/>
              </a:lnSpc>
              <a:spcBef>
                <a:spcPts val="600"/>
              </a:spcBef>
              <a:spcAft>
                <a:spcPts val="600"/>
              </a:spcAft>
            </a:pPr>
            <a:r>
              <a:rPr lang="en-US" altLang="en-US" sz="2800" smtClean="0"/>
              <a:t>DVT can cause serious illness, disability, and may even lead to death caused by a PE. </a:t>
            </a:r>
          </a:p>
          <a:p>
            <a:pPr eaLnBrk="1" hangingPunct="1">
              <a:lnSpc>
                <a:spcPct val="90000"/>
              </a:lnSpc>
              <a:spcBef>
                <a:spcPts val="600"/>
              </a:spcBef>
              <a:spcAft>
                <a:spcPts val="600"/>
              </a:spcAft>
            </a:pPr>
            <a:r>
              <a:rPr lang="en-US" altLang="en-US" sz="2800" smtClean="0"/>
              <a:t>If you recognize the signs and symptoms early, DVT can be safely treated by your healthcare provider.</a:t>
            </a:r>
          </a:p>
          <a:p>
            <a:pPr eaLnBrk="1" hangingPunct="1">
              <a:lnSpc>
                <a:spcPct val="90000"/>
              </a:lnSpc>
              <a:spcBef>
                <a:spcPts val="600"/>
              </a:spcBef>
              <a:spcAft>
                <a:spcPts val="600"/>
              </a:spcAft>
            </a:pPr>
            <a:r>
              <a:rPr lang="en-US" altLang="en-US" sz="2800" smtClean="0"/>
              <a:t>You can take steps to help prevent DVT.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71475"/>
            <a:ext cx="8229600" cy="735013"/>
          </a:xfrm>
        </p:spPr>
        <p:txBody>
          <a:bodyPr rtlCol="0">
            <a:normAutofit fontScale="90000"/>
          </a:bodyPr>
          <a:lstStyle/>
          <a:p>
            <a:pPr eaLnBrk="1" fontAlgn="auto" hangingPunct="1">
              <a:spcAft>
                <a:spcPts val="0"/>
              </a:spcAft>
              <a:defRPr/>
            </a:pPr>
            <a:r>
              <a:rPr lang="en-US" b="1" dirty="0">
                <a:solidFill>
                  <a:srgbClr val="FFFFFF"/>
                </a:solidFill>
                <a:ea typeface="+mj-ea"/>
                <a:cs typeface="+mj-cs"/>
              </a:rPr>
              <a:t>What </a:t>
            </a:r>
            <a:r>
              <a:rPr lang="en-US" b="1" dirty="0" smtClean="0">
                <a:solidFill>
                  <a:srgbClr val="FFFFFF"/>
                </a:solidFill>
                <a:ea typeface="+mj-ea"/>
                <a:cs typeface="+mj-cs"/>
              </a:rPr>
              <a:t>Are the Signs and Symptoms of</a:t>
            </a:r>
            <a:br>
              <a:rPr lang="en-US" b="1" dirty="0" smtClean="0">
                <a:solidFill>
                  <a:srgbClr val="FFFFFF"/>
                </a:solidFill>
                <a:ea typeface="+mj-ea"/>
                <a:cs typeface="+mj-cs"/>
              </a:rPr>
            </a:br>
            <a:r>
              <a:rPr lang="en-US" b="1" dirty="0" smtClean="0">
                <a:solidFill>
                  <a:srgbClr val="FFFFFF"/>
                </a:solidFill>
                <a:ea typeface="+mj-ea"/>
                <a:cs typeface="+mj-cs"/>
              </a:rPr>
              <a:t> Deep Vein Thrombosis (DVT)?</a:t>
            </a:r>
            <a:r>
              <a:rPr lang="en-US" dirty="0" smtClean="0">
                <a:solidFill>
                  <a:srgbClr val="FFFFFF"/>
                </a:solidFill>
                <a:ea typeface="+mj-ea"/>
                <a:cs typeface="+mj-cs"/>
              </a:rPr>
              <a:t> </a:t>
            </a:r>
            <a:endParaRPr lang="en-US" dirty="0">
              <a:solidFill>
                <a:srgbClr val="FFFFFF"/>
              </a:solidFill>
              <a:ea typeface="+mj-ea"/>
              <a:cs typeface="+mj-cs"/>
            </a:endParaRPr>
          </a:p>
        </p:txBody>
      </p:sp>
      <p:sp>
        <p:nvSpPr>
          <p:cNvPr id="29699" name="Content Placeholder 4"/>
          <p:cNvSpPr>
            <a:spLocks noGrp="1"/>
          </p:cNvSpPr>
          <p:nvPr>
            <p:ph idx="1"/>
          </p:nvPr>
        </p:nvSpPr>
        <p:spPr>
          <a:xfrm>
            <a:off x="2978150" y="1751013"/>
            <a:ext cx="6165850" cy="4635500"/>
          </a:xfrm>
        </p:spPr>
        <p:txBody>
          <a:bodyPr/>
          <a:lstStyle/>
          <a:p>
            <a:pPr marL="0" indent="0" eaLnBrk="1" hangingPunct="1">
              <a:lnSpc>
                <a:spcPct val="90000"/>
              </a:lnSpc>
              <a:spcBef>
                <a:spcPts val="600"/>
              </a:spcBef>
              <a:spcAft>
                <a:spcPts val="600"/>
              </a:spcAft>
              <a:buFont typeface="Arial" pitchFamily="34" charset="0"/>
              <a:buNone/>
              <a:defRPr/>
            </a:pPr>
            <a:r>
              <a:rPr lang="en-US" sz="2800" dirty="0" smtClean="0">
                <a:cs typeface="+mn-cs"/>
              </a:rPr>
              <a:t>The most common signs and symptoms are combinations of:</a:t>
            </a:r>
          </a:p>
          <a:p>
            <a:pPr eaLnBrk="1" fontAlgn="auto" hangingPunct="1">
              <a:spcBef>
                <a:spcPts val="600"/>
              </a:spcBef>
              <a:spcAft>
                <a:spcPts val="600"/>
              </a:spcAft>
              <a:buFont typeface="Arial"/>
              <a:buChar char="•"/>
              <a:defRPr/>
            </a:pPr>
            <a:r>
              <a:rPr lang="en-US" sz="2800" dirty="0" smtClean="0">
                <a:cs typeface="+mn-cs"/>
              </a:rPr>
              <a:t>New swelling of your arm or leg</a:t>
            </a:r>
            <a:endParaRPr lang="en-US" sz="2800" dirty="0">
              <a:cs typeface="+mn-cs"/>
            </a:endParaRPr>
          </a:p>
          <a:p>
            <a:pPr eaLnBrk="1" fontAlgn="auto" hangingPunct="1">
              <a:spcBef>
                <a:spcPts val="600"/>
              </a:spcBef>
              <a:spcAft>
                <a:spcPts val="600"/>
              </a:spcAft>
              <a:buFont typeface="Arial"/>
              <a:buChar char="•"/>
              <a:defRPr/>
            </a:pPr>
            <a:r>
              <a:rPr lang="en-US" sz="2800" dirty="0" smtClean="0">
                <a:cs typeface="+mn-cs"/>
              </a:rPr>
              <a:t>Pain or tenderness you can</a:t>
            </a:r>
            <a:r>
              <a:rPr lang="en-US" sz="2800" dirty="0">
                <a:cs typeface="+mn-cs"/>
              </a:rPr>
              <a:t>'</a:t>
            </a:r>
            <a:r>
              <a:rPr lang="en-US" sz="2800" dirty="0" smtClean="0">
                <a:cs typeface="+mn-cs"/>
              </a:rPr>
              <a:t>t explain</a:t>
            </a:r>
            <a:endParaRPr lang="en-US" sz="2800" dirty="0">
              <a:cs typeface="+mn-cs"/>
            </a:endParaRPr>
          </a:p>
          <a:p>
            <a:pPr eaLnBrk="1" fontAlgn="auto" hangingPunct="1">
              <a:spcBef>
                <a:spcPts val="600"/>
              </a:spcBef>
              <a:spcAft>
                <a:spcPts val="600"/>
              </a:spcAft>
              <a:buFont typeface="Arial"/>
              <a:buChar char="•"/>
              <a:defRPr/>
            </a:pPr>
            <a:r>
              <a:rPr lang="en-US" sz="2800" dirty="0" smtClean="0">
                <a:cs typeface="+mn-cs"/>
              </a:rPr>
              <a:t>Skin that's warm to the touch</a:t>
            </a:r>
            <a:endParaRPr lang="en-US" sz="2800" dirty="0">
              <a:cs typeface="+mn-cs"/>
            </a:endParaRPr>
          </a:p>
          <a:p>
            <a:pPr eaLnBrk="1" fontAlgn="auto" hangingPunct="1">
              <a:spcBef>
                <a:spcPts val="600"/>
              </a:spcBef>
              <a:spcAft>
                <a:spcPts val="600"/>
              </a:spcAft>
              <a:buFont typeface="Arial"/>
              <a:buChar char="•"/>
              <a:defRPr/>
            </a:pPr>
            <a:r>
              <a:rPr lang="en-US" sz="2800" dirty="0" smtClean="0">
                <a:cs typeface="+mn-cs"/>
              </a:rPr>
              <a:t>Redness or discoloration of the skin</a:t>
            </a:r>
            <a:endParaRPr lang="en-US" sz="2800" dirty="0">
              <a:cs typeface="+mn-cs"/>
            </a:endParaRPr>
          </a:p>
          <a:p>
            <a:pPr marL="0" indent="0" eaLnBrk="1" hangingPunct="1">
              <a:lnSpc>
                <a:spcPct val="90000"/>
              </a:lnSpc>
              <a:spcBef>
                <a:spcPts val="600"/>
              </a:spcBef>
              <a:spcAft>
                <a:spcPts val="600"/>
              </a:spcAft>
              <a:buFont typeface="Arial" pitchFamily="34" charset="0"/>
              <a:buNone/>
              <a:defRPr/>
            </a:pPr>
            <a:r>
              <a:rPr lang="en-US" sz="2800" b="1" dirty="0" smtClean="0">
                <a:cs typeface="+mn-cs"/>
              </a:rPr>
              <a:t>Recognized in time, DVT can be treated. If you think you have signs or symptoms, contact your doctor.</a:t>
            </a:r>
            <a:endParaRPr lang="en-US" sz="2800" dirty="0" smtClean="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78150" y="1885950"/>
            <a:ext cx="5708650" cy="4341813"/>
          </a:xfrm>
        </p:spPr>
        <p:txBody>
          <a:bodyPr rtlCol="0">
            <a:normAutofit fontScale="92500" lnSpcReduction="20000"/>
          </a:bodyPr>
          <a:lstStyle/>
          <a:p>
            <a:pPr marL="0" indent="0" eaLnBrk="1" hangingPunct="1">
              <a:lnSpc>
                <a:spcPct val="90000"/>
              </a:lnSpc>
              <a:spcBef>
                <a:spcPts val="600"/>
              </a:spcBef>
              <a:spcAft>
                <a:spcPts val="600"/>
              </a:spcAft>
              <a:buFont typeface="Arial" pitchFamily="34" charset="0"/>
              <a:buNone/>
              <a:defRPr/>
            </a:pPr>
            <a:r>
              <a:rPr lang="en-US" sz="2800" dirty="0"/>
              <a:t>The most common signs and symptoms are combinations of:</a:t>
            </a:r>
          </a:p>
          <a:p>
            <a:pPr eaLnBrk="1" fontAlgn="auto" hangingPunct="1">
              <a:spcBef>
                <a:spcPts val="600"/>
              </a:spcBef>
              <a:spcAft>
                <a:spcPts val="600"/>
              </a:spcAft>
              <a:buFont typeface="Arial"/>
              <a:buChar char="•"/>
              <a:defRPr/>
            </a:pPr>
            <a:r>
              <a:rPr lang="en-US" sz="2800" dirty="0"/>
              <a:t>Shortness of breath you can't explain</a:t>
            </a:r>
          </a:p>
          <a:p>
            <a:pPr eaLnBrk="1" fontAlgn="auto" hangingPunct="1">
              <a:spcBef>
                <a:spcPts val="600"/>
              </a:spcBef>
              <a:spcAft>
                <a:spcPts val="600"/>
              </a:spcAft>
              <a:buFont typeface="Arial"/>
              <a:buChar char="•"/>
              <a:defRPr/>
            </a:pPr>
            <a:r>
              <a:rPr lang="en-US" sz="2800" dirty="0"/>
              <a:t>Chest pain, especially when you take deep breaths</a:t>
            </a:r>
          </a:p>
          <a:p>
            <a:pPr eaLnBrk="1" fontAlgn="auto" hangingPunct="1">
              <a:spcBef>
                <a:spcPts val="600"/>
              </a:spcBef>
              <a:spcAft>
                <a:spcPts val="600"/>
              </a:spcAft>
              <a:buFont typeface="Arial"/>
              <a:buChar char="•"/>
              <a:defRPr/>
            </a:pPr>
            <a:r>
              <a:rPr lang="en-US" sz="2800" dirty="0"/>
              <a:t>Coughing up blood</a:t>
            </a:r>
          </a:p>
          <a:p>
            <a:pPr eaLnBrk="1" fontAlgn="auto" hangingPunct="1">
              <a:spcBef>
                <a:spcPts val="600"/>
              </a:spcBef>
              <a:spcAft>
                <a:spcPts val="600"/>
              </a:spcAft>
              <a:buFont typeface="Arial"/>
              <a:buChar char="•"/>
              <a:defRPr/>
            </a:pPr>
            <a:r>
              <a:rPr lang="en-US" sz="2800" dirty="0"/>
              <a:t>Feeling lightheaded or fainting</a:t>
            </a:r>
          </a:p>
          <a:p>
            <a:pPr marL="0" indent="0" eaLnBrk="1" hangingPunct="1">
              <a:lnSpc>
                <a:spcPct val="90000"/>
              </a:lnSpc>
              <a:spcBef>
                <a:spcPts val="600"/>
              </a:spcBef>
              <a:spcAft>
                <a:spcPts val="600"/>
              </a:spcAft>
              <a:buFont typeface="Arial" pitchFamily="34" charset="0"/>
              <a:buNone/>
              <a:defRPr/>
            </a:pPr>
            <a:r>
              <a:rPr lang="en-US" sz="2800" b="1" dirty="0"/>
              <a:t>Recognized in time, PE can be treated. If you think you have signs or symptoms,</a:t>
            </a:r>
            <a:br>
              <a:rPr lang="en-US" sz="2800" b="1" dirty="0"/>
            </a:br>
            <a:r>
              <a:rPr lang="en-US" sz="2800" b="1" i="1" dirty="0"/>
              <a:t>seek medical attention right away</a:t>
            </a:r>
            <a:r>
              <a:rPr lang="en-US" sz="2800" b="1" dirty="0"/>
              <a:t>. Left untreated, PE can result in death</a:t>
            </a:r>
            <a:r>
              <a:rPr lang="en-US" sz="3600" b="1" dirty="0"/>
              <a:t>.</a:t>
            </a:r>
            <a:endParaRPr lang="en-US" sz="3600" dirty="0"/>
          </a:p>
        </p:txBody>
      </p:sp>
      <p:sp>
        <p:nvSpPr>
          <p:cNvPr id="7" name="Title 3"/>
          <p:cNvSpPr>
            <a:spLocks noGrp="1"/>
          </p:cNvSpPr>
          <p:nvPr>
            <p:ph type="title"/>
          </p:nvPr>
        </p:nvSpPr>
        <p:spPr>
          <a:xfrm>
            <a:off x="254000" y="379413"/>
            <a:ext cx="8615363" cy="736600"/>
          </a:xfrm>
        </p:spPr>
        <p:txBody>
          <a:bodyPr rtlCol="0">
            <a:normAutofit fontScale="90000"/>
          </a:bodyPr>
          <a:lstStyle/>
          <a:p>
            <a:pPr fontAlgn="auto">
              <a:spcAft>
                <a:spcPts val="0"/>
              </a:spcAft>
              <a:defRPr/>
            </a:pPr>
            <a:r>
              <a:rPr lang="en-US" b="1" dirty="0">
                <a:solidFill>
                  <a:srgbClr val="FFFFFF"/>
                </a:solidFill>
              </a:rPr>
              <a:t>What Are the Signs and Symptoms of</a:t>
            </a:r>
            <a:br>
              <a:rPr lang="en-US" b="1" dirty="0">
                <a:solidFill>
                  <a:srgbClr val="FFFFFF"/>
                </a:solidFill>
              </a:rPr>
            </a:br>
            <a:r>
              <a:rPr lang="en-US" b="1" dirty="0">
                <a:solidFill>
                  <a:srgbClr val="FFFFFF"/>
                </a:solidFill>
              </a:rPr>
              <a:t> Pulmonary Embolism (PE</a:t>
            </a:r>
            <a:r>
              <a:rPr lang="en-US" b="1" dirty="0" smtClean="0">
                <a:solidFill>
                  <a:srgbClr val="FFFFFF"/>
                </a:solidFill>
              </a:rPr>
              <a:t>)? cont.</a:t>
            </a:r>
            <a:endParaRPr lang="en-US" dirty="0">
              <a:solidFill>
                <a:srgbClr val="FFFFFF"/>
              </a:solidFill>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3384</TotalTime>
  <Words>1558</Words>
  <Application>Microsoft Office PowerPoint</Application>
  <PresentationFormat>On-screen Show (4:3)</PresentationFormat>
  <Paragraphs>141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MS PGothic</vt:lpstr>
      <vt:lpstr>Arial</vt:lpstr>
      <vt:lpstr>Office Theme</vt:lpstr>
      <vt:lpstr>Deep Vein Thrombosis (DVT)  Know the Signs. Listen to Your Body.  Protect Your Health.</vt:lpstr>
      <vt:lpstr>Do You Know About  Deep Vein Thrombosis (DVT)? </vt:lpstr>
      <vt:lpstr>Do You Know About  Deep Vein Thrombosis (DVT)?1 </vt:lpstr>
      <vt:lpstr>Do You Know About  Deep Vein Thrombosis (DVT)?2 </vt:lpstr>
      <vt:lpstr>What Is Deep Vein Thrombosis (DVT)? </vt:lpstr>
      <vt:lpstr>From 350,000 to 900,000 per year</vt:lpstr>
      <vt:lpstr>Why Should I Care About  Deep Vein Thrombosis (DVT)? </vt:lpstr>
      <vt:lpstr>What Are the Signs and Symptoms of  Deep Vein Thrombosis (DVT)? </vt:lpstr>
      <vt:lpstr>What Are the Signs and Symptoms of  Pulmonary Embolism (PE)? cont.</vt:lpstr>
      <vt:lpstr>Am I at Risk  for Deep Vein Thrombosis (DVT)? </vt:lpstr>
      <vt:lpstr>Am I at Risk  for Deep Vein Thrombosis (DVT)?1 </vt:lpstr>
      <vt:lpstr>Am I at Risk  for Deep Vein Thrombosis (DVT)?2 </vt:lpstr>
      <vt:lpstr>How Can I Prevent  Deep Vein Thrombosis (DVT)?</vt:lpstr>
      <vt:lpstr>How Can I Prevent  Deep Vein Thrombosis (DVT)? cont.</vt:lpstr>
      <vt:lpstr>How Can I Learn More?</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you don’t know DVT?</dc:title>
  <dc:creator>Charlotte Munar</dc:creator>
  <cp:lastModifiedBy>Baron Hill</cp:lastModifiedBy>
  <cp:revision>175</cp:revision>
  <cp:lastPrinted>2013-09-24T17:11:36Z</cp:lastPrinted>
  <dcterms:created xsi:type="dcterms:W3CDTF">2012-01-16T05:43:53Z</dcterms:created>
  <dcterms:modified xsi:type="dcterms:W3CDTF">2014-02-21T14:19:39Z</dcterms:modified>
</cp:coreProperties>
</file>