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89" r:id="rId2"/>
    <p:sldId id="276" r:id="rId3"/>
    <p:sldId id="277" r:id="rId4"/>
    <p:sldId id="283" r:id="rId5"/>
    <p:sldId id="284" r:id="rId6"/>
    <p:sldId id="278" r:id="rId7"/>
    <p:sldId id="285" r:id="rId8"/>
    <p:sldId id="279" r:id="rId9"/>
    <p:sldId id="286" r:id="rId10"/>
    <p:sldId id="280" r:id="rId11"/>
    <p:sldId id="287" r:id="rId12"/>
    <p:sldId id="281" r:id="rId13"/>
    <p:sldId id="288" r:id="rId14"/>
    <p:sldId id="282" r:id="rId15"/>
    <p:sldId id="29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2E3A8-1762-4732-8139-45B9006040B1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C095511-6969-42A0-A594-FA0BFC7E73AA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Case Goals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72EA37F-ABED-4B62-BBA9-50541C87A8D8}" type="parTrans" cxnId="{556A3C38-C7B7-4F5B-BDD4-A847E0613646}">
      <dgm:prSet/>
      <dgm:spPr/>
      <dgm:t>
        <a:bodyPr/>
        <a:lstStyle/>
        <a:p>
          <a:endParaRPr lang="en-US"/>
        </a:p>
      </dgm:t>
    </dgm:pt>
    <dgm:pt modelId="{BF97EEF1-E709-4B55-A5E1-D0C8A2C6D367}" type="sibTrans" cxnId="{556A3C38-C7B7-4F5B-BDD4-A847E0613646}">
      <dgm:prSet/>
      <dgm:spPr/>
      <dgm:t>
        <a:bodyPr/>
        <a:lstStyle/>
        <a:p>
          <a:endParaRPr lang="en-US"/>
        </a:p>
      </dgm:t>
    </dgm:pt>
    <dgm:pt modelId="{8FDE2247-0066-4AAA-9680-E937A5527A62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Provide ongoing support and management for children with ASDs and their families</a:t>
          </a:r>
          <a:r>
            <a:rPr lang="en-US" i="1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smtClean="0">
              <a:latin typeface="Arial" pitchFamily="34" charset="0"/>
              <a:cs typeface="Arial" pitchFamily="34" charset="0"/>
            </a:rPr>
            <a:t>regarding educational therapies. 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0779E80-388A-450B-991D-038EE3BAA849}" type="sibTrans" cxnId="{E1929B5D-A736-4250-9D90-02D854764E8B}">
      <dgm:prSet/>
      <dgm:spPr/>
      <dgm:t>
        <a:bodyPr/>
        <a:lstStyle/>
        <a:p>
          <a:endParaRPr lang="en-US"/>
        </a:p>
      </dgm:t>
    </dgm:pt>
    <dgm:pt modelId="{143F389D-78BC-4EBC-A7C2-986A8A6A4419}" type="parTrans" cxnId="{E1929B5D-A736-4250-9D90-02D854764E8B}">
      <dgm:prSet/>
      <dgm:spPr/>
      <dgm:t>
        <a:bodyPr/>
        <a:lstStyle/>
        <a:p>
          <a:endParaRPr lang="en-US"/>
        </a:p>
      </dgm:t>
    </dgm:pt>
    <dgm:pt modelId="{9FDA19F1-5EE1-4D88-A0FB-3F2F200FF4E6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Discuss the evidence base and recommended educational therapies for children with ASDs.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04C46415-AD61-424F-AB92-E582A5084F45}" type="sibTrans" cxnId="{AB79D64B-1B57-4B68-A80E-872350975667}">
      <dgm:prSet/>
      <dgm:spPr/>
      <dgm:t>
        <a:bodyPr/>
        <a:lstStyle/>
        <a:p>
          <a:endParaRPr lang="en-US"/>
        </a:p>
      </dgm:t>
    </dgm:pt>
    <dgm:pt modelId="{E9951078-4E90-42EC-95D4-2200F1E8E968}" type="parTrans" cxnId="{AB79D64B-1B57-4B68-A80E-872350975667}">
      <dgm:prSet/>
      <dgm:spPr/>
      <dgm:t>
        <a:bodyPr/>
        <a:lstStyle/>
        <a:p>
          <a:endParaRPr lang="en-US"/>
        </a:p>
      </dgm:t>
    </dgm:pt>
    <dgm:pt modelId="{92F45950-C562-4AFC-B4A1-ED7904AD6CB1}" type="pres">
      <dgm:prSet presAssocID="{8962E3A8-1762-4732-8139-45B9006040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06CEB-FFBA-435B-8B9A-9285E6CECB83}" type="pres">
      <dgm:prSet presAssocID="{2C095511-6969-42A0-A594-FA0BFC7E73A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918B8-948C-401C-8128-F9E90C7DA5C7}" type="pres">
      <dgm:prSet presAssocID="{2C095511-6969-42A0-A594-FA0BFC7E73A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2B4A9E-DF66-4C15-BC54-EE0F316E2096}" type="presOf" srcId="{8962E3A8-1762-4732-8139-45B9006040B1}" destId="{92F45950-C562-4AFC-B4A1-ED7904AD6CB1}" srcOrd="0" destOrd="0" presId="urn:microsoft.com/office/officeart/2005/8/layout/vList2"/>
    <dgm:cxn modelId="{21EADCD3-46EE-482A-BEA6-2C2E73F9CD7D}" type="presOf" srcId="{2C095511-6969-42A0-A594-FA0BFC7E73AA}" destId="{6BE06CEB-FFBA-435B-8B9A-9285E6CECB83}" srcOrd="0" destOrd="0" presId="urn:microsoft.com/office/officeart/2005/8/layout/vList2"/>
    <dgm:cxn modelId="{AB79D64B-1B57-4B68-A80E-872350975667}" srcId="{2C095511-6969-42A0-A594-FA0BFC7E73AA}" destId="{9FDA19F1-5EE1-4D88-A0FB-3F2F200FF4E6}" srcOrd="0" destOrd="0" parTransId="{E9951078-4E90-42EC-95D4-2200F1E8E968}" sibTransId="{04C46415-AD61-424F-AB92-E582A5084F45}"/>
    <dgm:cxn modelId="{556A3C38-C7B7-4F5B-BDD4-A847E0613646}" srcId="{8962E3A8-1762-4732-8139-45B9006040B1}" destId="{2C095511-6969-42A0-A594-FA0BFC7E73AA}" srcOrd="0" destOrd="0" parTransId="{B72EA37F-ABED-4B62-BBA9-50541C87A8D8}" sibTransId="{BF97EEF1-E709-4B55-A5E1-D0C8A2C6D367}"/>
    <dgm:cxn modelId="{E1929B5D-A736-4250-9D90-02D854764E8B}" srcId="{2C095511-6969-42A0-A594-FA0BFC7E73AA}" destId="{8FDE2247-0066-4AAA-9680-E937A5527A62}" srcOrd="1" destOrd="0" parTransId="{143F389D-78BC-4EBC-A7C2-986A8A6A4419}" sibTransId="{A0779E80-388A-450B-991D-038EE3BAA849}"/>
    <dgm:cxn modelId="{DC97A59A-A3BE-4F09-946C-34F7D429B954}" type="presOf" srcId="{8FDE2247-0066-4AAA-9680-E937A5527A62}" destId="{38B918B8-948C-401C-8128-F9E90C7DA5C7}" srcOrd="0" destOrd="1" presId="urn:microsoft.com/office/officeart/2005/8/layout/vList2"/>
    <dgm:cxn modelId="{BA7CEEB5-8F85-4499-906F-188CECAF2835}" type="presOf" srcId="{9FDA19F1-5EE1-4D88-A0FB-3F2F200FF4E6}" destId="{38B918B8-948C-401C-8128-F9E90C7DA5C7}" srcOrd="0" destOrd="0" presId="urn:microsoft.com/office/officeart/2005/8/layout/vList2"/>
    <dgm:cxn modelId="{2223C76B-62C4-478A-A48D-5F03B716CC70}" type="presParOf" srcId="{92F45950-C562-4AFC-B4A1-ED7904AD6CB1}" destId="{6BE06CEB-FFBA-435B-8B9A-9285E6CECB83}" srcOrd="0" destOrd="0" presId="urn:microsoft.com/office/officeart/2005/8/layout/vList2"/>
    <dgm:cxn modelId="{2ED85F92-8A31-442F-B0A8-A5C8595EE60E}" type="presParOf" srcId="{92F45950-C562-4AFC-B4A1-ED7904AD6CB1}" destId="{38B918B8-948C-401C-8128-F9E90C7DA5C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147D9A-4DF9-4BC9-9A2F-CF28FBDA5B8D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72E7A6-248A-4BA9-838C-3186591C5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3FC9F-BCAC-4E04-9F28-2440B59EC187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7787-BDD9-4C7F-823C-EE14AB061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286000" y="10668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533400" y="4495800"/>
            <a:ext cx="8305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dirty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Authors:</a:t>
            </a: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Kimberly </a:t>
            </a:r>
            <a:r>
              <a:rPr lang="en-US" sz="1000" kern="1200" dirty="0" err="1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Macferran</a:t>
            </a:r>
            <a:r>
              <a:rPr lang="en-US" sz="100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, MD, University of Arkansas for Medical Sciences</a:t>
            </a: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Nili Major, MD, Albert Einstein College of Medicine, Children’s Hospital </a:t>
            </a:r>
            <a:r>
              <a:rPr lang="en-US" sz="1000" kern="1200" dirty="0" err="1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Monteifore</a:t>
            </a:r>
            <a:r>
              <a:rPr lang="en-US" sz="100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;</a:t>
            </a:r>
            <a:r>
              <a:rPr lang="en-US" sz="1000" kern="1200" baseline="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00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Yale University School of Medicine</a:t>
            </a: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Jill J. </a:t>
            </a:r>
            <a:r>
              <a:rPr lang="en-US" sz="1000" kern="1200" dirty="0" err="1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Fussell</a:t>
            </a:r>
            <a:r>
              <a:rPr lang="en-US" sz="100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, MD, University of Arkansas for Medical Sciences</a:t>
            </a: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Pamela High, MD, Warren Alpert Medical School of Brown University</a:t>
            </a:r>
          </a:p>
          <a:p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>
                <a:solidFill>
                  <a:srgbClr val="604A7B"/>
                </a:solidFill>
              </a:rPr>
              <a:t>Editors:</a:t>
            </a:r>
          </a:p>
          <a:p>
            <a:r>
              <a:rPr lang="en-US" sz="1000" dirty="0">
                <a:solidFill>
                  <a:srgbClr val="604A7B"/>
                </a:solidFill>
              </a:rPr>
              <a:t>Georgina Peacock, MD, MPH, National Center on Birth Defects and Developmental Disabilities, Centers for Disease Control and Prevention </a:t>
            </a:r>
          </a:p>
          <a:p>
            <a:r>
              <a:rPr lang="en-US" sz="1000" dirty="0">
                <a:solidFill>
                  <a:srgbClr val="604A7B"/>
                </a:solidFill>
              </a:rPr>
              <a:t>Carol Weitzman, </a:t>
            </a:r>
            <a:r>
              <a:rPr lang="en-US" sz="1000" dirty="0" smtClean="0">
                <a:solidFill>
                  <a:srgbClr val="604A7B"/>
                </a:solidFill>
              </a:rPr>
              <a:t>MD, Yale </a:t>
            </a:r>
            <a:r>
              <a:rPr lang="en-US" sz="1000" dirty="0">
                <a:solidFill>
                  <a:srgbClr val="604A7B"/>
                </a:solidFill>
              </a:rPr>
              <a:t>University School of Medicine</a:t>
            </a:r>
          </a:p>
          <a:p>
            <a:r>
              <a:rPr lang="en-US" sz="1000" dirty="0">
                <a:solidFill>
                  <a:srgbClr val="604A7B"/>
                </a:solidFill>
              </a:rPr>
              <a:t>Jana Thomas, MPA, Porter Novelli</a:t>
            </a:r>
            <a:endParaRPr lang="en-US" sz="1000" dirty="0">
              <a:solidFill>
                <a:srgbClr val="898989"/>
              </a:solidFill>
            </a:endParaRPr>
          </a:p>
          <a:p>
            <a:endParaRPr lang="en-US" sz="1000" dirty="0">
              <a:solidFill>
                <a:srgbClr val="604A7B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09C5-276A-458B-B9E3-5A656C0F81E8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CEF89-EB53-4B19-A218-C07C56E21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8E52-BBE1-44EA-896E-660C6F4CDCAD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EDE3A-BB5B-4998-8E41-4A765DAC5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66A8F-38BB-41BF-993F-87C974350F03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CB856-E248-4FA6-B56C-78F636E1A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BDDD_text_locku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5198880" cy="145694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828800" y="365760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Developed in partnership</a:t>
            </a:r>
            <a:r>
              <a:rPr lang="en-US" sz="1500" b="0" kern="1200" baseline="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 with</a:t>
            </a:r>
            <a:endParaRPr lang="en-US" sz="1500" b="0" kern="1200" dirty="0" smtClean="0">
              <a:solidFill>
                <a:srgbClr val="604A7B"/>
              </a:solidFill>
              <a:latin typeface="Arial" charset="0"/>
              <a:ea typeface="+mn-ea"/>
              <a:cs typeface="+mn-cs"/>
            </a:endParaRP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Health Resources and Services Administration</a:t>
            </a: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Maternal and Child Health Bureau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895600"/>
            <a:ext cx="91440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B7A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971800" y="76200"/>
            <a:ext cx="2819400" cy="202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0" y="502920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Authors</a:t>
            </a:r>
            <a:endParaRPr lang="en-US" sz="11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Kimberly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Macferran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University of Arkansas for Medical Sciences</a:t>
            </a:r>
          </a:p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Nili Major, MD, Albert Einstein College of Medicine, Children’s Hospital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Monteifore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; Yale University School of Medicine</a:t>
            </a:r>
          </a:p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Jill J.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Fussell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University of Arkansas for Medical Sciences</a:t>
            </a:r>
          </a:p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Pamela High, MD, Warren Alpert Medical School of Brown University</a:t>
            </a:r>
          </a:p>
          <a:p>
            <a:pPr algn="ctr"/>
            <a:endParaRPr lang="en-US" sz="11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cs typeface="Arial" charset="0"/>
              </a:rPr>
              <a:t>Editors</a:t>
            </a:r>
            <a:endParaRPr lang="en-US" sz="1100" b="1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Georgina Peacock, MD, MPH, National Center on Birth Defects and Developmental Disabilities, Centers for Disease Control and Prevention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Carol Weitzman,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MD, Yale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University School of Medicine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Jana Thomas, MPA, Porter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Novelli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381000" y="2209800"/>
            <a:ext cx="8305801" cy="2590800"/>
          </a:xfrm>
          <a:prstGeom prst="roundRect">
            <a:avLst/>
          </a:prstGeom>
          <a:solidFill>
            <a:srgbClr val="5A3DA3"/>
          </a:solidFill>
          <a:ln>
            <a:solidFill>
              <a:srgbClr val="A0A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u="none" dirty="0" smtClean="0">
                <a:latin typeface="+mj-lt"/>
                <a:cs typeface="Arial" pitchFamily="34" charset="0"/>
              </a:rPr>
              <a:t>Making an Autism Diagnosis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Autism Case Training: 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 Developmental-Behavioral Pediatrics Program</a:t>
            </a:r>
          </a:p>
        </p:txBody>
      </p:sp>
      <p:cxnSp>
        <p:nvCxnSpPr>
          <p:cNvPr id="8" name="Straight Connector 7"/>
          <p:cNvCxnSpPr>
            <a:endCxn id="5" idx="1"/>
          </p:cNvCxnSpPr>
          <p:nvPr userDrawn="1"/>
        </p:nvCxnSpPr>
        <p:spPr>
          <a:xfrm>
            <a:off x="0" y="3505200"/>
            <a:ext cx="381000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</p:cNvCxnSpPr>
          <p:nvPr userDrawn="1"/>
        </p:nvCxnSpPr>
        <p:spPr>
          <a:xfrm>
            <a:off x="8686801" y="3505200"/>
            <a:ext cx="457199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7826D9-130A-42B1-8534-3369E67A7E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D547A-82D2-42C2-BC0E-0DB6EEE539B4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035D-72E7-480F-B7A4-0C377939C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02CD-2E36-4881-8DC9-0A54A8102265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B2806-2BC0-4311-ACE9-C8033AD82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E4AC-0289-4493-95F8-1986F30430A1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A3A1-27EF-493B-9199-C4BE1AFD9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7B9A-AC46-47FC-BACD-CCB9DF0978B2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211C-0A90-4540-82C2-91065A7A1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CB995-312B-4E0C-AC67-F2F176F5DC84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cs typeface="Arial" charset="0"/>
              </a:rPr>
              <a:t>Making an Autism Diagnosis 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86001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buNone/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7826D9-130A-42B1-8534-3369E67A7E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A226-487E-4321-9443-91180EDBA655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B27D-1770-4555-AF35-706FF2387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C4AEB6-FB1E-4D9D-9A43-65D6EEB43771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4DB465-CCDE-4F34-983B-42635A90D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DC_AUT_Curriculum_PP#1B0DE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cs typeface="Arial" charset="0"/>
              </a:rPr>
              <a:t>Making an Autism Diagnosis 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 userDrawn="1"/>
        </p:nvSpPr>
        <p:spPr bwMode="auto">
          <a:xfrm>
            <a:off x="457200" y="6288088"/>
            <a:ext cx="236220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750" dirty="0">
                <a:solidFill>
                  <a:schemeClr val="bg1"/>
                </a:solidFill>
              </a:rPr>
              <a:t>Autism Case Training: </a:t>
            </a:r>
            <a:endParaRPr lang="en-US" sz="750" dirty="0" smtClean="0">
              <a:solidFill>
                <a:schemeClr val="bg1"/>
              </a:solidFill>
            </a:endParaRPr>
          </a:p>
          <a:p>
            <a:pPr algn="ctr" eaLnBrk="0" hangingPunct="0">
              <a:defRPr/>
            </a:pPr>
            <a:r>
              <a:rPr lang="en-US" sz="750" dirty="0" smtClean="0">
                <a:solidFill>
                  <a:schemeClr val="bg1"/>
                </a:solidFill>
              </a:rPr>
              <a:t>A Developmental-Behavioral </a:t>
            </a:r>
            <a:r>
              <a:rPr lang="en-US" sz="750" dirty="0">
                <a:solidFill>
                  <a:schemeClr val="bg1"/>
                </a:solidFill>
              </a:rPr>
              <a:t>Pediatrics Curriculum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en-US" sz="9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 months later, you review the results of Billy’s evaluation with his mother…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Has </a:t>
            </a:r>
            <a:r>
              <a:rPr lang="en-US" dirty="0"/>
              <a:t>your opinion changed with this new information?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days later you receive a call from the developmental-behavioral pediatrician who evaluated Billy…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apply the information in this case?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did you learn through this case?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Potential Next Case: </a:t>
            </a:r>
            <a:br>
              <a:rPr lang="en-US" sz="3600" dirty="0" smtClean="0"/>
            </a:br>
            <a:r>
              <a:rPr lang="en-US" sz="3600" dirty="0" smtClean="0"/>
              <a:t>Early Intervention and Education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799"/>
          <a:ext cx="8229600" cy="251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Be familiar with the basic principles regarding the diagnosis and epidemiology of ASD.</a:t>
            </a:r>
            <a:endParaRPr lang="en-US" sz="2800" dirty="0" smtClean="0"/>
          </a:p>
          <a:p>
            <a:pPr lvl="1"/>
            <a:r>
              <a:rPr lang="en-US" dirty="0" smtClean="0"/>
              <a:t>Describe the three primary areas of impairment in ASDs. </a:t>
            </a:r>
            <a:endParaRPr lang="en-US" sz="2400" dirty="0" smtClean="0"/>
          </a:p>
          <a:p>
            <a:pPr lvl="1"/>
            <a:r>
              <a:rPr lang="en-US" dirty="0" smtClean="0"/>
              <a:t>Know the currently reported estimate of the prevalence of ASDs in the U.S. </a:t>
            </a:r>
            <a:endParaRPr lang="en-US" sz="2400" dirty="0" smtClean="0"/>
          </a:p>
          <a:p>
            <a:pPr lvl="1"/>
            <a:r>
              <a:rPr lang="en-US" dirty="0" smtClean="0"/>
              <a:t>Describe the current evidence for the genetic etiology of ASDs.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Understand the diagnostic approach to evaluating a child with a suspected ASD.</a:t>
            </a:r>
            <a:endParaRPr lang="en-US" sz="2800" dirty="0" smtClean="0"/>
          </a:p>
          <a:p>
            <a:pPr lvl="1"/>
            <a:r>
              <a:rPr lang="en-US" dirty="0" smtClean="0"/>
              <a:t>Identify the important elements of a comprehensive history.</a:t>
            </a:r>
            <a:endParaRPr lang="en-US" sz="2400" dirty="0" smtClean="0"/>
          </a:p>
          <a:p>
            <a:pPr lvl="1"/>
            <a:r>
              <a:rPr lang="en-US" dirty="0" smtClean="0"/>
              <a:t>Recognize the important features to assess when observing a child’s behavior.</a:t>
            </a:r>
            <a:endParaRPr lang="en-US" sz="2400" dirty="0" smtClean="0"/>
          </a:p>
          <a:p>
            <a:pPr lvl="1"/>
            <a:r>
              <a:rPr lang="en-US" dirty="0" smtClean="0"/>
              <a:t>List the aspects of the physical exam that are of particular importance when evaluating for an ASD.</a:t>
            </a:r>
            <a:endParaRPr lang="en-US" sz="2400" dirty="0" smtClean="0"/>
          </a:p>
          <a:p>
            <a:pPr lvl="1"/>
            <a:r>
              <a:rPr lang="en-US" dirty="0" smtClean="0"/>
              <a:t>Describe the components of a comprehensive diagnostic evaluation for an ASD.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Billy is </a:t>
            </a:r>
            <a:r>
              <a:rPr lang="en-US" smtClean="0"/>
              <a:t>a 3½-year-old </a:t>
            </a:r>
            <a:r>
              <a:rPr lang="en-US" dirty="0" smtClean="0"/>
              <a:t>boy you are seeing for the first time in your resident practice…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stands out to you about this case?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you do next?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 Billy clings to his mother, but as you continue to speak with her he climbs down from her lap and runs around the room touching everything in sight…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Has </a:t>
            </a:r>
            <a:r>
              <a:rPr lang="en-US" dirty="0"/>
              <a:t>your opinion changed with this new information?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share your concerns about the things Billy’s mother has told you as well as what you have observed during the visit…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you do next?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314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Learning Objectives</vt:lpstr>
      <vt:lpstr>Part I</vt:lpstr>
      <vt:lpstr>Slide 4</vt:lpstr>
      <vt:lpstr>Slide 5</vt:lpstr>
      <vt:lpstr>Part II</vt:lpstr>
      <vt:lpstr>Slide 7</vt:lpstr>
      <vt:lpstr>Part III</vt:lpstr>
      <vt:lpstr>Slide 9</vt:lpstr>
      <vt:lpstr>Part IV</vt:lpstr>
      <vt:lpstr>Slide 11</vt:lpstr>
      <vt:lpstr>Part V</vt:lpstr>
      <vt:lpstr>Slide 13</vt:lpstr>
      <vt:lpstr>Potential Next Case:  Early Intervention and Education</vt:lpstr>
      <vt:lpstr>Slide 15</vt:lpstr>
    </vt:vector>
  </TitlesOfParts>
  <Company>Porter Novelli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rashida harrington</dc:creator>
  <cp:lastModifiedBy>catharine montgomery</cp:lastModifiedBy>
  <cp:revision>34</cp:revision>
  <dcterms:created xsi:type="dcterms:W3CDTF">2010-11-08T15:42:49Z</dcterms:created>
  <dcterms:modified xsi:type="dcterms:W3CDTF">2011-09-15T18:07:59Z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