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1"/>
  </p:notesMasterIdLst>
  <p:sldIdLst>
    <p:sldId id="256" r:id="rId5"/>
    <p:sldId id="298" r:id="rId6"/>
    <p:sldId id="259" r:id="rId7"/>
    <p:sldId id="286" r:id="rId8"/>
    <p:sldId id="293" r:id="rId9"/>
    <p:sldId id="299" r:id="rId10"/>
    <p:sldId id="288" r:id="rId11"/>
    <p:sldId id="262" r:id="rId12"/>
    <p:sldId id="289" r:id="rId13"/>
    <p:sldId id="270" r:id="rId14"/>
    <p:sldId id="294" r:id="rId15"/>
    <p:sldId id="295" r:id="rId16"/>
    <p:sldId id="273" r:id="rId17"/>
    <p:sldId id="300" r:id="rId18"/>
    <p:sldId id="283" r:id="rId19"/>
    <p:sldId id="284" r:id="rId20"/>
  </p:sldIdLst>
  <p:sldSz cx="12192000" cy="6858000"/>
  <p:notesSz cx="9290050" cy="700405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294"/>
            <p14:sldId id="295"/>
            <p14:sldId id="273"/>
            <p14:sldId id="300"/>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rman, Trudi (CDC/OD/OADC)" initials="ET(" lastIdx="1" clrIdx="0">
    <p:extLst>
      <p:ext uri="{19B8F6BF-5375-455C-9EA6-DF929625EA0E}">
        <p15:presenceInfo xmlns:p15="http://schemas.microsoft.com/office/powerpoint/2012/main" userId="S::tub0@cdc.gov::4fd0790f-8723-4919-91aa-9fc88f2fbd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3" autoAdjust="0"/>
    <p:restoredTop sz="71103" autoAdjust="0"/>
  </p:normalViewPr>
  <p:slideViewPr>
    <p:cSldViewPr snapToGrid="0" snapToObjects="1">
      <p:cViewPr>
        <p:scale>
          <a:sx n="33" d="100"/>
          <a:sy n="33" d="100"/>
        </p:scale>
        <p:origin x="432" y="123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Ask</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Ask a question</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Hypothesis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Construct hypothesis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Test</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Test with an experiment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Analyze</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Analyze data</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Draw conclusions</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Conclusions</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43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1017" y="135076"/>
          <a:ext cx="329123" cy="329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1159" y="43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a:t>
          </a:r>
        </a:p>
      </dsp:txBody>
      <dsp:txXfrm>
        <a:off x="691159" y="434"/>
        <a:ext cx="3477720" cy="598406"/>
      </dsp:txXfrm>
    </dsp:sp>
    <dsp:sp modelId="{2D5436FF-CD8F-49B7-BC99-A908F42A00BB}">
      <dsp:nvSpPr>
        <dsp:cNvPr id="0" name=""/>
        <dsp:cNvSpPr/>
      </dsp:nvSpPr>
      <dsp:spPr>
        <a:xfrm>
          <a:off x="4168879" y="43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 a question</a:t>
          </a:r>
        </a:p>
      </dsp:txBody>
      <dsp:txXfrm>
        <a:off x="4168879" y="434"/>
        <a:ext cx="3559387" cy="598406"/>
      </dsp:txXfrm>
    </dsp:sp>
    <dsp:sp modelId="{5D03E8DB-3BEC-4487-8F14-230693C419EF}">
      <dsp:nvSpPr>
        <dsp:cNvPr id="0" name=""/>
        <dsp:cNvSpPr/>
      </dsp:nvSpPr>
      <dsp:spPr>
        <a:xfrm>
          <a:off x="0" y="74844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1017" y="883084"/>
          <a:ext cx="329123" cy="329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1159" y="74844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1159" y="748442"/>
        <a:ext cx="3477720" cy="598406"/>
      </dsp:txXfrm>
    </dsp:sp>
    <dsp:sp modelId="{9941A27D-4987-49A4-ACA0-D2393F0B8B57}">
      <dsp:nvSpPr>
        <dsp:cNvPr id="0" name=""/>
        <dsp:cNvSpPr/>
      </dsp:nvSpPr>
      <dsp:spPr>
        <a:xfrm>
          <a:off x="4168879" y="74844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879" y="748442"/>
        <a:ext cx="3559387" cy="598406"/>
      </dsp:txXfrm>
    </dsp:sp>
    <dsp:sp modelId="{C0F40A7D-A0FF-4DD0-AE70-AF5CC0C3944C}">
      <dsp:nvSpPr>
        <dsp:cNvPr id="0" name=""/>
        <dsp:cNvSpPr/>
      </dsp:nvSpPr>
      <dsp:spPr>
        <a:xfrm>
          <a:off x="0" y="1496450"/>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1017" y="1631092"/>
          <a:ext cx="329123" cy="329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1159" y="1496450"/>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Hypothesis</a:t>
          </a:r>
        </a:p>
      </dsp:txBody>
      <dsp:txXfrm>
        <a:off x="691159" y="1496450"/>
        <a:ext cx="3477720" cy="598406"/>
      </dsp:txXfrm>
    </dsp:sp>
    <dsp:sp modelId="{1A1555AA-C025-4D90-838C-14BC6794E59D}">
      <dsp:nvSpPr>
        <dsp:cNvPr id="0" name=""/>
        <dsp:cNvSpPr/>
      </dsp:nvSpPr>
      <dsp:spPr>
        <a:xfrm>
          <a:off x="4168879" y="1496450"/>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Construct hypothesis</a:t>
          </a:r>
        </a:p>
      </dsp:txBody>
      <dsp:txXfrm>
        <a:off x="4168879" y="1496450"/>
        <a:ext cx="3559387" cy="598406"/>
      </dsp:txXfrm>
    </dsp:sp>
    <dsp:sp modelId="{8C6DF571-7056-4786-B46B-161117869F8F}">
      <dsp:nvSpPr>
        <dsp:cNvPr id="0" name=""/>
        <dsp:cNvSpPr/>
      </dsp:nvSpPr>
      <dsp:spPr>
        <a:xfrm>
          <a:off x="0" y="2244458"/>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1017" y="2379100"/>
          <a:ext cx="329123" cy="329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1159" y="2244458"/>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1159" y="2244458"/>
        <a:ext cx="3477720" cy="598406"/>
      </dsp:txXfrm>
    </dsp:sp>
    <dsp:sp modelId="{F426248E-5F24-4359-8189-71B15B39B051}">
      <dsp:nvSpPr>
        <dsp:cNvPr id="0" name=""/>
        <dsp:cNvSpPr/>
      </dsp:nvSpPr>
      <dsp:spPr>
        <a:xfrm>
          <a:off x="4168879" y="2244458"/>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Test with an experiment</a:t>
          </a:r>
        </a:p>
      </dsp:txBody>
      <dsp:txXfrm>
        <a:off x="4168879" y="2244458"/>
        <a:ext cx="3559387" cy="598406"/>
      </dsp:txXfrm>
    </dsp:sp>
    <dsp:sp modelId="{A4503FEF-0940-4282-84F3-1BDCB9741230}">
      <dsp:nvSpPr>
        <dsp:cNvPr id="0" name=""/>
        <dsp:cNvSpPr/>
      </dsp:nvSpPr>
      <dsp:spPr>
        <a:xfrm>
          <a:off x="0" y="2992466"/>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1017" y="3127108"/>
          <a:ext cx="329123" cy="3291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1159" y="2992466"/>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Analyze</a:t>
          </a:r>
        </a:p>
      </dsp:txBody>
      <dsp:txXfrm>
        <a:off x="691159" y="2992466"/>
        <a:ext cx="3477720" cy="598406"/>
      </dsp:txXfrm>
    </dsp:sp>
    <dsp:sp modelId="{D613B4BD-3B22-4440-BDD3-821865FE339E}">
      <dsp:nvSpPr>
        <dsp:cNvPr id="0" name=""/>
        <dsp:cNvSpPr/>
      </dsp:nvSpPr>
      <dsp:spPr>
        <a:xfrm>
          <a:off x="4168879" y="2992466"/>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Analyze data</a:t>
          </a:r>
        </a:p>
      </dsp:txBody>
      <dsp:txXfrm>
        <a:off x="4168879" y="2992466"/>
        <a:ext cx="3559387" cy="598406"/>
      </dsp:txXfrm>
    </dsp:sp>
    <dsp:sp modelId="{7CBFD87E-5C7D-4BC5-A8EB-A83CEB76EB00}">
      <dsp:nvSpPr>
        <dsp:cNvPr id="0" name=""/>
        <dsp:cNvSpPr/>
      </dsp:nvSpPr>
      <dsp:spPr>
        <a:xfrm>
          <a:off x="0" y="374047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1017" y="3875116"/>
          <a:ext cx="329123" cy="3291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1159" y="374047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Conclusions</a:t>
          </a:r>
        </a:p>
      </dsp:txBody>
      <dsp:txXfrm>
        <a:off x="691159" y="3740474"/>
        <a:ext cx="3477720" cy="598406"/>
      </dsp:txXfrm>
    </dsp:sp>
    <dsp:sp modelId="{EDE2BC57-6D59-4D50-99AE-924A50D4680A}">
      <dsp:nvSpPr>
        <dsp:cNvPr id="0" name=""/>
        <dsp:cNvSpPr/>
      </dsp:nvSpPr>
      <dsp:spPr>
        <a:xfrm>
          <a:off x="4168879" y="374047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Draw conclusions</a:t>
          </a:r>
        </a:p>
      </dsp:txBody>
      <dsp:txXfrm>
        <a:off x="4168879" y="3740474"/>
        <a:ext cx="3559387" cy="598406"/>
      </dsp:txXfrm>
    </dsp:sp>
    <dsp:sp modelId="{34833FC3-14AF-4AEA-B771-36827AFFD4BA}">
      <dsp:nvSpPr>
        <dsp:cNvPr id="0" name=""/>
        <dsp:cNvSpPr/>
      </dsp:nvSpPr>
      <dsp:spPr>
        <a:xfrm>
          <a:off x="0" y="448848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1017" y="4623124"/>
          <a:ext cx="329123" cy="32912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1159" y="448848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1159" y="4488482"/>
        <a:ext cx="3477720" cy="598406"/>
      </dsp:txXfrm>
    </dsp:sp>
    <dsp:sp modelId="{7F99D5B4-DE33-4A4B-B5B1-69E7AC370D35}">
      <dsp:nvSpPr>
        <dsp:cNvPr id="0" name=""/>
        <dsp:cNvSpPr/>
      </dsp:nvSpPr>
      <dsp:spPr>
        <a:xfrm>
          <a:off x="4168879" y="448848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879" y="4488482"/>
        <a:ext cx="3559387" cy="5984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8/12/2022</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phtracking.cdc.gov/Applications/ejdashboar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physicalactivity/community-strategies/index.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CDC’s vision is to create a world where all people – in the United States and around the globe – live healthier, safer, and longer lives, regardless of identity or background. We all have a role to play to address injustices and overcome obstacles to health and health care to achieve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health equity</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t>
            </a:r>
            <a:endParaRPr lang="en-US" sz="1800" dirty="0">
              <a:effectLst/>
              <a:latin typeface="Times New Roman" panose="02020603050405020304" pitchFamily="18" charset="0"/>
              <a:ea typeface="Century Gothic" panose="020B0502020202020204" pitchFamily="34" charset="0"/>
            </a:endParaRPr>
          </a:p>
          <a:p>
            <a:pPr defTabSz="931042">
              <a:defRPr/>
            </a:pPr>
            <a:endParaRPr lang="en-US" dirty="0"/>
          </a:p>
          <a:p>
            <a:pPr defTabSz="93104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1042">
              <a:defRPr/>
            </a:pP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Call to Action</a:t>
            </a: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order to understand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health equity</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it is essential that people understand how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social determinants of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affect health outcomes for different groups. You can help people by following these steps:  </a:t>
            </a:r>
          </a:p>
          <a:p>
            <a:pPr marL="342900" lvl="0" indent="-342900">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Examine your built environment.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Conduct an audit of the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built environment</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 one area of your community using a checklist.</a:t>
            </a:r>
          </a:p>
          <a:p>
            <a:pPr marL="342900" lvl="0" indent="-342900">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Compare the environments of two different places.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Use CDC’s Environmental Justice Dashboard to compare the environmental exposures, community characteristics, and health burden of two areas with different median incomes.</a:t>
            </a:r>
          </a:p>
          <a:p>
            <a:pPr marL="342900" lvl="0" indent="-342900">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Reexamine your built environment.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Use CDC’s Environmental Justice Dashboard to view your community’s data. Then revisit and revise the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built environment</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audit checklist to make it broader and more inclusive.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1" dirty="0">
                <a:effectLst/>
              </a:rPr>
              <a:t>Share your findings. </a:t>
            </a:r>
            <a:r>
              <a:rPr lang="en-US" sz="1800" dirty="0">
                <a:effectLst/>
              </a:rPr>
              <a:t>One of the ways CDC communicates information is through social media. Your demonstrations can help CDC communicate the work they have done and are doing to improve healthy equity. </a:t>
            </a:r>
            <a:endParaRPr lang="en-US" sz="1800" dirty="0"/>
          </a:p>
          <a:p>
            <a:pPr marL="342900" lvl="0" indent="-342900">
              <a:buAutoNum type="arabicPeriod"/>
            </a:pPr>
            <a:endParaRPr lang="en-US" sz="1800" b="1" dirty="0">
              <a:solidFill>
                <a:srgbClr val="0B3B8E"/>
              </a:solidFill>
              <a:effectLst/>
              <a:latin typeface="Century Gothic" panose="020B0502020202020204" pitchFamily="34" charset="0"/>
              <a:cs typeface="Times New Roman" panose="02020603050405020304" pitchFamily="18" charset="0"/>
            </a:endParaRPr>
          </a:p>
          <a:p>
            <a:pPr marL="0" lvl="0" indent="0">
              <a:buNone/>
            </a:pPr>
            <a:r>
              <a:rPr lang="en-US" sz="1800" b="1" dirty="0">
                <a:solidFill>
                  <a:srgbClr val="0B3B8E"/>
                </a:solidFill>
                <a:effectLst/>
                <a:latin typeface="Century Gothic" panose="020B0502020202020204" pitchFamily="34" charset="0"/>
                <a:cs typeface="Segoe UI" panose="020B0502040204020203" pitchFamily="34" charset="0"/>
              </a:rPr>
              <a:t>Why Participate? A Message from CDC</a:t>
            </a:r>
            <a:endParaRPr lang="en-US" sz="1800" b="1" dirty="0">
              <a:effectLst/>
              <a:latin typeface="Century Gothic" panose="020B0502020202020204" pitchFamily="34" charset="0"/>
              <a:cs typeface="Segoe UI" panose="020B0502040204020203" pitchFamily="34"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CDC and its partners work to identify and address the factors that lead to health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disparities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among racial, ethnic, geographic, socioeconomic, and other groups so that barriers to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health equity</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can be removed. The first step in this process is to shine a bright light on the problems to be solved. Providing accurate, useful data on the causes of illness and death in the United States and across the world is a foundation of CDC’s mission and work. Your exploration of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health equity</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your conversations with peers and community members help to bring these issues to the forefront of the public consciousness. Going forward, we can use your community support to continue the process of addressing and correcting the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disparities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so that all can live healthy lives.</a:t>
            </a: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416195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Examine your Built Environment</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Choose an area of your community to study. It could be the downtown area, your trip from home to school, or just a random place you visit. Keep the area small to make sure it is easy to study. The checklist below contains features of healthy, accessible communities. Visit your chosen area and run through this checklist. You can also use street view online mapping tools if you are unable to visit in person.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Compare the Environments of Two Different Places</a:t>
            </a: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Where we live, work, and play affects our health. Environmental justice will be achieved when everyone enjoys the same degree of protection from environmental and health hazards and equal access to the decision-making process to have a healthy environment. Racial and ethnic minority, low-income, and indigenous communities are often disproportionately affected by environmental hazards, such as environmental pollutants and climate-related events. These types of exposures, along with historical injustices, racism, inadequate community design, limited access to resources, and other socio-economic factors, can lead to poor health outcomes, such as increased chronic disease and </a:t>
            </a:r>
            <a:r>
              <a:rPr lang="en-US" sz="1800" dirty="0" err="1">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and</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complications involving pregnancy and infants.</a:t>
            </a:r>
          </a:p>
          <a:p>
            <a:pPr marL="0" marR="0">
              <a:lnSpc>
                <a:spcPct val="107000"/>
              </a:lnSpc>
              <a:spcBef>
                <a:spcPts val="0"/>
              </a:spcBef>
              <a:spcAft>
                <a:spcPts val="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In this activity, you will use CDC’s Environmental Justice Dashboard to explore data on environmental exposures, community characteristics, and health burden - factors important to understanding and addressing environmental justice issues. </a:t>
            </a: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https://ephtracking.cdc.gov/Applications/ejdashboard/</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On the main dashboard page, scroll down to the map at the bottom. Use the “Median Income” map to locate two areas to compare: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One area with high median income (dark blue)</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One area with low median income (yellow)</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Scroll over an area, and its name will pop up. Write the names of each place in the chart provided in the lesson 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Compare Your Selected Environments</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Find information from your charts that represents each of the five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social determinants of health</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t>
            </a: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Health Care Access and Quality</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Education Access and Quality</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Social and Community Context</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Economic Stability</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Neighborhood and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Built Environment</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nSpc>
                <a:spcPct val="130000"/>
              </a:lnSpc>
              <a:spcBef>
                <a:spcPts val="200"/>
              </a:spcBef>
              <a:spcAft>
                <a:spcPts val="0"/>
              </a:spcAft>
              <a:buFont typeface="Symbol" panose="05050102010706020507" pitchFamily="18" charset="2"/>
              <a:buNone/>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Compare the data you recorded for the two places you selected. </a:t>
            </a:r>
          </a:p>
          <a:p>
            <a:pPr marL="0" marR="0" lvl="0" indent="0" algn="l" defTabSz="914400" rtl="0" eaLnBrk="1" fontAlgn="auto" latinLnBrk="0" hangingPunct="1">
              <a:lnSpc>
                <a:spcPct val="130000"/>
              </a:lnSpc>
              <a:spcBef>
                <a:spcPts val="200"/>
              </a:spcBef>
              <a:spcAft>
                <a:spcPts val="0"/>
              </a:spcAft>
              <a:buClrTx/>
              <a:buSzTx/>
              <a:buFont typeface="Symbol" panose="05050102010706020507" pitchFamily="18" charset="2"/>
              <a:buNone/>
              <a:tabLst>
                <a:tab pos="228600" algn="l"/>
                <a:tab pos="457200" algn="l"/>
              </a:tabLst>
              <a:defRPr/>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Propose interventions that might reduce the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disparities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identified.</a:t>
            </a:r>
            <a:endParaRPr lang="en-US" sz="1800" b="0" dirty="0"/>
          </a:p>
          <a:p>
            <a:pPr marL="0" marR="0" lvl="0" indent="0">
              <a:lnSpc>
                <a:spcPct val="130000"/>
              </a:lnSpc>
              <a:spcBef>
                <a:spcPts val="200"/>
              </a:spcBef>
              <a:spcAft>
                <a:spcPts val="0"/>
              </a:spcAft>
              <a:buFont typeface="Symbol" panose="05050102010706020507" pitchFamily="18" charset="2"/>
              <a:buNone/>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Identify any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disparities</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you see and explain how they might affect residents’ health.</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Reexamine your Built Environment</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Use the Environmental Justice Dashboard to look up your zip code. Examine the data provided for environmental exposures, community characteristics, and health burden. Pay close attention to the various maps and look for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inequities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within the larger map area. Add the points of interest layers to the maps. Consider the following questions: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Does the data provided match your preconceived ideas of the place where you live?</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When you looked at the smaller map areas, did you notice any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inequities</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0"/>
              </a:spcAft>
              <a:buFont typeface="Symbol" panose="05050102010706020507" pitchFamily="18"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Where there any points of interest on the maps that surprised you?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800"/>
              </a:spcAft>
              <a:buFont typeface="Symbol" panose="05050102010706020507" pitchFamily="18" charset="2"/>
              <a:buChar char=""/>
              <a:tabLst>
                <a:tab pos="228600" algn="l"/>
                <a:tab pos="457200" algn="l"/>
              </a:tabLs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How did your town’s data compare to the two places you examined earlier?</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Go back to your original checklist and reevaluate with a more critical eye. View the environment from different lenses. What would a person with a visual or hearing impairment need? A person who uses a wheelchair? A person with a lower income? An older adult? A parent with young children? A teenager? Add categories to the checklist to make it more inclusive to all.</a:t>
            </a:r>
          </a:p>
          <a:p>
            <a:pPr marL="0" marR="0">
              <a:lnSpc>
                <a:spcPct val="107000"/>
              </a:lnSpc>
              <a:spcBef>
                <a:spcPts val="0"/>
              </a:spcBef>
              <a:spcAft>
                <a:spcPts val="800"/>
              </a:spcAft>
            </a:pPr>
            <a:endPar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What do you think of your community’s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built environment</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changes are needed?</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If you find yourself really interested in this topic, check out community strategies to improve physical activity from CDC’s Division of Nutrition, Physical Activity, and Obesity.</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https://www.cdc.gov/physicalactivity/community-strategies/index.htm</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817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David J. Sencer CDC Museum uses award-winning exhibits and innovative programming to educate visitors about the value of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presents the rich heritage and vast accomplishments of CDC. Your investigation could be a valuable contribution! Share your results with the CDC Museum on Instagram using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@CDCmuseum</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16</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1042">
              <a:defRPr/>
            </a:pPr>
            <a:r>
              <a:rPr lang="en-US" b="1" dirty="0">
                <a:highlight>
                  <a:srgbClr val="FFFF00"/>
                </a:highlight>
              </a:rPr>
              <a:t>Terms to Know</a:t>
            </a:r>
          </a:p>
          <a:p>
            <a:pPr algn="l" defTabSz="931042">
              <a:defRPr/>
            </a:pPr>
            <a:endParaRPr lang="en-US" b="0" dirty="0">
              <a:highlight>
                <a:srgbClr val="FFFF00"/>
              </a:highlight>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Built environment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human-made environment where people live, work, and play each day </a:t>
            </a: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Disparity</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preventable difference in the burden of disease, injury, violence, or opportunities to achieve optimal health </a:t>
            </a: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Health equity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when everyone has the opportunity to be as healthy as possible</a:t>
            </a: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Health inequity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when factors like education, income, gender, environment, and ethnicity cause unfair differences in people’s health</a:t>
            </a: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science of protecting and improving the health of people and their communities</a:t>
            </a: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Social determinants of health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conditions in which people live, work, learn, and play; these can contribute to health inequities</a:t>
            </a: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b="1" dirty="0"/>
              <a:t>What is Health Equity?</a:t>
            </a:r>
          </a:p>
          <a:p>
            <a:pPr defTabSz="931042">
              <a:defRPr/>
            </a:pPr>
            <a:r>
              <a:rPr lang="en-US" dirty="0"/>
              <a:t>Health equity is achieved when no one is disadvantaged from achieving their full health potential because of social position or other socially determined circumstances. Health inequities are reflected in differences in length of life; quality of life; rates of disease, disability, and death; severity of disease; and access to treatment. Recently, the population health impact of COVID-19 has exposed longstanding inequities that have systematically undermined the physical, social, economic, and emotional health of racial and ethnic minority populations and other population groups that are bearing a disproportionate burden of COVID-19. Achieving health equity requires valuing everyone equally with focused and ongoing efforts to address avoidable inequities, historical and contemporary injustices, and the elimination of disparities in health and healthcare.</a:t>
            </a:r>
          </a:p>
          <a:p>
            <a:pPr defTabSz="931042">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Health Equity and the Centers for Disease Control and Prevention (CDC)</a:t>
            </a:r>
          </a:p>
          <a:p>
            <a:pPr marL="0" marR="0">
              <a:lnSpc>
                <a:spcPct val="107000"/>
              </a:lnSpc>
              <a:spcBef>
                <a:spcPts val="0"/>
              </a:spcBef>
              <a:spcAft>
                <a:spcPts val="800"/>
              </a:spcAft>
            </a:pPr>
            <a:endParaRPr lang="en-US" sz="1800" b="1" dirty="0">
              <a:solidFill>
                <a:srgbClr val="0B3B8E"/>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rPr>
              <a:t>Equity and equality are not the same thing. In the cartoon, the equality example shows four people who are all given the same bicycle. The child can’t reach the pedals, the man is hunched over with his knees at his chest, and the person who uses a wheelchair cannot ride at all. Only the woman can comfortably use the bicycle. Equal distribution of resources has not produced equal outcomes. However, in the equity example, all riders were provided bikes that match their sizes and abilities. When provided with specialized bikes that were tailored to their needs, everyone was able to achieve the same outcome. </a:t>
            </a:r>
          </a:p>
          <a:p>
            <a:pPr marL="0" marR="0">
              <a:lnSpc>
                <a:spcPct val="107000"/>
              </a:lnSpc>
              <a:spcBef>
                <a:spcPts val="0"/>
              </a:spcBef>
              <a:spcAft>
                <a:spcPts val="800"/>
              </a:spcAft>
            </a:pPr>
            <a:endParaRPr lang="en-US" sz="2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Social determinants of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are factors that can include social, economic, and environmental conditions in a person’s life that have an impact on a person’s health. These conditions can cause differences in people’s health for different groups of people, known as called health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disparities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 example could be higher incidence of lung diseases among persons who smoke. This difference is based on a controllable behavior. When the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disparities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are caused by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social determinants of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they often result in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inequities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where one group is unfairly disadvantaged compared to another. An example is that Black women are three times more likely than White women to die from pregnancy-related causes. Correcting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inequities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often requires rebuilding entire systems to fix discriminatory imbalances. </a:t>
            </a:r>
          </a:p>
          <a:p>
            <a:pPr marL="0" marR="0">
              <a:lnSpc>
                <a:spcPct val="107000"/>
              </a:lnSpc>
              <a:spcBef>
                <a:spcPts val="0"/>
              </a:spcBef>
              <a:spcAft>
                <a:spcPts val="800"/>
              </a:spcAft>
            </a:pPr>
            <a:endParaRPr lang="en-US" sz="1800" b="1" dirty="0">
              <a:solidFill>
                <a:srgbClr val="0B3B8E"/>
              </a:solidFill>
              <a:effectLst/>
              <a:latin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Healthcare Access and Quality</a:t>
            </a:r>
            <a:b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the United States, having access to healthcare often begins with having health insurance. Without insurance, many people do not have access to preventive medicine that can catch growing health issues early. People who live in rural or lower income areas often do not have access to health and dental providers simply because there are none in the area. Access to healthcare is also limited for people with limited English proficiency. Reliance on emergency rooms for basic medical care puts strain on the healthcare system, lengthens wait times for people with medical emergencies, and costs more money than preventive care does.</a:t>
            </a:r>
          </a:p>
          <a:p>
            <a:pPr defTabSz="931042">
              <a:defRPr/>
            </a:pP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Education Access and Quality</a:t>
            </a:r>
          </a:p>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People with higher levels of education are most likely to be healthier and live longer. Children from low-income families, children with disabilities, and children who routinely experience forms of social discrimination, like bullying, are more likely to struggle with math and reading. They’re also less likely to graduate from high school or go to college. This means they’re less likely to get safe, high-paying jobs and more likely to have health problems like heart disease, diabetes, and depression. In addition, some children live in places with poorly performing schools, and many families can’t afford to send their children to college. The stress of living in poverty can also affect children’s brain development, making it harder for them to do well in school. Access to quality early childhood education programs, which have been shown to increase school performance, is limited for children who live in poverty. Interventions to help children and adolescents do well in school and help families pay for college can have long-term health benefits.</a:t>
            </a:r>
          </a:p>
          <a:p>
            <a:pPr defTabSz="931042">
              <a:defRPr/>
            </a:pP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Social and Community Context</a:t>
            </a:r>
            <a:b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People’s relationships and interactions with family, friends, co-workers, and community members can have a major impact on their health and well-being. Many people face challenges and dangers they can’t control, like unsafe neighborhoods, discrimination, or trouble affording the things they need. This can have a negative impact on health and safety throughout life. Positive relationships at home, at work, and in the community can help reduce these negative impacts. But some people, like children whose parents are in jail and adolescents who are bullied, often don’t get support from loved ones or others. Interventions to help people get the social and community support they need are critical for improving health and well-being.</a:t>
            </a:r>
          </a:p>
          <a:p>
            <a:pPr defTabSz="931042">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Behavioral interventions for parents and children can help foster communication between them. Increasing healthy interactions between parents and children, such as reading bedtime stories, allows for more open and positive communication skills to develop. Improving outcomes for bullied students and children in foster care</a:t>
            </a:r>
          </a:p>
          <a:p>
            <a:pPr defTabSz="931042">
              <a:defRPr/>
            </a:pP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Economic Stability</a:t>
            </a:r>
            <a:b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the United States, 1 in 10 people lives in poverty. Many people can’t afford things like healthy foods, health care, and housing. People with steady employment are less likely to live in poverty and more likely to be healthy, but many people have trouble finding and keeping a job. People with disabilities, injuries, or conditions like arthritis may be especially limited in their ability to work. In addition, many people with steady work still don’t earn enough to afford the things they need to stay healthy. Employment programs, career counseling, and high-quality childcare can help more people find and keep jobs. In addition, policies to help people pay for food, housing, health care, and education can reduce poverty and improve health and well-being.</a:t>
            </a:r>
          </a:p>
          <a:p>
            <a:pPr defTabSz="931042">
              <a:defRPr/>
            </a:pP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Neighborhood and Built Environment</a:t>
            </a: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The neighborhoods people live in have a major impact on their health and well-being. Many people in the United States live in neighborhoods with high rates of violence, unsafe air or water, and other health and safety risks. Racial/ethnic minorities and people with low incomes are more likely to live in places with these risks. In addition, some people are exposed to things at work that can harm their health, like secondhand smoke or loud noises. Interventions and policy changes at the local, state, and federal level can help reduce these health and safety risks and promote health. For example, providing opportunities for people to walk and bike in their communities — such as adding sidewalks and bike lanes — can increase safety and help improve health and quality of life.</a:t>
            </a: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defTabSz="931042">
              <a:defRPr/>
            </a:pP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the Experts:</a:t>
            </a:r>
          </a:p>
          <a:p>
            <a:endParaRPr lang="en-US" dirty="0"/>
          </a:p>
          <a:p>
            <a:r>
              <a:rPr lang="en-US" dirty="0"/>
              <a:t>Health equity can be impacted by various factors in the environment. Organizations and communities can help end health inequity by investing in public health and addressing health disparities that affect many, making health equity available for all. The pandemic made disproportionate disparity in communities more visible. Since the beginning of COVID-19, CDC has made gathering data regarding race and ethnicity a focal point. Watch the linked video to see more about how CDC addresses health inequities. https://youtu.be/s8dK3s5xGos</a:t>
            </a:r>
          </a:p>
          <a:p>
            <a:endParaRPr lang="en-US" dirty="0"/>
          </a:p>
          <a:p>
            <a:r>
              <a:rPr lang="en-US" dirty="0"/>
              <a:t>CDC’s Racism and Health page: https://www.cdc.gov/healthequity/racism-disparities/index.html</a:t>
            </a: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s8dK3s5xGos?feature=oembed" TargetMode="External"/><Relationship Id="rId6" Type="http://schemas.openxmlformats.org/officeDocument/2006/relationships/image" Target="../media/image3.png"/><Relationship Id="rId5" Type="http://schemas.openxmlformats.org/officeDocument/2006/relationships/hyperlink" Target="https://youtu.be/s8dK3s5xGos"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256854" y="1298448"/>
            <a:ext cx="7397559" cy="2837939"/>
          </a:xfrm>
        </p:spPr>
        <p:txBody>
          <a:bodyPr>
            <a:normAutofit/>
          </a:bodyPr>
          <a:lstStyle/>
          <a:p>
            <a:pPr algn="ctr"/>
            <a:r>
              <a:rPr lang="en-US" sz="5400" dirty="0">
                <a:solidFill>
                  <a:srgbClr val="FDB913"/>
                </a:solidFill>
              </a:rPr>
              <a:t>Focusing on Health Equity</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6" name="Picture 5" descr="Brandmark of the David. J. Sencer CDC Museum – Public Health Academy">
            <a:extLst>
              <a:ext uri="{FF2B5EF4-FFF2-40B4-BE49-F238E27FC236}">
                <a16:creationId xmlns:a16="http://schemas.microsoft.com/office/drawing/2014/main" id="{83B477C5-E0CD-F042-9909-7E096F150D8C}"/>
              </a:ext>
              <a:ext uri="{C183D7F6-B498-43B3-948B-1728B52AA6E4}">
                <adec:decorative xmlns:adec="http://schemas.microsoft.com/office/drawing/2017/decorative" val="0"/>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7" name="Picture 6" descr="Brandmark of the U.S. Department of Health and Human Services - CDC - Centers for Disease Control and Prevention">
            <a:extLst>
              <a:ext uri="{FF2B5EF4-FFF2-40B4-BE49-F238E27FC236}">
                <a16:creationId xmlns:a16="http://schemas.microsoft.com/office/drawing/2014/main" id="{BEC550AF-0652-B14D-A41F-AC056501AF3E}"/>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10986446" y="6135850"/>
            <a:ext cx="1269876"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16">
            <a:extLst>
              <a:ext uri="{FF2B5EF4-FFF2-40B4-BE49-F238E27FC236}">
                <a16:creationId xmlns:a16="http://schemas.microsoft.com/office/drawing/2014/main" id="{5D3BA798-F965-4DDE-A428-3766D1D379F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412" y="2995463"/>
            <a:ext cx="1059281" cy="1059281"/>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4406139"/>
          </a:xfrm>
        </p:spPr>
        <p:txBody>
          <a:bodyPr anchor="t">
            <a:normAutofit/>
          </a:bodyPr>
          <a:lstStyle/>
          <a:p>
            <a:pPr marL="514350" indent="-514350">
              <a:buFont typeface="+mj-lt"/>
              <a:buAutoNum type="arabicPeriod"/>
            </a:pPr>
            <a:r>
              <a:rPr lang="en-US" sz="2800" dirty="0"/>
              <a:t>Examine your built environment</a:t>
            </a:r>
          </a:p>
          <a:p>
            <a:pPr marL="514350" indent="-514350">
              <a:buFont typeface="+mj-lt"/>
              <a:buAutoNum type="arabicPeriod"/>
            </a:pPr>
            <a:r>
              <a:rPr lang="en-US" sz="2800" dirty="0"/>
              <a:t>Compare the environments of two different places</a:t>
            </a:r>
          </a:p>
          <a:p>
            <a:pPr marL="514350" indent="-514350">
              <a:buFont typeface="+mj-lt"/>
              <a:buAutoNum type="arabicPeriod"/>
            </a:pPr>
            <a:r>
              <a:rPr lang="en-US" sz="2800" dirty="0"/>
              <a:t>Reexamine your built environment</a:t>
            </a:r>
          </a:p>
          <a:p>
            <a:pPr marL="514350" indent="-514350">
              <a:buFont typeface="+mj-lt"/>
              <a:buAutoNum type="arabicPeriod"/>
            </a:pPr>
            <a:r>
              <a:rPr lang="en-US" sz="2800" dirty="0"/>
              <a:t>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Scientific Method</a:t>
            </a:r>
          </a:p>
        </p:txBody>
      </p:sp>
      <p:sp>
        <p:nvSpPr>
          <p:cNvPr id="3" name="TextBox 2">
            <a:extLst>
              <a:ext uri="{FF2B5EF4-FFF2-40B4-BE49-F238E27FC236}">
                <a16:creationId xmlns:a16="http://schemas.microsoft.com/office/drawing/2014/main" id="{C1952A7B-E965-0A23-5F2B-5DD5C61E744C}"/>
              </a:ext>
            </a:extLst>
          </p:cNvPr>
          <p:cNvSpPr txBox="1"/>
          <p:nvPr/>
        </p:nvSpPr>
        <p:spPr>
          <a:xfrm>
            <a:off x="4465320" y="1034534"/>
            <a:ext cx="535724" cy="369332"/>
          </a:xfrm>
          <a:prstGeom prst="rect">
            <a:avLst/>
          </a:prstGeom>
          <a:noFill/>
        </p:spPr>
        <p:txBody>
          <a:bodyPr wrap="none" rtlCol="0">
            <a:spAutoFit/>
          </a:bodyPr>
          <a:lstStyle/>
          <a:p>
            <a:r>
              <a:rPr lang="en-US" dirty="0"/>
              <a:t>Ask</a:t>
            </a:r>
            <a:endParaRPr lang="en-CA" dirty="0"/>
          </a:p>
        </p:txBody>
      </p:sp>
      <p:sp>
        <p:nvSpPr>
          <p:cNvPr id="4" name="TextBox 3">
            <a:extLst>
              <a:ext uri="{FF2B5EF4-FFF2-40B4-BE49-F238E27FC236}">
                <a16:creationId xmlns:a16="http://schemas.microsoft.com/office/drawing/2014/main" id="{89E8DD49-C117-974C-4DC7-AD30E834D46C}"/>
              </a:ext>
            </a:extLst>
          </p:cNvPr>
          <p:cNvSpPr txBox="1"/>
          <p:nvPr/>
        </p:nvSpPr>
        <p:spPr>
          <a:xfrm>
            <a:off x="7970520" y="1034534"/>
            <a:ext cx="1569660" cy="369332"/>
          </a:xfrm>
          <a:prstGeom prst="rect">
            <a:avLst/>
          </a:prstGeom>
          <a:noFill/>
        </p:spPr>
        <p:txBody>
          <a:bodyPr wrap="none" rtlCol="0">
            <a:spAutoFit/>
          </a:bodyPr>
          <a:lstStyle/>
          <a:p>
            <a:r>
              <a:rPr lang="en-US" dirty="0"/>
              <a:t>Ask a question</a:t>
            </a:r>
            <a:endParaRPr lang="en-CA" dirty="0"/>
          </a:p>
        </p:txBody>
      </p:sp>
      <p:sp>
        <p:nvSpPr>
          <p:cNvPr id="5" name="TextBox 4">
            <a:extLst>
              <a:ext uri="{FF2B5EF4-FFF2-40B4-BE49-F238E27FC236}">
                <a16:creationId xmlns:a16="http://schemas.microsoft.com/office/drawing/2014/main" id="{DCE68310-0611-8919-043F-6A393DC12029}"/>
              </a:ext>
            </a:extLst>
          </p:cNvPr>
          <p:cNvSpPr txBox="1"/>
          <p:nvPr/>
        </p:nvSpPr>
        <p:spPr>
          <a:xfrm>
            <a:off x="4549140" y="1805940"/>
            <a:ext cx="1055417" cy="369332"/>
          </a:xfrm>
          <a:prstGeom prst="rect">
            <a:avLst/>
          </a:prstGeom>
          <a:noFill/>
        </p:spPr>
        <p:txBody>
          <a:bodyPr wrap="none" rtlCol="0">
            <a:spAutoFit/>
          </a:bodyPr>
          <a:lstStyle/>
          <a:p>
            <a:r>
              <a:rPr lang="en-US" dirty="0"/>
              <a:t>Research</a:t>
            </a:r>
            <a:endParaRPr lang="en-CA" dirty="0"/>
          </a:p>
        </p:txBody>
      </p:sp>
      <p:sp>
        <p:nvSpPr>
          <p:cNvPr id="8" name="TextBox 7">
            <a:extLst>
              <a:ext uri="{FF2B5EF4-FFF2-40B4-BE49-F238E27FC236}">
                <a16:creationId xmlns:a16="http://schemas.microsoft.com/office/drawing/2014/main" id="{6D2B6907-C35F-18BD-745E-D8AFF945A622}"/>
              </a:ext>
            </a:extLst>
          </p:cNvPr>
          <p:cNvSpPr txBox="1"/>
          <p:nvPr/>
        </p:nvSpPr>
        <p:spPr>
          <a:xfrm>
            <a:off x="7970520" y="1805940"/>
            <a:ext cx="2506135" cy="369332"/>
          </a:xfrm>
          <a:prstGeom prst="rect">
            <a:avLst/>
          </a:prstGeom>
          <a:noFill/>
        </p:spPr>
        <p:txBody>
          <a:bodyPr wrap="none" rtlCol="0">
            <a:spAutoFit/>
          </a:bodyPr>
          <a:lstStyle/>
          <a:p>
            <a:r>
              <a:rPr lang="en-US" dirty="0"/>
              <a:t>Do background research</a:t>
            </a:r>
            <a:endParaRPr lang="en-CA" dirty="0"/>
          </a:p>
        </p:txBody>
      </p:sp>
      <p:sp>
        <p:nvSpPr>
          <p:cNvPr id="9" name="TextBox 8">
            <a:extLst>
              <a:ext uri="{FF2B5EF4-FFF2-40B4-BE49-F238E27FC236}">
                <a16:creationId xmlns:a16="http://schemas.microsoft.com/office/drawing/2014/main" id="{96CC8B38-A638-6B82-9F10-7C2204E22E75}"/>
              </a:ext>
            </a:extLst>
          </p:cNvPr>
          <p:cNvSpPr txBox="1"/>
          <p:nvPr/>
        </p:nvSpPr>
        <p:spPr>
          <a:xfrm>
            <a:off x="4549140" y="2628900"/>
            <a:ext cx="1252266" cy="369332"/>
          </a:xfrm>
          <a:prstGeom prst="rect">
            <a:avLst/>
          </a:prstGeom>
          <a:noFill/>
        </p:spPr>
        <p:txBody>
          <a:bodyPr wrap="none" rtlCol="0">
            <a:spAutoFit/>
          </a:bodyPr>
          <a:lstStyle/>
          <a:p>
            <a:r>
              <a:rPr lang="en-US" dirty="0"/>
              <a:t>Hypothesis</a:t>
            </a:r>
            <a:endParaRPr lang="en-CA" dirty="0"/>
          </a:p>
        </p:txBody>
      </p:sp>
      <p:sp>
        <p:nvSpPr>
          <p:cNvPr id="10" name="TextBox 9">
            <a:extLst>
              <a:ext uri="{FF2B5EF4-FFF2-40B4-BE49-F238E27FC236}">
                <a16:creationId xmlns:a16="http://schemas.microsoft.com/office/drawing/2014/main" id="{1C03E2BA-74FE-37F0-13F1-781ACEE97478}"/>
              </a:ext>
            </a:extLst>
          </p:cNvPr>
          <p:cNvSpPr txBox="1"/>
          <p:nvPr/>
        </p:nvSpPr>
        <p:spPr>
          <a:xfrm>
            <a:off x="7970520" y="2594372"/>
            <a:ext cx="2201244" cy="369332"/>
          </a:xfrm>
          <a:prstGeom prst="rect">
            <a:avLst/>
          </a:prstGeom>
          <a:noFill/>
        </p:spPr>
        <p:txBody>
          <a:bodyPr wrap="none" rtlCol="0">
            <a:spAutoFit/>
          </a:bodyPr>
          <a:lstStyle/>
          <a:p>
            <a:r>
              <a:rPr lang="en-US" dirty="0"/>
              <a:t>Construct hypothesis</a:t>
            </a:r>
            <a:endParaRPr lang="en-CA" dirty="0"/>
          </a:p>
        </p:txBody>
      </p:sp>
      <p:sp>
        <p:nvSpPr>
          <p:cNvPr id="11" name="TextBox 10">
            <a:extLst>
              <a:ext uri="{FF2B5EF4-FFF2-40B4-BE49-F238E27FC236}">
                <a16:creationId xmlns:a16="http://schemas.microsoft.com/office/drawing/2014/main" id="{C54E2A1A-0E32-04BB-5BC9-AAF4EDD4B2AC}"/>
              </a:ext>
            </a:extLst>
          </p:cNvPr>
          <p:cNvSpPr txBox="1"/>
          <p:nvPr/>
        </p:nvSpPr>
        <p:spPr>
          <a:xfrm>
            <a:off x="4549140" y="3291840"/>
            <a:ext cx="586764" cy="369332"/>
          </a:xfrm>
          <a:prstGeom prst="rect">
            <a:avLst/>
          </a:prstGeom>
          <a:noFill/>
        </p:spPr>
        <p:txBody>
          <a:bodyPr wrap="none" rtlCol="0">
            <a:spAutoFit/>
          </a:bodyPr>
          <a:lstStyle/>
          <a:p>
            <a:r>
              <a:rPr lang="en-US" dirty="0"/>
              <a:t>Test</a:t>
            </a:r>
            <a:endParaRPr lang="en-CA" dirty="0"/>
          </a:p>
        </p:txBody>
      </p:sp>
      <p:sp>
        <p:nvSpPr>
          <p:cNvPr id="12" name="TextBox 11">
            <a:extLst>
              <a:ext uri="{FF2B5EF4-FFF2-40B4-BE49-F238E27FC236}">
                <a16:creationId xmlns:a16="http://schemas.microsoft.com/office/drawing/2014/main" id="{2027C1FD-2BAA-0EBE-9362-B1852FCBAF36}"/>
              </a:ext>
            </a:extLst>
          </p:cNvPr>
          <p:cNvSpPr txBox="1"/>
          <p:nvPr/>
        </p:nvSpPr>
        <p:spPr>
          <a:xfrm>
            <a:off x="8031480" y="3291840"/>
            <a:ext cx="2479910" cy="369332"/>
          </a:xfrm>
          <a:prstGeom prst="rect">
            <a:avLst/>
          </a:prstGeom>
          <a:noFill/>
        </p:spPr>
        <p:txBody>
          <a:bodyPr wrap="none" rtlCol="0">
            <a:spAutoFit/>
          </a:bodyPr>
          <a:lstStyle/>
          <a:p>
            <a:r>
              <a:rPr lang="en-US" dirty="0"/>
              <a:t>Test with an experiment</a:t>
            </a:r>
            <a:endParaRPr lang="en-CA" dirty="0"/>
          </a:p>
        </p:txBody>
      </p:sp>
      <p:sp>
        <p:nvSpPr>
          <p:cNvPr id="13" name="TextBox 12">
            <a:extLst>
              <a:ext uri="{FF2B5EF4-FFF2-40B4-BE49-F238E27FC236}">
                <a16:creationId xmlns:a16="http://schemas.microsoft.com/office/drawing/2014/main" id="{5C2590E4-AE10-144C-D29F-099C77717AFB}"/>
              </a:ext>
            </a:extLst>
          </p:cNvPr>
          <p:cNvSpPr txBox="1"/>
          <p:nvPr/>
        </p:nvSpPr>
        <p:spPr>
          <a:xfrm>
            <a:off x="4549140" y="4069080"/>
            <a:ext cx="947695" cy="369332"/>
          </a:xfrm>
          <a:prstGeom prst="rect">
            <a:avLst/>
          </a:prstGeom>
          <a:noFill/>
        </p:spPr>
        <p:txBody>
          <a:bodyPr wrap="none" rtlCol="0">
            <a:spAutoFit/>
          </a:bodyPr>
          <a:lstStyle/>
          <a:p>
            <a:r>
              <a:rPr lang="en-US" dirty="0"/>
              <a:t>Analyze</a:t>
            </a:r>
            <a:endParaRPr lang="en-CA" dirty="0"/>
          </a:p>
        </p:txBody>
      </p:sp>
      <p:sp>
        <p:nvSpPr>
          <p:cNvPr id="14" name="TextBox 13">
            <a:extLst>
              <a:ext uri="{FF2B5EF4-FFF2-40B4-BE49-F238E27FC236}">
                <a16:creationId xmlns:a16="http://schemas.microsoft.com/office/drawing/2014/main" id="{0FC5DB86-4E01-2BE0-8D74-A6716379CF41}"/>
              </a:ext>
            </a:extLst>
          </p:cNvPr>
          <p:cNvSpPr txBox="1"/>
          <p:nvPr/>
        </p:nvSpPr>
        <p:spPr>
          <a:xfrm>
            <a:off x="8031480" y="3969371"/>
            <a:ext cx="1425390" cy="369332"/>
          </a:xfrm>
          <a:prstGeom prst="rect">
            <a:avLst/>
          </a:prstGeom>
          <a:noFill/>
        </p:spPr>
        <p:txBody>
          <a:bodyPr wrap="none" rtlCol="0">
            <a:spAutoFit/>
          </a:bodyPr>
          <a:lstStyle/>
          <a:p>
            <a:r>
              <a:rPr lang="en-US" dirty="0"/>
              <a:t>Analyze data</a:t>
            </a:r>
            <a:endParaRPr lang="en-CA" dirty="0"/>
          </a:p>
        </p:txBody>
      </p:sp>
      <p:sp>
        <p:nvSpPr>
          <p:cNvPr id="15" name="TextBox 14">
            <a:extLst>
              <a:ext uri="{FF2B5EF4-FFF2-40B4-BE49-F238E27FC236}">
                <a16:creationId xmlns:a16="http://schemas.microsoft.com/office/drawing/2014/main" id="{A836C3A1-89AE-0DC7-1D8C-54E168F386C8}"/>
              </a:ext>
            </a:extLst>
          </p:cNvPr>
          <p:cNvSpPr txBox="1"/>
          <p:nvPr/>
        </p:nvSpPr>
        <p:spPr>
          <a:xfrm>
            <a:off x="4549140" y="4853940"/>
            <a:ext cx="1324402" cy="369332"/>
          </a:xfrm>
          <a:prstGeom prst="rect">
            <a:avLst/>
          </a:prstGeom>
          <a:noFill/>
        </p:spPr>
        <p:txBody>
          <a:bodyPr wrap="none" rtlCol="0">
            <a:spAutoFit/>
          </a:bodyPr>
          <a:lstStyle/>
          <a:p>
            <a:r>
              <a:rPr lang="en-US" dirty="0"/>
              <a:t>Conclusions</a:t>
            </a:r>
            <a:endParaRPr lang="en-CA" dirty="0"/>
          </a:p>
        </p:txBody>
      </p:sp>
      <p:sp>
        <p:nvSpPr>
          <p:cNvPr id="17" name="TextBox 16">
            <a:extLst>
              <a:ext uri="{FF2B5EF4-FFF2-40B4-BE49-F238E27FC236}">
                <a16:creationId xmlns:a16="http://schemas.microsoft.com/office/drawing/2014/main" id="{CDF8ECFF-2DBE-371B-F1A2-106E6E9DD380}"/>
              </a:ext>
            </a:extLst>
          </p:cNvPr>
          <p:cNvSpPr txBox="1"/>
          <p:nvPr/>
        </p:nvSpPr>
        <p:spPr>
          <a:xfrm>
            <a:off x="8031480" y="4777740"/>
            <a:ext cx="1846980" cy="369332"/>
          </a:xfrm>
          <a:prstGeom prst="rect">
            <a:avLst/>
          </a:prstGeom>
          <a:noFill/>
        </p:spPr>
        <p:txBody>
          <a:bodyPr wrap="none" rtlCol="0">
            <a:spAutoFit/>
          </a:bodyPr>
          <a:lstStyle/>
          <a:p>
            <a:r>
              <a:rPr lang="en-US" dirty="0"/>
              <a:t>Draw conclusions</a:t>
            </a:r>
            <a:endParaRPr lang="en-CA" dirty="0"/>
          </a:p>
        </p:txBody>
      </p:sp>
      <p:sp>
        <p:nvSpPr>
          <p:cNvPr id="18" name="TextBox 17">
            <a:extLst>
              <a:ext uri="{FF2B5EF4-FFF2-40B4-BE49-F238E27FC236}">
                <a16:creationId xmlns:a16="http://schemas.microsoft.com/office/drawing/2014/main" id="{C5D195FE-6865-22B5-D009-D4E1543AC7A2}"/>
              </a:ext>
            </a:extLst>
          </p:cNvPr>
          <p:cNvSpPr txBox="1"/>
          <p:nvPr/>
        </p:nvSpPr>
        <p:spPr>
          <a:xfrm>
            <a:off x="4549140" y="5554980"/>
            <a:ext cx="740908" cy="369332"/>
          </a:xfrm>
          <a:prstGeom prst="rect">
            <a:avLst/>
          </a:prstGeom>
          <a:noFill/>
        </p:spPr>
        <p:txBody>
          <a:bodyPr wrap="none" rtlCol="0">
            <a:spAutoFit/>
          </a:bodyPr>
          <a:lstStyle/>
          <a:p>
            <a:r>
              <a:rPr lang="en-US" dirty="0"/>
              <a:t>Share</a:t>
            </a:r>
            <a:endParaRPr lang="en-CA" dirty="0"/>
          </a:p>
        </p:txBody>
      </p:sp>
      <p:sp>
        <p:nvSpPr>
          <p:cNvPr id="19" name="TextBox 18">
            <a:extLst>
              <a:ext uri="{FF2B5EF4-FFF2-40B4-BE49-F238E27FC236}">
                <a16:creationId xmlns:a16="http://schemas.microsoft.com/office/drawing/2014/main" id="{625F8A4F-A03D-1B4B-AC60-B377BDA00C10}"/>
              </a:ext>
            </a:extLst>
          </p:cNvPr>
          <p:cNvSpPr txBox="1"/>
          <p:nvPr/>
        </p:nvSpPr>
        <p:spPr>
          <a:xfrm>
            <a:off x="8031480" y="5554980"/>
            <a:ext cx="2209259" cy="369332"/>
          </a:xfrm>
          <a:prstGeom prst="rect">
            <a:avLst/>
          </a:prstGeom>
          <a:noFill/>
        </p:spPr>
        <p:txBody>
          <a:bodyPr wrap="none" rtlCol="0">
            <a:spAutoFit/>
          </a:bodyPr>
          <a:lstStyle/>
          <a:p>
            <a:r>
              <a:rPr lang="en-US" dirty="0"/>
              <a:t>Communicate results</a:t>
            </a:r>
            <a:endParaRPr lang="en-CA" dirty="0"/>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215318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8171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3B8009C-281D-4716-8675-8E3541D6A14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83" y="4559934"/>
            <a:ext cx="12192000" cy="228441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Examine Your Built Environment </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6461231" cy="3108543"/>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Use a built environment checklist to evaluate a place in your community</a:t>
            </a:r>
          </a:p>
          <a:p>
            <a:pPr marL="457200" indent="-457200">
              <a:buFontTx/>
              <a:buChar char="-"/>
            </a:pPr>
            <a:r>
              <a:rPr lang="en-US" sz="2800" dirty="0">
                <a:solidFill>
                  <a:schemeClr val="tx1">
                    <a:lumMod val="65000"/>
                    <a:lumOff val="35000"/>
                  </a:schemeClr>
                </a:solidFill>
              </a:rPr>
              <a:t>You will examine:</a:t>
            </a:r>
          </a:p>
          <a:p>
            <a:pPr marL="914400" lvl="1" indent="-457200">
              <a:buFontTx/>
              <a:buChar char="-"/>
            </a:pPr>
            <a:r>
              <a:rPr lang="en-US" sz="2800" dirty="0">
                <a:solidFill>
                  <a:schemeClr val="accent1"/>
                </a:solidFill>
              </a:rPr>
              <a:t>Walkability/Transportation</a:t>
            </a:r>
          </a:p>
          <a:p>
            <a:pPr marL="914400" lvl="1" indent="-457200">
              <a:buFontTx/>
              <a:buChar char="-"/>
            </a:pPr>
            <a:r>
              <a:rPr lang="en-US" sz="2800" dirty="0">
                <a:solidFill>
                  <a:schemeClr val="accent1"/>
                </a:solidFill>
              </a:rPr>
              <a:t>Amenities</a:t>
            </a:r>
          </a:p>
          <a:p>
            <a:pPr marL="914400" lvl="1" indent="-457200">
              <a:buFontTx/>
              <a:buChar char="-"/>
            </a:pPr>
            <a:r>
              <a:rPr lang="en-US" sz="2800" dirty="0">
                <a:solidFill>
                  <a:schemeClr val="accent1"/>
                </a:solidFill>
              </a:rPr>
              <a:t>Maintenance</a:t>
            </a:r>
          </a:p>
          <a:p>
            <a:pPr marL="914400" lvl="1" indent="-457200">
              <a:buFontTx/>
              <a:buChar char="-"/>
            </a:pPr>
            <a:r>
              <a:rPr lang="en-US" sz="2800" dirty="0">
                <a:solidFill>
                  <a:schemeClr val="accent1"/>
                </a:solidFill>
              </a:rPr>
              <a:t>Facilities</a:t>
            </a:r>
          </a:p>
        </p:txBody>
      </p:sp>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35850"/>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1121440"/>
          </a:xfrm>
        </p:spPr>
        <p:txBody>
          <a:bodyPr anchor="t">
            <a:normAutofit/>
          </a:bodyPr>
          <a:lstStyle/>
          <a:p>
            <a:pPr marL="339725" indent="-339725">
              <a:buNone/>
            </a:pPr>
            <a:r>
              <a:rPr lang="en-US" sz="2800" b="1" dirty="0">
                <a:solidFill>
                  <a:srgbClr val="F15A27"/>
                </a:solidFill>
              </a:rPr>
              <a:t>2. Compare the Environments of Two Different Places </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2" y="1604130"/>
            <a:ext cx="6900961" cy="3108543"/>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Use CDC’s Environmental Justice Dashboard to collect data on two places with very different median incomes</a:t>
            </a:r>
          </a:p>
          <a:p>
            <a:pPr marL="457200" indent="-457200">
              <a:buFontTx/>
              <a:buChar char="-"/>
            </a:pPr>
            <a:r>
              <a:rPr lang="en-US" sz="2800" dirty="0">
                <a:solidFill>
                  <a:schemeClr val="tx1">
                    <a:lumMod val="65000"/>
                    <a:lumOff val="35000"/>
                  </a:schemeClr>
                </a:solidFill>
              </a:rPr>
              <a:t>Evaluate your data and look for disparities that may have arisen due to each of the five social determinants of health</a:t>
            </a:r>
          </a:p>
          <a:p>
            <a:pPr marL="457200" indent="-457200">
              <a:buFontTx/>
              <a:buChar char="-"/>
            </a:pPr>
            <a:endParaRPr lang="en-US" sz="2800" dirty="0"/>
          </a:p>
        </p:txBody>
      </p:sp>
      <p:pic>
        <p:nvPicPr>
          <p:cNvPr id="5" name="Picture 4" descr="Two circle graphs and screen capture showing the percent of people by age group, the percent of people by race, and the percent of DeKalb, GA living in poverty.">
            <a:extLst>
              <a:ext uri="{FF2B5EF4-FFF2-40B4-BE49-F238E27FC236}">
                <a16:creationId xmlns:a16="http://schemas.microsoft.com/office/drawing/2014/main" id="{7AB4361A-4686-41B5-ABC9-8A0E02068743}"/>
              </a:ext>
            </a:extLst>
          </p:cNvPr>
          <p:cNvPicPr>
            <a:picLocks noChangeAspect="1"/>
          </p:cNvPicPr>
          <p:nvPr/>
        </p:nvPicPr>
        <p:blipFill>
          <a:blip r:embed="rId6"/>
          <a:stretch>
            <a:fillRect/>
          </a:stretch>
        </p:blipFill>
        <p:spPr>
          <a:xfrm>
            <a:off x="883064" y="4238231"/>
            <a:ext cx="6734063" cy="2517535"/>
          </a:xfrm>
          <a:prstGeom prst="rect">
            <a:avLst/>
          </a:prstGeom>
        </p:spPr>
      </p:pic>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3. Reexamine Your Built Environment </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6461231" cy="2246769"/>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Return to the</a:t>
            </a:r>
            <a:r>
              <a:rPr kumimoji="0" lang="en-US" sz="2800" b="0" i="0" u="none" strike="noStrike" kern="1200" cap="none" spc="0" normalizeH="0" noProof="0" dirty="0">
                <a:ln>
                  <a:noFill/>
                </a:ln>
                <a:solidFill>
                  <a:srgbClr val="000000">
                    <a:lumMod val="65000"/>
                    <a:lumOff val="35000"/>
                  </a:srgbClr>
                </a:solidFill>
                <a:effectLst/>
                <a:uLnTx/>
                <a:uFillTx/>
                <a:latin typeface="Corbel" panose="020B0503020204020204"/>
                <a:ea typeface="+mn-ea"/>
                <a:cs typeface="+mn-cs"/>
              </a:rPr>
              <a:t> original place you evaluated and look more closely at it</a:t>
            </a:r>
          </a:p>
          <a:p>
            <a:pPr marL="457200" marR="0" lvl="0" indent="-457200" algn="l" defTabSz="457200" rtl="0" eaLnBrk="1" fontAlgn="auto" latinLnBrk="0" hangingPunct="1">
              <a:lnSpc>
                <a:spcPct val="100000"/>
              </a:lnSpc>
              <a:spcBef>
                <a:spcPts val="0"/>
              </a:spcBef>
              <a:spcAft>
                <a:spcPts val="0"/>
              </a:spcAft>
              <a:buClrTx/>
              <a:buSzTx/>
              <a:buFontTx/>
              <a:buChar char="-"/>
              <a:tabLst/>
              <a:defRPr/>
            </a:pPr>
            <a:r>
              <a:rPr lang="en-US" sz="2800" dirty="0">
                <a:solidFill>
                  <a:srgbClr val="000000">
                    <a:lumMod val="65000"/>
                    <a:lumOff val="35000"/>
                  </a:srgbClr>
                </a:solidFill>
                <a:latin typeface="Corbel" panose="020B0503020204020204"/>
              </a:rPr>
              <a:t>Think about the environment from different perspectives, not just your own</a:t>
            </a:r>
          </a:p>
        </p:txBody>
      </p:sp>
    </p:spTree>
    <p:extLst>
      <p:ext uri="{BB962C8B-B14F-4D97-AF65-F5344CB8AC3E}">
        <p14:creationId xmlns:p14="http://schemas.microsoft.com/office/powerpoint/2010/main" val="3864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pic>
        <p:nvPicPr>
          <p:cNvPr id="17" name="Picture 16" descr="Screen capture showing the David J. Sencer CDC Museum profile on Instagram.">
            <a:extLst>
              <a:ext uri="{FF2B5EF4-FFF2-40B4-BE49-F238E27FC236}">
                <a16:creationId xmlns:a16="http://schemas.microsoft.com/office/drawing/2014/main" id="{684D8E4B-6D34-4F62-8D65-CB2743778C05}"/>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Graphic 16">
            <a:extLst>
              <a:ext uri="{FF2B5EF4-FFF2-40B4-BE49-F238E27FC236}">
                <a16:creationId xmlns:a16="http://schemas.microsoft.com/office/drawing/2014/main" id="{AEE9745A-0F5B-4CBD-A3BE-31F88B6A4B5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5906" y="3709651"/>
            <a:ext cx="914400" cy="914400"/>
          </a:xfrm>
          <a:prstGeom prst="rect">
            <a:avLst/>
          </a:prstGeom>
        </p:spPr>
      </p:pic>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pic>
        <p:nvPicPr>
          <p:cNvPr id="11" name="Picture 10" descr="Brandmark of the David. J. Sencer CDC Museum – Public Health Academy">
            <a:extLst>
              <a:ext uri="{FF2B5EF4-FFF2-40B4-BE49-F238E27FC236}">
                <a16:creationId xmlns:a16="http://schemas.microsoft.com/office/drawing/2014/main" id="{3AB9B9B4-83F3-F642-98D8-7F873BD5C160}"/>
              </a:ext>
              <a:ext uri="{C183D7F6-B498-43B3-948B-1728B52AA6E4}">
                <adec:decorative xmlns:adec="http://schemas.microsoft.com/office/drawing/2017/decorative" val="0"/>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descr="Brandmark of the U.S. Department of Health and Human Services - CDC - Centers for Disease Control and Prevention">
            <a:extLst>
              <a:ext uri="{FF2B5EF4-FFF2-40B4-BE49-F238E27FC236}">
                <a16:creationId xmlns:a16="http://schemas.microsoft.com/office/drawing/2014/main" id="{6BBC8C82-7DE3-4A4A-9CC0-7B96481C3F61}"/>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4A60CFB2-ACCC-480F-B854-E2C0C1DB9D88}"/>
              </a:ext>
            </a:extLst>
          </p:cNvPr>
          <p:cNvSpPr>
            <a:spLocks noGrp="1"/>
          </p:cNvSpPr>
          <p:nvPr>
            <p:ph type="title"/>
          </p:nvPr>
        </p:nvSpPr>
        <p:spPr>
          <a:xfrm>
            <a:off x="252919" y="-207264"/>
            <a:ext cx="2947482" cy="207264"/>
          </a:xfrm>
        </p:spPr>
        <p:txBody>
          <a:bodyPr vert="horz" lIns="91440" tIns="45720" rIns="91440" bIns="45720" rtlCol="0" anchor="b">
            <a:normAutofit/>
          </a:bodyPr>
          <a:lstStyle/>
          <a:p>
            <a:r>
              <a:rPr lang="en-US" sz="600" dirty="0"/>
              <a:t>Terms to Know</a:t>
            </a:r>
          </a:p>
        </p:txBody>
      </p:sp>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66742" y="1510741"/>
            <a:ext cx="3108960" cy="523220"/>
          </a:xfrm>
          <a:prstGeom prst="rect">
            <a:avLst/>
          </a:prstGeom>
          <a:noFill/>
        </p:spPr>
        <p:txBody>
          <a:bodyPr wrap="square" rtlCol="0">
            <a:spAutoFit/>
          </a:bodyPr>
          <a:lstStyle/>
          <a:p>
            <a:pPr algn="ctr"/>
            <a:r>
              <a:rPr lang="en-US" sz="2800" b="1" dirty="0"/>
              <a:t>built environment</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66742" y="2201771"/>
            <a:ext cx="3108960" cy="523220"/>
          </a:xfrm>
          <a:prstGeom prst="rect">
            <a:avLst/>
          </a:prstGeom>
          <a:noFill/>
        </p:spPr>
        <p:txBody>
          <a:bodyPr wrap="square" rtlCol="0">
            <a:spAutoFit/>
          </a:bodyPr>
          <a:lstStyle/>
          <a:p>
            <a:pPr algn="ctr"/>
            <a:r>
              <a:rPr lang="en-US" sz="2800" b="1" dirty="0"/>
              <a:t>disparity</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66742" y="2892801"/>
            <a:ext cx="3108960" cy="521207"/>
          </a:xfrm>
          <a:prstGeom prst="rect">
            <a:avLst/>
          </a:prstGeom>
          <a:noFill/>
        </p:spPr>
        <p:txBody>
          <a:bodyPr wrap="square" rtlCol="0">
            <a:spAutoFit/>
          </a:bodyPr>
          <a:lstStyle/>
          <a:p>
            <a:pPr algn="ctr"/>
            <a:r>
              <a:rPr lang="en-US" sz="2800" b="1" dirty="0"/>
              <a:t>health equity</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66742" y="3581818"/>
            <a:ext cx="3108960" cy="523220"/>
          </a:xfrm>
          <a:prstGeom prst="rect">
            <a:avLst/>
          </a:prstGeom>
          <a:noFill/>
        </p:spPr>
        <p:txBody>
          <a:bodyPr wrap="square" rtlCol="0">
            <a:spAutoFit/>
          </a:bodyPr>
          <a:lstStyle/>
          <a:p>
            <a:pPr algn="ctr"/>
            <a:r>
              <a:rPr lang="en-US" sz="2800" b="1" dirty="0"/>
              <a:t>health inequity</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66742" y="4272848"/>
            <a:ext cx="3108960" cy="523220"/>
          </a:xfrm>
          <a:prstGeom prst="rect">
            <a:avLst/>
          </a:prstGeom>
          <a:noFill/>
        </p:spPr>
        <p:txBody>
          <a:bodyPr wrap="square" rtlCol="0">
            <a:spAutoFit/>
          </a:bodyPr>
          <a:lstStyle/>
          <a:p>
            <a:pPr algn="ctr"/>
            <a:r>
              <a:rPr lang="en-US" sz="2800" b="1" dirty="0"/>
              <a:t>public health</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 y="4963880"/>
            <a:ext cx="3442447" cy="954107"/>
          </a:xfrm>
          <a:prstGeom prst="rect">
            <a:avLst/>
          </a:prstGeom>
          <a:noFill/>
        </p:spPr>
        <p:txBody>
          <a:bodyPr wrap="square" rtlCol="0">
            <a:spAutoFit/>
          </a:bodyPr>
          <a:lstStyle/>
          <a:p>
            <a:pPr algn="ctr"/>
            <a:r>
              <a:rPr lang="en-US" sz="2800" b="1" dirty="0"/>
              <a:t>social determinants of health</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1975979226"/>
              </p:ext>
            </p:extLst>
          </p:nvPr>
        </p:nvGraphicFramePr>
        <p:xfrm>
          <a:off x="3581401" y="371645"/>
          <a:ext cx="8422542" cy="6193542"/>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1032257">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1800" b="0" cap="none" spc="0" dirty="0">
                          <a:solidFill>
                            <a:schemeClr val="tx1"/>
                          </a:solidFill>
                          <a:effectLst/>
                          <a:latin typeface="+mj-lt"/>
                        </a:rPr>
                        <a:t>preventable difference in the burden of disease, injury, violence, or opportunities to achieve optimal health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1032257">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b="0" cap="none" spc="0" dirty="0">
                          <a:solidFill>
                            <a:schemeClr val="tx1"/>
                          </a:solidFill>
                          <a:effectLst/>
                          <a:latin typeface="+mj-lt"/>
                          <a:ea typeface="Century Gothic" panose="020B0502020202020204" pitchFamily="34" charset="0"/>
                          <a:cs typeface="Times New Roman" panose="02020603050405020304" pitchFamily="18" charset="0"/>
                        </a:rPr>
                        <a:t>when factors like education, income, gender, environment, and ethnicity cause unfair differences in health outcomes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1032257">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1800" cap="none" spc="0" dirty="0">
                          <a:solidFill>
                            <a:schemeClr val="tx1"/>
                          </a:solidFill>
                          <a:effectLst/>
                          <a:latin typeface="+mj-lt"/>
                          <a:ea typeface="Century Gothic" panose="020B0502020202020204" pitchFamily="34" charset="0"/>
                          <a:cs typeface="Times New Roman" panose="02020603050405020304" pitchFamily="18" charset="0"/>
                        </a:rPr>
                        <a:t>the human-made environment where people live, work, and play each day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1032257">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1800" cap="none" spc="0" dirty="0">
                          <a:solidFill>
                            <a:schemeClr val="tx1"/>
                          </a:solidFill>
                          <a:effectLst/>
                          <a:latin typeface="+mj-lt"/>
                          <a:ea typeface="Century Gothic" panose="020B0502020202020204" pitchFamily="34" charset="0"/>
                          <a:cs typeface="Times New Roman" panose="02020603050405020304" pitchFamily="18" charset="0"/>
                        </a:rPr>
                        <a:t>when everyone has the opportunity to be as healthy as possible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1032257">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1800" cap="none" spc="0" dirty="0">
                          <a:solidFill>
                            <a:schemeClr val="tx1"/>
                          </a:solidFill>
                          <a:effectLst/>
                          <a:latin typeface="+mj-lt"/>
                          <a:ea typeface="Century Gothic" panose="020B0502020202020204" pitchFamily="34" charset="0"/>
                          <a:cs typeface="Times New Roman" panose="02020603050405020304" pitchFamily="18" charset="0"/>
                        </a:rPr>
                        <a:t>the science of protecting and improving the health of people and their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1032257">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cap="none" spc="0" dirty="0">
                          <a:solidFill>
                            <a:schemeClr val="tx1"/>
                          </a:solidFill>
                          <a:effectLst/>
                          <a:latin typeface="+mj-lt"/>
                          <a:ea typeface="Century Gothic" panose="020B0502020202020204" pitchFamily="34" charset="0"/>
                          <a:cs typeface="Times New Roman" panose="02020603050405020304" pitchFamily="18" charset="0"/>
                        </a:rPr>
                        <a:t>the conditions in which people live, work, learn, and play; these can contribute to health inequities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bl>
          </a:graphicData>
        </a:graphic>
      </p:graphicFrame>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7.40741E-7 L 0.297 -0.23032 " pathEditMode="relative" rAng="0" ptsTypes="AA">
                                      <p:cBhvr>
                                        <p:cTn id="6" dur="2000" fill="hold"/>
                                        <p:tgtEl>
                                          <p:spTgt spid="19"/>
                                        </p:tgtEl>
                                        <p:attrNameLst>
                                          <p:attrName>ppt_x</p:attrName>
                                          <p:attrName>ppt_y</p:attrName>
                                        </p:attrNameLst>
                                      </p:cBhvr>
                                      <p:rCtr x="14844" y="-1152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3.33333E-6 L 0.28945 -0.28172 " pathEditMode="relative" rAng="0" ptsTypes="AA">
                                      <p:cBhvr>
                                        <p:cTn id="10" dur="2000" fill="hold"/>
                                        <p:tgtEl>
                                          <p:spTgt spid="20"/>
                                        </p:tgtEl>
                                        <p:attrNameLst>
                                          <p:attrName>ppt_x</p:attrName>
                                          <p:attrName>ppt_y</p:attrName>
                                        </p:attrNameLst>
                                      </p:cBhvr>
                                      <p:rCtr x="14466" y="-1409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6 -3.33333E-6 L 0.29375 0.17616 " pathEditMode="relative" rAng="0" ptsTypes="AA">
                                      <p:cBhvr>
                                        <p:cTn id="14" dur="2000" fill="hold"/>
                                        <p:tgtEl>
                                          <p:spTgt spid="23"/>
                                        </p:tgtEl>
                                        <p:attrNameLst>
                                          <p:attrName>ppt_x</p:attrName>
                                          <p:attrName>ppt_y</p:attrName>
                                        </p:attrNameLst>
                                      </p:cBhvr>
                                      <p:rCtr x="14687" y="879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2.22222E-6 L 0.29114 0.12153 " pathEditMode="relative" rAng="0" ptsTypes="AA">
                                      <p:cBhvr>
                                        <p:cTn id="18" dur="2000" fill="hold"/>
                                        <p:tgtEl>
                                          <p:spTgt spid="24"/>
                                        </p:tgtEl>
                                        <p:attrNameLst>
                                          <p:attrName>ppt_x</p:attrName>
                                          <p:attrName>ppt_y</p:attrName>
                                        </p:attrNameLst>
                                      </p:cBhvr>
                                      <p:rCtr x="14557" y="606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79167E-6 1.48148E-6 L 0.29453 0.07593 " pathEditMode="relative" rAng="0" ptsTypes="AA">
                                      <p:cBhvr>
                                        <p:cTn id="22" dur="2000" fill="hold"/>
                                        <p:tgtEl>
                                          <p:spTgt spid="21"/>
                                        </p:tgtEl>
                                        <p:attrNameLst>
                                          <p:attrName>ppt_x</p:attrName>
                                          <p:attrName>ppt_y</p:attrName>
                                        </p:attrNameLst>
                                      </p:cBhvr>
                                      <p:rCtr x="14740" y="372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16667E-6 2.96296E-6 L 0.29453 0.08472 " pathEditMode="relative" rAng="0" ptsTypes="AA">
                                      <p:cBhvr>
                                        <p:cTn id="26" dur="2000" fill="hold"/>
                                        <p:tgtEl>
                                          <p:spTgt spid="22"/>
                                        </p:tgtEl>
                                        <p:attrNameLst>
                                          <p:attrName>ppt_x</p:attrName>
                                          <p:attrName>ppt_y</p:attrName>
                                        </p:attrNameLst>
                                      </p:cBhvr>
                                      <p:rCtr x="14727" y="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Health Equity</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70" y="758952"/>
            <a:ext cx="7284148" cy="5903372"/>
          </a:xfrm>
        </p:spPr>
        <p:txBody>
          <a:bodyPr vert="horz" lIns="91440" tIns="45720" rIns="91440" bIns="45720" rtlCol="0" anchor="t">
            <a:normAutofit/>
          </a:bodyPr>
          <a:lstStyle/>
          <a:p>
            <a:r>
              <a:rPr lang="en-US" sz="2600" dirty="0"/>
              <a:t>Health equity is achieved when no one is disadvantaged from achieving their full health potential because of social position or other socially determined circumstances.</a:t>
            </a:r>
          </a:p>
          <a:p>
            <a:r>
              <a:rPr lang="en-US" sz="2600" dirty="0"/>
              <a:t>Health equity affects:</a:t>
            </a:r>
          </a:p>
          <a:p>
            <a:pPr lvl="1"/>
            <a:r>
              <a:rPr lang="en-US" sz="2400" dirty="0"/>
              <a:t>Length of life</a:t>
            </a:r>
          </a:p>
          <a:p>
            <a:pPr lvl="1"/>
            <a:r>
              <a:rPr lang="en-US" sz="2400" dirty="0"/>
              <a:t>Quality of life</a:t>
            </a:r>
          </a:p>
          <a:p>
            <a:pPr lvl="1"/>
            <a:r>
              <a:rPr lang="en-US" sz="2400" dirty="0"/>
              <a:t>Rates of disease, disability, </a:t>
            </a:r>
            <a:br>
              <a:rPr lang="en-US" sz="2400" dirty="0"/>
            </a:br>
            <a:r>
              <a:rPr lang="en-US" sz="2400" dirty="0"/>
              <a:t>and death</a:t>
            </a:r>
          </a:p>
          <a:p>
            <a:pPr lvl="1"/>
            <a:r>
              <a:rPr lang="en-US" sz="2400" dirty="0"/>
              <a:t>Severity of disease</a:t>
            </a:r>
          </a:p>
          <a:p>
            <a:pPr lvl="1"/>
            <a:r>
              <a:rPr lang="en-US" sz="2400" dirty="0"/>
              <a:t>Access to treatment</a:t>
            </a:r>
          </a:p>
          <a:p>
            <a:r>
              <a:rPr lang="en-US" sz="2600" dirty="0"/>
              <a:t>Racial and ethnic minority groups</a:t>
            </a:r>
            <a:br>
              <a:rPr lang="en-US" sz="2600" dirty="0"/>
            </a:br>
            <a:r>
              <a:rPr lang="en-US" sz="2600" dirty="0"/>
              <a:t>are  often disproportionately </a:t>
            </a:r>
            <a:br>
              <a:rPr lang="en-US" sz="2600" dirty="0"/>
            </a:br>
            <a:r>
              <a:rPr lang="en-US" sz="2600" dirty="0"/>
              <a:t>affected by health inequities</a:t>
            </a:r>
          </a:p>
        </p:txBody>
      </p:sp>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8" name="Picture 7" descr="CDC Is Working to Remove Environmental and Systemic Barriers to Health">
            <a:extLst>
              <a:ext uri="{FF2B5EF4-FFF2-40B4-BE49-F238E27FC236}">
                <a16:creationId xmlns:a16="http://schemas.microsoft.com/office/drawing/2014/main" id="{89F96AFC-A95E-4305-B815-AE30D39CDA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0754" y="2322513"/>
            <a:ext cx="2887811" cy="4339811"/>
          </a:xfrm>
          <a:prstGeom prst="rect">
            <a:avLst/>
          </a:prstGeom>
          <a:noFill/>
          <a:ln>
            <a:no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75691" cy="5120640"/>
          </a:xfrm>
        </p:spPr>
        <p:txBody>
          <a:bodyPr>
            <a:normAutofit/>
          </a:bodyPr>
          <a:lstStyle/>
          <a:p>
            <a:pPr marL="514350" lvl="0" indent="-514350">
              <a:buFont typeface="+mj-lt"/>
              <a:buAutoNum type="arabicPeriod"/>
            </a:pPr>
            <a:r>
              <a:rPr lang="en-US" sz="2800" dirty="0"/>
              <a:t>What are a few reasons why a person might not go to the doctor?</a:t>
            </a:r>
          </a:p>
          <a:p>
            <a:pPr marL="514350" lvl="0" indent="-514350">
              <a:buFont typeface="+mj-lt"/>
              <a:buAutoNum type="arabicPeriod"/>
            </a:pPr>
            <a:r>
              <a:rPr lang="en-US" sz="2800" dirty="0"/>
              <a:t>How often do you go outside? Do you think this affects your health? </a:t>
            </a:r>
          </a:p>
          <a:p>
            <a:pPr marL="514350" lvl="0" indent="-514350">
              <a:buFont typeface="+mj-lt"/>
              <a:buAutoNum type="arabicPeriod"/>
            </a:pPr>
            <a:r>
              <a:rPr lang="en-US" sz="2800" dirty="0"/>
              <a:t>How far do you have to travel from your home to find a store that sells affordable fresh vegetables, meat, and fruit? Could you get there on foot or by public transportation if you needed to? Use an online map if you need help.</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Health Equity and CDC</a:t>
            </a:r>
          </a:p>
        </p:txBody>
      </p:sp>
      <p:sp>
        <p:nvSpPr>
          <p:cNvPr id="13" name="Content Placeholder 12">
            <a:extLst>
              <a:ext uri="{FF2B5EF4-FFF2-40B4-BE49-F238E27FC236}">
                <a16:creationId xmlns:a16="http://schemas.microsoft.com/office/drawing/2014/main" id="{DC0B0B7B-93D5-4379-9A6F-65F357F28EE0}"/>
              </a:ext>
            </a:extLst>
          </p:cNvPr>
          <p:cNvSpPr>
            <a:spLocks noGrp="1"/>
          </p:cNvSpPr>
          <p:nvPr>
            <p:ph sz="half" idx="1"/>
          </p:nvPr>
        </p:nvSpPr>
        <p:spPr>
          <a:xfrm>
            <a:off x="3867912" y="587206"/>
            <a:ext cx="7619238" cy="5970270"/>
          </a:xfrm>
        </p:spPr>
        <p:txBody>
          <a:bodyPr anchor="t">
            <a:normAutofit/>
          </a:bodyPr>
          <a:lstStyle/>
          <a:p>
            <a:r>
              <a:rPr lang="en-US" sz="2800" dirty="0"/>
              <a:t>Health equity means that each person gets what they need to achieve optimal health. Some people need more than others to reach the same level of health.</a:t>
            </a:r>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Disparities are differences in health outcomes that may arise due to health inequities.</a:t>
            </a:r>
          </a:p>
        </p:txBody>
      </p:sp>
      <p:pic>
        <p:nvPicPr>
          <p:cNvPr id="15" name="Picture 14" descr="Illustration showing the difference between equality and equity.">
            <a:extLst>
              <a:ext uri="{FF2B5EF4-FFF2-40B4-BE49-F238E27FC236}">
                <a16:creationId xmlns:a16="http://schemas.microsoft.com/office/drawing/2014/main" id="{06B1B380-B314-40B8-98E3-12E1F2116CA3}"/>
              </a:ext>
            </a:extLst>
          </p:cNvPr>
          <p:cNvPicPr preferRelativeResize="0">
            <a:picLocks noChangeAspect="1"/>
          </p:cNvPicPr>
          <p:nvPr/>
        </p:nvPicPr>
        <p:blipFill>
          <a:blip r:embed="rId6"/>
          <a:stretch>
            <a:fillRect/>
          </a:stretch>
        </p:blipFill>
        <p:spPr>
          <a:xfrm>
            <a:off x="5022941" y="2317377"/>
            <a:ext cx="5261644" cy="3000870"/>
          </a:xfrm>
          <a:prstGeom prst="rect">
            <a:avLst/>
          </a:prstGeom>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Health Equity and CDC </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1"/>
            <a:ext cx="7818786" cy="6040083"/>
          </a:xfrm>
        </p:spPr>
        <p:txBody>
          <a:bodyPr anchor="t">
            <a:normAutofit/>
          </a:bodyPr>
          <a:lstStyle/>
          <a:p>
            <a:pPr>
              <a:lnSpc>
                <a:spcPct val="100000"/>
              </a:lnSpc>
              <a:spcAft>
                <a:spcPts val="400"/>
              </a:spcAft>
            </a:pPr>
            <a:r>
              <a:rPr lang="en-US" sz="2600" dirty="0"/>
              <a:t>Social determinants of health are factors that can include </a:t>
            </a:r>
            <a:r>
              <a:rPr lang="en-US" sz="2600" b="1" dirty="0"/>
              <a:t>social</a:t>
            </a:r>
            <a:r>
              <a:rPr lang="en-US" sz="2600" dirty="0"/>
              <a:t>, </a:t>
            </a:r>
            <a:r>
              <a:rPr lang="en-US" sz="2600" b="1" dirty="0"/>
              <a:t>economic</a:t>
            </a:r>
            <a:r>
              <a:rPr lang="en-US" sz="2600" dirty="0"/>
              <a:t>, and </a:t>
            </a:r>
            <a:r>
              <a:rPr lang="en-US" sz="2600" b="1" dirty="0"/>
              <a:t>environmental</a:t>
            </a:r>
            <a:r>
              <a:rPr lang="en-US" sz="2600" dirty="0"/>
              <a:t> conditions in a person’s life that have an impact on their health.</a:t>
            </a:r>
          </a:p>
          <a:p>
            <a:pPr lvl="1">
              <a:lnSpc>
                <a:spcPct val="100000"/>
              </a:lnSpc>
              <a:spcAft>
                <a:spcPts val="400"/>
              </a:spcAft>
            </a:pPr>
            <a:r>
              <a:rPr lang="en-US" sz="2600" dirty="0">
                <a:solidFill>
                  <a:schemeClr val="accent1"/>
                </a:solidFill>
              </a:rPr>
              <a:t>Healthcare Access and Quality</a:t>
            </a:r>
          </a:p>
          <a:p>
            <a:pPr lvl="1">
              <a:lnSpc>
                <a:spcPct val="100000"/>
              </a:lnSpc>
              <a:spcAft>
                <a:spcPts val="400"/>
              </a:spcAft>
            </a:pPr>
            <a:r>
              <a:rPr lang="en-US" sz="2600" dirty="0">
                <a:solidFill>
                  <a:schemeClr val="accent1"/>
                </a:solidFill>
              </a:rPr>
              <a:t>Education Access and Quality</a:t>
            </a:r>
          </a:p>
          <a:p>
            <a:pPr lvl="1">
              <a:lnSpc>
                <a:spcPct val="100000"/>
              </a:lnSpc>
              <a:spcAft>
                <a:spcPts val="400"/>
              </a:spcAft>
            </a:pPr>
            <a:r>
              <a:rPr lang="en-US" sz="2600" dirty="0">
                <a:solidFill>
                  <a:schemeClr val="accent1"/>
                </a:solidFill>
              </a:rPr>
              <a:t>Social and Community Context</a:t>
            </a:r>
          </a:p>
          <a:p>
            <a:pPr lvl="1">
              <a:lnSpc>
                <a:spcPct val="100000"/>
              </a:lnSpc>
              <a:spcAft>
                <a:spcPts val="400"/>
              </a:spcAft>
            </a:pPr>
            <a:r>
              <a:rPr lang="en-US" sz="2600" dirty="0">
                <a:solidFill>
                  <a:schemeClr val="accent1"/>
                </a:solidFill>
              </a:rPr>
              <a:t>Economic Stability</a:t>
            </a:r>
          </a:p>
          <a:p>
            <a:pPr lvl="1">
              <a:lnSpc>
                <a:spcPct val="100000"/>
              </a:lnSpc>
              <a:spcAft>
                <a:spcPts val="400"/>
              </a:spcAft>
            </a:pPr>
            <a:r>
              <a:rPr lang="en-US" sz="2600" dirty="0">
                <a:solidFill>
                  <a:schemeClr val="accent1"/>
                </a:solidFill>
              </a:rPr>
              <a:t>Neighborhood and </a:t>
            </a:r>
            <a:br>
              <a:rPr lang="en-US" sz="2600" dirty="0">
                <a:solidFill>
                  <a:schemeClr val="accent1"/>
                </a:solidFill>
              </a:rPr>
            </a:br>
            <a:r>
              <a:rPr lang="en-US" sz="2600" dirty="0">
                <a:solidFill>
                  <a:schemeClr val="accent1"/>
                </a:solidFill>
              </a:rPr>
              <a:t>Built Environment</a:t>
            </a:r>
          </a:p>
          <a:p>
            <a:r>
              <a:rPr lang="en-US" sz="2600" dirty="0"/>
              <a:t>Addressing these factors can help improve overall health</a:t>
            </a:r>
          </a:p>
        </p:txBody>
      </p:sp>
      <p:pic>
        <p:nvPicPr>
          <p:cNvPr id="5" name="Picture 4" descr="Diagram showing the five social determinants of health, as described in the previous list.">
            <a:extLst>
              <a:ext uri="{FF2B5EF4-FFF2-40B4-BE49-F238E27FC236}">
                <a16:creationId xmlns:a16="http://schemas.microsoft.com/office/drawing/2014/main" id="{A31B473B-457D-4030-9AB5-AC9EAD41D881}"/>
              </a:ext>
            </a:extLst>
          </p:cNvPr>
          <p:cNvPicPr>
            <a:picLocks noChangeAspect="1"/>
          </p:cNvPicPr>
          <p:nvPr/>
        </p:nvPicPr>
        <p:blipFill rotWithShape="1">
          <a:blip r:embed="rId3">
            <a:clrChange>
              <a:clrFrom>
                <a:srgbClr val="FFFFFF"/>
              </a:clrFrom>
              <a:clrTo>
                <a:srgbClr val="FFFFFF">
                  <a:alpha val="0"/>
                </a:srgbClr>
              </a:clrTo>
            </a:clrChange>
          </a:blip>
          <a:srcRect l="9096" t="17448" r="8791" b="14166"/>
          <a:stretch/>
        </p:blipFill>
        <p:spPr>
          <a:xfrm>
            <a:off x="8839199" y="2214880"/>
            <a:ext cx="3441449" cy="3149600"/>
          </a:xfrm>
          <a:prstGeom prst="rect">
            <a:avLst/>
          </a:prstGeom>
        </p:spPr>
      </p:pic>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565338" cy="5120640"/>
          </a:xfrm>
        </p:spPr>
        <p:txBody>
          <a:bodyPr>
            <a:normAutofit/>
          </a:bodyPr>
          <a:lstStyle/>
          <a:p>
            <a:pPr marL="514350" lvl="0" indent="-514350">
              <a:buFont typeface="+mj-lt"/>
              <a:buAutoNum type="arabicPeriod"/>
            </a:pPr>
            <a:r>
              <a:rPr lang="en-US" sz="2800" dirty="0"/>
              <a:t>How does education access and quality connect to other categories of social determinants of health?</a:t>
            </a:r>
          </a:p>
          <a:p>
            <a:pPr marL="514350" lvl="0" indent="-514350">
              <a:buFont typeface="+mj-lt"/>
              <a:buAutoNum type="arabicPeriod"/>
            </a:pPr>
            <a:r>
              <a:rPr lang="en-US" sz="2800" dirty="0"/>
              <a:t>Describe four reasons why someone might be unable to get medical care.</a:t>
            </a:r>
          </a:p>
          <a:p>
            <a:pPr marL="514350" lvl="0" indent="-514350">
              <a:buFont typeface="+mj-lt"/>
              <a:buAutoNum type="arabicPeriod"/>
            </a:pPr>
            <a:r>
              <a:rPr lang="en-US" sz="2800" dirty="0"/>
              <a:t>Generational poverty occurs when two or more generations of a family live in poverty. Why do you think the cycle of poverty is so hard for families to break?</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Experts</a:t>
            </a:r>
          </a:p>
        </p:txBody>
      </p:sp>
      <p:pic>
        <p:nvPicPr>
          <p:cNvPr id="5" name="Online Media 4" descr="Screen capture showing a clip from the “Health Equities and COVID-19” video on YouTube.">
            <a:hlinkClick r:id="" action="ppaction://media"/>
            <a:extLst>
              <a:ext uri="{FF2B5EF4-FFF2-40B4-BE49-F238E27FC236}">
                <a16:creationId xmlns:a16="http://schemas.microsoft.com/office/drawing/2014/main" id="{5F87E460-6A27-4F01-9A6E-E07E1ABA165E}"/>
              </a:ext>
            </a:extLst>
          </p:cNvPr>
          <p:cNvPicPr>
            <a:picLocks noRot="1" noChangeAspect="1"/>
          </p:cNvPicPr>
          <p:nvPr>
            <a:videoFile r:link="rId1"/>
          </p:nvPr>
        </p:nvPicPr>
        <p:blipFill>
          <a:blip r:embed="rId4"/>
          <a:stretch>
            <a:fillRect/>
          </a:stretch>
        </p:blipFill>
        <p:spPr>
          <a:xfrm>
            <a:off x="3890682" y="775073"/>
            <a:ext cx="7730702" cy="4367847"/>
          </a:xfrm>
          <a:prstGeom prst="rect">
            <a:avLst/>
          </a:prstGeom>
        </p:spPr>
      </p:pic>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063718" y="5067275"/>
            <a:ext cx="3557666" cy="468368"/>
          </a:xfrm>
        </p:spPr>
        <p:txBody>
          <a:bodyPr>
            <a:noAutofit/>
          </a:bodyPr>
          <a:lstStyle/>
          <a:p>
            <a:pPr marL="0" indent="0">
              <a:buNone/>
            </a:pPr>
            <a:r>
              <a:rPr lang="en-US" dirty="0">
                <a:solidFill>
                  <a:schemeClr val="tx1"/>
                </a:solidFill>
                <a:hlinkClick r:id="rId5"/>
              </a:rPr>
              <a:t>https://youtu.be/s8dK3s5xGos</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75691" cy="5120640"/>
          </a:xfrm>
        </p:spPr>
        <p:txBody>
          <a:bodyPr>
            <a:normAutofit/>
          </a:bodyPr>
          <a:lstStyle/>
          <a:p>
            <a:pPr marL="514350" lvl="0" indent="-514350">
              <a:buFont typeface="+mj-lt"/>
              <a:buAutoNum type="arabicPeriod"/>
            </a:pPr>
            <a:r>
              <a:rPr lang="en-US" sz="2800" dirty="0"/>
              <a:t>What were some disparities and inequities exposed by the COVID-19 pandemic?</a:t>
            </a:r>
          </a:p>
          <a:p>
            <a:pPr marL="514350" lvl="0" indent="-514350">
              <a:buFont typeface="+mj-lt"/>
              <a:buAutoNum type="arabicPeriod"/>
            </a:pPr>
            <a:r>
              <a:rPr lang="en-US" sz="2800" dirty="0"/>
              <a:t>What items, features, and services does a person who uses a wheelchair need in their built environment?</a:t>
            </a:r>
          </a:p>
          <a:p>
            <a:pPr marL="514350" lvl="0" indent="-514350">
              <a:buFont typeface="+mj-lt"/>
              <a:buAutoNum type="arabicPeriod"/>
            </a:pPr>
            <a:r>
              <a:rPr lang="en-US" sz="2800" dirty="0"/>
              <a:t>Property taxes are frequently used to pay for improvements and amenities in the built environment. How does this contribute to poorer community health in lower income areas with lower property values and less tax revenue?</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31BD6-B922-454C-A433-0744AFF32838}">
  <ds:schemaRefs>
    <ds:schemaRef ds:uri="http://schemas.microsoft.com/office/2006/metadata/propertie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5209fd75-7a81-4168-b980-79f8c369b5ef"/>
    <ds:schemaRef ds:uri="http://purl.org/dc/terms/"/>
  </ds:schemaRefs>
</ds:datastoreItem>
</file>

<file path=customXml/itemProps3.xml><?xml version="1.0" encoding="utf-8"?>
<ds:datastoreItem xmlns:ds="http://schemas.openxmlformats.org/officeDocument/2006/customXml" ds:itemID="{09DDCBDF-21DA-465A-B361-B8DF177941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1732</TotalTime>
  <Words>3289</Words>
  <Application>Microsoft Office PowerPoint</Application>
  <PresentationFormat>Widescreen</PresentationFormat>
  <Paragraphs>203</Paragraphs>
  <Slides>16</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Corbel</vt:lpstr>
      <vt:lpstr>Symbol</vt:lpstr>
      <vt:lpstr>Times New Roman</vt:lpstr>
      <vt:lpstr>Wingdings 2</vt:lpstr>
      <vt:lpstr>Frame</vt:lpstr>
      <vt:lpstr>Focusing on Health Equity</vt:lpstr>
      <vt:lpstr>Terms to Know</vt:lpstr>
      <vt:lpstr>Understanding Health Equity</vt:lpstr>
      <vt:lpstr>Think About It</vt:lpstr>
      <vt:lpstr>Health Equity and CDC</vt:lpstr>
      <vt:lpstr>Health Equity and CDC </vt:lpstr>
      <vt:lpstr>Think About It </vt:lpstr>
      <vt:lpstr>From the Experts</vt:lpstr>
      <vt:lpstr>Think About It  </vt:lpstr>
      <vt:lpstr>Give it a Try</vt:lpstr>
      <vt:lpstr>Use the Scientific Method</vt:lpstr>
      <vt:lpstr>Give it a Try </vt:lpstr>
      <vt:lpstr>Give it a Try  </vt:lpstr>
      <vt:lpstr>Give it a Try   </vt:lpstr>
      <vt:lpstr>Give it a Try    </vt:lpstr>
      <vt:lpstr>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Focusing on Health Equity</dc:title>
  <dc:creator>CDC Museum Public Health Academy</dc:creator>
  <cp:lastModifiedBy>Connor Peck</cp:lastModifiedBy>
  <cp:revision>4</cp:revision>
  <cp:lastPrinted>2021-09-03T14:53:05Z</cp:lastPrinted>
  <dcterms:created xsi:type="dcterms:W3CDTF">2021-01-13T22:46:39Z</dcterms:created>
  <dcterms:modified xsi:type="dcterms:W3CDTF">2022-08-12T13:49:05Z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