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1" r:id="rId5"/>
  </p:sldMasterIdLst>
  <p:notesMasterIdLst>
    <p:notesMasterId r:id="rId30"/>
  </p:notesMasterIdLst>
  <p:handoutMasterIdLst>
    <p:handoutMasterId r:id="rId31"/>
  </p:handoutMasterIdLst>
  <p:sldIdLst>
    <p:sldId id="316" r:id="rId6"/>
    <p:sldId id="257" r:id="rId7"/>
    <p:sldId id="293" r:id="rId8"/>
    <p:sldId id="295" r:id="rId9"/>
    <p:sldId id="259" r:id="rId10"/>
    <p:sldId id="325" r:id="rId11"/>
    <p:sldId id="328" r:id="rId12"/>
    <p:sldId id="296" r:id="rId13"/>
    <p:sldId id="305" r:id="rId14"/>
    <p:sldId id="318" r:id="rId15"/>
    <p:sldId id="273" r:id="rId16"/>
    <p:sldId id="319" r:id="rId17"/>
    <p:sldId id="324" r:id="rId18"/>
    <p:sldId id="320" r:id="rId19"/>
    <p:sldId id="321" r:id="rId20"/>
    <p:sldId id="322" r:id="rId21"/>
    <p:sldId id="317" r:id="rId22"/>
    <p:sldId id="327" r:id="rId23"/>
    <p:sldId id="280" r:id="rId24"/>
    <p:sldId id="329" r:id="rId25"/>
    <p:sldId id="302" r:id="rId26"/>
    <p:sldId id="291" r:id="rId27"/>
    <p:sldId id="290" r:id="rId28"/>
    <p:sldId id="266"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x, Kendra (CDC/DDID/NCEZID/DHQP)" initials="C(" lastIdx="10" clrIdx="6">
    <p:extLst>
      <p:ext uri="{19B8F6BF-5375-455C-9EA6-DF929625EA0E}">
        <p15:presenceInfo xmlns:p15="http://schemas.microsoft.com/office/powerpoint/2012/main" userId="S::gfx4@cdc.gov::3112a3a8-8cbb-4d5b-96ee-72aa1ab53303" providerId="AD"/>
      </p:ext>
    </p:extLst>
  </p:cmAuthor>
  <p:cmAuthor id="1" name="Stadd, Jessie" initials="SJ" lastIdx="22" clrIdx="0">
    <p:extLst>
      <p:ext uri="{19B8F6BF-5375-455C-9EA6-DF929625EA0E}">
        <p15:presenceInfo xmlns:p15="http://schemas.microsoft.com/office/powerpoint/2012/main" userId="S::jstadd@rti.org::44a9573f-fddc-4716-bc25-9dc365c6924d"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19"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10" clrIdx="4">
    <p:extLst>
      <p:ext uri="{19B8F6BF-5375-455C-9EA6-DF929625EA0E}">
        <p15:presenceInfo xmlns:p15="http://schemas.microsoft.com/office/powerpoint/2012/main" userId="S::lrasmussen@rti.org::5ad58509-b95f-4bf5-82b0-3432a84b06de" providerId="AD"/>
      </p:ext>
    </p:extLst>
  </p:cmAuthor>
  <p:cmAuthor id="6" name="Aiken, Merrie" initials="AM" lastIdx="7"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68172" autoAdjust="0"/>
  </p:normalViewPr>
  <p:slideViewPr>
    <p:cSldViewPr snapToGrid="0">
      <p:cViewPr varScale="1">
        <p:scale>
          <a:sx n="74" d="100"/>
          <a:sy n="74" d="100"/>
        </p:scale>
        <p:origin x="360" y="66"/>
      </p:cViewPr>
      <p:guideLst/>
    </p:cSldViewPr>
  </p:slideViewPr>
  <p:outlineViewPr>
    <p:cViewPr>
      <p:scale>
        <a:sx n="33" d="100"/>
        <a:sy n="33" d="100"/>
      </p:scale>
      <p:origin x="0" y="-5707"/>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7/16/2021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7/16/2021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b="1" dirty="0"/>
          </a:p>
          <a:p>
            <a:endParaRPr lang="en-US" b="1"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Lead participants in a role-playing exercise in which they are explaining to others what PPE is, and why it is important.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a volunteer to come off mute to role play with you, in which the volunteer is explaining PPE to you.</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the volunteer to “set the scene” and explain your role (e.g., co-worker, patient).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a focus on why PPE is important, and emphasize that it needs to be worn correctly, every time, to be protective.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Time permitting, invite additional volunteers to role-play different situations. You may wish to suggest different roles to consider.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that we’ve defined PPE, let’s spend a few minutes thinking about how we explain and describe PPE to others. Everyone might not understand why PPE is important, especially when it can be a hassle to use it.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How can we explain PPE’s important role when we’re on the job? And who might we need to explain it to?</a:t>
            </a:r>
            <a:r>
              <a:rPr lang="en-US" sz="1100" dirty="0">
                <a:effectLst/>
                <a:latin typeface="Calibri" panose="020F0502020204030204" pitchFamily="34" charset="0"/>
                <a:ea typeface="Calibri" panose="020F0502020204030204" pitchFamily="34" charset="0"/>
                <a:cs typeface="Times New Roman" panose="02020603050405020304" pitchFamily="18" charset="0"/>
              </a:rPr>
              <a:t> Spend a few moments thinking to yourself about possible situations, and what you might do in them.”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to allow participants to reflect.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Is someone willing to volunteer to come off mute and role play with me?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0" dirty="0">
                <a:effectLst/>
                <a:latin typeface="Calibri" panose="020F0502020204030204" pitchFamily="34" charset="0"/>
                <a:ea typeface="Calibri" panose="020F0502020204030204" pitchFamily="34" charset="0"/>
                <a:cs typeface="Times New Roman" panose="02020603050405020304" pitchFamily="18" charset="0"/>
              </a:rPr>
              <a:t>After volunteer identifies</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“Hi, thank you!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Okay, who am I in this scene?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Role play with volunteer.</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 was great, thank you! Let’s have another volunteer see if they can explain PPE to me.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 different situation that we could explore?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Repeat with another volunteer as time allows.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294929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discussion of PPE recommended for COVID-19.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indicate that future sessions will focus on other pieces of PPE.</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think about the specific PPE recommended for COVID-19. Today, we’ll focus on eye protection. In future sessions, we’ll examine other types of PPE.”</a:t>
            </a:r>
          </a:p>
          <a:p>
            <a:endParaRPr lang="en-US" dirty="0"/>
          </a:p>
        </p:txBody>
      </p:sp>
      <p:sp>
        <p:nvSpPr>
          <p:cNvPr id="4" name="Slide Number Placeholder 3"/>
          <p:cNvSpPr>
            <a:spLocks noGrp="1"/>
          </p:cNvSpPr>
          <p:nvPr>
            <p:ph type="sldNum" sz="quarter" idx="5"/>
          </p:nvPr>
        </p:nvSpPr>
        <p:spPr/>
        <p:txBody>
          <a:bodyPr/>
          <a:lstStyle/>
          <a:p>
            <a:fld id="{C8C82AF2-E1D9-4C1F-A731-F702DA3466BE}" type="slidenum">
              <a:rPr lang="en-US" smtClean="0"/>
              <a:t>11</a:t>
            </a:fld>
            <a:endParaRPr lang="en-US"/>
          </a:p>
        </p:txBody>
      </p:sp>
    </p:spTree>
    <p:extLst>
      <p:ext uri="{BB962C8B-B14F-4D97-AF65-F5344CB8AC3E}">
        <p14:creationId xmlns:p14="http://schemas.microsoft.com/office/powerpoint/2010/main" val="900940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the participants to indicate whether they have experience working with COVID-19 patients.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Depending on your virtual platform, you might ask them to “raise their hand,” type in the chat, or use the poll feature.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React to the answers and link to the next question.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Recall the examples of PPE that participants listed at the beginning of the session, and ask them to provide, either orally or in the chat, examples of eye protection used for PPE.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expect to hear goggles and face shields.</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It may be necessary to clarify that regular eyeglasses and some protective eyewear (e.g., safety glasses, trauma glasses) with gaps between the glasses and the face are not considered eye protection for COVID-19, because they do not protect eyes from all splashes and sprays. Additional information is here: </a:t>
            </a:r>
            <a:r>
              <a:rPr lang="en-US" sz="11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Infection Control: Severe acute respiratory syndrome coronavirus 2 (SARS-CoV-2) | CDC</a:t>
            </a:r>
            <a:r>
              <a:rPr lang="en-US" sz="11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Segoe UI" panose="020B0502040204020203" pitchFamily="34" charset="0"/>
              </a:rPr>
              <a:t>https://www.cdc.gov/coronavirus/2019-ncov/hcp/infection-control-recommendations.html</a:t>
            </a:r>
            <a:r>
              <a:rPr lang="en-US" sz="1800" dirty="0">
                <a:effectLst/>
                <a:latin typeface="Arial" panose="020B0604020202020204" pitchFamily="34" charset="0"/>
                <a:ea typeface="+mn-ea"/>
                <a:cs typeface="+mn-cs"/>
              </a:rPr>
              <a:t>). </a:t>
            </a: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First, I’ll ask you all – who has had experience working with COVID-19 patients?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to allow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right, it looks like most of you have. Now I’ll ask you to think about the PPE that you wear, that we talked about at the beginning of the session.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Can anyone share examples of the eye protection that you wear for PPE in healthcare?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to allow responses. Respond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211129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participants for their responses.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participants to explain why eye protection is recommended for COVID-19 and make a note of their answer in their Participant Booklet.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Introduce video episode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sharing your thoughts!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Now, does anyone know why eye protection is recommended for COVID-19? What do the eyes have to do with COVID-19 infection?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you have an answer, jot it down in your Participant Booklet. We’ll watch a video from Dr. Carlson and then discuss it together. Feel free to add to or change your answer as we watch.”</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2848683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Facilitator Notes</a:t>
            </a:r>
            <a:endParaRPr lang="en-US" sz="1800" b="0" i="0" u="none" strike="noStrike" baseline="0" dirty="0">
              <a:solidFill>
                <a:srgbClr val="000000"/>
              </a:solidFill>
              <a:latin typeface="+mn-lt"/>
            </a:endParaRPr>
          </a:p>
          <a:p>
            <a:pPr marL="285750" indent="-285750">
              <a:buFont typeface="Arial" panose="020B0604020202020204" pitchFamily="34" charset="0"/>
              <a:buChar char="•"/>
            </a:pPr>
            <a:r>
              <a:rPr lang="en-US" sz="1800" b="0" i="0" u="none" strike="noStrike" baseline="0" dirty="0">
                <a:solidFill>
                  <a:srgbClr val="221E1F"/>
                </a:solidFill>
                <a:latin typeface="+mn-lt"/>
              </a:rPr>
              <a:t>Play Episode 10: Why is Eye Protection Recommended for COVID-19? </a:t>
            </a:r>
          </a:p>
          <a:p>
            <a:pPr marL="285750" indent="-285750">
              <a:buFont typeface="Arial" panose="020B0604020202020204" pitchFamily="34" charset="0"/>
              <a:buChar char="•"/>
            </a:pPr>
            <a:r>
              <a:rPr lang="en-US" sz="1800" b="0" i="0" u="none" strike="noStrike" baseline="0" dirty="0">
                <a:solidFill>
                  <a:srgbClr val="221E1F"/>
                </a:solidFill>
                <a:latin typeface="+mn-lt"/>
              </a:rPr>
              <a:t>Access the video here: </a:t>
            </a:r>
            <a:br>
              <a:rPr lang="en-US" sz="1800" b="0" i="0" u="none" strike="noStrike" baseline="0" dirty="0">
                <a:solidFill>
                  <a:srgbClr val="221E1F"/>
                </a:solidFill>
                <a:latin typeface="+mn-lt"/>
              </a:rPr>
            </a:br>
            <a:r>
              <a:rPr lang="en-US" sz="1800" b="1" i="0" u="none" strike="noStrike" baseline="0" dirty="0">
                <a:solidFill>
                  <a:srgbClr val="221E1F"/>
                </a:solidFill>
                <a:latin typeface="+mn-lt"/>
              </a:rPr>
              <a:t>CDC Website: </a:t>
            </a:r>
            <a:r>
              <a:rPr lang="en-US" sz="1800" b="0" i="0" u="none" strike="noStrike" baseline="0" dirty="0">
                <a:solidFill>
                  <a:srgbClr val="205D9F"/>
                </a:solidFill>
                <a:latin typeface="+mn-lt"/>
              </a:rPr>
              <a:t>https://www.cdc.gov/infectioncontrol/projectfirstline/videos/EP10-EYE-LowRes-New.mp4 </a:t>
            </a:r>
          </a:p>
          <a:p>
            <a:pPr marL="285750" indent="-285750">
              <a:buFont typeface="Arial" panose="020B0604020202020204" pitchFamily="34" charset="0"/>
              <a:buChar char="•"/>
            </a:pPr>
            <a:r>
              <a:rPr lang="en-US" sz="1800" b="0" i="0" u="none" strike="noStrike" baseline="0" dirty="0">
                <a:solidFill>
                  <a:srgbClr val="221E1F"/>
                </a:solidFill>
                <a:latin typeface="+mn-lt"/>
              </a:rPr>
              <a:t>OR </a:t>
            </a:r>
            <a:br>
              <a:rPr lang="en-US" sz="1800" b="0" i="0" u="none" strike="noStrike" baseline="0" dirty="0">
                <a:solidFill>
                  <a:srgbClr val="221E1F"/>
                </a:solidFill>
                <a:latin typeface="+mn-lt"/>
              </a:rPr>
            </a:br>
            <a:r>
              <a:rPr lang="en-US" sz="1800" b="1" i="0" u="none" strike="noStrike" baseline="0" dirty="0">
                <a:solidFill>
                  <a:srgbClr val="221E1F"/>
                </a:solidFill>
                <a:latin typeface="+mn-lt"/>
              </a:rPr>
              <a:t>Project Firstline YouTube Playlist: </a:t>
            </a:r>
            <a:r>
              <a:rPr lang="en-US" sz="1800" b="0" i="0" u="none" strike="noStrike" baseline="0" dirty="0">
                <a:solidFill>
                  <a:srgbClr val="205D9F"/>
                </a:solidFill>
                <a:latin typeface="+mn-lt"/>
              </a:rPr>
              <a:t>https://www.youtube.com/ </a:t>
            </a:r>
            <a:r>
              <a:rPr lang="en-US" sz="1800" b="0" i="0" u="none" strike="noStrike" baseline="0" dirty="0" err="1">
                <a:solidFill>
                  <a:srgbClr val="205D9F"/>
                </a:solidFill>
                <a:latin typeface="+mn-lt"/>
              </a:rPr>
              <a:t>watch?v</a:t>
            </a:r>
            <a:r>
              <a:rPr lang="en-US" sz="1800" b="0" i="0" u="none" strike="noStrike" baseline="0" dirty="0">
                <a:solidFill>
                  <a:srgbClr val="205D9F"/>
                </a:solidFill>
                <a:latin typeface="+mn-lt"/>
              </a:rPr>
              <a:t>=</a:t>
            </a:r>
            <a:r>
              <a:rPr lang="en-US" sz="1800" b="0" i="0" u="none" strike="noStrike" baseline="0" dirty="0" err="1">
                <a:solidFill>
                  <a:srgbClr val="205D9F"/>
                </a:solidFill>
                <a:latin typeface="+mn-lt"/>
              </a:rPr>
              <a:t>kkruNHsMbMY</a:t>
            </a:r>
            <a:endParaRPr lang="en-US" sz="1800" b="0" i="0" u="none" strike="noStrike" baseline="0" dirty="0">
              <a:solidFill>
                <a:srgbClr val="205D9F"/>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3830645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 episode, ask the group to discuss: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What did you learn from this video about why eye protection is recommended for COVID-19? Was anything in the video new to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participants respond, you may choose to capture their answers, either on a new slide or in the chat.  </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Based on what you heard in the video, what did you learn about why eye protection is recommended for COVID-19? Was any of the information in the video new to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to allow for responses. Encourage additional discussion.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95001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bullet points on this slide summarize the messages from the video regarding why eye protection is recommended for COVID-19. If any of the points were not raised in discussion, note them now.</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Eye protection – either goggles or a face shield – is part of the PPE recommended for COVID-19 because, in addition to getting in the nose and mouth, or being inhaled, the virus can get into the nose and throat through the tear ducts and cause infection.  </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Respiratory droplets that can carry virus can land on your eyes and travel from your eyes to reach the “target zones” of the nose, mouth, back of the throat, and lungs.</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 viruses can also infect cells in the eye directly.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Make sure that your eye protection doesn’t get in the way and that you can see what you’re doing. If your vision is blocked, you can be injured, and you might injure someone near you. Encourage additional discussion as appropriate.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participants to summarize how virus can travel through the eye system and cause infection.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Germs that land in the eyes, including tiny respiratory droplets that can carry virus, can travel through the tear ducts to your nose and throat and infect you. The virus can also infect the eye directly, like we see with pink eye.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10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for additional discussion points.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your responses. You’ll see many of them reflected on this slide.”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Review any points that were not mentioned by participants.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the video, Dr. Carlson also explained how germs, including the virus that causes COVID-19, can enter the body through the eyes.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Would anyone like to recap how that happens?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and add any clarifying points.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560957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Use breakout rooms appropriate to your virtual platform to divide participants into small breakout groups and task each with reflecting on the use of eye protection in their workplace: </a:t>
            </a:r>
            <a:r>
              <a:rPr lang="en-US" sz="1100" b="1" i="1" dirty="0">
                <a:effectLst/>
                <a:latin typeface="Calibri" panose="020F0502020204030204" pitchFamily="34" charset="0"/>
                <a:ea typeface="Times New Roman" panose="02020603050405020304" pitchFamily="18" charset="0"/>
              </a:rPr>
              <a:t>What is going well? What are some strategies to help make improvements?</a:t>
            </a:r>
            <a:r>
              <a:rPr lang="en-US" sz="11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If possible, groups should have approximately three members in each.</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As needed, provide instructions related to the breakout room format, such as how to ask questions.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Inform the groups that they have 5 minutes to work together.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Ask each group to identify a volunteer who will be willing to report the group’s ideas when everyone reconvenes.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If applicable and possible, try to create groupings of participants who haven’t yet worked together in past small-group activities. </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small groups have gathered, depending on your virtual platform, you may use the broadcast message feature or another means to send reminders of the discussion prompts, how much time is remaining, etc. You may also choose to “visit” each group to encourage conversation and to hear their thoughts. </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your chime or timekeeper to warn participants when they have 1 minute remaining.</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spend a few moments thinking about how eye protection plays a role in your work life. On the slide are questions to help you reflect on eye protection at work.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is going well? Are there activities during your workday that put you at risk of exposure to respiratory droplets, splashes, or sprays from patients that could land in your eyes? What could you do to help make improvements, or how could things be done differently?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“We’re going to break into small groups to discuss your responses to the first question. Then we’ll come back together to brainstorm strategies for question 2. Please select a spokesperson to report out when we come back together in 5 minutes.” </a:t>
            </a: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386922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10 minutes, reconvene the groups.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turn, invite a spokesperson from each group to share their discussion regarding “what’s going well.”</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Then, ask the full group to discuss strategies for how to make improvements or do things differently.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possible within your virtual platform, capture the groups’ responses on a slide.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Write their responses to “what’s going well” in Column 1.</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Next, as participants discuss strategies for making improvements, capture them in Column 2.</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think concretely and critically about how they could make improvements, especially if any examples given are of inappropriate PPE use.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Help participants make connections between the information in the two columns and their own work.</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back. I hope you had the chance to talk about how eye protection is used at work. I’d like for each spokesperson to report out on what’s going well. I’ll add them to the chart on this slide as you talk.”</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As groups report, capture or summarize their reports on the slide.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Thanks for sharing. Now let’s think about how we can make improvements, or do things differently, about eye protection at work.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ideas? Who could you talk to if you have concerns?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and capture or summarize ideas on the slide.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Thanks for the good ideas. Remember that you can speak with your supervisors and trusted mentors if you have any concerns about eye protection at work.”</a:t>
            </a:r>
          </a:p>
          <a:p>
            <a:pPr marL="0" marR="0" lvl="0"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18</a:t>
            </a:fld>
            <a:endParaRPr lang="en-US" dirty="0"/>
          </a:p>
        </p:txBody>
      </p:sp>
    </p:spTree>
    <p:extLst>
      <p:ext uri="{BB962C8B-B14F-4D97-AF65-F5344CB8AC3E}">
        <p14:creationId xmlns:p14="http://schemas.microsoft.com/office/powerpoint/2010/main" val="633254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 to wrap-up of session.</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19</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adapt the introduction time as needed: spend time on introductions if there are new faces or if group members still do not know each other.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Depending on the structure of your series, you may choose to indicate that future sessions will focus on other pieces of personal protective equipment (PPE).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Housekeeping, either orally or via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Give an overview of the agenda.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one hour.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we’ll talk about PPE – personal protective equipment. We’ll talk about what PPE is and how it works for infection control, and then we’ll focus on one piece of PPE: eye protection. In future sessions, we’ll dive deeper into other pieces of PPE.”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reflect on what they learned today and how they will put what they learned into practice.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most of the responses are about eye protection, remind the group of some of the key points covered regarding PPE, and vice versa.</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hope you’ve learned a lot today. Before we go, I’d like for you to share with me one thing you learned either about PPE, or about eye protection for COVID-19, and how you’ll put that knowledge to use on the job.”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Acknowledge and respond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20</a:t>
            </a:fld>
            <a:endParaRPr lang="en-US" dirty="0"/>
          </a:p>
        </p:txBody>
      </p:sp>
    </p:spTree>
    <p:extLst>
      <p:ext uri="{BB962C8B-B14F-4D97-AF65-F5344CB8AC3E}">
        <p14:creationId xmlns:p14="http://schemas.microsoft.com/office/powerpoint/2010/main" val="1534057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all for your time! Please take a moment to reflect on today’s session and share any remaining questions you have.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21</a:t>
            </a:fld>
            <a:endParaRPr lang="en-US" dirty="0"/>
          </a:p>
        </p:txBody>
      </p:sp>
    </p:spTree>
    <p:extLst>
      <p:ext uri="{BB962C8B-B14F-4D97-AF65-F5344CB8AC3E}">
        <p14:creationId xmlns:p14="http://schemas.microsoft.com/office/powerpoint/2010/main" val="883814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what PPE is, why it’s so important, and why eye protection is recommended for COVID-19.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22</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a:t>
            </a:r>
            <a:r>
              <a:rPr lang="en-US" sz="1800">
                <a:effectLst/>
                <a:latin typeface="Calibri" panose="020F0502020204030204" pitchFamily="34" charset="0"/>
                <a:ea typeface="Calibri" panose="020F0502020204030204" pitchFamily="34" charset="0"/>
                <a:cs typeface="Times New Roman" panose="02020603050405020304" pitchFamily="18" charset="0"/>
              </a:rPr>
              <a:t>next training 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23</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24</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endParaRPr lang="en-US" b="1" dirty="0"/>
          </a:p>
          <a:p>
            <a:r>
              <a:rPr lang="en-US" b="1" dirty="0"/>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we will learn today. By the end of today’s training, you will be able to describe PPE and how it works for infection control in healthcare. You’ll also be able to discuss why eye protection is part of the recommended PPE for COVID-19.”</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your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endParaRPr lang="en-US" dirty="0"/>
          </a:p>
          <a:p>
            <a:r>
              <a:rPr lang="en-US" b="1" dirty="0"/>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and your role and name a type of PPE that you use regularly at work.”</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define PPE, and describe in their own words what it does: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PPE stands for “personal protective equipment.”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used correctly, PPE can help stop germs from spreading between you and other people in your facility, including patients, visitors, and co-workers.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them to respond orally or via chat.</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consider capturing their responses, either on a new slide or in the chat.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 said it a moment ago – but would anyone volunteer to share what PPE stands for?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“Great, thank you for that response. As you mentioned, PPE is the abbreviation for ‘personal protective equipment.’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Now, would anyone like to share, in your own words, what PPE is for? What does it do?</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“PPE is a familiar concept to many of us, especially now. But we may not always think about its specific definition, its role in healthcare, or what it can and can’t do.”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make note of the functions of PPE in healthcare described in the video.</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check in with the CDC’s Dr. Abby Carlson. She’ll define PPE, like we just did, but she’ll also talk about its role in healthcare. As you watch, see if you can identify at least two functions of PPE in healthcare, and jot down your thoughts in your Participant Booklet.”</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385098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Facilitator’s Notes</a:t>
            </a:r>
          </a:p>
          <a:p>
            <a:pPr marL="285750" indent="-285750">
              <a:buFont typeface="Arial" panose="020B0604020202020204" pitchFamily="34" charset="0"/>
              <a:buChar char="•"/>
            </a:pPr>
            <a:r>
              <a:rPr lang="en-US" sz="1800" b="0" i="0" u="none" strike="noStrike" baseline="0" dirty="0">
                <a:solidFill>
                  <a:srgbClr val="221E1F"/>
                </a:solidFill>
                <a:latin typeface="+mn-lt"/>
              </a:rPr>
              <a:t>Access the video here: </a:t>
            </a:r>
            <a:br>
              <a:rPr lang="en-US" sz="1800" b="0" i="0" u="none" strike="noStrike" baseline="0" dirty="0">
                <a:solidFill>
                  <a:srgbClr val="221E1F"/>
                </a:solidFill>
                <a:latin typeface="+mn-lt"/>
              </a:rPr>
            </a:br>
            <a:r>
              <a:rPr lang="en-US" sz="1800" b="1" i="0" u="none" strike="noStrike" baseline="0" dirty="0">
                <a:solidFill>
                  <a:srgbClr val="221E1F"/>
                </a:solidFill>
                <a:latin typeface="+mn-lt"/>
              </a:rPr>
              <a:t>CDC Website: </a:t>
            </a:r>
            <a:r>
              <a:rPr lang="en-US" sz="1800" b="0" i="0" u="none" strike="noStrike" baseline="0" dirty="0">
                <a:solidFill>
                  <a:srgbClr val="205D9F"/>
                </a:solidFill>
                <a:latin typeface="+mn-lt"/>
              </a:rPr>
              <a:t>https://www.cdc.gov/infectioncontrol/projectfirstline/videos/EP9-PPE-LowRes-New.mp4 </a:t>
            </a:r>
          </a:p>
          <a:p>
            <a:pPr marL="285750" indent="-285750">
              <a:buFont typeface="Arial" panose="020B0604020202020204" pitchFamily="34" charset="0"/>
              <a:buChar char="•"/>
            </a:pPr>
            <a:r>
              <a:rPr lang="en-US" sz="1800" b="0" i="0" u="none" strike="noStrike" baseline="0" dirty="0">
                <a:solidFill>
                  <a:srgbClr val="221E1F"/>
                </a:solidFill>
                <a:latin typeface="+mn-lt"/>
              </a:rPr>
              <a:t>OR </a:t>
            </a:r>
            <a:br>
              <a:rPr lang="en-US" sz="1800" b="0" i="0" u="none" strike="noStrike" baseline="0" dirty="0">
                <a:solidFill>
                  <a:srgbClr val="221E1F"/>
                </a:solidFill>
                <a:latin typeface="+mn-lt"/>
              </a:rPr>
            </a:br>
            <a:r>
              <a:rPr lang="en-US" sz="1800" b="1" i="0" u="none" strike="noStrike" baseline="0" dirty="0">
                <a:solidFill>
                  <a:srgbClr val="221E1F"/>
                </a:solidFill>
                <a:latin typeface="+mn-lt"/>
              </a:rPr>
              <a:t>Project Firstline YouTube Playlist: </a:t>
            </a:r>
            <a:br>
              <a:rPr lang="en-US" sz="1800" b="1" i="0" u="none" strike="noStrike" baseline="0" dirty="0">
                <a:solidFill>
                  <a:srgbClr val="221E1F"/>
                </a:solidFill>
                <a:latin typeface="+mn-lt"/>
              </a:rPr>
            </a:br>
            <a:r>
              <a:rPr lang="en-US" sz="1800" b="0" i="0" u="none" strike="noStrike" baseline="0" dirty="0">
                <a:solidFill>
                  <a:srgbClr val="205D9F"/>
                </a:solidFill>
                <a:latin typeface="+mn-lt"/>
              </a:rPr>
              <a:t>https://www.youtube.com/watch?v=e-t2yZsEo70&amp;lis t=PLvrp9iOILTQZQGtDnSDGViKDdRtIc13VX&amp;index=10</a:t>
            </a:r>
          </a:p>
          <a:p>
            <a:pPr marL="342900" marR="0" lvl="0" indent="-342900">
              <a:lnSpc>
                <a:spcPct val="107000"/>
              </a:lnSpc>
              <a:spcBef>
                <a:spcPts val="0"/>
              </a:spcBef>
              <a:spcAft>
                <a:spcPts val="800"/>
              </a:spcAft>
              <a:buFont typeface="Symbol" panose="05050102010706020507" pitchFamily="18" charset="2"/>
              <a:buChar char=""/>
            </a:pPr>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return to the thoughts they wrote down during the video and share, either orally or in the chat, their ideas regarding the functions of PPE in healthcare.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 In healthcare, PPE is used to:</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Protect the wearer from dirty surfaces or equipment and prevent exposure to germs from patients that could make you sick.</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Keep the wearer from spreading germs to others, like patients and co-workers.</a:t>
            </a:r>
          </a:p>
          <a:p>
            <a:pPr marL="9144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Can anyone name the two functions of PPE in healthcare?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“Thanks for your responses. That’s right: PPE protects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you</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PPE protects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others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329206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examples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of how PPE is an important part of infection control in healthcare:</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mask protects your nose and mouth so you aren’t splashed by or inhaling something that could make you sick, and it keeps a lot of germs that you are exhaling from reaching other people or the environment.</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you use a gown and gloves, you’re keeping germs off your hands and clothes. You’re also keeping any germs that have gotten on your clothes or hands from spreading around, either to the environment or to other people, by taking off gowns and gloves when you’re supposed to. </a:t>
            </a: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Emphasize the messages that:</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PPE is important, but it is just one part of infection control. </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PPE must be worn correctly and at the right time, every time, in order to protect yourself and others.</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Other ways to reduce the risk of infection to yourself and others include: </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Working in ways to avoid exposure entirely, like phone triage and tele-medicine.</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Ensuring that your workspace is set up in the safest way possible, like making sure the air handling system is working correctly.</a:t>
            </a:r>
          </a:p>
          <a:p>
            <a:pPr marL="1143000" marR="0" lvl="2" indent="-228600">
              <a:lnSpc>
                <a:spcPct val="110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Make sure that you’re following all IPC practices, including correct screening, triage and patient placement; safe management of patient care equipment and environmental surfaces (including cleaning and disinfection); staying home when you’re sick; and keeping up with recommended vaccinations. </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Can anyone share examples of a piece of PPE, and how it protects both you and others?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And of course, another important point to remember from the video is that while PPE is important, it’s just one part of infection control. Other ways to reduce the risk of infection to yourself and others include things like safe management of patient care equipment and environmental surfaces (including cleaning and disinfection) and ensuring correct screening, triage, and patient placement. Also, don’t forget that PPE has to be used correctly, every time, to protect you and others.”</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294624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0473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8A113573-C167-4C1E-A3D3-9D9B4C178E19}" type="datetime1">
              <a:rPr lang="en-US" smtClean="0"/>
              <a:t>7/16/2021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fr-FR"/>
              <a:t>PPE Part 1 – Eye Protection  </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10727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53B84D8-23AF-4978-852C-433BE5A19B85}" type="datetime1">
              <a:rPr lang="en-US" smtClean="0"/>
              <a:t>7/16/2021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fr-FR"/>
              <a:t>PPE Part 1 – Eye Protection  </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29536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68148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066309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73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1146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9FBEF005-93B9-430F-9B38-44F725351C7B}" type="datetime1">
              <a:rPr lang="en-US" smtClean="0"/>
              <a:t>7/16/2021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163409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BFAB831C-E25B-459E-9B9D-4C0A8E2CFB6D}" type="datetime1">
              <a:rPr lang="en-US" smtClean="0"/>
              <a:t>7/16/2021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430370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5A62783D-4685-42AD-85F0-7B124BEB52A3}" type="datetime1">
              <a:rPr lang="en-US" smtClean="0"/>
              <a:t>7/16/2021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87250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BB8B4D20-DE5B-4112-ABCF-0CFFE0656335}" type="datetime1">
              <a:rPr lang="en-US" smtClean="0"/>
              <a:t>7/16/2021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58455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5C202B3F-C635-4060-A2A8-6F5716D0DAD9}" type="datetime1">
              <a:rPr lang="en-US" smtClean="0"/>
              <a:t>7/16/2021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206759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617CBF6E-3EE8-4A7B-9D5D-852298D78CA3}" type="datetime1">
              <a:rPr lang="en-US" smtClean="0"/>
              <a:t>7/16/2021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073038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CDCA55C4-7664-4093-AFC4-288B10249E75}" type="datetime1">
              <a:rPr lang="en-US" smtClean="0"/>
              <a:t>7/16/2021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540222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72563162-13AC-4F4C-AB19-67B37867BFD2}" type="datetime1">
              <a:rPr lang="en-US" smtClean="0"/>
              <a:t>7/16/2021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fr-FR"/>
              <a:t>PPE Part 1 – Eye Protection  </a:t>
            </a:r>
            <a:endParaRPr lang="en-US"/>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201035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23283A9-6A8A-4521-BF63-B9072E5800C8}" type="datetime1">
              <a:rPr lang="en-US" smtClean="0"/>
              <a:t>7/16/2021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fr-FR"/>
              <a:t>PPE Part 1 – Eye Protection  </a:t>
            </a:r>
            <a:endParaRPr lang="en-US"/>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978781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EADE9231-1BDC-46EA-AEB0-6BF56B05012E}" type="datetime1">
              <a:rPr lang="en-US" smtClean="0"/>
              <a:t>7/16/2021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fr-FR"/>
              <a:t>PPE Part 1 – Eye Protection  </a:t>
            </a:r>
            <a:endParaRPr lang="en-US"/>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66826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C69FD6A5-66B1-4318-B9DE-2CB2161B403A}" type="datetime1">
              <a:rPr lang="en-US" smtClean="0"/>
              <a:t>7/16/2021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fr-FR"/>
              <a:t>PPE Part 1 – Eye Protection  </a:t>
            </a:r>
            <a:endParaRPr lang="en-US"/>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616419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4D815D2B-092F-4B3F-9236-14A6BED1D4DF}" type="datetime1">
              <a:rPr lang="en-US" smtClean="0"/>
              <a:t>7/16/2021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fr-FR"/>
              <a:t>PPE Part 1 – Eye Protection  </a:t>
            </a:r>
            <a:endParaRPr lang="en-US"/>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723262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B6BD8D46-808D-4917-A191-0EC8ECD810E7}" type="datetime1">
              <a:rPr lang="en-US" smtClean="0"/>
              <a:t>7/16/2021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fr-FR"/>
              <a:t>PPE Part 1 – Eye Protection  </a:t>
            </a:r>
            <a:endParaRPr lang="en-US"/>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662644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929A34CF-00A7-4B08-8C0F-8942A97BB892}" type="datetime1">
              <a:rPr lang="en-US" smtClean="0"/>
              <a:t>7/16/2021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283451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CA5EDD11-DB03-4CFA-9AB5-687CA2AF3D8E}" type="datetime1">
              <a:rPr lang="en-US" smtClean="0"/>
              <a:t>7/16/2021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70000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4D110740-A021-482B-9875-56336AFF4939}" type="datetime1">
              <a:rPr lang="en-US" smtClean="0"/>
              <a:t>7/16/2021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fr-FR"/>
              <a:t>PPE Part 1 – Eye Protection  </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01384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7F937F1D-C5BE-4A12-9186-93A8F57F6218}" type="datetime1">
              <a:rPr lang="en-US" smtClean="0"/>
              <a:t>7/16/2021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28214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587B9512-658D-44B4-A97F-088ACFDBE2D9}" type="datetime1">
              <a:rPr lang="en-US" smtClean="0"/>
              <a:t>7/16/2021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01503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790007A6-E23F-4810-8425-663A4AAB3E29}" type="datetime1">
              <a:rPr lang="en-US" smtClean="0"/>
              <a:t>7/16/2021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76311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7CDCCFCF-9910-4AAD-BFF8-C45E5BB81179}" type="datetime1">
              <a:rPr lang="en-US" smtClean="0"/>
              <a:t>7/16/2021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fr-FR"/>
              <a:t>PPE Part 1 – Eye Protection  </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8463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9FA36723-43E7-4383-8919-18339ED2AC79}" type="datetime1">
              <a:rPr lang="en-US" smtClean="0"/>
              <a:t>7/16/2021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fr-FR"/>
              <a:t>PPE Part 1 – Eye Protection  </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5712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00FBF13-8CD4-4732-A969-534B8D9ED80F}" type="datetime1">
              <a:rPr lang="en-US" smtClean="0"/>
              <a:t>7/16/2021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fr-FR"/>
              <a:t>PPE Part 1 – Eye Protection  </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06775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1 – Eye Protection  </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6E62FFA5-98B1-401B-BFF5-8CE618365D40}" type="datetime1">
              <a:rPr lang="en-US" smtClean="0"/>
              <a:t>7/16/2021</a:t>
            </a:fld>
            <a:endParaRPr lang="en-US" dirty="0"/>
          </a:p>
        </p:txBody>
      </p:sp>
    </p:spTree>
    <p:extLst>
      <p:ext uri="{BB962C8B-B14F-4D97-AF65-F5344CB8AC3E}">
        <p14:creationId xmlns:p14="http://schemas.microsoft.com/office/powerpoint/2010/main" val="33075002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3"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73" r:id="rId18"/>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B9E65-07C2-4C4D-A1EA-E3828F9037D8}" type="datetime1">
              <a:rPr lang="en-US" smtClean="0"/>
              <a:t>7/16/2021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PPE Part 1 – Eye Protection  </a:t>
            </a:r>
            <a:endParaRPr lang="en-US"/>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21050944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notesSlide" Target="../notesSlides/notesSlide11.xml"/><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5.xml"/><Relationship Id="rId5" Type="http://schemas.openxmlformats.org/officeDocument/2006/relationships/image" Target="../media/image20.png"/><Relationship Id="rId4" Type="http://schemas.openxmlformats.org/officeDocument/2006/relationships/hyperlink" Target="bit.ly/EyeProtectionAndCOVID19"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8" Type="http://schemas.openxmlformats.org/officeDocument/2006/relationships/hyperlink" Target="https://www.cdc.gov/injectionsafety/one-and-only.html" TargetMode="External"/><Relationship Id="rId3" Type="http://schemas.openxmlformats.org/officeDocument/2006/relationships/notesSlide" Target="../notesSlides/notesSlide23.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 Id="rId9"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hyperlink" Target="bit.ly/WhatsPPE"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34889"/>
            <a:ext cx="6229350" cy="2387600"/>
          </a:xfrm>
        </p:spPr>
        <p:txBody>
          <a:bodyPr>
            <a:normAutofit/>
          </a:bodyPr>
          <a:lstStyle/>
          <a:p>
            <a:r>
              <a:rPr lang="en-US" dirty="0">
                <a:solidFill>
                  <a:schemeClr val="accent6"/>
                </a:solidFill>
              </a:rPr>
              <a:t>Topic 7: </a:t>
            </a:r>
            <a:br>
              <a:rPr lang="en-US" dirty="0"/>
            </a:br>
            <a:r>
              <a:rPr lang="en-US" dirty="0" err="1"/>
              <a:t>Ppe</a:t>
            </a:r>
            <a:r>
              <a:rPr lang="en-US" dirty="0"/>
              <a:t> part 1 – </a:t>
            </a:r>
            <a:br>
              <a:rPr lang="en-US" dirty="0"/>
            </a:br>
            <a:r>
              <a:rPr lang="en-US" dirty="0"/>
              <a:t>Eye protection </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p:txBody>
          <a:bodyPr/>
          <a:lstStyle/>
          <a:p>
            <a:r>
              <a:rPr lang="en-US" dirty="0"/>
              <a:t>[Date of Training]</a:t>
            </a:r>
          </a:p>
        </p:txBody>
      </p:sp>
      <p:pic>
        <p:nvPicPr>
          <p:cNvPr id="6" name="Picture 5" descr="Logo: Project Firstline - &#10;CDC's National Training Collaborative for Healthcare Infection Prevention &amp; Control">
            <a:extLst>
              <a:ext uri="{FF2B5EF4-FFF2-40B4-BE49-F238E27FC236}">
                <a16:creationId xmlns:a16="http://schemas.microsoft.com/office/drawing/2014/main" id="{75045D0D-B272-4CAB-9DA0-6C7CE65EB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PPE role play </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type="body" sz="half" idx="2"/>
          </p:nvPr>
        </p:nvSpPr>
        <p:spPr/>
        <p:txBody>
          <a:bodyPr/>
          <a:lstStyle/>
          <a:p>
            <a:r>
              <a:rPr lang="en-US" sz="3200" dirty="0"/>
              <a:t>How would you explain PPE to a patient or a patient’s family? </a:t>
            </a:r>
          </a:p>
        </p:txBody>
      </p:sp>
      <p:sp>
        <p:nvSpPr>
          <p:cNvPr id="4" name="Slide Number Placeholder 3">
            <a:extLst>
              <a:ext uri="{FF2B5EF4-FFF2-40B4-BE49-F238E27FC236}">
                <a16:creationId xmlns:a16="http://schemas.microsoft.com/office/drawing/2014/main" id="{40CDF106-752F-40C8-BA17-C0803D4EC179}"/>
              </a:ext>
            </a:extLst>
          </p:cNvPr>
          <p:cNvSpPr>
            <a:spLocks noGrp="1"/>
          </p:cNvSpPr>
          <p:nvPr>
            <p:ph type="sldNum" sz="quarter" idx="12"/>
          </p:nvPr>
        </p:nvSpPr>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1766976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937C-E626-4C94-83AA-85AB168122C4}"/>
              </a:ext>
            </a:extLst>
          </p:cNvPr>
          <p:cNvSpPr>
            <a:spLocks noGrp="1"/>
          </p:cNvSpPr>
          <p:nvPr>
            <p:ph type="title"/>
          </p:nvPr>
        </p:nvSpPr>
        <p:spPr/>
        <p:txBody>
          <a:bodyPr/>
          <a:lstStyle/>
          <a:p>
            <a:r>
              <a:rPr lang="en-US" dirty="0"/>
              <a:t>Recommended PPE for COVID-19</a:t>
            </a:r>
          </a:p>
        </p:txBody>
      </p:sp>
      <p:sp>
        <p:nvSpPr>
          <p:cNvPr id="12" name="Freeform: Shape 11">
            <a:extLst>
              <a:ext uri="{FF2B5EF4-FFF2-40B4-BE49-F238E27FC236}">
                <a16:creationId xmlns:a16="http://schemas.microsoft.com/office/drawing/2014/main" id="{2F69A00F-BAFC-4778-AB06-8334A33BA9A2}"/>
              </a:ext>
              <a:ext uri="{C183D7F6-B498-43B3-948B-1728B52AA6E4}">
                <adec:decorative xmlns:adec="http://schemas.microsoft.com/office/drawing/2017/decorative" val="1"/>
              </a:ext>
            </a:extLst>
          </p:cNvPr>
          <p:cNvSpPr/>
          <p:nvPr/>
        </p:nvSpPr>
        <p:spPr>
          <a:xfrm>
            <a:off x="905933" y="1422396"/>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b="1" kern="1200" dirty="0">
                <a:solidFill>
                  <a:schemeClr val="bg1"/>
                </a:solidFill>
              </a:rPr>
              <a:t>Eye Protection</a:t>
            </a:r>
          </a:p>
        </p:txBody>
      </p:sp>
      <p:grpSp>
        <p:nvGrpSpPr>
          <p:cNvPr id="49" name="Group 48" descr="eye protection and face shield">
            <a:extLst>
              <a:ext uri="{FF2B5EF4-FFF2-40B4-BE49-F238E27FC236}">
                <a16:creationId xmlns:a16="http://schemas.microsoft.com/office/drawing/2014/main" id="{97F4B09F-B134-4DAB-9431-773031167CBC}"/>
              </a:ext>
            </a:extLst>
          </p:cNvPr>
          <p:cNvGrpSpPr/>
          <p:nvPr/>
        </p:nvGrpSpPr>
        <p:grpSpPr>
          <a:xfrm>
            <a:off x="619953" y="2201115"/>
            <a:ext cx="3615548" cy="2411292"/>
            <a:chOff x="643857" y="2201115"/>
            <a:chExt cx="3615548" cy="2411292"/>
          </a:xfrm>
        </p:grpSpPr>
        <p:pic>
          <p:nvPicPr>
            <p:cNvPr id="45" name="Graphic 44">
              <a:extLst>
                <a:ext uri="{FF2B5EF4-FFF2-40B4-BE49-F238E27FC236}">
                  <a16:creationId xmlns:a16="http://schemas.microsoft.com/office/drawing/2014/main" id="{3803164F-362F-431B-93CC-D252348F18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4096" y="2218334"/>
              <a:ext cx="2795309" cy="737601"/>
            </a:xfrm>
            <a:prstGeom prst="rect">
              <a:avLst/>
            </a:prstGeom>
            <a:effectLst>
              <a:outerShdw dist="190500" dir="2700000" algn="tl" rotWithShape="0">
                <a:prstClr val="black">
                  <a:alpha val="40000"/>
                </a:prstClr>
              </a:outerShdw>
            </a:effectLst>
          </p:spPr>
        </p:pic>
        <p:grpSp>
          <p:nvGrpSpPr>
            <p:cNvPr id="41" name="Group 40">
              <a:extLst>
                <a:ext uri="{FF2B5EF4-FFF2-40B4-BE49-F238E27FC236}">
                  <a16:creationId xmlns:a16="http://schemas.microsoft.com/office/drawing/2014/main" id="{2003776F-3546-4055-81BF-B33119ACEFFD}"/>
                </a:ext>
              </a:extLst>
            </p:cNvPr>
            <p:cNvGrpSpPr/>
            <p:nvPr/>
          </p:nvGrpSpPr>
          <p:grpSpPr>
            <a:xfrm>
              <a:off x="643857" y="2201115"/>
              <a:ext cx="3579008" cy="2411292"/>
              <a:chOff x="576124" y="2201115"/>
              <a:chExt cx="3579008" cy="2411292"/>
            </a:xfrm>
          </p:grpSpPr>
          <p:pic>
            <p:nvPicPr>
              <p:cNvPr id="42" name="Graphic 41">
                <a:extLst>
                  <a:ext uri="{FF2B5EF4-FFF2-40B4-BE49-F238E27FC236}">
                    <a16:creationId xmlns:a16="http://schemas.microsoft.com/office/drawing/2014/main" id="{98E304B2-CEF9-464D-8950-E48375DEA5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124" y="3284040"/>
                <a:ext cx="2113443" cy="1328367"/>
              </a:xfrm>
              <a:prstGeom prst="rect">
                <a:avLst/>
              </a:prstGeom>
              <a:effectLst>
                <a:outerShdw dist="177800" dir="2700000" algn="tl" rotWithShape="0">
                  <a:prstClr val="black">
                    <a:alpha val="40000"/>
                  </a:prstClr>
                </a:outerShdw>
              </a:effectLst>
            </p:spPr>
          </p:pic>
          <p:pic>
            <p:nvPicPr>
              <p:cNvPr id="43" name="Graphic 42">
                <a:extLst>
                  <a:ext uri="{FF2B5EF4-FFF2-40B4-BE49-F238E27FC236}">
                    <a16:creationId xmlns:a16="http://schemas.microsoft.com/office/drawing/2014/main" id="{2BAC7A48-F15D-411B-A250-94263C7AE8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3805" y="2201115"/>
                <a:ext cx="2801327" cy="2323623"/>
              </a:xfrm>
              <a:prstGeom prst="rect">
                <a:avLst/>
              </a:prstGeom>
            </p:spPr>
          </p:pic>
        </p:grpSp>
      </p:grpSp>
      <p:grpSp>
        <p:nvGrpSpPr>
          <p:cNvPr id="5" name="Group 4" descr="gloves and gown">
            <a:extLst>
              <a:ext uri="{FF2B5EF4-FFF2-40B4-BE49-F238E27FC236}">
                <a16:creationId xmlns:a16="http://schemas.microsoft.com/office/drawing/2014/main" id="{75A8B17B-D0F7-4A66-9BDD-BC7E6620236D}"/>
              </a:ext>
            </a:extLst>
          </p:cNvPr>
          <p:cNvGrpSpPr/>
          <p:nvPr/>
        </p:nvGrpSpPr>
        <p:grpSpPr>
          <a:xfrm>
            <a:off x="4353389" y="1254871"/>
            <a:ext cx="3337632" cy="4538476"/>
            <a:chOff x="7813447" y="1254871"/>
            <a:chExt cx="3337632" cy="4538476"/>
          </a:xfrm>
        </p:grpSpPr>
        <p:sp>
          <p:nvSpPr>
            <p:cNvPr id="13" name="Freeform: Shape 12">
              <a:extLst>
                <a:ext uri="{FF2B5EF4-FFF2-40B4-BE49-F238E27FC236}">
                  <a16:creationId xmlns:a16="http://schemas.microsoft.com/office/drawing/2014/main" id="{56B7A3EF-1DEB-4E5D-AA22-EDC2634BF2E2}"/>
                </a:ext>
              </a:extLst>
            </p:cNvPr>
            <p:cNvSpPr/>
            <p:nvPr/>
          </p:nvSpPr>
          <p:spPr>
            <a:xfrm>
              <a:off x="7834147" y="1422397"/>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Gloves &amp; Gown</a:t>
              </a:r>
            </a:p>
          </p:txBody>
        </p:sp>
        <p:pic>
          <p:nvPicPr>
            <p:cNvPr id="39" name="Graphic 38">
              <a:extLst>
                <a:ext uri="{FF2B5EF4-FFF2-40B4-BE49-F238E27FC236}">
                  <a16:creationId xmlns:a16="http://schemas.microsoft.com/office/drawing/2014/main" id="{681ADEDC-29D9-4A1A-8613-AE48FBCAE0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22568" y="1254871"/>
              <a:ext cx="2353646" cy="3910273"/>
            </a:xfrm>
            <a:prstGeom prst="rect">
              <a:avLst/>
            </a:prstGeom>
            <a:effectLst>
              <a:outerShdw dist="177800" dir="2700000" algn="tl" rotWithShape="0">
                <a:prstClr val="black">
                  <a:alpha val="40000"/>
                </a:prstClr>
              </a:outerShdw>
            </a:effectLst>
          </p:spPr>
        </p:pic>
        <p:pic>
          <p:nvPicPr>
            <p:cNvPr id="48" name="Graphic 47">
              <a:extLst>
                <a:ext uri="{FF2B5EF4-FFF2-40B4-BE49-F238E27FC236}">
                  <a16:creationId xmlns:a16="http://schemas.microsoft.com/office/drawing/2014/main" id="{33C4089A-F2A7-4EE7-BEB6-8607B00B569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081774">
              <a:off x="7813447" y="2637777"/>
              <a:ext cx="2253723" cy="1981068"/>
            </a:xfrm>
            <a:prstGeom prst="rect">
              <a:avLst/>
            </a:prstGeom>
            <a:effectLst>
              <a:outerShdw dist="190500" dir="2700000" algn="tl" rotWithShape="0">
                <a:prstClr val="black">
                  <a:alpha val="40000"/>
                </a:prstClr>
              </a:outerShdw>
            </a:effectLst>
          </p:spPr>
        </p:pic>
      </p:grpSp>
      <p:sp>
        <p:nvSpPr>
          <p:cNvPr id="14" name="Freeform: Shape 13">
            <a:extLst>
              <a:ext uri="{FF2B5EF4-FFF2-40B4-BE49-F238E27FC236}">
                <a16:creationId xmlns:a16="http://schemas.microsoft.com/office/drawing/2014/main" id="{2A9EE946-229F-44F3-B355-21903B7DB0D5}"/>
              </a:ext>
              <a:ext uri="{C183D7F6-B498-43B3-948B-1728B52AA6E4}">
                <adec:decorative xmlns:adec="http://schemas.microsoft.com/office/drawing/2017/decorative" val="1"/>
              </a:ext>
            </a:extLst>
          </p:cNvPr>
          <p:cNvSpPr/>
          <p:nvPr/>
        </p:nvSpPr>
        <p:spPr>
          <a:xfrm>
            <a:off x="7834181" y="1422398"/>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Respirator</a:t>
            </a:r>
          </a:p>
        </p:txBody>
      </p:sp>
      <p:grpSp>
        <p:nvGrpSpPr>
          <p:cNvPr id="10" name="Group 9" descr="respirator">
            <a:extLst>
              <a:ext uri="{FF2B5EF4-FFF2-40B4-BE49-F238E27FC236}">
                <a16:creationId xmlns:a16="http://schemas.microsoft.com/office/drawing/2014/main" id="{3C216589-03F2-4368-8DAA-0FEA9752F191}"/>
              </a:ext>
            </a:extLst>
          </p:cNvPr>
          <p:cNvGrpSpPr/>
          <p:nvPr/>
        </p:nvGrpSpPr>
        <p:grpSpPr>
          <a:xfrm>
            <a:off x="8008676" y="2350307"/>
            <a:ext cx="2791186" cy="2556008"/>
            <a:chOff x="8008676" y="2350307"/>
            <a:chExt cx="2791186" cy="2556008"/>
          </a:xfrm>
          <a:effectLst>
            <a:outerShdw dist="355600" dir="3480000" sx="87000" sy="87000" algn="ctr" rotWithShape="0">
              <a:srgbClr val="000000">
                <a:alpha val="43137"/>
              </a:srgbClr>
            </a:outerShdw>
          </a:effectLst>
        </p:grpSpPr>
        <p:sp>
          <p:nvSpPr>
            <p:cNvPr id="3" name="Freeform: Shape 2">
              <a:extLst>
                <a:ext uri="{FF2B5EF4-FFF2-40B4-BE49-F238E27FC236}">
                  <a16:creationId xmlns:a16="http://schemas.microsoft.com/office/drawing/2014/main" id="{5EF0BF61-E0D9-4F6C-8F9A-43F19CB64CA2}"/>
                </a:ext>
              </a:extLst>
            </p:cNvPr>
            <p:cNvSpPr/>
            <p:nvPr/>
          </p:nvSpPr>
          <p:spPr>
            <a:xfrm>
              <a:off x="10222739" y="2363956"/>
              <a:ext cx="517247" cy="349747"/>
            </a:xfrm>
            <a:custGeom>
              <a:avLst/>
              <a:gdLst>
                <a:gd name="connsiteX0" fmla="*/ 443505 w 517247"/>
                <a:gd name="connsiteY0" fmla="*/ 349747 h 349747"/>
                <a:gd name="connsiteX1" fmla="*/ 517247 w 517247"/>
                <a:gd name="connsiteY1" fmla="*/ 269685 h 349747"/>
                <a:gd name="connsiteX2" fmla="*/ 508820 w 517247"/>
                <a:gd name="connsiteY2" fmla="*/ 179087 h 349747"/>
                <a:gd name="connsiteX3" fmla="*/ 457200 w 517247"/>
                <a:gd name="connsiteY3" fmla="*/ 113773 h 349747"/>
                <a:gd name="connsiteX4" fmla="*/ 390832 w 517247"/>
                <a:gd name="connsiteY4" fmla="*/ 69528 h 349747"/>
                <a:gd name="connsiteX5" fmla="*/ 297075 w 517247"/>
                <a:gd name="connsiteY5" fmla="*/ 34764 h 349747"/>
                <a:gd name="connsiteX6" fmla="*/ 160126 w 517247"/>
                <a:gd name="connsiteY6" fmla="*/ 9481 h 349747"/>
                <a:gd name="connsiteX7" fmla="*/ 16855 w 517247"/>
                <a:gd name="connsiteY7" fmla="*/ 0 h 349747"/>
                <a:gd name="connsiteX8" fmla="*/ 0 w 517247"/>
                <a:gd name="connsiteY8" fmla="*/ 60047 h 349747"/>
                <a:gd name="connsiteX9" fmla="*/ 117987 w 517247"/>
                <a:gd name="connsiteY9" fmla="*/ 70581 h 349747"/>
                <a:gd name="connsiteX10" fmla="*/ 287594 w 517247"/>
                <a:gd name="connsiteY10" fmla="*/ 99025 h 349747"/>
                <a:gd name="connsiteX11" fmla="*/ 362389 w 517247"/>
                <a:gd name="connsiteY11" fmla="*/ 124308 h 349747"/>
                <a:gd name="connsiteX12" fmla="*/ 428757 w 517247"/>
                <a:gd name="connsiteY12" fmla="*/ 172767 h 349747"/>
                <a:gd name="connsiteX13" fmla="*/ 452986 w 517247"/>
                <a:gd name="connsiteY13" fmla="*/ 224386 h 349747"/>
                <a:gd name="connsiteX14" fmla="*/ 456147 w 517247"/>
                <a:gd name="connsiteY14" fmla="*/ 298128 h 349747"/>
                <a:gd name="connsiteX15" fmla="*/ 443505 w 517247"/>
                <a:gd name="connsiteY15" fmla="*/ 349747 h 3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47" h="349747">
                  <a:moveTo>
                    <a:pt x="443505" y="349747"/>
                  </a:moveTo>
                  <a:lnTo>
                    <a:pt x="517247" y="269685"/>
                  </a:lnTo>
                  <a:lnTo>
                    <a:pt x="508820" y="179087"/>
                  </a:lnTo>
                  <a:lnTo>
                    <a:pt x="457200" y="113773"/>
                  </a:lnTo>
                  <a:lnTo>
                    <a:pt x="390832" y="69528"/>
                  </a:lnTo>
                  <a:lnTo>
                    <a:pt x="297075" y="34764"/>
                  </a:lnTo>
                  <a:lnTo>
                    <a:pt x="160126" y="9481"/>
                  </a:lnTo>
                  <a:lnTo>
                    <a:pt x="16855" y="0"/>
                  </a:lnTo>
                  <a:lnTo>
                    <a:pt x="0" y="60047"/>
                  </a:lnTo>
                  <a:lnTo>
                    <a:pt x="117987" y="70581"/>
                  </a:lnTo>
                  <a:lnTo>
                    <a:pt x="287594" y="99025"/>
                  </a:lnTo>
                  <a:lnTo>
                    <a:pt x="362389" y="124308"/>
                  </a:lnTo>
                  <a:lnTo>
                    <a:pt x="428757" y="172767"/>
                  </a:lnTo>
                  <a:lnTo>
                    <a:pt x="452986" y="224386"/>
                  </a:lnTo>
                  <a:lnTo>
                    <a:pt x="456147" y="298128"/>
                  </a:lnTo>
                  <a:lnTo>
                    <a:pt x="443505" y="3497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975FB488-CA0D-4285-BA05-F350BBC3AF1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08676" y="2350307"/>
              <a:ext cx="2791186" cy="2556008"/>
            </a:xfrm>
            <a:prstGeom prst="rect">
              <a:avLst/>
            </a:prstGeom>
            <a:effectLst/>
          </p:spPr>
        </p:pic>
      </p:grpSp>
      <p:sp>
        <p:nvSpPr>
          <p:cNvPr id="6" name="Footer Placeholder 5">
            <a:extLst>
              <a:ext uri="{FF2B5EF4-FFF2-40B4-BE49-F238E27FC236}">
                <a16:creationId xmlns:a16="http://schemas.microsoft.com/office/drawing/2014/main" id="{78A982AD-838D-4F5F-AC6C-0A46D780BC1F}"/>
              </a:ext>
            </a:extLst>
          </p:cNvPr>
          <p:cNvSpPr>
            <a:spLocks noGrp="1"/>
          </p:cNvSpPr>
          <p:nvPr>
            <p:ph type="ftr" sz="quarter" idx="11"/>
          </p:nvPr>
        </p:nvSpPr>
        <p:spPr/>
        <p:txBody>
          <a:bodyPr/>
          <a:lstStyle/>
          <a:p>
            <a:r>
              <a:rPr lang="en-US" dirty="0"/>
              <a:t>PPE Part 1 – Eye Protection</a:t>
            </a:r>
          </a:p>
        </p:txBody>
      </p:sp>
      <p:sp>
        <p:nvSpPr>
          <p:cNvPr id="9" name="Slide Number Placeholder 8">
            <a:extLst>
              <a:ext uri="{FF2B5EF4-FFF2-40B4-BE49-F238E27FC236}">
                <a16:creationId xmlns:a16="http://schemas.microsoft.com/office/drawing/2014/main" id="{A09E778B-FAAC-4D3F-B99C-7B04818D8826}"/>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94117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1176673" y="-1917031"/>
            <a:ext cx="3932237" cy="1600200"/>
          </a:xfrm>
        </p:spPr>
        <p:txBody>
          <a:bodyPr>
            <a:normAutofit fontScale="90000"/>
          </a:bodyPr>
          <a:lstStyle/>
          <a:p>
            <a:r>
              <a:rPr lang="en-US" dirty="0"/>
              <a:t> Eye protection for COVID-19: What are some examples?</a:t>
            </a:r>
          </a:p>
        </p:txBody>
      </p:sp>
      <p:sp>
        <p:nvSpPr>
          <p:cNvPr id="2" name="Text Placeholder 1">
            <a:extLst>
              <a:ext uri="{FF2B5EF4-FFF2-40B4-BE49-F238E27FC236}">
                <a16:creationId xmlns:a16="http://schemas.microsoft.com/office/drawing/2014/main" id="{D2E00C27-F241-47D8-9F20-FF7D45392885}"/>
              </a:ext>
              <a:ext uri="{C183D7F6-B498-43B3-948B-1728B52AA6E4}">
                <adec:decorative xmlns:adec="http://schemas.microsoft.com/office/drawing/2017/decorative" val="1"/>
              </a:ext>
            </a:extLst>
          </p:cNvPr>
          <p:cNvSpPr>
            <a:spLocks noGrp="1"/>
          </p:cNvSpPr>
          <p:nvPr>
            <p:ph type="body" sz="half" idx="2"/>
          </p:nvPr>
        </p:nvSpPr>
        <p:spPr>
          <a:xfrm>
            <a:off x="839788" y="1700213"/>
            <a:ext cx="3932237" cy="4168775"/>
          </a:xfrm>
        </p:spPr>
        <p:txBody>
          <a:bodyPr/>
          <a:lstStyle/>
          <a:p>
            <a:r>
              <a:rPr lang="en-US" sz="3600" dirty="0"/>
              <a:t>Eye Protection for COVID-19: What are some </a:t>
            </a:r>
            <a:r>
              <a:rPr lang="en-US" sz="3600" b="1" dirty="0"/>
              <a:t>examples</a:t>
            </a:r>
            <a:r>
              <a:rPr lang="en-US" sz="3600" dirty="0"/>
              <a:t>? </a:t>
            </a:r>
          </a:p>
        </p:txBody>
      </p:sp>
      <p:sp>
        <p:nvSpPr>
          <p:cNvPr id="3" name="Slide Number Placeholder 2">
            <a:extLst>
              <a:ext uri="{FF2B5EF4-FFF2-40B4-BE49-F238E27FC236}">
                <a16:creationId xmlns:a16="http://schemas.microsoft.com/office/drawing/2014/main" id="{E4A7AEFC-BD75-4DC9-92E1-D09D458EE7CC}"/>
              </a:ext>
            </a:extLst>
          </p:cNvPr>
          <p:cNvSpPr>
            <a:spLocks noGrp="1"/>
          </p:cNvSpPr>
          <p:nvPr>
            <p:ph type="sldNum" sz="quarter" idx="12"/>
          </p:nvPr>
        </p:nvSpPr>
        <p:spPr>
          <a:xfrm>
            <a:off x="11282084" y="6410780"/>
            <a:ext cx="620486" cy="365125"/>
          </a:xfrm>
        </p:spPr>
        <p:txBody>
          <a:bodyPr/>
          <a:lstStyle/>
          <a:p>
            <a:fld id="{0921C750-0A2B-4FC2-9266-872E12118BE5}" type="slidenum">
              <a:rPr lang="en-US" smtClean="0"/>
              <a:pPr/>
              <a:t>12</a:t>
            </a:fld>
            <a:endParaRPr lang="en-US" dirty="0"/>
          </a:p>
        </p:txBody>
      </p:sp>
    </p:spTree>
    <p:custDataLst>
      <p:tags r:id="rId1"/>
    </p:custDataLst>
    <p:extLst>
      <p:ext uri="{BB962C8B-B14F-4D97-AF65-F5344CB8AC3E}">
        <p14:creationId xmlns:p14="http://schemas.microsoft.com/office/powerpoint/2010/main" val="253137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1016251" y="-1740569"/>
            <a:ext cx="3932237" cy="1600200"/>
          </a:xfrm>
        </p:spPr>
        <p:txBody>
          <a:bodyPr>
            <a:normAutofit/>
          </a:bodyPr>
          <a:lstStyle/>
          <a:p>
            <a:r>
              <a:rPr lang="en-US" dirty="0"/>
              <a:t> Why do you think eye protection is important?</a:t>
            </a:r>
          </a:p>
        </p:txBody>
      </p:sp>
      <p:sp>
        <p:nvSpPr>
          <p:cNvPr id="2" name="Text Placeholder 1">
            <a:extLst>
              <a:ext uri="{FF2B5EF4-FFF2-40B4-BE49-F238E27FC236}">
                <a16:creationId xmlns:a16="http://schemas.microsoft.com/office/drawing/2014/main" id="{DE5D8387-13B2-49FB-8FE6-A446D10BF443}"/>
              </a:ext>
              <a:ext uri="{C183D7F6-B498-43B3-948B-1728B52AA6E4}">
                <adec:decorative xmlns:adec="http://schemas.microsoft.com/office/drawing/2017/decorative" val="1"/>
              </a:ext>
            </a:extLst>
          </p:cNvPr>
          <p:cNvSpPr>
            <a:spLocks noGrp="1"/>
          </p:cNvSpPr>
          <p:nvPr>
            <p:ph type="body" sz="half" idx="2"/>
          </p:nvPr>
        </p:nvSpPr>
        <p:spPr>
          <a:xfrm>
            <a:off x="765143" y="2230016"/>
            <a:ext cx="3932237" cy="3638972"/>
          </a:xfrm>
        </p:spPr>
        <p:txBody>
          <a:bodyPr/>
          <a:lstStyle/>
          <a:p>
            <a:r>
              <a:rPr lang="en-US" sz="3600" dirty="0"/>
              <a:t>Why do you think </a:t>
            </a:r>
            <a:r>
              <a:rPr lang="en-US" sz="3600" b="1" dirty="0">
                <a:latin typeface="+mj-lt"/>
                <a:cs typeface="Calibri bold" panose="020F0702030404030204" pitchFamily="34" charset="0"/>
              </a:rPr>
              <a:t>eye protection</a:t>
            </a:r>
            <a:r>
              <a:rPr lang="en-US" sz="3600" b="1" dirty="0">
                <a:latin typeface="+mj-lt"/>
              </a:rPr>
              <a:t> </a:t>
            </a:r>
            <a:r>
              <a:rPr lang="en-US" sz="3600" dirty="0"/>
              <a:t>is important?</a:t>
            </a:r>
          </a:p>
        </p:txBody>
      </p:sp>
      <p:sp>
        <p:nvSpPr>
          <p:cNvPr id="3" name="Slide Number Placeholder 2">
            <a:extLst>
              <a:ext uri="{FF2B5EF4-FFF2-40B4-BE49-F238E27FC236}">
                <a16:creationId xmlns:a16="http://schemas.microsoft.com/office/drawing/2014/main" id="{6FF178C0-4E79-4721-8B65-24829EAE0678}"/>
              </a:ext>
            </a:extLst>
          </p:cNvPr>
          <p:cNvSpPr>
            <a:spLocks noGrp="1"/>
          </p:cNvSpPr>
          <p:nvPr>
            <p:ph type="sldNum" sz="quarter" idx="12"/>
          </p:nvPr>
        </p:nvSpPr>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350529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76C2F-FDA9-4308-AE27-68E81ED2EEDD}"/>
              </a:ext>
            </a:extLst>
          </p:cNvPr>
          <p:cNvSpPr>
            <a:spLocks noGrp="1"/>
          </p:cNvSpPr>
          <p:nvPr>
            <p:ph type="title" idx="4294967295"/>
          </p:nvPr>
        </p:nvSpPr>
        <p:spPr>
          <a:xfrm>
            <a:off x="838200" y="-1026307"/>
            <a:ext cx="10515600" cy="702457"/>
          </a:xfrm>
        </p:spPr>
        <p:txBody>
          <a:bodyPr vert="horz" lIns="91440" tIns="45720" rIns="91440" bIns="45720" rtlCol="0" anchor="b">
            <a:normAutofit fontScale="90000"/>
          </a:bodyPr>
          <a:lstStyle/>
          <a:p>
            <a:r>
              <a:rPr lang="en-US" dirty="0"/>
              <a:t>Why is eye protection recommended for covid-19?</a:t>
            </a:r>
          </a:p>
        </p:txBody>
      </p:sp>
      <p:pic>
        <p:nvPicPr>
          <p:cNvPr id="6" name="Picture 5" descr="Inside Infection Control: Why is Eye Protection Recommended for COVID-19? Episode 10">
            <a:hlinkClick r:id="rId4" action="ppaction://hlinkfile"/>
            <a:extLst>
              <a:ext uri="{FF2B5EF4-FFF2-40B4-BE49-F238E27FC236}">
                <a16:creationId xmlns:a16="http://schemas.microsoft.com/office/drawing/2014/main" id="{382B0217-9BC1-41EC-BA9A-1A781F30B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03573" y="1188720"/>
            <a:ext cx="7984854" cy="4480560"/>
          </a:xfrm>
          <a:prstGeom prst="rect">
            <a:avLst/>
          </a:prstGeom>
        </p:spPr>
      </p:pic>
      <p:sp>
        <p:nvSpPr>
          <p:cNvPr id="2" name="Footer Placeholder 1">
            <a:extLst>
              <a:ext uri="{FF2B5EF4-FFF2-40B4-BE49-F238E27FC236}">
                <a16:creationId xmlns:a16="http://schemas.microsoft.com/office/drawing/2014/main" id="{59541D95-019E-465C-BD65-8E44F289983B}"/>
              </a:ext>
            </a:extLst>
          </p:cNvPr>
          <p:cNvSpPr>
            <a:spLocks noGrp="1"/>
          </p:cNvSpPr>
          <p:nvPr>
            <p:ph type="ftr" sz="quarter" idx="11"/>
          </p:nvPr>
        </p:nvSpPr>
        <p:spPr/>
        <p:txBody>
          <a:bodyPr/>
          <a:lstStyle/>
          <a:p>
            <a:r>
              <a:rPr lang="fr-FR"/>
              <a:t>PPE Part 1 – Eye Protection  </a:t>
            </a:r>
            <a:endParaRPr lang="en-US" dirty="0"/>
          </a:p>
        </p:txBody>
      </p:sp>
      <p:sp>
        <p:nvSpPr>
          <p:cNvPr id="3" name="Slide Number Placeholder 2">
            <a:extLst>
              <a:ext uri="{FF2B5EF4-FFF2-40B4-BE49-F238E27FC236}">
                <a16:creationId xmlns:a16="http://schemas.microsoft.com/office/drawing/2014/main" id="{9E8B14E5-FD73-4E13-803D-CBF0A2ABBE08}"/>
              </a:ext>
            </a:extLst>
          </p:cNvPr>
          <p:cNvSpPr>
            <a:spLocks noGrp="1"/>
          </p:cNvSpPr>
          <p:nvPr>
            <p:ph type="sldNum" sz="quarter" idx="12"/>
          </p:nvPr>
        </p:nvSpPr>
        <p:spPr/>
        <p:txBody>
          <a:bodyPr/>
          <a:lstStyle/>
          <a:p>
            <a:fld id="{0921C750-0A2B-4FC2-9266-872E12118BE5}" type="slidenum">
              <a:rPr lang="en-US" smtClean="0"/>
              <a:pPr/>
              <a:t>14</a:t>
            </a:fld>
            <a:endParaRPr lang="en-US" dirty="0"/>
          </a:p>
        </p:txBody>
      </p:sp>
    </p:spTree>
    <p:custDataLst>
      <p:tags r:id="rId1"/>
    </p:custDataLst>
    <p:extLst>
      <p:ext uri="{BB962C8B-B14F-4D97-AF65-F5344CB8AC3E}">
        <p14:creationId xmlns:p14="http://schemas.microsoft.com/office/powerpoint/2010/main" val="2795470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567072" y="-1997242"/>
            <a:ext cx="3932237" cy="1600200"/>
          </a:xfrm>
        </p:spPr>
        <p:txBody>
          <a:bodyPr>
            <a:normAutofit/>
          </a:bodyPr>
          <a:lstStyle/>
          <a:p>
            <a:r>
              <a:rPr lang="en-US" dirty="0"/>
              <a:t>Discussion: What did we learn about eye protection?</a:t>
            </a:r>
          </a:p>
        </p:txBody>
      </p:sp>
      <p:sp>
        <p:nvSpPr>
          <p:cNvPr id="2" name="Text Placeholder 1">
            <a:extLst>
              <a:ext uri="{FF2B5EF4-FFF2-40B4-BE49-F238E27FC236}">
                <a16:creationId xmlns:a16="http://schemas.microsoft.com/office/drawing/2014/main" id="{AB96D1EA-2F91-467C-8A59-856163AAC41D}"/>
              </a:ext>
              <a:ext uri="{C183D7F6-B498-43B3-948B-1728B52AA6E4}">
                <adec:decorative xmlns:adec="http://schemas.microsoft.com/office/drawing/2017/decorative" val="1"/>
              </a:ext>
            </a:extLst>
          </p:cNvPr>
          <p:cNvSpPr>
            <a:spLocks noGrp="1"/>
          </p:cNvSpPr>
          <p:nvPr>
            <p:ph type="body" sz="half" idx="2"/>
          </p:nvPr>
        </p:nvSpPr>
        <p:spPr/>
        <p:txBody>
          <a:bodyPr/>
          <a:lstStyle/>
          <a:p>
            <a:r>
              <a:rPr lang="en-US" sz="3600" dirty="0"/>
              <a:t>Discussion: What did we learn about </a:t>
            </a:r>
            <a:r>
              <a:rPr lang="en-US" sz="3600" b="1" dirty="0">
                <a:latin typeface="+mj-lt"/>
                <a:cs typeface="Calibri bold" panose="020F0702030404030204" pitchFamily="34" charset="0"/>
              </a:rPr>
              <a:t>eye protection</a:t>
            </a:r>
            <a:r>
              <a:rPr lang="en-US" sz="3600" dirty="0"/>
              <a:t>?</a:t>
            </a:r>
          </a:p>
        </p:txBody>
      </p:sp>
      <p:sp>
        <p:nvSpPr>
          <p:cNvPr id="3" name="Slide Number Placeholder 2">
            <a:extLst>
              <a:ext uri="{FF2B5EF4-FFF2-40B4-BE49-F238E27FC236}">
                <a16:creationId xmlns:a16="http://schemas.microsoft.com/office/drawing/2014/main" id="{F4A74EA5-3359-4783-8CF3-39C65D57BFAC}"/>
              </a:ext>
            </a:extLst>
          </p:cNvPr>
          <p:cNvSpPr>
            <a:spLocks noGrp="1"/>
          </p:cNvSpPr>
          <p:nvPr>
            <p:ph type="sldNum" sz="quarter" idx="12"/>
          </p:nvPr>
        </p:nvSpPr>
        <p:spPr/>
        <p:txBody>
          <a:bodyPr/>
          <a:lstStyle/>
          <a:p>
            <a:fld id="{0921C750-0A2B-4FC2-9266-872E12118BE5}" type="slidenum">
              <a:rPr lang="en-US" smtClean="0"/>
              <a:pPr/>
              <a:t>15</a:t>
            </a:fld>
            <a:endParaRPr lang="en-US" dirty="0"/>
          </a:p>
        </p:txBody>
      </p:sp>
    </p:spTree>
    <p:custDataLst>
      <p:tags r:id="rId1"/>
    </p:custDataLst>
    <p:extLst>
      <p:ext uri="{BB962C8B-B14F-4D97-AF65-F5344CB8AC3E}">
        <p14:creationId xmlns:p14="http://schemas.microsoft.com/office/powerpoint/2010/main" val="197436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DA6D-9B94-4614-9DC6-2CBFB30B62AE}"/>
              </a:ext>
            </a:extLst>
          </p:cNvPr>
          <p:cNvSpPr>
            <a:spLocks noGrp="1"/>
          </p:cNvSpPr>
          <p:nvPr>
            <p:ph type="title"/>
          </p:nvPr>
        </p:nvSpPr>
        <p:spPr>
          <a:xfrm>
            <a:off x="838200" y="237344"/>
            <a:ext cx="10715171" cy="702457"/>
          </a:xfrm>
        </p:spPr>
        <p:txBody>
          <a:bodyPr>
            <a:normAutofit/>
          </a:bodyPr>
          <a:lstStyle/>
          <a:p>
            <a:r>
              <a:rPr lang="en-US" dirty="0">
                <a:latin typeface="Century Gothic"/>
              </a:rPr>
              <a:t>Why is eye protection recommended for covid-19? </a:t>
            </a:r>
          </a:p>
        </p:txBody>
      </p:sp>
      <p:sp>
        <p:nvSpPr>
          <p:cNvPr id="3" name="Content Placeholder 2">
            <a:extLst>
              <a:ext uri="{FF2B5EF4-FFF2-40B4-BE49-F238E27FC236}">
                <a16:creationId xmlns:a16="http://schemas.microsoft.com/office/drawing/2014/main" id="{C0691C0F-2AC2-4B66-9CCD-548B29D20966}"/>
              </a:ext>
            </a:extLst>
          </p:cNvPr>
          <p:cNvSpPr>
            <a:spLocks noGrp="1"/>
          </p:cNvSpPr>
          <p:nvPr>
            <p:ph idx="1"/>
          </p:nvPr>
        </p:nvSpPr>
        <p:spPr>
          <a:xfrm>
            <a:off x="838200" y="1600200"/>
            <a:ext cx="10515600" cy="4317999"/>
          </a:xfrm>
        </p:spPr>
        <p:txBody>
          <a:bodyPr/>
          <a:lstStyle/>
          <a:p>
            <a:r>
              <a:rPr lang="en-US" dirty="0"/>
              <a:t>In addition to getting in the nose and mouth, or being inhaled, the virus can get into the nose and throat through the tear ducts and cause infection. </a:t>
            </a:r>
          </a:p>
          <a:p>
            <a:r>
              <a:rPr lang="en-US" dirty="0"/>
              <a:t>Respiratory droplets that can carry virus can land on your eyes and travel from your eyes to reach the “target zones” of the nose, mouth, back of the throat, and lungs.</a:t>
            </a:r>
          </a:p>
          <a:p>
            <a:r>
              <a:rPr lang="en-US" dirty="0"/>
              <a:t>Some viruses can also infect cells in the eye directly. </a:t>
            </a:r>
          </a:p>
          <a:p>
            <a:pPr marL="0" indent="0">
              <a:buNone/>
            </a:pPr>
            <a:endParaRPr lang="en-US" b="1" dirty="0">
              <a:solidFill>
                <a:schemeClr val="accent1"/>
              </a:solidFill>
            </a:endParaRPr>
          </a:p>
          <a:p>
            <a:pPr marL="0" indent="0">
              <a:buNone/>
            </a:pPr>
            <a:r>
              <a:rPr lang="en-US" b="1" dirty="0">
                <a:solidFill>
                  <a:schemeClr val="accent1"/>
                </a:solidFill>
              </a:rPr>
              <a:t>Whatever is used to protect the eyes should allow you to see clearly and do your work safely.</a:t>
            </a:r>
          </a:p>
        </p:txBody>
      </p:sp>
      <p:sp>
        <p:nvSpPr>
          <p:cNvPr id="4" name="Footer Placeholder 3">
            <a:extLst>
              <a:ext uri="{FF2B5EF4-FFF2-40B4-BE49-F238E27FC236}">
                <a16:creationId xmlns:a16="http://schemas.microsoft.com/office/drawing/2014/main" id="{E8678CE8-E412-4F4D-8998-CEEC301E8AD3}"/>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93AFD827-8446-4F25-AC69-71344CBDE498}"/>
              </a:ext>
            </a:extLst>
          </p:cNvPr>
          <p:cNvSpPr>
            <a:spLocks noGrp="1"/>
          </p:cNvSpPr>
          <p:nvPr>
            <p:ph type="sldNum" sz="quarter" idx="12"/>
          </p:nvPr>
        </p:nvSpPr>
        <p:spPr/>
        <p:txBody>
          <a:bodyPr/>
          <a:lstStyle/>
          <a:p>
            <a:fld id="{0921C750-0A2B-4FC2-9266-872E12118BE5}" type="slidenum">
              <a:rPr lang="en-US" smtClean="0"/>
              <a:t>16</a:t>
            </a:fld>
            <a:endParaRPr lang="en-US" dirty="0"/>
          </a:p>
        </p:txBody>
      </p:sp>
    </p:spTree>
    <p:extLst>
      <p:ext uri="{BB962C8B-B14F-4D97-AF65-F5344CB8AC3E}">
        <p14:creationId xmlns:p14="http://schemas.microsoft.com/office/powerpoint/2010/main" val="2745295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a:bodyPr>
          <a:lstStyle/>
          <a:p>
            <a:r>
              <a:rPr lang="en-US" dirty="0"/>
              <a:t>Breakout Group</a:t>
            </a:r>
          </a:p>
        </p:txBody>
      </p:sp>
      <p:sp>
        <p:nvSpPr>
          <p:cNvPr id="7" name="Text Placeholder 6">
            <a:extLst>
              <a:ext uri="{FF2B5EF4-FFF2-40B4-BE49-F238E27FC236}">
                <a16:creationId xmlns:a16="http://schemas.microsoft.com/office/drawing/2014/main" id="{5EEC1F32-0FB6-4E3A-B709-E791B556F55A}"/>
              </a:ext>
            </a:extLst>
          </p:cNvPr>
          <p:cNvSpPr>
            <a:spLocks noGrp="1"/>
          </p:cNvSpPr>
          <p:nvPr>
            <p:ph type="body" idx="13"/>
          </p:nvPr>
        </p:nvSpPr>
        <p:spPr/>
        <p:txBody>
          <a:bodyPr/>
          <a:lstStyle/>
          <a:p>
            <a:r>
              <a:rPr lang="en-US" dirty="0"/>
              <a:t>Using eye protection at your workplace</a:t>
            </a:r>
          </a:p>
        </p:txBody>
      </p:sp>
      <p:sp>
        <p:nvSpPr>
          <p:cNvPr id="3" name="Content Placeholder 2">
            <a:extLst>
              <a:ext uri="{FF2B5EF4-FFF2-40B4-BE49-F238E27FC236}">
                <a16:creationId xmlns:a16="http://schemas.microsoft.com/office/drawing/2014/main" id="{60EE4207-ADFB-475E-AE46-EAD3B4D0875C}"/>
              </a:ext>
            </a:extLst>
          </p:cNvPr>
          <p:cNvSpPr>
            <a:spLocks noGrp="1"/>
          </p:cNvSpPr>
          <p:nvPr>
            <p:ph idx="1"/>
          </p:nvPr>
        </p:nvSpPr>
        <p:spPr>
          <a:xfrm>
            <a:off x="1979270" y="2679191"/>
            <a:ext cx="9374529" cy="3239007"/>
          </a:xfrm>
        </p:spPr>
        <p:txBody>
          <a:bodyPr>
            <a:noAutofit/>
          </a:bodyPr>
          <a:lstStyle/>
          <a:p>
            <a:pPr marL="457200" indent="-457200">
              <a:tabLst>
                <a:tab pos="457200" algn="l"/>
              </a:tabLst>
            </a:pPr>
            <a:r>
              <a:rPr lang="en-US" b="1" dirty="0">
                <a:solidFill>
                  <a:schemeClr val="accent1"/>
                </a:solidFill>
              </a:rPr>
              <a:t>1. </a:t>
            </a:r>
            <a:r>
              <a:rPr lang="en-US" dirty="0"/>
              <a:t>	How is eye protection used at your workplace?</a:t>
            </a:r>
          </a:p>
          <a:p>
            <a:pPr marL="1198563" lvl="1" indent="-284163">
              <a:spcBef>
                <a:spcPts val="1800"/>
              </a:spcBef>
            </a:pPr>
            <a:r>
              <a:rPr lang="en-US" dirty="0"/>
              <a:t>What does your workplace do well?</a:t>
            </a:r>
          </a:p>
          <a:p>
            <a:pPr marL="457200" indent="-457200">
              <a:spcBef>
                <a:spcPts val="4200"/>
              </a:spcBef>
              <a:tabLst>
                <a:tab pos="457200" algn="l"/>
              </a:tabLst>
            </a:pPr>
            <a:r>
              <a:rPr lang="en-US" b="1" dirty="0">
                <a:solidFill>
                  <a:schemeClr val="accent1"/>
                </a:solidFill>
              </a:rPr>
              <a:t>2. </a:t>
            </a:r>
            <a:r>
              <a:rPr lang="en-US" dirty="0"/>
              <a:t>	What strategies could you use to suggest improvements?</a:t>
            </a:r>
          </a:p>
        </p:txBody>
      </p:sp>
      <p:sp>
        <p:nvSpPr>
          <p:cNvPr id="2" name="Footer Placeholder 1">
            <a:extLst>
              <a:ext uri="{FF2B5EF4-FFF2-40B4-BE49-F238E27FC236}">
                <a16:creationId xmlns:a16="http://schemas.microsoft.com/office/drawing/2014/main" id="{28B9EDD6-9A61-4CD1-BE86-D7C25ED6638C}"/>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AF654BF1-D66F-4810-BEC2-F8C35B0A6F3E}"/>
              </a:ext>
            </a:extLst>
          </p:cNvPr>
          <p:cNvSpPr>
            <a:spLocks noGrp="1"/>
          </p:cNvSpPr>
          <p:nvPr>
            <p:ph type="sldNum" sz="quarter" idx="12"/>
          </p:nvPr>
        </p:nvSpPr>
        <p:spPr/>
        <p:txBody>
          <a:bodyPr/>
          <a:lstStyle/>
          <a:p>
            <a:fld id="{0921C750-0A2B-4FC2-9266-872E12118BE5}" type="slidenum">
              <a:rPr lang="en-US" smtClean="0"/>
              <a:t>17</a:t>
            </a:fld>
            <a:endParaRPr lang="en-US" dirty="0"/>
          </a:p>
        </p:txBody>
      </p:sp>
    </p:spTree>
    <p:custDataLst>
      <p:tags r:id="rId1"/>
    </p:custDataLst>
    <p:extLst>
      <p:ext uri="{BB962C8B-B14F-4D97-AF65-F5344CB8AC3E}">
        <p14:creationId xmlns:p14="http://schemas.microsoft.com/office/powerpoint/2010/main" val="1013881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normAutofit/>
          </a:bodyPr>
          <a:lstStyle/>
          <a:p>
            <a:r>
              <a:rPr lang="en-US" dirty="0"/>
              <a:t>Report out</a:t>
            </a:r>
          </a:p>
        </p:txBody>
      </p:sp>
      <p:graphicFrame>
        <p:nvGraphicFramePr>
          <p:cNvPr id="4" name="Table 4">
            <a:extLst>
              <a:ext uri="{FF2B5EF4-FFF2-40B4-BE49-F238E27FC236}">
                <a16:creationId xmlns:a16="http://schemas.microsoft.com/office/drawing/2014/main" id="{5723409E-2ED3-43B5-81B9-F2F6432B778B}"/>
              </a:ext>
            </a:extLst>
          </p:cNvPr>
          <p:cNvGraphicFramePr>
            <a:graphicFrameLocks noGrp="1"/>
          </p:cNvGraphicFramePr>
          <p:nvPr>
            <p:ph idx="1"/>
            <p:extLst>
              <p:ext uri="{D42A27DB-BD31-4B8C-83A1-F6EECF244321}">
                <p14:modId xmlns:p14="http://schemas.microsoft.com/office/powerpoint/2010/main" val="1986547418"/>
              </p:ext>
            </p:extLst>
          </p:nvPr>
        </p:nvGraphicFramePr>
        <p:xfrm>
          <a:off x="1408907" y="2400681"/>
          <a:ext cx="9374186" cy="3236958"/>
        </p:xfrm>
        <a:graphic>
          <a:graphicData uri="http://schemas.openxmlformats.org/drawingml/2006/table">
            <a:tbl>
              <a:tblPr firstRow="1" bandRow="1">
                <a:tableStyleId>{5C22544A-7EE6-4342-B048-85BDC9FD1C3A}</a:tableStyleId>
              </a:tblPr>
              <a:tblGrid>
                <a:gridCol w="4730567">
                  <a:extLst>
                    <a:ext uri="{9D8B030D-6E8A-4147-A177-3AD203B41FA5}">
                      <a16:colId xmlns:a16="http://schemas.microsoft.com/office/drawing/2014/main" val="1921005597"/>
                    </a:ext>
                  </a:extLst>
                </a:gridCol>
                <a:gridCol w="4643619">
                  <a:extLst>
                    <a:ext uri="{9D8B030D-6E8A-4147-A177-3AD203B41FA5}">
                      <a16:colId xmlns:a16="http://schemas.microsoft.com/office/drawing/2014/main" val="3156922332"/>
                    </a:ext>
                  </a:extLst>
                </a:gridCol>
              </a:tblGrid>
              <a:tr h="839378">
                <a:tc>
                  <a:txBody>
                    <a:bodyPr/>
                    <a:lstStyle/>
                    <a:p>
                      <a:pPr algn="ctr"/>
                      <a:r>
                        <a:rPr lang="en-US" sz="2800" b="0" dirty="0"/>
                        <a:t>Working Well</a:t>
                      </a:r>
                    </a:p>
                  </a:txBody>
                  <a:tcPr anchor="ctr">
                    <a:lnL w="28575" cap="flat" cmpd="sng" algn="ctr">
                      <a:solidFill>
                        <a:schemeClr val="tx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r>
                        <a:rPr lang="en-US" sz="2800" b="0" dirty="0"/>
                        <a:t>Improvement Strategies</a:t>
                      </a:r>
                    </a:p>
                  </a:txBody>
                  <a:tcPr anchor="ctr">
                    <a:lnL w="28575"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283849429"/>
                  </a:ext>
                </a:extLst>
              </a:tr>
              <a:tr h="599395">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3150153"/>
                  </a:ext>
                </a:extLst>
              </a:tr>
              <a:tr h="599395">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688520"/>
                  </a:ext>
                </a:extLst>
              </a:tr>
              <a:tr h="599395">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326176"/>
                  </a:ext>
                </a:extLst>
              </a:tr>
              <a:tr h="599395">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7022258"/>
                  </a:ext>
                </a:extLst>
              </a:tr>
            </a:tbl>
          </a:graphicData>
        </a:graphic>
      </p:graphicFrame>
      <p:sp>
        <p:nvSpPr>
          <p:cNvPr id="5" name="Footer Placeholder 4">
            <a:extLst>
              <a:ext uri="{FF2B5EF4-FFF2-40B4-BE49-F238E27FC236}">
                <a16:creationId xmlns:a16="http://schemas.microsoft.com/office/drawing/2014/main" id="{754F6E35-DFF5-471A-8783-BEF6B3A9AC11}"/>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2FE37487-070D-4F1D-855C-DC4870CFE579}"/>
              </a:ext>
            </a:extLst>
          </p:cNvPr>
          <p:cNvSpPr>
            <a:spLocks noGrp="1"/>
          </p:cNvSpPr>
          <p:nvPr>
            <p:ph type="sldNum" sz="quarter" idx="12"/>
          </p:nvPr>
        </p:nvSpPr>
        <p:spPr/>
        <p:txBody>
          <a:bodyPr/>
          <a:lstStyle/>
          <a:p>
            <a:fld id="{0921C750-0A2B-4FC2-9266-872E12118BE5}" type="slidenum">
              <a:rPr lang="en-US" smtClean="0"/>
              <a:pPr/>
              <a:t>18</a:t>
            </a:fld>
            <a:endParaRPr lang="en-US" dirty="0"/>
          </a:p>
        </p:txBody>
      </p:sp>
      <p:sp>
        <p:nvSpPr>
          <p:cNvPr id="3" name="Text Placeholder 2">
            <a:extLst>
              <a:ext uri="{FF2B5EF4-FFF2-40B4-BE49-F238E27FC236}">
                <a16:creationId xmlns:a16="http://schemas.microsoft.com/office/drawing/2014/main" id="{EB7DF4A5-E237-4981-9F9C-BBE8B3D2EA0E}"/>
              </a:ext>
            </a:extLst>
          </p:cNvPr>
          <p:cNvSpPr>
            <a:spLocks noGrp="1"/>
          </p:cNvSpPr>
          <p:nvPr>
            <p:ph type="body" idx="13"/>
          </p:nvPr>
        </p:nvSpPr>
        <p:spPr/>
        <p:txBody>
          <a:bodyPr/>
          <a:lstStyle/>
          <a:p>
            <a:r>
              <a:rPr lang="en-US" dirty="0"/>
              <a:t>How is eye protection used at your workplace?</a:t>
            </a:r>
          </a:p>
        </p:txBody>
      </p:sp>
    </p:spTree>
    <p:custDataLst>
      <p:tags r:id="rId1"/>
    </p:custDataLst>
    <p:extLst>
      <p:ext uri="{BB962C8B-B14F-4D97-AF65-F5344CB8AC3E}">
        <p14:creationId xmlns:p14="http://schemas.microsoft.com/office/powerpoint/2010/main" val="178271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br>
              <a:rPr lang="en-US" dirty="0"/>
            </a:br>
            <a:endParaRPr lang="en-US" dirty="0"/>
          </a:p>
        </p:txBody>
      </p:sp>
      <p:sp>
        <p:nvSpPr>
          <p:cNvPr id="3" name="Footer Placeholder 2">
            <a:extLst>
              <a:ext uri="{FF2B5EF4-FFF2-40B4-BE49-F238E27FC236}">
                <a16:creationId xmlns:a16="http://schemas.microsoft.com/office/drawing/2014/main" id="{32D23046-08AD-4AA5-B28A-375361B10837}"/>
              </a:ext>
            </a:extLst>
          </p:cNvPr>
          <p:cNvSpPr>
            <a:spLocks noGrp="1"/>
          </p:cNvSpPr>
          <p:nvPr>
            <p:ph type="ftr" sz="quarter" idx="11"/>
          </p:nvPr>
        </p:nvSpPr>
        <p:spPr/>
        <p:txBody>
          <a:bodyPr/>
          <a:lstStyle/>
          <a:p>
            <a:r>
              <a:rPr lang="fr-FR" dirty="0"/>
              <a:t>PPE Part 1 – Eye Protection  </a:t>
            </a:r>
            <a:endParaRPr lang="en-US" dirty="0"/>
          </a:p>
        </p:txBody>
      </p:sp>
      <p:sp>
        <p:nvSpPr>
          <p:cNvPr id="5" name="Slide Number Placeholder 4">
            <a:extLst>
              <a:ext uri="{FF2B5EF4-FFF2-40B4-BE49-F238E27FC236}">
                <a16:creationId xmlns:a16="http://schemas.microsoft.com/office/drawing/2014/main" id="{C6B2E294-9AC5-4B08-AA99-D071A6985CC6}"/>
              </a:ext>
            </a:extLst>
          </p:cNvPr>
          <p:cNvSpPr>
            <a:spLocks noGrp="1"/>
          </p:cNvSpPr>
          <p:nvPr>
            <p:ph type="sldNum" sz="quarter" idx="12"/>
          </p:nvPr>
        </p:nvSpPr>
        <p:spPr/>
        <p:txBody>
          <a:bodyPr/>
          <a:lstStyle/>
          <a:p>
            <a:fld id="{0921C750-0A2B-4FC2-9266-872E12118BE5}" type="slidenum">
              <a:rPr lang="en-US" smtClean="0"/>
              <a:pPr/>
              <a:t>19</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pPr>
              <a:spcBef>
                <a:spcPts val="2400"/>
              </a:spcBef>
            </a:pPr>
            <a:r>
              <a:rPr lang="en-US" dirty="0"/>
              <a:t>Videos and Discussion</a:t>
            </a:r>
          </a:p>
          <a:p>
            <a:pPr lvl="1"/>
            <a:r>
              <a:rPr lang="en-US" dirty="0"/>
              <a:t>PPE Overview</a:t>
            </a:r>
          </a:p>
          <a:p>
            <a:pPr lvl="1"/>
            <a:r>
              <a:rPr lang="en-US" dirty="0"/>
              <a:t>Eye Protection</a:t>
            </a:r>
          </a:p>
          <a:p>
            <a:pPr>
              <a:spcBef>
                <a:spcPts val="2400"/>
              </a:spcBef>
            </a:pPr>
            <a:r>
              <a:rPr lang="en-US" dirty="0"/>
              <a:t>Next Steps </a:t>
            </a:r>
          </a:p>
        </p:txBody>
      </p:sp>
      <p:sp>
        <p:nvSpPr>
          <p:cNvPr id="4" name="Footer Placeholder 3">
            <a:extLst>
              <a:ext uri="{FF2B5EF4-FFF2-40B4-BE49-F238E27FC236}">
                <a16:creationId xmlns:a16="http://schemas.microsoft.com/office/drawing/2014/main" id="{85C88EEF-1166-4A83-AA2B-B5DFABF8A03B}"/>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8D4F8C4E-F12A-4BFF-AE65-697878EFB59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93CB-7653-431A-ADC7-98EA6AF0F931}"/>
              </a:ext>
            </a:extLst>
          </p:cNvPr>
          <p:cNvSpPr>
            <a:spLocks noGrp="1"/>
          </p:cNvSpPr>
          <p:nvPr>
            <p:ph type="title"/>
          </p:nvPr>
        </p:nvSpPr>
        <p:spPr/>
        <p:txBody>
          <a:bodyPr/>
          <a:lstStyle/>
          <a:p>
            <a:r>
              <a:rPr lang="en-US" dirty="0"/>
              <a:t>Reflection, continued</a:t>
            </a:r>
          </a:p>
        </p:txBody>
      </p:sp>
      <p:sp>
        <p:nvSpPr>
          <p:cNvPr id="3" name="Text Placeholder 2">
            <a:extLst>
              <a:ext uri="{FF2B5EF4-FFF2-40B4-BE49-F238E27FC236}">
                <a16:creationId xmlns:a16="http://schemas.microsoft.com/office/drawing/2014/main" id="{B3940C6B-A3BB-41C7-AA59-D9FC932D9542}"/>
              </a:ext>
            </a:extLst>
          </p:cNvPr>
          <p:cNvSpPr>
            <a:spLocks noGrp="1"/>
          </p:cNvSpPr>
          <p:nvPr>
            <p:ph type="body" sz="half" idx="2"/>
          </p:nvPr>
        </p:nvSpPr>
        <p:spPr/>
        <p:txBody>
          <a:bodyPr/>
          <a:lstStyle/>
          <a:p>
            <a:r>
              <a:rPr lang="en-US" dirty="0"/>
              <a:t>What is one thing that you have </a:t>
            </a:r>
            <a:r>
              <a:rPr lang="en-US" b="1" dirty="0"/>
              <a:t>learned</a:t>
            </a:r>
            <a:r>
              <a:rPr lang="en-US" dirty="0"/>
              <a:t> today about PPE or eye protection for COVID-19? </a:t>
            </a:r>
          </a:p>
        </p:txBody>
      </p:sp>
      <p:sp>
        <p:nvSpPr>
          <p:cNvPr id="4" name="Slide Number Placeholder 3">
            <a:extLst>
              <a:ext uri="{FF2B5EF4-FFF2-40B4-BE49-F238E27FC236}">
                <a16:creationId xmlns:a16="http://schemas.microsoft.com/office/drawing/2014/main" id="{E327CB75-F80F-471D-8D3F-5F4995DBC11C}"/>
              </a:ext>
            </a:extLst>
          </p:cNvPr>
          <p:cNvSpPr>
            <a:spLocks noGrp="1"/>
          </p:cNvSpPr>
          <p:nvPr>
            <p:ph type="sldNum" sz="quarter" idx="12"/>
          </p:nvPr>
        </p:nvSpPr>
        <p:spPr/>
        <p:txBody>
          <a:bodyPr/>
          <a:lstStyle/>
          <a:p>
            <a:fld id="{0921C750-0A2B-4FC2-9266-872E12118BE5}" type="slidenum">
              <a:rPr lang="en-US" smtClean="0"/>
              <a:pPr/>
              <a:t>20</a:t>
            </a:fld>
            <a:endParaRPr lang="en-US" dirty="0"/>
          </a:p>
        </p:txBody>
      </p:sp>
    </p:spTree>
    <p:extLst>
      <p:ext uri="{BB962C8B-B14F-4D97-AF65-F5344CB8AC3E}">
        <p14:creationId xmlns:p14="http://schemas.microsoft.com/office/powerpoint/2010/main" val="93091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9787" y="-2552700"/>
            <a:ext cx="3932237" cy="2019300"/>
          </a:xfrm>
        </p:spPr>
        <p:txBody>
          <a:bodyPr/>
          <a:lstStyle/>
          <a:p>
            <a:r>
              <a:rPr lang="en-US" dirty="0"/>
              <a:t>What questions do you still have about eye protection?</a:t>
            </a:r>
          </a:p>
        </p:txBody>
      </p:sp>
      <p:sp>
        <p:nvSpPr>
          <p:cNvPr id="4" name="Text Placeholder 3">
            <a:extLst>
              <a:ext uri="{FF2B5EF4-FFF2-40B4-BE49-F238E27FC236}">
                <a16:creationId xmlns:a16="http://schemas.microsoft.com/office/drawing/2014/main" id="{E427F143-4454-4DDB-A142-ABA6FA2271CA}"/>
              </a:ext>
              <a:ext uri="{C183D7F6-B498-43B3-948B-1728B52AA6E4}">
                <adec:decorative xmlns:adec="http://schemas.microsoft.com/office/drawing/2017/decorative" val="1"/>
              </a:ext>
            </a:extLst>
          </p:cNvPr>
          <p:cNvSpPr>
            <a:spLocks noGrp="1"/>
          </p:cNvSpPr>
          <p:nvPr>
            <p:ph type="body" sz="half" idx="2"/>
          </p:nvPr>
        </p:nvSpPr>
        <p:spPr/>
        <p:txBody>
          <a:bodyPr/>
          <a:lstStyle/>
          <a:p>
            <a:r>
              <a:rPr lang="en-US" sz="3600" dirty="0"/>
              <a:t>What </a:t>
            </a:r>
            <a:r>
              <a:rPr lang="en-US" sz="3600" b="1" dirty="0">
                <a:latin typeface="+mj-lt"/>
                <a:cs typeface="Calibri bold" panose="020F0702030404030204" pitchFamily="34" charset="0"/>
              </a:rPr>
              <a:t>questions</a:t>
            </a:r>
            <a:r>
              <a:rPr lang="en-US" sz="3600" dirty="0"/>
              <a:t> do you still have? </a:t>
            </a:r>
          </a:p>
        </p:txBody>
      </p:sp>
      <p:sp>
        <p:nvSpPr>
          <p:cNvPr id="3" name="Slide Number Placeholder 2">
            <a:extLst>
              <a:ext uri="{FF2B5EF4-FFF2-40B4-BE49-F238E27FC236}">
                <a16:creationId xmlns:a16="http://schemas.microsoft.com/office/drawing/2014/main" id="{19A9C6CC-FEFC-4B8F-895D-FF4291636925}"/>
              </a:ext>
            </a:extLst>
          </p:cNvPr>
          <p:cNvSpPr>
            <a:spLocks noGrp="1"/>
          </p:cNvSpPr>
          <p:nvPr>
            <p:ph type="sldNum" sz="quarter" idx="12"/>
          </p:nvPr>
        </p:nvSpPr>
        <p:spPr>
          <a:xfrm>
            <a:off x="11317942" y="6410780"/>
            <a:ext cx="620486" cy="365125"/>
          </a:xfrm>
        </p:spPr>
        <p:txBody>
          <a:bodyPr/>
          <a:lstStyle/>
          <a:p>
            <a:fld id="{0921C750-0A2B-4FC2-9266-872E12118BE5}" type="slidenum">
              <a:rPr lang="en-US" smtClean="0"/>
              <a:pPr/>
              <a:t>21</a:t>
            </a:fld>
            <a:endParaRPr lang="en-US" dirty="0"/>
          </a:p>
        </p:txBody>
      </p:sp>
    </p:spTree>
    <p:custDataLst>
      <p:tags r:id="rId1"/>
    </p:custDataLst>
    <p:extLst>
      <p:ext uri="{BB962C8B-B14F-4D97-AF65-F5344CB8AC3E}">
        <p14:creationId xmlns:p14="http://schemas.microsoft.com/office/powerpoint/2010/main" val="351606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1734312" y="2167128"/>
            <a:ext cx="8552688" cy="3751072"/>
          </a:xfrm>
        </p:spPr>
        <p:txBody>
          <a:bodyPr/>
          <a:lstStyle/>
          <a:p>
            <a:r>
              <a:rPr lang="en-US" dirty="0"/>
              <a:t>PPE is used in healthcare both to </a:t>
            </a:r>
            <a:r>
              <a:rPr lang="en-US" b="1" dirty="0">
                <a:solidFill>
                  <a:schemeClr val="accent1"/>
                </a:solidFill>
              </a:rPr>
              <a:t>protect YOU </a:t>
            </a:r>
            <a:r>
              <a:rPr lang="en-US" dirty="0"/>
              <a:t>and to </a:t>
            </a:r>
            <a:r>
              <a:rPr lang="en-US" b="1" dirty="0">
                <a:solidFill>
                  <a:schemeClr val="accent1"/>
                </a:solidFill>
              </a:rPr>
              <a:t>protect OTHERS.</a:t>
            </a:r>
          </a:p>
          <a:p>
            <a:pPr>
              <a:spcBef>
                <a:spcPts val="2400"/>
              </a:spcBef>
            </a:pPr>
            <a:r>
              <a:rPr lang="en-US" dirty="0"/>
              <a:t>Eye protection is recommended for COVID-19 because the </a:t>
            </a:r>
            <a:r>
              <a:rPr lang="en-US" b="1" dirty="0">
                <a:solidFill>
                  <a:schemeClr val="accent1"/>
                </a:solidFill>
              </a:rPr>
              <a:t>virus can enter the body through the eyes</a:t>
            </a:r>
            <a:r>
              <a:rPr lang="en-US" dirty="0"/>
              <a:t>. </a:t>
            </a:r>
          </a:p>
          <a:p>
            <a:pPr>
              <a:spcBef>
                <a:spcPts val="2400"/>
              </a:spcBef>
            </a:pPr>
            <a:r>
              <a:rPr lang="en-US" dirty="0"/>
              <a:t>Whatever is used to protect your eyes should allow you to </a:t>
            </a:r>
            <a:r>
              <a:rPr lang="en-US" b="1" dirty="0">
                <a:solidFill>
                  <a:schemeClr val="accent1"/>
                </a:solidFill>
              </a:rPr>
              <a:t>see clearly and do your work safely.</a:t>
            </a:r>
          </a:p>
        </p:txBody>
      </p:sp>
      <p:sp>
        <p:nvSpPr>
          <p:cNvPr id="4" name="Footer Placeholder 3">
            <a:extLst>
              <a:ext uri="{FF2B5EF4-FFF2-40B4-BE49-F238E27FC236}">
                <a16:creationId xmlns:a16="http://schemas.microsoft.com/office/drawing/2014/main" id="{CCABCEAD-84AD-4318-9168-FCE8CDBFC105}"/>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412EBCB5-4EE5-4375-80EE-1EC2AB8CF2C6}"/>
              </a:ext>
            </a:extLst>
          </p:cNvPr>
          <p:cNvSpPr>
            <a:spLocks noGrp="1"/>
          </p:cNvSpPr>
          <p:nvPr>
            <p:ph type="sldNum" sz="quarter" idx="12"/>
          </p:nvPr>
        </p:nvSpPr>
        <p:spPr/>
        <p:txBody>
          <a:bodyPr/>
          <a:lstStyle/>
          <a:p>
            <a:fld id="{0921C750-0A2B-4FC2-9266-872E12118BE5}" type="slidenum">
              <a:rPr lang="en-US" smtClean="0"/>
              <a:t>22</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1200"/>
              </a:spcAft>
              <a:buNone/>
            </a:pPr>
            <a:r>
              <a:rPr lang="en-US" sz="2000" dirty="0">
                <a:latin typeface="+mn-lt"/>
                <a:hlinkClick r:id="rId4"/>
              </a:rPr>
              <a:t>https://www.cdc.gov/infectioncontrol/projectfirstline/index.html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12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12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err="1">
                <a:latin typeface="+mn-lt"/>
              </a:rPr>
              <a:t>Youtube</a:t>
            </a:r>
            <a:r>
              <a:rPr lang="en-US" sz="2000" dirty="0">
                <a:latin typeface="+mn-lt"/>
              </a:rPr>
              <a:t>:</a:t>
            </a:r>
          </a:p>
          <a:p>
            <a:pPr marL="0" indent="0">
              <a:lnSpc>
                <a:spcPct val="110000"/>
              </a:lnSpc>
              <a:spcBef>
                <a:spcPts val="0"/>
              </a:spcBef>
              <a:spcAft>
                <a:spcPts val="12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CDC’s One and Only Campaign:</a:t>
            </a:r>
            <a:br>
              <a:rPr lang="en-US" sz="2000" dirty="0">
                <a:latin typeface="+mn-lt"/>
              </a:rPr>
            </a:br>
            <a:r>
              <a:rPr lang="en-US" sz="2000" dirty="0">
                <a:latin typeface="+mn-lt"/>
                <a:hlinkClick r:id="rId8"/>
              </a:rPr>
              <a:t>https://www.cdc.gov/injectionsafety/one-and-only.html</a:t>
            </a:r>
            <a:r>
              <a:rPr lang="en-US" sz="2000" dirty="0">
                <a:latin typeface="+mn-lt"/>
              </a:rPr>
              <a:t> </a:t>
            </a:r>
          </a:p>
        </p:txBody>
      </p:sp>
      <p:sp>
        <p:nvSpPr>
          <p:cNvPr id="4" name="Footer Placeholder 3">
            <a:extLst>
              <a:ext uri="{FF2B5EF4-FFF2-40B4-BE49-F238E27FC236}">
                <a16:creationId xmlns:a16="http://schemas.microsoft.com/office/drawing/2014/main" id="{2A1F96BD-174C-4D8E-BF85-9B82157A9B3F}"/>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45BADA1B-6C17-45AC-BBC5-EB3CB3377D16}"/>
              </a:ext>
            </a:extLst>
          </p:cNvPr>
          <p:cNvSpPr>
            <a:spLocks noGrp="1"/>
          </p:cNvSpPr>
          <p:nvPr>
            <p:ph type="sldNum" sz="quarter" idx="12"/>
          </p:nvPr>
        </p:nvSpPr>
        <p:spPr/>
        <p:txBody>
          <a:bodyPr/>
          <a:lstStyle/>
          <a:p>
            <a:fld id="{0921C750-0A2B-4FC2-9266-872E12118BE5}" type="slidenum">
              <a:rPr lang="en-US" smtClean="0"/>
              <a:t>23</a:t>
            </a:fld>
            <a:endParaRPr lang="en-US" dirty="0"/>
          </a:p>
        </p:txBody>
      </p:sp>
      <p:pic>
        <p:nvPicPr>
          <p:cNvPr id="10" name="Picture 9">
            <a:extLst>
              <a:ext uri="{FF2B5EF4-FFF2-40B4-BE49-F238E27FC236}">
                <a16:creationId xmlns:a16="http://schemas.microsoft.com/office/drawing/2014/main" id="{8B4F913A-3AA1-45C0-9135-6EAF6A1BD6C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2625" y="5276088"/>
            <a:ext cx="217829" cy="217829"/>
          </a:xfrm>
          <a:prstGeom prst="rect">
            <a:avLst/>
          </a:prstGeom>
        </p:spPr>
      </p:pic>
      <p:pic>
        <p:nvPicPr>
          <p:cNvPr id="11" name="Picture 10">
            <a:extLst>
              <a:ext uri="{FF2B5EF4-FFF2-40B4-BE49-F238E27FC236}">
                <a16:creationId xmlns:a16="http://schemas.microsoft.com/office/drawing/2014/main" id="{A92A2495-0E98-4A75-8916-8A8218C263B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39353" y="4468368"/>
            <a:ext cx="217829" cy="217829"/>
          </a:xfrm>
          <a:prstGeom prst="rect">
            <a:avLst/>
          </a:prstGeom>
        </p:spPr>
      </p:pic>
      <p:pic>
        <p:nvPicPr>
          <p:cNvPr id="12" name="Picture 11">
            <a:extLst>
              <a:ext uri="{FF2B5EF4-FFF2-40B4-BE49-F238E27FC236}">
                <a16:creationId xmlns:a16="http://schemas.microsoft.com/office/drawing/2014/main" id="{C0A9B770-0675-4EAB-9374-1C63B5C2179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6921" y="3650284"/>
            <a:ext cx="217829" cy="217829"/>
          </a:xfrm>
          <a:prstGeom prst="rect">
            <a:avLst/>
          </a:prstGeom>
        </p:spPr>
      </p:pic>
      <p:pic>
        <p:nvPicPr>
          <p:cNvPr id="13" name="Picture 12">
            <a:extLst>
              <a:ext uri="{FF2B5EF4-FFF2-40B4-BE49-F238E27FC236}">
                <a16:creationId xmlns:a16="http://schemas.microsoft.com/office/drawing/2014/main" id="{3389A3E1-3C92-4201-875D-367ADEB6E3E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8601" y="2849880"/>
            <a:ext cx="217829" cy="217829"/>
          </a:xfrm>
          <a:prstGeom prst="rect">
            <a:avLst/>
          </a:prstGeom>
        </p:spPr>
      </p:pic>
      <p:pic>
        <p:nvPicPr>
          <p:cNvPr id="14" name="Picture 13">
            <a:extLst>
              <a:ext uri="{FF2B5EF4-FFF2-40B4-BE49-F238E27FC236}">
                <a16:creationId xmlns:a16="http://schemas.microsoft.com/office/drawing/2014/main" id="{FA50CB4A-6AC9-41D1-9927-4A663C9A392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10553" y="2045208"/>
            <a:ext cx="217829" cy="217829"/>
          </a:xfrm>
          <a:prstGeom prst="rect">
            <a:avLst/>
          </a:prstGeom>
        </p:spPr>
      </p:pic>
    </p:spTree>
    <p:custDataLst>
      <p:tags r:id="rId1"/>
    </p:custDataLst>
    <p:extLst>
      <p:ext uri="{BB962C8B-B14F-4D97-AF65-F5344CB8AC3E}">
        <p14:creationId xmlns:p14="http://schemas.microsoft.com/office/powerpoint/2010/main" val="152935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4" name="Picture 3" descr="A Hispanic female healthcare worker is pictured with pink, blue, yellow and tan background. Picture includes title: Project Firstline is for You.">
            <a:extLst>
              <a:ext uri="{FF2B5EF4-FFF2-40B4-BE49-F238E27FC236}">
                <a16:creationId xmlns:a16="http://schemas.microsoft.com/office/drawing/2014/main" id="{25F6CE53-F9A1-4803-8D91-F6DF1013C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D8629D0D-714B-4C9D-A571-31C6E1A7F043}"/>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F261C194-2156-4503-A627-F7C0262515CE}"/>
              </a:ext>
            </a:extLst>
          </p:cNvPr>
          <p:cNvSpPr>
            <a:spLocks noGrp="1"/>
          </p:cNvSpPr>
          <p:nvPr>
            <p:ph type="sldNum" sz="quarter" idx="12"/>
          </p:nvPr>
        </p:nvSpPr>
        <p:spPr/>
        <p:txBody>
          <a:bodyPr/>
          <a:lstStyle/>
          <a:p>
            <a:fld id="{0921C750-0A2B-4FC2-9266-872E12118BE5}" type="slidenum">
              <a:rPr lang="en-US" smtClean="0"/>
              <a:t>24</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lvl="0">
              <a:spcBef>
                <a:spcPts val="3000"/>
              </a:spcBef>
            </a:pPr>
            <a:r>
              <a:rPr lang="en-US" dirty="0"/>
              <a:t>Define PPE and describe two (2) functions of PPE in healthcare.</a:t>
            </a:r>
          </a:p>
          <a:p>
            <a:pPr lvl="0">
              <a:spcBef>
                <a:spcPts val="3000"/>
              </a:spcBef>
            </a:pPr>
            <a:r>
              <a:rPr lang="en-US" dirty="0"/>
              <a:t>Discuss one (1) reason that eye protection is recommended for COVID-19. </a:t>
            </a:r>
          </a:p>
        </p:txBody>
      </p:sp>
      <p:sp>
        <p:nvSpPr>
          <p:cNvPr id="4" name="Footer Placeholder 3">
            <a:extLst>
              <a:ext uri="{FF2B5EF4-FFF2-40B4-BE49-F238E27FC236}">
                <a16:creationId xmlns:a16="http://schemas.microsoft.com/office/drawing/2014/main" id="{03C316B3-715A-4C01-97E5-E098C0EA917C}"/>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874CB032-8342-4278-A51F-9B1CCC5EC812}"/>
              </a:ext>
            </a:extLst>
          </p:cNvPr>
          <p:cNvSpPr>
            <a:spLocks noGrp="1"/>
          </p:cNvSpPr>
          <p:nvPr>
            <p:ph type="sldNum" sz="quarter" idx="12"/>
          </p:nvPr>
        </p:nvSpPr>
        <p:spPr/>
        <p:txBody>
          <a:bodyPr/>
          <a:lstStyle/>
          <a:p>
            <a:fld id="{0921C750-0A2B-4FC2-9266-872E12118BE5}" type="slidenum">
              <a:rPr lang="en-US" smtClean="0"/>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Introductions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9196754" cy="4317999"/>
          </a:xfrm>
        </p:spPr>
        <p:txBody>
          <a:bodyPr>
            <a:normAutofit/>
          </a:bodyPr>
          <a:lstStyle/>
          <a:p>
            <a:pPr marL="0" lvl="0" indent="0">
              <a:buNone/>
            </a:pPr>
            <a:r>
              <a:rPr lang="en-US" b="1" dirty="0">
                <a:latin typeface="+mj-lt"/>
                <a:cs typeface="Calibri bold" panose="020F0702030404030204" pitchFamily="34" charset="0"/>
              </a:rPr>
              <a:t>Please introduce yourself with:</a:t>
            </a:r>
          </a:p>
          <a:p>
            <a:pPr lvl="0"/>
            <a:r>
              <a:rPr lang="en-US" dirty="0"/>
              <a:t>Your name</a:t>
            </a:r>
          </a:p>
          <a:p>
            <a:pPr lvl="0"/>
            <a:r>
              <a:rPr lang="en-US" dirty="0"/>
              <a:t>Your role (e.g., organization, unit)</a:t>
            </a:r>
          </a:p>
          <a:p>
            <a:pPr lvl="0"/>
            <a:r>
              <a:rPr lang="en-US" dirty="0"/>
              <a:t>One example of a type of PPE that you regularly use in your work duties </a:t>
            </a:r>
          </a:p>
        </p:txBody>
      </p:sp>
      <p:sp>
        <p:nvSpPr>
          <p:cNvPr id="4" name="Footer Placeholder 3">
            <a:extLst>
              <a:ext uri="{FF2B5EF4-FFF2-40B4-BE49-F238E27FC236}">
                <a16:creationId xmlns:a16="http://schemas.microsoft.com/office/drawing/2014/main" id="{81FAFCF9-5C95-47EB-9724-320AE7D97CC9}"/>
              </a:ext>
            </a:extLst>
          </p:cNvPr>
          <p:cNvSpPr>
            <a:spLocks noGrp="1"/>
          </p:cNvSpPr>
          <p:nvPr>
            <p:ph type="ftr" sz="quarter" idx="11"/>
          </p:nvPr>
        </p:nvSpPr>
        <p:spPr/>
        <p:txBody>
          <a:bodyPr/>
          <a:lstStyle/>
          <a:p>
            <a:r>
              <a:rPr lang="fr-FR" dirty="0"/>
              <a:t>PPE Part 1 – Eye Protection  </a:t>
            </a:r>
            <a:endParaRPr lang="en-US" dirty="0"/>
          </a:p>
        </p:txBody>
      </p:sp>
      <p:sp>
        <p:nvSpPr>
          <p:cNvPr id="5" name="Slide Number Placeholder 4">
            <a:extLst>
              <a:ext uri="{FF2B5EF4-FFF2-40B4-BE49-F238E27FC236}">
                <a16:creationId xmlns:a16="http://schemas.microsoft.com/office/drawing/2014/main" id="{831F62A5-D844-4C64-A573-8C625FBDC935}"/>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9788" y="-1868905"/>
            <a:ext cx="3932237" cy="1600200"/>
          </a:xfrm>
        </p:spPr>
        <p:txBody>
          <a:bodyPr>
            <a:normAutofit/>
          </a:bodyPr>
          <a:lstStyle/>
          <a:p>
            <a:r>
              <a:rPr lang="en-US" dirty="0"/>
              <a:t> How would you define PPE?</a:t>
            </a:r>
          </a:p>
        </p:txBody>
      </p:sp>
      <p:sp>
        <p:nvSpPr>
          <p:cNvPr id="2" name="Text Placeholder 1">
            <a:extLst>
              <a:ext uri="{FF2B5EF4-FFF2-40B4-BE49-F238E27FC236}">
                <a16:creationId xmlns:a16="http://schemas.microsoft.com/office/drawing/2014/main" id="{C026D7A7-79D0-4BE2-AF2E-14CBD81ABB80}"/>
              </a:ext>
              <a:ext uri="{C183D7F6-B498-43B3-948B-1728B52AA6E4}">
                <adec:decorative xmlns:adec="http://schemas.microsoft.com/office/drawing/2017/decorative" val="1"/>
              </a:ext>
            </a:extLst>
          </p:cNvPr>
          <p:cNvSpPr>
            <a:spLocks noGrp="1"/>
          </p:cNvSpPr>
          <p:nvPr>
            <p:ph type="body" sz="half" idx="2"/>
          </p:nvPr>
        </p:nvSpPr>
        <p:spPr>
          <a:xfrm>
            <a:off x="839788" y="2330063"/>
            <a:ext cx="3932237" cy="3545410"/>
          </a:xfrm>
        </p:spPr>
        <p:txBody>
          <a:bodyPr/>
          <a:lstStyle/>
          <a:p>
            <a:r>
              <a:rPr lang="en-US" sz="3600" dirty="0"/>
              <a:t>How would you </a:t>
            </a:r>
            <a:r>
              <a:rPr lang="en-US" sz="3600" b="1" dirty="0">
                <a:latin typeface="+mj-lt"/>
                <a:cs typeface="Calibri bold" panose="020F0702030404030204" pitchFamily="34" charset="0"/>
              </a:rPr>
              <a:t>define</a:t>
            </a:r>
            <a:r>
              <a:rPr lang="en-US" sz="3600" dirty="0"/>
              <a:t> PPE?</a:t>
            </a:r>
          </a:p>
        </p:txBody>
      </p:sp>
      <p:sp>
        <p:nvSpPr>
          <p:cNvPr id="3" name="Slide Number Placeholder 2">
            <a:extLst>
              <a:ext uri="{FF2B5EF4-FFF2-40B4-BE49-F238E27FC236}">
                <a16:creationId xmlns:a16="http://schemas.microsoft.com/office/drawing/2014/main" id="{3805DB8A-97FB-4F15-864D-D4C6640FDB0D}"/>
              </a:ext>
            </a:extLst>
          </p:cNvPr>
          <p:cNvSpPr>
            <a:spLocks noGrp="1"/>
          </p:cNvSpPr>
          <p:nvPr>
            <p:ph type="sldNum" sz="quarter" idx="12"/>
          </p:nvPr>
        </p:nvSpPr>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321447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What is PPE?</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marL="0" lvl="0" indent="0">
              <a:buNone/>
            </a:pPr>
            <a:r>
              <a:rPr lang="en-US" b="1" dirty="0">
                <a:latin typeface="+mj-lt"/>
                <a:cs typeface="Calibri bold" panose="020F0702030404030204" pitchFamily="34" charset="0"/>
              </a:rPr>
              <a:t>While watching the video:</a:t>
            </a:r>
          </a:p>
          <a:p>
            <a:pPr lvl="0"/>
            <a:r>
              <a:rPr lang="en-US" dirty="0"/>
              <a:t>Think about your workday.</a:t>
            </a:r>
          </a:p>
          <a:p>
            <a:pPr lvl="0"/>
            <a:r>
              <a:rPr lang="en-US" dirty="0"/>
              <a:t>Jot down reasons why we use PPE in healthcare. </a:t>
            </a:r>
          </a:p>
        </p:txBody>
      </p:sp>
      <p:sp>
        <p:nvSpPr>
          <p:cNvPr id="4" name="Footer Placeholder 3">
            <a:extLst>
              <a:ext uri="{FF2B5EF4-FFF2-40B4-BE49-F238E27FC236}">
                <a16:creationId xmlns:a16="http://schemas.microsoft.com/office/drawing/2014/main" id="{A990EF73-B3F9-498B-B95F-D261624A2559}"/>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E351BFFE-5E03-48DB-BC84-74F9278236D4}"/>
              </a:ext>
            </a:extLst>
          </p:cNvPr>
          <p:cNvSpPr>
            <a:spLocks noGrp="1"/>
          </p:cNvSpPr>
          <p:nvPr>
            <p:ph type="sldNum" sz="quarter" idx="12"/>
          </p:nvPr>
        </p:nvSpPr>
        <p:spPr/>
        <p:txBody>
          <a:bodyPr/>
          <a:lstStyle/>
          <a:p>
            <a:fld id="{0921C750-0A2B-4FC2-9266-872E12118BE5}" type="slidenum">
              <a:rPr lang="en-US" smtClean="0"/>
              <a:t>6</a:t>
            </a:fld>
            <a:endParaRPr lang="en-US" dirty="0"/>
          </a:p>
        </p:txBody>
      </p:sp>
    </p:spTree>
    <p:custDataLst>
      <p:tags r:id="rId1"/>
    </p:custDataLst>
    <p:extLst>
      <p:ext uri="{BB962C8B-B14F-4D97-AF65-F5344CB8AC3E}">
        <p14:creationId xmlns:p14="http://schemas.microsoft.com/office/powerpoint/2010/main" val="231944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3F34-8300-4682-B9A7-F89724374544}"/>
              </a:ext>
            </a:extLst>
          </p:cNvPr>
          <p:cNvSpPr>
            <a:spLocks noGrp="1"/>
          </p:cNvSpPr>
          <p:nvPr>
            <p:ph type="title" idx="4294967295"/>
          </p:nvPr>
        </p:nvSpPr>
        <p:spPr>
          <a:xfrm>
            <a:off x="838200" y="-702457"/>
            <a:ext cx="10515600" cy="702457"/>
          </a:xfrm>
        </p:spPr>
        <p:txBody>
          <a:bodyPr vert="horz" lIns="91440" tIns="45720" rIns="91440" bIns="45720" rtlCol="0" anchor="b">
            <a:normAutofit/>
          </a:bodyPr>
          <a:lstStyle/>
          <a:p>
            <a:r>
              <a:rPr lang="en-US" dirty="0"/>
              <a:t>What is Personal Protective Equipment?</a:t>
            </a:r>
          </a:p>
        </p:txBody>
      </p:sp>
      <p:pic>
        <p:nvPicPr>
          <p:cNvPr id="7" name="Picture 6" descr="Inside Infection Control: What is personal protective equipment? Episode 9 ">
            <a:hlinkClick r:id="rId4" action="ppaction://hlinkfile"/>
            <a:extLst>
              <a:ext uri="{FF2B5EF4-FFF2-40B4-BE49-F238E27FC236}">
                <a16:creationId xmlns:a16="http://schemas.microsoft.com/office/drawing/2014/main" id="{7BE4DD48-A54D-4460-8105-ED589A9B66D6}"/>
              </a:ext>
            </a:extLst>
          </p:cNvPr>
          <p:cNvPicPr/>
          <p:nvPr/>
        </p:nvPicPr>
        <p:blipFill>
          <a:blip r:embed="rId5">
            <a:extLst>
              <a:ext uri="{28A0092B-C50C-407E-A947-70E740481C1C}">
                <a14:useLocalDpi xmlns:a14="http://schemas.microsoft.com/office/drawing/2010/main" val="0"/>
              </a:ext>
            </a:extLst>
          </a:blip>
          <a:stretch>
            <a:fillRect/>
          </a:stretch>
        </p:blipFill>
        <p:spPr>
          <a:xfrm>
            <a:off x="2103120" y="1189495"/>
            <a:ext cx="7966128" cy="4479009"/>
          </a:xfrm>
          <a:prstGeom prst="rect">
            <a:avLst/>
          </a:prstGeom>
        </p:spPr>
      </p:pic>
      <p:sp>
        <p:nvSpPr>
          <p:cNvPr id="3" name="Footer Placeholder 2">
            <a:extLst>
              <a:ext uri="{FF2B5EF4-FFF2-40B4-BE49-F238E27FC236}">
                <a16:creationId xmlns:a16="http://schemas.microsoft.com/office/drawing/2014/main" id="{FD96FD02-5BF3-407F-B2BC-7543AB47DA20}"/>
              </a:ext>
            </a:extLst>
          </p:cNvPr>
          <p:cNvSpPr>
            <a:spLocks noGrp="1"/>
          </p:cNvSpPr>
          <p:nvPr>
            <p:ph type="ftr" sz="quarter" idx="11"/>
          </p:nvPr>
        </p:nvSpPr>
        <p:spPr/>
        <p:txBody>
          <a:bodyPr/>
          <a:lstStyle/>
          <a:p>
            <a:r>
              <a:rPr lang="fr-FR"/>
              <a:t>PPE Part 1 – Eye Protection  </a:t>
            </a:r>
            <a:endParaRPr lang="en-US" dirty="0"/>
          </a:p>
        </p:txBody>
      </p:sp>
      <p:sp>
        <p:nvSpPr>
          <p:cNvPr id="4" name="Slide Number Placeholder 3">
            <a:extLst>
              <a:ext uri="{FF2B5EF4-FFF2-40B4-BE49-F238E27FC236}">
                <a16:creationId xmlns:a16="http://schemas.microsoft.com/office/drawing/2014/main" id="{69C92BD8-3FE0-4024-90E6-39BD0862D479}"/>
              </a:ext>
            </a:extLst>
          </p:cNvPr>
          <p:cNvSpPr>
            <a:spLocks noGrp="1"/>
          </p:cNvSpPr>
          <p:nvPr>
            <p:ph type="sldNum" sz="quarter" idx="12"/>
          </p:nvPr>
        </p:nvSpPr>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39166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1144588" y="-1884947"/>
            <a:ext cx="3932237" cy="1600200"/>
          </a:xfrm>
        </p:spPr>
        <p:txBody>
          <a:bodyPr>
            <a:normAutofit fontScale="90000"/>
          </a:bodyPr>
          <a:lstStyle/>
          <a:p>
            <a:r>
              <a:rPr lang="en-US" dirty="0"/>
              <a:t> What are the two functions of PPE in healthcare settings?</a:t>
            </a:r>
          </a:p>
        </p:txBody>
      </p:sp>
      <p:sp>
        <p:nvSpPr>
          <p:cNvPr id="2" name="Text Placeholder 1">
            <a:extLst>
              <a:ext uri="{FF2B5EF4-FFF2-40B4-BE49-F238E27FC236}">
                <a16:creationId xmlns:a16="http://schemas.microsoft.com/office/drawing/2014/main" id="{5414A2DA-3F60-46A1-A249-DF7917F8756E}"/>
              </a:ext>
              <a:ext uri="{C183D7F6-B498-43B3-948B-1728B52AA6E4}">
                <adec:decorative xmlns:adec="http://schemas.microsoft.com/office/drawing/2017/decorative" val="1"/>
              </a:ext>
            </a:extLst>
          </p:cNvPr>
          <p:cNvSpPr>
            <a:spLocks noGrp="1"/>
          </p:cNvSpPr>
          <p:nvPr>
            <p:ph type="body" sz="half" idx="2"/>
          </p:nvPr>
        </p:nvSpPr>
        <p:spPr>
          <a:xfrm>
            <a:off x="839788" y="2323578"/>
            <a:ext cx="3442963" cy="3545410"/>
          </a:xfrm>
        </p:spPr>
        <p:txBody>
          <a:bodyPr/>
          <a:lstStyle/>
          <a:p>
            <a:r>
              <a:rPr lang="en-US" sz="3600" dirty="0"/>
              <a:t>What are the </a:t>
            </a:r>
            <a:br>
              <a:rPr lang="en-US" sz="3600" dirty="0"/>
            </a:br>
            <a:r>
              <a:rPr lang="en-US" sz="3600" b="1" dirty="0">
                <a:latin typeface="+mj-lt"/>
                <a:cs typeface="Calibri bold" panose="020F0702030404030204" pitchFamily="34" charset="0"/>
              </a:rPr>
              <a:t>two functions </a:t>
            </a:r>
            <a:r>
              <a:rPr lang="en-US" sz="3600" dirty="0"/>
              <a:t>of PPE in healthcare settings?</a:t>
            </a:r>
          </a:p>
        </p:txBody>
      </p:sp>
      <p:sp>
        <p:nvSpPr>
          <p:cNvPr id="3" name="Slide Number Placeholder 2">
            <a:extLst>
              <a:ext uri="{FF2B5EF4-FFF2-40B4-BE49-F238E27FC236}">
                <a16:creationId xmlns:a16="http://schemas.microsoft.com/office/drawing/2014/main" id="{9D46DE5B-1C74-4197-B882-7E148FCF0DE5}"/>
              </a:ext>
            </a:extLst>
          </p:cNvPr>
          <p:cNvSpPr>
            <a:spLocks noGrp="1"/>
          </p:cNvSpPr>
          <p:nvPr>
            <p:ph type="sldNum" sz="quarter" idx="12"/>
          </p:nvPr>
        </p:nvSpPr>
        <p:spPr>
          <a:xfrm>
            <a:off x="11353800" y="6392851"/>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303906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How does </a:t>
            </a:r>
            <a:r>
              <a:rPr lang="en-US" dirty="0" err="1"/>
              <a:t>ppe</a:t>
            </a:r>
            <a:r>
              <a:rPr lang="en-US" dirty="0"/>
              <a:t> work?</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1979270" y="2298272"/>
            <a:ext cx="9374529" cy="2069407"/>
          </a:xfrm>
        </p:spPr>
        <p:txBody>
          <a:bodyPr>
            <a:normAutofit/>
          </a:bodyPr>
          <a:lstStyle/>
          <a:p>
            <a:pPr marL="457200" indent="-457200">
              <a:tabLst>
                <a:tab pos="457200" algn="l"/>
              </a:tabLst>
            </a:pPr>
            <a:r>
              <a:rPr lang="en-US" b="1" dirty="0">
                <a:solidFill>
                  <a:schemeClr val="accent1"/>
                </a:solidFill>
              </a:rPr>
              <a:t>1. </a:t>
            </a:r>
            <a:r>
              <a:rPr lang="en-US" dirty="0"/>
              <a:t>	PPE protects YOU from things in the environment.</a:t>
            </a:r>
          </a:p>
          <a:p>
            <a:pPr marL="457200" indent="-457200">
              <a:tabLst>
                <a:tab pos="457200" algn="l"/>
              </a:tabLst>
            </a:pPr>
            <a:r>
              <a:rPr lang="en-US" b="1" dirty="0">
                <a:solidFill>
                  <a:schemeClr val="accent1"/>
                </a:solidFill>
              </a:rPr>
              <a:t>2.  </a:t>
            </a:r>
            <a:r>
              <a:rPr lang="en-US" dirty="0"/>
              <a:t>	PPE protects OTHERS from germs you might be 	 carrying. </a:t>
            </a:r>
          </a:p>
        </p:txBody>
      </p:sp>
      <p:sp>
        <p:nvSpPr>
          <p:cNvPr id="2" name="Text Placeholder 1">
            <a:extLst>
              <a:ext uri="{FF2B5EF4-FFF2-40B4-BE49-F238E27FC236}">
                <a16:creationId xmlns:a16="http://schemas.microsoft.com/office/drawing/2014/main" id="{FC72D049-2E51-4882-A3C0-5A30D8AE3FD8}"/>
              </a:ext>
            </a:extLst>
          </p:cNvPr>
          <p:cNvSpPr>
            <a:spLocks noGrp="1"/>
          </p:cNvSpPr>
          <p:nvPr>
            <p:ph type="body" idx="13"/>
          </p:nvPr>
        </p:nvSpPr>
        <p:spPr>
          <a:xfrm>
            <a:off x="839788" y="4367679"/>
            <a:ext cx="10514012" cy="823912"/>
          </a:xfrm>
        </p:spPr>
        <p:txBody>
          <a:bodyPr/>
          <a:lstStyle/>
          <a:p>
            <a:r>
              <a:rPr lang="en-US" dirty="0"/>
              <a:t>For PPE to work, it must be worn correctly every time.</a:t>
            </a:r>
          </a:p>
        </p:txBody>
      </p:sp>
      <p:sp>
        <p:nvSpPr>
          <p:cNvPr id="3" name="Footer Placeholder 2">
            <a:extLst>
              <a:ext uri="{FF2B5EF4-FFF2-40B4-BE49-F238E27FC236}">
                <a16:creationId xmlns:a16="http://schemas.microsoft.com/office/drawing/2014/main" id="{09C0FF81-9709-4D7A-B500-4CDB9417BEC5}"/>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9641D222-D413-4DB7-8189-FB17843B3A89}"/>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32424508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2D8CAD-DB48-4CD3-817C-AACDE99472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B03E63-A999-4428-B2B4-E0676FFD030C}">
  <ds:schemaRefs>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7c162c85-2e33-4418-8d6a-3c9ae40ca8a5"/>
    <ds:schemaRef ds:uri="http://schemas.openxmlformats.org/package/2006/metadata/core-properties"/>
    <ds:schemaRef ds:uri="http://schemas.microsoft.com/office/infopath/2007/PartnerControls"/>
    <ds:schemaRef ds:uri="http://purl.org/dc/dcmitype/"/>
    <ds:schemaRef ds:uri="cc8a450b-1a11-4e56-adcc-c88acab015c1"/>
  </ds:schemaRefs>
</ds:datastoreItem>
</file>

<file path=customXml/itemProps3.xml><?xml version="1.0" encoding="utf-8"?>
<ds:datastoreItem xmlns:ds="http://schemas.openxmlformats.org/officeDocument/2006/customXml" ds:itemID="{9B352214-8F75-49AC-A2BD-76678AB9C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13870_PFL_MultiDoseVial_60min_3-5-21</Template>
  <TotalTime>8114</TotalTime>
  <Words>4582</Words>
  <Application>Microsoft Office PowerPoint</Application>
  <PresentationFormat>Widescreen</PresentationFormat>
  <Paragraphs>411</Paragraphs>
  <Slides>24</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Calibri</vt:lpstr>
      <vt:lpstr>Calibri Light</vt:lpstr>
      <vt:lpstr>Century Gothic</vt:lpstr>
      <vt:lpstr>Courier New</vt:lpstr>
      <vt:lpstr>Segoe UI</vt:lpstr>
      <vt:lpstr>Symbol</vt:lpstr>
      <vt:lpstr>Times New Roman</vt:lpstr>
      <vt:lpstr>Wingdings</vt:lpstr>
      <vt:lpstr>13780_PFL_PPT_template_Avenir_2-26-21_DRAFT</vt:lpstr>
      <vt:lpstr>Custom Design</vt:lpstr>
      <vt:lpstr>Topic 7:  Ppe part 1 –  Eye protection </vt:lpstr>
      <vt:lpstr>Agenda</vt:lpstr>
      <vt:lpstr>Learning objectives </vt:lpstr>
      <vt:lpstr>Introductions </vt:lpstr>
      <vt:lpstr> How would you define PPE?</vt:lpstr>
      <vt:lpstr>What is PPE?</vt:lpstr>
      <vt:lpstr>What is Personal Protective Equipment?</vt:lpstr>
      <vt:lpstr> What are the two functions of PPE in healthcare settings?</vt:lpstr>
      <vt:lpstr>How does ppe work?</vt:lpstr>
      <vt:lpstr>PPE role play </vt:lpstr>
      <vt:lpstr>Recommended PPE for COVID-19</vt:lpstr>
      <vt:lpstr> Eye protection for COVID-19: What are some examples?</vt:lpstr>
      <vt:lpstr> Why do you think eye protection is important?</vt:lpstr>
      <vt:lpstr>Why is eye protection recommended for covid-19?</vt:lpstr>
      <vt:lpstr>Discussion: What did we learn about eye protection?</vt:lpstr>
      <vt:lpstr>Why is eye protection recommended for covid-19? </vt:lpstr>
      <vt:lpstr>Breakout Group</vt:lpstr>
      <vt:lpstr>Report out</vt:lpstr>
      <vt:lpstr>Reflection  </vt:lpstr>
      <vt:lpstr>Reflection, continued</vt:lpstr>
      <vt:lpstr>What questions do you still have about eye protection?</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PPE1-Eye Protection (60min PPT)</dc:title>
  <dc:subject>PPE1-Eye protection</dc:subject>
  <dc:creator>Project Firstline</dc:creator>
  <cp:keywords>PPE; eye protection; Project Firstline; training; CDC</cp:keywords>
  <cp:lastModifiedBy>Mink, Teresa</cp:lastModifiedBy>
  <cp:revision>234</cp:revision>
  <dcterms:created xsi:type="dcterms:W3CDTF">2021-01-21T13:57:54Z</dcterms:created>
  <dcterms:modified xsi:type="dcterms:W3CDTF">2021-07-16T17:19:09Z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 us</vt:lpwstr>
  </property>
  <property fmtid="{D5CDD505-2E9C-101B-9397-08002B2CF9AE}" pid="3" name="ArticulateGUID">
    <vt:lpwstr>ED99A590-4BEA-4A84-8C08-6A041876E441</vt:lpwstr>
  </property>
  <property fmtid="{D5CDD505-2E9C-101B-9397-08002B2CF9AE}" pid="4" name="ArticulatePath">
    <vt:lpwstr>13870PFLPPE1Eye60min</vt:lpwstr>
  </property>
</Properties>
</file>