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8" r:id="rId5"/>
    <p:sldId id="300" r:id="rId6"/>
    <p:sldId id="301" r:id="rId7"/>
    <p:sldId id="302" r:id="rId8"/>
    <p:sldId id="303" r:id="rId9"/>
    <p:sldId id="304" r:id="rId10"/>
    <p:sldId id="305" r:id="rId11"/>
    <p:sldId id="306" r:id="rId12"/>
    <p:sldId id="307" r:id="rId13"/>
    <p:sldId id="308" r:id="rId14"/>
    <p:sldId id="3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Kendra (CDC/DDID/NCEZID/DHQP)" initials="CK(" lastIdx="4"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93D6CE-DC20-4C69-93D5-AA0233E7C645}" v="1" dt="2021-03-08T16:19:48.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81770" autoAdjust="0"/>
  </p:normalViewPr>
  <p:slideViewPr>
    <p:cSldViewPr snapToGrid="0">
      <p:cViewPr>
        <p:scale>
          <a:sx n="51" d="100"/>
          <a:sy n="51" d="100"/>
        </p:scale>
        <p:origin x="1256" y="28"/>
      </p:cViewPr>
      <p:guideLst/>
    </p:cSldViewPr>
  </p:slideViewPr>
  <p:notesTextViewPr>
    <p:cViewPr>
      <p:scale>
        <a:sx n="1" d="1"/>
        <a:sy n="1" d="1"/>
      </p:scale>
      <p:origin x="0" y="0"/>
    </p:cViewPr>
  </p:notesTextViewPr>
  <p:sorterViewPr>
    <p:cViewPr>
      <p:scale>
        <a:sx n="100" d="100"/>
        <a:sy n="100" d="100"/>
      </p:scale>
      <p:origin x="0" y="-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B4575-7B95-4A49-BD51-27B6B8AC40C5}"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095FC-01AE-4F0C-BECF-89379771E58E}" type="slidenum">
              <a:rPr lang="en-US" smtClean="0"/>
              <a:t>‹#›</a:t>
            </a:fld>
            <a:endParaRPr lang="en-US"/>
          </a:p>
        </p:txBody>
      </p:sp>
    </p:spTree>
    <p:extLst>
      <p:ext uri="{BB962C8B-B14F-4D97-AF65-F5344CB8AC3E}">
        <p14:creationId xmlns:p14="http://schemas.microsoft.com/office/powerpoint/2010/main" val="409965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infectioncontrol/projectfirstline/videos/Ep7-Review-LowRes-New.mp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1LZZz1yMGv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log in and get settled.</a:t>
            </a:r>
          </a:p>
          <a:p>
            <a:endParaRPr lang="en-US" dirty="0"/>
          </a:p>
        </p:txBody>
      </p:sp>
      <p:sp>
        <p:nvSpPr>
          <p:cNvPr id="4" name="Slide Number Placeholder 3"/>
          <p:cNvSpPr>
            <a:spLocks noGrp="1"/>
          </p:cNvSpPr>
          <p:nvPr>
            <p:ph type="sldNum" sz="quarter" idx="5"/>
          </p:nvPr>
        </p:nvSpPr>
        <p:spPr/>
        <p:txBody>
          <a:bodyPr/>
          <a:lstStyle/>
          <a:p>
            <a:fld id="{643095FC-01AE-4F0C-BECF-89379771E58E}" type="slidenum">
              <a:rPr lang="en-US" smtClean="0"/>
              <a:t>1</a:t>
            </a:fld>
            <a:endParaRPr lang="en-US"/>
          </a:p>
        </p:txBody>
      </p:sp>
    </p:spTree>
    <p:extLst>
      <p:ext uri="{BB962C8B-B14F-4D97-AF65-F5344CB8AC3E}">
        <p14:creationId xmlns:p14="http://schemas.microsoft.com/office/powerpoint/2010/main" val="315969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“Please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11</a:t>
            </a:fld>
            <a:endParaRPr lang="en-US" dirty="0"/>
          </a:p>
        </p:txBody>
      </p:sp>
    </p:spTree>
    <p:extLst>
      <p:ext uri="{BB962C8B-B14F-4D97-AF65-F5344CB8AC3E}">
        <p14:creationId xmlns:p14="http://schemas.microsoft.com/office/powerpoint/2010/main" val="9988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“Welcome back to Project Firstline. Today, we’ll review what we’ve learned over the past few sessions about how COVID-19 spreads.”</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2</a:t>
            </a:fld>
            <a:endParaRPr lang="en-US" dirty="0"/>
          </a:p>
        </p:txBody>
      </p:sp>
    </p:spTree>
    <p:extLst>
      <p:ext uri="{BB962C8B-B14F-4D97-AF65-F5344CB8AC3E}">
        <p14:creationId xmlns:p14="http://schemas.microsoft.com/office/powerpoint/2010/main" val="70167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“We’re going to think about what questions have been answered, and what new questions we have. You may remember a slide similar to this from our very first session. On the left are the topics we’ve started to cover. On the right are broader themes and topics included across the training series. </a:t>
            </a:r>
            <a:r>
              <a:rPr lang="en-US" sz="1200" b="1" kern="1200" dirty="0">
                <a:solidFill>
                  <a:schemeClr val="tx1"/>
                </a:solidFill>
                <a:effectLst/>
                <a:latin typeface="+mn-lt"/>
                <a:ea typeface="+mn-ea"/>
                <a:cs typeface="+mn-cs"/>
              </a:rPr>
              <a:t>Which topics on the right do you think you understand better than you did before?</a:t>
            </a:r>
            <a:r>
              <a:rPr lang="en-US" sz="1200" kern="1200" dirty="0">
                <a:solidFill>
                  <a:schemeClr val="tx1"/>
                </a:solidFill>
                <a:effectLst/>
                <a:latin typeface="+mn-lt"/>
                <a:ea typeface="+mn-ea"/>
                <a:cs typeface="+mn-cs"/>
              </a:rPr>
              <a:t> Hopefully, we’ve all learned together some new information together. Let’s take a minute to reflect on that learning.”</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3</a:t>
            </a:fld>
            <a:endParaRPr lang="en-US" dirty="0"/>
          </a:p>
        </p:txBody>
      </p:sp>
    </p:spTree>
    <p:extLst>
      <p:ext uri="{BB962C8B-B14F-4D97-AF65-F5344CB8AC3E}">
        <p14:creationId xmlns:p14="http://schemas.microsoft.com/office/powerpoint/2010/main" val="373653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“Please turn in your participant booklets to the blank journaling space for this session and make a simple table for yourself like the one on the screen. Please take a moment to begin filling in the table, based on our sessions so far.”</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4</a:t>
            </a:fld>
            <a:endParaRPr lang="en-US" dirty="0"/>
          </a:p>
        </p:txBody>
      </p:sp>
    </p:spTree>
    <p:extLst>
      <p:ext uri="{BB962C8B-B14F-4D97-AF65-F5344CB8AC3E}">
        <p14:creationId xmlns:p14="http://schemas.microsoft.com/office/powerpoint/2010/main" val="276730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a:t>
            </a:r>
            <a:r>
              <a:rPr lang="en-US" sz="1200" b="1" i="1" u="sng"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https://www.cdc.gov/infectioncontrol/projectfirstline/videos/Ep7-Review-LowRes-New.mp4</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OR</a:t>
            </a:r>
          </a:p>
          <a:p>
            <a:pPr marL="0" indent="0">
              <a:buNone/>
            </a:pPr>
            <a:r>
              <a:rPr lang="en-US" sz="1200" b="1" dirty="0"/>
              <a:t>Project Firstline YouTube Playlist: </a:t>
            </a:r>
            <a:r>
              <a:rPr lang="en-US" sz="1200" u="sng" kern="1200" dirty="0">
                <a:solidFill>
                  <a:schemeClr val="tx1"/>
                </a:solidFill>
                <a:effectLst/>
                <a:latin typeface="+mn-lt"/>
                <a:ea typeface="+mn-ea"/>
                <a:cs typeface="+mn-cs"/>
                <a:hlinkClick r:id="rId4"/>
              </a:rPr>
              <a:t>https://www.youtube.com/watch?v=1LZZz1yMGvY</a:t>
            </a:r>
            <a:endParaRPr lang="en-US" sz="1050" kern="1200" dirty="0">
              <a:solidFill>
                <a:schemeClr val="tx1"/>
              </a:solidFill>
              <a:effectLst/>
              <a:latin typeface="+mn-lt"/>
              <a:ea typeface="+mn-ea"/>
              <a:cs typeface="+mn-cs"/>
            </a:endParaRPr>
          </a:p>
          <a:p>
            <a:pPr marL="0" indent="0">
              <a:buNone/>
            </a:pP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“As we watch the following video, please feel free to continue to fill in the table. In this episode, Dr. Carlson sums up ‘what we know’ collectively, based on the sessions we’ve had so far.”</a:t>
            </a:r>
          </a:p>
          <a:p>
            <a:pPr marL="0" indent="0">
              <a:buNone/>
            </a:pP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5</a:t>
            </a:fld>
            <a:endParaRPr lang="en-US" dirty="0"/>
          </a:p>
        </p:txBody>
      </p:sp>
    </p:spTree>
    <p:extLst>
      <p:ext uri="{BB962C8B-B14F-4D97-AF65-F5344CB8AC3E}">
        <p14:creationId xmlns:p14="http://schemas.microsoft.com/office/powerpoint/2010/main" val="28713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“Now let’s talk about the last column, what we want to know. As we discussed in the first session, CDC is actively collecting participant questions and will generate future vlogs and other resources for answering these questions. Some of them will also be a direct focus of future sessions, such as a closer look at specific recommendations for PPE, hand hygiene, triage and screening, source control, and disinfection and environmental cleaning. But there’s a lot we can learn now, too.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take a moment to visit and bookmark CDC’s Project Firstline Resources Page to become familiar with what resources are available. </a:t>
            </a: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Resources | Project Firstline | Infection Control | CDC</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you will find graphics, </a:t>
            </a:r>
            <a:r>
              <a:rPr lang="en-US" sz="1200" i="1" kern="1200" dirty="0">
                <a:solidFill>
                  <a:schemeClr val="tx1"/>
                </a:solidFill>
                <a:effectLst/>
                <a:latin typeface="+mn-lt"/>
                <a:ea typeface="+mn-ea"/>
                <a:cs typeface="+mn-cs"/>
              </a:rPr>
              <a:t>Inside Infection Control</a:t>
            </a:r>
            <a:r>
              <a:rPr lang="en-US" sz="1200" kern="1200" dirty="0">
                <a:solidFill>
                  <a:schemeClr val="tx1"/>
                </a:solidFill>
                <a:effectLst/>
                <a:latin typeface="+mn-lt"/>
                <a:ea typeface="+mn-ea"/>
                <a:cs typeface="+mn-cs"/>
              </a:rPr>
              <a:t> videos, and partner resources where Project Firstline has answered questions from frontline healthcare workers and public health staff across multiple topics. CDC will continue to update this page as new resources are released, so make sure to bookmark it and check back often.”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6</a:t>
            </a:fld>
            <a:endParaRPr lang="en-US" dirty="0"/>
          </a:p>
        </p:txBody>
      </p:sp>
    </p:spTree>
    <p:extLst>
      <p:ext uri="{BB962C8B-B14F-4D97-AF65-F5344CB8AC3E}">
        <p14:creationId xmlns:p14="http://schemas.microsoft.com/office/powerpoint/2010/main" val="423382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Sample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 reminder that you have the Virus Lock and Key and The Parts of Viruses job aids available to you to help explain these concepts to others.” </a:t>
            </a:r>
            <a:r>
              <a:rPr lang="en-US" dirty="0">
                <a:hlinkClick r:id="rId3"/>
              </a:rPr>
              <a:t>Resources | Project Firstline | Infection Control | CDC</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7</a:t>
            </a:fld>
            <a:endParaRPr lang="en-US" dirty="0"/>
          </a:p>
        </p:txBody>
      </p:sp>
    </p:spTree>
    <p:extLst>
      <p:ext uri="{BB962C8B-B14F-4D97-AF65-F5344CB8AC3E}">
        <p14:creationId xmlns:p14="http://schemas.microsoft.com/office/powerpoint/2010/main" val="99073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 </a:t>
            </a:r>
          </a:p>
          <a:p>
            <a:r>
              <a:rPr lang="en-US" sz="1200" kern="1200" dirty="0">
                <a:solidFill>
                  <a:schemeClr val="tx1"/>
                </a:solidFill>
                <a:effectLst/>
                <a:latin typeface="+mn-lt"/>
                <a:ea typeface="+mn-ea"/>
                <a:cs typeface="+mn-cs"/>
              </a:rPr>
              <a:t>“Take 60 seconds and reflect and identify personal goals and action steps that you would like to take to help stop disease from spreading.”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8</a:t>
            </a:fld>
            <a:endParaRPr lang="en-US" dirty="0"/>
          </a:p>
        </p:txBody>
      </p:sp>
    </p:spTree>
    <p:extLst>
      <p:ext uri="{BB962C8B-B14F-4D97-AF65-F5344CB8AC3E}">
        <p14:creationId xmlns:p14="http://schemas.microsoft.com/office/powerpoint/2010/main" val="139652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you enjoyed today’s conversation. I’ve captured some key messages here, which you can review at your leisure after the session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9</a:t>
            </a:fld>
            <a:endParaRPr lang="en-US" dirty="0"/>
          </a:p>
        </p:txBody>
      </p:sp>
    </p:spTree>
    <p:extLst>
      <p:ext uri="{BB962C8B-B14F-4D97-AF65-F5344CB8AC3E}">
        <p14:creationId xmlns:p14="http://schemas.microsoft.com/office/powerpoint/2010/main" val="119533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Title 1">
            <a:extLst>
              <a:ext uri="{FF2B5EF4-FFF2-40B4-BE49-F238E27FC236}">
                <a16:creationId xmlns:a16="http://schemas.microsoft.com/office/drawing/2014/main" id="{81FD381F-5009-451A-BB1E-39E53423A7CA}"/>
              </a:ext>
            </a:extLst>
          </p:cNvPr>
          <p:cNvSpPr>
            <a:spLocks noGrp="1"/>
          </p:cNvSpPr>
          <p:nvPr>
            <p:ph type="title"/>
          </p:nvPr>
        </p:nvSpPr>
        <p:spPr>
          <a:xfrm>
            <a:off x="1547584" y="5707440"/>
            <a:ext cx="10515600" cy="1325563"/>
          </a:xfrm>
        </p:spPr>
        <p:txBody>
          <a:bodyPr>
            <a:normAutofit/>
          </a:bodyPr>
          <a:lstStyle/>
          <a:p>
            <a:pPr algn="ctr"/>
            <a:r>
              <a:rPr lang="en-US" sz="3600" b="1" dirty="0">
                <a:solidFill>
                  <a:srgbClr val="2F5597"/>
                </a:solidFill>
                <a:latin typeface="+mn-lt"/>
              </a:rPr>
              <a:t>Topic 5: How COVID-19 Spreads: A Review</a:t>
            </a:r>
            <a:br>
              <a:rPr lang="en-US" sz="3600" b="1" dirty="0">
                <a:solidFill>
                  <a:srgbClr val="2F5597"/>
                </a:solidFill>
                <a:latin typeface="+mn-lt"/>
              </a:rPr>
            </a:br>
            <a:r>
              <a:rPr lang="en-US" sz="3600" b="1" dirty="0">
                <a:solidFill>
                  <a:srgbClr val="2F5597"/>
                </a:solidFill>
                <a:latin typeface="+mn-lt"/>
              </a:rPr>
              <a:t>[Date of training]</a:t>
            </a:r>
            <a:endParaRPr lang="en-US" sz="3600" dirty="0">
              <a:latin typeface="+mn-lt"/>
            </a:endParaRPr>
          </a:p>
        </p:txBody>
      </p:sp>
      <p:pic>
        <p:nvPicPr>
          <p:cNvPr id="10"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D5240468-F7E1-49DF-AE63-859094FDD449}"/>
              </a:ext>
            </a:extLst>
          </p:cNvPr>
          <p:cNvPicPr>
            <a:picLocks noChangeAspect="1"/>
          </p:cNvPicPr>
          <p:nvPr/>
        </p:nvPicPr>
        <p:blipFill>
          <a:blip r:embed="rId3"/>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1434087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a:t>YouTube:</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2C2FE77B-E9B9-4869-9CF2-F20554FBE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507" y="547192"/>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460513" y="752751"/>
            <a:ext cx="10515600" cy="1325563"/>
          </a:xfrm>
        </p:spPr>
        <p:txBody>
          <a:bodyPr/>
          <a:lstStyle/>
          <a:p>
            <a:r>
              <a:rPr lang="en-US" b="1" dirty="0">
                <a:latin typeface="+mn-lt"/>
              </a:rPr>
              <a:t>Feedback Form</a:t>
            </a:r>
          </a:p>
        </p:txBody>
      </p:sp>
      <p:sp>
        <p:nvSpPr>
          <p:cNvPr id="4" name="Rectangle 3">
            <a:extLst>
              <a:ext uri="{FF2B5EF4-FFF2-40B4-BE49-F238E27FC236}">
                <a16:creationId xmlns:a16="http://schemas.microsoft.com/office/drawing/2014/main" id="{1DEFB7AF-A24B-4F68-9AC8-5B328817D1D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CE4F7A1-8C98-4283-827C-A5196625928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457B727-6E9B-4EB3-A650-53160B16E745}"/>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7E6D6A6-D161-4F32-8EC5-F75657DBD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53448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Agenda and Learning Objective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r>
              <a:rPr lang="en-US" dirty="0"/>
              <a:t>How COVID-19 Spreads: A Review</a:t>
            </a:r>
          </a:p>
          <a:p>
            <a:pPr lvl="1"/>
            <a:r>
              <a:rPr lang="en-US" dirty="0"/>
              <a:t>Video</a:t>
            </a:r>
          </a:p>
          <a:p>
            <a:pPr lvl="1"/>
            <a:r>
              <a:rPr lang="en-US" dirty="0"/>
              <a:t>Discussion and reflection</a:t>
            </a:r>
          </a:p>
          <a:p>
            <a:r>
              <a:rPr lang="en-US" dirty="0"/>
              <a:t>Session feedback form and next steps</a:t>
            </a:r>
          </a:p>
          <a:p>
            <a:pPr marL="0" indent="0">
              <a:buNone/>
            </a:pPr>
            <a:endParaRPr lang="en-US" dirty="0"/>
          </a:p>
          <a:p>
            <a:pPr marL="0" indent="0">
              <a:buNone/>
            </a:pPr>
            <a:r>
              <a:rPr lang="en-US" b="1" dirty="0"/>
              <a:t>Learning Objective:</a:t>
            </a:r>
            <a:endParaRPr lang="en-US" dirty="0"/>
          </a:p>
          <a:p>
            <a:r>
              <a:rPr lang="en-US" dirty="0"/>
              <a:t>Describe two (2) ways that SARS-CoV-2 spreads </a:t>
            </a:r>
          </a:p>
          <a:p>
            <a:endParaRPr lang="en-US" dirty="0"/>
          </a:p>
        </p:txBody>
      </p:sp>
      <p:sp>
        <p:nvSpPr>
          <p:cNvPr id="4" name="Rectangle 3">
            <a:extLst>
              <a:ext uri="{FF2B5EF4-FFF2-40B4-BE49-F238E27FC236}">
                <a16:creationId xmlns:a16="http://schemas.microsoft.com/office/drawing/2014/main" id="{2F745F9A-1770-49F6-9C4C-FEC50EDA56C1}"/>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754BC78-68BC-4A36-9D3A-84570D69B64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9B185EB-EA52-4828-96A1-927246338427}"/>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6BFD3BC-D5AC-43BC-A06D-A65A152FC8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27674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29CF-80B2-47E8-A428-F7D094BD64F9}"/>
              </a:ext>
            </a:extLst>
          </p:cNvPr>
          <p:cNvSpPr>
            <a:spLocks noGrp="1"/>
          </p:cNvSpPr>
          <p:nvPr>
            <p:ph type="title"/>
          </p:nvPr>
        </p:nvSpPr>
        <p:spPr/>
        <p:txBody>
          <a:bodyPr/>
          <a:lstStyle/>
          <a:p>
            <a:r>
              <a:rPr lang="en-US" b="1" dirty="0">
                <a:latin typeface="+mn-lt"/>
              </a:rPr>
              <a:t>Session Topics</a:t>
            </a:r>
          </a:p>
        </p:txBody>
      </p:sp>
      <p:sp>
        <p:nvSpPr>
          <p:cNvPr id="3" name="Content Placeholder 2">
            <a:extLst>
              <a:ext uri="{FF2B5EF4-FFF2-40B4-BE49-F238E27FC236}">
                <a16:creationId xmlns:a16="http://schemas.microsoft.com/office/drawing/2014/main" id="{80DDD973-9327-4212-9D8D-25DDA8060921}"/>
              </a:ext>
            </a:extLst>
          </p:cNvPr>
          <p:cNvSpPr>
            <a:spLocks noGrp="1"/>
          </p:cNvSpPr>
          <p:nvPr>
            <p:ph sz="half" idx="1"/>
          </p:nvPr>
        </p:nvSpPr>
        <p:spPr/>
        <p:txBody>
          <a:bodyPr>
            <a:normAutofit fontScale="92500" lnSpcReduction="10000"/>
          </a:bodyPr>
          <a:lstStyle/>
          <a:p>
            <a:r>
              <a:rPr lang="en-US" b="1" dirty="0">
                <a:solidFill>
                  <a:srgbClr val="B95EA4"/>
                </a:solidFill>
              </a:rPr>
              <a:t>What We’ve Covered So Far</a:t>
            </a:r>
          </a:p>
          <a:p>
            <a:pPr lvl="1"/>
            <a:r>
              <a:rPr lang="en-US" sz="2600" dirty="0"/>
              <a:t>The Concept of Infection Control</a:t>
            </a:r>
          </a:p>
          <a:p>
            <a:pPr lvl="1"/>
            <a:r>
              <a:rPr lang="en-US" sz="2600" dirty="0"/>
              <a:t>The Basic Science of Viruses </a:t>
            </a:r>
          </a:p>
          <a:p>
            <a:pPr lvl="1"/>
            <a:r>
              <a:rPr lang="en-US" sz="2600" dirty="0"/>
              <a:t>How Respiratory Droplets Spread COVID-19</a:t>
            </a:r>
          </a:p>
          <a:p>
            <a:pPr lvl="1"/>
            <a:r>
              <a:rPr lang="en-US" sz="2600" dirty="0"/>
              <a:t>How Viruses Spread from Surfaces to People </a:t>
            </a:r>
          </a:p>
        </p:txBody>
      </p:sp>
      <p:sp>
        <p:nvSpPr>
          <p:cNvPr id="4" name="Content Placeholder 3">
            <a:extLst>
              <a:ext uri="{FF2B5EF4-FFF2-40B4-BE49-F238E27FC236}">
                <a16:creationId xmlns:a16="http://schemas.microsoft.com/office/drawing/2014/main" id="{7700FA5A-D93F-4C3F-A64A-1BA27061FBEE}"/>
              </a:ext>
            </a:extLst>
          </p:cNvPr>
          <p:cNvSpPr>
            <a:spLocks noGrp="1"/>
          </p:cNvSpPr>
          <p:nvPr>
            <p:ph sz="half" idx="2"/>
          </p:nvPr>
        </p:nvSpPr>
        <p:spPr>
          <a:xfrm>
            <a:off x="6172200" y="1816445"/>
            <a:ext cx="5181600" cy="4667250"/>
          </a:xfrm>
        </p:spPr>
        <p:txBody>
          <a:bodyPr>
            <a:normAutofit fontScale="92500" lnSpcReduction="10000"/>
          </a:bodyPr>
          <a:lstStyle/>
          <a:p>
            <a:r>
              <a:rPr lang="en-US" b="1" dirty="0">
                <a:solidFill>
                  <a:srgbClr val="055FAB"/>
                </a:solidFill>
              </a:rPr>
              <a:t>Broader Themes and Topics</a:t>
            </a:r>
          </a:p>
          <a:p>
            <a:pPr lvl="1"/>
            <a:r>
              <a:rPr lang="en-US" sz="2600" dirty="0"/>
              <a:t>Infection Control: The Basics</a:t>
            </a:r>
          </a:p>
          <a:p>
            <a:pPr lvl="1"/>
            <a:r>
              <a:rPr lang="en-US" sz="2600" dirty="0"/>
              <a:t>Source Control</a:t>
            </a:r>
          </a:p>
          <a:p>
            <a:pPr lvl="1"/>
            <a:r>
              <a:rPr lang="en-US" sz="2600" dirty="0"/>
              <a:t>PPE: Basics</a:t>
            </a:r>
          </a:p>
          <a:p>
            <a:pPr lvl="1"/>
            <a:r>
              <a:rPr lang="en-US" sz="2600" dirty="0"/>
              <a:t>PPE: Donning and Doffing</a:t>
            </a:r>
          </a:p>
          <a:p>
            <a:pPr lvl="1"/>
            <a:r>
              <a:rPr lang="en-US" sz="2600" dirty="0"/>
              <a:t>Hand Hygiene</a:t>
            </a:r>
          </a:p>
          <a:p>
            <a:pPr lvl="1"/>
            <a:r>
              <a:rPr lang="en-US" sz="2600" dirty="0"/>
              <a:t>Crisis Standards of Care</a:t>
            </a:r>
          </a:p>
          <a:p>
            <a:pPr lvl="1"/>
            <a:r>
              <a:rPr lang="en-US" sz="2600" dirty="0"/>
              <a:t>Triage</a:t>
            </a:r>
          </a:p>
          <a:p>
            <a:pPr lvl="1"/>
            <a:r>
              <a:rPr lang="en-US" sz="2600" dirty="0"/>
              <a:t>Microbiology Basics</a:t>
            </a:r>
          </a:p>
          <a:p>
            <a:pPr lvl="1"/>
            <a:r>
              <a:rPr lang="en-US" sz="2600" dirty="0"/>
              <a:t>Recognizing Risk</a:t>
            </a:r>
          </a:p>
          <a:p>
            <a:pPr lvl="1"/>
            <a:r>
              <a:rPr lang="en-US" sz="2600" dirty="0"/>
              <a:t>Environmental Cleaning and Disinfection</a:t>
            </a:r>
          </a:p>
        </p:txBody>
      </p:sp>
      <p:sp>
        <p:nvSpPr>
          <p:cNvPr id="5" name="Rectangle 4">
            <a:extLst>
              <a:ext uri="{FF2B5EF4-FFF2-40B4-BE49-F238E27FC236}">
                <a16:creationId xmlns:a16="http://schemas.microsoft.com/office/drawing/2014/main" id="{23C7BC98-2E9E-402D-90DF-2436EBAA7068}"/>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9A9CAE7-DDA3-4E06-BDA5-9C4FBC4ACFFE}"/>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92899E1-614C-4E2D-9197-66C782FB013F}"/>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101ABAD-6392-4A8A-8429-AD962F3D25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1431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1843-9DA0-45C6-A07B-3C986121684D}"/>
              </a:ext>
            </a:extLst>
          </p:cNvPr>
          <p:cNvSpPr>
            <a:spLocks noGrp="1"/>
          </p:cNvSpPr>
          <p:nvPr>
            <p:ph type="title"/>
          </p:nvPr>
        </p:nvSpPr>
        <p:spPr>
          <a:xfrm>
            <a:off x="417443" y="526019"/>
            <a:ext cx="11429999" cy="1325563"/>
          </a:xfrm>
        </p:spPr>
        <p:txBody>
          <a:bodyPr>
            <a:normAutofit/>
          </a:bodyPr>
          <a:lstStyle/>
          <a:p>
            <a:r>
              <a:rPr lang="en-US" b="1" dirty="0">
                <a:latin typeface="+mn-lt"/>
              </a:rPr>
              <a:t>What I know and still want to know…</a:t>
            </a:r>
          </a:p>
        </p:txBody>
      </p:sp>
      <p:graphicFrame>
        <p:nvGraphicFramePr>
          <p:cNvPr id="4" name="Table 4">
            <a:extLst>
              <a:ext uri="{FF2B5EF4-FFF2-40B4-BE49-F238E27FC236}">
                <a16:creationId xmlns:a16="http://schemas.microsoft.com/office/drawing/2014/main" id="{D59539BF-42ED-408C-9B8D-995A5287D46C}"/>
              </a:ext>
            </a:extLst>
          </p:cNvPr>
          <p:cNvGraphicFramePr>
            <a:graphicFrameLocks noGrp="1"/>
          </p:cNvGraphicFramePr>
          <p:nvPr>
            <p:ph idx="1"/>
          </p:nvPr>
        </p:nvGraphicFramePr>
        <p:xfrm>
          <a:off x="838200" y="2041301"/>
          <a:ext cx="10515597" cy="4105275"/>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val="2435228528"/>
                    </a:ext>
                  </a:extLst>
                </a:gridCol>
                <a:gridCol w="3505199">
                  <a:extLst>
                    <a:ext uri="{9D8B030D-6E8A-4147-A177-3AD203B41FA5}">
                      <a16:colId xmlns:a16="http://schemas.microsoft.com/office/drawing/2014/main" val="3191638541"/>
                    </a:ext>
                  </a:extLst>
                </a:gridCol>
                <a:gridCol w="3505199">
                  <a:extLst>
                    <a:ext uri="{9D8B030D-6E8A-4147-A177-3AD203B41FA5}">
                      <a16:colId xmlns:a16="http://schemas.microsoft.com/office/drawing/2014/main" val="2762907762"/>
                    </a:ext>
                  </a:extLst>
                </a:gridCol>
              </a:tblGrid>
              <a:tr h="821055">
                <a:tc>
                  <a:txBody>
                    <a:bodyPr/>
                    <a:lstStyle/>
                    <a:p>
                      <a:r>
                        <a:rPr lang="en-US" b="1" dirty="0"/>
                        <a:t>What I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What I think I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What I want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731289"/>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265988"/>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887001"/>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550480"/>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624092"/>
                  </a:ext>
                </a:extLst>
              </a:tr>
            </a:tbl>
          </a:graphicData>
        </a:graphic>
      </p:graphicFrame>
      <p:sp>
        <p:nvSpPr>
          <p:cNvPr id="5" name="Rectangle 4">
            <a:extLst>
              <a:ext uri="{FF2B5EF4-FFF2-40B4-BE49-F238E27FC236}">
                <a16:creationId xmlns:a16="http://schemas.microsoft.com/office/drawing/2014/main" id="{7FCEBA0E-055D-4972-874B-B4150BC8C75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DDC782D-F5CB-486E-A04E-99FB61186C16}"/>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B9C91BD-C1FD-4230-9BF3-C9BA4C3023AB}"/>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9D98C96-B22C-4759-BB04-4F69670596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84912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p:nvPr>
        </p:nvSpPr>
        <p:spPr>
          <a:solidFill>
            <a:schemeClr val="bg1">
              <a:alpha val="50000"/>
            </a:schemeClr>
          </a:solidFill>
        </p:spPr>
        <p:txBody>
          <a:bodyPr>
            <a:normAutofit/>
          </a:bodyPr>
          <a:lstStyle/>
          <a:p>
            <a:r>
              <a:rPr lang="en-US" sz="3600" dirty="0"/>
              <a:t>Video blog 99: How does COVID-19 spread? A Review (link)</a:t>
            </a:r>
          </a:p>
        </p:txBody>
      </p:sp>
      <p:sp>
        <p:nvSpPr>
          <p:cNvPr id="5" name="Rectangle 4">
            <a:extLst>
              <a:ext uri="{FF2B5EF4-FFF2-40B4-BE49-F238E27FC236}">
                <a16:creationId xmlns:a16="http://schemas.microsoft.com/office/drawing/2014/main" id="{DD7C920C-17FA-4361-9BB0-7F79C7E852DE}"/>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0DCED90-8BE3-4C1B-AA7C-28AB95B12630}"/>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78F4939-1C9A-4E01-A2B4-D17D326812D1}"/>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7C4B4CBC-0119-4034-997B-B213618E1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id="{C9A82FF5-6B89-43C7-943A-076E724451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159467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B6BB-0F22-44CE-99D3-5CF54EEC8DF1}"/>
              </a:ext>
            </a:extLst>
          </p:cNvPr>
          <p:cNvSpPr>
            <a:spLocks noGrp="1"/>
          </p:cNvSpPr>
          <p:nvPr>
            <p:ph type="title"/>
          </p:nvPr>
        </p:nvSpPr>
        <p:spPr>
          <a:xfrm>
            <a:off x="675524" y="365125"/>
            <a:ext cx="10515600" cy="711424"/>
          </a:xfrm>
        </p:spPr>
        <p:txBody>
          <a:bodyPr/>
          <a:lstStyle/>
          <a:p>
            <a:r>
              <a:rPr lang="en-US" b="1" dirty="0">
                <a:latin typeface="+mn-lt"/>
              </a:rPr>
              <a:t>What I Want to Know</a:t>
            </a:r>
          </a:p>
        </p:txBody>
      </p:sp>
      <p:sp>
        <p:nvSpPr>
          <p:cNvPr id="3" name="Content Placeholder 2">
            <a:extLst>
              <a:ext uri="{FF2B5EF4-FFF2-40B4-BE49-F238E27FC236}">
                <a16:creationId xmlns:a16="http://schemas.microsoft.com/office/drawing/2014/main" id="{35DD07F5-EDF4-4A2E-B293-A467E76C7D3E}"/>
              </a:ext>
            </a:extLst>
          </p:cNvPr>
          <p:cNvSpPr>
            <a:spLocks noGrp="1"/>
          </p:cNvSpPr>
          <p:nvPr>
            <p:ph idx="1"/>
          </p:nvPr>
        </p:nvSpPr>
        <p:spPr>
          <a:xfrm>
            <a:off x="756684" y="1273869"/>
            <a:ext cx="9535507" cy="481640"/>
          </a:xfrm>
        </p:spPr>
        <p:txBody>
          <a:bodyPr/>
          <a:lstStyle/>
          <a:p>
            <a:pPr marL="0" indent="0">
              <a:buNone/>
            </a:pPr>
            <a:r>
              <a:rPr lang="en-US" dirty="0">
                <a:hlinkClick r:id="rId3"/>
              </a:rPr>
              <a:t>Resources | Project Firstline | Infection Control | CDC</a:t>
            </a:r>
            <a:r>
              <a:rPr lang="en-US" dirty="0"/>
              <a:t> </a:t>
            </a:r>
          </a:p>
        </p:txBody>
      </p:sp>
      <p:pic>
        <p:nvPicPr>
          <p:cNvPr id="8" name="Picture 7" descr="Screenshot of PFL's Resources webpage">
            <a:extLst>
              <a:ext uri="{FF2B5EF4-FFF2-40B4-BE49-F238E27FC236}">
                <a16:creationId xmlns:a16="http://schemas.microsoft.com/office/drawing/2014/main" id="{56CF9626-B755-4053-8BEE-71469E77849E}"/>
              </a:ext>
            </a:extLst>
          </p:cNvPr>
          <p:cNvPicPr>
            <a:picLocks noChangeAspect="1"/>
          </p:cNvPicPr>
          <p:nvPr/>
        </p:nvPicPr>
        <p:blipFill rotWithShape="1">
          <a:blip r:embed="rId4"/>
          <a:srcRect l="3513" t="12830" r="5548" b="4631"/>
          <a:stretch/>
        </p:blipFill>
        <p:spPr>
          <a:xfrm>
            <a:off x="2029069" y="2261418"/>
            <a:ext cx="6990736" cy="356910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CB3184B-E340-4CC5-8A14-745B8E4343FC}"/>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3BBC3C9-92B6-4E37-BD85-FEDB163A20EF}"/>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9228D67-BFED-4C26-873A-9AB1AF44AC13}"/>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F69CC5F-44D9-400B-9C58-641C927244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423974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E1C9-281C-4A5C-9DBC-AB181870863D}"/>
              </a:ext>
            </a:extLst>
          </p:cNvPr>
          <p:cNvSpPr>
            <a:spLocks noGrp="1"/>
          </p:cNvSpPr>
          <p:nvPr>
            <p:ph type="title"/>
          </p:nvPr>
        </p:nvSpPr>
        <p:spPr/>
        <p:txBody>
          <a:bodyPr/>
          <a:lstStyle/>
          <a:p>
            <a:r>
              <a:rPr lang="en-US" b="1" dirty="0">
                <a:latin typeface="+mn-lt"/>
              </a:rPr>
              <a:t>Job Aids Available to You</a:t>
            </a:r>
          </a:p>
        </p:txBody>
      </p:sp>
      <p:pic>
        <p:nvPicPr>
          <p:cNvPr id="12" name="Picture 11" descr="Diagram titled Virus Lock and Key that includes how viruses invade cells. CDC logo and Project Firstline logo included.">
            <a:extLst>
              <a:ext uri="{FF2B5EF4-FFF2-40B4-BE49-F238E27FC236}">
                <a16:creationId xmlns:a16="http://schemas.microsoft.com/office/drawing/2014/main" id="{808DBF0B-5B88-4704-9C04-5EF6D8D17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39" y="2083189"/>
            <a:ext cx="5551662" cy="3123114"/>
          </a:xfrm>
          <a:prstGeom prst="rect">
            <a:avLst/>
          </a:prstGeom>
        </p:spPr>
      </p:pic>
      <p:pic>
        <p:nvPicPr>
          <p:cNvPr id="13" name="Picture 12" descr="Diagram including the description of the parts of a virus&#10;">
            <a:extLst>
              <a:ext uri="{FF2B5EF4-FFF2-40B4-BE49-F238E27FC236}">
                <a16:creationId xmlns:a16="http://schemas.microsoft.com/office/drawing/2014/main" id="{D52AD753-2608-4038-82A9-B959D405C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65" y="2083189"/>
            <a:ext cx="4903935" cy="3123114"/>
          </a:xfrm>
          <a:prstGeom prst="rect">
            <a:avLst/>
          </a:prstGeom>
        </p:spPr>
      </p:pic>
      <p:sp>
        <p:nvSpPr>
          <p:cNvPr id="4" name="Rectangle 3">
            <a:extLst>
              <a:ext uri="{FF2B5EF4-FFF2-40B4-BE49-F238E27FC236}">
                <a16:creationId xmlns:a16="http://schemas.microsoft.com/office/drawing/2014/main" id="{07B3E730-8B16-4C9F-8461-E36BFFB88519}"/>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FBB4791-8D01-4CCC-A578-17975268737A}"/>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7B94819-87DB-4623-93FE-E1A8E68D26E6}"/>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5378A8A-6263-435F-8E06-DC6532353D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34968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675524" y="1018622"/>
            <a:ext cx="10515600" cy="2852737"/>
          </a:xfrm>
        </p:spPr>
        <p:txBody>
          <a:bodyPr/>
          <a:lstStyle/>
          <a:p>
            <a:pPr algn="ctr"/>
            <a:r>
              <a:rPr lang="en-US" b="1" i="1" dirty="0">
                <a:latin typeface="+mn-lt"/>
              </a:rPr>
              <a:t>Reflection</a:t>
            </a:r>
          </a:p>
        </p:txBody>
      </p:sp>
      <p:sp>
        <p:nvSpPr>
          <p:cNvPr id="5" name="Rectangle 4">
            <a:extLst>
              <a:ext uri="{FF2B5EF4-FFF2-40B4-BE49-F238E27FC236}">
                <a16:creationId xmlns:a16="http://schemas.microsoft.com/office/drawing/2014/main" id="{87C62DF0-9A19-4447-9CB8-9AD0C945B5B6}"/>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E647D41-D7ED-43D9-91F6-107D40BD565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EFE53C3-1E82-45F9-B989-623BC16D8B64}"/>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F98A3D3-B5B2-41B8-A8A1-44DD0C97CF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56920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p:txBody>
          <a:bodyPr/>
          <a:lstStyle/>
          <a:p>
            <a:pPr lvl="0"/>
            <a:r>
              <a:rPr lang="en-US" dirty="0"/>
              <a:t>The main way that SARS-CoV-2, the virus that causes the disease COVID-19, travels between people is through respiratory droplets in our breath.</a:t>
            </a:r>
          </a:p>
          <a:p>
            <a:pPr lvl="0"/>
            <a:r>
              <a:rPr lang="en-US" dirty="0"/>
              <a:t>Another way you can get sick with COVID-19 is if you touch something that has live SARS-CoV-2 virus on it, and then touch your face without cleaning your hands first.</a:t>
            </a:r>
          </a:p>
          <a:p>
            <a:pPr marL="0" indent="0">
              <a:buNone/>
            </a:pPr>
            <a:endParaRPr lang="en-US" dirty="0"/>
          </a:p>
        </p:txBody>
      </p:sp>
      <p:sp>
        <p:nvSpPr>
          <p:cNvPr id="4" name="Rectangle 3">
            <a:extLst>
              <a:ext uri="{FF2B5EF4-FFF2-40B4-BE49-F238E27FC236}">
                <a16:creationId xmlns:a16="http://schemas.microsoft.com/office/drawing/2014/main" id="{EEDD9F31-CAD2-4F2F-A03C-AD1E3BF5098A}"/>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29FA8E0-EDFF-4F1F-9BB6-640E2F685E63}"/>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F3AA101-817C-41FE-BC6A-EA6FEF717ECF}"/>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397ED54-BFBF-45F6-B5AF-830360DABB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23590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6FC5BC-DE27-48E4-B3B4-C4688E15C69B}">
  <ds:schemaRefs>
    <ds:schemaRef ds:uri="http://schemas.microsoft.com/sharepoint/v3/contenttype/forms"/>
  </ds:schemaRefs>
</ds:datastoreItem>
</file>

<file path=customXml/itemProps2.xml><?xml version="1.0" encoding="utf-8"?>
<ds:datastoreItem xmlns:ds="http://schemas.openxmlformats.org/officeDocument/2006/customXml" ds:itemID="{5F6DEB7B-55DA-483D-92CF-B090320ACAA9}">
  <ds:schemaRef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1483b978-e15e-4754-9528-54c1cd79355d"/>
    <ds:schemaRef ds:uri="http://purl.org/dc/dcmitype/"/>
  </ds:schemaRefs>
</ds:datastoreItem>
</file>

<file path=customXml/itemProps3.xml><?xml version="1.0" encoding="utf-8"?>
<ds:datastoreItem xmlns:ds="http://schemas.openxmlformats.org/officeDocument/2006/customXml" ds:itemID="{86E0D54D-4DDF-43DC-AFFC-6EFDBC3185AD}"/>
</file>

<file path=docProps/app.xml><?xml version="1.0" encoding="utf-8"?>
<Properties xmlns="http://schemas.openxmlformats.org/officeDocument/2006/extended-properties" xmlns:vt="http://schemas.openxmlformats.org/officeDocument/2006/docPropsVTypes">
  <TotalTime>1934</TotalTime>
  <Words>1004</Words>
  <Application>Microsoft Office PowerPoint</Application>
  <PresentationFormat>Widescreen</PresentationFormat>
  <Paragraphs>103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Topic 5: How COVID-19 Spreads: A Review [Date of training]</vt:lpstr>
      <vt:lpstr>Agenda and Learning Objective </vt:lpstr>
      <vt:lpstr>Session Topics</vt:lpstr>
      <vt:lpstr>What I know and still want to know…</vt:lpstr>
      <vt:lpstr>Video blog 99: How does COVID-19 spread? A Review (link)</vt:lpstr>
      <vt:lpstr>What I Want to Know</vt:lpstr>
      <vt:lpstr>Job Aids Available to You</vt:lpstr>
      <vt:lpstr>Reflection</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Ortiz, Madeleine (CDC/DDID/NCEZID/DHQP) (CTR)</cp:lastModifiedBy>
  <cp:revision>118</cp:revision>
  <dcterms:created xsi:type="dcterms:W3CDTF">2020-12-07T18:24:10Z</dcterms:created>
  <dcterms:modified xsi:type="dcterms:W3CDTF">2021-05-28T19:19:06Z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2020-12-07T18:29:47Z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6d9c63c1-a95e-48cf-8313-1d7fc3f1a0d5</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