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2" r:id="rId5"/>
    <p:sldId id="281" r:id="rId6"/>
    <p:sldId id="261" r:id="rId7"/>
    <p:sldId id="293" r:id="rId8"/>
    <p:sldId id="291" r:id="rId9"/>
    <p:sldId id="280" r:id="rId10"/>
    <p:sldId id="279" r:id="rId11"/>
    <p:sldId id="29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57A02-220E-458A-9737-9013E1BAFCBE}" v="10" dt="2021-05-28T19:28:4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10" autoAdjust="0"/>
  </p:normalViewPr>
  <p:slideViewPr>
    <p:cSldViewPr snapToGrid="0">
      <p:cViewPr varScale="1">
        <p:scale>
          <a:sx n="66" d="100"/>
          <a:sy n="66" d="100"/>
        </p:scale>
        <p:origin x="130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67E57A02-220E-458A-9737-9013E1BAFCBE}"/>
    <pc:docChg chg="modSld">
      <pc:chgData name="Woodring, Jacqueline M. (CDC/DDID/NCEZID/DHQP)" userId="39b54e8a-75b3-4198-bd57-c5a7d40723ea" providerId="ADAL" clId="{67E57A02-220E-458A-9737-9013E1BAFCBE}" dt="2021-05-28T19:28:40.130" v="7" actId="14826"/>
      <pc:docMkLst>
        <pc:docMk/>
      </pc:docMkLst>
      <pc:sldChg chg="modSp">
        <pc:chgData name="Woodring, Jacqueline M. (CDC/DDID/NCEZID/DHQP)" userId="39b54e8a-75b3-4198-bd57-c5a7d40723ea" providerId="ADAL" clId="{67E57A02-220E-458A-9737-9013E1BAFCBE}" dt="2021-05-28T19:27:36.059" v="1" actId="14826"/>
        <pc:sldMkLst>
          <pc:docMk/>
          <pc:sldMk cId="762523933" sldId="261"/>
        </pc:sldMkLst>
        <pc:picChg chg="mod">
          <ac:chgData name="Woodring, Jacqueline M. (CDC/DDID/NCEZID/DHQP)" userId="39b54e8a-75b3-4198-bd57-c5a7d40723ea" providerId="ADAL" clId="{67E57A02-220E-458A-9737-9013E1BAFCBE}" dt="2021-05-28T19:27:36.059" v="1" actId="14826"/>
          <ac:picMkLst>
            <pc:docMk/>
            <pc:sldMk cId="762523933" sldId="261"/>
            <ac:picMk id="9" creationId="{2F618FF1-C52E-4956-AD38-B0353B2BAFA5}"/>
          </ac:picMkLst>
        </pc:picChg>
      </pc:sldChg>
      <pc:sldChg chg="modSp">
        <pc:chgData name="Woodring, Jacqueline M. (CDC/DDID/NCEZID/DHQP)" userId="39b54e8a-75b3-4198-bd57-c5a7d40723ea" providerId="ADAL" clId="{67E57A02-220E-458A-9737-9013E1BAFCBE}" dt="2021-05-28T19:28:40.130" v="7" actId="14826"/>
        <pc:sldMkLst>
          <pc:docMk/>
          <pc:sldMk cId="2927968747" sldId="266"/>
        </pc:sldMkLst>
        <pc:picChg chg="mod">
          <ac:chgData name="Woodring, Jacqueline M. (CDC/DDID/NCEZID/DHQP)" userId="39b54e8a-75b3-4198-bd57-c5a7d40723ea" providerId="ADAL" clId="{67E57A02-220E-458A-9737-9013E1BAFCBE}" dt="2021-05-28T19:28:40.130" v="7" actId="14826"/>
          <ac:picMkLst>
            <pc:docMk/>
            <pc:sldMk cId="2927968747" sldId="266"/>
            <ac:picMk id="10" creationId="{582DDF85-96D1-47A4-B367-6DB759B4EEC4}"/>
          </ac:picMkLst>
        </pc:picChg>
      </pc:sldChg>
      <pc:sldChg chg="modSp">
        <pc:chgData name="Woodring, Jacqueline M. (CDC/DDID/NCEZID/DHQP)" userId="39b54e8a-75b3-4198-bd57-c5a7d40723ea" providerId="ADAL" clId="{67E57A02-220E-458A-9737-9013E1BAFCBE}" dt="2021-05-28T19:28:28.647" v="5" actId="14826"/>
        <pc:sldMkLst>
          <pc:docMk/>
          <pc:sldMk cId="575925266" sldId="279"/>
        </pc:sldMkLst>
        <pc:picChg chg="mod">
          <ac:chgData name="Woodring, Jacqueline M. (CDC/DDID/NCEZID/DHQP)" userId="39b54e8a-75b3-4198-bd57-c5a7d40723ea" providerId="ADAL" clId="{67E57A02-220E-458A-9737-9013E1BAFCBE}" dt="2021-05-28T19:28:28.647" v="5" actId="14826"/>
          <ac:picMkLst>
            <pc:docMk/>
            <pc:sldMk cId="575925266" sldId="279"/>
            <ac:picMk id="9" creationId="{BC05D470-FED7-4F61-B864-7716213625B1}"/>
          </ac:picMkLst>
        </pc:picChg>
      </pc:sldChg>
      <pc:sldChg chg="modSp">
        <pc:chgData name="Woodring, Jacqueline M. (CDC/DDID/NCEZID/DHQP)" userId="39b54e8a-75b3-4198-bd57-c5a7d40723ea" providerId="ADAL" clId="{67E57A02-220E-458A-9737-9013E1BAFCBE}" dt="2021-05-28T19:28:23.067" v="4" actId="14826"/>
        <pc:sldMkLst>
          <pc:docMk/>
          <pc:sldMk cId="869445787" sldId="280"/>
        </pc:sldMkLst>
        <pc:picChg chg="mod">
          <ac:chgData name="Woodring, Jacqueline M. (CDC/DDID/NCEZID/DHQP)" userId="39b54e8a-75b3-4198-bd57-c5a7d40723ea" providerId="ADAL" clId="{67E57A02-220E-458A-9737-9013E1BAFCBE}" dt="2021-05-28T19:28:23.067" v="4" actId="14826"/>
          <ac:picMkLst>
            <pc:docMk/>
            <pc:sldMk cId="869445787" sldId="280"/>
            <ac:picMk id="10" creationId="{FBE1BC4C-EECE-4B42-B3F4-096A52DF7A0B}"/>
          </ac:picMkLst>
        </pc:picChg>
      </pc:sldChg>
      <pc:sldChg chg="modSp">
        <pc:chgData name="Woodring, Jacqueline M. (CDC/DDID/NCEZID/DHQP)" userId="39b54e8a-75b3-4198-bd57-c5a7d40723ea" providerId="ADAL" clId="{67E57A02-220E-458A-9737-9013E1BAFCBE}" dt="2021-05-28T19:27:30.294" v="0" actId="14826"/>
        <pc:sldMkLst>
          <pc:docMk/>
          <pc:sldMk cId="2817986317" sldId="281"/>
        </pc:sldMkLst>
        <pc:picChg chg="mod">
          <ac:chgData name="Woodring, Jacqueline M. (CDC/DDID/NCEZID/DHQP)" userId="39b54e8a-75b3-4198-bd57-c5a7d40723ea" providerId="ADAL" clId="{67E57A02-220E-458A-9737-9013E1BAFCBE}" dt="2021-05-28T19:27:30.294" v="0" actId="14826"/>
          <ac:picMkLst>
            <pc:docMk/>
            <pc:sldMk cId="2817986317" sldId="281"/>
            <ac:picMk id="9" creationId="{C0E0B4EA-C9F5-47A0-8365-C45A67D61179}"/>
          </ac:picMkLst>
        </pc:picChg>
      </pc:sldChg>
      <pc:sldChg chg="modSp">
        <pc:chgData name="Woodring, Jacqueline M. (CDC/DDID/NCEZID/DHQP)" userId="39b54e8a-75b3-4198-bd57-c5a7d40723ea" providerId="ADAL" clId="{67E57A02-220E-458A-9737-9013E1BAFCBE}" dt="2021-05-28T19:28:16.218" v="3" actId="14826"/>
        <pc:sldMkLst>
          <pc:docMk/>
          <pc:sldMk cId="1838868133" sldId="291"/>
        </pc:sldMkLst>
        <pc:picChg chg="mod">
          <ac:chgData name="Woodring, Jacqueline M. (CDC/DDID/NCEZID/DHQP)" userId="39b54e8a-75b3-4198-bd57-c5a7d40723ea" providerId="ADAL" clId="{67E57A02-220E-458A-9737-9013E1BAFCBE}" dt="2021-05-28T19:28:16.218" v="3" actId="14826"/>
          <ac:picMkLst>
            <pc:docMk/>
            <pc:sldMk cId="1838868133" sldId="291"/>
            <ac:picMk id="9" creationId="{762A59F1-BE5C-4109-B31E-9135AEEF1D24}"/>
          </ac:picMkLst>
        </pc:picChg>
      </pc:sldChg>
      <pc:sldChg chg="modSp">
        <pc:chgData name="Woodring, Jacqueline M. (CDC/DDID/NCEZID/DHQP)" userId="39b54e8a-75b3-4198-bd57-c5a7d40723ea" providerId="ADAL" clId="{67E57A02-220E-458A-9737-9013E1BAFCBE}" dt="2021-05-28T19:27:44.465" v="2" actId="14826"/>
        <pc:sldMkLst>
          <pc:docMk/>
          <pc:sldMk cId="192215972" sldId="293"/>
        </pc:sldMkLst>
        <pc:picChg chg="mod">
          <ac:chgData name="Woodring, Jacqueline M. (CDC/DDID/NCEZID/DHQP)" userId="39b54e8a-75b3-4198-bd57-c5a7d40723ea" providerId="ADAL" clId="{67E57A02-220E-458A-9737-9013E1BAFCBE}" dt="2021-05-28T19:27:44.465" v="2" actId="14826"/>
          <ac:picMkLst>
            <pc:docMk/>
            <pc:sldMk cId="192215972" sldId="293"/>
            <ac:picMk id="5" creationId="{AE5C37EB-D334-4AD5-B19A-119D2921F8B6}"/>
          </ac:picMkLst>
        </pc:picChg>
      </pc:sldChg>
      <pc:sldChg chg="modSp">
        <pc:chgData name="Woodring, Jacqueline M. (CDC/DDID/NCEZID/DHQP)" userId="39b54e8a-75b3-4198-bd57-c5a7d40723ea" providerId="ADAL" clId="{67E57A02-220E-458A-9737-9013E1BAFCBE}" dt="2021-05-28T19:28:34.560" v="6" actId="14826"/>
        <pc:sldMkLst>
          <pc:docMk/>
          <pc:sldMk cId="570267610" sldId="294"/>
        </pc:sldMkLst>
        <pc:picChg chg="mod">
          <ac:chgData name="Woodring, Jacqueline M. (CDC/DDID/NCEZID/DHQP)" userId="39b54e8a-75b3-4198-bd57-c5a7d40723ea" providerId="ADAL" clId="{67E57A02-220E-458A-9737-9013E1BAFCBE}" dt="2021-05-28T19:28:34.560" v="6" actId="14826"/>
          <ac:picMkLst>
            <pc:docMk/>
            <pc:sldMk cId="570267610" sldId="294"/>
            <ac:picMk id="9" creationId="{5478BC0A-7F84-4AE0-B584-697E0AD24D0A}"/>
          </ac:picMkLst>
        </pc:picChg>
      </pc:sldChg>
    </pc:docChg>
  </pc:docChgLst>
  <pc:docChgLst>
    <pc:chgData name="Carter, Danielle (CDC/DDID/NCEZID/DHQP) (CTR)" userId="79b899af-cedc-48a8-bc74-ef981c2cddb1" providerId="ADAL" clId="{A9CB31AC-7501-4D3B-9945-99DD332560E9}"/>
    <pc:docChg chg="modSld">
      <pc:chgData name="Carter, Danielle (CDC/DDID/NCEZID/DHQP) (CTR)" userId="79b899af-cedc-48a8-bc74-ef981c2cddb1" providerId="ADAL" clId="{A9CB31AC-7501-4D3B-9945-99DD332560E9}" dt="2021-03-08T15:33:12.990" v="1"/>
      <pc:docMkLst>
        <pc:docMk/>
      </pc:docMkLst>
      <pc:sldChg chg="addSp modSp mod">
        <pc:chgData name="Carter, Danielle (CDC/DDID/NCEZID/DHQP) (CTR)" userId="79b899af-cedc-48a8-bc74-ef981c2cddb1" providerId="ADAL" clId="{A9CB31AC-7501-4D3B-9945-99DD332560E9}" dt="2021-03-08T15:33:12.990" v="1"/>
        <pc:sldMkLst>
          <pc:docMk/>
          <pc:sldMk cId="1039164091" sldId="292"/>
        </pc:sldMkLst>
        <pc:picChg chg="mod">
          <ac:chgData name="Carter, Danielle (CDC/DDID/NCEZID/DHQP) (CTR)" userId="79b899af-cedc-48a8-bc74-ef981c2cddb1" providerId="ADAL" clId="{A9CB31AC-7501-4D3B-9945-99DD332560E9}" dt="2021-03-08T15:33:11.963" v="0" actId="1076"/>
          <ac:picMkLst>
            <pc:docMk/>
            <pc:sldMk cId="1039164091" sldId="292"/>
            <ac:picMk id="4" creationId="{0CC2220A-6750-4467-B17E-ED8EFA61A867}"/>
          </ac:picMkLst>
        </pc:picChg>
        <pc:picChg chg="add mod">
          <ac:chgData name="Carter, Danielle (CDC/DDID/NCEZID/DHQP) (CTR)" userId="79b899af-cedc-48a8-bc74-ef981c2cddb1" providerId="ADAL" clId="{A9CB31AC-7501-4D3B-9945-99DD332560E9}" dt="2021-03-08T15:33:12.990" v="1"/>
          <ac:picMkLst>
            <pc:docMk/>
            <pc:sldMk cId="1039164091" sldId="292"/>
            <ac:picMk id="10" creationId="{DCA384F5-528C-4CF0-8F3C-9F2BBBD61F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1A8CA-B4C4-4193-A42A-6EC1520AC80D}"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697A-055A-4D9C-9936-F3568E89FD3B}" type="slidenum">
              <a:rPr lang="en-US" smtClean="0"/>
              <a:t>‹#›</a:t>
            </a:fld>
            <a:endParaRPr lang="en-US"/>
          </a:p>
        </p:txBody>
      </p:sp>
    </p:spTree>
    <p:extLst>
      <p:ext uri="{BB962C8B-B14F-4D97-AF65-F5344CB8AC3E}">
        <p14:creationId xmlns:p14="http://schemas.microsoft.com/office/powerpoint/2010/main" val="407443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fectioncontrol/projectfirstline/videos/Ep5-How-LowRes-New.mp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pIAH2l9Eg6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Participants log in and get settled.</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1</a:t>
            </a:fld>
            <a:endParaRPr lang="en-US"/>
          </a:p>
        </p:txBody>
      </p:sp>
    </p:spTree>
    <p:extLst>
      <p:ext uri="{BB962C8B-B14F-4D97-AF65-F5344CB8AC3E}">
        <p14:creationId xmlns:p14="http://schemas.microsoft.com/office/powerpoint/2010/main" val="158665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 “Welcome! Thank you for joining us. We’re so glad to have this time together to discuss infection control on the frontlines. This is the second of two meeting segments in our discussion of the basic science of viruses.</a:t>
            </a:r>
          </a:p>
          <a:p>
            <a:r>
              <a:rPr lang="en-US" sz="1200" kern="1200">
                <a:solidFill>
                  <a:schemeClr val="tx1"/>
                </a:solidFill>
                <a:effectLst/>
                <a:latin typeface="+mn-lt"/>
                <a:ea typeface="+mn-ea"/>
                <a:cs typeface="+mn-cs"/>
              </a:rPr>
              <a:t>“Last session, we started talking about viruses and distributed a job aid showing the anatomy of a virus.”</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2</a:t>
            </a:fld>
            <a:endParaRPr lang="en-US"/>
          </a:p>
        </p:txBody>
      </p:sp>
    </p:spTree>
    <p:extLst>
      <p:ext uri="{BB962C8B-B14F-4D97-AF65-F5344CB8AC3E}">
        <p14:creationId xmlns:p14="http://schemas.microsoft.com/office/powerpoint/2010/main" val="64982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“Today we’re going to take a closer look at what viruses actually do inside the body. </a:t>
            </a:r>
          </a:p>
          <a:p>
            <a:r>
              <a:rPr lang="en-US" sz="1200" kern="1200">
                <a:solidFill>
                  <a:schemeClr val="tx1"/>
                </a:solidFill>
                <a:effectLst/>
                <a:latin typeface="+mn-lt"/>
                <a:ea typeface="+mn-ea"/>
                <a:cs typeface="+mn-cs"/>
              </a:rPr>
              <a:t>“Let’s check in with Dr. Carlson. Here are some questions to consider as you watch.”</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3</a:t>
            </a:fld>
            <a:endParaRPr lang="en-US"/>
          </a:p>
        </p:txBody>
      </p:sp>
    </p:spTree>
    <p:extLst>
      <p:ext uri="{BB962C8B-B14F-4D97-AF65-F5344CB8AC3E}">
        <p14:creationId xmlns:p14="http://schemas.microsoft.com/office/powerpoint/2010/main" val="92381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the Video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https://www.cdc.gov/infectioncontrol/projectfirstline/videos/Ep5-How-LowRes-New.mp4</a:t>
            </a:r>
            <a:r>
              <a:rPr lang="en-US" sz="1200" b="0" i="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OR</a:t>
            </a:r>
            <a:endParaRPr lang="en-US" u="none" dirty="0"/>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https://www.youtube.com/watch?v=pIAH2l9Eg6g</a:t>
            </a:r>
            <a:endParaRPr lang="en-US" dirty="0"/>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4</a:t>
            </a:fld>
            <a:endParaRPr lang="en-US"/>
          </a:p>
        </p:txBody>
      </p:sp>
    </p:spTree>
    <p:extLst>
      <p:ext uri="{BB962C8B-B14F-4D97-AF65-F5344CB8AC3E}">
        <p14:creationId xmlns:p14="http://schemas.microsoft.com/office/powerpoint/2010/main" val="168343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b="1" kern="1200">
                <a:solidFill>
                  <a:schemeClr val="tx1"/>
                </a:solidFill>
                <a:effectLst/>
                <a:latin typeface="+mn-lt"/>
                <a:ea typeface="+mn-ea"/>
                <a:cs typeface="+mn-cs"/>
              </a:rPr>
              <a:t>“Would anyone like to share thoughts about one of the questions on this slide?</a:t>
            </a:r>
            <a:r>
              <a:rPr lang="en-US" sz="1200" kern="1200">
                <a:solidFill>
                  <a:schemeClr val="tx1"/>
                </a:solidFill>
                <a:effectLst/>
                <a:latin typeface="+mn-lt"/>
                <a:ea typeface="+mn-ea"/>
                <a:cs typeface="+mn-cs"/>
              </a:rPr>
              <a:t> Please feel free to go off mute or respond via the chat.”</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5</a:t>
            </a:fld>
            <a:endParaRPr lang="en-US"/>
          </a:p>
        </p:txBody>
      </p:sp>
    </p:spTree>
    <p:extLst>
      <p:ext uri="{BB962C8B-B14F-4D97-AF65-F5344CB8AC3E}">
        <p14:creationId xmlns:p14="http://schemas.microsoft.com/office/powerpoint/2010/main" val="291147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“Take a moment to reflect on today’s session.</a:t>
            </a:r>
            <a:r>
              <a:rPr lang="en-US" sz="1200" b="1" kern="1200">
                <a:solidFill>
                  <a:schemeClr val="tx1"/>
                </a:solidFill>
                <a:effectLst/>
                <a:latin typeface="+mn-lt"/>
                <a:ea typeface="+mn-ea"/>
                <a:cs typeface="+mn-cs"/>
              </a:rPr>
              <a:t> Did you learn something today (or remind yourself of something you already knew) that could help you discuss infection control in your day-to-day interactions with patients and coworkers? </a:t>
            </a:r>
            <a:r>
              <a:rPr lang="en-US" sz="1200" kern="1200">
                <a:solidFill>
                  <a:schemeClr val="tx1"/>
                </a:solidFill>
                <a:effectLst/>
                <a:latin typeface="+mn-lt"/>
                <a:ea typeface="+mn-ea"/>
                <a:cs typeface="+mn-cs"/>
              </a:rPr>
              <a:t>Please use your participant booklet to write down your thoughts.”</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Give participants one full minute to reflect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6</a:t>
            </a:fld>
            <a:endParaRPr lang="en-US"/>
          </a:p>
        </p:txBody>
      </p:sp>
    </p:spTree>
    <p:extLst>
      <p:ext uri="{BB962C8B-B14F-4D97-AF65-F5344CB8AC3E}">
        <p14:creationId xmlns:p14="http://schemas.microsoft.com/office/powerpoint/2010/main" val="143683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“Thank you all for coming today. I’ve captured today’s key messages on this slide. They are also included in your participant booklet.”</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7</a:t>
            </a:fld>
            <a:endParaRPr lang="en-US"/>
          </a:p>
        </p:txBody>
      </p:sp>
    </p:spTree>
    <p:extLst>
      <p:ext uri="{BB962C8B-B14F-4D97-AF65-F5344CB8AC3E}">
        <p14:creationId xmlns:p14="http://schemas.microsoft.com/office/powerpoint/2010/main" val="46914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“Next time, we will start talking about the ways that viruses move between people. </a:t>
            </a:r>
          </a:p>
          <a:p>
            <a:r>
              <a:rPr lang="en-US" sz="1200" kern="120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[Facilitator should add information about how to access form]</a:t>
            </a:r>
          </a:p>
          <a:p>
            <a:endParaRPr lang="en-US"/>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9</a:t>
            </a:fld>
            <a:endParaRPr lang="en-US"/>
          </a:p>
        </p:txBody>
      </p:sp>
    </p:spTree>
    <p:extLst>
      <p:ext uri="{BB962C8B-B14F-4D97-AF65-F5344CB8AC3E}">
        <p14:creationId xmlns:p14="http://schemas.microsoft.com/office/powerpoint/2010/main" val="255702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0CC2220A-6750-4467-B17E-ED8EFA61A867}"/>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6201" b="5314"/>
          <a:stretch/>
        </p:blipFill>
        <p:spPr>
          <a:xfrm>
            <a:off x="446384" y="222147"/>
            <a:ext cx="11334749" cy="5641613"/>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id="{E5634ED8-98C8-436E-A642-3910CECB4EB5}"/>
              </a:ext>
            </a:extLst>
          </p:cNvPr>
          <p:cNvSpPr>
            <a:spLocks noGrp="1"/>
          </p:cNvSpPr>
          <p:nvPr>
            <p:ph type="title" idx="4294967295"/>
          </p:nvPr>
        </p:nvSpPr>
        <p:spPr>
          <a:xfrm>
            <a:off x="1010868" y="5863760"/>
            <a:ext cx="1051353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95597"/>
                </a:solidFill>
                <a:effectLst/>
                <a:uLnTx/>
                <a:uFillTx/>
                <a:latin typeface="+mn-lt"/>
                <a:ea typeface="+mn-ea"/>
                <a:cs typeface="+mn-cs"/>
              </a:rPr>
              <a:t>Topic 2: The Basic Science of Viruses, Part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95597"/>
                </a:solidFill>
                <a:effectLst/>
                <a:uLnTx/>
                <a:uFillTx/>
                <a:latin typeface="+mn-lt"/>
                <a:ea typeface="+mn-ea"/>
                <a:cs typeface="+mn-cs"/>
              </a:rPr>
              <a:t>[Date of training]</a:t>
            </a:r>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DCA384F5-528C-4CF0-8F3C-9F2BBBD61F5F}"/>
              </a:ext>
            </a:extLst>
          </p:cNvPr>
          <p:cNvPicPr>
            <a:picLocks noChangeAspect="1"/>
          </p:cNvPicPr>
          <p:nvPr/>
        </p:nvPicPr>
        <p:blipFill>
          <a:blip r:embed="rId4"/>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03916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7E44E-C09B-4823-8BE9-5B13697AB3A7}"/>
              </a:ext>
            </a:extLst>
          </p:cNvPr>
          <p:cNvSpPr>
            <a:spLocks noGrp="1"/>
          </p:cNvSpPr>
          <p:nvPr>
            <p:ph type="title" idx="4294967295"/>
          </p:nvPr>
        </p:nvSpPr>
        <p:spPr>
          <a:xfrm>
            <a:off x="363538" y="658813"/>
            <a:ext cx="11464925" cy="5763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Introduction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The Basic Science of Viruses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Video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Discussion and 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Session feedback form and next steps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Learning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Describe three (3) steps showing how viruses use of the cells of living things to make more copies of themselves.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a:ln>
                  <a:noFill/>
                </a:ln>
                <a:solidFill>
                  <a:schemeClr val="tx1"/>
                </a:solidFill>
                <a:effectLst/>
                <a:uLnTx/>
                <a:uFillTx/>
                <a:latin typeface="+mn-lt"/>
                <a:ea typeface="+mn-ea"/>
                <a:cs typeface="+mn-cs"/>
              </a:rPr>
              <a:t>Explain one (1) reason why infection control actions focus on keeping respiratory droplets out of the air and away from other people.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Rectangle 3">
            <a:extLst>
              <a:ext uri="{FF2B5EF4-FFF2-40B4-BE49-F238E27FC236}">
                <a16:creationId xmlns:a16="http://schemas.microsoft.com/office/drawing/2014/main" id="{52310E2A-5100-4130-9F92-428CA2425C8C}"/>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0C2911-66CA-413C-A22F-2B9A9BF01AB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45DC4B-6548-4D4D-B217-B23F7E52BE2E}"/>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0E0B4EA-C9F5-47A0-8365-C45A67D611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1798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a:xfrm>
            <a:off x="838200" y="537610"/>
            <a:ext cx="10515600" cy="1325563"/>
          </a:xfrm>
        </p:spPr>
        <p:txBody>
          <a:bodyPr/>
          <a:lstStyle/>
          <a:p>
            <a:r>
              <a:rPr lang="en-US" b="1">
                <a:latin typeface="+mn-lt"/>
              </a:rPr>
              <a:t>As you watch, consider the following questions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a:xfrm>
            <a:off x="838200" y="2294915"/>
            <a:ext cx="10515600" cy="4351338"/>
          </a:xfrm>
        </p:spPr>
        <p:txBody>
          <a:bodyPr>
            <a:normAutofit/>
          </a:bodyPr>
          <a:lstStyle/>
          <a:p>
            <a:pPr marL="514350" lvl="0" indent="-514350">
              <a:buFont typeface="+mj-lt"/>
              <a:buAutoNum type="arabicPeriod"/>
            </a:pPr>
            <a:r>
              <a:rPr lang="en-US"/>
              <a:t>Did you learn something new from this video, or were you reminded of something important that especially resonates with you? Can you think of someone you know who would benefit from these concepts?</a:t>
            </a:r>
          </a:p>
          <a:p>
            <a:pPr marL="514350" lvl="0" indent="-514350">
              <a:buFont typeface="+mj-lt"/>
              <a:buAutoNum type="arabicPeriod"/>
            </a:pPr>
            <a:r>
              <a:rPr lang="en-US"/>
              <a:t>Have you ever received questions from patients or coworkers on these topics? Does this video give you any ideas of how you could explain these concepts to others?</a:t>
            </a:r>
          </a:p>
        </p:txBody>
      </p:sp>
      <p:sp>
        <p:nvSpPr>
          <p:cNvPr id="4" name="Rectangle 3">
            <a:extLst>
              <a:ext uri="{FF2B5EF4-FFF2-40B4-BE49-F238E27FC236}">
                <a16:creationId xmlns:a16="http://schemas.microsoft.com/office/drawing/2014/main" id="{B9E602C9-19D9-4F11-A07F-BB47AABD7FD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C23893-D940-4ADE-B6AF-FD5428D0CB78}"/>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47196A-3051-4B5E-91CB-99A6461A029F}"/>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618FF1-C52E-4956-AD38-B0353B2BAF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76252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218D43-E059-4156-8C7F-500E6D36C79A}"/>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4000"/>
              <a:t>Video: How Do Viruses Make You Sick?</a:t>
            </a:r>
          </a:p>
        </p:txBody>
      </p:sp>
      <p:pic>
        <p:nvPicPr>
          <p:cNvPr id="5" name="Picture 4">
            <a:extLst>
              <a:ext uri="{FF2B5EF4-FFF2-40B4-BE49-F238E27FC236}">
                <a16:creationId xmlns:a16="http://schemas.microsoft.com/office/drawing/2014/main" id="{AE5C37EB-D334-4AD5-B19A-119D2921F8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9221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a:latin typeface="+mn-lt"/>
              </a:rPr>
              <a:t>Let’s Discuss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p:txBody>
          <a:bodyPr>
            <a:normAutofit/>
          </a:bodyPr>
          <a:lstStyle/>
          <a:p>
            <a:pPr marL="514350" lvl="0" indent="-514350">
              <a:buFont typeface="+mj-lt"/>
              <a:buAutoNum type="arabicPeriod"/>
            </a:pPr>
            <a:r>
              <a:rPr lang="en-US"/>
              <a:t>Did you learn something new from this video, or were you reminded of something important that especially resonates with you? Can you think of someone you know who would benefit from these concepts?</a:t>
            </a:r>
          </a:p>
          <a:p>
            <a:pPr marL="514350" lvl="0" indent="-514350">
              <a:buFont typeface="+mj-lt"/>
              <a:buAutoNum type="arabicPeriod"/>
            </a:pPr>
            <a:r>
              <a:rPr lang="en-US"/>
              <a:t>Have you ever received questions from patients or coworkers on these topics? Does this video give you any ideas of how you could explain these concepts to others?</a:t>
            </a:r>
          </a:p>
        </p:txBody>
      </p:sp>
      <p:sp>
        <p:nvSpPr>
          <p:cNvPr id="4" name="Rectangle 3">
            <a:extLst>
              <a:ext uri="{FF2B5EF4-FFF2-40B4-BE49-F238E27FC236}">
                <a16:creationId xmlns:a16="http://schemas.microsoft.com/office/drawing/2014/main" id="{A3893BBF-AB40-417E-94AF-506F62074D71}"/>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7D2188-278D-4575-8C85-9D13956B43A0}"/>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DF87C9-0A41-4AA4-A93D-97B2F323AFC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2A59F1-BE5C-4109-B31E-9135AEEF1D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83886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576263"/>
            <a:ext cx="10515600" cy="2852737"/>
          </a:xfrm>
        </p:spPr>
        <p:txBody>
          <a:bodyPr/>
          <a:lstStyle/>
          <a:p>
            <a:pPr algn="ctr"/>
            <a:r>
              <a:rPr lang="en-US" b="1">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a:xfrm>
            <a:off x="1069694" y="4288522"/>
            <a:ext cx="10515600" cy="1500187"/>
          </a:xfrm>
        </p:spPr>
        <p:txBody>
          <a:bodyPr>
            <a:normAutofit/>
          </a:bodyPr>
          <a:lstStyle/>
          <a:p>
            <a:pPr algn="ctr"/>
            <a:r>
              <a:rPr lang="en-US" sz="3000">
                <a:solidFill>
                  <a:schemeClr val="tx1"/>
                </a:solidFill>
              </a:rPr>
              <a:t>Did you learn something today (or remind yourself of something you already knew) that could help you discuss infection control in your day-to-day interactions with patients and coworkers? </a:t>
            </a:r>
          </a:p>
        </p:txBody>
      </p:sp>
      <p:sp>
        <p:nvSpPr>
          <p:cNvPr id="5" name="Rectangle 4">
            <a:extLst>
              <a:ext uri="{FF2B5EF4-FFF2-40B4-BE49-F238E27FC236}">
                <a16:creationId xmlns:a16="http://schemas.microsoft.com/office/drawing/2014/main" id="{D5442D59-AC02-4BB3-8448-6C9AA0B9E9E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DA02BF-A41D-439E-AFFB-47E2BB325FC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B87E5D-0248-4BB3-85DA-456E3A8D48D5}"/>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E1BC4C-EECE-4B42-B3F4-096A52DF7A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p:txBody>
          <a:bodyPr/>
          <a:lstStyle/>
          <a:p>
            <a:r>
              <a:rPr lang="en-US" b="1">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p:txBody>
          <a:bodyPr/>
          <a:lstStyle/>
          <a:p>
            <a:pPr lvl="0"/>
            <a:r>
              <a:rPr lang="en-US"/>
              <a:t>Viruses are able to use cells in living things, including people, to make copies of themselves. It’s how viruses spread within a body, and from person to person.</a:t>
            </a:r>
          </a:p>
          <a:p>
            <a:pPr lvl="0"/>
            <a:r>
              <a:rPr lang="en-US"/>
              <a:t>When enough viruses have been able to get into our cells and make copies of themselves, the body recognizes that there’s an infection, and our immune system revs up to fight off the virus.</a:t>
            </a:r>
          </a:p>
          <a:p>
            <a:pPr lvl="0"/>
            <a:r>
              <a:rPr lang="en-US"/>
              <a:t>It is the activity of our immune system fighting the virus that makes us feel sick.</a:t>
            </a:r>
          </a:p>
          <a:p>
            <a:pPr marL="0" indent="0">
              <a:buNone/>
            </a:pPr>
            <a:endParaRPr lang="en-US"/>
          </a:p>
        </p:txBody>
      </p:sp>
      <p:sp>
        <p:nvSpPr>
          <p:cNvPr id="4" name="Rectangle 3">
            <a:extLst>
              <a:ext uri="{FF2B5EF4-FFF2-40B4-BE49-F238E27FC236}">
                <a16:creationId xmlns:a16="http://schemas.microsoft.com/office/drawing/2014/main" id="{02E1F634-23D5-4DA7-98A6-5E369177B7C5}"/>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071601-6B30-4BC1-BADB-D860F348C0CA}"/>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EB57BA-76D0-47A1-A4B7-E6EC25738D89}"/>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05D470-FED7-4F61-B864-7716213625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a:t>Project Firstline on CDC: </a:t>
            </a:r>
          </a:p>
          <a:p>
            <a:pPr marL="0" indent="0">
              <a:buNone/>
            </a:pPr>
            <a:r>
              <a:rPr lang="en-US">
                <a:hlinkClick r:id="rId3"/>
              </a:rPr>
              <a:t>https://www.cdc.gov/infectioncontrol/projectfirstline/index.html</a:t>
            </a:r>
            <a:endParaRPr lang="en-US"/>
          </a:p>
          <a:p>
            <a:pPr marL="0" indent="0">
              <a:buNone/>
            </a:pPr>
            <a:endParaRPr lang="en-US" b="1"/>
          </a:p>
          <a:p>
            <a:pPr marL="0" indent="0">
              <a:buNone/>
            </a:pPr>
            <a:r>
              <a:rPr lang="en-US" b="1"/>
              <a:t>Project Firstline on Facebook:</a:t>
            </a:r>
          </a:p>
          <a:p>
            <a:pPr marL="0" indent="0">
              <a:buNone/>
            </a:pPr>
            <a:r>
              <a:rPr lang="en-US">
                <a:hlinkClick r:id="rId4"/>
              </a:rPr>
              <a:t>https://www.facebook.com/CDCProjectFirstline/</a:t>
            </a:r>
            <a:endParaRPr lang="en-US"/>
          </a:p>
          <a:p>
            <a:pPr marL="0" indent="0">
              <a:buNone/>
            </a:pPr>
            <a:endParaRPr lang="en-US" b="1"/>
          </a:p>
          <a:p>
            <a:pPr marL="0" indent="0">
              <a:buNone/>
            </a:pPr>
            <a:r>
              <a:rPr lang="en-US" b="1"/>
              <a:t>Twitter:</a:t>
            </a:r>
          </a:p>
          <a:p>
            <a:pPr marL="0" indent="0">
              <a:buNone/>
            </a:pPr>
            <a:r>
              <a:rPr lang="en-US">
                <a:hlinkClick r:id="rId5"/>
              </a:rPr>
              <a:t>https://twitter.com/CDC_Firstline</a:t>
            </a:r>
            <a:endParaRPr lang="en-US"/>
          </a:p>
          <a:p>
            <a:pPr marL="0" indent="0">
              <a:buNone/>
            </a:pPr>
            <a:endParaRPr lang="en-US"/>
          </a:p>
          <a:p>
            <a:pPr marL="0" indent="0">
              <a:buNone/>
            </a:pPr>
            <a:r>
              <a:rPr lang="en-US" b="1" err="1"/>
              <a:t>Youtube</a:t>
            </a:r>
            <a:r>
              <a:rPr lang="en-US" b="1"/>
              <a:t>:</a:t>
            </a:r>
          </a:p>
          <a:p>
            <a:pPr marL="0" indent="0">
              <a:buNone/>
            </a:pPr>
            <a:r>
              <a:rPr lang="en-US">
                <a:hlinkClick r:id="rId6"/>
              </a:rPr>
              <a:t>https://www.youtube.com/playlist?list=PLvrp9iOILTQZQGtDnSDGViKDdRtIc13VX</a:t>
            </a:r>
            <a:r>
              <a:rPr lang="en-US"/>
              <a:t> </a:t>
            </a:r>
          </a:p>
          <a:p>
            <a:pPr marL="0" indent="0">
              <a:buNone/>
            </a:pPr>
            <a:endParaRPr lang="en-US"/>
          </a:p>
          <a:p>
            <a:pPr marL="0" indent="0">
              <a:buNone/>
            </a:pPr>
            <a:r>
              <a:rPr lang="en-US" b="1"/>
              <a:t>To sign up for Project Firstline e-mails, click here: </a:t>
            </a:r>
            <a:r>
              <a:rPr lang="en-US">
                <a:hlinkClick r:id="rId7"/>
              </a:rPr>
              <a:t>https://tools.cdc.gov/campaignproxyservice/subscriptions.aspx?topic_id=USCDC_2104</a:t>
            </a:r>
            <a:r>
              <a:rPr lang="en-US"/>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57026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ispanic female healthcare worker is pictured with pink, blue, yellow and tan background. Picture includes title: Project Firstline is for You.">
            <a:extLst>
              <a:ext uri="{FF2B5EF4-FFF2-40B4-BE49-F238E27FC236}">
                <a16:creationId xmlns:a16="http://schemas.microsoft.com/office/drawing/2014/main" id="{D75BC62B-F88E-469E-AD0C-D42E9B7E6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850" y="188454"/>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190018" y="666067"/>
            <a:ext cx="3826397" cy="1325563"/>
          </a:xfrm>
        </p:spPr>
        <p:txBody>
          <a:bodyPr/>
          <a:lstStyle/>
          <a:p>
            <a:r>
              <a:rPr lang="en-US" b="1">
                <a:latin typeface="+mn-lt"/>
              </a:rPr>
              <a:t>Feedback form</a:t>
            </a:r>
          </a:p>
        </p:txBody>
      </p:sp>
      <p:sp>
        <p:nvSpPr>
          <p:cNvPr id="4" name="Rectangle 3">
            <a:extLst>
              <a:ext uri="{FF2B5EF4-FFF2-40B4-BE49-F238E27FC236}">
                <a16:creationId xmlns:a16="http://schemas.microsoft.com/office/drawing/2014/main" id="{B186BC7E-3B8D-48D1-90C5-91F11FFB3286}"/>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8F79DE-6267-4D19-BBCF-200732151493}"/>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A5D7A5-FD82-4E08-97BE-60847AD76A24}"/>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2DDF85-96D1-47A4-B367-6DB759B4EE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5C0F2E-93F5-4688-9A49-4C3B28DB916D}">
  <ds:schemaRefs>
    <ds:schemaRef ds:uri="http://schemas.microsoft.com/sharepoint/v3/contenttype/forms"/>
  </ds:schemaRefs>
</ds:datastoreItem>
</file>

<file path=customXml/itemProps2.xml><?xml version="1.0" encoding="utf-8"?>
<ds:datastoreItem xmlns:ds="http://schemas.openxmlformats.org/officeDocument/2006/customXml" ds:itemID="{9B6E8E5F-9257-4B35-B7DF-71860E04C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F6E011-0788-40A6-ADF6-21DAA94418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Topic 2: The Basic Science of Viruses, Part 2 [Date of training]</vt:lpstr>
      <vt:lpstr>Agenda: Introduction The Basic Science of Viruses Video Discussion and reflection Session feedback form and next steps   Learning Objectives: Describe three (3) steps showing how viruses use of the cells of living things to make more copies of themselves. Explain one (1) reason why infection control actions focus on keeping respiratory droplets out of the air and away from other people. </vt:lpstr>
      <vt:lpstr>As you watch, consider the following questions</vt:lpstr>
      <vt:lpstr>Video: How Do Viruses Make You Sick?</vt:lpstr>
      <vt:lpstr>Let’s Discuss</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Woodring, Jacqueline M. (CDC/DDID/NCEZID/DHQP)</cp:lastModifiedBy>
  <cp:revision>1</cp:revision>
  <dcterms:created xsi:type="dcterms:W3CDTF">2020-12-07T18:24:10Z</dcterms:created>
  <dcterms:modified xsi:type="dcterms:W3CDTF">2021-05-28T19:28:45Z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