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7"/>
  </p:notesMasterIdLst>
  <p:sldIdLst>
    <p:sldId id="256" r:id="rId5"/>
    <p:sldId id="258" r:id="rId6"/>
    <p:sldId id="260" r:id="rId7"/>
    <p:sldId id="257" r:id="rId8"/>
    <p:sldId id="259" r:id="rId9"/>
    <p:sldId id="261" r:id="rId10"/>
    <p:sldId id="262" r:id="rId11"/>
    <p:sldId id="267" r:id="rId12"/>
    <p:sldId id="287" r:id="rId13"/>
    <p:sldId id="299" r:id="rId14"/>
    <p:sldId id="270" r:id="rId15"/>
    <p:sldId id="269" r:id="rId16"/>
    <p:sldId id="271" r:id="rId17"/>
    <p:sldId id="297" r:id="rId18"/>
    <p:sldId id="294" r:id="rId19"/>
    <p:sldId id="300" r:id="rId20"/>
    <p:sldId id="295" r:id="rId21"/>
    <p:sldId id="292" r:id="rId22"/>
    <p:sldId id="298" r:id="rId23"/>
    <p:sldId id="293" r:id="rId24"/>
    <p:sldId id="290" r:id="rId25"/>
    <p:sldId id="291"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ogren, Julie" initials="SJ" lastIdx="1" clrIdx="6">
    <p:extLst>
      <p:ext uri="{19B8F6BF-5375-455C-9EA6-DF929625EA0E}">
        <p15:presenceInfo xmlns:p15="http://schemas.microsoft.com/office/powerpoint/2012/main" userId="S::jshogren@rti.org::b8ac11d4-25b8-47fb-add8-e9c5ea412aae" providerId="AD"/>
      </p:ext>
    </p:extLst>
  </p:cmAuthor>
  <p:cmAuthor id="1" name="Stadd, Jessie" initials="SJ" lastIdx="12" clrIdx="0">
    <p:extLst>
      <p:ext uri="{19B8F6BF-5375-455C-9EA6-DF929625EA0E}">
        <p15:presenceInfo xmlns:p15="http://schemas.microsoft.com/office/powerpoint/2012/main" userId="S::jstadd@rti.org::44a9573f-fddc-4716-bc25-9dc365c6924d" providerId="AD"/>
      </p:ext>
    </p:extLst>
  </p:cmAuthor>
  <p:cmAuthor id="2" name="Aiken, Merrie" initials="AM" lastIdx="22" clrIdx="1">
    <p:extLst>
      <p:ext uri="{19B8F6BF-5375-455C-9EA6-DF929625EA0E}">
        <p15:presenceInfo xmlns:p15="http://schemas.microsoft.com/office/powerpoint/2012/main" userId="S::maiken@rti.org::2e0e472c-16bf-43d7-9edd-cd3f38cba021" providerId="AD"/>
      </p:ext>
    </p:extLst>
  </p:cmAuthor>
  <p:cmAuthor id="3" name="Wilson, Linda" initials="WL" lastIdx="16" clrIdx="2">
    <p:extLst>
      <p:ext uri="{19B8F6BF-5375-455C-9EA6-DF929625EA0E}">
        <p15:presenceInfo xmlns:p15="http://schemas.microsoft.com/office/powerpoint/2012/main" userId="S::ljwilson@rti.org::134f9502-648d-4a09-bdc5-589689a2e14a" providerId="AD"/>
      </p:ext>
    </p:extLst>
  </p:cmAuthor>
  <p:cmAuthor id="4" name="Cox, Kendra (CDC/DDID/NCEZID/DHQP)" initials="CK(" lastIdx="24" clrIdx="3">
    <p:extLst>
      <p:ext uri="{19B8F6BF-5375-455C-9EA6-DF929625EA0E}">
        <p15:presenceInfo xmlns:p15="http://schemas.microsoft.com/office/powerpoint/2012/main" userId="S::gfx4@cdc.gov::3112a3a8-8cbb-4d5b-96ee-72aa1ab53303" providerId="AD"/>
      </p:ext>
    </p:extLst>
  </p:cmAuthor>
  <p:cmAuthor id="5" name="Yates, Kirsten M. (CDC/DDID/NCEZID/DHQP) (CTR)" initials="Y(" lastIdx="7" clrIdx="4">
    <p:extLst>
      <p:ext uri="{19B8F6BF-5375-455C-9EA6-DF929625EA0E}">
        <p15:presenceInfo xmlns:p15="http://schemas.microsoft.com/office/powerpoint/2012/main" userId="S::vrx6@cdc.gov::3a8cfc38-f48f-4f28-85d9-0952e21c9697" providerId="AD"/>
      </p:ext>
    </p:extLst>
  </p:cmAuthor>
  <p:cmAuthor id="6" name="Justin Faerber" initials="JF" lastIdx="2" clrIdx="5">
    <p:extLst>
      <p:ext uri="{19B8F6BF-5375-455C-9EA6-DF929625EA0E}">
        <p15:presenceInfo xmlns:p15="http://schemas.microsoft.com/office/powerpoint/2012/main" userId="Justin Faerb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67611" autoAdjust="0"/>
  </p:normalViewPr>
  <p:slideViewPr>
    <p:cSldViewPr snapToGrid="0" showGuides="1">
      <p:cViewPr varScale="1">
        <p:scale>
          <a:sx n="73" d="100"/>
          <a:sy n="73" d="100"/>
        </p:scale>
        <p:origin x="816" y="72"/>
      </p:cViewPr>
      <p:guideLst>
        <p:guide orient="horz" pos="2160"/>
        <p:guide pos="3840"/>
      </p:guideLst>
    </p:cSldViewPr>
  </p:slideViewPr>
  <p:outlineViewPr>
    <p:cViewPr>
      <p:scale>
        <a:sx n="33" d="100"/>
        <a:sy n="33" d="100"/>
      </p:scale>
      <p:origin x="0" y="-20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69697-0BA4-4C68-8261-2D4384EB8121}" type="datetimeFigureOut">
              <a:rPr lang="en-US" smtClean="0"/>
              <a:t>9/22/2021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6BA81-A339-465E-A6DB-AF889D274C9B}" type="slidenum">
              <a:rPr lang="en-US" smtClean="0"/>
              <a:t>‹#›</a:t>
            </a:fld>
            <a:endParaRPr lang="en-US" dirty="0"/>
          </a:p>
        </p:txBody>
      </p:sp>
    </p:spTree>
    <p:extLst>
      <p:ext uri="{BB962C8B-B14F-4D97-AF65-F5344CB8AC3E}">
        <p14:creationId xmlns:p14="http://schemas.microsoft.com/office/powerpoint/2010/main" val="84558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flu/about/disease/spread.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flu/symptoms/index.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iKfG15U8nV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m04.safelinks.protection.outlook.com/?url=https%3A%2F%2Fwww.cdc.gov%2Finfectioncontrol%2Fprojectfirstline%2Fvideos%2FEP24-NoSymptoms-LowRes.mp4&amp;data=04%7C01%7Cjfaerber%40rti.org%7C92596c06110c429de93e08d96256ba9e%7C2ffc2ede4d4449948082487341fa43fb%7C0%7C0%7C637648946896375368%7CUnknown%7CTWFpbGZsb3d8eyJWIjoiMC4wLjAwMDAiLCJQIjoiV2luMzIiLCJBTiI6Ik1haWwiLCJXVCI6Mn0%3D%7C1000&amp;sdata=dkuQChCC7UWO5TD0z2ij8uj9MqTCWCYV0fp7R6x71qE%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GPahzFodDU8&amp;feature=youtu.b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coronavirus/2019-ncov/vaccines/fully-vaccinated.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coronavirus/2019-ncov/science/science-briefs/fully-vaccinated-people.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a:t>Participants log in and get settled.</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a:t>
            </a:fld>
            <a:endParaRPr lang="en-US" dirty="0"/>
          </a:p>
        </p:txBody>
      </p:sp>
    </p:spTree>
    <p:extLst>
      <p:ext uri="{BB962C8B-B14F-4D97-AF65-F5344CB8AC3E}">
        <p14:creationId xmlns:p14="http://schemas.microsoft.com/office/powerpoint/2010/main" val="354045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This slide has animation. When you advance to the slide, only the pictures of people will appear.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Ask participants to look at the people on the slide and see if they can tell who is infected with COVID-19.</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Encourage participants to guess, either orally or in the chat, or both.</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After participants have had a chance to respond, trigger animation to clarify that even people who seem healthy and exhibit no symptoms might have COVID-19 and be able to spread the SARS-CoV-2 virus.</a:t>
            </a: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“Now let’s do a little detective work. </a:t>
            </a:r>
            <a:r>
              <a:rPr lang="en-US" sz="1200" b="1" dirty="0">
                <a:effectLst/>
                <a:latin typeface="Calibri" panose="020F0502020204030204" pitchFamily="34" charset="0"/>
                <a:ea typeface="Calibri" panose="020F0502020204030204" pitchFamily="34" charset="0"/>
                <a:cs typeface="Arial" panose="020B0604020202020204" pitchFamily="34" charset="0"/>
              </a:rPr>
              <a:t>Can you guess which of these people has COVID-19 and may be contagious?</a:t>
            </a:r>
            <a:r>
              <a:rPr lang="en-US" sz="1200" b="0" dirty="0">
                <a:effectLst/>
                <a:latin typeface="Calibri" panose="020F0502020204030204" pitchFamily="34" charset="0"/>
                <a:ea typeface="Calibri" panose="020F0502020204030204" pitchFamily="34" charset="0"/>
                <a:cs typeface="Arial" panose="020B0604020202020204" pitchFamily="34" charset="0"/>
              </a:rPr>
              <a:t>”</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i="1" dirty="0">
                <a:effectLst/>
                <a:latin typeface="Calibri" panose="020F0502020204030204" pitchFamily="34" charset="0"/>
                <a:ea typeface="Calibri" panose="020F0502020204030204" pitchFamily="34" charset="0"/>
                <a:cs typeface="Arial" panose="020B0604020202020204" pitchFamily="34" charset="0"/>
              </a:rPr>
              <a:t>Pause for responses.</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b="1" dirty="0">
                <a:effectLst/>
                <a:latin typeface="Calibri" panose="020F0502020204030204" pitchFamily="34" charset="0"/>
                <a:ea typeface="Calibri" panose="020F0502020204030204" pitchFamily="34" charset="0"/>
                <a:cs typeface="Arial" panose="020B0604020202020204" pitchFamily="34" charset="0"/>
              </a:rPr>
              <a:t>We can’t tell, can we? </a:t>
            </a:r>
            <a:r>
              <a:rPr lang="en-US" sz="1200" dirty="0">
                <a:effectLst/>
                <a:latin typeface="Calibri" panose="020F0502020204030204" pitchFamily="34" charset="0"/>
                <a:ea typeface="Calibri" panose="020F0502020204030204" pitchFamily="34" charset="0"/>
                <a:cs typeface="Arial" panose="020B0604020202020204" pitchFamily="34" charset="0"/>
              </a:rPr>
              <a:t>Lots of people are infected with the virus, but don’t show symptoms!”</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10</a:t>
            </a:fld>
            <a:endParaRPr lang="en-US" dirty="0"/>
          </a:p>
        </p:txBody>
      </p:sp>
    </p:spTree>
    <p:extLst>
      <p:ext uri="{BB962C8B-B14F-4D97-AF65-F5344CB8AC3E}">
        <p14:creationId xmlns:p14="http://schemas.microsoft.com/office/powerpoint/2010/main" val="138355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This slide has animation.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After participants have had a chance to respond, trigger animation for the content in the second column to appear: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People with flu are most contagious in the first 3-4 days after their illness begins.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Some otherwise healthy adults may be able to infect others beginning 1 day before symptoms develop and up to 5 to 7 days after becoming sick.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Some people, especially young children and people with weakened immune systems, might be able to infect others with flu viruses for an even longer time.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wish to refer to CDC resources for additional discussion points:</a:t>
            </a:r>
          </a:p>
          <a:p>
            <a:pPr marL="742950" marR="0" lvl="1" indent="-285750">
              <a:lnSpc>
                <a:spcPct val="107000"/>
              </a:lnSpc>
              <a:spcBef>
                <a:spcPts val="0"/>
              </a:spcBef>
              <a:spcAft>
                <a:spcPts val="0"/>
              </a:spcAft>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How Flu Spreads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https://www.cdc.gov/flu/about/disease/spread.htm</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742950" marR="0" lvl="1" indent="-285750">
              <a:lnSpc>
                <a:spcPct val="107000"/>
              </a:lnSpc>
              <a:spcBef>
                <a:spcPts val="0"/>
              </a:spcBef>
              <a:spcAft>
                <a:spcPts val="800"/>
              </a:spcAft>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Flu Symptoms &amp; Diagnosis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https://www.cdc.gov/flu/symptoms/index.html</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“Dr. Carlson mentioned that people can spread diseases other than COVID-19 without showing any symptoms. This also happens with the flu. </a:t>
            </a:r>
            <a:r>
              <a:rPr lang="en-US" sz="1100" b="1" dirty="0">
                <a:effectLst/>
                <a:latin typeface="Calibri" panose="020F0502020204030204" pitchFamily="34" charset="0"/>
                <a:ea typeface="Calibri" panose="020F0502020204030204" pitchFamily="34" charset="0"/>
                <a:cs typeface="Arial" panose="020B0604020202020204" pitchFamily="34" charset="0"/>
              </a:rPr>
              <a:t>Does that seem to match with your personal experience?</a:t>
            </a:r>
            <a:r>
              <a:rPr lang="en-US" sz="11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for responses</a:t>
            </a: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“That’s right. You may be able to pass on flu to someone else before you know you are sick, as well as while you are sick. And not everyone with flu will get a fever or have the symptoms you may be used to looking for.”</a:t>
            </a:r>
          </a:p>
        </p:txBody>
      </p:sp>
      <p:sp>
        <p:nvSpPr>
          <p:cNvPr id="4" name="Slide Number Placeholder 3"/>
          <p:cNvSpPr>
            <a:spLocks noGrp="1"/>
          </p:cNvSpPr>
          <p:nvPr>
            <p:ph type="sldNum" sz="quarter" idx="5"/>
          </p:nvPr>
        </p:nvSpPr>
        <p:spPr/>
        <p:txBody>
          <a:bodyPr/>
          <a:lstStyle/>
          <a:p>
            <a:fld id="{17E6BA81-A339-465E-A6DB-AF889D274C9B}" type="slidenum">
              <a:rPr lang="en-US" smtClean="0"/>
              <a:t>11</a:t>
            </a:fld>
            <a:endParaRPr lang="en-US" dirty="0"/>
          </a:p>
        </p:txBody>
      </p:sp>
    </p:spTree>
    <p:extLst>
      <p:ext uri="{BB962C8B-B14F-4D97-AF65-F5344CB8AC3E}">
        <p14:creationId xmlns:p14="http://schemas.microsoft.com/office/powerpoint/2010/main" val="3729172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This slide has animation.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Encourage participants, either orally or in the chat, to link their knowledge to action: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We know that people who are infected with SARS-CoV-2, but who do not show symptoms, can still spread virus.</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What actions should we take?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When appropriate, advance the slide to reveal the second column.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“So, let’s review. People who are pre-symptomatic or asymptomatic – who aren’t feeling any symptoms, but who are infected with virus – can still spread COVID-19. </a:t>
            </a:r>
            <a:r>
              <a:rPr lang="en-US" sz="1100" b="1" dirty="0">
                <a:effectLst/>
                <a:latin typeface="Calibri" panose="020F0502020204030204" pitchFamily="34" charset="0"/>
                <a:ea typeface="Calibri" panose="020F0502020204030204" pitchFamily="34" charset="0"/>
                <a:cs typeface="Arial" panose="020B0604020202020204" pitchFamily="34" charset="0"/>
              </a:rPr>
              <a:t>Why does this matter? How can we use this information in our work?</a:t>
            </a:r>
            <a:r>
              <a:rPr lang="en-US" sz="11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for responses. When appropriate, trigger animation</a:t>
            </a: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“Right! Because we can’t tell who may be infected and able to infect others, all our infection control actions are still important – including masking for source control.”</a:t>
            </a:r>
          </a:p>
        </p:txBody>
      </p:sp>
      <p:sp>
        <p:nvSpPr>
          <p:cNvPr id="4" name="Slide Number Placeholder 3"/>
          <p:cNvSpPr>
            <a:spLocks noGrp="1"/>
          </p:cNvSpPr>
          <p:nvPr>
            <p:ph type="sldNum" sz="quarter" idx="5"/>
          </p:nvPr>
        </p:nvSpPr>
        <p:spPr/>
        <p:txBody>
          <a:bodyPr/>
          <a:lstStyle/>
          <a:p>
            <a:fld id="{17E6BA81-A339-465E-A6DB-AF889D274C9B}" type="slidenum">
              <a:rPr lang="en-US" smtClean="0"/>
              <a:t>12</a:t>
            </a:fld>
            <a:endParaRPr lang="en-US" dirty="0"/>
          </a:p>
        </p:txBody>
      </p:sp>
    </p:spTree>
    <p:extLst>
      <p:ext uri="{BB962C8B-B14F-4D97-AF65-F5344CB8AC3E}">
        <p14:creationId xmlns:p14="http://schemas.microsoft.com/office/powerpoint/2010/main" val="317853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Transition to small-group breakouts and discussion.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Invite participants to think through, on a typical day, how many people they come into contact with – at work, and in the community and at home.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Then, ask participants to think about how many of those interactions happened when both persons were masked, when one was masked and not the other, and when both were not masked.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You may wish to reframe this discussion, depending upon your context and audience.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“Let’s take a few minutes split into groups for some deeper discussion. Before we divide up, I want you to take 3 minutes to think about your day and how many people you come into contact with. This should include your family or other people you live with, people you encounter on your commute, your co-workers, and others you encounter in your workday, such as patients and families.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“Once you have that number, think about how many of those interactions occurred when you and the other person were masked, when one of you was masked and the other wasn’t, and when neither of you was masked. Try to come up with a number for each. Feel free to jot down your thoughts in your Participant Booklet.”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Pause for 3 minutes.</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b="1" dirty="0">
                <a:effectLst/>
                <a:latin typeface="Calibri" panose="020F0502020204030204" pitchFamily="34" charset="0"/>
                <a:ea typeface="Calibri" panose="020F0502020204030204" pitchFamily="34" charset="0"/>
                <a:cs typeface="Arial" panose="020B0604020202020204" pitchFamily="34" charset="0"/>
              </a:rPr>
              <a:t>Does everyone have their number? </a:t>
            </a:r>
            <a:r>
              <a:rPr lang="en-US" sz="1800" dirty="0">
                <a:effectLst/>
                <a:latin typeface="Calibri" panose="020F0502020204030204" pitchFamily="34" charset="0"/>
                <a:ea typeface="Calibri" panose="020F0502020204030204" pitchFamily="34" charset="0"/>
                <a:cs typeface="Arial" panose="020B0604020202020204" pitchFamily="34" charset="0"/>
              </a:rPr>
              <a:t>Great!”</a:t>
            </a:r>
          </a:p>
        </p:txBody>
      </p:sp>
      <p:sp>
        <p:nvSpPr>
          <p:cNvPr id="4" name="Slide Number Placeholder 3"/>
          <p:cNvSpPr>
            <a:spLocks noGrp="1"/>
          </p:cNvSpPr>
          <p:nvPr>
            <p:ph type="sldNum" sz="quarter" idx="5"/>
          </p:nvPr>
        </p:nvSpPr>
        <p:spPr/>
        <p:txBody>
          <a:bodyPr/>
          <a:lstStyle/>
          <a:p>
            <a:fld id="{17E6BA81-A339-465E-A6DB-AF889D274C9B}" type="slidenum">
              <a:rPr lang="en-US" smtClean="0"/>
              <a:t>13</a:t>
            </a:fld>
            <a:endParaRPr lang="en-US" dirty="0"/>
          </a:p>
        </p:txBody>
      </p:sp>
    </p:spTree>
    <p:extLst>
      <p:ext uri="{BB962C8B-B14F-4D97-AF65-F5344CB8AC3E}">
        <p14:creationId xmlns:p14="http://schemas.microsoft.com/office/powerpoint/2010/main" val="4214121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Use breakout rooms appropriate to your virtual platform to divide participants into small groups, and task them with discussing the numbers of interactions, and types of interactions, that they observed in their own experiences, as well as the implications of their interactions: </a:t>
            </a:r>
            <a:r>
              <a:rPr lang="en-US" sz="1100" b="1" dirty="0">
                <a:effectLst/>
                <a:latin typeface="Calibri" panose="020F0502020204030204" pitchFamily="34" charset="0"/>
                <a:ea typeface="Calibri" panose="020F0502020204030204" pitchFamily="34" charset="0"/>
                <a:cs typeface="Arial" panose="020B0604020202020204" pitchFamily="34" charset="0"/>
              </a:rPr>
              <a:t>if you cross paths with 10 people, and each of them has crossed paths with 10 people, what does that mean for potential exposures?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The number and size of the groups will vary, but it is best if there are no more than five people in each small group.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If applicable and possible, try to create groupings of participants who haven’t yet had an opportunity to speak together during the training.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As needed, provide instructions related to the breakout room format, such as how to ask questions.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Inform the groups that they have 10 minutes to work together. Use your chime or timekeeper to warn participants when they have 1 minute remaining.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Ask each group to identify a spokesperson who will share the group’s ideas when everyone reconvenes.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After the small groups have gathered, depending on your virtual platform, you may use the broadcast message feature or another means to send reminders of the scenarios, how much time is remaining, etc. You may also choose to “visit” each group to encourage conversation and to hear their thoughts.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If groups appear to need additional guidance, you could choose to prompt them with questions about whether they were surprised by their own or others’ numbers, how their numbers may vary from day to day, what factors may contribute to their numbers, etc.</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“With that, we’re going to move into breakout groups. Once you’re there, I’d like to you to share your answers with your group and discuss your reactions and thoughts. I’d also like you to think about the effects of all your interactions – </a:t>
            </a:r>
            <a:r>
              <a:rPr lang="en-US" sz="1100" b="1" dirty="0">
                <a:effectLst/>
                <a:latin typeface="Calibri" panose="020F0502020204030204" pitchFamily="34" charset="0"/>
                <a:ea typeface="Calibri" panose="020F0502020204030204" pitchFamily="34" charset="0"/>
                <a:cs typeface="Arial" panose="020B0604020202020204" pitchFamily="34" charset="0"/>
              </a:rPr>
              <a:t>what does it mean if you’ve interacted with 10 people, and each of them has interacted with 10 people, who have interacted with 10 people?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“We’ll come back together in 10 minutes to report to the whole group. Please choose one person in your small group to be your spokesperson.”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Allow 10 minutes for the groups to discuss their numbers, giving a warning when there is 1 minute left. Reconvene the groups from their breakout rooms.</a:t>
            </a:r>
            <a:r>
              <a:rPr lang="en-US" sz="11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17E6BA81-A339-465E-A6DB-AF889D274C9B}" type="slidenum">
              <a:rPr lang="en-US" smtClean="0"/>
              <a:t>14</a:t>
            </a:fld>
            <a:endParaRPr lang="en-US" dirty="0"/>
          </a:p>
        </p:txBody>
      </p:sp>
    </p:spTree>
    <p:extLst>
      <p:ext uri="{BB962C8B-B14F-4D97-AF65-F5344CB8AC3E}">
        <p14:creationId xmlns:p14="http://schemas.microsoft.com/office/powerpoint/2010/main" val="252554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When the entire group has reconvened, ask a spokesperson from each group to report on their discussion. You may wish to capture high-level points on a separate slide or in the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wish to lead discussion by: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Asking each group to share their highest number of interactions</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For the highest number of all, ask that group to share why the number was so high (e.g., do they live with a lot of people? Take crowded public transportation to work? Work in a setting where they interact with a lot of people?)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Asking whether they were surprised, or not, by their groups’ numbers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Asking them to reflect on contributing factors that made the number higher or lower, and whether there is variety in their daily routines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Asking them to discuss the effects of their interactions: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does it mean if you’ve interacted with 10 people, and each of them has interacted with 10 people, who have interacted with 10 people? What would it mean if you were in a room with all those people?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Asking them to think about times they, or someone they know, has gotten a cold or the flu but can’t remember being around someone who was sick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each group’s report has been shared, lead the entire group in discussion:</a:t>
            </a:r>
          </a:p>
          <a:p>
            <a:pPr marL="800100" marR="0" lvl="1" indent="-34290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What points were raised often?</a:t>
            </a:r>
          </a:p>
          <a:p>
            <a:pPr marL="800100" marR="0" lvl="1" indent="-34290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Were any points raised by other groups that surprised you?</a:t>
            </a:r>
          </a:p>
          <a:p>
            <a:pPr marL="800100" marR="0" lvl="1" indent="-34290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How are you thinking about your interactions in the community and at home differently since the pandemic? At work?</a:t>
            </a:r>
          </a:p>
          <a:p>
            <a:pPr marL="800100" marR="0" lvl="1"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Depending upon the context and the makeup of your audience, you may choose to incorporate points from CDC guidance related to source control and physical distancing at work for vaccinated healthcare workers from CDC’s Updated Healthcare Infection Prevention and Control Recommendations in Response to COVID-19 Vaccination page: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https://www.cdc.gov/coronavirus/2019-ncov/hcp/infection-control-recommendations.html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“Welcome back! I’m looking forward to hearing what everyone had to say. </a:t>
            </a:r>
            <a:r>
              <a:rPr lang="en-US" sz="1100" b="1" dirty="0">
                <a:effectLst/>
                <a:latin typeface="Calibri" panose="020F0502020204030204" pitchFamily="34" charset="0"/>
                <a:ea typeface="Calibri" panose="020F0502020204030204" pitchFamily="34" charset="0"/>
                <a:cs typeface="Arial" panose="020B0604020202020204" pitchFamily="34" charset="0"/>
              </a:rPr>
              <a:t>Group 1, can we hear from your spokesperson?</a:t>
            </a:r>
            <a:r>
              <a:rPr lang="en-US" sz="11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Ask a spokesperson from each group, in turn, to share the group’s observations. Acknowledge the responses as appropriate and encourage additional conversation and reflection.</a:t>
            </a:r>
            <a:r>
              <a:rPr lang="en-US" sz="11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“Thank you all so much for your thoughtful comments. Let’s discuss some of the points that were raised. </a:t>
            </a:r>
            <a:r>
              <a:rPr lang="en-US" sz="1100" b="1" dirty="0">
                <a:effectLst/>
                <a:latin typeface="Calibri" panose="020F0502020204030204" pitchFamily="34" charset="0"/>
                <a:ea typeface="Calibri" panose="020F0502020204030204" pitchFamily="34" charset="0"/>
                <a:cs typeface="Arial" panose="020B0604020202020204" pitchFamily="34" charset="0"/>
              </a:rPr>
              <a:t>Did any of the points raised surprise you?</a:t>
            </a:r>
            <a:r>
              <a:rPr lang="en-US" sz="11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Acknowledge responses and encourage additional discussion as appropriate.</a:t>
            </a:r>
            <a:r>
              <a:rPr lang="en-US" sz="11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15</a:t>
            </a:fld>
            <a:endParaRPr lang="en-US" dirty="0"/>
          </a:p>
        </p:txBody>
      </p:sp>
    </p:spTree>
    <p:extLst>
      <p:ext uri="{BB962C8B-B14F-4D97-AF65-F5344CB8AC3E}">
        <p14:creationId xmlns:p14="http://schemas.microsoft.com/office/powerpoint/2010/main" val="1908015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tabLst>
                <a:tab pos="228600" algn="l"/>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tabLst>
                <a:tab pos="228600" algn="l"/>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If the answers are information that is already included in this session, please respond.</a:t>
            </a:r>
          </a:p>
          <a:p>
            <a:pPr marL="342900" marR="0" lvl="0" indent="-342900">
              <a:lnSpc>
                <a:spcPct val="107000"/>
              </a:lnSpc>
              <a:spcBef>
                <a:spcPts val="0"/>
              </a:spcBef>
              <a:spcAft>
                <a:spcPts val="0"/>
              </a:spcAft>
              <a:buFont typeface="Symbol" panose="05050102010706020507" pitchFamily="18" charset="2"/>
              <a:buChar char=""/>
              <a:tabLst>
                <a:tab pos="228600" algn="l"/>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If the questions address content that is not covered in this session, please do not attempt to answer the questions. Instead, take note of the questions and consult with CDC resources to follow up with answers after the session.</a:t>
            </a:r>
          </a:p>
          <a:p>
            <a:pPr marL="0" marR="0" lvl="0" indent="0">
              <a:lnSpc>
                <a:spcPct val="107000"/>
              </a:lnSpc>
              <a:spcBef>
                <a:spcPts val="0"/>
              </a:spcBef>
              <a:spcAft>
                <a:spcPts val="800"/>
              </a:spcAft>
              <a:buFont typeface="Symbol" panose="05050102010706020507" pitchFamily="18" charset="2"/>
              <a:buNone/>
              <a:tabLst>
                <a:tab pos="228600" algn="l"/>
              </a:tabLs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anose="05050102010706020507" pitchFamily="18" charset="2"/>
              <a:buNone/>
              <a:tabLst>
                <a:tab pos="228600" algn="l"/>
              </a:tabLs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Arial" panose="020B0604020202020204" pitchFamily="34" charset="0"/>
              </a:rPr>
              <a:t>“Thank you for sharing! </a:t>
            </a:r>
            <a:r>
              <a:rPr lang="en-US" sz="1800" b="1" dirty="0">
                <a:solidFill>
                  <a:srgbClr val="13619C"/>
                </a:solidFill>
                <a:effectLst/>
                <a:latin typeface="Calibri" panose="020F0502020204030204" pitchFamily="34" charset="0"/>
                <a:ea typeface="Calibri" panose="020F0502020204030204" pitchFamily="34" charset="0"/>
                <a:cs typeface="Arial" panose="020B0604020202020204" pitchFamily="34" charset="0"/>
              </a:rPr>
              <a:t>Does anyone have any questions still remaining?</a:t>
            </a:r>
            <a:r>
              <a:rPr lang="en-US" sz="1800" dirty="0">
                <a:solidFill>
                  <a:srgbClr val="13619C"/>
                </a:solidFill>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Arial" panose="020B0604020202020204" pitchFamily="34" charset="0"/>
              </a:rPr>
              <a:t>(Address questions as appropriate.)</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Arial" panose="020B0604020202020204" pitchFamily="34"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16</a:t>
            </a:fld>
            <a:endParaRPr lang="en-US" dirty="0"/>
          </a:p>
        </p:txBody>
      </p:sp>
    </p:spTree>
    <p:extLst>
      <p:ext uri="{BB962C8B-B14F-4D97-AF65-F5344CB8AC3E}">
        <p14:creationId xmlns:p14="http://schemas.microsoft.com/office/powerpoint/2010/main" val="4016000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Encourage participants to reflect on the content of the session and how they will put their knowledge into practice.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“Thank you all so much for that thoughtful discussion! Let’s use our last few minutes together to reflect on what we’ve learned and think about how we can put what we’ve learned into practice.”</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17</a:t>
            </a:fld>
            <a:endParaRPr lang="en-US" dirty="0"/>
          </a:p>
        </p:txBody>
      </p:sp>
    </p:spTree>
    <p:extLst>
      <p:ext uri="{BB962C8B-B14F-4D97-AF65-F5344CB8AC3E}">
        <p14:creationId xmlns:p14="http://schemas.microsoft.com/office/powerpoint/2010/main" val="200100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Invite participants to share what they learned during the session, and what they appreciated or found interesting.</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“I’d love to hear from you about what you learned today about asymptomatic spread and what you found most interesting. </a:t>
            </a:r>
            <a:r>
              <a:rPr lang="en-US" sz="1800" b="1" dirty="0">
                <a:effectLst/>
                <a:latin typeface="Calibri" panose="020F0502020204030204" pitchFamily="34" charset="0"/>
                <a:ea typeface="Calibri" panose="020F0502020204030204" pitchFamily="34" charset="0"/>
                <a:cs typeface="Arial" panose="020B0604020202020204" pitchFamily="34" charset="0"/>
              </a:rPr>
              <a:t>Would anyone like to share?</a:t>
            </a:r>
            <a:r>
              <a:rPr lang="en-US" sz="1800" b="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Acknowledge and address responses.</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5643369-B893-49E9-AFB9-C82B5FBDF907}" type="slidenum">
              <a:rPr lang="en-US" smtClean="0"/>
              <a:t>18</a:t>
            </a:fld>
            <a:endParaRPr lang="en-US" dirty="0"/>
          </a:p>
        </p:txBody>
      </p:sp>
    </p:spTree>
    <p:extLst>
      <p:ext uri="{BB962C8B-B14F-4D97-AF65-F5344CB8AC3E}">
        <p14:creationId xmlns:p14="http://schemas.microsoft.com/office/powerpoint/2010/main" val="2839027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“I hope you enjoyed today’s conversation. I’ve captured some key takeaways here, which you can review at your leisure after the session today.”</a:t>
            </a:r>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19</a:t>
            </a:fld>
            <a:endParaRPr lang="en-US" dirty="0"/>
          </a:p>
        </p:txBody>
      </p:sp>
    </p:spTree>
    <p:extLst>
      <p:ext uri="{BB962C8B-B14F-4D97-AF65-F5344CB8AC3E}">
        <p14:creationId xmlns:p14="http://schemas.microsoft.com/office/powerpoint/2010/main" val="85599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Welcome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Housekeeping, either orally or via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If needed,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Overview of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If this session is part of an ongoing series, you may choose to say, “welcome back,” “thank you for joining us again,” etc.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“Welcome to Project Firstline. Thank you for joining us! Before we begin, a few housekeeping notes. We’ll meet today for one hour.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“Today, we’re going to review how viruses work, and how they can be spread, even when an infected person doesn’t feel sick. We’ll have an opportunity to discuss and reflect together before we wrap up for the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7E6BA81-A339-465E-A6DB-AF889D274C9B}" type="slidenum">
              <a:rPr lang="en-US" smtClean="0"/>
              <a:t>2</a:t>
            </a:fld>
            <a:endParaRPr lang="en-US" dirty="0"/>
          </a:p>
        </p:txBody>
      </p:sp>
    </p:spTree>
    <p:extLst>
      <p:ext uri="{BB962C8B-B14F-4D97-AF65-F5344CB8AC3E}">
        <p14:creationId xmlns:p14="http://schemas.microsoft.com/office/powerpoint/2010/main" val="2084339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Encourage participants to identify one thing they will need to do, or continue to do, in their work to protect themselves and others from diseases that can spread when people are infected but may not look or feel sick. They may come off mute and speak, or type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Acknowledge responses, as appropriate.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As appropriate, make connections between participants’ responses and the material from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“As we just heard, you’ve learned a lot today. I’d like you to identify one thing you’ll need to do, or continue to do, in your work to protect yourself and others from diseases that can spread when people are infected but may not look or feel sick. Please feel free to come off mute or share in the chat.”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for responses and acknowledge them</a:t>
            </a:r>
            <a:r>
              <a:rPr lang="en-US" sz="1100" dirty="0">
                <a:effectLst/>
                <a:latin typeface="Calibri" panose="020F0502020204030204" pitchFamily="34" charset="0"/>
                <a:ea typeface="Calibri" panose="020F0502020204030204" pitchFamily="34" charset="0"/>
                <a:cs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20</a:t>
            </a:fld>
            <a:endParaRPr lang="en-US" dirty="0"/>
          </a:p>
        </p:txBody>
      </p:sp>
    </p:spTree>
    <p:extLst>
      <p:ext uri="{BB962C8B-B14F-4D97-AF65-F5344CB8AC3E}">
        <p14:creationId xmlns:p14="http://schemas.microsoft.com/office/powerpoint/2010/main" val="42265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Explain how participants can reach you, by the means of your choosing, and how they can reach Project Firstline.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If this session is part of a series</a:t>
            </a:r>
            <a:r>
              <a:rPr lang="en-US" sz="1800" dirty="0">
                <a:effectLst/>
                <a:latin typeface="Calibri" panose="020F0502020204030204" pitchFamily="34" charset="0"/>
                <a:ea typeface="Calibri" panose="020F0502020204030204" pitchFamily="34" charset="0"/>
                <a:cs typeface="Arial" panose="020B0604020202020204" pitchFamily="34" charset="0"/>
              </a:rPr>
              <a:t>) “Next time, we will cover [insert next training topic].”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21</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u="none" dirty="0">
                <a:solidFill>
                  <a:srgbClr val="0563C1"/>
                </a:solidFill>
                <a:effectLst/>
                <a:latin typeface="Calibri" panose="020F0502020204030204" pitchFamily="34" charset="0"/>
                <a:cs typeface="Arial" panose="020B0604020202020204" pitchFamily="34" charset="0"/>
              </a:rPr>
              <a:t>After the Session</a:t>
            </a:r>
            <a:endParaRPr lang="en-US" sz="1800" b="1" u="none" dirty="0">
              <a:effectLst/>
              <a:latin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ProjectFirstline@cdc.gov</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22</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“After today, you’ll be able to explain how a person can be infected with SARS-CoV-2 and not feel sick but can still spread the virus to others and discuss why infection control recommendations like masking for source control are in place in healthcare settings.”</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3</a:t>
            </a:fld>
            <a:endParaRPr lang="en-US" dirty="0"/>
          </a:p>
        </p:txBody>
      </p:sp>
    </p:spTree>
    <p:extLst>
      <p:ext uri="{BB962C8B-B14F-4D97-AF65-F5344CB8AC3E}">
        <p14:creationId xmlns:p14="http://schemas.microsoft.com/office/powerpoint/2010/main" val="99207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If you have a large group, you may decide to skip introductions and use the chat or poll feature for introductions.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Be sure to introduce yourself and anyone who is assisting you.</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“Please share in 30 seconds or less your name and your role.”</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4</a:t>
            </a:fld>
            <a:endParaRPr lang="en-US" dirty="0"/>
          </a:p>
        </p:txBody>
      </p:sp>
    </p:spTree>
    <p:extLst>
      <p:ext uri="{BB962C8B-B14F-4D97-AF65-F5344CB8AC3E}">
        <p14:creationId xmlns:p14="http://schemas.microsoft.com/office/powerpoint/2010/main" val="140428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Use the poll feature for your virtual platform to ask participants about their experiences with COVID-19 at the workplace.  </a:t>
            </a:r>
          </a:p>
          <a:p>
            <a:pPr marL="68580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Arial" panose="020B0604020202020204" pitchFamily="34" charset="0"/>
              </a:rPr>
              <a:t>I work in a facility that has treated: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People with COVID-19 who were very sick (e.g., fever, fatigue, difficulty breathing),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People with COVID-19 who had mild symptoms (e.g., cold symptoms), or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People with COVID-19 who had no symptoms.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If the platform you are using does not have a poll feature, you may choose to ask participants to enter their responses in the chat.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“Thank you, and welcome again! Now, let’s think about our own experience at work. Please select all that apply.“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for participants to respond to poll options, then display poll results.</a:t>
            </a:r>
            <a:r>
              <a:rPr lang="en-US" sz="11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“So, it looks like many of us have worked in a facility that has treated people with COVID-19, with different symptoms or no symptoms at all. We’re going to talk more about this today. Thank you for sharing!”</a:t>
            </a:r>
          </a:p>
        </p:txBody>
      </p:sp>
      <p:sp>
        <p:nvSpPr>
          <p:cNvPr id="4" name="Slide Number Placeholder 3"/>
          <p:cNvSpPr>
            <a:spLocks noGrp="1"/>
          </p:cNvSpPr>
          <p:nvPr>
            <p:ph type="sldNum" sz="quarter" idx="5"/>
          </p:nvPr>
        </p:nvSpPr>
        <p:spPr/>
        <p:txBody>
          <a:bodyPr/>
          <a:lstStyle/>
          <a:p>
            <a:fld id="{17E6BA81-A339-465E-A6DB-AF889D274C9B}" type="slidenum">
              <a:rPr lang="en-US" smtClean="0"/>
              <a:t>5</a:t>
            </a:fld>
            <a:endParaRPr lang="en-US" dirty="0"/>
          </a:p>
        </p:txBody>
      </p:sp>
    </p:spTree>
    <p:extLst>
      <p:ext uri="{BB962C8B-B14F-4D97-AF65-F5344CB8AC3E}">
        <p14:creationId xmlns:p14="http://schemas.microsoft.com/office/powerpoint/2010/main" val="66559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This slide provides a review of information delivered in </a:t>
            </a:r>
            <a:r>
              <a:rPr lang="en-US" sz="1100" i="1" dirty="0">
                <a:effectLst/>
                <a:latin typeface="Calibri" panose="020F0502020204030204" pitchFamily="34" charset="0"/>
                <a:ea typeface="Calibri" panose="020F0502020204030204" pitchFamily="34" charset="0"/>
                <a:cs typeface="Arial" panose="020B0604020202020204" pitchFamily="34" charset="0"/>
              </a:rPr>
              <a:t>Inside Infection Control</a:t>
            </a:r>
            <a:r>
              <a:rPr lang="en-US" sz="1100" dirty="0">
                <a:effectLst/>
                <a:latin typeface="Calibri" panose="020F0502020204030204" pitchFamily="34" charset="0"/>
                <a:ea typeface="Calibri" panose="020F0502020204030204" pitchFamily="34" charset="0"/>
                <a:cs typeface="Arial" panose="020B0604020202020204" pitchFamily="34" charset="0"/>
              </a:rPr>
              <a:t> Episode 3: “What’s a Virus?”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If time allows, you can show that episode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https://www.youtube.com/watch?v=iKfG15U8nVo</a:t>
            </a:r>
            <a:r>
              <a:rPr lang="en-US" sz="1100" dirty="0">
                <a:effectLst/>
                <a:latin typeface="Calibri" panose="020F0502020204030204" pitchFamily="34" charset="0"/>
                <a:ea typeface="Calibri" panose="020F0502020204030204" pitchFamily="34" charset="0"/>
                <a:cs typeface="Arial" panose="020B0604020202020204" pitchFamily="34" charset="0"/>
              </a:rPr>
              <a:t>) or share the link with participants to view on their own after the session for more information.</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You may also choose to refer to the Content Outline for Episode 3 to help guide discussion.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“Let’s briefly review some basic information about viruses.”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“Viruses are able to use cells in living things, including people, to make copies of themselves. </a:t>
            </a:r>
            <a:r>
              <a:rPr lang="en-US" sz="1800" b="0" dirty="0">
                <a:effectLst/>
                <a:latin typeface="Calibri" panose="020F0502020204030204" pitchFamily="34" charset="0"/>
                <a:ea typeface="Times New Roman" panose="02020603050405020304" pitchFamily="18" charset="0"/>
              </a:rPr>
              <a:t>When enough virus gets into a person’s cells and starts making copies of itself, the body can recognize that there’s an infection, and the immune system revs up to fight off the virus.”</a:t>
            </a:r>
          </a:p>
          <a:p>
            <a:pPr marL="0" marR="0">
              <a:lnSpc>
                <a:spcPct val="107000"/>
              </a:lnSpc>
              <a:spcBef>
                <a:spcPts val="0"/>
              </a:spcBef>
              <a:spcAft>
                <a:spcPts val="800"/>
              </a:spcAft>
            </a:pPr>
            <a:endParaRPr lang="en-US" sz="11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“If a person is infected with SARS-CoV-2, the virus that causes COVID-19, it can be spread by their respiratory droplets. Those droplets, with virus in them, are released into the air when the infected person talks, breathes, coughs, or otherwise blows air out of their nose or mouth. The respiratory droplets can then land on someone else’s eyes, nose, or mouth, or someone can breathe them into their throat or lungs, where the virus in the droplets can start attacking the person’s cells.” </a:t>
            </a:r>
          </a:p>
        </p:txBody>
      </p:sp>
      <p:sp>
        <p:nvSpPr>
          <p:cNvPr id="4" name="Slide Number Placeholder 3"/>
          <p:cNvSpPr>
            <a:spLocks noGrp="1"/>
          </p:cNvSpPr>
          <p:nvPr>
            <p:ph type="sldNum" sz="quarter" idx="5"/>
          </p:nvPr>
        </p:nvSpPr>
        <p:spPr/>
        <p:txBody>
          <a:bodyPr/>
          <a:lstStyle/>
          <a:p>
            <a:fld id="{17E6BA81-A339-465E-A6DB-AF889D274C9B}" type="slidenum">
              <a:rPr lang="en-US" smtClean="0"/>
              <a:t>6</a:t>
            </a:fld>
            <a:endParaRPr lang="en-US" dirty="0"/>
          </a:p>
        </p:txBody>
      </p:sp>
    </p:spTree>
    <p:extLst>
      <p:ext uri="{BB962C8B-B14F-4D97-AF65-F5344CB8AC3E}">
        <p14:creationId xmlns:p14="http://schemas.microsoft.com/office/powerpoint/2010/main" val="209292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Arial" panose="020B0604020202020204" pitchFamily="34" charset="0"/>
              </a:rPr>
              <a:t>Facilitator Notes</a:t>
            </a:r>
            <a:endParaRPr lang="en-US" sz="18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mn-lt"/>
                <a:ea typeface="Calibri" panose="020F0502020204030204" pitchFamily="34" charset="0"/>
                <a:cs typeface="Avenir LT Std 55 Roman"/>
              </a:rPr>
              <a:t>Access the video here:</a:t>
            </a:r>
          </a:p>
          <a:p>
            <a:pPr marL="0" marR="0" lvl="0" indent="0">
              <a:lnSpc>
                <a:spcPct val="107000"/>
              </a:lnSpc>
              <a:spcBef>
                <a:spcPts val="0"/>
              </a:spcBef>
              <a:spcAft>
                <a:spcPts val="800"/>
              </a:spcAft>
              <a:buFont typeface="Symbol" panose="05050102010706020507" pitchFamily="18" charset="2"/>
              <a:buNone/>
            </a:pPr>
            <a:r>
              <a:rPr lang="en-US" sz="1800" b="1" dirty="0">
                <a:effectLst/>
                <a:latin typeface="+mn-lt"/>
                <a:ea typeface="Calibri" panose="020F0502020204030204" pitchFamily="34" charset="0"/>
                <a:cs typeface="Avenir LT Std 55 Roman"/>
              </a:rPr>
              <a:t>CDC Website: </a:t>
            </a:r>
            <a:r>
              <a:rPr lang="en-US" sz="1800" u="sng" dirty="0">
                <a:solidFill>
                  <a:srgbClr val="0563C1"/>
                </a:solidFill>
                <a:effectLst/>
                <a:latin typeface="+mn-lt"/>
                <a:ea typeface="Calibri" panose="020F0502020204030204" pitchFamily="34" charset="0"/>
                <a:hlinkClick r:id="rId3"/>
              </a:rPr>
              <a:t>https://www.cdc.gov/infectioncontrol/projectfirstline/videos/EP24-NoSymptoms-LowRes.mp4</a:t>
            </a:r>
            <a:endParaRPr lang="en-US" sz="1800" dirty="0">
              <a:effectLst/>
              <a:latin typeface="+mn-lt"/>
              <a:ea typeface="Calibri" panose="020F0502020204030204" pitchFamily="34" charset="0"/>
              <a:cs typeface="Times New Roman" panose="02020603050405020304" pitchFamily="18" charset="0"/>
            </a:endParaRPr>
          </a:p>
          <a:p>
            <a:r>
              <a:rPr lang="en-US" sz="1800" kern="1200" dirty="0">
                <a:solidFill>
                  <a:schemeClr val="tx1"/>
                </a:solidFill>
                <a:effectLst/>
                <a:latin typeface="+mn-lt"/>
                <a:ea typeface="Calibri" panose="020F0502020204030204" pitchFamily="34" charset="0"/>
                <a:cs typeface="Times New Roman" panose="02020603050405020304" pitchFamily="18" charset="0"/>
              </a:rPr>
              <a:t>OR </a:t>
            </a:r>
          </a:p>
          <a:p>
            <a:pPr marL="0" marR="0" lvl="0" indent="0" algn="l" defTabSz="914400" rtl="0" eaLnBrk="1" latinLnBrk="0" hangingPunct="1">
              <a:lnSpc>
                <a:spcPct val="107000"/>
              </a:lnSpc>
              <a:spcBef>
                <a:spcPts val="0"/>
              </a:spcBef>
              <a:spcAft>
                <a:spcPts val="800"/>
              </a:spcAft>
              <a:buFont typeface="Symbol" panose="05050102010706020507" pitchFamily="18" charset="2"/>
              <a:buNone/>
            </a:pPr>
            <a:r>
              <a:rPr lang="en-US" sz="1800" b="1" kern="1200" dirty="0">
                <a:solidFill>
                  <a:schemeClr val="tx1"/>
                </a:solidFill>
                <a:effectLst/>
                <a:latin typeface="+mn-lt"/>
                <a:ea typeface="Calibri" panose="020F0502020204030204" pitchFamily="34" charset="0"/>
                <a:cs typeface="Avenir LT Std 55 Roman"/>
              </a:rPr>
              <a:t>Project Firstline YouTube Playlist:</a:t>
            </a:r>
            <a:r>
              <a:rPr lang="en-US" sz="1800" b="1" u="none" kern="1200" dirty="0">
                <a:solidFill>
                  <a:schemeClr val="tx1"/>
                </a:solidFill>
                <a:effectLst/>
                <a:latin typeface="+mn-lt"/>
                <a:ea typeface="Calibri" panose="020F0502020204030204" pitchFamily="34" charset="0"/>
                <a:cs typeface="Arial" panose="020B0604020202020204" pitchFamily="34" charset="0"/>
              </a:rPr>
              <a:t> </a:t>
            </a:r>
            <a:r>
              <a:rPr lang="en-US" sz="1800" u="sng" dirty="0">
                <a:solidFill>
                  <a:srgbClr val="0563C1"/>
                </a:solidFill>
                <a:effectLst/>
                <a:latin typeface="+mn-lt"/>
                <a:ea typeface="Calibri" panose="020F0502020204030204" pitchFamily="34" charset="0"/>
                <a:cs typeface="Times New Roman" panose="02020603050405020304" pitchFamily="18" charset="0"/>
                <a:hlinkClick r:id="rId4"/>
              </a:rPr>
              <a:t>https://www.youtube.com/watch?v=GPahzFodDU8&amp;feature=youtu.be</a:t>
            </a:r>
            <a:r>
              <a:rPr lang="en-US" sz="1800" dirty="0">
                <a:effectLst/>
                <a:latin typeface="+mn-lt"/>
                <a:ea typeface="Calibri" panose="020F0502020204030204" pitchFamily="34" charset="0"/>
                <a:cs typeface="Times New Roman" panose="02020603050405020304" pitchFamily="18" charset="0"/>
              </a:rPr>
              <a:t> </a:t>
            </a:r>
            <a:endParaRPr lang="en-US" sz="18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Arial" panose="020B0604020202020204" pitchFamily="34" charset="0"/>
              </a:rPr>
              <a:t>Encourage participants to make note of the two ways that people who are infected with virus, but who don’t feel sick, can spread virus.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“Let’s hear from the CDC’s Dr. Abby Carlson and find out more about how viruses like SARS-CoV-2 can spread, even from someone who is infected but who doesn’t feel sick. Dr. Carlson mentions two ways this can happen. Jot down what you hear in your participant booklet, and we’ll discuss the two ways after the video.”</a:t>
            </a:r>
          </a:p>
        </p:txBody>
      </p:sp>
      <p:sp>
        <p:nvSpPr>
          <p:cNvPr id="4" name="Slide Number Placeholder 3"/>
          <p:cNvSpPr>
            <a:spLocks noGrp="1"/>
          </p:cNvSpPr>
          <p:nvPr>
            <p:ph type="sldNum" sz="quarter" idx="5"/>
          </p:nvPr>
        </p:nvSpPr>
        <p:spPr/>
        <p:txBody>
          <a:bodyPr/>
          <a:lstStyle/>
          <a:p>
            <a:fld id="{17E6BA81-A339-465E-A6DB-AF889D274C9B}" type="slidenum">
              <a:rPr lang="en-US" smtClean="0"/>
              <a:t>7</a:t>
            </a:fld>
            <a:endParaRPr lang="en-US" dirty="0"/>
          </a:p>
        </p:txBody>
      </p:sp>
    </p:spTree>
    <p:extLst>
      <p:ext uri="{BB962C8B-B14F-4D97-AF65-F5344CB8AC3E}">
        <p14:creationId xmlns:p14="http://schemas.microsoft.com/office/powerpoint/2010/main" val="178245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Link the information about viruses to the video content.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You may also choose to refer to the Content Outline for Episode 24 of </a:t>
            </a:r>
            <a:r>
              <a:rPr lang="en-US" sz="1800" i="1" dirty="0">
                <a:effectLst/>
                <a:latin typeface="Calibri" panose="020F0502020204030204" pitchFamily="34" charset="0"/>
                <a:ea typeface="Times New Roman" panose="02020603050405020304" pitchFamily="18" charset="0"/>
              </a:rPr>
              <a:t>Inside Infection Control</a:t>
            </a:r>
            <a:r>
              <a:rPr lang="en-US" sz="1800" dirty="0">
                <a:effectLst/>
                <a:latin typeface="Calibri" panose="020F0502020204030204" pitchFamily="34" charset="0"/>
                <a:ea typeface="Times New Roman" panose="02020603050405020304" pitchFamily="18" charset="0"/>
              </a:rPr>
              <a:t> to help guide discussion</a:t>
            </a:r>
            <a:r>
              <a:rPr lang="en-US" sz="11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Participants may have questions about whether people who are fully vaccinated against COVID-19 can still transmit virus. You may choose to direct them to CDC resources:</a:t>
            </a:r>
          </a:p>
          <a:p>
            <a:pPr marL="742950" marR="0" lvl="1" indent="-285750">
              <a:lnSpc>
                <a:spcPct val="107000"/>
              </a:lnSpc>
              <a:spcBef>
                <a:spcPts val="0"/>
              </a:spcBef>
              <a:spcAft>
                <a:spcPts val="0"/>
              </a:spcAft>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When You’ve Been Fully Vaccinated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https://www.cdc.gov/coronavirus/2019-ncov/vaccines/fully-vaccinated.html</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742950" marR="0" lvl="1" indent="-285750">
              <a:lnSpc>
                <a:spcPct val="107000"/>
              </a:lnSpc>
              <a:spcBef>
                <a:spcPts val="0"/>
              </a:spcBef>
              <a:spcAft>
                <a:spcPts val="800"/>
              </a:spcAft>
              <a:buFont typeface="Courier New" panose="02070309020205020404" pitchFamily="49" charset="0"/>
              <a:buChar char="o"/>
            </a:pPr>
            <a:r>
              <a:rPr lang="en-US" sz="1800" b="1" dirty="0">
                <a:effectLst/>
                <a:latin typeface="Calibri" panose="020F0502020204030204" pitchFamily="34" charset="0"/>
                <a:ea typeface="Calibri" panose="020F0502020204030204" pitchFamily="34" charset="0"/>
                <a:cs typeface="Arial" panose="020B0604020202020204" pitchFamily="34" charset="0"/>
              </a:rPr>
              <a:t>Science Brief: COVID-19 Vaccines and Vaccination</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https://www.cdc.gov/coronavirus/2019-ncov/science/science-briefs/fully-vaccinated-people.html</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“As we heard in the video, people can be infected with a virus and their immune system can be working – and they might not feel sick. Even if they don’t feel sick, they can spread the virus to others. It’s important to know and remember this when you’re thinking about infection control.”</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8</a:t>
            </a:fld>
            <a:endParaRPr lang="en-US" dirty="0"/>
          </a:p>
        </p:txBody>
      </p:sp>
    </p:spTree>
    <p:extLst>
      <p:ext uri="{BB962C8B-B14F-4D97-AF65-F5344CB8AC3E}">
        <p14:creationId xmlns:p14="http://schemas.microsoft.com/office/powerpoint/2010/main" val="138383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Review the definitions of “pre-symptomatic infection” and “asymptomatic infection.”</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Pre-symptomatic infection is when a person has been infected with a virus and hasn’t started feeling sick yet but will develop symptoms.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Asymptomatic infection is when a person is infected with a virus and will never feel any symptoms at all.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“Let’s review the two ways people can be infected and not feel sick that Dr. Carlson mentioned in the video. ‘Pre-symptomatic infection’ means that a person is infected with a virus but hasn’t started feeling sick yet – but they probably will soon. ‘Asymptomatic infection’ means that a person is infected with a virus but does not feel any symptoms at all. As you heard from Dr. Carlson, this can make it harder to control the spread of infectious diseases, because people don’t always know that they have an infection, or that they’re contagious and can spread it to others.”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2429281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E1CDE75-44D8-4A54-B83A-D0710A6DCC2E}" type="datetime1">
              <a:rPr lang="en-US" smtClean="0"/>
              <a:t>9/22/2021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Pre-Symptomatic and Asymptomatic Spread</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52BE7C80-7A6A-46DE-8FD5-39CD5DB30419}" type="datetime1">
              <a:rPr lang="en-US" smtClean="0"/>
              <a:t>9/22/2021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Pre-Symptomatic and Asymptomatic Spread</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8319ABF-1A91-46BD-8CF9-62C3E276ABB2}" type="datetime1">
              <a:rPr lang="en-US" smtClean="0"/>
              <a:t>9/22/2021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Pre-Symptomatic and Asymptomatic Spread</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F2DC682A-1E79-4436-A37A-E96D771D10C4}" type="datetime1">
              <a:rPr lang="en-US" smtClean="0"/>
              <a:t>9/22/2021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Pre-Symptomatic and Asymptomatic Spread</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E5293A54-1746-45B9-A5D2-E64B6D255201}" type="datetime1">
              <a:rPr lang="en-US" smtClean="0"/>
              <a:t>9/22/2021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Pre-Symptomatic and Asymptomatic Spread</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F37C-D076-4C7E-8D16-45BF5F28D54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392ECEF-6AD0-40E2-9A66-92E97F77DAFA}"/>
              </a:ext>
            </a:extLst>
          </p:cNvPr>
          <p:cNvSpPr>
            <a:spLocks noGrp="1"/>
          </p:cNvSpPr>
          <p:nvPr>
            <p:ph type="ftr" sz="quarter" idx="10"/>
          </p:nvPr>
        </p:nvSpPr>
        <p:spPr/>
        <p:txBody>
          <a:bodyPr/>
          <a:lstStyle/>
          <a:p>
            <a:r>
              <a:rPr lang="en-US" dirty="0"/>
              <a:t>Pre-Symptomatic and Asymptomatic Spread</a:t>
            </a:r>
          </a:p>
        </p:txBody>
      </p:sp>
      <p:sp>
        <p:nvSpPr>
          <p:cNvPr id="4" name="Slide Number Placeholder 3">
            <a:extLst>
              <a:ext uri="{FF2B5EF4-FFF2-40B4-BE49-F238E27FC236}">
                <a16:creationId xmlns:a16="http://schemas.microsoft.com/office/drawing/2014/main" id="{FFCBC28C-FDC4-478A-9155-16374ABA91B6}"/>
              </a:ext>
            </a:extLst>
          </p:cNvPr>
          <p:cNvSpPr>
            <a:spLocks noGrp="1"/>
          </p:cNvSpPr>
          <p:nvPr>
            <p:ph type="sldNum" sz="quarter" idx="11"/>
          </p:nvPr>
        </p:nvSpPr>
        <p:spPr/>
        <p:txBody>
          <a:bodyPr/>
          <a:lstStyle/>
          <a:p>
            <a:fld id="{EF026F98-229B-48B0-BECF-EA1F5459ACF1}" type="slidenum">
              <a:rPr lang="en-US" smtClean="0"/>
              <a:pPr/>
              <a:t>‹#›</a:t>
            </a:fld>
            <a:endParaRPr lang="en-US" dirty="0"/>
          </a:p>
        </p:txBody>
      </p:sp>
      <p:sp>
        <p:nvSpPr>
          <p:cNvPr id="5" name="Date Placeholder 4">
            <a:extLst>
              <a:ext uri="{FF2B5EF4-FFF2-40B4-BE49-F238E27FC236}">
                <a16:creationId xmlns:a16="http://schemas.microsoft.com/office/drawing/2014/main" id="{D8F7F17A-C683-426D-878B-7DB3BC0A0D18}"/>
              </a:ext>
            </a:extLst>
          </p:cNvPr>
          <p:cNvSpPr>
            <a:spLocks noGrp="1"/>
          </p:cNvSpPr>
          <p:nvPr>
            <p:ph type="dt" sz="half" idx="12"/>
          </p:nvPr>
        </p:nvSpPr>
        <p:spPr/>
        <p:txBody>
          <a:bodyPr/>
          <a:lstStyle/>
          <a:p>
            <a:fld id="{DA67EDDE-51EA-4D67-BBD6-83A6549F28C6}" type="datetime1">
              <a:rPr lang="en-US" smtClean="0"/>
              <a:t>9/22/2021</a:t>
            </a:fld>
            <a:endParaRPr lang="en-US" dirty="0"/>
          </a:p>
        </p:txBody>
      </p:sp>
      <p:sp>
        <p:nvSpPr>
          <p:cNvPr id="6" name="Content Placeholder 2">
            <a:extLst>
              <a:ext uri="{FF2B5EF4-FFF2-40B4-BE49-F238E27FC236}">
                <a16:creationId xmlns:a16="http://schemas.microsoft.com/office/drawing/2014/main" id="{8BCBC7FD-9549-4BBF-8D8E-502CC0CA2932}"/>
              </a:ext>
            </a:extLst>
          </p:cNvPr>
          <p:cNvSpPr>
            <a:spLocks noGrp="1"/>
          </p:cNvSpPr>
          <p:nvPr>
            <p:ph sz="half" idx="1"/>
          </p:nvPr>
        </p:nvSpPr>
        <p:spPr>
          <a:xfrm>
            <a:off x="838200" y="1587501"/>
            <a:ext cx="5181600" cy="16222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89DEFE50-03AB-445C-9EFE-6D01F3B9A517}"/>
              </a:ext>
            </a:extLst>
          </p:cNvPr>
          <p:cNvSpPr>
            <a:spLocks noGrp="1"/>
          </p:cNvSpPr>
          <p:nvPr>
            <p:ph sz="half" idx="2"/>
          </p:nvPr>
        </p:nvSpPr>
        <p:spPr>
          <a:xfrm>
            <a:off x="6172200" y="1587501"/>
            <a:ext cx="5181600" cy="1622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37C33921-50B7-4BE9-8DEC-A3A5E7E7679E}"/>
              </a:ext>
            </a:extLst>
          </p:cNvPr>
          <p:cNvSpPr>
            <a:spLocks noGrp="1"/>
          </p:cNvSpPr>
          <p:nvPr>
            <p:ph sz="half" idx="13"/>
          </p:nvPr>
        </p:nvSpPr>
        <p:spPr>
          <a:xfrm>
            <a:off x="838200" y="3568701"/>
            <a:ext cx="5181600" cy="16222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0D26309-02B7-4355-8E57-688BBBA2E5A7}"/>
              </a:ext>
            </a:extLst>
          </p:cNvPr>
          <p:cNvSpPr>
            <a:spLocks noGrp="1"/>
          </p:cNvSpPr>
          <p:nvPr>
            <p:ph sz="half" idx="14"/>
          </p:nvPr>
        </p:nvSpPr>
        <p:spPr>
          <a:xfrm>
            <a:off x="6172200" y="3568701"/>
            <a:ext cx="5181600" cy="1622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085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3FC9B89F-76ED-4BAA-B3CE-70574B31B07F}" type="datetime1">
              <a:rPr lang="en-US" smtClean="0"/>
              <a:t>9/22/2021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Pre-Symptomatic and Asymptomatic Spread</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Pre-Symptomatic and Asymptomatic Spread</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DA67EDDE-51EA-4D67-BBD6-83A6549F28C6}" type="datetime1">
              <a:rPr lang="en-US" smtClean="0"/>
              <a:t>9/22/2021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8" r:id="rId6"/>
    <p:sldLayoutId id="2147483666" r:id="rId7"/>
    <p:sldLayoutId id="2147483684" r:id="rId8"/>
    <p:sldLayoutId id="2147483685" r:id="rId9"/>
    <p:sldLayoutId id="2147483686" r:id="rId10"/>
    <p:sldLayoutId id="2147483687" r:id="rId11"/>
    <p:sldLayoutId id="2147483671" r:id="rId12"/>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21.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www.cdc.gov/ProjectFirstline"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hyperlink" Target="http://bit.ly/HowCOVIDSpreadsWhenNotSic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p:txBody>
          <a:bodyPr>
            <a:normAutofit/>
          </a:bodyPr>
          <a:lstStyle/>
          <a:p>
            <a:r>
              <a:rPr lang="en-US" dirty="0">
                <a:solidFill>
                  <a:schemeClr val="accent6"/>
                </a:solidFill>
              </a:rPr>
              <a:t>TOPIC 14: </a:t>
            </a:r>
            <a:br>
              <a:rPr lang="en-US" dirty="0"/>
            </a:br>
            <a:r>
              <a:rPr lang="en-US" dirty="0"/>
              <a:t>asymptomatic spread of COVID-19</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6650182" y="5878285"/>
            <a:ext cx="5073650" cy="490534"/>
          </a:xfrm>
        </p:spPr>
        <p:txBody>
          <a:bodyPr/>
          <a:lstStyle/>
          <a:p>
            <a:pPr algn="r"/>
            <a:r>
              <a:rPr lang="en-US" dirty="0">
                <a:solidFill>
                  <a:schemeClr val="tx1">
                    <a:lumMod val="65000"/>
                    <a:lumOff val="35000"/>
                  </a:schemeClr>
                </a:solidFill>
              </a:rPr>
              <a:t>Date of Training</a:t>
            </a:r>
          </a:p>
        </p:txBody>
      </p:sp>
      <p:pic>
        <p:nvPicPr>
          <p:cNvPr id="4" name="Picture 3" descr="Logo: Project Firstline, CDC's National Training Collaborative for Healthcare Infection Prevention &amp; Control">
            <a:extLst>
              <a:ext uri="{FF2B5EF4-FFF2-40B4-BE49-F238E27FC236}">
                <a16:creationId xmlns:a16="http://schemas.microsoft.com/office/drawing/2014/main" id="{823F750A-5299-447C-83CF-9F7855FF6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29C1-5829-47A8-9AD7-F2AD3FB5592D}"/>
              </a:ext>
            </a:extLst>
          </p:cNvPr>
          <p:cNvSpPr>
            <a:spLocks noGrp="1"/>
          </p:cNvSpPr>
          <p:nvPr>
            <p:ph type="title"/>
          </p:nvPr>
        </p:nvSpPr>
        <p:spPr>
          <a:xfrm>
            <a:off x="838200" y="238125"/>
            <a:ext cx="10515600" cy="702457"/>
          </a:xfrm>
        </p:spPr>
        <p:txBody>
          <a:bodyPr/>
          <a:lstStyle/>
          <a:p>
            <a:r>
              <a:rPr lang="en-US" dirty="0"/>
              <a:t>Recognizing people who are contagious</a:t>
            </a:r>
          </a:p>
        </p:txBody>
      </p:sp>
      <p:sp>
        <p:nvSpPr>
          <p:cNvPr id="8" name="Rectangle 7" descr="Six diverse adults; some appear healthy and some appear unwell.">
            <a:extLst>
              <a:ext uri="{FF2B5EF4-FFF2-40B4-BE49-F238E27FC236}">
                <a16:creationId xmlns:a16="http://schemas.microsoft.com/office/drawing/2014/main" id="{87B5A387-CE18-4231-AF92-09A08A94AD32}"/>
              </a:ext>
            </a:extLst>
          </p:cNvPr>
          <p:cNvSpPr/>
          <p:nvPr/>
        </p:nvSpPr>
        <p:spPr>
          <a:xfrm>
            <a:off x="2743200" y="1384300"/>
            <a:ext cx="5308600" cy="5026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852E6F32-59DB-48F6-B145-F487C77E4272}"/>
              </a:ext>
            </a:extLst>
          </p:cNvPr>
          <p:cNvSpPr>
            <a:spLocks noGrp="1"/>
          </p:cNvSpPr>
          <p:nvPr>
            <p:ph sz="half" idx="1"/>
          </p:nvPr>
        </p:nvSpPr>
        <p:spPr>
          <a:xfrm>
            <a:off x="260685" y="2163344"/>
            <a:ext cx="2241883" cy="1564106"/>
          </a:xfrm>
        </p:spPr>
        <p:txBody>
          <a:bodyPr/>
          <a:lstStyle/>
          <a:p>
            <a:pPr marL="0" indent="0">
              <a:buNone/>
            </a:pPr>
            <a:r>
              <a:rPr lang="en-US" b="1" dirty="0">
                <a:solidFill>
                  <a:schemeClr val="accent1"/>
                </a:solidFill>
              </a:rPr>
              <a:t>Can you </a:t>
            </a:r>
            <a:br>
              <a:rPr lang="en-US" b="1" dirty="0">
                <a:solidFill>
                  <a:schemeClr val="accent1"/>
                </a:solidFill>
              </a:rPr>
            </a:br>
            <a:r>
              <a:rPr lang="en-US" b="1" dirty="0">
                <a:solidFill>
                  <a:schemeClr val="accent1"/>
                </a:solidFill>
              </a:rPr>
              <a:t>tell who has COVID-19?</a:t>
            </a:r>
            <a:endParaRPr lang="en-US" dirty="0"/>
          </a:p>
        </p:txBody>
      </p:sp>
      <p:sp>
        <p:nvSpPr>
          <p:cNvPr id="7" name="Content Placeholder 6">
            <a:extLst>
              <a:ext uri="{FF2B5EF4-FFF2-40B4-BE49-F238E27FC236}">
                <a16:creationId xmlns:a16="http://schemas.microsoft.com/office/drawing/2014/main" id="{8DB92B20-8FD8-43B7-A8DB-CC95C88DFB64}"/>
              </a:ext>
            </a:extLst>
          </p:cNvPr>
          <p:cNvSpPr>
            <a:spLocks noGrp="1"/>
          </p:cNvSpPr>
          <p:nvPr>
            <p:ph sz="half" idx="2"/>
          </p:nvPr>
        </p:nvSpPr>
        <p:spPr>
          <a:xfrm>
            <a:off x="8590544" y="2163344"/>
            <a:ext cx="2995863" cy="3704056"/>
          </a:xfrm>
        </p:spPr>
        <p:txBody>
          <a:bodyPr/>
          <a:lstStyle/>
          <a:p>
            <a:pPr marL="0" indent="0">
              <a:buNone/>
            </a:pPr>
            <a:r>
              <a:rPr lang="en-US" sz="2400" b="1" dirty="0">
                <a:solidFill>
                  <a:schemeClr val="accent1"/>
                </a:solidFill>
              </a:rPr>
              <a:t>No</a:t>
            </a:r>
            <a:r>
              <a:rPr lang="en-US" sz="2400" dirty="0"/>
              <a:t>, even people who appear healthy and show no symptoms may have COVID-19 and may be able </a:t>
            </a:r>
            <a:br>
              <a:rPr lang="en-US" sz="2400" dirty="0"/>
            </a:br>
            <a:r>
              <a:rPr lang="en-US" sz="2400" dirty="0"/>
              <a:t>to spread the</a:t>
            </a:r>
            <a:br>
              <a:rPr lang="en-US" sz="2400" dirty="0"/>
            </a:br>
            <a:r>
              <a:rPr lang="en-US" sz="2400" dirty="0"/>
              <a:t>SARS-CoV-2 virus. </a:t>
            </a:r>
          </a:p>
        </p:txBody>
      </p:sp>
      <p:sp>
        <p:nvSpPr>
          <p:cNvPr id="3" name="Footer Placeholder 2">
            <a:extLst>
              <a:ext uri="{FF2B5EF4-FFF2-40B4-BE49-F238E27FC236}">
                <a16:creationId xmlns:a16="http://schemas.microsoft.com/office/drawing/2014/main" id="{5590293E-36B0-4CF3-BC53-BBCBD508E467}"/>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6DDE527B-8E42-41C6-ABC9-984824843C17}"/>
              </a:ext>
            </a:extLst>
          </p:cNvPr>
          <p:cNvSpPr>
            <a:spLocks noGrp="1"/>
          </p:cNvSpPr>
          <p:nvPr>
            <p:ph type="sldNum" sz="quarter" idx="12"/>
          </p:nvPr>
        </p:nvSpPr>
        <p:spPr>
          <a:xfrm>
            <a:off x="11353800" y="6410780"/>
            <a:ext cx="620486" cy="365125"/>
          </a:xfrm>
        </p:spPr>
        <p:txBody>
          <a:bodyPr/>
          <a:lstStyle/>
          <a:p>
            <a:fld id="{EF026F98-229B-48B0-BECF-EA1F5459ACF1}" type="slidenum">
              <a:rPr lang="en-US" smtClean="0"/>
              <a:pPr/>
              <a:t>10</a:t>
            </a:fld>
            <a:endParaRPr lang="en-US" dirty="0"/>
          </a:p>
        </p:txBody>
      </p:sp>
    </p:spTree>
    <p:extLst>
      <p:ext uri="{BB962C8B-B14F-4D97-AF65-F5344CB8AC3E}">
        <p14:creationId xmlns:p14="http://schemas.microsoft.com/office/powerpoint/2010/main" val="14402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DBD060-19C2-429E-8A8E-4F8A8816012E}"/>
              </a:ext>
            </a:extLst>
          </p:cNvPr>
          <p:cNvSpPr>
            <a:spLocks noGrp="1"/>
          </p:cNvSpPr>
          <p:nvPr>
            <p:ph type="title"/>
          </p:nvPr>
        </p:nvSpPr>
        <p:spPr/>
        <p:txBody>
          <a:bodyPr/>
          <a:lstStyle/>
          <a:p>
            <a:r>
              <a:rPr lang="en-US" dirty="0"/>
              <a:t>Did you know?	</a:t>
            </a:r>
          </a:p>
        </p:txBody>
      </p:sp>
      <p:sp>
        <p:nvSpPr>
          <p:cNvPr id="5" name="Text Placeholder 4">
            <a:extLst>
              <a:ext uri="{FF2B5EF4-FFF2-40B4-BE49-F238E27FC236}">
                <a16:creationId xmlns:a16="http://schemas.microsoft.com/office/drawing/2014/main" id="{DE2EF384-15D4-493F-B84C-4F0E178535B0}"/>
              </a:ext>
            </a:extLst>
          </p:cNvPr>
          <p:cNvSpPr>
            <a:spLocks noGrp="1"/>
          </p:cNvSpPr>
          <p:nvPr>
            <p:ph sz="half" idx="1"/>
          </p:nvPr>
        </p:nvSpPr>
        <p:spPr>
          <a:xfrm>
            <a:off x="838200" y="1587501"/>
            <a:ext cx="4348397" cy="4279900"/>
          </a:xfrm>
        </p:spPr>
        <p:txBody>
          <a:bodyPr/>
          <a:lstStyle/>
          <a:p>
            <a:pPr marL="0" indent="0">
              <a:buNone/>
            </a:pPr>
            <a:r>
              <a:rPr lang="en-US" dirty="0"/>
              <a:t>The flu can also be spread by people who are </a:t>
            </a:r>
            <a:r>
              <a:rPr lang="en-US" b="1" dirty="0">
                <a:solidFill>
                  <a:schemeClr val="accent1"/>
                </a:solidFill>
              </a:rPr>
              <a:t>pre-symptomatic</a:t>
            </a:r>
            <a:r>
              <a:rPr lang="en-US" dirty="0"/>
              <a:t> or </a:t>
            </a:r>
            <a:r>
              <a:rPr lang="en-US" b="1" dirty="0">
                <a:solidFill>
                  <a:schemeClr val="accent1"/>
                </a:solidFill>
              </a:rPr>
              <a:t>asymptomatic</a:t>
            </a:r>
            <a:r>
              <a:rPr lang="en-US" dirty="0"/>
              <a:t>. </a:t>
            </a:r>
          </a:p>
        </p:txBody>
      </p:sp>
      <p:sp>
        <p:nvSpPr>
          <p:cNvPr id="6" name="Content Placeholder 5">
            <a:extLst>
              <a:ext uri="{FF2B5EF4-FFF2-40B4-BE49-F238E27FC236}">
                <a16:creationId xmlns:a16="http://schemas.microsoft.com/office/drawing/2014/main" id="{FCF34A0A-0870-4284-9BA5-0930420FFE42}"/>
              </a:ext>
            </a:extLst>
          </p:cNvPr>
          <p:cNvSpPr>
            <a:spLocks noGrp="1"/>
          </p:cNvSpPr>
          <p:nvPr>
            <p:ph sz="half" idx="2"/>
          </p:nvPr>
        </p:nvSpPr>
        <p:spPr>
          <a:xfrm>
            <a:off x="5336499" y="1587501"/>
            <a:ext cx="6017302" cy="4279900"/>
          </a:xfrm>
        </p:spPr>
        <p:txBody>
          <a:bodyPr/>
          <a:lstStyle/>
          <a:p>
            <a:pPr marL="0" indent="0">
              <a:buNone/>
            </a:pPr>
            <a:r>
              <a:rPr lang="en-US" sz="2400" dirty="0"/>
              <a:t>People with flu are most contagious 3-4 days after their illness begins.</a:t>
            </a:r>
          </a:p>
          <a:p>
            <a:pPr marL="0" indent="0">
              <a:buNone/>
            </a:pPr>
            <a:r>
              <a:rPr lang="en-US" sz="2400" dirty="0"/>
              <a:t>Some otherwise healthy adults may be able to infect others beginning 1 day before symptoms develop and up to 5-7 days after becoming sick. </a:t>
            </a:r>
          </a:p>
          <a:p>
            <a:pPr marL="0" indent="0">
              <a:buNone/>
            </a:pPr>
            <a:r>
              <a:rPr lang="en-US" sz="2400" dirty="0"/>
              <a:t>Some people, especially young children and people with weakened immune systems, might be able to infect others with flu viruses for an even longer time.</a:t>
            </a:r>
          </a:p>
        </p:txBody>
      </p:sp>
      <p:sp>
        <p:nvSpPr>
          <p:cNvPr id="8" name="Footer Placeholder 3">
            <a:extLst>
              <a:ext uri="{FF2B5EF4-FFF2-40B4-BE49-F238E27FC236}">
                <a16:creationId xmlns:a16="http://schemas.microsoft.com/office/drawing/2014/main" id="{681F9472-E9D5-4B8F-A87F-8C68721678E6}"/>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2" name="Slide Number Placeholder 1">
            <a:extLst>
              <a:ext uri="{FF2B5EF4-FFF2-40B4-BE49-F238E27FC236}">
                <a16:creationId xmlns:a16="http://schemas.microsoft.com/office/drawing/2014/main" id="{046063E4-26CA-409C-A517-FB2D58967B51}"/>
              </a:ext>
            </a:extLst>
          </p:cNvPr>
          <p:cNvSpPr>
            <a:spLocks noGrp="1"/>
          </p:cNvSpPr>
          <p:nvPr>
            <p:ph type="sldNum" sz="quarter" idx="12"/>
          </p:nvPr>
        </p:nvSpPr>
        <p:spPr/>
        <p:txBody>
          <a:bodyPr/>
          <a:lstStyle/>
          <a:p>
            <a:fld id="{EF026F98-229B-48B0-BECF-EA1F5459ACF1}" type="slidenum">
              <a:rPr lang="en-US" smtClean="0"/>
              <a:t>11</a:t>
            </a:fld>
            <a:endParaRPr lang="en-US" dirty="0"/>
          </a:p>
        </p:txBody>
      </p:sp>
    </p:spTree>
    <p:extLst>
      <p:ext uri="{BB962C8B-B14F-4D97-AF65-F5344CB8AC3E}">
        <p14:creationId xmlns:p14="http://schemas.microsoft.com/office/powerpoint/2010/main" val="203227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2718-4AED-437F-8185-D78B80E7FFCA}"/>
              </a:ext>
            </a:extLst>
          </p:cNvPr>
          <p:cNvSpPr>
            <a:spLocks noGrp="1"/>
          </p:cNvSpPr>
          <p:nvPr>
            <p:ph type="title"/>
          </p:nvPr>
        </p:nvSpPr>
        <p:spPr/>
        <p:txBody>
          <a:bodyPr/>
          <a:lstStyle/>
          <a:p>
            <a:r>
              <a:rPr lang="en-US" dirty="0"/>
              <a:t>Controlling the spread</a:t>
            </a:r>
          </a:p>
        </p:txBody>
      </p:sp>
      <p:sp>
        <p:nvSpPr>
          <p:cNvPr id="3" name="Content Placeholder 2">
            <a:extLst>
              <a:ext uri="{FF2B5EF4-FFF2-40B4-BE49-F238E27FC236}">
                <a16:creationId xmlns:a16="http://schemas.microsoft.com/office/drawing/2014/main" id="{28F35838-127B-44B8-A580-7E24B5409F2B}"/>
              </a:ext>
            </a:extLst>
          </p:cNvPr>
          <p:cNvSpPr>
            <a:spLocks noGrp="1"/>
          </p:cNvSpPr>
          <p:nvPr>
            <p:ph sz="half" idx="1"/>
          </p:nvPr>
        </p:nvSpPr>
        <p:spPr>
          <a:xfrm>
            <a:off x="838200" y="1587501"/>
            <a:ext cx="4778829" cy="4279900"/>
          </a:xfrm>
        </p:spPr>
        <p:txBody>
          <a:bodyPr/>
          <a:lstStyle/>
          <a:p>
            <a:pPr marL="0" indent="0">
              <a:buNone/>
            </a:pPr>
            <a:r>
              <a:rPr lang="en-US" dirty="0"/>
              <a:t>People who are </a:t>
            </a:r>
            <a:br>
              <a:rPr lang="en-US" dirty="0"/>
            </a:br>
            <a:r>
              <a:rPr lang="en-US" dirty="0"/>
              <a:t>pre-symptomatic or asymptomatic don’t have symptoms, but </a:t>
            </a:r>
            <a:r>
              <a:rPr lang="en-US" b="1" dirty="0">
                <a:solidFill>
                  <a:schemeClr val="accent1"/>
                </a:solidFill>
              </a:rPr>
              <a:t>they can still spread COVID-19</a:t>
            </a:r>
            <a:r>
              <a:rPr lang="en-US" dirty="0"/>
              <a:t>. </a:t>
            </a:r>
          </a:p>
        </p:txBody>
      </p:sp>
      <p:sp>
        <p:nvSpPr>
          <p:cNvPr id="4" name="Content Placeholder 3">
            <a:extLst>
              <a:ext uri="{FF2B5EF4-FFF2-40B4-BE49-F238E27FC236}">
                <a16:creationId xmlns:a16="http://schemas.microsoft.com/office/drawing/2014/main" id="{B94DEFD4-A520-4FE9-90B7-955484ADD218}"/>
              </a:ext>
            </a:extLst>
          </p:cNvPr>
          <p:cNvSpPr>
            <a:spLocks noGrp="1"/>
          </p:cNvSpPr>
          <p:nvPr>
            <p:ph sz="half" idx="2"/>
          </p:nvPr>
        </p:nvSpPr>
        <p:spPr>
          <a:xfrm>
            <a:off x="6019800" y="1587501"/>
            <a:ext cx="5421086" cy="3682998"/>
          </a:xfrm>
        </p:spPr>
        <p:txBody>
          <a:bodyPr/>
          <a:lstStyle/>
          <a:p>
            <a:pPr marL="0" indent="0">
              <a:buNone/>
            </a:pPr>
            <a:r>
              <a:rPr lang="en-US" b="1" dirty="0">
                <a:solidFill>
                  <a:schemeClr val="accent1"/>
                </a:solidFill>
              </a:rPr>
              <a:t>Why It Matters</a:t>
            </a:r>
          </a:p>
          <a:p>
            <a:pPr marL="0" indent="0">
              <a:buNone/>
            </a:pPr>
            <a:r>
              <a:rPr lang="en-US" dirty="0"/>
              <a:t>We can’t tell who may be infected and able to infect others, so all our </a:t>
            </a:r>
            <a:r>
              <a:rPr lang="en-US" b="1" dirty="0">
                <a:solidFill>
                  <a:schemeClr val="accent1"/>
                </a:solidFill>
              </a:rPr>
              <a:t>infection control actions are still important.</a:t>
            </a:r>
            <a:endParaRPr lang="en-US" dirty="0"/>
          </a:p>
        </p:txBody>
      </p:sp>
      <p:sp>
        <p:nvSpPr>
          <p:cNvPr id="5" name="Footer Placeholder 3">
            <a:extLst>
              <a:ext uri="{FF2B5EF4-FFF2-40B4-BE49-F238E27FC236}">
                <a16:creationId xmlns:a16="http://schemas.microsoft.com/office/drawing/2014/main" id="{1B82C6CF-2CA6-419C-A849-55F268E47C0A}"/>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6" name="Slide Number Placeholder 5">
            <a:extLst>
              <a:ext uri="{FF2B5EF4-FFF2-40B4-BE49-F238E27FC236}">
                <a16:creationId xmlns:a16="http://schemas.microsoft.com/office/drawing/2014/main" id="{7191A740-4D75-4870-8515-07876D28D4EF}"/>
              </a:ext>
            </a:extLst>
          </p:cNvPr>
          <p:cNvSpPr>
            <a:spLocks noGrp="1"/>
          </p:cNvSpPr>
          <p:nvPr>
            <p:ph type="sldNum" sz="quarter" idx="12"/>
          </p:nvPr>
        </p:nvSpPr>
        <p:spPr/>
        <p:txBody>
          <a:bodyPr/>
          <a:lstStyle/>
          <a:p>
            <a:fld id="{EF026F98-229B-48B0-BECF-EA1F5459ACF1}" type="slidenum">
              <a:rPr lang="en-US" smtClean="0"/>
              <a:t>12</a:t>
            </a:fld>
            <a:endParaRPr lang="en-US" dirty="0"/>
          </a:p>
        </p:txBody>
      </p:sp>
    </p:spTree>
    <p:extLst>
      <p:ext uri="{BB962C8B-B14F-4D97-AF65-F5344CB8AC3E}">
        <p14:creationId xmlns:p14="http://schemas.microsoft.com/office/powerpoint/2010/main" val="422667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391C4-2699-4897-B4AB-6BE3BE56E132}"/>
              </a:ext>
            </a:extLst>
          </p:cNvPr>
          <p:cNvSpPr>
            <a:spLocks noGrp="1"/>
          </p:cNvSpPr>
          <p:nvPr>
            <p:ph type="title"/>
          </p:nvPr>
        </p:nvSpPr>
        <p:spPr/>
        <p:txBody>
          <a:bodyPr/>
          <a:lstStyle/>
          <a:p>
            <a:r>
              <a:rPr lang="en-US" dirty="0"/>
              <a:t>Breakout Groups </a:t>
            </a:r>
          </a:p>
        </p:txBody>
      </p:sp>
      <p:sp>
        <p:nvSpPr>
          <p:cNvPr id="4" name="Content Placeholder 3">
            <a:extLst>
              <a:ext uri="{FF2B5EF4-FFF2-40B4-BE49-F238E27FC236}">
                <a16:creationId xmlns:a16="http://schemas.microsoft.com/office/drawing/2014/main" id="{306A8FF9-DA5F-484E-A8BB-307510D6A609}"/>
              </a:ext>
            </a:extLst>
          </p:cNvPr>
          <p:cNvSpPr>
            <a:spLocks noGrp="1"/>
          </p:cNvSpPr>
          <p:nvPr>
            <p:ph idx="1"/>
          </p:nvPr>
        </p:nvSpPr>
        <p:spPr/>
        <p:txBody>
          <a:bodyPr/>
          <a:lstStyle/>
          <a:p>
            <a:pPr marL="0" indent="0">
              <a:buNone/>
            </a:pPr>
            <a:r>
              <a:rPr lang="en-US" b="1" dirty="0">
                <a:solidFill>
                  <a:schemeClr val="accent1"/>
                </a:solidFill>
              </a:rPr>
              <a:t>Instructions</a:t>
            </a:r>
          </a:p>
          <a:p>
            <a:r>
              <a:rPr lang="en-US" dirty="0"/>
              <a:t>Think about your day. </a:t>
            </a:r>
          </a:p>
          <a:p>
            <a:pPr lvl="1"/>
            <a:r>
              <a:rPr lang="en-US" dirty="0"/>
              <a:t>How many people did you come into contact with? </a:t>
            </a:r>
          </a:p>
          <a:p>
            <a:pPr lvl="1"/>
            <a:r>
              <a:rPr lang="en-US" dirty="0"/>
              <a:t>How many of those interactions occurred when you and the other person were masked? When one of you was masked and the other wasn’t? When neither of you was masked? </a:t>
            </a:r>
          </a:p>
        </p:txBody>
      </p:sp>
      <p:sp>
        <p:nvSpPr>
          <p:cNvPr id="5" name="Footer Placeholder 3">
            <a:extLst>
              <a:ext uri="{FF2B5EF4-FFF2-40B4-BE49-F238E27FC236}">
                <a16:creationId xmlns:a16="http://schemas.microsoft.com/office/drawing/2014/main" id="{91E4927D-6862-42CD-9AC5-1E0FF23E068B}"/>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4F6913D1-7B27-4FAF-91D5-56BA088BF241}"/>
              </a:ext>
            </a:extLst>
          </p:cNvPr>
          <p:cNvSpPr>
            <a:spLocks noGrp="1"/>
          </p:cNvSpPr>
          <p:nvPr>
            <p:ph type="sldNum" sz="quarter" idx="12"/>
          </p:nvPr>
        </p:nvSpPr>
        <p:spPr/>
        <p:txBody>
          <a:bodyPr/>
          <a:lstStyle/>
          <a:p>
            <a:fld id="{EF026F98-229B-48B0-BECF-EA1F5459ACF1}" type="slidenum">
              <a:rPr lang="en-US" smtClean="0"/>
              <a:t>13</a:t>
            </a:fld>
            <a:endParaRPr lang="en-US" dirty="0"/>
          </a:p>
        </p:txBody>
      </p:sp>
    </p:spTree>
    <p:extLst>
      <p:ext uri="{BB962C8B-B14F-4D97-AF65-F5344CB8AC3E}">
        <p14:creationId xmlns:p14="http://schemas.microsoft.com/office/powerpoint/2010/main" val="75567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994D-8522-4F26-948B-4E42F63E60EC}"/>
              </a:ext>
            </a:extLst>
          </p:cNvPr>
          <p:cNvSpPr>
            <a:spLocks noGrp="1"/>
          </p:cNvSpPr>
          <p:nvPr>
            <p:ph type="title"/>
          </p:nvPr>
        </p:nvSpPr>
        <p:spPr/>
        <p:txBody>
          <a:bodyPr/>
          <a:lstStyle/>
          <a:p>
            <a:r>
              <a:rPr lang="en-US" dirty="0"/>
              <a:t>Breakout groups, continued</a:t>
            </a:r>
          </a:p>
        </p:txBody>
      </p:sp>
      <p:sp>
        <p:nvSpPr>
          <p:cNvPr id="3" name="Content Placeholder 2">
            <a:extLst>
              <a:ext uri="{FF2B5EF4-FFF2-40B4-BE49-F238E27FC236}">
                <a16:creationId xmlns:a16="http://schemas.microsoft.com/office/drawing/2014/main" id="{9041D9F1-2B87-467A-9178-6819104FFD11}"/>
              </a:ext>
            </a:extLst>
          </p:cNvPr>
          <p:cNvSpPr>
            <a:spLocks noGrp="1"/>
          </p:cNvSpPr>
          <p:nvPr>
            <p:ph idx="1"/>
          </p:nvPr>
        </p:nvSpPr>
        <p:spPr>
          <a:xfrm>
            <a:off x="762000" y="1516681"/>
            <a:ext cx="10515600" cy="4317999"/>
          </a:xfrm>
        </p:spPr>
        <p:txBody>
          <a:bodyPr/>
          <a:lstStyle/>
          <a:p>
            <a:pPr marL="0" indent="0">
              <a:buNone/>
            </a:pPr>
            <a:r>
              <a:rPr lang="en-US" b="1" dirty="0">
                <a:solidFill>
                  <a:schemeClr val="accent1"/>
                </a:solidFill>
              </a:rPr>
              <a:t>Instructions </a:t>
            </a:r>
          </a:p>
          <a:p>
            <a:r>
              <a:rPr lang="en-US" dirty="0"/>
              <a:t>Discuss your reactions and thoughts in your group.</a:t>
            </a:r>
          </a:p>
          <a:p>
            <a:r>
              <a:rPr lang="en-US" dirty="0"/>
              <a:t>Think about the effects of all your interactions.</a:t>
            </a:r>
          </a:p>
          <a:p>
            <a:r>
              <a:rPr lang="en-US" dirty="0"/>
              <a:t>Identify a spokesperson to report out when the group reconvenes. </a:t>
            </a:r>
          </a:p>
        </p:txBody>
      </p:sp>
      <p:sp>
        <p:nvSpPr>
          <p:cNvPr id="4" name="Footer Placeholder 3">
            <a:extLst>
              <a:ext uri="{FF2B5EF4-FFF2-40B4-BE49-F238E27FC236}">
                <a16:creationId xmlns:a16="http://schemas.microsoft.com/office/drawing/2014/main" id="{91863842-277B-49D4-BBAC-9FAD64FD0A65}"/>
              </a:ext>
            </a:extLst>
          </p:cNvPr>
          <p:cNvSpPr>
            <a:spLocks noGrp="1"/>
          </p:cNvSpPr>
          <p:nvPr>
            <p:ph type="ftr" sz="quarter" idx="11"/>
          </p:nvPr>
        </p:nvSpPr>
        <p:spPr/>
        <p:txBody>
          <a:bodyPr/>
          <a:lstStyle/>
          <a:p>
            <a:r>
              <a:rPr lang="en-US" dirty="0"/>
              <a:t>Asymptomatic Spread of COVID-19</a:t>
            </a:r>
          </a:p>
        </p:txBody>
      </p:sp>
      <p:sp>
        <p:nvSpPr>
          <p:cNvPr id="5" name="Slide Number Placeholder 4">
            <a:extLst>
              <a:ext uri="{FF2B5EF4-FFF2-40B4-BE49-F238E27FC236}">
                <a16:creationId xmlns:a16="http://schemas.microsoft.com/office/drawing/2014/main" id="{3A9630D7-EC48-4C69-8854-402AF8F249F2}"/>
              </a:ext>
            </a:extLst>
          </p:cNvPr>
          <p:cNvSpPr>
            <a:spLocks noGrp="1"/>
          </p:cNvSpPr>
          <p:nvPr>
            <p:ph type="sldNum" sz="quarter" idx="12"/>
          </p:nvPr>
        </p:nvSpPr>
        <p:spPr/>
        <p:txBody>
          <a:bodyPr/>
          <a:lstStyle/>
          <a:p>
            <a:fld id="{EF026F98-229B-48B0-BECF-EA1F5459ACF1}" type="slidenum">
              <a:rPr lang="en-US" smtClean="0"/>
              <a:t>14</a:t>
            </a:fld>
            <a:endParaRPr lang="en-US" dirty="0"/>
          </a:p>
        </p:txBody>
      </p:sp>
    </p:spTree>
    <p:extLst>
      <p:ext uri="{BB962C8B-B14F-4D97-AF65-F5344CB8AC3E}">
        <p14:creationId xmlns:p14="http://schemas.microsoft.com/office/powerpoint/2010/main" val="231951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4E3EEA-B878-468B-91CD-9E03B2EE1BB7}"/>
              </a:ext>
            </a:extLst>
          </p:cNvPr>
          <p:cNvSpPr>
            <a:spLocks noGrp="1"/>
          </p:cNvSpPr>
          <p:nvPr>
            <p:ph type="title"/>
          </p:nvPr>
        </p:nvSpPr>
        <p:spPr>
          <a:xfrm>
            <a:off x="685703" y="3043645"/>
            <a:ext cx="4236447" cy="770709"/>
          </a:xfrm>
        </p:spPr>
        <p:txBody>
          <a:bodyPr/>
          <a:lstStyle/>
          <a:p>
            <a:r>
              <a:rPr lang="en-US" dirty="0"/>
              <a:t>REPORT OUT</a:t>
            </a:r>
          </a:p>
        </p:txBody>
      </p:sp>
      <p:sp>
        <p:nvSpPr>
          <p:cNvPr id="2" name="Slide Number Placeholder 1">
            <a:extLst>
              <a:ext uri="{FF2B5EF4-FFF2-40B4-BE49-F238E27FC236}">
                <a16:creationId xmlns:a16="http://schemas.microsoft.com/office/drawing/2014/main" id="{F554D88C-7A45-4D92-A309-5095883AD91F}"/>
              </a:ext>
            </a:extLst>
          </p:cNvPr>
          <p:cNvSpPr>
            <a:spLocks noGrp="1"/>
          </p:cNvSpPr>
          <p:nvPr>
            <p:ph type="sldNum" sz="quarter" idx="12"/>
          </p:nvPr>
        </p:nvSpPr>
        <p:spPr/>
        <p:txBody>
          <a:bodyPr/>
          <a:lstStyle/>
          <a:p>
            <a:fld id="{82640534-B2B5-4A62-BCD9-9076A5F4FB69}" type="slidenum">
              <a:rPr lang="en-US" smtClean="0"/>
              <a:pPr/>
              <a:t>15</a:t>
            </a:fld>
            <a:endParaRPr lang="en-US" dirty="0"/>
          </a:p>
        </p:txBody>
      </p:sp>
    </p:spTree>
    <p:extLst>
      <p:ext uri="{BB962C8B-B14F-4D97-AF65-F5344CB8AC3E}">
        <p14:creationId xmlns:p14="http://schemas.microsoft.com/office/powerpoint/2010/main" val="1405571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9E8699-E822-4A42-A23C-A29797B8619F}"/>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62D10848-2EEF-47E8-9864-67D5C4698712}"/>
              </a:ext>
            </a:extLst>
          </p:cNvPr>
          <p:cNvSpPr>
            <a:spLocks noGrp="1"/>
          </p:cNvSpPr>
          <p:nvPr>
            <p:ph type="sldNum" sz="quarter" idx="12"/>
          </p:nvPr>
        </p:nvSpPr>
        <p:spPr/>
        <p:txBody>
          <a:bodyPr/>
          <a:lstStyle/>
          <a:p>
            <a:fld id="{82640534-B2B5-4A62-BCD9-9076A5F4FB69}" type="slidenum">
              <a:rPr lang="en-US" smtClean="0"/>
              <a:pPr/>
              <a:t>16</a:t>
            </a:fld>
            <a:endParaRPr lang="en-US" dirty="0"/>
          </a:p>
        </p:txBody>
      </p:sp>
    </p:spTree>
    <p:extLst>
      <p:ext uri="{BB962C8B-B14F-4D97-AF65-F5344CB8AC3E}">
        <p14:creationId xmlns:p14="http://schemas.microsoft.com/office/powerpoint/2010/main" val="160912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17EC0-D016-4705-9767-10870F3F80F2}"/>
              </a:ext>
            </a:extLst>
          </p:cNvPr>
          <p:cNvSpPr>
            <a:spLocks noGrp="1"/>
          </p:cNvSpPr>
          <p:nvPr>
            <p:ph type="title"/>
          </p:nvPr>
        </p:nvSpPr>
        <p:spPr/>
        <p:txBody>
          <a:bodyPr/>
          <a:lstStyle/>
          <a:p>
            <a:r>
              <a:rPr lang="en-US" dirty="0"/>
              <a:t>Reflection</a:t>
            </a:r>
          </a:p>
        </p:txBody>
      </p:sp>
      <p:sp>
        <p:nvSpPr>
          <p:cNvPr id="2" name="Footer Placeholder 1">
            <a:extLst>
              <a:ext uri="{FF2B5EF4-FFF2-40B4-BE49-F238E27FC236}">
                <a16:creationId xmlns:a16="http://schemas.microsoft.com/office/drawing/2014/main" id="{37D144E4-3A36-48F2-83CA-F4A0E3E1AAD7}"/>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AD525BBE-FCB2-4450-9D01-25F34211F99F}"/>
              </a:ext>
            </a:extLst>
          </p:cNvPr>
          <p:cNvSpPr>
            <a:spLocks noGrp="1"/>
          </p:cNvSpPr>
          <p:nvPr>
            <p:ph type="sldNum" sz="quarter" idx="12"/>
          </p:nvPr>
        </p:nvSpPr>
        <p:spPr/>
        <p:txBody>
          <a:bodyPr/>
          <a:lstStyle/>
          <a:p>
            <a:fld id="{EF026F98-229B-48B0-BECF-EA1F5459ACF1}" type="slidenum">
              <a:rPr lang="en-US" smtClean="0"/>
              <a:t>17</a:t>
            </a:fld>
            <a:endParaRPr lang="en-US" dirty="0"/>
          </a:p>
        </p:txBody>
      </p:sp>
    </p:spTree>
    <p:extLst>
      <p:ext uri="{BB962C8B-B14F-4D97-AF65-F5344CB8AC3E}">
        <p14:creationId xmlns:p14="http://schemas.microsoft.com/office/powerpoint/2010/main" val="17128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6B4AE-940A-46EA-A964-FEE1260A6E45}"/>
              </a:ext>
            </a:extLst>
          </p:cNvPr>
          <p:cNvSpPr>
            <a:spLocks noGrp="1"/>
          </p:cNvSpPr>
          <p:nvPr>
            <p:ph type="title"/>
          </p:nvPr>
        </p:nvSpPr>
        <p:spPr>
          <a:xfrm>
            <a:off x="894217" y="2383971"/>
            <a:ext cx="3932237" cy="1600200"/>
          </a:xfrm>
        </p:spPr>
        <p:txBody>
          <a:bodyPr/>
          <a:lstStyle/>
          <a:p>
            <a:r>
              <a:rPr lang="en-US" dirty="0"/>
              <a:t>WHAT DID YOU LEARN TODAY? </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p:txBody>
          <a:bodyPr/>
          <a:lstStyle/>
          <a:p>
            <a:fld id="{82640534-B2B5-4A62-BCD9-9076A5F4FB69}" type="slidenum">
              <a:rPr lang="en-US" smtClean="0"/>
              <a:pPr/>
              <a:t>18</a:t>
            </a:fld>
            <a:endParaRPr lang="en-US" dirty="0"/>
          </a:p>
        </p:txBody>
      </p:sp>
    </p:spTree>
    <p:extLst>
      <p:ext uri="{BB962C8B-B14F-4D97-AF65-F5344CB8AC3E}">
        <p14:creationId xmlns:p14="http://schemas.microsoft.com/office/powerpoint/2010/main" val="9546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D8527E-0A17-49A7-B0C5-20E628F8A457}"/>
              </a:ext>
            </a:extLst>
          </p:cNvPr>
          <p:cNvSpPr>
            <a:spLocks noGrp="1"/>
          </p:cNvSpPr>
          <p:nvPr>
            <p:ph type="title"/>
          </p:nvPr>
        </p:nvSpPr>
        <p:spPr/>
        <p:txBody>
          <a:bodyPr/>
          <a:lstStyle/>
          <a:p>
            <a:r>
              <a:rPr lang="en-US" dirty="0"/>
              <a:t>Key Takeaways</a:t>
            </a:r>
          </a:p>
        </p:txBody>
      </p:sp>
      <p:sp>
        <p:nvSpPr>
          <p:cNvPr id="6" name="Content Placeholder 5">
            <a:extLst>
              <a:ext uri="{FF2B5EF4-FFF2-40B4-BE49-F238E27FC236}">
                <a16:creationId xmlns:a16="http://schemas.microsoft.com/office/drawing/2014/main" id="{156731E6-69DE-46BF-B1EB-32BF1B8FDFE4}"/>
              </a:ext>
            </a:extLst>
          </p:cNvPr>
          <p:cNvSpPr>
            <a:spLocks noGrp="1"/>
          </p:cNvSpPr>
          <p:nvPr>
            <p:ph idx="1"/>
          </p:nvPr>
        </p:nvSpPr>
        <p:spPr/>
        <p:txBody>
          <a:bodyPr/>
          <a:lstStyle/>
          <a:p>
            <a:r>
              <a:rPr lang="en-US" dirty="0"/>
              <a:t>People can be infected with a virus and their immune system can be working – </a:t>
            </a:r>
            <a:r>
              <a:rPr lang="en-US" b="1" dirty="0">
                <a:solidFill>
                  <a:schemeClr val="accent1"/>
                </a:solidFill>
              </a:rPr>
              <a:t>and they might not feel sick</a:t>
            </a:r>
            <a:r>
              <a:rPr lang="en-US" dirty="0"/>
              <a:t>. </a:t>
            </a:r>
          </a:p>
          <a:p>
            <a:r>
              <a:rPr lang="en-US" dirty="0"/>
              <a:t>People who may not feel sick or show symptoms can still </a:t>
            </a:r>
            <a:r>
              <a:rPr lang="en-US" b="1" dirty="0">
                <a:solidFill>
                  <a:schemeClr val="accent1"/>
                </a:solidFill>
              </a:rPr>
              <a:t>spread viruses</a:t>
            </a:r>
            <a:r>
              <a:rPr lang="en-US" dirty="0"/>
              <a:t>. </a:t>
            </a:r>
          </a:p>
          <a:p>
            <a:r>
              <a:rPr lang="en-US" dirty="0"/>
              <a:t>That’s why </a:t>
            </a:r>
            <a:r>
              <a:rPr lang="en-US" b="1" dirty="0">
                <a:solidFill>
                  <a:schemeClr val="accent1"/>
                </a:solidFill>
              </a:rPr>
              <a:t>infection control recommendations </a:t>
            </a:r>
            <a:r>
              <a:rPr lang="en-US" dirty="0"/>
              <a:t>for </a:t>
            </a:r>
            <a:br>
              <a:rPr lang="en-US" dirty="0"/>
            </a:br>
            <a:r>
              <a:rPr lang="en-US" dirty="0"/>
              <a:t>COVID-19, such as masking for source control, are in </a:t>
            </a:r>
            <a:br>
              <a:rPr lang="en-US" dirty="0"/>
            </a:br>
            <a:r>
              <a:rPr lang="en-US" dirty="0"/>
              <a:t>place in healthcare settings. </a:t>
            </a:r>
          </a:p>
        </p:txBody>
      </p:sp>
      <p:sp>
        <p:nvSpPr>
          <p:cNvPr id="7" name="Footer Placeholder 3">
            <a:extLst>
              <a:ext uri="{FF2B5EF4-FFF2-40B4-BE49-F238E27FC236}">
                <a16:creationId xmlns:a16="http://schemas.microsoft.com/office/drawing/2014/main" id="{4F4502E1-CB04-40FF-AF7D-598A089D9B67}"/>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9E24A091-0563-4B48-8D6C-24F0C2CE342E}"/>
              </a:ext>
            </a:extLst>
          </p:cNvPr>
          <p:cNvSpPr>
            <a:spLocks noGrp="1"/>
          </p:cNvSpPr>
          <p:nvPr>
            <p:ph type="sldNum" sz="quarter" idx="12"/>
          </p:nvPr>
        </p:nvSpPr>
        <p:spPr/>
        <p:txBody>
          <a:bodyPr/>
          <a:lstStyle/>
          <a:p>
            <a:fld id="{82640534-B2B5-4A62-BCD9-9076A5F4FB69}" type="slidenum">
              <a:rPr lang="en-US" smtClean="0"/>
              <a:pPr/>
              <a:t>19</a:t>
            </a:fld>
            <a:endParaRPr lang="en-US" dirty="0"/>
          </a:p>
        </p:txBody>
      </p:sp>
    </p:spTree>
    <p:extLst>
      <p:ext uri="{BB962C8B-B14F-4D97-AF65-F5344CB8AC3E}">
        <p14:creationId xmlns:p14="http://schemas.microsoft.com/office/powerpoint/2010/main" val="132706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r>
              <a:rPr lang="en-US" dirty="0"/>
              <a:t>Introductions</a:t>
            </a:r>
          </a:p>
          <a:p>
            <a:r>
              <a:rPr lang="en-US" dirty="0"/>
              <a:t>Review: How Do Viruses Work?</a:t>
            </a:r>
          </a:p>
          <a:p>
            <a:r>
              <a:rPr lang="en-US" dirty="0"/>
              <a:t>How Can Viruses Spread From Someone Who Doesn’t </a:t>
            </a:r>
            <a:br>
              <a:rPr lang="en-US" dirty="0"/>
            </a:br>
            <a:r>
              <a:rPr lang="en-US" dirty="0"/>
              <a:t>Feel Sick? </a:t>
            </a:r>
          </a:p>
          <a:p>
            <a:r>
              <a:rPr lang="en-US" dirty="0"/>
              <a:t>Reflection</a:t>
            </a:r>
          </a:p>
        </p:txBody>
      </p:sp>
      <p:sp>
        <p:nvSpPr>
          <p:cNvPr id="4" name="Footer Placeholder 3">
            <a:extLst>
              <a:ext uri="{FF2B5EF4-FFF2-40B4-BE49-F238E27FC236}">
                <a16:creationId xmlns:a16="http://schemas.microsoft.com/office/drawing/2014/main" id="{EBEBC468-91B0-40FA-999B-F82D0B260DB5}"/>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5" name="Slide Number Placeholder 4">
            <a:extLst>
              <a:ext uri="{FF2B5EF4-FFF2-40B4-BE49-F238E27FC236}">
                <a16:creationId xmlns:a16="http://schemas.microsoft.com/office/drawing/2014/main" id="{A88B5686-7683-4C60-8F76-268F3CFD2DDD}"/>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extLst>
      <p:ext uri="{BB962C8B-B14F-4D97-AF65-F5344CB8AC3E}">
        <p14:creationId xmlns:p14="http://schemas.microsoft.com/office/powerpoint/2010/main" val="290193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65583A-B727-4BF0-BD9F-C77D64A42594}"/>
              </a:ext>
            </a:extLst>
          </p:cNvPr>
          <p:cNvSpPr>
            <a:spLocks noGrp="1"/>
          </p:cNvSpPr>
          <p:nvPr>
            <p:ph type="title"/>
          </p:nvPr>
        </p:nvSpPr>
        <p:spPr/>
        <p:txBody>
          <a:bodyPr/>
          <a:lstStyle/>
          <a:p>
            <a:r>
              <a:rPr lang="en-US" dirty="0"/>
              <a:t>APPLYING WHAT YOU’VE LEARNED</a:t>
            </a:r>
          </a:p>
        </p:txBody>
      </p:sp>
      <p:sp>
        <p:nvSpPr>
          <p:cNvPr id="5" name="Content Placeholder 4">
            <a:extLst>
              <a:ext uri="{FF2B5EF4-FFF2-40B4-BE49-F238E27FC236}">
                <a16:creationId xmlns:a16="http://schemas.microsoft.com/office/drawing/2014/main" id="{652B8B7C-650C-40B2-8E68-E838F53DAD37}"/>
              </a:ext>
            </a:extLst>
          </p:cNvPr>
          <p:cNvSpPr>
            <a:spLocks noGrp="1"/>
          </p:cNvSpPr>
          <p:nvPr>
            <p:ph type="body" sz="half" idx="2"/>
          </p:nvPr>
        </p:nvSpPr>
        <p:spPr/>
        <p:txBody>
          <a:bodyPr/>
          <a:lstStyle/>
          <a:p>
            <a:r>
              <a:rPr lang="en-US" dirty="0"/>
              <a:t>Identify one thing you’ll need to do, or continue to do, in your work to protect yourself and others from diseases that can spread when people are infected but may not look or feel sick. </a:t>
            </a:r>
          </a:p>
        </p:txBody>
      </p:sp>
      <p:sp>
        <p:nvSpPr>
          <p:cNvPr id="2" name="Slide Number Placeholder 1">
            <a:extLst>
              <a:ext uri="{FF2B5EF4-FFF2-40B4-BE49-F238E27FC236}">
                <a16:creationId xmlns:a16="http://schemas.microsoft.com/office/drawing/2014/main" id="{B100D87D-456F-46CF-A4B0-0FB7E8AC4694}"/>
              </a:ext>
            </a:extLst>
          </p:cNvPr>
          <p:cNvSpPr>
            <a:spLocks noGrp="1"/>
          </p:cNvSpPr>
          <p:nvPr>
            <p:ph type="sldNum" sz="quarter" idx="12"/>
          </p:nvPr>
        </p:nvSpPr>
        <p:spPr>
          <a:xfrm>
            <a:off x="11277600" y="6400799"/>
            <a:ext cx="620486" cy="365125"/>
          </a:xfrm>
        </p:spPr>
        <p:txBody>
          <a:bodyPr/>
          <a:lstStyle/>
          <a:p>
            <a:fld id="{82640534-B2B5-4A62-BCD9-9076A5F4FB69}" type="slidenum">
              <a:rPr lang="en-US" smtClean="0"/>
              <a:pPr/>
              <a:t>20</a:t>
            </a:fld>
            <a:endParaRPr lang="en-US" dirty="0"/>
          </a:p>
        </p:txBody>
      </p:sp>
    </p:spTree>
    <p:extLst>
      <p:ext uri="{BB962C8B-B14F-4D97-AF65-F5344CB8AC3E}">
        <p14:creationId xmlns:p14="http://schemas.microsoft.com/office/powerpoint/2010/main" val="98359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4"/>
              </a:rPr>
              <a:t>www.cdc.gov/ProjectFirstline</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5"/>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6"/>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a:t>
            </a:r>
            <a:r>
              <a:rPr lang="en-US" sz="2700" i="1" dirty="0">
                <a:latin typeface="+mn-lt"/>
              </a:rPr>
              <a:t>Inside Infection Control </a:t>
            </a:r>
            <a:r>
              <a:rPr lang="en-US" sz="2700" dirty="0">
                <a:latin typeface="+mn-lt"/>
              </a:rPr>
              <a:t>on YouTube:</a:t>
            </a:r>
          </a:p>
          <a:p>
            <a:pPr marL="0" indent="0">
              <a:lnSpc>
                <a:spcPct val="110000"/>
              </a:lnSpc>
              <a:spcBef>
                <a:spcPts val="0"/>
              </a:spcBef>
              <a:spcAft>
                <a:spcPts val="1200"/>
              </a:spcAft>
              <a:buNone/>
            </a:pPr>
            <a:r>
              <a:rPr lang="en-US" sz="2700" dirty="0">
                <a:latin typeface="+mn-lt"/>
                <a:hlinkClick r:id="rId7"/>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8"/>
              </a:rPr>
              <a:t>https://tools.cdc.gov/campaignproxyservice/subscriptions.aspx?topic_id=USCDC_2104</a:t>
            </a:r>
            <a:endParaRPr lang="en-US" sz="1100" dirty="0">
              <a:latin typeface="+mn-lt"/>
            </a:endParaRPr>
          </a:p>
        </p:txBody>
      </p:sp>
      <p:sp>
        <p:nvSpPr>
          <p:cNvPr id="6" name="Footer Placeholder 3">
            <a:extLst>
              <a:ext uri="{FF2B5EF4-FFF2-40B4-BE49-F238E27FC236}">
                <a16:creationId xmlns:a16="http://schemas.microsoft.com/office/drawing/2014/main" id="{1B2AFCEF-F8C8-4D69-848A-42AB872DBBE9}"/>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21</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6" name="Footer Placeholder 3">
            <a:extLst>
              <a:ext uri="{FF2B5EF4-FFF2-40B4-BE49-F238E27FC236}">
                <a16:creationId xmlns:a16="http://schemas.microsoft.com/office/drawing/2014/main" id="{89FC32D6-466E-4BFE-B540-2F64BD146C35}"/>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22</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689C-CCDD-4417-BE6A-32E43418A42C}"/>
              </a:ext>
            </a:extLst>
          </p:cNvPr>
          <p:cNvSpPr>
            <a:spLocks noGrp="1"/>
          </p:cNvSpPr>
          <p:nvPr>
            <p:ph type="title"/>
          </p:nvPr>
        </p:nvSpPr>
        <p:spPr/>
        <p:txBody>
          <a:bodyPr/>
          <a:lstStyle/>
          <a:p>
            <a:r>
              <a:rPr lang="en-US" dirty="0"/>
              <a:t>Learning Objectives </a:t>
            </a:r>
          </a:p>
        </p:txBody>
      </p:sp>
      <p:sp>
        <p:nvSpPr>
          <p:cNvPr id="6" name="Content Placeholder 5">
            <a:extLst>
              <a:ext uri="{FF2B5EF4-FFF2-40B4-BE49-F238E27FC236}">
                <a16:creationId xmlns:a16="http://schemas.microsoft.com/office/drawing/2014/main" id="{6AA27606-C617-438B-B0CD-6A4CAEAF7FBF}"/>
              </a:ext>
            </a:extLst>
          </p:cNvPr>
          <p:cNvSpPr>
            <a:spLocks noGrp="1"/>
          </p:cNvSpPr>
          <p:nvPr>
            <p:ph idx="1"/>
          </p:nvPr>
        </p:nvSpPr>
        <p:spPr/>
        <p:txBody>
          <a:bodyPr/>
          <a:lstStyle/>
          <a:p>
            <a:r>
              <a:rPr lang="en-US" dirty="0"/>
              <a:t>Explain how a person can be infected with SARS-CoV-2 and not feel sick but can </a:t>
            </a:r>
            <a:r>
              <a:rPr lang="en-US" b="1" dirty="0">
                <a:solidFill>
                  <a:schemeClr val="accent1"/>
                </a:solidFill>
              </a:rPr>
              <a:t>still spread the virus to others</a:t>
            </a:r>
            <a:r>
              <a:rPr lang="en-US" dirty="0"/>
              <a:t>.</a:t>
            </a:r>
          </a:p>
          <a:p>
            <a:r>
              <a:rPr lang="en-US" dirty="0"/>
              <a:t>Discuss one (1) reason </a:t>
            </a:r>
            <a:r>
              <a:rPr lang="en-US" b="1" dirty="0">
                <a:solidFill>
                  <a:schemeClr val="accent1"/>
                </a:solidFill>
              </a:rPr>
              <a:t>why infection control recommendations </a:t>
            </a:r>
            <a:r>
              <a:rPr lang="en-US" dirty="0"/>
              <a:t>for COVID-19, such as masking for source control, </a:t>
            </a:r>
            <a:r>
              <a:rPr lang="en-US" b="1" dirty="0">
                <a:solidFill>
                  <a:schemeClr val="accent1"/>
                </a:solidFill>
              </a:rPr>
              <a:t>are in place in healthcare settings</a:t>
            </a:r>
            <a:r>
              <a:rPr lang="en-US" dirty="0"/>
              <a:t>. </a:t>
            </a:r>
          </a:p>
        </p:txBody>
      </p:sp>
      <p:sp>
        <p:nvSpPr>
          <p:cNvPr id="4" name="Footer Placeholder 3">
            <a:extLst>
              <a:ext uri="{FF2B5EF4-FFF2-40B4-BE49-F238E27FC236}">
                <a16:creationId xmlns:a16="http://schemas.microsoft.com/office/drawing/2014/main" id="{9849AE7E-3426-4372-889A-FBE4FE100594}"/>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B75E0424-C524-41ED-93FB-08F38FE88419}"/>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DB25-C0D7-4840-931D-D99885D3E403}"/>
              </a:ext>
            </a:extLst>
          </p:cNvPr>
          <p:cNvSpPr>
            <a:spLocks noGrp="1"/>
          </p:cNvSpPr>
          <p:nvPr>
            <p:ph type="title"/>
          </p:nvPr>
        </p:nvSpPr>
        <p:spPr/>
        <p:txBody>
          <a:bodyPr/>
          <a:lstStyle/>
          <a:p>
            <a:r>
              <a:rPr lang="en-US" dirty="0"/>
              <a:t>INTRODUCTIONS</a:t>
            </a:r>
          </a:p>
        </p:txBody>
      </p:sp>
      <p:sp>
        <p:nvSpPr>
          <p:cNvPr id="3" name="Text Placeholder 2">
            <a:extLst>
              <a:ext uri="{FF2B5EF4-FFF2-40B4-BE49-F238E27FC236}">
                <a16:creationId xmlns:a16="http://schemas.microsoft.com/office/drawing/2014/main" id="{AD80AF8F-A555-4197-8C26-C54C17EBBBE6}"/>
              </a:ext>
            </a:extLst>
          </p:cNvPr>
          <p:cNvSpPr>
            <a:spLocks noGrp="1"/>
          </p:cNvSpPr>
          <p:nvPr>
            <p:ph idx="1"/>
          </p:nvPr>
        </p:nvSpPr>
        <p:spPr/>
        <p:txBody>
          <a:bodyPr/>
          <a:lstStyle/>
          <a:p>
            <a:r>
              <a:rPr lang="en-US" dirty="0"/>
              <a:t>Your Name</a:t>
            </a:r>
          </a:p>
          <a:p>
            <a:r>
              <a:rPr lang="en-US" dirty="0"/>
              <a:t>Your Role </a:t>
            </a:r>
          </a:p>
        </p:txBody>
      </p:sp>
      <p:sp>
        <p:nvSpPr>
          <p:cNvPr id="5" name="Slide Number Placeholder 4">
            <a:extLst>
              <a:ext uri="{FF2B5EF4-FFF2-40B4-BE49-F238E27FC236}">
                <a16:creationId xmlns:a16="http://schemas.microsoft.com/office/drawing/2014/main" id="{0333EFD2-5D74-42FA-8376-5E12033BF2C7}"/>
              </a:ext>
            </a:extLst>
          </p:cNvPr>
          <p:cNvSpPr>
            <a:spLocks noGrp="1"/>
          </p:cNvSpPr>
          <p:nvPr>
            <p:ph type="sldNum" sz="quarter" idx="12"/>
          </p:nvPr>
        </p:nvSpPr>
        <p:spPr/>
        <p:txBody>
          <a:bodyPr/>
          <a:lstStyle/>
          <a:p>
            <a:fld id="{82640534-B2B5-4A62-BCD9-9076A5F4FB69}" type="slidenum">
              <a:rPr lang="en-US" smtClean="0"/>
              <a:pPr/>
              <a:t>4</a:t>
            </a:fld>
            <a:endParaRPr lang="en-US" dirty="0"/>
          </a:p>
        </p:txBody>
      </p:sp>
    </p:spTree>
    <p:extLst>
      <p:ext uri="{BB962C8B-B14F-4D97-AF65-F5344CB8AC3E}">
        <p14:creationId xmlns:p14="http://schemas.microsoft.com/office/powerpoint/2010/main" val="189255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4646-E9D2-41A1-B6E6-9971D3FB5788}"/>
              </a:ext>
            </a:extLst>
          </p:cNvPr>
          <p:cNvSpPr>
            <a:spLocks noGrp="1"/>
          </p:cNvSpPr>
          <p:nvPr>
            <p:ph type="title"/>
          </p:nvPr>
        </p:nvSpPr>
        <p:spPr>
          <a:xfrm>
            <a:off x="838200" y="238125"/>
            <a:ext cx="10515600" cy="702457"/>
          </a:xfrm>
        </p:spPr>
        <p:txBody>
          <a:bodyPr/>
          <a:lstStyle/>
          <a:p>
            <a:r>
              <a:rPr lang="en-US" dirty="0"/>
              <a:t>POLL</a:t>
            </a:r>
          </a:p>
        </p:txBody>
      </p:sp>
      <p:sp>
        <p:nvSpPr>
          <p:cNvPr id="3" name="Content Placeholder 2">
            <a:extLst>
              <a:ext uri="{FF2B5EF4-FFF2-40B4-BE49-F238E27FC236}">
                <a16:creationId xmlns:a16="http://schemas.microsoft.com/office/drawing/2014/main" id="{B9151A0D-F075-4A4F-AF7A-CF991EEEFFFF}"/>
              </a:ext>
            </a:extLst>
          </p:cNvPr>
          <p:cNvSpPr>
            <a:spLocks noGrp="1"/>
          </p:cNvSpPr>
          <p:nvPr>
            <p:ph sz="half" idx="1"/>
          </p:nvPr>
        </p:nvSpPr>
        <p:spPr>
          <a:xfrm>
            <a:off x="838199" y="1515979"/>
            <a:ext cx="10411327" cy="798475"/>
          </a:xfrm>
        </p:spPr>
        <p:txBody>
          <a:bodyPr/>
          <a:lstStyle/>
          <a:p>
            <a:pPr marL="0" indent="0">
              <a:buNone/>
            </a:pPr>
            <a:r>
              <a:rPr lang="en-US" sz="2400" b="1" dirty="0"/>
              <a:t>Answer the question considering your experiences in your work life. Select all that apply:</a:t>
            </a:r>
          </a:p>
        </p:txBody>
      </p:sp>
      <p:sp>
        <p:nvSpPr>
          <p:cNvPr id="6" name="Rectangle 5">
            <a:extLst>
              <a:ext uri="{FF2B5EF4-FFF2-40B4-BE49-F238E27FC236}">
                <a16:creationId xmlns:a16="http://schemas.microsoft.com/office/drawing/2014/main" id="{BAAFAB5E-9C53-4A5D-9483-2AD71046883E}"/>
              </a:ext>
              <a:ext uri="{C183D7F6-B498-43B3-948B-1728B52AA6E4}">
                <adec:decorative xmlns:adec="http://schemas.microsoft.com/office/drawing/2017/decorative" val="1"/>
              </a:ext>
            </a:extLst>
          </p:cNvPr>
          <p:cNvSpPr/>
          <p:nvPr/>
        </p:nvSpPr>
        <p:spPr>
          <a:xfrm>
            <a:off x="1215736" y="2314455"/>
            <a:ext cx="9923319" cy="35198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486F9EE0-1F2E-4845-A29B-120D5CAED8AF}"/>
              </a:ext>
            </a:extLst>
          </p:cNvPr>
          <p:cNvSpPr>
            <a:spLocks noGrp="1"/>
          </p:cNvSpPr>
          <p:nvPr>
            <p:ph sz="half" idx="2"/>
          </p:nvPr>
        </p:nvSpPr>
        <p:spPr>
          <a:xfrm>
            <a:off x="1937631" y="2683041"/>
            <a:ext cx="8938917" cy="2935383"/>
          </a:xfrm>
        </p:spPr>
        <p:txBody>
          <a:bodyPr/>
          <a:lstStyle/>
          <a:p>
            <a:pPr marL="0" indent="0">
              <a:buNone/>
            </a:pPr>
            <a:r>
              <a:rPr lang="en-US" sz="2400" b="1" dirty="0">
                <a:solidFill>
                  <a:schemeClr val="bg1"/>
                </a:solidFill>
              </a:rPr>
              <a:t>I work in a facility that has treated</a:t>
            </a:r>
          </a:p>
          <a:p>
            <a:r>
              <a:rPr lang="en-US" sz="2400" dirty="0">
                <a:solidFill>
                  <a:schemeClr val="bg1"/>
                </a:solidFill>
              </a:rPr>
              <a:t>People with COVID-19 who were </a:t>
            </a:r>
            <a:r>
              <a:rPr lang="en-US" sz="2400" b="1" u="sng" dirty="0">
                <a:solidFill>
                  <a:schemeClr val="bg1"/>
                </a:solidFill>
              </a:rPr>
              <a:t>very sick </a:t>
            </a:r>
            <a:r>
              <a:rPr lang="en-US" sz="2400" dirty="0">
                <a:solidFill>
                  <a:schemeClr val="bg1"/>
                </a:solidFill>
              </a:rPr>
              <a:t>(e.g., fever, fatigue, difficulty breathing), </a:t>
            </a:r>
          </a:p>
          <a:p>
            <a:r>
              <a:rPr lang="en-US" sz="2400" dirty="0">
                <a:solidFill>
                  <a:schemeClr val="bg1"/>
                </a:solidFill>
              </a:rPr>
              <a:t>People with COVID-19 who had </a:t>
            </a:r>
            <a:r>
              <a:rPr lang="en-US" sz="2400" b="1" u="sng" dirty="0">
                <a:solidFill>
                  <a:schemeClr val="bg1"/>
                </a:solidFill>
              </a:rPr>
              <a:t>mild symptoms </a:t>
            </a:r>
            <a:r>
              <a:rPr lang="en-US" sz="2400" dirty="0">
                <a:solidFill>
                  <a:schemeClr val="bg1"/>
                </a:solidFill>
              </a:rPr>
              <a:t>(e.g., cold symptoms), or </a:t>
            </a:r>
          </a:p>
          <a:p>
            <a:r>
              <a:rPr lang="en-US" sz="2400" dirty="0">
                <a:solidFill>
                  <a:schemeClr val="bg1"/>
                </a:solidFill>
              </a:rPr>
              <a:t>People with COVID-19 who had </a:t>
            </a:r>
            <a:r>
              <a:rPr lang="en-US" sz="2400" b="1" u="sng" dirty="0">
                <a:solidFill>
                  <a:schemeClr val="bg1"/>
                </a:solidFill>
              </a:rPr>
              <a:t>no symptoms</a:t>
            </a:r>
            <a:r>
              <a:rPr lang="en-US" sz="2400" dirty="0">
                <a:solidFill>
                  <a:schemeClr val="bg1"/>
                </a:solidFill>
              </a:rPr>
              <a:t>.</a:t>
            </a:r>
          </a:p>
        </p:txBody>
      </p:sp>
      <p:sp>
        <p:nvSpPr>
          <p:cNvPr id="4" name="Footer Placeholder 3">
            <a:extLst>
              <a:ext uri="{FF2B5EF4-FFF2-40B4-BE49-F238E27FC236}">
                <a16:creationId xmlns:a16="http://schemas.microsoft.com/office/drawing/2014/main" id="{C726764D-6239-4C97-B5C4-A30A82860BAF}"/>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5" name="Slide Number Placeholder 4">
            <a:extLst>
              <a:ext uri="{FF2B5EF4-FFF2-40B4-BE49-F238E27FC236}">
                <a16:creationId xmlns:a16="http://schemas.microsoft.com/office/drawing/2014/main" id="{A8E7BBD3-51CF-48FE-B256-C1310D63765A}"/>
              </a:ext>
            </a:extLst>
          </p:cNvPr>
          <p:cNvSpPr>
            <a:spLocks noGrp="1"/>
          </p:cNvSpPr>
          <p:nvPr>
            <p:ph type="sldNum" sz="quarter" idx="12"/>
          </p:nvPr>
        </p:nvSpPr>
        <p:spPr>
          <a:xfrm>
            <a:off x="11353800" y="6410780"/>
            <a:ext cx="620486" cy="365125"/>
          </a:xfrm>
        </p:spPr>
        <p:txBody>
          <a:bodyPr/>
          <a:lstStyle/>
          <a:p>
            <a:fld id="{EF026F98-229B-48B0-BECF-EA1F5459ACF1}" type="slidenum">
              <a:rPr lang="en-US" smtClean="0"/>
              <a:pPr/>
              <a:t>5</a:t>
            </a:fld>
            <a:endParaRPr lang="en-US" dirty="0"/>
          </a:p>
        </p:txBody>
      </p:sp>
    </p:spTree>
    <p:extLst>
      <p:ext uri="{BB962C8B-B14F-4D97-AF65-F5344CB8AC3E}">
        <p14:creationId xmlns:p14="http://schemas.microsoft.com/office/powerpoint/2010/main" val="206828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9A2A-B5CC-467D-92B6-C609FCBB38D4}"/>
              </a:ext>
            </a:extLst>
          </p:cNvPr>
          <p:cNvSpPr>
            <a:spLocks noGrp="1"/>
          </p:cNvSpPr>
          <p:nvPr>
            <p:ph type="title"/>
          </p:nvPr>
        </p:nvSpPr>
        <p:spPr/>
        <p:txBody>
          <a:bodyPr/>
          <a:lstStyle/>
          <a:p>
            <a:r>
              <a:rPr lang="en-US" dirty="0"/>
              <a:t>How Do Viruses Work? </a:t>
            </a:r>
          </a:p>
        </p:txBody>
      </p:sp>
      <p:sp>
        <p:nvSpPr>
          <p:cNvPr id="8" name="Content Placeholder 7">
            <a:extLst>
              <a:ext uri="{FF2B5EF4-FFF2-40B4-BE49-F238E27FC236}">
                <a16:creationId xmlns:a16="http://schemas.microsoft.com/office/drawing/2014/main" id="{05DD005D-3C3D-4DDA-8FE2-0925F6C81477}"/>
              </a:ext>
            </a:extLst>
          </p:cNvPr>
          <p:cNvSpPr>
            <a:spLocks noGrp="1"/>
          </p:cNvSpPr>
          <p:nvPr>
            <p:ph sz="half" idx="2"/>
          </p:nvPr>
        </p:nvSpPr>
        <p:spPr>
          <a:xfrm>
            <a:off x="554803" y="1701918"/>
            <a:ext cx="10026111" cy="4279900"/>
          </a:xfrm>
        </p:spPr>
        <p:txBody>
          <a:bodyPr/>
          <a:lstStyle/>
          <a:p>
            <a:r>
              <a:rPr lang="en-US" dirty="0"/>
              <a:t>Viruses use living things, including people, to make copies of themselves.</a:t>
            </a:r>
          </a:p>
          <a:p>
            <a:r>
              <a:rPr lang="en-US" dirty="0">
                <a:effectLst/>
                <a:ea typeface="Times New Roman" panose="02020603050405020304" pitchFamily="18" charset="0"/>
              </a:rPr>
              <a:t>When enough virus gets into a person’s cells and starts making copies of itself, the immune system revs up to fight the virus.</a:t>
            </a:r>
          </a:p>
          <a:p>
            <a:r>
              <a:rPr lang="en-US" dirty="0"/>
              <a:t>SARS-CoV-2, the virus that causes COVID-19, is spread by respiratory droplets that are released into the air when an infected person talks, breaths, coughs, or sings. </a:t>
            </a:r>
          </a:p>
        </p:txBody>
      </p:sp>
      <p:sp>
        <p:nvSpPr>
          <p:cNvPr id="5" name="Footer Placeholder 3">
            <a:extLst>
              <a:ext uri="{FF2B5EF4-FFF2-40B4-BE49-F238E27FC236}">
                <a16:creationId xmlns:a16="http://schemas.microsoft.com/office/drawing/2014/main" id="{EBC542FA-C2A1-46FF-BAFE-37AEFE4BEFEA}"/>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66F2E5BE-FAE1-466E-B163-E0FB1E3F21EA}"/>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extLst>
      <p:ext uri="{BB962C8B-B14F-4D97-AF65-F5344CB8AC3E}">
        <p14:creationId xmlns:p14="http://schemas.microsoft.com/office/powerpoint/2010/main" val="157821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FE6709-7108-4D2E-A0A0-A3A4F0CFCCD5}"/>
              </a:ext>
            </a:extLst>
          </p:cNvPr>
          <p:cNvSpPr>
            <a:spLocks noGrp="1"/>
          </p:cNvSpPr>
          <p:nvPr>
            <p:ph type="title" idx="4294967295"/>
          </p:nvPr>
        </p:nvSpPr>
        <p:spPr>
          <a:xfrm>
            <a:off x="-3959" y="-356260"/>
            <a:ext cx="9369631" cy="356260"/>
          </a:xfrm>
        </p:spPr>
        <p:txBody>
          <a:bodyPr vert="horz" lIns="91440" tIns="45720" rIns="91440" bIns="45720" rtlCol="0" anchor="b">
            <a:noAutofit/>
          </a:bodyPr>
          <a:lstStyle/>
          <a:p>
            <a:r>
              <a:rPr lang="en-US" sz="1400" dirty="0"/>
              <a:t>Inside Infection Control, Episode 24: How Can COVID-19 Spread When You Don’t Feel Sick?</a:t>
            </a:r>
            <a:endParaRPr lang="en-US" sz="1200" dirty="0"/>
          </a:p>
        </p:txBody>
      </p:sp>
      <p:pic>
        <p:nvPicPr>
          <p:cNvPr id="5" name="Picture 4" descr="Inside Infection Control&#10;Episode 24&#10;How can COVID-19 spread when you don't feel sick?">
            <a:hlinkClick r:id="rId4"/>
            <a:extLst>
              <a:ext uri="{FF2B5EF4-FFF2-40B4-BE49-F238E27FC236}">
                <a16:creationId xmlns:a16="http://schemas.microsoft.com/office/drawing/2014/main" id="{F16E2E3B-B217-4146-BD1E-17AA62EAC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802" y="1188720"/>
            <a:ext cx="8656396" cy="4480560"/>
          </a:xfrm>
          <a:prstGeom prst="rect">
            <a:avLst/>
          </a:prstGeom>
        </p:spPr>
      </p:pic>
      <p:sp>
        <p:nvSpPr>
          <p:cNvPr id="3" name="Footer Placeholder 3">
            <a:extLst>
              <a:ext uri="{FF2B5EF4-FFF2-40B4-BE49-F238E27FC236}">
                <a16:creationId xmlns:a16="http://schemas.microsoft.com/office/drawing/2014/main" id="{A44B271B-6E8D-4577-88F2-4FC6418F7E2E}"/>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EFCC8C0C-A13B-4DCD-9881-D2DE84E91F26}"/>
              </a:ext>
            </a:extLst>
          </p:cNvPr>
          <p:cNvSpPr>
            <a:spLocks noGrp="1"/>
          </p:cNvSpPr>
          <p:nvPr>
            <p:ph type="sldNum" sz="quarter" idx="12"/>
          </p:nvPr>
        </p:nvSpPr>
        <p:spPr/>
        <p:txBody>
          <a:bodyPr/>
          <a:lstStyle/>
          <a:p>
            <a:fld id="{EF026F98-229B-48B0-BECF-EA1F5459ACF1}" type="slidenum">
              <a:rPr lang="en-US" smtClean="0"/>
              <a:t>7</a:t>
            </a:fld>
            <a:endParaRPr lang="en-US" dirty="0"/>
          </a:p>
        </p:txBody>
      </p:sp>
    </p:spTree>
    <p:custDataLst>
      <p:tags r:id="rId1"/>
    </p:custDataLst>
    <p:extLst>
      <p:ext uri="{BB962C8B-B14F-4D97-AF65-F5344CB8AC3E}">
        <p14:creationId xmlns:p14="http://schemas.microsoft.com/office/powerpoint/2010/main" val="295418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35600A-55AC-4A07-9EFB-2590086F8073}"/>
              </a:ext>
            </a:extLst>
          </p:cNvPr>
          <p:cNvSpPr>
            <a:spLocks noGrp="1"/>
          </p:cNvSpPr>
          <p:nvPr>
            <p:ph type="title"/>
          </p:nvPr>
        </p:nvSpPr>
        <p:spPr/>
        <p:txBody>
          <a:bodyPr/>
          <a:lstStyle/>
          <a:p>
            <a:r>
              <a:rPr lang="en-US" dirty="0"/>
              <a:t>People who don’t feel sick can spread virus</a:t>
            </a:r>
          </a:p>
        </p:txBody>
      </p:sp>
      <p:sp>
        <p:nvSpPr>
          <p:cNvPr id="6" name="Content Placeholder 5">
            <a:extLst>
              <a:ext uri="{FF2B5EF4-FFF2-40B4-BE49-F238E27FC236}">
                <a16:creationId xmlns:a16="http://schemas.microsoft.com/office/drawing/2014/main" id="{80401646-938B-4015-868C-E2402950EC74}"/>
              </a:ext>
            </a:extLst>
          </p:cNvPr>
          <p:cNvSpPr>
            <a:spLocks noGrp="1"/>
          </p:cNvSpPr>
          <p:nvPr>
            <p:ph idx="1"/>
          </p:nvPr>
        </p:nvSpPr>
        <p:spPr/>
        <p:txBody>
          <a:bodyPr/>
          <a:lstStyle/>
          <a:p>
            <a:r>
              <a:rPr lang="en-US" dirty="0"/>
              <a:t>People can be infected with a virus and their immune system can be working – and they might not feel sick. </a:t>
            </a:r>
          </a:p>
          <a:p>
            <a:r>
              <a:rPr lang="en-US" dirty="0"/>
              <a:t>Even if they don’t feel sick, they can spread the virus to others. </a:t>
            </a:r>
          </a:p>
        </p:txBody>
      </p:sp>
      <p:sp>
        <p:nvSpPr>
          <p:cNvPr id="8" name="Footer Placeholder 3">
            <a:extLst>
              <a:ext uri="{FF2B5EF4-FFF2-40B4-BE49-F238E27FC236}">
                <a16:creationId xmlns:a16="http://schemas.microsoft.com/office/drawing/2014/main" id="{CF220AFD-5B2F-44F5-84D3-2E249155D015}"/>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F03B1EBF-3EBA-4D86-89A8-0D33CF1B5FD7}"/>
              </a:ext>
            </a:extLst>
          </p:cNvPr>
          <p:cNvSpPr>
            <a:spLocks noGrp="1"/>
          </p:cNvSpPr>
          <p:nvPr>
            <p:ph type="sldNum" sz="quarter" idx="12"/>
          </p:nvPr>
        </p:nvSpPr>
        <p:spPr/>
        <p:txBody>
          <a:bodyPr/>
          <a:lstStyle/>
          <a:p>
            <a:fld id="{EF026F98-229B-48B0-BECF-EA1F5459ACF1}" type="slidenum">
              <a:rPr lang="en-US" smtClean="0"/>
              <a:t>8</a:t>
            </a:fld>
            <a:endParaRPr lang="en-US" dirty="0"/>
          </a:p>
        </p:txBody>
      </p:sp>
    </p:spTree>
    <p:extLst>
      <p:ext uri="{BB962C8B-B14F-4D97-AF65-F5344CB8AC3E}">
        <p14:creationId xmlns:p14="http://schemas.microsoft.com/office/powerpoint/2010/main" val="418738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7D6D9833-6399-43D0-9623-60447762BF42}"/>
              </a:ext>
            </a:extLst>
          </p:cNvPr>
          <p:cNvSpPr>
            <a:spLocks noGrp="1"/>
          </p:cNvSpPr>
          <p:nvPr>
            <p:ph sz="half" idx="1"/>
          </p:nvPr>
        </p:nvSpPr>
        <p:spPr>
          <a:xfrm>
            <a:off x="1223208" y="2092825"/>
            <a:ext cx="2927684" cy="1185015"/>
          </a:xfrm>
        </p:spPr>
        <p:txBody>
          <a:bodyPr/>
          <a:lstStyle/>
          <a:p>
            <a:pPr marL="0" indent="0">
              <a:buNone/>
            </a:pPr>
            <a:r>
              <a:rPr lang="en-US" sz="2400" b="1" dirty="0">
                <a:solidFill>
                  <a:schemeClr val="accent1"/>
                </a:solidFill>
                <a:cs typeface="Calibri bold" panose="020F0702030404030204" pitchFamily="34" charset="0"/>
              </a:rPr>
              <a:t>Pre-symptomatic Infection</a:t>
            </a:r>
            <a:endParaRPr lang="en-US" sz="2400" dirty="0"/>
          </a:p>
        </p:txBody>
      </p:sp>
      <p:sp>
        <p:nvSpPr>
          <p:cNvPr id="7" name="Content Placeholder 6">
            <a:extLst>
              <a:ext uri="{FF2B5EF4-FFF2-40B4-BE49-F238E27FC236}">
                <a16:creationId xmlns:a16="http://schemas.microsoft.com/office/drawing/2014/main" id="{1AFCDDFB-DD55-4A30-BDB2-21AE53BC3B70}"/>
              </a:ext>
            </a:extLst>
          </p:cNvPr>
          <p:cNvSpPr>
            <a:spLocks noGrp="1"/>
          </p:cNvSpPr>
          <p:nvPr>
            <p:ph sz="half" idx="2"/>
          </p:nvPr>
        </p:nvSpPr>
        <p:spPr>
          <a:xfrm>
            <a:off x="4409734" y="2104857"/>
            <a:ext cx="6420536" cy="1200001"/>
          </a:xfrm>
        </p:spPr>
        <p:txBody>
          <a:bodyPr/>
          <a:lstStyle/>
          <a:p>
            <a:pPr marL="0" indent="0">
              <a:buNone/>
            </a:pPr>
            <a:r>
              <a:rPr lang="en-US" sz="2400" dirty="0">
                <a:solidFill>
                  <a:srgbClr val="000000"/>
                </a:solidFill>
              </a:rPr>
              <a:t>When a person has been infected with a virus and hasn’t started feeling sick yet but will develop symptoms. </a:t>
            </a:r>
            <a:endParaRPr lang="en-US" sz="2400" dirty="0"/>
          </a:p>
        </p:txBody>
      </p:sp>
      <p:cxnSp>
        <p:nvCxnSpPr>
          <p:cNvPr id="10" name="Straight Connector 9">
            <a:extLst>
              <a:ext uri="{FF2B5EF4-FFF2-40B4-BE49-F238E27FC236}">
                <a16:creationId xmlns:a16="http://schemas.microsoft.com/office/drawing/2014/main" id="{B2A513E2-8D48-4670-8C15-28713C7E586A}"/>
              </a:ext>
              <a:ext uri="{C183D7F6-B498-43B3-948B-1728B52AA6E4}">
                <adec:decorative xmlns:adec="http://schemas.microsoft.com/office/drawing/2017/decorative" val="1"/>
              </a:ext>
            </a:extLst>
          </p:cNvPr>
          <p:cNvCxnSpPr/>
          <p:nvPr/>
        </p:nvCxnSpPr>
        <p:spPr>
          <a:xfrm>
            <a:off x="1209172" y="3553142"/>
            <a:ext cx="972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19D3D4A-0DBC-4787-8CF8-0EFC47C0CBA9}"/>
              </a:ext>
            </a:extLst>
          </p:cNvPr>
          <p:cNvSpPr>
            <a:spLocks noGrp="1"/>
          </p:cNvSpPr>
          <p:nvPr>
            <p:ph sz="half" idx="13"/>
          </p:nvPr>
        </p:nvSpPr>
        <p:spPr>
          <a:xfrm>
            <a:off x="1223208" y="4021102"/>
            <a:ext cx="2699084" cy="1316763"/>
          </a:xfrm>
        </p:spPr>
        <p:txBody>
          <a:bodyPr/>
          <a:lstStyle/>
          <a:p>
            <a:pPr marL="0" indent="0">
              <a:buNone/>
            </a:pPr>
            <a:r>
              <a:rPr lang="en-US" sz="2400" b="1" dirty="0">
                <a:solidFill>
                  <a:schemeClr val="accent1"/>
                </a:solidFill>
                <a:cs typeface="Calibri bold" panose="020F0702030404030204" pitchFamily="34" charset="0"/>
              </a:rPr>
              <a:t>Asymptomatic Infection</a:t>
            </a:r>
            <a:endParaRPr lang="en-US" sz="2400" dirty="0"/>
          </a:p>
        </p:txBody>
      </p:sp>
      <p:sp>
        <p:nvSpPr>
          <p:cNvPr id="9" name="Content Placeholder 8">
            <a:extLst>
              <a:ext uri="{FF2B5EF4-FFF2-40B4-BE49-F238E27FC236}">
                <a16:creationId xmlns:a16="http://schemas.microsoft.com/office/drawing/2014/main" id="{82784C83-3B7A-466C-8A72-6661DA4A4778}"/>
              </a:ext>
            </a:extLst>
          </p:cNvPr>
          <p:cNvSpPr>
            <a:spLocks noGrp="1"/>
          </p:cNvSpPr>
          <p:nvPr>
            <p:ph sz="half" idx="14"/>
          </p:nvPr>
        </p:nvSpPr>
        <p:spPr>
          <a:xfrm>
            <a:off x="4415591" y="3989803"/>
            <a:ext cx="6557210" cy="1316761"/>
          </a:xfrm>
        </p:spPr>
        <p:txBody>
          <a:bodyPr/>
          <a:lstStyle/>
          <a:p>
            <a:pPr marL="0" indent="0">
              <a:buNone/>
            </a:pPr>
            <a:r>
              <a:rPr lang="en-US" sz="2400" dirty="0">
                <a:solidFill>
                  <a:srgbClr val="000000"/>
                </a:solidFill>
              </a:rPr>
              <a:t>When a person is infected with a virus and will never feel any symptoms at all.</a:t>
            </a:r>
            <a:endParaRPr lang="en-US" sz="2400" dirty="0"/>
          </a:p>
        </p:txBody>
      </p:sp>
      <p:sp>
        <p:nvSpPr>
          <p:cNvPr id="6" name="Footer Placeholder 3">
            <a:extLst>
              <a:ext uri="{FF2B5EF4-FFF2-40B4-BE49-F238E27FC236}">
                <a16:creationId xmlns:a16="http://schemas.microsoft.com/office/drawing/2014/main" id="{102343D8-C50C-4743-8C73-86D3366BEB5D}"/>
              </a:ext>
            </a:extLst>
          </p:cNvPr>
          <p:cNvSpPr>
            <a:spLocks noGrp="1"/>
          </p:cNvSpPr>
          <p:nvPr>
            <p:ph type="ftr" sz="quarter" idx="10"/>
          </p:nvPr>
        </p:nvSpPr>
        <p:spPr/>
        <p:txBody>
          <a:bodyPr/>
          <a:lstStyle/>
          <a:p>
            <a:r>
              <a:rPr lang="en-US" dirty="0"/>
              <a:t>Asymptomatic Spread of COVID-19</a:t>
            </a:r>
          </a:p>
        </p:txBody>
      </p:sp>
      <p:sp>
        <p:nvSpPr>
          <p:cNvPr id="5" name="Slide Number Placeholder 4">
            <a:extLst>
              <a:ext uri="{FF2B5EF4-FFF2-40B4-BE49-F238E27FC236}">
                <a16:creationId xmlns:a16="http://schemas.microsoft.com/office/drawing/2014/main" id="{4BE413D2-29A5-4ACC-B657-9E4EAE7F4A24}"/>
              </a:ext>
            </a:extLst>
          </p:cNvPr>
          <p:cNvSpPr>
            <a:spLocks noGrp="1"/>
          </p:cNvSpPr>
          <p:nvPr>
            <p:ph type="sldNum" sz="quarter" idx="11"/>
          </p:nvPr>
        </p:nvSpPr>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618971-2B81-40E0-B423-BD1BA50B5D2B}">
  <ds:schemaRefs>
    <ds:schemaRef ds:uri="http://schemas.microsoft.com/sharepoint/v3/contenttype/forms"/>
  </ds:schemaRefs>
</ds:datastoreItem>
</file>

<file path=customXml/itemProps2.xml><?xml version="1.0" encoding="utf-8"?>
<ds:datastoreItem xmlns:ds="http://schemas.openxmlformats.org/officeDocument/2006/customXml" ds:itemID="{F31C9D6D-BFA9-48E7-A834-AA05B5F91DC3}">
  <ds:schemaRefs>
    <ds:schemaRef ds:uri="http://schemas.openxmlformats.org/package/2006/metadata/core-properties"/>
    <ds:schemaRef ds:uri="http://schemas.microsoft.com/office/infopath/2007/PartnerControls"/>
    <ds:schemaRef ds:uri="http://www.w3.org/XML/1998/namespace"/>
    <ds:schemaRef ds:uri="http://purl.org/dc/elements/1.1/"/>
    <ds:schemaRef ds:uri="http://purl.org/dc/terms/"/>
    <ds:schemaRef ds:uri="http://purl.org/dc/dcmitype/"/>
    <ds:schemaRef ds:uri="http://schemas.microsoft.com/office/2006/documentManagement/types"/>
    <ds:schemaRef ds:uri="cc8a450b-1a11-4e56-adcc-c88acab015c1"/>
    <ds:schemaRef ds:uri="7c162c85-2e33-4418-8d6a-3c9ae40ca8a5"/>
    <ds:schemaRef ds:uri="http://schemas.microsoft.com/office/2006/metadata/properties"/>
  </ds:schemaRefs>
</ds:datastoreItem>
</file>

<file path=customXml/itemProps3.xml><?xml version="1.0" encoding="utf-8"?>
<ds:datastoreItem xmlns:ds="http://schemas.openxmlformats.org/officeDocument/2006/customXml" ds:itemID="{4D627BA9-2678-4AD4-A5D7-857C98F311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4889</TotalTime>
  <Words>4528</Words>
  <Application>Microsoft Office PowerPoint</Application>
  <PresentationFormat>Widescreen</PresentationFormat>
  <Paragraphs>361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Arial</vt:lpstr>
      <vt:lpstr>Century Gothic</vt:lpstr>
      <vt:lpstr>Wingdings</vt:lpstr>
      <vt:lpstr>Symbol</vt:lpstr>
      <vt:lpstr>Courier New</vt:lpstr>
      <vt:lpstr>13780_PFL_PPT_template_Avenir_2-26-21_DRAFT</vt:lpstr>
      <vt:lpstr>TOPIC 14:  asymptomatic spread of COVID-19</vt:lpstr>
      <vt:lpstr>Agenda </vt:lpstr>
      <vt:lpstr>Learning Objectives </vt:lpstr>
      <vt:lpstr>INTRODUCTIONS</vt:lpstr>
      <vt:lpstr>POLL</vt:lpstr>
      <vt:lpstr>How Do Viruses Work? </vt:lpstr>
      <vt:lpstr>Inside Infection Control, Episode 24: How Can COVID-19 Spread When You Don’t Feel Sick?</vt:lpstr>
      <vt:lpstr>People who don’t feel sick can spread virus</vt:lpstr>
      <vt:lpstr>Definitions</vt:lpstr>
      <vt:lpstr>Recognizing people who are contagious</vt:lpstr>
      <vt:lpstr>Did you know? </vt:lpstr>
      <vt:lpstr>Controlling the spread</vt:lpstr>
      <vt:lpstr>Breakout Groups </vt:lpstr>
      <vt:lpstr>Breakout groups, continued</vt:lpstr>
      <vt:lpstr>REPORT OUT</vt:lpstr>
      <vt:lpstr>Questions?</vt:lpstr>
      <vt:lpstr>Reflection</vt:lpstr>
      <vt:lpstr>WHAT DID YOU LEARN TODAY? </vt:lpstr>
      <vt:lpstr>Key Takeaways</vt:lpstr>
      <vt:lpstr>APPLYING WHAT YOU’VE LEARNED</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14: Asymptomatic Spread of COVID-19</dc:title>
  <dc:subject>Asymptomatic Spread of COVID-19</dc:subject>
  <dc:creator>Centers for Disease Control and Prevention</dc:creator>
  <cp:keywords>Project Firstline, Infection Control Training, COVID-19, Infection Control, CDC, Multi-Dose Vials, COVID-19 Vaccine, Vaccinations, Vaccination Safety</cp:keywords>
  <cp:lastModifiedBy>Mink, Teresa</cp:lastModifiedBy>
  <cp:revision>177</cp:revision>
  <dcterms:created xsi:type="dcterms:W3CDTF">2021-03-15T14:49:49Z</dcterms:created>
  <dcterms:modified xsi:type="dcterms:W3CDTF">2021-09-22T20:53:04Z</dcterms:modified>
</cp:coreProperties>
</file>